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8" r:id="rId11"/>
    <p:sldId id="265" r:id="rId12"/>
    <p:sldId id="281" r:id="rId13"/>
    <p:sldId id="266" r:id="rId14"/>
    <p:sldId id="267" r:id="rId15"/>
    <p:sldId id="268" r:id="rId16"/>
    <p:sldId id="269" r:id="rId17"/>
    <p:sldId id="271" r:id="rId18"/>
    <p:sldId id="283" r:id="rId19"/>
    <p:sldId id="270" r:id="rId20"/>
    <p:sldId id="272" r:id="rId21"/>
    <p:sldId id="284" r:id="rId22"/>
    <p:sldId id="280" r:id="rId23"/>
    <p:sldId id="273" r:id="rId24"/>
    <p:sldId id="274" r:id="rId25"/>
    <p:sldId id="275" r:id="rId26"/>
    <p:sldId id="276" r:id="rId27"/>
    <p:sldId id="277"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0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DAFB319-670F-4BCE-9C2B-A7A22F9AA9CC}" type="datetimeFigureOut">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45B51A-96BC-459F-A5A0-8DAB99D55552}" type="slidenum">
              <a:rPr lang="en-GB" smtClean="0"/>
              <a:t>‹#›</a:t>
            </a:fld>
            <a:endParaRPr lang="en-GB"/>
          </a:p>
        </p:txBody>
      </p:sp>
    </p:spTree>
    <p:extLst>
      <p:ext uri="{BB962C8B-B14F-4D97-AF65-F5344CB8AC3E}">
        <p14:creationId xmlns:p14="http://schemas.microsoft.com/office/powerpoint/2010/main" val="3204867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AFB319-670F-4BCE-9C2B-A7A22F9AA9CC}" type="datetimeFigureOut">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45B51A-96BC-459F-A5A0-8DAB99D55552}" type="slidenum">
              <a:rPr lang="en-GB" smtClean="0"/>
              <a:t>‹#›</a:t>
            </a:fld>
            <a:endParaRPr lang="en-GB"/>
          </a:p>
        </p:txBody>
      </p:sp>
    </p:spTree>
    <p:extLst>
      <p:ext uri="{BB962C8B-B14F-4D97-AF65-F5344CB8AC3E}">
        <p14:creationId xmlns:p14="http://schemas.microsoft.com/office/powerpoint/2010/main" val="3181322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AFB319-670F-4BCE-9C2B-A7A22F9AA9CC}" type="datetimeFigureOut">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45B51A-96BC-459F-A5A0-8DAB99D55552}" type="slidenum">
              <a:rPr lang="en-GB" smtClean="0"/>
              <a:t>‹#›</a:t>
            </a:fld>
            <a:endParaRPr lang="en-GB"/>
          </a:p>
        </p:txBody>
      </p:sp>
    </p:spTree>
    <p:extLst>
      <p:ext uri="{BB962C8B-B14F-4D97-AF65-F5344CB8AC3E}">
        <p14:creationId xmlns:p14="http://schemas.microsoft.com/office/powerpoint/2010/main" val="2927610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AFB319-670F-4BCE-9C2B-A7A22F9AA9CC}" type="datetimeFigureOut">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45B51A-96BC-459F-A5A0-8DAB99D55552}" type="slidenum">
              <a:rPr lang="en-GB" smtClean="0"/>
              <a:t>‹#›</a:t>
            </a:fld>
            <a:endParaRPr lang="en-GB"/>
          </a:p>
        </p:txBody>
      </p:sp>
    </p:spTree>
    <p:extLst>
      <p:ext uri="{BB962C8B-B14F-4D97-AF65-F5344CB8AC3E}">
        <p14:creationId xmlns:p14="http://schemas.microsoft.com/office/powerpoint/2010/main" val="2594190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DAFB319-670F-4BCE-9C2B-A7A22F9AA9CC}" type="datetimeFigureOut">
              <a:rPr lang="en-GB" smtClean="0"/>
              <a:t>08/03/2024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45B51A-96BC-459F-A5A0-8DAB99D55552}" type="slidenum">
              <a:rPr lang="en-GB" smtClean="0"/>
              <a:t>‹#›</a:t>
            </a:fld>
            <a:endParaRPr lang="en-GB"/>
          </a:p>
        </p:txBody>
      </p:sp>
    </p:spTree>
    <p:extLst>
      <p:ext uri="{BB962C8B-B14F-4D97-AF65-F5344CB8AC3E}">
        <p14:creationId xmlns:p14="http://schemas.microsoft.com/office/powerpoint/2010/main" val="1661827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DAFB319-670F-4BCE-9C2B-A7A22F9AA9CC}"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45B51A-96BC-459F-A5A0-8DAB99D55552}" type="slidenum">
              <a:rPr lang="en-GB" smtClean="0"/>
              <a:t>‹#›</a:t>
            </a:fld>
            <a:endParaRPr lang="en-GB"/>
          </a:p>
        </p:txBody>
      </p:sp>
    </p:spTree>
    <p:extLst>
      <p:ext uri="{BB962C8B-B14F-4D97-AF65-F5344CB8AC3E}">
        <p14:creationId xmlns:p14="http://schemas.microsoft.com/office/powerpoint/2010/main" val="694253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DAFB319-670F-4BCE-9C2B-A7A22F9AA9CC}" type="datetimeFigureOut">
              <a:rPr lang="en-GB" smtClean="0"/>
              <a:t>08/03/2024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45B51A-96BC-459F-A5A0-8DAB99D55552}" type="slidenum">
              <a:rPr lang="en-GB" smtClean="0"/>
              <a:t>‹#›</a:t>
            </a:fld>
            <a:endParaRPr lang="en-GB"/>
          </a:p>
        </p:txBody>
      </p:sp>
    </p:spTree>
    <p:extLst>
      <p:ext uri="{BB962C8B-B14F-4D97-AF65-F5344CB8AC3E}">
        <p14:creationId xmlns:p14="http://schemas.microsoft.com/office/powerpoint/2010/main" val="4013708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DAFB319-670F-4BCE-9C2B-A7A22F9AA9CC}" type="datetimeFigureOut">
              <a:rPr lang="en-GB" smtClean="0"/>
              <a:t>08/03/2024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45B51A-96BC-459F-A5A0-8DAB99D55552}" type="slidenum">
              <a:rPr lang="en-GB" smtClean="0"/>
              <a:t>‹#›</a:t>
            </a:fld>
            <a:endParaRPr lang="en-GB"/>
          </a:p>
        </p:txBody>
      </p:sp>
    </p:spTree>
    <p:extLst>
      <p:ext uri="{BB962C8B-B14F-4D97-AF65-F5344CB8AC3E}">
        <p14:creationId xmlns:p14="http://schemas.microsoft.com/office/powerpoint/2010/main" val="3004212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AFB319-670F-4BCE-9C2B-A7A22F9AA9CC}" type="datetimeFigureOut">
              <a:rPr lang="en-GB" smtClean="0"/>
              <a:t>08/03/2024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45B51A-96BC-459F-A5A0-8DAB99D55552}" type="slidenum">
              <a:rPr lang="en-GB" smtClean="0"/>
              <a:t>‹#›</a:t>
            </a:fld>
            <a:endParaRPr lang="en-GB"/>
          </a:p>
        </p:txBody>
      </p:sp>
    </p:spTree>
    <p:extLst>
      <p:ext uri="{BB962C8B-B14F-4D97-AF65-F5344CB8AC3E}">
        <p14:creationId xmlns:p14="http://schemas.microsoft.com/office/powerpoint/2010/main" val="3523564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DAFB319-670F-4BCE-9C2B-A7A22F9AA9CC}"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45B51A-96BC-459F-A5A0-8DAB99D55552}" type="slidenum">
              <a:rPr lang="en-GB" smtClean="0"/>
              <a:t>‹#›</a:t>
            </a:fld>
            <a:endParaRPr lang="en-GB"/>
          </a:p>
        </p:txBody>
      </p:sp>
    </p:spTree>
    <p:extLst>
      <p:ext uri="{BB962C8B-B14F-4D97-AF65-F5344CB8AC3E}">
        <p14:creationId xmlns:p14="http://schemas.microsoft.com/office/powerpoint/2010/main" val="2396488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DAFB319-670F-4BCE-9C2B-A7A22F9AA9CC}" type="datetimeFigureOut">
              <a:rPr lang="en-GB" smtClean="0"/>
              <a:t>08/03/2024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45B51A-96BC-459F-A5A0-8DAB99D55552}" type="slidenum">
              <a:rPr lang="en-GB" smtClean="0"/>
              <a:t>‹#›</a:t>
            </a:fld>
            <a:endParaRPr lang="en-GB"/>
          </a:p>
        </p:txBody>
      </p:sp>
    </p:spTree>
    <p:extLst>
      <p:ext uri="{BB962C8B-B14F-4D97-AF65-F5344CB8AC3E}">
        <p14:creationId xmlns:p14="http://schemas.microsoft.com/office/powerpoint/2010/main" val="1438257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AFB319-670F-4BCE-9C2B-A7A22F9AA9CC}" type="datetimeFigureOut">
              <a:rPr lang="en-GB" smtClean="0"/>
              <a:t>08/03/2024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45B51A-96BC-459F-A5A0-8DAB99D55552}" type="slidenum">
              <a:rPr lang="en-GB" smtClean="0"/>
              <a:t>‹#›</a:t>
            </a:fld>
            <a:endParaRPr lang="en-GB"/>
          </a:p>
        </p:txBody>
      </p:sp>
    </p:spTree>
    <p:extLst>
      <p:ext uri="{BB962C8B-B14F-4D97-AF65-F5344CB8AC3E}">
        <p14:creationId xmlns:p14="http://schemas.microsoft.com/office/powerpoint/2010/main" val="2444866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ocuments-dds-ny.un.org/doc/UNDOC/LTD/G21/268/23/PDF/G2126823.pdf?OpenElement" TargetMode="External"/><Relationship Id="rId2" Type="http://schemas.openxmlformats.org/officeDocument/2006/relationships/hyperlink" Target="https://undocs.org/a/hrc/48/l.23/rev.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climatecasechart.com/climate-change-litigation/non-us-case/neubauer-et-al-v-german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youth4climatejustice.org/the-case/" TargetMode="External"/><Relationship Id="rId2" Type="http://schemas.openxmlformats.org/officeDocument/2006/relationships/hyperlink" Target="https://www.euro.who.int/__data/assets/pdf_file/0004/355792/ProtectingHealthEuropeFromClimateChange.pdf?ua=1" TargetMode="External"/><Relationship Id="rId1" Type="http://schemas.openxmlformats.org/officeDocument/2006/relationships/slideLayout" Target="../slideLayouts/slideLayout2.xml"/><Relationship Id="rId4" Type="http://schemas.openxmlformats.org/officeDocument/2006/relationships/hyperlink" Target="https://www.gardencourtchambers.co.uk/news/european-court-of-human-rights-is-fast-tracking-a-climate-case-against-33-european-states-brought-by-6-portuguese-youth"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pursuit.unimelb.edu.au/articles/will-giving-the-himalayas-the-same-rights-as-people-protect-their-future"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gnhre.org/community/the-rights-of-nature-rivers-and-constitutional-actions-in-colombia/" TargetMode="External"/><Relationship Id="rId2" Type="http://schemas.openxmlformats.org/officeDocument/2006/relationships/hyperlink" Target="https://gnhre.org/author/dina/"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randrlife.co.uk/the-canadian-river-acquired-a-legal-personality-we-are-not-the-owners/" TargetMode="External"/><Relationship Id="rId2" Type="http://schemas.openxmlformats.org/officeDocument/2006/relationships/hyperlink" Target="https://www.randrlife.co.uk/author/aditya/"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pursuit.unimelb.edu.au/articles/will-giving-the-himalayas-the-same-rights-as-people-protect-their-futur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pace.coe.int/pdf/a1a2a7f0cde9d4423de566e20335704d29cf4be34aa45a8c38616ecd18fa80c0/resolution%202396.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278977"/>
            <a:ext cx="9144000" cy="1655762"/>
          </a:xfrm>
        </p:spPr>
        <p:txBody>
          <a:bodyPr>
            <a:normAutofit/>
          </a:bodyPr>
          <a:lstStyle/>
          <a:p>
            <a:r>
              <a:rPr lang="en-GB" sz="3200" b="1" dirty="0">
                <a:solidFill>
                  <a:srgbClr val="C00000"/>
                </a:solidFill>
              </a:rPr>
              <a:t>Human Right to a Clean Environment AND the Rights of Nature  </a:t>
            </a:r>
          </a:p>
          <a:p>
            <a:endParaRPr lang="en-GB" sz="3200" dirty="0"/>
          </a:p>
        </p:txBody>
      </p:sp>
    </p:spTree>
    <p:extLst>
      <p:ext uri="{BB962C8B-B14F-4D97-AF65-F5344CB8AC3E}">
        <p14:creationId xmlns:p14="http://schemas.microsoft.com/office/powerpoint/2010/main" val="561696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15DA2C-E0D0-45A6-ABA8-8AD7BAFDE8FD}"/>
              </a:ext>
            </a:extLst>
          </p:cNvPr>
          <p:cNvSpPr>
            <a:spLocks noGrp="1"/>
          </p:cNvSpPr>
          <p:nvPr>
            <p:ph idx="1"/>
          </p:nvPr>
        </p:nvSpPr>
        <p:spPr>
          <a:xfrm>
            <a:off x="838200" y="1346054"/>
            <a:ext cx="10515600" cy="4351338"/>
          </a:xfrm>
        </p:spPr>
        <p:txBody>
          <a:bodyPr>
            <a:normAutofit/>
          </a:bodyPr>
          <a:lstStyle/>
          <a:p>
            <a:r>
              <a:rPr lang="en-GB" sz="2200" dirty="0"/>
              <a:t> Some 110 countries have constitutionally recognised it. While its impact varies across the globe, it has created a significant role against a rising tide of environmental destruction in many countries, such as Costa Rica, Colombia and South Africa. Some are justiciable; some policy statements. South Africa: </a:t>
            </a:r>
          </a:p>
          <a:p>
            <a:r>
              <a:rPr lang="en-GB" sz="2200" dirty="0">
                <a:solidFill>
                  <a:srgbClr val="C00000"/>
                </a:solidFill>
              </a:rPr>
              <a:t>Section 24 of the South African Constitution </a:t>
            </a:r>
            <a:r>
              <a:rPr lang="en-GB" sz="2200" dirty="0"/>
              <a:t>states that "everyone has the right: "to an environment that is not harmful to their health or well-being”; and</a:t>
            </a:r>
          </a:p>
          <a:p>
            <a:r>
              <a:rPr lang="en-GB" sz="2200" dirty="0"/>
              <a:t>"to have the environment protected, for the benefit of present and future generations, through reasonable legislative and other measures that</a:t>
            </a:r>
          </a:p>
          <a:p>
            <a:r>
              <a:rPr lang="en-GB" sz="2200" dirty="0"/>
              <a:t>"prevent pollution and ecological degradation;</a:t>
            </a:r>
          </a:p>
          <a:p>
            <a:r>
              <a:rPr lang="en-GB" sz="2200" dirty="0"/>
              <a:t>"promote conservation; and</a:t>
            </a:r>
          </a:p>
          <a:p>
            <a:r>
              <a:rPr lang="en-GB" sz="2200" dirty="0"/>
              <a:t>"secure ecologically sustainable development and use of natural resources while promoting justifiable economic and social development</a:t>
            </a:r>
          </a:p>
        </p:txBody>
      </p:sp>
    </p:spTree>
    <p:extLst>
      <p:ext uri="{BB962C8B-B14F-4D97-AF65-F5344CB8AC3E}">
        <p14:creationId xmlns:p14="http://schemas.microsoft.com/office/powerpoint/2010/main" val="3205447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2F6B7D-1BBB-447A-9380-A3D379114CB4}"/>
              </a:ext>
            </a:extLst>
          </p:cNvPr>
          <p:cNvSpPr>
            <a:spLocks noGrp="1"/>
          </p:cNvSpPr>
          <p:nvPr>
            <p:ph idx="1"/>
          </p:nvPr>
        </p:nvSpPr>
        <p:spPr>
          <a:xfrm>
            <a:off x="838200" y="1399838"/>
            <a:ext cx="10515600" cy="5810924"/>
          </a:xfrm>
        </p:spPr>
        <p:txBody>
          <a:bodyPr>
            <a:normAutofit/>
          </a:bodyPr>
          <a:lstStyle/>
          <a:p>
            <a:pPr algn="just"/>
            <a:r>
              <a:rPr lang="en-GB" sz="2200" dirty="0"/>
              <a:t>On </a:t>
            </a:r>
            <a:r>
              <a:rPr lang="en-GB" sz="2200" b="0" i="0" dirty="0">
                <a:solidFill>
                  <a:srgbClr val="000000"/>
                </a:solidFill>
                <a:effectLst/>
              </a:rPr>
              <a:t>8 October 2021, the UN Human Rights Council adopted </a:t>
            </a:r>
            <a:r>
              <a:rPr lang="en-GB" sz="2200" b="0" i="0" u="none" strike="noStrike" dirty="0">
                <a:solidFill>
                  <a:srgbClr val="2B74C6"/>
                </a:solidFill>
                <a:effectLst/>
                <a:hlinkClick r:id="rId2"/>
              </a:rPr>
              <a:t>Resolution 48/13</a:t>
            </a:r>
            <a:r>
              <a:rPr lang="en-GB" sz="2200" b="0" i="0" dirty="0">
                <a:solidFill>
                  <a:srgbClr val="000000"/>
                </a:solidFill>
                <a:effectLst/>
              </a:rPr>
              <a:t>, recognising for first time that having a clean, healthy and sustainable environment is a human right and calling on UN Member States to cooperate to implement this right.</a:t>
            </a:r>
          </a:p>
          <a:p>
            <a:pPr algn="just"/>
            <a:r>
              <a:rPr lang="en-GB" sz="2200" b="0" i="0" dirty="0">
                <a:solidFill>
                  <a:srgbClr val="000000"/>
                </a:solidFill>
                <a:effectLst/>
              </a:rPr>
              <a:t>On the same day, the Council adopted </a:t>
            </a:r>
            <a:r>
              <a:rPr lang="en-GB" sz="2200" b="0" i="0" u="none" strike="noStrike" dirty="0">
                <a:solidFill>
                  <a:srgbClr val="2B74C6"/>
                </a:solidFill>
                <a:effectLst/>
                <a:hlinkClick r:id="rId3"/>
              </a:rPr>
              <a:t>Resolution 48/14</a:t>
            </a:r>
            <a:r>
              <a:rPr lang="en-GB" sz="2200" b="0" i="0" dirty="0">
                <a:solidFill>
                  <a:srgbClr val="000000"/>
                </a:solidFill>
                <a:effectLst/>
              </a:rPr>
              <a:t>, establishing a Special Rapporteur on the promotion and protection of human rights in the context of climate change. The Paris Agreement became the first international environmental treaty to explicitly mention human rights law obligations in its preamble, exhorting its parties to take these into account when addressing climate change. he importance of adopting a rights-based approach has been underscored in the context of the ongoing debate on the finalization of the Paris Agreement’s rulebook – particularly in relation to the article 6 market mechanisms.</a:t>
            </a:r>
          </a:p>
          <a:p>
            <a:endParaRPr lang="en-GB" dirty="0"/>
          </a:p>
        </p:txBody>
      </p:sp>
    </p:spTree>
    <p:extLst>
      <p:ext uri="{BB962C8B-B14F-4D97-AF65-F5344CB8AC3E}">
        <p14:creationId xmlns:p14="http://schemas.microsoft.com/office/powerpoint/2010/main" val="2265735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830794-F27C-4CC0-0929-5A13A7CB5B6C}"/>
              </a:ext>
            </a:extLst>
          </p:cNvPr>
          <p:cNvSpPr>
            <a:spLocks noGrp="1"/>
          </p:cNvSpPr>
          <p:nvPr>
            <p:ph idx="1"/>
          </p:nvPr>
        </p:nvSpPr>
        <p:spPr>
          <a:xfrm>
            <a:off x="838200" y="1910556"/>
            <a:ext cx="10515600" cy="4351338"/>
          </a:xfrm>
        </p:spPr>
        <p:txBody>
          <a:bodyPr>
            <a:normAutofit lnSpcReduction="10000"/>
          </a:bodyPr>
          <a:lstStyle/>
          <a:p>
            <a:endParaRPr lang="en-GB" sz="2200" dirty="0">
              <a:solidFill>
                <a:srgbClr val="FF0000"/>
              </a:solidFill>
            </a:endParaRPr>
          </a:p>
          <a:p>
            <a:r>
              <a:rPr lang="en-GB" sz="2200" dirty="0">
                <a:solidFill>
                  <a:srgbClr val="FF0000"/>
                </a:solidFill>
              </a:rPr>
              <a:t>On 28 July 2022, UN General Assembly declares access to clean and healthy environment a universal human right ... With 161 votes in favour, and eight abstentions.  UNGA General Assembly said climate change and environmental degradation were some of the most pressing threats to humanity's future. It called on states to step up efforts to ensure their people have access to a "clean, healthy and sustainable environment.“   It has followed the  April 2022, the UN Human Rights Council’s  declaration on the access to a "clean, healthy and sustainable environment" a human right’. The UNGA calls upon States, international organizations, businesses, and other stakeholders to “scale up efforts” to ensure a clean, healthy, and sustainable environment for all. </a:t>
            </a:r>
          </a:p>
          <a:p>
            <a:endParaRPr lang="en-GB" sz="2200" dirty="0">
              <a:solidFill>
                <a:srgbClr val="FF0000"/>
              </a:solidFill>
            </a:endParaRPr>
          </a:p>
          <a:p>
            <a:pPr marL="0" indent="0">
              <a:buNone/>
            </a:pPr>
            <a:r>
              <a:rPr lang="en-GB" sz="2200" dirty="0"/>
              <a:t>The resolution is not legally binding but advocates the right to a healthy environment in national constitutions and regional treaties and encouraging states to implement those laws.  </a:t>
            </a:r>
          </a:p>
        </p:txBody>
      </p:sp>
    </p:spTree>
    <p:extLst>
      <p:ext uri="{BB962C8B-B14F-4D97-AF65-F5344CB8AC3E}">
        <p14:creationId xmlns:p14="http://schemas.microsoft.com/office/powerpoint/2010/main" val="738437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7C722D-3D81-4B07-8081-D37DB6A705B2}"/>
              </a:ext>
            </a:extLst>
          </p:cNvPr>
          <p:cNvSpPr>
            <a:spLocks noGrp="1"/>
          </p:cNvSpPr>
          <p:nvPr>
            <p:ph idx="1"/>
          </p:nvPr>
        </p:nvSpPr>
        <p:spPr>
          <a:xfrm>
            <a:off x="838200" y="531274"/>
            <a:ext cx="10515600" cy="4351338"/>
          </a:xfrm>
        </p:spPr>
        <p:txBody>
          <a:bodyPr>
            <a:noAutofit/>
          </a:bodyPr>
          <a:lstStyle/>
          <a:p>
            <a:pPr algn="just">
              <a:spcAft>
                <a:spcPts val="600"/>
              </a:spcAft>
            </a:pPr>
            <a:r>
              <a:rPr lang="en-US" sz="2200" b="1" dirty="0">
                <a:solidFill>
                  <a:srgbClr val="C00000"/>
                </a:solidFill>
                <a:effectLst/>
                <a:uFill>
                  <a:solidFill>
                    <a:srgbClr val="000000"/>
                  </a:solidFill>
                </a:uFill>
                <a:ea typeface="Arial Unicode MS"/>
                <a:cs typeface="Arial Unicode MS"/>
              </a:rPr>
              <a:t>Human Rights Committee, </a:t>
            </a:r>
            <a:r>
              <a:rPr lang="ar-SA" sz="2200" b="1" dirty="0">
                <a:solidFill>
                  <a:srgbClr val="C00000"/>
                </a:solidFill>
                <a:effectLst/>
                <a:uFill>
                  <a:solidFill>
                    <a:srgbClr val="000000"/>
                  </a:solidFill>
                </a:uFill>
                <a:ea typeface="Arial Unicode MS"/>
                <a:cs typeface="Arial Unicode MS"/>
              </a:rPr>
              <a:t>‘</a:t>
            </a:r>
            <a:r>
              <a:rPr lang="en-US" sz="2200" b="1" dirty="0">
                <a:solidFill>
                  <a:srgbClr val="C00000"/>
                </a:solidFill>
                <a:effectLst/>
                <a:uFill>
                  <a:solidFill>
                    <a:srgbClr val="000000"/>
                  </a:solidFill>
                </a:uFill>
                <a:ea typeface="Arial Unicode MS"/>
                <a:cs typeface="Arial Unicode MS"/>
              </a:rPr>
              <a:t>General Comment No 36, Article 6: Right to Life</a:t>
            </a:r>
            <a:r>
              <a:rPr lang="ar-SA" sz="2200" b="1" dirty="0">
                <a:solidFill>
                  <a:srgbClr val="C00000"/>
                </a:solidFill>
                <a:effectLst/>
                <a:uFill>
                  <a:solidFill>
                    <a:srgbClr val="000000"/>
                  </a:solidFill>
                </a:uFill>
                <a:ea typeface="Arial Unicode MS"/>
                <a:cs typeface="Arial Unicode MS"/>
              </a:rPr>
              <a:t>’ </a:t>
            </a:r>
            <a:r>
              <a:rPr lang="en-US" sz="2200" b="1" dirty="0">
                <a:solidFill>
                  <a:srgbClr val="C00000"/>
                </a:solidFill>
                <a:effectLst/>
                <a:uFill>
                  <a:solidFill>
                    <a:srgbClr val="000000"/>
                  </a:solidFill>
                </a:uFill>
                <a:ea typeface="Arial Unicode MS"/>
                <a:cs typeface="Arial Unicode MS"/>
              </a:rPr>
              <a:t>(3 September 2019) CCPR/C/GC/36</a:t>
            </a:r>
          </a:p>
          <a:p>
            <a:pPr algn="just">
              <a:spcAft>
                <a:spcPts val="600"/>
              </a:spcAft>
            </a:pPr>
            <a:r>
              <a:rPr lang="en-US" sz="2200" dirty="0">
                <a:solidFill>
                  <a:srgbClr val="000000"/>
                </a:solidFill>
                <a:effectLst/>
                <a:uFill>
                  <a:solidFill>
                    <a:srgbClr val="000000"/>
                  </a:solidFill>
                </a:uFill>
                <a:ea typeface="Arial Unicode MS"/>
                <a:cs typeface="Arial Unicode MS"/>
              </a:rPr>
              <a:t>62. Environmental degradation, climate change and unsustainable development constitute some of the most pressing and serious threats to the ability of present and future generations to enjoy the right to life. The obligations of States parties under international environmental law should thus inform the content of article 6 of the Covenant, and the obligation of States parties to respect and ensure the right to life should also inform their relevant obligations under international environmental law. </a:t>
            </a:r>
            <a:r>
              <a:rPr lang="en-US" sz="2200" dirty="0">
                <a:solidFill>
                  <a:srgbClr val="C00000"/>
                </a:solidFill>
                <a:effectLst/>
                <a:uFill>
                  <a:solidFill>
                    <a:srgbClr val="000000"/>
                  </a:solidFill>
                </a:uFill>
                <a:ea typeface="Arial Unicode MS"/>
                <a:cs typeface="Arial Unicode MS"/>
              </a:rPr>
              <a:t>Implementation of the obligation to respect and ensure the right to life, and in particular life with dignity, depends, inter alia, on measures taken by States parties to preserve the environment and protect it against harm, pollution and climate change caused by public and private actors. States parties should therefore ensure sustainable use of natural resources, develop and implement substantive environmental standards, conduct environmental impact assessments and consult with relevant States about activities likely to have a significant impact on the environment, provide notification to other States concerned about natural disasters and emergencies and cooperate with them, provide appropriate access to information on environmental hazards and pay due regard to the precautionary approach.</a:t>
            </a:r>
            <a:endParaRPr lang="en-GB" sz="2200" dirty="0">
              <a:solidFill>
                <a:srgbClr val="C00000"/>
              </a:solidFill>
              <a:effectLst/>
              <a:uFill>
                <a:solidFill>
                  <a:srgbClr val="000000"/>
                </a:solidFill>
              </a:uFill>
              <a:ea typeface="Arial Unicode MS"/>
              <a:cs typeface="Arial Unicode MS"/>
            </a:endParaRPr>
          </a:p>
          <a:p>
            <a:pPr algn="just">
              <a:spcAft>
                <a:spcPts val="600"/>
              </a:spcAft>
            </a:pPr>
            <a:endParaRPr lang="en-GB" sz="2200" dirty="0">
              <a:solidFill>
                <a:srgbClr val="000000"/>
              </a:solidFill>
              <a:effectLst/>
              <a:uFill>
                <a:solidFill>
                  <a:srgbClr val="000000"/>
                </a:solidFill>
              </a:uFill>
              <a:latin typeface="Times New Roman" panose="02020603050405020304" pitchFamily="18" charset="0"/>
              <a:ea typeface="Arial Unicode MS"/>
              <a:cs typeface="Arial Unicode MS"/>
            </a:endParaRPr>
          </a:p>
          <a:p>
            <a:endParaRPr lang="en-GB" sz="2200" dirty="0"/>
          </a:p>
        </p:txBody>
      </p:sp>
    </p:spTree>
    <p:extLst>
      <p:ext uri="{BB962C8B-B14F-4D97-AF65-F5344CB8AC3E}">
        <p14:creationId xmlns:p14="http://schemas.microsoft.com/office/powerpoint/2010/main" val="3850475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834960-6D19-4504-B53C-1C4E5B602358}"/>
              </a:ext>
            </a:extLst>
          </p:cNvPr>
          <p:cNvSpPr>
            <a:spLocks noGrp="1"/>
          </p:cNvSpPr>
          <p:nvPr>
            <p:ph idx="1"/>
          </p:nvPr>
        </p:nvSpPr>
        <p:spPr>
          <a:xfrm>
            <a:off x="885824" y="333375"/>
            <a:ext cx="10248901" cy="5619750"/>
          </a:xfrm>
        </p:spPr>
        <p:txBody>
          <a:bodyPr>
            <a:noAutofit/>
          </a:bodyPr>
          <a:lstStyle/>
          <a:p>
            <a:r>
              <a:rPr lang="en-GB" sz="2200" b="1" dirty="0">
                <a:solidFill>
                  <a:srgbClr val="C00000"/>
                </a:solidFill>
              </a:rPr>
              <a:t>HRV Portillo </a:t>
            </a:r>
            <a:r>
              <a:rPr lang="en-GB" sz="2200" b="1" dirty="0" err="1">
                <a:solidFill>
                  <a:srgbClr val="C00000"/>
                </a:solidFill>
              </a:rPr>
              <a:t>Cáceres</a:t>
            </a:r>
            <a:r>
              <a:rPr lang="en-GB" sz="2200" b="1" dirty="0">
                <a:solidFill>
                  <a:srgbClr val="C00000"/>
                </a:solidFill>
              </a:rPr>
              <a:t> v Paraguay 25 July 2019 CCPR/C/126/D/2751/2016</a:t>
            </a:r>
          </a:p>
          <a:p>
            <a:pPr algn="just"/>
            <a:r>
              <a:rPr lang="en-GB" sz="2200" dirty="0"/>
              <a:t>7.3 The Committee observes that a narrow interpretation does not adequately convey the full concept of the right to life and that States must take positive action to protect that right. The Committee recalls its general comment No. 36, in which it has established that the right to life also concerns the entitlement of individuals to enjoy a life with dignity and to be free from acts or omissions that would cause their unnatural or premature death. States parties should take all appropriate measures to address the general conditions in society that may give rise to threats to the right to life or prevent individuals from enjoying their right to life with dignity, and these conditions include environmental pollution. In that respect, the Committee observes that the State party is also bound by the Stockholm Convention on Persistent Organic Pollutants. Furthermore, the Committee recalls that States parties may be in violation of article 6 of the Covenant even if such threats and situations do not result in loss of life.</a:t>
            </a:r>
          </a:p>
          <a:p>
            <a:pPr algn="just"/>
            <a:r>
              <a:rPr lang="en-GB" sz="2200" dirty="0">
                <a:solidFill>
                  <a:srgbClr val="C00000"/>
                </a:solidFill>
              </a:rPr>
              <a:t>7.4 The Committee also takes note of developments in other international tribunals that have recognized the existence of an undeniable link between the protection of the environment and the realization of human rights and that have established that environmental degradation can adversely affect the effective enjoyment of the right to life. Thus, severe environmental degradation has given rise to findings of a violation of the right to life.</a:t>
            </a:r>
          </a:p>
          <a:p>
            <a:pPr algn="just"/>
            <a:r>
              <a:rPr lang="en-GB" sz="2200" dirty="0"/>
              <a:t>[…]</a:t>
            </a:r>
          </a:p>
          <a:p>
            <a:endParaRPr lang="en-GB" sz="2200" dirty="0"/>
          </a:p>
        </p:txBody>
      </p:sp>
    </p:spTree>
    <p:extLst>
      <p:ext uri="{BB962C8B-B14F-4D97-AF65-F5344CB8AC3E}">
        <p14:creationId xmlns:p14="http://schemas.microsoft.com/office/powerpoint/2010/main" val="71277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BFD8D9-B1A8-435C-A2A2-16DC8FD651C0}"/>
              </a:ext>
            </a:extLst>
          </p:cNvPr>
          <p:cNvSpPr>
            <a:spLocks noGrp="1"/>
          </p:cNvSpPr>
          <p:nvPr>
            <p:ph idx="1"/>
          </p:nvPr>
        </p:nvSpPr>
        <p:spPr>
          <a:xfrm>
            <a:off x="838200" y="980784"/>
            <a:ext cx="10515600" cy="4351338"/>
          </a:xfrm>
        </p:spPr>
        <p:txBody>
          <a:bodyPr>
            <a:normAutofit fontScale="92500" lnSpcReduction="20000"/>
          </a:bodyPr>
          <a:lstStyle/>
          <a:p>
            <a:r>
              <a:rPr lang="en-GB" sz="2400" b="1" dirty="0">
                <a:solidFill>
                  <a:srgbClr val="C00000"/>
                </a:solidFill>
              </a:rPr>
              <a:t>I/A Court H.R., The Environment and Human Rights. Advisory Opinion OC-23/17 of November 15, 2017. Series A No. 23. </a:t>
            </a:r>
          </a:p>
          <a:p>
            <a:r>
              <a:rPr lang="en-GB" sz="2400" dirty="0"/>
              <a:t>A. The interrelationship between human rights and the environment</a:t>
            </a:r>
          </a:p>
          <a:p>
            <a:r>
              <a:rPr lang="en-GB" sz="2400" dirty="0">
                <a:solidFill>
                  <a:srgbClr val="C00000"/>
                </a:solidFill>
              </a:rPr>
              <a:t>47. This Court has recognized the existence of an undeniable relationship between the protection of the environment and the realization of other human rights, in that environmental degradation and the adverse effects of climate change affect the real enjoyment of human rights. </a:t>
            </a:r>
            <a:r>
              <a:rPr lang="en-GB" sz="2400" dirty="0"/>
              <a:t>In addition, the preamble to the Additional Protocol to the American Convention on Human Rights in the Area of Economic, Social and Cultural Rights (hereinafter “Protocol of San Salvador”), emphasizes the close relationship between the exercise of economic, social and cultural rights – which include the right to a healthy environment – and of civil and political rights, and indicates that the different categories of rights constitute an indivisible whole based on the recognition of the dignity of the human being. They therefore require permanent promotion and protection in order to ensure their full applicability; moreover, the violation of some rights in order to ensure the exercise of others can never be justified.</a:t>
            </a:r>
          </a:p>
          <a:p>
            <a:endParaRPr lang="en-GB" sz="2400" dirty="0"/>
          </a:p>
        </p:txBody>
      </p:sp>
    </p:spTree>
    <p:extLst>
      <p:ext uri="{BB962C8B-B14F-4D97-AF65-F5344CB8AC3E}">
        <p14:creationId xmlns:p14="http://schemas.microsoft.com/office/powerpoint/2010/main" val="3635781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79FD05-2683-4509-A1F0-187D894C95B5}"/>
              </a:ext>
            </a:extLst>
          </p:cNvPr>
          <p:cNvSpPr>
            <a:spLocks noGrp="1"/>
          </p:cNvSpPr>
          <p:nvPr>
            <p:ph idx="1"/>
          </p:nvPr>
        </p:nvSpPr>
        <p:spPr>
          <a:xfrm>
            <a:off x="591074" y="843268"/>
            <a:ext cx="11009851" cy="5581345"/>
          </a:xfrm>
        </p:spPr>
        <p:txBody>
          <a:bodyPr>
            <a:normAutofit/>
          </a:bodyPr>
          <a:lstStyle/>
          <a:p>
            <a:pPr algn="just">
              <a:spcAft>
                <a:spcPts val="600"/>
              </a:spcAft>
            </a:pPr>
            <a:r>
              <a:rPr lang="en-US" sz="2200" dirty="0">
                <a:solidFill>
                  <a:srgbClr val="000000"/>
                </a:solidFill>
                <a:effectLst/>
                <a:uFill>
                  <a:solidFill>
                    <a:srgbClr val="000000"/>
                  </a:solidFill>
                </a:uFill>
                <a:ea typeface="Arial Unicode MS"/>
                <a:cs typeface="Arial Unicode MS"/>
              </a:rPr>
              <a:t>62. The Court considers it important to stress that, </a:t>
            </a:r>
            <a:r>
              <a:rPr lang="en-US" sz="2200" dirty="0">
                <a:solidFill>
                  <a:srgbClr val="FF0000"/>
                </a:solidFill>
                <a:effectLst/>
                <a:uFill>
                  <a:solidFill>
                    <a:srgbClr val="000000"/>
                  </a:solidFill>
                </a:uFill>
                <a:ea typeface="Arial Unicode MS"/>
                <a:cs typeface="Arial Unicode MS"/>
              </a:rPr>
              <a:t>as an autonomous right</a:t>
            </a:r>
            <a:r>
              <a:rPr lang="en-US" sz="2200" dirty="0">
                <a:solidFill>
                  <a:srgbClr val="000000"/>
                </a:solidFill>
                <a:effectLst/>
                <a:uFill>
                  <a:solidFill>
                    <a:srgbClr val="000000"/>
                  </a:solidFill>
                </a:uFill>
                <a:ea typeface="Arial Unicode MS"/>
                <a:cs typeface="Arial Unicode MS"/>
              </a:rPr>
              <a:t>, the right to a healthy environment, unlike other rights, protects the components of the environment, such as forests, rivers and seas, as legal interests in themselves, even in the absence of the certainty or evidence of a risk to individuals. This means that it protects nature and the environment, not only because of the benefits they provide to humanity or the effects that their degradation may have on other human rights, such as health, life or personal integrity, but because of their importance to the other living organisms with which we share the planet that also merit protection in their own right. In this regard, the Court notes a tendency, not only in court judgments, but also in, to recognize legal personality and, consequently, rights to nature.</a:t>
            </a:r>
            <a:endParaRPr lang="en-GB" sz="2200" dirty="0">
              <a:solidFill>
                <a:srgbClr val="000000"/>
              </a:solidFill>
              <a:effectLst/>
              <a:uFill>
                <a:solidFill>
                  <a:srgbClr val="000000"/>
                </a:solidFill>
              </a:uFill>
              <a:ea typeface="Arial Unicode MS"/>
              <a:cs typeface="Arial Unicode MS"/>
            </a:endParaRPr>
          </a:p>
          <a:p>
            <a:pPr algn="just">
              <a:spcAft>
                <a:spcPts val="600"/>
              </a:spcAft>
            </a:pPr>
            <a:r>
              <a:rPr lang="en-US" sz="2200" dirty="0">
                <a:solidFill>
                  <a:srgbClr val="000000"/>
                </a:solidFill>
                <a:effectLst/>
                <a:uFill>
                  <a:solidFill>
                    <a:srgbClr val="000000"/>
                  </a:solidFill>
                </a:uFill>
                <a:ea typeface="Arial Unicode MS"/>
                <a:cs typeface="Arial Unicode MS"/>
              </a:rPr>
              <a:t>63. Thus, the right to a healthy environment as an autonomous right differs from the environmental content that arises from the protection of other rights, such as the right to life or the right to personal integrity.</a:t>
            </a:r>
            <a:endParaRPr lang="en-GB" sz="2200" dirty="0">
              <a:solidFill>
                <a:srgbClr val="000000"/>
              </a:solidFill>
              <a:effectLst/>
              <a:uFill>
                <a:solidFill>
                  <a:srgbClr val="000000"/>
                </a:solidFill>
              </a:uFill>
              <a:ea typeface="Arial Unicode MS"/>
              <a:cs typeface="Arial Unicode MS"/>
            </a:endParaRPr>
          </a:p>
          <a:p>
            <a:endParaRPr lang="en-GB" dirty="0"/>
          </a:p>
        </p:txBody>
      </p:sp>
    </p:spTree>
    <p:extLst>
      <p:ext uri="{BB962C8B-B14F-4D97-AF65-F5344CB8AC3E}">
        <p14:creationId xmlns:p14="http://schemas.microsoft.com/office/powerpoint/2010/main" val="4002788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62733C-B610-47F7-8BF2-D965B7FB4D8D}"/>
              </a:ext>
            </a:extLst>
          </p:cNvPr>
          <p:cNvSpPr>
            <a:spLocks noGrp="1"/>
          </p:cNvSpPr>
          <p:nvPr>
            <p:ph idx="1"/>
          </p:nvPr>
        </p:nvSpPr>
        <p:spPr>
          <a:xfrm>
            <a:off x="725298" y="516687"/>
            <a:ext cx="10741404" cy="5824625"/>
          </a:xfrm>
        </p:spPr>
        <p:txBody>
          <a:bodyPr>
            <a:normAutofit lnSpcReduction="10000"/>
          </a:bodyPr>
          <a:lstStyle/>
          <a:p>
            <a:pPr marL="0" marR="0" lvl="0" indent="0" algn="l" defTabSz="914400" rtl="0" eaLnBrk="1" fontAlgn="auto" latinLnBrk="0" hangingPunct="1">
              <a:lnSpc>
                <a:spcPct val="90000"/>
              </a:lnSpc>
              <a:spcBef>
                <a:spcPts val="1000"/>
              </a:spcBef>
              <a:spcAft>
                <a:spcPts val="0"/>
              </a:spcAft>
              <a:buClrTx/>
              <a:buSzTx/>
              <a:buNone/>
              <a:tabLst/>
              <a:defRPr/>
            </a:pPr>
            <a:r>
              <a:rPr kumimoji="0" lang="en-GB" sz="3200" b="1" i="0" u="none" strike="noStrike" kern="1200" cap="none" spc="0" normalizeH="0" baseline="0" noProof="0" dirty="0">
                <a:ln>
                  <a:noFill/>
                </a:ln>
                <a:solidFill>
                  <a:srgbClr val="C00000"/>
                </a:solidFill>
                <a:effectLst/>
                <a:uLnTx/>
                <a:uFillTx/>
                <a:latin typeface="Calibri" panose="020F0502020204030204"/>
                <a:ea typeface="+mn-ea"/>
                <a:cs typeface="+mn-cs"/>
              </a:rPr>
              <a:t>Climate Change Litigation (numerous cases law) </a:t>
            </a:r>
          </a:p>
          <a:p>
            <a:r>
              <a:rPr lang="en-GB" sz="2200" b="0" i="0" dirty="0">
                <a:solidFill>
                  <a:srgbClr val="1C1C1C"/>
                </a:solidFill>
                <a:effectLst/>
              </a:rPr>
              <a:t>‘The </a:t>
            </a:r>
            <a:r>
              <a:rPr lang="en-GB" sz="2200" b="0" i="0" dirty="0" err="1">
                <a:solidFill>
                  <a:srgbClr val="1C1C1C"/>
                </a:solidFill>
                <a:effectLst/>
              </a:rPr>
              <a:t>Urgenda</a:t>
            </a:r>
            <a:r>
              <a:rPr lang="en-GB" sz="2200" b="0" i="0" dirty="0">
                <a:solidFill>
                  <a:srgbClr val="1C1C1C"/>
                </a:solidFill>
                <a:effectLst/>
              </a:rPr>
              <a:t> Climate Case against the Dutch Government was the first in the world in which citizens established that their government has a legal duty to prevent dangerous climate change. On 24 June 2015, the District Court of The Hague ruled the government must cut its greenhouse gas emissions by at least 25% by the end of 2020 (compared to 1990 levels). The ruling required the government to immediately take more effective action on climate change. Following the ground-breaking judgment of the District Court on 24 June 2015, the Dutch Government decided to appeal the case in September 2015, despite calls from leading scientists, lawyers, citizens, companies and the 886 co-plaintiffs for it to accept the decision. The Government decided to appeal even though it committed to taking steps to meet the target set by the Court. The appeal was heard at the Hague Court of Appeal on 28 May 2018. On 9 October 2018, the Hague Court of Appeal decided to uphold the 2015 court decision. In other words, </a:t>
            </a:r>
            <a:r>
              <a:rPr lang="en-GB" sz="2200" b="0" i="0" dirty="0" err="1">
                <a:solidFill>
                  <a:srgbClr val="1C1C1C"/>
                </a:solidFill>
                <a:effectLst/>
              </a:rPr>
              <a:t>Urgenda</a:t>
            </a:r>
            <a:r>
              <a:rPr lang="en-GB" sz="2200" b="0" i="0" dirty="0">
                <a:solidFill>
                  <a:srgbClr val="1C1C1C"/>
                </a:solidFill>
                <a:effectLst/>
              </a:rPr>
              <a:t> won again. On 8 January 2019 the government filled its grounds of appeal to the Supreme Court. </a:t>
            </a:r>
            <a:r>
              <a:rPr lang="en-GB" sz="2200" b="0" i="0" dirty="0" err="1">
                <a:solidFill>
                  <a:srgbClr val="1C1C1C"/>
                </a:solidFill>
                <a:effectLst/>
              </a:rPr>
              <a:t>Urgenda</a:t>
            </a:r>
            <a:r>
              <a:rPr lang="en-GB" sz="2200" b="0" i="0" dirty="0">
                <a:solidFill>
                  <a:srgbClr val="1C1C1C"/>
                </a:solidFill>
                <a:effectLst/>
              </a:rPr>
              <a:t> filed its written defence to the Supreme Court on 12 April 2019 and a subsequent rejoinder on 21 June 2019.  English translations of those documents can be found here. The case was heard at the Supreme Court on 24 May 2019. On 20 December 2019 the Supreme Court, the highest court in the country, upholds the judgement of the Court of Appeal, confirming the order that thhttps://www.urgenda.nl/en/themas/climate-case/e Netherlands need to reduce its emissions by a minimum of 25% before 2020 compared to 1990 levels. ‘ </a:t>
            </a:r>
          </a:p>
          <a:p>
            <a:endParaRPr lang="en-GB" sz="1800" dirty="0"/>
          </a:p>
        </p:txBody>
      </p:sp>
    </p:spTree>
    <p:extLst>
      <p:ext uri="{BB962C8B-B14F-4D97-AF65-F5344CB8AC3E}">
        <p14:creationId xmlns:p14="http://schemas.microsoft.com/office/powerpoint/2010/main" val="2650661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7D80D4-B2B1-2A29-673E-7536D0DAA5BD}"/>
              </a:ext>
            </a:extLst>
          </p:cNvPr>
          <p:cNvSpPr>
            <a:spLocks noGrp="1"/>
          </p:cNvSpPr>
          <p:nvPr>
            <p:ph idx="1"/>
          </p:nvPr>
        </p:nvSpPr>
        <p:spPr>
          <a:xfrm>
            <a:off x="838200" y="1758950"/>
            <a:ext cx="10515600" cy="4351338"/>
          </a:xfrm>
        </p:spPr>
        <p:txBody>
          <a:bodyPr>
            <a:normAutofit/>
          </a:bodyPr>
          <a:lstStyle/>
          <a:p>
            <a:r>
              <a:rPr lang="en-GB" sz="2200" dirty="0"/>
              <a:t>‘</a:t>
            </a:r>
            <a:r>
              <a:rPr lang="en-US" sz="2200" dirty="0">
                <a:solidFill>
                  <a:srgbClr val="000000"/>
                </a:solidFill>
                <a:effectLst/>
                <a:uFill>
                  <a:solidFill>
                    <a:srgbClr val="000000"/>
                  </a:solidFill>
                </a:uFill>
                <a:ea typeface="Arial Unicode MS"/>
                <a:cs typeface="Arial Unicode MS"/>
              </a:rPr>
              <a:t>5.7.9  Climate change threatens human rights, as follows from what has been considered in 5.6.2 above. This is also </a:t>
            </a:r>
            <a:r>
              <a:rPr lang="en-US" sz="2200" dirty="0" err="1">
                <a:solidFill>
                  <a:srgbClr val="000000"/>
                </a:solidFill>
                <a:effectLst/>
                <a:uFill>
                  <a:solidFill>
                    <a:srgbClr val="000000"/>
                  </a:solidFill>
                </a:uFill>
                <a:ea typeface="Arial Unicode MS"/>
                <a:cs typeface="Arial Unicode MS"/>
              </a:rPr>
              <a:t>recognised</a:t>
            </a:r>
            <a:r>
              <a:rPr lang="en-US" sz="2200" dirty="0">
                <a:solidFill>
                  <a:srgbClr val="000000"/>
                </a:solidFill>
                <a:effectLst/>
                <a:uFill>
                  <a:solidFill>
                    <a:srgbClr val="000000"/>
                  </a:solidFill>
                </a:uFill>
                <a:ea typeface="Arial Unicode MS"/>
                <a:cs typeface="Arial Unicode MS"/>
              </a:rPr>
              <a:t> internationally outside the context of the Council of Europe.</a:t>
            </a:r>
            <a:r>
              <a:rPr lang="en-US" sz="2200" b="1" dirty="0">
                <a:solidFill>
                  <a:srgbClr val="000000"/>
                </a:solidFill>
                <a:effectLst/>
                <a:uFill>
                  <a:solidFill>
                    <a:srgbClr val="000000"/>
                  </a:solidFill>
                </a:uFill>
                <a:ea typeface="Arial Unicode MS"/>
                <a:cs typeface="Arial Unicode MS"/>
              </a:rPr>
              <a:t> </a:t>
            </a:r>
            <a:r>
              <a:rPr lang="en-US" sz="2200" dirty="0">
                <a:solidFill>
                  <a:srgbClr val="000000"/>
                </a:solidFill>
                <a:effectLst/>
                <a:uFill>
                  <a:solidFill>
                    <a:srgbClr val="000000"/>
                  </a:solidFill>
                </a:uFill>
                <a:ea typeface="Arial Unicode MS"/>
                <a:cs typeface="Arial Unicode MS"/>
              </a:rPr>
              <a:t>In order to ensure adequate protection from the threat to those rights resulting from climate change, it should be possible to invoke those rights against individual states, also with regard to the aforementioned partial responsibility. This is in line with the principle of effective interpretation, referred to in 5.4.1 above, that the ECtHR applies when interpreting the ECHR and also with the right to effective legal protection guaranteed by Article 13 ECHR, referred to 5.5.1-5.5.3 above.’</a:t>
            </a:r>
            <a:endParaRPr lang="en-GB" sz="2200" dirty="0">
              <a:solidFill>
                <a:srgbClr val="000000"/>
              </a:solidFill>
              <a:effectLst/>
              <a:uFill>
                <a:solidFill>
                  <a:srgbClr val="000000"/>
                </a:solidFill>
              </a:uFill>
              <a:ea typeface="Arial Unicode MS"/>
              <a:cs typeface="Arial Unicode MS"/>
            </a:endParaRPr>
          </a:p>
          <a:p>
            <a:endParaRPr lang="en-GB" sz="2200" dirty="0"/>
          </a:p>
        </p:txBody>
      </p:sp>
    </p:spTree>
    <p:extLst>
      <p:ext uri="{BB962C8B-B14F-4D97-AF65-F5344CB8AC3E}">
        <p14:creationId xmlns:p14="http://schemas.microsoft.com/office/powerpoint/2010/main" val="3135444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3DE93B-A58A-461B-81A9-6755AB462A2F}"/>
              </a:ext>
            </a:extLst>
          </p:cNvPr>
          <p:cNvSpPr>
            <a:spLocks noGrp="1"/>
          </p:cNvSpPr>
          <p:nvPr>
            <p:ph idx="1"/>
          </p:nvPr>
        </p:nvSpPr>
        <p:spPr>
          <a:xfrm>
            <a:off x="563154" y="317878"/>
            <a:ext cx="11065691" cy="5053347"/>
          </a:xfrm>
        </p:spPr>
        <p:txBody>
          <a:bodyPr>
            <a:noAutofit/>
          </a:bodyPr>
          <a:lstStyle/>
          <a:p>
            <a:r>
              <a:rPr lang="en-GB" sz="2200" dirty="0"/>
              <a:t>E.g. </a:t>
            </a:r>
            <a:r>
              <a:rPr lang="en-GB" sz="2200" b="0" i="0" dirty="0">
                <a:solidFill>
                  <a:srgbClr val="222222"/>
                </a:solidFill>
                <a:effectLst/>
              </a:rPr>
              <a:t>In February 2020, a group of German youth filed a legal challenge to Germany's Federal Climate Protection Act (“</a:t>
            </a:r>
            <a:r>
              <a:rPr lang="en-GB" sz="2200" b="0" i="0" dirty="0" err="1">
                <a:solidFill>
                  <a:srgbClr val="222222"/>
                </a:solidFill>
                <a:effectLst/>
              </a:rPr>
              <a:t>Bundesklimaschutzgesetz</a:t>
            </a:r>
            <a:r>
              <a:rPr lang="en-GB" sz="2200" b="0" i="0" dirty="0">
                <a:solidFill>
                  <a:srgbClr val="222222"/>
                </a:solidFill>
                <a:effectLst/>
              </a:rPr>
              <a:t>” or “KSG”), arguing that the KSG's target of reducing GHGs 55% by 2030 from 1990 levels was insufficient. The complainants alleged that the KSG therefore violated their human rights as protected by the Basic Law, Germ any's constitution.</a:t>
            </a:r>
            <a:r>
              <a:rPr lang="en-GB" sz="2200" dirty="0"/>
              <a:t> On April 29, 2021, the Federal Constitutional Court struck down the parts of the KSG as incompatible with fundamental rights for failing to set sufficient provisions for emissions cuts beyond 2030. The Court found that Article 20a of the Basic Law obliges the legislature to protect the climate and aim towards achieving climate neutrality. Further, the Court stated that Article 20a "is a justiciable legal norm that is intended to bind the political process in favour of ecological concerns, also with a view to the future generations that are particularly affected." Accepting arguments that the legislature must follow a carbon budget approach to limit warming to well below 2°C and, if possible, to 1.5°C, the Court found that that legislature had not proportionally distributed the budget between current and future generations, writing "one generation must not be allowed to consume large parts of the CO2 budget under a comparatively mild reduction burden if this would at the same time leave future generations with a radical reduction burden . . . and expose their lives to serious losses of freedom.” The Court ordered the legislature to set clear provisions for reduction targets from 2031 onward by the end of 2022. According to news reports, the German government announced on April 30, 2021 that it would move quickly to adjust its climate law in response to the decision. </a:t>
            </a:r>
            <a:r>
              <a:rPr lang="en-GB" sz="2200" dirty="0">
                <a:hlinkClick r:id="rId2"/>
              </a:rPr>
              <a:t>http://climatecasechart.com/climate-change-litigation/non-us-case/neubauer-et-al-v-germany/</a:t>
            </a:r>
            <a:r>
              <a:rPr lang="en-GB" sz="2200" dirty="0"/>
              <a:t> </a:t>
            </a:r>
          </a:p>
          <a:p>
            <a:endParaRPr lang="en-GB" sz="2200" dirty="0"/>
          </a:p>
        </p:txBody>
      </p:sp>
    </p:spTree>
    <p:extLst>
      <p:ext uri="{BB962C8B-B14F-4D97-AF65-F5344CB8AC3E}">
        <p14:creationId xmlns:p14="http://schemas.microsoft.com/office/powerpoint/2010/main" val="133882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3331"/>
            <a:ext cx="10515600" cy="4351338"/>
          </a:xfrm>
        </p:spPr>
        <p:txBody>
          <a:bodyPr>
            <a:normAutofit/>
          </a:bodyPr>
          <a:lstStyle/>
          <a:p>
            <a:pPr marL="0" indent="0">
              <a:buNone/>
            </a:pPr>
            <a:r>
              <a:rPr lang="en-GB" sz="2400" dirty="0"/>
              <a:t>The debate on the question </a:t>
            </a:r>
            <a:r>
              <a:rPr lang="en-GB" sz="2200" dirty="0"/>
              <a:t>of</a:t>
            </a:r>
            <a:r>
              <a:rPr lang="en-GB" sz="2400" dirty="0"/>
              <a:t> environmental human right has started in 1970s </a:t>
            </a:r>
          </a:p>
          <a:p>
            <a:pPr marL="0" indent="0">
              <a:buNone/>
            </a:pPr>
            <a:r>
              <a:rPr lang="en-GB" sz="2400" dirty="0"/>
              <a:t>(i) Is such a right necessary and how it can be conceptualised? </a:t>
            </a:r>
          </a:p>
          <a:p>
            <a:pPr marL="0" indent="0">
              <a:buNone/>
            </a:pPr>
            <a:r>
              <a:rPr lang="en-GB" sz="2400" dirty="0"/>
              <a:t>* Derived from existing rights  (as enshrined in both ICCPR and ICECSR);</a:t>
            </a:r>
          </a:p>
          <a:p>
            <a:pPr marL="0" indent="0">
              <a:buNone/>
            </a:pPr>
            <a:r>
              <a:rPr lang="en-GB" sz="2400" dirty="0"/>
              <a:t>* An addition as </a:t>
            </a:r>
            <a:r>
              <a:rPr lang="en-GB" sz="2400" dirty="0">
                <a:solidFill>
                  <a:srgbClr val="C00000"/>
                </a:solidFill>
              </a:rPr>
              <a:t>a new right </a:t>
            </a:r>
            <a:r>
              <a:rPr lang="en-GB" sz="2400" dirty="0"/>
              <a:t>to a catalogue of human right (perhaps a third generation of human rights?).  There were also very critical approaches to such a suggestion (Handl) </a:t>
            </a:r>
          </a:p>
          <a:p>
            <a:pPr marL="0" indent="0">
              <a:buNone/>
            </a:pPr>
            <a:endParaRPr lang="en-GB" sz="2400" dirty="0"/>
          </a:p>
          <a:p>
            <a:pPr marL="0" indent="0">
              <a:buNone/>
            </a:pPr>
            <a:endParaRPr lang="en-GB" sz="2400" dirty="0"/>
          </a:p>
        </p:txBody>
      </p:sp>
    </p:spTree>
    <p:extLst>
      <p:ext uri="{BB962C8B-B14F-4D97-AF65-F5344CB8AC3E}">
        <p14:creationId xmlns:p14="http://schemas.microsoft.com/office/powerpoint/2010/main" val="27865984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78C4A6-9609-4D05-8718-BEAA914580AD}"/>
              </a:ext>
            </a:extLst>
          </p:cNvPr>
          <p:cNvSpPr>
            <a:spLocks noGrp="1"/>
          </p:cNvSpPr>
          <p:nvPr>
            <p:ph idx="1"/>
          </p:nvPr>
        </p:nvSpPr>
        <p:spPr>
          <a:xfrm>
            <a:off x="838200" y="1253331"/>
            <a:ext cx="10515600" cy="4351338"/>
          </a:xfrm>
        </p:spPr>
        <p:txBody>
          <a:bodyPr>
            <a:normAutofit fontScale="77500" lnSpcReduction="20000"/>
          </a:bodyPr>
          <a:lstStyle/>
          <a:p>
            <a:pPr algn="l"/>
            <a:r>
              <a:rPr lang="en-GB" b="0" i="0" dirty="0">
                <a:solidFill>
                  <a:srgbClr val="444444"/>
                </a:solidFill>
                <a:effectLst/>
              </a:rPr>
              <a:t>Increased heat, more frequent forest fires, and other extreme weather events </a:t>
            </a:r>
            <a:r>
              <a:rPr lang="en-GB" b="0" i="0" dirty="0" err="1">
                <a:solidFill>
                  <a:srgbClr val="444444"/>
                </a:solidFill>
                <a:effectLst/>
              </a:rPr>
              <a:t>fueled</a:t>
            </a:r>
            <a:r>
              <a:rPr lang="en-GB" b="0" i="0" dirty="0">
                <a:solidFill>
                  <a:srgbClr val="444444"/>
                </a:solidFill>
                <a:effectLst/>
              </a:rPr>
              <a:t> by climate change are </a:t>
            </a:r>
            <a:r>
              <a:rPr lang="en-GB" b="0" i="0" dirty="0">
                <a:solidFill>
                  <a:srgbClr val="444444"/>
                </a:solidFill>
                <a:effectLst/>
                <a:hlinkClick r:id="rId2"/>
              </a:rPr>
              <a:t>already harming children</a:t>
            </a:r>
            <a:r>
              <a:rPr lang="en-GB" b="0" i="0" dirty="0">
                <a:solidFill>
                  <a:srgbClr val="444444"/>
                </a:solidFill>
                <a:effectLst/>
              </a:rPr>
              <a:t> in Europe. Unless governments take urgent action, the situation will only get worse.  </a:t>
            </a:r>
          </a:p>
          <a:p>
            <a:pPr algn="l"/>
            <a:r>
              <a:rPr lang="en-GB" b="0" i="0" dirty="0">
                <a:solidFill>
                  <a:srgbClr val="444444"/>
                </a:solidFill>
                <a:effectLst/>
              </a:rPr>
              <a:t>This is the message from four Portuguese children and two young adults in a </a:t>
            </a:r>
            <a:r>
              <a:rPr lang="en-GB" b="0" i="0" dirty="0">
                <a:solidFill>
                  <a:srgbClr val="444444"/>
                </a:solidFill>
                <a:effectLst/>
                <a:hlinkClick r:id="rId3"/>
              </a:rPr>
              <a:t>case</a:t>
            </a:r>
            <a:r>
              <a:rPr lang="en-GB" b="0" i="0" dirty="0">
                <a:solidFill>
                  <a:srgbClr val="444444"/>
                </a:solidFill>
                <a:effectLst/>
              </a:rPr>
              <a:t> before the European Court of Human Rights against 33 governments – all EU states as well as Norway, Russia, Switzerland, Turkey, Ukraine, and the United Kingdom.  ‘This case focuses on two main areas: how States contribute to global emissions inside and outside their borders. Regarding emissions released at home, European governments’ reduction efforts are too weak and not in line with what the science demands. Regarding emissions released outside their borders, it is argued that States must take responsibility for emissions relating to: 1) fossil fuels which they export, 2) the production of goods which they import from abroad and 3) the overseas activities of multinationals headquartered within their jurisdictions.’ </a:t>
            </a:r>
            <a:r>
              <a:rPr lang="en-GB" b="0" i="0" dirty="0">
                <a:solidFill>
                  <a:srgbClr val="444444"/>
                </a:solidFill>
                <a:effectLst/>
                <a:hlinkClick r:id="rId4"/>
              </a:rPr>
              <a:t>https://www.gardencourtchambers.co.uk/news/european-court-of-human-rights-is-fast-tracking-a-climate-case-against-33-european-states-brought-by-6-portuguese-youth</a:t>
            </a:r>
            <a:r>
              <a:rPr lang="en-GB" b="0" i="0" dirty="0">
                <a:solidFill>
                  <a:srgbClr val="444444"/>
                </a:solidFill>
                <a:effectLst/>
              </a:rPr>
              <a:t>  </a:t>
            </a:r>
          </a:p>
          <a:p>
            <a:endParaRPr lang="en-GB" dirty="0"/>
          </a:p>
        </p:txBody>
      </p:sp>
    </p:spTree>
    <p:extLst>
      <p:ext uri="{BB962C8B-B14F-4D97-AF65-F5344CB8AC3E}">
        <p14:creationId xmlns:p14="http://schemas.microsoft.com/office/powerpoint/2010/main" val="3266889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17568B-D408-6ACC-F139-C8612CF837A2}"/>
              </a:ext>
            </a:extLst>
          </p:cNvPr>
          <p:cNvSpPr>
            <a:spLocks noGrp="1"/>
          </p:cNvSpPr>
          <p:nvPr>
            <p:ph idx="1"/>
          </p:nvPr>
        </p:nvSpPr>
        <p:spPr/>
        <p:txBody>
          <a:bodyPr/>
          <a:lstStyle/>
          <a:p>
            <a:r>
              <a:rPr lang="en-GB" dirty="0">
                <a:solidFill>
                  <a:srgbClr val="FF0000"/>
                </a:solidFill>
              </a:rPr>
              <a:t>Rights of Nature</a:t>
            </a:r>
          </a:p>
          <a:p>
            <a:pPr marL="0" indent="0">
              <a:buNone/>
            </a:pPr>
            <a:endParaRPr lang="en-GB" dirty="0"/>
          </a:p>
        </p:txBody>
      </p:sp>
    </p:spTree>
    <p:extLst>
      <p:ext uri="{BB962C8B-B14F-4D97-AF65-F5344CB8AC3E}">
        <p14:creationId xmlns:p14="http://schemas.microsoft.com/office/powerpoint/2010/main" val="2393252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BF8CC87-F354-4C30-97D0-5F3AF834BC90}"/>
              </a:ext>
            </a:extLst>
          </p:cNvPr>
          <p:cNvSpPr>
            <a:spLocks noGrp="1"/>
          </p:cNvSpPr>
          <p:nvPr>
            <p:ph idx="1"/>
          </p:nvPr>
        </p:nvSpPr>
        <p:spPr>
          <a:xfrm>
            <a:off x="838200" y="1487356"/>
            <a:ext cx="10515600" cy="4351338"/>
          </a:xfrm>
        </p:spPr>
        <p:txBody>
          <a:bodyPr>
            <a:normAutofit/>
          </a:bodyPr>
          <a:lstStyle/>
          <a:p>
            <a:r>
              <a:rPr lang="en-GB" sz="2200" dirty="0"/>
              <a:t>On 19 December 2022, the Decision of the Conference of the Parties of the  Convention on Biological Diversity (CBD)  adopted on the 19th December 2022, so-called  the ‘Kunming –Montreal Global Biodiversity Framework for the CBD’:    </a:t>
            </a:r>
          </a:p>
          <a:p>
            <a:pPr lvl="1"/>
            <a:r>
              <a:rPr lang="en-GB" sz="2200" dirty="0">
                <a:solidFill>
                  <a:srgbClr val="00B050"/>
                </a:solidFill>
              </a:rPr>
              <a:t>Nature embodies different concepts for different people, including biodiversity, ecosystems, Mother Earth, and systems of life. Nature’s contributions to people also embody different concepts, such as ecosystem goods and services and nature’s gifts. Both nature and nature’s contributions to people are vital for human existence and good quality of life, including human well-being, living in harmony with nature, living well in balance and harmony with Mother Earth. The framework recognizes and considers these diverse value systems and concepts, including, for those countries that recognize them, rights of nature and rights of Mother Earth, as being an integral part of its successful implementation.</a:t>
            </a:r>
          </a:p>
          <a:p>
            <a:endParaRPr lang="en-GB" sz="2200" dirty="0"/>
          </a:p>
        </p:txBody>
      </p:sp>
    </p:spTree>
    <p:extLst>
      <p:ext uri="{BB962C8B-B14F-4D97-AF65-F5344CB8AC3E}">
        <p14:creationId xmlns:p14="http://schemas.microsoft.com/office/powerpoint/2010/main" val="2532705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343056-6816-46EA-9F86-0D6008430FC5}"/>
              </a:ext>
            </a:extLst>
          </p:cNvPr>
          <p:cNvSpPr>
            <a:spLocks noGrp="1"/>
          </p:cNvSpPr>
          <p:nvPr>
            <p:ph idx="1"/>
          </p:nvPr>
        </p:nvSpPr>
        <p:spPr>
          <a:xfrm>
            <a:off x="838200" y="1253331"/>
            <a:ext cx="10515600" cy="4351338"/>
          </a:xfrm>
        </p:spPr>
        <p:txBody>
          <a:bodyPr>
            <a:normAutofit/>
          </a:bodyPr>
          <a:lstStyle/>
          <a:p>
            <a:pPr algn="l"/>
            <a:r>
              <a:rPr lang="en-GB" sz="2200" b="0" i="0" dirty="0">
                <a:solidFill>
                  <a:srgbClr val="555555"/>
                </a:solidFill>
                <a:effectLst/>
              </a:rPr>
              <a:t>The idea of ​​treating nature – places or animals – as legal persons  (</a:t>
            </a:r>
            <a:r>
              <a:rPr lang="en-GB" sz="2200" b="0" i="0" dirty="0">
                <a:solidFill>
                  <a:srgbClr val="C00000"/>
                </a:solidFill>
                <a:effectLst/>
              </a:rPr>
              <a:t>personhood</a:t>
            </a:r>
            <a:r>
              <a:rPr lang="en-GB" sz="2200" b="0" i="0" dirty="0">
                <a:solidFill>
                  <a:srgbClr val="555555"/>
                </a:solidFill>
                <a:effectLst/>
              </a:rPr>
              <a:t>) is becoming more and more common. In 2017, the New Zealand Parliament passed a law recognizing the Whanganui River as a legal entity. It was the first such case in the world. ‘</a:t>
            </a:r>
            <a:r>
              <a:rPr lang="en-GB" sz="2200" b="0" i="0" dirty="0">
                <a:solidFill>
                  <a:srgbClr val="333333"/>
                </a:solidFill>
                <a:effectLst/>
              </a:rPr>
              <a:t>In the case of the </a:t>
            </a:r>
            <a:r>
              <a:rPr lang="en-GB" sz="2200" b="0" i="1" dirty="0">
                <a:solidFill>
                  <a:srgbClr val="333333"/>
                </a:solidFill>
                <a:effectLst/>
              </a:rPr>
              <a:t>Ganges and Yamuna</a:t>
            </a:r>
            <a:r>
              <a:rPr lang="en-GB" sz="2200" b="0" i="0" dirty="0">
                <a:solidFill>
                  <a:srgbClr val="333333"/>
                </a:solidFill>
                <a:effectLst/>
              </a:rPr>
              <a:t> rivers, the court declared that the rivers are ‘juristic/legal persons/living entities having the status of a legal person with all corresponding rights, duties and liabilities of a living person’. But in the more recent glaciers case, the court explicitly goes further, by also declaring that the ‘rights of these legal entities shall be equivalent to the rights of human beings and the injury/harm caused to these bodies shall be treated as harm/injury caused to the human beings.’ </a:t>
            </a:r>
          </a:p>
          <a:p>
            <a:pPr algn="l"/>
            <a:r>
              <a:rPr lang="en-GB" sz="2200" b="0" i="1" dirty="0">
                <a:solidFill>
                  <a:srgbClr val="333333"/>
                </a:solidFill>
                <a:effectLst/>
              </a:rPr>
              <a:t>Erin O’Donnell, </a:t>
            </a:r>
            <a:r>
              <a:rPr lang="en-GB" sz="2200" b="0" dirty="0">
                <a:solidFill>
                  <a:srgbClr val="333333"/>
                </a:solidFill>
                <a:effectLst/>
              </a:rPr>
              <a:t>WILL GIVING THE HIMALAYAS THE SAME RIGHTS AS PEOPLE PROTECT THEIR FUTURE? </a:t>
            </a:r>
            <a:r>
              <a:rPr lang="en-GB" sz="2200" b="0" dirty="0">
                <a:solidFill>
                  <a:srgbClr val="333333"/>
                </a:solidFill>
                <a:effectLst/>
                <a:hlinkClick r:id="rId2"/>
              </a:rPr>
              <a:t>https://pursuit.unimelb.edu.au/articles</a:t>
            </a:r>
            <a:r>
              <a:rPr lang="en-GB" sz="2200" b="0">
                <a:solidFill>
                  <a:srgbClr val="333333"/>
                </a:solidFill>
                <a:effectLst/>
                <a:hlinkClick r:id="rId2"/>
              </a:rPr>
              <a:t>/will-giving-the-himalayas-the-same-rights-as-people-protect-their-future</a:t>
            </a:r>
            <a:r>
              <a:rPr lang="en-GB" sz="2200" b="0">
                <a:solidFill>
                  <a:srgbClr val="333333"/>
                </a:solidFill>
                <a:effectLst/>
              </a:rPr>
              <a:t> </a:t>
            </a:r>
            <a:endParaRPr lang="en-GB" sz="2200" b="0" dirty="0">
              <a:solidFill>
                <a:srgbClr val="000000"/>
              </a:solidFill>
              <a:effectLst/>
            </a:endParaRPr>
          </a:p>
          <a:p>
            <a:endParaRPr lang="en-GB" dirty="0"/>
          </a:p>
        </p:txBody>
      </p:sp>
    </p:spTree>
    <p:extLst>
      <p:ext uri="{BB962C8B-B14F-4D97-AF65-F5344CB8AC3E}">
        <p14:creationId xmlns:p14="http://schemas.microsoft.com/office/powerpoint/2010/main" val="31160063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693DAD-E07C-44A2-AB96-D344FCDED98E}"/>
              </a:ext>
            </a:extLst>
          </p:cNvPr>
          <p:cNvSpPr>
            <a:spLocks noGrp="1"/>
          </p:cNvSpPr>
          <p:nvPr>
            <p:ph idx="1"/>
          </p:nvPr>
        </p:nvSpPr>
        <p:spPr>
          <a:xfrm>
            <a:off x="838200" y="1253331"/>
            <a:ext cx="10515600" cy="4351338"/>
          </a:xfrm>
        </p:spPr>
        <p:txBody>
          <a:bodyPr>
            <a:normAutofit fontScale="77500" lnSpcReduction="20000"/>
          </a:bodyPr>
          <a:lstStyle/>
          <a:p>
            <a:r>
              <a:rPr lang="en-GB" dirty="0"/>
              <a:t>Given the serious pollution caused by mining on the </a:t>
            </a:r>
            <a:r>
              <a:rPr lang="en-GB" dirty="0" err="1"/>
              <a:t>Atrato</a:t>
            </a:r>
            <a:r>
              <a:rPr lang="en-GB" dirty="0"/>
              <a:t> River in the Colombian Pacific, the ancestral territory of Afro-Colombian and indigenous communities, in 2015 the organization Tierra Digna, representing several Afro-Colombian communities, filed an “</a:t>
            </a:r>
            <a:r>
              <a:rPr lang="en-GB" dirty="0" err="1"/>
              <a:t>acción</a:t>
            </a:r>
            <a:r>
              <a:rPr lang="en-GB" dirty="0"/>
              <a:t> de tutela” before the Administrative Court of Cundinamarca, which declared it inadmissible. On second instance the Council of State also declared the legal action inadmissible.</a:t>
            </a:r>
          </a:p>
          <a:p>
            <a:r>
              <a:rPr lang="en-GB" dirty="0"/>
              <a:t>The Constitutional Court reviewed the case and granted the protection through Judgement T-622 of 2016. Among other protections, this judgement ordered: protection of the rights to life, health, water, food security, a healthy environment, culture and territory for the actors; the design and execution of a plan to decontaminate the basins of the </a:t>
            </a:r>
            <a:r>
              <a:rPr lang="en-GB" dirty="0" err="1"/>
              <a:t>Atrato</a:t>
            </a:r>
            <a:r>
              <a:rPr lang="en-GB" dirty="0"/>
              <a:t> River; an action plan to definitively eradicate illegal mining in the region, and; a socio-ecological evaluation of the impacts of mining.</a:t>
            </a:r>
          </a:p>
          <a:p>
            <a:r>
              <a:rPr lang="en-GB" dirty="0"/>
              <a:t>Specifically, on the rights of nature, the Court ordered: “RECOGNITION of the </a:t>
            </a:r>
            <a:r>
              <a:rPr lang="en-GB" dirty="0" err="1"/>
              <a:t>Atrato</a:t>
            </a:r>
            <a:r>
              <a:rPr lang="en-GB" dirty="0"/>
              <a:t> River, its basin, and tributaries as an entity subject to rights of protection, conservation, maintenance and restoration by the State and ethnic communities.” As a result, a government representative and community representative were put in charge of the legal representation of the river’s rights, making them “the guardians of the river.”</a:t>
            </a:r>
          </a:p>
        </p:txBody>
      </p:sp>
    </p:spTree>
    <p:extLst>
      <p:ext uri="{BB962C8B-B14F-4D97-AF65-F5344CB8AC3E}">
        <p14:creationId xmlns:p14="http://schemas.microsoft.com/office/powerpoint/2010/main" val="72148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13FED2-CEAC-4559-B86B-52B66666D7B3}"/>
              </a:ext>
            </a:extLst>
          </p:cNvPr>
          <p:cNvSpPr>
            <a:spLocks noGrp="1"/>
          </p:cNvSpPr>
          <p:nvPr>
            <p:ph idx="1"/>
          </p:nvPr>
        </p:nvSpPr>
        <p:spPr>
          <a:xfrm>
            <a:off x="657225" y="308820"/>
            <a:ext cx="11239500" cy="5925293"/>
          </a:xfrm>
        </p:spPr>
        <p:txBody>
          <a:bodyPr>
            <a:noAutofit/>
          </a:bodyPr>
          <a:lstStyle/>
          <a:p>
            <a:pPr algn="l"/>
            <a:r>
              <a:rPr lang="en-GB" sz="2200" b="0" i="0" dirty="0">
                <a:solidFill>
                  <a:srgbClr val="000000"/>
                </a:solidFill>
                <a:effectLst/>
                <a:latin typeface="NonBreakingSpaceOverride"/>
              </a:rPr>
              <a:t>This popular action was interposed by the local Ombudsman of the central-western province of Tolima, Colombia to protect the collective rights of the inhabitants of these areas in the face of mining.</a:t>
            </a:r>
          </a:p>
          <a:p>
            <a:pPr algn="l"/>
            <a:r>
              <a:rPr lang="en-GB" sz="2200" b="0" i="0" dirty="0">
                <a:solidFill>
                  <a:srgbClr val="000000"/>
                </a:solidFill>
                <a:effectLst/>
                <a:latin typeface="NonBreakingSpaceOverride"/>
              </a:rPr>
              <a:t>In June 2019, the Regional Court of the Province of Tolima recognized rights to three rivers: “It establishes the recognition of the </a:t>
            </a:r>
            <a:r>
              <a:rPr lang="en-GB" sz="2200" b="0" i="0" dirty="0" err="1">
                <a:solidFill>
                  <a:srgbClr val="000000"/>
                </a:solidFill>
                <a:effectLst/>
                <a:latin typeface="NonBreakingSpaceOverride"/>
              </a:rPr>
              <a:t>Coello</a:t>
            </a:r>
            <a:r>
              <a:rPr lang="en-GB" sz="2200" b="0" i="0" dirty="0">
                <a:solidFill>
                  <a:srgbClr val="000000"/>
                </a:solidFill>
                <a:effectLst/>
                <a:latin typeface="NonBreakingSpaceOverride"/>
              </a:rPr>
              <a:t>, </a:t>
            </a:r>
            <a:r>
              <a:rPr lang="en-GB" sz="2200" b="0" i="0" dirty="0" err="1">
                <a:solidFill>
                  <a:srgbClr val="000000"/>
                </a:solidFill>
                <a:effectLst/>
                <a:latin typeface="NonBreakingSpaceOverride"/>
              </a:rPr>
              <a:t>Combeima</a:t>
            </a:r>
            <a:r>
              <a:rPr lang="en-GB" sz="2200" b="0" i="0" dirty="0">
                <a:solidFill>
                  <a:srgbClr val="000000"/>
                </a:solidFill>
                <a:effectLst/>
                <a:latin typeface="NonBreakingSpaceOverride"/>
              </a:rPr>
              <a:t>, and </a:t>
            </a:r>
            <a:r>
              <a:rPr lang="en-GB" sz="2200" b="0" i="0" dirty="0" err="1">
                <a:solidFill>
                  <a:srgbClr val="000000"/>
                </a:solidFill>
                <a:effectLst/>
                <a:latin typeface="NonBreakingSpaceOverride"/>
              </a:rPr>
              <a:t>Cocora</a:t>
            </a:r>
            <a:r>
              <a:rPr lang="en-GB" sz="2200" b="0" i="0" dirty="0">
                <a:solidFill>
                  <a:srgbClr val="000000"/>
                </a:solidFill>
                <a:effectLst/>
                <a:latin typeface="NonBreakingSpaceOverride"/>
              </a:rPr>
              <a:t> rivers, their basins, and tributaries as individual entities, subject to rights of protection, conservation, maintenance and restoration by the State and the communities.” This ruling also ordered a mining stoppage in these rivers and also declared the shared responsibility of mining companies for environmental impact.</a:t>
            </a:r>
          </a:p>
          <a:p>
            <a:pPr algn="l"/>
            <a:r>
              <a:rPr lang="en-GB" sz="2200" b="0" i="0" dirty="0">
                <a:solidFill>
                  <a:srgbClr val="000000"/>
                </a:solidFill>
                <a:effectLst/>
                <a:latin typeface="NonBreakingSpaceOverride"/>
              </a:rPr>
              <a:t>In 2019, the Superior Court of Medellín recognized the Cauca River, its basin, and its tributaries as a subject of rights and ordered their protection, conservation, and maintenance by the State and Public Companies of Medellín (EPM in Spanish). EPM is building the largest hydroelectric plant in Colombia on the Cauca River. Similarly, it “recognized that future generations are subject to special protection and, as such, the protection of their fundamental rights to dignity, water, food security, and a healthy environment are granted in their favour. </a:t>
            </a:r>
            <a:r>
              <a:rPr lang="en-GB" sz="2200" dirty="0">
                <a:solidFill>
                  <a:srgbClr val="000000"/>
                </a:solidFill>
                <a:latin typeface="NonBreakingSpaceOverride"/>
              </a:rPr>
              <a:t>C</a:t>
            </a:r>
            <a:r>
              <a:rPr lang="en-GB" sz="2200" b="0" i="0" dirty="0">
                <a:solidFill>
                  <a:srgbClr val="000000"/>
                </a:solidFill>
                <a:effectLst/>
                <a:latin typeface="NonBreakingSpaceOverride"/>
              </a:rPr>
              <a:t>ase shows that not only is mining a threat to the rivers of Colombia, but also hydroelectric projects causing social and environmental impacts. Currently, the energy grid of Colombia relies mostly on hydro energy. ‘ </a:t>
            </a:r>
          </a:p>
          <a:p>
            <a:r>
              <a:rPr lang="en-GB" sz="2000" b="0" i="0" u="sng" dirty="0">
                <a:solidFill>
                  <a:srgbClr val="6D6D6D"/>
                </a:solidFill>
                <a:effectLst/>
                <a:latin typeface="Inter var"/>
                <a:hlinkClick r:id="rId2"/>
              </a:rPr>
              <a:t>Dina Townsend</a:t>
            </a:r>
            <a:r>
              <a:rPr lang="en-GB" sz="2000" b="0" i="0" u="sng" dirty="0">
                <a:solidFill>
                  <a:srgbClr val="6D6D6D"/>
                </a:solidFill>
                <a:effectLst/>
                <a:latin typeface="Inter var"/>
              </a:rPr>
              <a:t> The Rights of Nature (Rivers) and Constitutional Actions in Colombia  </a:t>
            </a:r>
            <a:r>
              <a:rPr lang="en-GB" sz="2000" b="0" i="0" u="sng" dirty="0">
                <a:solidFill>
                  <a:srgbClr val="6D6D6D"/>
                </a:solidFill>
                <a:effectLst/>
                <a:latin typeface="Inter var"/>
                <a:hlinkClick r:id="rId3"/>
              </a:rPr>
              <a:t>https://gnhre.org/community/the-rights-of-nature-rivers-and-constitutional-actions-in-colombia/</a:t>
            </a:r>
            <a:r>
              <a:rPr lang="en-GB" sz="2000" b="0" i="0" u="sng" dirty="0">
                <a:solidFill>
                  <a:srgbClr val="6D6D6D"/>
                </a:solidFill>
                <a:effectLst/>
                <a:latin typeface="Inter var"/>
              </a:rPr>
              <a:t>  </a:t>
            </a:r>
            <a:endParaRPr lang="en-GB" sz="2000" dirty="0"/>
          </a:p>
        </p:txBody>
      </p:sp>
    </p:spTree>
    <p:extLst>
      <p:ext uri="{BB962C8B-B14F-4D97-AF65-F5344CB8AC3E}">
        <p14:creationId xmlns:p14="http://schemas.microsoft.com/office/powerpoint/2010/main" val="42590826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983C3D-62B8-4411-BCB9-F458794B0A12}"/>
              </a:ext>
            </a:extLst>
          </p:cNvPr>
          <p:cNvSpPr>
            <a:spLocks noGrp="1"/>
          </p:cNvSpPr>
          <p:nvPr>
            <p:ph idx="1"/>
          </p:nvPr>
        </p:nvSpPr>
        <p:spPr>
          <a:xfrm>
            <a:off x="679158" y="644642"/>
            <a:ext cx="10833683" cy="5732346"/>
          </a:xfrm>
        </p:spPr>
        <p:txBody>
          <a:bodyPr>
            <a:normAutofit fontScale="92500" lnSpcReduction="10000"/>
          </a:bodyPr>
          <a:lstStyle/>
          <a:p>
            <a:pPr algn="l"/>
            <a:r>
              <a:rPr lang="en-GB" sz="2400" i="0" dirty="0">
                <a:solidFill>
                  <a:srgbClr val="555555"/>
                </a:solidFill>
                <a:effectLst/>
              </a:rPr>
              <a:t>‘The Inuit </a:t>
            </a:r>
            <a:r>
              <a:rPr lang="en-GB" sz="2400" i="0" dirty="0" err="1">
                <a:solidFill>
                  <a:srgbClr val="555555"/>
                </a:solidFill>
                <a:effectLst/>
              </a:rPr>
              <a:t>Ekuanitshit</a:t>
            </a:r>
            <a:r>
              <a:rPr lang="en-GB" sz="2400" i="0" dirty="0">
                <a:solidFill>
                  <a:srgbClr val="555555"/>
                </a:solidFill>
                <a:effectLst/>
              </a:rPr>
              <a:t> Council and the </a:t>
            </a:r>
            <a:r>
              <a:rPr lang="en-GB" sz="2400" i="0" dirty="0" err="1">
                <a:solidFill>
                  <a:srgbClr val="555555"/>
                </a:solidFill>
                <a:effectLst/>
              </a:rPr>
              <a:t>Minganie</a:t>
            </a:r>
            <a:r>
              <a:rPr lang="en-GB" sz="2400" i="0" dirty="0">
                <a:solidFill>
                  <a:srgbClr val="555555"/>
                </a:solidFill>
                <a:effectLst/>
              </a:rPr>
              <a:t> County authorities adopted two parallel resolutions recognizing that Magpie River has nine rights, including the right to move freely, conserve biodiversity, perform essential ecosystem functions, protect from pollution, reprocess and restore and the right to take legal action. The river represents the “trustees”, that is, the legal representatives. </a:t>
            </a:r>
            <a:r>
              <a:rPr lang="en-GB" sz="2400" dirty="0">
                <a:solidFill>
                  <a:srgbClr val="555555"/>
                </a:solidFill>
              </a:rPr>
              <a:t>“</a:t>
            </a:r>
            <a:r>
              <a:rPr lang="en-GB" sz="2400" i="0" dirty="0">
                <a:solidFill>
                  <a:srgbClr val="555555"/>
                </a:solidFill>
                <a:effectLst/>
              </a:rPr>
              <a:t>We now realize that a river has its own laws, and that we are part of the same ecosystem.”</a:t>
            </a:r>
          </a:p>
          <a:p>
            <a:pPr algn="l"/>
            <a:r>
              <a:rPr lang="en-GB" sz="2400" i="0" dirty="0">
                <a:solidFill>
                  <a:srgbClr val="555555"/>
                </a:solidFill>
                <a:effectLst/>
              </a:rPr>
              <a:t>There is one dam on the river built by Hydro Québec, the public energy supplier. Environmental organizations have always been looking for a durable solution that would protect the river from further human interference. They have taken various initiatives in this matter over the years, but to no avail. Authorities had previously refused a request to create a magpie protected area.</a:t>
            </a:r>
          </a:p>
          <a:p>
            <a:r>
              <a:rPr lang="en-GB" sz="2400" i="0" dirty="0">
                <a:solidFill>
                  <a:srgbClr val="555555"/>
                </a:solidFill>
                <a:effectLst/>
              </a:rPr>
              <a:t>The legal personality of nature does not exist in Canadian law, so it can be appealed to a court. The Inuit Council of </a:t>
            </a:r>
            <a:r>
              <a:rPr lang="en-GB" sz="2400" i="0" dirty="0" err="1">
                <a:solidFill>
                  <a:srgbClr val="555555"/>
                </a:solidFill>
                <a:effectLst/>
              </a:rPr>
              <a:t>Iquichit</a:t>
            </a:r>
            <a:r>
              <a:rPr lang="en-GB" sz="2400" i="0" dirty="0">
                <a:solidFill>
                  <a:srgbClr val="555555"/>
                </a:solidFill>
                <a:effectLst/>
              </a:rPr>
              <a:t> hopes similar initiatives in New Zealand, Ecuador, and many other countries will put pressure on the Quebec government to formally protect the river’.</a:t>
            </a:r>
            <a:r>
              <a:rPr lang="en-GB" sz="2400" i="0" u="none" strike="noStrike" cap="all" dirty="0">
                <a:solidFill>
                  <a:srgbClr val="BDBDBD"/>
                </a:solidFill>
                <a:effectLst/>
                <a:hlinkClick r:id="rId2"/>
              </a:rPr>
              <a:t> </a:t>
            </a:r>
            <a:r>
              <a:rPr lang="en-GB" sz="2400" i="0" u="none" strike="noStrike" cap="all" dirty="0">
                <a:solidFill>
                  <a:srgbClr val="BDBDBD"/>
                </a:solidFill>
                <a:effectLst/>
              </a:rPr>
              <a:t> </a:t>
            </a:r>
            <a:endParaRPr lang="en-GB" sz="2400" i="0" cap="all" dirty="0">
              <a:solidFill>
                <a:srgbClr val="BDBDBD"/>
              </a:solidFill>
              <a:effectLst/>
            </a:endParaRPr>
          </a:p>
          <a:p>
            <a:pPr algn="l"/>
            <a:r>
              <a:rPr lang="en-GB" sz="2400" i="0" dirty="0">
                <a:solidFill>
                  <a:srgbClr val="555555"/>
                </a:solidFill>
                <a:effectLst/>
              </a:rPr>
              <a:t> Jordan </a:t>
            </a:r>
            <a:r>
              <a:rPr lang="en-GB" sz="2400" i="0" dirty="0" err="1">
                <a:solidFill>
                  <a:srgbClr val="555555"/>
                </a:solidFill>
                <a:effectLst/>
              </a:rPr>
              <a:t>Hamsen</a:t>
            </a:r>
            <a:r>
              <a:rPr lang="en-GB" sz="2400" i="0" dirty="0">
                <a:solidFill>
                  <a:srgbClr val="555555"/>
                </a:solidFill>
                <a:effectLst/>
              </a:rPr>
              <a:t>  ‘</a:t>
            </a:r>
            <a:r>
              <a:rPr lang="en-GB" sz="2400" i="0" dirty="0">
                <a:solidFill>
                  <a:srgbClr val="333333"/>
                </a:solidFill>
                <a:effectLst/>
              </a:rPr>
              <a:t>The Canadian River acquired a legal personality. “We are not the owners’ </a:t>
            </a:r>
            <a:r>
              <a:rPr lang="en-GB" sz="2400" i="0" dirty="0">
                <a:solidFill>
                  <a:srgbClr val="333333"/>
                </a:solidFill>
                <a:effectLst/>
                <a:hlinkClick r:id="rId3"/>
              </a:rPr>
              <a:t>https://www.randrlife.co.uk/the-canadian-river-acquired-a-legal-personality-we-are-not-the-owners/</a:t>
            </a:r>
            <a:r>
              <a:rPr lang="en-GB" sz="2400" i="0" dirty="0">
                <a:solidFill>
                  <a:srgbClr val="333333"/>
                </a:solidFill>
                <a:effectLst/>
              </a:rPr>
              <a:t>    </a:t>
            </a:r>
          </a:p>
          <a:p>
            <a:pPr marL="0" indent="0" algn="l">
              <a:buNone/>
            </a:pPr>
            <a:endParaRPr lang="en-GB" sz="1600" b="0" i="0" dirty="0">
              <a:solidFill>
                <a:srgbClr val="555555"/>
              </a:solidFill>
              <a:effectLst/>
              <a:latin typeface="Lora" pitchFamily="2" charset="0"/>
            </a:endParaRPr>
          </a:p>
          <a:p>
            <a:endParaRPr lang="en-GB" dirty="0"/>
          </a:p>
        </p:txBody>
      </p:sp>
    </p:spTree>
    <p:extLst>
      <p:ext uri="{BB962C8B-B14F-4D97-AF65-F5344CB8AC3E}">
        <p14:creationId xmlns:p14="http://schemas.microsoft.com/office/powerpoint/2010/main" val="13971291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5BB88F-7405-44CB-A4D4-348C2AA1DF20}"/>
              </a:ext>
            </a:extLst>
          </p:cNvPr>
          <p:cNvSpPr>
            <a:spLocks noGrp="1"/>
          </p:cNvSpPr>
          <p:nvPr>
            <p:ph idx="1"/>
          </p:nvPr>
        </p:nvSpPr>
        <p:spPr>
          <a:xfrm>
            <a:off x="686150" y="680018"/>
            <a:ext cx="10515600" cy="5497964"/>
          </a:xfrm>
        </p:spPr>
        <p:txBody>
          <a:bodyPr>
            <a:normAutofit lnSpcReduction="10000"/>
          </a:bodyPr>
          <a:lstStyle/>
          <a:p>
            <a:pPr marL="0" indent="0">
              <a:buNone/>
            </a:pPr>
            <a:r>
              <a:rPr lang="en-GB" sz="3200" b="1" dirty="0">
                <a:solidFill>
                  <a:srgbClr val="C00000"/>
                </a:solidFill>
              </a:rPr>
              <a:t>There are some legal issues:  </a:t>
            </a:r>
          </a:p>
          <a:p>
            <a:pPr algn="l"/>
            <a:r>
              <a:rPr lang="en-GB" sz="2400" b="0" i="0" dirty="0">
                <a:solidFill>
                  <a:srgbClr val="333333"/>
                </a:solidFill>
                <a:effectLst/>
              </a:rPr>
              <a:t>‘Firstly, the creation of such rights in </a:t>
            </a:r>
            <a:r>
              <a:rPr lang="en-GB" sz="2400" b="0" i="0">
                <a:solidFill>
                  <a:srgbClr val="333333"/>
                </a:solidFill>
                <a:effectLst/>
              </a:rPr>
              <a:t>certain states by </a:t>
            </a:r>
            <a:r>
              <a:rPr lang="en-GB" sz="2400" b="0" i="0" dirty="0">
                <a:solidFill>
                  <a:srgbClr val="333333"/>
                </a:solidFill>
                <a:effectLst/>
              </a:rPr>
              <a:t>the courts means that they are currently unsupported by broader institutional frameworks that will give the legal rights force and effect.</a:t>
            </a:r>
          </a:p>
          <a:p>
            <a:pPr algn="l"/>
            <a:r>
              <a:rPr lang="en-GB" sz="2400" b="0" i="0" dirty="0">
                <a:solidFill>
                  <a:srgbClr val="333333"/>
                </a:solidFill>
                <a:effectLst/>
              </a:rPr>
              <a:t>Secondly, the apparent transfer of responsibility for natural objects, from the hands of the parliament, to the courts, means that environmental decision-making is inherently more reactionary: the courts can only rule on a case once it comes before them.</a:t>
            </a:r>
          </a:p>
          <a:p>
            <a:pPr algn="l"/>
            <a:r>
              <a:rPr lang="en-GB" sz="2400" b="0" i="0" dirty="0">
                <a:solidFill>
                  <a:srgbClr val="333333"/>
                </a:solidFill>
                <a:effectLst/>
              </a:rPr>
              <a:t>Thirdly, if such legal rights are successfully enforced, it could result in the natural objects formally </a:t>
            </a:r>
            <a:r>
              <a:rPr lang="en-GB" sz="2400" b="0" i="1" dirty="0">
                <a:solidFill>
                  <a:srgbClr val="333333"/>
                </a:solidFill>
                <a:effectLst/>
              </a:rPr>
              <a:t>competing</a:t>
            </a:r>
            <a:r>
              <a:rPr lang="en-GB" sz="2400" b="0" i="0" dirty="0">
                <a:solidFill>
                  <a:srgbClr val="333333"/>
                </a:solidFill>
                <a:effectLst/>
              </a:rPr>
              <a:t> with humans for access to resources (such as water, air, forestry, or grazing rights in the meadows). Competition fundamentally shifts the relationship between humans and nature, and can undermine human intentions to look after the natural environment’ .’ </a:t>
            </a:r>
          </a:p>
          <a:p>
            <a:pPr algn="l"/>
            <a:r>
              <a:rPr lang="en-GB" sz="2400" b="0" i="1" dirty="0">
                <a:solidFill>
                  <a:srgbClr val="333333"/>
                </a:solidFill>
                <a:effectLst/>
              </a:rPr>
              <a:t>Erin O’Donnell, </a:t>
            </a:r>
            <a:r>
              <a:rPr lang="en-GB" sz="2400" b="0" dirty="0">
                <a:solidFill>
                  <a:srgbClr val="333333"/>
                </a:solidFill>
                <a:effectLst/>
              </a:rPr>
              <a:t>WILL GIVING THE HIMALAYAS THE SAME RIGHTS AS PEOPLE PROTECT THEIR FUTURE? </a:t>
            </a:r>
            <a:r>
              <a:rPr lang="en-GB" sz="2400" b="0" dirty="0">
                <a:solidFill>
                  <a:srgbClr val="333333"/>
                </a:solidFill>
                <a:effectLst/>
                <a:hlinkClick r:id="rId2"/>
              </a:rPr>
              <a:t>https://pursuit.unimelb.edu.au/articles/will-giving-the-himalayas-the-same-rights-as-people-protect-their-future</a:t>
            </a:r>
            <a:r>
              <a:rPr lang="en-GB" sz="2400" b="0" dirty="0">
                <a:solidFill>
                  <a:srgbClr val="333333"/>
                </a:solidFill>
                <a:effectLst/>
              </a:rPr>
              <a:t> </a:t>
            </a:r>
            <a:endParaRPr lang="en-GB" sz="2400" b="0" i="0" dirty="0">
              <a:solidFill>
                <a:srgbClr val="333333"/>
              </a:solidFill>
              <a:effectLst/>
            </a:endParaRPr>
          </a:p>
          <a:p>
            <a:pPr algn="l"/>
            <a:endParaRPr lang="en-GB" b="0" i="0" dirty="0">
              <a:solidFill>
                <a:srgbClr val="333333"/>
              </a:solidFill>
              <a:effectLst/>
              <a:latin typeface="Libre Baskerville"/>
            </a:endParaRPr>
          </a:p>
          <a:p>
            <a:endParaRPr lang="en-GB" dirty="0"/>
          </a:p>
        </p:txBody>
      </p:sp>
    </p:spTree>
    <p:extLst>
      <p:ext uri="{BB962C8B-B14F-4D97-AF65-F5344CB8AC3E}">
        <p14:creationId xmlns:p14="http://schemas.microsoft.com/office/powerpoint/2010/main" val="2627537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2450"/>
            <a:ext cx="10839450" cy="5448299"/>
          </a:xfrm>
        </p:spPr>
        <p:txBody>
          <a:bodyPr>
            <a:normAutofit fontScale="62500" lnSpcReduction="20000"/>
          </a:bodyPr>
          <a:lstStyle/>
          <a:p>
            <a:pPr marL="0" indent="0">
              <a:buNone/>
            </a:pPr>
            <a:r>
              <a:rPr lang="en-GB" sz="2600" dirty="0"/>
              <a:t>The present approach acknowledges the existence of a right both </a:t>
            </a:r>
            <a:r>
              <a:rPr lang="en-GB" sz="2600" b="1" dirty="0">
                <a:solidFill>
                  <a:srgbClr val="C00000"/>
                </a:solidFill>
              </a:rPr>
              <a:t>substantive and procedural.  </a:t>
            </a:r>
          </a:p>
          <a:p>
            <a:pPr marL="0" indent="0">
              <a:buNone/>
            </a:pPr>
            <a:endParaRPr lang="en-GB" sz="2600" dirty="0">
              <a:solidFill>
                <a:srgbClr val="C00000"/>
              </a:solidFill>
            </a:endParaRPr>
          </a:p>
          <a:p>
            <a:pPr marL="0" indent="0">
              <a:buNone/>
            </a:pPr>
            <a:r>
              <a:rPr lang="en-GB" sz="2600" dirty="0"/>
              <a:t>There two international agreements which bolster such views with regard to:  </a:t>
            </a:r>
          </a:p>
          <a:p>
            <a:pPr marL="514350" indent="-514350">
              <a:buAutoNum type="romanLcParenBoth"/>
            </a:pPr>
            <a:r>
              <a:rPr lang="en-GB" sz="2600" dirty="0">
                <a:solidFill>
                  <a:srgbClr val="C00000"/>
                </a:solidFill>
              </a:rPr>
              <a:t>substantive right are: </a:t>
            </a:r>
          </a:p>
          <a:p>
            <a:pPr marL="971550" lvl="1" indent="-514350">
              <a:buAutoNum type="romanLcParenBoth"/>
            </a:pPr>
            <a:r>
              <a:rPr lang="en-GB" sz="2600" dirty="0">
                <a:solidFill>
                  <a:srgbClr val="C00000"/>
                </a:solidFill>
              </a:rPr>
              <a:t>Art. 24 of the African Charter and Art. 11 of the San Salvador Protocol to the American Conventions on Human Rights</a:t>
            </a:r>
          </a:p>
          <a:p>
            <a:pPr marL="457200" lvl="1" indent="0">
              <a:buNone/>
            </a:pPr>
            <a:endParaRPr lang="en-GB" sz="2600" b="1" i="0" dirty="0">
              <a:solidFill>
                <a:srgbClr val="000000"/>
              </a:solidFill>
              <a:effectLst/>
            </a:endParaRPr>
          </a:p>
          <a:p>
            <a:pPr marL="457200" lvl="1" indent="0">
              <a:buNone/>
            </a:pPr>
            <a:r>
              <a:rPr lang="en-GB" sz="2600" b="1" i="0" dirty="0">
                <a:solidFill>
                  <a:srgbClr val="000000"/>
                </a:solidFill>
                <a:effectLst/>
              </a:rPr>
              <a:t>Article 11 Right to a Healthy Environment</a:t>
            </a:r>
          </a:p>
          <a:p>
            <a:pPr marL="0" indent="0" algn="just">
              <a:buNone/>
            </a:pPr>
            <a:r>
              <a:rPr lang="en-GB" sz="2600" b="0" i="0" dirty="0">
                <a:solidFill>
                  <a:srgbClr val="000000"/>
                </a:solidFill>
                <a:effectLst/>
              </a:rPr>
              <a:t>1. Everyone shall have the right to live in a healthy environment and to have access to basic public services.</a:t>
            </a:r>
          </a:p>
          <a:p>
            <a:pPr marL="0" indent="0" algn="just">
              <a:buNone/>
            </a:pPr>
            <a:r>
              <a:rPr lang="en-GB" sz="2600" b="0" i="0" dirty="0">
                <a:solidFill>
                  <a:srgbClr val="000000"/>
                </a:solidFill>
                <a:effectLst/>
              </a:rPr>
              <a:t>2. The States Parties shall promote the protection, preservation, and improvement of the</a:t>
            </a:r>
          </a:p>
          <a:p>
            <a:pPr marL="0" indent="0" algn="just">
              <a:buNone/>
            </a:pPr>
            <a:r>
              <a:rPr lang="en-GB" sz="2600" b="0" i="0" dirty="0">
                <a:solidFill>
                  <a:srgbClr val="000000"/>
                </a:solidFill>
                <a:effectLst/>
              </a:rPr>
              <a:t>environment.</a:t>
            </a:r>
          </a:p>
          <a:p>
            <a:pPr marL="0" indent="0" algn="just">
              <a:buNone/>
            </a:pPr>
            <a:r>
              <a:rPr lang="en-GB" sz="2600" b="1" i="0" dirty="0">
                <a:solidFill>
                  <a:srgbClr val="000000"/>
                </a:solidFill>
                <a:effectLst/>
              </a:rPr>
              <a:t>       </a:t>
            </a:r>
          </a:p>
          <a:p>
            <a:pPr marL="0" indent="0" algn="just">
              <a:buNone/>
            </a:pPr>
            <a:r>
              <a:rPr lang="en-GB" sz="2600" b="1" i="0" dirty="0">
                <a:solidFill>
                  <a:srgbClr val="000000"/>
                </a:solidFill>
                <a:effectLst/>
              </a:rPr>
              <a:t> Article 24</a:t>
            </a:r>
          </a:p>
          <a:p>
            <a:pPr marL="0" indent="0" algn="just">
              <a:buNone/>
            </a:pPr>
            <a:r>
              <a:rPr lang="en-GB" sz="2600" b="0" i="0" dirty="0">
                <a:solidFill>
                  <a:srgbClr val="000000"/>
                </a:solidFill>
                <a:effectLst/>
                <a:ea typeface="Tahoma" panose="020B0604030504040204" pitchFamily="34" charset="0"/>
                <a:cs typeface="Tahoma" panose="020B0604030504040204" pitchFamily="34" charset="0"/>
              </a:rPr>
              <a:t>All peoples shall have the right to a general satisfactory environment favourable to their development.</a:t>
            </a:r>
          </a:p>
          <a:p>
            <a:pPr marL="457200" lvl="1" indent="0">
              <a:buNone/>
            </a:pPr>
            <a:r>
              <a:rPr lang="en-GB" sz="2600" dirty="0">
                <a:ea typeface="Tahoma" panose="020B0604030504040204" pitchFamily="34" charset="0"/>
                <a:cs typeface="Tahoma" panose="020B0604030504040204" pitchFamily="34" charset="0"/>
              </a:rPr>
              <a:t> </a:t>
            </a:r>
          </a:p>
          <a:p>
            <a:pPr marL="0" indent="0">
              <a:buNone/>
            </a:pPr>
            <a:r>
              <a:rPr lang="en-GB" sz="2600" dirty="0"/>
              <a:t>(ii) </a:t>
            </a:r>
            <a:r>
              <a:rPr lang="en-GB" sz="2600" dirty="0">
                <a:solidFill>
                  <a:srgbClr val="C00000"/>
                </a:solidFill>
              </a:rPr>
              <a:t>the procedural right: </a:t>
            </a:r>
          </a:p>
          <a:p>
            <a:pPr marL="0" indent="0">
              <a:buNone/>
            </a:pPr>
            <a:r>
              <a:rPr lang="en-GB" sz="2600" dirty="0">
                <a:solidFill>
                  <a:srgbClr val="C00000"/>
                </a:solidFill>
              </a:rPr>
              <a:t>(a) the UNECE Convention on Access to Information, Public Participation in Decision-making and Access to Justice in Environmental Matters, (the Aarhus Convention). </a:t>
            </a:r>
          </a:p>
          <a:p>
            <a:pPr marL="0" indent="0">
              <a:buNone/>
            </a:pPr>
            <a:r>
              <a:rPr lang="en-GB" sz="2600" dirty="0">
                <a:solidFill>
                  <a:srgbClr val="C00000"/>
                </a:solidFill>
              </a:rPr>
              <a:t>(b) the EIA (SIA) is based on information and public participation </a:t>
            </a:r>
          </a:p>
          <a:p>
            <a:pPr marL="0" indent="0">
              <a:buNone/>
            </a:pPr>
            <a:endParaRPr lang="en-GB" sz="2400" dirty="0">
              <a:solidFill>
                <a:srgbClr val="FF0000"/>
              </a:solidFill>
            </a:endParaRPr>
          </a:p>
        </p:txBody>
      </p:sp>
    </p:spTree>
    <p:extLst>
      <p:ext uri="{BB962C8B-B14F-4D97-AF65-F5344CB8AC3E}">
        <p14:creationId xmlns:p14="http://schemas.microsoft.com/office/powerpoint/2010/main" val="2568140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12415"/>
            <a:ext cx="10515600" cy="5033169"/>
          </a:xfrm>
        </p:spPr>
        <p:txBody>
          <a:bodyPr>
            <a:normAutofit fontScale="55000" lnSpcReduction="20000"/>
          </a:bodyPr>
          <a:lstStyle/>
          <a:p>
            <a:pPr marL="0" indent="0">
              <a:buNone/>
            </a:pPr>
            <a:r>
              <a:rPr lang="en-GB" sz="5800" b="1" dirty="0">
                <a:solidFill>
                  <a:srgbClr val="C00000"/>
                </a:solidFill>
              </a:rPr>
              <a:t>The European Convention on Human Rights is different</a:t>
            </a:r>
          </a:p>
          <a:p>
            <a:pPr marL="0" indent="0">
              <a:buNone/>
            </a:pPr>
            <a:endParaRPr lang="en-GB" sz="4000" dirty="0"/>
          </a:p>
          <a:p>
            <a:pPr marL="0" indent="0">
              <a:buNone/>
            </a:pPr>
            <a:r>
              <a:rPr lang="en-GB" sz="4000" dirty="0"/>
              <a:t>There is no such an environmental right in the catalogue of rights protected by the Convention.  However, since 1980s a practice has been developed of submission of cases allegedly breaching human rights, due to environmental degradation or interference. </a:t>
            </a:r>
          </a:p>
          <a:p>
            <a:pPr marL="0" indent="0">
              <a:buNone/>
            </a:pPr>
            <a:r>
              <a:rPr lang="en-GB" sz="4000" dirty="0"/>
              <a:t>The bases for such claims were based on the following Arts: </a:t>
            </a:r>
          </a:p>
          <a:p>
            <a:pPr marL="457200" indent="-457200">
              <a:buAutoNum type="arabicParenBoth"/>
            </a:pPr>
            <a:r>
              <a:rPr lang="en-GB" sz="4000" dirty="0">
                <a:solidFill>
                  <a:srgbClr val="00B050"/>
                </a:solidFill>
              </a:rPr>
              <a:t>2 (right to life);</a:t>
            </a:r>
          </a:p>
          <a:p>
            <a:pPr marL="457200" indent="-457200">
              <a:buAutoNum type="arabicParenBoth"/>
            </a:pPr>
            <a:r>
              <a:rPr lang="en-GB" sz="4000" dirty="0">
                <a:solidFill>
                  <a:srgbClr val="00B050"/>
                </a:solidFill>
              </a:rPr>
              <a:t>2 (freedom from torture);</a:t>
            </a:r>
          </a:p>
          <a:p>
            <a:pPr marL="457200" indent="-457200">
              <a:buAutoNum type="arabicParenBoth"/>
            </a:pPr>
            <a:r>
              <a:rPr lang="en-GB" sz="4000" dirty="0">
                <a:solidFill>
                  <a:srgbClr val="00B050"/>
                </a:solidFill>
              </a:rPr>
              <a:t>8 (respect for private and family life) –the most commonly used Art. </a:t>
            </a:r>
          </a:p>
          <a:p>
            <a:pPr marL="457200" indent="-457200">
              <a:buAutoNum type="arabicParenBoth"/>
            </a:pPr>
            <a:r>
              <a:rPr lang="en-GB" sz="4000" dirty="0">
                <a:solidFill>
                  <a:srgbClr val="00B050"/>
                </a:solidFill>
              </a:rPr>
              <a:t>10 (freedom of expression) </a:t>
            </a:r>
          </a:p>
          <a:p>
            <a:pPr marL="457200" indent="-457200">
              <a:buAutoNum type="arabicParenBoth"/>
            </a:pPr>
            <a:r>
              <a:rPr lang="en-GB" sz="4000" dirty="0">
                <a:solidFill>
                  <a:srgbClr val="00B050"/>
                </a:solidFill>
              </a:rPr>
              <a:t>First Protocol (right to property) </a:t>
            </a:r>
          </a:p>
          <a:p>
            <a:pPr marL="457200" indent="-457200">
              <a:buAutoNum type="arabicParenBoth"/>
            </a:pPr>
            <a:endParaRPr lang="en-GB" sz="2400" dirty="0">
              <a:solidFill>
                <a:srgbClr val="00B050"/>
              </a:solidFill>
            </a:endParaRPr>
          </a:p>
          <a:p>
            <a:pPr marL="457200" indent="-457200">
              <a:buAutoNum type="arabicParenBoth"/>
            </a:pPr>
            <a:endParaRPr lang="en-GB" sz="2400" dirty="0"/>
          </a:p>
          <a:p>
            <a:pPr marL="0" indent="0">
              <a:buNone/>
            </a:pPr>
            <a:r>
              <a:rPr lang="en-GB" sz="2400" dirty="0"/>
              <a:t> </a:t>
            </a:r>
          </a:p>
        </p:txBody>
      </p:sp>
    </p:spTree>
    <p:extLst>
      <p:ext uri="{BB962C8B-B14F-4D97-AF65-F5344CB8AC3E}">
        <p14:creationId xmlns:p14="http://schemas.microsoft.com/office/powerpoint/2010/main" val="154331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7625" y="149629"/>
            <a:ext cx="10515600" cy="6442364"/>
          </a:xfrm>
        </p:spPr>
        <p:txBody>
          <a:bodyPr>
            <a:normAutofit lnSpcReduction="10000"/>
          </a:bodyPr>
          <a:lstStyle/>
          <a:p>
            <a:pPr marL="0" indent="0">
              <a:buNone/>
            </a:pPr>
            <a:r>
              <a:rPr lang="en-GB" sz="2400" dirty="0"/>
              <a:t>The most significant cases were:</a:t>
            </a:r>
          </a:p>
          <a:p>
            <a:r>
              <a:rPr lang="en-GB" sz="2400" i="1" dirty="0">
                <a:solidFill>
                  <a:srgbClr val="00B050"/>
                </a:solidFill>
              </a:rPr>
              <a:t>Powell v. </a:t>
            </a:r>
            <a:r>
              <a:rPr lang="en-GB" sz="2400" i="1" dirty="0" err="1">
                <a:solidFill>
                  <a:srgbClr val="00B050"/>
                </a:solidFill>
              </a:rPr>
              <a:t>Raynor</a:t>
            </a:r>
            <a:r>
              <a:rPr lang="en-GB" sz="2400" i="1" dirty="0">
                <a:solidFill>
                  <a:srgbClr val="00B050"/>
                </a:solidFill>
              </a:rPr>
              <a:t> v UK </a:t>
            </a:r>
          </a:p>
          <a:p>
            <a:r>
              <a:rPr lang="en-GB" sz="2400" i="1" dirty="0">
                <a:solidFill>
                  <a:srgbClr val="00B050"/>
                </a:solidFill>
              </a:rPr>
              <a:t>Lopez </a:t>
            </a:r>
            <a:r>
              <a:rPr lang="en-GB" sz="2400" i="1" dirty="0" err="1">
                <a:solidFill>
                  <a:srgbClr val="00B050"/>
                </a:solidFill>
              </a:rPr>
              <a:t>Ostra</a:t>
            </a:r>
            <a:r>
              <a:rPr lang="en-GB" sz="2400" i="1" dirty="0">
                <a:solidFill>
                  <a:srgbClr val="00B050"/>
                </a:solidFill>
              </a:rPr>
              <a:t> v Spain </a:t>
            </a:r>
          </a:p>
          <a:p>
            <a:r>
              <a:rPr lang="en-GB" sz="2400" i="1" dirty="0">
                <a:solidFill>
                  <a:srgbClr val="00B050"/>
                </a:solidFill>
              </a:rPr>
              <a:t>Hatton I ( partly Dissenting Opinion of Judge </a:t>
            </a:r>
            <a:r>
              <a:rPr lang="en-GB" sz="2400" i="1" dirty="0" err="1">
                <a:solidFill>
                  <a:srgbClr val="00B050"/>
                </a:solidFill>
              </a:rPr>
              <a:t>Greve</a:t>
            </a:r>
            <a:r>
              <a:rPr lang="en-GB" sz="2400" i="1" dirty="0">
                <a:solidFill>
                  <a:srgbClr val="00B050"/>
                </a:solidFill>
              </a:rPr>
              <a:t> )and  Hatton II cases v. UK ; (the Joint Dissenting Opinion of Judges Costa, </a:t>
            </a:r>
            <a:r>
              <a:rPr lang="en-GB" sz="2400" i="1" dirty="0" err="1">
                <a:solidFill>
                  <a:srgbClr val="00B050"/>
                </a:solidFill>
              </a:rPr>
              <a:t>Ress</a:t>
            </a:r>
            <a:r>
              <a:rPr lang="en-GB" sz="2400" i="1" dirty="0">
                <a:solidFill>
                  <a:srgbClr val="00B050"/>
                </a:solidFill>
              </a:rPr>
              <a:t>, </a:t>
            </a:r>
            <a:r>
              <a:rPr lang="en-GB" sz="2400" i="1" dirty="0" err="1">
                <a:solidFill>
                  <a:srgbClr val="00B050"/>
                </a:solidFill>
              </a:rPr>
              <a:t>Turmen</a:t>
            </a:r>
            <a:r>
              <a:rPr lang="en-GB" sz="2400" i="1" dirty="0">
                <a:solidFill>
                  <a:srgbClr val="00B050"/>
                </a:solidFill>
              </a:rPr>
              <a:t> , </a:t>
            </a:r>
            <a:r>
              <a:rPr lang="en-GB" sz="2400" i="1" dirty="0" err="1">
                <a:solidFill>
                  <a:srgbClr val="00B050"/>
                </a:solidFill>
              </a:rPr>
              <a:t>Zupancic</a:t>
            </a:r>
            <a:r>
              <a:rPr lang="en-GB" sz="2400" i="1" dirty="0">
                <a:solidFill>
                  <a:srgbClr val="00B050"/>
                </a:solidFill>
              </a:rPr>
              <a:t> and Steiner) . </a:t>
            </a:r>
          </a:p>
          <a:p>
            <a:r>
              <a:rPr lang="en-GB" sz="2400" i="1" dirty="0" err="1">
                <a:solidFill>
                  <a:srgbClr val="00B050"/>
                </a:solidFill>
              </a:rPr>
              <a:t>Fadeyeva</a:t>
            </a:r>
            <a:r>
              <a:rPr lang="en-GB" sz="2400" i="1" dirty="0">
                <a:solidFill>
                  <a:srgbClr val="00B050"/>
                </a:solidFill>
              </a:rPr>
              <a:t> v. Russia </a:t>
            </a:r>
            <a:endParaRPr lang="en-GB" sz="2400" dirty="0">
              <a:solidFill>
                <a:srgbClr val="00B050"/>
              </a:solidFill>
            </a:endParaRPr>
          </a:p>
          <a:p>
            <a:r>
              <a:rPr lang="en-GB" sz="2400" dirty="0"/>
              <a:t>All these cases were based on </a:t>
            </a:r>
            <a:r>
              <a:rPr lang="en-GB" sz="2400" dirty="0">
                <a:solidFill>
                  <a:srgbClr val="7030A0"/>
                </a:solidFill>
              </a:rPr>
              <a:t>Art 8 of the ECHR</a:t>
            </a:r>
            <a:r>
              <a:rPr lang="en-GB" sz="2400" i="1" dirty="0">
                <a:solidFill>
                  <a:srgbClr val="7030A0"/>
                </a:solidFill>
              </a:rPr>
              <a:t>. </a:t>
            </a:r>
          </a:p>
          <a:p>
            <a:r>
              <a:rPr lang="en-GB" sz="2400" dirty="0">
                <a:solidFill>
                  <a:srgbClr val="7030A0"/>
                </a:solidFill>
              </a:rPr>
              <a:t>The main legal questions in these cases was striking of balance between the respect for rights enshrined in Art. 8 and the interests of community as a whole i.e.  the  </a:t>
            </a:r>
            <a:r>
              <a:rPr lang="en-GB" sz="2400" dirty="0">
                <a:solidFill>
                  <a:schemeClr val="accent6">
                    <a:lumMod val="75000"/>
                  </a:schemeClr>
                </a:solidFill>
              </a:rPr>
              <a:t>margin of appreciation: Hatton II: ‘ on one hand, the Government claim to a wide margin of appreciation on the ground that the case concerns matters of general policy, and , on the other hand, the applicant’s claim that where the ability of sleep is affected , the margin of application is narrow because of the “intimate” nature of the rights protected’ (paras. 101-2)     (and a related question of the role of the Court and national authorities); and </a:t>
            </a:r>
          </a:p>
          <a:p>
            <a:r>
              <a:rPr lang="en-GB" sz="2400" dirty="0">
                <a:solidFill>
                  <a:schemeClr val="accent6">
                    <a:lumMod val="75000"/>
                  </a:schemeClr>
                </a:solidFill>
              </a:rPr>
              <a:t>The Convention as a living instrument; </a:t>
            </a:r>
          </a:p>
          <a:p>
            <a:r>
              <a:rPr lang="en-GB" sz="2400" dirty="0">
                <a:solidFill>
                  <a:schemeClr val="accent6">
                    <a:lumMod val="75000"/>
                  </a:schemeClr>
                </a:solidFill>
              </a:rPr>
              <a:t>Duty of care by the State. </a:t>
            </a:r>
          </a:p>
          <a:p>
            <a:endParaRPr lang="en-GB" dirty="0">
              <a:solidFill>
                <a:schemeClr val="accent6">
                  <a:lumMod val="75000"/>
                </a:schemeClr>
              </a:solidFill>
            </a:endParaRPr>
          </a:p>
          <a:p>
            <a:endParaRPr lang="en-GB" i="1" dirty="0">
              <a:solidFill>
                <a:srgbClr val="00B050"/>
              </a:solidFill>
            </a:endParaRPr>
          </a:p>
          <a:p>
            <a:endParaRPr lang="en-GB" i="1" dirty="0">
              <a:solidFill>
                <a:srgbClr val="00B050"/>
              </a:solidFill>
            </a:endParaRPr>
          </a:p>
          <a:p>
            <a:pPr marL="0" indent="0">
              <a:buNone/>
            </a:pPr>
            <a:endParaRPr lang="en-GB" i="1" dirty="0">
              <a:solidFill>
                <a:srgbClr val="00B050"/>
              </a:solidFill>
            </a:endParaRPr>
          </a:p>
        </p:txBody>
      </p:sp>
    </p:spTree>
    <p:extLst>
      <p:ext uri="{BB962C8B-B14F-4D97-AF65-F5344CB8AC3E}">
        <p14:creationId xmlns:p14="http://schemas.microsoft.com/office/powerpoint/2010/main" val="3326857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3330"/>
            <a:ext cx="10515600" cy="4728369"/>
          </a:xfrm>
        </p:spPr>
        <p:txBody>
          <a:bodyPr>
            <a:normAutofit/>
          </a:bodyPr>
          <a:lstStyle/>
          <a:p>
            <a:r>
              <a:rPr lang="en-GB" sz="2200" dirty="0"/>
              <a:t>However,  the Court has undergone an evolution from evolutionary to illusory interpretation: </a:t>
            </a:r>
          </a:p>
          <a:p>
            <a:pPr marL="0" indent="0">
              <a:buNone/>
            </a:pPr>
            <a:endParaRPr lang="en-GB" sz="2200" dirty="0"/>
          </a:p>
          <a:p>
            <a:pPr marL="0" indent="0">
              <a:buNone/>
            </a:pPr>
            <a:r>
              <a:rPr lang="en-GB" sz="2200" i="1" dirty="0"/>
              <a:t>Lopez –</a:t>
            </a:r>
            <a:r>
              <a:rPr lang="en-GB" sz="2200" i="1" dirty="0" err="1"/>
              <a:t>Ostra</a:t>
            </a:r>
            <a:r>
              <a:rPr lang="en-GB" sz="2200" i="1" dirty="0"/>
              <a:t>  and Hatton I  </a:t>
            </a:r>
            <a:r>
              <a:rPr lang="en-GB" sz="2200" dirty="0">
                <a:solidFill>
                  <a:schemeClr val="accent2">
                    <a:lumMod val="75000"/>
                  </a:schemeClr>
                </a:solidFill>
              </a:rPr>
              <a:t>very narrow margin of appreciation granted to the State and the priority accorded to the rights of an individual. </a:t>
            </a:r>
          </a:p>
          <a:p>
            <a:pPr marL="0" indent="0">
              <a:buNone/>
            </a:pPr>
            <a:r>
              <a:rPr lang="en-GB" sz="2200" i="1" dirty="0">
                <a:solidFill>
                  <a:schemeClr val="accent2">
                    <a:lumMod val="75000"/>
                  </a:schemeClr>
                </a:solidFill>
              </a:rPr>
              <a:t>Hatton II and </a:t>
            </a:r>
            <a:r>
              <a:rPr lang="en-GB" sz="2200" i="1" dirty="0" err="1">
                <a:solidFill>
                  <a:schemeClr val="accent2">
                    <a:lumMod val="75000"/>
                  </a:schemeClr>
                </a:solidFill>
              </a:rPr>
              <a:t>Fadeyeva</a:t>
            </a:r>
            <a:r>
              <a:rPr lang="en-GB" sz="2200" i="1" dirty="0">
                <a:solidFill>
                  <a:schemeClr val="accent2">
                    <a:lumMod val="75000"/>
                  </a:schemeClr>
                </a:solidFill>
              </a:rPr>
              <a:t> </a:t>
            </a:r>
            <a:r>
              <a:rPr lang="en-GB" sz="2200" dirty="0">
                <a:solidFill>
                  <a:schemeClr val="accent2">
                    <a:lumMod val="75000"/>
                  </a:schemeClr>
                </a:solidFill>
              </a:rPr>
              <a:t>reversal of the approach: wide margin of appreciation accorded to a State; ‘there is no right to a clean environment in the catalogue of rights of the ECHR’ (</a:t>
            </a:r>
            <a:r>
              <a:rPr lang="en-GB" sz="2200" i="1" dirty="0">
                <a:solidFill>
                  <a:schemeClr val="accent2">
                    <a:lumMod val="75000"/>
                  </a:schemeClr>
                </a:solidFill>
              </a:rPr>
              <a:t>Hatton II </a:t>
            </a:r>
            <a:r>
              <a:rPr lang="en-GB" sz="2200" dirty="0">
                <a:solidFill>
                  <a:schemeClr val="accent2">
                    <a:lumMod val="75000"/>
                  </a:schemeClr>
                </a:solidFill>
              </a:rPr>
              <a:t>–the majority view); </a:t>
            </a:r>
          </a:p>
          <a:p>
            <a:pPr marL="0" indent="0">
              <a:buNone/>
            </a:pPr>
            <a:r>
              <a:rPr lang="en-GB" sz="2200" dirty="0">
                <a:solidFill>
                  <a:schemeClr val="accent2">
                    <a:lumMod val="75000"/>
                  </a:schemeClr>
                </a:solidFill>
              </a:rPr>
              <a:t>Further narrowing of the use of Art. 8 in environmental matters in  </a:t>
            </a:r>
            <a:r>
              <a:rPr lang="en-GB" sz="2200" i="1" dirty="0" err="1">
                <a:solidFill>
                  <a:schemeClr val="accent2">
                    <a:lumMod val="75000"/>
                  </a:schemeClr>
                </a:solidFill>
              </a:rPr>
              <a:t>Fadeyeva</a:t>
            </a:r>
            <a:r>
              <a:rPr lang="en-GB" sz="2200" i="1" dirty="0">
                <a:solidFill>
                  <a:schemeClr val="accent2">
                    <a:lumMod val="75000"/>
                  </a:schemeClr>
                </a:solidFill>
              </a:rPr>
              <a:t>  </a:t>
            </a:r>
            <a:r>
              <a:rPr lang="en-GB" sz="2200" dirty="0">
                <a:solidFill>
                  <a:schemeClr val="accent2">
                    <a:lumMod val="75000"/>
                  </a:schemeClr>
                </a:solidFill>
              </a:rPr>
              <a:t>case. </a:t>
            </a:r>
          </a:p>
        </p:txBody>
      </p:sp>
    </p:spTree>
    <p:extLst>
      <p:ext uri="{BB962C8B-B14F-4D97-AF65-F5344CB8AC3E}">
        <p14:creationId xmlns:p14="http://schemas.microsoft.com/office/powerpoint/2010/main" val="3277882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96231"/>
            <a:ext cx="10515600" cy="4351338"/>
          </a:xfrm>
        </p:spPr>
        <p:txBody>
          <a:bodyPr>
            <a:normAutofit/>
          </a:bodyPr>
          <a:lstStyle/>
          <a:p>
            <a:r>
              <a:rPr lang="en-GB" sz="2200" dirty="0"/>
              <a:t>The Court has clarified that:</a:t>
            </a:r>
          </a:p>
          <a:p>
            <a:pPr marL="0" indent="0">
              <a:buNone/>
            </a:pPr>
            <a:endParaRPr lang="en-GB" sz="2200" dirty="0"/>
          </a:p>
          <a:p>
            <a:pPr lvl="1"/>
            <a:r>
              <a:rPr lang="en-GB" sz="1800" dirty="0"/>
              <a:t>The deleterious effects of pollution to must </a:t>
            </a:r>
            <a:r>
              <a:rPr lang="en-GB" sz="1800" dirty="0">
                <a:solidFill>
                  <a:schemeClr val="accent2">
                    <a:lumMod val="75000"/>
                  </a:schemeClr>
                </a:solidFill>
              </a:rPr>
              <a:t>directly  </a:t>
            </a:r>
            <a:r>
              <a:rPr lang="en-GB" sz="1800" dirty="0"/>
              <a:t>affect applicant’s home, family life, or private life and</a:t>
            </a:r>
            <a:r>
              <a:rPr lang="en-GB" sz="1800" dirty="0">
                <a:solidFill>
                  <a:schemeClr val="accent2">
                    <a:lumMod val="75000"/>
                  </a:schemeClr>
                </a:solidFill>
              </a:rPr>
              <a:t> the adverse effect </a:t>
            </a:r>
            <a:r>
              <a:rPr lang="en-GB" sz="1800" dirty="0"/>
              <a:t>must have reached </a:t>
            </a:r>
            <a:r>
              <a:rPr lang="en-GB" sz="1800" dirty="0">
                <a:solidFill>
                  <a:schemeClr val="accent2">
                    <a:lumMod val="75000"/>
                  </a:schemeClr>
                </a:solidFill>
              </a:rPr>
              <a:t>a certain minimum level if they are to fall within the scope of Art.  8. </a:t>
            </a:r>
          </a:p>
          <a:p>
            <a:pPr lvl="1"/>
            <a:r>
              <a:rPr lang="en-GB" sz="1800" dirty="0">
                <a:solidFill>
                  <a:schemeClr val="accent2">
                    <a:lumMod val="75000"/>
                  </a:schemeClr>
                </a:solidFill>
              </a:rPr>
              <a:t>Minimum level </a:t>
            </a:r>
            <a:r>
              <a:rPr lang="en-GB" sz="1800" dirty="0"/>
              <a:t>is not general but </a:t>
            </a:r>
            <a:r>
              <a:rPr lang="en-GB" sz="1800" dirty="0">
                <a:solidFill>
                  <a:schemeClr val="accent2">
                    <a:lumMod val="75000"/>
                  </a:schemeClr>
                </a:solidFill>
              </a:rPr>
              <a:t>relative </a:t>
            </a:r>
            <a:r>
              <a:rPr lang="en-GB" sz="1800" dirty="0"/>
              <a:t>(depending on circumstances, such as intensity and duration, its physical and mental effects and general environmental context).</a:t>
            </a:r>
          </a:p>
          <a:p>
            <a:pPr marL="457200" lvl="1" indent="0">
              <a:buNone/>
            </a:pPr>
            <a:endParaRPr lang="en-GB" sz="1800" dirty="0"/>
          </a:p>
          <a:p>
            <a:pPr marL="0" indent="0">
              <a:buNone/>
            </a:pPr>
            <a:r>
              <a:rPr lang="en-GB" sz="2200" dirty="0"/>
              <a:t>Therefore, the Court analysed the claim through prism of the legal context of Art. 8; not as a self –standing environmental right. </a:t>
            </a:r>
          </a:p>
        </p:txBody>
      </p:sp>
    </p:spTree>
    <p:extLst>
      <p:ext uri="{BB962C8B-B14F-4D97-AF65-F5344CB8AC3E}">
        <p14:creationId xmlns:p14="http://schemas.microsoft.com/office/powerpoint/2010/main" val="3044161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3667" y="1042771"/>
            <a:ext cx="11004665" cy="5553508"/>
          </a:xfrm>
        </p:spPr>
        <p:txBody>
          <a:bodyPr/>
          <a:lstStyle/>
          <a:p>
            <a:pPr marL="0" indent="0">
              <a:buNone/>
            </a:pPr>
            <a:r>
              <a:rPr lang="en-GB" sz="3200" b="1" dirty="0">
                <a:solidFill>
                  <a:srgbClr val="C00000"/>
                </a:solidFill>
              </a:rPr>
              <a:t>Conclusion </a:t>
            </a:r>
          </a:p>
          <a:p>
            <a:pPr marL="0" indent="0">
              <a:buNone/>
            </a:pPr>
            <a:endParaRPr lang="en-GB" sz="3200" b="1" dirty="0">
              <a:solidFill>
                <a:srgbClr val="C00000"/>
              </a:solidFill>
            </a:endParaRPr>
          </a:p>
          <a:p>
            <a:pPr marL="0" indent="0">
              <a:buNone/>
            </a:pPr>
            <a:r>
              <a:rPr lang="en-GB" sz="2200" dirty="0"/>
              <a:t>The case law of the </a:t>
            </a:r>
            <a:r>
              <a:rPr lang="en-GB" sz="2200" dirty="0" err="1"/>
              <a:t>ECtHR</a:t>
            </a:r>
            <a:r>
              <a:rPr lang="en-GB" sz="2200" dirty="0"/>
              <a:t> indicates a reversal of ‘evolutionary interpretation’ in relation to so-called ‘environmental human right’. </a:t>
            </a:r>
          </a:p>
          <a:p>
            <a:pPr marL="0" indent="0">
              <a:buNone/>
            </a:pPr>
            <a:r>
              <a:rPr lang="en-GB" sz="2200" dirty="0"/>
              <a:t>Inflation of rights protected by the ECHR by the recourse evolutionary interpretation in respect to Art. 8 ? </a:t>
            </a:r>
          </a:p>
          <a:p>
            <a:pPr marL="0" indent="0">
              <a:buNone/>
            </a:pPr>
            <a:r>
              <a:rPr lang="en-GB" sz="2200" dirty="0"/>
              <a:t>Right to good friends; good schools; good food etc. Will the Court also balance such ‘rights ? (</a:t>
            </a:r>
            <a:r>
              <a:rPr lang="en-GB" sz="2200" dirty="0" err="1"/>
              <a:t>Letsas</a:t>
            </a:r>
            <a:r>
              <a:rPr lang="en-GB" sz="2200" dirty="0"/>
              <a:t>, 2007)</a:t>
            </a:r>
          </a:p>
          <a:p>
            <a:pPr marL="0" indent="0">
              <a:buNone/>
            </a:pPr>
            <a:r>
              <a:rPr lang="en-GB" sz="2200" dirty="0"/>
              <a:t>‘The Court institutional responsibility is to interpreted political and civil rights;  not  economic and social rights…’ (130), </a:t>
            </a:r>
            <a:r>
              <a:rPr lang="en-GB" sz="2200" dirty="0" err="1"/>
              <a:t>Letsas</a:t>
            </a:r>
            <a:r>
              <a:rPr lang="en-GB" sz="2200" dirty="0"/>
              <a:t> , 2007) </a:t>
            </a:r>
          </a:p>
        </p:txBody>
      </p:sp>
    </p:spTree>
    <p:extLst>
      <p:ext uri="{BB962C8B-B14F-4D97-AF65-F5344CB8AC3E}">
        <p14:creationId xmlns:p14="http://schemas.microsoft.com/office/powerpoint/2010/main" val="3930477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C2B1CF-21D3-4860-91BA-6EEB6B668B99}"/>
              </a:ext>
            </a:extLst>
          </p:cNvPr>
          <p:cNvSpPr>
            <a:spLocks noGrp="1"/>
          </p:cNvSpPr>
          <p:nvPr>
            <p:ph idx="1"/>
          </p:nvPr>
        </p:nvSpPr>
        <p:spPr>
          <a:xfrm>
            <a:off x="888883" y="2183125"/>
            <a:ext cx="10414234" cy="4130049"/>
          </a:xfrm>
        </p:spPr>
        <p:txBody>
          <a:bodyPr>
            <a:normAutofit/>
          </a:bodyPr>
          <a:lstStyle/>
          <a:p>
            <a:r>
              <a:rPr lang="en-GB" sz="2200" b="0" i="0" dirty="0">
                <a:solidFill>
                  <a:srgbClr val="000000"/>
                </a:solidFill>
                <a:effectLst/>
              </a:rPr>
              <a:t>However, </a:t>
            </a:r>
            <a:r>
              <a:rPr lang="en-GB" sz="2200" dirty="0">
                <a:solidFill>
                  <a:srgbClr val="000000"/>
                </a:solidFill>
              </a:rPr>
              <a:t>in</a:t>
            </a:r>
            <a:r>
              <a:rPr lang="en-GB" sz="2200" b="0" i="0" dirty="0">
                <a:solidFill>
                  <a:srgbClr val="000000"/>
                </a:solidFill>
                <a:effectLst/>
              </a:rPr>
              <a:t> 2021, the Parliamentary Assembly of the Council of Europe passed a </a:t>
            </a:r>
            <a:r>
              <a:rPr lang="en-GB" sz="2200" b="0" i="0" u="none" strike="noStrike" dirty="0">
                <a:solidFill>
                  <a:srgbClr val="2B74C6"/>
                </a:solidFill>
                <a:effectLst/>
                <a:hlinkClick r:id="rId2"/>
              </a:rPr>
              <a:t>resolution</a:t>
            </a:r>
            <a:r>
              <a:rPr lang="en-GB" sz="2200" b="0" i="0" dirty="0">
                <a:solidFill>
                  <a:srgbClr val="000000"/>
                </a:solidFill>
                <a:effectLst/>
              </a:rPr>
              <a:t> supporting the adoption of an additional protocol to the European Convention on Human Rights to anchor the right to a safe, clean, healthy and sustainable environment in the European human rights system. The Assembly’s draft will now be considered by the Council of Europe’s Committee of Ministers, which has the final say on the matter.  To be noted that the Council took no action on a similar request from the Assembly in 2009.</a:t>
            </a:r>
            <a:endParaRPr lang="en-GB" sz="2200" dirty="0"/>
          </a:p>
        </p:txBody>
      </p:sp>
    </p:spTree>
    <p:extLst>
      <p:ext uri="{BB962C8B-B14F-4D97-AF65-F5344CB8AC3E}">
        <p14:creationId xmlns:p14="http://schemas.microsoft.com/office/powerpoint/2010/main" val="1329633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TotalTime>
  <Words>4565</Words>
  <Application>Microsoft Office PowerPoint</Application>
  <PresentationFormat>Widescreen</PresentationFormat>
  <Paragraphs>113</Paragraphs>
  <Slides>27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27</vt:i4>
      </vt:variant>
    </vt:vector>
  </HeadingPairs>
  <TitlesOfParts>
    <vt:vector size="38" baseType="lpstr">
      <vt:lpstr>Arial</vt:lpstr>
      <vt:lpstr>Arial Unicode MS</vt:lpstr>
      <vt:lpstr>Calibri</vt:lpstr>
      <vt:lpstr>Calibri Light</vt:lpstr>
      <vt:lpstr>Inter var</vt:lpstr>
      <vt:lpstr>Libre Baskerville</vt:lpstr>
      <vt:lpstr>Lora</vt:lpstr>
      <vt:lpstr>NonBreakingSpaceOverride</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Queen Mary, University of London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Fitzmaurice</dc:creator>
  <cp:lastModifiedBy>M Fitzmaurice</cp:lastModifiedBy>
  <cp:revision>26</cp:revision>
  <dcterms:created xsi:type="dcterms:W3CDTF">2018-09-05T09:49:41Z</dcterms:created>
  <dcterms:modified xsi:type="dcterms:W3CDTF">2024-03-08T11:21:36Z</dcterms:modified>
</cp:coreProperties>
</file>