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583AD-D029-4114-A756-2465F30EDDC5}" v="126" dt="2025-09-02T07:18:28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0859996977948773"/>
          <c:y val="1.44672627373674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09355875836059E-2"/>
          <c:y val="0.13986788302602043"/>
          <c:w val="0.67931177666812181"/>
          <c:h val="0.76021553992215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A9-4D25-9A08-E785591F9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A9-4D25-9A08-E785591F9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A9-4D25-9A08-E785591F9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A9-4D25-9A08-E785591F9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A9-4D25-9A08-E785591F91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A9-4D25-9A08-E785591F91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A9-4D25-9A08-E785591F912F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A9-4D25-9A08-E785591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977572318967052"/>
          <c:y val="0.1928179891354784"/>
          <c:w val="0.30022436435136202"/>
          <c:h val="0.6528360482908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4416114174553275"/>
          <c:y val="1.4062543327461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31567990058079E-2"/>
          <c:y val="0.11931885404850991"/>
          <c:w val="0.63197913902634784"/>
          <c:h val="0.6530898773914934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1-495A-8996-44DF7C239E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1-495A-8996-44DF7C239E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1-495A-8996-44DF7C239E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1-495A-8996-44DF7C239E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1-495A-8996-44DF7C239E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1-495A-8996-44DF7C239E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1-495A-8996-44DF7C239E04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51-495A-8996-44DF7C23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37616"/>
        <c:axId val="774982448"/>
      </c:barChart>
      <c:valAx>
        <c:axId val="7749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056497372130657"/>
          <c:y val="0.23026675851480399"/>
          <c:w val="0.24631125718087762"/>
          <c:h val="0.60697960708651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96480437992126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7085530237922"/>
          <c:y val="0.11931885404850991"/>
          <c:w val="0.59848297447332355"/>
          <c:h val="0.8005206631307784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9-46EC-ACD0-05064C0E4F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9-46EC-ACD0-05064C0E4F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9-46EC-ACD0-05064C0E4F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79-46EC-ACD0-05064C0E4F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79-46EC-ACD0-05064C0E4F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79-46EC-ACD0-05064C0E4F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79-46EC-ACD0-05064C0E4F15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79-46EC-ACD0-05064C0E4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53237616"/>
        <c:axId val="774982448"/>
      </c:barChart>
      <c:valAx>
        <c:axId val="77498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396512040726835"/>
          <c:y val="9.6391868962480462E-2"/>
          <c:w val="0.2760348679438433"/>
          <c:h val="0.80923730636217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23E2-8D73-4FFE-A2F0-17685E39EF2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7F4B5-0BFA-4400-A85D-8EAFD650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3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5" y="1748367"/>
            <a:ext cx="11562796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28827" y="1746137"/>
            <a:ext cx="8507575" cy="3744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28827" y="5568097"/>
            <a:ext cx="8507573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C490C0-3F42-428E-9663-C0315B61F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6" y="1748367"/>
            <a:ext cx="2835063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3119" y="1763469"/>
            <a:ext cx="11438467" cy="37230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3119" y="5570601"/>
            <a:ext cx="11438467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204405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72534" y="334435"/>
            <a:ext cx="11463868" cy="51561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3119" y="5570601"/>
            <a:ext cx="11438467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</p:spTree>
    <p:extLst>
      <p:ext uri="{BB962C8B-B14F-4D97-AF65-F5344CB8AC3E}">
        <p14:creationId xmlns:p14="http://schemas.microsoft.com/office/powerpoint/2010/main" val="201007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271312" y="1646199"/>
            <a:ext cx="2959567" cy="1863188"/>
            <a:chOff x="1985262" y="1786188"/>
            <a:chExt cx="3594613" cy="267074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4" y="1786188"/>
              <a:ext cx="2677754" cy="14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67" b="1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95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867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4399241" y="1614207"/>
            <a:ext cx="2875319" cy="1863188"/>
            <a:chOff x="1985262" y="1786188"/>
            <a:chExt cx="3594613" cy="267074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5" cy="14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67" b="1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95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867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8527169" y="1614207"/>
            <a:ext cx="2912991" cy="1863188"/>
            <a:chOff x="1985262" y="1786188"/>
            <a:chExt cx="3594613" cy="267074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67" b="1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95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867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2401187" y="3714185"/>
            <a:ext cx="3024252" cy="1863188"/>
            <a:chOff x="1985262" y="1786188"/>
            <a:chExt cx="3594613" cy="267074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6" y="1786188"/>
              <a:ext cx="2677754" cy="14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67" b="1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95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867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6599512" y="3714185"/>
            <a:ext cx="3052488" cy="1863188"/>
            <a:chOff x="1985262" y="1786188"/>
            <a:chExt cx="3594613" cy="267074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3" cy="14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67" b="1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95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867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281462"/>
            <a:ext cx="11562796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402069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48A56A-D03E-7C4E-AE8E-F896E6A5A11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6463332"/>
              </p:ext>
            </p:extLst>
          </p:nvPr>
        </p:nvGraphicFramePr>
        <p:xfrm>
          <a:off x="3900866" y="1624965"/>
          <a:ext cx="6565077" cy="419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1CD518-0B4F-4DDD-8245-74B5057E9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7" y="1748367"/>
            <a:ext cx="3062169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7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E844C2-66A4-7347-BB76-EF1AA2EFEA8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44693725"/>
              </p:ext>
            </p:extLst>
          </p:nvPr>
        </p:nvGraphicFramePr>
        <p:xfrm>
          <a:off x="4506931" y="1679387"/>
          <a:ext cx="6671352" cy="439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6BE319-1C15-41CC-A596-E46D2BF7C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7" y="1748367"/>
            <a:ext cx="3062169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5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8E69A5-8A32-3B48-8662-8A79DC2E09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68563056"/>
              </p:ext>
            </p:extLst>
          </p:nvPr>
        </p:nvGraphicFramePr>
        <p:xfrm>
          <a:off x="3448741" y="1612472"/>
          <a:ext cx="7739935" cy="403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0285F8-6946-46F6-9325-70AD32F1D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7" y="1748367"/>
            <a:ext cx="3062169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62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FD6674-8208-4117-92B8-8BA50FAB180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6213361"/>
              </p:ext>
            </p:extLst>
          </p:nvPr>
        </p:nvGraphicFramePr>
        <p:xfrm>
          <a:off x="383117" y="2252870"/>
          <a:ext cx="9516256" cy="147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043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36878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+mj-lt"/>
                        </a:rPr>
                        <a:t>XXXXXXXXXXXXX</a:t>
                      </a: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1100"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5AC98B-3184-4158-8DB1-FD0896BAEA5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8348035"/>
              </p:ext>
            </p:extLst>
          </p:nvPr>
        </p:nvGraphicFramePr>
        <p:xfrm>
          <a:off x="383117" y="4205070"/>
          <a:ext cx="9516256" cy="147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043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36878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+mj-lt"/>
                        </a:rPr>
                        <a:t>XXXXXXXXXXXXX</a:t>
                      </a: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1100"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mpd="sng">
                      <a:noFill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BA65EC-BE67-47F1-855B-E0BFD2EA8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5" y="1748367"/>
            <a:ext cx="11562796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238302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6" y="1748367"/>
            <a:ext cx="5703273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C7A6F9-784D-428C-B9C4-650A70FFC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7821" y="1748367"/>
            <a:ext cx="5703273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</p:spTree>
    <p:extLst>
      <p:ext uri="{BB962C8B-B14F-4D97-AF65-F5344CB8AC3E}">
        <p14:creationId xmlns:p14="http://schemas.microsoft.com/office/powerpoint/2010/main" val="326341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9933" y="1748369"/>
            <a:ext cx="5581651" cy="3722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9933" y="5568096"/>
            <a:ext cx="5581651" cy="1172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C9E275-0734-425E-938B-16131D465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5" y="1748367"/>
            <a:ext cx="5847205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3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23350" y="1748369"/>
            <a:ext cx="2798233" cy="36982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3349" y="5568097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840F-CF0A-4B0C-876C-214741C51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5" y="1748367"/>
            <a:ext cx="8596381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1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3350" y="3832188"/>
            <a:ext cx="2798233" cy="1654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D51F31A-86D2-8C4F-A1A9-C88372B37B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3352" y="1748365"/>
            <a:ext cx="2798233" cy="16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3348" y="3476809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3351" y="5568097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9CEF63-09E5-47AB-B122-292E3DA72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5" y="1748367"/>
            <a:ext cx="8596381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942392-5A1D-4B43-9FC3-CF83A59FC5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3352" y="1748367"/>
            <a:ext cx="2798233" cy="16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2" y="1763469"/>
            <a:ext cx="2798233" cy="16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3348" y="3476809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3351" y="5568097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3350" y="3832188"/>
            <a:ext cx="2798233" cy="1654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2" y="3832188"/>
            <a:ext cx="2798233" cy="1654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476809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5564001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E523E2-4C7B-424A-8715-BA3BD5E8B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6" y="1748367"/>
            <a:ext cx="5718085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2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2" y="1763469"/>
            <a:ext cx="2798233" cy="16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2" y="3832188"/>
            <a:ext cx="2798233" cy="1654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476809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5564001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23352" y="1763469"/>
            <a:ext cx="2798233" cy="37230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23349" y="5570601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16A11E-B4A5-4F26-9049-F166D72D6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6" y="1748367"/>
            <a:ext cx="5718085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3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1" y="1763469"/>
            <a:ext cx="5740400" cy="16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476809"/>
            <a:ext cx="5740403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2" y="3832188"/>
            <a:ext cx="2798233" cy="1654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5564001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38169" y="3836284"/>
            <a:ext cx="2798233" cy="1654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38165" y="5568097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A76B9A-C73D-41F4-848B-7B422BD25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6" y="1748367"/>
            <a:ext cx="5718085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6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image +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37130" y="1763469"/>
            <a:ext cx="3684455" cy="37230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37130" y="5570601"/>
            <a:ext cx="368445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742EC7-0905-4619-9932-945C15BD9F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2962" y="1748367"/>
            <a:ext cx="3806076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 marL="609585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9734A-FE59-489D-8235-3CE5E3DE21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8794" y="1748367"/>
            <a:ext cx="3806076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3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21D3F9-65FD-49A6-AA0B-E7C74E8AAD9A}"/>
              </a:ext>
            </a:extLst>
          </p:cNvPr>
          <p:cNvSpPr/>
          <p:nvPr userDrawn="1"/>
        </p:nvSpPr>
        <p:spPr>
          <a:xfrm>
            <a:off x="13584" y="5959450"/>
            <a:ext cx="12192000" cy="898551"/>
          </a:xfrm>
          <a:prstGeom prst="rect">
            <a:avLst/>
          </a:prstGeom>
          <a:gradFill>
            <a:gsLst>
              <a:gs pos="0">
                <a:srgbClr val="1C3D74"/>
              </a:gs>
              <a:gs pos="50000">
                <a:srgbClr val="8D378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74CA67-DD21-8043-AD24-58925882A10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97584" y="6053179"/>
            <a:ext cx="2346803" cy="6272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ACAD1-D0A6-9749-A5C6-07C38D8E6F7D}"/>
              </a:ext>
            </a:extLst>
          </p:cNvPr>
          <p:cNvSpPr txBox="1"/>
          <p:nvPr userDrawn="1"/>
        </p:nvSpPr>
        <p:spPr>
          <a:xfrm>
            <a:off x="10569133" y="6462184"/>
            <a:ext cx="12524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8891B2-5225-5C40-A770-7C3A43B5E5B1}" type="slidenum">
              <a:rPr lang="en-US" sz="12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B903A-F407-4E66-81D1-1411B4A219A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083749" y="6259893"/>
            <a:ext cx="3320720" cy="30633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2B76A7-7179-4A91-AA9E-970D6FA45E62}"/>
              </a:ext>
            </a:extLst>
          </p:cNvPr>
          <p:cNvSpPr txBox="1">
            <a:spLocks/>
          </p:cNvSpPr>
          <p:nvPr userDrawn="1"/>
        </p:nvSpPr>
        <p:spPr>
          <a:xfrm>
            <a:off x="3087702" y="3781965"/>
            <a:ext cx="6016596" cy="194214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School of English </a:t>
            </a:r>
          </a:p>
          <a:p>
            <a:r>
              <a:rPr lang="en-US" sz="2400"/>
              <a:t>and Drama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A5C0C06-AD89-4D25-91E5-1356D874D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185" y="6235765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Insert School name here</a:t>
            </a:r>
          </a:p>
        </p:txBody>
      </p:sp>
    </p:spTree>
    <p:extLst>
      <p:ext uri="{BB962C8B-B14F-4D97-AF65-F5344CB8AC3E}">
        <p14:creationId xmlns:p14="http://schemas.microsoft.com/office/powerpoint/2010/main" val="177173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86">
          <p15:clr>
            <a:srgbClr val="F26B43"/>
          </p15:clr>
        </p15:guide>
        <p15:guide id="2" pos="1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30608C-6BB6-3162-79FD-258CCC4067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243" y="73046"/>
            <a:ext cx="11562796" cy="1381836"/>
          </a:xfrm>
        </p:spPr>
        <p:txBody>
          <a:bodyPr/>
          <a:lstStyle/>
          <a:p>
            <a:r>
              <a:rPr lang="en-GB" sz="3200" dirty="0"/>
              <a:t>Welcome from Queen Mary Careers &amp; Enterprise!</a:t>
            </a:r>
          </a:p>
          <a:p>
            <a:r>
              <a:rPr lang="en-GB" sz="1600" dirty="0"/>
              <a:t>We are here to support you with your next steps whatever they may be. Access a range of support including: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504DDF-0D41-7456-7226-148862A90832}"/>
              </a:ext>
            </a:extLst>
          </p:cNvPr>
          <p:cNvSpPr txBox="1">
            <a:spLocks/>
          </p:cNvSpPr>
          <p:nvPr/>
        </p:nvSpPr>
        <p:spPr>
          <a:xfrm>
            <a:off x="622615" y="2486772"/>
            <a:ext cx="2645051" cy="187441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b="1" dirty="0">
                <a:solidFill>
                  <a:schemeClr val="bg1"/>
                </a:solidFill>
              </a:rPr>
              <a:t>1:1 Appointments </a:t>
            </a:r>
          </a:p>
          <a:p>
            <a:r>
              <a:rPr lang="en-GB" sz="1100" dirty="0">
                <a:solidFill>
                  <a:schemeClr val="bg1"/>
                </a:solidFill>
              </a:rPr>
              <a:t>Careers Appointments (20 minutes)</a:t>
            </a:r>
          </a:p>
          <a:p>
            <a:r>
              <a:rPr lang="en-GB" sz="1100" dirty="0">
                <a:solidFill>
                  <a:schemeClr val="bg1"/>
                </a:solidFill>
              </a:rPr>
              <a:t>Accessible Appointments (40 minutes)</a:t>
            </a:r>
          </a:p>
          <a:p>
            <a:r>
              <a:rPr lang="en-GB" sz="1100" dirty="0">
                <a:solidFill>
                  <a:schemeClr val="bg1"/>
                </a:solidFill>
              </a:rPr>
              <a:t>Practice Interviews (40 minutes)</a:t>
            </a:r>
          </a:p>
          <a:p>
            <a:r>
              <a:rPr lang="en-GB" sz="1100" dirty="0">
                <a:solidFill>
                  <a:schemeClr val="bg1"/>
                </a:solidFill>
              </a:rPr>
              <a:t>Plus specialist school &amp; international student appointments.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C1FAB4-7619-D27D-4024-7CA15BF21C59}"/>
              </a:ext>
            </a:extLst>
          </p:cNvPr>
          <p:cNvSpPr txBox="1">
            <a:spLocks/>
          </p:cNvSpPr>
          <p:nvPr/>
        </p:nvSpPr>
        <p:spPr>
          <a:xfrm>
            <a:off x="3470590" y="2486769"/>
            <a:ext cx="2645051" cy="187441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b="1" dirty="0">
                <a:solidFill>
                  <a:schemeClr val="bg1"/>
                </a:solidFill>
              </a:rPr>
              <a:t>Events</a:t>
            </a:r>
          </a:p>
          <a:p>
            <a:r>
              <a:rPr lang="en-GB" sz="1100" dirty="0">
                <a:solidFill>
                  <a:schemeClr val="bg1"/>
                </a:solidFill>
              </a:rPr>
              <a:t>Career Fairs</a:t>
            </a:r>
          </a:p>
          <a:p>
            <a:r>
              <a:rPr lang="en-GB" sz="1100" dirty="0">
                <a:solidFill>
                  <a:schemeClr val="bg1"/>
                </a:solidFill>
              </a:rPr>
              <a:t>Employer workshops</a:t>
            </a:r>
          </a:p>
          <a:p>
            <a:r>
              <a:rPr lang="en-GB" sz="1100" dirty="0">
                <a:solidFill>
                  <a:schemeClr val="bg1"/>
                </a:solidFill>
              </a:rPr>
              <a:t>Sector Themed Networking</a:t>
            </a:r>
          </a:p>
          <a:p>
            <a:r>
              <a:rPr lang="en-GB" sz="1100" dirty="0">
                <a:solidFill>
                  <a:schemeClr val="bg1"/>
                </a:solidFill>
              </a:rPr>
              <a:t>Masterclasses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17A5FC-F398-5BB5-AF9E-BBB132AA5E5D}"/>
              </a:ext>
            </a:extLst>
          </p:cNvPr>
          <p:cNvSpPr txBox="1">
            <a:spLocks/>
          </p:cNvSpPr>
          <p:nvPr/>
        </p:nvSpPr>
        <p:spPr>
          <a:xfrm>
            <a:off x="6318564" y="2486769"/>
            <a:ext cx="2745923" cy="187440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b="1" dirty="0">
                <a:solidFill>
                  <a:schemeClr val="bg1"/>
                </a:solidFill>
              </a:rPr>
              <a:t>Aspire Career Development &amp; Work Experience Programmes</a:t>
            </a:r>
          </a:p>
          <a:p>
            <a:r>
              <a:rPr lang="en-GB" sz="1100" dirty="0">
                <a:solidFill>
                  <a:schemeClr val="bg1"/>
                </a:solidFill>
              </a:rPr>
              <a:t>QTaster (Employer Visits)- UG only</a:t>
            </a:r>
          </a:p>
          <a:p>
            <a:r>
              <a:rPr lang="en-GB" sz="1100" dirty="0">
                <a:solidFill>
                  <a:schemeClr val="bg1"/>
                </a:solidFill>
              </a:rPr>
              <a:t>QMentoring (Mentoring)-UG only</a:t>
            </a:r>
          </a:p>
          <a:p>
            <a:r>
              <a:rPr lang="en-GB" sz="1100" dirty="0">
                <a:solidFill>
                  <a:schemeClr val="bg1"/>
                </a:solidFill>
              </a:rPr>
              <a:t>Microinternships </a:t>
            </a:r>
          </a:p>
          <a:p>
            <a:r>
              <a:rPr lang="en-GB" sz="1100" dirty="0">
                <a:solidFill>
                  <a:schemeClr val="bg1"/>
                </a:solidFill>
              </a:rPr>
              <a:t>Student </a:t>
            </a:r>
            <a:r>
              <a:rPr lang="en-GB" sz="1100">
                <a:solidFill>
                  <a:schemeClr val="bg1"/>
                </a:solidFill>
              </a:rPr>
              <a:t>Consultancy Project-UG </a:t>
            </a:r>
            <a:r>
              <a:rPr lang="en-GB" sz="1100" dirty="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38734E-A9A4-9765-F2BA-C881E5F81765}"/>
              </a:ext>
            </a:extLst>
          </p:cNvPr>
          <p:cNvSpPr txBox="1">
            <a:spLocks/>
          </p:cNvSpPr>
          <p:nvPr/>
        </p:nvSpPr>
        <p:spPr>
          <a:xfrm>
            <a:off x="9166540" y="2486770"/>
            <a:ext cx="2645051" cy="187440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b="1" dirty="0">
                <a:solidFill>
                  <a:schemeClr val="bg1"/>
                </a:solidFill>
              </a:rPr>
              <a:t>Enterprise</a:t>
            </a:r>
          </a:p>
          <a:p>
            <a:r>
              <a:rPr lang="en-GB" sz="1100" dirty="0">
                <a:solidFill>
                  <a:schemeClr val="bg1"/>
                </a:solidFill>
              </a:rPr>
              <a:t>Funding opportunities</a:t>
            </a:r>
          </a:p>
          <a:p>
            <a:r>
              <a:rPr lang="en-GB" sz="1100" dirty="0">
                <a:solidFill>
                  <a:schemeClr val="bg1"/>
                </a:solidFill>
              </a:rPr>
              <a:t>Business advice for Entrepreneurs</a:t>
            </a:r>
          </a:p>
          <a:p>
            <a:r>
              <a:rPr lang="en-GB" sz="1100" dirty="0">
                <a:solidFill>
                  <a:schemeClr val="bg1"/>
                </a:solidFill>
              </a:rPr>
              <a:t>Enterprise Appointments</a:t>
            </a:r>
          </a:p>
          <a:p>
            <a:r>
              <a:rPr lang="en-GB" sz="1100" dirty="0">
                <a:solidFill>
                  <a:schemeClr val="bg1"/>
                </a:solidFill>
              </a:rPr>
              <a:t>Graduate Enterprise support.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45303-4703-0AF7-979D-8C888F97A46F}"/>
              </a:ext>
            </a:extLst>
          </p:cNvPr>
          <p:cNvSpPr txBox="1">
            <a:spLocks/>
          </p:cNvSpPr>
          <p:nvPr/>
        </p:nvSpPr>
        <p:spPr>
          <a:xfrm>
            <a:off x="622615" y="4490729"/>
            <a:ext cx="11188977" cy="38415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Targeted support also available from the SBBS Psychology Careers Consultant- Nicole Estwick (n.estwick@qmul.ac.uk</a:t>
            </a:r>
            <a:r>
              <a:rPr lang="en-GB" sz="105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050" name="Picture 2" descr="Qr code&#10;&#10;Description automatically generated">
            <a:extLst>
              <a:ext uri="{FF2B5EF4-FFF2-40B4-BE49-F238E27FC236}">
                <a16:creationId xmlns:a16="http://schemas.microsoft.com/office/drawing/2014/main" id="{841C1A07-0CF0-9147-E488-0977E05EC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29" y="4874879"/>
            <a:ext cx="1170984" cy="107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008DB9-CA7D-FC3F-5D6A-F4BD8A61CB19}"/>
              </a:ext>
            </a:extLst>
          </p:cNvPr>
          <p:cNvSpPr txBox="1">
            <a:spLocks/>
          </p:cNvSpPr>
          <p:nvPr/>
        </p:nvSpPr>
        <p:spPr>
          <a:xfrm>
            <a:off x="2492815" y="5025907"/>
            <a:ext cx="7082815" cy="81915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bg1"/>
                </a:solidFill>
              </a:rPr>
              <a:t>Find out more by visiting QM Careers Hub or the SBBS Careers Page </a:t>
            </a:r>
          </a:p>
          <a:p>
            <a:pPr marL="0" indent="0" algn="ctr">
              <a:buNone/>
            </a:pPr>
            <a:r>
              <a:rPr lang="en-GB" sz="1600" b="1" dirty="0">
                <a:solidFill>
                  <a:schemeClr val="bg1"/>
                </a:solidFill>
              </a:rPr>
              <a:t>(Scan QR Codes)  or visiting our website-www.qmul.ac.uk/careers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areers consultant speaking to a student">
            <a:extLst>
              <a:ext uri="{FF2B5EF4-FFF2-40B4-BE49-F238E27FC236}">
                <a16:creationId xmlns:a16="http://schemas.microsoft.com/office/drawing/2014/main" id="{97541C0A-31B9-C3B6-0247-7B7A9A9EF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18311" r="-1689" b="-18311"/>
          <a:stretch/>
        </p:blipFill>
        <p:spPr bwMode="auto">
          <a:xfrm>
            <a:off x="1046611" y="956039"/>
            <a:ext cx="1757362" cy="1759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udent talking to member of staff on campus">
            <a:extLst>
              <a:ext uri="{FF2B5EF4-FFF2-40B4-BE49-F238E27FC236}">
                <a16:creationId xmlns:a16="http://schemas.microsoft.com/office/drawing/2014/main" id="{A28EA377-E03C-0803-DAD0-CDD624956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4"/>
          <a:stretch/>
        </p:blipFill>
        <p:spPr bwMode="auto">
          <a:xfrm>
            <a:off x="3831239" y="986503"/>
            <a:ext cx="1657350" cy="1378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ABBD678-630B-4B2E-4643-580A0655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64" y="1019175"/>
            <a:ext cx="2457450" cy="1257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woman talking in a group with 2 other men ">
            <a:extLst>
              <a:ext uri="{FF2B5EF4-FFF2-40B4-BE49-F238E27FC236}">
                <a16:creationId xmlns:a16="http://schemas.microsoft.com/office/drawing/2014/main" id="{2573B16D-E208-CA21-87CD-B6E80F64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977" y="1019175"/>
            <a:ext cx="1926773" cy="1284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89F6FB-B97D-1BC8-E79E-BEA0585B8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463" y="4926762"/>
            <a:ext cx="933461" cy="9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Queen Mary">
      <a:dk1>
        <a:srgbClr val="21386A"/>
      </a:dk1>
      <a:lt1>
        <a:sysClr val="window" lastClr="FFFFFF"/>
      </a:lt1>
      <a:dk2>
        <a:srgbClr val="21386A"/>
      </a:dk2>
      <a:lt2>
        <a:srgbClr val="D8D8D8"/>
      </a:lt2>
      <a:accent1>
        <a:srgbClr val="123181"/>
      </a:accent1>
      <a:accent2>
        <a:srgbClr val="792273"/>
      </a:accent2>
      <a:accent3>
        <a:srgbClr val="2DB8C5"/>
      </a:accent3>
      <a:accent4>
        <a:srgbClr val="CDA60C"/>
      </a:accent4>
      <a:accent5>
        <a:srgbClr val="BD1C1C"/>
      </a:accent5>
      <a:accent6>
        <a:srgbClr val="73B82B"/>
      </a:accent6>
      <a:hlink>
        <a:srgbClr val="E6007E"/>
      </a:hlink>
      <a:folHlink>
        <a:srgbClr val="2DB8C5"/>
      </a:folHlink>
    </a:clrScheme>
    <a:fontScheme name="Queen 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ae7f3d-bcd0-4e4b-af93-f03a9fbb19b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654ADC9F12924A98775CE4A71E31EA" ma:contentTypeVersion="18" ma:contentTypeDescription="Create a new document." ma:contentTypeScope="" ma:versionID="f354fc42057f8c6cc462c96f44c39aa1">
  <xsd:schema xmlns:xsd="http://www.w3.org/2001/XMLSchema" xmlns:xs="http://www.w3.org/2001/XMLSchema" xmlns:p="http://schemas.microsoft.com/office/2006/metadata/properties" xmlns:ns2="45ae7f3d-bcd0-4e4b-af93-f03a9fbb19b5" xmlns:ns3="6649982f-b66b-4072-8006-4697fed55f9d" targetNamespace="http://schemas.microsoft.com/office/2006/metadata/properties" ma:root="true" ma:fieldsID="7beed35e9fff40e976d9b9f5b3d7c46b" ns2:_="" ns3:_="">
    <xsd:import namespace="45ae7f3d-bcd0-4e4b-af93-f03a9fbb19b5"/>
    <xsd:import namespace="6649982f-b66b-4072-8006-4697fed55f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e7f3d-bcd0-4e4b-af93-f03a9fbb1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982f-b66b-4072-8006-4697fed55f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0B6F48-322A-4C24-8E52-2F5665B4146F}">
  <ds:schemaRefs>
    <ds:schemaRef ds:uri="45ae7f3d-bcd0-4e4b-af93-f03a9fbb19b5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649982f-b66b-4072-8006-4697fed55f9d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AFE2C8E-60BC-4ECD-A115-7EDA3D8B5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ae7f3d-bcd0-4e4b-af93-f03a9fbb19b5"/>
    <ds:schemaRef ds:uri="6649982f-b66b-4072-8006-4697fed55f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24B0E5-DB35-4F35-BE46-9EDB49744CF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9df091-b013-40e3-86ee-bd9cb9e25814}" enabled="0" method="" siteId="{569df091-b013-40e3-86ee-bd9cb9e2581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158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4 Text</vt:lpstr>
      <vt:lpstr>Arial</vt:lpstr>
      <vt:lpstr>Calibri</vt:lpstr>
      <vt:lpstr>Channel 4 Chadwick</vt:lpstr>
      <vt:lpstr>1_Custom Design</vt:lpstr>
      <vt:lpstr>PowerPoint Presentation</vt:lpstr>
    </vt:vector>
  </TitlesOfParts>
  <Company>Queen Mary,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Estwick</dc:creator>
  <cp:lastModifiedBy>Nicole Estwick</cp:lastModifiedBy>
  <cp:revision>8</cp:revision>
  <dcterms:created xsi:type="dcterms:W3CDTF">2023-09-27T14:23:16Z</dcterms:created>
  <dcterms:modified xsi:type="dcterms:W3CDTF">2025-09-05T09:00:04Z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0x01010005654ADC9F12924A98775CE4A71E31EA</vt:lpwstr>
  </property>
  <property fmtid="{D5CDD505-2E9C-101B-9397-08002B2CF9AE}" pid="3" name="TaxKeyword">
    <vt:lpwstr/>
  </property>
  <property fmtid="{D5CDD505-2E9C-101B-9397-08002B2CF9AE}" pid="4" name="QMULDocumentStatus">
    <vt:lpwstr/>
  </property>
  <property fmtid="{D5CDD505-2E9C-101B-9397-08002B2CF9AE}" pid="5" name="QMULDocumentTypeTaxHTField0">
    <vt:lpwstr/>
  </property>
  <property fmtid="{D5CDD505-2E9C-101B-9397-08002B2CF9AE}" pid="6" name="MediaServiceImageTags">
    <vt:lpwstr/>
  </property>
  <property fmtid="{D5CDD505-2E9C-101B-9397-08002B2CF9AE}" pid="7" name="QMULInformationClassification">
    <vt:lpwstr>1;#Protect|9124d8d9-0c1c-41e9-aa14-aba001e9a028</vt:lpwstr>
  </property>
  <property fmtid="{D5CDD505-2E9C-101B-9397-08002B2CF9AE}" pid="8" name="QMULLocation">
    <vt:lpwstr/>
  </property>
  <property fmtid="{D5CDD505-2E9C-101B-9397-08002B2CF9AE}" pid="9" name="TaxKeywordTaxHTField">
    <vt:lpwstr/>
  </property>
  <property fmtid="{D5CDD505-2E9C-101B-9397-08002B2CF9AE}" pid="10" name="QMULDocumentType">
    <vt:lpwstr/>
  </property>
  <property fmtid="{D5CDD505-2E9C-101B-9397-08002B2CF9AE}" pid="11" name="QMULDepartment">
    <vt:lpwstr/>
  </property>
  <property fmtid="{D5CDD505-2E9C-101B-9397-08002B2CF9AE}" pid="12" name="QMULInformationClassificationTaxHTField0">
    <vt:lpwstr>Protect|9124d8d9-0c1c-41e9-aa14-aba001e9a028</vt:lpwstr>
  </property>
  <property fmtid="{D5CDD505-2E9C-101B-9397-08002B2CF9AE}" pid="13" name="QMULDepartmentTaxHTField0">
    <vt:lpwstr/>
  </property>
  <property fmtid="{D5CDD505-2E9C-101B-9397-08002B2CF9AE}" pid="14" name="QMULSchoolTaxHTField0">
    <vt:lpwstr/>
  </property>
  <property fmtid="{D5CDD505-2E9C-101B-9397-08002B2CF9AE}" pid="15" name="QMULDocumentStatusTaxHTField0">
    <vt:lpwstr/>
  </property>
  <property fmtid="{D5CDD505-2E9C-101B-9397-08002B2CF9AE}" pid="16" name="QMULSchool">
    <vt:lpwstr/>
  </property>
  <property fmtid="{D5CDD505-2E9C-101B-9397-08002B2CF9AE}" pid="17" name="QMULLocationTaxHTField0">
    <vt:lpwstr/>
  </property>
  <property fmtid="{D5CDD505-2E9C-101B-9397-08002B2CF9AE}" pid="18" name="TaxCatchAll">
    <vt:lpwstr>1;#Protect|9124d8d9-0c1c-41e9-aa14-aba001e9a028</vt:lpwstr>
  </property>
</Properties>
</file>