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2" r:id="rId3"/>
    <p:sldId id="273" r:id="rId4"/>
    <p:sldId id="274" r:id="rId5"/>
    <p:sldId id="275" r:id="rId6"/>
    <p:sldId id="276" r:id="rId7"/>
    <p:sldId id="277" r:id="rId8"/>
    <p:sldId id="278" r:id="rId9"/>
    <p:sldId id="279" r:id="rId10"/>
    <p:sldId id="290" r:id="rId11"/>
    <p:sldId id="281" r:id="rId12"/>
    <p:sldId id="282" r:id="rId13"/>
    <p:sldId id="283" r:id="rId14"/>
    <p:sldId id="284" r:id="rId15"/>
    <p:sldId id="285" r:id="rId16"/>
    <p:sldId id="286" r:id="rId17"/>
    <p:sldId id="287" r:id="rId18"/>
    <p:sldId id="28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DDC47F-E23B-423E-A51A-8167501B364D}" v="18" dt="2024-01-04T15:28:58.0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51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A5EC-A59B-60FA-7CCE-E042C6DE80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7D74678-791F-E5F3-DA6C-BA3E5D6BD6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4331DCD-AF6F-FCD3-FD51-7D6FB6892447}"/>
              </a:ext>
            </a:extLst>
          </p:cNvPr>
          <p:cNvSpPr>
            <a:spLocks noGrp="1"/>
          </p:cNvSpPr>
          <p:nvPr>
            <p:ph type="dt" sz="half" idx="10"/>
          </p:nvPr>
        </p:nvSpPr>
        <p:spPr/>
        <p:txBody>
          <a:bodyPr/>
          <a:lstStyle/>
          <a:p>
            <a:fld id="{F9766751-B845-4ACC-801F-3D14D4BD2C2C}" type="datetimeFigureOut">
              <a:rPr lang="en-GB" smtClean="0"/>
              <a:t>12/11/2024</a:t>
            </a:fld>
            <a:endParaRPr lang="en-GB"/>
          </a:p>
        </p:txBody>
      </p:sp>
      <p:sp>
        <p:nvSpPr>
          <p:cNvPr id="5" name="Footer Placeholder 4">
            <a:extLst>
              <a:ext uri="{FF2B5EF4-FFF2-40B4-BE49-F238E27FC236}">
                <a16:creationId xmlns:a16="http://schemas.microsoft.com/office/drawing/2014/main" id="{3F7A39D3-22F3-C7C7-7F11-ECEFCBF3E2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108BA2-C771-A28B-80C0-33A87779C225}"/>
              </a:ext>
            </a:extLst>
          </p:cNvPr>
          <p:cNvSpPr>
            <a:spLocks noGrp="1"/>
          </p:cNvSpPr>
          <p:nvPr>
            <p:ph type="sldNum" sz="quarter" idx="12"/>
          </p:nvPr>
        </p:nvSpPr>
        <p:spPr/>
        <p:txBody>
          <a:bodyPr/>
          <a:lstStyle/>
          <a:p>
            <a:fld id="{9EA56B27-D101-4F7E-86F9-FC592D638097}" type="slidenum">
              <a:rPr lang="en-GB" smtClean="0"/>
              <a:t>‹#›</a:t>
            </a:fld>
            <a:endParaRPr lang="en-GB"/>
          </a:p>
        </p:txBody>
      </p:sp>
    </p:spTree>
    <p:extLst>
      <p:ext uri="{BB962C8B-B14F-4D97-AF65-F5344CB8AC3E}">
        <p14:creationId xmlns:p14="http://schemas.microsoft.com/office/powerpoint/2010/main" val="314539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3D30A-FF14-E6AA-88C1-1E09957F2D6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DFA89E-D736-8FCB-E87B-D59CB7BE6A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81B765-8CA7-E68F-4EDC-44128B384016}"/>
              </a:ext>
            </a:extLst>
          </p:cNvPr>
          <p:cNvSpPr>
            <a:spLocks noGrp="1"/>
          </p:cNvSpPr>
          <p:nvPr>
            <p:ph type="dt" sz="half" idx="10"/>
          </p:nvPr>
        </p:nvSpPr>
        <p:spPr/>
        <p:txBody>
          <a:bodyPr/>
          <a:lstStyle/>
          <a:p>
            <a:fld id="{F9766751-B845-4ACC-801F-3D14D4BD2C2C}" type="datetimeFigureOut">
              <a:rPr lang="en-GB" smtClean="0"/>
              <a:t>12/11/2024</a:t>
            </a:fld>
            <a:endParaRPr lang="en-GB"/>
          </a:p>
        </p:txBody>
      </p:sp>
      <p:sp>
        <p:nvSpPr>
          <p:cNvPr id="5" name="Footer Placeholder 4">
            <a:extLst>
              <a:ext uri="{FF2B5EF4-FFF2-40B4-BE49-F238E27FC236}">
                <a16:creationId xmlns:a16="http://schemas.microsoft.com/office/drawing/2014/main" id="{E547A9A9-E15E-019C-976C-F65ADAAC77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566E02-1E57-D48E-C34D-D65E0FB61F0B}"/>
              </a:ext>
            </a:extLst>
          </p:cNvPr>
          <p:cNvSpPr>
            <a:spLocks noGrp="1"/>
          </p:cNvSpPr>
          <p:nvPr>
            <p:ph type="sldNum" sz="quarter" idx="12"/>
          </p:nvPr>
        </p:nvSpPr>
        <p:spPr/>
        <p:txBody>
          <a:bodyPr/>
          <a:lstStyle/>
          <a:p>
            <a:fld id="{9EA56B27-D101-4F7E-86F9-FC592D638097}" type="slidenum">
              <a:rPr lang="en-GB" smtClean="0"/>
              <a:t>‹#›</a:t>
            </a:fld>
            <a:endParaRPr lang="en-GB"/>
          </a:p>
        </p:txBody>
      </p:sp>
    </p:spTree>
    <p:extLst>
      <p:ext uri="{BB962C8B-B14F-4D97-AF65-F5344CB8AC3E}">
        <p14:creationId xmlns:p14="http://schemas.microsoft.com/office/powerpoint/2010/main" val="1751916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08A49E-C4AB-F502-FD59-3903F6A495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C5ADC5-D0D5-DCD5-C4FD-BD08AAA546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620398-EB55-E0B3-9515-6D0990975448}"/>
              </a:ext>
            </a:extLst>
          </p:cNvPr>
          <p:cNvSpPr>
            <a:spLocks noGrp="1"/>
          </p:cNvSpPr>
          <p:nvPr>
            <p:ph type="dt" sz="half" idx="10"/>
          </p:nvPr>
        </p:nvSpPr>
        <p:spPr/>
        <p:txBody>
          <a:bodyPr/>
          <a:lstStyle/>
          <a:p>
            <a:fld id="{F9766751-B845-4ACC-801F-3D14D4BD2C2C}" type="datetimeFigureOut">
              <a:rPr lang="en-GB" smtClean="0"/>
              <a:t>12/11/2024</a:t>
            </a:fld>
            <a:endParaRPr lang="en-GB"/>
          </a:p>
        </p:txBody>
      </p:sp>
      <p:sp>
        <p:nvSpPr>
          <p:cNvPr id="5" name="Footer Placeholder 4">
            <a:extLst>
              <a:ext uri="{FF2B5EF4-FFF2-40B4-BE49-F238E27FC236}">
                <a16:creationId xmlns:a16="http://schemas.microsoft.com/office/drawing/2014/main" id="{831E3C75-607B-0308-7C75-79E24E03CC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0174B6-A718-196B-36C2-B1B05020065F}"/>
              </a:ext>
            </a:extLst>
          </p:cNvPr>
          <p:cNvSpPr>
            <a:spLocks noGrp="1"/>
          </p:cNvSpPr>
          <p:nvPr>
            <p:ph type="sldNum" sz="quarter" idx="12"/>
          </p:nvPr>
        </p:nvSpPr>
        <p:spPr/>
        <p:txBody>
          <a:bodyPr/>
          <a:lstStyle/>
          <a:p>
            <a:fld id="{9EA56B27-D101-4F7E-86F9-FC592D638097}" type="slidenum">
              <a:rPr lang="en-GB" smtClean="0"/>
              <a:t>‹#›</a:t>
            </a:fld>
            <a:endParaRPr lang="en-GB"/>
          </a:p>
        </p:txBody>
      </p:sp>
    </p:spTree>
    <p:extLst>
      <p:ext uri="{BB962C8B-B14F-4D97-AF65-F5344CB8AC3E}">
        <p14:creationId xmlns:p14="http://schemas.microsoft.com/office/powerpoint/2010/main" val="90305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22398-5F4E-1091-6AB3-38AC2BA67B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459844-7730-701E-C1C6-79AE73AFC1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2A95B9-42E0-0904-5168-9CF8433D0C93}"/>
              </a:ext>
            </a:extLst>
          </p:cNvPr>
          <p:cNvSpPr>
            <a:spLocks noGrp="1"/>
          </p:cNvSpPr>
          <p:nvPr>
            <p:ph type="dt" sz="half" idx="10"/>
          </p:nvPr>
        </p:nvSpPr>
        <p:spPr/>
        <p:txBody>
          <a:bodyPr/>
          <a:lstStyle/>
          <a:p>
            <a:fld id="{F9766751-B845-4ACC-801F-3D14D4BD2C2C}" type="datetimeFigureOut">
              <a:rPr lang="en-GB" smtClean="0"/>
              <a:t>12/11/2024</a:t>
            </a:fld>
            <a:endParaRPr lang="en-GB"/>
          </a:p>
        </p:txBody>
      </p:sp>
      <p:sp>
        <p:nvSpPr>
          <p:cNvPr id="5" name="Footer Placeholder 4">
            <a:extLst>
              <a:ext uri="{FF2B5EF4-FFF2-40B4-BE49-F238E27FC236}">
                <a16:creationId xmlns:a16="http://schemas.microsoft.com/office/drawing/2014/main" id="{D360277A-3AE7-7D8C-B521-A2ECD9CF06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D73D38-C9B8-DFC0-3A39-E6A19D55551B}"/>
              </a:ext>
            </a:extLst>
          </p:cNvPr>
          <p:cNvSpPr>
            <a:spLocks noGrp="1"/>
          </p:cNvSpPr>
          <p:nvPr>
            <p:ph type="sldNum" sz="quarter" idx="12"/>
          </p:nvPr>
        </p:nvSpPr>
        <p:spPr/>
        <p:txBody>
          <a:bodyPr/>
          <a:lstStyle/>
          <a:p>
            <a:fld id="{9EA56B27-D101-4F7E-86F9-FC592D638097}" type="slidenum">
              <a:rPr lang="en-GB" smtClean="0"/>
              <a:t>‹#›</a:t>
            </a:fld>
            <a:endParaRPr lang="en-GB"/>
          </a:p>
        </p:txBody>
      </p:sp>
    </p:spTree>
    <p:extLst>
      <p:ext uri="{BB962C8B-B14F-4D97-AF65-F5344CB8AC3E}">
        <p14:creationId xmlns:p14="http://schemas.microsoft.com/office/powerpoint/2010/main" val="1368497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45899-7514-F615-D65F-CF3F0D4159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E751B96-44F9-BC42-1CBF-ED9074AB3D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36EA3A-CA95-E872-42BA-D7F1FEEF9007}"/>
              </a:ext>
            </a:extLst>
          </p:cNvPr>
          <p:cNvSpPr>
            <a:spLocks noGrp="1"/>
          </p:cNvSpPr>
          <p:nvPr>
            <p:ph type="dt" sz="half" idx="10"/>
          </p:nvPr>
        </p:nvSpPr>
        <p:spPr/>
        <p:txBody>
          <a:bodyPr/>
          <a:lstStyle/>
          <a:p>
            <a:fld id="{F9766751-B845-4ACC-801F-3D14D4BD2C2C}" type="datetimeFigureOut">
              <a:rPr lang="en-GB" smtClean="0"/>
              <a:t>12/11/2024</a:t>
            </a:fld>
            <a:endParaRPr lang="en-GB"/>
          </a:p>
        </p:txBody>
      </p:sp>
      <p:sp>
        <p:nvSpPr>
          <p:cNvPr id="5" name="Footer Placeholder 4">
            <a:extLst>
              <a:ext uri="{FF2B5EF4-FFF2-40B4-BE49-F238E27FC236}">
                <a16:creationId xmlns:a16="http://schemas.microsoft.com/office/drawing/2014/main" id="{088E7ED4-0809-3314-A79B-6F3B4AFAE8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249592-7AD9-1C29-9D44-EA1B8C6AA5BB}"/>
              </a:ext>
            </a:extLst>
          </p:cNvPr>
          <p:cNvSpPr>
            <a:spLocks noGrp="1"/>
          </p:cNvSpPr>
          <p:nvPr>
            <p:ph type="sldNum" sz="quarter" idx="12"/>
          </p:nvPr>
        </p:nvSpPr>
        <p:spPr/>
        <p:txBody>
          <a:bodyPr/>
          <a:lstStyle/>
          <a:p>
            <a:fld id="{9EA56B27-D101-4F7E-86F9-FC592D638097}" type="slidenum">
              <a:rPr lang="en-GB" smtClean="0"/>
              <a:t>‹#›</a:t>
            </a:fld>
            <a:endParaRPr lang="en-GB"/>
          </a:p>
        </p:txBody>
      </p:sp>
    </p:spTree>
    <p:extLst>
      <p:ext uri="{BB962C8B-B14F-4D97-AF65-F5344CB8AC3E}">
        <p14:creationId xmlns:p14="http://schemas.microsoft.com/office/powerpoint/2010/main" val="985753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C4980-C48F-44C0-E071-2CC33E6BDC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F0EC89-100C-F1E4-F4D3-F30C25F6F5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29ED708-E2F3-8585-0227-0B6F014514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9E4C321-BD2F-6249-B7B5-34419BD809B9}"/>
              </a:ext>
            </a:extLst>
          </p:cNvPr>
          <p:cNvSpPr>
            <a:spLocks noGrp="1"/>
          </p:cNvSpPr>
          <p:nvPr>
            <p:ph type="dt" sz="half" idx="10"/>
          </p:nvPr>
        </p:nvSpPr>
        <p:spPr/>
        <p:txBody>
          <a:bodyPr/>
          <a:lstStyle/>
          <a:p>
            <a:fld id="{F9766751-B845-4ACC-801F-3D14D4BD2C2C}" type="datetimeFigureOut">
              <a:rPr lang="en-GB" smtClean="0"/>
              <a:t>12/11/2024</a:t>
            </a:fld>
            <a:endParaRPr lang="en-GB"/>
          </a:p>
        </p:txBody>
      </p:sp>
      <p:sp>
        <p:nvSpPr>
          <p:cNvPr id="6" name="Footer Placeholder 5">
            <a:extLst>
              <a:ext uri="{FF2B5EF4-FFF2-40B4-BE49-F238E27FC236}">
                <a16:creationId xmlns:a16="http://schemas.microsoft.com/office/drawing/2014/main" id="{B5DE0880-D435-2A72-A243-43F9337E1F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ABF9C7-C5E5-9BC2-3658-FD0892905ED3}"/>
              </a:ext>
            </a:extLst>
          </p:cNvPr>
          <p:cNvSpPr>
            <a:spLocks noGrp="1"/>
          </p:cNvSpPr>
          <p:nvPr>
            <p:ph type="sldNum" sz="quarter" idx="12"/>
          </p:nvPr>
        </p:nvSpPr>
        <p:spPr/>
        <p:txBody>
          <a:bodyPr/>
          <a:lstStyle/>
          <a:p>
            <a:fld id="{9EA56B27-D101-4F7E-86F9-FC592D638097}" type="slidenum">
              <a:rPr lang="en-GB" smtClean="0"/>
              <a:t>‹#›</a:t>
            </a:fld>
            <a:endParaRPr lang="en-GB"/>
          </a:p>
        </p:txBody>
      </p:sp>
    </p:spTree>
    <p:extLst>
      <p:ext uri="{BB962C8B-B14F-4D97-AF65-F5344CB8AC3E}">
        <p14:creationId xmlns:p14="http://schemas.microsoft.com/office/powerpoint/2010/main" val="1018988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E90C3-04B9-63DD-DB55-EF0AF04E642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F1C676-F5F5-A7AC-BC2E-569D22EC2D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60985E-6DEE-CA90-865F-D7FA977DBD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BE9AF7B-835A-B684-B8B7-6F9E7DC7C6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556355-1257-1D23-0B61-5A0042F9F8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6DEF01-EC86-A295-C9E0-6BAD96302456}"/>
              </a:ext>
            </a:extLst>
          </p:cNvPr>
          <p:cNvSpPr>
            <a:spLocks noGrp="1"/>
          </p:cNvSpPr>
          <p:nvPr>
            <p:ph type="dt" sz="half" idx="10"/>
          </p:nvPr>
        </p:nvSpPr>
        <p:spPr/>
        <p:txBody>
          <a:bodyPr/>
          <a:lstStyle/>
          <a:p>
            <a:fld id="{F9766751-B845-4ACC-801F-3D14D4BD2C2C}" type="datetimeFigureOut">
              <a:rPr lang="en-GB" smtClean="0"/>
              <a:t>12/11/2024</a:t>
            </a:fld>
            <a:endParaRPr lang="en-GB"/>
          </a:p>
        </p:txBody>
      </p:sp>
      <p:sp>
        <p:nvSpPr>
          <p:cNvPr id="8" name="Footer Placeholder 7">
            <a:extLst>
              <a:ext uri="{FF2B5EF4-FFF2-40B4-BE49-F238E27FC236}">
                <a16:creationId xmlns:a16="http://schemas.microsoft.com/office/drawing/2014/main" id="{B129514C-3B1F-2080-AD34-9ECC6DB3019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EC4128-C145-7895-A0B0-68F2EE974F02}"/>
              </a:ext>
            </a:extLst>
          </p:cNvPr>
          <p:cNvSpPr>
            <a:spLocks noGrp="1"/>
          </p:cNvSpPr>
          <p:nvPr>
            <p:ph type="sldNum" sz="quarter" idx="12"/>
          </p:nvPr>
        </p:nvSpPr>
        <p:spPr/>
        <p:txBody>
          <a:bodyPr/>
          <a:lstStyle/>
          <a:p>
            <a:fld id="{9EA56B27-D101-4F7E-86F9-FC592D638097}" type="slidenum">
              <a:rPr lang="en-GB" smtClean="0"/>
              <a:t>‹#›</a:t>
            </a:fld>
            <a:endParaRPr lang="en-GB"/>
          </a:p>
        </p:txBody>
      </p:sp>
    </p:spTree>
    <p:extLst>
      <p:ext uri="{BB962C8B-B14F-4D97-AF65-F5344CB8AC3E}">
        <p14:creationId xmlns:p14="http://schemas.microsoft.com/office/powerpoint/2010/main" val="3286444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5A1EC-1D99-BF6C-09B4-BA29701F850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51ED7BD-4ED6-2B46-921E-75583B58FA20}"/>
              </a:ext>
            </a:extLst>
          </p:cNvPr>
          <p:cNvSpPr>
            <a:spLocks noGrp="1"/>
          </p:cNvSpPr>
          <p:nvPr>
            <p:ph type="dt" sz="half" idx="10"/>
          </p:nvPr>
        </p:nvSpPr>
        <p:spPr/>
        <p:txBody>
          <a:bodyPr/>
          <a:lstStyle/>
          <a:p>
            <a:fld id="{F9766751-B845-4ACC-801F-3D14D4BD2C2C}" type="datetimeFigureOut">
              <a:rPr lang="en-GB" smtClean="0"/>
              <a:t>12/11/2024</a:t>
            </a:fld>
            <a:endParaRPr lang="en-GB"/>
          </a:p>
        </p:txBody>
      </p:sp>
      <p:sp>
        <p:nvSpPr>
          <p:cNvPr id="4" name="Footer Placeholder 3">
            <a:extLst>
              <a:ext uri="{FF2B5EF4-FFF2-40B4-BE49-F238E27FC236}">
                <a16:creationId xmlns:a16="http://schemas.microsoft.com/office/drawing/2014/main" id="{A40448F6-06A7-FB82-BE1B-D82977918D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44B1E08-E0D3-C9BF-9961-9F5D55A5F037}"/>
              </a:ext>
            </a:extLst>
          </p:cNvPr>
          <p:cNvSpPr>
            <a:spLocks noGrp="1"/>
          </p:cNvSpPr>
          <p:nvPr>
            <p:ph type="sldNum" sz="quarter" idx="12"/>
          </p:nvPr>
        </p:nvSpPr>
        <p:spPr/>
        <p:txBody>
          <a:bodyPr/>
          <a:lstStyle/>
          <a:p>
            <a:fld id="{9EA56B27-D101-4F7E-86F9-FC592D638097}" type="slidenum">
              <a:rPr lang="en-GB" smtClean="0"/>
              <a:t>‹#›</a:t>
            </a:fld>
            <a:endParaRPr lang="en-GB"/>
          </a:p>
        </p:txBody>
      </p:sp>
    </p:spTree>
    <p:extLst>
      <p:ext uri="{BB962C8B-B14F-4D97-AF65-F5344CB8AC3E}">
        <p14:creationId xmlns:p14="http://schemas.microsoft.com/office/powerpoint/2010/main" val="35972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68CAAF-E1A7-8FB3-6ED8-F9EA54017466}"/>
              </a:ext>
            </a:extLst>
          </p:cNvPr>
          <p:cNvSpPr>
            <a:spLocks noGrp="1"/>
          </p:cNvSpPr>
          <p:nvPr>
            <p:ph type="dt" sz="half" idx="10"/>
          </p:nvPr>
        </p:nvSpPr>
        <p:spPr/>
        <p:txBody>
          <a:bodyPr/>
          <a:lstStyle/>
          <a:p>
            <a:fld id="{F9766751-B845-4ACC-801F-3D14D4BD2C2C}" type="datetimeFigureOut">
              <a:rPr lang="en-GB" smtClean="0"/>
              <a:t>12/11/2024</a:t>
            </a:fld>
            <a:endParaRPr lang="en-GB"/>
          </a:p>
        </p:txBody>
      </p:sp>
      <p:sp>
        <p:nvSpPr>
          <p:cNvPr id="3" name="Footer Placeholder 2">
            <a:extLst>
              <a:ext uri="{FF2B5EF4-FFF2-40B4-BE49-F238E27FC236}">
                <a16:creationId xmlns:a16="http://schemas.microsoft.com/office/drawing/2014/main" id="{666673AB-418D-7156-3248-873F8C5ADDB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6F53037-0168-93D1-714E-8624245B6AFD}"/>
              </a:ext>
            </a:extLst>
          </p:cNvPr>
          <p:cNvSpPr>
            <a:spLocks noGrp="1"/>
          </p:cNvSpPr>
          <p:nvPr>
            <p:ph type="sldNum" sz="quarter" idx="12"/>
          </p:nvPr>
        </p:nvSpPr>
        <p:spPr/>
        <p:txBody>
          <a:bodyPr/>
          <a:lstStyle/>
          <a:p>
            <a:fld id="{9EA56B27-D101-4F7E-86F9-FC592D638097}" type="slidenum">
              <a:rPr lang="en-GB" smtClean="0"/>
              <a:t>‹#›</a:t>
            </a:fld>
            <a:endParaRPr lang="en-GB"/>
          </a:p>
        </p:txBody>
      </p:sp>
    </p:spTree>
    <p:extLst>
      <p:ext uri="{BB962C8B-B14F-4D97-AF65-F5344CB8AC3E}">
        <p14:creationId xmlns:p14="http://schemas.microsoft.com/office/powerpoint/2010/main" val="4286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14B0-B9A6-6DBF-707A-1250770EC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F3D3DA-C6E7-4A53-8959-55612961E4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6D470A-5789-55F7-C045-1C4D89B985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278F84-C266-6CBC-9E4E-4485E826DF42}"/>
              </a:ext>
            </a:extLst>
          </p:cNvPr>
          <p:cNvSpPr>
            <a:spLocks noGrp="1"/>
          </p:cNvSpPr>
          <p:nvPr>
            <p:ph type="dt" sz="half" idx="10"/>
          </p:nvPr>
        </p:nvSpPr>
        <p:spPr/>
        <p:txBody>
          <a:bodyPr/>
          <a:lstStyle/>
          <a:p>
            <a:fld id="{F9766751-B845-4ACC-801F-3D14D4BD2C2C}" type="datetimeFigureOut">
              <a:rPr lang="en-GB" smtClean="0"/>
              <a:t>12/11/2024</a:t>
            </a:fld>
            <a:endParaRPr lang="en-GB"/>
          </a:p>
        </p:txBody>
      </p:sp>
      <p:sp>
        <p:nvSpPr>
          <p:cNvPr id="6" name="Footer Placeholder 5">
            <a:extLst>
              <a:ext uri="{FF2B5EF4-FFF2-40B4-BE49-F238E27FC236}">
                <a16:creationId xmlns:a16="http://schemas.microsoft.com/office/drawing/2014/main" id="{30F4DC4A-21B4-1C27-E8E6-60F8A4F981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51A5D4-CEB9-637A-C769-D52BE1B496A6}"/>
              </a:ext>
            </a:extLst>
          </p:cNvPr>
          <p:cNvSpPr>
            <a:spLocks noGrp="1"/>
          </p:cNvSpPr>
          <p:nvPr>
            <p:ph type="sldNum" sz="quarter" idx="12"/>
          </p:nvPr>
        </p:nvSpPr>
        <p:spPr/>
        <p:txBody>
          <a:bodyPr/>
          <a:lstStyle/>
          <a:p>
            <a:fld id="{9EA56B27-D101-4F7E-86F9-FC592D638097}" type="slidenum">
              <a:rPr lang="en-GB" smtClean="0"/>
              <a:t>‹#›</a:t>
            </a:fld>
            <a:endParaRPr lang="en-GB"/>
          </a:p>
        </p:txBody>
      </p:sp>
    </p:spTree>
    <p:extLst>
      <p:ext uri="{BB962C8B-B14F-4D97-AF65-F5344CB8AC3E}">
        <p14:creationId xmlns:p14="http://schemas.microsoft.com/office/powerpoint/2010/main" val="1059427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9EEB9-8C98-9AF5-6296-CBBA786A2E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00D92A9-20BE-1C8C-D2A1-4B78F8E937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FEE68F9-777C-91D4-354A-80286369BB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39A36E-40E1-307F-A68A-4BE3ACF914DD}"/>
              </a:ext>
            </a:extLst>
          </p:cNvPr>
          <p:cNvSpPr>
            <a:spLocks noGrp="1"/>
          </p:cNvSpPr>
          <p:nvPr>
            <p:ph type="dt" sz="half" idx="10"/>
          </p:nvPr>
        </p:nvSpPr>
        <p:spPr/>
        <p:txBody>
          <a:bodyPr/>
          <a:lstStyle/>
          <a:p>
            <a:fld id="{F9766751-B845-4ACC-801F-3D14D4BD2C2C}" type="datetimeFigureOut">
              <a:rPr lang="en-GB" smtClean="0"/>
              <a:t>12/11/2024</a:t>
            </a:fld>
            <a:endParaRPr lang="en-GB"/>
          </a:p>
        </p:txBody>
      </p:sp>
      <p:sp>
        <p:nvSpPr>
          <p:cNvPr id="6" name="Footer Placeholder 5">
            <a:extLst>
              <a:ext uri="{FF2B5EF4-FFF2-40B4-BE49-F238E27FC236}">
                <a16:creationId xmlns:a16="http://schemas.microsoft.com/office/drawing/2014/main" id="{47D8B270-0089-F0D8-0450-AB6405743C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1F6804-EE12-8D94-40F7-09C5806D591F}"/>
              </a:ext>
            </a:extLst>
          </p:cNvPr>
          <p:cNvSpPr>
            <a:spLocks noGrp="1"/>
          </p:cNvSpPr>
          <p:nvPr>
            <p:ph type="sldNum" sz="quarter" idx="12"/>
          </p:nvPr>
        </p:nvSpPr>
        <p:spPr/>
        <p:txBody>
          <a:bodyPr/>
          <a:lstStyle/>
          <a:p>
            <a:fld id="{9EA56B27-D101-4F7E-86F9-FC592D638097}" type="slidenum">
              <a:rPr lang="en-GB" smtClean="0"/>
              <a:t>‹#›</a:t>
            </a:fld>
            <a:endParaRPr lang="en-GB"/>
          </a:p>
        </p:txBody>
      </p:sp>
    </p:spTree>
    <p:extLst>
      <p:ext uri="{BB962C8B-B14F-4D97-AF65-F5344CB8AC3E}">
        <p14:creationId xmlns:p14="http://schemas.microsoft.com/office/powerpoint/2010/main" val="2187946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6A5F33-C0B0-781D-A157-AC5B779195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6201CB-53CB-ECF8-7D2C-E569DB62E1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7956F7-7328-4749-D8E3-D25A9F4E1B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9766751-B845-4ACC-801F-3D14D4BD2C2C}" type="datetimeFigureOut">
              <a:rPr lang="en-GB" smtClean="0"/>
              <a:t>12/11/2024</a:t>
            </a:fld>
            <a:endParaRPr lang="en-GB"/>
          </a:p>
        </p:txBody>
      </p:sp>
      <p:sp>
        <p:nvSpPr>
          <p:cNvPr id="5" name="Footer Placeholder 4">
            <a:extLst>
              <a:ext uri="{FF2B5EF4-FFF2-40B4-BE49-F238E27FC236}">
                <a16:creationId xmlns:a16="http://schemas.microsoft.com/office/drawing/2014/main" id="{089E7012-B6CE-61E7-4B4C-840B19D700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A89A895-628A-5F74-4D72-D0EAA8CA65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EA56B27-D101-4F7E-86F9-FC592D638097}" type="slidenum">
              <a:rPr lang="en-GB" smtClean="0"/>
              <a:t>‹#›</a:t>
            </a:fld>
            <a:endParaRPr lang="en-GB"/>
          </a:p>
        </p:txBody>
      </p:sp>
    </p:spTree>
    <p:extLst>
      <p:ext uri="{BB962C8B-B14F-4D97-AF65-F5344CB8AC3E}">
        <p14:creationId xmlns:p14="http://schemas.microsoft.com/office/powerpoint/2010/main" val="48392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640F6-66ED-1CE8-501E-637DB1739885}"/>
              </a:ext>
            </a:extLst>
          </p:cNvPr>
          <p:cNvSpPr>
            <a:spLocks noGrp="1"/>
          </p:cNvSpPr>
          <p:nvPr>
            <p:ph type="ctrTitle"/>
          </p:nvPr>
        </p:nvSpPr>
        <p:spPr>
          <a:xfrm>
            <a:off x="1524000" y="914400"/>
            <a:ext cx="9144000" cy="3582988"/>
          </a:xfrm>
        </p:spPr>
        <p:txBody>
          <a:bodyPr>
            <a:normAutofit fontScale="90000"/>
          </a:bodyPr>
          <a:lstStyle/>
          <a:p>
            <a:br>
              <a:rPr lang="en-GB" sz="5300" b="1" dirty="0"/>
            </a:br>
            <a:br>
              <a:rPr lang="en-GB" sz="5300" b="1" dirty="0"/>
            </a:br>
            <a:r>
              <a:rPr lang="en-GB" sz="5300" b="1" dirty="0"/>
              <a:t>PSA Masterclass 3</a:t>
            </a:r>
            <a:br>
              <a:rPr lang="en-GB" sz="5300" b="1" dirty="0"/>
            </a:br>
            <a:r>
              <a:rPr lang="en-GB" sz="5300" dirty="0"/>
              <a:t>Prescription Writing </a:t>
            </a:r>
            <a:br>
              <a:rPr lang="en-GB" sz="5300" b="1" dirty="0"/>
            </a:br>
            <a:r>
              <a:rPr lang="en-GB" sz="5300" b="1" dirty="0"/>
              <a:t>PWS questions </a:t>
            </a:r>
            <a:br>
              <a:rPr lang="en-GB" dirty="0"/>
            </a:br>
            <a:br>
              <a:rPr lang="en-GB" sz="3600" i="1" dirty="0"/>
            </a:br>
            <a:r>
              <a:rPr lang="en-GB" sz="3600" b="1" dirty="0">
                <a:solidFill>
                  <a:srgbClr val="00B050"/>
                </a:solidFill>
                <a:latin typeface="Calibri" panose="020F0502020204030204" pitchFamily="34" charset="0"/>
                <a:cs typeface="Calibri" panose="020F0502020204030204" pitchFamily="34" charset="0"/>
              </a:rPr>
              <a:t>15</a:t>
            </a:r>
            <a:r>
              <a:rPr lang="en-GB" sz="3600" b="1" baseline="30000" dirty="0">
                <a:solidFill>
                  <a:srgbClr val="00B050"/>
                </a:solidFill>
                <a:latin typeface="Calibri" panose="020F0502020204030204" pitchFamily="34" charset="0"/>
                <a:cs typeface="Calibri" panose="020F0502020204030204" pitchFamily="34" charset="0"/>
              </a:rPr>
              <a:t>th</a:t>
            </a:r>
            <a:r>
              <a:rPr lang="en-GB" sz="3600" b="1" dirty="0">
                <a:solidFill>
                  <a:srgbClr val="00B050"/>
                </a:solidFill>
                <a:latin typeface="Calibri" panose="020F0502020204030204" pitchFamily="34" charset="0"/>
                <a:cs typeface="Calibri" panose="020F0502020204030204" pitchFamily="34" charset="0"/>
              </a:rPr>
              <a:t> November &amp; 6</a:t>
            </a:r>
            <a:r>
              <a:rPr lang="en-GB" sz="3600" b="1" baseline="30000" dirty="0">
                <a:solidFill>
                  <a:srgbClr val="00B050"/>
                </a:solidFill>
                <a:latin typeface="Calibri" panose="020F0502020204030204" pitchFamily="34" charset="0"/>
                <a:cs typeface="Calibri" panose="020F0502020204030204" pitchFamily="34" charset="0"/>
              </a:rPr>
              <a:t>th</a:t>
            </a:r>
            <a:r>
              <a:rPr lang="en-GB" sz="3600" b="1" dirty="0">
                <a:solidFill>
                  <a:srgbClr val="00B050"/>
                </a:solidFill>
                <a:latin typeface="Calibri" panose="020F0502020204030204" pitchFamily="34" charset="0"/>
                <a:cs typeface="Calibri" panose="020F0502020204030204" pitchFamily="34" charset="0"/>
              </a:rPr>
              <a:t> December 2024</a:t>
            </a:r>
            <a:br>
              <a:rPr lang="en-GB" sz="3600" dirty="0">
                <a:latin typeface="+mn-lt"/>
              </a:rPr>
            </a:br>
            <a:endParaRPr lang="en-GB" sz="3600" i="1" dirty="0"/>
          </a:p>
        </p:txBody>
      </p:sp>
      <p:sp>
        <p:nvSpPr>
          <p:cNvPr id="3" name="Subtitle 2">
            <a:extLst>
              <a:ext uri="{FF2B5EF4-FFF2-40B4-BE49-F238E27FC236}">
                <a16:creationId xmlns:a16="http://schemas.microsoft.com/office/drawing/2014/main" id="{860A75B5-DCDB-2D5E-5117-ADC24A437CBF}"/>
              </a:ext>
            </a:extLst>
          </p:cNvPr>
          <p:cNvSpPr>
            <a:spLocks noGrp="1"/>
          </p:cNvSpPr>
          <p:nvPr>
            <p:ph type="subTitle" idx="1"/>
          </p:nvPr>
        </p:nvSpPr>
        <p:spPr>
          <a:xfrm>
            <a:off x="1477766" y="4774790"/>
            <a:ext cx="9144000" cy="1655762"/>
          </a:xfrm>
        </p:spPr>
        <p:txBody>
          <a:bodyPr/>
          <a:lstStyle/>
          <a:p>
            <a:r>
              <a:rPr lang="en-GB" dirty="0"/>
              <a:t>Patricia McGettigan</a:t>
            </a:r>
          </a:p>
          <a:p>
            <a:r>
              <a:rPr lang="en-GB" dirty="0"/>
              <a:t>Clinical Pharmacologist</a:t>
            </a:r>
          </a:p>
          <a:p>
            <a:r>
              <a:rPr lang="en-GB" dirty="0"/>
              <a:t>Head of MBBS CPT teaching</a:t>
            </a:r>
          </a:p>
          <a:p>
            <a:endParaRPr lang="en-GB" dirty="0"/>
          </a:p>
        </p:txBody>
      </p:sp>
    </p:spTree>
    <p:extLst>
      <p:ext uri="{BB962C8B-B14F-4D97-AF65-F5344CB8AC3E}">
        <p14:creationId xmlns:p14="http://schemas.microsoft.com/office/powerpoint/2010/main" val="1397866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1FBEF29-C6E1-B629-B276-6A6AB68BA956}"/>
              </a:ext>
            </a:extLst>
          </p:cNvPr>
          <p:cNvPicPr>
            <a:picLocks noGrp="1" noChangeAspect="1"/>
          </p:cNvPicPr>
          <p:nvPr>
            <p:ph idx="1"/>
          </p:nvPr>
        </p:nvPicPr>
        <p:blipFill>
          <a:blip r:embed="rId2"/>
          <a:stretch>
            <a:fillRect/>
          </a:stretch>
        </p:blipFill>
        <p:spPr>
          <a:xfrm>
            <a:off x="3819094" y="2257561"/>
            <a:ext cx="8213569" cy="3962264"/>
          </a:xfrm>
        </p:spPr>
      </p:pic>
      <p:sp>
        <p:nvSpPr>
          <p:cNvPr id="7" name="TextBox 6">
            <a:extLst>
              <a:ext uri="{FF2B5EF4-FFF2-40B4-BE49-F238E27FC236}">
                <a16:creationId xmlns:a16="http://schemas.microsoft.com/office/drawing/2014/main" id="{45788D8D-4F51-4EB2-C705-F74B9FD443F8}"/>
              </a:ext>
            </a:extLst>
          </p:cNvPr>
          <p:cNvSpPr txBox="1"/>
          <p:nvPr/>
        </p:nvSpPr>
        <p:spPr>
          <a:xfrm>
            <a:off x="414337" y="2051946"/>
            <a:ext cx="3109913" cy="3439403"/>
          </a:xfrm>
          <a:prstGeom prst="rect">
            <a:avLst/>
          </a:prstGeom>
          <a:noFill/>
        </p:spPr>
        <p:txBody>
          <a:bodyPr wrap="square">
            <a:spAutoFit/>
          </a:bodyPr>
          <a:lstStyle/>
          <a:p>
            <a:pPr marL="0" indent="0">
              <a:lnSpc>
                <a:spcPct val="107000"/>
              </a:lnSpc>
              <a:spcAft>
                <a:spcPts val="800"/>
              </a:spcAft>
              <a:buNone/>
            </a:pPr>
            <a:r>
              <a:rPr lang="en-GB" sz="2200" b="1" dirty="0">
                <a:effectLst/>
                <a:latin typeface="Calibri" panose="020F0502020204030204" pitchFamily="34" charset="0"/>
                <a:ea typeface="Calibri" panose="020F0502020204030204" pitchFamily="34" charset="0"/>
                <a:cs typeface="Times New Roman" panose="02020603050405020304" pitchFamily="18" charset="0"/>
              </a:rPr>
              <a:t>Case 1:</a:t>
            </a:r>
            <a:r>
              <a:rPr lang="en-GB" sz="2200" dirty="0">
                <a:effectLst/>
                <a:latin typeface="Calibri" panose="020F0502020204030204" pitchFamily="34" charset="0"/>
                <a:ea typeface="Calibri" panose="020F0502020204030204" pitchFamily="34" charset="0"/>
                <a:cs typeface="Times New Roman" panose="02020603050405020304" pitchFamily="18" charset="0"/>
              </a:rPr>
              <a:t> A 70y old patient with CKD-4 and IHD is referred to A/E by his GP with K+ of 6.</a:t>
            </a:r>
            <a:r>
              <a:rPr lang="en-GB" sz="2200" dirty="0">
                <a:latin typeface="Calibri" panose="020F0502020204030204" pitchFamily="34" charset="0"/>
                <a:ea typeface="Calibri" panose="020F0502020204030204" pitchFamily="34" charset="0"/>
                <a:cs typeface="Times New Roman" panose="02020603050405020304" pitchFamily="18" charset="0"/>
              </a:rPr>
              <a:t>4</a:t>
            </a:r>
            <a:r>
              <a:rPr lang="en-GB" sz="2200" dirty="0">
                <a:effectLst/>
                <a:latin typeface="Calibri" panose="020F0502020204030204" pitchFamily="34" charset="0"/>
                <a:ea typeface="Calibri" panose="020F0502020204030204" pitchFamily="34" charset="0"/>
                <a:cs typeface="Times New Roman" panose="02020603050405020304" pitchFamily="18" charset="0"/>
              </a:rPr>
              <a:t>mmol/L. He is stable clinically. His ECG is shown. </a:t>
            </a:r>
          </a:p>
          <a:p>
            <a:pPr marL="0" indent="0">
              <a:lnSpc>
                <a:spcPct val="107000"/>
              </a:lnSpc>
              <a:spcAft>
                <a:spcPts val="800"/>
              </a:spcAft>
              <a:buNone/>
            </a:pPr>
            <a:r>
              <a:rPr lang="en-GB" sz="2200" dirty="0">
                <a:effectLst/>
                <a:latin typeface="Calibri" panose="020F0502020204030204" pitchFamily="34" charset="0"/>
                <a:ea typeface="Calibri" panose="020F0502020204030204" pitchFamily="34" charset="0"/>
                <a:cs typeface="Times New Roman" panose="02020603050405020304" pitchFamily="18" charset="0"/>
              </a:rPr>
              <a:t>Q: Prescribe appropriate therapy for immediate administration</a:t>
            </a:r>
          </a:p>
        </p:txBody>
      </p:sp>
      <p:sp>
        <p:nvSpPr>
          <p:cNvPr id="8" name="Title 1">
            <a:extLst>
              <a:ext uri="{FF2B5EF4-FFF2-40B4-BE49-F238E27FC236}">
                <a16:creationId xmlns:a16="http://schemas.microsoft.com/office/drawing/2014/main" id="{550664AF-408F-9F4B-3C62-40E4E190CB80}"/>
              </a:ext>
            </a:extLst>
          </p:cNvPr>
          <p:cNvSpPr>
            <a:spLocks noGrp="1"/>
          </p:cNvSpPr>
          <p:nvPr>
            <p:ph type="title"/>
          </p:nvPr>
        </p:nvSpPr>
        <p:spPr>
          <a:xfrm>
            <a:off x="838200" y="365125"/>
            <a:ext cx="10515600" cy="1325563"/>
          </a:xfrm>
        </p:spPr>
        <p:txBody>
          <a:bodyPr/>
          <a:lstStyle/>
          <a:p>
            <a:r>
              <a:rPr lang="en-GB" dirty="0"/>
              <a:t>PWS-3: IV fluids</a:t>
            </a:r>
          </a:p>
        </p:txBody>
      </p:sp>
    </p:spTree>
    <p:extLst>
      <p:ext uri="{BB962C8B-B14F-4D97-AF65-F5344CB8AC3E}">
        <p14:creationId xmlns:p14="http://schemas.microsoft.com/office/powerpoint/2010/main" val="3976346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882F4-0496-C048-BC0D-7695C6DE665E}"/>
              </a:ext>
            </a:extLst>
          </p:cNvPr>
          <p:cNvSpPr>
            <a:spLocks noGrp="1"/>
          </p:cNvSpPr>
          <p:nvPr>
            <p:ph type="title"/>
          </p:nvPr>
        </p:nvSpPr>
        <p:spPr/>
        <p:txBody>
          <a:bodyPr/>
          <a:lstStyle/>
          <a:p>
            <a:r>
              <a:rPr lang="en-GB" dirty="0"/>
              <a:t>PWS-3: IV fluids</a:t>
            </a:r>
          </a:p>
        </p:txBody>
      </p:sp>
      <p:sp>
        <p:nvSpPr>
          <p:cNvPr id="3" name="Content Placeholder 2">
            <a:extLst>
              <a:ext uri="{FF2B5EF4-FFF2-40B4-BE49-F238E27FC236}">
                <a16:creationId xmlns:a16="http://schemas.microsoft.com/office/drawing/2014/main" id="{148267BB-749C-0A59-89C9-991503081754}"/>
              </a:ext>
            </a:extLst>
          </p:cNvPr>
          <p:cNvSpPr>
            <a:spLocks noGrp="1"/>
          </p:cNvSpPr>
          <p:nvPr>
            <p:ph idx="1"/>
          </p:nvPr>
        </p:nvSpPr>
        <p:spPr>
          <a:xfrm>
            <a:off x="838200" y="1825625"/>
            <a:ext cx="3300413" cy="4351338"/>
          </a:xfrm>
        </p:spPr>
        <p:txBody>
          <a:bodyPr>
            <a:normAutofit/>
          </a:bodyPr>
          <a:lstStyle/>
          <a:p>
            <a:pPr marL="0" indent="0">
              <a:lnSpc>
                <a:spcPct val="107000"/>
              </a:lnSpc>
              <a:spcAft>
                <a:spcPts val="800"/>
              </a:spcAft>
              <a:buNone/>
            </a:pPr>
            <a:r>
              <a:rPr lang="en-GB" sz="2200" b="1" dirty="0">
                <a:effectLst/>
                <a:latin typeface="Calibri" panose="020F0502020204030204" pitchFamily="34" charset="0"/>
                <a:ea typeface="Calibri" panose="020F0502020204030204" pitchFamily="34" charset="0"/>
                <a:cs typeface="Times New Roman" panose="02020603050405020304" pitchFamily="18" charset="0"/>
              </a:rPr>
              <a:t>Case 1 alternative:</a:t>
            </a:r>
            <a:r>
              <a:rPr lang="en-GB" sz="2200" dirty="0">
                <a:effectLst/>
                <a:latin typeface="Calibri" panose="020F0502020204030204" pitchFamily="34" charset="0"/>
                <a:ea typeface="Calibri" panose="020F0502020204030204" pitchFamily="34" charset="0"/>
                <a:cs typeface="Times New Roman" panose="02020603050405020304" pitchFamily="18" charset="0"/>
              </a:rPr>
              <a:t> A 70y old patient with CKD-4 and IHD is referred to A/E by his GP with K+ of 6.4mmol/L. He is stable clinically. His ECG is shown.</a:t>
            </a:r>
          </a:p>
          <a:p>
            <a:pPr marL="0" indent="0">
              <a:lnSpc>
                <a:spcPct val="107000"/>
              </a:lnSpc>
              <a:spcAft>
                <a:spcPts val="800"/>
              </a:spcAft>
              <a:buNone/>
            </a:pPr>
            <a:r>
              <a:rPr lang="en-GB" sz="2200" dirty="0">
                <a:effectLst/>
                <a:latin typeface="Calibri" panose="020F0502020204030204" pitchFamily="34" charset="0"/>
                <a:ea typeface="Calibri" panose="020F0502020204030204" pitchFamily="34" charset="0"/>
                <a:cs typeface="Times New Roman" panose="02020603050405020304" pitchFamily="18" charset="0"/>
              </a:rPr>
              <a:t>Q: Prescribe appropriate therapy for immediate administration.</a:t>
            </a:r>
          </a:p>
          <a:p>
            <a:pPr marL="0" indent="0">
              <a:lnSpc>
                <a:spcPct val="107000"/>
              </a:lnSpc>
              <a:spcAft>
                <a:spcPts val="800"/>
              </a:spcAft>
              <a:buNone/>
            </a:pPr>
            <a:endParaRPr lang="en-GB" sz="2200" dirty="0"/>
          </a:p>
        </p:txBody>
      </p:sp>
      <p:pic>
        <p:nvPicPr>
          <p:cNvPr id="5" name="Picture 4">
            <a:extLst>
              <a:ext uri="{FF2B5EF4-FFF2-40B4-BE49-F238E27FC236}">
                <a16:creationId xmlns:a16="http://schemas.microsoft.com/office/drawing/2014/main" id="{8FCA5C19-FEED-8BB3-0646-06FB4AA2D7A3}"/>
              </a:ext>
            </a:extLst>
          </p:cNvPr>
          <p:cNvPicPr>
            <a:picLocks noChangeAspect="1"/>
          </p:cNvPicPr>
          <p:nvPr/>
        </p:nvPicPr>
        <p:blipFill>
          <a:blip r:embed="rId2"/>
          <a:stretch>
            <a:fillRect/>
          </a:stretch>
        </p:blipFill>
        <p:spPr>
          <a:xfrm>
            <a:off x="4095066" y="1800141"/>
            <a:ext cx="7697055" cy="3776747"/>
          </a:xfrm>
          <a:prstGeom prst="rect">
            <a:avLst/>
          </a:prstGeom>
        </p:spPr>
      </p:pic>
    </p:spTree>
    <p:extLst>
      <p:ext uri="{BB962C8B-B14F-4D97-AF65-F5344CB8AC3E}">
        <p14:creationId xmlns:p14="http://schemas.microsoft.com/office/powerpoint/2010/main" val="4285073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3F0A1B-74F6-D07B-587C-5A2F3EAE6689}"/>
              </a:ext>
            </a:extLst>
          </p:cNvPr>
          <p:cNvSpPr>
            <a:spLocks noGrp="1"/>
          </p:cNvSpPr>
          <p:nvPr>
            <p:ph idx="1"/>
          </p:nvPr>
        </p:nvSpPr>
        <p:spPr/>
        <p:txBody>
          <a:bodyPr>
            <a:normAutofit/>
          </a:bodyPr>
          <a:lstStyle/>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Case 2:</a:t>
            </a:r>
            <a:r>
              <a:rPr lang="en-GB" sz="2400" dirty="0">
                <a:effectLst/>
                <a:latin typeface="Calibri" panose="020F0502020204030204" pitchFamily="34" charset="0"/>
                <a:ea typeface="Calibri" panose="020F0502020204030204" pitchFamily="34" charset="0"/>
                <a:cs typeface="Times New Roman" panose="02020603050405020304" pitchFamily="18" charset="0"/>
              </a:rPr>
              <a:t> A 66y old man admitted after a fall is found to have generalised muscle weakness. He is alert; His BP is 105/74 mmHg; K+ is 2.5 mmol/L; ECG in SR shows new T-wave inversion across most leads. </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Q: Prescribe a suitable initial IV fluid to help manage his situation.</a:t>
            </a:r>
          </a:p>
          <a:p>
            <a:endParaRPr lang="en-GB" sz="2400" dirty="0"/>
          </a:p>
        </p:txBody>
      </p:sp>
    </p:spTree>
    <p:extLst>
      <p:ext uri="{BB962C8B-B14F-4D97-AF65-F5344CB8AC3E}">
        <p14:creationId xmlns:p14="http://schemas.microsoft.com/office/powerpoint/2010/main" val="1469461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DD5363-1463-D60F-6660-B7D8CEA1243F}"/>
              </a:ext>
            </a:extLst>
          </p:cNvPr>
          <p:cNvSpPr>
            <a:spLocks noGrp="1"/>
          </p:cNvSpPr>
          <p:nvPr>
            <p:ph idx="1"/>
          </p:nvPr>
        </p:nvSpPr>
        <p:spPr>
          <a:xfrm>
            <a:off x="838200" y="1020763"/>
            <a:ext cx="10515600" cy="4351338"/>
          </a:xfrm>
        </p:spPr>
        <p:txBody>
          <a:bodyPr>
            <a:normAutofit/>
          </a:bodyPr>
          <a:lstStyle/>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Case 3:</a:t>
            </a:r>
            <a:r>
              <a:rPr lang="en-GB" sz="2400" dirty="0">
                <a:effectLst/>
                <a:latin typeface="Calibri" panose="020F0502020204030204" pitchFamily="34" charset="0"/>
                <a:ea typeface="Calibri" panose="020F0502020204030204" pitchFamily="34" charset="0"/>
                <a:cs typeface="Times New Roman" panose="02020603050405020304" pitchFamily="18" charset="0"/>
              </a:rPr>
              <a:t> A 55y old patient with well-controlled diabetes taking regular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sc</a:t>
            </a:r>
            <a:r>
              <a:rPr lang="en-GB" sz="2400" dirty="0">
                <a:effectLst/>
                <a:latin typeface="Calibri" panose="020F0502020204030204" pitchFamily="34" charset="0"/>
                <a:ea typeface="Calibri" panose="020F0502020204030204" pitchFamily="34" charset="0"/>
                <a:cs typeface="Times New Roman" panose="02020603050405020304" pitchFamily="18" charset="0"/>
              </a:rPr>
              <a:t> insulin is scheduled for a short elective surgery; a variable rate intravenous insulin infusion (VRIII) has been commenced; His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obs</a:t>
            </a:r>
            <a:r>
              <a:rPr lang="en-GB" sz="2400" dirty="0">
                <a:effectLst/>
                <a:latin typeface="Calibri" panose="020F0502020204030204" pitchFamily="34" charset="0"/>
                <a:ea typeface="Calibri" panose="020F0502020204030204" pitchFamily="34" charset="0"/>
                <a:cs typeface="Times New Roman" panose="02020603050405020304" pitchFamily="18" charset="0"/>
              </a:rPr>
              <a:t> are all stable; His bloods, including current capillary glucose are fine. </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Q: Prescribe a suitable IV fluid to run alongside the VRIII during the procedure.</a:t>
            </a:r>
          </a:p>
          <a:p>
            <a:endParaRPr lang="en-GB" sz="2400" dirty="0"/>
          </a:p>
        </p:txBody>
      </p:sp>
    </p:spTree>
    <p:extLst>
      <p:ext uri="{BB962C8B-B14F-4D97-AF65-F5344CB8AC3E}">
        <p14:creationId xmlns:p14="http://schemas.microsoft.com/office/powerpoint/2010/main" val="1779376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0E77C-E896-8D93-30D4-49DCF48E1DF9}"/>
              </a:ext>
            </a:extLst>
          </p:cNvPr>
          <p:cNvSpPr>
            <a:spLocks noGrp="1"/>
          </p:cNvSpPr>
          <p:nvPr>
            <p:ph type="title"/>
          </p:nvPr>
        </p:nvSpPr>
        <p:spPr/>
        <p:txBody>
          <a:bodyPr/>
          <a:lstStyle/>
          <a:p>
            <a:r>
              <a:rPr lang="en-GB" dirty="0"/>
              <a:t>PWS-4: General Practice</a:t>
            </a:r>
          </a:p>
        </p:txBody>
      </p:sp>
      <p:sp>
        <p:nvSpPr>
          <p:cNvPr id="3" name="Content Placeholder 2">
            <a:extLst>
              <a:ext uri="{FF2B5EF4-FFF2-40B4-BE49-F238E27FC236}">
                <a16:creationId xmlns:a16="http://schemas.microsoft.com/office/drawing/2014/main" id="{E0476C76-14A5-AA07-5EBF-8F6DB7B8A620}"/>
              </a:ext>
            </a:extLst>
          </p:cNvPr>
          <p:cNvSpPr>
            <a:spLocks noGrp="1"/>
          </p:cNvSpPr>
          <p:nvPr>
            <p:ph idx="1"/>
          </p:nvPr>
        </p:nvSpPr>
        <p:spPr/>
        <p:txBody>
          <a:bodyPr>
            <a:normAutofit/>
          </a:bodyPr>
          <a:lstStyle/>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Case 1:</a:t>
            </a:r>
            <a:r>
              <a:rPr lang="en-GB" sz="2400" dirty="0">
                <a:effectLst/>
                <a:latin typeface="Calibri" panose="020F0502020204030204" pitchFamily="34" charset="0"/>
                <a:ea typeface="Calibri" panose="020F0502020204030204" pitchFamily="34" charset="0"/>
                <a:cs typeface="Times New Roman" panose="02020603050405020304" pitchFamily="18" charset="0"/>
              </a:rPr>
              <a:t> A 24y old man is diagnosed with OCD. He discusses therapeutic options with his GP. It is agreed to commence drug therapy. He has no drug allergies.</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Q: Prescribe a suitable drug for him.</a:t>
            </a:r>
          </a:p>
          <a:p>
            <a:endParaRPr lang="en-GB" sz="2400" dirty="0"/>
          </a:p>
        </p:txBody>
      </p:sp>
    </p:spTree>
    <p:extLst>
      <p:ext uri="{BB962C8B-B14F-4D97-AF65-F5344CB8AC3E}">
        <p14:creationId xmlns:p14="http://schemas.microsoft.com/office/powerpoint/2010/main" val="1275070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356C6A-DAFB-809E-E9CE-7F44BDDD33F6}"/>
              </a:ext>
            </a:extLst>
          </p:cNvPr>
          <p:cNvSpPr>
            <a:spLocks noGrp="1"/>
          </p:cNvSpPr>
          <p:nvPr>
            <p:ph idx="1"/>
          </p:nvPr>
        </p:nvSpPr>
        <p:spPr>
          <a:xfrm>
            <a:off x="838200" y="968375"/>
            <a:ext cx="10515600" cy="4351338"/>
          </a:xfrm>
        </p:spPr>
        <p:txBody>
          <a:bodyPr>
            <a:normAutofit/>
          </a:bodyPr>
          <a:lstStyle/>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Case 2:</a:t>
            </a:r>
            <a:r>
              <a:rPr lang="en-GB" sz="2400" dirty="0">
                <a:effectLst/>
                <a:latin typeface="Calibri" panose="020F0502020204030204" pitchFamily="34" charset="0"/>
                <a:ea typeface="Calibri" panose="020F0502020204030204" pitchFamily="34" charset="0"/>
                <a:cs typeface="Times New Roman" panose="02020603050405020304" pitchFamily="18" charset="0"/>
              </a:rPr>
              <a:t> A 10y old boy is found to have scabies (care, may be shown a photo which you need to diagnose, not told the dx).</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Q: Prescribe a suitable therapy for him.</a:t>
            </a:r>
          </a:p>
          <a:p>
            <a:endParaRPr lang="en-GB" sz="2400" dirty="0"/>
          </a:p>
        </p:txBody>
      </p:sp>
    </p:spTree>
    <p:extLst>
      <p:ext uri="{BB962C8B-B14F-4D97-AF65-F5344CB8AC3E}">
        <p14:creationId xmlns:p14="http://schemas.microsoft.com/office/powerpoint/2010/main" val="546783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F7DAA0-2744-D570-2BB7-2EECCBF93C4E}"/>
              </a:ext>
            </a:extLst>
          </p:cNvPr>
          <p:cNvSpPr>
            <a:spLocks noGrp="1"/>
          </p:cNvSpPr>
          <p:nvPr>
            <p:ph idx="1"/>
          </p:nvPr>
        </p:nvSpPr>
        <p:spPr>
          <a:xfrm>
            <a:off x="838200" y="1109663"/>
            <a:ext cx="10515600" cy="5067300"/>
          </a:xfrm>
        </p:spPr>
        <p:txBody>
          <a:bodyPr>
            <a:normAutofit/>
          </a:bodyPr>
          <a:lstStyle/>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Case 3</a:t>
            </a:r>
            <a:r>
              <a:rPr lang="en-GB" sz="2400" dirty="0">
                <a:effectLst/>
                <a:latin typeface="Calibri" panose="020F0502020204030204" pitchFamily="34" charset="0"/>
                <a:ea typeface="Calibri" panose="020F0502020204030204" pitchFamily="34" charset="0"/>
                <a:cs typeface="Times New Roman" panose="02020603050405020304" pitchFamily="18" charset="0"/>
              </a:rPr>
              <a:t>: A 18y old woman attends her GP requesting emergency contraception. Sexual intercourse was approx. 36h ago. She does not wish to have a copper IUD; She has no drug allergies. Her cycles are regular 28 days. LMP began 8 days ago.</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Q: Prescribe suitable drug therapy for her</a:t>
            </a:r>
          </a:p>
          <a:p>
            <a:pPr marL="0" indent="0">
              <a:lnSpc>
                <a:spcPct val="107000"/>
              </a:lnSpc>
              <a:spcAft>
                <a:spcPts val="800"/>
              </a:spcAft>
              <a:buNone/>
            </a:pP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Case 3 Alternative: </a:t>
            </a:r>
            <a:r>
              <a:rPr lang="en-GB" sz="2400" dirty="0">
                <a:effectLst/>
                <a:latin typeface="Calibri" panose="020F0502020204030204" pitchFamily="34" charset="0"/>
                <a:ea typeface="Calibri" panose="020F0502020204030204" pitchFamily="34" charset="0"/>
                <a:cs typeface="Times New Roman" panose="02020603050405020304" pitchFamily="18" charset="0"/>
              </a:rPr>
              <a:t>A 18y old woman attends her GP requesting emergency contraception. Sexual intercourse was approx. 36h ago. She has no drug allergies. Her cycles are regular 28 days. LMP began </a:t>
            </a:r>
            <a:r>
              <a:rPr lang="en-GB" sz="2400" dirty="0">
                <a:latin typeface="Calibri" panose="020F0502020204030204" pitchFamily="34" charset="0"/>
                <a:ea typeface="Calibri" panose="020F0502020204030204" pitchFamily="34" charset="0"/>
                <a:cs typeface="Times New Roman" panose="02020603050405020304" pitchFamily="18" charset="0"/>
              </a:rPr>
              <a:t>18</a:t>
            </a:r>
            <a:r>
              <a:rPr lang="en-GB" sz="2400" dirty="0">
                <a:effectLst/>
                <a:latin typeface="Calibri" panose="020F0502020204030204" pitchFamily="34" charset="0"/>
                <a:ea typeface="Calibri" panose="020F0502020204030204" pitchFamily="34" charset="0"/>
                <a:cs typeface="Times New Roman" panose="02020603050405020304" pitchFamily="18" charset="0"/>
              </a:rPr>
              <a:t> days ago.</a:t>
            </a:r>
          </a:p>
          <a:p>
            <a:pPr marL="0" indent="0">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Q: Prescribe suitable drug therapy for her</a:t>
            </a:r>
          </a:p>
          <a:p>
            <a:pPr marL="0" indent="0">
              <a:lnSpc>
                <a:spcPct val="107000"/>
              </a:lnSpc>
              <a:spcAft>
                <a:spcPts val="800"/>
              </a:spcAft>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p>
        </p:txBody>
      </p:sp>
    </p:spTree>
    <p:extLst>
      <p:ext uri="{BB962C8B-B14F-4D97-AF65-F5344CB8AC3E}">
        <p14:creationId xmlns:p14="http://schemas.microsoft.com/office/powerpoint/2010/main" val="4186949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9AC3E6-2800-3B17-894F-EB724ADC807A}"/>
              </a:ext>
            </a:extLst>
          </p:cNvPr>
          <p:cNvSpPr>
            <a:spLocks noGrp="1"/>
          </p:cNvSpPr>
          <p:nvPr>
            <p:ph idx="1"/>
          </p:nvPr>
        </p:nvSpPr>
        <p:spPr>
          <a:xfrm>
            <a:off x="909638" y="820738"/>
            <a:ext cx="10515600" cy="4351338"/>
          </a:xfrm>
        </p:spPr>
        <p:txBody>
          <a:bodyPr>
            <a:normAutofit/>
          </a:bodyPr>
          <a:lstStyle/>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Case 4:</a:t>
            </a:r>
            <a:r>
              <a:rPr lang="en-GB" sz="2400" dirty="0">
                <a:effectLst/>
                <a:latin typeface="Calibri" panose="020F0502020204030204" pitchFamily="34" charset="0"/>
                <a:ea typeface="Calibri" panose="020F0502020204030204" pitchFamily="34" charset="0"/>
                <a:cs typeface="Times New Roman" panose="02020603050405020304" pitchFamily="18" charset="0"/>
              </a:rPr>
              <a:t> A 22-month old boy is brought to the GP for review. He has a barking cough for 2 days; his father says it is worsening; temp 37.2C; eating and drinking ok; Weight 12Kg.</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Q: Prescribe one drug to minimise his risk of clinical deterioration</a:t>
            </a:r>
          </a:p>
          <a:p>
            <a:endParaRPr lang="en-GB" sz="2400" dirty="0"/>
          </a:p>
        </p:txBody>
      </p:sp>
    </p:spTree>
    <p:extLst>
      <p:ext uri="{BB962C8B-B14F-4D97-AF65-F5344CB8AC3E}">
        <p14:creationId xmlns:p14="http://schemas.microsoft.com/office/powerpoint/2010/main" val="243374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9C534F-2567-772E-0B3F-8F5328FF1478}"/>
              </a:ext>
            </a:extLst>
          </p:cNvPr>
          <p:cNvSpPr>
            <a:spLocks noGrp="1"/>
          </p:cNvSpPr>
          <p:nvPr>
            <p:ph idx="1"/>
          </p:nvPr>
        </p:nvSpPr>
        <p:spPr>
          <a:xfrm>
            <a:off x="704850" y="996950"/>
            <a:ext cx="10515600" cy="4351338"/>
          </a:xfrm>
        </p:spPr>
        <p:txBody>
          <a:bodyPr>
            <a:normAutofit/>
          </a:bodyPr>
          <a:lstStyle/>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Case 5:</a:t>
            </a:r>
            <a:r>
              <a:rPr lang="en-GB" sz="2400" dirty="0">
                <a:effectLst/>
                <a:latin typeface="Calibri" panose="020F0502020204030204" pitchFamily="34" charset="0"/>
                <a:ea typeface="Calibri" panose="020F0502020204030204" pitchFamily="34" charset="0"/>
                <a:cs typeface="Times New Roman" panose="02020603050405020304" pitchFamily="18" charset="0"/>
              </a:rPr>
              <a:t> A 55y old woman with distressing menopausal symptoms has discussed the therapeutic options with her GP and it is agreed to commence hormone replacement therapy (HRT). She does not wish to have withdrawal bleeds. </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Q: Prescribe a suitable HRT product for her.</a:t>
            </a:r>
          </a:p>
          <a:p>
            <a:endParaRPr lang="en-GB" sz="2400" dirty="0"/>
          </a:p>
        </p:txBody>
      </p:sp>
    </p:spTree>
    <p:extLst>
      <p:ext uri="{BB962C8B-B14F-4D97-AF65-F5344CB8AC3E}">
        <p14:creationId xmlns:p14="http://schemas.microsoft.com/office/powerpoint/2010/main" val="4172802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73271-04D5-AAD7-39F4-F084F8F8DA85}"/>
              </a:ext>
            </a:extLst>
          </p:cNvPr>
          <p:cNvSpPr>
            <a:spLocks noGrp="1"/>
          </p:cNvSpPr>
          <p:nvPr>
            <p:ph type="title"/>
          </p:nvPr>
        </p:nvSpPr>
        <p:spPr/>
        <p:txBody>
          <a:bodyPr/>
          <a:lstStyle/>
          <a:p>
            <a:r>
              <a:rPr lang="en-GB" dirty="0"/>
              <a:t>PWS-1: Hospital once-only</a:t>
            </a:r>
          </a:p>
        </p:txBody>
      </p:sp>
      <p:sp>
        <p:nvSpPr>
          <p:cNvPr id="3" name="Content Placeholder 2">
            <a:extLst>
              <a:ext uri="{FF2B5EF4-FFF2-40B4-BE49-F238E27FC236}">
                <a16:creationId xmlns:a16="http://schemas.microsoft.com/office/drawing/2014/main" id="{3A6F0899-9454-5266-9062-7CE4467910A8}"/>
              </a:ext>
            </a:extLst>
          </p:cNvPr>
          <p:cNvSpPr>
            <a:spLocks noGrp="1"/>
          </p:cNvSpPr>
          <p:nvPr>
            <p:ph idx="1"/>
          </p:nvPr>
        </p:nvSpPr>
        <p:spPr/>
        <p:txBody>
          <a:bodyPr/>
          <a:lstStyle/>
          <a:p>
            <a:pPr marL="0" indent="0">
              <a:lnSpc>
                <a:spcPct val="107000"/>
              </a:lnSpc>
              <a:spcAft>
                <a:spcPts val="800"/>
              </a:spcAft>
              <a:buNone/>
            </a:pPr>
            <a:r>
              <a:rPr lang="en-GB" sz="2800" b="1" dirty="0">
                <a:effectLst/>
                <a:latin typeface="Calibri" panose="020F0502020204030204" pitchFamily="34" charset="0"/>
                <a:ea typeface="Calibri" panose="020F0502020204030204" pitchFamily="34" charset="0"/>
                <a:cs typeface="Times New Roman" panose="02020603050405020304" pitchFamily="18" charset="0"/>
              </a:rPr>
              <a:t>Case 1</a:t>
            </a:r>
            <a:r>
              <a:rPr lang="en-GB" sz="2800" dirty="0">
                <a:effectLst/>
                <a:latin typeface="Calibri" panose="020F0502020204030204" pitchFamily="34" charset="0"/>
                <a:ea typeface="Calibri" panose="020F0502020204030204" pitchFamily="34" charset="0"/>
                <a:cs typeface="Times New Roman" panose="02020603050405020304" pitchFamily="18" charset="0"/>
              </a:rPr>
              <a:t>: A 72y old woman is having cardiac pacemaker insertion today.</a:t>
            </a:r>
          </a:p>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Q: Prescribe an appropriate drug to be administered as prophylaxis against infection in advance of the procedure.</a:t>
            </a:r>
          </a:p>
          <a:p>
            <a:endParaRPr lang="en-GB" dirty="0"/>
          </a:p>
        </p:txBody>
      </p:sp>
    </p:spTree>
    <p:extLst>
      <p:ext uri="{BB962C8B-B14F-4D97-AF65-F5344CB8AC3E}">
        <p14:creationId xmlns:p14="http://schemas.microsoft.com/office/powerpoint/2010/main" val="2208893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6ECF3D-A940-37EF-4711-21E20537F26C}"/>
              </a:ext>
            </a:extLst>
          </p:cNvPr>
          <p:cNvSpPr>
            <a:spLocks noGrp="1"/>
          </p:cNvSpPr>
          <p:nvPr>
            <p:ph idx="1"/>
          </p:nvPr>
        </p:nvSpPr>
        <p:spPr>
          <a:xfrm>
            <a:off x="838200" y="925512"/>
            <a:ext cx="10515600" cy="4351338"/>
          </a:xfrm>
        </p:spPr>
        <p:txBody>
          <a:bodyPr/>
          <a:lstStyle/>
          <a:p>
            <a:pPr marL="0" indent="0">
              <a:lnSpc>
                <a:spcPct val="107000"/>
              </a:lnSpc>
              <a:spcAft>
                <a:spcPts val="800"/>
              </a:spcAft>
              <a:buNone/>
            </a:pPr>
            <a:r>
              <a:rPr lang="en-GB" sz="2800" b="1" dirty="0">
                <a:effectLst/>
                <a:latin typeface="Calibri" panose="020F0502020204030204" pitchFamily="34" charset="0"/>
                <a:ea typeface="Calibri" panose="020F0502020204030204" pitchFamily="34" charset="0"/>
                <a:cs typeface="Times New Roman" panose="02020603050405020304" pitchFamily="18" charset="0"/>
              </a:rPr>
              <a:t>Case 2</a:t>
            </a:r>
            <a:r>
              <a:rPr lang="en-GB" sz="2800" dirty="0">
                <a:effectLst/>
                <a:latin typeface="Calibri" panose="020F0502020204030204" pitchFamily="34" charset="0"/>
                <a:ea typeface="Calibri" panose="020F0502020204030204" pitchFamily="34" charset="0"/>
                <a:cs typeface="Times New Roman" panose="02020603050405020304" pitchFamily="18" charset="0"/>
              </a:rPr>
              <a:t>: An 88y old man admitted with a LRTI and commenced on IV antibiotics, usually well and living independently, has developed  infection-associated delirium. </a:t>
            </a:r>
          </a:p>
          <a:p>
            <a:pPr marL="0" indent="0">
              <a:lnSpc>
                <a:spcPct val="107000"/>
              </a:lnSpc>
              <a:spcAft>
                <a:spcPts val="800"/>
              </a:spcAft>
              <a:buNone/>
            </a:pPr>
            <a:r>
              <a:rPr lang="en-GB" sz="2800" dirty="0">
                <a:effectLst/>
                <a:latin typeface="Calibri" panose="020F0502020204030204" pitchFamily="34" charset="0"/>
                <a:ea typeface="Calibri" panose="020F0502020204030204" pitchFamily="34" charset="0"/>
                <a:cs typeface="Times New Roman" panose="02020603050405020304" pitchFamily="18" charset="0"/>
              </a:rPr>
              <a:t>This has not improved with non-drug therapy; he has pulled out his IV cannula and is hypoxic on room air (90%); he refuses oral medicines and inhaled oxygen.</a:t>
            </a:r>
          </a:p>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Q: Prescribe a once-only initial therapy to help his situation and facilitate his care.</a:t>
            </a:r>
          </a:p>
          <a:p>
            <a:endParaRPr lang="en-GB" dirty="0"/>
          </a:p>
        </p:txBody>
      </p:sp>
    </p:spTree>
    <p:extLst>
      <p:ext uri="{BB962C8B-B14F-4D97-AF65-F5344CB8AC3E}">
        <p14:creationId xmlns:p14="http://schemas.microsoft.com/office/powerpoint/2010/main" val="838438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6824E4-D437-64B8-E4C8-AC934417EC6E}"/>
              </a:ext>
            </a:extLst>
          </p:cNvPr>
          <p:cNvSpPr>
            <a:spLocks noGrp="1"/>
          </p:cNvSpPr>
          <p:nvPr>
            <p:ph idx="1"/>
          </p:nvPr>
        </p:nvSpPr>
        <p:spPr>
          <a:xfrm>
            <a:off x="838200" y="828675"/>
            <a:ext cx="10515600" cy="5348288"/>
          </a:xfrm>
        </p:spPr>
        <p:txBody>
          <a:bodyPr/>
          <a:lstStyle/>
          <a:p>
            <a:pPr marL="0" indent="0">
              <a:lnSpc>
                <a:spcPct val="107000"/>
              </a:lnSpc>
              <a:spcAft>
                <a:spcPts val="800"/>
              </a:spcAft>
              <a:buNone/>
            </a:pPr>
            <a:r>
              <a:rPr lang="en-GB" sz="2800" b="1" dirty="0">
                <a:effectLst/>
                <a:latin typeface="Calibri" panose="020F0502020204030204" pitchFamily="34" charset="0"/>
                <a:ea typeface="Calibri" panose="020F0502020204030204" pitchFamily="34" charset="0"/>
                <a:cs typeface="Times New Roman" panose="02020603050405020304" pitchFamily="18" charset="0"/>
              </a:rPr>
              <a:t>Case 3:</a:t>
            </a:r>
            <a:r>
              <a:rPr lang="en-GB" sz="2800" dirty="0">
                <a:effectLst/>
                <a:latin typeface="Calibri" panose="020F0502020204030204" pitchFamily="34" charset="0"/>
                <a:ea typeface="Calibri" panose="020F0502020204030204" pitchFamily="34" charset="0"/>
                <a:cs typeface="Times New Roman" panose="02020603050405020304" pitchFamily="18" charset="0"/>
              </a:rPr>
              <a:t> A 6-month old baby girl, 7Kg, in the Paediatric A&amp;E unit, is to be admitted for treatment of moderately severe croup. She is refusing feeds and oral fluids. </a:t>
            </a:r>
          </a:p>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Q: Prescribe an initial therapy to be given now to help treat her condition. </a:t>
            </a:r>
          </a:p>
          <a:p>
            <a:endParaRPr lang="en-GB" dirty="0"/>
          </a:p>
        </p:txBody>
      </p:sp>
    </p:spTree>
    <p:extLst>
      <p:ext uri="{BB962C8B-B14F-4D97-AF65-F5344CB8AC3E}">
        <p14:creationId xmlns:p14="http://schemas.microsoft.com/office/powerpoint/2010/main" val="2738934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68D33E-4877-AAEC-375B-8E70855ECCAE}"/>
              </a:ext>
            </a:extLst>
          </p:cNvPr>
          <p:cNvSpPr>
            <a:spLocks noGrp="1"/>
          </p:cNvSpPr>
          <p:nvPr>
            <p:ph idx="1"/>
          </p:nvPr>
        </p:nvSpPr>
        <p:spPr>
          <a:xfrm>
            <a:off x="838200" y="663575"/>
            <a:ext cx="10515600" cy="4351338"/>
          </a:xfrm>
        </p:spPr>
        <p:txBody>
          <a:bodyPr/>
          <a:lstStyle/>
          <a:p>
            <a:pPr marL="0" indent="0">
              <a:lnSpc>
                <a:spcPct val="107000"/>
              </a:lnSpc>
              <a:spcAft>
                <a:spcPts val="800"/>
              </a:spcAft>
              <a:buNone/>
            </a:pPr>
            <a:r>
              <a:rPr lang="en-GB" sz="2800" b="1" dirty="0">
                <a:effectLst/>
                <a:latin typeface="Calibri" panose="020F0502020204030204" pitchFamily="34" charset="0"/>
                <a:ea typeface="Calibri" panose="020F0502020204030204" pitchFamily="34" charset="0"/>
                <a:cs typeface="Times New Roman" panose="02020603050405020304" pitchFamily="18" charset="0"/>
              </a:rPr>
              <a:t>Case 4:</a:t>
            </a:r>
            <a:r>
              <a:rPr lang="en-GB" sz="2800" dirty="0">
                <a:effectLst/>
                <a:latin typeface="Calibri" panose="020F0502020204030204" pitchFamily="34" charset="0"/>
                <a:ea typeface="Calibri" panose="020F0502020204030204" pitchFamily="34" charset="0"/>
                <a:cs typeface="Times New Roman" panose="02020603050405020304" pitchFamily="18" charset="0"/>
              </a:rPr>
              <a:t> A 46y old man admitted with a large upper GI bleed has just had endoscopy that found a small gastric ulcer with evidence of recent bleeding; Post-procedure he is stable, on IV fluids and remains fasting.</a:t>
            </a:r>
          </a:p>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Q: Prescribe one drug for initial treatment to his reduce gastric acid secretion </a:t>
            </a:r>
          </a:p>
          <a:p>
            <a:endParaRPr lang="en-GB" dirty="0"/>
          </a:p>
        </p:txBody>
      </p:sp>
    </p:spTree>
    <p:extLst>
      <p:ext uri="{BB962C8B-B14F-4D97-AF65-F5344CB8AC3E}">
        <p14:creationId xmlns:p14="http://schemas.microsoft.com/office/powerpoint/2010/main" val="2943330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7C1F6-BAAA-4ED3-570F-4E4DCAD4EDCB}"/>
              </a:ext>
            </a:extLst>
          </p:cNvPr>
          <p:cNvSpPr>
            <a:spLocks noGrp="1"/>
          </p:cNvSpPr>
          <p:nvPr>
            <p:ph type="title"/>
          </p:nvPr>
        </p:nvSpPr>
        <p:spPr>
          <a:xfrm>
            <a:off x="838200" y="365126"/>
            <a:ext cx="10515600" cy="611188"/>
          </a:xfrm>
        </p:spPr>
        <p:txBody>
          <a:bodyPr>
            <a:normAutofit fontScale="90000"/>
          </a:bodyPr>
          <a:lstStyle/>
          <a:p>
            <a:r>
              <a:rPr lang="en-GB" dirty="0"/>
              <a:t>PWS-2: Hospital regular prescription</a:t>
            </a:r>
          </a:p>
        </p:txBody>
      </p:sp>
      <p:sp>
        <p:nvSpPr>
          <p:cNvPr id="3" name="Content Placeholder 2">
            <a:extLst>
              <a:ext uri="{FF2B5EF4-FFF2-40B4-BE49-F238E27FC236}">
                <a16:creationId xmlns:a16="http://schemas.microsoft.com/office/drawing/2014/main" id="{FA5B06A0-0347-0644-4D86-5B6A076F99E2}"/>
              </a:ext>
            </a:extLst>
          </p:cNvPr>
          <p:cNvSpPr>
            <a:spLocks noGrp="1"/>
          </p:cNvSpPr>
          <p:nvPr>
            <p:ph idx="1"/>
          </p:nvPr>
        </p:nvSpPr>
        <p:spPr>
          <a:xfrm>
            <a:off x="838200" y="1333500"/>
            <a:ext cx="10515600" cy="4843463"/>
          </a:xfrm>
        </p:spPr>
        <p:txBody>
          <a:bodyPr>
            <a:normAutofit/>
          </a:bodyPr>
          <a:lstStyle/>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Case 1:</a:t>
            </a:r>
            <a:r>
              <a:rPr lang="en-GB" sz="2400" dirty="0">
                <a:effectLst/>
                <a:latin typeface="Calibri" panose="020F0502020204030204" pitchFamily="34" charset="0"/>
                <a:ea typeface="Calibri" panose="020F0502020204030204" pitchFamily="34" charset="0"/>
                <a:cs typeface="Times New Roman" panose="02020603050405020304" pitchFamily="18" charset="0"/>
              </a:rPr>
              <a:t> A 72y woman has recurrent COPD exacerbations requiring oral steroids and antibiotics. Her current inhaled therapy is aclidinium 340 micrograms/formoterol 12 micrograms/dose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Duaklir</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Genuair</a:t>
            </a:r>
            <a:r>
              <a:rPr lang="en-GB" sz="24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GB" sz="2400" dirty="0">
                <a:effectLst/>
                <a:latin typeface="Calibri" panose="020F0502020204030204" pitchFamily="34" charset="0"/>
                <a:ea typeface="Calibri" panose="020F0502020204030204" pitchFamily="34" charset="0"/>
                <a:cs typeface="Times New Roman" panose="02020603050405020304" pitchFamily="18" charset="0"/>
              </a:rPr>
              <a:t>) (Dry Powder inhaler, DPI) 2 INH 12-hrly; salbutamol 200 micrograms, 1 INH as required. </a:t>
            </a:r>
          </a:p>
          <a:p>
            <a:pPr marL="0" indent="0">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It is agreed to step-up her preventer therapy and commence an inhaled  corticosteroid. She wishes to have a single preventer inhaler only. </a:t>
            </a:r>
          </a:p>
          <a:p>
            <a:pPr marL="0" indent="0">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Q: Prescribe a suitable product for her</a:t>
            </a:r>
          </a:p>
          <a:p>
            <a:endParaRPr lang="en-GB" sz="2400" dirty="0"/>
          </a:p>
        </p:txBody>
      </p:sp>
    </p:spTree>
    <p:extLst>
      <p:ext uri="{BB962C8B-B14F-4D97-AF65-F5344CB8AC3E}">
        <p14:creationId xmlns:p14="http://schemas.microsoft.com/office/powerpoint/2010/main" val="1862648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2D9EB0-2096-7258-5EB3-AD51A2459EE2}"/>
              </a:ext>
            </a:extLst>
          </p:cNvPr>
          <p:cNvSpPr>
            <a:spLocks noGrp="1"/>
          </p:cNvSpPr>
          <p:nvPr>
            <p:ph idx="1"/>
          </p:nvPr>
        </p:nvSpPr>
        <p:spPr>
          <a:xfrm>
            <a:off x="781050" y="849313"/>
            <a:ext cx="10515600" cy="4351338"/>
          </a:xfrm>
        </p:spPr>
        <p:txBody>
          <a:bodyPr/>
          <a:lstStyle/>
          <a:p>
            <a:pPr marL="0" indent="0">
              <a:lnSpc>
                <a:spcPct val="107000"/>
              </a:lnSpc>
              <a:spcAft>
                <a:spcPts val="800"/>
              </a:spcAft>
              <a:buNone/>
            </a:pPr>
            <a:r>
              <a:rPr lang="en-GB" sz="2800" b="1" dirty="0">
                <a:effectLst/>
                <a:latin typeface="Calibri" panose="020F0502020204030204" pitchFamily="34" charset="0"/>
                <a:ea typeface="Calibri" panose="020F0502020204030204" pitchFamily="34" charset="0"/>
                <a:cs typeface="Times New Roman" panose="02020603050405020304" pitchFamily="18" charset="0"/>
              </a:rPr>
              <a:t>Case 2</a:t>
            </a:r>
            <a:r>
              <a:rPr lang="en-GB" sz="2800" dirty="0">
                <a:effectLst/>
                <a:latin typeface="Calibri" panose="020F0502020204030204" pitchFamily="34" charset="0"/>
                <a:ea typeface="Calibri" panose="020F0502020204030204" pitchFamily="34" charset="0"/>
                <a:cs typeface="Times New Roman" panose="02020603050405020304" pitchFamily="18" charset="0"/>
              </a:rPr>
              <a:t>: A 55y old man has just been diagnosed with pulmonary embolus. He requires anti-coagulation but does not want to have frequent blood tests, if possible.</a:t>
            </a:r>
            <a:r>
              <a:rPr lang="en-GB" sz="2800" b="1" dirty="0">
                <a:effectLst/>
                <a:latin typeface="Calibri" panose="020F0502020204030204" pitchFamily="34" charset="0"/>
                <a:ea typeface="Calibri" panose="020F0502020204030204" pitchFamily="34" charset="0"/>
                <a:cs typeface="Times New Roman" panose="02020603050405020304" pitchFamily="18" charset="0"/>
              </a:rPr>
              <a:t> </a:t>
            </a:r>
            <a:r>
              <a:rPr lang="en-GB" sz="2800" dirty="0">
                <a:effectLst/>
                <a:latin typeface="Calibri" panose="020F0502020204030204" pitchFamily="34" charset="0"/>
                <a:ea typeface="Calibri" panose="020F0502020204030204" pitchFamily="34" charset="0"/>
                <a:cs typeface="Times New Roman" panose="02020603050405020304" pitchFamily="18" charset="0"/>
              </a:rPr>
              <a:t>He is stable clinically.</a:t>
            </a:r>
            <a:r>
              <a:rPr lang="en-GB" sz="2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Q: Prescribe suitable anti-coagulation therapy for him to commence now.</a:t>
            </a:r>
          </a:p>
          <a:p>
            <a:endParaRPr lang="en-GB" dirty="0"/>
          </a:p>
        </p:txBody>
      </p:sp>
    </p:spTree>
    <p:extLst>
      <p:ext uri="{BB962C8B-B14F-4D97-AF65-F5344CB8AC3E}">
        <p14:creationId xmlns:p14="http://schemas.microsoft.com/office/powerpoint/2010/main" val="171953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940BBB-32BB-8134-80E4-35E0F4BD8882}"/>
              </a:ext>
            </a:extLst>
          </p:cNvPr>
          <p:cNvSpPr>
            <a:spLocks noGrp="1"/>
          </p:cNvSpPr>
          <p:nvPr>
            <p:ph idx="1"/>
          </p:nvPr>
        </p:nvSpPr>
        <p:spPr>
          <a:xfrm>
            <a:off x="776287" y="1135062"/>
            <a:ext cx="10515600" cy="4351338"/>
          </a:xfrm>
        </p:spPr>
        <p:txBody>
          <a:bodyPr>
            <a:normAutofit/>
          </a:bodyPr>
          <a:lstStyle/>
          <a:p>
            <a:pPr marL="0" indent="0">
              <a:lnSpc>
                <a:spcPct val="107000"/>
              </a:lnSpc>
              <a:spcAft>
                <a:spcPts val="800"/>
              </a:spcAft>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Case 3</a:t>
            </a:r>
            <a:r>
              <a:rPr lang="en-GB" sz="2400" dirty="0">
                <a:effectLst/>
                <a:latin typeface="Calibri" panose="020F0502020204030204" pitchFamily="34" charset="0"/>
                <a:ea typeface="Calibri" panose="020F0502020204030204" pitchFamily="34" charset="0"/>
                <a:cs typeface="Times New Roman" panose="02020603050405020304" pitchFamily="18" charset="0"/>
              </a:rPr>
              <a:t>: A 57y old man with alcoholism accidentally overdosed on narcotics. His GCS was 8 and capillary glucose 3.0 on admission. He had naloxone and glucose infusions with good effect and is </a:t>
            </a:r>
            <a:r>
              <a:rPr lang="en-GB" sz="2400" dirty="0">
                <a:latin typeface="Calibri" panose="020F0502020204030204" pitchFamily="34" charset="0"/>
                <a:ea typeface="Calibri" panose="020F0502020204030204" pitchFamily="34" charset="0"/>
                <a:cs typeface="Times New Roman" panose="02020603050405020304" pitchFamily="18" charset="0"/>
              </a:rPr>
              <a:t>well and</a:t>
            </a:r>
            <a:r>
              <a:rPr lang="en-GB" sz="2400" dirty="0">
                <a:effectLst/>
                <a:latin typeface="Calibri" panose="020F0502020204030204" pitchFamily="34" charset="0"/>
                <a:ea typeface="Calibri" panose="020F0502020204030204" pitchFamily="34" charset="0"/>
                <a:cs typeface="Times New Roman" panose="02020603050405020304" pitchFamily="18" charset="0"/>
              </a:rPr>
              <a:t> alert with stable glucose and is able to eat. Chlordiazepoxide prn has been prescribed in anticipation of alcohol withdrawal symptoms.</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Q: Prescribe an appropriate further medication to minimise his risk of cerebral harm.</a:t>
            </a:r>
          </a:p>
          <a:p>
            <a:endParaRPr lang="en-GB" sz="2400" dirty="0"/>
          </a:p>
        </p:txBody>
      </p:sp>
    </p:spTree>
    <p:extLst>
      <p:ext uri="{BB962C8B-B14F-4D97-AF65-F5344CB8AC3E}">
        <p14:creationId xmlns:p14="http://schemas.microsoft.com/office/powerpoint/2010/main" val="572380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F1BA23-095C-658B-B015-B84C0510F0F5}"/>
              </a:ext>
            </a:extLst>
          </p:cNvPr>
          <p:cNvSpPr>
            <a:spLocks noGrp="1"/>
          </p:cNvSpPr>
          <p:nvPr>
            <p:ph idx="1"/>
          </p:nvPr>
        </p:nvSpPr>
        <p:spPr>
          <a:xfrm>
            <a:off x="838200" y="1063625"/>
            <a:ext cx="10515600" cy="4351338"/>
          </a:xfrm>
        </p:spPr>
        <p:txBody>
          <a:bodyPr/>
          <a:lstStyle/>
          <a:p>
            <a:pPr marL="0" indent="0">
              <a:lnSpc>
                <a:spcPct val="107000"/>
              </a:lnSpc>
              <a:spcAft>
                <a:spcPts val="800"/>
              </a:spcAft>
              <a:buNone/>
            </a:pPr>
            <a:r>
              <a:rPr lang="en-GB" sz="2800" b="1" dirty="0">
                <a:effectLst/>
                <a:latin typeface="Calibri" panose="020F0502020204030204" pitchFamily="34" charset="0"/>
                <a:ea typeface="Calibri" panose="020F0502020204030204" pitchFamily="34" charset="0"/>
                <a:cs typeface="Times New Roman" panose="02020603050405020304" pitchFamily="18" charset="0"/>
              </a:rPr>
              <a:t>Case 4:</a:t>
            </a:r>
            <a:r>
              <a:rPr lang="en-GB" sz="2800" dirty="0">
                <a:effectLst/>
                <a:latin typeface="Calibri" panose="020F0502020204030204" pitchFamily="34" charset="0"/>
                <a:ea typeface="Calibri" panose="020F0502020204030204" pitchFamily="34" charset="0"/>
                <a:cs typeface="Times New Roman" panose="02020603050405020304" pitchFamily="18" charset="0"/>
              </a:rPr>
              <a:t> A 40y man with ulcerative colitis is admitted with 48h of profuse bloody diarrhoea; already commenced on IV fluids. Regular Tx: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Mesalazine</a:t>
            </a:r>
            <a:r>
              <a:rPr lang="en-GB" sz="2800" dirty="0">
                <a:effectLst/>
                <a:latin typeface="Calibri" panose="020F0502020204030204" pitchFamily="34" charset="0"/>
                <a:ea typeface="Calibri" panose="020F0502020204030204" pitchFamily="34" charset="0"/>
                <a:cs typeface="Times New Roman" panose="02020603050405020304" pitchFamily="18" charset="0"/>
              </a:rPr>
              <a:t> orally daily – adherent. He has no allergies.</a:t>
            </a:r>
          </a:p>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Q: Prescribe appropriate initial therapy to manage his relapse</a:t>
            </a:r>
          </a:p>
          <a:p>
            <a:endParaRPr lang="en-GB" dirty="0"/>
          </a:p>
        </p:txBody>
      </p:sp>
    </p:spTree>
    <p:extLst>
      <p:ext uri="{BB962C8B-B14F-4D97-AF65-F5344CB8AC3E}">
        <p14:creationId xmlns:p14="http://schemas.microsoft.com/office/powerpoint/2010/main" val="2347411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171</TotalTime>
  <Words>1045</Words>
  <Application>Microsoft Office PowerPoint</Application>
  <PresentationFormat>Widescreen</PresentationFormat>
  <Paragraphs>49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Aptos Display</vt:lpstr>
      <vt:lpstr>Arial</vt:lpstr>
      <vt:lpstr>Calibri</vt:lpstr>
      <vt:lpstr>Office Theme</vt:lpstr>
      <vt:lpstr>  PSA Masterclass 3 Prescription Writing  PWS questions   15th November &amp; 6th December 2024 </vt:lpstr>
      <vt:lpstr>PWS-1: Hospital once-only</vt:lpstr>
      <vt:lpstr>PowerPoint Presentation</vt:lpstr>
      <vt:lpstr>PowerPoint Presentation</vt:lpstr>
      <vt:lpstr>PowerPoint Presentation</vt:lpstr>
      <vt:lpstr>PWS-2: Hospital regular prescription</vt:lpstr>
      <vt:lpstr>PowerPoint Presentation</vt:lpstr>
      <vt:lpstr>PowerPoint Presentation</vt:lpstr>
      <vt:lpstr>PowerPoint Presentation</vt:lpstr>
      <vt:lpstr>PWS-3: IV fluids</vt:lpstr>
      <vt:lpstr>PWS-3: IV fluids</vt:lpstr>
      <vt:lpstr>PowerPoint Presentation</vt:lpstr>
      <vt:lpstr>PowerPoint Presentation</vt:lpstr>
      <vt:lpstr>PWS-4: General Practice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PSA Masterclass 4 PWS questions     5TH January &amp; 19th January 2024</dc:title>
  <dc:creator>Nicole Pereira</dc:creator>
  <cp:lastModifiedBy>Patricia McGettigan</cp:lastModifiedBy>
  <cp:revision>4</cp:revision>
  <dcterms:created xsi:type="dcterms:W3CDTF">2024-01-04T15:22:14Z</dcterms:created>
  <dcterms:modified xsi:type="dcterms:W3CDTF">2024-11-12T12:46:39Z</dcterms:modified>
</cp:coreProperties>
</file>