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CC2AE-D08D-4DBE-83AE-036E4A10F9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104901-2246-4476-A7F3-6AA0FE372772}">
      <dgm:prSet/>
      <dgm:spPr/>
      <dgm:t>
        <a:bodyPr/>
        <a:lstStyle/>
        <a:p>
          <a:r>
            <a:rPr lang="fr-FR"/>
            <a:t>8 different Arctic states, different Arctic conceptualization.</a:t>
          </a:r>
          <a:endParaRPr lang="en-US"/>
        </a:p>
      </dgm:t>
    </dgm:pt>
    <dgm:pt modelId="{5FB5FDD5-45FF-4051-96F0-02E284A3EF7C}" type="parTrans" cxnId="{82ECB75A-AD26-45BE-8555-6D39AAAE4282}">
      <dgm:prSet/>
      <dgm:spPr/>
      <dgm:t>
        <a:bodyPr/>
        <a:lstStyle/>
        <a:p>
          <a:endParaRPr lang="en-US"/>
        </a:p>
      </dgm:t>
    </dgm:pt>
    <dgm:pt modelId="{15214B74-0CB3-4634-9D0A-F397435C65A9}" type="sibTrans" cxnId="{82ECB75A-AD26-45BE-8555-6D39AAAE4282}">
      <dgm:prSet/>
      <dgm:spPr/>
      <dgm:t>
        <a:bodyPr/>
        <a:lstStyle/>
        <a:p>
          <a:endParaRPr lang="en-US"/>
        </a:p>
      </dgm:t>
    </dgm:pt>
    <dgm:pt modelId="{0C15907D-A85F-4680-AA7E-EBEA6B0D501C}">
      <dgm:prSet/>
      <dgm:spPr/>
      <dgm:t>
        <a:bodyPr/>
        <a:lstStyle/>
        <a:p>
          <a:r>
            <a:rPr lang="fr-FR"/>
            <a:t>Nordområdene, High North,</a:t>
          </a:r>
          <a:endParaRPr lang="en-US"/>
        </a:p>
      </dgm:t>
    </dgm:pt>
    <dgm:pt modelId="{C333949B-2741-47F3-9F81-1ECFC437B4C4}" type="parTrans" cxnId="{F75497EB-279D-42A9-87CE-E8FA9F9BD10D}">
      <dgm:prSet/>
      <dgm:spPr/>
      <dgm:t>
        <a:bodyPr/>
        <a:lstStyle/>
        <a:p>
          <a:endParaRPr lang="en-US"/>
        </a:p>
      </dgm:t>
    </dgm:pt>
    <dgm:pt modelId="{3B7D8209-A721-4678-94E3-0D511720F888}" type="sibTrans" cxnId="{F75497EB-279D-42A9-87CE-E8FA9F9BD10D}">
      <dgm:prSet/>
      <dgm:spPr/>
      <dgm:t>
        <a:bodyPr/>
        <a:lstStyle/>
        <a:p>
          <a:endParaRPr lang="en-US"/>
        </a:p>
      </dgm:t>
    </dgm:pt>
    <dgm:pt modelId="{FA9C72FC-65EF-4003-A2CF-C1DFB5317E29}">
      <dgm:prSet/>
      <dgm:spPr/>
      <dgm:t>
        <a:bodyPr/>
        <a:lstStyle/>
        <a:p>
          <a:r>
            <a:rPr lang="fr-FR"/>
            <a:t>Global Arctic</a:t>
          </a:r>
          <a:endParaRPr lang="en-US"/>
        </a:p>
      </dgm:t>
    </dgm:pt>
    <dgm:pt modelId="{D95A7329-76B1-4D24-AA9C-0FCFE8E9F248}" type="parTrans" cxnId="{F85A173A-2CAE-4821-A041-E898ED025109}">
      <dgm:prSet/>
      <dgm:spPr/>
      <dgm:t>
        <a:bodyPr/>
        <a:lstStyle/>
        <a:p>
          <a:endParaRPr lang="en-US"/>
        </a:p>
      </dgm:t>
    </dgm:pt>
    <dgm:pt modelId="{D00BA220-650D-4A64-AC22-9AEA69A8EDA0}" type="sibTrans" cxnId="{F85A173A-2CAE-4821-A041-E898ED025109}">
      <dgm:prSet/>
      <dgm:spPr/>
      <dgm:t>
        <a:bodyPr/>
        <a:lstStyle/>
        <a:p>
          <a:endParaRPr lang="en-US"/>
        </a:p>
      </dgm:t>
    </dgm:pt>
    <dgm:pt modelId="{80398F85-A48F-44B6-9ABD-F9E4C565851E}">
      <dgm:prSet/>
      <dgm:spPr/>
      <dgm:t>
        <a:bodyPr/>
        <a:lstStyle/>
        <a:p>
          <a:r>
            <a:rPr lang="fr-FR"/>
            <a:t>Territoy of Dialogue</a:t>
          </a:r>
          <a:endParaRPr lang="en-US"/>
        </a:p>
      </dgm:t>
    </dgm:pt>
    <dgm:pt modelId="{0A0F1BFF-D45C-4A84-A15B-01962A953877}" type="parTrans" cxnId="{B9900755-4CC4-402A-A4A0-EC4AFB1ED6F4}">
      <dgm:prSet/>
      <dgm:spPr/>
      <dgm:t>
        <a:bodyPr/>
        <a:lstStyle/>
        <a:p>
          <a:endParaRPr lang="en-US"/>
        </a:p>
      </dgm:t>
    </dgm:pt>
    <dgm:pt modelId="{D5A1C497-9C16-4E83-BD40-7990C478C473}" type="sibTrans" cxnId="{B9900755-4CC4-402A-A4A0-EC4AFB1ED6F4}">
      <dgm:prSet/>
      <dgm:spPr/>
      <dgm:t>
        <a:bodyPr/>
        <a:lstStyle/>
        <a:p>
          <a:endParaRPr lang="en-US"/>
        </a:p>
      </dgm:t>
    </dgm:pt>
    <dgm:pt modelId="{CD985269-4486-3C46-B9BF-D99FB547BB91}" type="pres">
      <dgm:prSet presAssocID="{090CC2AE-D08D-4DBE-83AE-036E4A10F924}" presName="Name0" presStyleCnt="0">
        <dgm:presLayoutVars>
          <dgm:dir/>
          <dgm:animLvl val="lvl"/>
          <dgm:resizeHandles val="exact"/>
        </dgm:presLayoutVars>
      </dgm:prSet>
      <dgm:spPr/>
    </dgm:pt>
    <dgm:pt modelId="{F951583D-E46F-DD42-8191-C528C97E969E}" type="pres">
      <dgm:prSet presAssocID="{19104901-2246-4476-A7F3-6AA0FE372772}" presName="linNode" presStyleCnt="0"/>
      <dgm:spPr/>
    </dgm:pt>
    <dgm:pt modelId="{9181A950-8E10-E844-9B33-E34AD1987C74}" type="pres">
      <dgm:prSet presAssocID="{19104901-2246-4476-A7F3-6AA0FE37277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4EC38F3-E3F0-8049-8C31-430B36BC236C}" type="pres">
      <dgm:prSet presAssocID="{15214B74-0CB3-4634-9D0A-F397435C65A9}" presName="sp" presStyleCnt="0"/>
      <dgm:spPr/>
    </dgm:pt>
    <dgm:pt modelId="{2C7AC523-EFDD-7149-8FCA-24E685AE69A9}" type="pres">
      <dgm:prSet presAssocID="{0C15907D-A85F-4680-AA7E-EBEA6B0D501C}" presName="linNode" presStyleCnt="0"/>
      <dgm:spPr/>
    </dgm:pt>
    <dgm:pt modelId="{B4F6B18D-27DF-ED4E-869F-AFDBDB326468}" type="pres">
      <dgm:prSet presAssocID="{0C15907D-A85F-4680-AA7E-EBEA6B0D501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C34B15B-B95A-5F46-96B4-09A539B1D796}" type="pres">
      <dgm:prSet presAssocID="{3B7D8209-A721-4678-94E3-0D511720F888}" presName="sp" presStyleCnt="0"/>
      <dgm:spPr/>
    </dgm:pt>
    <dgm:pt modelId="{23B73C05-3DC0-3E42-8D2C-8BEF325D524D}" type="pres">
      <dgm:prSet presAssocID="{FA9C72FC-65EF-4003-A2CF-C1DFB5317E29}" presName="linNode" presStyleCnt="0"/>
      <dgm:spPr/>
    </dgm:pt>
    <dgm:pt modelId="{A81C7076-C6FF-0849-A7E6-AB66CF441D8F}" type="pres">
      <dgm:prSet presAssocID="{FA9C72FC-65EF-4003-A2CF-C1DFB5317E2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9AD2391-54E0-A24C-9B30-2218113D4537}" type="pres">
      <dgm:prSet presAssocID="{D00BA220-650D-4A64-AC22-9AEA69A8EDA0}" presName="sp" presStyleCnt="0"/>
      <dgm:spPr/>
    </dgm:pt>
    <dgm:pt modelId="{761B37FE-0712-504D-9F75-53DB873F65A2}" type="pres">
      <dgm:prSet presAssocID="{80398F85-A48F-44B6-9ABD-F9E4C565851E}" presName="linNode" presStyleCnt="0"/>
      <dgm:spPr/>
    </dgm:pt>
    <dgm:pt modelId="{25066FAA-180F-9E46-A070-AD6D75FAD037}" type="pres">
      <dgm:prSet presAssocID="{80398F85-A48F-44B6-9ABD-F9E4C565851E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85A173A-2CAE-4821-A041-E898ED025109}" srcId="{090CC2AE-D08D-4DBE-83AE-036E4A10F924}" destId="{FA9C72FC-65EF-4003-A2CF-C1DFB5317E29}" srcOrd="2" destOrd="0" parTransId="{D95A7329-76B1-4D24-AA9C-0FCFE8E9F248}" sibTransId="{D00BA220-650D-4A64-AC22-9AEA69A8EDA0}"/>
    <dgm:cxn modelId="{B9900755-4CC4-402A-A4A0-EC4AFB1ED6F4}" srcId="{090CC2AE-D08D-4DBE-83AE-036E4A10F924}" destId="{80398F85-A48F-44B6-9ABD-F9E4C565851E}" srcOrd="3" destOrd="0" parTransId="{0A0F1BFF-D45C-4A84-A15B-01962A953877}" sibTransId="{D5A1C497-9C16-4E83-BD40-7990C478C473}"/>
    <dgm:cxn modelId="{82ECB75A-AD26-45BE-8555-6D39AAAE4282}" srcId="{090CC2AE-D08D-4DBE-83AE-036E4A10F924}" destId="{19104901-2246-4476-A7F3-6AA0FE372772}" srcOrd="0" destOrd="0" parTransId="{5FB5FDD5-45FF-4051-96F0-02E284A3EF7C}" sibTransId="{15214B74-0CB3-4634-9D0A-F397435C65A9}"/>
    <dgm:cxn modelId="{E1311E73-ECAC-0B4D-9039-4378840E7AA0}" type="presOf" srcId="{090CC2AE-D08D-4DBE-83AE-036E4A10F924}" destId="{CD985269-4486-3C46-B9BF-D99FB547BB91}" srcOrd="0" destOrd="0" presId="urn:microsoft.com/office/officeart/2005/8/layout/vList5"/>
    <dgm:cxn modelId="{7ABB4581-F6A9-3543-8B95-AE1D9477D14F}" type="presOf" srcId="{0C15907D-A85F-4680-AA7E-EBEA6B0D501C}" destId="{B4F6B18D-27DF-ED4E-869F-AFDBDB326468}" srcOrd="0" destOrd="0" presId="urn:microsoft.com/office/officeart/2005/8/layout/vList5"/>
    <dgm:cxn modelId="{EDF22C8A-3064-634C-A388-54CC37EB40B9}" type="presOf" srcId="{80398F85-A48F-44B6-9ABD-F9E4C565851E}" destId="{25066FAA-180F-9E46-A070-AD6D75FAD037}" srcOrd="0" destOrd="0" presId="urn:microsoft.com/office/officeart/2005/8/layout/vList5"/>
    <dgm:cxn modelId="{12AE6B96-7EC9-E342-A03E-2D0AB25EAD8D}" type="presOf" srcId="{FA9C72FC-65EF-4003-A2CF-C1DFB5317E29}" destId="{A81C7076-C6FF-0849-A7E6-AB66CF441D8F}" srcOrd="0" destOrd="0" presId="urn:microsoft.com/office/officeart/2005/8/layout/vList5"/>
    <dgm:cxn modelId="{F75497EB-279D-42A9-87CE-E8FA9F9BD10D}" srcId="{090CC2AE-D08D-4DBE-83AE-036E4A10F924}" destId="{0C15907D-A85F-4680-AA7E-EBEA6B0D501C}" srcOrd="1" destOrd="0" parTransId="{C333949B-2741-47F3-9F81-1ECFC437B4C4}" sibTransId="{3B7D8209-A721-4678-94E3-0D511720F888}"/>
    <dgm:cxn modelId="{8C3CBCFD-25E5-3D4C-8C79-C0B6DB888881}" type="presOf" srcId="{19104901-2246-4476-A7F3-6AA0FE372772}" destId="{9181A950-8E10-E844-9B33-E34AD1987C74}" srcOrd="0" destOrd="0" presId="urn:microsoft.com/office/officeart/2005/8/layout/vList5"/>
    <dgm:cxn modelId="{83525732-535C-D54F-B22B-1A4D3CCB75A3}" type="presParOf" srcId="{CD985269-4486-3C46-B9BF-D99FB547BB91}" destId="{F951583D-E46F-DD42-8191-C528C97E969E}" srcOrd="0" destOrd="0" presId="urn:microsoft.com/office/officeart/2005/8/layout/vList5"/>
    <dgm:cxn modelId="{852B50FB-E972-234B-9F84-5C2E109D35C7}" type="presParOf" srcId="{F951583D-E46F-DD42-8191-C528C97E969E}" destId="{9181A950-8E10-E844-9B33-E34AD1987C74}" srcOrd="0" destOrd="0" presId="urn:microsoft.com/office/officeart/2005/8/layout/vList5"/>
    <dgm:cxn modelId="{6CAE1D8E-0259-D74F-8827-3CB0A955DF04}" type="presParOf" srcId="{CD985269-4486-3C46-B9BF-D99FB547BB91}" destId="{94EC38F3-E3F0-8049-8C31-430B36BC236C}" srcOrd="1" destOrd="0" presId="urn:microsoft.com/office/officeart/2005/8/layout/vList5"/>
    <dgm:cxn modelId="{8C27595C-8498-6743-8F53-376C26DA64B3}" type="presParOf" srcId="{CD985269-4486-3C46-B9BF-D99FB547BB91}" destId="{2C7AC523-EFDD-7149-8FCA-24E685AE69A9}" srcOrd="2" destOrd="0" presId="urn:microsoft.com/office/officeart/2005/8/layout/vList5"/>
    <dgm:cxn modelId="{2822CDA3-66B9-7147-B776-DF558D54FBE1}" type="presParOf" srcId="{2C7AC523-EFDD-7149-8FCA-24E685AE69A9}" destId="{B4F6B18D-27DF-ED4E-869F-AFDBDB326468}" srcOrd="0" destOrd="0" presId="urn:microsoft.com/office/officeart/2005/8/layout/vList5"/>
    <dgm:cxn modelId="{05A55659-BB06-8A47-90F6-16534760DFEC}" type="presParOf" srcId="{CD985269-4486-3C46-B9BF-D99FB547BB91}" destId="{6C34B15B-B95A-5F46-96B4-09A539B1D796}" srcOrd="3" destOrd="0" presId="urn:microsoft.com/office/officeart/2005/8/layout/vList5"/>
    <dgm:cxn modelId="{A5E0206D-73A5-264D-BFAC-6F7C54C9A073}" type="presParOf" srcId="{CD985269-4486-3C46-B9BF-D99FB547BB91}" destId="{23B73C05-3DC0-3E42-8D2C-8BEF325D524D}" srcOrd="4" destOrd="0" presId="urn:microsoft.com/office/officeart/2005/8/layout/vList5"/>
    <dgm:cxn modelId="{73B12543-075E-1045-9962-21B9B9EB100E}" type="presParOf" srcId="{23B73C05-3DC0-3E42-8D2C-8BEF325D524D}" destId="{A81C7076-C6FF-0849-A7E6-AB66CF441D8F}" srcOrd="0" destOrd="0" presId="urn:microsoft.com/office/officeart/2005/8/layout/vList5"/>
    <dgm:cxn modelId="{6244C297-4979-344D-B5AA-721EEC22D0CF}" type="presParOf" srcId="{CD985269-4486-3C46-B9BF-D99FB547BB91}" destId="{89AD2391-54E0-A24C-9B30-2218113D4537}" srcOrd="5" destOrd="0" presId="urn:microsoft.com/office/officeart/2005/8/layout/vList5"/>
    <dgm:cxn modelId="{977B4EC4-D215-BE4D-9AB3-23E14DC28762}" type="presParOf" srcId="{CD985269-4486-3C46-B9BF-D99FB547BB91}" destId="{761B37FE-0712-504D-9F75-53DB873F65A2}" srcOrd="6" destOrd="0" presId="urn:microsoft.com/office/officeart/2005/8/layout/vList5"/>
    <dgm:cxn modelId="{EC932697-1044-2541-BB97-C0AEF43C227B}" type="presParOf" srcId="{761B37FE-0712-504D-9F75-53DB873F65A2}" destId="{25066FAA-180F-9E46-A070-AD6D75FAD0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6F17C-6911-4815-B3EE-63B6906253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9F9F2A-566B-48BB-A369-1DF0C226646E}">
      <dgm:prSet/>
      <dgm:spPr/>
      <dgm:t>
        <a:bodyPr/>
        <a:lstStyle/>
        <a:p>
          <a:r>
            <a:rPr lang="fr-FR"/>
            <a:t>March 2022- The Arctic council stops its functions. </a:t>
          </a:r>
          <a:endParaRPr lang="en-US"/>
        </a:p>
      </dgm:t>
    </dgm:pt>
    <dgm:pt modelId="{4BB0BA1C-AEC5-47EC-A9FE-17EF28B7869B}" type="parTrans" cxnId="{CD638D8B-61E7-4900-980C-63CBC3597BFD}">
      <dgm:prSet/>
      <dgm:spPr/>
      <dgm:t>
        <a:bodyPr/>
        <a:lstStyle/>
        <a:p>
          <a:endParaRPr lang="en-US"/>
        </a:p>
      </dgm:t>
    </dgm:pt>
    <dgm:pt modelId="{C4ED5025-B03B-4536-AA90-AE25B718342A}" type="sibTrans" cxnId="{CD638D8B-61E7-4900-980C-63CBC3597BFD}">
      <dgm:prSet/>
      <dgm:spPr/>
      <dgm:t>
        <a:bodyPr/>
        <a:lstStyle/>
        <a:p>
          <a:endParaRPr lang="en-US"/>
        </a:p>
      </dgm:t>
    </dgm:pt>
    <dgm:pt modelId="{CBBDF58B-027F-437A-9A65-ED7A4AECE755}">
      <dgm:prSet/>
      <dgm:spPr/>
      <dgm:t>
        <a:bodyPr/>
        <a:lstStyle/>
        <a:p>
          <a:r>
            <a:rPr lang="fr-FR"/>
            <a:t>June 2022: Arctic Council announces it will continue without Russia.</a:t>
          </a:r>
          <a:endParaRPr lang="en-US"/>
        </a:p>
      </dgm:t>
    </dgm:pt>
    <dgm:pt modelId="{A7C39767-088D-41DD-A410-9B48CECFEF16}" type="parTrans" cxnId="{8B82A5A4-5597-467E-A7E0-06F2E176A60B}">
      <dgm:prSet/>
      <dgm:spPr/>
      <dgm:t>
        <a:bodyPr/>
        <a:lstStyle/>
        <a:p>
          <a:endParaRPr lang="en-US"/>
        </a:p>
      </dgm:t>
    </dgm:pt>
    <dgm:pt modelId="{57A127D6-E512-4C17-B2EA-9CD08FF46081}" type="sibTrans" cxnId="{8B82A5A4-5597-467E-A7E0-06F2E176A60B}">
      <dgm:prSet/>
      <dgm:spPr/>
      <dgm:t>
        <a:bodyPr/>
        <a:lstStyle/>
        <a:p>
          <a:endParaRPr lang="en-US"/>
        </a:p>
      </dgm:t>
    </dgm:pt>
    <dgm:pt modelId="{02B691B3-9AF4-4C84-BFFE-59226DE60356}">
      <dgm:prSet/>
      <dgm:spPr/>
      <dgm:t>
        <a:bodyPr/>
        <a:lstStyle/>
        <a:p>
          <a:r>
            <a:rPr lang="fr-FR"/>
            <a:t>October 2023: The Arctic Council stated that it would involve Russia in scientific projects.</a:t>
          </a:r>
          <a:endParaRPr lang="en-US"/>
        </a:p>
      </dgm:t>
    </dgm:pt>
    <dgm:pt modelId="{BA98FA95-EEE9-4852-BD68-DD9BFD23ED2A}" type="parTrans" cxnId="{7E899967-182A-4823-80F7-E0B74695E9B2}">
      <dgm:prSet/>
      <dgm:spPr/>
      <dgm:t>
        <a:bodyPr/>
        <a:lstStyle/>
        <a:p>
          <a:endParaRPr lang="en-US"/>
        </a:p>
      </dgm:t>
    </dgm:pt>
    <dgm:pt modelId="{65565633-F061-4D59-860D-D8FB0393649F}" type="sibTrans" cxnId="{7E899967-182A-4823-80F7-E0B74695E9B2}">
      <dgm:prSet/>
      <dgm:spPr/>
      <dgm:t>
        <a:bodyPr/>
        <a:lstStyle/>
        <a:p>
          <a:endParaRPr lang="en-US"/>
        </a:p>
      </dgm:t>
    </dgm:pt>
    <dgm:pt modelId="{63A83A0D-4F10-4897-98A3-0ACBA78D90F6}">
      <dgm:prSet/>
      <dgm:spPr/>
      <dgm:t>
        <a:bodyPr/>
        <a:lstStyle/>
        <a:p>
          <a:r>
            <a:rPr lang="fr-FR"/>
            <a:t>February 2024: Arctic Council decided to continue with 8 Arctic states model through virtual meetings.</a:t>
          </a:r>
          <a:endParaRPr lang="en-US"/>
        </a:p>
      </dgm:t>
    </dgm:pt>
    <dgm:pt modelId="{DF669E67-9150-453A-A675-02DCEFCAAF53}" type="parTrans" cxnId="{503ED03D-2E12-49C5-83E2-841BFA485604}">
      <dgm:prSet/>
      <dgm:spPr/>
      <dgm:t>
        <a:bodyPr/>
        <a:lstStyle/>
        <a:p>
          <a:endParaRPr lang="en-US"/>
        </a:p>
      </dgm:t>
    </dgm:pt>
    <dgm:pt modelId="{FC80DF4E-A07B-440D-B5EE-59B8AD67703E}" type="sibTrans" cxnId="{503ED03D-2E12-49C5-83E2-841BFA485604}">
      <dgm:prSet/>
      <dgm:spPr/>
      <dgm:t>
        <a:bodyPr/>
        <a:lstStyle/>
        <a:p>
          <a:endParaRPr lang="en-US"/>
        </a:p>
      </dgm:t>
    </dgm:pt>
    <dgm:pt modelId="{518DA208-C887-4529-BF14-D8410D7B335F}">
      <dgm:prSet/>
      <dgm:spPr/>
      <dgm:t>
        <a:bodyPr/>
        <a:lstStyle/>
        <a:p>
          <a:r>
            <a:rPr lang="fr-FR"/>
            <a:t>Bilateral cooperation with Russia in the Arctic.</a:t>
          </a:r>
          <a:endParaRPr lang="en-US"/>
        </a:p>
      </dgm:t>
    </dgm:pt>
    <dgm:pt modelId="{EAE2A6B1-3F39-4638-93B6-0ACED792EEA3}" type="parTrans" cxnId="{4FDC7EF9-8C91-407D-8B24-B213717B9811}">
      <dgm:prSet/>
      <dgm:spPr/>
      <dgm:t>
        <a:bodyPr/>
        <a:lstStyle/>
        <a:p>
          <a:endParaRPr lang="en-US"/>
        </a:p>
      </dgm:t>
    </dgm:pt>
    <dgm:pt modelId="{D9A790A5-344A-420C-9C2A-8C5E979ABAFB}" type="sibTrans" cxnId="{4FDC7EF9-8C91-407D-8B24-B213717B9811}">
      <dgm:prSet/>
      <dgm:spPr/>
      <dgm:t>
        <a:bodyPr/>
        <a:lstStyle/>
        <a:p>
          <a:endParaRPr lang="en-US"/>
        </a:p>
      </dgm:t>
    </dgm:pt>
    <dgm:pt modelId="{345C92B5-5C78-4CC1-AFC0-5F29D65FA851}">
      <dgm:prSet/>
      <dgm:spPr/>
      <dgm:t>
        <a:bodyPr/>
        <a:lstStyle/>
        <a:p>
          <a:r>
            <a:rPr lang="fr-FR"/>
            <a:t>NATO expansion in the Arctic</a:t>
          </a:r>
          <a:endParaRPr lang="en-US"/>
        </a:p>
      </dgm:t>
    </dgm:pt>
    <dgm:pt modelId="{250040DB-F860-42F5-B2A6-2E9C798CCE4B}" type="parTrans" cxnId="{F9BE906B-C4D1-4C91-BE81-31F03F2F44A7}">
      <dgm:prSet/>
      <dgm:spPr/>
      <dgm:t>
        <a:bodyPr/>
        <a:lstStyle/>
        <a:p>
          <a:endParaRPr lang="en-US"/>
        </a:p>
      </dgm:t>
    </dgm:pt>
    <dgm:pt modelId="{45A7DEC3-35A6-48A5-81A4-BE9389EA956B}" type="sibTrans" cxnId="{F9BE906B-C4D1-4C91-BE81-31F03F2F44A7}">
      <dgm:prSet/>
      <dgm:spPr/>
      <dgm:t>
        <a:bodyPr/>
        <a:lstStyle/>
        <a:p>
          <a:endParaRPr lang="en-US"/>
        </a:p>
      </dgm:t>
    </dgm:pt>
    <dgm:pt modelId="{0AA79579-59DD-B845-9A37-30066BED59E1}" type="pres">
      <dgm:prSet presAssocID="{5586F17C-6911-4815-B3EE-63B69062534E}" presName="linear" presStyleCnt="0">
        <dgm:presLayoutVars>
          <dgm:animLvl val="lvl"/>
          <dgm:resizeHandles val="exact"/>
        </dgm:presLayoutVars>
      </dgm:prSet>
      <dgm:spPr/>
    </dgm:pt>
    <dgm:pt modelId="{0400E446-BE68-7D46-A320-56C3B0B2C693}" type="pres">
      <dgm:prSet presAssocID="{D39F9F2A-566B-48BB-A369-1DF0C226646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F67C3F1-7B94-5549-8A2E-A4997FC8F40D}" type="pres">
      <dgm:prSet presAssocID="{C4ED5025-B03B-4536-AA90-AE25B718342A}" presName="spacer" presStyleCnt="0"/>
      <dgm:spPr/>
    </dgm:pt>
    <dgm:pt modelId="{17462251-D8EB-4F4E-AB9B-6BC6AE88F2AC}" type="pres">
      <dgm:prSet presAssocID="{CBBDF58B-027F-437A-9A65-ED7A4AECE75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6BE27-01AE-A44D-A744-11C17F1BD628}" type="pres">
      <dgm:prSet presAssocID="{57A127D6-E512-4C17-B2EA-9CD08FF46081}" presName="spacer" presStyleCnt="0"/>
      <dgm:spPr/>
    </dgm:pt>
    <dgm:pt modelId="{6CBE5130-0D35-4D41-B0CF-922B777F50BB}" type="pres">
      <dgm:prSet presAssocID="{02B691B3-9AF4-4C84-BFFE-59226DE6035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1C4B436-7B6E-D14A-8325-C1570267B55F}" type="pres">
      <dgm:prSet presAssocID="{65565633-F061-4D59-860D-D8FB0393649F}" presName="spacer" presStyleCnt="0"/>
      <dgm:spPr/>
    </dgm:pt>
    <dgm:pt modelId="{E25DB12D-01C1-D641-9C40-403E5B780A8B}" type="pres">
      <dgm:prSet presAssocID="{63A83A0D-4F10-4897-98A3-0ACBA78D90F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10CF61B-BBDE-D04B-A74A-B60F5265B3F4}" type="pres">
      <dgm:prSet presAssocID="{FC80DF4E-A07B-440D-B5EE-59B8AD67703E}" presName="spacer" presStyleCnt="0"/>
      <dgm:spPr/>
    </dgm:pt>
    <dgm:pt modelId="{45C629AD-0FCB-1F4D-ACF5-685EB5114104}" type="pres">
      <dgm:prSet presAssocID="{518DA208-C887-4529-BF14-D8410D7B335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757B105-2C2A-D34F-9164-9FD929C52FD1}" type="pres">
      <dgm:prSet presAssocID="{D9A790A5-344A-420C-9C2A-8C5E979ABAFB}" presName="spacer" presStyleCnt="0"/>
      <dgm:spPr/>
    </dgm:pt>
    <dgm:pt modelId="{7B85BB4D-7117-ED4A-AEDE-72CF485943FB}" type="pres">
      <dgm:prSet presAssocID="{345C92B5-5C78-4CC1-AFC0-5F29D65FA85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3B45500-7D0C-4D4D-AF31-921AEA3878D1}" type="presOf" srcId="{345C92B5-5C78-4CC1-AFC0-5F29D65FA851}" destId="{7B85BB4D-7117-ED4A-AEDE-72CF485943FB}" srcOrd="0" destOrd="0" presId="urn:microsoft.com/office/officeart/2005/8/layout/vList2"/>
    <dgm:cxn modelId="{60A45302-576E-D347-8A85-4345B695F076}" type="presOf" srcId="{63A83A0D-4F10-4897-98A3-0ACBA78D90F6}" destId="{E25DB12D-01C1-D641-9C40-403E5B780A8B}" srcOrd="0" destOrd="0" presId="urn:microsoft.com/office/officeart/2005/8/layout/vList2"/>
    <dgm:cxn modelId="{48D2EC07-A472-AB45-94F7-685A61728765}" type="presOf" srcId="{CBBDF58B-027F-437A-9A65-ED7A4AECE755}" destId="{17462251-D8EB-4F4E-AB9B-6BC6AE88F2AC}" srcOrd="0" destOrd="0" presId="urn:microsoft.com/office/officeart/2005/8/layout/vList2"/>
    <dgm:cxn modelId="{DE1B1E1F-2F4F-4C45-A700-62B39DB26B21}" type="presOf" srcId="{D39F9F2A-566B-48BB-A369-1DF0C226646E}" destId="{0400E446-BE68-7D46-A320-56C3B0B2C693}" srcOrd="0" destOrd="0" presId="urn:microsoft.com/office/officeart/2005/8/layout/vList2"/>
    <dgm:cxn modelId="{503ED03D-2E12-49C5-83E2-841BFA485604}" srcId="{5586F17C-6911-4815-B3EE-63B69062534E}" destId="{63A83A0D-4F10-4897-98A3-0ACBA78D90F6}" srcOrd="3" destOrd="0" parTransId="{DF669E67-9150-453A-A675-02DCEFCAAF53}" sibTransId="{FC80DF4E-A07B-440D-B5EE-59B8AD67703E}"/>
    <dgm:cxn modelId="{7E899967-182A-4823-80F7-E0B74695E9B2}" srcId="{5586F17C-6911-4815-B3EE-63B69062534E}" destId="{02B691B3-9AF4-4C84-BFFE-59226DE60356}" srcOrd="2" destOrd="0" parTransId="{BA98FA95-EEE9-4852-BD68-DD9BFD23ED2A}" sibTransId="{65565633-F061-4D59-860D-D8FB0393649F}"/>
    <dgm:cxn modelId="{F9BE906B-C4D1-4C91-BE81-31F03F2F44A7}" srcId="{5586F17C-6911-4815-B3EE-63B69062534E}" destId="{345C92B5-5C78-4CC1-AFC0-5F29D65FA851}" srcOrd="5" destOrd="0" parTransId="{250040DB-F860-42F5-B2A6-2E9C798CCE4B}" sibTransId="{45A7DEC3-35A6-48A5-81A4-BE9389EA956B}"/>
    <dgm:cxn modelId="{CD638D8B-61E7-4900-980C-63CBC3597BFD}" srcId="{5586F17C-6911-4815-B3EE-63B69062534E}" destId="{D39F9F2A-566B-48BB-A369-1DF0C226646E}" srcOrd="0" destOrd="0" parTransId="{4BB0BA1C-AEC5-47EC-A9FE-17EF28B7869B}" sibTransId="{C4ED5025-B03B-4536-AA90-AE25B718342A}"/>
    <dgm:cxn modelId="{8B82A5A4-5597-467E-A7E0-06F2E176A60B}" srcId="{5586F17C-6911-4815-B3EE-63B69062534E}" destId="{CBBDF58B-027F-437A-9A65-ED7A4AECE755}" srcOrd="1" destOrd="0" parTransId="{A7C39767-088D-41DD-A410-9B48CECFEF16}" sibTransId="{57A127D6-E512-4C17-B2EA-9CD08FF46081}"/>
    <dgm:cxn modelId="{E67D99D3-58C7-544E-928A-DB6953519051}" type="presOf" srcId="{518DA208-C887-4529-BF14-D8410D7B335F}" destId="{45C629AD-0FCB-1F4D-ACF5-685EB5114104}" srcOrd="0" destOrd="0" presId="urn:microsoft.com/office/officeart/2005/8/layout/vList2"/>
    <dgm:cxn modelId="{6242CDD9-C515-D04C-A9EA-4E6D39A6DC7A}" type="presOf" srcId="{5586F17C-6911-4815-B3EE-63B69062534E}" destId="{0AA79579-59DD-B845-9A37-30066BED59E1}" srcOrd="0" destOrd="0" presId="urn:microsoft.com/office/officeart/2005/8/layout/vList2"/>
    <dgm:cxn modelId="{D12ECCF5-6060-9746-B5BE-6B2C3D4398DB}" type="presOf" srcId="{02B691B3-9AF4-4C84-BFFE-59226DE60356}" destId="{6CBE5130-0D35-4D41-B0CF-922B777F50BB}" srcOrd="0" destOrd="0" presId="urn:microsoft.com/office/officeart/2005/8/layout/vList2"/>
    <dgm:cxn modelId="{4FDC7EF9-8C91-407D-8B24-B213717B9811}" srcId="{5586F17C-6911-4815-B3EE-63B69062534E}" destId="{518DA208-C887-4529-BF14-D8410D7B335F}" srcOrd="4" destOrd="0" parTransId="{EAE2A6B1-3F39-4638-93B6-0ACED792EEA3}" sibTransId="{D9A790A5-344A-420C-9C2A-8C5E979ABAFB}"/>
    <dgm:cxn modelId="{08808A57-9755-F545-9FE8-EF0D730C0617}" type="presParOf" srcId="{0AA79579-59DD-B845-9A37-30066BED59E1}" destId="{0400E446-BE68-7D46-A320-56C3B0B2C693}" srcOrd="0" destOrd="0" presId="urn:microsoft.com/office/officeart/2005/8/layout/vList2"/>
    <dgm:cxn modelId="{5FEE5746-3CA0-E549-B27F-4E7351137347}" type="presParOf" srcId="{0AA79579-59DD-B845-9A37-30066BED59E1}" destId="{9F67C3F1-7B94-5549-8A2E-A4997FC8F40D}" srcOrd="1" destOrd="0" presId="urn:microsoft.com/office/officeart/2005/8/layout/vList2"/>
    <dgm:cxn modelId="{B7286A66-8F4B-E049-829E-233938AED248}" type="presParOf" srcId="{0AA79579-59DD-B845-9A37-30066BED59E1}" destId="{17462251-D8EB-4F4E-AB9B-6BC6AE88F2AC}" srcOrd="2" destOrd="0" presId="urn:microsoft.com/office/officeart/2005/8/layout/vList2"/>
    <dgm:cxn modelId="{A5A1CC25-F1BF-AB4E-8E27-081B03C1844F}" type="presParOf" srcId="{0AA79579-59DD-B845-9A37-30066BED59E1}" destId="{25A6BE27-01AE-A44D-A744-11C17F1BD628}" srcOrd="3" destOrd="0" presId="urn:microsoft.com/office/officeart/2005/8/layout/vList2"/>
    <dgm:cxn modelId="{A6B33605-6E7C-F94D-813E-8A2FDF8148CA}" type="presParOf" srcId="{0AA79579-59DD-B845-9A37-30066BED59E1}" destId="{6CBE5130-0D35-4D41-B0CF-922B777F50BB}" srcOrd="4" destOrd="0" presId="urn:microsoft.com/office/officeart/2005/8/layout/vList2"/>
    <dgm:cxn modelId="{F1FB91F0-91F7-FE41-A3EE-CEFC0321A311}" type="presParOf" srcId="{0AA79579-59DD-B845-9A37-30066BED59E1}" destId="{F1C4B436-7B6E-D14A-8325-C1570267B55F}" srcOrd="5" destOrd="0" presId="urn:microsoft.com/office/officeart/2005/8/layout/vList2"/>
    <dgm:cxn modelId="{C877F16B-1D8D-464A-A8A7-2A9BAABC8F18}" type="presParOf" srcId="{0AA79579-59DD-B845-9A37-30066BED59E1}" destId="{E25DB12D-01C1-D641-9C40-403E5B780A8B}" srcOrd="6" destOrd="0" presId="urn:microsoft.com/office/officeart/2005/8/layout/vList2"/>
    <dgm:cxn modelId="{C9410293-BDB0-E64D-A2A0-AACB9E39F84D}" type="presParOf" srcId="{0AA79579-59DD-B845-9A37-30066BED59E1}" destId="{C10CF61B-BBDE-D04B-A74A-B60F5265B3F4}" srcOrd="7" destOrd="0" presId="urn:microsoft.com/office/officeart/2005/8/layout/vList2"/>
    <dgm:cxn modelId="{C1D692BC-BBE1-1E4D-A0BC-8379E5F9C610}" type="presParOf" srcId="{0AA79579-59DD-B845-9A37-30066BED59E1}" destId="{45C629AD-0FCB-1F4D-ACF5-685EB5114104}" srcOrd="8" destOrd="0" presId="urn:microsoft.com/office/officeart/2005/8/layout/vList2"/>
    <dgm:cxn modelId="{9CA64D42-9256-B345-BAFC-4C7BF072A773}" type="presParOf" srcId="{0AA79579-59DD-B845-9A37-30066BED59E1}" destId="{A757B105-2C2A-D34F-9164-9FD929C52FD1}" srcOrd="9" destOrd="0" presId="urn:microsoft.com/office/officeart/2005/8/layout/vList2"/>
    <dgm:cxn modelId="{032F086E-D9E2-584A-A621-E4A5D6A79B40}" type="presParOf" srcId="{0AA79579-59DD-B845-9A37-30066BED59E1}" destId="{7B85BB4D-7117-ED4A-AEDE-72CF485943F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1A950-8E10-E844-9B33-E34AD1987C74}">
      <dsp:nvSpPr>
        <dsp:cNvPr id="0" name=""/>
        <dsp:cNvSpPr/>
      </dsp:nvSpPr>
      <dsp:spPr>
        <a:xfrm>
          <a:off x="1541272" y="2626"/>
          <a:ext cx="1733931" cy="126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8 different Arctic states, different Arctic conceptualization.</a:t>
          </a:r>
          <a:endParaRPr lang="en-US" sz="1500" kern="1200"/>
        </a:p>
      </dsp:txBody>
      <dsp:txXfrm>
        <a:off x="1602945" y="64299"/>
        <a:ext cx="1610585" cy="1140032"/>
      </dsp:txXfrm>
    </dsp:sp>
    <dsp:sp modelId="{B4F6B18D-27DF-ED4E-869F-AFDBDB326468}">
      <dsp:nvSpPr>
        <dsp:cNvPr id="0" name=""/>
        <dsp:cNvSpPr/>
      </dsp:nvSpPr>
      <dsp:spPr>
        <a:xfrm>
          <a:off x="1541272" y="1329174"/>
          <a:ext cx="1733931" cy="126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Nordområdene, High North,</a:t>
          </a:r>
          <a:endParaRPr lang="en-US" sz="1500" kern="1200"/>
        </a:p>
      </dsp:txBody>
      <dsp:txXfrm>
        <a:off x="1602945" y="1390847"/>
        <a:ext cx="1610585" cy="1140032"/>
      </dsp:txXfrm>
    </dsp:sp>
    <dsp:sp modelId="{A81C7076-C6FF-0849-A7E6-AB66CF441D8F}">
      <dsp:nvSpPr>
        <dsp:cNvPr id="0" name=""/>
        <dsp:cNvSpPr/>
      </dsp:nvSpPr>
      <dsp:spPr>
        <a:xfrm>
          <a:off x="1541272" y="2655721"/>
          <a:ext cx="1733931" cy="126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Global Arctic</a:t>
          </a:r>
          <a:endParaRPr lang="en-US" sz="1500" kern="1200"/>
        </a:p>
      </dsp:txBody>
      <dsp:txXfrm>
        <a:off x="1602945" y="2717394"/>
        <a:ext cx="1610585" cy="1140032"/>
      </dsp:txXfrm>
    </dsp:sp>
    <dsp:sp modelId="{25066FAA-180F-9E46-A070-AD6D75FAD037}">
      <dsp:nvSpPr>
        <dsp:cNvPr id="0" name=""/>
        <dsp:cNvSpPr/>
      </dsp:nvSpPr>
      <dsp:spPr>
        <a:xfrm>
          <a:off x="1541272" y="3982269"/>
          <a:ext cx="1733931" cy="126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Territoy of Dialogue</a:t>
          </a:r>
          <a:endParaRPr lang="en-US" sz="1500" kern="1200"/>
        </a:p>
      </dsp:txBody>
      <dsp:txXfrm>
        <a:off x="1602945" y="4043942"/>
        <a:ext cx="1610585" cy="1140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E446-BE68-7D46-A320-56C3B0B2C693}">
      <dsp:nvSpPr>
        <dsp:cNvPr id="0" name=""/>
        <dsp:cNvSpPr/>
      </dsp:nvSpPr>
      <dsp:spPr>
        <a:xfrm>
          <a:off x="0" y="38299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March 2022- The Arctic council stops its functions. </a:t>
          </a:r>
          <a:endParaRPr lang="en-US" sz="2000" kern="1200"/>
        </a:p>
      </dsp:txBody>
      <dsp:txXfrm>
        <a:off x="37125" y="75424"/>
        <a:ext cx="5532800" cy="686250"/>
      </dsp:txXfrm>
    </dsp:sp>
    <dsp:sp modelId="{17462251-D8EB-4F4E-AB9B-6BC6AE88F2AC}">
      <dsp:nvSpPr>
        <dsp:cNvPr id="0" name=""/>
        <dsp:cNvSpPr/>
      </dsp:nvSpPr>
      <dsp:spPr>
        <a:xfrm>
          <a:off x="0" y="8564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2070378"/>
                <a:satOff val="9172"/>
                <a:lumOff val="-337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070378"/>
                <a:satOff val="9172"/>
                <a:lumOff val="-337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070378"/>
                <a:satOff val="9172"/>
                <a:lumOff val="-337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June 2022: Arctic Council announces it will continue without Russia.</a:t>
          </a:r>
          <a:endParaRPr lang="en-US" sz="2000" kern="1200"/>
        </a:p>
      </dsp:txBody>
      <dsp:txXfrm>
        <a:off x="37125" y="893525"/>
        <a:ext cx="5532800" cy="686250"/>
      </dsp:txXfrm>
    </dsp:sp>
    <dsp:sp modelId="{6CBE5130-0D35-4D41-B0CF-922B777F50BB}">
      <dsp:nvSpPr>
        <dsp:cNvPr id="0" name=""/>
        <dsp:cNvSpPr/>
      </dsp:nvSpPr>
      <dsp:spPr>
        <a:xfrm>
          <a:off x="0" y="16745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4140755"/>
                <a:satOff val="18344"/>
                <a:lumOff val="-67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40755"/>
                <a:satOff val="18344"/>
                <a:lumOff val="-674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40755"/>
                <a:satOff val="18344"/>
                <a:lumOff val="-674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October 2023: The Arctic Council stated that it would involve Russia in scientific projects.</a:t>
          </a:r>
          <a:endParaRPr lang="en-US" sz="2000" kern="1200"/>
        </a:p>
      </dsp:txBody>
      <dsp:txXfrm>
        <a:off x="37125" y="1711625"/>
        <a:ext cx="5532800" cy="686250"/>
      </dsp:txXfrm>
    </dsp:sp>
    <dsp:sp modelId="{E25DB12D-01C1-D641-9C40-403E5B780A8B}">
      <dsp:nvSpPr>
        <dsp:cNvPr id="0" name=""/>
        <dsp:cNvSpPr/>
      </dsp:nvSpPr>
      <dsp:spPr>
        <a:xfrm>
          <a:off x="0" y="24926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6211133"/>
                <a:satOff val="27515"/>
                <a:lumOff val="-10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211133"/>
                <a:satOff val="27515"/>
                <a:lumOff val="-101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211133"/>
                <a:satOff val="27515"/>
                <a:lumOff val="-101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February 2024: Arctic Council decided to continue with 8 Arctic states model through virtual meetings.</a:t>
          </a:r>
          <a:endParaRPr lang="en-US" sz="2000" kern="1200"/>
        </a:p>
      </dsp:txBody>
      <dsp:txXfrm>
        <a:off x="37125" y="2529725"/>
        <a:ext cx="5532800" cy="686250"/>
      </dsp:txXfrm>
    </dsp:sp>
    <dsp:sp modelId="{45C629AD-0FCB-1F4D-ACF5-685EB5114104}">
      <dsp:nvSpPr>
        <dsp:cNvPr id="0" name=""/>
        <dsp:cNvSpPr/>
      </dsp:nvSpPr>
      <dsp:spPr>
        <a:xfrm>
          <a:off x="0" y="33107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8281511"/>
                <a:satOff val="36687"/>
                <a:lumOff val="-1349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281511"/>
                <a:satOff val="36687"/>
                <a:lumOff val="-1349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281511"/>
                <a:satOff val="36687"/>
                <a:lumOff val="-1349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Bilateral cooperation with Russia in the Arctic.</a:t>
          </a:r>
          <a:endParaRPr lang="en-US" sz="2000" kern="1200"/>
        </a:p>
      </dsp:txBody>
      <dsp:txXfrm>
        <a:off x="37125" y="3347825"/>
        <a:ext cx="5532800" cy="686250"/>
      </dsp:txXfrm>
    </dsp:sp>
    <dsp:sp modelId="{7B85BB4D-7117-ED4A-AEDE-72CF485943FB}">
      <dsp:nvSpPr>
        <dsp:cNvPr id="0" name=""/>
        <dsp:cNvSpPr/>
      </dsp:nvSpPr>
      <dsp:spPr>
        <a:xfrm>
          <a:off x="0" y="41288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NATO expansion in the Arctic</a:t>
          </a:r>
          <a:endParaRPr lang="en-US" sz="2000" kern="1200"/>
        </a:p>
      </dsp:txBody>
      <dsp:txXfrm>
        <a:off x="37125" y="4165925"/>
        <a:ext cx="5532800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22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5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5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33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432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7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6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7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97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86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43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AA51C70-92E2-6C43-A028-441CDA64BE4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5A486AC-262F-904D-8A56-631585D56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59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BAC3-9158-56AF-509F-CF32525B5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Geopolitics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8CFD8D-F000-79B7-ADFD-C068D489B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Climate</a:t>
            </a:r>
            <a:r>
              <a:rPr lang="fr-FR" dirty="0"/>
              <a:t> Change, Ukraine </a:t>
            </a:r>
            <a:r>
              <a:rPr lang="fr-FR" dirty="0" err="1"/>
              <a:t>War</a:t>
            </a:r>
            <a:r>
              <a:rPr lang="fr-FR" dirty="0"/>
              <a:t>, </a:t>
            </a:r>
            <a:r>
              <a:rPr lang="fr-FR" dirty="0" err="1"/>
              <a:t>Cooperation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B6C83-19ED-891E-79E9-52FE283A2A31}"/>
              </a:ext>
            </a:extLst>
          </p:cNvPr>
          <p:cNvSpPr txBox="1"/>
          <p:nvPr/>
        </p:nvSpPr>
        <p:spPr>
          <a:xfrm>
            <a:off x="2143124" y="5257800"/>
            <a:ext cx="424610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800" b="1" dirty="0" err="1">
                <a:solidFill>
                  <a:schemeClr val="bg1"/>
                </a:solidFill>
              </a:rPr>
              <a:t>Eda</a:t>
            </a:r>
            <a:r>
              <a:rPr lang="fr-FR" sz="1800" b="1" dirty="0">
                <a:solidFill>
                  <a:schemeClr val="bg1"/>
                </a:solidFill>
              </a:rPr>
              <a:t> </a:t>
            </a:r>
            <a:r>
              <a:rPr lang="fr-FR" sz="1800" b="1" dirty="0" err="1">
                <a:solidFill>
                  <a:schemeClr val="bg1"/>
                </a:solidFill>
              </a:rPr>
              <a:t>Ayaydın</a:t>
            </a:r>
            <a:endParaRPr lang="fr-FR" sz="1800" b="1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fr-FR" sz="1800" b="1" dirty="0" err="1">
                <a:solidFill>
                  <a:schemeClr val="bg1"/>
                </a:solidFill>
              </a:rPr>
              <a:t>University</a:t>
            </a:r>
            <a:r>
              <a:rPr lang="fr-FR" sz="1800" b="1" dirty="0">
                <a:solidFill>
                  <a:schemeClr val="bg1"/>
                </a:solidFill>
              </a:rPr>
              <a:t> of London Institute in Paris</a:t>
            </a:r>
          </a:p>
          <a:p>
            <a:endParaRPr lang="fr-FR" dirty="0"/>
          </a:p>
        </p:txBody>
      </p:sp>
      <p:pic>
        <p:nvPicPr>
          <p:cNvPr id="5" name="Image 4" descr="Une image contenant symbole, Emblème, logo, écusson&#10;&#10;Description générée automatiquement">
            <a:extLst>
              <a:ext uri="{FF2B5EF4-FFF2-40B4-BE49-F238E27FC236}">
                <a16:creationId xmlns:a16="http://schemas.microsoft.com/office/drawing/2014/main" id="{30D4959F-A846-B111-F965-4B7AD789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244" y="5431808"/>
            <a:ext cx="3654551" cy="12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F5E62-0FAA-B00E-8D94-53531B43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>
                <a:solidFill>
                  <a:schemeClr val="tx1"/>
                </a:solidFill>
              </a:rPr>
              <a:t>Geopolitics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47BC9-4C73-E16B-9E1A-9B36140A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Classical Geopolitics</a:t>
            </a:r>
          </a:p>
          <a:p>
            <a:pPr marL="0" indent="0">
              <a:buNone/>
            </a:pPr>
            <a:r>
              <a:rPr lang="fr-FR">
                <a:solidFill>
                  <a:schemeClr val="bg1"/>
                </a:solidFill>
              </a:rPr>
              <a:t>Geography- politics- international relations</a:t>
            </a:r>
          </a:p>
          <a:p>
            <a:pPr marL="0" indent="0">
              <a:buNone/>
            </a:pPr>
            <a:r>
              <a:rPr lang="fr-FR">
                <a:solidFill>
                  <a:schemeClr val="bg1"/>
                </a:solidFill>
              </a:rPr>
              <a:t>Determinism, environmental determinism</a:t>
            </a:r>
          </a:p>
          <a:p>
            <a:pPr marL="0" indent="0">
              <a:buNone/>
            </a:pPr>
            <a:r>
              <a:rPr lang="fr-FR">
                <a:solidFill>
                  <a:schemeClr val="bg1"/>
                </a:solidFill>
              </a:rPr>
              <a:t>« Geography is destiny »</a:t>
            </a: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Critical Geopolitics</a:t>
            </a:r>
          </a:p>
          <a:p>
            <a:pPr marL="0" indent="0">
              <a:buNone/>
            </a:pPr>
            <a:r>
              <a:rPr lang="fr-FR">
                <a:solidFill>
                  <a:schemeClr val="bg1"/>
                </a:solidFill>
              </a:rPr>
              <a:t>« La géographie ça sert d’abord à faire la guerre » Yves Lacoste</a:t>
            </a:r>
          </a:p>
          <a:p>
            <a:pPr marL="0" indent="0">
              <a:buNone/>
            </a:pPr>
            <a:r>
              <a:rPr lang="fr-FR">
                <a:solidFill>
                  <a:schemeClr val="bg1"/>
                </a:solidFill>
              </a:rPr>
              <a:t>Geography is primarily used to wage war</a:t>
            </a:r>
          </a:p>
          <a:p>
            <a:pPr marL="0" indent="0">
              <a:buNone/>
            </a:pPr>
            <a:r>
              <a:rPr lang="fr-FR">
                <a:solidFill>
                  <a:schemeClr val="bg1"/>
                </a:solidFill>
              </a:rPr>
              <a:t>The process of decolonization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4249919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0C9BFF-726D-1AC6-7098-AB2636C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Arctic Geopolitics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80D1BB-A8CA-1643-689D-A37D0F48EC6C}"/>
              </a:ext>
            </a:extLst>
          </p:cNvPr>
          <p:cNvSpPr>
            <a:spLocks/>
          </p:cNvSpPr>
          <p:nvPr/>
        </p:nvSpPr>
        <p:spPr>
          <a:xfrm>
            <a:off x="1094336" y="2234776"/>
            <a:ext cx="2674516" cy="1942121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defTabSz="283464">
              <a:spcAft>
                <a:spcPts val="600"/>
              </a:spcAft>
            </a:pPr>
            <a:r>
              <a:rPr lang="fr-FR" sz="4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Classical</a:t>
            </a:r>
            <a:r>
              <a:rPr lang="fr-FR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283464">
              <a:spcAft>
                <a:spcPts val="600"/>
              </a:spcAft>
            </a:pPr>
            <a:endParaRPr lang="fr-FR" sz="4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83464">
              <a:spcAft>
                <a:spcPts val="600"/>
              </a:spcAft>
            </a:pPr>
            <a:r>
              <a:rPr lang="fr-FR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Michel Rocard: « deuxième Moyen Orient » 2013</a:t>
            </a:r>
          </a:p>
          <a:p>
            <a:pPr defTabSz="283464">
              <a:spcAft>
                <a:spcPts val="600"/>
              </a:spcAft>
            </a:pPr>
            <a:r>
              <a:rPr lang="fr-FR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scramble- </a:t>
            </a:r>
            <a:r>
              <a:rPr lang="fr-FR" sz="4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Borgerson</a:t>
            </a:r>
            <a:r>
              <a:rPr lang="fr-FR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- 2008</a:t>
            </a:r>
          </a:p>
          <a:p>
            <a:pPr defTabSz="283464">
              <a:spcAft>
                <a:spcPts val="600"/>
              </a:spcAft>
            </a:pPr>
            <a:r>
              <a:rPr lang="fr-FR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 rush- Reuters- 2007</a:t>
            </a:r>
          </a:p>
          <a:p>
            <a:pPr defTabSz="283464">
              <a:spcAft>
                <a:spcPts val="600"/>
              </a:spcAft>
            </a:pPr>
            <a:r>
              <a:rPr lang="fr-FR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 </a:t>
            </a:r>
            <a:r>
              <a:rPr lang="fr-FR" sz="4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silk</a:t>
            </a:r>
            <a:r>
              <a:rPr lang="fr-FR" sz="4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road- 2019</a:t>
            </a:r>
          </a:p>
          <a:p>
            <a:pPr marL="0" indent="0">
              <a:spcAft>
                <a:spcPts val="600"/>
              </a:spcAft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07FBE9-EC93-3E78-D97F-5252A162342E}"/>
              </a:ext>
            </a:extLst>
          </p:cNvPr>
          <p:cNvSpPr>
            <a:spLocks/>
          </p:cNvSpPr>
          <p:nvPr/>
        </p:nvSpPr>
        <p:spPr>
          <a:xfrm>
            <a:off x="3849096" y="2142911"/>
            <a:ext cx="2673561" cy="194212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83464">
              <a:spcAft>
                <a:spcPts val="600"/>
              </a:spcAft>
            </a:pPr>
            <a:r>
              <a: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</a:t>
            </a:r>
          </a:p>
          <a:p>
            <a:pPr defTabSz="283464">
              <a:spcAft>
                <a:spcPts val="600"/>
              </a:spcAft>
            </a:pPr>
            <a:endParaRPr lang="fr-FR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83464">
              <a:spcAft>
                <a:spcPts val="600"/>
              </a:spcAft>
            </a:pPr>
            <a:r>
              <a:rPr lang="fr-FR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Arctic</a:t>
            </a:r>
            <a:r>
              <a: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how?</a:t>
            </a:r>
          </a:p>
          <a:p>
            <a:pPr defTabSz="283464">
              <a:spcAft>
                <a:spcPts val="600"/>
              </a:spcAft>
            </a:pPr>
            <a:r>
              <a: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(</a:t>
            </a:r>
            <a:r>
              <a:rPr lang="fr-FR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conception, practice (how).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0670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68AF0A-D6AC-44E0-90FC-DAE12BB47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91CB35-CBDC-44BB-880D-00A544D5A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127BBA-E9B8-7922-149E-D22A8175E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6" r="-1" b="25933"/>
          <a:stretch/>
        </p:blipFill>
        <p:spPr>
          <a:xfrm>
            <a:off x="1304544" y="1288923"/>
            <a:ext cx="9582912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34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6E029-54D3-F994-2D54-1C207BBE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/>
              <a:t>Geopolitics in the context of climate change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21D83C-59C2-C9F4-FFC3-7E7A92EE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30% undiscovered gas and 13% undiscovered oil resources. (USGS)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Geopolitical impact, any resource war?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DBA996B9-6758-0FBF-2F30-165545D3B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" name="Resim 2">
            <a:extLst>
              <a:ext uri="{FF2B5EF4-FFF2-40B4-BE49-F238E27FC236}">
                <a16:creationId xmlns:a16="http://schemas.microsoft.com/office/drawing/2014/main" id="{6978B09D-E901-4C28-99BA-BC9B9533B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5" y="640080"/>
            <a:ext cx="4818888" cy="54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6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C6137-C30E-4592-7AD6-F8855C69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Geopolitics</a:t>
            </a:r>
            <a:r>
              <a:rPr lang="fr-FR" dirty="0"/>
              <a:t> in the </a:t>
            </a:r>
            <a:r>
              <a:rPr lang="fr-FR" dirty="0" err="1"/>
              <a:t>context</a:t>
            </a:r>
            <a:r>
              <a:rPr lang="fr-FR" dirty="0"/>
              <a:t> of </a:t>
            </a:r>
            <a:r>
              <a:rPr lang="fr-FR" dirty="0" err="1"/>
              <a:t>climate</a:t>
            </a:r>
            <a:r>
              <a:rPr lang="fr-FR" dirty="0"/>
              <a:t> change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835B1D-CB05-E03D-0714-D1E28462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Resim 2">
            <a:extLst>
              <a:ext uri="{FF2B5EF4-FFF2-40B4-BE49-F238E27FC236}">
                <a16:creationId xmlns:a16="http://schemas.microsoft.com/office/drawing/2014/main" id="{19F5B2C7-43D9-3F25-E49F-CC22D3F81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78" y="973076"/>
            <a:ext cx="4000500" cy="1841500"/>
          </a:xfrm>
          <a:prstGeom prst="rect">
            <a:avLst/>
          </a:prstGeom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4D6CFCB3-64AC-C0FE-AFED-AA818A0DE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720983"/>
              </p:ext>
            </p:extLst>
          </p:nvPr>
        </p:nvGraphicFramePr>
        <p:xfrm>
          <a:off x="6096000" y="4043425"/>
          <a:ext cx="6990035" cy="206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144000" imgH="6769100" progId="Word.Document.12">
                  <p:embed/>
                </p:oleObj>
              </mc:Choice>
              <mc:Fallback>
                <p:oleObj name="Document" r:id="rId3" imgW="9144000" imgH="6769100" progId="Word.Document.12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4BD0596B-EC50-646A-320D-3C62C8373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4043425"/>
                        <a:ext cx="6990035" cy="206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09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FDE4D-CBBB-CA7D-69C6-719E5745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543297"/>
            <a:ext cx="4486656" cy="1141497"/>
          </a:xfrm>
        </p:spPr>
        <p:txBody>
          <a:bodyPr/>
          <a:lstStyle/>
          <a:p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Arctic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country?</a:t>
            </a:r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526A9331-BFAE-9EE3-D374-A33A079EE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17726"/>
              </p:ext>
            </p:extLst>
          </p:nvPr>
        </p:nvGraphicFramePr>
        <p:xfrm>
          <a:off x="6735763" y="804863"/>
          <a:ext cx="4816475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09295D-BCA6-258B-68FB-E2E507224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4425" y="2068847"/>
            <a:ext cx="3794760" cy="10970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International Media</a:t>
            </a:r>
          </a:p>
          <a:p>
            <a:r>
              <a:rPr lang="fr-FR" dirty="0" err="1">
                <a:solidFill>
                  <a:schemeClr val="tx1"/>
                </a:solidFill>
              </a:rPr>
              <a:t>Russia</a:t>
            </a:r>
            <a:r>
              <a:rPr lang="fr-FR" dirty="0">
                <a:solidFill>
                  <a:schemeClr val="tx1"/>
                </a:solidFill>
              </a:rPr>
              <a:t>- 2007</a:t>
            </a:r>
          </a:p>
          <a:p>
            <a:r>
              <a:rPr lang="fr-FR" dirty="0">
                <a:solidFill>
                  <a:schemeClr val="tx1"/>
                </a:solidFill>
              </a:rPr>
              <a:t>Titanium Flag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C44D88C-170A-642D-F3FD-41ADECCB2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41" y="3692136"/>
            <a:ext cx="3224213" cy="23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7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0B038A-B91F-5E92-7B5A-605DEC9D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Cooperation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AA6E0C-2414-1F59-B30E-24A3AB21D9CF}"/>
              </a:ext>
            </a:extLst>
          </p:cNvPr>
          <p:cNvSpPr>
            <a:spLocks/>
          </p:cNvSpPr>
          <p:nvPr/>
        </p:nvSpPr>
        <p:spPr>
          <a:xfrm>
            <a:off x="5619750" y="2465577"/>
            <a:ext cx="2653480" cy="1926846"/>
          </a:xfrm>
          <a:prstGeom prst="rect">
            <a:avLst/>
          </a:prstGeom>
        </p:spPr>
        <p:txBody>
          <a:bodyPr/>
          <a:lstStyle/>
          <a:p>
            <a:pPr defTabSz="283464">
              <a:spcAft>
                <a:spcPts val="600"/>
              </a:spcAft>
            </a:pPr>
            <a:r>
              <a:rPr lang="fr-FR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Arctic</a:t>
            </a: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Council </a:t>
            </a:r>
          </a:p>
          <a:p>
            <a:pPr defTabSz="283464">
              <a:spcAft>
                <a:spcPts val="600"/>
              </a:spcAft>
            </a:pPr>
            <a:endParaRPr lang="fr-F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83464">
              <a:spcAft>
                <a:spcPts val="600"/>
              </a:spcAft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+ 13 </a:t>
            </a:r>
            <a:endParaRPr lang="fr-FR" sz="2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1A1294-227E-277E-C375-C4679E426A52}"/>
              </a:ext>
            </a:extLst>
          </p:cNvPr>
          <p:cNvSpPr>
            <a:spLocks/>
          </p:cNvSpPr>
          <p:nvPr/>
        </p:nvSpPr>
        <p:spPr>
          <a:xfrm>
            <a:off x="8403221" y="2465577"/>
            <a:ext cx="2823580" cy="1926846"/>
          </a:xfrm>
          <a:prstGeom prst="rect">
            <a:avLst/>
          </a:prstGeom>
        </p:spPr>
        <p:txBody>
          <a:bodyPr/>
          <a:lstStyle/>
          <a:p>
            <a:pPr defTabSz="283464">
              <a:spcAft>
                <a:spcPts val="600"/>
              </a:spcAft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UNCLOS</a:t>
            </a:r>
          </a:p>
          <a:p>
            <a:pPr defTabSz="283464">
              <a:spcAft>
                <a:spcPts val="600"/>
              </a:spcAft>
            </a:pPr>
            <a:endParaRPr lang="fr-F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83464">
              <a:spcAft>
                <a:spcPts val="600"/>
              </a:spcAft>
            </a:pPr>
            <a:r>
              <a:rPr lang="fr-FR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</a:t>
            </a: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boundaries</a:t>
            </a:r>
            <a:endParaRPr lang="fr-F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83464">
              <a:spcAft>
                <a:spcPts val="600"/>
              </a:spcAft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Claims, </a:t>
            </a:r>
            <a:r>
              <a:rPr lang="fr-FR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overlaps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7243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9CA279-520A-FF68-1721-7AAEE724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By February 2022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3724275-9AA7-08EB-7D60-DBD4C4E89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76372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167739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{59F9D5B6-00D2-D54A-AFA8-B5057BA6AD40}tf10001120</Template>
  <TotalTime>84</TotalTime>
  <Words>253</Words>
  <Application>Microsoft Macintosh PowerPoint</Application>
  <PresentationFormat>Grand écran</PresentationFormat>
  <Paragraphs>54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Colis</vt:lpstr>
      <vt:lpstr>Document</vt:lpstr>
      <vt:lpstr>Arctic Geopolitics</vt:lpstr>
      <vt:lpstr>Geopolitics</vt:lpstr>
      <vt:lpstr>Arctic Geopolitics</vt:lpstr>
      <vt:lpstr>Présentation PowerPoint</vt:lpstr>
      <vt:lpstr>Geopolitics in the context of climate change</vt:lpstr>
      <vt:lpstr>Geopolitics in the context of climate change</vt:lpstr>
      <vt:lpstr>Which Arctic, which country?</vt:lpstr>
      <vt:lpstr>Cooperation</vt:lpstr>
      <vt:lpstr>By February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Arctic Geopolitics</dc:title>
  <dc:creator>Microsoft Office User</dc:creator>
  <cp:lastModifiedBy>Microsoft Office User</cp:lastModifiedBy>
  <cp:revision>12</cp:revision>
  <dcterms:created xsi:type="dcterms:W3CDTF">2024-03-06T16:59:00Z</dcterms:created>
  <dcterms:modified xsi:type="dcterms:W3CDTF">2024-03-06T18:24:28Z</dcterms:modified>
</cp:coreProperties>
</file>