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866" r:id="rId2"/>
    <p:sldMasterId id="2147483843" r:id="rId3"/>
    <p:sldMasterId id="2147483887" r:id="rId4"/>
    <p:sldMasterId id="2147483899" r:id="rId5"/>
  </p:sldMasterIdLst>
  <p:notesMasterIdLst>
    <p:notesMasterId r:id="rId89"/>
  </p:notesMasterIdLst>
  <p:handoutMasterIdLst>
    <p:handoutMasterId r:id="rId90"/>
  </p:handoutMasterIdLst>
  <p:sldIdLst>
    <p:sldId id="300" r:id="rId6"/>
    <p:sldId id="301" r:id="rId7"/>
    <p:sldId id="299" r:id="rId8"/>
    <p:sldId id="302" r:id="rId9"/>
    <p:sldId id="375" r:id="rId10"/>
    <p:sldId id="376" r:id="rId11"/>
    <p:sldId id="304" r:id="rId12"/>
    <p:sldId id="305" r:id="rId13"/>
    <p:sldId id="306" r:id="rId14"/>
    <p:sldId id="307" r:id="rId15"/>
    <p:sldId id="308" r:id="rId16"/>
    <p:sldId id="387" r:id="rId17"/>
    <p:sldId id="309" r:id="rId18"/>
    <p:sldId id="310" r:id="rId19"/>
    <p:sldId id="312" r:id="rId20"/>
    <p:sldId id="380" r:id="rId21"/>
    <p:sldId id="396" r:id="rId22"/>
    <p:sldId id="397" r:id="rId23"/>
    <p:sldId id="398" r:id="rId24"/>
    <p:sldId id="314" r:id="rId25"/>
    <p:sldId id="317" r:id="rId26"/>
    <p:sldId id="316" r:id="rId27"/>
    <p:sldId id="377" r:id="rId28"/>
    <p:sldId id="318" r:id="rId29"/>
    <p:sldId id="319" r:id="rId30"/>
    <p:sldId id="320" r:id="rId31"/>
    <p:sldId id="321" r:id="rId32"/>
    <p:sldId id="381" r:id="rId33"/>
    <p:sldId id="383" r:id="rId34"/>
    <p:sldId id="384" r:id="rId35"/>
    <p:sldId id="324" r:id="rId36"/>
    <p:sldId id="325"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70" r:id="rId53"/>
    <p:sldId id="371" r:id="rId54"/>
    <p:sldId id="342" r:id="rId55"/>
    <p:sldId id="343" r:id="rId56"/>
    <p:sldId id="344" r:id="rId57"/>
    <p:sldId id="345" r:id="rId58"/>
    <p:sldId id="346" r:id="rId59"/>
    <p:sldId id="382" r:id="rId60"/>
    <p:sldId id="385" r:id="rId61"/>
    <p:sldId id="386" r:id="rId62"/>
    <p:sldId id="349" r:id="rId63"/>
    <p:sldId id="350" r:id="rId64"/>
    <p:sldId id="351" r:id="rId65"/>
    <p:sldId id="352" r:id="rId66"/>
    <p:sldId id="353" r:id="rId67"/>
    <p:sldId id="354" r:id="rId68"/>
    <p:sldId id="355" r:id="rId69"/>
    <p:sldId id="356" r:id="rId70"/>
    <p:sldId id="357" r:id="rId71"/>
    <p:sldId id="358" r:id="rId72"/>
    <p:sldId id="359" r:id="rId73"/>
    <p:sldId id="379" r:id="rId74"/>
    <p:sldId id="378" r:id="rId75"/>
    <p:sldId id="362" r:id="rId76"/>
    <p:sldId id="390" r:id="rId77"/>
    <p:sldId id="363" r:id="rId78"/>
    <p:sldId id="395" r:id="rId79"/>
    <p:sldId id="364" r:id="rId80"/>
    <p:sldId id="365" r:id="rId81"/>
    <p:sldId id="366" r:id="rId82"/>
    <p:sldId id="367" r:id="rId83"/>
    <p:sldId id="391" r:id="rId84"/>
    <p:sldId id="392" r:id="rId85"/>
    <p:sldId id="393" r:id="rId86"/>
    <p:sldId id="394" r:id="rId87"/>
    <p:sldId id="293" r:id="rId88"/>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0B69D-9948-46F3-B07D-8BF81D90CAFD}">
          <p14:sldIdLst>
            <p14:sldId id="300"/>
            <p14:sldId id="301"/>
            <p14:sldId id="299"/>
            <p14:sldId id="302"/>
            <p14:sldId id="375"/>
            <p14:sldId id="376"/>
            <p14:sldId id="304"/>
            <p14:sldId id="305"/>
            <p14:sldId id="306"/>
            <p14:sldId id="307"/>
            <p14:sldId id="308"/>
            <p14:sldId id="387"/>
            <p14:sldId id="309"/>
            <p14:sldId id="310"/>
            <p14:sldId id="312"/>
            <p14:sldId id="380"/>
            <p14:sldId id="396"/>
            <p14:sldId id="397"/>
            <p14:sldId id="398"/>
            <p14:sldId id="314"/>
            <p14:sldId id="317"/>
            <p14:sldId id="316"/>
            <p14:sldId id="377"/>
            <p14:sldId id="318"/>
            <p14:sldId id="319"/>
            <p14:sldId id="320"/>
            <p14:sldId id="321"/>
            <p14:sldId id="381"/>
            <p14:sldId id="383"/>
            <p14:sldId id="384"/>
            <p14:sldId id="324"/>
            <p14:sldId id="325"/>
            <p14:sldId id="327"/>
            <p14:sldId id="328"/>
            <p14:sldId id="329"/>
            <p14:sldId id="330"/>
            <p14:sldId id="331"/>
            <p14:sldId id="332"/>
            <p14:sldId id="333"/>
            <p14:sldId id="334"/>
            <p14:sldId id="335"/>
            <p14:sldId id="336"/>
            <p14:sldId id="337"/>
            <p14:sldId id="338"/>
            <p14:sldId id="339"/>
            <p14:sldId id="340"/>
            <p14:sldId id="341"/>
            <p14:sldId id="370"/>
            <p14:sldId id="371"/>
            <p14:sldId id="342"/>
            <p14:sldId id="343"/>
            <p14:sldId id="344"/>
            <p14:sldId id="345"/>
            <p14:sldId id="346"/>
            <p14:sldId id="382"/>
            <p14:sldId id="385"/>
            <p14:sldId id="386"/>
            <p14:sldId id="349"/>
            <p14:sldId id="350"/>
            <p14:sldId id="351"/>
            <p14:sldId id="352"/>
            <p14:sldId id="353"/>
            <p14:sldId id="354"/>
            <p14:sldId id="355"/>
            <p14:sldId id="356"/>
            <p14:sldId id="357"/>
            <p14:sldId id="358"/>
            <p14:sldId id="359"/>
            <p14:sldId id="379"/>
            <p14:sldId id="378"/>
            <p14:sldId id="362"/>
            <p14:sldId id="390"/>
            <p14:sldId id="363"/>
            <p14:sldId id="395"/>
            <p14:sldId id="364"/>
            <p14:sldId id="365"/>
            <p14:sldId id="366"/>
            <p14:sldId id="367"/>
            <p14:sldId id="391"/>
            <p14:sldId id="392"/>
            <p14:sldId id="393"/>
            <p14:sldId id="394"/>
          </p14:sldIdLst>
        </p14:section>
        <p14:section name="Untitled Section" id="{BC207CB5-D627-4B15-B03B-ED7A53E19D7E}">
          <p14:sldIdLst>
            <p14:sldId id="293"/>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1C3D74"/>
    <a:srgbClr val="2DB8C5"/>
    <a:srgbClr val="73B82B"/>
    <a:srgbClr val="F18500"/>
    <a:srgbClr val="10746A"/>
    <a:srgbClr val="8D3786"/>
    <a:srgbClr val="CDA60C"/>
    <a:srgbClr val="2DB862"/>
    <a:srgbClr val="009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38" autoAdjust="0"/>
    <p:restoredTop sz="66258" autoAdjust="0"/>
  </p:normalViewPr>
  <p:slideViewPr>
    <p:cSldViewPr snapToGrid="0" snapToObjects="1">
      <p:cViewPr varScale="1">
        <p:scale>
          <a:sx n="77" d="100"/>
          <a:sy n="77" d="100"/>
        </p:scale>
        <p:origin x="-112" y="-3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8"/>
          <c:y val="0.00144672627373674"/>
        </c:manualLayout>
      </c:layout>
      <c:overlay val="0"/>
      <c:spPr>
        <a:noFill/>
        <a:ln>
          <a:noFill/>
        </a:ln>
        <a:effectLst/>
      </c:spPr>
    </c:title>
    <c:autoTitleDeleted val="0"/>
    <c:plotArea>
      <c:layout>
        <c:manualLayout>
          <c:layoutTarget val="inner"/>
          <c:xMode val="edge"/>
          <c:yMode val="edge"/>
          <c:x val="0.0550093558758361"/>
          <c:y val="0.13986788302602"/>
          <c:w val="0.679311776668122"/>
          <c:h val="0.76021553992215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8.0</c:v>
                </c:pt>
                <c:pt idx="1">
                  <c:v>6.0</c:v>
                </c:pt>
                <c:pt idx="2">
                  <c:v>4.0</c:v>
                </c:pt>
                <c:pt idx="3">
                  <c:v>3.0</c:v>
                </c:pt>
                <c:pt idx="4">
                  <c:v>2.0</c:v>
                </c:pt>
                <c:pt idx="5">
                  <c:v>1.0</c:v>
                </c:pt>
                <c:pt idx="6">
                  <c:v>0.5</c:v>
                </c:pt>
              </c:numCache>
            </c:numRef>
          </c:val>
          <c:extLst xmlns:c16r2="http://schemas.microsoft.com/office/drawing/2015/06/char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1"/>
          <c:y val="0.192817989135478"/>
          <c:w val="0.300224364351362"/>
          <c:h val="0.652836048290868"/>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3"/>
          <c:y val="0.0140625433274615"/>
        </c:manualLayout>
      </c:layout>
      <c:overlay val="0"/>
      <c:spPr>
        <a:noFill/>
        <a:ln>
          <a:noFill/>
        </a:ln>
        <a:effectLst/>
      </c:spPr>
    </c:title>
    <c:autoTitleDeleted val="0"/>
    <c:plotArea>
      <c:layout>
        <c:manualLayout>
          <c:layoutTarget val="inner"/>
          <c:xMode val="edge"/>
          <c:yMode val="edge"/>
          <c:x val="0.0375315679900581"/>
          <c:y val="0.11931885404851"/>
          <c:w val="0.631979139026348"/>
          <c:h val="0.653089877391494"/>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6.0</c:v>
                </c:pt>
              </c:numCache>
            </c:numRef>
          </c:val>
          <c:extLst xmlns:c16r2="http://schemas.microsoft.com/office/drawing/2015/06/char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2078595288"/>
        <c:axId val="2078591256"/>
      </c:barChart>
      <c:valAx>
        <c:axId val="2078591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2078595288"/>
        <c:crosses val="autoZero"/>
        <c:crossBetween val="between"/>
      </c:valAx>
      <c:catAx>
        <c:axId val="2078595288"/>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2078591256"/>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
          <c:y val="0.230266758514804"/>
          <c:w val="0.246311257180878"/>
          <c:h val="0.60697960708651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
          <c:y val="0.0140624991349348"/>
        </c:manualLayout>
      </c:layout>
      <c:overlay val="0"/>
      <c:spPr>
        <a:noFill/>
        <a:ln>
          <a:noFill/>
        </a:ln>
        <a:effectLst/>
      </c:spPr>
    </c:title>
    <c:autoTitleDeleted val="0"/>
    <c:plotArea>
      <c:layout>
        <c:manualLayout>
          <c:layoutTarget val="inner"/>
          <c:xMode val="edge"/>
          <c:yMode val="edge"/>
          <c:x val="0.180170855302379"/>
          <c:y val="0.11931885404851"/>
          <c:w val="0.598482974473324"/>
          <c:h val="0.800520663130778"/>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7.0</c:v>
                </c:pt>
                <c:pt idx="1">
                  <c:v>6.0</c:v>
                </c:pt>
                <c:pt idx="2">
                  <c:v>5.0</c:v>
                </c:pt>
                <c:pt idx="3">
                  <c:v>4.0</c:v>
                </c:pt>
                <c:pt idx="4">
                  <c:v>3.0</c:v>
                </c:pt>
                <c:pt idx="5">
                  <c:v>2.0</c:v>
                </c:pt>
                <c:pt idx="6">
                  <c:v>1.0</c:v>
                </c:pt>
              </c:numCache>
            </c:numRef>
          </c:val>
          <c:extLst xmlns:c16r2="http://schemas.microsoft.com/office/drawing/2015/06/char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2079457624"/>
        <c:axId val="2079453592"/>
      </c:barChart>
      <c:valAx>
        <c:axId val="2079453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2079457624"/>
        <c:crosses val="autoZero"/>
        <c:crossBetween val="between"/>
      </c:valAx>
      <c:catAx>
        <c:axId val="20794576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2079453592"/>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
          <c:y val="0.0963918689624805"/>
          <c:w val="0.276034867943843"/>
          <c:h val="0.80923730636218"/>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t>29/07/22</a:t>
            </a:fld>
            <a:endParaRPr lang="en-GB"/>
          </a:p>
        </p:txBody>
      </p:sp>
      <p:sp>
        <p:nvSpPr>
          <p:cNvPr id="4" name="Footer Placeholder 3">
            <a:extLst>
              <a:ext uri="{FF2B5EF4-FFF2-40B4-BE49-F238E27FC236}">
                <a16:creationId xmlns=""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29/07/22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caba.org.uk/financial/benefits-advice/understanding-uk-benefits.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ellaroberta.org/aiovg_videos/the-healthy-london-partnership/"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s://link.springer.com/content/pdf/10.1007/s00038-018-1104-8.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overnment/publications/health-matters-air-pollution/health-matters-air-pollution" TargetMode="External"/><Relationship Id="rId4" Type="http://schemas.openxmlformats.org/officeDocument/2006/relationships/hyperlink" Target="https://www.london.gov.uk/sites/default/files/shorthand/clean_air/"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weforum.org/agenda/2020/07/what-is-environmental-racism-pollution-covid-systemic/" TargetMode="External"/><Relationship Id="rId4" Type="http://schemas.openxmlformats.org/officeDocument/2006/relationships/hyperlink" Target="https://www.theguardian.com/uk-news/2021/jan/20/silvertown-tunnel-assault-health-locals-warn-doctors-london"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 Id="rId3" Type="http://schemas.openxmlformats.org/officeDocument/2006/relationships/hyperlink" Target="https://tfl.gov.uk/travel-information/improvements-and-projects/silvertown-tunnel%23on-this-page-0"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 Id="rId3" Type="http://schemas.openxmlformats.org/officeDocument/2006/relationships/hyperlink" Target="https://networks.sustainablehealthcare.org.uk/sites/default/files/resources/20180912_Health_and_Social_Care_NRF_web.pdf"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bbc.co.uk/news/health-37621239" TargetMode="External"/><Relationship Id="rId4" Type="http://schemas.openxmlformats.org/officeDocument/2006/relationships/hyperlink" Target="https://maternityaction.org.uk/advice/residence-rules-and-entitlement-to-nhs-maternity-care-in-england/" TargetMode="External"/><Relationship Id="rId5" Type="http://schemas.openxmlformats.org/officeDocument/2006/relationships/hyperlink" Target="https://www.bmj.com/content/366/bmj.l5374?hwshib2=authn:1622715629:20210602:cada7438-2ddd-49bc-a4a0-a3ee264b5a02:0:0:0:7mt8YEFlNUhKo6sMzhCy7Q==" TargetMode="External"/><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youtube.com/watch?v=CwBEkGurMiY"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 Id="rId3" Type="http://schemas.openxmlformats.org/officeDocument/2006/relationships/hyperlink" Target="https://www.npeu.ox.ac.uk/assets/downloads/mbrrace-uk/reports/MBRRACE-UK%20Maternal%20Report%202019%20-%20WEB%20VERSION.pdf"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 Id="rId3" Type="http://schemas.openxmlformats.org/officeDocument/2006/relationships/hyperlink" Target="https://committees.parliament.uk/publications/3376/documents/32359/default/"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 Id="rId3" Type="http://schemas.openxmlformats.org/officeDocument/2006/relationships/hyperlink" Target="https://www.rcog.org.uk/globalassets/documents/news/position-statements/racial-disparities-womens-healthcare-march-2020.pdf"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ted.com/talks/hans_rosling_new_insights_on_poverty?referrer=playlist-the_best_hans_rosling_talks_yo&amp;language=e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youtube.com/watch?v=h-2bf205upQ"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3</a:t>
            </a:fld>
            <a:endParaRPr lang="en-US"/>
          </a:p>
        </p:txBody>
      </p:sp>
    </p:spTree>
    <p:extLst>
      <p:ext uri="{BB962C8B-B14F-4D97-AF65-F5344CB8AC3E}">
        <p14:creationId xmlns:p14="http://schemas.microsoft.com/office/powerpoint/2010/main" val="412255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14</a:t>
            </a:fld>
            <a:endParaRPr lang="en-US"/>
          </a:p>
        </p:txBody>
      </p:sp>
    </p:spTree>
    <p:extLst>
      <p:ext uri="{BB962C8B-B14F-4D97-AF65-F5344CB8AC3E}">
        <p14:creationId xmlns:p14="http://schemas.microsoft.com/office/powerpoint/2010/main" val="390824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15</a:t>
            </a:fld>
            <a:endParaRPr lang="en-US"/>
          </a:p>
        </p:txBody>
      </p:sp>
    </p:spTree>
    <p:extLst>
      <p:ext uri="{BB962C8B-B14F-4D97-AF65-F5344CB8AC3E}">
        <p14:creationId xmlns:p14="http://schemas.microsoft.com/office/powerpoint/2010/main" val="63785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16</a:t>
            </a:fld>
            <a:endParaRPr lang="en-US"/>
          </a:p>
        </p:txBody>
      </p:sp>
    </p:spTree>
    <p:extLst>
      <p:ext uri="{BB962C8B-B14F-4D97-AF65-F5344CB8AC3E}">
        <p14:creationId xmlns:p14="http://schemas.microsoft.com/office/powerpoint/2010/main" val="2741535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GB" dirty="0" smtClean="0">
                <a:hlinkClick r:id="rId3"/>
              </a:rPr>
              <a:t>https://www.caba.org.uk/financial/benefits-advice/understanding-uk-benefits.html</a:t>
            </a:r>
            <a:endParaRPr lang="en-GB" sz="8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17</a:t>
            </a:fld>
            <a:endParaRPr lang="en-US"/>
          </a:p>
        </p:txBody>
      </p:sp>
    </p:spTree>
    <p:extLst>
      <p:ext uri="{BB962C8B-B14F-4D97-AF65-F5344CB8AC3E}">
        <p14:creationId xmlns:p14="http://schemas.microsoft.com/office/powerpoint/2010/main" val="1473784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b="0" i="0" kern="1200" dirty="0" smtClean="0">
              <a:solidFill>
                <a:schemeClr val="tx1"/>
              </a:solidFill>
              <a:effectLst/>
              <a:latin typeface="+mn-lt"/>
              <a:ea typeface="+mn-ea"/>
              <a:cs typeface="+mn-cs"/>
            </a:endParaRPr>
          </a:p>
          <a:p>
            <a:endParaRPr lang="en-GB" sz="900" b="0" i="0" kern="1200" dirty="0" smtClean="0">
              <a:solidFill>
                <a:schemeClr val="tx1"/>
              </a:solidFill>
              <a:effectLst/>
              <a:latin typeface="+mn-lt"/>
              <a:ea typeface="+mn-ea"/>
              <a:cs typeface="+mn-cs"/>
            </a:endParaRPr>
          </a:p>
          <a:p>
            <a:endParaRPr lang="en-GB" sz="900" b="0" i="0" kern="1200" dirty="0" smtClean="0">
              <a:solidFill>
                <a:schemeClr val="tx1"/>
              </a:solidFill>
              <a:effectLst/>
              <a:latin typeface="+mn-lt"/>
              <a:ea typeface="+mn-ea"/>
              <a:cs typeface="+mn-cs"/>
            </a:endParaRPr>
          </a:p>
          <a:p>
            <a:endParaRPr lang="en-GB" sz="900" b="0" i="0" kern="1200" dirty="0" smtClean="0">
              <a:solidFill>
                <a:schemeClr val="tx1"/>
              </a:solidFill>
              <a:effectLst/>
              <a:latin typeface="+mn-lt"/>
              <a:ea typeface="+mn-ea"/>
              <a:cs typeface="+mn-cs"/>
            </a:endParaRPr>
          </a:p>
          <a:p>
            <a:endParaRPr lang="en-GB" sz="9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18</a:t>
            </a:fld>
            <a:endParaRPr lang="en-US"/>
          </a:p>
        </p:txBody>
      </p:sp>
    </p:spTree>
    <p:extLst>
      <p:ext uri="{BB962C8B-B14F-4D97-AF65-F5344CB8AC3E}">
        <p14:creationId xmlns:p14="http://schemas.microsoft.com/office/powerpoint/2010/main" val="269907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19</a:t>
            </a:fld>
            <a:endParaRPr lang="en-US"/>
          </a:p>
        </p:txBody>
      </p:sp>
    </p:spTree>
    <p:extLst>
      <p:ext uri="{BB962C8B-B14F-4D97-AF65-F5344CB8AC3E}">
        <p14:creationId xmlns:p14="http://schemas.microsoft.com/office/powerpoint/2010/main" val="1090038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22</a:t>
            </a:fld>
            <a:endParaRPr lang="en-US"/>
          </a:p>
        </p:txBody>
      </p:sp>
    </p:spTree>
    <p:extLst>
      <p:ext uri="{BB962C8B-B14F-4D97-AF65-F5344CB8AC3E}">
        <p14:creationId xmlns:p14="http://schemas.microsoft.com/office/powerpoint/2010/main" val="277438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24</a:t>
            </a:fld>
            <a:endParaRPr lang="en-US"/>
          </a:p>
        </p:txBody>
      </p:sp>
    </p:spTree>
    <p:extLst>
      <p:ext uri="{BB962C8B-B14F-4D97-AF65-F5344CB8AC3E}">
        <p14:creationId xmlns:p14="http://schemas.microsoft.com/office/powerpoint/2010/main" val="181695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25</a:t>
            </a:fld>
            <a:endParaRPr lang="en-US"/>
          </a:p>
        </p:txBody>
      </p:sp>
    </p:spTree>
    <p:extLst>
      <p:ext uri="{BB962C8B-B14F-4D97-AF65-F5344CB8AC3E}">
        <p14:creationId xmlns:p14="http://schemas.microsoft.com/office/powerpoint/2010/main" val="104166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sz="900" dirty="0" smtClean="0"/>
              <a:t>https://</a:t>
            </a:r>
            <a:r>
              <a:rPr lang="en-GB" sz="900" dirty="0" err="1" smtClean="0"/>
              <a:t>www.bbc.co.uk</a:t>
            </a:r>
            <a:r>
              <a:rPr lang="en-GB" sz="900" dirty="0" smtClean="0"/>
              <a:t>/news/uk-england-london-56801794</a:t>
            </a:r>
          </a:p>
          <a:p>
            <a:pPr marL="0" lvl="0" indent="0" algn="l" rtl="0">
              <a:spcBef>
                <a:spcPts val="0"/>
              </a:spcBef>
              <a:spcAft>
                <a:spcPts val="0"/>
              </a:spcAft>
              <a:buClr>
                <a:schemeClr val="dk1"/>
              </a:buClr>
              <a:buSzPts val="1200"/>
              <a:buFont typeface="Calibri"/>
              <a:buNone/>
            </a:pPr>
            <a:endParaRPr lang="en-GB" sz="900" dirty="0" smtClean="0"/>
          </a:p>
          <a:p>
            <a:pPr marL="0" marR="0" lvl="0" indent="0" algn="l" rtl="0">
              <a:lnSpc>
                <a:spcPct val="100000"/>
              </a:lnSpc>
              <a:spcBef>
                <a:spcPts val="0"/>
              </a:spcBef>
              <a:spcAft>
                <a:spcPts val="0"/>
              </a:spcAft>
              <a:buClr>
                <a:schemeClr val="dk1"/>
              </a:buClr>
              <a:buSzPts val="1200"/>
              <a:buFont typeface="Calibri"/>
              <a:buNone/>
            </a:pPr>
            <a:r>
              <a:rPr lang="en-GB" sz="900" u="sng" dirty="0" smtClean="0">
                <a:solidFill>
                  <a:schemeClr val="hlink"/>
                </a:solidFill>
                <a:hlinkClick r:id="rId3"/>
              </a:rPr>
              <a:t>http://ellaroberta.org/aiovg_videos/the-healthy-london-partnership/</a:t>
            </a:r>
            <a:r>
              <a:rPr lang="en-GB" sz="900" dirty="0" smtClean="0"/>
              <a:t> </a:t>
            </a:r>
          </a:p>
          <a:p>
            <a:pPr marL="0" marR="0" lvl="0" indent="0" algn="l" rtl="0">
              <a:lnSpc>
                <a:spcPct val="100000"/>
              </a:lnSpc>
              <a:spcBef>
                <a:spcPts val="0"/>
              </a:spcBef>
              <a:spcAft>
                <a:spcPts val="0"/>
              </a:spcAft>
              <a:buClr>
                <a:schemeClr val="dk1"/>
              </a:buClr>
              <a:buSzPts val="1200"/>
              <a:buFont typeface="Calibri"/>
              <a:buNone/>
            </a:pPr>
            <a:endParaRPr lang="en-GB" dirty="0" smtClean="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10"/>
          </p:nvPr>
        </p:nvSpPr>
        <p:spPr/>
        <p:txBody>
          <a:bodyPr/>
          <a:lstStyle/>
          <a:p>
            <a:fld id="{00942D00-D33B-6747-961F-9152114FB45F}" type="slidenum">
              <a:rPr lang="en-US" smtClean="0"/>
              <a:t>31</a:t>
            </a:fld>
            <a:endParaRPr lang="en-US"/>
          </a:p>
        </p:txBody>
      </p:sp>
    </p:spTree>
    <p:extLst>
      <p:ext uri="{BB962C8B-B14F-4D97-AF65-F5344CB8AC3E}">
        <p14:creationId xmlns:p14="http://schemas.microsoft.com/office/powerpoint/2010/main" val="329648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4</a:t>
            </a:fld>
            <a:endParaRPr lang="en-US"/>
          </a:p>
        </p:txBody>
      </p:sp>
    </p:spTree>
    <p:extLst>
      <p:ext uri="{BB962C8B-B14F-4D97-AF65-F5344CB8AC3E}">
        <p14:creationId xmlns:p14="http://schemas.microsoft.com/office/powerpoint/2010/main" val="159950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Slide Number Placeholder 3"/>
          <p:cNvSpPr>
            <a:spLocks noGrp="1"/>
          </p:cNvSpPr>
          <p:nvPr>
            <p:ph type="sldNum" sz="quarter" idx="10"/>
          </p:nvPr>
        </p:nvSpPr>
        <p:spPr/>
        <p:txBody>
          <a:bodyPr/>
          <a:lstStyle/>
          <a:p>
            <a:fld id="{00942D00-D33B-6747-961F-9152114FB45F}" type="slidenum">
              <a:rPr lang="en-US" smtClean="0"/>
              <a:t>32</a:t>
            </a:fld>
            <a:endParaRPr lang="en-US"/>
          </a:p>
        </p:txBody>
      </p:sp>
    </p:spTree>
    <p:extLst>
      <p:ext uri="{BB962C8B-B14F-4D97-AF65-F5344CB8AC3E}">
        <p14:creationId xmlns:p14="http://schemas.microsoft.com/office/powerpoint/2010/main" val="490788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sz="900" u="sng" dirty="0" smtClean="0">
                <a:solidFill>
                  <a:schemeClr val="hlink"/>
                </a:solidFill>
                <a:hlinkClick r:id="rId3"/>
              </a:rPr>
              <a:t>https://link.springer.com/content/pdf/10.1007/s00038-018-1104-8.pdf</a:t>
            </a:r>
            <a:r>
              <a:rPr lang="en-US" sz="900" dirty="0" smtClean="0"/>
              <a:t> </a:t>
            </a:r>
          </a:p>
          <a:p>
            <a:pPr marL="0" lvl="0" indent="0" algn="l" rtl="0">
              <a:spcBef>
                <a:spcPts val="0"/>
              </a:spcBef>
              <a:spcAft>
                <a:spcPts val="0"/>
              </a:spcAft>
              <a:buClr>
                <a:schemeClr val="dk1"/>
              </a:buClr>
              <a:buSzPts val="1200"/>
              <a:buFont typeface="Calibri"/>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34</a:t>
            </a:fld>
            <a:endParaRPr lang="en-US"/>
          </a:p>
        </p:txBody>
      </p:sp>
    </p:spTree>
    <p:extLst>
      <p:ext uri="{BB962C8B-B14F-4D97-AF65-F5344CB8AC3E}">
        <p14:creationId xmlns:p14="http://schemas.microsoft.com/office/powerpoint/2010/main" val="202067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smtClean="0"/>
          </a:p>
          <a:p>
            <a:pPr marL="0" lvl="0" indent="0" algn="l" rtl="0">
              <a:spcBef>
                <a:spcPts val="0"/>
              </a:spcBef>
              <a:spcAft>
                <a:spcPts val="0"/>
              </a:spcAft>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35</a:t>
            </a:fld>
            <a:endParaRPr lang="en-US"/>
          </a:p>
        </p:txBody>
      </p:sp>
    </p:spTree>
    <p:extLst>
      <p:ext uri="{BB962C8B-B14F-4D97-AF65-F5344CB8AC3E}">
        <p14:creationId xmlns:p14="http://schemas.microsoft.com/office/powerpoint/2010/main" val="967812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900" u="sng" dirty="0" smtClean="0">
                <a:solidFill>
                  <a:schemeClr val="hlink"/>
                </a:solidFill>
                <a:hlinkClick r:id="rId3"/>
              </a:rPr>
              <a:t>https://www.gov.uk/government/publications/health-matters-air-pollution/health-matters-air-pollution</a:t>
            </a:r>
            <a:r>
              <a:rPr lang="en-GB" sz="900" dirty="0" smtClean="0"/>
              <a:t> </a:t>
            </a:r>
          </a:p>
          <a:p>
            <a:pPr marL="0" marR="0" lvl="0" indent="0" algn="l" rtl="0">
              <a:lnSpc>
                <a:spcPct val="100000"/>
              </a:lnSpc>
              <a:spcBef>
                <a:spcPts val="0"/>
              </a:spcBef>
              <a:spcAft>
                <a:spcPts val="0"/>
              </a:spcAft>
              <a:buClr>
                <a:schemeClr val="dk1"/>
              </a:buClr>
              <a:buSzPts val="1200"/>
              <a:buFont typeface="Calibri"/>
              <a:buNone/>
            </a:pPr>
            <a:endParaRPr lang="en-GB" dirty="0" smtClean="0"/>
          </a:p>
          <a:p>
            <a:pPr marL="0" lvl="0" indent="0" algn="l" rtl="0">
              <a:spcBef>
                <a:spcPts val="0"/>
              </a:spcBef>
              <a:spcAft>
                <a:spcPts val="0"/>
              </a:spcAft>
              <a:buClr>
                <a:schemeClr val="dk1"/>
              </a:buClr>
              <a:buSzPts val="1200"/>
              <a:buFont typeface="Calibri"/>
              <a:buNone/>
            </a:pPr>
            <a:r>
              <a:rPr lang="en-GB" sz="900" u="sng" dirty="0" smtClean="0">
                <a:solidFill>
                  <a:schemeClr val="hlink"/>
                </a:solidFill>
                <a:hlinkClick r:id="rId4"/>
              </a:rPr>
              <a:t>https://www.london.gov.uk/sites/default/files/shorthand/clean_air/</a:t>
            </a:r>
            <a:r>
              <a:rPr lang="en-GB" sz="900" dirty="0" smtClean="0"/>
              <a:t> </a:t>
            </a:r>
          </a:p>
          <a:p>
            <a:pPr marL="0" lvl="0" indent="0" algn="l" rtl="0">
              <a:spcBef>
                <a:spcPts val="0"/>
              </a:spcBef>
              <a:spcAft>
                <a:spcPts val="0"/>
              </a:spcAft>
              <a:buClr>
                <a:schemeClr val="dk1"/>
              </a:buClr>
              <a:buSzPts val="1200"/>
              <a:buFont typeface="Calibri"/>
              <a:buNone/>
            </a:pPr>
            <a:endParaRPr lang="en-GB" sz="900" dirty="0" smtClean="0"/>
          </a:p>
          <a:p>
            <a:pPr marL="152400" marR="0" lvl="0" indent="0" algn="l" rtl="0">
              <a:lnSpc>
                <a:spcPct val="100000"/>
              </a:lnSpc>
              <a:spcBef>
                <a:spcPts val="0"/>
              </a:spcBef>
              <a:spcAft>
                <a:spcPts val="0"/>
              </a:spcAft>
              <a:buSzPts val="1200"/>
              <a:buNone/>
            </a:pPr>
            <a:endParaRPr lang="en-GB" sz="900" dirty="0" smtClean="0"/>
          </a:p>
        </p:txBody>
      </p:sp>
      <p:sp>
        <p:nvSpPr>
          <p:cNvPr id="4" name="Slide Number Placeholder 3"/>
          <p:cNvSpPr>
            <a:spLocks noGrp="1"/>
          </p:cNvSpPr>
          <p:nvPr>
            <p:ph type="sldNum" sz="quarter" idx="10"/>
          </p:nvPr>
        </p:nvSpPr>
        <p:spPr/>
        <p:txBody>
          <a:bodyPr/>
          <a:lstStyle/>
          <a:p>
            <a:fld id="{00942D00-D33B-6747-961F-9152114FB45F}" type="slidenum">
              <a:rPr lang="en-US" smtClean="0"/>
              <a:t>36</a:t>
            </a:fld>
            <a:endParaRPr lang="en-US"/>
          </a:p>
        </p:txBody>
      </p:sp>
    </p:spTree>
    <p:extLst>
      <p:ext uri="{BB962C8B-B14F-4D97-AF65-F5344CB8AC3E}">
        <p14:creationId xmlns:p14="http://schemas.microsoft.com/office/powerpoint/2010/main" val="1040217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
                <a:schemeClr val="dk1"/>
              </a:buClr>
              <a:buSzPts val="1200"/>
              <a:buFont typeface="Calibri"/>
              <a:buNone/>
              <a:tabLst/>
              <a:defRPr/>
            </a:pPr>
            <a:r>
              <a:rPr lang="en-GB" u="sng" dirty="0" smtClean="0">
                <a:solidFill>
                  <a:schemeClr val="hlink"/>
                </a:solidFill>
                <a:hlinkClick r:id="rId3"/>
              </a:rPr>
              <a:t>https://www.weforum.org/agenda/2020/07/what-is-environmental-racism-pollution-covid-systemic/</a:t>
            </a:r>
            <a:r>
              <a:rPr lang="en-GB" dirty="0" smtClean="0"/>
              <a:t> </a:t>
            </a:r>
            <a:endParaRPr lang="en-GB" sz="900" u="sng" dirty="0" smtClean="0">
              <a:solidFill>
                <a:schemeClr val="hlink"/>
              </a:solidFill>
              <a:hlinkClick r:id="rId4"/>
            </a:endParaRPr>
          </a:p>
          <a:p>
            <a:pPr marL="0" marR="0" lvl="0" indent="0" algn="l" rtl="0">
              <a:lnSpc>
                <a:spcPct val="100000"/>
              </a:lnSpc>
              <a:spcBef>
                <a:spcPts val="0"/>
              </a:spcBef>
              <a:spcAft>
                <a:spcPts val="0"/>
              </a:spcAft>
              <a:buClr>
                <a:schemeClr val="dk1"/>
              </a:buClr>
              <a:buSzPts val="1200"/>
              <a:buFont typeface="Calibri"/>
              <a:buNone/>
            </a:pPr>
            <a:endParaRPr lang="en-GB" sz="900" u="sng" dirty="0" smtClean="0">
              <a:solidFill>
                <a:schemeClr val="hlink"/>
              </a:solidFill>
              <a:hlinkClick r:id="rId4"/>
            </a:endParaRPr>
          </a:p>
          <a:p>
            <a:pPr marL="0" marR="0" lvl="0" indent="0" algn="l" rtl="0">
              <a:lnSpc>
                <a:spcPct val="100000"/>
              </a:lnSpc>
              <a:spcBef>
                <a:spcPts val="0"/>
              </a:spcBef>
              <a:spcAft>
                <a:spcPts val="0"/>
              </a:spcAft>
              <a:buClr>
                <a:schemeClr val="dk1"/>
              </a:buClr>
              <a:buSzPts val="1200"/>
              <a:buFont typeface="Calibri"/>
              <a:buNone/>
            </a:pPr>
            <a:r>
              <a:rPr lang="en-GB" sz="900" u="sng" dirty="0" smtClean="0">
                <a:solidFill>
                  <a:schemeClr val="hlink"/>
                </a:solidFill>
                <a:hlinkClick r:id="rId4"/>
              </a:rPr>
              <a:t>https://www.theguardian.com/uk-news/2021/jan/20/silvertown-tunnel-assault-health-locals-warn-doctors-london</a:t>
            </a:r>
            <a:r>
              <a:rPr lang="en-GB" sz="900" dirty="0" smtClean="0"/>
              <a:t> </a:t>
            </a:r>
          </a:p>
          <a:p>
            <a:pPr marL="0" marR="0" lvl="0" indent="0" algn="l" rtl="0">
              <a:lnSpc>
                <a:spcPct val="100000"/>
              </a:lnSpc>
              <a:spcBef>
                <a:spcPts val="0"/>
              </a:spcBef>
              <a:spcAft>
                <a:spcPts val="0"/>
              </a:spcAft>
              <a:buClr>
                <a:schemeClr val="dk1"/>
              </a:buClr>
              <a:buSzPts val="1200"/>
              <a:buFont typeface="Calibri"/>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37</a:t>
            </a:fld>
            <a:endParaRPr lang="en-US"/>
          </a:p>
        </p:txBody>
      </p:sp>
    </p:spTree>
    <p:extLst>
      <p:ext uri="{BB962C8B-B14F-4D97-AF65-F5344CB8AC3E}">
        <p14:creationId xmlns:p14="http://schemas.microsoft.com/office/powerpoint/2010/main" val="3570924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38</a:t>
            </a:fld>
            <a:endParaRPr lang="en-US"/>
          </a:p>
        </p:txBody>
      </p:sp>
    </p:spTree>
    <p:extLst>
      <p:ext uri="{BB962C8B-B14F-4D97-AF65-F5344CB8AC3E}">
        <p14:creationId xmlns:p14="http://schemas.microsoft.com/office/powerpoint/2010/main" val="613765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39</a:t>
            </a:fld>
            <a:endParaRPr lang="en-US"/>
          </a:p>
        </p:txBody>
      </p:sp>
    </p:spTree>
    <p:extLst>
      <p:ext uri="{BB962C8B-B14F-4D97-AF65-F5344CB8AC3E}">
        <p14:creationId xmlns:p14="http://schemas.microsoft.com/office/powerpoint/2010/main" val="95194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40</a:t>
            </a:fld>
            <a:endParaRPr lang="en-US"/>
          </a:p>
        </p:txBody>
      </p:sp>
    </p:spTree>
    <p:extLst>
      <p:ext uri="{BB962C8B-B14F-4D97-AF65-F5344CB8AC3E}">
        <p14:creationId xmlns:p14="http://schemas.microsoft.com/office/powerpoint/2010/main" val="3563068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640"/>
              </a:spcBef>
              <a:spcAft>
                <a:spcPts val="0"/>
              </a:spcAft>
              <a:buClr>
                <a:schemeClr val="dk1"/>
              </a:buClr>
              <a:buSzPts val="3200"/>
              <a:buFont typeface="Arial"/>
              <a:buNone/>
            </a:pPr>
            <a:endParaRPr lang="en-US" sz="1600" dirty="0" smtClean="0"/>
          </a:p>
          <a:p>
            <a:pPr marL="0" lvl="0" indent="0" algn="l" rtl="0">
              <a:spcBef>
                <a:spcPts val="280"/>
              </a:spcBef>
              <a:spcAft>
                <a:spcPts val="0"/>
              </a:spcAft>
              <a:buClr>
                <a:schemeClr val="dk1"/>
              </a:buClr>
              <a:buSzPts val="1400"/>
              <a:buFont typeface="Arial"/>
              <a:buNone/>
            </a:pPr>
            <a:r>
              <a:rPr lang="en-US" sz="900" u="sng" dirty="0" smtClean="0">
                <a:solidFill>
                  <a:schemeClr val="hlink"/>
                </a:solidFill>
                <a:hlinkClick r:id="rId3"/>
              </a:rPr>
              <a:t>https://tfl.gov.uk/travel-information/improvements-and-projects/silvertown-tunnel#on-this-page-0</a:t>
            </a:r>
            <a:endParaRPr lang="en-US"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41</a:t>
            </a:fld>
            <a:endParaRPr lang="en-US"/>
          </a:p>
        </p:txBody>
      </p:sp>
    </p:spTree>
    <p:extLst>
      <p:ext uri="{BB962C8B-B14F-4D97-AF65-F5344CB8AC3E}">
        <p14:creationId xmlns:p14="http://schemas.microsoft.com/office/powerpoint/2010/main" val="3599608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42</a:t>
            </a:fld>
            <a:endParaRPr lang="en-US"/>
          </a:p>
        </p:txBody>
      </p:sp>
    </p:spTree>
    <p:extLst>
      <p:ext uri="{BB962C8B-B14F-4D97-AF65-F5344CB8AC3E}">
        <p14:creationId xmlns:p14="http://schemas.microsoft.com/office/powerpoint/2010/main" val="98494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7</a:t>
            </a:fld>
            <a:endParaRPr lang="en-US"/>
          </a:p>
        </p:txBody>
      </p:sp>
    </p:spTree>
    <p:extLst>
      <p:ext uri="{BB962C8B-B14F-4D97-AF65-F5344CB8AC3E}">
        <p14:creationId xmlns:p14="http://schemas.microsoft.com/office/powerpoint/2010/main" val="277510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GB" u="sng" dirty="0" smtClean="0">
                <a:solidFill>
                  <a:schemeClr val="hlink"/>
                </a:solidFill>
                <a:hlinkClick r:id="rId3"/>
              </a:rPr>
              <a:t>20180912_Health_and_Social_Care_NRF_web.pdf (sustainablehealthcare.org.uk)</a:t>
            </a:r>
            <a:endParaRPr lang="en-GB" u="sng" dirty="0" smtClean="0">
              <a:solidFill>
                <a:schemeClr val="hlink"/>
              </a:solidFill>
            </a:endParaRPr>
          </a:p>
          <a:p>
            <a:pPr marL="0" lvl="0" indent="0" algn="l" rtl="0">
              <a:lnSpc>
                <a:spcPct val="115000"/>
              </a:lnSpc>
              <a:spcBef>
                <a:spcPts val="0"/>
              </a:spcBef>
              <a:spcAft>
                <a:spcPts val="0"/>
              </a:spcAft>
              <a:buNone/>
            </a:pPr>
            <a:endParaRPr lang="en-GB" u="sng" dirty="0" smtClean="0">
              <a:solidFill>
                <a:schemeClr val="hlink"/>
              </a:solidFill>
            </a:endParaRPr>
          </a:p>
        </p:txBody>
      </p:sp>
      <p:sp>
        <p:nvSpPr>
          <p:cNvPr id="4" name="Slide Number Placeholder 3"/>
          <p:cNvSpPr>
            <a:spLocks noGrp="1"/>
          </p:cNvSpPr>
          <p:nvPr>
            <p:ph type="sldNum" sz="quarter" idx="10"/>
          </p:nvPr>
        </p:nvSpPr>
        <p:spPr/>
        <p:txBody>
          <a:bodyPr/>
          <a:lstStyle/>
          <a:p>
            <a:fld id="{00942D00-D33B-6747-961F-9152114FB45F}" type="slidenum">
              <a:rPr lang="en-US" smtClean="0"/>
              <a:t>44</a:t>
            </a:fld>
            <a:endParaRPr lang="en-US"/>
          </a:p>
        </p:txBody>
      </p:sp>
    </p:spTree>
    <p:extLst>
      <p:ext uri="{BB962C8B-B14F-4D97-AF65-F5344CB8AC3E}">
        <p14:creationId xmlns:p14="http://schemas.microsoft.com/office/powerpoint/2010/main" val="2934596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Slide Number Placeholder 3"/>
          <p:cNvSpPr>
            <a:spLocks noGrp="1"/>
          </p:cNvSpPr>
          <p:nvPr>
            <p:ph type="sldNum" sz="quarter" idx="10"/>
          </p:nvPr>
        </p:nvSpPr>
        <p:spPr/>
        <p:txBody>
          <a:bodyPr/>
          <a:lstStyle/>
          <a:p>
            <a:fld id="{00942D00-D33B-6747-961F-9152114FB45F}" type="slidenum">
              <a:rPr lang="en-US" smtClean="0"/>
              <a:t>45</a:t>
            </a:fld>
            <a:endParaRPr lang="en-US"/>
          </a:p>
        </p:txBody>
      </p:sp>
    </p:spTree>
    <p:extLst>
      <p:ext uri="{BB962C8B-B14F-4D97-AF65-F5344CB8AC3E}">
        <p14:creationId xmlns:p14="http://schemas.microsoft.com/office/powerpoint/2010/main" val="932474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46</a:t>
            </a:fld>
            <a:endParaRPr lang="en-US"/>
          </a:p>
        </p:txBody>
      </p:sp>
    </p:spTree>
    <p:extLst>
      <p:ext uri="{BB962C8B-B14F-4D97-AF65-F5344CB8AC3E}">
        <p14:creationId xmlns:p14="http://schemas.microsoft.com/office/powerpoint/2010/main" val="2246500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smtClean="0"/>
          </a:p>
        </p:txBody>
      </p:sp>
      <p:sp>
        <p:nvSpPr>
          <p:cNvPr id="4" name="Slide Number Placeholder 3"/>
          <p:cNvSpPr>
            <a:spLocks noGrp="1"/>
          </p:cNvSpPr>
          <p:nvPr>
            <p:ph type="sldNum" sz="quarter" idx="10"/>
          </p:nvPr>
        </p:nvSpPr>
        <p:spPr/>
        <p:txBody>
          <a:bodyPr/>
          <a:lstStyle/>
          <a:p>
            <a:fld id="{00942D00-D33B-6747-961F-9152114FB45F}" type="slidenum">
              <a:rPr lang="en-US" smtClean="0"/>
              <a:t>47</a:t>
            </a:fld>
            <a:endParaRPr lang="en-US"/>
          </a:p>
        </p:txBody>
      </p:sp>
    </p:spTree>
    <p:extLst>
      <p:ext uri="{BB962C8B-B14F-4D97-AF65-F5344CB8AC3E}">
        <p14:creationId xmlns:p14="http://schemas.microsoft.com/office/powerpoint/2010/main" val="4198886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48</a:t>
            </a:fld>
            <a:endParaRPr lang="en-US"/>
          </a:p>
        </p:txBody>
      </p:sp>
    </p:spTree>
    <p:extLst>
      <p:ext uri="{BB962C8B-B14F-4D97-AF65-F5344CB8AC3E}">
        <p14:creationId xmlns:p14="http://schemas.microsoft.com/office/powerpoint/2010/main" val="3516229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685783"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50</a:t>
            </a:fld>
            <a:endParaRPr lang="en-US"/>
          </a:p>
        </p:txBody>
      </p:sp>
    </p:spTree>
    <p:extLst>
      <p:ext uri="{BB962C8B-B14F-4D97-AF65-F5344CB8AC3E}">
        <p14:creationId xmlns:p14="http://schemas.microsoft.com/office/powerpoint/2010/main" val="3094815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53</a:t>
            </a:fld>
            <a:endParaRPr lang="en-US"/>
          </a:p>
        </p:txBody>
      </p:sp>
    </p:spTree>
    <p:extLst>
      <p:ext uri="{BB962C8B-B14F-4D97-AF65-F5344CB8AC3E}">
        <p14:creationId xmlns:p14="http://schemas.microsoft.com/office/powerpoint/2010/main" val="929582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54</a:t>
            </a:fld>
            <a:endParaRPr lang="en-US"/>
          </a:p>
        </p:txBody>
      </p:sp>
    </p:spTree>
    <p:extLst>
      <p:ext uri="{BB962C8B-B14F-4D97-AF65-F5344CB8AC3E}">
        <p14:creationId xmlns:p14="http://schemas.microsoft.com/office/powerpoint/2010/main" val="1816950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900" dirty="0" smtClean="0">
                <a:solidFill>
                  <a:schemeClr val="dk1"/>
                </a:solidFill>
                <a:latin typeface="+mn-lt"/>
                <a:ea typeface="Calibri"/>
                <a:cs typeface="Calibri"/>
                <a:sym typeface="Calibri"/>
              </a:rPr>
              <a:t> </a:t>
            </a:r>
          </a:p>
          <a:p>
            <a:pPr marL="0" lvl="0" indent="0" algn="l" rtl="0">
              <a:spcBef>
                <a:spcPts val="0"/>
              </a:spcBef>
              <a:spcAft>
                <a:spcPts val="0"/>
              </a:spcAft>
              <a:buNone/>
            </a:pPr>
            <a:endParaRPr lang="en-GB" sz="900" dirty="0" smtClean="0">
              <a:solidFill>
                <a:schemeClr val="dk1"/>
              </a:solidFill>
              <a:latin typeface="+mn-lt"/>
              <a:ea typeface="Calibri"/>
              <a:cs typeface="Calibri"/>
              <a:sym typeface="Calibri"/>
            </a:endParaRPr>
          </a:p>
          <a:p>
            <a:pPr marL="0" lvl="0" indent="0" algn="l" rtl="0">
              <a:spcBef>
                <a:spcPts val="0"/>
              </a:spcBef>
              <a:spcAft>
                <a:spcPts val="0"/>
              </a:spcAft>
              <a:buNone/>
            </a:pPr>
            <a:endParaRPr lang="en-GB" sz="900" dirty="0" smtClean="0">
              <a:solidFill>
                <a:schemeClr val="dk1"/>
              </a:solidFill>
              <a:latin typeface="+mn-lt"/>
              <a:ea typeface="Calibri"/>
              <a:cs typeface="Calibri"/>
              <a:sym typeface="Calibri"/>
            </a:endParaRPr>
          </a:p>
          <a:p>
            <a:pPr marL="0" lvl="0" indent="0" algn="l" rtl="0">
              <a:spcBef>
                <a:spcPts val="0"/>
              </a:spcBef>
              <a:spcAft>
                <a:spcPts val="0"/>
              </a:spcAft>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58</a:t>
            </a:fld>
            <a:endParaRPr lang="en-US"/>
          </a:p>
        </p:txBody>
      </p:sp>
    </p:spTree>
    <p:extLst>
      <p:ext uri="{BB962C8B-B14F-4D97-AF65-F5344CB8AC3E}">
        <p14:creationId xmlns:p14="http://schemas.microsoft.com/office/powerpoint/2010/main" val="1445282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400"/>
              </a:spcBef>
              <a:spcAft>
                <a:spcPts val="0"/>
              </a:spcAft>
              <a:buNone/>
            </a:pPr>
            <a:r>
              <a:rPr lang="en-GB" u="sng" dirty="0" smtClean="0">
                <a:solidFill>
                  <a:schemeClr val="hlink"/>
                </a:solidFill>
                <a:hlinkClick r:id="rId3"/>
              </a:rPr>
              <a:t>https://www.bbc.co.uk/news/health-37621239</a:t>
            </a:r>
            <a:endParaRPr lang="en-GB" dirty="0" smtClean="0"/>
          </a:p>
          <a:p>
            <a:pPr marL="0" lvl="0" indent="0" algn="l" rtl="0">
              <a:spcBef>
                <a:spcPts val="400"/>
              </a:spcBef>
              <a:spcAft>
                <a:spcPts val="0"/>
              </a:spcAft>
              <a:buNone/>
            </a:pPr>
            <a:endParaRPr lang="en-GB" dirty="0" smtClean="0"/>
          </a:p>
          <a:p>
            <a:pPr marL="0" lvl="0" indent="0" algn="l" rtl="0">
              <a:spcBef>
                <a:spcPts val="400"/>
              </a:spcBef>
              <a:spcAft>
                <a:spcPts val="0"/>
              </a:spcAft>
              <a:buNone/>
            </a:pPr>
            <a:r>
              <a:rPr lang="en-GB" u="sng" dirty="0" smtClean="0">
                <a:solidFill>
                  <a:schemeClr val="hlink"/>
                </a:solidFill>
                <a:hlinkClick r:id="rId4"/>
              </a:rPr>
              <a:t>https://maternityaction.org.uk/advice/residence-rules-and-entitlement-to-nhs-maternity-care-in-england/</a:t>
            </a:r>
            <a:endParaRPr lang="en-GB" u="sng" dirty="0" smtClean="0"/>
          </a:p>
          <a:p>
            <a:pPr marL="0" lvl="0" indent="0" algn="l" rtl="0">
              <a:spcBef>
                <a:spcPts val="400"/>
              </a:spcBef>
              <a:spcAft>
                <a:spcPts val="0"/>
              </a:spcAft>
              <a:buNone/>
            </a:pPr>
            <a:endParaRPr lang="en-GB" u="sng" dirty="0" smtClean="0"/>
          </a:p>
          <a:p>
            <a:pPr marL="0" lvl="0" indent="0" algn="l" rtl="0">
              <a:spcBef>
                <a:spcPts val="400"/>
              </a:spcBef>
              <a:spcAft>
                <a:spcPts val="0"/>
              </a:spcAft>
              <a:buNone/>
            </a:pPr>
            <a:r>
              <a:rPr lang="en-GB" u="sng" dirty="0" smtClean="0">
                <a:solidFill>
                  <a:schemeClr val="hlink"/>
                </a:solidFill>
                <a:hlinkClick r:id="rId5"/>
              </a:rPr>
              <a:t>https://www.bmj.com/content/366/bmj.l5374?hwshib2=authn%3A1622715629%3A20210602%253Acada7438-2ddd-49bc-a4a0-a3ee264b5a02%3A0%3A0%3A0%3A7mt8YEFlNUhKo6sMzhCy7Q%3D%3D</a:t>
            </a:r>
            <a:endParaRPr lang="en-GB" u="sng" dirty="0" smtClean="0">
              <a:solidFill>
                <a:schemeClr val="hlink"/>
              </a:solidFill>
            </a:endParaRPr>
          </a:p>
          <a:p>
            <a:pPr marL="0" lvl="0" indent="0" algn="l" rtl="0">
              <a:spcBef>
                <a:spcPts val="400"/>
              </a:spcBef>
              <a:spcAft>
                <a:spcPts val="0"/>
              </a:spcAft>
              <a:buNone/>
            </a:pPr>
            <a:endParaRPr lang="en-GB" u="sng" dirty="0" smtClean="0">
              <a:solidFill>
                <a:schemeClr val="hlink"/>
              </a:solidFill>
            </a:endParaRPr>
          </a:p>
          <a:p>
            <a:pPr marL="0" lvl="0" indent="0" algn="l" rtl="0">
              <a:spcBef>
                <a:spcPts val="400"/>
              </a:spcBef>
              <a:spcAft>
                <a:spcPts val="0"/>
              </a:spcAft>
              <a:buNone/>
            </a:pPr>
            <a:endParaRPr lang="en-GB" u="sng" dirty="0" smtClean="0">
              <a:solidFill>
                <a:schemeClr val="hlink"/>
              </a:solidFill>
            </a:endParaRPr>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60</a:t>
            </a:fld>
            <a:endParaRPr lang="en-US"/>
          </a:p>
        </p:txBody>
      </p:sp>
    </p:spTree>
    <p:extLst>
      <p:ext uri="{BB962C8B-B14F-4D97-AF65-F5344CB8AC3E}">
        <p14:creationId xmlns:p14="http://schemas.microsoft.com/office/powerpoint/2010/main" val="246395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592"/>
              </a:spcBef>
              <a:spcAft>
                <a:spcPts val="0"/>
              </a:spcAft>
              <a:buNone/>
            </a:pPr>
            <a:r>
              <a:rPr lang="en-GB" u="sng" dirty="0" smtClean="0">
                <a:solidFill>
                  <a:schemeClr val="hlink"/>
                </a:solidFill>
                <a:hlinkClick r:id="rId3"/>
              </a:rPr>
              <a:t>https://www.youtube.com/watch?v=CwBEkGurMiY</a:t>
            </a:r>
            <a:endParaRPr lang="en-GB" u="sng" dirty="0" smtClean="0">
              <a:solidFill>
                <a:schemeClr val="hlink"/>
              </a:solidFill>
            </a:endParaRPr>
          </a:p>
          <a:p>
            <a:pPr marL="0" lvl="0" indent="0" algn="l" rtl="0">
              <a:spcBef>
                <a:spcPts val="592"/>
              </a:spcBef>
              <a:spcAft>
                <a:spcPts val="0"/>
              </a:spcAft>
              <a:buNone/>
            </a:pPr>
            <a:endParaRPr lang="en-GB" u="sng" dirty="0" smtClean="0">
              <a:solidFill>
                <a:schemeClr val="hlink"/>
              </a:solidFill>
            </a:endParaRPr>
          </a:p>
          <a:p>
            <a:pPr marL="139700" lvl="0" indent="0" algn="l" rtl="0">
              <a:spcBef>
                <a:spcPts val="0"/>
              </a:spcBef>
              <a:spcAft>
                <a:spcPts val="0"/>
              </a:spcAft>
              <a:buSzPts val="1400"/>
              <a:buNone/>
            </a:pPr>
            <a:endParaRPr lang="en-GB" dirty="0" smtClean="0"/>
          </a:p>
          <a:p>
            <a:pPr marL="0" lvl="0" indent="0" algn="l" rtl="0">
              <a:spcBef>
                <a:spcPts val="592"/>
              </a:spcBef>
              <a:spcAft>
                <a:spcPts val="0"/>
              </a:spcAft>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8</a:t>
            </a:fld>
            <a:endParaRPr lang="en-US"/>
          </a:p>
        </p:txBody>
      </p:sp>
    </p:spTree>
    <p:extLst>
      <p:ext uri="{BB962C8B-B14F-4D97-AF65-F5344CB8AC3E}">
        <p14:creationId xmlns:p14="http://schemas.microsoft.com/office/powerpoint/2010/main" val="702865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61</a:t>
            </a:fld>
            <a:endParaRPr lang="en-US"/>
          </a:p>
        </p:txBody>
      </p:sp>
    </p:spTree>
    <p:extLst>
      <p:ext uri="{BB962C8B-B14F-4D97-AF65-F5344CB8AC3E}">
        <p14:creationId xmlns:p14="http://schemas.microsoft.com/office/powerpoint/2010/main" val="3118360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62</a:t>
            </a:fld>
            <a:endParaRPr lang="en-US"/>
          </a:p>
        </p:txBody>
      </p:sp>
    </p:spTree>
    <p:extLst>
      <p:ext uri="{BB962C8B-B14F-4D97-AF65-F5344CB8AC3E}">
        <p14:creationId xmlns:p14="http://schemas.microsoft.com/office/powerpoint/2010/main" val="302533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63</a:t>
            </a:fld>
            <a:endParaRPr lang="en-US"/>
          </a:p>
        </p:txBody>
      </p:sp>
    </p:spTree>
    <p:extLst>
      <p:ext uri="{BB962C8B-B14F-4D97-AF65-F5344CB8AC3E}">
        <p14:creationId xmlns:p14="http://schemas.microsoft.com/office/powerpoint/2010/main" val="1630103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65</a:t>
            </a:fld>
            <a:endParaRPr lang="en-US"/>
          </a:p>
        </p:txBody>
      </p:sp>
    </p:spTree>
    <p:extLst>
      <p:ext uri="{BB962C8B-B14F-4D97-AF65-F5344CB8AC3E}">
        <p14:creationId xmlns:p14="http://schemas.microsoft.com/office/powerpoint/2010/main" val="2575564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900" dirty="0" smtClean="0">
                <a:solidFill>
                  <a:schemeClr val="dk1"/>
                </a:solidFill>
                <a:latin typeface="+mn-lt"/>
                <a:ea typeface="Calibri"/>
                <a:cs typeface="Calibri"/>
                <a:sym typeface="Calibri"/>
              </a:rPr>
              <a:t>https://www.channel4.com/programmes/the-black-maternity-scandal-dispatches</a:t>
            </a:r>
          </a:p>
          <a:p>
            <a:pPr marL="0" lvl="0" indent="0" algn="l" rtl="0">
              <a:spcBef>
                <a:spcPts val="0"/>
              </a:spcBef>
              <a:spcAft>
                <a:spcPts val="0"/>
              </a:spcAft>
              <a:buNone/>
            </a:pPr>
            <a:endParaRPr lang="en-GB" sz="900" dirty="0" smtClean="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00942D00-D33B-6747-961F-9152114FB45F}" type="slidenum">
              <a:rPr lang="en-US" smtClean="0"/>
              <a:t>66</a:t>
            </a:fld>
            <a:endParaRPr lang="en-US"/>
          </a:p>
        </p:txBody>
      </p:sp>
    </p:spTree>
    <p:extLst>
      <p:ext uri="{BB962C8B-B14F-4D97-AF65-F5344CB8AC3E}">
        <p14:creationId xmlns:p14="http://schemas.microsoft.com/office/powerpoint/2010/main" val="3007090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640"/>
              </a:spcBef>
              <a:spcAft>
                <a:spcPts val="0"/>
              </a:spcAft>
              <a:buClr>
                <a:schemeClr val="dk1"/>
              </a:buClr>
              <a:buSzPts val="3200"/>
              <a:buFont typeface="Arial"/>
              <a:buNone/>
            </a:pPr>
            <a:r>
              <a:rPr lang="en-GB" u="sng" dirty="0" smtClean="0">
                <a:solidFill>
                  <a:schemeClr val="hlink"/>
                </a:solidFill>
                <a:hlinkClick r:id="rId3"/>
              </a:rPr>
              <a:t>https://www.npeu.ox.ac.uk/assets/downloads/mbrrace-uk/reports/MBRRACE-UK%20Maternal%20Report%202019%20-%20WEB%20VERSION.pdf</a:t>
            </a:r>
            <a:endParaRPr lang="en-GB" dirty="0" smtClean="0"/>
          </a:p>
        </p:txBody>
      </p:sp>
      <p:sp>
        <p:nvSpPr>
          <p:cNvPr id="4" name="Slide Number Placeholder 3"/>
          <p:cNvSpPr>
            <a:spLocks noGrp="1"/>
          </p:cNvSpPr>
          <p:nvPr>
            <p:ph type="sldNum" sz="quarter" idx="10"/>
          </p:nvPr>
        </p:nvSpPr>
        <p:spPr/>
        <p:txBody>
          <a:bodyPr/>
          <a:lstStyle/>
          <a:p>
            <a:fld id="{00942D00-D33B-6747-961F-9152114FB45F}" type="slidenum">
              <a:rPr lang="en-US" smtClean="0"/>
              <a:t>67</a:t>
            </a:fld>
            <a:endParaRPr lang="en-US"/>
          </a:p>
        </p:txBody>
      </p:sp>
    </p:spTree>
    <p:extLst>
      <p:ext uri="{BB962C8B-B14F-4D97-AF65-F5344CB8AC3E}">
        <p14:creationId xmlns:p14="http://schemas.microsoft.com/office/powerpoint/2010/main" val="3492598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u="sng" dirty="0" smtClean="0">
                <a:solidFill>
                  <a:schemeClr val="hlink"/>
                </a:solidFill>
                <a:hlinkClick r:id="rId3"/>
              </a:rPr>
              <a:t>https://committees.parliament.uk/publications/3376/documents/32359/default/</a:t>
            </a:r>
            <a:r>
              <a:rPr lang="en-GB" dirty="0" smtClean="0"/>
              <a:t> </a:t>
            </a:r>
          </a:p>
          <a:p>
            <a:pPr marL="0" lvl="0" indent="0" algn="l" rtl="0">
              <a:spcBef>
                <a:spcPts val="0"/>
              </a:spcBef>
              <a:spcAft>
                <a:spcPts val="0"/>
              </a:spcAft>
              <a:buNone/>
            </a:pPr>
            <a:endParaRPr lang="en-GB"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68</a:t>
            </a:fld>
            <a:endParaRPr lang="en-US"/>
          </a:p>
        </p:txBody>
      </p:sp>
    </p:spTree>
    <p:extLst>
      <p:ext uri="{BB962C8B-B14F-4D97-AF65-F5344CB8AC3E}">
        <p14:creationId xmlns:p14="http://schemas.microsoft.com/office/powerpoint/2010/main" val="1492453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69</a:t>
            </a:fld>
            <a:endParaRPr lang="en-US"/>
          </a:p>
        </p:txBody>
      </p:sp>
    </p:spTree>
    <p:extLst>
      <p:ext uri="{BB962C8B-B14F-4D97-AF65-F5344CB8AC3E}">
        <p14:creationId xmlns:p14="http://schemas.microsoft.com/office/powerpoint/2010/main" val="1882457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70</a:t>
            </a:fld>
            <a:endParaRPr lang="en-US"/>
          </a:p>
        </p:txBody>
      </p:sp>
    </p:spTree>
    <p:extLst>
      <p:ext uri="{BB962C8B-B14F-4D97-AF65-F5344CB8AC3E}">
        <p14:creationId xmlns:p14="http://schemas.microsoft.com/office/powerpoint/2010/main" val="1826280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71</a:t>
            </a:fld>
            <a:endParaRPr lang="en-US"/>
          </a:p>
        </p:txBody>
      </p:sp>
    </p:spTree>
    <p:extLst>
      <p:ext uri="{BB962C8B-B14F-4D97-AF65-F5344CB8AC3E}">
        <p14:creationId xmlns:p14="http://schemas.microsoft.com/office/powerpoint/2010/main" val="150234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9</a:t>
            </a:fld>
            <a:endParaRPr lang="en-US"/>
          </a:p>
        </p:txBody>
      </p:sp>
    </p:spTree>
    <p:extLst>
      <p:ext uri="{BB962C8B-B14F-4D97-AF65-F5344CB8AC3E}">
        <p14:creationId xmlns:p14="http://schemas.microsoft.com/office/powerpoint/2010/main" val="1998952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Clr>
                <a:schemeClr val="dk1"/>
              </a:buClr>
              <a:buSzPct val="100000"/>
              <a:buNone/>
            </a:pPr>
            <a:r>
              <a:rPr lang="en-GB" dirty="0" smtClean="0"/>
              <a:t>https://</a:t>
            </a:r>
            <a:r>
              <a:rPr lang="en-GB" dirty="0" err="1" smtClean="0"/>
              <a:t>www.longtermplan.nhs.uk</a:t>
            </a:r>
            <a:r>
              <a:rPr lang="en-GB" dirty="0" smtClean="0"/>
              <a:t>/online-version/chapter-3-further-progress-on-care-quality-and-outcomes/a-strong-start-in-life-for-children-and-young-people/maternity-and-neonatal-services/</a:t>
            </a:r>
          </a:p>
          <a:p>
            <a:pPr marL="0" lvl="0" indent="0">
              <a:spcBef>
                <a:spcPts val="0"/>
              </a:spcBef>
              <a:buClr>
                <a:schemeClr val="dk1"/>
              </a:buClr>
              <a:buSzPct val="100000"/>
              <a:buNone/>
            </a:pPr>
            <a:endParaRPr lang="en-GB" dirty="0" smtClean="0"/>
          </a:p>
          <a:p>
            <a:pPr marL="0" marR="0" lvl="0" indent="0" algn="l" defTabSz="685783" rtl="0" eaLnBrk="1" fontAlgn="auto" latinLnBrk="0" hangingPunct="1">
              <a:lnSpc>
                <a:spcPct val="100000"/>
              </a:lnSpc>
              <a:spcBef>
                <a:spcPts val="0"/>
              </a:spcBef>
              <a:spcAft>
                <a:spcPts val="0"/>
              </a:spcAft>
              <a:buClr>
                <a:schemeClr val="dk1"/>
              </a:buClr>
              <a:buSzPct val="100000"/>
              <a:buFontTx/>
              <a:buNone/>
              <a:tabLst/>
              <a:defRPr/>
            </a:pPr>
            <a:r>
              <a:rPr lang="en-US" dirty="0" smtClean="0"/>
              <a:t>https://</a:t>
            </a:r>
            <a:r>
              <a:rPr lang="en-US" dirty="0" err="1" smtClean="0"/>
              <a:t>www.gov.uk</a:t>
            </a:r>
            <a:r>
              <a:rPr lang="en-US" dirty="0" smtClean="0"/>
              <a:t>/government/publications/final-report-of-the-</a:t>
            </a:r>
            <a:r>
              <a:rPr lang="en-US" dirty="0" err="1" smtClean="0"/>
              <a:t>ockenden</a:t>
            </a:r>
            <a:r>
              <a:rPr lang="en-US" dirty="0" smtClean="0"/>
              <a:t>-review/ockenden-review-summary-of-findings-conclusions-and-essential-actions</a:t>
            </a:r>
          </a:p>
          <a:p>
            <a:pPr marL="0" lvl="0" indent="0">
              <a:spcBef>
                <a:spcPts val="0"/>
              </a:spcBef>
              <a:buClr>
                <a:schemeClr val="dk1"/>
              </a:buClr>
              <a:buSzPct val="100000"/>
              <a:buNone/>
            </a:pPr>
            <a:endParaRPr lang="en-GB" dirty="0" smtClean="0"/>
          </a:p>
          <a:p>
            <a:pPr marL="0" marR="0" lvl="0" indent="0" algn="l" defTabSz="685783" rtl="0" eaLnBrk="1" fontAlgn="auto" latinLnBrk="0" hangingPunct="1">
              <a:lnSpc>
                <a:spcPct val="100000"/>
              </a:lnSpc>
              <a:spcBef>
                <a:spcPts val="0"/>
              </a:spcBef>
              <a:spcAft>
                <a:spcPts val="0"/>
              </a:spcAft>
              <a:buClr>
                <a:schemeClr val="dk1"/>
              </a:buClr>
              <a:buSzPct val="100000"/>
              <a:buFontTx/>
              <a:buNone/>
              <a:tabLst/>
              <a:defRPr/>
            </a:pPr>
            <a:r>
              <a:rPr lang="en-US" baseline="0" dirty="0" smtClean="0"/>
              <a:t>https://</a:t>
            </a:r>
            <a:r>
              <a:rPr lang="en-US" baseline="0" dirty="0" err="1" smtClean="0"/>
              <a:t>www.nhsrho.org</a:t>
            </a:r>
            <a:r>
              <a:rPr lang="en-US" baseline="0" dirty="0" smtClean="0"/>
              <a:t>/publications/ethnic-inequalities-in-healthcare-a-rapid-evidence-review/</a:t>
            </a:r>
          </a:p>
          <a:p>
            <a:pPr marL="0" lvl="0" indent="0">
              <a:spcBef>
                <a:spcPts val="0"/>
              </a:spcBef>
              <a:buClr>
                <a:schemeClr val="dk1"/>
              </a:buClr>
              <a:buSzPct val="100000"/>
              <a:buNone/>
            </a:pPr>
            <a:endParaRPr lang="en-GB" dirty="0" smtClean="0"/>
          </a:p>
          <a:p>
            <a:pPr marL="0" lvl="0" indent="0">
              <a:spcBef>
                <a:spcPts val="0"/>
              </a:spcBef>
              <a:buClr>
                <a:schemeClr val="dk1"/>
              </a:buClr>
              <a:buSzPct val="100000"/>
              <a:buNone/>
            </a:pPr>
            <a:r>
              <a:rPr lang="en-US" baseline="0" dirty="0" smtClean="0"/>
              <a:t>https://</a:t>
            </a:r>
            <a:r>
              <a:rPr lang="en-US" baseline="0" dirty="0" err="1" smtClean="0"/>
              <a:t>www.fivexmore.com</a:t>
            </a:r>
            <a:r>
              <a:rPr lang="en-US" baseline="0" dirty="0" smtClean="0"/>
              <a:t>/</a:t>
            </a:r>
            <a:r>
              <a:rPr lang="en-US" baseline="0" dirty="0" err="1" smtClean="0"/>
              <a:t>blackmereport</a:t>
            </a:r>
            <a:r>
              <a:rPr lang="en-US" baseline="0" dirty="0" smtClean="0"/>
              <a:t> </a:t>
            </a:r>
          </a:p>
          <a:p>
            <a:pPr marL="0" lvl="0" indent="0">
              <a:spcBef>
                <a:spcPts val="0"/>
              </a:spcBef>
              <a:buClr>
                <a:schemeClr val="dk1"/>
              </a:buClr>
              <a:buSzPct val="100000"/>
              <a:buNone/>
            </a:pPr>
            <a:endParaRPr lang="en-US" baseline="0" dirty="0" smtClean="0"/>
          </a:p>
          <a:p>
            <a:pPr marL="0" marR="0" lvl="0" indent="0" algn="l" defTabSz="685783" rtl="0" eaLnBrk="1" fontAlgn="auto" latinLnBrk="0" hangingPunct="1">
              <a:lnSpc>
                <a:spcPct val="100000"/>
              </a:lnSpc>
              <a:spcBef>
                <a:spcPts val="0"/>
              </a:spcBef>
              <a:spcAft>
                <a:spcPts val="0"/>
              </a:spcAft>
              <a:buClr>
                <a:schemeClr val="dk1"/>
              </a:buClr>
              <a:buSzPct val="100000"/>
              <a:buFontTx/>
              <a:buNone/>
              <a:tabLst/>
              <a:defRPr/>
            </a:pPr>
            <a:r>
              <a:rPr lang="en-GB" baseline="0" dirty="0" smtClean="0"/>
              <a:t>https://</a:t>
            </a:r>
            <a:r>
              <a:rPr lang="en-GB" baseline="0" dirty="0" err="1" smtClean="0"/>
              <a:t>www.gov.uk</a:t>
            </a:r>
            <a:r>
              <a:rPr lang="en-GB" baseline="0" dirty="0" smtClean="0"/>
              <a:t>/government/news/new-taskforce-to-level-up-maternity-care-and-tackle-disparities</a:t>
            </a:r>
          </a:p>
          <a:p>
            <a:pPr marL="0" lvl="0" indent="0">
              <a:spcBef>
                <a:spcPts val="0"/>
              </a:spcBef>
              <a:buClr>
                <a:schemeClr val="dk1"/>
              </a:buClr>
              <a:buSzPct val="100000"/>
              <a:buNone/>
            </a:pPr>
            <a:endParaRPr lang="en-GB" dirty="0" smtClean="0"/>
          </a:p>
        </p:txBody>
      </p:sp>
      <p:sp>
        <p:nvSpPr>
          <p:cNvPr id="4" name="Slide Number Placeholder 3"/>
          <p:cNvSpPr>
            <a:spLocks noGrp="1"/>
          </p:cNvSpPr>
          <p:nvPr>
            <p:ph type="sldNum" sz="quarter" idx="10"/>
          </p:nvPr>
        </p:nvSpPr>
        <p:spPr/>
        <p:txBody>
          <a:bodyPr/>
          <a:lstStyle/>
          <a:p>
            <a:fld id="{00942D00-D33B-6747-961F-9152114FB45F}" type="slidenum">
              <a:rPr lang="en-US" smtClean="0"/>
              <a:t>72</a:t>
            </a:fld>
            <a:endParaRPr lang="en-US"/>
          </a:p>
        </p:txBody>
      </p:sp>
    </p:spTree>
    <p:extLst>
      <p:ext uri="{BB962C8B-B14F-4D97-AF65-F5344CB8AC3E}">
        <p14:creationId xmlns:p14="http://schemas.microsoft.com/office/powerpoint/2010/main" val="1502341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73</a:t>
            </a:fld>
            <a:endParaRPr lang="en-US"/>
          </a:p>
        </p:txBody>
      </p:sp>
    </p:spTree>
    <p:extLst>
      <p:ext uri="{BB962C8B-B14F-4D97-AF65-F5344CB8AC3E}">
        <p14:creationId xmlns:p14="http://schemas.microsoft.com/office/powerpoint/2010/main" val="330408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74</a:t>
            </a:fld>
            <a:endParaRPr lang="en-US"/>
          </a:p>
        </p:txBody>
      </p:sp>
    </p:spTree>
    <p:extLst>
      <p:ext uri="{BB962C8B-B14F-4D97-AF65-F5344CB8AC3E}">
        <p14:creationId xmlns:p14="http://schemas.microsoft.com/office/powerpoint/2010/main" val="3304089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u="sng" dirty="0" smtClean="0">
                <a:solidFill>
                  <a:schemeClr val="hlink"/>
                </a:solidFill>
                <a:hlinkClick r:id="rId3"/>
              </a:rPr>
              <a:t>https://www.rcog.org.uk/globalassets/documents/news/position-statements/racial-disparities-womens-healthcare-march-2020.pdf</a:t>
            </a:r>
            <a:r>
              <a:rPr lang="en-GB" dirty="0" smtClean="0"/>
              <a:t> </a:t>
            </a:r>
          </a:p>
          <a:p>
            <a:pPr marL="0" lvl="0" indent="0" algn="l" rtl="0">
              <a:spcBef>
                <a:spcPts val="0"/>
              </a:spcBef>
              <a:spcAft>
                <a:spcPts val="0"/>
              </a:spcAft>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75</a:t>
            </a:fld>
            <a:endParaRPr lang="en-US"/>
          </a:p>
        </p:txBody>
      </p:sp>
    </p:spTree>
    <p:extLst>
      <p:ext uri="{BB962C8B-B14F-4D97-AF65-F5344CB8AC3E}">
        <p14:creationId xmlns:p14="http://schemas.microsoft.com/office/powerpoint/2010/main" val="1067250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83"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685783"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68578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76</a:t>
            </a:fld>
            <a:endParaRPr lang="en-US"/>
          </a:p>
        </p:txBody>
      </p:sp>
    </p:spTree>
    <p:extLst>
      <p:ext uri="{BB962C8B-B14F-4D97-AF65-F5344CB8AC3E}">
        <p14:creationId xmlns:p14="http://schemas.microsoft.com/office/powerpoint/2010/main" val="343277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640"/>
              </a:spcBef>
              <a:spcAft>
                <a:spcPts val="0"/>
              </a:spcAft>
              <a:buClrTx/>
              <a:buSzTx/>
              <a:buFontTx/>
              <a:buNone/>
              <a:tabLst/>
              <a:defRPr/>
            </a:pPr>
            <a:r>
              <a:rPr lang="en-GB" u="sng" dirty="0" smtClean="0">
                <a:solidFill>
                  <a:schemeClr val="hlink"/>
                </a:solidFill>
                <a:hlinkClick r:id="rId3"/>
              </a:rPr>
              <a:t>https://www.ted.com/talks/hans_rosling_new_insights_on_poverty?referrer=playlist-the_best_hans_rosling_talks_yo&amp;language=en</a:t>
            </a:r>
            <a:endParaRPr lang="en-GB" dirty="0" smtClean="0"/>
          </a:p>
          <a:p>
            <a:pPr marL="0" lvl="0" indent="0" algn="l" rtl="0">
              <a:spcBef>
                <a:spcPts val="640"/>
              </a:spcBef>
              <a:spcAft>
                <a:spcPts val="0"/>
              </a:spcAft>
              <a:buNone/>
            </a:pPr>
            <a:endParaRPr lang="en-GB" dirty="0" smtClean="0"/>
          </a:p>
          <a:p>
            <a:pPr marL="0" lvl="0" indent="0" algn="l" rtl="0">
              <a:spcBef>
                <a:spcPts val="640"/>
              </a:spcBef>
              <a:spcAft>
                <a:spcPts val="0"/>
              </a:spcAft>
              <a:buNone/>
            </a:pPr>
            <a:r>
              <a:rPr lang="en-GB" dirty="0" smtClean="0"/>
              <a:t>https://</a:t>
            </a:r>
            <a:r>
              <a:rPr lang="en-GB" dirty="0" err="1" smtClean="0"/>
              <a:t>www.gapminder.org</a:t>
            </a:r>
            <a:r>
              <a:rPr lang="en-GB" dirty="0" smtClean="0"/>
              <a:t>/answers/how-does-income-relate-to-life-expectancy/</a:t>
            </a:r>
          </a:p>
          <a:p>
            <a:pPr marL="0" lvl="0" indent="0" algn="l" rtl="0">
              <a:spcBef>
                <a:spcPts val="640"/>
              </a:spcBef>
              <a:spcAft>
                <a:spcPts val="0"/>
              </a:spcAft>
              <a:buNone/>
            </a:pPr>
            <a:endParaRPr lang="en-GB" dirty="0" smtClean="0"/>
          </a:p>
          <a:p>
            <a:pPr marL="0" lvl="0" indent="0" algn="l" rtl="0">
              <a:spcBef>
                <a:spcPts val="640"/>
              </a:spcBef>
              <a:spcAft>
                <a:spcPts val="0"/>
              </a:spcAft>
              <a:buNone/>
            </a:pPr>
            <a:r>
              <a:rPr lang="mr-IN" dirty="0" smtClean="0"/>
              <a:t>…</a:t>
            </a:r>
            <a:r>
              <a:rPr lang="en-GB" dirty="0" smtClean="0"/>
              <a:t>.</a:t>
            </a:r>
          </a:p>
          <a:p>
            <a:pPr marL="0" lvl="0" indent="0" algn="l" rtl="0">
              <a:spcBef>
                <a:spcPts val="640"/>
              </a:spcBef>
              <a:spcAft>
                <a:spcPts val="0"/>
              </a:spcAft>
              <a:buNone/>
            </a:pPr>
            <a:endParaRPr lang="en-GB" dirty="0" smtClean="0"/>
          </a:p>
        </p:txBody>
      </p:sp>
      <p:sp>
        <p:nvSpPr>
          <p:cNvPr id="4" name="Slide Number Placeholder 3"/>
          <p:cNvSpPr>
            <a:spLocks noGrp="1"/>
          </p:cNvSpPr>
          <p:nvPr>
            <p:ph type="sldNum" sz="quarter" idx="10"/>
          </p:nvPr>
        </p:nvSpPr>
        <p:spPr/>
        <p:txBody>
          <a:bodyPr/>
          <a:lstStyle/>
          <a:p>
            <a:fld id="{00942D00-D33B-6747-961F-9152114FB45F}" type="slidenum">
              <a:rPr lang="en-US" smtClean="0"/>
              <a:t>10</a:t>
            </a:fld>
            <a:endParaRPr lang="en-US"/>
          </a:p>
        </p:txBody>
      </p:sp>
    </p:spTree>
    <p:extLst>
      <p:ext uri="{BB962C8B-B14F-4D97-AF65-F5344CB8AC3E}">
        <p14:creationId xmlns:p14="http://schemas.microsoft.com/office/powerpoint/2010/main" val="228794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smtClean="0">
                <a:solidFill>
                  <a:srgbClr val="FF0000"/>
                </a:solidFill>
              </a:rPr>
              <a:t>https://</a:t>
            </a:r>
            <a:r>
              <a:rPr lang="en-GB" b="1" dirty="0" err="1" smtClean="0">
                <a:solidFill>
                  <a:srgbClr val="FF0000"/>
                </a:solidFill>
              </a:rPr>
              <a:t>www.theguardian.com</a:t>
            </a:r>
            <a:r>
              <a:rPr lang="en-GB" b="1" dirty="0" smtClean="0">
                <a:solidFill>
                  <a:srgbClr val="FF0000"/>
                </a:solidFill>
              </a:rPr>
              <a:t>/</a:t>
            </a:r>
            <a:r>
              <a:rPr lang="en-GB" b="1" dirty="0" err="1" smtClean="0">
                <a:solidFill>
                  <a:srgbClr val="FF0000"/>
                </a:solidFill>
              </a:rPr>
              <a:t>commentisfree</a:t>
            </a:r>
            <a:r>
              <a:rPr lang="en-GB" b="1" dirty="0" smtClean="0">
                <a:solidFill>
                  <a:srgbClr val="FF0000"/>
                </a:solidFill>
              </a:rPr>
              <a:t>/2022/</a:t>
            </a:r>
            <a:r>
              <a:rPr lang="en-GB" b="1" dirty="0" err="1" smtClean="0">
                <a:solidFill>
                  <a:srgbClr val="FF0000"/>
                </a:solidFill>
              </a:rPr>
              <a:t>apr</a:t>
            </a:r>
            <a:r>
              <a:rPr lang="en-GB" b="1" dirty="0" smtClean="0">
                <a:solidFill>
                  <a:srgbClr val="FF0000"/>
                </a:solidFill>
              </a:rPr>
              <a:t>/08/health-inequalities-</a:t>
            </a:r>
            <a:r>
              <a:rPr lang="en-GB" b="1" dirty="0" err="1" smtClean="0">
                <a:solidFill>
                  <a:srgbClr val="FF0000"/>
                </a:solidFill>
              </a:rPr>
              <a:t>uk</a:t>
            </a:r>
            <a:r>
              <a:rPr lang="en-GB" b="1" dirty="0" smtClean="0">
                <a:solidFill>
                  <a:srgbClr val="FF0000"/>
                </a:solidFill>
              </a:rPr>
              <a:t>-poverty-life-death</a:t>
            </a:r>
          </a:p>
          <a:p>
            <a:pPr marL="0" lvl="0" indent="0" algn="l" rtl="0">
              <a:spcBef>
                <a:spcPts val="0"/>
              </a:spcBef>
              <a:spcAft>
                <a:spcPts val="0"/>
              </a:spcAft>
              <a:buNone/>
            </a:pPr>
            <a:endParaRPr lang="en-GB" b="1" dirty="0" smtClean="0">
              <a:solidFill>
                <a:srgbClr val="FF0000"/>
              </a:solidFill>
            </a:endParaRPr>
          </a:p>
          <a:p>
            <a:pPr marL="0" lvl="0" indent="0" algn="l" rtl="0">
              <a:spcBef>
                <a:spcPts val="0"/>
              </a:spcBef>
              <a:spcAft>
                <a:spcPts val="0"/>
              </a:spcAft>
              <a:buClr>
                <a:schemeClr val="dk1"/>
              </a:buClr>
              <a:buSzPts val="1100"/>
              <a:buFont typeface="Arial"/>
              <a:buNone/>
            </a:pPr>
            <a:r>
              <a:rPr lang="en-GB" sz="900" u="sng" dirty="0" smtClean="0">
                <a:solidFill>
                  <a:schemeClr val="hlink"/>
                </a:solidFill>
                <a:latin typeface="Arial"/>
                <a:ea typeface="Arial"/>
                <a:cs typeface="Arial"/>
                <a:sym typeface="Arial"/>
                <a:hlinkClick r:id="rId3"/>
              </a:rPr>
              <a:t>https://www.youtube.com/watch?v=h-2bf205upQ</a:t>
            </a:r>
            <a:r>
              <a:rPr lang="en-GB" sz="900" dirty="0" smtClean="0">
                <a:latin typeface="Arial"/>
                <a:ea typeface="Arial"/>
                <a:cs typeface="Arial"/>
                <a:sym typeface="Arial"/>
              </a:rPr>
              <a:t> </a:t>
            </a:r>
          </a:p>
          <a:p>
            <a:pPr marL="0" lvl="0" indent="0" algn="l" rtl="0">
              <a:spcBef>
                <a:spcPts val="0"/>
              </a:spcBef>
              <a:spcAft>
                <a:spcPts val="0"/>
              </a:spcAft>
              <a:buClr>
                <a:schemeClr val="dk1"/>
              </a:buClr>
              <a:buSzPts val="1100"/>
              <a:buFont typeface="Arial"/>
              <a:buNone/>
            </a:pPr>
            <a:r>
              <a:rPr lang="en-GB" dirty="0" smtClean="0"/>
              <a:t>https://</a:t>
            </a:r>
            <a:r>
              <a:rPr lang="en-GB" dirty="0" err="1" smtClean="0"/>
              <a:t>www.youtube.com</a:t>
            </a:r>
            <a:r>
              <a:rPr lang="en-GB" dirty="0" smtClean="0"/>
              <a:t>/</a:t>
            </a:r>
            <a:r>
              <a:rPr lang="en-GB" dirty="0" err="1" smtClean="0"/>
              <a:t>watch?v</a:t>
            </a:r>
            <a:r>
              <a:rPr lang="en-GB" dirty="0" smtClean="0"/>
              <a:t>=8PH4JYfF4Ns</a:t>
            </a:r>
          </a:p>
          <a:p>
            <a:pPr marL="0" lvl="0" indent="0" algn="l" rtl="0">
              <a:spcBef>
                <a:spcPts val="0"/>
              </a:spcBef>
              <a:spcAft>
                <a:spcPts val="0"/>
              </a:spcAft>
              <a:buNone/>
            </a:pPr>
            <a:endParaRPr lang="en-GB" b="1" dirty="0" smtClean="0">
              <a:solidFill>
                <a:srgbClr val="FF0000"/>
              </a:solidFill>
            </a:endParaRPr>
          </a:p>
          <a:p>
            <a:pPr marL="0" lvl="0" indent="0" algn="l" rtl="0">
              <a:spcBef>
                <a:spcPts val="0"/>
              </a:spcBef>
              <a:spcAft>
                <a:spcPts val="0"/>
              </a:spcAft>
              <a:buNone/>
            </a:pPr>
            <a:endParaRPr lang="en-GB" b="1" dirty="0" smtClean="0">
              <a:solidFill>
                <a:srgbClr val="FF0000"/>
              </a:solidFill>
            </a:endParaRPr>
          </a:p>
        </p:txBody>
      </p:sp>
      <p:sp>
        <p:nvSpPr>
          <p:cNvPr id="4" name="Slide Number Placeholder 3"/>
          <p:cNvSpPr>
            <a:spLocks noGrp="1"/>
          </p:cNvSpPr>
          <p:nvPr>
            <p:ph type="sldNum" sz="quarter" idx="10"/>
          </p:nvPr>
        </p:nvSpPr>
        <p:spPr/>
        <p:txBody>
          <a:bodyPr/>
          <a:lstStyle/>
          <a:p>
            <a:fld id="{00942D00-D33B-6747-961F-9152114FB45F}" type="slidenum">
              <a:rPr lang="en-US" smtClean="0"/>
              <a:t>11</a:t>
            </a:fld>
            <a:endParaRPr lang="en-US"/>
          </a:p>
        </p:txBody>
      </p:sp>
    </p:spTree>
    <p:extLst>
      <p:ext uri="{BB962C8B-B14F-4D97-AF65-F5344CB8AC3E}">
        <p14:creationId xmlns:p14="http://schemas.microsoft.com/office/powerpoint/2010/main" val="330497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2D00-D33B-6747-961F-9152114FB45F}" type="slidenum">
              <a:rPr lang="en-US" smtClean="0"/>
              <a:t>12</a:t>
            </a:fld>
            <a:endParaRPr lang="en-US"/>
          </a:p>
        </p:txBody>
      </p:sp>
    </p:spTree>
    <p:extLst>
      <p:ext uri="{BB962C8B-B14F-4D97-AF65-F5344CB8AC3E}">
        <p14:creationId xmlns:p14="http://schemas.microsoft.com/office/powerpoint/2010/main" val="218741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spcBef>
                <a:spcPts val="0"/>
              </a:spcBef>
              <a:buClr>
                <a:schemeClr val="dk1"/>
              </a:buClr>
              <a:buSzPct val="100000"/>
              <a:buNone/>
            </a:pPr>
            <a:endParaRPr lang="en-GB" dirty="0" smtClean="0"/>
          </a:p>
        </p:txBody>
      </p:sp>
      <p:sp>
        <p:nvSpPr>
          <p:cNvPr id="4" name="Slide Number Placeholder 3"/>
          <p:cNvSpPr>
            <a:spLocks noGrp="1"/>
          </p:cNvSpPr>
          <p:nvPr>
            <p:ph type="sldNum" sz="quarter" idx="10"/>
          </p:nvPr>
        </p:nvSpPr>
        <p:spPr/>
        <p:txBody>
          <a:bodyPr/>
          <a:lstStyle/>
          <a:p>
            <a:fld id="{00942D00-D33B-6747-961F-9152114FB45F}" type="slidenum">
              <a:rPr lang="en-US" smtClean="0"/>
              <a:t>13</a:t>
            </a:fld>
            <a:endParaRPr lang="en-US"/>
          </a:p>
        </p:txBody>
      </p:sp>
    </p:spTree>
    <p:extLst>
      <p:ext uri="{BB962C8B-B14F-4D97-AF65-F5344CB8AC3E}">
        <p14:creationId xmlns:p14="http://schemas.microsoft.com/office/powerpoint/2010/main" val="349908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chart" Target="../charts/chart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chart" Target="../charts/chart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chart" Target="../charts/chart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601" y="1751596"/>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8" name="Content Placeholder 2"/>
          <p:cNvSpPr>
            <a:spLocks noGrp="1"/>
          </p:cNvSpPr>
          <p:nvPr>
            <p:ph sz="quarter" idx="11" hasCustomPrompt="1"/>
          </p:nvPr>
        </p:nvSpPr>
        <p:spPr>
          <a:xfrm>
            <a:off x="943600" y="2973638"/>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B6C74048-C75E-FD4A-A2F0-C36E16C2A344}"/>
              </a:ext>
            </a:extLst>
          </p:cNvPr>
          <p:cNvSpPr>
            <a:spLocks noGrp="1"/>
          </p:cNvSpPr>
          <p:nvPr>
            <p:ph type="pic" sz="quarter" idx="11" hasCustomPrompt="1"/>
          </p:nvPr>
        </p:nvSpPr>
        <p:spPr>
          <a:xfrm>
            <a:off x="4679950" y="1311277"/>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9082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B6C74048-C75E-FD4A-A2F0-C36E16C2A344}"/>
              </a:ext>
            </a:extLst>
          </p:cNvPr>
          <p:cNvSpPr>
            <a:spLocks noGrp="1"/>
          </p:cNvSpPr>
          <p:nvPr>
            <p:ph type="pic" sz="quarter" idx="11" hasCustomPrompt="1"/>
          </p:nvPr>
        </p:nvSpPr>
        <p:spPr>
          <a:xfrm>
            <a:off x="6767514" y="1311277"/>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 xmlns:a16="http://schemas.microsoft.com/office/drawing/2014/main" id="{C8558A91-5849-F74E-9FFB-8BB3E3F86F0C}"/>
              </a:ext>
            </a:extLst>
          </p:cNvPr>
          <p:cNvSpPr>
            <a:spLocks noGrp="1"/>
          </p:cNvSpPr>
          <p:nvPr>
            <p:ph type="body" sz="quarter" idx="12" hasCustomPrompt="1"/>
          </p:nvPr>
        </p:nvSpPr>
        <p:spPr>
          <a:xfrm>
            <a:off x="6767512" y="4176073"/>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3" name="Text Placeholder 2">
            <a:extLst>
              <a:ext uri="{FF2B5EF4-FFF2-40B4-BE49-F238E27FC236}">
                <a16:creationId xmlns=""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516180862"/>
      </p:ext>
    </p:extLst>
  </p:cSld>
  <p:clrMapOvr>
    <a:masterClrMapping/>
  </p:clrMapOvr>
  <p:extLst mod="1">
    <p:ext uri="{DCECCB84-F9BA-43D5-87BE-67443E8EF086}">
      <p15:sldGuideLst xmlns="" xmlns:p15="http://schemas.microsoft.com/office/powerpoint/2012/main">
        <p15:guide id="1" pos="41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 xmlns:a16="http://schemas.microsoft.com/office/drawing/2014/main" id="{EBDDE399-7978-8146-B813-A0B3CFED1CCE}"/>
              </a:ext>
            </a:extLst>
          </p:cNvPr>
          <p:cNvSpPr>
            <a:spLocks noGrp="1"/>
          </p:cNvSpPr>
          <p:nvPr>
            <p:ph type="pic" sz="quarter" idx="14" hasCustomPrompt="1"/>
          </p:nvPr>
        </p:nvSpPr>
        <p:spPr>
          <a:xfrm>
            <a:off x="6767514"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 xmlns:a16="http://schemas.microsoft.com/office/drawing/2014/main" id="{6D51F31A-86D2-8C4F-A1A9-C88372B37B39}"/>
              </a:ext>
            </a:extLst>
          </p:cNvPr>
          <p:cNvSpPr>
            <a:spLocks noGrp="1"/>
          </p:cNvSpPr>
          <p:nvPr>
            <p:ph type="pic" sz="quarter" idx="16" hasCustomPrompt="1"/>
          </p:nvPr>
        </p:nvSpPr>
        <p:spPr>
          <a:xfrm>
            <a:off x="6767515"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 xmlns:a16="http://schemas.microsoft.com/office/drawing/2014/main" id="{C8558A91-5849-F74E-9FFB-8BB3E3F86F0C}"/>
              </a:ext>
            </a:extLst>
          </p:cNvPr>
          <p:cNvSpPr>
            <a:spLocks noGrp="1"/>
          </p:cNvSpPr>
          <p:nvPr>
            <p:ph type="body" sz="quarter" idx="12" hasCustomPrompt="1"/>
          </p:nvPr>
        </p:nvSpPr>
        <p:spPr>
          <a:xfrm>
            <a:off x="6767511" y="2607607"/>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 xmlns:a16="http://schemas.microsoft.com/office/drawing/2014/main" id="{C8558A91-5849-F74E-9FFB-8BB3E3F86F0C}"/>
              </a:ext>
            </a:extLst>
          </p:cNvPr>
          <p:cNvSpPr>
            <a:spLocks noGrp="1"/>
          </p:cNvSpPr>
          <p:nvPr>
            <p:ph type="body" sz="quarter" idx="17" hasCustomPrompt="1"/>
          </p:nvPr>
        </p:nvSpPr>
        <p:spPr>
          <a:xfrm>
            <a:off x="6767513" y="4176073"/>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84004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 xmlns:a16="http://schemas.microsoft.com/office/drawing/2014/main" id="{DE942392-5A1D-4B43-9FC3-CF83A59FC53E}"/>
              </a:ext>
            </a:extLst>
          </p:cNvPr>
          <p:cNvSpPr>
            <a:spLocks noGrp="1"/>
          </p:cNvSpPr>
          <p:nvPr>
            <p:ph type="pic" sz="quarter" idx="16" hasCustomPrompt="1"/>
          </p:nvPr>
        </p:nvSpPr>
        <p:spPr>
          <a:xfrm>
            <a:off x="6767515"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 xmlns:a16="http://schemas.microsoft.com/office/drawing/2014/main" id="{FA0FF9DD-FA38-C644-8804-531A719824B2}"/>
              </a:ext>
            </a:extLst>
          </p:cNvPr>
          <p:cNvSpPr>
            <a:spLocks noGrp="1"/>
          </p:cNvSpPr>
          <p:nvPr>
            <p:ph type="pic" sz="quarter" idx="20" hasCustomPrompt="1"/>
          </p:nvPr>
        </p:nvSpPr>
        <p:spPr>
          <a:xfrm>
            <a:off x="4572003"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 xmlns:a16="http://schemas.microsoft.com/office/drawing/2014/main" id="{C8558A91-5849-F74E-9FFB-8BB3E3F86F0C}"/>
              </a:ext>
            </a:extLst>
          </p:cNvPr>
          <p:cNvSpPr>
            <a:spLocks noGrp="1"/>
          </p:cNvSpPr>
          <p:nvPr>
            <p:ph type="body" sz="quarter" idx="12" hasCustomPrompt="1"/>
          </p:nvPr>
        </p:nvSpPr>
        <p:spPr>
          <a:xfrm>
            <a:off x="6767511" y="2607607"/>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 xmlns:a16="http://schemas.microsoft.com/office/drawing/2014/main" id="{C8558A91-5849-F74E-9FFB-8BB3E3F86F0C}"/>
              </a:ext>
            </a:extLst>
          </p:cNvPr>
          <p:cNvSpPr>
            <a:spLocks noGrp="1"/>
          </p:cNvSpPr>
          <p:nvPr>
            <p:ph type="body" sz="quarter" idx="17" hasCustomPrompt="1"/>
          </p:nvPr>
        </p:nvSpPr>
        <p:spPr>
          <a:xfrm>
            <a:off x="6767513" y="4176073"/>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 xmlns:a16="http://schemas.microsoft.com/office/drawing/2014/main" id="{EBDDE399-7978-8146-B813-A0B3CFED1CCE}"/>
              </a:ext>
            </a:extLst>
          </p:cNvPr>
          <p:cNvSpPr>
            <a:spLocks noGrp="1"/>
          </p:cNvSpPr>
          <p:nvPr>
            <p:ph type="pic" sz="quarter" idx="14" hasCustomPrompt="1"/>
          </p:nvPr>
        </p:nvSpPr>
        <p:spPr>
          <a:xfrm>
            <a:off x="6767514"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 xmlns:a16="http://schemas.microsoft.com/office/drawing/2014/main" id="{EBDDE399-7978-8146-B813-A0B3CFED1CCE}"/>
              </a:ext>
            </a:extLst>
          </p:cNvPr>
          <p:cNvSpPr>
            <a:spLocks noGrp="1"/>
          </p:cNvSpPr>
          <p:nvPr>
            <p:ph type="pic" sz="quarter" idx="21" hasCustomPrompt="1"/>
          </p:nvPr>
        </p:nvSpPr>
        <p:spPr>
          <a:xfrm>
            <a:off x="4572003"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 xmlns:a16="http://schemas.microsoft.com/office/drawing/2014/main" id="{C8558A91-5849-F74E-9FFB-8BB3E3F86F0C}"/>
              </a:ext>
            </a:extLst>
          </p:cNvPr>
          <p:cNvSpPr>
            <a:spLocks noGrp="1"/>
          </p:cNvSpPr>
          <p:nvPr>
            <p:ph type="body" sz="quarter" idx="22" hasCustomPrompt="1"/>
          </p:nvPr>
        </p:nvSpPr>
        <p:spPr>
          <a:xfrm>
            <a:off x="4571999" y="2607607"/>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 xmlns:a16="http://schemas.microsoft.com/office/drawing/2014/main" id="{C8558A91-5849-F74E-9FFB-8BB3E3F86F0C}"/>
              </a:ext>
            </a:extLst>
          </p:cNvPr>
          <p:cNvSpPr>
            <a:spLocks noGrp="1"/>
          </p:cNvSpPr>
          <p:nvPr>
            <p:ph type="body" sz="quarter" idx="23" hasCustomPrompt="1"/>
          </p:nvPr>
        </p:nvSpPr>
        <p:spPr>
          <a:xfrm>
            <a:off x="4571999" y="4173001"/>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2" name="Text Placeholder 2">
            <a:extLst>
              <a:ext uri="{FF2B5EF4-FFF2-40B4-BE49-F238E27FC236}">
                <a16:creationId xmlns=""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47593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 xmlns:a16="http://schemas.microsoft.com/office/drawing/2014/main" id="{FA0FF9DD-FA38-C644-8804-531A719824B2}"/>
              </a:ext>
            </a:extLst>
          </p:cNvPr>
          <p:cNvSpPr>
            <a:spLocks noGrp="1"/>
          </p:cNvSpPr>
          <p:nvPr>
            <p:ph type="pic" sz="quarter" idx="20" hasCustomPrompt="1"/>
          </p:nvPr>
        </p:nvSpPr>
        <p:spPr>
          <a:xfrm>
            <a:off x="4572003"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 xmlns:a16="http://schemas.microsoft.com/office/drawing/2014/main" id="{EBDDE399-7978-8146-B813-A0B3CFED1CCE}"/>
              </a:ext>
            </a:extLst>
          </p:cNvPr>
          <p:cNvSpPr>
            <a:spLocks noGrp="1"/>
          </p:cNvSpPr>
          <p:nvPr>
            <p:ph type="pic" sz="quarter" idx="21" hasCustomPrompt="1"/>
          </p:nvPr>
        </p:nvSpPr>
        <p:spPr>
          <a:xfrm>
            <a:off x="4572003"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 xmlns:a16="http://schemas.microsoft.com/office/drawing/2014/main" id="{C8558A91-5849-F74E-9FFB-8BB3E3F86F0C}"/>
              </a:ext>
            </a:extLst>
          </p:cNvPr>
          <p:cNvSpPr>
            <a:spLocks noGrp="1"/>
          </p:cNvSpPr>
          <p:nvPr>
            <p:ph type="body" sz="quarter" idx="22" hasCustomPrompt="1"/>
          </p:nvPr>
        </p:nvSpPr>
        <p:spPr>
          <a:xfrm>
            <a:off x="4571999" y="2607607"/>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 xmlns:a16="http://schemas.microsoft.com/office/drawing/2014/main" id="{C8558A91-5849-F74E-9FFB-8BB3E3F86F0C}"/>
              </a:ext>
            </a:extLst>
          </p:cNvPr>
          <p:cNvSpPr>
            <a:spLocks noGrp="1"/>
          </p:cNvSpPr>
          <p:nvPr>
            <p:ph type="body" sz="quarter" idx="23" hasCustomPrompt="1"/>
          </p:nvPr>
        </p:nvSpPr>
        <p:spPr>
          <a:xfrm>
            <a:off x="4571999" y="4173001"/>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 xmlns:a16="http://schemas.microsoft.com/office/drawing/2014/main" id="{FA0FF9DD-FA38-C644-8804-531A719824B2}"/>
              </a:ext>
            </a:extLst>
          </p:cNvPr>
          <p:cNvSpPr>
            <a:spLocks noGrp="1"/>
          </p:cNvSpPr>
          <p:nvPr>
            <p:ph type="pic" sz="quarter" idx="24" hasCustomPrompt="1"/>
          </p:nvPr>
        </p:nvSpPr>
        <p:spPr>
          <a:xfrm>
            <a:off x="6767515" y="1322602"/>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 xmlns:a16="http://schemas.microsoft.com/office/drawing/2014/main" id="{C8558A91-5849-F74E-9FFB-8BB3E3F86F0C}"/>
              </a:ext>
            </a:extLst>
          </p:cNvPr>
          <p:cNvSpPr>
            <a:spLocks noGrp="1"/>
          </p:cNvSpPr>
          <p:nvPr>
            <p:ph type="body" sz="quarter" idx="25" hasCustomPrompt="1"/>
          </p:nvPr>
        </p:nvSpPr>
        <p:spPr>
          <a:xfrm>
            <a:off x="6767512" y="4177951"/>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86992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 xmlns:a16="http://schemas.microsoft.com/office/drawing/2014/main" id="{C8558A91-5849-F74E-9FFB-8BB3E3F86F0C}"/>
              </a:ext>
            </a:extLst>
          </p:cNvPr>
          <p:cNvSpPr>
            <a:spLocks noGrp="1"/>
          </p:cNvSpPr>
          <p:nvPr>
            <p:ph type="body" sz="quarter" idx="22" hasCustomPrompt="1"/>
          </p:nvPr>
        </p:nvSpPr>
        <p:spPr>
          <a:xfrm>
            <a:off x="4571999" y="2607607"/>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 xmlns:a16="http://schemas.microsoft.com/office/drawing/2014/main" id="{EBDDE399-7978-8146-B813-A0B3CFED1CCE}"/>
              </a:ext>
            </a:extLst>
          </p:cNvPr>
          <p:cNvSpPr>
            <a:spLocks noGrp="1"/>
          </p:cNvSpPr>
          <p:nvPr>
            <p:ph type="pic" sz="quarter" idx="21" hasCustomPrompt="1"/>
          </p:nvPr>
        </p:nvSpPr>
        <p:spPr>
          <a:xfrm>
            <a:off x="4572003"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 xmlns:a16="http://schemas.microsoft.com/office/drawing/2014/main" id="{C8558A91-5849-F74E-9FFB-8BB3E3F86F0C}"/>
              </a:ext>
            </a:extLst>
          </p:cNvPr>
          <p:cNvSpPr>
            <a:spLocks noGrp="1"/>
          </p:cNvSpPr>
          <p:nvPr>
            <p:ph type="body" sz="quarter" idx="23" hasCustomPrompt="1"/>
          </p:nvPr>
        </p:nvSpPr>
        <p:spPr>
          <a:xfrm>
            <a:off x="4571999" y="4173001"/>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 xmlns:a16="http://schemas.microsoft.com/office/drawing/2014/main" id="{EBDDE399-7978-8146-B813-A0B3CFED1CCE}"/>
              </a:ext>
            </a:extLst>
          </p:cNvPr>
          <p:cNvSpPr>
            <a:spLocks noGrp="1"/>
          </p:cNvSpPr>
          <p:nvPr>
            <p:ph type="pic" sz="quarter" idx="24" hasCustomPrompt="1"/>
          </p:nvPr>
        </p:nvSpPr>
        <p:spPr>
          <a:xfrm>
            <a:off x="6778628"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 xmlns:a16="http://schemas.microsoft.com/office/drawing/2014/main" id="{C8558A91-5849-F74E-9FFB-8BB3E3F86F0C}"/>
              </a:ext>
            </a:extLst>
          </p:cNvPr>
          <p:cNvSpPr>
            <a:spLocks noGrp="1"/>
          </p:cNvSpPr>
          <p:nvPr>
            <p:ph type="body" sz="quarter" idx="25" hasCustomPrompt="1"/>
          </p:nvPr>
        </p:nvSpPr>
        <p:spPr>
          <a:xfrm>
            <a:off x="6778624" y="4176073"/>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6850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 xmlns:a16="http://schemas.microsoft.com/office/drawing/2014/main" id="{FA0FF9DD-FA38-C644-8804-531A719824B2}"/>
              </a:ext>
            </a:extLst>
          </p:cNvPr>
          <p:cNvSpPr>
            <a:spLocks noGrp="1"/>
          </p:cNvSpPr>
          <p:nvPr>
            <p:ph type="pic" sz="quarter" idx="24" hasCustomPrompt="1"/>
          </p:nvPr>
        </p:nvSpPr>
        <p:spPr>
          <a:xfrm>
            <a:off x="6102849" y="1322602"/>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 xmlns:a16="http://schemas.microsoft.com/office/drawing/2014/main" id="{C8558A91-5849-F74E-9FFB-8BB3E3F86F0C}"/>
              </a:ext>
            </a:extLst>
          </p:cNvPr>
          <p:cNvSpPr>
            <a:spLocks noGrp="1"/>
          </p:cNvSpPr>
          <p:nvPr>
            <p:ph type="body" sz="quarter" idx="25" hasCustomPrompt="1"/>
          </p:nvPr>
        </p:nvSpPr>
        <p:spPr>
          <a:xfrm>
            <a:off x="6102849" y="4177951"/>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ext Placeholder 2">
            <a:extLst>
              <a:ext uri="{FF2B5EF4-FFF2-40B4-BE49-F238E27FC236}">
                <a16:creationId xmlns="" xmlns:a16="http://schemas.microsoft.com/office/drawing/2014/main" id="{6B742EC7-0905-4619-9932-945C15BD9FB8}"/>
              </a:ext>
            </a:extLst>
          </p:cNvPr>
          <p:cNvSpPr>
            <a:spLocks noGrp="1"/>
          </p:cNvSpPr>
          <p:nvPr>
            <p:ph type="body" sz="quarter" idx="26" hasCustomPrompt="1"/>
          </p:nvPr>
        </p:nvSpPr>
        <p:spPr>
          <a:xfrm>
            <a:off x="3144723"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 xmlns:a16="http://schemas.microsoft.com/office/drawing/2014/main" id="{E839734A-FE59-489D-8235-3CE5E3DE21EF}"/>
              </a:ext>
            </a:extLst>
          </p:cNvPr>
          <p:cNvSpPr>
            <a:spLocks noGrp="1"/>
          </p:cNvSpPr>
          <p:nvPr>
            <p:ph type="body" sz="quarter" idx="27" hasCustomPrompt="1"/>
          </p:nvPr>
        </p:nvSpPr>
        <p:spPr>
          <a:xfrm>
            <a:off x="186597"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71719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 xmlns:a16="http://schemas.microsoft.com/office/drawing/2014/main" id="{EBDDE399-7978-8146-B813-A0B3CFED1CCE}"/>
              </a:ext>
            </a:extLst>
          </p:cNvPr>
          <p:cNvSpPr>
            <a:spLocks noGrp="1"/>
          </p:cNvSpPr>
          <p:nvPr>
            <p:ph type="pic" sz="quarter" idx="24" hasCustomPrompt="1"/>
          </p:nvPr>
        </p:nvSpPr>
        <p:spPr>
          <a:xfrm>
            <a:off x="2496622"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 xmlns:a16="http://schemas.microsoft.com/office/drawing/2014/main" id="{C8558A91-5849-F74E-9FFB-8BB3E3F86F0C}"/>
              </a:ext>
            </a:extLst>
          </p:cNvPr>
          <p:cNvSpPr>
            <a:spLocks noGrp="1"/>
          </p:cNvSpPr>
          <p:nvPr>
            <p:ph type="body" sz="quarter" idx="25" hasCustomPrompt="1"/>
          </p:nvPr>
        </p:nvSpPr>
        <p:spPr>
          <a:xfrm>
            <a:off x="2496620" y="4176073"/>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 xmlns:a16="http://schemas.microsoft.com/office/drawing/2014/main" id="{57C490C0-3F42-428E-9663-C0315B61F18B}"/>
              </a:ext>
            </a:extLst>
          </p:cNvPr>
          <p:cNvSpPr>
            <a:spLocks noGrp="1"/>
          </p:cNvSpPr>
          <p:nvPr>
            <p:ph type="body" sz="quarter" idx="13" hasCustomPrompt="1"/>
          </p:nvPr>
        </p:nvSpPr>
        <p:spPr>
          <a:xfrm>
            <a:off x="186599"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47394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 xmlns:a16="http://schemas.microsoft.com/office/drawing/2014/main" id="{FA0FF9DD-FA38-C644-8804-531A719824B2}"/>
              </a:ext>
            </a:extLst>
          </p:cNvPr>
          <p:cNvSpPr>
            <a:spLocks noGrp="1"/>
          </p:cNvSpPr>
          <p:nvPr>
            <p:ph type="pic" sz="quarter" idx="24" hasCustomPrompt="1"/>
          </p:nvPr>
        </p:nvSpPr>
        <p:spPr>
          <a:xfrm>
            <a:off x="287339" y="1322602"/>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 xmlns:a16="http://schemas.microsoft.com/office/drawing/2014/main" id="{C8558A91-5849-F74E-9FFB-8BB3E3F86F0C}"/>
              </a:ext>
            </a:extLst>
          </p:cNvPr>
          <p:cNvSpPr>
            <a:spLocks noGrp="1"/>
          </p:cNvSpPr>
          <p:nvPr>
            <p:ph type="body" sz="quarter" idx="25" hasCustomPrompt="1"/>
          </p:nvPr>
        </p:nvSpPr>
        <p:spPr>
          <a:xfrm>
            <a:off x="287339" y="4177951"/>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 xmlns:a16="http://schemas.microsoft.com/office/drawing/2014/main" id="{EBDDE399-7978-8146-B813-A0B3CFED1CCE}"/>
              </a:ext>
            </a:extLst>
          </p:cNvPr>
          <p:cNvSpPr>
            <a:spLocks noGrp="1"/>
          </p:cNvSpPr>
          <p:nvPr>
            <p:ph type="pic" sz="quarter" idx="24" hasCustomPrompt="1"/>
          </p:nvPr>
        </p:nvSpPr>
        <p:spPr>
          <a:xfrm>
            <a:off x="279402" y="250827"/>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 xmlns:a16="http://schemas.microsoft.com/office/drawing/2014/main" id="{C8558A91-5849-F74E-9FFB-8BB3E3F86F0C}"/>
              </a:ext>
            </a:extLst>
          </p:cNvPr>
          <p:cNvSpPr>
            <a:spLocks noGrp="1"/>
          </p:cNvSpPr>
          <p:nvPr>
            <p:ph type="body" sz="quarter" idx="25" hasCustomPrompt="1"/>
          </p:nvPr>
        </p:nvSpPr>
        <p:spPr>
          <a:xfrm>
            <a:off x="287339" y="4177951"/>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2000">
              <a:srgbClr val="1C3D74"/>
            </a:gs>
            <a:gs pos="100000">
              <a:srgbClr val="2DB8C5"/>
            </a:gs>
          </a:gsLst>
          <a:lin ang="1980000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601" y="1751596"/>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600" y="2973638"/>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28032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 xmlns:a16="http://schemas.microsoft.com/office/drawing/2014/main" id="{D0557C50-0B31-9348-AF2A-301002B74889}"/>
              </a:ext>
            </a:extLst>
          </p:cNvPr>
          <p:cNvGrpSpPr/>
          <p:nvPr userDrawn="1"/>
        </p:nvGrpSpPr>
        <p:grpSpPr>
          <a:xfrm>
            <a:off x="203484" y="1234650"/>
            <a:ext cx="2219675" cy="1420378"/>
            <a:chOff x="1985262" y="1786188"/>
            <a:chExt cx="3594613" cy="2714681"/>
          </a:xfrm>
        </p:grpSpPr>
        <p:sp>
          <p:nvSpPr>
            <p:cNvPr id="36" name="TextBox 35">
              <a:extLst>
                <a:ext uri="{FF2B5EF4-FFF2-40B4-BE49-F238E27FC236}">
                  <a16:creationId xmlns=""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49D3155A-02B7-9146-95B9-2D706BFA7810}"/>
                </a:ext>
              </a:extLst>
            </p:cNvPr>
            <p:cNvSpPr txBox="1"/>
            <p:nvPr/>
          </p:nvSpPr>
          <p:spPr>
            <a:xfrm>
              <a:off x="1985262" y="3500871"/>
              <a:ext cx="3594613" cy="999998"/>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 xmlns:a16="http://schemas.microsoft.com/office/drawing/2014/main" id="{D0557C50-0B31-9348-AF2A-301002B74889}"/>
              </a:ext>
            </a:extLst>
          </p:cNvPr>
          <p:cNvGrpSpPr/>
          <p:nvPr userDrawn="1"/>
        </p:nvGrpSpPr>
        <p:grpSpPr>
          <a:xfrm>
            <a:off x="3299432" y="1210657"/>
            <a:ext cx="2156489" cy="1420378"/>
            <a:chOff x="1985262" y="1786188"/>
            <a:chExt cx="3594613" cy="2714683"/>
          </a:xfrm>
        </p:grpSpPr>
        <p:sp>
          <p:nvSpPr>
            <p:cNvPr id="53" name="TextBox 52">
              <a:extLst>
                <a:ext uri="{FF2B5EF4-FFF2-40B4-BE49-F238E27FC236}">
                  <a16:creationId xmlns="" xmlns:a16="http://schemas.microsoft.com/office/drawing/2014/main" id="{B0759468-3783-DD45-AC2F-7E3842278B7D}"/>
                </a:ext>
              </a:extLst>
            </p:cNvPr>
            <p:cNvSpPr txBox="1"/>
            <p:nvPr/>
          </p:nvSpPr>
          <p:spPr>
            <a:xfrm>
              <a:off x="2401824" y="1786188"/>
              <a:ext cx="2677754" cy="1470586"/>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 xmlns:a16="http://schemas.microsoft.com/office/drawing/2014/main" id="{49D3155A-02B7-9146-95B9-2D706BFA7810}"/>
                </a:ext>
              </a:extLst>
            </p:cNvPr>
            <p:cNvSpPr txBox="1"/>
            <p:nvPr/>
          </p:nvSpPr>
          <p:spPr>
            <a:xfrm>
              <a:off x="1985262" y="3500872"/>
              <a:ext cx="3594613" cy="999999"/>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 xmlns:a16="http://schemas.microsoft.com/office/drawing/2014/main" id="{D0557C50-0B31-9348-AF2A-301002B74889}"/>
              </a:ext>
            </a:extLst>
          </p:cNvPr>
          <p:cNvGrpSpPr/>
          <p:nvPr userDrawn="1"/>
        </p:nvGrpSpPr>
        <p:grpSpPr>
          <a:xfrm>
            <a:off x="6395377" y="1210657"/>
            <a:ext cx="2184743" cy="1420378"/>
            <a:chOff x="1985262" y="1786188"/>
            <a:chExt cx="3594613" cy="2714683"/>
          </a:xfrm>
        </p:grpSpPr>
        <p:sp>
          <p:nvSpPr>
            <p:cNvPr id="57" name="TextBox 56">
              <a:extLst>
                <a:ext uri="{FF2B5EF4-FFF2-40B4-BE49-F238E27FC236}">
                  <a16:creationId xmlns="" xmlns:a16="http://schemas.microsoft.com/office/drawing/2014/main" id="{B0759468-3783-DD45-AC2F-7E3842278B7D}"/>
                </a:ext>
              </a:extLst>
            </p:cNvPr>
            <p:cNvSpPr txBox="1"/>
            <p:nvPr/>
          </p:nvSpPr>
          <p:spPr>
            <a:xfrm>
              <a:off x="2401825" y="1786188"/>
              <a:ext cx="2677754" cy="1470586"/>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 xmlns:a16="http://schemas.microsoft.com/office/drawing/2014/main" id="{49D3155A-02B7-9146-95B9-2D706BFA7810}"/>
                </a:ext>
              </a:extLst>
            </p:cNvPr>
            <p:cNvSpPr txBox="1"/>
            <p:nvPr/>
          </p:nvSpPr>
          <p:spPr>
            <a:xfrm>
              <a:off x="1985262" y="3500872"/>
              <a:ext cx="3594613" cy="999999"/>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 xmlns:a16="http://schemas.microsoft.com/office/drawing/2014/main" id="{D0557C50-0B31-9348-AF2A-301002B74889}"/>
              </a:ext>
            </a:extLst>
          </p:cNvPr>
          <p:cNvGrpSpPr/>
          <p:nvPr userDrawn="1"/>
        </p:nvGrpSpPr>
        <p:grpSpPr>
          <a:xfrm>
            <a:off x="1800892" y="2785640"/>
            <a:ext cx="2268189" cy="1420378"/>
            <a:chOff x="1985262" y="1786188"/>
            <a:chExt cx="3594613" cy="2714683"/>
          </a:xfrm>
        </p:grpSpPr>
        <p:sp>
          <p:nvSpPr>
            <p:cNvPr id="61" name="TextBox 60">
              <a:extLst>
                <a:ext uri="{FF2B5EF4-FFF2-40B4-BE49-F238E27FC236}">
                  <a16:creationId xmlns="" xmlns:a16="http://schemas.microsoft.com/office/drawing/2014/main" id="{B0759468-3783-DD45-AC2F-7E3842278B7D}"/>
                </a:ext>
              </a:extLst>
            </p:cNvPr>
            <p:cNvSpPr txBox="1"/>
            <p:nvPr/>
          </p:nvSpPr>
          <p:spPr>
            <a:xfrm>
              <a:off x="2401825" y="1786188"/>
              <a:ext cx="2677754" cy="1470586"/>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 xmlns:a16="http://schemas.microsoft.com/office/drawing/2014/main" id="{49D3155A-02B7-9146-95B9-2D706BFA7810}"/>
                </a:ext>
              </a:extLst>
            </p:cNvPr>
            <p:cNvSpPr txBox="1"/>
            <p:nvPr/>
          </p:nvSpPr>
          <p:spPr>
            <a:xfrm>
              <a:off x="1985262" y="3500872"/>
              <a:ext cx="3594613" cy="999999"/>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 xmlns:a16="http://schemas.microsoft.com/office/drawing/2014/main" id="{D0557C50-0B31-9348-AF2A-301002B74889}"/>
              </a:ext>
            </a:extLst>
          </p:cNvPr>
          <p:cNvGrpSpPr/>
          <p:nvPr userDrawn="1"/>
        </p:nvGrpSpPr>
        <p:grpSpPr>
          <a:xfrm>
            <a:off x="4949634" y="2785640"/>
            <a:ext cx="2289366" cy="1420378"/>
            <a:chOff x="1985262" y="1786188"/>
            <a:chExt cx="3594613" cy="2714683"/>
          </a:xfrm>
        </p:grpSpPr>
        <p:sp>
          <p:nvSpPr>
            <p:cNvPr id="65" name="TextBox 64">
              <a:extLst>
                <a:ext uri="{FF2B5EF4-FFF2-40B4-BE49-F238E27FC236}">
                  <a16:creationId xmlns="" xmlns:a16="http://schemas.microsoft.com/office/drawing/2014/main" id="{B0759468-3783-DD45-AC2F-7E3842278B7D}"/>
                </a:ext>
              </a:extLst>
            </p:cNvPr>
            <p:cNvSpPr txBox="1"/>
            <p:nvPr/>
          </p:nvSpPr>
          <p:spPr>
            <a:xfrm>
              <a:off x="2401825" y="1786188"/>
              <a:ext cx="2677753" cy="1470586"/>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 xmlns:a16="http://schemas.microsoft.com/office/drawing/2014/main" id="{49D3155A-02B7-9146-95B9-2D706BFA7810}"/>
                </a:ext>
              </a:extLst>
            </p:cNvPr>
            <p:cNvSpPr txBox="1"/>
            <p:nvPr/>
          </p:nvSpPr>
          <p:spPr>
            <a:xfrm>
              <a:off x="1985262" y="3500872"/>
              <a:ext cx="3594613" cy="999999"/>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8" y="211097"/>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4"/>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 xmlns:a16="http://schemas.microsoft.com/office/drawing/2014/main" id="{A91CD518-0B4F-4DDD-8245-74B5057E9664}"/>
              </a:ext>
            </a:extLst>
          </p:cNvPr>
          <p:cNvSpPr>
            <a:spLocks noGrp="1"/>
          </p:cNvSpPr>
          <p:nvPr>
            <p:ph type="body" sz="quarter" idx="13" hasCustomPrompt="1"/>
          </p:nvPr>
        </p:nvSpPr>
        <p:spPr>
          <a:xfrm>
            <a:off x="186599"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58380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 xmlns:a16="http://schemas.microsoft.com/office/drawing/2014/main" id="{796BE319-1C15-41CC-A596-E46D2BF7CC74}"/>
              </a:ext>
            </a:extLst>
          </p:cNvPr>
          <p:cNvSpPr>
            <a:spLocks noGrp="1"/>
          </p:cNvSpPr>
          <p:nvPr>
            <p:ph type="body" sz="quarter" idx="13" hasCustomPrompt="1"/>
          </p:nvPr>
        </p:nvSpPr>
        <p:spPr>
          <a:xfrm>
            <a:off x="186599"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97081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7" y="1209355"/>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 xmlns:a16="http://schemas.microsoft.com/office/drawing/2014/main" id="{020285F8-6946-46F6-9325-70AD32F1D6C8}"/>
              </a:ext>
            </a:extLst>
          </p:cNvPr>
          <p:cNvSpPr>
            <a:spLocks noGrp="1"/>
          </p:cNvSpPr>
          <p:nvPr>
            <p:ph type="body" sz="quarter" idx="13" hasCustomPrompt="1"/>
          </p:nvPr>
        </p:nvSpPr>
        <p:spPr>
          <a:xfrm>
            <a:off x="186599"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1482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3"/>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 xmlns:a16="http://schemas.microsoft.com/office/drawing/2014/main" val="3822116847"/>
                    </a:ext>
                  </a:extLst>
                </a:gridCol>
                <a:gridCol w="1189532">
                  <a:extLst>
                    <a:ext uri="{9D8B030D-6E8A-4147-A177-3AD203B41FA5}">
                      <a16:colId xmlns="" xmlns:a16="http://schemas.microsoft.com/office/drawing/2014/main" val="1796008628"/>
                    </a:ext>
                  </a:extLst>
                </a:gridCol>
                <a:gridCol w="1189532">
                  <a:extLst>
                    <a:ext uri="{9D8B030D-6E8A-4147-A177-3AD203B41FA5}">
                      <a16:colId xmlns="" xmlns:a16="http://schemas.microsoft.com/office/drawing/2014/main" val="3879958063"/>
                    </a:ext>
                  </a:extLst>
                </a:gridCol>
                <a:gridCol w="1189532">
                  <a:extLst>
                    <a:ext uri="{9D8B030D-6E8A-4147-A177-3AD203B41FA5}">
                      <a16:colId xmlns="" xmlns:a16="http://schemas.microsoft.com/office/drawing/2014/main" val="3650332254"/>
                    </a:ext>
                  </a:extLst>
                </a:gridCol>
                <a:gridCol w="1189532">
                  <a:extLst>
                    <a:ext uri="{9D8B030D-6E8A-4147-A177-3AD203B41FA5}">
                      <a16:colId xmlns="" xmlns:a16="http://schemas.microsoft.com/office/drawing/2014/main" val="3035283889"/>
                    </a:ext>
                  </a:extLst>
                </a:gridCol>
                <a:gridCol w="1189532">
                  <a:extLst>
                    <a:ext uri="{9D8B030D-6E8A-4147-A177-3AD203B41FA5}">
                      <a16:colId xmlns="" xmlns:a16="http://schemas.microsoft.com/office/drawing/2014/main" val="2593290401"/>
                    </a:ext>
                  </a:extLst>
                </a:gridCol>
              </a:tblGrid>
              <a:tr h="349583">
                <a:tc>
                  <a:txBody>
                    <a:bodyPr/>
                    <a:lstStyle/>
                    <a:p>
                      <a:pPr algn="ctr"/>
                      <a:r>
                        <a:rPr lang="en-US" sz="800" b="0" i="0" dirty="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 xmlns:a16="http://schemas.microsoft.com/office/drawing/2014/main" val="2157991891"/>
                  </a:ext>
                </a:extLst>
              </a:tr>
            </a:tbl>
          </a:graphicData>
        </a:graphic>
      </p:graphicFrame>
      <p:graphicFrame>
        <p:nvGraphicFramePr>
          <p:cNvPr id="6" name="Table 5">
            <a:extLst>
              <a:ext uri="{FF2B5EF4-FFF2-40B4-BE49-F238E27FC236}">
                <a16:creationId xmlns=""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3"/>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 xmlns:a16="http://schemas.microsoft.com/office/drawing/2014/main" val="3822116847"/>
                    </a:ext>
                  </a:extLst>
                </a:gridCol>
                <a:gridCol w="1189532">
                  <a:extLst>
                    <a:ext uri="{9D8B030D-6E8A-4147-A177-3AD203B41FA5}">
                      <a16:colId xmlns="" xmlns:a16="http://schemas.microsoft.com/office/drawing/2014/main" val="1796008628"/>
                    </a:ext>
                  </a:extLst>
                </a:gridCol>
                <a:gridCol w="1189532">
                  <a:extLst>
                    <a:ext uri="{9D8B030D-6E8A-4147-A177-3AD203B41FA5}">
                      <a16:colId xmlns="" xmlns:a16="http://schemas.microsoft.com/office/drawing/2014/main" val="3879958063"/>
                    </a:ext>
                  </a:extLst>
                </a:gridCol>
                <a:gridCol w="1189532">
                  <a:extLst>
                    <a:ext uri="{9D8B030D-6E8A-4147-A177-3AD203B41FA5}">
                      <a16:colId xmlns="" xmlns:a16="http://schemas.microsoft.com/office/drawing/2014/main" val="3650332254"/>
                    </a:ext>
                  </a:extLst>
                </a:gridCol>
                <a:gridCol w="1189532">
                  <a:extLst>
                    <a:ext uri="{9D8B030D-6E8A-4147-A177-3AD203B41FA5}">
                      <a16:colId xmlns="" xmlns:a16="http://schemas.microsoft.com/office/drawing/2014/main" val="3035283889"/>
                    </a:ext>
                  </a:extLst>
                </a:gridCol>
                <a:gridCol w="1189532">
                  <a:extLst>
                    <a:ext uri="{9D8B030D-6E8A-4147-A177-3AD203B41FA5}">
                      <a16:colId xmlns="" xmlns:a16="http://schemas.microsoft.com/office/drawing/2014/main" val="2593290401"/>
                    </a:ext>
                  </a:extLst>
                </a:gridCol>
              </a:tblGrid>
              <a:tr h="349583">
                <a:tc>
                  <a:txBody>
                    <a:bodyPr/>
                    <a:lstStyle/>
                    <a:p>
                      <a:pPr algn="ctr"/>
                      <a:r>
                        <a:rPr lang="en-US" sz="800" b="0" i="0" dirty="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 xmlns:a16="http://schemas.microsoft.com/office/drawing/2014/main" id="{3ABA65EC-BE67-47F1-855B-E0BFD2EA8CE3}"/>
              </a:ext>
            </a:extLst>
          </p:cNvPr>
          <p:cNvSpPr>
            <a:spLocks noGrp="1"/>
          </p:cNvSpPr>
          <p:nvPr>
            <p:ph type="body" sz="quarter" idx="13" hasCustomPrompt="1"/>
          </p:nvPr>
        </p:nvSpPr>
        <p:spPr>
          <a:xfrm>
            <a:off x="186598"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bg>
      <p:bgPr>
        <a:gradFill>
          <a:gsLst>
            <a:gs pos="12000">
              <a:srgbClr val="1C3D74"/>
            </a:gs>
            <a:gs pos="100000">
              <a:srgbClr val="2DB8C5"/>
            </a:gs>
          </a:gsLst>
          <a:lin ang="1980000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601" y="1751596"/>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600" y="2973638"/>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2886872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 xmlns:a16="http://schemas.microsoft.com/office/drawing/2014/main" id="{AF811C00-D549-464E-ADFA-3C1836754071}"/>
              </a:ext>
            </a:extLst>
          </p:cNvPr>
          <p:cNvSpPr txBox="1"/>
          <p:nvPr userDrawn="1"/>
        </p:nvSpPr>
        <p:spPr>
          <a:xfrm>
            <a:off x="3282513" y="1820462"/>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0F016AB-50EC-D145-8FEE-4F74E8E3B1D6}"/>
              </a:ext>
            </a:extLst>
          </p:cNvPr>
          <p:cNvPicPr>
            <a:picLocks noChangeAspect="1"/>
          </p:cNvPicPr>
          <p:nvPr userDrawn="1"/>
        </p:nvPicPr>
        <p:blipFill>
          <a:blip r:embed="rId2"/>
          <a:stretch>
            <a:fillRect/>
          </a:stretch>
        </p:blipFill>
        <p:spPr>
          <a:xfrm>
            <a:off x="2126986" y="1954746"/>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9283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163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74000">
              <a:srgbClr val="10746A"/>
            </a:gs>
            <a:gs pos="18000">
              <a:srgbClr val="0096E3">
                <a:lumMod val="90000"/>
                <a:lumOff val="1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601" y="1751596"/>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600" y="2973638"/>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193694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0804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9975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3735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683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0773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9412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3346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6090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6118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43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rgbClr val="73B82B">
                <a:lumMod val="88000"/>
                <a:lumOff val="12000"/>
              </a:srgbClr>
            </a:gs>
            <a:gs pos="97312">
              <a:srgbClr val="10746A"/>
            </a:gs>
            <a:gs pos="59000">
              <a:srgbClr val="10746A">
                <a:lumMod val="94000"/>
                <a:lumOff val="6000"/>
              </a:srgbClr>
            </a:gs>
          </a:gsLst>
          <a:lin ang="12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601" y="1751596"/>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600" y="2973638"/>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66077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9863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9566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4543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1104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6054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3272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5516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9669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8944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D2F4200-7A64-5F46-8AA9-99AC73BD05D7}" type="datetimeFigureOut">
              <a:rPr lang="en-US">
                <a:solidFill>
                  <a:prstClr val="black">
                    <a:tint val="75000"/>
                  </a:prstClr>
                </a:solidFill>
                <a:latin typeface="Calibri"/>
              </a:rPr>
              <a:pPr/>
              <a:t>29/07/22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8AE43B-CB77-4E41-92BA-1541803898DB}"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006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Pr>
        <a:gradFill>
          <a:gsLst>
            <a:gs pos="0">
              <a:srgbClr val="73B82B">
                <a:lumMod val="88000"/>
                <a:lumOff val="12000"/>
              </a:srgbClr>
            </a:gs>
            <a:gs pos="69000">
              <a:srgbClr val="2DB8C5"/>
            </a:gs>
          </a:gsLst>
          <a:lin ang="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601" y="1751596"/>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600" y="2973638"/>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418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gradFill flip="none" rotWithShape="1">
          <a:gsLst>
            <a:gs pos="85484">
              <a:srgbClr val="8D3786"/>
            </a:gs>
            <a:gs pos="19000">
              <a:srgbClr val="EC008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601" y="1751596"/>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600" y="2973638"/>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055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flip="none" rotWithShape="1">
          <a:gsLst>
            <a:gs pos="3226">
              <a:srgbClr val="8D3786"/>
            </a:gs>
            <a:gs pos="35000">
              <a:srgbClr val="8D3786"/>
            </a:gs>
            <a:gs pos="100000">
              <a:srgbClr val="F18500"/>
            </a:gs>
          </a:gsLst>
          <a:lin ang="198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601" y="1751596"/>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600" y="2973638"/>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08686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 xmlns:a16="http://schemas.microsoft.com/office/drawing/2014/main" id="{BF9F98BB-2095-434E-97D1-3636B7E7563C}"/>
              </a:ext>
            </a:extLst>
          </p:cNvPr>
          <p:cNvSpPr>
            <a:spLocks noGrp="1"/>
          </p:cNvSpPr>
          <p:nvPr>
            <p:ph type="body" sz="quarter" idx="13" hasCustomPrompt="1"/>
          </p:nvPr>
        </p:nvSpPr>
        <p:spPr>
          <a:xfrm>
            <a:off x="186598"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316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8" y="262397"/>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 xmlns:a16="http://schemas.microsoft.com/office/drawing/2014/main" id="{BF9F98BB-2095-434E-97D1-3636B7E7563C}"/>
              </a:ext>
            </a:extLst>
          </p:cNvPr>
          <p:cNvSpPr>
            <a:spLocks noGrp="1"/>
          </p:cNvSpPr>
          <p:nvPr>
            <p:ph type="body" sz="quarter" idx="13" hasCustomPrompt="1"/>
          </p:nvPr>
        </p:nvSpPr>
        <p:spPr>
          <a:xfrm>
            <a:off x="186598"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 xmlns:a16="http://schemas.microsoft.com/office/drawing/2014/main" id="{35C7A6F9-784D-428C-B9C4-650A70FFC077}"/>
              </a:ext>
            </a:extLst>
          </p:cNvPr>
          <p:cNvSpPr>
            <a:spLocks noGrp="1"/>
          </p:cNvSpPr>
          <p:nvPr>
            <p:ph type="body" sz="quarter" idx="14" hasCustomPrompt="1"/>
          </p:nvPr>
        </p:nvSpPr>
        <p:spPr>
          <a:xfrm>
            <a:off x="4580867"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20" Type="http://schemas.openxmlformats.org/officeDocument/2006/relationships/image" Target="../media/image2.jpg"/><Relationship Id="rId21" Type="http://schemas.openxmlformats.org/officeDocument/2006/relationships/image" Target="../media/image1.png"/><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Relationship Id="rId18" Type="http://schemas.openxmlformats.org/officeDocument/2006/relationships/slideLayout" Target="../slideLayouts/slideLayout25.xml"/><Relationship Id="rId19"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4.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5.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0F016AB-50EC-D145-8FEE-4F74E8E3B1D6}"/>
              </a:ext>
            </a:extLst>
          </p:cNvPr>
          <p:cNvPicPr>
            <a:picLocks noChangeAspect="1"/>
          </p:cNvPicPr>
          <p:nvPr userDrawn="1"/>
        </p:nvPicPr>
        <p:blipFill>
          <a:blip r:embed="rId9"/>
          <a:stretch>
            <a:fillRect/>
          </a:stretch>
        </p:blipFill>
        <p:spPr>
          <a:xfrm>
            <a:off x="298188" y="373575"/>
            <a:ext cx="2489200" cy="665316"/>
          </a:xfrm>
          <a:prstGeom prst="rect">
            <a:avLst/>
          </a:prstGeom>
        </p:spPr>
      </p:pic>
      <p:cxnSp>
        <p:nvCxnSpPr>
          <p:cNvPr id="4" name="Straight Connector 3">
            <a:extLst>
              <a:ext uri="{FF2B5EF4-FFF2-40B4-BE49-F238E27FC236}">
                <a16:creationId xmlns=""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 id="2147483750" r:id="rId2"/>
    <p:sldLayoutId id="2147483765" r:id="rId3"/>
    <p:sldLayoutId id="2147483766" r:id="rId4"/>
    <p:sldLayoutId id="2147483767" r:id="rId5"/>
    <p:sldLayoutId id="2147483768" r:id="rId6"/>
    <p:sldLayoutId id="214748376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23B30F1-BEAB-1D48-98D9-E0838B9BE62A}"/>
              </a:ext>
            </a:extLst>
          </p:cNvPr>
          <p:cNvPicPr>
            <a:picLocks noChangeAspect="1"/>
          </p:cNvPicPr>
          <p:nvPr userDrawn="1"/>
        </p:nvPicPr>
        <p:blipFill rotWithShape="1">
          <a:blip r:embed="rId20"/>
          <a:srcRect t="86937"/>
          <a:stretch/>
        </p:blipFill>
        <p:spPr>
          <a:xfrm>
            <a:off x="0" y="4471626"/>
            <a:ext cx="9144000" cy="671874"/>
          </a:xfrm>
          <a:prstGeom prst="rect">
            <a:avLst/>
          </a:prstGeom>
        </p:spPr>
      </p:pic>
      <p:pic>
        <p:nvPicPr>
          <p:cNvPr id="10" name="Picture 9">
            <a:extLst>
              <a:ext uri="{FF2B5EF4-FFF2-40B4-BE49-F238E27FC236}">
                <a16:creationId xmlns="" xmlns:a16="http://schemas.microsoft.com/office/drawing/2014/main" id="{F674CA67-DD21-8043-AD24-58925882A109}"/>
              </a:ext>
            </a:extLst>
          </p:cNvPr>
          <p:cNvPicPr>
            <a:picLocks noChangeAspect="1"/>
          </p:cNvPicPr>
          <p:nvPr userDrawn="1"/>
        </p:nvPicPr>
        <p:blipFill>
          <a:blip r:embed="rId21">
            <a:alphaModFix/>
          </a:blip>
          <a:stretch>
            <a:fillRect/>
          </a:stretch>
        </p:blipFill>
        <p:spPr>
          <a:xfrm>
            <a:off x="298188" y="4539884"/>
            <a:ext cx="1760102" cy="470442"/>
          </a:xfrm>
          <a:prstGeom prst="rect">
            <a:avLst/>
          </a:prstGeom>
        </p:spPr>
      </p:pic>
      <p:sp>
        <p:nvSpPr>
          <p:cNvPr id="13" name="TextBox 12">
            <a:extLst>
              <a:ext uri="{FF2B5EF4-FFF2-40B4-BE49-F238E27FC236}">
                <a16:creationId xmlns="" xmlns:a16="http://schemas.microsoft.com/office/drawing/2014/main" id="{5EFACAD1-D0A6-9749-A5C6-07C38D8E6F7D}"/>
              </a:ext>
            </a:extLst>
          </p:cNvPr>
          <p:cNvSpPr txBox="1"/>
          <p:nvPr userDrawn="1"/>
        </p:nvSpPr>
        <p:spPr>
          <a:xfrm>
            <a:off x="7926850" y="4846639"/>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D2F4200-7A64-5F46-8AA9-99AC73BD05D7}" type="datetimeFigureOut">
              <a:rPr lang="en-US" smtClean="0">
                <a:solidFill>
                  <a:prstClr val="black">
                    <a:tint val="75000"/>
                  </a:prstClr>
                </a:solidFill>
                <a:latin typeface="Calibri"/>
              </a:rPr>
              <a:pPr defTabSz="457200"/>
              <a:t>29/07/22</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C8AE43B-CB77-4E41-92BA-1541803898DB}" type="slidenum">
              <a:rPr lang="en-US" smtClean="0">
                <a:solidFill>
                  <a:prstClr val="black">
                    <a:tint val="75000"/>
                  </a:prstClr>
                </a:solidFill>
                <a:latin typeface="Calibri"/>
              </a:rPr>
              <a:pPr defTabSz="457200"/>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2070495251"/>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D2F4200-7A64-5F46-8AA9-99AC73BD05D7}" type="datetimeFigureOut">
              <a:rPr lang="en-US" smtClean="0">
                <a:solidFill>
                  <a:prstClr val="black">
                    <a:tint val="75000"/>
                  </a:prstClr>
                </a:solidFill>
                <a:latin typeface="Calibri"/>
              </a:rPr>
              <a:pPr defTabSz="457200"/>
              <a:t>29/07/22</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C8AE43B-CB77-4E41-92BA-1541803898DB}" type="slidenum">
              <a:rPr lang="en-US" smtClean="0">
                <a:solidFill>
                  <a:prstClr val="black">
                    <a:tint val="75000"/>
                  </a:prstClr>
                </a:solidFill>
                <a:latin typeface="Calibri"/>
              </a:rPr>
              <a:pPr defTabSz="457200"/>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285246030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d.com/talks/hans_rosling_new_insights_on_poverty?referrer=playlist-the_best_hans_rosling_talks_yo&amp;language=en" TargetMode="External"/><Relationship Id="rId4" Type="http://schemas.openxmlformats.org/officeDocument/2006/relationships/hyperlink" Target="https://www.gapminder.org/answers/how-does-income-relate-to-life-expectancy/" TargetMode="External"/><Relationship Id="rId5" Type="http://schemas.openxmlformats.org/officeDocument/2006/relationships/image" Target="../media/image4.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guardian.com/commentisfree/2022/apr/08/health-inequalities-uk-poverty-life-death" TargetMode="External"/><Relationship Id="rId4" Type="http://schemas.openxmlformats.org/officeDocument/2006/relationships/hyperlink" Target="https://www.youtube.com/watch?v=h-2bf205upQ" TargetMode="External"/><Relationship Id="rId5" Type="http://schemas.openxmlformats.org/officeDocument/2006/relationships/hyperlink" Target="https://www.youtube.com/watch?v=8PH4JYfF4Ns" TargetMode="External"/><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hyperlink" Target="https://www.caba.org.uk/financial/benefits-advice/understanding-uk-benefit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form.jotform.com/222062931211341" TargetMode="Externa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ted.com/speakers/hans_rosling?language=en&amp;referrer=playlist-the_best_hans_rosling_talks_yo" TargetMode="External"/><Relationship Id="rId4" Type="http://schemas.openxmlformats.org/officeDocument/2006/relationships/hyperlink" Target="https://www.youtube.com/watch?v=UxiZID_fk_k" TargetMode="External"/><Relationship Id="rId5" Type="http://schemas.openxmlformats.org/officeDocument/2006/relationships/hyperlink" Target="https://ajph.aphapublications.org/doi/full/10.2105/AJPH.2019.305016" TargetMode="External"/><Relationship Id="rId6" Type="http://schemas.openxmlformats.org/officeDocument/2006/relationships/hyperlink" Target="https://abetternhs.net/2016/12/21/poverty-medicine-general-practice-and-vulnerable-patients/" TargetMode="External"/><Relationship Id="rId1" Type="http://schemas.openxmlformats.org/officeDocument/2006/relationships/slideLayout" Target="../slideLayouts/slideLayout10.xml"/><Relationship Id="rId2" Type="http://schemas.openxmlformats.org/officeDocument/2006/relationships/hyperlink" Target="https://www.health.org.uk/sites/default/files/2020-03/Health%20Equity%20in%20England_The%20Marmot%20Review%2010%20Years%20On_executive%20summary_web.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jgp.org/content/70/696/352" TargetMode="External"/><Relationship Id="rId4" Type="http://schemas.openxmlformats.org/officeDocument/2006/relationships/hyperlink" Target="http://bjgp.org/content/70/690/32.1" TargetMode="External"/><Relationship Id="rId5" Type="http://schemas.openxmlformats.org/officeDocument/2006/relationships/hyperlink" Target="https://www.bmj.com/content/377/bmj.o896" TargetMode="External"/><Relationship Id="rId6" Type="http://schemas.openxmlformats.org/officeDocument/2006/relationships/hyperlink" Target="https://www.who.int/news-room/fact-sheets/detail/commercial-determinants-of-health" TargetMode="External"/><Relationship Id="rId7" Type="http://schemas.openxmlformats.org/officeDocument/2006/relationships/hyperlink" Target="https://www.cam.ac.uk/research/news/worsening-gp-shortages-in-disadvantaged-areas-likely-to-widen-health-inequalities" TargetMode="External"/><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www.gla.ac.uk/researchinstitutes/healthwellbeing/research/generalpractice/deepend/" TargetMode="External"/><Relationship Id="rId3" Type="http://schemas.openxmlformats.org/officeDocument/2006/relationships/hyperlink" Target="https://bjgp.org/content/69/687/517.ful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bbc.co.uk/news/uk-england-london-56801794" TargetMode="External"/><Relationship Id="rId4" Type="http://schemas.openxmlformats.org/officeDocument/2006/relationships/hyperlink" Target="http://ellaroberta.org/aiovg_videos/the-healthy-london-partnership/" TargetMode="External"/><Relationship Id="rId5"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link.springer.com/content/pdf/10.1007/s00038-018-1104-8.pdf" TargetMode="External"/><Relationship Id="rId4"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health-matters-air-pollution/health-matters-air-pollution" TargetMode="External"/><Relationship Id="rId4" Type="http://schemas.openxmlformats.org/officeDocument/2006/relationships/hyperlink" Target="https://www.london.gov.uk/sites/default/files/shorthand/clean_air/" TargetMode="External"/><Relationship Id="rId5"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3" Type="http://schemas.openxmlformats.org/officeDocument/2006/relationships/hyperlink" Target="https://www.weforum.org/agenda/2020/07/what-is-environmental-racism-pollution-covid-systemic/" TargetMode="External"/><Relationship Id="rId4" Type="http://schemas.openxmlformats.org/officeDocument/2006/relationships/hyperlink" Target="https://www.theguardian.com/uk-news/2021/jan/20/silvertown-tunnel-assault-health-locals-warn-doctors-london" TargetMode="External"/><Relationship Id="rId5"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https://tfl.gov.uk/travel-information/improvements-and-projects/silvertown-tunnel%23on-this-page-0" TargetMode="External"/><Relationship Id="rId4"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form.jotform.com/222062931211341" TargetMode="External"/><Relationship Id="rId3"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hyperlink" Target="https://sustainablehealthcare.org.uk/courses/introduction-sustainable-healthcar" TargetMode="External"/><Relationship Id="rId4" Type="http://schemas.openxmlformats.org/officeDocument/2006/relationships/image" Target="../media/image20.png"/><Relationship Id="rId1" Type="http://schemas.openxmlformats.org/officeDocument/2006/relationships/slideLayout" Target="../slideLayouts/slideLayout10.xml"/><Relationship Id="rId2" Type="http://schemas.openxmlformats.org/officeDocument/2006/relationships/hyperlink" Target="https://www.youtube.com/watch?v=EkIpeO1r0NI"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mZufTLi_6g0" TargetMode="External"/><Relationship Id="rId4" Type="http://schemas.openxmlformats.org/officeDocument/2006/relationships/hyperlink" Target="https://www.bmj.com/content/377/bmj.o896" TargetMode="External"/><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hyperlink" Target="https://www.bbc.co.uk/news/health-37621239" TargetMode="External"/><Relationship Id="rId4" Type="http://schemas.openxmlformats.org/officeDocument/2006/relationships/hyperlink" Target="https://maternityaction.org.uk/advice/residence-rules-and-entitlement-to-nhs-maternity-care-in-england/" TargetMode="External"/><Relationship Id="rId5" Type="http://schemas.openxmlformats.org/officeDocument/2006/relationships/hyperlink" Target="https://www.bmj.com/content/366/bmj.l5374?hwshib2=authn:1622715629:20210602:cada7438-2ddd-49bc-a4a0-a3ee264b5a02:0:0:0:7mt8YEFlNUhKo6sMzhCy7Q==" TargetMode="External"/><Relationship Id="rId6" Type="http://schemas.openxmlformats.org/officeDocument/2006/relationships/image" Target="../media/image21.png"/><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3" Type="http://schemas.openxmlformats.org/officeDocument/2006/relationships/hyperlink" Target="https://www.channel4.com/programmes/the-black-maternity-scandal-dispatches" TargetMode="External"/><Relationship Id="rId4"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4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hyperlink" Target="https://www.npeu.ox.ac.uk/assets/downloads/mbrrace-uk/reports/MBRRACE-UK%20Maternal%20Report%202019%20-%20WEB%20VERSION.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8.xml"/><Relationship Id="rId3" Type="http://schemas.openxmlformats.org/officeDocument/2006/relationships/image" Target="../media/image2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 Id="rId3" Type="http://schemas.openxmlformats.org/officeDocument/2006/relationships/image" Target="../media/image27.png"/></Relationships>
</file>

<file path=ppt/slides/_rels/slide76.xml.rels><?xml version="1.0" encoding="UTF-8" standalone="yes"?>
<Relationships xmlns="http://schemas.openxmlformats.org/package/2006/relationships"><Relationship Id="rId3" Type="http://schemas.openxmlformats.org/officeDocument/2006/relationships/hyperlink" Target="https://form.jotform.com/222062931211341" TargetMode="External"/><Relationship Id="rId4"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notesSlide" Target="../notesSlides/notesSlide5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s://mediadiversified.org/2018/09/14/mrs-bibi-syndrome-the-medical-stereotype-undermining-elderly-asian-women/" TargetMode="External"/><Relationship Id="rId4" Type="http://schemas.openxmlformats.org/officeDocument/2006/relationships/hyperlink" Target="https://www.bbc.co.uk/programmes/m00052dk" TargetMode="External"/><Relationship Id="rId1" Type="http://schemas.openxmlformats.org/officeDocument/2006/relationships/slideLayout" Target="../slideLayouts/slideLayout10.xml"/><Relationship Id="rId2" Type="http://schemas.openxmlformats.org/officeDocument/2006/relationships/hyperlink" Target="https://www.londonaceshub.org/racial-justi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wBEkGurMiY" TargetMode="External"/><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3" Type="http://schemas.openxmlformats.org/officeDocument/2006/relationships/hyperlink" Target="https://journals.plos.org/plosone/article?id=10.1371/journal.pone.0159224" TargetMode="External"/><Relationship Id="rId4" Type="http://schemas.openxmlformats.org/officeDocument/2006/relationships/hyperlink" Target="https://equality.leeds.ac.uk/support-and-resources/becoming-an-active-bystander/" TargetMode="External"/><Relationship Id="rId5" Type="http://schemas.openxmlformats.org/officeDocument/2006/relationships/hyperlink" Target="https://implicit.harvard.edu/implicit/takeatouchtestv2.html" TargetMode="External"/><Relationship Id="rId1" Type="http://schemas.openxmlformats.org/officeDocument/2006/relationships/slideLayout" Target="../slideLayouts/slideLayout10.xml"/><Relationship Id="rId2" Type="http://schemas.openxmlformats.org/officeDocument/2006/relationships/hyperlink" Target="https://www.theguardian.com/science/2016/aug/10/black-patients-bias-prescriptions-pain-management-medicine-opioid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gov.uk/government/publications/final-report-of-the-ockenden-review/ockenden-review-summary-of-findings-conclusions-and-essential-actions" TargetMode="External"/><Relationship Id="rId4" Type="http://schemas.openxmlformats.org/officeDocument/2006/relationships/hyperlink" Target="https://www.fivexmore.com/blackmereport" TargetMode="External"/><Relationship Id="rId5" Type="http://schemas.openxmlformats.org/officeDocument/2006/relationships/hyperlink" Target="https://www.bmj.com/content/377/bmj.o1456" TargetMode="External"/><Relationship Id="rId1" Type="http://schemas.openxmlformats.org/officeDocument/2006/relationships/slideLayout" Target="../slideLayouts/slideLayout10.xml"/><Relationship Id="rId2" Type="http://schemas.openxmlformats.org/officeDocument/2006/relationships/hyperlink" Target="https://www.nhsrho.org/publications/ethnic-inequalities-in-healthcare-a-rapid-evidence-review/"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www.gov.uk/government/news/new-taskforce-to-level-up-maternity-care-and-tackle-disparities"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943601" y="1751596"/>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smtClean="0"/>
              <a:t>Health Equity – Y4 </a:t>
            </a:r>
          </a:p>
          <a:p>
            <a:r>
              <a:rPr lang="en-US" dirty="0" smtClean="0"/>
              <a:t>Community Based Medical Education </a:t>
            </a:r>
            <a:endParaRPr lang="en-US" dirty="0"/>
          </a:p>
        </p:txBody>
      </p:sp>
      <p:sp>
        <p:nvSpPr>
          <p:cNvPr id="7" name="Content Placeholder 2"/>
          <p:cNvSpPr>
            <a:spLocks noGrp="1"/>
          </p:cNvSpPr>
          <p:nvPr>
            <p:ph sz="quarter" idx="11"/>
          </p:nvPr>
        </p:nvSpPr>
        <p:spPr>
          <a:xfrm>
            <a:off x="943600" y="3517202"/>
            <a:ext cx="7870825" cy="628011"/>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smtClean="0"/>
              <a:t>Dr Dev Gadhvi and Dr Rohini </a:t>
            </a:r>
            <a:r>
              <a:rPr lang="en-US" dirty="0"/>
              <a:t>S</a:t>
            </a:r>
            <a:r>
              <a:rPr lang="en-US" dirty="0" smtClean="0"/>
              <a:t>abherwal</a:t>
            </a:r>
            <a:endParaRPr lang="en-US" dirty="0"/>
          </a:p>
        </p:txBody>
      </p:sp>
    </p:spTree>
    <p:extLst>
      <p:ext uri="{BB962C8B-B14F-4D97-AF65-F5344CB8AC3E}">
        <p14:creationId xmlns:p14="http://schemas.microsoft.com/office/powerpoint/2010/main" val="19960545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Exercise 2 - Understanding the data</a:t>
            </a:r>
            <a:endParaRPr lang="en-US" dirty="0"/>
          </a:p>
        </p:txBody>
      </p:sp>
      <p:sp>
        <p:nvSpPr>
          <p:cNvPr id="5" name="Text Placeholder 4"/>
          <p:cNvSpPr>
            <a:spLocks noGrp="1"/>
          </p:cNvSpPr>
          <p:nvPr>
            <p:ph type="body" sz="quarter" idx="13"/>
          </p:nvPr>
        </p:nvSpPr>
        <p:spPr>
          <a:xfrm>
            <a:off x="186595" y="1311275"/>
            <a:ext cx="6734731" cy="2952750"/>
          </a:xfrm>
        </p:spPr>
        <p:txBody>
          <a:bodyPr/>
          <a:lstStyle/>
          <a:p>
            <a:pPr marL="518160" indent="-457200">
              <a:spcBef>
                <a:spcPts val="0"/>
              </a:spcBef>
              <a:buSzPct val="100000"/>
            </a:pPr>
            <a:r>
              <a:rPr lang="en-GB" dirty="0"/>
              <a:t>What did you think of </a:t>
            </a:r>
            <a:r>
              <a:rPr lang="en-GB" dirty="0">
                <a:hlinkClick r:id="rId3"/>
              </a:rPr>
              <a:t>Hans </a:t>
            </a:r>
            <a:r>
              <a:rPr lang="en-GB" dirty="0" err="1">
                <a:hlinkClick r:id="rId3"/>
              </a:rPr>
              <a:t>Rosling’s</a:t>
            </a:r>
            <a:r>
              <a:rPr lang="en-GB" dirty="0">
                <a:hlinkClick r:id="rId3"/>
              </a:rPr>
              <a:t> talk </a:t>
            </a:r>
            <a:r>
              <a:rPr lang="en-GB" dirty="0"/>
              <a:t>from this AM? </a:t>
            </a:r>
          </a:p>
          <a:p>
            <a:pPr marL="342900" indent="0">
              <a:spcBef>
                <a:spcPts val="0"/>
              </a:spcBef>
              <a:buNone/>
            </a:pPr>
            <a:endParaRPr lang="en-GB" dirty="0"/>
          </a:p>
          <a:p>
            <a:pPr marL="342900" indent="0">
              <a:spcBef>
                <a:spcPts val="0"/>
              </a:spcBef>
              <a:buNone/>
            </a:pPr>
            <a:endParaRPr lang="en-GB" dirty="0"/>
          </a:p>
          <a:p>
            <a:pPr marL="628650">
              <a:spcBef>
                <a:spcPts val="0"/>
              </a:spcBef>
              <a:buFontTx/>
              <a:buChar char="-"/>
            </a:pPr>
            <a:r>
              <a:rPr lang="en-GB" dirty="0" smtClean="0"/>
              <a:t>What </a:t>
            </a:r>
            <a:r>
              <a:rPr lang="en-GB" dirty="0"/>
              <a:t>factors determine/influence “poverty”?</a:t>
            </a:r>
          </a:p>
          <a:p>
            <a:pPr marL="346710" lvl="0">
              <a:spcBef>
                <a:spcPts val="640"/>
              </a:spcBef>
              <a:buClr>
                <a:schemeClr val="dk1"/>
              </a:buClr>
              <a:buSzPct val="100000"/>
              <a:buFontTx/>
              <a:buChar char="-"/>
            </a:pPr>
            <a:endParaRPr lang="en-GB" dirty="0"/>
          </a:p>
          <a:p>
            <a:pPr marL="518160" indent="-457200">
              <a:spcBef>
                <a:spcPts val="640"/>
              </a:spcBef>
              <a:buSzPct val="100000"/>
            </a:pPr>
            <a:r>
              <a:rPr lang="en-GB" dirty="0"/>
              <a:t>Have a look at: </a:t>
            </a:r>
            <a:r>
              <a:rPr lang="en-GB" u="sng" dirty="0">
                <a:solidFill>
                  <a:schemeClr val="hlink"/>
                </a:solidFill>
                <a:hlinkClick r:id="rId4"/>
              </a:rPr>
              <a:t>Life Expectancy V Income</a:t>
            </a:r>
            <a:endParaRPr lang="en-GB" dirty="0"/>
          </a:p>
          <a:p>
            <a:endParaRPr lang="en-US" dirty="0"/>
          </a:p>
        </p:txBody>
      </p:sp>
      <p:pic>
        <p:nvPicPr>
          <p:cNvPr id="2" name="Picture 1" descr="Screen Shot 2022-06-18 at 11.37.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1583" y="1962865"/>
            <a:ext cx="4002416" cy="2511168"/>
          </a:xfrm>
          <a:prstGeom prst="rect">
            <a:avLst/>
          </a:prstGeom>
        </p:spPr>
      </p:pic>
    </p:spTree>
    <p:extLst>
      <p:ext uri="{BB962C8B-B14F-4D97-AF65-F5344CB8AC3E}">
        <p14:creationId xmlns:p14="http://schemas.microsoft.com/office/powerpoint/2010/main" val="466320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Exercise 3 - Health System in UK</a:t>
            </a: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342900" lvl="0" indent="-297180">
              <a:spcBef>
                <a:spcPts val="0"/>
              </a:spcBef>
              <a:buClr>
                <a:schemeClr val="dk1"/>
              </a:buClr>
              <a:buSzPct val="100000"/>
            </a:pPr>
            <a:r>
              <a:rPr lang="en-GB" u="sng" dirty="0" smtClean="0">
                <a:solidFill>
                  <a:schemeClr val="hlink"/>
                </a:solidFill>
              </a:rPr>
              <a:t>Marmot </a:t>
            </a:r>
            <a:r>
              <a:rPr lang="mr-IN" u="sng" dirty="0" smtClean="0">
                <a:solidFill>
                  <a:schemeClr val="hlink"/>
                </a:solidFill>
              </a:rPr>
              <a:t>–</a:t>
            </a:r>
            <a:r>
              <a:rPr lang="en-GB" u="sng" dirty="0" smtClean="0">
                <a:solidFill>
                  <a:schemeClr val="hlink"/>
                </a:solidFill>
              </a:rPr>
              <a:t> Guardian </a:t>
            </a:r>
            <a:r>
              <a:rPr lang="mr-IN" u="sng" dirty="0" smtClean="0">
                <a:solidFill>
                  <a:schemeClr val="hlink"/>
                </a:solidFill>
              </a:rPr>
              <a:t>–</a:t>
            </a:r>
            <a:r>
              <a:rPr lang="en-GB" u="sng" dirty="0" smtClean="0">
                <a:solidFill>
                  <a:schemeClr val="hlink"/>
                </a:solidFill>
              </a:rPr>
              <a:t> Studying Health </a:t>
            </a:r>
            <a:r>
              <a:rPr lang="en-GB" u="sng" dirty="0" smtClean="0">
                <a:solidFill>
                  <a:schemeClr val="hlink"/>
                </a:solidFill>
                <a:hlinkClick r:id="rId3"/>
              </a:rPr>
              <a:t>Inequalities</a:t>
            </a:r>
            <a:r>
              <a:rPr lang="en-GB" u="sng" dirty="0" smtClean="0">
                <a:solidFill>
                  <a:schemeClr val="hlink"/>
                </a:solidFill>
              </a:rPr>
              <a:t> has been my </a:t>
            </a:r>
            <a:r>
              <a:rPr lang="en-GB" u="sng" dirty="0" err="1" smtClean="0">
                <a:solidFill>
                  <a:schemeClr val="hlink"/>
                </a:solidFill>
              </a:rPr>
              <a:t>lifes</a:t>
            </a:r>
            <a:r>
              <a:rPr lang="en-GB" u="sng" dirty="0" smtClean="0">
                <a:solidFill>
                  <a:schemeClr val="hlink"/>
                </a:solidFill>
              </a:rPr>
              <a:t> work</a:t>
            </a:r>
            <a:endParaRPr lang="en-GB" dirty="0"/>
          </a:p>
          <a:p>
            <a:pPr marL="0" lvl="0" indent="0">
              <a:spcBef>
                <a:spcPts val="640"/>
              </a:spcBef>
              <a:buNone/>
            </a:pPr>
            <a:endParaRPr lang="en-GB" dirty="0"/>
          </a:p>
          <a:p>
            <a:pPr marL="342900" lvl="0" indent="-297180">
              <a:spcBef>
                <a:spcPts val="0"/>
              </a:spcBef>
              <a:buSzPct val="100000"/>
            </a:pPr>
            <a:r>
              <a:rPr lang="en-GB" u="sng" dirty="0">
                <a:solidFill>
                  <a:schemeClr val="hlink"/>
                </a:solidFill>
                <a:hlinkClick r:id="rId4"/>
              </a:rPr>
              <a:t>Sir Michael Marmot: Social Determinants of Health (2014 WORLD.MINDS) – YouTube</a:t>
            </a:r>
            <a:endParaRPr lang="en-GB" dirty="0"/>
          </a:p>
          <a:p>
            <a:pPr marL="0" lvl="0" indent="0">
              <a:spcBef>
                <a:spcPts val="0"/>
              </a:spcBef>
              <a:buNone/>
            </a:pPr>
            <a:endParaRPr lang="en-GB" dirty="0"/>
          </a:p>
          <a:p>
            <a:pPr marL="457200" lvl="0" indent="-317182">
              <a:spcBef>
                <a:spcPts val="640"/>
              </a:spcBef>
              <a:buSzPct val="56250"/>
              <a:buChar char="-"/>
            </a:pPr>
            <a:r>
              <a:rPr lang="en-GB" dirty="0"/>
              <a:t>Thoughts on these resources?</a:t>
            </a:r>
          </a:p>
          <a:p>
            <a:pPr marL="457200" lvl="0" indent="-317182">
              <a:spcBef>
                <a:spcPts val="0"/>
              </a:spcBef>
              <a:buSzPct val="56250"/>
              <a:buChar char="-"/>
            </a:pPr>
            <a:r>
              <a:rPr lang="en-GB" dirty="0"/>
              <a:t>What does it tell you about health equity in the UK today?</a:t>
            </a:r>
          </a:p>
          <a:p>
            <a:pPr marL="0" lvl="0" indent="0">
              <a:spcBef>
                <a:spcPts val="640"/>
              </a:spcBef>
              <a:buNone/>
            </a:pPr>
            <a:endParaRPr lang="en-GB" dirty="0"/>
          </a:p>
          <a:p>
            <a:pPr marL="342900" lvl="0" indent="-386080">
              <a:spcBef>
                <a:spcPts val="0"/>
              </a:spcBef>
              <a:buClr>
                <a:srgbClr val="000000"/>
              </a:buClr>
              <a:buSzPct val="100000"/>
            </a:pPr>
            <a:r>
              <a:rPr lang="en-GB" u="sng" dirty="0">
                <a:solidFill>
                  <a:srgbClr val="000000"/>
                </a:solidFill>
                <a:hlinkClick r:id="rId5">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Social Determinants of Health - an introduction - YouTube</a:t>
            </a:r>
            <a:endParaRPr lang="en-GB" dirty="0">
              <a:solidFill>
                <a:srgbClr val="000000"/>
              </a:solidFill>
            </a:endParaRPr>
          </a:p>
          <a:p>
            <a:pPr marL="0" lvl="0" indent="0">
              <a:spcBef>
                <a:spcPts val="0"/>
              </a:spcBef>
              <a:buNone/>
            </a:pPr>
            <a:endParaRPr lang="en-GB" dirty="0">
              <a:solidFill>
                <a:srgbClr val="000000"/>
              </a:solidFill>
            </a:endParaRPr>
          </a:p>
          <a:p>
            <a:pPr marL="0" lvl="0" indent="0">
              <a:spcBef>
                <a:spcPts val="0"/>
              </a:spcBef>
              <a:buClr>
                <a:schemeClr val="dk1"/>
              </a:buClr>
              <a:buSzPct val="34375"/>
              <a:buNone/>
            </a:pPr>
            <a:endParaRPr lang="en-GB" dirty="0">
              <a:solidFill>
                <a:srgbClr val="000000"/>
              </a:solidFill>
            </a:endParaRPr>
          </a:p>
          <a:p>
            <a:pPr marL="0" indent="0">
              <a:buNone/>
            </a:pPr>
            <a:endParaRPr lang="en-US" dirty="0"/>
          </a:p>
        </p:txBody>
      </p:sp>
    </p:spTree>
    <p:extLst>
      <p:ext uri="{BB962C8B-B14F-4D97-AF65-F5344CB8AC3E}">
        <p14:creationId xmlns:p14="http://schemas.microsoft.com/office/powerpoint/2010/main" val="9215801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creen Shot 2022-06-18 at 11.38.47.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242" r="-5242"/>
          <a:stretch>
            <a:fillRect/>
          </a:stretch>
        </p:blipFill>
        <p:spPr>
          <a:xfrm>
            <a:off x="215900" y="303089"/>
            <a:ext cx="8650288" cy="4142223"/>
          </a:xfrm>
        </p:spPr>
      </p:pic>
    </p:spTree>
    <p:extLst>
      <p:ext uri="{BB962C8B-B14F-4D97-AF65-F5344CB8AC3E}">
        <p14:creationId xmlns:p14="http://schemas.microsoft.com/office/powerpoint/2010/main" val="2535372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Exercise 4 - Access to healthcare</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60960" lvl="0" indent="0">
              <a:spcBef>
                <a:spcPts val="496"/>
              </a:spcBef>
              <a:buSzPct val="100000"/>
              <a:buNone/>
            </a:pPr>
            <a:r>
              <a:rPr lang="en-GB" dirty="0" smtClean="0"/>
              <a:t>TASK</a:t>
            </a:r>
          </a:p>
          <a:p>
            <a:pPr marL="60960" lvl="0" indent="0">
              <a:spcBef>
                <a:spcPts val="496"/>
              </a:spcBef>
              <a:buSzPct val="100000"/>
              <a:buNone/>
            </a:pPr>
            <a:endParaRPr lang="en-GB" dirty="0"/>
          </a:p>
          <a:p>
            <a:pPr marL="346710">
              <a:spcBef>
                <a:spcPts val="496"/>
              </a:spcBef>
              <a:buSzPct val="100000"/>
            </a:pPr>
            <a:r>
              <a:rPr lang="en-GB" dirty="0" smtClean="0"/>
              <a:t>Think </a:t>
            </a:r>
            <a:r>
              <a:rPr lang="en-GB" dirty="0"/>
              <a:t>about when you move to a new address and need to register with a GP. How would you find a GP? </a:t>
            </a:r>
            <a:endParaRPr lang="en-GB" dirty="0" smtClean="0"/>
          </a:p>
          <a:p>
            <a:pPr marL="0" lvl="0" indent="0">
              <a:spcBef>
                <a:spcPts val="496"/>
              </a:spcBef>
              <a:buNone/>
            </a:pPr>
            <a:endParaRPr lang="en-GB" dirty="0"/>
          </a:p>
          <a:p>
            <a:pPr marL="342900" lvl="0" indent="-325120">
              <a:spcBef>
                <a:spcPts val="496"/>
              </a:spcBef>
              <a:buSzPct val="100000"/>
            </a:pPr>
            <a:r>
              <a:rPr lang="en-GB" dirty="0"/>
              <a:t>Why do we concentrate on community access so much?</a:t>
            </a:r>
          </a:p>
          <a:p>
            <a:pPr marL="0" lvl="0" indent="0">
              <a:spcBef>
                <a:spcPts val="496"/>
              </a:spcBef>
              <a:buNone/>
            </a:pPr>
            <a:endParaRPr lang="en-GB" dirty="0"/>
          </a:p>
          <a:p>
            <a:pPr marL="0" indent="0">
              <a:buNone/>
            </a:pPr>
            <a:endParaRPr lang="en-US" dirty="0"/>
          </a:p>
        </p:txBody>
      </p:sp>
    </p:spTree>
    <p:extLst>
      <p:ext uri="{BB962C8B-B14F-4D97-AF65-F5344CB8AC3E}">
        <p14:creationId xmlns:p14="http://schemas.microsoft.com/office/powerpoint/2010/main" val="33986360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a:off x="186596" y="3435785"/>
            <a:ext cx="8679592" cy="667488"/>
          </a:xfrm>
        </p:spPr>
      </p:sp>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0"/>
          </p:nvPr>
        </p:nvSpPr>
        <p:spPr/>
        <p:txBody>
          <a:bodyPr/>
          <a:lstStyle/>
          <a:p>
            <a:r>
              <a:rPr lang="en-GB" dirty="0"/>
              <a:t>Access to Healthcare</a:t>
            </a:r>
            <a:endParaRPr lang="en-US" dirty="0"/>
          </a:p>
        </p:txBody>
      </p:sp>
      <p:sp>
        <p:nvSpPr>
          <p:cNvPr id="5" name="Text Placeholder 4"/>
          <p:cNvSpPr>
            <a:spLocks noGrp="1"/>
          </p:cNvSpPr>
          <p:nvPr>
            <p:ph type="body" sz="quarter" idx="13"/>
          </p:nvPr>
        </p:nvSpPr>
        <p:spPr>
          <a:xfrm>
            <a:off x="186596" y="897467"/>
            <a:ext cx="8679592" cy="2370666"/>
          </a:xfrm>
        </p:spPr>
        <p:txBody>
          <a:bodyPr/>
          <a:lstStyle/>
          <a:p>
            <a:pPr marL="0" lvl="0" indent="0">
              <a:spcBef>
                <a:spcPts val="0"/>
              </a:spcBef>
              <a:buClr>
                <a:schemeClr val="dk1"/>
              </a:buClr>
              <a:buSzPct val="100000"/>
              <a:buNone/>
            </a:pPr>
            <a:r>
              <a:rPr lang="en-GB" dirty="0"/>
              <a:t>Primary/Community care need to…</a:t>
            </a:r>
          </a:p>
          <a:p>
            <a:pPr marL="342900" lvl="0" indent="0">
              <a:spcBef>
                <a:spcPts val="352"/>
              </a:spcBef>
              <a:buNone/>
            </a:pPr>
            <a:endParaRPr lang="en-GB" dirty="0"/>
          </a:p>
          <a:p>
            <a:pPr marL="342900" lvl="0" indent="-342900">
              <a:spcBef>
                <a:spcPts val="352"/>
              </a:spcBef>
              <a:buClr>
                <a:schemeClr val="dk1"/>
              </a:buClr>
              <a:buSzPct val="100000"/>
            </a:pPr>
            <a:r>
              <a:rPr lang="en-GB" dirty="0"/>
              <a:t>Understand their population </a:t>
            </a:r>
          </a:p>
          <a:p>
            <a:pPr marL="342900" lvl="0" indent="-342900">
              <a:spcBef>
                <a:spcPts val="352"/>
              </a:spcBef>
              <a:buClr>
                <a:schemeClr val="dk1"/>
              </a:buClr>
              <a:buSzPct val="100000"/>
            </a:pPr>
            <a:r>
              <a:rPr lang="en-GB" dirty="0"/>
              <a:t>Think about patient pathways </a:t>
            </a:r>
          </a:p>
          <a:p>
            <a:pPr marL="342900" lvl="0" indent="-342900">
              <a:spcBef>
                <a:spcPts val="352"/>
              </a:spcBef>
              <a:buClr>
                <a:schemeClr val="dk1"/>
              </a:buClr>
              <a:buSzPct val="100000"/>
            </a:pPr>
            <a:r>
              <a:rPr lang="en-GB" dirty="0"/>
              <a:t>Think about improving access </a:t>
            </a:r>
          </a:p>
          <a:p>
            <a:pPr marL="0" lvl="0" indent="0">
              <a:spcBef>
                <a:spcPts val="352"/>
              </a:spcBef>
              <a:buClr>
                <a:schemeClr val="dk1"/>
              </a:buClr>
              <a:buSzPct val="100000"/>
              <a:buNone/>
            </a:pPr>
            <a:r>
              <a:rPr lang="en-GB" dirty="0"/>
              <a:t> </a:t>
            </a:r>
          </a:p>
          <a:p>
            <a:pPr marL="342900" lvl="0" indent="-342900">
              <a:spcBef>
                <a:spcPts val="352"/>
              </a:spcBef>
              <a:buClr>
                <a:schemeClr val="dk1"/>
              </a:buClr>
              <a:buSzPct val="100000"/>
              <a:buFont typeface="Calibri"/>
              <a:buChar char="-"/>
            </a:pPr>
            <a:r>
              <a:rPr lang="en-GB" dirty="0"/>
              <a:t>What difficulties do you think primary care has in East London, with “understanding their population”?</a:t>
            </a:r>
          </a:p>
          <a:p>
            <a:pPr marL="342900" lvl="0" indent="0">
              <a:spcBef>
                <a:spcPts val="352"/>
              </a:spcBef>
              <a:buNone/>
            </a:pPr>
            <a:endParaRPr lang="en-GB" dirty="0"/>
          </a:p>
          <a:p>
            <a:pPr marL="342900" lvl="0" indent="-342900">
              <a:spcBef>
                <a:spcPts val="352"/>
              </a:spcBef>
              <a:buClr>
                <a:schemeClr val="dk1"/>
              </a:buClr>
              <a:buSzPct val="100000"/>
              <a:buFont typeface="Calibri"/>
              <a:buChar char="-"/>
            </a:pPr>
            <a:r>
              <a:rPr lang="en-GB" dirty="0"/>
              <a:t>What difficulties especially in East London do we have with access?</a:t>
            </a:r>
          </a:p>
          <a:p>
            <a:pPr marL="0" indent="0">
              <a:buNone/>
            </a:pPr>
            <a:endParaRPr lang="en-US" dirty="0"/>
          </a:p>
        </p:txBody>
      </p:sp>
      <p:pic>
        <p:nvPicPr>
          <p:cNvPr id="6" name="Google Shape;258;p41" descr="Macintosh HD:Users:rohinisabherwal:Desktop:Screen Shot 2021-05-14 at 11.36.03.png"/>
          <p:cNvPicPr preferRelativeResize="0">
            <a:picLocks/>
          </p:cNvPicPr>
          <p:nvPr/>
        </p:nvPicPr>
        <p:blipFill rotWithShape="1">
          <a:blip r:embed="rId3">
            <a:alphaModFix/>
          </a:blip>
          <a:srcRect t="-110565" b="-110565"/>
          <a:stretch/>
        </p:blipFill>
        <p:spPr>
          <a:xfrm>
            <a:off x="0" y="1710267"/>
            <a:ext cx="8957404" cy="4026268"/>
          </a:xfrm>
          <a:prstGeom prst="rect">
            <a:avLst/>
          </a:prstGeom>
          <a:noFill/>
          <a:ln>
            <a:noFill/>
          </a:ln>
        </p:spPr>
      </p:pic>
    </p:spTree>
    <p:extLst>
      <p:ext uri="{BB962C8B-B14F-4D97-AF65-F5344CB8AC3E}">
        <p14:creationId xmlns:p14="http://schemas.microsoft.com/office/powerpoint/2010/main" val="1376439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Exercise 5 - Social History</a:t>
            </a:r>
            <a:endParaRPr lang="en-US" dirty="0"/>
          </a:p>
        </p:txBody>
      </p:sp>
      <p:sp>
        <p:nvSpPr>
          <p:cNvPr id="5" name="Text Placeholder 4"/>
          <p:cNvSpPr>
            <a:spLocks noGrp="1"/>
          </p:cNvSpPr>
          <p:nvPr>
            <p:ph type="body" sz="quarter" idx="13"/>
          </p:nvPr>
        </p:nvSpPr>
        <p:spPr>
          <a:xfrm>
            <a:off x="186597" y="1311275"/>
            <a:ext cx="8957403" cy="2952750"/>
          </a:xfrm>
        </p:spPr>
        <p:txBody>
          <a:bodyPr/>
          <a:lstStyle/>
          <a:p>
            <a:pPr marL="0" indent="0">
              <a:buNone/>
            </a:pPr>
            <a:r>
              <a:rPr lang="en-GB" dirty="0"/>
              <a:t>The social history is a an often </a:t>
            </a:r>
            <a:r>
              <a:rPr lang="en-GB" dirty="0" smtClean="0"/>
              <a:t>an overlooked </a:t>
            </a:r>
            <a:r>
              <a:rPr lang="en-GB" dirty="0"/>
              <a:t>area of the clinical history</a:t>
            </a:r>
          </a:p>
          <a:p>
            <a:pPr marL="0" indent="0">
              <a:buNone/>
            </a:pPr>
            <a:r>
              <a:rPr lang="en-GB" dirty="0"/>
              <a:t>We would like you to take a deeper look at this aspect of exploring a patient’s </a:t>
            </a:r>
            <a:r>
              <a:rPr lang="en-GB" dirty="0" smtClean="0"/>
              <a:t>life</a:t>
            </a:r>
          </a:p>
          <a:p>
            <a:pPr marL="0" indent="0">
              <a:buNone/>
            </a:pPr>
            <a:endParaRPr lang="en-GB" dirty="0"/>
          </a:p>
          <a:p>
            <a:r>
              <a:rPr lang="en-GB" dirty="0"/>
              <a:t>What do you think the social history should include?</a:t>
            </a:r>
          </a:p>
          <a:p>
            <a:r>
              <a:rPr lang="en-GB" dirty="0"/>
              <a:t>In light of what you have been considering this morning how could we use social history more effectively?</a:t>
            </a:r>
          </a:p>
          <a:p>
            <a:r>
              <a:rPr lang="en-GB" dirty="0"/>
              <a:t>What else should be added?</a:t>
            </a:r>
          </a:p>
          <a:p>
            <a:endParaRPr lang="en-US" dirty="0"/>
          </a:p>
        </p:txBody>
      </p:sp>
    </p:spTree>
    <p:extLst>
      <p:ext uri="{BB962C8B-B14F-4D97-AF65-F5344CB8AC3E}">
        <p14:creationId xmlns:p14="http://schemas.microsoft.com/office/powerpoint/2010/main" val="40589540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Exercise 6 - </a:t>
            </a:r>
            <a:r>
              <a:rPr lang="en-GB" dirty="0"/>
              <a:t>Understanding the Benefits System</a:t>
            </a:r>
            <a:endParaRPr lang="en-US" dirty="0"/>
          </a:p>
        </p:txBody>
      </p:sp>
      <p:sp>
        <p:nvSpPr>
          <p:cNvPr id="5" name="Text Placeholder 4"/>
          <p:cNvSpPr>
            <a:spLocks noGrp="1"/>
          </p:cNvSpPr>
          <p:nvPr>
            <p:ph type="body" sz="quarter" idx="13"/>
          </p:nvPr>
        </p:nvSpPr>
        <p:spPr>
          <a:xfrm>
            <a:off x="186595" y="1311275"/>
            <a:ext cx="8672099" cy="2952750"/>
          </a:xfrm>
        </p:spPr>
        <p:txBody>
          <a:bodyPr/>
          <a:lstStyle/>
          <a:p>
            <a:r>
              <a:rPr lang="en-GB" sz="1600" dirty="0"/>
              <a:t>Understanding, what is available, even at a rudimentary level is useful so we can signpost and guide our </a:t>
            </a:r>
            <a:r>
              <a:rPr lang="en-GB" sz="1600" dirty="0" smtClean="0"/>
              <a:t>patients</a:t>
            </a:r>
          </a:p>
          <a:p>
            <a:pPr marL="0" indent="0">
              <a:buNone/>
            </a:pPr>
            <a:endParaRPr lang="en-GB" sz="1600" dirty="0"/>
          </a:p>
          <a:p>
            <a:r>
              <a:rPr lang="en-GB" sz="1600" dirty="0"/>
              <a:t>Financial assistance may be far more powerful then medical </a:t>
            </a:r>
            <a:r>
              <a:rPr lang="en-GB" sz="1600" dirty="0" smtClean="0"/>
              <a:t>assistance</a:t>
            </a:r>
          </a:p>
          <a:p>
            <a:pPr marL="0" indent="0">
              <a:buNone/>
            </a:pPr>
            <a:endParaRPr lang="en-GB" sz="1600" dirty="0"/>
          </a:p>
          <a:p>
            <a:r>
              <a:rPr lang="en-GB" sz="1600" dirty="0"/>
              <a:t>In many cases Social Prescribers are taking on the role of benefits advisers – you should try to sit in with one if your practice has one</a:t>
            </a:r>
          </a:p>
          <a:p>
            <a:pPr marL="0" indent="0">
              <a:buNone/>
            </a:pPr>
            <a:endParaRPr lang="en-US" dirty="0"/>
          </a:p>
        </p:txBody>
      </p:sp>
    </p:spTree>
    <p:extLst>
      <p:ext uri="{BB962C8B-B14F-4D97-AF65-F5344CB8AC3E}">
        <p14:creationId xmlns:p14="http://schemas.microsoft.com/office/powerpoint/2010/main" val="8782087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6595" y="329844"/>
            <a:ext cx="8819265" cy="3934181"/>
          </a:xfrm>
        </p:spPr>
        <p:txBody>
          <a:bodyPr/>
          <a:lstStyle/>
          <a:p>
            <a:endParaRPr lang="en-US" dirty="0" smtClean="0"/>
          </a:p>
          <a:p>
            <a:pPr marL="0" indent="0">
              <a:buNone/>
            </a:pPr>
            <a:r>
              <a:rPr lang="en-US" sz="2000" dirty="0" smtClean="0">
                <a:hlinkClick r:id="rId3"/>
              </a:rPr>
              <a:t>CABA </a:t>
            </a:r>
            <a:r>
              <a:rPr lang="mr-IN" sz="2000" dirty="0" smtClean="0">
                <a:hlinkClick r:id="rId3"/>
              </a:rPr>
              <a:t>–</a:t>
            </a:r>
            <a:r>
              <a:rPr lang="en-US" sz="2000" dirty="0" smtClean="0">
                <a:hlinkClick r:id="rId3"/>
              </a:rPr>
              <a:t> Understanding the Benefit System</a:t>
            </a:r>
            <a:endParaRPr lang="en-US" sz="2000" dirty="0" smtClean="0"/>
          </a:p>
          <a:p>
            <a:pPr marL="0" indent="0">
              <a:buNone/>
            </a:pPr>
            <a:endParaRPr lang="en-US" sz="2000" dirty="0"/>
          </a:p>
          <a:p>
            <a:pPr marL="0" indent="0">
              <a:buNone/>
            </a:pPr>
            <a:r>
              <a:rPr lang="en-US" sz="2000" dirty="0" smtClean="0"/>
              <a:t>What did you learn?</a:t>
            </a:r>
          </a:p>
          <a:p>
            <a:pPr marL="0" indent="0">
              <a:buNone/>
            </a:pPr>
            <a:r>
              <a:rPr lang="en-US" sz="2000" dirty="0" smtClean="0"/>
              <a:t>What are the barriers?</a:t>
            </a:r>
          </a:p>
          <a:p>
            <a:pPr marL="0" indent="0">
              <a:buNone/>
            </a:pPr>
            <a:r>
              <a:rPr lang="en-US" sz="2000" dirty="0" smtClean="0"/>
              <a:t>What do you do if you do not speak English?</a:t>
            </a:r>
          </a:p>
          <a:p>
            <a:pPr marL="0" indent="0">
              <a:buNone/>
            </a:pPr>
            <a:r>
              <a:rPr lang="en-US" sz="2000" dirty="0" smtClean="0"/>
              <a:t>What do you do if your residency status is up in the air?</a:t>
            </a:r>
            <a:endParaRPr lang="en-US" sz="2000" dirty="0"/>
          </a:p>
        </p:txBody>
      </p:sp>
    </p:spTree>
    <p:extLst>
      <p:ext uri="{BB962C8B-B14F-4D97-AF65-F5344CB8AC3E}">
        <p14:creationId xmlns:p14="http://schemas.microsoft.com/office/powerpoint/2010/main" val="18721164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Discuss</a:t>
            </a:r>
            <a:endParaRPr lang="en-US" dirty="0"/>
          </a:p>
        </p:txBody>
      </p:sp>
      <p:sp>
        <p:nvSpPr>
          <p:cNvPr id="5" name="Text Placeholder 4"/>
          <p:cNvSpPr>
            <a:spLocks noGrp="1"/>
          </p:cNvSpPr>
          <p:nvPr>
            <p:ph type="body" sz="quarter" idx="13"/>
          </p:nvPr>
        </p:nvSpPr>
        <p:spPr>
          <a:xfrm>
            <a:off x="186596" y="1311275"/>
            <a:ext cx="8802770" cy="2952750"/>
          </a:xfrm>
        </p:spPr>
        <p:txBody>
          <a:bodyPr/>
          <a:lstStyle/>
          <a:p>
            <a:r>
              <a:rPr lang="en-GB" dirty="0" smtClean="0"/>
              <a:t>What are you thoughts on benefits as a concept?</a:t>
            </a:r>
          </a:p>
          <a:p>
            <a:endParaRPr lang="en-GB" dirty="0" smtClean="0"/>
          </a:p>
          <a:p>
            <a:r>
              <a:rPr lang="en-GB" dirty="0" smtClean="0"/>
              <a:t>Does any one have any idea where the idea of benefits came from?</a:t>
            </a:r>
          </a:p>
          <a:p>
            <a:endParaRPr lang="en-GB" dirty="0" smtClean="0"/>
          </a:p>
          <a:p>
            <a:r>
              <a:rPr lang="en-GB" dirty="0" smtClean="0"/>
              <a:t>How do we support the poorest and most vulnerable in our society?</a:t>
            </a:r>
          </a:p>
          <a:p>
            <a:endParaRPr lang="en-GB" dirty="0" smtClean="0"/>
          </a:p>
          <a:p>
            <a:r>
              <a:rPr lang="en-GB" dirty="0" smtClean="0"/>
              <a:t>What does the gap between the poorest and the richest in our society have to do with this problem?</a:t>
            </a:r>
          </a:p>
          <a:p>
            <a:pPr marL="0" indent="0">
              <a:buNone/>
            </a:pPr>
            <a:endParaRPr lang="en-US" dirty="0"/>
          </a:p>
        </p:txBody>
      </p:sp>
    </p:spTree>
    <p:extLst>
      <p:ext uri="{BB962C8B-B14F-4D97-AF65-F5344CB8AC3E}">
        <p14:creationId xmlns:p14="http://schemas.microsoft.com/office/powerpoint/2010/main" val="36578552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Cost of Living Crisis – a short review</a:t>
            </a:r>
            <a:endParaRPr lang="en-US" dirty="0"/>
          </a:p>
        </p:txBody>
      </p:sp>
      <p:sp>
        <p:nvSpPr>
          <p:cNvPr id="5" name="Text Placeholder 4"/>
          <p:cNvSpPr>
            <a:spLocks noGrp="1"/>
          </p:cNvSpPr>
          <p:nvPr>
            <p:ph type="body" sz="quarter" idx="13"/>
          </p:nvPr>
        </p:nvSpPr>
        <p:spPr>
          <a:xfrm>
            <a:off x="186596" y="1311275"/>
            <a:ext cx="8802770" cy="2952750"/>
          </a:xfrm>
        </p:spPr>
        <p:txBody>
          <a:bodyPr/>
          <a:lstStyle/>
          <a:p>
            <a:r>
              <a:rPr lang="en-GB" dirty="0"/>
              <a:t>What are the main contributors to the cost of living crisis?</a:t>
            </a:r>
          </a:p>
          <a:p>
            <a:endParaRPr lang="en-GB" dirty="0"/>
          </a:p>
          <a:p>
            <a:r>
              <a:rPr lang="en-GB" dirty="0"/>
              <a:t>How important is this to the national economy?</a:t>
            </a:r>
          </a:p>
          <a:p>
            <a:pPr marL="0" indent="0">
              <a:buNone/>
            </a:pPr>
            <a:endParaRPr lang="en-US" dirty="0"/>
          </a:p>
        </p:txBody>
      </p:sp>
    </p:spTree>
    <p:extLst>
      <p:ext uri="{BB962C8B-B14F-4D97-AF65-F5344CB8AC3E}">
        <p14:creationId xmlns:p14="http://schemas.microsoft.com/office/powerpoint/2010/main" val="225025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Day 1 – Health Equity – </a:t>
            </a:r>
            <a:r>
              <a:rPr lang="en-GB" dirty="0" smtClean="0"/>
              <a:t>PM</a:t>
            </a:r>
            <a:endParaRPr lang="en-US" dirty="0"/>
          </a:p>
        </p:txBody>
      </p:sp>
    </p:spTree>
    <p:extLst>
      <p:ext uri="{BB962C8B-B14F-4D97-AF65-F5344CB8AC3E}">
        <p14:creationId xmlns:p14="http://schemas.microsoft.com/office/powerpoint/2010/main" val="31615093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t>Closing</a:t>
            </a:r>
          </a:p>
        </p:txBody>
      </p:sp>
      <p:sp>
        <p:nvSpPr>
          <p:cNvPr id="5" name="Text Placeholder 4"/>
          <p:cNvSpPr>
            <a:spLocks noGrp="1"/>
          </p:cNvSpPr>
          <p:nvPr>
            <p:ph type="body" sz="quarter" idx="13"/>
          </p:nvPr>
        </p:nvSpPr>
        <p:spPr>
          <a:xfrm>
            <a:off x="186597" y="1311275"/>
            <a:ext cx="8672097" cy="2643321"/>
          </a:xfrm>
        </p:spPr>
        <p:txBody>
          <a:bodyPr/>
          <a:lstStyle/>
          <a:p>
            <a:pPr marL="0" indent="0">
              <a:buNone/>
            </a:pPr>
            <a:r>
              <a:rPr lang="en-US" dirty="0"/>
              <a:t>Discuss one thing you are going to take from todays’ session</a:t>
            </a:r>
            <a:r>
              <a:rPr lang="en-US" dirty="0" smtClean="0"/>
              <a:t>.</a:t>
            </a:r>
          </a:p>
          <a:p>
            <a:pPr marL="0" indent="0">
              <a:buNone/>
            </a:pPr>
            <a:endParaRPr lang="en-US" dirty="0"/>
          </a:p>
          <a:p>
            <a:pPr marL="0" indent="0">
              <a:buNone/>
            </a:pPr>
            <a:r>
              <a:rPr lang="en-US" dirty="0" smtClean="0"/>
              <a:t>Between now and the 2</a:t>
            </a:r>
            <a:r>
              <a:rPr lang="en-US" baseline="30000" dirty="0" smtClean="0"/>
              <a:t>nd</a:t>
            </a:r>
            <a:r>
              <a:rPr lang="en-US" dirty="0" smtClean="0"/>
              <a:t> session, look out for anything in news with a patient where the impact of health inequality is noticeable.  Have you antennae out</a:t>
            </a:r>
            <a:r>
              <a:rPr lang="is-IS" dirty="0" smtClean="0"/>
              <a:t>…..</a:t>
            </a:r>
          </a:p>
          <a:p>
            <a:pPr marL="0" indent="0">
              <a:buNone/>
            </a:pPr>
            <a:endParaRPr lang="is-IS" dirty="0"/>
          </a:p>
          <a:p>
            <a:pPr marL="0" indent="0">
              <a:buNone/>
            </a:pPr>
            <a:r>
              <a:rPr lang="cs-CZ" u="sng" dirty="0">
                <a:hlinkClick r:id="rId2"/>
              </a:rPr>
              <a:t>https://form.jotform.com</a:t>
            </a:r>
            <a:r>
              <a:rPr lang="cs-CZ" u="sng">
                <a:hlinkClick r:id="rId2"/>
              </a:rPr>
              <a:t>/222062931211341 </a:t>
            </a:r>
            <a:endParaRPr lang="en-US" dirty="0"/>
          </a:p>
        </p:txBody>
      </p:sp>
      <p:pic>
        <p:nvPicPr>
          <p:cNvPr id="2" name="Picture 1"/>
          <p:cNvPicPr>
            <a:picLocks noChangeAspect="1"/>
          </p:cNvPicPr>
          <p:nvPr/>
        </p:nvPicPr>
        <p:blipFill>
          <a:blip r:embed="rId3"/>
          <a:stretch>
            <a:fillRect/>
          </a:stretch>
        </p:blipFill>
        <p:spPr>
          <a:xfrm>
            <a:off x="7013264" y="2331469"/>
            <a:ext cx="2130736" cy="2130736"/>
          </a:xfrm>
          <a:prstGeom prst="rect">
            <a:avLst/>
          </a:prstGeom>
        </p:spPr>
      </p:pic>
    </p:spTree>
    <p:extLst>
      <p:ext uri="{BB962C8B-B14F-4D97-AF65-F5344CB8AC3E}">
        <p14:creationId xmlns:p14="http://schemas.microsoft.com/office/powerpoint/2010/main" val="15430667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Additional Information</a:t>
            </a:r>
            <a:endParaRPr lang="en-US" dirty="0"/>
          </a:p>
        </p:txBody>
      </p:sp>
      <p:sp>
        <p:nvSpPr>
          <p:cNvPr id="5" name="Text Placeholder 4"/>
          <p:cNvSpPr>
            <a:spLocks noGrp="1"/>
          </p:cNvSpPr>
          <p:nvPr>
            <p:ph type="body" sz="quarter" idx="13"/>
          </p:nvPr>
        </p:nvSpPr>
        <p:spPr>
          <a:xfrm>
            <a:off x="186596" y="877451"/>
            <a:ext cx="8679592" cy="2961682"/>
          </a:xfrm>
        </p:spPr>
        <p:txBody>
          <a:bodyPr/>
          <a:lstStyle/>
          <a:p>
            <a:pPr marL="0" indent="0">
              <a:lnSpc>
                <a:spcPct val="115000"/>
              </a:lnSpc>
              <a:spcBef>
                <a:spcPts val="0"/>
              </a:spcBef>
              <a:buNone/>
            </a:pPr>
            <a:r>
              <a:rPr lang="en-GB" b="1" dirty="0">
                <a:solidFill>
                  <a:srgbClr val="454545"/>
                </a:solidFill>
                <a:ea typeface="Arial"/>
                <a:cs typeface="Arial"/>
                <a:sym typeface="Arial"/>
              </a:rPr>
              <a:t>Marmot</a:t>
            </a:r>
            <a:r>
              <a:rPr lang="en-GB" dirty="0">
                <a:solidFill>
                  <a:srgbClr val="454545"/>
                </a:solidFill>
                <a:ea typeface="Arial"/>
                <a:cs typeface="Arial"/>
                <a:sym typeface="Arial"/>
              </a:rPr>
              <a:t>	</a:t>
            </a:r>
            <a:endParaRPr lang="en-GB" u="sng" dirty="0" smtClean="0">
              <a:solidFill>
                <a:schemeClr val="hlink"/>
              </a:solidFill>
              <a:hlinkClick r:id="rId2"/>
            </a:endParaRPr>
          </a:p>
          <a:p>
            <a:pPr marL="0" indent="0">
              <a:lnSpc>
                <a:spcPct val="115000"/>
              </a:lnSpc>
              <a:spcBef>
                <a:spcPts val="0"/>
              </a:spcBef>
              <a:buNone/>
            </a:pPr>
            <a:r>
              <a:rPr lang="en-GB" u="sng" dirty="0" smtClean="0">
                <a:solidFill>
                  <a:schemeClr val="hlink"/>
                </a:solidFill>
                <a:hlinkClick r:id="rId2"/>
              </a:rPr>
              <a:t>Health </a:t>
            </a:r>
            <a:r>
              <a:rPr lang="en-GB" u="sng" dirty="0">
                <a:solidFill>
                  <a:schemeClr val="hlink"/>
                </a:solidFill>
                <a:hlinkClick r:id="rId2"/>
              </a:rPr>
              <a:t>Equity in England_The Marmot Review 10 Years On_executive </a:t>
            </a:r>
            <a:r>
              <a:rPr lang="en-GB" u="sng" dirty="0" smtClean="0">
                <a:solidFill>
                  <a:schemeClr val="hlink"/>
                </a:solidFill>
                <a:hlinkClick r:id="rId2"/>
              </a:rPr>
              <a:t>summary_web.pdf</a:t>
            </a:r>
            <a:endParaRPr lang="en-GB" b="1" dirty="0" smtClean="0">
              <a:solidFill>
                <a:srgbClr val="454545"/>
              </a:solidFill>
              <a:ea typeface="Arial"/>
              <a:cs typeface="Arial"/>
              <a:sym typeface="Arial"/>
            </a:endParaRPr>
          </a:p>
          <a:p>
            <a:pPr marL="0" lvl="0" indent="0">
              <a:lnSpc>
                <a:spcPct val="115000"/>
              </a:lnSpc>
              <a:spcBef>
                <a:spcPts val="0"/>
              </a:spcBef>
              <a:buNone/>
            </a:pPr>
            <a:endParaRPr lang="en-GB" b="1" dirty="0">
              <a:solidFill>
                <a:srgbClr val="454545"/>
              </a:solidFill>
              <a:ea typeface="Arial"/>
              <a:cs typeface="Arial"/>
              <a:sym typeface="Arial"/>
            </a:endParaRPr>
          </a:p>
          <a:p>
            <a:pPr marL="0" lvl="0" indent="0">
              <a:lnSpc>
                <a:spcPct val="115000"/>
              </a:lnSpc>
              <a:spcBef>
                <a:spcPts val="0"/>
              </a:spcBef>
              <a:buNone/>
            </a:pPr>
            <a:r>
              <a:rPr lang="en-GB" b="1" dirty="0" smtClean="0">
                <a:solidFill>
                  <a:srgbClr val="454545"/>
                </a:solidFill>
                <a:ea typeface="Arial"/>
                <a:cs typeface="Arial"/>
                <a:sym typeface="Arial"/>
              </a:rPr>
              <a:t>Hans </a:t>
            </a:r>
            <a:r>
              <a:rPr lang="en-GB" b="1" dirty="0" err="1" smtClean="0">
                <a:solidFill>
                  <a:srgbClr val="454545"/>
                </a:solidFill>
                <a:ea typeface="Arial"/>
                <a:cs typeface="Arial"/>
                <a:sym typeface="Arial"/>
              </a:rPr>
              <a:t>Rosling</a:t>
            </a:r>
            <a:r>
              <a:rPr lang="en-GB" b="1" dirty="0" smtClean="0">
                <a:solidFill>
                  <a:srgbClr val="454545"/>
                </a:solidFill>
                <a:ea typeface="Arial"/>
                <a:cs typeface="Arial"/>
                <a:sym typeface="Arial"/>
              </a:rPr>
              <a:t> </a:t>
            </a:r>
            <a:r>
              <a:rPr lang="en-GB" u="sng" dirty="0" smtClean="0">
                <a:solidFill>
                  <a:srgbClr val="E4AF09"/>
                </a:solidFill>
                <a:ea typeface="Arial"/>
                <a:cs typeface="Arial"/>
                <a:sym typeface="Arial"/>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t>
            </a:r>
            <a:r>
              <a:rPr lang="en-GB" u="sng" dirty="0">
                <a:solidFill>
                  <a:srgbClr val="E4AF09"/>
                </a:solidFill>
                <a:ea typeface="Arial"/>
                <a:cs typeface="Arial"/>
                <a:sym typeface="Arial"/>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://www.ted.com/speakers/hans_rosling?language=en&amp;referrer=playlist-the_best_hans_rosling_talks_yo</a:t>
            </a:r>
            <a:endParaRPr lang="en-GB" u="sng" dirty="0">
              <a:solidFill>
                <a:srgbClr val="E4AF09"/>
              </a:solidFill>
              <a:ea typeface="Arial"/>
              <a:cs typeface="Arial"/>
              <a:sym typeface="Arial"/>
            </a:endParaRPr>
          </a:p>
          <a:p>
            <a:pPr marL="0" lvl="0" indent="0">
              <a:lnSpc>
                <a:spcPct val="115000"/>
              </a:lnSpc>
              <a:spcBef>
                <a:spcPts val="0"/>
              </a:spcBef>
              <a:buNone/>
            </a:pPr>
            <a:endParaRPr lang="en-GB" u="sng" dirty="0">
              <a:solidFill>
                <a:srgbClr val="E4AF09"/>
              </a:solidFill>
              <a:ea typeface="Arial"/>
              <a:cs typeface="Arial"/>
              <a:sym typeface="Arial"/>
            </a:endParaRPr>
          </a:p>
          <a:p>
            <a:pPr marL="0" lvl="0" indent="0">
              <a:lnSpc>
                <a:spcPct val="115000"/>
              </a:lnSpc>
              <a:spcBef>
                <a:spcPts val="0"/>
              </a:spcBef>
              <a:buNone/>
            </a:pPr>
            <a:r>
              <a:rPr lang="en-GB" b="1" dirty="0">
                <a:solidFill>
                  <a:srgbClr val="454545"/>
                </a:solidFill>
                <a:ea typeface="Arial"/>
                <a:cs typeface="Arial"/>
                <a:sym typeface="Arial"/>
              </a:rPr>
              <a:t>Every Breath Matters (Trailer) : Sir Michael Marmot and Sir Stephen Holgate in conversation</a:t>
            </a:r>
          </a:p>
          <a:p>
            <a:pPr marL="0" lvl="0" indent="0">
              <a:lnSpc>
                <a:spcPct val="115000"/>
              </a:lnSpc>
              <a:spcBef>
                <a:spcPts val="0"/>
              </a:spcBef>
              <a:buNone/>
            </a:pPr>
            <a:r>
              <a:rPr lang="en-GB" u="sng" dirty="0">
                <a:solidFill>
                  <a:schemeClr val="hlink"/>
                </a:solidFill>
                <a:ea typeface="Arial"/>
                <a:cs typeface="Arial"/>
                <a:sym typeface="Arial"/>
                <a:hlinkClick r:id="rId4"/>
              </a:rPr>
              <a:t>https://www.youtube.com/watch?v=UxiZID_fk_k</a:t>
            </a:r>
            <a:r>
              <a:rPr lang="en-GB" dirty="0">
                <a:solidFill>
                  <a:srgbClr val="454545"/>
                </a:solidFill>
                <a:ea typeface="Arial"/>
                <a:cs typeface="Arial"/>
                <a:sym typeface="Arial"/>
              </a:rPr>
              <a:t> </a:t>
            </a:r>
          </a:p>
          <a:p>
            <a:pPr marL="0" lvl="0" indent="0">
              <a:lnSpc>
                <a:spcPct val="115000"/>
              </a:lnSpc>
              <a:spcBef>
                <a:spcPts val="0"/>
              </a:spcBef>
              <a:buNone/>
            </a:pPr>
            <a:endParaRPr lang="en-GB" u="sng" dirty="0">
              <a:solidFill>
                <a:srgbClr val="E4AF09"/>
              </a:solidFill>
              <a:ea typeface="Arial"/>
              <a:cs typeface="Arial"/>
              <a:sym typeface="Arial"/>
            </a:endParaRPr>
          </a:p>
          <a:p>
            <a:pPr marL="0" lvl="0" indent="0">
              <a:lnSpc>
                <a:spcPct val="115000"/>
              </a:lnSpc>
              <a:spcBef>
                <a:spcPts val="0"/>
              </a:spcBef>
              <a:buNone/>
            </a:pPr>
            <a:r>
              <a:rPr lang="en-GB" b="1" dirty="0">
                <a:solidFill>
                  <a:srgbClr val="454545"/>
                </a:solidFill>
                <a:ea typeface="Arial"/>
                <a:cs typeface="Arial"/>
                <a:sym typeface="Arial"/>
              </a:rPr>
              <a:t>Does despair really kill? USA -</a:t>
            </a:r>
            <a:r>
              <a:rPr lang="en-GB" b="1" dirty="0">
                <a:solidFill>
                  <a:srgbClr val="454545"/>
                </a:solidFill>
                <a:uFill>
                  <a:noFill/>
                </a:uFill>
                <a:ea typeface="Arial"/>
                <a:cs typeface="Arial"/>
                <a:sym typeface="Arial"/>
                <a:hlinkClick r:id="rId5">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GB" u="sng" dirty="0">
                <a:solidFill>
                  <a:srgbClr val="E4AF09"/>
                </a:solidFill>
                <a:ea typeface="Arial"/>
                <a:cs typeface="Arial"/>
                <a:sym typeface="Arial"/>
                <a:hlinkClick r:id="rId5">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https://ajph.aphapublications.org/doi/full/10.2105/AJPH.2019.305016</a:t>
            </a:r>
            <a:r>
              <a:rPr lang="en-GB" dirty="0">
                <a:solidFill>
                  <a:srgbClr val="454545"/>
                </a:solidFill>
                <a:ea typeface="Arial"/>
                <a:cs typeface="Arial"/>
                <a:sym typeface="Arial"/>
              </a:rPr>
              <a:t> </a:t>
            </a:r>
          </a:p>
          <a:p>
            <a:pPr marL="0" lvl="0" indent="0">
              <a:lnSpc>
                <a:spcPct val="115000"/>
              </a:lnSpc>
              <a:spcBef>
                <a:spcPts val="0"/>
              </a:spcBef>
              <a:buNone/>
            </a:pPr>
            <a:endParaRPr lang="en-GB" dirty="0">
              <a:solidFill>
                <a:srgbClr val="454545"/>
              </a:solidFill>
              <a:ea typeface="Arial"/>
              <a:cs typeface="Arial"/>
              <a:sym typeface="Arial"/>
            </a:endParaRPr>
          </a:p>
          <a:p>
            <a:pPr marL="0" lvl="0" indent="0">
              <a:lnSpc>
                <a:spcPct val="115000"/>
              </a:lnSpc>
              <a:spcBef>
                <a:spcPts val="0"/>
              </a:spcBef>
              <a:buNone/>
            </a:pPr>
            <a:r>
              <a:rPr lang="en-GB" b="1" dirty="0">
                <a:solidFill>
                  <a:srgbClr val="454545"/>
                </a:solidFill>
                <a:ea typeface="Arial"/>
                <a:cs typeface="Arial"/>
                <a:sym typeface="Arial"/>
              </a:rPr>
              <a:t>Poverty medicine: General practice and vulnerable patients</a:t>
            </a:r>
          </a:p>
          <a:p>
            <a:pPr marL="0" lvl="0" indent="0">
              <a:lnSpc>
                <a:spcPct val="115000"/>
              </a:lnSpc>
              <a:spcBef>
                <a:spcPts val="0"/>
              </a:spcBef>
              <a:buNone/>
            </a:pPr>
            <a:r>
              <a:rPr lang="en-GB" u="sng" dirty="0">
                <a:solidFill>
                  <a:schemeClr val="hlink"/>
                </a:solidFill>
                <a:ea typeface="Arial"/>
                <a:cs typeface="Arial"/>
                <a:sym typeface="Arial"/>
                <a:hlinkClick r:id="rId6"/>
              </a:rPr>
              <a:t>https://abetternhs.net/2016/12/21/poverty-medicine-general-practice-and-vulnerable-patients/</a:t>
            </a:r>
            <a:r>
              <a:rPr lang="en-GB" dirty="0">
                <a:solidFill>
                  <a:srgbClr val="454545"/>
                </a:solidFill>
                <a:ea typeface="Arial"/>
                <a:cs typeface="Arial"/>
                <a:sym typeface="Arial"/>
              </a:rPr>
              <a:t> </a:t>
            </a:r>
          </a:p>
          <a:p>
            <a:pPr marL="0" lvl="0" indent="0">
              <a:lnSpc>
                <a:spcPct val="115000"/>
              </a:lnSpc>
              <a:spcBef>
                <a:spcPts val="0"/>
              </a:spcBef>
              <a:buNone/>
            </a:pPr>
            <a:endParaRPr lang="en-GB" dirty="0">
              <a:solidFill>
                <a:srgbClr val="454545"/>
              </a:solidFill>
              <a:ea typeface="Arial"/>
              <a:cs typeface="Arial"/>
              <a:sym typeface="Arial"/>
            </a:endParaRPr>
          </a:p>
          <a:p>
            <a:pPr marL="0" indent="0">
              <a:buNone/>
            </a:pPr>
            <a:endParaRPr lang="en-US" dirty="0"/>
          </a:p>
        </p:txBody>
      </p:sp>
    </p:spTree>
    <p:extLst>
      <p:ext uri="{BB962C8B-B14F-4D97-AF65-F5344CB8AC3E}">
        <p14:creationId xmlns:p14="http://schemas.microsoft.com/office/powerpoint/2010/main" val="37542250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Additional Information</a:t>
            </a:r>
            <a:endParaRPr lang="en-US" dirty="0"/>
          </a:p>
        </p:txBody>
      </p:sp>
      <p:sp>
        <p:nvSpPr>
          <p:cNvPr id="5" name="Text Placeholder 4"/>
          <p:cNvSpPr>
            <a:spLocks noGrp="1"/>
          </p:cNvSpPr>
          <p:nvPr>
            <p:ph type="body" sz="quarter" idx="13"/>
          </p:nvPr>
        </p:nvSpPr>
        <p:spPr>
          <a:xfrm>
            <a:off x="186596" y="941668"/>
            <a:ext cx="8679592" cy="3322358"/>
          </a:xfrm>
        </p:spPr>
        <p:txBody>
          <a:bodyPr/>
          <a:lstStyle/>
          <a:p>
            <a:pPr marL="0" lvl="0" indent="0">
              <a:lnSpc>
                <a:spcPct val="115000"/>
              </a:lnSpc>
              <a:spcBef>
                <a:spcPts val="0"/>
              </a:spcBef>
              <a:buClr>
                <a:schemeClr val="dk1"/>
              </a:buClr>
              <a:buSzPts val="1100"/>
              <a:buNone/>
            </a:pPr>
            <a:r>
              <a:rPr lang="en-GB" sz="1300" b="1" dirty="0">
                <a:solidFill>
                  <a:srgbClr val="454545"/>
                </a:solidFill>
                <a:ea typeface="Arial"/>
                <a:cs typeface="Arial"/>
                <a:sym typeface="Arial"/>
              </a:rPr>
              <a:t>Book - Tackling Causes and Consequences of Health Inequalities: A Practical Guide</a:t>
            </a:r>
          </a:p>
          <a:p>
            <a:pPr marL="0" lvl="0" indent="0">
              <a:lnSpc>
                <a:spcPct val="115000"/>
              </a:lnSpc>
              <a:spcBef>
                <a:spcPts val="0"/>
              </a:spcBef>
              <a:buClr>
                <a:schemeClr val="dk1"/>
              </a:buClr>
              <a:buSzPts val="1100"/>
              <a:buNone/>
            </a:pPr>
            <a:r>
              <a:rPr lang="en-GB" sz="1300" dirty="0">
                <a:solidFill>
                  <a:srgbClr val="454545"/>
                </a:solidFill>
                <a:ea typeface="Arial"/>
                <a:cs typeface="Arial"/>
                <a:sym typeface="Arial"/>
              </a:rPr>
              <a:t> </a:t>
            </a:r>
            <a:r>
              <a:rPr lang="en-GB" sz="1300" u="sng" dirty="0">
                <a:solidFill>
                  <a:srgbClr val="E4AF09"/>
                </a:solidFill>
                <a:ea typeface="Arial"/>
                <a:cs typeface="Arial"/>
                <a:sym typeface="Arial"/>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bjgp.org/content/70/696/352</a:t>
            </a:r>
            <a:endParaRPr lang="en-GB" sz="1300" u="sng" dirty="0">
              <a:solidFill>
                <a:srgbClr val="E4AF09"/>
              </a:solidFill>
              <a:ea typeface="Arial"/>
              <a:cs typeface="Arial"/>
              <a:sym typeface="Arial"/>
            </a:endParaRPr>
          </a:p>
          <a:p>
            <a:pPr marL="0" lvl="0" indent="0">
              <a:lnSpc>
                <a:spcPct val="115000"/>
              </a:lnSpc>
              <a:spcBef>
                <a:spcPts val="0"/>
              </a:spcBef>
              <a:buClr>
                <a:schemeClr val="dk1"/>
              </a:buClr>
              <a:buSzPts val="1100"/>
              <a:buNone/>
            </a:pPr>
            <a:endParaRPr lang="en-GB" sz="1300" dirty="0">
              <a:solidFill>
                <a:srgbClr val="E4AF09"/>
              </a:solidFill>
              <a:ea typeface="Arial"/>
              <a:cs typeface="Arial"/>
              <a:sym typeface="Arial"/>
            </a:endParaRPr>
          </a:p>
          <a:p>
            <a:pPr marL="0" lvl="0" indent="0">
              <a:lnSpc>
                <a:spcPct val="115000"/>
              </a:lnSpc>
              <a:spcBef>
                <a:spcPts val="0"/>
              </a:spcBef>
              <a:buClr>
                <a:schemeClr val="dk1"/>
              </a:buClr>
              <a:buSzPts val="1100"/>
              <a:buNone/>
            </a:pPr>
            <a:r>
              <a:rPr lang="en-GB" sz="1300" b="1" dirty="0">
                <a:solidFill>
                  <a:srgbClr val="454545"/>
                </a:solidFill>
                <a:ea typeface="Arial"/>
                <a:cs typeface="Arial"/>
                <a:sym typeface="Arial"/>
              </a:rPr>
              <a:t>Book - The Exceptional Potential of General Practice: Making a Difference in Primary Care</a:t>
            </a:r>
          </a:p>
          <a:p>
            <a:pPr marL="0" lvl="0" indent="0">
              <a:lnSpc>
                <a:spcPct val="115000"/>
              </a:lnSpc>
              <a:spcBef>
                <a:spcPts val="0"/>
              </a:spcBef>
              <a:buClr>
                <a:schemeClr val="dk1"/>
              </a:buClr>
              <a:buSzPts val="1100"/>
              <a:buNone/>
            </a:pPr>
            <a:r>
              <a:rPr lang="en-GB" sz="1300" u="sng" dirty="0">
                <a:solidFill>
                  <a:schemeClr val="hlink"/>
                </a:solidFill>
                <a:ea typeface="Arial"/>
                <a:cs typeface="Arial"/>
                <a:sym typeface="Arial"/>
                <a:hlinkClick r:id="rId4"/>
              </a:rPr>
              <a:t>bjgp.org/content/70/690/</a:t>
            </a:r>
            <a:r>
              <a:rPr lang="en-GB" sz="1300" u="sng" dirty="0" smtClean="0">
                <a:solidFill>
                  <a:schemeClr val="hlink"/>
                </a:solidFill>
                <a:ea typeface="Arial"/>
                <a:cs typeface="Arial"/>
                <a:sym typeface="Arial"/>
                <a:hlinkClick r:id="rId4"/>
              </a:rPr>
              <a:t>32.1</a:t>
            </a:r>
            <a:endParaRPr lang="en-GB" sz="1300" u="sng" dirty="0" smtClean="0">
              <a:solidFill>
                <a:schemeClr val="hlink"/>
              </a:solidFill>
              <a:ea typeface="Arial"/>
              <a:cs typeface="Arial"/>
              <a:sym typeface="Arial"/>
            </a:endParaRPr>
          </a:p>
          <a:p>
            <a:pPr marL="0" lvl="0" indent="0">
              <a:lnSpc>
                <a:spcPct val="115000"/>
              </a:lnSpc>
              <a:spcBef>
                <a:spcPts val="0"/>
              </a:spcBef>
              <a:buClr>
                <a:schemeClr val="dk1"/>
              </a:buClr>
              <a:buSzPts val="1100"/>
              <a:buNone/>
            </a:pPr>
            <a:endParaRPr lang="en-GB" sz="1300" u="sng" dirty="0">
              <a:solidFill>
                <a:schemeClr val="hlink"/>
              </a:solidFill>
              <a:ea typeface="Arial"/>
              <a:cs typeface="Arial"/>
              <a:sym typeface="Arial"/>
            </a:endParaRPr>
          </a:p>
          <a:p>
            <a:pPr marL="0" lvl="0" indent="0">
              <a:lnSpc>
                <a:spcPct val="115000"/>
              </a:lnSpc>
              <a:spcBef>
                <a:spcPts val="0"/>
              </a:spcBef>
              <a:buClr>
                <a:schemeClr val="dk1"/>
              </a:buClr>
              <a:buSzPts val="1100"/>
              <a:buNone/>
            </a:pPr>
            <a:r>
              <a:rPr lang="en-GB" sz="1300" b="1" dirty="0">
                <a:solidFill>
                  <a:schemeClr val="tx1">
                    <a:lumMod val="50000"/>
                  </a:schemeClr>
                </a:solidFill>
                <a:ea typeface="Arial"/>
                <a:cs typeface="Arial"/>
                <a:sym typeface="Arial"/>
              </a:rPr>
              <a:t>BJGP Podcast Julian Hart</a:t>
            </a:r>
          </a:p>
          <a:p>
            <a:pPr marL="0" lvl="0" indent="0">
              <a:lnSpc>
                <a:spcPct val="115000"/>
              </a:lnSpc>
              <a:spcBef>
                <a:spcPts val="0"/>
              </a:spcBef>
              <a:buClr>
                <a:schemeClr val="dk1"/>
              </a:buClr>
              <a:buSzPts val="1100"/>
              <a:buNone/>
            </a:pPr>
            <a:r>
              <a:rPr lang="en-US" sz="1300" dirty="0">
                <a:hlinkClick r:id="rId5"/>
              </a:rPr>
              <a:t>https://www.bmj.com/content/377/</a:t>
            </a:r>
            <a:r>
              <a:rPr lang="en-US" sz="1300" dirty="0" smtClean="0">
                <a:hlinkClick r:id="rId5"/>
              </a:rPr>
              <a:t>bmj.o896</a:t>
            </a:r>
            <a:endParaRPr lang="en-US" sz="1300" dirty="0" smtClean="0"/>
          </a:p>
          <a:p>
            <a:pPr marL="0" lvl="0" indent="0">
              <a:lnSpc>
                <a:spcPct val="115000"/>
              </a:lnSpc>
              <a:spcBef>
                <a:spcPts val="0"/>
              </a:spcBef>
              <a:buClr>
                <a:schemeClr val="dk1"/>
              </a:buClr>
              <a:buSzPts val="1100"/>
              <a:buNone/>
            </a:pPr>
            <a:endParaRPr lang="en-US" sz="1300" dirty="0"/>
          </a:p>
          <a:p>
            <a:pPr marL="0" lvl="0" indent="0">
              <a:lnSpc>
                <a:spcPct val="115000"/>
              </a:lnSpc>
              <a:spcBef>
                <a:spcPts val="0"/>
              </a:spcBef>
              <a:buClr>
                <a:schemeClr val="dk1"/>
              </a:buClr>
              <a:buSzPts val="1100"/>
              <a:buNone/>
            </a:pPr>
            <a:r>
              <a:rPr lang="en-US" sz="1300" b="1" dirty="0" smtClean="0">
                <a:solidFill>
                  <a:srgbClr val="101C35"/>
                </a:solidFill>
              </a:rPr>
              <a:t>Commercial </a:t>
            </a:r>
            <a:r>
              <a:rPr lang="en-US" sz="1300" b="1" dirty="0">
                <a:solidFill>
                  <a:srgbClr val="101C35"/>
                </a:solidFill>
              </a:rPr>
              <a:t>Determinants of health </a:t>
            </a:r>
            <a:r>
              <a:rPr lang="en-GB" sz="1300" b="1" dirty="0">
                <a:solidFill>
                  <a:srgbClr val="101C35"/>
                </a:solidFill>
              </a:rPr>
              <a:t>and its impact</a:t>
            </a:r>
          </a:p>
          <a:p>
            <a:pPr marL="0" lvl="0" indent="0">
              <a:lnSpc>
                <a:spcPct val="115000"/>
              </a:lnSpc>
              <a:spcBef>
                <a:spcPts val="0"/>
              </a:spcBef>
              <a:buClr>
                <a:schemeClr val="dk1"/>
              </a:buClr>
              <a:buSzPts val="1100"/>
              <a:buNone/>
            </a:pPr>
            <a:r>
              <a:rPr lang="en-GB" sz="1300" dirty="0">
                <a:hlinkClick r:id="rId6"/>
              </a:rPr>
              <a:t>https://www.who.int/news-room/fact-sheets/detail/commercial-determinants-of-</a:t>
            </a:r>
            <a:r>
              <a:rPr lang="en-GB" sz="1300" dirty="0" smtClean="0">
                <a:hlinkClick r:id="rId6"/>
              </a:rPr>
              <a:t>health</a:t>
            </a:r>
            <a:endParaRPr lang="en-GB" sz="1300" dirty="0" smtClean="0"/>
          </a:p>
          <a:p>
            <a:pPr marL="0" lvl="0" indent="0">
              <a:lnSpc>
                <a:spcPct val="115000"/>
              </a:lnSpc>
              <a:spcBef>
                <a:spcPts val="0"/>
              </a:spcBef>
              <a:buClr>
                <a:schemeClr val="dk1"/>
              </a:buClr>
              <a:buSzPts val="1100"/>
              <a:buNone/>
            </a:pPr>
            <a:endParaRPr lang="en-GB" sz="1300" dirty="0"/>
          </a:p>
          <a:p>
            <a:pPr marL="0" lvl="0" indent="0">
              <a:lnSpc>
                <a:spcPct val="115000"/>
              </a:lnSpc>
              <a:spcBef>
                <a:spcPts val="0"/>
              </a:spcBef>
              <a:buClr>
                <a:schemeClr val="dk1"/>
              </a:buClr>
              <a:buSzPts val="1100"/>
              <a:buNone/>
            </a:pPr>
            <a:r>
              <a:rPr lang="en-GB" sz="1300" b="1" dirty="0"/>
              <a:t>Worsening GP shortages disproportionally in disadvantaged areas</a:t>
            </a:r>
          </a:p>
          <a:p>
            <a:pPr marL="0" lvl="0" indent="0">
              <a:lnSpc>
                <a:spcPct val="115000"/>
              </a:lnSpc>
              <a:spcBef>
                <a:spcPts val="0"/>
              </a:spcBef>
              <a:buClr>
                <a:schemeClr val="dk1"/>
              </a:buClr>
              <a:buSzPts val="1100"/>
              <a:buNone/>
            </a:pPr>
            <a:r>
              <a:rPr lang="en-GB" sz="1300" dirty="0">
                <a:hlinkClick r:id="rId7"/>
              </a:rPr>
              <a:t>https://www.cam.ac.uk/research/news/worsening-gp-shortages-in-disadvantaged-areas-likely-to-widen-health-inequalities</a:t>
            </a:r>
            <a:endParaRPr lang="en-GB" sz="1300" dirty="0"/>
          </a:p>
          <a:p>
            <a:pPr marL="0" lvl="0" indent="0">
              <a:lnSpc>
                <a:spcPct val="115000"/>
              </a:lnSpc>
              <a:spcBef>
                <a:spcPts val="0"/>
              </a:spcBef>
              <a:buClr>
                <a:schemeClr val="dk1"/>
              </a:buClr>
              <a:buSzPts val="1100"/>
              <a:buNone/>
            </a:pPr>
            <a:endParaRPr lang="en-GB" dirty="0"/>
          </a:p>
          <a:p>
            <a:pPr marL="0" indent="0">
              <a:buNone/>
            </a:pPr>
            <a:endParaRPr lang="en-US" dirty="0"/>
          </a:p>
        </p:txBody>
      </p:sp>
    </p:spTree>
    <p:extLst>
      <p:ext uri="{BB962C8B-B14F-4D97-AF65-F5344CB8AC3E}">
        <p14:creationId xmlns:p14="http://schemas.microsoft.com/office/powerpoint/2010/main" val="27867422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6597" y="242552"/>
            <a:ext cx="7690873" cy="4021474"/>
          </a:xfrm>
        </p:spPr>
        <p:txBody>
          <a:bodyPr/>
          <a:lstStyle/>
          <a:p>
            <a:pPr marL="0" lvl="0" indent="0">
              <a:lnSpc>
                <a:spcPct val="115000"/>
              </a:lnSpc>
              <a:spcBef>
                <a:spcPts val="0"/>
              </a:spcBef>
              <a:buNone/>
            </a:pPr>
            <a:r>
              <a:rPr lang="en-GB" dirty="0">
                <a:ea typeface="Arial"/>
                <a:cs typeface="Arial"/>
                <a:sym typeface="Arial"/>
              </a:rPr>
              <a:t>The Deep End Project</a:t>
            </a:r>
          </a:p>
          <a:p>
            <a:pPr marL="0" lvl="0" indent="0">
              <a:lnSpc>
                <a:spcPct val="115000"/>
              </a:lnSpc>
              <a:spcBef>
                <a:spcPts val="0"/>
              </a:spcBef>
              <a:buNone/>
            </a:pPr>
            <a:r>
              <a:rPr lang="en-GB" u="sng" dirty="0">
                <a:solidFill>
                  <a:schemeClr val="hlink"/>
                </a:solidFill>
                <a:ea typeface="Arial"/>
                <a:cs typeface="Arial"/>
                <a:sym typeface="Arial"/>
                <a:hlinkClick r:id="rId2"/>
              </a:rPr>
              <a:t>https://www.gla.ac.uk/researchinstitutes/healthwellbeing/research/generalpractice/deepend</a:t>
            </a:r>
            <a:r>
              <a:rPr lang="en-GB" u="sng" dirty="0" smtClean="0">
                <a:solidFill>
                  <a:schemeClr val="hlink"/>
                </a:solidFill>
                <a:ea typeface="Arial"/>
                <a:cs typeface="Arial"/>
                <a:sym typeface="Arial"/>
                <a:hlinkClick r:id="rId2"/>
              </a:rPr>
              <a:t>/</a:t>
            </a:r>
            <a:endParaRPr lang="en-GB" u="sng" dirty="0" smtClean="0">
              <a:solidFill>
                <a:schemeClr val="hlink"/>
              </a:solidFill>
              <a:ea typeface="Arial"/>
              <a:cs typeface="Arial"/>
              <a:sym typeface="Arial"/>
            </a:endParaRPr>
          </a:p>
          <a:p>
            <a:pPr marL="0" lvl="0" indent="0">
              <a:lnSpc>
                <a:spcPct val="115000"/>
              </a:lnSpc>
              <a:spcBef>
                <a:spcPts val="0"/>
              </a:spcBef>
              <a:buNone/>
            </a:pPr>
            <a:endParaRPr lang="en-GB" u="sng" dirty="0">
              <a:solidFill>
                <a:schemeClr val="hlink"/>
              </a:solidFill>
              <a:ea typeface="Arial"/>
              <a:cs typeface="Arial"/>
              <a:sym typeface="Arial"/>
            </a:endParaRPr>
          </a:p>
          <a:p>
            <a:pPr marL="0" lvl="0" indent="0">
              <a:lnSpc>
                <a:spcPct val="115000"/>
              </a:lnSpc>
              <a:spcBef>
                <a:spcPts val="0"/>
              </a:spcBef>
              <a:buNone/>
            </a:pPr>
            <a:r>
              <a:rPr lang="en-GB" dirty="0" smtClean="0">
                <a:solidFill>
                  <a:srgbClr val="161616"/>
                </a:solidFill>
                <a:ea typeface="Arial"/>
                <a:cs typeface="Arial"/>
                <a:sym typeface="Arial"/>
              </a:rPr>
              <a:t>Access to healthcare </a:t>
            </a:r>
            <a:r>
              <a:rPr lang="mr-IN" dirty="0" smtClean="0">
                <a:solidFill>
                  <a:srgbClr val="161616"/>
                </a:solidFill>
                <a:ea typeface="Arial"/>
                <a:cs typeface="Arial"/>
                <a:sym typeface="Arial"/>
              </a:rPr>
              <a:t>–</a:t>
            </a:r>
            <a:r>
              <a:rPr lang="en-GB" dirty="0" smtClean="0">
                <a:solidFill>
                  <a:srgbClr val="161616"/>
                </a:solidFill>
                <a:ea typeface="Arial"/>
                <a:cs typeface="Arial"/>
                <a:sym typeface="Arial"/>
              </a:rPr>
              <a:t> Be careful what you wish for?</a:t>
            </a:r>
          </a:p>
          <a:p>
            <a:pPr marL="0" indent="0">
              <a:lnSpc>
                <a:spcPct val="115000"/>
              </a:lnSpc>
              <a:spcBef>
                <a:spcPts val="0"/>
              </a:spcBef>
              <a:buNone/>
            </a:pPr>
            <a:r>
              <a:rPr lang="en-GB" u="sng" dirty="0">
                <a:solidFill>
                  <a:schemeClr val="hlink"/>
                </a:solidFill>
                <a:hlinkClick r:id="rId3"/>
              </a:rPr>
              <a:t>https://bjgp.org/content/69/687/517.full</a:t>
            </a:r>
            <a:endParaRPr lang="en-GB" dirty="0"/>
          </a:p>
          <a:p>
            <a:pPr marL="0" lvl="0" indent="0">
              <a:lnSpc>
                <a:spcPct val="115000"/>
              </a:lnSpc>
              <a:spcBef>
                <a:spcPts val="0"/>
              </a:spcBef>
              <a:buNone/>
            </a:pPr>
            <a:endParaRPr lang="en-GB" dirty="0">
              <a:solidFill>
                <a:srgbClr val="161616"/>
              </a:solidFill>
              <a:ea typeface="Arial"/>
              <a:cs typeface="Arial"/>
              <a:sym typeface="Arial"/>
            </a:endParaRPr>
          </a:p>
          <a:p>
            <a:pPr marL="0" indent="0">
              <a:buNone/>
            </a:pPr>
            <a:endParaRPr lang="en-US" dirty="0"/>
          </a:p>
        </p:txBody>
      </p:sp>
    </p:spTree>
    <p:extLst>
      <p:ext uri="{BB962C8B-B14F-4D97-AF65-F5344CB8AC3E}">
        <p14:creationId xmlns:p14="http://schemas.microsoft.com/office/powerpoint/2010/main" val="13778418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Day </a:t>
            </a:r>
            <a:r>
              <a:rPr lang="en-GB" dirty="0" smtClean="0"/>
              <a:t>2 </a:t>
            </a:r>
            <a:r>
              <a:rPr lang="en-GB" dirty="0"/>
              <a:t>– </a:t>
            </a:r>
            <a:r>
              <a:rPr lang="en-GB" dirty="0" smtClean="0"/>
              <a:t>Air Pollution– PM</a:t>
            </a:r>
            <a:endParaRPr lang="en-US" dirty="0"/>
          </a:p>
        </p:txBody>
      </p:sp>
      <p:sp>
        <p:nvSpPr>
          <p:cNvPr id="3" name="TextBox 2"/>
          <p:cNvSpPr txBox="1"/>
          <p:nvPr/>
        </p:nvSpPr>
        <p:spPr>
          <a:xfrm>
            <a:off x="1269945" y="2768168"/>
            <a:ext cx="7684787" cy="577081"/>
          </a:xfrm>
          <a:prstGeom prst="rect">
            <a:avLst/>
          </a:prstGeom>
          <a:noFill/>
        </p:spPr>
        <p:txBody>
          <a:bodyPr wrap="square" rtlCol="0">
            <a:spAutoFit/>
          </a:bodyPr>
          <a:lstStyle/>
          <a:p>
            <a:pPr lvl="0"/>
            <a:r>
              <a:rPr lang="en-GB" sz="1800" dirty="0">
                <a:solidFill>
                  <a:schemeClr val="bg1"/>
                </a:solidFill>
                <a:latin typeface="Calibri"/>
                <a:ea typeface="Calibri"/>
                <a:cs typeface="Calibri"/>
                <a:sym typeface="Calibri"/>
              </a:rPr>
              <a:t>With collaboration and input from </a:t>
            </a:r>
            <a:r>
              <a:rPr lang="en-GB" sz="1800" dirty="0" err="1">
                <a:solidFill>
                  <a:schemeClr val="bg1"/>
                </a:solidFill>
                <a:latin typeface="Calibri"/>
                <a:ea typeface="Calibri"/>
                <a:cs typeface="Calibri"/>
                <a:sym typeface="Calibri"/>
              </a:rPr>
              <a:t>Dr.</a:t>
            </a:r>
            <a:r>
              <a:rPr lang="en-GB" sz="1800" dirty="0">
                <a:solidFill>
                  <a:schemeClr val="bg1"/>
                </a:solidFill>
                <a:latin typeface="Calibri"/>
                <a:ea typeface="Calibri"/>
                <a:cs typeface="Calibri"/>
                <a:sym typeface="Calibri"/>
              </a:rPr>
              <a:t> Anna Moore </a:t>
            </a:r>
            <a:r>
              <a:rPr lang="en-GB" sz="1800" dirty="0" err="1">
                <a:solidFill>
                  <a:schemeClr val="bg1"/>
                </a:solidFill>
                <a:latin typeface="Calibri"/>
                <a:ea typeface="Calibri"/>
                <a:cs typeface="Calibri"/>
                <a:sym typeface="Calibri"/>
              </a:rPr>
              <a:t>Resp</a:t>
            </a:r>
            <a:r>
              <a:rPr lang="en-GB" sz="1800" dirty="0">
                <a:solidFill>
                  <a:schemeClr val="bg1"/>
                </a:solidFill>
                <a:latin typeface="Calibri"/>
                <a:ea typeface="Calibri"/>
                <a:cs typeface="Calibri"/>
                <a:sym typeface="Calibri"/>
              </a:rPr>
              <a:t> Teaching Fellow </a:t>
            </a:r>
            <a:r>
              <a:rPr lang="en-GB" sz="1800" dirty="0" err="1">
                <a:solidFill>
                  <a:schemeClr val="bg1"/>
                </a:solidFill>
                <a:latin typeface="Calibri"/>
                <a:ea typeface="Calibri"/>
                <a:cs typeface="Calibri"/>
                <a:sym typeface="Calibri"/>
              </a:rPr>
              <a:t>Barts</a:t>
            </a:r>
            <a:endParaRPr lang="en-GB" sz="1800" dirty="0">
              <a:solidFill>
                <a:schemeClr val="bg1"/>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18417415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Brief Summary of Session 1</a:t>
            </a:r>
            <a:br>
              <a:rPr lang="en-GB" dirty="0"/>
            </a:b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0" lvl="0" indent="0">
              <a:buNone/>
            </a:pPr>
            <a:r>
              <a:rPr lang="en-GB" dirty="0" smtClean="0"/>
              <a:t>- Thoughts </a:t>
            </a:r>
            <a:r>
              <a:rPr lang="en-GB" dirty="0"/>
              <a:t>about previous session? And/or thoughts since?</a:t>
            </a:r>
          </a:p>
          <a:p>
            <a:pPr marL="0" indent="0">
              <a:buNone/>
            </a:pPr>
            <a:endParaRPr lang="en-US" dirty="0"/>
          </a:p>
        </p:txBody>
      </p:sp>
    </p:spTree>
    <p:extLst>
      <p:ext uri="{BB962C8B-B14F-4D97-AF65-F5344CB8AC3E}">
        <p14:creationId xmlns:p14="http://schemas.microsoft.com/office/powerpoint/2010/main" val="28643883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i="1" dirty="0"/>
              <a:t>AIMS/Objectives</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342900" lvl="0" indent="-342900">
              <a:spcBef>
                <a:spcPts val="0"/>
              </a:spcBef>
              <a:buClr>
                <a:schemeClr val="dk1"/>
              </a:buClr>
              <a:buSzPct val="100000"/>
            </a:pPr>
            <a:r>
              <a:rPr lang="en-GB" dirty="0"/>
              <a:t>To understand how health policy, health systems impact on health equity.</a:t>
            </a:r>
          </a:p>
          <a:p>
            <a:pPr marL="0" lvl="0" indent="0">
              <a:spcBef>
                <a:spcPts val="592"/>
              </a:spcBef>
              <a:buClr>
                <a:schemeClr val="dk1"/>
              </a:buClr>
              <a:buSzPct val="100000"/>
              <a:buNone/>
            </a:pPr>
            <a:endParaRPr lang="en-GB" dirty="0"/>
          </a:p>
          <a:p>
            <a:pPr marL="342900" lvl="0" indent="-342900">
              <a:spcBef>
                <a:spcPts val="592"/>
              </a:spcBef>
              <a:buClr>
                <a:schemeClr val="dk1"/>
              </a:buClr>
              <a:buSzPct val="100000"/>
            </a:pPr>
            <a:r>
              <a:rPr lang="en-GB" dirty="0"/>
              <a:t>To understand the ethical dimension to tackling health equity</a:t>
            </a:r>
          </a:p>
          <a:p>
            <a:pPr marL="0" lvl="0" indent="0">
              <a:spcBef>
                <a:spcPts val="592"/>
              </a:spcBef>
              <a:buClr>
                <a:schemeClr val="dk1"/>
              </a:buClr>
              <a:buSzPct val="100000"/>
              <a:buNone/>
            </a:pPr>
            <a:endParaRPr lang="en-GB" dirty="0"/>
          </a:p>
          <a:p>
            <a:pPr marL="342900" lvl="0" indent="-342900">
              <a:spcBef>
                <a:spcPts val="592"/>
              </a:spcBef>
              <a:buClr>
                <a:schemeClr val="dk1"/>
              </a:buClr>
              <a:buSzPct val="100000"/>
            </a:pPr>
            <a:r>
              <a:rPr lang="en-GB" dirty="0"/>
              <a:t>To critically appraise material related to health equity – journal articles, policy papers, opinion editorials etc.</a:t>
            </a:r>
          </a:p>
          <a:p>
            <a:pPr marL="0" indent="0">
              <a:buNone/>
            </a:pPr>
            <a:endParaRPr lang="en-US" dirty="0"/>
          </a:p>
        </p:txBody>
      </p:sp>
    </p:spTree>
    <p:extLst>
      <p:ext uri="{BB962C8B-B14F-4D97-AF65-F5344CB8AC3E}">
        <p14:creationId xmlns:p14="http://schemas.microsoft.com/office/powerpoint/2010/main" val="5129577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i="1" dirty="0"/>
              <a:t>AIMS/Objectives</a:t>
            </a:r>
            <a:r>
              <a:rPr lang="en-GB" dirty="0"/>
              <a:t/>
            </a:r>
            <a:br>
              <a:rPr lang="en-GB" dirty="0"/>
            </a:b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0" lvl="0" indent="0">
              <a:spcBef>
                <a:spcPts val="0"/>
              </a:spcBef>
              <a:buClr>
                <a:schemeClr val="dk1"/>
              </a:buClr>
              <a:buSzPct val="100000"/>
              <a:buNone/>
            </a:pPr>
            <a:r>
              <a:rPr lang="en-GB" dirty="0"/>
              <a:t>Sustainable Healthcare</a:t>
            </a:r>
          </a:p>
          <a:p>
            <a:pPr marL="0" lvl="0" indent="0">
              <a:spcBef>
                <a:spcPts val="544"/>
              </a:spcBef>
              <a:buClr>
                <a:schemeClr val="dk1"/>
              </a:buClr>
              <a:buSzPct val="100000"/>
              <a:buNone/>
            </a:pPr>
            <a:endParaRPr lang="en-GB" dirty="0"/>
          </a:p>
          <a:p>
            <a:pPr marL="342900" lvl="0" indent="-342900">
              <a:spcBef>
                <a:spcPts val="544"/>
              </a:spcBef>
              <a:buClr>
                <a:schemeClr val="dk1"/>
              </a:buClr>
              <a:buSzPct val="100000"/>
            </a:pPr>
            <a:r>
              <a:rPr lang="en-GB" dirty="0"/>
              <a:t>Principles of Sustainable Healthcare</a:t>
            </a:r>
          </a:p>
          <a:p>
            <a:pPr marL="0" lvl="0" indent="0">
              <a:spcBef>
                <a:spcPts val="544"/>
              </a:spcBef>
              <a:buClr>
                <a:schemeClr val="dk1"/>
              </a:buClr>
              <a:buSzPct val="100000"/>
              <a:buNone/>
            </a:pPr>
            <a:endParaRPr lang="en-GB" dirty="0"/>
          </a:p>
          <a:p>
            <a:pPr marL="342900" lvl="0" indent="-342900">
              <a:spcBef>
                <a:spcPts val="544"/>
              </a:spcBef>
              <a:buClr>
                <a:schemeClr val="dk1"/>
              </a:buClr>
              <a:buSzPct val="100000"/>
            </a:pPr>
            <a:r>
              <a:rPr lang="en-GB" dirty="0"/>
              <a:t>Why the climate crisis is a health crisis?</a:t>
            </a:r>
          </a:p>
          <a:p>
            <a:pPr marL="0" lvl="0" indent="0">
              <a:spcBef>
                <a:spcPts val="544"/>
              </a:spcBef>
              <a:buClr>
                <a:schemeClr val="dk1"/>
              </a:buClr>
              <a:buSzPct val="100000"/>
              <a:buNone/>
            </a:pPr>
            <a:endParaRPr lang="en-GB" dirty="0"/>
          </a:p>
          <a:p>
            <a:pPr marL="342900" lvl="0" indent="-342900">
              <a:spcBef>
                <a:spcPts val="544"/>
              </a:spcBef>
              <a:buClr>
                <a:schemeClr val="dk1"/>
              </a:buClr>
              <a:buSzPct val="100000"/>
            </a:pPr>
            <a:r>
              <a:rPr lang="en-GB" dirty="0"/>
              <a:t>How does the healthcare system contribute to carbon emissions and other pollution?</a:t>
            </a:r>
          </a:p>
          <a:p>
            <a:pPr marL="0" lvl="0" indent="0">
              <a:spcBef>
                <a:spcPts val="544"/>
              </a:spcBef>
              <a:buClr>
                <a:schemeClr val="dk1"/>
              </a:buClr>
              <a:buSzPct val="100000"/>
              <a:buNone/>
            </a:pPr>
            <a:endParaRPr lang="en-GB" dirty="0"/>
          </a:p>
          <a:p>
            <a:pPr marL="342900" lvl="0" indent="-342900">
              <a:spcBef>
                <a:spcPts val="544"/>
              </a:spcBef>
              <a:buClr>
                <a:schemeClr val="dk1"/>
              </a:buClr>
              <a:buSzPct val="100000"/>
            </a:pPr>
            <a:r>
              <a:rPr lang="en-GB" dirty="0"/>
              <a:t>What can I do? Personally, professionally and politically? </a:t>
            </a:r>
          </a:p>
          <a:p>
            <a:pPr marL="0" indent="0">
              <a:buNone/>
            </a:pPr>
            <a:endParaRPr lang="en-US" dirty="0"/>
          </a:p>
        </p:txBody>
      </p:sp>
    </p:spTree>
    <p:extLst>
      <p:ext uri="{BB962C8B-B14F-4D97-AF65-F5344CB8AC3E}">
        <p14:creationId xmlns:p14="http://schemas.microsoft.com/office/powerpoint/2010/main" val="13980404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Ground Rules</a:t>
            </a: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457200" lvl="0" indent="-342900">
              <a:spcBef>
                <a:spcPts val="360"/>
              </a:spcBef>
              <a:buSzPts val="1800"/>
              <a:buChar char="-"/>
            </a:pPr>
            <a:r>
              <a:rPr lang="en-GB" dirty="0" smtClean="0"/>
              <a:t>Safe, confidential space and appropriate space </a:t>
            </a:r>
            <a:r>
              <a:rPr lang="en-GB" dirty="0"/>
              <a:t>(no recording</a:t>
            </a:r>
            <a:r>
              <a:rPr lang="en-GB" dirty="0" smtClean="0"/>
              <a:t>)</a:t>
            </a:r>
          </a:p>
          <a:p>
            <a:pPr marL="457200" lvl="0" indent="0">
              <a:spcBef>
                <a:spcPts val="360"/>
              </a:spcBef>
              <a:buNone/>
            </a:pPr>
            <a:endParaRPr lang="en-GB" dirty="0"/>
          </a:p>
          <a:p>
            <a:pPr marL="457200" lvl="0" indent="-342900">
              <a:spcBef>
                <a:spcPts val="360"/>
              </a:spcBef>
              <a:buSzPts val="1800"/>
              <a:buChar char="-"/>
            </a:pPr>
            <a:r>
              <a:rPr lang="en-GB" dirty="0"/>
              <a:t>Cameras and mics on. </a:t>
            </a:r>
          </a:p>
          <a:p>
            <a:pPr marL="457200" lvl="0" indent="0">
              <a:spcBef>
                <a:spcPts val="360"/>
              </a:spcBef>
              <a:buNone/>
            </a:pPr>
            <a:r>
              <a:rPr lang="en-GB" dirty="0"/>
              <a:t>(This is a professionalism issue.)</a:t>
            </a:r>
          </a:p>
          <a:p>
            <a:pPr marL="0" indent="0">
              <a:buNone/>
            </a:pPr>
            <a:endParaRPr lang="en-US" dirty="0"/>
          </a:p>
        </p:txBody>
      </p:sp>
    </p:spTree>
    <p:extLst>
      <p:ext uri="{BB962C8B-B14F-4D97-AF65-F5344CB8AC3E}">
        <p14:creationId xmlns:p14="http://schemas.microsoft.com/office/powerpoint/2010/main" val="25798295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sz="2800" dirty="0"/>
              <a:t>Psychologically safety</a:t>
            </a: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434340">
              <a:spcBef>
                <a:spcPts val="360"/>
              </a:spcBef>
              <a:buSzPct val="56250"/>
            </a:pPr>
            <a:r>
              <a:rPr lang="en-GB" dirty="0"/>
              <a:t>Discussions today may be emotional, please be sensitive to your own emotional needs and of </a:t>
            </a:r>
            <a:r>
              <a:rPr lang="en-GB" dirty="0" smtClean="0"/>
              <a:t>others.</a:t>
            </a:r>
          </a:p>
          <a:p>
            <a:pPr marL="434340">
              <a:spcBef>
                <a:spcPts val="360"/>
              </a:spcBef>
              <a:buSzPct val="56250"/>
            </a:pPr>
            <a:endParaRPr lang="en-GB" dirty="0"/>
          </a:p>
          <a:p>
            <a:pPr marL="434340">
              <a:spcBef>
                <a:spcPts val="360"/>
              </a:spcBef>
              <a:buSzPct val="56250"/>
            </a:pPr>
            <a:r>
              <a:rPr lang="en-GB" dirty="0" smtClean="0"/>
              <a:t>If </a:t>
            </a:r>
            <a:r>
              <a:rPr lang="en-GB" dirty="0"/>
              <a:t>you feel upset, or in danger of feeling overwhelmed, please feel free to take a 5 min breather and re-join when possible. It is not unusual to feel disheartened about the scale of these issues. </a:t>
            </a:r>
            <a:endParaRPr lang="en-GB" dirty="0" smtClean="0"/>
          </a:p>
          <a:p>
            <a:pPr marL="434340">
              <a:spcBef>
                <a:spcPts val="360"/>
              </a:spcBef>
              <a:buSzPct val="56250"/>
            </a:pPr>
            <a:endParaRPr lang="en-GB" dirty="0"/>
          </a:p>
          <a:p>
            <a:pPr marL="148590" indent="0">
              <a:spcBef>
                <a:spcPts val="360"/>
              </a:spcBef>
              <a:buSzPct val="56250"/>
              <a:buNone/>
            </a:pPr>
            <a:r>
              <a:rPr lang="en-GB" dirty="0"/>
              <a:t>Please feel free to discuss any issues with your tutor but also be aware the tutor may discuss these with you privately and/or follow up any concerns with the CBME Y4 leads. </a:t>
            </a:r>
            <a:endParaRPr lang="en-GB" dirty="0" smtClean="0"/>
          </a:p>
          <a:p>
            <a:pPr marL="148590" indent="0">
              <a:spcBef>
                <a:spcPts val="360"/>
              </a:spcBef>
              <a:buSzPct val="56250"/>
              <a:buNone/>
            </a:pPr>
            <a:endParaRPr lang="en-GB" dirty="0"/>
          </a:p>
          <a:p>
            <a:pPr marL="148590" indent="0">
              <a:spcBef>
                <a:spcPts val="360"/>
              </a:spcBef>
              <a:buSzPct val="56250"/>
              <a:buNone/>
            </a:pPr>
            <a:r>
              <a:rPr lang="en-GB" dirty="0" smtClean="0"/>
              <a:t>We can facilitate discussions around ideas for change but part of the process is sitting in that frustration, the feeling of overwhelm and sometimes anger. This is called Transformative learning. We do this in hope to allow for evolution into compassionate and considered Doctors.</a:t>
            </a:r>
            <a:endParaRPr lang="en-GB" dirty="0"/>
          </a:p>
          <a:p>
            <a:pPr marL="742950">
              <a:spcBef>
                <a:spcPts val="360"/>
              </a:spcBef>
            </a:pPr>
            <a:endParaRPr lang="en-GB" dirty="0"/>
          </a:p>
        </p:txBody>
      </p:sp>
    </p:spTree>
    <p:extLst>
      <p:ext uri="{BB962C8B-B14F-4D97-AF65-F5344CB8AC3E}">
        <p14:creationId xmlns:p14="http://schemas.microsoft.com/office/powerpoint/2010/main" val="34857669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146BA60E-C793-442E-972B-D9190F35767C}"/>
              </a:ext>
            </a:extLst>
          </p:cNvPr>
          <p:cNvSpPr>
            <a:spLocks noGrp="1"/>
          </p:cNvSpPr>
          <p:nvPr>
            <p:ph sz="quarter" idx="10"/>
          </p:nvPr>
        </p:nvSpPr>
        <p:spPr/>
        <p:txBody>
          <a:bodyPr/>
          <a:lstStyle/>
          <a:p>
            <a:r>
              <a:rPr lang="en-GB" dirty="0"/>
              <a:t>Welcome and Introductions</a:t>
            </a:r>
            <a:endParaRPr lang="en-US" dirty="0"/>
          </a:p>
        </p:txBody>
      </p:sp>
      <p:sp>
        <p:nvSpPr>
          <p:cNvPr id="5" name="Text Placeholder 4">
            <a:extLst>
              <a:ext uri="{FF2B5EF4-FFF2-40B4-BE49-F238E27FC236}">
                <a16:creationId xmlns="" xmlns:a16="http://schemas.microsoft.com/office/drawing/2014/main" id="{5A0CFCEF-68B7-476C-8FE5-21F6B7F83FCE}"/>
              </a:ext>
            </a:extLst>
          </p:cNvPr>
          <p:cNvSpPr>
            <a:spLocks noGrp="1"/>
          </p:cNvSpPr>
          <p:nvPr>
            <p:ph type="body" sz="quarter" idx="13"/>
          </p:nvPr>
        </p:nvSpPr>
        <p:spPr>
          <a:xfrm>
            <a:off x="186596" y="1311275"/>
            <a:ext cx="8679592" cy="2715485"/>
          </a:xfrm>
        </p:spPr>
        <p:txBody>
          <a:bodyPr/>
          <a:lstStyle/>
          <a:p>
            <a:pPr marL="342900" lvl="0" indent="-342900">
              <a:spcBef>
                <a:spcPts val="0"/>
              </a:spcBef>
              <a:buClr>
                <a:schemeClr val="dk1"/>
              </a:buClr>
              <a:buSzPts val="3200"/>
            </a:pPr>
            <a:r>
              <a:rPr lang="en-GB" dirty="0"/>
              <a:t>Welcome</a:t>
            </a:r>
          </a:p>
          <a:p>
            <a:pPr marL="342900" lvl="0" indent="0">
              <a:spcBef>
                <a:spcPts val="0"/>
              </a:spcBef>
              <a:buNone/>
            </a:pPr>
            <a:endParaRPr lang="en-GB" dirty="0"/>
          </a:p>
          <a:p>
            <a:pPr marL="342900" lvl="0" indent="-342900">
              <a:spcBef>
                <a:spcPts val="640"/>
              </a:spcBef>
              <a:buClr>
                <a:schemeClr val="dk1"/>
              </a:buClr>
              <a:buSzPts val="3200"/>
            </a:pPr>
            <a:r>
              <a:rPr lang="en-GB" dirty="0"/>
              <a:t>Introduce </a:t>
            </a:r>
            <a:r>
              <a:rPr lang="en-GB" dirty="0" smtClean="0"/>
              <a:t>yourselves e.g. ICE breaker</a:t>
            </a:r>
          </a:p>
          <a:p>
            <a:pPr marL="0" lvl="0" indent="0">
              <a:spcBef>
                <a:spcPts val="640"/>
              </a:spcBef>
              <a:buClr>
                <a:schemeClr val="dk1"/>
              </a:buClr>
              <a:buSzPts val="3200"/>
              <a:buNone/>
            </a:pPr>
            <a:endParaRPr lang="en-GB" dirty="0"/>
          </a:p>
          <a:p>
            <a:pPr marL="342900" lvl="0" indent="-342900">
              <a:spcBef>
                <a:spcPts val="640"/>
              </a:spcBef>
              <a:buClr>
                <a:schemeClr val="dk1"/>
              </a:buClr>
              <a:buSzPts val="3200"/>
            </a:pPr>
            <a:r>
              <a:rPr lang="en-GB" dirty="0"/>
              <a:t>What prior knowledge (before this morning) </a:t>
            </a:r>
            <a:r>
              <a:rPr lang="en-GB" dirty="0" smtClean="0"/>
              <a:t>did </a:t>
            </a:r>
            <a:r>
              <a:rPr lang="en-GB" dirty="0"/>
              <a:t>you have on these ideas?</a:t>
            </a:r>
          </a:p>
          <a:p>
            <a:pPr marL="342900" lvl="0" indent="0">
              <a:spcBef>
                <a:spcPts val="640"/>
              </a:spcBef>
              <a:buNone/>
            </a:pPr>
            <a:endParaRPr lang="en-GB" dirty="0"/>
          </a:p>
          <a:p>
            <a:pPr marL="342900" lvl="0" indent="-342900">
              <a:spcBef>
                <a:spcPts val="640"/>
              </a:spcBef>
              <a:buClr>
                <a:schemeClr val="dk1"/>
              </a:buClr>
              <a:buSzPts val="3200"/>
            </a:pPr>
            <a:r>
              <a:rPr lang="en-GB" dirty="0"/>
              <a:t>What do you hope to get out of today? 3 things (your learning needs)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5709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6597" y="527905"/>
            <a:ext cx="8432953" cy="3736121"/>
          </a:xfrm>
        </p:spPr>
        <p:txBody>
          <a:bodyPr/>
          <a:lstStyle/>
          <a:p>
            <a:pPr marL="742950">
              <a:spcBef>
                <a:spcPts val="360"/>
              </a:spcBef>
            </a:pPr>
            <a:endParaRPr lang="en-GB" dirty="0"/>
          </a:p>
          <a:p>
            <a:pPr marL="434340">
              <a:spcBef>
                <a:spcPts val="360"/>
              </a:spcBef>
              <a:buSzPct val="56250"/>
            </a:pPr>
            <a:r>
              <a:rPr lang="en-GB" dirty="0"/>
              <a:t>Holding dissenting views is not forbidden, maintaining respect for each other and keeping good lines of communication is paramount</a:t>
            </a:r>
            <a:r>
              <a:rPr lang="en-GB" dirty="0" smtClean="0"/>
              <a:t>.</a:t>
            </a:r>
          </a:p>
          <a:p>
            <a:pPr marL="434340">
              <a:spcBef>
                <a:spcPts val="360"/>
              </a:spcBef>
              <a:buSzPct val="56250"/>
            </a:pPr>
            <a:endParaRPr lang="en-GB" dirty="0"/>
          </a:p>
          <a:p>
            <a:pPr marL="434340">
              <a:spcBef>
                <a:spcPts val="360"/>
              </a:spcBef>
              <a:buSzPct val="56250"/>
            </a:pPr>
            <a:r>
              <a:rPr lang="en-GB" dirty="0"/>
              <a:t>We hope for open freewheeling discussion and not a closed over factual </a:t>
            </a:r>
            <a:r>
              <a:rPr lang="en-GB" dirty="0" smtClean="0"/>
              <a:t>debate. </a:t>
            </a:r>
          </a:p>
          <a:p>
            <a:pPr marL="434340">
              <a:spcBef>
                <a:spcPts val="360"/>
              </a:spcBef>
              <a:buSzPct val="56250"/>
            </a:pPr>
            <a:endParaRPr lang="en-GB" dirty="0"/>
          </a:p>
          <a:p>
            <a:pPr marL="148590" indent="0">
              <a:spcBef>
                <a:spcPts val="360"/>
              </a:spcBef>
              <a:buSzPct val="56250"/>
              <a:buNone/>
            </a:pPr>
            <a:endParaRPr lang="en-GB" dirty="0" smtClean="0"/>
          </a:p>
          <a:p>
            <a:pPr marL="148590" indent="0">
              <a:spcBef>
                <a:spcPts val="360"/>
              </a:spcBef>
              <a:buSzPct val="56250"/>
              <a:buNone/>
            </a:pPr>
            <a:r>
              <a:rPr lang="en-GB" dirty="0" smtClean="0"/>
              <a:t>As Educators we are very aware of our own BIAS when creating material like this and we have worked hard to try and include all points of view. We really do welcome further suggestions for other types of articles/resources and exercises. Please do get in touch (names and details found in Title slide). </a:t>
            </a:r>
            <a:endParaRPr lang="en-GB" dirty="0"/>
          </a:p>
          <a:p>
            <a:pPr marL="742950">
              <a:spcBef>
                <a:spcPts val="360"/>
              </a:spcBef>
            </a:pPr>
            <a:endParaRPr lang="en-GB"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8238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0"/>
          </p:nvPr>
        </p:nvSpPr>
        <p:spPr/>
        <p:txBody>
          <a:bodyPr/>
          <a:lstStyle/>
          <a:p>
            <a:r>
              <a:rPr lang="en-US" dirty="0" smtClean="0"/>
              <a:t>Exercise 1</a:t>
            </a:r>
            <a:endParaRPr lang="en-US" dirty="0"/>
          </a:p>
        </p:txBody>
      </p:sp>
      <p:sp>
        <p:nvSpPr>
          <p:cNvPr id="5" name="Text Placeholder 4"/>
          <p:cNvSpPr>
            <a:spLocks noGrp="1"/>
          </p:cNvSpPr>
          <p:nvPr>
            <p:ph type="body" sz="quarter" idx="13"/>
          </p:nvPr>
        </p:nvSpPr>
        <p:spPr/>
        <p:txBody>
          <a:bodyPr/>
          <a:lstStyle/>
          <a:p>
            <a:pPr marL="0" lvl="0" indent="0">
              <a:spcBef>
                <a:spcPts val="560"/>
              </a:spcBef>
              <a:buClr>
                <a:schemeClr val="dk1"/>
              </a:buClr>
              <a:buSzPts val="2800"/>
              <a:buNone/>
            </a:pPr>
            <a:r>
              <a:rPr lang="en-GB" sz="1800" u="sng" dirty="0"/>
              <a:t>Death </a:t>
            </a:r>
            <a:r>
              <a:rPr lang="en-GB" sz="1800" u="sng" dirty="0">
                <a:solidFill>
                  <a:schemeClr val="hlink"/>
                </a:solidFill>
                <a:hlinkClick r:id="rId3"/>
              </a:rPr>
              <a:t>of Asthmatic Child – </a:t>
            </a:r>
            <a:r>
              <a:rPr lang="en-GB" sz="1800" u="sng" dirty="0" smtClean="0">
                <a:solidFill>
                  <a:schemeClr val="hlink"/>
                </a:solidFill>
                <a:hlinkClick r:id="rId3"/>
              </a:rPr>
              <a:t>London</a:t>
            </a:r>
            <a:endParaRPr lang="en-GB" sz="1800" u="sng" dirty="0" smtClean="0">
              <a:solidFill>
                <a:schemeClr val="hlink"/>
              </a:solidFill>
            </a:endParaRPr>
          </a:p>
          <a:p>
            <a:pPr marL="0" lvl="0" indent="0">
              <a:spcBef>
                <a:spcPts val="560"/>
              </a:spcBef>
              <a:buClr>
                <a:schemeClr val="dk1"/>
              </a:buClr>
              <a:buSzPts val="2800"/>
              <a:buNone/>
            </a:pPr>
            <a:endParaRPr lang="en-GB" sz="1800" u="sng" dirty="0"/>
          </a:p>
          <a:p>
            <a:pPr marL="0" lvl="0" indent="0">
              <a:spcBef>
                <a:spcPts val="560"/>
              </a:spcBef>
              <a:buClr>
                <a:schemeClr val="dk1"/>
              </a:buClr>
              <a:buSzPts val="2800"/>
              <a:buNone/>
            </a:pPr>
            <a:r>
              <a:rPr lang="en-GB" sz="1800" u="sng" dirty="0">
                <a:solidFill>
                  <a:schemeClr val="hlink"/>
                </a:solidFill>
                <a:hlinkClick r:id="rId4"/>
              </a:rPr>
              <a:t>Mothers Voice</a:t>
            </a:r>
            <a:endParaRPr lang="en-GB" sz="1800" dirty="0"/>
          </a:p>
          <a:p>
            <a:endParaRPr lang="en-US" dirty="0"/>
          </a:p>
        </p:txBody>
      </p:sp>
      <p:pic>
        <p:nvPicPr>
          <p:cNvPr id="6" name="Google Shape;392;p62" descr="Screen Shot 2021-05-21 at 09.39.55.png"/>
          <p:cNvPicPr preferRelativeResize="0"/>
          <p:nvPr/>
        </p:nvPicPr>
        <p:blipFill rotWithShape="1">
          <a:blip r:embed="rId5">
            <a:alphaModFix/>
          </a:blip>
          <a:srcRect/>
          <a:stretch/>
        </p:blipFill>
        <p:spPr>
          <a:xfrm>
            <a:off x="4409632" y="1298773"/>
            <a:ext cx="4456556" cy="3118004"/>
          </a:xfrm>
          <a:prstGeom prst="rect">
            <a:avLst/>
          </a:prstGeom>
          <a:noFill/>
          <a:ln>
            <a:noFill/>
          </a:ln>
        </p:spPr>
      </p:pic>
    </p:spTree>
    <p:extLst>
      <p:ext uri="{BB962C8B-B14F-4D97-AF65-F5344CB8AC3E}">
        <p14:creationId xmlns:p14="http://schemas.microsoft.com/office/powerpoint/2010/main" val="13736409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Exercise 1</a:t>
            </a:r>
            <a:endParaRPr lang="en-US" dirty="0"/>
          </a:p>
        </p:txBody>
      </p:sp>
      <p:sp>
        <p:nvSpPr>
          <p:cNvPr id="5" name="Text Placeholder 4"/>
          <p:cNvSpPr>
            <a:spLocks noGrp="1"/>
          </p:cNvSpPr>
          <p:nvPr>
            <p:ph type="body" sz="quarter" idx="13"/>
          </p:nvPr>
        </p:nvSpPr>
        <p:spPr>
          <a:xfrm>
            <a:off x="186596" y="1311275"/>
            <a:ext cx="8679592" cy="2729918"/>
          </a:xfrm>
        </p:spPr>
        <p:txBody>
          <a:bodyPr/>
          <a:lstStyle/>
          <a:p>
            <a:pPr marL="342900" lvl="0" indent="-327660">
              <a:spcBef>
                <a:spcPts val="592"/>
              </a:spcBef>
              <a:buSzPct val="100000"/>
            </a:pPr>
            <a:r>
              <a:rPr lang="en-GB" dirty="0"/>
              <a:t>What were your thoughts? How does this make you feel?</a:t>
            </a:r>
          </a:p>
          <a:p>
            <a:pPr marL="0" lvl="0" indent="0">
              <a:spcBef>
                <a:spcPts val="0"/>
              </a:spcBef>
              <a:buClr>
                <a:schemeClr val="dk1"/>
              </a:buClr>
              <a:buSzPct val="100000"/>
              <a:buNone/>
            </a:pPr>
            <a:endParaRPr lang="en-GB" dirty="0"/>
          </a:p>
          <a:p>
            <a:pPr marL="0" lvl="0" indent="0">
              <a:spcBef>
                <a:spcPts val="0"/>
              </a:spcBef>
              <a:buClr>
                <a:schemeClr val="dk1"/>
              </a:buClr>
              <a:buSzPct val="100000"/>
              <a:buNone/>
            </a:pPr>
            <a:endParaRPr lang="en-GB" dirty="0"/>
          </a:p>
          <a:p>
            <a:pPr marL="0" lvl="0" indent="0">
              <a:spcBef>
                <a:spcPts val="0"/>
              </a:spcBef>
              <a:buClr>
                <a:schemeClr val="dk1"/>
              </a:buClr>
              <a:buSzPct val="100000"/>
              <a:buNone/>
            </a:pPr>
            <a:r>
              <a:rPr lang="en-GB" dirty="0"/>
              <a:t>A 2</a:t>
            </a:r>
            <a:r>
              <a:rPr lang="en-GB" baseline="30000" dirty="0"/>
              <a:t>nd</a:t>
            </a:r>
            <a:r>
              <a:rPr lang="en-GB" dirty="0"/>
              <a:t> inquest was requested to discuss the specific impact of air pollution surges at the time of </a:t>
            </a:r>
            <a:r>
              <a:rPr lang="en-GB" dirty="0" err="1"/>
              <a:t>Ellas</a:t>
            </a:r>
            <a:r>
              <a:rPr lang="en-GB" dirty="0"/>
              <a:t>’ death from the South Circular road. The 2018 paper on Air pollution by Professor Stephen Holgate squashed the initial inquest and hence a 2</a:t>
            </a:r>
            <a:r>
              <a:rPr lang="en-GB" baseline="30000" dirty="0"/>
              <a:t>nd</a:t>
            </a:r>
            <a:r>
              <a:rPr lang="en-GB" dirty="0"/>
              <a:t> was requested.  She lived 25-30m from this road. </a:t>
            </a:r>
          </a:p>
          <a:p>
            <a:pPr marL="0" lvl="0" indent="0">
              <a:spcBef>
                <a:spcPts val="592"/>
              </a:spcBef>
              <a:buClr>
                <a:schemeClr val="dk1"/>
              </a:buClr>
              <a:buSzPct val="100000"/>
              <a:buNone/>
            </a:pPr>
            <a:endParaRPr lang="en-GB" dirty="0"/>
          </a:p>
          <a:p>
            <a:pPr marL="342900" lvl="0" indent="-327660">
              <a:spcBef>
                <a:spcPts val="592"/>
              </a:spcBef>
              <a:buClr>
                <a:schemeClr val="dk1"/>
              </a:buClr>
              <a:buSzPct val="100000"/>
            </a:pPr>
            <a:r>
              <a:rPr lang="en-GB" dirty="0"/>
              <a:t>1</a:t>
            </a:r>
            <a:r>
              <a:rPr lang="en-GB" baseline="30000" dirty="0"/>
              <a:t>st</a:t>
            </a:r>
            <a:r>
              <a:rPr lang="en-GB" dirty="0"/>
              <a:t> ever death to have Pollution recorded as a contributing factor, discuss how this is significant? and possible future implications?</a:t>
            </a:r>
          </a:p>
          <a:p>
            <a:pPr marL="0" indent="0">
              <a:buNone/>
            </a:pPr>
            <a:endParaRPr lang="en-US" dirty="0"/>
          </a:p>
        </p:txBody>
      </p:sp>
    </p:spTree>
    <p:extLst>
      <p:ext uri="{BB962C8B-B14F-4D97-AF65-F5344CB8AC3E}">
        <p14:creationId xmlns:p14="http://schemas.microsoft.com/office/powerpoint/2010/main" val="22901864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6595" y="1311275"/>
            <a:ext cx="8674191" cy="2952750"/>
          </a:xfrm>
        </p:spPr>
        <p:txBody>
          <a:bodyPr/>
          <a:lstStyle/>
          <a:p>
            <a:pPr marL="342900" lvl="0" indent="-342900">
              <a:spcBef>
                <a:spcPts val="0"/>
              </a:spcBef>
              <a:buClr>
                <a:schemeClr val="dk1"/>
              </a:buClr>
              <a:buSzPts val="3200"/>
            </a:pPr>
            <a:r>
              <a:rPr lang="en-GB" dirty="0"/>
              <a:t>Take Ella – </a:t>
            </a:r>
          </a:p>
          <a:p>
            <a:pPr marL="342900" lvl="0" indent="0">
              <a:spcBef>
                <a:spcPts val="0"/>
              </a:spcBef>
              <a:buNone/>
            </a:pPr>
            <a:endParaRPr lang="en-GB" dirty="0"/>
          </a:p>
          <a:p>
            <a:pPr marL="342900" lvl="0" indent="0">
              <a:spcBef>
                <a:spcPts val="0"/>
              </a:spcBef>
              <a:buNone/>
            </a:pPr>
            <a:r>
              <a:rPr lang="en-GB" dirty="0"/>
              <a:t>Multiple attendances</a:t>
            </a:r>
            <a:r>
              <a:rPr lang="en-GB" dirty="0" smtClean="0"/>
              <a:t>/Ambulances</a:t>
            </a:r>
            <a:r>
              <a:rPr lang="en-GB" dirty="0"/>
              <a:t>/Appointments /Inhaler use </a:t>
            </a:r>
            <a:r>
              <a:rPr lang="mr-IN" dirty="0" smtClean="0"/>
              <a:t>……</a:t>
            </a:r>
            <a:endParaRPr lang="en-GB" dirty="0" smtClean="0"/>
          </a:p>
          <a:p>
            <a:pPr marL="342900" lvl="0" indent="0">
              <a:spcBef>
                <a:spcPts val="0"/>
              </a:spcBef>
              <a:buNone/>
            </a:pPr>
            <a:endParaRPr lang="en-GB" dirty="0"/>
          </a:p>
          <a:p>
            <a:pPr marL="342900" lvl="0" indent="0">
              <a:spcBef>
                <a:spcPts val="0"/>
              </a:spcBef>
              <a:buNone/>
            </a:pPr>
            <a:r>
              <a:rPr lang="mr-IN" dirty="0" smtClean="0"/>
              <a:t>…</a:t>
            </a:r>
            <a:r>
              <a:rPr lang="en-GB" dirty="0" smtClean="0"/>
              <a:t>.. </a:t>
            </a:r>
            <a:r>
              <a:rPr lang="en-GB" dirty="0"/>
              <a:t>this illness cycle </a:t>
            </a:r>
            <a:r>
              <a:rPr lang="en-GB" dirty="0" smtClean="0"/>
              <a:t>–</a:t>
            </a:r>
            <a:r>
              <a:rPr lang="mr-IN" dirty="0" smtClean="0"/>
              <a:t>…</a:t>
            </a:r>
            <a:r>
              <a:rPr lang="en-GB" dirty="0" smtClean="0"/>
              <a:t>..adds </a:t>
            </a:r>
            <a:r>
              <a:rPr lang="en-GB" dirty="0"/>
              <a:t>to Air Pollution and with the climate crisis it adds to her and others injustice and health inequality </a:t>
            </a:r>
          </a:p>
          <a:p>
            <a:endParaRPr lang="en-US" dirty="0"/>
          </a:p>
        </p:txBody>
      </p:sp>
    </p:spTree>
    <p:extLst>
      <p:ext uri="{BB962C8B-B14F-4D97-AF65-F5344CB8AC3E}">
        <p14:creationId xmlns:p14="http://schemas.microsoft.com/office/powerpoint/2010/main" val="36608187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Exercise 2</a:t>
            </a:r>
            <a:endParaRPr lang="en-US" dirty="0"/>
          </a:p>
        </p:txBody>
      </p:sp>
      <p:sp>
        <p:nvSpPr>
          <p:cNvPr id="5" name="Text Placeholder 4"/>
          <p:cNvSpPr>
            <a:spLocks noGrp="1"/>
          </p:cNvSpPr>
          <p:nvPr>
            <p:ph type="body" sz="quarter" idx="13"/>
          </p:nvPr>
        </p:nvSpPr>
        <p:spPr>
          <a:xfrm>
            <a:off x="186596" y="1311275"/>
            <a:ext cx="3334629" cy="2952750"/>
          </a:xfrm>
        </p:spPr>
        <p:txBody>
          <a:bodyPr/>
          <a:lstStyle/>
          <a:p>
            <a:pPr marL="0" lvl="0" indent="0">
              <a:spcBef>
                <a:spcPts val="0"/>
              </a:spcBef>
              <a:buClr>
                <a:schemeClr val="dk1"/>
              </a:buClr>
              <a:buSzPts val="3200"/>
              <a:buNone/>
            </a:pPr>
            <a:r>
              <a:rPr lang="en-GB" dirty="0"/>
              <a:t>What are we doing in the UK/London to improve air quality?</a:t>
            </a:r>
          </a:p>
          <a:p>
            <a:pPr marL="0" lvl="0" indent="0">
              <a:spcBef>
                <a:spcPts val="0"/>
              </a:spcBef>
              <a:buClr>
                <a:schemeClr val="dk1"/>
              </a:buClr>
              <a:buSzPts val="3200"/>
              <a:buNone/>
            </a:pPr>
            <a:endParaRPr lang="en-GB" dirty="0"/>
          </a:p>
          <a:p>
            <a:pPr marL="0" lvl="0" indent="0">
              <a:spcBef>
                <a:spcPts val="0"/>
              </a:spcBef>
              <a:buClr>
                <a:schemeClr val="dk1"/>
              </a:buClr>
              <a:buSzPts val="3200"/>
              <a:buNone/>
            </a:pPr>
            <a:r>
              <a:rPr lang="en-GB" u="sng" dirty="0">
                <a:solidFill>
                  <a:schemeClr val="hlink"/>
                </a:solidFill>
                <a:hlinkClick r:id="rId3"/>
              </a:rPr>
              <a:t>Local action on outdoor air pollution to improve public health</a:t>
            </a:r>
            <a:endParaRPr lang="en-GB" dirty="0"/>
          </a:p>
          <a:p>
            <a:pPr marL="0" lvl="0" indent="0">
              <a:spcBef>
                <a:spcPts val="640"/>
              </a:spcBef>
              <a:buClr>
                <a:schemeClr val="dk1"/>
              </a:buClr>
              <a:buSzPts val="3200"/>
              <a:buNone/>
            </a:pPr>
            <a:endParaRPr lang="en-GB" dirty="0"/>
          </a:p>
          <a:p>
            <a:pPr marL="0" indent="0">
              <a:buNone/>
            </a:pPr>
            <a:endParaRPr lang="en-US" dirty="0"/>
          </a:p>
        </p:txBody>
      </p:sp>
      <p:pic>
        <p:nvPicPr>
          <p:cNvPr id="2" name="Picture 1" descr="Screen Shot 2022-06-18 at 11.41.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868" y="1311275"/>
            <a:ext cx="5233131" cy="2641418"/>
          </a:xfrm>
          <a:prstGeom prst="rect">
            <a:avLst/>
          </a:prstGeom>
        </p:spPr>
      </p:pic>
    </p:spTree>
    <p:extLst>
      <p:ext uri="{BB962C8B-B14F-4D97-AF65-F5344CB8AC3E}">
        <p14:creationId xmlns:p14="http://schemas.microsoft.com/office/powerpoint/2010/main" val="32850851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Exercise 2</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342900" lvl="0" indent="-342900">
              <a:spcBef>
                <a:spcPts val="0"/>
              </a:spcBef>
              <a:buClr>
                <a:schemeClr val="dk1"/>
              </a:buClr>
              <a:buSzPts val="3200"/>
            </a:pPr>
            <a:r>
              <a:rPr lang="en-GB" dirty="0"/>
              <a:t>What kind of paper is this? Name other types?</a:t>
            </a:r>
          </a:p>
          <a:p>
            <a:pPr marL="0" lvl="0" indent="0">
              <a:spcBef>
                <a:spcPts val="0"/>
              </a:spcBef>
              <a:buClr>
                <a:schemeClr val="dk1"/>
              </a:buClr>
              <a:buSzPts val="3200"/>
              <a:buNone/>
            </a:pPr>
            <a:endParaRPr lang="en-GB" dirty="0"/>
          </a:p>
          <a:p>
            <a:pPr marL="342900" lvl="0" indent="-342900">
              <a:spcBef>
                <a:spcPts val="640"/>
              </a:spcBef>
              <a:buClr>
                <a:schemeClr val="dk1"/>
              </a:buClr>
              <a:buSzPts val="3200"/>
            </a:pPr>
            <a:r>
              <a:rPr lang="en-GB" dirty="0"/>
              <a:t>How does pollution affect CV health? </a:t>
            </a:r>
          </a:p>
          <a:p>
            <a:pPr marL="342900" lvl="0" indent="-139700">
              <a:spcBef>
                <a:spcPts val="640"/>
              </a:spcBef>
              <a:buClr>
                <a:schemeClr val="dk1"/>
              </a:buClr>
              <a:buSzPts val="3200"/>
              <a:buNone/>
            </a:pPr>
            <a:endParaRPr lang="en-GB" dirty="0"/>
          </a:p>
          <a:p>
            <a:pPr marL="342900" lvl="0" indent="-342900">
              <a:spcBef>
                <a:spcPts val="640"/>
              </a:spcBef>
              <a:buClr>
                <a:schemeClr val="dk1"/>
              </a:buClr>
              <a:buSzPts val="3200"/>
            </a:pPr>
            <a:r>
              <a:rPr lang="en-GB" dirty="0"/>
              <a:t>Who are the “stakeholders” and why are they important? </a:t>
            </a:r>
          </a:p>
          <a:p>
            <a:pPr marL="0" lvl="0" indent="0">
              <a:spcBef>
                <a:spcPts val="640"/>
              </a:spcBef>
              <a:buClr>
                <a:schemeClr val="dk1"/>
              </a:buClr>
              <a:buSzPts val="3200"/>
              <a:buNone/>
            </a:pPr>
            <a:endParaRPr lang="en-GB" dirty="0"/>
          </a:p>
          <a:p>
            <a:pPr marL="342900" lvl="0" indent="-342900">
              <a:spcBef>
                <a:spcPts val="640"/>
              </a:spcBef>
              <a:buClr>
                <a:schemeClr val="dk1"/>
              </a:buClr>
              <a:buSzPts val="3200"/>
            </a:pPr>
            <a:r>
              <a:rPr lang="en-GB" dirty="0"/>
              <a:t>What was the criteria selection and protocols used to select studies for review? </a:t>
            </a:r>
            <a:endParaRPr lang="en-GB" dirty="0" smtClean="0"/>
          </a:p>
          <a:p>
            <a:pPr marL="342900" lvl="0" indent="-342900">
              <a:spcBef>
                <a:spcPts val="640"/>
              </a:spcBef>
              <a:buClr>
                <a:schemeClr val="dk1"/>
              </a:buClr>
              <a:buSzPts val="3200"/>
            </a:pPr>
            <a:endParaRPr lang="en-GB" dirty="0"/>
          </a:p>
          <a:p>
            <a:pPr marL="342900" lvl="0" indent="-342900">
              <a:spcBef>
                <a:spcPts val="640"/>
              </a:spcBef>
              <a:buClr>
                <a:schemeClr val="dk1"/>
              </a:buClr>
              <a:buSzPts val="3200"/>
            </a:pPr>
            <a:r>
              <a:rPr lang="en-GB" dirty="0" smtClean="0"/>
              <a:t>What </a:t>
            </a:r>
            <a:r>
              <a:rPr lang="en-GB" dirty="0"/>
              <a:t>did you find interesting?</a:t>
            </a:r>
            <a:endParaRPr lang="en-US" b="1" dirty="0"/>
          </a:p>
        </p:txBody>
      </p:sp>
    </p:spTree>
    <p:extLst>
      <p:ext uri="{BB962C8B-B14F-4D97-AF65-F5344CB8AC3E}">
        <p14:creationId xmlns:p14="http://schemas.microsoft.com/office/powerpoint/2010/main" val="16198196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0"/>
          </p:nvPr>
        </p:nvSpPr>
        <p:spPr/>
        <p:txBody>
          <a:bodyPr/>
          <a:lstStyle/>
          <a:p>
            <a:r>
              <a:rPr lang="en-US" dirty="0" smtClean="0"/>
              <a:t>Exercise 2</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342900" lvl="0" indent="-342900">
              <a:spcBef>
                <a:spcPts val="0"/>
              </a:spcBef>
              <a:buClr>
                <a:schemeClr val="dk1"/>
              </a:buClr>
              <a:buSzPts val="3200"/>
            </a:pPr>
            <a:r>
              <a:rPr lang="en-GB" u="sng" dirty="0">
                <a:solidFill>
                  <a:schemeClr val="hlink"/>
                </a:solidFill>
                <a:hlinkClick r:id="rId3"/>
              </a:rPr>
              <a:t>NICE/PHE Recommendations</a:t>
            </a:r>
            <a:r>
              <a:rPr lang="en-GB" dirty="0"/>
              <a:t> </a:t>
            </a:r>
          </a:p>
          <a:p>
            <a:pPr marL="0" lvl="0" indent="0">
              <a:spcBef>
                <a:spcPts val="640"/>
              </a:spcBef>
              <a:buClr>
                <a:schemeClr val="dk1"/>
              </a:buClr>
              <a:buSzPts val="3200"/>
              <a:buNone/>
            </a:pPr>
            <a:endParaRPr lang="en-GB" dirty="0"/>
          </a:p>
          <a:p>
            <a:pPr marL="342900" lvl="0" indent="-342900">
              <a:spcBef>
                <a:spcPts val="640"/>
              </a:spcBef>
              <a:buClr>
                <a:schemeClr val="dk1"/>
              </a:buClr>
              <a:buSzPts val="3200"/>
            </a:pPr>
            <a:r>
              <a:rPr lang="en-GB" u="sng" dirty="0">
                <a:solidFill>
                  <a:schemeClr val="hlink"/>
                </a:solidFill>
                <a:hlinkClick r:id="rId4"/>
              </a:rPr>
              <a:t>Sadiq Khan</a:t>
            </a:r>
            <a:endParaRPr lang="en-GB" dirty="0"/>
          </a:p>
          <a:p>
            <a:pPr marL="0" lvl="0" indent="0">
              <a:spcBef>
                <a:spcPts val="640"/>
              </a:spcBef>
              <a:buClr>
                <a:schemeClr val="dk1"/>
              </a:buClr>
              <a:buSzPts val="3200"/>
              <a:buNone/>
            </a:pPr>
            <a:endParaRPr lang="en-GB" dirty="0"/>
          </a:p>
          <a:p>
            <a:pPr marL="342900" lvl="0" indent="-342900">
              <a:spcBef>
                <a:spcPts val="640"/>
              </a:spcBef>
              <a:buClr>
                <a:schemeClr val="dk1"/>
              </a:buClr>
              <a:buSzPts val="3200"/>
            </a:pPr>
            <a:r>
              <a:rPr lang="en-GB" dirty="0"/>
              <a:t>Discuss?</a:t>
            </a:r>
          </a:p>
          <a:p>
            <a:pPr marL="0" indent="0">
              <a:buNone/>
            </a:pPr>
            <a:endParaRPr lang="en-US" dirty="0"/>
          </a:p>
        </p:txBody>
      </p:sp>
      <p:pic>
        <p:nvPicPr>
          <p:cNvPr id="2" name="Picture 1" descr="Screen Shot 2022-06-18 at 11.34.4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7468" y="1832969"/>
            <a:ext cx="6046532" cy="2604096"/>
          </a:xfrm>
          <a:prstGeom prst="rect">
            <a:avLst/>
          </a:prstGeom>
        </p:spPr>
      </p:pic>
    </p:spTree>
    <p:extLst>
      <p:ext uri="{BB962C8B-B14F-4D97-AF65-F5344CB8AC3E}">
        <p14:creationId xmlns:p14="http://schemas.microsoft.com/office/powerpoint/2010/main" val="32706025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Exercise 3</a:t>
            </a: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0" lvl="0" indent="0">
              <a:spcBef>
                <a:spcPts val="544"/>
              </a:spcBef>
              <a:buClr>
                <a:schemeClr val="dk1"/>
              </a:buClr>
              <a:buSzPct val="100000"/>
              <a:buNone/>
            </a:pPr>
            <a:endParaRPr lang="en-GB" dirty="0"/>
          </a:p>
          <a:p>
            <a:pPr marL="0" lvl="0" indent="0">
              <a:spcBef>
                <a:spcPts val="544"/>
              </a:spcBef>
              <a:buClr>
                <a:schemeClr val="dk1"/>
              </a:buClr>
              <a:buSzPct val="100000"/>
              <a:buNone/>
            </a:pPr>
            <a:r>
              <a:rPr lang="en-GB" dirty="0" smtClean="0"/>
              <a:t>- Thoughts </a:t>
            </a:r>
            <a:r>
              <a:rPr lang="en-GB" dirty="0"/>
              <a:t>on this video</a:t>
            </a:r>
          </a:p>
          <a:p>
            <a:pPr marL="0" lvl="0" indent="0">
              <a:spcBef>
                <a:spcPts val="640"/>
              </a:spcBef>
              <a:buClr>
                <a:schemeClr val="dk1"/>
              </a:buClr>
              <a:buSzPct val="34375"/>
              <a:buNone/>
            </a:pPr>
            <a:r>
              <a:rPr lang="en-GB" u="sng" dirty="0">
                <a:solidFill>
                  <a:schemeClr val="hlink"/>
                </a:solidFill>
                <a:hlinkClick r:id="rId3"/>
              </a:rPr>
              <a:t>WORLD ECONOMIC </a:t>
            </a:r>
            <a:r>
              <a:rPr lang="en-GB" u="sng" dirty="0" smtClean="0">
                <a:solidFill>
                  <a:schemeClr val="hlink"/>
                </a:solidFill>
                <a:hlinkClick r:id="rId3"/>
              </a:rPr>
              <a:t>FORUM</a:t>
            </a:r>
            <a:endParaRPr lang="en-GB" u="sng" dirty="0" smtClean="0">
              <a:solidFill>
                <a:schemeClr val="hlink"/>
              </a:solidFill>
            </a:endParaRPr>
          </a:p>
          <a:p>
            <a:pPr marL="0" lvl="0" indent="0">
              <a:spcBef>
                <a:spcPts val="640"/>
              </a:spcBef>
              <a:buClr>
                <a:schemeClr val="dk1"/>
              </a:buClr>
              <a:buSzPct val="34375"/>
              <a:buNone/>
            </a:pPr>
            <a:endParaRPr lang="en-GB" dirty="0"/>
          </a:p>
          <a:p>
            <a:pPr marL="0" lvl="0" indent="0">
              <a:spcBef>
                <a:spcPts val="0"/>
              </a:spcBef>
              <a:buClr>
                <a:schemeClr val="dk1"/>
              </a:buClr>
              <a:buSzPct val="100000"/>
              <a:buNone/>
            </a:pPr>
            <a:endParaRPr lang="en-GB" dirty="0" smtClean="0"/>
          </a:p>
          <a:p>
            <a:pPr marL="0" lvl="0" indent="0">
              <a:spcBef>
                <a:spcPts val="0"/>
              </a:spcBef>
              <a:buClr>
                <a:schemeClr val="dk1"/>
              </a:buClr>
              <a:buSzPct val="100000"/>
              <a:buNone/>
            </a:pPr>
            <a:r>
              <a:rPr lang="en-GB" dirty="0" smtClean="0"/>
              <a:t>- Healthy </a:t>
            </a:r>
            <a:r>
              <a:rPr lang="en-GB" dirty="0"/>
              <a:t>Inequality</a:t>
            </a:r>
          </a:p>
          <a:p>
            <a:pPr marL="0" lvl="0" indent="0">
              <a:spcBef>
                <a:spcPts val="544"/>
              </a:spcBef>
              <a:buClr>
                <a:schemeClr val="dk1"/>
              </a:buClr>
              <a:buSzPct val="100000"/>
              <a:buNone/>
            </a:pPr>
            <a:endParaRPr lang="en-GB" dirty="0"/>
          </a:p>
          <a:p>
            <a:pPr marL="342900" lvl="0" indent="-281940">
              <a:spcBef>
                <a:spcPts val="544"/>
              </a:spcBef>
              <a:buClr>
                <a:schemeClr val="dk1"/>
              </a:buClr>
              <a:buSzPct val="100000"/>
              <a:buFont typeface="Calibri"/>
              <a:buChar char="-"/>
            </a:pPr>
            <a:r>
              <a:rPr lang="en-GB" u="sng" dirty="0">
                <a:solidFill>
                  <a:schemeClr val="hlink"/>
                </a:solidFill>
                <a:hlinkClick r:id="rId4"/>
              </a:rPr>
              <a:t>What HCPs are doing?</a:t>
            </a:r>
            <a:endParaRPr lang="en-GB" dirty="0"/>
          </a:p>
          <a:p>
            <a:pPr marL="0" lvl="0" indent="0">
              <a:spcBef>
                <a:spcPts val="544"/>
              </a:spcBef>
              <a:buClr>
                <a:schemeClr val="dk1"/>
              </a:buClr>
              <a:buSzPct val="100000"/>
              <a:buNone/>
            </a:pPr>
            <a:endParaRPr lang="en-GB" dirty="0"/>
          </a:p>
          <a:p>
            <a:pPr marL="0" lvl="0" indent="0">
              <a:spcBef>
                <a:spcPts val="544"/>
              </a:spcBef>
              <a:buClr>
                <a:schemeClr val="dk1"/>
              </a:buClr>
              <a:buSzPct val="100000"/>
              <a:buNone/>
            </a:pPr>
            <a:r>
              <a:rPr lang="en-GB" dirty="0"/>
              <a:t>Newham and Tower Hamlets are well established as some of the poorest areas of the UK. </a:t>
            </a:r>
          </a:p>
          <a:p>
            <a:pPr marL="0" lvl="0" indent="0">
              <a:spcBef>
                <a:spcPts val="544"/>
              </a:spcBef>
              <a:buClr>
                <a:schemeClr val="dk1"/>
              </a:buClr>
              <a:buSzPct val="100000"/>
              <a:buNone/>
            </a:pPr>
            <a:r>
              <a:rPr lang="en-GB" dirty="0"/>
              <a:t> </a:t>
            </a:r>
          </a:p>
          <a:p>
            <a:pPr marL="0" indent="0">
              <a:buNone/>
            </a:pPr>
            <a:endParaRPr lang="en-US" dirty="0"/>
          </a:p>
        </p:txBody>
      </p:sp>
      <p:pic>
        <p:nvPicPr>
          <p:cNvPr id="2" name="Picture 1" descr="Screen Shot 2022-06-18 at 11.29.4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805" y="0"/>
            <a:ext cx="5347195" cy="3209501"/>
          </a:xfrm>
          <a:prstGeom prst="rect">
            <a:avLst/>
          </a:prstGeom>
        </p:spPr>
      </p:pic>
    </p:spTree>
    <p:extLst>
      <p:ext uri="{BB962C8B-B14F-4D97-AF65-F5344CB8AC3E}">
        <p14:creationId xmlns:p14="http://schemas.microsoft.com/office/powerpoint/2010/main" val="7948652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What do you understand about the term Environmental Racism? </a:t>
            </a:r>
            <a:endParaRPr lang="en-US" dirty="0"/>
          </a:p>
        </p:txBody>
      </p:sp>
    </p:spTree>
    <p:extLst>
      <p:ext uri="{BB962C8B-B14F-4D97-AF65-F5344CB8AC3E}">
        <p14:creationId xmlns:p14="http://schemas.microsoft.com/office/powerpoint/2010/main" val="2390733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What do you understand about the term Environmental Racism? </a:t>
            </a:r>
            <a:endParaRPr lang="en-US" dirty="0"/>
          </a:p>
        </p:txBody>
      </p:sp>
      <p:pic>
        <p:nvPicPr>
          <p:cNvPr id="5" name="Google Shape;458;p73" descr="Macintosh HD:Users:rohinisabherwal:Desktop:Screen Shot 2021-04-09 at 11.31.02.png"/>
          <p:cNvPicPr preferRelativeResize="0">
            <a:picLocks noGrp="1"/>
          </p:cNvPicPr>
          <p:nvPr>
            <p:ph type="body" idx="4294967295"/>
          </p:nvPr>
        </p:nvPicPr>
        <p:blipFill rotWithShape="1">
          <a:blip r:embed="rId3">
            <a:alphaModFix/>
          </a:blip>
          <a:srcRect t="-82953" b="-82953"/>
          <a:stretch/>
        </p:blipFill>
        <p:spPr>
          <a:xfrm>
            <a:off x="457200" y="390801"/>
            <a:ext cx="8229600" cy="5065837"/>
          </a:xfrm>
          <a:prstGeom prst="rect">
            <a:avLst/>
          </a:prstGeom>
          <a:noFill/>
          <a:ln>
            <a:noFill/>
          </a:ln>
        </p:spPr>
      </p:pic>
    </p:spTree>
    <p:extLst>
      <p:ext uri="{BB962C8B-B14F-4D97-AF65-F5344CB8AC3E}">
        <p14:creationId xmlns:p14="http://schemas.microsoft.com/office/powerpoint/2010/main" val="13645360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Ground Rules</a:t>
            </a: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457200" lvl="0" indent="-342900">
              <a:spcBef>
                <a:spcPts val="360"/>
              </a:spcBef>
              <a:buSzPts val="1800"/>
              <a:buChar char="-"/>
            </a:pPr>
            <a:r>
              <a:rPr lang="en-GB" dirty="0" smtClean="0"/>
              <a:t>Safe, confidential space and </a:t>
            </a:r>
            <a:r>
              <a:rPr lang="en-GB" b="1" dirty="0" smtClean="0"/>
              <a:t>appropriate</a:t>
            </a:r>
            <a:r>
              <a:rPr lang="en-GB" dirty="0" smtClean="0"/>
              <a:t> space </a:t>
            </a:r>
            <a:r>
              <a:rPr lang="en-GB" dirty="0"/>
              <a:t>(no recording</a:t>
            </a:r>
            <a:r>
              <a:rPr lang="en-GB" dirty="0" smtClean="0"/>
              <a:t>)</a:t>
            </a:r>
          </a:p>
          <a:p>
            <a:pPr marL="457200" lvl="0" indent="0">
              <a:spcBef>
                <a:spcPts val="360"/>
              </a:spcBef>
              <a:buNone/>
            </a:pPr>
            <a:endParaRPr lang="en-GB" dirty="0"/>
          </a:p>
          <a:p>
            <a:pPr marL="457200" lvl="0" indent="-342900">
              <a:spcBef>
                <a:spcPts val="360"/>
              </a:spcBef>
              <a:buSzPts val="1800"/>
              <a:buChar char="-"/>
            </a:pPr>
            <a:r>
              <a:rPr lang="en-GB" dirty="0"/>
              <a:t>Cameras and mics on. </a:t>
            </a:r>
          </a:p>
          <a:p>
            <a:pPr marL="457200" lvl="0" indent="0">
              <a:spcBef>
                <a:spcPts val="360"/>
              </a:spcBef>
              <a:buNone/>
            </a:pPr>
            <a:r>
              <a:rPr lang="en-GB" dirty="0"/>
              <a:t>(This is a professionalism issue.)</a:t>
            </a:r>
          </a:p>
          <a:p>
            <a:pPr marL="0" indent="0">
              <a:buNone/>
            </a:pPr>
            <a:endParaRPr lang="en-US" dirty="0"/>
          </a:p>
        </p:txBody>
      </p:sp>
    </p:spTree>
    <p:extLst>
      <p:ext uri="{BB962C8B-B14F-4D97-AF65-F5344CB8AC3E}">
        <p14:creationId xmlns:p14="http://schemas.microsoft.com/office/powerpoint/2010/main" val="180673183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Happens locally…</a:t>
            </a:r>
            <a:br>
              <a:rPr lang="en-GB" dirty="0"/>
            </a:br>
            <a:endParaRPr lang="en-US" dirty="0"/>
          </a:p>
        </p:txBody>
      </p:sp>
      <p:sp>
        <p:nvSpPr>
          <p:cNvPr id="5" name="Text Placeholder 4"/>
          <p:cNvSpPr>
            <a:spLocks noGrp="1"/>
          </p:cNvSpPr>
          <p:nvPr>
            <p:ph type="body" sz="quarter" idx="13"/>
          </p:nvPr>
        </p:nvSpPr>
        <p:spPr/>
        <p:txBody>
          <a:bodyPr/>
          <a:lstStyle/>
          <a:p>
            <a:pPr marL="0" lvl="0" indent="0">
              <a:spcBef>
                <a:spcPts val="0"/>
              </a:spcBef>
              <a:buClr>
                <a:schemeClr val="dk1"/>
              </a:buClr>
              <a:buSzPts val="3200"/>
              <a:buNone/>
            </a:pPr>
            <a:r>
              <a:rPr lang="en-GB" dirty="0" err="1"/>
              <a:t>Millfields</a:t>
            </a:r>
            <a:r>
              <a:rPr lang="en-GB" dirty="0"/>
              <a:t> Road Waste Depot – Hackney Council – see red dot</a:t>
            </a:r>
          </a:p>
          <a:p>
            <a:pPr marL="0" lvl="0" indent="0">
              <a:spcBef>
                <a:spcPts val="640"/>
              </a:spcBef>
              <a:buClr>
                <a:schemeClr val="dk1"/>
              </a:buClr>
              <a:buSzPts val="3200"/>
              <a:buNone/>
            </a:pPr>
            <a:endParaRPr lang="en-GB" dirty="0"/>
          </a:p>
          <a:p>
            <a:pPr marL="0" lvl="0" indent="0">
              <a:spcBef>
                <a:spcPts val="640"/>
              </a:spcBef>
              <a:buClr>
                <a:schemeClr val="dk1"/>
              </a:buClr>
              <a:buSzPts val="3200"/>
              <a:buNone/>
            </a:pPr>
            <a:r>
              <a:rPr lang="en-GB" dirty="0"/>
              <a:t>Just East of Chatsworth Road is one of the most deprived areas of East London.</a:t>
            </a:r>
          </a:p>
          <a:p>
            <a:endParaRPr lang="en-US" dirty="0"/>
          </a:p>
        </p:txBody>
      </p:sp>
      <p:pic>
        <p:nvPicPr>
          <p:cNvPr id="6" name="Google Shape;469;p75" descr="Macintosh HD:Users:rohinisabherwal:Desktop:Screen Shot 2021-04-09 at 11.15.38.png"/>
          <p:cNvPicPr preferRelativeResize="0">
            <a:picLocks/>
          </p:cNvPicPr>
          <p:nvPr/>
        </p:nvPicPr>
        <p:blipFill rotWithShape="1">
          <a:blip r:embed="rId3">
            <a:alphaModFix/>
          </a:blip>
          <a:srcRect l="-34411" r="-34411"/>
          <a:stretch/>
        </p:blipFill>
        <p:spPr>
          <a:xfrm>
            <a:off x="4049476" y="1078612"/>
            <a:ext cx="4958670" cy="3097461"/>
          </a:xfrm>
          <a:prstGeom prst="rect">
            <a:avLst/>
          </a:prstGeom>
          <a:noFill/>
          <a:ln>
            <a:noFill/>
          </a:ln>
        </p:spPr>
      </p:pic>
    </p:spTree>
    <p:extLst>
      <p:ext uri="{BB962C8B-B14F-4D97-AF65-F5344CB8AC3E}">
        <p14:creationId xmlns:p14="http://schemas.microsoft.com/office/powerpoint/2010/main" val="39505610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Exercise 4</a:t>
            </a:r>
            <a:endParaRPr lang="en-US" dirty="0"/>
          </a:p>
        </p:txBody>
      </p:sp>
      <p:sp>
        <p:nvSpPr>
          <p:cNvPr id="5" name="Text Placeholder 4"/>
          <p:cNvSpPr>
            <a:spLocks noGrp="1"/>
          </p:cNvSpPr>
          <p:nvPr>
            <p:ph type="body" sz="quarter" idx="13"/>
          </p:nvPr>
        </p:nvSpPr>
        <p:spPr/>
        <p:txBody>
          <a:bodyPr/>
          <a:lstStyle/>
          <a:p>
            <a:pPr marL="0" lvl="0" indent="0">
              <a:spcBef>
                <a:spcPts val="0"/>
              </a:spcBef>
              <a:buClr>
                <a:schemeClr val="dk1"/>
              </a:buClr>
              <a:buSzPts val="3200"/>
              <a:buNone/>
            </a:pPr>
            <a:r>
              <a:rPr lang="en-GB" u="sng" dirty="0">
                <a:solidFill>
                  <a:schemeClr val="hlink"/>
                </a:solidFill>
                <a:hlinkClick r:id="rId3"/>
              </a:rPr>
              <a:t>Silvertown Tunnel Project</a:t>
            </a:r>
            <a:endParaRPr lang="en-GB" dirty="0"/>
          </a:p>
          <a:p>
            <a:pPr marL="0" lvl="0" indent="0">
              <a:spcBef>
                <a:spcPts val="280"/>
              </a:spcBef>
              <a:buClr>
                <a:schemeClr val="dk1"/>
              </a:buClr>
              <a:buSzPts val="1400"/>
              <a:buNone/>
            </a:pPr>
            <a:endParaRPr lang="en-GB" sz="800" u="sng" dirty="0"/>
          </a:p>
          <a:p>
            <a:pPr marL="0" lvl="0" indent="0">
              <a:spcBef>
                <a:spcPts val="280"/>
              </a:spcBef>
              <a:buClr>
                <a:schemeClr val="dk1"/>
              </a:buClr>
              <a:buSzPts val="1400"/>
              <a:buNone/>
            </a:pPr>
            <a:endParaRPr lang="en-GB" sz="800" u="sng" dirty="0"/>
          </a:p>
          <a:p>
            <a:pPr marL="0" lvl="0" indent="0">
              <a:spcBef>
                <a:spcPts val="280"/>
              </a:spcBef>
              <a:buClr>
                <a:schemeClr val="dk1"/>
              </a:buClr>
              <a:buSzPts val="1400"/>
              <a:buNone/>
            </a:pPr>
            <a:endParaRPr lang="en-GB" sz="800" u="sng" dirty="0"/>
          </a:p>
          <a:p>
            <a:pPr marL="0" lvl="0" indent="0">
              <a:spcBef>
                <a:spcPts val="280"/>
              </a:spcBef>
              <a:buClr>
                <a:schemeClr val="dk1"/>
              </a:buClr>
              <a:buSzPts val="1400"/>
              <a:buNone/>
            </a:pPr>
            <a:endParaRPr lang="en-GB" sz="800" u="sng" dirty="0"/>
          </a:p>
          <a:p>
            <a:pPr marL="0" lvl="0" indent="0">
              <a:spcBef>
                <a:spcPts val="280"/>
              </a:spcBef>
              <a:buClr>
                <a:schemeClr val="dk1"/>
              </a:buClr>
              <a:buSzPts val="1400"/>
              <a:buNone/>
            </a:pPr>
            <a:r>
              <a:rPr lang="en-GB" sz="800" dirty="0"/>
              <a:t> </a:t>
            </a:r>
          </a:p>
          <a:p>
            <a:pPr marL="0" lvl="0" indent="0">
              <a:spcBef>
                <a:spcPts val="640"/>
              </a:spcBef>
              <a:buClr>
                <a:schemeClr val="dk1"/>
              </a:buClr>
              <a:buSzPts val="3200"/>
              <a:buNone/>
            </a:pPr>
            <a:r>
              <a:rPr lang="en-GB" dirty="0" smtClean="0"/>
              <a:t>What do you think the pros and the cons are of this scheme?</a:t>
            </a:r>
            <a:endParaRPr lang="en-GB" dirty="0"/>
          </a:p>
          <a:p>
            <a:endParaRPr lang="en-US" dirty="0"/>
          </a:p>
        </p:txBody>
      </p:sp>
      <p:pic>
        <p:nvPicPr>
          <p:cNvPr id="6" name="Google Shape;480;p77" descr="Macintosh HD:Users:rohinisabherwal:Desktop:Screen Shot 2021-04-08 at 12.00.05.png"/>
          <p:cNvPicPr preferRelativeResize="0">
            <a:picLocks/>
          </p:cNvPicPr>
          <p:nvPr/>
        </p:nvPicPr>
        <p:blipFill rotWithShape="1">
          <a:blip r:embed="rId4">
            <a:alphaModFix/>
          </a:blip>
          <a:srcRect t="317" b="317"/>
          <a:stretch/>
        </p:blipFill>
        <p:spPr>
          <a:xfrm>
            <a:off x="4370072" y="467857"/>
            <a:ext cx="4316729" cy="4001630"/>
          </a:xfrm>
          <a:prstGeom prst="rect">
            <a:avLst/>
          </a:prstGeom>
          <a:noFill/>
          <a:ln>
            <a:noFill/>
          </a:ln>
        </p:spPr>
      </p:pic>
    </p:spTree>
    <p:extLst>
      <p:ext uri="{BB962C8B-B14F-4D97-AF65-F5344CB8AC3E}">
        <p14:creationId xmlns:p14="http://schemas.microsoft.com/office/powerpoint/2010/main" val="1617288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485;p78"/>
          <p:cNvGraphicFramePr/>
          <p:nvPr>
            <p:extLst>
              <p:ext uri="{D42A27DB-BD31-4B8C-83A1-F6EECF244321}">
                <p14:modId xmlns:p14="http://schemas.microsoft.com/office/powerpoint/2010/main" val="783558321"/>
              </p:ext>
            </p:extLst>
          </p:nvPr>
        </p:nvGraphicFramePr>
        <p:xfrm>
          <a:off x="0" y="259178"/>
          <a:ext cx="9144000" cy="4202848"/>
        </p:xfrm>
        <a:graphic>
          <a:graphicData uri="http://schemas.openxmlformats.org/drawingml/2006/table">
            <a:tbl>
              <a:tblPr firstRow="1" bandRow="1">
                <a:noFill/>
              </a:tblPr>
              <a:tblGrid>
                <a:gridCol w="4615497">
                  <a:extLst>
                    <a:ext uri="{9D8B030D-6E8A-4147-A177-3AD203B41FA5}">
                      <a16:colId xmlns="" xmlns:a16="http://schemas.microsoft.com/office/drawing/2014/main" val="20000"/>
                    </a:ext>
                  </a:extLst>
                </a:gridCol>
                <a:gridCol w="4528503">
                  <a:extLst>
                    <a:ext uri="{9D8B030D-6E8A-4147-A177-3AD203B41FA5}">
                      <a16:colId xmlns="" xmlns:a16="http://schemas.microsoft.com/office/drawing/2014/main" val="20001"/>
                    </a:ext>
                  </a:extLst>
                </a:gridCol>
              </a:tblGrid>
              <a:tr h="395146">
                <a:tc>
                  <a:txBody>
                    <a:bodyPr/>
                    <a:lstStyle/>
                    <a:p>
                      <a:pPr marL="0" marR="0" lvl="0" indent="0" algn="l" rtl="0">
                        <a:spcBef>
                          <a:spcPts val="0"/>
                        </a:spcBef>
                        <a:spcAft>
                          <a:spcPts val="0"/>
                        </a:spcAft>
                        <a:buNone/>
                      </a:pPr>
                      <a:r>
                        <a:rPr lang="en-GB" sz="1500" u="none" strike="noStrike" cap="none" dirty="0"/>
                        <a:t>Pros</a:t>
                      </a:r>
                      <a:endParaRPr sz="1500" dirty="0"/>
                    </a:p>
                  </a:txBody>
                  <a:tcPr marL="91450" marR="91450" marT="45725" marB="45725"/>
                </a:tc>
                <a:tc>
                  <a:txBody>
                    <a:bodyPr/>
                    <a:lstStyle/>
                    <a:p>
                      <a:pPr marL="0" marR="0" lvl="0" indent="0" algn="l" rtl="0">
                        <a:spcBef>
                          <a:spcPts val="0"/>
                        </a:spcBef>
                        <a:spcAft>
                          <a:spcPts val="0"/>
                        </a:spcAft>
                        <a:buNone/>
                      </a:pPr>
                      <a:r>
                        <a:rPr lang="en-GB" sz="1500" dirty="0"/>
                        <a:t>Cons</a:t>
                      </a:r>
                      <a:endParaRPr sz="1500" dirty="0"/>
                    </a:p>
                  </a:txBody>
                  <a:tcPr marL="91450" marR="91450" marT="45725" marB="45725"/>
                </a:tc>
                <a:extLst>
                  <a:ext uri="{0D108BD9-81ED-4DB2-BD59-A6C34878D82A}">
                    <a16:rowId xmlns="" xmlns:a16="http://schemas.microsoft.com/office/drawing/2014/main" val="10000"/>
                  </a:ext>
                </a:extLst>
              </a:tr>
              <a:tr h="1048999">
                <a:tc>
                  <a:txBody>
                    <a:bodyPr/>
                    <a:lstStyle/>
                    <a:p>
                      <a:pPr marL="0" marR="0" lvl="0" indent="0" algn="l" rtl="0">
                        <a:spcBef>
                          <a:spcPts val="0"/>
                        </a:spcBef>
                        <a:spcAft>
                          <a:spcPts val="0"/>
                        </a:spcAft>
                        <a:buNone/>
                      </a:pPr>
                      <a:r>
                        <a:rPr lang="en-GB" sz="1500" dirty="0">
                          <a:solidFill>
                            <a:schemeClr val="dk1"/>
                          </a:solidFill>
                          <a:latin typeface="Calibri"/>
                          <a:ea typeface="Calibri"/>
                          <a:cs typeface="Calibri"/>
                          <a:sym typeface="Calibri"/>
                        </a:rPr>
                        <a:t>- Air quality is due to significantly get worse around Blackwell Tunnel if not implemented. Due to change in infrastructure of Stratford, Barking, Greenwich </a:t>
                      </a:r>
                      <a:r>
                        <a:rPr lang="en-GB" sz="1500" dirty="0" err="1">
                          <a:solidFill>
                            <a:schemeClr val="dk1"/>
                          </a:solidFill>
                          <a:latin typeface="Calibri"/>
                          <a:ea typeface="Calibri"/>
                          <a:cs typeface="Calibri"/>
                          <a:sym typeface="Calibri"/>
                        </a:rPr>
                        <a:t>etc</a:t>
                      </a:r>
                      <a:r>
                        <a:rPr lang="en-GB" sz="1500" dirty="0"/>
                        <a:t> </a:t>
                      </a:r>
                      <a:endParaRPr sz="1500" dirty="0"/>
                    </a:p>
                  </a:txBody>
                  <a:tcPr marL="91450" marR="91450" marT="45725" marB="45725"/>
                </a:tc>
                <a:tc>
                  <a:txBody>
                    <a:bodyPr/>
                    <a:lstStyle/>
                    <a:p>
                      <a:pPr marL="0" marR="0" lvl="0" indent="0" algn="l" rtl="0">
                        <a:spcBef>
                          <a:spcPts val="0"/>
                        </a:spcBef>
                        <a:spcAft>
                          <a:spcPts val="0"/>
                        </a:spcAft>
                        <a:buNone/>
                      </a:pPr>
                      <a:r>
                        <a:rPr lang="en-GB" sz="1500" dirty="0">
                          <a:solidFill>
                            <a:schemeClr val="dk1"/>
                          </a:solidFill>
                          <a:latin typeface="Calibri"/>
                          <a:ea typeface="Calibri"/>
                          <a:cs typeface="Calibri"/>
                          <a:sym typeface="Calibri"/>
                        </a:rPr>
                        <a:t>- Air quality around </a:t>
                      </a:r>
                      <a:r>
                        <a:rPr lang="en-GB" sz="1500" dirty="0" err="1">
                          <a:solidFill>
                            <a:schemeClr val="dk1"/>
                          </a:solidFill>
                          <a:latin typeface="Calibri"/>
                          <a:ea typeface="Calibri"/>
                          <a:cs typeface="Calibri"/>
                          <a:sym typeface="Calibri"/>
                        </a:rPr>
                        <a:t>Silvertown</a:t>
                      </a:r>
                      <a:r>
                        <a:rPr lang="en-GB" sz="1500" dirty="0">
                          <a:solidFill>
                            <a:schemeClr val="dk1"/>
                          </a:solidFill>
                          <a:latin typeface="Calibri"/>
                          <a:ea typeface="Calibri"/>
                          <a:cs typeface="Calibri"/>
                          <a:sym typeface="Calibri"/>
                        </a:rPr>
                        <a:t> Tunnel will deteriorate due to increase road traffic (</a:t>
                      </a:r>
                      <a:r>
                        <a:rPr lang="en-GB" sz="1500" dirty="0" err="1">
                          <a:solidFill>
                            <a:schemeClr val="dk1"/>
                          </a:solidFill>
                          <a:latin typeface="Calibri"/>
                          <a:ea typeface="Calibri"/>
                          <a:cs typeface="Calibri"/>
                          <a:sym typeface="Calibri"/>
                        </a:rPr>
                        <a:t>esp</a:t>
                      </a:r>
                      <a:r>
                        <a:rPr lang="en-GB" sz="1500" dirty="0">
                          <a:solidFill>
                            <a:schemeClr val="dk1"/>
                          </a:solidFill>
                          <a:latin typeface="Calibri"/>
                          <a:ea typeface="Calibri"/>
                          <a:cs typeface="Calibri"/>
                          <a:sym typeface="Calibri"/>
                        </a:rPr>
                        <a:t> freight vehicles) in the area. The debate is by how much.</a:t>
                      </a:r>
                      <a:r>
                        <a:rPr lang="en-GB" sz="1500" dirty="0"/>
                        <a:t> </a:t>
                      </a:r>
                      <a:endParaRPr sz="1500" dirty="0"/>
                    </a:p>
                  </a:txBody>
                  <a:tcPr marL="91450" marR="91450" marT="45725" marB="45725"/>
                </a:tc>
                <a:extLst>
                  <a:ext uri="{0D108BD9-81ED-4DB2-BD59-A6C34878D82A}">
                    <a16:rowId xmlns="" xmlns:a16="http://schemas.microsoft.com/office/drawing/2014/main" val="10001"/>
                  </a:ext>
                </a:extLst>
              </a:tr>
              <a:tr h="673939">
                <a:tc>
                  <a:txBody>
                    <a:bodyPr/>
                    <a:lstStyle/>
                    <a:p>
                      <a:pPr marL="0" marR="0" lvl="0" indent="0" algn="l" rtl="0">
                        <a:spcBef>
                          <a:spcPts val="0"/>
                        </a:spcBef>
                        <a:spcAft>
                          <a:spcPts val="0"/>
                        </a:spcAft>
                        <a:buNone/>
                      </a:pPr>
                      <a:r>
                        <a:rPr lang="en-GB" sz="1500" dirty="0">
                          <a:solidFill>
                            <a:schemeClr val="dk1"/>
                          </a:solidFill>
                          <a:latin typeface="Calibri"/>
                          <a:ea typeface="Calibri"/>
                          <a:cs typeface="Calibri"/>
                          <a:sym typeface="Calibri"/>
                        </a:rPr>
                        <a:t>- Payment for use will go towards cost and any surplus back into Public Transport</a:t>
                      </a:r>
                      <a:r>
                        <a:rPr lang="en-GB" sz="1500" dirty="0"/>
                        <a:t> </a:t>
                      </a:r>
                      <a:endParaRPr sz="1500" dirty="0"/>
                    </a:p>
                  </a:txBody>
                  <a:tcPr marL="91450" marR="91450" marT="45725" marB="45725"/>
                </a:tc>
                <a:tc>
                  <a:txBody>
                    <a:bodyPr/>
                    <a:lstStyle/>
                    <a:p>
                      <a:pPr marL="0" marR="0" lvl="0" indent="0" algn="l" rtl="0">
                        <a:spcBef>
                          <a:spcPts val="0"/>
                        </a:spcBef>
                        <a:spcAft>
                          <a:spcPts val="0"/>
                        </a:spcAft>
                        <a:buNone/>
                      </a:pPr>
                      <a:r>
                        <a:rPr lang="en-GB" sz="1500" dirty="0">
                          <a:solidFill>
                            <a:schemeClr val="dk1"/>
                          </a:solidFill>
                          <a:latin typeface="Calibri"/>
                          <a:ea typeface="Calibri"/>
                          <a:cs typeface="Calibri"/>
                          <a:sym typeface="Calibri"/>
                        </a:rPr>
                        <a:t>- Cost especially for local residents and businesses (some additional support has been made available to help support)</a:t>
                      </a:r>
                      <a:r>
                        <a:rPr lang="en-GB" sz="1500" dirty="0"/>
                        <a:t> </a:t>
                      </a:r>
                      <a:endParaRPr sz="1500" dirty="0"/>
                    </a:p>
                  </a:txBody>
                  <a:tcPr marL="91450" marR="91450" marT="45725" marB="45725"/>
                </a:tc>
                <a:extLst>
                  <a:ext uri="{0D108BD9-81ED-4DB2-BD59-A6C34878D82A}">
                    <a16:rowId xmlns="" xmlns:a16="http://schemas.microsoft.com/office/drawing/2014/main" val="10002"/>
                  </a:ext>
                </a:extLst>
              </a:tr>
              <a:tr h="660484">
                <a:tc>
                  <a:txBody>
                    <a:bodyPr/>
                    <a:lstStyle/>
                    <a:p>
                      <a:pPr marL="0" marR="0" lvl="0" indent="0" algn="l" rtl="0">
                        <a:spcBef>
                          <a:spcPts val="0"/>
                        </a:spcBef>
                        <a:spcAft>
                          <a:spcPts val="0"/>
                        </a:spcAft>
                        <a:buNone/>
                      </a:pPr>
                      <a:r>
                        <a:rPr lang="en-GB" sz="1500">
                          <a:solidFill>
                            <a:schemeClr val="dk1"/>
                          </a:solidFill>
                          <a:latin typeface="Calibri"/>
                          <a:ea typeface="Calibri"/>
                          <a:cs typeface="Calibri"/>
                          <a:sym typeface="Calibri"/>
                        </a:rPr>
                        <a:t>- Increase transport links help boost local economy and by increasing spending in the area – creates jobs.</a:t>
                      </a:r>
                      <a:r>
                        <a:rPr lang="en-GB" sz="1500"/>
                        <a:t> </a:t>
                      </a:r>
                      <a:endParaRPr sz="1500"/>
                    </a:p>
                  </a:txBody>
                  <a:tcPr marL="91450" marR="91450" marT="45725" marB="45725"/>
                </a:tc>
                <a:tc>
                  <a:txBody>
                    <a:bodyPr/>
                    <a:lstStyle/>
                    <a:p>
                      <a:pPr marL="285750" marR="0" lvl="0" indent="-285750" algn="l" rtl="0">
                        <a:spcBef>
                          <a:spcPts val="0"/>
                        </a:spcBef>
                        <a:spcAft>
                          <a:spcPts val="0"/>
                        </a:spcAft>
                        <a:buFontTx/>
                        <a:buChar char="-"/>
                      </a:pPr>
                      <a:r>
                        <a:rPr lang="en-GB" sz="1500" dirty="0" smtClean="0">
                          <a:latin typeface="Calibri"/>
                          <a:ea typeface="Calibri"/>
                          <a:cs typeface="Calibri"/>
                          <a:sym typeface="Calibri"/>
                        </a:rPr>
                        <a:t>Impact </a:t>
                      </a:r>
                      <a:r>
                        <a:rPr lang="en-GB" sz="1500" dirty="0">
                          <a:latin typeface="Calibri"/>
                          <a:ea typeface="Calibri"/>
                          <a:cs typeface="Calibri"/>
                          <a:sym typeface="Calibri"/>
                        </a:rPr>
                        <a:t>of construction until </a:t>
                      </a:r>
                      <a:r>
                        <a:rPr lang="en-GB" sz="1500" dirty="0" smtClean="0">
                          <a:latin typeface="Calibri"/>
                          <a:ea typeface="Calibri"/>
                          <a:cs typeface="Calibri"/>
                          <a:sym typeface="Calibri"/>
                        </a:rPr>
                        <a:t>2025</a:t>
                      </a:r>
                      <a:endParaRPr sz="1500" dirty="0"/>
                    </a:p>
                  </a:txBody>
                  <a:tcPr marL="68575" marR="68575" marT="0" marB="0"/>
                </a:tc>
                <a:extLst>
                  <a:ext uri="{0D108BD9-81ED-4DB2-BD59-A6C34878D82A}">
                    <a16:rowId xmlns="" xmlns:a16="http://schemas.microsoft.com/office/drawing/2014/main" val="10003"/>
                  </a:ext>
                </a:extLst>
              </a:tr>
              <a:tr h="854742">
                <a:tc>
                  <a:txBody>
                    <a:bodyPr/>
                    <a:lstStyle/>
                    <a:p>
                      <a:pPr marL="0" marR="0" lvl="0" indent="0" algn="l" rtl="0">
                        <a:spcBef>
                          <a:spcPts val="0"/>
                        </a:spcBef>
                        <a:spcAft>
                          <a:spcPts val="0"/>
                        </a:spcAft>
                        <a:buNone/>
                      </a:pPr>
                      <a:r>
                        <a:rPr lang="en-GB" sz="1500" dirty="0">
                          <a:solidFill>
                            <a:schemeClr val="dk1"/>
                          </a:solidFill>
                          <a:latin typeface="Calibri"/>
                          <a:ea typeface="Calibri"/>
                          <a:cs typeface="Calibri"/>
                          <a:sym typeface="Calibri"/>
                        </a:rPr>
                        <a:t>- Area will have ULEZ restrictions to aid reduction in pollution</a:t>
                      </a:r>
                      <a:r>
                        <a:rPr lang="en-GB" sz="1500" dirty="0"/>
                        <a:t> </a:t>
                      </a:r>
                      <a:endParaRPr sz="1500" dirty="0"/>
                    </a:p>
                  </a:txBody>
                  <a:tcPr marL="91450" marR="91450" marT="45725" marB="45725"/>
                </a:tc>
                <a:tc>
                  <a:txBody>
                    <a:bodyPr/>
                    <a:lstStyle/>
                    <a:p>
                      <a:pPr marL="0" marR="0" lvl="0" indent="0" algn="l" rtl="0">
                        <a:spcBef>
                          <a:spcPts val="0"/>
                        </a:spcBef>
                        <a:spcAft>
                          <a:spcPts val="0"/>
                        </a:spcAft>
                        <a:buNone/>
                      </a:pPr>
                      <a:r>
                        <a:rPr lang="en-GB" sz="1500" dirty="0">
                          <a:solidFill>
                            <a:schemeClr val="dk1"/>
                          </a:solidFill>
                          <a:latin typeface="Calibri"/>
                          <a:ea typeface="Calibri"/>
                          <a:cs typeface="Calibri"/>
                          <a:sym typeface="Calibri"/>
                        </a:rPr>
                        <a:t>- Building more roads does not help with Climate emergency, just increases capacity and hence in time more cars </a:t>
                      </a:r>
                      <a:r>
                        <a:rPr lang="en-GB" sz="1500" dirty="0" err="1">
                          <a:solidFill>
                            <a:schemeClr val="dk1"/>
                          </a:solidFill>
                          <a:latin typeface="Calibri"/>
                          <a:ea typeface="Calibri"/>
                          <a:cs typeface="Calibri"/>
                          <a:sym typeface="Calibri"/>
                        </a:rPr>
                        <a:t>etc</a:t>
                      </a:r>
                      <a:r>
                        <a:rPr lang="en-GB" sz="1500" dirty="0">
                          <a:solidFill>
                            <a:schemeClr val="dk1"/>
                          </a:solidFill>
                          <a:latin typeface="Calibri"/>
                          <a:ea typeface="Calibri"/>
                          <a:cs typeface="Calibri"/>
                          <a:sym typeface="Calibri"/>
                        </a:rPr>
                        <a:t> on the road. </a:t>
                      </a:r>
                      <a:endParaRPr sz="1500" dirty="0"/>
                    </a:p>
                  </a:txBody>
                  <a:tcPr marL="91450" marR="91450" marT="45725" marB="45725"/>
                </a:tc>
                <a:extLst>
                  <a:ext uri="{0D108BD9-81ED-4DB2-BD59-A6C34878D82A}">
                    <a16:rowId xmlns="" xmlns:a16="http://schemas.microsoft.com/office/drawing/2014/main" val="10004"/>
                  </a:ext>
                </a:extLst>
              </a:tr>
              <a:tr h="466227">
                <a:tc>
                  <a:txBody>
                    <a:bodyPr/>
                    <a:lstStyle/>
                    <a:p>
                      <a:pPr marL="0" marR="0" lvl="0" indent="0" algn="l" rtl="0">
                        <a:spcBef>
                          <a:spcPts val="0"/>
                        </a:spcBef>
                        <a:spcAft>
                          <a:spcPts val="0"/>
                        </a:spcAft>
                        <a:buNone/>
                      </a:pPr>
                      <a:endParaRPr sz="1500"/>
                    </a:p>
                  </a:txBody>
                  <a:tcPr marL="91450" marR="91450" marT="45725" marB="45725"/>
                </a:tc>
                <a:tc>
                  <a:txBody>
                    <a:bodyPr/>
                    <a:lstStyle/>
                    <a:p>
                      <a:pPr marL="0" marR="0" lvl="0" indent="0" algn="l" rtl="0">
                        <a:spcBef>
                          <a:spcPts val="0"/>
                        </a:spcBef>
                        <a:spcAft>
                          <a:spcPts val="0"/>
                        </a:spcAft>
                        <a:buNone/>
                      </a:pPr>
                      <a:r>
                        <a:rPr lang="en-GB" sz="1500" dirty="0">
                          <a:solidFill>
                            <a:schemeClr val="dk1"/>
                          </a:solidFill>
                          <a:latin typeface="Calibri"/>
                          <a:ea typeface="Calibri"/>
                          <a:cs typeface="Calibri"/>
                          <a:sym typeface="Calibri"/>
                        </a:rPr>
                        <a:t>- Cost of the scheme itself (approx. £2billion)</a:t>
                      </a:r>
                      <a:r>
                        <a:rPr lang="en-GB" sz="1500" dirty="0"/>
                        <a:t> </a:t>
                      </a:r>
                      <a:endParaRPr sz="1500" dirty="0"/>
                    </a:p>
                  </a:txBody>
                  <a:tcPr marL="91450" marR="91450" marT="45725" marB="45725"/>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7290692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Exercise 5</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0" lvl="0" indent="0">
              <a:spcBef>
                <a:spcPts val="0"/>
              </a:spcBef>
              <a:buClr>
                <a:schemeClr val="dk1"/>
              </a:buClr>
              <a:buSzPct val="100000"/>
              <a:buNone/>
            </a:pPr>
            <a:r>
              <a:rPr lang="en-GB" dirty="0"/>
              <a:t>Sustainable </a:t>
            </a:r>
            <a:r>
              <a:rPr lang="en-GB" dirty="0" smtClean="0"/>
              <a:t>Healthcare </a:t>
            </a:r>
            <a:r>
              <a:rPr lang="mr-IN" dirty="0" smtClean="0"/>
              <a:t>–</a:t>
            </a:r>
            <a:r>
              <a:rPr lang="en-GB" dirty="0" smtClean="0"/>
              <a:t> Learning Objectives</a:t>
            </a:r>
            <a:endParaRPr lang="en-GB" dirty="0"/>
          </a:p>
          <a:p>
            <a:pPr marL="0" lvl="0" indent="0">
              <a:spcBef>
                <a:spcPts val="544"/>
              </a:spcBef>
              <a:buClr>
                <a:schemeClr val="dk1"/>
              </a:buClr>
              <a:buSzPct val="100000"/>
              <a:buNone/>
            </a:pPr>
            <a:endParaRPr lang="en-GB" dirty="0"/>
          </a:p>
          <a:p>
            <a:pPr marL="342900" lvl="0" indent="-370840">
              <a:spcBef>
                <a:spcPts val="544"/>
              </a:spcBef>
              <a:buSzPct val="100000"/>
            </a:pPr>
            <a:r>
              <a:rPr lang="en-GB" dirty="0"/>
              <a:t>Why the climate crisis is a health crisis?</a:t>
            </a:r>
          </a:p>
          <a:p>
            <a:pPr marL="0" lvl="0" indent="0">
              <a:spcBef>
                <a:spcPts val="544"/>
              </a:spcBef>
              <a:buClr>
                <a:schemeClr val="dk1"/>
              </a:buClr>
              <a:buSzPct val="100000"/>
              <a:buNone/>
            </a:pPr>
            <a:endParaRPr lang="en-GB" dirty="0"/>
          </a:p>
          <a:p>
            <a:pPr marL="342900" lvl="0" indent="-312419">
              <a:spcBef>
                <a:spcPts val="544"/>
              </a:spcBef>
              <a:buClr>
                <a:schemeClr val="dk1"/>
              </a:buClr>
              <a:buSzPct val="100000"/>
            </a:pPr>
            <a:r>
              <a:rPr lang="en-GB" dirty="0"/>
              <a:t>How does the healthcare system contribute to carbon emissions and other pollution?</a:t>
            </a:r>
          </a:p>
          <a:p>
            <a:pPr marL="0" lvl="0" indent="0">
              <a:spcBef>
                <a:spcPts val="544"/>
              </a:spcBef>
              <a:buNone/>
            </a:pPr>
            <a:endParaRPr lang="en-GB" dirty="0"/>
          </a:p>
          <a:p>
            <a:pPr marL="342900" lvl="0" indent="-312419">
              <a:spcBef>
                <a:spcPts val="544"/>
              </a:spcBef>
              <a:buSzPct val="100000"/>
            </a:pPr>
            <a:r>
              <a:rPr lang="en-GB" dirty="0"/>
              <a:t>Principles of Sustainable Healthcare</a:t>
            </a:r>
          </a:p>
          <a:p>
            <a:pPr marL="0" lvl="0" indent="0">
              <a:spcBef>
                <a:spcPts val="544"/>
              </a:spcBef>
              <a:buClr>
                <a:schemeClr val="dk1"/>
              </a:buClr>
              <a:buSzPct val="100000"/>
              <a:buNone/>
            </a:pPr>
            <a:endParaRPr lang="en-GB" dirty="0"/>
          </a:p>
          <a:p>
            <a:pPr marL="342900" lvl="0" indent="-312419">
              <a:spcBef>
                <a:spcPts val="544"/>
              </a:spcBef>
              <a:buClr>
                <a:schemeClr val="dk1"/>
              </a:buClr>
              <a:buSzPct val="100000"/>
            </a:pPr>
            <a:r>
              <a:rPr lang="en-GB" dirty="0"/>
              <a:t>What can I do? personally, professionally (with patients) and politically? </a:t>
            </a:r>
          </a:p>
          <a:p>
            <a:pPr marL="0" indent="0">
              <a:buNone/>
            </a:pPr>
            <a:endParaRPr lang="en-US" dirty="0"/>
          </a:p>
        </p:txBody>
      </p:sp>
    </p:spTree>
    <p:extLst>
      <p:ext uri="{BB962C8B-B14F-4D97-AF65-F5344CB8AC3E}">
        <p14:creationId xmlns:p14="http://schemas.microsoft.com/office/powerpoint/2010/main" val="32778606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98;p80"/>
          <p:cNvPicPr preferRelativeResize="0">
            <a:picLocks noGrp="1"/>
          </p:cNvPicPr>
          <p:nvPr>
            <p:ph type="pic" sz="quarter" idx="11"/>
          </p:nvPr>
        </p:nvPicPr>
        <p:blipFill>
          <a:blip r:embed="rId3">
            <a:alphaModFix/>
          </a:blip>
          <a:srcRect l="-23339" r="-23339"/>
          <a:stretch>
            <a:fillRect/>
          </a:stretch>
        </p:blipFill>
        <p:spPr>
          <a:xfrm>
            <a:off x="130177" y="242889"/>
            <a:ext cx="8736013" cy="3860800"/>
          </a:xfrm>
          <a:prstGeom prst="rect">
            <a:avLst/>
          </a:prstGeom>
          <a:noFill/>
          <a:ln>
            <a:noFill/>
          </a:ln>
        </p:spPr>
      </p:pic>
    </p:spTree>
    <p:extLst>
      <p:ext uri="{BB962C8B-B14F-4D97-AF65-F5344CB8AC3E}">
        <p14:creationId xmlns:p14="http://schemas.microsoft.com/office/powerpoint/2010/main" val="73874588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511;p82"/>
          <p:cNvPicPr preferRelativeResize="0">
            <a:picLocks noGrp="1"/>
          </p:cNvPicPr>
          <p:nvPr>
            <p:ph type="pic" sz="quarter" idx="11"/>
          </p:nvPr>
        </p:nvPicPr>
        <p:blipFill>
          <a:blip r:embed="rId3">
            <a:alphaModFix/>
          </a:blip>
          <a:srcRect l="-28332" r="-28332"/>
          <a:stretch>
            <a:fillRect/>
          </a:stretch>
        </p:blipFill>
        <p:spPr>
          <a:xfrm>
            <a:off x="187327" y="130176"/>
            <a:ext cx="8678863" cy="3973513"/>
          </a:xfrm>
          <a:prstGeom prst="rect">
            <a:avLst/>
          </a:prstGeom>
          <a:noFill/>
          <a:ln>
            <a:noFill/>
          </a:ln>
        </p:spPr>
      </p:pic>
    </p:spTree>
    <p:extLst>
      <p:ext uri="{BB962C8B-B14F-4D97-AF65-F5344CB8AC3E}">
        <p14:creationId xmlns:p14="http://schemas.microsoft.com/office/powerpoint/2010/main" val="56442150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Exercise 5</a:t>
            </a:r>
            <a:endParaRPr lang="en-US" dirty="0"/>
          </a:p>
        </p:txBody>
      </p:sp>
      <p:sp>
        <p:nvSpPr>
          <p:cNvPr id="5" name="Text Placeholder 4"/>
          <p:cNvSpPr>
            <a:spLocks noGrp="1"/>
          </p:cNvSpPr>
          <p:nvPr>
            <p:ph type="body" sz="quarter" idx="13"/>
          </p:nvPr>
        </p:nvSpPr>
        <p:spPr>
          <a:xfrm>
            <a:off x="186595" y="1311275"/>
            <a:ext cx="8672099" cy="2952750"/>
          </a:xfrm>
        </p:spPr>
        <p:txBody>
          <a:bodyPr/>
          <a:lstStyle/>
          <a:p>
            <a:pPr lvl="0">
              <a:spcBef>
                <a:spcPts val="0"/>
              </a:spcBef>
              <a:buClr>
                <a:schemeClr val="dk1"/>
              </a:buClr>
              <a:buSzPts val="3200"/>
              <a:buFont typeface="Arial"/>
              <a:buChar char="•"/>
            </a:pPr>
            <a:r>
              <a:rPr lang="en-GB" dirty="0"/>
              <a:t>What is good health v no illness?</a:t>
            </a:r>
          </a:p>
          <a:p>
            <a:pPr lvl="0">
              <a:spcBef>
                <a:spcPts val="640"/>
              </a:spcBef>
              <a:buClr>
                <a:schemeClr val="dk1"/>
              </a:buClr>
              <a:buSzPts val="3200"/>
              <a:buFont typeface="Arial"/>
              <a:buChar char="•"/>
            </a:pPr>
            <a:endParaRPr lang="en-GB" dirty="0"/>
          </a:p>
          <a:p>
            <a:pPr lvl="0">
              <a:spcBef>
                <a:spcPts val="640"/>
              </a:spcBef>
              <a:buClr>
                <a:schemeClr val="dk1"/>
              </a:buClr>
              <a:buSzPts val="3200"/>
              <a:buFont typeface="Arial"/>
              <a:buChar char="•"/>
            </a:pPr>
            <a:r>
              <a:rPr lang="en-GB" dirty="0"/>
              <a:t>What things would/could have helped a child like Ella? A 9 year old with poorly controlled/brittle asthma</a:t>
            </a:r>
            <a:r>
              <a:rPr lang="en-GB" dirty="0" smtClean="0"/>
              <a:t>?</a:t>
            </a:r>
          </a:p>
          <a:p>
            <a:pPr lvl="0">
              <a:spcBef>
                <a:spcPts val="640"/>
              </a:spcBef>
              <a:buClr>
                <a:schemeClr val="dk1"/>
              </a:buClr>
              <a:buSzPts val="3200"/>
              <a:buFont typeface="Arial"/>
              <a:buChar char="•"/>
            </a:pPr>
            <a:endParaRPr lang="en-GB" dirty="0"/>
          </a:p>
        </p:txBody>
      </p:sp>
    </p:spTree>
    <p:extLst>
      <p:ext uri="{BB962C8B-B14F-4D97-AF65-F5344CB8AC3E}">
        <p14:creationId xmlns:p14="http://schemas.microsoft.com/office/powerpoint/2010/main" val="16460679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Sustainable Healthcare Framework</a:t>
            </a:r>
            <a:endParaRPr lang="en-US" dirty="0"/>
          </a:p>
        </p:txBody>
      </p:sp>
      <p:pic>
        <p:nvPicPr>
          <p:cNvPr id="8" name="Google Shape;524;p84" descr="Screen Shot 2021-05-21 at 10.02.59.png"/>
          <p:cNvPicPr preferRelativeResize="0">
            <a:picLocks noGrp="1"/>
          </p:cNvPicPr>
          <p:nvPr>
            <p:ph type="pic" sz="quarter" idx="11"/>
          </p:nvPr>
        </p:nvPicPr>
        <p:blipFill rotWithShape="1">
          <a:blip r:embed="rId3">
            <a:alphaModFix/>
          </a:blip>
          <a:srcRect l="-13446" r="-13446"/>
          <a:stretch/>
        </p:blipFill>
        <p:spPr>
          <a:xfrm>
            <a:off x="186598" y="734391"/>
            <a:ext cx="8492265" cy="3682055"/>
          </a:xfrm>
          <a:prstGeom prst="rect">
            <a:avLst/>
          </a:prstGeom>
          <a:noFill/>
          <a:ln>
            <a:noFill/>
          </a:ln>
        </p:spPr>
      </p:pic>
    </p:spTree>
    <p:extLst>
      <p:ext uri="{BB962C8B-B14F-4D97-AF65-F5344CB8AC3E}">
        <p14:creationId xmlns:p14="http://schemas.microsoft.com/office/powerpoint/2010/main" val="357855610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creen Shot 2022-06-17 at 11.19.00.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77" r="277"/>
          <a:stretch>
            <a:fillRect/>
          </a:stretch>
        </p:blipFill>
        <p:spPr>
          <a:xfrm>
            <a:off x="214315" y="157164"/>
            <a:ext cx="8651875" cy="3946525"/>
          </a:xfrm>
        </p:spPr>
      </p:pic>
    </p:spTree>
    <p:extLst>
      <p:ext uri="{BB962C8B-B14F-4D97-AF65-F5344CB8AC3E}">
        <p14:creationId xmlns:p14="http://schemas.microsoft.com/office/powerpoint/2010/main" val="67006195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creen Shot 2022-06-17 at 11.17.35.pn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817" r="3817"/>
          <a:stretch>
            <a:fillRect/>
          </a:stretch>
        </p:blipFill>
        <p:spPr>
          <a:xfrm>
            <a:off x="128588" y="228600"/>
            <a:ext cx="8737600" cy="3875088"/>
          </a:xfrm>
        </p:spPr>
      </p:pic>
    </p:spTree>
    <p:extLst>
      <p:ext uri="{BB962C8B-B14F-4D97-AF65-F5344CB8AC3E}">
        <p14:creationId xmlns:p14="http://schemas.microsoft.com/office/powerpoint/2010/main" val="163454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sz="2800" dirty="0"/>
              <a:t>Psychologically safety</a:t>
            </a: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434340">
              <a:spcBef>
                <a:spcPts val="360"/>
              </a:spcBef>
              <a:buSzPct val="56250"/>
            </a:pPr>
            <a:r>
              <a:rPr lang="en-GB" dirty="0"/>
              <a:t>Discussions today may be emotional, please be sensitive to your own emotional needs and of </a:t>
            </a:r>
            <a:r>
              <a:rPr lang="en-GB" dirty="0" smtClean="0"/>
              <a:t>others.</a:t>
            </a:r>
          </a:p>
          <a:p>
            <a:pPr marL="434340">
              <a:spcBef>
                <a:spcPts val="360"/>
              </a:spcBef>
              <a:buSzPct val="56250"/>
            </a:pPr>
            <a:endParaRPr lang="en-GB" dirty="0"/>
          </a:p>
          <a:p>
            <a:pPr marL="434340">
              <a:spcBef>
                <a:spcPts val="360"/>
              </a:spcBef>
              <a:buSzPct val="56250"/>
            </a:pPr>
            <a:r>
              <a:rPr lang="en-GB" dirty="0" smtClean="0"/>
              <a:t>If </a:t>
            </a:r>
            <a:r>
              <a:rPr lang="en-GB" dirty="0"/>
              <a:t>you feel upset, or in danger of feeling overwhelmed, please feel free to take a 5 min breather and re-join when possible. It is not unusual to feel disheartened about the scale of these issues. </a:t>
            </a:r>
            <a:endParaRPr lang="en-GB" dirty="0" smtClean="0"/>
          </a:p>
          <a:p>
            <a:pPr marL="434340">
              <a:spcBef>
                <a:spcPts val="360"/>
              </a:spcBef>
              <a:buSzPct val="56250"/>
            </a:pPr>
            <a:endParaRPr lang="en-GB" dirty="0"/>
          </a:p>
          <a:p>
            <a:pPr marL="434340">
              <a:spcBef>
                <a:spcPts val="360"/>
              </a:spcBef>
              <a:buSzPct val="56250"/>
            </a:pPr>
            <a:r>
              <a:rPr lang="en-GB" dirty="0"/>
              <a:t>Please feel free to discuss any issues with your tutor but also be aware the tutor may discuss these with you privately and/or follow up any concerns with the CBME Y4 leads. </a:t>
            </a:r>
            <a:endParaRPr lang="en-GB" dirty="0" smtClean="0"/>
          </a:p>
          <a:p>
            <a:pPr marL="434340">
              <a:spcBef>
                <a:spcPts val="360"/>
              </a:spcBef>
              <a:buSzPct val="56250"/>
            </a:pPr>
            <a:endParaRPr lang="en-GB" dirty="0"/>
          </a:p>
          <a:p>
            <a:pPr marL="434340">
              <a:spcBef>
                <a:spcPts val="360"/>
              </a:spcBef>
              <a:buSzPct val="56250"/>
            </a:pPr>
            <a:r>
              <a:rPr lang="en-GB" dirty="0" smtClean="0"/>
              <a:t>We can facilitate discussions around ideas for change but part of the process is sitting in that frustration, the feeling of overwhelm and sometimes anger. This is called Transformative learning. We do this in hope to allow for evolution into compassionate and considered Doctors.</a:t>
            </a:r>
            <a:endParaRPr lang="en-GB" dirty="0"/>
          </a:p>
          <a:p>
            <a:pPr marL="742950">
              <a:spcBef>
                <a:spcPts val="360"/>
              </a:spcBef>
            </a:pPr>
            <a:endParaRPr lang="en-GB" dirty="0"/>
          </a:p>
        </p:txBody>
      </p:sp>
    </p:spTree>
    <p:extLst>
      <p:ext uri="{BB962C8B-B14F-4D97-AF65-F5344CB8AC3E}">
        <p14:creationId xmlns:p14="http://schemas.microsoft.com/office/powerpoint/2010/main" val="328088319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Task before Session 3</a:t>
            </a:r>
            <a:endParaRPr lang="en-US" dirty="0"/>
          </a:p>
        </p:txBody>
      </p:sp>
      <p:sp>
        <p:nvSpPr>
          <p:cNvPr id="5" name="Text Placeholder 4"/>
          <p:cNvSpPr>
            <a:spLocks noGrp="1"/>
          </p:cNvSpPr>
          <p:nvPr>
            <p:ph type="body" sz="quarter" idx="13"/>
          </p:nvPr>
        </p:nvSpPr>
        <p:spPr>
          <a:xfrm>
            <a:off x="186596" y="1027300"/>
            <a:ext cx="8679592" cy="3236726"/>
          </a:xfrm>
        </p:spPr>
        <p:txBody>
          <a:bodyPr/>
          <a:lstStyle/>
          <a:p>
            <a:pPr marL="0" lvl="0" indent="0">
              <a:spcBef>
                <a:spcPts val="640"/>
              </a:spcBef>
              <a:buClr>
                <a:schemeClr val="dk1"/>
              </a:buClr>
              <a:buSzPct val="100000"/>
              <a:buNone/>
            </a:pPr>
            <a:r>
              <a:rPr lang="en-GB" dirty="0"/>
              <a:t>During </a:t>
            </a:r>
            <a:r>
              <a:rPr lang="en-GB" dirty="0" smtClean="0"/>
              <a:t>GP4 module </a:t>
            </a:r>
            <a:r>
              <a:rPr lang="mr-IN" dirty="0" smtClean="0"/>
              <a:t>–</a:t>
            </a:r>
            <a:r>
              <a:rPr lang="en-GB" dirty="0" smtClean="0"/>
              <a:t> part of your sign of assessments is to talk to a pregnant women and reflect specifically on her social history and any health inequalities she may face.</a:t>
            </a:r>
          </a:p>
          <a:p>
            <a:pPr marL="0" lvl="0" indent="0">
              <a:spcBef>
                <a:spcPts val="640"/>
              </a:spcBef>
              <a:buClr>
                <a:schemeClr val="dk1"/>
              </a:buClr>
              <a:buSzPct val="100000"/>
              <a:buNone/>
            </a:pPr>
            <a:endParaRPr lang="en-GB" dirty="0"/>
          </a:p>
          <a:p>
            <a:pPr marL="0" lvl="0" indent="0">
              <a:spcBef>
                <a:spcPts val="640"/>
              </a:spcBef>
              <a:buClr>
                <a:schemeClr val="dk1"/>
              </a:buClr>
              <a:buSzPct val="100000"/>
              <a:buNone/>
            </a:pPr>
            <a:r>
              <a:rPr lang="en-GB" dirty="0" smtClean="0"/>
              <a:t>Summarise </a:t>
            </a:r>
            <a:r>
              <a:rPr lang="en-GB" dirty="0"/>
              <a:t>in 5 mins this patient and prepare to discuss further in Session 3 of Health Equity </a:t>
            </a:r>
            <a:r>
              <a:rPr lang="en-GB" dirty="0" smtClean="0"/>
              <a:t>module.</a:t>
            </a:r>
            <a:endParaRPr lang="en-GB" dirty="0"/>
          </a:p>
          <a:p>
            <a:endParaRPr lang="en-US" dirty="0"/>
          </a:p>
        </p:txBody>
      </p:sp>
    </p:spTree>
    <p:extLst>
      <p:ext uri="{BB962C8B-B14F-4D97-AF65-F5344CB8AC3E}">
        <p14:creationId xmlns:p14="http://schemas.microsoft.com/office/powerpoint/2010/main" val="85461695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t>Closing</a:t>
            </a:r>
          </a:p>
        </p:txBody>
      </p:sp>
      <p:sp>
        <p:nvSpPr>
          <p:cNvPr id="5" name="Text Placeholder 4"/>
          <p:cNvSpPr>
            <a:spLocks noGrp="1"/>
          </p:cNvSpPr>
          <p:nvPr>
            <p:ph type="body" sz="quarter" idx="13"/>
          </p:nvPr>
        </p:nvSpPr>
        <p:spPr/>
        <p:txBody>
          <a:bodyPr/>
          <a:lstStyle/>
          <a:p>
            <a:r>
              <a:rPr lang="en-US" dirty="0"/>
              <a:t>Discuss one thing you are going to take from todays’ session. </a:t>
            </a:r>
          </a:p>
          <a:p>
            <a:endParaRPr lang="en-US" dirty="0" smtClean="0"/>
          </a:p>
          <a:p>
            <a:endParaRPr lang="en-US" dirty="0"/>
          </a:p>
          <a:p>
            <a:pPr marL="0" indent="0">
              <a:buNone/>
            </a:pPr>
            <a:r>
              <a:rPr lang="cs-CZ" u="sng" dirty="0">
                <a:hlinkClick r:id="rId2"/>
              </a:rPr>
              <a:t>https://form.jotform.com/222062931211341 </a:t>
            </a:r>
            <a:endParaRPr lang="en-US" dirty="0"/>
          </a:p>
        </p:txBody>
      </p:sp>
      <p:pic>
        <p:nvPicPr>
          <p:cNvPr id="6" name="Picture 5"/>
          <p:cNvPicPr>
            <a:picLocks noChangeAspect="1"/>
          </p:cNvPicPr>
          <p:nvPr/>
        </p:nvPicPr>
        <p:blipFill>
          <a:blip r:embed="rId3"/>
          <a:stretch>
            <a:fillRect/>
          </a:stretch>
        </p:blipFill>
        <p:spPr>
          <a:xfrm>
            <a:off x="7013264" y="2331469"/>
            <a:ext cx="2130736" cy="2130736"/>
          </a:xfrm>
          <a:prstGeom prst="rect">
            <a:avLst/>
          </a:prstGeom>
        </p:spPr>
      </p:pic>
    </p:spTree>
    <p:extLst>
      <p:ext uri="{BB962C8B-B14F-4D97-AF65-F5344CB8AC3E}">
        <p14:creationId xmlns:p14="http://schemas.microsoft.com/office/powerpoint/2010/main" val="35792301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Additional Reading</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0" lvl="0" indent="0">
              <a:spcBef>
                <a:spcPts val="400"/>
              </a:spcBef>
              <a:buClr>
                <a:schemeClr val="dk1"/>
              </a:buClr>
              <a:buSzPts val="2000"/>
              <a:buNone/>
            </a:pPr>
            <a:r>
              <a:rPr lang="en-GB" dirty="0"/>
              <a:t>Climate justice can't happen without racial justice | David </a:t>
            </a:r>
            <a:r>
              <a:rPr lang="en-GB" dirty="0" err="1"/>
              <a:t>Lammy</a:t>
            </a:r>
            <a:endParaRPr lang="en-GB" u="sng" dirty="0">
              <a:solidFill>
                <a:schemeClr val="hlink"/>
              </a:solidFill>
              <a:hlinkClick r:id="rId2"/>
            </a:endParaRPr>
          </a:p>
          <a:p>
            <a:pPr marL="0" lvl="0" indent="0">
              <a:spcBef>
                <a:spcPts val="320"/>
              </a:spcBef>
              <a:buNone/>
            </a:pPr>
            <a:r>
              <a:rPr lang="en-GB" u="sng" dirty="0">
                <a:solidFill>
                  <a:schemeClr val="hlink"/>
                </a:solidFill>
                <a:hlinkClick r:id="rId2"/>
              </a:rPr>
              <a:t>https://www.youtube.com/watch?v=EkIpeO1r0NI</a:t>
            </a:r>
            <a:r>
              <a:rPr lang="en-GB" dirty="0"/>
              <a:t> </a:t>
            </a:r>
          </a:p>
          <a:p>
            <a:pPr marL="0" lvl="0" indent="0">
              <a:spcBef>
                <a:spcPts val="320"/>
              </a:spcBef>
              <a:buNone/>
            </a:pPr>
            <a:endParaRPr lang="en-GB" dirty="0"/>
          </a:p>
          <a:p>
            <a:pPr marL="0" lvl="0" indent="0">
              <a:spcBef>
                <a:spcPts val="320"/>
              </a:spcBef>
              <a:buNone/>
            </a:pPr>
            <a:r>
              <a:rPr lang="en-GB" dirty="0" err="1"/>
              <a:t>Center</a:t>
            </a:r>
            <a:r>
              <a:rPr lang="en-GB" dirty="0"/>
              <a:t> for Sustainable Healthcare</a:t>
            </a:r>
          </a:p>
          <a:p>
            <a:pPr marL="0" lvl="0" indent="0">
              <a:spcBef>
                <a:spcPts val="320"/>
              </a:spcBef>
              <a:buNone/>
            </a:pPr>
            <a:r>
              <a:rPr lang="en-GB" u="sng" dirty="0">
                <a:solidFill>
                  <a:schemeClr val="hlink"/>
                </a:solidFill>
                <a:hlinkClick r:id="rId3"/>
              </a:rPr>
              <a:t>https://sustainablehealthcare.org.uk/courses/introduction-sustainable-healthcar</a:t>
            </a:r>
            <a:r>
              <a:rPr lang="en-GB" dirty="0"/>
              <a:t>e</a:t>
            </a:r>
          </a:p>
          <a:p>
            <a:pPr marL="0" lvl="0" indent="0">
              <a:spcBef>
                <a:spcPts val="320"/>
              </a:spcBef>
              <a:buNone/>
            </a:pPr>
            <a:endParaRPr lang="en-GB" dirty="0"/>
          </a:p>
          <a:p>
            <a:pPr marL="0" lvl="0" indent="0">
              <a:spcBef>
                <a:spcPts val="320"/>
              </a:spcBef>
              <a:buNone/>
            </a:pPr>
            <a:r>
              <a:rPr lang="en-GB" dirty="0"/>
              <a:t>Get Involved..</a:t>
            </a:r>
            <a:r>
              <a:rPr lang="en-GB" dirty="0" smtClean="0"/>
              <a:t>.</a:t>
            </a:r>
          </a:p>
          <a:p>
            <a:pPr marL="0" lvl="0" indent="0">
              <a:spcBef>
                <a:spcPts val="320"/>
              </a:spcBef>
              <a:buNone/>
            </a:pPr>
            <a:endParaRPr lang="en-GB" dirty="0"/>
          </a:p>
          <a:p>
            <a:pPr marL="0" lvl="0" indent="0">
              <a:spcBef>
                <a:spcPts val="320"/>
              </a:spcBef>
              <a:buNone/>
            </a:pPr>
            <a:endParaRPr lang="en-GB" dirty="0"/>
          </a:p>
          <a:p>
            <a:endParaRPr lang="en-US" dirty="0"/>
          </a:p>
        </p:txBody>
      </p:sp>
      <p:pic>
        <p:nvPicPr>
          <p:cNvPr id="6" name="Google Shape;538;p86" descr="Screen Shot 2021-05-13 at 09.43.34.png"/>
          <p:cNvPicPr preferRelativeResize="0"/>
          <p:nvPr/>
        </p:nvPicPr>
        <p:blipFill rotWithShape="1">
          <a:blip r:embed="rId4">
            <a:alphaModFix/>
          </a:blip>
          <a:srcRect/>
          <a:stretch/>
        </p:blipFill>
        <p:spPr>
          <a:xfrm>
            <a:off x="186596" y="2955927"/>
            <a:ext cx="5080000" cy="1308100"/>
          </a:xfrm>
          <a:prstGeom prst="rect">
            <a:avLst/>
          </a:prstGeom>
          <a:noFill/>
          <a:ln>
            <a:noFill/>
          </a:ln>
        </p:spPr>
      </p:pic>
    </p:spTree>
    <p:extLst>
      <p:ext uri="{BB962C8B-B14F-4D97-AF65-F5344CB8AC3E}">
        <p14:creationId xmlns:p14="http://schemas.microsoft.com/office/powerpoint/2010/main" val="152871279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Additional Reading</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0" lvl="0" indent="0">
              <a:spcBef>
                <a:spcPts val="320"/>
              </a:spcBef>
              <a:buNone/>
            </a:pPr>
            <a:endParaRPr lang="en-GB" dirty="0"/>
          </a:p>
          <a:p>
            <a:endParaRPr lang="en-US" dirty="0"/>
          </a:p>
        </p:txBody>
      </p:sp>
      <p:sp>
        <p:nvSpPr>
          <p:cNvPr id="2" name="Rectangle 1"/>
          <p:cNvSpPr/>
          <p:nvPr/>
        </p:nvSpPr>
        <p:spPr>
          <a:xfrm>
            <a:off x="186596" y="1117600"/>
            <a:ext cx="7676602" cy="1962075"/>
          </a:xfrm>
          <a:prstGeom prst="rect">
            <a:avLst/>
          </a:prstGeom>
        </p:spPr>
        <p:txBody>
          <a:bodyPr wrap="square">
            <a:spAutoFit/>
          </a:bodyPr>
          <a:lstStyle/>
          <a:p>
            <a:pPr>
              <a:buClr>
                <a:schemeClr val="dk1"/>
              </a:buClr>
              <a:buSzPts val="3200"/>
            </a:pPr>
            <a:r>
              <a:rPr lang="en-GB" u="sng" dirty="0">
                <a:solidFill>
                  <a:schemeClr val="hlink"/>
                </a:solidFill>
                <a:hlinkClick r:id="rId3"/>
              </a:rPr>
              <a:t>Social prescribing</a:t>
            </a:r>
            <a:r>
              <a:rPr lang="en-GB" dirty="0"/>
              <a:t> </a:t>
            </a:r>
            <a:r>
              <a:rPr lang="en-GB" dirty="0" smtClean="0"/>
              <a:t>- </a:t>
            </a:r>
            <a:r>
              <a:rPr lang="en-GB" u="sng" dirty="0">
                <a:solidFill>
                  <a:schemeClr val="hlink"/>
                </a:solidFill>
                <a:hlinkClick r:id="rId3"/>
              </a:rPr>
              <a:t>https://www.youtube.com/watch?v=mZufTLi_6g0</a:t>
            </a:r>
            <a:r>
              <a:rPr lang="en-GB" dirty="0"/>
              <a:t> </a:t>
            </a:r>
          </a:p>
          <a:p>
            <a:pPr lvl="0">
              <a:buClr>
                <a:schemeClr val="dk1"/>
              </a:buClr>
              <a:buSzPts val="3200"/>
            </a:pPr>
            <a:endParaRPr lang="en-GB" dirty="0" smtClean="0"/>
          </a:p>
          <a:p>
            <a:pPr marL="342900" indent="-342900">
              <a:buClr>
                <a:schemeClr val="dk1"/>
              </a:buClr>
              <a:buSzPts val="3200"/>
              <a:buFontTx/>
              <a:buChar char="•"/>
            </a:pPr>
            <a:endParaRPr lang="en-GB" dirty="0" smtClean="0"/>
          </a:p>
          <a:p>
            <a:pPr marL="342900" indent="-342900">
              <a:buClr>
                <a:schemeClr val="dk1"/>
              </a:buClr>
              <a:buSzPts val="3200"/>
              <a:buFontTx/>
              <a:buChar char="•"/>
            </a:pPr>
            <a:endParaRPr lang="en-GB" dirty="0"/>
          </a:p>
          <a:p>
            <a:pPr>
              <a:buClr>
                <a:schemeClr val="dk1"/>
              </a:buClr>
              <a:buSzPts val="3200"/>
            </a:pPr>
            <a:r>
              <a:rPr lang="en-GB" b="1" dirty="0" smtClean="0"/>
              <a:t>The Drive for Sustainable Healthcare must be led by students and junior doctors</a:t>
            </a:r>
          </a:p>
          <a:p>
            <a:pPr>
              <a:buClr>
                <a:schemeClr val="dk1"/>
              </a:buClr>
              <a:buSzPts val="3200"/>
            </a:pPr>
            <a:r>
              <a:rPr lang="en-GB" dirty="0" smtClean="0">
                <a:hlinkClick r:id="rId4"/>
              </a:rPr>
              <a:t>https</a:t>
            </a:r>
            <a:r>
              <a:rPr lang="en-GB" dirty="0">
                <a:hlinkClick r:id="rId4"/>
              </a:rPr>
              <a:t>://www.bmj.com/content/377/</a:t>
            </a:r>
            <a:r>
              <a:rPr lang="en-GB" dirty="0" smtClean="0">
                <a:hlinkClick r:id="rId4"/>
              </a:rPr>
              <a:t>bmj.o896</a:t>
            </a:r>
            <a:endParaRPr lang="en-GB" dirty="0" smtClean="0"/>
          </a:p>
          <a:p>
            <a:pPr>
              <a:buClr>
                <a:schemeClr val="dk1"/>
              </a:buClr>
              <a:buSzPts val="3200"/>
            </a:pPr>
            <a:endParaRPr lang="en-GB" dirty="0" smtClean="0"/>
          </a:p>
          <a:p>
            <a:pPr marL="342900" indent="-342900">
              <a:buClr>
                <a:schemeClr val="dk1"/>
              </a:buClr>
              <a:buSzPts val="3200"/>
              <a:buFontTx/>
              <a:buChar char="•"/>
            </a:pPr>
            <a:endParaRPr lang="en-GB" dirty="0"/>
          </a:p>
          <a:p>
            <a:pPr marL="342900" indent="-342900">
              <a:buClr>
                <a:schemeClr val="dk1"/>
              </a:buClr>
              <a:buSzPts val="3200"/>
              <a:buFontTx/>
              <a:buChar char="•"/>
            </a:pPr>
            <a:endParaRPr lang="en-GB" dirty="0"/>
          </a:p>
        </p:txBody>
      </p:sp>
    </p:spTree>
    <p:extLst>
      <p:ext uri="{BB962C8B-B14F-4D97-AF65-F5344CB8AC3E}">
        <p14:creationId xmlns:p14="http://schemas.microsoft.com/office/powerpoint/2010/main" val="161802132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lgn="ctr"/>
            <a:r>
              <a:rPr lang="en-GB" dirty="0"/>
              <a:t>Day 3</a:t>
            </a:r>
            <a:r>
              <a:rPr lang="en-GB" dirty="0" smtClean="0"/>
              <a:t> </a:t>
            </a:r>
            <a:r>
              <a:rPr lang="en-GB" dirty="0"/>
              <a:t>– </a:t>
            </a:r>
            <a:r>
              <a:rPr lang="en-GB" dirty="0" smtClean="0"/>
              <a:t>Marginalised Groups – PM</a:t>
            </a:r>
            <a:endParaRPr lang="en-US" dirty="0"/>
          </a:p>
        </p:txBody>
      </p:sp>
    </p:spTree>
    <p:extLst>
      <p:ext uri="{BB962C8B-B14F-4D97-AF65-F5344CB8AC3E}">
        <p14:creationId xmlns:p14="http://schemas.microsoft.com/office/powerpoint/2010/main" val="172225546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Ground Rules</a:t>
            </a: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457200" lvl="0" indent="-342900">
              <a:spcBef>
                <a:spcPts val="360"/>
              </a:spcBef>
              <a:buSzPts val="1800"/>
              <a:buChar char="-"/>
            </a:pPr>
            <a:r>
              <a:rPr lang="en-GB" dirty="0" smtClean="0"/>
              <a:t>Safe, confidential space and appropriate space </a:t>
            </a:r>
            <a:r>
              <a:rPr lang="en-GB" dirty="0"/>
              <a:t>(no recording</a:t>
            </a:r>
            <a:r>
              <a:rPr lang="en-GB" dirty="0" smtClean="0"/>
              <a:t>)</a:t>
            </a:r>
          </a:p>
          <a:p>
            <a:pPr marL="457200" lvl="0" indent="0">
              <a:spcBef>
                <a:spcPts val="360"/>
              </a:spcBef>
              <a:buNone/>
            </a:pPr>
            <a:endParaRPr lang="en-GB" dirty="0"/>
          </a:p>
          <a:p>
            <a:pPr marL="457200" lvl="0" indent="-342900">
              <a:spcBef>
                <a:spcPts val="360"/>
              </a:spcBef>
              <a:buSzPts val="1800"/>
              <a:buChar char="-"/>
            </a:pPr>
            <a:r>
              <a:rPr lang="en-GB" dirty="0"/>
              <a:t>Cameras and mics on. </a:t>
            </a:r>
          </a:p>
          <a:p>
            <a:pPr marL="457200" lvl="0" indent="0">
              <a:spcBef>
                <a:spcPts val="360"/>
              </a:spcBef>
              <a:buNone/>
            </a:pPr>
            <a:r>
              <a:rPr lang="en-GB" dirty="0"/>
              <a:t>(This is a professionalism issue.)</a:t>
            </a:r>
          </a:p>
          <a:p>
            <a:pPr marL="0" indent="0">
              <a:buNone/>
            </a:pPr>
            <a:endParaRPr lang="en-US" dirty="0"/>
          </a:p>
        </p:txBody>
      </p:sp>
    </p:spTree>
    <p:extLst>
      <p:ext uri="{BB962C8B-B14F-4D97-AF65-F5344CB8AC3E}">
        <p14:creationId xmlns:p14="http://schemas.microsoft.com/office/powerpoint/2010/main" val="257982959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sz="2800" dirty="0"/>
              <a:t>Psychologically safety</a:t>
            </a: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434340">
              <a:spcBef>
                <a:spcPts val="360"/>
              </a:spcBef>
              <a:buSzPct val="56250"/>
            </a:pPr>
            <a:r>
              <a:rPr lang="en-GB" dirty="0"/>
              <a:t>Discussions today may be emotional, please be sensitive to your own emotional needs and of </a:t>
            </a:r>
            <a:r>
              <a:rPr lang="en-GB" dirty="0" smtClean="0"/>
              <a:t>others.</a:t>
            </a:r>
          </a:p>
          <a:p>
            <a:pPr marL="434340">
              <a:spcBef>
                <a:spcPts val="360"/>
              </a:spcBef>
              <a:buSzPct val="56250"/>
            </a:pPr>
            <a:endParaRPr lang="en-GB" dirty="0"/>
          </a:p>
          <a:p>
            <a:pPr marL="434340">
              <a:spcBef>
                <a:spcPts val="360"/>
              </a:spcBef>
              <a:buSzPct val="56250"/>
            </a:pPr>
            <a:r>
              <a:rPr lang="en-GB" dirty="0" smtClean="0"/>
              <a:t>If </a:t>
            </a:r>
            <a:r>
              <a:rPr lang="en-GB" dirty="0"/>
              <a:t>you feel upset, or in danger of feeling overwhelmed, please feel free to take a 5 min breather and re-join when possible. It is not unusual to feel disheartened about the scale of these issues. </a:t>
            </a:r>
            <a:endParaRPr lang="en-GB" dirty="0" smtClean="0"/>
          </a:p>
          <a:p>
            <a:pPr marL="434340">
              <a:spcBef>
                <a:spcPts val="360"/>
              </a:spcBef>
              <a:buSzPct val="56250"/>
            </a:pPr>
            <a:endParaRPr lang="en-GB" dirty="0"/>
          </a:p>
          <a:p>
            <a:pPr marL="148590" indent="0">
              <a:spcBef>
                <a:spcPts val="360"/>
              </a:spcBef>
              <a:buSzPct val="56250"/>
              <a:buNone/>
            </a:pPr>
            <a:r>
              <a:rPr lang="en-GB" dirty="0"/>
              <a:t>Please feel free to discuss any issues with your tutor but also be aware the tutor may discuss these with you privately and/or follow up any concerns with the CBME Y4 leads. </a:t>
            </a:r>
            <a:endParaRPr lang="en-GB" dirty="0" smtClean="0"/>
          </a:p>
          <a:p>
            <a:pPr marL="148590" indent="0">
              <a:spcBef>
                <a:spcPts val="360"/>
              </a:spcBef>
              <a:buSzPct val="56250"/>
              <a:buNone/>
            </a:pPr>
            <a:endParaRPr lang="en-GB" dirty="0"/>
          </a:p>
          <a:p>
            <a:pPr marL="148590" indent="0">
              <a:spcBef>
                <a:spcPts val="360"/>
              </a:spcBef>
              <a:buSzPct val="56250"/>
              <a:buNone/>
            </a:pPr>
            <a:r>
              <a:rPr lang="en-GB" dirty="0" smtClean="0"/>
              <a:t>We can facilitate discussions around ideas for change but part of the process is sitting in that frustration, the feeling of overwhelm and sometimes anger. This is called Transformative learning. We do this in hope to allow for evolution into compassionate and considered Doctors.</a:t>
            </a:r>
            <a:endParaRPr lang="en-GB" dirty="0"/>
          </a:p>
          <a:p>
            <a:pPr marL="742950">
              <a:spcBef>
                <a:spcPts val="360"/>
              </a:spcBef>
            </a:pPr>
            <a:endParaRPr lang="en-GB" dirty="0"/>
          </a:p>
        </p:txBody>
      </p:sp>
    </p:spTree>
    <p:extLst>
      <p:ext uri="{BB962C8B-B14F-4D97-AF65-F5344CB8AC3E}">
        <p14:creationId xmlns:p14="http://schemas.microsoft.com/office/powerpoint/2010/main" val="348576693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6597" y="527905"/>
            <a:ext cx="8432953" cy="3736121"/>
          </a:xfrm>
        </p:spPr>
        <p:txBody>
          <a:bodyPr/>
          <a:lstStyle/>
          <a:p>
            <a:pPr marL="742950">
              <a:spcBef>
                <a:spcPts val="360"/>
              </a:spcBef>
            </a:pPr>
            <a:endParaRPr lang="en-GB" dirty="0"/>
          </a:p>
          <a:p>
            <a:pPr marL="434340">
              <a:spcBef>
                <a:spcPts val="360"/>
              </a:spcBef>
              <a:buSzPct val="56250"/>
            </a:pPr>
            <a:r>
              <a:rPr lang="en-GB" dirty="0"/>
              <a:t>Holding dissenting views is not forbidden, maintaining respect for each other and keeping good lines of communication is paramount</a:t>
            </a:r>
            <a:r>
              <a:rPr lang="en-GB" dirty="0" smtClean="0"/>
              <a:t>.</a:t>
            </a:r>
          </a:p>
          <a:p>
            <a:pPr marL="434340">
              <a:spcBef>
                <a:spcPts val="360"/>
              </a:spcBef>
              <a:buSzPct val="56250"/>
            </a:pPr>
            <a:endParaRPr lang="en-GB" dirty="0"/>
          </a:p>
          <a:p>
            <a:pPr marL="434340">
              <a:spcBef>
                <a:spcPts val="360"/>
              </a:spcBef>
              <a:buSzPct val="56250"/>
            </a:pPr>
            <a:r>
              <a:rPr lang="en-GB" dirty="0"/>
              <a:t>We hope for open freewheeling discussion and not a closed over factual </a:t>
            </a:r>
            <a:r>
              <a:rPr lang="en-GB" dirty="0" smtClean="0"/>
              <a:t>debate. </a:t>
            </a:r>
          </a:p>
          <a:p>
            <a:pPr marL="434340">
              <a:spcBef>
                <a:spcPts val="360"/>
              </a:spcBef>
              <a:buSzPct val="56250"/>
            </a:pPr>
            <a:endParaRPr lang="en-GB" dirty="0"/>
          </a:p>
          <a:p>
            <a:pPr marL="148590" indent="0">
              <a:spcBef>
                <a:spcPts val="360"/>
              </a:spcBef>
              <a:buSzPct val="56250"/>
              <a:buNone/>
            </a:pPr>
            <a:endParaRPr lang="en-GB" dirty="0" smtClean="0"/>
          </a:p>
          <a:p>
            <a:pPr marL="148590" indent="0">
              <a:spcBef>
                <a:spcPts val="360"/>
              </a:spcBef>
              <a:buSzPct val="56250"/>
              <a:buNone/>
            </a:pPr>
            <a:r>
              <a:rPr lang="en-GB" dirty="0" smtClean="0"/>
              <a:t>As Educators we are very aware of our own BIAS when creating material like this and we have worked hard to try and include all points of view. We really do welcome further suggestions for other types of articles/resources and exercises. Please do get in touch (names and details found in Title slide). </a:t>
            </a:r>
            <a:endParaRPr lang="en-GB" dirty="0"/>
          </a:p>
          <a:p>
            <a:pPr marL="742950">
              <a:spcBef>
                <a:spcPts val="360"/>
              </a:spcBef>
            </a:pPr>
            <a:endParaRPr lang="en-GB"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8238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TASK</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342900" lvl="0" indent="-342900">
              <a:spcBef>
                <a:spcPts val="0"/>
              </a:spcBef>
              <a:buClr>
                <a:schemeClr val="dk1"/>
              </a:buClr>
              <a:buSzPts val="3200"/>
            </a:pPr>
            <a:r>
              <a:rPr lang="en-GB" sz="1800" dirty="0"/>
              <a:t>Think back to the last session – what did you learn? How did it make you feel?</a:t>
            </a:r>
          </a:p>
          <a:p>
            <a:pPr marL="0" lvl="0" indent="0">
              <a:spcBef>
                <a:spcPts val="640"/>
              </a:spcBef>
              <a:buClr>
                <a:schemeClr val="dk1"/>
              </a:buClr>
              <a:buSzPts val="3200"/>
              <a:buNone/>
            </a:pPr>
            <a:endParaRPr lang="en-GB" sz="1800" dirty="0"/>
          </a:p>
          <a:p>
            <a:pPr marL="342900" lvl="0" indent="-342900">
              <a:spcBef>
                <a:spcPts val="640"/>
              </a:spcBef>
              <a:buClr>
                <a:schemeClr val="dk1"/>
              </a:buClr>
              <a:buSzPts val="3200"/>
            </a:pPr>
            <a:r>
              <a:rPr lang="en-GB" sz="1800" dirty="0"/>
              <a:t>Pick </a:t>
            </a:r>
            <a:r>
              <a:rPr lang="en-GB" sz="1800" dirty="0" smtClean="0"/>
              <a:t>one/two </a:t>
            </a:r>
            <a:r>
              <a:rPr lang="en-GB" sz="1800" dirty="0"/>
              <a:t>of the patients from the group to discuss from their written task and discuss further.</a:t>
            </a:r>
          </a:p>
          <a:p>
            <a:pPr marL="0" lvl="0" indent="0">
              <a:spcBef>
                <a:spcPts val="640"/>
              </a:spcBef>
              <a:buNone/>
            </a:pPr>
            <a:endParaRPr lang="en-GB" sz="1800" dirty="0"/>
          </a:p>
          <a:p>
            <a:pPr marL="457200" lvl="0" indent="-330200">
              <a:spcBef>
                <a:spcPts val="0"/>
              </a:spcBef>
              <a:buSzPts val="1600"/>
              <a:buChar char="-"/>
            </a:pPr>
            <a:r>
              <a:rPr lang="en-GB" sz="1800" dirty="0"/>
              <a:t>What were the causes behind the causes? </a:t>
            </a:r>
          </a:p>
          <a:p>
            <a:pPr marL="0" indent="0">
              <a:buNone/>
            </a:pPr>
            <a:endParaRPr lang="en-US" dirty="0"/>
          </a:p>
        </p:txBody>
      </p:sp>
    </p:spTree>
    <p:extLst>
      <p:ext uri="{BB962C8B-B14F-4D97-AF65-F5344CB8AC3E}">
        <p14:creationId xmlns:p14="http://schemas.microsoft.com/office/powerpoint/2010/main" val="27551640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Aims and Objectives of Session 3</a:t>
            </a:r>
            <a:br>
              <a:rPr lang="en-GB" dirty="0"/>
            </a:br>
            <a:endParaRPr lang="en-US" dirty="0"/>
          </a:p>
        </p:txBody>
      </p:sp>
      <p:sp>
        <p:nvSpPr>
          <p:cNvPr id="5" name="Text Placeholder 4"/>
          <p:cNvSpPr>
            <a:spLocks noGrp="1"/>
          </p:cNvSpPr>
          <p:nvPr>
            <p:ph type="body" sz="quarter" idx="13"/>
          </p:nvPr>
        </p:nvSpPr>
        <p:spPr>
          <a:xfrm>
            <a:off x="186597" y="1311275"/>
            <a:ext cx="8672097" cy="2952750"/>
          </a:xfrm>
        </p:spPr>
        <p:txBody>
          <a:bodyPr/>
          <a:lstStyle/>
          <a:p>
            <a:pPr>
              <a:spcBef>
                <a:spcPts val="592"/>
              </a:spcBef>
              <a:buSzPct val="100000"/>
            </a:pPr>
            <a:r>
              <a:rPr lang="en-GB" dirty="0"/>
              <a:t>To be able to define race, ethnicity, culture, multiculturalism and inequalities of access to health care </a:t>
            </a:r>
          </a:p>
          <a:p>
            <a:pPr marL="628650">
              <a:spcBef>
                <a:spcPts val="592"/>
              </a:spcBef>
            </a:pPr>
            <a:endParaRPr lang="en-GB" dirty="0"/>
          </a:p>
          <a:p>
            <a:pPr>
              <a:spcBef>
                <a:spcPts val="592"/>
              </a:spcBef>
              <a:buClr>
                <a:schemeClr val="dk1"/>
              </a:buClr>
              <a:buSzPct val="100000"/>
            </a:pPr>
            <a:r>
              <a:rPr lang="en-GB" dirty="0"/>
              <a:t>To understand the contributing factors that have led to BAME women being nearly 5 times more likely to suffer from maternal mortality</a:t>
            </a:r>
          </a:p>
          <a:p>
            <a:pPr marL="0" indent="0">
              <a:buNone/>
            </a:pPr>
            <a:endParaRPr lang="en-US" dirty="0"/>
          </a:p>
        </p:txBody>
      </p:sp>
    </p:spTree>
    <p:extLst>
      <p:ext uri="{BB962C8B-B14F-4D97-AF65-F5344CB8AC3E}">
        <p14:creationId xmlns:p14="http://schemas.microsoft.com/office/powerpoint/2010/main" val="1788532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6597" y="527905"/>
            <a:ext cx="8432953" cy="3736121"/>
          </a:xfrm>
        </p:spPr>
        <p:txBody>
          <a:bodyPr/>
          <a:lstStyle/>
          <a:p>
            <a:pPr marL="742950">
              <a:spcBef>
                <a:spcPts val="360"/>
              </a:spcBef>
            </a:pPr>
            <a:endParaRPr lang="en-GB" dirty="0"/>
          </a:p>
          <a:p>
            <a:pPr marL="434340">
              <a:spcBef>
                <a:spcPts val="360"/>
              </a:spcBef>
              <a:buSzPct val="56250"/>
            </a:pPr>
            <a:r>
              <a:rPr lang="en-GB" dirty="0"/>
              <a:t>Holding dissenting views is not forbidden, maintaining respect for each other and keeping good lines of communication is paramount</a:t>
            </a:r>
            <a:r>
              <a:rPr lang="en-GB" dirty="0" smtClean="0"/>
              <a:t>.</a:t>
            </a:r>
          </a:p>
          <a:p>
            <a:pPr marL="434340">
              <a:spcBef>
                <a:spcPts val="360"/>
              </a:spcBef>
              <a:buSzPct val="56250"/>
            </a:pPr>
            <a:endParaRPr lang="en-GB" dirty="0"/>
          </a:p>
          <a:p>
            <a:pPr marL="434340">
              <a:spcBef>
                <a:spcPts val="360"/>
              </a:spcBef>
              <a:buSzPct val="56250"/>
            </a:pPr>
            <a:r>
              <a:rPr lang="en-GB" dirty="0"/>
              <a:t>We hope for open freewheeling discussion and not a closed over factual </a:t>
            </a:r>
            <a:r>
              <a:rPr lang="en-GB" dirty="0" smtClean="0"/>
              <a:t>debate. </a:t>
            </a:r>
          </a:p>
          <a:p>
            <a:pPr marL="148590" indent="0">
              <a:spcBef>
                <a:spcPts val="360"/>
              </a:spcBef>
              <a:buSzPct val="56250"/>
              <a:buNone/>
            </a:pPr>
            <a:endParaRPr lang="en-GB" dirty="0" smtClean="0"/>
          </a:p>
          <a:p>
            <a:pPr marL="434340">
              <a:spcBef>
                <a:spcPts val="360"/>
              </a:spcBef>
              <a:buSzPct val="56250"/>
            </a:pPr>
            <a:r>
              <a:rPr lang="en-GB" dirty="0" smtClean="0"/>
              <a:t>As Educators we are very aware of our own BIAS when creating material like this and we have worked hard to try and include all points of view. We really do welcome further suggestions for other types of articles/resources and exercises. Please do get in touch (names and details found in Title slide)</a:t>
            </a:r>
            <a:r>
              <a:rPr lang="en-GB" dirty="0"/>
              <a:t> </a:t>
            </a:r>
            <a:r>
              <a:rPr lang="en-GB" dirty="0" smtClean="0"/>
              <a:t>for any suggestions.</a:t>
            </a:r>
            <a:endParaRPr lang="en-GB" dirty="0"/>
          </a:p>
          <a:p>
            <a:pPr marL="742950">
              <a:spcBef>
                <a:spcPts val="360"/>
              </a:spcBef>
            </a:pPr>
            <a:endParaRPr lang="en-GB"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5898509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Exercise 1</a:t>
            </a:r>
            <a:endParaRPr lang="en-US" dirty="0"/>
          </a:p>
        </p:txBody>
      </p:sp>
      <p:sp>
        <p:nvSpPr>
          <p:cNvPr id="5" name="Text Placeholder 4"/>
          <p:cNvSpPr>
            <a:spLocks noGrp="1"/>
          </p:cNvSpPr>
          <p:nvPr>
            <p:ph type="body" sz="quarter" idx="13"/>
          </p:nvPr>
        </p:nvSpPr>
        <p:spPr/>
        <p:txBody>
          <a:bodyPr/>
          <a:lstStyle/>
          <a:p>
            <a:pPr marL="0" lvl="0" indent="0">
              <a:spcBef>
                <a:spcPts val="0"/>
              </a:spcBef>
              <a:buClr>
                <a:schemeClr val="dk1"/>
              </a:buClr>
              <a:buSzPct val="100000"/>
              <a:buNone/>
            </a:pPr>
            <a:r>
              <a:rPr lang="en-GB" dirty="0"/>
              <a:t>You were asked to read</a:t>
            </a:r>
          </a:p>
          <a:p>
            <a:pPr marL="0" lvl="0" indent="0">
              <a:spcBef>
                <a:spcPts val="0"/>
              </a:spcBef>
              <a:buClr>
                <a:schemeClr val="dk1"/>
              </a:buClr>
              <a:buSzPct val="100000"/>
              <a:buNone/>
            </a:pPr>
            <a:endParaRPr lang="en-GB" dirty="0"/>
          </a:p>
          <a:p>
            <a:pPr marL="0" lvl="0" indent="0">
              <a:spcBef>
                <a:spcPts val="400"/>
              </a:spcBef>
              <a:buClr>
                <a:schemeClr val="dk1"/>
              </a:buClr>
              <a:buSzPct val="100000"/>
              <a:buNone/>
            </a:pPr>
            <a:r>
              <a:rPr lang="en-GB" u="sng" dirty="0">
                <a:solidFill>
                  <a:schemeClr val="hlink"/>
                </a:solidFill>
                <a:hlinkClick r:id="rId3"/>
              </a:rPr>
              <a:t>Passport checks considered for pregnant NHS patients</a:t>
            </a:r>
            <a:endParaRPr lang="en-GB" dirty="0"/>
          </a:p>
          <a:p>
            <a:pPr marL="0" lvl="0" indent="0">
              <a:spcBef>
                <a:spcPts val="400"/>
              </a:spcBef>
              <a:buClr>
                <a:schemeClr val="dk1"/>
              </a:buClr>
              <a:buSzPct val="100000"/>
              <a:buNone/>
            </a:pPr>
            <a:endParaRPr lang="en-GB" dirty="0"/>
          </a:p>
          <a:p>
            <a:pPr marL="0" lvl="0" indent="0">
              <a:spcBef>
                <a:spcPts val="400"/>
              </a:spcBef>
              <a:buClr>
                <a:schemeClr val="dk1"/>
              </a:buClr>
              <a:buSzPct val="100000"/>
              <a:buNone/>
            </a:pPr>
            <a:r>
              <a:rPr lang="en-GB" u="sng" dirty="0">
                <a:solidFill>
                  <a:schemeClr val="hlink"/>
                </a:solidFill>
                <a:hlinkClick r:id="rId4"/>
              </a:rPr>
              <a:t>Maternity Action</a:t>
            </a:r>
            <a:endParaRPr lang="en-GB" dirty="0"/>
          </a:p>
          <a:p>
            <a:pPr marL="0" lvl="0" indent="0">
              <a:spcBef>
                <a:spcPts val="400"/>
              </a:spcBef>
              <a:buClr>
                <a:schemeClr val="dk1"/>
              </a:buClr>
              <a:buSzPct val="100000"/>
              <a:buNone/>
            </a:pPr>
            <a:endParaRPr lang="en-GB" dirty="0"/>
          </a:p>
          <a:p>
            <a:pPr marL="0" lvl="0" indent="0">
              <a:spcBef>
                <a:spcPts val="400"/>
              </a:spcBef>
              <a:buClr>
                <a:schemeClr val="dk1"/>
              </a:buClr>
              <a:buSzPct val="100000"/>
              <a:buNone/>
            </a:pPr>
            <a:endParaRPr lang="en-GB" u="sng" dirty="0"/>
          </a:p>
          <a:p>
            <a:pPr marL="0" lvl="0" indent="0">
              <a:spcBef>
                <a:spcPts val="400"/>
              </a:spcBef>
              <a:buClr>
                <a:schemeClr val="dk1"/>
              </a:buClr>
              <a:buSzPct val="100000"/>
              <a:buNone/>
            </a:pPr>
            <a:r>
              <a:rPr lang="en-GB" u="sng" dirty="0">
                <a:solidFill>
                  <a:schemeClr val="hlink"/>
                </a:solidFill>
                <a:hlinkClick r:id="rId5"/>
              </a:rPr>
              <a:t>Caring for LGBTQ+ patients in the NHS</a:t>
            </a:r>
            <a:endParaRPr lang="en-GB" dirty="0"/>
          </a:p>
          <a:p>
            <a:pPr marL="0" indent="0">
              <a:buNone/>
            </a:pPr>
            <a:endParaRPr lang="en-US" dirty="0"/>
          </a:p>
        </p:txBody>
      </p:sp>
      <p:pic>
        <p:nvPicPr>
          <p:cNvPr id="2" name="Picture 1" descr="Screen Shot 2022-06-19 at 12.26.5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284" y="938630"/>
            <a:ext cx="4952716" cy="3325395"/>
          </a:xfrm>
          <a:prstGeom prst="rect">
            <a:avLst/>
          </a:prstGeom>
        </p:spPr>
      </p:pic>
    </p:spTree>
    <p:extLst>
      <p:ext uri="{BB962C8B-B14F-4D97-AF65-F5344CB8AC3E}">
        <p14:creationId xmlns:p14="http://schemas.microsoft.com/office/powerpoint/2010/main" val="386327616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Exercise 1</a:t>
            </a:r>
            <a:endParaRPr lang="en-US" dirty="0"/>
          </a:p>
        </p:txBody>
      </p:sp>
      <p:sp>
        <p:nvSpPr>
          <p:cNvPr id="5" name="Text Placeholder 4"/>
          <p:cNvSpPr>
            <a:spLocks noGrp="1"/>
          </p:cNvSpPr>
          <p:nvPr>
            <p:ph type="body" sz="quarter" idx="13"/>
          </p:nvPr>
        </p:nvSpPr>
        <p:spPr>
          <a:xfrm>
            <a:off x="186596" y="1311275"/>
            <a:ext cx="8679592" cy="2744350"/>
          </a:xfrm>
        </p:spPr>
        <p:txBody>
          <a:bodyPr/>
          <a:lstStyle/>
          <a:p>
            <a:pPr marL="342900" lvl="0" indent="-342900">
              <a:spcBef>
                <a:spcPts val="592"/>
              </a:spcBef>
              <a:buClr>
                <a:schemeClr val="dk1"/>
              </a:buClr>
              <a:buSzPct val="100000"/>
            </a:pPr>
            <a:r>
              <a:rPr lang="en-GB" dirty="0"/>
              <a:t>What are your thoughts</a:t>
            </a:r>
            <a:r>
              <a:rPr lang="en-GB" dirty="0" smtClean="0"/>
              <a:t>?</a:t>
            </a:r>
          </a:p>
          <a:p>
            <a:pPr marL="342900" lvl="0" indent="-342900">
              <a:spcBef>
                <a:spcPts val="592"/>
              </a:spcBef>
              <a:buClr>
                <a:schemeClr val="dk1"/>
              </a:buClr>
              <a:buSzPct val="100000"/>
            </a:pPr>
            <a:endParaRPr lang="en-GB" dirty="0"/>
          </a:p>
          <a:p>
            <a:pPr marL="342900" lvl="0" indent="-342900">
              <a:spcBef>
                <a:spcPts val="592"/>
              </a:spcBef>
              <a:buClr>
                <a:schemeClr val="dk1"/>
              </a:buClr>
              <a:buSzPct val="100000"/>
            </a:pPr>
            <a:r>
              <a:rPr lang="en-GB" dirty="0"/>
              <a:t>Can you think of other marginalised groups on society that may have similar issues</a:t>
            </a:r>
            <a:r>
              <a:rPr lang="en-GB" dirty="0" smtClean="0"/>
              <a:t>?</a:t>
            </a:r>
          </a:p>
          <a:p>
            <a:pPr marL="342900" lvl="0" indent="-342900">
              <a:spcBef>
                <a:spcPts val="592"/>
              </a:spcBef>
              <a:buClr>
                <a:schemeClr val="dk1"/>
              </a:buClr>
              <a:buSzPct val="100000"/>
            </a:pPr>
            <a:endParaRPr lang="en-GB" dirty="0"/>
          </a:p>
          <a:p>
            <a:pPr marL="342900" lvl="0" indent="-342900">
              <a:spcBef>
                <a:spcPts val="592"/>
              </a:spcBef>
              <a:buClr>
                <a:schemeClr val="dk1"/>
              </a:buClr>
              <a:buSzPct val="100000"/>
            </a:pPr>
            <a:r>
              <a:rPr lang="en-GB" dirty="0"/>
              <a:t>Can you think of any experiences or observations </a:t>
            </a:r>
            <a:r>
              <a:rPr lang="en-GB" dirty="0" smtClean="0"/>
              <a:t>you have had of </a:t>
            </a:r>
            <a:r>
              <a:rPr lang="en-GB" dirty="0"/>
              <a:t>marginalised groups in society having problems with access</a:t>
            </a:r>
            <a:r>
              <a:rPr lang="en-GB" dirty="0" smtClean="0"/>
              <a:t>?</a:t>
            </a:r>
          </a:p>
          <a:p>
            <a:pPr marL="342900" lvl="0" indent="-342900">
              <a:spcBef>
                <a:spcPts val="592"/>
              </a:spcBef>
              <a:buClr>
                <a:schemeClr val="dk1"/>
              </a:buClr>
              <a:buSzPct val="100000"/>
            </a:pPr>
            <a:endParaRPr lang="en-GB" dirty="0"/>
          </a:p>
          <a:p>
            <a:pPr marL="342900" lvl="0" indent="-342900">
              <a:spcBef>
                <a:spcPts val="592"/>
              </a:spcBef>
              <a:buClr>
                <a:schemeClr val="dk1"/>
              </a:buClr>
              <a:buSzPct val="100000"/>
            </a:pPr>
            <a:r>
              <a:rPr lang="en-GB" dirty="0"/>
              <a:t>Thoughts on how why this is and how to improve this?</a:t>
            </a:r>
          </a:p>
          <a:p>
            <a:pPr marL="0" indent="0">
              <a:buNone/>
            </a:pPr>
            <a:endParaRPr lang="en-US" dirty="0"/>
          </a:p>
        </p:txBody>
      </p:sp>
    </p:spTree>
    <p:extLst>
      <p:ext uri="{BB962C8B-B14F-4D97-AF65-F5344CB8AC3E}">
        <p14:creationId xmlns:p14="http://schemas.microsoft.com/office/powerpoint/2010/main" val="199052290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Exercise 2</a:t>
            </a:r>
            <a:endParaRPr lang="en-US" dirty="0"/>
          </a:p>
        </p:txBody>
      </p:sp>
      <p:sp>
        <p:nvSpPr>
          <p:cNvPr id="5" name="Text Placeholder 4"/>
          <p:cNvSpPr>
            <a:spLocks noGrp="1"/>
          </p:cNvSpPr>
          <p:nvPr>
            <p:ph type="body" sz="quarter" idx="13"/>
          </p:nvPr>
        </p:nvSpPr>
        <p:spPr>
          <a:xfrm>
            <a:off x="186597" y="1311275"/>
            <a:ext cx="8672097" cy="2729918"/>
          </a:xfrm>
        </p:spPr>
        <p:txBody>
          <a:bodyPr/>
          <a:lstStyle/>
          <a:p>
            <a:pPr marL="0" lvl="0" indent="0">
              <a:spcBef>
                <a:spcPts val="0"/>
              </a:spcBef>
              <a:buClr>
                <a:schemeClr val="dk1"/>
              </a:buClr>
              <a:buSzPts val="3200"/>
              <a:buNone/>
            </a:pPr>
            <a:r>
              <a:rPr lang="en-GB" dirty="0"/>
              <a:t>How do you answer the following questions?</a:t>
            </a:r>
          </a:p>
          <a:p>
            <a:pPr marL="0" lvl="0" indent="0">
              <a:spcBef>
                <a:spcPts val="640"/>
              </a:spcBef>
              <a:buClr>
                <a:schemeClr val="dk1"/>
              </a:buClr>
              <a:buSzPts val="3200"/>
              <a:buNone/>
            </a:pPr>
            <a:endParaRPr lang="en-GB" dirty="0"/>
          </a:p>
          <a:p>
            <a:pPr marL="342900" lvl="0" indent="-342900">
              <a:spcBef>
                <a:spcPts val="640"/>
              </a:spcBef>
              <a:buClr>
                <a:schemeClr val="dk1"/>
              </a:buClr>
              <a:buSzPts val="3200"/>
              <a:buFont typeface="Calibri"/>
              <a:buChar char="-"/>
            </a:pPr>
            <a:r>
              <a:rPr lang="en-GB" dirty="0"/>
              <a:t>Where are you from?</a:t>
            </a:r>
          </a:p>
          <a:p>
            <a:pPr marL="342900" lvl="0" indent="-342900">
              <a:spcBef>
                <a:spcPts val="640"/>
              </a:spcBef>
              <a:buClr>
                <a:schemeClr val="dk1"/>
              </a:buClr>
              <a:buSzPts val="3200"/>
              <a:buFont typeface="Calibri"/>
              <a:buChar char="-"/>
            </a:pPr>
            <a:r>
              <a:rPr lang="en-GB" dirty="0"/>
              <a:t>What is your racial origin?</a:t>
            </a:r>
          </a:p>
          <a:p>
            <a:pPr marL="342900" lvl="0" indent="-342900">
              <a:spcBef>
                <a:spcPts val="640"/>
              </a:spcBef>
              <a:buClr>
                <a:schemeClr val="dk1"/>
              </a:buClr>
              <a:buSzPts val="3200"/>
              <a:buFont typeface="Calibri"/>
              <a:buChar char="-"/>
            </a:pPr>
            <a:r>
              <a:rPr lang="en-GB" dirty="0"/>
              <a:t>What is your ethnic background?</a:t>
            </a:r>
          </a:p>
          <a:p>
            <a:pPr marL="342900" lvl="0" indent="-139700">
              <a:spcBef>
                <a:spcPts val="640"/>
              </a:spcBef>
              <a:buClr>
                <a:schemeClr val="dk1"/>
              </a:buClr>
              <a:buSzPts val="3200"/>
              <a:buNone/>
            </a:pPr>
            <a:endParaRPr lang="en-GB" dirty="0"/>
          </a:p>
          <a:p>
            <a:pPr marL="0" lvl="0" indent="0">
              <a:spcBef>
                <a:spcPts val="640"/>
              </a:spcBef>
              <a:buClr>
                <a:schemeClr val="dk1"/>
              </a:buClr>
              <a:buSzPts val="3200"/>
              <a:buNone/>
            </a:pPr>
            <a:r>
              <a:rPr lang="en-GB" dirty="0"/>
              <a:t>How do these type of questions make you feel?</a:t>
            </a:r>
          </a:p>
          <a:p>
            <a:endParaRPr lang="en-US" dirty="0"/>
          </a:p>
        </p:txBody>
      </p:sp>
    </p:spTree>
    <p:extLst>
      <p:ext uri="{BB962C8B-B14F-4D97-AF65-F5344CB8AC3E}">
        <p14:creationId xmlns:p14="http://schemas.microsoft.com/office/powerpoint/2010/main" val="229242433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Definitions</a:t>
            </a:r>
            <a:endParaRPr lang="en-US" dirty="0"/>
          </a:p>
        </p:txBody>
      </p:sp>
      <p:pic>
        <p:nvPicPr>
          <p:cNvPr id="6" name="Google Shape;657;p106" descr="Macintosh HD:Users:rohinisabherwal:Desktop:Screen Shot 2021-06-02 at 11.29.40.png"/>
          <p:cNvPicPr preferRelativeResize="0">
            <a:picLocks noGrp="1"/>
          </p:cNvPicPr>
          <p:nvPr>
            <p:ph type="pic" sz="quarter" idx="11"/>
          </p:nvPr>
        </p:nvPicPr>
        <p:blipFill rotWithShape="1">
          <a:blip r:embed="rId3">
            <a:alphaModFix/>
          </a:blip>
          <a:srcRect l="-19188" r="-19188"/>
          <a:stretch/>
        </p:blipFill>
        <p:spPr>
          <a:xfrm>
            <a:off x="187327" y="1311276"/>
            <a:ext cx="8678863" cy="2792413"/>
          </a:xfrm>
          <a:prstGeom prst="rect">
            <a:avLst/>
          </a:prstGeom>
          <a:noFill/>
          <a:ln>
            <a:noFill/>
          </a:ln>
        </p:spPr>
      </p:pic>
    </p:spTree>
    <p:extLst>
      <p:ext uri="{BB962C8B-B14F-4D97-AF65-F5344CB8AC3E}">
        <p14:creationId xmlns:p14="http://schemas.microsoft.com/office/powerpoint/2010/main" val="32062831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What is multi-culturalism?</a:t>
            </a:r>
            <a:br>
              <a:rPr lang="en-GB" dirty="0"/>
            </a:br>
            <a:endParaRPr lang="en-US" dirty="0"/>
          </a:p>
        </p:txBody>
      </p:sp>
    </p:spTree>
    <p:extLst>
      <p:ext uri="{BB962C8B-B14F-4D97-AF65-F5344CB8AC3E}">
        <p14:creationId xmlns:p14="http://schemas.microsoft.com/office/powerpoint/2010/main" val="157430462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0"/>
          </p:nvPr>
        </p:nvSpPr>
        <p:spPr/>
        <p:txBody>
          <a:bodyPr/>
          <a:lstStyle/>
          <a:p>
            <a:r>
              <a:rPr lang="en-GB" dirty="0"/>
              <a:t>What is multi-culturalism?</a:t>
            </a:r>
            <a:br>
              <a:rPr lang="en-GB" dirty="0"/>
            </a:br>
            <a:endParaRPr lang="en-US" dirty="0"/>
          </a:p>
        </p:txBody>
      </p:sp>
      <p:sp>
        <p:nvSpPr>
          <p:cNvPr id="2" name="Rectangle 1"/>
          <p:cNvSpPr/>
          <p:nvPr/>
        </p:nvSpPr>
        <p:spPr>
          <a:xfrm>
            <a:off x="1117600" y="1473201"/>
            <a:ext cx="5740400" cy="923330"/>
          </a:xfrm>
          <a:prstGeom prst="rect">
            <a:avLst/>
          </a:prstGeom>
        </p:spPr>
        <p:txBody>
          <a:bodyPr wrap="square">
            <a:spAutoFit/>
          </a:bodyPr>
          <a:lstStyle/>
          <a:p>
            <a:pPr lvl="0">
              <a:buClr>
                <a:schemeClr val="dk1"/>
              </a:buClr>
              <a:buSzPts val="3200"/>
            </a:pPr>
            <a:r>
              <a:rPr lang="en-GB" dirty="0"/>
              <a:t>The </a:t>
            </a:r>
            <a:r>
              <a:rPr lang="en-GB" b="1" dirty="0"/>
              <a:t>Oxford</a:t>
            </a:r>
            <a:r>
              <a:rPr lang="en-GB" dirty="0"/>
              <a:t> English </a:t>
            </a:r>
            <a:r>
              <a:rPr lang="en-GB" b="1" dirty="0"/>
              <a:t>Dictionary</a:t>
            </a:r>
            <a:r>
              <a:rPr lang="en-GB" dirty="0"/>
              <a:t> offers a broad definition of </a:t>
            </a:r>
            <a:r>
              <a:rPr lang="en-GB" b="1" dirty="0"/>
              <a:t>multiculturalism</a:t>
            </a:r>
            <a:r>
              <a:rPr lang="en-GB" dirty="0"/>
              <a:t> as the "characteristics of a </a:t>
            </a:r>
            <a:r>
              <a:rPr lang="en-GB" b="1" dirty="0"/>
              <a:t>multicultural</a:t>
            </a:r>
            <a:r>
              <a:rPr lang="en-GB" dirty="0"/>
              <a:t> society" and "the policy or process whereby the distinctive identities of the cultural groups within such a society are maintained or supported".</a:t>
            </a:r>
          </a:p>
        </p:txBody>
      </p:sp>
    </p:spTree>
    <p:extLst>
      <p:ext uri="{BB962C8B-B14F-4D97-AF65-F5344CB8AC3E}">
        <p14:creationId xmlns:p14="http://schemas.microsoft.com/office/powerpoint/2010/main" val="181128676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Exercise </a:t>
            </a:r>
            <a:r>
              <a:rPr lang="en-GB" dirty="0" smtClean="0"/>
              <a:t>3</a:t>
            </a:r>
            <a:endParaRPr lang="en-US" dirty="0"/>
          </a:p>
        </p:txBody>
      </p:sp>
      <p:sp>
        <p:nvSpPr>
          <p:cNvPr id="5" name="Text Placeholder 4"/>
          <p:cNvSpPr>
            <a:spLocks noGrp="1"/>
          </p:cNvSpPr>
          <p:nvPr>
            <p:ph type="body" sz="quarter" idx="13"/>
          </p:nvPr>
        </p:nvSpPr>
        <p:spPr/>
        <p:txBody>
          <a:bodyPr/>
          <a:lstStyle/>
          <a:p>
            <a:pPr marL="0" lvl="0" indent="0">
              <a:spcBef>
                <a:spcPts val="0"/>
              </a:spcBef>
              <a:buClr>
                <a:schemeClr val="dk1"/>
              </a:buClr>
              <a:buSzPts val="3200"/>
              <a:buNone/>
            </a:pPr>
            <a:r>
              <a:rPr lang="en-GB" dirty="0"/>
              <a:t>Watch</a:t>
            </a:r>
          </a:p>
          <a:p>
            <a:pPr marL="0" lvl="0" indent="0">
              <a:spcBef>
                <a:spcPts val="496"/>
              </a:spcBef>
              <a:buClr>
                <a:schemeClr val="dk1"/>
              </a:buClr>
              <a:buSzPts val="3200"/>
              <a:buNone/>
            </a:pPr>
            <a:endParaRPr lang="en-GB" dirty="0"/>
          </a:p>
          <a:p>
            <a:pPr marL="0" lvl="0" indent="0">
              <a:spcBef>
                <a:spcPts val="496"/>
              </a:spcBef>
              <a:buClr>
                <a:schemeClr val="dk1"/>
              </a:buClr>
              <a:buSzPts val="3200"/>
              <a:buNone/>
            </a:pPr>
            <a:r>
              <a:rPr lang="en-GB" u="sng" dirty="0">
                <a:solidFill>
                  <a:schemeClr val="hlink"/>
                </a:solidFill>
                <a:hlinkClick r:id="rId3"/>
              </a:rPr>
              <a:t>The Black Maternity Scandal – 25 mins</a:t>
            </a:r>
            <a:endParaRPr lang="en-GB" dirty="0"/>
          </a:p>
          <a:p>
            <a:pPr marL="0" lvl="0" indent="0">
              <a:spcBef>
                <a:spcPts val="496"/>
              </a:spcBef>
              <a:buClr>
                <a:schemeClr val="dk1"/>
              </a:buClr>
              <a:buSzPts val="3200"/>
              <a:buNone/>
            </a:pPr>
            <a:r>
              <a:rPr lang="en-GB" dirty="0"/>
              <a:t> </a:t>
            </a:r>
          </a:p>
          <a:p>
            <a:pPr marL="0" lvl="0" indent="0">
              <a:spcBef>
                <a:spcPts val="496"/>
              </a:spcBef>
              <a:buClr>
                <a:schemeClr val="dk1"/>
              </a:buClr>
              <a:buSzPts val="3200"/>
              <a:buNone/>
            </a:pPr>
            <a:r>
              <a:rPr lang="en-GB" dirty="0"/>
              <a:t>Thoughts?</a:t>
            </a:r>
          </a:p>
          <a:p>
            <a:endParaRPr lang="en-US" dirty="0"/>
          </a:p>
        </p:txBody>
      </p:sp>
      <p:pic>
        <p:nvPicPr>
          <p:cNvPr id="2" name="Picture 1" descr="Screen Shot 2022-06-19 at 12.30.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544" y="1097880"/>
            <a:ext cx="4516456" cy="3353804"/>
          </a:xfrm>
          <a:prstGeom prst="rect">
            <a:avLst/>
          </a:prstGeom>
        </p:spPr>
      </p:pic>
    </p:spTree>
    <p:extLst>
      <p:ext uri="{BB962C8B-B14F-4D97-AF65-F5344CB8AC3E}">
        <p14:creationId xmlns:p14="http://schemas.microsoft.com/office/powerpoint/2010/main" val="406244330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Exercise 3</a:t>
            </a:r>
            <a:endParaRPr lang="en-US" dirty="0"/>
          </a:p>
        </p:txBody>
      </p:sp>
      <p:sp>
        <p:nvSpPr>
          <p:cNvPr id="5" name="Text Placeholder 4"/>
          <p:cNvSpPr>
            <a:spLocks noGrp="1"/>
          </p:cNvSpPr>
          <p:nvPr>
            <p:ph type="body" sz="quarter" idx="13"/>
          </p:nvPr>
        </p:nvSpPr>
        <p:spPr>
          <a:xfrm>
            <a:off x="186596" y="1311275"/>
            <a:ext cx="8679592" cy="2952750"/>
          </a:xfrm>
        </p:spPr>
        <p:txBody>
          <a:bodyPr/>
          <a:lstStyle/>
          <a:p>
            <a:pPr marL="0" lvl="0" indent="0">
              <a:spcBef>
                <a:spcPts val="0"/>
              </a:spcBef>
              <a:buClr>
                <a:schemeClr val="dk1"/>
              </a:buClr>
              <a:buSzPts val="3200"/>
              <a:buNone/>
            </a:pPr>
            <a:r>
              <a:rPr lang="en-GB" b="1" u="sng" dirty="0">
                <a:solidFill>
                  <a:schemeClr val="hlink"/>
                </a:solidFill>
                <a:hlinkClick r:id="rId3"/>
              </a:rPr>
              <a:t>Read Saving Lives, Improving Mothers’ Care</a:t>
            </a:r>
            <a:r>
              <a:rPr lang="en-GB" b="1" dirty="0"/>
              <a:t> </a:t>
            </a:r>
            <a:endParaRPr lang="en-GB" dirty="0"/>
          </a:p>
          <a:p>
            <a:pPr marL="0" lvl="0" indent="0">
              <a:spcBef>
                <a:spcPts val="0"/>
              </a:spcBef>
              <a:buClr>
                <a:schemeClr val="dk1"/>
              </a:buClr>
              <a:buSzPts val="3200"/>
              <a:buNone/>
            </a:pPr>
            <a:endParaRPr lang="en-GB" dirty="0"/>
          </a:p>
          <a:p>
            <a:pPr marL="0" lvl="0" indent="0">
              <a:spcBef>
                <a:spcPts val="400"/>
              </a:spcBef>
              <a:buClr>
                <a:schemeClr val="dk1"/>
              </a:buClr>
              <a:buSzPts val="2000"/>
              <a:buNone/>
            </a:pPr>
            <a:r>
              <a:rPr lang="en-GB" sz="1800" dirty="0"/>
              <a:t>Please read </a:t>
            </a:r>
            <a:r>
              <a:rPr lang="en-GB" sz="1800" dirty="0" err="1"/>
              <a:t>i</a:t>
            </a:r>
            <a:r>
              <a:rPr lang="en-GB" sz="1800" dirty="0"/>
              <a:t>, ii, iii and for interest </a:t>
            </a:r>
            <a:r>
              <a:rPr lang="en-GB" sz="1800" dirty="0" err="1"/>
              <a:t>iv,v,vi,vii</a:t>
            </a:r>
            <a:r>
              <a:rPr lang="en-GB" sz="1800" dirty="0"/>
              <a:t> but note this is a lot of clinical detail which is more postgraduate level. </a:t>
            </a:r>
          </a:p>
          <a:p>
            <a:pPr marL="0" lvl="0" indent="0">
              <a:spcBef>
                <a:spcPts val="400"/>
              </a:spcBef>
              <a:buClr>
                <a:schemeClr val="dk1"/>
              </a:buClr>
              <a:buSzPts val="2000"/>
              <a:buNone/>
            </a:pPr>
            <a:endParaRPr lang="en-GB" sz="1800" dirty="0"/>
          </a:p>
          <a:p>
            <a:pPr marL="0" lvl="0" indent="0">
              <a:spcBef>
                <a:spcPts val="0"/>
              </a:spcBef>
              <a:buClr>
                <a:schemeClr val="dk1"/>
              </a:buClr>
              <a:buNone/>
            </a:pPr>
            <a:r>
              <a:rPr lang="en-GB" dirty="0"/>
              <a:t>- What percentage of maternal deaths could have possibly been prevented with improvement of care? </a:t>
            </a:r>
          </a:p>
          <a:p>
            <a:pPr marL="0" lvl="0" indent="0">
              <a:spcBef>
                <a:spcPts val="0"/>
              </a:spcBef>
              <a:buClr>
                <a:schemeClr val="dk1"/>
              </a:buClr>
              <a:buNone/>
            </a:pPr>
            <a:endParaRPr lang="en-GB" dirty="0"/>
          </a:p>
          <a:p>
            <a:pPr marL="0" lvl="0" indent="0">
              <a:spcBef>
                <a:spcPts val="0"/>
              </a:spcBef>
              <a:buClr>
                <a:schemeClr val="dk1"/>
              </a:buClr>
              <a:buNone/>
            </a:pPr>
            <a:r>
              <a:rPr lang="en-GB" dirty="0" smtClean="0"/>
              <a:t>- What </a:t>
            </a:r>
            <a:r>
              <a:rPr lang="en-GB" dirty="0"/>
              <a:t>was the 2</a:t>
            </a:r>
            <a:r>
              <a:rPr lang="en-GB" baseline="30000" dirty="0"/>
              <a:t>nd</a:t>
            </a:r>
            <a:r>
              <a:rPr lang="en-GB" dirty="0"/>
              <a:t> leading cause of maternal death by a direct cause of pregnancy?</a:t>
            </a:r>
          </a:p>
          <a:p>
            <a:pPr marL="0" indent="0">
              <a:buNone/>
            </a:pPr>
            <a:endParaRPr lang="en-US" dirty="0"/>
          </a:p>
        </p:txBody>
      </p:sp>
    </p:spTree>
    <p:extLst>
      <p:ext uri="{BB962C8B-B14F-4D97-AF65-F5344CB8AC3E}">
        <p14:creationId xmlns:p14="http://schemas.microsoft.com/office/powerpoint/2010/main" val="185160906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0"/>
          </p:nvPr>
        </p:nvSpPr>
        <p:spPr/>
        <p:txBody>
          <a:bodyPr/>
          <a:lstStyle/>
          <a:p>
            <a:r>
              <a:rPr lang="en-GB" dirty="0"/>
              <a:t>Black people, racism and human rights</a:t>
            </a:r>
            <a:br>
              <a:rPr lang="en-GB" dirty="0"/>
            </a:br>
            <a:endParaRPr lang="en-US" dirty="0"/>
          </a:p>
        </p:txBody>
      </p:sp>
      <p:sp>
        <p:nvSpPr>
          <p:cNvPr id="5" name="Text Placeholder 4"/>
          <p:cNvSpPr>
            <a:spLocks noGrp="1"/>
          </p:cNvSpPr>
          <p:nvPr>
            <p:ph type="body" sz="quarter" idx="13"/>
          </p:nvPr>
        </p:nvSpPr>
        <p:spPr>
          <a:xfrm>
            <a:off x="186596" y="1311275"/>
            <a:ext cx="8679592" cy="2952750"/>
          </a:xfrm>
        </p:spPr>
        <p:txBody>
          <a:bodyPr/>
          <a:lstStyle/>
          <a:p>
            <a:endParaRPr lang="en-US" dirty="0"/>
          </a:p>
        </p:txBody>
      </p:sp>
      <p:pic>
        <p:nvPicPr>
          <p:cNvPr id="6" name="Google Shape;689;p111" descr="Macintosh HD:Users:rohinisabherwal:Desktop:Screen Shot 2021-06-04 at 11.25.59.png"/>
          <p:cNvPicPr preferRelativeResize="0"/>
          <p:nvPr/>
        </p:nvPicPr>
        <p:blipFill rotWithShape="1">
          <a:blip r:embed="rId3">
            <a:alphaModFix/>
          </a:blip>
          <a:srcRect/>
          <a:stretch/>
        </p:blipFill>
        <p:spPr>
          <a:xfrm>
            <a:off x="0" y="829734"/>
            <a:ext cx="9144000" cy="3589866"/>
          </a:xfrm>
          <a:prstGeom prst="rect">
            <a:avLst/>
          </a:prstGeom>
          <a:noFill/>
          <a:ln>
            <a:noFill/>
          </a:ln>
        </p:spPr>
      </p:pic>
    </p:spTree>
    <p:extLst>
      <p:ext uri="{BB962C8B-B14F-4D97-AF65-F5344CB8AC3E}">
        <p14:creationId xmlns:p14="http://schemas.microsoft.com/office/powerpoint/2010/main" val="130242531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2-06-17 at 12.39.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093" y="0"/>
            <a:ext cx="5313815" cy="5143500"/>
          </a:xfrm>
          <a:prstGeom prst="rect">
            <a:avLst/>
          </a:prstGeom>
        </p:spPr>
      </p:pic>
    </p:spTree>
    <p:extLst>
      <p:ext uri="{BB962C8B-B14F-4D97-AF65-F5344CB8AC3E}">
        <p14:creationId xmlns:p14="http://schemas.microsoft.com/office/powerpoint/2010/main" val="33043244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Aims and Objectives</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342900" lvl="0" indent="-312420">
              <a:spcBef>
                <a:spcPts val="0"/>
              </a:spcBef>
              <a:buClr>
                <a:schemeClr val="dk1"/>
              </a:buClr>
              <a:buSzPct val="100000"/>
            </a:pPr>
            <a:r>
              <a:rPr lang="en-GB" dirty="0"/>
              <a:t>Understand what Health Equity </a:t>
            </a:r>
            <a:r>
              <a:rPr lang="en-GB" dirty="0" smtClean="0"/>
              <a:t>means</a:t>
            </a:r>
            <a:endParaRPr lang="en-GB" dirty="0"/>
          </a:p>
          <a:p>
            <a:pPr marL="342900" lvl="0" indent="-312420">
              <a:spcBef>
                <a:spcPts val="448"/>
              </a:spcBef>
              <a:buClr>
                <a:schemeClr val="dk1"/>
              </a:buClr>
              <a:buSzPct val="100000"/>
            </a:pPr>
            <a:r>
              <a:rPr lang="en-GB" dirty="0"/>
              <a:t>Consider what Health Equity looks like from a variety of settings;</a:t>
            </a:r>
          </a:p>
          <a:p>
            <a:pPr marL="742950" lvl="1" indent="-259080">
              <a:spcBef>
                <a:spcPts val="392"/>
              </a:spcBef>
              <a:buClr>
                <a:schemeClr val="dk1"/>
              </a:buClr>
              <a:buSzPct val="100000"/>
              <a:buChar char="–"/>
            </a:pPr>
            <a:r>
              <a:rPr lang="en-GB" dirty="0"/>
              <a:t>National  </a:t>
            </a:r>
          </a:p>
          <a:p>
            <a:pPr marL="742950" lvl="1" indent="-259080">
              <a:spcBef>
                <a:spcPts val="392"/>
              </a:spcBef>
              <a:buClr>
                <a:schemeClr val="dk1"/>
              </a:buClr>
              <a:buSzPct val="100000"/>
              <a:buChar char="–"/>
            </a:pPr>
            <a:r>
              <a:rPr lang="en-GB" dirty="0"/>
              <a:t>Local</a:t>
            </a:r>
          </a:p>
          <a:p>
            <a:pPr marL="742950" lvl="1" indent="-259080">
              <a:spcBef>
                <a:spcPts val="392"/>
              </a:spcBef>
              <a:buClr>
                <a:schemeClr val="dk1"/>
              </a:buClr>
              <a:buSzPct val="100000"/>
              <a:buChar char="–"/>
            </a:pPr>
            <a:r>
              <a:rPr lang="en-GB" dirty="0"/>
              <a:t>Individual – </a:t>
            </a:r>
            <a:r>
              <a:rPr lang="en-GB" dirty="0" smtClean="0"/>
              <a:t>(Social </a:t>
            </a:r>
            <a:r>
              <a:rPr lang="en-GB" dirty="0"/>
              <a:t>history as a tool to explore/understand health </a:t>
            </a:r>
            <a:r>
              <a:rPr lang="en-GB" dirty="0" smtClean="0"/>
              <a:t>equity)</a:t>
            </a:r>
          </a:p>
          <a:p>
            <a:pPr marL="742950" lvl="1" indent="-259080">
              <a:spcBef>
                <a:spcPts val="392"/>
              </a:spcBef>
              <a:buClr>
                <a:schemeClr val="dk1"/>
              </a:buClr>
              <a:buSzPct val="100000"/>
              <a:buChar char="–"/>
            </a:pPr>
            <a:endParaRPr lang="en-GB" dirty="0"/>
          </a:p>
          <a:p>
            <a:pPr marL="316230">
              <a:spcBef>
                <a:spcPts val="448"/>
              </a:spcBef>
              <a:buClr>
                <a:schemeClr val="dk1"/>
              </a:buClr>
              <a:buSzPct val="100000"/>
            </a:pPr>
            <a:r>
              <a:rPr lang="en-GB" dirty="0"/>
              <a:t>How do we measure (research) Health Equity</a:t>
            </a:r>
            <a:r>
              <a:rPr lang="en-GB" dirty="0" smtClean="0"/>
              <a:t>?</a:t>
            </a:r>
          </a:p>
          <a:p>
            <a:pPr marL="316230">
              <a:spcBef>
                <a:spcPts val="448"/>
              </a:spcBef>
              <a:buClr>
                <a:schemeClr val="dk1"/>
              </a:buClr>
              <a:buSzPct val="100000"/>
            </a:pPr>
            <a:r>
              <a:rPr lang="en-GB" dirty="0" smtClean="0"/>
              <a:t>How </a:t>
            </a:r>
            <a:r>
              <a:rPr lang="en-GB" dirty="0"/>
              <a:t>do influence change </a:t>
            </a:r>
            <a:r>
              <a:rPr lang="en-GB" dirty="0" smtClean="0"/>
              <a:t>in Health </a:t>
            </a:r>
            <a:r>
              <a:rPr lang="en-GB" dirty="0"/>
              <a:t>Equity</a:t>
            </a:r>
            <a:r>
              <a:rPr lang="en-GB" dirty="0" smtClean="0"/>
              <a:t>?</a:t>
            </a:r>
          </a:p>
          <a:p>
            <a:pPr marL="316230">
              <a:spcBef>
                <a:spcPts val="448"/>
              </a:spcBef>
              <a:buClr>
                <a:schemeClr val="dk1"/>
              </a:buClr>
              <a:buSzPct val="100000"/>
            </a:pPr>
            <a:r>
              <a:rPr lang="en-GB" dirty="0" smtClean="0"/>
              <a:t>Be </a:t>
            </a:r>
            <a:r>
              <a:rPr lang="en-GB" dirty="0"/>
              <a:t>able to demonstrate how difficult healthcare delivery is for marginalised groups in UK </a:t>
            </a:r>
            <a:r>
              <a:rPr lang="en-GB" dirty="0" smtClean="0"/>
              <a:t>society</a:t>
            </a:r>
          </a:p>
          <a:p>
            <a:pPr marL="316230">
              <a:spcBef>
                <a:spcPts val="448"/>
              </a:spcBef>
              <a:buClr>
                <a:schemeClr val="dk1"/>
              </a:buClr>
              <a:buSzPct val="100000"/>
            </a:pPr>
            <a:r>
              <a:rPr lang="en-GB" dirty="0" smtClean="0"/>
              <a:t>Be </a:t>
            </a:r>
            <a:r>
              <a:rPr lang="en-GB" dirty="0"/>
              <a:t>able to take a social history that addresses the challenges of health equity</a:t>
            </a:r>
          </a:p>
          <a:p>
            <a:pPr marL="0" indent="0">
              <a:buNone/>
            </a:pPr>
            <a:endParaRPr lang="en-US" dirty="0"/>
          </a:p>
        </p:txBody>
      </p:sp>
    </p:spTree>
    <p:extLst>
      <p:ext uri="{BB962C8B-B14F-4D97-AF65-F5344CB8AC3E}">
        <p14:creationId xmlns:p14="http://schemas.microsoft.com/office/powerpoint/2010/main" val="6603911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6-17 at 12.33.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967" y="0"/>
            <a:ext cx="5835932" cy="5143500"/>
          </a:xfrm>
          <a:prstGeom prst="rect">
            <a:avLst/>
          </a:prstGeom>
        </p:spPr>
      </p:pic>
    </p:spTree>
    <p:extLst>
      <p:ext uri="{BB962C8B-B14F-4D97-AF65-F5344CB8AC3E}">
        <p14:creationId xmlns:p14="http://schemas.microsoft.com/office/powerpoint/2010/main" val="2865058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Improvements?</a:t>
            </a:r>
            <a:endParaRPr lang="en-US" dirty="0"/>
          </a:p>
        </p:txBody>
      </p:sp>
      <p:sp>
        <p:nvSpPr>
          <p:cNvPr id="5" name="Text Placeholder 4"/>
          <p:cNvSpPr>
            <a:spLocks noGrp="1"/>
          </p:cNvSpPr>
          <p:nvPr>
            <p:ph type="body" sz="quarter" idx="13"/>
          </p:nvPr>
        </p:nvSpPr>
        <p:spPr>
          <a:xfrm>
            <a:off x="186597" y="882316"/>
            <a:ext cx="8672097" cy="3381709"/>
          </a:xfrm>
        </p:spPr>
        <p:txBody>
          <a:bodyPr/>
          <a:lstStyle/>
          <a:p>
            <a:pPr marL="0" lvl="0" indent="0">
              <a:spcBef>
                <a:spcPts val="0"/>
              </a:spcBef>
              <a:buClr>
                <a:schemeClr val="dk1"/>
              </a:buClr>
              <a:buSzPct val="100000"/>
              <a:buNone/>
            </a:pPr>
            <a:r>
              <a:rPr lang="en-GB" b="1" dirty="0" smtClean="0"/>
              <a:t>1. Better </a:t>
            </a:r>
            <a:r>
              <a:rPr lang="en-GB" b="1" dirty="0"/>
              <a:t>Births March 2020 and NHS Long Term plan 2019 </a:t>
            </a:r>
            <a:r>
              <a:rPr lang="en-GB" dirty="0"/>
              <a:t>– is one of the only places where there is a pledge that ¾ of BAME women/deprived women during antenatal period should have the same midwife by 2024.</a:t>
            </a:r>
          </a:p>
          <a:p>
            <a:pPr marL="0" lvl="0" indent="0">
              <a:spcBef>
                <a:spcPts val="0"/>
              </a:spcBef>
              <a:buClr>
                <a:schemeClr val="dk1"/>
              </a:buClr>
              <a:buSzPct val="100000"/>
              <a:buNone/>
            </a:pPr>
            <a:endParaRPr lang="en-GB" dirty="0"/>
          </a:p>
          <a:p>
            <a:pPr marL="0" lvl="0" indent="0">
              <a:spcBef>
                <a:spcPts val="0"/>
              </a:spcBef>
              <a:buClr>
                <a:schemeClr val="dk1"/>
              </a:buClr>
              <a:buSzPct val="100000"/>
              <a:buNone/>
            </a:pPr>
            <a:endParaRPr lang="en-GB" dirty="0"/>
          </a:p>
          <a:p>
            <a:pPr marL="0" indent="0">
              <a:spcBef>
                <a:spcPts val="0"/>
              </a:spcBef>
              <a:buClr>
                <a:schemeClr val="dk1"/>
              </a:buClr>
              <a:buSzPct val="100000"/>
              <a:buNone/>
            </a:pPr>
            <a:r>
              <a:rPr lang="en-GB" dirty="0" smtClean="0"/>
              <a:t>2. </a:t>
            </a:r>
            <a:r>
              <a:rPr lang="en-GB" b="1" dirty="0" smtClean="0"/>
              <a:t>Okenden Report </a:t>
            </a:r>
            <a:r>
              <a:rPr lang="en-GB" dirty="0" smtClean="0"/>
              <a:t>- </a:t>
            </a:r>
            <a:r>
              <a:rPr lang="en-US" dirty="0">
                <a:solidFill>
                  <a:schemeClr val="tx1"/>
                </a:solidFill>
              </a:rPr>
              <a:t>The </a:t>
            </a:r>
            <a:r>
              <a:rPr lang="en-US" dirty="0" smtClean="0">
                <a:solidFill>
                  <a:schemeClr val="tx1"/>
                </a:solidFill>
              </a:rPr>
              <a:t>review of Shrewsbury and Telford NHS Trust, </a:t>
            </a:r>
            <a:r>
              <a:rPr lang="en-US" dirty="0">
                <a:solidFill>
                  <a:schemeClr val="tx1"/>
                </a:solidFill>
              </a:rPr>
              <a:t>led by Donna Ockenden, examined cases involving 1,486 families and 1,592 clinical incidents. The review found that 201 babies and nine mothers could or would have survived if they had received better care.</a:t>
            </a:r>
          </a:p>
          <a:p>
            <a:pPr marL="0" lvl="0" indent="0">
              <a:spcBef>
                <a:spcPts val="0"/>
              </a:spcBef>
              <a:buClr>
                <a:schemeClr val="dk1"/>
              </a:buClr>
              <a:buSzPct val="100000"/>
              <a:buNone/>
            </a:pPr>
            <a:endParaRPr lang="en-GB" dirty="0" smtClean="0"/>
          </a:p>
          <a:p>
            <a:pPr marL="0" lvl="0" indent="0">
              <a:spcBef>
                <a:spcPts val="0"/>
              </a:spcBef>
              <a:buClr>
                <a:schemeClr val="dk1"/>
              </a:buClr>
              <a:buSzPct val="100000"/>
              <a:buNone/>
            </a:pPr>
            <a:endParaRPr lang="en-GB" dirty="0"/>
          </a:p>
          <a:p>
            <a:pPr marL="0" lvl="0" indent="0">
              <a:spcBef>
                <a:spcPts val="0"/>
              </a:spcBef>
              <a:buClr>
                <a:schemeClr val="dk1"/>
              </a:buClr>
              <a:buSzPct val="100000"/>
              <a:buNone/>
            </a:pPr>
            <a:r>
              <a:rPr lang="en-GB" dirty="0" smtClean="0"/>
              <a:t>3. </a:t>
            </a:r>
            <a:r>
              <a:rPr lang="en-US" b="1" dirty="0" smtClean="0"/>
              <a:t>Ethnic Inequalities in Healthcare </a:t>
            </a:r>
            <a:r>
              <a:rPr lang="mr-IN" b="1" dirty="0" smtClean="0"/>
              <a:t>–</a:t>
            </a:r>
            <a:r>
              <a:rPr lang="en-US" b="1" dirty="0" smtClean="0"/>
              <a:t> A Rapid Review </a:t>
            </a:r>
            <a:r>
              <a:rPr lang="en-US" dirty="0" smtClean="0"/>
              <a:t>- Looked at a handful of key areas Inc. MH services and Maternal health </a:t>
            </a:r>
          </a:p>
          <a:p>
            <a:pPr marL="0" lvl="0" indent="0">
              <a:spcBef>
                <a:spcPts val="0"/>
              </a:spcBef>
              <a:buClr>
                <a:schemeClr val="dk1"/>
              </a:buClr>
              <a:buSzPct val="100000"/>
              <a:buNone/>
            </a:pPr>
            <a:endParaRPr lang="en-US" dirty="0" smtClean="0"/>
          </a:p>
          <a:p>
            <a:pPr marL="0" lvl="0" indent="0">
              <a:spcBef>
                <a:spcPts val="0"/>
              </a:spcBef>
              <a:buClr>
                <a:schemeClr val="dk1"/>
              </a:buClr>
              <a:buSzPct val="100000"/>
              <a:buNone/>
            </a:pPr>
            <a:endParaRPr lang="en-US" dirty="0" smtClean="0"/>
          </a:p>
          <a:p>
            <a:pPr marL="0" lvl="0" indent="0">
              <a:spcBef>
                <a:spcPts val="640"/>
              </a:spcBef>
              <a:buClr>
                <a:schemeClr val="dk1"/>
              </a:buClr>
              <a:buSzPct val="100000"/>
              <a:buNone/>
            </a:pPr>
            <a:endParaRPr lang="en-GB" dirty="0"/>
          </a:p>
          <a:p>
            <a:pPr marL="0" lvl="0" indent="0">
              <a:spcBef>
                <a:spcPts val="640"/>
              </a:spcBef>
              <a:buClr>
                <a:schemeClr val="dk1"/>
              </a:buClr>
              <a:buSzPct val="100000"/>
              <a:buNone/>
            </a:pPr>
            <a:endParaRPr lang="en-GB" b="1" dirty="0"/>
          </a:p>
          <a:p>
            <a:pPr marL="0" lvl="0" indent="0">
              <a:spcBef>
                <a:spcPts val="640"/>
              </a:spcBef>
              <a:buClr>
                <a:schemeClr val="dk1"/>
              </a:buClr>
              <a:buSzPct val="100000"/>
              <a:buNone/>
            </a:pPr>
            <a:endParaRPr lang="en-GB" dirty="0"/>
          </a:p>
          <a:p>
            <a:endParaRPr lang="en-US" dirty="0"/>
          </a:p>
        </p:txBody>
      </p:sp>
    </p:spTree>
    <p:extLst>
      <p:ext uri="{BB962C8B-B14F-4D97-AF65-F5344CB8AC3E}">
        <p14:creationId xmlns:p14="http://schemas.microsoft.com/office/powerpoint/2010/main" val="359479409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Improvements?</a:t>
            </a:r>
            <a:endParaRPr lang="en-US" dirty="0"/>
          </a:p>
        </p:txBody>
      </p:sp>
      <p:sp>
        <p:nvSpPr>
          <p:cNvPr id="5" name="Text Placeholder 4"/>
          <p:cNvSpPr>
            <a:spLocks noGrp="1"/>
          </p:cNvSpPr>
          <p:nvPr>
            <p:ph type="body" sz="quarter" idx="13"/>
          </p:nvPr>
        </p:nvSpPr>
        <p:spPr>
          <a:xfrm>
            <a:off x="186597" y="882316"/>
            <a:ext cx="8672097" cy="3381709"/>
          </a:xfrm>
        </p:spPr>
        <p:txBody>
          <a:bodyPr/>
          <a:lstStyle/>
          <a:p>
            <a:pPr marL="0" lvl="0" indent="0">
              <a:spcBef>
                <a:spcPts val="0"/>
              </a:spcBef>
              <a:buClr>
                <a:schemeClr val="dk1"/>
              </a:buClr>
              <a:buSzPct val="100000"/>
              <a:buNone/>
            </a:pPr>
            <a:endParaRPr lang="en-US" dirty="0" smtClean="0"/>
          </a:p>
          <a:p>
            <a:pPr marL="0" lvl="0" indent="0">
              <a:spcBef>
                <a:spcPts val="0"/>
              </a:spcBef>
              <a:buClr>
                <a:schemeClr val="dk1"/>
              </a:buClr>
              <a:buSzPct val="100000"/>
              <a:buNone/>
            </a:pPr>
            <a:r>
              <a:rPr lang="en-US" dirty="0" smtClean="0"/>
              <a:t>4.</a:t>
            </a:r>
            <a:r>
              <a:rPr lang="en-US" b="1" dirty="0" smtClean="0"/>
              <a:t> FIVEXMORE </a:t>
            </a:r>
            <a:r>
              <a:rPr lang="mr-IN" dirty="0" smtClean="0"/>
              <a:t>–</a:t>
            </a:r>
            <a:r>
              <a:rPr lang="en-US" dirty="0" smtClean="0"/>
              <a:t> Charity took matters into their own hands and surveyed 1300 Black women to look into the maternity experiences  - Inc. mortality but also serious pregnancy complications</a:t>
            </a:r>
          </a:p>
          <a:p>
            <a:pPr marL="0" lvl="0" indent="0">
              <a:spcBef>
                <a:spcPts val="0"/>
              </a:spcBef>
              <a:buClr>
                <a:schemeClr val="dk1"/>
              </a:buClr>
              <a:buSzPct val="100000"/>
              <a:buNone/>
            </a:pPr>
            <a:endParaRPr lang="en-US" dirty="0" smtClean="0"/>
          </a:p>
          <a:p>
            <a:pPr marL="0" lvl="0" indent="0">
              <a:spcBef>
                <a:spcPts val="0"/>
              </a:spcBef>
              <a:buClr>
                <a:schemeClr val="dk1"/>
              </a:buClr>
              <a:buSzPct val="100000"/>
              <a:buNone/>
            </a:pPr>
            <a:endParaRPr lang="en-US" dirty="0"/>
          </a:p>
          <a:p>
            <a:pPr marL="0" lvl="0" indent="0">
              <a:spcBef>
                <a:spcPts val="0"/>
              </a:spcBef>
              <a:buClr>
                <a:schemeClr val="dk1"/>
              </a:buClr>
              <a:buSzPct val="100000"/>
              <a:buNone/>
            </a:pPr>
            <a:r>
              <a:rPr lang="en-US" dirty="0" smtClean="0"/>
              <a:t>5. </a:t>
            </a:r>
            <a:r>
              <a:rPr lang="en-US" b="1" dirty="0" smtClean="0"/>
              <a:t>NHS</a:t>
            </a:r>
            <a:r>
              <a:rPr lang="en-US" dirty="0" smtClean="0"/>
              <a:t> </a:t>
            </a:r>
            <a:r>
              <a:rPr lang="en-US" b="1" dirty="0" smtClean="0"/>
              <a:t>Level up Maternity Care and tackle disparities (DOH) - </a:t>
            </a:r>
            <a:r>
              <a:rPr lang="en-US" dirty="0"/>
              <a:t>Explore reasons/drivers for disparities in maternity care and address poor outcomes for women from ethnic minority communities and those living in deprived areas</a:t>
            </a:r>
            <a:endParaRPr lang="en-GB" b="1" dirty="0"/>
          </a:p>
          <a:p>
            <a:pPr marL="0" lvl="0" indent="0">
              <a:spcBef>
                <a:spcPts val="0"/>
              </a:spcBef>
              <a:buClr>
                <a:schemeClr val="dk1"/>
              </a:buClr>
              <a:buSzPct val="100000"/>
              <a:buNone/>
            </a:pPr>
            <a:endParaRPr lang="en-GB" dirty="0"/>
          </a:p>
          <a:p>
            <a:pPr marL="0" lvl="0" indent="0">
              <a:spcBef>
                <a:spcPts val="640"/>
              </a:spcBef>
              <a:buClr>
                <a:schemeClr val="dk1"/>
              </a:buClr>
              <a:buSzPct val="100000"/>
              <a:buNone/>
            </a:pPr>
            <a:endParaRPr lang="en-GB" dirty="0"/>
          </a:p>
          <a:p>
            <a:pPr marL="0" lvl="0" indent="0">
              <a:spcBef>
                <a:spcPts val="640"/>
              </a:spcBef>
              <a:buClr>
                <a:schemeClr val="dk1"/>
              </a:buClr>
              <a:buSzPct val="100000"/>
              <a:buNone/>
            </a:pPr>
            <a:endParaRPr lang="en-GB" b="1" dirty="0"/>
          </a:p>
          <a:p>
            <a:pPr marL="0" lvl="0" indent="0">
              <a:spcBef>
                <a:spcPts val="640"/>
              </a:spcBef>
              <a:buClr>
                <a:schemeClr val="dk1"/>
              </a:buClr>
              <a:buSzPct val="100000"/>
              <a:buNone/>
            </a:pPr>
            <a:endParaRPr lang="en-GB" dirty="0"/>
          </a:p>
          <a:p>
            <a:endParaRPr lang="en-US" dirty="0"/>
          </a:p>
        </p:txBody>
      </p:sp>
    </p:spTree>
    <p:extLst>
      <p:ext uri="{BB962C8B-B14F-4D97-AF65-F5344CB8AC3E}">
        <p14:creationId xmlns:p14="http://schemas.microsoft.com/office/powerpoint/2010/main" val="398763060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sz="2800" dirty="0"/>
              <a:t>What can we do professionally to improve outcomes now and near future?</a:t>
            </a:r>
            <a:br>
              <a:rPr lang="en-GB" sz="2800" dirty="0"/>
            </a:b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342900" lvl="0" indent="-342900">
              <a:spcBef>
                <a:spcPts val="0"/>
              </a:spcBef>
              <a:buClr>
                <a:schemeClr val="dk1"/>
              </a:buClr>
              <a:buSzPct val="100000"/>
            </a:pPr>
            <a:r>
              <a:rPr lang="en-GB" dirty="0" smtClean="0"/>
              <a:t>. </a:t>
            </a:r>
          </a:p>
          <a:p>
            <a:endParaRPr lang="en-US" dirty="0"/>
          </a:p>
        </p:txBody>
      </p:sp>
    </p:spTree>
    <p:extLst>
      <p:ext uri="{BB962C8B-B14F-4D97-AF65-F5344CB8AC3E}">
        <p14:creationId xmlns:p14="http://schemas.microsoft.com/office/powerpoint/2010/main" val="270018719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sz="2800" dirty="0"/>
              <a:t>What can we do professionally to improve outcomes now and near future?</a:t>
            </a:r>
            <a:br>
              <a:rPr lang="en-GB" sz="2800" dirty="0"/>
            </a:b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342900" lvl="0" indent="-342900">
              <a:spcBef>
                <a:spcPts val="0"/>
              </a:spcBef>
              <a:buClr>
                <a:schemeClr val="dk1"/>
              </a:buClr>
              <a:buSzPct val="100000"/>
            </a:pPr>
            <a:r>
              <a:rPr lang="en-GB" dirty="0" smtClean="0"/>
              <a:t>Explore your reactions to different circumstances, start to look at your own unconscious bias</a:t>
            </a:r>
          </a:p>
          <a:p>
            <a:pPr marL="342900" lvl="0" indent="-342900">
              <a:spcBef>
                <a:spcPts val="0"/>
              </a:spcBef>
              <a:buClr>
                <a:schemeClr val="dk1"/>
              </a:buClr>
              <a:buSzPct val="100000"/>
            </a:pPr>
            <a:endParaRPr lang="en-GB" dirty="0" smtClean="0"/>
          </a:p>
          <a:p>
            <a:pPr marL="342900" lvl="0" indent="-342900">
              <a:spcBef>
                <a:spcPts val="448"/>
              </a:spcBef>
              <a:buClr>
                <a:schemeClr val="dk1"/>
              </a:buClr>
              <a:buSzPct val="100000"/>
            </a:pPr>
            <a:r>
              <a:rPr lang="en-GB" dirty="0" smtClean="0"/>
              <a:t>Speak up – bystander intervention - see link in Additional Resources</a:t>
            </a:r>
          </a:p>
          <a:p>
            <a:pPr marL="342900" lvl="0" indent="-342900">
              <a:spcBef>
                <a:spcPts val="448"/>
              </a:spcBef>
              <a:buClr>
                <a:schemeClr val="dk1"/>
              </a:buClr>
              <a:buSzPct val="100000"/>
            </a:pPr>
            <a:endParaRPr lang="en-GB" dirty="0" smtClean="0"/>
          </a:p>
          <a:p>
            <a:pPr marL="342900" lvl="0" indent="-342900">
              <a:spcBef>
                <a:spcPts val="448"/>
              </a:spcBef>
              <a:buClr>
                <a:schemeClr val="dk1"/>
              </a:buClr>
              <a:buSzPct val="100000"/>
            </a:pPr>
            <a:r>
              <a:rPr lang="en-GB" dirty="0" smtClean="0"/>
              <a:t>Be kind – remember the stress, anxiety, uncertainty that comes with having a baby especially for the first time. LISTEN to your patient and/or their partner and what they are telling you. Think about their risk of mental health issues as well as possible health disparities. </a:t>
            </a:r>
          </a:p>
          <a:p>
            <a:pPr marL="342900" lvl="0" indent="-342900">
              <a:spcBef>
                <a:spcPts val="448"/>
              </a:spcBef>
              <a:buClr>
                <a:schemeClr val="dk1"/>
              </a:buClr>
              <a:buSzPct val="100000"/>
            </a:pPr>
            <a:endParaRPr lang="en-GB" dirty="0" smtClean="0"/>
          </a:p>
          <a:p>
            <a:pPr marL="342900" lvl="0" indent="-342900">
              <a:spcBef>
                <a:spcPts val="448"/>
              </a:spcBef>
              <a:buClr>
                <a:schemeClr val="dk1"/>
              </a:buClr>
              <a:buSzPct val="100000"/>
            </a:pPr>
            <a:r>
              <a:rPr lang="en-GB" dirty="0" smtClean="0"/>
              <a:t>Think about possible deprivation of your patient and what you could do to help or signpost them to. Ask your local midwife team if not sure (often there is a public health midwife who can help).</a:t>
            </a:r>
          </a:p>
          <a:p>
            <a:pPr marL="342900" lvl="0" indent="-342900">
              <a:spcBef>
                <a:spcPts val="448"/>
              </a:spcBef>
              <a:buClr>
                <a:schemeClr val="dk1"/>
              </a:buClr>
              <a:buSzPct val="100000"/>
            </a:pPr>
            <a:endParaRPr lang="en-GB" dirty="0" smtClean="0"/>
          </a:p>
          <a:p>
            <a:pPr marL="342900" lvl="0" indent="-342900">
              <a:spcBef>
                <a:spcPts val="448"/>
              </a:spcBef>
              <a:buClr>
                <a:schemeClr val="dk1"/>
              </a:buClr>
              <a:buSzPct val="100000"/>
            </a:pPr>
            <a:r>
              <a:rPr lang="en-GB" dirty="0" smtClean="0"/>
              <a:t>Aid in policy making to ensure departments have education on this (especially if you end up working more rurally) and help in making sure there is continuity in care. </a:t>
            </a:r>
          </a:p>
          <a:p>
            <a:endParaRPr lang="en-US" dirty="0"/>
          </a:p>
        </p:txBody>
      </p:sp>
    </p:spTree>
    <p:extLst>
      <p:ext uri="{BB962C8B-B14F-4D97-AF65-F5344CB8AC3E}">
        <p14:creationId xmlns:p14="http://schemas.microsoft.com/office/powerpoint/2010/main" val="206264616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0"/>
          </p:nvPr>
        </p:nvSpPr>
        <p:spPr/>
        <p:txBody>
          <a:bodyPr/>
          <a:lstStyle/>
          <a:p>
            <a:r>
              <a:rPr lang="en-GB" dirty="0"/>
              <a:t>Why are you important as medical students….</a:t>
            </a:r>
            <a:br>
              <a:rPr lang="en-GB" dirty="0"/>
            </a:br>
            <a:endParaRPr lang="en-US" dirty="0"/>
          </a:p>
        </p:txBody>
      </p:sp>
      <p:sp>
        <p:nvSpPr>
          <p:cNvPr id="6" name="Rectangle 5"/>
          <p:cNvSpPr/>
          <p:nvPr/>
        </p:nvSpPr>
        <p:spPr>
          <a:xfrm>
            <a:off x="186596" y="1311277"/>
            <a:ext cx="4385404" cy="1015663"/>
          </a:xfrm>
          <a:prstGeom prst="rect">
            <a:avLst/>
          </a:prstGeom>
        </p:spPr>
        <p:txBody>
          <a:bodyPr wrap="square">
            <a:spAutoFit/>
          </a:bodyPr>
          <a:lstStyle/>
          <a:p>
            <a:pPr lvl="0">
              <a:buClr>
                <a:schemeClr val="dk1"/>
              </a:buClr>
              <a:buSzPts val="2400"/>
            </a:pPr>
            <a:r>
              <a:rPr lang="en-GB" sz="1400" b="1" dirty="0"/>
              <a:t>RCOG Position Statement:</a:t>
            </a:r>
            <a:br>
              <a:rPr lang="en-GB" sz="1400" b="1" dirty="0"/>
            </a:br>
            <a:r>
              <a:rPr lang="en-GB" sz="1400" b="1" dirty="0"/>
              <a:t>Racial disparities in </a:t>
            </a:r>
            <a:endParaRPr lang="en-GB" sz="1400" b="1" dirty="0" smtClean="0"/>
          </a:p>
          <a:p>
            <a:pPr lvl="0">
              <a:buClr>
                <a:schemeClr val="dk1"/>
              </a:buClr>
              <a:buSzPts val="2400"/>
            </a:pPr>
            <a:r>
              <a:rPr lang="en-GB" sz="1400" b="1" dirty="0"/>
              <a:t>W</a:t>
            </a:r>
            <a:r>
              <a:rPr lang="en-GB" sz="1400" b="1" dirty="0" smtClean="0"/>
              <a:t>omen’s </a:t>
            </a:r>
            <a:r>
              <a:rPr lang="en-GB" sz="1400" b="1" dirty="0"/>
              <a:t>healthcare </a:t>
            </a:r>
            <a:endParaRPr lang="en-GB" sz="1400" dirty="0"/>
          </a:p>
          <a:p>
            <a:pPr lvl="0">
              <a:spcBef>
                <a:spcPts val="480"/>
              </a:spcBef>
              <a:buClr>
                <a:schemeClr val="dk1"/>
              </a:buClr>
              <a:buSzPts val="2400"/>
            </a:pPr>
            <a:r>
              <a:rPr lang="en-GB" sz="1400" dirty="0"/>
              <a:t>March 2020</a:t>
            </a:r>
            <a:endParaRPr lang="en-GB" dirty="0"/>
          </a:p>
        </p:txBody>
      </p:sp>
      <p:pic>
        <p:nvPicPr>
          <p:cNvPr id="7" name="Google Shape;721;p116" descr="Macintosh HD:Users:rohinisabherwal:Desktop:Screen Shot 2021-06-04 at 12.37.29.png"/>
          <p:cNvPicPr preferRelativeResize="0"/>
          <p:nvPr/>
        </p:nvPicPr>
        <p:blipFill rotWithShape="1">
          <a:blip r:embed="rId3">
            <a:alphaModFix/>
          </a:blip>
          <a:srcRect/>
          <a:stretch/>
        </p:blipFill>
        <p:spPr>
          <a:xfrm>
            <a:off x="2472267" y="1540933"/>
            <a:ext cx="6671732" cy="2861734"/>
          </a:xfrm>
          <a:prstGeom prst="rect">
            <a:avLst/>
          </a:prstGeom>
          <a:noFill/>
          <a:ln>
            <a:noFill/>
          </a:ln>
        </p:spPr>
      </p:pic>
    </p:spTree>
    <p:extLst>
      <p:ext uri="{BB962C8B-B14F-4D97-AF65-F5344CB8AC3E}">
        <p14:creationId xmlns:p14="http://schemas.microsoft.com/office/powerpoint/2010/main" val="41947854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t>Closing</a:t>
            </a:r>
          </a:p>
        </p:txBody>
      </p:sp>
      <p:sp>
        <p:nvSpPr>
          <p:cNvPr id="5" name="Text Placeholder 4"/>
          <p:cNvSpPr>
            <a:spLocks noGrp="1"/>
          </p:cNvSpPr>
          <p:nvPr>
            <p:ph type="body" sz="quarter" idx="13"/>
          </p:nvPr>
        </p:nvSpPr>
        <p:spPr/>
        <p:txBody>
          <a:bodyPr/>
          <a:lstStyle/>
          <a:p>
            <a:r>
              <a:rPr lang="en-US" dirty="0"/>
              <a:t>Discuss one thing you are going to take from todays’ session. </a:t>
            </a:r>
          </a:p>
          <a:p>
            <a:endParaRPr lang="en-US" dirty="0" smtClean="0"/>
          </a:p>
          <a:p>
            <a:endParaRPr lang="en-US" dirty="0"/>
          </a:p>
          <a:p>
            <a:r>
              <a:rPr lang="cs-CZ" u="sng" dirty="0">
                <a:hlinkClick r:id="rId3"/>
              </a:rPr>
              <a:t>https://form.jotform.com/222062931211341 </a:t>
            </a:r>
            <a:endParaRPr lang="en-US" dirty="0" smtClean="0"/>
          </a:p>
          <a:p>
            <a:endParaRPr lang="en-US" dirty="0"/>
          </a:p>
        </p:txBody>
      </p:sp>
      <p:pic>
        <p:nvPicPr>
          <p:cNvPr id="6" name="Picture 5"/>
          <p:cNvPicPr>
            <a:picLocks noChangeAspect="1"/>
          </p:cNvPicPr>
          <p:nvPr/>
        </p:nvPicPr>
        <p:blipFill>
          <a:blip r:embed="rId4"/>
          <a:stretch>
            <a:fillRect/>
          </a:stretch>
        </p:blipFill>
        <p:spPr>
          <a:xfrm>
            <a:off x="7013264" y="2331469"/>
            <a:ext cx="2130736" cy="2130736"/>
          </a:xfrm>
          <a:prstGeom prst="rect">
            <a:avLst/>
          </a:prstGeom>
        </p:spPr>
      </p:pic>
    </p:spTree>
    <p:extLst>
      <p:ext uri="{BB962C8B-B14F-4D97-AF65-F5344CB8AC3E}">
        <p14:creationId xmlns:p14="http://schemas.microsoft.com/office/powerpoint/2010/main" val="209449645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Summary</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indent="-457200"/>
            <a:r>
              <a:rPr lang="en-GB" dirty="0"/>
              <a:t>We hope you have enjoyed these sessions. </a:t>
            </a:r>
          </a:p>
          <a:p>
            <a:pPr indent="-457200"/>
            <a:r>
              <a:rPr lang="en-GB" dirty="0"/>
              <a:t>Our intention was to broaden your understanding of health inequity in a number of different </a:t>
            </a:r>
            <a:r>
              <a:rPr lang="en-GB" dirty="0" smtClean="0"/>
              <a:t>settings. </a:t>
            </a:r>
            <a:endParaRPr lang="en-GB" dirty="0"/>
          </a:p>
          <a:p>
            <a:pPr indent="-457200"/>
            <a:r>
              <a:rPr lang="en-GB" dirty="0"/>
              <a:t>We strongly feel that understanding healthy equity is a critical aspect of modern medical practice.</a:t>
            </a:r>
          </a:p>
          <a:p>
            <a:pPr indent="-457200"/>
            <a:r>
              <a:rPr lang="en-GB" dirty="0"/>
              <a:t>More than anything we hope this will foster </a:t>
            </a:r>
            <a:r>
              <a:rPr lang="en-GB" dirty="0" smtClean="0"/>
              <a:t>an </a:t>
            </a:r>
            <a:r>
              <a:rPr lang="en-GB" dirty="0"/>
              <a:t>interest and engagement with these topics in </a:t>
            </a:r>
            <a:r>
              <a:rPr lang="en-GB" dirty="0" smtClean="0"/>
              <a:t>your</a:t>
            </a:r>
          </a:p>
          <a:p>
            <a:pPr marL="0" indent="0">
              <a:buNone/>
            </a:pPr>
            <a:r>
              <a:rPr lang="en-GB" dirty="0" smtClean="0"/>
              <a:t> </a:t>
            </a:r>
            <a:r>
              <a:rPr lang="en-GB" dirty="0"/>
              <a:t>future careers. </a:t>
            </a:r>
          </a:p>
          <a:p>
            <a:pPr marL="0" indent="0">
              <a:buNone/>
            </a:pPr>
            <a:endParaRPr lang="en-US" dirty="0"/>
          </a:p>
        </p:txBody>
      </p:sp>
    </p:spTree>
    <p:extLst>
      <p:ext uri="{BB962C8B-B14F-4D97-AF65-F5344CB8AC3E}">
        <p14:creationId xmlns:p14="http://schemas.microsoft.com/office/powerpoint/2010/main" val="223282251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Future Participation</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114300" indent="0">
              <a:buNone/>
            </a:pPr>
            <a:r>
              <a:rPr lang="en-US" dirty="0"/>
              <a:t>If you are interested in helping us developing these sessions further please do not hesitate to get in touch with Y4 LEADS Dr. Dev Gadhvi and Dr Rohini Sabherwal</a:t>
            </a:r>
            <a:r>
              <a:rPr lang="en-US" dirty="0" smtClean="0"/>
              <a:t>.</a:t>
            </a:r>
          </a:p>
          <a:p>
            <a:pPr marL="114300" indent="0">
              <a:buNone/>
            </a:pPr>
            <a:endParaRPr lang="en-US" dirty="0"/>
          </a:p>
          <a:p>
            <a:pPr marL="114300" indent="0">
              <a:buNone/>
            </a:pPr>
            <a:r>
              <a:rPr lang="en-US" b="1" dirty="0" smtClean="0"/>
              <a:t>We are particularly looking for a wide range of view points</a:t>
            </a:r>
            <a:r>
              <a:rPr lang="mr-IN" b="1" dirty="0" smtClean="0"/>
              <a:t>…</a:t>
            </a:r>
            <a:r>
              <a:rPr lang="en-GB" b="1" dirty="0" smtClean="0"/>
              <a:t>.</a:t>
            </a:r>
          </a:p>
          <a:p>
            <a:pPr marL="114300" indent="0">
              <a:buNone/>
            </a:pPr>
            <a:endParaRPr lang="en-US" dirty="0"/>
          </a:p>
          <a:p>
            <a:pPr marL="114300" indent="0">
              <a:buNone/>
            </a:pPr>
            <a:r>
              <a:rPr lang="en-US" dirty="0"/>
              <a:t>Thank you</a:t>
            </a:r>
          </a:p>
          <a:p>
            <a:endParaRPr lang="en-US" dirty="0"/>
          </a:p>
        </p:txBody>
      </p:sp>
    </p:spTree>
    <p:extLst>
      <p:ext uri="{BB962C8B-B14F-4D97-AF65-F5344CB8AC3E}">
        <p14:creationId xmlns:p14="http://schemas.microsoft.com/office/powerpoint/2010/main" val="330477369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0"/>
          </p:nvPr>
        </p:nvSpPr>
        <p:spPr/>
        <p:txBody>
          <a:bodyPr/>
          <a:lstStyle/>
          <a:p>
            <a:r>
              <a:rPr lang="en-US" dirty="0" smtClean="0"/>
              <a:t>Additional Information</a:t>
            </a:r>
            <a:endParaRPr lang="en-US" dirty="0"/>
          </a:p>
        </p:txBody>
      </p:sp>
      <p:sp>
        <p:nvSpPr>
          <p:cNvPr id="5" name="Text Placeholder 4"/>
          <p:cNvSpPr>
            <a:spLocks noGrp="1"/>
          </p:cNvSpPr>
          <p:nvPr>
            <p:ph type="body" sz="quarter" idx="13"/>
          </p:nvPr>
        </p:nvSpPr>
        <p:spPr>
          <a:xfrm>
            <a:off x="186597" y="868947"/>
            <a:ext cx="8672097" cy="3395078"/>
          </a:xfrm>
        </p:spPr>
        <p:txBody>
          <a:bodyPr/>
          <a:lstStyle/>
          <a:p>
            <a:pPr marL="0" lvl="0" indent="0">
              <a:lnSpc>
                <a:spcPct val="115000"/>
              </a:lnSpc>
              <a:spcBef>
                <a:spcPts val="0"/>
              </a:spcBef>
              <a:buClr>
                <a:schemeClr val="dk1"/>
              </a:buClr>
              <a:buSzPts val="1100"/>
              <a:buNone/>
            </a:pPr>
            <a:r>
              <a:rPr lang="en-GB" dirty="0" smtClean="0">
                <a:ea typeface="Arial"/>
                <a:cs typeface="Arial"/>
                <a:sym typeface="Arial"/>
              </a:rPr>
              <a:t>Adverse </a:t>
            </a:r>
            <a:r>
              <a:rPr lang="en-GB" dirty="0">
                <a:ea typeface="Arial"/>
                <a:cs typeface="Arial"/>
                <a:sym typeface="Arial"/>
              </a:rPr>
              <a:t>Child Events</a:t>
            </a:r>
          </a:p>
          <a:p>
            <a:pPr marL="0" lvl="0" indent="0">
              <a:lnSpc>
                <a:spcPct val="115000"/>
              </a:lnSpc>
              <a:spcBef>
                <a:spcPts val="0"/>
              </a:spcBef>
              <a:buClr>
                <a:schemeClr val="dk1"/>
              </a:buClr>
              <a:buSzPts val="1100"/>
              <a:buNone/>
            </a:pPr>
            <a:r>
              <a:rPr lang="en-GB" u="sng" dirty="0">
                <a:solidFill>
                  <a:schemeClr val="hlink"/>
                </a:solidFill>
                <a:ea typeface="Arial"/>
                <a:cs typeface="Arial"/>
                <a:sym typeface="Arial"/>
                <a:hlinkClick r:id="rId2"/>
              </a:rPr>
              <a:t>https://www.londonaceshub.org/racial-justice</a:t>
            </a:r>
            <a:endParaRPr lang="en-GB" u="sng" dirty="0">
              <a:solidFill>
                <a:schemeClr val="hlink"/>
              </a:solidFill>
              <a:ea typeface="Arial"/>
              <a:cs typeface="Arial"/>
              <a:sym typeface="Arial"/>
            </a:endParaRPr>
          </a:p>
          <a:p>
            <a:pPr marL="0" lvl="0" indent="0">
              <a:lnSpc>
                <a:spcPct val="115000"/>
              </a:lnSpc>
              <a:spcBef>
                <a:spcPts val="0"/>
              </a:spcBef>
              <a:buClr>
                <a:schemeClr val="dk1"/>
              </a:buClr>
              <a:buSzPts val="1100"/>
              <a:buNone/>
            </a:pPr>
            <a:endParaRPr lang="en-GB" dirty="0">
              <a:solidFill>
                <a:srgbClr val="E4AF09"/>
              </a:solidFill>
              <a:ea typeface="Arial"/>
              <a:cs typeface="Arial"/>
              <a:sym typeface="Arial"/>
            </a:endParaRPr>
          </a:p>
          <a:p>
            <a:pPr marL="0" lvl="0" indent="0">
              <a:lnSpc>
                <a:spcPct val="115000"/>
              </a:lnSpc>
              <a:spcBef>
                <a:spcPts val="0"/>
              </a:spcBef>
              <a:buClr>
                <a:schemeClr val="dk1"/>
              </a:buClr>
              <a:buSzPts val="1100"/>
              <a:buNone/>
            </a:pPr>
            <a:r>
              <a:rPr lang="en-GB" dirty="0">
                <a:ea typeface="Arial"/>
                <a:cs typeface="Arial"/>
                <a:sym typeface="Arial"/>
              </a:rPr>
              <a:t>Mrs </a:t>
            </a:r>
            <a:r>
              <a:rPr lang="en-GB" dirty="0" err="1">
                <a:ea typeface="Arial"/>
                <a:cs typeface="Arial"/>
                <a:sym typeface="Arial"/>
              </a:rPr>
              <a:t>Bibi</a:t>
            </a:r>
            <a:r>
              <a:rPr lang="en-GB" dirty="0">
                <a:ea typeface="Arial"/>
                <a:cs typeface="Arial"/>
                <a:sym typeface="Arial"/>
              </a:rPr>
              <a:t> Syndrome</a:t>
            </a:r>
          </a:p>
          <a:p>
            <a:pPr marL="0" lvl="0" indent="0">
              <a:lnSpc>
                <a:spcPct val="115000"/>
              </a:lnSpc>
              <a:spcBef>
                <a:spcPts val="0"/>
              </a:spcBef>
              <a:buClr>
                <a:schemeClr val="dk1"/>
              </a:buClr>
              <a:buSzPts val="1100"/>
              <a:buNone/>
            </a:pPr>
            <a:r>
              <a:rPr lang="en-GB" u="sng" dirty="0">
                <a:solidFill>
                  <a:schemeClr val="hlink"/>
                </a:solidFill>
                <a:ea typeface="Arial"/>
                <a:cs typeface="Arial"/>
                <a:sym typeface="Arial"/>
                <a:hlinkClick r:id="rId3"/>
              </a:rPr>
              <a:t>https://mediadiversified.org/2018/09/14/mrs-bibi-syndrome-the-medical-stereotype-undermining-elderly-asian-women/</a:t>
            </a:r>
            <a:endParaRPr lang="en-GB" u="sng" dirty="0">
              <a:solidFill>
                <a:schemeClr val="hlink"/>
              </a:solidFill>
              <a:ea typeface="Arial"/>
              <a:cs typeface="Arial"/>
              <a:sym typeface="Arial"/>
            </a:endParaRPr>
          </a:p>
          <a:p>
            <a:pPr marL="0" lvl="0" indent="0">
              <a:lnSpc>
                <a:spcPct val="115000"/>
              </a:lnSpc>
              <a:spcBef>
                <a:spcPts val="0"/>
              </a:spcBef>
              <a:buNone/>
            </a:pPr>
            <a:endParaRPr lang="en-GB" dirty="0">
              <a:solidFill>
                <a:srgbClr val="E4AF09"/>
              </a:solidFill>
              <a:ea typeface="Arial"/>
              <a:cs typeface="Arial"/>
              <a:sym typeface="Arial"/>
            </a:endParaRPr>
          </a:p>
          <a:p>
            <a:pPr marL="0" lvl="0" indent="0">
              <a:lnSpc>
                <a:spcPct val="115000"/>
              </a:lnSpc>
              <a:spcBef>
                <a:spcPts val="0"/>
              </a:spcBef>
              <a:buClr>
                <a:schemeClr val="dk1"/>
              </a:buClr>
              <a:buSzPts val="1100"/>
              <a:buNone/>
            </a:pPr>
            <a:r>
              <a:rPr lang="en-GB" dirty="0">
                <a:ea typeface="Arial"/>
                <a:cs typeface="Arial"/>
                <a:sym typeface="Arial"/>
              </a:rPr>
              <a:t>Louis Theroux - Mothers on the Edge - Perinatal MH</a:t>
            </a:r>
          </a:p>
          <a:p>
            <a:pPr marL="0" lvl="0" indent="0">
              <a:lnSpc>
                <a:spcPct val="115000"/>
              </a:lnSpc>
              <a:spcBef>
                <a:spcPts val="0"/>
              </a:spcBef>
              <a:buClr>
                <a:schemeClr val="dk1"/>
              </a:buClr>
              <a:buSzPts val="1100"/>
              <a:buNone/>
            </a:pPr>
            <a:r>
              <a:rPr lang="en-GB" u="sng" dirty="0">
                <a:solidFill>
                  <a:schemeClr val="hlink"/>
                </a:solidFill>
                <a:ea typeface="Arial"/>
                <a:cs typeface="Arial"/>
                <a:sym typeface="Arial"/>
                <a:hlinkClick r:id="rId4"/>
              </a:rPr>
              <a:t>https://www.bbc.co.uk/programmes/m00052dk</a:t>
            </a:r>
            <a:endParaRPr lang="en-GB" u="sng" dirty="0">
              <a:solidFill>
                <a:schemeClr val="hlink"/>
              </a:solidFill>
              <a:ea typeface="Arial"/>
              <a:cs typeface="Arial"/>
              <a:sym typeface="Arial"/>
            </a:endParaRPr>
          </a:p>
          <a:p>
            <a:pPr marL="0" indent="0">
              <a:buNone/>
            </a:pPr>
            <a:endParaRPr lang="en-US" dirty="0"/>
          </a:p>
        </p:txBody>
      </p:sp>
    </p:spTree>
    <p:extLst>
      <p:ext uri="{BB962C8B-B14F-4D97-AF65-F5344CB8AC3E}">
        <p14:creationId xmlns:p14="http://schemas.microsoft.com/office/powerpoint/2010/main" val="9747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0"/>
          </p:nvPr>
        </p:nvSpPr>
        <p:spPr/>
        <p:txBody>
          <a:bodyPr/>
          <a:lstStyle/>
          <a:p>
            <a:r>
              <a:rPr lang="en-GB" dirty="0"/>
              <a:t>Exercise 1 - Define Health Equity</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0" indent="0">
              <a:spcBef>
                <a:spcPts val="0"/>
              </a:spcBef>
              <a:buClr>
                <a:schemeClr val="dk1"/>
              </a:buClr>
              <a:buSzPts val="3200"/>
              <a:buNone/>
            </a:pPr>
            <a:endParaRPr lang="en-GB" dirty="0"/>
          </a:p>
          <a:p>
            <a:pPr marL="0" indent="0">
              <a:spcBef>
                <a:spcPts val="0"/>
              </a:spcBef>
              <a:buClr>
                <a:schemeClr val="dk1"/>
              </a:buClr>
              <a:buSzPts val="3200"/>
              <a:buNone/>
            </a:pPr>
            <a:r>
              <a:rPr lang="en-GB" dirty="0" smtClean="0"/>
              <a:t>What were </a:t>
            </a:r>
            <a:r>
              <a:rPr lang="en-GB" dirty="0"/>
              <a:t>your </a:t>
            </a:r>
            <a:r>
              <a:rPr lang="en-GB" dirty="0" smtClean="0"/>
              <a:t>thoughts on Health Equity </a:t>
            </a:r>
          </a:p>
          <a:p>
            <a:pPr marL="0" indent="0">
              <a:spcBef>
                <a:spcPts val="0"/>
              </a:spcBef>
              <a:buClr>
                <a:schemeClr val="dk1"/>
              </a:buClr>
              <a:buSzPts val="3200"/>
              <a:buNone/>
            </a:pPr>
            <a:r>
              <a:rPr lang="en-GB" dirty="0" smtClean="0"/>
              <a:t>before and after this video?</a:t>
            </a:r>
          </a:p>
          <a:p>
            <a:pPr marL="0" indent="0">
              <a:spcBef>
                <a:spcPts val="0"/>
              </a:spcBef>
              <a:buClr>
                <a:schemeClr val="dk1"/>
              </a:buClr>
              <a:buSzPts val="3200"/>
              <a:buNone/>
            </a:pPr>
            <a:endParaRPr lang="en-GB" dirty="0"/>
          </a:p>
          <a:p>
            <a:pPr marL="0" indent="0">
              <a:spcBef>
                <a:spcPts val="592"/>
              </a:spcBef>
              <a:buNone/>
            </a:pPr>
            <a:r>
              <a:rPr lang="en-GB" dirty="0"/>
              <a:t>What is your lived experience of health equity</a:t>
            </a:r>
            <a:r>
              <a:rPr lang="en-GB" dirty="0" smtClean="0"/>
              <a:t>?</a:t>
            </a:r>
          </a:p>
          <a:p>
            <a:pPr marL="0" indent="0">
              <a:spcBef>
                <a:spcPts val="592"/>
              </a:spcBef>
              <a:buNone/>
            </a:pPr>
            <a:endParaRPr lang="en-GB" u="sng" dirty="0">
              <a:solidFill>
                <a:schemeClr val="hlink"/>
              </a:solidFill>
              <a:hlinkClick r:id="rId3"/>
            </a:endParaRPr>
          </a:p>
          <a:p>
            <a:pPr marL="0" indent="0">
              <a:spcBef>
                <a:spcPts val="592"/>
              </a:spcBef>
              <a:buNone/>
            </a:pPr>
            <a:r>
              <a:rPr lang="en-GB" u="sng" dirty="0" smtClean="0">
                <a:solidFill>
                  <a:schemeClr val="hlink"/>
                </a:solidFill>
                <a:hlinkClick r:id="rId3"/>
              </a:rPr>
              <a:t>What </a:t>
            </a:r>
            <a:r>
              <a:rPr lang="en-GB" u="sng" dirty="0">
                <a:solidFill>
                  <a:schemeClr val="hlink"/>
                </a:solidFill>
                <a:hlinkClick r:id="rId3"/>
              </a:rPr>
              <a:t>is Health Equity and Why does it matter?</a:t>
            </a:r>
            <a:endParaRPr lang="en-GB" dirty="0"/>
          </a:p>
          <a:p>
            <a:pPr marL="0" indent="0">
              <a:buNone/>
            </a:pPr>
            <a:endParaRPr lang="en-US" dirty="0"/>
          </a:p>
        </p:txBody>
      </p:sp>
      <p:pic>
        <p:nvPicPr>
          <p:cNvPr id="6" name="Picture 5" descr="Screen Shot 2022-06-17 at 11.11.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950" y="1132269"/>
            <a:ext cx="4992884" cy="3260166"/>
          </a:xfrm>
          <a:prstGeom prst="rect">
            <a:avLst/>
          </a:prstGeom>
        </p:spPr>
      </p:pic>
    </p:spTree>
    <p:extLst>
      <p:ext uri="{BB962C8B-B14F-4D97-AF65-F5344CB8AC3E}">
        <p14:creationId xmlns:p14="http://schemas.microsoft.com/office/powerpoint/2010/main" val="428050343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Additional Information</a:t>
            </a:r>
            <a:endParaRPr lang="en-US" dirty="0"/>
          </a:p>
        </p:txBody>
      </p:sp>
      <p:sp>
        <p:nvSpPr>
          <p:cNvPr id="5" name="Text Placeholder 4"/>
          <p:cNvSpPr>
            <a:spLocks noGrp="1"/>
          </p:cNvSpPr>
          <p:nvPr>
            <p:ph type="body" sz="quarter" idx="13"/>
          </p:nvPr>
        </p:nvSpPr>
        <p:spPr>
          <a:xfrm>
            <a:off x="186597" y="736075"/>
            <a:ext cx="8457721" cy="3319550"/>
          </a:xfrm>
        </p:spPr>
        <p:txBody>
          <a:bodyPr/>
          <a:lstStyle/>
          <a:p>
            <a:pPr marL="0" lvl="0" indent="0">
              <a:lnSpc>
                <a:spcPct val="115000"/>
              </a:lnSpc>
              <a:spcBef>
                <a:spcPts val="0"/>
              </a:spcBef>
              <a:buClr>
                <a:schemeClr val="dk1"/>
              </a:buClr>
              <a:buSzPts val="1100"/>
              <a:buNone/>
            </a:pPr>
            <a:r>
              <a:rPr lang="en-GB" dirty="0">
                <a:ea typeface="Arial"/>
                <a:cs typeface="Arial"/>
                <a:sym typeface="Arial"/>
              </a:rPr>
              <a:t>Black patients less likely to be offered pain relief V white counterparts</a:t>
            </a:r>
          </a:p>
          <a:p>
            <a:pPr lvl="0">
              <a:lnSpc>
                <a:spcPct val="115000"/>
              </a:lnSpc>
              <a:spcBef>
                <a:spcPts val="0"/>
              </a:spcBef>
              <a:buClr>
                <a:schemeClr val="dk1"/>
              </a:buClr>
              <a:buSzPts val="1100"/>
              <a:buFontTx/>
              <a:buChar char="-"/>
            </a:pPr>
            <a:r>
              <a:rPr lang="en-GB" u="sng" dirty="0" smtClean="0">
                <a:solidFill>
                  <a:schemeClr val="hlink"/>
                </a:solidFill>
                <a:ea typeface="Arial"/>
                <a:cs typeface="Arial"/>
                <a:sym typeface="Arial"/>
                <a:hlinkClick r:id="rId2"/>
              </a:rPr>
              <a:t>https</a:t>
            </a:r>
            <a:r>
              <a:rPr lang="en-GB" u="sng" dirty="0">
                <a:solidFill>
                  <a:schemeClr val="hlink"/>
                </a:solidFill>
                <a:ea typeface="Arial"/>
                <a:cs typeface="Arial"/>
                <a:sym typeface="Arial"/>
                <a:hlinkClick r:id="rId2"/>
              </a:rPr>
              <a:t>://www.theguardian.com/science/2016/aug/10/black-patients-bias-prescriptions-pain-management-medicine-</a:t>
            </a:r>
            <a:r>
              <a:rPr lang="en-GB" u="sng" dirty="0" smtClean="0">
                <a:solidFill>
                  <a:schemeClr val="hlink"/>
                </a:solidFill>
                <a:ea typeface="Arial"/>
                <a:cs typeface="Arial"/>
                <a:sym typeface="Arial"/>
                <a:hlinkClick r:id="rId2"/>
              </a:rPr>
              <a:t>opioids</a:t>
            </a:r>
            <a:endParaRPr lang="en-GB" u="sng" dirty="0">
              <a:solidFill>
                <a:schemeClr val="hlink"/>
              </a:solidFill>
              <a:ea typeface="Arial"/>
              <a:cs typeface="Arial"/>
              <a:sym typeface="Arial"/>
            </a:endParaRPr>
          </a:p>
          <a:p>
            <a:pPr lvl="0">
              <a:lnSpc>
                <a:spcPct val="115000"/>
              </a:lnSpc>
              <a:spcBef>
                <a:spcPts val="0"/>
              </a:spcBef>
              <a:buClr>
                <a:schemeClr val="dk1"/>
              </a:buClr>
              <a:buSzPts val="1100"/>
              <a:buFontTx/>
              <a:buChar char="-"/>
            </a:pPr>
            <a:r>
              <a:rPr lang="en-GB" u="sng" dirty="0">
                <a:solidFill>
                  <a:schemeClr val="hlink"/>
                </a:solidFill>
                <a:ea typeface="Arial"/>
                <a:cs typeface="Arial"/>
                <a:sym typeface="Arial"/>
                <a:hlinkClick r:id="rId3"/>
              </a:rPr>
              <a:t>https://journals.plos.org/plosone/article?id=10.1371/journal.pone.</a:t>
            </a:r>
            <a:r>
              <a:rPr lang="en-GB" u="sng" dirty="0" smtClean="0">
                <a:solidFill>
                  <a:schemeClr val="hlink"/>
                </a:solidFill>
                <a:ea typeface="Arial"/>
                <a:cs typeface="Arial"/>
                <a:sym typeface="Arial"/>
                <a:hlinkClick r:id="rId3"/>
              </a:rPr>
              <a:t>0159224</a:t>
            </a:r>
            <a:endParaRPr lang="en-GB" u="sng" dirty="0" smtClean="0">
              <a:solidFill>
                <a:schemeClr val="hlink"/>
              </a:solidFill>
              <a:ea typeface="Arial"/>
              <a:cs typeface="Arial"/>
              <a:sym typeface="Arial"/>
            </a:endParaRPr>
          </a:p>
          <a:p>
            <a:pPr lvl="0">
              <a:lnSpc>
                <a:spcPct val="115000"/>
              </a:lnSpc>
              <a:spcBef>
                <a:spcPts val="0"/>
              </a:spcBef>
              <a:buClr>
                <a:schemeClr val="dk1"/>
              </a:buClr>
              <a:buSzPts val="1100"/>
              <a:buFontTx/>
              <a:buChar char="-"/>
            </a:pPr>
            <a:endParaRPr lang="en-GB" u="sng" dirty="0">
              <a:solidFill>
                <a:schemeClr val="hlink"/>
              </a:solidFill>
              <a:ea typeface="Arial"/>
              <a:cs typeface="Arial"/>
              <a:sym typeface="Arial"/>
            </a:endParaRPr>
          </a:p>
          <a:p>
            <a:pPr marL="0" lvl="0" indent="0">
              <a:lnSpc>
                <a:spcPct val="115000"/>
              </a:lnSpc>
              <a:spcBef>
                <a:spcPts val="0"/>
              </a:spcBef>
              <a:buClr>
                <a:schemeClr val="dk1"/>
              </a:buClr>
              <a:buSzPts val="1100"/>
              <a:buNone/>
            </a:pPr>
            <a:r>
              <a:rPr lang="en-GB" dirty="0">
                <a:solidFill>
                  <a:schemeClr val="tx1"/>
                </a:solidFill>
                <a:ea typeface="Arial"/>
                <a:cs typeface="Arial"/>
                <a:sym typeface="Arial"/>
              </a:rPr>
              <a:t>Speaking up </a:t>
            </a:r>
            <a:r>
              <a:rPr lang="mr-IN" dirty="0">
                <a:solidFill>
                  <a:schemeClr val="tx1"/>
                </a:solidFill>
                <a:ea typeface="Arial"/>
                <a:cs typeface="Arial"/>
                <a:sym typeface="Arial"/>
              </a:rPr>
              <a:t>–</a:t>
            </a:r>
            <a:r>
              <a:rPr lang="en-GB" dirty="0">
                <a:solidFill>
                  <a:schemeClr val="tx1"/>
                </a:solidFill>
                <a:ea typeface="Arial"/>
                <a:cs typeface="Arial"/>
                <a:sym typeface="Arial"/>
              </a:rPr>
              <a:t> University of Leeds</a:t>
            </a:r>
          </a:p>
          <a:p>
            <a:pPr marL="0" lvl="0" indent="0">
              <a:lnSpc>
                <a:spcPct val="115000"/>
              </a:lnSpc>
              <a:spcBef>
                <a:spcPts val="0"/>
              </a:spcBef>
              <a:buClr>
                <a:schemeClr val="dk1"/>
              </a:buClr>
              <a:buSzPts val="1100"/>
              <a:buNone/>
            </a:pPr>
            <a:r>
              <a:rPr lang="en-GB" dirty="0">
                <a:solidFill>
                  <a:schemeClr val="tx1"/>
                </a:solidFill>
                <a:ea typeface="Arial"/>
                <a:cs typeface="Arial"/>
                <a:sym typeface="Arial"/>
                <a:hlinkClick r:id="rId4"/>
              </a:rPr>
              <a:t>https://equality.leeds.ac.uk/support-and-resources/becoming-an-active-bystander/</a:t>
            </a:r>
            <a:endParaRPr lang="en-GB" dirty="0">
              <a:solidFill>
                <a:schemeClr val="tx1"/>
              </a:solidFill>
              <a:ea typeface="Arial"/>
              <a:cs typeface="Arial"/>
              <a:sym typeface="Arial"/>
            </a:endParaRPr>
          </a:p>
          <a:p>
            <a:pPr marL="0" indent="0">
              <a:buNone/>
            </a:pPr>
            <a:endParaRPr lang="en-US" dirty="0" smtClean="0"/>
          </a:p>
          <a:p>
            <a:pPr marL="0" indent="0">
              <a:buNone/>
            </a:pPr>
            <a:r>
              <a:rPr lang="en-US" dirty="0" smtClean="0"/>
              <a:t>Take </a:t>
            </a:r>
            <a:r>
              <a:rPr lang="en-US" dirty="0"/>
              <a:t>the Harvard </a:t>
            </a:r>
            <a:r>
              <a:rPr lang="en-US" dirty="0" err="1"/>
              <a:t>Implict</a:t>
            </a:r>
            <a:r>
              <a:rPr lang="en-US" dirty="0"/>
              <a:t> Bias test</a:t>
            </a:r>
          </a:p>
          <a:p>
            <a:pPr marL="0" indent="0">
              <a:buNone/>
            </a:pPr>
            <a:r>
              <a:rPr lang="en-US" dirty="0">
                <a:hlinkClick r:id="rId5"/>
              </a:rPr>
              <a:t>https://implicit.harvard.edu/implicit/takeatouchtestv2.</a:t>
            </a:r>
            <a:r>
              <a:rPr lang="en-US" dirty="0" smtClean="0">
                <a:hlinkClick r:id="rId5"/>
              </a:rPr>
              <a:t>html</a:t>
            </a: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69590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6596" y="288657"/>
            <a:ext cx="8602034" cy="3975368"/>
          </a:xfrm>
        </p:spPr>
        <p:txBody>
          <a:bodyPr/>
          <a:lstStyle/>
          <a:p>
            <a:pPr marL="0" indent="0">
              <a:buNone/>
            </a:pPr>
            <a:r>
              <a:rPr lang="en-US" dirty="0"/>
              <a:t>Ethnic Inequalities in Healthcare </a:t>
            </a:r>
            <a:r>
              <a:rPr lang="mr-IN" dirty="0" smtClean="0">
                <a:hlinkClick r:id="rId2"/>
              </a:rPr>
              <a:t>–</a:t>
            </a:r>
            <a:r>
              <a:rPr lang="en-US" dirty="0" smtClean="0"/>
              <a:t> A Rapid Review</a:t>
            </a:r>
          </a:p>
          <a:p>
            <a:pPr marL="0" indent="0">
              <a:buNone/>
            </a:pPr>
            <a:r>
              <a:rPr lang="en-US" dirty="0" smtClean="0">
                <a:hlinkClick r:id="rId2"/>
              </a:rPr>
              <a:t>https</a:t>
            </a:r>
            <a:r>
              <a:rPr lang="en-US" dirty="0">
                <a:hlinkClick r:id="rId2"/>
              </a:rPr>
              <a:t>://www.nhsrho.org/publications/ethnic-inequalities-in-healthcare-a-rapid-evidence-review</a:t>
            </a:r>
            <a:r>
              <a:rPr lang="en-US" dirty="0" smtClean="0">
                <a:hlinkClick r:id="rId2"/>
              </a:rPr>
              <a:t>/</a:t>
            </a:r>
            <a:endParaRPr lang="en-US" dirty="0" smtClean="0"/>
          </a:p>
          <a:p>
            <a:pPr marL="0" indent="0">
              <a:buNone/>
            </a:pPr>
            <a:endParaRPr lang="en-US" dirty="0"/>
          </a:p>
          <a:p>
            <a:pPr marL="0" indent="0">
              <a:buNone/>
            </a:pPr>
            <a:r>
              <a:rPr lang="en-US" dirty="0"/>
              <a:t>Ockenden </a:t>
            </a:r>
            <a:r>
              <a:rPr lang="en-US" dirty="0" smtClean="0"/>
              <a:t>Report</a:t>
            </a:r>
            <a:endParaRPr lang="en-US" dirty="0"/>
          </a:p>
          <a:p>
            <a:pPr marL="0" indent="0">
              <a:buNone/>
            </a:pPr>
            <a:r>
              <a:rPr lang="en-US" dirty="0" smtClean="0">
                <a:hlinkClick r:id="rId3"/>
              </a:rPr>
              <a:t>https</a:t>
            </a:r>
            <a:r>
              <a:rPr lang="en-US" dirty="0">
                <a:hlinkClick r:id="rId3"/>
              </a:rPr>
              <a:t>://www.gov.uk/government/publications/final-report-of-the-ockenden-review/ockenden-review-summary-of-findings-conclusions-and-essential-</a:t>
            </a:r>
            <a:r>
              <a:rPr lang="en-US" dirty="0" smtClean="0">
                <a:hlinkClick r:id="rId3"/>
              </a:rPr>
              <a:t>actions</a:t>
            </a:r>
            <a:endParaRPr lang="en-US" dirty="0" smtClean="0"/>
          </a:p>
          <a:p>
            <a:pPr marL="0" indent="0">
              <a:buNone/>
            </a:pPr>
            <a:endParaRPr lang="en-US" dirty="0" smtClean="0"/>
          </a:p>
          <a:p>
            <a:pPr marL="0" indent="0">
              <a:buNone/>
            </a:pPr>
            <a:r>
              <a:rPr lang="en-US" dirty="0"/>
              <a:t>FIVEXMORE </a:t>
            </a:r>
          </a:p>
          <a:p>
            <a:pPr marL="0" indent="0">
              <a:buNone/>
            </a:pPr>
            <a:r>
              <a:rPr lang="en-US" dirty="0">
                <a:hlinkClick r:id="rId4"/>
              </a:rPr>
              <a:t>https://www.fivexmore.com/</a:t>
            </a:r>
            <a:r>
              <a:rPr lang="en-US" dirty="0" smtClean="0">
                <a:hlinkClick r:id="rId4"/>
              </a:rPr>
              <a:t>blackmereport</a:t>
            </a:r>
            <a:endParaRPr lang="en-US" dirty="0" smtClean="0"/>
          </a:p>
          <a:p>
            <a:pPr marL="0" indent="0">
              <a:buNone/>
            </a:pPr>
            <a:endParaRPr lang="en-US" dirty="0"/>
          </a:p>
          <a:p>
            <a:pPr marL="0" indent="0">
              <a:buNone/>
            </a:pPr>
            <a:r>
              <a:rPr lang="en-US" dirty="0"/>
              <a:t>RACISM IN NHS WORK FORCE BMJ - some stats</a:t>
            </a:r>
          </a:p>
          <a:p>
            <a:pPr marL="0" indent="0">
              <a:buNone/>
            </a:pPr>
            <a:r>
              <a:rPr lang="en-US" dirty="0">
                <a:hlinkClick r:id="rId5"/>
              </a:rPr>
              <a:t>https://www.bmj.com/content/377/bmj.o1456</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84610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6596" y="288657"/>
            <a:ext cx="8602034" cy="397536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2" name="TextBox 1"/>
          <p:cNvSpPr txBox="1"/>
          <p:nvPr/>
        </p:nvSpPr>
        <p:spPr>
          <a:xfrm>
            <a:off x="360781" y="288657"/>
            <a:ext cx="8427849" cy="923330"/>
          </a:xfrm>
          <a:prstGeom prst="rect">
            <a:avLst/>
          </a:prstGeom>
          <a:noFill/>
        </p:spPr>
        <p:txBody>
          <a:bodyPr wrap="square" rtlCol="0">
            <a:spAutoFit/>
          </a:bodyPr>
          <a:lstStyle/>
          <a:p>
            <a:pPr lvl="0">
              <a:defRPr/>
            </a:pPr>
            <a:r>
              <a:rPr lang="en-US" b="1" dirty="0"/>
              <a:t>Level up Maternity Care and tackle disparities - DOH</a:t>
            </a:r>
            <a:endParaRPr lang="en-GB" b="1" dirty="0"/>
          </a:p>
          <a:p>
            <a:r>
              <a:rPr lang="en-GB" dirty="0">
                <a:hlinkClick r:id="rId2"/>
              </a:rPr>
              <a:t>https://www.gov.uk/government/news/new-taskforce-to-level-up-maternity-care-and-tackle-</a:t>
            </a:r>
            <a:r>
              <a:rPr lang="en-GB" dirty="0" smtClean="0">
                <a:hlinkClick r:id="rId2"/>
              </a:rPr>
              <a:t>disparities</a:t>
            </a:r>
            <a:endParaRPr lang="en-GB" dirty="0" smtClean="0"/>
          </a:p>
          <a:p>
            <a:endParaRPr lang="en-GB" dirty="0"/>
          </a:p>
          <a:p>
            <a:endParaRPr lang="en-US" dirty="0"/>
          </a:p>
        </p:txBody>
      </p:sp>
    </p:spTree>
    <p:extLst>
      <p:ext uri="{BB962C8B-B14F-4D97-AF65-F5344CB8AC3E}">
        <p14:creationId xmlns:p14="http://schemas.microsoft.com/office/powerpoint/2010/main" val="4027456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0965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dirty="0"/>
              <a:t>Health Equity</a:t>
            </a:r>
            <a:endParaRPr lang="en-US" dirty="0"/>
          </a:p>
        </p:txBody>
      </p:sp>
      <p:sp>
        <p:nvSpPr>
          <p:cNvPr id="5" name="Text Placeholder 4"/>
          <p:cNvSpPr>
            <a:spLocks noGrp="1"/>
          </p:cNvSpPr>
          <p:nvPr>
            <p:ph type="body" sz="quarter" idx="13"/>
          </p:nvPr>
        </p:nvSpPr>
        <p:spPr>
          <a:xfrm>
            <a:off x="186597" y="1311275"/>
            <a:ext cx="8672097" cy="2952750"/>
          </a:xfrm>
        </p:spPr>
        <p:txBody>
          <a:bodyPr/>
          <a:lstStyle/>
          <a:p>
            <a:pPr marL="342900" lvl="0" indent="-342900">
              <a:spcBef>
                <a:spcPts val="0"/>
              </a:spcBef>
              <a:buClr>
                <a:schemeClr val="dk1"/>
              </a:buClr>
              <a:buSzPts val="3200"/>
            </a:pPr>
            <a:r>
              <a:rPr lang="en-GB" dirty="0"/>
              <a:t>What would the benefits be of a truly equitable health system</a:t>
            </a:r>
            <a:r>
              <a:rPr lang="en-GB" dirty="0" smtClean="0"/>
              <a:t>? What would that look like ?</a:t>
            </a:r>
            <a:endParaRPr lang="en-GB" dirty="0"/>
          </a:p>
          <a:p>
            <a:pPr marL="342900" lvl="0" indent="-139700">
              <a:spcBef>
                <a:spcPts val="640"/>
              </a:spcBef>
              <a:buClr>
                <a:schemeClr val="dk1"/>
              </a:buClr>
              <a:buSzPts val="3200"/>
              <a:buNone/>
            </a:pPr>
            <a:endParaRPr lang="en-GB" dirty="0"/>
          </a:p>
          <a:p>
            <a:pPr marL="342900" lvl="0" indent="-342900">
              <a:spcBef>
                <a:spcPts val="640"/>
              </a:spcBef>
              <a:buClr>
                <a:schemeClr val="dk1"/>
              </a:buClr>
              <a:buSzPts val="3200"/>
            </a:pPr>
            <a:r>
              <a:rPr lang="en-GB" dirty="0"/>
              <a:t>What might be some of the disadvantages be to a society with an equitable health system?</a:t>
            </a:r>
          </a:p>
          <a:p>
            <a:pPr marL="342900" lvl="0" indent="-139700">
              <a:spcBef>
                <a:spcPts val="640"/>
              </a:spcBef>
              <a:buClr>
                <a:schemeClr val="dk1"/>
              </a:buClr>
              <a:buSzPts val="3200"/>
              <a:buNone/>
            </a:pPr>
            <a:endParaRPr lang="en-GB" dirty="0"/>
          </a:p>
          <a:p>
            <a:pPr marL="342900" lvl="0" indent="-342900">
              <a:spcBef>
                <a:spcPts val="640"/>
              </a:spcBef>
              <a:buClr>
                <a:schemeClr val="dk1"/>
              </a:buClr>
              <a:buSzPts val="3200"/>
            </a:pPr>
            <a:r>
              <a:rPr lang="en-GB" dirty="0"/>
              <a:t>How can we overcome these challenges?</a:t>
            </a:r>
          </a:p>
          <a:p>
            <a:pPr marL="0" indent="0">
              <a:buNone/>
            </a:pPr>
            <a:endParaRPr lang="en-US" dirty="0"/>
          </a:p>
        </p:txBody>
      </p:sp>
    </p:spTree>
    <p:extLst>
      <p:ext uri="{BB962C8B-B14F-4D97-AF65-F5344CB8AC3E}">
        <p14:creationId xmlns:p14="http://schemas.microsoft.com/office/powerpoint/2010/main" val="3647737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2248</TotalTime>
  <Words>4396</Words>
  <Application>Microsoft Macintosh PowerPoint</Application>
  <PresentationFormat>On-screen Show (16:9)</PresentationFormat>
  <Paragraphs>600</Paragraphs>
  <Slides>83</Slides>
  <Notes>54</Notes>
  <HiddenSlides>0</HiddenSlides>
  <MMClips>0</MMClips>
  <ScaleCrop>false</ScaleCrop>
  <HeadingPairs>
    <vt:vector size="4" baseType="variant">
      <vt:variant>
        <vt:lpstr>Theme</vt:lpstr>
      </vt:variant>
      <vt:variant>
        <vt:i4>5</vt:i4>
      </vt:variant>
      <vt:variant>
        <vt:lpstr>Slide Titles</vt:lpstr>
      </vt:variant>
      <vt:variant>
        <vt:i4>83</vt:i4>
      </vt:variant>
    </vt:vector>
  </HeadingPairs>
  <TitlesOfParts>
    <vt:vector size="88" baseType="lpstr">
      <vt:lpstr>Office Theme</vt:lpstr>
      <vt:lpstr>1_Custom Design</vt:lpstr>
      <vt:lpstr>2_Custom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Rohini Sabherwal</cp:lastModifiedBy>
  <cp:revision>175</cp:revision>
  <dcterms:created xsi:type="dcterms:W3CDTF">2020-06-18T12:08:25Z</dcterms:created>
  <dcterms:modified xsi:type="dcterms:W3CDTF">2022-07-29T12:14:46Z</dcterms:modified>
</cp:coreProperties>
</file>