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0" r:id="rId3"/>
    <p:sldId id="257" r:id="rId4"/>
    <p:sldId id="271" r:id="rId5"/>
    <p:sldId id="282" r:id="rId6"/>
    <p:sldId id="283" r:id="rId7"/>
    <p:sldId id="272" r:id="rId8"/>
    <p:sldId id="273" r:id="rId9"/>
    <p:sldId id="284" r:id="rId10"/>
    <p:sldId id="285" r:id="rId11"/>
    <p:sldId id="274" r:id="rId12"/>
    <p:sldId id="275" r:id="rId13"/>
    <p:sldId id="266" r:id="rId14"/>
    <p:sldId id="276" r:id="rId15"/>
    <p:sldId id="279" r:id="rId16"/>
    <p:sldId id="280" r:id="rId17"/>
    <p:sldId id="277" r:id="rId18"/>
    <p:sldId id="278" r:id="rId19"/>
    <p:sldId id="258" r:id="rId20"/>
    <p:sldId id="259" r:id="rId21"/>
    <p:sldId id="260" r:id="rId22"/>
    <p:sldId id="261" r:id="rId23"/>
    <p:sldId id="263" r:id="rId24"/>
    <p:sldId id="286" r:id="rId25"/>
    <p:sldId id="287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65"/>
  </p:normalViewPr>
  <p:slideViewPr>
    <p:cSldViewPr snapToGrid="0" snapToObjects="1">
      <p:cViewPr varScale="1">
        <p:scale>
          <a:sx n="160" d="100"/>
          <a:sy n="160" d="100"/>
        </p:scale>
        <p:origin x="141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B742B-2210-E949-8203-E44921C344F6}" type="datetimeFigureOut">
              <a:rPr lang="en-US" smtClean="0"/>
              <a:t>11/17/22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696B4-2684-EC4C-98FA-5090F855F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28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B742B-2210-E949-8203-E44921C344F6}" type="datetimeFigureOut">
              <a:rPr lang="en-US" smtClean="0"/>
              <a:t>11/17/22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696B4-2684-EC4C-98FA-5090F855F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527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B742B-2210-E949-8203-E44921C344F6}" type="datetimeFigureOut">
              <a:rPr lang="en-US" smtClean="0"/>
              <a:t>11/17/22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696B4-2684-EC4C-98FA-5090F855F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470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B742B-2210-E949-8203-E44921C344F6}" type="datetimeFigureOut">
              <a:rPr lang="en-US" smtClean="0"/>
              <a:t>11/17/22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696B4-2684-EC4C-98FA-5090F855F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00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B742B-2210-E949-8203-E44921C344F6}" type="datetimeFigureOut">
              <a:rPr lang="en-US" smtClean="0"/>
              <a:t>11/17/22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696B4-2684-EC4C-98FA-5090F855F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493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B742B-2210-E949-8203-E44921C344F6}" type="datetimeFigureOut">
              <a:rPr lang="en-US" smtClean="0"/>
              <a:t>11/17/22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696B4-2684-EC4C-98FA-5090F855F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716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B742B-2210-E949-8203-E44921C344F6}" type="datetimeFigureOut">
              <a:rPr lang="en-US" smtClean="0"/>
              <a:t>11/17/22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696B4-2684-EC4C-98FA-5090F855F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6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B742B-2210-E949-8203-E44921C344F6}" type="datetimeFigureOut">
              <a:rPr lang="en-US" smtClean="0"/>
              <a:t>11/17/22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696B4-2684-EC4C-98FA-5090F855F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253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B742B-2210-E949-8203-E44921C344F6}" type="datetimeFigureOut">
              <a:rPr lang="en-US" smtClean="0"/>
              <a:t>11/17/22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696B4-2684-EC4C-98FA-5090F855F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68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B742B-2210-E949-8203-E44921C344F6}" type="datetimeFigureOut">
              <a:rPr lang="en-US" smtClean="0"/>
              <a:t>11/17/22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696B4-2684-EC4C-98FA-5090F855F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33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B742B-2210-E949-8203-E44921C344F6}" type="datetimeFigureOut">
              <a:rPr lang="en-US" smtClean="0"/>
              <a:t>11/17/22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696B4-2684-EC4C-98FA-5090F855F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030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B742B-2210-E949-8203-E44921C344F6}" type="datetimeFigureOut">
              <a:rPr lang="en-US" smtClean="0"/>
              <a:t>11/17/22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696B4-2684-EC4C-98FA-5090F855F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123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Contemporary Russian Short Stories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Week 8 – </a:t>
            </a:r>
            <a:r>
              <a:rPr lang="en-US" sz="4000" dirty="0" err="1"/>
              <a:t>Slava</a:t>
            </a:r>
            <a:r>
              <a:rPr lang="en-US" sz="4000" dirty="0"/>
              <a:t> </a:t>
            </a:r>
            <a:r>
              <a:rPr lang="en-US" sz="4000" dirty="0" err="1"/>
              <a:t>Mogutin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26721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shot 2019-11-10 12.41.2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821" r="-248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46511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Dehumanising</a:t>
            </a:r>
            <a:br>
              <a:rPr lang="en-US" dirty="0"/>
            </a:br>
            <a:r>
              <a:rPr lang="en-US" dirty="0"/>
              <a:t>Incitements to violence rife</a:t>
            </a:r>
          </a:p>
        </p:txBody>
      </p:sp>
      <p:pic>
        <p:nvPicPr>
          <p:cNvPr id="4" name="Content Placeholder 3" descr="D_1Cu41CbT2Hrvh0q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531" r="-745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25434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2B5B2-D753-B64D-8056-5B3D1269D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AEDB633-0753-6C4A-AE54-EF0368095A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962806"/>
            <a:ext cx="8229600" cy="1800750"/>
          </a:xfrm>
        </p:spPr>
      </p:pic>
    </p:spTree>
    <p:extLst>
      <p:ext uri="{BB962C8B-B14F-4D97-AF65-F5344CB8AC3E}">
        <p14:creationId xmlns:p14="http://schemas.microsoft.com/office/powerpoint/2010/main" val="2035256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Baer</a:t>
            </a:r>
          </a:p>
        </p:txBody>
      </p:sp>
      <p:pic>
        <p:nvPicPr>
          <p:cNvPr id="4" name="Content Placeholder 3" descr="Screenshot 2019-11-10 09.15.2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19" r="-23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61479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Baer</a:t>
            </a:r>
          </a:p>
        </p:txBody>
      </p:sp>
      <p:pic>
        <p:nvPicPr>
          <p:cNvPr id="4" name="Content Placeholder 3" descr="Screenshot 2019-11-10 10.21.5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995" b="-59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66476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Beat Poets: Ginsberg</a:t>
            </a:r>
          </a:p>
        </p:txBody>
      </p:sp>
      <p:pic>
        <p:nvPicPr>
          <p:cNvPr id="4" name="Content Placeholder 3" descr="Screenshot 2019-11-10 10.34.0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096" r="-23096"/>
          <a:stretch>
            <a:fillRect/>
          </a:stretch>
        </p:blipFill>
        <p:spPr>
          <a:xfrm>
            <a:off x="119473" y="1600200"/>
            <a:ext cx="8752067" cy="4813300"/>
          </a:xfrm>
        </p:spPr>
      </p:pic>
    </p:spTree>
    <p:extLst>
      <p:ext uri="{BB962C8B-B14F-4D97-AF65-F5344CB8AC3E}">
        <p14:creationId xmlns:p14="http://schemas.microsoft.com/office/powerpoint/2010/main" val="1781077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shot 2019-11-10 10.39.5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022" b="-300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39921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Mogutin</a:t>
            </a:r>
            <a:r>
              <a:rPr lang="en-US" dirty="0"/>
              <a:t> with Allen Ginsburg</a:t>
            </a:r>
          </a:p>
        </p:txBody>
      </p:sp>
      <p:pic>
        <p:nvPicPr>
          <p:cNvPr id="4" name="Content Placeholder 3" descr="Mogutin&amp;Allen_Ginsberg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277" r="-122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63295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shot 2019-11-10 10.28.2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188" r="-591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466152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648" b="-19648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444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F66C31-1A9A-984A-9095-A05CF8603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‘History of Homosexuality’ in Russia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10FB869-39C4-F644-BE10-789BEF8661E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45067" y="1399418"/>
            <a:ext cx="3386666" cy="5040950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347755-0AF4-6B41-B4AF-483B3B80F38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Russian Homophobia starts with Stalin (Healey)</a:t>
            </a:r>
          </a:p>
          <a:p>
            <a:r>
              <a:rPr lang="en-US" dirty="0"/>
              <a:t>Rise of nation state linked to rise of discourses of sexuality (Foucault)</a:t>
            </a:r>
          </a:p>
          <a:p>
            <a:r>
              <a:rPr lang="en-US" dirty="0"/>
              <a:t>Anti-Sodomy law under Peter I, repealed in 1917</a:t>
            </a:r>
          </a:p>
          <a:p>
            <a:r>
              <a:rPr lang="en-US" dirty="0" err="1"/>
              <a:t>Decriminalised</a:t>
            </a:r>
            <a:r>
              <a:rPr lang="en-US" dirty="0"/>
              <a:t> in 1922</a:t>
            </a:r>
          </a:p>
          <a:p>
            <a:r>
              <a:rPr lang="en-US" dirty="0" err="1"/>
              <a:t>Recriminalised</a:t>
            </a:r>
            <a:r>
              <a:rPr lang="en-US" dirty="0"/>
              <a:t> under Stalin in 1933</a:t>
            </a:r>
          </a:p>
          <a:p>
            <a:r>
              <a:rPr lang="en-US" dirty="0"/>
              <a:t>Repeal of anti-Sodomy law in 1993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814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of slang, profanities (mat)</a:t>
            </a:r>
            <a:endParaRPr lang="en-US" dirty="0"/>
          </a:p>
        </p:txBody>
      </p:sp>
      <p:pic>
        <p:nvPicPr>
          <p:cNvPr id="7" name="Content Placeholder 6" descr="Screenshot 2019-11-08 14.35.57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43" t="-1008" r="1543" b="220"/>
          <a:stretch/>
        </p:blipFill>
        <p:spPr>
          <a:xfrm>
            <a:off x="546100" y="2921000"/>
            <a:ext cx="8229600" cy="1435101"/>
          </a:xfrm>
        </p:spPr>
      </p:pic>
      <p:sp>
        <p:nvSpPr>
          <p:cNvPr id="8" name="TextBox 7"/>
          <p:cNvSpPr txBox="1"/>
          <p:nvPr/>
        </p:nvSpPr>
        <p:spPr>
          <a:xfrm>
            <a:off x="546100" y="1638300"/>
            <a:ext cx="8420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Там же тусовались </a:t>
            </a:r>
            <a:r>
              <a:rPr lang="ru-RU" u="sng" dirty="0"/>
              <a:t>пидоры</a:t>
            </a:r>
            <a:r>
              <a:rPr lang="ru-RU" dirty="0"/>
              <a:t>, "</a:t>
            </a:r>
            <a:r>
              <a:rPr lang="ru-RU" u="sng" dirty="0"/>
              <a:t>снимавшие</a:t>
            </a:r>
            <a:r>
              <a:rPr lang="ru-RU" dirty="0"/>
              <a:t>" иностранцев. Миша с друзьями-</a:t>
            </a:r>
            <a:r>
              <a:rPr lang="ru-RU" u="sng" dirty="0"/>
              <a:t>фарцовщиками</a:t>
            </a:r>
            <a:r>
              <a:rPr lang="ru-RU" dirty="0"/>
              <a:t> периодически производил </a:t>
            </a:r>
            <a:r>
              <a:rPr lang="ru-RU" u="sng" dirty="0"/>
              <a:t>ремонт</a:t>
            </a:r>
            <a:r>
              <a:rPr lang="ru-RU" dirty="0"/>
              <a:t> пидоров: </a:t>
            </a:r>
            <a:r>
              <a:rPr lang="ru-RU" u="sng" dirty="0"/>
              <a:t>пиздил</a:t>
            </a:r>
            <a:r>
              <a:rPr lang="ru-RU" dirty="0"/>
              <a:t> их и отбирал у них деньги, часы, украшения и пр. Сам Миша не считал себя пидором.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4911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Translation misses out certain things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(от обычной проститутки </a:t>
            </a:r>
            <a:r>
              <a:rPr lang="ru-RU" dirty="0" err="1"/>
              <a:t>хастлер</a:t>
            </a:r>
            <a:r>
              <a:rPr lang="ru-RU" dirty="0"/>
              <a:t> отличается тем, что с ним расплачиваются не только деньгами, но и подарками или вещами; </a:t>
            </a:r>
            <a:r>
              <a:rPr lang="ru-RU" dirty="0" err="1"/>
              <a:t>хастлер</a:t>
            </a:r>
            <a:r>
              <a:rPr lang="ru-RU" dirty="0"/>
              <a:t> может даже жить некоторое время со своим богатым клиентом-</a:t>
            </a:r>
            <a:r>
              <a:rPr lang="ru-RU" dirty="0" err="1"/>
              <a:t>папиком</a:t>
            </a:r>
            <a:r>
              <a:rPr lang="ru-RU" dirty="0"/>
              <a:t>, служа ему компаньоном на отдыхе или эскортом для выходов в свет)...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(a hustler differs from a regular prostitute in that he is not only paid in money but also gifts or things; a hustler can even live for a certain time with his rich client-sugar-daddy, serving as his companion on holidays or escort for social occasions)</a:t>
            </a:r>
            <a:r>
              <a:rPr lang="is-IS" dirty="0"/>
              <a:t>…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4150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Historical backdrop: </a:t>
            </a:r>
            <a:br>
              <a:rPr lang="en-US" dirty="0"/>
            </a:br>
            <a:r>
              <a:rPr lang="en-US" dirty="0"/>
              <a:t>1993 Constitutional Crisis</a:t>
            </a:r>
          </a:p>
        </p:txBody>
      </p:sp>
      <p:pic>
        <p:nvPicPr>
          <p:cNvPr id="7" name="Content Placeholder 6" descr="Tanks_before_Russian_White_house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758" b="-32758"/>
          <a:stretch>
            <a:fillRect/>
          </a:stretch>
        </p:blipFill>
        <p:spPr>
          <a:xfrm>
            <a:off x="178139" y="1600200"/>
            <a:ext cx="4317661" cy="4838700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President Boris Yeltsin/parliament battle over which was sovereign</a:t>
            </a:r>
          </a:p>
          <a:p>
            <a:r>
              <a:rPr lang="en-US" dirty="0"/>
              <a:t>Attempts to storm TV tower</a:t>
            </a:r>
          </a:p>
          <a:p>
            <a:r>
              <a:rPr lang="en-US" dirty="0"/>
              <a:t>Violent street protests</a:t>
            </a:r>
          </a:p>
          <a:p>
            <a:r>
              <a:rPr lang="en-US" dirty="0"/>
              <a:t>Resolved by force – tanks shelled the parliament</a:t>
            </a:r>
          </a:p>
          <a:p>
            <a:r>
              <a:rPr lang="en-US" dirty="0"/>
              <a:t>187 people were killed and 437 wounded. </a:t>
            </a:r>
          </a:p>
        </p:txBody>
      </p:sp>
    </p:spTree>
    <p:extLst>
      <p:ext uri="{BB962C8B-B14F-4D97-AF65-F5344CB8AC3E}">
        <p14:creationId xmlns:p14="http://schemas.microsoft.com/office/powerpoint/2010/main" val="9643159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Healey</a:t>
            </a:r>
          </a:p>
        </p:txBody>
      </p:sp>
      <p:pic>
        <p:nvPicPr>
          <p:cNvPr id="4" name="Content Placeholder 3" descr="Screenshot 2019-11-10 12.20.0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506" b="-75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263304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shot 2019-11-10 13.12.2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9681" b="-596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845110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Chernetsky</a:t>
            </a:r>
            <a:endParaRPr lang="en-US" dirty="0"/>
          </a:p>
        </p:txBody>
      </p:sp>
      <p:pic>
        <p:nvPicPr>
          <p:cNvPr id="4" name="Content Placeholder 3" descr="Screenshot 2019-11-10 13.30.24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7" b="-1645"/>
          <a:stretch/>
        </p:blipFill>
        <p:spPr>
          <a:xfrm>
            <a:off x="457200" y="2616199"/>
            <a:ext cx="8229600" cy="2616201"/>
          </a:xfrm>
        </p:spPr>
      </p:pic>
    </p:spTree>
    <p:extLst>
      <p:ext uri="{BB962C8B-B14F-4D97-AF65-F5344CB8AC3E}">
        <p14:creationId xmlns:p14="http://schemas.microsoft.com/office/powerpoint/2010/main" val="2070192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East Germans released a gay film on day the wall fell</a:t>
            </a:r>
            <a:br>
              <a:rPr lang="en-GB" dirty="0"/>
            </a:br>
            <a:endParaRPr lang="en-US" dirty="0"/>
          </a:p>
        </p:txBody>
      </p:sp>
      <p:pic>
        <p:nvPicPr>
          <p:cNvPr id="4" name="Content Placeholder 3" descr="EI1j9xhXYAEQwm9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206" r="-13206"/>
          <a:stretch>
            <a:fillRect/>
          </a:stretch>
        </p:blipFill>
        <p:spPr/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 An event that began with the wall closed, early on the evening of 9 November 1989, and ended with it open: the premiere of East Germany’s only ever gay film, </a:t>
            </a:r>
            <a:r>
              <a:rPr lang="en-GB" i="1" dirty="0"/>
              <a:t>Coming Out.</a:t>
            </a:r>
            <a:endParaRPr lang="en-GB" dirty="0"/>
          </a:p>
          <a:p>
            <a:r>
              <a:rPr lang="en-GB" dirty="0"/>
              <a:t>Guests were ushered into the most prestigious cinema in the country for what was a major moment of liberalisation in itself—GDR leaders attended all premieres but not this one.</a:t>
            </a:r>
          </a:p>
          <a:p>
            <a:r>
              <a:rPr lang="en-GB" dirty="0"/>
              <a:t>Two hours later, the lights went up &amp; the audience exited into a completely new reality.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89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June 2013 Ban on ‘Propaganda of Homosexual Relations’</a:t>
            </a:r>
          </a:p>
        </p:txBody>
      </p:sp>
      <p:pic>
        <p:nvPicPr>
          <p:cNvPr id="4" name="Content Placeholder 3" descr="anti-gay law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66" r="-12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22946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Healey</a:t>
            </a:r>
          </a:p>
        </p:txBody>
      </p:sp>
      <p:pic>
        <p:nvPicPr>
          <p:cNvPr id="4" name="Content Placeholder 3" descr="Screenshot 2019-11-10 10.48.0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940" b="-25940"/>
          <a:stretch>
            <a:fillRect/>
          </a:stretch>
        </p:blipFill>
        <p:spPr>
          <a:xfrm>
            <a:off x="457200" y="2332037"/>
            <a:ext cx="8229600" cy="4525963"/>
          </a:xfrm>
        </p:spPr>
      </p:pic>
      <p:pic>
        <p:nvPicPr>
          <p:cNvPr id="5" name="Content Placeholder 3" descr="Screenshot 2019-11-10 10.48.0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1693" r="-2778" b="18789"/>
          <a:stretch/>
        </p:blipFill>
        <p:spPr>
          <a:xfrm>
            <a:off x="457200" y="2438401"/>
            <a:ext cx="84582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340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creenshot 2019-11-10 11.02.0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583" r="-205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76128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AFFB6-E106-604E-A2DD-C6D6FEF72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Healey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5C4EF0-D511-2343-9129-E432FCA125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367433"/>
            <a:ext cx="8229600" cy="2686697"/>
          </a:xfrm>
        </p:spPr>
      </p:pic>
    </p:spTree>
    <p:extLst>
      <p:ext uri="{BB962C8B-B14F-4D97-AF65-F5344CB8AC3E}">
        <p14:creationId xmlns:p14="http://schemas.microsoft.com/office/powerpoint/2010/main" val="3155663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0F411-D2E6-C841-B19F-1A7D335A8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9D7AC5-574D-BC48-8C06-E0BDA7F480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1541" y="1600200"/>
            <a:ext cx="6820917" cy="4525963"/>
          </a:xfrm>
        </p:spPr>
      </p:pic>
    </p:spTree>
    <p:extLst>
      <p:ext uri="{BB962C8B-B14F-4D97-AF65-F5344CB8AC3E}">
        <p14:creationId xmlns:p14="http://schemas.microsoft.com/office/powerpoint/2010/main" val="3805671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chech-61014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33" r="-39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9824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3126</TotalTime>
  <Words>381</Words>
  <Application>Microsoft Macintosh PowerPoint</Application>
  <PresentationFormat>On-screen Show (4:3)</PresentationFormat>
  <Paragraphs>34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Contemporary Russian Short Stories </vt:lpstr>
      <vt:lpstr>‘History of Homosexuality’ in Russia</vt:lpstr>
      <vt:lpstr>East Germans released a gay film on day the wall fell </vt:lpstr>
      <vt:lpstr>June 2013 Ban on ‘Propaganda of Homosexual Relations’</vt:lpstr>
      <vt:lpstr>Healey</vt:lpstr>
      <vt:lpstr>PowerPoint Presentation</vt:lpstr>
      <vt:lpstr>Healey</vt:lpstr>
      <vt:lpstr>PowerPoint Presentation</vt:lpstr>
      <vt:lpstr>PowerPoint Presentation</vt:lpstr>
      <vt:lpstr>PowerPoint Presentation</vt:lpstr>
      <vt:lpstr>Dehumanising Incitements to violence rife</vt:lpstr>
      <vt:lpstr>PowerPoint Presentation</vt:lpstr>
      <vt:lpstr>Baer</vt:lpstr>
      <vt:lpstr>Baer</vt:lpstr>
      <vt:lpstr>The Beat Poets: Ginsberg</vt:lpstr>
      <vt:lpstr>PowerPoint Presentation</vt:lpstr>
      <vt:lpstr>Mogutin with Allen Ginsburg</vt:lpstr>
      <vt:lpstr>PowerPoint Presentation</vt:lpstr>
      <vt:lpstr>PowerPoint Presentation</vt:lpstr>
      <vt:lpstr>Use of slang, profanities (mat)</vt:lpstr>
      <vt:lpstr>Translation misses out certain things</vt:lpstr>
      <vt:lpstr>Historical backdrop:  1993 Constitutional Crisis</vt:lpstr>
      <vt:lpstr>Healey</vt:lpstr>
      <vt:lpstr>PowerPoint Presentation</vt:lpstr>
      <vt:lpstr>Chernetsky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hicks</dc:creator>
  <cp:lastModifiedBy>Jeremy Hicks</cp:lastModifiedBy>
  <cp:revision>25</cp:revision>
  <dcterms:created xsi:type="dcterms:W3CDTF">2019-11-08T09:36:27Z</dcterms:created>
  <dcterms:modified xsi:type="dcterms:W3CDTF">2022-11-17T08:32:50Z</dcterms:modified>
</cp:coreProperties>
</file>