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59" r:id="rId6"/>
    <p:sldId id="264" r:id="rId7"/>
    <p:sldId id="265" r:id="rId8"/>
    <p:sldId id="261" r:id="rId9"/>
    <p:sldId id="267" r:id="rId10"/>
    <p:sldId id="268" r:id="rId11"/>
    <p:sldId id="270" r:id="rId12"/>
    <p:sldId id="269" r:id="rId13"/>
    <p:sldId id="271" r:id="rId14"/>
    <p:sldId id="272" r:id="rId15"/>
    <p:sldId id="273" r:id="rId16"/>
    <p:sldId id="285" r:id="rId17"/>
    <p:sldId id="274" r:id="rId18"/>
    <p:sldId id="276" r:id="rId19"/>
    <p:sldId id="275" r:id="rId20"/>
    <p:sldId id="281" r:id="rId21"/>
    <p:sldId id="286" r:id="rId22"/>
    <p:sldId id="277" r:id="rId23"/>
    <p:sldId id="278" r:id="rId24"/>
    <p:sldId id="279" r:id="rId25"/>
    <p:sldId id="284" r:id="rId26"/>
    <p:sldId id="280" r:id="rId27"/>
    <p:sldId id="283" r:id="rId28"/>
    <p:sldId id="287" r:id="rId29"/>
    <p:sldId id="282" r:id="rId30"/>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84F28-ADE3-45AC-1EBD-4E1CB7CB4C41}" v="2" dt="2024-03-04T09:39:13.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ree myatt" userId="dc50e363e061e504" providerId="LiveId" clId="{B4281670-D5AF-4EEA-8FCC-561C7E9A5C57}"/>
    <pc:docChg chg="custSel modSld">
      <pc:chgData name="nyree myatt" userId="dc50e363e061e504" providerId="LiveId" clId="{B4281670-D5AF-4EEA-8FCC-561C7E9A5C57}" dt="2021-04-07T12:46:04.407" v="11" actId="255"/>
      <pc:docMkLst>
        <pc:docMk/>
      </pc:docMkLst>
      <pc:sldChg chg="modSp mod">
        <pc:chgData name="nyree myatt" userId="dc50e363e061e504" providerId="LiveId" clId="{B4281670-D5AF-4EEA-8FCC-561C7E9A5C57}" dt="2021-04-07T12:44:30.630" v="8" actId="113"/>
        <pc:sldMkLst>
          <pc:docMk/>
          <pc:sldMk cId="3477781535" sldId="272"/>
        </pc:sldMkLst>
        <pc:spChg chg="mod">
          <ac:chgData name="nyree myatt" userId="dc50e363e061e504" providerId="LiveId" clId="{B4281670-D5AF-4EEA-8FCC-561C7E9A5C57}" dt="2021-04-07T12:44:30.630" v="8" actId="113"/>
          <ac:spMkLst>
            <pc:docMk/>
            <pc:sldMk cId="3477781535" sldId="272"/>
            <ac:spMk id="2" creationId="{00000000-0000-0000-0000-000000000000}"/>
          </ac:spMkLst>
        </pc:spChg>
      </pc:sldChg>
      <pc:sldChg chg="modSp mod">
        <pc:chgData name="nyree myatt" userId="dc50e363e061e504" providerId="LiveId" clId="{B4281670-D5AF-4EEA-8FCC-561C7E9A5C57}" dt="2021-04-07T12:44:23.994" v="7" actId="113"/>
        <pc:sldMkLst>
          <pc:docMk/>
          <pc:sldMk cId="1956229863" sldId="273"/>
        </pc:sldMkLst>
        <pc:spChg chg="mod">
          <ac:chgData name="nyree myatt" userId="dc50e363e061e504" providerId="LiveId" clId="{B4281670-D5AF-4EEA-8FCC-561C7E9A5C57}" dt="2021-04-07T12:44:23.994" v="7" actId="113"/>
          <ac:spMkLst>
            <pc:docMk/>
            <pc:sldMk cId="1956229863" sldId="273"/>
            <ac:spMk id="2" creationId="{00000000-0000-0000-0000-000000000000}"/>
          </ac:spMkLst>
        </pc:spChg>
        <pc:spChg chg="mod">
          <ac:chgData name="nyree myatt" userId="dc50e363e061e504" providerId="LiveId" clId="{B4281670-D5AF-4EEA-8FCC-561C7E9A5C57}" dt="2021-04-07T12:44:09.732" v="4" actId="27636"/>
          <ac:spMkLst>
            <pc:docMk/>
            <pc:sldMk cId="1956229863" sldId="273"/>
            <ac:spMk id="4" creationId="{00000000-0000-0000-0000-000000000000}"/>
          </ac:spMkLst>
        </pc:spChg>
      </pc:sldChg>
      <pc:sldChg chg="modSp mod">
        <pc:chgData name="nyree myatt" userId="dc50e363e061e504" providerId="LiveId" clId="{B4281670-D5AF-4EEA-8FCC-561C7E9A5C57}" dt="2021-04-07T12:46:04.407" v="11" actId="255"/>
        <pc:sldMkLst>
          <pc:docMk/>
          <pc:sldMk cId="1214326039" sldId="281"/>
        </pc:sldMkLst>
        <pc:spChg chg="mod">
          <ac:chgData name="nyree myatt" userId="dc50e363e061e504" providerId="LiveId" clId="{B4281670-D5AF-4EEA-8FCC-561C7E9A5C57}" dt="2021-04-07T12:46:04.407" v="11" actId="255"/>
          <ac:spMkLst>
            <pc:docMk/>
            <pc:sldMk cId="1214326039" sldId="281"/>
            <ac:spMk id="3" creationId="{00000000-0000-0000-0000-000000000000}"/>
          </ac:spMkLst>
        </pc:spChg>
      </pc:sldChg>
    </pc:docChg>
  </pc:docChgLst>
  <pc:docChgLst>
    <pc:chgData name="nyree myatt" userId="dc50e363e061e504" providerId="LiveId" clId="{CF02ED3C-E0D1-4B3D-A61E-29D3A07DAECD}"/>
    <pc:docChg chg="custSel modSld">
      <pc:chgData name="nyree myatt" userId="dc50e363e061e504" providerId="LiveId" clId="{CF02ED3C-E0D1-4B3D-A61E-29D3A07DAECD}" dt="2021-06-10T08:47:31.741" v="231" actId="114"/>
      <pc:docMkLst>
        <pc:docMk/>
      </pc:docMkLst>
      <pc:sldChg chg="modSp mod">
        <pc:chgData name="nyree myatt" userId="dc50e363e061e504" providerId="LiveId" clId="{CF02ED3C-E0D1-4B3D-A61E-29D3A07DAECD}" dt="2021-06-07T09:13:16.845" v="79" actId="113"/>
        <pc:sldMkLst>
          <pc:docMk/>
          <pc:sldMk cId="3195937440" sldId="263"/>
        </pc:sldMkLst>
        <pc:spChg chg="mod">
          <ac:chgData name="nyree myatt" userId="dc50e363e061e504" providerId="LiveId" clId="{CF02ED3C-E0D1-4B3D-A61E-29D3A07DAECD}" dt="2021-06-07T09:13:16.845" v="79" actId="113"/>
          <ac:spMkLst>
            <pc:docMk/>
            <pc:sldMk cId="3195937440" sldId="263"/>
            <ac:spMk id="4" creationId="{47D1FD8C-AAB9-48BB-BA84-F841D4F3434C}"/>
          </ac:spMkLst>
        </pc:spChg>
      </pc:sldChg>
      <pc:sldChg chg="modSp mod">
        <pc:chgData name="nyree myatt" userId="dc50e363e061e504" providerId="LiveId" clId="{CF02ED3C-E0D1-4B3D-A61E-29D3A07DAECD}" dt="2021-06-07T09:15:46.750" v="80" actId="113"/>
        <pc:sldMkLst>
          <pc:docMk/>
          <pc:sldMk cId="3878835011" sldId="264"/>
        </pc:sldMkLst>
        <pc:spChg chg="mod">
          <ac:chgData name="nyree myatt" userId="dc50e363e061e504" providerId="LiveId" clId="{CF02ED3C-E0D1-4B3D-A61E-29D3A07DAECD}" dt="2021-06-07T09:15:46.750" v="80" actId="113"/>
          <ac:spMkLst>
            <pc:docMk/>
            <pc:sldMk cId="3878835011" sldId="264"/>
            <ac:spMk id="2" creationId="{00000000-0000-0000-0000-000000000000}"/>
          </ac:spMkLst>
        </pc:spChg>
      </pc:sldChg>
      <pc:sldChg chg="modSp mod">
        <pc:chgData name="nyree myatt" userId="dc50e363e061e504" providerId="LiveId" clId="{CF02ED3C-E0D1-4B3D-A61E-29D3A07DAECD}" dt="2021-06-07T09:16:54.385" v="151" actId="5793"/>
        <pc:sldMkLst>
          <pc:docMk/>
          <pc:sldMk cId="3907333185" sldId="265"/>
        </pc:sldMkLst>
        <pc:spChg chg="mod">
          <ac:chgData name="nyree myatt" userId="dc50e363e061e504" providerId="LiveId" clId="{CF02ED3C-E0D1-4B3D-A61E-29D3A07DAECD}" dt="2021-06-07T09:16:54.385" v="151" actId="5793"/>
          <ac:spMkLst>
            <pc:docMk/>
            <pc:sldMk cId="3907333185" sldId="265"/>
            <ac:spMk id="3" creationId="{00000000-0000-0000-0000-000000000000}"/>
          </ac:spMkLst>
        </pc:spChg>
      </pc:sldChg>
      <pc:sldChg chg="modSp">
        <pc:chgData name="nyree myatt" userId="dc50e363e061e504" providerId="LiveId" clId="{CF02ED3C-E0D1-4B3D-A61E-29D3A07DAECD}" dt="2021-06-07T09:37:44.014" v="160" actId="20577"/>
        <pc:sldMkLst>
          <pc:docMk/>
          <pc:sldMk cId="429974982" sldId="268"/>
        </pc:sldMkLst>
        <pc:spChg chg="mod">
          <ac:chgData name="nyree myatt" userId="dc50e363e061e504" providerId="LiveId" clId="{CF02ED3C-E0D1-4B3D-A61E-29D3A07DAECD}" dt="2021-06-07T09:37:44.014" v="160" actId="20577"/>
          <ac:spMkLst>
            <pc:docMk/>
            <pc:sldMk cId="429974982" sldId="268"/>
            <ac:spMk id="4" creationId="{00000000-0000-0000-0000-000000000000}"/>
          </ac:spMkLst>
        </pc:spChg>
      </pc:sldChg>
      <pc:sldChg chg="modSp">
        <pc:chgData name="nyree myatt" userId="dc50e363e061e504" providerId="LiveId" clId="{CF02ED3C-E0D1-4B3D-A61E-29D3A07DAECD}" dt="2021-06-07T10:51:18.247" v="192" actId="114"/>
        <pc:sldMkLst>
          <pc:docMk/>
          <pc:sldMk cId="32690843" sldId="274"/>
        </pc:sldMkLst>
        <pc:spChg chg="mod">
          <ac:chgData name="nyree myatt" userId="dc50e363e061e504" providerId="LiveId" clId="{CF02ED3C-E0D1-4B3D-A61E-29D3A07DAECD}" dt="2021-06-07T10:51:18.247" v="192" actId="114"/>
          <ac:spMkLst>
            <pc:docMk/>
            <pc:sldMk cId="32690843" sldId="274"/>
            <ac:spMk id="3" creationId="{00000000-0000-0000-0000-000000000000}"/>
          </ac:spMkLst>
        </pc:spChg>
      </pc:sldChg>
      <pc:sldChg chg="modSp mod">
        <pc:chgData name="nyree myatt" userId="dc50e363e061e504" providerId="LiveId" clId="{CF02ED3C-E0D1-4B3D-A61E-29D3A07DAECD}" dt="2021-06-10T08:47:31.741" v="231" actId="114"/>
        <pc:sldMkLst>
          <pc:docMk/>
          <pc:sldMk cId="4271677025" sldId="286"/>
        </pc:sldMkLst>
        <pc:spChg chg="mod">
          <ac:chgData name="nyree myatt" userId="dc50e363e061e504" providerId="LiveId" clId="{CF02ED3C-E0D1-4B3D-A61E-29D3A07DAECD}" dt="2021-06-10T08:47:31.741" v="231" actId="114"/>
          <ac:spMkLst>
            <pc:docMk/>
            <pc:sldMk cId="4271677025" sldId="286"/>
            <ac:spMk id="2" creationId="{F4E1F3D3-E896-45A7-93E9-072CE20EFE35}"/>
          </ac:spMkLst>
        </pc:spChg>
      </pc:sldChg>
    </pc:docChg>
  </pc:docChgLst>
  <pc:docChgLst>
    <pc:chgData name="James Whittaker" userId="S::hdx018@qmul.ac.uk::012fa537-c2d1-46f5-9d31-46ecd114b09b" providerId="AD" clId="Web-{18784F28-ADE3-45AC-1EBD-4E1CB7CB4C41}"/>
    <pc:docChg chg="modSld">
      <pc:chgData name="James Whittaker" userId="S::hdx018@qmul.ac.uk::012fa537-c2d1-46f5-9d31-46ecd114b09b" providerId="AD" clId="Web-{18784F28-ADE3-45AC-1EBD-4E1CB7CB4C41}" dt="2024-03-04T09:39:13.858" v="1"/>
      <pc:docMkLst>
        <pc:docMk/>
      </pc:docMkLst>
      <pc:sldChg chg="addSp delSp">
        <pc:chgData name="James Whittaker" userId="S::hdx018@qmul.ac.uk::012fa537-c2d1-46f5-9d31-46ecd114b09b" providerId="AD" clId="Web-{18784F28-ADE3-45AC-1EBD-4E1CB7CB4C41}" dt="2024-03-04T09:39:13.858" v="1"/>
        <pc:sldMkLst>
          <pc:docMk/>
          <pc:sldMk cId="3195937440" sldId="263"/>
        </pc:sldMkLst>
        <pc:spChg chg="add del">
          <ac:chgData name="James Whittaker" userId="S::hdx018@qmul.ac.uk::012fa537-c2d1-46f5-9d31-46ecd114b09b" providerId="AD" clId="Web-{18784F28-ADE3-45AC-1EBD-4E1CB7CB4C41}" dt="2024-03-04T09:39:13.858" v="1"/>
          <ac:spMkLst>
            <pc:docMk/>
            <pc:sldMk cId="3195937440" sldId="263"/>
            <ac:spMk id="5" creationId="{590721F6-5B81-7C8D-3B8E-2CDFE2FA4076}"/>
          </ac:spMkLst>
        </pc:spChg>
      </pc:sldChg>
    </pc:docChg>
  </pc:docChgLst>
  <pc:docChgLst>
    <pc:chgData name="nyree myatt" userId="dc50e363e061e504" providerId="LiveId" clId="{D1D3AF97-10E4-45B6-BBFB-F590E0BD9755}"/>
    <pc:docChg chg="custSel addSld delSld modSld">
      <pc:chgData name="nyree myatt" userId="dc50e363e061e504" providerId="LiveId" clId="{D1D3AF97-10E4-45B6-BBFB-F590E0BD9755}" dt="2021-05-17T10:54:09.136" v="1660"/>
      <pc:docMkLst>
        <pc:docMk/>
      </pc:docMkLst>
      <pc:sldChg chg="addSp modSp mod">
        <pc:chgData name="nyree myatt" userId="dc50e363e061e504" providerId="LiveId" clId="{D1D3AF97-10E4-45B6-BBFB-F590E0BD9755}" dt="2021-05-17T10:47:34.768" v="1095" actId="313"/>
        <pc:sldMkLst>
          <pc:docMk/>
          <pc:sldMk cId="3195937440" sldId="263"/>
        </pc:sldMkLst>
        <pc:spChg chg="add mod">
          <ac:chgData name="nyree myatt" userId="dc50e363e061e504" providerId="LiveId" clId="{D1D3AF97-10E4-45B6-BBFB-F590E0BD9755}" dt="2021-05-17T10:44:56.507" v="1053" actId="20577"/>
          <ac:spMkLst>
            <pc:docMk/>
            <pc:sldMk cId="3195937440" sldId="263"/>
            <ac:spMk id="3" creationId="{DFC1109F-AC2D-4F62-AA7F-22A959562998}"/>
          </ac:spMkLst>
        </pc:spChg>
        <pc:spChg chg="add mod">
          <ac:chgData name="nyree myatt" userId="dc50e363e061e504" providerId="LiveId" clId="{D1D3AF97-10E4-45B6-BBFB-F590E0BD9755}" dt="2021-05-17T10:47:34.768" v="1095" actId="313"/>
          <ac:spMkLst>
            <pc:docMk/>
            <pc:sldMk cId="3195937440" sldId="263"/>
            <ac:spMk id="4" creationId="{47D1FD8C-AAB9-48BB-BA84-F841D4F3434C}"/>
          </ac:spMkLst>
        </pc:spChg>
      </pc:sldChg>
      <pc:sldChg chg="modSp mod">
        <pc:chgData name="nyree myatt" userId="dc50e363e061e504" providerId="LiveId" clId="{D1D3AF97-10E4-45B6-BBFB-F590E0BD9755}" dt="2021-05-17T08:33:42.876" v="41" actId="113"/>
        <pc:sldMkLst>
          <pc:docMk/>
          <pc:sldMk cId="3962870593" sldId="269"/>
        </pc:sldMkLst>
        <pc:spChg chg="mod">
          <ac:chgData name="nyree myatt" userId="dc50e363e061e504" providerId="LiveId" clId="{D1D3AF97-10E4-45B6-BBFB-F590E0BD9755}" dt="2021-05-17T08:33:42.876" v="41" actId="113"/>
          <ac:spMkLst>
            <pc:docMk/>
            <pc:sldMk cId="3962870593" sldId="269"/>
            <ac:spMk id="2" creationId="{00000000-0000-0000-0000-000000000000}"/>
          </ac:spMkLst>
        </pc:spChg>
      </pc:sldChg>
      <pc:sldChg chg="modSp mod">
        <pc:chgData name="nyree myatt" userId="dc50e363e061e504" providerId="LiveId" clId="{D1D3AF97-10E4-45B6-BBFB-F590E0BD9755}" dt="2021-05-17T08:34:22.150" v="86" actId="113"/>
        <pc:sldMkLst>
          <pc:docMk/>
          <pc:sldMk cId="2667415507" sldId="270"/>
        </pc:sldMkLst>
        <pc:spChg chg="mod">
          <ac:chgData name="nyree myatt" userId="dc50e363e061e504" providerId="LiveId" clId="{D1D3AF97-10E4-45B6-BBFB-F590E0BD9755}" dt="2021-05-17T08:34:22.150" v="86" actId="113"/>
          <ac:spMkLst>
            <pc:docMk/>
            <pc:sldMk cId="2667415507" sldId="270"/>
            <ac:spMk id="2" creationId="{00000000-0000-0000-0000-000000000000}"/>
          </ac:spMkLst>
        </pc:spChg>
      </pc:sldChg>
      <pc:sldChg chg="modAnim">
        <pc:chgData name="nyree myatt" userId="dc50e363e061e504" providerId="LiveId" clId="{D1D3AF97-10E4-45B6-BBFB-F590E0BD9755}" dt="2021-05-17T09:42:59.435" v="426"/>
        <pc:sldMkLst>
          <pc:docMk/>
          <pc:sldMk cId="2411533649" sldId="275"/>
        </pc:sldMkLst>
      </pc:sldChg>
      <pc:sldChg chg="modSp mod modAnim">
        <pc:chgData name="nyree myatt" userId="dc50e363e061e504" providerId="LiveId" clId="{D1D3AF97-10E4-45B6-BBFB-F590E0BD9755}" dt="2021-05-17T09:42:42.924" v="425"/>
        <pc:sldMkLst>
          <pc:docMk/>
          <pc:sldMk cId="2376032478" sldId="276"/>
        </pc:sldMkLst>
        <pc:spChg chg="mod">
          <ac:chgData name="nyree myatt" userId="dc50e363e061e504" providerId="LiveId" clId="{D1D3AF97-10E4-45B6-BBFB-F590E0BD9755}" dt="2021-05-17T09:42:03.800" v="424" actId="20577"/>
          <ac:spMkLst>
            <pc:docMk/>
            <pc:sldMk cId="2376032478" sldId="276"/>
            <ac:spMk id="3" creationId="{00000000-0000-0000-0000-000000000000}"/>
          </ac:spMkLst>
        </pc:spChg>
      </pc:sldChg>
      <pc:sldChg chg="modAnim">
        <pc:chgData name="nyree myatt" userId="dc50e363e061e504" providerId="LiveId" clId="{D1D3AF97-10E4-45B6-BBFB-F590E0BD9755}" dt="2021-05-17T10:36:13.861" v="893"/>
        <pc:sldMkLst>
          <pc:docMk/>
          <pc:sldMk cId="1594006420" sldId="279"/>
        </pc:sldMkLst>
      </pc:sldChg>
      <pc:sldChg chg="modSp modAnim">
        <pc:chgData name="nyree myatt" userId="dc50e363e061e504" providerId="LiveId" clId="{D1D3AF97-10E4-45B6-BBFB-F590E0BD9755}" dt="2021-05-17T10:10:00.602" v="544" actId="20577"/>
        <pc:sldMkLst>
          <pc:docMk/>
          <pc:sldMk cId="1214326039" sldId="281"/>
        </pc:sldMkLst>
        <pc:spChg chg="mod">
          <ac:chgData name="nyree myatt" userId="dc50e363e061e504" providerId="LiveId" clId="{D1D3AF97-10E4-45B6-BBFB-F590E0BD9755}" dt="2021-05-17T10:10:00.602" v="544" actId="20577"/>
          <ac:spMkLst>
            <pc:docMk/>
            <pc:sldMk cId="1214326039" sldId="281"/>
            <ac:spMk id="3" creationId="{00000000-0000-0000-0000-000000000000}"/>
          </ac:spMkLst>
        </pc:spChg>
      </pc:sldChg>
      <pc:sldChg chg="modSp mod">
        <pc:chgData name="nyree myatt" userId="dc50e363e061e504" providerId="LiveId" clId="{D1D3AF97-10E4-45B6-BBFB-F590E0BD9755}" dt="2021-05-17T10:53:58.008" v="1659" actId="113"/>
        <pc:sldMkLst>
          <pc:docMk/>
          <pc:sldMk cId="3287408813" sldId="282"/>
        </pc:sldMkLst>
        <pc:spChg chg="mod">
          <ac:chgData name="nyree myatt" userId="dc50e363e061e504" providerId="LiveId" clId="{D1D3AF97-10E4-45B6-BBFB-F590E0BD9755}" dt="2021-05-17T10:53:58.008" v="1659" actId="113"/>
          <ac:spMkLst>
            <pc:docMk/>
            <pc:sldMk cId="3287408813" sldId="282"/>
            <ac:spMk id="2" creationId="{00000000-0000-0000-0000-000000000000}"/>
          </ac:spMkLst>
        </pc:spChg>
      </pc:sldChg>
      <pc:sldChg chg="modSp mod">
        <pc:chgData name="nyree myatt" userId="dc50e363e061e504" providerId="LiveId" clId="{D1D3AF97-10E4-45B6-BBFB-F590E0BD9755}" dt="2021-05-17T10:42:17.169" v="934" actId="113"/>
        <pc:sldMkLst>
          <pc:docMk/>
          <pc:sldMk cId="758286943" sldId="283"/>
        </pc:sldMkLst>
        <pc:spChg chg="mod">
          <ac:chgData name="nyree myatt" userId="dc50e363e061e504" providerId="LiveId" clId="{D1D3AF97-10E4-45B6-BBFB-F590E0BD9755}" dt="2021-05-17T10:41:36.545" v="929" actId="113"/>
          <ac:spMkLst>
            <pc:docMk/>
            <pc:sldMk cId="758286943" sldId="283"/>
            <ac:spMk id="2" creationId="{00000000-0000-0000-0000-000000000000}"/>
          </ac:spMkLst>
        </pc:spChg>
        <pc:spChg chg="mod">
          <ac:chgData name="nyree myatt" userId="dc50e363e061e504" providerId="LiveId" clId="{D1D3AF97-10E4-45B6-BBFB-F590E0BD9755}" dt="2021-05-17T10:42:17.169" v="934" actId="113"/>
          <ac:spMkLst>
            <pc:docMk/>
            <pc:sldMk cId="758286943" sldId="283"/>
            <ac:spMk id="4" creationId="{00000000-0000-0000-0000-000000000000}"/>
          </ac:spMkLst>
        </pc:spChg>
      </pc:sldChg>
      <pc:sldChg chg="new del">
        <pc:chgData name="nyree myatt" userId="dc50e363e061e504" providerId="LiveId" clId="{D1D3AF97-10E4-45B6-BBFB-F590E0BD9755}" dt="2021-05-17T09:37:37.819" v="88" actId="2696"/>
        <pc:sldMkLst>
          <pc:docMk/>
          <pc:sldMk cId="1424933054" sldId="285"/>
        </pc:sldMkLst>
      </pc:sldChg>
      <pc:sldChg chg="modSp new mod">
        <pc:chgData name="nyree myatt" userId="dc50e363e061e504" providerId="LiveId" clId="{D1D3AF97-10E4-45B6-BBFB-F590E0BD9755}" dt="2021-05-17T09:41:37.656" v="420" actId="20577"/>
        <pc:sldMkLst>
          <pc:docMk/>
          <pc:sldMk cId="2357391560" sldId="285"/>
        </pc:sldMkLst>
        <pc:spChg chg="mod">
          <ac:chgData name="nyree myatt" userId="dc50e363e061e504" providerId="LiveId" clId="{D1D3AF97-10E4-45B6-BBFB-F590E0BD9755}" dt="2021-05-17T09:41:37.656" v="420" actId="20577"/>
          <ac:spMkLst>
            <pc:docMk/>
            <pc:sldMk cId="2357391560" sldId="285"/>
            <ac:spMk id="2" creationId="{488A2F2E-A35D-49C8-AD04-25650F5FE556}"/>
          </ac:spMkLst>
        </pc:spChg>
        <pc:spChg chg="mod">
          <ac:chgData name="nyree myatt" userId="dc50e363e061e504" providerId="LiveId" clId="{D1D3AF97-10E4-45B6-BBFB-F590E0BD9755}" dt="2021-05-17T09:41:26.650" v="414" actId="255"/>
          <ac:spMkLst>
            <pc:docMk/>
            <pc:sldMk cId="2357391560" sldId="285"/>
            <ac:spMk id="3" creationId="{F6925730-A1E2-4031-B47E-7B93AF0A212C}"/>
          </ac:spMkLst>
        </pc:spChg>
      </pc:sldChg>
      <pc:sldChg chg="addSp modSp new mod setBg">
        <pc:chgData name="nyree myatt" userId="dc50e363e061e504" providerId="LiveId" clId="{D1D3AF97-10E4-45B6-BBFB-F590E0BD9755}" dt="2021-05-17T10:37:16.526" v="919" actId="20577"/>
        <pc:sldMkLst>
          <pc:docMk/>
          <pc:sldMk cId="4271677025" sldId="286"/>
        </pc:sldMkLst>
        <pc:spChg chg="add mod">
          <ac:chgData name="nyree myatt" userId="dc50e363e061e504" providerId="LiveId" clId="{D1D3AF97-10E4-45B6-BBFB-F590E0BD9755}" dt="2021-05-17T10:37:16.526" v="919" actId="20577"/>
          <ac:spMkLst>
            <pc:docMk/>
            <pc:sldMk cId="4271677025" sldId="286"/>
            <ac:spMk id="2" creationId="{F4E1F3D3-E896-45A7-93E9-072CE20EFE35}"/>
          </ac:spMkLst>
        </pc:spChg>
        <pc:spChg chg="add mod">
          <ac:chgData name="nyree myatt" userId="dc50e363e061e504" providerId="LiveId" clId="{D1D3AF97-10E4-45B6-BBFB-F590E0BD9755}" dt="2021-05-17T10:25:53.621" v="892" actId="20577"/>
          <ac:spMkLst>
            <pc:docMk/>
            <pc:sldMk cId="4271677025" sldId="286"/>
            <ac:spMk id="3" creationId="{A3A7FDA4-D3F2-4A25-AC68-8B98F6115940}"/>
          </ac:spMkLst>
        </pc:spChg>
        <pc:spChg chg="add">
          <ac:chgData name="nyree myatt" userId="dc50e363e061e504" providerId="LiveId" clId="{D1D3AF97-10E4-45B6-BBFB-F590E0BD9755}" dt="2021-05-17T10:14:46.716" v="547" actId="26606"/>
          <ac:spMkLst>
            <pc:docMk/>
            <pc:sldMk cId="4271677025" sldId="286"/>
            <ac:spMk id="71" creationId="{41497DE5-0939-4D1D-9350-0C5E1B209C68}"/>
          </ac:spMkLst>
        </pc:spChg>
        <pc:spChg chg="add">
          <ac:chgData name="nyree myatt" userId="dc50e363e061e504" providerId="LiveId" clId="{D1D3AF97-10E4-45B6-BBFB-F590E0BD9755}" dt="2021-05-17T10:14:46.716" v="547" actId="26606"/>
          <ac:spMkLst>
            <pc:docMk/>
            <pc:sldMk cId="4271677025" sldId="286"/>
            <ac:spMk id="73" creationId="{5CCC70ED-6C63-4537-B7EB-51990D6C0A6F}"/>
          </ac:spMkLst>
        </pc:spChg>
        <pc:spChg chg="add">
          <ac:chgData name="nyree myatt" userId="dc50e363e061e504" providerId="LiveId" clId="{D1D3AF97-10E4-45B6-BBFB-F590E0BD9755}" dt="2021-05-17T10:14:46.716" v="547" actId="26606"/>
          <ac:spMkLst>
            <pc:docMk/>
            <pc:sldMk cId="4271677025" sldId="286"/>
            <ac:spMk id="75" creationId="{B76E24C1-2968-40DC-A36E-F6B85F0F0752}"/>
          </ac:spMkLst>
        </pc:spChg>
        <pc:picChg chg="add mod">
          <ac:chgData name="nyree myatt" userId="dc50e363e061e504" providerId="LiveId" clId="{D1D3AF97-10E4-45B6-BBFB-F590E0BD9755}" dt="2021-05-17T10:14:46.716" v="547" actId="26606"/>
          <ac:picMkLst>
            <pc:docMk/>
            <pc:sldMk cId="4271677025" sldId="286"/>
            <ac:picMk id="1026" creationId="{FB0DC1BB-15E7-4DFF-913D-8B60DFB5C89B}"/>
          </ac:picMkLst>
        </pc:picChg>
      </pc:sldChg>
      <pc:sldChg chg="modSp new mod modAnim">
        <pc:chgData name="nyree myatt" userId="dc50e363e061e504" providerId="LiveId" clId="{D1D3AF97-10E4-45B6-BBFB-F590E0BD9755}" dt="2021-05-17T10:54:09.136" v="1660"/>
        <pc:sldMkLst>
          <pc:docMk/>
          <pc:sldMk cId="4127217713" sldId="287"/>
        </pc:sldMkLst>
        <pc:spChg chg="mod">
          <ac:chgData name="nyree myatt" userId="dc50e363e061e504" providerId="LiveId" clId="{D1D3AF97-10E4-45B6-BBFB-F590E0BD9755}" dt="2021-05-17T10:41:10.143" v="928" actId="113"/>
          <ac:spMkLst>
            <pc:docMk/>
            <pc:sldMk cId="4127217713" sldId="287"/>
            <ac:spMk id="2" creationId="{42F6C4D4-B630-4779-A94B-A60CD8D1BA10}"/>
          </ac:spMkLst>
        </pc:spChg>
        <pc:spChg chg="mod">
          <ac:chgData name="nyree myatt" userId="dc50e363e061e504" providerId="LiveId" clId="{D1D3AF97-10E4-45B6-BBFB-F590E0BD9755}" dt="2021-05-17T10:53:46.868" v="1658" actId="20577"/>
          <ac:spMkLst>
            <pc:docMk/>
            <pc:sldMk cId="4127217713" sldId="287"/>
            <ac:spMk id="3" creationId="{5F44D740-B812-4670-8493-41B16F25553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28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377995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288769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58D34-73C0-41BB-BE4C-DC0EAFBCE07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218655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F58D34-73C0-41BB-BE4C-DC0EAFBCE074}"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21A37-0B66-4848-92B1-99587DD2A1E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0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F58D34-73C0-41BB-BE4C-DC0EAFBCE074}"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43753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F58D34-73C0-41BB-BE4C-DC0EAFBCE074}"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16659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F58D34-73C0-41BB-BE4C-DC0EAFBCE074}"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58094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F58D34-73C0-41BB-BE4C-DC0EAFBCE074}" type="datetimeFigureOut">
              <a:rPr lang="en-GB" smtClean="0"/>
              <a:t>04/03/2024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359941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F58D34-73C0-41BB-BE4C-DC0EAFBCE074}" type="datetimeFigureOut">
              <a:rPr lang="en-GB" smtClean="0"/>
              <a:t>04/03/2024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921A37-0B66-4848-92B1-99587DD2A1EB}" type="slidenum">
              <a:rPr lang="en-GB" smtClean="0"/>
              <a:t>‹#›</a:t>
            </a:fld>
            <a:endParaRPr lang="en-GB"/>
          </a:p>
        </p:txBody>
      </p:sp>
    </p:spTree>
    <p:extLst>
      <p:ext uri="{BB962C8B-B14F-4D97-AF65-F5344CB8AC3E}">
        <p14:creationId xmlns:p14="http://schemas.microsoft.com/office/powerpoint/2010/main" val="30609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F58D34-73C0-41BB-BE4C-DC0EAFBCE074}"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21A37-0B66-4848-92B1-99587DD2A1EB}" type="slidenum">
              <a:rPr lang="en-GB" smtClean="0"/>
              <a:t>‹#›</a:t>
            </a:fld>
            <a:endParaRPr lang="en-GB"/>
          </a:p>
        </p:txBody>
      </p:sp>
    </p:spTree>
    <p:extLst>
      <p:ext uri="{BB962C8B-B14F-4D97-AF65-F5344CB8AC3E}">
        <p14:creationId xmlns:p14="http://schemas.microsoft.com/office/powerpoint/2010/main" val="1654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3F58D34-73C0-41BB-BE4C-DC0EAFBCE074}" type="datetimeFigureOut">
              <a:rPr lang="en-GB" smtClean="0"/>
              <a:t>04/03/2024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921A37-0B66-4848-92B1-99587DD2A1E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93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t>Endocrine system</a:t>
            </a:r>
          </a:p>
        </p:txBody>
      </p:sp>
      <p:sp>
        <p:nvSpPr>
          <p:cNvPr id="3" name="Subtitle 2"/>
          <p:cNvSpPr>
            <a:spLocks noGrp="1"/>
          </p:cNvSpPr>
          <p:nvPr>
            <p:ph type="subTitle" idx="1"/>
          </p:nvPr>
        </p:nvSpPr>
        <p:spPr/>
        <p:txBody>
          <a:bodyPr/>
          <a:lstStyle/>
          <a:p>
            <a:r>
              <a:rPr lang="en-GB" dirty="0"/>
              <a:t>(homeostasis)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742" y="359387"/>
            <a:ext cx="3657600" cy="4194048"/>
          </a:xfrm>
          <a:prstGeom prst="rect">
            <a:avLst/>
          </a:prstGeom>
        </p:spPr>
      </p:pic>
    </p:spTree>
    <p:extLst>
      <p:ext uri="{BB962C8B-B14F-4D97-AF65-F5344CB8AC3E}">
        <p14:creationId xmlns:p14="http://schemas.microsoft.com/office/powerpoint/2010/main" val="388096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73"/>
            <a:ext cx="3200400" cy="781397"/>
          </a:xfrm>
        </p:spPr>
        <p:txBody>
          <a:bodyPr/>
          <a:lstStyle/>
          <a:p>
            <a:r>
              <a:rPr lang="en-GB" dirty="0"/>
              <a:t>Pancreas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4306" y="594358"/>
            <a:ext cx="7756510" cy="4484717"/>
          </a:xfrm>
        </p:spPr>
      </p:pic>
      <p:sp>
        <p:nvSpPr>
          <p:cNvPr id="4" name="Text Placeholder 3"/>
          <p:cNvSpPr>
            <a:spLocks noGrp="1"/>
          </p:cNvSpPr>
          <p:nvPr>
            <p:ph type="body" sz="half" idx="2"/>
          </p:nvPr>
        </p:nvSpPr>
        <p:spPr>
          <a:xfrm>
            <a:off x="457200" y="1421477"/>
            <a:ext cx="3200400" cy="4883728"/>
          </a:xfrm>
        </p:spPr>
        <p:txBody>
          <a:bodyPr>
            <a:normAutofit fontScale="77500" lnSpcReduction="20000"/>
          </a:bodyPr>
          <a:lstStyle/>
          <a:p>
            <a:r>
              <a:rPr lang="en-GB" sz="2600" dirty="0"/>
              <a:t>Located below the stomach</a:t>
            </a:r>
          </a:p>
          <a:p>
            <a:r>
              <a:rPr lang="en-GB" sz="2600" dirty="0"/>
              <a:t>Contains islets of Langerhans closely associated with blood vessels – why?</a:t>
            </a:r>
          </a:p>
          <a:p>
            <a:r>
              <a:rPr lang="en-GB" sz="2600" dirty="0"/>
              <a:t>Two types of cell – </a:t>
            </a:r>
            <a:r>
              <a:rPr lang="el-GR" sz="2600" dirty="0"/>
              <a:t>α</a:t>
            </a:r>
            <a:r>
              <a:rPr lang="en-GB" sz="2600" dirty="0"/>
              <a:t> and </a:t>
            </a:r>
            <a:r>
              <a:rPr lang="el-GR" sz="2600" dirty="0"/>
              <a:t>β</a:t>
            </a:r>
            <a:endParaRPr lang="en-GB" sz="2600" dirty="0"/>
          </a:p>
          <a:p>
            <a:r>
              <a:rPr lang="el-GR" sz="2600" dirty="0"/>
              <a:t>α</a:t>
            </a:r>
            <a:r>
              <a:rPr lang="en-GB" sz="2600" dirty="0"/>
              <a:t> cells secrete glucagon</a:t>
            </a:r>
          </a:p>
          <a:p>
            <a:r>
              <a:rPr lang="el-GR" sz="2600" dirty="0"/>
              <a:t>β</a:t>
            </a:r>
            <a:r>
              <a:rPr lang="en-GB" sz="2600" dirty="0"/>
              <a:t> cells  secrete insulin</a:t>
            </a:r>
          </a:p>
          <a:p>
            <a:r>
              <a:rPr lang="en-GB" sz="2600" dirty="0"/>
              <a:t>Blood glucose levels is usually around 90mg/100ml </a:t>
            </a:r>
            <a:r>
              <a:rPr lang="en-GB" sz="2600"/>
              <a:t>blood (5mmol/l)– </a:t>
            </a:r>
            <a:r>
              <a:rPr lang="en-GB" sz="2600" dirty="0"/>
              <a:t>why?</a:t>
            </a:r>
          </a:p>
          <a:p>
            <a:r>
              <a:rPr lang="en-GB" sz="2600" dirty="0"/>
              <a:t>(Normal range is 4 – 7mmol/l but can go up to 8.8 – 9mmol/l up to 2 hours after eating a meal)</a:t>
            </a:r>
          </a:p>
          <a:p>
            <a:r>
              <a:rPr lang="en-GB" sz="2000" dirty="0"/>
              <a:t>  </a:t>
            </a:r>
          </a:p>
          <a:p>
            <a:r>
              <a:rPr lang="en-GB" sz="2000" dirty="0"/>
              <a:t> what is wrong with this diagram? </a:t>
            </a:r>
          </a:p>
          <a:p>
            <a:endParaRPr lang="en-GB" sz="2000" dirty="0"/>
          </a:p>
          <a:p>
            <a:endParaRPr lang="en-GB" sz="2000" dirty="0"/>
          </a:p>
          <a:p>
            <a:endParaRPr lang="en-GB" sz="2000" dirty="0"/>
          </a:p>
        </p:txBody>
      </p:sp>
    </p:spTree>
    <p:extLst>
      <p:ext uri="{BB962C8B-B14F-4D97-AF65-F5344CB8AC3E}">
        <p14:creationId xmlns:p14="http://schemas.microsoft.com/office/powerpoint/2010/main" val="42997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Glucagon – </a:t>
            </a:r>
            <a:r>
              <a:rPr lang="en-GB" sz="3600" dirty="0"/>
              <a:t>acts to </a:t>
            </a:r>
            <a:r>
              <a:rPr lang="en-GB" sz="3600" b="1" dirty="0"/>
              <a:t>increase</a:t>
            </a:r>
            <a:r>
              <a:rPr lang="en-GB" sz="3600" dirty="0"/>
              <a:t> blood glucose </a:t>
            </a:r>
            <a:r>
              <a:rPr lang="en-GB" sz="3600" dirty="0" err="1"/>
              <a:t>concs</a:t>
            </a:r>
            <a:endParaRPr lang="en-GB" sz="3600" dirty="0"/>
          </a:p>
        </p:txBody>
      </p:sp>
      <p:sp>
        <p:nvSpPr>
          <p:cNvPr id="3" name="Content Placeholder 2"/>
          <p:cNvSpPr>
            <a:spLocks noGrp="1"/>
          </p:cNvSpPr>
          <p:nvPr>
            <p:ph idx="1"/>
          </p:nvPr>
        </p:nvSpPr>
        <p:spPr/>
        <p:txBody>
          <a:bodyPr>
            <a:normAutofit/>
          </a:bodyPr>
          <a:lstStyle/>
          <a:p>
            <a:r>
              <a:rPr lang="en-GB" sz="2400" dirty="0"/>
              <a:t>Released in response to decreasing blood glucose levels and leads to higher blood glucose</a:t>
            </a:r>
          </a:p>
          <a:p>
            <a:r>
              <a:rPr lang="en-GB" sz="2400" dirty="0"/>
              <a:t>Binds to specific receptors on liver cells and leads to </a:t>
            </a:r>
            <a:r>
              <a:rPr lang="en-GB" sz="2400" dirty="0" err="1"/>
              <a:t>glycogenolysis</a:t>
            </a:r>
            <a:r>
              <a:rPr lang="en-GB" sz="2400" dirty="0"/>
              <a:t> (breakdown of glycogen) and leads to glucose formation from glycerol and amino acids (gluconeogenesis)</a:t>
            </a:r>
          </a:p>
          <a:p>
            <a:r>
              <a:rPr lang="en-GB" sz="2400" dirty="0"/>
              <a:t>Glucagon also leads to reduced rate of respiration in cells</a:t>
            </a:r>
          </a:p>
        </p:txBody>
      </p:sp>
    </p:spTree>
    <p:extLst>
      <p:ext uri="{BB962C8B-B14F-4D97-AF65-F5344CB8AC3E}">
        <p14:creationId xmlns:p14="http://schemas.microsoft.com/office/powerpoint/2010/main" val="26674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Insulin – </a:t>
            </a:r>
            <a:r>
              <a:rPr lang="en-GB" sz="4400" dirty="0"/>
              <a:t>acts to </a:t>
            </a:r>
            <a:r>
              <a:rPr lang="en-GB" sz="4400" b="1" dirty="0"/>
              <a:t>reduce</a:t>
            </a:r>
            <a:r>
              <a:rPr lang="en-GB" sz="4400" dirty="0"/>
              <a:t> blood glucose </a:t>
            </a:r>
            <a:r>
              <a:rPr lang="en-GB" sz="4400" dirty="0" err="1"/>
              <a:t>concs</a:t>
            </a:r>
            <a:endParaRPr lang="en-GB" sz="4400" dirty="0"/>
          </a:p>
        </p:txBody>
      </p:sp>
      <p:sp>
        <p:nvSpPr>
          <p:cNvPr id="3" name="Content Placeholder 2"/>
          <p:cNvSpPr>
            <a:spLocks noGrp="1"/>
          </p:cNvSpPr>
          <p:nvPr>
            <p:ph idx="1"/>
          </p:nvPr>
        </p:nvSpPr>
        <p:spPr/>
        <p:txBody>
          <a:bodyPr>
            <a:normAutofit/>
          </a:bodyPr>
          <a:lstStyle/>
          <a:p>
            <a:r>
              <a:rPr lang="en-GB" sz="2400" dirty="0"/>
              <a:t>Released in response to increasing blood glucose levels and leads to lower blood glucose</a:t>
            </a:r>
          </a:p>
          <a:p>
            <a:r>
              <a:rPr lang="en-GB" sz="2400" dirty="0"/>
              <a:t>Insulin binds to receptors on muscle and liver cells increasing cell membrane permeability so glucose is taken up via facilitated diffusion</a:t>
            </a:r>
          </a:p>
          <a:p>
            <a:r>
              <a:rPr lang="en-GB" sz="2400" dirty="0"/>
              <a:t>In muscle cells, insulin causes the cells to use more glucose (increase respiration)</a:t>
            </a:r>
          </a:p>
          <a:p>
            <a:r>
              <a:rPr lang="en-GB" sz="2400" dirty="0"/>
              <a:t>Insulin also leads to conversion of glucose to glycogen (glycogenesis)</a:t>
            </a:r>
          </a:p>
        </p:txBody>
      </p:sp>
    </p:spTree>
    <p:extLst>
      <p:ext uri="{BB962C8B-B14F-4D97-AF65-F5344CB8AC3E}">
        <p14:creationId xmlns:p14="http://schemas.microsoft.com/office/powerpoint/2010/main" val="39628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Negative feedback</a:t>
            </a:r>
          </a:p>
        </p:txBody>
      </p:sp>
      <p:sp>
        <p:nvSpPr>
          <p:cNvPr id="3" name="Content Placeholder 2"/>
          <p:cNvSpPr>
            <a:spLocks noGrp="1"/>
          </p:cNvSpPr>
          <p:nvPr>
            <p:ph idx="1"/>
          </p:nvPr>
        </p:nvSpPr>
        <p:spPr/>
        <p:txBody>
          <a:bodyPr/>
          <a:lstStyle/>
          <a:p>
            <a:r>
              <a:rPr lang="en-GB" dirty="0"/>
              <a:t>Produce a diagram that shows how blood glucose is kept within its normal range (4- 7mmol/l).</a:t>
            </a:r>
          </a:p>
          <a:p>
            <a:r>
              <a:rPr lang="en-GB" dirty="0"/>
              <a:t>Use key terms and hormones and say where they are produced from.</a:t>
            </a:r>
          </a:p>
        </p:txBody>
      </p:sp>
    </p:spTree>
    <p:extLst>
      <p:ext uri="{BB962C8B-B14F-4D97-AF65-F5344CB8AC3E}">
        <p14:creationId xmlns:p14="http://schemas.microsoft.com/office/powerpoint/2010/main" val="4062655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457200" y="1604356"/>
            <a:ext cx="3200400" cy="4700848"/>
          </a:xfrm>
        </p:spPr>
        <p:txBody>
          <a:bodyPr>
            <a:normAutofit/>
          </a:bodyPr>
          <a:lstStyle/>
          <a:p>
            <a:r>
              <a:rPr lang="en-GB" sz="2400" dirty="0"/>
              <a:t>During periods of high blood glucose, glucose enters the beta cells by facilitated diffusion</a:t>
            </a:r>
          </a:p>
          <a:p>
            <a:r>
              <a:rPr lang="en-GB" sz="2400" dirty="0"/>
              <a:t>The cell uses the glucose to produce more ATP</a:t>
            </a:r>
          </a:p>
          <a:p>
            <a:r>
              <a:rPr lang="en-GB" sz="2400" dirty="0"/>
              <a:t>Increased ATP causes the potassium channels to close so potassium builds up inside the beta cell</a:t>
            </a:r>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8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57"/>
            <a:ext cx="3200400" cy="966618"/>
          </a:xfrm>
        </p:spPr>
        <p:txBody>
          <a:bodyPr>
            <a:normAutofit fontScale="90000"/>
          </a:bodyPr>
          <a:lstStyle/>
          <a:p>
            <a:r>
              <a:rPr lang="en-GB" b="1" dirty="0"/>
              <a:t>Insulin release from beta cells</a:t>
            </a:r>
          </a:p>
        </p:txBody>
      </p:sp>
      <p:sp>
        <p:nvSpPr>
          <p:cNvPr id="4" name="Text Placeholder 3"/>
          <p:cNvSpPr>
            <a:spLocks noGrp="1"/>
          </p:cNvSpPr>
          <p:nvPr>
            <p:ph type="body" sz="half" idx="2"/>
          </p:nvPr>
        </p:nvSpPr>
        <p:spPr>
          <a:xfrm>
            <a:off x="133005" y="1199375"/>
            <a:ext cx="3857104" cy="5105829"/>
          </a:xfrm>
        </p:spPr>
        <p:txBody>
          <a:bodyPr>
            <a:normAutofit lnSpcReduction="10000"/>
          </a:bodyPr>
          <a:lstStyle/>
          <a:p>
            <a:r>
              <a:rPr lang="en-GB" sz="2400" dirty="0"/>
              <a:t>Inside the cell becomes less negative because of the build up of potassium ions and the cell membrane becomes depolarised</a:t>
            </a:r>
          </a:p>
          <a:p>
            <a:r>
              <a:rPr lang="en-GB" sz="2400" dirty="0"/>
              <a:t>Depolarisation of the cell membrane  causes voltage-gated calcium channels to open</a:t>
            </a:r>
          </a:p>
          <a:p>
            <a:r>
              <a:rPr lang="en-GB" sz="2400" dirty="0"/>
              <a:t>Calcium ions enter the beta cell and cause insulin-containing vesicles to fuse with the beta cell membrane and release insulin by exocytosis</a:t>
            </a:r>
          </a:p>
          <a:p>
            <a:endParaRPr lang="en-GB" sz="2000" dirty="0"/>
          </a:p>
          <a:p>
            <a:endParaRPr lang="en-GB" sz="2000" dirty="0"/>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199375"/>
            <a:ext cx="6912033" cy="490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2F2E-A35D-49C8-AD04-25650F5FE556}"/>
              </a:ext>
            </a:extLst>
          </p:cNvPr>
          <p:cNvSpPr>
            <a:spLocks noGrp="1"/>
          </p:cNvSpPr>
          <p:nvPr>
            <p:ph type="title"/>
          </p:nvPr>
        </p:nvSpPr>
        <p:spPr/>
        <p:txBody>
          <a:bodyPr/>
          <a:lstStyle/>
          <a:p>
            <a:r>
              <a:rPr lang="en-GB" dirty="0"/>
              <a:t>Recap time  </a:t>
            </a:r>
          </a:p>
        </p:txBody>
      </p:sp>
      <p:sp>
        <p:nvSpPr>
          <p:cNvPr id="3" name="Content Placeholder 2">
            <a:extLst>
              <a:ext uri="{FF2B5EF4-FFF2-40B4-BE49-F238E27FC236}">
                <a16:creationId xmlns:a16="http://schemas.microsoft.com/office/drawing/2014/main" id="{F6925730-A1E2-4031-B47E-7B93AF0A212C}"/>
              </a:ext>
            </a:extLst>
          </p:cNvPr>
          <p:cNvSpPr>
            <a:spLocks noGrp="1"/>
          </p:cNvSpPr>
          <p:nvPr>
            <p:ph idx="1"/>
          </p:nvPr>
        </p:nvSpPr>
        <p:spPr/>
        <p:txBody>
          <a:bodyPr>
            <a:normAutofit/>
          </a:bodyPr>
          <a:lstStyle/>
          <a:p>
            <a:r>
              <a:rPr lang="en-GB" sz="2800" dirty="0"/>
              <a:t>Take a few moments to recap how insulin is released from beta cells of the pancreas</a:t>
            </a:r>
          </a:p>
          <a:p>
            <a:r>
              <a:rPr lang="en-GB" sz="2800" dirty="0"/>
              <a:t>Include the terms:</a:t>
            </a:r>
          </a:p>
          <a:p>
            <a:r>
              <a:rPr lang="en-GB" sz="2800" dirty="0"/>
              <a:t>Beta cells, glucose transporters, facilitated diffusion, potassium channels, depolarisation, voltage-gated calcium channels, calcium ions, insulin-containing vesicles </a:t>
            </a:r>
          </a:p>
        </p:txBody>
      </p:sp>
    </p:spTree>
    <p:extLst>
      <p:ext uri="{BB962C8B-B14F-4D97-AF65-F5344CB8AC3E}">
        <p14:creationId xmlns:p14="http://schemas.microsoft.com/office/powerpoint/2010/main" val="235739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Diabetes - </a:t>
            </a:r>
            <a:r>
              <a:rPr lang="en-GB" sz="3600" dirty="0"/>
              <a:t>Blood glucose levels are not controlled </a:t>
            </a:r>
          </a:p>
        </p:txBody>
      </p:sp>
      <p:sp>
        <p:nvSpPr>
          <p:cNvPr id="3" name="Content Placeholder 2"/>
          <p:cNvSpPr>
            <a:spLocks noGrp="1"/>
          </p:cNvSpPr>
          <p:nvPr>
            <p:ph idx="1"/>
          </p:nvPr>
        </p:nvSpPr>
        <p:spPr/>
        <p:txBody>
          <a:bodyPr/>
          <a:lstStyle/>
          <a:p>
            <a:r>
              <a:rPr lang="en-GB" dirty="0"/>
              <a:t>Diabetes mellitus - (mellitus = “sweet, of honey”: </a:t>
            </a:r>
            <a:r>
              <a:rPr lang="en-GB" i="1" dirty="0"/>
              <a:t>what is the other type of diabetes</a:t>
            </a:r>
            <a:r>
              <a:rPr lang="en-GB" dirty="0"/>
              <a:t>?)</a:t>
            </a:r>
          </a:p>
          <a:p>
            <a:r>
              <a:rPr lang="en-GB" dirty="0"/>
              <a:t>Diabetes type I – autoimmune disorder – </a:t>
            </a:r>
            <a:r>
              <a:rPr lang="en-GB" i="1" dirty="0"/>
              <a:t>what does autoimmune mean</a:t>
            </a:r>
            <a:r>
              <a:rPr lang="en-GB" dirty="0"/>
              <a:t>?</a:t>
            </a:r>
          </a:p>
          <a:p>
            <a:r>
              <a:rPr lang="en-GB" dirty="0"/>
              <a:t>Beta cells in the islets of Langerhans in pancreas are destroyed by the body’s immune system</a:t>
            </a:r>
          </a:p>
          <a:p>
            <a:r>
              <a:rPr lang="en-GB" dirty="0"/>
              <a:t>Insulin is NOT produced in type I diabetes</a:t>
            </a:r>
          </a:p>
          <a:p>
            <a:r>
              <a:rPr lang="en-GB" dirty="0"/>
              <a:t>Following eating, glucose is absorbed into the blood but blood glucose levels remain high</a:t>
            </a:r>
          </a:p>
          <a:p>
            <a:r>
              <a:rPr lang="en-GB" dirty="0"/>
              <a:t>Kidneys cannot reabsorb all the glucose from the filtrate so some of it is lost in the urine</a:t>
            </a:r>
          </a:p>
          <a:p>
            <a:r>
              <a:rPr lang="en-GB" dirty="0"/>
              <a:t>Mostly (but not always) develops in young children  or young adults</a:t>
            </a:r>
          </a:p>
          <a:p>
            <a:r>
              <a:rPr lang="en-GB" dirty="0"/>
              <a:t>May be an increased risk if there are family members with it</a:t>
            </a:r>
          </a:p>
          <a:p>
            <a:r>
              <a:rPr lang="en-GB" dirty="0"/>
              <a:t>May result in death if not treated</a:t>
            </a:r>
          </a:p>
        </p:txBody>
      </p:sp>
    </p:spTree>
    <p:extLst>
      <p:ext uri="{BB962C8B-B14F-4D97-AF65-F5344CB8AC3E}">
        <p14:creationId xmlns:p14="http://schemas.microsoft.com/office/powerpoint/2010/main" val="326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 of diabetes Type I</a:t>
            </a:r>
          </a:p>
        </p:txBody>
      </p:sp>
      <p:sp>
        <p:nvSpPr>
          <p:cNvPr id="3" name="Content Placeholder 2"/>
          <p:cNvSpPr>
            <a:spLocks noGrp="1"/>
          </p:cNvSpPr>
          <p:nvPr>
            <p:ph idx="1"/>
          </p:nvPr>
        </p:nvSpPr>
        <p:spPr/>
        <p:txBody>
          <a:bodyPr/>
          <a:lstStyle/>
          <a:p>
            <a:r>
              <a:rPr lang="en-GB" dirty="0"/>
              <a:t>Increased thirst</a:t>
            </a:r>
          </a:p>
          <a:p>
            <a:r>
              <a:rPr lang="en-GB" dirty="0"/>
              <a:t>Feeling tired</a:t>
            </a:r>
          </a:p>
          <a:p>
            <a:r>
              <a:rPr lang="en-GB" dirty="0"/>
              <a:t>Need to wee/pee a lot</a:t>
            </a:r>
          </a:p>
          <a:p>
            <a:r>
              <a:rPr lang="en-GB" dirty="0"/>
              <a:t>Feel very hungry but losing weight</a:t>
            </a:r>
          </a:p>
          <a:p>
            <a:r>
              <a:rPr lang="en-GB" dirty="0"/>
              <a:t>Blurred vision</a:t>
            </a:r>
          </a:p>
          <a:p>
            <a:r>
              <a:rPr lang="en-GB" dirty="0"/>
              <a:t>(Symptoms of hyperglycaemia)</a:t>
            </a:r>
          </a:p>
          <a:p>
            <a:r>
              <a:rPr lang="en-GB" dirty="0"/>
              <a:t>Poor wound healing</a:t>
            </a:r>
          </a:p>
          <a:p>
            <a:r>
              <a:rPr lang="en-GB" dirty="0"/>
              <a:t>Symptoms appear over a short period of time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466" y="2119745"/>
            <a:ext cx="4833613" cy="3225338"/>
          </a:xfrm>
          <a:prstGeom prst="rect">
            <a:avLst/>
          </a:prstGeom>
        </p:spPr>
      </p:pic>
    </p:spTree>
    <p:extLst>
      <p:ext uri="{BB962C8B-B14F-4D97-AF65-F5344CB8AC3E}">
        <p14:creationId xmlns:p14="http://schemas.microsoft.com/office/powerpoint/2010/main" val="237603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for Type I diabetes</a:t>
            </a:r>
          </a:p>
        </p:txBody>
      </p:sp>
      <p:sp>
        <p:nvSpPr>
          <p:cNvPr id="3" name="Content Placeholder 2"/>
          <p:cNvSpPr>
            <a:spLocks noGrp="1"/>
          </p:cNvSpPr>
          <p:nvPr>
            <p:ph idx="1"/>
          </p:nvPr>
        </p:nvSpPr>
        <p:spPr/>
        <p:txBody>
          <a:bodyPr/>
          <a:lstStyle/>
          <a:p>
            <a:r>
              <a:rPr lang="en-GB" dirty="0"/>
              <a:t>Regular insulin injections (why must insulin be injected?) throughout the day</a:t>
            </a:r>
          </a:p>
          <a:p>
            <a:r>
              <a:rPr lang="en-GB" dirty="0"/>
              <a:t>Insulin may be delivered continuously by pump into a tube under the skin</a:t>
            </a:r>
          </a:p>
          <a:p>
            <a:r>
              <a:rPr lang="en-GB" dirty="0"/>
              <a:t>[Islet cell transplantations have been successful (but are not always a cure for diabetes)]</a:t>
            </a:r>
          </a:p>
          <a:p>
            <a:r>
              <a:rPr lang="en-GB" dirty="0"/>
              <a:t>People with Type I diabetes need to monitor blood glucose concentrations regularly, eat a healthy diet and know roughly how much glucose they are taking in, and exercise regularly</a:t>
            </a:r>
          </a:p>
          <a:p>
            <a:r>
              <a:rPr lang="en-GB" dirty="0"/>
              <a:t>Hypoglycaemia – low blood glucose, can happen if taken too much insulin, not eaten enough carbohydrates, too much exercise</a:t>
            </a:r>
          </a:p>
          <a:p>
            <a:endParaRPr lang="en-GB" dirty="0"/>
          </a:p>
        </p:txBody>
      </p:sp>
    </p:spTree>
    <p:extLst>
      <p:ext uri="{BB962C8B-B14F-4D97-AF65-F5344CB8AC3E}">
        <p14:creationId xmlns:p14="http://schemas.microsoft.com/office/powerpoint/2010/main" val="24115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a:t>
            </a:r>
          </a:p>
        </p:txBody>
      </p:sp>
      <p:sp>
        <p:nvSpPr>
          <p:cNvPr id="3" name="Content Placeholder 2"/>
          <p:cNvSpPr>
            <a:spLocks noGrp="1"/>
          </p:cNvSpPr>
          <p:nvPr>
            <p:ph idx="1"/>
          </p:nvPr>
        </p:nvSpPr>
        <p:spPr/>
        <p:txBody>
          <a:bodyPr/>
          <a:lstStyle/>
          <a:p>
            <a:r>
              <a:rPr lang="en-GB" dirty="0"/>
              <a:t>“Students should demonstrate an understanding of the endocrine system, including how receptors and second messengers are involved. Students should understand how insulin and glucagon are involved in the homeostasis of blood glucose concentration and what happens with Type 1 and Type 2 diabetes and how they may be treated. Students should be able to describe the mechanisms involved in body temperature homeostasis and the involvement  of the hypothalamus.” </a:t>
            </a:r>
          </a:p>
        </p:txBody>
      </p:sp>
    </p:spTree>
    <p:extLst>
      <p:ext uri="{BB962C8B-B14F-4D97-AF65-F5344CB8AC3E}">
        <p14:creationId xmlns:p14="http://schemas.microsoft.com/office/powerpoint/2010/main" val="63116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Sodium-dependent glucose transporters</a:t>
            </a:r>
          </a:p>
        </p:txBody>
      </p:sp>
      <p:sp>
        <p:nvSpPr>
          <p:cNvPr id="3" name="Content Placeholder 2"/>
          <p:cNvSpPr>
            <a:spLocks noGrp="1"/>
          </p:cNvSpPr>
          <p:nvPr>
            <p:ph idx="1"/>
          </p:nvPr>
        </p:nvSpPr>
        <p:spPr/>
        <p:txBody>
          <a:bodyPr>
            <a:normAutofit/>
          </a:bodyPr>
          <a:lstStyle/>
          <a:p>
            <a:r>
              <a:rPr lang="en-GB" sz="2400" dirty="0"/>
              <a:t>Sodium-glucose transporters found in proximal (what does proximal mean?) tubule of nephron</a:t>
            </a:r>
          </a:p>
          <a:p>
            <a:r>
              <a:rPr lang="en-GB" sz="2400" dirty="0"/>
              <a:t>Contribute to glucose reabsorption</a:t>
            </a:r>
          </a:p>
          <a:p>
            <a:r>
              <a:rPr lang="en-GB" sz="2400" dirty="0"/>
              <a:t>Usually all glucose is reabsorbed from the filtrate but in hyperglycaemia, glucose is lost into the urine (glycosuria) as sodium-dependent glucose transporters are overwhelmed</a:t>
            </a:r>
          </a:p>
          <a:p>
            <a:r>
              <a:rPr lang="en-GB" sz="2400" dirty="0"/>
              <a:t>Sodium-glucose transporters are an example of a co-transport protein: as sodium ions are transported passively across the proximal tubule membrane, this provides energy to transport glucose across the membrane too: against a glucose concentration gradient</a:t>
            </a:r>
          </a:p>
        </p:txBody>
      </p:sp>
    </p:spTree>
    <p:extLst>
      <p:ext uri="{BB962C8B-B14F-4D97-AF65-F5344CB8AC3E}">
        <p14:creationId xmlns:p14="http://schemas.microsoft.com/office/powerpoint/2010/main" val="121432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nal glucose transporters: novel targets for hyperglycemia management |  Nature Reviews Nephrology">
            <a:extLst>
              <a:ext uri="{FF2B5EF4-FFF2-40B4-BE49-F238E27FC236}">
                <a16:creationId xmlns:a16="http://schemas.microsoft.com/office/drawing/2014/main" id="{FB0DC1BB-15E7-4DFF-913D-8B60DFB5C8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7629" y="905933"/>
            <a:ext cx="4968745" cy="5039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E1F3D3-E896-45A7-93E9-072CE20EFE35}"/>
              </a:ext>
            </a:extLst>
          </p:cNvPr>
          <p:cNvSpPr txBox="1"/>
          <p:nvPr/>
        </p:nvSpPr>
        <p:spPr>
          <a:xfrm>
            <a:off x="824097" y="1770185"/>
            <a:ext cx="2442645" cy="4093428"/>
          </a:xfrm>
          <a:prstGeom prst="rect">
            <a:avLst/>
          </a:prstGeom>
          <a:noFill/>
        </p:spPr>
        <p:txBody>
          <a:bodyPr wrap="square" rtlCol="0">
            <a:spAutoFit/>
          </a:bodyPr>
          <a:lstStyle/>
          <a:p>
            <a:r>
              <a:rPr lang="en-GB" sz="2000" dirty="0"/>
              <a:t>Lumen of nephron -</a:t>
            </a:r>
          </a:p>
          <a:p>
            <a:r>
              <a:rPr lang="en-GB" sz="2000" dirty="0"/>
              <a:t>Filtrate (</a:t>
            </a:r>
            <a:r>
              <a:rPr lang="en-GB" sz="2000" i="1" dirty="0"/>
              <a:t>its</a:t>
            </a:r>
            <a:r>
              <a:rPr lang="en-GB" sz="2000" dirty="0"/>
              <a:t> </a:t>
            </a:r>
            <a:r>
              <a:rPr lang="en-GB" sz="2000" i="1" dirty="0"/>
              <a:t>not quite urine at this point</a:t>
            </a:r>
            <a:r>
              <a:rPr lang="en-GB" sz="2000" dirty="0"/>
              <a:t>)  containing glucose passes along tubule </a:t>
            </a:r>
          </a:p>
          <a:p>
            <a:endParaRPr lang="en-GB" sz="2000" dirty="0"/>
          </a:p>
          <a:p>
            <a:r>
              <a:rPr lang="en-GB" sz="2000" dirty="0"/>
              <a:t>Glucose is normally reabsorbed</a:t>
            </a:r>
          </a:p>
          <a:p>
            <a:endParaRPr lang="en-GB" sz="2000" dirty="0"/>
          </a:p>
          <a:p>
            <a:r>
              <a:rPr lang="en-GB" sz="2000" dirty="0"/>
              <a:t>Eventually filtrate forms urine</a:t>
            </a:r>
          </a:p>
          <a:p>
            <a:endParaRPr lang="en-GB" sz="2000" dirty="0"/>
          </a:p>
          <a:p>
            <a:r>
              <a:rPr lang="en-GB" sz="2000" dirty="0"/>
              <a:t>SGLT1/2 inhibitors??</a:t>
            </a:r>
          </a:p>
        </p:txBody>
      </p:sp>
      <p:sp>
        <p:nvSpPr>
          <p:cNvPr id="3" name="TextBox 2">
            <a:extLst>
              <a:ext uri="{FF2B5EF4-FFF2-40B4-BE49-F238E27FC236}">
                <a16:creationId xmlns:a16="http://schemas.microsoft.com/office/drawing/2014/main" id="{A3A7FDA4-D3F2-4A25-AC68-8B98F6115940}"/>
              </a:ext>
            </a:extLst>
          </p:cNvPr>
          <p:cNvSpPr txBox="1"/>
          <p:nvPr/>
        </p:nvSpPr>
        <p:spPr>
          <a:xfrm>
            <a:off x="9081443" y="2274277"/>
            <a:ext cx="2132763" cy="1938992"/>
          </a:xfrm>
          <a:prstGeom prst="rect">
            <a:avLst/>
          </a:prstGeom>
          <a:noFill/>
        </p:spPr>
        <p:txBody>
          <a:bodyPr wrap="none" rtlCol="0">
            <a:spAutoFit/>
          </a:bodyPr>
          <a:lstStyle/>
          <a:p>
            <a:r>
              <a:rPr lang="en-GB" sz="2000" dirty="0" err="1"/>
              <a:t>Interstitium</a:t>
            </a:r>
            <a:r>
              <a:rPr lang="en-GB" sz="2000" dirty="0"/>
              <a:t> side – </a:t>
            </a:r>
          </a:p>
          <a:p>
            <a:r>
              <a:rPr lang="en-GB" sz="2000" dirty="0"/>
              <a:t>kidney cells </a:t>
            </a:r>
          </a:p>
          <a:p>
            <a:endParaRPr lang="en-GB" sz="2000" dirty="0"/>
          </a:p>
          <a:p>
            <a:r>
              <a:rPr lang="en-GB" sz="2000" dirty="0"/>
              <a:t>Glucose </a:t>
            </a:r>
          </a:p>
          <a:p>
            <a:r>
              <a:rPr lang="en-GB" sz="2000" dirty="0"/>
              <a:t>eventually </a:t>
            </a:r>
          </a:p>
          <a:p>
            <a:r>
              <a:rPr lang="en-GB" sz="2000" dirty="0"/>
              <a:t>returns to blood</a:t>
            </a:r>
          </a:p>
        </p:txBody>
      </p:sp>
    </p:spTree>
    <p:extLst>
      <p:ext uri="{BB962C8B-B14F-4D97-AF65-F5344CB8AC3E}">
        <p14:creationId xmlns:p14="http://schemas.microsoft.com/office/powerpoint/2010/main" val="427167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2 Diabetes</a:t>
            </a:r>
          </a:p>
        </p:txBody>
      </p:sp>
      <p:sp>
        <p:nvSpPr>
          <p:cNvPr id="3" name="Content Placeholder 2"/>
          <p:cNvSpPr>
            <a:spLocks noGrp="1"/>
          </p:cNvSpPr>
          <p:nvPr>
            <p:ph idx="1"/>
          </p:nvPr>
        </p:nvSpPr>
        <p:spPr/>
        <p:txBody>
          <a:bodyPr/>
          <a:lstStyle/>
          <a:p>
            <a:r>
              <a:rPr lang="en-GB" dirty="0"/>
              <a:t>Linked to obesity</a:t>
            </a:r>
          </a:p>
          <a:p>
            <a:r>
              <a:rPr lang="en-GB" dirty="0"/>
              <a:t>Beta cells do not produce enough insulin or the body’s cells do not respond to insulin properly as the receptors do not work correctly</a:t>
            </a:r>
          </a:p>
          <a:p>
            <a:r>
              <a:rPr lang="en-GB" dirty="0"/>
              <a:t>Usually develops later in life (middle age onset) and risks groups include some groups from e.g. African or Asian backgrounds or close family history</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142" y="3411076"/>
            <a:ext cx="3510870" cy="3313919"/>
          </a:xfrm>
          <a:prstGeom prst="rect">
            <a:avLst/>
          </a:prstGeom>
        </p:spPr>
      </p:pic>
    </p:spTree>
    <p:extLst>
      <p:ext uri="{BB962C8B-B14F-4D97-AF65-F5344CB8AC3E}">
        <p14:creationId xmlns:p14="http://schemas.microsoft.com/office/powerpoint/2010/main" val="270290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377247" cy="6377247"/>
          </a:xfrm>
          <a:prstGeom prst="rect">
            <a:avLst/>
          </a:prstGeom>
        </p:spPr>
      </p:pic>
    </p:spTree>
    <p:extLst>
      <p:ext uri="{BB962C8B-B14F-4D97-AF65-F5344CB8AC3E}">
        <p14:creationId xmlns:p14="http://schemas.microsoft.com/office/powerpoint/2010/main" val="2662540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Treatment of type 2 diabetes</a:t>
            </a:r>
          </a:p>
        </p:txBody>
      </p:sp>
      <p:sp>
        <p:nvSpPr>
          <p:cNvPr id="3" name="Content Placeholder 2"/>
          <p:cNvSpPr>
            <a:spLocks noGrp="1"/>
          </p:cNvSpPr>
          <p:nvPr>
            <p:ph idx="1"/>
          </p:nvPr>
        </p:nvSpPr>
        <p:spPr/>
        <p:txBody>
          <a:bodyPr/>
          <a:lstStyle/>
          <a:p>
            <a:r>
              <a:rPr lang="en-GB" dirty="0"/>
              <a:t>Lifestyle changes – what might these be? Look it up and make a list</a:t>
            </a:r>
          </a:p>
          <a:p>
            <a:r>
              <a:rPr lang="en-GB" dirty="0"/>
              <a:t>Medication:</a:t>
            </a:r>
          </a:p>
          <a:p>
            <a:r>
              <a:rPr lang="en-GB" dirty="0"/>
              <a:t>Metformin – acts on hepatocytes to reduce the amount of glucose they make. Also increase sensitivity of cells to insulin so more glucose can be taken up by them</a:t>
            </a:r>
          </a:p>
          <a:p>
            <a:r>
              <a:rPr lang="en-GB" dirty="0"/>
              <a:t>Sulfonylureas – e.g. </a:t>
            </a:r>
            <a:r>
              <a:rPr lang="en-GB" dirty="0" err="1"/>
              <a:t>glicazide</a:t>
            </a:r>
            <a:r>
              <a:rPr lang="en-GB" dirty="0"/>
              <a:t>; stimulates the pancreas to produce more insulin</a:t>
            </a:r>
          </a:p>
          <a:p>
            <a:r>
              <a:rPr lang="en-GB" dirty="0" err="1"/>
              <a:t>Thiazolidinediones</a:t>
            </a:r>
            <a:r>
              <a:rPr lang="en-GB" dirty="0"/>
              <a:t> (“</a:t>
            </a:r>
            <a:r>
              <a:rPr lang="en-GB" dirty="0" err="1"/>
              <a:t>glitazones</a:t>
            </a:r>
            <a:r>
              <a:rPr lang="en-GB" dirty="0"/>
              <a:t>”) – make body cells more sensitive to insulin</a:t>
            </a:r>
          </a:p>
          <a:p>
            <a:r>
              <a:rPr lang="en-GB" dirty="0"/>
              <a:t>Sometimes, insulin is also needed</a:t>
            </a:r>
          </a:p>
        </p:txBody>
      </p:sp>
    </p:spTree>
    <p:extLst>
      <p:ext uri="{BB962C8B-B14F-4D97-AF65-F5344CB8AC3E}">
        <p14:creationId xmlns:p14="http://schemas.microsoft.com/office/powerpoint/2010/main" val="15940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a:t>
            </a:r>
          </a:p>
        </p:txBody>
      </p:sp>
      <p:sp>
        <p:nvSpPr>
          <p:cNvPr id="3" name="Content Placeholder 2"/>
          <p:cNvSpPr>
            <a:spLocks noGrp="1"/>
          </p:cNvSpPr>
          <p:nvPr>
            <p:ph idx="1"/>
          </p:nvPr>
        </p:nvSpPr>
        <p:spPr/>
        <p:txBody>
          <a:bodyPr/>
          <a:lstStyle/>
          <a:p>
            <a:r>
              <a:rPr lang="en-GB" dirty="0"/>
              <a:t>Recap the slides on both type 1 and 2 diabetes</a:t>
            </a:r>
          </a:p>
          <a:p>
            <a:r>
              <a:rPr lang="en-GB" dirty="0"/>
              <a:t>What causes them, what are the symptoms and what treatment options are available?</a:t>
            </a:r>
          </a:p>
        </p:txBody>
      </p:sp>
    </p:spTree>
    <p:extLst>
      <p:ext uri="{BB962C8B-B14F-4D97-AF65-F5344CB8AC3E}">
        <p14:creationId xmlns:p14="http://schemas.microsoft.com/office/powerpoint/2010/main" val="143938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193"/>
            <a:ext cx="3200400" cy="689956"/>
          </a:xfrm>
        </p:spPr>
        <p:txBody>
          <a:bodyPr/>
          <a:lstStyle/>
          <a:p>
            <a:r>
              <a:rPr lang="en-GB" dirty="0"/>
              <a:t>Question</a:t>
            </a:r>
          </a:p>
        </p:txBody>
      </p:sp>
      <p:sp>
        <p:nvSpPr>
          <p:cNvPr id="4" name="Text Placeholder 3"/>
          <p:cNvSpPr>
            <a:spLocks noGrp="1"/>
          </p:cNvSpPr>
          <p:nvPr>
            <p:ph type="body" sz="half" idx="2"/>
          </p:nvPr>
        </p:nvSpPr>
        <p:spPr>
          <a:xfrm>
            <a:off x="457200" y="1005841"/>
            <a:ext cx="3200400" cy="5299364"/>
          </a:xfrm>
        </p:spPr>
        <p:txBody>
          <a:bodyPr>
            <a:normAutofit/>
          </a:bodyPr>
          <a:lstStyle/>
          <a:p>
            <a:r>
              <a:rPr lang="en-GB" sz="1600" dirty="0"/>
              <a:t>A </a:t>
            </a:r>
            <a:r>
              <a:rPr lang="en-GB" sz="1600" b="1" dirty="0"/>
              <a:t>glucose tolerance test </a:t>
            </a:r>
            <a:r>
              <a:rPr lang="en-GB" sz="1600" dirty="0"/>
              <a:t>can determine if someone has diabetes. The patient is required to fast for 12 hours and then given a glucose-containing drink. Blood tests are carried out to determine the blood glucose concentration. </a:t>
            </a:r>
          </a:p>
          <a:p>
            <a:r>
              <a:rPr lang="en-GB" sz="1600" b="1" dirty="0"/>
              <a:t>Which person (A or B) on the graph is the diabetic?</a:t>
            </a:r>
          </a:p>
          <a:p>
            <a:r>
              <a:rPr lang="en-GB" sz="1600" b="1" dirty="0"/>
              <a:t>Give two pieces of evidence to support your answer.</a:t>
            </a:r>
          </a:p>
          <a:p>
            <a:r>
              <a:rPr lang="en-GB" sz="1600" dirty="0"/>
              <a:t>This person produces insulin but can’t control blood glucose</a:t>
            </a:r>
          </a:p>
          <a:p>
            <a:r>
              <a:rPr lang="en-GB" sz="1600" b="1" dirty="0"/>
              <a:t>What type of diabetes do they have and why can they not control their blood glucose levels? </a:t>
            </a:r>
          </a:p>
          <a:p>
            <a:r>
              <a:rPr lang="en-GB" sz="1600" b="1" dirty="0"/>
              <a:t>What would happen if the test was repeated after treatment with metformin had started?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9923" y="731838"/>
            <a:ext cx="4894228" cy="5257800"/>
          </a:xfrm>
        </p:spPr>
      </p:pic>
    </p:spTree>
    <p:extLst>
      <p:ext uri="{BB962C8B-B14F-4D97-AF65-F5344CB8AC3E}">
        <p14:creationId xmlns:p14="http://schemas.microsoft.com/office/powerpoint/2010/main" val="297919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87"/>
            <a:ext cx="3200400" cy="1014153"/>
          </a:xfrm>
        </p:spPr>
        <p:txBody>
          <a:bodyPr>
            <a:normAutofit fontScale="90000"/>
          </a:bodyPr>
          <a:lstStyle/>
          <a:p>
            <a:r>
              <a:rPr lang="en-GB" b="1" dirty="0"/>
              <a:t>Control of body temperature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524" y="145455"/>
            <a:ext cx="5436523" cy="6695985"/>
          </a:xfrm>
        </p:spPr>
      </p:pic>
      <p:sp>
        <p:nvSpPr>
          <p:cNvPr id="4" name="Text Placeholder 3"/>
          <p:cNvSpPr>
            <a:spLocks noGrp="1"/>
          </p:cNvSpPr>
          <p:nvPr>
            <p:ph type="body" sz="half" idx="2"/>
          </p:nvPr>
        </p:nvSpPr>
        <p:spPr>
          <a:xfrm>
            <a:off x="457200" y="1687484"/>
            <a:ext cx="3200400" cy="4617720"/>
          </a:xfrm>
        </p:spPr>
        <p:txBody>
          <a:bodyPr>
            <a:normAutofit/>
          </a:bodyPr>
          <a:lstStyle/>
          <a:p>
            <a:r>
              <a:rPr lang="en-GB" sz="2000" dirty="0"/>
              <a:t>Body temperature normally kept at a set level by </a:t>
            </a:r>
            <a:r>
              <a:rPr lang="en-GB" sz="2000" b="1" dirty="0"/>
              <a:t>hypothalamus</a:t>
            </a:r>
            <a:r>
              <a:rPr lang="en-GB" sz="2000" dirty="0"/>
              <a:t> </a:t>
            </a:r>
          </a:p>
          <a:p>
            <a:r>
              <a:rPr lang="en-GB" sz="2000" b="1" dirty="0"/>
              <a:t>Hypothalamus </a:t>
            </a:r>
            <a:r>
              <a:rPr lang="en-GB" sz="2000" dirty="0"/>
              <a:t>receives input from </a:t>
            </a:r>
            <a:r>
              <a:rPr lang="en-GB" sz="2000" b="1" dirty="0"/>
              <a:t>peripheral </a:t>
            </a:r>
            <a:r>
              <a:rPr lang="en-GB" sz="2000" b="1" dirty="0" err="1"/>
              <a:t>thermoreceptors</a:t>
            </a:r>
            <a:r>
              <a:rPr lang="en-GB" sz="2000" b="1" dirty="0"/>
              <a:t> </a:t>
            </a:r>
            <a:r>
              <a:rPr lang="en-GB" sz="2000" dirty="0"/>
              <a:t>in skin and from receptors in the hypothalamus itself</a:t>
            </a:r>
          </a:p>
          <a:p>
            <a:r>
              <a:rPr lang="en-GB" sz="2000" dirty="0"/>
              <a:t>In addition to the different factors shown, </a:t>
            </a:r>
            <a:r>
              <a:rPr lang="en-GB" sz="2000" b="1" dirty="0"/>
              <a:t>thyroxin </a:t>
            </a:r>
            <a:r>
              <a:rPr lang="en-GB" sz="2000" dirty="0"/>
              <a:t>and </a:t>
            </a:r>
            <a:r>
              <a:rPr lang="en-GB" sz="2000" b="1" dirty="0"/>
              <a:t>adrenaline</a:t>
            </a:r>
            <a:r>
              <a:rPr lang="en-GB" sz="2000" dirty="0"/>
              <a:t> are also produced during the cold to help bring about an increase in body temperature</a:t>
            </a:r>
          </a:p>
        </p:txBody>
      </p:sp>
    </p:spTree>
    <p:extLst>
      <p:ext uri="{BB962C8B-B14F-4D97-AF65-F5344CB8AC3E}">
        <p14:creationId xmlns:p14="http://schemas.microsoft.com/office/powerpoint/2010/main" val="758286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C4D4-B630-4779-A94B-A60CD8D1BA10}"/>
              </a:ext>
            </a:extLst>
          </p:cNvPr>
          <p:cNvSpPr>
            <a:spLocks noGrp="1"/>
          </p:cNvSpPr>
          <p:nvPr>
            <p:ph type="title"/>
          </p:nvPr>
        </p:nvSpPr>
        <p:spPr/>
        <p:txBody>
          <a:bodyPr/>
          <a:lstStyle/>
          <a:p>
            <a:r>
              <a:rPr lang="en-GB" b="1" dirty="0"/>
              <a:t>Summary</a:t>
            </a:r>
          </a:p>
        </p:txBody>
      </p:sp>
      <p:sp>
        <p:nvSpPr>
          <p:cNvPr id="3" name="Content Placeholder 2">
            <a:extLst>
              <a:ext uri="{FF2B5EF4-FFF2-40B4-BE49-F238E27FC236}">
                <a16:creationId xmlns:a16="http://schemas.microsoft.com/office/drawing/2014/main" id="{5F44D740-B812-4670-8493-41B16F255536}"/>
              </a:ext>
            </a:extLst>
          </p:cNvPr>
          <p:cNvSpPr>
            <a:spLocks noGrp="1"/>
          </p:cNvSpPr>
          <p:nvPr>
            <p:ph idx="1"/>
          </p:nvPr>
        </p:nvSpPr>
        <p:spPr/>
        <p:txBody>
          <a:bodyPr>
            <a:normAutofit lnSpcReduction="10000"/>
          </a:bodyPr>
          <a:lstStyle/>
          <a:p>
            <a:r>
              <a:rPr lang="en-GB" dirty="0"/>
              <a:t>Homeostasis – “staying the same”</a:t>
            </a:r>
          </a:p>
          <a:p>
            <a:r>
              <a:rPr lang="en-GB" dirty="0"/>
              <a:t>Endocrine system – comprises endocrine glands, hormones released directly in the blood, and receptors</a:t>
            </a:r>
          </a:p>
          <a:p>
            <a:r>
              <a:rPr lang="en-GB" dirty="0"/>
              <a:t>Hormones bind to the receptor, second messenger activated, cascade of events takes place</a:t>
            </a:r>
          </a:p>
          <a:p>
            <a:r>
              <a:rPr lang="en-GB" dirty="0"/>
              <a:t>Negative feedback</a:t>
            </a:r>
          </a:p>
          <a:p>
            <a:r>
              <a:rPr lang="en-GB" dirty="0"/>
              <a:t>Blood glucose concentrations normally maintained in strict range by actions of insulin and glucagon, released from cells in the pancreas</a:t>
            </a:r>
          </a:p>
          <a:p>
            <a:r>
              <a:rPr lang="en-GB" dirty="0"/>
              <a:t>Diabetes – type 1 and type 2</a:t>
            </a:r>
          </a:p>
          <a:p>
            <a:r>
              <a:rPr lang="en-GB" dirty="0"/>
              <a:t>Lifestyle changes and /or drugs needed as treatment</a:t>
            </a:r>
          </a:p>
          <a:p>
            <a:r>
              <a:rPr lang="en-GB" dirty="0"/>
              <a:t>Control of body temperature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272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Lesson aims</a:t>
            </a:r>
          </a:p>
        </p:txBody>
      </p:sp>
      <p:sp>
        <p:nvSpPr>
          <p:cNvPr id="3" name="Content Placeholder 2"/>
          <p:cNvSpPr>
            <a:spLocks noGrp="1"/>
          </p:cNvSpPr>
          <p:nvPr>
            <p:ph idx="1"/>
          </p:nvPr>
        </p:nvSpPr>
        <p:spPr/>
        <p:txBody>
          <a:bodyPr/>
          <a:lstStyle/>
          <a:p>
            <a:r>
              <a:rPr lang="en-GB" dirty="0"/>
              <a:t>By the end of the lesson, students will be able to:</a:t>
            </a:r>
          </a:p>
          <a:p>
            <a:r>
              <a:rPr lang="en-GB" dirty="0"/>
              <a:t>1. describe the endocrine system, and the involvement of receptors and second messengers.</a:t>
            </a:r>
          </a:p>
          <a:p>
            <a:r>
              <a:rPr lang="en-GB" dirty="0"/>
              <a:t>2. describe the hormones produced by the adrenal glands and pancreas</a:t>
            </a:r>
          </a:p>
          <a:p>
            <a:r>
              <a:rPr lang="en-GB" dirty="0"/>
              <a:t>3. describe glucose homeostasis, type 1 and 2 diabetes and treatment</a:t>
            </a:r>
          </a:p>
          <a:p>
            <a:r>
              <a:rPr lang="en-GB" dirty="0"/>
              <a:t>4. describe body temperature homeostasis</a:t>
            </a:r>
          </a:p>
        </p:txBody>
      </p:sp>
    </p:spTree>
    <p:extLst>
      <p:ext uri="{BB962C8B-B14F-4D97-AF65-F5344CB8AC3E}">
        <p14:creationId xmlns:p14="http://schemas.microsoft.com/office/powerpoint/2010/main" val="328740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aims</a:t>
            </a:r>
          </a:p>
        </p:txBody>
      </p:sp>
      <p:sp>
        <p:nvSpPr>
          <p:cNvPr id="3" name="Content Placeholder 2"/>
          <p:cNvSpPr>
            <a:spLocks noGrp="1"/>
          </p:cNvSpPr>
          <p:nvPr>
            <p:ph idx="1"/>
          </p:nvPr>
        </p:nvSpPr>
        <p:spPr/>
        <p:txBody>
          <a:bodyPr/>
          <a:lstStyle/>
          <a:p>
            <a:r>
              <a:rPr lang="en-GB" dirty="0"/>
              <a:t>By the end of the lesson, students will be able to:</a:t>
            </a:r>
          </a:p>
          <a:p>
            <a:r>
              <a:rPr lang="en-GB" dirty="0"/>
              <a:t>1. describe the endocrine system, and the involvement of receptors and second messengers.</a:t>
            </a:r>
          </a:p>
          <a:p>
            <a:r>
              <a:rPr lang="en-GB" dirty="0"/>
              <a:t>2. describe the hormones produced by the adrenal glands and pancreas</a:t>
            </a:r>
          </a:p>
          <a:p>
            <a:r>
              <a:rPr lang="en-GB" dirty="0"/>
              <a:t>3. describe glucose homeostasis, type 1 and 2 diabetes and treatment</a:t>
            </a:r>
          </a:p>
          <a:p>
            <a:r>
              <a:rPr lang="en-GB" dirty="0"/>
              <a:t>4. describe body temperature homeostasis</a:t>
            </a:r>
          </a:p>
        </p:txBody>
      </p:sp>
    </p:spTree>
    <p:extLst>
      <p:ext uri="{BB962C8B-B14F-4D97-AF65-F5344CB8AC3E}">
        <p14:creationId xmlns:p14="http://schemas.microsoft.com/office/powerpoint/2010/main" val="424854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334"/>
          <a:stretch/>
        </p:blipFill>
        <p:spPr>
          <a:xfrm>
            <a:off x="1524000" y="0"/>
            <a:ext cx="9144000" cy="5777345"/>
          </a:xfrm>
          <a:prstGeom prst="rect">
            <a:avLst/>
          </a:prstGeom>
        </p:spPr>
      </p:pic>
      <p:sp>
        <p:nvSpPr>
          <p:cNvPr id="3" name="TextBox 2">
            <a:extLst>
              <a:ext uri="{FF2B5EF4-FFF2-40B4-BE49-F238E27FC236}">
                <a16:creationId xmlns:a16="http://schemas.microsoft.com/office/drawing/2014/main" id="{DFC1109F-AC2D-4F62-AA7F-22A959562998}"/>
              </a:ext>
            </a:extLst>
          </p:cNvPr>
          <p:cNvSpPr txBox="1"/>
          <p:nvPr/>
        </p:nvSpPr>
        <p:spPr>
          <a:xfrm>
            <a:off x="457200" y="5777345"/>
            <a:ext cx="10759997" cy="369332"/>
          </a:xfrm>
          <a:prstGeom prst="rect">
            <a:avLst/>
          </a:prstGeom>
          <a:noFill/>
        </p:spPr>
        <p:txBody>
          <a:bodyPr wrap="none" rtlCol="0">
            <a:spAutoFit/>
          </a:bodyPr>
          <a:lstStyle/>
          <a:p>
            <a:r>
              <a:rPr lang="en-GB" dirty="0"/>
              <a:t>Homeostasis – ability to maintain stable internal environment despite changes taking place externally or internally</a:t>
            </a:r>
          </a:p>
        </p:txBody>
      </p:sp>
      <p:sp>
        <p:nvSpPr>
          <p:cNvPr id="4" name="TextBox 3">
            <a:extLst>
              <a:ext uri="{FF2B5EF4-FFF2-40B4-BE49-F238E27FC236}">
                <a16:creationId xmlns:a16="http://schemas.microsoft.com/office/drawing/2014/main" id="{47D1FD8C-AAB9-48BB-BA84-F841D4F3434C}"/>
              </a:ext>
            </a:extLst>
          </p:cNvPr>
          <p:cNvSpPr txBox="1"/>
          <p:nvPr/>
        </p:nvSpPr>
        <p:spPr>
          <a:xfrm>
            <a:off x="372140" y="637953"/>
            <a:ext cx="2155975" cy="2308324"/>
          </a:xfrm>
          <a:prstGeom prst="rect">
            <a:avLst/>
          </a:prstGeom>
          <a:noFill/>
        </p:spPr>
        <p:txBody>
          <a:bodyPr wrap="none" rtlCol="0">
            <a:spAutoFit/>
          </a:bodyPr>
          <a:lstStyle/>
          <a:p>
            <a:r>
              <a:rPr lang="en-GB" b="1" dirty="0"/>
              <a:t>Homeostasis – </a:t>
            </a:r>
          </a:p>
          <a:p>
            <a:endParaRPr lang="en-GB" b="1" dirty="0"/>
          </a:p>
          <a:p>
            <a:r>
              <a:rPr lang="en-GB" b="1" dirty="0"/>
              <a:t>“Staying the same”</a:t>
            </a:r>
          </a:p>
          <a:p>
            <a:endParaRPr lang="en-GB" dirty="0"/>
          </a:p>
          <a:p>
            <a:endParaRPr lang="en-GB" dirty="0"/>
          </a:p>
          <a:p>
            <a:r>
              <a:rPr lang="en-GB" dirty="0"/>
              <a:t>What examples </a:t>
            </a:r>
          </a:p>
          <a:p>
            <a:r>
              <a:rPr lang="en-GB" dirty="0"/>
              <a:t>homeostasis can you</a:t>
            </a:r>
          </a:p>
          <a:p>
            <a:r>
              <a:rPr lang="en-GB" dirty="0"/>
              <a:t>think of in the body?</a:t>
            </a:r>
          </a:p>
        </p:txBody>
      </p:sp>
    </p:spTree>
    <p:extLst>
      <p:ext uri="{BB962C8B-B14F-4D97-AF65-F5344CB8AC3E}">
        <p14:creationId xmlns:p14="http://schemas.microsoft.com/office/powerpoint/2010/main" val="319593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Endocrine system </a:t>
            </a:r>
          </a:p>
        </p:txBody>
      </p:sp>
      <p:sp>
        <p:nvSpPr>
          <p:cNvPr id="3" name="Content Placeholder 2"/>
          <p:cNvSpPr>
            <a:spLocks noGrp="1"/>
          </p:cNvSpPr>
          <p:nvPr>
            <p:ph idx="1"/>
          </p:nvPr>
        </p:nvSpPr>
        <p:spPr/>
        <p:txBody>
          <a:bodyPr/>
          <a:lstStyle/>
          <a:p>
            <a:r>
              <a:rPr lang="en-GB" dirty="0"/>
              <a:t>Comprises endocrine glands and hormones</a:t>
            </a:r>
          </a:p>
          <a:p>
            <a:r>
              <a:rPr lang="en-GB" dirty="0"/>
              <a:t>Hormones are chemical messengers and are </a:t>
            </a:r>
            <a:r>
              <a:rPr lang="en-GB" u="sng" dirty="0"/>
              <a:t>released directly into the blood </a:t>
            </a:r>
            <a:r>
              <a:rPr lang="en-GB" dirty="0"/>
              <a:t>where they can exert their effects nearby or at a distance on a few cells or many cells  (e.g. thyroid gland and thyroid hormone) as </a:t>
            </a:r>
            <a:r>
              <a:rPr lang="en-GB" u="sng" dirty="0"/>
              <a:t>long as the target cell has the specific receptor</a:t>
            </a:r>
          </a:p>
          <a:p>
            <a:r>
              <a:rPr lang="en-GB" dirty="0"/>
              <a:t>(Different to </a:t>
            </a:r>
            <a:r>
              <a:rPr lang="en-GB" b="1" dirty="0"/>
              <a:t>exocrine</a:t>
            </a:r>
            <a:r>
              <a:rPr lang="en-GB" dirty="0"/>
              <a:t> glands which release secretions via a </a:t>
            </a:r>
            <a:r>
              <a:rPr lang="en-GB" b="1" dirty="0"/>
              <a:t>duct</a:t>
            </a:r>
            <a:r>
              <a:rPr lang="en-GB" dirty="0"/>
              <a:t> (e.g. salivary glands))</a:t>
            </a:r>
          </a:p>
          <a:p>
            <a:r>
              <a:rPr lang="en-GB" dirty="0"/>
              <a:t>Hormones can be proteins, peptides or steroids</a:t>
            </a:r>
          </a:p>
          <a:p>
            <a:r>
              <a:rPr lang="en-GB" dirty="0"/>
              <a:t>They can be stimulated by another hormone or</a:t>
            </a:r>
          </a:p>
          <a:p>
            <a:r>
              <a:rPr lang="en-GB" dirty="0"/>
              <a:t>by electrical impulse</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0" y="3857414"/>
            <a:ext cx="4788131" cy="2485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061" y="116379"/>
            <a:ext cx="4231871" cy="1620982"/>
          </a:xfrm>
          <a:prstGeom prst="rect">
            <a:avLst/>
          </a:prstGeom>
        </p:spPr>
      </p:pic>
    </p:spTree>
    <p:extLst>
      <p:ext uri="{BB962C8B-B14F-4D97-AF65-F5344CB8AC3E}">
        <p14:creationId xmlns:p14="http://schemas.microsoft.com/office/powerpoint/2010/main" val="285328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93372"/>
          </a:xfrm>
        </p:spPr>
        <p:txBody>
          <a:bodyPr>
            <a:normAutofit fontScale="90000"/>
          </a:bodyPr>
          <a:lstStyle/>
          <a:p>
            <a:r>
              <a:rPr lang="en-GB" b="1" dirty="0"/>
              <a:t>Receptors and second messengers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7413"/>
          <a:stretch/>
        </p:blipFill>
        <p:spPr>
          <a:xfrm>
            <a:off x="4941887" y="738188"/>
            <a:ext cx="6210300" cy="4856277"/>
          </a:xfrm>
        </p:spPr>
      </p:pic>
      <p:sp>
        <p:nvSpPr>
          <p:cNvPr id="4" name="Text Placeholder 3"/>
          <p:cNvSpPr>
            <a:spLocks noGrp="1"/>
          </p:cNvSpPr>
          <p:nvPr>
            <p:ph type="body" sz="half" idx="2"/>
          </p:nvPr>
        </p:nvSpPr>
        <p:spPr>
          <a:xfrm>
            <a:off x="457200" y="1878676"/>
            <a:ext cx="3200400" cy="4426528"/>
          </a:xfrm>
        </p:spPr>
        <p:txBody>
          <a:bodyPr>
            <a:noAutofit/>
          </a:bodyPr>
          <a:lstStyle/>
          <a:p>
            <a:r>
              <a:rPr lang="en-GB" sz="2000" dirty="0"/>
              <a:t>Hormones are the “first “ messenger (1)</a:t>
            </a:r>
          </a:p>
          <a:p>
            <a:r>
              <a:rPr lang="en-GB" sz="2000" dirty="0"/>
              <a:t>Once a hormone binds to its specific receptor, an enzyme (2) is activated (3) for example, adenylyl cyclase</a:t>
            </a:r>
          </a:p>
          <a:p>
            <a:r>
              <a:rPr lang="en-GB" sz="2000" dirty="0"/>
              <a:t>Activated adenylyl cyclase catalyses the production of  a second messenger, cyclic AMP, from ATP (4)</a:t>
            </a:r>
          </a:p>
          <a:p>
            <a:r>
              <a:rPr lang="en-GB" sz="2000" dirty="0" err="1"/>
              <a:t>cAMP</a:t>
            </a:r>
            <a:r>
              <a:rPr lang="en-GB" sz="2000" dirty="0"/>
              <a:t> production leads to a cascade of events inside the cell  and can cause e.g. glycogen breakdown into glucose</a:t>
            </a:r>
          </a:p>
        </p:txBody>
      </p:sp>
    </p:spTree>
    <p:extLst>
      <p:ext uri="{BB962C8B-B14F-4D97-AF65-F5344CB8AC3E}">
        <p14:creationId xmlns:p14="http://schemas.microsoft.com/office/powerpoint/2010/main" val="387883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2913" r="22627"/>
          <a:stretch/>
        </p:blipFill>
        <p:spPr>
          <a:xfrm>
            <a:off x="5719156" y="233593"/>
            <a:ext cx="4563688" cy="5576961"/>
          </a:xfrm>
          <a:prstGeom prst="rect">
            <a:avLst/>
          </a:prstGeom>
        </p:spPr>
      </p:pic>
      <p:sp>
        <p:nvSpPr>
          <p:cNvPr id="3" name="TextBox 2"/>
          <p:cNvSpPr txBox="1"/>
          <p:nvPr/>
        </p:nvSpPr>
        <p:spPr>
          <a:xfrm>
            <a:off x="889462" y="1413164"/>
            <a:ext cx="4904509" cy="1631216"/>
          </a:xfrm>
          <a:prstGeom prst="rect">
            <a:avLst/>
          </a:prstGeom>
          <a:noFill/>
        </p:spPr>
        <p:txBody>
          <a:bodyPr wrap="square" rtlCol="0">
            <a:spAutoFit/>
          </a:bodyPr>
          <a:lstStyle/>
          <a:p>
            <a:r>
              <a:rPr lang="en-GB" sz="2000" dirty="0"/>
              <a:t>Which hormones do these endocrine glands produce?</a:t>
            </a:r>
          </a:p>
          <a:p>
            <a:endParaRPr lang="en-GB" sz="2000" dirty="0"/>
          </a:p>
          <a:p>
            <a:r>
              <a:rPr lang="en-GB" sz="2000" dirty="0"/>
              <a:t>Which ones are proteins, peptides or steroids?</a:t>
            </a:r>
          </a:p>
        </p:txBody>
      </p:sp>
    </p:spTree>
    <p:extLst>
      <p:ext uri="{BB962C8B-B14F-4D97-AF65-F5344CB8AC3E}">
        <p14:creationId xmlns:p14="http://schemas.microsoft.com/office/powerpoint/2010/main" val="390733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Adrenal glands</a:t>
            </a:r>
          </a:p>
        </p:txBody>
      </p:sp>
      <p:sp>
        <p:nvSpPr>
          <p:cNvPr id="3" name="Content Placeholder 2"/>
          <p:cNvSpPr>
            <a:spLocks noGrp="1"/>
          </p:cNvSpPr>
          <p:nvPr>
            <p:ph idx="1"/>
          </p:nvPr>
        </p:nvSpPr>
        <p:spPr/>
        <p:txBody>
          <a:bodyPr/>
          <a:lstStyle/>
          <a:p>
            <a:r>
              <a:rPr lang="en-GB" dirty="0"/>
              <a:t>Located just above the kidney</a:t>
            </a:r>
          </a:p>
          <a:p>
            <a:r>
              <a:rPr lang="en-GB" dirty="0"/>
              <a:t>Outer part  - </a:t>
            </a:r>
            <a:r>
              <a:rPr lang="en-GB" b="1" dirty="0"/>
              <a:t>cortex</a:t>
            </a:r>
          </a:p>
          <a:p>
            <a:r>
              <a:rPr lang="en-GB" dirty="0"/>
              <a:t>Inner part – </a:t>
            </a:r>
            <a:r>
              <a:rPr lang="en-GB" b="1" dirty="0"/>
              <a:t>medulla</a:t>
            </a:r>
          </a:p>
          <a:p>
            <a:r>
              <a:rPr lang="en-GB" b="1" dirty="0"/>
              <a:t>Cortex</a:t>
            </a:r>
            <a:r>
              <a:rPr lang="en-GB" dirty="0"/>
              <a:t> produces steroid hormones – </a:t>
            </a:r>
            <a:r>
              <a:rPr lang="en-GB" b="1" dirty="0"/>
              <a:t>cortisol and aldosterone </a:t>
            </a:r>
            <a:r>
              <a:rPr lang="en-GB" dirty="0"/>
              <a:t>– during stress</a:t>
            </a:r>
          </a:p>
          <a:p>
            <a:r>
              <a:rPr lang="en-GB" b="1" dirty="0"/>
              <a:t>Cortisol</a:t>
            </a:r>
            <a:r>
              <a:rPr lang="en-GB" dirty="0"/>
              <a:t> stimulates breakdown of proteins and fats so that glucose can be made (gluconeogenesis) and used by the brain and muscles </a:t>
            </a:r>
          </a:p>
          <a:p>
            <a:r>
              <a:rPr lang="en-GB" b="1" dirty="0"/>
              <a:t>Cortisol </a:t>
            </a:r>
            <a:r>
              <a:rPr lang="en-GB" dirty="0"/>
              <a:t>also suppresses the immune system</a:t>
            </a:r>
          </a:p>
          <a:p>
            <a:r>
              <a:rPr lang="en-GB" b="1" dirty="0"/>
              <a:t>Aldosterone</a:t>
            </a:r>
            <a:r>
              <a:rPr lang="en-GB" dirty="0"/>
              <a:t> increases uptake of sodium ions by the kidney leading to an increase in blood volume and blood pressure</a:t>
            </a:r>
          </a:p>
        </p:txBody>
      </p:sp>
    </p:spTree>
    <p:extLst>
      <p:ext uri="{BB962C8B-B14F-4D97-AF65-F5344CB8AC3E}">
        <p14:creationId xmlns:p14="http://schemas.microsoft.com/office/powerpoint/2010/main" val="19184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610986"/>
          </a:xfrm>
        </p:spPr>
        <p:txBody>
          <a:bodyPr/>
          <a:lstStyle/>
          <a:p>
            <a:r>
              <a:rPr lang="en-GB" dirty="0"/>
              <a:t>Adrenal medulla</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0420" r="20558"/>
          <a:stretch/>
        </p:blipFill>
        <p:spPr>
          <a:xfrm>
            <a:off x="5852160" y="844578"/>
            <a:ext cx="4414058" cy="5588156"/>
          </a:xfrm>
        </p:spPr>
      </p:pic>
      <p:sp>
        <p:nvSpPr>
          <p:cNvPr id="4" name="Text Placeholder 3"/>
          <p:cNvSpPr>
            <a:spLocks noGrp="1"/>
          </p:cNvSpPr>
          <p:nvPr>
            <p:ph type="body" sz="half" idx="2"/>
          </p:nvPr>
        </p:nvSpPr>
        <p:spPr>
          <a:xfrm>
            <a:off x="457200" y="1421476"/>
            <a:ext cx="3200400" cy="4883728"/>
          </a:xfrm>
        </p:spPr>
        <p:txBody>
          <a:bodyPr>
            <a:normAutofit fontScale="92500" lnSpcReduction="10000"/>
          </a:bodyPr>
          <a:lstStyle/>
          <a:p>
            <a:r>
              <a:rPr lang="en-GB" sz="2000" dirty="0"/>
              <a:t>Secretes catecholamine hormones – adrenaline and noradrenaline</a:t>
            </a:r>
          </a:p>
          <a:p>
            <a:r>
              <a:rPr lang="en-GB" sz="2000" dirty="0"/>
              <a:t>Increase energy in short term</a:t>
            </a:r>
          </a:p>
          <a:p>
            <a:r>
              <a:rPr lang="en-GB" sz="2000" dirty="0"/>
              <a:t>Increase heart rate and breathing rate</a:t>
            </a:r>
          </a:p>
          <a:p>
            <a:r>
              <a:rPr lang="en-GB" sz="2000" dirty="0"/>
              <a:t>Break down glycogen to glucose</a:t>
            </a:r>
          </a:p>
          <a:p>
            <a:r>
              <a:rPr lang="en-GB" sz="2000" dirty="0"/>
              <a:t>Constrict some blood vessels to divert blood to brain and muscles</a:t>
            </a:r>
          </a:p>
          <a:p>
            <a:r>
              <a:rPr lang="en-GB" sz="2000" dirty="0"/>
              <a:t>What response does this add up to?</a:t>
            </a:r>
          </a:p>
          <a:p>
            <a:r>
              <a:rPr lang="en-GB" sz="2000" dirty="0"/>
              <a:t>What is a </a:t>
            </a:r>
            <a:r>
              <a:rPr lang="en-GB" sz="2000" dirty="0" err="1"/>
              <a:t>pheochromocytoma</a:t>
            </a:r>
            <a:r>
              <a:rPr lang="en-GB" sz="2000" dirty="0"/>
              <a:t>? </a:t>
            </a:r>
          </a:p>
        </p:txBody>
      </p:sp>
    </p:spTree>
    <p:extLst>
      <p:ext uri="{BB962C8B-B14F-4D97-AF65-F5344CB8AC3E}">
        <p14:creationId xmlns:p14="http://schemas.microsoft.com/office/powerpoint/2010/main" val="260870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810</TotalTime>
  <Words>1762</Words>
  <Application>Microsoft Office PowerPoint</Application>
  <PresentationFormat>Widescreen</PresentationFormat>
  <Paragraphs>171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Retrospect</vt:lpstr>
      <vt:lpstr>Endocrine system</vt:lpstr>
      <vt:lpstr>Learning objective</vt:lpstr>
      <vt:lpstr>Lesson aims</vt:lpstr>
      <vt:lpstr>PowerPoint Presentation</vt:lpstr>
      <vt:lpstr>Endocrine system </vt:lpstr>
      <vt:lpstr>Receptors and second messengers</vt:lpstr>
      <vt:lpstr>PowerPoint Presentation</vt:lpstr>
      <vt:lpstr>Adrenal glands</vt:lpstr>
      <vt:lpstr>Adrenal medulla</vt:lpstr>
      <vt:lpstr>Pancreas</vt:lpstr>
      <vt:lpstr>Glucagon – acts to increase blood glucose concs</vt:lpstr>
      <vt:lpstr>Insulin – acts to reduce blood glucose concs</vt:lpstr>
      <vt:lpstr>Negative feedback</vt:lpstr>
      <vt:lpstr>Insulin release from beta cells</vt:lpstr>
      <vt:lpstr>Insulin release from beta cells</vt:lpstr>
      <vt:lpstr>Recap time  </vt:lpstr>
      <vt:lpstr>Diabetes - Blood glucose levels are not controlled </vt:lpstr>
      <vt:lpstr>Symptoms of diabetes Type I</vt:lpstr>
      <vt:lpstr>Treatment for Type I diabetes</vt:lpstr>
      <vt:lpstr>Sodium-dependent glucose transporters</vt:lpstr>
      <vt:lpstr>PowerPoint Presentation</vt:lpstr>
      <vt:lpstr>Type 2 Diabetes</vt:lpstr>
      <vt:lpstr>PowerPoint Presentation</vt:lpstr>
      <vt:lpstr>Treatment of type 2 diabetes</vt:lpstr>
      <vt:lpstr>Recap </vt:lpstr>
      <vt:lpstr>Question</vt:lpstr>
      <vt:lpstr>Control of body temperature</vt:lpstr>
      <vt:lpstr>Summary</vt:lpstr>
      <vt:lpstr>Lesson aims</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Nyree Myatt</dc:creator>
  <cp:lastModifiedBy>nyree myatt</cp:lastModifiedBy>
  <cp:revision>46</cp:revision>
  <cp:lastPrinted>2020-03-03T12:27:56Z</cp:lastPrinted>
  <dcterms:created xsi:type="dcterms:W3CDTF">2020-02-27T14:19:00Z</dcterms:created>
  <dcterms:modified xsi:type="dcterms:W3CDTF">2024-03-04T09:39:21Z</dcterms:modified>
</cp:coreProperties>
</file>