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4"/>
  </p:sldMasterIdLst>
  <p:notesMasterIdLst>
    <p:notesMasterId r:id="rId17"/>
  </p:notesMasterIdLst>
  <p:sldIdLst>
    <p:sldId id="256" r:id="rId5"/>
    <p:sldId id="257" r:id="rId6"/>
    <p:sldId id="311" r:id="rId7"/>
    <p:sldId id="316" r:id="rId8"/>
    <p:sldId id="258" r:id="rId9"/>
    <p:sldId id="321" r:id="rId10"/>
    <p:sldId id="295" r:id="rId11"/>
    <p:sldId id="288" r:id="rId12"/>
    <p:sldId id="314" r:id="rId13"/>
    <p:sldId id="320" r:id="rId14"/>
    <p:sldId id="294" r:id="rId15"/>
    <p:sldId id="275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1FA2DD-1176-4B7C-A2EC-3CDC4A410169}" v="1" dt="2025-08-25T09:47:47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7ADD9-2083-264C-A652-8D52D02F7E72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DC217-DF71-1A49-B3EA-559F1F43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AIMEE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AIMEE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318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AIMEE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0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AIMEE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AIMEE</a:t>
            </a:r>
            <a:r>
              <a:rPr lang="en-US"/>
              <a:t>- A nice quote to start with.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1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3F776-D13D-F207-DD19-89EA61EF2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5D3322-5662-CBCE-27A9-6F9BE1649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2B2F29-0269-DEC5-C3F2-DF08ED1A2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AIMEE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D13C5-4454-1488-CB3B-D97B6EDAAF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16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LORNA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79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LORNA</a:t>
            </a:r>
          </a:p>
          <a:p>
            <a:r>
              <a:rPr lang="en-GB" dirty="0"/>
              <a:t>Add QR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38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AIMEE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58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Lorna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29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Aimee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4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2819A28-DD97-44D8-859B-E24DE202F8A2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4AB736-C3B7-47A3-A118-3D8C6467862C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8496D5E5-ABA4-4A5C-9F29-50B4DA341DD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68149A83-B73E-4CB3-9154-822252FEBAAD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3D939F-2EE7-412B-8E2F-6474C1D1478D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D03D5E2-2A7C-40D1-B06D-D8E72C3A4D1E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4199BC2F-827A-4C71-AC73-BC26EA387816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 21">
            <a:extLst>
              <a:ext uri="{FF2B5EF4-FFF2-40B4-BE49-F238E27FC236}">
                <a16:creationId xmlns:a16="http://schemas.microsoft.com/office/drawing/2014/main" id="{07863776-D7BB-4B62-8889-93D33CE89EB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27">
            <a:extLst>
              <a:ext uri="{FF2B5EF4-FFF2-40B4-BE49-F238E27FC236}">
                <a16:creationId xmlns:a16="http://schemas.microsoft.com/office/drawing/2014/main" id="{4D67C402-6C4E-4BEA-9B25-FDAC13D18C90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9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3573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6839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fld id="{F5592931-05C6-8543-8B6E-A8BD29BD5C2B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tea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3" name="Picture Placeholder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Picture Placeholder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Picture Placeholder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Picture Placeholder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Text Placeholder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1" name="Picture Placeholder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75594855-01E8-5A4B-B2B8-E2ECEF879100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3350" y="3832188"/>
            <a:ext cx="2798233" cy="16543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23352" y="1748365"/>
            <a:ext cx="2798233" cy="165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133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23348" y="3476809"/>
            <a:ext cx="2798235" cy="11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2pPr>
            <a:lvl3pPr marL="914377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3pPr>
            <a:lvl4pPr marL="1371566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4pPr>
            <a:lvl5pPr marL="1828754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23351" y="5568097"/>
            <a:ext cx="2798235" cy="11727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33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2pPr>
            <a:lvl3pPr marL="914377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3pPr>
            <a:lvl4pPr marL="1371566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4pPr>
            <a:lvl5pPr marL="1828754" indent="0">
              <a:buNone/>
              <a:defRPr sz="1333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248795" y="349862"/>
            <a:ext cx="11562796" cy="1381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33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8795" y="1748367"/>
            <a:ext cx="8596381" cy="39370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67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867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867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7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258133" y="2335461"/>
            <a:ext cx="10494433" cy="156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3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page – </a:t>
            </a:r>
            <a:br>
              <a:rPr lang="en-US" dirty="0"/>
            </a:br>
            <a:r>
              <a:rPr lang="en-US" dirty="0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258132" y="3964850"/>
            <a:ext cx="10494433" cy="156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2207071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C8446-696E-6942-B6C8-CC9CAD0B34E0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F5E80096-AC68-495A-9264-596E3ADDA5D5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E164E701-6916-4A53-8D18-25007831D166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2B29013-A199-4B75-8692-0B6E740E3F11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10EFF0-D942-466F-B2C7-CFB074432024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E7745CC-B7D8-460E-903D-49F5BDC1342E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2B95063-626C-4EA9-AE6B-B4CE03D362F4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030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92931-05C6-8543-8B6E-A8BD29BD5C2B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09A593-5F58-4035-AD5D-520D7256BBCE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4962DDF-EBEF-4A70-8E97-27BD61703481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025F985-C0A6-4F03-AA27-2330C13DCFB2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EB33B0C-7FBB-4ACB-990E-C2991FB2C9C6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76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7424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6345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3810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6639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24729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62DF68-3089-814D-8A14-C651FE91885E}" type="datetime1">
              <a:rPr lang="en-US" smtClean="0"/>
              <a:pPr/>
              <a:t>8/25/2025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87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51" r:id="rId12"/>
    <p:sldLayoutId id="2147483662" r:id="rId13"/>
    <p:sldLayoutId id="2147483679" r:id="rId14"/>
    <p:sldLayoutId id="2147483680" r:id="rId15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rtandsupport.qmul.ac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D.burgess@qmul.ac.uk" TargetMode="External"/><Relationship Id="rId5" Type="http://schemas.openxmlformats.org/officeDocument/2006/relationships/hyperlink" Target="mailto:A.dent@qmul.ac.uk" TargetMode="Externa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SAPSMaltabooking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mailto:student-support-malta@qmul.ac.u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7643" y="5600701"/>
            <a:ext cx="8414657" cy="1503588"/>
          </a:xfrm>
        </p:spPr>
        <p:txBody>
          <a:bodyPr/>
          <a:lstStyle/>
          <a:p>
            <a:r>
              <a:rPr lang="en-US" sz="2800" i="1" dirty="0"/>
              <a:t>Opening hours: Monday – Friday 10:00 – 16:00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A03C4A-1848-47C9-B94E-6A2539BDC970}"/>
              </a:ext>
            </a:extLst>
          </p:cNvPr>
          <p:cNvSpPr txBox="1"/>
          <p:nvPr/>
        </p:nvSpPr>
        <p:spPr>
          <a:xfrm>
            <a:off x="1411257" y="485522"/>
            <a:ext cx="107807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dirty="0"/>
              <a:t>Student, Academic &amp; Pastoral Support (SAPS): </a:t>
            </a:r>
          </a:p>
          <a:p>
            <a:pPr algn="r"/>
            <a:r>
              <a:rPr lang="en-GB" sz="4400" dirty="0"/>
              <a:t>An Introduction to Year 4</a:t>
            </a:r>
          </a:p>
          <a:p>
            <a:pPr algn="r"/>
            <a:endParaRPr lang="en-GB" sz="4400" dirty="0"/>
          </a:p>
          <a:p>
            <a:pPr algn="r"/>
            <a:endParaRPr lang="en-GB" sz="4400" dirty="0"/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BFB06-69CC-5045-B394-1E766DD63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1B620E02-FCD9-04F8-86FC-79D56B801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26" y="1329051"/>
            <a:ext cx="2438400" cy="2438400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BDDD243-ED5F-4896-B18B-ABCF4B7E1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9E6BB3-DF2B-4751-97C5-B3DB949AE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1998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CB60FE-13DC-ACD8-1491-B01A95A4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911819"/>
            <a:ext cx="9720072" cy="149961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Report &amp;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6341-B62C-4BDE-622F-74442F36E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42" y="4755042"/>
            <a:ext cx="4517616" cy="1329712"/>
          </a:xfrm>
        </p:spPr>
        <p:txBody>
          <a:bodyPr anchor="ctr">
            <a:normAutofit/>
          </a:bodyPr>
          <a:lstStyle/>
          <a:p>
            <a:endParaRPr lang="en-GB" sz="2000" dirty="0"/>
          </a:p>
          <a:p>
            <a:r>
              <a:rPr lang="en-GB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https://reportandsupport.qmul.ac.uk</a:t>
            </a:r>
            <a:r>
              <a:rPr lang="en-GB" sz="2000" b="1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8D959E-6FE7-83AD-1E1A-357BDAB2C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502" y="285403"/>
            <a:ext cx="7871541" cy="397512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61721DD-D110-44EE-82A7-D56AB687E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5204427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C3AE0A9-C0F6-B791-9F58-9D5425775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chemeClr val="tx1">
                    <a:alpha val="80000"/>
                  </a:schemeClr>
                </a:solidFill>
                <a:latin typeface="+mj-lt"/>
                <a:ea typeface="+mn-ea"/>
                <a:cs typeface="+mn-cs"/>
              </a:rPr>
              <a:t>Student, Academic &amp; Pastoral Support (SAPS)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3F2372-802F-9F0A-C473-FF3A7A00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alpha val="80000"/>
                  </a:schemeClr>
                </a:solidFill>
                <a:latin typeface="+mj-lt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45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T"/>
          </a:p>
        </p:txBody>
      </p:sp>
      <p:sp>
        <p:nvSpPr>
          <p:cNvPr id="14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MT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470CF-084E-B3AF-026E-D5639B39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7164674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Important numbers to note!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E71BA-C8DB-2A07-CECC-713D1C84D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7339" y="826324"/>
            <a:ext cx="3096926" cy="55710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HELPLINES AVAILABLE</a:t>
            </a:r>
          </a:p>
          <a:p>
            <a:endParaRPr lang="en-US" sz="2000" b="1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endParaRPr lang="en-US" sz="2000" b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179</a:t>
            </a:r>
            <a:r>
              <a:rPr lang="en-US" sz="2000">
                <a:solidFill>
                  <a:schemeClr val="bg1"/>
                </a:solidFill>
              </a:rPr>
              <a:t> – national support helpline </a:t>
            </a:r>
            <a:r>
              <a:rPr lang="en-US" sz="2000" i="1">
                <a:solidFill>
                  <a:schemeClr val="bg1"/>
                </a:solidFill>
              </a:rPr>
              <a:t>available 24/7</a:t>
            </a:r>
          </a:p>
          <a:p>
            <a:endParaRPr lang="en-US" sz="2000" i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1579</a:t>
            </a:r>
            <a:r>
              <a:rPr lang="en-US" sz="2000">
                <a:solidFill>
                  <a:schemeClr val="bg1"/>
                </a:solidFill>
              </a:rPr>
              <a:t> – Government run Mental Health support helpline</a:t>
            </a:r>
            <a:r>
              <a:rPr lang="en-US" sz="2000" i="1">
                <a:solidFill>
                  <a:schemeClr val="bg1"/>
                </a:solidFill>
              </a:rPr>
              <a:t> available 24/7</a:t>
            </a:r>
          </a:p>
          <a:p>
            <a:endParaRPr lang="en-US" sz="2000" i="1">
              <a:solidFill>
                <a:schemeClr val="bg1"/>
              </a:solidFill>
            </a:endParaRPr>
          </a:p>
          <a:p>
            <a:r>
              <a:rPr lang="en-US" sz="2000" b="1">
                <a:solidFill>
                  <a:schemeClr val="bg1"/>
                </a:solidFill>
              </a:rPr>
              <a:t>112</a:t>
            </a:r>
            <a:r>
              <a:rPr lang="en-US" sz="2000">
                <a:solidFill>
                  <a:schemeClr val="bg1"/>
                </a:solidFill>
              </a:rPr>
              <a:t> – </a:t>
            </a:r>
            <a:r>
              <a:rPr lang="en-US" sz="2000">
                <a:solidFill>
                  <a:srgbClr val="C00000"/>
                </a:solidFill>
              </a:rPr>
              <a:t>national emergency number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64298-6CC6-FB5B-7675-A89CEC87F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A14BF3-D1DC-94FA-5DDF-328A9D8D2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B86561B-6EB9-8C23-9DAB-7910BC33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Student, Academic &amp; Pastoral Support (SAPS)</a:t>
            </a:r>
          </a:p>
        </p:txBody>
      </p:sp>
    </p:spTree>
    <p:extLst>
      <p:ext uri="{BB962C8B-B14F-4D97-AF65-F5344CB8AC3E}">
        <p14:creationId xmlns:p14="http://schemas.microsoft.com/office/powerpoint/2010/main" val="397618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4233" y="3573205"/>
            <a:ext cx="8693555" cy="2387600"/>
          </a:xfrm>
        </p:spPr>
        <p:txBody>
          <a:bodyPr>
            <a:noAutofit/>
          </a:bodyPr>
          <a:lstStyle/>
          <a:p>
            <a:pPr algn="ctr"/>
            <a:br>
              <a:rPr lang="en-US"/>
            </a:br>
            <a:br>
              <a:rPr lang="en-US"/>
            </a:br>
            <a:r>
              <a:rPr lang="en-US" sz="8000"/>
              <a:t>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0890400-BB8B-4A44-AB63-65C7CA223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en-US" sz="5400" dirty="0"/>
              <a:t>What we’d like you to know!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39B797-CDC6-4529-8A36-9CBFC981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77597" y="1600200"/>
            <a:ext cx="0" cy="3657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491" y="1221370"/>
            <a:ext cx="6257721" cy="52493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buFontTx/>
              <a:buChar char="-"/>
            </a:pPr>
            <a:r>
              <a:rPr lang="en-US" sz="2800" b="1" dirty="0"/>
              <a:t> Why is Student Support needed?</a:t>
            </a:r>
          </a:p>
          <a:p>
            <a:pPr algn="just">
              <a:buFontTx/>
              <a:buChar char="-"/>
            </a:pPr>
            <a:r>
              <a:rPr lang="en-US" sz="2800" b="1" dirty="0"/>
              <a:t> The Team</a:t>
            </a:r>
          </a:p>
          <a:p>
            <a:pPr marL="0" indent="0" algn="just">
              <a:buNone/>
            </a:pPr>
            <a:r>
              <a:rPr lang="en-US" sz="2800" b="1" dirty="0"/>
              <a:t>- What Support is Available?</a:t>
            </a:r>
          </a:p>
          <a:p>
            <a:pPr algn="just">
              <a:buFontTx/>
              <a:buChar char="-"/>
            </a:pPr>
            <a:r>
              <a:rPr lang="en-US" sz="2800" b="1" dirty="0"/>
              <a:t> A little on Occupational Health</a:t>
            </a:r>
          </a:p>
          <a:p>
            <a:pPr algn="just">
              <a:buFontTx/>
              <a:buChar char="-"/>
            </a:pPr>
            <a:r>
              <a:rPr lang="en-US" sz="2800" b="1" dirty="0"/>
              <a:t> SAPS Activities &amp; Initiatives </a:t>
            </a:r>
          </a:p>
          <a:p>
            <a:pPr algn="just">
              <a:buFontTx/>
              <a:buChar char="-"/>
            </a:pPr>
            <a:r>
              <a:rPr lang="en-US" sz="2800" b="1" dirty="0"/>
              <a:t> Appointments &amp; Drop Ins</a:t>
            </a:r>
          </a:p>
          <a:p>
            <a:pPr algn="just">
              <a:buFontTx/>
              <a:buChar char="-"/>
            </a:pPr>
            <a:r>
              <a:rPr lang="en-US" sz="2800" b="1" dirty="0"/>
              <a:t> Mental Heath Ambassadors</a:t>
            </a:r>
          </a:p>
          <a:p>
            <a:pPr algn="just">
              <a:buFontTx/>
              <a:buChar char="-"/>
            </a:pPr>
            <a:r>
              <a:rPr lang="en-US" sz="2800" b="1" dirty="0"/>
              <a:t> Report &amp; Support</a:t>
            </a:r>
          </a:p>
          <a:p>
            <a:pPr marL="0" indent="0" algn="just">
              <a:buNone/>
            </a:pPr>
            <a:r>
              <a:rPr lang="en-US" sz="2800" b="1" dirty="0"/>
              <a:t>- Contact us </a:t>
            </a:r>
          </a:p>
          <a:p>
            <a:pPr marL="457200" indent="-457200">
              <a:buFontTx/>
              <a:buChar char="-"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FEB4-4C5C-EB43-9696-7B42453D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Student, Academic &amp; Pastoral Support (SAPS)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44E08-268B-0070-993A-5DEF3B3D6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60C16-3D50-410E-8A33-BA3A6C819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0235" y="5304724"/>
            <a:ext cx="8596381" cy="3937000"/>
          </a:xfrm>
        </p:spPr>
        <p:txBody>
          <a:bodyPr vert="horz" lIns="121920" tIns="60960" rIns="121920" bIns="60960" rtlCol="0" anchor="t">
            <a:normAutofit/>
          </a:bodyPr>
          <a:lstStyle/>
          <a:p>
            <a:r>
              <a:rPr lang="en-GB" sz="1333" dirty="0">
                <a:solidFill>
                  <a:srgbClr val="222222"/>
                </a:solidFill>
                <a:latin typeface="Arial" panose="020B0604020202020204" pitchFamily="34" charset="0"/>
              </a:rPr>
              <a:t>(Friedman &amp; Moon, 2020) Choi, A.M., Moon, J.E. and Friedman, R.A., 2020. Meeting the challenges of medical student mental health and well-being today. </a:t>
            </a:r>
            <a:r>
              <a:rPr lang="en-GB" sz="1333" i="1" dirty="0">
                <a:solidFill>
                  <a:srgbClr val="222222"/>
                </a:solidFill>
                <a:latin typeface="Arial" panose="020B0604020202020204" pitchFamily="34" charset="0"/>
              </a:rPr>
              <a:t>Medical education</a:t>
            </a:r>
            <a:r>
              <a:rPr lang="en-GB" sz="1333" dirty="0">
                <a:solidFill>
                  <a:srgbClr val="222222"/>
                </a:solidFill>
                <a:latin typeface="Arial" panose="020B0604020202020204" pitchFamily="34" charset="0"/>
              </a:rPr>
              <a:t>, </a:t>
            </a:r>
            <a:r>
              <a:rPr lang="en-GB" sz="1333" i="1" dirty="0">
                <a:solidFill>
                  <a:srgbClr val="222222"/>
                </a:solidFill>
                <a:latin typeface="Arial" panose="020B0604020202020204" pitchFamily="34" charset="0"/>
              </a:rPr>
              <a:t>54</a:t>
            </a:r>
            <a:r>
              <a:rPr lang="en-GB" sz="1333" dirty="0">
                <a:solidFill>
                  <a:srgbClr val="222222"/>
                </a:solidFill>
                <a:latin typeface="Arial" panose="020B0604020202020204" pitchFamily="34" charset="0"/>
              </a:rPr>
              <a:t>(3), pp.183-185.</a:t>
            </a:r>
            <a:r>
              <a:rPr lang="en-US" sz="1333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endParaRPr lang="en-US" sz="1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15ECB7-AAD1-406F-0403-9460CA3A3928}"/>
              </a:ext>
            </a:extLst>
          </p:cNvPr>
          <p:cNvSpPr txBox="1"/>
          <p:nvPr/>
        </p:nvSpPr>
        <p:spPr>
          <a:xfrm>
            <a:off x="883920" y="2088268"/>
            <a:ext cx="104241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1C3D74"/>
                </a:solidFill>
                <a:latin typeface="Arial" panose="020B0604020202020204" pitchFamily="34" charset="0"/>
              </a:rPr>
              <a:t>“In order to effectively care for patients, the next generation of doctors </a:t>
            </a:r>
            <a:r>
              <a:rPr lang="en-US" sz="4000" b="1" dirty="0">
                <a:solidFill>
                  <a:srgbClr val="1C3D74"/>
                </a:solidFill>
                <a:latin typeface="Arial" panose="020B0604020202020204" pitchFamily="34" charset="0"/>
              </a:rPr>
              <a:t>must</a:t>
            </a:r>
            <a:r>
              <a:rPr lang="en-US" sz="4000" dirty="0">
                <a:solidFill>
                  <a:srgbClr val="1C3D74"/>
                </a:solidFill>
                <a:latin typeface="Arial" panose="020B0604020202020204" pitchFamily="34" charset="0"/>
              </a:rPr>
              <a:t> also learn how to take care of themselves.” (Friedman &amp; Moon, 2020)</a:t>
            </a:r>
            <a:endParaRPr lang="en-GB" sz="4000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0FDE6C2-BB19-8F85-2943-472995BE6998}"/>
              </a:ext>
            </a:extLst>
          </p:cNvPr>
          <p:cNvSpPr txBox="1">
            <a:spLocks/>
          </p:cNvSpPr>
          <p:nvPr/>
        </p:nvSpPr>
        <p:spPr>
          <a:xfrm>
            <a:off x="-1514568" y="971826"/>
            <a:ext cx="11562796" cy="9709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333"/>
              </a:spcBef>
              <a:defRPr/>
            </a:pPr>
            <a:r>
              <a:rPr lang="en-US" sz="3333" b="1" dirty="0">
                <a:solidFill>
                  <a:srgbClr val="1C3D7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is Student Support needed? 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6A9498-2AF4-1DB5-97C8-1E52D288E0CB}"/>
              </a:ext>
            </a:extLst>
          </p:cNvPr>
          <p:cNvSpPr txBox="1">
            <a:spLocks/>
          </p:cNvSpPr>
          <p:nvPr/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 sz="110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A58D6A1-D7ED-6737-EB48-C1AD518EB5CE}"/>
              </a:ext>
            </a:extLst>
          </p:cNvPr>
          <p:cNvSpPr txBox="1">
            <a:spLocks/>
          </p:cNvSpPr>
          <p:nvPr/>
        </p:nvSpPr>
        <p:spPr>
          <a:xfrm>
            <a:off x="8936470" y="6470704"/>
            <a:ext cx="5901459" cy="27432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50" dirty="0">
                <a:latin typeface="Tw Cen MT Condensed (Headings)"/>
              </a:rPr>
              <a:t>Student, Academic &amp; Pastoral Support (SAPS)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C8743BF-F0C7-BDAE-576A-9ED06BD2DA74}"/>
              </a:ext>
            </a:extLst>
          </p:cNvPr>
          <p:cNvSpPr txBox="1">
            <a:spLocks/>
          </p:cNvSpPr>
          <p:nvPr/>
        </p:nvSpPr>
        <p:spPr>
          <a:xfrm>
            <a:off x="10873315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3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79222904-8682-9952-3C62-8AA59DDD307B}"/>
              </a:ext>
            </a:extLst>
          </p:cNvPr>
          <p:cNvGrpSpPr/>
          <p:nvPr/>
        </p:nvGrpSpPr>
        <p:grpSpPr>
          <a:xfrm>
            <a:off x="0" y="6004217"/>
            <a:ext cx="8278114" cy="853783"/>
            <a:chOff x="0" y="0"/>
            <a:chExt cx="3270366" cy="337297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D3A83DCF-7025-FF17-8010-CC38F8363FB1}"/>
                </a:ext>
              </a:extLst>
            </p:cNvPr>
            <p:cNvSpPr/>
            <p:nvPr/>
          </p:nvSpPr>
          <p:spPr>
            <a:xfrm>
              <a:off x="0" y="0"/>
              <a:ext cx="3270366" cy="337297"/>
            </a:xfrm>
            <a:custGeom>
              <a:avLst/>
              <a:gdLst/>
              <a:ahLst/>
              <a:cxnLst/>
              <a:rect l="l" t="t" r="r" b="b"/>
              <a:pathLst>
                <a:path w="3270366" h="337297">
                  <a:moveTo>
                    <a:pt x="0" y="0"/>
                  </a:moveTo>
                  <a:lnTo>
                    <a:pt x="3270366" y="0"/>
                  </a:lnTo>
                  <a:lnTo>
                    <a:pt x="3270366" y="337297"/>
                  </a:lnTo>
                  <a:lnTo>
                    <a:pt x="0" y="337297"/>
                  </a:lnTo>
                  <a:close/>
                </a:path>
              </a:pathLst>
            </a:custGeom>
            <a:solidFill>
              <a:srgbClr val="FDFAF1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1214E295-7F46-E68E-09F7-E07324ED838B}"/>
                </a:ext>
              </a:extLst>
            </p:cNvPr>
            <p:cNvSpPr txBox="1"/>
            <p:nvPr/>
          </p:nvSpPr>
          <p:spPr>
            <a:xfrm>
              <a:off x="0" y="-38100"/>
              <a:ext cx="3270366" cy="3753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20" name="Freeform 6">
            <a:extLst>
              <a:ext uri="{FF2B5EF4-FFF2-40B4-BE49-F238E27FC236}">
                <a16:creationId xmlns:a16="http://schemas.microsoft.com/office/drawing/2014/main" id="{3856105F-8A27-CECB-29D4-2E6AA8A2E911}"/>
              </a:ext>
            </a:extLst>
          </p:cNvPr>
          <p:cNvSpPr/>
          <p:nvPr/>
        </p:nvSpPr>
        <p:spPr>
          <a:xfrm>
            <a:off x="4387085" y="6172200"/>
            <a:ext cx="3417831" cy="653016"/>
          </a:xfrm>
          <a:custGeom>
            <a:avLst/>
            <a:gdLst/>
            <a:ahLst/>
            <a:cxnLst/>
            <a:rect l="l" t="t" r="r" b="b"/>
            <a:pathLst>
              <a:path w="5126747" h="979524">
                <a:moveTo>
                  <a:pt x="0" y="0"/>
                </a:moveTo>
                <a:lnTo>
                  <a:pt x="5126746" y="0"/>
                </a:lnTo>
                <a:lnTo>
                  <a:pt x="5126746" y="979524"/>
                </a:lnTo>
                <a:lnTo>
                  <a:pt x="0" y="979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540" r="-39188"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4B0B5E0B-3CC4-1E3F-8CA2-295DFF05B3D4}"/>
              </a:ext>
            </a:extLst>
          </p:cNvPr>
          <p:cNvSpPr/>
          <p:nvPr/>
        </p:nvSpPr>
        <p:spPr>
          <a:xfrm>
            <a:off x="8269225" y="6004217"/>
            <a:ext cx="3948068" cy="853783"/>
          </a:xfrm>
          <a:custGeom>
            <a:avLst/>
            <a:gdLst/>
            <a:ahLst/>
            <a:cxnLst/>
            <a:rect l="l" t="t" r="r" b="b"/>
            <a:pathLst>
              <a:path w="5922102" h="1280675">
                <a:moveTo>
                  <a:pt x="0" y="0"/>
                </a:moveTo>
                <a:lnTo>
                  <a:pt x="5922102" y="0"/>
                </a:lnTo>
                <a:lnTo>
                  <a:pt x="5922102" y="1280675"/>
                </a:lnTo>
                <a:lnTo>
                  <a:pt x="0" y="1280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C916A56-4CDC-D337-C346-3515B2F13AE9}"/>
              </a:ext>
            </a:extLst>
          </p:cNvPr>
          <p:cNvSpPr txBox="1">
            <a:spLocks/>
          </p:cNvSpPr>
          <p:nvPr/>
        </p:nvSpPr>
        <p:spPr>
          <a:xfrm>
            <a:off x="10941948" y="6498708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3</a:t>
            </a:r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F2E6DE96-F0F3-9305-C486-04A8BA129DC0}"/>
              </a:ext>
            </a:extLst>
          </p:cNvPr>
          <p:cNvSpPr/>
          <p:nvPr/>
        </p:nvSpPr>
        <p:spPr>
          <a:xfrm>
            <a:off x="137977" y="6146514"/>
            <a:ext cx="1524191" cy="569190"/>
          </a:xfrm>
          <a:custGeom>
            <a:avLst/>
            <a:gdLst/>
            <a:ahLst/>
            <a:cxnLst/>
            <a:rect l="l" t="t" r="r" b="b"/>
            <a:pathLst>
              <a:path w="2286287" h="853785">
                <a:moveTo>
                  <a:pt x="0" y="0"/>
                </a:moveTo>
                <a:lnTo>
                  <a:pt x="2286287" y="0"/>
                </a:lnTo>
                <a:lnTo>
                  <a:pt x="2286287" y="853785"/>
                </a:lnTo>
                <a:lnTo>
                  <a:pt x="0" y="853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267391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914959-5C28-A561-CC4D-966DED27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A1A8D48E-76B8-74AD-478A-FCE2233F53B1}"/>
              </a:ext>
            </a:extLst>
          </p:cNvPr>
          <p:cNvSpPr txBox="1">
            <a:spLocks/>
          </p:cNvSpPr>
          <p:nvPr/>
        </p:nvSpPr>
        <p:spPr>
          <a:xfrm>
            <a:off x="634276" y="640080"/>
            <a:ext cx="4208656" cy="303485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b="1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Team structure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28B458-BA90-AFCA-1881-05EA3913979D}"/>
              </a:ext>
            </a:extLst>
          </p:cNvPr>
          <p:cNvSpPr txBox="1">
            <a:spLocks/>
          </p:cNvSpPr>
          <p:nvPr/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endParaRPr lang="en-US" sz="1100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B13787-3844-70BE-DBBE-2153149F9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E9FDF76-0331-8317-FEF1-A945978FFED4}"/>
              </a:ext>
            </a:extLst>
          </p:cNvPr>
          <p:cNvSpPr txBox="1">
            <a:spLocks/>
          </p:cNvSpPr>
          <p:nvPr/>
        </p:nvSpPr>
        <p:spPr>
          <a:xfrm>
            <a:off x="9157139" y="6499875"/>
            <a:ext cx="5901459" cy="27432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>
                <a:latin typeface="Tw Cen MT Condensed (Headings)"/>
              </a:rPr>
              <a:t>Student, Academic &amp; Pastoral Support (SAPS)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694A481-485B-1D0F-A116-0488EF1124D5}"/>
              </a:ext>
            </a:extLst>
          </p:cNvPr>
          <p:cNvSpPr txBox="1">
            <a:spLocks/>
          </p:cNvSpPr>
          <p:nvPr/>
        </p:nvSpPr>
        <p:spPr>
          <a:xfrm>
            <a:off x="10917089" y="648405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4</a:t>
            </a:r>
          </a:p>
        </p:txBody>
      </p:sp>
      <p:pic>
        <p:nvPicPr>
          <p:cNvPr id="2" name="Picture 1" descr="A group of women posing for a picture&#10;&#10;AI-generated content may be incorrect.">
            <a:extLst>
              <a:ext uri="{FF2B5EF4-FFF2-40B4-BE49-F238E27FC236}">
                <a16:creationId xmlns:a16="http://schemas.microsoft.com/office/drawing/2014/main" id="{CD13BE35-0697-AC56-60C6-C4099F195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2461" y="1313174"/>
            <a:ext cx="3334330" cy="4082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7F68B0-1B6D-016B-67C3-97B1D354BC95}"/>
              </a:ext>
            </a:extLst>
          </p:cNvPr>
          <p:cNvSpPr/>
          <p:nvPr/>
        </p:nvSpPr>
        <p:spPr>
          <a:xfrm>
            <a:off x="6096000" y="123146"/>
            <a:ext cx="19094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Aimee  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E8C810-1082-4B4A-26EA-9FAD18FB6F1D}"/>
              </a:ext>
            </a:extLst>
          </p:cNvPr>
          <p:cNvSpPr/>
          <p:nvPr/>
        </p:nvSpPr>
        <p:spPr>
          <a:xfrm>
            <a:off x="9817081" y="2189587"/>
            <a:ext cx="19094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Dawn 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3C0BBB-FC3F-9677-6BFD-4982735538D5}"/>
              </a:ext>
            </a:extLst>
          </p:cNvPr>
          <p:cNvSpPr/>
          <p:nvPr/>
        </p:nvSpPr>
        <p:spPr>
          <a:xfrm>
            <a:off x="5739170" y="5458784"/>
            <a:ext cx="190949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Lorna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B7A1EF-A0CD-80C5-17A1-54883CB7F3A5}"/>
              </a:ext>
            </a:extLst>
          </p:cNvPr>
          <p:cNvSpPr txBox="1"/>
          <p:nvPr/>
        </p:nvSpPr>
        <p:spPr>
          <a:xfrm>
            <a:off x="8080462" y="341338"/>
            <a:ext cx="2766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Head of Student Support </a:t>
            </a:r>
          </a:p>
          <a:p>
            <a:r>
              <a:rPr lang="en-GB" dirty="0">
                <a:hlinkClick r:id="rId5"/>
              </a:rPr>
              <a:t>A.dent@qmul.ac.uk</a:t>
            </a:r>
            <a:r>
              <a:rPr lang="en-GB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4E5EA5-211B-37A5-A278-0B40F61C2552}"/>
              </a:ext>
            </a:extLst>
          </p:cNvPr>
          <p:cNvSpPr txBox="1"/>
          <p:nvPr/>
        </p:nvSpPr>
        <p:spPr>
          <a:xfrm>
            <a:off x="9936547" y="3100346"/>
            <a:ext cx="3058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SAPS Coordinator</a:t>
            </a:r>
          </a:p>
          <a:p>
            <a:r>
              <a:rPr lang="en-GB" dirty="0">
                <a:hlinkClick r:id="rId6"/>
              </a:rPr>
              <a:t>D.burgess@qmul.ac.uk</a:t>
            </a:r>
            <a:r>
              <a:rPr lang="en-GB" dirty="0"/>
              <a:t>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542C1E-55B4-1603-4B5B-851C4B310C0E}"/>
              </a:ext>
            </a:extLst>
          </p:cNvPr>
          <p:cNvSpPr txBox="1"/>
          <p:nvPr/>
        </p:nvSpPr>
        <p:spPr>
          <a:xfrm>
            <a:off x="7514320" y="5696397"/>
            <a:ext cx="3206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Student Support Officer</a:t>
            </a:r>
          </a:p>
          <a:p>
            <a:r>
              <a:rPr lang="en-GB" dirty="0">
                <a:hlinkClick r:id="rId5"/>
              </a:rPr>
              <a:t>L.ciantar@qmul.ac.uk</a:t>
            </a:r>
            <a:r>
              <a:rPr lang="en-GB" dirty="0"/>
              <a:t>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E6035E3-3158-E5E2-F11C-6FDF53038C6A}"/>
              </a:ext>
            </a:extLst>
          </p:cNvPr>
          <p:cNvCxnSpPr>
            <a:cxnSpLocks/>
          </p:cNvCxnSpPr>
          <p:nvPr/>
        </p:nvCxnSpPr>
        <p:spPr>
          <a:xfrm>
            <a:off x="9354934" y="2177697"/>
            <a:ext cx="608318" cy="318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87FE09-4C83-7434-0441-E78BD9C11895}"/>
              </a:ext>
            </a:extLst>
          </p:cNvPr>
          <p:cNvCxnSpPr>
            <a:cxnSpLocks/>
          </p:cNvCxnSpPr>
          <p:nvPr/>
        </p:nvCxnSpPr>
        <p:spPr>
          <a:xfrm flipH="1">
            <a:off x="6593607" y="4997824"/>
            <a:ext cx="269377" cy="613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C9D2F4-053E-6A04-1960-9E9CF5B4CBB1}"/>
              </a:ext>
            </a:extLst>
          </p:cNvPr>
          <p:cNvCxnSpPr>
            <a:cxnSpLocks/>
          </p:cNvCxnSpPr>
          <p:nvPr/>
        </p:nvCxnSpPr>
        <p:spPr>
          <a:xfrm flipH="1" flipV="1">
            <a:off x="7823578" y="1087177"/>
            <a:ext cx="206048" cy="327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06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777366" y="846026"/>
            <a:ext cx="10494433" cy="15621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2400" dirty="0"/>
              <a:t>What support is available?</a:t>
            </a:r>
            <a:endParaRPr lang="en-US" sz="3600" cap="none" spc="0" dirty="0">
              <a:ea typeface="+mn-ea"/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C4273490-BBBF-FD37-FC42-46AF791D83A3}"/>
              </a:ext>
            </a:extLst>
          </p:cNvPr>
          <p:cNvGrpSpPr/>
          <p:nvPr/>
        </p:nvGrpSpPr>
        <p:grpSpPr>
          <a:xfrm>
            <a:off x="0" y="6004217"/>
            <a:ext cx="8278114" cy="853783"/>
            <a:chOff x="0" y="0"/>
            <a:chExt cx="3270366" cy="337297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BF6CA980-EFB0-5810-3CB9-5307FD913F86}"/>
                </a:ext>
              </a:extLst>
            </p:cNvPr>
            <p:cNvSpPr/>
            <p:nvPr/>
          </p:nvSpPr>
          <p:spPr>
            <a:xfrm>
              <a:off x="0" y="0"/>
              <a:ext cx="3270366" cy="337297"/>
            </a:xfrm>
            <a:custGeom>
              <a:avLst/>
              <a:gdLst/>
              <a:ahLst/>
              <a:cxnLst/>
              <a:rect l="l" t="t" r="r" b="b"/>
              <a:pathLst>
                <a:path w="3270366" h="337297">
                  <a:moveTo>
                    <a:pt x="0" y="0"/>
                  </a:moveTo>
                  <a:lnTo>
                    <a:pt x="3270366" y="0"/>
                  </a:lnTo>
                  <a:lnTo>
                    <a:pt x="3270366" y="337297"/>
                  </a:lnTo>
                  <a:lnTo>
                    <a:pt x="0" y="337297"/>
                  </a:lnTo>
                  <a:close/>
                </a:path>
              </a:pathLst>
            </a:custGeom>
            <a:solidFill>
              <a:srgbClr val="FDFAF1"/>
            </a:solidFill>
          </p:spPr>
          <p:txBody>
            <a:bodyPr/>
            <a:lstStyle/>
            <a:p>
              <a:endParaRPr lang="en-GB" sz="300">
                <a:solidFill>
                  <a:schemeClr val="bg1"/>
                </a:solidFill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DC16AE7C-C02D-9793-6B72-778A3A6BE751}"/>
                </a:ext>
              </a:extLst>
            </p:cNvPr>
            <p:cNvSpPr txBox="1"/>
            <p:nvPr/>
          </p:nvSpPr>
          <p:spPr>
            <a:xfrm>
              <a:off x="0" y="-38100"/>
              <a:ext cx="3270366" cy="3753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300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DFC16B76-E106-CE8B-4ED5-7DDCA1EFDC07}"/>
              </a:ext>
            </a:extLst>
          </p:cNvPr>
          <p:cNvSpPr/>
          <p:nvPr/>
        </p:nvSpPr>
        <p:spPr>
          <a:xfrm>
            <a:off x="4387085" y="6172200"/>
            <a:ext cx="3417831" cy="653016"/>
          </a:xfrm>
          <a:custGeom>
            <a:avLst/>
            <a:gdLst/>
            <a:ahLst/>
            <a:cxnLst/>
            <a:rect l="l" t="t" r="r" b="b"/>
            <a:pathLst>
              <a:path w="5126747" h="979524">
                <a:moveTo>
                  <a:pt x="0" y="0"/>
                </a:moveTo>
                <a:lnTo>
                  <a:pt x="5126746" y="0"/>
                </a:lnTo>
                <a:lnTo>
                  <a:pt x="5126746" y="979524"/>
                </a:lnTo>
                <a:lnTo>
                  <a:pt x="0" y="979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540" r="-39188"/>
            </a:stretch>
          </a:blipFill>
        </p:spPr>
        <p:txBody>
          <a:bodyPr/>
          <a:lstStyle/>
          <a:p>
            <a:endParaRPr lang="en-GB" sz="300">
              <a:solidFill>
                <a:schemeClr val="bg1"/>
              </a:solidFill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CFA7C75A-EE12-7371-C843-3C3512AFADBD}"/>
              </a:ext>
            </a:extLst>
          </p:cNvPr>
          <p:cNvSpPr/>
          <p:nvPr/>
        </p:nvSpPr>
        <p:spPr>
          <a:xfrm>
            <a:off x="8243932" y="6004217"/>
            <a:ext cx="3948068" cy="853783"/>
          </a:xfrm>
          <a:custGeom>
            <a:avLst/>
            <a:gdLst/>
            <a:ahLst/>
            <a:cxnLst/>
            <a:rect l="l" t="t" r="r" b="b"/>
            <a:pathLst>
              <a:path w="5922102" h="1280675">
                <a:moveTo>
                  <a:pt x="0" y="0"/>
                </a:moveTo>
                <a:lnTo>
                  <a:pt x="5922102" y="0"/>
                </a:lnTo>
                <a:lnTo>
                  <a:pt x="5922102" y="1280675"/>
                </a:lnTo>
                <a:lnTo>
                  <a:pt x="0" y="1280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300">
              <a:solidFill>
                <a:schemeClr val="bg1"/>
              </a:solidFill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CA72FF4-DFD1-1004-A055-E6D1F179BA71}"/>
              </a:ext>
            </a:extLst>
          </p:cNvPr>
          <p:cNvSpPr/>
          <p:nvPr/>
        </p:nvSpPr>
        <p:spPr>
          <a:xfrm>
            <a:off x="137977" y="6146514"/>
            <a:ext cx="1524191" cy="569190"/>
          </a:xfrm>
          <a:custGeom>
            <a:avLst/>
            <a:gdLst/>
            <a:ahLst/>
            <a:cxnLst/>
            <a:rect l="l" t="t" r="r" b="b"/>
            <a:pathLst>
              <a:path w="2286287" h="853785">
                <a:moveTo>
                  <a:pt x="0" y="0"/>
                </a:moveTo>
                <a:lnTo>
                  <a:pt x="2286287" y="0"/>
                </a:lnTo>
                <a:lnTo>
                  <a:pt x="2286287" y="853785"/>
                </a:lnTo>
                <a:lnTo>
                  <a:pt x="0" y="853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300">
              <a:solidFill>
                <a:schemeClr val="bg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022D3CC-9250-75FF-0944-045E7B102FF9}"/>
              </a:ext>
            </a:extLst>
          </p:cNvPr>
          <p:cNvSpPr txBox="1">
            <a:spLocks/>
          </p:cNvSpPr>
          <p:nvPr/>
        </p:nvSpPr>
        <p:spPr>
          <a:xfrm>
            <a:off x="10873315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" dirty="0">
                <a:solidFill>
                  <a:schemeClr val="bg1"/>
                </a:solidFill>
                <a:latin typeface="+mj-lt"/>
                <a:cs typeface="+mn-cs"/>
              </a:rPr>
              <a:t>5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E531DD-3783-978B-FD88-D81B7349173D}"/>
              </a:ext>
            </a:extLst>
          </p:cNvPr>
          <p:cNvSpPr txBox="1">
            <a:spLocks/>
          </p:cNvSpPr>
          <p:nvPr/>
        </p:nvSpPr>
        <p:spPr>
          <a:xfrm>
            <a:off x="660363" y="2000621"/>
            <a:ext cx="10728438" cy="548297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Results Release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In-House Occupational health appointments.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Assessment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Practical guidance on course matters.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Study Skills Support &amp; referrals.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Support with Report &amp; Support.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 Access to Financial Hardship fund.</a:t>
            </a:r>
            <a:endParaRPr lang="en-GB" sz="1400" dirty="0">
              <a:solidFill>
                <a:schemeClr val="bg1"/>
              </a:solidFill>
            </a:endParaRPr>
          </a:p>
          <a:p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699838F-C8CB-48B6-6CE6-34BDAE2623B4}"/>
              </a:ext>
            </a:extLst>
          </p:cNvPr>
          <p:cNvSpPr txBox="1">
            <a:spLocks/>
          </p:cNvSpPr>
          <p:nvPr/>
        </p:nvSpPr>
        <p:spPr>
          <a:xfrm>
            <a:off x="5077684" y="2012186"/>
            <a:ext cx="5936724" cy="548297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Mental health &amp; wellbeing support, either low level wellbeing support at our service or referral to external services for specialised support e.g. counselling. </a:t>
            </a:r>
            <a:endParaRPr lang="en-GB" sz="1400" dirty="0">
              <a:solidFill>
                <a:schemeClr val="bg1"/>
              </a:solidFill>
              <a:latin typeface="Tw Cen MT (Body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A confidential and non-judgemental space to de-brief and off-load.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Support with interrupting and returning to studies.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Academic support e.g. individual senior tutor meetings.</a:t>
            </a:r>
            <a:endParaRPr lang="en-US" sz="1400" dirty="0">
              <a:solidFill>
                <a:schemeClr val="bg1"/>
              </a:solidFill>
              <a:latin typeface="Tw Cen MT (Body)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</a:rPr>
              <a:t>Guidance with UK and Malta Foundation Programme Applications.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Tw Cen MT (Body)"/>
                <a:ea typeface="Source Sans Pro" panose="020B0503030403020204" pitchFamily="34" charset="0"/>
              </a:rPr>
              <a:t>Specialised careers support - we have a Medicine specific careers consultant providing a wider range of support.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C540A33-A4C3-6EC9-AA3A-D3754791C737}"/>
              </a:ext>
            </a:extLst>
          </p:cNvPr>
          <p:cNvSpPr txBox="1">
            <a:spLocks/>
          </p:cNvSpPr>
          <p:nvPr/>
        </p:nvSpPr>
        <p:spPr>
          <a:xfrm>
            <a:off x="10917089" y="648405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333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2pPr>
            <a:lvl3pPr marL="914377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3pPr>
            <a:lvl4pPr marL="1371566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4pPr>
            <a:lvl5pPr marL="1828754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333" kern="1200">
                <a:solidFill>
                  <a:schemeClr val="accent5"/>
                </a:solidFill>
                <a:latin typeface="Channel 4 Chadwick" pitchFamily="2" charset="77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12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9D231-ACD0-77F5-EF45-A9888D701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D9C8446-696E-6942-B6C8-CC9CAD0B34E0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8/25/2025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BE3F9-4758-3276-FCE4-8BC8796D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79FCB0-0BB9-5FA8-3DDB-98375C45D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4B73EF-D8EF-4C09-C375-65E1B0A3A091}"/>
              </a:ext>
            </a:extLst>
          </p:cNvPr>
          <p:cNvSpPr>
            <a:spLocks noGrp="1"/>
          </p:cNvSpPr>
          <p:nvPr/>
        </p:nvSpPr>
        <p:spPr>
          <a:xfrm>
            <a:off x="4925559" y="214981"/>
            <a:ext cx="7694900" cy="93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D0D0D"/>
                </a:solidFill>
                <a:latin typeface="Tw Cen MT Condensed (Headings)"/>
                <a:cs typeface="Arial"/>
              </a:rPr>
              <a:t>Occupational Health &amp; </a:t>
            </a:r>
          </a:p>
          <a:p>
            <a:r>
              <a:rPr lang="en-GB" sz="3600" b="1" dirty="0">
                <a:solidFill>
                  <a:srgbClr val="0D0D0D"/>
                </a:solidFill>
                <a:latin typeface="Tw Cen MT Condensed (Headings)"/>
                <a:cs typeface="Arial"/>
              </a:rPr>
              <a:t>Health Requirements for IDENTITÀ</a:t>
            </a:r>
            <a:endParaRPr lang="en-US" sz="4000" dirty="0">
              <a:latin typeface="Tw Cen MT Condensed (Headings)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3906A7-120D-411C-AE43-0B9F333DC891}"/>
              </a:ext>
            </a:extLst>
          </p:cNvPr>
          <p:cNvSpPr>
            <a:spLocks noGrp="1"/>
          </p:cNvSpPr>
          <p:nvPr/>
        </p:nvSpPr>
        <p:spPr>
          <a:xfrm>
            <a:off x="4936076" y="1521321"/>
            <a:ext cx="6974144" cy="4955552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defPPr>
              <a:defRPr lang="en-US"/>
            </a:defPPr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u="sng" dirty="0">
                <a:latin typeface="Tw Cen MT (Body)"/>
              </a:rPr>
              <a:t>Dr Dingli Appointments (will be sent via email)</a:t>
            </a:r>
            <a:br>
              <a:rPr lang="en-US" sz="1400" b="1" u="sng" dirty="0">
                <a:latin typeface="Tw Cen MT (Body)"/>
              </a:rPr>
            </a:br>
            <a:endParaRPr lang="en-US" sz="1400" b="1" u="sng" dirty="0">
              <a:latin typeface="Tw Cen MT (Body)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Tw Cen MT (Body)"/>
              </a:rPr>
              <a:t>Attendance is mandatory for placement eligibility and Health Clearance for IDENTITÀ</a:t>
            </a:r>
            <a:r>
              <a:rPr lang="en-US" sz="1400" dirty="0">
                <a:latin typeface="Tw Cen MT (Body)"/>
              </a:rPr>
              <a:t>. These take priority over lectures or other commitments.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Tw Cen MT (Body)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Tw Cen MT (Body)"/>
              </a:rPr>
              <a:t>New Policy:</a:t>
            </a:r>
            <a:r>
              <a:rPr lang="en-US" sz="1400" dirty="0">
                <a:latin typeface="Tw Cen MT (Body)"/>
              </a:rPr>
              <a:t> We have introduced a </a:t>
            </a:r>
            <a:r>
              <a:rPr lang="en-US" sz="1400" b="1" dirty="0">
                <a:latin typeface="Tw Cen MT (Body)"/>
              </a:rPr>
              <a:t>Low-Level Professionalism Occupational Health Policy &amp; Process</a:t>
            </a:r>
            <a:r>
              <a:rPr lang="en-US" sz="1400" dirty="0">
                <a:latin typeface="Tw Cen MT (Body)"/>
              </a:rPr>
              <a:t> to ensure timely compliance with health requirements.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>
              <a:latin typeface="Tw Cen MT (Body)"/>
            </a:endParaRPr>
          </a:p>
          <a:p>
            <a:r>
              <a:rPr lang="en-US" sz="1400" b="1" u="sng" dirty="0">
                <a:latin typeface="Tw Cen MT (Body)"/>
              </a:rPr>
              <a:t>IDENTITÀ Health Requirements:</a:t>
            </a:r>
            <a:endParaRPr lang="en-US" sz="1400" u="sng" dirty="0">
              <a:latin typeface="Tw Cen MT (Body)"/>
            </a:endParaRPr>
          </a:p>
          <a:p>
            <a:r>
              <a:rPr lang="en-US" sz="1400" b="1" dirty="0">
                <a:latin typeface="Tw Cen MT (Body)"/>
              </a:rPr>
              <a:t>DTP</a:t>
            </a:r>
            <a:r>
              <a:rPr lang="en-US" sz="1400" dirty="0">
                <a:latin typeface="Tw Cen MT (Body)"/>
              </a:rPr>
              <a:t> (Diphtheria, Tetanus, Pertussis) – 5 doses</a:t>
            </a:r>
          </a:p>
          <a:p>
            <a:r>
              <a:rPr lang="en-US" sz="1400" b="1" dirty="0">
                <a:latin typeface="Tw Cen MT (Body)"/>
              </a:rPr>
              <a:t>MMR</a:t>
            </a:r>
            <a:r>
              <a:rPr lang="en-US" sz="1400" dirty="0">
                <a:latin typeface="Tw Cen MT (Body)"/>
              </a:rPr>
              <a:t> (Measles, Mumps, Rubella) – 2 doses</a:t>
            </a:r>
          </a:p>
          <a:p>
            <a:r>
              <a:rPr lang="en-US" sz="1400" b="1" dirty="0">
                <a:latin typeface="Tw Cen MT (Body)"/>
              </a:rPr>
              <a:t>Varicella</a:t>
            </a:r>
            <a:r>
              <a:rPr lang="en-US" sz="1400" dirty="0">
                <a:latin typeface="Tw Cen MT (Body)"/>
              </a:rPr>
              <a:t> – 2 doses or confirmed past infection (blood test)</a:t>
            </a:r>
          </a:p>
          <a:p>
            <a:r>
              <a:rPr lang="en-US" sz="1400" b="1" dirty="0">
                <a:latin typeface="Tw Cen MT (Body)"/>
              </a:rPr>
              <a:t>Hepatitis B</a:t>
            </a:r>
            <a:r>
              <a:rPr lang="en-US" sz="1400" dirty="0">
                <a:latin typeface="Tw Cen MT (Body)"/>
              </a:rPr>
              <a:t> – Antibody </a:t>
            </a:r>
            <a:r>
              <a:rPr lang="en-US" sz="1400" dirty="0" err="1">
                <a:latin typeface="Tw Cen MT (Body)"/>
              </a:rPr>
              <a:t>titre</a:t>
            </a:r>
            <a:r>
              <a:rPr lang="en-US" sz="1400" dirty="0">
                <a:latin typeface="Tw Cen MT (Body)"/>
              </a:rPr>
              <a:t> ≥100; lower levels require extra doses</a:t>
            </a:r>
          </a:p>
          <a:p>
            <a:r>
              <a:rPr lang="en-US" sz="1400" b="1" dirty="0">
                <a:latin typeface="Tw Cen MT (Body)"/>
              </a:rPr>
              <a:t>Chest X-ray</a:t>
            </a:r>
            <a:r>
              <a:rPr lang="en-US" sz="1400" dirty="0">
                <a:latin typeface="Tw Cen MT (Body)"/>
              </a:rPr>
              <a:t> – Only if born in a high-risk country</a:t>
            </a:r>
          </a:p>
          <a:p>
            <a:pPr marL="0" indent="0">
              <a:buNone/>
            </a:pPr>
            <a:endParaRPr lang="en-US" sz="1400" dirty="0">
              <a:latin typeface="Tw Cen MT (Body)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Tw Cen MT (Body)"/>
              </a:rPr>
              <a:t>Clearance email required for Maltese residency card application/renewal.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Tw Cen MT (Body)"/>
              </a:rPr>
              <a:t>SAPS team will help update vaccinations and provide the Public Health letter.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latin typeface="Tw Cen MT (Body)"/>
              </a:rPr>
              <a:t>Process ensures your health and safety.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E5A9C21-16B3-F212-437E-5951898DA104}"/>
              </a:ext>
            </a:extLst>
          </p:cNvPr>
          <p:cNvSpPr txBox="1">
            <a:spLocks/>
          </p:cNvSpPr>
          <p:nvPr/>
        </p:nvSpPr>
        <p:spPr>
          <a:xfrm>
            <a:off x="4525028" y="6505859"/>
            <a:ext cx="6587342" cy="274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Student, Academic &amp; Pastoral Support (SAPS)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9FCB0-0BB9-5FA8-3DDB-98375C45D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F94E1D-E725-809D-EC42-4722F41E3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white and black text on a white background&#10;&#10;AI-generated content may be incorrect.">
            <a:extLst>
              <a:ext uri="{FF2B5EF4-FFF2-40B4-BE49-F238E27FC236}">
                <a16:creationId xmlns:a16="http://schemas.microsoft.com/office/drawing/2014/main" id="{64FE6F63-EB3D-B1FD-4B8C-4EE9DD78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91" y="1920014"/>
            <a:ext cx="4395737" cy="3009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 descr="Identità">
            <a:extLst>
              <a:ext uri="{FF2B5EF4-FFF2-40B4-BE49-F238E27FC236}">
                <a16:creationId xmlns:a16="http://schemas.microsoft.com/office/drawing/2014/main" id="{9C3DF6E8-5C9B-1404-694A-D54364CF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096" y="218015"/>
            <a:ext cx="1345644" cy="9597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1CC28BC3-7331-E219-5394-63B5F54F89AB}"/>
              </a:ext>
            </a:extLst>
          </p:cNvPr>
          <p:cNvSpPr txBox="1"/>
          <p:nvPr/>
        </p:nvSpPr>
        <p:spPr>
          <a:xfrm>
            <a:off x="886858" y="1391797"/>
            <a:ext cx="3036983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HEALTH CLEARANCE E-MAIL​</a:t>
            </a:r>
          </a:p>
        </p:txBody>
      </p:sp>
      <p:pic>
        <p:nvPicPr>
          <p:cNvPr id="24" name="Picture 23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59A0B4-F4F1-4228-3FE1-65C992855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sp>
        <p:nvSpPr>
          <p:cNvPr id="25" name="TextBox 2">
            <a:extLst>
              <a:ext uri="{FF2B5EF4-FFF2-40B4-BE49-F238E27FC236}">
                <a16:creationId xmlns:a16="http://schemas.microsoft.com/office/drawing/2014/main" id="{D242D189-B747-2B25-F8AA-AB24D2E39564}"/>
              </a:ext>
            </a:extLst>
          </p:cNvPr>
          <p:cNvSpPr txBox="1"/>
          <p:nvPr/>
        </p:nvSpPr>
        <p:spPr>
          <a:xfrm>
            <a:off x="684881" y="5367051"/>
            <a:ext cx="3973417" cy="127727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ea typeface="+mn-lt"/>
                <a:cs typeface="+mn-lt"/>
              </a:rPr>
              <a:t>Low-Level Professionalism Occupational Health Policy 2025–26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Charges are </a:t>
            </a:r>
            <a:r>
              <a:rPr lang="en-US" sz="1100" b="1" dirty="0">
                <a:ea typeface="+mn-lt"/>
                <a:cs typeface="+mn-lt"/>
              </a:rPr>
              <a:t>cost-recovery only</a:t>
            </a:r>
            <a:r>
              <a:rPr lang="en-US" sz="1100" dirty="0">
                <a:ea typeface="+mn-lt"/>
                <a:cs typeface="+mn-lt"/>
              </a:rPr>
              <a:t>, not disciplinary fines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Covers admin time, staffing, and resources from missed/late-cancelled appointments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sz="1100" dirty="0">
                <a:ea typeface="+mn-lt"/>
                <a:cs typeface="+mn-lt"/>
              </a:rPr>
              <a:t>Additional charge if prepared vaccines are wasted due to non-attendance</a:t>
            </a:r>
            <a:endParaRPr lang="en-US" dirty="0"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100" dirty="0"/>
              <a:t>This is for all </a:t>
            </a:r>
            <a:r>
              <a:rPr lang="en-US" sz="1100" b="1" dirty="0"/>
              <a:t>OH</a:t>
            </a:r>
            <a:r>
              <a:rPr lang="en-US" sz="1100" dirty="0"/>
              <a:t> appointments </a:t>
            </a:r>
          </a:p>
        </p:txBody>
      </p:sp>
      <p:pic>
        <p:nvPicPr>
          <p:cNvPr id="26" name="Picture 25" descr="299+ Thousand Important Symbol Royalty-Free Images, Stock Photos &amp; Pictures  | Shutterstock">
            <a:extLst>
              <a:ext uri="{FF2B5EF4-FFF2-40B4-BE49-F238E27FC236}">
                <a16:creationId xmlns:a16="http://schemas.microsoft.com/office/drawing/2014/main" id="{74F0E5FB-86F8-BC09-6206-A11784B297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" t="12245" r="1672" b="15306"/>
          <a:stretch>
            <a:fillRect/>
          </a:stretch>
        </p:blipFill>
        <p:spPr>
          <a:xfrm>
            <a:off x="64575" y="5446463"/>
            <a:ext cx="619851" cy="6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4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779102"/>
            <a:ext cx="5902061" cy="1499616"/>
          </a:xfrm>
        </p:spPr>
        <p:txBody>
          <a:bodyPr>
            <a:normAutofit/>
          </a:bodyPr>
          <a:lstStyle/>
          <a:p>
            <a:r>
              <a:rPr lang="en-US"/>
              <a:t>SAPS ACTIVITES &amp;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902061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400" b="1"/>
              <a:t>Weekly Activities on Campus: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Mindful art – Every Wednesday 12:30 – 14:30 (canteen)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Hatha Yoga every Wednesday 4pm-5pm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>
                <a:latin typeface="Tw Cen MT (Body)"/>
                <a:ea typeface="Calibri" panose="020F0502020204030204" pitchFamily="34" charset="0"/>
                <a:cs typeface="Arial" panose="020B0604020202020204" pitchFamily="34" charset="0"/>
              </a:rPr>
              <a:t>Virtual Reality for Mindfulness &amp; Meditation – </a:t>
            </a:r>
            <a:r>
              <a:rPr lang="en-GB" sz="1400" i="1">
                <a:latin typeface="Tw Cen MT (Body)"/>
                <a:ea typeface="Calibri" panose="020F0502020204030204" pitchFamily="34" charset="0"/>
                <a:cs typeface="Arial" panose="020B0604020202020204" pitchFamily="34" charset="0"/>
              </a:rPr>
              <a:t>Bookable slots every weekday between 08:00 – 17:00</a:t>
            </a:r>
          </a:p>
          <a:p>
            <a:pPr marL="0" indent="0">
              <a:buNone/>
            </a:pPr>
            <a:r>
              <a:rPr lang="en-GB" sz="1400" b="1"/>
              <a:t>Ad-hoc Activities:</a:t>
            </a:r>
            <a:endParaRPr lang="en-GB" sz="1400" i="1">
              <a:latin typeface="Tw Cen MT (Body)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Ad-hoc Zumba &amp; Pilates classes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Mindful Art Pottery Specials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Macrame Classes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/>
              <a:t>Baking sessions with Stefano</a:t>
            </a:r>
          </a:p>
          <a:p>
            <a:pPr marL="0" indent="0">
              <a:buNone/>
            </a:pPr>
            <a:r>
              <a:rPr lang="en-US" sz="1400"/>
              <a:t>+ more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19" name="Picture 2" descr="Different Types Of Yoga Asanas And Their Benefits | Femina.in">
            <a:extLst>
              <a:ext uri="{FF2B5EF4-FFF2-40B4-BE49-F238E27FC236}">
                <a16:creationId xmlns:a16="http://schemas.microsoft.com/office/drawing/2014/main" id="{96DD5124-D151-E4EC-63AF-667F85BA3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561" r="-7" b="-422"/>
          <a:stretch/>
        </p:blipFill>
        <p:spPr bwMode="auto">
          <a:xfrm>
            <a:off x="7252747" y="653512"/>
            <a:ext cx="3393101" cy="335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5A060-96BA-3907-D120-D9888CF71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" b="4468"/>
          <a:stretch>
            <a:fillRect/>
          </a:stretch>
        </p:blipFill>
        <p:spPr>
          <a:xfrm>
            <a:off x="7048914" y="3917357"/>
            <a:ext cx="4275252" cy="22871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9FEB4-4C5C-EB43-9696-7B42453D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Student, Academic &amp; Pastoral Support (SAPS)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68" name="Picture 6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0774B8-3E04-CFB4-F6D7-B7C439DE2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C252D3-F75C-D251-2311-ADA78D24E2BF}"/>
              </a:ext>
            </a:extLst>
          </p:cNvPr>
          <p:cNvSpPr txBox="1"/>
          <p:nvPr/>
        </p:nvSpPr>
        <p:spPr>
          <a:xfrm>
            <a:off x="3047238" y="32443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C5B246-A82E-536D-26DE-BCA13E074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372" y="902035"/>
            <a:ext cx="1604650" cy="1604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D7ECF-3A9B-1AEC-A65F-9B8270C17F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2932" y="4069599"/>
            <a:ext cx="1604650" cy="15931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7B4C1B-95E5-EC63-2734-630536A5C4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058" y="1440036"/>
            <a:ext cx="684853" cy="5931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270AC0-D51C-F37F-B564-CF145C1704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2811" y="5789125"/>
            <a:ext cx="743749" cy="64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3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8CF7905-56DB-4950-ABDD-540F2F837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0E0D8E-B442-45FE-887A-5103CCD23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5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4F4BBF-1D3F-413F-A363-C7CEDA518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1"/>
            <a:ext cx="6265288" cy="14882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Appointments &amp; drop 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F11EF-D12E-4FA0-9487-0DCFA29F2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491" y="2408903"/>
            <a:ext cx="6316182" cy="38000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1600" b="1">
                <a:solidFill>
                  <a:srgbClr val="FFFFFF"/>
                </a:solidFill>
              </a:rPr>
              <a:t>Student Support is available both online and in-person; pre-</a:t>
            </a:r>
          </a:p>
          <a:p>
            <a:pPr algn="r">
              <a:lnSpc>
                <a:spcPct val="90000"/>
              </a:lnSpc>
            </a:pPr>
            <a:r>
              <a:rPr lang="en-US" sz="1600" b="1">
                <a:solidFill>
                  <a:srgbClr val="FFFFFF"/>
                </a:solidFill>
              </a:rPr>
              <a:t>booked and drop-ins are available. We use the MS Booking </a:t>
            </a:r>
          </a:p>
          <a:p>
            <a:pPr algn="r">
              <a:lnSpc>
                <a:spcPct val="90000"/>
              </a:lnSpc>
            </a:pPr>
            <a:r>
              <a:rPr lang="en-US" sz="1600" b="1">
                <a:solidFill>
                  <a:srgbClr val="FFFFFF"/>
                </a:solidFill>
              </a:rPr>
              <a:t>systems and MS Teams to deliver and book appointments.</a:t>
            </a:r>
          </a:p>
          <a:p>
            <a:pPr algn="r">
              <a:lnSpc>
                <a:spcPct val="90000"/>
              </a:lnSpc>
            </a:pPr>
            <a:endParaRPr lang="en-US" sz="1600" b="1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</a:pPr>
            <a:endParaRPr lang="en-US" sz="1600" b="1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lang="en-US" sz="1100" b="1">
              <a:solidFill>
                <a:srgbClr val="FFFFFF"/>
              </a:solidFill>
            </a:endParaRP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-  Follow the link:</a:t>
            </a:r>
            <a:r>
              <a:rPr lang="en-US" sz="1600" b="1" i="1">
                <a:solidFill>
                  <a:srgbClr val="FFFFFF"/>
                </a:solidFill>
              </a:rPr>
              <a:t> </a:t>
            </a:r>
            <a:r>
              <a:rPr lang="en-US" sz="1600" u="sng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https://bit.ly/SAPSMaltabooking</a:t>
            </a:r>
            <a:r>
              <a:rPr lang="en-US" sz="1600" u="sng">
                <a:solidFill>
                  <a:srgbClr val="FFFFFF"/>
                </a:solidFill>
              </a:rPr>
              <a:t> 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- Scan the QR codes found around campus.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- Email us on </a:t>
            </a:r>
            <a:r>
              <a:rPr lang="en-US" sz="16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student-support-malta@qmul.ac.uk</a:t>
            </a:r>
            <a:r>
              <a:rPr lang="en-US" sz="1600">
                <a:solidFill>
                  <a:srgbClr val="FFFFFF"/>
                </a:solidFill>
              </a:rPr>
              <a:t> (or directly).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- Pop into the office!</a:t>
            </a:r>
          </a:p>
          <a:p>
            <a:pPr marL="171450" indent="-1714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FFFFFF"/>
                </a:solidFill>
              </a:rPr>
              <a:t>- Get in touch with a Mental health Ambassador, Student MHFA, Welfare Officer, or Student Rep.</a:t>
            </a:r>
          </a:p>
          <a:p>
            <a:pPr marL="171450" indent="-171450" algn="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>
              <a:solidFill>
                <a:srgbClr val="FFFFFF"/>
              </a:solidFill>
            </a:endParaRPr>
          </a:p>
          <a:p>
            <a:pPr marL="171450" indent="-171450" algn="r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>
              <a:solidFill>
                <a:srgbClr val="FFFFFF"/>
              </a:solidFill>
            </a:endParaRPr>
          </a:p>
          <a:p>
            <a:pPr algn="r">
              <a:lnSpc>
                <a:spcPct val="90000"/>
              </a:lnSpc>
            </a:pPr>
            <a:r>
              <a:rPr lang="en-US" sz="1200" i="1">
                <a:solidFill>
                  <a:srgbClr val="FFFFFF"/>
                </a:solidFill>
                <a:sym typeface="Wingdings" panose="05000000000000000000" pitchFamily="2" charset="2"/>
              </a:rPr>
              <a:t>*You will find the updated SAPS Handbook and Guidance packs &amp; Polices on </a:t>
            </a:r>
            <a:r>
              <a:rPr lang="en-US" sz="1200" i="1" err="1">
                <a:solidFill>
                  <a:srgbClr val="FFFFFF"/>
                </a:solidFill>
                <a:sym typeface="Wingdings" panose="05000000000000000000" pitchFamily="2" charset="2"/>
              </a:rPr>
              <a:t>QMPlus</a:t>
            </a:r>
            <a:r>
              <a:rPr lang="en-US" sz="1100" i="1">
                <a:solidFill>
                  <a:srgbClr val="FFFFFF"/>
                </a:solidFill>
                <a:sym typeface="Wingdings" panose="05000000000000000000" pitchFamily="2" charset="2"/>
              </a:rPr>
              <a:t>. </a:t>
            </a:r>
          </a:p>
          <a:p>
            <a:pPr algn="r">
              <a:lnSpc>
                <a:spcPct val="90000"/>
              </a:lnSpc>
            </a:pPr>
            <a:endParaRPr lang="en-US" sz="1100" i="1">
              <a:solidFill>
                <a:srgbClr val="FFFFFF"/>
              </a:solidFill>
              <a:sym typeface="Wingdings" panose="05000000000000000000" pitchFamily="2" charset="2"/>
            </a:endParaRPr>
          </a:p>
          <a:p>
            <a:pPr algn="r">
              <a:lnSpc>
                <a:spcPct val="90000"/>
              </a:lnSpc>
            </a:pPr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73315B-5BBA-A7EE-3248-BCEE4232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045"/>
          <a:stretch>
            <a:fillRect/>
          </a:stretch>
        </p:blipFill>
        <p:spPr>
          <a:xfrm>
            <a:off x="9052662" y="179261"/>
            <a:ext cx="2146316" cy="230504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B5BB601-08A7-443A-BDC2-A0C7DA669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59436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2FFC1B5-D155-C92D-171A-DC1A60922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8195" y="2943700"/>
            <a:ext cx="3994580" cy="35152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B0351-E0A2-444B-9D63-2F89911B5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Student, Academic &amp; Pastoral Support (SAPS)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DD95-C5F5-4AF1-987D-442BA8A6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5861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B91698-C8D9-8797-9441-F7863009B3F2}"/>
              </a:ext>
            </a:extLst>
          </p:cNvPr>
          <p:cNvSpPr txBox="1"/>
          <p:nvPr/>
        </p:nvSpPr>
        <p:spPr>
          <a:xfrm>
            <a:off x="10837333" y="2872573"/>
            <a:ext cx="16903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>
                <a:cs typeface="Arial"/>
              </a:rPr>
              <a:t>SAPS Booking Page </a:t>
            </a:r>
            <a:endParaRPr lang="en-US" sz="120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2693CE-3ACE-0E52-328A-E1AFDEDE6087}"/>
              </a:ext>
            </a:extLst>
          </p:cNvPr>
          <p:cNvCxnSpPr>
            <a:cxnSpLocks/>
          </p:cNvCxnSpPr>
          <p:nvPr/>
        </p:nvCxnSpPr>
        <p:spPr>
          <a:xfrm flipH="1">
            <a:off x="11421819" y="3124855"/>
            <a:ext cx="260690" cy="301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5C6817B-EBA6-6370-849C-3151253FA0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635" y="158776"/>
            <a:ext cx="1823111" cy="68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23416DF-B283-4D9F-A625-146552CA9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Oval 5">
            <a:extLst>
              <a:ext uri="{FF2B5EF4-FFF2-40B4-BE49-F238E27FC236}">
                <a16:creationId xmlns:a16="http://schemas.microsoft.com/office/drawing/2014/main" id="{73834904-4D9B-41F7-8DA6-0709FD9F7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00D1207-ECAF-48E9-8834-2CE4D2198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D2E3C52-528A-4049-BCAA-5460756BC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D5B542C-8183-4445-AF4D-B23AAE329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ED9B5A-5577-4CA5-97AA-0E5E2EA97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60141" y="822682"/>
            <a:ext cx="0" cy="292608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24283B-587C-4A0E-A50E-B8914975B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412E05-368B-2BD8-AB04-192BE024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cap="all" baseline="0" dirty="0">
                <a:solidFill>
                  <a:schemeClr val="tx1">
                    <a:alpha val="80000"/>
                  </a:schemeClr>
                </a:solidFill>
                <a:latin typeface="+mj-lt"/>
                <a:ea typeface="+mn-ea"/>
                <a:cs typeface="+mn-cs"/>
              </a:rPr>
              <a:t>Student, Academic &amp; Pastoral Support (SAPS)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FDE45-CE89-199D-FA2A-A7615692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kern="1200">
                <a:solidFill>
                  <a:schemeClr val="tx1">
                    <a:alpha val="80000"/>
                  </a:schemeClr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9</a:t>
            </a:fld>
            <a:endParaRPr lang="en-US" kern="1200">
              <a:solidFill>
                <a:schemeClr val="tx1">
                  <a:alpha val="80000"/>
                </a:schemeClr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FDEF38-2573-3F52-F4EA-E12641869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274" y="144720"/>
            <a:ext cx="1823111" cy="681604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B75EA68-1A2F-F453-FF3A-EF18E20A881A}"/>
              </a:ext>
            </a:extLst>
          </p:cNvPr>
          <p:cNvSpPr txBox="1">
            <a:spLocks/>
          </p:cNvSpPr>
          <p:nvPr/>
        </p:nvSpPr>
        <p:spPr>
          <a:xfrm>
            <a:off x="3935341" y="5259501"/>
            <a:ext cx="4358374" cy="1735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spc="200" dirty="0">
                <a:solidFill>
                  <a:srgbClr val="FFFFFF"/>
                </a:solidFill>
                <a:ea typeface="+mj-ea"/>
                <a:cs typeface="+mj-cs"/>
              </a:rPr>
              <a:t>Student MHFA’s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Kayleigh Chatoor (Year 5)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Greta Maxhari (Year 5)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 err="1"/>
              <a:t>Dhalila</a:t>
            </a:r>
            <a:r>
              <a:rPr lang="en-US" sz="1600" dirty="0"/>
              <a:t> Mara (Year 5)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Heshan </a:t>
            </a:r>
            <a:r>
              <a:rPr lang="en-US" sz="1600" dirty="0" err="1"/>
              <a:t>AbeywickREMA</a:t>
            </a:r>
            <a:r>
              <a:rPr lang="en-US" sz="1600" dirty="0"/>
              <a:t> (Year 5)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Simran Louis (Year 5)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Michael Andrew Valasquez Hurley (Year 5)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GB" sz="1600" dirty="0"/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800" spc="200" dirty="0">
              <a:solidFill>
                <a:srgbClr val="FFFFFF"/>
              </a:solidFill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" spc="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800" spc="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A7CD9DE-A9BD-CDEF-305F-DCA2F2CEC97C}"/>
              </a:ext>
            </a:extLst>
          </p:cNvPr>
          <p:cNvSpPr txBox="1">
            <a:spLocks/>
          </p:cNvSpPr>
          <p:nvPr/>
        </p:nvSpPr>
        <p:spPr>
          <a:xfrm>
            <a:off x="7819588" y="4731776"/>
            <a:ext cx="3991412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spc="200" dirty="0">
                <a:solidFill>
                  <a:srgbClr val="FFFFFF"/>
                </a:solidFill>
                <a:ea typeface="+mj-ea"/>
                <a:cs typeface="+mj-cs"/>
              </a:rPr>
              <a:t>student welfare officers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Hamidah Kolawole (Year 3)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	</a:t>
            </a:r>
            <a:r>
              <a:rPr lang="en-GB" sz="1600" dirty="0"/>
              <a:t>AYOOLUWATOFUNMI (Daniel) DARE </a:t>
            </a:r>
            <a:r>
              <a:rPr lang="en-US" sz="1600" dirty="0"/>
              <a:t>(Year 3)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600" spc="200" dirty="0">
              <a:solidFill>
                <a:srgbClr val="FFFFFF"/>
              </a:solidFill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600" spc="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CECBE86C-B942-FC23-F59C-BD191F47345F}"/>
              </a:ext>
            </a:extLst>
          </p:cNvPr>
          <p:cNvSpPr txBox="1">
            <a:spLocks/>
          </p:cNvSpPr>
          <p:nvPr/>
        </p:nvSpPr>
        <p:spPr>
          <a:xfrm>
            <a:off x="617585" y="5065197"/>
            <a:ext cx="4358374" cy="17115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000" kern="12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spc="200" dirty="0">
                <a:solidFill>
                  <a:srgbClr val="FFFFFF"/>
                </a:solidFill>
                <a:ea typeface="+mj-ea"/>
                <a:cs typeface="+mj-cs"/>
              </a:rPr>
              <a:t>Student MHFA’s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Omonigho Umusu (Year 2)</a:t>
            </a:r>
            <a:endParaRPr lang="en-GB" sz="1600" dirty="0"/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Hamidah Kolawole (Year 3)</a:t>
            </a:r>
            <a:endParaRPr lang="en-GB" sz="1600" dirty="0"/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Seoeun Park (Year 4)</a:t>
            </a:r>
            <a:endParaRPr lang="en-GB" sz="1600" dirty="0"/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Tabea </a:t>
            </a:r>
            <a:r>
              <a:rPr lang="en-US" sz="1600" dirty="0" err="1"/>
              <a:t>Steock</a:t>
            </a:r>
            <a:r>
              <a:rPr lang="en-US" sz="1600" dirty="0"/>
              <a:t> (Year 4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dirty="0"/>
              <a:t>Saniya amin (year 4)</a:t>
            </a:r>
            <a:endParaRPr lang="en-GB" sz="1600" dirty="0"/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100" spc="200" dirty="0">
              <a:solidFill>
                <a:srgbClr val="FFFFFF"/>
              </a:solidFill>
              <a:ea typeface="+mj-ea"/>
              <a:cs typeface="+mj-cs"/>
            </a:endParaRP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100" spc="200" dirty="0">
                <a:solidFill>
                  <a:srgbClr val="FFFFFF"/>
                </a:solidFill>
                <a:ea typeface="+mj-ea"/>
                <a:cs typeface="+mj-cs"/>
              </a:rPr>
              <a:t> </a:t>
            </a:r>
          </a:p>
          <a:p>
            <a:pPr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endParaRPr lang="en-US" sz="1100" spc="200" dirty="0">
              <a:solidFill>
                <a:srgbClr val="FFFFFF"/>
              </a:solidFill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662FEE-8335-B837-14FA-290DC2B704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25" y="950211"/>
            <a:ext cx="4948018" cy="3570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334A5-D359-0556-2D9A-B547A7BD4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860" y="950211"/>
            <a:ext cx="5059879" cy="35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1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4AE4B66EE1BE4B872D9703820852ED" ma:contentTypeVersion="15" ma:contentTypeDescription="Create a new document." ma:contentTypeScope="" ma:versionID="f6735bdf7031a03025b1848126a8347d">
  <xsd:schema xmlns:xsd="http://www.w3.org/2001/XMLSchema" xmlns:xs="http://www.w3.org/2001/XMLSchema" xmlns:p="http://schemas.microsoft.com/office/2006/metadata/properties" xmlns:ns2="bd119a50-e358-468e-b4de-af1ceeaff23d" xmlns:ns3="aea7e113-c9ba-4c06-8fe9-e502985984d8" targetNamespace="http://schemas.microsoft.com/office/2006/metadata/properties" ma:root="true" ma:fieldsID="086d25f1821140755d12a6bd79d2089e" ns2:_="" ns3:_="">
    <xsd:import namespace="bd119a50-e358-468e-b4de-af1ceeaff23d"/>
    <xsd:import namespace="aea7e113-c9ba-4c06-8fe9-e502985984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19a50-e358-468e-b4de-af1ceeaff2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7e113-c9ba-4c06-8fe9-e502985984d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fd023df-7dd6-4342-99d5-0e13c2b0f52b}" ma:internalName="TaxCatchAll" ma:showField="CatchAllData" ma:web="aea7e113-c9ba-4c06-8fe9-e502985984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a7e113-c9ba-4c06-8fe9-e502985984d8">
      <UserInfo>
        <DisplayName>Elaine Galea</DisplayName>
        <AccountId>40</AccountId>
        <AccountType/>
      </UserInfo>
      <UserInfo>
        <DisplayName>Aimee Dent</DisplayName>
        <AccountId>114</AccountId>
        <AccountType/>
      </UserInfo>
      <UserInfo>
        <DisplayName>Roxanne Brandt</DisplayName>
        <AccountId>43</AccountId>
        <AccountType/>
      </UserInfo>
      <UserInfo>
        <DisplayName>Malcolm Casha</DisplayName>
        <AccountId>113</AccountId>
        <AccountType/>
      </UserInfo>
      <UserInfo>
        <DisplayName>Jade Dotse</DisplayName>
        <AccountId>29</AccountId>
        <AccountType/>
      </UserInfo>
    </SharedWithUsers>
    <TaxCatchAll xmlns="aea7e113-c9ba-4c06-8fe9-e502985984d8" xsi:nil="true"/>
    <lcf76f155ced4ddcb4097134ff3c332f xmlns="bd119a50-e358-468e-b4de-af1ceeaff23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B8327D-D871-462B-B990-C1478B9027FB}">
  <ds:schemaRefs>
    <ds:schemaRef ds:uri="aea7e113-c9ba-4c06-8fe9-e502985984d8"/>
    <ds:schemaRef ds:uri="bd119a50-e358-468e-b4de-af1ceeaff23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D5BAB77-79E1-4739-AA51-10C9079186D6}">
  <ds:schemaRefs>
    <ds:schemaRef ds:uri="447254dd-cf92-4d0d-bb9d-85df971b4490"/>
    <ds:schemaRef ds:uri="aea7e113-c9ba-4c06-8fe9-e502985984d8"/>
    <ds:schemaRef ds:uri="b2cae5cf-3d69-4da0-b927-e26b6ba60ab4"/>
    <ds:schemaRef ds:uri="bd119a50-e358-468e-b4de-af1ceeaff23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119</TotalTime>
  <Words>968</Words>
  <Application>Microsoft Office PowerPoint</Application>
  <PresentationFormat>Widescreen</PresentationFormat>
  <Paragraphs>172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4 Text</vt:lpstr>
      <vt:lpstr>Arial</vt:lpstr>
      <vt:lpstr>Calibri</vt:lpstr>
      <vt:lpstr>Channel 4 Chadwick</vt:lpstr>
      <vt:lpstr>Tw Cen MT</vt:lpstr>
      <vt:lpstr>Tw Cen MT (Body)</vt:lpstr>
      <vt:lpstr>Tw Cen MT Condensed</vt:lpstr>
      <vt:lpstr>Tw Cen MT Condensed (Headings)</vt:lpstr>
      <vt:lpstr>Wingdings</vt:lpstr>
      <vt:lpstr>Wingdings 3</vt:lpstr>
      <vt:lpstr>Integral</vt:lpstr>
      <vt:lpstr>PowerPoint Presentation</vt:lpstr>
      <vt:lpstr>What we’d like you to know!</vt:lpstr>
      <vt:lpstr>PowerPoint Presentation</vt:lpstr>
      <vt:lpstr>PowerPoint Presentation</vt:lpstr>
      <vt:lpstr>What support is available?</vt:lpstr>
      <vt:lpstr>PowerPoint Presentation</vt:lpstr>
      <vt:lpstr>SAPS ACTIVITES &amp; INITIATIVES</vt:lpstr>
      <vt:lpstr>Appointments &amp; drop ins</vt:lpstr>
      <vt:lpstr>PowerPoint Presentation</vt:lpstr>
      <vt:lpstr>Report &amp; support</vt:lpstr>
      <vt:lpstr>   Important numbers to note!</vt:lpstr>
      <vt:lpstr>  Questions?</vt:lpstr>
    </vt:vector>
  </TitlesOfParts>
  <Company>Queen Mary, University of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Student, Academic &amp; Pastoral Support (SAPS)</dc:title>
  <dc:creator>Aimee Dent</dc:creator>
  <cp:lastModifiedBy>Francine Cauchi</cp:lastModifiedBy>
  <cp:revision>198</cp:revision>
  <cp:lastPrinted>2023-09-07T11:50:15Z</cp:lastPrinted>
  <dcterms:created xsi:type="dcterms:W3CDTF">2022-07-26T07:45:36Z</dcterms:created>
  <dcterms:modified xsi:type="dcterms:W3CDTF">2025-08-25T11:27:58Z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QMULInformationClassificationTaxHTField0">
    <vt:lpwstr>Protect|9124d8d9-0c1c-41e9-aa14-aba001e9a028</vt:lpwstr>
  </property>
  <property fmtid="{D5CDD505-2E9C-101B-9397-08002B2CF9AE}" pid="3" name="QMULDocumentType">
    <vt:lpwstr/>
  </property>
  <property fmtid="{D5CDD505-2E9C-101B-9397-08002B2CF9AE}" pid="4" name="QMULSchoolTaxHTField0">
    <vt:lpwstr/>
  </property>
  <property fmtid="{D5CDD505-2E9C-101B-9397-08002B2CF9AE}" pid="5" name="QMULSchool">
    <vt:lpwstr/>
  </property>
  <property fmtid="{D5CDD505-2E9C-101B-9397-08002B2CF9AE}" pid="6" name="QMULDocumentTypeTaxHTField0">
    <vt:lpwstr/>
  </property>
  <property fmtid="{D5CDD505-2E9C-101B-9397-08002B2CF9AE}" pid="7" name="QMULDocumentStatus">
    <vt:lpwstr/>
  </property>
  <property fmtid="{D5CDD505-2E9C-101B-9397-08002B2CF9AE}" pid="8" name="QMULLocation">
    <vt:lpwstr/>
  </property>
  <property fmtid="{D5CDD505-2E9C-101B-9397-08002B2CF9AE}" pid="9" name="QMULDepartmentTaxHTField0">
    <vt:lpwstr/>
  </property>
  <property fmtid="{D5CDD505-2E9C-101B-9397-08002B2CF9AE}" pid="10" name="QMULLocationTaxHTField0">
    <vt:lpwstr/>
  </property>
  <property fmtid="{D5CDD505-2E9C-101B-9397-08002B2CF9AE}" pid="11" name="TaxCatchAll">
    <vt:lpwstr>1;#Protect|9124d8d9-0c1c-41e9-aa14-aba001e9a028</vt:lpwstr>
  </property>
  <property fmtid="{D5CDD505-2E9C-101B-9397-08002B2CF9AE}" pid="12" name="TaxKeyword">
    <vt:lpwstr/>
  </property>
  <property fmtid="{D5CDD505-2E9C-101B-9397-08002B2CF9AE}" pid="13" name="QMULDocumentStatusTaxHTField0">
    <vt:lpwstr/>
  </property>
  <property fmtid="{D5CDD505-2E9C-101B-9397-08002B2CF9AE}" pid="14" name="QMULInformationClassification">
    <vt:lpwstr>1;#Protect|9124d8d9-0c1c-41e9-aa14-aba001e9a028</vt:lpwstr>
  </property>
  <property fmtid="{D5CDD505-2E9C-101B-9397-08002B2CF9AE}" pid="15" name="QMULDepartment">
    <vt:lpwstr/>
  </property>
  <property fmtid="{D5CDD505-2E9C-101B-9397-08002B2CF9AE}" pid="16" name="TaxKeywordTaxHTField">
    <vt:lpwstr/>
  </property>
  <property fmtid="{D5CDD505-2E9C-101B-9397-08002B2CF9AE}" pid="17" name="MediaServiceImageTags">
    <vt:lpwstr/>
  </property>
  <property fmtid="{D5CDD505-2E9C-101B-9397-08002B2CF9AE}" pid="18" name="ContentTypeId">
    <vt:lpwstr>0x010100884AE4B66EE1BE4B872D9703820852ED</vt:lpwstr>
  </property>
  <property fmtid="{D5CDD505-2E9C-101B-9397-08002B2CF9AE}" pid="19" name="ComplianceAssetId">
    <vt:lpwstr/>
  </property>
  <property fmtid="{D5CDD505-2E9C-101B-9397-08002B2CF9AE}" pid="20" name="_ExtendedDescription">
    <vt:lpwstr/>
  </property>
  <property fmtid="{D5CDD505-2E9C-101B-9397-08002B2CF9AE}" pid="21" name="TriggerFlowInfo">
    <vt:lpwstr/>
  </property>
</Properties>
</file>