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4" r:id="rId1"/>
  </p:sldMasterIdLst>
  <p:notesMasterIdLst>
    <p:notesMasterId r:id="rId48"/>
  </p:notesMasterIdLst>
  <p:handoutMasterIdLst>
    <p:handoutMasterId r:id="rId49"/>
  </p:handoutMasterIdLst>
  <p:sldIdLst>
    <p:sldId id="256" r:id="rId2"/>
    <p:sldId id="1260" r:id="rId3"/>
    <p:sldId id="1261" r:id="rId4"/>
    <p:sldId id="1262" r:id="rId5"/>
    <p:sldId id="1248" r:id="rId6"/>
    <p:sldId id="1250" r:id="rId7"/>
    <p:sldId id="599" r:id="rId8"/>
    <p:sldId id="602" r:id="rId9"/>
    <p:sldId id="656" r:id="rId10"/>
    <p:sldId id="1263" r:id="rId11"/>
    <p:sldId id="1264" r:id="rId12"/>
    <p:sldId id="1285" r:id="rId13"/>
    <p:sldId id="1265" r:id="rId14"/>
    <p:sldId id="1266" r:id="rId15"/>
    <p:sldId id="1267" r:id="rId16"/>
    <p:sldId id="1269" r:id="rId17"/>
    <p:sldId id="1268" r:id="rId18"/>
    <p:sldId id="1272" r:id="rId19"/>
    <p:sldId id="1270" r:id="rId20"/>
    <p:sldId id="1282" r:id="rId21"/>
    <p:sldId id="1271" r:id="rId22"/>
    <p:sldId id="1273" r:id="rId23"/>
    <p:sldId id="1277" r:id="rId24"/>
    <p:sldId id="1278" r:id="rId25"/>
    <p:sldId id="1274" r:id="rId26"/>
    <p:sldId id="1276" r:id="rId27"/>
    <p:sldId id="1279" r:id="rId28"/>
    <p:sldId id="1280" r:id="rId29"/>
    <p:sldId id="1281" r:id="rId30"/>
    <p:sldId id="1283" r:id="rId31"/>
    <p:sldId id="1287" r:id="rId32"/>
    <p:sldId id="1284" r:id="rId33"/>
    <p:sldId id="1286" r:id="rId34"/>
    <p:sldId id="1293" r:id="rId35"/>
    <p:sldId id="1288" r:id="rId36"/>
    <p:sldId id="1294" r:id="rId37"/>
    <p:sldId id="1289" r:id="rId38"/>
    <p:sldId id="1290" r:id="rId39"/>
    <p:sldId id="1295" r:id="rId40"/>
    <p:sldId id="1296" r:id="rId41"/>
    <p:sldId id="1297" r:id="rId42"/>
    <p:sldId id="1298" r:id="rId43"/>
    <p:sldId id="1291" r:id="rId44"/>
    <p:sldId id="1292" r:id="rId45"/>
    <p:sldId id="1299" r:id="rId46"/>
    <p:sldId id="1300" r:id="rId47"/>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1669"/>
  </p:normalViewPr>
  <p:slideViewPr>
    <p:cSldViewPr>
      <p:cViewPr varScale="1">
        <p:scale>
          <a:sx n="89" d="100"/>
          <a:sy n="89" d="100"/>
        </p:scale>
        <p:origin x="228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802BC6-31F1-0A49-9764-843B4DA7F371}"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0AAAEC20-7E3E-F843-A5CE-55D1210830EC}">
      <dgm:prSet phldrT="[Text]"/>
      <dgm:spPr/>
      <dgm:t>
        <a:bodyPr/>
        <a:lstStyle/>
        <a:p>
          <a:r>
            <a:rPr lang="en-US" dirty="0"/>
            <a:t>Enforcement challenges – re-think enforcement aims</a:t>
          </a:r>
        </a:p>
      </dgm:t>
    </dgm:pt>
    <dgm:pt modelId="{72013EF7-7DC2-1541-B374-9D2E3D69840E}" type="parTrans" cxnId="{22F06D34-E000-D54B-82C9-F6B3DCC4F6B8}">
      <dgm:prSet/>
      <dgm:spPr/>
      <dgm:t>
        <a:bodyPr/>
        <a:lstStyle/>
        <a:p>
          <a:endParaRPr lang="en-US"/>
        </a:p>
      </dgm:t>
    </dgm:pt>
    <dgm:pt modelId="{E0532B40-32FC-EC43-8DBD-7C90AC2A1603}" type="sibTrans" cxnId="{22F06D34-E000-D54B-82C9-F6B3DCC4F6B8}">
      <dgm:prSet/>
      <dgm:spPr/>
      <dgm:t>
        <a:bodyPr/>
        <a:lstStyle/>
        <a:p>
          <a:endParaRPr lang="en-US"/>
        </a:p>
      </dgm:t>
    </dgm:pt>
    <dgm:pt modelId="{38E8BA1B-66EA-864C-9C14-2B4C58B25777}">
      <dgm:prSet phldrT="[Text]"/>
      <dgm:spPr/>
      <dgm:t>
        <a:bodyPr/>
        <a:lstStyle/>
        <a:p>
          <a:r>
            <a:rPr lang="en-US" dirty="0"/>
            <a:t>‘Substantive fairness’</a:t>
          </a:r>
        </a:p>
      </dgm:t>
    </dgm:pt>
    <dgm:pt modelId="{292823D5-2656-544B-B186-6CC3906F96D1}" type="parTrans" cxnId="{4C327B05-FC25-F848-B9B8-CCC7C4F107BA}">
      <dgm:prSet/>
      <dgm:spPr/>
      <dgm:t>
        <a:bodyPr/>
        <a:lstStyle/>
        <a:p>
          <a:endParaRPr lang="en-US"/>
        </a:p>
      </dgm:t>
    </dgm:pt>
    <dgm:pt modelId="{32EE1236-F731-F142-83F4-945D58243265}" type="sibTrans" cxnId="{4C327B05-FC25-F848-B9B8-CCC7C4F107BA}">
      <dgm:prSet/>
      <dgm:spPr/>
      <dgm:t>
        <a:bodyPr/>
        <a:lstStyle/>
        <a:p>
          <a:endParaRPr lang="en-US"/>
        </a:p>
      </dgm:t>
    </dgm:pt>
    <dgm:pt modelId="{040D65E1-3133-9644-A049-75E025E891BD}">
      <dgm:prSet phldrT="[Text]"/>
      <dgm:spPr/>
      <dgm:t>
        <a:bodyPr/>
        <a:lstStyle/>
        <a:p>
          <a:r>
            <a:rPr lang="en-US" dirty="0"/>
            <a:t>Application: GAFA</a:t>
          </a:r>
        </a:p>
      </dgm:t>
    </dgm:pt>
    <dgm:pt modelId="{6E6203B9-E37C-8143-8F41-B905A626737C}" type="parTrans" cxnId="{0D55339E-5F23-044D-8CAD-3EBF14579B11}">
      <dgm:prSet/>
      <dgm:spPr/>
      <dgm:t>
        <a:bodyPr/>
        <a:lstStyle/>
        <a:p>
          <a:endParaRPr lang="en-US"/>
        </a:p>
      </dgm:t>
    </dgm:pt>
    <dgm:pt modelId="{81F46C38-8774-624A-BBB4-19EAED5C3994}" type="sibTrans" cxnId="{0D55339E-5F23-044D-8CAD-3EBF14579B11}">
      <dgm:prSet/>
      <dgm:spPr/>
      <dgm:t>
        <a:bodyPr/>
        <a:lstStyle/>
        <a:p>
          <a:endParaRPr lang="en-US"/>
        </a:p>
      </dgm:t>
    </dgm:pt>
    <dgm:pt modelId="{6B40806D-8AFE-9244-B894-72BA0060AE8C}">
      <dgm:prSet phldrT="[Text]"/>
      <dgm:spPr/>
      <dgm:t>
        <a:bodyPr/>
        <a:lstStyle/>
        <a:p>
          <a:r>
            <a:rPr lang="en-US" dirty="0"/>
            <a:t>Policy responses</a:t>
          </a:r>
        </a:p>
      </dgm:t>
    </dgm:pt>
    <dgm:pt modelId="{8D7E0C8C-3AC6-8641-BD89-B6D3322C1B6A}" type="parTrans" cxnId="{1171FDE3-B463-6646-B8AA-F5F6308FC777}">
      <dgm:prSet/>
      <dgm:spPr/>
      <dgm:t>
        <a:bodyPr/>
        <a:lstStyle/>
        <a:p>
          <a:endParaRPr lang="en-GB"/>
        </a:p>
      </dgm:t>
    </dgm:pt>
    <dgm:pt modelId="{4431F5DE-E1A2-B94B-A979-B6FC33C26412}" type="sibTrans" cxnId="{1171FDE3-B463-6646-B8AA-F5F6308FC777}">
      <dgm:prSet/>
      <dgm:spPr/>
      <dgm:t>
        <a:bodyPr/>
        <a:lstStyle/>
        <a:p>
          <a:endParaRPr lang="en-GB"/>
        </a:p>
      </dgm:t>
    </dgm:pt>
    <dgm:pt modelId="{4698D43A-E11A-D44F-8381-76C2741517CE}">
      <dgm:prSet phldrT="[Text]"/>
      <dgm:spPr/>
      <dgm:t>
        <a:bodyPr/>
        <a:lstStyle/>
        <a:p>
          <a:r>
            <a:rPr lang="en-US" dirty="0"/>
            <a:t>Characteristics of digital markets</a:t>
          </a:r>
        </a:p>
      </dgm:t>
    </dgm:pt>
    <dgm:pt modelId="{361C7BFE-D90B-304F-B993-4079410EF6F6}" type="parTrans" cxnId="{836D6314-AB13-1740-9B33-5A8D2767FBAC}">
      <dgm:prSet/>
      <dgm:spPr/>
      <dgm:t>
        <a:bodyPr/>
        <a:lstStyle/>
        <a:p>
          <a:endParaRPr lang="en-GB"/>
        </a:p>
      </dgm:t>
    </dgm:pt>
    <dgm:pt modelId="{E9ACCDD0-8018-CC46-90F1-F2C82AEECE27}" type="sibTrans" cxnId="{836D6314-AB13-1740-9B33-5A8D2767FBAC}">
      <dgm:prSet/>
      <dgm:spPr/>
      <dgm:t>
        <a:bodyPr/>
        <a:lstStyle/>
        <a:p>
          <a:endParaRPr lang="en-GB"/>
        </a:p>
      </dgm:t>
    </dgm:pt>
    <dgm:pt modelId="{15C870E4-207B-5D41-AB4E-C65127201AA4}">
      <dgm:prSet phldrT="[Text]"/>
      <dgm:spPr/>
      <dgm:t>
        <a:bodyPr/>
        <a:lstStyle/>
        <a:p>
          <a:r>
            <a:rPr lang="en-US" dirty="0"/>
            <a:t>Market definition - market power</a:t>
          </a:r>
        </a:p>
      </dgm:t>
    </dgm:pt>
    <dgm:pt modelId="{C6ED2A66-0D5F-E44F-9237-952CBB38213D}" type="sibTrans" cxnId="{413E9273-798D-F14A-852E-B0764ECE1E63}">
      <dgm:prSet/>
      <dgm:spPr/>
      <dgm:t>
        <a:bodyPr/>
        <a:lstStyle/>
        <a:p>
          <a:endParaRPr lang="en-US"/>
        </a:p>
      </dgm:t>
    </dgm:pt>
    <dgm:pt modelId="{2A9557A0-F1CF-7F40-A11A-7C6BA36E655D}" type="parTrans" cxnId="{413E9273-798D-F14A-852E-B0764ECE1E63}">
      <dgm:prSet/>
      <dgm:spPr/>
      <dgm:t>
        <a:bodyPr/>
        <a:lstStyle/>
        <a:p>
          <a:endParaRPr lang="en-US"/>
        </a:p>
      </dgm:t>
    </dgm:pt>
    <dgm:pt modelId="{32B2B7F5-16F5-2141-8B3B-E5ABC3B6C2E4}" type="pres">
      <dgm:prSet presAssocID="{36802BC6-31F1-0A49-9764-843B4DA7F371}" presName="Name0" presStyleCnt="0">
        <dgm:presLayoutVars>
          <dgm:dir/>
          <dgm:animLvl val="lvl"/>
          <dgm:resizeHandles val="exact"/>
        </dgm:presLayoutVars>
      </dgm:prSet>
      <dgm:spPr/>
    </dgm:pt>
    <dgm:pt modelId="{C272F47A-03EE-324E-83E7-CCE0766B3C77}" type="pres">
      <dgm:prSet presAssocID="{6B40806D-8AFE-9244-B894-72BA0060AE8C}" presName="boxAndChildren" presStyleCnt="0"/>
      <dgm:spPr/>
    </dgm:pt>
    <dgm:pt modelId="{0F99F737-405C-F144-B0D4-CE1FF3B59746}" type="pres">
      <dgm:prSet presAssocID="{6B40806D-8AFE-9244-B894-72BA0060AE8C}" presName="parentTextBox" presStyleLbl="node1" presStyleIdx="0" presStyleCnt="6"/>
      <dgm:spPr/>
    </dgm:pt>
    <dgm:pt modelId="{67B20CD1-E936-7647-A791-10419AF3E665}" type="pres">
      <dgm:prSet presAssocID="{81F46C38-8774-624A-BBB4-19EAED5C3994}" presName="sp" presStyleCnt="0"/>
      <dgm:spPr/>
    </dgm:pt>
    <dgm:pt modelId="{5D9EE5AB-0EF0-C545-A544-478BDA1FDED9}" type="pres">
      <dgm:prSet presAssocID="{040D65E1-3133-9644-A049-75E025E891BD}" presName="arrowAndChildren" presStyleCnt="0"/>
      <dgm:spPr/>
    </dgm:pt>
    <dgm:pt modelId="{B2D92109-4F86-1448-A7CB-CB2DFFBCDB59}" type="pres">
      <dgm:prSet presAssocID="{040D65E1-3133-9644-A049-75E025E891BD}" presName="parentTextArrow" presStyleLbl="node1" presStyleIdx="1" presStyleCnt="6"/>
      <dgm:spPr/>
    </dgm:pt>
    <dgm:pt modelId="{8CEE1350-E369-094C-AE41-34EA62607B3E}" type="pres">
      <dgm:prSet presAssocID="{32EE1236-F731-F142-83F4-945D58243265}" presName="sp" presStyleCnt="0"/>
      <dgm:spPr/>
    </dgm:pt>
    <dgm:pt modelId="{33B021D8-FA2D-BC41-A06C-B91BD5E4CB86}" type="pres">
      <dgm:prSet presAssocID="{38E8BA1B-66EA-864C-9C14-2B4C58B25777}" presName="arrowAndChildren" presStyleCnt="0"/>
      <dgm:spPr/>
    </dgm:pt>
    <dgm:pt modelId="{01460F0C-B1A6-554E-A199-D61FFA207BC9}" type="pres">
      <dgm:prSet presAssocID="{38E8BA1B-66EA-864C-9C14-2B4C58B25777}" presName="parentTextArrow" presStyleLbl="node1" presStyleIdx="2" presStyleCnt="6"/>
      <dgm:spPr/>
    </dgm:pt>
    <dgm:pt modelId="{40895689-F817-EF4F-9BF1-B1D525AF1AEA}" type="pres">
      <dgm:prSet presAssocID="{E0532B40-32FC-EC43-8DBD-7C90AC2A1603}" presName="sp" presStyleCnt="0"/>
      <dgm:spPr/>
    </dgm:pt>
    <dgm:pt modelId="{2A348AC3-E001-0441-8540-82449D1C58C6}" type="pres">
      <dgm:prSet presAssocID="{0AAAEC20-7E3E-F843-A5CE-55D1210830EC}" presName="arrowAndChildren" presStyleCnt="0"/>
      <dgm:spPr/>
    </dgm:pt>
    <dgm:pt modelId="{CBC04858-E4BC-0241-BD03-5964DF0D8E65}" type="pres">
      <dgm:prSet presAssocID="{0AAAEC20-7E3E-F843-A5CE-55D1210830EC}" presName="parentTextArrow" presStyleLbl="node1" presStyleIdx="3" presStyleCnt="6"/>
      <dgm:spPr/>
    </dgm:pt>
    <dgm:pt modelId="{250F0EB9-C665-3145-A86B-F95327C727F0}" type="pres">
      <dgm:prSet presAssocID="{C6ED2A66-0D5F-E44F-9237-952CBB38213D}" presName="sp" presStyleCnt="0"/>
      <dgm:spPr/>
    </dgm:pt>
    <dgm:pt modelId="{B5DF59E0-0D8D-3C40-A117-B68120EE5C36}" type="pres">
      <dgm:prSet presAssocID="{15C870E4-207B-5D41-AB4E-C65127201AA4}" presName="arrowAndChildren" presStyleCnt="0"/>
      <dgm:spPr/>
    </dgm:pt>
    <dgm:pt modelId="{F6D8448D-9C04-FC4F-B06E-CB680AB2F94A}" type="pres">
      <dgm:prSet presAssocID="{15C870E4-207B-5D41-AB4E-C65127201AA4}" presName="parentTextArrow" presStyleLbl="node1" presStyleIdx="4" presStyleCnt="6" custLinFactNeighborY="1338"/>
      <dgm:spPr/>
    </dgm:pt>
    <dgm:pt modelId="{86BACF9F-D928-454B-8B7A-38E24E0D3DCE}" type="pres">
      <dgm:prSet presAssocID="{E9ACCDD0-8018-CC46-90F1-F2C82AEECE27}" presName="sp" presStyleCnt="0"/>
      <dgm:spPr/>
    </dgm:pt>
    <dgm:pt modelId="{1FAF4B58-2A14-6C40-9ACD-1459D1087B4E}" type="pres">
      <dgm:prSet presAssocID="{4698D43A-E11A-D44F-8381-76C2741517CE}" presName="arrowAndChildren" presStyleCnt="0"/>
      <dgm:spPr/>
    </dgm:pt>
    <dgm:pt modelId="{CFF27F59-1884-B340-BFF2-F3A36D88F08C}" type="pres">
      <dgm:prSet presAssocID="{4698D43A-E11A-D44F-8381-76C2741517CE}" presName="parentTextArrow" presStyleLbl="node1" presStyleIdx="5" presStyleCnt="6" custLinFactNeighborY="1338"/>
      <dgm:spPr/>
    </dgm:pt>
  </dgm:ptLst>
  <dgm:cxnLst>
    <dgm:cxn modelId="{4C327B05-FC25-F848-B9B8-CCC7C4F107BA}" srcId="{36802BC6-31F1-0A49-9764-843B4DA7F371}" destId="{38E8BA1B-66EA-864C-9C14-2B4C58B25777}" srcOrd="3" destOrd="0" parTransId="{292823D5-2656-544B-B186-6CC3906F96D1}" sibTransId="{32EE1236-F731-F142-83F4-945D58243265}"/>
    <dgm:cxn modelId="{836D6314-AB13-1740-9B33-5A8D2767FBAC}" srcId="{36802BC6-31F1-0A49-9764-843B4DA7F371}" destId="{4698D43A-E11A-D44F-8381-76C2741517CE}" srcOrd="0" destOrd="0" parTransId="{361C7BFE-D90B-304F-B993-4079410EF6F6}" sibTransId="{E9ACCDD0-8018-CC46-90F1-F2C82AEECE27}"/>
    <dgm:cxn modelId="{22F06D34-E000-D54B-82C9-F6B3DCC4F6B8}" srcId="{36802BC6-31F1-0A49-9764-843B4DA7F371}" destId="{0AAAEC20-7E3E-F843-A5CE-55D1210830EC}" srcOrd="2" destOrd="0" parTransId="{72013EF7-7DC2-1541-B374-9D2E3D69840E}" sibTransId="{E0532B40-32FC-EC43-8DBD-7C90AC2A1603}"/>
    <dgm:cxn modelId="{71CC7F4A-0E04-AD46-8C84-BF09D306A9D2}" type="presOf" srcId="{4698D43A-E11A-D44F-8381-76C2741517CE}" destId="{CFF27F59-1884-B340-BFF2-F3A36D88F08C}" srcOrd="0" destOrd="0" presId="urn:microsoft.com/office/officeart/2005/8/layout/process4"/>
    <dgm:cxn modelId="{56AF445F-B56B-5C49-B9D9-A5B6B683E079}" type="presOf" srcId="{15C870E4-207B-5D41-AB4E-C65127201AA4}" destId="{F6D8448D-9C04-FC4F-B06E-CB680AB2F94A}" srcOrd="0" destOrd="0" presId="urn:microsoft.com/office/officeart/2005/8/layout/process4"/>
    <dgm:cxn modelId="{BCB38361-858E-D548-A896-914FD0CC2D85}" type="presOf" srcId="{38E8BA1B-66EA-864C-9C14-2B4C58B25777}" destId="{01460F0C-B1A6-554E-A199-D61FFA207BC9}" srcOrd="0" destOrd="0" presId="urn:microsoft.com/office/officeart/2005/8/layout/process4"/>
    <dgm:cxn modelId="{306B5F6E-18CF-5141-AE74-CDC4580130DB}" type="presOf" srcId="{040D65E1-3133-9644-A049-75E025E891BD}" destId="{B2D92109-4F86-1448-A7CB-CB2DFFBCDB59}" srcOrd="0" destOrd="0" presId="urn:microsoft.com/office/officeart/2005/8/layout/process4"/>
    <dgm:cxn modelId="{413E9273-798D-F14A-852E-B0764ECE1E63}" srcId="{36802BC6-31F1-0A49-9764-843B4DA7F371}" destId="{15C870E4-207B-5D41-AB4E-C65127201AA4}" srcOrd="1" destOrd="0" parTransId="{2A9557A0-F1CF-7F40-A11A-7C6BA36E655D}" sibTransId="{C6ED2A66-0D5F-E44F-9237-952CBB38213D}"/>
    <dgm:cxn modelId="{0D55339E-5F23-044D-8CAD-3EBF14579B11}" srcId="{36802BC6-31F1-0A49-9764-843B4DA7F371}" destId="{040D65E1-3133-9644-A049-75E025E891BD}" srcOrd="4" destOrd="0" parTransId="{6E6203B9-E37C-8143-8F41-B905A626737C}" sibTransId="{81F46C38-8774-624A-BBB4-19EAED5C3994}"/>
    <dgm:cxn modelId="{0CE69BC2-1974-C94C-BBF0-923F66C68669}" type="presOf" srcId="{0AAAEC20-7E3E-F843-A5CE-55D1210830EC}" destId="{CBC04858-E4BC-0241-BD03-5964DF0D8E65}" srcOrd="0" destOrd="0" presId="urn:microsoft.com/office/officeart/2005/8/layout/process4"/>
    <dgm:cxn modelId="{1171FDE3-B463-6646-B8AA-F5F6308FC777}" srcId="{36802BC6-31F1-0A49-9764-843B4DA7F371}" destId="{6B40806D-8AFE-9244-B894-72BA0060AE8C}" srcOrd="5" destOrd="0" parTransId="{8D7E0C8C-3AC6-8641-BD89-B6D3322C1B6A}" sibTransId="{4431F5DE-E1A2-B94B-A979-B6FC33C26412}"/>
    <dgm:cxn modelId="{C09BEFE7-FE4E-9140-8041-3F9A534119CC}" type="presOf" srcId="{36802BC6-31F1-0A49-9764-843B4DA7F371}" destId="{32B2B7F5-16F5-2141-8B3B-E5ABC3B6C2E4}" srcOrd="0" destOrd="0" presId="urn:microsoft.com/office/officeart/2005/8/layout/process4"/>
    <dgm:cxn modelId="{4D98E2F8-3566-D544-8607-46D577BB5BB8}" type="presOf" srcId="{6B40806D-8AFE-9244-B894-72BA0060AE8C}" destId="{0F99F737-405C-F144-B0D4-CE1FF3B59746}" srcOrd="0" destOrd="0" presId="urn:microsoft.com/office/officeart/2005/8/layout/process4"/>
    <dgm:cxn modelId="{EF6BD75A-2D68-F448-9BCE-767CF2020817}" type="presParOf" srcId="{32B2B7F5-16F5-2141-8B3B-E5ABC3B6C2E4}" destId="{C272F47A-03EE-324E-83E7-CCE0766B3C77}" srcOrd="0" destOrd="0" presId="urn:microsoft.com/office/officeart/2005/8/layout/process4"/>
    <dgm:cxn modelId="{23F96654-C0B7-8148-B6F2-1C571CB2ABB9}" type="presParOf" srcId="{C272F47A-03EE-324E-83E7-CCE0766B3C77}" destId="{0F99F737-405C-F144-B0D4-CE1FF3B59746}" srcOrd="0" destOrd="0" presId="urn:microsoft.com/office/officeart/2005/8/layout/process4"/>
    <dgm:cxn modelId="{C0917520-C3CF-ED41-A5E6-07EDFDFB32A6}" type="presParOf" srcId="{32B2B7F5-16F5-2141-8B3B-E5ABC3B6C2E4}" destId="{67B20CD1-E936-7647-A791-10419AF3E665}" srcOrd="1" destOrd="0" presId="urn:microsoft.com/office/officeart/2005/8/layout/process4"/>
    <dgm:cxn modelId="{9DF2B02F-FF34-0B4E-A84F-EB8DFD2F6675}" type="presParOf" srcId="{32B2B7F5-16F5-2141-8B3B-E5ABC3B6C2E4}" destId="{5D9EE5AB-0EF0-C545-A544-478BDA1FDED9}" srcOrd="2" destOrd="0" presId="urn:microsoft.com/office/officeart/2005/8/layout/process4"/>
    <dgm:cxn modelId="{C53608CC-6D6C-5B41-AD77-2E05D014A069}" type="presParOf" srcId="{5D9EE5AB-0EF0-C545-A544-478BDA1FDED9}" destId="{B2D92109-4F86-1448-A7CB-CB2DFFBCDB59}" srcOrd="0" destOrd="0" presId="urn:microsoft.com/office/officeart/2005/8/layout/process4"/>
    <dgm:cxn modelId="{3FCBC803-77FD-D445-878A-10709DFE9950}" type="presParOf" srcId="{32B2B7F5-16F5-2141-8B3B-E5ABC3B6C2E4}" destId="{8CEE1350-E369-094C-AE41-34EA62607B3E}" srcOrd="3" destOrd="0" presId="urn:microsoft.com/office/officeart/2005/8/layout/process4"/>
    <dgm:cxn modelId="{E60B0752-98D7-9D49-AEEF-C172CF1482BF}" type="presParOf" srcId="{32B2B7F5-16F5-2141-8B3B-E5ABC3B6C2E4}" destId="{33B021D8-FA2D-BC41-A06C-B91BD5E4CB86}" srcOrd="4" destOrd="0" presId="urn:microsoft.com/office/officeart/2005/8/layout/process4"/>
    <dgm:cxn modelId="{B4003522-185C-074E-86BB-4A6748281E78}" type="presParOf" srcId="{33B021D8-FA2D-BC41-A06C-B91BD5E4CB86}" destId="{01460F0C-B1A6-554E-A199-D61FFA207BC9}" srcOrd="0" destOrd="0" presId="urn:microsoft.com/office/officeart/2005/8/layout/process4"/>
    <dgm:cxn modelId="{8F943B18-D0CB-C345-AED6-FF5B5D03C120}" type="presParOf" srcId="{32B2B7F5-16F5-2141-8B3B-E5ABC3B6C2E4}" destId="{40895689-F817-EF4F-9BF1-B1D525AF1AEA}" srcOrd="5" destOrd="0" presId="urn:microsoft.com/office/officeart/2005/8/layout/process4"/>
    <dgm:cxn modelId="{95C118D9-2BA7-9A41-9D54-B6E1380CEA69}" type="presParOf" srcId="{32B2B7F5-16F5-2141-8B3B-E5ABC3B6C2E4}" destId="{2A348AC3-E001-0441-8540-82449D1C58C6}" srcOrd="6" destOrd="0" presId="urn:microsoft.com/office/officeart/2005/8/layout/process4"/>
    <dgm:cxn modelId="{D1B608CA-2519-AB4B-B5FD-EBA5FEBB86FE}" type="presParOf" srcId="{2A348AC3-E001-0441-8540-82449D1C58C6}" destId="{CBC04858-E4BC-0241-BD03-5964DF0D8E65}" srcOrd="0" destOrd="0" presId="urn:microsoft.com/office/officeart/2005/8/layout/process4"/>
    <dgm:cxn modelId="{26941A96-599A-BF41-B560-C52F88AB082C}" type="presParOf" srcId="{32B2B7F5-16F5-2141-8B3B-E5ABC3B6C2E4}" destId="{250F0EB9-C665-3145-A86B-F95327C727F0}" srcOrd="7" destOrd="0" presId="urn:microsoft.com/office/officeart/2005/8/layout/process4"/>
    <dgm:cxn modelId="{4F5BCD6E-C2CF-AE44-A5E2-E30AA3AFFC68}" type="presParOf" srcId="{32B2B7F5-16F5-2141-8B3B-E5ABC3B6C2E4}" destId="{B5DF59E0-0D8D-3C40-A117-B68120EE5C36}" srcOrd="8" destOrd="0" presId="urn:microsoft.com/office/officeart/2005/8/layout/process4"/>
    <dgm:cxn modelId="{112F5CB2-431F-C741-99E1-783720BC85D1}" type="presParOf" srcId="{B5DF59E0-0D8D-3C40-A117-B68120EE5C36}" destId="{F6D8448D-9C04-FC4F-B06E-CB680AB2F94A}" srcOrd="0" destOrd="0" presId="urn:microsoft.com/office/officeart/2005/8/layout/process4"/>
    <dgm:cxn modelId="{4D64D580-056B-4A42-93D0-3B5CCAAFF03D}" type="presParOf" srcId="{32B2B7F5-16F5-2141-8B3B-E5ABC3B6C2E4}" destId="{86BACF9F-D928-454B-8B7A-38E24E0D3DCE}" srcOrd="9" destOrd="0" presId="urn:microsoft.com/office/officeart/2005/8/layout/process4"/>
    <dgm:cxn modelId="{AA49EBFE-23A8-D548-A14D-1494E6B08BB8}" type="presParOf" srcId="{32B2B7F5-16F5-2141-8B3B-E5ABC3B6C2E4}" destId="{1FAF4B58-2A14-6C40-9ACD-1459D1087B4E}" srcOrd="10" destOrd="0" presId="urn:microsoft.com/office/officeart/2005/8/layout/process4"/>
    <dgm:cxn modelId="{0720A4DA-8B0A-8B4B-890A-D41EB3479983}" type="presParOf" srcId="{1FAF4B58-2A14-6C40-9ACD-1459D1087B4E}" destId="{CFF27F59-1884-B340-BFF2-F3A36D88F08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9F737-405C-F144-B0D4-CE1FF3B59746}">
      <dsp:nvSpPr>
        <dsp:cNvPr id="0" name=""/>
        <dsp:cNvSpPr/>
      </dsp:nvSpPr>
      <dsp:spPr>
        <a:xfrm>
          <a:off x="0" y="3512431"/>
          <a:ext cx="8892480" cy="46100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Policy responses</a:t>
          </a:r>
        </a:p>
      </dsp:txBody>
      <dsp:txXfrm>
        <a:off x="0" y="3512431"/>
        <a:ext cx="8892480" cy="461004"/>
      </dsp:txXfrm>
    </dsp:sp>
    <dsp:sp modelId="{B2D92109-4F86-1448-A7CB-CB2DFFBCDB59}">
      <dsp:nvSpPr>
        <dsp:cNvPr id="0" name=""/>
        <dsp:cNvSpPr/>
      </dsp:nvSpPr>
      <dsp:spPr>
        <a:xfrm rot="10800000">
          <a:off x="0" y="2810321"/>
          <a:ext cx="8892480" cy="709025"/>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Application: GAFA</a:t>
          </a:r>
        </a:p>
      </dsp:txBody>
      <dsp:txXfrm rot="10800000">
        <a:off x="0" y="2810321"/>
        <a:ext cx="8892480" cy="460703"/>
      </dsp:txXfrm>
    </dsp:sp>
    <dsp:sp modelId="{01460F0C-B1A6-554E-A199-D61FFA207BC9}">
      <dsp:nvSpPr>
        <dsp:cNvPr id="0" name=""/>
        <dsp:cNvSpPr/>
      </dsp:nvSpPr>
      <dsp:spPr>
        <a:xfrm rot="10800000">
          <a:off x="0" y="2108211"/>
          <a:ext cx="8892480" cy="709025"/>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‘Substantive fairness’</a:t>
          </a:r>
        </a:p>
      </dsp:txBody>
      <dsp:txXfrm rot="10800000">
        <a:off x="0" y="2108211"/>
        <a:ext cx="8892480" cy="460703"/>
      </dsp:txXfrm>
    </dsp:sp>
    <dsp:sp modelId="{CBC04858-E4BC-0241-BD03-5964DF0D8E65}">
      <dsp:nvSpPr>
        <dsp:cNvPr id="0" name=""/>
        <dsp:cNvSpPr/>
      </dsp:nvSpPr>
      <dsp:spPr>
        <a:xfrm rot="10800000">
          <a:off x="0" y="1406100"/>
          <a:ext cx="8892480" cy="709025"/>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Enforcement challenges – re-think enforcement aims</a:t>
          </a:r>
        </a:p>
      </dsp:txBody>
      <dsp:txXfrm rot="10800000">
        <a:off x="0" y="1406100"/>
        <a:ext cx="8892480" cy="460703"/>
      </dsp:txXfrm>
    </dsp:sp>
    <dsp:sp modelId="{F6D8448D-9C04-FC4F-B06E-CB680AB2F94A}">
      <dsp:nvSpPr>
        <dsp:cNvPr id="0" name=""/>
        <dsp:cNvSpPr/>
      </dsp:nvSpPr>
      <dsp:spPr>
        <a:xfrm rot="10800000">
          <a:off x="0" y="713477"/>
          <a:ext cx="8892480" cy="709025"/>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Market definition - market power</a:t>
          </a:r>
        </a:p>
      </dsp:txBody>
      <dsp:txXfrm rot="10800000">
        <a:off x="0" y="713477"/>
        <a:ext cx="8892480" cy="460703"/>
      </dsp:txXfrm>
    </dsp:sp>
    <dsp:sp modelId="{CFF27F59-1884-B340-BFF2-F3A36D88F08C}">
      <dsp:nvSpPr>
        <dsp:cNvPr id="0" name=""/>
        <dsp:cNvSpPr/>
      </dsp:nvSpPr>
      <dsp:spPr>
        <a:xfrm rot="10800000">
          <a:off x="0" y="11367"/>
          <a:ext cx="8892480" cy="709025"/>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Characteristics of digital markets</a:t>
          </a:r>
        </a:p>
      </dsp:txBody>
      <dsp:txXfrm rot="10800000">
        <a:off x="0" y="11367"/>
        <a:ext cx="8892480" cy="46070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smtClean="0">
                <a:cs typeface="Arial" charset="0"/>
              </a:defRPr>
            </a:lvl1pPr>
          </a:lstStyle>
          <a:p>
            <a:pPr>
              <a:defRPr/>
            </a:pPr>
            <a:fld id="{4D6FE0DF-33CF-5848-9042-F694E32414B1}" type="datetimeFigureOut">
              <a:rPr lang="en-GB"/>
              <a:pPr>
                <a:defRPr/>
              </a:pPr>
              <a:t>15/11/2024</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smtClean="0">
                <a:cs typeface="Arial" charset="0"/>
              </a:defRPr>
            </a:lvl1pPr>
          </a:lstStyle>
          <a:p>
            <a:pPr>
              <a:defRPr/>
            </a:pPr>
            <a:fld id="{A3CDC5F1-4859-9E47-9C58-51894B1CC69C}" type="slidenum">
              <a:rPr lang="en-GB"/>
              <a:pPr>
                <a:defRPr/>
              </a:pPr>
              <a:t>‹#›</a:t>
            </a:fld>
            <a:endParaRPr lang="en-GB"/>
          </a:p>
        </p:txBody>
      </p:sp>
    </p:spTree>
    <p:extLst>
      <p:ext uri="{BB962C8B-B14F-4D97-AF65-F5344CB8AC3E}">
        <p14:creationId xmlns:p14="http://schemas.microsoft.com/office/powerpoint/2010/main" val="3743805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cs typeface="Arial" charset="0"/>
              </a:defRPr>
            </a:lvl1pPr>
          </a:lstStyle>
          <a:p>
            <a:pPr>
              <a:defRPr/>
            </a:pPr>
            <a:fld id="{68CD26E6-01C3-B14C-A932-7B50588935E6}" type="datetimeFigureOut">
              <a:rPr lang="en-GB"/>
              <a:pPr>
                <a:defRPr/>
              </a:pPr>
              <a:t>15/11/2024</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cs typeface="Arial" charset="0"/>
              </a:defRPr>
            </a:lvl1pPr>
          </a:lstStyle>
          <a:p>
            <a:pPr>
              <a:defRPr/>
            </a:pPr>
            <a:fld id="{8CD92E50-70C0-DB4E-9426-DA1382283418}" type="slidenum">
              <a:rPr lang="en-GB"/>
              <a:pPr>
                <a:defRPr/>
              </a:pPr>
              <a:t>‹#›</a:t>
            </a:fld>
            <a:endParaRPr lang="en-GB"/>
          </a:p>
        </p:txBody>
      </p:sp>
    </p:spTree>
    <p:extLst>
      <p:ext uri="{BB962C8B-B14F-4D97-AF65-F5344CB8AC3E}">
        <p14:creationId xmlns:p14="http://schemas.microsoft.com/office/powerpoint/2010/main" val="25551102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26AE01-EB32-704F-A08F-E017F7EDDC95}" type="slidenum">
              <a:rPr lang="en-GB" sz="1200">
                <a:latin typeface="Calibri" charset="0"/>
              </a:rPr>
              <a:pPr eaLnBrk="1" hangingPunct="1"/>
              <a:t>1</a:t>
            </a:fld>
            <a:endParaRPr lang="en-GB" sz="1200">
              <a:latin typeface="Calibri" charset="0"/>
            </a:endParaRPr>
          </a:p>
        </p:txBody>
      </p:sp>
    </p:spTree>
    <p:extLst>
      <p:ext uri="{BB962C8B-B14F-4D97-AF65-F5344CB8AC3E}">
        <p14:creationId xmlns:p14="http://schemas.microsoft.com/office/powerpoint/2010/main" val="2192242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29</a:t>
            </a:fld>
            <a:endParaRPr lang="en-GB"/>
          </a:p>
        </p:txBody>
      </p:sp>
    </p:spTree>
    <p:extLst>
      <p:ext uri="{BB962C8B-B14F-4D97-AF65-F5344CB8AC3E}">
        <p14:creationId xmlns:p14="http://schemas.microsoft.com/office/powerpoint/2010/main" val="1805373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31</a:t>
            </a:fld>
            <a:endParaRPr lang="en-GB"/>
          </a:p>
        </p:txBody>
      </p:sp>
    </p:spTree>
    <p:extLst>
      <p:ext uri="{BB962C8B-B14F-4D97-AF65-F5344CB8AC3E}">
        <p14:creationId xmlns:p14="http://schemas.microsoft.com/office/powerpoint/2010/main" val="118079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36</a:t>
            </a:fld>
            <a:endParaRPr lang="en-GB"/>
          </a:p>
        </p:txBody>
      </p:sp>
    </p:spTree>
    <p:extLst>
      <p:ext uri="{BB962C8B-B14F-4D97-AF65-F5344CB8AC3E}">
        <p14:creationId xmlns:p14="http://schemas.microsoft.com/office/powerpoint/2010/main" val="3492257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3</a:t>
            </a:fld>
            <a:endParaRPr lang="en-GB"/>
          </a:p>
        </p:txBody>
      </p:sp>
    </p:spTree>
    <p:extLst>
      <p:ext uri="{BB962C8B-B14F-4D97-AF65-F5344CB8AC3E}">
        <p14:creationId xmlns:p14="http://schemas.microsoft.com/office/powerpoint/2010/main" val="2203633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9AAF1D-BBA8-B748-8AC6-645AE6213A0B}" type="slidenum">
              <a:rPr lang="en-US" smtClean="0"/>
              <a:t>4</a:t>
            </a:fld>
            <a:endParaRPr lang="en-US"/>
          </a:p>
        </p:txBody>
      </p:sp>
    </p:spTree>
    <p:extLst>
      <p:ext uri="{BB962C8B-B14F-4D97-AF65-F5344CB8AC3E}">
        <p14:creationId xmlns:p14="http://schemas.microsoft.com/office/powerpoint/2010/main" val="1150686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7</a:t>
            </a:fld>
            <a:endParaRPr lang="en-GB"/>
          </a:p>
        </p:txBody>
      </p:sp>
    </p:spTree>
    <p:extLst>
      <p:ext uri="{BB962C8B-B14F-4D97-AF65-F5344CB8AC3E}">
        <p14:creationId xmlns:p14="http://schemas.microsoft.com/office/powerpoint/2010/main" val="2461795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8</a:t>
            </a:fld>
            <a:endParaRPr lang="en-GB"/>
          </a:p>
        </p:txBody>
      </p:sp>
    </p:spTree>
    <p:extLst>
      <p:ext uri="{BB962C8B-B14F-4D97-AF65-F5344CB8AC3E}">
        <p14:creationId xmlns:p14="http://schemas.microsoft.com/office/powerpoint/2010/main" val="1749600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18</a:t>
            </a:fld>
            <a:endParaRPr lang="en-GB"/>
          </a:p>
        </p:txBody>
      </p:sp>
    </p:spTree>
    <p:extLst>
      <p:ext uri="{BB962C8B-B14F-4D97-AF65-F5344CB8AC3E}">
        <p14:creationId xmlns:p14="http://schemas.microsoft.com/office/powerpoint/2010/main" val="1111353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20</a:t>
            </a:fld>
            <a:endParaRPr lang="en-GB"/>
          </a:p>
        </p:txBody>
      </p:sp>
    </p:spTree>
    <p:extLst>
      <p:ext uri="{BB962C8B-B14F-4D97-AF65-F5344CB8AC3E}">
        <p14:creationId xmlns:p14="http://schemas.microsoft.com/office/powerpoint/2010/main" val="1711951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22</a:t>
            </a:fld>
            <a:endParaRPr lang="en-GB"/>
          </a:p>
        </p:txBody>
      </p:sp>
    </p:spTree>
    <p:extLst>
      <p:ext uri="{BB962C8B-B14F-4D97-AF65-F5344CB8AC3E}">
        <p14:creationId xmlns:p14="http://schemas.microsoft.com/office/powerpoint/2010/main" val="3428703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28</a:t>
            </a:fld>
            <a:endParaRPr lang="en-GB"/>
          </a:p>
        </p:txBody>
      </p:sp>
    </p:spTree>
    <p:extLst>
      <p:ext uri="{BB962C8B-B14F-4D97-AF65-F5344CB8AC3E}">
        <p14:creationId xmlns:p14="http://schemas.microsoft.com/office/powerpoint/2010/main" val="1409255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C81CC913-BE65-8E4D-B577-24744AFACE97}" type="datetime1">
              <a:rPr lang="en-GB" smtClean="0"/>
              <a:t>15/11/2024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3504192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20EA1C1-EB5D-274A-9350-88DEFE82D6C3}" type="datetime1">
              <a:rPr lang="en-GB" smtClean="0"/>
              <a:t>15/11/2024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2972449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04ED9B1-FE26-DD44-9606-1142C32AB2D0}" type="datetime1">
              <a:rPr lang="en-GB" smtClean="0"/>
              <a:t>15/11/2024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3225278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1AF2B57-2BA8-3E43-8B20-6401139C7492}" type="datetime1">
              <a:rPr lang="en-GB" smtClean="0"/>
              <a:t>15/11/2024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19693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CBE7ADD-3E8E-8B48-9B6E-CA4998CC79EA}" type="datetime1">
              <a:rPr lang="en-GB" smtClean="0"/>
              <a:t>15/11/2024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3057282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D1A20444-3528-7742-A159-41C6C1A2B75B}" type="datetime1">
              <a:rPr lang="en-GB" smtClean="0"/>
              <a:t>15/11/2024</a:t>
            </a:fld>
            <a:endParaRPr lang="en-GB"/>
          </a:p>
        </p:txBody>
      </p:sp>
      <p:sp>
        <p:nvSpPr>
          <p:cNvPr id="4"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1864660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4F298867-588F-7B4A-8B05-6B6A17205667}" type="datetime1">
              <a:rPr lang="en-GB" smtClean="0"/>
              <a:t>15/11/2024</a:t>
            </a:fld>
            <a:endParaRPr lang="en-GB"/>
          </a:p>
        </p:txBody>
      </p:sp>
      <p:sp>
        <p:nvSpPr>
          <p:cNvPr id="4"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2827683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F3F3101-BC3F-C444-A5EA-6533F7B4C4E6}" type="datetime1">
              <a:rPr lang="en-GB" smtClean="0"/>
              <a:t>15/11/2024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729C901-CE44-8042-A932-48AB3062A242}" type="slidenum">
              <a:rPr lang="en-GB" smtClean="0"/>
              <a:pPr>
                <a:defRPr/>
              </a:pPr>
              <a:t>‹#›</a:t>
            </a:fld>
            <a:endParaRPr lang="en-GB"/>
          </a:p>
        </p:txBody>
      </p:sp>
    </p:spTree>
    <p:extLst>
      <p:ext uri="{BB962C8B-B14F-4D97-AF65-F5344CB8AC3E}">
        <p14:creationId xmlns:p14="http://schemas.microsoft.com/office/powerpoint/2010/main" val="1008977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ABC757D-E5A2-9543-94B7-B3711C79C2A0}" type="datetime1">
              <a:rPr lang="en-GB" smtClean="0"/>
              <a:t>15/11/2024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14893455-F298-1545-BA21-ED34614ADB48}" type="slidenum">
              <a:rPr lang="en-GB" smtClean="0"/>
              <a:pPr>
                <a:defRPr/>
              </a:pPr>
              <a:t>‹#›</a:t>
            </a:fld>
            <a:endParaRPr lang="en-GB"/>
          </a:p>
        </p:txBody>
      </p:sp>
    </p:spTree>
    <p:extLst>
      <p:ext uri="{BB962C8B-B14F-4D97-AF65-F5344CB8AC3E}">
        <p14:creationId xmlns:p14="http://schemas.microsoft.com/office/powerpoint/2010/main" val="404025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defRPr/>
            </a:pPr>
            <a:fld id="{8F487B92-C9B7-B649-A33D-0EEF2112F874}" type="datetime1">
              <a:rPr lang="en-GB" smtClean="0"/>
              <a:t>15/11/2024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0B8205E-D760-274E-ABF0-20625064C15C}" type="slidenum">
              <a:rPr lang="en-GB" smtClean="0"/>
              <a:pPr>
                <a:defRPr/>
              </a:pPr>
              <a:t>‹#›</a:t>
            </a:fld>
            <a:endParaRPr lang="en-GB"/>
          </a:p>
        </p:txBody>
      </p:sp>
    </p:spTree>
    <p:extLst>
      <p:ext uri="{BB962C8B-B14F-4D97-AF65-F5344CB8AC3E}">
        <p14:creationId xmlns:p14="http://schemas.microsoft.com/office/powerpoint/2010/main" val="3517133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D0EC1F8-5FE8-5847-861E-C2C5F96C3CD4}" type="datetime1">
              <a:rPr lang="en-GB" smtClean="0"/>
              <a:t>15/11/2024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077D615A-6FC5-8E4E-AC5B-FE53F0F166D4}" type="slidenum">
              <a:rPr lang="en-GB" smtClean="0"/>
              <a:pPr>
                <a:defRPr/>
              </a:pPr>
              <a:t>‹#›</a:t>
            </a:fld>
            <a:endParaRPr lang="en-GB"/>
          </a:p>
        </p:txBody>
      </p:sp>
    </p:spTree>
    <p:extLst>
      <p:ext uri="{BB962C8B-B14F-4D97-AF65-F5344CB8AC3E}">
        <p14:creationId xmlns:p14="http://schemas.microsoft.com/office/powerpoint/2010/main" val="3989426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9517173B-DB79-5E45-8ACC-2907C97F1217}" type="datetime1">
              <a:rPr lang="en-GB" smtClean="0"/>
              <a:t>15/11/2024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A6FC196D-C923-1B43-9ADF-096D7B08AD4F}" type="slidenum">
              <a:rPr lang="en-GB" smtClean="0"/>
              <a:pPr>
                <a:defRPr/>
              </a:pPr>
              <a:t>‹#›</a:t>
            </a:fld>
            <a:endParaRPr lang="en-GB"/>
          </a:p>
        </p:txBody>
      </p:sp>
    </p:spTree>
    <p:extLst>
      <p:ext uri="{BB962C8B-B14F-4D97-AF65-F5344CB8AC3E}">
        <p14:creationId xmlns:p14="http://schemas.microsoft.com/office/powerpoint/2010/main" val="2580377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CFDE6AC-6A2F-634E-9A0A-94B59C20AD78}" type="datetime1">
              <a:rPr lang="en-GB" smtClean="0"/>
              <a:t>15/11/2024</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CCA09AE4-780D-1D49-A091-FB75249E2D53}" type="slidenum">
              <a:rPr lang="en-GB" smtClean="0"/>
              <a:pPr>
                <a:defRPr/>
              </a:pPr>
              <a:t>‹#›</a:t>
            </a:fld>
            <a:endParaRPr lang="en-GB"/>
          </a:p>
        </p:txBody>
      </p:sp>
    </p:spTree>
    <p:extLst>
      <p:ext uri="{BB962C8B-B14F-4D97-AF65-F5344CB8AC3E}">
        <p14:creationId xmlns:p14="http://schemas.microsoft.com/office/powerpoint/2010/main" val="389140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A2CFF3F1-51C0-724B-8F10-5FF0879A8770}" type="datetime1">
              <a:rPr lang="en-GB" smtClean="0"/>
              <a:t>15/11/2024</a:t>
            </a:fld>
            <a:endParaRPr lang="en-GB"/>
          </a:p>
        </p:txBody>
      </p:sp>
      <p:sp>
        <p:nvSpPr>
          <p:cNvPr id="5" name="Footer Placeholder 3"/>
          <p:cNvSpPr>
            <a:spLocks noGrp="1"/>
          </p:cNvSpPr>
          <p:nvPr>
            <p:ph type="ftr" sz="quarter" idx="11"/>
          </p:nvPr>
        </p:nvSpPr>
        <p:spPr/>
        <p:txBody>
          <a:bodyPr/>
          <a:lstStyle/>
          <a:p>
            <a:pPr>
              <a:defRPr/>
            </a:pPr>
            <a:endParaRPr lang="en-GB"/>
          </a:p>
        </p:txBody>
      </p:sp>
      <p:sp>
        <p:nvSpPr>
          <p:cNvPr id="6" name="Slide Number Placeholder 4"/>
          <p:cNvSpPr>
            <a:spLocks noGrp="1"/>
          </p:cNvSpPr>
          <p:nvPr>
            <p:ph type="sldNum" sz="quarter" idx="12"/>
          </p:nvPr>
        </p:nvSpPr>
        <p:spPr/>
        <p:txBody>
          <a:bodyPr/>
          <a:lstStyle/>
          <a:p>
            <a:pPr>
              <a:defRPr/>
            </a:pPr>
            <a:fld id="{FA3B001E-CC1A-0C47-9494-79FC588B5EE4}" type="slidenum">
              <a:rPr lang="en-GB" smtClean="0"/>
              <a:pPr>
                <a:defRPr/>
              </a:pPr>
              <a:t>‹#›</a:t>
            </a:fld>
            <a:endParaRPr lang="en-GB"/>
          </a:p>
        </p:txBody>
      </p:sp>
    </p:spTree>
    <p:extLst>
      <p:ext uri="{BB962C8B-B14F-4D97-AF65-F5344CB8AC3E}">
        <p14:creationId xmlns:p14="http://schemas.microsoft.com/office/powerpoint/2010/main" val="362939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C43765BD-13BE-F04A-BAB2-A118A3D8885B}" type="datetime1">
              <a:rPr lang="en-GB" smtClean="0"/>
              <a:t>15/11/2024</a:t>
            </a:fld>
            <a:endParaRPr lang="en-GB"/>
          </a:p>
        </p:txBody>
      </p:sp>
      <p:sp>
        <p:nvSpPr>
          <p:cNvPr id="5" name="Footer Placeholder 2"/>
          <p:cNvSpPr>
            <a:spLocks noGrp="1"/>
          </p:cNvSpPr>
          <p:nvPr>
            <p:ph type="ftr" sz="quarter" idx="11"/>
          </p:nvPr>
        </p:nvSpPr>
        <p:spPr/>
        <p:txBody>
          <a:bodyPr/>
          <a:lstStyle/>
          <a:p>
            <a:pPr>
              <a:defRPr/>
            </a:pPr>
            <a:endParaRPr lang="en-GB"/>
          </a:p>
        </p:txBody>
      </p:sp>
      <p:sp>
        <p:nvSpPr>
          <p:cNvPr id="6" name="Slide Number Placeholder 3"/>
          <p:cNvSpPr>
            <a:spLocks noGrp="1"/>
          </p:cNvSpPr>
          <p:nvPr>
            <p:ph type="sldNum" sz="quarter" idx="12"/>
          </p:nvPr>
        </p:nvSpPr>
        <p:spPr/>
        <p:txBody>
          <a:bodyPr/>
          <a:lstStyle/>
          <a:p>
            <a:pPr>
              <a:defRPr/>
            </a:pPr>
            <a:fld id="{CE0A1124-D10A-B843-AD62-8814F18FEC1E}" type="slidenum">
              <a:rPr lang="en-GB" smtClean="0"/>
              <a:pPr>
                <a:defRPr/>
              </a:pPr>
              <a:t>‹#›</a:t>
            </a:fld>
            <a:endParaRPr lang="en-GB"/>
          </a:p>
        </p:txBody>
      </p:sp>
    </p:spTree>
    <p:extLst>
      <p:ext uri="{BB962C8B-B14F-4D97-AF65-F5344CB8AC3E}">
        <p14:creationId xmlns:p14="http://schemas.microsoft.com/office/powerpoint/2010/main" val="808624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fld id="{11AC9774-DDC4-254C-B618-B28F7EDAFDE3}" type="datetime1">
              <a:rPr lang="en-GB" smtClean="0"/>
              <a:t>15/11/2024</a:t>
            </a:fld>
            <a:endParaRPr lang="en-GB"/>
          </a:p>
        </p:txBody>
      </p:sp>
      <p:sp>
        <p:nvSpPr>
          <p:cNvPr id="5" name="Footer Placeholder 5"/>
          <p:cNvSpPr>
            <a:spLocks noGrp="1"/>
          </p:cNvSpPr>
          <p:nvPr>
            <p:ph type="ftr" sz="quarter" idx="11"/>
          </p:nvPr>
        </p:nvSpPr>
        <p:spPr/>
        <p:txBody>
          <a:bodyPr/>
          <a:lstStyle/>
          <a:p>
            <a:pPr>
              <a:defRPr/>
            </a:pPr>
            <a:endParaRPr lang="en-GB"/>
          </a:p>
        </p:txBody>
      </p:sp>
      <p:sp>
        <p:nvSpPr>
          <p:cNvPr id="6" name="Slide Number Placeholder 6"/>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980641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6ADEA4F-4FD8-EB48-B2B2-07C8C9F6D17F}" type="datetime1">
              <a:rPr lang="en-GB" smtClean="0"/>
              <a:t>15/11/2024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DB329FB1-B9CE-BC4D-B894-47C56303E912}" type="slidenum">
              <a:rPr lang="en-GB" smtClean="0"/>
              <a:pPr>
                <a:defRPr/>
              </a:pPr>
              <a:t>‹#›</a:t>
            </a:fld>
            <a:endParaRPr lang="en-GB"/>
          </a:p>
        </p:txBody>
      </p:sp>
    </p:spTree>
    <p:extLst>
      <p:ext uri="{BB962C8B-B14F-4D97-AF65-F5344CB8AC3E}">
        <p14:creationId xmlns:p14="http://schemas.microsoft.com/office/powerpoint/2010/main" val="148851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fld id="{2BF3182A-7110-E947-A68B-CEC7AFFBA55D}" type="datetime1">
              <a:rPr lang="en-GB" smtClean="0"/>
              <a:t>15/11/2024</a:t>
            </a:fld>
            <a:endParaRPr lang="en-GB"/>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GB"/>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3694464048"/>
      </p:ext>
    </p:extLst>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Lst>
  <p:hf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ec.europa.eu/commission/presscorner/detail/en/STATEMENT_18_4665"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hyperlink" Target="https://ec.europa.eu/commission/presscorner/detail/en/IP_17_1223"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ctrTitle"/>
          </p:nvPr>
        </p:nvSpPr>
        <p:spPr/>
        <p:txBody>
          <a:bodyPr>
            <a:normAutofit fontScale="90000"/>
          </a:bodyPr>
          <a:lstStyle/>
          <a:p>
            <a:pPr eaLnBrk="1" hangingPunct="1"/>
            <a:r>
              <a:rPr lang="en-GB" dirty="0">
                <a:latin typeface="Trebuchet MS" charset="0"/>
              </a:rPr>
              <a:t>Competition Law in </a:t>
            </a:r>
            <a:r>
              <a:rPr lang="en-GB">
                <a:latin typeface="Trebuchet MS" charset="0"/>
              </a:rPr>
              <a:t>the Digital Era</a:t>
            </a:r>
            <a:endParaRPr lang="en-GB" dirty="0">
              <a:latin typeface="Trebuchet MS" charset="0"/>
            </a:endParaRPr>
          </a:p>
        </p:txBody>
      </p:sp>
      <p:sp>
        <p:nvSpPr>
          <p:cNvPr id="27650" name="Subtitle 2"/>
          <p:cNvSpPr>
            <a:spLocks noGrp="1"/>
          </p:cNvSpPr>
          <p:nvPr>
            <p:ph type="subTitle" idx="1"/>
          </p:nvPr>
        </p:nvSpPr>
        <p:spPr/>
        <p:txBody>
          <a:bodyPr>
            <a:normAutofit fontScale="70000" lnSpcReduction="20000"/>
          </a:bodyPr>
          <a:lstStyle/>
          <a:p>
            <a:pPr marL="63500" eaLnBrk="1" hangingPunct="1"/>
            <a:r>
              <a:rPr lang="en-GB" sz="3200" b="1" dirty="0">
                <a:latin typeface="Georgia" charset="0"/>
              </a:rPr>
              <a:t>Seminar 2: algorithmic collusion – online distribution</a:t>
            </a:r>
          </a:p>
          <a:p>
            <a:pPr marL="63500" eaLnBrk="1" hangingPunct="1"/>
            <a:endParaRPr lang="en-GB" sz="3200" b="1" dirty="0">
              <a:latin typeface="Georgia" charset="0"/>
            </a:endParaRPr>
          </a:p>
        </p:txBody>
      </p:sp>
      <p:sp>
        <p:nvSpPr>
          <p:cNvPr id="2" name="Slide Number Placeholder 1">
            <a:extLst>
              <a:ext uri="{FF2B5EF4-FFF2-40B4-BE49-F238E27FC236}">
                <a16:creationId xmlns:a16="http://schemas.microsoft.com/office/drawing/2014/main" id="{97C5B9D9-C980-3C58-6F00-2D3A67D257B7}"/>
              </a:ext>
            </a:extLst>
          </p:cNvPr>
          <p:cNvSpPr>
            <a:spLocks noGrp="1"/>
          </p:cNvSpPr>
          <p:nvPr>
            <p:ph type="sldNum" sz="quarter" idx="12"/>
          </p:nvPr>
        </p:nvSpPr>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B456D-D6EE-2BF3-E9C4-38194D9B6541}"/>
              </a:ext>
            </a:extLst>
          </p:cNvPr>
          <p:cNvSpPr>
            <a:spLocks noGrp="1"/>
          </p:cNvSpPr>
          <p:nvPr>
            <p:ph type="ctrTitle"/>
          </p:nvPr>
        </p:nvSpPr>
        <p:spPr/>
        <p:txBody>
          <a:bodyPr/>
          <a:lstStyle/>
          <a:p>
            <a:r>
              <a:rPr lang="en-US" sz="4200" dirty="0"/>
              <a:t>SEMINAR 2: Anticompetitive agreements</a:t>
            </a:r>
          </a:p>
        </p:txBody>
      </p:sp>
      <p:sp>
        <p:nvSpPr>
          <p:cNvPr id="5" name="Subtitle 4">
            <a:extLst>
              <a:ext uri="{FF2B5EF4-FFF2-40B4-BE49-F238E27FC236}">
                <a16:creationId xmlns:a16="http://schemas.microsoft.com/office/drawing/2014/main" id="{2B639B36-6B15-55A9-2230-3AFB2DFF47F1}"/>
              </a:ext>
            </a:extLst>
          </p:cNvPr>
          <p:cNvSpPr>
            <a:spLocks noGrp="1"/>
          </p:cNvSpPr>
          <p:nvPr>
            <p:ph type="subTitle" idx="1"/>
          </p:nvPr>
        </p:nvSpPr>
        <p:spPr/>
        <p:txBody>
          <a:bodyPr/>
          <a:lstStyle/>
          <a:p>
            <a:endParaRPr lang="en-US" dirty="0"/>
          </a:p>
        </p:txBody>
      </p:sp>
      <p:sp>
        <p:nvSpPr>
          <p:cNvPr id="2" name="Slide Number Placeholder 1">
            <a:extLst>
              <a:ext uri="{FF2B5EF4-FFF2-40B4-BE49-F238E27FC236}">
                <a16:creationId xmlns:a16="http://schemas.microsoft.com/office/drawing/2014/main" id="{A4620C1E-51FD-A1BE-09DC-A37FDD830521}"/>
              </a:ext>
            </a:extLst>
          </p:cNvPr>
          <p:cNvSpPr>
            <a:spLocks noGrp="1"/>
          </p:cNvSpPr>
          <p:nvPr>
            <p:ph type="sldNum" sz="quarter" idx="12"/>
          </p:nvPr>
        </p:nvSpPr>
        <p:spPr/>
        <p:txBody>
          <a:bodyPr/>
          <a:lstStyle/>
          <a:p>
            <a:fld id="{886BB73A-582F-4420-9A14-CB10A2B2E5E8}" type="slidenum">
              <a:rPr lang="en-US" smtClean="0"/>
              <a:t>10</a:t>
            </a:fld>
            <a:endParaRPr lang="en-US"/>
          </a:p>
        </p:txBody>
      </p:sp>
    </p:spTree>
    <p:extLst>
      <p:ext uri="{BB962C8B-B14F-4D97-AF65-F5344CB8AC3E}">
        <p14:creationId xmlns:p14="http://schemas.microsoft.com/office/powerpoint/2010/main" val="3032161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87072-141C-E384-2777-FD1E69FE3F3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769C1B0-6332-5EA8-CCBC-4C6D9B8AE371}"/>
              </a:ext>
            </a:extLst>
          </p:cNvPr>
          <p:cNvSpPr>
            <a:spLocks noGrp="1"/>
          </p:cNvSpPr>
          <p:nvPr>
            <p:ph idx="1"/>
          </p:nvPr>
        </p:nvSpPr>
        <p:spPr/>
        <p:txBody>
          <a:bodyPr/>
          <a:lstStyle/>
          <a:p>
            <a:r>
              <a:rPr lang="en-US" dirty="0"/>
              <a:t>Horizontal Agreements</a:t>
            </a:r>
          </a:p>
          <a:p>
            <a:pPr lvl="1"/>
            <a:r>
              <a:rPr lang="en-US" dirty="0"/>
              <a:t>Information exchange - Hub and Spoke</a:t>
            </a:r>
          </a:p>
          <a:p>
            <a:pPr lvl="1"/>
            <a:r>
              <a:rPr lang="en-US" dirty="0"/>
              <a:t>Role of algorithms</a:t>
            </a:r>
          </a:p>
          <a:p>
            <a:pPr lvl="1"/>
            <a:r>
              <a:rPr lang="en-US" dirty="0"/>
              <a:t>Algorithmic collusion scenario</a:t>
            </a:r>
          </a:p>
          <a:p>
            <a:pPr marL="342906" lvl="1" indent="-342906"/>
            <a:r>
              <a:rPr lang="en-US" sz="2000" dirty="0"/>
              <a:t>Vertical Agreements</a:t>
            </a:r>
          </a:p>
          <a:p>
            <a:pPr marL="742964" lvl="2" indent="-342906"/>
            <a:r>
              <a:rPr lang="en-US" sz="1800" dirty="0"/>
              <a:t>Online Commerce</a:t>
            </a:r>
          </a:p>
        </p:txBody>
      </p:sp>
      <p:sp>
        <p:nvSpPr>
          <p:cNvPr id="4" name="Slide Number Placeholder 3">
            <a:extLst>
              <a:ext uri="{FF2B5EF4-FFF2-40B4-BE49-F238E27FC236}">
                <a16:creationId xmlns:a16="http://schemas.microsoft.com/office/drawing/2014/main" id="{C9E1A81B-DF71-594E-338F-CB6A0AB3B17A}"/>
              </a:ext>
            </a:extLst>
          </p:cNvPr>
          <p:cNvSpPr>
            <a:spLocks noGrp="1"/>
          </p:cNvSpPr>
          <p:nvPr>
            <p:ph type="sldNum" sz="quarter" idx="12"/>
          </p:nvPr>
        </p:nvSpPr>
        <p:spPr/>
        <p:txBody>
          <a:bodyPr/>
          <a:lstStyle/>
          <a:p>
            <a:pPr>
              <a:defRPr/>
            </a:pPr>
            <a:fld id="{C0B8205E-D760-274E-ABF0-20625064C15C}" type="slidenum">
              <a:rPr lang="en-GB" smtClean="0"/>
              <a:pPr>
                <a:defRPr/>
              </a:pPr>
              <a:t>11</a:t>
            </a:fld>
            <a:endParaRPr lang="en-GB"/>
          </a:p>
        </p:txBody>
      </p:sp>
    </p:spTree>
    <p:extLst>
      <p:ext uri="{BB962C8B-B14F-4D97-AF65-F5344CB8AC3E}">
        <p14:creationId xmlns:p14="http://schemas.microsoft.com/office/powerpoint/2010/main" val="3073523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B456D-D6EE-2BF3-E9C4-38194D9B6541}"/>
              </a:ext>
            </a:extLst>
          </p:cNvPr>
          <p:cNvSpPr>
            <a:spLocks noGrp="1"/>
          </p:cNvSpPr>
          <p:nvPr>
            <p:ph type="ctrTitle"/>
          </p:nvPr>
        </p:nvSpPr>
        <p:spPr/>
        <p:txBody>
          <a:bodyPr/>
          <a:lstStyle/>
          <a:p>
            <a:r>
              <a:rPr lang="en-US" sz="4200" dirty="0"/>
              <a:t>SEMINAR 2: Anticompetitive agreements</a:t>
            </a:r>
          </a:p>
        </p:txBody>
      </p:sp>
      <p:sp>
        <p:nvSpPr>
          <p:cNvPr id="5" name="Subtitle 4">
            <a:extLst>
              <a:ext uri="{FF2B5EF4-FFF2-40B4-BE49-F238E27FC236}">
                <a16:creationId xmlns:a16="http://schemas.microsoft.com/office/drawing/2014/main" id="{2B639B36-6B15-55A9-2230-3AFB2DFF47F1}"/>
              </a:ext>
            </a:extLst>
          </p:cNvPr>
          <p:cNvSpPr>
            <a:spLocks noGrp="1"/>
          </p:cNvSpPr>
          <p:nvPr>
            <p:ph type="subTitle" idx="1"/>
          </p:nvPr>
        </p:nvSpPr>
        <p:spPr/>
        <p:txBody>
          <a:bodyPr/>
          <a:lstStyle/>
          <a:p>
            <a:r>
              <a:rPr lang="en-US" dirty="0"/>
              <a:t>ALGORITHMS AND COLLUSION</a:t>
            </a:r>
          </a:p>
        </p:txBody>
      </p:sp>
      <p:sp>
        <p:nvSpPr>
          <p:cNvPr id="2" name="Slide Number Placeholder 1">
            <a:extLst>
              <a:ext uri="{FF2B5EF4-FFF2-40B4-BE49-F238E27FC236}">
                <a16:creationId xmlns:a16="http://schemas.microsoft.com/office/drawing/2014/main" id="{A4620C1E-51FD-A1BE-09DC-A37FDD830521}"/>
              </a:ext>
            </a:extLst>
          </p:cNvPr>
          <p:cNvSpPr>
            <a:spLocks noGrp="1"/>
          </p:cNvSpPr>
          <p:nvPr>
            <p:ph type="sldNum" sz="quarter" idx="12"/>
          </p:nvPr>
        </p:nvSpPr>
        <p:spPr/>
        <p:txBody>
          <a:bodyPr/>
          <a:lstStyle/>
          <a:p>
            <a:fld id="{886BB73A-582F-4420-9A14-CB10A2B2E5E8}" type="slidenum">
              <a:rPr lang="en-US" smtClean="0"/>
              <a:t>12</a:t>
            </a:fld>
            <a:endParaRPr lang="en-US"/>
          </a:p>
        </p:txBody>
      </p:sp>
    </p:spTree>
    <p:extLst>
      <p:ext uri="{BB962C8B-B14F-4D97-AF65-F5344CB8AC3E}">
        <p14:creationId xmlns:p14="http://schemas.microsoft.com/office/powerpoint/2010/main" val="380007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52D79-88DB-CAA2-C69C-E4C3C579E8A9}"/>
              </a:ext>
            </a:extLst>
          </p:cNvPr>
          <p:cNvSpPr>
            <a:spLocks noGrp="1"/>
          </p:cNvSpPr>
          <p:nvPr>
            <p:ph type="title"/>
          </p:nvPr>
        </p:nvSpPr>
        <p:spPr/>
        <p:txBody>
          <a:bodyPr/>
          <a:lstStyle/>
          <a:p>
            <a:br>
              <a:rPr lang="en-US" sz="3600" dirty="0"/>
            </a:br>
            <a:r>
              <a:rPr lang="en-US" sz="3600" dirty="0"/>
              <a:t>Information Exchange</a:t>
            </a:r>
          </a:p>
        </p:txBody>
      </p:sp>
      <p:sp>
        <p:nvSpPr>
          <p:cNvPr id="3" name="Content Placeholder 2">
            <a:extLst>
              <a:ext uri="{FF2B5EF4-FFF2-40B4-BE49-F238E27FC236}">
                <a16:creationId xmlns:a16="http://schemas.microsoft.com/office/drawing/2014/main" id="{CE08210D-2688-9A8C-7BA0-1893037D67BF}"/>
              </a:ext>
            </a:extLst>
          </p:cNvPr>
          <p:cNvSpPr>
            <a:spLocks noGrp="1"/>
          </p:cNvSpPr>
          <p:nvPr>
            <p:ph idx="1"/>
          </p:nvPr>
        </p:nvSpPr>
        <p:spPr>
          <a:xfrm>
            <a:off x="827700" y="2052925"/>
            <a:ext cx="7704740" cy="4195481"/>
          </a:xfrm>
        </p:spPr>
        <p:txBody>
          <a:bodyPr/>
          <a:lstStyle/>
          <a:p>
            <a:r>
              <a:rPr lang="en-US" dirty="0"/>
              <a:t>The exchange of commercially sensitive information between competitors is a complex and controversial issue under EU competition law</a:t>
            </a:r>
          </a:p>
          <a:p>
            <a:r>
              <a:rPr lang="en-US" dirty="0"/>
              <a:t>Information exchange, either horizontal or vertical, can be destructive </a:t>
            </a:r>
          </a:p>
          <a:p>
            <a:r>
              <a:rPr lang="en-US" dirty="0"/>
              <a:t>Reduces the level of uncertainty about pricing behavior, decrease incentives to compete</a:t>
            </a:r>
          </a:p>
          <a:p>
            <a:r>
              <a:rPr lang="en-US" dirty="0"/>
              <a:t>Transparency about future prices, quantities, capacity, cost and demand can lead to collusion</a:t>
            </a:r>
          </a:p>
          <a:p>
            <a:endParaRPr lang="en-US" dirty="0"/>
          </a:p>
          <a:p>
            <a:endParaRPr lang="en-US" dirty="0"/>
          </a:p>
        </p:txBody>
      </p:sp>
      <p:sp>
        <p:nvSpPr>
          <p:cNvPr id="4" name="Slide Number Placeholder 3">
            <a:extLst>
              <a:ext uri="{FF2B5EF4-FFF2-40B4-BE49-F238E27FC236}">
                <a16:creationId xmlns:a16="http://schemas.microsoft.com/office/drawing/2014/main" id="{A98B5995-4569-2210-FDDB-5F5A95763C25}"/>
              </a:ext>
            </a:extLst>
          </p:cNvPr>
          <p:cNvSpPr>
            <a:spLocks noGrp="1"/>
          </p:cNvSpPr>
          <p:nvPr>
            <p:ph type="sldNum" sz="quarter" idx="12"/>
          </p:nvPr>
        </p:nvSpPr>
        <p:spPr/>
        <p:txBody>
          <a:bodyPr/>
          <a:lstStyle/>
          <a:p>
            <a:pPr>
              <a:defRPr/>
            </a:pPr>
            <a:fld id="{C0B8205E-D760-274E-ABF0-20625064C15C}" type="slidenum">
              <a:rPr lang="en-GB" smtClean="0"/>
              <a:pPr>
                <a:defRPr/>
              </a:pPr>
              <a:t>13</a:t>
            </a:fld>
            <a:endParaRPr lang="en-GB"/>
          </a:p>
        </p:txBody>
      </p:sp>
    </p:spTree>
    <p:extLst>
      <p:ext uri="{BB962C8B-B14F-4D97-AF65-F5344CB8AC3E}">
        <p14:creationId xmlns:p14="http://schemas.microsoft.com/office/powerpoint/2010/main" val="337278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52D79-88DB-CAA2-C69C-E4C3C579E8A9}"/>
              </a:ext>
            </a:extLst>
          </p:cNvPr>
          <p:cNvSpPr>
            <a:spLocks noGrp="1"/>
          </p:cNvSpPr>
          <p:nvPr>
            <p:ph type="title"/>
          </p:nvPr>
        </p:nvSpPr>
        <p:spPr/>
        <p:txBody>
          <a:bodyPr/>
          <a:lstStyle/>
          <a:p>
            <a:r>
              <a:rPr lang="en-US" sz="3400" dirty="0"/>
              <a:t>Information Exchange: theories of harm</a:t>
            </a:r>
          </a:p>
        </p:txBody>
      </p:sp>
      <p:sp>
        <p:nvSpPr>
          <p:cNvPr id="3" name="Content Placeholder 2">
            <a:extLst>
              <a:ext uri="{FF2B5EF4-FFF2-40B4-BE49-F238E27FC236}">
                <a16:creationId xmlns:a16="http://schemas.microsoft.com/office/drawing/2014/main" id="{CE08210D-2688-9A8C-7BA0-1893037D67BF}"/>
              </a:ext>
            </a:extLst>
          </p:cNvPr>
          <p:cNvSpPr>
            <a:spLocks noGrp="1"/>
          </p:cNvSpPr>
          <p:nvPr>
            <p:ph idx="1"/>
          </p:nvPr>
        </p:nvSpPr>
        <p:spPr>
          <a:xfrm>
            <a:off x="827700" y="2052925"/>
            <a:ext cx="7704740" cy="4195481"/>
          </a:xfrm>
        </p:spPr>
        <p:txBody>
          <a:bodyPr/>
          <a:lstStyle/>
          <a:p>
            <a:r>
              <a:rPr lang="en-US" dirty="0"/>
              <a:t>Coordinated effects </a:t>
            </a:r>
            <a:r>
              <a:rPr lang="en-US" dirty="0">
                <a:sym typeface="Wingdings" pitchFamily="2" charset="2"/>
              </a:rPr>
              <a:t> </a:t>
            </a:r>
            <a:r>
              <a:rPr lang="en-US" dirty="0"/>
              <a:t>facilitate collusion amongst competitors by allowing them to establish coordination, monitor adherence to coordinated </a:t>
            </a:r>
            <a:r>
              <a:rPr lang="en-US" dirty="0" err="1"/>
              <a:t>behaviour</a:t>
            </a:r>
            <a:r>
              <a:rPr lang="en-US" dirty="0"/>
              <a:t> and effectively punish any deviations</a:t>
            </a:r>
          </a:p>
          <a:p>
            <a:r>
              <a:rPr lang="en-US" dirty="0"/>
              <a:t>Non-coordinated effects-may lead to market foreclosure</a:t>
            </a:r>
          </a:p>
          <a:p>
            <a:r>
              <a:rPr lang="en-US" dirty="0"/>
              <a:t>Case-by-case analysis according to the Horizontal Guidelines (2011) (</a:t>
            </a:r>
            <a:r>
              <a:rPr lang="en-US" dirty="0">
                <a:solidFill>
                  <a:srgbClr val="FF0000"/>
                </a:solidFill>
              </a:rPr>
              <a:t>rev 2023</a:t>
            </a:r>
            <a:r>
              <a:rPr lang="en-US" dirty="0"/>
              <a:t>)</a:t>
            </a:r>
          </a:p>
          <a:p>
            <a:r>
              <a:rPr lang="en-US" dirty="0"/>
              <a:t>Assessment under Art. 101 (1) TFEU</a:t>
            </a:r>
          </a:p>
          <a:p>
            <a:r>
              <a:rPr lang="en-US" dirty="0"/>
              <a:t>Assessment under Art. 101 (3) TFEU-efficiencies </a:t>
            </a:r>
          </a:p>
          <a:p>
            <a:endParaRPr lang="en-US" dirty="0"/>
          </a:p>
          <a:p>
            <a:endParaRPr lang="en-US" dirty="0"/>
          </a:p>
        </p:txBody>
      </p:sp>
      <p:sp>
        <p:nvSpPr>
          <p:cNvPr id="4" name="Slide Number Placeholder 3">
            <a:extLst>
              <a:ext uri="{FF2B5EF4-FFF2-40B4-BE49-F238E27FC236}">
                <a16:creationId xmlns:a16="http://schemas.microsoft.com/office/drawing/2014/main" id="{A98B5995-4569-2210-FDDB-5F5A95763C25}"/>
              </a:ext>
            </a:extLst>
          </p:cNvPr>
          <p:cNvSpPr>
            <a:spLocks noGrp="1"/>
          </p:cNvSpPr>
          <p:nvPr>
            <p:ph type="sldNum" sz="quarter" idx="12"/>
          </p:nvPr>
        </p:nvSpPr>
        <p:spPr/>
        <p:txBody>
          <a:bodyPr/>
          <a:lstStyle/>
          <a:p>
            <a:pPr>
              <a:defRPr/>
            </a:pPr>
            <a:fld id="{C0B8205E-D760-274E-ABF0-20625064C15C}" type="slidenum">
              <a:rPr lang="en-GB" smtClean="0"/>
              <a:pPr>
                <a:defRPr/>
              </a:pPr>
              <a:t>14</a:t>
            </a:fld>
            <a:endParaRPr lang="en-GB"/>
          </a:p>
        </p:txBody>
      </p:sp>
    </p:spTree>
    <p:extLst>
      <p:ext uri="{BB962C8B-B14F-4D97-AF65-F5344CB8AC3E}">
        <p14:creationId xmlns:p14="http://schemas.microsoft.com/office/powerpoint/2010/main" val="4288413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52D79-88DB-CAA2-C69C-E4C3C579E8A9}"/>
              </a:ext>
            </a:extLst>
          </p:cNvPr>
          <p:cNvSpPr>
            <a:spLocks noGrp="1"/>
          </p:cNvSpPr>
          <p:nvPr>
            <p:ph type="title"/>
          </p:nvPr>
        </p:nvSpPr>
        <p:spPr/>
        <p:txBody>
          <a:bodyPr/>
          <a:lstStyle/>
          <a:p>
            <a:r>
              <a:rPr lang="en-US" sz="3400" dirty="0"/>
              <a:t>Information Exchange: hard core restriction </a:t>
            </a:r>
          </a:p>
        </p:txBody>
      </p:sp>
      <p:sp>
        <p:nvSpPr>
          <p:cNvPr id="3" name="Content Placeholder 2">
            <a:extLst>
              <a:ext uri="{FF2B5EF4-FFF2-40B4-BE49-F238E27FC236}">
                <a16:creationId xmlns:a16="http://schemas.microsoft.com/office/drawing/2014/main" id="{CE08210D-2688-9A8C-7BA0-1893037D67BF}"/>
              </a:ext>
            </a:extLst>
          </p:cNvPr>
          <p:cNvSpPr>
            <a:spLocks noGrp="1"/>
          </p:cNvSpPr>
          <p:nvPr>
            <p:ph idx="1"/>
          </p:nvPr>
        </p:nvSpPr>
        <p:spPr>
          <a:xfrm>
            <a:off x="827700" y="2052925"/>
            <a:ext cx="7704740" cy="4195481"/>
          </a:xfrm>
        </p:spPr>
        <p:txBody>
          <a:bodyPr>
            <a:normAutofit lnSpcReduction="10000"/>
          </a:bodyPr>
          <a:lstStyle/>
          <a:p>
            <a:r>
              <a:rPr lang="en-US" dirty="0"/>
              <a:t>Information exchanges of individualized future price and/or quantities are normally treated as hard-core cartels</a:t>
            </a:r>
          </a:p>
          <a:p>
            <a:r>
              <a:rPr lang="en-US" dirty="0"/>
              <a:t>Information exchange as part of the monitoring or the implementation mechanism for an existing cartel</a:t>
            </a:r>
          </a:p>
          <a:p>
            <a:r>
              <a:rPr lang="en-US" dirty="0"/>
              <a:t>Hub and Spoke </a:t>
            </a:r>
          </a:p>
          <a:p>
            <a:r>
              <a:rPr lang="en-US" dirty="0"/>
              <a:t>Facilitators: Although cartels traditionally take place between competitors, this does not preclude a third party inactive in the alleged </a:t>
            </a:r>
            <a:r>
              <a:rPr lang="en-US" dirty="0" err="1"/>
              <a:t>cartelised</a:t>
            </a:r>
            <a:r>
              <a:rPr lang="en-US" dirty="0"/>
              <a:t> market (for example, a consultancy, market research company or industry association) from being liable for the cartel as a facilitator. This will be the case where the third party contributes actively and intentionally to the cartel</a:t>
            </a:r>
          </a:p>
          <a:p>
            <a:endParaRPr lang="en-US" dirty="0"/>
          </a:p>
        </p:txBody>
      </p:sp>
      <p:sp>
        <p:nvSpPr>
          <p:cNvPr id="4" name="Slide Number Placeholder 3">
            <a:extLst>
              <a:ext uri="{FF2B5EF4-FFF2-40B4-BE49-F238E27FC236}">
                <a16:creationId xmlns:a16="http://schemas.microsoft.com/office/drawing/2014/main" id="{A98B5995-4569-2210-FDDB-5F5A95763C25}"/>
              </a:ext>
            </a:extLst>
          </p:cNvPr>
          <p:cNvSpPr>
            <a:spLocks noGrp="1"/>
          </p:cNvSpPr>
          <p:nvPr>
            <p:ph type="sldNum" sz="quarter" idx="12"/>
          </p:nvPr>
        </p:nvSpPr>
        <p:spPr/>
        <p:txBody>
          <a:bodyPr/>
          <a:lstStyle/>
          <a:p>
            <a:pPr>
              <a:defRPr/>
            </a:pPr>
            <a:fld id="{C0B8205E-D760-274E-ABF0-20625064C15C}" type="slidenum">
              <a:rPr lang="en-GB" smtClean="0"/>
              <a:pPr>
                <a:defRPr/>
              </a:pPr>
              <a:t>15</a:t>
            </a:fld>
            <a:endParaRPr lang="en-GB"/>
          </a:p>
        </p:txBody>
      </p:sp>
    </p:spTree>
    <p:extLst>
      <p:ext uri="{BB962C8B-B14F-4D97-AF65-F5344CB8AC3E}">
        <p14:creationId xmlns:p14="http://schemas.microsoft.com/office/powerpoint/2010/main" val="666005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24513-FF32-6432-0F33-44498EBDE6AB}"/>
              </a:ext>
            </a:extLst>
          </p:cNvPr>
          <p:cNvSpPr>
            <a:spLocks noGrp="1"/>
          </p:cNvSpPr>
          <p:nvPr>
            <p:ph type="title"/>
          </p:nvPr>
        </p:nvSpPr>
        <p:spPr/>
        <p:txBody>
          <a:bodyPr/>
          <a:lstStyle/>
          <a:p>
            <a:r>
              <a:rPr lang="en-US" sz="3600" dirty="0"/>
              <a:t>Information Exchange as Concerted Practice </a:t>
            </a:r>
          </a:p>
        </p:txBody>
      </p:sp>
      <p:sp>
        <p:nvSpPr>
          <p:cNvPr id="3" name="Content Placeholder 2">
            <a:extLst>
              <a:ext uri="{FF2B5EF4-FFF2-40B4-BE49-F238E27FC236}">
                <a16:creationId xmlns:a16="http://schemas.microsoft.com/office/drawing/2014/main" id="{7F820EDF-79CC-B294-BD58-B4BA17628055}"/>
              </a:ext>
            </a:extLst>
          </p:cNvPr>
          <p:cNvSpPr>
            <a:spLocks noGrp="1"/>
          </p:cNvSpPr>
          <p:nvPr>
            <p:ph idx="1"/>
          </p:nvPr>
        </p:nvSpPr>
        <p:spPr>
          <a:xfrm>
            <a:off x="827700" y="2052925"/>
            <a:ext cx="7920764" cy="4195481"/>
          </a:xfrm>
        </p:spPr>
        <p:txBody>
          <a:bodyPr/>
          <a:lstStyle/>
          <a:p>
            <a:r>
              <a:rPr lang="en-US" dirty="0"/>
              <a:t>Conduct that it is not attributable to an agreement and decision</a:t>
            </a:r>
          </a:p>
          <a:p>
            <a:r>
              <a:rPr lang="en-US" dirty="0"/>
              <a:t>When analyzing an information exchange as a concerted practice, it may be sufficient for an infringement finding for one party to disclose commercially sensitive information to a competitor and for the latter not to reject the information</a:t>
            </a:r>
          </a:p>
          <a:p>
            <a:pPr algn="just"/>
            <a:r>
              <a:rPr lang="en-US" dirty="0"/>
              <a:t>Rebuttable presumption that an undertaking that took part in a concerted practice and remained active on the market took the information into account when determining its conduct on the market</a:t>
            </a:r>
          </a:p>
          <a:p>
            <a:pPr algn="just"/>
            <a:r>
              <a:rPr lang="en-US" dirty="0"/>
              <a:t>T Mobile: the mere attendance at a meeting where pricing plans are disclosed</a:t>
            </a:r>
          </a:p>
          <a:p>
            <a:endParaRPr lang="en-US" dirty="0"/>
          </a:p>
          <a:p>
            <a:endParaRPr lang="en-US" dirty="0"/>
          </a:p>
        </p:txBody>
      </p:sp>
      <p:sp>
        <p:nvSpPr>
          <p:cNvPr id="4" name="Slide Number Placeholder 3">
            <a:extLst>
              <a:ext uri="{FF2B5EF4-FFF2-40B4-BE49-F238E27FC236}">
                <a16:creationId xmlns:a16="http://schemas.microsoft.com/office/drawing/2014/main" id="{0D52957A-74B8-8555-CB35-3A39047B4F79}"/>
              </a:ext>
            </a:extLst>
          </p:cNvPr>
          <p:cNvSpPr>
            <a:spLocks noGrp="1"/>
          </p:cNvSpPr>
          <p:nvPr>
            <p:ph type="sldNum" sz="quarter" idx="12"/>
          </p:nvPr>
        </p:nvSpPr>
        <p:spPr/>
        <p:txBody>
          <a:bodyPr/>
          <a:lstStyle/>
          <a:p>
            <a:pPr>
              <a:defRPr/>
            </a:pPr>
            <a:fld id="{C0B8205E-D760-274E-ABF0-20625064C15C}" type="slidenum">
              <a:rPr lang="en-GB" smtClean="0"/>
              <a:pPr>
                <a:defRPr/>
              </a:pPr>
              <a:t>16</a:t>
            </a:fld>
            <a:endParaRPr lang="en-GB"/>
          </a:p>
        </p:txBody>
      </p:sp>
    </p:spTree>
    <p:extLst>
      <p:ext uri="{BB962C8B-B14F-4D97-AF65-F5344CB8AC3E}">
        <p14:creationId xmlns:p14="http://schemas.microsoft.com/office/powerpoint/2010/main" val="2575088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7C825-DA7F-EE77-6FB5-AC82E4377607}"/>
              </a:ext>
            </a:extLst>
          </p:cNvPr>
          <p:cNvSpPr>
            <a:spLocks noGrp="1"/>
          </p:cNvSpPr>
          <p:nvPr>
            <p:ph type="title"/>
          </p:nvPr>
        </p:nvSpPr>
        <p:spPr/>
        <p:txBody>
          <a:bodyPr/>
          <a:lstStyle/>
          <a:p>
            <a:r>
              <a:rPr lang="en-US" dirty="0"/>
              <a:t>Burden of proof</a:t>
            </a:r>
          </a:p>
        </p:txBody>
      </p:sp>
      <p:sp>
        <p:nvSpPr>
          <p:cNvPr id="3" name="Content Placeholder 2">
            <a:extLst>
              <a:ext uri="{FF2B5EF4-FFF2-40B4-BE49-F238E27FC236}">
                <a16:creationId xmlns:a16="http://schemas.microsoft.com/office/drawing/2014/main" id="{1D331142-481F-214F-EFBC-C01BC6C3C3E2}"/>
              </a:ext>
            </a:extLst>
          </p:cNvPr>
          <p:cNvSpPr>
            <a:spLocks noGrp="1"/>
          </p:cNvSpPr>
          <p:nvPr>
            <p:ph idx="1"/>
          </p:nvPr>
        </p:nvSpPr>
        <p:spPr>
          <a:xfrm>
            <a:off x="827700" y="2052925"/>
            <a:ext cx="8136788" cy="4195481"/>
          </a:xfrm>
        </p:spPr>
        <p:txBody>
          <a:bodyPr>
            <a:normAutofit fontScale="92500" lnSpcReduction="20000"/>
          </a:bodyPr>
          <a:lstStyle/>
          <a:p>
            <a:r>
              <a:rPr lang="en-US" dirty="0"/>
              <a:t>The burden is on the Commission to demonstrate a restriction on competition</a:t>
            </a:r>
          </a:p>
          <a:p>
            <a:r>
              <a:rPr lang="en-US" dirty="0"/>
              <a:t>A "requisite legal standard" </a:t>
            </a:r>
          </a:p>
          <a:p>
            <a:r>
              <a:rPr lang="en-US" dirty="0"/>
              <a:t>Commission is entitled to rely on a body of evidence and to infer an infringement from a number of indicia and coincidences, which, taken together, in absence of any plausible explanation, may constitute an infringement ( </a:t>
            </a:r>
            <a:r>
              <a:rPr lang="en-US" dirty="0" err="1"/>
              <a:t>Eturas</a:t>
            </a:r>
            <a:r>
              <a:rPr lang="en-US" dirty="0"/>
              <a:t> case)</a:t>
            </a:r>
          </a:p>
          <a:p>
            <a:r>
              <a:rPr lang="en-US" dirty="0"/>
              <a:t>Burden on defendant to demonstrate other plausible explanation</a:t>
            </a:r>
          </a:p>
          <a:p>
            <a:r>
              <a:rPr lang="en-US" dirty="0"/>
              <a:t>In </a:t>
            </a:r>
            <a:r>
              <a:rPr lang="en-US" i="1" dirty="0" err="1"/>
              <a:t>Woodpulp</a:t>
            </a:r>
            <a:r>
              <a:rPr lang="en-US" i="1" dirty="0"/>
              <a:t> II</a:t>
            </a:r>
            <a:r>
              <a:rPr lang="en-US" dirty="0"/>
              <a:t>, parallel conduct established by the Commission did not constitute evidence of concertation because the price parallelism and pricing trends could be satisfactorily explained by the oligopolistic tendencies of the market and by the specific circumstances prevailing in certain periods.</a:t>
            </a:r>
          </a:p>
          <a:p>
            <a:endParaRPr lang="en-US" dirty="0"/>
          </a:p>
          <a:p>
            <a:endParaRPr lang="en-US" dirty="0"/>
          </a:p>
        </p:txBody>
      </p:sp>
      <p:sp>
        <p:nvSpPr>
          <p:cNvPr id="4" name="Slide Number Placeholder 3">
            <a:extLst>
              <a:ext uri="{FF2B5EF4-FFF2-40B4-BE49-F238E27FC236}">
                <a16:creationId xmlns:a16="http://schemas.microsoft.com/office/drawing/2014/main" id="{5840E301-F4C0-7C0D-EFFE-D3DEB0FC59D0}"/>
              </a:ext>
            </a:extLst>
          </p:cNvPr>
          <p:cNvSpPr>
            <a:spLocks noGrp="1"/>
          </p:cNvSpPr>
          <p:nvPr>
            <p:ph type="sldNum" sz="quarter" idx="12"/>
          </p:nvPr>
        </p:nvSpPr>
        <p:spPr/>
        <p:txBody>
          <a:bodyPr/>
          <a:lstStyle/>
          <a:p>
            <a:pPr>
              <a:defRPr/>
            </a:pPr>
            <a:fld id="{C0B8205E-D760-274E-ABF0-20625064C15C}" type="slidenum">
              <a:rPr lang="en-GB" smtClean="0"/>
              <a:pPr>
                <a:defRPr/>
              </a:pPr>
              <a:t>17</a:t>
            </a:fld>
            <a:endParaRPr lang="en-GB"/>
          </a:p>
        </p:txBody>
      </p:sp>
    </p:spTree>
    <p:extLst>
      <p:ext uri="{BB962C8B-B14F-4D97-AF65-F5344CB8AC3E}">
        <p14:creationId xmlns:p14="http://schemas.microsoft.com/office/powerpoint/2010/main" val="3720233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42BB2-E089-8B30-C94B-0FD6E24B1CA7}"/>
              </a:ext>
            </a:extLst>
          </p:cNvPr>
          <p:cNvSpPr>
            <a:spLocks noGrp="1"/>
          </p:cNvSpPr>
          <p:nvPr>
            <p:ph type="title"/>
          </p:nvPr>
        </p:nvSpPr>
        <p:spPr/>
        <p:txBody>
          <a:bodyPr/>
          <a:lstStyle/>
          <a:p>
            <a:r>
              <a:rPr lang="en-US" sz="3600" dirty="0"/>
              <a:t>Explicit Collusion v Conscious Parallelism</a:t>
            </a:r>
          </a:p>
        </p:txBody>
      </p:sp>
      <p:sp>
        <p:nvSpPr>
          <p:cNvPr id="3" name="Content Placeholder 2">
            <a:extLst>
              <a:ext uri="{FF2B5EF4-FFF2-40B4-BE49-F238E27FC236}">
                <a16:creationId xmlns:a16="http://schemas.microsoft.com/office/drawing/2014/main" id="{AFE85341-3CCE-291E-981B-75D89B744D28}"/>
              </a:ext>
            </a:extLst>
          </p:cNvPr>
          <p:cNvSpPr>
            <a:spLocks noGrp="1"/>
          </p:cNvSpPr>
          <p:nvPr>
            <p:ph idx="1"/>
          </p:nvPr>
        </p:nvSpPr>
        <p:spPr>
          <a:xfrm>
            <a:off x="827700" y="2052925"/>
            <a:ext cx="8064780" cy="4195481"/>
          </a:xfrm>
        </p:spPr>
        <p:txBody>
          <a:bodyPr>
            <a:normAutofit lnSpcReduction="10000"/>
          </a:bodyPr>
          <a:lstStyle/>
          <a:p>
            <a:r>
              <a:rPr lang="en-US" dirty="0"/>
              <a:t>In economic literature, reaching an agreement captures both explicit agreements and </a:t>
            </a:r>
            <a:r>
              <a:rPr lang="en-US" b="1" u="sng" dirty="0"/>
              <a:t>conscious parallelism</a:t>
            </a:r>
            <a:r>
              <a:rPr lang="en-US" dirty="0"/>
              <a:t>. The former refers to cases where the parties exchange mutual assurances prior to their actions to act in a </a:t>
            </a:r>
            <a:r>
              <a:rPr lang="en-US" dirty="0" err="1"/>
              <a:t>co-ordinated</a:t>
            </a:r>
            <a:r>
              <a:rPr lang="en-US" dirty="0"/>
              <a:t> manner. The latter, sometimes called </a:t>
            </a:r>
            <a:r>
              <a:rPr lang="en-US" b="1" u="sng" dirty="0"/>
              <a:t>oligopolistic </a:t>
            </a:r>
            <a:r>
              <a:rPr lang="en-US" b="1" u="sng" dirty="0" err="1"/>
              <a:t>coordina-tion</a:t>
            </a:r>
            <a:r>
              <a:rPr lang="en-US" b="1" u="sng" dirty="0"/>
              <a:t> or tacit collusion</a:t>
            </a:r>
            <a:r>
              <a:rPr lang="en-US" dirty="0"/>
              <a:t>, occurs when firms independently set their trade terms while taking into account their competitors’ probable reactions to their actions.</a:t>
            </a:r>
          </a:p>
          <a:p>
            <a:r>
              <a:rPr lang="en-US" dirty="0"/>
              <a:t>In legal literature only the former are considered to constitute “agreements” in the legal sense and are, therefore, potentially illegal; instances of conscious parallelism are not</a:t>
            </a:r>
          </a:p>
          <a:p>
            <a:r>
              <a:rPr lang="en-US" dirty="0"/>
              <a:t>Algorithms might enable firms to achieve the same outcomes of traditional hard core cartel through tacit collusion.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4FB5A513-8885-D58E-04DE-519843144AA8}"/>
              </a:ext>
            </a:extLst>
          </p:cNvPr>
          <p:cNvSpPr>
            <a:spLocks noGrp="1"/>
          </p:cNvSpPr>
          <p:nvPr>
            <p:ph type="sldNum" sz="quarter" idx="12"/>
          </p:nvPr>
        </p:nvSpPr>
        <p:spPr/>
        <p:txBody>
          <a:bodyPr/>
          <a:lstStyle/>
          <a:p>
            <a:pPr>
              <a:defRPr/>
            </a:pPr>
            <a:fld id="{C0B8205E-D760-274E-ABF0-20625064C15C}" type="slidenum">
              <a:rPr lang="en-GB" smtClean="0"/>
              <a:pPr>
                <a:defRPr/>
              </a:pPr>
              <a:t>18</a:t>
            </a:fld>
            <a:endParaRPr lang="en-GB"/>
          </a:p>
        </p:txBody>
      </p:sp>
    </p:spTree>
    <p:extLst>
      <p:ext uri="{BB962C8B-B14F-4D97-AF65-F5344CB8AC3E}">
        <p14:creationId xmlns:p14="http://schemas.microsoft.com/office/powerpoint/2010/main" val="1362661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CA387-5CA8-510F-B14D-EE3053318721}"/>
              </a:ext>
            </a:extLst>
          </p:cNvPr>
          <p:cNvSpPr>
            <a:spLocks noGrp="1"/>
          </p:cNvSpPr>
          <p:nvPr>
            <p:ph type="title"/>
          </p:nvPr>
        </p:nvSpPr>
        <p:spPr/>
        <p:txBody>
          <a:bodyPr/>
          <a:lstStyle/>
          <a:p>
            <a:r>
              <a:rPr lang="en-US" dirty="0"/>
              <a:t>Algorithms and transparency</a:t>
            </a:r>
          </a:p>
        </p:txBody>
      </p:sp>
      <p:sp>
        <p:nvSpPr>
          <p:cNvPr id="3" name="Content Placeholder 2">
            <a:extLst>
              <a:ext uri="{FF2B5EF4-FFF2-40B4-BE49-F238E27FC236}">
                <a16:creationId xmlns:a16="http://schemas.microsoft.com/office/drawing/2014/main" id="{3489B1F6-9761-B7EF-9603-0F47FF849A83}"/>
              </a:ext>
            </a:extLst>
          </p:cNvPr>
          <p:cNvSpPr>
            <a:spLocks noGrp="1"/>
          </p:cNvSpPr>
          <p:nvPr>
            <p:ph idx="1"/>
          </p:nvPr>
        </p:nvSpPr>
        <p:spPr>
          <a:xfrm>
            <a:off x="827700" y="2052925"/>
            <a:ext cx="7704740" cy="4195481"/>
          </a:xfrm>
        </p:spPr>
        <p:txBody>
          <a:bodyPr>
            <a:normAutofit/>
          </a:bodyPr>
          <a:lstStyle/>
          <a:p>
            <a:pPr marL="0" indent="0">
              <a:buNone/>
            </a:pPr>
            <a:r>
              <a:rPr lang="en-US" dirty="0"/>
              <a:t>“Increased price transparency allows companies to monitor more easily their prices. A majority of retailers track the online prices of competitors. Two thirds of them use automatic software </a:t>
            </a:r>
            <a:r>
              <a:rPr lang="en-US" dirty="0" err="1"/>
              <a:t>programmes</a:t>
            </a:r>
            <a:r>
              <a:rPr lang="en-US" dirty="0"/>
              <a:t> that adjust their own prices based on the observed prices of competitors. With pricing software, detecting deviations from “recommended” retail prices takes a matter of seconds and manufacturers are increasingly able to monitor and influence retailers price setting. The availability of real time pricing information may also trigger automatized price co-ordination. The wide scale use of such software may in some situations, depending on the market conditions, raise competition concerns”  </a:t>
            </a:r>
          </a:p>
          <a:p>
            <a:pPr marL="0" indent="0">
              <a:buNone/>
            </a:pPr>
            <a:r>
              <a:rPr lang="en-US" dirty="0"/>
              <a:t>(EC sector inquiry on e- commerce 2017)</a:t>
            </a:r>
          </a:p>
          <a:p>
            <a:endParaRPr lang="en-US" dirty="0"/>
          </a:p>
        </p:txBody>
      </p:sp>
      <p:sp>
        <p:nvSpPr>
          <p:cNvPr id="4" name="Slide Number Placeholder 3">
            <a:extLst>
              <a:ext uri="{FF2B5EF4-FFF2-40B4-BE49-F238E27FC236}">
                <a16:creationId xmlns:a16="http://schemas.microsoft.com/office/drawing/2014/main" id="{9AA4A5F9-D185-CF3E-5317-12D54E2A84E9}"/>
              </a:ext>
            </a:extLst>
          </p:cNvPr>
          <p:cNvSpPr>
            <a:spLocks noGrp="1"/>
          </p:cNvSpPr>
          <p:nvPr>
            <p:ph type="sldNum" sz="quarter" idx="12"/>
          </p:nvPr>
        </p:nvSpPr>
        <p:spPr/>
        <p:txBody>
          <a:bodyPr/>
          <a:lstStyle/>
          <a:p>
            <a:pPr>
              <a:defRPr/>
            </a:pPr>
            <a:fld id="{C0B8205E-D760-274E-ABF0-20625064C15C}" type="slidenum">
              <a:rPr lang="en-GB" smtClean="0"/>
              <a:pPr>
                <a:defRPr/>
              </a:pPr>
              <a:t>19</a:t>
            </a:fld>
            <a:endParaRPr lang="en-GB"/>
          </a:p>
        </p:txBody>
      </p:sp>
    </p:spTree>
    <p:extLst>
      <p:ext uri="{BB962C8B-B14F-4D97-AF65-F5344CB8AC3E}">
        <p14:creationId xmlns:p14="http://schemas.microsoft.com/office/powerpoint/2010/main" val="4125905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B456D-D6EE-2BF3-E9C4-38194D9B6541}"/>
              </a:ext>
            </a:extLst>
          </p:cNvPr>
          <p:cNvSpPr>
            <a:spLocks noGrp="1"/>
          </p:cNvSpPr>
          <p:nvPr>
            <p:ph type="ctrTitle"/>
          </p:nvPr>
        </p:nvSpPr>
        <p:spPr/>
        <p:txBody>
          <a:bodyPr/>
          <a:lstStyle/>
          <a:p>
            <a:r>
              <a:rPr lang="en-US" sz="4200" dirty="0"/>
              <a:t>SEMINAR 1: MAPPING THE ISSUES</a:t>
            </a:r>
          </a:p>
        </p:txBody>
      </p:sp>
      <p:sp>
        <p:nvSpPr>
          <p:cNvPr id="5" name="Subtitle 4">
            <a:extLst>
              <a:ext uri="{FF2B5EF4-FFF2-40B4-BE49-F238E27FC236}">
                <a16:creationId xmlns:a16="http://schemas.microsoft.com/office/drawing/2014/main" id="{2B639B36-6B15-55A9-2230-3AFB2DFF47F1}"/>
              </a:ext>
            </a:extLst>
          </p:cNvPr>
          <p:cNvSpPr>
            <a:spLocks noGrp="1"/>
          </p:cNvSpPr>
          <p:nvPr>
            <p:ph type="subTitle" idx="1"/>
          </p:nvPr>
        </p:nvSpPr>
        <p:spPr/>
        <p:txBody>
          <a:bodyPr/>
          <a:lstStyle/>
          <a:p>
            <a:r>
              <a:rPr lang="en-US" dirty="0"/>
              <a:t>recap</a:t>
            </a:r>
          </a:p>
        </p:txBody>
      </p:sp>
      <p:sp>
        <p:nvSpPr>
          <p:cNvPr id="2" name="Slide Number Placeholder 1">
            <a:extLst>
              <a:ext uri="{FF2B5EF4-FFF2-40B4-BE49-F238E27FC236}">
                <a16:creationId xmlns:a16="http://schemas.microsoft.com/office/drawing/2014/main" id="{A4620C1E-51FD-A1BE-09DC-A37FDD830521}"/>
              </a:ext>
            </a:extLst>
          </p:cNvPr>
          <p:cNvSpPr>
            <a:spLocks noGrp="1"/>
          </p:cNvSpPr>
          <p:nvPr>
            <p:ph type="sldNum" sz="quarter" idx="12"/>
          </p:nvPr>
        </p:nvSpPr>
        <p:spPr/>
        <p:txBody>
          <a:bodyPr/>
          <a:lstStyle/>
          <a:p>
            <a:fld id="{886BB73A-582F-4420-9A14-CB10A2B2E5E8}" type="slidenum">
              <a:rPr lang="en-US" smtClean="0"/>
              <a:t>2</a:t>
            </a:fld>
            <a:endParaRPr lang="en-US"/>
          </a:p>
        </p:txBody>
      </p:sp>
    </p:spTree>
    <p:extLst>
      <p:ext uri="{BB962C8B-B14F-4D97-AF65-F5344CB8AC3E}">
        <p14:creationId xmlns:p14="http://schemas.microsoft.com/office/powerpoint/2010/main" val="230461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82-7973-7B49-074D-8C5869DA0ABB}"/>
              </a:ext>
            </a:extLst>
          </p:cNvPr>
          <p:cNvSpPr>
            <a:spLocks noGrp="1"/>
          </p:cNvSpPr>
          <p:nvPr>
            <p:ph type="title"/>
          </p:nvPr>
        </p:nvSpPr>
        <p:spPr/>
        <p:txBody>
          <a:bodyPr/>
          <a:lstStyle/>
          <a:p>
            <a:r>
              <a:rPr lang="en-US" dirty="0"/>
              <a:t>Algorithms</a:t>
            </a:r>
          </a:p>
        </p:txBody>
      </p:sp>
      <p:sp>
        <p:nvSpPr>
          <p:cNvPr id="3" name="Content Placeholder 2">
            <a:extLst>
              <a:ext uri="{FF2B5EF4-FFF2-40B4-BE49-F238E27FC236}">
                <a16:creationId xmlns:a16="http://schemas.microsoft.com/office/drawing/2014/main" id="{9E172C80-CA12-E283-E2F8-F46E5903F52F}"/>
              </a:ext>
            </a:extLst>
          </p:cNvPr>
          <p:cNvSpPr>
            <a:spLocks noGrp="1"/>
          </p:cNvSpPr>
          <p:nvPr>
            <p:ph idx="1"/>
          </p:nvPr>
        </p:nvSpPr>
        <p:spPr/>
        <p:txBody>
          <a:bodyPr/>
          <a:lstStyle/>
          <a:p>
            <a:r>
              <a:rPr lang="en-US" dirty="0"/>
              <a:t>Different types </a:t>
            </a:r>
          </a:p>
          <a:p>
            <a:r>
              <a:rPr lang="en-US" dirty="0"/>
              <a:t>Artificial intelligence</a:t>
            </a:r>
          </a:p>
          <a:p>
            <a:pPr lvl="1"/>
            <a:r>
              <a:rPr lang="en-US" dirty="0"/>
              <a:t>Detailed algorithms that mimic human intelligence</a:t>
            </a:r>
          </a:p>
          <a:p>
            <a:r>
              <a:rPr lang="en-US" dirty="0"/>
              <a:t>Machine learning</a:t>
            </a:r>
          </a:p>
          <a:p>
            <a:pPr lvl="1"/>
            <a:r>
              <a:rPr lang="en-US" dirty="0"/>
              <a:t>Algorithms that iteratively learn from data</a:t>
            </a:r>
          </a:p>
          <a:p>
            <a:pPr marL="342906" lvl="1" indent="-342906"/>
            <a:r>
              <a:rPr lang="en-US" sz="2000" dirty="0"/>
              <a:t>Deep learning</a:t>
            </a:r>
          </a:p>
          <a:p>
            <a:pPr lvl="1"/>
            <a:r>
              <a:rPr lang="en-US" dirty="0"/>
              <a:t>Artificial neural networks that replicate the activity of human neurons…</a:t>
            </a:r>
          </a:p>
          <a:p>
            <a:pPr marL="457207" lvl="1" indent="0">
              <a:buNone/>
            </a:pPr>
            <a:endParaRPr lang="en-US" dirty="0"/>
          </a:p>
          <a:p>
            <a:endParaRPr lang="en-US" dirty="0"/>
          </a:p>
        </p:txBody>
      </p:sp>
      <p:sp>
        <p:nvSpPr>
          <p:cNvPr id="4" name="Slide Number Placeholder 3">
            <a:extLst>
              <a:ext uri="{FF2B5EF4-FFF2-40B4-BE49-F238E27FC236}">
                <a16:creationId xmlns:a16="http://schemas.microsoft.com/office/drawing/2014/main" id="{39ECCF8B-F83C-D074-BE77-883A314E404B}"/>
              </a:ext>
            </a:extLst>
          </p:cNvPr>
          <p:cNvSpPr>
            <a:spLocks noGrp="1"/>
          </p:cNvSpPr>
          <p:nvPr>
            <p:ph type="sldNum" sz="quarter" idx="12"/>
          </p:nvPr>
        </p:nvSpPr>
        <p:spPr/>
        <p:txBody>
          <a:bodyPr/>
          <a:lstStyle/>
          <a:p>
            <a:pPr>
              <a:defRPr/>
            </a:pPr>
            <a:fld id="{C0B8205E-D760-274E-ABF0-20625064C15C}" type="slidenum">
              <a:rPr lang="en-GB" smtClean="0"/>
              <a:pPr>
                <a:defRPr/>
              </a:pPr>
              <a:t>20</a:t>
            </a:fld>
            <a:endParaRPr lang="en-GB"/>
          </a:p>
        </p:txBody>
      </p:sp>
    </p:spTree>
    <p:extLst>
      <p:ext uri="{BB962C8B-B14F-4D97-AF65-F5344CB8AC3E}">
        <p14:creationId xmlns:p14="http://schemas.microsoft.com/office/powerpoint/2010/main" val="3220065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2FA70E-0897-F75E-5EAE-7E258E31B289}"/>
              </a:ext>
            </a:extLst>
          </p:cNvPr>
          <p:cNvSpPr>
            <a:spLocks noGrp="1"/>
          </p:cNvSpPr>
          <p:nvPr>
            <p:ph type="title"/>
          </p:nvPr>
        </p:nvSpPr>
        <p:spPr/>
        <p:txBody>
          <a:bodyPr/>
          <a:lstStyle/>
          <a:p>
            <a:r>
              <a:rPr lang="en-US" dirty="0"/>
              <a:t>Algorithms and digital markets</a:t>
            </a:r>
          </a:p>
        </p:txBody>
      </p:sp>
      <p:sp>
        <p:nvSpPr>
          <p:cNvPr id="6" name="Content Placeholder 5">
            <a:extLst>
              <a:ext uri="{FF2B5EF4-FFF2-40B4-BE49-F238E27FC236}">
                <a16:creationId xmlns:a16="http://schemas.microsoft.com/office/drawing/2014/main" id="{3E89FF3A-BB8C-C03D-AAE3-7D44EB1E2A2F}"/>
              </a:ext>
            </a:extLst>
          </p:cNvPr>
          <p:cNvSpPr>
            <a:spLocks noGrp="1"/>
          </p:cNvSpPr>
          <p:nvPr>
            <p:ph sz="half" idx="1"/>
          </p:nvPr>
        </p:nvSpPr>
        <p:spPr/>
        <p:txBody>
          <a:bodyPr>
            <a:normAutofit fontScale="92500" lnSpcReduction="20000"/>
          </a:bodyPr>
          <a:lstStyle/>
          <a:p>
            <a:pPr marL="0" indent="0">
              <a:buNone/>
            </a:pPr>
            <a:r>
              <a:rPr lang="en-US" dirty="0"/>
              <a:t>PROS</a:t>
            </a:r>
          </a:p>
          <a:p>
            <a:r>
              <a:rPr lang="en-US" dirty="0"/>
              <a:t>Algorithms allow consumers to efficiently compare products and offers online</a:t>
            </a:r>
          </a:p>
          <a:p>
            <a:r>
              <a:rPr lang="en-US" dirty="0"/>
              <a:t> Suppliers can quickly and efficiently analyze large amounts of data, allowing them to better respond to consumer demand, better allocate production and marketing resources</a:t>
            </a:r>
          </a:p>
          <a:p>
            <a:endParaRPr lang="en-US" dirty="0"/>
          </a:p>
        </p:txBody>
      </p:sp>
      <p:sp>
        <p:nvSpPr>
          <p:cNvPr id="7" name="Content Placeholder 6">
            <a:extLst>
              <a:ext uri="{FF2B5EF4-FFF2-40B4-BE49-F238E27FC236}">
                <a16:creationId xmlns:a16="http://schemas.microsoft.com/office/drawing/2014/main" id="{59B17E41-EE56-7BCF-D753-C76CDC0B65DF}"/>
              </a:ext>
            </a:extLst>
          </p:cNvPr>
          <p:cNvSpPr>
            <a:spLocks noGrp="1"/>
          </p:cNvSpPr>
          <p:nvPr>
            <p:ph sz="half" idx="2"/>
          </p:nvPr>
        </p:nvSpPr>
        <p:spPr/>
        <p:txBody>
          <a:bodyPr>
            <a:normAutofit fontScale="92500" lnSpcReduction="20000"/>
          </a:bodyPr>
          <a:lstStyle/>
          <a:p>
            <a:pPr marL="0" indent="0">
              <a:buNone/>
            </a:pPr>
            <a:r>
              <a:rPr lang="en-US" dirty="0"/>
              <a:t>CONS</a:t>
            </a:r>
          </a:p>
          <a:p>
            <a:r>
              <a:rPr lang="en-US" dirty="0"/>
              <a:t>High price transparency and high-frequency trading that allows companies to react fast and aggressively</a:t>
            </a:r>
          </a:p>
          <a:p>
            <a:r>
              <a:rPr lang="en-US" dirty="0"/>
              <a:t>Facilitating factor for collusion and may enable new forms of coordination</a:t>
            </a:r>
          </a:p>
          <a:p>
            <a:r>
              <a:rPr lang="en-US" dirty="0"/>
              <a:t>By providing companies with powerful automated mechanisms to monitor prices, implement common policies, send market signals or optimize joint profits with deep learning techniques </a:t>
            </a:r>
          </a:p>
          <a:p>
            <a:endParaRPr lang="en-US" dirty="0"/>
          </a:p>
          <a:p>
            <a:endParaRPr lang="en-US" dirty="0"/>
          </a:p>
        </p:txBody>
      </p:sp>
      <p:sp>
        <p:nvSpPr>
          <p:cNvPr id="4" name="Slide Number Placeholder 3">
            <a:extLst>
              <a:ext uri="{FF2B5EF4-FFF2-40B4-BE49-F238E27FC236}">
                <a16:creationId xmlns:a16="http://schemas.microsoft.com/office/drawing/2014/main" id="{11104E60-E641-1DB8-2401-6B75BE9B4577}"/>
              </a:ext>
            </a:extLst>
          </p:cNvPr>
          <p:cNvSpPr>
            <a:spLocks noGrp="1"/>
          </p:cNvSpPr>
          <p:nvPr>
            <p:ph type="sldNum" sz="quarter" idx="12"/>
          </p:nvPr>
        </p:nvSpPr>
        <p:spPr/>
        <p:txBody>
          <a:bodyPr/>
          <a:lstStyle/>
          <a:p>
            <a:pPr>
              <a:defRPr/>
            </a:pPr>
            <a:fld id="{C0B8205E-D760-274E-ABF0-20625064C15C}" type="slidenum">
              <a:rPr lang="en-GB" smtClean="0"/>
              <a:pPr>
                <a:defRPr/>
              </a:pPr>
              <a:t>21</a:t>
            </a:fld>
            <a:endParaRPr lang="en-GB"/>
          </a:p>
        </p:txBody>
      </p:sp>
    </p:spTree>
    <p:extLst>
      <p:ext uri="{BB962C8B-B14F-4D97-AF65-F5344CB8AC3E}">
        <p14:creationId xmlns:p14="http://schemas.microsoft.com/office/powerpoint/2010/main" val="2717730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806B19-FC3C-3A51-3001-028B268DB266}"/>
              </a:ext>
            </a:extLst>
          </p:cNvPr>
          <p:cNvSpPr>
            <a:spLocks noGrp="1"/>
          </p:cNvSpPr>
          <p:nvPr>
            <p:ph type="title"/>
          </p:nvPr>
        </p:nvSpPr>
        <p:spPr/>
        <p:txBody>
          <a:bodyPr/>
          <a:lstStyle/>
          <a:p>
            <a:r>
              <a:rPr lang="en-US" dirty="0"/>
              <a:t>Algorithmic pricing</a:t>
            </a:r>
          </a:p>
        </p:txBody>
      </p:sp>
      <p:sp>
        <p:nvSpPr>
          <p:cNvPr id="7" name="Content Placeholder 6">
            <a:extLst>
              <a:ext uri="{FF2B5EF4-FFF2-40B4-BE49-F238E27FC236}">
                <a16:creationId xmlns:a16="http://schemas.microsoft.com/office/drawing/2014/main" id="{1C8D0A4E-2BA8-FC26-F2F6-06999DC9700B}"/>
              </a:ext>
            </a:extLst>
          </p:cNvPr>
          <p:cNvSpPr>
            <a:spLocks noGrp="1"/>
          </p:cNvSpPr>
          <p:nvPr>
            <p:ph idx="1"/>
          </p:nvPr>
        </p:nvSpPr>
        <p:spPr/>
        <p:txBody>
          <a:bodyPr>
            <a:normAutofit lnSpcReduction="10000"/>
          </a:bodyPr>
          <a:lstStyle/>
          <a:p>
            <a:r>
              <a:rPr lang="en-US" dirty="0"/>
              <a:t>Digital platforms use data and search algorithms to match the two sides of the market (platform intermediation)</a:t>
            </a:r>
          </a:p>
          <a:p>
            <a:r>
              <a:rPr lang="en-US" dirty="0"/>
              <a:t>In some businesses (airline tickets, hotel booking and online retail), algorithms are commonly applied to determine what price best matches the demand and the offers of competitors</a:t>
            </a:r>
          </a:p>
          <a:p>
            <a:r>
              <a:rPr lang="en-US" dirty="0"/>
              <a:t>Consequences:</a:t>
            </a:r>
          </a:p>
          <a:p>
            <a:pPr lvl="1"/>
            <a:r>
              <a:rPr lang="en-US" dirty="0"/>
              <a:t>market transparency (enhance competitive pressure but also allows reaching sustainable supra-competitive price equilibrium to be agreed by competitors)</a:t>
            </a:r>
          </a:p>
          <a:p>
            <a:pPr lvl="1"/>
            <a:r>
              <a:rPr lang="en-US" dirty="0"/>
              <a:t>risk of collusion</a:t>
            </a:r>
          </a:p>
          <a:p>
            <a:endParaRPr lang="en-US" dirty="0"/>
          </a:p>
          <a:p>
            <a:endParaRPr lang="en-US" dirty="0"/>
          </a:p>
        </p:txBody>
      </p:sp>
      <p:sp>
        <p:nvSpPr>
          <p:cNvPr id="5" name="Slide Number Placeholder 4">
            <a:extLst>
              <a:ext uri="{FF2B5EF4-FFF2-40B4-BE49-F238E27FC236}">
                <a16:creationId xmlns:a16="http://schemas.microsoft.com/office/drawing/2014/main" id="{1C0B5365-8531-75CB-F362-16DA9DE8A5E2}"/>
              </a:ext>
            </a:extLst>
          </p:cNvPr>
          <p:cNvSpPr>
            <a:spLocks noGrp="1"/>
          </p:cNvSpPr>
          <p:nvPr>
            <p:ph type="sldNum" sz="quarter" idx="12"/>
          </p:nvPr>
        </p:nvSpPr>
        <p:spPr/>
        <p:txBody>
          <a:bodyPr/>
          <a:lstStyle/>
          <a:p>
            <a:pPr>
              <a:defRPr/>
            </a:pPr>
            <a:fld id="{A6FC196D-C923-1B43-9ADF-096D7B08AD4F}" type="slidenum">
              <a:rPr lang="en-GB" smtClean="0"/>
              <a:pPr>
                <a:defRPr/>
              </a:pPr>
              <a:t>22</a:t>
            </a:fld>
            <a:endParaRPr lang="en-GB"/>
          </a:p>
        </p:txBody>
      </p:sp>
    </p:spTree>
    <p:extLst>
      <p:ext uri="{BB962C8B-B14F-4D97-AF65-F5344CB8AC3E}">
        <p14:creationId xmlns:p14="http://schemas.microsoft.com/office/powerpoint/2010/main" val="3057080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BFE7C-6823-1DAC-C627-8B3EA4D0EDDA}"/>
              </a:ext>
            </a:extLst>
          </p:cNvPr>
          <p:cNvSpPr>
            <a:spLocks noGrp="1"/>
          </p:cNvSpPr>
          <p:nvPr>
            <p:ph type="title"/>
          </p:nvPr>
        </p:nvSpPr>
        <p:spPr/>
        <p:txBody>
          <a:bodyPr/>
          <a:lstStyle/>
          <a:p>
            <a:r>
              <a:rPr lang="en-US" dirty="0"/>
              <a:t>Collusion through technical means</a:t>
            </a:r>
          </a:p>
        </p:txBody>
      </p:sp>
      <p:sp>
        <p:nvSpPr>
          <p:cNvPr id="3" name="Content Placeholder 2">
            <a:extLst>
              <a:ext uri="{FF2B5EF4-FFF2-40B4-BE49-F238E27FC236}">
                <a16:creationId xmlns:a16="http://schemas.microsoft.com/office/drawing/2014/main" id="{E3B7B7C2-C7FF-EBAA-B7F2-D1E369EBDB89}"/>
              </a:ext>
            </a:extLst>
          </p:cNvPr>
          <p:cNvSpPr>
            <a:spLocks noGrp="1"/>
          </p:cNvSpPr>
          <p:nvPr>
            <p:ph idx="1"/>
          </p:nvPr>
        </p:nvSpPr>
        <p:spPr>
          <a:xfrm>
            <a:off x="827700" y="2052925"/>
            <a:ext cx="7848756" cy="4195481"/>
          </a:xfrm>
        </p:spPr>
        <p:txBody>
          <a:bodyPr>
            <a:normAutofit/>
          </a:bodyPr>
          <a:lstStyle/>
          <a:p>
            <a:r>
              <a:rPr lang="en-US" sz="1800" dirty="0"/>
              <a:t>Case C-74/14 </a:t>
            </a:r>
            <a:r>
              <a:rPr lang="en-US" sz="1800" dirty="0" err="1"/>
              <a:t>Eturas</a:t>
            </a:r>
            <a:r>
              <a:rPr lang="en-US" sz="1800" dirty="0"/>
              <a:t> - Preliminary reference from the Lithuanian Supreme Administrative Court - More than 30 travel agents in Lithuania allegedly coordinated through an online travel booking system with regard to the limitation of discounts available for clients. </a:t>
            </a:r>
          </a:p>
          <a:p>
            <a:r>
              <a:rPr lang="en-US" sz="1800" dirty="0"/>
              <a:t>Passive modes of participation are also caught by Article 101(1) TFEU (C-194/14 AC-</a:t>
            </a:r>
            <a:r>
              <a:rPr lang="en-US" sz="1800" dirty="0" err="1"/>
              <a:t>Treuhand</a:t>
            </a:r>
            <a:r>
              <a:rPr lang="en-US" sz="1800" dirty="0"/>
              <a:t> v Commission) but “under that provision, the concept of a concerted practice implies, in addition to the participating undertakings concerting with each other, subsequent conduct on the market and a relationship of cause and effect between the two“ (para. 42 and C-286/13 Dole Food and Dole Fresh Fruit Europe v Commission).</a:t>
            </a:r>
          </a:p>
          <a:p>
            <a:endParaRPr lang="en-US" sz="1800" dirty="0"/>
          </a:p>
        </p:txBody>
      </p:sp>
      <p:sp>
        <p:nvSpPr>
          <p:cNvPr id="4" name="Slide Number Placeholder 3">
            <a:extLst>
              <a:ext uri="{FF2B5EF4-FFF2-40B4-BE49-F238E27FC236}">
                <a16:creationId xmlns:a16="http://schemas.microsoft.com/office/drawing/2014/main" id="{9632F9A2-4E42-11E6-56A2-A89C5CB1C2E1}"/>
              </a:ext>
            </a:extLst>
          </p:cNvPr>
          <p:cNvSpPr>
            <a:spLocks noGrp="1"/>
          </p:cNvSpPr>
          <p:nvPr>
            <p:ph type="sldNum" sz="quarter" idx="12"/>
          </p:nvPr>
        </p:nvSpPr>
        <p:spPr/>
        <p:txBody>
          <a:bodyPr/>
          <a:lstStyle/>
          <a:p>
            <a:pPr>
              <a:defRPr/>
            </a:pPr>
            <a:fld id="{C0B8205E-D760-274E-ABF0-20625064C15C}" type="slidenum">
              <a:rPr lang="en-GB" smtClean="0"/>
              <a:pPr>
                <a:defRPr/>
              </a:pPr>
              <a:t>23</a:t>
            </a:fld>
            <a:endParaRPr lang="en-GB"/>
          </a:p>
        </p:txBody>
      </p:sp>
    </p:spTree>
    <p:extLst>
      <p:ext uri="{BB962C8B-B14F-4D97-AF65-F5344CB8AC3E}">
        <p14:creationId xmlns:p14="http://schemas.microsoft.com/office/powerpoint/2010/main" val="3212549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BFE7C-6823-1DAC-C627-8B3EA4D0EDDA}"/>
              </a:ext>
            </a:extLst>
          </p:cNvPr>
          <p:cNvSpPr>
            <a:spLocks noGrp="1"/>
          </p:cNvSpPr>
          <p:nvPr>
            <p:ph type="title"/>
          </p:nvPr>
        </p:nvSpPr>
        <p:spPr/>
        <p:txBody>
          <a:bodyPr/>
          <a:lstStyle/>
          <a:p>
            <a:r>
              <a:rPr lang="en-US" dirty="0"/>
              <a:t>Collusion through technical means</a:t>
            </a:r>
          </a:p>
        </p:txBody>
      </p:sp>
      <p:sp>
        <p:nvSpPr>
          <p:cNvPr id="3" name="Content Placeholder 2">
            <a:extLst>
              <a:ext uri="{FF2B5EF4-FFF2-40B4-BE49-F238E27FC236}">
                <a16:creationId xmlns:a16="http://schemas.microsoft.com/office/drawing/2014/main" id="{E3B7B7C2-C7FF-EBAA-B7F2-D1E369EBDB89}"/>
              </a:ext>
            </a:extLst>
          </p:cNvPr>
          <p:cNvSpPr>
            <a:spLocks noGrp="1"/>
          </p:cNvSpPr>
          <p:nvPr>
            <p:ph idx="1"/>
          </p:nvPr>
        </p:nvSpPr>
        <p:spPr>
          <a:xfrm>
            <a:off x="827700" y="2052925"/>
            <a:ext cx="7848756" cy="4195481"/>
          </a:xfrm>
        </p:spPr>
        <p:txBody>
          <a:bodyPr>
            <a:normAutofit/>
          </a:bodyPr>
          <a:lstStyle/>
          <a:p>
            <a:r>
              <a:rPr lang="en-US" sz="1800" b="1" dirty="0">
                <a:solidFill>
                  <a:srgbClr val="FF0000"/>
                </a:solidFill>
              </a:rPr>
              <a:t>UK Posters case</a:t>
            </a:r>
            <a:r>
              <a:rPr lang="en-US" sz="1800" dirty="0"/>
              <a:t> - automated re-pricing software to monitor and adjust prices </a:t>
            </a:r>
          </a:p>
          <a:p>
            <a:r>
              <a:rPr lang="en-US" sz="1800" b="1" dirty="0">
                <a:solidFill>
                  <a:srgbClr val="FF0000"/>
                </a:solidFill>
              </a:rPr>
              <a:t>LG Electronics RUS Ltd </a:t>
            </a:r>
            <a:r>
              <a:rPr lang="en-US" sz="1800" dirty="0"/>
              <a:t>possible coordination of economic activity of resellers of LG smartphones included fixing recommended retail prices for devices, price control using a pricing algorithms and persuading resellers to observe them.</a:t>
            </a:r>
          </a:p>
          <a:p>
            <a:r>
              <a:rPr lang="en-US" sz="1800" b="1" dirty="0">
                <a:solidFill>
                  <a:srgbClr val="FF0000"/>
                </a:solidFill>
              </a:rPr>
              <a:t>Auction robots</a:t>
            </a:r>
            <a:r>
              <a:rPr lang="en-US" sz="1800" dirty="0"/>
              <a:t> to violate antimonopoly law: “by itself, using a robot is not a violation”. FAS opened and is investigating several cases against companies that used this tool to fix and maintain prices and bid-rigging</a:t>
            </a:r>
          </a:p>
          <a:p>
            <a:pPr marL="0" indent="0">
              <a:buNone/>
            </a:pPr>
            <a:endParaRPr lang="en-US" sz="1800" dirty="0"/>
          </a:p>
        </p:txBody>
      </p:sp>
      <p:sp>
        <p:nvSpPr>
          <p:cNvPr id="4" name="Slide Number Placeholder 3">
            <a:extLst>
              <a:ext uri="{FF2B5EF4-FFF2-40B4-BE49-F238E27FC236}">
                <a16:creationId xmlns:a16="http://schemas.microsoft.com/office/drawing/2014/main" id="{9632F9A2-4E42-11E6-56A2-A89C5CB1C2E1}"/>
              </a:ext>
            </a:extLst>
          </p:cNvPr>
          <p:cNvSpPr>
            <a:spLocks noGrp="1"/>
          </p:cNvSpPr>
          <p:nvPr>
            <p:ph type="sldNum" sz="quarter" idx="12"/>
          </p:nvPr>
        </p:nvSpPr>
        <p:spPr/>
        <p:txBody>
          <a:bodyPr/>
          <a:lstStyle/>
          <a:p>
            <a:pPr>
              <a:defRPr/>
            </a:pPr>
            <a:fld id="{C0B8205E-D760-274E-ABF0-20625064C15C}" type="slidenum">
              <a:rPr lang="en-GB" smtClean="0"/>
              <a:pPr>
                <a:defRPr/>
              </a:pPr>
              <a:t>24</a:t>
            </a:fld>
            <a:endParaRPr lang="en-GB"/>
          </a:p>
        </p:txBody>
      </p:sp>
    </p:spTree>
    <p:extLst>
      <p:ext uri="{BB962C8B-B14F-4D97-AF65-F5344CB8AC3E}">
        <p14:creationId xmlns:p14="http://schemas.microsoft.com/office/powerpoint/2010/main" val="3933232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AF69-A054-FC0C-FE4C-D130867E263B}"/>
              </a:ext>
            </a:extLst>
          </p:cNvPr>
          <p:cNvSpPr>
            <a:spLocks noGrp="1"/>
          </p:cNvSpPr>
          <p:nvPr>
            <p:ph type="title"/>
          </p:nvPr>
        </p:nvSpPr>
        <p:spPr/>
        <p:txBody>
          <a:bodyPr/>
          <a:lstStyle/>
          <a:p>
            <a:r>
              <a:rPr lang="en-US" dirty="0"/>
              <a:t>The “Digital Smoke-Filled Room”</a:t>
            </a:r>
          </a:p>
        </p:txBody>
      </p:sp>
      <p:sp>
        <p:nvSpPr>
          <p:cNvPr id="3" name="Content Placeholder 2">
            <a:extLst>
              <a:ext uri="{FF2B5EF4-FFF2-40B4-BE49-F238E27FC236}">
                <a16:creationId xmlns:a16="http://schemas.microsoft.com/office/drawing/2014/main" id="{6CA702D7-C997-BF32-E35C-921E6BAE89BF}"/>
              </a:ext>
            </a:extLst>
          </p:cNvPr>
          <p:cNvSpPr>
            <a:spLocks noGrp="1"/>
          </p:cNvSpPr>
          <p:nvPr>
            <p:ph idx="1"/>
          </p:nvPr>
        </p:nvSpPr>
        <p:spPr>
          <a:xfrm>
            <a:off x="827700" y="2052925"/>
            <a:ext cx="7567544" cy="4195481"/>
          </a:xfrm>
        </p:spPr>
        <p:txBody>
          <a:bodyPr>
            <a:normAutofit fontScale="77500" lnSpcReduction="20000"/>
          </a:bodyPr>
          <a:lstStyle/>
          <a:p>
            <a:pPr marL="0" indent="0">
              <a:buNone/>
            </a:pPr>
            <a:r>
              <a:rPr lang="en-US" dirty="0"/>
              <a:t>In the US:</a:t>
            </a:r>
          </a:p>
          <a:p>
            <a:r>
              <a:rPr lang="en-US" b="1" dirty="0" err="1">
                <a:solidFill>
                  <a:srgbClr val="FF0000"/>
                </a:solidFill>
              </a:rPr>
              <a:t>Topkins</a:t>
            </a:r>
            <a:r>
              <a:rPr lang="en-US" dirty="0"/>
              <a:t> (2015) - US Department of Justice - plea agreement announced between the </a:t>
            </a:r>
            <a:r>
              <a:rPr lang="en-US" dirty="0" err="1"/>
              <a:t>DoJ</a:t>
            </a:r>
            <a:r>
              <a:rPr lang="en-US" dirty="0"/>
              <a:t> and an executive, David </a:t>
            </a:r>
            <a:r>
              <a:rPr lang="en-US" dirty="0" err="1"/>
              <a:t>Topkins</a:t>
            </a:r>
            <a:r>
              <a:rPr lang="en-US" dirty="0"/>
              <a:t>, of an online art retailer, who was prosecuted for conspiring with competitors to fix the prices of posters sold online via Amazon Marketplace. </a:t>
            </a:r>
          </a:p>
          <a:p>
            <a:pPr marL="0" indent="0">
              <a:buNone/>
            </a:pPr>
            <a:r>
              <a:rPr lang="en-US" dirty="0"/>
              <a:t>	Assistant Attorney General Bill Baer stated that the </a:t>
            </a:r>
            <a:r>
              <a:rPr lang="en-US" dirty="0" err="1"/>
              <a:t>DoJ</a:t>
            </a:r>
            <a:r>
              <a:rPr lang="en-US" dirty="0"/>
              <a:t> “will not 		tolerate anticompetitive conduct, whether it occurs in a smoke-filled 	room or over the Internet using complex pricing algorithms”.</a:t>
            </a:r>
          </a:p>
          <a:p>
            <a:r>
              <a:rPr lang="en-US" b="1" dirty="0">
                <a:solidFill>
                  <a:srgbClr val="FF0000"/>
                </a:solidFill>
              </a:rPr>
              <a:t>Aston</a:t>
            </a:r>
            <a:r>
              <a:rPr lang="en-US" dirty="0"/>
              <a:t> (2015) - US Department of Justice - a director, Daniel William Aston, and his company, Trod Ltd., were indicted for conspiring with third-party sellers to fix the prices of posters sold online via Amazon Marketplace.</a:t>
            </a:r>
          </a:p>
          <a:p>
            <a:pPr marL="0" indent="0">
              <a:buNone/>
            </a:pPr>
            <a:r>
              <a:rPr lang="en-US" dirty="0"/>
              <a:t>	In both cases, traditional meetings were held to discuss prices and 	agree to adopt specific pricing algorithms to implement their price-	fixing agreements. Since the algorithms were merely used to execute 	a pre-existing agreement among competitors, there was no difficulty 	to establish liability under traditional competition law concepts.</a:t>
            </a:r>
          </a:p>
          <a:p>
            <a:endParaRPr lang="en-US" dirty="0"/>
          </a:p>
        </p:txBody>
      </p:sp>
      <p:sp>
        <p:nvSpPr>
          <p:cNvPr id="4" name="Slide Number Placeholder 3">
            <a:extLst>
              <a:ext uri="{FF2B5EF4-FFF2-40B4-BE49-F238E27FC236}">
                <a16:creationId xmlns:a16="http://schemas.microsoft.com/office/drawing/2014/main" id="{EBE9F4B7-48DC-386A-B1AA-F74CBEAA1ECF}"/>
              </a:ext>
            </a:extLst>
          </p:cNvPr>
          <p:cNvSpPr>
            <a:spLocks noGrp="1"/>
          </p:cNvSpPr>
          <p:nvPr>
            <p:ph type="sldNum" sz="quarter" idx="12"/>
          </p:nvPr>
        </p:nvSpPr>
        <p:spPr/>
        <p:txBody>
          <a:bodyPr/>
          <a:lstStyle/>
          <a:p>
            <a:pPr>
              <a:defRPr/>
            </a:pPr>
            <a:fld id="{C0B8205E-D760-274E-ABF0-20625064C15C}" type="slidenum">
              <a:rPr lang="en-GB" smtClean="0"/>
              <a:pPr>
                <a:defRPr/>
              </a:pPr>
              <a:t>25</a:t>
            </a:fld>
            <a:endParaRPr lang="en-GB"/>
          </a:p>
        </p:txBody>
      </p:sp>
    </p:spTree>
    <p:extLst>
      <p:ext uri="{BB962C8B-B14F-4D97-AF65-F5344CB8AC3E}">
        <p14:creationId xmlns:p14="http://schemas.microsoft.com/office/powerpoint/2010/main" val="3003119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95DCA-9DA3-7F1D-CF4C-A52482AEEE9D}"/>
              </a:ext>
            </a:extLst>
          </p:cNvPr>
          <p:cNvSpPr>
            <a:spLocks noGrp="1"/>
          </p:cNvSpPr>
          <p:nvPr>
            <p:ph type="title"/>
          </p:nvPr>
        </p:nvSpPr>
        <p:spPr/>
        <p:txBody>
          <a:bodyPr/>
          <a:lstStyle/>
          <a:p>
            <a:r>
              <a:rPr lang="en-US" dirty="0"/>
              <a:t>“Uber”</a:t>
            </a:r>
          </a:p>
        </p:txBody>
      </p:sp>
      <p:sp>
        <p:nvSpPr>
          <p:cNvPr id="3" name="Content Placeholder 2">
            <a:extLst>
              <a:ext uri="{FF2B5EF4-FFF2-40B4-BE49-F238E27FC236}">
                <a16:creationId xmlns:a16="http://schemas.microsoft.com/office/drawing/2014/main" id="{3013B8DC-BDEE-C21D-4C36-E202E115DAE2}"/>
              </a:ext>
            </a:extLst>
          </p:cNvPr>
          <p:cNvSpPr>
            <a:spLocks noGrp="1"/>
          </p:cNvSpPr>
          <p:nvPr>
            <p:ph idx="1"/>
          </p:nvPr>
        </p:nvSpPr>
        <p:spPr>
          <a:xfrm>
            <a:off x="827700" y="2052925"/>
            <a:ext cx="7992772" cy="4195481"/>
          </a:xfrm>
        </p:spPr>
        <p:txBody>
          <a:bodyPr>
            <a:normAutofit fontScale="77500" lnSpcReduction="20000"/>
          </a:bodyPr>
          <a:lstStyle/>
          <a:p>
            <a:r>
              <a:rPr lang="en-US" dirty="0"/>
              <a:t>Uber activities have been banned or subject to serious restrictions in Belgium, Germany, Italy and Spain but some public authorities are considering regulatory reforms in order to accommodate Uber and analogous companies</a:t>
            </a:r>
          </a:p>
          <a:p>
            <a:r>
              <a:rPr lang="en-US" dirty="0"/>
              <a:t> In May 2016 the Poland competition authority (</a:t>
            </a:r>
            <a:r>
              <a:rPr lang="en-US" dirty="0" err="1"/>
              <a:t>UOKiK</a:t>
            </a:r>
            <a:r>
              <a:rPr lang="en-US" dirty="0"/>
              <a:t>) has declared that Uber does not pose a threat to competition and consumers’ protection. According to the President Adam </a:t>
            </a:r>
            <a:r>
              <a:rPr lang="en-US" dirty="0" err="1"/>
              <a:t>Jasser</a:t>
            </a:r>
            <a:r>
              <a:rPr lang="en-US" dirty="0"/>
              <a:t>, “Uber puts competitive pressure on the traditional taxi service market […] the innovative nature of Uber cannot be categorized as an activity intended to eliminate competition. The basic technology used by Uber is not patent protected and therefore rival firms can use this business model and modify it further, thereby benefiting the development of competition and thereby consumers. This is confirmed by the availability of rival applications similar to Uber in Poland and other countries. Also, the type of service that Uber offers might not be the optimal solution for every consumer as it does not guarantee certain features such as anonymity of the passenger or the option of paying by cash, which might be important for some passengers.”</a:t>
            </a:r>
          </a:p>
          <a:p>
            <a:r>
              <a:rPr lang="en-US" dirty="0"/>
              <a:t>Lord Currie (CMA) (on sharing economies): “the CMA is instinctively in support of innovation and disruption as a competitive advantage”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7D1A2C0-570B-68DE-D71D-825929BD515D}"/>
              </a:ext>
            </a:extLst>
          </p:cNvPr>
          <p:cNvSpPr>
            <a:spLocks noGrp="1"/>
          </p:cNvSpPr>
          <p:nvPr>
            <p:ph type="sldNum" sz="quarter" idx="12"/>
          </p:nvPr>
        </p:nvSpPr>
        <p:spPr/>
        <p:txBody>
          <a:bodyPr/>
          <a:lstStyle/>
          <a:p>
            <a:pPr>
              <a:defRPr/>
            </a:pPr>
            <a:fld id="{C0B8205E-D760-274E-ABF0-20625064C15C}" type="slidenum">
              <a:rPr lang="en-GB" smtClean="0"/>
              <a:pPr>
                <a:defRPr/>
              </a:pPr>
              <a:t>26</a:t>
            </a:fld>
            <a:endParaRPr lang="en-GB"/>
          </a:p>
        </p:txBody>
      </p:sp>
    </p:spTree>
    <p:extLst>
      <p:ext uri="{BB962C8B-B14F-4D97-AF65-F5344CB8AC3E}">
        <p14:creationId xmlns:p14="http://schemas.microsoft.com/office/powerpoint/2010/main" val="1922015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6ADA8-EE6A-71CE-8DC1-F10EB7061F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14D5D0-DD60-0126-E1A5-D92BA23728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99EFF39-57F9-0B69-48E9-2A710FDF7DFF}"/>
              </a:ext>
            </a:extLst>
          </p:cNvPr>
          <p:cNvSpPr>
            <a:spLocks noGrp="1"/>
          </p:cNvSpPr>
          <p:nvPr>
            <p:ph type="sldNum" sz="quarter" idx="12"/>
          </p:nvPr>
        </p:nvSpPr>
        <p:spPr/>
        <p:txBody>
          <a:bodyPr/>
          <a:lstStyle/>
          <a:p>
            <a:pPr>
              <a:defRPr/>
            </a:pPr>
            <a:fld id="{C0B8205E-D760-274E-ABF0-20625064C15C}" type="slidenum">
              <a:rPr lang="en-GB" smtClean="0"/>
              <a:pPr>
                <a:defRPr/>
              </a:pPr>
              <a:t>27</a:t>
            </a:fld>
            <a:endParaRPr lang="en-GB"/>
          </a:p>
        </p:txBody>
      </p:sp>
      <p:sp>
        <p:nvSpPr>
          <p:cNvPr id="5" name="Oval 4">
            <a:extLst>
              <a:ext uri="{FF2B5EF4-FFF2-40B4-BE49-F238E27FC236}">
                <a16:creationId xmlns:a16="http://schemas.microsoft.com/office/drawing/2014/main" id="{639FA11D-E55E-2CA3-C2E2-A6D566C4651C}"/>
              </a:ext>
            </a:extLst>
          </p:cNvPr>
          <p:cNvSpPr/>
          <p:nvPr/>
        </p:nvSpPr>
        <p:spPr>
          <a:xfrm>
            <a:off x="269693" y="1857718"/>
            <a:ext cx="7776864" cy="3539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800" b="1" cap="none" dirty="0">
                <a:latin typeface="Calibri" panose="020F0502020204030204" pitchFamily="34" charset="0"/>
              </a:rPr>
              <a:t>“</a:t>
            </a:r>
            <a:r>
              <a:rPr lang="en-GB" sz="1800" b="1" i="1" cap="none" dirty="0">
                <a:latin typeface="Calibri" panose="020F0502020204030204" pitchFamily="34" charset="0"/>
              </a:rPr>
              <a:t>We are not setting the price. The market is setting the price. We have algorithms to determine what that market is</a:t>
            </a:r>
            <a:r>
              <a:rPr lang="en-GB" sz="1800" b="1" cap="none" dirty="0">
                <a:latin typeface="Calibri" panose="020F0502020204030204" pitchFamily="34" charset="0"/>
              </a:rPr>
              <a:t>.”</a:t>
            </a:r>
          </a:p>
        </p:txBody>
      </p:sp>
      <p:sp>
        <p:nvSpPr>
          <p:cNvPr id="6" name="TextBox 5">
            <a:extLst>
              <a:ext uri="{FF2B5EF4-FFF2-40B4-BE49-F238E27FC236}">
                <a16:creationId xmlns:a16="http://schemas.microsoft.com/office/drawing/2014/main" id="{DCFD3395-6037-F14E-CB92-55CFDE902A04}"/>
              </a:ext>
            </a:extLst>
          </p:cNvPr>
          <p:cNvSpPr txBox="1"/>
          <p:nvPr/>
        </p:nvSpPr>
        <p:spPr>
          <a:xfrm>
            <a:off x="484710" y="6453336"/>
            <a:ext cx="7687690" cy="369332"/>
          </a:xfrm>
          <a:prstGeom prst="rect">
            <a:avLst/>
          </a:prstGeom>
          <a:noFill/>
        </p:spPr>
        <p:txBody>
          <a:bodyPr wrap="square" rtlCol="0">
            <a:spAutoFit/>
          </a:bodyPr>
          <a:lstStyle/>
          <a:p>
            <a:r>
              <a:rPr lang="en-GB" sz="1800" b="1" i="1" dirty="0">
                <a:solidFill>
                  <a:schemeClr val="tx2">
                    <a:lumMod val="20000"/>
                    <a:lumOff val="80000"/>
                  </a:schemeClr>
                </a:solidFill>
                <a:latin typeface="Calibri" panose="020F0502020204030204" pitchFamily="34" charset="0"/>
              </a:rPr>
              <a:t>Travis Kalanick (CEO and co-founder of Uber)</a:t>
            </a:r>
          </a:p>
        </p:txBody>
      </p:sp>
    </p:spTree>
    <p:extLst>
      <p:ext uri="{BB962C8B-B14F-4D97-AF65-F5344CB8AC3E}">
        <p14:creationId xmlns:p14="http://schemas.microsoft.com/office/powerpoint/2010/main" val="974753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DA76C-6CC3-954C-FFEC-36A3266F05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9ECCC1-FD17-07D7-0A66-58575BA3E25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2BC8C74-95D4-21CC-6537-F82247DD48B1}"/>
              </a:ext>
            </a:extLst>
          </p:cNvPr>
          <p:cNvSpPr>
            <a:spLocks noGrp="1"/>
          </p:cNvSpPr>
          <p:nvPr>
            <p:ph type="sldNum" sz="quarter" idx="12"/>
          </p:nvPr>
        </p:nvSpPr>
        <p:spPr/>
        <p:txBody>
          <a:bodyPr/>
          <a:lstStyle/>
          <a:p>
            <a:pPr>
              <a:defRPr/>
            </a:pPr>
            <a:fld id="{C0B8205E-D760-274E-ABF0-20625064C15C}" type="slidenum">
              <a:rPr lang="en-GB" smtClean="0"/>
              <a:pPr>
                <a:defRPr/>
              </a:pPr>
              <a:t>28</a:t>
            </a:fld>
            <a:endParaRPr lang="en-GB"/>
          </a:p>
        </p:txBody>
      </p:sp>
      <p:sp>
        <p:nvSpPr>
          <p:cNvPr id="6" name="Rounded Rectangle 5">
            <a:extLst>
              <a:ext uri="{FF2B5EF4-FFF2-40B4-BE49-F238E27FC236}">
                <a16:creationId xmlns:a16="http://schemas.microsoft.com/office/drawing/2014/main" id="{7CCBF6D7-98F2-3134-30BD-2313949BEF30}"/>
              </a:ext>
            </a:extLst>
          </p:cNvPr>
          <p:cNvSpPr/>
          <p:nvPr/>
        </p:nvSpPr>
        <p:spPr>
          <a:xfrm>
            <a:off x="849429" y="1712582"/>
            <a:ext cx="6711654" cy="40435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00000"/>
              </a:lnSpc>
              <a:defRPr sz="2400" i="1" cap="none">
                <a:latin typeface="Helvetica Neue"/>
                <a:ea typeface="Helvetica Neue"/>
                <a:cs typeface="Helvetica Neue"/>
                <a:sym typeface="Helvetica Neue"/>
              </a:defRPr>
            </a:pPr>
            <a:r>
              <a:rPr lang="en-GB" sz="1800" b="1" dirty="0">
                <a:latin typeface="Calibri" panose="020F0502020204030204" pitchFamily="34" charset="0"/>
              </a:rPr>
              <a:t>“If there is no public policy rationale justifying regulation, policymakers should allow competition to proceed unfettered. Our experience tells us that consumers generally benefit from the competition that arises between traditional and new business models.</a:t>
            </a:r>
            <a:br>
              <a:rPr lang="en-GB" sz="1800" b="1" dirty="0">
                <a:latin typeface="Calibri" panose="020F0502020204030204" pitchFamily="34" charset="0"/>
              </a:rPr>
            </a:br>
            <a:r>
              <a:rPr lang="en-GB" sz="1800" b="1" dirty="0">
                <a:latin typeface="Calibri" panose="020F0502020204030204" pitchFamily="34" charset="0"/>
              </a:rPr>
              <a:t>One of our main concerns is that existing regulatory schemes tend to mirror, and perhaps even entrench, traditional business models and thereby chill pro-consumer innovation […] A related concern is that existing regulatory bodies may be controlled or influenced by the very interests they regulate, and that incumbents will use the existing regulatory structure to deter new, potentially disruptive entry […]</a:t>
            </a:r>
            <a:br>
              <a:rPr lang="en-GB" sz="1800" b="1" dirty="0">
                <a:latin typeface="Calibri" panose="020F0502020204030204" pitchFamily="34" charset="0"/>
              </a:rPr>
            </a:br>
            <a:r>
              <a:rPr lang="en-GB" sz="1800" b="1" dirty="0">
                <a:latin typeface="Calibri" panose="020F0502020204030204" pitchFamily="34" charset="0"/>
              </a:rPr>
              <a:t>Regulatory frameworks, to the extent they are needed, should be flexible enough to allow new forms of competition.”</a:t>
            </a:r>
          </a:p>
        </p:txBody>
      </p:sp>
      <p:sp>
        <p:nvSpPr>
          <p:cNvPr id="7" name="TextBox 6">
            <a:extLst>
              <a:ext uri="{FF2B5EF4-FFF2-40B4-BE49-F238E27FC236}">
                <a16:creationId xmlns:a16="http://schemas.microsoft.com/office/drawing/2014/main" id="{BC8793DD-6B02-3661-53A1-9A2A111B4F18}"/>
              </a:ext>
            </a:extLst>
          </p:cNvPr>
          <p:cNvSpPr txBox="1"/>
          <p:nvPr/>
        </p:nvSpPr>
        <p:spPr>
          <a:xfrm>
            <a:off x="107504" y="6405282"/>
            <a:ext cx="8640960" cy="461665"/>
          </a:xfrm>
          <a:prstGeom prst="rect">
            <a:avLst/>
          </a:prstGeom>
          <a:noFill/>
        </p:spPr>
        <p:txBody>
          <a:bodyPr wrap="square" rtlCol="0">
            <a:spAutoFit/>
          </a:bodyPr>
          <a:lstStyle/>
          <a:p>
            <a:pPr defTabSz="457200">
              <a:lnSpc>
                <a:spcPct val="100000"/>
              </a:lnSpc>
              <a:defRPr sz="3000">
                <a:solidFill>
                  <a:srgbClr val="FFFFFF"/>
                </a:solidFill>
                <a:latin typeface="Helvetica Neue"/>
                <a:ea typeface="Helvetica Neue"/>
                <a:cs typeface="Helvetica Neue"/>
                <a:sym typeface="Helvetica Neue"/>
              </a:defRPr>
            </a:pPr>
            <a:r>
              <a:rPr lang="en-GB" sz="1200" b="1" i="1" dirty="0">
                <a:latin typeface="Calibri" panose="020F0502020204030204" pitchFamily="34" charset="0"/>
              </a:rPr>
              <a:t>Edith Ramirez ,  42nd Annual  Conference on International Antitrust and Policy - Fordham Law School New York </a:t>
            </a:r>
          </a:p>
          <a:p>
            <a:pPr defTabSz="457200">
              <a:lnSpc>
                <a:spcPct val="100000"/>
              </a:lnSpc>
              <a:defRPr sz="1700">
                <a:solidFill>
                  <a:srgbClr val="FFFFFF"/>
                </a:solidFill>
                <a:latin typeface="Helvetica Neue"/>
                <a:ea typeface="Helvetica Neue"/>
                <a:cs typeface="Helvetica Neue"/>
                <a:sym typeface="Helvetica Neue"/>
              </a:defRPr>
            </a:pPr>
            <a:r>
              <a:rPr lang="en-GB" sz="1200" b="1" i="1" dirty="0">
                <a:latin typeface="Calibri" panose="020F0502020204030204" pitchFamily="34" charset="0"/>
              </a:rPr>
              <a:t>October 2015</a:t>
            </a:r>
            <a:endParaRPr lang="en-US" sz="1200" dirty="0"/>
          </a:p>
        </p:txBody>
      </p:sp>
    </p:spTree>
    <p:extLst>
      <p:ext uri="{BB962C8B-B14F-4D97-AF65-F5344CB8AC3E}">
        <p14:creationId xmlns:p14="http://schemas.microsoft.com/office/powerpoint/2010/main" val="184223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72E4-80F9-BE6E-BD5C-F21E30C1FDCB}"/>
              </a:ext>
            </a:extLst>
          </p:cNvPr>
          <p:cNvSpPr>
            <a:spLocks noGrp="1"/>
          </p:cNvSpPr>
          <p:nvPr>
            <p:ph type="title"/>
          </p:nvPr>
        </p:nvSpPr>
        <p:spPr/>
        <p:txBody>
          <a:bodyPr/>
          <a:lstStyle/>
          <a:p>
            <a:r>
              <a:rPr lang="en-US" dirty="0"/>
              <a:t>Regulate algorithms?</a:t>
            </a:r>
          </a:p>
        </p:txBody>
      </p:sp>
      <p:sp>
        <p:nvSpPr>
          <p:cNvPr id="3" name="Content Placeholder 2">
            <a:extLst>
              <a:ext uri="{FF2B5EF4-FFF2-40B4-BE49-F238E27FC236}">
                <a16:creationId xmlns:a16="http://schemas.microsoft.com/office/drawing/2014/main" id="{9F207236-2125-BC14-4341-A6B69BCC7FD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F724666-507F-BFBD-3981-D4E5AC7E05C8}"/>
              </a:ext>
            </a:extLst>
          </p:cNvPr>
          <p:cNvSpPr>
            <a:spLocks noGrp="1"/>
          </p:cNvSpPr>
          <p:nvPr>
            <p:ph type="sldNum" sz="quarter" idx="12"/>
          </p:nvPr>
        </p:nvSpPr>
        <p:spPr/>
        <p:txBody>
          <a:bodyPr/>
          <a:lstStyle/>
          <a:p>
            <a:pPr>
              <a:defRPr/>
            </a:pPr>
            <a:fld id="{C0B8205E-D760-274E-ABF0-20625064C15C}" type="slidenum">
              <a:rPr lang="en-GB" smtClean="0"/>
              <a:pPr>
                <a:defRPr/>
              </a:pPr>
              <a:t>29</a:t>
            </a:fld>
            <a:endParaRPr lang="en-GB"/>
          </a:p>
        </p:txBody>
      </p:sp>
      <p:sp>
        <p:nvSpPr>
          <p:cNvPr id="5" name="Oval 4">
            <a:extLst>
              <a:ext uri="{FF2B5EF4-FFF2-40B4-BE49-F238E27FC236}">
                <a16:creationId xmlns:a16="http://schemas.microsoft.com/office/drawing/2014/main" id="{68DA48A6-29CB-F755-C021-36C795BF79EC}"/>
              </a:ext>
            </a:extLst>
          </p:cNvPr>
          <p:cNvSpPr/>
          <p:nvPr/>
        </p:nvSpPr>
        <p:spPr>
          <a:xfrm>
            <a:off x="1907703" y="2052925"/>
            <a:ext cx="5858727" cy="3896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businesses can and must do is to ensure antitrust compliance by design. That means that pricing algorithms need to be built in a way that does not allow them to collude. Like a more </a:t>
            </a:r>
            <a:r>
              <a:rPr lang="en-US" dirty="0" err="1"/>
              <a:t>honourable</a:t>
            </a:r>
            <a:r>
              <a:rPr lang="en-US" dirty="0"/>
              <a:t> version of the computer HAL in the film 2001, they need to respond to an offer of collusion by saying, I am sorry, I am afraid I can’t do that.”</a:t>
            </a:r>
          </a:p>
        </p:txBody>
      </p:sp>
      <p:sp>
        <p:nvSpPr>
          <p:cNvPr id="6" name="TextBox 5">
            <a:extLst>
              <a:ext uri="{FF2B5EF4-FFF2-40B4-BE49-F238E27FC236}">
                <a16:creationId xmlns:a16="http://schemas.microsoft.com/office/drawing/2014/main" id="{95DE2CB6-C053-C36E-1BEB-6A130A539439}"/>
              </a:ext>
            </a:extLst>
          </p:cNvPr>
          <p:cNvSpPr txBox="1"/>
          <p:nvPr/>
        </p:nvSpPr>
        <p:spPr>
          <a:xfrm>
            <a:off x="484710" y="6248406"/>
            <a:ext cx="7687690" cy="369332"/>
          </a:xfrm>
          <a:prstGeom prst="rect">
            <a:avLst/>
          </a:prstGeom>
          <a:noFill/>
        </p:spPr>
        <p:txBody>
          <a:bodyPr wrap="square" rtlCol="0">
            <a:spAutoFit/>
          </a:bodyPr>
          <a:lstStyle/>
          <a:p>
            <a:r>
              <a:rPr lang="en-US" dirty="0"/>
              <a:t>Vestager</a:t>
            </a:r>
          </a:p>
        </p:txBody>
      </p:sp>
    </p:spTree>
    <p:extLst>
      <p:ext uri="{BB962C8B-B14F-4D97-AF65-F5344CB8AC3E}">
        <p14:creationId xmlns:p14="http://schemas.microsoft.com/office/powerpoint/2010/main" val="1150885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go, company name&#10;&#10;Description automatically generated">
            <a:extLst>
              <a:ext uri="{FF2B5EF4-FFF2-40B4-BE49-F238E27FC236}">
                <a16:creationId xmlns:a16="http://schemas.microsoft.com/office/drawing/2014/main" id="{92EA6A6E-923F-D23D-0E49-709DB234A3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2600" y="1128714"/>
            <a:ext cx="8178799" cy="4600572"/>
          </a:xfrm>
          <a:prstGeom prst="rect">
            <a:avLst/>
          </a:prstGeom>
        </p:spPr>
      </p:pic>
      <p:sp>
        <p:nvSpPr>
          <p:cNvPr id="2" name="Slide Number Placeholder 1">
            <a:extLst>
              <a:ext uri="{FF2B5EF4-FFF2-40B4-BE49-F238E27FC236}">
                <a16:creationId xmlns:a16="http://schemas.microsoft.com/office/drawing/2014/main" id="{5F57E3B4-94F0-A12F-92DD-E64085287CB3}"/>
              </a:ext>
            </a:extLst>
          </p:cNvPr>
          <p:cNvSpPr>
            <a:spLocks noGrp="1"/>
          </p:cNvSpPr>
          <p:nvPr>
            <p:ph type="sldNum" sz="quarter" idx="12"/>
          </p:nvPr>
        </p:nvSpPr>
        <p:spPr/>
        <p:txBody>
          <a:bodyPr/>
          <a:lstStyle/>
          <a:p>
            <a:pPr>
              <a:defRPr/>
            </a:pPr>
            <a:fld id="{C0B8205E-D760-274E-ABF0-20625064C15C}" type="slidenum">
              <a:rPr lang="en-GB" smtClean="0"/>
              <a:pPr>
                <a:defRPr/>
              </a:pPr>
              <a:t>3</a:t>
            </a:fld>
            <a:endParaRPr lang="en-GB"/>
          </a:p>
        </p:txBody>
      </p:sp>
    </p:spTree>
    <p:extLst>
      <p:ext uri="{BB962C8B-B14F-4D97-AF65-F5344CB8AC3E}">
        <p14:creationId xmlns:p14="http://schemas.microsoft.com/office/powerpoint/2010/main" val="807935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5F99-F398-FAA7-06E4-890A8CBC15B0}"/>
              </a:ext>
            </a:extLst>
          </p:cNvPr>
          <p:cNvSpPr>
            <a:spLocks noGrp="1"/>
          </p:cNvSpPr>
          <p:nvPr>
            <p:ph type="title"/>
          </p:nvPr>
        </p:nvSpPr>
        <p:spPr/>
        <p:txBody>
          <a:bodyPr/>
          <a:lstStyle/>
          <a:p>
            <a:r>
              <a:rPr lang="en-US" dirty="0"/>
              <a:t>Algorithmic Collusion: various scenarios</a:t>
            </a:r>
          </a:p>
        </p:txBody>
      </p:sp>
      <p:sp>
        <p:nvSpPr>
          <p:cNvPr id="3" name="Content Placeholder 2">
            <a:extLst>
              <a:ext uri="{FF2B5EF4-FFF2-40B4-BE49-F238E27FC236}">
                <a16:creationId xmlns:a16="http://schemas.microsoft.com/office/drawing/2014/main" id="{355281F6-357E-52A8-2B7F-9A79C88471FF}"/>
              </a:ext>
            </a:extLst>
          </p:cNvPr>
          <p:cNvSpPr>
            <a:spLocks noGrp="1"/>
          </p:cNvSpPr>
          <p:nvPr>
            <p:ph idx="1"/>
          </p:nvPr>
        </p:nvSpPr>
        <p:spPr/>
        <p:txBody>
          <a:bodyPr/>
          <a:lstStyle/>
          <a:p>
            <a:r>
              <a:rPr lang="en-US" dirty="0"/>
              <a:t>Existing Human Interaction</a:t>
            </a:r>
          </a:p>
          <a:p>
            <a:r>
              <a:rPr lang="en-US" dirty="0"/>
              <a:t>Coordination between competitors through a third party (Hub and Spoke)</a:t>
            </a:r>
          </a:p>
          <a:p>
            <a:r>
              <a:rPr lang="en-US" dirty="0"/>
              <a:t>Algorithms colluding </a:t>
            </a:r>
          </a:p>
          <a:p>
            <a:endParaRPr lang="en-US" dirty="0"/>
          </a:p>
        </p:txBody>
      </p:sp>
      <p:sp>
        <p:nvSpPr>
          <p:cNvPr id="4" name="Slide Number Placeholder 3">
            <a:extLst>
              <a:ext uri="{FF2B5EF4-FFF2-40B4-BE49-F238E27FC236}">
                <a16:creationId xmlns:a16="http://schemas.microsoft.com/office/drawing/2014/main" id="{DE6F3CF2-91FD-2B6A-F470-5D3F79AC274B}"/>
              </a:ext>
            </a:extLst>
          </p:cNvPr>
          <p:cNvSpPr>
            <a:spLocks noGrp="1"/>
          </p:cNvSpPr>
          <p:nvPr>
            <p:ph type="sldNum" sz="quarter" idx="12"/>
          </p:nvPr>
        </p:nvSpPr>
        <p:spPr/>
        <p:txBody>
          <a:bodyPr/>
          <a:lstStyle/>
          <a:p>
            <a:pPr>
              <a:defRPr/>
            </a:pPr>
            <a:fld id="{C0B8205E-D760-274E-ABF0-20625064C15C}" type="slidenum">
              <a:rPr lang="en-GB" smtClean="0"/>
              <a:pPr>
                <a:defRPr/>
              </a:pPr>
              <a:t>30</a:t>
            </a:fld>
            <a:endParaRPr lang="en-GB"/>
          </a:p>
        </p:txBody>
      </p:sp>
    </p:spTree>
    <p:extLst>
      <p:ext uri="{BB962C8B-B14F-4D97-AF65-F5344CB8AC3E}">
        <p14:creationId xmlns:p14="http://schemas.microsoft.com/office/powerpoint/2010/main" val="1244803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5F99-F398-FAA7-06E4-890A8CBC15B0}"/>
              </a:ext>
            </a:extLst>
          </p:cNvPr>
          <p:cNvSpPr>
            <a:spLocks noGrp="1"/>
          </p:cNvSpPr>
          <p:nvPr>
            <p:ph type="title"/>
          </p:nvPr>
        </p:nvSpPr>
        <p:spPr/>
        <p:txBody>
          <a:bodyPr/>
          <a:lstStyle/>
          <a:p>
            <a:r>
              <a:rPr lang="en-US" dirty="0"/>
              <a:t>Algorithmic Collusion: various scenarios</a:t>
            </a:r>
          </a:p>
        </p:txBody>
      </p:sp>
      <p:sp>
        <p:nvSpPr>
          <p:cNvPr id="5" name="Content Placeholder 4">
            <a:extLst>
              <a:ext uri="{FF2B5EF4-FFF2-40B4-BE49-F238E27FC236}">
                <a16:creationId xmlns:a16="http://schemas.microsoft.com/office/drawing/2014/main" id="{159215B7-6043-86A5-1DDD-A9D902D8C6B5}"/>
              </a:ext>
            </a:extLst>
          </p:cNvPr>
          <p:cNvSpPr>
            <a:spLocks noGrp="1"/>
          </p:cNvSpPr>
          <p:nvPr>
            <p:ph sz="half" idx="1"/>
          </p:nvPr>
        </p:nvSpPr>
        <p:spPr>
          <a:xfrm>
            <a:off x="696006" y="2060575"/>
            <a:ext cx="3298113" cy="4195763"/>
          </a:xfrm>
        </p:spPr>
        <p:txBody>
          <a:bodyPr/>
          <a:lstStyle/>
          <a:p>
            <a:r>
              <a:rPr lang="en-US" dirty="0"/>
              <a:t>The messenger scenario</a:t>
            </a:r>
          </a:p>
          <a:p>
            <a:pPr marL="457207" lvl="1" indent="0">
              <a:buNone/>
            </a:pPr>
            <a:r>
              <a:rPr lang="en-US" dirty="0" err="1"/>
              <a:t>Topkins</a:t>
            </a:r>
            <a:endParaRPr lang="en-US" dirty="0"/>
          </a:p>
          <a:p>
            <a:pPr marL="342906" lvl="1" indent="-342906"/>
            <a:r>
              <a:rPr lang="en-US" sz="1800" dirty="0"/>
              <a:t>Hub and Spoke scenario</a:t>
            </a:r>
          </a:p>
          <a:p>
            <a:pPr marL="0" lvl="1" indent="0">
              <a:buNone/>
            </a:pPr>
            <a:r>
              <a:rPr lang="en-US" sz="1800" dirty="0"/>
              <a:t>	Uber</a:t>
            </a:r>
          </a:p>
          <a:p>
            <a:pPr marL="342906" lvl="1" indent="-342906"/>
            <a:r>
              <a:rPr lang="en-US" sz="1800" dirty="0"/>
              <a:t>Tacit Collusion on steroids: the predictable agent</a:t>
            </a:r>
          </a:p>
          <a:p>
            <a:pPr marL="342906" lvl="1" indent="-342906"/>
            <a:r>
              <a:rPr lang="en-US" sz="1800" dirty="0"/>
              <a:t>Digital Eye</a:t>
            </a:r>
          </a:p>
        </p:txBody>
      </p:sp>
      <p:pic>
        <p:nvPicPr>
          <p:cNvPr id="8" name="Content Placeholder 7" descr="Diagram, schematic&#10;&#10;Description automatically generated">
            <a:extLst>
              <a:ext uri="{FF2B5EF4-FFF2-40B4-BE49-F238E27FC236}">
                <a16:creationId xmlns:a16="http://schemas.microsoft.com/office/drawing/2014/main" id="{07443932-D0FA-DAA4-29FA-AE9B2C003E9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13295" y="2055813"/>
            <a:ext cx="2755835" cy="4200525"/>
          </a:xfrm>
        </p:spPr>
      </p:pic>
      <p:sp>
        <p:nvSpPr>
          <p:cNvPr id="4" name="Slide Number Placeholder 3">
            <a:extLst>
              <a:ext uri="{FF2B5EF4-FFF2-40B4-BE49-F238E27FC236}">
                <a16:creationId xmlns:a16="http://schemas.microsoft.com/office/drawing/2014/main" id="{DE6F3CF2-91FD-2B6A-F470-5D3F79AC274B}"/>
              </a:ext>
            </a:extLst>
          </p:cNvPr>
          <p:cNvSpPr>
            <a:spLocks noGrp="1"/>
          </p:cNvSpPr>
          <p:nvPr>
            <p:ph type="sldNum" sz="quarter" idx="12"/>
          </p:nvPr>
        </p:nvSpPr>
        <p:spPr/>
        <p:txBody>
          <a:bodyPr/>
          <a:lstStyle/>
          <a:p>
            <a:pPr>
              <a:defRPr/>
            </a:pPr>
            <a:fld id="{C0B8205E-D760-274E-ABF0-20625064C15C}" type="slidenum">
              <a:rPr lang="en-GB" smtClean="0"/>
              <a:pPr>
                <a:defRPr/>
              </a:pPr>
              <a:t>31</a:t>
            </a:fld>
            <a:endParaRPr lang="en-GB"/>
          </a:p>
        </p:txBody>
      </p:sp>
    </p:spTree>
    <p:extLst>
      <p:ext uri="{BB962C8B-B14F-4D97-AF65-F5344CB8AC3E}">
        <p14:creationId xmlns:p14="http://schemas.microsoft.com/office/powerpoint/2010/main" val="2200357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B456D-D6EE-2BF3-E9C4-38194D9B6541}"/>
              </a:ext>
            </a:extLst>
          </p:cNvPr>
          <p:cNvSpPr>
            <a:spLocks noGrp="1"/>
          </p:cNvSpPr>
          <p:nvPr>
            <p:ph type="ctrTitle"/>
          </p:nvPr>
        </p:nvSpPr>
        <p:spPr/>
        <p:txBody>
          <a:bodyPr/>
          <a:lstStyle/>
          <a:p>
            <a:r>
              <a:rPr lang="en-US" sz="4200" dirty="0"/>
              <a:t>SEMINAR 2: Anticompetitive agreements</a:t>
            </a:r>
          </a:p>
        </p:txBody>
      </p:sp>
      <p:sp>
        <p:nvSpPr>
          <p:cNvPr id="5" name="Subtitle 4">
            <a:extLst>
              <a:ext uri="{FF2B5EF4-FFF2-40B4-BE49-F238E27FC236}">
                <a16:creationId xmlns:a16="http://schemas.microsoft.com/office/drawing/2014/main" id="{2B639B36-6B15-55A9-2230-3AFB2DFF47F1}"/>
              </a:ext>
            </a:extLst>
          </p:cNvPr>
          <p:cNvSpPr>
            <a:spLocks noGrp="1"/>
          </p:cNvSpPr>
          <p:nvPr>
            <p:ph type="subTitle" idx="1"/>
          </p:nvPr>
        </p:nvSpPr>
        <p:spPr/>
        <p:txBody>
          <a:bodyPr/>
          <a:lstStyle/>
          <a:p>
            <a:r>
              <a:rPr lang="en-US" dirty="0"/>
              <a:t>Online distribution </a:t>
            </a:r>
          </a:p>
        </p:txBody>
      </p:sp>
      <p:sp>
        <p:nvSpPr>
          <p:cNvPr id="2" name="Slide Number Placeholder 1">
            <a:extLst>
              <a:ext uri="{FF2B5EF4-FFF2-40B4-BE49-F238E27FC236}">
                <a16:creationId xmlns:a16="http://schemas.microsoft.com/office/drawing/2014/main" id="{A4620C1E-51FD-A1BE-09DC-A37FDD830521}"/>
              </a:ext>
            </a:extLst>
          </p:cNvPr>
          <p:cNvSpPr>
            <a:spLocks noGrp="1"/>
          </p:cNvSpPr>
          <p:nvPr>
            <p:ph type="sldNum" sz="quarter" idx="12"/>
          </p:nvPr>
        </p:nvSpPr>
        <p:spPr/>
        <p:txBody>
          <a:bodyPr/>
          <a:lstStyle/>
          <a:p>
            <a:fld id="{886BB73A-582F-4420-9A14-CB10A2B2E5E8}" type="slidenum">
              <a:rPr lang="en-US" smtClean="0"/>
              <a:t>32</a:t>
            </a:fld>
            <a:endParaRPr lang="en-US"/>
          </a:p>
        </p:txBody>
      </p:sp>
    </p:spTree>
    <p:extLst>
      <p:ext uri="{BB962C8B-B14F-4D97-AF65-F5344CB8AC3E}">
        <p14:creationId xmlns:p14="http://schemas.microsoft.com/office/powerpoint/2010/main" val="77394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2039-E329-D636-1B57-F13E0E730DCB}"/>
              </a:ext>
            </a:extLst>
          </p:cNvPr>
          <p:cNvSpPr>
            <a:spLocks noGrp="1"/>
          </p:cNvSpPr>
          <p:nvPr>
            <p:ph type="title"/>
          </p:nvPr>
        </p:nvSpPr>
        <p:spPr/>
        <p:txBody>
          <a:bodyPr/>
          <a:lstStyle/>
          <a:p>
            <a:br>
              <a:rPr lang="en-US" dirty="0"/>
            </a:br>
            <a:r>
              <a:rPr lang="en-US" dirty="0"/>
              <a:t>Rise of e-commerce</a:t>
            </a:r>
          </a:p>
        </p:txBody>
      </p:sp>
      <p:sp>
        <p:nvSpPr>
          <p:cNvPr id="3" name="Content Placeholder 2">
            <a:extLst>
              <a:ext uri="{FF2B5EF4-FFF2-40B4-BE49-F238E27FC236}">
                <a16:creationId xmlns:a16="http://schemas.microsoft.com/office/drawing/2014/main" id="{A39DECB7-DA70-5F32-6177-AE2B1A15679D}"/>
              </a:ext>
            </a:extLst>
          </p:cNvPr>
          <p:cNvSpPr>
            <a:spLocks noGrp="1"/>
          </p:cNvSpPr>
          <p:nvPr>
            <p:ph idx="1"/>
          </p:nvPr>
        </p:nvSpPr>
        <p:spPr>
          <a:xfrm>
            <a:off x="827700" y="2052925"/>
            <a:ext cx="7567544" cy="4195481"/>
          </a:xfrm>
        </p:spPr>
        <p:txBody>
          <a:bodyPr>
            <a:normAutofit/>
          </a:bodyPr>
          <a:lstStyle/>
          <a:p>
            <a:r>
              <a:rPr lang="en-US" dirty="0"/>
              <a:t>New Business Models</a:t>
            </a:r>
          </a:p>
          <a:p>
            <a:pPr lvl="1"/>
            <a:r>
              <a:rPr lang="en-US" dirty="0"/>
              <a:t>the rise of online platforms/ marketplaces</a:t>
            </a:r>
          </a:p>
          <a:p>
            <a:pPr lvl="1"/>
            <a:r>
              <a:rPr lang="en-US" dirty="0"/>
              <a:t>PCW</a:t>
            </a:r>
          </a:p>
          <a:p>
            <a:r>
              <a:rPr lang="en-US" dirty="0"/>
              <a:t>New business conduct</a:t>
            </a:r>
          </a:p>
          <a:p>
            <a:r>
              <a:rPr lang="en-US" dirty="0"/>
              <a:t>In light of the above, previous VBER [Regulation 2010/330] (VBER) was deemed outdated</a:t>
            </a:r>
          </a:p>
          <a:p>
            <a:r>
              <a:rPr lang="en-US" dirty="0"/>
              <a:t>New VBER [Regulation 2022/720] and its accompanying Vertical Guidelines </a:t>
            </a:r>
          </a:p>
          <a:p>
            <a:endParaRPr lang="en-US" dirty="0"/>
          </a:p>
        </p:txBody>
      </p:sp>
      <p:sp>
        <p:nvSpPr>
          <p:cNvPr id="4" name="Slide Number Placeholder 3">
            <a:extLst>
              <a:ext uri="{FF2B5EF4-FFF2-40B4-BE49-F238E27FC236}">
                <a16:creationId xmlns:a16="http://schemas.microsoft.com/office/drawing/2014/main" id="{5731D4FD-3205-69BD-9768-FD4A45929166}"/>
              </a:ext>
            </a:extLst>
          </p:cNvPr>
          <p:cNvSpPr>
            <a:spLocks noGrp="1"/>
          </p:cNvSpPr>
          <p:nvPr>
            <p:ph type="sldNum" sz="quarter" idx="12"/>
          </p:nvPr>
        </p:nvSpPr>
        <p:spPr/>
        <p:txBody>
          <a:bodyPr/>
          <a:lstStyle/>
          <a:p>
            <a:pPr>
              <a:defRPr/>
            </a:pPr>
            <a:fld id="{C0B8205E-D760-274E-ABF0-20625064C15C}" type="slidenum">
              <a:rPr lang="en-GB" smtClean="0"/>
              <a:pPr>
                <a:defRPr/>
              </a:pPr>
              <a:t>33</a:t>
            </a:fld>
            <a:endParaRPr lang="en-GB"/>
          </a:p>
        </p:txBody>
      </p:sp>
    </p:spTree>
    <p:extLst>
      <p:ext uri="{BB962C8B-B14F-4D97-AF65-F5344CB8AC3E}">
        <p14:creationId xmlns:p14="http://schemas.microsoft.com/office/powerpoint/2010/main" val="3938385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21E590-A0E9-C123-AC56-C7DC80A9DAF6}"/>
              </a:ext>
            </a:extLst>
          </p:cNvPr>
          <p:cNvSpPr>
            <a:spLocks noGrp="1"/>
          </p:cNvSpPr>
          <p:nvPr>
            <p:ph type="title"/>
          </p:nvPr>
        </p:nvSpPr>
        <p:spPr/>
        <p:txBody>
          <a:bodyPr/>
          <a:lstStyle/>
          <a:p>
            <a:r>
              <a:rPr lang="en-US" dirty="0"/>
              <a:t>E-commerce</a:t>
            </a:r>
          </a:p>
        </p:txBody>
      </p:sp>
      <p:sp>
        <p:nvSpPr>
          <p:cNvPr id="6" name="Content Placeholder 5">
            <a:extLst>
              <a:ext uri="{FF2B5EF4-FFF2-40B4-BE49-F238E27FC236}">
                <a16:creationId xmlns:a16="http://schemas.microsoft.com/office/drawing/2014/main" id="{CED40C75-A021-0567-8971-EF0326081B80}"/>
              </a:ext>
            </a:extLst>
          </p:cNvPr>
          <p:cNvSpPr>
            <a:spLocks noGrp="1"/>
          </p:cNvSpPr>
          <p:nvPr>
            <p:ph sz="half" idx="1"/>
          </p:nvPr>
        </p:nvSpPr>
        <p:spPr>
          <a:xfrm>
            <a:off x="395536" y="2060576"/>
            <a:ext cx="3730277" cy="4195763"/>
          </a:xfrm>
        </p:spPr>
        <p:txBody>
          <a:bodyPr/>
          <a:lstStyle/>
          <a:p>
            <a:r>
              <a:rPr lang="en-US" sz="2000" dirty="0"/>
              <a:t>Benefits</a:t>
            </a:r>
          </a:p>
          <a:p>
            <a:pPr lvl="1"/>
            <a:r>
              <a:rPr lang="en-US" sz="1800" dirty="0"/>
              <a:t>Convenience</a:t>
            </a:r>
          </a:p>
          <a:p>
            <a:pPr lvl="1"/>
            <a:r>
              <a:rPr lang="en-US" sz="1800" dirty="0"/>
              <a:t>Shopping 24/7</a:t>
            </a:r>
          </a:p>
          <a:p>
            <a:pPr lvl="1"/>
            <a:r>
              <a:rPr lang="en-US" sz="1800" dirty="0"/>
              <a:t>Increased choice</a:t>
            </a:r>
          </a:p>
          <a:p>
            <a:pPr lvl="1"/>
            <a:r>
              <a:rPr lang="en-US" sz="1800" dirty="0"/>
              <a:t>Price transparency</a:t>
            </a:r>
          </a:p>
          <a:p>
            <a:pPr lvl="1"/>
            <a:r>
              <a:rPr lang="en-US" sz="1800" dirty="0"/>
              <a:t>Increased price competition </a:t>
            </a:r>
          </a:p>
        </p:txBody>
      </p:sp>
      <p:sp>
        <p:nvSpPr>
          <p:cNvPr id="7" name="Content Placeholder 6">
            <a:extLst>
              <a:ext uri="{FF2B5EF4-FFF2-40B4-BE49-F238E27FC236}">
                <a16:creationId xmlns:a16="http://schemas.microsoft.com/office/drawing/2014/main" id="{1EFFB435-C88C-586D-794D-E5B7B33E4CB5}"/>
              </a:ext>
            </a:extLst>
          </p:cNvPr>
          <p:cNvSpPr>
            <a:spLocks noGrp="1"/>
          </p:cNvSpPr>
          <p:nvPr>
            <p:ph sz="half" idx="2"/>
          </p:nvPr>
        </p:nvSpPr>
        <p:spPr/>
        <p:txBody>
          <a:bodyPr/>
          <a:lstStyle/>
          <a:p>
            <a:r>
              <a:rPr lang="en-US" dirty="0"/>
              <a:t>Challenges – Suppliers</a:t>
            </a:r>
          </a:p>
          <a:p>
            <a:pPr lvl="1"/>
            <a:r>
              <a:rPr lang="en-US" dirty="0"/>
              <a:t>Brand awareness – coherence</a:t>
            </a:r>
          </a:p>
          <a:p>
            <a:pPr lvl="1"/>
            <a:r>
              <a:rPr lang="en-US" dirty="0"/>
              <a:t>Free reding concerns</a:t>
            </a:r>
          </a:p>
          <a:p>
            <a:pPr marL="457207" lvl="1" indent="0">
              <a:buNone/>
            </a:pPr>
            <a:endParaRPr lang="en-US" dirty="0"/>
          </a:p>
          <a:p>
            <a:pPr marL="342906" lvl="1" indent="-342906"/>
            <a:r>
              <a:rPr lang="en-US" sz="1800" dirty="0"/>
              <a:t>Authorities</a:t>
            </a:r>
          </a:p>
          <a:p>
            <a:pPr marL="742964" lvl="2" indent="-342906"/>
            <a:r>
              <a:rPr lang="en-US" sz="1600" dirty="0"/>
              <a:t>New forms of business practices </a:t>
            </a:r>
            <a:r>
              <a:rPr lang="en-US" sz="1600" dirty="0">
                <a:sym typeface="Wingdings" pitchFamily="2" charset="2"/>
              </a:rPr>
              <a:t> anticompetitive? </a:t>
            </a:r>
            <a:endParaRPr lang="en-US" sz="1600" dirty="0"/>
          </a:p>
        </p:txBody>
      </p:sp>
      <p:sp>
        <p:nvSpPr>
          <p:cNvPr id="4" name="Slide Number Placeholder 3">
            <a:extLst>
              <a:ext uri="{FF2B5EF4-FFF2-40B4-BE49-F238E27FC236}">
                <a16:creationId xmlns:a16="http://schemas.microsoft.com/office/drawing/2014/main" id="{416DDA7F-5D8E-7C9B-FF69-44A7F2BC094A}"/>
              </a:ext>
            </a:extLst>
          </p:cNvPr>
          <p:cNvSpPr>
            <a:spLocks noGrp="1"/>
          </p:cNvSpPr>
          <p:nvPr>
            <p:ph type="sldNum" sz="quarter" idx="12"/>
          </p:nvPr>
        </p:nvSpPr>
        <p:spPr/>
        <p:txBody>
          <a:bodyPr/>
          <a:lstStyle/>
          <a:p>
            <a:pPr>
              <a:defRPr/>
            </a:pPr>
            <a:fld id="{C0B8205E-D760-274E-ABF0-20625064C15C}" type="slidenum">
              <a:rPr lang="en-GB" smtClean="0"/>
              <a:pPr>
                <a:defRPr/>
              </a:pPr>
              <a:t>34</a:t>
            </a:fld>
            <a:endParaRPr lang="en-GB"/>
          </a:p>
        </p:txBody>
      </p:sp>
    </p:spTree>
    <p:extLst>
      <p:ext uri="{BB962C8B-B14F-4D97-AF65-F5344CB8AC3E}">
        <p14:creationId xmlns:p14="http://schemas.microsoft.com/office/powerpoint/2010/main" val="1579184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DDDC-508D-DAE0-458D-8F3E0B6D4CA9}"/>
              </a:ext>
            </a:extLst>
          </p:cNvPr>
          <p:cNvSpPr>
            <a:spLocks noGrp="1"/>
          </p:cNvSpPr>
          <p:nvPr>
            <p:ph type="title"/>
          </p:nvPr>
        </p:nvSpPr>
        <p:spPr/>
        <p:txBody>
          <a:bodyPr/>
          <a:lstStyle/>
          <a:p>
            <a:br>
              <a:rPr lang="en-US" sz="3600" dirty="0"/>
            </a:br>
            <a:r>
              <a:rPr lang="en-US" sz="3600" dirty="0"/>
              <a:t>New Business Conduct</a:t>
            </a:r>
          </a:p>
        </p:txBody>
      </p:sp>
      <p:sp>
        <p:nvSpPr>
          <p:cNvPr id="3" name="Content Placeholder 2">
            <a:extLst>
              <a:ext uri="{FF2B5EF4-FFF2-40B4-BE49-F238E27FC236}">
                <a16:creationId xmlns:a16="http://schemas.microsoft.com/office/drawing/2014/main" id="{268EDE6F-2A9C-8711-9AEF-8618BB0CDF5F}"/>
              </a:ext>
            </a:extLst>
          </p:cNvPr>
          <p:cNvSpPr>
            <a:spLocks noGrp="1"/>
          </p:cNvSpPr>
          <p:nvPr>
            <p:ph idx="1"/>
          </p:nvPr>
        </p:nvSpPr>
        <p:spPr/>
        <p:txBody>
          <a:bodyPr/>
          <a:lstStyle/>
          <a:p>
            <a:r>
              <a:rPr lang="en-US" dirty="0"/>
              <a:t>Increased monitoring of RPM</a:t>
            </a:r>
          </a:p>
          <a:p>
            <a:r>
              <a:rPr lang="en-US" dirty="0"/>
              <a:t>Dual distribution</a:t>
            </a:r>
          </a:p>
          <a:p>
            <a:r>
              <a:rPr lang="en-US" dirty="0"/>
              <a:t>Dual pricing – no longer a hardcore restriction</a:t>
            </a:r>
          </a:p>
          <a:p>
            <a:r>
              <a:rPr lang="en-US" dirty="0"/>
              <a:t>Parity obligations/MFNs</a:t>
            </a:r>
          </a:p>
          <a:p>
            <a:r>
              <a:rPr lang="en-US" dirty="0"/>
              <a:t>Platform bans and other online sales restrictions</a:t>
            </a:r>
          </a:p>
          <a:p>
            <a:endParaRPr lang="en-US" dirty="0"/>
          </a:p>
        </p:txBody>
      </p:sp>
      <p:sp>
        <p:nvSpPr>
          <p:cNvPr id="4" name="Slide Number Placeholder 3">
            <a:extLst>
              <a:ext uri="{FF2B5EF4-FFF2-40B4-BE49-F238E27FC236}">
                <a16:creationId xmlns:a16="http://schemas.microsoft.com/office/drawing/2014/main" id="{7BB92A55-AA74-3D3E-1F2A-DD6B5EE26B84}"/>
              </a:ext>
            </a:extLst>
          </p:cNvPr>
          <p:cNvSpPr>
            <a:spLocks noGrp="1"/>
          </p:cNvSpPr>
          <p:nvPr>
            <p:ph type="sldNum" sz="quarter" idx="12"/>
          </p:nvPr>
        </p:nvSpPr>
        <p:spPr/>
        <p:txBody>
          <a:bodyPr/>
          <a:lstStyle/>
          <a:p>
            <a:pPr>
              <a:defRPr/>
            </a:pPr>
            <a:fld id="{C0B8205E-D760-274E-ABF0-20625064C15C}" type="slidenum">
              <a:rPr lang="en-GB" smtClean="0"/>
              <a:pPr>
                <a:defRPr/>
              </a:pPr>
              <a:t>35</a:t>
            </a:fld>
            <a:endParaRPr lang="en-GB"/>
          </a:p>
        </p:txBody>
      </p:sp>
    </p:spTree>
    <p:extLst>
      <p:ext uri="{BB962C8B-B14F-4D97-AF65-F5344CB8AC3E}">
        <p14:creationId xmlns:p14="http://schemas.microsoft.com/office/powerpoint/2010/main" val="3928948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A7961-FE10-5448-F104-CF72306DB6CE}"/>
              </a:ext>
            </a:extLst>
          </p:cNvPr>
          <p:cNvSpPr>
            <a:spLocks noGrp="1"/>
          </p:cNvSpPr>
          <p:nvPr>
            <p:ph type="title"/>
          </p:nvPr>
        </p:nvSpPr>
        <p:spPr/>
        <p:txBody>
          <a:bodyPr/>
          <a:lstStyle/>
          <a:p>
            <a:r>
              <a:rPr lang="en-US" dirty="0"/>
              <a:t>Distribution strategies</a:t>
            </a:r>
          </a:p>
        </p:txBody>
      </p:sp>
      <p:pic>
        <p:nvPicPr>
          <p:cNvPr id="6" name="Content Placeholder 5" descr="Diagram&#10;&#10;Description automatically generated">
            <a:extLst>
              <a:ext uri="{FF2B5EF4-FFF2-40B4-BE49-F238E27FC236}">
                <a16:creationId xmlns:a16="http://schemas.microsoft.com/office/drawing/2014/main" id="{0A026DF1-C7C4-E019-10DE-FCFD9FFE93F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1311" y="1853248"/>
            <a:ext cx="6711950" cy="3834169"/>
          </a:xfrm>
        </p:spPr>
      </p:pic>
      <p:sp>
        <p:nvSpPr>
          <p:cNvPr id="4" name="Slide Number Placeholder 3">
            <a:extLst>
              <a:ext uri="{FF2B5EF4-FFF2-40B4-BE49-F238E27FC236}">
                <a16:creationId xmlns:a16="http://schemas.microsoft.com/office/drawing/2014/main" id="{F58B3641-DF56-FCE3-51A8-C8BFCC4DDD99}"/>
              </a:ext>
            </a:extLst>
          </p:cNvPr>
          <p:cNvSpPr>
            <a:spLocks noGrp="1"/>
          </p:cNvSpPr>
          <p:nvPr>
            <p:ph type="sldNum" sz="quarter" idx="12"/>
          </p:nvPr>
        </p:nvSpPr>
        <p:spPr/>
        <p:txBody>
          <a:bodyPr/>
          <a:lstStyle/>
          <a:p>
            <a:pPr>
              <a:defRPr/>
            </a:pPr>
            <a:fld id="{C0B8205E-D760-274E-ABF0-20625064C15C}" type="slidenum">
              <a:rPr lang="en-GB" smtClean="0"/>
              <a:pPr>
                <a:defRPr/>
              </a:pPr>
              <a:t>36</a:t>
            </a:fld>
            <a:endParaRPr lang="en-GB"/>
          </a:p>
        </p:txBody>
      </p:sp>
    </p:spTree>
    <p:extLst>
      <p:ext uri="{BB962C8B-B14F-4D97-AF65-F5344CB8AC3E}">
        <p14:creationId xmlns:p14="http://schemas.microsoft.com/office/powerpoint/2010/main" val="4238618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23DB-E49D-E971-E300-9207AB423E3D}"/>
              </a:ext>
            </a:extLst>
          </p:cNvPr>
          <p:cNvSpPr>
            <a:spLocks noGrp="1"/>
          </p:cNvSpPr>
          <p:nvPr>
            <p:ph type="title"/>
          </p:nvPr>
        </p:nvSpPr>
        <p:spPr/>
        <p:txBody>
          <a:bodyPr/>
          <a:lstStyle/>
          <a:p>
            <a:br>
              <a:rPr lang="en-US" dirty="0"/>
            </a:br>
            <a:r>
              <a:rPr lang="en-US" sz="3800" dirty="0"/>
              <a:t>PCW v Online Marketplace</a:t>
            </a:r>
          </a:p>
        </p:txBody>
      </p:sp>
      <p:sp>
        <p:nvSpPr>
          <p:cNvPr id="3" name="Content Placeholder 2">
            <a:extLst>
              <a:ext uri="{FF2B5EF4-FFF2-40B4-BE49-F238E27FC236}">
                <a16:creationId xmlns:a16="http://schemas.microsoft.com/office/drawing/2014/main" id="{E98A57CC-4633-838C-3E55-A02EA686C9CE}"/>
              </a:ext>
            </a:extLst>
          </p:cNvPr>
          <p:cNvSpPr>
            <a:spLocks noGrp="1"/>
          </p:cNvSpPr>
          <p:nvPr>
            <p:ph idx="1"/>
          </p:nvPr>
        </p:nvSpPr>
        <p:spPr/>
        <p:txBody>
          <a:bodyPr>
            <a:normAutofit fontScale="92500" lnSpcReduction="10000"/>
          </a:bodyPr>
          <a:lstStyle/>
          <a:p>
            <a:r>
              <a:rPr lang="en-US" dirty="0"/>
              <a:t>Search/Price comparison engine</a:t>
            </a:r>
          </a:p>
          <a:p>
            <a:pPr lvl="1"/>
            <a:r>
              <a:rPr lang="en-US" dirty="0"/>
              <a:t>application or website through which independent sellers sell and advertise products</a:t>
            </a:r>
          </a:p>
          <a:p>
            <a:pPr lvl="1"/>
            <a:r>
              <a:rPr lang="en-US" dirty="0"/>
              <a:t>the consumer, if they compare and choose to buy the lowest-cost option they desire, visits the retailer's website to place their order</a:t>
            </a:r>
          </a:p>
          <a:p>
            <a:pPr lvl="1"/>
            <a:r>
              <a:rPr lang="en-US" dirty="0"/>
              <a:t>Such platforms are viewed as an </a:t>
            </a:r>
            <a:r>
              <a:rPr lang="en-US" b="1" dirty="0"/>
              <a:t>online advertising channel</a:t>
            </a:r>
            <a:endParaRPr lang="en-US" dirty="0"/>
          </a:p>
          <a:p>
            <a:pPr marL="342906" lvl="1" indent="-342906"/>
            <a:r>
              <a:rPr lang="en-US" sz="2000" dirty="0"/>
              <a:t>Online Marketplace</a:t>
            </a:r>
          </a:p>
          <a:p>
            <a:pPr marL="742964" lvl="2" indent="-342906"/>
            <a:r>
              <a:rPr lang="en-US" sz="1800" dirty="0"/>
              <a:t>application or website through which independent sellers sell and advertise products</a:t>
            </a:r>
          </a:p>
          <a:p>
            <a:pPr marL="742964" lvl="2" indent="-342906"/>
            <a:r>
              <a:rPr lang="en-US" sz="1800" dirty="0"/>
              <a:t>BUT the sale takes place through the platform</a:t>
            </a:r>
          </a:p>
          <a:p>
            <a:pPr marL="742964" lvl="2" indent="-342906"/>
            <a:r>
              <a:rPr lang="en-US" sz="1800" dirty="0"/>
              <a:t>Such platforms are viewed as a </a:t>
            </a:r>
            <a:r>
              <a:rPr lang="en-US" sz="1800" b="1" dirty="0"/>
              <a:t>distributor </a:t>
            </a:r>
            <a:r>
              <a:rPr lang="en-US" sz="1800" dirty="0"/>
              <a:t>or a </a:t>
            </a:r>
            <a:r>
              <a:rPr lang="en-US" sz="1800" b="1" dirty="0"/>
              <a:t>supplier</a:t>
            </a:r>
            <a:endParaRPr lang="en-US" sz="1800" dirty="0"/>
          </a:p>
          <a:p>
            <a:pPr lvl="1"/>
            <a:endParaRPr lang="en-US" dirty="0"/>
          </a:p>
          <a:p>
            <a:endParaRPr lang="en-US" dirty="0"/>
          </a:p>
        </p:txBody>
      </p:sp>
      <p:sp>
        <p:nvSpPr>
          <p:cNvPr id="4" name="Slide Number Placeholder 3">
            <a:extLst>
              <a:ext uri="{FF2B5EF4-FFF2-40B4-BE49-F238E27FC236}">
                <a16:creationId xmlns:a16="http://schemas.microsoft.com/office/drawing/2014/main" id="{13970CAA-61A6-8279-DF86-DAC50A3D01A5}"/>
              </a:ext>
            </a:extLst>
          </p:cNvPr>
          <p:cNvSpPr>
            <a:spLocks noGrp="1"/>
          </p:cNvSpPr>
          <p:nvPr>
            <p:ph type="sldNum" sz="quarter" idx="12"/>
          </p:nvPr>
        </p:nvSpPr>
        <p:spPr/>
        <p:txBody>
          <a:bodyPr/>
          <a:lstStyle/>
          <a:p>
            <a:pPr>
              <a:defRPr/>
            </a:pPr>
            <a:fld id="{C0B8205E-D760-274E-ABF0-20625064C15C}" type="slidenum">
              <a:rPr lang="en-GB" smtClean="0"/>
              <a:pPr>
                <a:defRPr/>
              </a:pPr>
              <a:t>37</a:t>
            </a:fld>
            <a:endParaRPr lang="en-GB"/>
          </a:p>
        </p:txBody>
      </p:sp>
    </p:spTree>
    <p:extLst>
      <p:ext uri="{BB962C8B-B14F-4D97-AF65-F5344CB8AC3E}">
        <p14:creationId xmlns:p14="http://schemas.microsoft.com/office/powerpoint/2010/main" val="674828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85D7D-779C-B90B-9BAA-4D84967CA808}"/>
              </a:ext>
            </a:extLst>
          </p:cNvPr>
          <p:cNvSpPr>
            <a:spLocks noGrp="1"/>
          </p:cNvSpPr>
          <p:nvPr>
            <p:ph type="title"/>
          </p:nvPr>
        </p:nvSpPr>
        <p:spPr/>
        <p:txBody>
          <a:bodyPr/>
          <a:lstStyle/>
          <a:p>
            <a:r>
              <a:rPr lang="en-US" sz="3200" dirty="0"/>
              <a:t>Resale Price Maintenance: new VBER</a:t>
            </a:r>
          </a:p>
        </p:txBody>
      </p:sp>
      <p:sp>
        <p:nvSpPr>
          <p:cNvPr id="3" name="Content Placeholder 2">
            <a:extLst>
              <a:ext uri="{FF2B5EF4-FFF2-40B4-BE49-F238E27FC236}">
                <a16:creationId xmlns:a16="http://schemas.microsoft.com/office/drawing/2014/main" id="{1047133E-56B3-A661-610F-293239C32498}"/>
              </a:ext>
            </a:extLst>
          </p:cNvPr>
          <p:cNvSpPr>
            <a:spLocks noGrp="1"/>
          </p:cNvSpPr>
          <p:nvPr>
            <p:ph idx="1"/>
          </p:nvPr>
        </p:nvSpPr>
        <p:spPr>
          <a:xfrm>
            <a:off x="827700" y="2052925"/>
            <a:ext cx="7920764" cy="4195481"/>
          </a:xfrm>
        </p:spPr>
        <p:txBody>
          <a:bodyPr>
            <a:normAutofit lnSpcReduction="10000"/>
          </a:bodyPr>
          <a:lstStyle/>
          <a:p>
            <a:r>
              <a:rPr lang="en-US" dirty="0"/>
              <a:t>Still a hard-core restriction</a:t>
            </a:r>
          </a:p>
          <a:p>
            <a:r>
              <a:rPr lang="en-US" sz="2000" dirty="0"/>
              <a:t>Price </a:t>
            </a:r>
            <a:r>
              <a:rPr lang="en-US" sz="2000" b="1" dirty="0"/>
              <a:t>monitoring</a:t>
            </a:r>
            <a:r>
              <a:rPr lang="en-US" sz="2000" dirty="0"/>
              <a:t> used in e-commerce does not in itself constitute RPM</a:t>
            </a:r>
          </a:p>
          <a:p>
            <a:r>
              <a:rPr lang="en-US" sz="2000" b="1" dirty="0"/>
              <a:t>Marketplaces</a:t>
            </a:r>
            <a:r>
              <a:rPr lang="en-US" sz="2000" dirty="0"/>
              <a:t> are fully subject to RPM restrictions and may not impose a fixed or minimum resale price for the facilitated transactions via the platform. In this case, platforms fall within the definition of a supplier.</a:t>
            </a:r>
          </a:p>
          <a:p>
            <a:r>
              <a:rPr lang="en-US" sz="2000" b="1" dirty="0"/>
              <a:t>Minimum Advertised Prices</a:t>
            </a:r>
            <a:r>
              <a:rPr lang="en-US" sz="2000" dirty="0"/>
              <a:t> (</a:t>
            </a:r>
            <a:r>
              <a:rPr lang="en-US" sz="2000" b="1" dirty="0"/>
              <a:t>MAPs</a:t>
            </a:r>
            <a:r>
              <a:rPr lang="en-US" sz="2000" dirty="0"/>
              <a:t>) </a:t>
            </a:r>
            <a:r>
              <a:rPr lang="en-US" sz="2000" dirty="0">
                <a:sym typeface="Wingdings" pitchFamily="2" charset="2"/>
              </a:rPr>
              <a:t> </a:t>
            </a:r>
            <a:r>
              <a:rPr lang="en-US" sz="2000" dirty="0"/>
              <a:t>prohibit the distributor from advertising prices below a level set by the supplier</a:t>
            </a:r>
          </a:p>
          <a:p>
            <a:pPr lvl="1"/>
            <a:r>
              <a:rPr lang="en-US" dirty="0"/>
              <a:t>A form of RPM = hard core restriction</a:t>
            </a:r>
          </a:p>
          <a:p>
            <a:pPr lvl="1"/>
            <a:r>
              <a:rPr lang="en-US" dirty="0"/>
              <a:t>Might be justified under Article 101 (3) TFEU if the distributor regularly resells a product below the wholesale price and MAPs are put in place to prevent such a conduct</a:t>
            </a:r>
          </a:p>
          <a:p>
            <a:pPr lvl="1"/>
            <a:endParaRPr lang="en-US" dirty="0"/>
          </a:p>
          <a:p>
            <a:endParaRPr lang="en-US" dirty="0"/>
          </a:p>
        </p:txBody>
      </p:sp>
      <p:sp>
        <p:nvSpPr>
          <p:cNvPr id="4" name="Slide Number Placeholder 3">
            <a:extLst>
              <a:ext uri="{FF2B5EF4-FFF2-40B4-BE49-F238E27FC236}">
                <a16:creationId xmlns:a16="http://schemas.microsoft.com/office/drawing/2014/main" id="{9C8FAFF5-40E6-5FF3-65BF-9AD1902F8A25}"/>
              </a:ext>
            </a:extLst>
          </p:cNvPr>
          <p:cNvSpPr>
            <a:spLocks noGrp="1"/>
          </p:cNvSpPr>
          <p:nvPr>
            <p:ph type="sldNum" sz="quarter" idx="12"/>
          </p:nvPr>
        </p:nvSpPr>
        <p:spPr/>
        <p:txBody>
          <a:bodyPr/>
          <a:lstStyle/>
          <a:p>
            <a:pPr>
              <a:defRPr/>
            </a:pPr>
            <a:fld id="{C0B8205E-D760-274E-ABF0-20625064C15C}" type="slidenum">
              <a:rPr lang="en-GB" smtClean="0"/>
              <a:pPr>
                <a:defRPr/>
              </a:pPr>
              <a:t>38</a:t>
            </a:fld>
            <a:endParaRPr lang="en-GB"/>
          </a:p>
        </p:txBody>
      </p:sp>
    </p:spTree>
    <p:extLst>
      <p:ext uri="{BB962C8B-B14F-4D97-AF65-F5344CB8AC3E}">
        <p14:creationId xmlns:p14="http://schemas.microsoft.com/office/powerpoint/2010/main" val="3422616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C4FE-2843-531F-C7E3-264BFB2CCCD8}"/>
              </a:ext>
            </a:extLst>
          </p:cNvPr>
          <p:cNvSpPr>
            <a:spLocks noGrp="1"/>
          </p:cNvSpPr>
          <p:nvPr>
            <p:ph type="title"/>
          </p:nvPr>
        </p:nvSpPr>
        <p:spPr/>
        <p:txBody>
          <a:bodyPr/>
          <a:lstStyle/>
          <a:p>
            <a:r>
              <a:rPr lang="en-US" dirty="0"/>
              <a:t>RPM</a:t>
            </a:r>
          </a:p>
        </p:txBody>
      </p:sp>
      <p:pic>
        <p:nvPicPr>
          <p:cNvPr id="6" name="Content Placeholder 5" descr="Graphical user interface, text, application&#10;&#10;Description automatically generated">
            <a:extLst>
              <a:ext uri="{FF2B5EF4-FFF2-40B4-BE49-F238E27FC236}">
                <a16:creationId xmlns:a16="http://schemas.microsoft.com/office/drawing/2014/main" id="{0BDB3620-27E0-AEBB-C336-D0AF3DB7EC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088" y="2758290"/>
            <a:ext cx="6711950" cy="2784457"/>
          </a:xfrm>
        </p:spPr>
      </p:pic>
      <p:sp>
        <p:nvSpPr>
          <p:cNvPr id="4" name="Slide Number Placeholder 3">
            <a:extLst>
              <a:ext uri="{FF2B5EF4-FFF2-40B4-BE49-F238E27FC236}">
                <a16:creationId xmlns:a16="http://schemas.microsoft.com/office/drawing/2014/main" id="{D6151B9E-7235-3814-3CA2-F18A6749AF0C}"/>
              </a:ext>
            </a:extLst>
          </p:cNvPr>
          <p:cNvSpPr>
            <a:spLocks noGrp="1"/>
          </p:cNvSpPr>
          <p:nvPr>
            <p:ph type="sldNum" sz="quarter" idx="12"/>
          </p:nvPr>
        </p:nvSpPr>
        <p:spPr/>
        <p:txBody>
          <a:bodyPr/>
          <a:lstStyle/>
          <a:p>
            <a:pPr>
              <a:defRPr/>
            </a:pPr>
            <a:fld id="{C0B8205E-D760-274E-ABF0-20625064C15C}" type="slidenum">
              <a:rPr lang="en-GB" smtClean="0"/>
              <a:pPr>
                <a:defRPr/>
              </a:pPr>
              <a:t>39</a:t>
            </a:fld>
            <a:endParaRPr lang="en-GB"/>
          </a:p>
        </p:txBody>
      </p:sp>
      <p:sp>
        <p:nvSpPr>
          <p:cNvPr id="7" name="TextBox 6">
            <a:extLst>
              <a:ext uri="{FF2B5EF4-FFF2-40B4-BE49-F238E27FC236}">
                <a16:creationId xmlns:a16="http://schemas.microsoft.com/office/drawing/2014/main" id="{117F4175-5111-BF1C-CF7F-B8771840AD54}"/>
              </a:ext>
            </a:extLst>
          </p:cNvPr>
          <p:cNvSpPr txBox="1"/>
          <p:nvPr/>
        </p:nvSpPr>
        <p:spPr>
          <a:xfrm>
            <a:off x="471018" y="6082116"/>
            <a:ext cx="7759698" cy="646331"/>
          </a:xfrm>
          <a:prstGeom prst="rect">
            <a:avLst/>
          </a:prstGeom>
          <a:noFill/>
        </p:spPr>
        <p:txBody>
          <a:bodyPr wrap="square" rtlCol="0">
            <a:spAutoFit/>
          </a:bodyPr>
          <a:lstStyle/>
          <a:p>
            <a:r>
              <a:rPr lang="en-US" dirty="0">
                <a:hlinkClick r:id="rId3"/>
              </a:rPr>
              <a:t>https://ec.europa.eu/commission/presscorner/detail/en/STATEMENT_18_4665</a:t>
            </a:r>
            <a:r>
              <a:rPr lang="en-US" dirty="0"/>
              <a:t> </a:t>
            </a:r>
          </a:p>
        </p:txBody>
      </p:sp>
    </p:spTree>
    <p:extLst>
      <p:ext uri="{BB962C8B-B14F-4D97-AF65-F5344CB8AC3E}">
        <p14:creationId xmlns:p14="http://schemas.microsoft.com/office/powerpoint/2010/main" val="185078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9A6D-040B-4F4B-A2BB-FAFE8AFF6149}"/>
              </a:ext>
            </a:extLst>
          </p:cNvPr>
          <p:cNvSpPr>
            <a:spLocks noGrp="1"/>
          </p:cNvSpPr>
          <p:nvPr>
            <p:ph type="title"/>
          </p:nvPr>
        </p:nvSpPr>
        <p:spPr/>
        <p:txBody>
          <a:bodyPr/>
          <a:lstStyle/>
          <a:p>
            <a:r>
              <a:rPr lang="en-US" dirty="0"/>
              <a:t>Structure</a:t>
            </a:r>
          </a:p>
        </p:txBody>
      </p:sp>
      <p:graphicFrame>
        <p:nvGraphicFramePr>
          <p:cNvPr id="4" name="Content Placeholder 3">
            <a:extLst>
              <a:ext uri="{FF2B5EF4-FFF2-40B4-BE49-F238E27FC236}">
                <a16:creationId xmlns:a16="http://schemas.microsoft.com/office/drawing/2014/main" id="{240DE512-19FD-9348-BCFD-B218B6064158}"/>
              </a:ext>
            </a:extLst>
          </p:cNvPr>
          <p:cNvGraphicFramePr>
            <a:graphicFrameLocks noGrp="1"/>
          </p:cNvGraphicFramePr>
          <p:nvPr>
            <p:ph idx="1"/>
          </p:nvPr>
        </p:nvGraphicFramePr>
        <p:xfrm>
          <a:off x="125760" y="2586946"/>
          <a:ext cx="8892480" cy="3975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08B9C1EE-1C40-4142-802F-ADB4D6D4343A}" type="slidenum">
              <a:rPr lang="en-US" smtClean="0"/>
              <a:t>4</a:t>
            </a:fld>
            <a:endParaRPr lang="en-US"/>
          </a:p>
        </p:txBody>
      </p:sp>
    </p:spTree>
    <p:extLst>
      <p:ext uri="{BB962C8B-B14F-4D97-AF65-F5344CB8AC3E}">
        <p14:creationId xmlns:p14="http://schemas.microsoft.com/office/powerpoint/2010/main" val="1168494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8252-9ABA-F6F1-D55D-1DFE8CD46DC6}"/>
              </a:ext>
            </a:extLst>
          </p:cNvPr>
          <p:cNvSpPr>
            <a:spLocks noGrp="1"/>
          </p:cNvSpPr>
          <p:nvPr>
            <p:ph type="title"/>
          </p:nvPr>
        </p:nvSpPr>
        <p:spPr/>
        <p:txBody>
          <a:bodyPr/>
          <a:lstStyle/>
          <a:p>
            <a:r>
              <a:rPr lang="en-US" dirty="0"/>
              <a:t>RPM</a:t>
            </a:r>
          </a:p>
        </p:txBody>
      </p:sp>
      <p:pic>
        <p:nvPicPr>
          <p:cNvPr id="6" name="Content Placeholder 5" descr="Text, letter&#10;&#10;Description automatically generated">
            <a:extLst>
              <a:ext uri="{FF2B5EF4-FFF2-40B4-BE49-F238E27FC236}">
                <a16:creationId xmlns:a16="http://schemas.microsoft.com/office/drawing/2014/main" id="{FC5D87AE-54DA-66FC-4F99-2CE81308C3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3258" y="2052638"/>
            <a:ext cx="5139610" cy="4195762"/>
          </a:xfrm>
        </p:spPr>
      </p:pic>
      <p:sp>
        <p:nvSpPr>
          <p:cNvPr id="4" name="Slide Number Placeholder 3">
            <a:extLst>
              <a:ext uri="{FF2B5EF4-FFF2-40B4-BE49-F238E27FC236}">
                <a16:creationId xmlns:a16="http://schemas.microsoft.com/office/drawing/2014/main" id="{3CEF0E80-5872-0525-B23A-D1808FBFB4AC}"/>
              </a:ext>
            </a:extLst>
          </p:cNvPr>
          <p:cNvSpPr>
            <a:spLocks noGrp="1"/>
          </p:cNvSpPr>
          <p:nvPr>
            <p:ph type="sldNum" sz="quarter" idx="12"/>
          </p:nvPr>
        </p:nvSpPr>
        <p:spPr/>
        <p:txBody>
          <a:bodyPr/>
          <a:lstStyle/>
          <a:p>
            <a:pPr>
              <a:defRPr/>
            </a:pPr>
            <a:fld id="{C0B8205E-D760-274E-ABF0-20625064C15C}" type="slidenum">
              <a:rPr lang="en-GB" smtClean="0"/>
              <a:pPr>
                <a:defRPr/>
              </a:pPr>
              <a:t>40</a:t>
            </a:fld>
            <a:endParaRPr lang="en-GB"/>
          </a:p>
        </p:txBody>
      </p:sp>
    </p:spTree>
    <p:extLst>
      <p:ext uri="{BB962C8B-B14F-4D97-AF65-F5344CB8AC3E}">
        <p14:creationId xmlns:p14="http://schemas.microsoft.com/office/powerpoint/2010/main" val="3317994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7FE63-0BDE-1D7C-A138-0071E156582C}"/>
              </a:ext>
            </a:extLst>
          </p:cNvPr>
          <p:cNvSpPr>
            <a:spLocks noGrp="1"/>
          </p:cNvSpPr>
          <p:nvPr>
            <p:ph type="title"/>
          </p:nvPr>
        </p:nvSpPr>
        <p:spPr/>
        <p:txBody>
          <a:bodyPr/>
          <a:lstStyle/>
          <a:p>
            <a:r>
              <a:rPr lang="en-US" dirty="0"/>
              <a:t>Online Sales Bans</a:t>
            </a:r>
          </a:p>
        </p:txBody>
      </p:sp>
      <p:sp>
        <p:nvSpPr>
          <p:cNvPr id="3" name="Content Placeholder 2">
            <a:extLst>
              <a:ext uri="{FF2B5EF4-FFF2-40B4-BE49-F238E27FC236}">
                <a16:creationId xmlns:a16="http://schemas.microsoft.com/office/drawing/2014/main" id="{D5C138BA-947A-8715-7108-84E007722F1B}"/>
              </a:ext>
            </a:extLst>
          </p:cNvPr>
          <p:cNvSpPr>
            <a:spLocks noGrp="1"/>
          </p:cNvSpPr>
          <p:nvPr>
            <p:ph idx="1"/>
          </p:nvPr>
        </p:nvSpPr>
        <p:spPr>
          <a:xfrm>
            <a:off x="827700" y="2052925"/>
            <a:ext cx="7416708" cy="4195481"/>
          </a:xfrm>
        </p:spPr>
        <p:txBody>
          <a:bodyPr>
            <a:normAutofit fontScale="92500" lnSpcReduction="10000"/>
          </a:bodyPr>
          <a:lstStyle/>
          <a:p>
            <a:r>
              <a:rPr lang="en-US" dirty="0"/>
              <a:t>Pierre Fabre ( Case C-439/09)</a:t>
            </a:r>
          </a:p>
          <a:p>
            <a:pPr marL="0" indent="0">
              <a:buNone/>
            </a:pPr>
            <a:r>
              <a:rPr lang="en-US" dirty="0"/>
              <a:t>37. (…)  the requirement that a qualified pharmacist must be present at a physical sales point de facto prohibits the </a:t>
            </a:r>
            <a:r>
              <a:rPr lang="en-US" dirty="0" err="1"/>
              <a:t>authorised</a:t>
            </a:r>
            <a:r>
              <a:rPr lang="en-US" dirty="0"/>
              <a:t> distributors from </a:t>
            </a:r>
            <a:r>
              <a:rPr lang="en-US" b="1" dirty="0">
                <a:solidFill>
                  <a:srgbClr val="FF0000"/>
                </a:solidFill>
              </a:rPr>
              <a:t>any form of internet selling.</a:t>
            </a:r>
          </a:p>
          <a:p>
            <a:pPr marL="0" indent="0">
              <a:buNone/>
            </a:pPr>
            <a:r>
              <a:rPr lang="en-US" dirty="0"/>
              <a:t>46. </a:t>
            </a:r>
            <a:r>
              <a:rPr lang="en-US" b="1" dirty="0">
                <a:solidFill>
                  <a:srgbClr val="FF0000"/>
                </a:solidFill>
              </a:rPr>
              <a:t>The aim of maintaining a prestigious image is not a legitimate aim </a:t>
            </a:r>
            <a:r>
              <a:rPr lang="en-US" dirty="0"/>
              <a:t>for restricting competition and cannot therefore justify a finding that a contractual clause pursuing such an aim does not fall within Article 101(1) TFEU. (…)</a:t>
            </a:r>
          </a:p>
          <a:p>
            <a:pPr marL="0" indent="0">
              <a:buNone/>
            </a:pPr>
            <a:r>
              <a:rPr lang="en-US" dirty="0"/>
              <a:t>54. A contractual clause such as the one at issue in the main proceedings (…) at the very least has as its object the restriction of passive sales to end users wishing to purchase online and located outside the physical trading area of the relevant member of the selective distribution system. (…)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60B40966-68FC-FEBA-7409-16DAC939BBB7}"/>
              </a:ext>
            </a:extLst>
          </p:cNvPr>
          <p:cNvSpPr>
            <a:spLocks noGrp="1"/>
          </p:cNvSpPr>
          <p:nvPr>
            <p:ph type="sldNum" sz="quarter" idx="12"/>
          </p:nvPr>
        </p:nvSpPr>
        <p:spPr/>
        <p:txBody>
          <a:bodyPr/>
          <a:lstStyle/>
          <a:p>
            <a:pPr>
              <a:defRPr/>
            </a:pPr>
            <a:fld id="{C0B8205E-D760-274E-ABF0-20625064C15C}" type="slidenum">
              <a:rPr lang="en-GB" smtClean="0"/>
              <a:pPr>
                <a:defRPr/>
              </a:pPr>
              <a:t>41</a:t>
            </a:fld>
            <a:endParaRPr lang="en-GB"/>
          </a:p>
        </p:txBody>
      </p:sp>
    </p:spTree>
    <p:extLst>
      <p:ext uri="{BB962C8B-B14F-4D97-AF65-F5344CB8AC3E}">
        <p14:creationId xmlns:p14="http://schemas.microsoft.com/office/powerpoint/2010/main" val="28429318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47ACE-E5EA-F486-FB3D-3A17F313EDCE}"/>
              </a:ext>
            </a:extLst>
          </p:cNvPr>
          <p:cNvSpPr>
            <a:spLocks noGrp="1"/>
          </p:cNvSpPr>
          <p:nvPr>
            <p:ph type="title"/>
          </p:nvPr>
        </p:nvSpPr>
        <p:spPr/>
        <p:txBody>
          <a:bodyPr/>
          <a:lstStyle/>
          <a:p>
            <a:r>
              <a:rPr lang="en-US" dirty="0"/>
              <a:t>Marketplace Bans</a:t>
            </a:r>
          </a:p>
        </p:txBody>
      </p:sp>
      <p:sp>
        <p:nvSpPr>
          <p:cNvPr id="3" name="Content Placeholder 2">
            <a:extLst>
              <a:ext uri="{FF2B5EF4-FFF2-40B4-BE49-F238E27FC236}">
                <a16:creationId xmlns:a16="http://schemas.microsoft.com/office/drawing/2014/main" id="{EF7D0DCF-DA74-66BB-F373-AD969B0AD983}"/>
              </a:ext>
            </a:extLst>
          </p:cNvPr>
          <p:cNvSpPr>
            <a:spLocks noGrp="1"/>
          </p:cNvSpPr>
          <p:nvPr>
            <p:ph idx="1"/>
          </p:nvPr>
        </p:nvSpPr>
        <p:spPr/>
        <p:txBody>
          <a:bodyPr>
            <a:normAutofit fontScale="92500" lnSpcReduction="10000"/>
          </a:bodyPr>
          <a:lstStyle/>
          <a:p>
            <a:r>
              <a:rPr lang="en-US" dirty="0"/>
              <a:t>Coty (Case C-230/16)</a:t>
            </a:r>
          </a:p>
          <a:p>
            <a:pPr marL="0" indent="0">
              <a:buNone/>
            </a:pPr>
            <a:r>
              <a:rPr lang="en-US" dirty="0"/>
              <a:t>‘Article 101(1) TFEU must be interpreted as not precluding a contractual clause, such as that at issue in the main proceedings, </a:t>
            </a:r>
            <a:r>
              <a:rPr lang="en-US" dirty="0">
                <a:solidFill>
                  <a:srgbClr val="FF0000"/>
                </a:solidFill>
              </a:rPr>
              <a:t>which prohibits </a:t>
            </a:r>
            <a:r>
              <a:rPr lang="en-US" dirty="0" err="1">
                <a:solidFill>
                  <a:srgbClr val="FF0000"/>
                </a:solidFill>
              </a:rPr>
              <a:t>authorised</a:t>
            </a:r>
            <a:r>
              <a:rPr lang="en-US" dirty="0">
                <a:solidFill>
                  <a:srgbClr val="FF0000"/>
                </a:solidFill>
              </a:rPr>
              <a:t> distributors in a selective distribution system for luxury goods designed, primarily, to preserve the luxury image of those goods from using, in a discernible manner, third‐party platforms for the internet sale of the contract goods</a:t>
            </a:r>
            <a:r>
              <a:rPr lang="en-US" dirty="0"/>
              <a:t>, on condition that that clause has the objective of preserving the luxury image of those goods, that it is laid down uniformly and not applied in a discriminatory fashion, and that it is proportionate in the light of the objective pursued, these being matters to be determined by the referring court.’</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6FA25E6F-7FBE-21EA-F2F4-D3D5767D8A16}"/>
              </a:ext>
            </a:extLst>
          </p:cNvPr>
          <p:cNvSpPr>
            <a:spLocks noGrp="1"/>
          </p:cNvSpPr>
          <p:nvPr>
            <p:ph type="sldNum" sz="quarter" idx="12"/>
          </p:nvPr>
        </p:nvSpPr>
        <p:spPr/>
        <p:txBody>
          <a:bodyPr/>
          <a:lstStyle/>
          <a:p>
            <a:pPr>
              <a:defRPr/>
            </a:pPr>
            <a:fld id="{C0B8205E-D760-274E-ABF0-20625064C15C}" type="slidenum">
              <a:rPr lang="en-GB" smtClean="0"/>
              <a:pPr>
                <a:defRPr/>
              </a:pPr>
              <a:t>42</a:t>
            </a:fld>
            <a:endParaRPr lang="en-GB"/>
          </a:p>
        </p:txBody>
      </p:sp>
    </p:spTree>
    <p:extLst>
      <p:ext uri="{BB962C8B-B14F-4D97-AF65-F5344CB8AC3E}">
        <p14:creationId xmlns:p14="http://schemas.microsoft.com/office/powerpoint/2010/main" val="3855582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326F-BD07-F53E-A985-B7E8AC1354C9}"/>
              </a:ext>
            </a:extLst>
          </p:cNvPr>
          <p:cNvSpPr>
            <a:spLocks noGrp="1"/>
          </p:cNvSpPr>
          <p:nvPr>
            <p:ph type="title"/>
          </p:nvPr>
        </p:nvSpPr>
        <p:spPr/>
        <p:txBody>
          <a:bodyPr/>
          <a:lstStyle/>
          <a:p>
            <a:br>
              <a:rPr lang="en-US" dirty="0"/>
            </a:br>
            <a:r>
              <a:rPr lang="en-US" dirty="0"/>
              <a:t>Parity obligations - MFNs</a:t>
            </a:r>
          </a:p>
        </p:txBody>
      </p:sp>
      <p:sp>
        <p:nvSpPr>
          <p:cNvPr id="3" name="Content Placeholder 2">
            <a:extLst>
              <a:ext uri="{FF2B5EF4-FFF2-40B4-BE49-F238E27FC236}">
                <a16:creationId xmlns:a16="http://schemas.microsoft.com/office/drawing/2014/main" id="{34BC6B88-0266-DC1E-B23D-C42217918015}"/>
              </a:ext>
            </a:extLst>
          </p:cNvPr>
          <p:cNvSpPr>
            <a:spLocks noGrp="1"/>
          </p:cNvSpPr>
          <p:nvPr>
            <p:ph idx="1"/>
          </p:nvPr>
        </p:nvSpPr>
        <p:spPr>
          <a:xfrm>
            <a:off x="827700" y="2052925"/>
            <a:ext cx="7567544" cy="4195481"/>
          </a:xfrm>
        </p:spPr>
        <p:txBody>
          <a:bodyPr/>
          <a:lstStyle/>
          <a:p>
            <a:r>
              <a:rPr lang="en-US" b="1" dirty="0"/>
              <a:t>Wide or across-platform retail parity obligations (“wide MFNs”)</a:t>
            </a:r>
            <a:r>
              <a:rPr lang="en-US" dirty="0"/>
              <a:t> exist when an online platform restricts a supplier from offering its product on other retail platforms/channels at a lower price/better terms</a:t>
            </a:r>
          </a:p>
          <a:p>
            <a:r>
              <a:rPr lang="en-US" b="1" dirty="0"/>
              <a:t>Narrow parity clauses (“narrow MFNs”) </a:t>
            </a:r>
            <a:r>
              <a:rPr lang="en-US" dirty="0"/>
              <a:t>exist when an online platform restricts a supplier from offering its product on the supplier’s website at a lower price/better terms</a:t>
            </a:r>
          </a:p>
          <a:p>
            <a:endParaRPr lang="en-US" dirty="0"/>
          </a:p>
        </p:txBody>
      </p:sp>
      <p:sp>
        <p:nvSpPr>
          <p:cNvPr id="4" name="Slide Number Placeholder 3">
            <a:extLst>
              <a:ext uri="{FF2B5EF4-FFF2-40B4-BE49-F238E27FC236}">
                <a16:creationId xmlns:a16="http://schemas.microsoft.com/office/drawing/2014/main" id="{1CA4DFF5-A862-6C82-BCA9-80BAB4770480}"/>
              </a:ext>
            </a:extLst>
          </p:cNvPr>
          <p:cNvSpPr>
            <a:spLocks noGrp="1"/>
          </p:cNvSpPr>
          <p:nvPr>
            <p:ph type="sldNum" sz="quarter" idx="12"/>
          </p:nvPr>
        </p:nvSpPr>
        <p:spPr/>
        <p:txBody>
          <a:bodyPr/>
          <a:lstStyle/>
          <a:p>
            <a:pPr>
              <a:defRPr/>
            </a:pPr>
            <a:fld id="{C0B8205E-D760-274E-ABF0-20625064C15C}" type="slidenum">
              <a:rPr lang="en-GB" smtClean="0"/>
              <a:pPr>
                <a:defRPr/>
              </a:pPr>
              <a:t>43</a:t>
            </a:fld>
            <a:endParaRPr lang="en-GB"/>
          </a:p>
        </p:txBody>
      </p:sp>
    </p:spTree>
    <p:extLst>
      <p:ext uri="{BB962C8B-B14F-4D97-AF65-F5344CB8AC3E}">
        <p14:creationId xmlns:p14="http://schemas.microsoft.com/office/powerpoint/2010/main" val="1002402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326F-BD07-F53E-A985-B7E8AC1354C9}"/>
              </a:ext>
            </a:extLst>
          </p:cNvPr>
          <p:cNvSpPr>
            <a:spLocks noGrp="1"/>
          </p:cNvSpPr>
          <p:nvPr>
            <p:ph type="title"/>
          </p:nvPr>
        </p:nvSpPr>
        <p:spPr/>
        <p:txBody>
          <a:bodyPr/>
          <a:lstStyle/>
          <a:p>
            <a:br>
              <a:rPr lang="en-US" dirty="0"/>
            </a:br>
            <a:r>
              <a:rPr lang="en-US" dirty="0"/>
              <a:t>Parity obligations - MFNs</a:t>
            </a:r>
          </a:p>
        </p:txBody>
      </p:sp>
      <p:sp>
        <p:nvSpPr>
          <p:cNvPr id="3" name="Content Placeholder 2">
            <a:extLst>
              <a:ext uri="{FF2B5EF4-FFF2-40B4-BE49-F238E27FC236}">
                <a16:creationId xmlns:a16="http://schemas.microsoft.com/office/drawing/2014/main" id="{34BC6B88-0266-DC1E-B23D-C42217918015}"/>
              </a:ext>
            </a:extLst>
          </p:cNvPr>
          <p:cNvSpPr>
            <a:spLocks noGrp="1"/>
          </p:cNvSpPr>
          <p:nvPr>
            <p:ph idx="1"/>
          </p:nvPr>
        </p:nvSpPr>
        <p:spPr>
          <a:xfrm>
            <a:off x="323528" y="2052925"/>
            <a:ext cx="8280920" cy="4195481"/>
          </a:xfrm>
        </p:spPr>
        <p:txBody>
          <a:bodyPr>
            <a:normAutofit fontScale="92500" lnSpcReduction="20000"/>
          </a:bodyPr>
          <a:lstStyle/>
          <a:p>
            <a:r>
              <a:rPr lang="en-US" dirty="0"/>
              <a:t>Under Old VBER [Reg 330/2010] all parity obligations were fully exempted</a:t>
            </a:r>
          </a:p>
          <a:p>
            <a:pPr lvl="1"/>
            <a:r>
              <a:rPr lang="en-US" dirty="0"/>
              <a:t>Hotel Sector cases across Europe treated MFNs differently [(Germany: HRS (2013), Sweden, France, Italy: Booking/Expedia (2015), Germany: Booking (2015-2021)]</a:t>
            </a:r>
          </a:p>
          <a:p>
            <a:pPr lvl="1"/>
            <a:r>
              <a:rPr lang="en-US" dirty="0"/>
              <a:t>Legislation that prohibits MFNs in France, Austria, Italy, Belgium (only applicable to the hotel sector)</a:t>
            </a:r>
          </a:p>
          <a:p>
            <a:r>
              <a:rPr lang="en-US" dirty="0"/>
              <a:t>New VBER provisions</a:t>
            </a:r>
          </a:p>
          <a:p>
            <a:pPr lvl="1"/>
            <a:r>
              <a:rPr lang="en-US" dirty="0"/>
              <a:t>Wide MFNs do not benefit from the block exemption and will have to be assessed individually under Article 101 TFEU (as an "excluded restriction“) </a:t>
            </a:r>
          </a:p>
          <a:p>
            <a:pPr lvl="1"/>
            <a:r>
              <a:rPr lang="en-US" dirty="0"/>
              <a:t>Narrow MFNs are still exempted. However, where a significant share of users is covered by the practice (cumulative effects) and there is no evidence of efficiencies, the benefit of the block exemption is likely to be withdrawn. </a:t>
            </a:r>
          </a:p>
          <a:p>
            <a:endParaRPr lang="en-US" dirty="0"/>
          </a:p>
        </p:txBody>
      </p:sp>
      <p:sp>
        <p:nvSpPr>
          <p:cNvPr id="4" name="Slide Number Placeholder 3">
            <a:extLst>
              <a:ext uri="{FF2B5EF4-FFF2-40B4-BE49-F238E27FC236}">
                <a16:creationId xmlns:a16="http://schemas.microsoft.com/office/drawing/2014/main" id="{1CA4DFF5-A862-6C82-BCA9-80BAB4770480}"/>
              </a:ext>
            </a:extLst>
          </p:cNvPr>
          <p:cNvSpPr>
            <a:spLocks noGrp="1"/>
          </p:cNvSpPr>
          <p:nvPr>
            <p:ph type="sldNum" sz="quarter" idx="12"/>
          </p:nvPr>
        </p:nvSpPr>
        <p:spPr/>
        <p:txBody>
          <a:bodyPr/>
          <a:lstStyle/>
          <a:p>
            <a:pPr>
              <a:defRPr/>
            </a:pPr>
            <a:fld id="{C0B8205E-D760-274E-ABF0-20625064C15C}" type="slidenum">
              <a:rPr lang="en-GB" smtClean="0"/>
              <a:pPr>
                <a:defRPr/>
              </a:pPr>
              <a:t>44</a:t>
            </a:fld>
            <a:endParaRPr lang="en-GB"/>
          </a:p>
        </p:txBody>
      </p:sp>
    </p:spTree>
    <p:extLst>
      <p:ext uri="{BB962C8B-B14F-4D97-AF65-F5344CB8AC3E}">
        <p14:creationId xmlns:p14="http://schemas.microsoft.com/office/powerpoint/2010/main" val="3308883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78AFAB-C0EC-8CAB-38C3-030022F6BF38}"/>
              </a:ext>
            </a:extLst>
          </p:cNvPr>
          <p:cNvSpPr>
            <a:spLocks noGrp="1"/>
          </p:cNvSpPr>
          <p:nvPr>
            <p:ph type="title"/>
          </p:nvPr>
        </p:nvSpPr>
        <p:spPr/>
        <p:txBody>
          <a:bodyPr/>
          <a:lstStyle/>
          <a:p>
            <a:br>
              <a:rPr lang="en-US" dirty="0"/>
            </a:br>
            <a:r>
              <a:rPr lang="en-US" dirty="0"/>
              <a:t>Amazon EU Books</a:t>
            </a:r>
          </a:p>
        </p:txBody>
      </p:sp>
      <p:pic>
        <p:nvPicPr>
          <p:cNvPr id="9" name="Content Placeholder 8" descr="Text&#10;&#10;Description automatically generated">
            <a:extLst>
              <a:ext uri="{FF2B5EF4-FFF2-40B4-BE49-F238E27FC236}">
                <a16:creationId xmlns:a16="http://schemas.microsoft.com/office/drawing/2014/main" id="{47DE6089-3911-0925-CA4E-3F4F7B7306B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4710" y="3159172"/>
            <a:ext cx="3298825" cy="773884"/>
          </a:xfrm>
        </p:spPr>
      </p:pic>
      <p:pic>
        <p:nvPicPr>
          <p:cNvPr id="11" name="Content Placeholder 10" descr="Text, letter&#10;&#10;Description automatically generated">
            <a:extLst>
              <a:ext uri="{FF2B5EF4-FFF2-40B4-BE49-F238E27FC236}">
                <a16:creationId xmlns:a16="http://schemas.microsoft.com/office/drawing/2014/main" id="{93D514E9-713B-4D94-54DE-B54C87F3624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41800" y="2658793"/>
            <a:ext cx="3298825" cy="2994564"/>
          </a:xfrm>
        </p:spPr>
      </p:pic>
      <p:sp>
        <p:nvSpPr>
          <p:cNvPr id="4" name="Slide Number Placeholder 3">
            <a:extLst>
              <a:ext uri="{FF2B5EF4-FFF2-40B4-BE49-F238E27FC236}">
                <a16:creationId xmlns:a16="http://schemas.microsoft.com/office/drawing/2014/main" id="{030DA1A5-A52F-31A2-AF2D-540E13AB0265}"/>
              </a:ext>
            </a:extLst>
          </p:cNvPr>
          <p:cNvSpPr>
            <a:spLocks noGrp="1"/>
          </p:cNvSpPr>
          <p:nvPr>
            <p:ph type="sldNum" sz="quarter" idx="12"/>
          </p:nvPr>
        </p:nvSpPr>
        <p:spPr/>
        <p:txBody>
          <a:bodyPr/>
          <a:lstStyle/>
          <a:p>
            <a:pPr>
              <a:defRPr/>
            </a:pPr>
            <a:fld id="{C0B8205E-D760-274E-ABF0-20625064C15C}" type="slidenum">
              <a:rPr lang="en-GB" smtClean="0"/>
              <a:pPr>
                <a:defRPr/>
              </a:pPr>
              <a:t>45</a:t>
            </a:fld>
            <a:endParaRPr lang="en-GB"/>
          </a:p>
        </p:txBody>
      </p:sp>
      <p:sp>
        <p:nvSpPr>
          <p:cNvPr id="12" name="TextBox 11">
            <a:extLst>
              <a:ext uri="{FF2B5EF4-FFF2-40B4-BE49-F238E27FC236}">
                <a16:creationId xmlns:a16="http://schemas.microsoft.com/office/drawing/2014/main" id="{9BBBAAE1-54E3-C062-BE3B-9332849FB6FD}"/>
              </a:ext>
            </a:extLst>
          </p:cNvPr>
          <p:cNvSpPr txBox="1"/>
          <p:nvPr/>
        </p:nvSpPr>
        <p:spPr>
          <a:xfrm>
            <a:off x="484710" y="6093296"/>
            <a:ext cx="8174580" cy="369332"/>
          </a:xfrm>
          <a:prstGeom prst="rect">
            <a:avLst/>
          </a:prstGeom>
          <a:noFill/>
        </p:spPr>
        <p:txBody>
          <a:bodyPr wrap="square" rtlCol="0">
            <a:spAutoFit/>
          </a:bodyPr>
          <a:lstStyle/>
          <a:p>
            <a:r>
              <a:rPr lang="en-US" dirty="0">
                <a:hlinkClick r:id="rId4"/>
              </a:rPr>
              <a:t>https://ec.europa.eu/commission/presscorner/detail/en/IP_17_1223</a:t>
            </a:r>
            <a:r>
              <a:rPr lang="en-US" dirty="0"/>
              <a:t> </a:t>
            </a:r>
          </a:p>
        </p:txBody>
      </p:sp>
    </p:spTree>
    <p:extLst>
      <p:ext uri="{BB962C8B-B14F-4D97-AF65-F5344CB8AC3E}">
        <p14:creationId xmlns:p14="http://schemas.microsoft.com/office/powerpoint/2010/main" val="925003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35D1-146D-8A92-FD56-F0212999CC7F}"/>
              </a:ext>
            </a:extLst>
          </p:cNvPr>
          <p:cNvSpPr>
            <a:spLocks noGrp="1"/>
          </p:cNvSpPr>
          <p:nvPr>
            <p:ph type="title"/>
          </p:nvPr>
        </p:nvSpPr>
        <p:spPr/>
        <p:txBody>
          <a:bodyPr/>
          <a:lstStyle/>
          <a:p>
            <a:r>
              <a:rPr lang="en-US" dirty="0"/>
              <a:t>Amazon E-Books</a:t>
            </a:r>
          </a:p>
        </p:txBody>
      </p:sp>
      <p:pic>
        <p:nvPicPr>
          <p:cNvPr id="6" name="Content Placeholder 5" descr="Diagram, timeline&#10;&#10;Description automatically generated">
            <a:extLst>
              <a:ext uri="{FF2B5EF4-FFF2-40B4-BE49-F238E27FC236}">
                <a16:creationId xmlns:a16="http://schemas.microsoft.com/office/drawing/2014/main" id="{C78C3D4D-6D1D-64F6-3EA6-20E4B55078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5513" y="2347119"/>
            <a:ext cx="6515100" cy="3606800"/>
          </a:xfrm>
        </p:spPr>
      </p:pic>
      <p:sp>
        <p:nvSpPr>
          <p:cNvPr id="4" name="Slide Number Placeholder 3">
            <a:extLst>
              <a:ext uri="{FF2B5EF4-FFF2-40B4-BE49-F238E27FC236}">
                <a16:creationId xmlns:a16="http://schemas.microsoft.com/office/drawing/2014/main" id="{42DB8A93-197F-4663-9CED-73E57F13FC08}"/>
              </a:ext>
            </a:extLst>
          </p:cNvPr>
          <p:cNvSpPr>
            <a:spLocks noGrp="1"/>
          </p:cNvSpPr>
          <p:nvPr>
            <p:ph type="sldNum" sz="quarter" idx="12"/>
          </p:nvPr>
        </p:nvSpPr>
        <p:spPr/>
        <p:txBody>
          <a:bodyPr/>
          <a:lstStyle/>
          <a:p>
            <a:pPr>
              <a:defRPr/>
            </a:pPr>
            <a:fld id="{C0B8205E-D760-274E-ABF0-20625064C15C}" type="slidenum">
              <a:rPr lang="en-GB" smtClean="0"/>
              <a:pPr>
                <a:defRPr/>
              </a:pPr>
              <a:t>46</a:t>
            </a:fld>
            <a:endParaRPr lang="en-GB"/>
          </a:p>
        </p:txBody>
      </p:sp>
    </p:spTree>
    <p:extLst>
      <p:ext uri="{BB962C8B-B14F-4D97-AF65-F5344CB8AC3E}">
        <p14:creationId xmlns:p14="http://schemas.microsoft.com/office/powerpoint/2010/main" val="480738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C02482-EA59-A0F4-45E4-E5358AD9D966}"/>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0EC67F40-055F-DA5B-CC9C-7948CECC55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876952"/>
          </a:xfrm>
        </p:spPr>
      </p:pic>
      <p:sp>
        <p:nvSpPr>
          <p:cNvPr id="4" name="Slide Number Placeholder 3">
            <a:extLst>
              <a:ext uri="{FF2B5EF4-FFF2-40B4-BE49-F238E27FC236}">
                <a16:creationId xmlns:a16="http://schemas.microsoft.com/office/drawing/2014/main" id="{D3687B1A-6D29-57CE-BB11-E45067EFF855}"/>
              </a:ext>
            </a:extLst>
          </p:cNvPr>
          <p:cNvSpPr>
            <a:spLocks noGrp="1"/>
          </p:cNvSpPr>
          <p:nvPr>
            <p:ph type="sldNum" sz="quarter" idx="12"/>
          </p:nvPr>
        </p:nvSpPr>
        <p:spPr/>
        <p:txBody>
          <a:bodyPr/>
          <a:lstStyle/>
          <a:p>
            <a:fld id="{886BB73A-582F-4420-9A14-CB10A2B2E5E8}" type="slidenum">
              <a:rPr lang="en-US" smtClean="0"/>
              <a:t>5</a:t>
            </a:fld>
            <a:endParaRPr lang="en-US"/>
          </a:p>
        </p:txBody>
      </p:sp>
      <p:sp>
        <p:nvSpPr>
          <p:cNvPr id="9" name="TextBox 8">
            <a:extLst>
              <a:ext uri="{FF2B5EF4-FFF2-40B4-BE49-F238E27FC236}">
                <a16:creationId xmlns:a16="http://schemas.microsoft.com/office/drawing/2014/main" id="{A0FC2C9C-4C78-7D1C-CA92-384546E54EC7}"/>
              </a:ext>
            </a:extLst>
          </p:cNvPr>
          <p:cNvSpPr txBox="1"/>
          <p:nvPr/>
        </p:nvSpPr>
        <p:spPr>
          <a:xfrm>
            <a:off x="323528" y="6309320"/>
            <a:ext cx="7560840" cy="369332"/>
          </a:xfrm>
          <a:prstGeom prst="rect">
            <a:avLst/>
          </a:prstGeom>
          <a:noFill/>
        </p:spPr>
        <p:txBody>
          <a:bodyPr wrap="square" rtlCol="0">
            <a:spAutoFit/>
          </a:bodyPr>
          <a:lstStyle/>
          <a:p>
            <a:r>
              <a:rPr lang="en-US" dirty="0"/>
              <a:t>Source: Huawei, Accelerating the Digital Economy – Four key enablers</a:t>
            </a:r>
          </a:p>
        </p:txBody>
      </p:sp>
    </p:spTree>
    <p:extLst>
      <p:ext uri="{BB962C8B-B14F-4D97-AF65-F5344CB8AC3E}">
        <p14:creationId xmlns:p14="http://schemas.microsoft.com/office/powerpoint/2010/main" val="4017028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F6022-6746-76BE-AEB7-EB1277BC36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93FE163-17B8-2EDB-A510-FF8C4A7CEB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043633"/>
          </a:xfrm>
        </p:spPr>
      </p:pic>
      <p:sp>
        <p:nvSpPr>
          <p:cNvPr id="4" name="Slide Number Placeholder 3">
            <a:extLst>
              <a:ext uri="{FF2B5EF4-FFF2-40B4-BE49-F238E27FC236}">
                <a16:creationId xmlns:a16="http://schemas.microsoft.com/office/drawing/2014/main" id="{05EA77A6-743A-91F1-1D6D-637DDCC7F56B}"/>
              </a:ext>
            </a:extLst>
          </p:cNvPr>
          <p:cNvSpPr>
            <a:spLocks noGrp="1"/>
          </p:cNvSpPr>
          <p:nvPr>
            <p:ph type="sldNum" sz="quarter" idx="12"/>
          </p:nvPr>
        </p:nvSpPr>
        <p:spPr/>
        <p:txBody>
          <a:bodyPr/>
          <a:lstStyle/>
          <a:p>
            <a:pPr>
              <a:defRPr/>
            </a:pPr>
            <a:fld id="{C0B8205E-D760-274E-ABF0-20625064C15C}" type="slidenum">
              <a:rPr lang="en-GB" smtClean="0"/>
              <a:pPr>
                <a:defRPr/>
              </a:pPr>
              <a:t>6</a:t>
            </a:fld>
            <a:endParaRPr lang="en-GB"/>
          </a:p>
        </p:txBody>
      </p:sp>
      <p:sp>
        <p:nvSpPr>
          <p:cNvPr id="7" name="TextBox 6">
            <a:extLst>
              <a:ext uri="{FF2B5EF4-FFF2-40B4-BE49-F238E27FC236}">
                <a16:creationId xmlns:a16="http://schemas.microsoft.com/office/drawing/2014/main" id="{50A2E50F-08CA-9827-2FF6-F5AF8FD1F77D}"/>
              </a:ext>
            </a:extLst>
          </p:cNvPr>
          <p:cNvSpPr txBox="1"/>
          <p:nvPr/>
        </p:nvSpPr>
        <p:spPr>
          <a:xfrm>
            <a:off x="484710" y="6405282"/>
            <a:ext cx="8047730" cy="369332"/>
          </a:xfrm>
          <a:prstGeom prst="rect">
            <a:avLst/>
          </a:prstGeom>
          <a:noFill/>
        </p:spPr>
        <p:txBody>
          <a:bodyPr wrap="square" rtlCol="0">
            <a:spAutoFit/>
          </a:bodyPr>
          <a:lstStyle/>
          <a:p>
            <a:r>
              <a:rPr lang="en-US" dirty="0"/>
              <a:t>Source: Simonetta </a:t>
            </a:r>
            <a:r>
              <a:rPr lang="en-US" dirty="0" err="1"/>
              <a:t>Vezzoso</a:t>
            </a:r>
            <a:endParaRPr lang="en-US" dirty="0"/>
          </a:p>
        </p:txBody>
      </p:sp>
    </p:spTree>
    <p:extLst>
      <p:ext uri="{BB962C8B-B14F-4D97-AF65-F5344CB8AC3E}">
        <p14:creationId xmlns:p14="http://schemas.microsoft.com/office/powerpoint/2010/main" val="225289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5730-71EC-97F2-EDF1-57874D6F6F40}"/>
              </a:ext>
            </a:extLst>
          </p:cNvPr>
          <p:cNvSpPr>
            <a:spLocks noGrp="1"/>
          </p:cNvSpPr>
          <p:nvPr>
            <p:ph type="title"/>
          </p:nvPr>
        </p:nvSpPr>
        <p:spPr>
          <a:xfrm>
            <a:off x="0" y="452718"/>
            <a:ext cx="8388424" cy="1400530"/>
          </a:xfrm>
        </p:spPr>
        <p:txBody>
          <a:bodyPr/>
          <a:lstStyle/>
          <a:p>
            <a:br>
              <a:rPr lang="en-US" sz="3400" dirty="0"/>
            </a:br>
            <a:r>
              <a:rPr lang="en-US" sz="3400" dirty="0"/>
              <a:t>What are the goals of competition law</a:t>
            </a:r>
          </a:p>
        </p:txBody>
      </p:sp>
      <p:sp>
        <p:nvSpPr>
          <p:cNvPr id="3" name="Content Placeholder 2">
            <a:extLst>
              <a:ext uri="{FF2B5EF4-FFF2-40B4-BE49-F238E27FC236}">
                <a16:creationId xmlns:a16="http://schemas.microsoft.com/office/drawing/2014/main" id="{4C0BE090-E51A-CAD9-6126-5C07F8B2BBDD}"/>
              </a:ext>
            </a:extLst>
          </p:cNvPr>
          <p:cNvSpPr>
            <a:spLocks noGrp="1"/>
          </p:cNvSpPr>
          <p:nvPr>
            <p:ph idx="1"/>
          </p:nvPr>
        </p:nvSpPr>
        <p:spPr>
          <a:xfrm>
            <a:off x="0" y="2052925"/>
            <a:ext cx="9144000" cy="4805075"/>
          </a:xfrm>
        </p:spPr>
        <p:txBody>
          <a:bodyPr/>
          <a:lstStyle/>
          <a:p>
            <a:pPr marL="0" indent="0">
              <a:buNone/>
            </a:pPr>
            <a:endParaRPr lang="en-US" dirty="0"/>
          </a:p>
          <a:p>
            <a:pPr marL="0" indent="0">
              <a:buNone/>
            </a:pPr>
            <a:endParaRPr lang="en-US" dirty="0"/>
          </a:p>
        </p:txBody>
      </p:sp>
      <p:graphicFrame>
        <p:nvGraphicFramePr>
          <p:cNvPr id="4" name="Table 4">
            <a:extLst>
              <a:ext uri="{FF2B5EF4-FFF2-40B4-BE49-F238E27FC236}">
                <a16:creationId xmlns:a16="http://schemas.microsoft.com/office/drawing/2014/main" id="{B2C416A5-FCA7-12F6-3346-EDC1ED757198}"/>
              </a:ext>
            </a:extLst>
          </p:cNvPr>
          <p:cNvGraphicFramePr>
            <a:graphicFrameLocks noGrp="1"/>
          </p:cNvGraphicFramePr>
          <p:nvPr/>
        </p:nvGraphicFramePr>
        <p:xfrm>
          <a:off x="35496" y="2420888"/>
          <a:ext cx="9144000" cy="3829040"/>
        </p:xfrm>
        <a:graphic>
          <a:graphicData uri="http://schemas.openxmlformats.org/drawingml/2006/table">
            <a:tbl>
              <a:tblPr firstRow="1" bandRow="1">
                <a:tableStyleId>{5C22544A-7EE6-4342-B048-85BDC9FD1C3A}</a:tableStyleId>
              </a:tblPr>
              <a:tblGrid>
                <a:gridCol w="3987530">
                  <a:extLst>
                    <a:ext uri="{9D8B030D-6E8A-4147-A177-3AD203B41FA5}">
                      <a16:colId xmlns:a16="http://schemas.microsoft.com/office/drawing/2014/main" val="885190259"/>
                    </a:ext>
                  </a:extLst>
                </a:gridCol>
                <a:gridCol w="2578235">
                  <a:extLst>
                    <a:ext uri="{9D8B030D-6E8A-4147-A177-3AD203B41FA5}">
                      <a16:colId xmlns:a16="http://schemas.microsoft.com/office/drawing/2014/main" val="1685563600"/>
                    </a:ext>
                  </a:extLst>
                </a:gridCol>
                <a:gridCol w="2578235">
                  <a:extLst>
                    <a:ext uri="{9D8B030D-6E8A-4147-A177-3AD203B41FA5}">
                      <a16:colId xmlns:a16="http://schemas.microsoft.com/office/drawing/2014/main" val="1018017108"/>
                    </a:ext>
                  </a:extLst>
                </a:gridCol>
              </a:tblGrid>
              <a:tr h="720080">
                <a:tc>
                  <a:txBody>
                    <a:bodyPr/>
                    <a:lstStyle/>
                    <a:p>
                      <a:r>
                        <a:rPr lang="en-US" dirty="0"/>
                        <a:t>US </a:t>
                      </a:r>
                      <a:r>
                        <a:rPr lang="en-US" dirty="0" err="1"/>
                        <a:t>Cicilline</a:t>
                      </a:r>
                      <a:r>
                        <a:rPr lang="en-US" dirty="0"/>
                        <a:t> Report</a:t>
                      </a:r>
                    </a:p>
                  </a:txBody>
                  <a:tcPr/>
                </a:tc>
                <a:tc>
                  <a:txBody>
                    <a:bodyPr/>
                    <a:lstStyle/>
                    <a:p>
                      <a:r>
                        <a:rPr lang="en-US" dirty="0"/>
                        <a:t>EU Experts Report</a:t>
                      </a:r>
                    </a:p>
                  </a:txBody>
                  <a:tcPr/>
                </a:tc>
                <a:tc>
                  <a:txBody>
                    <a:bodyPr/>
                    <a:lstStyle/>
                    <a:p>
                      <a:r>
                        <a:rPr lang="en-US" dirty="0"/>
                        <a:t>UK Furman Report “</a:t>
                      </a:r>
                    </a:p>
                  </a:txBody>
                  <a:tcPr/>
                </a:tc>
                <a:extLst>
                  <a:ext uri="{0D108BD9-81ED-4DB2-BD59-A6C34878D82A}">
                    <a16:rowId xmlns:a16="http://schemas.microsoft.com/office/drawing/2014/main" val="2821644760"/>
                  </a:ext>
                </a:extLst>
              </a:tr>
              <a:tr h="370840">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latin typeface="+mn-lt"/>
                          <a:ea typeface="+mn-ea"/>
                          <a:cs typeface="+mn-cs"/>
                        </a:rPr>
                        <a:t>“Through adopting a narrow construction of “consumer welfare” as the sole goal of the antitrust laws, the Supreme Court has limited the analysis of competitive harm to focus primarily on price and output rather than the competitive process – contravening legislative history and legislative intent.”</a:t>
                      </a:r>
                    </a:p>
                    <a:p>
                      <a:endParaRPr lang="en-US" dirty="0"/>
                    </a:p>
                  </a:txBody>
                  <a:tcPr/>
                </a:tc>
                <a:tc>
                  <a:txBody>
                    <a:bodyPr/>
                    <a:lstStyle/>
                    <a:p>
                      <a:r>
                        <a:rPr lang="en-GB" sz="1800" kern="1200" dirty="0">
                          <a:solidFill>
                            <a:schemeClr val="dk1"/>
                          </a:solidFill>
                          <a:latin typeface="+mn-lt"/>
                          <a:ea typeface="+mn-ea"/>
                          <a:cs typeface="+mn-cs"/>
                        </a:rPr>
                        <a:t>“[…] a new thinking on plausible theories of harm backed up by an increasing theoretical understanding of the specificities of digitisation and empirical evidence.”</a:t>
                      </a:r>
                      <a:endParaRPr lang="en-US" dirty="0"/>
                    </a:p>
                  </a:txBody>
                  <a:tcPr/>
                </a:tc>
                <a:tc>
                  <a:txBody>
                    <a:bodyPr/>
                    <a:lstStyle/>
                    <a:p>
                      <a:r>
                        <a:rPr lang="en-US" dirty="0"/>
                        <a:t>“</a:t>
                      </a:r>
                      <a:r>
                        <a:rPr lang="en-GB" sz="1800" b="0" i="0" u="none" strike="noStrike" kern="1200" baseline="0" dirty="0">
                          <a:solidFill>
                            <a:schemeClr val="dk1"/>
                          </a:solidFill>
                          <a:latin typeface="+mn-lt"/>
                          <a:ea typeface="+mn-ea"/>
                          <a:cs typeface="+mn-cs"/>
                        </a:rPr>
                        <a:t>UK competition policy should remain rooted in the consumer welfare standard as properly conceived, giving sufficient focus to non-price elements of competition, and to innovation in particular.”</a:t>
                      </a:r>
                      <a:endParaRPr lang="en-US" dirty="0"/>
                    </a:p>
                  </a:txBody>
                  <a:tcPr/>
                </a:tc>
                <a:extLst>
                  <a:ext uri="{0D108BD9-81ED-4DB2-BD59-A6C34878D82A}">
                    <a16:rowId xmlns:a16="http://schemas.microsoft.com/office/drawing/2014/main" val="159368443"/>
                  </a:ext>
                </a:extLst>
              </a:tr>
            </a:tbl>
          </a:graphicData>
        </a:graphic>
      </p:graphicFrame>
    </p:spTree>
    <p:extLst>
      <p:ext uri="{BB962C8B-B14F-4D97-AF65-F5344CB8AC3E}">
        <p14:creationId xmlns:p14="http://schemas.microsoft.com/office/powerpoint/2010/main" val="3768966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10;&#10;Description automatically generated">
            <a:extLst>
              <a:ext uri="{FF2B5EF4-FFF2-40B4-BE49-F238E27FC236}">
                <a16:creationId xmlns:a16="http://schemas.microsoft.com/office/drawing/2014/main" id="{12928E70-8706-23C1-9D3C-8E259CA4D7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2600" y="1292289"/>
            <a:ext cx="8178799" cy="4273421"/>
          </a:xfrm>
          <a:prstGeom prst="rect">
            <a:avLst/>
          </a:prstGeom>
        </p:spPr>
      </p:pic>
    </p:spTree>
    <p:extLst>
      <p:ext uri="{BB962C8B-B14F-4D97-AF65-F5344CB8AC3E}">
        <p14:creationId xmlns:p14="http://schemas.microsoft.com/office/powerpoint/2010/main" val="1206227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471D28-DC4C-41D6-8F08-8C74B15733D5}"/>
              </a:ext>
            </a:extLst>
          </p:cNvPr>
          <p:cNvPicPr>
            <a:picLocks noChangeAspect="1"/>
          </p:cNvPicPr>
          <p:nvPr/>
        </p:nvPicPr>
        <p:blipFill>
          <a:blip r:embed="rId2"/>
          <a:stretch>
            <a:fillRect/>
          </a:stretch>
        </p:blipFill>
        <p:spPr>
          <a:xfrm>
            <a:off x="3241700" y="1723525"/>
            <a:ext cx="5733857" cy="3822571"/>
          </a:xfrm>
          <a:prstGeom prst="rect">
            <a:avLst/>
          </a:prstGeom>
        </p:spPr>
      </p:pic>
      <p:pic>
        <p:nvPicPr>
          <p:cNvPr id="6" name="Picture 5">
            <a:extLst>
              <a:ext uri="{FF2B5EF4-FFF2-40B4-BE49-F238E27FC236}">
                <a16:creationId xmlns:a16="http://schemas.microsoft.com/office/drawing/2014/main" id="{33B3D9B9-1959-4517-BE1D-CCA35568870F}"/>
              </a:ext>
            </a:extLst>
          </p:cNvPr>
          <p:cNvPicPr>
            <a:picLocks noChangeAspect="1"/>
          </p:cNvPicPr>
          <p:nvPr/>
        </p:nvPicPr>
        <p:blipFill>
          <a:blip r:embed="rId3"/>
          <a:stretch>
            <a:fillRect/>
          </a:stretch>
        </p:blipFill>
        <p:spPr>
          <a:xfrm>
            <a:off x="448177" y="1341854"/>
            <a:ext cx="4051072" cy="1093146"/>
          </a:xfrm>
          <a:prstGeom prst="rect">
            <a:avLst/>
          </a:prstGeom>
        </p:spPr>
      </p:pic>
      <p:sp>
        <p:nvSpPr>
          <p:cNvPr id="7" name="Rectangle: Rounded Corners 6">
            <a:extLst>
              <a:ext uri="{FF2B5EF4-FFF2-40B4-BE49-F238E27FC236}">
                <a16:creationId xmlns:a16="http://schemas.microsoft.com/office/drawing/2014/main" id="{DC369FBA-E9D2-444F-92DF-A21DAC411A6A}"/>
              </a:ext>
            </a:extLst>
          </p:cNvPr>
          <p:cNvSpPr/>
          <p:nvPr/>
        </p:nvSpPr>
        <p:spPr>
          <a:xfrm>
            <a:off x="448177" y="2614392"/>
            <a:ext cx="2532998" cy="679254"/>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‘strategic market status’</a:t>
            </a:r>
          </a:p>
        </p:txBody>
      </p:sp>
      <p:sp>
        <p:nvSpPr>
          <p:cNvPr id="8" name="TextBox 7">
            <a:extLst>
              <a:ext uri="{FF2B5EF4-FFF2-40B4-BE49-F238E27FC236}">
                <a16:creationId xmlns:a16="http://schemas.microsoft.com/office/drawing/2014/main" id="{192ECD07-7210-4648-8DB5-6A8B396D6660}"/>
              </a:ext>
            </a:extLst>
          </p:cNvPr>
          <p:cNvSpPr txBox="1"/>
          <p:nvPr/>
        </p:nvSpPr>
        <p:spPr>
          <a:xfrm>
            <a:off x="578440" y="3473038"/>
            <a:ext cx="2591071" cy="2031325"/>
          </a:xfrm>
          <a:prstGeom prst="rect">
            <a:avLst/>
          </a:prstGeom>
          <a:noFill/>
        </p:spPr>
        <p:txBody>
          <a:bodyPr wrap="square">
            <a:spAutoFit/>
          </a:bodyPr>
          <a:lstStyle/>
          <a:p>
            <a:r>
              <a:rPr lang="en-GB" dirty="0"/>
              <a:t>“SMS should require a finding that the firm has substantial, entrenched market power in at least one digital activity, providing the firm with a strategic position”</a:t>
            </a:r>
          </a:p>
        </p:txBody>
      </p:sp>
    </p:spTree>
    <p:extLst>
      <p:ext uri="{BB962C8B-B14F-4D97-AF65-F5344CB8AC3E}">
        <p14:creationId xmlns:p14="http://schemas.microsoft.com/office/powerpoint/2010/main" val="34457263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6202</TotalTime>
  <Words>2977</Words>
  <Application>Microsoft Macintosh PowerPoint</Application>
  <PresentationFormat>On-screen Show (4:3)</PresentationFormat>
  <Paragraphs>248</Paragraphs>
  <Slides>46</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Century Gothic</vt:lpstr>
      <vt:lpstr>Georgia</vt:lpstr>
      <vt:lpstr>Trebuchet MS</vt:lpstr>
      <vt:lpstr>Wingdings</vt:lpstr>
      <vt:lpstr>Wingdings 3</vt:lpstr>
      <vt:lpstr>Ion</vt:lpstr>
      <vt:lpstr>Competition Law in the Digital Era</vt:lpstr>
      <vt:lpstr>SEMINAR 1: MAPPING THE ISSUES</vt:lpstr>
      <vt:lpstr>PowerPoint Presentation</vt:lpstr>
      <vt:lpstr>Structure</vt:lpstr>
      <vt:lpstr>PowerPoint Presentation</vt:lpstr>
      <vt:lpstr>PowerPoint Presentation</vt:lpstr>
      <vt:lpstr> What are the goals of competition law</vt:lpstr>
      <vt:lpstr>PowerPoint Presentation</vt:lpstr>
      <vt:lpstr>PowerPoint Presentation</vt:lpstr>
      <vt:lpstr>SEMINAR 2: Anticompetitive agreements</vt:lpstr>
      <vt:lpstr>Outline</vt:lpstr>
      <vt:lpstr>SEMINAR 2: Anticompetitive agreements</vt:lpstr>
      <vt:lpstr> Information Exchange</vt:lpstr>
      <vt:lpstr>Information Exchange: theories of harm</vt:lpstr>
      <vt:lpstr>Information Exchange: hard core restriction </vt:lpstr>
      <vt:lpstr>Information Exchange as Concerted Practice </vt:lpstr>
      <vt:lpstr>Burden of proof</vt:lpstr>
      <vt:lpstr>Explicit Collusion v Conscious Parallelism</vt:lpstr>
      <vt:lpstr>Algorithms and transparency</vt:lpstr>
      <vt:lpstr>Algorithms</vt:lpstr>
      <vt:lpstr>Algorithms and digital markets</vt:lpstr>
      <vt:lpstr>Algorithmic pricing</vt:lpstr>
      <vt:lpstr>Collusion through technical means</vt:lpstr>
      <vt:lpstr>Collusion through technical means</vt:lpstr>
      <vt:lpstr>The “Digital Smoke-Filled Room”</vt:lpstr>
      <vt:lpstr>“Uber”</vt:lpstr>
      <vt:lpstr>PowerPoint Presentation</vt:lpstr>
      <vt:lpstr>PowerPoint Presentation</vt:lpstr>
      <vt:lpstr>Regulate algorithms?</vt:lpstr>
      <vt:lpstr>Algorithmic Collusion: various scenarios</vt:lpstr>
      <vt:lpstr>Algorithmic Collusion: various scenarios</vt:lpstr>
      <vt:lpstr>SEMINAR 2: Anticompetitive agreements</vt:lpstr>
      <vt:lpstr> Rise of e-commerce</vt:lpstr>
      <vt:lpstr>E-commerce</vt:lpstr>
      <vt:lpstr> New Business Conduct</vt:lpstr>
      <vt:lpstr>Distribution strategies</vt:lpstr>
      <vt:lpstr> PCW v Online Marketplace</vt:lpstr>
      <vt:lpstr>Resale Price Maintenance: new VBER</vt:lpstr>
      <vt:lpstr>RPM</vt:lpstr>
      <vt:lpstr>RPM</vt:lpstr>
      <vt:lpstr>Online Sales Bans</vt:lpstr>
      <vt:lpstr>Marketplace Bans</vt:lpstr>
      <vt:lpstr> Parity obligations - MFNs</vt:lpstr>
      <vt:lpstr> Parity obligations - MFNs</vt:lpstr>
      <vt:lpstr> Amazon EU Books</vt:lpstr>
      <vt:lpstr>Amazon E-Books</vt:lpstr>
    </vt:vector>
  </TitlesOfParts>
  <Company>FML, UniS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Competition Law</dc:title>
  <dc:creator>Amanda Cleary</dc:creator>
  <cp:lastModifiedBy>Maria Ioannidou</cp:lastModifiedBy>
  <cp:revision>275</cp:revision>
  <cp:lastPrinted>2014-09-30T12:29:31Z</cp:lastPrinted>
  <dcterms:created xsi:type="dcterms:W3CDTF">2013-03-16T15:58:59Z</dcterms:created>
  <dcterms:modified xsi:type="dcterms:W3CDTF">2024-11-15T12:12:55Z</dcterms:modified>
</cp:coreProperties>
</file>