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67" r:id="rId7"/>
    <p:sldId id="257" r:id="rId8"/>
    <p:sldId id="261" r:id="rId9"/>
    <p:sldId id="260" r:id="rId10"/>
    <p:sldId id="280" r:id="rId11"/>
    <p:sldId id="308" r:id="rId12"/>
    <p:sldId id="283" r:id="rId13"/>
    <p:sldId id="282" r:id="rId14"/>
    <p:sldId id="284" r:id="rId15"/>
    <p:sldId id="285" r:id="rId16"/>
    <p:sldId id="286" r:id="rId17"/>
    <p:sldId id="288" r:id="rId18"/>
    <p:sldId id="289" r:id="rId19"/>
    <p:sldId id="287" r:id="rId20"/>
    <p:sldId id="290" r:id="rId21"/>
    <p:sldId id="292" r:id="rId22"/>
    <p:sldId id="294" r:id="rId23"/>
    <p:sldId id="295" r:id="rId24"/>
    <p:sldId id="296" r:id="rId25"/>
    <p:sldId id="298" r:id="rId26"/>
    <p:sldId id="299" r:id="rId27"/>
    <p:sldId id="301" r:id="rId28"/>
    <p:sldId id="302" r:id="rId29"/>
    <p:sldId id="303" r:id="rId30"/>
    <p:sldId id="304" r:id="rId31"/>
    <p:sldId id="305" r:id="rId32"/>
    <p:sldId id="307" r:id="rId33"/>
    <p:sldId id="279"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6C7"/>
    <a:srgbClr val="ECE367"/>
    <a:srgbClr val="7B7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CF5B4-3F9C-4BA8-AAB6-BBEFA7859E95}" v="18" dt="2023-06-15T16:37:45.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5" d="100"/>
          <a:sy n="65" d="100"/>
        </p:scale>
        <p:origin x="678" y="32"/>
      </p:cViewPr>
      <p:guideLst/>
    </p:cSldViewPr>
  </p:slideViewPr>
  <p:notesTextViewPr>
    <p:cViewPr>
      <p:scale>
        <a:sx n="1" d="1"/>
        <a:sy n="1" d="1"/>
      </p:scale>
      <p:origin x="0" y="0"/>
    </p:cViewPr>
  </p:notesTextViewPr>
  <p:sorterViewPr>
    <p:cViewPr>
      <p:scale>
        <a:sx n="80" d="100"/>
        <a:sy n="80" d="100"/>
      </p:scale>
      <p:origin x="0" y="-2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2E84-1EF3-8D43-4DC0-AA1D1CF9D6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3A0DDEA7-7CC9-5A32-4DC9-B5ACD7369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FBD7EC4C-119E-B430-EC62-DF2FBA6EF377}"/>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5" name="Footer Placeholder 4">
            <a:extLst>
              <a:ext uri="{FF2B5EF4-FFF2-40B4-BE49-F238E27FC236}">
                <a16:creationId xmlns:a16="http://schemas.microsoft.com/office/drawing/2014/main" id="{E3373D56-4DBB-095B-F1C8-E548A47B2BE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F3D4A0B-42BC-9FC1-4129-0C6353D55FD3}"/>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297407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F961-4846-1537-C3BB-92C1717B9E5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FF9D4EE7-0177-E734-5EE0-F5120AF57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FA585B2-8CB8-9653-0B45-E181ED20B398}"/>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5" name="Footer Placeholder 4">
            <a:extLst>
              <a:ext uri="{FF2B5EF4-FFF2-40B4-BE49-F238E27FC236}">
                <a16:creationId xmlns:a16="http://schemas.microsoft.com/office/drawing/2014/main" id="{2199C35E-394B-2528-4897-45E26B63533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3A974FD-09DF-592C-BC74-9847CB4F092C}"/>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219352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894CF-8079-1A73-998F-1D16CC967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1FF0D686-EA8E-74B3-7853-2963B04B0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D6A236A-30D9-4E3A-925B-CFA791BB5147}"/>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5" name="Footer Placeholder 4">
            <a:extLst>
              <a:ext uri="{FF2B5EF4-FFF2-40B4-BE49-F238E27FC236}">
                <a16:creationId xmlns:a16="http://schemas.microsoft.com/office/drawing/2014/main" id="{6F35EC1C-E32B-3BB5-A12F-BEED0851D25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859229B-A20A-F23E-70BC-6B23CC20EF58}"/>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236309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opert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15509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D657-CC4D-9749-FCEB-C74C5B11C159}"/>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B94EF162-4F06-F409-F337-7337DF8106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641BDA0-3A52-3164-6A68-B1151555FDAB}"/>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5" name="Footer Placeholder 4">
            <a:extLst>
              <a:ext uri="{FF2B5EF4-FFF2-40B4-BE49-F238E27FC236}">
                <a16:creationId xmlns:a16="http://schemas.microsoft.com/office/drawing/2014/main" id="{839C1C30-1B0B-6CDC-15D5-BE4A2FFC9DD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2CC52A8-1A2C-5D9D-3628-B4A484834590}"/>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61420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51C0-820A-3E6D-C2D6-6E944A87F8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B2C11731-4370-7D2C-BE42-8A10D6574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9A276E-7235-1262-93C9-6C8DFBD83C38}"/>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5" name="Footer Placeholder 4">
            <a:extLst>
              <a:ext uri="{FF2B5EF4-FFF2-40B4-BE49-F238E27FC236}">
                <a16:creationId xmlns:a16="http://schemas.microsoft.com/office/drawing/2014/main" id="{CB116ACA-A5E4-9FEF-94CD-23BE2F3250C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BBB54A7-E702-249D-1204-225FF249EE51}"/>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395059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D827-0368-7A48-74EE-D6C92D2FC3C3}"/>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A39FCD1F-E213-7E28-ABF8-DB2A08680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5FC58BDE-5F3B-6D07-EF14-27142F9C7C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B7396A03-6A33-7A02-E758-FF2677A29B49}"/>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6" name="Footer Placeholder 5">
            <a:extLst>
              <a:ext uri="{FF2B5EF4-FFF2-40B4-BE49-F238E27FC236}">
                <a16:creationId xmlns:a16="http://schemas.microsoft.com/office/drawing/2014/main" id="{9354A530-2F67-7F36-33B9-98F5FD62808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8D72894-50CC-94F5-3271-D81C0B0C33AF}"/>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146093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715D-2934-8205-126D-8A3F6159DAB2}"/>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3D6D7AA-413E-9208-E19B-9E59D58FE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4DC4F5-E376-BD5E-1B2E-A6E13CF64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D478D123-896B-BEE5-8CD8-C0DD4BD07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8DC61-5A70-A2D9-3170-E0B9703ED1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C4F6946F-A0F2-47C3-2DDF-29BE3C8FA058}"/>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8" name="Footer Placeholder 7">
            <a:extLst>
              <a:ext uri="{FF2B5EF4-FFF2-40B4-BE49-F238E27FC236}">
                <a16:creationId xmlns:a16="http://schemas.microsoft.com/office/drawing/2014/main" id="{8D592FE5-E7D9-68C1-8A9E-34124241D20F}"/>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38C2CEF3-7FAE-0685-FFC1-8F1B3D00C2FC}"/>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149196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651A-EA3B-305A-6E14-58103CA7CE13}"/>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96DB1626-1B12-16D2-CD7C-69C9B0CFBEB2}"/>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4" name="Footer Placeholder 3">
            <a:extLst>
              <a:ext uri="{FF2B5EF4-FFF2-40B4-BE49-F238E27FC236}">
                <a16:creationId xmlns:a16="http://schemas.microsoft.com/office/drawing/2014/main" id="{A2D41522-1B96-5597-483C-BC39DD99AE86}"/>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5D580AB6-878F-4708-D58F-9F64749B91F0}"/>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356674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D78453-B622-5E4B-A6F2-742D38CF1438}"/>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3" name="Footer Placeholder 2">
            <a:extLst>
              <a:ext uri="{FF2B5EF4-FFF2-40B4-BE49-F238E27FC236}">
                <a16:creationId xmlns:a16="http://schemas.microsoft.com/office/drawing/2014/main" id="{34AAB8B3-9F45-8938-466B-2BF6166AD8B2}"/>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1E753C49-73CE-CD67-E8DB-420D1296CACF}"/>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147566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29B4-3FB8-12F2-908E-312890FD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234EBBCE-AAAD-809D-AD07-27451A845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5407A67B-FEAF-FBF7-1B10-2321649FB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28C5C-4381-01C6-0E76-171780357994}"/>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6" name="Footer Placeholder 5">
            <a:extLst>
              <a:ext uri="{FF2B5EF4-FFF2-40B4-BE49-F238E27FC236}">
                <a16:creationId xmlns:a16="http://schemas.microsoft.com/office/drawing/2014/main" id="{0DEE7E44-8BB6-496C-087E-3FE10298170A}"/>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9B084FDA-44FA-9BEA-AD76-D0EAA8A91D0A}"/>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364477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FFBB-E325-9744-600A-DD96E4CAC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EA525E3C-37C9-ED84-E4BB-0F11AF765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09710BE8-0EBB-6786-4A38-D3C7A34B1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43C82-DF67-C8C6-14A6-CBEC4A50F44C}"/>
              </a:ext>
            </a:extLst>
          </p:cNvPr>
          <p:cNvSpPr>
            <a:spLocks noGrp="1"/>
          </p:cNvSpPr>
          <p:nvPr>
            <p:ph type="dt" sz="half" idx="10"/>
          </p:nvPr>
        </p:nvSpPr>
        <p:spPr/>
        <p:txBody>
          <a:bodyPr/>
          <a:lstStyle/>
          <a:p>
            <a:fld id="{210094FD-28BF-469F-90E7-DD4DF950D243}" type="datetimeFigureOut">
              <a:rPr lang="it-IT" smtClean="0"/>
              <a:t>21/11/2024</a:t>
            </a:fld>
            <a:endParaRPr lang="it-IT"/>
          </a:p>
        </p:txBody>
      </p:sp>
      <p:sp>
        <p:nvSpPr>
          <p:cNvPr id="6" name="Footer Placeholder 5">
            <a:extLst>
              <a:ext uri="{FF2B5EF4-FFF2-40B4-BE49-F238E27FC236}">
                <a16:creationId xmlns:a16="http://schemas.microsoft.com/office/drawing/2014/main" id="{FDE693B7-E738-B1EE-662A-CAE20E185730}"/>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0DAA32A7-BA18-79D4-132C-72282BFB5204}"/>
              </a:ext>
            </a:extLst>
          </p:cNvPr>
          <p:cNvSpPr>
            <a:spLocks noGrp="1"/>
          </p:cNvSpPr>
          <p:nvPr>
            <p:ph type="sldNum" sz="quarter" idx="12"/>
          </p:nvPr>
        </p:nvSpPr>
        <p:spPr/>
        <p:txBody>
          <a:bodyPr/>
          <a:lstStyle/>
          <a:p>
            <a:fld id="{DFF6FF93-BF5E-4DD2-827E-4B9D8A52BD87}" type="slidenum">
              <a:rPr lang="it-IT" smtClean="0"/>
              <a:t>‹#›</a:t>
            </a:fld>
            <a:endParaRPr lang="it-IT"/>
          </a:p>
        </p:txBody>
      </p:sp>
    </p:spTree>
    <p:extLst>
      <p:ext uri="{BB962C8B-B14F-4D97-AF65-F5344CB8AC3E}">
        <p14:creationId xmlns:p14="http://schemas.microsoft.com/office/powerpoint/2010/main" val="85879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2FFA19-8C6F-D94C-CA76-4A88D236B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774761C4-3846-064C-9ECE-73030B046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027F2C8-E148-4892-6C41-234056767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094FD-28BF-469F-90E7-DD4DF950D243}" type="datetimeFigureOut">
              <a:rPr lang="it-IT" smtClean="0"/>
              <a:t>21/11/2024</a:t>
            </a:fld>
            <a:endParaRPr lang="it-IT"/>
          </a:p>
        </p:txBody>
      </p:sp>
      <p:sp>
        <p:nvSpPr>
          <p:cNvPr id="5" name="Footer Placeholder 4">
            <a:extLst>
              <a:ext uri="{FF2B5EF4-FFF2-40B4-BE49-F238E27FC236}">
                <a16:creationId xmlns:a16="http://schemas.microsoft.com/office/drawing/2014/main" id="{97B9F77F-773B-B5F6-A642-CD6C04A78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AC3F641A-5753-53BE-90D2-DCB308C25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6FF93-BF5E-4DD2-827E-4B9D8A52BD87}" type="slidenum">
              <a:rPr lang="it-IT" smtClean="0"/>
              <a:t>‹#›</a:t>
            </a:fld>
            <a:endParaRPr lang="it-IT"/>
          </a:p>
        </p:txBody>
      </p:sp>
    </p:spTree>
    <p:extLst>
      <p:ext uri="{BB962C8B-B14F-4D97-AF65-F5344CB8AC3E}">
        <p14:creationId xmlns:p14="http://schemas.microsoft.com/office/powerpoint/2010/main" val="170862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82852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100000"/>
        </a:lnSpc>
        <a:spcBef>
          <a:spcPct val="0"/>
        </a:spcBef>
        <a:spcAft>
          <a:spcPts val="600"/>
        </a:spcAft>
        <a:buNone/>
        <a:defRPr sz="44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6">
          <p15:clr>
            <a:srgbClr val="F26B43"/>
          </p15:clr>
        </p15:guide>
        <p15:guide id="2" pos="592">
          <p15:clr>
            <a:srgbClr val="F26B43"/>
          </p15:clr>
        </p15:guide>
        <p15:guide id="3" pos="7061">
          <p15:clr>
            <a:srgbClr val="F26B43"/>
          </p15:clr>
        </p15:guide>
        <p15:guide id="4" pos="3522">
          <p15:clr>
            <a:srgbClr val="F26B43"/>
          </p15:clr>
        </p15:guide>
        <p15:guide id="5" pos="3399">
          <p15:clr>
            <a:srgbClr val="F26B43"/>
          </p15:clr>
        </p15:guide>
        <p15:guide id="6" pos="2793">
          <p15:clr>
            <a:srgbClr val="F26B43"/>
          </p15:clr>
        </p15:guide>
        <p15:guide id="7" pos="2670">
          <p15:clr>
            <a:srgbClr val="F26B43"/>
          </p15:clr>
        </p15:guide>
        <p15:guide id="8" pos="2057">
          <p15:clr>
            <a:srgbClr val="F26B43"/>
          </p15:clr>
        </p15:guide>
        <p15:guide id="9" pos="1936">
          <p15:clr>
            <a:srgbClr val="F26B43"/>
          </p15:clr>
        </p15:guide>
        <p15:guide id="10" pos="1326">
          <p15:clr>
            <a:srgbClr val="F26B43"/>
          </p15:clr>
        </p15:guide>
        <p15:guide id="11" pos="1207">
          <p15:clr>
            <a:srgbClr val="F26B43"/>
          </p15:clr>
        </p15:guide>
        <p15:guide id="12" pos="4253">
          <p15:clr>
            <a:srgbClr val="F26B43"/>
          </p15:clr>
        </p15:guide>
        <p15:guide id="13" pos="4132">
          <p15:clr>
            <a:srgbClr val="F26B43"/>
          </p15:clr>
        </p15:guide>
        <p15:guide id="14" pos="4863">
          <p15:clr>
            <a:srgbClr val="F26B43"/>
          </p15:clr>
        </p15:guide>
        <p15:guide id="15" pos="4984">
          <p15:clr>
            <a:srgbClr val="F26B43"/>
          </p15:clr>
        </p15:guide>
        <p15:guide id="16" pos="5596">
          <p15:clr>
            <a:srgbClr val="F26B43"/>
          </p15:clr>
        </p15:guide>
        <p15:guide id="17" pos="5717">
          <p15:clr>
            <a:srgbClr val="F26B43"/>
          </p15:clr>
        </p15:guide>
        <p15:guide id="18" pos="6327">
          <p15:clr>
            <a:srgbClr val="F26B43"/>
          </p15:clr>
        </p15:guide>
        <p15:guide id="19" pos="6447">
          <p15:clr>
            <a:srgbClr val="F26B43"/>
          </p15:clr>
        </p15:guide>
        <p15:guide id="20" orient="horz" pos="37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ED7390-2781-4862-C2A9-D8F2316B9CA1}"/>
              </a:ext>
            </a:extLst>
          </p:cNvPr>
          <p:cNvSpPr>
            <a:spLocks noGrp="1" noRot="1" noMove="1" noResize="1" noEditPoints="1" noAdjustHandles="1" noChangeArrowheads="1" noChangeShapeType="1"/>
          </p:cNvSpPr>
          <p:nvPr/>
        </p:nvSpPr>
        <p:spPr>
          <a:xfrm>
            <a:off x="8073534" y="0"/>
            <a:ext cx="4118465" cy="68580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7C22CE2C-70F0-FD18-E0B5-782B5DE07CE7}"/>
              </a:ext>
            </a:extLst>
          </p:cNvPr>
          <p:cNvSpPr>
            <a:spLocks noGrp="1" noRot="1" noMove="1" noResize="1" noEditPoints="1" noAdjustHandles="1" noChangeArrowheads="1" noChangeShapeType="1"/>
          </p:cNvSpPr>
          <p:nvPr/>
        </p:nvSpPr>
        <p:spPr>
          <a:xfrm flipV="1">
            <a:off x="0" y="63500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object 2">
            <a:extLst>
              <a:ext uri="{FF2B5EF4-FFF2-40B4-BE49-F238E27FC236}">
                <a16:creationId xmlns:a16="http://schemas.microsoft.com/office/drawing/2014/main" id="{005607CE-6CA7-9B58-06DD-9A89A6C71D37}"/>
              </a:ext>
            </a:extLst>
          </p:cNvPr>
          <p:cNvSpPr txBox="1">
            <a:spLocks/>
          </p:cNvSpPr>
          <p:nvPr/>
        </p:nvSpPr>
        <p:spPr>
          <a:xfrm>
            <a:off x="470042" y="1996493"/>
            <a:ext cx="7387929" cy="2567368"/>
          </a:xfrm>
          <a:prstGeom prst="rect">
            <a:avLst/>
          </a:prstGeom>
        </p:spPr>
        <p:txBody>
          <a:bodyPr vert="horz" wrap="square" lIns="0" tIns="104139" rIns="0" bIns="0" rtlCol="0">
            <a:spAutoFit/>
          </a:bodyPr>
          <a:lstStyle>
            <a:lvl1pPr>
              <a:defRPr sz="4500" b="1" i="0">
                <a:solidFill>
                  <a:srgbClr val="3D3C36"/>
                </a:solidFill>
                <a:latin typeface="Open Sans"/>
                <a:ea typeface="+mj-ea"/>
                <a:cs typeface="Open Sans"/>
              </a:defRPr>
            </a:lvl1pPr>
          </a:lstStyle>
          <a:p>
            <a:pPr marL="12700" marR="5080" lvl="0" indent="0" defTabSz="914400" eaLnBrk="1" fontAlgn="auto" latinLnBrk="0" hangingPunct="1">
              <a:spcBef>
                <a:spcPts val="819"/>
              </a:spcBef>
              <a:spcAft>
                <a:spcPts val="0"/>
              </a:spcAft>
              <a:buClrTx/>
              <a:buSzTx/>
              <a:buFontTx/>
              <a:buNone/>
              <a:tabLst/>
              <a:defRPr/>
            </a:pPr>
            <a:r>
              <a:rPr kumimoji="0" lang="en-US" sz="4000" b="1" i="0" u="none" strike="noStrike" kern="0" cap="none" spc="-20" normalizeH="0" baseline="0" noProof="0" dirty="0">
                <a:ln>
                  <a:noFill/>
                </a:ln>
                <a:solidFill>
                  <a:srgbClr val="3D3C36"/>
                </a:solidFill>
                <a:effectLst/>
                <a:uLnTx/>
                <a:uFillTx/>
                <a:latin typeface="Open Sans"/>
                <a:ea typeface="+mj-ea"/>
                <a:cs typeface="Open Sans"/>
              </a:rPr>
              <a:t>The ECT: a Multilateral Treaty Promoting Trade, Transit, and Investment in the </a:t>
            </a:r>
            <a:r>
              <a:rPr lang="en-US" sz="4000" kern="0" spc="-20" dirty="0"/>
              <a:t>Energy Sector</a:t>
            </a:r>
            <a:endParaRPr kumimoji="0" lang="en-US" sz="4000" b="1" i="0" u="none" strike="noStrike" kern="0" cap="none" spc="-20" normalizeH="0" baseline="0" noProof="0" dirty="0">
              <a:ln>
                <a:noFill/>
              </a:ln>
              <a:solidFill>
                <a:srgbClr val="3D3C36"/>
              </a:solidFill>
              <a:effectLst/>
              <a:uLnTx/>
              <a:uFillTx/>
              <a:latin typeface="Open Sans"/>
              <a:ea typeface="+mj-ea"/>
              <a:cs typeface="Open Sans"/>
            </a:endParaRPr>
          </a:p>
        </p:txBody>
      </p:sp>
      <p:sp>
        <p:nvSpPr>
          <p:cNvPr id="17" name="object 3">
            <a:extLst>
              <a:ext uri="{FF2B5EF4-FFF2-40B4-BE49-F238E27FC236}">
                <a16:creationId xmlns:a16="http://schemas.microsoft.com/office/drawing/2014/main" id="{5A9A8CF7-F81F-35FA-0F1C-6AEE9B25F85E}"/>
              </a:ext>
            </a:extLst>
          </p:cNvPr>
          <p:cNvSpPr txBox="1"/>
          <p:nvPr/>
        </p:nvSpPr>
        <p:spPr>
          <a:xfrm>
            <a:off x="470043" y="4114399"/>
            <a:ext cx="5080000" cy="1282402"/>
          </a:xfrm>
          <a:prstGeom prst="rect">
            <a:avLst/>
          </a:prstGeom>
        </p:spPr>
        <p:txBody>
          <a:bodyPr vert="horz" wrap="square" lIns="0" tIns="12700" rIns="0" bIns="0" rtlCol="0">
            <a:spAutoFit/>
          </a:bodyPr>
          <a:lstStyle/>
          <a:p>
            <a:pPr marL="12700">
              <a:spcBef>
                <a:spcPts val="100"/>
              </a:spcBef>
            </a:pPr>
            <a:endParaRPr lang="da-DK" sz="2000" kern="0" dirty="0">
              <a:solidFill>
                <a:srgbClr val="7B7772"/>
              </a:solidFill>
              <a:latin typeface="Open Sans"/>
              <a:cs typeface="Open Sans"/>
            </a:endParaRPr>
          </a:p>
          <a:p>
            <a:pPr marL="12700">
              <a:spcBef>
                <a:spcPts val="100"/>
              </a:spcBef>
            </a:pPr>
            <a:endParaRPr lang="da-DK" sz="2000" kern="0" dirty="0">
              <a:solidFill>
                <a:srgbClr val="7B7772"/>
              </a:solidFill>
              <a:latin typeface="Open Sans"/>
              <a:cs typeface="Open Sans"/>
            </a:endParaRPr>
          </a:p>
          <a:p>
            <a:pPr marL="12700">
              <a:spcBef>
                <a:spcPts val="100"/>
              </a:spcBef>
            </a:pPr>
            <a:r>
              <a:rPr lang="da-DK" sz="2000" kern="0" dirty="0">
                <a:solidFill>
                  <a:srgbClr val="7B7772"/>
                </a:solidFill>
                <a:latin typeface="Open Sans"/>
                <a:cs typeface="Open Sans"/>
              </a:rPr>
              <a:t>21 November 2024</a:t>
            </a:r>
          </a:p>
          <a:p>
            <a:pPr marL="12700">
              <a:spcBef>
                <a:spcPts val="100"/>
              </a:spcBef>
            </a:pPr>
            <a:r>
              <a:rPr lang="da-DK" sz="2000" kern="0" dirty="0">
                <a:solidFill>
                  <a:srgbClr val="7B7772"/>
                </a:solidFill>
                <a:latin typeface="Open Sans"/>
                <a:cs typeface="Open Sans"/>
              </a:rPr>
              <a:t>QMUL</a:t>
            </a:r>
            <a:endParaRPr sz="2000" kern="0" dirty="0">
              <a:solidFill>
                <a:sysClr val="windowText" lastClr="000000"/>
              </a:solidFill>
              <a:latin typeface="Open Sans"/>
              <a:cs typeface="Open Sans"/>
            </a:endParaRPr>
          </a:p>
        </p:txBody>
      </p:sp>
      <p:pic>
        <p:nvPicPr>
          <p:cNvPr id="2" name="Immagine 2">
            <a:extLst>
              <a:ext uri="{FF2B5EF4-FFF2-40B4-BE49-F238E27FC236}">
                <a16:creationId xmlns:a16="http://schemas.microsoft.com/office/drawing/2014/main" id="{5D3183AD-8BDC-9DCC-B276-B73D8EB9BC2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12276" y="271771"/>
            <a:ext cx="1619617" cy="1047753"/>
          </a:xfrm>
          <a:prstGeom prst="rect">
            <a:avLst/>
          </a:prstGeom>
        </p:spPr>
      </p:pic>
    </p:spTree>
    <p:extLst>
      <p:ext uri="{BB962C8B-B14F-4D97-AF65-F5344CB8AC3E}">
        <p14:creationId xmlns:p14="http://schemas.microsoft.com/office/powerpoint/2010/main" val="282683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675FE-3F1F-A9D2-F8A4-719C23A06D3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7123A82-22F3-8240-38A7-2D27D4AD0629}"/>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53130771-2EF0-B673-493C-F0CD609D2EA3}"/>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496DF7D0-566B-88AC-0788-F7A699AE7093}"/>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6C9BE976-F409-F8E2-01CB-F9ED601152B3}"/>
              </a:ext>
            </a:extLst>
          </p:cNvPr>
          <p:cNvSpPr txBox="1">
            <a:spLocks/>
          </p:cNvSpPr>
          <p:nvPr/>
        </p:nvSpPr>
        <p:spPr>
          <a:xfrm>
            <a:off x="2151408" y="1451328"/>
            <a:ext cx="7889181"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of Commerce</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CF1FCC1E-4974-C2EB-D8B1-F886932C94F6}"/>
              </a:ext>
            </a:extLst>
          </p:cNvPr>
          <p:cNvSpPr txBox="1"/>
          <p:nvPr/>
        </p:nvSpPr>
        <p:spPr>
          <a:xfrm>
            <a:off x="965198" y="2440796"/>
            <a:ext cx="10261600" cy="3291094"/>
          </a:xfrm>
          <a:prstGeom prst="rect">
            <a:avLst/>
          </a:prstGeom>
        </p:spPr>
        <p:txBody>
          <a:bodyPr vert="horz" wrap="square" lIns="0" tIns="12065" rIns="0" bIns="0" rtlCol="0">
            <a:spAutoFit/>
          </a:bodyPr>
          <a:lstStyle/>
          <a:p>
            <a:pPr marL="12700" marR="5080" algn="just">
              <a:lnSpc>
                <a:spcPct val="132200"/>
              </a:lnSpc>
              <a:spcBef>
                <a:spcPts val="95"/>
              </a:spcBef>
            </a:pPr>
            <a:r>
              <a:rPr lang="en-US" sz="2000" b="1" kern="0" spc="-10" dirty="0">
                <a:solidFill>
                  <a:srgbClr val="3D3C36"/>
                </a:solidFill>
                <a:latin typeface="Open Sans"/>
                <a:cs typeface="Open Sans"/>
              </a:rPr>
              <a:t>Art. 6</a:t>
            </a:r>
            <a:r>
              <a:rPr lang="en-US" sz="2000" kern="0" spc="-10" dirty="0">
                <a:solidFill>
                  <a:srgbClr val="3D3C36"/>
                </a:solidFill>
                <a:latin typeface="Open Sans"/>
                <a:cs typeface="Open Sans"/>
              </a:rPr>
              <a:t>, on </a:t>
            </a:r>
            <a:r>
              <a:rPr lang="en-US" sz="2000" u="sng" kern="0" spc="-10" dirty="0">
                <a:solidFill>
                  <a:srgbClr val="3D3C36"/>
                </a:solidFill>
                <a:latin typeface="Open Sans"/>
                <a:cs typeface="Open Sans"/>
              </a:rPr>
              <a:t>competition</a:t>
            </a:r>
            <a:r>
              <a:rPr lang="en-US" sz="2000" kern="0" spc="-10" dirty="0">
                <a:solidFill>
                  <a:srgbClr val="3D3C36"/>
                </a:solidFill>
                <a:latin typeface="Open Sans"/>
                <a:cs typeface="Open Sans"/>
              </a:rPr>
              <a:t>, aims to contrast market distortions and barriers to a competitive market in the energy filed</a:t>
            </a:r>
          </a:p>
          <a:p>
            <a:pPr marL="12700" marR="5080" algn="just">
              <a:lnSpc>
                <a:spcPct val="132200"/>
              </a:lnSpc>
              <a:spcBef>
                <a:spcPts val="95"/>
              </a:spcBef>
            </a:pPr>
            <a:endParaRPr lang="en-GB" sz="2000" kern="0" spc="-10" dirty="0">
              <a:solidFill>
                <a:srgbClr val="3D3C36"/>
              </a:solidFill>
              <a:latin typeface="Open Sans"/>
              <a:cs typeface="Open Sans"/>
            </a:endParaRPr>
          </a:p>
          <a:p>
            <a:pPr marL="12700" marR="5080" algn="just">
              <a:lnSpc>
                <a:spcPct val="132200"/>
              </a:lnSpc>
              <a:spcBef>
                <a:spcPts val="95"/>
              </a:spcBef>
            </a:pPr>
            <a:r>
              <a:rPr lang="en-GB" sz="2000" kern="0" spc="-10" dirty="0">
                <a:solidFill>
                  <a:srgbClr val="3D3C36"/>
                </a:solidFill>
                <a:latin typeface="Open Sans"/>
                <a:cs typeface="Open Sans"/>
              </a:rPr>
              <a:t>By way of Art. 6, Contracting States undertake to:</a:t>
            </a:r>
            <a:endParaRPr lang="en-US" sz="2000" kern="0" spc="-10" dirty="0">
              <a:solidFill>
                <a:srgbClr val="3D3C36"/>
              </a:solidFill>
              <a:latin typeface="Open Sans"/>
              <a:cs typeface="Open Sans"/>
            </a:endParaRPr>
          </a:p>
          <a:p>
            <a:pPr marL="355600" marR="5080" lvl="0" indent="-342900" algn="just">
              <a:lnSpc>
                <a:spcPct val="132200"/>
              </a:lnSpc>
              <a:spcBef>
                <a:spcPts val="95"/>
              </a:spcBef>
              <a:buFontTx/>
              <a:buChar char="-"/>
            </a:pPr>
            <a:r>
              <a:rPr lang="en-GB" sz="2000" kern="0" spc="-10" dirty="0">
                <a:solidFill>
                  <a:srgbClr val="3D3C36"/>
                </a:solidFill>
                <a:latin typeface="Open Sans"/>
                <a:cs typeface="Open Sans"/>
              </a:rPr>
              <a:t>implement national legislations aimed at addressing anti-competitive conducts</a:t>
            </a:r>
            <a:endParaRPr lang="en-US" sz="2000" kern="0" spc="-10" dirty="0">
              <a:solidFill>
                <a:srgbClr val="3D3C36"/>
              </a:solidFill>
              <a:latin typeface="Open Sans"/>
              <a:cs typeface="Open Sans"/>
            </a:endParaRPr>
          </a:p>
          <a:p>
            <a:pPr marL="355600" marR="5080" lvl="0" indent="-342900" algn="just">
              <a:lnSpc>
                <a:spcPct val="132200"/>
              </a:lnSpc>
              <a:spcBef>
                <a:spcPts val="95"/>
              </a:spcBef>
              <a:buFontTx/>
              <a:buChar char="-"/>
            </a:pPr>
            <a:r>
              <a:rPr lang="en-GB" sz="2000" kern="0" spc="-10" dirty="0">
                <a:solidFill>
                  <a:srgbClr val="3D3C36"/>
                </a:solidFill>
                <a:latin typeface="Open Sans"/>
                <a:cs typeface="Open Sans"/>
              </a:rPr>
              <a:t>cooperate with other Contracting States to develop and implement competition rules</a:t>
            </a:r>
            <a:endParaRPr lang="en-US" sz="2000" kern="0" spc="-10" dirty="0">
              <a:solidFill>
                <a:srgbClr val="3D3C36"/>
              </a:solidFill>
              <a:latin typeface="Open Sans"/>
              <a:cs typeface="Open Sans"/>
            </a:endParaRPr>
          </a:p>
          <a:p>
            <a:pPr marL="355600" marR="5080" lvl="0" indent="-342900" algn="just">
              <a:lnSpc>
                <a:spcPct val="132200"/>
              </a:lnSpc>
              <a:spcBef>
                <a:spcPts val="95"/>
              </a:spcBef>
              <a:spcAft>
                <a:spcPts val="800"/>
              </a:spcAft>
              <a:buFontTx/>
              <a:buChar char="-"/>
            </a:pPr>
            <a:r>
              <a:rPr lang="en-GB" sz="2000" kern="0" spc="-10" dirty="0">
                <a:solidFill>
                  <a:srgbClr val="3D3C36"/>
                </a:solidFill>
                <a:latin typeface="Open Sans"/>
                <a:cs typeface="Open Sans"/>
              </a:rPr>
              <a:t>cooperate (exchange of information) to enforce competition rules</a:t>
            </a:r>
            <a:endParaRPr lang="en-US" sz="2000" kern="0" spc="-10" dirty="0">
              <a:solidFill>
                <a:srgbClr val="3D3C36"/>
              </a:solidFill>
              <a:latin typeface="Open Sans"/>
              <a:cs typeface="Open Sans"/>
            </a:endParaRPr>
          </a:p>
        </p:txBody>
      </p:sp>
    </p:spTree>
    <p:extLst>
      <p:ext uri="{BB962C8B-B14F-4D97-AF65-F5344CB8AC3E}">
        <p14:creationId xmlns:p14="http://schemas.microsoft.com/office/powerpoint/2010/main" val="292460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97F96-CCA5-D268-AFBB-45EE797795C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EF13243-08EA-0D5D-6313-0B6042757E39}"/>
              </a:ext>
            </a:extLst>
          </p:cNvPr>
          <p:cNvSpPr/>
          <p:nvPr/>
        </p:nvSpPr>
        <p:spPr>
          <a:xfrm>
            <a:off x="7448550" y="2238375"/>
            <a:ext cx="4314825" cy="3102432"/>
          </a:xfrm>
          <a:prstGeom prst="rect">
            <a:avLst/>
          </a:prstGeom>
          <a:noFill/>
          <a:ln w="38100">
            <a:solidFill>
              <a:srgbClr val="C5C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2A3E40E7-6C01-D7BE-96D0-2FA04709673E}"/>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515F7B2F-4C08-C088-33AD-97F379B369B6}"/>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333"/>
          <a:stretch/>
        </p:blipFill>
        <p:spPr>
          <a:xfrm>
            <a:off x="156639" y="190500"/>
            <a:ext cx="975475" cy="1134341"/>
          </a:xfrm>
          <a:prstGeom prst="rect">
            <a:avLst/>
          </a:prstGeom>
        </p:spPr>
      </p:pic>
      <p:sp>
        <p:nvSpPr>
          <p:cNvPr id="15" name="Rectangle 14">
            <a:extLst>
              <a:ext uri="{FF2B5EF4-FFF2-40B4-BE49-F238E27FC236}">
                <a16:creationId xmlns:a16="http://schemas.microsoft.com/office/drawing/2014/main" id="{7F2EC1F0-384F-C6EE-D597-5DDBA900FED2}"/>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2853E25A-3997-0380-BBBF-0EC255399913}"/>
              </a:ext>
            </a:extLst>
          </p:cNvPr>
          <p:cNvSpPr txBox="1"/>
          <p:nvPr/>
        </p:nvSpPr>
        <p:spPr>
          <a:xfrm>
            <a:off x="620985" y="2380186"/>
            <a:ext cx="4995450" cy="4026359"/>
          </a:xfrm>
          <a:prstGeom prst="rect">
            <a:avLst/>
          </a:prstGeom>
        </p:spPr>
        <p:txBody>
          <a:bodyPr vert="horz" wrap="square" lIns="0" tIns="12065" rIns="0" bIns="0" rtlCol="0">
            <a:spAutoFit/>
          </a:bodyPr>
          <a:lstStyle/>
          <a:p>
            <a:pPr marL="342900" lvl="0" indent="-342900" algn="just">
              <a:lnSpc>
                <a:spcPct val="107000"/>
              </a:lnSpc>
              <a:spcAft>
                <a:spcPts val="300"/>
              </a:spcAft>
              <a:buFont typeface="Wingdings" panose="05000000000000000000" pitchFamily="2" charset="2"/>
              <a:buChar char=""/>
            </a:pPr>
            <a:r>
              <a:rPr lang="en-US" sz="2000" b="1" kern="100" dirty="0">
                <a:latin typeface="Calibri" panose="020F0502020204030204" pitchFamily="34" charset="0"/>
                <a:ea typeface="Aptos" panose="020B0004020202020204" pitchFamily="34" charset="0"/>
                <a:cs typeface="Times New Roman" panose="02020603050405020304" pitchFamily="18" charset="0"/>
              </a:rPr>
              <a:t>Free transit </a:t>
            </a:r>
            <a:r>
              <a:rPr lang="en-US" sz="2000" kern="100" dirty="0">
                <a:latin typeface="Calibri" panose="020F0502020204030204" pitchFamily="34" charset="0"/>
                <a:ea typeface="Aptos" panose="020B0004020202020204" pitchFamily="34" charset="0"/>
                <a:cs typeface="Times New Roman" panose="02020603050405020304" pitchFamily="18" charset="0"/>
              </a:rPr>
              <a:t>of energy materials and products to, from and through the territory of Contracting States, without distinction as to origin, destination and ownership (Art. 7)</a:t>
            </a:r>
          </a:p>
          <a:p>
            <a:pPr marL="342900" lvl="0" indent="-342900" algn="just">
              <a:lnSpc>
                <a:spcPct val="107000"/>
              </a:lnSpc>
              <a:spcAft>
                <a:spcPts val="300"/>
              </a:spcAft>
              <a:buFont typeface="Wingdings" panose="05000000000000000000" pitchFamily="2" charset="2"/>
              <a:buChar char=""/>
            </a:pPr>
            <a:r>
              <a:rPr lang="en-US" sz="2000" b="1" kern="100" dirty="0">
                <a:latin typeface="Calibri" panose="020F0502020204030204" pitchFamily="34" charset="0"/>
                <a:ea typeface="Aptos" panose="020B0004020202020204" pitchFamily="34" charset="0"/>
                <a:cs typeface="Times New Roman" panose="02020603050405020304" pitchFamily="18" charset="0"/>
              </a:rPr>
              <a:t>Access and transfer of technology </a:t>
            </a:r>
            <a:r>
              <a:rPr lang="en-US" sz="2000" kern="100" dirty="0">
                <a:latin typeface="Calibri" panose="020F0502020204030204" pitchFamily="34" charset="0"/>
                <a:ea typeface="Aptos" panose="020B0004020202020204" pitchFamily="34" charset="0"/>
                <a:cs typeface="Times New Roman" panose="02020603050405020304" pitchFamily="18" charset="0"/>
              </a:rPr>
              <a:t>on a commercial and non-discriminatory basis (Art. 8)</a:t>
            </a:r>
          </a:p>
          <a:p>
            <a:pPr marL="342900" lvl="0" indent="-342900" algn="just">
              <a:lnSpc>
                <a:spcPct val="107000"/>
              </a:lnSpc>
              <a:spcAft>
                <a:spcPts val="300"/>
              </a:spcAft>
              <a:buFont typeface="Wingdings" panose="05000000000000000000" pitchFamily="2" charset="2"/>
              <a:buChar char=""/>
            </a:pPr>
            <a:r>
              <a:rPr lang="en-US" sz="2000" kern="100" dirty="0">
                <a:latin typeface="Calibri" panose="020F0502020204030204" pitchFamily="34" charset="0"/>
                <a:ea typeface="Aptos" panose="020B0004020202020204" pitchFamily="34" charset="0"/>
                <a:cs typeface="Times New Roman" panose="02020603050405020304" pitchFamily="18" charset="0"/>
              </a:rPr>
              <a:t>Contracting States promote </a:t>
            </a:r>
            <a:r>
              <a:rPr lang="en-US" sz="2000" b="1" kern="100" dirty="0">
                <a:latin typeface="Calibri" panose="020F0502020204030204" pitchFamily="34" charset="0"/>
                <a:ea typeface="Aptos" panose="020B0004020202020204" pitchFamily="34" charset="0"/>
                <a:cs typeface="Times New Roman" panose="02020603050405020304" pitchFamily="18" charset="0"/>
              </a:rPr>
              <a:t>access to </a:t>
            </a:r>
            <a:r>
              <a:rPr lang="en-US" sz="2000" kern="100" dirty="0">
                <a:latin typeface="Calibri" panose="020F0502020204030204" pitchFamily="34" charset="0"/>
                <a:ea typeface="Aptos" panose="020B0004020202020204" pitchFamily="34" charset="0"/>
                <a:cs typeface="Times New Roman" panose="02020603050405020304" pitchFamily="18" charset="0"/>
              </a:rPr>
              <a:t>their </a:t>
            </a:r>
            <a:r>
              <a:rPr lang="en-US" sz="2000" b="1" kern="100" dirty="0">
                <a:latin typeface="Calibri" panose="020F0502020204030204" pitchFamily="34" charset="0"/>
                <a:ea typeface="Aptos" panose="020B0004020202020204" pitchFamily="34" charset="0"/>
                <a:cs typeface="Times New Roman" panose="02020603050405020304" pitchFamily="18" charset="0"/>
              </a:rPr>
              <a:t>capital </a:t>
            </a:r>
            <a:r>
              <a:rPr lang="en-US" sz="2000" kern="100" dirty="0">
                <a:latin typeface="Calibri" panose="020F0502020204030204" pitchFamily="34" charset="0"/>
                <a:ea typeface="Aptos" panose="020B0004020202020204" pitchFamily="34" charset="0"/>
                <a:cs typeface="Times New Roman" panose="02020603050405020304" pitchFamily="18" charset="0"/>
              </a:rPr>
              <a:t>markets by nationals of other Contracting States to finance trade in energy materials and products as well as to invest in energy sector (Art. 9)</a:t>
            </a:r>
          </a:p>
        </p:txBody>
      </p:sp>
      <p:sp>
        <p:nvSpPr>
          <p:cNvPr id="17" name="object 6">
            <a:extLst>
              <a:ext uri="{FF2B5EF4-FFF2-40B4-BE49-F238E27FC236}">
                <a16:creationId xmlns:a16="http://schemas.microsoft.com/office/drawing/2014/main" id="{A778181B-7AB4-1EF5-8F28-7D2BD2100B45}"/>
              </a:ext>
            </a:extLst>
          </p:cNvPr>
          <p:cNvSpPr txBox="1">
            <a:spLocks/>
          </p:cNvSpPr>
          <p:nvPr/>
        </p:nvSpPr>
        <p:spPr>
          <a:xfrm>
            <a:off x="2151408" y="1451328"/>
            <a:ext cx="7889181" cy="551433"/>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of Commerce</a:t>
            </a:r>
          </a:p>
        </p:txBody>
      </p:sp>
      <p:pic>
        <p:nvPicPr>
          <p:cNvPr id="4" name="Picture 3">
            <a:extLst>
              <a:ext uri="{FF2B5EF4-FFF2-40B4-BE49-F238E27FC236}">
                <a16:creationId xmlns:a16="http://schemas.microsoft.com/office/drawing/2014/main" id="{43D070B7-E2D9-A479-0FDD-2A5D84DB5332}"/>
              </a:ext>
            </a:extLst>
          </p:cNvPr>
          <p:cNvPicPr>
            <a:picLocks noChangeAspect="1"/>
          </p:cNvPicPr>
          <p:nvPr/>
        </p:nvPicPr>
        <p:blipFill>
          <a:blip r:embed="rId3"/>
          <a:stretch>
            <a:fillRect/>
          </a:stretch>
        </p:blipFill>
        <p:spPr>
          <a:xfrm>
            <a:off x="7055488" y="2474088"/>
            <a:ext cx="4269009" cy="3492307"/>
          </a:xfrm>
          <a:prstGeom prst="rect">
            <a:avLst/>
          </a:prstGeom>
        </p:spPr>
      </p:pic>
    </p:spTree>
    <p:extLst>
      <p:ext uri="{BB962C8B-B14F-4D97-AF65-F5344CB8AC3E}">
        <p14:creationId xmlns:p14="http://schemas.microsoft.com/office/powerpoint/2010/main" val="1986806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C2964-BE6A-8683-0DA1-3F9492CB28C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F9AD096-F9BD-3157-DF7B-8C649FFA3722}"/>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566041BE-7B5F-1F1C-BD64-E7F7C4A15A0F}"/>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A166A4B2-5116-D843-93CE-2FB3B24585C3}"/>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8DE38917-0BFD-4711-476B-D66661628AAA}"/>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F33402EB-493B-3488-D0BA-D86E8471977E}"/>
              </a:ext>
            </a:extLst>
          </p:cNvPr>
          <p:cNvSpPr txBox="1"/>
          <p:nvPr/>
        </p:nvSpPr>
        <p:spPr>
          <a:xfrm>
            <a:off x="965198" y="2440796"/>
            <a:ext cx="10261600" cy="2465740"/>
          </a:xfrm>
          <a:prstGeom prst="rect">
            <a:avLst/>
          </a:prstGeom>
        </p:spPr>
        <p:txBody>
          <a:bodyPr vert="horz" wrap="square" lIns="0" tIns="12065" rIns="0" bIns="0" rtlCol="0">
            <a:spAutoFit/>
          </a:bodyPr>
          <a:lstStyle/>
          <a:p>
            <a:pPr marL="12700" marR="5080" algn="just">
              <a:lnSpc>
                <a:spcPct val="132200"/>
              </a:lnSpc>
              <a:spcBef>
                <a:spcPts val="95"/>
              </a:spcBef>
            </a:pPr>
            <a:r>
              <a:rPr lang="en-US" sz="2000" kern="0" spc="-10" dirty="0">
                <a:solidFill>
                  <a:srgbClr val="3D3C36"/>
                </a:solidFill>
                <a:latin typeface="Open Sans"/>
                <a:cs typeface="Open Sans"/>
              </a:rPr>
              <a:t>Guarantees by the “host State” to investors of other Contracting States to attract foreign capitals </a:t>
            </a:r>
          </a:p>
          <a:p>
            <a:pPr marL="12700" marR="5080" algn="just">
              <a:lnSpc>
                <a:spcPct val="132200"/>
              </a:lnSpc>
              <a:spcBef>
                <a:spcPts val="95"/>
              </a:spcBef>
            </a:pPr>
            <a:endParaRPr lang="en-US" sz="2000" kern="0" spc="-10" dirty="0">
              <a:solidFill>
                <a:srgbClr val="3D3C36"/>
              </a:solidFill>
              <a:latin typeface="Open Sans"/>
              <a:cs typeface="Open Sans"/>
            </a:endParaRPr>
          </a:p>
          <a:p>
            <a:pPr marL="12700" marR="5080" algn="just">
              <a:lnSpc>
                <a:spcPct val="132200"/>
              </a:lnSpc>
              <a:spcBef>
                <a:spcPts val="95"/>
              </a:spcBef>
            </a:pPr>
            <a:r>
              <a:rPr lang="en-US" sz="2000" kern="0" spc="-10" dirty="0">
                <a:solidFill>
                  <a:srgbClr val="3D3C36"/>
                </a:solidFill>
                <a:latin typeface="Open Sans"/>
                <a:cs typeface="Open Sans"/>
              </a:rPr>
              <a:t>Similar to investment protection under Bilateral Investment Treaties (BITs)</a:t>
            </a:r>
          </a:p>
          <a:p>
            <a:pPr marL="12700" marR="5080" algn="just">
              <a:lnSpc>
                <a:spcPct val="132200"/>
              </a:lnSpc>
              <a:spcBef>
                <a:spcPts val="95"/>
              </a:spcBef>
            </a:pPr>
            <a:endParaRPr lang="en-US" sz="2000" kern="0" spc="-10" dirty="0">
              <a:solidFill>
                <a:srgbClr val="3D3C36"/>
              </a:solidFill>
              <a:latin typeface="Open Sans"/>
              <a:cs typeface="Open Sans"/>
            </a:endParaRPr>
          </a:p>
          <a:p>
            <a:pPr marL="12700" marR="5080" algn="just">
              <a:lnSpc>
                <a:spcPct val="132200"/>
              </a:lnSpc>
              <a:spcBef>
                <a:spcPts val="95"/>
              </a:spcBef>
            </a:pPr>
            <a:r>
              <a:rPr lang="en-US" sz="2000" kern="0" spc="-10" dirty="0">
                <a:solidFill>
                  <a:srgbClr val="3D3C36"/>
                </a:solidFill>
                <a:latin typeface="Open Sans"/>
                <a:cs typeface="Open Sans"/>
              </a:rPr>
              <a:t>Investors in the energy filed may invoke at the same time ECT and BITs</a:t>
            </a:r>
          </a:p>
        </p:txBody>
      </p:sp>
    </p:spTree>
    <p:extLst>
      <p:ext uri="{BB962C8B-B14F-4D97-AF65-F5344CB8AC3E}">
        <p14:creationId xmlns:p14="http://schemas.microsoft.com/office/powerpoint/2010/main" val="2563629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9171-59CA-469A-C7AF-31F317E1102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87984A3-7D15-A07E-5FD9-BEDE73F63835}"/>
              </a:ext>
            </a:extLst>
          </p:cNvPr>
          <p:cNvSpPr/>
          <p:nvPr/>
        </p:nvSpPr>
        <p:spPr>
          <a:xfrm>
            <a:off x="7448550" y="2238375"/>
            <a:ext cx="4314825" cy="3102432"/>
          </a:xfrm>
          <a:prstGeom prst="rect">
            <a:avLst/>
          </a:prstGeom>
          <a:noFill/>
          <a:ln w="38100">
            <a:solidFill>
              <a:srgbClr val="C5C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B3F31E19-7A4B-6D7E-70D0-9AC8D382B7DE}"/>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99532F29-E32E-368B-A9E7-2780E7128208}"/>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333"/>
          <a:stretch/>
        </p:blipFill>
        <p:spPr>
          <a:xfrm>
            <a:off x="156639" y="190500"/>
            <a:ext cx="975475" cy="1134341"/>
          </a:xfrm>
          <a:prstGeom prst="rect">
            <a:avLst/>
          </a:prstGeom>
        </p:spPr>
      </p:pic>
      <p:sp>
        <p:nvSpPr>
          <p:cNvPr id="15" name="Rectangle 14">
            <a:extLst>
              <a:ext uri="{FF2B5EF4-FFF2-40B4-BE49-F238E27FC236}">
                <a16:creationId xmlns:a16="http://schemas.microsoft.com/office/drawing/2014/main" id="{F42FA7D7-8932-32BB-2725-17F4B2946387}"/>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3640E15E-1A05-4181-197B-34C8FFF9CFC4}"/>
              </a:ext>
            </a:extLst>
          </p:cNvPr>
          <p:cNvSpPr txBox="1"/>
          <p:nvPr/>
        </p:nvSpPr>
        <p:spPr>
          <a:xfrm>
            <a:off x="620985" y="2380186"/>
            <a:ext cx="4995450" cy="2747547"/>
          </a:xfrm>
          <a:prstGeom prst="rect">
            <a:avLst/>
          </a:prstGeom>
        </p:spPr>
        <p:txBody>
          <a:bodyPr vert="horz" wrap="square" lIns="0" tIns="12065" rIns="0" bIns="0" rtlCol="0">
            <a:spAutoFit/>
          </a:bodyPr>
          <a:lstStyle/>
          <a:p>
            <a:pPr lvl="0" algn="just">
              <a:lnSpc>
                <a:spcPct val="107000"/>
              </a:lnSpc>
              <a:spcAft>
                <a:spcPts val="300"/>
              </a:spcAft>
            </a:pPr>
            <a:r>
              <a:rPr lang="en-US" sz="2000" b="1" kern="100" dirty="0">
                <a:latin typeface="Calibri" panose="020F0502020204030204" pitchFamily="34" charset="0"/>
                <a:ea typeface="Aptos" panose="020B0004020202020204" pitchFamily="34" charset="0"/>
                <a:cs typeface="Times New Roman" panose="02020603050405020304" pitchFamily="18" charset="0"/>
              </a:rPr>
              <a:t>Definition of “Investor” </a:t>
            </a:r>
            <a:r>
              <a:rPr lang="en-US" sz="2000" kern="100" dirty="0">
                <a:latin typeface="Calibri" panose="020F0502020204030204" pitchFamily="34" charset="0"/>
                <a:ea typeface="Aptos" panose="020B0004020202020204" pitchFamily="34" charset="0"/>
                <a:cs typeface="Times New Roman" panose="02020603050405020304" pitchFamily="18" charset="0"/>
              </a:rPr>
              <a:t>(Art. 1(7)):</a:t>
            </a:r>
          </a:p>
          <a:p>
            <a:pPr marL="342900" lvl="0" indent="-342900" algn="just">
              <a:lnSpc>
                <a:spcPct val="107000"/>
              </a:lnSpc>
              <a:spcAft>
                <a:spcPts val="300"/>
              </a:spcAft>
              <a:buFont typeface="Wingdings" panose="05000000000000000000" pitchFamily="2" charset="2"/>
              <a:buChar char=""/>
            </a:pPr>
            <a:r>
              <a:rPr lang="en-US" sz="2000" kern="100" dirty="0">
                <a:latin typeface="Calibri" panose="020F0502020204030204" pitchFamily="34" charset="0"/>
                <a:ea typeface="Aptos" panose="020B0004020202020204" pitchFamily="34" charset="0"/>
                <a:cs typeface="Times New Roman" panose="02020603050405020304" pitchFamily="18" charset="0"/>
              </a:rPr>
              <a:t>natural persons having the nationality of a Contracting States or having permanent residence in a Contracting State </a:t>
            </a:r>
          </a:p>
          <a:p>
            <a:pPr marL="342900" lvl="0" indent="-342900" algn="just">
              <a:lnSpc>
                <a:spcPct val="107000"/>
              </a:lnSpc>
              <a:spcAft>
                <a:spcPts val="300"/>
              </a:spcAft>
              <a:buFont typeface="Wingdings" panose="05000000000000000000" pitchFamily="2" charset="2"/>
              <a:buChar char=""/>
            </a:pPr>
            <a:r>
              <a:rPr lang="en-US" sz="2000" kern="100" dirty="0">
                <a:latin typeface="Calibri" panose="020F0502020204030204" pitchFamily="34" charset="0"/>
                <a:ea typeface="Aptos" panose="020B0004020202020204" pitchFamily="34" charset="0"/>
                <a:cs typeface="Times New Roman" panose="02020603050405020304" pitchFamily="18" charset="0"/>
              </a:rPr>
              <a:t>companies (or other organizations) organized according to the law of a Contracting State</a:t>
            </a:r>
          </a:p>
          <a:p>
            <a:pPr marL="342900" lvl="0" indent="-342900" algn="just">
              <a:lnSpc>
                <a:spcPct val="107000"/>
              </a:lnSpc>
              <a:spcAft>
                <a:spcPts val="300"/>
              </a:spcAft>
              <a:buFont typeface="Wingdings" panose="05000000000000000000" pitchFamily="2" charset="2"/>
              <a:buChar char=""/>
            </a:pPr>
            <a:endParaRPr lang="en-US" sz="2000" kern="100" dirty="0">
              <a:latin typeface="Calibri" panose="020F0502020204030204" pitchFamily="34" charset="0"/>
              <a:ea typeface="Aptos" panose="020B0004020202020204" pitchFamily="34" charset="0"/>
              <a:cs typeface="Times New Roman" panose="02020603050405020304" pitchFamily="18" charset="0"/>
            </a:endParaRPr>
          </a:p>
        </p:txBody>
      </p:sp>
      <p:sp>
        <p:nvSpPr>
          <p:cNvPr id="2" name="object 6">
            <a:extLst>
              <a:ext uri="{FF2B5EF4-FFF2-40B4-BE49-F238E27FC236}">
                <a16:creationId xmlns:a16="http://schemas.microsoft.com/office/drawing/2014/main" id="{891A7408-CBBC-2B48-458A-224DF9C25CAC}"/>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pic>
        <p:nvPicPr>
          <p:cNvPr id="9" name="Picture 8">
            <a:extLst>
              <a:ext uri="{FF2B5EF4-FFF2-40B4-BE49-F238E27FC236}">
                <a16:creationId xmlns:a16="http://schemas.microsoft.com/office/drawing/2014/main" id="{20B962FC-EC8C-BEEE-6975-26B01EA3E795}"/>
              </a:ext>
            </a:extLst>
          </p:cNvPr>
          <p:cNvPicPr>
            <a:picLocks noChangeAspect="1"/>
          </p:cNvPicPr>
          <p:nvPr/>
        </p:nvPicPr>
        <p:blipFill>
          <a:blip r:embed="rId3"/>
          <a:stretch>
            <a:fillRect/>
          </a:stretch>
        </p:blipFill>
        <p:spPr>
          <a:xfrm>
            <a:off x="7002342" y="2518869"/>
            <a:ext cx="4393833" cy="3425177"/>
          </a:xfrm>
          <a:prstGeom prst="rect">
            <a:avLst/>
          </a:prstGeom>
        </p:spPr>
      </p:pic>
    </p:spTree>
    <p:extLst>
      <p:ext uri="{BB962C8B-B14F-4D97-AF65-F5344CB8AC3E}">
        <p14:creationId xmlns:p14="http://schemas.microsoft.com/office/powerpoint/2010/main" val="164295242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5271-7AB3-140E-B0B9-69BC4C5ACF4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7FE5F55-3A5B-2C25-7777-55E7777A3E95}"/>
              </a:ext>
            </a:extLst>
          </p:cNvPr>
          <p:cNvSpPr/>
          <p:nvPr/>
        </p:nvSpPr>
        <p:spPr>
          <a:xfrm>
            <a:off x="7448550" y="2238375"/>
            <a:ext cx="4314825" cy="3102432"/>
          </a:xfrm>
          <a:prstGeom prst="rect">
            <a:avLst/>
          </a:prstGeom>
          <a:noFill/>
          <a:ln w="38100">
            <a:solidFill>
              <a:srgbClr val="C5C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BECE60DF-FB66-47F2-EEC5-42246EF7BF43}"/>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2BF894A5-7588-35A4-D697-B5B92D3044E8}"/>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333"/>
          <a:stretch/>
        </p:blipFill>
        <p:spPr>
          <a:xfrm>
            <a:off x="156639" y="190500"/>
            <a:ext cx="975475" cy="1134341"/>
          </a:xfrm>
          <a:prstGeom prst="rect">
            <a:avLst/>
          </a:prstGeom>
        </p:spPr>
      </p:pic>
      <p:sp>
        <p:nvSpPr>
          <p:cNvPr id="15" name="Rectangle 14">
            <a:extLst>
              <a:ext uri="{FF2B5EF4-FFF2-40B4-BE49-F238E27FC236}">
                <a16:creationId xmlns:a16="http://schemas.microsoft.com/office/drawing/2014/main" id="{4E06EA31-FEB1-52EA-D4D9-310DD9F67F4A}"/>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7D406C59-B2ED-3B99-DFF9-F9DD00C5AAB3}"/>
              </a:ext>
            </a:extLst>
          </p:cNvPr>
          <p:cNvSpPr txBox="1"/>
          <p:nvPr/>
        </p:nvSpPr>
        <p:spPr>
          <a:xfrm>
            <a:off x="620985" y="2380186"/>
            <a:ext cx="4995450" cy="3955057"/>
          </a:xfrm>
          <a:prstGeom prst="rect">
            <a:avLst/>
          </a:prstGeom>
        </p:spPr>
        <p:txBody>
          <a:bodyPr vert="horz" wrap="square" lIns="0" tIns="12065" rIns="0" bIns="0" rtlCol="0">
            <a:spAutoFit/>
          </a:bodyPr>
          <a:lstStyle/>
          <a:p>
            <a:pPr lvl="0" algn="just">
              <a:lnSpc>
                <a:spcPct val="107000"/>
              </a:lnSpc>
              <a:spcAft>
                <a:spcPts val="300"/>
              </a:spcAft>
            </a:pPr>
            <a:r>
              <a:rPr lang="en-US" sz="2000" b="1" kern="100" dirty="0">
                <a:latin typeface="Calibri" panose="020F0502020204030204" pitchFamily="34" charset="0"/>
                <a:ea typeface="Aptos" panose="020B0004020202020204" pitchFamily="34" charset="0"/>
                <a:cs typeface="Times New Roman" panose="02020603050405020304" pitchFamily="18" charset="0"/>
              </a:rPr>
              <a:t>Definition of “Investment” </a:t>
            </a:r>
            <a:r>
              <a:rPr lang="en-US" sz="2000" kern="100" dirty="0">
                <a:latin typeface="Calibri" panose="020F0502020204030204" pitchFamily="34" charset="0"/>
                <a:ea typeface="Aptos" panose="020B0004020202020204" pitchFamily="34" charset="0"/>
                <a:cs typeface="Times New Roman" panose="02020603050405020304" pitchFamily="18" charset="0"/>
              </a:rPr>
              <a:t>(Art. 1(6)): “</a:t>
            </a:r>
            <a:r>
              <a:rPr lang="en-US" sz="2000" i="1" kern="100" dirty="0">
                <a:latin typeface="Calibri" panose="020F0502020204030204" pitchFamily="34" charset="0"/>
                <a:ea typeface="Aptos" panose="020B0004020202020204" pitchFamily="34" charset="0"/>
                <a:cs typeface="Times New Roman" panose="02020603050405020304" pitchFamily="18" charset="0"/>
              </a:rPr>
              <a:t>every kind of asset owned or controlled directly or indirectly by an Investor</a:t>
            </a:r>
            <a:r>
              <a:rPr lang="en-US" sz="2000" kern="100" dirty="0">
                <a:latin typeface="Calibri" panose="020F0502020204030204" pitchFamily="34" charset="0"/>
                <a:ea typeface="Aptos" panose="020B0004020202020204" pitchFamily="34" charset="0"/>
                <a:cs typeface="Times New Roman" panose="02020603050405020304" pitchFamily="18" charset="0"/>
              </a:rPr>
              <a:t>”. Examples:</a:t>
            </a:r>
          </a:p>
          <a:p>
            <a:pPr marL="342900" lvl="0" indent="-342900" algn="just">
              <a:lnSpc>
                <a:spcPct val="107000"/>
              </a:lnSpc>
              <a:spcAft>
                <a:spcPts val="300"/>
              </a:spcAft>
              <a:buFont typeface="Wingdings" panose="05000000000000000000" pitchFamily="2" charset="2"/>
              <a:buChar char=""/>
            </a:pPr>
            <a:r>
              <a:rPr lang="en-US" kern="100" dirty="0">
                <a:latin typeface="Calibri" panose="020F0502020204030204" pitchFamily="34" charset="0"/>
                <a:ea typeface="Aptos" panose="020B0004020202020204" pitchFamily="34" charset="0"/>
                <a:cs typeface="Times New Roman" panose="02020603050405020304" pitchFamily="18" charset="0"/>
              </a:rPr>
              <a:t>property rights</a:t>
            </a:r>
          </a:p>
          <a:p>
            <a:pPr marL="342900" lvl="0" indent="-342900" algn="just">
              <a:lnSpc>
                <a:spcPct val="107000"/>
              </a:lnSpc>
              <a:spcAft>
                <a:spcPts val="300"/>
              </a:spcAft>
              <a:buFont typeface="Wingdings" panose="05000000000000000000" pitchFamily="2" charset="2"/>
              <a:buChar char=""/>
            </a:pPr>
            <a:r>
              <a:rPr lang="en-US" kern="100" dirty="0">
                <a:latin typeface="Calibri" panose="020F0502020204030204" pitchFamily="34" charset="0"/>
                <a:ea typeface="Aptos" panose="020B0004020202020204" pitchFamily="34" charset="0"/>
                <a:cs typeface="Times New Roman" panose="02020603050405020304" pitchFamily="18" charset="0"/>
              </a:rPr>
              <a:t>a company business, or shares, stocks and other forms of equity participation in a company</a:t>
            </a:r>
          </a:p>
          <a:p>
            <a:pPr marL="342900" lvl="0" indent="-342900" algn="just">
              <a:lnSpc>
                <a:spcPct val="107000"/>
              </a:lnSpc>
              <a:spcAft>
                <a:spcPts val="300"/>
              </a:spcAft>
              <a:buFont typeface="Wingdings" panose="05000000000000000000" pitchFamily="2" charset="2"/>
              <a:buChar char=""/>
            </a:pPr>
            <a:r>
              <a:rPr lang="en-US" kern="100" dirty="0">
                <a:latin typeface="Calibri" panose="020F0502020204030204" pitchFamily="34" charset="0"/>
                <a:ea typeface="Aptos" panose="020B0004020202020204" pitchFamily="34" charset="0"/>
                <a:cs typeface="Times New Roman" panose="02020603050405020304" pitchFamily="18" charset="0"/>
              </a:rPr>
              <a:t>bonds and other forms of debt participation in a company</a:t>
            </a:r>
          </a:p>
          <a:p>
            <a:pPr marL="342900" lvl="0" indent="-342900" algn="just">
              <a:lnSpc>
                <a:spcPct val="107000"/>
              </a:lnSpc>
              <a:spcAft>
                <a:spcPts val="300"/>
              </a:spcAft>
              <a:buFont typeface="Wingdings" panose="05000000000000000000" pitchFamily="2" charset="2"/>
              <a:buChar char=""/>
            </a:pPr>
            <a:r>
              <a:rPr lang="en-US" kern="100" dirty="0">
                <a:latin typeface="Calibri" panose="020F0502020204030204" pitchFamily="34" charset="0"/>
                <a:ea typeface="Aptos" panose="020B0004020202020204" pitchFamily="34" charset="0"/>
                <a:cs typeface="Times New Roman" panose="02020603050405020304" pitchFamily="18" charset="0"/>
              </a:rPr>
              <a:t>claims to money and claim to performance</a:t>
            </a:r>
          </a:p>
          <a:p>
            <a:pPr marL="342900" lvl="0" indent="-342900" algn="just">
              <a:lnSpc>
                <a:spcPct val="107000"/>
              </a:lnSpc>
              <a:spcAft>
                <a:spcPts val="300"/>
              </a:spcAft>
              <a:buFont typeface="Wingdings" panose="05000000000000000000" pitchFamily="2" charset="2"/>
              <a:buChar char=""/>
            </a:pPr>
            <a:r>
              <a:rPr lang="en-US" kern="100" dirty="0">
                <a:latin typeface="Calibri" panose="020F0502020204030204" pitchFamily="34" charset="0"/>
                <a:ea typeface="Aptos" panose="020B0004020202020204" pitchFamily="34" charset="0"/>
                <a:cs typeface="Times New Roman" panose="02020603050405020304" pitchFamily="18" charset="0"/>
              </a:rPr>
              <a:t>IP rights</a:t>
            </a:r>
          </a:p>
          <a:p>
            <a:pPr marL="342900" lvl="0" indent="-342900" algn="just">
              <a:lnSpc>
                <a:spcPct val="107000"/>
              </a:lnSpc>
              <a:spcAft>
                <a:spcPts val="300"/>
              </a:spcAft>
              <a:buFont typeface="Wingdings" panose="05000000000000000000" pitchFamily="2" charset="2"/>
              <a:buChar char=""/>
            </a:pPr>
            <a:r>
              <a:rPr lang="en-US" kern="100" dirty="0">
                <a:latin typeface="Calibri" panose="020F0502020204030204" pitchFamily="34" charset="0"/>
                <a:ea typeface="Aptos" panose="020B0004020202020204" pitchFamily="34" charset="0"/>
                <a:cs typeface="Times New Roman" panose="02020603050405020304" pitchFamily="18" charset="0"/>
              </a:rPr>
              <a:t>any right conferred by law or by contract </a:t>
            </a:r>
          </a:p>
          <a:p>
            <a:pPr marL="342900" lvl="0" indent="-342900" algn="just">
              <a:lnSpc>
                <a:spcPct val="107000"/>
              </a:lnSpc>
              <a:spcAft>
                <a:spcPts val="300"/>
              </a:spcAft>
              <a:buFont typeface="Wingdings" panose="05000000000000000000" pitchFamily="2" charset="2"/>
              <a:buChar char=""/>
            </a:pPr>
            <a:endParaRPr lang="en-US" sz="2000" kern="100" dirty="0">
              <a:latin typeface="Calibri" panose="020F0502020204030204" pitchFamily="34" charset="0"/>
              <a:ea typeface="Aptos" panose="020B0004020202020204" pitchFamily="34" charset="0"/>
              <a:cs typeface="Times New Roman" panose="02020603050405020304" pitchFamily="18" charset="0"/>
            </a:endParaRPr>
          </a:p>
        </p:txBody>
      </p:sp>
      <p:sp>
        <p:nvSpPr>
          <p:cNvPr id="2" name="object 6">
            <a:extLst>
              <a:ext uri="{FF2B5EF4-FFF2-40B4-BE49-F238E27FC236}">
                <a16:creationId xmlns:a16="http://schemas.microsoft.com/office/drawing/2014/main" id="{ABEE0DFC-1A55-8E19-30DF-3E3EA4214DCF}"/>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pic>
        <p:nvPicPr>
          <p:cNvPr id="6" name="Picture 5">
            <a:extLst>
              <a:ext uri="{FF2B5EF4-FFF2-40B4-BE49-F238E27FC236}">
                <a16:creationId xmlns:a16="http://schemas.microsoft.com/office/drawing/2014/main" id="{27D4F32E-7EED-A86E-9D5A-2C9759119B5C}"/>
              </a:ext>
            </a:extLst>
          </p:cNvPr>
          <p:cNvPicPr>
            <a:picLocks noChangeAspect="1"/>
          </p:cNvPicPr>
          <p:nvPr/>
        </p:nvPicPr>
        <p:blipFill>
          <a:blip r:embed="rId3"/>
          <a:stretch>
            <a:fillRect/>
          </a:stretch>
        </p:blipFill>
        <p:spPr>
          <a:xfrm>
            <a:off x="7033845" y="2513459"/>
            <a:ext cx="4442145" cy="3425177"/>
          </a:xfrm>
          <a:prstGeom prst="rect">
            <a:avLst/>
          </a:prstGeom>
        </p:spPr>
      </p:pic>
    </p:spTree>
    <p:extLst>
      <p:ext uri="{BB962C8B-B14F-4D97-AF65-F5344CB8AC3E}">
        <p14:creationId xmlns:p14="http://schemas.microsoft.com/office/powerpoint/2010/main" val="397938946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8FB81-EEEF-8988-7D29-3B28CAEAFBB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FD7A09-66FE-56FC-CEBA-D6BB8214C5C5}"/>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90058A8D-BA1F-15A5-A83F-BF4CEB83575D}"/>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6B0A3D2B-7C5A-D574-3684-EC2B53721E08}"/>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F046351E-03F1-99B6-2A6F-6EEB567D161B}"/>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06C07754-65F4-CF19-81F8-26AF414EBD17}"/>
              </a:ext>
            </a:extLst>
          </p:cNvPr>
          <p:cNvSpPr txBox="1"/>
          <p:nvPr/>
        </p:nvSpPr>
        <p:spPr>
          <a:xfrm>
            <a:off x="965198" y="2440796"/>
            <a:ext cx="10261600" cy="3684535"/>
          </a:xfrm>
          <a:prstGeom prst="rect">
            <a:avLst/>
          </a:prstGeom>
        </p:spPr>
        <p:txBody>
          <a:bodyPr vert="horz" wrap="square" lIns="0" tIns="12065" rIns="0" bIns="0" rtlCol="0">
            <a:spAutoFit/>
          </a:bodyPr>
          <a:lstStyle/>
          <a:p>
            <a:pPr marL="12700" marR="5080" algn="just">
              <a:lnSpc>
                <a:spcPct val="132200"/>
              </a:lnSpc>
              <a:spcBef>
                <a:spcPts val="95"/>
              </a:spcBef>
            </a:pPr>
            <a:r>
              <a:rPr lang="en-US" sz="2000" kern="0" spc="-10" dirty="0">
                <a:solidFill>
                  <a:srgbClr val="3D3C36"/>
                </a:solidFill>
                <a:latin typeface="Open Sans"/>
                <a:cs typeface="Open Sans"/>
              </a:rPr>
              <a:t>Examples of Investment under the ECT:</a:t>
            </a:r>
          </a:p>
          <a:p>
            <a:pPr marL="355600" marR="5080" indent="-342900" algn="just">
              <a:lnSpc>
                <a:spcPct val="132200"/>
              </a:lnSpc>
              <a:spcBef>
                <a:spcPts val="95"/>
              </a:spcBef>
              <a:buFont typeface="Wingdings" panose="05000000000000000000" pitchFamily="2" charset="2"/>
              <a:buChar char="§"/>
            </a:pPr>
            <a:r>
              <a:rPr lang="en-US" sz="2000" kern="0" spc="-10" dirty="0">
                <a:solidFill>
                  <a:srgbClr val="3D3C36"/>
                </a:solidFill>
                <a:latin typeface="Open Sans"/>
                <a:cs typeface="Open Sans"/>
              </a:rPr>
              <a:t>A Cypriot company purchasing shares in a Bulgarian company owning a local oil refinery (</a:t>
            </a:r>
            <a:r>
              <a:rPr lang="en-US" sz="2000" i="1" kern="0" spc="-10" dirty="0" err="1">
                <a:solidFill>
                  <a:srgbClr val="3D3C36"/>
                </a:solidFill>
                <a:latin typeface="Open Sans"/>
                <a:cs typeface="Open Sans"/>
              </a:rPr>
              <a:t>Plama</a:t>
            </a:r>
            <a:r>
              <a:rPr lang="en-US" sz="2000" i="1" kern="0" spc="-10" dirty="0">
                <a:solidFill>
                  <a:srgbClr val="3D3C36"/>
                </a:solidFill>
                <a:latin typeface="Open Sans"/>
                <a:cs typeface="Open Sans"/>
              </a:rPr>
              <a:t> Consortium Ltd. v. Bulgaria</a:t>
            </a:r>
            <a:r>
              <a:rPr lang="en-US" sz="2000" kern="0" spc="-10" dirty="0">
                <a:solidFill>
                  <a:srgbClr val="3D3C36"/>
                </a:solidFill>
                <a:latin typeface="Open Sans"/>
                <a:cs typeface="Open Sans"/>
              </a:rPr>
              <a:t>, ICSID Case No. ARB/03/24)</a:t>
            </a:r>
          </a:p>
          <a:p>
            <a:pPr marL="355600" marR="5080" indent="-342900" algn="just">
              <a:lnSpc>
                <a:spcPct val="132200"/>
              </a:lnSpc>
              <a:spcBef>
                <a:spcPts val="95"/>
              </a:spcBef>
              <a:buFont typeface="Wingdings" panose="05000000000000000000" pitchFamily="2" charset="2"/>
              <a:buChar char="§"/>
            </a:pPr>
            <a:r>
              <a:rPr lang="en-US" sz="2000" kern="0" spc="-10" dirty="0">
                <a:solidFill>
                  <a:srgbClr val="3D3C36"/>
                </a:solidFill>
                <a:latin typeface="Open Sans"/>
                <a:cs typeface="Open Sans"/>
              </a:rPr>
              <a:t>A German company owning shares in several Italian SPVs that, in turn, builds and operates solar parks (</a:t>
            </a:r>
            <a:r>
              <a:rPr lang="en-US" sz="2000" i="1" kern="0" spc="-10" dirty="0" err="1">
                <a:solidFill>
                  <a:srgbClr val="3D3C36"/>
                </a:solidFill>
                <a:latin typeface="Open Sans"/>
                <a:cs typeface="Open Sans"/>
              </a:rPr>
              <a:t>Encavis</a:t>
            </a:r>
            <a:r>
              <a:rPr lang="en-US" sz="2000" i="1" kern="0" spc="-10" dirty="0">
                <a:solidFill>
                  <a:srgbClr val="3D3C36"/>
                </a:solidFill>
                <a:latin typeface="Open Sans"/>
                <a:cs typeface="Open Sans"/>
              </a:rPr>
              <a:t> et al v. Italy</a:t>
            </a:r>
            <a:r>
              <a:rPr lang="en-US" sz="2000" kern="0" spc="-10" dirty="0">
                <a:solidFill>
                  <a:srgbClr val="3D3C36"/>
                </a:solidFill>
                <a:latin typeface="Open Sans"/>
                <a:cs typeface="Open Sans"/>
              </a:rPr>
              <a:t>, ICSID Case No. ARB/20/39)</a:t>
            </a:r>
          </a:p>
          <a:p>
            <a:pPr marL="355600" marR="5080" indent="-342900" algn="just">
              <a:lnSpc>
                <a:spcPct val="132200"/>
              </a:lnSpc>
              <a:spcBef>
                <a:spcPts val="95"/>
              </a:spcBef>
              <a:buFont typeface="Wingdings" panose="05000000000000000000" pitchFamily="2" charset="2"/>
              <a:buChar char="§"/>
            </a:pPr>
            <a:r>
              <a:rPr lang="en-US" sz="2000" kern="0" spc="-10" dirty="0">
                <a:solidFill>
                  <a:srgbClr val="3D3C36"/>
                </a:solidFill>
                <a:latin typeface="Open Sans"/>
                <a:cs typeface="Open Sans"/>
              </a:rPr>
              <a:t>A Luxembourgish investor owning wind farms in Spain (</a:t>
            </a:r>
            <a:r>
              <a:rPr lang="en-US" sz="2000" i="1" kern="0" spc="-10" dirty="0">
                <a:solidFill>
                  <a:srgbClr val="3D3C36"/>
                </a:solidFill>
                <a:latin typeface="Open Sans"/>
                <a:cs typeface="Open Sans"/>
              </a:rPr>
              <a:t>Canepa Green Energy et al v. Spain</a:t>
            </a:r>
            <a:r>
              <a:rPr lang="en-US" sz="2000" kern="0" spc="-10" dirty="0">
                <a:solidFill>
                  <a:srgbClr val="3D3C36"/>
                </a:solidFill>
                <a:latin typeface="Open Sans"/>
                <a:cs typeface="Open Sans"/>
              </a:rPr>
              <a:t>, ICSID Case No. ARB/19/4)</a:t>
            </a:r>
          </a:p>
          <a:p>
            <a:pPr marL="355600" marR="5080" indent="-342900" algn="just">
              <a:lnSpc>
                <a:spcPct val="132200"/>
              </a:lnSpc>
              <a:spcBef>
                <a:spcPts val="95"/>
              </a:spcBef>
              <a:buFont typeface="Wingdings" panose="05000000000000000000" pitchFamily="2" charset="2"/>
              <a:buChar char="§"/>
            </a:pPr>
            <a:r>
              <a:rPr lang="en-US" sz="2000" kern="0" spc="-10" dirty="0">
                <a:solidFill>
                  <a:srgbClr val="3D3C36"/>
                </a:solidFill>
                <a:latin typeface="Open Sans"/>
                <a:cs typeface="Open Sans"/>
              </a:rPr>
              <a:t>A Swedish company owning German companies that were building a coal-fired plant in Germany (</a:t>
            </a:r>
            <a:r>
              <a:rPr lang="en-US" sz="2000" i="1" kern="0" spc="-10" dirty="0">
                <a:solidFill>
                  <a:srgbClr val="3D3C36"/>
                </a:solidFill>
                <a:latin typeface="Open Sans"/>
                <a:cs typeface="Open Sans"/>
              </a:rPr>
              <a:t>Vattenfall et al v. Germany</a:t>
            </a:r>
            <a:r>
              <a:rPr lang="en-US" sz="2000" kern="0" spc="-10" dirty="0">
                <a:solidFill>
                  <a:srgbClr val="3D3C36"/>
                </a:solidFill>
                <a:latin typeface="Open Sans"/>
                <a:cs typeface="Open Sans"/>
              </a:rPr>
              <a:t>, ICSID Case No. ARB/09/6)</a:t>
            </a:r>
          </a:p>
        </p:txBody>
      </p:sp>
    </p:spTree>
    <p:extLst>
      <p:ext uri="{BB962C8B-B14F-4D97-AF65-F5344CB8AC3E}">
        <p14:creationId xmlns:p14="http://schemas.microsoft.com/office/powerpoint/2010/main" val="35721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257D2-8C02-9F10-62FE-E0CD2DCB971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DF281D9-EB02-449A-E5E5-91733BCF678B}"/>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52571FB3-9546-52C5-AABA-B88A4482DB46}"/>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23E3E93E-1C54-DA7D-AFC0-6066E8ED0E5E}"/>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D1F45FD5-776B-7C29-9AE8-ECB0B8DDD386}"/>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5C340DF3-2F15-036B-8194-A689665EB57B}"/>
              </a:ext>
            </a:extLst>
          </p:cNvPr>
          <p:cNvSpPr txBox="1"/>
          <p:nvPr/>
        </p:nvSpPr>
        <p:spPr>
          <a:xfrm>
            <a:off x="965198" y="2440796"/>
            <a:ext cx="10261600" cy="4052328"/>
          </a:xfrm>
          <a:prstGeom prst="rect">
            <a:avLst/>
          </a:prstGeom>
        </p:spPr>
        <p:txBody>
          <a:bodyPr vert="horz" wrap="square" lIns="0" tIns="12065" rIns="0" bIns="0" rtlCol="0">
            <a:spAutoFit/>
          </a:bodyPr>
          <a:lstStyle/>
          <a:p>
            <a:pPr marL="12700" marR="5080" algn="just">
              <a:lnSpc>
                <a:spcPct val="132200"/>
              </a:lnSpc>
              <a:spcBef>
                <a:spcPts val="95"/>
              </a:spcBef>
            </a:pPr>
            <a:r>
              <a:rPr lang="en-US" sz="2000" kern="0" spc="-10" dirty="0">
                <a:solidFill>
                  <a:srgbClr val="3D3C36"/>
                </a:solidFill>
                <a:latin typeface="Open Sans"/>
                <a:cs typeface="Open Sans"/>
              </a:rPr>
              <a:t>Art. 10(1):</a:t>
            </a:r>
          </a:p>
          <a:p>
            <a:pPr marL="12700" marR="5080" algn="just">
              <a:lnSpc>
                <a:spcPct val="132200"/>
              </a:lnSpc>
              <a:spcBef>
                <a:spcPts val="95"/>
              </a:spcBef>
            </a:pPr>
            <a:r>
              <a:rPr lang="en-US" sz="2000" kern="0" spc="-10" dirty="0">
                <a:solidFill>
                  <a:srgbClr val="3D3C36"/>
                </a:solidFill>
                <a:latin typeface="Open Sans"/>
                <a:cs typeface="Open Sans"/>
              </a:rPr>
              <a:t>“</a:t>
            </a:r>
            <a:r>
              <a:rPr lang="en-US" sz="2000" i="1" kern="0" spc="-10" dirty="0">
                <a:solidFill>
                  <a:srgbClr val="3D3C36"/>
                </a:solidFill>
                <a:latin typeface="Open Sans"/>
                <a:cs typeface="Open Sans"/>
              </a:rPr>
              <a:t>Each Contracting Party shall … encourage and </a:t>
            </a:r>
            <a:r>
              <a:rPr lang="en-US" sz="2000" b="1" i="1" kern="0" spc="-10" dirty="0">
                <a:solidFill>
                  <a:srgbClr val="3D3C36"/>
                </a:solidFill>
                <a:latin typeface="Open Sans"/>
                <a:cs typeface="Open Sans"/>
              </a:rPr>
              <a:t>create stable, equitable, </a:t>
            </a:r>
            <a:r>
              <a:rPr lang="en-US" sz="2000" b="1" i="1" kern="0" spc="-10" dirty="0" err="1">
                <a:solidFill>
                  <a:srgbClr val="3D3C36"/>
                </a:solidFill>
                <a:latin typeface="Open Sans"/>
                <a:cs typeface="Open Sans"/>
              </a:rPr>
              <a:t>favourable</a:t>
            </a:r>
            <a:r>
              <a:rPr lang="en-US" sz="2000" b="1" i="1" kern="0" spc="-10" dirty="0">
                <a:solidFill>
                  <a:srgbClr val="3D3C36"/>
                </a:solidFill>
                <a:latin typeface="Open Sans"/>
                <a:cs typeface="Open Sans"/>
              </a:rPr>
              <a:t> and transparent conditions for Investors </a:t>
            </a:r>
            <a:r>
              <a:rPr lang="en-US" sz="2000" i="1" kern="0" spc="-10" dirty="0">
                <a:solidFill>
                  <a:srgbClr val="3D3C36"/>
                </a:solidFill>
                <a:latin typeface="Open Sans"/>
                <a:cs typeface="Open Sans"/>
              </a:rPr>
              <a:t>of other Contracting Parties to make Investments in its Area. Such conditions shall include a commitment to accord at all times to Investments of Investors of other Contracting Parties </a:t>
            </a:r>
            <a:r>
              <a:rPr lang="en-US" sz="2000" b="1" i="1" kern="0" spc="-10" dirty="0">
                <a:solidFill>
                  <a:srgbClr val="3D3C36"/>
                </a:solidFill>
                <a:latin typeface="Open Sans"/>
                <a:cs typeface="Open Sans"/>
              </a:rPr>
              <a:t>fair and equitable treatment</a:t>
            </a:r>
            <a:r>
              <a:rPr lang="en-US" sz="2000" i="1" kern="0" spc="-10" dirty="0">
                <a:solidFill>
                  <a:srgbClr val="3D3C36"/>
                </a:solidFill>
                <a:latin typeface="Open Sans"/>
                <a:cs typeface="Open Sans"/>
              </a:rPr>
              <a:t>. Such Investments shall also enjoy the most constant protection and security and no Contracting Party shall in any way </a:t>
            </a:r>
            <a:r>
              <a:rPr lang="en-US" sz="2000" b="1" i="1" kern="0" spc="-10" dirty="0">
                <a:solidFill>
                  <a:srgbClr val="3D3C36"/>
                </a:solidFill>
                <a:latin typeface="Open Sans"/>
                <a:cs typeface="Open Sans"/>
              </a:rPr>
              <a:t>impair by unreasonable or discriminatory measures </a:t>
            </a:r>
            <a:r>
              <a:rPr lang="en-US" sz="2000" i="1" kern="0" spc="-10" dirty="0">
                <a:solidFill>
                  <a:srgbClr val="3D3C36"/>
                </a:solidFill>
                <a:latin typeface="Open Sans"/>
                <a:cs typeface="Open Sans"/>
              </a:rPr>
              <a:t>their management, maintenance, use, enjoyment or disposal. … Each Contracting Party </a:t>
            </a:r>
            <a:r>
              <a:rPr lang="en-US" sz="2000" b="1" i="1" kern="0" spc="-10" dirty="0">
                <a:solidFill>
                  <a:srgbClr val="3D3C36"/>
                </a:solidFill>
                <a:latin typeface="Open Sans"/>
                <a:cs typeface="Open Sans"/>
              </a:rPr>
              <a:t>shall observe any obligations it has entered into with an Investor or an Investment </a:t>
            </a:r>
            <a:r>
              <a:rPr lang="en-US" sz="2000" i="1" kern="0" spc="-10" dirty="0">
                <a:solidFill>
                  <a:srgbClr val="3D3C36"/>
                </a:solidFill>
                <a:latin typeface="Open Sans"/>
                <a:cs typeface="Open Sans"/>
              </a:rPr>
              <a:t>of an Investor of any other Contracting Party</a:t>
            </a:r>
            <a:r>
              <a:rPr lang="en-US" sz="2000" kern="0" spc="-10" dirty="0">
                <a:solidFill>
                  <a:srgbClr val="3D3C36"/>
                </a:solidFill>
                <a:latin typeface="Open Sans"/>
                <a:cs typeface="Open Sans"/>
              </a:rPr>
              <a:t>”</a:t>
            </a:r>
          </a:p>
        </p:txBody>
      </p:sp>
    </p:spTree>
    <p:extLst>
      <p:ext uri="{BB962C8B-B14F-4D97-AF65-F5344CB8AC3E}">
        <p14:creationId xmlns:p14="http://schemas.microsoft.com/office/powerpoint/2010/main" val="418836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33B73-CE99-225E-F640-D3CAB1F7630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5137C9C-DAB0-D011-6681-2710709F09C1}"/>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D7638908-E988-A7A5-FB4E-480A530AB343}"/>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670"/>
          <a:stretch/>
        </p:blipFill>
        <p:spPr>
          <a:xfrm>
            <a:off x="156639" y="190500"/>
            <a:ext cx="966767" cy="1134341"/>
          </a:xfrm>
          <a:prstGeom prst="rect">
            <a:avLst/>
          </a:prstGeom>
        </p:spPr>
      </p:pic>
      <p:sp>
        <p:nvSpPr>
          <p:cNvPr id="15" name="Rectangle 14">
            <a:extLst>
              <a:ext uri="{FF2B5EF4-FFF2-40B4-BE49-F238E27FC236}">
                <a16:creationId xmlns:a16="http://schemas.microsoft.com/office/drawing/2014/main" id="{949A632B-3FBD-024A-4FF1-232B56F878BC}"/>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01555E0A-1DBB-0831-358F-C65249E9AF46}"/>
              </a:ext>
            </a:extLst>
          </p:cNvPr>
          <p:cNvSpPr txBox="1"/>
          <p:nvPr/>
        </p:nvSpPr>
        <p:spPr>
          <a:xfrm>
            <a:off x="1016677" y="2835876"/>
            <a:ext cx="4685589" cy="3154133"/>
          </a:xfrm>
          <a:prstGeom prst="rect">
            <a:avLst/>
          </a:prstGeom>
        </p:spPr>
        <p:txBody>
          <a:bodyPr vert="horz" wrap="square" lIns="0" tIns="12065" rIns="0" bIns="0" rtlCol="0">
            <a:spAutoFit/>
          </a:bodyPr>
          <a:lstStyle/>
          <a:p>
            <a:pPr algn="just">
              <a:lnSpc>
                <a:spcPct val="107000"/>
              </a:lnSpc>
              <a:spcAft>
                <a:spcPts val="800"/>
              </a:spcAft>
            </a:pPr>
            <a:r>
              <a:rPr lang="en-GB" sz="2000" b="1" u="sng" kern="100" dirty="0">
                <a:effectLst/>
                <a:latin typeface="Open Sans" panose="020B0606030504020204" pitchFamily="34" charset="0"/>
                <a:ea typeface="Open Sans" panose="020B0606030504020204" pitchFamily="34" charset="0"/>
                <a:cs typeface="Open Sans" panose="020B0606030504020204" pitchFamily="34" charset="0"/>
              </a:rPr>
              <a:t>Stable condition requirement</a:t>
            </a:r>
          </a:p>
          <a:p>
            <a:pPr algn="just">
              <a:lnSpc>
                <a:spcPct val="107000"/>
              </a:lnSpc>
              <a:spcAft>
                <a:spcPts val="800"/>
              </a:spcAft>
            </a:pPr>
            <a:r>
              <a:rPr lang="en-GB" sz="2000" kern="100" dirty="0">
                <a:effectLst/>
                <a:latin typeface="Open Sans" panose="020B0606030504020204" pitchFamily="34" charset="0"/>
                <a:ea typeface="Open Sans" panose="020B0606030504020204" pitchFamily="34" charset="0"/>
                <a:cs typeface="Open Sans" panose="020B0606030504020204" pitchFamily="34" charset="0"/>
              </a:rPr>
              <a:t>Art. 10(1) requires Contracting States to adopt a legal framework</a:t>
            </a:r>
            <a:endParaRPr lang="en-US"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55600" marR="5080" indent="-342900" algn="just">
              <a:lnSpc>
                <a:spcPct val="132200"/>
              </a:lnSpc>
              <a:spcBef>
                <a:spcPts val="95"/>
              </a:spcBef>
              <a:spcAft>
                <a:spcPts val="800"/>
              </a:spcAft>
              <a:buFont typeface="Wingdings" panose="05000000000000000000" pitchFamily="2" charset="2"/>
              <a:buChar char="§"/>
            </a:pPr>
            <a:r>
              <a:rPr lang="en-GB" sz="2000" kern="0" spc="-10" dirty="0">
                <a:solidFill>
                  <a:srgbClr val="3D3C36"/>
                </a:solidFill>
                <a:latin typeface="Open Sans"/>
                <a:cs typeface="Open Sans"/>
              </a:rPr>
              <a:t>stable </a:t>
            </a:r>
            <a:endParaRPr lang="en-US" sz="2000" kern="0" spc="-10" dirty="0">
              <a:solidFill>
                <a:srgbClr val="3D3C36"/>
              </a:solidFill>
              <a:latin typeface="Open Sans"/>
              <a:cs typeface="Open Sans"/>
            </a:endParaRPr>
          </a:p>
          <a:p>
            <a:pPr marL="355600" marR="5080" indent="-342900" algn="just">
              <a:lnSpc>
                <a:spcPct val="132200"/>
              </a:lnSpc>
              <a:spcBef>
                <a:spcPts val="95"/>
              </a:spcBef>
              <a:spcAft>
                <a:spcPts val="800"/>
              </a:spcAft>
              <a:buFont typeface="Wingdings" panose="05000000000000000000" pitchFamily="2" charset="2"/>
              <a:buChar char="§"/>
            </a:pPr>
            <a:r>
              <a:rPr lang="en-GB" sz="2000" kern="0" spc="-10" dirty="0">
                <a:solidFill>
                  <a:srgbClr val="3D3C36"/>
                </a:solidFill>
                <a:latin typeface="Open Sans"/>
                <a:cs typeface="Open Sans"/>
              </a:rPr>
              <a:t>equitable</a:t>
            </a:r>
            <a:endParaRPr lang="en-US" sz="2000" kern="0" spc="-10" dirty="0">
              <a:solidFill>
                <a:srgbClr val="3D3C36"/>
              </a:solidFill>
              <a:latin typeface="Open Sans"/>
              <a:cs typeface="Open Sans"/>
            </a:endParaRPr>
          </a:p>
          <a:p>
            <a:pPr marL="355600" marR="5080" indent="-342900" algn="just">
              <a:lnSpc>
                <a:spcPct val="132200"/>
              </a:lnSpc>
              <a:spcBef>
                <a:spcPts val="95"/>
              </a:spcBef>
              <a:spcAft>
                <a:spcPts val="800"/>
              </a:spcAft>
              <a:buFont typeface="Wingdings" panose="05000000000000000000" pitchFamily="2" charset="2"/>
              <a:buChar char="§"/>
            </a:pPr>
            <a:r>
              <a:rPr lang="en-GB" sz="2000" kern="0" spc="-10" dirty="0">
                <a:solidFill>
                  <a:srgbClr val="3D3C36"/>
                </a:solidFill>
                <a:latin typeface="Open Sans"/>
                <a:cs typeface="Open Sans"/>
              </a:rPr>
              <a:t>favourable</a:t>
            </a:r>
            <a:endParaRPr lang="en-US" sz="2000" kern="0" spc="-10" dirty="0">
              <a:solidFill>
                <a:srgbClr val="3D3C36"/>
              </a:solidFill>
              <a:latin typeface="Open Sans"/>
              <a:cs typeface="Open Sans"/>
            </a:endParaRPr>
          </a:p>
          <a:p>
            <a:pPr marL="355600" marR="5080" indent="-342900" algn="just">
              <a:lnSpc>
                <a:spcPct val="132200"/>
              </a:lnSpc>
              <a:spcBef>
                <a:spcPts val="95"/>
              </a:spcBef>
              <a:spcAft>
                <a:spcPts val="800"/>
              </a:spcAft>
              <a:buFont typeface="Wingdings" panose="05000000000000000000" pitchFamily="2" charset="2"/>
              <a:buChar char="§"/>
            </a:pPr>
            <a:r>
              <a:rPr lang="en-GB" sz="2000" kern="0" spc="-10" dirty="0">
                <a:solidFill>
                  <a:srgbClr val="3D3C36"/>
                </a:solidFill>
                <a:latin typeface="Open Sans"/>
                <a:cs typeface="Open Sans"/>
              </a:rPr>
              <a:t>transparent</a:t>
            </a:r>
          </a:p>
        </p:txBody>
      </p:sp>
      <p:sp>
        <p:nvSpPr>
          <p:cNvPr id="4" name="object 7">
            <a:extLst>
              <a:ext uri="{FF2B5EF4-FFF2-40B4-BE49-F238E27FC236}">
                <a16:creationId xmlns:a16="http://schemas.microsoft.com/office/drawing/2014/main" id="{512257C7-29D7-FE40-805B-57D1D6924E58}"/>
              </a:ext>
            </a:extLst>
          </p:cNvPr>
          <p:cNvSpPr txBox="1"/>
          <p:nvPr/>
        </p:nvSpPr>
        <p:spPr>
          <a:xfrm>
            <a:off x="6599216" y="2835876"/>
            <a:ext cx="4685589" cy="3059235"/>
          </a:xfrm>
          <a:prstGeom prst="rect">
            <a:avLst/>
          </a:prstGeom>
        </p:spPr>
        <p:txBody>
          <a:bodyPr vert="horz" wrap="square" lIns="0" tIns="12065" rIns="0" bIns="0" rtlCol="0">
            <a:spAutoFit/>
          </a:bodyPr>
          <a:lstStyle/>
          <a:p>
            <a:pPr marL="12700" marR="5080" algn="just">
              <a:lnSpc>
                <a:spcPct val="132200"/>
              </a:lnSpc>
              <a:spcBef>
                <a:spcPts val="100"/>
              </a:spcBef>
              <a:spcAft>
                <a:spcPts val="300"/>
              </a:spcAft>
            </a:pPr>
            <a:r>
              <a:rPr lang="en-US" kern="0" spc="-10" dirty="0">
                <a:solidFill>
                  <a:srgbClr val="3D3C36"/>
                </a:solidFill>
                <a:latin typeface="Open Sans"/>
                <a:cs typeface="Open Sans"/>
              </a:rPr>
              <a:t>Investments in energy entail a long-term capital commitment</a:t>
            </a:r>
          </a:p>
          <a:p>
            <a:pPr marL="12700" marR="5080" algn="just">
              <a:lnSpc>
                <a:spcPct val="132200"/>
              </a:lnSpc>
              <a:spcBef>
                <a:spcPts val="100"/>
              </a:spcBef>
              <a:spcAft>
                <a:spcPts val="300"/>
              </a:spcAft>
            </a:pPr>
            <a:r>
              <a:rPr lang="en-US" kern="0" spc="-10" dirty="0">
                <a:solidFill>
                  <a:srgbClr val="3D3C36"/>
                </a:solidFill>
                <a:latin typeface="Open Sans"/>
                <a:cs typeface="Open Sans"/>
              </a:rPr>
              <a:t>Foreign Investors are exposed to host State’s regulatory changes</a:t>
            </a:r>
          </a:p>
          <a:p>
            <a:pPr marL="12700" marR="5080" algn="just">
              <a:lnSpc>
                <a:spcPct val="132200"/>
              </a:lnSpc>
              <a:spcBef>
                <a:spcPts val="100"/>
              </a:spcBef>
              <a:spcAft>
                <a:spcPts val="300"/>
              </a:spcAft>
            </a:pPr>
            <a:r>
              <a:rPr lang="en-US" kern="0" spc="-10" dirty="0">
                <a:solidFill>
                  <a:srgbClr val="3D3C36"/>
                </a:solidFill>
                <a:latin typeface="Open Sans"/>
                <a:cs typeface="Open Sans"/>
              </a:rPr>
              <a:t>Legal stability does not mean Contracting States lose any right to regulate – balancing exercise is required</a:t>
            </a:r>
          </a:p>
          <a:p>
            <a:pPr marL="12700" marR="5080" algn="just">
              <a:lnSpc>
                <a:spcPct val="132200"/>
              </a:lnSpc>
              <a:spcBef>
                <a:spcPts val="95"/>
              </a:spcBef>
            </a:pPr>
            <a:endParaRPr lang="en-US" kern="0" spc="-10" dirty="0">
              <a:solidFill>
                <a:srgbClr val="3D3C36"/>
              </a:solidFill>
              <a:latin typeface="Open Sans"/>
              <a:cs typeface="Open Sans"/>
            </a:endParaRPr>
          </a:p>
        </p:txBody>
      </p:sp>
      <p:sp>
        <p:nvSpPr>
          <p:cNvPr id="6" name="object 6">
            <a:extLst>
              <a:ext uri="{FF2B5EF4-FFF2-40B4-BE49-F238E27FC236}">
                <a16:creationId xmlns:a16="http://schemas.microsoft.com/office/drawing/2014/main" id="{54E72790-C717-A763-BCA2-F6C5DEAC6881}"/>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Tree>
    <p:extLst>
      <p:ext uri="{BB962C8B-B14F-4D97-AF65-F5344CB8AC3E}">
        <p14:creationId xmlns:p14="http://schemas.microsoft.com/office/powerpoint/2010/main" val="31193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FCCB5-8798-B644-6164-083DC4F4A2D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F812AD1-388F-ADE8-DC21-E7B623091154}"/>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C8980E33-61A9-295B-9EAC-7E4C73B00990}"/>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670"/>
          <a:stretch/>
        </p:blipFill>
        <p:spPr>
          <a:xfrm>
            <a:off x="156639" y="190500"/>
            <a:ext cx="966767" cy="1134341"/>
          </a:xfrm>
          <a:prstGeom prst="rect">
            <a:avLst/>
          </a:prstGeom>
        </p:spPr>
      </p:pic>
      <p:sp>
        <p:nvSpPr>
          <p:cNvPr id="15" name="Rectangle 14">
            <a:extLst>
              <a:ext uri="{FF2B5EF4-FFF2-40B4-BE49-F238E27FC236}">
                <a16:creationId xmlns:a16="http://schemas.microsoft.com/office/drawing/2014/main" id="{404023C8-C39A-23E2-90B5-711C5F7B8F17}"/>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406A9C7C-5E79-C72B-2D80-429AE22998C4}"/>
              </a:ext>
            </a:extLst>
          </p:cNvPr>
          <p:cNvSpPr txBox="1"/>
          <p:nvPr/>
        </p:nvSpPr>
        <p:spPr>
          <a:xfrm>
            <a:off x="1016677" y="2835876"/>
            <a:ext cx="4685589" cy="1745286"/>
          </a:xfrm>
          <a:prstGeom prst="rect">
            <a:avLst/>
          </a:prstGeom>
        </p:spPr>
        <p:txBody>
          <a:bodyPr vert="horz" wrap="square" lIns="0" tIns="12065" rIns="0" bIns="0" rtlCol="0">
            <a:spAutoFit/>
          </a:bodyPr>
          <a:lstStyle/>
          <a:p>
            <a:pPr algn="just">
              <a:lnSpc>
                <a:spcPct val="107000"/>
              </a:lnSpc>
              <a:spcAft>
                <a:spcPts val="800"/>
              </a:spcAft>
            </a:pPr>
            <a:r>
              <a:rPr lang="en-GB" sz="2000" b="1" u="sng" kern="100" dirty="0">
                <a:latin typeface="Open Sans" panose="020B0606030504020204" pitchFamily="34" charset="0"/>
                <a:ea typeface="Open Sans" panose="020B0606030504020204" pitchFamily="34" charset="0"/>
                <a:cs typeface="Open Sans" panose="020B0606030504020204" pitchFamily="34" charset="0"/>
              </a:rPr>
              <a:t>No</a:t>
            </a:r>
            <a:r>
              <a:rPr lang="en-GB" sz="2000" b="1" u="sng" kern="100" dirty="0">
                <a:effectLst/>
                <a:latin typeface="Open Sans" panose="020B0606030504020204" pitchFamily="34" charset="0"/>
                <a:ea typeface="Open Sans" panose="020B0606030504020204" pitchFamily="34" charset="0"/>
                <a:cs typeface="Open Sans" panose="020B0606030504020204" pitchFamily="34" charset="0"/>
              </a:rPr>
              <a:t>n-impairment requirement</a:t>
            </a:r>
          </a:p>
          <a:p>
            <a:pPr algn="just">
              <a:lnSpc>
                <a:spcPct val="107000"/>
              </a:lnSpc>
              <a:spcAft>
                <a:spcPts val="800"/>
              </a:spcAft>
            </a:pPr>
            <a:r>
              <a:rPr lang="en-GB" sz="2000" kern="100" dirty="0">
                <a:effectLst/>
                <a:latin typeface="Open Sans" panose="020B0606030504020204" pitchFamily="34" charset="0"/>
                <a:ea typeface="Open Sans" panose="020B0606030504020204" pitchFamily="34" charset="0"/>
                <a:cs typeface="Open Sans" panose="020B0606030504020204" pitchFamily="34" charset="0"/>
              </a:rPr>
              <a:t>Art. 10(1) requires Contracting States </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not to impair foreign Investments with unreasonable or discriminatory measures</a:t>
            </a:r>
            <a:endParaRPr lang="en-GB" sz="2000" kern="0" spc="-10" dirty="0">
              <a:solidFill>
                <a:srgbClr val="3D3C36"/>
              </a:solidFill>
              <a:latin typeface="Open Sans"/>
              <a:cs typeface="Open Sans"/>
            </a:endParaRPr>
          </a:p>
        </p:txBody>
      </p:sp>
      <p:sp>
        <p:nvSpPr>
          <p:cNvPr id="4" name="object 7">
            <a:extLst>
              <a:ext uri="{FF2B5EF4-FFF2-40B4-BE49-F238E27FC236}">
                <a16:creationId xmlns:a16="http://schemas.microsoft.com/office/drawing/2014/main" id="{C7DF38FF-018C-77A8-8435-613B38C01286}"/>
              </a:ext>
            </a:extLst>
          </p:cNvPr>
          <p:cNvSpPr txBox="1"/>
          <p:nvPr/>
        </p:nvSpPr>
        <p:spPr>
          <a:xfrm>
            <a:off x="6599216" y="2835876"/>
            <a:ext cx="4685589" cy="2923301"/>
          </a:xfrm>
          <a:prstGeom prst="rect">
            <a:avLst/>
          </a:prstGeom>
        </p:spPr>
        <p:txBody>
          <a:bodyPr vert="horz" wrap="square" lIns="0" tIns="12065" rIns="0" bIns="0" rtlCol="0">
            <a:spAutoFit/>
          </a:bodyPr>
          <a:lstStyle/>
          <a:p>
            <a:pPr marL="12700" marR="5080" algn="just">
              <a:lnSpc>
                <a:spcPct val="132200"/>
              </a:lnSpc>
              <a:spcBef>
                <a:spcPts val="100"/>
              </a:spcBef>
              <a:spcAft>
                <a:spcPts val="300"/>
              </a:spcAft>
            </a:pPr>
            <a:r>
              <a:rPr lang="en-GB" sz="2000" kern="100" dirty="0">
                <a:latin typeface="Open Sans" panose="020B0606030504020204" pitchFamily="34" charset="0"/>
                <a:ea typeface="Open Sans" panose="020B0606030504020204" pitchFamily="34" charset="0"/>
                <a:cs typeface="Open Sans" panose="020B0606030504020204" pitchFamily="34" charset="0"/>
              </a:rPr>
              <a:t>“Unreasonable” usually interpreted as “</a:t>
            </a:r>
            <a:r>
              <a:rPr lang="en-GB" sz="2000" dirty="0">
                <a:latin typeface="Open Sans" panose="020B0606030504020204" pitchFamily="34" charset="0"/>
                <a:ea typeface="Open Sans" panose="020B0606030504020204" pitchFamily="34" charset="0"/>
                <a:cs typeface="Open Sans" panose="020B0606030504020204" pitchFamily="34" charset="0"/>
              </a:rPr>
              <a:t>unjustified” or “arbitrary”</a:t>
            </a:r>
          </a:p>
          <a:p>
            <a:pPr marL="12700" marR="5080" algn="just">
              <a:lnSpc>
                <a:spcPct val="132200"/>
              </a:lnSpc>
              <a:spcBef>
                <a:spcPts val="100"/>
              </a:spcBef>
              <a:spcAft>
                <a:spcPts val="300"/>
              </a:spcAft>
            </a:pPr>
            <a:endParaRPr lang="en-GB" sz="2000" kern="0" spc="-10" dirty="0">
              <a:solidFill>
                <a:srgbClr val="3D3C36"/>
              </a:solidFill>
              <a:latin typeface="Open Sans" panose="020B0606030504020204" pitchFamily="34" charset="0"/>
              <a:ea typeface="Open Sans" panose="020B0606030504020204" pitchFamily="34" charset="0"/>
              <a:cs typeface="Open Sans" panose="020B0606030504020204" pitchFamily="34" charset="0"/>
            </a:endParaRPr>
          </a:p>
          <a:p>
            <a:pPr marL="12700" marR="5080" algn="just">
              <a:lnSpc>
                <a:spcPct val="132200"/>
              </a:lnSpc>
              <a:spcBef>
                <a:spcPts val="100"/>
              </a:spcBef>
              <a:spcAft>
                <a:spcPts val="300"/>
              </a:spcAft>
            </a:pPr>
            <a:r>
              <a:rPr lang="en-US" sz="2000" kern="0" spc="-10" dirty="0">
                <a:solidFill>
                  <a:srgbClr val="3D3C36"/>
                </a:solidFill>
                <a:latin typeface="Open Sans" panose="020B0606030504020204" pitchFamily="34" charset="0"/>
                <a:ea typeface="Open Sans" panose="020B0606030504020204" pitchFamily="34" charset="0"/>
                <a:cs typeface="Open Sans" panose="020B0606030504020204" pitchFamily="34" charset="0"/>
              </a:rPr>
              <a:t>“Discrimination” is a relative standard that requires comparing the treatment granted to Investors in similar circumstances</a:t>
            </a:r>
          </a:p>
        </p:txBody>
      </p:sp>
      <p:sp>
        <p:nvSpPr>
          <p:cNvPr id="6" name="object 6">
            <a:extLst>
              <a:ext uri="{FF2B5EF4-FFF2-40B4-BE49-F238E27FC236}">
                <a16:creationId xmlns:a16="http://schemas.microsoft.com/office/drawing/2014/main" id="{A474A99B-E6CC-F39E-1637-E89A7736A1D6}"/>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Tree>
    <p:extLst>
      <p:ext uri="{BB962C8B-B14F-4D97-AF65-F5344CB8AC3E}">
        <p14:creationId xmlns:p14="http://schemas.microsoft.com/office/powerpoint/2010/main" val="3997671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437A-1D91-FEB2-D527-B46BF102F8A3}"/>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AC1CD60-B663-9DB5-467C-8FF02BCE3E61}"/>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0F98FCFF-FAE8-F104-8FB5-FD588213AABD}"/>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670"/>
          <a:stretch/>
        </p:blipFill>
        <p:spPr>
          <a:xfrm>
            <a:off x="156639" y="190500"/>
            <a:ext cx="966767" cy="1134341"/>
          </a:xfrm>
          <a:prstGeom prst="rect">
            <a:avLst/>
          </a:prstGeom>
        </p:spPr>
      </p:pic>
      <p:sp>
        <p:nvSpPr>
          <p:cNvPr id="15" name="Rectangle 14">
            <a:extLst>
              <a:ext uri="{FF2B5EF4-FFF2-40B4-BE49-F238E27FC236}">
                <a16:creationId xmlns:a16="http://schemas.microsoft.com/office/drawing/2014/main" id="{80EB5E3C-6B78-308E-AF37-3D3BCFBFEB64}"/>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9FFA63C7-109E-9ACB-A781-77E13D28FC89}"/>
              </a:ext>
            </a:extLst>
          </p:cNvPr>
          <p:cNvSpPr txBox="1"/>
          <p:nvPr/>
        </p:nvSpPr>
        <p:spPr>
          <a:xfrm>
            <a:off x="1016677" y="2835876"/>
            <a:ext cx="4685589" cy="1415965"/>
          </a:xfrm>
          <a:prstGeom prst="rect">
            <a:avLst/>
          </a:prstGeom>
        </p:spPr>
        <p:txBody>
          <a:bodyPr vert="horz" wrap="square" lIns="0" tIns="12065" rIns="0" bIns="0" rtlCol="0">
            <a:spAutoFit/>
          </a:bodyPr>
          <a:lstStyle/>
          <a:p>
            <a:pPr algn="just">
              <a:lnSpc>
                <a:spcPct val="107000"/>
              </a:lnSpc>
              <a:spcAft>
                <a:spcPts val="800"/>
              </a:spcAft>
            </a:pPr>
            <a:r>
              <a:rPr lang="en-GB" sz="2000" b="1" u="sng" kern="100" dirty="0">
                <a:latin typeface="Open Sans" panose="020B0606030504020204" pitchFamily="34" charset="0"/>
                <a:ea typeface="Open Sans" panose="020B0606030504020204" pitchFamily="34" charset="0"/>
                <a:cs typeface="Open Sans" panose="020B0606030504020204" pitchFamily="34" charset="0"/>
              </a:rPr>
              <a:t>FET standard</a:t>
            </a:r>
            <a:endParaRPr lang="en-GB" sz="2000" b="1" u="sng" kern="1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en-GB" sz="2000" kern="100" dirty="0">
                <a:effectLst/>
                <a:latin typeface="Open Sans" panose="020B0606030504020204" pitchFamily="34" charset="0"/>
                <a:ea typeface="Open Sans" panose="020B0606030504020204" pitchFamily="34" charset="0"/>
                <a:cs typeface="Open Sans" panose="020B0606030504020204" pitchFamily="34" charset="0"/>
              </a:rPr>
              <a:t>Art. 10(1) requires Contracting States </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to accord </a:t>
            </a:r>
            <a:r>
              <a:rPr lang="en-US" sz="2000" kern="100" dirty="0">
                <a:latin typeface="Open Sans" panose="020B0606030504020204" pitchFamily="34" charset="0"/>
                <a:ea typeface="Open Sans" panose="020B0606030504020204" pitchFamily="34" charset="0"/>
                <a:cs typeface="Open Sans" panose="020B0606030504020204" pitchFamily="34" charset="0"/>
              </a:rPr>
              <a:t>a fair and equitable treatment </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to Investments at all time</a:t>
            </a:r>
          </a:p>
        </p:txBody>
      </p:sp>
      <p:sp>
        <p:nvSpPr>
          <p:cNvPr id="4" name="object 7">
            <a:extLst>
              <a:ext uri="{FF2B5EF4-FFF2-40B4-BE49-F238E27FC236}">
                <a16:creationId xmlns:a16="http://schemas.microsoft.com/office/drawing/2014/main" id="{9101C7D4-AB58-E930-D0E3-A4686EADBECC}"/>
              </a:ext>
            </a:extLst>
          </p:cNvPr>
          <p:cNvSpPr txBox="1"/>
          <p:nvPr/>
        </p:nvSpPr>
        <p:spPr>
          <a:xfrm>
            <a:off x="6599216" y="2835876"/>
            <a:ext cx="4685589" cy="2609112"/>
          </a:xfrm>
          <a:prstGeom prst="rect">
            <a:avLst/>
          </a:prstGeom>
        </p:spPr>
        <p:txBody>
          <a:bodyPr vert="horz" wrap="square" lIns="0" tIns="12065" rIns="0" bIns="0" rtlCol="0">
            <a:spAutoFit/>
          </a:bodyPr>
          <a:lstStyle/>
          <a:p>
            <a:pPr algn="just">
              <a:lnSpc>
                <a:spcPct val="107000"/>
              </a:lnSpc>
              <a:spcAft>
                <a:spcPts val="800"/>
              </a:spcAft>
            </a:pPr>
            <a:r>
              <a:rPr lang="en-US" sz="2000" kern="0" spc="-10" dirty="0">
                <a:solidFill>
                  <a:srgbClr val="3D3C36"/>
                </a:solidFill>
                <a:latin typeface="Open Sans"/>
                <a:cs typeface="Open Sans"/>
              </a:rPr>
              <a:t>FET Standard violated if:</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State’s </a:t>
            </a:r>
            <a:r>
              <a:rPr lang="en-US" sz="2000" kern="0" spc="-10" dirty="0" err="1">
                <a:solidFill>
                  <a:srgbClr val="3D3C36"/>
                </a:solidFill>
                <a:latin typeface="Open Sans"/>
                <a:cs typeface="Open Sans"/>
              </a:rPr>
              <a:t>behaviour</a:t>
            </a:r>
            <a:r>
              <a:rPr lang="en-US" sz="2000" kern="0" spc="-10" dirty="0">
                <a:solidFill>
                  <a:srgbClr val="3D3C36"/>
                </a:solidFill>
                <a:latin typeface="Open Sans"/>
                <a:cs typeface="Open Sans"/>
              </a:rPr>
              <a:t> has given rise to Investor’s legitimate expectations</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Investor relied on those expectations (when making the Investment)</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State later frustrates Investor’s expectations</a:t>
            </a:r>
          </a:p>
        </p:txBody>
      </p:sp>
      <p:sp>
        <p:nvSpPr>
          <p:cNvPr id="6" name="object 6">
            <a:extLst>
              <a:ext uri="{FF2B5EF4-FFF2-40B4-BE49-F238E27FC236}">
                <a16:creationId xmlns:a16="http://schemas.microsoft.com/office/drawing/2014/main" id="{333A51B3-0A3D-C42E-973A-1A833CE2ECC7}"/>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Tree>
    <p:extLst>
      <p:ext uri="{BB962C8B-B14F-4D97-AF65-F5344CB8AC3E}">
        <p14:creationId xmlns:p14="http://schemas.microsoft.com/office/powerpoint/2010/main" val="1288523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AE6CF-24C6-9D8F-91C2-87C69CA7BE9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3BFAEFA-C893-59C8-AD60-A6256CDAAE70}"/>
              </a:ext>
            </a:extLst>
          </p:cNvPr>
          <p:cNvSpPr>
            <a:spLocks noGrp="1" noRot="1" noMove="1" noResize="1" noEditPoints="1" noAdjustHandles="1" noChangeArrowheads="1" noChangeShapeType="1"/>
          </p:cNvSpPr>
          <p:nvPr/>
        </p:nvSpPr>
        <p:spPr>
          <a:xfrm>
            <a:off x="8073534" y="0"/>
            <a:ext cx="4118465" cy="68580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2D969D82-86E8-2DEB-063A-B3D4A215B58A}"/>
              </a:ext>
            </a:extLst>
          </p:cNvPr>
          <p:cNvPicPr>
            <a:picLocks/>
          </p:cNvPicPr>
          <p:nvPr/>
        </p:nvPicPr>
        <p:blipFill rotWithShape="1">
          <a:blip r:embed="rId2" cstate="print">
            <a:extLst>
              <a:ext uri="{28A0092B-C50C-407E-A947-70E740481C1C}">
                <a14:useLocalDpi xmlns:a14="http://schemas.microsoft.com/office/drawing/2010/main" val="0"/>
              </a:ext>
            </a:extLst>
          </a:blip>
          <a:srcRect r="62333"/>
          <a:stretch/>
        </p:blipFill>
        <p:spPr>
          <a:xfrm>
            <a:off x="156639" y="190500"/>
            <a:ext cx="975475" cy="1134341"/>
          </a:xfrm>
          <a:prstGeom prst="rect">
            <a:avLst/>
          </a:prstGeom>
        </p:spPr>
      </p:pic>
      <p:sp>
        <p:nvSpPr>
          <p:cNvPr id="15" name="Rectangle 14">
            <a:extLst>
              <a:ext uri="{FF2B5EF4-FFF2-40B4-BE49-F238E27FC236}">
                <a16:creationId xmlns:a16="http://schemas.microsoft.com/office/drawing/2014/main" id="{7176FA94-B16A-F8A1-C9F3-1BA34F6AE657}"/>
              </a:ext>
            </a:extLst>
          </p:cNvPr>
          <p:cNvSpPr>
            <a:spLocks noGrp="1" noRot="1" noMove="1" noResize="1" noEditPoints="1" noAdjustHandles="1" noChangeArrowheads="1" noChangeShapeType="1"/>
          </p:cNvSpPr>
          <p:nvPr/>
        </p:nvSpPr>
        <p:spPr>
          <a:xfrm flipV="1">
            <a:off x="0" y="63500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2">
            <a:extLst>
              <a:ext uri="{FF2B5EF4-FFF2-40B4-BE49-F238E27FC236}">
                <a16:creationId xmlns:a16="http://schemas.microsoft.com/office/drawing/2014/main" id="{5CADF237-FE2C-AB5E-3127-9094E72FE138}"/>
              </a:ext>
            </a:extLst>
          </p:cNvPr>
          <p:cNvSpPr txBox="1">
            <a:spLocks/>
          </p:cNvSpPr>
          <p:nvPr/>
        </p:nvSpPr>
        <p:spPr>
          <a:xfrm>
            <a:off x="516346" y="1623568"/>
            <a:ext cx="5283058" cy="720709"/>
          </a:xfrm>
          <a:prstGeom prst="rect">
            <a:avLst/>
          </a:prstGeom>
        </p:spPr>
        <p:txBody>
          <a:bodyPr vert="horz" wrap="square" lIns="0" tIns="104139" rIns="0" bIns="0" rtlCol="0">
            <a:spAutoFit/>
          </a:bodyPr>
          <a:lstStyle>
            <a:lvl1pPr>
              <a:defRPr sz="4500" b="1" i="0">
                <a:solidFill>
                  <a:srgbClr val="3D3C36"/>
                </a:solidFill>
                <a:latin typeface="Open Sans"/>
                <a:ea typeface="+mj-ea"/>
                <a:cs typeface="Open Sans"/>
              </a:defRPr>
            </a:lvl1pPr>
          </a:lstStyle>
          <a:p>
            <a:pPr marL="12700" marR="5080" lvl="0" indent="0" defTabSz="914400" eaLnBrk="1" fontAlgn="auto" latinLnBrk="0" hangingPunct="1">
              <a:spcBef>
                <a:spcPts val="819"/>
              </a:spcBef>
              <a:spcAft>
                <a:spcPts val="0"/>
              </a:spcAft>
              <a:buClrTx/>
              <a:buSzTx/>
              <a:buFontTx/>
              <a:buNone/>
              <a:tabLst/>
              <a:defRPr/>
            </a:pPr>
            <a:r>
              <a:rPr kumimoji="0" lang="en-US" sz="4000" b="1" i="0" u="none" strike="noStrike" kern="0" cap="none" spc="-20" normalizeH="0" baseline="0" noProof="0" dirty="0">
                <a:ln>
                  <a:noFill/>
                </a:ln>
                <a:solidFill>
                  <a:srgbClr val="3D3C36"/>
                </a:solidFill>
                <a:effectLst/>
                <a:uLnTx/>
                <a:uFillTx/>
                <a:latin typeface="Open Sans"/>
                <a:ea typeface="+mj-ea"/>
                <a:cs typeface="Open Sans"/>
              </a:rPr>
              <a:t>Index</a:t>
            </a:r>
          </a:p>
        </p:txBody>
      </p:sp>
      <p:sp>
        <p:nvSpPr>
          <p:cNvPr id="3" name="object 3">
            <a:extLst>
              <a:ext uri="{FF2B5EF4-FFF2-40B4-BE49-F238E27FC236}">
                <a16:creationId xmlns:a16="http://schemas.microsoft.com/office/drawing/2014/main" id="{9D0F02A9-AFB7-1068-51F0-F096AA9DA6FE}"/>
              </a:ext>
            </a:extLst>
          </p:cNvPr>
          <p:cNvSpPr txBox="1"/>
          <p:nvPr/>
        </p:nvSpPr>
        <p:spPr>
          <a:xfrm>
            <a:off x="516346" y="2624437"/>
            <a:ext cx="5080000" cy="3834383"/>
          </a:xfrm>
          <a:prstGeom prst="rect">
            <a:avLst/>
          </a:prstGeom>
        </p:spPr>
        <p:txBody>
          <a:bodyPr vert="horz" wrap="square" lIns="0" tIns="12700" rIns="0" bIns="0" rtlCol="0">
            <a:spAutoFit/>
          </a:bodyPr>
          <a:lstStyle/>
          <a:p>
            <a:pPr marL="355600" indent="-342900">
              <a:spcBef>
                <a:spcPts val="100"/>
              </a:spcBef>
              <a:buFont typeface="Arial" panose="020B0604020202020204" pitchFamily="34" charset="0"/>
              <a:buChar char="•"/>
            </a:pPr>
            <a:r>
              <a:rPr lang="da-DK" sz="2000" kern="0" dirty="0">
                <a:solidFill>
                  <a:srgbClr val="7B7772"/>
                </a:solidFill>
                <a:latin typeface="Open Sans"/>
                <a:cs typeface="Open Sans"/>
              </a:rPr>
              <a:t>ECT’s history and background</a:t>
            </a:r>
          </a:p>
          <a:p>
            <a:pPr marL="355600" indent="-342900">
              <a:spcBef>
                <a:spcPts val="100"/>
              </a:spcBef>
              <a:buFont typeface="Arial" panose="020B0604020202020204" pitchFamily="34" charset="0"/>
              <a:buChar char="•"/>
            </a:pPr>
            <a:endParaRPr lang="da-DK" sz="2000" kern="0" dirty="0">
              <a:solidFill>
                <a:srgbClr val="7B7772"/>
              </a:solidFill>
              <a:latin typeface="Open Sans"/>
              <a:cs typeface="Open Sans"/>
            </a:endParaRPr>
          </a:p>
          <a:p>
            <a:pPr marL="355600" indent="-342900">
              <a:spcBef>
                <a:spcPts val="100"/>
              </a:spcBef>
              <a:buFont typeface="Arial" panose="020B0604020202020204" pitchFamily="34" charset="0"/>
              <a:buChar char="•"/>
            </a:pPr>
            <a:r>
              <a:rPr lang="en-US" sz="2000" kern="0" spc="-10" dirty="0">
                <a:solidFill>
                  <a:srgbClr val="7B7772"/>
                </a:solidFill>
                <a:latin typeface="Open Sans"/>
                <a:cs typeface="Open Sans"/>
              </a:rPr>
              <a:t>ECT’s purpose and structure</a:t>
            </a:r>
          </a:p>
          <a:p>
            <a:pPr marL="355600" indent="-342900">
              <a:spcBef>
                <a:spcPts val="100"/>
              </a:spcBef>
              <a:buFont typeface="Arial" panose="020B0604020202020204" pitchFamily="34" charset="0"/>
              <a:buChar char="•"/>
            </a:pPr>
            <a:endParaRPr lang="en-US" sz="2000" kern="0" spc="-10" dirty="0">
              <a:solidFill>
                <a:srgbClr val="7B7772"/>
              </a:solidFill>
              <a:latin typeface="Open Sans"/>
              <a:cs typeface="Open Sans"/>
            </a:endParaRPr>
          </a:p>
          <a:p>
            <a:pPr marL="355600" indent="-342900">
              <a:spcBef>
                <a:spcPts val="100"/>
              </a:spcBef>
              <a:buFont typeface="Arial" panose="020B0604020202020204" pitchFamily="34" charset="0"/>
              <a:buChar char="•"/>
            </a:pPr>
            <a:r>
              <a:rPr lang="en-US" sz="2000" kern="0" spc="-10" dirty="0">
                <a:solidFill>
                  <a:srgbClr val="7B7772"/>
                </a:solidFill>
                <a:latin typeface="Open Sans"/>
                <a:cs typeface="Open Sans"/>
              </a:rPr>
              <a:t>Promotion of commerce</a:t>
            </a:r>
            <a:endParaRPr lang="da-DK" sz="2000" kern="0" spc="-10" dirty="0">
              <a:solidFill>
                <a:srgbClr val="7B7772"/>
              </a:solidFill>
              <a:latin typeface="Open Sans"/>
              <a:cs typeface="Open Sans"/>
            </a:endParaRPr>
          </a:p>
          <a:p>
            <a:pPr marL="355600" indent="-342900">
              <a:spcBef>
                <a:spcPts val="100"/>
              </a:spcBef>
              <a:buFont typeface="Arial" panose="020B0604020202020204" pitchFamily="34" charset="0"/>
              <a:buChar char="•"/>
            </a:pPr>
            <a:endParaRPr lang="da-DK" sz="2000" kern="0" dirty="0">
              <a:solidFill>
                <a:srgbClr val="7B7772"/>
              </a:solidFill>
              <a:latin typeface="Open Sans"/>
              <a:cs typeface="Open Sans"/>
            </a:endParaRPr>
          </a:p>
          <a:p>
            <a:pPr marL="355600" indent="-342900">
              <a:spcBef>
                <a:spcPts val="100"/>
              </a:spcBef>
              <a:buFont typeface="Arial" panose="020B0604020202020204" pitchFamily="34" charset="0"/>
              <a:buChar char="•"/>
            </a:pPr>
            <a:r>
              <a:rPr lang="en-US" sz="2000" kern="0" spc="-10" dirty="0">
                <a:solidFill>
                  <a:srgbClr val="7B7772"/>
                </a:solidFill>
                <a:latin typeface="Open Sans"/>
                <a:cs typeface="Open Sans"/>
              </a:rPr>
              <a:t>Promotion and protection of Investments</a:t>
            </a:r>
          </a:p>
          <a:p>
            <a:pPr marL="355600" indent="-342900">
              <a:spcBef>
                <a:spcPts val="100"/>
              </a:spcBef>
              <a:buFont typeface="Arial" panose="020B0604020202020204" pitchFamily="34" charset="0"/>
              <a:buChar char="•"/>
            </a:pPr>
            <a:endParaRPr lang="en-US" sz="2000" kern="0" spc="-10" dirty="0">
              <a:solidFill>
                <a:srgbClr val="7B7772"/>
              </a:solidFill>
              <a:latin typeface="Open Sans"/>
              <a:cs typeface="Open Sans"/>
            </a:endParaRPr>
          </a:p>
          <a:p>
            <a:pPr marL="355600" indent="-342900">
              <a:spcBef>
                <a:spcPts val="100"/>
              </a:spcBef>
              <a:buFont typeface="Arial" panose="020B0604020202020204" pitchFamily="34" charset="0"/>
              <a:buChar char="•"/>
            </a:pPr>
            <a:r>
              <a:rPr lang="en-US" sz="2000" kern="0" spc="-10" dirty="0">
                <a:solidFill>
                  <a:srgbClr val="7B7772"/>
                </a:solidFill>
                <a:latin typeface="Open Sans"/>
                <a:cs typeface="Open Sans"/>
              </a:rPr>
              <a:t>Dispute settlement</a:t>
            </a:r>
          </a:p>
          <a:p>
            <a:pPr marL="355600" indent="-342900">
              <a:spcBef>
                <a:spcPts val="100"/>
              </a:spcBef>
              <a:buFont typeface="Arial" panose="020B0604020202020204" pitchFamily="34" charset="0"/>
              <a:buChar char="•"/>
            </a:pPr>
            <a:endParaRPr lang="en-US" sz="2000" kern="0" spc="-10" dirty="0">
              <a:solidFill>
                <a:srgbClr val="7B7772"/>
              </a:solidFill>
              <a:latin typeface="Open Sans"/>
              <a:cs typeface="Open Sans"/>
            </a:endParaRPr>
          </a:p>
          <a:p>
            <a:pPr marL="355600" indent="-342900">
              <a:spcBef>
                <a:spcPts val="100"/>
              </a:spcBef>
              <a:buFont typeface="Arial" panose="020B0604020202020204" pitchFamily="34" charset="0"/>
              <a:buChar char="•"/>
            </a:pPr>
            <a:r>
              <a:rPr lang="en-US" sz="2000" kern="0" spc="-10" dirty="0">
                <a:solidFill>
                  <a:srgbClr val="7B7772"/>
                </a:solidFill>
                <a:latin typeface="Open Sans"/>
                <a:cs typeface="Open Sans"/>
              </a:rPr>
              <a:t>ECT’s </a:t>
            </a:r>
            <a:r>
              <a:rPr lang="en-US" sz="2000" kern="0" spc="-10" dirty="0" err="1">
                <a:solidFill>
                  <a:srgbClr val="7B7772"/>
                </a:solidFill>
                <a:latin typeface="Open Sans"/>
                <a:cs typeface="Open Sans"/>
              </a:rPr>
              <a:t>modernisation</a:t>
            </a:r>
            <a:r>
              <a:rPr lang="en-US" sz="2000" kern="0" spc="-10" dirty="0">
                <a:solidFill>
                  <a:srgbClr val="7B7772"/>
                </a:solidFill>
                <a:latin typeface="Open Sans"/>
                <a:cs typeface="Open Sans"/>
              </a:rPr>
              <a:t> and future</a:t>
            </a:r>
            <a:endParaRPr lang="da-DK" sz="2000" kern="0" dirty="0">
              <a:solidFill>
                <a:srgbClr val="7B7772"/>
              </a:solidFill>
              <a:latin typeface="Open Sans"/>
              <a:cs typeface="Open Sans"/>
            </a:endParaRPr>
          </a:p>
        </p:txBody>
      </p:sp>
    </p:spTree>
    <p:extLst>
      <p:ext uri="{BB962C8B-B14F-4D97-AF65-F5344CB8AC3E}">
        <p14:creationId xmlns:p14="http://schemas.microsoft.com/office/powerpoint/2010/main" val="16094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0FF7B-F6F9-DFF0-6728-649BD895774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CD6D7D0-7226-2854-03DB-EA26194DC278}"/>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24BD29B4-4CBA-A09A-8355-6F6050A7AD63}"/>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670"/>
          <a:stretch/>
        </p:blipFill>
        <p:spPr>
          <a:xfrm>
            <a:off x="156639" y="190500"/>
            <a:ext cx="966767" cy="1134341"/>
          </a:xfrm>
          <a:prstGeom prst="rect">
            <a:avLst/>
          </a:prstGeom>
        </p:spPr>
      </p:pic>
      <p:sp>
        <p:nvSpPr>
          <p:cNvPr id="15" name="Rectangle 14">
            <a:extLst>
              <a:ext uri="{FF2B5EF4-FFF2-40B4-BE49-F238E27FC236}">
                <a16:creationId xmlns:a16="http://schemas.microsoft.com/office/drawing/2014/main" id="{AAD45C4D-F701-7D21-613C-636BE2D3B110}"/>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7C087E97-E822-3787-8AFB-A614D8856A34}"/>
              </a:ext>
            </a:extLst>
          </p:cNvPr>
          <p:cNvSpPr txBox="1"/>
          <p:nvPr/>
        </p:nvSpPr>
        <p:spPr>
          <a:xfrm>
            <a:off x="1016677" y="2835876"/>
            <a:ext cx="4685589" cy="1415965"/>
          </a:xfrm>
          <a:prstGeom prst="rect">
            <a:avLst/>
          </a:prstGeom>
        </p:spPr>
        <p:txBody>
          <a:bodyPr vert="horz" wrap="square" lIns="0" tIns="12065" rIns="0" bIns="0" rtlCol="0">
            <a:spAutoFit/>
          </a:bodyPr>
          <a:lstStyle/>
          <a:p>
            <a:pPr algn="just">
              <a:lnSpc>
                <a:spcPct val="107000"/>
              </a:lnSpc>
              <a:spcAft>
                <a:spcPts val="800"/>
              </a:spcAft>
            </a:pPr>
            <a:r>
              <a:rPr lang="en-GB" sz="2000" b="1" u="sng" kern="100" dirty="0">
                <a:latin typeface="Open Sans" panose="020B0606030504020204" pitchFamily="34" charset="0"/>
                <a:ea typeface="Open Sans" panose="020B0606030504020204" pitchFamily="34" charset="0"/>
                <a:cs typeface="Open Sans" panose="020B0606030504020204" pitchFamily="34" charset="0"/>
              </a:rPr>
              <a:t>Umbrella clause</a:t>
            </a:r>
            <a:endParaRPr lang="en-GB" sz="2000" b="1" u="sng" kern="1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en-GB" sz="2000" kern="100" dirty="0">
                <a:effectLst/>
                <a:latin typeface="Open Sans" panose="020B0606030504020204" pitchFamily="34" charset="0"/>
                <a:ea typeface="Open Sans" panose="020B0606030504020204" pitchFamily="34" charset="0"/>
                <a:cs typeface="Open Sans" panose="020B0606030504020204" pitchFamily="34" charset="0"/>
              </a:rPr>
              <a:t>Art. 10(1) requires Contracting States </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to observe obligations entered into with an Investor or and Investment</a:t>
            </a:r>
          </a:p>
        </p:txBody>
      </p:sp>
      <p:sp>
        <p:nvSpPr>
          <p:cNvPr id="4" name="object 7">
            <a:extLst>
              <a:ext uri="{FF2B5EF4-FFF2-40B4-BE49-F238E27FC236}">
                <a16:creationId xmlns:a16="http://schemas.microsoft.com/office/drawing/2014/main" id="{77C8E45F-C580-365D-F576-E6E99DC0BAAE}"/>
              </a:ext>
            </a:extLst>
          </p:cNvPr>
          <p:cNvSpPr txBox="1"/>
          <p:nvPr/>
        </p:nvSpPr>
        <p:spPr>
          <a:xfrm>
            <a:off x="6599216" y="2835876"/>
            <a:ext cx="4685589" cy="3267754"/>
          </a:xfrm>
          <a:prstGeom prst="rect">
            <a:avLst/>
          </a:prstGeom>
        </p:spPr>
        <p:txBody>
          <a:bodyPr vert="horz" wrap="square" lIns="0" tIns="12065" rIns="0" bIns="0" rtlCol="0">
            <a:spAutoFit/>
          </a:bodyPr>
          <a:lstStyle/>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Expression of the </a:t>
            </a:r>
            <a:r>
              <a:rPr lang="en-US" sz="2000" i="1" kern="0" spc="-10" dirty="0">
                <a:solidFill>
                  <a:srgbClr val="3D3C36"/>
                </a:solidFill>
                <a:latin typeface="Open Sans"/>
                <a:cs typeface="Open Sans"/>
              </a:rPr>
              <a:t>pacta sunt </a:t>
            </a:r>
            <a:r>
              <a:rPr lang="en-US" sz="2000" i="1" kern="0" spc="-10" dirty="0" err="1">
                <a:solidFill>
                  <a:srgbClr val="3D3C36"/>
                </a:solidFill>
                <a:latin typeface="Open Sans"/>
                <a:cs typeface="Open Sans"/>
              </a:rPr>
              <a:t>servanda</a:t>
            </a:r>
            <a:r>
              <a:rPr lang="en-US" sz="2000" i="1" kern="0" spc="-10" dirty="0">
                <a:solidFill>
                  <a:srgbClr val="3D3C36"/>
                </a:solidFill>
                <a:latin typeface="Open Sans"/>
                <a:cs typeface="Open Sans"/>
              </a:rPr>
              <a:t> </a:t>
            </a:r>
            <a:r>
              <a:rPr lang="en-US" sz="2000" kern="0" spc="-10" dirty="0">
                <a:solidFill>
                  <a:srgbClr val="3D3C36"/>
                </a:solidFill>
                <a:latin typeface="Open Sans"/>
                <a:cs typeface="Open Sans"/>
              </a:rPr>
              <a:t>principle </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It can transform a contractual breach by the State into a breach of the ECT</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E.g.: </a:t>
            </a:r>
            <a:r>
              <a:rPr lang="en-US" sz="2000" i="1" kern="0" spc="-10" dirty="0">
                <a:solidFill>
                  <a:srgbClr val="3D3C36"/>
                </a:solidFill>
                <a:latin typeface="Open Sans"/>
                <a:cs typeface="Open Sans"/>
              </a:rPr>
              <a:t>Al-</a:t>
            </a:r>
            <a:r>
              <a:rPr lang="en-US" sz="2000" i="1" kern="0" spc="-10" dirty="0" err="1">
                <a:solidFill>
                  <a:srgbClr val="3D3C36"/>
                </a:solidFill>
                <a:latin typeface="Open Sans"/>
                <a:cs typeface="Open Sans"/>
              </a:rPr>
              <a:t>Bahloul</a:t>
            </a:r>
            <a:r>
              <a:rPr lang="en-US" sz="2000" i="1" kern="0" spc="-10" dirty="0">
                <a:solidFill>
                  <a:srgbClr val="3D3C36"/>
                </a:solidFill>
                <a:latin typeface="Open Sans"/>
                <a:cs typeface="Open Sans"/>
              </a:rPr>
              <a:t> v. Tajikistan</a:t>
            </a:r>
            <a:r>
              <a:rPr lang="en-US" sz="2000" kern="0" spc="-10" dirty="0">
                <a:solidFill>
                  <a:srgbClr val="3D3C36"/>
                </a:solidFill>
                <a:latin typeface="Open Sans"/>
                <a:cs typeface="Open Sans"/>
              </a:rPr>
              <a:t>, SCC Case No. 064/2008</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Different interpretations by investor-State arbitral tribunals</a:t>
            </a:r>
          </a:p>
        </p:txBody>
      </p:sp>
      <p:sp>
        <p:nvSpPr>
          <p:cNvPr id="6" name="object 6">
            <a:extLst>
              <a:ext uri="{FF2B5EF4-FFF2-40B4-BE49-F238E27FC236}">
                <a16:creationId xmlns:a16="http://schemas.microsoft.com/office/drawing/2014/main" id="{DF2D3607-8162-F3A2-38C2-E2A3FB37A464}"/>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Tree>
    <p:extLst>
      <p:ext uri="{BB962C8B-B14F-4D97-AF65-F5344CB8AC3E}">
        <p14:creationId xmlns:p14="http://schemas.microsoft.com/office/powerpoint/2010/main" val="146584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047C0-2A33-22A9-814A-40E6D900FCD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2845CDB-B6D6-626C-89A1-C4EE0AE34571}"/>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67362D38-AAC6-FA10-D728-8D3745F66DF4}"/>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2682DC12-E0E2-692F-FE47-09457841BA06}"/>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734351EC-34BC-5938-9001-74EC7D029863}"/>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ED3C26D8-2F7E-2C73-AB9D-5689033FA84F}"/>
              </a:ext>
            </a:extLst>
          </p:cNvPr>
          <p:cNvSpPr txBox="1"/>
          <p:nvPr/>
        </p:nvSpPr>
        <p:spPr>
          <a:xfrm>
            <a:off x="965198" y="2440796"/>
            <a:ext cx="10261600" cy="3866379"/>
          </a:xfrm>
          <a:prstGeom prst="rect">
            <a:avLst/>
          </a:prstGeom>
        </p:spPr>
        <p:txBody>
          <a:bodyPr vert="horz" wrap="square" lIns="0" tIns="12065" rIns="0" bIns="0" rtlCol="0">
            <a:spAutoFit/>
          </a:bodyPr>
          <a:lstStyle/>
          <a:p>
            <a:pPr marL="12700" marR="5080" algn="just">
              <a:lnSpc>
                <a:spcPct val="132200"/>
              </a:lnSpc>
              <a:spcBef>
                <a:spcPts val="95"/>
              </a:spcBef>
            </a:pPr>
            <a:r>
              <a:rPr lang="en-US" sz="2000" b="1" kern="0" spc="-10" dirty="0">
                <a:solidFill>
                  <a:srgbClr val="3D3C36"/>
                </a:solidFill>
                <a:latin typeface="Open Sans"/>
                <a:cs typeface="Open Sans"/>
              </a:rPr>
              <a:t>Art. 10(7): </a:t>
            </a:r>
            <a:r>
              <a:rPr lang="en-GB" sz="2000" b="1" u="sng" kern="100" dirty="0">
                <a:latin typeface="Open Sans" panose="020B0606030504020204" pitchFamily="34" charset="0"/>
                <a:ea typeface="Open Sans" panose="020B0606030504020204" pitchFamily="34" charset="0"/>
                <a:cs typeface="Open Sans" panose="020B0606030504020204" pitchFamily="34" charset="0"/>
              </a:rPr>
              <a:t>National treatment &amp; MFN clause</a:t>
            </a:r>
          </a:p>
          <a:p>
            <a:pPr marL="12700" marR="5080" algn="just">
              <a:lnSpc>
                <a:spcPct val="132200"/>
              </a:lnSpc>
              <a:spcBef>
                <a:spcPts val="95"/>
              </a:spcBef>
            </a:pPr>
            <a:endParaRPr lang="en-GB" sz="2000" b="1" u="sng" kern="1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Wingdings" panose="05000000000000000000" pitchFamily="2" charset="2"/>
              <a:buChar char="Ø"/>
            </a:pPr>
            <a:r>
              <a:rPr lang="en-GB" sz="2000" b="1" kern="100" dirty="0">
                <a:latin typeface="Open Sans" panose="020B0606030504020204" pitchFamily="34" charset="0"/>
                <a:ea typeface="Open Sans" panose="020B0606030504020204" pitchFamily="34" charset="0"/>
                <a:cs typeface="Open Sans" panose="020B0606030504020204" pitchFamily="34" charset="0"/>
              </a:rPr>
              <a:t>National treatment </a:t>
            </a:r>
            <a:r>
              <a:rPr lang="en-GB" sz="2000" kern="0" spc="-10" dirty="0">
                <a:solidFill>
                  <a:srgbClr val="3D3C36"/>
                </a:solidFill>
                <a:latin typeface="Open Sans"/>
                <a:cs typeface="Open Sans"/>
              </a:rPr>
              <a:t>requires Contracting States to accord to foreign Investor a treatment no less favourable than that accorded to its own investors</a:t>
            </a:r>
          </a:p>
          <a:p>
            <a:pPr marL="342900" indent="-342900" algn="just">
              <a:lnSpc>
                <a:spcPct val="107000"/>
              </a:lnSpc>
              <a:spcAft>
                <a:spcPts val="800"/>
              </a:spcAft>
              <a:buFont typeface="Wingdings" panose="05000000000000000000" pitchFamily="2" charset="2"/>
              <a:buChar char="Ø"/>
            </a:pPr>
            <a:endParaRPr lang="en-GB" sz="2000" b="1" kern="0" spc="-10" dirty="0">
              <a:solidFill>
                <a:srgbClr val="3D3C36"/>
              </a:solidFill>
              <a:latin typeface="Open Sans"/>
              <a:cs typeface="Open Sans"/>
            </a:endParaRPr>
          </a:p>
          <a:p>
            <a:pPr marL="342900" indent="-342900" algn="just">
              <a:lnSpc>
                <a:spcPct val="107000"/>
              </a:lnSpc>
              <a:spcAft>
                <a:spcPts val="800"/>
              </a:spcAft>
              <a:buFont typeface="Wingdings" panose="05000000000000000000" pitchFamily="2" charset="2"/>
              <a:buChar char="Ø"/>
            </a:pPr>
            <a:r>
              <a:rPr lang="en-GB" sz="2000" b="1" kern="0" spc="-10" dirty="0">
                <a:solidFill>
                  <a:srgbClr val="3D3C36"/>
                </a:solidFill>
                <a:latin typeface="Open Sans"/>
                <a:cs typeface="Open Sans"/>
              </a:rPr>
              <a:t>MFN clause </a:t>
            </a:r>
            <a:r>
              <a:rPr lang="en-GB" sz="2000" kern="0" spc="-10" dirty="0">
                <a:solidFill>
                  <a:srgbClr val="3D3C36"/>
                </a:solidFill>
                <a:latin typeface="Open Sans"/>
                <a:cs typeface="Open Sans"/>
              </a:rPr>
              <a:t>compels Contracting State to grant to Investors of another Contracting State the same treatment that it gives to Investors of other States (being them a Contracting States or not)</a:t>
            </a:r>
          </a:p>
          <a:p>
            <a:pPr marL="342900" indent="-342900" algn="just">
              <a:lnSpc>
                <a:spcPct val="107000"/>
              </a:lnSpc>
              <a:spcAft>
                <a:spcPts val="800"/>
              </a:spcAft>
              <a:buFont typeface="Wingdings" panose="05000000000000000000" pitchFamily="2" charset="2"/>
              <a:buChar char="Ø"/>
            </a:pPr>
            <a:endParaRPr lang="en-US" sz="2000" kern="0" spc="-10" dirty="0">
              <a:solidFill>
                <a:srgbClr val="3D3C36"/>
              </a:solidFill>
              <a:latin typeface="Open Sans"/>
              <a:cs typeface="Open Sans"/>
            </a:endParaRP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Level playing field for Investors</a:t>
            </a:r>
          </a:p>
        </p:txBody>
      </p:sp>
    </p:spTree>
    <p:extLst>
      <p:ext uri="{BB962C8B-B14F-4D97-AF65-F5344CB8AC3E}">
        <p14:creationId xmlns:p14="http://schemas.microsoft.com/office/powerpoint/2010/main" val="357742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4A56D-D8DE-84F2-B816-10E06E0954E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AD68AB3-2C97-814B-44A3-DDF6F843219F}"/>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BA3E845C-F2F6-ADF4-4AF7-FBCA41890802}"/>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E2BC659A-A05A-4B9D-0670-8477D7E3166C}"/>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E80EE37A-AD47-05D7-1DCD-C8820796F83B}"/>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and Protection of Investments</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F0315753-E003-2F87-C9B2-64C96CD3D23D}"/>
              </a:ext>
            </a:extLst>
          </p:cNvPr>
          <p:cNvSpPr txBox="1"/>
          <p:nvPr/>
        </p:nvSpPr>
        <p:spPr>
          <a:xfrm>
            <a:off x="965198" y="2440796"/>
            <a:ext cx="10261600" cy="3793539"/>
          </a:xfrm>
          <a:prstGeom prst="rect">
            <a:avLst/>
          </a:prstGeom>
        </p:spPr>
        <p:txBody>
          <a:bodyPr vert="horz" wrap="square" lIns="0" tIns="12065" rIns="0" bIns="0" rtlCol="0">
            <a:spAutoFit/>
          </a:bodyPr>
          <a:lstStyle/>
          <a:p>
            <a:pPr marL="12700" marR="5080" algn="just">
              <a:lnSpc>
                <a:spcPct val="132200"/>
              </a:lnSpc>
              <a:spcBef>
                <a:spcPts val="95"/>
              </a:spcBef>
            </a:pPr>
            <a:r>
              <a:rPr lang="en-US" sz="2000" b="1" kern="0" spc="-10" dirty="0">
                <a:solidFill>
                  <a:srgbClr val="3D3C36"/>
                </a:solidFill>
                <a:latin typeface="Open Sans"/>
                <a:cs typeface="Open Sans"/>
              </a:rPr>
              <a:t>Art. 13: </a:t>
            </a:r>
            <a:r>
              <a:rPr lang="en-GB" sz="2000" b="1" u="sng" kern="100" dirty="0">
                <a:latin typeface="Open Sans" panose="020B0606030504020204" pitchFamily="34" charset="0"/>
                <a:ea typeface="Open Sans" panose="020B0606030504020204" pitchFamily="34" charset="0"/>
                <a:cs typeface="Open Sans" panose="020B0606030504020204" pitchFamily="34" charset="0"/>
              </a:rPr>
              <a:t>Expropriation</a:t>
            </a:r>
          </a:p>
          <a:p>
            <a:pPr marL="12700" marR="5080" algn="just">
              <a:lnSpc>
                <a:spcPct val="132200"/>
              </a:lnSpc>
              <a:spcBef>
                <a:spcPts val="95"/>
              </a:spcBef>
            </a:pPr>
            <a:endParaRPr lang="en-GB" sz="2000" b="1" u="sng" kern="1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en-US" sz="2000" kern="100" dirty="0">
                <a:latin typeface="Open Sans" panose="020B0606030504020204" pitchFamily="34" charset="0"/>
                <a:ea typeface="Open Sans" panose="020B0606030504020204" pitchFamily="34" charset="0"/>
                <a:cs typeface="Open Sans" panose="020B0606030504020204" pitchFamily="34" charset="0"/>
              </a:rPr>
              <a:t>Contracting States can expropriate or nationalize an Investment if and only if:</a:t>
            </a:r>
          </a:p>
          <a:p>
            <a:pPr marL="342900" marR="5080" lvl="1" indent="-342900" algn="just">
              <a:lnSpc>
                <a:spcPct val="107000"/>
              </a:lnSpc>
              <a:spcBef>
                <a:spcPts val="95"/>
              </a:spcBef>
              <a:spcAft>
                <a:spcPts val="800"/>
              </a:spcAft>
              <a:buFont typeface="Wingdings" panose="05000000000000000000" pitchFamily="2" charset="2"/>
              <a:buChar char="Ø"/>
            </a:pPr>
            <a:r>
              <a:rPr lang="en-US" sz="2000" kern="100" dirty="0">
                <a:latin typeface="Open Sans" panose="020B0606030504020204" pitchFamily="34" charset="0"/>
                <a:ea typeface="Open Sans" panose="020B0606030504020204" pitchFamily="34" charset="0"/>
                <a:cs typeface="Open Sans" panose="020B0606030504020204" pitchFamily="34" charset="0"/>
              </a:rPr>
              <a:t>expropriation is for a purpose in the public interest</a:t>
            </a:r>
          </a:p>
          <a:p>
            <a:pPr marL="342900" marR="5080" lvl="1" indent="-342900" algn="just">
              <a:lnSpc>
                <a:spcPct val="107000"/>
              </a:lnSpc>
              <a:spcBef>
                <a:spcPts val="95"/>
              </a:spcBef>
              <a:spcAft>
                <a:spcPts val="800"/>
              </a:spcAft>
              <a:buFont typeface="Wingdings" panose="05000000000000000000" pitchFamily="2" charset="2"/>
              <a:buChar char="Ø"/>
            </a:pPr>
            <a:r>
              <a:rPr lang="en-US" sz="2000" kern="100" dirty="0">
                <a:latin typeface="Open Sans" panose="020B0606030504020204" pitchFamily="34" charset="0"/>
                <a:ea typeface="Open Sans" panose="020B0606030504020204" pitchFamily="34" charset="0"/>
                <a:cs typeface="Open Sans" panose="020B0606030504020204" pitchFamily="34" charset="0"/>
              </a:rPr>
              <a:t>expropriation is not discriminatory</a:t>
            </a:r>
          </a:p>
          <a:p>
            <a:pPr marL="342900" marR="5080" lvl="1" indent="-342900" algn="just">
              <a:lnSpc>
                <a:spcPct val="107000"/>
              </a:lnSpc>
              <a:spcBef>
                <a:spcPts val="95"/>
              </a:spcBef>
              <a:spcAft>
                <a:spcPts val="800"/>
              </a:spcAft>
              <a:buFont typeface="Wingdings" panose="05000000000000000000" pitchFamily="2" charset="2"/>
              <a:buChar char="Ø"/>
            </a:pPr>
            <a:r>
              <a:rPr lang="en-US" sz="2000" kern="100" dirty="0">
                <a:latin typeface="Open Sans" panose="020B0606030504020204" pitchFamily="34" charset="0"/>
                <a:ea typeface="Open Sans" panose="020B0606030504020204" pitchFamily="34" charset="0"/>
                <a:cs typeface="Open Sans" panose="020B0606030504020204" pitchFamily="34" charset="0"/>
              </a:rPr>
              <a:t>expropriation follows due process of law</a:t>
            </a:r>
          </a:p>
          <a:p>
            <a:pPr marL="342900" marR="5080" lvl="1" indent="-342900" algn="just">
              <a:lnSpc>
                <a:spcPct val="107000"/>
              </a:lnSpc>
              <a:spcBef>
                <a:spcPts val="95"/>
              </a:spcBef>
              <a:spcAft>
                <a:spcPts val="800"/>
              </a:spcAft>
              <a:buFont typeface="Wingdings" panose="05000000000000000000" pitchFamily="2" charset="2"/>
              <a:buChar char="Ø"/>
            </a:pPr>
            <a:r>
              <a:rPr lang="en-US" sz="2000" kern="100" dirty="0">
                <a:latin typeface="Open Sans" panose="020B0606030504020204" pitchFamily="34" charset="0"/>
                <a:ea typeface="Open Sans" panose="020B0606030504020204" pitchFamily="34" charset="0"/>
                <a:cs typeface="Open Sans" panose="020B0606030504020204" pitchFamily="34" charset="0"/>
              </a:rPr>
              <a:t>prompt, adequate and effective compensation is paid to Investor</a:t>
            </a:r>
          </a:p>
          <a:p>
            <a:pPr algn="just">
              <a:lnSpc>
                <a:spcPct val="107000"/>
              </a:lnSpc>
              <a:spcAft>
                <a:spcPts val="800"/>
              </a:spcAft>
            </a:pPr>
            <a:endParaRPr lang="en-GB" sz="2000" kern="0" spc="-10" dirty="0">
              <a:solidFill>
                <a:srgbClr val="3D3C36"/>
              </a:solidFill>
              <a:latin typeface="Open Sans"/>
              <a:cs typeface="Open Sans"/>
            </a:endParaRPr>
          </a:p>
          <a:p>
            <a:pPr algn="just">
              <a:lnSpc>
                <a:spcPct val="107000"/>
              </a:lnSpc>
              <a:spcAft>
                <a:spcPts val="800"/>
              </a:spcAft>
            </a:pPr>
            <a:r>
              <a:rPr lang="en-GB" sz="2000" kern="0" spc="-10" dirty="0">
                <a:solidFill>
                  <a:srgbClr val="3D3C36"/>
                </a:solidFill>
                <a:latin typeface="Open Sans"/>
                <a:cs typeface="Open Sans"/>
              </a:rPr>
              <a:t>ECT covers both direct and indirect expropriation</a:t>
            </a:r>
          </a:p>
        </p:txBody>
      </p:sp>
    </p:spTree>
    <p:extLst>
      <p:ext uri="{BB962C8B-B14F-4D97-AF65-F5344CB8AC3E}">
        <p14:creationId xmlns:p14="http://schemas.microsoft.com/office/powerpoint/2010/main" val="1328982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A5D1-E6C1-816C-666F-A0CF8248E34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CFFA354-1AA7-D062-B8D8-34DEF4E97CB0}"/>
              </a:ext>
            </a:extLst>
          </p:cNvPr>
          <p:cNvSpPr/>
          <p:nvPr/>
        </p:nvSpPr>
        <p:spPr>
          <a:xfrm>
            <a:off x="7448550" y="2238375"/>
            <a:ext cx="4314825" cy="3102432"/>
          </a:xfrm>
          <a:prstGeom prst="rect">
            <a:avLst/>
          </a:prstGeom>
          <a:noFill/>
          <a:ln w="38100">
            <a:solidFill>
              <a:srgbClr val="C5C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C8AB929E-F4D4-C2F3-756A-4DC527424CAE}"/>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AA7697B7-4D6B-A3CB-78C3-92651BB63DA5}"/>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333"/>
          <a:stretch/>
        </p:blipFill>
        <p:spPr>
          <a:xfrm>
            <a:off x="156639" y="190500"/>
            <a:ext cx="975475" cy="1134341"/>
          </a:xfrm>
          <a:prstGeom prst="rect">
            <a:avLst/>
          </a:prstGeom>
        </p:spPr>
      </p:pic>
      <p:sp>
        <p:nvSpPr>
          <p:cNvPr id="15" name="Rectangle 14">
            <a:extLst>
              <a:ext uri="{FF2B5EF4-FFF2-40B4-BE49-F238E27FC236}">
                <a16:creationId xmlns:a16="http://schemas.microsoft.com/office/drawing/2014/main" id="{FA3C95EB-6776-1628-1B8C-B9FFADA4E818}"/>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380BD597-A73F-590B-E762-1EB7FA001205}"/>
              </a:ext>
            </a:extLst>
          </p:cNvPr>
          <p:cNvSpPr txBox="1"/>
          <p:nvPr/>
        </p:nvSpPr>
        <p:spPr>
          <a:xfrm>
            <a:off x="620985" y="2380186"/>
            <a:ext cx="4995450" cy="2495170"/>
          </a:xfrm>
          <a:prstGeom prst="rect">
            <a:avLst/>
          </a:prstGeom>
        </p:spPr>
        <p:txBody>
          <a:bodyPr vert="horz" wrap="square" lIns="0" tIns="12065" rIns="0" bIns="0" rtlCol="0">
            <a:spAutoFit/>
          </a:bodyPr>
          <a:lstStyle/>
          <a:p>
            <a:pPr lvl="0" algn="just">
              <a:lnSpc>
                <a:spcPct val="107000"/>
              </a:lnSpc>
              <a:spcAft>
                <a:spcPts val="300"/>
              </a:spcAft>
            </a:pPr>
            <a:r>
              <a:rPr lang="en-US" sz="2000" kern="100" dirty="0">
                <a:latin typeface="Calibri" panose="020F0502020204030204" pitchFamily="34" charset="0"/>
                <a:ea typeface="Aptos" panose="020B0004020202020204" pitchFamily="34" charset="0"/>
                <a:cs typeface="Times New Roman" panose="02020603050405020304" pitchFamily="18" charset="0"/>
              </a:rPr>
              <a:t>There can be two types of ECT disputes:</a:t>
            </a:r>
          </a:p>
          <a:p>
            <a:pPr lvl="0" algn="just">
              <a:lnSpc>
                <a:spcPct val="107000"/>
              </a:lnSpc>
              <a:spcAft>
                <a:spcPts val="300"/>
              </a:spcAft>
            </a:pPr>
            <a:endParaRPr lang="en-US" sz="2000" kern="100" dirty="0">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300"/>
              </a:spcAft>
              <a:buFont typeface="Wingdings" panose="05000000000000000000" pitchFamily="2" charset="2"/>
              <a:buChar char=""/>
            </a:pPr>
            <a:r>
              <a:rPr lang="en-US" sz="2000" kern="100" dirty="0">
                <a:latin typeface="Calibri" panose="020F0502020204030204" pitchFamily="34" charset="0"/>
                <a:ea typeface="Aptos" panose="020B0004020202020204" pitchFamily="34" charset="0"/>
                <a:cs typeface="Times New Roman" panose="02020603050405020304" pitchFamily="18" charset="0"/>
              </a:rPr>
              <a:t>Disputes between a Contracting State and an Investor of another Contracting State</a:t>
            </a:r>
          </a:p>
          <a:p>
            <a:pPr marL="342900" lvl="0" indent="-342900" algn="just">
              <a:lnSpc>
                <a:spcPct val="107000"/>
              </a:lnSpc>
              <a:spcAft>
                <a:spcPts val="300"/>
              </a:spcAft>
              <a:buFont typeface="Wingdings" panose="05000000000000000000" pitchFamily="2" charset="2"/>
              <a:buChar char=""/>
            </a:pPr>
            <a:endParaRPr lang="en-US" sz="2000" kern="100" dirty="0">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300"/>
              </a:spcAft>
              <a:buFont typeface="Wingdings" panose="05000000000000000000" pitchFamily="2" charset="2"/>
              <a:buChar char=""/>
            </a:pPr>
            <a:r>
              <a:rPr lang="en-US" sz="2000" kern="100" dirty="0">
                <a:latin typeface="Calibri" panose="020F0502020204030204" pitchFamily="34" charset="0"/>
                <a:ea typeface="Aptos" panose="020B0004020202020204" pitchFamily="34" charset="0"/>
                <a:cs typeface="Times New Roman" panose="02020603050405020304" pitchFamily="18" charset="0"/>
              </a:rPr>
              <a:t>Disputes between two Contracting States</a:t>
            </a:r>
          </a:p>
          <a:p>
            <a:pPr marL="342900" lvl="0" indent="-342900" algn="just">
              <a:lnSpc>
                <a:spcPct val="107000"/>
              </a:lnSpc>
              <a:spcAft>
                <a:spcPts val="300"/>
              </a:spcAft>
              <a:buFont typeface="Wingdings" panose="05000000000000000000" pitchFamily="2" charset="2"/>
              <a:buChar char=""/>
            </a:pPr>
            <a:endParaRPr lang="en-US" sz="2000" kern="100" dirty="0">
              <a:latin typeface="Calibri" panose="020F0502020204030204" pitchFamily="34" charset="0"/>
              <a:ea typeface="Aptos" panose="020B0004020202020204" pitchFamily="34" charset="0"/>
              <a:cs typeface="Times New Roman" panose="02020603050405020304" pitchFamily="18" charset="0"/>
            </a:endParaRPr>
          </a:p>
        </p:txBody>
      </p:sp>
      <p:sp>
        <p:nvSpPr>
          <p:cNvPr id="4" name="object 6">
            <a:extLst>
              <a:ext uri="{FF2B5EF4-FFF2-40B4-BE49-F238E27FC236}">
                <a16:creationId xmlns:a16="http://schemas.microsoft.com/office/drawing/2014/main" id="{65B600E9-A8E6-2500-84BF-66910574BDFD}"/>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Dispute Settlement</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pic>
        <p:nvPicPr>
          <p:cNvPr id="6" name="Picture 5">
            <a:extLst>
              <a:ext uri="{FF2B5EF4-FFF2-40B4-BE49-F238E27FC236}">
                <a16:creationId xmlns:a16="http://schemas.microsoft.com/office/drawing/2014/main" id="{BB3CE443-510C-F474-3A8A-5684631DF586}"/>
              </a:ext>
            </a:extLst>
          </p:cNvPr>
          <p:cNvPicPr>
            <a:picLocks noChangeAspect="1"/>
          </p:cNvPicPr>
          <p:nvPr/>
        </p:nvPicPr>
        <p:blipFill>
          <a:blip r:embed="rId3"/>
          <a:stretch>
            <a:fillRect/>
          </a:stretch>
        </p:blipFill>
        <p:spPr>
          <a:xfrm>
            <a:off x="6548520" y="2518869"/>
            <a:ext cx="4849126" cy="3455569"/>
          </a:xfrm>
          <a:prstGeom prst="rect">
            <a:avLst/>
          </a:prstGeom>
        </p:spPr>
      </p:pic>
    </p:spTree>
    <p:extLst>
      <p:ext uri="{BB962C8B-B14F-4D97-AF65-F5344CB8AC3E}">
        <p14:creationId xmlns:p14="http://schemas.microsoft.com/office/powerpoint/2010/main" val="370378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0E04-EB72-2740-F159-141A926636F3}"/>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738CAC2-C0F3-BC07-11D6-BCF87ECD20D7}"/>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3ECB2004-4F44-93B1-BF02-5EDBC1B1A342}"/>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670"/>
          <a:stretch/>
        </p:blipFill>
        <p:spPr>
          <a:xfrm>
            <a:off x="156639" y="190500"/>
            <a:ext cx="966767" cy="1134341"/>
          </a:xfrm>
          <a:prstGeom prst="rect">
            <a:avLst/>
          </a:prstGeom>
        </p:spPr>
      </p:pic>
      <p:sp>
        <p:nvSpPr>
          <p:cNvPr id="15" name="Rectangle 14">
            <a:extLst>
              <a:ext uri="{FF2B5EF4-FFF2-40B4-BE49-F238E27FC236}">
                <a16:creationId xmlns:a16="http://schemas.microsoft.com/office/drawing/2014/main" id="{B1FD391E-E771-0F3E-7B35-A61D9E0F4E17}"/>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350AA021-370A-1F89-CC12-DE6303F01403}"/>
              </a:ext>
            </a:extLst>
          </p:cNvPr>
          <p:cNvSpPr txBox="1"/>
          <p:nvPr/>
        </p:nvSpPr>
        <p:spPr>
          <a:xfrm>
            <a:off x="1016677" y="2835876"/>
            <a:ext cx="4685589" cy="2279791"/>
          </a:xfrm>
          <a:prstGeom prst="rect">
            <a:avLst/>
          </a:prstGeom>
        </p:spPr>
        <p:txBody>
          <a:bodyPr vert="horz" wrap="square" lIns="0" tIns="12065" rIns="0" bIns="0" rtlCol="0">
            <a:spAutoFit/>
          </a:bodyPr>
          <a:lstStyle/>
          <a:p>
            <a:pPr algn="just">
              <a:lnSpc>
                <a:spcPct val="107000"/>
              </a:lnSpc>
              <a:spcAft>
                <a:spcPts val="800"/>
              </a:spcAft>
            </a:pPr>
            <a:r>
              <a:rPr lang="en-GB" sz="2000" b="1" u="sng" kern="100" dirty="0">
                <a:latin typeface="Open Sans" panose="020B0606030504020204" pitchFamily="34" charset="0"/>
                <a:ea typeface="Open Sans" panose="020B0606030504020204" pitchFamily="34" charset="0"/>
                <a:cs typeface="Open Sans" panose="020B0606030504020204" pitchFamily="34" charset="0"/>
              </a:rPr>
              <a:t>Investor-State disputes </a:t>
            </a:r>
            <a:endParaRPr lang="en-GB" sz="2000" b="1" u="sng" kern="1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en-US" sz="2000" kern="100" dirty="0">
                <a:effectLst/>
                <a:latin typeface="Open Sans" panose="020B0606030504020204" pitchFamily="34" charset="0"/>
                <a:ea typeface="Open Sans" panose="020B0606030504020204" pitchFamily="34" charset="0"/>
                <a:cs typeface="Open Sans" panose="020B0606030504020204" pitchFamily="34" charset="0"/>
              </a:rPr>
              <a:t>Art. 26 delas with disputes relating to:</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an Investment made by the Investor in the territory of the host State, </a:t>
            </a:r>
            <a:r>
              <a:rPr lang="en-US" sz="2000" u="sng" kern="0" spc="-10" dirty="0">
                <a:solidFill>
                  <a:srgbClr val="3D3C36"/>
                </a:solidFill>
                <a:latin typeface="Open Sans"/>
                <a:cs typeface="Open Sans"/>
              </a:rPr>
              <a:t>and</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an alleged breach of obligations contained in Part III</a:t>
            </a:r>
          </a:p>
        </p:txBody>
      </p:sp>
      <p:sp>
        <p:nvSpPr>
          <p:cNvPr id="4" name="object 7">
            <a:extLst>
              <a:ext uri="{FF2B5EF4-FFF2-40B4-BE49-F238E27FC236}">
                <a16:creationId xmlns:a16="http://schemas.microsoft.com/office/drawing/2014/main" id="{185020AD-BA86-4549-D9A8-77D058535FDB}"/>
              </a:ext>
            </a:extLst>
          </p:cNvPr>
          <p:cNvSpPr txBox="1"/>
          <p:nvPr/>
        </p:nvSpPr>
        <p:spPr>
          <a:xfrm>
            <a:off x="6599216" y="2835876"/>
            <a:ext cx="4685589" cy="3041025"/>
          </a:xfrm>
          <a:prstGeom prst="rect">
            <a:avLst/>
          </a:prstGeom>
        </p:spPr>
        <p:txBody>
          <a:bodyPr vert="horz" wrap="square" lIns="0" tIns="12065" rIns="0" bIns="0" rtlCol="0">
            <a:spAutoFit/>
          </a:bodyPr>
          <a:lstStyle/>
          <a:p>
            <a:pPr algn="just">
              <a:lnSpc>
                <a:spcPct val="107000"/>
              </a:lnSpc>
              <a:spcAft>
                <a:spcPts val="800"/>
              </a:spcAft>
            </a:pPr>
            <a:r>
              <a:rPr lang="en-US" sz="2000" kern="0" spc="-10" dirty="0">
                <a:solidFill>
                  <a:srgbClr val="3D3C36"/>
                </a:solidFill>
                <a:latin typeface="Open Sans"/>
                <a:cs typeface="Open Sans"/>
              </a:rPr>
              <a:t>Multi-tier dispute resolution clause</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3-month attempt to amicably settle</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if no settlement, then the Investor may submit the dispute to </a:t>
            </a:r>
          </a:p>
          <a:p>
            <a:pPr marL="800100" lvl="1" indent="-342900" algn="just">
              <a:lnSpc>
                <a:spcPct val="107000"/>
              </a:lnSpc>
              <a:spcAft>
                <a:spcPts val="800"/>
              </a:spcAft>
              <a:buFontTx/>
              <a:buChar char="-"/>
            </a:pPr>
            <a:r>
              <a:rPr lang="en-US" sz="2000" kern="0" spc="-10" dirty="0">
                <a:solidFill>
                  <a:srgbClr val="3D3C36"/>
                </a:solidFill>
                <a:latin typeface="Open Sans"/>
                <a:cs typeface="Open Sans"/>
              </a:rPr>
              <a:t>the courts of the Contracting State, </a:t>
            </a:r>
            <a:r>
              <a:rPr lang="en-US" sz="2000" u="sng" kern="0" spc="-10" dirty="0">
                <a:solidFill>
                  <a:srgbClr val="3D3C36"/>
                </a:solidFill>
                <a:latin typeface="Open Sans"/>
                <a:cs typeface="Open Sans"/>
              </a:rPr>
              <a:t>or</a:t>
            </a:r>
            <a:r>
              <a:rPr lang="en-US" sz="2000" kern="0" spc="-10" dirty="0">
                <a:solidFill>
                  <a:srgbClr val="3D3C36"/>
                </a:solidFill>
                <a:latin typeface="Open Sans"/>
                <a:cs typeface="Open Sans"/>
              </a:rPr>
              <a:t> </a:t>
            </a:r>
          </a:p>
          <a:p>
            <a:pPr marL="800100" lvl="1" indent="-342900" algn="just">
              <a:lnSpc>
                <a:spcPct val="107000"/>
              </a:lnSpc>
              <a:spcAft>
                <a:spcPts val="800"/>
              </a:spcAft>
              <a:buFontTx/>
              <a:buChar char="-"/>
            </a:pPr>
            <a:r>
              <a:rPr lang="en-US" sz="2000" kern="0" spc="-10" dirty="0">
                <a:solidFill>
                  <a:srgbClr val="3D3C36"/>
                </a:solidFill>
                <a:latin typeface="Open Sans"/>
                <a:cs typeface="Open Sans"/>
              </a:rPr>
              <a:t>international arbitration (3 alternatives)</a:t>
            </a:r>
          </a:p>
        </p:txBody>
      </p:sp>
      <p:sp>
        <p:nvSpPr>
          <p:cNvPr id="2" name="object 6">
            <a:extLst>
              <a:ext uri="{FF2B5EF4-FFF2-40B4-BE49-F238E27FC236}">
                <a16:creationId xmlns:a16="http://schemas.microsoft.com/office/drawing/2014/main" id="{E926C059-0427-CCB8-56B4-945AA3CDE64D}"/>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Dispute Settlement</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Tree>
    <p:extLst>
      <p:ext uri="{BB962C8B-B14F-4D97-AF65-F5344CB8AC3E}">
        <p14:creationId xmlns:p14="http://schemas.microsoft.com/office/powerpoint/2010/main" val="426602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6956-385A-8E98-9EE9-41C6B61FC7F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17EE039-D87D-459B-7E9F-BA0619FDB83B}"/>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BCAA65EF-7E91-B8F3-0D96-331EBB83E313}"/>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670"/>
          <a:stretch/>
        </p:blipFill>
        <p:spPr>
          <a:xfrm>
            <a:off x="156639" y="190500"/>
            <a:ext cx="966767" cy="1134341"/>
          </a:xfrm>
          <a:prstGeom prst="rect">
            <a:avLst/>
          </a:prstGeom>
        </p:spPr>
      </p:pic>
      <p:sp>
        <p:nvSpPr>
          <p:cNvPr id="15" name="Rectangle 14">
            <a:extLst>
              <a:ext uri="{FF2B5EF4-FFF2-40B4-BE49-F238E27FC236}">
                <a16:creationId xmlns:a16="http://schemas.microsoft.com/office/drawing/2014/main" id="{5A1FE382-F250-B1D4-D643-CA32B4A6CBCA}"/>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693A3F47-B2A5-663E-4632-A8A990752FD7}"/>
              </a:ext>
            </a:extLst>
          </p:cNvPr>
          <p:cNvSpPr txBox="1"/>
          <p:nvPr/>
        </p:nvSpPr>
        <p:spPr>
          <a:xfrm>
            <a:off x="1016677" y="2835876"/>
            <a:ext cx="4685589" cy="1086644"/>
          </a:xfrm>
          <a:prstGeom prst="rect">
            <a:avLst/>
          </a:prstGeom>
        </p:spPr>
        <p:txBody>
          <a:bodyPr vert="horz" wrap="square" lIns="0" tIns="12065" rIns="0" bIns="0" rtlCol="0">
            <a:spAutoFit/>
          </a:bodyPr>
          <a:lstStyle/>
          <a:p>
            <a:pPr algn="just">
              <a:lnSpc>
                <a:spcPct val="107000"/>
              </a:lnSpc>
              <a:spcAft>
                <a:spcPts val="800"/>
              </a:spcAft>
            </a:pPr>
            <a:r>
              <a:rPr lang="en-GB" sz="2000" b="1" u="sng" kern="100" dirty="0">
                <a:latin typeface="Open Sans" panose="020B0606030504020204" pitchFamily="34" charset="0"/>
                <a:ea typeface="Open Sans" panose="020B0606030504020204" pitchFamily="34" charset="0"/>
                <a:cs typeface="Open Sans" panose="020B0606030504020204" pitchFamily="34" charset="0"/>
              </a:rPr>
              <a:t>State-to-State disputes </a:t>
            </a:r>
            <a:endParaRPr lang="en-GB" sz="2000" b="1" u="sng" kern="1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en-US" sz="2000" kern="100" dirty="0">
                <a:effectLst/>
                <a:latin typeface="Open Sans" panose="020B0606030504020204" pitchFamily="34" charset="0"/>
                <a:ea typeface="Open Sans" panose="020B0606030504020204" pitchFamily="34" charset="0"/>
                <a:cs typeface="Open Sans" panose="020B0606030504020204" pitchFamily="34" charset="0"/>
              </a:rPr>
              <a:t>Art. 27 delas with disputes relating to the interpretation of the ECT</a:t>
            </a:r>
          </a:p>
        </p:txBody>
      </p:sp>
      <p:sp>
        <p:nvSpPr>
          <p:cNvPr id="4" name="object 7">
            <a:extLst>
              <a:ext uri="{FF2B5EF4-FFF2-40B4-BE49-F238E27FC236}">
                <a16:creationId xmlns:a16="http://schemas.microsoft.com/office/drawing/2014/main" id="{59B246F1-4746-6F51-6CE5-681D78538998}"/>
              </a:ext>
            </a:extLst>
          </p:cNvPr>
          <p:cNvSpPr txBox="1"/>
          <p:nvPr/>
        </p:nvSpPr>
        <p:spPr>
          <a:xfrm>
            <a:off x="6599216" y="2835876"/>
            <a:ext cx="4685589" cy="2835841"/>
          </a:xfrm>
          <a:prstGeom prst="rect">
            <a:avLst/>
          </a:prstGeom>
        </p:spPr>
        <p:txBody>
          <a:bodyPr vert="horz" wrap="square" lIns="0" tIns="12065" rIns="0" bIns="0" rtlCol="0">
            <a:spAutoFit/>
          </a:bodyPr>
          <a:lstStyle/>
          <a:p>
            <a:pPr algn="just">
              <a:lnSpc>
                <a:spcPct val="107000"/>
              </a:lnSpc>
              <a:spcAft>
                <a:spcPts val="800"/>
              </a:spcAft>
            </a:pPr>
            <a:r>
              <a:rPr lang="en-US" sz="2000" kern="0" spc="-10" dirty="0">
                <a:solidFill>
                  <a:srgbClr val="3D3C36"/>
                </a:solidFill>
                <a:latin typeface="Open Sans"/>
                <a:cs typeface="Open Sans"/>
              </a:rPr>
              <a:t>Multi-tier dispute resolution clause</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attempt to settle through diplomatic channels</a:t>
            </a:r>
          </a:p>
          <a:p>
            <a:pPr marL="342900" indent="-342900" algn="just">
              <a:lnSpc>
                <a:spcPct val="107000"/>
              </a:lnSpc>
              <a:spcAft>
                <a:spcPts val="800"/>
              </a:spcAft>
              <a:buFont typeface="Wingdings" panose="05000000000000000000" pitchFamily="2" charset="2"/>
              <a:buChar char="Ø"/>
            </a:pPr>
            <a:r>
              <a:rPr lang="en-US" sz="2000" kern="0" spc="-10" dirty="0">
                <a:solidFill>
                  <a:srgbClr val="3D3C36"/>
                </a:solidFill>
                <a:latin typeface="Open Sans"/>
                <a:cs typeface="Open Sans"/>
              </a:rPr>
              <a:t>if no settlement, </a:t>
            </a:r>
            <a:r>
              <a:rPr lang="en-US" sz="2000" i="1" kern="0" spc="-10" dirty="0">
                <a:solidFill>
                  <a:srgbClr val="3D3C36"/>
                </a:solidFill>
                <a:latin typeface="Open Sans"/>
                <a:cs typeface="Open Sans"/>
              </a:rPr>
              <a:t>ad hoc </a:t>
            </a:r>
            <a:r>
              <a:rPr lang="en-US" sz="2000" kern="0" spc="-10" dirty="0">
                <a:solidFill>
                  <a:srgbClr val="3D3C36"/>
                </a:solidFill>
                <a:latin typeface="Open Sans"/>
                <a:cs typeface="Open Sans"/>
              </a:rPr>
              <a:t>arbitration according to specific rules provided in Art. 27 (UNCITRAL Rules applies absent an agreement to the contrary)</a:t>
            </a:r>
          </a:p>
        </p:txBody>
      </p:sp>
      <p:sp>
        <p:nvSpPr>
          <p:cNvPr id="2" name="object 6">
            <a:extLst>
              <a:ext uri="{FF2B5EF4-FFF2-40B4-BE49-F238E27FC236}">
                <a16:creationId xmlns:a16="http://schemas.microsoft.com/office/drawing/2014/main" id="{89225F87-2B4B-4BCF-C568-D882F5C90925}"/>
              </a:ext>
            </a:extLst>
          </p:cNvPr>
          <p:cNvSpPr txBox="1">
            <a:spLocks/>
          </p:cNvSpPr>
          <p:nvPr/>
        </p:nvSpPr>
        <p:spPr>
          <a:xfrm>
            <a:off x="1114698" y="1451328"/>
            <a:ext cx="9787764"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Dispute Settlement</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Tree>
    <p:extLst>
      <p:ext uri="{BB962C8B-B14F-4D97-AF65-F5344CB8AC3E}">
        <p14:creationId xmlns:p14="http://schemas.microsoft.com/office/powerpoint/2010/main" val="1042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AD51-3F99-FAC4-F2CF-23F8E9C5110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0917D53-5ACB-D913-EB0F-7AFCAE1FA12C}"/>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22987293-60B2-AC17-183B-BFF0A187A2EE}"/>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97CE48D4-B909-D1D1-F350-0415F0E72C88}"/>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16E5D56B-3FCA-96B9-0DCC-43EFA30997CB}"/>
              </a:ext>
            </a:extLst>
          </p:cNvPr>
          <p:cNvSpPr txBox="1">
            <a:spLocks/>
          </p:cNvSpPr>
          <p:nvPr/>
        </p:nvSpPr>
        <p:spPr>
          <a:xfrm>
            <a:off x="1114698" y="1451328"/>
            <a:ext cx="9787764" cy="551433"/>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3500" kern="0" dirty="0"/>
              <a:t>ECT’s m</a:t>
            </a:r>
            <a:r>
              <a:rPr kumimoji="0" lang="en-GB" sz="3500" b="1" i="0" u="none" strike="noStrike" kern="0" cap="none" spc="0" normalizeH="0" baseline="0" noProof="0" dirty="0" err="1">
                <a:ln>
                  <a:noFill/>
                </a:ln>
                <a:solidFill>
                  <a:srgbClr val="3D3C36"/>
                </a:solidFill>
                <a:effectLst/>
                <a:uLnTx/>
                <a:uFillTx/>
                <a:latin typeface="Open Sans"/>
                <a:ea typeface="+mj-ea"/>
                <a:cs typeface="Open Sans"/>
              </a:rPr>
              <a:t>odernisation</a:t>
            </a:r>
            <a:r>
              <a:rPr kumimoji="0" lang="en-GB" sz="3500" b="1" i="0" u="none" strike="noStrike" kern="0" cap="none" spc="0" normalizeH="0" baseline="0" noProof="0" dirty="0">
                <a:ln>
                  <a:noFill/>
                </a:ln>
                <a:solidFill>
                  <a:srgbClr val="3D3C36"/>
                </a:solidFill>
                <a:effectLst/>
                <a:uLnTx/>
                <a:uFillTx/>
                <a:latin typeface="Open Sans"/>
                <a:ea typeface="+mj-ea"/>
                <a:cs typeface="Open Sans"/>
              </a:rPr>
              <a:t> and future</a:t>
            </a:r>
            <a:endParaRPr kumimoji="0" lang="en-GB"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344F8638-E849-70E3-99F7-7C32C94A9302}"/>
              </a:ext>
            </a:extLst>
          </p:cNvPr>
          <p:cNvSpPr txBox="1"/>
          <p:nvPr/>
        </p:nvSpPr>
        <p:spPr>
          <a:xfrm>
            <a:off x="965198" y="2440796"/>
            <a:ext cx="10261600" cy="3419334"/>
          </a:xfrm>
          <a:prstGeom prst="rect">
            <a:avLst/>
          </a:prstGeom>
        </p:spPr>
        <p:txBody>
          <a:bodyPr vert="horz" wrap="square" lIns="0" tIns="12065" rIns="0" bIns="0" rtlCol="0">
            <a:spAutoFit/>
          </a:bodyPr>
          <a:lstStyle/>
          <a:p>
            <a:pPr marL="12700" marR="5080" algn="just">
              <a:lnSpc>
                <a:spcPct val="132200"/>
              </a:lnSpc>
              <a:spcBef>
                <a:spcPts val="95"/>
              </a:spcBef>
              <a:spcAft>
                <a:spcPts val="800"/>
              </a:spcAft>
            </a:pPr>
            <a:r>
              <a:rPr lang="en-GB" sz="2000" kern="0" spc="-10" dirty="0">
                <a:solidFill>
                  <a:srgbClr val="3D3C36"/>
                </a:solidFill>
                <a:latin typeface="Open Sans"/>
                <a:cs typeface="Open Sans"/>
              </a:rPr>
              <a:t>In 2017 Contracting States began a “modernization process”</a:t>
            </a:r>
            <a:endParaRPr lang="en-US" sz="2000" kern="0" spc="-10" dirty="0">
              <a:solidFill>
                <a:srgbClr val="3D3C36"/>
              </a:solidFill>
              <a:latin typeface="Open Sans"/>
              <a:cs typeface="Open Sans"/>
            </a:endParaRPr>
          </a:p>
          <a:p>
            <a:pPr marL="12700" marR="5080" algn="just">
              <a:lnSpc>
                <a:spcPct val="132200"/>
              </a:lnSpc>
              <a:spcBef>
                <a:spcPts val="95"/>
              </a:spcBef>
            </a:pPr>
            <a:endParaRPr lang="en-US" sz="2000" kern="0" spc="-10" dirty="0">
              <a:solidFill>
                <a:srgbClr val="3D3C36"/>
              </a:solidFill>
              <a:latin typeface="Open Sans"/>
              <a:cs typeface="Open Sans"/>
            </a:endParaRPr>
          </a:p>
          <a:p>
            <a:pPr marL="12700" marR="5080" algn="just">
              <a:lnSpc>
                <a:spcPct val="132200"/>
              </a:lnSpc>
              <a:spcBef>
                <a:spcPts val="95"/>
              </a:spcBef>
            </a:pPr>
            <a:r>
              <a:rPr lang="en-US" sz="2000" kern="0" spc="-10" dirty="0">
                <a:solidFill>
                  <a:srgbClr val="3D3C36"/>
                </a:solidFill>
                <a:latin typeface="Open Sans"/>
                <a:cs typeface="Open Sans"/>
              </a:rPr>
              <a:t>Why?</a:t>
            </a:r>
          </a:p>
          <a:p>
            <a:pPr marL="355600" marR="5080" indent="-342900" algn="just">
              <a:lnSpc>
                <a:spcPct val="132200"/>
              </a:lnSpc>
              <a:spcBef>
                <a:spcPts val="95"/>
              </a:spcBef>
              <a:buFont typeface="Wingdings" panose="05000000000000000000" pitchFamily="2" charset="2"/>
              <a:buChar char="Ø"/>
            </a:pPr>
            <a:r>
              <a:rPr lang="en-US" sz="2000" kern="0" spc="-10" dirty="0">
                <a:solidFill>
                  <a:srgbClr val="3D3C36"/>
                </a:solidFill>
                <a:latin typeface="Open Sans"/>
                <a:cs typeface="Open Sans"/>
              </a:rPr>
              <a:t>ECT needed an update</a:t>
            </a:r>
          </a:p>
          <a:p>
            <a:pPr marL="355600" marR="5080" indent="-342900" algn="just">
              <a:lnSpc>
                <a:spcPct val="132200"/>
              </a:lnSpc>
              <a:spcBef>
                <a:spcPts val="95"/>
              </a:spcBef>
              <a:buFont typeface="Wingdings" panose="05000000000000000000" pitchFamily="2" charset="2"/>
              <a:buChar char="Ø"/>
            </a:pPr>
            <a:r>
              <a:rPr lang="en-US" sz="2000" kern="0" spc="-10" dirty="0">
                <a:solidFill>
                  <a:srgbClr val="3D3C36"/>
                </a:solidFill>
                <a:latin typeface="Open Sans"/>
                <a:cs typeface="Open Sans"/>
              </a:rPr>
              <a:t>Energy sector transformed over three decades</a:t>
            </a:r>
          </a:p>
          <a:p>
            <a:pPr marL="355600" marR="5080" indent="-342900" algn="just">
              <a:lnSpc>
                <a:spcPct val="132200"/>
              </a:lnSpc>
              <a:spcBef>
                <a:spcPts val="95"/>
              </a:spcBef>
              <a:buFont typeface="Wingdings" panose="05000000000000000000" pitchFamily="2" charset="2"/>
              <a:buChar char="Ø"/>
            </a:pPr>
            <a:r>
              <a:rPr lang="en-US" sz="2000" kern="0" spc="-10" dirty="0">
                <a:solidFill>
                  <a:srgbClr val="3D3C36"/>
                </a:solidFill>
                <a:latin typeface="Open Sans"/>
                <a:cs typeface="Open Sans"/>
              </a:rPr>
              <a:t>Investor-State arbitrations boost</a:t>
            </a:r>
          </a:p>
          <a:p>
            <a:pPr marL="355600" marR="5080" indent="-342900" algn="just">
              <a:lnSpc>
                <a:spcPct val="132200"/>
              </a:lnSpc>
              <a:spcBef>
                <a:spcPts val="95"/>
              </a:spcBef>
              <a:buFont typeface="Wingdings" panose="05000000000000000000" pitchFamily="2" charset="2"/>
              <a:buChar char="Ø"/>
            </a:pPr>
            <a:endParaRPr lang="en-US" sz="2000" kern="0" spc="-10" dirty="0">
              <a:solidFill>
                <a:srgbClr val="3D3C36"/>
              </a:solidFill>
              <a:latin typeface="Open Sans"/>
              <a:cs typeface="Open Sans"/>
            </a:endParaRPr>
          </a:p>
          <a:p>
            <a:pPr marL="12700" marR="5080" algn="just">
              <a:lnSpc>
                <a:spcPct val="132200"/>
              </a:lnSpc>
              <a:spcBef>
                <a:spcPts val="95"/>
              </a:spcBef>
              <a:spcAft>
                <a:spcPts val="800"/>
              </a:spcAft>
            </a:pPr>
            <a:r>
              <a:rPr lang="en-US" sz="2000" kern="0" spc="-10" dirty="0">
                <a:solidFill>
                  <a:srgbClr val="3D3C36"/>
                </a:solidFill>
                <a:latin typeface="Open Sans"/>
                <a:cs typeface="Open Sans"/>
              </a:rPr>
              <a:t>In Nov. 2018 Contracting States approved a (long) list of topics for the modernization</a:t>
            </a:r>
          </a:p>
        </p:txBody>
      </p:sp>
    </p:spTree>
    <p:extLst>
      <p:ext uri="{BB962C8B-B14F-4D97-AF65-F5344CB8AC3E}">
        <p14:creationId xmlns:p14="http://schemas.microsoft.com/office/powerpoint/2010/main" val="2388176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6D092-72E0-FBCE-DF93-6CB0D071B32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AB8294C-B84A-37E6-146A-907BB60A105C}"/>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B18720D8-4DF0-4752-EC1B-AA29900A227E}"/>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CB77E5EB-670A-5735-58DE-BE3644CCE32D}"/>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322449DE-C1E0-AF15-C648-45B4F72D00B1}"/>
              </a:ext>
            </a:extLst>
          </p:cNvPr>
          <p:cNvSpPr txBox="1">
            <a:spLocks/>
          </p:cNvSpPr>
          <p:nvPr/>
        </p:nvSpPr>
        <p:spPr>
          <a:xfrm>
            <a:off x="1114698" y="1451328"/>
            <a:ext cx="9787764" cy="551433"/>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3500" kern="0" dirty="0"/>
              <a:t>ECT’s m</a:t>
            </a:r>
            <a:r>
              <a:rPr kumimoji="0" lang="en-GB" sz="3500" b="1" i="0" u="none" strike="noStrike" kern="0" cap="none" spc="0" normalizeH="0" baseline="0" noProof="0" dirty="0" err="1">
                <a:ln>
                  <a:noFill/>
                </a:ln>
                <a:solidFill>
                  <a:srgbClr val="3D3C36"/>
                </a:solidFill>
                <a:effectLst/>
                <a:uLnTx/>
                <a:uFillTx/>
                <a:latin typeface="Open Sans"/>
                <a:ea typeface="+mj-ea"/>
                <a:cs typeface="Open Sans"/>
              </a:rPr>
              <a:t>odernisation</a:t>
            </a:r>
            <a:r>
              <a:rPr kumimoji="0" lang="en-GB" sz="3500" b="1" i="0" u="none" strike="noStrike" kern="0" cap="none" spc="0" normalizeH="0" baseline="0" noProof="0" dirty="0">
                <a:ln>
                  <a:noFill/>
                </a:ln>
                <a:solidFill>
                  <a:srgbClr val="3D3C36"/>
                </a:solidFill>
                <a:effectLst/>
                <a:uLnTx/>
                <a:uFillTx/>
                <a:latin typeface="Open Sans"/>
                <a:ea typeface="+mj-ea"/>
                <a:cs typeface="Open Sans"/>
              </a:rPr>
              <a:t> and future</a:t>
            </a:r>
            <a:endParaRPr kumimoji="0" lang="en-GB"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972F241B-C48A-9DED-9A1F-35F7518CD440}"/>
              </a:ext>
            </a:extLst>
          </p:cNvPr>
          <p:cNvSpPr txBox="1"/>
          <p:nvPr/>
        </p:nvSpPr>
        <p:spPr>
          <a:xfrm>
            <a:off x="965198" y="2440796"/>
            <a:ext cx="10261600" cy="2568332"/>
          </a:xfrm>
          <a:prstGeom prst="rect">
            <a:avLst/>
          </a:prstGeom>
        </p:spPr>
        <p:txBody>
          <a:bodyPr vert="horz" wrap="square" lIns="0" tIns="12065" rIns="0" bIns="0" rtlCol="0">
            <a:spAutoFit/>
          </a:bodyPr>
          <a:lstStyle/>
          <a:p>
            <a:pPr marL="12700" marR="5080" algn="just">
              <a:lnSpc>
                <a:spcPct val="132200"/>
              </a:lnSpc>
              <a:spcBef>
                <a:spcPts val="95"/>
              </a:spcBef>
              <a:spcAft>
                <a:spcPts val="800"/>
              </a:spcAft>
            </a:pPr>
            <a:r>
              <a:rPr lang="en-GB" sz="2000" kern="0" spc="-10" dirty="0">
                <a:solidFill>
                  <a:srgbClr val="3D3C36"/>
                </a:solidFill>
                <a:latin typeface="Open Sans"/>
                <a:cs typeface="Open Sans"/>
              </a:rPr>
              <a:t>Between 2020 and 2022 Contracting States </a:t>
            </a:r>
            <a:r>
              <a:rPr lang="en-US" sz="2000" kern="0" spc="-10" dirty="0">
                <a:solidFill>
                  <a:srgbClr val="3D3C36"/>
                </a:solidFill>
                <a:latin typeface="Open Sans"/>
                <a:cs typeface="Open Sans"/>
              </a:rPr>
              <a:t>held several rounds of negotiations</a:t>
            </a:r>
          </a:p>
          <a:p>
            <a:pPr marL="12700" marR="5080" algn="just">
              <a:lnSpc>
                <a:spcPct val="132200"/>
              </a:lnSpc>
              <a:spcBef>
                <a:spcPts val="95"/>
              </a:spcBef>
            </a:pPr>
            <a:endParaRPr lang="en-US" sz="2000" kern="0" spc="-10" dirty="0">
              <a:solidFill>
                <a:srgbClr val="3D3C36"/>
              </a:solidFill>
              <a:latin typeface="Open Sans"/>
              <a:cs typeface="Open Sans"/>
            </a:endParaRPr>
          </a:p>
          <a:p>
            <a:pPr marL="12700" marR="5080" algn="just">
              <a:lnSpc>
                <a:spcPct val="132200"/>
              </a:lnSpc>
              <a:spcBef>
                <a:spcPts val="95"/>
              </a:spcBef>
            </a:pPr>
            <a:r>
              <a:rPr lang="en-US" sz="2000" kern="0" spc="-10" dirty="0">
                <a:solidFill>
                  <a:srgbClr val="3D3C36"/>
                </a:solidFill>
                <a:latin typeface="Open Sans"/>
                <a:cs typeface="Open Sans"/>
              </a:rPr>
              <a:t>In June 2022 Contracting States achieved an “Agreement in Principle” on how to modernize various aspects of the Treaty</a:t>
            </a:r>
          </a:p>
          <a:p>
            <a:pPr marL="12700" marR="5080" algn="just">
              <a:lnSpc>
                <a:spcPct val="132200"/>
              </a:lnSpc>
              <a:spcBef>
                <a:spcPts val="95"/>
              </a:spcBef>
            </a:pPr>
            <a:endParaRPr lang="en-US" sz="2000" kern="0" spc="-10" dirty="0">
              <a:solidFill>
                <a:srgbClr val="3D3C36"/>
              </a:solidFill>
              <a:latin typeface="Open Sans"/>
              <a:cs typeface="Open Sans"/>
            </a:endParaRPr>
          </a:p>
          <a:p>
            <a:pPr marL="12700" marR="5080" algn="just">
              <a:lnSpc>
                <a:spcPct val="132200"/>
              </a:lnSpc>
              <a:spcBef>
                <a:spcPts val="95"/>
              </a:spcBef>
              <a:spcAft>
                <a:spcPts val="800"/>
              </a:spcAft>
            </a:pPr>
            <a:r>
              <a:rPr lang="en-US" sz="2000" kern="0" spc="-10" dirty="0">
                <a:solidFill>
                  <a:srgbClr val="3D3C36"/>
                </a:solidFill>
                <a:latin typeface="Open Sans"/>
                <a:cs typeface="Open Sans"/>
              </a:rPr>
              <a:t>The “Agreement in Principle” was due to be approved in Nov. 2022, but …</a:t>
            </a:r>
          </a:p>
        </p:txBody>
      </p:sp>
    </p:spTree>
    <p:extLst>
      <p:ext uri="{BB962C8B-B14F-4D97-AF65-F5344CB8AC3E}">
        <p14:creationId xmlns:p14="http://schemas.microsoft.com/office/powerpoint/2010/main" val="18559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2976D-5975-D0E4-C140-9F1C6DA4823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F716C56-FDE1-B82D-F41F-95E519698921}"/>
              </a:ext>
            </a:extLst>
          </p:cNvPr>
          <p:cNvSpPr/>
          <p:nvPr/>
        </p:nvSpPr>
        <p:spPr>
          <a:xfrm>
            <a:off x="7448550" y="2238375"/>
            <a:ext cx="4314825" cy="3102432"/>
          </a:xfrm>
          <a:prstGeom prst="rect">
            <a:avLst/>
          </a:prstGeom>
          <a:noFill/>
          <a:ln w="38100">
            <a:solidFill>
              <a:srgbClr val="C5C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05905778-4CED-B7BD-A0DF-85B4D76E0DC5}"/>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428B9DE1-7AC7-9C80-99EF-68D7AE254B03}"/>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333"/>
          <a:stretch/>
        </p:blipFill>
        <p:spPr>
          <a:xfrm>
            <a:off x="156639" y="190500"/>
            <a:ext cx="975475" cy="1134341"/>
          </a:xfrm>
          <a:prstGeom prst="rect">
            <a:avLst/>
          </a:prstGeom>
        </p:spPr>
      </p:pic>
      <p:sp>
        <p:nvSpPr>
          <p:cNvPr id="15" name="Rectangle 14">
            <a:extLst>
              <a:ext uri="{FF2B5EF4-FFF2-40B4-BE49-F238E27FC236}">
                <a16:creationId xmlns:a16="http://schemas.microsoft.com/office/drawing/2014/main" id="{340BE324-35B0-512A-C483-C2148ADEFD53}"/>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45BED5D6-D991-2545-615C-231484B06769}"/>
              </a:ext>
            </a:extLst>
          </p:cNvPr>
          <p:cNvSpPr txBox="1"/>
          <p:nvPr/>
        </p:nvSpPr>
        <p:spPr>
          <a:xfrm>
            <a:off x="620985" y="2380186"/>
            <a:ext cx="4995450" cy="3076868"/>
          </a:xfrm>
          <a:prstGeom prst="rect">
            <a:avLst/>
          </a:prstGeom>
        </p:spPr>
        <p:txBody>
          <a:bodyPr vert="horz" wrap="square" lIns="0" tIns="12065" rIns="0" bIns="0" rtlCol="0">
            <a:spAutoFit/>
          </a:bodyPr>
          <a:lstStyle/>
          <a:p>
            <a:pPr lvl="0" algn="just">
              <a:lnSpc>
                <a:spcPct val="107000"/>
              </a:lnSpc>
              <a:spcAft>
                <a:spcPts val="300"/>
              </a:spcAft>
            </a:pPr>
            <a:r>
              <a:rPr lang="en-US" sz="2000" kern="100" dirty="0">
                <a:latin typeface="Calibri" panose="020F0502020204030204" pitchFamily="34" charset="0"/>
                <a:ea typeface="Aptos" panose="020B0004020202020204" pitchFamily="34" charset="0"/>
                <a:cs typeface="Times New Roman" panose="02020603050405020304" pitchFamily="18" charset="0"/>
              </a:rPr>
              <a:t>The EU and some of the EU Members States withdrew from the ECT </a:t>
            </a:r>
          </a:p>
          <a:p>
            <a:pPr marL="342900" indent="-342900" algn="just">
              <a:lnSpc>
                <a:spcPct val="107000"/>
              </a:lnSpc>
              <a:spcAft>
                <a:spcPts val="300"/>
              </a:spcAft>
              <a:buFont typeface="Wingdings" panose="05000000000000000000" pitchFamily="2" charset="2"/>
              <a:buChar char=""/>
            </a:pPr>
            <a:r>
              <a:rPr lang="en-US" sz="2000" kern="100" dirty="0">
                <a:latin typeface="Calibri" panose="020F0502020204030204" pitchFamily="34" charset="0"/>
                <a:ea typeface="Aptos" panose="020B0004020202020204" pitchFamily="34" charset="0"/>
                <a:cs typeface="Times New Roman" panose="02020603050405020304" pitchFamily="18" charset="0"/>
              </a:rPr>
              <a:t>EU withdrew in 2024</a:t>
            </a:r>
          </a:p>
          <a:p>
            <a:pPr marL="342900" lvl="0" indent="-342900" algn="just">
              <a:lnSpc>
                <a:spcPct val="107000"/>
              </a:lnSpc>
              <a:spcAft>
                <a:spcPts val="300"/>
              </a:spcAft>
              <a:buFont typeface="Wingdings" panose="05000000000000000000" pitchFamily="2" charset="2"/>
              <a:buChar char=""/>
            </a:pPr>
            <a:r>
              <a:rPr lang="en-US" sz="2000" kern="100" dirty="0">
                <a:latin typeface="Calibri" panose="020F0502020204030204" pitchFamily="34" charset="0"/>
                <a:ea typeface="Aptos" panose="020B0004020202020204" pitchFamily="34" charset="0"/>
                <a:cs typeface="Times New Roman" panose="02020603050405020304" pitchFamily="18" charset="0"/>
              </a:rPr>
              <a:t>After Italy in 2014, between 2023 and 2024 also France, Germany, Poland, Luxembourg, Slovenia, Portugal, Spain and the Netherland withdrew</a:t>
            </a:r>
          </a:p>
          <a:p>
            <a:pPr lvl="0" algn="just">
              <a:lnSpc>
                <a:spcPct val="107000"/>
              </a:lnSpc>
              <a:spcAft>
                <a:spcPts val="300"/>
              </a:spcAft>
            </a:pPr>
            <a:r>
              <a:rPr lang="en-US" sz="2000" kern="100" dirty="0">
                <a:latin typeface="Calibri" panose="020F0502020204030204" pitchFamily="34" charset="0"/>
                <a:ea typeface="Aptos" panose="020B0004020202020204" pitchFamily="34" charset="0"/>
                <a:cs typeface="Times New Roman" panose="02020603050405020304" pitchFamily="18" charset="0"/>
              </a:rPr>
              <a:t>Also the UK withdrew in 2024 (after Australia in 2021)</a:t>
            </a:r>
          </a:p>
        </p:txBody>
      </p:sp>
      <p:sp>
        <p:nvSpPr>
          <p:cNvPr id="2" name="object 6">
            <a:extLst>
              <a:ext uri="{FF2B5EF4-FFF2-40B4-BE49-F238E27FC236}">
                <a16:creationId xmlns:a16="http://schemas.microsoft.com/office/drawing/2014/main" id="{94CFA400-84D5-0E92-EBA2-C04AE46BD38B}"/>
              </a:ext>
            </a:extLst>
          </p:cNvPr>
          <p:cNvSpPr txBox="1">
            <a:spLocks/>
          </p:cNvSpPr>
          <p:nvPr/>
        </p:nvSpPr>
        <p:spPr>
          <a:xfrm>
            <a:off x="1114698" y="1451328"/>
            <a:ext cx="9787764" cy="551433"/>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3500" kern="0" dirty="0"/>
              <a:t>ECT’s m</a:t>
            </a:r>
            <a:r>
              <a:rPr kumimoji="0" lang="en-GB" sz="3500" b="1" i="0" u="none" strike="noStrike" kern="0" cap="none" spc="0" normalizeH="0" baseline="0" noProof="0" dirty="0" err="1">
                <a:ln>
                  <a:noFill/>
                </a:ln>
                <a:solidFill>
                  <a:srgbClr val="3D3C36"/>
                </a:solidFill>
                <a:effectLst/>
                <a:uLnTx/>
                <a:uFillTx/>
                <a:latin typeface="Open Sans"/>
                <a:ea typeface="+mj-ea"/>
                <a:cs typeface="Open Sans"/>
              </a:rPr>
              <a:t>odernisation</a:t>
            </a:r>
            <a:r>
              <a:rPr kumimoji="0" lang="en-GB" sz="3500" b="1" i="0" u="none" strike="noStrike" kern="0" cap="none" spc="0" normalizeH="0" baseline="0" noProof="0" dirty="0">
                <a:ln>
                  <a:noFill/>
                </a:ln>
                <a:solidFill>
                  <a:srgbClr val="3D3C36"/>
                </a:solidFill>
                <a:effectLst/>
                <a:uLnTx/>
                <a:uFillTx/>
                <a:latin typeface="Open Sans"/>
                <a:ea typeface="+mj-ea"/>
                <a:cs typeface="Open Sans"/>
              </a:rPr>
              <a:t> and future</a:t>
            </a:r>
            <a:endParaRPr kumimoji="0" lang="en-GB" sz="3500" b="1" i="0" u="none" strike="noStrike" kern="0" cap="none" spc="-25" normalizeH="0" baseline="0" noProof="0" dirty="0">
              <a:ln>
                <a:noFill/>
              </a:ln>
              <a:solidFill>
                <a:srgbClr val="3D3C36"/>
              </a:solidFill>
              <a:effectLst/>
              <a:uLnTx/>
              <a:uFillTx/>
              <a:latin typeface="Open Sans"/>
              <a:ea typeface="+mj-ea"/>
              <a:cs typeface="Open Sans"/>
            </a:endParaRPr>
          </a:p>
        </p:txBody>
      </p:sp>
      <p:pic>
        <p:nvPicPr>
          <p:cNvPr id="5" name="Picture 4">
            <a:extLst>
              <a:ext uri="{FF2B5EF4-FFF2-40B4-BE49-F238E27FC236}">
                <a16:creationId xmlns:a16="http://schemas.microsoft.com/office/drawing/2014/main" id="{14EEB8DA-ACE5-5C3C-7762-46CD05A18754}"/>
              </a:ext>
            </a:extLst>
          </p:cNvPr>
          <p:cNvPicPr>
            <a:picLocks noChangeAspect="1"/>
          </p:cNvPicPr>
          <p:nvPr/>
        </p:nvPicPr>
        <p:blipFill>
          <a:blip r:embed="rId3"/>
          <a:stretch>
            <a:fillRect/>
          </a:stretch>
        </p:blipFill>
        <p:spPr>
          <a:xfrm>
            <a:off x="6980383" y="2518023"/>
            <a:ext cx="4314825" cy="3180236"/>
          </a:xfrm>
          <a:prstGeom prst="rect">
            <a:avLst/>
          </a:prstGeom>
        </p:spPr>
      </p:pic>
    </p:spTree>
    <p:extLst>
      <p:ext uri="{BB962C8B-B14F-4D97-AF65-F5344CB8AC3E}">
        <p14:creationId xmlns:p14="http://schemas.microsoft.com/office/powerpoint/2010/main" val="259922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Immagine 1" descr="Immagine che contiene edificio, porta, Mondanatura, architettura&#10;&#10;Descrizione generata automaticamente">
            <a:extLst>
              <a:ext uri="{FF2B5EF4-FFF2-40B4-BE49-F238E27FC236}">
                <a16:creationId xmlns:a16="http://schemas.microsoft.com/office/drawing/2014/main" id="{FA7067D2-9A77-6874-48F5-5C9FD1CF8CAE}"/>
              </a:ext>
            </a:extLst>
          </p:cNvPr>
          <p:cNvPicPr>
            <a:picLocks noChangeAspect="1"/>
          </p:cNvPicPr>
          <p:nvPr/>
        </p:nvPicPr>
        <p:blipFill>
          <a:blip r:embed="rId2"/>
          <a:srcRect l="15423" r="12272"/>
          <a:stretch/>
        </p:blipFill>
        <p:spPr>
          <a:xfrm>
            <a:off x="6751637" y="0"/>
            <a:ext cx="5440363" cy="6858000"/>
          </a:xfrm>
          <a:prstGeom prst="rect">
            <a:avLst/>
          </a:prstGeom>
        </p:spPr>
      </p:pic>
      <p:pic>
        <p:nvPicPr>
          <p:cNvPr id="13" name="Immagine 7">
            <a:extLst>
              <a:ext uri="{FF2B5EF4-FFF2-40B4-BE49-F238E27FC236}">
                <a16:creationId xmlns:a16="http://schemas.microsoft.com/office/drawing/2014/main" id="{AB03C3FD-8843-8BDB-51F5-03FCEBD6CDD2}"/>
              </a:ext>
            </a:extLst>
          </p:cNvPr>
          <p:cNvPicPr>
            <a:picLocks noChangeAspect="1"/>
          </p:cNvPicPr>
          <p:nvPr/>
        </p:nvPicPr>
        <p:blipFill>
          <a:blip r:embed="rId3">
            <a:alphaModFix amt="70000"/>
            <a:extLst>
              <a:ext uri="{96DAC541-7B7A-43D3-8B79-37D633B846F1}">
                <asvg:svgBlip xmlns:asvg="http://schemas.microsoft.com/office/drawing/2016/SVG/main" r:embed="rId4"/>
              </a:ext>
            </a:extLst>
          </a:blip>
          <a:srcRect l="29909" t="29260" r="38462" b="30865"/>
          <a:stretch/>
        </p:blipFill>
        <p:spPr>
          <a:xfrm>
            <a:off x="-702627" y="0"/>
            <a:ext cx="7262177" cy="6858000"/>
          </a:xfrm>
          <a:prstGeom prst="rect">
            <a:avLst/>
          </a:prstGeom>
        </p:spPr>
      </p:pic>
      <p:sp>
        <p:nvSpPr>
          <p:cNvPr id="6" name="Segnaposto contenuto 2">
            <a:extLst>
              <a:ext uri="{FF2B5EF4-FFF2-40B4-BE49-F238E27FC236}">
                <a16:creationId xmlns:a16="http://schemas.microsoft.com/office/drawing/2014/main" id="{E202F637-8082-9702-F0C2-AAABCA14EA68}"/>
              </a:ext>
            </a:extLst>
          </p:cNvPr>
          <p:cNvSpPr>
            <a:spLocks noGrp="1"/>
          </p:cNvSpPr>
          <p:nvPr>
            <p:ph idx="4294967295"/>
          </p:nvPr>
        </p:nvSpPr>
        <p:spPr>
          <a:xfrm>
            <a:off x="939800" y="958852"/>
            <a:ext cx="5619750" cy="528985"/>
          </a:xfrm>
          <a:prstGeom prst="rect">
            <a:avLst/>
          </a:prstGeom>
        </p:spPr>
        <p:txBody>
          <a:bodyPr numCol="1" spcCol="720000"/>
          <a:lstStyle/>
          <a:p>
            <a:pPr marL="0" indent="0">
              <a:lnSpc>
                <a:spcPct val="100000"/>
              </a:lnSpc>
              <a:spcBef>
                <a:spcPts val="0"/>
              </a:spcBef>
              <a:spcAft>
                <a:spcPts val="1200"/>
              </a:spcAft>
              <a:buNone/>
            </a:pPr>
            <a:r>
              <a:rPr lang="it-IT" sz="3600" b="1" dirty="0">
                <a:effectLst/>
                <a:latin typeface="Roboto" panose="02000000000000000000" pitchFamily="2" charset="0"/>
                <a:ea typeface="Roboto" panose="02000000000000000000" pitchFamily="2" charset="0"/>
                <a:cs typeface="Roboto" panose="02000000000000000000" pitchFamily="2" charset="0"/>
              </a:rPr>
              <a:t>Thank </a:t>
            </a:r>
            <a:r>
              <a:rPr lang="it-IT" sz="3600" b="1" dirty="0" err="1">
                <a:effectLst/>
                <a:latin typeface="Roboto" panose="02000000000000000000" pitchFamily="2" charset="0"/>
                <a:ea typeface="Roboto" panose="02000000000000000000" pitchFamily="2" charset="0"/>
                <a:cs typeface="Roboto" panose="02000000000000000000" pitchFamily="2" charset="0"/>
              </a:rPr>
              <a:t>you</a:t>
            </a:r>
            <a:r>
              <a:rPr lang="it-IT" sz="3600" b="1" dirty="0">
                <a:effectLst/>
                <a:latin typeface="Roboto" panose="02000000000000000000" pitchFamily="2" charset="0"/>
                <a:ea typeface="Roboto" panose="02000000000000000000" pitchFamily="2" charset="0"/>
                <a:cs typeface="Roboto" panose="02000000000000000000" pitchFamily="2" charset="0"/>
              </a:rPr>
              <a:t>!</a:t>
            </a:r>
          </a:p>
        </p:txBody>
      </p:sp>
      <p:pic>
        <p:nvPicPr>
          <p:cNvPr id="11" name="Immagine 2">
            <a:extLst>
              <a:ext uri="{FF2B5EF4-FFF2-40B4-BE49-F238E27FC236}">
                <a16:creationId xmlns:a16="http://schemas.microsoft.com/office/drawing/2014/main" id="{37499D0F-0FA8-10BB-5FAF-0F73326B7F1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03132" y="5330821"/>
            <a:ext cx="1398832" cy="1047753"/>
          </a:xfrm>
          <a:prstGeom prst="rect">
            <a:avLst/>
          </a:prstGeom>
        </p:spPr>
      </p:pic>
      <p:sp>
        <p:nvSpPr>
          <p:cNvPr id="4" name="Segnaposto contenuto 2">
            <a:extLst>
              <a:ext uri="{FF2B5EF4-FFF2-40B4-BE49-F238E27FC236}">
                <a16:creationId xmlns:a16="http://schemas.microsoft.com/office/drawing/2014/main" id="{62B112E6-6DE0-F756-CD13-D0C99EAD941F}"/>
              </a:ext>
            </a:extLst>
          </p:cNvPr>
          <p:cNvSpPr txBox="1">
            <a:spLocks/>
          </p:cNvSpPr>
          <p:nvPr/>
        </p:nvSpPr>
        <p:spPr>
          <a:xfrm>
            <a:off x="939800" y="2624166"/>
            <a:ext cx="3298826" cy="3274982"/>
          </a:xfrm>
          <a:prstGeom prst="rect">
            <a:avLst/>
          </a:prstGeom>
        </p:spPr>
        <p:txBody>
          <a:bodyPr numCol="1" spcCol="720000"/>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it-IT" sz="20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Emilio Bettoni</a:t>
            </a: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it-IT" sz="20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emilio.bettoni@arblit.com </a:t>
            </a:r>
          </a:p>
        </p:txBody>
      </p:sp>
    </p:spTree>
    <p:extLst>
      <p:ext uri="{BB962C8B-B14F-4D97-AF65-F5344CB8AC3E}">
        <p14:creationId xmlns:p14="http://schemas.microsoft.com/office/powerpoint/2010/main" val="338548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ED7390-2781-4862-C2A9-D8F2316B9CA1}"/>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49459B85-2CA5-F9D7-9833-1F0EB820118A}"/>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7C22CE2C-70F0-FD18-E0B5-782B5DE07CE7}"/>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765DA898-5224-87E6-5ADE-76FFFD9476ED}"/>
              </a:ext>
            </a:extLst>
          </p:cNvPr>
          <p:cNvSpPr txBox="1">
            <a:spLocks/>
          </p:cNvSpPr>
          <p:nvPr/>
        </p:nvSpPr>
        <p:spPr>
          <a:xfrm>
            <a:off x="2151408" y="1451328"/>
            <a:ext cx="7889181"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ECT’S </a:t>
            </a:r>
            <a:r>
              <a:rPr lang="en-US" sz="3500" kern="0" dirty="0"/>
              <a:t>history</a:t>
            </a:r>
            <a:r>
              <a:rPr kumimoji="0" lang="en-US" sz="3500" b="1" i="0" u="none" strike="noStrike" kern="0" cap="none" spc="0" normalizeH="0" baseline="0" noProof="0" dirty="0">
                <a:ln>
                  <a:noFill/>
                </a:ln>
                <a:solidFill>
                  <a:srgbClr val="3D3C36"/>
                </a:solidFill>
                <a:effectLst/>
                <a:uLnTx/>
                <a:uFillTx/>
                <a:latin typeface="Open Sans"/>
                <a:ea typeface="+mj-ea"/>
                <a:cs typeface="Open Sans"/>
              </a:rPr>
              <a:t> and background</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17C3ED11-C160-231A-07B5-3F2AA2C0393A}"/>
              </a:ext>
            </a:extLst>
          </p:cNvPr>
          <p:cNvSpPr txBox="1"/>
          <p:nvPr/>
        </p:nvSpPr>
        <p:spPr>
          <a:xfrm>
            <a:off x="965198" y="2440796"/>
            <a:ext cx="10261600" cy="2872005"/>
          </a:xfrm>
          <a:prstGeom prst="rect">
            <a:avLst/>
          </a:prstGeom>
        </p:spPr>
        <p:txBody>
          <a:bodyPr vert="horz" wrap="square" lIns="0" tIns="12065" rIns="0" bIns="0" rtlCol="0">
            <a:spAutoFit/>
          </a:bodyPr>
          <a:lstStyle/>
          <a:p>
            <a:pPr marL="12700" marR="5080" algn="just">
              <a:lnSpc>
                <a:spcPct val="132200"/>
              </a:lnSpc>
              <a:spcBef>
                <a:spcPts val="95"/>
              </a:spcBef>
            </a:pPr>
            <a:r>
              <a:rPr lang="en-US" sz="2000" kern="0" spc="-10" dirty="0">
                <a:solidFill>
                  <a:srgbClr val="3D3C36"/>
                </a:solidFill>
                <a:latin typeface="Open Sans"/>
                <a:cs typeface="Open Sans"/>
              </a:rPr>
              <a:t>ECT was signed in December 1994 and entered into force in April 1998</a:t>
            </a:r>
          </a:p>
          <a:p>
            <a:pPr marL="12700" marR="5080" algn="just">
              <a:lnSpc>
                <a:spcPct val="132200"/>
              </a:lnSpc>
              <a:spcBef>
                <a:spcPts val="95"/>
              </a:spcBef>
            </a:pPr>
            <a:endParaRPr lang="en-US" sz="2000" kern="0" spc="-10" dirty="0">
              <a:solidFill>
                <a:srgbClr val="3D3C36"/>
              </a:solidFill>
              <a:latin typeface="Open Sans"/>
              <a:cs typeface="Open Sans"/>
            </a:endParaRPr>
          </a:p>
          <a:p>
            <a:pPr marL="12700" marR="5080" algn="just">
              <a:lnSpc>
                <a:spcPct val="132200"/>
              </a:lnSpc>
              <a:spcBef>
                <a:spcPts val="95"/>
              </a:spcBef>
            </a:pPr>
            <a:r>
              <a:rPr lang="en-US" sz="2000" kern="0" spc="-10" dirty="0">
                <a:solidFill>
                  <a:srgbClr val="3D3C36"/>
                </a:solidFill>
                <a:latin typeface="Open Sans"/>
                <a:cs typeface="Open Sans"/>
              </a:rPr>
              <a:t>It was an unprecedented opportunity for Western and Eastern States, especially from Europe and Central Asia, to cooperate in the long term in the energy field to promote security, the efficient use of energy resources and stimulate foreign investment</a:t>
            </a:r>
          </a:p>
          <a:p>
            <a:pPr marL="12700" marR="5080" algn="just">
              <a:lnSpc>
                <a:spcPct val="132200"/>
              </a:lnSpc>
              <a:spcBef>
                <a:spcPts val="95"/>
              </a:spcBef>
            </a:pPr>
            <a:endParaRPr lang="en-US" sz="2000" kern="0" spc="-10" dirty="0">
              <a:solidFill>
                <a:srgbClr val="3D3C36"/>
              </a:solidFill>
              <a:latin typeface="Open Sans"/>
              <a:cs typeface="Open Sans"/>
            </a:endParaRPr>
          </a:p>
          <a:p>
            <a:pPr marL="12700" marR="5080" algn="just">
              <a:lnSpc>
                <a:spcPct val="132200"/>
              </a:lnSpc>
              <a:spcBef>
                <a:spcPts val="95"/>
              </a:spcBef>
            </a:pPr>
            <a:r>
              <a:rPr lang="en-US" sz="2000" kern="0" spc="-10" dirty="0">
                <a:solidFill>
                  <a:srgbClr val="3D3C36"/>
                </a:solidFill>
                <a:latin typeface="Open Sans"/>
                <a:cs typeface="Open Sans"/>
              </a:rPr>
              <a:t>ECT now has 42 Contracting Parties and Signatories</a:t>
            </a:r>
          </a:p>
        </p:txBody>
      </p:sp>
    </p:spTree>
    <p:extLst>
      <p:ext uri="{BB962C8B-B14F-4D97-AF65-F5344CB8AC3E}">
        <p14:creationId xmlns:p14="http://schemas.microsoft.com/office/powerpoint/2010/main" val="91150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ED7390-2781-4862-C2A9-D8F2316B9CA1}"/>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49459B85-2CA5-F9D7-9833-1F0EB820118A}"/>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670"/>
          <a:stretch/>
        </p:blipFill>
        <p:spPr>
          <a:xfrm>
            <a:off x="156639" y="190500"/>
            <a:ext cx="966767" cy="1134341"/>
          </a:xfrm>
          <a:prstGeom prst="rect">
            <a:avLst/>
          </a:prstGeom>
        </p:spPr>
      </p:pic>
      <p:sp>
        <p:nvSpPr>
          <p:cNvPr id="15" name="Rectangle 14">
            <a:extLst>
              <a:ext uri="{FF2B5EF4-FFF2-40B4-BE49-F238E27FC236}">
                <a16:creationId xmlns:a16="http://schemas.microsoft.com/office/drawing/2014/main" id="{7C22CE2C-70F0-FD18-E0B5-782B5DE07CE7}"/>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765DA898-5224-87E6-5ADE-76FFFD9476ED}"/>
              </a:ext>
            </a:extLst>
          </p:cNvPr>
          <p:cNvSpPr txBox="1">
            <a:spLocks/>
          </p:cNvSpPr>
          <p:nvPr/>
        </p:nvSpPr>
        <p:spPr>
          <a:xfrm>
            <a:off x="2151408" y="1451328"/>
            <a:ext cx="7889181" cy="551433"/>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US" sz="3500" kern="0" dirty="0"/>
              <a:t>ECT’s purpose</a:t>
            </a: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17C3ED11-C160-231A-07B5-3F2AA2C0393A}"/>
              </a:ext>
            </a:extLst>
          </p:cNvPr>
          <p:cNvSpPr txBox="1"/>
          <p:nvPr/>
        </p:nvSpPr>
        <p:spPr>
          <a:xfrm>
            <a:off x="1016677" y="2835876"/>
            <a:ext cx="4685589" cy="2833533"/>
          </a:xfrm>
          <a:prstGeom prst="rect">
            <a:avLst/>
          </a:prstGeom>
        </p:spPr>
        <p:txBody>
          <a:bodyPr vert="horz" wrap="square" lIns="0" tIns="12065" rIns="0" bIns="0" rtlCol="0">
            <a:spAutoFit/>
          </a:bodyPr>
          <a:lstStyle/>
          <a:p>
            <a:pPr marL="12700" marR="5080" algn="just">
              <a:lnSpc>
                <a:spcPct val="132200"/>
              </a:lnSpc>
              <a:spcBef>
                <a:spcPts val="95"/>
              </a:spcBef>
            </a:pPr>
            <a:r>
              <a:rPr lang="en-US" sz="2000" b="1" kern="0" spc="-10" dirty="0">
                <a:solidFill>
                  <a:srgbClr val="3D3C36"/>
                </a:solidFill>
                <a:latin typeface="Open Sans"/>
                <a:cs typeface="Open Sans"/>
              </a:rPr>
              <a:t>Art. 2</a:t>
            </a:r>
          </a:p>
          <a:p>
            <a:pPr marL="12700" marR="5080" algn="just">
              <a:lnSpc>
                <a:spcPct val="132200"/>
              </a:lnSpc>
              <a:spcBef>
                <a:spcPts val="95"/>
              </a:spcBef>
            </a:pPr>
            <a:r>
              <a:rPr lang="en-US" sz="2000" i="1" kern="0" spc="-10" dirty="0">
                <a:solidFill>
                  <a:srgbClr val="3D3C36"/>
                </a:solidFill>
                <a:latin typeface="Open Sans"/>
                <a:cs typeface="Open Sans"/>
              </a:rPr>
              <a:t>“This Treaty establishes a legal framework in order to promote long-term cooperation in the energy field, based on complementarities and mutual benefits, in accordance with the objectives and principles of the Charter</a:t>
            </a:r>
            <a:r>
              <a:rPr lang="en-US" sz="2000" kern="0" spc="-10" dirty="0">
                <a:solidFill>
                  <a:srgbClr val="3D3C36"/>
                </a:solidFill>
                <a:latin typeface="Open Sans"/>
                <a:cs typeface="Open Sans"/>
              </a:rPr>
              <a:t>”</a:t>
            </a:r>
            <a:endParaRPr lang="en-US" sz="2000" kern="0" dirty="0">
              <a:solidFill>
                <a:sysClr val="windowText" lastClr="000000"/>
              </a:solidFill>
              <a:latin typeface="Open Sans"/>
              <a:cs typeface="Open Sans"/>
            </a:endParaRPr>
          </a:p>
        </p:txBody>
      </p:sp>
      <p:sp>
        <p:nvSpPr>
          <p:cNvPr id="4" name="object 7">
            <a:extLst>
              <a:ext uri="{FF2B5EF4-FFF2-40B4-BE49-F238E27FC236}">
                <a16:creationId xmlns:a16="http://schemas.microsoft.com/office/drawing/2014/main" id="{155AB46E-2BF1-FF51-0C5E-A55E89CC0148}"/>
              </a:ext>
            </a:extLst>
          </p:cNvPr>
          <p:cNvSpPr txBox="1"/>
          <p:nvPr/>
        </p:nvSpPr>
        <p:spPr>
          <a:xfrm>
            <a:off x="6599216" y="2835876"/>
            <a:ext cx="4685589" cy="2872005"/>
          </a:xfrm>
          <a:prstGeom prst="rect">
            <a:avLst/>
          </a:prstGeom>
        </p:spPr>
        <p:txBody>
          <a:bodyPr vert="horz" wrap="square" lIns="0" tIns="12065" rIns="0" bIns="0" rtlCol="0">
            <a:spAutoFit/>
          </a:bodyPr>
          <a:lstStyle/>
          <a:p>
            <a:pPr marL="12700" marR="5080" algn="just">
              <a:lnSpc>
                <a:spcPct val="132200"/>
              </a:lnSpc>
              <a:spcBef>
                <a:spcPts val="95"/>
              </a:spcBef>
            </a:pPr>
            <a:r>
              <a:rPr lang="en-GB" sz="2000" kern="0" spc="-10" dirty="0">
                <a:solidFill>
                  <a:srgbClr val="3D3C36"/>
                </a:solidFill>
                <a:latin typeface="Open Sans"/>
                <a:cs typeface="Open Sans"/>
              </a:rPr>
              <a:t>Vienna Convention on the Law of Treaties, rules of treaty interpretation (Art. 31)</a:t>
            </a:r>
          </a:p>
          <a:p>
            <a:pPr marL="355600" marR="5080" indent="-342900" algn="just">
              <a:lnSpc>
                <a:spcPct val="132200"/>
              </a:lnSpc>
              <a:spcBef>
                <a:spcPts val="95"/>
              </a:spcBef>
              <a:buFontTx/>
              <a:buChar char="-"/>
            </a:pPr>
            <a:r>
              <a:rPr lang="en-US" sz="2000" kern="0" spc="-10" dirty="0">
                <a:solidFill>
                  <a:srgbClr val="3D3C36"/>
                </a:solidFill>
                <a:latin typeface="Open Sans"/>
                <a:cs typeface="Open Sans"/>
              </a:rPr>
              <a:t>ordinary meaning of text</a:t>
            </a:r>
          </a:p>
          <a:p>
            <a:pPr marL="355600" marR="5080" indent="-342900" algn="just">
              <a:lnSpc>
                <a:spcPct val="132200"/>
              </a:lnSpc>
              <a:spcBef>
                <a:spcPts val="95"/>
              </a:spcBef>
              <a:buFontTx/>
              <a:buChar char="-"/>
            </a:pPr>
            <a:r>
              <a:rPr lang="en-GB" sz="2000" kern="0" dirty="0">
                <a:solidFill>
                  <a:sysClr val="windowText" lastClr="000000"/>
                </a:solidFill>
                <a:latin typeface="Open Sans"/>
                <a:cs typeface="Open Sans"/>
              </a:rPr>
              <a:t>in its context</a:t>
            </a:r>
          </a:p>
          <a:p>
            <a:pPr marL="355600" marR="5080" indent="-342900" algn="just">
              <a:lnSpc>
                <a:spcPct val="132200"/>
              </a:lnSpc>
              <a:spcBef>
                <a:spcPts val="95"/>
              </a:spcBef>
              <a:buFontTx/>
              <a:buChar char="-"/>
            </a:pPr>
            <a:r>
              <a:rPr lang="en-GB" sz="2000" kern="0" dirty="0">
                <a:solidFill>
                  <a:sysClr val="windowText" lastClr="000000"/>
                </a:solidFill>
                <a:latin typeface="Open Sans"/>
                <a:cs typeface="Open Sans"/>
              </a:rPr>
              <a:t>in light of object and purpose</a:t>
            </a:r>
          </a:p>
          <a:p>
            <a:pPr marL="355600" marR="5080" indent="-342900" algn="just">
              <a:lnSpc>
                <a:spcPct val="132200"/>
              </a:lnSpc>
              <a:spcBef>
                <a:spcPts val="95"/>
              </a:spcBef>
              <a:buFontTx/>
              <a:buChar char="-"/>
            </a:pPr>
            <a:r>
              <a:rPr lang="en-GB" sz="2000" kern="0" dirty="0">
                <a:solidFill>
                  <a:sysClr val="windowText" lastClr="000000"/>
                </a:solidFill>
                <a:latin typeface="Open Sans"/>
                <a:cs typeface="Open Sans"/>
              </a:rPr>
              <a:t>in good faith</a:t>
            </a:r>
          </a:p>
        </p:txBody>
      </p:sp>
    </p:spTree>
    <p:extLst>
      <p:ext uri="{BB962C8B-B14F-4D97-AF65-F5344CB8AC3E}">
        <p14:creationId xmlns:p14="http://schemas.microsoft.com/office/powerpoint/2010/main" val="131152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32223D-6B83-2B97-4BD7-46987359C892}"/>
              </a:ext>
            </a:extLst>
          </p:cNvPr>
          <p:cNvSpPr/>
          <p:nvPr/>
        </p:nvSpPr>
        <p:spPr>
          <a:xfrm>
            <a:off x="7448550" y="2238375"/>
            <a:ext cx="4314825" cy="3102432"/>
          </a:xfrm>
          <a:prstGeom prst="rect">
            <a:avLst/>
          </a:prstGeom>
          <a:noFill/>
          <a:ln w="38100">
            <a:solidFill>
              <a:srgbClr val="C5C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B8ED7390-2781-4862-C2A9-D8F2316B9CA1}"/>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49459B85-2CA5-F9D7-9833-1F0EB820118A}"/>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333"/>
          <a:stretch/>
        </p:blipFill>
        <p:spPr>
          <a:xfrm>
            <a:off x="156639" y="190500"/>
            <a:ext cx="975475" cy="1134341"/>
          </a:xfrm>
          <a:prstGeom prst="rect">
            <a:avLst/>
          </a:prstGeom>
        </p:spPr>
      </p:pic>
      <p:sp>
        <p:nvSpPr>
          <p:cNvPr id="15" name="Rectangle 14">
            <a:extLst>
              <a:ext uri="{FF2B5EF4-FFF2-40B4-BE49-F238E27FC236}">
                <a16:creationId xmlns:a16="http://schemas.microsoft.com/office/drawing/2014/main" id="{7C22CE2C-70F0-FD18-E0B5-782B5DE07CE7}"/>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17C3ED11-C160-231A-07B5-3F2AA2C0393A}"/>
              </a:ext>
            </a:extLst>
          </p:cNvPr>
          <p:cNvSpPr txBox="1"/>
          <p:nvPr/>
        </p:nvSpPr>
        <p:spPr>
          <a:xfrm>
            <a:off x="620985" y="2380186"/>
            <a:ext cx="4995450" cy="3772508"/>
          </a:xfrm>
          <a:prstGeom prst="rect">
            <a:avLst/>
          </a:prstGeom>
        </p:spPr>
        <p:txBody>
          <a:bodyPr vert="horz" wrap="square" lIns="0" tIns="12065" rIns="0" bIns="0" rtlCol="0">
            <a:spAutoFit/>
          </a:bodyPr>
          <a:lstStyle/>
          <a:p>
            <a:pPr marL="342900" lvl="0" indent="-342900" algn="just">
              <a:lnSpc>
                <a:spcPct val="107000"/>
              </a:lnSpc>
              <a:spcAft>
                <a:spcPts val="300"/>
              </a:spcAft>
              <a:buFont typeface="Wingdings" panose="05000000000000000000" pitchFamily="2" charset="2"/>
              <a:buChar char=""/>
            </a:pPr>
            <a:r>
              <a:rPr lang="en-GB" sz="2000" kern="100" dirty="0">
                <a:latin typeface="Open Sans" panose="020B0606030504020204" pitchFamily="34" charset="0"/>
                <a:ea typeface="Open Sans" panose="020B0606030504020204" pitchFamily="34" charset="0"/>
                <a:cs typeface="Open Sans" panose="020B0606030504020204" pitchFamily="34" charset="0"/>
              </a:rPr>
              <a:t>“</a:t>
            </a:r>
            <a:r>
              <a:rPr lang="en-GB" sz="2000" i="1" kern="100" dirty="0">
                <a:latin typeface="Open Sans" panose="020B0606030504020204" pitchFamily="34" charset="0"/>
                <a:ea typeface="Open Sans" panose="020B0606030504020204" pitchFamily="34" charset="0"/>
                <a:cs typeface="Open Sans" panose="020B0606030504020204" pitchFamily="34" charset="0"/>
              </a:rPr>
              <a:t>Wishing to … c</a:t>
            </a:r>
            <a:r>
              <a:rPr lang="en-GB" sz="2000" i="1" kern="100" dirty="0">
                <a:effectLst/>
                <a:latin typeface="Open Sans" panose="020B0606030504020204" pitchFamily="34" charset="0"/>
                <a:ea typeface="Open Sans" panose="020B0606030504020204" pitchFamily="34" charset="0"/>
                <a:cs typeface="Open Sans" panose="020B0606030504020204" pitchFamily="34" charset="0"/>
              </a:rPr>
              <a:t>atalyse economic growth by means of measures to liberalise investment and trade in energy</a:t>
            </a:r>
            <a:r>
              <a:rPr lang="en-GB" sz="2000" kern="100" dirty="0">
                <a:effectLst/>
                <a:latin typeface="Open Sans" panose="020B0606030504020204" pitchFamily="34" charset="0"/>
                <a:ea typeface="Open Sans" panose="020B0606030504020204" pitchFamily="34" charset="0"/>
                <a:cs typeface="Open Sans" panose="020B0606030504020204" pitchFamily="34" charset="0"/>
              </a:rPr>
              <a:t>”</a:t>
            </a:r>
          </a:p>
          <a:p>
            <a:pPr marL="342900" lvl="0" indent="-342900" algn="just">
              <a:lnSpc>
                <a:spcPct val="107000"/>
              </a:lnSpc>
              <a:spcAft>
                <a:spcPts val="300"/>
              </a:spcAft>
              <a:buFont typeface="Wingdings" panose="05000000000000000000" pitchFamily="2" charset="2"/>
              <a:buChar char=""/>
            </a:pPr>
            <a:endParaRPr lang="en-US"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lnSpc>
                <a:spcPct val="107000"/>
              </a:lnSpc>
              <a:spcAft>
                <a:spcPts val="300"/>
              </a:spcAft>
              <a:buFont typeface="Wingdings" panose="05000000000000000000" pitchFamily="2" charset="2"/>
              <a:buChar char=""/>
            </a:pPr>
            <a:r>
              <a:rPr lang="en-GB" sz="2000" kern="100" dirty="0">
                <a:effectLst/>
                <a:latin typeface="Open Sans" panose="020B0606030504020204" pitchFamily="34" charset="0"/>
                <a:ea typeface="Open Sans" panose="020B0606030504020204" pitchFamily="34" charset="0"/>
                <a:cs typeface="Open Sans" panose="020B0606030504020204" pitchFamily="34" charset="0"/>
              </a:rPr>
              <a:t>“</a:t>
            </a:r>
            <a:r>
              <a:rPr lang="en-GB" sz="2000" i="1" kern="100" dirty="0">
                <a:effectLst/>
                <a:latin typeface="Open Sans" panose="020B0606030504020204" pitchFamily="34" charset="0"/>
                <a:ea typeface="Open Sans" panose="020B0606030504020204" pitchFamily="34" charset="0"/>
                <a:cs typeface="Open Sans" panose="020B0606030504020204" pitchFamily="34" charset="0"/>
              </a:rPr>
              <a:t>Affirming … the utmost importance … of full national treatment and the most favoured nation treatment</a:t>
            </a:r>
            <a:r>
              <a:rPr lang="en-GB" sz="2000" kern="100" dirty="0">
                <a:effectLst/>
                <a:latin typeface="Open Sans" panose="020B0606030504020204" pitchFamily="34" charset="0"/>
                <a:ea typeface="Open Sans" panose="020B0606030504020204" pitchFamily="34" charset="0"/>
                <a:cs typeface="Open Sans" panose="020B0606030504020204" pitchFamily="34" charset="0"/>
              </a:rPr>
              <a:t>”</a:t>
            </a:r>
            <a:endParaRPr lang="en-US"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lnSpc>
                <a:spcPct val="107000"/>
              </a:lnSpc>
              <a:spcAft>
                <a:spcPts val="300"/>
              </a:spcAft>
              <a:buFont typeface="Wingdings" panose="05000000000000000000" pitchFamily="2" charset="2"/>
              <a:buChar char=""/>
            </a:pPr>
            <a:endParaRPr lang="en-GB"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lnSpc>
                <a:spcPct val="107000"/>
              </a:lnSpc>
              <a:spcAft>
                <a:spcPts val="300"/>
              </a:spcAft>
              <a:buFont typeface="Wingdings" panose="05000000000000000000" pitchFamily="2" charset="2"/>
              <a:buChar char=""/>
            </a:pPr>
            <a:r>
              <a:rPr lang="en-GB" sz="2000" kern="100" dirty="0">
                <a:effectLst/>
                <a:latin typeface="Open Sans" panose="020B0606030504020204" pitchFamily="34" charset="0"/>
                <a:ea typeface="Open Sans" panose="020B0606030504020204" pitchFamily="34" charset="0"/>
                <a:cs typeface="Open Sans" panose="020B0606030504020204" pitchFamily="34" charset="0"/>
              </a:rPr>
              <a:t>“</a:t>
            </a:r>
            <a:r>
              <a:rPr lang="en-GB" sz="2000" i="1" kern="100" dirty="0">
                <a:effectLst/>
                <a:latin typeface="Open Sans" panose="020B0606030504020204" pitchFamily="34" charset="0"/>
                <a:ea typeface="Open Sans" panose="020B0606030504020204" pitchFamily="34" charset="0"/>
                <a:cs typeface="Open Sans" panose="020B0606030504020204" pitchFamily="34" charset="0"/>
              </a:rPr>
              <a:t>Having regard to the objective of progressive liberalization of international trade and avoidance of discrimination</a:t>
            </a:r>
            <a:r>
              <a:rPr lang="en-GB" sz="2000" kern="100" dirty="0">
                <a:effectLst/>
                <a:latin typeface="Open Sans" panose="020B0606030504020204" pitchFamily="34" charset="0"/>
                <a:ea typeface="Open Sans" panose="020B0606030504020204" pitchFamily="34" charset="0"/>
                <a:cs typeface="Open Sans" panose="020B0606030504020204" pitchFamily="34" charset="0"/>
              </a:rPr>
              <a:t>”</a:t>
            </a:r>
            <a:endParaRPr lang="en-US" sz="2000" kern="1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875C88F1-3E1D-D21D-48BA-63E13756C9B5}"/>
              </a:ext>
            </a:extLst>
          </p:cNvPr>
          <p:cNvPicPr>
            <a:picLocks noChangeAspect="1"/>
          </p:cNvPicPr>
          <p:nvPr/>
        </p:nvPicPr>
        <p:blipFill>
          <a:blip r:embed="rId3"/>
          <a:stretch>
            <a:fillRect/>
          </a:stretch>
        </p:blipFill>
        <p:spPr>
          <a:xfrm>
            <a:off x="7038794" y="2506554"/>
            <a:ext cx="4376869" cy="3102433"/>
          </a:xfrm>
          <a:prstGeom prst="rect">
            <a:avLst/>
          </a:prstGeom>
        </p:spPr>
      </p:pic>
      <p:sp>
        <p:nvSpPr>
          <p:cNvPr id="17" name="object 6">
            <a:extLst>
              <a:ext uri="{FF2B5EF4-FFF2-40B4-BE49-F238E27FC236}">
                <a16:creationId xmlns:a16="http://schemas.microsoft.com/office/drawing/2014/main" id="{AE449CBE-469D-FA60-6EA8-DE91B1AF7A36}"/>
              </a:ext>
            </a:extLst>
          </p:cNvPr>
          <p:cNvSpPr txBox="1">
            <a:spLocks/>
          </p:cNvSpPr>
          <p:nvPr/>
        </p:nvSpPr>
        <p:spPr>
          <a:xfrm>
            <a:off x="2151408" y="1451328"/>
            <a:ext cx="7889181" cy="551433"/>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US" sz="3500" kern="0" dirty="0"/>
              <a:t>ECT’s preamble</a:t>
            </a: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Tree>
    <p:extLst>
      <p:ext uri="{BB962C8B-B14F-4D97-AF65-F5344CB8AC3E}">
        <p14:creationId xmlns:p14="http://schemas.microsoft.com/office/powerpoint/2010/main" val="78554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ABC9D-4656-E092-2891-1A323921CA9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E7B26FB-02CD-76C8-CE0B-ADE709EF2748}"/>
              </a:ext>
            </a:extLst>
          </p:cNvPr>
          <p:cNvSpPr/>
          <p:nvPr/>
        </p:nvSpPr>
        <p:spPr>
          <a:xfrm>
            <a:off x="7448550" y="2238375"/>
            <a:ext cx="4314825" cy="3102432"/>
          </a:xfrm>
          <a:prstGeom prst="rect">
            <a:avLst/>
          </a:prstGeom>
          <a:noFill/>
          <a:ln w="38100">
            <a:solidFill>
              <a:srgbClr val="C5C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D634B5B1-9389-EBAA-B8DE-178CA4446711}"/>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BBD5DFB9-2402-F3B8-CEBF-F2D1B4CF119A}"/>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333"/>
          <a:stretch/>
        </p:blipFill>
        <p:spPr>
          <a:xfrm>
            <a:off x="156639" y="190500"/>
            <a:ext cx="975475" cy="1134341"/>
          </a:xfrm>
          <a:prstGeom prst="rect">
            <a:avLst/>
          </a:prstGeom>
        </p:spPr>
      </p:pic>
      <p:sp>
        <p:nvSpPr>
          <p:cNvPr id="15" name="Rectangle 14">
            <a:extLst>
              <a:ext uri="{FF2B5EF4-FFF2-40B4-BE49-F238E27FC236}">
                <a16:creationId xmlns:a16="http://schemas.microsoft.com/office/drawing/2014/main" id="{46720E32-BA13-B96D-AD8A-2CE8AF713D8D}"/>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F489D0C7-3988-30BD-D1C5-A2FB4133FB43}"/>
              </a:ext>
            </a:extLst>
          </p:cNvPr>
          <p:cNvSpPr txBox="1"/>
          <p:nvPr/>
        </p:nvSpPr>
        <p:spPr>
          <a:xfrm>
            <a:off x="620985" y="2380186"/>
            <a:ext cx="4995450" cy="3370282"/>
          </a:xfrm>
          <a:prstGeom prst="rect">
            <a:avLst/>
          </a:prstGeom>
        </p:spPr>
        <p:txBody>
          <a:bodyPr vert="horz" wrap="square" lIns="0" tIns="12065" rIns="0" bIns="0" rtlCol="0">
            <a:spAutoFit/>
          </a:bodyPr>
          <a:lstStyle/>
          <a:p>
            <a:pPr marL="342900" lvl="0" indent="-342900" algn="just">
              <a:lnSpc>
                <a:spcPct val="107000"/>
              </a:lnSpc>
              <a:spcAft>
                <a:spcPts val="300"/>
              </a:spcAft>
              <a:buFont typeface="Wingdings" panose="05000000000000000000" pitchFamily="2" charset="2"/>
              <a:buChar char=""/>
            </a:pPr>
            <a:r>
              <a:rPr lang="en-GB" sz="2000" kern="100" dirty="0">
                <a:latin typeface="Open Sans" panose="020B0606030504020204" pitchFamily="34" charset="0"/>
                <a:ea typeface="Open Sans" panose="020B0606030504020204" pitchFamily="34" charset="0"/>
                <a:cs typeface="Open Sans" panose="020B0606030504020204" pitchFamily="34" charset="0"/>
              </a:rPr>
              <a:t>“</a:t>
            </a:r>
            <a:r>
              <a:rPr lang="en-GB" sz="2000" i="1" kern="100" dirty="0">
                <a:effectLst/>
                <a:latin typeface="Calibri" panose="020F0502020204030204" pitchFamily="34" charset="0"/>
                <a:ea typeface="Aptos" panose="020B0004020202020204" pitchFamily="34" charset="0"/>
                <a:cs typeface="Times New Roman" panose="02020603050405020304" pitchFamily="18" charset="0"/>
              </a:rPr>
              <a:t>Determined … to remove technical, administrative and other barriers to trade in Energy Materials and Products</a:t>
            </a:r>
            <a:r>
              <a:rPr lang="en-GB" sz="2000" i="1" kern="100" dirty="0">
                <a:latin typeface="Calibri" panose="020F0502020204030204" pitchFamily="34" charset="0"/>
                <a:ea typeface="Aptos" panose="020B0004020202020204" pitchFamily="34" charset="0"/>
                <a:cs typeface="Times New Roman" panose="02020603050405020304" pitchFamily="18" charset="0"/>
              </a:rPr>
              <a:t> and Energy-Related E</a:t>
            </a:r>
            <a:r>
              <a:rPr lang="en-GB" sz="2000" i="1" kern="100" dirty="0">
                <a:effectLst/>
                <a:latin typeface="Calibri" panose="020F0502020204030204" pitchFamily="34" charset="0"/>
                <a:ea typeface="Aptos" panose="020B0004020202020204" pitchFamily="34" charset="0"/>
                <a:cs typeface="Times New Roman" panose="02020603050405020304" pitchFamily="18" charset="0"/>
              </a:rPr>
              <a:t>quipment, technologies and services</a:t>
            </a:r>
            <a:r>
              <a:rPr lang="en-GB" sz="20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300"/>
              </a:spcAft>
              <a:buFont typeface="Wingdings" panose="05000000000000000000" pitchFamily="2" charset="2"/>
              <a:buChar char=""/>
            </a:pPr>
            <a:endParaRPr lang="en-GB"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300"/>
              </a:spcAft>
              <a:buFont typeface="Wingdings" panose="05000000000000000000" pitchFamily="2" charset="2"/>
              <a:buChar char=""/>
            </a:pPr>
            <a:r>
              <a:rPr lang="en-GB" sz="2000" kern="100" dirty="0">
                <a:latin typeface="Calibri" panose="020F0502020204030204" pitchFamily="34" charset="0"/>
                <a:ea typeface="Aptos" panose="020B0004020202020204" pitchFamily="34" charset="0"/>
                <a:cs typeface="Times New Roman" panose="02020603050405020304" pitchFamily="18" charset="0"/>
              </a:rPr>
              <a:t>“</a:t>
            </a:r>
            <a:r>
              <a:rPr lang="en-GB" sz="2000" i="1" kern="100" dirty="0">
                <a:latin typeface="Calibri" panose="020F0502020204030204" pitchFamily="34" charset="0"/>
                <a:ea typeface="Aptos" panose="020B0004020202020204" pitchFamily="34" charset="0"/>
                <a:cs typeface="Times New Roman" panose="02020603050405020304" pitchFamily="18" charset="0"/>
              </a:rPr>
              <a:t>Recognising the necessity for the most efficient exploration, production conversion, storage, </a:t>
            </a:r>
            <a:r>
              <a:rPr lang="en-GB" sz="2000" i="1" kern="100" dirty="0">
                <a:effectLst/>
                <a:latin typeface="Calibri" panose="020F0502020204030204" pitchFamily="34" charset="0"/>
                <a:ea typeface="Aptos" panose="020B0004020202020204" pitchFamily="34" charset="0"/>
                <a:cs typeface="Times New Roman" panose="02020603050405020304" pitchFamily="18" charset="0"/>
              </a:rPr>
              <a:t>transport, distribution and use of energy</a:t>
            </a:r>
            <a:r>
              <a:rPr lang="en-GB" sz="20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D4D257D-94BC-F029-FB84-CDB28110B85D}"/>
              </a:ext>
            </a:extLst>
          </p:cNvPr>
          <p:cNvPicPr>
            <a:picLocks noChangeAspect="1"/>
          </p:cNvPicPr>
          <p:nvPr/>
        </p:nvPicPr>
        <p:blipFill>
          <a:blip r:embed="rId3"/>
          <a:stretch>
            <a:fillRect/>
          </a:stretch>
        </p:blipFill>
        <p:spPr>
          <a:xfrm>
            <a:off x="7038794" y="2506554"/>
            <a:ext cx="4376869" cy="3102433"/>
          </a:xfrm>
          <a:prstGeom prst="rect">
            <a:avLst/>
          </a:prstGeom>
        </p:spPr>
      </p:pic>
      <p:sp>
        <p:nvSpPr>
          <p:cNvPr id="17" name="object 6">
            <a:extLst>
              <a:ext uri="{FF2B5EF4-FFF2-40B4-BE49-F238E27FC236}">
                <a16:creationId xmlns:a16="http://schemas.microsoft.com/office/drawing/2014/main" id="{2525D7E9-3311-4205-5C86-77DC285F0CC5}"/>
              </a:ext>
            </a:extLst>
          </p:cNvPr>
          <p:cNvSpPr txBox="1">
            <a:spLocks/>
          </p:cNvSpPr>
          <p:nvPr/>
        </p:nvSpPr>
        <p:spPr>
          <a:xfrm>
            <a:off x="2151408" y="1451328"/>
            <a:ext cx="7889181" cy="551433"/>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US" sz="3500" kern="0" dirty="0"/>
              <a:t>ECT’s preamble</a:t>
            </a: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Tree>
    <p:extLst>
      <p:ext uri="{BB962C8B-B14F-4D97-AF65-F5344CB8AC3E}">
        <p14:creationId xmlns:p14="http://schemas.microsoft.com/office/powerpoint/2010/main" val="416604501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D9A24-0BFF-EE2C-463A-838871E84DC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48D8982-638B-E081-57EF-385F4207EE79}"/>
              </a:ext>
            </a:extLst>
          </p:cNvPr>
          <p:cNvSpPr/>
          <p:nvPr/>
        </p:nvSpPr>
        <p:spPr>
          <a:xfrm>
            <a:off x="7448550" y="2238375"/>
            <a:ext cx="4314825" cy="3102432"/>
          </a:xfrm>
          <a:prstGeom prst="rect">
            <a:avLst/>
          </a:prstGeom>
          <a:noFill/>
          <a:ln w="38100">
            <a:solidFill>
              <a:srgbClr val="C5C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DD6DF242-A8DB-8092-E786-3229002B12EA}"/>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C5CB65E8-A102-484C-BC02-58A271B780FC}"/>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333"/>
          <a:stretch/>
        </p:blipFill>
        <p:spPr>
          <a:xfrm>
            <a:off x="156639" y="190500"/>
            <a:ext cx="975475" cy="1134341"/>
          </a:xfrm>
          <a:prstGeom prst="rect">
            <a:avLst/>
          </a:prstGeom>
        </p:spPr>
      </p:pic>
      <p:sp>
        <p:nvSpPr>
          <p:cNvPr id="15" name="Rectangle 14">
            <a:extLst>
              <a:ext uri="{FF2B5EF4-FFF2-40B4-BE49-F238E27FC236}">
                <a16:creationId xmlns:a16="http://schemas.microsoft.com/office/drawing/2014/main" id="{1176EADD-D817-0AC1-C8F9-1EE031989B87}"/>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 name="object 7">
            <a:extLst>
              <a:ext uri="{FF2B5EF4-FFF2-40B4-BE49-F238E27FC236}">
                <a16:creationId xmlns:a16="http://schemas.microsoft.com/office/drawing/2014/main" id="{1797ACEE-8481-4AED-A32A-045B282E128A}"/>
              </a:ext>
            </a:extLst>
          </p:cNvPr>
          <p:cNvSpPr txBox="1"/>
          <p:nvPr/>
        </p:nvSpPr>
        <p:spPr>
          <a:xfrm>
            <a:off x="620985" y="2380186"/>
            <a:ext cx="4995450" cy="3577005"/>
          </a:xfrm>
          <a:prstGeom prst="rect">
            <a:avLst/>
          </a:prstGeom>
        </p:spPr>
        <p:txBody>
          <a:bodyPr vert="horz" wrap="square" lIns="0" tIns="12065" rIns="0" bIns="0" rtlCol="0">
            <a:spAutoFit/>
          </a:bodyPr>
          <a:lstStyle/>
          <a:p>
            <a:pPr algn="just">
              <a:lnSpc>
                <a:spcPct val="107000"/>
              </a:lnSpc>
              <a:spcAft>
                <a:spcPts val="800"/>
              </a:spcAft>
            </a:pPr>
            <a:r>
              <a:rPr lang="en-GB" sz="2000" kern="100" dirty="0">
                <a:latin typeface="Open Sans" panose="020B0606030504020204" pitchFamily="34" charset="0"/>
                <a:ea typeface="Open Sans" panose="020B0606030504020204" pitchFamily="34" charset="0"/>
                <a:cs typeface="Open Sans" panose="020B0606030504020204" pitchFamily="34" charset="0"/>
              </a:rPr>
              <a:t>T</a:t>
            </a:r>
            <a:r>
              <a:rPr lang="en-GB" sz="2000" kern="100" dirty="0">
                <a:latin typeface="Calibri" panose="020F0502020204030204" pitchFamily="34" charset="0"/>
                <a:cs typeface="Times New Roman" panose="02020603050405020304" pitchFamily="18" charset="0"/>
              </a:rPr>
              <a:t>he ECT is divided into 8 Parts:</a:t>
            </a:r>
            <a:endParaRPr lang="en-US" sz="2000" kern="1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n-GB" sz="2000" kern="100" dirty="0">
                <a:latin typeface="Calibri" panose="020F0502020204030204" pitchFamily="34" charset="0"/>
                <a:cs typeface="Times New Roman" panose="02020603050405020304" pitchFamily="18" charset="0"/>
              </a:rPr>
              <a:t>Part 1 on definitions and purpose</a:t>
            </a:r>
            <a:endParaRPr lang="en-US" sz="2000" kern="1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n-GB" sz="2000" kern="100" dirty="0">
                <a:latin typeface="Calibri" panose="020F0502020204030204" pitchFamily="34" charset="0"/>
                <a:cs typeface="Times New Roman" panose="02020603050405020304" pitchFamily="18" charset="0"/>
              </a:rPr>
              <a:t>Part 2 on the promotion of Commerce</a:t>
            </a:r>
            <a:endParaRPr lang="en-US" sz="2000" kern="1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n-GB" sz="2000" kern="100" dirty="0">
                <a:latin typeface="Calibri" panose="020F0502020204030204" pitchFamily="34" charset="0"/>
                <a:cs typeface="Times New Roman" panose="02020603050405020304" pitchFamily="18" charset="0"/>
              </a:rPr>
              <a:t>Part 3 on the promotion and protection of foreign Investments</a:t>
            </a:r>
            <a:endParaRPr lang="en-US" sz="2000" kern="1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n-GB" sz="2000" kern="100" dirty="0">
                <a:latin typeface="Calibri" panose="020F0502020204030204" pitchFamily="34" charset="0"/>
                <a:cs typeface="Times New Roman" panose="02020603050405020304" pitchFamily="18" charset="0"/>
              </a:rPr>
              <a:t>Part 4 containing miscellaneous provisions</a:t>
            </a:r>
            <a:endParaRPr lang="en-US" sz="2000" kern="1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n-GB" sz="2000" kern="100" dirty="0">
                <a:latin typeface="Calibri" panose="020F0502020204030204" pitchFamily="34" charset="0"/>
                <a:cs typeface="Times New Roman" panose="02020603050405020304" pitchFamily="18" charset="0"/>
              </a:rPr>
              <a:t>Part 5 on the resolution of disputes</a:t>
            </a:r>
            <a:endParaRPr lang="en-US" sz="2000" kern="1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n-GB" sz="2000" kern="100" dirty="0">
                <a:latin typeface="Calibri" panose="020F0502020204030204" pitchFamily="34" charset="0"/>
                <a:cs typeface="Times New Roman" panose="02020603050405020304" pitchFamily="18" charset="0"/>
              </a:rPr>
              <a:t>Part 6 to 8 containing transitional and final provisions</a:t>
            </a:r>
            <a:endParaRPr lang="en-US" sz="2000" kern="100" dirty="0">
              <a:latin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1FAC941-475D-B183-827A-21CB26C44D9B}"/>
              </a:ext>
            </a:extLst>
          </p:cNvPr>
          <p:cNvPicPr>
            <a:picLocks noChangeAspect="1"/>
          </p:cNvPicPr>
          <p:nvPr/>
        </p:nvPicPr>
        <p:blipFill>
          <a:blip r:embed="rId3"/>
          <a:stretch>
            <a:fillRect/>
          </a:stretch>
        </p:blipFill>
        <p:spPr>
          <a:xfrm>
            <a:off x="7038794" y="2506554"/>
            <a:ext cx="4376869" cy="3102433"/>
          </a:xfrm>
          <a:prstGeom prst="rect">
            <a:avLst/>
          </a:prstGeom>
        </p:spPr>
      </p:pic>
      <p:sp>
        <p:nvSpPr>
          <p:cNvPr id="17" name="object 6">
            <a:extLst>
              <a:ext uri="{FF2B5EF4-FFF2-40B4-BE49-F238E27FC236}">
                <a16:creationId xmlns:a16="http://schemas.microsoft.com/office/drawing/2014/main" id="{28AFE221-F7F7-60B0-E779-65194063537F}"/>
              </a:ext>
            </a:extLst>
          </p:cNvPr>
          <p:cNvSpPr txBox="1">
            <a:spLocks/>
          </p:cNvSpPr>
          <p:nvPr/>
        </p:nvSpPr>
        <p:spPr>
          <a:xfrm>
            <a:off x="2151408" y="1451328"/>
            <a:ext cx="7889181" cy="551433"/>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US" sz="3500" kern="0" dirty="0"/>
              <a:t>ECT’s structure</a:t>
            </a: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Tree>
    <p:extLst>
      <p:ext uri="{BB962C8B-B14F-4D97-AF65-F5344CB8AC3E}">
        <p14:creationId xmlns:p14="http://schemas.microsoft.com/office/powerpoint/2010/main" val="290152793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07082-CE7C-1922-A47E-23194BE9BD0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C99B80DF-B948-0906-39D0-197E574E9FE3}"/>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AF5F3766-7370-CF11-47E9-337F972BA3E6}"/>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2670"/>
          <a:stretch/>
        </p:blipFill>
        <p:spPr>
          <a:xfrm>
            <a:off x="156639" y="190500"/>
            <a:ext cx="966767" cy="1134341"/>
          </a:xfrm>
          <a:prstGeom prst="rect">
            <a:avLst/>
          </a:prstGeom>
        </p:spPr>
      </p:pic>
      <p:sp>
        <p:nvSpPr>
          <p:cNvPr id="15" name="Rectangle 14">
            <a:extLst>
              <a:ext uri="{FF2B5EF4-FFF2-40B4-BE49-F238E27FC236}">
                <a16:creationId xmlns:a16="http://schemas.microsoft.com/office/drawing/2014/main" id="{9B0129ED-2954-D03D-67CE-AFCEAB0983D4}"/>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BE7D8A0D-A2F5-EB90-B692-E4262FC08CE4}"/>
              </a:ext>
            </a:extLst>
          </p:cNvPr>
          <p:cNvSpPr txBox="1">
            <a:spLocks/>
          </p:cNvSpPr>
          <p:nvPr/>
        </p:nvSpPr>
        <p:spPr>
          <a:xfrm>
            <a:off x="2151408" y="1451328"/>
            <a:ext cx="7889181" cy="551433"/>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of Commerce</a:t>
            </a:r>
          </a:p>
        </p:txBody>
      </p:sp>
      <p:sp>
        <p:nvSpPr>
          <p:cNvPr id="3" name="object 7">
            <a:extLst>
              <a:ext uri="{FF2B5EF4-FFF2-40B4-BE49-F238E27FC236}">
                <a16:creationId xmlns:a16="http://schemas.microsoft.com/office/drawing/2014/main" id="{2A3E8246-C533-7C97-B6C2-3CFF3CDB7B5E}"/>
              </a:ext>
            </a:extLst>
          </p:cNvPr>
          <p:cNvSpPr txBox="1"/>
          <p:nvPr/>
        </p:nvSpPr>
        <p:spPr>
          <a:xfrm>
            <a:off x="1016677" y="2835876"/>
            <a:ext cx="4685589" cy="2021002"/>
          </a:xfrm>
          <a:prstGeom prst="rect">
            <a:avLst/>
          </a:prstGeom>
        </p:spPr>
        <p:txBody>
          <a:bodyPr vert="horz" wrap="square" lIns="0" tIns="12065" rIns="0" bIns="0" rtlCol="0">
            <a:spAutoFit/>
          </a:bodyPr>
          <a:lstStyle/>
          <a:p>
            <a:pPr marL="12700" marR="5080" algn="just">
              <a:lnSpc>
                <a:spcPct val="132200"/>
              </a:lnSpc>
              <a:spcBef>
                <a:spcPts val="95"/>
              </a:spcBef>
            </a:pPr>
            <a:r>
              <a:rPr lang="en-US" sz="2000" b="1" kern="0" spc="-10" dirty="0">
                <a:solidFill>
                  <a:srgbClr val="3D3C36"/>
                </a:solidFill>
                <a:latin typeface="Open Sans"/>
                <a:cs typeface="Open Sans"/>
              </a:rPr>
              <a:t>Art. 5(1)</a:t>
            </a:r>
          </a:p>
          <a:p>
            <a:pPr marL="12700" marR="5080" algn="just">
              <a:lnSpc>
                <a:spcPct val="132200"/>
              </a:lnSpc>
              <a:spcBef>
                <a:spcPts val="95"/>
              </a:spcBef>
            </a:pPr>
            <a:r>
              <a:rPr lang="en-US" sz="2000" i="1" kern="0" spc="-10" dirty="0">
                <a:solidFill>
                  <a:srgbClr val="3D3C36"/>
                </a:solidFill>
                <a:latin typeface="Open Sans"/>
                <a:cs typeface="Open Sans"/>
              </a:rPr>
              <a:t>“</a:t>
            </a:r>
            <a:r>
              <a:rPr lang="en-US" sz="2000" i="1" kern="0" dirty="0">
                <a:solidFill>
                  <a:sysClr val="windowText" lastClr="000000"/>
                </a:solidFill>
                <a:latin typeface="Open Sans"/>
                <a:cs typeface="Open Sans"/>
              </a:rPr>
              <a:t>A Contracting Party shall not apply any trade-related investment measure that is inconsistent with the provisions of article III or XI of the GATT 1994”</a:t>
            </a:r>
          </a:p>
        </p:txBody>
      </p:sp>
      <p:sp>
        <p:nvSpPr>
          <p:cNvPr id="4" name="object 7">
            <a:extLst>
              <a:ext uri="{FF2B5EF4-FFF2-40B4-BE49-F238E27FC236}">
                <a16:creationId xmlns:a16="http://schemas.microsoft.com/office/drawing/2014/main" id="{CB16AFD0-D07A-9F21-FD9F-489FCB086338}"/>
              </a:ext>
            </a:extLst>
          </p:cNvPr>
          <p:cNvSpPr txBox="1"/>
          <p:nvPr/>
        </p:nvSpPr>
        <p:spPr>
          <a:xfrm>
            <a:off x="6599216" y="2835876"/>
            <a:ext cx="4685589" cy="3020763"/>
          </a:xfrm>
          <a:prstGeom prst="rect">
            <a:avLst/>
          </a:prstGeom>
        </p:spPr>
        <p:txBody>
          <a:bodyPr vert="horz" wrap="square" lIns="0" tIns="12065" rIns="0" bIns="0" rtlCol="0">
            <a:spAutoFit/>
          </a:bodyPr>
          <a:lstStyle/>
          <a:p>
            <a:pPr marL="12700" marR="5080" algn="just">
              <a:lnSpc>
                <a:spcPct val="132200"/>
              </a:lnSpc>
              <a:spcBef>
                <a:spcPts val="95"/>
              </a:spcBef>
            </a:pPr>
            <a:r>
              <a:rPr lang="en-US" kern="0" spc="-10" dirty="0">
                <a:solidFill>
                  <a:srgbClr val="3D3C36"/>
                </a:solidFill>
                <a:latin typeface="Open Sans"/>
                <a:cs typeface="Open Sans"/>
              </a:rPr>
              <a:t>Contracting States :</a:t>
            </a:r>
          </a:p>
          <a:p>
            <a:pPr marL="355600" marR="5080" indent="-342900" algn="just">
              <a:lnSpc>
                <a:spcPct val="132200"/>
              </a:lnSpc>
              <a:spcBef>
                <a:spcPts val="100"/>
              </a:spcBef>
              <a:spcAft>
                <a:spcPts val="300"/>
              </a:spcAft>
              <a:buFontTx/>
              <a:buChar char="-"/>
            </a:pPr>
            <a:r>
              <a:rPr lang="en-US" kern="0" spc="-10" dirty="0">
                <a:solidFill>
                  <a:srgbClr val="3D3C36"/>
                </a:solidFill>
                <a:latin typeface="Open Sans"/>
                <a:cs typeface="Open Sans"/>
              </a:rPr>
              <a:t>must not impose higher taxes to imported energy products (GATT, Art. III.2)</a:t>
            </a:r>
          </a:p>
          <a:p>
            <a:pPr marL="355600" marR="5080" indent="-342900" algn="just">
              <a:lnSpc>
                <a:spcPct val="132200"/>
              </a:lnSpc>
              <a:spcBef>
                <a:spcPts val="100"/>
              </a:spcBef>
              <a:spcAft>
                <a:spcPts val="300"/>
              </a:spcAft>
              <a:buFontTx/>
              <a:buChar char="-"/>
            </a:pPr>
            <a:r>
              <a:rPr lang="en-US" kern="0" dirty="0">
                <a:solidFill>
                  <a:sysClr val="windowText" lastClr="000000"/>
                </a:solidFill>
                <a:latin typeface="Open Sans"/>
                <a:cs typeface="Open Sans"/>
              </a:rPr>
              <a:t>must accord national treatment to foreign energy products </a:t>
            </a:r>
            <a:r>
              <a:rPr lang="en-US" kern="0" spc="-10" dirty="0">
                <a:solidFill>
                  <a:srgbClr val="3D3C36"/>
                </a:solidFill>
                <a:latin typeface="Open Sans"/>
                <a:cs typeface="Open Sans"/>
              </a:rPr>
              <a:t>(GATT, Art. III.4)</a:t>
            </a:r>
          </a:p>
          <a:p>
            <a:pPr marL="355600" marR="5080" indent="-342900" algn="just">
              <a:lnSpc>
                <a:spcPct val="132200"/>
              </a:lnSpc>
              <a:spcBef>
                <a:spcPts val="100"/>
              </a:spcBef>
              <a:spcAft>
                <a:spcPts val="300"/>
              </a:spcAft>
              <a:buFontTx/>
              <a:buChar char="-"/>
            </a:pPr>
            <a:r>
              <a:rPr lang="en-US" kern="0" spc="-10" dirty="0">
                <a:solidFill>
                  <a:srgbClr val="3D3C36"/>
                </a:solidFill>
                <a:latin typeface="Open Sans"/>
                <a:cs typeface="Open Sans"/>
              </a:rPr>
              <a:t>must not restrict import or export of energy products (GATT, Art. XI)</a:t>
            </a:r>
            <a:endParaRPr lang="en-GB" kern="0" dirty="0">
              <a:solidFill>
                <a:sysClr val="windowText" lastClr="000000"/>
              </a:solidFill>
              <a:latin typeface="Open Sans"/>
              <a:cs typeface="Open Sans"/>
            </a:endParaRPr>
          </a:p>
        </p:txBody>
      </p:sp>
    </p:spTree>
    <p:extLst>
      <p:ext uri="{BB962C8B-B14F-4D97-AF65-F5344CB8AC3E}">
        <p14:creationId xmlns:p14="http://schemas.microsoft.com/office/powerpoint/2010/main" val="3009406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12B05-4B6A-BE4C-F045-4006F041AB6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CA37B5D0-98B5-9529-75AD-9965B7B80897}"/>
              </a:ext>
            </a:extLst>
          </p:cNvPr>
          <p:cNvSpPr>
            <a:spLocks noGrp="1" noRot="1" noMove="1" noResize="1" noEditPoints="1" noAdjustHandles="1" noChangeArrowheads="1" noChangeShapeType="1"/>
          </p:cNvSpPr>
          <p:nvPr/>
        </p:nvSpPr>
        <p:spPr>
          <a:xfrm>
            <a:off x="0" y="6489700"/>
            <a:ext cx="12191999" cy="368300"/>
          </a:xfrm>
          <a:prstGeom prst="rect">
            <a:avLst/>
          </a:prstGeom>
          <a:solidFill>
            <a:srgbClr val="C5C6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A black and white sign with white text&#10;&#10;Description automatically generated with low confidence">
            <a:extLst>
              <a:ext uri="{FF2B5EF4-FFF2-40B4-BE49-F238E27FC236}">
                <a16:creationId xmlns:a16="http://schemas.microsoft.com/office/drawing/2014/main" id="{C189FA1C-182C-BA9F-FA74-EA41D7C39316}"/>
              </a:ext>
            </a:extLst>
          </p:cNvPr>
          <p:cNvPicPr>
            <a:picLocks noGrp="1" noRo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r="63006"/>
          <a:stretch/>
        </p:blipFill>
        <p:spPr>
          <a:xfrm>
            <a:off x="156640" y="190500"/>
            <a:ext cx="958058" cy="1134341"/>
          </a:xfrm>
          <a:prstGeom prst="rect">
            <a:avLst/>
          </a:prstGeom>
        </p:spPr>
      </p:pic>
      <p:sp>
        <p:nvSpPr>
          <p:cNvPr id="15" name="Rectangle 14">
            <a:extLst>
              <a:ext uri="{FF2B5EF4-FFF2-40B4-BE49-F238E27FC236}">
                <a16:creationId xmlns:a16="http://schemas.microsoft.com/office/drawing/2014/main" id="{DC42055D-50EA-971D-7AE4-42D4B1F36768}"/>
              </a:ext>
            </a:extLst>
          </p:cNvPr>
          <p:cNvSpPr>
            <a:spLocks noGrp="1" noRot="1" noMove="1" noResize="1" noEditPoints="1" noAdjustHandles="1" noChangeArrowheads="1" noChangeShapeType="1"/>
          </p:cNvSpPr>
          <p:nvPr/>
        </p:nvSpPr>
        <p:spPr>
          <a:xfrm flipV="1">
            <a:off x="7280314" y="457200"/>
            <a:ext cx="4914900" cy="76200"/>
          </a:xfrm>
          <a:prstGeom prst="rect">
            <a:avLst/>
          </a:prstGeom>
          <a:solidFill>
            <a:srgbClr val="ECE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6">
            <a:extLst>
              <a:ext uri="{FF2B5EF4-FFF2-40B4-BE49-F238E27FC236}">
                <a16:creationId xmlns:a16="http://schemas.microsoft.com/office/drawing/2014/main" id="{AA85B300-7EAC-AF30-6DDB-56E392FF5598}"/>
              </a:ext>
            </a:extLst>
          </p:cNvPr>
          <p:cNvSpPr txBox="1">
            <a:spLocks/>
          </p:cNvSpPr>
          <p:nvPr/>
        </p:nvSpPr>
        <p:spPr>
          <a:xfrm>
            <a:off x="2151408" y="1451328"/>
            <a:ext cx="7889181" cy="1102866"/>
          </a:xfrm>
          <a:prstGeom prst="rect">
            <a:avLst/>
          </a:prstGeom>
        </p:spPr>
        <p:txBody>
          <a:bodyPr vert="horz" wrap="square" lIns="0" tIns="12700" rIns="0" bIns="0" rtlCol="0">
            <a:spAutoFit/>
          </a:bodyPr>
          <a:lstStyle>
            <a:lvl1pPr>
              <a:defRPr sz="4500" b="1" i="0">
                <a:solidFill>
                  <a:srgbClr val="3D3C36"/>
                </a:solidFill>
                <a:latin typeface="Open Sans"/>
                <a:ea typeface="+mj-ea"/>
                <a:cs typeface="Open Sans"/>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500" b="1" i="0" u="none" strike="noStrike" kern="0" cap="none" spc="0" normalizeH="0" baseline="0" noProof="0" dirty="0">
                <a:ln>
                  <a:noFill/>
                </a:ln>
                <a:solidFill>
                  <a:srgbClr val="3D3C36"/>
                </a:solidFill>
                <a:effectLst/>
                <a:uLnTx/>
                <a:uFillTx/>
                <a:latin typeface="Open Sans"/>
                <a:ea typeface="+mj-ea"/>
                <a:cs typeface="Open Sans"/>
              </a:rPr>
              <a:t>Promotion of Commerce</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en-US" sz="3500" b="1" i="0" u="none" strike="noStrike" kern="0" cap="none" spc="-25" normalizeH="0" baseline="0" noProof="0" dirty="0">
              <a:ln>
                <a:noFill/>
              </a:ln>
              <a:solidFill>
                <a:srgbClr val="3D3C36"/>
              </a:solidFill>
              <a:effectLst/>
              <a:uLnTx/>
              <a:uFillTx/>
              <a:latin typeface="Open Sans"/>
              <a:ea typeface="+mj-ea"/>
              <a:cs typeface="Open Sans"/>
            </a:endParaRPr>
          </a:p>
        </p:txBody>
      </p:sp>
      <p:sp>
        <p:nvSpPr>
          <p:cNvPr id="3" name="object 7">
            <a:extLst>
              <a:ext uri="{FF2B5EF4-FFF2-40B4-BE49-F238E27FC236}">
                <a16:creationId xmlns:a16="http://schemas.microsoft.com/office/drawing/2014/main" id="{895B5328-AA4B-7352-2375-6616AA4B2C71}"/>
              </a:ext>
            </a:extLst>
          </p:cNvPr>
          <p:cNvSpPr txBox="1"/>
          <p:nvPr/>
        </p:nvSpPr>
        <p:spPr>
          <a:xfrm>
            <a:off x="965198" y="2440796"/>
            <a:ext cx="10261600" cy="2872005"/>
          </a:xfrm>
          <a:prstGeom prst="rect">
            <a:avLst/>
          </a:prstGeom>
        </p:spPr>
        <p:txBody>
          <a:bodyPr vert="horz" wrap="square" lIns="0" tIns="12065" rIns="0" bIns="0" rtlCol="0">
            <a:spAutoFit/>
          </a:bodyPr>
          <a:lstStyle/>
          <a:p>
            <a:pPr marL="12700" marR="5080" algn="just">
              <a:lnSpc>
                <a:spcPct val="132200"/>
              </a:lnSpc>
              <a:spcBef>
                <a:spcPts val="95"/>
              </a:spcBef>
            </a:pPr>
            <a:r>
              <a:rPr lang="en-US" sz="2000" b="1" kern="0" spc="-10" dirty="0">
                <a:solidFill>
                  <a:srgbClr val="3D3C36"/>
                </a:solidFill>
                <a:latin typeface="Open Sans"/>
                <a:cs typeface="Open Sans"/>
              </a:rPr>
              <a:t>Art. 5(2)</a:t>
            </a:r>
            <a:r>
              <a:rPr lang="en-US" sz="2000" kern="0" spc="-10" dirty="0">
                <a:solidFill>
                  <a:srgbClr val="3D3C36"/>
                </a:solidFill>
                <a:latin typeface="Open Sans"/>
                <a:cs typeface="Open Sans"/>
              </a:rPr>
              <a:t> requires Contracting States not to apply domestic provisions that:</a:t>
            </a:r>
          </a:p>
          <a:p>
            <a:pPr marL="355600" marR="5080" indent="-342900" algn="just">
              <a:lnSpc>
                <a:spcPct val="132200"/>
              </a:lnSpc>
              <a:spcBef>
                <a:spcPts val="95"/>
              </a:spcBef>
              <a:buFontTx/>
              <a:buChar char="-"/>
            </a:pPr>
            <a:r>
              <a:rPr lang="en-US" sz="2000" kern="0" spc="-10" dirty="0">
                <a:solidFill>
                  <a:srgbClr val="3D3C36"/>
                </a:solidFill>
                <a:latin typeface="Open Sans"/>
                <a:cs typeface="Open Sans"/>
              </a:rPr>
              <a:t>require a domestic enterprise to purchase or use energy products of domestic origin</a:t>
            </a:r>
          </a:p>
          <a:p>
            <a:pPr marL="355600" marR="5080" indent="-342900" algn="just">
              <a:lnSpc>
                <a:spcPct val="132200"/>
              </a:lnSpc>
              <a:spcBef>
                <a:spcPts val="95"/>
              </a:spcBef>
              <a:buFontTx/>
              <a:buChar char="-"/>
            </a:pPr>
            <a:r>
              <a:rPr lang="en-US" sz="2000" kern="0" spc="-10" dirty="0">
                <a:solidFill>
                  <a:srgbClr val="3D3C36"/>
                </a:solidFill>
                <a:latin typeface="Open Sans"/>
                <a:cs typeface="Open Sans"/>
              </a:rPr>
              <a:t>require that a domestic enterprise’s purchase or use energy products be limited to volumes or values of local products that it exports</a:t>
            </a:r>
          </a:p>
          <a:p>
            <a:pPr marL="355600" marR="5080" indent="-342900" algn="just">
              <a:lnSpc>
                <a:spcPct val="132200"/>
              </a:lnSpc>
              <a:spcBef>
                <a:spcPts val="95"/>
              </a:spcBef>
              <a:buFontTx/>
              <a:buChar char="-"/>
            </a:pPr>
            <a:r>
              <a:rPr lang="en-US" sz="2000" kern="0" spc="-10" dirty="0">
                <a:solidFill>
                  <a:srgbClr val="3D3C36"/>
                </a:solidFill>
                <a:latin typeface="Open Sans"/>
                <a:cs typeface="Open Sans"/>
              </a:rPr>
              <a:t>restrict importation of energy products (either generally or to an amount related to volumes or values of local products that a domestic enterprise exports)</a:t>
            </a:r>
          </a:p>
          <a:p>
            <a:pPr marL="355600" marR="5080" indent="-342900" algn="just">
              <a:lnSpc>
                <a:spcPct val="132200"/>
              </a:lnSpc>
              <a:spcBef>
                <a:spcPts val="95"/>
              </a:spcBef>
              <a:buFontTx/>
              <a:buChar char="-"/>
            </a:pPr>
            <a:r>
              <a:rPr lang="en-US" sz="2000" kern="0" spc="-10" dirty="0">
                <a:solidFill>
                  <a:srgbClr val="3D3C36"/>
                </a:solidFill>
                <a:latin typeface="Open Sans"/>
                <a:cs typeface="Open Sans"/>
              </a:rPr>
              <a:t>restrict exportation of energy products</a:t>
            </a:r>
          </a:p>
        </p:txBody>
      </p:sp>
    </p:spTree>
    <p:extLst>
      <p:ext uri="{BB962C8B-B14F-4D97-AF65-F5344CB8AC3E}">
        <p14:creationId xmlns:p14="http://schemas.microsoft.com/office/powerpoint/2010/main" val="252846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out_Guide">
  <a:themeElements>
    <a:clrScheme name="EPYON with VIVIDA">
      <a:dk1>
        <a:srgbClr val="000000"/>
      </a:dk1>
      <a:lt1>
        <a:srgbClr val="FFFFFF"/>
      </a:lt1>
      <a:dk2>
        <a:srgbClr val="0E2841"/>
      </a:dk2>
      <a:lt2>
        <a:srgbClr val="E8E8E8"/>
      </a:lt2>
      <a:accent1>
        <a:srgbClr val="0065A2"/>
      </a:accent1>
      <a:accent2>
        <a:srgbClr val="6CC024"/>
      </a:accent2>
      <a:accent3>
        <a:srgbClr val="EB6D07"/>
      </a:accent3>
      <a:accent4>
        <a:srgbClr val="B9D612"/>
      </a:accent4>
      <a:accent5>
        <a:srgbClr val="5C98C9"/>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73f2ca6-877d-49cc-80f9-cb50c73ed03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0798CF008FCC340AFE83D52BCDB342F" ma:contentTypeVersion="14" ma:contentTypeDescription="Creare un nuovo documento." ma:contentTypeScope="" ma:versionID="18b4c8957d1b2702d9e0828944fccdb6">
  <xsd:schema xmlns:xsd="http://www.w3.org/2001/XMLSchema" xmlns:xs="http://www.w3.org/2001/XMLSchema" xmlns:p="http://schemas.microsoft.com/office/2006/metadata/properties" xmlns:ns3="773f2ca6-877d-49cc-80f9-cb50c73ed03f" xmlns:ns4="f6ab056b-4e6b-4dc2-8d2e-852df67c0047" targetNamespace="http://schemas.microsoft.com/office/2006/metadata/properties" ma:root="true" ma:fieldsID="97f766e8f479d6e609311ef46a6566cb" ns3:_="" ns4:_="">
    <xsd:import namespace="773f2ca6-877d-49cc-80f9-cb50c73ed03f"/>
    <xsd:import namespace="f6ab056b-4e6b-4dc2-8d2e-852df67c004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f2ca6-877d-49cc-80f9-cb50c73ed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ab056b-4e6b-4dc2-8d2e-852df67c0047"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SharingHintHash" ma:index="12"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B0EB5D-FBF9-4237-A6A2-EA6EBBFA9890}">
  <ds:schemaRefs>
    <ds:schemaRef ds:uri="http://schemas.microsoft.com/office/2006/documentManagement/types"/>
    <ds:schemaRef ds:uri="http://www.w3.org/XML/1998/namespace"/>
    <ds:schemaRef ds:uri="http://purl.org/dc/dcmitype/"/>
    <ds:schemaRef ds:uri="http://schemas.openxmlformats.org/package/2006/metadata/core-properties"/>
    <ds:schemaRef ds:uri="http://purl.org/dc/terms/"/>
    <ds:schemaRef ds:uri="773f2ca6-877d-49cc-80f9-cb50c73ed03f"/>
    <ds:schemaRef ds:uri="http://schemas.microsoft.com/office/2006/metadata/properties"/>
    <ds:schemaRef ds:uri="http://purl.org/dc/elements/1.1/"/>
    <ds:schemaRef ds:uri="f6ab056b-4e6b-4dc2-8d2e-852df67c0047"/>
    <ds:schemaRef ds:uri="http://schemas.microsoft.com/office/infopath/2007/PartnerControls"/>
  </ds:schemaRefs>
</ds:datastoreItem>
</file>

<file path=customXml/itemProps2.xml><?xml version="1.0" encoding="utf-8"?>
<ds:datastoreItem xmlns:ds="http://schemas.openxmlformats.org/officeDocument/2006/customXml" ds:itemID="{60573061-AA45-4CF6-8C84-EA6B23E58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f2ca6-877d-49cc-80f9-cb50c73ed03f"/>
    <ds:schemaRef ds:uri="f6ab056b-4e6b-4dc2-8d2e-852df67c0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71D447-26ED-472E-89A3-DE04C648AB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1054</TotalTime>
  <Words>1796</Words>
  <Application>Microsoft Office PowerPoint</Application>
  <PresentationFormat>Widescreen</PresentationFormat>
  <Paragraphs>194</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Aptos</vt:lpstr>
      <vt:lpstr>Arial</vt:lpstr>
      <vt:lpstr>Calibri</vt:lpstr>
      <vt:lpstr>Calibri Light</vt:lpstr>
      <vt:lpstr>Open Sans</vt:lpstr>
      <vt:lpstr>Roboto</vt:lpstr>
      <vt:lpstr>Wingdings</vt:lpstr>
      <vt:lpstr>Office Theme</vt:lpstr>
      <vt:lpstr>Layout_Guide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Shaindel Novoa</dc:creator>
  <cp:lastModifiedBy>Emilio Bettoni</cp:lastModifiedBy>
  <cp:revision>54</cp:revision>
  <dcterms:created xsi:type="dcterms:W3CDTF">2023-05-16T11:20:01Z</dcterms:created>
  <dcterms:modified xsi:type="dcterms:W3CDTF">2024-11-21T11:58:21Z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0x01010040798CF008FCC340AFE83D52BCDB342F</vt:lpwstr>
  </property>
</Properties>
</file>