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58"/>
  </p:normalViewPr>
  <p:slideViewPr>
    <p:cSldViewPr snapToGrid="0" snapToObjects="1">
      <p:cViewPr varScale="1">
        <p:scale>
          <a:sx n="91" d="100"/>
          <a:sy n="91" d="100"/>
        </p:scale>
        <p:origin x="208" y="10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386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69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30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2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2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0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7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8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1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9D8C1-A5FD-6746-AF7C-96AD1AA39A6A}" type="datetimeFigureOut">
              <a:rPr lang="en-US" smtClean="0"/>
              <a:t>11/13/22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307AE-450B-5F46-A9F8-A8D5A4B6C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6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026994" y="244475"/>
            <a:ext cx="77724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x-none" sz="2200" b="1">
                <a:solidFill>
                  <a:srgbClr val="0066FF"/>
                </a:solidFill>
                <a:ea typeface="Arial" charset="0"/>
                <a:cs typeface="Arial" charset="0"/>
              </a:rPr>
              <a:t>Harnessing wave power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76181" y="985838"/>
            <a:ext cx="64087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x-none" sz="2000" b="1"/>
              <a:t>Case 3: A point absorber</a:t>
            </a:r>
          </a:p>
        </p:txBody>
      </p:sp>
      <p:pic>
        <p:nvPicPr>
          <p:cNvPr id="6" name="Content Placeholder 4" descr="powerbuo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394" y="1600200"/>
            <a:ext cx="2971800" cy="394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379419" y="6015038"/>
            <a:ext cx="34305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1" lang="en-GB" altLang="x-none" sz="1800">
                <a:solidFill>
                  <a:srgbClr val="000000"/>
                </a:solidFill>
                <a:latin typeface="Tahoma" charset="0"/>
              </a:rPr>
              <a:t>Power Buoy developed by Ocean Power Technology (OPT)</a:t>
            </a:r>
          </a:p>
        </p:txBody>
      </p:sp>
      <p:sp>
        <p:nvSpPr>
          <p:cNvPr id="8" name="Flowchart: Magnetic Disk 6"/>
          <p:cNvSpPr/>
          <p:nvPr/>
        </p:nvSpPr>
        <p:spPr>
          <a:xfrm>
            <a:off x="7434705" y="5134730"/>
            <a:ext cx="1440160" cy="172894"/>
          </a:xfrm>
          <a:prstGeom prst="flowChartMagneticDisk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8050525" y="3377660"/>
            <a:ext cx="216024" cy="129614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Arc 9"/>
          <p:cNvSpPr/>
          <p:nvPr/>
        </p:nvSpPr>
        <p:spPr>
          <a:xfrm flipV="1">
            <a:off x="8054731" y="4613275"/>
            <a:ext cx="215900" cy="71438"/>
          </a:xfrm>
          <a:prstGeom prst="arc">
            <a:avLst>
              <a:gd name="adj1" fmla="val 10725724"/>
              <a:gd name="adj2" fmla="val 6733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Flowchart: Process 9"/>
          <p:cNvSpPr/>
          <p:nvPr/>
        </p:nvSpPr>
        <p:spPr>
          <a:xfrm>
            <a:off x="8113213" y="4668178"/>
            <a:ext cx="72008" cy="504056"/>
          </a:xfrm>
          <a:prstGeom prst="flowChartProcess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944944" y="2076450"/>
            <a:ext cx="1354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x-none" sz="2000"/>
              <a:t>sea surface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594231" y="3155950"/>
            <a:ext cx="1014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x-none" sz="2000"/>
              <a:t>cylinder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94231" y="3979863"/>
            <a:ext cx="830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x-none" sz="2000"/>
              <a:t>piston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089406" y="4524375"/>
            <a:ext cx="1871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x-none" sz="2000"/>
              <a:t>anti-heave plate</a:t>
            </a:r>
          </a:p>
        </p:txBody>
      </p:sp>
      <p:grpSp>
        <p:nvGrpSpPr>
          <p:cNvPr id="16" name="Group 28"/>
          <p:cNvGrpSpPr>
            <a:grpSpLocks/>
          </p:cNvGrpSpPr>
          <p:nvPr/>
        </p:nvGrpSpPr>
        <p:grpSpPr bwMode="auto">
          <a:xfrm>
            <a:off x="6810131" y="1676400"/>
            <a:ext cx="2908300" cy="903288"/>
            <a:chOff x="5292725" y="2349500"/>
            <a:chExt cx="2907759" cy="903288"/>
          </a:xfrm>
        </p:grpSpPr>
        <p:cxnSp>
          <p:nvCxnSpPr>
            <p:cNvPr id="17" name="Curved Connector 16"/>
            <p:cNvCxnSpPr/>
            <p:nvPr/>
          </p:nvCxnSpPr>
          <p:spPr>
            <a:xfrm flipV="1">
              <a:off x="5292725" y="2892425"/>
              <a:ext cx="2734754" cy="360363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20"/>
            <p:cNvSpPr txBox="1">
              <a:spLocks noChangeArrowheads="1"/>
            </p:cNvSpPr>
            <p:nvPr/>
          </p:nvSpPr>
          <p:spPr bwMode="auto">
            <a:xfrm>
              <a:off x="7632265" y="2349500"/>
              <a:ext cx="568219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x-none" sz="2000" i="1"/>
                <a:t>h</a:t>
              </a:r>
              <a:r>
                <a:rPr lang="en-GB" altLang="x-none" sz="2000"/>
                <a:t>(</a:t>
              </a:r>
              <a:r>
                <a:rPr lang="en-GB" altLang="x-none" sz="2000" i="1"/>
                <a:t>t</a:t>
              </a:r>
              <a:r>
                <a:rPr lang="en-GB" altLang="x-none" sz="2000"/>
                <a:t>)</a:t>
              </a:r>
            </a:p>
          </p:txBody>
        </p:sp>
        <p:cxnSp>
          <p:nvCxnSpPr>
            <p:cNvPr id="19" name="Straight Connector 18"/>
            <p:cNvCxnSpPr/>
            <p:nvPr/>
          </p:nvCxnSpPr>
          <p:spPr>
            <a:xfrm flipV="1">
              <a:off x="7308475" y="2749550"/>
              <a:ext cx="431720" cy="1428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27"/>
          <p:cNvGrpSpPr>
            <a:grpSpLocks/>
          </p:cNvGrpSpPr>
          <p:nvPr/>
        </p:nvGrpSpPr>
        <p:grpSpPr bwMode="auto">
          <a:xfrm>
            <a:off x="7473706" y="1874838"/>
            <a:ext cx="2244725" cy="2547937"/>
            <a:chOff x="5956300" y="2547938"/>
            <a:chExt cx="2244184" cy="2547937"/>
          </a:xfrm>
        </p:grpSpPr>
        <p:grpSp>
          <p:nvGrpSpPr>
            <p:cNvPr id="21" name="Group 54"/>
            <p:cNvGrpSpPr>
              <a:grpSpLocks/>
            </p:cNvGrpSpPr>
            <p:nvPr/>
          </p:nvGrpSpPr>
          <p:grpSpPr bwMode="auto">
            <a:xfrm>
              <a:off x="5956300" y="2547938"/>
              <a:ext cx="1344613" cy="2547937"/>
              <a:chOff x="5611813" y="2147888"/>
              <a:chExt cx="1344612" cy="2548378"/>
            </a:xfrm>
          </p:grpSpPr>
          <p:sp>
            <p:nvSpPr>
              <p:cNvPr id="24" name="Rectangle 15"/>
              <p:cNvSpPr/>
              <p:nvPr/>
            </p:nvSpPr>
            <p:spPr>
              <a:xfrm>
                <a:off x="6253688" y="3356992"/>
                <a:ext cx="72008" cy="1224136"/>
              </a:xfrm>
              <a:prstGeom prst="rect">
                <a:avLst/>
              </a:prstGeom>
              <a:ln/>
            </p:spPr>
            <p:style>
              <a:lnRef idx="0">
                <a:schemeClr val="accent3"/>
              </a:lnRef>
              <a:fillRef idx="1003">
                <a:schemeClr val="dk1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185054" y="4586754"/>
                <a:ext cx="216024" cy="109512"/>
              </a:xfrm>
              <a:prstGeom prst="rect">
                <a:avLst/>
              </a:prstGeom>
              <a:ln/>
            </p:spPr>
            <p:style>
              <a:lnRef idx="0">
                <a:schemeClr val="accent3"/>
              </a:lnRef>
              <a:fillRef idx="1003">
                <a:schemeClr val="dk1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grpSp>
            <p:nvGrpSpPr>
              <p:cNvPr id="26" name="Group 8"/>
              <p:cNvGrpSpPr>
                <a:grpSpLocks/>
              </p:cNvGrpSpPr>
              <p:nvPr/>
            </p:nvGrpSpPr>
            <p:grpSpPr bwMode="auto">
              <a:xfrm>
                <a:off x="5611813" y="2147888"/>
                <a:ext cx="1344612" cy="1296987"/>
                <a:chOff x="7516236" y="908720"/>
                <a:chExt cx="1232228" cy="1224136"/>
              </a:xfrm>
            </p:grpSpPr>
            <p:sp>
              <p:nvSpPr>
                <p:cNvPr id="27" name="Flowchart: Magnetic Disk 25"/>
                <p:cNvSpPr/>
                <p:nvPr/>
              </p:nvSpPr>
              <p:spPr>
                <a:xfrm>
                  <a:off x="7524328" y="908720"/>
                  <a:ext cx="1224136" cy="1224136"/>
                </a:xfrm>
                <a:prstGeom prst="flowChartMagneticDisk">
                  <a:avLst/>
                </a:prstGeom>
                <a:solidFill>
                  <a:srgbClr val="FFC000"/>
                </a:solidFill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float</a:t>
                  </a:r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7516236" y="908720"/>
                  <a:ext cx="1223204" cy="287729"/>
                </a:xfrm>
                <a:prstGeom prst="ellipse">
                  <a:avLst/>
                </a:prstGeom>
                <a:solidFill>
                  <a:srgbClr val="FFC000"/>
                </a:solidFill>
                <a:ln w="3175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</p:grpSp>
        </p:grpSp>
        <p:sp>
          <p:nvSpPr>
            <p:cNvPr id="22" name="TextBox 24"/>
            <p:cNvSpPr txBox="1">
              <a:spLocks noChangeArrowheads="1"/>
            </p:cNvSpPr>
            <p:nvPr/>
          </p:nvSpPr>
          <p:spPr bwMode="auto">
            <a:xfrm>
              <a:off x="7632296" y="2924175"/>
              <a:ext cx="56818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x-none" sz="2000" i="1"/>
                <a:t>g</a:t>
              </a:r>
              <a:r>
                <a:rPr lang="en-GB" altLang="x-none" sz="2000"/>
                <a:t>(</a:t>
              </a:r>
              <a:r>
                <a:rPr lang="en-GB" altLang="x-none" sz="2000" i="1"/>
                <a:t>t</a:t>
              </a:r>
              <a:r>
                <a:rPr lang="en-GB" altLang="x-none" sz="2000"/>
                <a:t>)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 flipV="1">
              <a:off x="7316460" y="3124200"/>
              <a:ext cx="315836" cy="73025"/>
            </a:xfrm>
            <a:prstGeom prst="line">
              <a:avLst/>
            </a:prstGeom>
            <a:ln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/>
          <p:nvPr/>
        </p:nvCxnSpPr>
        <p:spPr>
          <a:xfrm>
            <a:off x="7521331" y="3516313"/>
            <a:ext cx="504825" cy="144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376869" y="4235450"/>
            <a:ext cx="677862" cy="133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305431" y="4956175"/>
            <a:ext cx="504825" cy="144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6546606" y="5943600"/>
            <a:ext cx="3095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1" lang="en-GB" altLang="x-none" sz="1800">
                <a:solidFill>
                  <a:srgbClr val="000000"/>
                </a:solidFill>
                <a:latin typeface="Tahoma" charset="0"/>
              </a:rPr>
              <a:t>Schematic Diagram</a:t>
            </a:r>
          </a:p>
        </p:txBody>
      </p:sp>
    </p:spTree>
    <p:extLst>
      <p:ext uri="{BB962C8B-B14F-4D97-AF65-F5344CB8AC3E}">
        <p14:creationId xmlns:p14="http://schemas.microsoft.com/office/powerpoint/2010/main" val="176045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6694E-7 L 4.44444E-6 -0.08004 L 4.44444E-6 -2.26694E-7 Z " pathEditMode="relative" rAng="0" ptsTypes="AAA">
                                      <p:cBhvr>
                                        <p:cTn id="53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3.46981E-8 C -0.00121 0.00023 -0.00017 -0.04881 -0.00034 -0.04835 C -0.00052 -0.04788 -0.00121 3.46981E-8 -0.00121 0.00023 Z " pathEditMode="relative" rAng="0" ptsTypes="aaa">
                                      <p:cBhvr>
                                        <p:cTn id="55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Arial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2022-11-13T00:08:25Z</dcterms:created>
  <dcterms:modified xsi:type="dcterms:W3CDTF">2022-11-13T00:10:42Z</dcterms:modified>
</cp:coreProperties>
</file>