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718601892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7186018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671860189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67186018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6718601892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671860189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6718601892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671860189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26" name="Google Shape;26;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27" name="Google Shape;27;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lt1"/>
              </a:buClr>
              <a:buSzPts val="2000"/>
              <a:buNone/>
              <a:defRPr sz="2000">
                <a:solidFill>
                  <a:schemeClr val="lt1"/>
                </a:solidFill>
              </a:defRPr>
            </a:lvl1pPr>
            <a:lvl2pPr indent="-228600" lvl="1" marL="914400" algn="l">
              <a:spcBef>
                <a:spcPts val="360"/>
              </a:spcBef>
              <a:spcAft>
                <a:spcPts val="0"/>
              </a:spcAft>
              <a:buClr>
                <a:schemeClr val="lt1"/>
              </a:buClr>
              <a:buSzPts val="1800"/>
              <a:buNone/>
              <a:defRPr sz="1800">
                <a:solidFill>
                  <a:schemeClr val="lt1"/>
                </a:solidFill>
              </a:defRPr>
            </a:lvl2pPr>
            <a:lvl3pPr indent="-228600" lvl="2" marL="1371600" algn="l">
              <a:spcBef>
                <a:spcPts val="320"/>
              </a:spcBef>
              <a:spcAft>
                <a:spcPts val="0"/>
              </a:spcAft>
              <a:buClr>
                <a:schemeClr val="lt1"/>
              </a:buClr>
              <a:buSzPts val="1600"/>
              <a:buNone/>
              <a:defRPr sz="1600">
                <a:solidFill>
                  <a:schemeClr val="lt1"/>
                </a:solidFill>
              </a:defRPr>
            </a:lvl3pPr>
            <a:lvl4pPr indent="-228600" lvl="3" marL="1828800" algn="l">
              <a:spcBef>
                <a:spcPts val="280"/>
              </a:spcBef>
              <a:spcAft>
                <a:spcPts val="0"/>
              </a:spcAft>
              <a:buClr>
                <a:schemeClr val="lt1"/>
              </a:buClr>
              <a:buSzPts val="1400"/>
              <a:buNone/>
              <a:defRPr sz="1400">
                <a:solidFill>
                  <a:schemeClr val="lt1"/>
                </a:solidFill>
              </a:defRPr>
            </a:lvl4pPr>
            <a:lvl5pPr indent="-228600" lvl="4" marL="2286000" algn="l">
              <a:spcBef>
                <a:spcPts val="280"/>
              </a:spcBef>
              <a:spcAft>
                <a:spcPts val="0"/>
              </a:spcAft>
              <a:buClr>
                <a:schemeClr val="lt1"/>
              </a:buClr>
              <a:buSzPts val="1400"/>
              <a:buNone/>
              <a:defRPr sz="1400">
                <a:solidFill>
                  <a:schemeClr val="lt1"/>
                </a:solidFill>
              </a:defRPr>
            </a:lvl5pPr>
            <a:lvl6pPr indent="-228600" lvl="5" marL="2743200" algn="l">
              <a:spcBef>
                <a:spcPts val="280"/>
              </a:spcBef>
              <a:spcAft>
                <a:spcPts val="0"/>
              </a:spcAft>
              <a:buClr>
                <a:schemeClr val="lt1"/>
              </a:buClr>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Clr>
                <a:schemeClr val="lt1"/>
              </a:buClr>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lt1"/>
              </a:buClr>
              <a:buSzPts val="3200"/>
              <a:buChar char="•"/>
              <a:defRPr sz="3200"/>
            </a:lvl1pPr>
            <a:lvl2pPr indent="-406400" lvl="1" marL="914400" algn="l">
              <a:spcBef>
                <a:spcPts val="560"/>
              </a:spcBef>
              <a:spcAft>
                <a:spcPts val="0"/>
              </a:spcAft>
              <a:buClr>
                <a:schemeClr val="lt1"/>
              </a:buClr>
              <a:buSzPts val="2800"/>
              <a:buChar char="–"/>
              <a:defRPr sz="2800"/>
            </a:lvl2pPr>
            <a:lvl3pPr indent="-381000" lvl="2" marL="1371600" algn="l">
              <a:spcBef>
                <a:spcPts val="480"/>
              </a:spcBef>
              <a:spcAft>
                <a:spcPts val="0"/>
              </a:spcAft>
              <a:buClr>
                <a:schemeClr val="lt1"/>
              </a:buClr>
              <a:buSzPts val="2400"/>
              <a:buChar char="•"/>
              <a:defRPr sz="2400"/>
            </a:lvl3pPr>
            <a:lvl4pPr indent="-355600" lvl="3" marL="1828800" algn="l">
              <a:spcBef>
                <a:spcPts val="400"/>
              </a:spcBef>
              <a:spcAft>
                <a:spcPts val="0"/>
              </a:spcAft>
              <a:buClr>
                <a:schemeClr val="lt1"/>
              </a:buClr>
              <a:buSzPts val="2000"/>
              <a:buChar char="–"/>
              <a:defRPr sz="2000"/>
            </a:lvl4pPr>
            <a:lvl5pPr indent="-355600" lvl="4" marL="2286000" algn="l">
              <a:spcBef>
                <a:spcPts val="400"/>
              </a:spcBef>
              <a:spcAft>
                <a:spcPts val="0"/>
              </a:spcAft>
              <a:buClr>
                <a:schemeClr val="lt1"/>
              </a:buClr>
              <a:buSzPts val="2000"/>
              <a:buChar char="»"/>
              <a:defRPr sz="2000"/>
            </a:lvl5pPr>
            <a:lvl6pPr indent="-355600" lvl="5" marL="2743200" algn="l">
              <a:spcBef>
                <a:spcPts val="400"/>
              </a:spcBef>
              <a:spcAft>
                <a:spcPts val="0"/>
              </a:spcAft>
              <a:buClr>
                <a:schemeClr val="lt1"/>
              </a:buClr>
              <a:buSzPts val="2000"/>
              <a:buChar char="•"/>
              <a:defRPr sz="2000"/>
            </a:lvl6pPr>
            <a:lvl7pPr indent="-355600" lvl="6" marL="3200400" algn="l">
              <a:spcBef>
                <a:spcPts val="400"/>
              </a:spcBef>
              <a:spcAft>
                <a:spcPts val="0"/>
              </a:spcAft>
              <a:buClr>
                <a:schemeClr val="lt1"/>
              </a:buClr>
              <a:buSzPts val="2000"/>
              <a:buChar char="•"/>
              <a:defRPr sz="2000"/>
            </a:lvl7pPr>
            <a:lvl8pPr indent="-355600" lvl="7" marL="3657600" algn="l">
              <a:spcBef>
                <a:spcPts val="400"/>
              </a:spcBef>
              <a:spcAft>
                <a:spcPts val="0"/>
              </a:spcAft>
              <a:buClr>
                <a:schemeClr val="lt1"/>
              </a:buClr>
              <a:buSzPts val="2000"/>
              <a:buChar char="•"/>
              <a:defRPr sz="2000"/>
            </a:lvl8pPr>
            <a:lvl9pPr indent="-355600" lvl="8" marL="4114800" algn="l">
              <a:spcBef>
                <a:spcPts val="400"/>
              </a:spcBef>
              <a:spcAft>
                <a:spcPts val="0"/>
              </a:spcAft>
              <a:buClr>
                <a:schemeClr val="lt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X2nYdij2Khc"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hyperlink" Target="https://www.youtube.com/watch?v=GISSDqFU-5w" TargetMode="External"/><Relationship Id="rId5" Type="http://schemas.openxmlformats.org/officeDocument/2006/relationships/hyperlink" Target="https://www.youtube.com/watch?v=-kuuKGhXy08" TargetMode="External"/><Relationship Id="rId6" Type="http://schemas.openxmlformats.org/officeDocument/2006/relationships/image" Target="../media/image11.jpg"/><Relationship Id="rId7"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dQRlgFGSfCc"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g"/><Relationship Id="rId4" Type="http://schemas.openxmlformats.org/officeDocument/2006/relationships/hyperlink" Target="https://www.youtube.com/watch?v=wpHgZgFBfJ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hyperlink" Target="http://www.youtube.com/watch?v=YIzjCmFtgQ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hyperlink" Target="http://www.youtube.com/watch?v=EX7fAsYMbx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youtube.com/watch?v=qL9LGnrcpYA" TargetMode="Externa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8.jp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jpg"/><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jpg"/><Relationship Id="rId4" Type="http://schemas.openxmlformats.org/officeDocument/2006/relationships/hyperlink" Target="https://www.youtube.com/watch?v=qc1ZKyhMG6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6QB8_k9hy6g" TargetMode="External"/><Relationship Id="rId4" Type="http://schemas.openxmlformats.org/officeDocument/2006/relationships/hyperlink" Target="http://www.youtube.com/watch?v=6QB8_k9hy6g" TargetMode="External"/><Relationship Id="rId5" Type="http://schemas.openxmlformats.org/officeDocument/2006/relationships/hyperlink" Target="https://www.youtube.com/watch?v=fM678l8mbCc" TargetMode="External"/><Relationship Id="rId6" Type="http://schemas.openxmlformats.org/officeDocument/2006/relationships/image" Target="../media/image7.jpg"/><Relationship Id="rId7" Type="http://schemas.openxmlformats.org/officeDocument/2006/relationships/image" Target="../media/image10.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4793725" y="1696215"/>
            <a:ext cx="4104600" cy="1852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100"/>
              <a:buFont typeface="Calibri"/>
              <a:buNone/>
            </a:pPr>
            <a:r>
              <a:rPr lang="en-US" sz="3100"/>
              <a:t>The Sixth Generation filmmakers</a:t>
            </a:r>
            <a:endParaRPr/>
          </a:p>
        </p:txBody>
      </p:sp>
      <p:sp>
        <p:nvSpPr>
          <p:cNvPr id="85" name="Google Shape;85;p13"/>
          <p:cNvSpPr txBox="1"/>
          <p:nvPr>
            <p:ph idx="1" type="subTitle"/>
          </p:nvPr>
        </p:nvSpPr>
        <p:spPr>
          <a:xfrm>
            <a:off x="4793713" y="4437112"/>
            <a:ext cx="3483937" cy="146164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000"/>
              <a:buNone/>
            </a:pPr>
            <a:r>
              <a:rPr lang="en-US" sz="2000"/>
              <a:t>Dr. Kiki Tianqi Yu</a:t>
            </a:r>
            <a:endParaRPr/>
          </a:p>
        </p:txBody>
      </p:sp>
      <p:sp>
        <p:nvSpPr>
          <p:cNvPr id="86" name="Google Shape;86;p13"/>
          <p:cNvSpPr/>
          <p:nvPr/>
        </p:nvSpPr>
        <p:spPr>
          <a:xfrm flipH="1">
            <a:off x="0" y="0"/>
            <a:ext cx="4629586"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47" name="Google Shape;147;p2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descr="Les Bâtards du Pékin,  北京杂种 ou Beijing Bastards é um filme independente  produzido na China, censurado e proibido pelo governo por seu conteúdo considerado subversivo. A historia da película  é intercalada por apresentações de estrelas proeminentes que tinham acabado de gestar o cenário do rock nesse lugar, sendo o mais memorável deles o avô do C-Rock &quot;Cui Jian&quot;." id="148" name="Google Shape;148;p22" title="Beijing Bastards [北京杂种] (1993), Dir. Zhang Yuan, music by Cui Jian, Dou Wei and He Yong">
            <a:hlinkClick r:id="rId3"/>
          </p:cNvPr>
          <p:cNvPicPr preferRelativeResize="0"/>
          <p:nvPr/>
        </p:nvPicPr>
        <p:blipFill>
          <a:blip r:embed="rId4">
            <a:alphaModFix/>
          </a:blip>
          <a:stretch>
            <a:fillRect/>
          </a:stretch>
        </p:blipFill>
        <p:spPr>
          <a:xfrm>
            <a:off x="457200" y="342887"/>
            <a:ext cx="8229600" cy="61722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Film5218_f9f48a63-9a18-4f19-8f20-6c8875f30d80.jpg" id="154" name="Google Shape;154;p23"/>
          <p:cNvPicPr preferRelativeResize="0"/>
          <p:nvPr>
            <p:ph idx="1" type="body"/>
          </p:nvPr>
        </p:nvPicPr>
        <p:blipFill rotWithShape="1">
          <a:blip r:embed="rId3">
            <a:alphaModFix/>
          </a:blip>
          <a:srcRect b="0" l="0" r="0" t="0"/>
          <a:stretch/>
        </p:blipFill>
        <p:spPr>
          <a:xfrm>
            <a:off x="323528" y="476672"/>
            <a:ext cx="3656920" cy="5211763"/>
          </a:xfrm>
          <a:prstGeom prst="rect">
            <a:avLst/>
          </a:prstGeom>
          <a:noFill/>
          <a:ln>
            <a:noFill/>
          </a:ln>
        </p:spPr>
      </p:pic>
      <p:sp>
        <p:nvSpPr>
          <p:cNvPr id="155" name="Google Shape;155;p23"/>
          <p:cNvSpPr txBox="1"/>
          <p:nvPr/>
        </p:nvSpPr>
        <p:spPr>
          <a:xfrm>
            <a:off x="971600" y="5890469"/>
            <a:ext cx="49092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sng" cap="none" strike="noStrike">
                <a:solidFill>
                  <a:schemeClr val="hlink"/>
                </a:solidFill>
                <a:latin typeface="Calibri"/>
                <a:ea typeface="Calibri"/>
                <a:cs typeface="Calibri"/>
                <a:sym typeface="Calibri"/>
                <a:hlinkClick r:id="rId4"/>
              </a:rPr>
              <a:t>Suzhou River</a:t>
            </a:r>
            <a:r>
              <a:rPr b="0" i="0" lang="en-US" sz="1800" u="none" cap="none" strike="noStrike">
                <a:solidFill>
                  <a:schemeClr val="lt1"/>
                </a:solidFill>
                <a:latin typeface="Calibri"/>
                <a:ea typeface="Calibri"/>
                <a:cs typeface="Calibri"/>
                <a:sym typeface="Calibri"/>
              </a:rPr>
              <a:t>, LOU Ye, 1999</a:t>
            </a:r>
            <a:endParaRPr/>
          </a:p>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5"/>
              </a:rPr>
              <a:t>https://www.youtube.com/watch?v=-kuuKGhXy08</a:t>
            </a:r>
            <a:endParaRPr sz="1800">
              <a:solidFill>
                <a:schemeClr val="lt1"/>
              </a:solidFill>
              <a:latin typeface="Calibri"/>
              <a:ea typeface="Calibri"/>
              <a:cs typeface="Calibri"/>
              <a:sym typeface="Calibri"/>
            </a:endParaRPr>
          </a:p>
        </p:txBody>
      </p:sp>
      <p:pic>
        <p:nvPicPr>
          <p:cNvPr descr="images.jpg" id="156" name="Google Shape;156;p23"/>
          <p:cNvPicPr preferRelativeResize="0"/>
          <p:nvPr/>
        </p:nvPicPr>
        <p:blipFill rotWithShape="1">
          <a:blip r:embed="rId6">
            <a:alphaModFix/>
          </a:blip>
          <a:srcRect b="0" l="0" r="0" t="0"/>
          <a:stretch/>
        </p:blipFill>
        <p:spPr>
          <a:xfrm>
            <a:off x="4716016" y="524001"/>
            <a:ext cx="4220367" cy="2333779"/>
          </a:xfrm>
          <a:prstGeom prst="rect">
            <a:avLst/>
          </a:prstGeom>
          <a:noFill/>
          <a:ln>
            <a:noFill/>
          </a:ln>
        </p:spPr>
      </p:pic>
      <p:pic>
        <p:nvPicPr>
          <p:cNvPr descr="zhou.jpg" id="157" name="Google Shape;157;p23"/>
          <p:cNvPicPr preferRelativeResize="0"/>
          <p:nvPr/>
        </p:nvPicPr>
        <p:blipFill rotWithShape="1">
          <a:blip r:embed="rId7">
            <a:alphaModFix/>
          </a:blip>
          <a:srcRect b="0" l="0" r="0" t="0"/>
          <a:stretch/>
        </p:blipFill>
        <p:spPr>
          <a:xfrm>
            <a:off x="4714244" y="3427755"/>
            <a:ext cx="4210816" cy="2249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63" name="Google Shape;163;p24"/>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descr="Rotterdam Film Festival 2000 - Tiger Award&#10;&#10;DIRECTOR: Lou Ye&#10;&#10;CAST: Zhou Xun, Jia Hongsgeng, Nai An, Yao Anlian, Hua Zhonkai&#10;&#10;A motorcycle courier in his mid-twenties is asked to drive the 16- year-old daughter of a smuggler. They fall in love, but when she figures out that he is kidnapping her for a ransom, she jumps into the river, and he is jailed for murder. After his release he meets a dancer-her alter ago.&#10;&#10;—&#10;&#10;Coproduction Office &#10;www.coproductionoffice.eu" id="164" name="Google Shape;164;p24" title="Suzhou River by Lou Ye">
            <a:hlinkClick r:id="rId3"/>
          </p:cNvPr>
          <p:cNvPicPr preferRelativeResize="0"/>
          <p:nvPr/>
        </p:nvPicPr>
        <p:blipFill>
          <a:blip r:embed="rId4">
            <a:alphaModFix/>
          </a:blip>
          <a:stretch>
            <a:fillRect/>
          </a:stretch>
        </p:blipFill>
        <p:spPr>
          <a:xfrm>
            <a:off x="737725" y="374900"/>
            <a:ext cx="7668542" cy="575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Calibri"/>
              <a:buNone/>
            </a:pPr>
            <a:r>
              <a:rPr lang="en-US"/>
              <a:t>Features </a:t>
            </a:r>
            <a:endParaRPr/>
          </a:p>
        </p:txBody>
      </p:sp>
      <p:sp>
        <p:nvSpPr>
          <p:cNvPr id="170" name="Google Shape;170;p25"/>
          <p:cNvSpPr txBox="1"/>
          <p:nvPr>
            <p:ph idx="1" type="body"/>
          </p:nvPr>
        </p:nvSpPr>
        <p:spPr>
          <a:xfrm>
            <a:off x="146400" y="1581925"/>
            <a:ext cx="8540400" cy="4526100"/>
          </a:xfrm>
          <a:prstGeom prst="rect">
            <a:avLst/>
          </a:prstGeom>
          <a:noFill/>
          <a:ln>
            <a:noFill/>
          </a:ln>
        </p:spPr>
        <p:txBody>
          <a:bodyPr anchorCtr="0" anchor="t" bIns="45700" lIns="91425" spcFirstLastPara="1" rIns="91425" wrap="square" tIns="45700">
            <a:normAutofit fontScale="85000" lnSpcReduction="20000"/>
          </a:bodyPr>
          <a:lstStyle/>
          <a:p>
            <a:pPr indent="-358140" lvl="0" marL="342900" rtl="0" algn="l">
              <a:spcBef>
                <a:spcPts val="0"/>
              </a:spcBef>
              <a:spcAft>
                <a:spcPts val="0"/>
              </a:spcAft>
              <a:buClr>
                <a:schemeClr val="lt1"/>
              </a:buClr>
              <a:buSzPct val="100000"/>
              <a:buChar char="•"/>
            </a:pPr>
            <a:r>
              <a:rPr lang="en-US"/>
              <a:t>marginal (urban) characters, </a:t>
            </a:r>
            <a:endParaRPr/>
          </a:p>
          <a:p>
            <a:pPr indent="-358140" lvl="0" marL="342900" rtl="0" algn="l">
              <a:spcBef>
                <a:spcPts val="496"/>
              </a:spcBef>
              <a:spcAft>
                <a:spcPts val="0"/>
              </a:spcAft>
              <a:buClr>
                <a:schemeClr val="lt1"/>
              </a:buClr>
              <a:buSzPct val="100000"/>
              <a:buChar char="•"/>
            </a:pPr>
            <a:r>
              <a:rPr lang="en-US"/>
              <a:t>semi-underground life style, avant-garde scene that they are part of</a:t>
            </a:r>
            <a:endParaRPr/>
          </a:p>
          <a:p>
            <a:pPr indent="-358140" lvl="0" marL="342900" rtl="0" algn="l">
              <a:spcBef>
                <a:spcPts val="496"/>
              </a:spcBef>
              <a:spcAft>
                <a:spcPts val="0"/>
              </a:spcAft>
              <a:buClr>
                <a:schemeClr val="lt1"/>
              </a:buClr>
              <a:buSzPct val="100000"/>
              <a:buChar char="•"/>
            </a:pPr>
            <a:r>
              <a:rPr lang="en-US"/>
              <a:t>low budget, </a:t>
            </a:r>
            <a:endParaRPr/>
          </a:p>
          <a:p>
            <a:pPr indent="-358140" lvl="0" marL="342900" rtl="0" algn="l">
              <a:spcBef>
                <a:spcPts val="496"/>
              </a:spcBef>
              <a:spcAft>
                <a:spcPts val="0"/>
              </a:spcAft>
              <a:buClr>
                <a:schemeClr val="lt1"/>
              </a:buClr>
              <a:buSzPct val="100000"/>
              <a:buChar char="•"/>
            </a:pPr>
            <a:r>
              <a:rPr lang="en-US"/>
              <a:t>non-professional actors </a:t>
            </a:r>
            <a:endParaRPr/>
          </a:p>
          <a:p>
            <a:pPr indent="-358140" lvl="0" marL="342900" rtl="0" algn="l">
              <a:spcBef>
                <a:spcPts val="496"/>
              </a:spcBef>
              <a:spcAft>
                <a:spcPts val="0"/>
              </a:spcAft>
              <a:buClr>
                <a:schemeClr val="lt1"/>
              </a:buClr>
              <a:buSzPct val="100000"/>
              <a:buChar char="•"/>
            </a:pPr>
            <a:r>
              <a:rPr lang="en-US"/>
              <a:t>improvised script</a:t>
            </a:r>
            <a:endParaRPr/>
          </a:p>
          <a:p>
            <a:pPr indent="-282575" lvl="0" marL="342900" rtl="0" algn="l">
              <a:spcBef>
                <a:spcPts val="496"/>
              </a:spcBef>
              <a:spcAft>
                <a:spcPts val="0"/>
              </a:spcAft>
              <a:buSzPct val="56250"/>
              <a:buChar char="•"/>
            </a:pPr>
            <a:r>
              <a:rPr lang="en-US"/>
              <a:t>influenced by the French New Wave</a:t>
            </a:r>
            <a:endParaRPr/>
          </a:p>
          <a:p>
            <a:pPr indent="-358140" lvl="0" marL="342900" rtl="0" algn="l">
              <a:spcBef>
                <a:spcPts val="496"/>
              </a:spcBef>
              <a:spcAft>
                <a:spcPts val="0"/>
              </a:spcAft>
              <a:buClr>
                <a:schemeClr val="lt1"/>
              </a:buClr>
              <a:buSzPct val="100000"/>
              <a:buChar char="•"/>
            </a:pPr>
            <a:r>
              <a:rPr b="1" lang="en-US"/>
              <a:t>personal – aesthetic strategy and political position</a:t>
            </a:r>
            <a:endParaRPr b="1"/>
          </a:p>
          <a:p>
            <a:pPr indent="-358140" lvl="0" marL="342900" rtl="0" algn="l">
              <a:spcBef>
                <a:spcPts val="496"/>
              </a:spcBef>
              <a:spcAft>
                <a:spcPts val="0"/>
              </a:spcAft>
              <a:buClr>
                <a:schemeClr val="lt1"/>
              </a:buClr>
              <a:buSzPct val="100000"/>
              <a:buChar char="•"/>
            </a:pPr>
            <a:r>
              <a:rPr lang="en-US"/>
              <a:t>‘underground’ without passing the censorship </a:t>
            </a:r>
            <a:endParaRPr/>
          </a:p>
          <a:p>
            <a:pPr indent="0" lvl="0" marL="342900" rtl="0" algn="l">
              <a:spcBef>
                <a:spcPts val="496"/>
              </a:spcBef>
              <a:spcAft>
                <a:spcPts val="0"/>
              </a:spcAft>
              <a:buNone/>
            </a:pPr>
            <a:r>
              <a:t/>
            </a:r>
            <a:endParaRPr/>
          </a:p>
          <a:p>
            <a:pPr indent="-185420" lvl="0" marL="342900" rtl="0" algn="l">
              <a:spcBef>
                <a:spcPts val="496"/>
              </a:spcBef>
              <a:spcAft>
                <a:spcPts val="0"/>
              </a:spcAft>
              <a:buClr>
                <a:schemeClr val="lt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l">
              <a:spcBef>
                <a:spcPts val="496"/>
              </a:spcBef>
              <a:spcAft>
                <a:spcPts val="0"/>
              </a:spcAft>
              <a:buNone/>
            </a:pPr>
            <a:r>
              <a:rPr lang="en-US" sz="3200"/>
              <a:t>Urban Generation </a:t>
            </a:r>
            <a:endParaRPr/>
          </a:p>
        </p:txBody>
      </p:sp>
      <p:sp>
        <p:nvSpPr>
          <p:cNvPr id="176" name="Google Shape;176;p26"/>
          <p:cNvSpPr txBox="1"/>
          <p:nvPr>
            <p:ph idx="1" type="body"/>
          </p:nvPr>
        </p:nvSpPr>
        <p:spPr>
          <a:xfrm>
            <a:off x="457200" y="1307925"/>
            <a:ext cx="8229600" cy="4526100"/>
          </a:xfrm>
          <a:prstGeom prst="rect">
            <a:avLst/>
          </a:prstGeom>
        </p:spPr>
        <p:txBody>
          <a:bodyPr anchorCtr="0" anchor="t" bIns="45700" lIns="91425" spcFirstLastPara="1" rIns="91425" wrap="square" tIns="45700">
            <a:normAutofit/>
          </a:bodyPr>
          <a:lstStyle/>
          <a:p>
            <a:pPr indent="-344170" lvl="0" marL="342900" rtl="0" algn="l">
              <a:spcBef>
                <a:spcPts val="496"/>
              </a:spcBef>
              <a:spcAft>
                <a:spcPts val="0"/>
              </a:spcAft>
              <a:buSzPts val="2500"/>
              <a:buChar char="•"/>
            </a:pPr>
            <a:r>
              <a:rPr lang="en-US" sz="2500"/>
              <a:t>Themes: f</a:t>
            </a:r>
            <a:r>
              <a:rPr lang="en-US" sz="2500"/>
              <a:t>ewer obsessions with subjects overt linked with ‘China’, less allegory, but an increasing consciousness showing contemporary Chinese society: marginalised subjectivities, socio-economic transitions, urbanisations, mass migration,  social inequalities, contradictions, psychological world of people who are experiencing the change.. </a:t>
            </a:r>
            <a:endParaRPr sz="2500"/>
          </a:p>
          <a:p>
            <a:pPr indent="0" lvl="0" marL="342900" rtl="0" algn="l">
              <a:spcBef>
                <a:spcPts val="496"/>
              </a:spcBef>
              <a:spcAft>
                <a:spcPts val="0"/>
              </a:spcAft>
              <a:buNone/>
            </a:pPr>
            <a:r>
              <a:t/>
            </a:r>
            <a:endParaRPr/>
          </a:p>
        </p:txBody>
      </p:sp>
      <p:pic>
        <p:nvPicPr>
          <p:cNvPr descr="20120813113435154.jpg" id="177" name="Google Shape;177;p26"/>
          <p:cNvPicPr preferRelativeResize="0"/>
          <p:nvPr>
            <p:ph idx="1" type="body"/>
          </p:nvPr>
        </p:nvPicPr>
        <p:blipFill rotWithShape="1">
          <a:blip r:embed="rId3">
            <a:alphaModFix/>
          </a:blip>
          <a:srcRect b="0" l="0" r="0" t="0"/>
          <a:stretch/>
        </p:blipFill>
        <p:spPr>
          <a:xfrm>
            <a:off x="2542025" y="3826900"/>
            <a:ext cx="3749100" cy="266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netizen.jpg" id="183" name="Google Shape;183;p27"/>
          <p:cNvPicPr preferRelativeResize="0"/>
          <p:nvPr>
            <p:ph idx="1" type="body"/>
          </p:nvPr>
        </p:nvPicPr>
        <p:blipFill rotWithShape="1">
          <a:blip r:embed="rId3">
            <a:alphaModFix/>
          </a:blip>
          <a:srcRect b="0" l="0" r="0" t="0"/>
          <a:stretch/>
        </p:blipFill>
        <p:spPr>
          <a:xfrm>
            <a:off x="685800" y="2362200"/>
            <a:ext cx="3895972" cy="2316162"/>
          </a:xfrm>
          <a:prstGeom prst="rect">
            <a:avLst/>
          </a:prstGeom>
          <a:noFill/>
          <a:ln>
            <a:noFill/>
          </a:ln>
        </p:spPr>
      </p:pic>
      <p:pic>
        <p:nvPicPr>
          <p:cNvPr descr="shanghai 1.jpg" id="184" name="Google Shape;184;p27"/>
          <p:cNvPicPr preferRelativeResize="0"/>
          <p:nvPr/>
        </p:nvPicPr>
        <p:blipFill rotWithShape="1">
          <a:blip r:embed="rId4">
            <a:alphaModFix/>
          </a:blip>
          <a:srcRect b="0" l="0" r="0" t="0"/>
          <a:stretch/>
        </p:blipFill>
        <p:spPr>
          <a:xfrm>
            <a:off x="685800" y="465534"/>
            <a:ext cx="8001000" cy="53256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lecture_china_today.png" id="190" name="Google Shape;190;p28"/>
          <p:cNvPicPr preferRelativeResize="0"/>
          <p:nvPr>
            <p:ph idx="1" type="body"/>
          </p:nvPr>
        </p:nvPicPr>
        <p:blipFill rotWithShape="1">
          <a:blip r:embed="rId3">
            <a:alphaModFix/>
          </a:blip>
          <a:srcRect b="0" l="0" r="0" t="0"/>
          <a:stretch/>
        </p:blipFill>
        <p:spPr>
          <a:xfrm>
            <a:off x="1752600" y="990600"/>
            <a:ext cx="5562600" cy="5099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matthew_niederhauser_aap_feature_beijing_construction.jpg" id="196" name="Google Shape;196;p29"/>
          <p:cNvPicPr preferRelativeResize="0"/>
          <p:nvPr>
            <p:ph idx="1" type="body"/>
          </p:nvPr>
        </p:nvPicPr>
        <p:blipFill rotWithShape="1">
          <a:blip r:embed="rId3">
            <a:alphaModFix/>
          </a:blip>
          <a:srcRect b="0" l="0" r="0" t="0"/>
          <a:stretch/>
        </p:blipFill>
        <p:spPr>
          <a:xfrm>
            <a:off x="1600200" y="990600"/>
            <a:ext cx="6788945"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beijing-bicycle.jpg" id="202" name="Google Shape;202;p30"/>
          <p:cNvPicPr preferRelativeResize="0"/>
          <p:nvPr>
            <p:ph idx="1" type="body"/>
          </p:nvPr>
        </p:nvPicPr>
        <p:blipFill rotWithShape="1">
          <a:blip r:embed="rId3">
            <a:alphaModFix/>
          </a:blip>
          <a:srcRect b="0" l="0" r="0" t="0"/>
          <a:stretch/>
        </p:blipFill>
        <p:spPr>
          <a:xfrm>
            <a:off x="2819400" y="990600"/>
            <a:ext cx="3352800" cy="4470400"/>
          </a:xfrm>
          <a:prstGeom prst="rect">
            <a:avLst/>
          </a:prstGeom>
          <a:noFill/>
          <a:ln>
            <a:noFill/>
          </a:ln>
        </p:spPr>
      </p:pic>
      <p:sp>
        <p:nvSpPr>
          <p:cNvPr id="203" name="Google Shape;203;p30"/>
          <p:cNvSpPr txBox="1"/>
          <p:nvPr/>
        </p:nvSpPr>
        <p:spPr>
          <a:xfrm>
            <a:off x="2819400" y="5650468"/>
            <a:ext cx="49078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1"/>
                </a:solidFill>
                <a:latin typeface="Calibri"/>
                <a:ea typeface="Calibri"/>
                <a:cs typeface="Calibri"/>
                <a:sym typeface="Calibri"/>
              </a:rPr>
              <a:t>Beijing Bicycle</a:t>
            </a:r>
            <a:r>
              <a:rPr lang="en-US" sz="1800">
                <a:solidFill>
                  <a:schemeClr val="lt1"/>
                </a:solidFill>
                <a:latin typeface="Calibri"/>
                <a:ea typeface="Calibri"/>
                <a:cs typeface="Calibri"/>
                <a:sym typeface="Calibri"/>
              </a:rPr>
              <a:t>, Wang Xiaoshuai, 2001</a:t>
            </a:r>
            <a:endParaRPr/>
          </a:p>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https://www.youtube.com/watch?v=wpHgZgFBfJ0</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tumblr_kty82aMdXe1qzqesv.jpg" id="209" name="Google Shape;209;p31"/>
          <p:cNvPicPr preferRelativeResize="0"/>
          <p:nvPr>
            <p:ph idx="1" type="body"/>
          </p:nvPr>
        </p:nvPicPr>
        <p:blipFill rotWithShape="1">
          <a:blip r:embed="rId3">
            <a:alphaModFix/>
          </a:blip>
          <a:srcRect b="0" l="0" r="0" t="0"/>
          <a:stretch/>
        </p:blipFill>
        <p:spPr>
          <a:xfrm>
            <a:off x="2902110" y="684271"/>
            <a:ext cx="3933464" cy="5235993"/>
          </a:xfrm>
          <a:prstGeom prst="rect">
            <a:avLst/>
          </a:prstGeom>
          <a:noFill/>
          <a:ln>
            <a:noFill/>
          </a:ln>
        </p:spPr>
      </p:pic>
      <p:sp>
        <p:nvSpPr>
          <p:cNvPr id="210" name="Google Shape;210;p31"/>
          <p:cNvSpPr txBox="1"/>
          <p:nvPr/>
        </p:nvSpPr>
        <p:spPr>
          <a:xfrm>
            <a:off x="2743200" y="5920264"/>
            <a:ext cx="4092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u="sng">
                <a:solidFill>
                  <a:schemeClr val="hlink"/>
                </a:solidFill>
                <a:latin typeface="Calibri"/>
                <a:ea typeface="Calibri"/>
                <a:cs typeface="Calibri"/>
                <a:sym typeface="Calibri"/>
                <a:hlinkClick r:id="rId4"/>
              </a:rPr>
              <a:t>Shanghai Dreams</a:t>
            </a:r>
            <a:r>
              <a:rPr i="1" lang="en-US" sz="1800">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Wang Xiaochuai, 2005 </a:t>
            </a:r>
            <a:endParaRPr sz="1800">
              <a:solidFill>
                <a:schemeClr val="lt1"/>
              </a:solidFill>
              <a:latin typeface="Calibri"/>
              <a:ea typeface="Calibri"/>
              <a:cs typeface="Calibri"/>
              <a:sym typeface="Calibri"/>
            </a:endParaRPr>
          </a:p>
        </p:txBody>
      </p:sp>
      <p:sp>
        <p:nvSpPr>
          <p:cNvPr id="211" name="Google Shape;211;p31"/>
          <p:cNvSpPr txBox="1"/>
          <p:nvPr/>
        </p:nvSpPr>
        <p:spPr>
          <a:xfrm flipH="1">
            <a:off x="204626" y="4343401"/>
            <a:ext cx="26974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Semi – autobiographical</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Reflects the filmmaker’s own upspring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92" name="Google Shape;92;p14"/>
          <p:cNvSpPr txBox="1"/>
          <p:nvPr>
            <p:ph idx="1" type="body"/>
          </p:nvPr>
        </p:nvSpPr>
        <p:spPr>
          <a:xfrm>
            <a:off x="457200" y="1066800"/>
            <a:ext cx="8229600" cy="50593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None/>
            </a:pPr>
            <a:r>
              <a:t/>
            </a:r>
            <a:endParaRPr/>
          </a:p>
          <a:p>
            <a:pPr indent="-342900" lvl="0" marL="342900" rtl="0" algn="l">
              <a:spcBef>
                <a:spcPts val="640"/>
              </a:spcBef>
              <a:spcAft>
                <a:spcPts val="0"/>
              </a:spcAft>
              <a:buClr>
                <a:schemeClr val="lt1"/>
              </a:buClr>
              <a:buSzPts val="3200"/>
              <a:buChar char="•"/>
            </a:pPr>
            <a:r>
              <a:rPr lang="en-US"/>
              <a:t>Film industry in Mainland China in transition</a:t>
            </a:r>
            <a:endParaRPr/>
          </a:p>
          <a:p>
            <a:pPr indent="-342900" lvl="0" marL="342900" rtl="0" algn="l">
              <a:spcBef>
                <a:spcPts val="640"/>
              </a:spcBef>
              <a:spcAft>
                <a:spcPts val="0"/>
              </a:spcAft>
              <a:buClr>
                <a:schemeClr val="lt1"/>
              </a:buClr>
              <a:buSzPts val="3200"/>
              <a:buChar char="•"/>
            </a:pPr>
            <a:r>
              <a:rPr lang="en-US"/>
              <a:t>The Sixth Generation of Chinese filmmakers</a:t>
            </a:r>
            <a:endParaRPr/>
          </a:p>
          <a:p>
            <a:pPr indent="-342900" lvl="0" marL="342900" rtl="0" algn="l">
              <a:spcBef>
                <a:spcPts val="640"/>
              </a:spcBef>
              <a:spcAft>
                <a:spcPts val="0"/>
              </a:spcAft>
              <a:buClr>
                <a:schemeClr val="lt1"/>
              </a:buClr>
              <a:buSzPts val="3200"/>
              <a:buChar char="•"/>
            </a:pPr>
            <a:r>
              <a:rPr lang="en-US"/>
              <a:t>Key concepts</a:t>
            </a:r>
            <a:endParaRPr/>
          </a:p>
          <a:p>
            <a:pPr indent="-285750" lvl="1" marL="742950" rtl="0" algn="l">
              <a:spcBef>
                <a:spcPts val="560"/>
              </a:spcBef>
              <a:spcAft>
                <a:spcPts val="0"/>
              </a:spcAft>
              <a:buClr>
                <a:schemeClr val="lt1"/>
              </a:buClr>
              <a:buSzPts val="2800"/>
              <a:buChar char="–"/>
            </a:pPr>
            <a:r>
              <a:rPr lang="en-US"/>
              <a:t>Post-socialism</a:t>
            </a:r>
            <a:endParaRPr/>
          </a:p>
          <a:p>
            <a:pPr indent="-285750" lvl="1" marL="742950" rtl="0" algn="l">
              <a:spcBef>
                <a:spcPts val="560"/>
              </a:spcBef>
              <a:spcAft>
                <a:spcPts val="0"/>
              </a:spcAft>
              <a:buClr>
                <a:schemeClr val="lt1"/>
              </a:buClr>
              <a:buSzPts val="2800"/>
              <a:buChar char="–"/>
            </a:pPr>
            <a:r>
              <a:rPr lang="en-US"/>
              <a:t>Underground/Independent</a:t>
            </a:r>
            <a:endParaRPr/>
          </a:p>
          <a:p>
            <a:pPr indent="-285750" lvl="1" marL="742950" rtl="0" algn="l">
              <a:spcBef>
                <a:spcPts val="560"/>
              </a:spcBef>
              <a:spcAft>
                <a:spcPts val="0"/>
              </a:spcAft>
              <a:buClr>
                <a:schemeClr val="lt1"/>
              </a:buClr>
              <a:buSzPts val="2800"/>
              <a:buChar char="–"/>
            </a:pPr>
            <a:r>
              <a:rPr lang="en-US"/>
              <a:t>Censorship </a:t>
            </a:r>
            <a:endParaRPr/>
          </a:p>
          <a:p>
            <a:pPr indent="-342900" lvl="0" marL="342900" rtl="0" algn="l">
              <a:spcBef>
                <a:spcPts val="640"/>
              </a:spcBef>
              <a:spcAft>
                <a:spcPts val="0"/>
              </a:spcAft>
              <a:buClr>
                <a:schemeClr val="lt1"/>
              </a:buClr>
              <a:buSzPts val="3200"/>
              <a:buChar char="•"/>
            </a:pPr>
            <a:r>
              <a:rPr lang="en-US"/>
              <a:t>Case study – the cinema of Jia Zhangke </a:t>
            </a:r>
            <a:endParaRPr/>
          </a:p>
          <a:p>
            <a:pPr indent="-107950" lvl="1" marL="742950" rtl="0" algn="l">
              <a:spcBef>
                <a:spcPts val="560"/>
              </a:spcBef>
              <a:spcAft>
                <a:spcPts val="0"/>
              </a:spcAft>
              <a:buClr>
                <a:schemeClr val="lt1"/>
              </a:buClr>
              <a:buSzPts val="2800"/>
              <a:buNone/>
            </a:pPr>
            <a:r>
              <a:t/>
            </a:r>
            <a:endParaRPr/>
          </a:p>
          <a:p>
            <a:pPr indent="-107950" lvl="1" marL="742950" rtl="0" algn="l">
              <a:spcBef>
                <a:spcPts val="560"/>
              </a:spcBef>
              <a:spcAft>
                <a:spcPts val="0"/>
              </a:spcAft>
              <a:buClr>
                <a:schemeClr val="lt1"/>
              </a:buClr>
              <a:buSzPts val="2800"/>
              <a:buNone/>
            </a:pPr>
            <a:r>
              <a:t/>
            </a:r>
            <a:endParaRPr/>
          </a:p>
          <a:p>
            <a:pPr indent="-139700" lvl="0" marL="342900" rtl="0" algn="l">
              <a:spcBef>
                <a:spcPts val="640"/>
              </a:spcBef>
              <a:spcAft>
                <a:spcPts val="0"/>
              </a:spcAft>
              <a:buClr>
                <a:schemeClr val="lt1"/>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217" name="Google Shape;217;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en-US"/>
              <a:t>China at the turn of new century </a:t>
            </a:r>
            <a:endParaRPr/>
          </a:p>
          <a:p>
            <a:pPr indent="-342900" lvl="0" marL="342900" rtl="0" algn="l">
              <a:spcBef>
                <a:spcPts val="640"/>
              </a:spcBef>
              <a:spcAft>
                <a:spcPts val="0"/>
              </a:spcAft>
              <a:buClr>
                <a:schemeClr val="lt1"/>
              </a:buClr>
              <a:buSzPts val="3200"/>
              <a:buChar char="•"/>
            </a:pPr>
            <a:r>
              <a:rPr lang="en-US"/>
              <a:t>mass immigration, demolition, globalisation</a:t>
            </a:r>
            <a:endParaRPr/>
          </a:p>
          <a:p>
            <a:pPr indent="-254000" lvl="0" marL="342900" rtl="0" algn="l">
              <a:spcBef>
                <a:spcPts val="640"/>
              </a:spcBef>
              <a:spcAft>
                <a:spcPts val="0"/>
              </a:spcAft>
              <a:buSzPts val="1800"/>
              <a:buChar char="•"/>
            </a:pPr>
            <a:r>
              <a:rPr lang="en-US"/>
              <a:t>autobiographical </a:t>
            </a:r>
            <a:endParaRPr/>
          </a:p>
          <a:p>
            <a:pPr indent="-342900" lvl="0" marL="342900" rtl="0" algn="l">
              <a:spcBef>
                <a:spcPts val="640"/>
              </a:spcBef>
              <a:spcAft>
                <a:spcPts val="0"/>
              </a:spcAft>
              <a:buClr>
                <a:schemeClr val="lt1"/>
              </a:buClr>
              <a:buSzPts val="3200"/>
              <a:buChar char="•"/>
            </a:pPr>
            <a:r>
              <a:rPr lang="en-US"/>
              <a:t>Documentary techniques – realistic style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457200" y="750747"/>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Calibri"/>
              <a:buNone/>
            </a:pPr>
            <a:r>
              <a:rPr b="1" lang="en-US">
                <a:solidFill>
                  <a:schemeClr val="accent6"/>
                </a:solidFill>
              </a:rPr>
              <a:t>post-socialism</a:t>
            </a:r>
            <a:br>
              <a:rPr b="1" lang="en-US">
                <a:solidFill>
                  <a:schemeClr val="accent6"/>
                </a:solidFill>
              </a:rPr>
            </a:br>
            <a:endParaRPr/>
          </a:p>
        </p:txBody>
      </p:sp>
      <p:sp>
        <p:nvSpPr>
          <p:cNvPr id="223" name="Google Shape;223;p33"/>
          <p:cNvSpPr txBox="1"/>
          <p:nvPr>
            <p:ph idx="1" type="body"/>
          </p:nvPr>
        </p:nvSpPr>
        <p:spPr>
          <a:xfrm>
            <a:off x="457200" y="1600200"/>
            <a:ext cx="8229600" cy="5038500"/>
          </a:xfrm>
          <a:prstGeom prst="rect">
            <a:avLst/>
          </a:prstGeom>
          <a:noFill/>
          <a:ln>
            <a:noFill/>
          </a:ln>
        </p:spPr>
        <p:txBody>
          <a:bodyPr anchorCtr="0" anchor="t" bIns="45700" lIns="91425" spcFirstLastPara="1" rIns="91425" wrap="square" tIns="45700">
            <a:normAutofit fontScale="62500" lnSpcReduction="10000"/>
          </a:bodyPr>
          <a:lstStyle/>
          <a:p>
            <a:pPr indent="-342900" lvl="0" marL="342900" rtl="0" algn="l">
              <a:spcBef>
                <a:spcPts val="0"/>
              </a:spcBef>
              <a:spcAft>
                <a:spcPts val="0"/>
              </a:spcAft>
              <a:buClr>
                <a:schemeClr val="lt1"/>
              </a:buClr>
              <a:buSzPct val="100000"/>
              <a:buNone/>
            </a:pPr>
            <a:r>
              <a:rPr b="1" lang="en-US"/>
              <a:t>	Fi</a:t>
            </a:r>
            <a:r>
              <a:rPr lang="en-US"/>
              <a:t>rst coined by Arif Dirlik. </a:t>
            </a:r>
            <a:endParaRPr/>
          </a:p>
          <a:p>
            <a:pPr indent="-327660" lvl="0" marL="342900" rtl="0" algn="l">
              <a:spcBef>
                <a:spcPts val="448"/>
              </a:spcBef>
              <a:spcAft>
                <a:spcPts val="0"/>
              </a:spcAft>
              <a:buClr>
                <a:schemeClr val="lt1"/>
              </a:buClr>
              <a:buSzPct val="100000"/>
              <a:buFont typeface="Calibri"/>
              <a:buChar char="-"/>
            </a:pPr>
            <a:r>
              <a:rPr lang="en-US"/>
              <a:t>Describe the political system and social period since the economic reform</a:t>
            </a:r>
            <a:endParaRPr/>
          </a:p>
          <a:p>
            <a:pPr indent="0" lvl="0" marL="342900" rtl="0" algn="l">
              <a:spcBef>
                <a:spcPts val="448"/>
              </a:spcBef>
              <a:spcAft>
                <a:spcPts val="0"/>
              </a:spcAft>
              <a:buNone/>
            </a:pPr>
            <a:r>
              <a:t/>
            </a:r>
            <a:endParaRPr/>
          </a:p>
          <a:p>
            <a:pPr indent="-327660" lvl="0" marL="342900" rtl="0" algn="l">
              <a:spcBef>
                <a:spcPts val="448"/>
              </a:spcBef>
              <a:spcAft>
                <a:spcPts val="0"/>
              </a:spcAft>
              <a:buClr>
                <a:schemeClr val="lt1"/>
              </a:buClr>
              <a:buSzPct val="100000"/>
              <a:buChar char="•"/>
            </a:pPr>
            <a:r>
              <a:rPr lang="en-US"/>
              <a:t>Paul Pickowicz proposes </a:t>
            </a:r>
            <a:r>
              <a:rPr lang="en-US">
                <a:solidFill>
                  <a:schemeClr val="accent6"/>
                </a:solidFill>
              </a:rPr>
              <a:t>post-socialism</a:t>
            </a:r>
            <a:r>
              <a:rPr lang="en-US"/>
              <a:t> as a </a:t>
            </a:r>
            <a:r>
              <a:rPr b="1" lang="en-US"/>
              <a:t>periodising label</a:t>
            </a:r>
            <a:r>
              <a:rPr lang="en-US"/>
              <a:t> to characterise China since the late 1970s, and a regime of political economy called socialist market economy, or the so-called ‘socialism with Chinese characteristics’.</a:t>
            </a:r>
            <a:endParaRPr/>
          </a:p>
          <a:p>
            <a:pPr indent="-327660" lvl="0" marL="342900" rtl="0" algn="l">
              <a:spcBef>
                <a:spcPts val="448"/>
              </a:spcBef>
              <a:spcAft>
                <a:spcPts val="0"/>
              </a:spcAft>
              <a:buClr>
                <a:schemeClr val="accent6"/>
              </a:buClr>
              <a:buSzPct val="100000"/>
              <a:buChar char="•"/>
            </a:pPr>
            <a:r>
              <a:rPr lang="en-US">
                <a:solidFill>
                  <a:schemeClr val="accent6"/>
                </a:solidFill>
              </a:rPr>
              <a:t>“the ideological counterpart of postmodernism</a:t>
            </a:r>
            <a:r>
              <a:rPr lang="en-US"/>
              <a:t>”, a parallel framework illuminating Chinese culture since the 1980s, which “contained the vestiges of late imperial culture, the remnants of the modern or bourgeois culture of the Republican era, the residue of traditional socialist culture, and elements of both modernism and postmodernism”</a:t>
            </a:r>
            <a:endParaRPr/>
          </a:p>
          <a:p>
            <a:pPr indent="-342900" lvl="0" marL="342900" rtl="0" algn="l">
              <a:spcBef>
                <a:spcPts val="448"/>
              </a:spcBef>
              <a:spcAft>
                <a:spcPts val="0"/>
              </a:spcAft>
              <a:buClr>
                <a:schemeClr val="lt1"/>
              </a:buClr>
              <a:buSzPct val="100000"/>
              <a:buNone/>
            </a:pPr>
            <a:r>
              <a:t/>
            </a:r>
            <a:endParaRPr/>
          </a:p>
          <a:p>
            <a:pPr indent="-342900" lvl="0" marL="342900" rtl="0" algn="l">
              <a:spcBef>
                <a:spcPts val="448"/>
              </a:spcBef>
              <a:spcAft>
                <a:spcPts val="0"/>
              </a:spcAft>
              <a:buClr>
                <a:schemeClr val="lt1"/>
              </a:buClr>
              <a:buSzPct val="100000"/>
              <a:buNone/>
            </a:pPr>
            <a:r>
              <a:rPr lang="en-US"/>
              <a:t>Pickowicz, “Huang Jianxin and the Notion of Postsocialism,” 58 &amp; 80.      </a:t>
            </a:r>
            <a:endParaRPr/>
          </a:p>
          <a:p>
            <a:pPr indent="-200660" lvl="0" marL="342900" rtl="0" algn="l">
              <a:spcBef>
                <a:spcPts val="448"/>
              </a:spcBef>
              <a:spcAft>
                <a:spcPts val="0"/>
              </a:spcAft>
              <a:buClr>
                <a:schemeClr val="lt1"/>
              </a:buClr>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6"/>
              </a:buClr>
              <a:buSzPts val="4400"/>
              <a:buFont typeface="Calibri"/>
              <a:buNone/>
            </a:pPr>
            <a:r>
              <a:rPr b="1" lang="en-US">
                <a:solidFill>
                  <a:schemeClr val="accent6"/>
                </a:solidFill>
              </a:rPr>
              <a:t>Underground / Independent</a:t>
            </a:r>
            <a:endParaRPr>
              <a:solidFill>
                <a:schemeClr val="accent6"/>
              </a:solidFill>
            </a:endParaRPr>
          </a:p>
        </p:txBody>
      </p:sp>
      <p:sp>
        <p:nvSpPr>
          <p:cNvPr id="229" name="Google Shape;229;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en-US"/>
              <a:t>the socio-political conditions of both feature and documentary films made by the sixth G</a:t>
            </a:r>
            <a:endParaRPr/>
          </a:p>
          <a:p>
            <a:pPr indent="-342900" lvl="0" marL="342900" rtl="0" algn="l">
              <a:spcBef>
                <a:spcPts val="640"/>
              </a:spcBef>
              <a:spcAft>
                <a:spcPts val="0"/>
              </a:spcAft>
              <a:buClr>
                <a:schemeClr val="lt1"/>
              </a:buClr>
              <a:buSzPts val="3200"/>
              <a:buChar char="•"/>
            </a:pPr>
            <a:r>
              <a:rPr lang="en-US"/>
              <a:t>films that could not have official theatrical release domestically</a:t>
            </a:r>
            <a:endParaRPr/>
          </a:p>
          <a:p>
            <a:pPr indent="-342900" lvl="0" marL="342900" rtl="0" algn="l">
              <a:spcBef>
                <a:spcPts val="640"/>
              </a:spcBef>
              <a:spcAft>
                <a:spcPts val="0"/>
              </a:spcAft>
              <a:buClr>
                <a:schemeClr val="lt1"/>
              </a:buClr>
              <a:buSzPts val="3200"/>
              <a:buChar char="•"/>
            </a:pPr>
            <a:r>
              <a:rPr lang="en-US"/>
              <a:t>have received significant international acknowledgement.  </a:t>
            </a:r>
            <a:r>
              <a:rPr b="1"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235" name="Google Shape;235;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lt1"/>
              </a:buClr>
              <a:buSzPct val="100000"/>
              <a:buChar char="•"/>
            </a:pPr>
            <a:r>
              <a:rPr lang="en-US"/>
              <a:t>Pickowicz concludes two features of the ‘underground cinema’: </a:t>
            </a:r>
            <a:r>
              <a:rPr lang="en-US">
                <a:solidFill>
                  <a:schemeClr val="accent6"/>
                </a:solidFill>
              </a:rPr>
              <a:t>its illegal status and its politically illicit gestures. </a:t>
            </a:r>
            <a:endParaRPr/>
          </a:p>
          <a:p>
            <a:pPr indent="0" lvl="0" marL="0" rtl="0" algn="l">
              <a:spcBef>
                <a:spcPts val="496"/>
              </a:spcBef>
              <a:spcAft>
                <a:spcPts val="0"/>
              </a:spcAft>
              <a:buClr>
                <a:schemeClr val="lt1"/>
              </a:buClr>
              <a:buSzPct val="100000"/>
              <a:buNone/>
            </a:pPr>
            <a:r>
              <a:rPr lang="en-US"/>
              <a:t> </a:t>
            </a:r>
            <a:endParaRPr/>
          </a:p>
          <a:p>
            <a:pPr indent="-342900" lvl="0" marL="342900" rtl="0" algn="l">
              <a:spcBef>
                <a:spcPts val="496"/>
              </a:spcBef>
              <a:spcAft>
                <a:spcPts val="0"/>
              </a:spcAft>
              <a:buClr>
                <a:schemeClr val="lt1"/>
              </a:buClr>
              <a:buSzPct val="100000"/>
              <a:buChar char="•"/>
            </a:pPr>
            <a:r>
              <a:rPr lang="en-US"/>
              <a:t>They use private funding, but not in the sense of profit-driven economic entrepreneurs, but more like “artistic, cultural, and political enterpreneurs”. </a:t>
            </a:r>
            <a:endParaRPr/>
          </a:p>
          <a:p>
            <a:pPr indent="-342900" lvl="0" marL="342900" rtl="0" algn="l">
              <a:spcBef>
                <a:spcPts val="496"/>
              </a:spcBef>
              <a:spcAft>
                <a:spcPts val="0"/>
              </a:spcAft>
              <a:buClr>
                <a:schemeClr val="lt1"/>
              </a:buClr>
              <a:buSzPct val="100000"/>
              <a:buChar char="•"/>
            </a:pPr>
            <a:r>
              <a:rPr lang="en-US"/>
              <a:t>“The filmmakers want greater freedom of expression, including freedom from oppressive and restrictive political and bureaucratic controls, more than they want vast sums of money.”</a:t>
            </a:r>
            <a:endParaRPr/>
          </a:p>
          <a:p>
            <a:pPr indent="-342900" lvl="0" marL="342900" rtl="0" algn="l">
              <a:spcBef>
                <a:spcPts val="496"/>
              </a:spcBef>
              <a:spcAft>
                <a:spcPts val="0"/>
              </a:spcAft>
              <a:buClr>
                <a:schemeClr val="lt1"/>
              </a:buClr>
              <a:buSzPct val="100000"/>
              <a:buNone/>
            </a:pPr>
            <a:r>
              <a:t/>
            </a:r>
            <a:endParaRPr/>
          </a:p>
          <a:p>
            <a:pPr indent="-342900" lvl="0" marL="342900" rtl="0" algn="l">
              <a:spcBef>
                <a:spcPts val="496"/>
              </a:spcBef>
              <a:spcAft>
                <a:spcPts val="0"/>
              </a:spcAft>
              <a:buClr>
                <a:schemeClr val="lt1"/>
              </a:buClr>
              <a:buSzPct val="100000"/>
              <a:buNone/>
            </a:pPr>
            <a:r>
              <a:rPr lang="en-US"/>
              <a:t>	Pickowicz, “Social and Political Dynamics of Underground Filmmaking in China,” 4. </a:t>
            </a:r>
            <a:endParaRPr/>
          </a:p>
          <a:p>
            <a:pPr indent="-185420" lvl="0" marL="342900" rtl="0" algn="l">
              <a:spcBef>
                <a:spcPts val="496"/>
              </a:spcBef>
              <a:spcAft>
                <a:spcPts val="0"/>
              </a:spcAft>
              <a:buClr>
                <a:schemeClr val="lt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Calibri"/>
              <a:buNone/>
            </a:pPr>
            <a:r>
              <a:rPr lang="en-US"/>
              <a:t>Filmmakers identification</a:t>
            </a:r>
            <a:endParaRPr/>
          </a:p>
        </p:txBody>
      </p:sp>
      <p:sp>
        <p:nvSpPr>
          <p:cNvPr id="241" name="Google Shape;24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lt1"/>
              </a:buClr>
              <a:buSzPct val="100000"/>
              <a:buChar char="•"/>
            </a:pPr>
            <a:r>
              <a:rPr lang="en-US"/>
              <a:t>Zhang Yingjin observes that for political reasons, most young directors refuse the term ‘underground’.</a:t>
            </a:r>
            <a:endParaRPr/>
          </a:p>
          <a:p>
            <a:pPr indent="-170180" lvl="0" marL="342900" rtl="0" algn="l">
              <a:spcBef>
                <a:spcPts val="544"/>
              </a:spcBef>
              <a:spcAft>
                <a:spcPts val="0"/>
              </a:spcAft>
              <a:buClr>
                <a:schemeClr val="lt1"/>
              </a:buClr>
              <a:buSzPct val="100000"/>
              <a:buNone/>
            </a:pPr>
            <a:r>
              <a:t/>
            </a:r>
            <a:endParaRPr/>
          </a:p>
          <a:p>
            <a:pPr indent="-342900" lvl="0" marL="342900" rtl="0" algn="l">
              <a:spcBef>
                <a:spcPts val="544"/>
              </a:spcBef>
              <a:spcAft>
                <a:spcPts val="0"/>
              </a:spcAft>
              <a:buClr>
                <a:schemeClr val="lt1"/>
              </a:buClr>
              <a:buSzPct val="100000"/>
              <a:buChar char="•"/>
            </a:pPr>
            <a:r>
              <a:rPr lang="en-US"/>
              <a:t>“If not entirely independent of state institutions, at least </a:t>
            </a:r>
            <a:r>
              <a:rPr lang="en-US">
                <a:solidFill>
                  <a:schemeClr val="accent6"/>
                </a:solidFill>
              </a:rPr>
              <a:t>independent of official ideology</a:t>
            </a:r>
            <a:r>
              <a:rPr lang="en-US"/>
              <a:t>. Their ‘independent’ status, accordingly, is defined not in relation to the private sources of their funding (increasingly from overseas, which means they are not truly financially independent) but </a:t>
            </a:r>
            <a:r>
              <a:rPr lang="en-US">
                <a:solidFill>
                  <a:schemeClr val="accent6"/>
                </a:solidFill>
              </a:rPr>
              <a:t>with reference to their lack of approval by the government</a:t>
            </a:r>
            <a:r>
              <a:rPr lang="en-US"/>
              <a:t>.”</a:t>
            </a:r>
            <a:endParaRPr/>
          </a:p>
          <a:p>
            <a:pPr indent="-342900" lvl="0" marL="342900" rtl="0" algn="l">
              <a:spcBef>
                <a:spcPts val="544"/>
              </a:spcBef>
              <a:spcAft>
                <a:spcPts val="0"/>
              </a:spcAft>
              <a:buClr>
                <a:schemeClr val="lt1"/>
              </a:buClr>
              <a:buSzPct val="100000"/>
              <a:buChar char="•"/>
            </a:pPr>
            <a:r>
              <a:rPr lang="en-US"/>
              <a:t> Zhang, “My Camera Doesn’t Lie?”, 26.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6"/>
              </a:buClr>
              <a:buSzPts val="4400"/>
              <a:buFont typeface="Calibri"/>
              <a:buNone/>
            </a:pPr>
            <a:r>
              <a:rPr lang="en-US">
                <a:solidFill>
                  <a:schemeClr val="accent6"/>
                </a:solidFill>
              </a:rPr>
              <a:t>Film policy</a:t>
            </a:r>
            <a:endParaRPr>
              <a:solidFill>
                <a:schemeClr val="accent6"/>
              </a:solidFill>
            </a:endParaRPr>
          </a:p>
        </p:txBody>
      </p:sp>
      <p:sp>
        <p:nvSpPr>
          <p:cNvPr id="247" name="Google Shape;247;p37"/>
          <p:cNvSpPr txBox="1"/>
          <p:nvPr>
            <p:ph idx="1" type="body"/>
          </p:nvPr>
        </p:nvSpPr>
        <p:spPr>
          <a:xfrm>
            <a:off x="457200" y="1600200"/>
            <a:ext cx="8229600" cy="5129700"/>
          </a:xfrm>
          <a:prstGeom prst="rect">
            <a:avLst/>
          </a:prstGeom>
          <a:noFill/>
          <a:ln>
            <a:noFill/>
          </a:ln>
        </p:spPr>
        <p:txBody>
          <a:bodyPr anchorCtr="0" anchor="t" bIns="45700" lIns="91425" spcFirstLastPara="1" rIns="91425" wrap="square" tIns="45700">
            <a:normAutofit fontScale="55000" lnSpcReduction="20000"/>
          </a:bodyPr>
          <a:lstStyle/>
          <a:p>
            <a:pPr indent="-367823" lvl="0" marL="342900" rtl="0" algn="l">
              <a:spcBef>
                <a:spcPts val="0"/>
              </a:spcBef>
              <a:spcAft>
                <a:spcPts val="0"/>
              </a:spcAft>
              <a:buClr>
                <a:schemeClr val="lt1"/>
              </a:buClr>
              <a:buSzPct val="100000"/>
              <a:buChar char="•"/>
            </a:pPr>
            <a:r>
              <a:rPr lang="en-US" sz="4350"/>
              <a:t>Berry observes that: “In July 1996 the government passed a new film law that explicitly made illegal any film production other than that done within the state-owned studio system. This means that although would-be independent feature filmmakers might not think of themselves as underground or subversive, they have been defined as such by the government.”</a:t>
            </a:r>
            <a:endParaRPr sz="4350"/>
          </a:p>
          <a:p>
            <a:pPr indent="-367823" lvl="0" marL="342900" rtl="0" algn="l">
              <a:spcBef>
                <a:spcPts val="400"/>
              </a:spcBef>
              <a:spcAft>
                <a:spcPts val="0"/>
              </a:spcAft>
              <a:buClr>
                <a:schemeClr val="lt1"/>
              </a:buClr>
              <a:buSzPct val="100000"/>
              <a:buChar char="•"/>
            </a:pPr>
            <a:r>
              <a:t/>
            </a:r>
            <a:endParaRPr sz="4350"/>
          </a:p>
          <a:p>
            <a:pPr indent="-338836" lvl="0" marL="342900" rtl="0" algn="l">
              <a:spcBef>
                <a:spcPts val="400"/>
              </a:spcBef>
              <a:spcAft>
                <a:spcPts val="0"/>
              </a:spcAft>
              <a:buClr>
                <a:schemeClr val="lt1"/>
              </a:buClr>
              <a:buSzPct val="80919"/>
              <a:buChar char="•"/>
            </a:pPr>
            <a:r>
              <a:rPr lang="en-US" sz="4350"/>
              <a:t>This law is soon updated, allowing private companies to collaborate with state own film studios, then in the early 2000s, private companies are allowed to make films on their own – but submit the censorship before the production (sometimes have to submit the whole film after the production. ) </a:t>
            </a:r>
            <a:r>
              <a:rPr lang="en-US" sz="3520"/>
              <a:t> </a:t>
            </a:r>
            <a:endParaRPr sz="3520"/>
          </a:p>
          <a:p>
            <a:pPr indent="-215900" lvl="0" marL="342900" rtl="0" algn="l">
              <a:spcBef>
                <a:spcPts val="400"/>
              </a:spcBef>
              <a:spcAft>
                <a:spcPts val="0"/>
              </a:spcAft>
              <a:buClr>
                <a:schemeClr val="lt1"/>
              </a:buClr>
              <a:buSzPct val="100000"/>
              <a:buNone/>
            </a:pPr>
            <a:r>
              <a:t/>
            </a:r>
            <a:endParaRPr/>
          </a:p>
          <a:p>
            <a:pPr indent="-327660" lvl="0" marL="342900" rtl="0" algn="l">
              <a:spcBef>
                <a:spcPts val="400"/>
              </a:spcBef>
              <a:spcAft>
                <a:spcPts val="0"/>
              </a:spcAft>
              <a:buClr>
                <a:schemeClr val="lt1"/>
              </a:buClr>
              <a:buSzPct val="100000"/>
              <a:buChar char="•"/>
            </a:pPr>
            <a:r>
              <a:rPr lang="en-US"/>
              <a:t> Berry, “Getting Real: Chinese Documentaries, Chinese Postsocialism,” 128.</a:t>
            </a:r>
            <a:endParaRPr/>
          </a:p>
          <a:p>
            <a:pPr indent="-215900" lvl="0" marL="342900" rtl="0" algn="l">
              <a:spcBef>
                <a:spcPts val="400"/>
              </a:spcBef>
              <a:spcAft>
                <a:spcPts val="0"/>
              </a:spcAft>
              <a:buClr>
                <a:schemeClr val="lt1"/>
              </a:buClr>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457200" y="62068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Calibri"/>
              <a:buNone/>
            </a:pPr>
            <a:r>
              <a:rPr b="1" lang="en-US">
                <a:solidFill>
                  <a:schemeClr val="accent6"/>
                </a:solidFill>
              </a:rPr>
              <a:t>	Censorship </a:t>
            </a:r>
            <a:br>
              <a:rPr lang="en-US"/>
            </a:br>
            <a:endParaRPr/>
          </a:p>
        </p:txBody>
      </p:sp>
      <p:sp>
        <p:nvSpPr>
          <p:cNvPr id="253" name="Google Shape;253;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20000"/>
          </a:bodyPr>
          <a:lstStyle/>
          <a:p>
            <a:pPr indent="-358140" lvl="0" marL="342900" rtl="0" algn="l">
              <a:spcBef>
                <a:spcPts val="0"/>
              </a:spcBef>
              <a:spcAft>
                <a:spcPts val="0"/>
              </a:spcAft>
              <a:buClr>
                <a:schemeClr val="lt1"/>
              </a:buClr>
              <a:buSzPts val="3200"/>
              <a:buChar char="•"/>
            </a:pPr>
            <a:r>
              <a:rPr lang="en-US"/>
              <a:t>execute</a:t>
            </a:r>
            <a:r>
              <a:rPr b="1" lang="en-US"/>
              <a:t> </a:t>
            </a:r>
            <a:r>
              <a:rPr lang="en-US"/>
              <a:t>ideological control of the industry through political censorship. </a:t>
            </a:r>
            <a:endParaRPr/>
          </a:p>
          <a:p>
            <a:pPr indent="-358140" lvl="0" marL="342900" rtl="0" algn="l">
              <a:spcBef>
                <a:spcPts val="592"/>
              </a:spcBef>
              <a:spcAft>
                <a:spcPts val="0"/>
              </a:spcAft>
              <a:buClr>
                <a:schemeClr val="lt1"/>
              </a:buClr>
              <a:buSzPts val="3200"/>
              <a:buChar char="•"/>
            </a:pPr>
            <a:r>
              <a:rPr lang="en-US"/>
              <a:t>The restrictions are not only on graphic</a:t>
            </a:r>
            <a:r>
              <a:rPr b="1" lang="en-US"/>
              <a:t> </a:t>
            </a:r>
            <a:r>
              <a:rPr lang="en-US"/>
              <a:t>violence and sexual acts, but also the adverse portrayal of the Communist Party and</a:t>
            </a:r>
            <a:r>
              <a:rPr b="1" lang="en-US"/>
              <a:t> </a:t>
            </a:r>
            <a:r>
              <a:rPr lang="en-US"/>
              <a:t>criticism of government policies. The state’s censorship is usually very</a:t>
            </a:r>
            <a:r>
              <a:rPr b="1" lang="en-US"/>
              <a:t> </a:t>
            </a:r>
            <a:r>
              <a:rPr lang="en-US"/>
              <a:t>subjective.</a:t>
            </a:r>
            <a:endParaRPr/>
          </a:p>
          <a:p>
            <a:pPr indent="-358140" lvl="0" marL="342900" rtl="0" algn="l">
              <a:spcBef>
                <a:spcPts val="592"/>
              </a:spcBef>
              <a:spcAft>
                <a:spcPts val="0"/>
              </a:spcAft>
              <a:buClr>
                <a:schemeClr val="lt1"/>
              </a:buClr>
              <a:buSzPts val="3200"/>
              <a:buChar char="•"/>
            </a:pPr>
            <a:r>
              <a:rPr lang="en-US"/>
              <a:t>China’s film</a:t>
            </a:r>
            <a:r>
              <a:rPr b="1" lang="en-US"/>
              <a:t> </a:t>
            </a:r>
            <a:r>
              <a:rPr lang="en-US"/>
              <a:t>censorship is not a classification system, therefore if a film passes censorship it is</a:t>
            </a:r>
            <a:r>
              <a:rPr b="1" lang="en-US"/>
              <a:t> </a:t>
            </a:r>
            <a:r>
              <a:rPr lang="en-US"/>
              <a:t>intended for universal viewing.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nvSpPr>
        <p:spPr>
          <a:xfrm>
            <a:off x="1043608" y="1700808"/>
            <a:ext cx="7499175" cy="50271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200"/>
              <a:buFont typeface="Arial"/>
              <a:buNone/>
            </a:pPr>
            <a:r>
              <a:rPr lang="en-US" sz="2500">
                <a:solidFill>
                  <a:schemeClr val="lt1"/>
                </a:solidFill>
                <a:latin typeface="Calibri"/>
                <a:ea typeface="Calibri"/>
                <a:cs typeface="Calibri"/>
                <a:sym typeface="Calibri"/>
              </a:rPr>
              <a:t>“I cannot accept that when it comes to Chinese films, the West seems for a long time to have had just the one 'political' reading: if it's not "against the government" then it's "for the government". The naïveté and lack of perspective [lit. "one-sidedness"] of using so simple a concept to judge a film is obvious. With respect to the works of directors from America, France and Italy for example, I doubt you have the same point of view.”</a:t>
            </a:r>
            <a:endParaRPr sz="1700"/>
          </a:p>
          <a:p>
            <a:pPr indent="0" lvl="0" marL="0" marR="0" rtl="0" algn="l">
              <a:spcBef>
                <a:spcPts val="440"/>
              </a:spcBef>
              <a:spcAft>
                <a:spcPts val="0"/>
              </a:spcAft>
              <a:buClr>
                <a:schemeClr val="lt1"/>
              </a:buClr>
              <a:buSzPts val="2200"/>
              <a:buFont typeface="Arial"/>
              <a:buNone/>
            </a:pPr>
            <a:r>
              <a:rPr lang="en-US" sz="2200">
                <a:solidFill>
                  <a:schemeClr val="lt1"/>
                </a:solidFill>
                <a:latin typeface="Calibri"/>
                <a:ea typeface="Calibri"/>
                <a:cs typeface="Calibri"/>
                <a:sym typeface="Calibri"/>
              </a:rPr>
              <a:t>		—Zhang Yimou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JIA Zhangke</a:t>
            </a:r>
            <a:endParaRPr/>
          </a:p>
        </p:txBody>
      </p:sp>
      <p:sp>
        <p:nvSpPr>
          <p:cNvPr id="264" name="Google Shape;264;p40"/>
          <p:cNvSpPr txBox="1"/>
          <p:nvPr>
            <p:ph idx="1" type="body"/>
          </p:nvPr>
        </p:nvSpPr>
        <p:spPr>
          <a:xfrm>
            <a:off x="457200" y="1600200"/>
            <a:ext cx="4762872"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lt1"/>
              </a:buClr>
              <a:buSzPct val="100000"/>
              <a:buChar char="•"/>
            </a:pPr>
            <a:r>
              <a:rPr lang="en-US"/>
              <a:t>a leading figure </a:t>
            </a:r>
            <a:endParaRPr/>
          </a:p>
          <a:p>
            <a:pPr indent="-154940" lvl="0" marL="342900" rtl="0" algn="l">
              <a:spcBef>
                <a:spcPts val="592"/>
              </a:spcBef>
              <a:spcAft>
                <a:spcPts val="0"/>
              </a:spcAft>
              <a:buClr>
                <a:schemeClr val="lt1"/>
              </a:buClr>
              <a:buSzPct val="100000"/>
              <a:buNone/>
            </a:pPr>
            <a:r>
              <a:t/>
            </a:r>
            <a:endParaRPr/>
          </a:p>
          <a:p>
            <a:pPr indent="-342900" lvl="0" marL="342900" rtl="0" algn="l">
              <a:spcBef>
                <a:spcPts val="592"/>
              </a:spcBef>
              <a:spcAft>
                <a:spcPts val="0"/>
              </a:spcAft>
              <a:buClr>
                <a:schemeClr val="lt1"/>
              </a:buClr>
              <a:buSzPct val="100000"/>
              <a:buChar char="•"/>
            </a:pPr>
            <a:r>
              <a:rPr lang="en-US"/>
              <a:t>watching </a:t>
            </a:r>
            <a:r>
              <a:rPr i="1" lang="en-US"/>
              <a:t>Yellow Earth</a:t>
            </a:r>
            <a:r>
              <a:rPr lang="en-US"/>
              <a:t> was a “Life-changing experience” for Jia Zhangke and convinced him to be a director</a:t>
            </a:r>
            <a:endParaRPr/>
          </a:p>
          <a:p>
            <a:pPr indent="-154940" lvl="0" marL="342900" rtl="0" algn="l">
              <a:spcBef>
                <a:spcPts val="592"/>
              </a:spcBef>
              <a:spcAft>
                <a:spcPts val="0"/>
              </a:spcAft>
              <a:buClr>
                <a:schemeClr val="lt1"/>
              </a:buClr>
              <a:buSzPct val="100000"/>
              <a:buNone/>
            </a:pPr>
            <a:r>
              <a:t/>
            </a:r>
            <a:endParaRPr/>
          </a:p>
          <a:p>
            <a:pPr indent="-342900" lvl="0" marL="342900" rtl="0" algn="l">
              <a:spcBef>
                <a:spcPts val="592"/>
              </a:spcBef>
              <a:spcAft>
                <a:spcPts val="0"/>
              </a:spcAft>
              <a:buClr>
                <a:schemeClr val="lt1"/>
              </a:buClr>
              <a:buSzPct val="100000"/>
              <a:buChar char="•"/>
            </a:pPr>
            <a:r>
              <a:rPr lang="en-US"/>
              <a:t>Majored in film theory at Beijing Film Academy</a:t>
            </a:r>
            <a:endParaRPr/>
          </a:p>
          <a:p>
            <a:pPr indent="-154940" lvl="0" marL="342900" rtl="0" algn="l">
              <a:spcBef>
                <a:spcPts val="592"/>
              </a:spcBef>
              <a:spcAft>
                <a:spcPts val="0"/>
              </a:spcAft>
              <a:buClr>
                <a:schemeClr val="lt1"/>
              </a:buClr>
              <a:buSzPct val="100000"/>
              <a:buNone/>
            </a:pPr>
            <a:r>
              <a:t/>
            </a:r>
            <a:endParaRPr/>
          </a:p>
        </p:txBody>
      </p:sp>
      <p:pic>
        <p:nvPicPr>
          <p:cNvPr descr="jia zhangke.jpg" id="265" name="Google Shape;265;p40"/>
          <p:cNvPicPr preferRelativeResize="0"/>
          <p:nvPr/>
        </p:nvPicPr>
        <p:blipFill rotWithShape="1">
          <a:blip r:embed="rId3">
            <a:alphaModFix/>
          </a:blip>
          <a:srcRect b="0" l="0" r="0" t="0"/>
          <a:stretch/>
        </p:blipFill>
        <p:spPr>
          <a:xfrm>
            <a:off x="5220072" y="1600199"/>
            <a:ext cx="3037478" cy="4525963"/>
          </a:xfrm>
          <a:prstGeom prst="rect">
            <a:avLst/>
          </a:prstGeom>
          <a:noFill/>
          <a:ln>
            <a:noFill/>
          </a:ln>
        </p:spPr>
      </p:pic>
      <p:sp>
        <p:nvSpPr>
          <p:cNvPr id="266" name="Google Shape;266;p40"/>
          <p:cNvSpPr txBox="1"/>
          <p:nvPr/>
        </p:nvSpPr>
        <p:spPr>
          <a:xfrm>
            <a:off x="5220072" y="6223599"/>
            <a:ext cx="2964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An interview with Jia Zhangke</a:t>
            </a: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hometown triology</a:t>
            </a:r>
            <a:endParaRPr/>
          </a:p>
        </p:txBody>
      </p:sp>
      <p:pic>
        <p:nvPicPr>
          <p:cNvPr descr="platform.jpeg" id="272" name="Google Shape;272;p41"/>
          <p:cNvPicPr preferRelativeResize="0"/>
          <p:nvPr>
            <p:ph idx="1" type="body"/>
          </p:nvPr>
        </p:nvPicPr>
        <p:blipFill rotWithShape="1">
          <a:blip r:embed="rId3">
            <a:alphaModFix/>
          </a:blip>
          <a:srcRect b="0" l="0" r="0" t="0"/>
          <a:stretch/>
        </p:blipFill>
        <p:spPr>
          <a:xfrm>
            <a:off x="2902079" y="1417638"/>
            <a:ext cx="3162300" cy="3810000"/>
          </a:xfrm>
          <a:prstGeom prst="rect">
            <a:avLst/>
          </a:prstGeom>
          <a:noFill/>
          <a:ln>
            <a:noFill/>
          </a:ln>
        </p:spPr>
      </p:pic>
      <p:pic>
        <p:nvPicPr>
          <p:cNvPr descr="220px-Unknown_Pleasures_Cannes.jpg" id="273" name="Google Shape;273;p41"/>
          <p:cNvPicPr preferRelativeResize="0"/>
          <p:nvPr/>
        </p:nvPicPr>
        <p:blipFill rotWithShape="1">
          <a:blip r:embed="rId4">
            <a:alphaModFix/>
          </a:blip>
          <a:srcRect b="0" l="0" r="0" t="0"/>
          <a:stretch/>
        </p:blipFill>
        <p:spPr>
          <a:xfrm>
            <a:off x="6064379" y="1417638"/>
            <a:ext cx="2851021" cy="3810000"/>
          </a:xfrm>
          <a:prstGeom prst="rect">
            <a:avLst/>
          </a:prstGeom>
          <a:noFill/>
          <a:ln>
            <a:noFill/>
          </a:ln>
        </p:spPr>
      </p:pic>
      <p:pic>
        <p:nvPicPr>
          <p:cNvPr descr="电影小武.jpg" id="274" name="Google Shape;274;p41"/>
          <p:cNvPicPr preferRelativeResize="0"/>
          <p:nvPr/>
        </p:nvPicPr>
        <p:blipFill rotWithShape="1">
          <a:blip r:embed="rId5">
            <a:alphaModFix/>
          </a:blip>
          <a:srcRect b="0" l="0" r="0" t="0"/>
          <a:stretch/>
        </p:blipFill>
        <p:spPr>
          <a:xfrm>
            <a:off x="221941" y="1417638"/>
            <a:ext cx="2680138" cy="3810000"/>
          </a:xfrm>
          <a:prstGeom prst="rect">
            <a:avLst/>
          </a:prstGeom>
          <a:noFill/>
          <a:ln>
            <a:noFill/>
          </a:ln>
        </p:spPr>
      </p:pic>
      <p:sp>
        <p:nvSpPr>
          <p:cNvPr id="275" name="Google Shape;275;p41"/>
          <p:cNvSpPr txBox="1"/>
          <p:nvPr/>
        </p:nvSpPr>
        <p:spPr>
          <a:xfrm>
            <a:off x="902823" y="5389602"/>
            <a:ext cx="777191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1"/>
                </a:solidFill>
                <a:latin typeface="Calibri"/>
                <a:ea typeface="Calibri"/>
                <a:cs typeface="Calibri"/>
                <a:sym typeface="Calibri"/>
              </a:rPr>
              <a:t>The Pickpocket</a:t>
            </a:r>
            <a:r>
              <a:rPr lang="en-US" sz="1800">
                <a:solidFill>
                  <a:schemeClr val="lt1"/>
                </a:solidFill>
                <a:latin typeface="Calibri"/>
                <a:ea typeface="Calibri"/>
                <a:cs typeface="Calibri"/>
                <a:sym typeface="Calibri"/>
              </a:rPr>
              <a:t> (</a:t>
            </a:r>
            <a:r>
              <a:rPr i="1" lang="en-US" sz="1800">
                <a:solidFill>
                  <a:schemeClr val="lt1"/>
                </a:solidFill>
                <a:latin typeface="Calibri"/>
                <a:ea typeface="Calibri"/>
                <a:cs typeface="Calibri"/>
                <a:sym typeface="Calibri"/>
              </a:rPr>
              <a:t>Xiao Wu</a:t>
            </a:r>
            <a:r>
              <a:rPr lang="en-US" sz="1800">
                <a:solidFill>
                  <a:schemeClr val="lt1"/>
                </a:solidFill>
                <a:latin typeface="Calibri"/>
                <a:ea typeface="Calibri"/>
                <a:cs typeface="Calibri"/>
                <a:sym typeface="Calibri"/>
              </a:rPr>
              <a:t>) (1997), </a:t>
            </a:r>
            <a:r>
              <a:rPr i="1" lang="en-US" sz="1800">
                <a:solidFill>
                  <a:schemeClr val="lt1"/>
                </a:solidFill>
                <a:latin typeface="Calibri"/>
                <a:ea typeface="Calibri"/>
                <a:cs typeface="Calibri"/>
                <a:sym typeface="Calibri"/>
              </a:rPr>
              <a:t>Platform</a:t>
            </a:r>
            <a:r>
              <a:rPr lang="en-US" sz="1800">
                <a:solidFill>
                  <a:schemeClr val="lt1"/>
                </a:solidFill>
                <a:latin typeface="Calibri"/>
                <a:ea typeface="Calibri"/>
                <a:cs typeface="Calibri"/>
                <a:sym typeface="Calibri"/>
              </a:rPr>
              <a:t> (2000), and </a:t>
            </a:r>
            <a:r>
              <a:rPr i="1" lang="en-US" sz="1800">
                <a:solidFill>
                  <a:schemeClr val="lt1"/>
                </a:solidFill>
                <a:latin typeface="Calibri"/>
                <a:ea typeface="Calibri"/>
                <a:cs typeface="Calibri"/>
                <a:sym typeface="Calibri"/>
              </a:rPr>
              <a:t>Unknown Pleasure </a:t>
            </a:r>
            <a:r>
              <a:rPr lang="en-US" sz="1800">
                <a:solidFill>
                  <a:schemeClr val="lt1"/>
                </a:solidFill>
                <a:latin typeface="Calibri"/>
                <a:ea typeface="Calibri"/>
                <a:cs typeface="Calibri"/>
                <a:sym typeface="Calibri"/>
              </a:rPr>
              <a:t>(2002).</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Shanxi</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Use of pop music, location shooting, marginal characters, migrant workers</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idx="1" type="body"/>
          </p:nvPr>
        </p:nvSpPr>
        <p:spPr>
          <a:xfrm>
            <a:off x="473992" y="534450"/>
            <a:ext cx="8229600" cy="452586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en-US"/>
              <a:t>The marketisation and globalization of film industry in mainland China since the late 1980s </a:t>
            </a:r>
            <a:endParaRPr/>
          </a:p>
          <a:p>
            <a:pPr indent="-342900" lvl="0" marL="342900" rtl="0" algn="l">
              <a:spcBef>
                <a:spcPts val="640"/>
              </a:spcBef>
              <a:spcAft>
                <a:spcPts val="0"/>
              </a:spcAft>
              <a:buClr>
                <a:schemeClr val="lt1"/>
              </a:buClr>
              <a:buSzPts val="3200"/>
              <a:buNone/>
            </a:pPr>
            <a:r>
              <a:t/>
            </a:r>
            <a:endParaRPr/>
          </a:p>
        </p:txBody>
      </p:sp>
      <p:pic>
        <p:nvPicPr>
          <p:cNvPr descr="movie-poster-rambo-first-blood-part-2.jpg" id="98" name="Google Shape;98;p15"/>
          <p:cNvPicPr preferRelativeResize="0"/>
          <p:nvPr/>
        </p:nvPicPr>
        <p:blipFill rotWithShape="1">
          <a:blip r:embed="rId3">
            <a:alphaModFix/>
          </a:blip>
          <a:srcRect b="0" l="-17212" r="-17211" t="0"/>
          <a:stretch/>
        </p:blipFill>
        <p:spPr>
          <a:xfrm>
            <a:off x="-862" y="2215405"/>
            <a:ext cx="3396059" cy="3805883"/>
          </a:xfrm>
          <a:prstGeom prst="rect">
            <a:avLst/>
          </a:prstGeom>
          <a:noFill/>
          <a:ln>
            <a:noFill/>
          </a:ln>
        </p:spPr>
      </p:pic>
      <p:pic>
        <p:nvPicPr>
          <p:cNvPr descr="police-story-jackie-chans-movie-poster-1985-1020679542.jpg" id="99" name="Google Shape;99;p15"/>
          <p:cNvPicPr preferRelativeResize="0"/>
          <p:nvPr/>
        </p:nvPicPr>
        <p:blipFill rotWithShape="1">
          <a:blip r:embed="rId4">
            <a:alphaModFix/>
          </a:blip>
          <a:srcRect b="0" l="-17130" r="-17129" t="0"/>
          <a:stretch/>
        </p:blipFill>
        <p:spPr>
          <a:xfrm>
            <a:off x="2873970" y="2215404"/>
            <a:ext cx="3396060" cy="3805884"/>
          </a:xfrm>
          <a:prstGeom prst="rect">
            <a:avLst/>
          </a:prstGeom>
          <a:noFill/>
          <a:ln>
            <a:noFill/>
          </a:ln>
        </p:spPr>
      </p:pic>
      <p:pic>
        <p:nvPicPr>
          <p:cNvPr descr="A person holding a sign  Description automatically generated" id="100" name="Google Shape;100;p15"/>
          <p:cNvPicPr preferRelativeResize="0"/>
          <p:nvPr/>
        </p:nvPicPr>
        <p:blipFill rotWithShape="1">
          <a:blip r:embed="rId5">
            <a:alphaModFix/>
          </a:blip>
          <a:srcRect b="0" l="0" r="0" t="0"/>
          <a:stretch/>
        </p:blipFill>
        <p:spPr>
          <a:xfrm>
            <a:off x="6270029" y="2215403"/>
            <a:ext cx="2713453" cy="38058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Post-Socialism Pop Culture</a:t>
            </a:r>
            <a:endParaRPr/>
          </a:p>
        </p:txBody>
      </p:sp>
      <p:sp>
        <p:nvSpPr>
          <p:cNvPr id="281" name="Google Shape;281;p42"/>
          <p:cNvSpPr txBox="1"/>
          <p:nvPr>
            <p:ph idx="1" type="body"/>
          </p:nvPr>
        </p:nvSpPr>
        <p:spPr>
          <a:xfrm>
            <a:off x="457200" y="1600200"/>
            <a:ext cx="4834880" cy="4525963"/>
          </a:xfrm>
          <a:prstGeom prst="rect">
            <a:avLst/>
          </a:prstGeom>
          <a:noFill/>
          <a:ln>
            <a:noFill/>
          </a:ln>
        </p:spPr>
        <p:txBody>
          <a:bodyPr anchorCtr="0" anchor="t" bIns="45700" lIns="91425" spcFirstLastPara="1" rIns="91425" wrap="square" tIns="45700">
            <a:normAutofit fontScale="92500" lnSpcReduction="20000"/>
          </a:bodyPr>
          <a:lstStyle/>
          <a:p>
            <a:pPr indent="-358140" lvl="0" marL="342900" rtl="0" algn="l">
              <a:spcBef>
                <a:spcPts val="0"/>
              </a:spcBef>
              <a:spcAft>
                <a:spcPts val="0"/>
              </a:spcAft>
              <a:buClr>
                <a:schemeClr val="lt1"/>
              </a:buClr>
              <a:buSzPct val="100000"/>
              <a:buChar char="•"/>
            </a:pPr>
            <a:r>
              <a:rPr lang="en-US"/>
              <a:t>“As a teenager, I saw </a:t>
            </a:r>
            <a:r>
              <a:rPr i="1" lang="en-US"/>
              <a:t>Lenin in October </a:t>
            </a:r>
            <a:r>
              <a:rPr lang="en-US"/>
              <a:t>about ten times. Not until 1988, did I see a film that offered no socialist uplift: it ws an Indian movie, a romantic tearjerker that, for the first time, had us all crying profusely over something other than a revolution” </a:t>
            </a:r>
            <a:endParaRPr/>
          </a:p>
          <a:p>
            <a:pPr indent="0" lvl="0" marL="0" rtl="0" algn="l">
              <a:spcBef>
                <a:spcPts val="544"/>
              </a:spcBef>
              <a:spcAft>
                <a:spcPts val="0"/>
              </a:spcAft>
              <a:buClr>
                <a:schemeClr val="lt1"/>
              </a:buClr>
              <a:buSzPct val="100000"/>
              <a:buNone/>
            </a:pPr>
            <a:r>
              <a:rPr lang="en-US"/>
              <a:t>												- Jia Zhangke</a:t>
            </a:r>
            <a:endParaRPr/>
          </a:p>
        </p:txBody>
      </p:sp>
      <p:pic>
        <p:nvPicPr>
          <p:cNvPr descr="chinapop.jpg" id="282" name="Google Shape;282;p42"/>
          <p:cNvPicPr preferRelativeResize="0"/>
          <p:nvPr/>
        </p:nvPicPr>
        <p:blipFill rotWithShape="1">
          <a:blip r:embed="rId3">
            <a:alphaModFix/>
          </a:blip>
          <a:srcRect b="0" l="-19669" r="-19668" t="0"/>
          <a:stretch/>
        </p:blipFill>
        <p:spPr>
          <a:xfrm>
            <a:off x="5105400" y="1600200"/>
            <a:ext cx="4038600" cy="4525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Martin Scorsese</a:t>
            </a:r>
            <a:endParaRPr/>
          </a:p>
        </p:txBody>
      </p:sp>
      <p:sp>
        <p:nvSpPr>
          <p:cNvPr id="288" name="Google Shape;288;p43"/>
          <p:cNvSpPr txBox="1"/>
          <p:nvPr>
            <p:ph idx="1" type="body"/>
          </p:nvPr>
        </p:nvSpPr>
        <p:spPr>
          <a:xfrm>
            <a:off x="251520" y="1556792"/>
            <a:ext cx="5184576" cy="4525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Clr>
                <a:schemeClr val="lt1"/>
              </a:buClr>
              <a:buSzPct val="100000"/>
              <a:buNone/>
            </a:pPr>
            <a:r>
              <a:rPr lang="en-US" u="sng"/>
              <a:t>On Jia Zhangke</a:t>
            </a:r>
            <a:endParaRPr u="sng"/>
          </a:p>
          <a:p>
            <a:pPr indent="0" lvl="0" marL="0" rtl="0" algn="l">
              <a:spcBef>
                <a:spcPts val="544"/>
              </a:spcBef>
              <a:spcAft>
                <a:spcPts val="0"/>
              </a:spcAft>
              <a:buClr>
                <a:schemeClr val="lt1"/>
              </a:buClr>
              <a:buSzPct val="100000"/>
              <a:buNone/>
            </a:pPr>
            <a:r>
              <a:rPr lang="en-US"/>
              <a:t>“[Jia makes] the finest, toughest, most vitally alive work in modern moviemaking.”</a:t>
            </a:r>
            <a:endParaRPr/>
          </a:p>
          <a:p>
            <a:pPr indent="-170180" lvl="0" marL="342900" rtl="0" algn="ctr">
              <a:spcBef>
                <a:spcPts val="544"/>
              </a:spcBef>
              <a:spcAft>
                <a:spcPts val="0"/>
              </a:spcAft>
              <a:buClr>
                <a:schemeClr val="lt1"/>
              </a:buClr>
              <a:buSzPct val="100000"/>
              <a:buNone/>
            </a:pPr>
            <a:r>
              <a:t/>
            </a:r>
            <a:endParaRPr u="sng"/>
          </a:p>
          <a:p>
            <a:pPr indent="0" lvl="0" marL="0" rtl="0" algn="ctr">
              <a:spcBef>
                <a:spcPts val="544"/>
              </a:spcBef>
              <a:spcAft>
                <a:spcPts val="0"/>
              </a:spcAft>
              <a:buClr>
                <a:schemeClr val="lt1"/>
              </a:buClr>
              <a:buSzPct val="100000"/>
              <a:buNone/>
            </a:pPr>
            <a:r>
              <a:rPr lang="en-US" u="sng"/>
              <a:t>On </a:t>
            </a:r>
            <a:r>
              <a:rPr i="1" lang="en-US" u="sng"/>
              <a:t>Xiao Wu</a:t>
            </a:r>
            <a:endParaRPr/>
          </a:p>
          <a:p>
            <a:pPr indent="0" lvl="0" marL="0" rtl="0" algn="l">
              <a:spcBef>
                <a:spcPts val="544"/>
              </a:spcBef>
              <a:spcAft>
                <a:spcPts val="0"/>
              </a:spcAft>
              <a:buClr>
                <a:schemeClr val="lt1"/>
              </a:buClr>
              <a:buSzPct val="100000"/>
              <a:buNone/>
            </a:pPr>
            <a:r>
              <a:rPr lang="en-US"/>
              <a:t>"This was true guerrilla filmmaking, in 16-millimeter format, and it reminded me of the spirit in which my friends and I had begun, back in the 1960s”</a:t>
            </a:r>
            <a:endParaRPr/>
          </a:p>
        </p:txBody>
      </p:sp>
      <p:pic>
        <p:nvPicPr>
          <p:cNvPr descr="15676-b-xiao-wu-artisan-pickpocket.jpg" id="289" name="Google Shape;289;p43"/>
          <p:cNvPicPr preferRelativeResize="0"/>
          <p:nvPr/>
        </p:nvPicPr>
        <p:blipFill rotWithShape="1">
          <a:blip r:embed="rId3">
            <a:alphaModFix/>
          </a:blip>
          <a:srcRect b="0" l="-79257" r="-79257" t="0"/>
          <a:stretch/>
        </p:blipFill>
        <p:spPr>
          <a:xfrm>
            <a:off x="3923928" y="1628800"/>
            <a:ext cx="7223737" cy="39727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95" name="Google Shape;295;p44"/>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descr="Xiao Wu (Chinese: 小武), also known as The Pickpocket, is a 1997 Chinese movie directed by Jia Zhangke. The film was the directorial debut of Jia Zhangke, one of the major figures of the so-called Sixth Generation of Chinese cinema and stars Wang Hongwei in the titular role along with Hao Hongjian and Zuo Baitao.&#10;Distributed by‎: ‎Hu Tong Communications Chinese‎: ‎小武&#10;Release date‎: ‎Berlin‎:: February 18, 1998&#10;Trying to forget his troubles, a small-time thief (Hongwei Wang) visits a brothel and falls for a prostitute (Hao Hong Jian).&#10;Initial release: 1997 (China)&#10;Director: Jia Zhangke&#10;Screenplay: Jia Zhangke&#10;Editor: Xiao Ling Yu&#10;Film series: The Hometown trilogy&#10;Cast: Wang Hongwei, Hao Hong Jian, Zuo Baitao, Ma Jinrei" id="296" name="Google Shape;296;p44" title="XIAO WU 小武SCN cd1 directed by Jia Zhangke (贾樟柯)">
            <a:hlinkClick r:id="rId3"/>
          </p:cNvPr>
          <p:cNvPicPr preferRelativeResize="0"/>
          <p:nvPr/>
        </p:nvPicPr>
        <p:blipFill>
          <a:blip r:embed="rId4">
            <a:alphaModFix/>
          </a:blip>
          <a:stretch>
            <a:fillRect/>
          </a:stretch>
        </p:blipFill>
        <p:spPr>
          <a:xfrm>
            <a:off x="1170425" y="585200"/>
            <a:ext cx="6997976" cy="5248475"/>
          </a:xfrm>
          <a:prstGeom prst="rect">
            <a:avLst/>
          </a:prstGeom>
          <a:noFill/>
          <a:ln>
            <a:noFill/>
          </a:ln>
        </p:spPr>
      </p:pic>
      <p:sp>
        <p:nvSpPr>
          <p:cNvPr id="297" name="Google Shape;297;p44"/>
          <p:cNvSpPr txBox="1"/>
          <p:nvPr/>
        </p:nvSpPr>
        <p:spPr>
          <a:xfrm>
            <a:off x="1234500" y="6126300"/>
            <a:ext cx="667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xxiXxiaoxiaowu xx</a:t>
            </a:r>
            <a:endParaRPr>
              <a:latin typeface="Calibri"/>
              <a:ea typeface="Calibri"/>
              <a:cs typeface="Calibri"/>
              <a:sym typeface="Calibri"/>
            </a:endParaRPr>
          </a:p>
        </p:txBody>
      </p:sp>
      <p:sp>
        <p:nvSpPr>
          <p:cNvPr id="298" name="Google Shape;298;p44"/>
          <p:cNvSpPr txBox="1"/>
          <p:nvPr/>
        </p:nvSpPr>
        <p:spPr>
          <a:xfrm>
            <a:off x="2986538" y="5987850"/>
            <a:ext cx="3000000" cy="677100"/>
          </a:xfrm>
          <a:prstGeom prst="rect">
            <a:avLst/>
          </a:prstGeom>
          <a:noFill/>
          <a:ln>
            <a:noFill/>
          </a:ln>
        </p:spPr>
        <p:txBody>
          <a:bodyPr anchorCtr="0" anchor="t" bIns="91425" lIns="91425" spcFirstLastPara="1" rIns="91425" wrap="square" tIns="91425">
            <a:spAutoFit/>
          </a:bodyPr>
          <a:lstStyle/>
          <a:p>
            <a:pPr indent="0" lvl="0" marL="0" rtl="0" algn="ctr">
              <a:spcBef>
                <a:spcPts val="544"/>
              </a:spcBef>
              <a:spcAft>
                <a:spcPts val="0"/>
              </a:spcAft>
              <a:buNone/>
            </a:pPr>
            <a:r>
              <a:rPr i="1" lang="en-US" sz="3200" u="sng">
                <a:solidFill>
                  <a:schemeClr val="lt1"/>
                </a:solidFill>
                <a:latin typeface="Calibri"/>
                <a:ea typeface="Calibri"/>
                <a:cs typeface="Calibri"/>
                <a:sym typeface="Calibri"/>
              </a:rPr>
              <a:t>Xiao Wu</a:t>
            </a:r>
            <a:r>
              <a:rPr lang="en-US" sz="3200" u="sng">
                <a:solidFill>
                  <a:schemeClr val="lt1"/>
                </a:solidFill>
                <a:latin typeface="Calibri"/>
                <a:ea typeface="Calibri"/>
                <a:cs typeface="Calibri"/>
                <a:sym typeface="Calibri"/>
              </a:rPr>
              <a:t>, 1997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304" name="Google Shape;304;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“What I like most in a long take is that it preserves real time” 				- Jia Zhangke</a:t>
            </a:r>
            <a:endParaRPr/>
          </a:p>
          <a:p>
            <a:pPr indent="-165100" lvl="0" marL="342900" rtl="0" algn="l">
              <a:spcBef>
                <a:spcPts val="560"/>
              </a:spcBef>
              <a:spcAft>
                <a:spcPts val="0"/>
              </a:spcAft>
              <a:buClr>
                <a:schemeClr val="lt1"/>
              </a:buClr>
              <a:buSzPts val="2800"/>
              <a:buNone/>
            </a:pPr>
            <a:r>
              <a:t/>
            </a:r>
            <a:endParaRPr/>
          </a:p>
          <a:p>
            <a:pPr indent="-342900" lvl="0" marL="342900" rtl="0" algn="l">
              <a:spcBef>
                <a:spcPts val="560"/>
              </a:spcBef>
              <a:spcAft>
                <a:spcPts val="0"/>
              </a:spcAft>
              <a:buClr>
                <a:schemeClr val="lt1"/>
              </a:buClr>
              <a:buSzPts val="2800"/>
              <a:buChar char="•"/>
            </a:pPr>
            <a:r>
              <a:rPr lang="en-US"/>
              <a:t>Passengers of Post-socialism </a:t>
            </a:r>
            <a:endParaRPr/>
          </a:p>
          <a:p>
            <a:pPr indent="0" lvl="0" marL="0" rtl="0" algn="l">
              <a:spcBef>
                <a:spcPts val="560"/>
              </a:spcBef>
              <a:spcAft>
                <a:spcPts val="0"/>
              </a:spcAft>
              <a:buClr>
                <a:schemeClr val="lt1"/>
              </a:buClr>
              <a:buSzPts val="2800"/>
              <a:buNone/>
            </a:pPr>
            <a:r>
              <a:t/>
            </a:r>
            <a:endParaRPr/>
          </a:p>
        </p:txBody>
      </p:sp>
      <p:sp>
        <p:nvSpPr>
          <p:cNvPr id="305" name="Google Shape;305;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lt1"/>
              </a:buClr>
              <a:buSzPts val="2800"/>
              <a:buNone/>
            </a:pPr>
            <a:r>
              <a:t/>
            </a:r>
            <a:endParaRPr/>
          </a:p>
        </p:txBody>
      </p:sp>
      <p:pic>
        <p:nvPicPr>
          <p:cNvPr descr="xiaowu1.jpg" id="306" name="Google Shape;306;p45"/>
          <p:cNvPicPr preferRelativeResize="0"/>
          <p:nvPr/>
        </p:nvPicPr>
        <p:blipFill rotWithShape="1">
          <a:blip r:embed="rId3">
            <a:alphaModFix/>
          </a:blip>
          <a:srcRect b="-22458" l="0" r="0" t="-22457"/>
          <a:stretch/>
        </p:blipFill>
        <p:spPr>
          <a:xfrm>
            <a:off x="457200" y="-387424"/>
            <a:ext cx="4038600" cy="4525963"/>
          </a:xfrm>
          <a:prstGeom prst="rect">
            <a:avLst/>
          </a:prstGeom>
          <a:noFill/>
          <a:ln>
            <a:noFill/>
          </a:ln>
        </p:spPr>
      </p:pic>
      <p:pic>
        <p:nvPicPr>
          <p:cNvPr descr="xiao_wu.jpg" id="307" name="Google Shape;307;p45"/>
          <p:cNvPicPr preferRelativeResize="0"/>
          <p:nvPr/>
        </p:nvPicPr>
        <p:blipFill rotWithShape="1">
          <a:blip r:embed="rId4">
            <a:alphaModFix/>
          </a:blip>
          <a:srcRect b="-49584" l="0" r="0" t="-49585"/>
          <a:stretch/>
        </p:blipFill>
        <p:spPr>
          <a:xfrm>
            <a:off x="457200" y="2833366"/>
            <a:ext cx="4038600" cy="4525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Pickpocket 1959.jpg" id="313" name="Google Shape;313;p46"/>
          <p:cNvPicPr preferRelativeResize="0"/>
          <p:nvPr>
            <p:ph idx="1" type="body"/>
          </p:nvPr>
        </p:nvPicPr>
        <p:blipFill rotWithShape="1">
          <a:blip r:embed="rId3">
            <a:alphaModFix/>
          </a:blip>
          <a:srcRect b="0" l="-8664" r="-8663" t="0"/>
          <a:stretch/>
        </p:blipFill>
        <p:spPr>
          <a:xfrm>
            <a:off x="457200" y="1600200"/>
            <a:ext cx="4038600" cy="4525963"/>
          </a:xfrm>
          <a:prstGeom prst="rect">
            <a:avLst/>
          </a:prstGeom>
          <a:noFill/>
          <a:ln>
            <a:noFill/>
          </a:ln>
        </p:spPr>
      </p:pic>
      <p:sp>
        <p:nvSpPr>
          <p:cNvPr id="314" name="Google Shape;314;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Non-professional Actors</a:t>
            </a:r>
            <a:endParaRPr/>
          </a:p>
          <a:p>
            <a:pPr indent="-165100" lvl="0" marL="342900" rtl="0" algn="l">
              <a:spcBef>
                <a:spcPts val="560"/>
              </a:spcBef>
              <a:spcAft>
                <a:spcPts val="0"/>
              </a:spcAft>
              <a:buClr>
                <a:schemeClr val="lt1"/>
              </a:buClr>
              <a:buSzPts val="2800"/>
              <a:buNone/>
            </a:pPr>
            <a:r>
              <a:t/>
            </a:r>
            <a:endParaRPr/>
          </a:p>
          <a:p>
            <a:pPr indent="-342900" lvl="0" marL="342900" rtl="0" algn="l">
              <a:spcBef>
                <a:spcPts val="560"/>
              </a:spcBef>
              <a:spcAft>
                <a:spcPts val="0"/>
              </a:spcAft>
              <a:buClr>
                <a:schemeClr val="lt1"/>
              </a:buClr>
              <a:buSzPts val="2800"/>
              <a:buChar char="•"/>
            </a:pPr>
            <a:r>
              <a:rPr lang="en-US"/>
              <a:t>References Russian writer, philosopher  Dostoyevsky</a:t>
            </a:r>
            <a:endParaRPr/>
          </a:p>
          <a:p>
            <a:pPr indent="-165100" lvl="0" marL="342900" rtl="0" algn="l">
              <a:spcBef>
                <a:spcPts val="560"/>
              </a:spcBef>
              <a:spcAft>
                <a:spcPts val="0"/>
              </a:spcAft>
              <a:buClr>
                <a:schemeClr val="lt1"/>
              </a:buClr>
              <a:buSzPts val="2800"/>
              <a:buNone/>
            </a:pPr>
            <a:r>
              <a:t/>
            </a:r>
            <a:endParaRPr i="1"/>
          </a:p>
          <a:p>
            <a:pPr indent="-342900" lvl="0" marL="342900" rtl="0" algn="l">
              <a:spcBef>
                <a:spcPts val="560"/>
              </a:spcBef>
              <a:spcAft>
                <a:spcPts val="0"/>
              </a:spcAft>
              <a:buClr>
                <a:schemeClr val="lt1"/>
              </a:buClr>
              <a:buSzPts val="2800"/>
              <a:buChar char="•"/>
            </a:pPr>
            <a:r>
              <a:rPr lang="en-US"/>
              <a:t>Influenced </a:t>
            </a:r>
            <a:r>
              <a:rPr i="1" lang="en-US"/>
              <a:t>Taxi Driver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the world.jpg" id="320" name="Google Shape;320;p47"/>
          <p:cNvPicPr preferRelativeResize="0"/>
          <p:nvPr>
            <p:ph idx="1" type="body"/>
          </p:nvPr>
        </p:nvPicPr>
        <p:blipFill rotWithShape="1">
          <a:blip r:embed="rId3">
            <a:alphaModFix/>
          </a:blip>
          <a:srcRect b="0" l="0" r="0" t="0"/>
          <a:stretch/>
        </p:blipFill>
        <p:spPr>
          <a:xfrm>
            <a:off x="4978400" y="807152"/>
            <a:ext cx="3708300" cy="5499600"/>
          </a:xfrm>
          <a:prstGeom prst="rect">
            <a:avLst/>
          </a:prstGeom>
          <a:noFill/>
          <a:ln>
            <a:noFill/>
          </a:ln>
        </p:spPr>
      </p:pic>
      <p:sp>
        <p:nvSpPr>
          <p:cNvPr id="321" name="Google Shape;321;p47"/>
          <p:cNvSpPr txBox="1"/>
          <p:nvPr/>
        </p:nvSpPr>
        <p:spPr>
          <a:xfrm>
            <a:off x="457200" y="1417650"/>
            <a:ext cx="4334400" cy="517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The World </a:t>
            </a:r>
            <a:r>
              <a:rPr lang="en-US" sz="2400">
                <a:solidFill>
                  <a:schemeClr val="lt1"/>
                </a:solidFill>
                <a:latin typeface="Calibri"/>
                <a:ea typeface="Calibri"/>
                <a:cs typeface="Calibri"/>
                <a:sym typeface="Calibri"/>
              </a:rPr>
              <a:t>(2004) </a:t>
            </a:r>
            <a:r>
              <a:rPr lang="en-US" sz="2400">
                <a:solidFill>
                  <a:schemeClr val="lt1"/>
                </a:solidFill>
                <a:latin typeface="Calibri"/>
                <a:ea typeface="Calibri"/>
                <a:cs typeface="Calibri"/>
                <a:sym typeface="Calibri"/>
              </a:rPr>
              <a:t>marks his status as an officially acknowledge filmmaker</a:t>
            </a:r>
            <a:endParaRPr sz="2400"/>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"rising to the surface”</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 </a:t>
            </a:r>
            <a:endParaRPr sz="2400"/>
          </a:p>
          <a:p>
            <a:pPr indent="0" lvl="0" marL="0" marR="0" rtl="0" algn="l">
              <a:spcBef>
                <a:spcPts val="0"/>
              </a:spcBef>
              <a:spcAft>
                <a:spcPts val="0"/>
              </a:spcAft>
              <a:buNone/>
            </a:pPr>
            <a:r>
              <a:rPr lang="en-US" sz="2400">
                <a:solidFill>
                  <a:schemeClr val="lt1"/>
                </a:solidFill>
                <a:latin typeface="Calibri"/>
                <a:ea typeface="Calibri"/>
                <a:cs typeface="Calibri"/>
                <a:sym typeface="Calibri"/>
              </a:rPr>
              <a:t>A co-production of domestic private, government (Shanghai Film Group), and foreign investment.</a:t>
            </a:r>
            <a:endParaRPr sz="2400"/>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a relatively high budget for of $1 million</a:t>
            </a:r>
            <a:endParaRPr sz="2400"/>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world_photo.jpg" id="327" name="Google Shape;327;p48"/>
          <p:cNvPicPr preferRelativeResize="0"/>
          <p:nvPr>
            <p:ph idx="1" type="body"/>
          </p:nvPr>
        </p:nvPicPr>
        <p:blipFill rotWithShape="1">
          <a:blip r:embed="rId3">
            <a:alphaModFix/>
          </a:blip>
          <a:srcRect b="0" l="0" r="0" t="0"/>
          <a:stretch/>
        </p:blipFill>
        <p:spPr>
          <a:xfrm>
            <a:off x="2377425" y="1966263"/>
            <a:ext cx="4929300" cy="3278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Jia-Zhangke-and-Zhao-Tao1.jpg" id="333" name="Google Shape;333;p49"/>
          <p:cNvPicPr preferRelativeResize="0"/>
          <p:nvPr>
            <p:ph idx="1" type="body"/>
          </p:nvPr>
        </p:nvPicPr>
        <p:blipFill rotWithShape="1">
          <a:blip r:embed="rId3">
            <a:alphaModFix/>
          </a:blip>
          <a:srcRect b="0" l="0" r="0" t="0"/>
          <a:stretch/>
        </p:blipFill>
        <p:spPr>
          <a:xfrm>
            <a:off x="201967" y="1676400"/>
            <a:ext cx="3989033" cy="3064907"/>
          </a:xfrm>
          <a:prstGeom prst="rect">
            <a:avLst/>
          </a:prstGeom>
          <a:noFill/>
          <a:ln>
            <a:noFill/>
          </a:ln>
        </p:spPr>
      </p:pic>
      <p:pic>
        <p:nvPicPr>
          <p:cNvPr descr="XGh63-QmMfbm.jpg" id="334" name="Google Shape;334;p49"/>
          <p:cNvPicPr preferRelativeResize="0"/>
          <p:nvPr/>
        </p:nvPicPr>
        <p:blipFill rotWithShape="1">
          <a:blip r:embed="rId4">
            <a:alphaModFix/>
          </a:blip>
          <a:srcRect b="0" l="0" r="0" t="0"/>
          <a:stretch/>
        </p:blipFill>
        <p:spPr>
          <a:xfrm>
            <a:off x="4267199" y="1676400"/>
            <a:ext cx="4648201" cy="306490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58stilllifegorge.jpg" id="340" name="Google Shape;340;p50"/>
          <p:cNvPicPr preferRelativeResize="0"/>
          <p:nvPr>
            <p:ph idx="1" type="body"/>
          </p:nvPr>
        </p:nvPicPr>
        <p:blipFill rotWithShape="1">
          <a:blip r:embed="rId3">
            <a:alphaModFix/>
          </a:blip>
          <a:srcRect b="0" l="0" r="0" t="0"/>
          <a:stretch/>
        </p:blipFill>
        <p:spPr>
          <a:xfrm>
            <a:off x="11440" y="1458256"/>
            <a:ext cx="4503630" cy="2552058"/>
          </a:xfrm>
          <a:prstGeom prst="rect">
            <a:avLst/>
          </a:prstGeom>
          <a:noFill/>
          <a:ln>
            <a:noFill/>
          </a:ln>
        </p:spPr>
      </p:pic>
      <p:sp>
        <p:nvSpPr>
          <p:cNvPr id="341" name="Google Shape;341;p50"/>
          <p:cNvSpPr txBox="1"/>
          <p:nvPr/>
        </p:nvSpPr>
        <p:spPr>
          <a:xfrm>
            <a:off x="3276600" y="5257800"/>
            <a:ext cx="26942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1"/>
                </a:solidFill>
                <a:latin typeface="Calibri"/>
                <a:ea typeface="Calibri"/>
                <a:cs typeface="Calibri"/>
                <a:sym typeface="Calibri"/>
              </a:rPr>
              <a:t>Still Life</a:t>
            </a:r>
            <a:r>
              <a:rPr lang="en-US" sz="1800">
                <a:solidFill>
                  <a:schemeClr val="lt1"/>
                </a:solidFill>
                <a:latin typeface="Calibri"/>
                <a:ea typeface="Calibri"/>
                <a:cs typeface="Calibri"/>
                <a:sym typeface="Calibri"/>
              </a:rPr>
              <a:t>, JIA Zhangke, 2006</a:t>
            </a:r>
            <a:endParaRPr/>
          </a:p>
        </p:txBody>
      </p:sp>
      <p:pic>
        <p:nvPicPr>
          <p:cNvPr descr="still-life.jpg" id="342" name="Google Shape;342;p50"/>
          <p:cNvPicPr preferRelativeResize="0"/>
          <p:nvPr/>
        </p:nvPicPr>
        <p:blipFill rotWithShape="1">
          <a:blip r:embed="rId4">
            <a:alphaModFix/>
          </a:blip>
          <a:srcRect b="0" l="0" r="0" t="0"/>
          <a:stretch/>
        </p:blipFill>
        <p:spPr>
          <a:xfrm>
            <a:off x="4538856" y="1437846"/>
            <a:ext cx="4593704" cy="25520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pic>
        <p:nvPicPr>
          <p:cNvPr descr="A person smiling for the camera  Description automatically generated" id="348" name="Google Shape;348;p51"/>
          <p:cNvPicPr preferRelativeResize="0"/>
          <p:nvPr>
            <p:ph idx="1" type="body"/>
          </p:nvPr>
        </p:nvPicPr>
        <p:blipFill rotWithShape="1">
          <a:blip r:embed="rId3">
            <a:alphaModFix/>
          </a:blip>
          <a:srcRect b="0" l="0" r="0" t="0"/>
          <a:stretch/>
        </p:blipFill>
        <p:spPr>
          <a:xfrm>
            <a:off x="2546648" y="271606"/>
            <a:ext cx="4050704" cy="5786720"/>
          </a:xfrm>
          <a:prstGeom prst="rect">
            <a:avLst/>
          </a:prstGeom>
          <a:noFill/>
          <a:ln>
            <a:noFill/>
          </a:ln>
        </p:spPr>
      </p:pic>
      <p:sp>
        <p:nvSpPr>
          <p:cNvPr id="349" name="Google Shape;349;p51"/>
          <p:cNvSpPr/>
          <p:nvPr/>
        </p:nvSpPr>
        <p:spPr>
          <a:xfrm>
            <a:off x="2286000" y="6211669"/>
            <a:ext cx="4572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https://www.youtube.com/watch?v=qc1ZKyhMG6o</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106" name="Google Shape;106;p16"/>
          <p:cNvSpPr txBox="1"/>
          <p:nvPr>
            <p:ph idx="1" type="body"/>
          </p:nvPr>
        </p:nvSpPr>
        <p:spPr>
          <a:xfrm>
            <a:off x="323528" y="1617546"/>
            <a:ext cx="44958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lt1"/>
              </a:buClr>
              <a:buSzPct val="100000"/>
              <a:buChar char="•"/>
            </a:pPr>
            <a:r>
              <a:rPr lang="en-US"/>
              <a:t>The international and domestic success of the 5</a:t>
            </a:r>
            <a:r>
              <a:rPr baseline="30000" lang="en-US"/>
              <a:t>th</a:t>
            </a:r>
            <a:r>
              <a:rPr lang="en-US"/>
              <a:t> Generation of filmmakers. </a:t>
            </a:r>
            <a:endParaRPr/>
          </a:p>
          <a:p>
            <a:pPr indent="-342900" lvl="0" marL="342900" rtl="0" algn="l">
              <a:spcBef>
                <a:spcPts val="544"/>
              </a:spcBef>
              <a:spcAft>
                <a:spcPts val="0"/>
              </a:spcAft>
              <a:buClr>
                <a:schemeClr val="lt1"/>
              </a:buClr>
              <a:buSzPct val="100000"/>
              <a:buChar char="•"/>
            </a:pPr>
            <a:r>
              <a:rPr lang="en-US"/>
              <a:t>the 5th generation in the 2000s: a strong ‘oriental’ theme, showing typical Chinese codes of martial arts, ancient empire stories </a:t>
            </a:r>
            <a:endParaRPr/>
          </a:p>
          <a:p>
            <a:pPr indent="-342900" lvl="0" marL="342900" rtl="0" algn="l">
              <a:spcBef>
                <a:spcPts val="544"/>
              </a:spcBef>
              <a:spcAft>
                <a:spcPts val="0"/>
              </a:spcAft>
              <a:buClr>
                <a:schemeClr val="lt1"/>
              </a:buClr>
              <a:buSzPct val="100000"/>
              <a:buChar char="•"/>
            </a:pPr>
            <a:r>
              <a:rPr lang="en-US"/>
              <a:t>delicate production design, beautiful cinematography and classical Chinese music. </a:t>
            </a:r>
            <a:endParaRPr/>
          </a:p>
          <a:p>
            <a:pPr indent="-170180" lvl="0" marL="342900" rtl="0" algn="l">
              <a:spcBef>
                <a:spcPts val="544"/>
              </a:spcBef>
              <a:spcAft>
                <a:spcPts val="0"/>
              </a:spcAft>
              <a:buClr>
                <a:schemeClr val="lt1"/>
              </a:buClr>
              <a:buSzPct val="100000"/>
              <a:buNone/>
            </a:pPr>
            <a:r>
              <a:t/>
            </a:r>
            <a:endParaRPr/>
          </a:p>
        </p:txBody>
      </p:sp>
      <p:pic>
        <p:nvPicPr>
          <p:cNvPr descr="hero.jpg" id="107" name="Google Shape;107;p16"/>
          <p:cNvPicPr preferRelativeResize="0"/>
          <p:nvPr/>
        </p:nvPicPr>
        <p:blipFill rotWithShape="1">
          <a:blip r:embed="rId3">
            <a:alphaModFix/>
          </a:blip>
          <a:srcRect b="0" l="0" r="0" t="0"/>
          <a:stretch/>
        </p:blipFill>
        <p:spPr>
          <a:xfrm>
            <a:off x="5396832" y="1440886"/>
            <a:ext cx="3276600" cy="48792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113" name="Google Shape;11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3200"/>
              <a:buChar char="•"/>
            </a:pPr>
            <a:r>
              <a:rPr lang="en-US"/>
              <a:t>In the 80s, the fifth generation filmmakers were real heroes: they managed to break Chinese cinema out of its closed little mould and try something new. But they’ve changed a lot: in their current films, you’re no longer seeing the experience of life in China. While my way of filming allows me to describe Chinese reality without distortion. </a:t>
            </a:r>
            <a:endParaRPr/>
          </a:p>
          <a:p>
            <a:pPr indent="0" lvl="0" marL="0" rtl="0" algn="l">
              <a:spcBef>
                <a:spcPts val="640"/>
              </a:spcBef>
              <a:spcAft>
                <a:spcPts val="0"/>
              </a:spcAft>
              <a:buClr>
                <a:schemeClr val="lt1"/>
              </a:buClr>
              <a:buSzPts val="3200"/>
              <a:buNone/>
            </a:pPr>
            <a:r>
              <a:rPr lang="en-US"/>
              <a:t>   --- Jia Zhangke, 2002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457200" y="48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The Sixth Generation</a:t>
            </a:r>
            <a:endParaRPr/>
          </a:p>
        </p:txBody>
      </p:sp>
      <p:sp>
        <p:nvSpPr>
          <p:cNvPr id="119" name="Google Shape;119;p18"/>
          <p:cNvSpPr txBox="1"/>
          <p:nvPr>
            <p:ph idx="1" type="body"/>
          </p:nvPr>
        </p:nvSpPr>
        <p:spPr>
          <a:xfrm>
            <a:off x="457200" y="168563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en-US"/>
              <a:t>born in the 1960s and 1970s. </a:t>
            </a:r>
            <a:endParaRPr/>
          </a:p>
          <a:p>
            <a:pPr indent="-342900" lvl="0" marL="342900" rtl="0" algn="l">
              <a:spcBef>
                <a:spcPts val="640"/>
              </a:spcBef>
              <a:spcAft>
                <a:spcPts val="0"/>
              </a:spcAft>
              <a:buClr>
                <a:schemeClr val="lt1"/>
              </a:buClr>
              <a:buSzPts val="3200"/>
              <a:buChar char="•"/>
            </a:pPr>
            <a:r>
              <a:rPr lang="en-US"/>
              <a:t>they graduated from the Beijing Film Academy and Central Drama Institute in the late 1980s and 1990s. </a:t>
            </a:r>
            <a:endParaRPr/>
          </a:p>
          <a:p>
            <a:pPr indent="-342900" lvl="0" marL="342900" rtl="0" algn="l">
              <a:spcBef>
                <a:spcPts val="640"/>
              </a:spcBef>
              <a:spcAft>
                <a:spcPts val="0"/>
              </a:spcAft>
              <a:buClr>
                <a:schemeClr val="lt1"/>
              </a:buClr>
              <a:buSzPts val="3200"/>
              <a:buChar char="•"/>
            </a:pPr>
            <a:r>
              <a:rPr lang="en-US"/>
              <a:t>Key filmmakers: Wang Xiaoshuai, Lou Ye, Lu Xuechang, Zhang Yuan, Li Xin and Jia Zhangke. </a:t>
            </a:r>
            <a:endParaRPr/>
          </a:p>
          <a:p>
            <a:pPr indent="-342900" lvl="0" marL="342900" rtl="0" algn="l">
              <a:spcBef>
                <a:spcPts val="640"/>
              </a:spcBef>
              <a:spcAft>
                <a:spcPts val="0"/>
              </a:spcAft>
              <a:buClr>
                <a:schemeClr val="lt1"/>
              </a:buClr>
              <a:buSzPts val="3200"/>
              <a:buChar char="•"/>
            </a:pPr>
            <a:r>
              <a:rPr lang="en-US"/>
              <a:t>No female filmmakers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 y="71124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June 4th, Tiananmen Square 1989</a:t>
            </a:r>
            <a:endParaRPr/>
          </a:p>
        </p:txBody>
      </p:sp>
      <p:pic>
        <p:nvPicPr>
          <p:cNvPr descr="tiananmen-square-1989-tank-man-china-close-up.jpg" id="125" name="Google Shape;125;p19"/>
          <p:cNvPicPr preferRelativeResize="0"/>
          <p:nvPr>
            <p:ph idx="1" type="body"/>
          </p:nvPr>
        </p:nvPicPr>
        <p:blipFill rotWithShape="1">
          <a:blip r:embed="rId3">
            <a:alphaModFix/>
          </a:blip>
          <a:srcRect b="-30335" l="0" r="0" t="-30335"/>
          <a:stretch/>
        </p:blipFill>
        <p:spPr>
          <a:xfrm>
            <a:off x="457200" y="1600200"/>
            <a:ext cx="4038600" cy="4525963"/>
          </a:xfrm>
          <a:prstGeom prst="rect">
            <a:avLst/>
          </a:prstGeom>
          <a:noFill/>
          <a:ln>
            <a:noFill/>
          </a:ln>
        </p:spPr>
      </p:pic>
      <p:pic>
        <p:nvPicPr>
          <p:cNvPr descr="tiananmen-square-beijing1.jpg" id="126" name="Google Shape;126;p19"/>
          <p:cNvPicPr preferRelativeResize="0"/>
          <p:nvPr>
            <p:ph idx="2" type="body"/>
          </p:nvPr>
        </p:nvPicPr>
        <p:blipFill rotWithShape="1">
          <a:blip r:embed="rId4">
            <a:alphaModFix/>
          </a:blip>
          <a:srcRect b="-37085" l="0" r="0" t="-37085"/>
          <a:stretch/>
        </p:blipFill>
        <p:spPr>
          <a:xfrm>
            <a:off x="4648200" y="1600200"/>
            <a:ext cx="4038600" cy="4525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t>Youth and Student Problems</a:t>
            </a:r>
            <a:endParaRPr/>
          </a:p>
        </p:txBody>
      </p:sp>
      <p:pic>
        <p:nvPicPr>
          <p:cNvPr descr="college entrance.jpg" id="132" name="Google Shape;132;p20"/>
          <p:cNvPicPr preferRelativeResize="0"/>
          <p:nvPr>
            <p:ph idx="1" type="body"/>
          </p:nvPr>
        </p:nvPicPr>
        <p:blipFill rotWithShape="1">
          <a:blip r:embed="rId3">
            <a:alphaModFix/>
          </a:blip>
          <a:srcRect b="7997" l="0" r="0" t="7997"/>
          <a:stretch/>
        </p:blipFill>
        <p:spPr>
          <a:xfrm>
            <a:off x="457200" y="1600200"/>
            <a:ext cx="8229600" cy="4525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t/>
            </a:r>
            <a:endParaRPr/>
          </a:p>
        </p:txBody>
      </p:sp>
      <p:sp>
        <p:nvSpPr>
          <p:cNvPr id="138" name="Google Shape;138;p21"/>
          <p:cNvSpPr txBox="1"/>
          <p:nvPr>
            <p:ph idx="1" type="body"/>
          </p:nvPr>
        </p:nvSpPr>
        <p:spPr>
          <a:xfrm>
            <a:off x="0" y="1143000"/>
            <a:ext cx="5024400" cy="53859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chemeClr val="lt1"/>
              </a:buClr>
              <a:buSzPts val="3000"/>
              <a:buNone/>
            </a:pPr>
            <a:r>
              <a:rPr lang="en-US" sz="1800"/>
              <a:t>	Zhang Yuan </a:t>
            </a:r>
            <a:endParaRPr sz="1800"/>
          </a:p>
          <a:p>
            <a:pPr indent="-342900" lvl="0" marL="342900" rtl="0" algn="l">
              <a:spcBef>
                <a:spcPts val="510"/>
              </a:spcBef>
              <a:spcAft>
                <a:spcPts val="0"/>
              </a:spcAft>
              <a:buClr>
                <a:schemeClr val="lt1"/>
              </a:buClr>
              <a:buSzPts val="3000"/>
              <a:buNone/>
            </a:pPr>
            <a:r>
              <a:rPr lang="en-US" sz="1800"/>
              <a:t>	Esteblished the Sixth-Generation style</a:t>
            </a:r>
            <a:endParaRPr sz="1800"/>
          </a:p>
          <a:p>
            <a:pPr indent="-342900" lvl="0" marL="342900" rtl="0" algn="l">
              <a:spcBef>
                <a:spcPts val="408"/>
              </a:spcBef>
              <a:spcAft>
                <a:spcPts val="0"/>
              </a:spcAft>
              <a:buClr>
                <a:schemeClr val="lt1"/>
              </a:buClr>
              <a:buSzPts val="2400"/>
              <a:buNone/>
            </a:pPr>
            <a:r>
              <a:rPr lang="en-US" sz="1800"/>
              <a:t>	</a:t>
            </a:r>
            <a:endParaRPr sz="1800"/>
          </a:p>
          <a:p>
            <a:pPr indent="-342900" lvl="0" marL="342900" rtl="0" algn="l">
              <a:spcBef>
                <a:spcPts val="408"/>
              </a:spcBef>
              <a:spcAft>
                <a:spcPts val="0"/>
              </a:spcAft>
              <a:buClr>
                <a:schemeClr val="lt1"/>
              </a:buClr>
              <a:buSzPts val="2400"/>
              <a:buNone/>
            </a:pPr>
            <a:r>
              <a:t/>
            </a:r>
            <a:endParaRPr sz="1800"/>
          </a:p>
          <a:p>
            <a:pPr indent="-342900" lvl="0" marL="342900" rtl="0" algn="l">
              <a:spcBef>
                <a:spcPts val="408"/>
              </a:spcBef>
              <a:spcAft>
                <a:spcPts val="0"/>
              </a:spcAft>
              <a:buClr>
                <a:schemeClr val="lt1"/>
              </a:buClr>
              <a:buSzPts val="2400"/>
              <a:buNone/>
            </a:pPr>
            <a:r>
              <a:rPr i="1" lang="en-US" sz="1800"/>
              <a:t>	</a:t>
            </a:r>
            <a:r>
              <a:rPr i="1" lang="en-US" sz="1800" u="sng">
                <a:solidFill>
                  <a:schemeClr val="hlink"/>
                </a:solidFill>
                <a:hlinkClick r:id="rId3"/>
              </a:rPr>
              <a:t>Beijing Bastards</a:t>
            </a:r>
            <a:r>
              <a:rPr lang="en-US" sz="1800" u="sng">
                <a:solidFill>
                  <a:schemeClr val="hlink"/>
                </a:solidFill>
                <a:hlinkClick r:id="rId4"/>
              </a:rPr>
              <a:t> </a:t>
            </a:r>
            <a:r>
              <a:rPr lang="en-US" sz="1800"/>
              <a:t>(1993, Zhang Yuan)</a:t>
            </a:r>
            <a:r>
              <a:rPr i="1" lang="en-US" sz="1800"/>
              <a:t> </a:t>
            </a:r>
            <a:r>
              <a:rPr lang="en-US" sz="1800"/>
              <a:t>- representative piece of new urban cinema in the early 1990s.</a:t>
            </a:r>
            <a:endParaRPr sz="1800"/>
          </a:p>
          <a:p>
            <a:pPr indent="-342900" lvl="0" marL="342900" rtl="0" algn="l">
              <a:spcBef>
                <a:spcPts val="408"/>
              </a:spcBef>
              <a:spcAft>
                <a:spcPts val="0"/>
              </a:spcAft>
              <a:buClr>
                <a:schemeClr val="lt1"/>
              </a:buClr>
              <a:buSzPts val="2400"/>
              <a:buNone/>
            </a:pPr>
            <a:r>
              <a:t/>
            </a:r>
            <a:endParaRPr sz="1800"/>
          </a:p>
          <a:p>
            <a:pPr indent="-342900" lvl="0" marL="342900" rtl="0" algn="l">
              <a:spcBef>
                <a:spcPts val="408"/>
              </a:spcBef>
              <a:spcAft>
                <a:spcPts val="0"/>
              </a:spcAft>
              <a:buClr>
                <a:schemeClr val="lt1"/>
              </a:buClr>
              <a:buSzPts val="2400"/>
              <a:buNone/>
            </a:pPr>
            <a:r>
              <a:rPr lang="en-US" sz="1800"/>
              <a:t>  Cui Jian: God father of Chinese rock ‘n’ roll</a:t>
            </a:r>
            <a:endParaRPr sz="1800"/>
          </a:p>
          <a:p>
            <a:pPr indent="-342900" lvl="0" marL="342900" rtl="0" algn="l">
              <a:spcBef>
                <a:spcPts val="408"/>
              </a:spcBef>
              <a:spcAft>
                <a:spcPts val="0"/>
              </a:spcAft>
              <a:buClr>
                <a:schemeClr val="lt1"/>
              </a:buClr>
              <a:buSzPts val="2400"/>
              <a:buNone/>
            </a:pPr>
            <a:r>
              <a:rPr lang="en-US" sz="1800" u="sng">
                <a:solidFill>
                  <a:schemeClr val="hlink"/>
                </a:solidFill>
                <a:hlinkClick r:id="rId5"/>
              </a:rPr>
              <a:t>https://www.youtube.com/watch?v=fM678l8mbCc</a:t>
            </a:r>
            <a:r>
              <a:rPr lang="en-US" sz="1800"/>
              <a:t> </a:t>
            </a:r>
            <a:endParaRPr sz="1800"/>
          </a:p>
          <a:p>
            <a:pPr indent="-342900" lvl="0" marL="342900" rtl="0" algn="l">
              <a:spcBef>
                <a:spcPts val="408"/>
              </a:spcBef>
              <a:spcAft>
                <a:spcPts val="0"/>
              </a:spcAft>
              <a:buClr>
                <a:schemeClr val="lt1"/>
              </a:buClr>
              <a:buSzPts val="2400"/>
              <a:buNone/>
            </a:pPr>
            <a:r>
              <a:t/>
            </a:r>
            <a:endParaRPr sz="1800"/>
          </a:p>
          <a:p>
            <a:pPr indent="-327660" lvl="0" marL="342900" rtl="0" algn="l">
              <a:spcBef>
                <a:spcPts val="408"/>
              </a:spcBef>
              <a:spcAft>
                <a:spcPts val="0"/>
              </a:spcAft>
              <a:buClr>
                <a:schemeClr val="lt1"/>
              </a:buClr>
              <a:buSzPts val="1800"/>
              <a:buChar char="•"/>
            </a:pPr>
            <a:r>
              <a:rPr lang="en-US" sz="1800"/>
              <a:t>Zhang Yuan’s </a:t>
            </a:r>
            <a:r>
              <a:rPr i="1" lang="en-US" sz="1800"/>
              <a:t>Mama </a:t>
            </a:r>
            <a:r>
              <a:rPr lang="en-US" sz="1800"/>
              <a:t>and </a:t>
            </a:r>
            <a:r>
              <a:rPr i="1" lang="en-US" sz="1800"/>
              <a:t>East Palace, West Palace</a:t>
            </a:r>
            <a:r>
              <a:rPr lang="en-US" sz="1800"/>
              <a:t>,</a:t>
            </a:r>
            <a:r>
              <a:rPr i="1" lang="en-US" sz="1800"/>
              <a:t> Seventeen Years;</a:t>
            </a:r>
            <a:r>
              <a:rPr lang="en-US" sz="1800"/>
              <a:t> </a:t>
            </a:r>
            <a:endParaRPr sz="1800"/>
          </a:p>
          <a:p>
            <a:pPr indent="-327660" lvl="0" marL="342900" rtl="0" algn="l">
              <a:spcBef>
                <a:spcPts val="408"/>
              </a:spcBef>
              <a:spcAft>
                <a:spcPts val="0"/>
              </a:spcAft>
              <a:buClr>
                <a:schemeClr val="lt1"/>
              </a:buClr>
              <a:buSzPts val="1800"/>
              <a:buChar char="•"/>
            </a:pPr>
            <a:r>
              <a:rPr lang="en-US" sz="1800"/>
              <a:t>Wang Xiaoshuai’s </a:t>
            </a:r>
            <a:r>
              <a:rPr i="1" lang="en-US" sz="1800"/>
              <a:t>The Days, Frozen, Shanghai Dreams, </a:t>
            </a:r>
            <a:endParaRPr sz="1800"/>
          </a:p>
          <a:p>
            <a:pPr indent="-327660" lvl="0" marL="342900" rtl="0" algn="l">
              <a:spcBef>
                <a:spcPts val="408"/>
              </a:spcBef>
              <a:spcAft>
                <a:spcPts val="0"/>
              </a:spcAft>
              <a:buClr>
                <a:schemeClr val="lt1"/>
              </a:buClr>
              <a:buSzPts val="1800"/>
              <a:buChar char="•"/>
            </a:pPr>
            <a:r>
              <a:rPr lang="en-US" sz="1800"/>
              <a:t>Zhang Ming’s </a:t>
            </a:r>
            <a:r>
              <a:rPr i="1" lang="en-US" sz="1800"/>
              <a:t>Rainclouds over Wushan </a:t>
            </a:r>
            <a:r>
              <a:rPr lang="en-US" sz="1800"/>
              <a:t> Jia Zhangke’s </a:t>
            </a:r>
            <a:r>
              <a:rPr i="1" lang="en-US" sz="1800"/>
              <a:t>Xiao Wu,</a:t>
            </a:r>
            <a:endParaRPr sz="1800"/>
          </a:p>
          <a:p>
            <a:pPr indent="-327660" lvl="0" marL="342900" rtl="0" algn="l">
              <a:spcBef>
                <a:spcPts val="408"/>
              </a:spcBef>
              <a:spcAft>
                <a:spcPts val="0"/>
              </a:spcAft>
              <a:buClr>
                <a:schemeClr val="lt1"/>
              </a:buClr>
              <a:buSzPts val="1800"/>
              <a:buChar char="•"/>
            </a:pPr>
            <a:r>
              <a:rPr lang="en-US" sz="1800"/>
              <a:t>Lou Ye’s </a:t>
            </a:r>
            <a:r>
              <a:rPr i="1" lang="en-US" sz="1800"/>
              <a:t>Suzhou River. </a:t>
            </a:r>
            <a:r>
              <a:rPr lang="en-US" sz="1800"/>
              <a:t> </a:t>
            </a:r>
            <a:endParaRPr sz="1800"/>
          </a:p>
          <a:p>
            <a:pPr indent="-342900" lvl="0" marL="342900" rtl="0" algn="l">
              <a:spcBef>
                <a:spcPts val="374"/>
              </a:spcBef>
              <a:spcAft>
                <a:spcPts val="0"/>
              </a:spcAft>
              <a:buClr>
                <a:schemeClr val="lt1"/>
              </a:buClr>
              <a:buSzPts val="2200"/>
              <a:buNone/>
            </a:pPr>
            <a:r>
              <a:t/>
            </a:r>
            <a:endParaRPr sz="2200"/>
          </a:p>
        </p:txBody>
      </p:sp>
      <p:pic>
        <p:nvPicPr>
          <p:cNvPr descr="beijing barstard.jpg" id="139" name="Google Shape;139;p21"/>
          <p:cNvPicPr preferRelativeResize="0"/>
          <p:nvPr/>
        </p:nvPicPr>
        <p:blipFill rotWithShape="1">
          <a:blip r:embed="rId6">
            <a:alphaModFix/>
          </a:blip>
          <a:srcRect b="0" l="0" r="0" t="0"/>
          <a:stretch/>
        </p:blipFill>
        <p:spPr>
          <a:xfrm>
            <a:off x="5024325" y="1884875"/>
            <a:ext cx="2398425" cy="3357800"/>
          </a:xfrm>
          <a:prstGeom prst="rect">
            <a:avLst/>
          </a:prstGeom>
          <a:noFill/>
          <a:ln>
            <a:noFill/>
          </a:ln>
        </p:spPr>
      </p:pic>
      <p:pic>
        <p:nvPicPr>
          <p:cNvPr id="140" name="Google Shape;140;p21"/>
          <p:cNvPicPr preferRelativeResize="0"/>
          <p:nvPr/>
        </p:nvPicPr>
        <p:blipFill>
          <a:blip r:embed="rId7">
            <a:alphaModFix/>
          </a:blip>
          <a:stretch>
            <a:fillRect/>
          </a:stretch>
        </p:blipFill>
        <p:spPr>
          <a:xfrm>
            <a:off x="4968564" y="125263"/>
            <a:ext cx="2454197" cy="1759613"/>
          </a:xfrm>
          <a:prstGeom prst="rect">
            <a:avLst/>
          </a:prstGeom>
          <a:noFill/>
          <a:ln>
            <a:noFill/>
          </a:ln>
        </p:spPr>
      </p:pic>
      <p:pic>
        <p:nvPicPr>
          <p:cNvPr id="141" name="Google Shape;141;p21"/>
          <p:cNvPicPr preferRelativeResize="0"/>
          <p:nvPr/>
        </p:nvPicPr>
        <p:blipFill>
          <a:blip r:embed="rId8">
            <a:alphaModFix/>
          </a:blip>
          <a:stretch>
            <a:fillRect/>
          </a:stretch>
        </p:blipFill>
        <p:spPr>
          <a:xfrm>
            <a:off x="6872699" y="3841672"/>
            <a:ext cx="2454200" cy="29155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