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6" r:id="rId1"/>
  </p:sldMasterIdLst>
  <p:notesMasterIdLst>
    <p:notesMasterId r:id="rId41"/>
  </p:notesMasterIdLst>
  <p:handoutMasterIdLst>
    <p:handoutMasterId r:id="rId42"/>
  </p:handoutMasterIdLst>
  <p:sldIdLst>
    <p:sldId id="282" r:id="rId2"/>
    <p:sldId id="351" r:id="rId3"/>
    <p:sldId id="286" r:id="rId4"/>
    <p:sldId id="352" r:id="rId5"/>
    <p:sldId id="294" r:id="rId6"/>
    <p:sldId id="341" r:id="rId7"/>
    <p:sldId id="342" r:id="rId8"/>
    <p:sldId id="371" r:id="rId9"/>
    <p:sldId id="353" r:id="rId10"/>
    <p:sldId id="300" r:id="rId11"/>
    <p:sldId id="299" r:id="rId12"/>
    <p:sldId id="348" r:id="rId13"/>
    <p:sldId id="406" r:id="rId14"/>
    <p:sldId id="386" r:id="rId15"/>
    <p:sldId id="387" r:id="rId16"/>
    <p:sldId id="389" r:id="rId17"/>
    <p:sldId id="388" r:id="rId18"/>
    <p:sldId id="390" r:id="rId19"/>
    <p:sldId id="391" r:id="rId20"/>
    <p:sldId id="392" r:id="rId21"/>
    <p:sldId id="358" r:id="rId22"/>
    <p:sldId id="310" r:id="rId23"/>
    <p:sldId id="312" r:id="rId24"/>
    <p:sldId id="314" r:id="rId25"/>
    <p:sldId id="315" r:id="rId26"/>
    <p:sldId id="316" r:id="rId27"/>
    <p:sldId id="385" r:id="rId28"/>
    <p:sldId id="319" r:id="rId29"/>
    <p:sldId id="401" r:id="rId30"/>
    <p:sldId id="375" r:id="rId31"/>
    <p:sldId id="400" r:id="rId32"/>
    <p:sldId id="377" r:id="rId33"/>
    <p:sldId id="256" r:id="rId34"/>
    <p:sldId id="397" r:id="rId35"/>
    <p:sldId id="398" r:id="rId36"/>
    <p:sldId id="311" r:id="rId37"/>
    <p:sldId id="399" r:id="rId38"/>
    <p:sldId id="320" r:id="rId39"/>
    <p:sldId id="292" r:id="rId40"/>
  </p:sldIdLst>
  <p:sldSz cx="12192000" cy="6858000"/>
  <p:notesSz cx="6797675" cy="992822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1pPr>
    <a:lvl2pPr marL="0" marR="0" indent="4572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2pPr>
    <a:lvl3pPr marL="0" marR="0" indent="9144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3pPr>
    <a:lvl4pPr marL="0" marR="0" indent="13716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4pPr>
    <a:lvl5pPr marL="0" marR="0" indent="18288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5pPr>
    <a:lvl6pPr marL="0" marR="0" indent="22860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6pPr>
    <a:lvl7pPr marL="0" marR="0" indent="27432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7pPr>
    <a:lvl8pPr marL="0" marR="0" indent="32004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8pPr>
    <a:lvl9pPr marL="0" marR="0" indent="365760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lvl9pPr>
  </p:defaultTextStyle>
  <p:extLst>
    <p:ext uri="{521415D9-36F7-43E2-AB2F-B90AF26B5E84}">
      <p14:sectionLst xmlns:p14="http://schemas.microsoft.com/office/powerpoint/2010/main">
        <p14:section name="Default Section" id="{C0F72F49-DCE6-46FA-AC4B-1A609EB3D994}">
          <p14:sldIdLst>
            <p14:sldId id="282"/>
            <p14:sldId id="351"/>
            <p14:sldId id="286"/>
            <p14:sldId id="352"/>
            <p14:sldId id="294"/>
            <p14:sldId id="341"/>
            <p14:sldId id="342"/>
            <p14:sldId id="371"/>
            <p14:sldId id="353"/>
            <p14:sldId id="300"/>
            <p14:sldId id="299"/>
            <p14:sldId id="348"/>
            <p14:sldId id="406"/>
            <p14:sldId id="386"/>
            <p14:sldId id="387"/>
            <p14:sldId id="389"/>
            <p14:sldId id="388"/>
            <p14:sldId id="390"/>
            <p14:sldId id="391"/>
            <p14:sldId id="392"/>
            <p14:sldId id="358"/>
            <p14:sldId id="310"/>
            <p14:sldId id="312"/>
            <p14:sldId id="314"/>
            <p14:sldId id="315"/>
            <p14:sldId id="316"/>
            <p14:sldId id="385"/>
            <p14:sldId id="319"/>
            <p14:sldId id="401"/>
            <p14:sldId id="375"/>
            <p14:sldId id="400"/>
            <p14:sldId id="377"/>
          </p14:sldIdLst>
        </p14:section>
        <p14:section name="Default Section" id="{7DD0B69D-9948-46F3-B07D-8BF81D90CAFD}">
          <p14:sldIdLst>
            <p14:sldId id="256"/>
            <p14:sldId id="397"/>
            <p14:sldId id="398"/>
            <p14:sldId id="311"/>
            <p14:sldId id="399"/>
            <p14:sldId id="320"/>
          </p14:sldIdLst>
        </p14:section>
        <p14:section name="Untitled Section" id="{BC207CB5-D627-4B15-B03B-ED7A53E19D7E}">
          <p14:sldIdLst>
            <p14:sldId id="292"/>
          </p14:sldIdLst>
        </p14:section>
      </p14:sectionLst>
    </p:ex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C008C"/>
    <a:srgbClr val="17336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8" d="100"/>
          <a:sy n="48" d="100"/>
        </p:scale>
        <p:origin x="1027" y="58"/>
      </p:cViewPr>
      <p:guideLst>
        <p:guide orient="horz" pos="2137"/>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3127"/>
        <p:guide pos="214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A61716-9ED4-0642-9A31-329D258AE15B}"/>
              </a:ext>
            </a:extLst>
          </p:cNvPr>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5CF89C-AB76-EE48-B902-D3BA588F3716}"/>
              </a:ext>
            </a:extLst>
          </p:cNvPr>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AF11D3CA-895E-914C-9EFC-80587028E7C3}" type="datetimeFigureOut">
              <a:rPr lang="en-US" smtClean="0"/>
              <a:t>9/20/2024</a:t>
            </a:fld>
            <a:endParaRPr lang="en-US"/>
          </a:p>
        </p:txBody>
      </p:sp>
      <p:sp>
        <p:nvSpPr>
          <p:cNvPr id="4" name="Footer Placeholder 3">
            <a:extLst>
              <a:ext uri="{FF2B5EF4-FFF2-40B4-BE49-F238E27FC236}">
                <a16:creationId xmlns:a16="http://schemas.microsoft.com/office/drawing/2014/main" id="{948301A0-4D53-3D4B-BBDF-9211D5755DC8}"/>
              </a:ext>
            </a:extLst>
          </p:cNvPr>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6DF420B-A690-D144-B178-6C36C370CEDA}"/>
              </a:ext>
            </a:extLst>
          </p:cNvPr>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A2012834-223E-C047-AC78-72C4F1EB3EC7}" type="slidenum">
              <a:rPr lang="en-US" smtClean="0"/>
              <a:t>‹#›</a:t>
            </a:fld>
            <a:endParaRPr lang="en-US"/>
          </a:p>
        </p:txBody>
      </p:sp>
    </p:spTree>
    <p:extLst>
      <p:ext uri="{BB962C8B-B14F-4D97-AF65-F5344CB8AC3E}">
        <p14:creationId xmlns:p14="http://schemas.microsoft.com/office/powerpoint/2010/main" val="3152082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Shape 31"/>
          <p:cNvSpPr>
            <a:spLocks noGrp="1" noRot="1" noChangeAspect="1"/>
          </p:cNvSpPr>
          <p:nvPr>
            <p:ph type="sldImg"/>
          </p:nvPr>
        </p:nvSpPr>
        <p:spPr>
          <a:xfrm>
            <a:off x="90488" y="744538"/>
            <a:ext cx="6616700" cy="3722687"/>
          </a:xfrm>
          <a:prstGeom prst="rect">
            <a:avLst/>
          </a:prstGeom>
        </p:spPr>
        <p:txBody>
          <a:bodyPr/>
          <a:lstStyle/>
          <a:p>
            <a:endParaRPr/>
          </a:p>
        </p:txBody>
      </p:sp>
      <p:sp>
        <p:nvSpPr>
          <p:cNvPr id="32" name="Shape 32"/>
          <p:cNvSpPr>
            <a:spLocks noGrp="1"/>
          </p:cNvSpPr>
          <p:nvPr>
            <p:ph type="body" sz="quarter" idx="1"/>
          </p:nvPr>
        </p:nvSpPr>
        <p:spPr>
          <a:xfrm>
            <a:off x="906357" y="4715907"/>
            <a:ext cx="4984962" cy="4467701"/>
          </a:xfrm>
          <a:prstGeom prst="rect">
            <a:avLst/>
          </a:prstGeom>
        </p:spPr>
        <p:txBody>
          <a:bodyPr/>
          <a:lstStyle/>
          <a:p>
            <a:r>
              <a:rPr lang="en-GB"/>
              <a:t>Always use a title/intro slide at the start of your presentation. Choose the appropriate version by faculty or this slide version for professional services.</a:t>
            </a:r>
          </a:p>
          <a:p>
            <a:endParaRPr lang="en-GB"/>
          </a:p>
          <a:p>
            <a:r>
              <a:rPr lang="en-GB"/>
              <a:t>Title slide option 1 – blue background. Queen Mary logo version</a:t>
            </a:r>
          </a:p>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817819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p:txBody>
          <a:bodyPr/>
          <a:lstStyle/>
          <a:p>
            <a:fld id="{00942D00-D33B-6747-961F-9152114FB45F}" type="slidenum">
              <a:rPr lang="en-US" smtClean="0"/>
              <a:t>38</a:t>
            </a:fld>
            <a:endParaRPr lang="en-US"/>
          </a:p>
        </p:txBody>
      </p:sp>
      <p:sp>
        <p:nvSpPr>
          <p:cNvPr id="5" name="Notes Placeholder 4">
            <a:extLst>
              <a:ext uri="{FF2B5EF4-FFF2-40B4-BE49-F238E27FC236}">
                <a16:creationId xmlns:a16="http://schemas.microsoft.com/office/drawing/2014/main" id="{B9584EB3-70F7-96C2-B3A8-807FC01834C4}"/>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82404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a:t>Here are some pictures and testimonials of our students in recent years enjoying a great time at our partners</a:t>
            </a:r>
            <a:r>
              <a:rPr lang="en-GB" baseline="0"/>
              <a:t> in destinations all around the globe! </a:t>
            </a:r>
            <a:endParaRPr lang="en-GB"/>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0942D00-D33B-6747-961F-9152114FB4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03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r>
              <a:rPr lang="en-US"/>
              <a:t>Keep up with the School – best place is </a:t>
            </a:r>
            <a:r>
              <a:rPr lang="en-US" err="1"/>
              <a:t>Instagam</a:t>
            </a:r>
            <a:r>
              <a:rPr lang="en-US"/>
              <a:t>. School news and events, social events and trips, internship opportunities, alumni stories, student takeovers, etc. </a:t>
            </a:r>
          </a:p>
          <a:p>
            <a:endParaRPr lang="en-US">
              <a:solidFill>
                <a:srgbClr val="000000"/>
              </a:solidFill>
              <a:latin typeface="Calibri"/>
              <a:ea typeface="Calibri"/>
              <a:cs typeface="Calibri"/>
            </a:endParaRPr>
          </a:p>
          <a:p>
            <a:r>
              <a:rPr lang="en-US">
                <a:solidFill>
                  <a:srgbClr val="000000"/>
                </a:solidFill>
                <a:latin typeface="Calibri"/>
                <a:ea typeface="Calibri"/>
                <a:cs typeface="Calibri"/>
              </a:rPr>
              <a:t>If you use Twitter/X - keep up with our academics who are often in the news – highlight recent GE coverage.</a:t>
            </a:r>
          </a:p>
        </p:txBody>
      </p:sp>
    </p:spTree>
    <p:extLst>
      <p:ext uri="{BB962C8B-B14F-4D97-AF65-F5344CB8AC3E}">
        <p14:creationId xmlns:p14="http://schemas.microsoft.com/office/powerpoint/2010/main" val="2477084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US">
              <a:solidFill>
                <a:srgbClr val="000000"/>
              </a:solidFill>
              <a:latin typeface="Calibri"/>
              <a:ea typeface="Calibri"/>
              <a:cs typeface="Calibri"/>
            </a:endParaRPr>
          </a:p>
        </p:txBody>
      </p:sp>
    </p:spTree>
    <p:extLst>
      <p:ext uri="{BB962C8B-B14F-4D97-AF65-F5344CB8AC3E}">
        <p14:creationId xmlns:p14="http://schemas.microsoft.com/office/powerpoint/2010/main" val="29641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5"/>
          </p:nvPr>
        </p:nvSpPr>
        <p:spPr/>
        <p:txBody>
          <a:bodyPr/>
          <a:lstStyle/>
          <a:p>
            <a:fld id="{00942D00-D33B-6747-961F-9152114FB45F}" type="slidenum">
              <a:rPr lang="en-US" smtClean="0"/>
              <a:t>33</a:t>
            </a:fld>
            <a:endParaRPr lang="en-US"/>
          </a:p>
        </p:txBody>
      </p:sp>
      <p:sp>
        <p:nvSpPr>
          <p:cNvPr id="6" name="Notes Placeholder 5">
            <a:extLst>
              <a:ext uri="{FF2B5EF4-FFF2-40B4-BE49-F238E27FC236}">
                <a16:creationId xmlns:a16="http://schemas.microsoft.com/office/drawing/2014/main" id="{727DC906-404A-8109-AA6C-89D924D3A8AF}"/>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075741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1250" y="196850"/>
            <a:ext cx="4064000" cy="2286000"/>
          </a:xfrm>
        </p:spPr>
      </p:sp>
      <p:sp>
        <p:nvSpPr>
          <p:cNvPr id="4" name="Slide Number Placeholder 3"/>
          <p:cNvSpPr>
            <a:spLocks noGrp="1"/>
          </p:cNvSpPr>
          <p:nvPr>
            <p:ph type="sldNum" sz="quarter" idx="10"/>
          </p:nvPr>
        </p:nvSpPr>
        <p:spPr/>
        <p:txBody>
          <a:bodyPr/>
          <a:lstStyle/>
          <a:p>
            <a:fld id="{00942D00-D33B-6747-961F-9152114FB45F}" type="slidenum">
              <a:rPr lang="en-US" smtClean="0"/>
              <a:t>34</a:t>
            </a:fld>
            <a:endParaRPr lang="en-US"/>
          </a:p>
        </p:txBody>
      </p:sp>
      <p:sp>
        <p:nvSpPr>
          <p:cNvPr id="5" name="Notes Placeholder 4">
            <a:extLst>
              <a:ext uri="{FF2B5EF4-FFF2-40B4-BE49-F238E27FC236}">
                <a16:creationId xmlns:a16="http://schemas.microsoft.com/office/drawing/2014/main" id="{B2691724-86D1-E57D-5DB9-5AFF676C8D8E}"/>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3731045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5"/>
          </p:nvPr>
        </p:nvSpPr>
        <p:spPr/>
        <p:txBody>
          <a:bodyPr/>
          <a:lstStyle/>
          <a:p>
            <a:fld id="{00942D00-D33B-6747-961F-9152114FB45F}" type="slidenum">
              <a:rPr lang="en-US" smtClean="0"/>
              <a:t>35</a:t>
            </a:fld>
            <a:endParaRPr lang="en-US"/>
          </a:p>
        </p:txBody>
      </p:sp>
      <p:sp>
        <p:nvSpPr>
          <p:cNvPr id="6" name="Notes Placeholder 5">
            <a:extLst>
              <a:ext uri="{FF2B5EF4-FFF2-40B4-BE49-F238E27FC236}">
                <a16:creationId xmlns:a16="http://schemas.microsoft.com/office/drawing/2014/main" id="{A3E96556-479B-E12F-08C4-7D40303F89BD}"/>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116297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10"/>
          </p:nvPr>
        </p:nvSpPr>
        <p:spPr/>
        <p:txBody>
          <a:bodyPr/>
          <a:lstStyle/>
          <a:p>
            <a:fld id="{00942D00-D33B-6747-961F-9152114FB45F}" type="slidenum">
              <a:rPr lang="en-US" smtClean="0"/>
              <a:t>36</a:t>
            </a:fld>
            <a:endParaRPr lang="en-US"/>
          </a:p>
        </p:txBody>
      </p:sp>
      <p:sp>
        <p:nvSpPr>
          <p:cNvPr id="5" name="Notes Placeholder 4">
            <a:extLst>
              <a:ext uri="{FF2B5EF4-FFF2-40B4-BE49-F238E27FC236}">
                <a16:creationId xmlns:a16="http://schemas.microsoft.com/office/drawing/2014/main" id="{8DB8AB81-DCC0-0B7E-3F41-CE32F1DD8946}"/>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412909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4" name="Slide Number Placeholder 3"/>
          <p:cNvSpPr>
            <a:spLocks noGrp="1"/>
          </p:cNvSpPr>
          <p:nvPr>
            <p:ph type="sldNum" sz="quarter" idx="5"/>
          </p:nvPr>
        </p:nvSpPr>
        <p:spPr/>
        <p:txBody>
          <a:bodyPr/>
          <a:lstStyle/>
          <a:p>
            <a:fld id="{00942D00-D33B-6747-961F-9152114FB45F}" type="slidenum">
              <a:rPr lang="en-US" smtClean="0"/>
              <a:t>37</a:t>
            </a:fld>
            <a:endParaRPr lang="en-US"/>
          </a:p>
        </p:txBody>
      </p:sp>
      <p:sp>
        <p:nvSpPr>
          <p:cNvPr id="6" name="Notes Placeholder 5">
            <a:extLst>
              <a:ext uri="{FF2B5EF4-FFF2-40B4-BE49-F238E27FC236}">
                <a16:creationId xmlns:a16="http://schemas.microsoft.com/office/drawing/2014/main" id="{BA77D8AD-DD05-3CA1-A10E-C835A7F23F8A}"/>
              </a:ext>
            </a:extLst>
          </p:cNvPr>
          <p:cNvSpPr>
            <a:spLocks noGrp="1"/>
          </p:cNvSpPr>
          <p:nvPr>
            <p:ph type="body" sz="quarter" idx="3"/>
          </p:nvPr>
        </p:nvSpPr>
        <p:spPr/>
        <p:txBody>
          <a:bodyPr/>
          <a:lstStyle/>
          <a:p>
            <a:endParaRPr lang="en-GB"/>
          </a:p>
        </p:txBody>
      </p:sp>
    </p:spTree>
    <p:extLst>
      <p:ext uri="{BB962C8B-B14F-4D97-AF65-F5344CB8AC3E}">
        <p14:creationId xmlns:p14="http://schemas.microsoft.com/office/powerpoint/2010/main" val="2821578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05CD80-42B2-9749-81AD-5215A117E16E}"/>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E0EB2E18-B4C1-C848-AB93-D83DFAFA3B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0976" y="2024063"/>
            <a:ext cx="9249976" cy="2458213"/>
          </a:xfrm>
          <a:prstGeom prst="rect">
            <a:avLst/>
          </a:prstGeom>
        </p:spPr>
      </p:pic>
    </p:spTree>
    <p:extLst>
      <p:ext uri="{BB962C8B-B14F-4D97-AF65-F5344CB8AC3E}">
        <p14:creationId xmlns:p14="http://schemas.microsoft.com/office/powerpoint/2010/main" val="15847917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5666D2-A6ED-254E-9583-A07A0C12FA8B}"/>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368FC36-A3BE-414D-B727-1365786F4D56}"/>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cture Placeholder 9">
            <a:extLst>
              <a:ext uri="{FF2B5EF4-FFF2-40B4-BE49-F238E27FC236}">
                <a16:creationId xmlns:a16="http://schemas.microsoft.com/office/drawing/2014/main" id="{B452C283-08B5-2A41-B368-262A61122775}"/>
              </a:ext>
            </a:extLst>
          </p:cNvPr>
          <p:cNvSpPr>
            <a:spLocks noGrp="1"/>
          </p:cNvSpPr>
          <p:nvPr>
            <p:ph type="pic" sz="quarter" idx="10"/>
          </p:nvPr>
        </p:nvSpPr>
        <p:spPr>
          <a:xfrm>
            <a:off x="6132513" y="620712"/>
            <a:ext cx="5472112" cy="4213225"/>
          </a:xfrm>
          <a:prstGeom prst="rect">
            <a:avLst/>
          </a:prstGeom>
          <a:solidFill>
            <a:schemeClr val="bg1">
              <a:lumMod val="75000"/>
            </a:schemeClr>
          </a:solidFill>
        </p:spPr>
        <p:txBody>
          <a:bodyPr/>
          <a:lstStyle/>
          <a:p>
            <a:endParaRPr lang="en-US"/>
          </a:p>
        </p:txBody>
      </p:sp>
      <p:sp>
        <p:nvSpPr>
          <p:cNvPr id="8" name="Rectangle 7">
            <a:extLst>
              <a:ext uri="{FF2B5EF4-FFF2-40B4-BE49-F238E27FC236}">
                <a16:creationId xmlns:a16="http://schemas.microsoft.com/office/drawing/2014/main" id="{215E1FD5-EB01-B14A-9CF4-A472DE6811F6}"/>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 Placeholder 6">
            <a:extLst>
              <a:ext uri="{FF2B5EF4-FFF2-40B4-BE49-F238E27FC236}">
                <a16:creationId xmlns:a16="http://schemas.microsoft.com/office/drawing/2014/main" id="{89944E97-29D6-1742-960D-2EE3A37F8CAC}"/>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4" name="Text Placeholder 11">
            <a:extLst>
              <a:ext uri="{FF2B5EF4-FFF2-40B4-BE49-F238E27FC236}">
                <a16:creationId xmlns:a16="http://schemas.microsoft.com/office/drawing/2014/main" id="{EEEC1D6C-48FB-9E49-A002-D69275BD81E7}"/>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5" name="Text Placeholder 13">
            <a:extLst>
              <a:ext uri="{FF2B5EF4-FFF2-40B4-BE49-F238E27FC236}">
                <a16:creationId xmlns:a16="http://schemas.microsoft.com/office/drawing/2014/main" id="{B2EC4A56-356A-6049-8D7C-2D1FD1E36390}"/>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10" name="Picture 9">
            <a:extLst>
              <a:ext uri="{FF2B5EF4-FFF2-40B4-BE49-F238E27FC236}">
                <a16:creationId xmlns:a16="http://schemas.microsoft.com/office/drawing/2014/main" id="{2E5D1FBB-2280-8F43-913F-99FDE36C84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3266293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7B4EB4-4B4F-324B-9558-624E0CDF8F61}"/>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FDE2F1A6-6229-2348-8F8C-E4A5D39D502D}"/>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 Placeholder 6">
            <a:extLst>
              <a:ext uri="{FF2B5EF4-FFF2-40B4-BE49-F238E27FC236}">
                <a16:creationId xmlns:a16="http://schemas.microsoft.com/office/drawing/2014/main" id="{BC881FF8-8525-B342-AE84-E7F5CD277A57}"/>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4" name="Text Placeholder 11">
            <a:extLst>
              <a:ext uri="{FF2B5EF4-FFF2-40B4-BE49-F238E27FC236}">
                <a16:creationId xmlns:a16="http://schemas.microsoft.com/office/drawing/2014/main" id="{78ADF989-5DE9-1E4D-B02B-9558A83FDADB}"/>
              </a:ext>
            </a:extLst>
          </p:cNvPr>
          <p:cNvSpPr>
            <a:spLocks noGrp="1"/>
          </p:cNvSpPr>
          <p:nvPr>
            <p:ph type="body" sz="quarter" idx="12" hasCustomPrompt="1"/>
          </p:nvPr>
        </p:nvSpPr>
        <p:spPr>
          <a:xfrm>
            <a:off x="1336675" y="1943100"/>
            <a:ext cx="3032125" cy="1219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5" name="Text Placeholder 13">
            <a:extLst>
              <a:ext uri="{FF2B5EF4-FFF2-40B4-BE49-F238E27FC236}">
                <a16:creationId xmlns:a16="http://schemas.microsoft.com/office/drawing/2014/main" id="{C47BFEAE-29C3-5347-BEEA-CBA6339A2694}"/>
              </a:ext>
            </a:extLst>
          </p:cNvPr>
          <p:cNvSpPr>
            <a:spLocks noGrp="1"/>
          </p:cNvSpPr>
          <p:nvPr>
            <p:ph type="body" sz="quarter" idx="13" hasCustomPrompt="1"/>
          </p:nvPr>
        </p:nvSpPr>
        <p:spPr>
          <a:xfrm>
            <a:off x="4498975" y="19605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sp>
        <p:nvSpPr>
          <p:cNvPr id="16" name="Text Placeholder 13">
            <a:extLst>
              <a:ext uri="{FF2B5EF4-FFF2-40B4-BE49-F238E27FC236}">
                <a16:creationId xmlns:a16="http://schemas.microsoft.com/office/drawing/2014/main" id="{64824234-F469-4B47-BEB9-9277988240AA}"/>
              </a:ext>
            </a:extLst>
          </p:cNvPr>
          <p:cNvSpPr>
            <a:spLocks noGrp="1"/>
          </p:cNvSpPr>
          <p:nvPr>
            <p:ph type="body" sz="quarter" idx="14" hasCustomPrompt="1"/>
          </p:nvPr>
        </p:nvSpPr>
        <p:spPr>
          <a:xfrm>
            <a:off x="7596981" y="19478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9" name="Picture 8">
            <a:extLst>
              <a:ext uri="{FF2B5EF4-FFF2-40B4-BE49-F238E27FC236}">
                <a16:creationId xmlns:a16="http://schemas.microsoft.com/office/drawing/2014/main" id="{E5BEDCAF-AC58-084B-A7F5-8B46AD3E33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11823360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4104889-E310-9440-A808-5969E6D8A3BE}"/>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425256D-DC6A-E244-8A64-26848FBEAEDF}"/>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C588FBF5-C6D4-AF45-8EA9-D883C1D4ED9A}"/>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 Placeholder 6">
            <a:extLst>
              <a:ext uri="{FF2B5EF4-FFF2-40B4-BE49-F238E27FC236}">
                <a16:creationId xmlns:a16="http://schemas.microsoft.com/office/drawing/2014/main" id="{EF14F9BD-CF7E-A14F-838C-D6BD18657E2B}"/>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6" name="Text Placeholder 11">
            <a:extLst>
              <a:ext uri="{FF2B5EF4-FFF2-40B4-BE49-F238E27FC236}">
                <a16:creationId xmlns:a16="http://schemas.microsoft.com/office/drawing/2014/main" id="{D41D6A89-AA7B-BE4E-B35E-C25C6733ED2A}"/>
              </a:ext>
            </a:extLst>
          </p:cNvPr>
          <p:cNvSpPr>
            <a:spLocks noGrp="1"/>
          </p:cNvSpPr>
          <p:nvPr>
            <p:ph type="body" sz="quarter" idx="12" hasCustomPrompt="1"/>
          </p:nvPr>
        </p:nvSpPr>
        <p:spPr>
          <a:xfrm>
            <a:off x="1336675" y="1943100"/>
            <a:ext cx="3032125" cy="1219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7" name="Text Placeholder 13">
            <a:extLst>
              <a:ext uri="{FF2B5EF4-FFF2-40B4-BE49-F238E27FC236}">
                <a16:creationId xmlns:a16="http://schemas.microsoft.com/office/drawing/2014/main" id="{E576A71C-981D-7C40-B2C6-B469D9C900BA}"/>
              </a:ext>
            </a:extLst>
          </p:cNvPr>
          <p:cNvSpPr>
            <a:spLocks noGrp="1"/>
          </p:cNvSpPr>
          <p:nvPr>
            <p:ph type="body" sz="quarter" idx="13" hasCustomPrompt="1"/>
          </p:nvPr>
        </p:nvSpPr>
        <p:spPr>
          <a:xfrm>
            <a:off x="4498975" y="19605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sp>
        <p:nvSpPr>
          <p:cNvPr id="18" name="Text Placeholder 13">
            <a:extLst>
              <a:ext uri="{FF2B5EF4-FFF2-40B4-BE49-F238E27FC236}">
                <a16:creationId xmlns:a16="http://schemas.microsoft.com/office/drawing/2014/main" id="{54BF2683-A99C-FC48-B981-1DEC56D08A2F}"/>
              </a:ext>
            </a:extLst>
          </p:cNvPr>
          <p:cNvSpPr>
            <a:spLocks noGrp="1"/>
          </p:cNvSpPr>
          <p:nvPr>
            <p:ph type="body" sz="quarter" idx="14" hasCustomPrompt="1"/>
          </p:nvPr>
        </p:nvSpPr>
        <p:spPr>
          <a:xfrm>
            <a:off x="7596981" y="1947863"/>
            <a:ext cx="3109913"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11" name="Picture 10">
            <a:extLst>
              <a:ext uri="{FF2B5EF4-FFF2-40B4-BE49-F238E27FC236}">
                <a16:creationId xmlns:a16="http://schemas.microsoft.com/office/drawing/2014/main" id="{CEC959AC-FE23-5F43-9878-01F252B05B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16414477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B89452F-A641-194D-95A3-5A113CA1D013}"/>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191A0979-7D4B-A647-B0DE-00156C9C57E0}"/>
              </a:ext>
            </a:extLst>
          </p:cNvPr>
          <p:cNvSpPr/>
          <p:nvPr userDrawn="1"/>
        </p:nvSpPr>
        <p:spPr>
          <a:xfrm rot="5400000">
            <a:off x="2125474" y="1370338"/>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ectangle 18">
            <a:extLst>
              <a:ext uri="{FF2B5EF4-FFF2-40B4-BE49-F238E27FC236}">
                <a16:creationId xmlns:a16="http://schemas.microsoft.com/office/drawing/2014/main" id="{BAC0136F-29DC-2C41-BD7D-2517EDCD7667}"/>
              </a:ext>
            </a:extLst>
          </p:cNvPr>
          <p:cNvSpPr/>
          <p:nvPr userDrawn="1"/>
        </p:nvSpPr>
        <p:spPr>
          <a:xfrm rot="5400000">
            <a:off x="5259445" y="137083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a:extLst>
              <a:ext uri="{FF2B5EF4-FFF2-40B4-BE49-F238E27FC236}">
                <a16:creationId xmlns:a16="http://schemas.microsoft.com/office/drawing/2014/main" id="{25B38845-ADB9-0342-AAB9-2E4EAA0D32F2}"/>
              </a:ext>
            </a:extLst>
          </p:cNvPr>
          <p:cNvSpPr/>
          <p:nvPr userDrawn="1"/>
        </p:nvSpPr>
        <p:spPr>
          <a:xfrm rot="5400000">
            <a:off x="8377786" y="136672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2" name="Picture 21">
            <a:extLst>
              <a:ext uri="{FF2B5EF4-FFF2-40B4-BE49-F238E27FC236}">
                <a16:creationId xmlns:a16="http://schemas.microsoft.com/office/drawing/2014/main" id="{67BF48F6-54EE-AE4B-BDBF-40902EBF0E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40955" y="2037890"/>
            <a:ext cx="1170193" cy="1117600"/>
          </a:xfrm>
          <a:prstGeom prst="rect">
            <a:avLst/>
          </a:prstGeom>
        </p:spPr>
      </p:pic>
      <p:pic>
        <p:nvPicPr>
          <p:cNvPr id="23" name="Picture 22">
            <a:extLst>
              <a:ext uri="{FF2B5EF4-FFF2-40B4-BE49-F238E27FC236}">
                <a16:creationId xmlns:a16="http://schemas.microsoft.com/office/drawing/2014/main" id="{96330656-4401-BC4A-A3DB-9EEFE78B16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57123" y="2037890"/>
            <a:ext cx="1182277" cy="1361863"/>
          </a:xfrm>
          <a:prstGeom prst="rect">
            <a:avLst/>
          </a:prstGeom>
        </p:spPr>
      </p:pic>
      <p:sp>
        <p:nvSpPr>
          <p:cNvPr id="15" name="Rectangle 14">
            <a:extLst>
              <a:ext uri="{FF2B5EF4-FFF2-40B4-BE49-F238E27FC236}">
                <a16:creationId xmlns:a16="http://schemas.microsoft.com/office/drawing/2014/main" id="{FEC6E8C8-BF63-6843-A024-E73CDB6D2998}"/>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ext Placeholder 6">
            <a:extLst>
              <a:ext uri="{FF2B5EF4-FFF2-40B4-BE49-F238E27FC236}">
                <a16:creationId xmlns:a16="http://schemas.microsoft.com/office/drawing/2014/main" id="{37E63347-E283-6840-B391-C47E84F46878}"/>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27" name="Text Placeholder 13">
            <a:extLst>
              <a:ext uri="{FF2B5EF4-FFF2-40B4-BE49-F238E27FC236}">
                <a16:creationId xmlns:a16="http://schemas.microsoft.com/office/drawing/2014/main" id="{828625AE-09B1-D34F-BB8D-B58F9331FDAA}"/>
              </a:ext>
            </a:extLst>
          </p:cNvPr>
          <p:cNvSpPr>
            <a:spLocks noGrp="1"/>
          </p:cNvSpPr>
          <p:nvPr>
            <p:ph type="body" sz="quarter" idx="13" hasCustomPrompt="1"/>
          </p:nvPr>
        </p:nvSpPr>
        <p:spPr>
          <a:xfrm>
            <a:off x="1351707" y="2274344"/>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[fact 1]</a:t>
            </a:r>
          </a:p>
          <a:p>
            <a:pPr lvl="0"/>
            <a:r>
              <a:rPr lang="en-US"/>
              <a:t>[fact 2]</a:t>
            </a:r>
          </a:p>
          <a:p>
            <a:pPr lvl="0"/>
            <a:endParaRPr lang="en-US"/>
          </a:p>
        </p:txBody>
      </p:sp>
      <p:sp>
        <p:nvSpPr>
          <p:cNvPr id="28" name="Text Placeholder 13">
            <a:extLst>
              <a:ext uri="{FF2B5EF4-FFF2-40B4-BE49-F238E27FC236}">
                <a16:creationId xmlns:a16="http://schemas.microsoft.com/office/drawing/2014/main" id="{C115E076-EF0E-8F44-837C-74097C62265B}"/>
              </a:ext>
            </a:extLst>
          </p:cNvPr>
          <p:cNvSpPr>
            <a:spLocks noGrp="1"/>
          </p:cNvSpPr>
          <p:nvPr>
            <p:ph type="body" sz="quarter" idx="14" hasCustomPrompt="1"/>
          </p:nvPr>
        </p:nvSpPr>
        <p:spPr>
          <a:xfrm>
            <a:off x="4507989" y="2261522"/>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[fact 1]</a:t>
            </a:r>
          </a:p>
          <a:p>
            <a:pPr lvl="0"/>
            <a:r>
              <a:rPr lang="en-US"/>
              <a:t>[fact 2]</a:t>
            </a:r>
          </a:p>
          <a:p>
            <a:pPr lvl="0"/>
            <a:endParaRPr lang="en-US"/>
          </a:p>
        </p:txBody>
      </p:sp>
      <p:sp>
        <p:nvSpPr>
          <p:cNvPr id="29" name="Text Placeholder 13">
            <a:extLst>
              <a:ext uri="{FF2B5EF4-FFF2-40B4-BE49-F238E27FC236}">
                <a16:creationId xmlns:a16="http://schemas.microsoft.com/office/drawing/2014/main" id="{7E3E1411-2CDA-8845-8F25-4F5A2780CF4F}"/>
              </a:ext>
            </a:extLst>
          </p:cNvPr>
          <p:cNvSpPr>
            <a:spLocks noGrp="1"/>
          </p:cNvSpPr>
          <p:nvPr>
            <p:ph type="body" sz="quarter" idx="15" hasCustomPrompt="1"/>
          </p:nvPr>
        </p:nvSpPr>
        <p:spPr>
          <a:xfrm>
            <a:off x="7593758" y="2271630"/>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[fact 1]</a:t>
            </a:r>
          </a:p>
          <a:p>
            <a:pPr lvl="0"/>
            <a:r>
              <a:rPr lang="en-US"/>
              <a:t>[fact 2]</a:t>
            </a:r>
          </a:p>
          <a:p>
            <a:pPr lvl="0"/>
            <a:endParaRPr lang="en-US"/>
          </a:p>
        </p:txBody>
      </p:sp>
      <p:pic>
        <p:nvPicPr>
          <p:cNvPr id="33" name="Picture 32">
            <a:extLst>
              <a:ext uri="{FF2B5EF4-FFF2-40B4-BE49-F238E27FC236}">
                <a16:creationId xmlns:a16="http://schemas.microsoft.com/office/drawing/2014/main" id="{A527EBE2-243A-7A42-BF8F-364BE1C4DBD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006984" y="2050590"/>
            <a:ext cx="1463416" cy="1025642"/>
          </a:xfrm>
          <a:prstGeom prst="rect">
            <a:avLst/>
          </a:prstGeom>
        </p:spPr>
      </p:pic>
      <p:pic>
        <p:nvPicPr>
          <p:cNvPr id="16" name="Picture 15">
            <a:extLst>
              <a:ext uri="{FF2B5EF4-FFF2-40B4-BE49-F238E27FC236}">
                <a16:creationId xmlns:a16="http://schemas.microsoft.com/office/drawing/2014/main" id="{E8EB13F6-1546-F242-AD65-6613080B736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2605431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6">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DB7C37-CDEF-3944-B36E-3455CC5A2A50}"/>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4B0FD92-383F-9843-9591-2B569F12AFE8}"/>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a:extLst>
              <a:ext uri="{FF2B5EF4-FFF2-40B4-BE49-F238E27FC236}">
                <a16:creationId xmlns:a16="http://schemas.microsoft.com/office/drawing/2014/main" id="{EDA92DDF-4BA2-A94D-863B-05D8277CD338}"/>
              </a:ext>
            </a:extLst>
          </p:cNvPr>
          <p:cNvSpPr/>
          <p:nvPr userDrawn="1"/>
        </p:nvSpPr>
        <p:spPr>
          <a:xfrm rot="5400000">
            <a:off x="2125474" y="1370338"/>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2D012E71-601A-C845-8AFD-D9B1774AE7B6}"/>
              </a:ext>
            </a:extLst>
          </p:cNvPr>
          <p:cNvSpPr/>
          <p:nvPr userDrawn="1"/>
        </p:nvSpPr>
        <p:spPr>
          <a:xfrm rot="5400000">
            <a:off x="5259445" y="137083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ectangle 10">
            <a:extLst>
              <a:ext uri="{FF2B5EF4-FFF2-40B4-BE49-F238E27FC236}">
                <a16:creationId xmlns:a16="http://schemas.microsoft.com/office/drawing/2014/main" id="{DB4DDD35-A310-4C40-9587-38137EE68E10}"/>
              </a:ext>
            </a:extLst>
          </p:cNvPr>
          <p:cNvSpPr/>
          <p:nvPr userDrawn="1"/>
        </p:nvSpPr>
        <p:spPr>
          <a:xfrm rot="5400000">
            <a:off x="8377786" y="1366721"/>
            <a:ext cx="153643" cy="14725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13">
            <a:extLst>
              <a:ext uri="{FF2B5EF4-FFF2-40B4-BE49-F238E27FC236}">
                <a16:creationId xmlns:a16="http://schemas.microsoft.com/office/drawing/2014/main" id="{3A4D251A-36B7-994D-9EE0-1CE98F36E5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06984" y="2049463"/>
            <a:ext cx="1463416" cy="1025642"/>
          </a:xfrm>
          <a:prstGeom prst="rect">
            <a:avLst/>
          </a:prstGeom>
        </p:spPr>
      </p:pic>
      <p:sp>
        <p:nvSpPr>
          <p:cNvPr id="15" name="Rectangle 14">
            <a:extLst>
              <a:ext uri="{FF2B5EF4-FFF2-40B4-BE49-F238E27FC236}">
                <a16:creationId xmlns:a16="http://schemas.microsoft.com/office/drawing/2014/main" id="{17BCED3D-62D1-EE44-B4A1-CDDB8DCD9CA8}"/>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Text Placeholder 6">
            <a:extLst>
              <a:ext uri="{FF2B5EF4-FFF2-40B4-BE49-F238E27FC236}">
                <a16:creationId xmlns:a16="http://schemas.microsoft.com/office/drawing/2014/main" id="{2BF5ACA3-622D-664B-94D0-0FA7B02EEF01}"/>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8" name="Text Placeholder 13">
            <a:extLst>
              <a:ext uri="{FF2B5EF4-FFF2-40B4-BE49-F238E27FC236}">
                <a16:creationId xmlns:a16="http://schemas.microsoft.com/office/drawing/2014/main" id="{309E14AC-7A36-7843-BE58-A698E5769D93}"/>
              </a:ext>
            </a:extLst>
          </p:cNvPr>
          <p:cNvSpPr>
            <a:spLocks noGrp="1"/>
          </p:cNvSpPr>
          <p:nvPr>
            <p:ph type="body" sz="quarter" idx="13" hasCustomPrompt="1"/>
          </p:nvPr>
        </p:nvSpPr>
        <p:spPr>
          <a:xfrm>
            <a:off x="1351707" y="2274344"/>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[fact 1]</a:t>
            </a:r>
          </a:p>
          <a:p>
            <a:pPr lvl="0"/>
            <a:r>
              <a:rPr lang="en-US"/>
              <a:t>[fact 2]</a:t>
            </a:r>
          </a:p>
          <a:p>
            <a:pPr lvl="0"/>
            <a:endParaRPr lang="en-US"/>
          </a:p>
        </p:txBody>
      </p:sp>
      <p:sp>
        <p:nvSpPr>
          <p:cNvPr id="19" name="Text Placeholder 13">
            <a:extLst>
              <a:ext uri="{FF2B5EF4-FFF2-40B4-BE49-F238E27FC236}">
                <a16:creationId xmlns:a16="http://schemas.microsoft.com/office/drawing/2014/main" id="{0CFEFADE-A208-4F49-937E-29232D4FEAFA}"/>
              </a:ext>
            </a:extLst>
          </p:cNvPr>
          <p:cNvSpPr>
            <a:spLocks noGrp="1"/>
          </p:cNvSpPr>
          <p:nvPr>
            <p:ph type="body" sz="quarter" idx="14" hasCustomPrompt="1"/>
          </p:nvPr>
        </p:nvSpPr>
        <p:spPr>
          <a:xfrm>
            <a:off x="4507989" y="2261522"/>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[fact 1]</a:t>
            </a:r>
          </a:p>
          <a:p>
            <a:pPr lvl="0"/>
            <a:r>
              <a:rPr lang="en-US"/>
              <a:t>[fact 2]</a:t>
            </a:r>
          </a:p>
          <a:p>
            <a:pPr lvl="0"/>
            <a:endParaRPr lang="en-US"/>
          </a:p>
        </p:txBody>
      </p:sp>
      <p:sp>
        <p:nvSpPr>
          <p:cNvPr id="20" name="Text Placeholder 13">
            <a:extLst>
              <a:ext uri="{FF2B5EF4-FFF2-40B4-BE49-F238E27FC236}">
                <a16:creationId xmlns:a16="http://schemas.microsoft.com/office/drawing/2014/main" id="{1F60550C-E504-DA4D-8ED8-2F06E1E112FF}"/>
              </a:ext>
            </a:extLst>
          </p:cNvPr>
          <p:cNvSpPr>
            <a:spLocks noGrp="1"/>
          </p:cNvSpPr>
          <p:nvPr>
            <p:ph type="body" sz="quarter" idx="15" hasCustomPrompt="1"/>
          </p:nvPr>
        </p:nvSpPr>
        <p:spPr>
          <a:xfrm>
            <a:off x="7593758" y="2271630"/>
            <a:ext cx="1461344"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[fact 1]</a:t>
            </a:r>
          </a:p>
          <a:p>
            <a:pPr lvl="0"/>
            <a:r>
              <a:rPr lang="en-US"/>
              <a:t>[fact 2]</a:t>
            </a:r>
          </a:p>
          <a:p>
            <a:pPr lvl="0"/>
            <a:endParaRPr lang="en-US"/>
          </a:p>
        </p:txBody>
      </p:sp>
      <p:pic>
        <p:nvPicPr>
          <p:cNvPr id="24" name="Picture 23">
            <a:extLst>
              <a:ext uri="{FF2B5EF4-FFF2-40B4-BE49-F238E27FC236}">
                <a16:creationId xmlns:a16="http://schemas.microsoft.com/office/drawing/2014/main" id="{C1591FC9-98C8-AD40-A6D7-5A0642DE46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40954" y="2018635"/>
            <a:ext cx="1237745" cy="1182116"/>
          </a:xfrm>
          <a:prstGeom prst="rect">
            <a:avLst/>
          </a:prstGeom>
        </p:spPr>
      </p:pic>
      <p:pic>
        <p:nvPicPr>
          <p:cNvPr id="26" name="Picture 25">
            <a:extLst>
              <a:ext uri="{FF2B5EF4-FFF2-40B4-BE49-F238E27FC236}">
                <a16:creationId xmlns:a16="http://schemas.microsoft.com/office/drawing/2014/main" id="{2D311B1B-BA06-2149-9BB7-7707DA8376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28138" y="2025793"/>
            <a:ext cx="1122362" cy="1292847"/>
          </a:xfrm>
          <a:prstGeom prst="rect">
            <a:avLst/>
          </a:prstGeom>
        </p:spPr>
      </p:pic>
      <p:pic>
        <p:nvPicPr>
          <p:cNvPr id="21" name="Picture 20">
            <a:extLst>
              <a:ext uri="{FF2B5EF4-FFF2-40B4-BE49-F238E27FC236}">
                <a16:creationId xmlns:a16="http://schemas.microsoft.com/office/drawing/2014/main" id="{310D8A4D-C4D5-114F-98C7-C467712594F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1711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7">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BF4410F-8184-C04F-8B3F-C5747BB14E20}"/>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23C34139-DDC9-3247-8085-3AFF797E0621}"/>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13">
            <a:extLst>
              <a:ext uri="{FF2B5EF4-FFF2-40B4-BE49-F238E27FC236}">
                <a16:creationId xmlns:a16="http://schemas.microsoft.com/office/drawing/2014/main" id="{2183F2F5-E763-4F4F-A81A-2116A3BDD685}"/>
              </a:ext>
            </a:extLst>
          </p:cNvPr>
          <p:cNvSpPr>
            <a:spLocks noGrp="1"/>
          </p:cNvSpPr>
          <p:nvPr>
            <p:ph type="body" sz="quarter" idx="13" hasCustomPrompt="1"/>
          </p:nvPr>
        </p:nvSpPr>
        <p:spPr>
          <a:xfrm>
            <a:off x="1376363" y="1949450"/>
            <a:ext cx="313531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lvl="0"/>
            <a:endParaRPr lang="en-US"/>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a:p>
          <a:p>
            <a:pPr lvl="0"/>
            <a:endParaRPr lang="en-US"/>
          </a:p>
        </p:txBody>
      </p:sp>
      <p:sp>
        <p:nvSpPr>
          <p:cNvPr id="12" name="Text Placeholder 13">
            <a:extLst>
              <a:ext uri="{FF2B5EF4-FFF2-40B4-BE49-F238E27FC236}">
                <a16:creationId xmlns:a16="http://schemas.microsoft.com/office/drawing/2014/main" id="{89B94BEC-BB5B-014D-A6F8-54DBBA370456}"/>
              </a:ext>
            </a:extLst>
          </p:cNvPr>
          <p:cNvSpPr>
            <a:spLocks noGrp="1"/>
          </p:cNvSpPr>
          <p:nvPr>
            <p:ph type="body" sz="quarter" idx="14" hasCustomPrompt="1"/>
          </p:nvPr>
        </p:nvSpPr>
        <p:spPr>
          <a:xfrm>
            <a:off x="4486764" y="1960563"/>
            <a:ext cx="311040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lvl="0"/>
            <a:endParaRPr lang="en-US"/>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a:p>
          <a:p>
            <a:pPr lvl="0"/>
            <a:endParaRPr lang="en-US"/>
          </a:p>
        </p:txBody>
      </p:sp>
      <p:sp>
        <p:nvSpPr>
          <p:cNvPr id="19" name="Text Placeholder 13">
            <a:extLst>
              <a:ext uri="{FF2B5EF4-FFF2-40B4-BE49-F238E27FC236}">
                <a16:creationId xmlns:a16="http://schemas.microsoft.com/office/drawing/2014/main" id="{E2A211C9-AACA-3F46-8077-13B14E87A068}"/>
              </a:ext>
            </a:extLst>
          </p:cNvPr>
          <p:cNvSpPr>
            <a:spLocks noGrp="1"/>
          </p:cNvSpPr>
          <p:nvPr>
            <p:ph type="body" sz="quarter" idx="15" hasCustomPrompt="1"/>
          </p:nvPr>
        </p:nvSpPr>
        <p:spPr>
          <a:xfrm>
            <a:off x="7597165" y="1963737"/>
            <a:ext cx="3107347"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lvl="0"/>
            <a:endParaRPr lang="en-US"/>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a:p>
          <a:p>
            <a:pPr lvl="0"/>
            <a:endParaRPr lang="en-US"/>
          </a:p>
        </p:txBody>
      </p:sp>
      <p:sp>
        <p:nvSpPr>
          <p:cNvPr id="21" name="Text Placeholder 6">
            <a:extLst>
              <a:ext uri="{FF2B5EF4-FFF2-40B4-BE49-F238E27FC236}">
                <a16:creationId xmlns:a16="http://schemas.microsoft.com/office/drawing/2014/main" id="{29F765E7-B3CC-3E48-BC0D-10498B9AAA16}"/>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pic>
        <p:nvPicPr>
          <p:cNvPr id="9" name="Picture 8">
            <a:extLst>
              <a:ext uri="{FF2B5EF4-FFF2-40B4-BE49-F238E27FC236}">
                <a16:creationId xmlns:a16="http://schemas.microsoft.com/office/drawing/2014/main" id="{5D0C0C0F-9DF3-FA4F-A16B-7A28B85872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3511551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8">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1391269-D57D-EC4C-995D-4197E4BCAB24}"/>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C68B034-A07B-4445-8EA4-75DE7390D836}"/>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C4D77AE8-971B-7D4F-9150-0EBF3F9B79DC}"/>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 Placeholder 6">
            <a:extLst>
              <a:ext uri="{FF2B5EF4-FFF2-40B4-BE49-F238E27FC236}">
                <a16:creationId xmlns:a16="http://schemas.microsoft.com/office/drawing/2014/main" id="{D3BE87CD-0A46-ED47-BBAA-4FF893691014}"/>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7" name="Text Placeholder 13">
            <a:extLst>
              <a:ext uri="{FF2B5EF4-FFF2-40B4-BE49-F238E27FC236}">
                <a16:creationId xmlns:a16="http://schemas.microsoft.com/office/drawing/2014/main" id="{67A68F5B-7974-2942-9970-F95A19C9C5B3}"/>
              </a:ext>
            </a:extLst>
          </p:cNvPr>
          <p:cNvSpPr>
            <a:spLocks noGrp="1"/>
          </p:cNvSpPr>
          <p:nvPr>
            <p:ph type="body" sz="quarter" idx="13" hasCustomPrompt="1"/>
          </p:nvPr>
        </p:nvSpPr>
        <p:spPr>
          <a:xfrm>
            <a:off x="1376363" y="1949450"/>
            <a:ext cx="313531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lvl="0"/>
            <a:endParaRPr lang="en-US"/>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a:p>
          <a:p>
            <a:pPr lvl="0"/>
            <a:endParaRPr lang="en-US"/>
          </a:p>
        </p:txBody>
      </p:sp>
      <p:sp>
        <p:nvSpPr>
          <p:cNvPr id="18" name="Text Placeholder 13">
            <a:extLst>
              <a:ext uri="{FF2B5EF4-FFF2-40B4-BE49-F238E27FC236}">
                <a16:creationId xmlns:a16="http://schemas.microsoft.com/office/drawing/2014/main" id="{3BAE9D39-48EB-1A42-82CD-D3C78E936196}"/>
              </a:ext>
            </a:extLst>
          </p:cNvPr>
          <p:cNvSpPr>
            <a:spLocks noGrp="1"/>
          </p:cNvSpPr>
          <p:nvPr>
            <p:ph type="body" sz="quarter" idx="14" hasCustomPrompt="1"/>
          </p:nvPr>
        </p:nvSpPr>
        <p:spPr>
          <a:xfrm>
            <a:off x="4486764" y="1960563"/>
            <a:ext cx="311040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lvl="0"/>
            <a:endParaRPr lang="en-US"/>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a:p>
          <a:p>
            <a:pPr lvl="0"/>
            <a:endParaRPr lang="en-US"/>
          </a:p>
        </p:txBody>
      </p:sp>
      <p:sp>
        <p:nvSpPr>
          <p:cNvPr id="19" name="Text Placeholder 13">
            <a:extLst>
              <a:ext uri="{FF2B5EF4-FFF2-40B4-BE49-F238E27FC236}">
                <a16:creationId xmlns:a16="http://schemas.microsoft.com/office/drawing/2014/main" id="{3FC22EA5-6393-E140-848A-829151E8B6E9}"/>
              </a:ext>
            </a:extLst>
          </p:cNvPr>
          <p:cNvSpPr>
            <a:spLocks noGrp="1"/>
          </p:cNvSpPr>
          <p:nvPr>
            <p:ph type="body" sz="quarter" idx="15" hasCustomPrompt="1"/>
          </p:nvPr>
        </p:nvSpPr>
        <p:spPr>
          <a:xfrm>
            <a:off x="7597165" y="1963737"/>
            <a:ext cx="3107347"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lvl="0"/>
            <a:endParaRPr lang="en-US"/>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a:p>
          <a:p>
            <a:pPr lvl="0"/>
            <a:endParaRPr lang="en-US"/>
          </a:p>
        </p:txBody>
      </p:sp>
      <p:pic>
        <p:nvPicPr>
          <p:cNvPr id="12" name="Picture 11">
            <a:extLst>
              <a:ext uri="{FF2B5EF4-FFF2-40B4-BE49-F238E27FC236}">
                <a16:creationId xmlns:a16="http://schemas.microsoft.com/office/drawing/2014/main" id="{EE27BAC0-93CC-F64E-96DD-2B85CF9865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3946991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9">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F35DFF-C8FE-6741-BE5A-79AC9547E42A}"/>
              </a:ext>
            </a:extLst>
          </p:cNvPr>
          <p:cNvSpPr/>
          <p:nvPr userDrawn="1"/>
        </p:nvSpPr>
        <p:spPr>
          <a:xfrm>
            <a:off x="0" y="6129716"/>
            <a:ext cx="12191999" cy="728284"/>
          </a:xfrm>
          <a:prstGeom prst="rect">
            <a:avLst/>
          </a:prstGeom>
          <a:gradFill flip="none" rotWithShape="1">
            <a:gsLst>
              <a:gs pos="0">
                <a:srgbClr val="17336F"/>
              </a:gs>
              <a:gs pos="97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a:extLst>
              <a:ext uri="{FF2B5EF4-FFF2-40B4-BE49-F238E27FC236}">
                <a16:creationId xmlns:a16="http://schemas.microsoft.com/office/drawing/2014/main" id="{E588B99E-828C-A247-A336-8C5721CC6A25}"/>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6">
            <a:extLst>
              <a:ext uri="{FF2B5EF4-FFF2-40B4-BE49-F238E27FC236}">
                <a16:creationId xmlns:a16="http://schemas.microsoft.com/office/drawing/2014/main" id="{D95AC530-BC4D-824F-95C5-E9B6A0043412}"/>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2" name="Text Placeholder 13">
            <a:extLst>
              <a:ext uri="{FF2B5EF4-FFF2-40B4-BE49-F238E27FC236}">
                <a16:creationId xmlns:a16="http://schemas.microsoft.com/office/drawing/2014/main" id="{7226A07F-220B-C241-93C8-322762FCA822}"/>
              </a:ext>
            </a:extLst>
          </p:cNvPr>
          <p:cNvSpPr>
            <a:spLocks noGrp="1"/>
          </p:cNvSpPr>
          <p:nvPr>
            <p:ph type="body" sz="quarter" idx="13" hasCustomPrompt="1"/>
          </p:nvPr>
        </p:nvSpPr>
        <p:spPr>
          <a:xfrm>
            <a:off x="1376363" y="1949450"/>
            <a:ext cx="313531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lvl="0"/>
            <a:endParaRPr lang="en-US"/>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a:p>
          <a:p>
            <a:pPr lvl="0"/>
            <a:endParaRPr lang="en-US"/>
          </a:p>
        </p:txBody>
      </p:sp>
      <p:sp>
        <p:nvSpPr>
          <p:cNvPr id="13" name="Text Placeholder 13">
            <a:extLst>
              <a:ext uri="{FF2B5EF4-FFF2-40B4-BE49-F238E27FC236}">
                <a16:creationId xmlns:a16="http://schemas.microsoft.com/office/drawing/2014/main" id="{A561D07B-1A82-304D-AD5C-E1DF3010B7F9}"/>
              </a:ext>
            </a:extLst>
          </p:cNvPr>
          <p:cNvSpPr>
            <a:spLocks noGrp="1"/>
          </p:cNvSpPr>
          <p:nvPr>
            <p:ph type="body" sz="quarter" idx="14" hasCustomPrompt="1"/>
          </p:nvPr>
        </p:nvSpPr>
        <p:spPr>
          <a:xfrm>
            <a:off x="4486764" y="1960563"/>
            <a:ext cx="3110402"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lvl="0"/>
            <a:endParaRPr lang="en-US"/>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a:p>
          <a:p>
            <a:pPr lvl="0"/>
            <a:endParaRPr lang="en-US"/>
          </a:p>
        </p:txBody>
      </p:sp>
      <p:sp>
        <p:nvSpPr>
          <p:cNvPr id="14" name="Text Placeholder 13">
            <a:extLst>
              <a:ext uri="{FF2B5EF4-FFF2-40B4-BE49-F238E27FC236}">
                <a16:creationId xmlns:a16="http://schemas.microsoft.com/office/drawing/2014/main" id="{8EAC67F9-24B6-694F-8A22-6F2268140041}"/>
              </a:ext>
            </a:extLst>
          </p:cNvPr>
          <p:cNvSpPr>
            <a:spLocks noGrp="1"/>
          </p:cNvSpPr>
          <p:nvPr>
            <p:ph type="body" sz="quarter" idx="15" hasCustomPrompt="1"/>
          </p:nvPr>
        </p:nvSpPr>
        <p:spPr>
          <a:xfrm>
            <a:off x="7597165" y="1963737"/>
            <a:ext cx="3107347"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 [body text]</a:t>
            </a:r>
          </a:p>
          <a:p>
            <a:pPr lvl="0"/>
            <a:endParaRPr lang="en-US"/>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endParaRPr lang="en-US"/>
          </a:p>
          <a:p>
            <a:pPr lvl="0"/>
            <a:endParaRPr lang="en-US"/>
          </a:p>
        </p:txBody>
      </p:sp>
      <p:pic>
        <p:nvPicPr>
          <p:cNvPr id="9" name="Picture 8">
            <a:extLst>
              <a:ext uri="{FF2B5EF4-FFF2-40B4-BE49-F238E27FC236}">
                <a16:creationId xmlns:a16="http://schemas.microsoft.com/office/drawing/2014/main" id="{66105D9B-8722-2842-AF02-03F53CCE902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508557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10">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E9B81D-CFF9-464E-8A79-A2B3E7D8D200}"/>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AE5A0B-7B3A-FB47-A2A9-307241FC79A4}"/>
              </a:ext>
            </a:extLst>
          </p:cNvPr>
          <p:cNvSpPr/>
          <p:nvPr userDrawn="1"/>
        </p:nvSpPr>
        <p:spPr>
          <a:xfrm>
            <a:off x="0" y="6129716"/>
            <a:ext cx="12191999" cy="728284"/>
          </a:xfrm>
          <a:prstGeom prst="rect">
            <a:avLst/>
          </a:prstGeom>
          <a:gradFill flip="none" rotWithShape="1">
            <a:gsLst>
              <a:gs pos="0">
                <a:srgbClr val="17336F"/>
              </a:gs>
              <a:gs pos="97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3B20DDBD-E7C3-2A4E-AF70-267CA3509974}"/>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6">
            <a:extLst>
              <a:ext uri="{FF2B5EF4-FFF2-40B4-BE49-F238E27FC236}">
                <a16:creationId xmlns:a16="http://schemas.microsoft.com/office/drawing/2014/main" id="{F2873485-505F-F843-B767-1CD87B19C582}"/>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2" name="Text Placeholder 11">
            <a:extLst>
              <a:ext uri="{FF2B5EF4-FFF2-40B4-BE49-F238E27FC236}">
                <a16:creationId xmlns:a16="http://schemas.microsoft.com/office/drawing/2014/main" id="{F1081B6B-EBC4-434C-917D-1594015C1678}"/>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3" name="Text Placeholder 13">
            <a:extLst>
              <a:ext uri="{FF2B5EF4-FFF2-40B4-BE49-F238E27FC236}">
                <a16:creationId xmlns:a16="http://schemas.microsoft.com/office/drawing/2014/main" id="{335C7777-EFCD-D647-B21B-C9EBC3D904ED}"/>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sp>
        <p:nvSpPr>
          <p:cNvPr id="14" name="Text Placeholder 11">
            <a:extLst>
              <a:ext uri="{FF2B5EF4-FFF2-40B4-BE49-F238E27FC236}">
                <a16:creationId xmlns:a16="http://schemas.microsoft.com/office/drawing/2014/main" id="{F27EFC8E-2BDB-4C49-97A1-0229B91FA73B}"/>
              </a:ext>
            </a:extLst>
          </p:cNvPr>
          <p:cNvSpPr>
            <a:spLocks noGrp="1"/>
          </p:cNvSpPr>
          <p:nvPr>
            <p:ph type="body" sz="quarter" idx="14" hasCustomPrompt="1"/>
          </p:nvPr>
        </p:nvSpPr>
        <p:spPr>
          <a:xfrm>
            <a:off x="4498975" y="1939926"/>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5" name="Text Placeholder 13">
            <a:extLst>
              <a:ext uri="{FF2B5EF4-FFF2-40B4-BE49-F238E27FC236}">
                <a16:creationId xmlns:a16="http://schemas.microsoft.com/office/drawing/2014/main" id="{CCCC8DE0-5860-BB42-AB37-200D82CCDDA1}"/>
              </a:ext>
            </a:extLst>
          </p:cNvPr>
          <p:cNvSpPr>
            <a:spLocks noGrp="1"/>
          </p:cNvSpPr>
          <p:nvPr>
            <p:ph type="body" sz="quarter" idx="15" hasCustomPrompt="1"/>
          </p:nvPr>
        </p:nvSpPr>
        <p:spPr>
          <a:xfrm>
            <a:off x="4524375" y="2663826"/>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sp>
        <p:nvSpPr>
          <p:cNvPr id="16" name="Text Placeholder 11">
            <a:extLst>
              <a:ext uri="{FF2B5EF4-FFF2-40B4-BE49-F238E27FC236}">
                <a16:creationId xmlns:a16="http://schemas.microsoft.com/office/drawing/2014/main" id="{F45B78F1-09FD-FC4F-8ECA-003422CECFC8}"/>
              </a:ext>
            </a:extLst>
          </p:cNvPr>
          <p:cNvSpPr>
            <a:spLocks noGrp="1"/>
          </p:cNvSpPr>
          <p:nvPr>
            <p:ph type="body" sz="quarter" idx="16" hasCustomPrompt="1"/>
          </p:nvPr>
        </p:nvSpPr>
        <p:spPr>
          <a:xfrm>
            <a:off x="7585422" y="1932123"/>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7" name="Text Placeholder 13">
            <a:extLst>
              <a:ext uri="{FF2B5EF4-FFF2-40B4-BE49-F238E27FC236}">
                <a16:creationId xmlns:a16="http://schemas.microsoft.com/office/drawing/2014/main" id="{D062B221-63BE-594D-ADAE-5A91F3176A39}"/>
              </a:ext>
            </a:extLst>
          </p:cNvPr>
          <p:cNvSpPr>
            <a:spLocks noGrp="1"/>
          </p:cNvSpPr>
          <p:nvPr>
            <p:ph type="body" sz="quarter" idx="17" hasCustomPrompt="1"/>
          </p:nvPr>
        </p:nvSpPr>
        <p:spPr>
          <a:xfrm>
            <a:off x="7610822" y="2656023"/>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18" name="Picture 17">
            <a:extLst>
              <a:ext uri="{FF2B5EF4-FFF2-40B4-BE49-F238E27FC236}">
                <a16:creationId xmlns:a16="http://schemas.microsoft.com/office/drawing/2014/main" id="{88706C53-B142-9E42-9F6F-01BC0DAD74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4004552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1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3B698F-0F3E-C748-84E4-D871295C3604}"/>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2606E3EF-718A-0444-8FFB-5D954D45A138}"/>
              </a:ext>
            </a:extLst>
          </p:cNvPr>
          <p:cNvSpPr>
            <a:spLocks noGrp="1"/>
          </p:cNvSpPr>
          <p:nvPr>
            <p:ph type="pic" sz="quarter" idx="10"/>
          </p:nvPr>
        </p:nvSpPr>
        <p:spPr>
          <a:xfrm>
            <a:off x="6132513" y="620713"/>
            <a:ext cx="4587875" cy="4213225"/>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AB8FE17A-5721-D247-9056-5B08F50CC554}"/>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 Placeholder 6">
            <a:extLst>
              <a:ext uri="{FF2B5EF4-FFF2-40B4-BE49-F238E27FC236}">
                <a16:creationId xmlns:a16="http://schemas.microsoft.com/office/drawing/2014/main" id="{0EA621C5-876B-894E-B9CF-0E36339C351E}"/>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2" name="Text Placeholder 11">
            <a:extLst>
              <a:ext uri="{FF2B5EF4-FFF2-40B4-BE49-F238E27FC236}">
                <a16:creationId xmlns:a16="http://schemas.microsoft.com/office/drawing/2014/main" id="{FEABC900-4620-9444-AEC9-29EDCBB00E67}"/>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3" name="Text Placeholder 13">
            <a:extLst>
              <a:ext uri="{FF2B5EF4-FFF2-40B4-BE49-F238E27FC236}">
                <a16:creationId xmlns:a16="http://schemas.microsoft.com/office/drawing/2014/main" id="{63A5CA1E-0C10-DF4D-A22A-603AAF8F31A6}"/>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14" name="Picture 13">
            <a:extLst>
              <a:ext uri="{FF2B5EF4-FFF2-40B4-BE49-F238E27FC236}">
                <a16:creationId xmlns:a16="http://schemas.microsoft.com/office/drawing/2014/main" id="{3D869E71-3C96-FD40-B428-97B8417966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4073975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SS intro slide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F1D2B3-664B-6942-A294-C3CE48A34DAB}"/>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 Placeholder 6">
            <a:extLst>
              <a:ext uri="{FF2B5EF4-FFF2-40B4-BE49-F238E27FC236}">
                <a16:creationId xmlns:a16="http://schemas.microsoft.com/office/drawing/2014/main" id="{989C323B-E713-6A44-A503-A8DA09BB0182}"/>
              </a:ext>
            </a:extLst>
          </p:cNvPr>
          <p:cNvSpPr>
            <a:spLocks noGrp="1"/>
          </p:cNvSpPr>
          <p:nvPr>
            <p:ph type="body" sz="quarter" idx="10" hasCustomPrompt="1"/>
          </p:nvPr>
        </p:nvSpPr>
        <p:spPr>
          <a:xfrm>
            <a:off x="1323975" y="3338513"/>
            <a:ext cx="7032625" cy="725487"/>
          </a:xfrm>
          <a:prstGeom prst="rect">
            <a:avLst/>
          </a:prstGeom>
        </p:spPr>
        <p:txBody>
          <a:bodyPr/>
          <a:lstStyle>
            <a:lvl1pPr marL="0" indent="0">
              <a:buNone/>
              <a:defRPr sz="50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vl3pPr>
          </a:lstStyle>
          <a:p>
            <a:pPr lvl="0"/>
            <a:r>
              <a:rPr lang="en-US"/>
              <a:t>[Title]</a:t>
            </a:r>
          </a:p>
        </p:txBody>
      </p:sp>
      <p:sp>
        <p:nvSpPr>
          <p:cNvPr id="9" name="Text Placeholder 11">
            <a:extLst>
              <a:ext uri="{FF2B5EF4-FFF2-40B4-BE49-F238E27FC236}">
                <a16:creationId xmlns:a16="http://schemas.microsoft.com/office/drawing/2014/main" id="{A0725585-CF46-BA4A-BDA7-16869489AE7A}"/>
              </a:ext>
            </a:extLst>
          </p:cNvPr>
          <p:cNvSpPr>
            <a:spLocks noGrp="1"/>
          </p:cNvSpPr>
          <p:nvPr>
            <p:ph type="body" sz="quarter" idx="11" hasCustomPrompt="1"/>
          </p:nvPr>
        </p:nvSpPr>
        <p:spPr>
          <a:xfrm>
            <a:off x="1349375" y="4229100"/>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a:t>
            </a:r>
          </a:p>
        </p:txBody>
      </p:sp>
      <p:pic>
        <p:nvPicPr>
          <p:cNvPr id="7" name="Picture 6">
            <a:extLst>
              <a:ext uri="{FF2B5EF4-FFF2-40B4-BE49-F238E27FC236}">
                <a16:creationId xmlns:a16="http://schemas.microsoft.com/office/drawing/2014/main" id="{66CC322C-9D6A-814C-A5D8-E0312E66C2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0975" y="620713"/>
            <a:ext cx="7074716" cy="1887424"/>
          </a:xfrm>
          <a:prstGeom prst="rect">
            <a:avLst/>
          </a:prstGeom>
        </p:spPr>
      </p:pic>
    </p:spTree>
    <p:extLst>
      <p:ext uri="{BB962C8B-B14F-4D97-AF65-F5344CB8AC3E}">
        <p14:creationId xmlns:p14="http://schemas.microsoft.com/office/powerpoint/2010/main" val="2188648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1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CA0E9-2472-7D4E-8519-F6B01FFE6DFC}"/>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C2D3DA-ADD0-6F47-A304-1A4C518C87CE}"/>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cture Placeholder 9">
            <a:extLst>
              <a:ext uri="{FF2B5EF4-FFF2-40B4-BE49-F238E27FC236}">
                <a16:creationId xmlns:a16="http://schemas.microsoft.com/office/drawing/2014/main" id="{7812AACE-9106-6D49-82CF-47CE255B9C08}"/>
              </a:ext>
            </a:extLst>
          </p:cNvPr>
          <p:cNvSpPr>
            <a:spLocks noGrp="1"/>
          </p:cNvSpPr>
          <p:nvPr>
            <p:ph type="pic" sz="quarter" idx="10"/>
          </p:nvPr>
        </p:nvSpPr>
        <p:spPr>
          <a:xfrm>
            <a:off x="6132513" y="620713"/>
            <a:ext cx="4587875" cy="4213225"/>
          </a:xfrm>
          <a:prstGeom prst="rect">
            <a:avLst/>
          </a:prstGeom>
          <a:solidFill>
            <a:schemeClr val="bg1">
              <a:lumMod val="75000"/>
            </a:schemeClr>
          </a:solidFill>
        </p:spPr>
        <p:txBody>
          <a:bodyPr/>
          <a:lstStyle/>
          <a:p>
            <a:endParaRPr lang="en-US"/>
          </a:p>
        </p:txBody>
      </p:sp>
      <p:sp>
        <p:nvSpPr>
          <p:cNvPr id="8" name="Rectangle 7">
            <a:extLst>
              <a:ext uri="{FF2B5EF4-FFF2-40B4-BE49-F238E27FC236}">
                <a16:creationId xmlns:a16="http://schemas.microsoft.com/office/drawing/2014/main" id="{D059F631-C961-9546-AA65-EB3644254236}"/>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5BCA0759-3065-8049-99F7-FC378B730619}"/>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1" name="Text Placeholder 11">
            <a:extLst>
              <a:ext uri="{FF2B5EF4-FFF2-40B4-BE49-F238E27FC236}">
                <a16:creationId xmlns:a16="http://schemas.microsoft.com/office/drawing/2014/main" id="{477D0975-42B7-2D48-8DB4-5EE779442D29}"/>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2" name="Text Placeholder 13">
            <a:extLst>
              <a:ext uri="{FF2B5EF4-FFF2-40B4-BE49-F238E27FC236}">
                <a16:creationId xmlns:a16="http://schemas.microsoft.com/office/drawing/2014/main" id="{AD3E552E-76CC-CE4B-B4D4-17F87176A76E}"/>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13" name="Picture 12">
            <a:extLst>
              <a:ext uri="{FF2B5EF4-FFF2-40B4-BE49-F238E27FC236}">
                <a16:creationId xmlns:a16="http://schemas.microsoft.com/office/drawing/2014/main" id="{718C7C06-49FA-894A-8AA6-954F6A6E8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676304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1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C7DC6F2-F5D2-1646-9A08-63B9EC15220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Picture Placeholder 11">
            <a:extLst>
              <a:ext uri="{FF2B5EF4-FFF2-40B4-BE49-F238E27FC236}">
                <a16:creationId xmlns:a16="http://schemas.microsoft.com/office/drawing/2014/main" id="{661F1E14-6D2D-D647-8F54-86A9E4619A7E}"/>
              </a:ext>
            </a:extLst>
          </p:cNvPr>
          <p:cNvSpPr>
            <a:spLocks noGrp="1"/>
          </p:cNvSpPr>
          <p:nvPr>
            <p:ph type="pic" sz="quarter" idx="10"/>
          </p:nvPr>
        </p:nvSpPr>
        <p:spPr>
          <a:xfrm>
            <a:off x="6132513" y="0"/>
            <a:ext cx="6059487" cy="4833938"/>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03B287D4-0F73-364A-ADC1-3B4275B0BC18}"/>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04C4CEDE-56EA-DF4E-8AB2-9700AB506D66}"/>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1" name="Text Placeholder 11">
            <a:extLst>
              <a:ext uri="{FF2B5EF4-FFF2-40B4-BE49-F238E27FC236}">
                <a16:creationId xmlns:a16="http://schemas.microsoft.com/office/drawing/2014/main" id="{6E48C1AB-C4E7-2A47-9922-4EA2D3858B6E}"/>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3" name="Text Placeholder 13">
            <a:extLst>
              <a:ext uri="{FF2B5EF4-FFF2-40B4-BE49-F238E27FC236}">
                <a16:creationId xmlns:a16="http://schemas.microsoft.com/office/drawing/2014/main" id="{50A8832C-22D2-B046-B129-EB689EBBFDDB}"/>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14" name="Picture 13">
            <a:extLst>
              <a:ext uri="{FF2B5EF4-FFF2-40B4-BE49-F238E27FC236}">
                <a16:creationId xmlns:a16="http://schemas.microsoft.com/office/drawing/2014/main" id="{41169E14-9D2C-FC4D-8218-74E55D839A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4244930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14">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17093BF-85EE-8E44-9160-71CAE90B8F32}"/>
              </a:ext>
            </a:extLst>
          </p:cNvPr>
          <p:cNvSpPr/>
          <p:nvPr userDrawn="1"/>
        </p:nvSpPr>
        <p:spPr>
          <a:xfrm>
            <a:off x="90376" y="0"/>
            <a:ext cx="12101623" cy="61297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066972-DE97-E049-B881-FA472CD5F09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Picture Placeholder 11">
            <a:extLst>
              <a:ext uri="{FF2B5EF4-FFF2-40B4-BE49-F238E27FC236}">
                <a16:creationId xmlns:a16="http://schemas.microsoft.com/office/drawing/2014/main" id="{AD566032-0CBA-C84F-871E-B869D9B5438B}"/>
              </a:ext>
            </a:extLst>
          </p:cNvPr>
          <p:cNvSpPr>
            <a:spLocks noGrp="1"/>
          </p:cNvSpPr>
          <p:nvPr>
            <p:ph type="pic" sz="quarter" idx="10"/>
          </p:nvPr>
        </p:nvSpPr>
        <p:spPr>
          <a:xfrm>
            <a:off x="6132513" y="0"/>
            <a:ext cx="6059487" cy="4833938"/>
          </a:xfrm>
          <a:prstGeom prst="rect">
            <a:avLst/>
          </a:prstGeom>
          <a:solidFill>
            <a:schemeClr val="bg1">
              <a:lumMod val="75000"/>
            </a:schemeClr>
          </a:solidFill>
        </p:spPr>
        <p:txBody>
          <a:bodyPr/>
          <a:lstStyle/>
          <a:p>
            <a:endParaRPr lang="en-US"/>
          </a:p>
        </p:txBody>
      </p:sp>
      <p:sp>
        <p:nvSpPr>
          <p:cNvPr id="8" name="Rectangle 7">
            <a:extLst>
              <a:ext uri="{FF2B5EF4-FFF2-40B4-BE49-F238E27FC236}">
                <a16:creationId xmlns:a16="http://schemas.microsoft.com/office/drawing/2014/main" id="{CA7B591D-E2C6-9F49-9AAD-CA1C79CEB0B2}"/>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465BCC57-9A90-604E-A616-42CF4F63E59F}"/>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1" name="Text Placeholder 11">
            <a:extLst>
              <a:ext uri="{FF2B5EF4-FFF2-40B4-BE49-F238E27FC236}">
                <a16:creationId xmlns:a16="http://schemas.microsoft.com/office/drawing/2014/main" id="{A2D82CC2-CDB9-D146-BF4A-C812CF00E5AD}"/>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2" name="Text Placeholder 13">
            <a:extLst>
              <a:ext uri="{FF2B5EF4-FFF2-40B4-BE49-F238E27FC236}">
                <a16:creationId xmlns:a16="http://schemas.microsoft.com/office/drawing/2014/main" id="{5D219589-5E64-3547-9AFF-3E1B23E582D7}"/>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13" name="Picture 12">
            <a:extLst>
              <a:ext uri="{FF2B5EF4-FFF2-40B4-BE49-F238E27FC236}">
                <a16:creationId xmlns:a16="http://schemas.microsoft.com/office/drawing/2014/main" id="{C627CAAD-4C99-8247-B556-17E0C67D97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1701278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15">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FB3C703D-A2FB-3C4D-9A05-63D285B51FC4}"/>
              </a:ext>
            </a:extLst>
          </p:cNvPr>
          <p:cNvSpPr>
            <a:spLocks noGrp="1"/>
          </p:cNvSpPr>
          <p:nvPr>
            <p:ph type="pic" sz="quarter" idx="10"/>
          </p:nvPr>
        </p:nvSpPr>
        <p:spPr>
          <a:xfrm>
            <a:off x="74141" y="2688"/>
            <a:ext cx="12117859" cy="6126650"/>
          </a:xfrm>
          <a:prstGeom prst="rect">
            <a:avLst/>
          </a:prstGeom>
          <a:solidFill>
            <a:schemeClr val="bg1">
              <a:lumMod val="85000"/>
            </a:schemeClr>
          </a:solidFill>
        </p:spPr>
        <p:txBody>
          <a:bodyPr/>
          <a:lstStyle/>
          <a:p>
            <a:endParaRPr lang="en-US"/>
          </a:p>
        </p:txBody>
      </p:sp>
      <p:sp>
        <p:nvSpPr>
          <p:cNvPr id="3" name="Rectangle 2">
            <a:extLst>
              <a:ext uri="{FF2B5EF4-FFF2-40B4-BE49-F238E27FC236}">
                <a16:creationId xmlns:a16="http://schemas.microsoft.com/office/drawing/2014/main" id="{43FF6DBD-FD6C-6144-BC11-B58E111EC888}"/>
              </a:ext>
            </a:extLst>
          </p:cNvPr>
          <p:cNvSpPr/>
          <p:nvPr userDrawn="1"/>
        </p:nvSpPr>
        <p:spPr>
          <a:xfrm>
            <a:off x="0" y="6129716"/>
            <a:ext cx="12191999" cy="728284"/>
          </a:xfrm>
          <a:prstGeom prst="rect">
            <a:avLst/>
          </a:prstGeom>
          <a:gradFill flip="none" rotWithShape="1">
            <a:gsLst>
              <a:gs pos="0">
                <a:srgbClr val="17336F"/>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ctangle 7">
            <a:extLst>
              <a:ext uri="{FF2B5EF4-FFF2-40B4-BE49-F238E27FC236}">
                <a16:creationId xmlns:a16="http://schemas.microsoft.com/office/drawing/2014/main" id="{B637DFF5-68A6-B54A-9768-C05851DDD8DE}"/>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 Placeholder 6">
            <a:extLst>
              <a:ext uri="{FF2B5EF4-FFF2-40B4-BE49-F238E27FC236}">
                <a16:creationId xmlns:a16="http://schemas.microsoft.com/office/drawing/2014/main" id="{C0925939-DC64-644A-B4C5-646103AFEF92}"/>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1" name="Text Placeholder 11">
            <a:extLst>
              <a:ext uri="{FF2B5EF4-FFF2-40B4-BE49-F238E27FC236}">
                <a16:creationId xmlns:a16="http://schemas.microsoft.com/office/drawing/2014/main" id="{BCA9B5E0-F029-0845-BB7B-133BAE449332}"/>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2" name="Text Placeholder 13">
            <a:extLst>
              <a:ext uri="{FF2B5EF4-FFF2-40B4-BE49-F238E27FC236}">
                <a16:creationId xmlns:a16="http://schemas.microsoft.com/office/drawing/2014/main" id="{66D3520E-EC9E-8A43-A87E-9CA576F49DA3}"/>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13" name="Picture 12">
            <a:extLst>
              <a:ext uri="{FF2B5EF4-FFF2-40B4-BE49-F238E27FC236}">
                <a16:creationId xmlns:a16="http://schemas.microsoft.com/office/drawing/2014/main" id="{9523E652-BB73-FE4F-90F6-A84B72408C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4224774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 16">
    <p:spTree>
      <p:nvGrpSpPr>
        <p:cNvPr id="1" name=""/>
        <p:cNvGrpSpPr/>
        <p:nvPr/>
      </p:nvGrpSpPr>
      <p:grpSpPr>
        <a:xfrm>
          <a:off x="0" y="0"/>
          <a:ext cx="0" cy="0"/>
          <a:chOff x="0" y="0"/>
          <a:chExt cx="0" cy="0"/>
        </a:xfrm>
      </p:grpSpPr>
      <p:sp>
        <p:nvSpPr>
          <p:cNvPr id="4" name="Picture Placeholder 8">
            <a:extLst>
              <a:ext uri="{FF2B5EF4-FFF2-40B4-BE49-F238E27FC236}">
                <a16:creationId xmlns:a16="http://schemas.microsoft.com/office/drawing/2014/main" id="{8B149D7C-2392-0E4B-A0B8-4C013009C6CD}"/>
              </a:ext>
            </a:extLst>
          </p:cNvPr>
          <p:cNvSpPr>
            <a:spLocks noGrp="1"/>
          </p:cNvSpPr>
          <p:nvPr>
            <p:ph type="pic" sz="quarter" idx="10"/>
          </p:nvPr>
        </p:nvSpPr>
        <p:spPr>
          <a:xfrm>
            <a:off x="90616" y="2688"/>
            <a:ext cx="12101384" cy="6126650"/>
          </a:xfrm>
          <a:prstGeom prst="rect">
            <a:avLst/>
          </a:prstGeom>
          <a:solidFill>
            <a:schemeClr val="bg1">
              <a:lumMod val="85000"/>
            </a:schemeClr>
          </a:solidFill>
        </p:spPr>
        <p:txBody>
          <a:bodyPr/>
          <a:lstStyle/>
          <a:p>
            <a:endParaRPr lang="en-US"/>
          </a:p>
        </p:txBody>
      </p:sp>
      <p:sp>
        <p:nvSpPr>
          <p:cNvPr id="5" name="Rectangle 4">
            <a:extLst>
              <a:ext uri="{FF2B5EF4-FFF2-40B4-BE49-F238E27FC236}">
                <a16:creationId xmlns:a16="http://schemas.microsoft.com/office/drawing/2014/main" id="{54BAC939-FA06-2240-AE26-C0D1963B10F0}"/>
              </a:ext>
            </a:extLst>
          </p:cNvPr>
          <p:cNvSpPr/>
          <p:nvPr userDrawn="1"/>
        </p:nvSpPr>
        <p:spPr>
          <a:xfrm>
            <a:off x="0" y="6129716"/>
            <a:ext cx="12191999" cy="728284"/>
          </a:xfrm>
          <a:prstGeom prst="rect">
            <a:avLst/>
          </a:prstGeom>
          <a:gradFill flip="none" rotWithShape="1">
            <a:gsLst>
              <a:gs pos="0">
                <a:srgbClr val="17336F"/>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BF0391BC-271E-4A49-9B5D-B6D09C473D87}"/>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 Placeholder 2">
            <a:extLst>
              <a:ext uri="{FF2B5EF4-FFF2-40B4-BE49-F238E27FC236}">
                <a16:creationId xmlns:a16="http://schemas.microsoft.com/office/drawing/2014/main" id="{3485F26D-468B-7244-B6AF-2620B80671FE}"/>
              </a:ext>
            </a:extLst>
          </p:cNvPr>
          <p:cNvSpPr>
            <a:spLocks noGrp="1"/>
          </p:cNvSpPr>
          <p:nvPr>
            <p:ph type="body" sz="quarter" idx="11" hasCustomPrompt="1"/>
          </p:nvPr>
        </p:nvSpPr>
        <p:spPr>
          <a:xfrm>
            <a:off x="1003300" y="1863725"/>
            <a:ext cx="10172700" cy="1997075"/>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6800" b="1">
                <a:latin typeface="Arial" panose="020B0604020202020204" pitchFamily="34" charset="0"/>
                <a:cs typeface="Arial" panose="020B0604020202020204" pitchFamily="34" charset="0"/>
              </a:defRPr>
            </a:lvl1pPr>
            <a:lvl2pPr marL="457200" indent="0">
              <a:buNone/>
              <a:defRPr/>
            </a:lvl2pPr>
          </a:lstStyle>
          <a:p>
            <a:pPr lvl="0"/>
            <a:r>
              <a:rPr lang="en-US"/>
              <a:t>[Impact heading line 1]</a:t>
            </a:r>
            <a:br>
              <a:rPr lang="en-US"/>
            </a:br>
            <a:r>
              <a:rPr lang="en-US"/>
              <a:t>[Impact heading line 2]</a:t>
            </a:r>
          </a:p>
        </p:txBody>
      </p:sp>
      <p:sp>
        <p:nvSpPr>
          <p:cNvPr id="2" name="TextBox 1">
            <a:extLst>
              <a:ext uri="{FF2B5EF4-FFF2-40B4-BE49-F238E27FC236}">
                <a16:creationId xmlns:a16="http://schemas.microsoft.com/office/drawing/2014/main" id="{72E743E1-B91C-6F42-B16E-5D566C4D228A}"/>
              </a:ext>
            </a:extLst>
          </p:cNvPr>
          <p:cNvSpPr txBox="1"/>
          <p:nvPr userDrawn="1"/>
        </p:nvSpPr>
        <p:spPr>
          <a:xfrm>
            <a:off x="1482436" y="4167455"/>
            <a:ext cx="5430982" cy="584775"/>
          </a:xfrm>
          <a:prstGeom prst="rect">
            <a:avLst/>
          </a:prstGeom>
          <a:noFill/>
        </p:spPr>
        <p:txBody>
          <a:bodyPr wrap="square" rtlCol="0">
            <a:spAutoFit/>
          </a:bodyPr>
          <a:lstStyle/>
          <a:p>
            <a:pPr marL="0" marR="0" lvl="0" indent="0" algn="l" defTabSz="914400" rtl="0" eaLnBrk="1" fontAlgn="auto" latinLnBrk="0" hangingPunct="0">
              <a:lnSpc>
                <a:spcPct val="80000"/>
              </a:lnSpc>
              <a:spcBef>
                <a:spcPts val="0"/>
              </a:spcBef>
              <a:spcAft>
                <a:spcPts val="0"/>
              </a:spcAft>
              <a:buClrTx/>
              <a:buSzTx/>
              <a:buFontTx/>
              <a:buNone/>
              <a:tabLst/>
              <a:defRPr/>
            </a:pPr>
            <a:r>
              <a:rPr lang="en-US"/>
              <a:t>Use this design for one line statements]</a:t>
            </a:r>
          </a:p>
          <a:p>
            <a:endParaRPr lang="en-US"/>
          </a:p>
        </p:txBody>
      </p:sp>
      <p:pic>
        <p:nvPicPr>
          <p:cNvPr id="8" name="Picture 7">
            <a:extLst>
              <a:ext uri="{FF2B5EF4-FFF2-40B4-BE49-F238E27FC236}">
                <a16:creationId xmlns:a16="http://schemas.microsoft.com/office/drawing/2014/main" id="{86C75BB8-096B-A44E-8B4C-AF8F63C61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12076143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en Mary end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9FF9C4-5083-C44C-B2CE-0D67CE865EBE}"/>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4">
            <a:extLst>
              <a:ext uri="{FF2B5EF4-FFF2-40B4-BE49-F238E27FC236}">
                <a16:creationId xmlns:a16="http://schemas.microsoft.com/office/drawing/2014/main" id="{261325E8-CEA1-2544-AFF2-9AFE8147A21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0976" y="2024063"/>
            <a:ext cx="9249976" cy="2458213"/>
          </a:xfrm>
          <a:prstGeom prst="rect">
            <a:avLst/>
          </a:prstGeom>
        </p:spPr>
      </p:pic>
    </p:spTree>
    <p:extLst>
      <p:ext uri="{BB962C8B-B14F-4D97-AF65-F5344CB8AC3E}">
        <p14:creationId xmlns:p14="http://schemas.microsoft.com/office/powerpoint/2010/main" val="2975615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8321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0_Custom Layout">
    <p:bg>
      <p:bgPr>
        <a:gradFill>
          <a:gsLst>
            <a:gs pos="0">
              <a:srgbClr val="73B82B">
                <a:lumMod val="88000"/>
                <a:lumOff val="12000"/>
              </a:srgbClr>
            </a:gs>
            <a:gs pos="69000">
              <a:srgbClr val="2DB8C5"/>
            </a:gs>
          </a:gsLst>
          <a:lin ang="0" scaled="0"/>
        </a:gradFill>
        <a:effectLst/>
      </p:bgPr>
    </p:bg>
    <p:spTree>
      <p:nvGrpSpPr>
        <p:cNvPr id="1" name=""/>
        <p:cNvGrpSpPr/>
        <p:nvPr/>
      </p:nvGrpSpPr>
      <p:grpSpPr>
        <a:xfrm>
          <a:off x="0" y="0"/>
          <a:ext cx="0" cy="0"/>
          <a:chOff x="0" y="0"/>
          <a:chExt cx="0" cy="0"/>
        </a:xfrm>
      </p:grpSpPr>
      <p:sp>
        <p:nvSpPr>
          <p:cNvPr id="4"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5" name="Content Placeholder 2"/>
          <p:cNvSpPr>
            <a:spLocks noGrp="1"/>
          </p:cNvSpPr>
          <p:nvPr>
            <p:ph sz="quarter" idx="11" hasCustomPrompt="1"/>
          </p:nvPr>
        </p:nvSpPr>
        <p:spPr>
          <a:xfrm>
            <a:off x="1258132" y="39648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35946809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tart Cover 1">
    <p:bg>
      <p:bgPr>
        <a:solidFill>
          <a:srgbClr val="1C3D74"/>
        </a:solidFill>
        <a:effectLst/>
      </p:bgPr>
    </p:bg>
    <p:spTree>
      <p:nvGrpSpPr>
        <p:cNvPr id="1" name=""/>
        <p:cNvGrpSpPr/>
        <p:nvPr/>
      </p:nvGrpSpPr>
      <p:grpSpPr>
        <a:xfrm>
          <a:off x="0" y="0"/>
          <a:ext cx="0" cy="0"/>
          <a:chOff x="0" y="0"/>
          <a:chExt cx="0" cy="0"/>
        </a:xfrm>
      </p:grpSpPr>
      <p:sp>
        <p:nvSpPr>
          <p:cNvPr id="7" name="Content Placeholder 2"/>
          <p:cNvSpPr>
            <a:spLocks noGrp="1"/>
          </p:cNvSpPr>
          <p:nvPr>
            <p:ph sz="quarter" idx="10" hasCustomPrompt="1"/>
          </p:nvPr>
        </p:nvSpPr>
        <p:spPr>
          <a:xfrm>
            <a:off x="1258133" y="2335461"/>
            <a:ext cx="10494433" cy="1562100"/>
          </a:xfrm>
          <a:prstGeom prst="rect">
            <a:avLst/>
          </a:prstGeom>
        </p:spPr>
        <p:txBody>
          <a:bodyPr/>
          <a:lstStyle>
            <a:lvl1pPr marL="0" indent="0">
              <a:buNone/>
              <a:defRPr sz="5333" b="1">
                <a:solidFill>
                  <a:schemeClr val="bg1"/>
                </a:solidFill>
                <a:latin typeface="Arial" panose="020B0604020202020204" pitchFamily="34" charset="0"/>
                <a:cs typeface="Arial" panose="020B0604020202020204" pitchFamily="34" charset="0"/>
              </a:defRPr>
            </a:lvl1pPr>
          </a:lstStyle>
          <a:p>
            <a:r>
              <a:rPr lang="en-US"/>
              <a:t>Title page – </a:t>
            </a:r>
            <a:br>
              <a:rPr lang="en-US"/>
            </a:br>
            <a:r>
              <a:rPr lang="en-US"/>
              <a:t>Arial Bold 40pt</a:t>
            </a:r>
          </a:p>
        </p:txBody>
      </p:sp>
      <p:sp>
        <p:nvSpPr>
          <p:cNvPr id="8" name="Content Placeholder 2"/>
          <p:cNvSpPr>
            <a:spLocks noGrp="1"/>
          </p:cNvSpPr>
          <p:nvPr>
            <p:ph sz="quarter" idx="11" hasCustomPrompt="1"/>
          </p:nvPr>
        </p:nvSpPr>
        <p:spPr>
          <a:xfrm>
            <a:off x="1258132" y="3964850"/>
            <a:ext cx="10494433" cy="1562100"/>
          </a:xfrm>
          <a:prstGeom prst="rect">
            <a:avLst/>
          </a:prstGeom>
        </p:spPr>
        <p:txBody>
          <a:bodyPr/>
          <a:lstStyle>
            <a:lvl1pPr marL="0" indent="0">
              <a:buNone/>
              <a:defRPr sz="2667" b="0">
                <a:solidFill>
                  <a:schemeClr val="bg1"/>
                </a:solidFill>
                <a:latin typeface="Arial" panose="020B0604020202020204" pitchFamily="34" charset="0"/>
                <a:cs typeface="Arial" panose="020B0604020202020204" pitchFamily="34" charset="0"/>
              </a:defRPr>
            </a:lvl1pPr>
          </a:lstStyle>
          <a:p>
            <a:r>
              <a:rPr lang="en-US"/>
              <a:t>Insert sub-heading / date</a:t>
            </a:r>
          </a:p>
        </p:txBody>
      </p:sp>
    </p:spTree>
    <p:extLst>
      <p:ext uri="{BB962C8B-B14F-4D97-AF65-F5344CB8AC3E}">
        <p14:creationId xmlns:p14="http://schemas.microsoft.com/office/powerpoint/2010/main" val="24495175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 slide text + image + caption 6">
    <p:spTree>
      <p:nvGrpSpPr>
        <p:cNvPr id="1" name=""/>
        <p:cNvGrpSpPr/>
        <p:nvPr/>
      </p:nvGrpSpPr>
      <p:grpSpPr>
        <a:xfrm>
          <a:off x="0" y="0"/>
          <a:ext cx="0" cy="0"/>
          <a:chOff x="0" y="0"/>
          <a:chExt cx="0" cy="0"/>
        </a:xfrm>
      </p:grpSpPr>
      <p:sp>
        <p:nvSpPr>
          <p:cNvPr id="21" name="Picture Placeholder 5">
            <a:extLst>
              <a:ext uri="{FF2B5EF4-FFF2-40B4-BE49-F238E27FC236}">
                <a16:creationId xmlns:a16="http://schemas.microsoft.com/office/drawing/2014/main" id="{FA0FF9DD-FA38-C644-8804-531A719824B2}"/>
              </a:ext>
            </a:extLst>
          </p:cNvPr>
          <p:cNvSpPr>
            <a:spLocks noGrp="1"/>
          </p:cNvSpPr>
          <p:nvPr>
            <p:ph type="pic" sz="quarter" idx="20" hasCustomPrompt="1"/>
          </p:nvPr>
        </p:nvSpPr>
        <p:spPr>
          <a:xfrm>
            <a:off x="6096001" y="1763469"/>
            <a:ext cx="5740400" cy="1656000"/>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2" name="Text Placeholder 8">
            <a:extLst>
              <a:ext uri="{FF2B5EF4-FFF2-40B4-BE49-F238E27FC236}">
                <a16:creationId xmlns:a16="http://schemas.microsoft.com/office/drawing/2014/main" id="{C8558A91-5849-F74E-9FFB-8BB3E3F86F0C}"/>
              </a:ext>
            </a:extLst>
          </p:cNvPr>
          <p:cNvSpPr>
            <a:spLocks noGrp="1"/>
          </p:cNvSpPr>
          <p:nvPr>
            <p:ph type="body" sz="quarter" idx="22" hasCustomPrompt="1"/>
          </p:nvPr>
        </p:nvSpPr>
        <p:spPr>
          <a:xfrm>
            <a:off x="6095999" y="3476809"/>
            <a:ext cx="5740403"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3" name="Picture Placeholder 5">
            <a:extLst>
              <a:ext uri="{FF2B5EF4-FFF2-40B4-BE49-F238E27FC236}">
                <a16:creationId xmlns:a16="http://schemas.microsoft.com/office/drawing/2014/main" id="{EBDDE399-7978-8146-B813-A0B3CFED1CCE}"/>
              </a:ext>
            </a:extLst>
          </p:cNvPr>
          <p:cNvSpPr>
            <a:spLocks noGrp="1"/>
          </p:cNvSpPr>
          <p:nvPr>
            <p:ph type="pic" sz="quarter" idx="21" hasCustomPrompt="1"/>
          </p:nvPr>
        </p:nvSpPr>
        <p:spPr>
          <a:xfrm>
            <a:off x="6096002" y="3832188"/>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4" name="Text Placeholder 8">
            <a:extLst>
              <a:ext uri="{FF2B5EF4-FFF2-40B4-BE49-F238E27FC236}">
                <a16:creationId xmlns:a16="http://schemas.microsoft.com/office/drawing/2014/main" id="{C8558A91-5849-F74E-9FFB-8BB3E3F86F0C}"/>
              </a:ext>
            </a:extLst>
          </p:cNvPr>
          <p:cNvSpPr>
            <a:spLocks noGrp="1"/>
          </p:cNvSpPr>
          <p:nvPr>
            <p:ph type="body" sz="quarter" idx="23" hasCustomPrompt="1"/>
          </p:nvPr>
        </p:nvSpPr>
        <p:spPr>
          <a:xfrm>
            <a:off x="6095999" y="5564001"/>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25" name="Picture Placeholder 5">
            <a:extLst>
              <a:ext uri="{FF2B5EF4-FFF2-40B4-BE49-F238E27FC236}">
                <a16:creationId xmlns:a16="http://schemas.microsoft.com/office/drawing/2014/main" id="{EBDDE399-7978-8146-B813-A0B3CFED1CCE}"/>
              </a:ext>
            </a:extLst>
          </p:cNvPr>
          <p:cNvSpPr>
            <a:spLocks noGrp="1"/>
          </p:cNvSpPr>
          <p:nvPr>
            <p:ph type="pic" sz="quarter" idx="24" hasCustomPrompt="1"/>
          </p:nvPr>
        </p:nvSpPr>
        <p:spPr>
          <a:xfrm>
            <a:off x="9038169" y="3836284"/>
            <a:ext cx="2798233" cy="1654349"/>
          </a:xfrm>
          <a:prstGeom prst="rect">
            <a:avLst/>
          </a:prstGeom>
          <a:solidFill>
            <a:schemeClr val="bg1">
              <a:lumMod val="85000"/>
            </a:schemeClr>
          </a:solidFill>
        </p:spPr>
        <p:txBody>
          <a:bodyPr anchor="ctr"/>
          <a:lstStyle>
            <a:lvl1pPr marL="0" indent="0" algn="ctr">
              <a:buNone/>
              <a:defRPr sz="2133" b="0" i="0">
                <a:solidFill>
                  <a:schemeClr val="tx2"/>
                </a:solidFill>
                <a:latin typeface="4 Text" pitchFamily="2" charset="77"/>
              </a:defRPr>
            </a:lvl1pPr>
          </a:lstStyle>
          <a:p>
            <a:r>
              <a:rPr lang="en-US"/>
              <a:t>Drag and drop image</a:t>
            </a:r>
          </a:p>
        </p:txBody>
      </p:sp>
      <p:sp>
        <p:nvSpPr>
          <p:cNvPr id="26" name="Text Placeholder 8">
            <a:extLst>
              <a:ext uri="{FF2B5EF4-FFF2-40B4-BE49-F238E27FC236}">
                <a16:creationId xmlns:a16="http://schemas.microsoft.com/office/drawing/2014/main" id="{C8558A91-5849-F74E-9FFB-8BB3E3F86F0C}"/>
              </a:ext>
            </a:extLst>
          </p:cNvPr>
          <p:cNvSpPr>
            <a:spLocks noGrp="1"/>
          </p:cNvSpPr>
          <p:nvPr>
            <p:ph type="body" sz="quarter" idx="25" hasCustomPrompt="1"/>
          </p:nvPr>
        </p:nvSpPr>
        <p:spPr>
          <a:xfrm>
            <a:off x="9038165" y="5568097"/>
            <a:ext cx="2798235" cy="117271"/>
          </a:xfrm>
          <a:prstGeom prst="rect">
            <a:avLst/>
          </a:prstGeom>
        </p:spPr>
        <p:txBody>
          <a:bodyPr lIns="0" tIns="0" rIns="0" bIns="0"/>
          <a:lstStyle>
            <a:lvl1pPr marL="0" indent="0">
              <a:buNone/>
              <a:defRPr sz="1333" b="0" i="0">
                <a:solidFill>
                  <a:schemeClr val="tx2"/>
                </a:solidFill>
                <a:latin typeface="Arial" panose="020B0604020202020204" pitchFamily="34" charset="0"/>
                <a:cs typeface="Arial" panose="020B0604020202020204" pitchFamily="34" charset="0"/>
              </a:defRPr>
            </a:lvl1pPr>
            <a:lvl2pPr marL="457189" indent="0">
              <a:buNone/>
              <a:defRPr sz="1333">
                <a:solidFill>
                  <a:schemeClr val="accent5"/>
                </a:solidFill>
                <a:latin typeface="Channel 4 Chadwick" pitchFamily="2" charset="77"/>
              </a:defRPr>
            </a:lvl2pPr>
            <a:lvl3pPr marL="914377" indent="0">
              <a:buNone/>
              <a:defRPr sz="1333">
                <a:solidFill>
                  <a:schemeClr val="accent5"/>
                </a:solidFill>
                <a:latin typeface="Channel 4 Chadwick" pitchFamily="2" charset="77"/>
              </a:defRPr>
            </a:lvl3pPr>
            <a:lvl4pPr marL="1371566" indent="0">
              <a:buNone/>
              <a:defRPr sz="1333">
                <a:solidFill>
                  <a:schemeClr val="accent5"/>
                </a:solidFill>
                <a:latin typeface="Channel 4 Chadwick" pitchFamily="2" charset="77"/>
              </a:defRPr>
            </a:lvl4pPr>
            <a:lvl5pPr marL="1828754" indent="0">
              <a:buNone/>
              <a:defRPr sz="1333">
                <a:solidFill>
                  <a:schemeClr val="accent5"/>
                </a:solidFill>
                <a:latin typeface="Channel 4 Chadwick" pitchFamily="2" charset="77"/>
              </a:defRPr>
            </a:lvl5pPr>
          </a:lstStyle>
          <a:p>
            <a:pPr lvl="0"/>
            <a:r>
              <a:rPr lang="en-US"/>
              <a:t>Click to edit caption: Arial Regular 10pt</a:t>
            </a:r>
          </a:p>
        </p:txBody>
      </p:sp>
      <p:sp>
        <p:nvSpPr>
          <p:cNvPr id="15" name="Content Placeholder 2"/>
          <p:cNvSpPr>
            <a:spLocks noGrp="1"/>
          </p:cNvSpPr>
          <p:nvPr>
            <p:ph sz="quarter" idx="10" hasCustomPrompt="1"/>
          </p:nvPr>
        </p:nvSpPr>
        <p:spPr>
          <a:xfrm>
            <a:off x="248795" y="349862"/>
            <a:ext cx="11562796" cy="1381836"/>
          </a:xfrm>
          <a:prstGeom prst="rect">
            <a:avLst/>
          </a:prstGeom>
        </p:spPr>
        <p:txBody>
          <a:bodyPr/>
          <a:lstStyle>
            <a:lvl1pPr marL="0" indent="0">
              <a:buNone/>
              <a:defRPr sz="3333" b="1">
                <a:solidFill>
                  <a:srgbClr val="1C3D74"/>
                </a:solidFill>
                <a:latin typeface="Arial" panose="020B0604020202020204" pitchFamily="34" charset="0"/>
                <a:cs typeface="Arial" panose="020B0604020202020204" pitchFamily="34" charset="0"/>
              </a:defRPr>
            </a:lvl1pPr>
          </a:lstStyle>
          <a:p>
            <a:r>
              <a:rPr lang="en-US"/>
              <a:t>Click to edit slide title (up to 2 lines) – </a:t>
            </a:r>
            <a:br>
              <a:rPr lang="en-US"/>
            </a:br>
            <a:r>
              <a:rPr lang="en-US"/>
              <a:t>Arial Bold 25pt title</a:t>
            </a:r>
          </a:p>
        </p:txBody>
      </p:sp>
      <p:sp>
        <p:nvSpPr>
          <p:cNvPr id="10" name="Text Placeholder 2">
            <a:extLst>
              <a:ext uri="{FF2B5EF4-FFF2-40B4-BE49-F238E27FC236}">
                <a16:creationId xmlns:a16="http://schemas.microsoft.com/office/drawing/2014/main" id="{11A76B9A-C73D-41F4-848B-7B422BD2540C}"/>
              </a:ext>
            </a:extLst>
          </p:cNvPr>
          <p:cNvSpPr>
            <a:spLocks noGrp="1"/>
          </p:cNvSpPr>
          <p:nvPr>
            <p:ph type="body" sz="quarter" idx="13" hasCustomPrompt="1"/>
          </p:nvPr>
        </p:nvSpPr>
        <p:spPr>
          <a:xfrm>
            <a:off x="248796" y="1748367"/>
            <a:ext cx="5718085" cy="3937000"/>
          </a:xfrm>
          <a:prstGeom prst="rect">
            <a:avLst/>
          </a:prstGeom>
        </p:spPr>
        <p:txBody>
          <a:bodyPr/>
          <a:lstStyle>
            <a:lvl1pPr marL="0" indent="0">
              <a:buFont typeface="Arial" panose="020B0604020202020204" pitchFamily="34" charset="0"/>
              <a:buNone/>
              <a:defRPr sz="1867">
                <a:solidFill>
                  <a:srgbClr val="1C3D74"/>
                </a:solidFill>
                <a:latin typeface="+mj-lt"/>
              </a:defRPr>
            </a:lvl1pPr>
            <a:lvl2pPr>
              <a:buFont typeface="Arial" panose="020B0604020202020204" pitchFamily="34" charset="0"/>
              <a:buChar char="-"/>
              <a:defRPr sz="1867">
                <a:solidFill>
                  <a:srgbClr val="1C3D74"/>
                </a:solidFill>
                <a:latin typeface="+mj-lt"/>
              </a:defRPr>
            </a:lvl2pPr>
            <a:lvl3pPr>
              <a:defRPr>
                <a:solidFill>
                  <a:srgbClr val="1C3D74"/>
                </a:solidFill>
                <a:latin typeface="+mj-lt"/>
              </a:defRPr>
            </a:lvl3pPr>
            <a:lvl4pPr>
              <a:defRPr>
                <a:solidFill>
                  <a:srgbClr val="1C3D74"/>
                </a:solidFill>
                <a:latin typeface="+mj-lt"/>
              </a:defRPr>
            </a:lvl4pPr>
            <a:lvl5pPr>
              <a:defRPr>
                <a:solidFill>
                  <a:srgbClr val="1C3D74"/>
                </a:solidFill>
                <a:latin typeface="+mj-lt"/>
              </a:defRPr>
            </a:lvl5pPr>
          </a:lstStyle>
          <a:p>
            <a:pPr marL="0" indent="0">
              <a:buNone/>
            </a:pPr>
            <a:r>
              <a:rPr lang="en-US"/>
              <a:t>Click to edit Master title style – Arial Regular 14pt</a:t>
            </a:r>
          </a:p>
          <a:p>
            <a:r>
              <a:rPr lang="en-US"/>
              <a:t>Bullet points</a:t>
            </a:r>
          </a:p>
          <a:p>
            <a:pPr>
              <a:defRPr/>
            </a:pPr>
            <a:r>
              <a:rPr lang="en-US"/>
              <a:t>Bullet points</a:t>
            </a:r>
          </a:p>
          <a:p>
            <a:pPr>
              <a:defRPr/>
            </a:pPr>
            <a:r>
              <a:rPr lang="en-US"/>
              <a:t>Bullet points</a:t>
            </a:r>
          </a:p>
          <a:p>
            <a:pPr lvl="1">
              <a:buFont typeface="Arial" panose="020B0604020202020204" pitchFamily="34" charset="0"/>
              <a:buChar char="-"/>
              <a:defRPr/>
            </a:pPr>
            <a:r>
              <a:rPr lang="en-US" sz="1867">
                <a:solidFill>
                  <a:srgbClr val="1C3D74"/>
                </a:solidFill>
                <a:latin typeface="Arial" panose="020B0604020202020204" pitchFamily="34" charset="0"/>
                <a:cs typeface="Arial" panose="020B0604020202020204" pitchFamily="34" charset="0"/>
              </a:rPr>
              <a:t>Sub-bullet point</a:t>
            </a:r>
          </a:p>
          <a:p>
            <a:pPr>
              <a:defRPr/>
            </a:pPr>
            <a:endParaRPr lang="en-US"/>
          </a:p>
        </p:txBody>
      </p:sp>
    </p:spTree>
    <p:extLst>
      <p:ext uri="{BB962C8B-B14F-4D97-AF65-F5344CB8AC3E}">
        <p14:creationId xmlns:p14="http://schemas.microsoft.com/office/powerpoint/2010/main" val="1665869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SS intro slide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CA87505-EFBD-B449-A1C2-B456500ACF0D}"/>
              </a:ext>
            </a:extLst>
          </p:cNvPr>
          <p:cNvSpPr/>
          <p:nvPr userDrawn="1"/>
        </p:nvSpPr>
        <p:spPr>
          <a:xfrm>
            <a:off x="-1" y="2688"/>
            <a:ext cx="153641"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6">
            <a:extLst>
              <a:ext uri="{FF2B5EF4-FFF2-40B4-BE49-F238E27FC236}">
                <a16:creationId xmlns:a16="http://schemas.microsoft.com/office/drawing/2014/main" id="{1129D437-C542-B843-B8E5-8F86A87B4752}"/>
              </a:ext>
            </a:extLst>
          </p:cNvPr>
          <p:cNvSpPr>
            <a:spLocks noGrp="1"/>
          </p:cNvSpPr>
          <p:nvPr>
            <p:ph type="body" sz="quarter" idx="10" hasCustomPrompt="1"/>
          </p:nvPr>
        </p:nvSpPr>
        <p:spPr>
          <a:xfrm>
            <a:off x="1323975" y="3338513"/>
            <a:ext cx="7032625" cy="725487"/>
          </a:xfrm>
          <a:prstGeom prst="rect">
            <a:avLst/>
          </a:prstGeom>
        </p:spPr>
        <p:txBody>
          <a:bodyPr/>
          <a:lstStyle>
            <a:lvl1pPr marL="0" indent="0">
              <a:buNone/>
              <a:defRPr sz="5000" b="1">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vl3pPr>
          </a:lstStyle>
          <a:p>
            <a:pPr lvl="0"/>
            <a:r>
              <a:rPr lang="en-US"/>
              <a:t>[Title]</a:t>
            </a:r>
          </a:p>
        </p:txBody>
      </p:sp>
      <p:sp>
        <p:nvSpPr>
          <p:cNvPr id="6" name="Text Placeholder 11">
            <a:extLst>
              <a:ext uri="{FF2B5EF4-FFF2-40B4-BE49-F238E27FC236}">
                <a16:creationId xmlns:a16="http://schemas.microsoft.com/office/drawing/2014/main" id="{68CC4639-9E93-6E4F-AE76-42F58BD131F4}"/>
              </a:ext>
            </a:extLst>
          </p:cNvPr>
          <p:cNvSpPr>
            <a:spLocks noGrp="1"/>
          </p:cNvSpPr>
          <p:nvPr>
            <p:ph type="body" sz="quarter" idx="11" hasCustomPrompt="1"/>
          </p:nvPr>
        </p:nvSpPr>
        <p:spPr>
          <a:xfrm>
            <a:off x="1349375" y="4229100"/>
            <a:ext cx="6359525" cy="850900"/>
          </a:xfrm>
          <a:prstGeom prst="rect">
            <a:avLst/>
          </a:prstGeom>
        </p:spPr>
        <p:txBody>
          <a:bodyPr/>
          <a:lstStyle>
            <a:lvl1pPr marL="0" indent="0">
              <a:buNone/>
              <a:defRPr>
                <a:latin typeface="Arial" panose="020B0604020202020204" pitchFamily="34" charset="0"/>
                <a:cs typeface="Arial" panose="020B0604020202020204" pitchFamily="34" charset="0"/>
              </a:defRPr>
            </a:lvl1pPr>
            <a:lvl2pPr marL="457200" indent="0">
              <a:buNone/>
              <a:defRPr/>
            </a:lvl2pPr>
          </a:lstStyle>
          <a:p>
            <a:pPr lvl="0"/>
            <a:r>
              <a:rPr lang="en-US"/>
              <a:t>[sub title]</a:t>
            </a:r>
          </a:p>
        </p:txBody>
      </p:sp>
      <p:pic>
        <p:nvPicPr>
          <p:cNvPr id="10" name="Picture 9">
            <a:extLst>
              <a:ext uri="{FF2B5EF4-FFF2-40B4-BE49-F238E27FC236}">
                <a16:creationId xmlns:a16="http://schemas.microsoft.com/office/drawing/2014/main" id="{7087C87A-D64E-6341-AE5E-7A3A6BBFD0A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6373" y="620714"/>
            <a:ext cx="7058978" cy="2152738"/>
          </a:xfrm>
          <a:prstGeom prst="rect">
            <a:avLst/>
          </a:prstGeom>
        </p:spPr>
      </p:pic>
      <p:pic>
        <p:nvPicPr>
          <p:cNvPr id="4" name="Picture 3">
            <a:extLst>
              <a:ext uri="{FF2B5EF4-FFF2-40B4-BE49-F238E27FC236}">
                <a16:creationId xmlns:a16="http://schemas.microsoft.com/office/drawing/2014/main" id="{D10C209A-7C95-EC43-8D1D-AFF08926FA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56373" y="620713"/>
            <a:ext cx="7086736" cy="1890631"/>
          </a:xfrm>
          <a:prstGeom prst="rect">
            <a:avLst/>
          </a:prstGeom>
        </p:spPr>
      </p:pic>
    </p:spTree>
    <p:extLst>
      <p:ext uri="{BB962C8B-B14F-4D97-AF65-F5344CB8AC3E}">
        <p14:creationId xmlns:p14="http://schemas.microsoft.com/office/powerpoint/2010/main" val="469160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4C8B-72F5-E22D-AC44-95881AC292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F58B663-7C17-0D6F-EE56-4BE1FF01BE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65850E-6C83-3229-3CE5-8BEEA5CAAC47}"/>
              </a:ext>
            </a:extLst>
          </p:cNvPr>
          <p:cNvSpPr>
            <a:spLocks noGrp="1"/>
          </p:cNvSpPr>
          <p:nvPr>
            <p:ph type="dt" sz="half" idx="10"/>
          </p:nvPr>
        </p:nvSpPr>
        <p:spPr/>
        <p:txBody>
          <a:bodyPr/>
          <a:lstStyle/>
          <a:p>
            <a:fld id="{F9E68AC7-9A35-4333-8854-B702A4B07137}" type="datetimeFigureOut">
              <a:rPr lang="en-GB" smtClean="0"/>
              <a:t>20/09/2024</a:t>
            </a:fld>
            <a:endParaRPr lang="en-GB"/>
          </a:p>
        </p:txBody>
      </p:sp>
      <p:sp>
        <p:nvSpPr>
          <p:cNvPr id="5" name="Footer Placeholder 4">
            <a:extLst>
              <a:ext uri="{FF2B5EF4-FFF2-40B4-BE49-F238E27FC236}">
                <a16:creationId xmlns:a16="http://schemas.microsoft.com/office/drawing/2014/main" id="{36FCCE22-53E1-30F9-FDFB-751885375A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4DFF7F-EFD9-4D00-01E0-F967D4C933BE}"/>
              </a:ext>
            </a:extLst>
          </p:cNvPr>
          <p:cNvSpPr>
            <a:spLocks noGrp="1"/>
          </p:cNvSpPr>
          <p:nvPr>
            <p:ph type="sldNum" sz="quarter" idx="12"/>
          </p:nvPr>
        </p:nvSpPr>
        <p:spPr/>
        <p:txBody>
          <a:bodyPr/>
          <a:lstStyle/>
          <a:p>
            <a:fld id="{31547614-4720-489D-8265-ADA5442CD606}" type="slidenum">
              <a:rPr lang="en-GB" smtClean="0"/>
              <a:t>‹#›</a:t>
            </a:fld>
            <a:endParaRPr lang="en-GB"/>
          </a:p>
        </p:txBody>
      </p:sp>
    </p:spTree>
    <p:extLst>
      <p:ext uri="{BB962C8B-B14F-4D97-AF65-F5344CB8AC3E}">
        <p14:creationId xmlns:p14="http://schemas.microsoft.com/office/powerpoint/2010/main" val="1119200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SS intro slide IMAGE BACKGROUND">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1A11D7C-F826-814A-991F-06F68B58C17E}"/>
              </a:ext>
            </a:extLst>
          </p:cNvPr>
          <p:cNvSpPr>
            <a:spLocks noGrp="1"/>
          </p:cNvSpPr>
          <p:nvPr>
            <p:ph type="pic" sz="quarter" idx="10"/>
          </p:nvPr>
        </p:nvSpPr>
        <p:spPr>
          <a:xfrm>
            <a:off x="0" y="0"/>
            <a:ext cx="12192000" cy="6858000"/>
          </a:xfrm>
          <a:prstGeom prst="rect">
            <a:avLst/>
          </a:prstGeom>
          <a:solidFill>
            <a:schemeClr val="bg1">
              <a:lumMod val="85000"/>
            </a:schemeClr>
          </a:solidFill>
        </p:spPr>
        <p:txBody>
          <a:bodyPr/>
          <a:lstStyle/>
          <a:p>
            <a:endParaRPr lang="en-US"/>
          </a:p>
        </p:txBody>
      </p:sp>
      <p:sp>
        <p:nvSpPr>
          <p:cNvPr id="5" name="Text Placeholder 6">
            <a:extLst>
              <a:ext uri="{FF2B5EF4-FFF2-40B4-BE49-F238E27FC236}">
                <a16:creationId xmlns:a16="http://schemas.microsoft.com/office/drawing/2014/main" id="{C9B7FCBC-5D1F-0E4A-8EAB-E4CE68E8B0E6}"/>
              </a:ext>
            </a:extLst>
          </p:cNvPr>
          <p:cNvSpPr>
            <a:spLocks noGrp="1"/>
          </p:cNvSpPr>
          <p:nvPr>
            <p:ph type="body" sz="quarter" idx="11" hasCustomPrompt="1"/>
          </p:nvPr>
        </p:nvSpPr>
        <p:spPr>
          <a:xfrm>
            <a:off x="1323975" y="3338513"/>
            <a:ext cx="7032625" cy="725487"/>
          </a:xfrm>
          <a:prstGeom prst="rect">
            <a:avLst/>
          </a:prstGeom>
        </p:spPr>
        <p:txBody>
          <a:bodyPr/>
          <a:lstStyle>
            <a:lvl1pPr marL="0" indent="0">
              <a:buNone/>
              <a:defRPr sz="50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vl3pPr>
          </a:lstStyle>
          <a:p>
            <a:pPr lvl="0"/>
            <a:r>
              <a:rPr lang="en-US"/>
              <a:t>[Title]</a:t>
            </a:r>
          </a:p>
        </p:txBody>
      </p:sp>
      <p:sp>
        <p:nvSpPr>
          <p:cNvPr id="6" name="Text Placeholder 11">
            <a:extLst>
              <a:ext uri="{FF2B5EF4-FFF2-40B4-BE49-F238E27FC236}">
                <a16:creationId xmlns:a16="http://schemas.microsoft.com/office/drawing/2014/main" id="{2099B01A-FA3B-A348-9BF0-128C9EC9A7D2}"/>
              </a:ext>
            </a:extLst>
          </p:cNvPr>
          <p:cNvSpPr>
            <a:spLocks noGrp="1"/>
          </p:cNvSpPr>
          <p:nvPr>
            <p:ph type="body" sz="quarter" idx="12" hasCustomPrompt="1"/>
          </p:nvPr>
        </p:nvSpPr>
        <p:spPr>
          <a:xfrm>
            <a:off x="1349375" y="4229100"/>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a:t>
            </a:r>
          </a:p>
        </p:txBody>
      </p:sp>
      <p:pic>
        <p:nvPicPr>
          <p:cNvPr id="8" name="Picture 7">
            <a:extLst>
              <a:ext uri="{FF2B5EF4-FFF2-40B4-BE49-F238E27FC236}">
                <a16:creationId xmlns:a16="http://schemas.microsoft.com/office/drawing/2014/main" id="{88BC131A-29D5-D740-B5CF-95DB811B0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0975" y="620713"/>
            <a:ext cx="7074716" cy="1887424"/>
          </a:xfrm>
          <a:prstGeom prst="rect">
            <a:avLst/>
          </a:prstGeom>
        </p:spPr>
      </p:pic>
    </p:spTree>
    <p:extLst>
      <p:ext uri="{BB962C8B-B14F-4D97-AF65-F5344CB8AC3E}">
        <p14:creationId xmlns:p14="http://schemas.microsoft.com/office/powerpoint/2010/main" val="83692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1D9A1A-33F0-FA4F-A88F-406D51794B3F}"/>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22F9246A-6EC8-2E40-A09E-609D17C754E8}"/>
              </a:ext>
            </a:extLst>
          </p:cNvPr>
          <p:cNvSpPr/>
          <p:nvPr userDrawn="1"/>
        </p:nvSpPr>
        <p:spPr>
          <a:xfrm>
            <a:off x="-1" y="2688"/>
            <a:ext cx="153641"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Media Placeholder 7">
            <a:extLst>
              <a:ext uri="{FF2B5EF4-FFF2-40B4-BE49-F238E27FC236}">
                <a16:creationId xmlns:a16="http://schemas.microsoft.com/office/drawing/2014/main" id="{9092C02C-713E-AA46-889A-4E117D9A52B8}"/>
              </a:ext>
            </a:extLst>
          </p:cNvPr>
          <p:cNvSpPr>
            <a:spLocks noGrp="1"/>
          </p:cNvSpPr>
          <p:nvPr>
            <p:ph type="media" sz="quarter" idx="10"/>
          </p:nvPr>
        </p:nvSpPr>
        <p:spPr>
          <a:xfrm>
            <a:off x="1450975" y="1417638"/>
            <a:ext cx="9253538" cy="4365625"/>
          </a:xfrm>
          <a:prstGeom prst="rect">
            <a:avLst/>
          </a:prstGeom>
          <a:solidFill>
            <a:schemeClr val="bg1">
              <a:lumMod val="85000"/>
            </a:schemeClr>
          </a:solidFill>
        </p:spPr>
        <p:txBody>
          <a:bodyPr/>
          <a:lstStyle/>
          <a:p>
            <a:endParaRPr lang="en-US"/>
          </a:p>
        </p:txBody>
      </p:sp>
      <p:sp>
        <p:nvSpPr>
          <p:cNvPr id="7" name="Text Placeholder 6">
            <a:extLst>
              <a:ext uri="{FF2B5EF4-FFF2-40B4-BE49-F238E27FC236}">
                <a16:creationId xmlns:a16="http://schemas.microsoft.com/office/drawing/2014/main" id="{4AE7925A-78BE-334F-B7A3-BAC753AA68D9}"/>
              </a:ext>
            </a:extLst>
          </p:cNvPr>
          <p:cNvSpPr>
            <a:spLocks noGrp="1"/>
          </p:cNvSpPr>
          <p:nvPr>
            <p:ph type="body" sz="quarter" idx="11" hasCustomPrompt="1"/>
          </p:nvPr>
        </p:nvSpPr>
        <p:spPr>
          <a:xfrm>
            <a:off x="1450975" y="620713"/>
            <a:ext cx="7705725" cy="660400"/>
          </a:xfrm>
          <a:prstGeom prst="rect">
            <a:avLst/>
          </a:prstGeom>
        </p:spPr>
        <p:txBody>
          <a:bodyPr/>
          <a:lstStyle>
            <a:lvl1pPr marL="0" indent="0">
              <a:buNone/>
              <a:defRPr sz="5000" b="1">
                <a:latin typeface="Arial" panose="020B0604020202020204" pitchFamily="34" charset="0"/>
                <a:cs typeface="Arial" panose="020B0604020202020204" pitchFamily="34" charset="0"/>
              </a:defRPr>
            </a:lvl1pPr>
            <a:lvl2pPr marL="457200" indent="0">
              <a:buNone/>
              <a:defRPr/>
            </a:lvl2pPr>
          </a:lstStyle>
          <a:p>
            <a:pPr lvl="0"/>
            <a:r>
              <a:rPr lang="en-US"/>
              <a:t>[Video title]</a:t>
            </a:r>
          </a:p>
        </p:txBody>
      </p:sp>
      <p:pic>
        <p:nvPicPr>
          <p:cNvPr id="10" name="Picture 9">
            <a:extLst>
              <a:ext uri="{FF2B5EF4-FFF2-40B4-BE49-F238E27FC236}">
                <a16:creationId xmlns:a16="http://schemas.microsoft.com/office/drawing/2014/main" id="{C7C164B3-D9C1-7E4C-8317-9E7DD33E90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266999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SS divi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552170-1AE4-0849-AFBF-6558A2FF3E6A}"/>
              </a:ext>
            </a:extLst>
          </p:cNvPr>
          <p:cNvSpPr/>
          <p:nvPr userDrawn="1"/>
        </p:nvSpPr>
        <p:spPr>
          <a:xfrm>
            <a:off x="0" y="0"/>
            <a:ext cx="12192000" cy="6858000"/>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6">
            <a:extLst>
              <a:ext uri="{FF2B5EF4-FFF2-40B4-BE49-F238E27FC236}">
                <a16:creationId xmlns:a16="http://schemas.microsoft.com/office/drawing/2014/main" id="{BC92FDBB-5AE9-D04E-8C34-8D63DBDB048B}"/>
              </a:ext>
            </a:extLst>
          </p:cNvPr>
          <p:cNvSpPr>
            <a:spLocks noGrp="1"/>
          </p:cNvSpPr>
          <p:nvPr>
            <p:ph type="body" sz="quarter" idx="10" hasCustomPrompt="1"/>
          </p:nvPr>
        </p:nvSpPr>
        <p:spPr>
          <a:xfrm>
            <a:off x="1323975" y="3338513"/>
            <a:ext cx="7032625" cy="725487"/>
          </a:xfrm>
          <a:prstGeom prst="rect">
            <a:avLst/>
          </a:prstGeom>
        </p:spPr>
        <p:txBody>
          <a:bodyPr/>
          <a:lstStyle>
            <a:lvl1pPr marL="0" indent="0">
              <a:buNone/>
              <a:defRPr sz="5000" b="1">
                <a:solidFill>
                  <a:schemeClr val="bg1"/>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vl3pPr>
          </a:lstStyle>
          <a:p>
            <a:pPr lvl="0"/>
            <a:r>
              <a:rPr lang="en-US"/>
              <a:t>[section divider title]</a:t>
            </a:r>
          </a:p>
        </p:txBody>
      </p:sp>
      <p:sp>
        <p:nvSpPr>
          <p:cNvPr id="7" name="Text Placeholder 11">
            <a:extLst>
              <a:ext uri="{FF2B5EF4-FFF2-40B4-BE49-F238E27FC236}">
                <a16:creationId xmlns:a16="http://schemas.microsoft.com/office/drawing/2014/main" id="{3F226C98-CFF7-8B44-AB3F-A6B48E4F6956}"/>
              </a:ext>
            </a:extLst>
          </p:cNvPr>
          <p:cNvSpPr>
            <a:spLocks noGrp="1"/>
          </p:cNvSpPr>
          <p:nvPr>
            <p:ph type="body" sz="quarter" idx="11" hasCustomPrompt="1"/>
          </p:nvPr>
        </p:nvSpPr>
        <p:spPr>
          <a:xfrm>
            <a:off x="1349375" y="4229100"/>
            <a:ext cx="6359525" cy="850900"/>
          </a:xfrm>
          <a:prstGeom prst="rect">
            <a:avLst/>
          </a:prstGeom>
        </p:spPr>
        <p:txBody>
          <a:bodyPr/>
          <a:lstStyle>
            <a:lvl1pPr marL="0" indent="0">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a:t>
            </a:r>
          </a:p>
        </p:txBody>
      </p:sp>
      <p:pic>
        <p:nvPicPr>
          <p:cNvPr id="9" name="Picture 8">
            <a:extLst>
              <a:ext uri="{FF2B5EF4-FFF2-40B4-BE49-F238E27FC236}">
                <a16:creationId xmlns:a16="http://schemas.microsoft.com/office/drawing/2014/main" id="{C12011CD-1BA0-0A4C-855F-9F358772B0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50975" y="620713"/>
            <a:ext cx="7074716" cy="1887424"/>
          </a:xfrm>
          <a:prstGeom prst="rect">
            <a:avLst/>
          </a:prstGeom>
        </p:spPr>
      </p:pic>
    </p:spTree>
    <p:extLst>
      <p:ext uri="{BB962C8B-B14F-4D97-AF65-F5344CB8AC3E}">
        <p14:creationId xmlns:p14="http://schemas.microsoft.com/office/powerpoint/2010/main" val="81176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en Mary boilerplat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A8BAF1-938C-C242-9F6D-1EA02CAF0D68}"/>
              </a:ext>
            </a:extLst>
          </p:cNvPr>
          <p:cNvSpPr txBox="1"/>
          <p:nvPr userDrawn="1"/>
        </p:nvSpPr>
        <p:spPr>
          <a:xfrm>
            <a:off x="1404932" y="1902659"/>
            <a:ext cx="3081099" cy="43224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nSpc>
                <a:spcPct val="100000"/>
              </a:lnSpc>
            </a:pPr>
            <a:r>
              <a:rPr lang="en-GB" sz="2800" b="0">
                <a:solidFill>
                  <a:srgbClr val="17336F"/>
                </a:solidFill>
                <a:latin typeface="Arial" panose="020B0604020202020204" pitchFamily="34" charset="0"/>
                <a:cs typeface="Arial" panose="020B0604020202020204" pitchFamily="34" charset="0"/>
              </a:rPr>
              <a:t>At Queen Mary University of London, we believe that a diversity of ideas helps us achieve</a:t>
            </a:r>
            <a:br>
              <a:rPr lang="en-GB" sz="2800" b="0">
                <a:solidFill>
                  <a:srgbClr val="17336F"/>
                </a:solidFill>
                <a:latin typeface="Arial" panose="020B0604020202020204" pitchFamily="34" charset="0"/>
                <a:cs typeface="Arial" panose="020B0604020202020204" pitchFamily="34" charset="0"/>
              </a:rPr>
            </a:br>
            <a:r>
              <a:rPr lang="en-GB" sz="2800" b="0">
                <a:solidFill>
                  <a:srgbClr val="17336F"/>
                </a:solidFill>
                <a:latin typeface="Arial" panose="020B0604020202020204" pitchFamily="34" charset="0"/>
                <a:cs typeface="Arial" panose="020B0604020202020204" pitchFamily="34" charset="0"/>
              </a:rPr>
              <a:t>the previously unthinkable.</a:t>
            </a:r>
          </a:p>
          <a:p>
            <a:pPr>
              <a:lnSpc>
                <a:spcPct val="100000"/>
              </a:lnSpc>
            </a:pPr>
            <a:endParaRPr lang="en-GB" sz="2800" b="0">
              <a:solidFill>
                <a:srgbClr val="17336F"/>
              </a:solidFill>
              <a:latin typeface="Arial" panose="020B0604020202020204" pitchFamily="34" charset="0"/>
              <a:cs typeface="Arial" panose="020B0604020202020204" pitchFamily="34" charset="0"/>
            </a:endParaRPr>
          </a:p>
          <a:p>
            <a:pPr>
              <a:defRPr sz="3800">
                <a:solidFill>
                  <a:srgbClr val="1B2D7B"/>
                </a:solidFill>
                <a:latin typeface="Source Sans Pro"/>
                <a:ea typeface="Source Sans Pro"/>
                <a:cs typeface="Source Sans Pro"/>
                <a:sym typeface="Source Sans Pro"/>
              </a:defRPr>
            </a:pPr>
            <a:endParaRPr sz="2800">
              <a:solidFill>
                <a:srgbClr val="17336F"/>
              </a:solidFill>
            </a:endParaRPr>
          </a:p>
        </p:txBody>
      </p:sp>
      <p:sp>
        <p:nvSpPr>
          <p:cNvPr id="4" name="TextBox 3">
            <a:extLst>
              <a:ext uri="{FF2B5EF4-FFF2-40B4-BE49-F238E27FC236}">
                <a16:creationId xmlns:a16="http://schemas.microsoft.com/office/drawing/2014/main" id="{18769B15-A875-2848-97E2-291B77A11063}"/>
              </a:ext>
            </a:extLst>
          </p:cNvPr>
          <p:cNvSpPr txBox="1"/>
          <p:nvPr userDrawn="1"/>
        </p:nvSpPr>
        <p:spPr>
          <a:xfrm>
            <a:off x="4539819" y="1945644"/>
            <a:ext cx="6208863" cy="347787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lnSpc>
                <a:spcPct val="100000"/>
              </a:lnSpc>
            </a:pPr>
            <a:r>
              <a:rPr lang="en-GB" sz="2000" b="0">
                <a:solidFill>
                  <a:schemeClr val="tx2">
                    <a:lumMod val="50000"/>
                  </a:schemeClr>
                </a:solidFill>
                <a:latin typeface="Arial" panose="020B0604020202020204" pitchFamily="34" charset="0"/>
                <a:cs typeface="Arial" panose="020B0604020202020204" pitchFamily="34" charset="0"/>
              </a:rPr>
              <a:t>Throughout our history, we’ve fostered social justice and improved lives through academic excellence. </a:t>
            </a:r>
            <a:br>
              <a:rPr lang="en-GB" sz="2000" b="0">
                <a:solidFill>
                  <a:schemeClr val="tx2">
                    <a:lumMod val="50000"/>
                  </a:schemeClr>
                </a:solidFill>
                <a:latin typeface="Arial" panose="020B0604020202020204" pitchFamily="34" charset="0"/>
                <a:cs typeface="Arial" panose="020B0604020202020204" pitchFamily="34" charset="0"/>
              </a:rPr>
            </a:br>
            <a:r>
              <a:rPr lang="en-GB" sz="2000" b="0">
                <a:solidFill>
                  <a:schemeClr val="tx2">
                    <a:lumMod val="50000"/>
                  </a:schemeClr>
                </a:solidFill>
                <a:latin typeface="Arial" panose="020B0604020202020204" pitchFamily="34" charset="0"/>
                <a:cs typeface="Arial" panose="020B0604020202020204" pitchFamily="34" charset="0"/>
              </a:rPr>
              <a:t>And we continue to live and breathe this spirit today, not because it’s simply ‘the right thing to do’ but for what it helps us achieve and the intellectual brilliance it delivers.</a:t>
            </a:r>
          </a:p>
          <a:p>
            <a:pPr>
              <a:lnSpc>
                <a:spcPct val="100000"/>
              </a:lnSpc>
            </a:pPr>
            <a:endParaRPr lang="en-GB" sz="2000" b="0">
              <a:solidFill>
                <a:schemeClr val="tx2">
                  <a:lumMod val="50000"/>
                </a:schemeClr>
              </a:solidFill>
              <a:latin typeface="Arial" panose="020B0604020202020204" pitchFamily="34" charset="0"/>
              <a:cs typeface="Arial" panose="020B0604020202020204" pitchFamily="34" charset="0"/>
            </a:endParaRPr>
          </a:p>
          <a:p>
            <a:pPr>
              <a:lnSpc>
                <a:spcPct val="100000"/>
              </a:lnSpc>
            </a:pPr>
            <a:r>
              <a:rPr lang="en-GB" sz="2000" b="0">
                <a:solidFill>
                  <a:schemeClr val="tx2">
                    <a:lumMod val="50000"/>
                  </a:schemeClr>
                </a:solidFill>
                <a:latin typeface="Arial" panose="020B0604020202020204" pitchFamily="34" charset="0"/>
                <a:cs typeface="Arial" panose="020B0604020202020204" pitchFamily="34" charset="0"/>
              </a:rPr>
              <a:t>We continue to embrace diversity of thought and opinion in everything we do, in the belief that when views collide, disciplines interact, and perspectives intersect, truly original thought takes form.</a:t>
            </a:r>
          </a:p>
        </p:txBody>
      </p:sp>
      <p:sp>
        <p:nvSpPr>
          <p:cNvPr id="5" name="TextBox 1">
            <a:extLst>
              <a:ext uri="{FF2B5EF4-FFF2-40B4-BE49-F238E27FC236}">
                <a16:creationId xmlns:a16="http://schemas.microsoft.com/office/drawing/2014/main" id="{FF45F9F3-8A34-FB44-8904-ACDF769146F4}"/>
              </a:ext>
            </a:extLst>
          </p:cNvPr>
          <p:cNvSpPr txBox="1"/>
          <p:nvPr userDrawn="1"/>
        </p:nvSpPr>
        <p:spPr>
          <a:xfrm>
            <a:off x="1379798" y="586836"/>
            <a:ext cx="9359380" cy="5668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defRPr sz="3800">
                <a:solidFill>
                  <a:srgbClr val="1B2D7B"/>
                </a:solidFill>
                <a:latin typeface="Source Sans Pro"/>
                <a:ea typeface="Source Sans Pro"/>
                <a:cs typeface="Source Sans Pro"/>
                <a:sym typeface="Source Sans Pro"/>
              </a:defRPr>
            </a:pPr>
            <a:r>
              <a:rPr lang="en-GB">
                <a:solidFill>
                  <a:schemeClr val="tx1"/>
                </a:solidFill>
                <a:latin typeface="Arial" panose="020B0604020202020204" pitchFamily="34" charset="0"/>
                <a:cs typeface="Arial" panose="020B0604020202020204" pitchFamily="34" charset="0"/>
              </a:rPr>
              <a:t>Introduction to Queen Mary</a:t>
            </a:r>
            <a:endParaRPr>
              <a:solidFill>
                <a:schemeClr val="tx1"/>
              </a:solidFill>
            </a:endParaRPr>
          </a:p>
        </p:txBody>
      </p:sp>
      <p:sp>
        <p:nvSpPr>
          <p:cNvPr id="6" name="Rectangle 5">
            <a:extLst>
              <a:ext uri="{FF2B5EF4-FFF2-40B4-BE49-F238E27FC236}">
                <a16:creationId xmlns:a16="http://schemas.microsoft.com/office/drawing/2014/main" id="{4B34D2B8-D143-D84B-A8C5-B0260E0EB3D4}"/>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Rectangle 14">
            <a:extLst>
              <a:ext uri="{FF2B5EF4-FFF2-40B4-BE49-F238E27FC236}">
                <a16:creationId xmlns:a16="http://schemas.microsoft.com/office/drawing/2014/main" id="{C539D8BF-1D27-234B-BA4C-29F5AAACFEED}"/>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8" name="Picture 7">
            <a:extLst>
              <a:ext uri="{FF2B5EF4-FFF2-40B4-BE49-F238E27FC236}">
                <a16:creationId xmlns:a16="http://schemas.microsoft.com/office/drawing/2014/main" id="{E127C5E9-7DA1-A047-BF57-1ADB1E42D57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2509255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3F4DAF8F-2AC7-CB4D-BAE3-8F610AFC4D04}"/>
              </a:ext>
            </a:extLst>
          </p:cNvPr>
          <p:cNvSpPr txBox="1"/>
          <p:nvPr userDrawn="1"/>
        </p:nvSpPr>
        <p:spPr>
          <a:xfrm>
            <a:off x="1379798" y="586836"/>
            <a:ext cx="9359380" cy="5668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a:defRPr sz="3800">
                <a:solidFill>
                  <a:srgbClr val="1B2D7B"/>
                </a:solidFill>
                <a:latin typeface="Source Sans Pro"/>
                <a:ea typeface="Source Sans Pro"/>
                <a:cs typeface="Source Sans Pro"/>
                <a:sym typeface="Source Sans Pro"/>
              </a:defRPr>
            </a:pPr>
            <a:r>
              <a:rPr lang="en-GB">
                <a:solidFill>
                  <a:schemeClr val="tx1"/>
                </a:solidFill>
                <a:latin typeface="Arial" panose="020B0604020202020204" pitchFamily="34" charset="0"/>
                <a:cs typeface="Arial" panose="020B0604020202020204" pitchFamily="34" charset="0"/>
              </a:rPr>
              <a:t>[Heading text]</a:t>
            </a:r>
            <a:endParaRPr>
              <a:solidFill>
                <a:schemeClr val="tx1"/>
              </a:solidFill>
            </a:endParaRPr>
          </a:p>
        </p:txBody>
      </p:sp>
      <p:sp>
        <p:nvSpPr>
          <p:cNvPr id="4" name="Rectangle 3">
            <a:extLst>
              <a:ext uri="{FF2B5EF4-FFF2-40B4-BE49-F238E27FC236}">
                <a16:creationId xmlns:a16="http://schemas.microsoft.com/office/drawing/2014/main" id="{36FED508-237E-A340-8438-53D0700CC52C}"/>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Rectangle 4">
            <a:extLst>
              <a:ext uri="{FF2B5EF4-FFF2-40B4-BE49-F238E27FC236}">
                <a16:creationId xmlns:a16="http://schemas.microsoft.com/office/drawing/2014/main" id="{DCBCFC6C-B8DD-C04A-A283-FE27F317D600}"/>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11">
            <a:extLst>
              <a:ext uri="{FF2B5EF4-FFF2-40B4-BE49-F238E27FC236}">
                <a16:creationId xmlns:a16="http://schemas.microsoft.com/office/drawing/2014/main" id="{216A4085-2A60-7545-93D2-F17820B85CD6}"/>
              </a:ext>
            </a:extLst>
          </p:cNvPr>
          <p:cNvSpPr>
            <a:spLocks noGrp="1"/>
          </p:cNvSpPr>
          <p:nvPr>
            <p:ph type="body" sz="quarter" idx="12" hasCustomPrompt="1"/>
          </p:nvPr>
        </p:nvSpPr>
        <p:spPr>
          <a:xfrm>
            <a:off x="1336675" y="1943100"/>
            <a:ext cx="9367838" cy="3517174"/>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[add body or bullet text here]</a:t>
            </a:r>
          </a:p>
        </p:txBody>
      </p:sp>
      <p:pic>
        <p:nvPicPr>
          <p:cNvPr id="8" name="Picture 7">
            <a:extLst>
              <a:ext uri="{FF2B5EF4-FFF2-40B4-BE49-F238E27FC236}">
                <a16:creationId xmlns:a16="http://schemas.microsoft.com/office/drawing/2014/main" id="{BBAC3D4B-9AA3-EA4B-BD53-9636A23EDD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2519519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581C02-7D6E-E646-8EB8-746BD0509DE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13D6E0C0-DE43-624D-9873-0953E5462B7F}"/>
              </a:ext>
            </a:extLst>
          </p:cNvPr>
          <p:cNvSpPr>
            <a:spLocks noGrp="1"/>
          </p:cNvSpPr>
          <p:nvPr>
            <p:ph type="pic" sz="quarter" idx="10"/>
          </p:nvPr>
        </p:nvSpPr>
        <p:spPr>
          <a:xfrm>
            <a:off x="6132513" y="620712"/>
            <a:ext cx="5472112" cy="4213225"/>
          </a:xfrm>
          <a:prstGeom prst="rect">
            <a:avLst/>
          </a:prstGeom>
          <a:solidFill>
            <a:schemeClr val="bg1">
              <a:lumMod val="85000"/>
            </a:schemeClr>
          </a:solidFill>
        </p:spPr>
        <p:txBody>
          <a:bodyPr/>
          <a:lstStyle/>
          <a:p>
            <a:endParaRPr lang="en-US"/>
          </a:p>
        </p:txBody>
      </p:sp>
      <p:sp>
        <p:nvSpPr>
          <p:cNvPr id="9" name="Rectangle 8">
            <a:extLst>
              <a:ext uri="{FF2B5EF4-FFF2-40B4-BE49-F238E27FC236}">
                <a16:creationId xmlns:a16="http://schemas.microsoft.com/office/drawing/2014/main" id="{7796710C-BEDC-8743-98D8-0AE64833C537}"/>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 Placeholder 6">
            <a:extLst>
              <a:ext uri="{FF2B5EF4-FFF2-40B4-BE49-F238E27FC236}">
                <a16:creationId xmlns:a16="http://schemas.microsoft.com/office/drawing/2014/main" id="{49B5274B-F1E3-464D-869F-C83399524533}"/>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a:t>[Heading text]</a:t>
            </a:r>
          </a:p>
        </p:txBody>
      </p:sp>
      <p:sp>
        <p:nvSpPr>
          <p:cNvPr id="12" name="Text Placeholder 11">
            <a:extLst>
              <a:ext uri="{FF2B5EF4-FFF2-40B4-BE49-F238E27FC236}">
                <a16:creationId xmlns:a16="http://schemas.microsoft.com/office/drawing/2014/main" id="{5389A5E1-7687-8E4C-B87F-5B0FB1B9EA91}"/>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a:t>[sub heading text]</a:t>
            </a:r>
          </a:p>
        </p:txBody>
      </p:sp>
      <p:sp>
        <p:nvSpPr>
          <p:cNvPr id="14" name="Text Placeholder 13">
            <a:extLst>
              <a:ext uri="{FF2B5EF4-FFF2-40B4-BE49-F238E27FC236}">
                <a16:creationId xmlns:a16="http://schemas.microsoft.com/office/drawing/2014/main" id="{8E79C618-AEDD-1246-A088-10560B0DF68B}"/>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a:t>[body text]</a:t>
            </a:r>
          </a:p>
          <a:p>
            <a:pPr lvl="0"/>
            <a:endParaRPr lang="en-US"/>
          </a:p>
        </p:txBody>
      </p:sp>
      <p:pic>
        <p:nvPicPr>
          <p:cNvPr id="11" name="Picture 10">
            <a:extLst>
              <a:ext uri="{FF2B5EF4-FFF2-40B4-BE49-F238E27FC236}">
                <a16:creationId xmlns:a16="http://schemas.microsoft.com/office/drawing/2014/main" id="{51DCA9CD-936C-1449-9593-133F3E80A1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838" y="6207014"/>
            <a:ext cx="2064727" cy="550837"/>
          </a:xfrm>
          <a:prstGeom prst="rect">
            <a:avLst/>
          </a:prstGeom>
        </p:spPr>
      </p:pic>
    </p:spTree>
    <p:extLst>
      <p:ext uri="{BB962C8B-B14F-4D97-AF65-F5344CB8AC3E}">
        <p14:creationId xmlns:p14="http://schemas.microsoft.com/office/powerpoint/2010/main" val="1010970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731122"/>
      </p:ext>
    </p:extLst>
  </p:cSld>
  <p:clrMap bg1="lt1" tx1="dk1" bg2="lt2" tx2="dk2" accent1="accent1" accent2="accent2" accent3="accent3" accent4="accent4" accent5="accent5" accent6="accent6" hlink="hlink" folHlink="folHlink"/>
  <p:sldLayoutIdLst>
    <p:sldLayoutId id="2147483667" r:id="rId1"/>
    <p:sldLayoutId id="2147483673" r:id="rId2"/>
    <p:sldLayoutId id="2147483674" r:id="rId3"/>
    <p:sldLayoutId id="2147483675" r:id="rId4"/>
    <p:sldLayoutId id="2147483680" r:id="rId5"/>
    <p:sldLayoutId id="2147483683" r:id="rId6"/>
    <p:sldLayoutId id="2147483685" r:id="rId7"/>
    <p:sldLayoutId id="2147483708" r:id="rId8"/>
    <p:sldLayoutId id="2147483687" r:id="rId9"/>
    <p:sldLayoutId id="2147483701" r:id="rId10"/>
    <p:sldLayoutId id="2147483688" r:id="rId11"/>
    <p:sldLayoutId id="2147483702" r:id="rId12"/>
    <p:sldLayoutId id="2147483689" r:id="rId13"/>
    <p:sldLayoutId id="2147483703" r:id="rId14"/>
    <p:sldLayoutId id="2147483699" r:id="rId15"/>
    <p:sldLayoutId id="2147483704" r:id="rId16"/>
    <p:sldLayoutId id="2147483690" r:id="rId17"/>
    <p:sldLayoutId id="2147483705" r:id="rId18"/>
    <p:sldLayoutId id="2147483692" r:id="rId19"/>
    <p:sldLayoutId id="2147483706" r:id="rId20"/>
    <p:sldLayoutId id="2147483693" r:id="rId21"/>
    <p:sldLayoutId id="2147483707" r:id="rId22"/>
    <p:sldLayoutId id="2147483694" r:id="rId23"/>
    <p:sldLayoutId id="2147483695" r:id="rId24"/>
    <p:sldLayoutId id="2147483696" r:id="rId25"/>
    <p:sldLayoutId id="2147483698" r:id="rId26"/>
    <p:sldLayoutId id="2147483711" r:id="rId27"/>
    <p:sldLayoutId id="2147483712" r:id="rId28"/>
    <p:sldLayoutId id="2147483713" r:id="rId29"/>
    <p:sldLayoutId id="2147483715"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1">
          <p15:clr>
            <a:srgbClr val="F26B43"/>
          </p15:clr>
        </p15:guide>
        <p15:guide id="2" pos="914">
          <p15:clr>
            <a:srgbClr val="F26B43"/>
          </p15:clr>
        </p15:guide>
        <p15:guide id="3" pos="6743">
          <p15:clr>
            <a:srgbClr val="F26B43"/>
          </p15:clr>
        </p15:guide>
        <p15:guide id="4" pos="393">
          <p15:clr>
            <a:srgbClr val="F26B43"/>
          </p15:clr>
        </p15:guide>
        <p15:guide id="5" pos="7310">
          <p15:clr>
            <a:srgbClr val="F26B43"/>
          </p15:clr>
        </p15:guide>
        <p15:guide id="6" pos="1844">
          <p15:clr>
            <a:srgbClr val="F26B43"/>
          </p15:clr>
        </p15:guide>
        <p15:guide id="7" pos="1890">
          <p15:clr>
            <a:srgbClr val="F26B43"/>
          </p15:clr>
        </p15:guide>
        <p15:guide id="8" pos="2842">
          <p15:clr>
            <a:srgbClr val="F26B43"/>
          </p15:clr>
        </p15:guide>
        <p15:guide id="9" pos="2887">
          <p15:clr>
            <a:srgbClr val="F26B43"/>
          </p15:clr>
        </p15:guide>
        <p15:guide id="10" pos="3817">
          <p15:clr>
            <a:srgbClr val="F26B43"/>
          </p15:clr>
        </p15:guide>
        <p15:guide id="11" pos="3863">
          <p15:clr>
            <a:srgbClr val="F26B43"/>
          </p15:clr>
        </p15:guide>
        <p15:guide id="12" pos="4793">
          <p15:clr>
            <a:srgbClr val="F26B43"/>
          </p15:clr>
        </p15:guide>
        <p15:guide id="13" pos="4838">
          <p15:clr>
            <a:srgbClr val="F26B43"/>
          </p15:clr>
        </p15:guide>
        <p15:guide id="14" pos="5768">
          <p15:clr>
            <a:srgbClr val="F26B43"/>
          </p15:clr>
        </p15:guide>
        <p15:guide id="15" pos="5813">
          <p15:clr>
            <a:srgbClr val="F26B43"/>
          </p15:clr>
        </p15:guide>
        <p15:guide id="16" orient="horz" pos="3929">
          <p15:clr>
            <a:srgbClr val="F26B43"/>
          </p15:clr>
        </p15:guide>
        <p15:guide id="17" orient="horz" pos="3090">
          <p15:clr>
            <a:srgbClr val="F26B43"/>
          </p15:clr>
        </p15:guide>
        <p15:guide id="18" orient="horz" pos="3045">
          <p15:clr>
            <a:srgbClr val="F26B43"/>
          </p15:clr>
        </p15:guide>
        <p15:guide id="19" orient="horz" pos="164">
          <p15:clr>
            <a:srgbClr val="F26B43"/>
          </p15:clr>
        </p15:guide>
        <p15:guide id="20" orient="horz" pos="1230">
          <p15:clr>
            <a:srgbClr val="F26B43"/>
          </p15:clr>
        </p15:guide>
        <p15:guide id="21" orient="horz" pos="1275">
          <p15:clr>
            <a:srgbClr val="F26B43"/>
          </p15:clr>
        </p15:guide>
        <p15:guide id="22" orient="horz" pos="2137">
          <p15:clr>
            <a:srgbClr val="F26B43"/>
          </p15:clr>
        </p15:guide>
        <p15:guide id="23" orient="horz" pos="218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mailto:j.hoover@qmul.ac.uk" TargetMode="External"/><Relationship Id="rId2" Type="http://schemas.openxmlformats.org/officeDocument/2006/relationships/hyperlink" Target="mailto:shreyaa.bhatt@qmul.ac.uk" TargetMode="External"/><Relationship Id="rId1" Type="http://schemas.openxmlformats.org/officeDocument/2006/relationships/slideLayout" Target="../slideLayouts/slideLayout15.xml"/><Relationship Id="rId4" Type="http://schemas.openxmlformats.org/officeDocument/2006/relationships/hyperlink" Target="mailto:l.thomassen@qmul.ac.u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j.heiskanen@qmul.ac.uk" TargetMode="External"/><Relationship Id="rId2" Type="http://schemas.openxmlformats.org/officeDocument/2006/relationships/hyperlink" Target="mailto:j.drolet@qmul.ac.uk" TargetMode="Externa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mailto:g.carabelli@qmul.ac.uk" TargetMode="External"/><Relationship Id="rId2" Type="http://schemas.openxmlformats.org/officeDocument/2006/relationships/hyperlink" Target="mailto:amie.matthews@qmul.ac.uk" TargetMode="Externa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hyperlink" Target="https://www.qmul.ac.uk/politics/staff/profiles/bhattshreyaa.html" TargetMode="External"/><Relationship Id="rId2" Type="http://schemas.openxmlformats.org/officeDocument/2006/relationships/hyperlink" Target="https://www.qmul.ac.uk/politics/staff/profiles/cowardmartin.html" TargetMode="External"/><Relationship Id="rId1" Type="http://schemas.openxmlformats.org/officeDocument/2006/relationships/slideLayout" Target="../slideLayouts/slideLayout9.xml"/><Relationship Id="rId6" Type="http://schemas.openxmlformats.org/officeDocument/2006/relationships/hyperlink" Target="https://www.qmul.ac.uk/politics/staff/profiles/strongjames.html" TargetMode="External"/><Relationship Id="rId5" Type="http://schemas.openxmlformats.org/officeDocument/2006/relationships/hyperlink" Target="https://www.qmul.ac.uk/politics/staff/profiles/murphybronwyn.html" TargetMode="External"/><Relationship Id="rId4" Type="http://schemas.openxmlformats.org/officeDocument/2006/relationships/hyperlink" Target="https://www.qmul.ac.uk/politics/staff/profiles/williamsdavid.html"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qmplus.qmul.ac.uk/course/view.php?id=1315" TargetMode="Externa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8" Type="http://schemas.openxmlformats.org/officeDocument/2006/relationships/hyperlink" Target="https://www.its.qmul.ac.uk/services/students/index.html" TargetMode="External"/><Relationship Id="rId3" Type="http://schemas.openxmlformats.org/officeDocument/2006/relationships/hyperlink" Target="http://my.qmul.ac.uk/buddyscheme/" TargetMode="External"/><Relationship Id="rId7" Type="http://schemas.openxmlformats.org/officeDocument/2006/relationships/hyperlink" Target="https://www.qmul.ac.uk/international/global-opportunities/outgoing-students/" TargetMode="External"/><Relationship Id="rId2" Type="http://schemas.openxmlformats.org/officeDocument/2006/relationships/hyperlink" Target="https://www.qmul.ac.uk/teachers/our-activities/pass/" TargetMode="External"/><Relationship Id="rId1" Type="http://schemas.openxmlformats.org/officeDocument/2006/relationships/slideLayout" Target="../slideLayouts/slideLayout19.xml"/><Relationship Id="rId6" Type="http://schemas.openxmlformats.org/officeDocument/2006/relationships/hyperlink" Target="https://www.qmul.ac.uk/sllf/language-centre/" TargetMode="External"/><Relationship Id="rId5" Type="http://schemas.openxmlformats.org/officeDocument/2006/relationships/hyperlink" Target="https://www.library.qmul.ac.uk/" TargetMode="External"/><Relationship Id="rId4" Type="http://schemas.openxmlformats.org/officeDocument/2006/relationships/hyperlink" Target="https://www.qmsu.org/advice/academic/"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www.faith.qmul.ac.uk/" TargetMode="External"/><Relationship Id="rId3" Type="http://schemas.openxmlformats.org/officeDocument/2006/relationships/hyperlink" Target="http://www.dds.qmul.ac.uk/" TargetMode="External"/><Relationship Id="rId7" Type="http://schemas.openxmlformats.org/officeDocument/2006/relationships/hyperlink" Target="http://www.lac.qmul.ac.uk/" TargetMode="External"/><Relationship Id="rId2" Type="http://schemas.openxmlformats.org/officeDocument/2006/relationships/hyperlink" Target="https://www.welfare.qmul.ac.uk/" TargetMode="External"/><Relationship Id="rId1" Type="http://schemas.openxmlformats.org/officeDocument/2006/relationships/slideLayout" Target="../slideLayouts/slideLayout19.xml"/><Relationship Id="rId6" Type="http://schemas.openxmlformats.org/officeDocument/2006/relationships/hyperlink" Target="https://www.studenthealth.qmul.ac.uk/" TargetMode="External"/><Relationship Id="rId5" Type="http://schemas.openxmlformats.org/officeDocument/2006/relationships/hyperlink" Target="http://www.security.qmul.ac.uk/" TargetMode="External"/><Relationship Id="rId10" Type="http://schemas.openxmlformats.org/officeDocument/2006/relationships/hyperlink" Target="http://my.qmul.ac.uk/services-and-support/live-well/gymfitness-centres/" TargetMode="External"/><Relationship Id="rId4" Type="http://schemas.openxmlformats.org/officeDocument/2006/relationships/hyperlink" Target="https://www.qmul.ac.uk/residences" TargetMode="External"/><Relationship Id="rId9" Type="http://schemas.openxmlformats.org/officeDocument/2006/relationships/hyperlink" Target="http://www.music.qmul.ac.uk/"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welfare.qmul.ac.uk/about-us/opening-times-and-contact-us/" TargetMode="External"/><Relationship Id="rId2" Type="http://schemas.openxmlformats.org/officeDocument/2006/relationships/hyperlink" Target="https://www.welfare.qmul.ac.uk/" TargetMode="Externa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hyperlink" Target="http://www.dds.qmul.ac.uk/about-us/#d.en.499672" TargetMode="External"/><Relationship Id="rId2" Type="http://schemas.openxmlformats.org/officeDocument/2006/relationships/hyperlink" Target="http://www.dds.qmul.ac.uk/" TargetMode="Externa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8.xml.rels><?xml version="1.0" encoding="UTF-8" standalone="yes"?>
<Relationships xmlns="http://schemas.openxmlformats.org/package/2006/relationships"><Relationship Id="rId3" Type="http://schemas.openxmlformats.org/officeDocument/2006/relationships/hyperlink" Target="https://www.qmsu.org/" TargetMode="External"/><Relationship Id="rId2" Type="http://schemas.openxmlformats.org/officeDocument/2006/relationships/hyperlink" Target="http://www.careers.qmul.ac.uk/" TargetMode="External"/><Relationship Id="rId1" Type="http://schemas.openxmlformats.org/officeDocument/2006/relationships/slideLayout" Target="../slideLayouts/slideLayout19.xml"/><Relationship Id="rId5" Type="http://schemas.openxmlformats.org/officeDocument/2006/relationships/hyperlink" Target="https://www.qmsu.org/groups/18044/" TargetMode="External"/><Relationship Id="rId4" Type="http://schemas.openxmlformats.org/officeDocument/2006/relationships/hyperlink" Target="https://www.qmsu.org/groups/politic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s://qmplus.qmul.ac.uk/course/view.php?id=24311" TargetMode="External"/><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83A9934-5F58-A34E-BBD4-D8B40EFADC95}"/>
              </a:ext>
            </a:extLst>
          </p:cNvPr>
          <p:cNvSpPr>
            <a:spLocks noGrp="1"/>
          </p:cNvSpPr>
          <p:nvPr>
            <p:ph type="body" sz="quarter" idx="10"/>
          </p:nvPr>
        </p:nvSpPr>
        <p:spPr>
          <a:xfrm>
            <a:off x="2881470" y="2868021"/>
            <a:ext cx="7862888" cy="1306512"/>
          </a:xfrm>
        </p:spPr>
        <p:txBody>
          <a:bodyPr/>
          <a:lstStyle/>
          <a:p>
            <a:r>
              <a:rPr lang="en-US"/>
              <a:t>School of Politics and International Relations	</a:t>
            </a:r>
          </a:p>
        </p:txBody>
      </p:sp>
      <p:sp>
        <p:nvSpPr>
          <p:cNvPr id="3" name="Text Placeholder 2">
            <a:extLst>
              <a:ext uri="{FF2B5EF4-FFF2-40B4-BE49-F238E27FC236}">
                <a16:creationId xmlns:a16="http://schemas.microsoft.com/office/drawing/2014/main" id="{99E590FF-6B5B-6E4C-8C95-14A96F976BB6}"/>
              </a:ext>
            </a:extLst>
          </p:cNvPr>
          <p:cNvSpPr>
            <a:spLocks noGrp="1"/>
          </p:cNvSpPr>
          <p:nvPr>
            <p:ph type="body" sz="quarter" idx="11"/>
          </p:nvPr>
        </p:nvSpPr>
        <p:spPr>
          <a:xfrm>
            <a:off x="2881470" y="4449713"/>
            <a:ext cx="6359525" cy="850900"/>
          </a:xfrm>
        </p:spPr>
        <p:txBody>
          <a:bodyPr/>
          <a:lstStyle/>
          <a:p>
            <a:r>
              <a:rPr lang="en-US"/>
              <a:t>Second-Year Academic Re-induction</a:t>
            </a:r>
          </a:p>
          <a:p>
            <a:r>
              <a:rPr lang="en-US"/>
              <a:t>2024-2025</a:t>
            </a:r>
          </a:p>
        </p:txBody>
      </p:sp>
    </p:spTree>
    <p:extLst>
      <p:ext uri="{BB962C8B-B14F-4D97-AF65-F5344CB8AC3E}">
        <p14:creationId xmlns:p14="http://schemas.microsoft.com/office/powerpoint/2010/main" val="30502491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AE753-0E55-BB47-9956-1E0AD22EC0A6}"/>
              </a:ext>
            </a:extLst>
          </p:cNvPr>
          <p:cNvSpPr>
            <a:spLocks noGrp="1"/>
          </p:cNvSpPr>
          <p:nvPr>
            <p:ph type="body" sz="quarter" idx="13"/>
          </p:nvPr>
        </p:nvSpPr>
        <p:spPr>
          <a:xfrm>
            <a:off x="1363907" y="1946371"/>
            <a:ext cx="3135312" cy="3920998"/>
          </a:xfrm>
        </p:spPr>
        <p:txBody>
          <a:bodyPr/>
          <a:lstStyle/>
          <a:p>
            <a:r>
              <a:rPr lang="en-US" sz="2000"/>
              <a:t>Structure</a:t>
            </a:r>
          </a:p>
          <a:p>
            <a:pPr lvl="1"/>
            <a:r>
              <a:rPr lang="en-US" sz="2000"/>
              <a:t>POL263 runs in Semester A, POL264 in Semester B.</a:t>
            </a:r>
          </a:p>
          <a:p>
            <a:pPr lvl="1"/>
            <a:r>
              <a:rPr lang="en-US" sz="2000"/>
              <a:t>Weekly lecture and seminar</a:t>
            </a:r>
          </a:p>
          <a:p>
            <a:pPr lvl="1"/>
            <a:r>
              <a:rPr lang="en-US" sz="2000"/>
              <a:t>Key modern political thinkers, developing your skill in reading, analysis, writing, and thinking politically</a:t>
            </a:r>
          </a:p>
        </p:txBody>
      </p:sp>
      <p:sp>
        <p:nvSpPr>
          <p:cNvPr id="3" name="Text Placeholder 2">
            <a:extLst>
              <a:ext uri="{FF2B5EF4-FFF2-40B4-BE49-F238E27FC236}">
                <a16:creationId xmlns:a16="http://schemas.microsoft.com/office/drawing/2014/main" id="{499FC6F5-9200-B54B-B2A7-43008837061E}"/>
              </a:ext>
            </a:extLst>
          </p:cNvPr>
          <p:cNvSpPr>
            <a:spLocks noGrp="1"/>
          </p:cNvSpPr>
          <p:nvPr>
            <p:ph type="body" sz="quarter" idx="14"/>
          </p:nvPr>
        </p:nvSpPr>
        <p:spPr>
          <a:xfrm>
            <a:off x="4499219" y="1967973"/>
            <a:ext cx="3110402" cy="3214941"/>
          </a:xfrm>
        </p:spPr>
        <p:txBody>
          <a:bodyPr/>
          <a:lstStyle/>
          <a:p>
            <a:r>
              <a:rPr lang="en-US" sz="2000"/>
              <a:t>Content</a:t>
            </a:r>
          </a:p>
          <a:p>
            <a:pPr lvl="1"/>
            <a:r>
              <a:rPr lang="en-US" sz="2000"/>
              <a:t>POL263 covers thinkers from late 19</a:t>
            </a:r>
            <a:r>
              <a:rPr lang="en-US" sz="2000" baseline="30000"/>
              <a:t>th</a:t>
            </a:r>
            <a:r>
              <a:rPr lang="en-US" sz="2000"/>
              <a:t> to early 20</a:t>
            </a:r>
            <a:r>
              <a:rPr lang="en-US" sz="2000" baseline="30000"/>
              <a:t>th</a:t>
            </a:r>
            <a:r>
              <a:rPr lang="en-US" sz="2000"/>
              <a:t> century</a:t>
            </a:r>
          </a:p>
          <a:p>
            <a:pPr lvl="1"/>
            <a:r>
              <a:rPr lang="en-US" sz="2000"/>
              <a:t>POL264 covers thinkers from early to late 20</a:t>
            </a:r>
            <a:r>
              <a:rPr lang="en-US" sz="2000" baseline="30000"/>
              <a:t>th</a:t>
            </a:r>
            <a:r>
              <a:rPr lang="en-US" sz="2000"/>
              <a:t> century</a:t>
            </a:r>
          </a:p>
          <a:p>
            <a:pPr lvl="1"/>
            <a:r>
              <a:rPr lang="en-US" sz="2000"/>
              <a:t>Draws out central ideas and concepts that continue to shape politics today</a:t>
            </a:r>
          </a:p>
        </p:txBody>
      </p:sp>
      <p:sp>
        <p:nvSpPr>
          <p:cNvPr id="4" name="Text Placeholder 3">
            <a:extLst>
              <a:ext uri="{FF2B5EF4-FFF2-40B4-BE49-F238E27FC236}">
                <a16:creationId xmlns:a16="http://schemas.microsoft.com/office/drawing/2014/main" id="{E45357B0-AC2C-C34B-BF4C-80A7CD7437A1}"/>
              </a:ext>
            </a:extLst>
          </p:cNvPr>
          <p:cNvSpPr>
            <a:spLocks noGrp="1"/>
          </p:cNvSpPr>
          <p:nvPr>
            <p:ph type="body" sz="quarter" idx="15"/>
          </p:nvPr>
        </p:nvSpPr>
        <p:spPr>
          <a:xfrm>
            <a:off x="7869287" y="1909702"/>
            <a:ext cx="3432697" cy="3218909"/>
          </a:xfrm>
        </p:spPr>
        <p:txBody>
          <a:bodyPr/>
          <a:lstStyle/>
          <a:p>
            <a:r>
              <a:rPr lang="en-US" sz="2000"/>
              <a:t>Assessment</a:t>
            </a:r>
          </a:p>
          <a:p>
            <a:pPr lvl="1"/>
            <a:r>
              <a:rPr lang="en-US" sz="2000"/>
              <a:t>POL263</a:t>
            </a:r>
          </a:p>
          <a:p>
            <a:pPr lvl="2"/>
            <a:r>
              <a:rPr lang="en-US" sz="2000"/>
              <a:t>In-person exam (100%)</a:t>
            </a:r>
          </a:p>
          <a:p>
            <a:pPr lvl="1"/>
            <a:r>
              <a:rPr lang="en-US" sz="2000"/>
              <a:t>POL264</a:t>
            </a:r>
          </a:p>
          <a:p>
            <a:pPr lvl="2"/>
            <a:r>
              <a:rPr lang="en-US" sz="2000"/>
              <a:t>Comparative Essay (40%)</a:t>
            </a:r>
          </a:p>
          <a:p>
            <a:pPr lvl="2"/>
            <a:r>
              <a:rPr lang="en-US" sz="2000"/>
              <a:t>Take-home exam (60%)</a:t>
            </a:r>
          </a:p>
        </p:txBody>
      </p:sp>
      <p:sp>
        <p:nvSpPr>
          <p:cNvPr id="5" name="Text Placeholder 4">
            <a:extLst>
              <a:ext uri="{FF2B5EF4-FFF2-40B4-BE49-F238E27FC236}">
                <a16:creationId xmlns:a16="http://schemas.microsoft.com/office/drawing/2014/main" id="{DC4C2929-2D7B-A149-BC4D-BD501AE9F8DD}"/>
              </a:ext>
            </a:extLst>
          </p:cNvPr>
          <p:cNvSpPr>
            <a:spLocks noGrp="1"/>
          </p:cNvSpPr>
          <p:nvPr>
            <p:ph type="body" sz="quarter" idx="11"/>
          </p:nvPr>
        </p:nvSpPr>
        <p:spPr>
          <a:xfrm>
            <a:off x="1376363" y="504031"/>
            <a:ext cx="9925621" cy="877887"/>
          </a:xfrm>
        </p:spPr>
        <p:txBody>
          <a:bodyPr/>
          <a:lstStyle/>
          <a:p>
            <a:r>
              <a:rPr lang="en-US" sz="3600"/>
              <a:t>POL263/264: Modern Political Thought 1 &amp; 2</a:t>
            </a:r>
          </a:p>
        </p:txBody>
      </p:sp>
      <p:sp>
        <p:nvSpPr>
          <p:cNvPr id="7" name="Text Placeholder 1">
            <a:extLst>
              <a:ext uri="{FF2B5EF4-FFF2-40B4-BE49-F238E27FC236}">
                <a16:creationId xmlns:a16="http://schemas.microsoft.com/office/drawing/2014/main" id="{28CDFB1B-AA88-484B-A632-A1F44C4D4A6E}"/>
              </a:ext>
            </a:extLst>
          </p:cNvPr>
          <p:cNvSpPr txBox="1">
            <a:spLocks/>
          </p:cNvSpPr>
          <p:nvPr/>
        </p:nvSpPr>
        <p:spPr>
          <a:xfrm>
            <a:off x="1376362" y="1168590"/>
            <a:ext cx="10815637" cy="5608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kern="1200">
                <a:solidFill>
                  <a:srgbClr val="0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a:t>Dr </a:t>
            </a:r>
            <a:r>
              <a:rPr lang="en-US" sz="2400" b="0" err="1"/>
              <a:t>Shreyaa</a:t>
            </a:r>
            <a:r>
              <a:rPr lang="en-US" sz="2400" b="0"/>
              <a:t> Bhatt (</a:t>
            </a:r>
            <a:r>
              <a:rPr lang="en-US" sz="2400" b="0">
                <a:hlinkClick r:id="rId2"/>
              </a:rPr>
              <a:t>shreyaa.bhatt@qmul.ac.uk</a:t>
            </a:r>
            <a:r>
              <a:rPr lang="en-US" sz="2400" b="0"/>
              <a:t>), Dr Joseph Hoover (</a:t>
            </a:r>
            <a:r>
              <a:rPr lang="en-US" sz="2400" b="0">
                <a:hlinkClick r:id="rId3"/>
              </a:rPr>
              <a:t>j.hoover@qmul.ac.uk</a:t>
            </a:r>
            <a:r>
              <a:rPr lang="en-US" sz="2400" b="0"/>
              <a:t>) and Prof Lasse Thomassen (</a:t>
            </a:r>
            <a:r>
              <a:rPr lang="en-US" sz="2400" b="0">
                <a:hlinkClick r:id="rId4"/>
              </a:rPr>
              <a:t>l.thomassen@qmul.ac.uk</a:t>
            </a:r>
            <a:r>
              <a:rPr lang="en-US" sz="2400" b="0"/>
              <a:t>) </a:t>
            </a:r>
          </a:p>
        </p:txBody>
      </p:sp>
    </p:spTree>
    <p:extLst>
      <p:ext uri="{BB962C8B-B14F-4D97-AF65-F5344CB8AC3E}">
        <p14:creationId xmlns:p14="http://schemas.microsoft.com/office/powerpoint/2010/main" val="31960451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AE753-0E55-BB47-9956-1E0AD22EC0A6}"/>
              </a:ext>
            </a:extLst>
          </p:cNvPr>
          <p:cNvSpPr>
            <a:spLocks noGrp="1"/>
          </p:cNvSpPr>
          <p:nvPr>
            <p:ph type="body" sz="quarter" idx="13"/>
          </p:nvPr>
        </p:nvSpPr>
        <p:spPr>
          <a:xfrm>
            <a:off x="1336675" y="1743377"/>
            <a:ext cx="3110401" cy="4000974"/>
          </a:xfrm>
        </p:spPr>
        <p:txBody>
          <a:bodyPr/>
          <a:lstStyle/>
          <a:p>
            <a:r>
              <a:rPr lang="en-US" sz="2000"/>
              <a:t>Structure</a:t>
            </a:r>
          </a:p>
          <a:p>
            <a:pPr lvl="1"/>
            <a:r>
              <a:rPr lang="en-US" sz="2000"/>
              <a:t>Semesters A &amp; B</a:t>
            </a:r>
          </a:p>
          <a:p>
            <a:pPr lvl="1"/>
            <a:r>
              <a:rPr lang="en-US" sz="2000"/>
              <a:t>Weekly lecture and seminar</a:t>
            </a:r>
          </a:p>
          <a:p>
            <a:pPr lvl="1"/>
            <a:r>
              <a:rPr lang="en-US" sz="2000"/>
              <a:t>Core theories in IR, application of theory, developing your skill in reading, critical analysis, and argumentative writing</a:t>
            </a:r>
          </a:p>
        </p:txBody>
      </p:sp>
      <p:sp>
        <p:nvSpPr>
          <p:cNvPr id="3" name="Text Placeholder 2">
            <a:extLst>
              <a:ext uri="{FF2B5EF4-FFF2-40B4-BE49-F238E27FC236}">
                <a16:creationId xmlns:a16="http://schemas.microsoft.com/office/drawing/2014/main" id="{499FC6F5-9200-B54B-B2A7-43008837061E}"/>
              </a:ext>
            </a:extLst>
          </p:cNvPr>
          <p:cNvSpPr>
            <a:spLocks noGrp="1"/>
          </p:cNvSpPr>
          <p:nvPr>
            <p:ph type="body" sz="quarter" idx="14"/>
          </p:nvPr>
        </p:nvSpPr>
        <p:spPr>
          <a:xfrm>
            <a:off x="4612540" y="1743377"/>
            <a:ext cx="3275866" cy="3214941"/>
          </a:xfrm>
        </p:spPr>
        <p:txBody>
          <a:bodyPr/>
          <a:lstStyle/>
          <a:p>
            <a:r>
              <a:rPr lang="en-US" sz="2000"/>
              <a:t>Content</a:t>
            </a:r>
          </a:p>
          <a:p>
            <a:pPr lvl="1"/>
            <a:r>
              <a:rPr lang="en-US" sz="2000"/>
              <a:t>Mainstream theories: liberalism, realism, English school, constructivism</a:t>
            </a:r>
          </a:p>
          <a:p>
            <a:pPr lvl="1"/>
            <a:r>
              <a:rPr lang="en-US" sz="2000"/>
              <a:t>Critical theories: Marxism, post-structuralism, feminism, post-colonialism</a:t>
            </a:r>
          </a:p>
          <a:p>
            <a:pPr lvl="1"/>
            <a:r>
              <a:rPr lang="en-US" sz="2000"/>
              <a:t>What causes war and peace? Can we expect progress?</a:t>
            </a:r>
          </a:p>
          <a:p>
            <a:pPr lvl="1"/>
            <a:endParaRPr lang="en-US" sz="2000"/>
          </a:p>
        </p:txBody>
      </p:sp>
      <p:sp>
        <p:nvSpPr>
          <p:cNvPr id="4" name="Text Placeholder 3">
            <a:extLst>
              <a:ext uri="{FF2B5EF4-FFF2-40B4-BE49-F238E27FC236}">
                <a16:creationId xmlns:a16="http://schemas.microsoft.com/office/drawing/2014/main" id="{E45357B0-AC2C-C34B-BF4C-80A7CD7437A1}"/>
              </a:ext>
            </a:extLst>
          </p:cNvPr>
          <p:cNvSpPr>
            <a:spLocks noGrp="1"/>
          </p:cNvSpPr>
          <p:nvPr>
            <p:ph type="body" sz="quarter" idx="15"/>
          </p:nvPr>
        </p:nvSpPr>
        <p:spPr>
          <a:xfrm>
            <a:off x="7888406" y="1786048"/>
            <a:ext cx="3413578" cy="3222878"/>
          </a:xfrm>
        </p:spPr>
        <p:txBody>
          <a:bodyPr/>
          <a:lstStyle/>
          <a:p>
            <a:r>
              <a:rPr lang="en-US" sz="2000"/>
              <a:t>Assessment</a:t>
            </a:r>
          </a:p>
          <a:p>
            <a:pPr lvl="1"/>
            <a:r>
              <a:rPr lang="en-US" sz="2000"/>
              <a:t>Term 1</a:t>
            </a:r>
          </a:p>
          <a:p>
            <a:pPr lvl="2"/>
            <a:r>
              <a:rPr lang="en-US" sz="2000"/>
              <a:t>Critical Review (20%)</a:t>
            </a:r>
          </a:p>
          <a:p>
            <a:pPr lvl="1"/>
            <a:r>
              <a:rPr lang="en-US" sz="2000"/>
              <a:t>Term 2</a:t>
            </a:r>
          </a:p>
          <a:p>
            <a:pPr lvl="2"/>
            <a:r>
              <a:rPr lang="en-US" sz="2000"/>
              <a:t>Essay (30%)</a:t>
            </a:r>
          </a:p>
          <a:p>
            <a:pPr lvl="2"/>
            <a:r>
              <a:rPr lang="en-US" sz="2000"/>
              <a:t>Research Essay (50%)</a:t>
            </a:r>
          </a:p>
        </p:txBody>
      </p:sp>
      <p:sp>
        <p:nvSpPr>
          <p:cNvPr id="5" name="Text Placeholder 4">
            <a:extLst>
              <a:ext uri="{FF2B5EF4-FFF2-40B4-BE49-F238E27FC236}">
                <a16:creationId xmlns:a16="http://schemas.microsoft.com/office/drawing/2014/main" id="{DC4C2929-2D7B-A149-BC4D-BD501AE9F8DD}"/>
              </a:ext>
            </a:extLst>
          </p:cNvPr>
          <p:cNvSpPr>
            <a:spLocks noGrp="1"/>
          </p:cNvSpPr>
          <p:nvPr>
            <p:ph type="body" sz="quarter" idx="11"/>
          </p:nvPr>
        </p:nvSpPr>
        <p:spPr>
          <a:xfrm>
            <a:off x="1336675" y="519113"/>
            <a:ext cx="9965309" cy="877887"/>
          </a:xfrm>
        </p:spPr>
        <p:txBody>
          <a:bodyPr/>
          <a:lstStyle/>
          <a:p>
            <a:r>
              <a:rPr lang="en-US"/>
              <a:t>POL251: International Relations Theory</a:t>
            </a:r>
          </a:p>
        </p:txBody>
      </p:sp>
      <p:sp>
        <p:nvSpPr>
          <p:cNvPr id="7" name="Text Placeholder 1">
            <a:extLst>
              <a:ext uri="{FF2B5EF4-FFF2-40B4-BE49-F238E27FC236}">
                <a16:creationId xmlns:a16="http://schemas.microsoft.com/office/drawing/2014/main" id="{28CDFB1B-AA88-484B-A632-A1F44C4D4A6E}"/>
              </a:ext>
            </a:extLst>
          </p:cNvPr>
          <p:cNvSpPr txBox="1">
            <a:spLocks/>
          </p:cNvSpPr>
          <p:nvPr/>
        </p:nvSpPr>
        <p:spPr>
          <a:xfrm>
            <a:off x="1336675" y="1182577"/>
            <a:ext cx="10701250" cy="5608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kern="1200">
                <a:solidFill>
                  <a:srgbClr val="0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a:t>Professor Jean-François Drolet (</a:t>
            </a:r>
            <a:r>
              <a:rPr lang="en-US" sz="2000" b="0">
                <a:hlinkClick r:id="rId2"/>
              </a:rPr>
              <a:t>j.drolet@qmul.ac.uk</a:t>
            </a:r>
            <a:r>
              <a:rPr lang="en-US" sz="2000" b="0"/>
              <a:t>) and Dr Jaakko </a:t>
            </a:r>
            <a:r>
              <a:rPr lang="en-US" sz="2000" b="0" err="1"/>
              <a:t>Heiskanen</a:t>
            </a:r>
            <a:r>
              <a:rPr lang="en-US" sz="2000" b="0"/>
              <a:t> (</a:t>
            </a:r>
            <a:r>
              <a:rPr lang="en-US" sz="2000" b="0">
                <a:hlinkClick r:id="rId3"/>
              </a:rPr>
              <a:t>j.heiskanen@qmul.ac.uk</a:t>
            </a:r>
            <a:r>
              <a:rPr lang="en-US" sz="2000" b="0"/>
              <a:t>) </a:t>
            </a:r>
          </a:p>
        </p:txBody>
      </p:sp>
    </p:spTree>
    <p:extLst>
      <p:ext uri="{BB962C8B-B14F-4D97-AF65-F5344CB8AC3E}">
        <p14:creationId xmlns:p14="http://schemas.microsoft.com/office/powerpoint/2010/main" val="287169622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9AE753-0E55-BB47-9956-1E0AD22EC0A6}"/>
              </a:ext>
            </a:extLst>
          </p:cNvPr>
          <p:cNvSpPr>
            <a:spLocks noGrp="1"/>
          </p:cNvSpPr>
          <p:nvPr>
            <p:ph type="body" sz="quarter" idx="13"/>
          </p:nvPr>
        </p:nvSpPr>
        <p:spPr>
          <a:xfrm>
            <a:off x="1336675" y="1743377"/>
            <a:ext cx="3110401" cy="4000974"/>
          </a:xfrm>
        </p:spPr>
        <p:txBody>
          <a:bodyPr/>
          <a:lstStyle/>
          <a:p>
            <a:r>
              <a:rPr lang="en-US" sz="2000"/>
              <a:t>Structure</a:t>
            </a:r>
          </a:p>
          <a:p>
            <a:pPr lvl="1"/>
            <a:r>
              <a:rPr lang="en-US" sz="2000"/>
              <a:t>Semesters A &amp; B</a:t>
            </a:r>
          </a:p>
          <a:p>
            <a:pPr lvl="1"/>
            <a:r>
              <a:rPr lang="en-US" sz="2000"/>
              <a:t>Weekly lecture and seminar</a:t>
            </a:r>
          </a:p>
          <a:p>
            <a:pPr lvl="1"/>
            <a:r>
              <a:rPr lang="en-US" sz="2000"/>
              <a:t>Central theories and concepts in sociology from 19</a:t>
            </a:r>
            <a:r>
              <a:rPr lang="en-US" sz="2000" baseline="30000"/>
              <a:t>th</a:t>
            </a:r>
            <a:r>
              <a:rPr lang="en-US" sz="2000"/>
              <a:t> century to early 20</a:t>
            </a:r>
            <a:r>
              <a:rPr lang="en-US" sz="2000" baseline="30000"/>
              <a:t>th</a:t>
            </a:r>
            <a:r>
              <a:rPr lang="en-US" sz="2000"/>
              <a:t> century </a:t>
            </a:r>
          </a:p>
        </p:txBody>
      </p:sp>
      <p:sp>
        <p:nvSpPr>
          <p:cNvPr id="3" name="Text Placeholder 2">
            <a:extLst>
              <a:ext uri="{FF2B5EF4-FFF2-40B4-BE49-F238E27FC236}">
                <a16:creationId xmlns:a16="http://schemas.microsoft.com/office/drawing/2014/main" id="{499FC6F5-9200-B54B-B2A7-43008837061E}"/>
              </a:ext>
            </a:extLst>
          </p:cNvPr>
          <p:cNvSpPr>
            <a:spLocks noGrp="1"/>
          </p:cNvSpPr>
          <p:nvPr>
            <p:ph type="body" sz="quarter" idx="14"/>
          </p:nvPr>
        </p:nvSpPr>
        <p:spPr>
          <a:xfrm>
            <a:off x="4612540" y="1743377"/>
            <a:ext cx="3275866" cy="3214941"/>
          </a:xfrm>
        </p:spPr>
        <p:txBody>
          <a:bodyPr/>
          <a:lstStyle/>
          <a:p>
            <a:r>
              <a:rPr lang="en-US" sz="2000"/>
              <a:t>Content</a:t>
            </a:r>
          </a:p>
          <a:p>
            <a:pPr lvl="1"/>
            <a:r>
              <a:rPr lang="en-US" sz="2000"/>
              <a:t>Consideration of the work of Marx, Durkheim, Weber, Du </a:t>
            </a:r>
            <a:r>
              <a:rPr lang="en-US" sz="2000" err="1"/>
              <a:t>Bois</a:t>
            </a:r>
            <a:r>
              <a:rPr lang="en-US" sz="2000"/>
              <a:t>, Adorno</a:t>
            </a:r>
          </a:p>
          <a:p>
            <a:pPr lvl="1"/>
            <a:r>
              <a:rPr lang="en-US" sz="2000"/>
              <a:t> Through to more recent work by Foucault, Butler, Mitchell, Bauman, Stuart Hall and Beck.</a:t>
            </a:r>
          </a:p>
        </p:txBody>
      </p:sp>
      <p:sp>
        <p:nvSpPr>
          <p:cNvPr id="4" name="Text Placeholder 3">
            <a:extLst>
              <a:ext uri="{FF2B5EF4-FFF2-40B4-BE49-F238E27FC236}">
                <a16:creationId xmlns:a16="http://schemas.microsoft.com/office/drawing/2014/main" id="{E45357B0-AC2C-C34B-BF4C-80A7CD7437A1}"/>
              </a:ext>
            </a:extLst>
          </p:cNvPr>
          <p:cNvSpPr>
            <a:spLocks noGrp="1"/>
          </p:cNvSpPr>
          <p:nvPr>
            <p:ph type="body" sz="quarter" idx="15"/>
          </p:nvPr>
        </p:nvSpPr>
        <p:spPr>
          <a:xfrm>
            <a:off x="7888406" y="1786048"/>
            <a:ext cx="3413578" cy="3222878"/>
          </a:xfrm>
        </p:spPr>
        <p:txBody>
          <a:bodyPr/>
          <a:lstStyle/>
          <a:p>
            <a:r>
              <a:rPr lang="en-US" sz="2000"/>
              <a:t>Assessment</a:t>
            </a:r>
          </a:p>
          <a:p>
            <a:pPr lvl="1"/>
            <a:r>
              <a:rPr lang="en-US" sz="2000"/>
              <a:t>Reflexive Log (20%)</a:t>
            </a:r>
          </a:p>
          <a:p>
            <a:pPr lvl="1"/>
            <a:r>
              <a:rPr lang="en-US" sz="2000"/>
              <a:t>Two Essays (40% each)</a:t>
            </a:r>
          </a:p>
        </p:txBody>
      </p:sp>
      <p:sp>
        <p:nvSpPr>
          <p:cNvPr id="5" name="Text Placeholder 4">
            <a:extLst>
              <a:ext uri="{FF2B5EF4-FFF2-40B4-BE49-F238E27FC236}">
                <a16:creationId xmlns:a16="http://schemas.microsoft.com/office/drawing/2014/main" id="{DC4C2929-2D7B-A149-BC4D-BD501AE9F8DD}"/>
              </a:ext>
            </a:extLst>
          </p:cNvPr>
          <p:cNvSpPr>
            <a:spLocks noGrp="1"/>
          </p:cNvSpPr>
          <p:nvPr>
            <p:ph type="body" sz="quarter" idx="11"/>
          </p:nvPr>
        </p:nvSpPr>
        <p:spPr>
          <a:xfrm>
            <a:off x="1336675" y="519113"/>
            <a:ext cx="9965309" cy="877887"/>
          </a:xfrm>
        </p:spPr>
        <p:txBody>
          <a:bodyPr/>
          <a:lstStyle/>
          <a:p>
            <a:r>
              <a:rPr lang="en-US"/>
              <a:t>POL280: Social Theory</a:t>
            </a:r>
          </a:p>
        </p:txBody>
      </p:sp>
      <p:sp>
        <p:nvSpPr>
          <p:cNvPr id="7" name="Text Placeholder 1">
            <a:extLst>
              <a:ext uri="{FF2B5EF4-FFF2-40B4-BE49-F238E27FC236}">
                <a16:creationId xmlns:a16="http://schemas.microsoft.com/office/drawing/2014/main" id="{28CDFB1B-AA88-484B-A632-A1F44C4D4A6E}"/>
              </a:ext>
            </a:extLst>
          </p:cNvPr>
          <p:cNvSpPr txBox="1">
            <a:spLocks/>
          </p:cNvSpPr>
          <p:nvPr/>
        </p:nvSpPr>
        <p:spPr>
          <a:xfrm>
            <a:off x="1336675" y="1182577"/>
            <a:ext cx="10701250" cy="5608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kern="1200">
                <a:solidFill>
                  <a:srgbClr val="000000"/>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2pPr>
            <a:lvl3pPr marL="12001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3pPr>
            <a:lvl4pPr marL="16573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4pPr>
            <a:lvl5pPr marL="2114550" indent="-285750" algn="l" defTabSz="914400" rtl="0" eaLnBrk="1" latinLnBrk="0" hangingPunct="1">
              <a:lnSpc>
                <a:spcPct val="90000"/>
              </a:lnSpc>
              <a:spcBef>
                <a:spcPts val="500"/>
              </a:spcBef>
              <a:buClr>
                <a:srgbClr val="17336F"/>
              </a:buClr>
              <a:buFont typeface="Arial" panose="020B0604020202020204" pitchFamily="34" charset="0"/>
              <a:buChar char="•"/>
              <a:defRPr sz="1600" kern="1200">
                <a:solidFill>
                  <a:srgbClr val="00000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0"/>
              <a:t>Dr Jamie Matthews (</a:t>
            </a:r>
            <a:r>
              <a:rPr lang="en-US" sz="2000" b="0">
                <a:hlinkClick r:id="rId2"/>
              </a:rPr>
              <a:t>jamie.matthews@qmul.ac.uk</a:t>
            </a:r>
            <a:r>
              <a:rPr lang="en-US" sz="2000" b="0"/>
              <a:t>) and Dr Giulia </a:t>
            </a:r>
            <a:r>
              <a:rPr lang="en-US" sz="2000" b="0" err="1"/>
              <a:t>Carabelli</a:t>
            </a:r>
            <a:r>
              <a:rPr lang="en-US" sz="2000" b="0"/>
              <a:t> (</a:t>
            </a:r>
            <a:r>
              <a:rPr lang="en-US" sz="2000" b="0">
                <a:hlinkClick r:id="rId3"/>
              </a:rPr>
              <a:t>g.carabelli@qmul.ac.uk</a:t>
            </a:r>
            <a:r>
              <a:rPr lang="en-US" sz="2000" b="0"/>
              <a:t>)</a:t>
            </a:r>
          </a:p>
        </p:txBody>
      </p:sp>
    </p:spTree>
    <p:extLst>
      <p:ext uri="{BB962C8B-B14F-4D97-AF65-F5344CB8AC3E}">
        <p14:creationId xmlns:p14="http://schemas.microsoft.com/office/powerpoint/2010/main" val="30241694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942D6-3648-6BD1-C92F-0E6900D8CA1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E60A3D9-6559-CD21-BA23-8B30207B6DE7}"/>
              </a:ext>
            </a:extLst>
          </p:cNvPr>
          <p:cNvSpPr>
            <a:spLocks noGrp="1"/>
          </p:cNvSpPr>
          <p:nvPr>
            <p:ph type="body" sz="quarter" idx="11"/>
          </p:nvPr>
        </p:nvSpPr>
        <p:spPr>
          <a:xfrm>
            <a:off x="1376363" y="504031"/>
            <a:ext cx="9925621" cy="877887"/>
          </a:xfrm>
        </p:spPr>
        <p:txBody>
          <a:bodyPr/>
          <a:lstStyle/>
          <a:p>
            <a:r>
              <a:rPr lang="en-US" sz="3600"/>
              <a:t>Core modules</a:t>
            </a:r>
          </a:p>
        </p:txBody>
      </p:sp>
      <p:graphicFrame>
        <p:nvGraphicFramePr>
          <p:cNvPr id="2" name="Table 1">
            <a:extLst>
              <a:ext uri="{FF2B5EF4-FFF2-40B4-BE49-F238E27FC236}">
                <a16:creationId xmlns:a16="http://schemas.microsoft.com/office/drawing/2014/main" id="{74BC29CB-4839-6D11-68CE-5AEEC42087D0}"/>
              </a:ext>
            </a:extLst>
          </p:cNvPr>
          <p:cNvGraphicFramePr>
            <a:graphicFrameLocks noGrp="1"/>
          </p:cNvGraphicFramePr>
          <p:nvPr>
            <p:extLst>
              <p:ext uri="{D42A27DB-BD31-4B8C-83A1-F6EECF244321}">
                <p14:modId xmlns:p14="http://schemas.microsoft.com/office/powerpoint/2010/main" val="2116205155"/>
              </p:ext>
            </p:extLst>
          </p:nvPr>
        </p:nvGraphicFramePr>
        <p:xfrm>
          <a:off x="508000" y="1381918"/>
          <a:ext cx="11277600" cy="4577080"/>
        </p:xfrm>
        <a:graphic>
          <a:graphicData uri="http://schemas.openxmlformats.org/drawingml/2006/table">
            <a:tbl>
              <a:tblPr firstRow="1" bandRow="1">
                <a:tableStyleId>{5940675A-B579-460E-94D1-54222C63F5DA}</a:tableStyleId>
              </a:tblPr>
              <a:tblGrid>
                <a:gridCol w="2819400">
                  <a:extLst>
                    <a:ext uri="{9D8B030D-6E8A-4147-A177-3AD203B41FA5}">
                      <a16:colId xmlns:a16="http://schemas.microsoft.com/office/drawing/2014/main" val="822313525"/>
                    </a:ext>
                  </a:extLst>
                </a:gridCol>
                <a:gridCol w="2819400">
                  <a:extLst>
                    <a:ext uri="{9D8B030D-6E8A-4147-A177-3AD203B41FA5}">
                      <a16:colId xmlns:a16="http://schemas.microsoft.com/office/drawing/2014/main" val="4239743208"/>
                    </a:ext>
                  </a:extLst>
                </a:gridCol>
                <a:gridCol w="2819400">
                  <a:extLst>
                    <a:ext uri="{9D8B030D-6E8A-4147-A177-3AD203B41FA5}">
                      <a16:colId xmlns:a16="http://schemas.microsoft.com/office/drawing/2014/main" val="1537827488"/>
                    </a:ext>
                  </a:extLst>
                </a:gridCol>
                <a:gridCol w="2819400">
                  <a:extLst>
                    <a:ext uri="{9D8B030D-6E8A-4147-A177-3AD203B41FA5}">
                      <a16:colId xmlns:a16="http://schemas.microsoft.com/office/drawing/2014/main" val="682132161"/>
                    </a:ext>
                  </a:extLst>
                </a:gridCol>
              </a:tblGrid>
              <a:tr h="370840">
                <a:tc>
                  <a:txBody>
                    <a:bodyPr/>
                    <a:lstStyle/>
                    <a:p>
                      <a:r>
                        <a:rPr lang="en-US" b="1">
                          <a:solidFill>
                            <a:srgbClr val="000000"/>
                          </a:solidFill>
                          <a:latin typeface="Arial" panose="020B0604020202020204" pitchFamily="34" charset="0"/>
                          <a:cs typeface="Arial" panose="020B0604020202020204" pitchFamily="34" charset="0"/>
                        </a:rPr>
                        <a:t>Module</a:t>
                      </a:r>
                    </a:p>
                  </a:txBody>
                  <a:tcPr/>
                </a:tc>
                <a:tc>
                  <a:txBody>
                    <a:bodyPr/>
                    <a:lstStyle/>
                    <a:p>
                      <a:r>
                        <a:rPr lang="en-US" b="1">
                          <a:solidFill>
                            <a:srgbClr val="000000"/>
                          </a:solidFill>
                          <a:latin typeface="Arial" panose="020B0604020202020204" pitchFamily="34" charset="0"/>
                          <a:cs typeface="Arial" panose="020B0604020202020204" pitchFamily="34" charset="0"/>
                        </a:rPr>
                        <a:t>Lecture</a:t>
                      </a:r>
                    </a:p>
                  </a:txBody>
                  <a:tcPr/>
                </a:tc>
                <a:tc>
                  <a:txBody>
                    <a:bodyPr/>
                    <a:lstStyle/>
                    <a:p>
                      <a:r>
                        <a:rPr lang="en-US" b="1">
                          <a:solidFill>
                            <a:srgbClr val="000000"/>
                          </a:solidFill>
                          <a:latin typeface="Arial" panose="020B0604020202020204" pitchFamily="34" charset="0"/>
                          <a:cs typeface="Arial" panose="020B0604020202020204" pitchFamily="34" charset="0"/>
                        </a:rPr>
                        <a:t>Compulsory</a:t>
                      </a:r>
                    </a:p>
                  </a:txBody>
                  <a:tcPr/>
                </a:tc>
                <a:tc>
                  <a:txBody>
                    <a:bodyPr/>
                    <a:lstStyle/>
                    <a:p>
                      <a:r>
                        <a:rPr lang="en-US" b="1">
                          <a:solidFill>
                            <a:srgbClr val="000000"/>
                          </a:solidFill>
                          <a:latin typeface="Arial" panose="020B0604020202020204" pitchFamily="34" charset="0"/>
                          <a:cs typeface="Arial" panose="020B0604020202020204" pitchFamily="34" charset="0"/>
                        </a:rPr>
                        <a:t>Semi Compulsory</a:t>
                      </a:r>
                    </a:p>
                  </a:txBody>
                  <a:tcPr/>
                </a:tc>
                <a:extLst>
                  <a:ext uri="{0D108BD9-81ED-4DB2-BD59-A6C34878D82A}">
                    <a16:rowId xmlns:a16="http://schemas.microsoft.com/office/drawing/2014/main" val="57238705"/>
                  </a:ext>
                </a:extLst>
              </a:tr>
              <a:tr h="370840">
                <a:tc>
                  <a:txBody>
                    <a:bodyPr/>
                    <a:lstStyle/>
                    <a:p>
                      <a:r>
                        <a:rPr lang="en-US">
                          <a:solidFill>
                            <a:srgbClr val="000000"/>
                          </a:solidFill>
                          <a:latin typeface="Arial" panose="020B0604020202020204" pitchFamily="34" charset="0"/>
                          <a:cs typeface="Arial" panose="020B0604020202020204" pitchFamily="34" charset="0"/>
                        </a:rPr>
                        <a:t>POL263 Modern Political Thought I (SEM A)</a:t>
                      </a:r>
                    </a:p>
                  </a:txBody>
                  <a:tcPr/>
                </a:tc>
                <a:tc>
                  <a:txBody>
                    <a:bodyPr/>
                    <a:lstStyle/>
                    <a:p>
                      <a:r>
                        <a:rPr lang="en-US">
                          <a:solidFill>
                            <a:srgbClr val="000000"/>
                          </a:solidFill>
                          <a:latin typeface="Arial" panose="020B0604020202020204" pitchFamily="34" charset="0"/>
                          <a:cs typeface="Arial" panose="020B0604020202020204" pitchFamily="34" charset="0"/>
                        </a:rPr>
                        <a:t>Monday, 9am, Mason LT, Bancroft Building</a:t>
                      </a:r>
                    </a:p>
                  </a:txBody>
                  <a:tcPr/>
                </a:tc>
                <a:tc>
                  <a:txBody>
                    <a:bodyPr/>
                    <a:lstStyle/>
                    <a:p>
                      <a:r>
                        <a:rPr lang="en-US">
                          <a:solidFill>
                            <a:srgbClr val="000000"/>
                          </a:solidFill>
                          <a:latin typeface="Arial" panose="020B0604020202020204" pitchFamily="34" charset="0"/>
                          <a:cs typeface="Arial" panose="020B0604020202020204" pitchFamily="34" charset="0"/>
                        </a:rPr>
                        <a:t>BA Politics</a:t>
                      </a:r>
                    </a:p>
                    <a:p>
                      <a:r>
                        <a:rPr lang="en-US">
                          <a:solidFill>
                            <a:srgbClr val="000000"/>
                          </a:solidFill>
                          <a:latin typeface="Arial" panose="020B0604020202020204" pitchFamily="34" charset="0"/>
                          <a:cs typeface="Arial" panose="020B0604020202020204" pitchFamily="34" charset="0"/>
                        </a:rPr>
                        <a:t>BA Politics with Business</a:t>
                      </a:r>
                    </a:p>
                    <a:p>
                      <a:r>
                        <a:rPr lang="en-US">
                          <a:solidFill>
                            <a:srgbClr val="000000"/>
                          </a:solidFill>
                          <a:latin typeface="Arial" panose="020B0604020202020204" pitchFamily="34" charset="0"/>
                          <a:cs typeface="Arial" panose="020B0604020202020204" pitchFamily="34" charset="0"/>
                        </a:rPr>
                        <a:t>BSc Economics and Politics</a:t>
                      </a:r>
                    </a:p>
                    <a:p>
                      <a:r>
                        <a:rPr lang="en-US">
                          <a:solidFill>
                            <a:srgbClr val="000000"/>
                          </a:solidFill>
                          <a:latin typeface="Arial" panose="020B0604020202020204" pitchFamily="34" charset="0"/>
                          <a:cs typeface="Arial" panose="020B0604020202020204" pitchFamily="34" charset="0"/>
                        </a:rPr>
                        <a:t>BA Languages and Politics</a:t>
                      </a:r>
                    </a:p>
                  </a:txBody>
                  <a:tcPr/>
                </a:tc>
                <a:tc>
                  <a:txBody>
                    <a:bodyPr/>
                    <a:lstStyle/>
                    <a:p>
                      <a:r>
                        <a:rPr lang="en-US">
                          <a:solidFill>
                            <a:srgbClr val="000000"/>
                          </a:solidFill>
                          <a:latin typeface="Arial" panose="020B0604020202020204" pitchFamily="34" charset="0"/>
                          <a:cs typeface="Arial" panose="020B0604020202020204" pitchFamily="34" charset="0"/>
                        </a:rPr>
                        <a:t>BA Politics and IR (OR POL251)</a:t>
                      </a:r>
                    </a:p>
                    <a:p>
                      <a:r>
                        <a:rPr lang="en-US">
                          <a:solidFill>
                            <a:srgbClr val="000000"/>
                          </a:solidFill>
                          <a:latin typeface="Arial" panose="020B0604020202020204" pitchFamily="34" charset="0"/>
                          <a:cs typeface="Arial" panose="020B0604020202020204" pitchFamily="34" charset="0"/>
                        </a:rPr>
                        <a:t>BA History and Politics (OR HST5614 OR HST5313)</a:t>
                      </a:r>
                    </a:p>
                  </a:txBody>
                  <a:tcPr/>
                </a:tc>
                <a:extLst>
                  <a:ext uri="{0D108BD9-81ED-4DB2-BD59-A6C34878D82A}">
                    <a16:rowId xmlns:a16="http://schemas.microsoft.com/office/drawing/2014/main" val="1964320960"/>
                  </a:ext>
                </a:extLst>
              </a:tr>
              <a:tr h="370840">
                <a:tc>
                  <a:txBody>
                    <a:bodyPr/>
                    <a:lstStyle/>
                    <a:p>
                      <a:r>
                        <a:rPr lang="en-US">
                          <a:solidFill>
                            <a:srgbClr val="000000"/>
                          </a:solidFill>
                          <a:latin typeface="Arial" panose="020B0604020202020204" pitchFamily="34" charset="0"/>
                          <a:cs typeface="Arial" panose="020B0604020202020204" pitchFamily="34" charset="0"/>
                        </a:rPr>
                        <a:t>POL264 Modern Political Thought II (SEM B)</a:t>
                      </a:r>
                    </a:p>
                  </a:txBody>
                  <a:tcPr/>
                </a:tc>
                <a:tc>
                  <a:txBody>
                    <a:bodyPr/>
                    <a:lstStyle/>
                    <a:p>
                      <a:r>
                        <a:rPr lang="en-US">
                          <a:solidFill>
                            <a:srgbClr val="000000"/>
                          </a:solidFill>
                          <a:latin typeface="Arial" panose="020B0604020202020204" pitchFamily="34" charset="0"/>
                          <a:cs typeface="Arial" panose="020B0604020202020204" pitchFamily="34" charset="0"/>
                        </a:rPr>
                        <a:t>Tuesday, 10am, Bancroft 4.04/4.08</a:t>
                      </a:r>
                    </a:p>
                  </a:txBody>
                  <a:tcPr/>
                </a:tc>
                <a:tc>
                  <a:txBody>
                    <a:bodyPr/>
                    <a:lstStyle/>
                    <a:p>
                      <a:r>
                        <a:rPr lang="en-US">
                          <a:solidFill>
                            <a:srgbClr val="000000"/>
                          </a:solidFill>
                          <a:latin typeface="Arial" panose="020B0604020202020204" pitchFamily="34" charset="0"/>
                          <a:cs typeface="Arial" panose="020B0604020202020204" pitchFamily="34" charset="0"/>
                        </a:rPr>
                        <a:t>BA Politics</a:t>
                      </a:r>
                    </a:p>
                  </a:txBody>
                  <a:tcPr/>
                </a:tc>
                <a:tc>
                  <a:txBody>
                    <a:bodyPr/>
                    <a:lstStyle/>
                    <a:p>
                      <a:r>
                        <a:rPr lang="en-US">
                          <a:solidFill>
                            <a:srgbClr val="000000"/>
                          </a:solidFill>
                          <a:latin typeface="Arial" panose="020B0604020202020204" pitchFamily="34" charset="0"/>
                          <a:cs typeface="Arial" panose="020B0604020202020204" pitchFamily="34" charset="0"/>
                        </a:rPr>
                        <a:t>BA Politics and IR (OR POL251)</a:t>
                      </a:r>
                    </a:p>
                  </a:txBody>
                  <a:tcPr/>
                </a:tc>
                <a:extLst>
                  <a:ext uri="{0D108BD9-81ED-4DB2-BD59-A6C34878D82A}">
                    <a16:rowId xmlns:a16="http://schemas.microsoft.com/office/drawing/2014/main" val="2372629367"/>
                  </a:ext>
                </a:extLst>
              </a:tr>
              <a:tr h="370840">
                <a:tc>
                  <a:txBody>
                    <a:bodyPr/>
                    <a:lstStyle/>
                    <a:p>
                      <a:r>
                        <a:rPr lang="en-US">
                          <a:solidFill>
                            <a:srgbClr val="000000"/>
                          </a:solidFill>
                          <a:latin typeface="Arial" panose="020B0604020202020204" pitchFamily="34" charset="0"/>
                          <a:cs typeface="Arial" panose="020B0604020202020204" pitchFamily="34" charset="0"/>
                        </a:rPr>
                        <a:t>POL251 International Relations Theory</a:t>
                      </a:r>
                    </a:p>
                  </a:txBody>
                  <a:tcPr/>
                </a:tc>
                <a:tc>
                  <a:txBody>
                    <a:bodyPr/>
                    <a:lstStyle/>
                    <a:p>
                      <a:r>
                        <a:rPr lang="en-US">
                          <a:solidFill>
                            <a:srgbClr val="000000"/>
                          </a:solidFill>
                          <a:latin typeface="Arial" panose="020B0604020202020204" pitchFamily="34" charset="0"/>
                          <a:cs typeface="Arial" panose="020B0604020202020204" pitchFamily="34" charset="0"/>
                        </a:rPr>
                        <a:t>Thursday, 10am, </a:t>
                      </a:r>
                      <a:r>
                        <a:rPr lang="en-US" err="1">
                          <a:solidFill>
                            <a:srgbClr val="000000"/>
                          </a:solidFill>
                          <a:latin typeface="Arial" panose="020B0604020202020204" pitchFamily="34" charset="0"/>
                          <a:cs typeface="Arial" panose="020B0604020202020204" pitchFamily="34" charset="0"/>
                        </a:rPr>
                        <a:t>ArtsTwo</a:t>
                      </a:r>
                      <a:r>
                        <a:rPr lang="en-US">
                          <a:solidFill>
                            <a:srgbClr val="000000"/>
                          </a:solidFill>
                          <a:latin typeface="Arial" panose="020B0604020202020204" pitchFamily="34" charset="0"/>
                          <a:cs typeface="Arial" panose="020B0604020202020204" pitchFamily="34" charset="0"/>
                        </a:rPr>
                        <a:t> LT</a:t>
                      </a:r>
                    </a:p>
                  </a:txBody>
                  <a:tcPr/>
                </a:tc>
                <a:tc>
                  <a:txBody>
                    <a:bodyPr/>
                    <a:lstStyle/>
                    <a:p>
                      <a:r>
                        <a:rPr lang="en-US">
                          <a:solidFill>
                            <a:srgbClr val="000000"/>
                          </a:solidFill>
                          <a:latin typeface="Arial" panose="020B0604020202020204" pitchFamily="34" charset="0"/>
                          <a:cs typeface="Arial" panose="020B0604020202020204" pitchFamily="34" charset="0"/>
                        </a:rPr>
                        <a:t>BA IR</a:t>
                      </a:r>
                    </a:p>
                    <a:p>
                      <a:r>
                        <a:rPr lang="en-US">
                          <a:solidFill>
                            <a:srgbClr val="000000"/>
                          </a:solidFill>
                          <a:latin typeface="Arial" panose="020B0604020202020204" pitchFamily="34" charset="0"/>
                          <a:cs typeface="Arial" panose="020B0604020202020204" pitchFamily="34" charset="0"/>
                        </a:rPr>
                        <a:t>BA IR with Business</a:t>
                      </a:r>
                    </a:p>
                    <a:p>
                      <a:r>
                        <a:rPr lang="en-US">
                          <a:solidFill>
                            <a:srgbClr val="000000"/>
                          </a:solidFill>
                          <a:latin typeface="Arial" panose="020B0604020202020204" pitchFamily="34" charset="0"/>
                          <a:cs typeface="Arial" panose="020B0604020202020204" pitchFamily="34" charset="0"/>
                        </a:rPr>
                        <a:t>BSc Economics and IR</a:t>
                      </a:r>
                    </a:p>
                    <a:p>
                      <a:r>
                        <a:rPr lang="en-US">
                          <a:solidFill>
                            <a:srgbClr val="000000"/>
                          </a:solidFill>
                          <a:latin typeface="Arial" panose="020B0604020202020204" pitchFamily="34" charset="0"/>
                          <a:cs typeface="Arial" panose="020B0604020202020204" pitchFamily="34" charset="0"/>
                        </a:rPr>
                        <a:t>BA History and IR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Arial" panose="020B0604020202020204" pitchFamily="34" charset="0"/>
                          <a:cs typeface="Arial" panose="020B0604020202020204" pitchFamily="34" charset="0"/>
                        </a:rPr>
                        <a:t>BA Politics and IR (POL263 OR POL251)</a:t>
                      </a:r>
                    </a:p>
                    <a:p>
                      <a:endParaRPr lang="en-US">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03107489"/>
                  </a:ext>
                </a:extLst>
              </a:tr>
              <a:tr h="370840">
                <a:tc>
                  <a:txBody>
                    <a:bodyPr/>
                    <a:lstStyle/>
                    <a:p>
                      <a:r>
                        <a:rPr lang="en-US">
                          <a:solidFill>
                            <a:srgbClr val="000000"/>
                          </a:solidFill>
                          <a:latin typeface="Arial" panose="020B0604020202020204" pitchFamily="34" charset="0"/>
                          <a:cs typeface="Arial" panose="020B0604020202020204" pitchFamily="34" charset="0"/>
                        </a:rPr>
                        <a:t>POL280 Social Theory</a:t>
                      </a:r>
                    </a:p>
                  </a:txBody>
                  <a:tcPr/>
                </a:tc>
                <a:tc>
                  <a:txBody>
                    <a:bodyPr/>
                    <a:lstStyle/>
                    <a:p>
                      <a:r>
                        <a:rPr lang="en-US">
                          <a:solidFill>
                            <a:srgbClr val="000000"/>
                          </a:solidFill>
                          <a:latin typeface="Arial" panose="020B0604020202020204" pitchFamily="34" charset="0"/>
                          <a:cs typeface="Arial" panose="020B0604020202020204" pitchFamily="34" charset="0"/>
                        </a:rPr>
                        <a:t>Tuesday, 11am, Bancroft 1.13</a:t>
                      </a:r>
                    </a:p>
                  </a:txBody>
                  <a:tcPr/>
                </a:tc>
                <a:tc>
                  <a:txBody>
                    <a:bodyPr/>
                    <a:lstStyle/>
                    <a:p>
                      <a:r>
                        <a:rPr lang="en-US">
                          <a:solidFill>
                            <a:srgbClr val="000000"/>
                          </a:solidFill>
                          <a:latin typeface="Arial" panose="020B0604020202020204" pitchFamily="34" charset="0"/>
                          <a:cs typeface="Arial" panose="020B0604020202020204" pitchFamily="34" charset="0"/>
                        </a:rPr>
                        <a:t>BA Politics and Sociology</a:t>
                      </a:r>
                    </a:p>
                  </a:txBody>
                  <a:tcPr/>
                </a:tc>
                <a:tc>
                  <a:txBody>
                    <a:bodyPr/>
                    <a:lstStyle/>
                    <a:p>
                      <a:endParaRPr lang="en-US">
                        <a:solidFill>
                          <a:srgbClr val="00000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561660057"/>
                  </a:ext>
                </a:extLst>
              </a:tr>
            </a:tbl>
          </a:graphicData>
        </a:graphic>
      </p:graphicFrame>
    </p:spTree>
    <p:extLst>
      <p:ext uri="{BB962C8B-B14F-4D97-AF65-F5344CB8AC3E}">
        <p14:creationId xmlns:p14="http://schemas.microsoft.com/office/powerpoint/2010/main" val="15096382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FE475-1956-BC21-5F42-B13FFB05585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E9A6355-A48D-2C39-F339-9601732B1391}"/>
              </a:ext>
            </a:extLst>
          </p:cNvPr>
          <p:cNvSpPr>
            <a:spLocks noGrp="1"/>
          </p:cNvSpPr>
          <p:nvPr>
            <p:ph type="body" sz="quarter" idx="10"/>
          </p:nvPr>
        </p:nvSpPr>
        <p:spPr/>
        <p:txBody>
          <a:bodyPr/>
          <a:lstStyle/>
          <a:p>
            <a:r>
              <a:rPr lang="en-GB"/>
              <a:t>Pathways</a:t>
            </a:r>
          </a:p>
        </p:txBody>
      </p:sp>
    </p:spTree>
    <p:extLst>
      <p:ext uri="{BB962C8B-B14F-4D97-AF65-F5344CB8AC3E}">
        <p14:creationId xmlns:p14="http://schemas.microsoft.com/office/powerpoint/2010/main" val="2974980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330D9-12D6-BDB1-036E-A8BEC8A5701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6600719-C324-C695-A1B3-5BD93502810B}"/>
              </a:ext>
            </a:extLst>
          </p:cNvPr>
          <p:cNvSpPr>
            <a:spLocks noGrp="1"/>
          </p:cNvSpPr>
          <p:nvPr>
            <p:ph type="body" sz="quarter" idx="11"/>
          </p:nvPr>
        </p:nvSpPr>
        <p:spPr>
          <a:xfrm>
            <a:off x="1376363" y="504031"/>
            <a:ext cx="9925621" cy="877887"/>
          </a:xfrm>
        </p:spPr>
        <p:txBody>
          <a:bodyPr/>
          <a:lstStyle/>
          <a:p>
            <a:r>
              <a:rPr lang="en-US" sz="3600"/>
              <a:t>Pathways</a:t>
            </a:r>
          </a:p>
        </p:txBody>
      </p:sp>
      <p:sp>
        <p:nvSpPr>
          <p:cNvPr id="13" name="TextBox 12">
            <a:extLst>
              <a:ext uri="{FF2B5EF4-FFF2-40B4-BE49-F238E27FC236}">
                <a16:creationId xmlns:a16="http://schemas.microsoft.com/office/drawing/2014/main" id="{A936E670-FBB4-85C0-CB10-6EBE6C082899}"/>
              </a:ext>
            </a:extLst>
          </p:cNvPr>
          <p:cNvSpPr txBox="1"/>
          <p:nvPr/>
        </p:nvSpPr>
        <p:spPr>
          <a:xfrm>
            <a:off x="1376363" y="1139870"/>
            <a:ext cx="10084952" cy="4278094"/>
          </a:xfrm>
          <a:prstGeom prst="rect">
            <a:avLst/>
          </a:prstGeom>
          <a:noFill/>
        </p:spPr>
        <p:txBody>
          <a:bodyPr wrap="square" rtlCol="0">
            <a:spAutoFit/>
          </a:bodyPr>
          <a:lstStyle/>
          <a:p>
            <a:r>
              <a:rPr lang="en-GB" b="0" i="0">
                <a:solidFill>
                  <a:srgbClr val="1D2125"/>
                </a:solidFill>
                <a:effectLst/>
                <a:latin typeface="Arial" panose="020B0604020202020204" pitchFamily="34" charset="0"/>
                <a:cs typeface="Arial" panose="020B0604020202020204" pitchFamily="34" charset="0"/>
              </a:rPr>
              <a:t>The </a:t>
            </a:r>
            <a:r>
              <a:rPr lang="en-GB" b="1" i="0">
                <a:solidFill>
                  <a:srgbClr val="1D2125"/>
                </a:solidFill>
                <a:effectLst/>
                <a:latin typeface="Arial" panose="020B0604020202020204" pitchFamily="34" charset="0"/>
                <a:cs typeface="Arial" panose="020B0604020202020204" pitchFamily="34" charset="0"/>
              </a:rPr>
              <a:t>Theorist </a:t>
            </a:r>
            <a:r>
              <a:rPr lang="en-GB" b="0" i="0">
                <a:solidFill>
                  <a:srgbClr val="1D2125"/>
                </a:solidFill>
                <a:effectLst/>
                <a:latin typeface="Arial" panose="020B0604020202020204" pitchFamily="34" charset="0"/>
                <a:cs typeface="Arial" panose="020B0604020202020204" pitchFamily="34" charset="0"/>
              </a:rPr>
              <a:t>studies social, political and international theories, concepts and ideas. They are interested in how different thinkers – from different perspectives – have sought to understand how the social and political worlds work, what politics is for, and what our societies might become. </a:t>
            </a:r>
          </a:p>
          <a:p>
            <a:pPr marL="342900" indent="-342900" algn="l">
              <a:buFont typeface="Arial" panose="020B0604020202020204" pitchFamily="34" charset="0"/>
              <a:buChar char="•"/>
            </a:pPr>
            <a:endParaRPr lang="en-GB" b="0" i="0">
              <a:solidFill>
                <a:srgbClr val="1D2125"/>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b="0" i="0">
                <a:solidFill>
                  <a:srgbClr val="1D2125"/>
                </a:solidFill>
                <a:effectLst/>
                <a:latin typeface="Arial" panose="020B0604020202020204" pitchFamily="34" charset="0"/>
                <a:cs typeface="Arial" panose="020B0604020202020204" pitchFamily="34" charset="0"/>
              </a:rPr>
              <a:t>Year 2: POL247 Modernity: Theories of the State, Economy and Society; POL251 International Relations Theory; POL263 Modern Political Thought 1; POL264 Modern Political Thought 2; POL280 Social Theory; POL283 Global Theory.</a:t>
            </a:r>
          </a:p>
          <a:p>
            <a:pPr algn="l"/>
            <a:endParaRPr lang="en-GB" b="0">
              <a:solidFill>
                <a:srgbClr val="1D2125"/>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b="0">
                <a:solidFill>
                  <a:srgbClr val="000000"/>
                </a:solidFill>
                <a:latin typeface="Arial" panose="020B0604020202020204" pitchFamily="34" charset="0"/>
                <a:cs typeface="Arial" panose="020B0604020202020204" pitchFamily="34" charset="0"/>
              </a:rPr>
              <a:t>Year 3: POL303 Technology, Politics, War; POL329 Imagining “America”: Rebellious Political Thought in the United States; POL343 More than Human Politics; POL368 Socialist Political Thought; POL371 Nationalism and Ethnicity in International Relations; POL379 Radical Politics Today; POL383 Political Violence and Liberal Modernity; POL385 Global Ethics.</a:t>
            </a:r>
          </a:p>
          <a:p>
            <a:endParaRPr lang="en-GB" b="0">
              <a:solidFill>
                <a:srgbClr val="1D2125"/>
              </a:solidFill>
              <a:latin typeface="Arial" panose="020B0604020202020204" pitchFamily="34" charset="0"/>
              <a:cs typeface="Arial" panose="020B0604020202020204" pitchFamily="34" charset="0"/>
            </a:endParaRPr>
          </a:p>
          <a:p>
            <a:endParaRPr lang="en-GB" b="0">
              <a:solidFill>
                <a:srgbClr val="1D2125"/>
              </a:solidFill>
              <a:latin typeface="Arial" panose="020B0604020202020204" pitchFamily="34" charset="0"/>
              <a:cs typeface="Arial" panose="020B0604020202020204" pitchFamily="34" charset="0"/>
            </a:endParaRPr>
          </a:p>
          <a:p>
            <a:endParaRPr lang="en-GB" b="0">
              <a:solidFill>
                <a:srgbClr val="1D21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13975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DBD99-3E21-A3F7-038D-EBAD126A776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1532FD0-8442-D566-31A4-970E7FF13DD1}"/>
              </a:ext>
            </a:extLst>
          </p:cNvPr>
          <p:cNvSpPr>
            <a:spLocks noGrp="1"/>
          </p:cNvSpPr>
          <p:nvPr>
            <p:ph type="body" sz="quarter" idx="11"/>
          </p:nvPr>
        </p:nvSpPr>
        <p:spPr>
          <a:xfrm>
            <a:off x="1376363" y="504031"/>
            <a:ext cx="9925621" cy="877887"/>
          </a:xfrm>
        </p:spPr>
        <p:txBody>
          <a:bodyPr/>
          <a:lstStyle/>
          <a:p>
            <a:r>
              <a:rPr lang="en-US" sz="3600"/>
              <a:t>Pathways</a:t>
            </a:r>
          </a:p>
        </p:txBody>
      </p:sp>
      <p:sp>
        <p:nvSpPr>
          <p:cNvPr id="13" name="TextBox 12">
            <a:extLst>
              <a:ext uri="{FF2B5EF4-FFF2-40B4-BE49-F238E27FC236}">
                <a16:creationId xmlns:a16="http://schemas.microsoft.com/office/drawing/2014/main" id="{903FA4ED-068C-A7BD-D9F7-6AAD400057DC}"/>
              </a:ext>
            </a:extLst>
          </p:cNvPr>
          <p:cNvSpPr txBox="1"/>
          <p:nvPr/>
        </p:nvSpPr>
        <p:spPr>
          <a:xfrm>
            <a:off x="1376363" y="1139870"/>
            <a:ext cx="10084952" cy="4031873"/>
          </a:xfrm>
          <a:prstGeom prst="rect">
            <a:avLst/>
          </a:prstGeom>
          <a:noFill/>
        </p:spPr>
        <p:txBody>
          <a:bodyPr wrap="square" rtlCol="0">
            <a:spAutoFit/>
          </a:bodyPr>
          <a:lstStyle/>
          <a:p>
            <a:r>
              <a:rPr lang="en-GB" b="0" i="0">
                <a:solidFill>
                  <a:srgbClr val="1D2125"/>
                </a:solidFill>
                <a:effectLst/>
                <a:latin typeface="Arial" panose="020B0604020202020204" pitchFamily="34" charset="0"/>
                <a:cs typeface="Arial" panose="020B0604020202020204" pitchFamily="34" charset="0"/>
              </a:rPr>
              <a:t>The </a:t>
            </a:r>
            <a:r>
              <a:rPr lang="en-GB" b="1" i="0">
                <a:solidFill>
                  <a:srgbClr val="1D2125"/>
                </a:solidFill>
                <a:effectLst/>
                <a:latin typeface="Arial" panose="020B0604020202020204" pitchFamily="34" charset="0"/>
                <a:cs typeface="Arial" panose="020B0604020202020204" pitchFamily="34" charset="0"/>
              </a:rPr>
              <a:t>Comparativist </a:t>
            </a:r>
            <a:r>
              <a:rPr lang="en-GB" b="0" i="0">
                <a:solidFill>
                  <a:srgbClr val="1D2125"/>
                </a:solidFill>
                <a:effectLst/>
                <a:latin typeface="Arial" panose="020B0604020202020204" pitchFamily="34" charset="0"/>
                <a:cs typeface="Arial" panose="020B0604020202020204" pitchFamily="34" charset="0"/>
              </a:rPr>
              <a:t>studies domestic politics and public policy in different parts of the world.  They are interested in how domestic-level political and social institutions, structures and processes operate, and in what we can learn from the similarities and differences between states in terms of politics and its effect on public policy.</a:t>
            </a:r>
          </a:p>
          <a:p>
            <a:endParaRPr lang="en-GB" b="0">
              <a:solidFill>
                <a:srgbClr val="1D2125"/>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b="0" i="0">
                <a:solidFill>
                  <a:srgbClr val="1D2125"/>
                </a:solidFill>
                <a:effectLst/>
                <a:latin typeface="Arial" panose="020B0604020202020204" pitchFamily="34" charset="0"/>
                <a:cs typeface="Arial" panose="020B0604020202020204" pitchFamily="34" charset="0"/>
              </a:rPr>
              <a:t>Year 2: POL243 British Politics; POL249 Foreign Policy Analysis; POL254 US Politics; POL268 The UK and the EU; POL284 Comparative Politics</a:t>
            </a:r>
            <a:endParaRPr lang="en-GB" b="0">
              <a:solidFill>
                <a:srgbClr val="1D2125"/>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b="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b="0">
                <a:solidFill>
                  <a:srgbClr val="000000"/>
                </a:solidFill>
                <a:latin typeface="Arial" panose="020B0604020202020204" pitchFamily="34" charset="0"/>
                <a:cs typeface="Arial" panose="020B0604020202020204" pitchFamily="34" charset="0"/>
              </a:rPr>
              <a:t>Year 3: POL309 Making Democracy Work: Public Opinion, Representation and Information; POL312 Populism: a Global Perspective; POL319 Politics of South Asia; POL340 The Global History and Politics of the Far Right; POL350 Analysing Public Policy; POL369 Latin American Politics; POL373 Parliamentary Studies; POL382 Contemporary Russian Politics; POL399 Race and US Politics; POL3001 Boom and Bust: The Politics of the British Economy.</a:t>
            </a:r>
          </a:p>
          <a:p>
            <a:pPr marL="342900" indent="-342900" algn="l">
              <a:buFont typeface="Arial" panose="020B0604020202020204" pitchFamily="34" charset="0"/>
              <a:buChar char="•"/>
            </a:pPr>
            <a:endParaRPr lang="en-GB" i="0">
              <a:solidFill>
                <a:srgbClr val="1D2125"/>
              </a:solidFill>
              <a:effectLst/>
              <a:latin typeface="Arial" panose="020B0604020202020204" pitchFamily="34" charset="0"/>
              <a:cs typeface="Arial" panose="020B0604020202020204" pitchFamily="34" charset="0"/>
            </a:endParaRPr>
          </a:p>
          <a:p>
            <a:endParaRPr lang="en-GB" b="0">
              <a:solidFill>
                <a:srgbClr val="1D21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972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1D846-E68C-AD6B-9CF4-0A354D9D8BE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A208710-34BD-257D-C2C2-4BC143CFF744}"/>
              </a:ext>
            </a:extLst>
          </p:cNvPr>
          <p:cNvSpPr>
            <a:spLocks noGrp="1"/>
          </p:cNvSpPr>
          <p:nvPr>
            <p:ph type="body" sz="quarter" idx="11"/>
          </p:nvPr>
        </p:nvSpPr>
        <p:spPr>
          <a:xfrm>
            <a:off x="1376363" y="504031"/>
            <a:ext cx="9925621" cy="877887"/>
          </a:xfrm>
        </p:spPr>
        <p:txBody>
          <a:bodyPr/>
          <a:lstStyle/>
          <a:p>
            <a:r>
              <a:rPr lang="en-US" sz="3600"/>
              <a:t>Pathways</a:t>
            </a:r>
          </a:p>
        </p:txBody>
      </p:sp>
      <p:sp>
        <p:nvSpPr>
          <p:cNvPr id="13" name="TextBox 12">
            <a:extLst>
              <a:ext uri="{FF2B5EF4-FFF2-40B4-BE49-F238E27FC236}">
                <a16:creationId xmlns:a16="http://schemas.microsoft.com/office/drawing/2014/main" id="{68185C85-8A9A-0193-B2DF-EA653B1A758B}"/>
              </a:ext>
            </a:extLst>
          </p:cNvPr>
          <p:cNvSpPr txBox="1"/>
          <p:nvPr/>
        </p:nvSpPr>
        <p:spPr>
          <a:xfrm>
            <a:off x="1376363" y="1139870"/>
            <a:ext cx="10084952" cy="4529573"/>
          </a:xfrm>
          <a:prstGeom prst="rect">
            <a:avLst/>
          </a:prstGeom>
          <a:noFill/>
        </p:spPr>
        <p:txBody>
          <a:bodyPr wrap="square" rtlCol="0">
            <a:spAutoFit/>
          </a:bodyPr>
          <a:lstStyle/>
          <a:p>
            <a:r>
              <a:rPr lang="en-GB" b="0" i="0">
                <a:solidFill>
                  <a:srgbClr val="1D2125"/>
                </a:solidFill>
                <a:effectLst/>
                <a:latin typeface="Arial" panose="020B0604020202020204" pitchFamily="34" charset="0"/>
                <a:cs typeface="Arial" panose="020B0604020202020204" pitchFamily="34" charset="0"/>
              </a:rPr>
              <a:t>The </a:t>
            </a:r>
            <a:r>
              <a:rPr lang="en-GB" b="1" i="0">
                <a:solidFill>
                  <a:srgbClr val="1D2125"/>
                </a:solidFill>
                <a:effectLst/>
                <a:latin typeface="Arial" panose="020B0604020202020204" pitchFamily="34" charset="0"/>
                <a:cs typeface="Arial" panose="020B0604020202020204" pitchFamily="34" charset="0"/>
              </a:rPr>
              <a:t>Internationalist </a:t>
            </a:r>
            <a:r>
              <a:rPr lang="en-GB" b="0" i="0">
                <a:solidFill>
                  <a:srgbClr val="1D2125"/>
                </a:solidFill>
                <a:effectLst/>
                <a:latin typeface="Arial" panose="020B0604020202020204" pitchFamily="34" charset="0"/>
                <a:cs typeface="Arial" panose="020B0604020202020204" pitchFamily="34" charset="0"/>
              </a:rPr>
              <a:t>studies how political and social institutions, structures and processes operate on global scale. They are interested in peace and conflict, order and disorder, states and peoples, institutions and actors. </a:t>
            </a:r>
          </a:p>
          <a:p>
            <a:endParaRPr lang="en-GB" b="0" i="0">
              <a:solidFill>
                <a:srgbClr val="1D2125"/>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b="0" i="0">
                <a:solidFill>
                  <a:srgbClr val="1D2125"/>
                </a:solidFill>
                <a:effectLst/>
                <a:latin typeface="Arial" panose="020B0604020202020204" pitchFamily="34" charset="0"/>
                <a:cs typeface="Arial" panose="020B0604020202020204" pitchFamily="34" charset="0"/>
              </a:rPr>
              <a:t>Year 2: POL249 Foreign Policy Analysis; POL251 International Relations Theory; POL256 War in World Politics; POL257 The International Politics of the Developing World; POL258 The International Politics of Security; POL259 Politics of International Law; POL274 Gender and Feminisms in World Politics. </a:t>
            </a:r>
          </a:p>
          <a:p>
            <a:pPr marL="342900" indent="-342900" algn="l">
              <a:buFont typeface="Arial" panose="020B0604020202020204" pitchFamily="34" charset="0"/>
              <a:buChar char="•"/>
            </a:pPr>
            <a:endParaRPr lang="en-GB" b="0">
              <a:solidFill>
                <a:srgbClr val="00000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b="0">
                <a:solidFill>
                  <a:srgbClr val="000000"/>
                </a:solidFill>
                <a:latin typeface="Arial" panose="020B0604020202020204" pitchFamily="34" charset="0"/>
                <a:cs typeface="Arial" panose="020B0604020202020204" pitchFamily="34" charset="0"/>
              </a:rPr>
              <a:t>Year 3: POL303 Technology, Politics, War; POL304 Environmental Politics; POL317 Global Politics of Health and Disease; POL327 The International Relations of the Middle East; POL334 Migration and the Politics of Belonging; POL336 Racism and Anti-Racism in World Politics; POL340 The Global History and Politics of the Far Right; POL358 US Foreign Policy; POL372 Africa and International Politics; POL385 Global Ethics; POL389 The Political Life of Security Methods; POL3002 China in the Global South. </a:t>
            </a:r>
          </a:p>
          <a:p>
            <a:pPr marL="342900" indent="-342900" algn="l">
              <a:buFont typeface="Arial" panose="020B0604020202020204" pitchFamily="34" charset="0"/>
              <a:buChar char="•"/>
            </a:pPr>
            <a:endParaRPr lang="en-GB" b="0" i="0">
              <a:solidFill>
                <a:srgbClr val="1D2125"/>
              </a:solidFill>
              <a:effectLst/>
              <a:latin typeface="Arial" panose="020B0604020202020204" pitchFamily="34" charset="0"/>
              <a:cs typeface="Arial" panose="020B0604020202020204" pitchFamily="34" charset="0"/>
            </a:endParaRPr>
          </a:p>
          <a:p>
            <a:endParaRPr lang="en-GB" b="0" i="0">
              <a:solidFill>
                <a:srgbClr val="1D2125"/>
              </a:solidFill>
              <a:effectLst/>
              <a:latin typeface="Source Sans Pro" panose="020B0503030403020204" pitchFamily="34" charset="0"/>
            </a:endParaRPr>
          </a:p>
        </p:txBody>
      </p:sp>
    </p:spTree>
    <p:extLst>
      <p:ext uri="{BB962C8B-B14F-4D97-AF65-F5344CB8AC3E}">
        <p14:creationId xmlns:p14="http://schemas.microsoft.com/office/powerpoint/2010/main" val="21106369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4BB5-7242-1A7A-714D-63CDC0472CF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EE2D4A3-A714-9706-D280-257E57924395}"/>
              </a:ext>
            </a:extLst>
          </p:cNvPr>
          <p:cNvSpPr>
            <a:spLocks noGrp="1"/>
          </p:cNvSpPr>
          <p:nvPr>
            <p:ph type="body" sz="quarter" idx="11"/>
          </p:nvPr>
        </p:nvSpPr>
        <p:spPr>
          <a:xfrm>
            <a:off x="1376363" y="504031"/>
            <a:ext cx="9925621" cy="877887"/>
          </a:xfrm>
        </p:spPr>
        <p:txBody>
          <a:bodyPr/>
          <a:lstStyle/>
          <a:p>
            <a:r>
              <a:rPr lang="en-US" sz="3600"/>
              <a:t>Pathways</a:t>
            </a:r>
          </a:p>
        </p:txBody>
      </p:sp>
      <p:sp>
        <p:nvSpPr>
          <p:cNvPr id="13" name="TextBox 12">
            <a:extLst>
              <a:ext uri="{FF2B5EF4-FFF2-40B4-BE49-F238E27FC236}">
                <a16:creationId xmlns:a16="http://schemas.microsoft.com/office/drawing/2014/main" id="{50F8CB15-1E6F-FB20-38DF-D065F999D911}"/>
              </a:ext>
            </a:extLst>
          </p:cNvPr>
          <p:cNvSpPr txBox="1"/>
          <p:nvPr/>
        </p:nvSpPr>
        <p:spPr>
          <a:xfrm>
            <a:off x="1376363" y="1139870"/>
            <a:ext cx="10084952" cy="3539430"/>
          </a:xfrm>
          <a:prstGeom prst="rect">
            <a:avLst/>
          </a:prstGeom>
          <a:noFill/>
        </p:spPr>
        <p:txBody>
          <a:bodyPr wrap="square" rtlCol="0">
            <a:spAutoFit/>
          </a:bodyPr>
          <a:lstStyle/>
          <a:p>
            <a:r>
              <a:rPr lang="en-GB" b="0" i="0">
                <a:solidFill>
                  <a:srgbClr val="1D2125"/>
                </a:solidFill>
                <a:effectLst/>
                <a:latin typeface="Arial" panose="020B0604020202020204" pitchFamily="34" charset="0"/>
                <a:cs typeface="Arial" panose="020B0604020202020204" pitchFamily="34" charset="0"/>
              </a:rPr>
              <a:t>The </a:t>
            </a:r>
            <a:r>
              <a:rPr lang="en-GB" b="1" i="0">
                <a:solidFill>
                  <a:srgbClr val="1D2125"/>
                </a:solidFill>
                <a:effectLst/>
                <a:latin typeface="Arial" panose="020B0604020202020204" pitchFamily="34" charset="0"/>
                <a:cs typeface="Arial" panose="020B0604020202020204" pitchFamily="34" charset="0"/>
              </a:rPr>
              <a:t>Political Economist</a:t>
            </a:r>
            <a:r>
              <a:rPr lang="en-GB" b="0" i="0">
                <a:solidFill>
                  <a:srgbClr val="1D2125"/>
                </a:solidFill>
                <a:effectLst/>
                <a:latin typeface="Arial" panose="020B0604020202020204" pitchFamily="34" charset="0"/>
                <a:cs typeface="Arial" panose="020B0604020202020204" pitchFamily="34" charset="0"/>
              </a:rPr>
              <a:t>: The Political Economist</a:t>
            </a:r>
            <a:r>
              <a:rPr lang="en-GB" b="1" i="0">
                <a:solidFill>
                  <a:srgbClr val="1D2125"/>
                </a:solidFill>
                <a:effectLst/>
                <a:latin typeface="Arial" panose="020B0604020202020204" pitchFamily="34" charset="0"/>
                <a:cs typeface="Arial" panose="020B0604020202020204" pitchFamily="34" charset="0"/>
              </a:rPr>
              <a:t> </a:t>
            </a:r>
            <a:r>
              <a:rPr lang="en-GB" b="0" i="0">
                <a:solidFill>
                  <a:srgbClr val="1D2125"/>
                </a:solidFill>
                <a:effectLst/>
                <a:latin typeface="Arial" panose="020B0604020202020204" pitchFamily="34" charset="0"/>
                <a:cs typeface="Arial" panose="020B0604020202020204" pitchFamily="34" charset="0"/>
              </a:rPr>
              <a:t>studies the relationships between politics and economics, including globalisation, imperialism, development and (in)equality, on both domestic and international scales. </a:t>
            </a:r>
          </a:p>
          <a:p>
            <a:endParaRPr lang="en-GB" b="0">
              <a:solidFill>
                <a:srgbClr val="1D2125"/>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b="0" i="0">
                <a:solidFill>
                  <a:srgbClr val="1D2125"/>
                </a:solidFill>
                <a:effectLst/>
                <a:latin typeface="Arial" panose="020B0604020202020204" pitchFamily="34" charset="0"/>
                <a:cs typeface="Arial" panose="020B0604020202020204" pitchFamily="34" charset="0"/>
              </a:rPr>
              <a:t>Year 2: POL247 Modernity: Theories of the State, Economy and Society; POL255 Colonialism, Capitalism and Development; POL257 The International Politics of the Developing World.</a:t>
            </a:r>
          </a:p>
          <a:p>
            <a:pPr marL="342900" indent="-342900" algn="l">
              <a:buFont typeface="Arial" panose="020B0604020202020204" pitchFamily="34" charset="0"/>
              <a:buChar char="•"/>
            </a:pPr>
            <a:endParaRPr lang="en-GB" b="0">
              <a:solidFill>
                <a:srgbClr val="1D2125"/>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b="0">
                <a:solidFill>
                  <a:srgbClr val="1D2125"/>
                </a:solidFill>
                <a:latin typeface="Arial" panose="020B0604020202020204" pitchFamily="34" charset="0"/>
                <a:cs typeface="Arial" panose="020B0604020202020204" pitchFamily="34" charset="0"/>
              </a:rPr>
              <a:t>Year 3: POL355 Globalisation: Issues and Debates; POL369 Latin American Politics; POL3001 Boom and Bust</a:t>
            </a:r>
            <a:r>
              <a:rPr lang="en-GB" b="0">
                <a:solidFill>
                  <a:srgbClr val="000000"/>
                </a:solidFill>
                <a:latin typeface="Arial" panose="020B0604020202020204" pitchFamily="34" charset="0"/>
                <a:cs typeface="Arial" panose="020B0604020202020204" pitchFamily="34" charset="0"/>
              </a:rPr>
              <a:t>: The Politics of the British Economy</a:t>
            </a:r>
            <a:r>
              <a:rPr lang="en-GB" b="0">
                <a:solidFill>
                  <a:srgbClr val="1D2125"/>
                </a:solidFill>
                <a:latin typeface="Arial" panose="020B0604020202020204" pitchFamily="34" charset="0"/>
                <a:cs typeface="Arial" panose="020B0604020202020204" pitchFamily="34" charset="0"/>
              </a:rPr>
              <a:t>; POL3002 China in the Global South;POL3003 Gender, Sexuality, and Capitalism.</a:t>
            </a:r>
          </a:p>
          <a:p>
            <a:pPr marL="342900" indent="-342900" algn="l">
              <a:buFont typeface="Arial" panose="020B0604020202020204" pitchFamily="34" charset="0"/>
              <a:buChar char="•"/>
            </a:pPr>
            <a:endParaRPr lang="en-GB" b="0" i="0">
              <a:solidFill>
                <a:srgbClr val="1D2125"/>
              </a:solidFill>
              <a:effectLst/>
              <a:latin typeface="Arial" panose="020B0604020202020204" pitchFamily="34" charset="0"/>
              <a:cs typeface="Arial" panose="020B0604020202020204" pitchFamily="34" charset="0"/>
            </a:endParaRPr>
          </a:p>
          <a:p>
            <a:endParaRPr lang="en-GB" b="0" i="0">
              <a:solidFill>
                <a:srgbClr val="1D2125"/>
              </a:solidFill>
              <a:effectLst/>
              <a:latin typeface="Arial" panose="020B0604020202020204" pitchFamily="34" charset="0"/>
              <a:cs typeface="Arial" panose="020B0604020202020204" pitchFamily="34" charset="0"/>
            </a:endParaRPr>
          </a:p>
          <a:p>
            <a:endParaRPr lang="en-GB" b="0">
              <a:solidFill>
                <a:srgbClr val="1D21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18454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B673D-9870-1705-C567-EE543F2ABA0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E16BCF0-00BC-4B34-2945-5239DE4DF6D4}"/>
              </a:ext>
            </a:extLst>
          </p:cNvPr>
          <p:cNvSpPr>
            <a:spLocks noGrp="1"/>
          </p:cNvSpPr>
          <p:nvPr>
            <p:ph type="body" sz="quarter" idx="11"/>
          </p:nvPr>
        </p:nvSpPr>
        <p:spPr>
          <a:xfrm>
            <a:off x="1376363" y="504031"/>
            <a:ext cx="9925621" cy="877887"/>
          </a:xfrm>
        </p:spPr>
        <p:txBody>
          <a:bodyPr/>
          <a:lstStyle/>
          <a:p>
            <a:r>
              <a:rPr lang="en-US" sz="3600"/>
              <a:t>Pathways</a:t>
            </a:r>
          </a:p>
        </p:txBody>
      </p:sp>
      <p:sp>
        <p:nvSpPr>
          <p:cNvPr id="13" name="TextBox 12">
            <a:extLst>
              <a:ext uri="{FF2B5EF4-FFF2-40B4-BE49-F238E27FC236}">
                <a16:creationId xmlns:a16="http://schemas.microsoft.com/office/drawing/2014/main" id="{02FD4091-DB90-83BE-80B6-4F10E686807F}"/>
              </a:ext>
            </a:extLst>
          </p:cNvPr>
          <p:cNvSpPr txBox="1"/>
          <p:nvPr/>
        </p:nvSpPr>
        <p:spPr>
          <a:xfrm>
            <a:off x="1376363" y="1139870"/>
            <a:ext cx="10084952" cy="4031873"/>
          </a:xfrm>
          <a:prstGeom prst="rect">
            <a:avLst/>
          </a:prstGeom>
          <a:noFill/>
        </p:spPr>
        <p:txBody>
          <a:bodyPr wrap="square" rtlCol="0">
            <a:spAutoFit/>
          </a:bodyPr>
          <a:lstStyle/>
          <a:p>
            <a:r>
              <a:rPr lang="en-GB" b="0" i="0">
                <a:solidFill>
                  <a:srgbClr val="1D2125"/>
                </a:solidFill>
                <a:effectLst/>
                <a:latin typeface="Arial" panose="020B0604020202020204" pitchFamily="34" charset="0"/>
                <a:cs typeface="Arial" panose="020B0604020202020204" pitchFamily="34" charset="0"/>
              </a:rPr>
              <a:t>The </a:t>
            </a:r>
            <a:r>
              <a:rPr lang="en-GB" b="1" i="0">
                <a:solidFill>
                  <a:srgbClr val="1D2125"/>
                </a:solidFill>
                <a:effectLst/>
                <a:latin typeface="Arial" panose="020B0604020202020204" pitchFamily="34" charset="0"/>
                <a:cs typeface="Arial" panose="020B0604020202020204" pitchFamily="34" charset="0"/>
              </a:rPr>
              <a:t>Activist: </a:t>
            </a:r>
            <a:r>
              <a:rPr lang="en-GB" b="0" i="0">
                <a:solidFill>
                  <a:srgbClr val="1D2125"/>
                </a:solidFill>
                <a:effectLst/>
                <a:latin typeface="Arial" panose="020B0604020202020204" pitchFamily="34" charset="0"/>
                <a:cs typeface="Arial" panose="020B0604020202020204" pitchFamily="34" charset="0"/>
              </a:rPr>
              <a:t>The Activist studies how grassroots and civil society actors challenge and resist dominant social, political and economic power structures. They are interested in the historical and international context of these issues, drawing together a range of approaches which unsettle where we look from, whose voices we are attuned to, and encompass different futures and possibilities.</a:t>
            </a:r>
          </a:p>
          <a:p>
            <a:endParaRPr lang="en-GB" b="0" i="0">
              <a:solidFill>
                <a:srgbClr val="1D2125"/>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b="0" i="0">
                <a:solidFill>
                  <a:srgbClr val="1D2125"/>
                </a:solidFill>
                <a:effectLst/>
                <a:latin typeface="Arial" panose="020B0604020202020204" pitchFamily="34" charset="0"/>
                <a:cs typeface="Arial" panose="020B0604020202020204" pitchFamily="34" charset="0"/>
              </a:rPr>
              <a:t>Year 2: POL255 Colonialism, Capitalism and Development; POL273 Unsettling Methods: Creativity in/for Social Science Research; </a:t>
            </a:r>
            <a:r>
              <a:rPr lang="en-GB" b="0">
                <a:solidFill>
                  <a:srgbClr val="1D2125"/>
                </a:solidFill>
                <a:latin typeface="Arial" panose="020B0604020202020204" pitchFamily="34" charset="0"/>
                <a:cs typeface="Arial" panose="020B0604020202020204" pitchFamily="34" charset="0"/>
              </a:rPr>
              <a:t>POL274 Gender and Feminisms in World Politics; </a:t>
            </a:r>
            <a:r>
              <a:rPr lang="en-GB" b="0" i="0">
                <a:solidFill>
                  <a:srgbClr val="1D2125"/>
                </a:solidFill>
                <a:effectLst/>
                <a:latin typeface="Arial" panose="020B0604020202020204" pitchFamily="34" charset="0"/>
                <a:cs typeface="Arial" panose="020B0604020202020204" pitchFamily="34" charset="0"/>
              </a:rPr>
              <a:t>POL280 Social Theory; POL283 Global Theory.</a:t>
            </a:r>
          </a:p>
          <a:p>
            <a:pPr marL="342900" indent="-342900" algn="l">
              <a:buFont typeface="Arial" panose="020B0604020202020204" pitchFamily="34" charset="0"/>
              <a:buChar char="•"/>
            </a:pPr>
            <a:endParaRPr lang="en-GB" b="0" i="0">
              <a:solidFill>
                <a:srgbClr val="1D2125"/>
              </a:solidFill>
              <a:effectLst/>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GB" b="0">
                <a:solidFill>
                  <a:srgbClr val="1D2125"/>
                </a:solidFill>
                <a:latin typeface="Arial" panose="020B0604020202020204" pitchFamily="34" charset="0"/>
                <a:cs typeface="Arial" panose="020B0604020202020204" pitchFamily="34" charset="0"/>
              </a:rPr>
              <a:t>Year 3: </a:t>
            </a:r>
            <a:r>
              <a:rPr lang="en-GB" b="0" i="0">
                <a:solidFill>
                  <a:srgbClr val="1D2125"/>
                </a:solidFill>
                <a:effectLst/>
                <a:latin typeface="Arial" panose="020B0604020202020204" pitchFamily="34" charset="0"/>
                <a:cs typeface="Arial" panose="020B0604020202020204" pitchFamily="34" charset="0"/>
              </a:rPr>
              <a:t>POL304 Environmental Politics; POL317 Global Politics of Health and Disease; POL319 Politics of South Asia; POL332 Civil Society: Democracy, Activism and Social Change; POL336 Racism and Anti-Racism in World Politics; POL343 More than Human Politics; POL379 Radical Politics Today; POL383 Political Violence and Liberal Modernity; POL3003 Gender, Sexuality, and Capitalism.</a:t>
            </a:r>
          </a:p>
          <a:p>
            <a:endParaRPr lang="en-GB" b="0">
              <a:solidFill>
                <a:srgbClr val="1D21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9015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A1AB8D-DDFA-BC49-9116-3E77A991952B}"/>
              </a:ext>
            </a:extLst>
          </p:cNvPr>
          <p:cNvSpPr>
            <a:spLocks noGrp="1"/>
          </p:cNvSpPr>
          <p:nvPr>
            <p:ph type="body" sz="quarter" idx="11"/>
          </p:nvPr>
        </p:nvSpPr>
        <p:spPr/>
        <p:txBody>
          <a:bodyPr/>
          <a:lstStyle/>
          <a:p>
            <a:r>
              <a:rPr lang="en-US"/>
              <a:t>Welcome back!</a:t>
            </a:r>
          </a:p>
        </p:txBody>
      </p:sp>
      <p:sp>
        <p:nvSpPr>
          <p:cNvPr id="4" name="Text Placeholder 3">
            <a:extLst>
              <a:ext uri="{FF2B5EF4-FFF2-40B4-BE49-F238E27FC236}">
                <a16:creationId xmlns:a16="http://schemas.microsoft.com/office/drawing/2014/main" id="{83C2CA1C-2F6A-43C3-A853-93F28ABD5604}"/>
              </a:ext>
            </a:extLst>
          </p:cNvPr>
          <p:cNvSpPr txBox="1">
            <a:spLocks noGrp="1"/>
          </p:cNvSpPr>
          <p:nvPr>
            <p:ph type="body" sz="quarter" idx="13"/>
          </p:nvPr>
        </p:nvSpPr>
        <p:spPr>
          <a:xfrm>
            <a:off x="1336675" y="1192863"/>
            <a:ext cx="10061575" cy="5146024"/>
          </a:xfrm>
          <a:prstGeom prst="rect">
            <a:avLst/>
          </a:prstGeom>
          <a:noFill/>
        </p:spPr>
        <p:txBody>
          <a:bodyPr wrap="square" rtlCol="0">
            <a:spAutoFit/>
          </a:bodyPr>
          <a:lstStyle/>
          <a:p>
            <a:pPr marL="0" indent="0">
              <a:buNone/>
            </a:pPr>
            <a:r>
              <a:rPr lang="en-US" sz="1400" b="1">
                <a:solidFill>
                  <a:srgbClr val="000000"/>
                </a:solidFill>
                <a:latin typeface="Arial" panose="020B0604020202020204" pitchFamily="34" charset="0"/>
                <a:cs typeface="Arial" panose="020B0604020202020204" pitchFamily="34" charset="0"/>
              </a:rPr>
              <a:t>Professor Martin Coward</a:t>
            </a:r>
          </a:p>
          <a:p>
            <a:pPr marL="0" indent="0">
              <a:buNone/>
            </a:pPr>
            <a:r>
              <a:rPr lang="en-US" sz="1400" b="0">
                <a:solidFill>
                  <a:srgbClr val="000000"/>
                </a:solidFill>
                <a:latin typeface="Arial" panose="020B0604020202020204" pitchFamily="34" charset="0"/>
                <a:cs typeface="Arial" panose="020B0604020202020204" pitchFamily="34" charset="0"/>
              </a:rPr>
              <a:t>Head of the School of Politics and International Relations</a:t>
            </a:r>
          </a:p>
          <a:p>
            <a:pPr marL="0" indent="0">
              <a:buNone/>
            </a:pPr>
            <a:r>
              <a:rPr lang="en-US" sz="1400" b="0">
                <a:solidFill>
                  <a:srgbClr val="000000"/>
                </a:solidFill>
                <a:latin typeface="Arial" panose="020B0604020202020204" pitchFamily="34" charset="0"/>
                <a:cs typeface="Arial" panose="020B0604020202020204" pitchFamily="34" charset="0"/>
              </a:rPr>
              <a:t>Staff Profile: </a:t>
            </a:r>
            <a:r>
              <a:rPr lang="en-US" sz="1400" b="0">
                <a:solidFill>
                  <a:schemeClr val="accent6"/>
                </a:solidFill>
                <a:latin typeface="Arial" panose="020B0604020202020204" pitchFamily="34" charset="0"/>
                <a:cs typeface="Arial" panose="020B0604020202020204" pitchFamily="34" charset="0"/>
                <a:hlinkClick r:id="rId2"/>
              </a:rPr>
              <a:t>https://www.qmul.ac.uk/politics/staff/profiles/cowardmartin.html</a:t>
            </a:r>
            <a:r>
              <a:rPr lang="en-US" sz="1400" b="0">
                <a:solidFill>
                  <a:schemeClr val="accent6"/>
                </a:solidFill>
                <a:latin typeface="Arial" panose="020B0604020202020204" pitchFamily="34" charset="0"/>
                <a:cs typeface="Arial" panose="020B0604020202020204" pitchFamily="34" charset="0"/>
              </a:rPr>
              <a:t>  </a:t>
            </a:r>
          </a:p>
          <a:p>
            <a:pPr marL="0" indent="0">
              <a:buNone/>
            </a:pPr>
            <a:r>
              <a:rPr lang="en-US" sz="1400" b="1">
                <a:solidFill>
                  <a:srgbClr val="000000"/>
                </a:solidFill>
                <a:latin typeface="Arial" panose="020B0604020202020204" pitchFamily="34" charset="0"/>
                <a:cs typeface="Arial" panose="020B0604020202020204" pitchFamily="34" charset="0"/>
              </a:rPr>
              <a:t>Dr </a:t>
            </a:r>
            <a:r>
              <a:rPr lang="en-US" sz="1400" b="1" err="1">
                <a:solidFill>
                  <a:srgbClr val="000000"/>
                </a:solidFill>
                <a:latin typeface="Arial" panose="020B0604020202020204" pitchFamily="34" charset="0"/>
                <a:cs typeface="Arial" panose="020B0604020202020204" pitchFamily="34" charset="0"/>
              </a:rPr>
              <a:t>Shreyaa</a:t>
            </a:r>
            <a:r>
              <a:rPr lang="en-US" sz="1400" b="1">
                <a:solidFill>
                  <a:srgbClr val="000000"/>
                </a:solidFill>
                <a:latin typeface="Arial" panose="020B0604020202020204" pitchFamily="34" charset="0"/>
                <a:cs typeface="Arial" panose="020B0604020202020204" pitchFamily="34" charset="0"/>
              </a:rPr>
              <a:t> Bhatt</a:t>
            </a:r>
          </a:p>
          <a:p>
            <a:pPr marL="0" indent="0">
              <a:buNone/>
            </a:pPr>
            <a:r>
              <a:rPr lang="en-US" sz="1400" b="0">
                <a:solidFill>
                  <a:srgbClr val="000000"/>
                </a:solidFill>
                <a:latin typeface="Arial" panose="020B0604020202020204" pitchFamily="34" charset="0"/>
                <a:cs typeface="Arial" panose="020B0604020202020204" pitchFamily="34" charset="0"/>
              </a:rPr>
              <a:t>Student Experience Lead</a:t>
            </a:r>
          </a:p>
          <a:p>
            <a:pPr marL="0" indent="0">
              <a:buNone/>
            </a:pPr>
            <a:r>
              <a:rPr lang="en-US" sz="1400" b="0">
                <a:solidFill>
                  <a:srgbClr val="000000"/>
                </a:solidFill>
                <a:latin typeface="Arial" panose="020B0604020202020204" pitchFamily="34" charset="0"/>
                <a:cs typeface="Arial" panose="020B0604020202020204" pitchFamily="34" charset="0"/>
              </a:rPr>
              <a:t>Staff Profile: </a:t>
            </a:r>
            <a:r>
              <a:rPr lang="en-US" sz="1400" b="0">
                <a:solidFill>
                  <a:schemeClr val="accent6"/>
                </a:solidFill>
                <a:latin typeface="Arial" panose="020B0604020202020204" pitchFamily="34" charset="0"/>
                <a:cs typeface="Arial" panose="020B0604020202020204" pitchFamily="34" charset="0"/>
                <a:hlinkClick r:id="rId3"/>
              </a:rPr>
              <a:t>https://www.qmul.ac.uk/politics/staff/profiles/bhattshreyaa.html</a:t>
            </a:r>
            <a:endParaRPr lang="en-US" sz="1400">
              <a:solidFill>
                <a:schemeClr val="accent6"/>
              </a:solidFill>
              <a:latin typeface="Arial" panose="020B0604020202020204" pitchFamily="34" charset="0"/>
              <a:cs typeface="Arial" panose="020B0604020202020204" pitchFamily="34" charset="0"/>
            </a:endParaRPr>
          </a:p>
          <a:p>
            <a:pPr marL="0" indent="0">
              <a:buNone/>
            </a:pPr>
            <a:r>
              <a:rPr lang="en-US" sz="1400" b="1">
                <a:solidFill>
                  <a:srgbClr val="000000"/>
                </a:solidFill>
                <a:latin typeface="Arial" panose="020B0604020202020204" pitchFamily="34" charset="0"/>
                <a:cs typeface="Arial" panose="020B0604020202020204" pitchFamily="34" charset="0"/>
              </a:rPr>
              <a:t>Professor David Williams</a:t>
            </a:r>
          </a:p>
          <a:p>
            <a:pPr marL="0" indent="0">
              <a:buNone/>
            </a:pPr>
            <a:r>
              <a:rPr lang="en-US" sz="1400" b="0">
                <a:solidFill>
                  <a:srgbClr val="000000"/>
                </a:solidFill>
                <a:latin typeface="Arial" panose="020B0604020202020204" pitchFamily="34" charset="0"/>
                <a:cs typeface="Arial" panose="020B0604020202020204" pitchFamily="34" charset="0"/>
              </a:rPr>
              <a:t>Senior Tutor (Undergraduate)</a:t>
            </a:r>
          </a:p>
          <a:p>
            <a:pPr marL="0" indent="0">
              <a:buNone/>
            </a:pPr>
            <a:r>
              <a:rPr lang="en-US" sz="1400" b="0">
                <a:solidFill>
                  <a:srgbClr val="000000"/>
                </a:solidFill>
                <a:latin typeface="Arial" panose="020B0604020202020204" pitchFamily="34" charset="0"/>
                <a:cs typeface="Arial" panose="020B0604020202020204" pitchFamily="34" charset="0"/>
              </a:rPr>
              <a:t>Staff Profile: </a:t>
            </a:r>
            <a:r>
              <a:rPr lang="en-US" sz="1400" b="0">
                <a:solidFill>
                  <a:schemeClr val="accent6"/>
                </a:solidFill>
                <a:latin typeface="Arial" panose="020B0604020202020204" pitchFamily="34" charset="0"/>
                <a:cs typeface="Arial" panose="020B0604020202020204" pitchFamily="34" charset="0"/>
                <a:hlinkClick r:id="rId4"/>
              </a:rPr>
              <a:t>https://www.qmul.ac.uk/politics/staff/profiles/williamsdavid.html</a:t>
            </a:r>
            <a:r>
              <a:rPr lang="en-US" sz="1400" b="0">
                <a:solidFill>
                  <a:schemeClr val="accent6"/>
                </a:solidFill>
                <a:latin typeface="Arial" panose="020B0604020202020204" pitchFamily="34" charset="0"/>
                <a:cs typeface="Arial" panose="020B0604020202020204" pitchFamily="34" charset="0"/>
              </a:rPr>
              <a:t> </a:t>
            </a:r>
            <a:endParaRPr lang="en-US" sz="1400" b="0">
              <a:solidFill>
                <a:srgbClr val="000000"/>
              </a:solidFill>
              <a:latin typeface="Arial" panose="020B0604020202020204" pitchFamily="34" charset="0"/>
              <a:cs typeface="Arial" panose="020B0604020202020204" pitchFamily="34" charset="0"/>
            </a:endParaRPr>
          </a:p>
          <a:p>
            <a:pPr marL="0" indent="0">
              <a:buNone/>
            </a:pPr>
            <a:r>
              <a:rPr lang="en-US" sz="1400" b="1" err="1"/>
              <a:t>Ms</a:t>
            </a:r>
            <a:r>
              <a:rPr lang="en-US" sz="1400" b="1"/>
              <a:t> Bronwyn Murphy</a:t>
            </a:r>
          </a:p>
          <a:p>
            <a:pPr marL="0" indent="0">
              <a:buNone/>
            </a:pPr>
            <a:r>
              <a:rPr lang="en-US" sz="1400"/>
              <a:t>Student Engagement Manager</a:t>
            </a:r>
          </a:p>
          <a:p>
            <a:pPr marL="0" indent="0">
              <a:buNone/>
            </a:pPr>
            <a:r>
              <a:rPr lang="en-US" sz="1400"/>
              <a:t>Staff Profile: </a:t>
            </a:r>
            <a:r>
              <a:rPr lang="en-US" sz="1400">
                <a:solidFill>
                  <a:schemeClr val="accent6"/>
                </a:solidFill>
                <a:hlinkClick r:id="rId5"/>
              </a:rPr>
              <a:t>https://www.qmul.ac.uk/politics/staff/profiles/murphybronwyn.html</a:t>
            </a:r>
            <a:endParaRPr lang="en-US" sz="1400">
              <a:solidFill>
                <a:schemeClr val="accent6"/>
              </a:solidFill>
            </a:endParaRPr>
          </a:p>
          <a:p>
            <a:pPr marL="0" indent="0">
              <a:buNone/>
            </a:pPr>
            <a:r>
              <a:rPr lang="en-US" sz="1400" b="1">
                <a:solidFill>
                  <a:srgbClr val="000000"/>
                </a:solidFill>
                <a:latin typeface="Arial" panose="020B0604020202020204" pitchFamily="34" charset="0"/>
                <a:cs typeface="Arial" panose="020B0604020202020204" pitchFamily="34" charset="0"/>
              </a:rPr>
              <a:t>Dr James Strong</a:t>
            </a:r>
          </a:p>
          <a:p>
            <a:pPr marL="0" indent="0">
              <a:buNone/>
            </a:pPr>
            <a:r>
              <a:rPr lang="en-US" sz="1400" b="0">
                <a:solidFill>
                  <a:srgbClr val="000000"/>
                </a:solidFill>
                <a:latin typeface="Arial" panose="020B0604020202020204" pitchFamily="34" charset="0"/>
                <a:cs typeface="Arial" panose="020B0604020202020204" pitchFamily="34" charset="0"/>
              </a:rPr>
              <a:t>Deputy Head of School (Education)</a:t>
            </a:r>
          </a:p>
          <a:p>
            <a:pPr marL="0" indent="0">
              <a:buNone/>
            </a:pPr>
            <a:r>
              <a:rPr lang="en-US" sz="1400" b="0">
                <a:solidFill>
                  <a:srgbClr val="000000"/>
                </a:solidFill>
                <a:latin typeface="Arial" panose="020B0604020202020204" pitchFamily="34" charset="0"/>
                <a:cs typeface="Arial" panose="020B0604020202020204" pitchFamily="34" charset="0"/>
              </a:rPr>
              <a:t>Staff Profile: </a:t>
            </a:r>
            <a:r>
              <a:rPr lang="en-US" sz="1400" b="0">
                <a:solidFill>
                  <a:schemeClr val="accent6"/>
                </a:solidFill>
                <a:latin typeface="Arial" panose="020B0604020202020204" pitchFamily="34" charset="0"/>
                <a:cs typeface="Arial" panose="020B0604020202020204" pitchFamily="34" charset="0"/>
                <a:hlinkClick r:id="rId6"/>
              </a:rPr>
              <a:t>https://www.qmul.ac.uk/politics/staff/profiles/strongjames.html</a:t>
            </a:r>
            <a:r>
              <a:rPr lang="en-US" sz="1400" b="0">
                <a:solidFill>
                  <a:schemeClr val="accent6"/>
                </a:solidFill>
                <a:latin typeface="Arial" panose="020B0604020202020204" pitchFamily="34" charset="0"/>
                <a:cs typeface="Arial" panose="020B0604020202020204" pitchFamily="34" charset="0"/>
              </a:rPr>
              <a:t>  </a:t>
            </a:r>
            <a:endParaRPr lang="en-US" sz="1400" b="0">
              <a:solidFill>
                <a:srgbClr val="000000"/>
              </a:solidFill>
              <a:latin typeface="Arial" panose="020B0604020202020204" pitchFamily="34" charset="0"/>
              <a:cs typeface="Arial" panose="020B0604020202020204" pitchFamily="34" charset="0"/>
            </a:endParaRPr>
          </a:p>
          <a:p>
            <a:endParaRPr lang="en-US" b="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48895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A635B-844C-E5B5-9383-8D0935A09DA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C1AA051-A7F0-BC84-D6C5-E06D67009FDB}"/>
              </a:ext>
            </a:extLst>
          </p:cNvPr>
          <p:cNvSpPr>
            <a:spLocks noGrp="1"/>
          </p:cNvSpPr>
          <p:nvPr>
            <p:ph type="body" sz="quarter" idx="11"/>
          </p:nvPr>
        </p:nvSpPr>
        <p:spPr>
          <a:xfrm>
            <a:off x="1376363" y="504031"/>
            <a:ext cx="9925621" cy="877887"/>
          </a:xfrm>
        </p:spPr>
        <p:txBody>
          <a:bodyPr/>
          <a:lstStyle/>
          <a:p>
            <a:r>
              <a:rPr lang="en-US" sz="3600"/>
              <a:t>Pathways</a:t>
            </a:r>
          </a:p>
        </p:txBody>
      </p:sp>
      <p:sp>
        <p:nvSpPr>
          <p:cNvPr id="13" name="TextBox 12">
            <a:extLst>
              <a:ext uri="{FF2B5EF4-FFF2-40B4-BE49-F238E27FC236}">
                <a16:creationId xmlns:a16="http://schemas.microsoft.com/office/drawing/2014/main" id="{F84DD66B-AEE7-49AE-8495-233A7B5897B4}"/>
              </a:ext>
            </a:extLst>
          </p:cNvPr>
          <p:cNvSpPr txBox="1"/>
          <p:nvPr/>
        </p:nvSpPr>
        <p:spPr>
          <a:xfrm>
            <a:off x="1376363" y="1139870"/>
            <a:ext cx="10084952" cy="3046988"/>
          </a:xfrm>
          <a:prstGeom prst="rect">
            <a:avLst/>
          </a:prstGeom>
          <a:noFill/>
        </p:spPr>
        <p:txBody>
          <a:bodyPr wrap="square" rtlCol="0">
            <a:spAutoFit/>
          </a:bodyPr>
          <a:lstStyle/>
          <a:p>
            <a:r>
              <a:rPr lang="en-GB" b="0" i="0">
                <a:solidFill>
                  <a:srgbClr val="1D2125"/>
                </a:solidFill>
                <a:effectLst/>
                <a:latin typeface="Arial" panose="020B0604020202020204" pitchFamily="34" charset="0"/>
                <a:cs typeface="Arial" panose="020B0604020202020204" pitchFamily="34" charset="0"/>
              </a:rPr>
              <a:t>The </a:t>
            </a:r>
            <a:r>
              <a:rPr lang="en-GB" b="1" i="0">
                <a:solidFill>
                  <a:srgbClr val="1D2125"/>
                </a:solidFill>
                <a:effectLst/>
                <a:latin typeface="Arial" panose="020B0604020202020204" pitchFamily="34" charset="0"/>
                <a:cs typeface="Arial" panose="020B0604020202020204" pitchFamily="34" charset="0"/>
              </a:rPr>
              <a:t>Researcher</a:t>
            </a:r>
            <a:r>
              <a:rPr lang="en-GB" b="0" i="0">
                <a:solidFill>
                  <a:srgbClr val="1D2125"/>
                </a:solidFill>
                <a:effectLst/>
                <a:latin typeface="Arial" panose="020B0604020202020204" pitchFamily="34" charset="0"/>
                <a:cs typeface="Arial" panose="020B0604020202020204" pitchFamily="34" charset="0"/>
              </a:rPr>
              <a:t>:</a:t>
            </a:r>
            <a:r>
              <a:rPr lang="en-GB" b="1" i="0">
                <a:solidFill>
                  <a:srgbClr val="1D2125"/>
                </a:solidFill>
                <a:effectLst/>
                <a:latin typeface="Arial" panose="020B0604020202020204" pitchFamily="34" charset="0"/>
                <a:cs typeface="Arial" panose="020B0604020202020204" pitchFamily="34" charset="0"/>
              </a:rPr>
              <a:t> </a:t>
            </a:r>
            <a:r>
              <a:rPr lang="en-GB" b="0" i="0">
                <a:solidFill>
                  <a:srgbClr val="1D2125"/>
                </a:solidFill>
                <a:effectLst/>
                <a:latin typeface="Arial" panose="020B0604020202020204" pitchFamily="34" charset="0"/>
                <a:cs typeface="Arial" panose="020B0604020202020204" pitchFamily="34" charset="0"/>
              </a:rPr>
              <a:t>The researcher studies how social scientists study the world around them. They are interested in questions of ontology (what exists out there?), epistemology (to what extent can we understand what exists out there?) and methodology (what tools can we use to observe what exists out there?).</a:t>
            </a:r>
          </a:p>
          <a:p>
            <a:endParaRPr lang="en-GB" b="0">
              <a:solidFill>
                <a:srgbClr val="1D2125"/>
              </a:solidFill>
              <a:latin typeface="Arial" panose="020B0604020202020204" pitchFamily="34" charset="0"/>
              <a:cs typeface="Arial" panose="020B0604020202020204" pitchFamily="34" charset="0"/>
            </a:endParaRPr>
          </a:p>
          <a:p>
            <a:pPr marL="342900" indent="-342900" algn="l" rtl="0">
              <a:buFont typeface="Arial" panose="020B0604020202020204" pitchFamily="34" charset="0"/>
              <a:buChar char="•"/>
            </a:pPr>
            <a:r>
              <a:rPr lang="en-GB" b="0" i="0">
                <a:solidFill>
                  <a:srgbClr val="1D2125"/>
                </a:solidFill>
                <a:effectLst/>
                <a:latin typeface="Arial" panose="020B0604020202020204" pitchFamily="34" charset="0"/>
                <a:cs typeface="Arial" panose="020B0604020202020204" pitchFamily="34" charset="0"/>
              </a:rPr>
              <a:t>Year 2: POL285 Introduction to Social Science Methodologies;</a:t>
            </a:r>
            <a:r>
              <a:rPr lang="en-GB" b="0">
                <a:solidFill>
                  <a:srgbClr val="1D2125"/>
                </a:solidFill>
                <a:latin typeface="Arial" panose="020B0604020202020204" pitchFamily="34" charset="0"/>
                <a:cs typeface="Arial" panose="020B0604020202020204" pitchFamily="34" charset="0"/>
              </a:rPr>
              <a:t> </a:t>
            </a:r>
            <a:r>
              <a:rPr lang="en-GB" b="0" i="0">
                <a:solidFill>
                  <a:srgbClr val="1D2125"/>
                </a:solidFill>
                <a:effectLst/>
                <a:latin typeface="Arial" panose="020B0604020202020204" pitchFamily="34" charset="0"/>
                <a:cs typeface="Arial" panose="020B0604020202020204" pitchFamily="34" charset="0"/>
              </a:rPr>
              <a:t>POL271 Qualitative Methods for Social Science Research; POL272 Quantitative Methods for Social Science Research; POL273 Unsettling Methods: Creativity in/for Social Science Research</a:t>
            </a:r>
          </a:p>
          <a:p>
            <a:pPr marL="342900" indent="-342900" algn="l" rtl="0">
              <a:buFont typeface="Arial" panose="020B0604020202020204" pitchFamily="34" charset="0"/>
              <a:buChar char="•"/>
            </a:pPr>
            <a:endParaRPr lang="en-GB" b="0">
              <a:solidFill>
                <a:srgbClr val="1D2125"/>
              </a:solidFill>
              <a:latin typeface="Arial" panose="020B0604020202020204" pitchFamily="34" charset="0"/>
              <a:cs typeface="Arial" panose="020B0604020202020204" pitchFamily="34" charset="0"/>
            </a:endParaRPr>
          </a:p>
          <a:p>
            <a:pPr marL="342900" indent="-342900" algn="l" rtl="0">
              <a:buFont typeface="Arial" panose="020B0604020202020204" pitchFamily="34" charset="0"/>
              <a:buChar char="•"/>
            </a:pPr>
            <a:r>
              <a:rPr lang="en-GB" b="0" i="0">
                <a:solidFill>
                  <a:srgbClr val="1D2125"/>
                </a:solidFill>
                <a:effectLst/>
                <a:latin typeface="Arial" panose="020B0604020202020204" pitchFamily="34" charset="0"/>
                <a:cs typeface="Arial" panose="020B0604020202020204" pitchFamily="34" charset="0"/>
              </a:rPr>
              <a:t>Year 3: POL318 Dissertation; POL306 Analysing Public Policy: Independent Research</a:t>
            </a:r>
            <a:r>
              <a:rPr lang="en-GB" b="0">
                <a:solidFill>
                  <a:srgbClr val="1D2125"/>
                </a:solidFill>
                <a:latin typeface="Arial" panose="020B0604020202020204" pitchFamily="34" charset="0"/>
                <a:cs typeface="Arial" panose="020B0604020202020204" pitchFamily="34" charset="0"/>
              </a:rPr>
              <a:t>; </a:t>
            </a:r>
            <a:r>
              <a:rPr lang="en-GB" b="0" i="0">
                <a:solidFill>
                  <a:srgbClr val="1D2125"/>
                </a:solidFill>
                <a:effectLst/>
                <a:latin typeface="Arial" panose="020B0604020202020204" pitchFamily="34" charset="0"/>
                <a:cs typeface="Arial" panose="020B0604020202020204" pitchFamily="34" charset="0"/>
              </a:rPr>
              <a:t>POL320 Politics of South Asia: Independent Research</a:t>
            </a:r>
            <a:endParaRPr lang="en-GB" b="0">
              <a:solidFill>
                <a:srgbClr val="1D212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67510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7FB4EB-FD2B-415C-ABFE-C8EF7F08F40A}"/>
              </a:ext>
            </a:extLst>
          </p:cNvPr>
          <p:cNvSpPr>
            <a:spLocks noGrp="1"/>
          </p:cNvSpPr>
          <p:nvPr>
            <p:ph type="body" sz="quarter" idx="10"/>
          </p:nvPr>
        </p:nvSpPr>
        <p:spPr>
          <a:xfrm>
            <a:off x="1323975" y="3338513"/>
            <a:ext cx="9893754" cy="725487"/>
          </a:xfrm>
        </p:spPr>
        <p:txBody>
          <a:bodyPr/>
          <a:lstStyle/>
          <a:p>
            <a:r>
              <a:rPr lang="en-GB"/>
              <a:t>Study well: Student support</a:t>
            </a:r>
          </a:p>
        </p:txBody>
      </p:sp>
    </p:spTree>
    <p:extLst>
      <p:ext uri="{BB962C8B-B14F-4D97-AF65-F5344CB8AC3E}">
        <p14:creationId xmlns:p14="http://schemas.microsoft.com/office/powerpoint/2010/main" val="3435179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8BDDE9-5BF2-004E-AA7E-780B485E284A}"/>
              </a:ext>
            </a:extLst>
          </p:cNvPr>
          <p:cNvSpPr>
            <a:spLocks noGrp="1"/>
          </p:cNvSpPr>
          <p:nvPr>
            <p:ph type="body" sz="quarter" idx="11"/>
          </p:nvPr>
        </p:nvSpPr>
        <p:spPr>
          <a:xfrm>
            <a:off x="1336675" y="519113"/>
            <a:ext cx="10035668" cy="877887"/>
          </a:xfrm>
        </p:spPr>
        <p:txBody>
          <a:bodyPr/>
          <a:lstStyle/>
          <a:p>
            <a:r>
              <a:rPr lang="en-US"/>
              <a:t>Student Support Available Within SPIR</a:t>
            </a:r>
            <a:endParaRPr lang="en-US" b="0"/>
          </a:p>
        </p:txBody>
      </p:sp>
      <p:sp>
        <p:nvSpPr>
          <p:cNvPr id="7" name="Text Placeholder 6">
            <a:extLst>
              <a:ext uri="{FF2B5EF4-FFF2-40B4-BE49-F238E27FC236}">
                <a16:creationId xmlns:a16="http://schemas.microsoft.com/office/drawing/2014/main" id="{5B770CEE-EF59-B748-AC92-7BA2F05C8E66}"/>
              </a:ext>
            </a:extLst>
          </p:cNvPr>
          <p:cNvSpPr>
            <a:spLocks noGrp="1"/>
          </p:cNvSpPr>
          <p:nvPr>
            <p:ph type="body" sz="quarter" idx="12"/>
          </p:nvPr>
        </p:nvSpPr>
        <p:spPr>
          <a:xfrm>
            <a:off x="473528" y="1268984"/>
            <a:ext cx="11413671" cy="4546600"/>
          </a:xfrm>
        </p:spPr>
        <p:txBody>
          <a:bodyPr/>
          <a:lstStyle/>
          <a:p>
            <a:pPr marL="342900" indent="-342900">
              <a:buFont typeface="Arial" panose="020B0604020202020204" pitchFamily="34" charset="0"/>
              <a:buChar char="•"/>
            </a:pPr>
            <a:r>
              <a:rPr lang="en-US" sz="2000"/>
              <a:t>While academic staff are not trained counsellors, welfare advisors, or health professionals, they are here to help and will do what they can to ensure you enjoy your time studying at QMUL.</a:t>
            </a:r>
          </a:p>
          <a:p>
            <a:pPr marL="342900" indent="-342900">
              <a:buFont typeface="Arial" panose="020B0604020202020204" pitchFamily="34" charset="0"/>
              <a:buChar char="•"/>
            </a:pPr>
            <a:r>
              <a:rPr lang="en-US" sz="2000"/>
              <a:t>Your </a:t>
            </a:r>
            <a:r>
              <a:rPr lang="en-US" sz="2000" b="1"/>
              <a:t>Advisor</a:t>
            </a:r>
            <a:r>
              <a:rPr lang="en-US" sz="2000"/>
              <a:t> is your designated point of contact within the school to help you navigate your time here, this can run the range from helping with mundane worries to more serious problems. You can think of them as experts in studying and learning in the university who can put you into contact with the people and services you need.</a:t>
            </a:r>
          </a:p>
          <a:p>
            <a:pPr marL="342900" indent="-342900">
              <a:buFont typeface="Arial" panose="020B0604020202020204" pitchFamily="34" charset="0"/>
              <a:buChar char="•"/>
            </a:pPr>
            <a:r>
              <a:rPr lang="en-US" sz="2000"/>
              <a:t>The </a:t>
            </a:r>
            <a:r>
              <a:rPr lang="en-US" sz="2000" b="1"/>
              <a:t>Senior Tutor </a:t>
            </a:r>
            <a:r>
              <a:rPr lang="en-US" sz="2000"/>
              <a:t>is the lead advisor within SPIR and while it is unlikely you contact the Senior Tutor for a routine worry, they are a point of contact for you when issues arise, including if you are unable to meet with your advisor for any reason.</a:t>
            </a:r>
          </a:p>
          <a:p>
            <a:pPr marL="342900" indent="-342900">
              <a:buFont typeface="Arial" panose="020B0604020202020204" pitchFamily="34" charset="0"/>
              <a:buChar char="•"/>
            </a:pPr>
            <a:r>
              <a:rPr lang="en-US" sz="2000"/>
              <a:t>The </a:t>
            </a:r>
            <a:r>
              <a:rPr lang="en-US" sz="2000" b="1"/>
              <a:t>Student Support Officers </a:t>
            </a:r>
            <a:r>
              <a:rPr lang="en-US" sz="2000"/>
              <a:t>are your key contacts within the professional services team in the SPIR office. The student support officers will contact you about your attendance and engagement if they are worried you may be experiencing difficulties, and you can speak with them if you need help or advice. </a:t>
            </a:r>
          </a:p>
          <a:p>
            <a:pPr marL="342900" indent="-342900">
              <a:buFont typeface="Arial" panose="020B0604020202020204" pitchFamily="34" charset="0"/>
              <a:buChar char="•"/>
            </a:pPr>
            <a:r>
              <a:rPr lang="en-US" sz="2000" b="1"/>
              <a:t>Use SPIR’s Undergraduate Info Zone: </a:t>
            </a:r>
            <a:r>
              <a:rPr lang="en-US" sz="2000" b="1">
                <a:hlinkClick r:id="rId2"/>
              </a:rPr>
              <a:t>http://qmplus.qmul.ac.uk/course/view.php?id=1315</a:t>
            </a:r>
            <a:r>
              <a:rPr lang="en-US" sz="2000" b="1"/>
              <a:t> </a:t>
            </a:r>
          </a:p>
        </p:txBody>
      </p:sp>
    </p:spTree>
    <p:extLst>
      <p:ext uri="{BB962C8B-B14F-4D97-AF65-F5344CB8AC3E}">
        <p14:creationId xmlns:p14="http://schemas.microsoft.com/office/powerpoint/2010/main" val="33583771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8BDDE9-5BF2-004E-AA7E-780B485E284A}"/>
              </a:ext>
            </a:extLst>
          </p:cNvPr>
          <p:cNvSpPr>
            <a:spLocks noGrp="1"/>
          </p:cNvSpPr>
          <p:nvPr>
            <p:ph type="body" sz="quarter" idx="11"/>
          </p:nvPr>
        </p:nvSpPr>
        <p:spPr>
          <a:xfrm>
            <a:off x="1336675" y="519113"/>
            <a:ext cx="10035668" cy="877887"/>
          </a:xfrm>
        </p:spPr>
        <p:txBody>
          <a:bodyPr/>
          <a:lstStyle/>
          <a:p>
            <a:r>
              <a:rPr lang="en-US"/>
              <a:t>Student Support Within QMUL</a:t>
            </a:r>
            <a:endParaRPr lang="en-US" b="0"/>
          </a:p>
        </p:txBody>
      </p:sp>
      <p:sp>
        <p:nvSpPr>
          <p:cNvPr id="7" name="Text Placeholder 6">
            <a:extLst>
              <a:ext uri="{FF2B5EF4-FFF2-40B4-BE49-F238E27FC236}">
                <a16:creationId xmlns:a16="http://schemas.microsoft.com/office/drawing/2014/main" id="{5B770CEE-EF59-B748-AC92-7BA2F05C8E66}"/>
              </a:ext>
            </a:extLst>
          </p:cNvPr>
          <p:cNvSpPr>
            <a:spLocks noGrp="1"/>
          </p:cNvSpPr>
          <p:nvPr>
            <p:ph type="body" sz="quarter" idx="12"/>
          </p:nvPr>
        </p:nvSpPr>
        <p:spPr>
          <a:xfrm>
            <a:off x="277586" y="1268984"/>
            <a:ext cx="11576957" cy="4546600"/>
          </a:xfrm>
        </p:spPr>
        <p:txBody>
          <a:bodyPr/>
          <a:lstStyle/>
          <a:p>
            <a:r>
              <a:rPr lang="en-US" sz="2400"/>
              <a:t>Support from your fellow students:</a:t>
            </a:r>
          </a:p>
          <a:p>
            <a:pPr marL="342900" indent="-342900">
              <a:buFont typeface="Arial" panose="020B0604020202020204" pitchFamily="34" charset="0"/>
              <a:buChar char="•"/>
            </a:pPr>
            <a:r>
              <a:rPr lang="en-US" sz="2400"/>
              <a:t>PASS Mentor Scheme (</a:t>
            </a:r>
            <a:r>
              <a:rPr lang="en-US" sz="2400">
                <a:hlinkClick r:id="rId2"/>
              </a:rPr>
              <a:t>https://www.qmul.ac.uk/teachers/our-activities/pass/</a:t>
            </a:r>
            <a:r>
              <a:rPr lang="en-US" sz="2400"/>
              <a:t>) </a:t>
            </a:r>
          </a:p>
          <a:p>
            <a:pPr marL="342900" indent="-342900">
              <a:buFont typeface="Arial" panose="020B0604020202020204" pitchFamily="34" charset="0"/>
              <a:buChar char="•"/>
            </a:pPr>
            <a:r>
              <a:rPr lang="en-US" sz="2400"/>
              <a:t>Buddy Scheme (</a:t>
            </a:r>
            <a:r>
              <a:rPr lang="en-US" sz="2400">
                <a:hlinkClick r:id="rId3"/>
              </a:rPr>
              <a:t>http://my.qmul.ac.uk/buddyscheme/</a:t>
            </a:r>
            <a:r>
              <a:rPr lang="en-US" sz="2400"/>
              <a:t>) </a:t>
            </a:r>
          </a:p>
          <a:p>
            <a:pPr marL="342900" indent="-342900">
              <a:buFont typeface="Arial" panose="020B0604020202020204" pitchFamily="34" charset="0"/>
              <a:buChar char="•"/>
            </a:pPr>
            <a:r>
              <a:rPr lang="en-US" sz="2400"/>
              <a:t>QM Student Union Academic Advice (</a:t>
            </a:r>
            <a:r>
              <a:rPr lang="en-US" sz="2400">
                <a:hlinkClick r:id="rId4"/>
              </a:rPr>
              <a:t>https://www.qmsu.org/advice/academic/</a:t>
            </a:r>
            <a:r>
              <a:rPr lang="en-US" sz="2400"/>
              <a:t>) </a:t>
            </a:r>
          </a:p>
          <a:p>
            <a:endParaRPr lang="en-US" sz="2400"/>
          </a:p>
          <a:p>
            <a:r>
              <a:rPr lang="en-US" sz="2400"/>
              <a:t>Support from central services</a:t>
            </a:r>
          </a:p>
          <a:p>
            <a:pPr marL="342900" indent="-342900">
              <a:buFont typeface="Arial" panose="020B0604020202020204" pitchFamily="34" charset="0"/>
              <a:buChar char="•"/>
            </a:pPr>
            <a:r>
              <a:rPr lang="en-US" sz="2400"/>
              <a:t>QMUL Library (</a:t>
            </a:r>
            <a:r>
              <a:rPr lang="en-US" sz="2400">
                <a:hlinkClick r:id="rId5"/>
              </a:rPr>
              <a:t>https://www.library.qmul.ac.uk</a:t>
            </a:r>
            <a:r>
              <a:rPr lang="en-US" sz="2400"/>
              <a:t>) </a:t>
            </a:r>
          </a:p>
          <a:p>
            <a:pPr marL="342900" indent="-342900">
              <a:buFont typeface="Arial" panose="020B0604020202020204" pitchFamily="34" charset="0"/>
              <a:buChar char="•"/>
            </a:pPr>
            <a:r>
              <a:rPr lang="en-US" sz="2400"/>
              <a:t>Language Centre (</a:t>
            </a:r>
            <a:r>
              <a:rPr lang="en-US" sz="2400">
                <a:hlinkClick r:id="rId6"/>
              </a:rPr>
              <a:t>https://www.qmul.ac.uk/sllf/language-centre/</a:t>
            </a:r>
            <a:r>
              <a:rPr lang="en-US" sz="2400"/>
              <a:t>) </a:t>
            </a:r>
          </a:p>
          <a:p>
            <a:pPr marL="342900" indent="-342900">
              <a:buFont typeface="Arial" panose="020B0604020202020204" pitchFamily="34" charset="0"/>
              <a:buChar char="•"/>
            </a:pPr>
            <a:r>
              <a:rPr lang="en-US" sz="2400"/>
              <a:t>Global Opportunities (</a:t>
            </a:r>
            <a:r>
              <a:rPr lang="en-US" sz="2400">
                <a:hlinkClick r:id="rId7"/>
              </a:rPr>
              <a:t>https://www.qmul.ac.uk/international/global-opportunities/outgoing-students/</a:t>
            </a:r>
            <a:r>
              <a:rPr lang="en-US" sz="2400"/>
              <a:t>) </a:t>
            </a:r>
          </a:p>
          <a:p>
            <a:pPr marL="342900" indent="-342900">
              <a:buFont typeface="Arial" panose="020B0604020202020204" pitchFamily="34" charset="0"/>
              <a:buChar char="•"/>
            </a:pPr>
            <a:r>
              <a:rPr lang="en-US" sz="2400"/>
              <a:t>IT Services for students (</a:t>
            </a:r>
            <a:r>
              <a:rPr lang="en-US" sz="2400">
                <a:hlinkClick r:id="rId8"/>
              </a:rPr>
              <a:t>https://www.its.qmul.ac.uk/services/students/index.html</a:t>
            </a:r>
            <a:r>
              <a:rPr lang="en-US" sz="2400"/>
              <a:t>) </a:t>
            </a:r>
          </a:p>
        </p:txBody>
      </p:sp>
    </p:spTree>
    <p:extLst>
      <p:ext uri="{BB962C8B-B14F-4D97-AF65-F5344CB8AC3E}">
        <p14:creationId xmlns:p14="http://schemas.microsoft.com/office/powerpoint/2010/main" val="11002027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8BDDE9-5BF2-004E-AA7E-780B485E284A}"/>
              </a:ext>
            </a:extLst>
          </p:cNvPr>
          <p:cNvSpPr>
            <a:spLocks noGrp="1"/>
          </p:cNvSpPr>
          <p:nvPr>
            <p:ph type="body" sz="quarter" idx="11"/>
          </p:nvPr>
        </p:nvSpPr>
        <p:spPr>
          <a:xfrm>
            <a:off x="1336675" y="519113"/>
            <a:ext cx="10035668" cy="877887"/>
          </a:xfrm>
        </p:spPr>
        <p:txBody>
          <a:bodyPr/>
          <a:lstStyle/>
          <a:p>
            <a:r>
              <a:rPr lang="en-US"/>
              <a:t>Living Support </a:t>
            </a:r>
            <a:r>
              <a:rPr lang="en-US" sz="4000"/>
              <a:t>at QMUL</a:t>
            </a:r>
            <a:endParaRPr lang="en-US" b="0"/>
          </a:p>
        </p:txBody>
      </p:sp>
      <p:sp>
        <p:nvSpPr>
          <p:cNvPr id="7" name="Text Placeholder 6">
            <a:extLst>
              <a:ext uri="{FF2B5EF4-FFF2-40B4-BE49-F238E27FC236}">
                <a16:creationId xmlns:a16="http://schemas.microsoft.com/office/drawing/2014/main" id="{5B770CEE-EF59-B748-AC92-7BA2F05C8E66}"/>
              </a:ext>
            </a:extLst>
          </p:cNvPr>
          <p:cNvSpPr>
            <a:spLocks noGrp="1"/>
          </p:cNvSpPr>
          <p:nvPr>
            <p:ph type="body" sz="quarter" idx="12"/>
          </p:nvPr>
        </p:nvSpPr>
        <p:spPr>
          <a:xfrm>
            <a:off x="1336675" y="1268984"/>
            <a:ext cx="10035668" cy="4546600"/>
          </a:xfrm>
        </p:spPr>
        <p:txBody>
          <a:bodyPr/>
          <a:lstStyle/>
          <a:p>
            <a:r>
              <a:rPr lang="en-US" sz="2000"/>
              <a:t> </a:t>
            </a:r>
          </a:p>
          <a:p>
            <a:pPr marL="342900" indent="-342900">
              <a:buFont typeface="Arial" panose="020B0604020202020204" pitchFamily="34" charset="0"/>
              <a:buChar char="•"/>
            </a:pPr>
            <a:r>
              <a:rPr lang="en-US" sz="2000"/>
              <a:t>Advice and Counselling (</a:t>
            </a:r>
            <a:r>
              <a:rPr lang="en-US" sz="2000">
                <a:hlinkClick r:id="rId2"/>
              </a:rPr>
              <a:t>https://www.welfare.qmul.ac.uk</a:t>
            </a:r>
            <a:r>
              <a:rPr lang="en-US" sz="2000"/>
              <a:t>) </a:t>
            </a:r>
          </a:p>
          <a:p>
            <a:pPr marL="342900" indent="-342900">
              <a:buFont typeface="Arial" panose="020B0604020202020204" pitchFamily="34" charset="0"/>
              <a:buChar char="•"/>
            </a:pPr>
            <a:r>
              <a:rPr lang="en-US" sz="2000"/>
              <a:t>Disability and Dyslexia Service (</a:t>
            </a:r>
            <a:r>
              <a:rPr lang="en-US" sz="2000">
                <a:hlinkClick r:id="rId3"/>
              </a:rPr>
              <a:t>http://www.dds.qmul.ac.uk</a:t>
            </a:r>
            <a:r>
              <a:rPr lang="en-US" sz="2000"/>
              <a:t>) </a:t>
            </a:r>
          </a:p>
          <a:p>
            <a:pPr marL="342900" indent="-342900">
              <a:buFont typeface="Arial" panose="020B0604020202020204" pitchFamily="34" charset="0"/>
              <a:buChar char="•"/>
            </a:pPr>
            <a:r>
              <a:rPr lang="en-US" sz="2000"/>
              <a:t>Residential Services and Support (</a:t>
            </a:r>
            <a:r>
              <a:rPr lang="en-US" sz="2000">
                <a:solidFill>
                  <a:schemeClr val="tx2">
                    <a:lumMod val="60000"/>
                    <a:lumOff val="40000"/>
                  </a:schemeClr>
                </a:solidFill>
                <a:hlinkClick r:id="rId4">
                  <a:extLst>
                    <a:ext uri="{A12FA001-AC4F-418D-AE19-62706E023703}">
                      <ahyp:hlinkClr xmlns:ahyp="http://schemas.microsoft.com/office/drawing/2018/hyperlinkcolor" val="tx"/>
                    </a:ext>
                  </a:extLst>
                </a:hlinkClick>
              </a:rPr>
              <a:t>https://www.qmul.ac.uk/residences</a:t>
            </a:r>
            <a:r>
              <a:rPr lang="en-US" sz="2000"/>
              <a:t>) </a:t>
            </a:r>
          </a:p>
          <a:p>
            <a:pPr marL="342900" indent="-342900">
              <a:buFont typeface="Arial" panose="020B0604020202020204" pitchFamily="34" charset="0"/>
              <a:buChar char="•"/>
            </a:pPr>
            <a:r>
              <a:rPr lang="en-US" sz="2000"/>
              <a:t>Security (</a:t>
            </a:r>
            <a:r>
              <a:rPr lang="en-US" sz="2000">
                <a:hlinkClick r:id="rId5"/>
              </a:rPr>
              <a:t>http://www.security.qmul.ac.uk</a:t>
            </a:r>
            <a:r>
              <a:rPr lang="en-US" sz="2000"/>
              <a:t>)</a:t>
            </a:r>
          </a:p>
          <a:p>
            <a:pPr marL="342900" indent="-342900">
              <a:buFont typeface="Arial" panose="020B0604020202020204" pitchFamily="34" charset="0"/>
              <a:buChar char="•"/>
            </a:pPr>
            <a:r>
              <a:rPr lang="en-US" sz="2000"/>
              <a:t>Student Health (</a:t>
            </a:r>
            <a:r>
              <a:rPr lang="en-US" sz="2000">
                <a:solidFill>
                  <a:schemeClr val="tx2">
                    <a:lumMod val="60000"/>
                    <a:lumOff val="40000"/>
                  </a:schemeClr>
                </a:solidFill>
                <a:hlinkClick r:id="rId6">
                  <a:extLst>
                    <a:ext uri="{A12FA001-AC4F-418D-AE19-62706E023703}">
                      <ahyp:hlinkClr xmlns:ahyp="http://schemas.microsoft.com/office/drawing/2018/hyperlinkcolor" val="tx"/>
                    </a:ext>
                  </a:extLst>
                </a:hlinkClick>
              </a:rPr>
              <a:t>https://www.studenthealth.qmul.ac.uk</a:t>
            </a:r>
            <a:r>
              <a:rPr lang="en-US" sz="2000"/>
              <a:t>) </a:t>
            </a:r>
          </a:p>
          <a:p>
            <a:pPr marL="342900" indent="-342900">
              <a:buFont typeface="Arial" panose="020B0604020202020204" pitchFamily="34" charset="0"/>
              <a:buChar char="•"/>
            </a:pPr>
            <a:r>
              <a:rPr lang="en-US" sz="2000"/>
              <a:t>Legal Advice (</a:t>
            </a:r>
            <a:r>
              <a:rPr lang="en-US" sz="2000">
                <a:hlinkClick r:id="rId7"/>
              </a:rPr>
              <a:t>http://www.lac.qmul.ac.uk</a:t>
            </a:r>
            <a:r>
              <a:rPr lang="en-US" sz="2000"/>
              <a:t>) </a:t>
            </a:r>
          </a:p>
          <a:p>
            <a:pPr marL="342900" indent="-342900">
              <a:buFont typeface="Arial" panose="020B0604020202020204" pitchFamily="34" charset="0"/>
              <a:buChar char="•"/>
            </a:pPr>
            <a:r>
              <a:rPr lang="en-US" sz="2000"/>
              <a:t>Childcare </a:t>
            </a:r>
            <a:r>
              <a:rPr lang="en-US" sz="2000">
                <a:hlinkClick r:id="rId2"/>
              </a:rPr>
              <a:t>https://www.welfare.qmul.ac.uk</a:t>
            </a:r>
            <a:r>
              <a:rPr lang="en-US" sz="2000"/>
              <a:t>) </a:t>
            </a:r>
          </a:p>
          <a:p>
            <a:pPr marL="342900" indent="-342900">
              <a:buFont typeface="Arial" panose="020B0604020202020204" pitchFamily="34" charset="0"/>
              <a:buChar char="•"/>
            </a:pPr>
            <a:r>
              <a:rPr lang="en-US" sz="2000"/>
              <a:t>Faith (</a:t>
            </a:r>
            <a:r>
              <a:rPr lang="en-US" sz="2000">
                <a:hlinkClick r:id="rId8"/>
              </a:rPr>
              <a:t>http://www.faith.qmul.ac.uk</a:t>
            </a:r>
            <a:r>
              <a:rPr lang="en-US" sz="2000"/>
              <a:t>) </a:t>
            </a:r>
          </a:p>
          <a:p>
            <a:pPr marL="342900" indent="-342900">
              <a:buFont typeface="Arial" panose="020B0604020202020204" pitchFamily="34" charset="0"/>
              <a:buChar char="•"/>
            </a:pPr>
            <a:r>
              <a:rPr lang="en-US" sz="2000"/>
              <a:t>Music (</a:t>
            </a:r>
            <a:r>
              <a:rPr lang="en-US" sz="2000">
                <a:hlinkClick r:id="rId9"/>
              </a:rPr>
              <a:t>http://www.music.qmul.ac.uk</a:t>
            </a:r>
            <a:r>
              <a:rPr lang="en-US" sz="2000"/>
              <a:t>) </a:t>
            </a:r>
          </a:p>
          <a:p>
            <a:pPr marL="342900" indent="-342900">
              <a:buFont typeface="Arial" panose="020B0604020202020204" pitchFamily="34" charset="0"/>
              <a:buChar char="•"/>
            </a:pPr>
            <a:r>
              <a:rPr lang="en-US" sz="2000"/>
              <a:t>Fitness (</a:t>
            </a:r>
            <a:r>
              <a:rPr lang="en-US" sz="2000">
                <a:hlinkClick r:id="rId10"/>
              </a:rPr>
              <a:t>http://my.qmul.ac.uk/services-and-support/live-well/gymfitness-centres/</a:t>
            </a:r>
            <a:r>
              <a:rPr lang="en-US" sz="2000"/>
              <a:t>) </a:t>
            </a:r>
          </a:p>
        </p:txBody>
      </p:sp>
    </p:spTree>
    <p:extLst>
      <p:ext uri="{BB962C8B-B14F-4D97-AF65-F5344CB8AC3E}">
        <p14:creationId xmlns:p14="http://schemas.microsoft.com/office/powerpoint/2010/main" val="15995466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8BDDE9-5BF2-004E-AA7E-780B485E284A}"/>
              </a:ext>
            </a:extLst>
          </p:cNvPr>
          <p:cNvSpPr>
            <a:spLocks noGrp="1"/>
          </p:cNvSpPr>
          <p:nvPr>
            <p:ph type="body" sz="quarter" idx="11"/>
          </p:nvPr>
        </p:nvSpPr>
        <p:spPr>
          <a:xfrm>
            <a:off x="1336675" y="519113"/>
            <a:ext cx="10035668" cy="877887"/>
          </a:xfrm>
        </p:spPr>
        <p:txBody>
          <a:bodyPr/>
          <a:lstStyle/>
          <a:p>
            <a:r>
              <a:rPr lang="en-US"/>
              <a:t>Advice &amp; Counselling </a:t>
            </a:r>
          </a:p>
          <a:p>
            <a:r>
              <a:rPr lang="en-US" sz="2000" b="0">
                <a:solidFill>
                  <a:schemeClr val="tx1">
                    <a:lumMod val="50000"/>
                  </a:schemeClr>
                </a:solidFill>
              </a:rPr>
              <a:t>(</a:t>
            </a:r>
            <a:r>
              <a:rPr lang="en-US" sz="2000" b="0">
                <a:solidFill>
                  <a:schemeClr val="tx1">
                    <a:lumMod val="50000"/>
                  </a:schemeClr>
                </a:solidFill>
                <a:hlinkClick r:id="rId2">
                  <a:extLst>
                    <a:ext uri="{A12FA001-AC4F-418D-AE19-62706E023703}">
                      <ahyp:hlinkClr xmlns:ahyp="http://schemas.microsoft.com/office/drawing/2018/hyperlinkcolor" val="tx"/>
                    </a:ext>
                  </a:extLst>
                </a:hlinkClick>
              </a:rPr>
              <a:t>https://www.welfare.qmul.ac.uk</a:t>
            </a:r>
            <a:r>
              <a:rPr lang="en-US" sz="2000" b="0">
                <a:solidFill>
                  <a:schemeClr val="tx1">
                    <a:lumMod val="50000"/>
                  </a:schemeClr>
                </a:solidFill>
              </a:rPr>
              <a:t>)</a:t>
            </a:r>
            <a:endParaRPr lang="en-US" b="0">
              <a:solidFill>
                <a:schemeClr val="tx1">
                  <a:lumMod val="50000"/>
                </a:schemeClr>
              </a:solidFill>
            </a:endParaRPr>
          </a:p>
        </p:txBody>
      </p:sp>
      <p:sp>
        <p:nvSpPr>
          <p:cNvPr id="7" name="Text Placeholder 6">
            <a:extLst>
              <a:ext uri="{FF2B5EF4-FFF2-40B4-BE49-F238E27FC236}">
                <a16:creationId xmlns:a16="http://schemas.microsoft.com/office/drawing/2014/main" id="{5B770CEE-EF59-B748-AC92-7BA2F05C8E66}"/>
              </a:ext>
            </a:extLst>
          </p:cNvPr>
          <p:cNvSpPr>
            <a:spLocks noGrp="1"/>
          </p:cNvSpPr>
          <p:nvPr>
            <p:ph type="body" sz="quarter" idx="12"/>
          </p:nvPr>
        </p:nvSpPr>
        <p:spPr>
          <a:xfrm>
            <a:off x="1336675" y="1737360"/>
            <a:ext cx="10035668" cy="4078224"/>
          </a:xfrm>
        </p:spPr>
        <p:txBody>
          <a:bodyPr/>
          <a:lstStyle/>
          <a:p>
            <a:pPr marL="342900" indent="-342900">
              <a:buFont typeface="Arial" panose="020B0604020202020204" pitchFamily="34" charset="0"/>
              <a:buChar char="•"/>
            </a:pPr>
            <a:endParaRPr lang="en-US" sz="2000"/>
          </a:p>
          <a:p>
            <a:pPr marL="342900" indent="-342900">
              <a:buFont typeface="Arial" panose="020B0604020202020204" pitchFamily="34" charset="0"/>
              <a:buChar char="•"/>
            </a:pPr>
            <a:r>
              <a:rPr lang="en-US" sz="2000"/>
              <a:t>Wide variety of guidance on issues that might arise while you are studying at QMUL</a:t>
            </a:r>
            <a:endParaRPr lang="en-US" sz="1600"/>
          </a:p>
          <a:p>
            <a:pPr marL="342900" indent="-342900">
              <a:buFont typeface="Arial" panose="020B0604020202020204" pitchFamily="34" charset="0"/>
              <a:buChar char="•"/>
            </a:pPr>
            <a:r>
              <a:rPr lang="en-US" sz="2000"/>
              <a:t>Help with both practical decisions and emotional wellbeing. Includes, Face-to-Face Emotional Support, Self-help Resources, and Workshops</a:t>
            </a:r>
          </a:p>
          <a:p>
            <a:pPr marL="342900" indent="-342900">
              <a:buFont typeface="Arial" panose="020B0604020202020204" pitchFamily="34" charset="0"/>
              <a:buChar char="•"/>
            </a:pPr>
            <a:r>
              <a:rPr lang="en-US" sz="2000"/>
              <a:t>Getting in touch:</a:t>
            </a:r>
          </a:p>
          <a:p>
            <a:pPr marL="800100" lvl="1" indent="-342900">
              <a:buFont typeface="Arial" panose="020B0604020202020204" pitchFamily="34" charset="0"/>
              <a:buChar char="•"/>
            </a:pPr>
            <a:r>
              <a:rPr lang="en-US" sz="2000"/>
              <a:t>Advice and Counselling Service is on the ground floor of the Geography Building, Mile End Campus. </a:t>
            </a:r>
          </a:p>
          <a:p>
            <a:pPr marL="800100" lvl="1" indent="-342900">
              <a:buFont typeface="Arial" panose="020B0604020202020204" pitchFamily="34" charset="0"/>
              <a:buChar char="•"/>
            </a:pPr>
            <a:r>
              <a:rPr lang="en-US" sz="2000"/>
              <a:t>+44 (0)20 7882 8717</a:t>
            </a:r>
          </a:p>
          <a:p>
            <a:pPr marL="800100" lvl="1" indent="-342900">
              <a:buFont typeface="Arial" panose="020B0604020202020204" pitchFamily="34" charset="0"/>
              <a:buChar char="•"/>
            </a:pPr>
            <a:r>
              <a:rPr lang="en-US" sz="2000">
                <a:solidFill>
                  <a:schemeClr val="tx1">
                    <a:lumMod val="50000"/>
                  </a:schemeClr>
                </a:solidFill>
              </a:rPr>
              <a:t>Web form and opening hours at </a:t>
            </a:r>
            <a:r>
              <a:rPr lang="en-US" sz="2000">
                <a:solidFill>
                  <a:schemeClr val="tx1">
                    <a:lumMod val="50000"/>
                  </a:schemeClr>
                </a:solidFill>
                <a:hlinkClick r:id="rId3">
                  <a:extLst>
                    <a:ext uri="{A12FA001-AC4F-418D-AE19-62706E023703}">
                      <ahyp:hlinkClr xmlns:ahyp="http://schemas.microsoft.com/office/drawing/2018/hyperlinkcolor" val="tx"/>
                    </a:ext>
                  </a:extLst>
                </a:hlinkClick>
              </a:rPr>
              <a:t>https://www.welfare.qmul.ac.uk/about-us/opening-times-and-contact-us/</a:t>
            </a:r>
            <a:r>
              <a:rPr lang="en-US" sz="2000">
                <a:solidFill>
                  <a:schemeClr val="tx1">
                    <a:lumMod val="50000"/>
                  </a:schemeClr>
                </a:solidFill>
              </a:rPr>
              <a:t> </a:t>
            </a:r>
          </a:p>
        </p:txBody>
      </p:sp>
    </p:spTree>
    <p:extLst>
      <p:ext uri="{BB962C8B-B14F-4D97-AF65-F5344CB8AC3E}">
        <p14:creationId xmlns:p14="http://schemas.microsoft.com/office/powerpoint/2010/main" val="32190265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8BDDE9-5BF2-004E-AA7E-780B485E284A}"/>
              </a:ext>
            </a:extLst>
          </p:cNvPr>
          <p:cNvSpPr>
            <a:spLocks noGrp="1"/>
          </p:cNvSpPr>
          <p:nvPr>
            <p:ph type="body" sz="quarter" idx="11"/>
          </p:nvPr>
        </p:nvSpPr>
        <p:spPr>
          <a:xfrm>
            <a:off x="1336675" y="519113"/>
            <a:ext cx="10035668" cy="877887"/>
          </a:xfrm>
        </p:spPr>
        <p:txBody>
          <a:bodyPr/>
          <a:lstStyle/>
          <a:p>
            <a:r>
              <a:rPr lang="en-US"/>
              <a:t>Disability and Dyslexia Service </a:t>
            </a:r>
          </a:p>
          <a:p>
            <a:r>
              <a:rPr lang="en-US" sz="2000" b="0">
                <a:solidFill>
                  <a:schemeClr val="tx1">
                    <a:lumMod val="50000"/>
                  </a:schemeClr>
                </a:solidFill>
              </a:rPr>
              <a:t>(</a:t>
            </a:r>
            <a:r>
              <a:rPr lang="en-US" sz="2000" b="0">
                <a:solidFill>
                  <a:schemeClr val="tx1">
                    <a:lumMod val="50000"/>
                  </a:schemeClr>
                </a:solidFill>
                <a:hlinkClick r:id="rId2">
                  <a:extLst>
                    <a:ext uri="{A12FA001-AC4F-418D-AE19-62706E023703}">
                      <ahyp:hlinkClr xmlns:ahyp="http://schemas.microsoft.com/office/drawing/2018/hyperlinkcolor" val="tx"/>
                    </a:ext>
                  </a:extLst>
                </a:hlinkClick>
              </a:rPr>
              <a:t>http://www.dds.qmul.ac.uk</a:t>
            </a:r>
            <a:r>
              <a:rPr lang="en-US" sz="2000" b="0">
                <a:solidFill>
                  <a:schemeClr val="tx1">
                    <a:lumMod val="50000"/>
                  </a:schemeClr>
                </a:solidFill>
              </a:rPr>
              <a:t>)</a:t>
            </a:r>
            <a:endParaRPr lang="en-US" b="0">
              <a:solidFill>
                <a:schemeClr val="tx1">
                  <a:lumMod val="50000"/>
                </a:schemeClr>
              </a:solidFill>
            </a:endParaRPr>
          </a:p>
        </p:txBody>
      </p:sp>
      <p:sp>
        <p:nvSpPr>
          <p:cNvPr id="7" name="Text Placeholder 6">
            <a:extLst>
              <a:ext uri="{FF2B5EF4-FFF2-40B4-BE49-F238E27FC236}">
                <a16:creationId xmlns:a16="http://schemas.microsoft.com/office/drawing/2014/main" id="{5B770CEE-EF59-B748-AC92-7BA2F05C8E66}"/>
              </a:ext>
            </a:extLst>
          </p:cNvPr>
          <p:cNvSpPr>
            <a:spLocks noGrp="1"/>
          </p:cNvSpPr>
          <p:nvPr>
            <p:ph type="body" sz="quarter" idx="12"/>
          </p:nvPr>
        </p:nvSpPr>
        <p:spPr>
          <a:xfrm>
            <a:off x="1336675" y="1737360"/>
            <a:ext cx="10035668" cy="4078224"/>
          </a:xfrm>
        </p:spPr>
        <p:txBody>
          <a:bodyPr/>
          <a:lstStyle/>
          <a:p>
            <a:r>
              <a:rPr lang="en-US" sz="2000"/>
              <a:t>Student support for students with: </a:t>
            </a:r>
          </a:p>
          <a:p>
            <a:pPr marL="342900" indent="-342900">
              <a:buFont typeface="Arial" panose="020B0604020202020204" pitchFamily="34" charset="0"/>
              <a:buChar char="•"/>
            </a:pPr>
            <a:r>
              <a:rPr lang="en-US" sz="2000"/>
              <a:t>Disabilities or long-term health conditions</a:t>
            </a:r>
          </a:p>
          <a:p>
            <a:pPr marL="342900" indent="-342900">
              <a:buFont typeface="Arial" panose="020B0604020202020204" pitchFamily="34" charset="0"/>
              <a:buChar char="•"/>
            </a:pPr>
            <a:r>
              <a:rPr lang="en-US" sz="2000"/>
              <a:t>Specific learning difficulties</a:t>
            </a:r>
          </a:p>
          <a:p>
            <a:pPr marL="342900" indent="-342900">
              <a:buFont typeface="Arial" panose="020B0604020202020204" pitchFamily="34" charset="0"/>
              <a:buChar char="•"/>
            </a:pPr>
            <a:r>
              <a:rPr lang="en-US" sz="2000"/>
              <a:t>Diagnosed mental health difficulties</a:t>
            </a:r>
          </a:p>
          <a:p>
            <a:pPr marL="342900" indent="-342900">
              <a:buFont typeface="Arial" panose="020B0604020202020204" pitchFamily="34" charset="0"/>
              <a:buChar char="•"/>
            </a:pPr>
            <a:r>
              <a:rPr lang="en-US" sz="2000"/>
              <a:t>Provide student support agreements, diagnostics for learning difficulties, and assistance with disabled students allowance applications</a:t>
            </a:r>
            <a:endParaRPr lang="en-US" sz="1600"/>
          </a:p>
          <a:p>
            <a:pPr marL="342900" indent="-342900">
              <a:buFont typeface="Arial" panose="020B0604020202020204" pitchFamily="34" charset="0"/>
              <a:buChar char="•"/>
            </a:pPr>
            <a:r>
              <a:rPr lang="en-US" sz="2000"/>
              <a:t>Getting in touch:</a:t>
            </a:r>
          </a:p>
          <a:p>
            <a:pPr marL="800100" lvl="1" indent="-342900">
              <a:buFont typeface="Arial" panose="020B0604020202020204" pitchFamily="34" charset="0"/>
              <a:buChar char="•"/>
            </a:pPr>
            <a:r>
              <a:rPr lang="en-US" sz="2000"/>
              <a:t>Disability and Dyslexia Service is in room 3.06 in The Bancroft Building, Mile End Campus. </a:t>
            </a:r>
          </a:p>
          <a:p>
            <a:pPr marL="800100" lvl="1" indent="-342900">
              <a:buFont typeface="Arial" panose="020B0604020202020204" pitchFamily="34" charset="0"/>
              <a:buChar char="•"/>
            </a:pPr>
            <a:r>
              <a:rPr lang="en-US" sz="2000"/>
              <a:t>+44 ((0) 20 7882 2756</a:t>
            </a:r>
          </a:p>
          <a:p>
            <a:pPr marL="800100" lvl="1" indent="-342900">
              <a:buFont typeface="Arial" panose="020B0604020202020204" pitchFamily="34" charset="0"/>
              <a:buChar char="•"/>
            </a:pPr>
            <a:r>
              <a:rPr lang="en-US" sz="2000">
                <a:solidFill>
                  <a:schemeClr val="tx1">
                    <a:lumMod val="50000"/>
                  </a:schemeClr>
                </a:solidFill>
              </a:rPr>
              <a:t>Web form and opening hours at </a:t>
            </a:r>
            <a:r>
              <a:rPr lang="en-US" sz="2000">
                <a:solidFill>
                  <a:schemeClr val="tx1">
                    <a:lumMod val="50000"/>
                  </a:schemeClr>
                </a:solidFill>
                <a:hlinkClick r:id="rId3">
                  <a:extLst>
                    <a:ext uri="{A12FA001-AC4F-418D-AE19-62706E023703}">
                      <ahyp:hlinkClr xmlns:ahyp="http://schemas.microsoft.com/office/drawing/2018/hyperlinkcolor" val="tx"/>
                    </a:ext>
                  </a:extLst>
                </a:hlinkClick>
              </a:rPr>
              <a:t>http://www.dds.qmul.ac.uk/about-us/#d.en.499672</a:t>
            </a:r>
            <a:r>
              <a:rPr lang="en-US" sz="2000">
                <a:solidFill>
                  <a:schemeClr val="tx1">
                    <a:lumMod val="50000"/>
                  </a:schemeClr>
                </a:solidFill>
              </a:rPr>
              <a:t> </a:t>
            </a:r>
          </a:p>
        </p:txBody>
      </p:sp>
    </p:spTree>
    <p:extLst>
      <p:ext uri="{BB962C8B-B14F-4D97-AF65-F5344CB8AC3E}">
        <p14:creationId xmlns:p14="http://schemas.microsoft.com/office/powerpoint/2010/main" val="357426415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5CABA5-92B5-42C4-813B-9EFCB184A797}"/>
              </a:ext>
            </a:extLst>
          </p:cNvPr>
          <p:cNvPicPr>
            <a:picLocks noChangeAspect="1"/>
          </p:cNvPicPr>
          <p:nvPr/>
        </p:nvPicPr>
        <p:blipFill>
          <a:blip r:embed="rId3">
            <a:alphaModFix/>
          </a:blip>
          <a:stretch>
            <a:fillRect/>
          </a:stretch>
        </p:blipFill>
        <p:spPr>
          <a:xfrm>
            <a:off x="397584" y="6053179"/>
            <a:ext cx="2346803" cy="627256"/>
          </a:xfrm>
          <a:prstGeom prst="rect">
            <a:avLst/>
          </a:prstGeom>
        </p:spPr>
      </p:pic>
      <p:pic>
        <p:nvPicPr>
          <p:cNvPr id="19" name="Picture 18">
            <a:extLst>
              <a:ext uri="{FF2B5EF4-FFF2-40B4-BE49-F238E27FC236}">
                <a16:creationId xmlns:a16="http://schemas.microsoft.com/office/drawing/2014/main" id="{59984BF6-DDA5-4FA9-AEC7-C9D31EB49C7B}"/>
              </a:ext>
            </a:extLst>
          </p:cNvPr>
          <p:cNvPicPr>
            <a:picLocks noChangeAspect="1"/>
          </p:cNvPicPr>
          <p:nvPr/>
        </p:nvPicPr>
        <p:blipFill rotWithShape="1">
          <a:blip r:embed="rId4"/>
          <a:srcRect t="86937"/>
          <a:stretch/>
        </p:blipFill>
        <p:spPr>
          <a:xfrm>
            <a:off x="0" y="5962168"/>
            <a:ext cx="12192000" cy="895832"/>
          </a:xfrm>
          <a:prstGeom prst="rect">
            <a:avLst/>
          </a:prstGeom>
        </p:spPr>
      </p:pic>
      <p:pic>
        <p:nvPicPr>
          <p:cNvPr id="20" name="Picture 19">
            <a:extLst>
              <a:ext uri="{FF2B5EF4-FFF2-40B4-BE49-F238E27FC236}">
                <a16:creationId xmlns:a16="http://schemas.microsoft.com/office/drawing/2014/main" id="{5AD94D2C-8E4B-4524-B72C-F3525452309F}"/>
              </a:ext>
            </a:extLst>
          </p:cNvPr>
          <p:cNvPicPr>
            <a:picLocks noChangeAspect="1"/>
          </p:cNvPicPr>
          <p:nvPr/>
        </p:nvPicPr>
        <p:blipFill>
          <a:blip r:embed="rId3">
            <a:alphaModFix/>
          </a:blip>
          <a:stretch>
            <a:fillRect/>
          </a:stretch>
        </p:blipFill>
        <p:spPr>
          <a:xfrm>
            <a:off x="397584" y="6053179"/>
            <a:ext cx="2346803" cy="627256"/>
          </a:xfrm>
          <a:prstGeom prst="rect">
            <a:avLst/>
          </a:prstGeom>
        </p:spPr>
      </p:pic>
      <p:sp>
        <p:nvSpPr>
          <p:cNvPr id="2" name="Content Placeholder 1">
            <a:extLst>
              <a:ext uri="{FF2B5EF4-FFF2-40B4-BE49-F238E27FC236}">
                <a16:creationId xmlns:a16="http://schemas.microsoft.com/office/drawing/2014/main" id="{8BF65062-89D5-65D2-735B-4F86B036E5F0}"/>
              </a:ext>
            </a:extLst>
          </p:cNvPr>
          <p:cNvSpPr>
            <a:spLocks noGrp="1"/>
          </p:cNvSpPr>
          <p:nvPr>
            <p:ph sz="quarter" idx="10"/>
          </p:nvPr>
        </p:nvSpPr>
        <p:spPr>
          <a:xfrm>
            <a:off x="199868" y="212171"/>
            <a:ext cx="7952730" cy="1116571"/>
          </a:xfrm>
        </p:spPr>
        <p:txBody>
          <a:bodyPr lIns="91440" tIns="45720" rIns="91440" bIns="45720" anchor="t">
            <a:noAutofit/>
          </a:bodyPr>
          <a:lstStyle/>
          <a:p>
            <a:r>
              <a:rPr lang="en-US" sz="3600">
                <a:latin typeface="Modern Love Caps" panose="04070805081001020A01" pitchFamily="82" charset="0"/>
                <a:ea typeface="Source Sans Pro" panose="020B0503030403020204" pitchFamily="34" charset="0"/>
              </a:rPr>
              <a:t>Go abroad </a:t>
            </a:r>
            <a:r>
              <a:rPr lang="en-US" sz="2400" b="0">
                <a:latin typeface="Modern Love Caps" panose="04070805081001020A01" pitchFamily="82" charset="0"/>
                <a:ea typeface="Source Sans Pro" panose="020B0503030403020204" pitchFamily="34" charset="0"/>
              </a:rPr>
              <a:t>during your degree with </a:t>
            </a:r>
            <a:br>
              <a:rPr lang="en-US" sz="2400" b="0">
                <a:latin typeface="Modern Love Caps" panose="04070805081001020A01" pitchFamily="82" charset="0"/>
                <a:ea typeface="Source Sans Pro" panose="020B0503030403020204" pitchFamily="34" charset="0"/>
              </a:rPr>
            </a:br>
            <a:r>
              <a:rPr lang="en-US" sz="5400">
                <a:latin typeface="Modern Love Caps" panose="04070805081001020A01" pitchFamily="82" charset="0"/>
                <a:ea typeface="Source Sans Pro" panose="020B0503030403020204" pitchFamily="34" charset="0"/>
              </a:rPr>
              <a:t>Global Opportunities </a:t>
            </a:r>
          </a:p>
        </p:txBody>
      </p:sp>
      <p:sp>
        <p:nvSpPr>
          <p:cNvPr id="4" name="Rectangle 3">
            <a:extLst>
              <a:ext uri="{FF2B5EF4-FFF2-40B4-BE49-F238E27FC236}">
                <a16:creationId xmlns:a16="http://schemas.microsoft.com/office/drawing/2014/main" id="{772BDAC5-CA28-95E3-09AD-98B2ACA29A7C}"/>
              </a:ext>
            </a:extLst>
          </p:cNvPr>
          <p:cNvSpPr/>
          <p:nvPr/>
        </p:nvSpPr>
        <p:spPr>
          <a:xfrm>
            <a:off x="277399" y="1524283"/>
            <a:ext cx="7392684" cy="3770263"/>
          </a:xfrm>
          <a:prstGeom prst="rect">
            <a:avLst/>
          </a:prstGeom>
        </p:spPr>
        <p:txBody>
          <a:bodyPr wrap="square" numCol="1">
            <a:spAutoFit/>
          </a:bodyPr>
          <a:lstStyle/>
          <a:p>
            <a:pPr marL="285750" marR="0" lvl="0" indent="-285750" algn="l" defTabSz="685783"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GB" sz="1400" b="0" i="0">
                <a:solidFill>
                  <a:srgbClr val="FFFFFF"/>
                </a:solidFill>
                <a:effectLst/>
                <a:latin typeface="Arial" panose="020B0604020202020204" pitchFamily="34" charset="0"/>
                <a:cs typeface="Arial" panose="020B0604020202020204" pitchFamily="34" charset="0"/>
              </a:rPr>
              <a:t>Choose from a range of destinations and find the right fit: </a:t>
            </a:r>
            <a:br>
              <a:rPr lang="en-GB" sz="1400" b="0" i="0">
                <a:solidFill>
                  <a:srgbClr val="FFFFFF"/>
                </a:solidFill>
                <a:effectLst/>
                <a:latin typeface="Arial" panose="020B0604020202020204" pitchFamily="34" charset="0"/>
                <a:cs typeface="Arial" panose="020B0604020202020204" pitchFamily="34" charset="0"/>
              </a:rPr>
            </a:br>
            <a:r>
              <a:rPr lang="en-GB" sz="1400" b="0" i="0">
                <a:solidFill>
                  <a:srgbClr val="FFFFFF"/>
                </a:solidFill>
                <a:effectLst/>
                <a:latin typeface="Arial" panose="020B0604020202020204" pitchFamily="34" charset="0"/>
                <a:cs typeface="Arial" panose="020B0604020202020204" pitchFamily="34" charset="0"/>
              </a:rPr>
              <a:t>flexible opportunities including summer</a:t>
            </a:r>
            <a:endParaRPr kumimoji="0" lang="en-GB" altLang="en-US" sz="140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endParaRPr>
          </a:p>
          <a:p>
            <a:pPr marL="285750" indent="-285750" defTabSz="685783">
              <a:spcBef>
                <a:spcPts val="600"/>
              </a:spcBef>
              <a:buFont typeface="Arial" panose="020B0604020202020204" pitchFamily="34" charset="0"/>
              <a:buChar char="•"/>
              <a:defRPr/>
            </a:pPr>
            <a:r>
              <a:rPr lang="en-GB" altLang="en-US" sz="1400">
                <a:solidFill>
                  <a:srgbClr val="FFFFFF"/>
                </a:solidFill>
                <a:latin typeface="Arial" panose="020B0604020202020204" pitchFamily="34" charset="0"/>
                <a:ea typeface="Source Sans Pro" panose="020B0503030403020204" pitchFamily="34" charset="0"/>
                <a:cs typeface="Arial" panose="020B0604020202020204" pitchFamily="34" charset="0"/>
              </a:rPr>
              <a:t>Bursaries and grants prioritised for students from </a:t>
            </a:r>
            <a:br>
              <a:rPr lang="en-GB" altLang="en-US" sz="1400">
                <a:solidFill>
                  <a:srgbClr val="FFFFFF"/>
                </a:solidFill>
                <a:latin typeface="Arial" panose="020B0604020202020204" pitchFamily="34" charset="0"/>
                <a:ea typeface="Source Sans Pro" panose="020B0503030403020204" pitchFamily="34" charset="0"/>
                <a:cs typeface="Arial" panose="020B0604020202020204" pitchFamily="34" charset="0"/>
              </a:rPr>
            </a:br>
            <a:r>
              <a:rPr lang="en-GB" altLang="en-US" sz="1400">
                <a:solidFill>
                  <a:srgbClr val="FFFFFF"/>
                </a:solidFill>
                <a:latin typeface="Arial" panose="020B0604020202020204" pitchFamily="34" charset="0"/>
                <a:ea typeface="Source Sans Pro" panose="020B0503030403020204" pitchFamily="34" charset="0"/>
                <a:cs typeface="Arial" panose="020B0604020202020204" pitchFamily="34" charset="0"/>
              </a:rPr>
              <a:t>low-income backgrounds and widening participation backgrounds</a:t>
            </a:r>
            <a:endParaRPr kumimoji="0" lang="en-GB" altLang="en-US" sz="140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endParaRPr>
          </a:p>
          <a:p>
            <a:pPr marL="285750" marR="0" lvl="0" indent="-285750" algn="l" defTabSz="685783"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altLang="en-US" sz="140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Gain benefits,</a:t>
            </a:r>
            <a:r>
              <a:rPr kumimoji="0" lang="en-GB" altLang="en-US" sz="140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 make your CV stand out, develop a strong skillset</a:t>
            </a:r>
          </a:p>
          <a:p>
            <a:pPr marL="285750" indent="-285750" defTabSz="685783">
              <a:spcBef>
                <a:spcPts val="600"/>
              </a:spcBef>
              <a:buFont typeface="Arial" panose="020B0604020202020204" pitchFamily="34" charset="0"/>
              <a:buChar char="•"/>
              <a:defRPr/>
            </a:pPr>
            <a:r>
              <a:rPr lang="en-GB" altLang="en-US" sz="1400">
                <a:solidFill>
                  <a:srgbClr val="FFFFFF"/>
                </a:solidFill>
                <a:latin typeface="Arial" panose="020B0604020202020204" pitchFamily="34" charset="0"/>
                <a:ea typeface="Source Sans Pro" panose="020B0503030403020204" pitchFamily="34" charset="0"/>
                <a:cs typeface="Arial" panose="020B0604020202020204" pitchFamily="34" charset="0"/>
              </a:rPr>
              <a:t>Learn more at a promotional talk (02 October, 25 October, 07 November) </a:t>
            </a:r>
          </a:p>
          <a:p>
            <a:pPr marL="285750" indent="-285750" defTabSz="685783">
              <a:spcBef>
                <a:spcPts val="600"/>
              </a:spcBef>
              <a:buFont typeface="Arial" panose="020B0604020202020204" pitchFamily="34" charset="0"/>
              <a:buChar char="•"/>
              <a:defRPr/>
            </a:pPr>
            <a:r>
              <a:rPr lang="en-GB" altLang="en-US" sz="1400">
                <a:solidFill>
                  <a:srgbClr val="FFFFFF"/>
                </a:solidFill>
                <a:latin typeface="Arial" panose="020B0604020202020204" pitchFamily="34" charset="0"/>
                <a:ea typeface="Source Sans Pro" panose="020B0503030403020204" pitchFamily="34" charset="0"/>
                <a:cs typeface="Arial" panose="020B0604020202020204" pitchFamily="34" charset="0"/>
              </a:rPr>
              <a:t>Attend the </a:t>
            </a:r>
            <a:r>
              <a:rPr lang="en-GB" altLang="en-US" sz="1400" b="1">
                <a:solidFill>
                  <a:srgbClr val="FFFFFF"/>
                </a:solidFill>
                <a:latin typeface="Arial" panose="020B0604020202020204" pitchFamily="34" charset="0"/>
                <a:ea typeface="Source Sans Pro" panose="020B0503030403020204" pitchFamily="34" charset="0"/>
                <a:cs typeface="Arial" panose="020B0604020202020204" pitchFamily="34" charset="0"/>
              </a:rPr>
              <a:t>Go Abroad Networking Event on 11 October to meet students </a:t>
            </a:r>
            <a:br>
              <a:rPr lang="en-GB" altLang="en-US" sz="1400" b="1">
                <a:solidFill>
                  <a:srgbClr val="FFFFFF"/>
                </a:solidFill>
                <a:latin typeface="Arial" panose="020B0604020202020204" pitchFamily="34" charset="0"/>
                <a:ea typeface="Source Sans Pro" panose="020B0503030403020204" pitchFamily="34" charset="0"/>
                <a:cs typeface="Arial" panose="020B0604020202020204" pitchFamily="34" charset="0"/>
              </a:rPr>
            </a:br>
            <a:r>
              <a:rPr lang="en-GB" altLang="en-US" sz="1400" b="1">
                <a:solidFill>
                  <a:srgbClr val="FFFFFF"/>
                </a:solidFill>
                <a:latin typeface="Arial" panose="020B0604020202020204" pitchFamily="34" charset="0"/>
                <a:ea typeface="Source Sans Pro" panose="020B0503030403020204" pitchFamily="34" charset="0"/>
                <a:cs typeface="Arial" panose="020B0604020202020204" pitchFamily="34" charset="0"/>
              </a:rPr>
              <a:t>who have been abroad </a:t>
            </a:r>
            <a:r>
              <a:rPr lang="en-GB" altLang="en-US" sz="1200" i="1">
                <a:solidFill>
                  <a:srgbClr val="FFFFFF"/>
                </a:solidFill>
                <a:latin typeface="Arial" panose="020B0604020202020204" pitchFamily="34" charset="0"/>
                <a:ea typeface="Source Sans Pro" panose="020B0503030403020204" pitchFamily="34" charset="0"/>
                <a:cs typeface="Arial" panose="020B0604020202020204" pitchFamily="34" charset="0"/>
              </a:rPr>
              <a:t>(event details will be advertised on </a:t>
            </a:r>
            <a:r>
              <a:rPr lang="en-GB" altLang="en-US" sz="1200" i="1" err="1">
                <a:solidFill>
                  <a:srgbClr val="FFFFFF"/>
                </a:solidFill>
                <a:latin typeface="Arial" panose="020B0604020202020204" pitchFamily="34" charset="0"/>
                <a:ea typeface="Source Sans Pro" panose="020B0503030403020204" pitchFamily="34" charset="0"/>
                <a:cs typeface="Arial" panose="020B0604020202020204" pitchFamily="34" charset="0"/>
              </a:rPr>
              <a:t>QMplus</a:t>
            </a:r>
            <a:r>
              <a:rPr lang="en-GB" altLang="en-US" sz="1200" i="1">
                <a:solidFill>
                  <a:srgbClr val="FFFFFF"/>
                </a:solidFill>
                <a:latin typeface="Arial" panose="020B0604020202020204" pitchFamily="34" charset="0"/>
                <a:ea typeface="Source Sans Pro" panose="020B0503030403020204" pitchFamily="34" charset="0"/>
                <a:cs typeface="Arial" panose="020B0604020202020204" pitchFamily="34" charset="0"/>
              </a:rPr>
              <a:t> page)</a:t>
            </a:r>
            <a:endParaRPr kumimoji="0" lang="en-GB" altLang="en-US" sz="120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endParaRPr>
          </a:p>
          <a:p>
            <a:pPr marL="285750" marR="0" lvl="0" indent="-285750" algn="l" defTabSz="685783"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GB" altLang="en-US" sz="140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Get support </a:t>
            </a:r>
            <a:r>
              <a:rPr kumimoji="0" lang="en-GB" altLang="en-US" sz="140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where and when you need it, every step of the way: </a:t>
            </a:r>
          </a:p>
          <a:p>
            <a:pPr marL="539750" lvl="1" indent="-269875" defTabSz="685783">
              <a:spcBef>
                <a:spcPts val="600"/>
              </a:spcBef>
              <a:buFont typeface="Wingdings" panose="05000000000000000000" pitchFamily="2" charset="2"/>
              <a:buChar char="ü"/>
              <a:defRPr/>
            </a:pPr>
            <a:r>
              <a:rPr lang="en-GB" altLang="en-US" sz="1400">
                <a:solidFill>
                  <a:srgbClr val="FFFFFF"/>
                </a:solidFill>
                <a:latin typeface="Arial" panose="020B0604020202020204" pitchFamily="34" charset="0"/>
                <a:ea typeface="Source Sans Pro" panose="020B0503030403020204" pitchFamily="34" charset="0"/>
                <a:cs typeface="Arial" panose="020B0604020202020204" pitchFamily="34" charset="0"/>
              </a:rPr>
              <a:t>Connect</a:t>
            </a:r>
            <a:r>
              <a:rPr kumimoji="0" lang="en-GB" altLang="en-US" sz="140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 with Global Opportunities Ambassadors </a:t>
            </a:r>
          </a:p>
          <a:p>
            <a:pPr marL="539750" lvl="1" indent="-269875" defTabSz="685783">
              <a:spcBef>
                <a:spcPts val="600"/>
              </a:spcBef>
              <a:buFont typeface="Wingdings" panose="05000000000000000000" pitchFamily="2" charset="2"/>
              <a:buChar char="ü"/>
              <a:defRPr/>
            </a:pPr>
            <a:r>
              <a:rPr lang="en-GB" altLang="en-US" sz="1400">
                <a:solidFill>
                  <a:srgbClr val="FFFFFF"/>
                </a:solidFill>
                <a:latin typeface="Arial" panose="020B0604020202020204" pitchFamily="34" charset="0"/>
                <a:ea typeface="Source Sans Pro" panose="020B0503030403020204" pitchFamily="34" charset="0"/>
                <a:cs typeface="Arial" panose="020B0604020202020204" pitchFamily="34" charset="0"/>
              </a:rPr>
              <a:t>Meet</a:t>
            </a:r>
            <a:r>
              <a:rPr kumimoji="0" lang="en-GB" altLang="en-US" sz="140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 with teams across Queen Mary such as the Advice and Counselling Service and the Disability and Dyslexia Service</a:t>
            </a:r>
          </a:p>
          <a:p>
            <a:pPr marL="539750" lvl="1" indent="-269875" defTabSz="685783">
              <a:spcBef>
                <a:spcPts val="600"/>
              </a:spcBef>
              <a:buFont typeface="Wingdings" panose="05000000000000000000" pitchFamily="2" charset="2"/>
              <a:buChar char="ü"/>
              <a:defRPr/>
            </a:pPr>
            <a:r>
              <a:rPr lang="en-GB" altLang="en-US" sz="1400">
                <a:solidFill>
                  <a:srgbClr val="FFFFFF"/>
                </a:solidFill>
                <a:latin typeface="Arial" panose="020B0604020202020204" pitchFamily="34" charset="0"/>
                <a:ea typeface="Source Sans Pro" panose="020B0503030403020204" pitchFamily="34" charset="0"/>
                <a:cs typeface="Arial" panose="020B0604020202020204" pitchFamily="34" charset="0"/>
              </a:rPr>
              <a:t>Attend</a:t>
            </a:r>
            <a:r>
              <a:rPr kumimoji="0" lang="en-GB" altLang="en-US" sz="140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 new workshops to help you prepare to apply for an exchange abroad </a:t>
            </a:r>
            <a:br>
              <a:rPr kumimoji="0" lang="en-GB" altLang="en-US" sz="140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br>
            <a:r>
              <a:rPr kumimoji="0" lang="en-GB" altLang="en-US" sz="1200" b="0" i="1"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(these will be held throughout October and November; </a:t>
            </a:r>
            <a:r>
              <a:rPr lang="en-GB" altLang="en-US" sz="1200" i="1">
                <a:solidFill>
                  <a:srgbClr val="FFFFFF"/>
                </a:solidFill>
                <a:latin typeface="Arial" panose="020B0604020202020204" pitchFamily="34" charset="0"/>
                <a:ea typeface="Source Sans Pro" panose="020B0503030403020204" pitchFamily="34" charset="0"/>
                <a:cs typeface="Arial" panose="020B0604020202020204" pitchFamily="34" charset="0"/>
              </a:rPr>
              <a:t>details will be advertised on </a:t>
            </a:r>
            <a:r>
              <a:rPr lang="en-GB" altLang="en-US" sz="1200" i="1" err="1">
                <a:solidFill>
                  <a:srgbClr val="FFFFFF"/>
                </a:solidFill>
                <a:latin typeface="Arial" panose="020B0604020202020204" pitchFamily="34" charset="0"/>
                <a:ea typeface="Source Sans Pro" panose="020B0503030403020204" pitchFamily="34" charset="0"/>
                <a:cs typeface="Arial" panose="020B0604020202020204" pitchFamily="34" charset="0"/>
              </a:rPr>
              <a:t>QMplus</a:t>
            </a:r>
            <a:r>
              <a:rPr lang="en-GB" altLang="en-US" sz="1200" i="1">
                <a:solidFill>
                  <a:srgbClr val="FFFFFF"/>
                </a:solidFill>
                <a:latin typeface="Arial" panose="020B0604020202020204" pitchFamily="34" charset="0"/>
                <a:ea typeface="Source Sans Pro" panose="020B0503030403020204" pitchFamily="34" charset="0"/>
                <a:cs typeface="Arial" panose="020B0604020202020204" pitchFamily="34" charset="0"/>
              </a:rPr>
              <a:t> page)</a:t>
            </a:r>
          </a:p>
        </p:txBody>
      </p:sp>
      <p:pic>
        <p:nvPicPr>
          <p:cNvPr id="9" name="Picture 8">
            <a:extLst>
              <a:ext uri="{FF2B5EF4-FFF2-40B4-BE49-F238E27FC236}">
                <a16:creationId xmlns:a16="http://schemas.microsoft.com/office/drawing/2014/main" id="{F7C69806-A4E3-3C22-B9AE-9666BE245F12}"/>
              </a:ext>
            </a:extLst>
          </p:cNvPr>
          <p:cNvPicPr>
            <a:picLocks noChangeAspect="1"/>
          </p:cNvPicPr>
          <p:nvPr/>
        </p:nvPicPr>
        <p:blipFill rotWithShape="1">
          <a:blip r:embed="rId5"/>
          <a:srcRect l="17960" t="16717" b="43084"/>
          <a:stretch/>
        </p:blipFill>
        <p:spPr>
          <a:xfrm>
            <a:off x="8731856" y="283"/>
            <a:ext cx="3460144" cy="1695450"/>
          </a:xfrm>
          <a:prstGeom prst="rect">
            <a:avLst/>
          </a:prstGeom>
        </p:spPr>
      </p:pic>
      <p:sp>
        <p:nvSpPr>
          <p:cNvPr id="12" name="Text Placeholder 2">
            <a:extLst>
              <a:ext uri="{FF2B5EF4-FFF2-40B4-BE49-F238E27FC236}">
                <a16:creationId xmlns:a16="http://schemas.microsoft.com/office/drawing/2014/main" id="{2582DDAA-2484-DCB8-5D2A-D0B525943BF4}"/>
              </a:ext>
            </a:extLst>
          </p:cNvPr>
          <p:cNvSpPr txBox="1">
            <a:spLocks/>
          </p:cNvSpPr>
          <p:nvPr/>
        </p:nvSpPr>
        <p:spPr>
          <a:xfrm>
            <a:off x="7765333" y="1721494"/>
            <a:ext cx="4426667" cy="806276"/>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altLang="en-US" sz="1100" b="0" i="1"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“Going abroad is a great way of getting </a:t>
            </a:r>
            <a:br>
              <a:rPr kumimoji="0" lang="en-GB" altLang="en-US" sz="1100" b="0" i="1"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br>
            <a:r>
              <a:rPr kumimoji="0" lang="en-GB" altLang="en-US" sz="1100" b="0" i="1"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a sense of who you are because you are </a:t>
            </a:r>
            <a:br>
              <a:rPr kumimoji="0" lang="en-GB" altLang="en-US" sz="1100" b="0" i="1"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br>
            <a:r>
              <a:rPr kumimoji="0" lang="en-GB" altLang="en-US" sz="1100" b="1" i="1"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actively challenging your comfort zone</a:t>
            </a:r>
            <a:r>
              <a:rPr kumimoji="0" lang="en-GB" altLang="en-US" sz="1100" b="0" i="1"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 </a:t>
            </a:r>
          </a:p>
          <a:p>
            <a:pPr marL="0" marR="0" lvl="0" indent="0" algn="r" defTabSz="6858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GB" altLang="en-US" sz="95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 Lucia Rodriguez, BA Politics and International Relations, </a:t>
            </a:r>
            <a:br>
              <a:rPr kumimoji="0" lang="en-GB" altLang="en-US" sz="95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br>
            <a:r>
              <a:rPr kumimoji="0" lang="en-GB" altLang="en-US" sz="950" b="0" i="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exchange abroad at the University of Hong Kong, 2021/22</a:t>
            </a:r>
          </a:p>
        </p:txBody>
      </p:sp>
      <p:sp>
        <p:nvSpPr>
          <p:cNvPr id="13" name="Text Placeholder 2">
            <a:extLst>
              <a:ext uri="{FF2B5EF4-FFF2-40B4-BE49-F238E27FC236}">
                <a16:creationId xmlns:a16="http://schemas.microsoft.com/office/drawing/2014/main" id="{63CB2BAE-E779-C351-567B-EC383220B8A4}"/>
              </a:ext>
            </a:extLst>
          </p:cNvPr>
          <p:cNvSpPr txBox="1">
            <a:spLocks/>
          </p:cNvSpPr>
          <p:nvPr/>
        </p:nvSpPr>
        <p:spPr>
          <a:xfrm>
            <a:off x="6366380" y="133101"/>
            <a:ext cx="1790148" cy="434426"/>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altLang="en-US" sz="1400" b="1"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Discover more </a:t>
            </a:r>
            <a:br>
              <a:rPr kumimoji="0" lang="en-GB" altLang="en-US" sz="1400" b="1"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br>
            <a:r>
              <a:rPr kumimoji="0" lang="en-GB" altLang="en-US" sz="1400" b="0" u="none" strike="noStrike" kern="1200" cap="none" spc="0" normalizeH="0" baseline="0" noProof="0">
                <a:ln>
                  <a:noFill/>
                </a:ln>
                <a:solidFill>
                  <a:srgbClr val="FFFFFF"/>
                </a:solidFill>
                <a:effectLst/>
                <a:uLnTx/>
                <a:uFillTx/>
                <a:latin typeface="Arial" panose="020B0604020202020204" pitchFamily="34" charset="0"/>
                <a:ea typeface="Source Sans Pro" panose="020B0503030403020204" pitchFamily="34" charset="0"/>
                <a:cs typeface="Arial" panose="020B0604020202020204" pitchFamily="34" charset="0"/>
              </a:rPr>
              <a:t>on our webpages</a:t>
            </a:r>
          </a:p>
        </p:txBody>
      </p:sp>
      <p:pic>
        <p:nvPicPr>
          <p:cNvPr id="18" name="Picture 17" descr="A qr code with a blue background&#10;&#10;Description automatically generated">
            <a:extLst>
              <a:ext uri="{FF2B5EF4-FFF2-40B4-BE49-F238E27FC236}">
                <a16:creationId xmlns:a16="http://schemas.microsoft.com/office/drawing/2014/main" id="{B7ADFF95-FD77-BBA3-DC6D-D89FE9E8081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6310" y="616250"/>
            <a:ext cx="2092754" cy="2095757"/>
          </a:xfrm>
          <a:prstGeom prst="rect">
            <a:avLst/>
          </a:prstGeom>
        </p:spPr>
      </p:pic>
      <p:sp>
        <p:nvSpPr>
          <p:cNvPr id="22" name="Text Placeholder 2">
            <a:extLst>
              <a:ext uri="{FF2B5EF4-FFF2-40B4-BE49-F238E27FC236}">
                <a16:creationId xmlns:a16="http://schemas.microsoft.com/office/drawing/2014/main" id="{35A8296E-527A-D9D0-B51D-DB386731D4E3}"/>
              </a:ext>
            </a:extLst>
          </p:cNvPr>
          <p:cNvSpPr txBox="1">
            <a:spLocks/>
          </p:cNvSpPr>
          <p:nvPr/>
        </p:nvSpPr>
        <p:spPr>
          <a:xfrm>
            <a:off x="7670083" y="3528071"/>
            <a:ext cx="2520591" cy="938497"/>
          </a:xfrm>
          <a:prstGeom prst="rect">
            <a:avLst/>
          </a:prstGeo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GB" altLang="en-US" sz="1600" b="1" u="none" strike="noStrike" kern="1200" cap="none" spc="0" normalizeH="0" baseline="0" noProof="0">
                <a:ln>
                  <a:noFill/>
                </a:ln>
                <a:solidFill>
                  <a:schemeClr val="bg1"/>
                </a:solidFill>
                <a:effectLst/>
                <a:uLnTx/>
                <a:uFillTx/>
                <a:latin typeface="Arial" panose="020B0604020202020204" pitchFamily="34" charset="0"/>
                <a:ea typeface="Source Sans Pro" panose="020B0503030403020204" pitchFamily="34" charset="0"/>
                <a:cs typeface="Arial" panose="020B0604020202020204" pitchFamily="34" charset="0"/>
              </a:rPr>
              <a:t>Enrol now on our </a:t>
            </a:r>
            <a:br>
              <a:rPr kumimoji="0" lang="en-GB" altLang="en-US" sz="1600" b="1" u="none" strike="noStrike" kern="1200" cap="none" spc="0" normalizeH="0" baseline="0" noProof="0">
                <a:ln>
                  <a:noFill/>
                </a:ln>
                <a:solidFill>
                  <a:schemeClr val="bg1"/>
                </a:solidFill>
                <a:effectLst/>
                <a:uLnTx/>
                <a:uFillTx/>
                <a:latin typeface="Arial" panose="020B0604020202020204" pitchFamily="34" charset="0"/>
                <a:ea typeface="Source Sans Pro" panose="020B0503030403020204" pitchFamily="34" charset="0"/>
                <a:cs typeface="Arial" panose="020B0604020202020204" pitchFamily="34" charset="0"/>
              </a:rPr>
            </a:br>
            <a:r>
              <a:rPr kumimoji="0" lang="en-GB" altLang="en-US" sz="1600" b="1" u="none" strike="noStrike" kern="1200" cap="none" spc="0" normalizeH="0" baseline="0" noProof="0" err="1">
                <a:ln>
                  <a:noFill/>
                </a:ln>
                <a:solidFill>
                  <a:schemeClr val="bg1"/>
                </a:solidFill>
                <a:effectLst/>
                <a:uLnTx/>
                <a:uFillTx/>
                <a:latin typeface="Arial" panose="020B0604020202020204" pitchFamily="34" charset="0"/>
                <a:ea typeface="Source Sans Pro" panose="020B0503030403020204" pitchFamily="34" charset="0"/>
                <a:cs typeface="Arial" panose="020B0604020202020204" pitchFamily="34" charset="0"/>
              </a:rPr>
              <a:t>QMplus</a:t>
            </a:r>
            <a:r>
              <a:rPr kumimoji="0" lang="en-GB" altLang="en-US" sz="1600" b="1" u="none" strike="noStrike" kern="1200" cap="none" spc="0" normalizeH="0" baseline="0" noProof="0">
                <a:ln>
                  <a:noFill/>
                </a:ln>
                <a:solidFill>
                  <a:schemeClr val="bg1"/>
                </a:solidFill>
                <a:effectLst/>
                <a:uLnTx/>
                <a:uFillTx/>
                <a:latin typeface="Arial" panose="020B0604020202020204" pitchFamily="34" charset="0"/>
                <a:ea typeface="Source Sans Pro" panose="020B0503030403020204" pitchFamily="34" charset="0"/>
                <a:cs typeface="Arial" panose="020B0604020202020204" pitchFamily="34" charset="0"/>
              </a:rPr>
              <a:t> page </a:t>
            </a:r>
            <a:r>
              <a:rPr kumimoji="0" lang="en-GB" altLang="en-US" sz="1200" u="none" strike="noStrike" kern="1200" cap="none" spc="0" normalizeH="0" baseline="0" noProof="0">
                <a:ln>
                  <a:noFill/>
                </a:ln>
                <a:solidFill>
                  <a:schemeClr val="bg1"/>
                </a:solidFill>
                <a:effectLst/>
                <a:uLnTx/>
                <a:uFillTx/>
                <a:latin typeface="Arial" panose="020B0604020202020204" pitchFamily="34" charset="0"/>
                <a:ea typeface="Source Sans Pro" panose="020B0503030403020204" pitchFamily="34" charset="0"/>
                <a:cs typeface="Arial" panose="020B0604020202020204" pitchFamily="34" charset="0"/>
              </a:rPr>
              <a:t>to receive </a:t>
            </a:r>
            <a:br>
              <a:rPr kumimoji="0" lang="en-GB" altLang="en-US" sz="1200" u="none" strike="noStrike" kern="1200" cap="none" spc="0" normalizeH="0" baseline="0" noProof="0">
                <a:ln>
                  <a:noFill/>
                </a:ln>
                <a:solidFill>
                  <a:schemeClr val="bg1"/>
                </a:solidFill>
                <a:effectLst/>
                <a:uLnTx/>
                <a:uFillTx/>
                <a:latin typeface="Arial" panose="020B0604020202020204" pitchFamily="34" charset="0"/>
                <a:ea typeface="Source Sans Pro" panose="020B0503030403020204" pitchFamily="34" charset="0"/>
                <a:cs typeface="Arial" panose="020B0604020202020204" pitchFamily="34" charset="0"/>
              </a:rPr>
            </a:br>
            <a:r>
              <a:rPr kumimoji="0" lang="en-GB" altLang="en-US" sz="1200" u="none" strike="noStrike" kern="1200" cap="none" spc="0" normalizeH="0" baseline="0" noProof="0">
                <a:ln>
                  <a:noFill/>
                </a:ln>
                <a:solidFill>
                  <a:schemeClr val="bg1"/>
                </a:solidFill>
                <a:effectLst/>
                <a:uLnTx/>
                <a:uFillTx/>
                <a:latin typeface="Arial" panose="020B0604020202020204" pitchFamily="34" charset="0"/>
                <a:ea typeface="Source Sans Pro" panose="020B0503030403020204" pitchFamily="34" charset="0"/>
                <a:cs typeface="Arial" panose="020B0604020202020204" pitchFamily="34" charset="0"/>
              </a:rPr>
              <a:t>all </a:t>
            </a:r>
            <a:r>
              <a:rPr lang="en-GB" altLang="en-US" sz="1200">
                <a:solidFill>
                  <a:schemeClr val="bg1"/>
                </a:solidFill>
                <a:latin typeface="Arial" panose="020B0604020202020204" pitchFamily="34" charset="0"/>
                <a:ea typeface="Source Sans Pro" panose="020B0503030403020204" pitchFamily="34" charset="0"/>
                <a:cs typeface="Arial" panose="020B0604020202020204" pitchFamily="34" charset="0"/>
              </a:rPr>
              <a:t>announcements about </a:t>
            </a:r>
            <a:br>
              <a:rPr lang="en-GB" altLang="en-US" sz="1200">
                <a:solidFill>
                  <a:schemeClr val="bg1"/>
                </a:solidFill>
                <a:latin typeface="Arial" panose="020B0604020202020204" pitchFamily="34" charset="0"/>
                <a:ea typeface="Source Sans Pro" panose="020B0503030403020204" pitchFamily="34" charset="0"/>
                <a:cs typeface="Arial" panose="020B0604020202020204" pitchFamily="34" charset="0"/>
              </a:rPr>
            </a:br>
            <a:r>
              <a:rPr lang="en-GB" altLang="en-US" sz="1200">
                <a:solidFill>
                  <a:schemeClr val="bg1"/>
                </a:solidFill>
                <a:latin typeface="Arial" panose="020B0604020202020204" pitchFamily="34" charset="0"/>
                <a:ea typeface="Source Sans Pro" panose="020B0503030403020204" pitchFamily="34" charset="0"/>
                <a:cs typeface="Arial" panose="020B0604020202020204" pitchFamily="34" charset="0"/>
              </a:rPr>
              <a:t>events and deadlines</a:t>
            </a:r>
            <a:endParaRPr kumimoji="0" lang="en-GB" altLang="en-US" sz="1200" u="none" strike="noStrike" kern="1200" cap="none" spc="0" normalizeH="0" baseline="0" noProof="0">
              <a:ln>
                <a:noFill/>
              </a:ln>
              <a:solidFill>
                <a:schemeClr val="bg1"/>
              </a:solidFill>
              <a:effectLst/>
              <a:uLnTx/>
              <a:uFillTx/>
              <a:latin typeface="Arial" panose="020B0604020202020204" pitchFamily="34" charset="0"/>
              <a:ea typeface="Source Sans Pro" panose="020B0503030403020204" pitchFamily="34" charset="0"/>
              <a:cs typeface="Arial" panose="020B0604020202020204" pitchFamily="34" charset="0"/>
            </a:endParaRPr>
          </a:p>
        </p:txBody>
      </p:sp>
      <p:pic>
        <p:nvPicPr>
          <p:cNvPr id="26" name="Picture 25" descr="A qr code with blue squares&#10;&#10;Description automatically generated">
            <a:extLst>
              <a:ext uri="{FF2B5EF4-FFF2-40B4-BE49-F238E27FC236}">
                <a16:creationId xmlns:a16="http://schemas.microsoft.com/office/drawing/2014/main" id="{2FDF4719-6805-AEC8-8324-0806E39530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90674" y="3124049"/>
            <a:ext cx="1714213" cy="1710543"/>
          </a:xfrm>
          <a:prstGeom prst="rect">
            <a:avLst/>
          </a:prstGeom>
        </p:spPr>
      </p:pic>
      <p:sp>
        <p:nvSpPr>
          <p:cNvPr id="27" name="Text Placeholder 2">
            <a:extLst>
              <a:ext uri="{FF2B5EF4-FFF2-40B4-BE49-F238E27FC236}">
                <a16:creationId xmlns:a16="http://schemas.microsoft.com/office/drawing/2014/main" id="{78F0ACC6-679E-2091-1AF4-A4E8EFCECFA6}"/>
              </a:ext>
            </a:extLst>
          </p:cNvPr>
          <p:cNvSpPr txBox="1">
            <a:spLocks/>
          </p:cNvSpPr>
          <p:nvPr/>
        </p:nvSpPr>
        <p:spPr>
          <a:xfrm>
            <a:off x="756005" y="5430871"/>
            <a:ext cx="10679990" cy="379334"/>
          </a:xfrm>
          <a:prstGeom prst="rect">
            <a:avLst/>
          </a:prstGeom>
          <a:ln w="28575">
            <a:solidFill>
              <a:srgbClr val="FFFF00"/>
            </a:solidFill>
          </a:ln>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defTabSz="685783">
              <a:spcBef>
                <a:spcPts val="600"/>
              </a:spcBef>
              <a:buNone/>
              <a:defRPr/>
            </a:pPr>
            <a:r>
              <a:rPr lang="en-GB" altLang="en-US" sz="2000" b="1">
                <a:solidFill>
                  <a:schemeClr val="bg1"/>
                </a:solidFill>
                <a:latin typeface="Arial" panose="020B0604020202020204" pitchFamily="34" charset="0"/>
                <a:ea typeface="Source Sans Pro" panose="020B0503030403020204" pitchFamily="34" charset="0"/>
                <a:cs typeface="Arial" panose="020B0604020202020204" pitchFamily="34" charset="0"/>
              </a:rPr>
              <a:t>Deadline to apply for an exchange abroad during 2024/25: </a:t>
            </a:r>
            <a:r>
              <a:rPr lang="en-GB" altLang="en-US" sz="2000" b="1">
                <a:solidFill>
                  <a:srgbClr val="FF0000"/>
                </a:solidFill>
                <a:latin typeface="Arial" panose="020B0604020202020204" pitchFamily="34" charset="0"/>
                <a:ea typeface="Source Sans Pro" panose="020B0503030403020204" pitchFamily="34" charset="0"/>
                <a:cs typeface="Arial" panose="020B0604020202020204" pitchFamily="34" charset="0"/>
              </a:rPr>
              <a:t>22 November 2023 </a:t>
            </a:r>
            <a:r>
              <a:rPr lang="en-GB" altLang="en-US" sz="1200" b="1">
                <a:solidFill>
                  <a:srgbClr val="FF0000"/>
                </a:solidFill>
                <a:latin typeface="Arial" panose="020B0604020202020204" pitchFamily="34" charset="0"/>
                <a:ea typeface="Source Sans Pro" panose="020B0503030403020204" pitchFamily="34" charset="0"/>
                <a:cs typeface="Arial" panose="020B0604020202020204" pitchFamily="34" charset="0"/>
              </a:rPr>
              <a:t>(11am UK time) </a:t>
            </a:r>
          </a:p>
        </p:txBody>
      </p:sp>
    </p:spTree>
    <p:extLst>
      <p:ext uri="{BB962C8B-B14F-4D97-AF65-F5344CB8AC3E}">
        <p14:creationId xmlns:p14="http://schemas.microsoft.com/office/powerpoint/2010/main" val="42405040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8BDDE9-5BF2-004E-AA7E-780B485E284A}"/>
              </a:ext>
            </a:extLst>
          </p:cNvPr>
          <p:cNvSpPr>
            <a:spLocks noGrp="1"/>
          </p:cNvSpPr>
          <p:nvPr>
            <p:ph type="body" sz="quarter" idx="11"/>
          </p:nvPr>
        </p:nvSpPr>
        <p:spPr>
          <a:xfrm>
            <a:off x="1336675" y="519114"/>
            <a:ext cx="10035668" cy="668556"/>
          </a:xfrm>
        </p:spPr>
        <p:txBody>
          <a:bodyPr/>
          <a:lstStyle/>
          <a:p>
            <a:r>
              <a:rPr lang="en-US"/>
              <a:t>Support to Progress beyond QMUL</a:t>
            </a:r>
            <a:endParaRPr lang="en-US" b="0"/>
          </a:p>
        </p:txBody>
      </p:sp>
      <p:sp>
        <p:nvSpPr>
          <p:cNvPr id="7" name="Text Placeholder 6">
            <a:extLst>
              <a:ext uri="{FF2B5EF4-FFF2-40B4-BE49-F238E27FC236}">
                <a16:creationId xmlns:a16="http://schemas.microsoft.com/office/drawing/2014/main" id="{5B770CEE-EF59-B748-AC92-7BA2F05C8E66}"/>
              </a:ext>
            </a:extLst>
          </p:cNvPr>
          <p:cNvSpPr>
            <a:spLocks noGrp="1"/>
          </p:cNvSpPr>
          <p:nvPr>
            <p:ph type="body" sz="quarter" idx="12"/>
          </p:nvPr>
        </p:nvSpPr>
        <p:spPr>
          <a:xfrm>
            <a:off x="1336675" y="1268984"/>
            <a:ext cx="10035668" cy="4546600"/>
          </a:xfrm>
        </p:spPr>
        <p:txBody>
          <a:bodyPr/>
          <a:lstStyle/>
          <a:p>
            <a:r>
              <a:rPr lang="en-US" sz="2000"/>
              <a:t>Resources to enhance your studies and prepare for life after university:</a:t>
            </a:r>
          </a:p>
          <a:p>
            <a:pPr marL="342900" indent="-342900">
              <a:buFont typeface="Arial" panose="020B0604020202020204" pitchFamily="34" charset="0"/>
              <a:buChar char="•"/>
            </a:pPr>
            <a:r>
              <a:rPr lang="en-US" sz="2000"/>
              <a:t>Careers and Enterprise (</a:t>
            </a:r>
            <a:r>
              <a:rPr lang="en-US" sz="2000">
                <a:solidFill>
                  <a:schemeClr val="tx2">
                    <a:lumMod val="60000"/>
                    <a:lumOff val="40000"/>
                  </a:schemeClr>
                </a:solidFill>
                <a:hlinkClick r:id="rId2">
                  <a:extLst>
                    <a:ext uri="{A12FA001-AC4F-418D-AE19-62706E023703}">
                      <ahyp:hlinkClr xmlns:ahyp="http://schemas.microsoft.com/office/drawing/2018/hyperlinkcolor" val="tx"/>
                    </a:ext>
                  </a:extLst>
                </a:hlinkClick>
              </a:rPr>
              <a:t>http://www.careers.qmul.ac.uk</a:t>
            </a:r>
            <a:r>
              <a:rPr lang="en-US" sz="2000"/>
              <a:t>) </a:t>
            </a:r>
          </a:p>
          <a:p>
            <a:pPr marL="342900" indent="-342900">
              <a:buFont typeface="Arial" panose="020B0604020202020204" pitchFamily="34" charset="0"/>
              <a:buChar char="•"/>
            </a:pPr>
            <a:r>
              <a:rPr lang="en-US" sz="2000"/>
              <a:t>Queen Mary Students Union (</a:t>
            </a:r>
            <a:r>
              <a:rPr lang="en-US" sz="2000">
                <a:hlinkClick r:id="rId3"/>
              </a:rPr>
              <a:t>https://www.qmsu.org</a:t>
            </a:r>
            <a:r>
              <a:rPr lang="en-US" sz="2000"/>
              <a:t>) </a:t>
            </a:r>
          </a:p>
          <a:p>
            <a:pPr marL="800100" lvl="1" indent="-342900">
              <a:buFont typeface="Arial" panose="020B0604020202020204" pitchFamily="34" charset="0"/>
              <a:buChar char="•"/>
            </a:pPr>
            <a:r>
              <a:rPr lang="en-US" sz="1800"/>
              <a:t>Get involved in student societies, become a course rep, get involved with student union as part of the student council or stand for election as a student union officer</a:t>
            </a:r>
          </a:p>
          <a:p>
            <a:pPr marL="800100" lvl="1" indent="-342900">
              <a:buFont typeface="Arial" panose="020B0604020202020204" pitchFamily="34" charset="0"/>
              <a:buChar char="•"/>
            </a:pPr>
            <a:r>
              <a:rPr lang="en-US" sz="1800"/>
              <a:t>QM Politics and International Relations Society (</a:t>
            </a:r>
            <a:r>
              <a:rPr lang="en-US" sz="1800">
                <a:hlinkClick r:id="rId4"/>
              </a:rPr>
              <a:t>https://www.qmsu.org/groups/politics/</a:t>
            </a:r>
            <a:r>
              <a:rPr lang="en-US" sz="1800"/>
              <a:t>) </a:t>
            </a:r>
          </a:p>
          <a:p>
            <a:pPr marL="800100" lvl="1" indent="-342900">
              <a:buFont typeface="Arial" panose="020B0604020202020204" pitchFamily="34" charset="0"/>
              <a:buChar char="•"/>
            </a:pPr>
            <a:r>
              <a:rPr lang="en-US" sz="1800"/>
              <a:t>QM Citizens Society (</a:t>
            </a:r>
            <a:r>
              <a:rPr lang="en-US" sz="1800">
                <a:solidFill>
                  <a:schemeClr val="tx2">
                    <a:lumMod val="60000"/>
                    <a:lumOff val="40000"/>
                  </a:schemeClr>
                </a:solidFill>
                <a:hlinkClick r:id="rId5">
                  <a:extLst>
                    <a:ext uri="{A12FA001-AC4F-418D-AE19-62706E023703}">
                      <ahyp:hlinkClr xmlns:ahyp="http://schemas.microsoft.com/office/drawing/2018/hyperlinkcolor" val="tx"/>
                    </a:ext>
                  </a:extLst>
                </a:hlinkClick>
              </a:rPr>
              <a:t>https://www.qmsu.org/groups/18044/</a:t>
            </a:r>
            <a:r>
              <a:rPr lang="en-US" sz="1800"/>
              <a:t>) </a:t>
            </a:r>
          </a:p>
          <a:p>
            <a:pPr marL="342900" indent="-342900">
              <a:buFont typeface="Arial" panose="020B0604020202020204" pitchFamily="34" charset="0"/>
              <a:buChar char="•"/>
            </a:pPr>
            <a:r>
              <a:rPr lang="en-US" sz="2000"/>
              <a:t>Within SPIR:</a:t>
            </a:r>
          </a:p>
          <a:p>
            <a:pPr marL="800100" lvl="1" indent="-342900">
              <a:buFont typeface="Arial" panose="020B0604020202020204" pitchFamily="34" charset="0"/>
              <a:buChar char="•"/>
            </a:pPr>
            <a:r>
              <a:rPr lang="en-US" sz="1800"/>
              <a:t>Speak with your advisors about your future plans</a:t>
            </a:r>
          </a:p>
          <a:p>
            <a:pPr marL="800100" lvl="1" indent="-342900">
              <a:buFont typeface="Arial" panose="020B0604020202020204" pitchFamily="34" charset="0"/>
              <a:buChar char="•"/>
            </a:pPr>
            <a:r>
              <a:rPr lang="en-US" sz="1800"/>
              <a:t>Your advisor and teachers can provide references for internships, work experience, jobs, and further study</a:t>
            </a:r>
          </a:p>
          <a:p>
            <a:pPr marL="800100" lvl="1" indent="-342900">
              <a:buFont typeface="Arial" panose="020B0604020202020204" pitchFamily="34" charset="0"/>
              <a:buChar char="•"/>
            </a:pPr>
            <a:r>
              <a:rPr lang="en-US" sz="1800"/>
              <a:t>Final year internship </a:t>
            </a:r>
            <a:r>
              <a:rPr lang="en-US" sz="1800" err="1"/>
              <a:t>programmes</a:t>
            </a:r>
            <a:r>
              <a:rPr lang="en-US" sz="1800"/>
              <a:t>: Civil Society/Parliament</a:t>
            </a:r>
          </a:p>
        </p:txBody>
      </p:sp>
    </p:spTree>
    <p:extLst>
      <p:ext uri="{BB962C8B-B14F-4D97-AF65-F5344CB8AC3E}">
        <p14:creationId xmlns:p14="http://schemas.microsoft.com/office/powerpoint/2010/main" val="23607261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DF0E4-71D6-A287-884E-4F6DEA9AE7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D8095DF-AE45-5259-7A45-FBAD95389DD9}"/>
              </a:ext>
            </a:extLst>
          </p:cNvPr>
          <p:cNvSpPr>
            <a:spLocks noGrp="1"/>
          </p:cNvSpPr>
          <p:nvPr>
            <p:ph type="body" sz="quarter" idx="10"/>
          </p:nvPr>
        </p:nvSpPr>
        <p:spPr>
          <a:xfrm>
            <a:off x="1323975" y="3338513"/>
            <a:ext cx="9893754" cy="725487"/>
          </a:xfrm>
        </p:spPr>
        <p:txBody>
          <a:bodyPr/>
          <a:lstStyle/>
          <a:p>
            <a:r>
              <a:rPr lang="en-GB"/>
              <a:t>SPIR Learning Community</a:t>
            </a:r>
          </a:p>
        </p:txBody>
      </p:sp>
    </p:spTree>
    <p:extLst>
      <p:ext uri="{BB962C8B-B14F-4D97-AF65-F5344CB8AC3E}">
        <p14:creationId xmlns:p14="http://schemas.microsoft.com/office/powerpoint/2010/main" val="2483025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AA1AB8D-DDFA-BC49-9116-3E77A991952B}"/>
              </a:ext>
            </a:extLst>
          </p:cNvPr>
          <p:cNvSpPr>
            <a:spLocks noGrp="1"/>
          </p:cNvSpPr>
          <p:nvPr>
            <p:ph type="body" sz="quarter" idx="11"/>
          </p:nvPr>
        </p:nvSpPr>
        <p:spPr/>
        <p:txBody>
          <a:bodyPr/>
          <a:lstStyle/>
          <a:p>
            <a:r>
              <a:rPr lang="en-US"/>
              <a:t>Outline</a:t>
            </a:r>
          </a:p>
        </p:txBody>
      </p:sp>
      <p:sp>
        <p:nvSpPr>
          <p:cNvPr id="5" name="Text Placeholder 4">
            <a:extLst>
              <a:ext uri="{FF2B5EF4-FFF2-40B4-BE49-F238E27FC236}">
                <a16:creationId xmlns:a16="http://schemas.microsoft.com/office/drawing/2014/main" id="{91C3E8B1-0150-0E45-A0B9-E6B2F47630E0}"/>
              </a:ext>
            </a:extLst>
          </p:cNvPr>
          <p:cNvSpPr>
            <a:spLocks noGrp="1"/>
          </p:cNvSpPr>
          <p:nvPr>
            <p:ph type="body" sz="quarter" idx="13"/>
          </p:nvPr>
        </p:nvSpPr>
        <p:spPr>
          <a:xfrm>
            <a:off x="1336675" y="1397000"/>
            <a:ext cx="10062010" cy="4423207"/>
          </a:xfrm>
        </p:spPr>
        <p:txBody>
          <a:bodyPr/>
          <a:lstStyle/>
          <a:p>
            <a:r>
              <a:rPr lang="en-US" sz="2800"/>
              <a:t>Dad advice</a:t>
            </a:r>
          </a:p>
          <a:p>
            <a:r>
              <a:rPr lang="en-US" sz="2800"/>
              <a:t>What to expect in your second year</a:t>
            </a:r>
          </a:p>
          <a:p>
            <a:r>
              <a:rPr lang="en-US" sz="2800"/>
              <a:t>Your core modules in year 2</a:t>
            </a:r>
          </a:p>
          <a:p>
            <a:r>
              <a:rPr lang="en-US" sz="2800"/>
              <a:t>Pathways</a:t>
            </a:r>
          </a:p>
          <a:p>
            <a:r>
              <a:rPr lang="en-US" sz="2800"/>
              <a:t>Study Well: support in SPIR and central university</a:t>
            </a:r>
          </a:p>
          <a:p>
            <a:r>
              <a:rPr lang="en-US" sz="2800"/>
              <a:t>SPIR Learning Community</a:t>
            </a:r>
          </a:p>
          <a:p>
            <a:r>
              <a:rPr lang="en-US" sz="2800"/>
              <a:t>Library Services</a:t>
            </a:r>
          </a:p>
          <a:p>
            <a:r>
              <a:rPr lang="en-US" sz="2800"/>
              <a:t>Careers</a:t>
            </a:r>
          </a:p>
        </p:txBody>
      </p:sp>
    </p:spTree>
    <p:extLst>
      <p:ext uri="{BB962C8B-B14F-4D97-AF65-F5344CB8AC3E}">
        <p14:creationId xmlns:p14="http://schemas.microsoft.com/office/powerpoint/2010/main" val="104448486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AFF026-AA46-410C-8A21-B437DADCDF88}"/>
              </a:ext>
            </a:extLst>
          </p:cNvPr>
          <p:cNvSpPr>
            <a:spLocks noGrp="1"/>
          </p:cNvSpPr>
          <p:nvPr>
            <p:ph type="body" sz="quarter" idx="13"/>
          </p:nvPr>
        </p:nvSpPr>
        <p:spPr>
          <a:xfrm>
            <a:off x="1094140" y="1949450"/>
            <a:ext cx="10740707" cy="3470862"/>
          </a:xfrm>
        </p:spPr>
        <p:txBody>
          <a:bodyPr lIns="91440" tIns="45720" rIns="91440" bIns="45720" anchor="t"/>
          <a:lstStyle/>
          <a:p>
            <a:r>
              <a:rPr lang="en-GB" sz="3200">
                <a:latin typeface="Arial"/>
                <a:cs typeface="Arial"/>
              </a:rPr>
              <a:t>Instagram: </a:t>
            </a:r>
            <a:r>
              <a:rPr lang="en-GB" sz="3200" b="1">
                <a:latin typeface="Arial"/>
                <a:cs typeface="Arial"/>
              </a:rPr>
              <a:t>@qmpoliticsir</a:t>
            </a:r>
          </a:p>
          <a:p>
            <a:r>
              <a:rPr lang="en-GB" sz="3200">
                <a:latin typeface="Arial"/>
                <a:cs typeface="Arial"/>
              </a:rPr>
              <a:t>Twitter/X: </a:t>
            </a:r>
            <a:r>
              <a:rPr lang="en-GB" sz="3200" b="1">
                <a:latin typeface="Arial"/>
                <a:cs typeface="Arial"/>
              </a:rPr>
              <a:t>@QMPoliticsIR</a:t>
            </a:r>
          </a:p>
          <a:p>
            <a:endParaRPr lang="en-GB" sz="3200" b="1">
              <a:latin typeface="Arial"/>
              <a:cs typeface="Arial"/>
            </a:endParaRPr>
          </a:p>
          <a:p>
            <a:pPr marL="0" indent="0">
              <a:buNone/>
            </a:pPr>
            <a:r>
              <a:rPr lang="en-GB" sz="3200" b="1">
                <a:latin typeface="Arial"/>
                <a:cs typeface="Arial"/>
              </a:rPr>
              <a:t>Mile End Institute</a:t>
            </a:r>
          </a:p>
          <a:p>
            <a:pPr>
              <a:buFont typeface="Arial"/>
              <a:buChar char="•"/>
            </a:pPr>
            <a:r>
              <a:rPr lang="en-GB" sz="3200">
                <a:latin typeface="Arial"/>
                <a:cs typeface="Arial"/>
              </a:rPr>
              <a:t>Instagram: </a:t>
            </a:r>
            <a:r>
              <a:rPr lang="en-GB" sz="3200" b="1">
                <a:latin typeface="Arial"/>
                <a:cs typeface="Arial"/>
              </a:rPr>
              <a:t>@mileendinstitute</a:t>
            </a:r>
            <a:endParaRPr lang="en-US" sz="3200">
              <a:solidFill>
                <a:srgbClr val="253967"/>
              </a:solidFill>
              <a:latin typeface="Arial"/>
              <a:cs typeface="Arial"/>
            </a:endParaRPr>
          </a:p>
          <a:p>
            <a:pPr>
              <a:buFont typeface="Arial"/>
              <a:buChar char="•"/>
            </a:pPr>
            <a:r>
              <a:rPr lang="en-GB" sz="3200">
                <a:latin typeface="Arial"/>
                <a:cs typeface="Arial"/>
              </a:rPr>
              <a:t>Twitter/X: </a:t>
            </a:r>
            <a:r>
              <a:rPr lang="en-GB" sz="3200" b="1">
                <a:latin typeface="Arial"/>
                <a:cs typeface="Arial"/>
              </a:rPr>
              <a:t>@MileEndInst</a:t>
            </a:r>
            <a:endParaRPr lang="en-GB"/>
          </a:p>
        </p:txBody>
      </p:sp>
      <p:sp>
        <p:nvSpPr>
          <p:cNvPr id="5" name="Text Placeholder 4">
            <a:extLst>
              <a:ext uri="{FF2B5EF4-FFF2-40B4-BE49-F238E27FC236}">
                <a16:creationId xmlns:a16="http://schemas.microsoft.com/office/drawing/2014/main" id="{97572AF0-847E-48DF-BE32-AE607F9EF01C}"/>
              </a:ext>
            </a:extLst>
          </p:cNvPr>
          <p:cNvSpPr>
            <a:spLocks noGrp="1"/>
          </p:cNvSpPr>
          <p:nvPr>
            <p:ph type="body" sz="quarter" idx="11"/>
          </p:nvPr>
        </p:nvSpPr>
        <p:spPr>
          <a:xfrm>
            <a:off x="1336675" y="519113"/>
            <a:ext cx="5643327" cy="877887"/>
          </a:xfrm>
        </p:spPr>
        <p:txBody>
          <a:bodyPr lIns="91440" tIns="45720" rIns="91440" bIns="45720" anchor="t"/>
          <a:lstStyle/>
          <a:p>
            <a:r>
              <a:rPr lang="en-GB">
                <a:latin typeface="Arial"/>
                <a:cs typeface="Arial"/>
              </a:rPr>
              <a:t>Follow us</a:t>
            </a:r>
          </a:p>
        </p:txBody>
      </p:sp>
      <p:pic>
        <p:nvPicPr>
          <p:cNvPr id="11" name="Picture 10" descr="A collage of people and a group of people&#10;&#10;Description automatically generated">
            <a:extLst>
              <a:ext uri="{FF2B5EF4-FFF2-40B4-BE49-F238E27FC236}">
                <a16:creationId xmlns:a16="http://schemas.microsoft.com/office/drawing/2014/main" id="{EC8FBEF6-18AC-B833-08E4-E8AAC98D2191}"/>
              </a:ext>
            </a:extLst>
          </p:cNvPr>
          <p:cNvPicPr>
            <a:picLocks noChangeAspect="1"/>
          </p:cNvPicPr>
          <p:nvPr/>
        </p:nvPicPr>
        <p:blipFill>
          <a:blip r:embed="rId3"/>
          <a:srcRect r="-542" b="14286"/>
          <a:stretch/>
        </p:blipFill>
        <p:spPr>
          <a:xfrm>
            <a:off x="7514373" y="1403797"/>
            <a:ext cx="3978405" cy="3985160"/>
          </a:xfrm>
          <a:prstGeom prst="rect">
            <a:avLst/>
          </a:prstGeom>
        </p:spPr>
      </p:pic>
    </p:spTree>
    <p:extLst>
      <p:ext uri="{BB962C8B-B14F-4D97-AF65-F5344CB8AC3E}">
        <p14:creationId xmlns:p14="http://schemas.microsoft.com/office/powerpoint/2010/main" val="408306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0F65A-87C9-508F-E9EA-254714F658A9}"/>
              </a:ext>
            </a:extLst>
          </p:cNvPr>
          <p:cNvSpPr>
            <a:spLocks noGrp="1"/>
          </p:cNvSpPr>
          <p:nvPr>
            <p:ph type="ctrTitle"/>
          </p:nvPr>
        </p:nvSpPr>
        <p:spPr>
          <a:xfrm>
            <a:off x="1524381" y="1122363"/>
            <a:ext cx="9144000" cy="2387600"/>
          </a:xfrm>
        </p:spPr>
        <p:txBody>
          <a:bodyPr/>
          <a:lstStyle/>
          <a:p>
            <a:endParaRPr lang="en-GB"/>
          </a:p>
        </p:txBody>
      </p:sp>
      <p:sp>
        <p:nvSpPr>
          <p:cNvPr id="3" name="Subtitle 2">
            <a:extLst>
              <a:ext uri="{FF2B5EF4-FFF2-40B4-BE49-F238E27FC236}">
                <a16:creationId xmlns:a16="http://schemas.microsoft.com/office/drawing/2014/main" id="{CF901C03-A00E-E2D9-D5AC-A4B45B85FBE6}"/>
              </a:ext>
            </a:extLst>
          </p:cNvPr>
          <p:cNvSpPr>
            <a:spLocks noGrp="1"/>
          </p:cNvSpPr>
          <p:nvPr>
            <p:ph type="subTitle" idx="1"/>
          </p:nvPr>
        </p:nvSpPr>
        <p:spPr>
          <a:xfrm>
            <a:off x="1524381" y="3602038"/>
            <a:ext cx="9144000" cy="1655762"/>
          </a:xfrm>
        </p:spPr>
        <p:txBody>
          <a:bodyPr/>
          <a:lstStyle/>
          <a:p>
            <a:endParaRPr lang="en-GB"/>
          </a:p>
        </p:txBody>
      </p:sp>
      <p:grpSp>
        <p:nvGrpSpPr>
          <p:cNvPr id="8" name="Group 7">
            <a:extLst>
              <a:ext uri="{FF2B5EF4-FFF2-40B4-BE49-F238E27FC236}">
                <a16:creationId xmlns:a16="http://schemas.microsoft.com/office/drawing/2014/main" id="{2A7C6DD9-C94F-302D-5471-C5EA0ED3FA16}"/>
              </a:ext>
            </a:extLst>
          </p:cNvPr>
          <p:cNvGrpSpPr/>
          <p:nvPr/>
        </p:nvGrpSpPr>
        <p:grpSpPr>
          <a:xfrm>
            <a:off x="762" y="214"/>
            <a:ext cx="12191238" cy="6857571"/>
            <a:chOff x="762" y="214"/>
            <a:chExt cx="12191238" cy="6857571"/>
          </a:xfrm>
        </p:grpSpPr>
        <p:pic>
          <p:nvPicPr>
            <p:cNvPr id="5" name="Picture 4">
              <a:extLst>
                <a:ext uri="{FF2B5EF4-FFF2-40B4-BE49-F238E27FC236}">
                  <a16:creationId xmlns:a16="http://schemas.microsoft.com/office/drawing/2014/main" id="{2283D40E-90BF-4D81-2E13-41C19A24E4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2" y="214"/>
              <a:ext cx="12191238" cy="6857571"/>
            </a:xfrm>
            <a:prstGeom prst="rect">
              <a:avLst/>
            </a:prstGeom>
          </p:spPr>
        </p:pic>
        <p:sp>
          <p:nvSpPr>
            <p:cNvPr id="6" name="TextBox 5">
              <a:extLst>
                <a:ext uri="{FF2B5EF4-FFF2-40B4-BE49-F238E27FC236}">
                  <a16:creationId xmlns:a16="http://schemas.microsoft.com/office/drawing/2014/main" id="{4E71E861-0469-4122-4D79-6B1BF0B1CEC2}"/>
                </a:ext>
              </a:extLst>
            </p:cNvPr>
            <p:cNvSpPr txBox="1"/>
            <p:nvPr/>
          </p:nvSpPr>
          <p:spPr>
            <a:xfrm>
              <a:off x="4399627" y="3826275"/>
              <a:ext cx="2099208" cy="400110"/>
            </a:xfrm>
            <a:prstGeom prst="rect">
              <a:avLst/>
            </a:prstGeom>
            <a:solidFill>
              <a:schemeClr val="bg1"/>
            </a:solidFill>
          </p:spPr>
          <p:txBody>
            <a:bodyPr wrap="square" rtlCol="0">
              <a:spAutoFit/>
            </a:bodyPr>
            <a:lstStyle/>
            <a:p>
              <a:r>
                <a:rPr lang="en-GB" sz="2000" b="1" i="1">
                  <a:latin typeface="Century Gothic" panose="020B0502020202020204" pitchFamily="34" charset="0"/>
                </a:rPr>
                <a:t>10 Sept – 1 Oct</a:t>
              </a:r>
            </a:p>
          </p:txBody>
        </p:sp>
        <p:sp>
          <p:nvSpPr>
            <p:cNvPr id="7" name="TextBox 6">
              <a:extLst>
                <a:ext uri="{FF2B5EF4-FFF2-40B4-BE49-F238E27FC236}">
                  <a16:creationId xmlns:a16="http://schemas.microsoft.com/office/drawing/2014/main" id="{D86FE7E0-D71B-92F4-ED40-1CC8B9B28580}"/>
                </a:ext>
              </a:extLst>
            </p:cNvPr>
            <p:cNvSpPr txBox="1"/>
            <p:nvPr/>
          </p:nvSpPr>
          <p:spPr>
            <a:xfrm>
              <a:off x="4399627" y="5003033"/>
              <a:ext cx="2099208" cy="400110"/>
            </a:xfrm>
            <a:prstGeom prst="rect">
              <a:avLst/>
            </a:prstGeom>
            <a:solidFill>
              <a:schemeClr val="bg1"/>
            </a:solidFill>
          </p:spPr>
          <p:txBody>
            <a:bodyPr wrap="square" rtlCol="0">
              <a:spAutoFit/>
            </a:bodyPr>
            <a:lstStyle/>
            <a:p>
              <a:r>
                <a:rPr lang="en-GB" sz="2000" b="1" i="1">
                  <a:latin typeface="Century Gothic" panose="020B0502020202020204" pitchFamily="34" charset="0"/>
                </a:rPr>
                <a:t>7 Oct – 10 Oct</a:t>
              </a:r>
            </a:p>
          </p:txBody>
        </p:sp>
      </p:grpSp>
    </p:spTree>
    <p:extLst>
      <p:ext uri="{BB962C8B-B14F-4D97-AF65-F5344CB8AC3E}">
        <p14:creationId xmlns:p14="http://schemas.microsoft.com/office/powerpoint/2010/main" val="38405680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lendar with text and images&#10;&#10;Description automatically generated with medium confidence">
            <a:extLst>
              <a:ext uri="{FF2B5EF4-FFF2-40B4-BE49-F238E27FC236}">
                <a16:creationId xmlns:a16="http://schemas.microsoft.com/office/drawing/2014/main" id="{E865A837-1728-9792-4A96-4EB0135861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714" y="241189"/>
            <a:ext cx="8041170" cy="5680088"/>
          </a:xfrm>
          <a:prstGeom prst="rect">
            <a:avLst/>
          </a:prstGeom>
        </p:spPr>
      </p:pic>
      <p:sp>
        <p:nvSpPr>
          <p:cNvPr id="4" name="Text Placeholder 1">
            <a:extLst>
              <a:ext uri="{FF2B5EF4-FFF2-40B4-BE49-F238E27FC236}">
                <a16:creationId xmlns:a16="http://schemas.microsoft.com/office/drawing/2014/main" id="{BEB1315D-B02C-1F84-267C-702339EBA4D2}"/>
              </a:ext>
            </a:extLst>
          </p:cNvPr>
          <p:cNvSpPr>
            <a:spLocks noGrp="1"/>
          </p:cNvSpPr>
          <p:nvPr>
            <p:ph type="body" sz="quarter" idx="13"/>
          </p:nvPr>
        </p:nvSpPr>
        <p:spPr>
          <a:xfrm>
            <a:off x="8643258" y="241189"/>
            <a:ext cx="3414064" cy="3470862"/>
          </a:xfrm>
        </p:spPr>
        <p:txBody>
          <a:bodyPr lIns="91440" tIns="45720" rIns="91440" bIns="45720" anchor="t"/>
          <a:lstStyle/>
          <a:p>
            <a:pPr marL="0" indent="0">
              <a:buNone/>
            </a:pPr>
            <a:r>
              <a:rPr lang="en-GB" sz="2800">
                <a:latin typeface="Arial"/>
                <a:cs typeface="Arial"/>
              </a:rPr>
              <a:t>For more details and links to sign up, check your emails and follow us on Instagram at </a:t>
            </a:r>
            <a:r>
              <a:rPr lang="en-GB" sz="2800" b="1">
                <a:latin typeface="Arial"/>
                <a:cs typeface="Arial"/>
              </a:rPr>
              <a:t>@qmpoliticsir</a:t>
            </a:r>
          </a:p>
        </p:txBody>
      </p:sp>
    </p:spTree>
    <p:extLst>
      <p:ext uri="{BB962C8B-B14F-4D97-AF65-F5344CB8AC3E}">
        <p14:creationId xmlns:p14="http://schemas.microsoft.com/office/powerpoint/2010/main" val="119624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text on a black background&#10;&#10;Description automatically generated">
            <a:extLst>
              <a:ext uri="{FF2B5EF4-FFF2-40B4-BE49-F238E27FC236}">
                <a16:creationId xmlns:a16="http://schemas.microsoft.com/office/drawing/2014/main" id="{12288E1E-4E71-779A-C429-7D151E622B1D}"/>
              </a:ext>
            </a:extLst>
          </p:cNvPr>
          <p:cNvPicPr>
            <a:picLocks noChangeAspect="1"/>
          </p:cNvPicPr>
          <p:nvPr/>
        </p:nvPicPr>
        <p:blipFill>
          <a:blip r:embed="rId3"/>
          <a:stretch>
            <a:fillRect/>
          </a:stretch>
        </p:blipFill>
        <p:spPr>
          <a:xfrm>
            <a:off x="372533" y="334434"/>
            <a:ext cx="2809579" cy="750948"/>
          </a:xfrm>
          <a:prstGeom prst="rect">
            <a:avLst/>
          </a:prstGeom>
        </p:spPr>
      </p:pic>
      <p:sp>
        <p:nvSpPr>
          <p:cNvPr id="5" name="TextBox 4">
            <a:extLst>
              <a:ext uri="{FF2B5EF4-FFF2-40B4-BE49-F238E27FC236}">
                <a16:creationId xmlns:a16="http://schemas.microsoft.com/office/drawing/2014/main" id="{8DC7D385-5598-DF1F-BFC3-5FD4182D8728}"/>
              </a:ext>
            </a:extLst>
          </p:cNvPr>
          <p:cNvSpPr txBox="1"/>
          <p:nvPr/>
        </p:nvSpPr>
        <p:spPr>
          <a:xfrm>
            <a:off x="1079138" y="1662484"/>
            <a:ext cx="9277815" cy="360612"/>
          </a:xfrm>
          <a:prstGeom prst="rect">
            <a:avLst/>
          </a:prstGeom>
          <a:noFill/>
        </p:spPr>
        <p:txBody>
          <a:bodyPr wrap="square" rtlCol="0">
            <a:spAutoFit/>
          </a:bodyPr>
          <a:lstStyle/>
          <a:p>
            <a:r>
              <a:rPr lang="en-GB" sz="2133">
                <a:solidFill>
                  <a:schemeClr val="bg1"/>
                </a:solidFill>
                <a:latin typeface="Source Sans Pro" panose="020B0503030403020204" pitchFamily="34" charset="0"/>
              </a:rPr>
              <a:t>Academic Skills Centre</a:t>
            </a:r>
          </a:p>
        </p:txBody>
      </p:sp>
      <p:sp>
        <p:nvSpPr>
          <p:cNvPr id="8" name="TextBox 7">
            <a:extLst>
              <a:ext uri="{FF2B5EF4-FFF2-40B4-BE49-F238E27FC236}">
                <a16:creationId xmlns:a16="http://schemas.microsoft.com/office/drawing/2014/main" id="{F5A7722C-49BE-815B-25AE-965D64F3BF3D}"/>
              </a:ext>
            </a:extLst>
          </p:cNvPr>
          <p:cNvSpPr txBox="1"/>
          <p:nvPr/>
        </p:nvSpPr>
        <p:spPr>
          <a:xfrm>
            <a:off x="1015565" y="2044983"/>
            <a:ext cx="7004159" cy="930768"/>
          </a:xfrm>
          <a:prstGeom prst="rect">
            <a:avLst/>
          </a:prstGeom>
          <a:noFill/>
        </p:spPr>
        <p:txBody>
          <a:bodyPr wrap="square" rtlCol="0">
            <a:spAutoFit/>
          </a:bodyPr>
          <a:lstStyle/>
          <a:p>
            <a:r>
              <a:rPr lang="en-GB" sz="6667">
                <a:solidFill>
                  <a:schemeClr val="bg1"/>
                </a:solidFill>
                <a:latin typeface="Source Sans Pro Light" panose="020B0403030403020204" pitchFamily="34" charset="0"/>
              </a:rPr>
              <a:t>Library Services</a:t>
            </a:r>
          </a:p>
        </p:txBody>
      </p:sp>
      <p:sp>
        <p:nvSpPr>
          <p:cNvPr id="9" name="TextBox 8">
            <a:extLst>
              <a:ext uri="{FF2B5EF4-FFF2-40B4-BE49-F238E27FC236}">
                <a16:creationId xmlns:a16="http://schemas.microsoft.com/office/drawing/2014/main" id="{E2252F15-5602-AA24-CB22-E5F320DEB375}"/>
              </a:ext>
            </a:extLst>
          </p:cNvPr>
          <p:cNvSpPr txBox="1"/>
          <p:nvPr/>
        </p:nvSpPr>
        <p:spPr>
          <a:xfrm>
            <a:off x="1079137" y="3439314"/>
            <a:ext cx="9851256" cy="511487"/>
          </a:xfrm>
          <a:prstGeom prst="rect">
            <a:avLst/>
          </a:prstGeom>
          <a:noFill/>
        </p:spPr>
        <p:txBody>
          <a:bodyPr wrap="square" rtlCol="0">
            <a:spAutoFit/>
          </a:bodyPr>
          <a:lstStyle/>
          <a:p>
            <a:r>
              <a:rPr lang="en-GB" sz="3333">
                <a:solidFill>
                  <a:schemeClr val="bg1"/>
                </a:solidFill>
                <a:latin typeface="Source Sans Pro" panose="020B0503030403020204" pitchFamily="34" charset="0"/>
              </a:rPr>
              <a:t>SPIR UG Year Two Welcome Back /  September 2024</a:t>
            </a:r>
          </a:p>
        </p:txBody>
      </p:sp>
    </p:spTree>
    <p:extLst>
      <p:ext uri="{BB962C8B-B14F-4D97-AF65-F5344CB8AC3E}">
        <p14:creationId xmlns:p14="http://schemas.microsoft.com/office/powerpoint/2010/main" val="1863928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0CFCEF-68B7-476C-8FE5-21F6B7F83FCE}"/>
              </a:ext>
            </a:extLst>
          </p:cNvPr>
          <p:cNvSpPr>
            <a:spLocks noGrp="1"/>
          </p:cNvSpPr>
          <p:nvPr>
            <p:ph type="body" sz="quarter" idx="12"/>
          </p:nvPr>
        </p:nvSpPr>
        <p:spPr>
          <a:xfrm>
            <a:off x="411481" y="1943100"/>
            <a:ext cx="7292340" cy="3517174"/>
          </a:xfrm>
          <a:prstGeom prst="rect">
            <a:avLst/>
          </a:prstGeom>
        </p:spPr>
        <p:txBody>
          <a:bodyPr/>
          <a:lstStyle/>
          <a:p>
            <a:r>
              <a:rPr lang="en-GB" sz="2667">
                <a:solidFill>
                  <a:srgbClr val="002060"/>
                </a:solidFill>
              </a:rPr>
              <a:t>Loads of information about what Queen Mary Library Services have to offer can be found on our website:</a:t>
            </a:r>
          </a:p>
          <a:p>
            <a:pPr algn="ctr"/>
            <a:r>
              <a:rPr lang="en-GB" sz="2667" b="1" u="sng">
                <a:solidFill>
                  <a:srgbClr val="EC008C"/>
                </a:solidFill>
              </a:rPr>
              <a:t>qmul.ac.uk/library</a:t>
            </a:r>
          </a:p>
          <a:p>
            <a:endParaRPr lang="en-GB" sz="2667" b="1"/>
          </a:p>
          <a:p>
            <a:r>
              <a:rPr lang="en-GB" sz="2667">
                <a:solidFill>
                  <a:srgbClr val="002060"/>
                </a:solidFill>
              </a:rPr>
              <a:t>It’s never too late to learn!</a:t>
            </a:r>
          </a:p>
        </p:txBody>
      </p:sp>
      <p:sp>
        <p:nvSpPr>
          <p:cNvPr id="9" name="Text Placeholder 2">
            <a:extLst>
              <a:ext uri="{FF2B5EF4-FFF2-40B4-BE49-F238E27FC236}">
                <a16:creationId xmlns:a16="http://schemas.microsoft.com/office/drawing/2014/main" id="{C97A7916-AD69-44CF-8BA6-1FA33516A9E0}"/>
              </a:ext>
            </a:extLst>
          </p:cNvPr>
          <p:cNvSpPr txBox="1">
            <a:spLocks/>
          </p:cNvSpPr>
          <p:nvPr/>
        </p:nvSpPr>
        <p:spPr>
          <a:xfrm>
            <a:off x="8151755" y="2579573"/>
            <a:ext cx="2969740" cy="407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867" b="0">
                <a:latin typeface="Arial" panose="020B0604020202020204" pitchFamily="34" charset="0"/>
                <a:cs typeface="Arial" panose="020B0604020202020204" pitchFamily="34" charset="0"/>
              </a:rPr>
              <a:t>Mile End Library Spaces</a:t>
            </a:r>
          </a:p>
        </p:txBody>
      </p:sp>
      <p:pic>
        <p:nvPicPr>
          <p:cNvPr id="2" name="Picture 1" descr="Photograph of some study spaces on the third floor of the Mile End Library.">
            <a:extLst>
              <a:ext uri="{FF2B5EF4-FFF2-40B4-BE49-F238E27FC236}">
                <a16:creationId xmlns:a16="http://schemas.microsoft.com/office/drawing/2014/main" id="{316BF49C-BC77-C9D8-F47B-8D7A74D83375}"/>
              </a:ext>
            </a:extLst>
          </p:cNvPr>
          <p:cNvPicPr>
            <a:picLocks noChangeAspect="1"/>
          </p:cNvPicPr>
          <p:nvPr/>
        </p:nvPicPr>
        <p:blipFill>
          <a:blip r:embed="rId3"/>
          <a:stretch>
            <a:fillRect/>
          </a:stretch>
        </p:blipFill>
        <p:spPr>
          <a:xfrm>
            <a:off x="8459477" y="207410"/>
            <a:ext cx="2354296" cy="2352465"/>
          </a:xfrm>
          <a:prstGeom prst="rect">
            <a:avLst/>
          </a:prstGeom>
          <a:ln>
            <a:solidFill>
              <a:schemeClr val="bg1">
                <a:lumMod val="50000"/>
              </a:schemeClr>
            </a:solidFill>
          </a:ln>
        </p:spPr>
      </p:pic>
      <p:sp>
        <p:nvSpPr>
          <p:cNvPr id="11" name="Text Placeholder 2">
            <a:extLst>
              <a:ext uri="{FF2B5EF4-FFF2-40B4-BE49-F238E27FC236}">
                <a16:creationId xmlns:a16="http://schemas.microsoft.com/office/drawing/2014/main" id="{79808680-A69A-FF33-25BB-E03FF81310B4}"/>
              </a:ext>
            </a:extLst>
          </p:cNvPr>
          <p:cNvSpPr txBox="1">
            <a:spLocks/>
          </p:cNvSpPr>
          <p:nvPr/>
        </p:nvSpPr>
        <p:spPr>
          <a:xfrm>
            <a:off x="7164578" y="5345200"/>
            <a:ext cx="5027423" cy="65018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GB" sz="1867" b="0">
                <a:latin typeface="Arial" panose="020B0604020202020204" pitchFamily="34" charset="0"/>
                <a:cs typeface="Arial" panose="020B0604020202020204" pitchFamily="34" charset="0"/>
              </a:rPr>
              <a:t>Library Welcome and Induction pages: </a:t>
            </a:r>
            <a:r>
              <a:rPr lang="en-GB" sz="1867" u="sng">
                <a:solidFill>
                  <a:srgbClr val="EC008C"/>
                </a:solidFill>
                <a:latin typeface="Arial" panose="020B0604020202020204" pitchFamily="34" charset="0"/>
                <a:cs typeface="Arial" panose="020B0604020202020204" pitchFamily="34" charset="0"/>
              </a:rPr>
              <a:t>delivr.com/2ef6s  </a:t>
            </a:r>
          </a:p>
        </p:txBody>
      </p:sp>
      <p:pic>
        <p:nvPicPr>
          <p:cNvPr id="13" name="Picture 12" descr="A qr code with a white background&#10;&#10;Description automatically generated">
            <a:extLst>
              <a:ext uri="{FF2B5EF4-FFF2-40B4-BE49-F238E27FC236}">
                <a16:creationId xmlns:a16="http://schemas.microsoft.com/office/drawing/2014/main" id="{9816D2EB-2085-0630-1EBD-4924D1E4FC31}"/>
              </a:ext>
            </a:extLst>
          </p:cNvPr>
          <p:cNvPicPr>
            <a:picLocks noChangeAspect="1"/>
          </p:cNvPicPr>
          <p:nvPr/>
        </p:nvPicPr>
        <p:blipFill>
          <a:blip r:embed="rId4"/>
          <a:stretch>
            <a:fillRect/>
          </a:stretch>
        </p:blipFill>
        <p:spPr>
          <a:xfrm>
            <a:off x="8415971" y="2987078"/>
            <a:ext cx="2372164" cy="2372164"/>
          </a:xfrm>
          <a:prstGeom prst="rect">
            <a:avLst/>
          </a:prstGeom>
        </p:spPr>
      </p:pic>
      <p:sp>
        <p:nvSpPr>
          <p:cNvPr id="3" name="TextBox 2">
            <a:extLst>
              <a:ext uri="{FF2B5EF4-FFF2-40B4-BE49-F238E27FC236}">
                <a16:creationId xmlns:a16="http://schemas.microsoft.com/office/drawing/2014/main" id="{46F807CB-E559-BA0B-A491-BB7C81816280}"/>
              </a:ext>
            </a:extLst>
          </p:cNvPr>
          <p:cNvSpPr txBox="1"/>
          <p:nvPr/>
        </p:nvSpPr>
        <p:spPr>
          <a:xfrm>
            <a:off x="240670" y="207410"/>
            <a:ext cx="7840979" cy="954107"/>
          </a:xfrm>
          <a:prstGeom prst="rect">
            <a:avLst/>
          </a:prstGeom>
          <a:solidFill>
            <a:schemeClr val="bg1"/>
          </a:solidFill>
        </p:spPr>
        <p:txBody>
          <a:bodyPr wrap="square" rtlCol="0">
            <a:spAutoFit/>
          </a:bodyPr>
          <a:lstStyle/>
          <a:p>
            <a:r>
              <a:rPr lang="en-US" sz="4000">
                <a:solidFill>
                  <a:srgbClr val="002060"/>
                </a:solidFill>
                <a:latin typeface="Arial" panose="020B0604020202020204" pitchFamily="34" charset="0"/>
                <a:cs typeface="Arial" panose="020B0604020202020204" pitchFamily="34" charset="0"/>
              </a:rPr>
              <a:t>Refresh your library knowledge</a:t>
            </a:r>
          </a:p>
          <a:p>
            <a:endParaRPr lang="en-US" sz="300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7172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9632C01-1C73-D01E-E21F-135032CD9140}"/>
              </a:ext>
            </a:extLst>
          </p:cNvPr>
          <p:cNvSpPr>
            <a:spLocks noGrp="1"/>
          </p:cNvSpPr>
          <p:nvPr>
            <p:ph type="body" sz="quarter" idx="12"/>
          </p:nvPr>
        </p:nvSpPr>
        <p:spPr>
          <a:xfrm>
            <a:off x="593739" y="1463040"/>
            <a:ext cx="6470034" cy="3517174"/>
          </a:xfrm>
        </p:spPr>
        <p:txBody>
          <a:bodyPr/>
          <a:lstStyle/>
          <a:p>
            <a:r>
              <a:rPr lang="en-GB" sz="2400">
                <a:solidFill>
                  <a:srgbClr val="002060"/>
                </a:solidFill>
              </a:rPr>
              <a:t>A browser extension that helps students quickly access Queen Mary Library Services' e-resources when searching online.</a:t>
            </a:r>
          </a:p>
          <a:p>
            <a:endParaRPr lang="en-GB">
              <a:solidFill>
                <a:srgbClr val="002060"/>
              </a:solidFill>
            </a:endParaRPr>
          </a:p>
          <a:p>
            <a:r>
              <a:rPr lang="en-GB" sz="2400">
                <a:solidFill>
                  <a:srgbClr val="002060"/>
                </a:solidFill>
              </a:rPr>
              <a:t>When you discover a resources online, the LibKey button will appear if Queen Mary provides access to the resource or if there is a reputable open access (free) version available.</a:t>
            </a:r>
          </a:p>
        </p:txBody>
      </p:sp>
      <p:sp>
        <p:nvSpPr>
          <p:cNvPr id="6" name="Content Placeholder 5">
            <a:extLst>
              <a:ext uri="{FF2B5EF4-FFF2-40B4-BE49-F238E27FC236}">
                <a16:creationId xmlns:a16="http://schemas.microsoft.com/office/drawing/2014/main" id="{2AE37D2C-8F68-41CE-8327-BEFC90856AAC}"/>
              </a:ext>
            </a:extLst>
          </p:cNvPr>
          <p:cNvSpPr>
            <a:spLocks noGrp="1"/>
          </p:cNvSpPr>
          <p:nvPr>
            <p:ph type="title" idx="4294967295"/>
          </p:nvPr>
        </p:nvSpPr>
        <p:spPr>
          <a:xfrm>
            <a:off x="422909" y="227013"/>
            <a:ext cx="5154931" cy="904557"/>
          </a:xfrm>
          <a:prstGeom prst="rect">
            <a:avLst/>
          </a:prstGeom>
          <a:solidFill>
            <a:schemeClr val="bg1"/>
          </a:solid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spcBef>
                <a:spcPts val="1333"/>
              </a:spcBef>
              <a:defRPr/>
            </a:pPr>
            <a:r>
              <a:rPr lang="en-US" sz="4000" b="1" err="1">
                <a:solidFill>
                  <a:srgbClr val="1C3D74"/>
                </a:solidFill>
                <a:latin typeface="Arial"/>
                <a:ea typeface="+mn-ea"/>
                <a:cs typeface="Arial"/>
              </a:rPr>
              <a:t>LibKey</a:t>
            </a:r>
            <a:r>
              <a:rPr lang="en-US" sz="4000" b="1">
                <a:solidFill>
                  <a:srgbClr val="1C3D74"/>
                </a:solidFill>
                <a:latin typeface="Arial"/>
                <a:ea typeface="+mn-ea"/>
                <a:cs typeface="Arial"/>
              </a:rPr>
              <a:t> Nomad</a:t>
            </a:r>
            <a:br>
              <a:rPr lang="en-US" sz="3300" b="1">
                <a:latin typeface="Arial" panose="020B0604020202020204" pitchFamily="34" charset="0"/>
                <a:ea typeface="+mn-ea"/>
                <a:cs typeface="Arial" panose="020B0604020202020204" pitchFamily="34" charset="0"/>
              </a:rPr>
            </a:br>
            <a:endParaRPr lang="en-US" sz="3333" b="1">
              <a:solidFill>
                <a:srgbClr val="1C3D74"/>
              </a:solidFill>
              <a:latin typeface="Arial" panose="020B0604020202020204" pitchFamily="34" charset="0"/>
              <a:ea typeface="+mn-ea"/>
              <a:cs typeface="Arial" panose="020B0604020202020204" pitchFamily="34" charset="0"/>
            </a:endParaRPr>
          </a:p>
        </p:txBody>
      </p:sp>
      <p:pic>
        <p:nvPicPr>
          <p:cNvPr id="14" name="Picture 13" descr="A qr code with a white background&#10;&#10;Description automatically generated">
            <a:extLst>
              <a:ext uri="{FF2B5EF4-FFF2-40B4-BE49-F238E27FC236}">
                <a16:creationId xmlns:a16="http://schemas.microsoft.com/office/drawing/2014/main" id="{EE07CB51-83CD-6B55-E23E-A06C140661D8}"/>
              </a:ext>
            </a:extLst>
          </p:cNvPr>
          <p:cNvPicPr>
            <a:picLocks noChangeAspect="1"/>
          </p:cNvPicPr>
          <p:nvPr/>
        </p:nvPicPr>
        <p:blipFill>
          <a:blip r:embed="rId3"/>
          <a:stretch>
            <a:fillRect/>
          </a:stretch>
        </p:blipFill>
        <p:spPr>
          <a:xfrm>
            <a:off x="8363245" y="2578100"/>
            <a:ext cx="2819400" cy="2819400"/>
          </a:xfrm>
          <a:prstGeom prst="rect">
            <a:avLst/>
          </a:prstGeom>
        </p:spPr>
      </p:pic>
      <p:pic>
        <p:nvPicPr>
          <p:cNvPr id="1026" name="Picture 2" descr="LibKey Nomad logo.">
            <a:extLst>
              <a:ext uri="{FF2B5EF4-FFF2-40B4-BE49-F238E27FC236}">
                <a16:creationId xmlns:a16="http://schemas.microsoft.com/office/drawing/2014/main" id="{CDB7327A-FB03-A2A8-8D8B-8AE42F19E3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34645" y="515175"/>
            <a:ext cx="3276600" cy="11303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D22B2A2-5F5B-681F-3D32-FF2780E6C11E}"/>
              </a:ext>
            </a:extLst>
          </p:cNvPr>
          <p:cNvSpPr txBox="1"/>
          <p:nvPr/>
        </p:nvSpPr>
        <p:spPr>
          <a:xfrm>
            <a:off x="7941476" y="5247860"/>
            <a:ext cx="3662939" cy="557845"/>
          </a:xfrm>
          <a:prstGeom prst="rect">
            <a:avLst/>
          </a:prstGeom>
          <a:noFill/>
        </p:spPr>
        <p:txBody>
          <a:bodyPr wrap="square" rtlCol="0">
            <a:spAutoFit/>
          </a:bodyPr>
          <a:lstStyle/>
          <a:p>
            <a:pPr algn="ctr"/>
            <a:r>
              <a:rPr lang="en-GB" sz="1867" b="0">
                <a:solidFill>
                  <a:srgbClr val="002060"/>
                </a:solidFill>
                <a:latin typeface="Arial" panose="020B0604020202020204" pitchFamily="34" charset="0"/>
                <a:cs typeface="Arial" panose="020B0604020202020204" pitchFamily="34" charset="0"/>
              </a:rPr>
              <a:t>More information about LibKey: </a:t>
            </a:r>
            <a:r>
              <a:rPr lang="en-GB" sz="1867" u="sng">
                <a:solidFill>
                  <a:srgbClr val="EC008C"/>
                </a:solidFill>
                <a:latin typeface="Arial" panose="020B0604020202020204" pitchFamily="34" charset="0"/>
                <a:cs typeface="Arial" panose="020B0604020202020204" pitchFamily="34" charset="0"/>
              </a:rPr>
              <a:t>delivr.com/233wq</a:t>
            </a:r>
          </a:p>
        </p:txBody>
      </p:sp>
      <p:sp>
        <p:nvSpPr>
          <p:cNvPr id="16" name="TextBox 15">
            <a:extLst>
              <a:ext uri="{FF2B5EF4-FFF2-40B4-BE49-F238E27FC236}">
                <a16:creationId xmlns:a16="http://schemas.microsoft.com/office/drawing/2014/main" id="{93BD7848-108C-DECB-2A65-233218C87A80}"/>
              </a:ext>
            </a:extLst>
          </p:cNvPr>
          <p:cNvSpPr txBox="1"/>
          <p:nvPr/>
        </p:nvSpPr>
        <p:spPr>
          <a:xfrm>
            <a:off x="7806709" y="1681300"/>
            <a:ext cx="3932473" cy="557845"/>
          </a:xfrm>
          <a:prstGeom prst="rect">
            <a:avLst/>
          </a:prstGeom>
          <a:noFill/>
        </p:spPr>
        <p:txBody>
          <a:bodyPr wrap="square" rtlCol="0">
            <a:spAutoFit/>
          </a:bodyPr>
          <a:lstStyle/>
          <a:p>
            <a:pPr algn="ctr"/>
            <a:r>
              <a:rPr lang="en-GB" sz="1867" b="0">
                <a:solidFill>
                  <a:srgbClr val="002060"/>
                </a:solidFill>
                <a:latin typeface="Arial" panose="020B0604020202020204" pitchFamily="34" charset="0"/>
                <a:cs typeface="Arial" panose="020B0604020202020204" pitchFamily="34" charset="0"/>
              </a:rPr>
              <a:t>Download LibKey Nomad:</a:t>
            </a:r>
          </a:p>
          <a:p>
            <a:pPr algn="ctr"/>
            <a:r>
              <a:rPr lang="en-GB" sz="1867" u="sng">
                <a:solidFill>
                  <a:srgbClr val="EC008C"/>
                </a:solidFill>
                <a:latin typeface="Arial" panose="020B0604020202020204" pitchFamily="34" charset="0"/>
                <a:cs typeface="Arial" panose="020B0604020202020204" pitchFamily="34" charset="0"/>
              </a:rPr>
              <a:t>thirdiron.com/downloadnomad/</a:t>
            </a:r>
          </a:p>
        </p:txBody>
      </p:sp>
    </p:spTree>
    <p:extLst>
      <p:ext uri="{BB962C8B-B14F-4D97-AF65-F5344CB8AC3E}">
        <p14:creationId xmlns:p14="http://schemas.microsoft.com/office/powerpoint/2010/main" val="219878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4D63683-3414-4592-8194-9460D64A0040}"/>
              </a:ext>
            </a:extLst>
          </p:cNvPr>
          <p:cNvSpPr>
            <a:spLocks noGrp="1"/>
          </p:cNvSpPr>
          <p:nvPr>
            <p:ph type="body" sz="quarter" idx="12"/>
          </p:nvPr>
        </p:nvSpPr>
        <p:spPr>
          <a:xfrm>
            <a:off x="331048" y="1731963"/>
            <a:ext cx="5998229" cy="3665538"/>
          </a:xfrm>
        </p:spPr>
        <p:txBody>
          <a:bodyPr/>
          <a:lstStyle/>
          <a:p>
            <a:r>
              <a:rPr lang="en-GB" sz="2667">
                <a:solidFill>
                  <a:srgbClr val="002060"/>
                </a:solidFill>
              </a:rPr>
              <a:t>As Queen Mary students, you could potentially make use of a range of libraries beyond Queen Mary Library Services.  For example:</a:t>
            </a:r>
          </a:p>
          <a:p>
            <a:endParaRPr lang="en-US" sz="1333">
              <a:solidFill>
                <a:srgbClr val="002060"/>
              </a:solidFill>
            </a:endParaRPr>
          </a:p>
          <a:p>
            <a:pPr marL="457200" indent="-457200">
              <a:buFont typeface="Arial" panose="020B0604020202020204" pitchFamily="34" charset="0"/>
              <a:buChar char="•"/>
              <a:defRPr/>
            </a:pPr>
            <a:r>
              <a:rPr lang="en-US" sz="2450">
                <a:solidFill>
                  <a:srgbClr val="002060"/>
                </a:solidFill>
              </a:rPr>
              <a:t>Senate House Library</a:t>
            </a:r>
          </a:p>
          <a:p>
            <a:pPr marL="457200" indent="-457200">
              <a:buFont typeface="Arial" panose="020B0604020202020204" pitchFamily="34" charset="0"/>
              <a:buChar char="•"/>
              <a:defRPr/>
            </a:pPr>
            <a:r>
              <a:rPr lang="en-US" sz="2450">
                <a:solidFill>
                  <a:srgbClr val="002060"/>
                </a:solidFill>
              </a:rPr>
              <a:t>SCONUL Access</a:t>
            </a:r>
          </a:p>
          <a:p>
            <a:pPr marL="457200" indent="-457200">
              <a:buFont typeface="Arial" panose="020B0604020202020204" pitchFamily="34" charset="0"/>
              <a:buChar char="•"/>
              <a:defRPr/>
            </a:pPr>
            <a:r>
              <a:rPr lang="en-US" sz="2450">
                <a:solidFill>
                  <a:srgbClr val="002060"/>
                </a:solidFill>
              </a:rPr>
              <a:t>QMUL Library Services’ </a:t>
            </a:r>
            <a:r>
              <a:rPr lang="en-US" sz="2450" i="1">
                <a:solidFill>
                  <a:srgbClr val="002060"/>
                </a:solidFill>
              </a:rPr>
              <a:t>Get it for me </a:t>
            </a:r>
            <a:r>
              <a:rPr lang="en-US" sz="2450">
                <a:solidFill>
                  <a:srgbClr val="002060"/>
                </a:solidFill>
              </a:rPr>
              <a:t>service</a:t>
            </a:r>
          </a:p>
          <a:p>
            <a:endParaRPr lang="en-GB"/>
          </a:p>
          <a:p>
            <a:endParaRPr lang="en-GB"/>
          </a:p>
        </p:txBody>
      </p:sp>
      <p:sp>
        <p:nvSpPr>
          <p:cNvPr id="7" name="Text Placeholder 6">
            <a:extLst>
              <a:ext uri="{FF2B5EF4-FFF2-40B4-BE49-F238E27FC236}">
                <a16:creationId xmlns:a16="http://schemas.microsoft.com/office/drawing/2014/main" id="{23F67FEE-B221-4722-A08C-B70BD65F334B}"/>
              </a:ext>
            </a:extLst>
          </p:cNvPr>
          <p:cNvSpPr>
            <a:spLocks noGrp="1"/>
          </p:cNvSpPr>
          <p:nvPr>
            <p:ph type="body" sz="quarter" idx="4294967295"/>
          </p:nvPr>
        </p:nvSpPr>
        <p:spPr>
          <a:xfrm>
            <a:off x="6096000" y="3476625"/>
            <a:ext cx="6096000" cy="179913"/>
          </a:xfrm>
          <a:prstGeom prst="rect">
            <a:avLst/>
          </a:prstGeom>
        </p:spPr>
        <p:txBody>
          <a:bodyPr/>
          <a:lstStyle/>
          <a:p>
            <a:pPr marL="0" indent="0" algn="ctr">
              <a:buNone/>
            </a:pPr>
            <a:r>
              <a:rPr lang="en-GB" sz="1867"/>
              <a:t>Senate House Library</a:t>
            </a:r>
          </a:p>
        </p:txBody>
      </p:sp>
      <p:sp>
        <p:nvSpPr>
          <p:cNvPr id="20" name="Text Placeholder 19">
            <a:extLst>
              <a:ext uri="{FF2B5EF4-FFF2-40B4-BE49-F238E27FC236}">
                <a16:creationId xmlns:a16="http://schemas.microsoft.com/office/drawing/2014/main" id="{4A669137-D545-40B4-BBF0-B40AFBA0A0B0}"/>
              </a:ext>
            </a:extLst>
          </p:cNvPr>
          <p:cNvSpPr>
            <a:spLocks noGrp="1"/>
          </p:cNvSpPr>
          <p:nvPr>
            <p:ph type="body" sz="quarter" idx="4294967295"/>
          </p:nvPr>
        </p:nvSpPr>
        <p:spPr>
          <a:xfrm>
            <a:off x="6070087" y="5674976"/>
            <a:ext cx="2798762" cy="117475"/>
          </a:xfrm>
          <a:prstGeom prst="rect">
            <a:avLst/>
          </a:prstGeom>
        </p:spPr>
        <p:txBody>
          <a:bodyPr/>
          <a:lstStyle/>
          <a:p>
            <a:pPr marL="0" indent="0" algn="ctr">
              <a:buNone/>
            </a:pPr>
            <a:r>
              <a:rPr lang="en-GB" sz="1867"/>
              <a:t>SCONUL Access</a:t>
            </a:r>
          </a:p>
        </p:txBody>
      </p:sp>
      <p:sp>
        <p:nvSpPr>
          <p:cNvPr id="6" name="Text Placeholder 5">
            <a:extLst>
              <a:ext uri="{FF2B5EF4-FFF2-40B4-BE49-F238E27FC236}">
                <a16:creationId xmlns:a16="http://schemas.microsoft.com/office/drawing/2014/main" id="{6A8C4B18-58A2-E04B-A6D7-8A9FBE07FE3F}"/>
              </a:ext>
            </a:extLst>
          </p:cNvPr>
          <p:cNvSpPr>
            <a:spLocks noGrp="1"/>
          </p:cNvSpPr>
          <p:nvPr>
            <p:ph type="body" sz="quarter" idx="4294967295"/>
          </p:nvPr>
        </p:nvSpPr>
        <p:spPr>
          <a:xfrm>
            <a:off x="8987809" y="5674975"/>
            <a:ext cx="2798762" cy="117475"/>
          </a:xfrm>
          <a:prstGeom prst="rect">
            <a:avLst/>
          </a:prstGeom>
        </p:spPr>
        <p:txBody>
          <a:bodyPr/>
          <a:lstStyle/>
          <a:p>
            <a:pPr marL="0" indent="0" algn="ctr">
              <a:buNone/>
            </a:pPr>
            <a:r>
              <a:rPr lang="en-GB" sz="1867"/>
              <a:t>Get it for me</a:t>
            </a:r>
          </a:p>
        </p:txBody>
      </p:sp>
      <p:sp>
        <p:nvSpPr>
          <p:cNvPr id="13" name="Content Placeholder 2"/>
          <p:cNvSpPr>
            <a:spLocks noGrp="1"/>
          </p:cNvSpPr>
          <p:nvPr>
            <p:ph sz="quarter" idx="4294967295"/>
          </p:nvPr>
        </p:nvSpPr>
        <p:spPr>
          <a:xfrm>
            <a:off x="333991" y="349250"/>
            <a:ext cx="5292090" cy="1382713"/>
          </a:xfrm>
          <a:prstGeom prst="rect">
            <a:avLst/>
          </a:prstGeom>
          <a:solidFill>
            <a:schemeClr val="bg1"/>
          </a:solidFill>
        </p:spPr>
        <p:txBody>
          <a:bodyPr/>
          <a:lstStyle>
            <a:lvl1pPr marL="0" indent="0">
              <a:buNone/>
              <a:defRPr sz="2500" b="1">
                <a:solidFill>
                  <a:srgbClr val="1C3D74"/>
                </a:solidFill>
                <a:latin typeface="Arial" panose="020B0604020202020204" pitchFamily="34" charset="0"/>
                <a:cs typeface="Arial" panose="020B0604020202020204" pitchFamily="34" charset="0"/>
              </a:defRPr>
            </a:lvl1pPr>
          </a:lstStyle>
          <a:p>
            <a:r>
              <a:rPr lang="en-US" sz="4000"/>
              <a:t>Other libraries</a:t>
            </a:r>
          </a:p>
        </p:txBody>
      </p:sp>
      <p:pic>
        <p:nvPicPr>
          <p:cNvPr id="8" name="Picture Placeholder 7" descr="Senate House logo.">
            <a:extLst>
              <a:ext uri="{FF2B5EF4-FFF2-40B4-BE49-F238E27FC236}">
                <a16:creationId xmlns:a16="http://schemas.microsoft.com/office/drawing/2014/main" id="{5F5A3947-BBAA-09B7-782A-848C75730BBD}"/>
              </a:ext>
            </a:extLst>
          </p:cNvPr>
          <p:cNvPicPr>
            <a:picLocks noGrp="1" noChangeAspect="1"/>
          </p:cNvPicPr>
          <p:nvPr>
            <p:ph type="pic" sz="quarter" idx="4294967295"/>
          </p:nvPr>
        </p:nvPicPr>
        <p:blipFill>
          <a:blip r:embed="rId3"/>
          <a:srcRect t="1038" b="1038"/>
          <a:stretch>
            <a:fillRect/>
          </a:stretch>
        </p:blipFill>
        <p:spPr>
          <a:xfrm>
            <a:off x="6117609" y="1763713"/>
            <a:ext cx="5740400" cy="1654175"/>
          </a:xfrm>
          <a:prstGeom prst="rect">
            <a:avLst/>
          </a:prstGeom>
          <a:ln>
            <a:solidFill>
              <a:schemeClr val="bg1">
                <a:lumMod val="50000"/>
              </a:schemeClr>
            </a:solidFill>
          </a:ln>
        </p:spPr>
      </p:pic>
      <p:pic>
        <p:nvPicPr>
          <p:cNvPr id="21" name="Picture 20" descr="Queen Mary Library Services' logo."/>
          <p:cNvPicPr>
            <a:picLocks noChangeAspect="1"/>
          </p:cNvPicPr>
          <p:nvPr/>
        </p:nvPicPr>
        <p:blipFill>
          <a:blip r:embed="rId4"/>
          <a:stretch>
            <a:fillRect/>
          </a:stretch>
        </p:blipFill>
        <p:spPr>
          <a:xfrm>
            <a:off x="9016557" y="3832188"/>
            <a:ext cx="2841452" cy="1740963"/>
          </a:xfrm>
          <a:prstGeom prst="rect">
            <a:avLst/>
          </a:prstGeom>
          <a:ln>
            <a:solidFill>
              <a:schemeClr val="bg1">
                <a:lumMod val="50000"/>
              </a:schemeClr>
            </a:solidFill>
          </a:ln>
        </p:spPr>
      </p:pic>
      <p:pic>
        <p:nvPicPr>
          <p:cNvPr id="10" name="Picture 9" descr="SCONUL logo.">
            <a:extLst>
              <a:ext uri="{FF2B5EF4-FFF2-40B4-BE49-F238E27FC236}">
                <a16:creationId xmlns:a16="http://schemas.microsoft.com/office/drawing/2014/main" id="{58B7490A-243D-5828-2337-007D317C49E0}"/>
              </a:ext>
            </a:extLst>
          </p:cNvPr>
          <p:cNvPicPr>
            <a:picLocks noChangeAspect="1"/>
          </p:cNvPicPr>
          <p:nvPr/>
        </p:nvPicPr>
        <p:blipFill>
          <a:blip r:embed="rId5"/>
          <a:stretch>
            <a:fillRect/>
          </a:stretch>
        </p:blipFill>
        <p:spPr>
          <a:xfrm>
            <a:off x="6070087" y="3823037"/>
            <a:ext cx="2824147" cy="1740963"/>
          </a:xfrm>
          <a:prstGeom prst="rect">
            <a:avLst/>
          </a:prstGeom>
          <a:ln w="9525">
            <a:solidFill>
              <a:schemeClr val="bg1">
                <a:lumMod val="50000"/>
              </a:schemeClr>
            </a:solidFill>
          </a:ln>
        </p:spPr>
      </p:pic>
    </p:spTree>
    <p:extLst>
      <p:ext uri="{BB962C8B-B14F-4D97-AF65-F5344CB8AC3E}">
        <p14:creationId xmlns:p14="http://schemas.microsoft.com/office/powerpoint/2010/main" val="18968178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58B903B-413C-63B1-124E-DB53D55543E5}"/>
              </a:ext>
            </a:extLst>
          </p:cNvPr>
          <p:cNvSpPr>
            <a:spLocks noGrp="1"/>
          </p:cNvSpPr>
          <p:nvPr>
            <p:ph type="body" sz="quarter" idx="12"/>
          </p:nvPr>
        </p:nvSpPr>
        <p:spPr>
          <a:xfrm>
            <a:off x="6400799" y="5306060"/>
            <a:ext cx="5554981" cy="744072"/>
          </a:xfrm>
        </p:spPr>
        <p:txBody>
          <a:bodyPr/>
          <a:lstStyle/>
          <a:p>
            <a:pPr algn="ctr"/>
            <a:r>
              <a:rPr lang="en-GB" sz="1870">
                <a:solidFill>
                  <a:srgbClr val="002060"/>
                </a:solidFill>
              </a:rPr>
              <a:t>On </a:t>
            </a:r>
            <a:r>
              <a:rPr lang="en-GB" sz="1870" err="1">
                <a:solidFill>
                  <a:srgbClr val="002060"/>
                </a:solidFill>
              </a:rPr>
              <a:t>QMPlus</a:t>
            </a:r>
            <a:r>
              <a:rPr lang="en-GB" sz="1870">
                <a:solidFill>
                  <a:srgbClr val="002060"/>
                </a:solidFill>
              </a:rPr>
              <a:t>:</a:t>
            </a:r>
          </a:p>
          <a:p>
            <a:pPr algn="ctr"/>
            <a:r>
              <a:rPr lang="en-GB" sz="1870">
                <a:solidFill>
                  <a:srgbClr val="EC008C"/>
                </a:solidFill>
              </a:rPr>
              <a:t> </a:t>
            </a:r>
            <a:r>
              <a:rPr lang="en-GB" sz="1870" b="1">
                <a:solidFill>
                  <a:srgbClr val="EC008C"/>
                </a:solidFill>
                <a:hlinkClick r:id="rId3" tooltip="https://qmplus.qmul.ac.uk/course/view.php?id=24311">
                  <a:extLst>
                    <a:ext uri="{A12FA001-AC4F-418D-AE19-62706E023703}">
                      <ahyp:hlinkClr xmlns:ahyp="http://schemas.microsoft.com/office/drawing/2018/hyperlinkcolor" val="tx"/>
                    </a:ext>
                  </a:extLst>
                </a:hlinkClick>
              </a:rPr>
              <a:t>qmplus.qmul.ac.uk/course/view.php?id=24311</a:t>
            </a:r>
            <a:r>
              <a:rPr lang="en-GB" sz="1870" b="1">
                <a:solidFill>
                  <a:srgbClr val="EC008C"/>
                </a:solidFill>
              </a:rPr>
              <a:t> </a:t>
            </a:r>
            <a:endParaRPr lang="en-GB" sz="1870">
              <a:solidFill>
                <a:srgbClr val="EC008C"/>
              </a:solidFill>
            </a:endParaRPr>
          </a:p>
        </p:txBody>
      </p:sp>
      <p:sp>
        <p:nvSpPr>
          <p:cNvPr id="3" name="Text Placeholder 2">
            <a:extLst>
              <a:ext uri="{FF2B5EF4-FFF2-40B4-BE49-F238E27FC236}">
                <a16:creationId xmlns:a16="http://schemas.microsoft.com/office/drawing/2014/main" id="{84D63683-3414-4592-8194-9460D64A0040}"/>
              </a:ext>
            </a:extLst>
          </p:cNvPr>
          <p:cNvSpPr>
            <a:spLocks noGrp="1"/>
          </p:cNvSpPr>
          <p:nvPr>
            <p:ph sz="quarter" idx="4294967295"/>
          </p:nvPr>
        </p:nvSpPr>
        <p:spPr>
          <a:xfrm>
            <a:off x="354330" y="204470"/>
            <a:ext cx="6126479" cy="932718"/>
          </a:xfrm>
          <a:prstGeom prst="rect">
            <a:avLst/>
          </a:prstGeom>
          <a:solidFill>
            <a:schemeClr val="bg1"/>
          </a:solidFill>
        </p:spPr>
        <p:txBody>
          <a:bodyPr/>
          <a:lstStyle/>
          <a:p>
            <a:pPr marL="0" indent="0">
              <a:buNone/>
            </a:pPr>
            <a:r>
              <a:rPr lang="en-US" sz="4000" b="1">
                <a:latin typeface="Arial" panose="020B0604020202020204" pitchFamily="34" charset="0"/>
                <a:cs typeface="Arial" panose="020B0604020202020204" pitchFamily="34" charset="0"/>
              </a:rPr>
              <a:t>Academic Skills Centre</a:t>
            </a:r>
            <a:endParaRPr lang="en-GB" sz="4000" b="1">
              <a:latin typeface="Arial" panose="020B0604020202020204" pitchFamily="34" charset="0"/>
              <a:cs typeface="Arial" panose="020B0604020202020204" pitchFamily="34" charset="0"/>
            </a:endParaRPr>
          </a:p>
          <a:p>
            <a:endParaRPr lang="en-GB"/>
          </a:p>
        </p:txBody>
      </p:sp>
      <p:pic>
        <p:nvPicPr>
          <p:cNvPr id="19" name="Picture 18" descr="Academic Skills Centre - Peer Assisted Study Support logo.">
            <a:extLst>
              <a:ext uri="{FF2B5EF4-FFF2-40B4-BE49-F238E27FC236}">
                <a16:creationId xmlns:a16="http://schemas.microsoft.com/office/drawing/2014/main" id="{5798D1E6-5043-6DF1-6A14-8AF6BAFAF123}"/>
              </a:ext>
            </a:extLst>
          </p:cNvPr>
          <p:cNvPicPr>
            <a:picLocks noChangeAspect="1"/>
          </p:cNvPicPr>
          <p:nvPr/>
        </p:nvPicPr>
        <p:blipFill>
          <a:blip r:embed="rId4"/>
          <a:stretch>
            <a:fillRect/>
          </a:stretch>
        </p:blipFill>
        <p:spPr>
          <a:xfrm>
            <a:off x="3159405" y="3507156"/>
            <a:ext cx="2360241" cy="2379141"/>
          </a:xfrm>
          <a:prstGeom prst="rect">
            <a:avLst/>
          </a:prstGeom>
        </p:spPr>
      </p:pic>
      <p:pic>
        <p:nvPicPr>
          <p:cNvPr id="22" name="Picture 21" descr="Academic Skills Centre - Information Literacies logo.">
            <a:extLst>
              <a:ext uri="{FF2B5EF4-FFF2-40B4-BE49-F238E27FC236}">
                <a16:creationId xmlns:a16="http://schemas.microsoft.com/office/drawing/2014/main" id="{5D92D7C7-C8F3-1E27-D8C4-1D881FF35798}"/>
              </a:ext>
            </a:extLst>
          </p:cNvPr>
          <p:cNvPicPr>
            <a:picLocks noChangeAspect="1"/>
          </p:cNvPicPr>
          <p:nvPr/>
        </p:nvPicPr>
        <p:blipFill>
          <a:blip r:embed="rId5"/>
          <a:stretch>
            <a:fillRect/>
          </a:stretch>
        </p:blipFill>
        <p:spPr>
          <a:xfrm>
            <a:off x="471440" y="977168"/>
            <a:ext cx="2360241" cy="2360241"/>
          </a:xfrm>
          <a:prstGeom prst="rect">
            <a:avLst/>
          </a:prstGeom>
        </p:spPr>
      </p:pic>
      <p:pic>
        <p:nvPicPr>
          <p:cNvPr id="24" name="Picture 23" descr="Academic Skills Centre - Maths and Statistics logo.">
            <a:extLst>
              <a:ext uri="{FF2B5EF4-FFF2-40B4-BE49-F238E27FC236}">
                <a16:creationId xmlns:a16="http://schemas.microsoft.com/office/drawing/2014/main" id="{13265163-8E45-FB1B-0420-0FC9D6D64012}"/>
              </a:ext>
            </a:extLst>
          </p:cNvPr>
          <p:cNvPicPr>
            <a:picLocks noChangeAspect="1"/>
          </p:cNvPicPr>
          <p:nvPr/>
        </p:nvPicPr>
        <p:blipFill>
          <a:blip r:embed="rId6"/>
          <a:stretch>
            <a:fillRect/>
          </a:stretch>
        </p:blipFill>
        <p:spPr>
          <a:xfrm>
            <a:off x="454042" y="3507157"/>
            <a:ext cx="2360241" cy="2360241"/>
          </a:xfrm>
          <a:prstGeom prst="rect">
            <a:avLst/>
          </a:prstGeom>
        </p:spPr>
      </p:pic>
      <p:pic>
        <p:nvPicPr>
          <p:cNvPr id="28" name="Picture 27" descr="Academic Skills Centre - Academic Literacies logo.">
            <a:extLst>
              <a:ext uri="{FF2B5EF4-FFF2-40B4-BE49-F238E27FC236}">
                <a16:creationId xmlns:a16="http://schemas.microsoft.com/office/drawing/2014/main" id="{D075FCF5-97C6-1A9F-F1F2-600E69F05EA5}"/>
              </a:ext>
            </a:extLst>
          </p:cNvPr>
          <p:cNvPicPr>
            <a:picLocks noChangeAspect="1"/>
          </p:cNvPicPr>
          <p:nvPr/>
        </p:nvPicPr>
        <p:blipFill>
          <a:blip r:embed="rId7"/>
          <a:stretch>
            <a:fillRect/>
          </a:stretch>
        </p:blipFill>
        <p:spPr>
          <a:xfrm>
            <a:off x="3159406" y="971704"/>
            <a:ext cx="2360241" cy="2360241"/>
          </a:xfrm>
          <a:prstGeom prst="rect">
            <a:avLst/>
          </a:prstGeom>
        </p:spPr>
      </p:pic>
      <p:pic>
        <p:nvPicPr>
          <p:cNvPr id="30" name="Picture 29" descr="A qr code on a white background&#10;&#10;Description automatically generated">
            <a:extLst>
              <a:ext uri="{FF2B5EF4-FFF2-40B4-BE49-F238E27FC236}">
                <a16:creationId xmlns:a16="http://schemas.microsoft.com/office/drawing/2014/main" id="{6249F31A-9E9E-BDBC-A6E8-DD353EBC6A76}"/>
              </a:ext>
            </a:extLst>
          </p:cNvPr>
          <p:cNvPicPr>
            <a:picLocks noChangeAspect="1"/>
          </p:cNvPicPr>
          <p:nvPr/>
        </p:nvPicPr>
        <p:blipFill>
          <a:blip r:embed="rId8"/>
          <a:stretch>
            <a:fillRect/>
          </a:stretch>
        </p:blipFill>
        <p:spPr>
          <a:xfrm>
            <a:off x="8252722" y="368209"/>
            <a:ext cx="2079403" cy="1948007"/>
          </a:xfrm>
          <a:prstGeom prst="rect">
            <a:avLst/>
          </a:prstGeom>
          <a:ln>
            <a:solidFill>
              <a:schemeClr val="bg1">
                <a:lumMod val="50000"/>
              </a:schemeClr>
            </a:solidFill>
          </a:ln>
        </p:spPr>
      </p:pic>
      <p:pic>
        <p:nvPicPr>
          <p:cNvPr id="31" name="Picture 30" descr="A qr code on a white background&#10;&#10;Description automatically generated">
            <a:extLst>
              <a:ext uri="{FF2B5EF4-FFF2-40B4-BE49-F238E27FC236}">
                <a16:creationId xmlns:a16="http://schemas.microsoft.com/office/drawing/2014/main" id="{F7B8D341-93A3-50A9-BF9C-619B3ABF2D7B}"/>
              </a:ext>
            </a:extLst>
          </p:cNvPr>
          <p:cNvPicPr>
            <a:picLocks noChangeAspect="1"/>
          </p:cNvPicPr>
          <p:nvPr/>
        </p:nvPicPr>
        <p:blipFill>
          <a:blip r:embed="rId9"/>
          <a:stretch>
            <a:fillRect/>
          </a:stretch>
        </p:blipFill>
        <p:spPr>
          <a:xfrm>
            <a:off x="8252723" y="3331945"/>
            <a:ext cx="2079403" cy="1948007"/>
          </a:xfrm>
          <a:prstGeom prst="rect">
            <a:avLst/>
          </a:prstGeom>
          <a:ln>
            <a:solidFill>
              <a:schemeClr val="bg1">
                <a:lumMod val="50000"/>
              </a:schemeClr>
            </a:solidFill>
          </a:ln>
        </p:spPr>
      </p:pic>
      <p:sp>
        <p:nvSpPr>
          <p:cNvPr id="32" name="TextBox 31">
            <a:extLst>
              <a:ext uri="{FF2B5EF4-FFF2-40B4-BE49-F238E27FC236}">
                <a16:creationId xmlns:a16="http://schemas.microsoft.com/office/drawing/2014/main" id="{2BE11271-5213-240B-E7AE-675AC8BCCADA}"/>
              </a:ext>
            </a:extLst>
          </p:cNvPr>
          <p:cNvSpPr txBox="1"/>
          <p:nvPr/>
        </p:nvSpPr>
        <p:spPr>
          <a:xfrm>
            <a:off x="7113767" y="2417196"/>
            <a:ext cx="4357315" cy="888641"/>
          </a:xfrm>
          <a:prstGeom prst="rect">
            <a:avLst/>
          </a:prstGeom>
          <a:noFill/>
        </p:spPr>
        <p:txBody>
          <a:bodyPr wrap="square" rtlCol="0">
            <a:spAutoFit/>
          </a:bodyPr>
          <a:lstStyle/>
          <a:p>
            <a:pPr algn="ctr"/>
            <a:r>
              <a:rPr lang="en-GB" sz="1867" b="0">
                <a:solidFill>
                  <a:srgbClr val="002060"/>
                </a:solidFill>
                <a:latin typeface="Arial" panose="020B0604020202020204" pitchFamily="34" charset="0"/>
                <a:cs typeface="Arial" panose="020B0604020202020204" pitchFamily="34" charset="0"/>
              </a:rPr>
              <a:t>On the Library Services’ website:</a:t>
            </a:r>
          </a:p>
          <a:p>
            <a:pPr algn="ctr"/>
            <a:r>
              <a:rPr lang="en-GB" sz="1867">
                <a:latin typeface="Arial" panose="020B0604020202020204" pitchFamily="34" charset="0"/>
                <a:cs typeface="Arial" panose="020B0604020202020204" pitchFamily="34" charset="0"/>
              </a:rPr>
              <a:t> </a:t>
            </a:r>
            <a:r>
              <a:rPr lang="en-GB" sz="1867" u="sng">
                <a:solidFill>
                  <a:srgbClr val="EC008C"/>
                </a:solidFill>
                <a:latin typeface="Arial" panose="020B0604020202020204" pitchFamily="34" charset="0"/>
                <a:cs typeface="Arial" panose="020B0604020202020204" pitchFamily="34" charset="0"/>
              </a:rPr>
              <a:t>qmul.ac.uk/library/academic-skills</a:t>
            </a:r>
          </a:p>
          <a:p>
            <a:endParaRPr lang="en-GB" sz="2667"/>
          </a:p>
        </p:txBody>
      </p:sp>
    </p:spTree>
    <p:extLst>
      <p:ext uri="{BB962C8B-B14F-4D97-AF65-F5344CB8AC3E}">
        <p14:creationId xmlns:p14="http://schemas.microsoft.com/office/powerpoint/2010/main" val="823795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A0CFCEF-68B7-476C-8FE5-21F6B7F83FCE}"/>
              </a:ext>
            </a:extLst>
          </p:cNvPr>
          <p:cNvSpPr>
            <a:spLocks noGrp="1"/>
          </p:cNvSpPr>
          <p:nvPr>
            <p:ph type="body" sz="quarter" idx="12"/>
          </p:nvPr>
        </p:nvSpPr>
        <p:spPr>
          <a:xfrm>
            <a:off x="548639" y="1943100"/>
            <a:ext cx="5143501" cy="3517174"/>
          </a:xfrm>
          <a:prstGeom prst="rect">
            <a:avLst/>
          </a:prstGeom>
        </p:spPr>
        <p:txBody>
          <a:bodyPr/>
          <a:lstStyle/>
          <a:p>
            <a:r>
              <a:rPr lang="en-US" sz="2400">
                <a:solidFill>
                  <a:schemeClr val="tx1"/>
                </a:solidFill>
                <a:latin typeface="Arial" panose="020B0604020202020204" pitchFamily="34" charset="0"/>
                <a:cs typeface="Arial" panose="020B0604020202020204" pitchFamily="34" charset="0"/>
              </a:rPr>
              <a:t>If you only take one thing away from this talk, take this email address:</a:t>
            </a:r>
          </a:p>
          <a:p>
            <a:endParaRPr lang="en-US">
              <a:latin typeface="Arial" panose="020B0604020202020204" pitchFamily="34" charset="0"/>
              <a:cs typeface="Arial" panose="020B0604020202020204" pitchFamily="34" charset="0"/>
            </a:endParaRPr>
          </a:p>
          <a:p>
            <a:pPr algn="ctr"/>
            <a:r>
              <a:rPr lang="en-US" sz="2933" b="1">
                <a:solidFill>
                  <a:srgbClr val="EC008C"/>
                </a:solidFill>
                <a:latin typeface="Arial" panose="020B0604020202020204" pitchFamily="34" charset="0"/>
                <a:cs typeface="Arial" panose="020B0604020202020204" pitchFamily="34" charset="0"/>
              </a:rPr>
              <a:t>library-hss@qmul.ac.uk</a:t>
            </a:r>
          </a:p>
        </p:txBody>
      </p:sp>
      <p:sp>
        <p:nvSpPr>
          <p:cNvPr id="4" name="Content Placeholder 3">
            <a:extLst>
              <a:ext uri="{FF2B5EF4-FFF2-40B4-BE49-F238E27FC236}">
                <a16:creationId xmlns:a16="http://schemas.microsoft.com/office/drawing/2014/main" id="{146BA60E-C793-442E-972B-D9190F35767C}"/>
              </a:ext>
            </a:extLst>
          </p:cNvPr>
          <p:cNvSpPr>
            <a:spLocks noGrp="1"/>
          </p:cNvSpPr>
          <p:nvPr>
            <p:ph sz="quarter" idx="4294967295"/>
          </p:nvPr>
        </p:nvSpPr>
        <p:spPr>
          <a:xfrm>
            <a:off x="389785" y="349250"/>
            <a:ext cx="5610053" cy="1382713"/>
          </a:xfrm>
          <a:prstGeom prst="rect">
            <a:avLst/>
          </a:prstGeom>
          <a:solidFill>
            <a:schemeClr val="bg1"/>
          </a:solidFill>
        </p:spPr>
        <p:txBody>
          <a:bodyPr/>
          <a:lstStyle/>
          <a:p>
            <a:pPr marL="0" indent="0">
              <a:buNone/>
            </a:pPr>
            <a:r>
              <a:rPr lang="en-US" sz="4000" b="1">
                <a:latin typeface="Arial" panose="020B0604020202020204" pitchFamily="34" charset="0"/>
                <a:cs typeface="Arial" panose="020B0604020202020204" pitchFamily="34" charset="0"/>
              </a:rPr>
              <a:t>Get in contact</a:t>
            </a:r>
          </a:p>
        </p:txBody>
      </p:sp>
      <p:pic>
        <p:nvPicPr>
          <p:cNvPr id="11" name="Picture 10" descr="Photograph of laptop and tabl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2162" y="1526132"/>
            <a:ext cx="5610053" cy="3870747"/>
          </a:xfrm>
          <a:prstGeom prst="rect">
            <a:avLst/>
          </a:prstGeom>
          <a:ln>
            <a:solidFill>
              <a:schemeClr val="bg1">
                <a:lumMod val="50000"/>
              </a:schemeClr>
            </a:solidFill>
          </a:ln>
        </p:spPr>
      </p:pic>
      <p:sp>
        <p:nvSpPr>
          <p:cNvPr id="7" name="Text Placeholder 2">
            <a:extLst>
              <a:ext uri="{FF2B5EF4-FFF2-40B4-BE49-F238E27FC236}">
                <a16:creationId xmlns:a16="http://schemas.microsoft.com/office/drawing/2014/main" id="{C97A7916-AD69-44CF-8BA6-1FA33516A9E0}"/>
              </a:ext>
            </a:extLst>
          </p:cNvPr>
          <p:cNvSpPr txBox="1">
            <a:spLocks/>
          </p:cNvSpPr>
          <p:nvPr/>
        </p:nvSpPr>
        <p:spPr>
          <a:xfrm>
            <a:off x="6239933" y="5568096"/>
            <a:ext cx="5581651" cy="117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867" b="0">
                <a:latin typeface="Arial" panose="020B0604020202020204" pitchFamily="34" charset="0"/>
                <a:cs typeface="Arial" panose="020B0604020202020204" pitchFamily="34" charset="0"/>
              </a:rPr>
              <a:t>Get in contact!</a:t>
            </a:r>
          </a:p>
        </p:txBody>
      </p:sp>
    </p:spTree>
    <p:extLst>
      <p:ext uri="{BB962C8B-B14F-4D97-AF65-F5344CB8AC3E}">
        <p14:creationId xmlns:p14="http://schemas.microsoft.com/office/powerpoint/2010/main" val="454797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7758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7FB4EB-FD2B-415C-ABFE-C8EF7F08F40A}"/>
              </a:ext>
            </a:extLst>
          </p:cNvPr>
          <p:cNvSpPr>
            <a:spLocks noGrp="1"/>
          </p:cNvSpPr>
          <p:nvPr>
            <p:ph type="body" sz="quarter" idx="10"/>
          </p:nvPr>
        </p:nvSpPr>
        <p:spPr/>
        <p:txBody>
          <a:bodyPr/>
          <a:lstStyle/>
          <a:p>
            <a:r>
              <a:rPr lang="en-GB"/>
              <a:t>What to expect in your second year</a:t>
            </a:r>
          </a:p>
        </p:txBody>
      </p:sp>
    </p:spTree>
    <p:extLst>
      <p:ext uri="{BB962C8B-B14F-4D97-AF65-F5344CB8AC3E}">
        <p14:creationId xmlns:p14="http://schemas.microsoft.com/office/powerpoint/2010/main" val="4047198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2E62FD-2296-D349-AF5E-748AC7EA8C37}"/>
              </a:ext>
            </a:extLst>
          </p:cNvPr>
          <p:cNvSpPr>
            <a:spLocks noGrp="1"/>
          </p:cNvSpPr>
          <p:nvPr>
            <p:ph type="body" sz="quarter" idx="11"/>
          </p:nvPr>
        </p:nvSpPr>
        <p:spPr>
          <a:xfrm>
            <a:off x="1336675" y="519113"/>
            <a:ext cx="9367837" cy="877887"/>
          </a:xfrm>
        </p:spPr>
        <p:txBody>
          <a:bodyPr/>
          <a:lstStyle/>
          <a:p>
            <a:r>
              <a:rPr lang="en-US" sz="4000"/>
              <a:t>What to expect in your second year</a:t>
            </a:r>
          </a:p>
          <a:p>
            <a:endParaRPr lang="en-US"/>
          </a:p>
        </p:txBody>
      </p:sp>
      <p:sp>
        <p:nvSpPr>
          <p:cNvPr id="3" name="Text Placeholder 2">
            <a:extLst>
              <a:ext uri="{FF2B5EF4-FFF2-40B4-BE49-F238E27FC236}">
                <a16:creationId xmlns:a16="http://schemas.microsoft.com/office/drawing/2014/main" id="{846126D0-7BE9-9C4B-AFEB-02C84E8BE951}"/>
              </a:ext>
            </a:extLst>
          </p:cNvPr>
          <p:cNvSpPr>
            <a:spLocks noGrp="1"/>
          </p:cNvSpPr>
          <p:nvPr>
            <p:ph type="body" sz="quarter" idx="13"/>
          </p:nvPr>
        </p:nvSpPr>
        <p:spPr>
          <a:xfrm>
            <a:off x="1336675" y="1397000"/>
            <a:ext cx="9367837" cy="4512481"/>
          </a:xfrm>
        </p:spPr>
        <p:txBody>
          <a:bodyPr/>
          <a:lstStyle/>
          <a:p>
            <a:r>
              <a:rPr lang="en-US" sz="2200"/>
              <a:t>Increasing </a:t>
            </a:r>
            <a:r>
              <a:rPr lang="en-US" sz="2200" b="1"/>
              <a:t>complexity</a:t>
            </a:r>
            <a:r>
              <a:rPr lang="en-US" sz="2200"/>
              <a:t>, </a:t>
            </a:r>
            <a:r>
              <a:rPr lang="en-US" sz="2200" b="1" err="1"/>
              <a:t>specialisation</a:t>
            </a:r>
            <a:r>
              <a:rPr lang="en-US" sz="2200"/>
              <a:t>, and </a:t>
            </a:r>
            <a:r>
              <a:rPr lang="en-US" sz="2200" b="1"/>
              <a:t>sophistication</a:t>
            </a:r>
            <a:r>
              <a:rPr lang="en-US" sz="2200"/>
              <a:t> in the material you will encounter</a:t>
            </a:r>
          </a:p>
          <a:p>
            <a:r>
              <a:rPr lang="en-US" sz="2200"/>
              <a:t>Higher </a:t>
            </a:r>
            <a:r>
              <a:rPr lang="en-US" sz="2200" b="1"/>
              <a:t>expectations</a:t>
            </a:r>
            <a:r>
              <a:rPr lang="en-US" sz="2200"/>
              <a:t> for your research, analysis, argumentation, and written work</a:t>
            </a:r>
          </a:p>
          <a:p>
            <a:r>
              <a:rPr lang="en-US" sz="2200"/>
              <a:t>More opportunities to </a:t>
            </a:r>
            <a:r>
              <a:rPr lang="en-US" sz="2200" b="1"/>
              <a:t>focus</a:t>
            </a:r>
            <a:r>
              <a:rPr lang="en-US" sz="2200"/>
              <a:t> on topics that are particularly interesting to you, from module selection to choosing your essay and exam topics</a:t>
            </a:r>
          </a:p>
          <a:p>
            <a:r>
              <a:rPr lang="en-US" sz="2200"/>
              <a:t>Heavier </a:t>
            </a:r>
            <a:r>
              <a:rPr lang="en-US" sz="2200" b="1"/>
              <a:t>weighting</a:t>
            </a:r>
            <a:r>
              <a:rPr lang="en-US" sz="2200"/>
              <a:t> of your marks in the second year</a:t>
            </a:r>
          </a:p>
          <a:p>
            <a:pPr lvl="1"/>
            <a:r>
              <a:rPr lang="en-US" sz="2200"/>
              <a:t>From 10% in year 1 to </a:t>
            </a:r>
            <a:r>
              <a:rPr lang="en-US" sz="2200" b="1"/>
              <a:t>30% in year 2</a:t>
            </a:r>
          </a:p>
          <a:p>
            <a:r>
              <a:rPr lang="en-US" sz="2200"/>
              <a:t>More </a:t>
            </a:r>
            <a:r>
              <a:rPr lang="en-US" sz="2200" b="1"/>
              <a:t>balancing</a:t>
            </a:r>
            <a:r>
              <a:rPr lang="en-US" sz="2200"/>
              <a:t> of your time and energy, especially with activities outside of your </a:t>
            </a:r>
            <a:r>
              <a:rPr lang="en-US" sz="2200" err="1"/>
              <a:t>programme</a:t>
            </a:r>
            <a:r>
              <a:rPr lang="en-US" sz="2200"/>
              <a:t> of study</a:t>
            </a:r>
          </a:p>
          <a:p>
            <a:r>
              <a:rPr lang="en-US" sz="2200"/>
              <a:t>Review last year’s </a:t>
            </a:r>
            <a:r>
              <a:rPr lang="en-US" sz="2200" b="1"/>
              <a:t>outcome</a:t>
            </a:r>
            <a:r>
              <a:rPr lang="en-US" sz="2200"/>
              <a:t>, tackle </a:t>
            </a:r>
            <a:r>
              <a:rPr lang="en-US" sz="2200" b="1"/>
              <a:t>development needs</a:t>
            </a:r>
            <a:r>
              <a:rPr lang="en-US" sz="2200"/>
              <a:t>, and start thinking about your </a:t>
            </a:r>
            <a:r>
              <a:rPr lang="en-US" sz="2200" b="1"/>
              <a:t>post-university options</a:t>
            </a:r>
          </a:p>
          <a:p>
            <a:endParaRPr lang="en-US" sz="2200"/>
          </a:p>
        </p:txBody>
      </p:sp>
    </p:spTree>
    <p:extLst>
      <p:ext uri="{BB962C8B-B14F-4D97-AF65-F5344CB8AC3E}">
        <p14:creationId xmlns:p14="http://schemas.microsoft.com/office/powerpoint/2010/main" val="31334795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2E62FD-2296-D349-AF5E-748AC7EA8C37}"/>
              </a:ext>
            </a:extLst>
          </p:cNvPr>
          <p:cNvSpPr>
            <a:spLocks noGrp="1"/>
          </p:cNvSpPr>
          <p:nvPr>
            <p:ph type="body" sz="quarter" idx="11"/>
          </p:nvPr>
        </p:nvSpPr>
        <p:spPr>
          <a:xfrm>
            <a:off x="1336675" y="519113"/>
            <a:ext cx="9367837" cy="877887"/>
          </a:xfrm>
        </p:spPr>
        <p:txBody>
          <a:bodyPr/>
          <a:lstStyle/>
          <a:p>
            <a:r>
              <a:rPr lang="en-US" sz="4000"/>
              <a:t>Common Mistakes</a:t>
            </a:r>
          </a:p>
          <a:p>
            <a:endParaRPr lang="en-US"/>
          </a:p>
        </p:txBody>
      </p:sp>
      <p:sp>
        <p:nvSpPr>
          <p:cNvPr id="3" name="Text Placeholder 2">
            <a:extLst>
              <a:ext uri="{FF2B5EF4-FFF2-40B4-BE49-F238E27FC236}">
                <a16:creationId xmlns:a16="http://schemas.microsoft.com/office/drawing/2014/main" id="{846126D0-7BE9-9C4B-AFEB-02C84E8BE951}"/>
              </a:ext>
            </a:extLst>
          </p:cNvPr>
          <p:cNvSpPr>
            <a:spLocks noGrp="1"/>
          </p:cNvSpPr>
          <p:nvPr>
            <p:ph type="body" sz="quarter" idx="13"/>
          </p:nvPr>
        </p:nvSpPr>
        <p:spPr>
          <a:xfrm>
            <a:off x="1336675" y="1397000"/>
            <a:ext cx="9328150" cy="3858768"/>
          </a:xfrm>
        </p:spPr>
        <p:txBody>
          <a:bodyPr/>
          <a:lstStyle/>
          <a:p>
            <a:r>
              <a:rPr lang="en-US" sz="2800"/>
              <a:t>Poor </a:t>
            </a:r>
            <a:r>
              <a:rPr lang="en-US" sz="2800" b="1"/>
              <a:t>time management </a:t>
            </a:r>
          </a:p>
          <a:p>
            <a:r>
              <a:rPr lang="en-US" sz="2800"/>
              <a:t>Avoiding </a:t>
            </a:r>
            <a:r>
              <a:rPr lang="en-US" sz="2800" b="1"/>
              <a:t>emails</a:t>
            </a:r>
          </a:p>
          <a:p>
            <a:pPr lvl="1"/>
            <a:r>
              <a:rPr lang="en-US" sz="2400"/>
              <a:t>Especially emails from tutors, your advisor, and student support officers</a:t>
            </a:r>
          </a:p>
          <a:p>
            <a:r>
              <a:rPr lang="en-US" sz="2800"/>
              <a:t>Ignoring previous</a:t>
            </a:r>
            <a:r>
              <a:rPr lang="en-US" sz="2800" b="1"/>
              <a:t> advice </a:t>
            </a:r>
            <a:r>
              <a:rPr lang="en-US" sz="2800"/>
              <a:t>and </a:t>
            </a:r>
            <a:r>
              <a:rPr lang="en-US" sz="2800" b="1"/>
              <a:t>feedback</a:t>
            </a:r>
            <a:endParaRPr lang="en-US" sz="2400" b="1"/>
          </a:p>
          <a:p>
            <a:r>
              <a:rPr lang="en-US" sz="2800"/>
              <a:t>Not doing </a:t>
            </a:r>
            <a:r>
              <a:rPr lang="en-US" sz="2800" b="1"/>
              <a:t>reading</a:t>
            </a:r>
            <a:r>
              <a:rPr lang="en-US" sz="2800"/>
              <a:t>, not </a:t>
            </a:r>
            <a:r>
              <a:rPr lang="en-US" sz="2800" b="1"/>
              <a:t>attending</a:t>
            </a:r>
            <a:r>
              <a:rPr lang="en-US" sz="2800"/>
              <a:t> class</a:t>
            </a:r>
          </a:p>
          <a:p>
            <a:r>
              <a:rPr lang="en-US" sz="2800"/>
              <a:t>Submitting assessments </a:t>
            </a:r>
            <a:r>
              <a:rPr lang="en-US" sz="2800" b="1"/>
              <a:t>late</a:t>
            </a:r>
            <a:r>
              <a:rPr lang="en-US" sz="2800"/>
              <a:t> (or not at all)</a:t>
            </a:r>
          </a:p>
          <a:p>
            <a:r>
              <a:rPr lang="en-US" sz="2800"/>
              <a:t>Not </a:t>
            </a:r>
            <a:r>
              <a:rPr lang="en-US" sz="2800" b="1"/>
              <a:t>asking for help</a:t>
            </a:r>
            <a:r>
              <a:rPr lang="en-US" sz="2800"/>
              <a:t> when you need it. </a:t>
            </a:r>
          </a:p>
        </p:txBody>
      </p:sp>
    </p:spTree>
    <p:extLst>
      <p:ext uri="{BB962C8B-B14F-4D97-AF65-F5344CB8AC3E}">
        <p14:creationId xmlns:p14="http://schemas.microsoft.com/office/powerpoint/2010/main" val="10042250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fad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2E62FD-2296-D349-AF5E-748AC7EA8C37}"/>
              </a:ext>
            </a:extLst>
          </p:cNvPr>
          <p:cNvSpPr>
            <a:spLocks noGrp="1"/>
          </p:cNvSpPr>
          <p:nvPr>
            <p:ph type="body" sz="quarter" idx="11"/>
          </p:nvPr>
        </p:nvSpPr>
        <p:spPr>
          <a:xfrm>
            <a:off x="1336675" y="519113"/>
            <a:ext cx="9367837" cy="877887"/>
          </a:xfrm>
        </p:spPr>
        <p:txBody>
          <a:bodyPr/>
          <a:lstStyle/>
          <a:p>
            <a:r>
              <a:rPr lang="en-US" sz="4000"/>
              <a:t>Best practice</a:t>
            </a:r>
          </a:p>
          <a:p>
            <a:endParaRPr lang="en-US"/>
          </a:p>
        </p:txBody>
      </p:sp>
      <p:sp>
        <p:nvSpPr>
          <p:cNvPr id="3" name="Text Placeholder 2">
            <a:extLst>
              <a:ext uri="{FF2B5EF4-FFF2-40B4-BE49-F238E27FC236}">
                <a16:creationId xmlns:a16="http://schemas.microsoft.com/office/drawing/2014/main" id="{846126D0-7BE9-9C4B-AFEB-02C84E8BE951}"/>
              </a:ext>
            </a:extLst>
          </p:cNvPr>
          <p:cNvSpPr>
            <a:spLocks noGrp="1"/>
          </p:cNvSpPr>
          <p:nvPr>
            <p:ph type="body" sz="quarter" idx="13"/>
          </p:nvPr>
        </p:nvSpPr>
        <p:spPr>
          <a:xfrm>
            <a:off x="1336674" y="1397000"/>
            <a:ext cx="10259123" cy="4431044"/>
          </a:xfrm>
        </p:spPr>
        <p:txBody>
          <a:bodyPr/>
          <a:lstStyle/>
          <a:p>
            <a:r>
              <a:rPr lang="en-US" sz="2500" b="1"/>
              <a:t>Plan your time</a:t>
            </a:r>
            <a:r>
              <a:rPr lang="en-US" sz="2500"/>
              <a:t>: block out time in your calendar to work on class preparation and coursework</a:t>
            </a:r>
          </a:p>
          <a:p>
            <a:r>
              <a:rPr lang="en-US" sz="2500" b="1"/>
              <a:t>Plan your assessments </a:t>
            </a:r>
            <a:r>
              <a:rPr lang="en-US" sz="2500"/>
              <a:t>and seek advice and feedback from tutors, advisor, or university services as appropriate</a:t>
            </a:r>
          </a:p>
          <a:p>
            <a:r>
              <a:rPr lang="en-US" sz="2500" b="1"/>
              <a:t>Focus</a:t>
            </a:r>
            <a:r>
              <a:rPr lang="en-US" sz="2500"/>
              <a:t> on all modules, not just your </a:t>
            </a:r>
            <a:r>
              <a:rPr lang="en-US" sz="2500" err="1"/>
              <a:t>favourites</a:t>
            </a:r>
            <a:endParaRPr lang="en-US" sz="2500"/>
          </a:p>
          <a:p>
            <a:r>
              <a:rPr lang="en-US" sz="2500" b="1"/>
              <a:t>Attend</a:t>
            </a:r>
            <a:r>
              <a:rPr lang="en-US" sz="2500"/>
              <a:t> </a:t>
            </a:r>
            <a:r>
              <a:rPr lang="en-GB" sz="2500"/>
              <a:t>lectures and </a:t>
            </a:r>
            <a:r>
              <a:rPr lang="en-US" sz="2500"/>
              <a:t>seminars, do the </a:t>
            </a:r>
            <a:r>
              <a:rPr lang="en-US" sz="2500" b="1"/>
              <a:t>readings</a:t>
            </a:r>
            <a:r>
              <a:rPr lang="en-US" sz="2500"/>
              <a:t>, submit </a:t>
            </a:r>
            <a:r>
              <a:rPr lang="en-US" sz="2500" b="1"/>
              <a:t>assessments</a:t>
            </a:r>
            <a:r>
              <a:rPr lang="en-US" sz="2500"/>
              <a:t> on time, and act on </a:t>
            </a:r>
            <a:r>
              <a:rPr lang="en-US" sz="2500" b="1"/>
              <a:t>feedback </a:t>
            </a:r>
            <a:r>
              <a:rPr lang="en-US" sz="2500"/>
              <a:t>to improve your work</a:t>
            </a:r>
          </a:p>
          <a:p>
            <a:r>
              <a:rPr lang="en-GB" sz="2500"/>
              <a:t>Seek </a:t>
            </a:r>
            <a:r>
              <a:rPr lang="en-GB" sz="2500" b="1"/>
              <a:t>support</a:t>
            </a:r>
            <a:r>
              <a:rPr lang="en-GB" sz="2500"/>
              <a:t> when you need help</a:t>
            </a:r>
          </a:p>
          <a:p>
            <a:r>
              <a:rPr lang="en-GB" sz="2500"/>
              <a:t>Aim for a </a:t>
            </a:r>
            <a:r>
              <a:rPr lang="en-GB" sz="2500" b="1"/>
              <a:t>balance</a:t>
            </a:r>
            <a:r>
              <a:rPr lang="en-GB" sz="2500"/>
              <a:t> between academic and personal life</a:t>
            </a:r>
          </a:p>
        </p:txBody>
      </p:sp>
    </p:spTree>
    <p:extLst>
      <p:ext uri="{BB962C8B-B14F-4D97-AF65-F5344CB8AC3E}">
        <p14:creationId xmlns:p14="http://schemas.microsoft.com/office/powerpoint/2010/main" val="224282948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BE0AC3-A310-3FA3-02A8-90791057255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8B49F96-007F-84F7-5052-CA6F0D381450}"/>
              </a:ext>
            </a:extLst>
          </p:cNvPr>
          <p:cNvSpPr>
            <a:spLocks noGrp="1"/>
          </p:cNvSpPr>
          <p:nvPr>
            <p:ph type="body" sz="quarter" idx="11"/>
          </p:nvPr>
        </p:nvSpPr>
        <p:spPr>
          <a:xfrm>
            <a:off x="1336675" y="519113"/>
            <a:ext cx="9246364" cy="877887"/>
          </a:xfrm>
        </p:spPr>
        <p:txBody>
          <a:bodyPr lIns="91440" tIns="45720" rIns="91440" bIns="45720" anchor="t"/>
          <a:lstStyle/>
          <a:p>
            <a:r>
              <a:rPr lang="en-GB">
                <a:latin typeface="Arial"/>
                <a:cs typeface="Arial"/>
              </a:rPr>
              <a:t>What the year looks like</a:t>
            </a:r>
            <a:endParaRPr lang="en-US" b="0">
              <a:latin typeface="Arial"/>
              <a:cs typeface="Arial"/>
            </a:endParaRPr>
          </a:p>
          <a:p>
            <a:endParaRPr lang="en-US"/>
          </a:p>
        </p:txBody>
      </p:sp>
      <p:sp>
        <p:nvSpPr>
          <p:cNvPr id="3" name="Text Placeholder 2">
            <a:extLst>
              <a:ext uri="{FF2B5EF4-FFF2-40B4-BE49-F238E27FC236}">
                <a16:creationId xmlns:a16="http://schemas.microsoft.com/office/drawing/2014/main" id="{2B1E4471-564D-FAC3-4C13-2E1CF1909286}"/>
              </a:ext>
            </a:extLst>
          </p:cNvPr>
          <p:cNvSpPr>
            <a:spLocks noGrp="1"/>
          </p:cNvSpPr>
          <p:nvPr>
            <p:ph type="body" sz="quarter" idx="13"/>
          </p:nvPr>
        </p:nvSpPr>
        <p:spPr>
          <a:xfrm>
            <a:off x="1376363" y="1309747"/>
            <a:ext cx="9475904" cy="3790714"/>
          </a:xfrm>
        </p:spPr>
        <p:txBody>
          <a:bodyPr lIns="91440" tIns="45720" rIns="91440" bIns="45720" anchor="t"/>
          <a:lstStyle/>
          <a:p>
            <a:r>
              <a:rPr lang="en-GB" sz="2400">
                <a:latin typeface="Arial"/>
                <a:cs typeface="Arial"/>
              </a:rPr>
              <a:t>Semester A runs over twelve weeks from </a:t>
            </a:r>
            <a:r>
              <a:rPr lang="en-GB" sz="2400" b="1">
                <a:latin typeface="Arial"/>
                <a:cs typeface="Arial"/>
              </a:rPr>
              <a:t>Monday 23 September </a:t>
            </a:r>
            <a:r>
              <a:rPr lang="en-GB" sz="2400">
                <a:latin typeface="Arial"/>
                <a:cs typeface="Arial"/>
              </a:rPr>
              <a:t>to </a:t>
            </a:r>
            <a:r>
              <a:rPr lang="en-GB" sz="2400" b="1">
                <a:latin typeface="Arial"/>
                <a:cs typeface="Arial"/>
              </a:rPr>
              <a:t>Friday 14 December</a:t>
            </a:r>
            <a:r>
              <a:rPr lang="en-GB" sz="2400">
                <a:latin typeface="Arial"/>
                <a:cs typeface="Arial"/>
              </a:rPr>
              <a:t>.</a:t>
            </a:r>
          </a:p>
          <a:p>
            <a:pPr lvl="1"/>
            <a:r>
              <a:rPr lang="en-GB" sz="2400">
                <a:latin typeface="Arial"/>
                <a:cs typeface="Arial"/>
              </a:rPr>
              <a:t>Week 7 (Monday 4 – Friday 8 November) is </a:t>
            </a:r>
            <a:r>
              <a:rPr lang="en-GB" sz="2400" b="1">
                <a:latin typeface="Arial"/>
                <a:cs typeface="Arial"/>
              </a:rPr>
              <a:t>Reading Week </a:t>
            </a:r>
            <a:r>
              <a:rPr lang="en-GB" sz="2400">
                <a:latin typeface="Arial"/>
                <a:cs typeface="Arial"/>
              </a:rPr>
              <a:t>– you should study but there will be no lectures or seminars.</a:t>
            </a:r>
          </a:p>
          <a:p>
            <a:r>
              <a:rPr lang="en-GB" sz="2400">
                <a:latin typeface="Arial"/>
                <a:cs typeface="Arial"/>
              </a:rPr>
              <a:t>QMUL is </a:t>
            </a:r>
            <a:r>
              <a:rPr lang="en-GB" sz="2400" b="1">
                <a:latin typeface="Arial"/>
                <a:cs typeface="Arial"/>
              </a:rPr>
              <a:t>closed</a:t>
            </a:r>
            <a:r>
              <a:rPr lang="en-GB" sz="2400">
                <a:latin typeface="Arial"/>
                <a:cs typeface="Arial"/>
              </a:rPr>
              <a:t> 24 December – 2 January.</a:t>
            </a:r>
          </a:p>
          <a:p>
            <a:r>
              <a:rPr lang="en-GB" sz="2400">
                <a:latin typeface="Arial"/>
                <a:cs typeface="Arial"/>
              </a:rPr>
              <a:t>January </a:t>
            </a:r>
            <a:r>
              <a:rPr lang="en-GB" sz="2400" b="1">
                <a:latin typeface="Arial"/>
                <a:cs typeface="Arial"/>
              </a:rPr>
              <a:t>exam period</a:t>
            </a:r>
            <a:r>
              <a:rPr lang="en-GB" sz="2400">
                <a:latin typeface="Arial"/>
                <a:cs typeface="Arial"/>
              </a:rPr>
              <a:t> runs from 6 – 21 January.</a:t>
            </a:r>
          </a:p>
          <a:p>
            <a:r>
              <a:rPr lang="en-GB" sz="2400">
                <a:latin typeface="Arial"/>
                <a:cs typeface="Arial"/>
              </a:rPr>
              <a:t>Semester B runs over thirteen weeks from </a:t>
            </a:r>
            <a:r>
              <a:rPr lang="en-GB" sz="2400" b="1">
                <a:latin typeface="Arial"/>
                <a:cs typeface="Arial"/>
              </a:rPr>
              <a:t>Wednesday 22 January </a:t>
            </a:r>
            <a:r>
              <a:rPr lang="en-GB" sz="2400">
                <a:latin typeface="Arial"/>
                <a:cs typeface="Arial"/>
              </a:rPr>
              <a:t>to </a:t>
            </a:r>
            <a:r>
              <a:rPr lang="en-GB" sz="2400" b="1">
                <a:latin typeface="Arial"/>
                <a:cs typeface="Arial"/>
              </a:rPr>
              <a:t>Tuesday 16 April</a:t>
            </a:r>
            <a:r>
              <a:rPr lang="en-GB" sz="2400">
                <a:latin typeface="Arial"/>
                <a:cs typeface="Arial"/>
              </a:rPr>
              <a:t>.</a:t>
            </a:r>
          </a:p>
          <a:p>
            <a:pPr lvl="1"/>
            <a:r>
              <a:rPr lang="en-GB" sz="2400">
                <a:latin typeface="Arial"/>
                <a:cs typeface="Arial"/>
              </a:rPr>
              <a:t>No classes in Week 1 (Wednesday 22 – Friday 24 January) and Week 13 (Monday 15 – Tuesday 16 April).</a:t>
            </a:r>
          </a:p>
          <a:p>
            <a:pPr lvl="1"/>
            <a:r>
              <a:rPr lang="en-GB" sz="2400">
                <a:latin typeface="Arial"/>
                <a:cs typeface="Arial"/>
              </a:rPr>
              <a:t>Week 7 (Monday 3 – Friday 7 March) is </a:t>
            </a:r>
            <a:r>
              <a:rPr lang="en-GB" sz="2400" b="1">
                <a:latin typeface="Arial"/>
                <a:cs typeface="Arial"/>
              </a:rPr>
              <a:t>Reading Week</a:t>
            </a:r>
            <a:r>
              <a:rPr lang="en-GB" sz="2400">
                <a:latin typeface="Arial"/>
                <a:cs typeface="Arial"/>
              </a:rPr>
              <a:t>.</a:t>
            </a:r>
            <a:endParaRPr lang="en-US" sz="2400">
              <a:latin typeface="Arial"/>
              <a:cs typeface="Arial"/>
            </a:endParaRPr>
          </a:p>
          <a:p>
            <a:r>
              <a:rPr lang="en-US" sz="2400"/>
              <a:t>Summer </a:t>
            </a:r>
            <a:r>
              <a:rPr lang="en-US" sz="2400" b="1"/>
              <a:t>exam period </a:t>
            </a:r>
            <a:r>
              <a:rPr lang="en-US" sz="2400"/>
              <a:t>8 May – 6 June.</a:t>
            </a:r>
          </a:p>
        </p:txBody>
      </p:sp>
    </p:spTree>
    <p:extLst>
      <p:ext uri="{BB962C8B-B14F-4D97-AF65-F5344CB8AC3E}">
        <p14:creationId xmlns:p14="http://schemas.microsoft.com/office/powerpoint/2010/main" val="30977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7FB4EB-FD2B-415C-ABFE-C8EF7F08F40A}"/>
              </a:ext>
            </a:extLst>
          </p:cNvPr>
          <p:cNvSpPr>
            <a:spLocks noGrp="1"/>
          </p:cNvSpPr>
          <p:nvPr>
            <p:ph type="body" sz="quarter" idx="10"/>
          </p:nvPr>
        </p:nvSpPr>
        <p:spPr/>
        <p:txBody>
          <a:bodyPr/>
          <a:lstStyle/>
          <a:p>
            <a:r>
              <a:rPr lang="en-GB"/>
              <a:t>Core modules</a:t>
            </a:r>
          </a:p>
        </p:txBody>
      </p:sp>
    </p:spTree>
    <p:extLst>
      <p:ext uri="{BB962C8B-B14F-4D97-AF65-F5344CB8AC3E}">
        <p14:creationId xmlns:p14="http://schemas.microsoft.com/office/powerpoint/2010/main" val="71262584"/>
      </p:ext>
    </p:extLst>
  </p:cSld>
  <p:clrMapOvr>
    <a:masterClrMapping/>
  </p:clrMapOvr>
</p:sld>
</file>

<file path=ppt/theme/theme1.xml><?xml version="1.0" encoding="utf-8"?>
<a:theme xmlns:a="http://schemas.openxmlformats.org/drawingml/2006/main" name="Office Theme">
  <a:themeElements>
    <a:clrScheme name="QMUL colour palette">
      <a:dk1>
        <a:srgbClr val="253967"/>
      </a:dk1>
      <a:lt1>
        <a:srgbClr val="FFFFFF"/>
      </a:lt1>
      <a:dk2>
        <a:srgbClr val="32706A"/>
      </a:dk2>
      <a:lt2>
        <a:srgbClr val="C5A539"/>
      </a:lt2>
      <a:accent1>
        <a:srgbClr val="C2632C"/>
      </a:accent1>
      <a:accent2>
        <a:srgbClr val="6F2A6E"/>
      </a:accent2>
      <a:accent3>
        <a:srgbClr val="AD2D27"/>
      </a:accent3>
      <a:accent4>
        <a:srgbClr val="3B768E"/>
      </a:accent4>
      <a:accent5>
        <a:srgbClr val="F08E34"/>
      </a:accent5>
      <a:accent6>
        <a:srgbClr val="459CDD"/>
      </a:accent6>
      <a:hlink>
        <a:srgbClr val="5BB5C3"/>
      </a:hlink>
      <a:folHlink>
        <a:srgbClr val="FDEC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80000"/>
          </a:lnSpc>
          <a:spcBef>
            <a:spcPts val="0"/>
          </a:spcBef>
          <a:spcAft>
            <a:spcPts val="0"/>
          </a:spcAft>
          <a:buClrTx/>
          <a:buSzTx/>
          <a:buFontTx/>
          <a:buNone/>
          <a:tabLst/>
          <a:defRPr kumimoji="0" sz="2000" b="1" i="0" u="none" strike="noStrike" cap="none" spc="0" normalizeH="0" baseline="0">
            <a:ln>
              <a:noFill/>
            </a:ln>
            <a:solidFill>
              <a:srgbClr val="1CAADE"/>
            </a:solidFill>
            <a:effectLst/>
            <a:uFillTx/>
            <a:latin typeface="Trade Gothic LT Std"/>
            <a:ea typeface="Trade Gothic LT Std"/>
            <a:cs typeface="Trade Gothic LT Std"/>
            <a:sym typeface="Trade Gothic LT St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3492</Words>
  <Application>Microsoft Office PowerPoint</Application>
  <PresentationFormat>Widescreen</PresentationFormat>
  <Paragraphs>306</Paragraphs>
  <Slides>39</Slides>
  <Notes>10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4 Text</vt:lpstr>
      <vt:lpstr>Arial</vt:lpstr>
      <vt:lpstr>Calibri</vt:lpstr>
      <vt:lpstr>Century Gothic</vt:lpstr>
      <vt:lpstr>Channel 4 Chadwick</vt:lpstr>
      <vt:lpstr>Modern Love Caps</vt:lpstr>
      <vt:lpstr>Source Sans Pro</vt:lpstr>
      <vt:lpstr>Source Sans Pro Light</vt:lpstr>
      <vt:lpstr>Trade Gothic LT Std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LibKey Nomad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Kristian Hibberd</dc:creator>
  <cp:lastModifiedBy>Bronwyn Murphy</cp:lastModifiedBy>
  <cp:revision>4</cp:revision>
  <dcterms:modified xsi:type="dcterms:W3CDTF">2024-09-20T11:51:52Z</dcterms:modified>
</cp:coreProperties>
</file>