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866" r:id="rId5"/>
    <p:sldMasterId id="2147483886" r:id="rId6"/>
    <p:sldMasterId id="2147483843" r:id="rId7"/>
  </p:sldMasterIdLst>
  <p:notesMasterIdLst>
    <p:notesMasterId r:id="rId38"/>
  </p:notesMasterIdLst>
  <p:handoutMasterIdLst>
    <p:handoutMasterId r:id="rId39"/>
  </p:handoutMasterIdLst>
  <p:sldIdLst>
    <p:sldId id="258" r:id="rId8"/>
    <p:sldId id="306" r:id="rId9"/>
    <p:sldId id="307" r:id="rId10"/>
    <p:sldId id="335" r:id="rId11"/>
    <p:sldId id="338" r:id="rId12"/>
    <p:sldId id="310" r:id="rId13"/>
    <p:sldId id="311" r:id="rId14"/>
    <p:sldId id="314" r:id="rId15"/>
    <p:sldId id="312" r:id="rId16"/>
    <p:sldId id="317" r:id="rId17"/>
    <p:sldId id="315" r:id="rId18"/>
    <p:sldId id="337" r:id="rId19"/>
    <p:sldId id="318" r:id="rId20"/>
    <p:sldId id="319" r:id="rId21"/>
    <p:sldId id="320" r:id="rId22"/>
    <p:sldId id="321" r:id="rId23"/>
    <p:sldId id="322" r:id="rId24"/>
    <p:sldId id="323" r:id="rId25"/>
    <p:sldId id="324" r:id="rId26"/>
    <p:sldId id="325" r:id="rId27"/>
    <p:sldId id="326" r:id="rId28"/>
    <p:sldId id="327" r:id="rId29"/>
    <p:sldId id="334" r:id="rId30"/>
    <p:sldId id="328" r:id="rId31"/>
    <p:sldId id="329" r:id="rId32"/>
    <p:sldId id="330" r:id="rId33"/>
    <p:sldId id="331" r:id="rId34"/>
    <p:sldId id="332" r:id="rId35"/>
    <p:sldId id="333" r:id="rId36"/>
    <p:sldId id="293" r:id="rId37"/>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0B69D-9948-46F3-B07D-8BF81D90CAFD}">
          <p14:sldIdLst>
            <p14:sldId id="258"/>
            <p14:sldId id="306"/>
            <p14:sldId id="307"/>
            <p14:sldId id="335"/>
            <p14:sldId id="338"/>
            <p14:sldId id="310"/>
            <p14:sldId id="311"/>
            <p14:sldId id="314"/>
            <p14:sldId id="312"/>
            <p14:sldId id="317"/>
            <p14:sldId id="315"/>
            <p14:sldId id="337"/>
            <p14:sldId id="318"/>
            <p14:sldId id="319"/>
            <p14:sldId id="320"/>
            <p14:sldId id="321"/>
            <p14:sldId id="322"/>
            <p14:sldId id="323"/>
            <p14:sldId id="324"/>
            <p14:sldId id="325"/>
            <p14:sldId id="326"/>
            <p14:sldId id="327"/>
            <p14:sldId id="334"/>
            <p14:sldId id="328"/>
            <p14:sldId id="329"/>
            <p14:sldId id="330"/>
            <p14:sldId id="331"/>
            <p14:sldId id="332"/>
            <p14:sldId id="333"/>
            <p14:sldId id="293"/>
          </p14:sldIdLst>
        </p14:section>
        <p14:section name="Untitled Section" id="{BC207CB5-D627-4B15-B03B-ED7A53E19D7E}">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D3786"/>
    <a:srgbClr val="1C3D74"/>
    <a:srgbClr val="EC008C"/>
    <a:srgbClr val="2DB8C5"/>
    <a:srgbClr val="73B82B"/>
    <a:srgbClr val="F18500"/>
    <a:srgbClr val="10746A"/>
    <a:srgbClr val="CDA60C"/>
    <a:srgbClr val="2DB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CD3FD-5192-4237-B375-8D911286CFDB}" v="68" dt="2021-09-22T09:25:45.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34729" autoAdjust="0"/>
  </p:normalViewPr>
  <p:slideViewPr>
    <p:cSldViewPr snapToGrid="0" snapToObjects="1">
      <p:cViewPr varScale="1">
        <p:scale>
          <a:sx n="40" d="100"/>
          <a:sy n="40" d="100"/>
        </p:scale>
        <p:origin x="2117" y="3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1" d="100"/>
          <a:sy n="41" d="100"/>
        </p:scale>
        <p:origin x="240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Steinmetz" userId="a50f4b0a-3c59-4b64-8de7-11b32258db39" providerId="ADAL" clId="{4D7EA54C-6648-4C62-B0C1-C9F7CF88719E}"/>
    <pc:docChg chg="custSel delSld modSld modSection">
      <pc:chgData name="Jacqueline Steinmetz" userId="a50f4b0a-3c59-4b64-8de7-11b32258db39" providerId="ADAL" clId="{4D7EA54C-6648-4C62-B0C1-C9F7CF88719E}" dt="2021-09-06T10:41:08.033" v="22" actId="478"/>
      <pc:docMkLst>
        <pc:docMk/>
      </pc:docMkLst>
      <pc:sldChg chg="modSp mod">
        <pc:chgData name="Jacqueline Steinmetz" userId="a50f4b0a-3c59-4b64-8de7-11b32258db39" providerId="ADAL" clId="{4D7EA54C-6648-4C62-B0C1-C9F7CF88719E}" dt="2021-09-06T10:40:27.077" v="15" actId="207"/>
        <pc:sldMkLst>
          <pc:docMk/>
          <pc:sldMk cId="666119996" sldId="312"/>
        </pc:sldMkLst>
        <pc:spChg chg="mod">
          <ac:chgData name="Jacqueline Steinmetz" userId="a50f4b0a-3c59-4b64-8de7-11b32258db39" providerId="ADAL" clId="{4D7EA54C-6648-4C62-B0C1-C9F7CF88719E}" dt="2021-09-06T10:40:01.216" v="14" actId="14100"/>
          <ac:spMkLst>
            <pc:docMk/>
            <pc:sldMk cId="666119996" sldId="312"/>
            <ac:spMk id="7" creationId="{986C920F-F255-41C2-A01E-FD7E7F08C476}"/>
          </ac:spMkLst>
        </pc:spChg>
        <pc:spChg chg="mod">
          <ac:chgData name="Jacqueline Steinmetz" userId="a50f4b0a-3c59-4b64-8de7-11b32258db39" providerId="ADAL" clId="{4D7EA54C-6648-4C62-B0C1-C9F7CF88719E}" dt="2021-09-06T10:40:27.077" v="15" actId="207"/>
          <ac:spMkLst>
            <pc:docMk/>
            <pc:sldMk cId="666119996" sldId="312"/>
            <ac:spMk id="18435" creationId="{00000000-0000-0000-0000-000000000000}"/>
          </ac:spMkLst>
        </pc:spChg>
      </pc:sldChg>
      <pc:sldChg chg="del">
        <pc:chgData name="Jacqueline Steinmetz" userId="a50f4b0a-3c59-4b64-8de7-11b32258db39" providerId="ADAL" clId="{4D7EA54C-6648-4C62-B0C1-C9F7CF88719E}" dt="2021-09-06T10:37:03.632" v="0" actId="2696"/>
        <pc:sldMkLst>
          <pc:docMk/>
          <pc:sldMk cId="2677933029" sldId="316"/>
        </pc:sldMkLst>
      </pc:sldChg>
      <pc:sldChg chg="addSp delSp modSp mod">
        <pc:chgData name="Jacqueline Steinmetz" userId="a50f4b0a-3c59-4b64-8de7-11b32258db39" providerId="ADAL" clId="{4D7EA54C-6648-4C62-B0C1-C9F7CF88719E}" dt="2021-09-06T10:41:08.033" v="22" actId="478"/>
        <pc:sldMkLst>
          <pc:docMk/>
          <pc:sldMk cId="1960203250" sldId="337"/>
        </pc:sldMkLst>
        <pc:spChg chg="add del mod">
          <ac:chgData name="Jacqueline Steinmetz" userId="a50f4b0a-3c59-4b64-8de7-11b32258db39" providerId="ADAL" clId="{4D7EA54C-6648-4C62-B0C1-C9F7CF88719E}" dt="2021-09-06T10:41:08.033" v="22" actId="478"/>
          <ac:spMkLst>
            <pc:docMk/>
            <pc:sldMk cId="1960203250" sldId="337"/>
            <ac:spMk id="9" creationId="{4C55EF14-F946-41F9-ABA1-7330D580F5E0}"/>
          </ac:spMkLst>
        </pc:spChg>
      </pc:sldChg>
      <pc:sldMasterChg chg="delSldLayout">
        <pc:chgData name="Jacqueline Steinmetz" userId="a50f4b0a-3c59-4b64-8de7-11b32258db39" providerId="ADAL" clId="{4D7EA54C-6648-4C62-B0C1-C9F7CF88719E}" dt="2021-09-06T10:37:03.632" v="0" actId="2696"/>
        <pc:sldMasterMkLst>
          <pc:docMk/>
          <pc:sldMasterMk cId="247695733" sldId="2147483866"/>
        </pc:sldMasterMkLst>
        <pc:sldLayoutChg chg="del">
          <pc:chgData name="Jacqueline Steinmetz" userId="a50f4b0a-3c59-4b64-8de7-11b32258db39" providerId="ADAL" clId="{4D7EA54C-6648-4C62-B0C1-C9F7CF88719E}" dt="2021-09-06T10:37:03.632" v="0" actId="2696"/>
          <pc:sldLayoutMkLst>
            <pc:docMk/>
            <pc:sldMasterMk cId="247695733" sldId="2147483866"/>
            <pc:sldLayoutMk cId="4241232285" sldId="2147483901"/>
          </pc:sldLayoutMkLst>
        </pc:sldLayoutChg>
      </pc:sldMasterChg>
    </pc:docChg>
  </pc:docChgLst>
  <pc:docChgLst>
    <pc:chgData name="Jacqueline Steinmetz" userId="a50f4b0a-3c59-4b64-8de7-11b32258db39" providerId="ADAL" clId="{B13CD3FD-5192-4237-B375-8D911286CFDB}"/>
    <pc:docChg chg="undo custSel addSld delSld modSld modSection">
      <pc:chgData name="Jacqueline Steinmetz" userId="a50f4b0a-3c59-4b64-8de7-11b32258db39" providerId="ADAL" clId="{B13CD3FD-5192-4237-B375-8D911286CFDB}" dt="2021-09-22T09:26:42.903" v="2007" actId="20577"/>
      <pc:docMkLst>
        <pc:docMk/>
      </pc:docMkLst>
      <pc:sldChg chg="modNotesTx">
        <pc:chgData name="Jacqueline Steinmetz" userId="a50f4b0a-3c59-4b64-8de7-11b32258db39" providerId="ADAL" clId="{B13CD3FD-5192-4237-B375-8D911286CFDB}" dt="2021-09-22T09:08:07.112" v="1857" actId="20577"/>
        <pc:sldMkLst>
          <pc:docMk/>
          <pc:sldMk cId="3331294193" sldId="258"/>
        </pc:sldMkLst>
      </pc:sldChg>
      <pc:sldChg chg="modNotesTx">
        <pc:chgData name="Jacqueline Steinmetz" userId="a50f4b0a-3c59-4b64-8de7-11b32258db39" providerId="ADAL" clId="{B13CD3FD-5192-4237-B375-8D911286CFDB}" dt="2021-09-22T09:08:13.881" v="1861" actId="20577"/>
        <pc:sldMkLst>
          <pc:docMk/>
          <pc:sldMk cId="2612356858" sldId="306"/>
        </pc:sldMkLst>
      </pc:sldChg>
      <pc:sldChg chg="modSp mod">
        <pc:chgData name="Jacqueline Steinmetz" userId="a50f4b0a-3c59-4b64-8de7-11b32258db39" providerId="ADAL" clId="{B13CD3FD-5192-4237-B375-8D911286CFDB}" dt="2021-09-21T15:56:51.697" v="60" actId="1076"/>
        <pc:sldMkLst>
          <pc:docMk/>
          <pc:sldMk cId="2951308426" sldId="307"/>
        </pc:sldMkLst>
        <pc:spChg chg="mod">
          <ac:chgData name="Jacqueline Steinmetz" userId="a50f4b0a-3c59-4b64-8de7-11b32258db39" providerId="ADAL" clId="{B13CD3FD-5192-4237-B375-8D911286CFDB}" dt="2021-09-21T15:56:51.697" v="60" actId="1076"/>
          <ac:spMkLst>
            <pc:docMk/>
            <pc:sldMk cId="2951308426" sldId="307"/>
            <ac:spMk id="16" creationId="{29E0686F-1A44-4868-A1E4-0347E941147B}"/>
          </ac:spMkLst>
        </pc:spChg>
        <pc:spChg chg="mod">
          <ac:chgData name="Jacqueline Steinmetz" userId="a50f4b0a-3c59-4b64-8de7-11b32258db39" providerId="ADAL" clId="{B13CD3FD-5192-4237-B375-8D911286CFDB}" dt="2021-09-21T15:53:25.257" v="48" actId="1076"/>
          <ac:spMkLst>
            <pc:docMk/>
            <pc:sldMk cId="2951308426" sldId="307"/>
            <ac:spMk id="27" creationId="{EFB53AC8-5A02-4C91-9E29-BCD843E5E963}"/>
          </ac:spMkLst>
        </pc:spChg>
        <pc:spChg chg="mod">
          <ac:chgData name="Jacqueline Steinmetz" userId="a50f4b0a-3c59-4b64-8de7-11b32258db39" providerId="ADAL" clId="{B13CD3FD-5192-4237-B375-8D911286CFDB}" dt="2021-09-21T15:53:22.613" v="47" actId="1076"/>
          <ac:spMkLst>
            <pc:docMk/>
            <pc:sldMk cId="2951308426" sldId="307"/>
            <ac:spMk id="8197" creationId="{00000000-0000-0000-0000-000000000000}"/>
          </ac:spMkLst>
        </pc:spChg>
        <pc:spChg chg="mod">
          <ac:chgData name="Jacqueline Steinmetz" userId="a50f4b0a-3c59-4b64-8de7-11b32258db39" providerId="ADAL" clId="{B13CD3FD-5192-4237-B375-8D911286CFDB}" dt="2021-09-21T15:53:28.125" v="49" actId="1076"/>
          <ac:spMkLst>
            <pc:docMk/>
            <pc:sldMk cId="2951308426" sldId="307"/>
            <ac:spMk id="8199" creationId="{00000000-0000-0000-0000-000000000000}"/>
          </ac:spMkLst>
        </pc:spChg>
        <pc:spChg chg="mod">
          <ac:chgData name="Jacqueline Steinmetz" userId="a50f4b0a-3c59-4b64-8de7-11b32258db39" providerId="ADAL" clId="{B13CD3FD-5192-4237-B375-8D911286CFDB}" dt="2021-09-21T15:53:09.265" v="45" actId="1076"/>
          <ac:spMkLst>
            <pc:docMk/>
            <pc:sldMk cId="2951308426" sldId="307"/>
            <ac:spMk id="8200" creationId="{00000000-0000-0000-0000-000000000000}"/>
          </ac:spMkLst>
        </pc:spChg>
        <pc:spChg chg="mod">
          <ac:chgData name="Jacqueline Steinmetz" userId="a50f4b0a-3c59-4b64-8de7-11b32258db39" providerId="ADAL" clId="{B13CD3FD-5192-4237-B375-8D911286CFDB}" dt="2021-09-21T15:53:05.428" v="44" actId="1076"/>
          <ac:spMkLst>
            <pc:docMk/>
            <pc:sldMk cId="2951308426" sldId="307"/>
            <ac:spMk id="8201" creationId="{00000000-0000-0000-0000-000000000000}"/>
          </ac:spMkLst>
        </pc:spChg>
        <pc:picChg chg="mod">
          <ac:chgData name="Jacqueline Steinmetz" userId="a50f4b0a-3c59-4b64-8de7-11b32258db39" providerId="ADAL" clId="{B13CD3FD-5192-4237-B375-8D911286CFDB}" dt="2021-09-21T15:53:15.862" v="46" actId="1076"/>
          <ac:picMkLst>
            <pc:docMk/>
            <pc:sldMk cId="2951308426" sldId="307"/>
            <ac:picMk id="13" creationId="{00000000-0000-0000-0000-000000000000}"/>
          </ac:picMkLst>
        </pc:picChg>
        <pc:picChg chg="mod">
          <ac:chgData name="Jacqueline Steinmetz" userId="a50f4b0a-3c59-4b64-8de7-11b32258db39" providerId="ADAL" clId="{B13CD3FD-5192-4237-B375-8D911286CFDB}" dt="2021-09-21T15:52:18.564" v="35" actId="1076"/>
          <ac:picMkLst>
            <pc:docMk/>
            <pc:sldMk cId="2951308426" sldId="307"/>
            <ac:picMk id="8196" creationId="{00000000-0000-0000-0000-000000000000}"/>
          </ac:picMkLst>
        </pc:picChg>
        <pc:picChg chg="mod">
          <ac:chgData name="Jacqueline Steinmetz" userId="a50f4b0a-3c59-4b64-8de7-11b32258db39" providerId="ADAL" clId="{B13CD3FD-5192-4237-B375-8D911286CFDB}" dt="2021-09-21T15:52:16.002" v="34" actId="1076"/>
          <ac:picMkLst>
            <pc:docMk/>
            <pc:sldMk cId="2951308426" sldId="307"/>
            <ac:picMk id="8202" creationId="{00000000-0000-0000-0000-000000000000}"/>
          </ac:picMkLst>
        </pc:picChg>
        <pc:picChg chg="mod">
          <ac:chgData name="Jacqueline Steinmetz" userId="a50f4b0a-3c59-4b64-8de7-11b32258db39" providerId="ADAL" clId="{B13CD3FD-5192-4237-B375-8D911286CFDB}" dt="2021-09-21T15:52:59.115" v="43" actId="1076"/>
          <ac:picMkLst>
            <pc:docMk/>
            <pc:sldMk cId="2951308426" sldId="307"/>
            <ac:picMk id="8203" creationId="{00000000-0000-0000-0000-000000000000}"/>
          </ac:picMkLst>
        </pc:picChg>
        <pc:picChg chg="mod">
          <ac:chgData name="Jacqueline Steinmetz" userId="a50f4b0a-3c59-4b64-8de7-11b32258db39" providerId="ADAL" clId="{B13CD3FD-5192-4237-B375-8D911286CFDB}" dt="2021-09-21T15:52:52.386" v="42" actId="1076"/>
          <ac:picMkLst>
            <pc:docMk/>
            <pc:sldMk cId="2951308426" sldId="307"/>
            <ac:picMk id="8204" creationId="{00000000-0000-0000-0000-000000000000}"/>
          </ac:picMkLst>
        </pc:picChg>
      </pc:sldChg>
      <pc:sldChg chg="addSp modSp mod modNotesTx">
        <pc:chgData name="Jacqueline Steinmetz" userId="a50f4b0a-3c59-4b64-8de7-11b32258db39" providerId="ADAL" clId="{B13CD3FD-5192-4237-B375-8D911286CFDB}" dt="2021-09-21T17:24:25.025" v="1174" actId="13926"/>
        <pc:sldMkLst>
          <pc:docMk/>
          <pc:sldMk cId="666119996" sldId="312"/>
        </pc:sldMkLst>
        <pc:spChg chg="add mod">
          <ac:chgData name="Jacqueline Steinmetz" userId="a50f4b0a-3c59-4b64-8de7-11b32258db39" providerId="ADAL" clId="{B13CD3FD-5192-4237-B375-8D911286CFDB}" dt="2021-09-21T17:24:25.025" v="1174" actId="13926"/>
          <ac:spMkLst>
            <pc:docMk/>
            <pc:sldMk cId="666119996" sldId="312"/>
            <ac:spMk id="2" creationId="{2E175E11-B7AB-4991-80B9-BBF66BECFCD0}"/>
          </ac:spMkLst>
        </pc:spChg>
        <pc:spChg chg="mod">
          <ac:chgData name="Jacqueline Steinmetz" userId="a50f4b0a-3c59-4b64-8de7-11b32258db39" providerId="ADAL" clId="{B13CD3FD-5192-4237-B375-8D911286CFDB}" dt="2021-09-21T17:20:12.825" v="1003" actId="1076"/>
          <ac:spMkLst>
            <pc:docMk/>
            <pc:sldMk cId="666119996" sldId="312"/>
            <ac:spMk id="7" creationId="{986C920F-F255-41C2-A01E-FD7E7F08C476}"/>
          </ac:spMkLst>
        </pc:spChg>
        <pc:spChg chg="mod">
          <ac:chgData name="Jacqueline Steinmetz" userId="a50f4b0a-3c59-4b64-8de7-11b32258db39" providerId="ADAL" clId="{B13CD3FD-5192-4237-B375-8D911286CFDB}" dt="2021-09-21T17:23:20.361" v="1169" actId="5793"/>
          <ac:spMkLst>
            <pc:docMk/>
            <pc:sldMk cId="666119996" sldId="312"/>
            <ac:spMk id="18435" creationId="{00000000-0000-0000-0000-000000000000}"/>
          </ac:spMkLst>
        </pc:spChg>
      </pc:sldChg>
      <pc:sldChg chg="modSp mod modNotesTx">
        <pc:chgData name="Jacqueline Steinmetz" userId="a50f4b0a-3c59-4b64-8de7-11b32258db39" providerId="ADAL" clId="{B13CD3FD-5192-4237-B375-8D911286CFDB}" dt="2021-09-22T09:25:51.017" v="1961" actId="20577"/>
        <pc:sldMkLst>
          <pc:docMk/>
          <pc:sldMk cId="4293324738" sldId="315"/>
        </pc:sldMkLst>
        <pc:spChg chg="mod">
          <ac:chgData name="Jacqueline Steinmetz" userId="a50f4b0a-3c59-4b64-8de7-11b32258db39" providerId="ADAL" clId="{B13CD3FD-5192-4237-B375-8D911286CFDB}" dt="2021-09-21T19:22:55.668" v="1469" actId="207"/>
          <ac:spMkLst>
            <pc:docMk/>
            <pc:sldMk cId="4293324738" sldId="315"/>
            <ac:spMk id="5" creationId="{27250698-A8CC-4CE1-A902-BB59454D5580}"/>
          </ac:spMkLst>
        </pc:spChg>
      </pc:sldChg>
      <pc:sldChg chg="modNotesTx">
        <pc:chgData name="Jacqueline Steinmetz" userId="a50f4b0a-3c59-4b64-8de7-11b32258db39" providerId="ADAL" clId="{B13CD3FD-5192-4237-B375-8D911286CFDB}" dt="2021-09-22T09:09:04.999" v="1882" actId="20577"/>
        <pc:sldMkLst>
          <pc:docMk/>
          <pc:sldMk cId="388506155" sldId="317"/>
        </pc:sldMkLst>
      </pc:sldChg>
      <pc:sldChg chg="modNotesTx">
        <pc:chgData name="Jacqueline Steinmetz" userId="a50f4b0a-3c59-4b64-8de7-11b32258db39" providerId="ADAL" clId="{B13CD3FD-5192-4237-B375-8D911286CFDB}" dt="2021-09-22T09:09:23.581" v="1883" actId="20577"/>
        <pc:sldMkLst>
          <pc:docMk/>
          <pc:sldMk cId="3146568857" sldId="320"/>
        </pc:sldMkLst>
      </pc:sldChg>
      <pc:sldChg chg="modNotesTx">
        <pc:chgData name="Jacqueline Steinmetz" userId="a50f4b0a-3c59-4b64-8de7-11b32258db39" providerId="ADAL" clId="{B13CD3FD-5192-4237-B375-8D911286CFDB}" dt="2021-09-22T09:09:50.618" v="1887" actId="20577"/>
        <pc:sldMkLst>
          <pc:docMk/>
          <pc:sldMk cId="2817528322" sldId="321"/>
        </pc:sldMkLst>
      </pc:sldChg>
      <pc:sldChg chg="modNotesTx">
        <pc:chgData name="Jacqueline Steinmetz" userId="a50f4b0a-3c59-4b64-8de7-11b32258db39" providerId="ADAL" clId="{B13CD3FD-5192-4237-B375-8D911286CFDB}" dt="2021-09-22T09:10:10.040" v="1893" actId="20577"/>
        <pc:sldMkLst>
          <pc:docMk/>
          <pc:sldMk cId="3709604248" sldId="324"/>
        </pc:sldMkLst>
      </pc:sldChg>
      <pc:sldChg chg="modNotesTx">
        <pc:chgData name="Jacqueline Steinmetz" userId="a50f4b0a-3c59-4b64-8de7-11b32258db39" providerId="ADAL" clId="{B13CD3FD-5192-4237-B375-8D911286CFDB}" dt="2021-09-22T09:10:14.439" v="1897" actId="20577"/>
        <pc:sldMkLst>
          <pc:docMk/>
          <pc:sldMk cId="4059593365" sldId="325"/>
        </pc:sldMkLst>
      </pc:sldChg>
      <pc:sldChg chg="modNotesTx">
        <pc:chgData name="Jacqueline Steinmetz" userId="a50f4b0a-3c59-4b64-8de7-11b32258db39" providerId="ADAL" clId="{B13CD3FD-5192-4237-B375-8D911286CFDB}" dt="2021-09-22T09:10:22.728" v="1910" actId="20577"/>
        <pc:sldMkLst>
          <pc:docMk/>
          <pc:sldMk cId="2873468593" sldId="326"/>
        </pc:sldMkLst>
      </pc:sldChg>
      <pc:sldChg chg="modNotesTx">
        <pc:chgData name="Jacqueline Steinmetz" userId="a50f4b0a-3c59-4b64-8de7-11b32258db39" providerId="ADAL" clId="{B13CD3FD-5192-4237-B375-8D911286CFDB}" dt="2021-09-22T09:10:31.864" v="1916" actId="20577"/>
        <pc:sldMkLst>
          <pc:docMk/>
          <pc:sldMk cId="1272214544" sldId="327"/>
        </pc:sldMkLst>
      </pc:sldChg>
      <pc:sldChg chg="modNotesTx">
        <pc:chgData name="Jacqueline Steinmetz" userId="a50f4b0a-3c59-4b64-8de7-11b32258db39" providerId="ADAL" clId="{B13CD3FD-5192-4237-B375-8D911286CFDB}" dt="2021-09-22T09:11:26.871" v="1929" actId="20577"/>
        <pc:sldMkLst>
          <pc:docMk/>
          <pc:sldMk cId="3010046060" sldId="328"/>
        </pc:sldMkLst>
      </pc:sldChg>
      <pc:sldChg chg="modNotesTx">
        <pc:chgData name="Jacqueline Steinmetz" userId="a50f4b0a-3c59-4b64-8de7-11b32258db39" providerId="ADAL" clId="{B13CD3FD-5192-4237-B375-8D911286CFDB}" dt="2021-09-22T09:14:15.670" v="1956" actId="20577"/>
        <pc:sldMkLst>
          <pc:docMk/>
          <pc:sldMk cId="3974757718" sldId="329"/>
        </pc:sldMkLst>
      </pc:sldChg>
      <pc:sldChg chg="modNotesTx">
        <pc:chgData name="Jacqueline Steinmetz" userId="a50f4b0a-3c59-4b64-8de7-11b32258db39" providerId="ADAL" clId="{B13CD3FD-5192-4237-B375-8D911286CFDB}" dt="2021-09-22T09:14:02.141" v="1954"/>
        <pc:sldMkLst>
          <pc:docMk/>
          <pc:sldMk cId="806643927" sldId="330"/>
        </pc:sldMkLst>
      </pc:sldChg>
      <pc:sldChg chg="modNotesTx">
        <pc:chgData name="Jacqueline Steinmetz" userId="a50f4b0a-3c59-4b64-8de7-11b32258db39" providerId="ADAL" clId="{B13CD3FD-5192-4237-B375-8D911286CFDB}" dt="2021-09-22T09:14:09.149" v="1955"/>
        <pc:sldMkLst>
          <pc:docMk/>
          <pc:sldMk cId="3896709417" sldId="331"/>
        </pc:sldMkLst>
      </pc:sldChg>
      <pc:sldChg chg="modNotesTx">
        <pc:chgData name="Jacqueline Steinmetz" userId="a50f4b0a-3c59-4b64-8de7-11b32258db39" providerId="ADAL" clId="{B13CD3FD-5192-4237-B375-8D911286CFDB}" dt="2021-09-22T09:06:56.359" v="1845" actId="20577"/>
        <pc:sldMkLst>
          <pc:docMk/>
          <pc:sldMk cId="3477766183" sldId="332"/>
        </pc:sldMkLst>
      </pc:sldChg>
      <pc:sldChg chg="modNotesTx">
        <pc:chgData name="Jacqueline Steinmetz" userId="a50f4b0a-3c59-4b64-8de7-11b32258db39" providerId="ADAL" clId="{B13CD3FD-5192-4237-B375-8D911286CFDB}" dt="2021-09-22T09:13:40.248" v="1946" actId="20577"/>
        <pc:sldMkLst>
          <pc:docMk/>
          <pc:sldMk cId="3651274447" sldId="334"/>
        </pc:sldMkLst>
      </pc:sldChg>
      <pc:sldChg chg="addSp delSp modSp mod modNotesTx">
        <pc:chgData name="Jacqueline Steinmetz" userId="a50f4b0a-3c59-4b64-8de7-11b32258db39" providerId="ADAL" clId="{B13CD3FD-5192-4237-B375-8D911286CFDB}" dt="2021-09-22T09:08:21.305" v="1866" actId="20577"/>
        <pc:sldMkLst>
          <pc:docMk/>
          <pc:sldMk cId="149219489" sldId="335"/>
        </pc:sldMkLst>
        <pc:spChg chg="add mod">
          <ac:chgData name="Jacqueline Steinmetz" userId="a50f4b0a-3c59-4b64-8de7-11b32258db39" providerId="ADAL" clId="{B13CD3FD-5192-4237-B375-8D911286CFDB}" dt="2021-09-21T19:36:21.388" v="1635" actId="1076"/>
          <ac:spMkLst>
            <pc:docMk/>
            <pc:sldMk cId="149219489" sldId="335"/>
            <ac:spMk id="2" creationId="{1E76D3DA-AAC8-4AC6-A356-3C8A7D52C77C}"/>
          </ac:spMkLst>
        </pc:spChg>
        <pc:spChg chg="mod">
          <ac:chgData name="Jacqueline Steinmetz" userId="a50f4b0a-3c59-4b64-8de7-11b32258db39" providerId="ADAL" clId="{B13CD3FD-5192-4237-B375-8D911286CFDB}" dt="2021-09-21T19:36:18.766" v="1632" actId="1076"/>
          <ac:spMkLst>
            <pc:docMk/>
            <pc:sldMk cId="149219489" sldId="335"/>
            <ac:spMk id="5" creationId="{B45474FC-4977-4BCC-BEE5-6AD5DADAF9D3}"/>
          </ac:spMkLst>
        </pc:spChg>
        <pc:spChg chg="add del mod">
          <ac:chgData name="Jacqueline Steinmetz" userId="a50f4b0a-3c59-4b64-8de7-11b32258db39" providerId="ADAL" clId="{B13CD3FD-5192-4237-B375-8D911286CFDB}" dt="2021-09-21T16:37:05.188" v="874"/>
          <ac:spMkLst>
            <pc:docMk/>
            <pc:sldMk cId="149219489" sldId="335"/>
            <ac:spMk id="7" creationId="{896FA3CD-6781-449C-94C7-6E04C3BB47F2}"/>
          </ac:spMkLst>
        </pc:spChg>
        <pc:spChg chg="add del mod">
          <ac:chgData name="Jacqueline Steinmetz" userId="a50f4b0a-3c59-4b64-8de7-11b32258db39" providerId="ADAL" clId="{B13CD3FD-5192-4237-B375-8D911286CFDB}" dt="2021-09-21T16:36:43.934" v="870" actId="478"/>
          <ac:spMkLst>
            <pc:docMk/>
            <pc:sldMk cId="149219489" sldId="335"/>
            <ac:spMk id="8" creationId="{6758E6BE-D3DC-45DB-BF49-41DC867C1E1C}"/>
          </ac:spMkLst>
        </pc:spChg>
        <pc:picChg chg="add del mod ord">
          <ac:chgData name="Jacqueline Steinmetz" userId="a50f4b0a-3c59-4b64-8de7-11b32258db39" providerId="ADAL" clId="{B13CD3FD-5192-4237-B375-8D911286CFDB}" dt="2021-09-21T19:37:03.719" v="1649" actId="21"/>
          <ac:picMkLst>
            <pc:docMk/>
            <pc:sldMk cId="149219489" sldId="335"/>
            <ac:picMk id="6" creationId="{C2729256-5EAB-4242-BADE-C117D08FA098}"/>
          </ac:picMkLst>
        </pc:picChg>
        <pc:picChg chg="add mod ord">
          <ac:chgData name="Jacqueline Steinmetz" userId="a50f4b0a-3c59-4b64-8de7-11b32258db39" providerId="ADAL" clId="{B13CD3FD-5192-4237-B375-8D911286CFDB}" dt="2021-09-21T19:37:31.700" v="1653" actId="1076"/>
          <ac:picMkLst>
            <pc:docMk/>
            <pc:sldMk cId="149219489" sldId="335"/>
            <ac:picMk id="9" creationId="{AD557B2C-7E41-43FA-B06B-7782DD1AC46C}"/>
          </ac:picMkLst>
        </pc:picChg>
        <pc:picChg chg="del mod">
          <ac:chgData name="Jacqueline Steinmetz" userId="a50f4b0a-3c59-4b64-8de7-11b32258db39" providerId="ADAL" clId="{B13CD3FD-5192-4237-B375-8D911286CFDB}" dt="2021-09-21T19:32:32.017" v="1588" actId="21"/>
          <ac:picMkLst>
            <pc:docMk/>
            <pc:sldMk cId="149219489" sldId="335"/>
            <ac:picMk id="2049" creationId="{C70A7F1C-9F26-4EFD-932B-086B7D20E71C}"/>
          </ac:picMkLst>
        </pc:picChg>
      </pc:sldChg>
      <pc:sldChg chg="delSp modSp del mod modNotesTx">
        <pc:chgData name="Jacqueline Steinmetz" userId="a50f4b0a-3c59-4b64-8de7-11b32258db39" providerId="ADAL" clId="{B13CD3FD-5192-4237-B375-8D911286CFDB}" dt="2021-09-21T15:49:31.041" v="16" actId="2696"/>
        <pc:sldMkLst>
          <pc:docMk/>
          <pc:sldMk cId="2036586237" sldId="336"/>
        </pc:sldMkLst>
        <pc:spChg chg="mod">
          <ac:chgData name="Jacqueline Steinmetz" userId="a50f4b0a-3c59-4b64-8de7-11b32258db39" providerId="ADAL" clId="{B13CD3FD-5192-4237-B375-8D911286CFDB}" dt="2021-09-21T15:49:15.915" v="13" actId="21"/>
          <ac:spMkLst>
            <pc:docMk/>
            <pc:sldMk cId="2036586237" sldId="336"/>
            <ac:spMk id="7" creationId="{EC3C7C89-41A0-48A1-B1D6-D0EE2D02DD51}"/>
          </ac:spMkLst>
        </pc:spChg>
        <pc:spChg chg="del">
          <ac:chgData name="Jacqueline Steinmetz" userId="a50f4b0a-3c59-4b64-8de7-11b32258db39" providerId="ADAL" clId="{B13CD3FD-5192-4237-B375-8D911286CFDB}" dt="2021-09-21T15:46:29.977" v="0" actId="478"/>
          <ac:spMkLst>
            <pc:docMk/>
            <pc:sldMk cId="2036586237" sldId="336"/>
            <ac:spMk id="10243" creationId="{00000000-0000-0000-0000-000000000000}"/>
          </ac:spMkLst>
        </pc:spChg>
        <pc:picChg chg="mod">
          <ac:chgData name="Jacqueline Steinmetz" userId="a50f4b0a-3c59-4b64-8de7-11b32258db39" providerId="ADAL" clId="{B13CD3FD-5192-4237-B375-8D911286CFDB}" dt="2021-09-21T15:49:12.481" v="12" actId="1076"/>
          <ac:picMkLst>
            <pc:docMk/>
            <pc:sldMk cId="2036586237" sldId="336"/>
            <ac:picMk id="10242" creationId="{00000000-0000-0000-0000-000000000000}"/>
          </ac:picMkLst>
        </pc:picChg>
      </pc:sldChg>
      <pc:sldChg chg="modSp mod modNotesTx">
        <pc:chgData name="Jacqueline Steinmetz" userId="a50f4b0a-3c59-4b64-8de7-11b32258db39" providerId="ADAL" clId="{B13CD3FD-5192-4237-B375-8D911286CFDB}" dt="2021-09-22T09:26:42.903" v="2007" actId="20577"/>
        <pc:sldMkLst>
          <pc:docMk/>
          <pc:sldMk cId="1960203250" sldId="337"/>
        </pc:sldMkLst>
        <pc:spChg chg="mod">
          <ac:chgData name="Jacqueline Steinmetz" userId="a50f4b0a-3c59-4b64-8de7-11b32258db39" providerId="ADAL" clId="{B13CD3FD-5192-4237-B375-8D911286CFDB}" dt="2021-09-21T19:23:00.859" v="1470" actId="207"/>
          <ac:spMkLst>
            <pc:docMk/>
            <pc:sldMk cId="1960203250" sldId="337"/>
            <ac:spMk id="6" creationId="{F38E795E-18AA-4C00-91C8-B1D90A3D77AD}"/>
          </ac:spMkLst>
        </pc:spChg>
        <pc:spChg chg="mod">
          <ac:chgData name="Jacqueline Steinmetz" userId="a50f4b0a-3c59-4b64-8de7-11b32258db39" providerId="ADAL" clId="{B13CD3FD-5192-4237-B375-8D911286CFDB}" dt="2021-09-21T19:41:05.140" v="1660" actId="207"/>
          <ac:spMkLst>
            <pc:docMk/>
            <pc:sldMk cId="1960203250" sldId="337"/>
            <ac:spMk id="7" creationId="{79D71F94-9B56-4067-AD5F-7D655A6AE949}"/>
          </ac:spMkLst>
        </pc:spChg>
      </pc:sldChg>
      <pc:sldChg chg="addSp delSp modSp add mod modNotesTx">
        <pc:chgData name="Jacqueline Steinmetz" userId="a50f4b0a-3c59-4b64-8de7-11b32258db39" providerId="ADAL" clId="{B13CD3FD-5192-4237-B375-8D911286CFDB}" dt="2021-09-22T09:08:26.747" v="1871" actId="20577"/>
        <pc:sldMkLst>
          <pc:docMk/>
          <pc:sldMk cId="4014726583" sldId="338"/>
        </pc:sldMkLst>
        <pc:spChg chg="del mod">
          <ac:chgData name="Jacqueline Steinmetz" userId="a50f4b0a-3c59-4b64-8de7-11b32258db39" providerId="ADAL" clId="{B13CD3FD-5192-4237-B375-8D911286CFDB}" dt="2021-09-21T16:13:01.543" v="618" actId="478"/>
          <ac:spMkLst>
            <pc:docMk/>
            <pc:sldMk cId="4014726583" sldId="338"/>
            <ac:spMk id="2" creationId="{1E76D3DA-AAC8-4AC6-A356-3C8A7D52C77C}"/>
          </ac:spMkLst>
        </pc:spChg>
        <pc:spChg chg="del mod">
          <ac:chgData name="Jacqueline Steinmetz" userId="a50f4b0a-3c59-4b64-8de7-11b32258db39" providerId="ADAL" clId="{B13CD3FD-5192-4237-B375-8D911286CFDB}" dt="2021-09-21T16:38:42.526" v="889"/>
          <ac:spMkLst>
            <pc:docMk/>
            <pc:sldMk cId="4014726583" sldId="338"/>
            <ac:spMk id="5" creationId="{B45474FC-4977-4BCC-BEE5-6AD5DADAF9D3}"/>
          </ac:spMkLst>
        </pc:spChg>
        <pc:spChg chg="add del mod">
          <ac:chgData name="Jacqueline Steinmetz" userId="a50f4b0a-3c59-4b64-8de7-11b32258db39" providerId="ADAL" clId="{B13CD3FD-5192-4237-B375-8D911286CFDB}" dt="2021-09-21T16:36:17.260" v="865" actId="21"/>
          <ac:spMkLst>
            <pc:docMk/>
            <pc:sldMk cId="4014726583" sldId="338"/>
            <ac:spMk id="6" creationId="{082458D5-F7DB-48C3-8074-5780CE2F91FA}"/>
          </ac:spMkLst>
        </pc:spChg>
        <pc:spChg chg="add mod">
          <ac:chgData name="Jacqueline Steinmetz" userId="a50f4b0a-3c59-4b64-8de7-11b32258db39" providerId="ADAL" clId="{B13CD3FD-5192-4237-B375-8D911286CFDB}" dt="2021-09-21T19:40:49.785" v="1659" actId="207"/>
          <ac:spMkLst>
            <pc:docMk/>
            <pc:sldMk cId="4014726583" sldId="338"/>
            <ac:spMk id="8" creationId="{ED5624F8-EC53-4533-9075-A6D8545730FA}"/>
          </ac:spMkLst>
        </pc:spChg>
        <pc:spChg chg="add mod">
          <ac:chgData name="Jacqueline Steinmetz" userId="a50f4b0a-3c59-4b64-8de7-11b32258db39" providerId="ADAL" clId="{B13CD3FD-5192-4237-B375-8D911286CFDB}" dt="2021-09-21T19:43:49.944" v="1710" actId="20577"/>
          <ac:spMkLst>
            <pc:docMk/>
            <pc:sldMk cId="4014726583" sldId="338"/>
            <ac:spMk id="9" creationId="{79CD39D5-7A76-4919-AFEA-C3E32B668E18}"/>
          </ac:spMkLst>
        </pc:spChg>
        <pc:spChg chg="add del mod">
          <ac:chgData name="Jacqueline Steinmetz" userId="a50f4b0a-3c59-4b64-8de7-11b32258db39" providerId="ADAL" clId="{B13CD3FD-5192-4237-B375-8D911286CFDB}" dt="2021-09-21T16:43:28.946" v="953" actId="478"/>
          <ac:spMkLst>
            <pc:docMk/>
            <pc:sldMk cId="4014726583" sldId="338"/>
            <ac:spMk id="10" creationId="{5E64DD46-5B52-46B1-874E-B944C4BE3712}"/>
          </ac:spMkLst>
        </pc:spChg>
        <pc:picChg chg="add del mod ord">
          <ac:chgData name="Jacqueline Steinmetz" userId="a50f4b0a-3c59-4b64-8de7-11b32258db39" providerId="ADAL" clId="{B13CD3FD-5192-4237-B375-8D911286CFDB}" dt="2021-09-21T19:37:57.220" v="1655" actId="14100"/>
          <ac:picMkLst>
            <pc:docMk/>
            <pc:sldMk cId="4014726583" sldId="338"/>
            <ac:picMk id="7" creationId="{F8D8A962-1DD0-47C1-B530-79F318BB6594}"/>
          </ac:picMkLst>
        </pc:picChg>
        <pc:picChg chg="add del mod ord">
          <ac:chgData name="Jacqueline Steinmetz" userId="a50f4b0a-3c59-4b64-8de7-11b32258db39" providerId="ADAL" clId="{B13CD3FD-5192-4237-B375-8D911286CFDB}" dt="2021-09-21T19:36:41.846" v="1645" actId="21"/>
          <ac:picMkLst>
            <pc:docMk/>
            <pc:sldMk cId="4014726583" sldId="338"/>
            <ac:picMk id="11" creationId="{E924F560-FA2B-4864-A358-0FBB89BDE404}"/>
          </ac:picMkLst>
        </pc:picChg>
        <pc:picChg chg="del">
          <ac:chgData name="Jacqueline Steinmetz" userId="a50f4b0a-3c59-4b64-8de7-11b32258db39" providerId="ADAL" clId="{B13CD3FD-5192-4237-B375-8D911286CFDB}" dt="2021-09-21T16:03:53.219" v="377" actId="478"/>
          <ac:picMkLst>
            <pc:docMk/>
            <pc:sldMk cId="4014726583" sldId="338"/>
            <ac:picMk id="2049" creationId="{C70A7F1C-9F26-4EFD-932B-086B7D20E71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t>04/10/2021</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Dara</a:t>
            </a:r>
          </a:p>
        </p:txBody>
      </p:sp>
      <p:sp>
        <p:nvSpPr>
          <p:cNvPr id="4" name="Slide Number Placeholder 3"/>
          <p:cNvSpPr>
            <a:spLocks noGrp="1"/>
          </p:cNvSpPr>
          <p:nvPr>
            <p:ph type="sldNum" sz="quarter" idx="5"/>
          </p:nvPr>
        </p:nvSpPr>
        <p:spPr/>
        <p:txBody>
          <a:bodyPr/>
          <a:lstStyle/>
          <a:p>
            <a:fld id="{00942D00-D33B-6747-961F-9152114FB45F}" type="slidenum">
              <a:rPr lang="en-US" smtClean="0"/>
              <a:t>1</a:t>
            </a:fld>
            <a:endParaRPr lang="en-US"/>
          </a:p>
        </p:txBody>
      </p:sp>
    </p:spTree>
    <p:extLst>
      <p:ext uri="{BB962C8B-B14F-4D97-AF65-F5344CB8AC3E}">
        <p14:creationId xmlns:p14="http://schemas.microsoft.com/office/powerpoint/2010/main" val="51108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p:spPr>
        <p:txBody>
          <a:bodyPr/>
          <a:lstStyle/>
          <a:p>
            <a:pPr eaLnBrk="1" hangingPunct="1"/>
            <a:r>
              <a:rPr lang="en-GB" altLang="en-US" dirty="0"/>
              <a:t>Jac</a:t>
            </a:r>
          </a:p>
          <a:p>
            <a:pPr eaLnBrk="1" hangingPunct="1"/>
            <a:endParaRPr lang="en-GB" altLang="en-US" dirty="0"/>
          </a:p>
          <a:p>
            <a:pPr eaLnBrk="1" hangingPunct="1"/>
            <a:r>
              <a:rPr lang="en-GB" altLang="en-US" dirty="0"/>
              <a:t>For example, we will be holding a lunchtime talk on Wednesday 23</a:t>
            </a:r>
            <a:r>
              <a:rPr lang="en-GB" altLang="en-US" baseline="30000" dirty="0"/>
              <a:t>rd</a:t>
            </a:r>
            <a:r>
              <a:rPr lang="en-GB" altLang="en-US" dirty="0"/>
              <a:t> September 2020 on ‘What it takes to get a job in the UK legal market’</a:t>
            </a:r>
          </a:p>
        </p:txBody>
      </p:sp>
      <p:sp>
        <p:nvSpPr>
          <p:cNvPr id="2970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F04FEB9-0B06-4FEE-AC3D-CF8E79B7DD8F}" type="slidenum">
              <a:rPr lang="en-GB" altLang="en-US" smtClean="0">
                <a:latin typeface="Arial" panose="020B0604020202020204" pitchFamily="34" charset="0"/>
              </a:rPr>
              <a:pPr/>
              <a:t>10</a:t>
            </a:fld>
            <a:endParaRPr lang="en-GB" altLang="en-US">
              <a:latin typeface="Arial" panose="020B0604020202020204" pitchFamily="34" charset="0"/>
            </a:endParaRPr>
          </a:p>
        </p:txBody>
      </p:sp>
    </p:spTree>
    <p:extLst>
      <p:ext uri="{BB962C8B-B14F-4D97-AF65-F5344CB8AC3E}">
        <p14:creationId xmlns:p14="http://schemas.microsoft.com/office/powerpoint/2010/main" val="62613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noChangeArrowheads="1"/>
          </p:cNvSpPr>
          <p:nvPr>
            <p:ph type="body" idx="1"/>
          </p:nvPr>
        </p:nvSpPr>
        <p:spPr>
          <a:noFill/>
        </p:spPr>
        <p:txBody>
          <a:bodyPr/>
          <a:lstStyle/>
          <a:p>
            <a:pPr eaLnBrk="1" hangingPunct="1"/>
            <a:r>
              <a:rPr lang="en-GB" altLang="en-US" dirty="0"/>
              <a:t>Jac</a:t>
            </a:r>
          </a:p>
          <a:p>
            <a:pPr eaLnBrk="1" hangingPunct="1"/>
            <a:endParaRPr lang="en-GB" altLang="en-US" dirty="0"/>
          </a:p>
          <a:p>
            <a:pPr eaLnBrk="1" hangingPunct="1"/>
            <a:r>
              <a:rPr lang="en-GB" altLang="en-US" dirty="0"/>
              <a:t>For international students</a:t>
            </a:r>
          </a:p>
          <a:p>
            <a:pPr eaLnBrk="1" hangingPunct="1"/>
            <a:endParaRPr lang="en-GB" altLang="en-US" dirty="0"/>
          </a:p>
          <a:p>
            <a:pPr eaLnBrk="1" hangingPunct="1"/>
            <a:r>
              <a:rPr lang="en-GB" altLang="en-US" dirty="0"/>
              <a:t>Sometimes language can get in the way as we think we are talking about the same thing but a word or concept has a different meaning in our respective countries</a:t>
            </a:r>
          </a:p>
          <a:p>
            <a:pPr eaLnBrk="1" hangingPunct="1"/>
            <a:endParaRPr lang="en-GB" altLang="en-US" dirty="0"/>
          </a:p>
          <a:p>
            <a:pPr marL="0" marR="0" lvl="0" indent="0" algn="l" defTabSz="685783" rtl="0" eaLnBrk="1" fontAlgn="auto" latinLnBrk="0" hangingPunct="1">
              <a:lnSpc>
                <a:spcPct val="100000"/>
              </a:lnSpc>
              <a:spcBef>
                <a:spcPts val="0"/>
              </a:spcBef>
              <a:spcAft>
                <a:spcPts val="0"/>
              </a:spcAft>
              <a:buClrTx/>
              <a:buSzTx/>
              <a:buFontTx/>
              <a:buNone/>
              <a:tabLst/>
              <a:defRPr/>
            </a:pPr>
            <a:r>
              <a:rPr lang="en-GB" altLang="en-US" i="1" dirty="0"/>
              <a:t>How does language shape the way we think?</a:t>
            </a:r>
          </a:p>
          <a:p>
            <a:pPr eaLnBrk="1" hangingPunct="1"/>
            <a:endParaRPr lang="en-GB" altLang="en-US" i="1" dirty="0"/>
          </a:p>
          <a:p>
            <a:pPr eaLnBrk="1" hangingPunct="1"/>
            <a:r>
              <a:rPr lang="en-GB" altLang="en-US" i="1" dirty="0"/>
              <a:t>Students from around the world: what we have learned is that people who speak different languages do indeed think differently and that even flukes of grammar can profoundly affect how we see the world. </a:t>
            </a:r>
          </a:p>
          <a:p>
            <a:pPr eaLnBrk="1" hangingPunct="1"/>
            <a:endParaRPr lang="en-GB" altLang="en-US" dirty="0"/>
          </a:p>
          <a:p>
            <a:pPr eaLnBrk="1" hangingPunct="1"/>
            <a:r>
              <a:rPr lang="en-GB" altLang="en-US" dirty="0"/>
              <a:t>You may have an understanding or expectation of what the job market is like in the UK. It may be right – or it may not be. </a:t>
            </a:r>
          </a:p>
          <a:p>
            <a:pPr eaLnBrk="1" hangingPunct="1"/>
            <a:endParaRPr lang="en-GB" altLang="en-US" dirty="0"/>
          </a:p>
          <a:p>
            <a:pPr eaLnBrk="1" hangingPunct="1"/>
            <a:r>
              <a:rPr lang="en-GB" altLang="en-US" dirty="0"/>
              <a:t>The sooner you come to understand this market, the easier it will be for you to adapt your approach.</a:t>
            </a:r>
          </a:p>
        </p:txBody>
      </p:sp>
      <p:sp>
        <p:nvSpPr>
          <p:cNvPr id="2560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F240B3-01AB-43E6-9734-8751C7DBBE2C}" type="slidenum">
              <a:rPr lang="en-GB" altLang="en-US" smtClean="0">
                <a:latin typeface="Arial" panose="020B0604020202020204" pitchFamily="34" charset="0"/>
              </a:rPr>
              <a:pPr/>
              <a:t>11</a:t>
            </a:fld>
            <a:endParaRPr lang="en-GB" altLang="en-US">
              <a:latin typeface="Arial" panose="020B0604020202020204" pitchFamily="34" charset="0"/>
            </a:endParaRPr>
          </a:p>
        </p:txBody>
      </p:sp>
    </p:spTree>
    <p:extLst>
      <p:ext uri="{BB962C8B-B14F-4D97-AF65-F5344CB8AC3E}">
        <p14:creationId xmlns:p14="http://schemas.microsoft.com/office/powerpoint/2010/main" val="186771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noChangeArrowheads="1"/>
          </p:cNvSpPr>
          <p:nvPr>
            <p:ph type="body" idx="1"/>
          </p:nvPr>
        </p:nvSpPr>
        <p:spPr>
          <a:noFill/>
        </p:spPr>
        <p:txBody>
          <a:bodyPr/>
          <a:lstStyle/>
          <a:p>
            <a:pPr eaLnBrk="1" hangingPunct="1"/>
            <a:r>
              <a:rPr lang="en-GB" altLang="en-US" dirty="0"/>
              <a:t>Jac</a:t>
            </a:r>
          </a:p>
          <a:p>
            <a:pPr eaLnBrk="1" hangingPunct="1"/>
            <a:endParaRPr lang="en-GB" altLang="en-US" dirty="0"/>
          </a:p>
          <a:p>
            <a:pPr eaLnBrk="1" hangingPunct="1"/>
            <a:r>
              <a:rPr lang="en-GB" altLang="en-US" dirty="0"/>
              <a:t>You may have to alter your thinking….</a:t>
            </a:r>
          </a:p>
          <a:p>
            <a:pPr eaLnBrk="1" hangingPunct="1">
              <a:defRPr/>
            </a:pPr>
            <a:endParaRPr lang="en-GB" dirty="0"/>
          </a:p>
          <a:p>
            <a:pPr marL="228600" indent="-228600" eaLnBrk="1" fontAlgn="auto" hangingPunct="1">
              <a:spcBef>
                <a:spcPts val="0"/>
              </a:spcBef>
              <a:spcAft>
                <a:spcPts val="0"/>
              </a:spcAft>
              <a:buFontTx/>
              <a:buAutoNum type="arabicPeriod"/>
              <a:defRPr/>
            </a:pPr>
            <a:r>
              <a:rPr lang="en-GB" b="1" dirty="0"/>
              <a:t>All are </a:t>
            </a:r>
            <a:r>
              <a:rPr lang="en-GB" dirty="0"/>
              <a:t>usually a period of a particular type of work within an organisation; </a:t>
            </a:r>
            <a:r>
              <a:rPr lang="en-GB" dirty="0">
                <a:latin typeface="+mn-lt"/>
              </a:rPr>
              <a:t>Internships can be as short as a week or as long as 12 months. </a:t>
            </a:r>
            <a:r>
              <a:rPr lang="en-GB">
                <a:latin typeface="+mn-lt"/>
              </a:rPr>
              <a:t>S</a:t>
            </a:r>
            <a:r>
              <a:rPr lang="en-GB"/>
              <a:t>horter </a:t>
            </a:r>
            <a:r>
              <a:rPr lang="en-GB" dirty="0"/>
              <a:t>periods, </a:t>
            </a:r>
            <a:r>
              <a:rPr lang="en-GB" dirty="0" err="1"/>
              <a:t>ie</a:t>
            </a:r>
            <a:r>
              <a:rPr lang="en-GB" dirty="0"/>
              <a:t> 2-3 weeks, are more work shadowing and may be unpaid.</a:t>
            </a:r>
            <a:r>
              <a:rPr lang="en-GB" dirty="0">
                <a:latin typeface="+mn-lt"/>
              </a:rPr>
              <a:t> And it is never a </a:t>
            </a:r>
            <a:r>
              <a:rPr lang="en-GB" dirty="0"/>
              <a:t>training contract.</a:t>
            </a:r>
          </a:p>
          <a:p>
            <a:pPr marL="228600" indent="-228600" eaLnBrk="1" hangingPunct="1">
              <a:buFontTx/>
              <a:buAutoNum type="arabicPeriod"/>
              <a:defRPr/>
            </a:pPr>
            <a:endParaRPr lang="en-GB" dirty="0"/>
          </a:p>
          <a:p>
            <a:pPr eaLnBrk="1" hangingPunct="1">
              <a:defRPr/>
            </a:pPr>
            <a:r>
              <a:rPr lang="en-GB" b="1" dirty="0"/>
              <a:t>2. Very few </a:t>
            </a:r>
            <a:r>
              <a:rPr lang="en-GB" dirty="0"/>
              <a:t>law firms offer internships in the UK. </a:t>
            </a:r>
          </a:p>
          <a:p>
            <a:pPr eaLnBrk="1" hangingPunct="1">
              <a:defRPr/>
            </a:pPr>
            <a:r>
              <a:rPr lang="en-GB" dirty="0"/>
              <a:t>Some niche firms, such as arbitration practices, may offer internships on a regular basis. Generally, larger international firms do not offer internships but ‘vacation schemes’ . </a:t>
            </a:r>
          </a:p>
          <a:p>
            <a:pPr marL="228600" indent="-228600" eaLnBrk="1" hangingPunct="1">
              <a:buFontTx/>
              <a:buAutoNum type="arabicPeriod"/>
              <a:defRPr/>
            </a:pPr>
            <a:endParaRPr lang="en-GB" dirty="0"/>
          </a:p>
          <a:p>
            <a:pPr eaLnBrk="1" hangingPunct="1">
              <a:defRPr/>
            </a:pPr>
            <a:r>
              <a:rPr lang="en-GB" dirty="0"/>
              <a:t>A ‘vacation scheme’ are formal processes and strict deadlines to get on one of these schemes, and most applicants are not successful in their first round of applying. </a:t>
            </a:r>
          </a:p>
          <a:p>
            <a:pPr marL="0" indent="0" eaLnBrk="1" hangingPunct="1">
              <a:buFontTx/>
              <a:buNone/>
              <a:defRPr/>
            </a:pPr>
            <a:endParaRPr lang="en-GB" dirty="0"/>
          </a:p>
          <a:p>
            <a:pPr eaLnBrk="1" hangingPunct="1">
              <a:defRPr/>
            </a:pPr>
            <a:r>
              <a:rPr lang="en-GB" b="1" dirty="0"/>
              <a:t>3. Two page CV with a covering letter</a:t>
            </a:r>
            <a:r>
              <a:rPr lang="en-GB" dirty="0"/>
              <a:t>. Although note that many of the larger firms may require you to complete an online application which includes written answers to specific questions instead.</a:t>
            </a:r>
          </a:p>
          <a:p>
            <a:pPr eaLnBrk="1" hangingPunct="1">
              <a:defRPr/>
            </a:pPr>
            <a:endParaRPr lang="en-GB" dirty="0"/>
          </a:p>
          <a:p>
            <a:pPr eaLnBrk="1" hangingPunct="1">
              <a:defRPr/>
            </a:pPr>
            <a:r>
              <a:rPr lang="en-GB" b="1" dirty="0"/>
              <a:t>4. No. </a:t>
            </a:r>
            <a:r>
              <a:rPr lang="en-GB" b="0" dirty="0"/>
              <a:t>A CV has to be targeted to the opportunity you are applying for. </a:t>
            </a:r>
          </a:p>
          <a:p>
            <a:pPr eaLnBrk="1" hangingPunct="1">
              <a:defRPr/>
            </a:pPr>
            <a:endParaRPr lang="en-GB" b="1" dirty="0"/>
          </a:p>
          <a:p>
            <a:pPr eaLnBrk="1" hangingPunct="1">
              <a:defRPr/>
            </a:pPr>
            <a:r>
              <a:rPr lang="en-GB" b="1" dirty="0"/>
              <a:t>5. ‘Lawyer’ is a general term used to describe someone who is qualified to provide legal services</a:t>
            </a:r>
            <a:r>
              <a:rPr lang="en-GB" dirty="0"/>
              <a:t>. </a:t>
            </a:r>
          </a:p>
          <a:p>
            <a:pPr eaLnBrk="1" hangingPunct="1">
              <a:defRPr/>
            </a:pPr>
            <a:r>
              <a:rPr lang="en-GB" dirty="0"/>
              <a:t>In the UK, there are two main types of lawyer as we have a split profession: barristers (who are primarily advocates); and solicitors</a:t>
            </a:r>
          </a:p>
          <a:p>
            <a:pPr eaLnBrk="1" hangingPunct="1">
              <a:defRPr/>
            </a:pPr>
            <a:endParaRPr lang="en-GB" b="1" dirty="0"/>
          </a:p>
          <a:p>
            <a:pPr eaLnBrk="1" hangingPunct="1"/>
            <a:endParaRPr lang="en-GB" altLang="en-US" dirty="0"/>
          </a:p>
        </p:txBody>
      </p:sp>
      <p:sp>
        <p:nvSpPr>
          <p:cNvPr id="2560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F240B3-01AB-43E6-9734-8751C7DBBE2C}" type="slidenum">
              <a:rPr lang="en-GB" altLang="en-US" smtClean="0">
                <a:latin typeface="Arial" panose="020B0604020202020204" pitchFamily="34" charset="0"/>
              </a:rPr>
              <a:pPr/>
              <a:t>12</a:t>
            </a:fld>
            <a:endParaRPr lang="en-GB" altLang="en-US">
              <a:latin typeface="Arial" panose="020B0604020202020204" pitchFamily="34" charset="0"/>
            </a:endParaRPr>
          </a:p>
        </p:txBody>
      </p:sp>
    </p:spTree>
    <p:extLst>
      <p:ext uri="{BB962C8B-B14F-4D97-AF65-F5344CB8AC3E}">
        <p14:creationId xmlns:p14="http://schemas.microsoft.com/office/powerpoint/2010/main" val="352030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noChangeArrowheads="1"/>
          </p:cNvSpPr>
          <p:nvPr>
            <p:ph type="body" idx="1"/>
          </p:nvPr>
        </p:nvSpPr>
        <p:spPr>
          <a:noFill/>
        </p:spPr>
        <p:txBody>
          <a:bodyPr/>
          <a:lstStyle/>
          <a:p>
            <a:pPr eaLnBrk="1" hangingPunct="1"/>
            <a:r>
              <a:rPr lang="en-GB" altLang="en-US"/>
              <a:t>Dara</a:t>
            </a:r>
          </a:p>
        </p:txBody>
      </p:sp>
      <p:sp>
        <p:nvSpPr>
          <p:cNvPr id="3174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3948D51-675A-4B0E-BCF1-F5ADF4022AD7}" type="slidenum">
              <a:rPr lang="en-GB" altLang="en-US" smtClean="0">
                <a:latin typeface="Arial" panose="020B0604020202020204" pitchFamily="34" charset="0"/>
              </a:rPr>
              <a:pPr/>
              <a:t>13</a:t>
            </a:fld>
            <a:endParaRPr lang="en-GB" altLang="en-US">
              <a:latin typeface="Arial" panose="020B0604020202020204" pitchFamily="34" charset="0"/>
            </a:endParaRPr>
          </a:p>
        </p:txBody>
      </p:sp>
    </p:spTree>
    <p:extLst>
      <p:ext uri="{BB962C8B-B14F-4D97-AF65-F5344CB8AC3E}">
        <p14:creationId xmlns:p14="http://schemas.microsoft.com/office/powerpoint/2010/main" val="42371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noChangeArrowheads="1"/>
          </p:cNvSpPr>
          <p:nvPr>
            <p:ph type="body" idx="1"/>
          </p:nvPr>
        </p:nvSpPr>
        <p:spPr>
          <a:noFill/>
        </p:spPr>
        <p:txBody>
          <a:bodyPr/>
          <a:lstStyle/>
          <a:p>
            <a:pPr eaLnBrk="1" hangingPunct="1"/>
            <a:r>
              <a:rPr lang="en-GB" altLang="en-US"/>
              <a:t>Dara</a:t>
            </a:r>
          </a:p>
          <a:p>
            <a:pPr eaLnBrk="1" hangingPunct="1"/>
            <a:endParaRPr lang="en-GB" altLang="en-US"/>
          </a:p>
          <a:p>
            <a:pPr eaLnBrk="1" hangingPunct="1"/>
            <a:endParaRPr lang="en-GB" altLang="en-US"/>
          </a:p>
          <a:p>
            <a:pPr eaLnBrk="1" hangingPunct="1"/>
            <a:r>
              <a:rPr lang="en-GB" altLang="en-US"/>
              <a:t>The in-person activities are workshops and 1-1 appointments throughout the week– Workshop schedule will be posted on QMPlus – and around the building.</a:t>
            </a:r>
          </a:p>
          <a:p>
            <a:pPr eaLnBrk="1" hangingPunct="1"/>
            <a:endParaRPr lang="en-GB" altLang="en-US"/>
          </a:p>
        </p:txBody>
      </p:sp>
      <p:sp>
        <p:nvSpPr>
          <p:cNvPr id="3379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A188BBB-0780-4F14-8521-1E26A771D721}" type="slidenum">
              <a:rPr lang="en-GB" altLang="en-US" smtClean="0">
                <a:solidFill>
                  <a:srgbClr val="000000"/>
                </a:solidFill>
                <a:latin typeface="Arial" panose="020B0604020202020204" pitchFamily="34" charset="0"/>
              </a:rPr>
              <a:pPr/>
              <a:t>14</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16432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noChangeArrowheads="1"/>
          </p:cNvSpPr>
          <p:nvPr>
            <p:ph type="body" idx="1"/>
          </p:nvPr>
        </p:nvSpPr>
        <p:spPr>
          <a:noFill/>
        </p:spPr>
        <p:txBody>
          <a:bodyPr/>
          <a:lstStyle/>
          <a:p>
            <a:pPr eaLnBrk="1" hangingPunct="1"/>
            <a:r>
              <a:rPr lang="en-GB" altLang="en-US" dirty="0"/>
              <a:t>Dara</a:t>
            </a:r>
          </a:p>
          <a:p>
            <a:pPr eaLnBrk="1" hangingPunct="1"/>
            <a:endParaRPr lang="en-GB" altLang="en-US" dirty="0"/>
          </a:p>
          <a:p>
            <a:pPr eaLnBrk="1" hangingPunct="1"/>
            <a:r>
              <a:rPr lang="en-GB" altLang="en-US" dirty="0"/>
              <a:t>Afua</a:t>
            </a:r>
          </a:p>
          <a:p>
            <a:pPr eaLnBrk="1" hangingPunct="1"/>
            <a:r>
              <a:rPr lang="en-GB" altLang="en-US" dirty="0"/>
              <a:t>If you want to apply to a particular law firm or other employer, in order to gain a competitive advantage you have to at least speak to someone who works there. By finding out about the firm in this way you will be </a:t>
            </a:r>
          </a:p>
          <a:p>
            <a:pPr eaLnBrk="1" hangingPunct="1"/>
            <a:r>
              <a:rPr lang="en-GB" altLang="en-US" dirty="0"/>
              <a:t> - better able to decide whether you might be a good match</a:t>
            </a:r>
          </a:p>
          <a:p>
            <a:pPr eaLnBrk="1" hangingPunct="1"/>
            <a:r>
              <a:rPr lang="en-GB" altLang="en-US" dirty="0"/>
              <a:t> - gain information and insights you can’t get online that will help you tailor your application</a:t>
            </a:r>
          </a:p>
          <a:p>
            <a:pPr eaLnBrk="1" hangingPunct="1"/>
            <a:r>
              <a:rPr lang="en-GB" altLang="en-US" dirty="0"/>
              <a:t> - be able to say that you have spoken to someone from the firm which shows you really are motivated</a:t>
            </a:r>
          </a:p>
        </p:txBody>
      </p:sp>
      <p:sp>
        <p:nvSpPr>
          <p:cNvPr id="358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1C9D38-4D5C-44B9-9641-8FB1A65C4314}" type="slidenum">
              <a:rPr lang="en-GB" altLang="en-US" smtClean="0">
                <a:latin typeface="Arial" panose="020B0604020202020204" pitchFamily="34" charset="0"/>
              </a:rPr>
              <a:pPr/>
              <a:t>15</a:t>
            </a:fld>
            <a:endParaRPr lang="en-GB" altLang="en-US">
              <a:latin typeface="Arial" panose="020B0604020202020204" pitchFamily="34" charset="0"/>
            </a:endParaRPr>
          </a:p>
        </p:txBody>
      </p:sp>
    </p:spTree>
    <p:extLst>
      <p:ext uri="{BB962C8B-B14F-4D97-AF65-F5344CB8AC3E}">
        <p14:creationId xmlns:p14="http://schemas.microsoft.com/office/powerpoint/2010/main" val="2605567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noChangeArrowheads="1"/>
          </p:cNvSpPr>
          <p:nvPr>
            <p:ph type="body" idx="1"/>
          </p:nvPr>
        </p:nvSpPr>
        <p:spPr>
          <a:noFill/>
        </p:spPr>
        <p:txBody>
          <a:bodyPr/>
          <a:lstStyle/>
          <a:p>
            <a:pPr eaLnBrk="1" hangingPunct="1"/>
            <a:r>
              <a:rPr lang="en-GB" altLang="en-US" dirty="0"/>
              <a:t>Dara</a:t>
            </a:r>
          </a:p>
          <a:p>
            <a:pPr eaLnBrk="1" hangingPunct="1"/>
            <a:endParaRPr lang="en-GB" altLang="en-US" dirty="0"/>
          </a:p>
          <a:p>
            <a:pPr eaLnBrk="1" hangingPunct="1"/>
            <a:r>
              <a:rPr lang="en-GB" altLang="en-US" dirty="0"/>
              <a:t>We understand that for some of you this may feel a bit intimidating so we give you the chance to practise to build your confidence</a:t>
            </a:r>
          </a:p>
        </p:txBody>
      </p:sp>
      <p:sp>
        <p:nvSpPr>
          <p:cNvPr id="3789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6402C1D-D7B0-45F7-BCE3-E91F75C081E0}" type="slidenum">
              <a:rPr lang="en-GB" altLang="en-US" smtClean="0">
                <a:solidFill>
                  <a:srgbClr val="000000"/>
                </a:solidFill>
                <a:latin typeface="Arial" panose="020B0604020202020204" pitchFamily="34" charset="0"/>
              </a:rPr>
              <a:pPr/>
              <a:t>16</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87351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noChangeArrowheads="1"/>
          </p:cNvSpPr>
          <p:nvPr>
            <p:ph type="body" idx="1"/>
          </p:nvPr>
        </p:nvSpPr>
        <p:spPr>
          <a:noFill/>
        </p:spPr>
        <p:txBody>
          <a:bodyPr/>
          <a:lstStyle/>
          <a:p>
            <a:pPr eaLnBrk="1" hangingPunct="1"/>
            <a:r>
              <a:rPr lang="en-GB" altLang="en-US"/>
              <a:t>Dara</a:t>
            </a:r>
          </a:p>
          <a:p>
            <a:pPr eaLnBrk="1" hangingPunct="1"/>
            <a:endParaRPr lang="en-GB" altLang="en-US"/>
          </a:p>
          <a:p>
            <a:pPr eaLnBrk="1" hangingPunct="1"/>
            <a:r>
              <a:rPr lang="en-GB" altLang="en-US"/>
              <a:t>You don’t have to do this all by yourself! We are here to help you.</a:t>
            </a:r>
          </a:p>
        </p:txBody>
      </p:sp>
      <p:sp>
        <p:nvSpPr>
          <p:cNvPr id="3994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702735F-3899-4E0D-A23D-BB04A24544AB}" type="slidenum">
              <a:rPr lang="en-GB" altLang="en-US" smtClean="0">
                <a:latin typeface="Arial" panose="020B0604020202020204" pitchFamily="34" charset="0"/>
              </a:rPr>
              <a:pPr/>
              <a:t>17</a:t>
            </a:fld>
            <a:endParaRPr lang="en-GB" altLang="en-US">
              <a:latin typeface="Arial" panose="020B0604020202020204" pitchFamily="34" charset="0"/>
            </a:endParaRPr>
          </a:p>
        </p:txBody>
      </p:sp>
    </p:spTree>
    <p:extLst>
      <p:ext uri="{BB962C8B-B14F-4D97-AF65-F5344CB8AC3E}">
        <p14:creationId xmlns:p14="http://schemas.microsoft.com/office/powerpoint/2010/main" val="335770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p:spPr>
        <p:txBody>
          <a:bodyPr/>
          <a:lstStyle/>
          <a:p>
            <a:pPr eaLnBrk="1" hangingPunct="1"/>
            <a:r>
              <a:rPr lang="en-GB" altLang="en-US"/>
              <a:t>Dara</a:t>
            </a:r>
          </a:p>
        </p:txBody>
      </p:sp>
      <p:sp>
        <p:nvSpPr>
          <p:cNvPr id="4198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C3B525C-023B-4EC1-81B0-848E66B7BA60}" type="slidenum">
              <a:rPr lang="en-GB" altLang="en-US" smtClean="0">
                <a:solidFill>
                  <a:srgbClr val="000000"/>
                </a:solidFill>
                <a:latin typeface="Arial" panose="020B0604020202020204" pitchFamily="34" charset="0"/>
              </a:rPr>
              <a:pPr/>
              <a:t>18</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75468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p:spPr>
        <p:txBody>
          <a:bodyPr/>
          <a:lstStyle/>
          <a:p>
            <a:r>
              <a:rPr lang="en-GB" altLang="en-US" dirty="0"/>
              <a:t>Dara</a:t>
            </a:r>
          </a:p>
        </p:txBody>
      </p:sp>
      <p:sp>
        <p:nvSpPr>
          <p:cNvPr id="4403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7C6391F-43CF-41E9-ADBC-13C39D0D78D2}" type="slidenum">
              <a:rPr lang="en-GB" altLang="en-US" smtClean="0">
                <a:solidFill>
                  <a:srgbClr val="000000"/>
                </a:solidFill>
                <a:latin typeface="Arial" panose="020B0604020202020204" pitchFamily="34" charset="0"/>
              </a:rPr>
              <a:pPr/>
              <a:t>19</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43693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noChangeArrowheads="1"/>
          </p:cNvSpPr>
          <p:nvPr>
            <p:ph type="body" idx="1"/>
          </p:nvPr>
        </p:nvSpPr>
        <p:spPr>
          <a:noFill/>
        </p:spPr>
        <p:txBody>
          <a:bodyPr/>
          <a:lstStyle/>
          <a:p>
            <a:pPr eaLnBrk="1" hangingPunct="1"/>
            <a:r>
              <a:rPr lang="en-GB" altLang="en-US" dirty="0"/>
              <a:t>Dara</a:t>
            </a:r>
          </a:p>
          <a:p>
            <a:pPr eaLnBrk="1" hangingPunct="1"/>
            <a:endParaRPr lang="en-GB" altLang="en-US" dirty="0"/>
          </a:p>
          <a:p>
            <a:pPr eaLnBrk="1" hangingPunct="1"/>
            <a:r>
              <a:rPr lang="en-GB" altLang="en-US" dirty="0"/>
              <a:t>The aim is to give you a broad overview of what the PG Law Careers team does.</a:t>
            </a:r>
          </a:p>
          <a:p>
            <a:pPr eaLnBrk="1" hangingPunct="1"/>
            <a:endParaRPr lang="en-GB" altLang="en-US" dirty="0"/>
          </a:p>
          <a:p>
            <a:pPr eaLnBrk="1" hangingPunct="1"/>
            <a:r>
              <a:rPr lang="en-GB" altLang="en-US" dirty="0"/>
              <a:t>Here’s what we will cover (see slide)</a:t>
            </a:r>
          </a:p>
          <a:p>
            <a:pPr eaLnBrk="1" hangingPunct="1"/>
            <a:endParaRPr lang="en-GB" altLang="en-US" dirty="0"/>
          </a:p>
          <a:p>
            <a:pPr eaLnBrk="1" hangingPunct="1"/>
            <a:r>
              <a:rPr lang="en-GB" altLang="en-US" dirty="0"/>
              <a:t>Here’s how we will do it: we’ll do some talking, we’ll ask some questions, you’ll do some activities. We hope you learn something and have fun.</a:t>
            </a:r>
          </a:p>
          <a:p>
            <a:pPr eaLnBrk="1" hangingPunct="1"/>
            <a:endParaRPr lang="en-GB" altLang="en-US" dirty="0"/>
          </a:p>
        </p:txBody>
      </p:sp>
      <p:sp>
        <p:nvSpPr>
          <p:cNvPr id="717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95A614D-B3B5-4D58-BC28-EEEB41207294}" type="slidenum">
              <a:rPr lang="en-GB" altLang="en-US" smtClean="0">
                <a:latin typeface="Arial" panose="020B0604020202020204" pitchFamily="34" charset="0"/>
              </a:rPr>
              <a:pPr/>
              <a:t>2</a:t>
            </a:fld>
            <a:endParaRPr lang="en-GB" altLang="en-US">
              <a:latin typeface="Arial" panose="020B0604020202020204" pitchFamily="34" charset="0"/>
            </a:endParaRPr>
          </a:p>
        </p:txBody>
      </p:sp>
    </p:spTree>
    <p:extLst>
      <p:ext uri="{BB962C8B-B14F-4D97-AF65-F5344CB8AC3E}">
        <p14:creationId xmlns:p14="http://schemas.microsoft.com/office/powerpoint/2010/main" val="130881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noChangeArrowheads="1"/>
          </p:cNvSpPr>
          <p:nvPr>
            <p:ph type="body" idx="1"/>
          </p:nvPr>
        </p:nvSpPr>
        <p:spPr>
          <a:noFill/>
        </p:spPr>
        <p:txBody>
          <a:bodyPr/>
          <a:lstStyle/>
          <a:p>
            <a:pPr eaLnBrk="1" hangingPunct="1"/>
            <a:r>
              <a:rPr lang="en-GB" altLang="en-US" dirty="0"/>
              <a:t>Dara</a:t>
            </a:r>
          </a:p>
          <a:p>
            <a:pPr eaLnBrk="1" hangingPunct="1"/>
            <a:endParaRPr lang="en-GB" altLang="en-US" dirty="0"/>
          </a:p>
          <a:p>
            <a:pPr eaLnBrk="1" hangingPunct="1"/>
            <a:r>
              <a:rPr lang="en-GB" altLang="en-US" dirty="0"/>
              <a:t>You’ll have specific help from the PG Law Careers Team, but the wider Career and Enterprise Team can also provide you with resources and opportunities. You can visit qmul.ac.uk/careers to explore the options available. </a:t>
            </a:r>
          </a:p>
        </p:txBody>
      </p:sp>
      <p:sp>
        <p:nvSpPr>
          <p:cNvPr id="4608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9B3DA6F-ACE6-4990-ACF0-DEF546E1C4A5}" type="slidenum">
              <a:rPr lang="en-GB" altLang="en-US" smtClean="0">
                <a:solidFill>
                  <a:srgbClr val="000000"/>
                </a:solidFill>
                <a:latin typeface="Arial" panose="020B0604020202020204" pitchFamily="34" charset="0"/>
              </a:rPr>
              <a:pPr/>
              <a:t>20</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627591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p:spPr>
        <p:txBody>
          <a:bodyPr/>
          <a:lstStyle/>
          <a:p>
            <a:pPr eaLnBrk="1" hangingPunct="1"/>
            <a:r>
              <a:rPr lang="en-GB" altLang="en-US" dirty="0"/>
              <a:t>Dara</a:t>
            </a:r>
          </a:p>
          <a:p>
            <a:pPr eaLnBrk="1" hangingPunct="1"/>
            <a:endParaRPr lang="en-GB" altLang="en-US" dirty="0"/>
          </a:p>
          <a:p>
            <a:pPr eaLnBrk="1" hangingPunct="1"/>
            <a:r>
              <a:rPr lang="en-GB" altLang="en-US" dirty="0"/>
              <a:t>There are online resources to help you improve your CV and cover letters, </a:t>
            </a:r>
            <a:r>
              <a:rPr lang="en-GB" altLang="en-US" dirty="0" err="1"/>
              <a:t>Qtemps</a:t>
            </a:r>
            <a:r>
              <a:rPr lang="en-GB" altLang="en-US" dirty="0"/>
              <a:t>, where you can find part time jobs, and </a:t>
            </a:r>
            <a:r>
              <a:rPr lang="en-GB" altLang="en-US" dirty="0" err="1"/>
              <a:t>Qenterprise</a:t>
            </a:r>
            <a:r>
              <a:rPr lang="en-GB" altLang="en-US" dirty="0"/>
              <a:t>, for those entrepreneurial students who may want support in starting their own business. </a:t>
            </a:r>
          </a:p>
          <a:p>
            <a:pPr eaLnBrk="1" hangingPunct="1"/>
            <a:r>
              <a:rPr lang="en-GB" altLang="en-US" dirty="0"/>
              <a:t>Do go online and explore the options. </a:t>
            </a:r>
          </a:p>
        </p:txBody>
      </p:sp>
      <p:sp>
        <p:nvSpPr>
          <p:cNvPr id="4813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F26807-0EA3-44D1-A2D6-1C1E9B8B4641}" type="slidenum">
              <a:rPr lang="en-GB" altLang="en-US" smtClean="0">
                <a:solidFill>
                  <a:srgbClr val="000000"/>
                </a:solidFill>
                <a:latin typeface="Arial" panose="020B0604020202020204" pitchFamily="34" charset="0"/>
              </a:rPr>
              <a:pPr/>
              <a:t>21</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34436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noChangeArrowheads="1"/>
          </p:cNvSpPr>
          <p:nvPr>
            <p:ph type="body" idx="1"/>
          </p:nvPr>
        </p:nvSpPr>
        <p:spPr>
          <a:noFill/>
        </p:spPr>
        <p:txBody>
          <a:bodyPr/>
          <a:lstStyle/>
          <a:p>
            <a:pPr eaLnBrk="1" hangingPunct="1"/>
            <a:r>
              <a:rPr lang="en-GB" altLang="en-US" dirty="0"/>
              <a:t>Daisy/Jac</a:t>
            </a:r>
          </a:p>
          <a:p>
            <a:pPr eaLnBrk="1" hangingPunct="1"/>
            <a:endParaRPr lang="en-GB" altLang="en-US" dirty="0"/>
          </a:p>
          <a:p>
            <a:pPr eaLnBrk="1" hangingPunct="1"/>
            <a:r>
              <a:rPr lang="en-GB" altLang="en-US" dirty="0"/>
              <a:t>Enjoy your year, and make it a worthwhile one!</a:t>
            </a:r>
          </a:p>
          <a:p>
            <a:pPr eaLnBrk="1" hangingPunct="1"/>
            <a:r>
              <a:rPr lang="en-GB" altLang="en-US" dirty="0"/>
              <a:t>We have some extra curricular programmes to help you do just that. </a:t>
            </a:r>
          </a:p>
        </p:txBody>
      </p:sp>
      <p:sp>
        <p:nvSpPr>
          <p:cNvPr id="5018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9898739-CA86-4AB2-A896-EF3DB4ACA169}" type="slidenum">
              <a:rPr lang="en-GB" altLang="en-US" smtClean="0">
                <a:solidFill>
                  <a:srgbClr val="000000"/>
                </a:solidFill>
                <a:latin typeface="Arial" panose="020B0604020202020204" pitchFamily="34" charset="0"/>
              </a:rPr>
              <a:pPr/>
              <a:t>22</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40122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Daisy/Jac</a:t>
            </a:r>
          </a:p>
        </p:txBody>
      </p:sp>
      <p:sp>
        <p:nvSpPr>
          <p:cNvPr id="4" name="Slide Number Placeholder 3"/>
          <p:cNvSpPr>
            <a:spLocks noGrp="1"/>
          </p:cNvSpPr>
          <p:nvPr>
            <p:ph type="sldNum" sz="quarter" idx="10"/>
          </p:nvPr>
        </p:nvSpPr>
        <p:spPr/>
        <p:txBody>
          <a:bodyPr/>
          <a:lstStyle/>
          <a:p>
            <a:fld id="{00942D00-D33B-6747-961F-9152114FB45F}" type="slidenum">
              <a:rPr lang="en-US" smtClean="0"/>
              <a:t>23</a:t>
            </a:fld>
            <a:endParaRPr lang="en-US"/>
          </a:p>
        </p:txBody>
      </p:sp>
    </p:spTree>
    <p:extLst>
      <p:ext uri="{BB962C8B-B14F-4D97-AF65-F5344CB8AC3E}">
        <p14:creationId xmlns:p14="http://schemas.microsoft.com/office/powerpoint/2010/main" val="212199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noChangeArrowheads="1"/>
          </p:cNvSpPr>
          <p:nvPr>
            <p:ph type="body" idx="1"/>
          </p:nvPr>
        </p:nvSpPr>
        <p:spPr>
          <a:noFill/>
        </p:spPr>
        <p:txBody>
          <a:bodyPr/>
          <a:lstStyle/>
          <a:p>
            <a:r>
              <a:rPr lang="en-GB" altLang="en-US" dirty="0"/>
              <a:t>Daisy/Jac</a:t>
            </a:r>
          </a:p>
          <a:p>
            <a:endParaRPr lang="en-GB" altLang="en-US" dirty="0"/>
          </a:p>
          <a:p>
            <a:r>
              <a:rPr lang="en-GB" altLang="en-US" dirty="0"/>
              <a:t>Attend events. </a:t>
            </a:r>
          </a:p>
          <a:p>
            <a:r>
              <a:rPr lang="en-GB" altLang="en-US" dirty="0"/>
              <a:t>We run a series of lunchtime events with employers and alumni that are created just for you. </a:t>
            </a:r>
          </a:p>
          <a:p>
            <a:r>
              <a:rPr lang="en-GB" altLang="en-US" dirty="0"/>
              <a:t>Our first session is on Wednesday 6</a:t>
            </a:r>
            <a:r>
              <a:rPr lang="en-GB" altLang="en-US" baseline="30000" dirty="0"/>
              <a:t>th</a:t>
            </a:r>
            <a:r>
              <a:rPr lang="en-GB" altLang="en-US" dirty="0"/>
              <a:t> October and is one not to be missed – we’ll have Hogan Lovells coming to tell you how you can get into a global law firm. You can book at the link above.</a:t>
            </a:r>
          </a:p>
          <a:p>
            <a:r>
              <a:rPr lang="en-GB" altLang="en-US" dirty="0"/>
              <a:t>Keep an eye out for upcoming editions of the PG Law Careers Newsletter, as this is where we will release event information. This term we have sessions with Hogan Lovells, Eversheds Sutherland and Clyde &amp; Co, with more to be announced. </a:t>
            </a:r>
          </a:p>
          <a:p>
            <a:endParaRPr lang="en-GB" altLang="en-US" dirty="0"/>
          </a:p>
          <a:p>
            <a:endParaRPr lang="en-GB" altLang="en-US" dirty="0"/>
          </a:p>
        </p:txBody>
      </p:sp>
      <p:sp>
        <p:nvSpPr>
          <p:cNvPr id="5222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7CF3F3-1BD1-4DF8-BE9F-99F20821D75B}" type="slidenum">
              <a:rPr lang="en-GB" altLang="en-US" smtClean="0">
                <a:solidFill>
                  <a:srgbClr val="000000"/>
                </a:solidFill>
                <a:latin typeface="Arial" panose="020B0604020202020204" pitchFamily="34" charset="0"/>
              </a:rPr>
              <a:pPr/>
              <a:t>24</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936432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ln/>
        </p:spPr>
      </p:sp>
      <p:sp>
        <p:nvSpPr>
          <p:cNvPr id="54275" name="Notes Placeholder 2"/>
          <p:cNvSpPr>
            <a:spLocks noGrp="1" noChangeArrowheads="1"/>
          </p:cNvSpPr>
          <p:nvPr>
            <p:ph type="body" idx="1"/>
          </p:nvPr>
        </p:nvSpPr>
        <p:spPr>
          <a:noFill/>
        </p:spPr>
        <p:txBody>
          <a:bodyPr/>
          <a:lstStyle/>
          <a:p>
            <a:pPr eaLnBrk="1" hangingPunct="1"/>
            <a:r>
              <a:rPr lang="en-GB" altLang="en-US" dirty="0"/>
              <a:t>Daisy/Dar</a:t>
            </a:r>
          </a:p>
          <a:p>
            <a:pPr eaLnBrk="1" hangingPunct="1"/>
            <a:r>
              <a:rPr lang="en-GB" altLang="en-US" dirty="0"/>
              <a:t>a</a:t>
            </a:r>
          </a:p>
          <a:p>
            <a:pPr eaLnBrk="1" hangingPunct="1"/>
            <a:r>
              <a:rPr lang="en-GB" altLang="en-US" dirty="0"/>
              <a:t>As well as attending events one of the easiest ways you for you to engage outside of the classroom and get something extra from your year is to become a course representative. </a:t>
            </a:r>
          </a:p>
          <a:p>
            <a:pPr eaLnBrk="1" hangingPunct="1"/>
            <a:endParaRPr lang="en-GB" altLang="en-US" dirty="0"/>
          </a:p>
          <a:p>
            <a:pPr eaLnBrk="1" hangingPunct="1"/>
            <a:r>
              <a:rPr lang="en-GB" altLang="en-US" dirty="0"/>
              <a:t>This is a great way to interact with peers, academics and professionals that share your interest in your specialist area – it can prove very useful for networking (which we’ve already heard about the benefits of!). </a:t>
            </a:r>
          </a:p>
        </p:txBody>
      </p:sp>
      <p:sp>
        <p:nvSpPr>
          <p:cNvPr id="5427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AA8037C-9280-48DD-9832-B4050FA61AFE}" type="slidenum">
              <a:rPr lang="en-GB" altLang="en-US" smtClean="0">
                <a:solidFill>
                  <a:srgbClr val="000000"/>
                </a:solidFill>
                <a:latin typeface="Arial" panose="020B0604020202020204" pitchFamily="34" charset="0"/>
              </a:rPr>
              <a:pPr/>
              <a:t>25</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264138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ln/>
        </p:spPr>
      </p:sp>
      <p:sp>
        <p:nvSpPr>
          <p:cNvPr id="56323" name="Notes Placeholder 2"/>
          <p:cNvSpPr>
            <a:spLocks noGrp="1" noChangeArrowheads="1"/>
          </p:cNvSpPr>
          <p:nvPr>
            <p:ph type="body" idx="1"/>
          </p:nvPr>
        </p:nvSpPr>
        <p:spPr>
          <a:noFill/>
        </p:spPr>
        <p:txBody>
          <a:bodyPr/>
          <a:lstStyle/>
          <a:p>
            <a:pPr eaLnBrk="1" hangingPunct="1"/>
            <a:r>
              <a:rPr lang="en-GB" altLang="en-US" dirty="0"/>
              <a:t>Daisy/Dara</a:t>
            </a:r>
          </a:p>
          <a:p>
            <a:pPr eaLnBrk="1" hangingPunct="1"/>
            <a:endParaRPr lang="en-GB" altLang="en-US" dirty="0"/>
          </a:p>
          <a:p>
            <a:pPr eaLnBrk="1" hangingPunct="1"/>
            <a:r>
              <a:rPr lang="en-GB" altLang="en-US" dirty="0"/>
              <a:t>^ read from the slide! </a:t>
            </a:r>
          </a:p>
          <a:p>
            <a:pPr eaLnBrk="1" hangingPunct="1"/>
            <a:endParaRPr lang="en-GB" altLang="en-US" dirty="0"/>
          </a:p>
          <a:p>
            <a:pPr eaLnBrk="1" hangingPunct="1"/>
            <a:r>
              <a:rPr lang="en-GB" altLang="en-US" dirty="0"/>
              <a:t>This is a great opportunity to get to know people on your specialism, to network with professionals, to get some leadership experience to add to your CV. </a:t>
            </a:r>
          </a:p>
          <a:p>
            <a:pPr eaLnBrk="1" hangingPunct="1"/>
            <a:endParaRPr lang="en-GB" altLang="en-US" dirty="0"/>
          </a:p>
          <a:p>
            <a:pPr eaLnBrk="1" hangingPunct="1"/>
            <a:r>
              <a:rPr lang="en-GB" altLang="en-US" dirty="0"/>
              <a:t>All reps will also have the post acknowledge on their HEAR (</a:t>
            </a:r>
            <a:r>
              <a:rPr lang="en-GB" altLang="en-US" i="1" dirty="0"/>
              <a:t>Higher Education Achievement Report</a:t>
            </a:r>
            <a:r>
              <a:rPr lang="en-GB" altLang="en-US" dirty="0"/>
              <a:t>)</a:t>
            </a:r>
          </a:p>
          <a:p>
            <a:pPr eaLnBrk="1" hangingPunct="1"/>
            <a:endParaRPr lang="en-GB" altLang="en-US" dirty="0"/>
          </a:p>
        </p:txBody>
      </p:sp>
      <p:sp>
        <p:nvSpPr>
          <p:cNvPr id="5632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7AAE159-3037-4D01-913B-18ABA05654E9}" type="slidenum">
              <a:rPr lang="en-GB" altLang="en-US" smtClean="0">
                <a:solidFill>
                  <a:srgbClr val="000000"/>
                </a:solidFill>
                <a:latin typeface="Arial" panose="020B0604020202020204" pitchFamily="34" charset="0"/>
              </a:rPr>
              <a:pPr/>
              <a:t>26</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322587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altLang="en-US" dirty="0"/>
              <a:t>Daisy/Dara</a:t>
            </a:r>
          </a:p>
          <a:p>
            <a:endParaRPr lang="en-GB" dirty="0"/>
          </a:p>
        </p:txBody>
      </p:sp>
      <p:sp>
        <p:nvSpPr>
          <p:cNvPr id="4" name="Slide Number Placeholder 3"/>
          <p:cNvSpPr>
            <a:spLocks noGrp="1"/>
          </p:cNvSpPr>
          <p:nvPr>
            <p:ph type="sldNum" sz="quarter" idx="5"/>
          </p:nvPr>
        </p:nvSpPr>
        <p:spPr/>
        <p:txBody>
          <a:bodyPr/>
          <a:lstStyle/>
          <a:p>
            <a:fld id="{00942D00-D33B-6747-961F-9152114FB45F}" type="slidenum">
              <a:rPr lang="en-US" smtClean="0"/>
              <a:t>27</a:t>
            </a:fld>
            <a:endParaRPr lang="en-US"/>
          </a:p>
        </p:txBody>
      </p:sp>
    </p:spTree>
    <p:extLst>
      <p:ext uri="{BB962C8B-B14F-4D97-AF65-F5344CB8AC3E}">
        <p14:creationId xmlns:p14="http://schemas.microsoft.com/office/powerpoint/2010/main" val="893284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a:ln/>
        </p:spPr>
      </p:sp>
      <p:sp>
        <p:nvSpPr>
          <p:cNvPr id="61443" name="Notes Placeholder 2"/>
          <p:cNvSpPr>
            <a:spLocks noGrp="1" noChangeArrowheads="1"/>
          </p:cNvSpPr>
          <p:nvPr>
            <p:ph type="body" idx="1"/>
          </p:nvPr>
        </p:nvSpPr>
        <p:spPr>
          <a:noFill/>
        </p:spPr>
        <p:txBody>
          <a:bodyPr/>
          <a:lstStyle/>
          <a:p>
            <a:pPr eaLnBrk="1" hangingPunct="1"/>
            <a:r>
              <a:rPr lang="en-GB" altLang="en-US" dirty="0"/>
              <a:t>Jac</a:t>
            </a:r>
          </a:p>
        </p:txBody>
      </p:sp>
      <p:sp>
        <p:nvSpPr>
          <p:cNvPr id="614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7246935-000D-4F96-A77D-35A0140DEE35}" type="slidenum">
              <a:rPr lang="en-GB" altLang="en-US" smtClean="0">
                <a:solidFill>
                  <a:srgbClr val="000000"/>
                </a:solidFill>
                <a:latin typeface="Arial" panose="020B0604020202020204" pitchFamily="34" charset="0"/>
              </a:rPr>
              <a:pPr/>
              <a:t>28</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17546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pPr eaLnBrk="1" hangingPunct="1"/>
            <a:endParaRPr lang="en-GB" altLang="en-US"/>
          </a:p>
        </p:txBody>
      </p:sp>
      <p:sp>
        <p:nvSpPr>
          <p:cNvPr id="6349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48377E5-8DEA-4233-867D-CB0E5B70A136}" type="slidenum">
              <a:rPr lang="en-GB" altLang="en-US" smtClean="0">
                <a:solidFill>
                  <a:srgbClr val="000000"/>
                </a:solidFill>
                <a:latin typeface="Arial" panose="020B0604020202020204" pitchFamily="34" charset="0"/>
              </a:rPr>
              <a:pPr/>
              <a:t>29</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29979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noChangeArrowheads="1"/>
          </p:cNvSpPr>
          <p:nvPr>
            <p:ph type="body" idx="1"/>
          </p:nvPr>
        </p:nvSpPr>
        <p:spPr>
          <a:noFill/>
        </p:spPr>
        <p:txBody>
          <a:bodyPr/>
          <a:lstStyle/>
          <a:p>
            <a:pPr eaLnBrk="1" hangingPunct="1"/>
            <a:endParaRPr lang="en-GB" altLang="en-US" dirty="0"/>
          </a:p>
          <a:p>
            <a:pPr eaLnBrk="1" hangingPunct="1"/>
            <a:r>
              <a:rPr lang="en-GB" altLang="en-US" dirty="0"/>
              <a:t>BUT you will introduce yourselves</a:t>
            </a:r>
          </a:p>
          <a:p>
            <a:pPr eaLnBrk="1" hangingPunct="1"/>
            <a:endParaRPr lang="en-GB" altLang="en-US" dirty="0"/>
          </a:p>
          <a:p>
            <a:pPr eaLnBrk="1" hangingPunct="1"/>
            <a:r>
              <a:rPr lang="en-GB" altLang="en-US" b="1" u="sng" dirty="0"/>
              <a:t>Mention there are 2 careers consultants</a:t>
            </a:r>
          </a:p>
        </p:txBody>
      </p:sp>
      <p:sp>
        <p:nvSpPr>
          <p:cNvPr id="922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73EDCA-A899-46FC-B381-8432579C52EC}" type="slidenum">
              <a:rPr lang="en-GB" altLang="en-US" smtClean="0">
                <a:latin typeface="Arial" panose="020B0604020202020204" pitchFamily="34" charset="0"/>
              </a:rPr>
              <a:pPr/>
              <a:t>3</a:t>
            </a:fld>
            <a:endParaRPr lang="en-GB" altLang="en-US">
              <a:latin typeface="Arial" panose="020B0604020202020204" pitchFamily="34" charset="0"/>
            </a:endParaRPr>
          </a:p>
        </p:txBody>
      </p:sp>
    </p:spTree>
    <p:extLst>
      <p:ext uri="{BB962C8B-B14F-4D97-AF65-F5344CB8AC3E}">
        <p14:creationId xmlns:p14="http://schemas.microsoft.com/office/powerpoint/2010/main" val="100021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p:spPr>
        <p:txBody>
          <a:bodyPr/>
          <a:lstStyle/>
          <a:p>
            <a:pPr eaLnBrk="1" hangingPunct="1"/>
            <a:r>
              <a:rPr lang="en-GB" altLang="en-US" dirty="0"/>
              <a:t>Jac</a:t>
            </a:r>
          </a:p>
          <a:p>
            <a:pPr eaLnBrk="1" hangingPunct="1"/>
            <a:endParaRPr lang="en-GB" altLang="en-US" dirty="0"/>
          </a:p>
          <a:p>
            <a:pPr eaLnBrk="1" hangingPunct="1"/>
            <a:r>
              <a:rPr lang="en-GB" altLang="en-US" dirty="0"/>
              <a:t>Who are you:</a:t>
            </a:r>
          </a:p>
          <a:p>
            <a:pPr eaLnBrk="1" hangingPunct="1"/>
            <a:endParaRPr lang="en-GB" altLang="en-US" dirty="0"/>
          </a:p>
          <a:p>
            <a:pPr marL="171450" indent="-171450" eaLnBrk="1" hangingPunct="1">
              <a:buFontTx/>
              <a:buChar char="-"/>
            </a:pPr>
            <a:r>
              <a:rPr lang="en-GB" altLang="en-US" dirty="0"/>
              <a:t>LLB graduate</a:t>
            </a:r>
          </a:p>
          <a:p>
            <a:pPr marL="171450" indent="-171450" eaLnBrk="1" hangingPunct="1">
              <a:buFontTx/>
              <a:buChar char="-"/>
            </a:pPr>
            <a:r>
              <a:rPr lang="en-GB" altLang="en-US" dirty="0"/>
              <a:t>Lawyer in a foreign jurisdiction looking for change</a:t>
            </a:r>
          </a:p>
          <a:p>
            <a:pPr marL="171450" indent="-171450" eaLnBrk="1" hangingPunct="1">
              <a:buFontTx/>
              <a:buChar char="-"/>
            </a:pPr>
            <a:r>
              <a:rPr lang="en-GB" altLang="en-US" dirty="0"/>
              <a:t>Professional looking for an alternative career with a postgraduate law degree</a:t>
            </a:r>
          </a:p>
          <a:p>
            <a:pPr marL="171450" indent="-171450" eaLnBrk="1" hangingPunct="1">
              <a:buFontTx/>
              <a:buChar char="-"/>
            </a:pPr>
            <a:r>
              <a:rPr lang="en-GB" altLang="en-US" dirty="0"/>
              <a:t>Employed by a firm with a job to go back to </a:t>
            </a:r>
            <a:r>
              <a:rPr lang="en-GB" dirty="0"/>
              <a:t>when finished with LLM</a:t>
            </a:r>
          </a:p>
          <a:p>
            <a:pPr marL="171450" indent="-171450" eaLnBrk="1" hangingPunct="1">
              <a:buFontTx/>
              <a:buChar char="-"/>
            </a:pPr>
            <a:endParaRPr lang="en-GB" altLang="en-US" dirty="0"/>
          </a:p>
          <a:p>
            <a:pPr marL="171450" indent="-171450" eaLnBrk="1" hangingPunct="1">
              <a:buFontTx/>
              <a:buChar char="-"/>
            </a:pPr>
            <a:endParaRPr lang="en-GB" altLang="en-US" dirty="0"/>
          </a:p>
          <a:p>
            <a:pPr marL="0" indent="0" eaLnBrk="1" hangingPunct="1">
              <a:buFontTx/>
              <a:buNone/>
            </a:pPr>
            <a:endParaRPr lang="en-GB" altLang="en-US" dirty="0"/>
          </a:p>
          <a:p>
            <a:pPr marL="171450" indent="-171450" eaLnBrk="1" hangingPunct="1">
              <a:buFontTx/>
              <a:buChar char="-"/>
            </a:pPr>
            <a:endParaRPr lang="en-GB" altLang="en-US" dirty="0"/>
          </a:p>
          <a:p>
            <a:pPr marL="171450" indent="-171450" eaLnBrk="1" hangingPunct="1">
              <a:buFontTx/>
              <a:buChar char="-"/>
            </a:pPr>
            <a:endParaRPr lang="en-GB" altLang="en-US" dirty="0"/>
          </a:p>
          <a:p>
            <a:pPr marL="171450" indent="-171450" eaLnBrk="1" hangingPunct="1">
              <a:buFontTx/>
              <a:buChar char="-"/>
            </a:pPr>
            <a:endParaRPr lang="en-GB" altLang="en-US" dirty="0"/>
          </a:p>
          <a:p>
            <a:pPr eaLnBrk="1" hangingPunct="1"/>
            <a:endParaRPr lang="en-GB" altLang="en-US" dirty="0"/>
          </a:p>
        </p:txBody>
      </p:sp>
      <p:sp>
        <p:nvSpPr>
          <p:cNvPr id="1126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CB6D25-3A86-4BFD-963A-8C21F2A0F0DA}" type="slidenum">
              <a:rPr lang="en-GB" altLang="en-US" smtClean="0">
                <a:latin typeface="Arial" panose="020B0604020202020204" pitchFamily="34" charset="0"/>
              </a:rPr>
              <a:pPr/>
              <a:t>4</a:t>
            </a:fld>
            <a:endParaRPr lang="en-GB" altLang="en-US">
              <a:latin typeface="Arial" panose="020B0604020202020204" pitchFamily="34" charset="0"/>
            </a:endParaRPr>
          </a:p>
        </p:txBody>
      </p:sp>
    </p:spTree>
    <p:extLst>
      <p:ext uri="{BB962C8B-B14F-4D97-AF65-F5344CB8AC3E}">
        <p14:creationId xmlns:p14="http://schemas.microsoft.com/office/powerpoint/2010/main" val="332810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p:spPr>
        <p:txBody>
          <a:bodyPr/>
          <a:lstStyle/>
          <a:p>
            <a:pPr marL="0" indent="0" eaLnBrk="1" hangingPunct="1">
              <a:buFontTx/>
              <a:buNone/>
            </a:pPr>
            <a:r>
              <a:rPr lang="en-GB" sz="1800" dirty="0"/>
              <a:t>Jac</a:t>
            </a:r>
          </a:p>
          <a:p>
            <a:pPr marL="0" indent="0" eaLnBrk="1" hangingPunct="1">
              <a:buFontTx/>
              <a:buNone/>
            </a:pPr>
            <a:endParaRPr lang="en-GB" sz="1800" dirty="0"/>
          </a:p>
          <a:p>
            <a:pPr marL="0" indent="0" eaLnBrk="1" hangingPunct="1">
              <a:buFontTx/>
              <a:buNone/>
            </a:pPr>
            <a:r>
              <a:rPr lang="en-GB" sz="1800" dirty="0"/>
              <a:t>After finishing your studies</a:t>
            </a:r>
          </a:p>
          <a:p>
            <a:pPr marL="0" indent="0" eaLnBrk="1" hangingPunct="1">
              <a:buFontTx/>
              <a:buNone/>
            </a:pPr>
            <a:endParaRPr lang="en-GB" sz="1800" dirty="0"/>
          </a:p>
          <a:p>
            <a:pPr marL="171450" indent="-171450" eaLnBrk="1" hangingPunct="1">
              <a:buFontTx/>
              <a:buChar char="-"/>
            </a:pPr>
            <a:r>
              <a:rPr lang="en-GB" sz="1800" dirty="0"/>
              <a:t>Looking for work in London/the UK when finished with LLM</a:t>
            </a:r>
          </a:p>
          <a:p>
            <a:pPr marL="171450" indent="-171450" eaLnBrk="1" hangingPunct="1">
              <a:buFontTx/>
              <a:buChar char="-"/>
            </a:pPr>
            <a:r>
              <a:rPr lang="en-GB" sz="1800" dirty="0"/>
              <a:t>Looking to get short-term work experience in the UK over the next year</a:t>
            </a:r>
          </a:p>
          <a:p>
            <a:pPr marL="171450" indent="-171450" eaLnBrk="1" hangingPunct="1">
              <a:buFontTx/>
              <a:buChar char="-"/>
            </a:pPr>
            <a:r>
              <a:rPr lang="en-GB" sz="1800" dirty="0"/>
              <a:t>I am not sure what I want to do yet!</a:t>
            </a:r>
          </a:p>
          <a:p>
            <a:pPr algn="l"/>
            <a:endParaRPr lang="en-GB" sz="1800" b="0" i="0" u="none" strike="noStrike" baseline="0" dirty="0">
              <a:solidFill>
                <a:srgbClr val="36478C"/>
              </a:solidFill>
              <a:latin typeface="SourceSansPro-Light"/>
            </a:endParaRPr>
          </a:p>
          <a:p>
            <a:pPr algn="l"/>
            <a:r>
              <a:rPr lang="en-GB" sz="1800" b="0" i="0" u="none" strike="noStrike" baseline="0" dirty="0">
                <a:solidFill>
                  <a:srgbClr val="36478C"/>
                </a:solidFill>
                <a:latin typeface="SourceSansPro-Light"/>
              </a:rPr>
              <a:t>Getting legal work experience under your belt before you graduate can be an important preparation </a:t>
            </a:r>
          </a:p>
          <a:p>
            <a:pPr algn="l"/>
            <a:r>
              <a:rPr lang="en-GB" sz="1800" b="0" i="0" u="none" strike="noStrike" baseline="0" dirty="0">
                <a:solidFill>
                  <a:srgbClr val="36478C"/>
                </a:solidFill>
                <a:latin typeface="SourceSansPro-Light"/>
              </a:rPr>
              <a:t>for mastering tough recruitment process.</a:t>
            </a:r>
          </a:p>
          <a:p>
            <a:pPr algn="l"/>
            <a:endParaRPr lang="en-GB" sz="1800" b="0" i="0" u="none" strike="noStrike" baseline="0" dirty="0">
              <a:solidFill>
                <a:srgbClr val="36478C"/>
              </a:solidFill>
              <a:latin typeface="SourceSansPro-Light"/>
            </a:endParaRPr>
          </a:p>
          <a:p>
            <a:pPr algn="l"/>
            <a:r>
              <a:rPr lang="en-GB" sz="1800" b="0" i="0" u="none" strike="noStrike" baseline="0" dirty="0">
                <a:solidFill>
                  <a:srgbClr val="36478C"/>
                </a:solidFill>
                <a:latin typeface="SourceSansPro-Light"/>
              </a:rPr>
              <a:t>Start planning at the beginning of your studies. The earlier you get started with this decision the better.. </a:t>
            </a:r>
            <a:endParaRPr lang="en-GB" altLang="en-US" sz="1800" b="0" i="0" u="none" strike="noStrike" baseline="0" dirty="0">
              <a:latin typeface="SourceSansPro-Light"/>
            </a:endParaRPr>
          </a:p>
        </p:txBody>
      </p:sp>
      <p:sp>
        <p:nvSpPr>
          <p:cNvPr id="1126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CB6D25-3A86-4BFD-963A-8C21F2A0F0DA}" type="slidenum">
              <a:rPr lang="en-GB" altLang="en-US" smtClean="0">
                <a:latin typeface="Arial" panose="020B0604020202020204" pitchFamily="34" charset="0"/>
              </a:rPr>
              <a:pPr/>
              <a:t>5</a:t>
            </a:fld>
            <a:endParaRPr lang="en-GB" altLang="en-US">
              <a:latin typeface="Arial" panose="020B0604020202020204" pitchFamily="34" charset="0"/>
            </a:endParaRPr>
          </a:p>
        </p:txBody>
      </p:sp>
    </p:spTree>
    <p:extLst>
      <p:ext uri="{BB962C8B-B14F-4D97-AF65-F5344CB8AC3E}">
        <p14:creationId xmlns:p14="http://schemas.microsoft.com/office/powerpoint/2010/main" val="322433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noChangeArrowheads="1"/>
          </p:cNvSpPr>
          <p:nvPr>
            <p:ph type="body" idx="1"/>
          </p:nvPr>
        </p:nvSpPr>
        <p:spPr>
          <a:noFill/>
        </p:spPr>
        <p:txBody>
          <a:bodyPr/>
          <a:lstStyle/>
          <a:p>
            <a:pPr eaLnBrk="1" hangingPunct="1"/>
            <a:r>
              <a:rPr lang="en-GB" altLang="en-US"/>
              <a:t>Dara</a:t>
            </a:r>
          </a:p>
          <a:p>
            <a:pPr eaLnBrk="1" hangingPunct="1"/>
            <a:endParaRPr lang="en-GB" altLang="en-US"/>
          </a:p>
          <a:p>
            <a:pPr eaLnBrk="1" hangingPunct="1"/>
            <a:r>
              <a:rPr lang="en-GB" altLang="en-US"/>
              <a:t>Based on what past students have told us they wished they had known earlier on – didn’t quite appreciate it until the end before</a:t>
            </a:r>
          </a:p>
        </p:txBody>
      </p:sp>
      <p:sp>
        <p:nvSpPr>
          <p:cNvPr id="1536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F6C5051-7DA9-4A49-86AA-F25B4F15D52C}" type="slidenum">
              <a:rPr lang="en-GB" altLang="en-US" smtClean="0">
                <a:latin typeface="Arial" panose="020B0604020202020204" pitchFamily="34" charset="0"/>
              </a:rPr>
              <a:pPr/>
              <a:t>6</a:t>
            </a:fld>
            <a:endParaRPr lang="en-GB" altLang="en-US">
              <a:latin typeface="Arial" panose="020B0604020202020204" pitchFamily="34" charset="0"/>
            </a:endParaRPr>
          </a:p>
        </p:txBody>
      </p:sp>
    </p:spTree>
    <p:extLst>
      <p:ext uri="{BB962C8B-B14F-4D97-AF65-F5344CB8AC3E}">
        <p14:creationId xmlns:p14="http://schemas.microsoft.com/office/powerpoint/2010/main" val="227148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p:spPr>
        <p:txBody>
          <a:bodyPr/>
          <a:lstStyle/>
          <a:p>
            <a:pPr eaLnBrk="1" hangingPunct="1"/>
            <a:r>
              <a:rPr lang="en-GB" altLang="en-US"/>
              <a:t>Dara</a:t>
            </a:r>
          </a:p>
          <a:p>
            <a:pPr eaLnBrk="1" hangingPunct="1"/>
            <a:endParaRPr lang="en-GB" altLang="en-US"/>
          </a:p>
          <a:p>
            <a:pPr eaLnBrk="1" hangingPunct="1"/>
            <a:r>
              <a:rPr lang="en-GB" altLang="en-US"/>
              <a:t>We are lucky to work with brilliant students who have often been the elite within their home country. Now they are still brilliant (not a smaller fish) but they are competing with all the other elites from all over the world (ie bigger pond)</a:t>
            </a:r>
          </a:p>
        </p:txBody>
      </p:sp>
      <p:sp>
        <p:nvSpPr>
          <p:cNvPr id="1741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93E346C-7DA8-45E3-97FD-639A4433EEFF}" type="slidenum">
              <a:rPr lang="en-GB" altLang="en-US" smtClean="0">
                <a:latin typeface="Arial" panose="020B0604020202020204" pitchFamily="34" charset="0"/>
              </a:rPr>
              <a:pPr/>
              <a:t>7</a:t>
            </a:fld>
            <a:endParaRPr lang="en-GB" altLang="en-US">
              <a:latin typeface="Arial" panose="020B0604020202020204" pitchFamily="34" charset="0"/>
            </a:endParaRPr>
          </a:p>
        </p:txBody>
      </p:sp>
    </p:spTree>
    <p:extLst>
      <p:ext uri="{BB962C8B-B14F-4D97-AF65-F5344CB8AC3E}">
        <p14:creationId xmlns:p14="http://schemas.microsoft.com/office/powerpoint/2010/main" val="103317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noChangeArrowheads="1"/>
          </p:cNvSpPr>
          <p:nvPr>
            <p:ph type="body" idx="1"/>
          </p:nvPr>
        </p:nvSpPr>
        <p:spPr>
          <a:noFill/>
        </p:spPr>
        <p:txBody>
          <a:bodyPr/>
          <a:lstStyle/>
          <a:p>
            <a:pPr eaLnBrk="1" hangingPunct="1"/>
            <a:r>
              <a:rPr lang="en-GB" altLang="en-US" dirty="0"/>
              <a:t>Dara</a:t>
            </a:r>
          </a:p>
          <a:p>
            <a:pPr eaLnBrk="1" hangingPunct="1"/>
            <a:endParaRPr lang="en-GB" altLang="en-US" dirty="0"/>
          </a:p>
          <a:p>
            <a:pPr eaLnBrk="1" hangingPunct="1"/>
            <a:r>
              <a:rPr lang="en-GB" altLang="en-US" dirty="0"/>
              <a:t>We see some CVs and applications from very well educated students with degrees from prestigious universities, often with a lot of relevant experience (they may even be fairly senior lawyers). However, they may get rejections if they don’t demonstrate that they’re a good match for that particular role with that particular employer. It’s all about tailoring your applications to a target group.</a:t>
            </a:r>
          </a:p>
          <a:p>
            <a:pPr eaLnBrk="1" hangingPunct="1"/>
            <a:endParaRPr lang="en-GB" altLang="en-US" dirty="0"/>
          </a:p>
          <a:p>
            <a:pPr eaLnBrk="1" hangingPunct="1"/>
            <a:r>
              <a:rPr lang="en-GB" altLang="en-US" dirty="0"/>
              <a:t>There are many ways we can help but we’ve just selected 3 as an example:</a:t>
            </a:r>
          </a:p>
          <a:p>
            <a:pPr eaLnBrk="1" hangingPunct="1"/>
            <a:endParaRPr lang="en-GB" altLang="en-US" dirty="0"/>
          </a:p>
          <a:p>
            <a:pPr eaLnBrk="1" hangingPunct="1"/>
            <a:r>
              <a:rPr lang="en-GB" altLang="en-US" dirty="0"/>
              <a:t>You can learn how to target employers and tailor applications through 1-1 appointments and our career skills workshops</a:t>
            </a:r>
          </a:p>
          <a:p>
            <a:pPr eaLnBrk="1" hangingPunct="1"/>
            <a:endParaRPr lang="en-GB" altLang="en-US" dirty="0"/>
          </a:p>
          <a:p>
            <a:pPr eaLnBrk="1" hangingPunct="1"/>
            <a:r>
              <a:rPr lang="en-GB" altLang="en-US" dirty="0"/>
              <a:t>For those of you who are not looking for work while you’re here, the professional skills weekend workshops can help boost your career when you return to your home country</a:t>
            </a:r>
          </a:p>
          <a:p>
            <a:pPr eaLnBrk="1" hangingPunct="1"/>
            <a:endParaRPr lang="en-GB" altLang="en-US" dirty="0"/>
          </a:p>
          <a:p>
            <a:pPr eaLnBrk="1" hangingPunct="1"/>
            <a:r>
              <a:rPr lang="en-GB" altLang="en-US" b="1" dirty="0"/>
              <a:t>Give examples of weekend workshops</a:t>
            </a:r>
          </a:p>
        </p:txBody>
      </p:sp>
      <p:sp>
        <p:nvSpPr>
          <p:cNvPr id="2355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5BE08BD-DC96-4CAB-AD04-BF9EE20045F0}" type="slidenum">
              <a:rPr lang="en-GB" altLang="en-US" smtClean="0">
                <a:latin typeface="Arial" panose="020B0604020202020204" pitchFamily="34" charset="0"/>
              </a:rPr>
              <a:pPr/>
              <a:t>8</a:t>
            </a:fld>
            <a:endParaRPr lang="en-GB" altLang="en-US">
              <a:latin typeface="Arial" panose="020B0604020202020204" pitchFamily="34" charset="0"/>
            </a:endParaRPr>
          </a:p>
        </p:txBody>
      </p:sp>
    </p:spTree>
    <p:extLst>
      <p:ext uri="{BB962C8B-B14F-4D97-AF65-F5344CB8AC3E}">
        <p14:creationId xmlns:p14="http://schemas.microsoft.com/office/powerpoint/2010/main" val="110154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3889B5E-8E69-4E2C-868F-7F3A60317C45}"/>
              </a:ext>
            </a:extLst>
          </p:cNvPr>
          <p:cNvSpPr>
            <a:spLocks noGrp="1"/>
          </p:cNvSpPr>
          <p:nvPr>
            <p:ph type="body" idx="1"/>
          </p:nvPr>
        </p:nvSpPr>
        <p:spPr/>
        <p:txBody>
          <a:bodyPr/>
          <a:lstStyle/>
          <a:p>
            <a:pPr eaLnBrk="1" hangingPunct="1">
              <a:defRPr/>
            </a:pPr>
            <a:r>
              <a:rPr lang="en-GB" dirty="0"/>
              <a:t>Jac</a:t>
            </a:r>
          </a:p>
          <a:p>
            <a:pPr eaLnBrk="1" hangingPunct="1">
              <a:defRPr/>
            </a:pPr>
            <a:endParaRPr lang="en-GB" dirty="0"/>
          </a:p>
          <a:p>
            <a:pPr eaLnBrk="1" hangingPunct="1">
              <a:defRPr/>
            </a:pPr>
            <a:r>
              <a:rPr lang="en-GB" dirty="0"/>
              <a:t>We hope to provide something for every student who studies here. But we recognise you may want different things. Let’s find out what you are hoping to achieve?</a:t>
            </a:r>
          </a:p>
          <a:p>
            <a:pPr eaLnBrk="1" hangingPunct="1">
              <a:defRPr/>
            </a:pPr>
            <a:endParaRPr lang="en-GB" dirty="0"/>
          </a:p>
          <a:p>
            <a:pPr eaLnBrk="1" hangingPunct="1">
              <a:defRPr/>
            </a:pPr>
            <a:r>
              <a:rPr lang="en-GB" dirty="0"/>
              <a:t>Which is your main goal?</a:t>
            </a:r>
          </a:p>
        </p:txBody>
      </p:sp>
      <p:sp>
        <p:nvSpPr>
          <p:cNvPr id="1946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F235A6-101B-498D-B99E-31FE51B9BBB0}" type="slidenum">
              <a:rPr lang="en-GB" altLang="en-US" smtClean="0">
                <a:latin typeface="Arial" panose="020B0604020202020204" pitchFamily="34" charset="0"/>
              </a:rPr>
              <a:pPr/>
              <a:t>9</a:t>
            </a:fld>
            <a:endParaRPr lang="en-GB" altLang="en-US">
              <a:latin typeface="Arial" panose="020B0604020202020204" pitchFamily="34" charset="0"/>
            </a:endParaRPr>
          </a:p>
        </p:txBody>
      </p:sp>
    </p:spTree>
    <p:extLst>
      <p:ext uri="{BB962C8B-B14F-4D97-AF65-F5344CB8AC3E}">
        <p14:creationId xmlns:p14="http://schemas.microsoft.com/office/powerpoint/2010/main" val="4109936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50000">
              <a:srgbClr val="8D3786"/>
            </a:gs>
            <a:gs pos="0">
              <a:srgbClr val="1C3D74"/>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24373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36594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pic>
        <p:nvPicPr>
          <p:cNvPr id="3" name="Picture 2">
            <a:extLst>
              <a:ext uri="{FF2B5EF4-FFF2-40B4-BE49-F238E27FC236}">
                <a16:creationId xmlns:a16="http://schemas.microsoft.com/office/drawing/2014/main" id="{9A6B8344-2BB4-46AC-BF67-24F417DE55E9}"/>
              </a:ext>
            </a:extLst>
          </p:cNvPr>
          <p:cNvPicPr>
            <a:picLocks noChangeAspect="1"/>
          </p:cNvPicPr>
          <p:nvPr userDrawn="1"/>
        </p:nvPicPr>
        <p:blipFill>
          <a:blip r:embed="rId2"/>
          <a:stretch>
            <a:fillRect/>
          </a:stretch>
        </p:blipFill>
        <p:spPr>
          <a:xfrm>
            <a:off x="1051886" y="1680830"/>
            <a:ext cx="3628402" cy="334721"/>
          </a:xfrm>
          <a:prstGeom prst="rect">
            <a:avLst/>
          </a:prstGeom>
        </p:spPr>
      </p:pic>
      <p:sp>
        <p:nvSpPr>
          <p:cNvPr id="11" name="Content Placeholder 2">
            <a:extLst>
              <a:ext uri="{FF2B5EF4-FFF2-40B4-BE49-F238E27FC236}">
                <a16:creationId xmlns:a16="http://schemas.microsoft.com/office/drawing/2014/main" id="{034006D1-B55A-40FB-96F4-3E101622A8A4}"/>
              </a:ext>
            </a:extLst>
          </p:cNvPr>
          <p:cNvSpPr>
            <a:spLocks noGrp="1"/>
          </p:cNvSpPr>
          <p:nvPr>
            <p:ph sz="quarter" idx="13" hasCustomPrompt="1"/>
          </p:nvPr>
        </p:nvSpPr>
        <p:spPr>
          <a:xfrm>
            <a:off x="5702966" y="458789"/>
            <a:ext cx="3111456" cy="563896"/>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dirty="0"/>
              <a:t>Insert School </a:t>
            </a:r>
          </a:p>
          <a:p>
            <a:r>
              <a:rPr lang="en-US" dirty="0"/>
              <a:t>name here</a:t>
            </a:r>
          </a:p>
        </p:txBody>
      </p:sp>
    </p:spTree>
    <p:extLst>
      <p:ext uri="{BB962C8B-B14F-4D97-AF65-F5344CB8AC3E}">
        <p14:creationId xmlns:p14="http://schemas.microsoft.com/office/powerpoint/2010/main" val="319369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7171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47394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58380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97081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1482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0801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31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6824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205979"/>
            <a:ext cx="7200900" cy="857250"/>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200152"/>
            <a:ext cx="7200900" cy="3369469"/>
          </a:xfrm>
        </p:spPr>
        <p:txBody>
          <a:bodyPr/>
          <a:lstStyle/>
          <a:p>
            <a:pPr lvl="0"/>
            <a:endParaRPr lang="en-GB" noProof="0"/>
          </a:p>
        </p:txBody>
      </p:sp>
    </p:spTree>
    <p:extLst>
      <p:ext uri="{BB962C8B-B14F-4D97-AF65-F5344CB8AC3E}">
        <p14:creationId xmlns:p14="http://schemas.microsoft.com/office/powerpoint/2010/main" val="405871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329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Tree>
    <p:extLst>
      <p:ext uri="{BB962C8B-B14F-4D97-AF65-F5344CB8AC3E}">
        <p14:creationId xmlns:p14="http://schemas.microsoft.com/office/powerpoint/2010/main" val="1624285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A152-3642-44D0-89B2-3EEF29B53809}"/>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0A5B13-1742-42BB-83FC-824C072F960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F47C19-F1E0-479B-9F93-2EF79BA961E0}"/>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5" name="Footer Placeholder 4">
            <a:extLst>
              <a:ext uri="{FF2B5EF4-FFF2-40B4-BE49-F238E27FC236}">
                <a16:creationId xmlns:a16="http://schemas.microsoft.com/office/drawing/2014/main" id="{5A169887-83E8-4454-A738-3B0A43980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553F7B-03E0-4180-9D7D-5898471F089F}"/>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73267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DB4A-7836-4B71-81CA-5EC10D9DA8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6357AD-6D4D-49CA-8583-3F477CCDE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1BD1F9-79FA-499A-91F2-DFEAC9C65530}"/>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5" name="Footer Placeholder 4">
            <a:extLst>
              <a:ext uri="{FF2B5EF4-FFF2-40B4-BE49-F238E27FC236}">
                <a16:creationId xmlns:a16="http://schemas.microsoft.com/office/drawing/2014/main" id="{0F0F8603-CE69-4B68-AF8D-76184DBCC2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D59A42-60EB-4AC1-8006-D6EBBD61732E}"/>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1708139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898A-AC4C-4C2B-850E-BD587048E75E}"/>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FB8B3A-B2A8-405D-BC54-3F6312D7F35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9669F-E61B-4931-9CC0-551640E78399}"/>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5" name="Footer Placeholder 4">
            <a:extLst>
              <a:ext uri="{FF2B5EF4-FFF2-40B4-BE49-F238E27FC236}">
                <a16:creationId xmlns:a16="http://schemas.microsoft.com/office/drawing/2014/main" id="{9E5AC7A4-EDC0-45ED-8ACF-FB0AF98D27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9B1D74-288E-43F4-9AA6-A93533D9B583}"/>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210638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681E7-FD52-4107-A184-ECF34CABF1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77937C-8D12-4EE9-B93C-141160F6FB94}"/>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2530BA-52BB-4D44-AB25-1C87F2BA35BD}"/>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89A9A7-1297-4CCF-A1D2-BE2907E90AE4}"/>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6" name="Footer Placeholder 5">
            <a:extLst>
              <a:ext uri="{FF2B5EF4-FFF2-40B4-BE49-F238E27FC236}">
                <a16:creationId xmlns:a16="http://schemas.microsoft.com/office/drawing/2014/main" id="{8B3B7F3F-4FD2-4254-AAC7-1A9D280594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6EE02E-45F4-4E04-8E6D-4B031E6D8AF3}"/>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2221754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86C0-D758-4E40-B7B9-BA0320DCEC72}"/>
              </a:ext>
            </a:extLst>
          </p:cNvPr>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01A037-E39E-48F8-A62A-3C55B7422DF8}"/>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7523F4-5E76-465B-AB35-91A72CCC31B1}"/>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30798F-09B0-4251-B790-2EC94F382CF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290861-E823-4DA2-AF2A-7B6191035808}"/>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EEC7E4-8111-48DA-9097-F9FF82620163}"/>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8" name="Footer Placeholder 7">
            <a:extLst>
              <a:ext uri="{FF2B5EF4-FFF2-40B4-BE49-F238E27FC236}">
                <a16:creationId xmlns:a16="http://schemas.microsoft.com/office/drawing/2014/main" id="{38C87188-7A6E-4AE4-A347-C52C16E6E5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B0B0EB-9D69-4899-96A8-73583172272E}"/>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760544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5DE7-7FB0-46DB-9405-63B0634B36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D1D54A-8BFE-4A66-8C01-C3A0E8D85649}"/>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4" name="Footer Placeholder 3">
            <a:extLst>
              <a:ext uri="{FF2B5EF4-FFF2-40B4-BE49-F238E27FC236}">
                <a16:creationId xmlns:a16="http://schemas.microsoft.com/office/drawing/2014/main" id="{CF89A05A-BA7F-4E56-A9F9-0DD742EB6F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DD9B10-2680-4BF9-B3DE-581043C487F3}"/>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83424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994D4-AB6C-4CAB-A899-D8F8607D9CB8}"/>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3" name="Footer Placeholder 2">
            <a:extLst>
              <a:ext uri="{FF2B5EF4-FFF2-40B4-BE49-F238E27FC236}">
                <a16:creationId xmlns:a16="http://schemas.microsoft.com/office/drawing/2014/main" id="{8A4BA159-9074-4ECF-8A91-5B3378A028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F425A4-00FD-496D-843E-6768B4BF3403}"/>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4275634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6C9D-D52C-4D5E-BCB4-DEB2F57CCDA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C50D34-CCC7-4F29-802F-262714A2745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1E0F2B-9C6E-4C20-8966-6DFDA4751D0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0B045-964C-4063-BBFA-6B83C7E73E68}"/>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6" name="Footer Placeholder 5">
            <a:extLst>
              <a:ext uri="{FF2B5EF4-FFF2-40B4-BE49-F238E27FC236}">
                <a16:creationId xmlns:a16="http://schemas.microsoft.com/office/drawing/2014/main" id="{DDA9FE1F-97B5-4CB3-98FA-126A5398AB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4BBF1B-9535-4ADC-9034-24B5DE021C59}"/>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2260881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10C8-ACFA-4B66-BA88-C02835BB9CF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618768-BA3C-4C85-A881-C2D742D3763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91BA98-947C-4F30-81FA-E75089E7463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536A2-429C-4E79-B977-267EAD08B344}"/>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6" name="Footer Placeholder 5">
            <a:extLst>
              <a:ext uri="{FF2B5EF4-FFF2-40B4-BE49-F238E27FC236}">
                <a16:creationId xmlns:a16="http://schemas.microsoft.com/office/drawing/2014/main" id="{D9F8B88E-AC5B-4457-B246-5D80D0F9E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DEDF89-B6B4-461A-A5B2-7AEA5C98681B}"/>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4146842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BE90-E10F-453C-A574-3138DD5A58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A689D1-5BAE-4CA1-805C-240740ACE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B1ADD-A7F9-4415-BC8A-C2DB995BD5F9}"/>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5" name="Footer Placeholder 4">
            <a:extLst>
              <a:ext uri="{FF2B5EF4-FFF2-40B4-BE49-F238E27FC236}">
                <a16:creationId xmlns:a16="http://schemas.microsoft.com/office/drawing/2014/main" id="{2B994382-1FE3-4611-98AB-36B456145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ACFCA8-8C69-4A1C-8ED2-B872F589313F}"/>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727329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AC67C-C8CF-40D1-8156-8B9F9BBD133E}"/>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AD5E88-ADF8-493E-91B1-184CC4D84D8B}"/>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F852B4-90C0-4ACD-B3E3-49FE0C235D1E}"/>
              </a:ext>
            </a:extLst>
          </p:cNvPr>
          <p:cNvSpPr>
            <a:spLocks noGrp="1"/>
          </p:cNvSpPr>
          <p:nvPr>
            <p:ph type="dt" sz="half" idx="10"/>
          </p:nvPr>
        </p:nvSpPr>
        <p:spPr/>
        <p:txBody>
          <a:bodyPr/>
          <a:lstStyle/>
          <a:p>
            <a:fld id="{5946B71F-C445-4550-BC73-994E346A1C33}" type="datetimeFigureOut">
              <a:rPr lang="en-GB" smtClean="0"/>
              <a:t>04/10/2021</a:t>
            </a:fld>
            <a:endParaRPr lang="en-GB"/>
          </a:p>
        </p:txBody>
      </p:sp>
      <p:sp>
        <p:nvSpPr>
          <p:cNvPr id="5" name="Footer Placeholder 4">
            <a:extLst>
              <a:ext uri="{FF2B5EF4-FFF2-40B4-BE49-F238E27FC236}">
                <a16:creationId xmlns:a16="http://schemas.microsoft.com/office/drawing/2014/main" id="{DDE3609A-6240-463F-A7C1-3B71C27DBA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E0658-84C6-4AC3-83AC-5FC9D58D7FD4}"/>
              </a:ext>
            </a:extLst>
          </p:cNvPr>
          <p:cNvSpPr>
            <a:spLocks noGrp="1"/>
          </p:cNvSpPr>
          <p:nvPr>
            <p:ph type="sldNum" sz="quarter" idx="12"/>
          </p:nvPr>
        </p:nvSpPr>
        <p:spPr/>
        <p:txBody>
          <a:bodyPr/>
          <a:lstStyle/>
          <a:p>
            <a:fld id="{E05CC1B7-8AD3-4D86-AEC8-A4A3278C65F8}" type="slidenum">
              <a:rPr lang="en-GB" smtClean="0"/>
              <a:t>‹#›</a:t>
            </a:fld>
            <a:endParaRPr lang="en-GB"/>
          </a:p>
        </p:txBody>
      </p:sp>
    </p:spTree>
    <p:extLst>
      <p:ext uri="{BB962C8B-B14F-4D97-AF65-F5344CB8AC3E}">
        <p14:creationId xmlns:p14="http://schemas.microsoft.com/office/powerpoint/2010/main" val="3655539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908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84004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4759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86992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68500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3"/>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6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1D3F9-65FD-49A6-AA0B-E7C74E8AAD9A}"/>
              </a:ext>
            </a:extLst>
          </p:cNvPr>
          <p:cNvSpPr/>
          <p:nvPr userDrawn="1"/>
        </p:nvSpPr>
        <p:spPr>
          <a:xfrm>
            <a:off x="10188" y="4469587"/>
            <a:ext cx="9144000" cy="673913"/>
          </a:xfrm>
          <a:prstGeom prst="rect">
            <a:avLst/>
          </a:prstGeom>
          <a:gradFill>
            <a:gsLst>
              <a:gs pos="0">
                <a:srgbClr val="1C3D74"/>
              </a:gs>
              <a:gs pos="50000">
                <a:srgbClr val="8D3786"/>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4">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37B903A-F407-4E66-81D1-1411B4A219A8}"/>
              </a:ext>
            </a:extLst>
          </p:cNvPr>
          <p:cNvPicPr>
            <a:picLocks noChangeAspect="1"/>
          </p:cNvPicPr>
          <p:nvPr userDrawn="1"/>
        </p:nvPicPr>
        <p:blipFill>
          <a:blip r:embed="rId25"/>
          <a:stretch>
            <a:fillRect/>
          </a:stretch>
        </p:blipFill>
        <p:spPr>
          <a:xfrm>
            <a:off x="6062812" y="4694920"/>
            <a:ext cx="2490540" cy="229752"/>
          </a:xfrm>
          <a:prstGeom prst="rect">
            <a:avLst/>
          </a:prstGeom>
        </p:spPr>
      </p:pic>
      <p:sp>
        <p:nvSpPr>
          <p:cNvPr id="9" name="Content Placeholder 2">
            <a:extLst>
              <a:ext uri="{FF2B5EF4-FFF2-40B4-BE49-F238E27FC236}">
                <a16:creationId xmlns:a16="http://schemas.microsoft.com/office/drawing/2014/main" id="{D62B76A7-7179-4A91-AA9E-970D6FA45E62}"/>
              </a:ext>
            </a:extLst>
          </p:cNvPr>
          <p:cNvSpPr txBox="1">
            <a:spLocks/>
          </p:cNvSpPr>
          <p:nvPr userDrawn="1"/>
        </p:nvSpPr>
        <p:spPr>
          <a:xfrm>
            <a:off x="2315776" y="2836473"/>
            <a:ext cx="4512447" cy="1456609"/>
          </a:xfrm>
          <a:prstGeom prst="rect">
            <a:avLst/>
          </a:prstGeom>
        </p:spPr>
        <p:txBody>
          <a:bodyPr/>
          <a:lstStyle>
            <a:lvl1pPr marL="0" indent="0" algn="r" defTabSz="914400" rtl="0" eaLnBrk="1" latinLnBrk="0" hangingPunct="1">
              <a:lnSpc>
                <a:spcPct val="100000"/>
              </a:lnSpc>
              <a:spcBef>
                <a:spcPts val="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School of English </a:t>
            </a:r>
          </a:p>
          <a:p>
            <a:r>
              <a:rPr lang="en-US" dirty="0"/>
              <a:t>and Drama</a:t>
            </a:r>
          </a:p>
        </p:txBody>
      </p:sp>
      <p:sp>
        <p:nvSpPr>
          <p:cNvPr id="17" name="Footer Placeholder 4">
            <a:extLst>
              <a:ext uri="{FF2B5EF4-FFF2-40B4-BE49-F238E27FC236}">
                <a16:creationId xmlns:a16="http://schemas.microsoft.com/office/drawing/2014/main" id="{AA5C0C06-AD89-4D25-91E5-1356D874D3AC}"/>
              </a:ext>
            </a:extLst>
          </p:cNvPr>
          <p:cNvSpPr>
            <a:spLocks noGrp="1"/>
          </p:cNvSpPr>
          <p:nvPr>
            <p:ph type="ftr" sz="quarter" idx="3"/>
          </p:nvPr>
        </p:nvSpPr>
        <p:spPr>
          <a:xfrm>
            <a:off x="2520139" y="4676823"/>
            <a:ext cx="3086100" cy="274637"/>
          </a:xfrm>
          <a:prstGeom prst="rect">
            <a:avLst/>
          </a:prstGeom>
        </p:spPr>
        <p:txBody>
          <a:bodyPr vert="horz" lIns="91440" tIns="45720" rIns="91440" bIns="45720" rtlCol="0" anchor="ctr"/>
          <a:lstStyle>
            <a:lvl1pPr algn="ctr">
              <a:defRPr sz="1400" b="1">
                <a:solidFill>
                  <a:schemeClr val="bg1"/>
                </a:solidFill>
                <a:latin typeface="Arial" panose="020B0604020202020204" pitchFamily="34" charset="0"/>
                <a:cs typeface="Arial" panose="020B0604020202020204" pitchFamily="34" charset="0"/>
              </a:defRPr>
            </a:lvl1pPr>
          </a:lstStyle>
          <a:p>
            <a:r>
              <a:rPr lang="en-GB" dirty="0"/>
              <a:t>Insert School name here</a:t>
            </a: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98" r:id="rId18"/>
    <p:sldLayoutId id="2147483899" r:id="rId19"/>
    <p:sldLayoutId id="2147483900" r:id="rId20"/>
    <p:sldLayoutId id="2147483902" r:id="rId21"/>
    <p:sldLayoutId id="21474839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BC66D-BE54-4920-9914-BD36CA85F6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18FDC-784E-4C98-AA5C-9ECF79CEA37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AE0225-1097-4F02-9BD3-9B761C516F9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946B71F-C445-4550-BC73-994E346A1C33}" type="datetimeFigureOut">
              <a:rPr lang="en-GB" smtClean="0"/>
              <a:t>04/10/2021</a:t>
            </a:fld>
            <a:endParaRPr lang="en-GB"/>
          </a:p>
        </p:txBody>
      </p:sp>
      <p:sp>
        <p:nvSpPr>
          <p:cNvPr id="5" name="Footer Placeholder 4">
            <a:extLst>
              <a:ext uri="{FF2B5EF4-FFF2-40B4-BE49-F238E27FC236}">
                <a16:creationId xmlns:a16="http://schemas.microsoft.com/office/drawing/2014/main" id="{55953A7A-E74E-4E87-BE9D-45DB6FF9EBF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A9667C0-0302-4CCC-A683-58E9DAF2658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05CC1B7-8AD3-4D86-AEC8-A4A3278C65F8}" type="slidenum">
              <a:rPr lang="en-GB" smtClean="0"/>
              <a:t>‹#›</a:t>
            </a:fld>
            <a:endParaRPr lang="en-GB"/>
          </a:p>
        </p:txBody>
      </p:sp>
    </p:spTree>
    <p:extLst>
      <p:ext uri="{BB962C8B-B14F-4D97-AF65-F5344CB8AC3E}">
        <p14:creationId xmlns:p14="http://schemas.microsoft.com/office/powerpoint/2010/main" val="381001934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mailto:careers@qmul.ac.uk"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http://www.careers.qmul.ac.uk/even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http://qmplus.qmul.ac.uk/"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40C466D-AFD2-4612-98EB-B28E84FC16E1}"/>
              </a:ext>
            </a:extLst>
          </p:cNvPr>
          <p:cNvSpPr>
            <a:spLocks noGrp="1"/>
          </p:cNvSpPr>
          <p:nvPr>
            <p:ph sz="quarter" idx="10"/>
          </p:nvPr>
        </p:nvSpPr>
        <p:spPr>
          <a:xfrm>
            <a:off x="943599" y="2437395"/>
            <a:ext cx="7870825" cy="1171575"/>
          </a:xfrm>
        </p:spPr>
        <p:txBody>
          <a:bodyPr/>
          <a:lstStyle/>
          <a:p>
            <a:r>
              <a:rPr lang="en-US" dirty="0"/>
              <a:t>PG Law Careers</a:t>
            </a:r>
          </a:p>
          <a:p>
            <a:r>
              <a:rPr lang="en-US" dirty="0"/>
              <a:t>Induction</a:t>
            </a:r>
          </a:p>
        </p:txBody>
      </p:sp>
      <p:sp>
        <p:nvSpPr>
          <p:cNvPr id="11" name="Content Placeholder 6">
            <a:extLst>
              <a:ext uri="{FF2B5EF4-FFF2-40B4-BE49-F238E27FC236}">
                <a16:creationId xmlns:a16="http://schemas.microsoft.com/office/drawing/2014/main" id="{2B3EFF6F-2781-4F5D-97C6-E4322216ADDC}"/>
              </a:ext>
            </a:extLst>
          </p:cNvPr>
          <p:cNvSpPr>
            <a:spLocks noGrp="1"/>
          </p:cNvSpPr>
          <p:nvPr>
            <p:ph sz="quarter" idx="11"/>
          </p:nvPr>
        </p:nvSpPr>
        <p:spPr>
          <a:xfrm>
            <a:off x="943598" y="3659437"/>
            <a:ext cx="7870825" cy="1171575"/>
          </a:xfrm>
        </p:spPr>
        <p:txBody>
          <a:bodyPr/>
          <a:lstStyle/>
          <a:p>
            <a:r>
              <a:rPr lang="en-GB" dirty="0"/>
              <a:t>September 2021</a:t>
            </a:r>
          </a:p>
        </p:txBody>
      </p:sp>
      <p:sp>
        <p:nvSpPr>
          <p:cNvPr id="12" name="Content Placeholder 2">
            <a:extLst>
              <a:ext uri="{FF2B5EF4-FFF2-40B4-BE49-F238E27FC236}">
                <a16:creationId xmlns:a16="http://schemas.microsoft.com/office/drawing/2014/main" id="{4DBD83B4-A554-43D7-822D-5911805342B6}"/>
              </a:ext>
            </a:extLst>
          </p:cNvPr>
          <p:cNvSpPr>
            <a:spLocks noGrp="1"/>
          </p:cNvSpPr>
          <p:nvPr>
            <p:ph sz="quarter" idx="13" hasCustomPrompt="1"/>
          </p:nvPr>
        </p:nvSpPr>
        <p:spPr>
          <a:xfrm>
            <a:off x="5702966" y="458789"/>
            <a:ext cx="3111456" cy="563896"/>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dirty="0"/>
              <a:t>Centre for Commercial Law Studies</a:t>
            </a:r>
          </a:p>
        </p:txBody>
      </p:sp>
    </p:spTree>
    <p:extLst>
      <p:ext uri="{BB962C8B-B14F-4D97-AF65-F5344CB8AC3E}">
        <p14:creationId xmlns:p14="http://schemas.microsoft.com/office/powerpoint/2010/main" val="333129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1252538" y="109355"/>
            <a:ext cx="5572125" cy="521494"/>
          </a:xfrm>
        </p:spPr>
        <p:txBody>
          <a:bodyPr/>
          <a:lstStyle/>
          <a:p>
            <a:pPr algn="ctr" eaLnBrk="1" hangingPunct="1"/>
            <a:r>
              <a:rPr lang="en-GB" altLang="en-US" sz="3000" b="1" dirty="0">
                <a:latin typeface="Arial" panose="020B0604020202020204" pitchFamily="34" charset="0"/>
                <a:ea typeface="Source Sans Pro" panose="020B0503030403020204" pitchFamily="34" charset="0"/>
                <a:cs typeface="Calibri" panose="020F0502020204030204" pitchFamily="34" charset="0"/>
              </a:rPr>
              <a:t>Make sure you understand the market</a:t>
            </a:r>
          </a:p>
        </p:txBody>
      </p:sp>
      <p:sp>
        <p:nvSpPr>
          <p:cNvPr id="3" name="Rectangle 2">
            <a:extLst>
              <a:ext uri="{FF2B5EF4-FFF2-40B4-BE49-F238E27FC236}">
                <a16:creationId xmlns:a16="http://schemas.microsoft.com/office/drawing/2014/main" id="{ECFC9AD7-0E2A-4454-9449-64D823F3313A}"/>
              </a:ext>
            </a:extLst>
          </p:cNvPr>
          <p:cNvSpPr/>
          <p:nvPr/>
        </p:nvSpPr>
        <p:spPr>
          <a:xfrm>
            <a:off x="1315640" y="1716978"/>
            <a:ext cx="6182439" cy="2741200"/>
          </a:xfrm>
          <a:prstGeom prst="rect">
            <a:avLst/>
          </a:prstGeom>
        </p:spPr>
        <p:txBody>
          <a:bodyPr wrap="square">
            <a:spAutoFit/>
          </a:bodyPr>
          <a:lstStyle/>
          <a:p>
            <a:pPr eaLnBrk="1" hangingPunct="1">
              <a:defRPr/>
            </a:pPr>
            <a:r>
              <a:rPr lang="en-GB" sz="1800" b="1" dirty="0">
                <a:latin typeface="Arial" panose="020B0604020202020204" pitchFamily="34" charset="0"/>
                <a:ea typeface="Source Sans Pro" panose="020B0503030403020204" pitchFamily="34" charset="0"/>
                <a:cs typeface="Calibri" panose="020F0502020204030204" pitchFamily="34" charset="0"/>
              </a:rPr>
              <a:t>We can help as we:</a:t>
            </a:r>
          </a:p>
          <a:p>
            <a:pPr eaLnBrk="1" hangingPunct="1">
              <a:defRPr/>
            </a:pPr>
            <a:endParaRPr lang="en-GB" sz="1800" dirty="0">
              <a:latin typeface="Arial" panose="020B0604020202020204" pitchFamily="34" charset="0"/>
              <a:ea typeface="Source Sans Pro" panose="020B0503030403020204" pitchFamily="34" charset="0"/>
              <a:cs typeface="Calibri" panose="020F0502020204030204" pitchFamily="34" charset="0"/>
            </a:endParaRPr>
          </a:p>
          <a:p>
            <a:pPr marL="160735" indent="-160735">
              <a:buFont typeface="Arial" panose="020B0604020202020204" pitchFamily="34" charset="0"/>
              <a:buChar char="•"/>
              <a:defRPr/>
            </a:pPr>
            <a:r>
              <a:rPr lang="en-GB" sz="1800" dirty="0">
                <a:latin typeface="Arial" panose="020B0604020202020204" pitchFamily="34" charset="0"/>
                <a:ea typeface="Source Sans Pro" panose="020B0503030403020204" pitchFamily="34" charset="0"/>
                <a:cs typeface="Calibri" panose="020F0502020204030204" pitchFamily="34" charset="0"/>
              </a:rPr>
              <a:t>Post an Opportunities Newsletter, including QMUL-exclusive work placements</a:t>
            </a:r>
          </a:p>
          <a:p>
            <a:pPr marL="160735" indent="-160735">
              <a:buFont typeface="Arial" panose="020B0604020202020204" pitchFamily="34" charset="0"/>
              <a:buChar char="•"/>
              <a:defRPr/>
            </a:pPr>
            <a:endParaRPr lang="en-GB" sz="1800" dirty="0">
              <a:latin typeface="Arial" panose="020B0604020202020204" pitchFamily="34" charset="0"/>
              <a:ea typeface="Source Sans Pro" panose="020B0503030403020204" pitchFamily="34" charset="0"/>
              <a:cs typeface="Calibri" panose="020F0502020204030204" pitchFamily="34" charset="0"/>
            </a:endParaRPr>
          </a:p>
          <a:p>
            <a:pPr marL="160735" indent="-160735">
              <a:buFont typeface="Arial" panose="020B0604020202020204" pitchFamily="34" charset="0"/>
              <a:buChar char="•"/>
              <a:defRPr/>
            </a:pPr>
            <a:r>
              <a:rPr lang="en-GB" sz="1800" dirty="0">
                <a:latin typeface="Arial" panose="020B0604020202020204" pitchFamily="34" charset="0"/>
                <a:ea typeface="Source Sans Pro" panose="020B0503030403020204" pitchFamily="34" charset="0"/>
                <a:cs typeface="Calibri" panose="020F0502020204030204" pitchFamily="34" charset="0"/>
              </a:rPr>
              <a:t>Guide you to the most helpful careers websites</a:t>
            </a:r>
          </a:p>
          <a:p>
            <a:pPr marL="160735" indent="-160735">
              <a:buFont typeface="Arial" panose="020B0604020202020204" pitchFamily="34" charset="0"/>
              <a:buChar char="•"/>
              <a:defRPr/>
            </a:pPr>
            <a:endParaRPr lang="en-GB" sz="1800" dirty="0">
              <a:latin typeface="Arial" panose="020B0604020202020204" pitchFamily="34" charset="0"/>
              <a:ea typeface="Source Sans Pro" panose="020B0503030403020204" pitchFamily="34" charset="0"/>
              <a:cs typeface="Calibri" panose="020F0502020204030204" pitchFamily="34" charset="0"/>
            </a:endParaRPr>
          </a:p>
          <a:p>
            <a:pPr marL="160735" indent="-160735">
              <a:buFont typeface="Arial" panose="020B0604020202020204" pitchFamily="34" charset="0"/>
              <a:buChar char="•"/>
              <a:defRPr/>
            </a:pPr>
            <a:r>
              <a:rPr lang="en-GB" sz="1800" dirty="0">
                <a:latin typeface="Arial" panose="020B0604020202020204" pitchFamily="34" charset="0"/>
                <a:ea typeface="Source Sans Pro" panose="020B0503030403020204" pitchFamily="34" charset="0"/>
                <a:cs typeface="Calibri" panose="020F0502020204030204" pitchFamily="34" charset="0"/>
              </a:rPr>
              <a:t>Show you a range of options so you can build a Plan A, B and C </a:t>
            </a:r>
          </a:p>
          <a:p>
            <a:pPr eaLnBrk="1" hangingPunct="1">
              <a:defRPr/>
            </a:pPr>
            <a:endParaRPr lang="en-GB" sz="1013" dirty="0"/>
          </a:p>
        </p:txBody>
      </p:sp>
      <p:sp>
        <p:nvSpPr>
          <p:cNvPr id="28676" name="TextBox 3"/>
          <p:cNvSpPr txBox="1">
            <a:spLocks noChangeArrowheads="1"/>
          </p:cNvSpPr>
          <p:nvPr/>
        </p:nvSpPr>
        <p:spPr bwMode="auto">
          <a:xfrm>
            <a:off x="1315640" y="1059657"/>
            <a:ext cx="53125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GB" altLang="en-US" sz="1800" dirty="0">
                <a:latin typeface="Arial" panose="020B0604020202020204" pitchFamily="34" charset="0"/>
                <a:ea typeface="Source Sans Pro" panose="020B0503030403020204" pitchFamily="34" charset="0"/>
                <a:cs typeface="Calibri" panose="020F0502020204030204" pitchFamily="34" charset="0"/>
              </a:rPr>
              <a:t>Recognise where you have a competitive advantage</a:t>
            </a:r>
          </a:p>
        </p:txBody>
      </p:sp>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09355"/>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0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250698-A8CC-4CE1-A902-BB59454D5580}"/>
              </a:ext>
            </a:extLst>
          </p:cNvPr>
          <p:cNvSpPr/>
          <p:nvPr/>
        </p:nvSpPr>
        <p:spPr>
          <a:xfrm>
            <a:off x="452063" y="199755"/>
            <a:ext cx="8311793" cy="4201150"/>
          </a:xfrm>
          <a:prstGeom prst="rect">
            <a:avLst/>
          </a:prstGeom>
        </p:spPr>
        <p:txBody>
          <a:bodyPr wrap="square">
            <a:spAutoFit/>
          </a:bodyPr>
          <a:lstStyle/>
          <a:p>
            <a:pPr algn="ctr" defTabSz="514350">
              <a:defRPr/>
            </a:pPr>
            <a:r>
              <a:rPr lang="en-GB" sz="3300" b="1" kern="0" dirty="0">
                <a:latin typeface="Arial" panose="020B0604020202020204" pitchFamily="34" charset="0"/>
                <a:ea typeface="Source Sans Pro" panose="020B0503030403020204" pitchFamily="34" charset="0"/>
                <a:cs typeface="Calibri" panose="020F0502020204030204" pitchFamily="34" charset="0"/>
              </a:rPr>
              <a:t>Mind your language…</a:t>
            </a:r>
          </a:p>
          <a:p>
            <a:pPr algn="ctr" defTabSz="514350">
              <a:defRPr/>
            </a:pPr>
            <a:endParaRPr lang="en-GB" sz="3375" kern="0" dirty="0">
              <a:solidFill>
                <a:srgbClr val="660066"/>
              </a:solidFill>
              <a:latin typeface="Source Sans Pro Black" panose="020B0803030403020204" pitchFamily="34" charset="0"/>
              <a:ea typeface="Source Sans Pro Black" panose="020B0803030403020204" pitchFamily="34" charset="0"/>
              <a:cs typeface="+mj-cs"/>
            </a:endParaRPr>
          </a:p>
          <a:p>
            <a:pPr algn="ctr" defTabSz="514350">
              <a:defRPr/>
            </a:pPr>
            <a:endParaRPr lang="en-GB" sz="3375" kern="0" dirty="0">
              <a:solidFill>
                <a:srgbClr val="660066"/>
              </a:solidFill>
              <a:latin typeface="Source Sans Pro Black" panose="020B0803030403020204" pitchFamily="34" charset="0"/>
              <a:ea typeface="Source Sans Pro Black" panose="020B0803030403020204" pitchFamily="34" charset="0"/>
              <a:cs typeface="+mj-cs"/>
            </a:endParaRPr>
          </a:p>
          <a:p>
            <a:pPr algn="ctr" defTabSz="514350">
              <a:defRPr/>
            </a:pPr>
            <a:endParaRPr lang="en-GB" sz="3375" kern="0" dirty="0">
              <a:solidFill>
                <a:srgbClr val="660066"/>
              </a:solidFill>
              <a:latin typeface="Source Sans Pro Black" panose="020B0803030403020204" pitchFamily="34" charset="0"/>
              <a:ea typeface="Source Sans Pro Black" panose="020B0803030403020204" pitchFamily="34" charset="0"/>
              <a:cs typeface="+mj-cs"/>
            </a:endParaRPr>
          </a:p>
          <a:p>
            <a:pPr algn="ctr" defTabSz="514350">
              <a:defRPr/>
            </a:pPr>
            <a:endParaRPr lang="en-GB" sz="3375" kern="0" dirty="0">
              <a:solidFill>
                <a:srgbClr val="660066"/>
              </a:solidFill>
              <a:latin typeface="Source Sans Pro Black" panose="020B0803030403020204" pitchFamily="34" charset="0"/>
              <a:ea typeface="Source Sans Pro Black" panose="020B0803030403020204" pitchFamily="34" charset="0"/>
              <a:cs typeface="+mj-cs"/>
            </a:endParaRPr>
          </a:p>
          <a:p>
            <a:pPr algn="ctr" defTabSz="514350">
              <a:defRPr/>
            </a:pPr>
            <a:endParaRPr lang="en-GB" sz="3300" b="1" kern="0" dirty="0">
              <a:solidFill>
                <a:srgbClr val="660066"/>
              </a:solidFill>
              <a:latin typeface="Arial" panose="020B0604020202020204" pitchFamily="34" charset="0"/>
              <a:ea typeface="Source Sans Pro" panose="020B0503030403020204" pitchFamily="34" charset="0"/>
              <a:cs typeface="Calibri" panose="020F0502020204030204" pitchFamily="34" charset="0"/>
            </a:endParaRPr>
          </a:p>
          <a:p>
            <a:pPr algn="ctr" defTabSz="514350">
              <a:defRPr/>
            </a:pPr>
            <a:r>
              <a:rPr lang="en-GB" sz="3300" b="1" kern="0" dirty="0">
                <a:latin typeface="Arial" panose="020B0604020202020204" pitchFamily="34" charset="0"/>
                <a:ea typeface="Source Sans Pro" panose="020B0503030403020204" pitchFamily="34" charset="0"/>
                <a:cs typeface="Calibri" panose="020F0502020204030204" pitchFamily="34" charset="0"/>
              </a:rPr>
              <a:t>How well do we understand cultural differences?</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4734" y="1057196"/>
            <a:ext cx="3713559" cy="21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32473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8E795E-18AA-4C00-91C8-B1D90A3D77AD}"/>
              </a:ext>
            </a:extLst>
          </p:cNvPr>
          <p:cNvSpPr txBox="1"/>
          <p:nvPr/>
        </p:nvSpPr>
        <p:spPr>
          <a:xfrm>
            <a:off x="382385" y="260586"/>
            <a:ext cx="8628611" cy="584775"/>
          </a:xfrm>
          <a:prstGeom prst="rect">
            <a:avLst/>
          </a:prstGeom>
          <a:noFill/>
        </p:spPr>
        <p:txBody>
          <a:bodyPr wrap="square">
            <a:spAutoFit/>
          </a:bodyPr>
          <a:lstStyle/>
          <a:p>
            <a:pPr defTabSz="514350">
              <a:defRPr/>
            </a:pPr>
            <a:r>
              <a:rPr lang="en-GB" sz="3200" b="1" kern="0" dirty="0">
                <a:latin typeface="Arial" panose="020B0604020202020204" pitchFamily="34" charset="0"/>
                <a:ea typeface="Source Sans Pro" panose="020B0503030403020204" pitchFamily="34" charset="0"/>
                <a:cs typeface="Calibri" panose="020F0502020204030204" pitchFamily="34" charset="0"/>
              </a:rPr>
              <a:t>Understand the difference</a:t>
            </a:r>
          </a:p>
        </p:txBody>
      </p:sp>
      <p:sp>
        <p:nvSpPr>
          <p:cNvPr id="7" name="TextBox 6">
            <a:extLst>
              <a:ext uri="{FF2B5EF4-FFF2-40B4-BE49-F238E27FC236}">
                <a16:creationId xmlns:a16="http://schemas.microsoft.com/office/drawing/2014/main" id="{79D71F94-9B56-4067-AD5F-7D655A6AE949}"/>
              </a:ext>
            </a:extLst>
          </p:cNvPr>
          <p:cNvSpPr txBox="1"/>
          <p:nvPr/>
        </p:nvSpPr>
        <p:spPr>
          <a:xfrm>
            <a:off x="141316" y="1082671"/>
            <a:ext cx="8537171" cy="2970557"/>
          </a:xfrm>
          <a:prstGeom prst="rect">
            <a:avLst/>
          </a:prstGeom>
          <a:noFill/>
        </p:spPr>
        <p:txBody>
          <a:bodyPr wrap="square">
            <a:spAutoFit/>
          </a:bodyPr>
          <a:lstStyle/>
          <a:p>
            <a:pPr lvl="1" eaLnBrk="1" hangingPunct="1">
              <a:lnSpc>
                <a:spcPct val="200000"/>
              </a:lnSpc>
              <a:spcBef>
                <a:spcPct val="0"/>
              </a:spcBef>
              <a:buFont typeface="Verdana" panose="020B0604030504040204" pitchFamily="34" charset="0"/>
              <a:buAutoNum type="arabicPeriod"/>
            </a:pPr>
            <a:r>
              <a:rPr lang="en-GB" altLang="en-US" sz="1600" dirty="0">
                <a:latin typeface="Arial" panose="020B0604020202020204" pitchFamily="34" charset="0"/>
                <a:ea typeface="Source Sans Pro" panose="020B0503030403020204" pitchFamily="34" charset="0"/>
                <a:cs typeface="Calibri" panose="020F0502020204030204" pitchFamily="34" charset="0"/>
              </a:rPr>
              <a:t>  What is an internship, work experience, work placement?</a:t>
            </a:r>
          </a:p>
          <a:p>
            <a:pPr lvl="1" eaLnBrk="1" hangingPunct="1">
              <a:lnSpc>
                <a:spcPct val="200000"/>
              </a:lnSpc>
              <a:spcBef>
                <a:spcPct val="0"/>
              </a:spcBef>
              <a:buFont typeface="Verdana" panose="020B0604030504040204" pitchFamily="34" charset="0"/>
              <a:buAutoNum type="arabicPeriod"/>
            </a:pPr>
            <a:r>
              <a:rPr lang="en-GB" altLang="en-US" sz="1600" b="1" dirty="0">
                <a:latin typeface="Arial" panose="020B0604020202020204" pitchFamily="34" charset="0"/>
                <a:ea typeface="Source Sans Pro" panose="020B0503030403020204" pitchFamily="34" charset="0"/>
                <a:cs typeface="Calibri" panose="020F0502020204030204" pitchFamily="34" charset="0"/>
              </a:rPr>
              <a:t>  How many law firms offer internships in the UK: all, most, a few, none?</a:t>
            </a:r>
          </a:p>
          <a:p>
            <a:pPr lvl="1" eaLnBrk="1" hangingPunct="1">
              <a:lnSpc>
                <a:spcPct val="200000"/>
              </a:lnSpc>
              <a:spcBef>
                <a:spcPct val="0"/>
              </a:spcBef>
              <a:buFont typeface="Verdana" panose="020B0604030504040204" pitchFamily="34" charset="0"/>
              <a:buAutoNum type="arabicPeriod"/>
            </a:pPr>
            <a:r>
              <a:rPr lang="en-GB" altLang="en-US" sz="1600" dirty="0">
                <a:latin typeface="Arial" panose="020B0604020202020204" pitchFamily="34" charset="0"/>
                <a:ea typeface="Source Sans Pro" panose="020B0503030403020204" pitchFamily="34" charset="0"/>
                <a:cs typeface="Calibri" panose="020F0502020204030204" pitchFamily="34" charset="0"/>
              </a:rPr>
              <a:t>  What is the main form of job application in the UK?</a:t>
            </a:r>
          </a:p>
          <a:p>
            <a:pPr lvl="1" eaLnBrk="1" hangingPunct="1">
              <a:lnSpc>
                <a:spcPct val="200000"/>
              </a:lnSpc>
              <a:spcBef>
                <a:spcPct val="0"/>
              </a:spcBef>
              <a:buFont typeface="Verdana" panose="020B0604030504040204" pitchFamily="34" charset="0"/>
              <a:buAutoNum type="arabicPeriod"/>
            </a:pPr>
            <a:r>
              <a:rPr lang="en-GB" altLang="en-US" sz="1600" b="1" dirty="0">
                <a:latin typeface="Arial" panose="020B0604020202020204" pitchFamily="34" charset="0"/>
                <a:ea typeface="Source Sans Pro" panose="020B0503030403020204" pitchFamily="34" charset="0"/>
                <a:cs typeface="Calibri" panose="020F0502020204030204" pitchFamily="34" charset="0"/>
              </a:rPr>
              <a:t>  Is a CV is a formally documented list of all my professional and educational</a:t>
            </a:r>
          </a:p>
          <a:p>
            <a:pPr lvl="1" eaLnBrk="1" hangingPunct="1">
              <a:lnSpc>
                <a:spcPct val="200000"/>
              </a:lnSpc>
              <a:spcBef>
                <a:spcPct val="0"/>
              </a:spcBef>
            </a:pPr>
            <a:r>
              <a:rPr lang="en-GB" altLang="en-US" sz="1600" b="1" dirty="0">
                <a:latin typeface="Arial" panose="020B0604020202020204" pitchFamily="34" charset="0"/>
                <a:ea typeface="Source Sans Pro" panose="020B0503030403020204" pitchFamily="34" charset="0"/>
                <a:cs typeface="Calibri" panose="020F0502020204030204" pitchFamily="34" charset="0"/>
              </a:rPr>
              <a:t>    skills and experience?</a:t>
            </a:r>
          </a:p>
          <a:p>
            <a:pPr lvl="1" eaLnBrk="1" hangingPunct="1">
              <a:lnSpc>
                <a:spcPct val="200000"/>
              </a:lnSpc>
              <a:spcBef>
                <a:spcPct val="0"/>
              </a:spcBef>
            </a:pPr>
            <a:r>
              <a:rPr lang="en-GB" altLang="en-US" sz="1600" b="1" dirty="0">
                <a:latin typeface="Arial" panose="020B0604020202020204" pitchFamily="34" charset="0"/>
                <a:ea typeface="Source Sans Pro" panose="020B0503030403020204" pitchFamily="34" charset="0"/>
                <a:cs typeface="Calibri" panose="020F0502020204030204" pitchFamily="34" charset="0"/>
              </a:rPr>
              <a:t>5. </a:t>
            </a:r>
            <a:r>
              <a:rPr lang="en-GB" altLang="en-US" sz="1600" dirty="0">
                <a:latin typeface="Arial" panose="020B0604020202020204" pitchFamily="34" charset="0"/>
                <a:ea typeface="Source Sans Pro" panose="020B0503030403020204" pitchFamily="34" charset="0"/>
                <a:cs typeface="Calibri" panose="020F0502020204030204" pitchFamily="34" charset="0"/>
              </a:rPr>
              <a:t>What does ‘lawyer’ mean in the UK? (Is this the same as it means to you?)</a:t>
            </a:r>
          </a:p>
        </p:txBody>
      </p:sp>
    </p:spTree>
    <p:extLst>
      <p:ext uri="{BB962C8B-B14F-4D97-AF65-F5344CB8AC3E}">
        <p14:creationId xmlns:p14="http://schemas.microsoft.com/office/powerpoint/2010/main" val="196020325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time running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607" y="362371"/>
            <a:ext cx="5616178" cy="360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EA65643-8618-4C7B-9B33-DEAD144E57F9}"/>
              </a:ext>
            </a:extLst>
          </p:cNvPr>
          <p:cNvSpPr/>
          <p:nvPr/>
        </p:nvSpPr>
        <p:spPr>
          <a:xfrm>
            <a:off x="1277541" y="1600201"/>
            <a:ext cx="3417313" cy="1565030"/>
          </a:xfrm>
          <a:prstGeom prst="rect">
            <a:avLst/>
          </a:prstGeom>
        </p:spPr>
        <p:txBody>
          <a:bodyPr wrap="square">
            <a:spAutoFit/>
          </a:bodyPr>
          <a:lstStyle/>
          <a:p>
            <a:pPr algn="ctr" defTabSz="514350">
              <a:defRPr/>
            </a:pPr>
            <a:r>
              <a:rPr lang="en-GB" sz="3200" kern="0" dirty="0">
                <a:latin typeface="Arial" panose="020B0604020202020204" pitchFamily="34" charset="0"/>
                <a:ea typeface="Source Sans Pro" panose="020B0503030403020204" pitchFamily="34" charset="0"/>
                <a:cs typeface="+mj-cs"/>
              </a:rPr>
              <a:t>You need to plan </a:t>
            </a:r>
          </a:p>
          <a:p>
            <a:pPr algn="ctr" defTabSz="514350">
              <a:defRPr/>
            </a:pPr>
            <a:r>
              <a:rPr lang="en-GB" sz="3200" kern="0" dirty="0">
                <a:latin typeface="Arial" panose="020B0604020202020204" pitchFamily="34" charset="0"/>
                <a:ea typeface="Source Sans Pro" panose="020B0503030403020204" pitchFamily="34" charset="0"/>
                <a:cs typeface="+mj-cs"/>
              </a:rPr>
              <a:t>as time will run out quickly</a:t>
            </a:r>
          </a:p>
        </p:txBody>
      </p:sp>
      <p:pic>
        <p:nvPicPr>
          <p:cNvPr id="307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2554" y="693577"/>
            <a:ext cx="1037034" cy="6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99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F890C93-272A-4C57-999A-FD5D9D65E828}"/>
              </a:ext>
            </a:extLst>
          </p:cNvPr>
          <p:cNvSpPr txBox="1">
            <a:spLocks/>
          </p:cNvSpPr>
          <p:nvPr/>
        </p:nvSpPr>
        <p:spPr>
          <a:xfrm>
            <a:off x="1393032" y="322660"/>
            <a:ext cx="5526881" cy="627459"/>
          </a:xfrm>
          <a:prstGeom prst="rect">
            <a:avLst/>
          </a:prstGeom>
        </p:spPr>
        <p:txBody>
          <a:bodyPr lIns="51435" tIns="25718" rIns="51435" bIns="25718"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800" b="1" dirty="0">
                <a:solidFill>
                  <a:srgbClr val="FF0000"/>
                </a:solidFill>
                <a:latin typeface="Arial" panose="020B0604020202020204" pitchFamily="34" charset="0"/>
                <a:ea typeface="Source Sans Pro" panose="020B0503030403020204" pitchFamily="34" charset="0"/>
              </a:rPr>
              <a:t>Start</a:t>
            </a:r>
            <a:r>
              <a:rPr lang="en-GB" sz="2800" b="1" dirty="0">
                <a:solidFill>
                  <a:srgbClr val="0000CC"/>
                </a:solidFill>
                <a:latin typeface="Arial" panose="020B0604020202020204" pitchFamily="34" charset="0"/>
                <a:ea typeface="Source Sans Pro" panose="020B0503030403020204" pitchFamily="34" charset="0"/>
              </a:rPr>
              <a:t> </a:t>
            </a:r>
            <a:r>
              <a:rPr lang="en-GB" sz="2800" b="1" dirty="0">
                <a:solidFill>
                  <a:srgbClr val="FF0000"/>
                </a:solidFill>
                <a:latin typeface="Arial" panose="020B0604020202020204" pitchFamily="34" charset="0"/>
                <a:ea typeface="Source Sans Pro" panose="020B0503030403020204" pitchFamily="34" charset="0"/>
              </a:rPr>
              <a:t>now</a:t>
            </a:r>
            <a:r>
              <a:rPr lang="en-GB" sz="2800" b="1" dirty="0">
                <a:solidFill>
                  <a:srgbClr val="0000CC"/>
                </a:solidFill>
                <a:latin typeface="Arial" panose="020B0604020202020204" pitchFamily="34" charset="0"/>
                <a:ea typeface="Source Sans Pro" panose="020B0503030403020204" pitchFamily="34" charset="0"/>
              </a:rPr>
              <a:t> </a:t>
            </a:r>
            <a:r>
              <a:rPr lang="en-GB" sz="2800" b="1" dirty="0">
                <a:latin typeface="Arial" panose="020B0604020202020204" pitchFamily="34" charset="0"/>
                <a:ea typeface="Source Sans Pro" panose="020B0503030403020204" pitchFamily="34" charset="0"/>
              </a:rPr>
              <a:t>and plan to do something every week</a:t>
            </a:r>
          </a:p>
        </p:txBody>
      </p:sp>
      <p:sp>
        <p:nvSpPr>
          <p:cNvPr id="32771" name="TextBox 3"/>
          <p:cNvSpPr txBox="1">
            <a:spLocks noChangeArrowheads="1"/>
          </p:cNvSpPr>
          <p:nvPr/>
        </p:nvSpPr>
        <p:spPr bwMode="auto">
          <a:xfrm>
            <a:off x="1378743" y="1113235"/>
            <a:ext cx="5816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GB" altLang="en-US" sz="1800" dirty="0">
                <a:latin typeface="Arial" panose="020B0604020202020204" pitchFamily="34" charset="0"/>
                <a:ea typeface="Source Sans Pro" panose="020B0503030403020204" pitchFamily="34" charset="0"/>
                <a:cs typeface="Arial" panose="020B0604020202020204" pitchFamily="34" charset="0"/>
              </a:rPr>
              <a:t>Balance your studies with extra-curricular activities and make sure you don’t miss application deadlines</a:t>
            </a:r>
          </a:p>
        </p:txBody>
      </p:sp>
      <p:sp>
        <p:nvSpPr>
          <p:cNvPr id="5" name="Rectangle 4">
            <a:extLst>
              <a:ext uri="{FF2B5EF4-FFF2-40B4-BE49-F238E27FC236}">
                <a16:creationId xmlns:a16="http://schemas.microsoft.com/office/drawing/2014/main" id="{53EE75D3-8810-468D-9D94-BF5F9F794829}"/>
              </a:ext>
            </a:extLst>
          </p:cNvPr>
          <p:cNvSpPr/>
          <p:nvPr/>
        </p:nvSpPr>
        <p:spPr>
          <a:xfrm>
            <a:off x="1378743" y="1834259"/>
            <a:ext cx="6836789" cy="2550698"/>
          </a:xfrm>
          <a:prstGeom prst="rect">
            <a:avLst/>
          </a:prstGeom>
        </p:spPr>
        <p:txBody>
          <a:bodyPr wrap="square">
            <a:spAutoFit/>
          </a:bodyPr>
          <a:lstStyle/>
          <a:p>
            <a:pPr eaLnBrk="1" hangingPunct="1">
              <a:defRPr/>
            </a:pPr>
            <a:r>
              <a:rPr lang="en-GB" sz="1800" b="1" dirty="0">
                <a:latin typeface="Arial" panose="020B0604020202020204" pitchFamily="34" charset="0"/>
                <a:ea typeface="Source Sans Pro" panose="020B0503030403020204" pitchFamily="34" charset="0"/>
              </a:rPr>
              <a:t>We can help as we:</a:t>
            </a:r>
          </a:p>
          <a:p>
            <a:pPr eaLnBrk="1" hangingPunct="1">
              <a:defRPr/>
            </a:pPr>
            <a:endParaRPr lang="en-GB" sz="1575" dirty="0">
              <a:latin typeface="Arial" panose="020B0604020202020204" pitchFamily="34" charset="0"/>
              <a:ea typeface="Source Sans Pro" panose="020B0503030403020204" pitchFamily="34" charset="0"/>
            </a:endParaRPr>
          </a:p>
          <a:p>
            <a:pPr marL="160735" indent="-160735">
              <a:buFont typeface="Arial" panose="020B0604020202020204" pitchFamily="34" charset="0"/>
              <a:buChar char="•"/>
              <a:defRPr/>
            </a:pPr>
            <a:r>
              <a:rPr lang="en-GB" sz="1800" dirty="0">
                <a:latin typeface="Arial" panose="020B0604020202020204" pitchFamily="34" charset="0"/>
                <a:ea typeface="Source Sans Pro" panose="020B0503030403020204" pitchFamily="34" charset="0"/>
              </a:rPr>
              <a:t>Provide professional skills workshops and signpost you towards useful resources</a:t>
            </a:r>
          </a:p>
          <a:p>
            <a:pPr>
              <a:defRPr/>
            </a:pPr>
            <a:endParaRPr lang="en-GB" sz="1800" dirty="0">
              <a:latin typeface="Arial" panose="020B0604020202020204" pitchFamily="34" charset="0"/>
              <a:ea typeface="Source Sans Pro" panose="020B0503030403020204" pitchFamily="34" charset="0"/>
            </a:endParaRPr>
          </a:p>
          <a:p>
            <a:pPr marL="160735" indent="-160735">
              <a:buFont typeface="Arial" panose="020B0604020202020204" pitchFamily="34" charset="0"/>
              <a:buChar char="•"/>
              <a:defRPr/>
            </a:pPr>
            <a:r>
              <a:rPr lang="en-GB" sz="1800" dirty="0">
                <a:latin typeface="Arial" panose="020B0604020202020204" pitchFamily="34" charset="0"/>
                <a:ea typeface="Source Sans Pro" panose="020B0503030403020204" pitchFamily="34" charset="0"/>
              </a:rPr>
              <a:t>Have an events programme that ties in with application deadlines</a:t>
            </a:r>
          </a:p>
          <a:p>
            <a:pPr marL="160735" indent="-160735">
              <a:buFont typeface="Arial" panose="020B0604020202020204" pitchFamily="34" charset="0"/>
              <a:buChar char="•"/>
              <a:defRPr/>
            </a:pPr>
            <a:endParaRPr lang="en-GB" sz="1800" dirty="0">
              <a:latin typeface="Arial" panose="020B0604020202020204" pitchFamily="34" charset="0"/>
              <a:ea typeface="Source Sans Pro" panose="020B0503030403020204" pitchFamily="34" charset="0"/>
            </a:endParaRPr>
          </a:p>
          <a:p>
            <a:pPr marL="160735" indent="-160735">
              <a:buFont typeface="Arial" panose="020B0604020202020204" pitchFamily="34" charset="0"/>
              <a:buChar char="•"/>
              <a:defRPr/>
            </a:pPr>
            <a:r>
              <a:rPr lang="en-GB" sz="1800" dirty="0">
                <a:latin typeface="Arial" panose="020B0604020202020204" pitchFamily="34" charset="0"/>
                <a:ea typeface="Source Sans Pro" panose="020B0503030403020204" pitchFamily="34" charset="0"/>
              </a:rPr>
              <a:t>Offer a wide range of support and information </a:t>
            </a:r>
          </a:p>
        </p:txBody>
      </p:sp>
    </p:spTree>
    <p:extLst>
      <p:ext uri="{BB962C8B-B14F-4D97-AF65-F5344CB8AC3E}">
        <p14:creationId xmlns:p14="http://schemas.microsoft.com/office/powerpoint/2010/main" val="260559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8" descr="An illustration shows a network of several cartoon people connected by dotted lines."/>
          <p:cNvSpPr>
            <a:spLocks noChangeAspect="1" noChangeArrowheads="1"/>
          </p:cNvSpPr>
          <p:nvPr/>
        </p:nvSpPr>
        <p:spPr bwMode="auto">
          <a:xfrm>
            <a:off x="1229916" y="561975"/>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endParaRPr lang="en-US" altLang="en-US" sz="1350"/>
          </a:p>
        </p:txBody>
      </p:sp>
      <p:pic>
        <p:nvPicPr>
          <p:cNvPr id="34820" name="Picture 6" descr="Image result fo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368" y="282519"/>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8108C1E-32B0-4CC5-A88F-79C72D8A9101}"/>
              </a:ext>
            </a:extLst>
          </p:cNvPr>
          <p:cNvSpPr txBox="1"/>
          <p:nvPr/>
        </p:nvSpPr>
        <p:spPr>
          <a:xfrm>
            <a:off x="2255136" y="3381320"/>
            <a:ext cx="5242943" cy="584775"/>
          </a:xfrm>
          <a:prstGeom prst="rect">
            <a:avLst/>
          </a:prstGeom>
          <a:noFill/>
        </p:spPr>
        <p:txBody>
          <a:bodyPr wrap="square">
            <a:spAutoFit/>
          </a:bodyPr>
          <a:lstStyle/>
          <a:p>
            <a:pPr eaLnBrk="1" hangingPunct="1">
              <a:defRPr/>
            </a:pPr>
            <a:r>
              <a:rPr lang="en-GB" sz="3200" dirty="0">
                <a:latin typeface="Arial" panose="020B0604020202020204" pitchFamily="34" charset="0"/>
                <a:ea typeface="Source Sans Pro" panose="020B0503030403020204" pitchFamily="34" charset="0"/>
              </a:rPr>
              <a:t>It is </a:t>
            </a:r>
            <a:r>
              <a:rPr lang="en-GB" sz="3200" b="1" dirty="0">
                <a:latin typeface="Arial" panose="020B0604020202020204" pitchFamily="34" charset="0"/>
                <a:ea typeface="Source Sans Pro" panose="020B0503030403020204" pitchFamily="34" charset="0"/>
              </a:rPr>
              <a:t>essential</a:t>
            </a:r>
            <a:r>
              <a:rPr lang="en-GB" sz="3200" dirty="0">
                <a:latin typeface="Arial" panose="020B0604020202020204" pitchFamily="34" charset="0"/>
                <a:ea typeface="Source Sans Pro" panose="020B0503030403020204" pitchFamily="34" charset="0"/>
              </a:rPr>
              <a:t> to </a:t>
            </a:r>
            <a:r>
              <a:rPr lang="en-GB" sz="3200" b="1" dirty="0">
                <a:latin typeface="Arial" panose="020B0604020202020204" pitchFamily="34" charset="0"/>
                <a:ea typeface="Source Sans Pro" panose="020B0503030403020204" pitchFamily="34" charset="0"/>
              </a:rPr>
              <a:t>network</a:t>
            </a:r>
          </a:p>
        </p:txBody>
      </p:sp>
      <p:pic>
        <p:nvPicPr>
          <p:cNvPr id="2" name="Picture 1"/>
          <p:cNvPicPr>
            <a:picLocks noChangeAspect="1"/>
          </p:cNvPicPr>
          <p:nvPr/>
        </p:nvPicPr>
        <p:blipFill rotWithShape="1">
          <a:blip r:embed="rId4"/>
          <a:srcRect l="30512" t="24300" r="31772" b="25307"/>
          <a:stretch/>
        </p:blipFill>
        <p:spPr>
          <a:xfrm>
            <a:off x="2847565" y="282519"/>
            <a:ext cx="4058086" cy="3049918"/>
          </a:xfrm>
          <a:prstGeom prst="rect">
            <a:avLst/>
          </a:prstGeom>
        </p:spPr>
      </p:pic>
      <p:sp>
        <p:nvSpPr>
          <p:cNvPr id="7" name="TextBox 6"/>
          <p:cNvSpPr txBox="1"/>
          <p:nvPr/>
        </p:nvSpPr>
        <p:spPr>
          <a:xfrm>
            <a:off x="1470074" y="3966095"/>
            <a:ext cx="6872068" cy="430887"/>
          </a:xfrm>
          <a:prstGeom prst="rect">
            <a:avLst/>
          </a:prstGeom>
          <a:noFill/>
        </p:spPr>
        <p:txBody>
          <a:bodyPr wrap="square" rtlCol="0">
            <a:spAutoFit/>
          </a:bodyPr>
          <a:lstStyle/>
          <a:p>
            <a:pPr algn="ctr"/>
            <a:r>
              <a:rPr lang="en-GB" sz="1100" i="1" dirty="0"/>
              <a:t>Image by </a:t>
            </a:r>
            <a:br>
              <a:rPr lang="en-GB" sz="1100" i="1" dirty="0"/>
            </a:br>
            <a:r>
              <a:rPr lang="en-GB" sz="1100" i="1" dirty="0"/>
              <a:t>Omar Flores on </a:t>
            </a:r>
            <a:r>
              <a:rPr lang="en-GB" sz="1100" i="1" dirty="0" err="1"/>
              <a:t>Unsplash</a:t>
            </a:r>
            <a:endParaRPr lang="en-GB" sz="1100" i="1" dirty="0"/>
          </a:p>
        </p:txBody>
      </p:sp>
    </p:spTree>
    <p:extLst>
      <p:ext uri="{BB962C8B-B14F-4D97-AF65-F5344CB8AC3E}">
        <p14:creationId xmlns:p14="http://schemas.microsoft.com/office/powerpoint/2010/main" val="314656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1375173" y="1085246"/>
            <a:ext cx="5434013" cy="6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lnSpc>
                <a:spcPct val="90000"/>
              </a:lnSpc>
              <a:spcBef>
                <a:spcPct val="0"/>
              </a:spcBef>
              <a:buFontTx/>
              <a:buNone/>
            </a:pPr>
            <a:r>
              <a:rPr lang="en-GB" altLang="en-US" sz="1800" dirty="0">
                <a:latin typeface="Arial" panose="020B0604020202020204" pitchFamily="34" charset="0"/>
                <a:ea typeface="Source Sans Pro" panose="020B0503030403020204" pitchFamily="34" charset="0"/>
                <a:cs typeface="Arial" panose="020B0604020202020204" pitchFamily="34" charset="0"/>
              </a:rPr>
              <a:t>The more you are actively engaged in the market, the greater your chances of getting a job</a:t>
            </a:r>
          </a:p>
        </p:txBody>
      </p:sp>
      <p:sp>
        <p:nvSpPr>
          <p:cNvPr id="5" name="Title 1">
            <a:extLst>
              <a:ext uri="{FF2B5EF4-FFF2-40B4-BE49-F238E27FC236}">
                <a16:creationId xmlns:a16="http://schemas.microsoft.com/office/drawing/2014/main" id="{CE503933-F1B1-4DA8-9EDC-BC7949C9454F}"/>
              </a:ext>
            </a:extLst>
          </p:cNvPr>
          <p:cNvSpPr txBox="1">
            <a:spLocks/>
          </p:cNvSpPr>
          <p:nvPr/>
        </p:nvSpPr>
        <p:spPr>
          <a:xfrm>
            <a:off x="1375173" y="286940"/>
            <a:ext cx="5954315" cy="627460"/>
          </a:xfrm>
          <a:prstGeom prst="rect">
            <a:avLst/>
          </a:prstGeom>
        </p:spPr>
        <p:txBody>
          <a:bodyPr lIns="51435" tIns="25718" rIns="51435" bIns="25718"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800" b="1" dirty="0">
                <a:latin typeface="Arial" panose="020B0604020202020204" pitchFamily="34" charset="0"/>
                <a:ea typeface="Source Sans Pro" panose="020B0503030403020204" pitchFamily="34" charset="0"/>
              </a:rPr>
              <a:t>Make sure you connect </a:t>
            </a:r>
            <a:br>
              <a:rPr lang="en-GB" sz="2800" b="1" dirty="0">
                <a:latin typeface="Arial" panose="020B0604020202020204" pitchFamily="34" charset="0"/>
                <a:ea typeface="Source Sans Pro" panose="020B0503030403020204" pitchFamily="34" charset="0"/>
              </a:rPr>
            </a:br>
            <a:r>
              <a:rPr lang="en-GB" sz="2800" b="1" dirty="0">
                <a:latin typeface="Arial" panose="020B0604020202020204" pitchFamily="34" charset="0"/>
                <a:ea typeface="Source Sans Pro" panose="020B0503030403020204" pitchFamily="34" charset="0"/>
              </a:rPr>
              <a:t>with a wide range of people</a:t>
            </a:r>
          </a:p>
        </p:txBody>
      </p:sp>
      <p:sp>
        <p:nvSpPr>
          <p:cNvPr id="6" name="Rectangle 5">
            <a:extLst>
              <a:ext uri="{FF2B5EF4-FFF2-40B4-BE49-F238E27FC236}">
                <a16:creationId xmlns:a16="http://schemas.microsoft.com/office/drawing/2014/main" id="{1ECBCE77-06D1-4532-A952-4EA8E56A0515}"/>
              </a:ext>
            </a:extLst>
          </p:cNvPr>
          <p:cNvSpPr/>
          <p:nvPr/>
        </p:nvSpPr>
        <p:spPr>
          <a:xfrm>
            <a:off x="1375173" y="1858585"/>
            <a:ext cx="6530870" cy="2273699"/>
          </a:xfrm>
          <a:prstGeom prst="rect">
            <a:avLst/>
          </a:prstGeom>
        </p:spPr>
        <p:txBody>
          <a:bodyPr wrap="square">
            <a:spAutoFit/>
          </a:bodyPr>
          <a:lstStyle/>
          <a:p>
            <a:pPr eaLnBrk="1" hangingPunct="1">
              <a:defRPr/>
            </a:pPr>
            <a:r>
              <a:rPr lang="en-GB" sz="1800" b="1" dirty="0">
                <a:latin typeface="Arial" panose="020B0604020202020204" pitchFamily="34" charset="0"/>
                <a:ea typeface="Source Sans Pro" panose="020B0503030403020204" pitchFamily="34" charset="0"/>
              </a:rPr>
              <a:t>We can help as we:</a:t>
            </a:r>
          </a:p>
          <a:p>
            <a:pPr eaLnBrk="1" hangingPunct="1">
              <a:defRPr/>
            </a:pPr>
            <a:endParaRPr lang="en-GB" sz="1575" dirty="0">
              <a:solidFill>
                <a:srgbClr val="000000"/>
              </a:solidFill>
              <a:latin typeface="Arial" panose="020B0604020202020204" pitchFamily="34" charset="0"/>
              <a:ea typeface="Source Sans Pro" panose="020B0503030403020204" pitchFamily="34" charset="0"/>
            </a:endParaRPr>
          </a:p>
          <a:p>
            <a:pPr marL="160735" indent="-160735">
              <a:buFont typeface="Arial" panose="020B0604020202020204" pitchFamily="34" charset="0"/>
              <a:buChar char="•"/>
              <a:defRPr/>
            </a:pPr>
            <a:r>
              <a:rPr lang="en-GB" sz="1800" dirty="0">
                <a:latin typeface="Arial" panose="020B0604020202020204" pitchFamily="34" charset="0"/>
                <a:ea typeface="Source Sans Pro" panose="020B0503030403020204" pitchFamily="34" charset="0"/>
              </a:rPr>
              <a:t>Run a mentoring programme to connect students with practitioners</a:t>
            </a:r>
          </a:p>
          <a:p>
            <a:pPr marL="160735" indent="-160735">
              <a:buFont typeface="Arial" panose="020B0604020202020204" pitchFamily="34" charset="0"/>
              <a:buChar char="•"/>
              <a:defRPr/>
            </a:pPr>
            <a:endParaRPr lang="en-GB" sz="1800" dirty="0">
              <a:latin typeface="Arial" panose="020B0604020202020204" pitchFamily="34" charset="0"/>
              <a:ea typeface="Source Sans Pro" panose="020B0503030403020204" pitchFamily="34" charset="0"/>
            </a:endParaRPr>
          </a:p>
          <a:p>
            <a:pPr marL="160735" indent="-160735">
              <a:buFont typeface="Arial" panose="020B0604020202020204" pitchFamily="34" charset="0"/>
              <a:buChar char="•"/>
              <a:defRPr/>
            </a:pPr>
            <a:r>
              <a:rPr lang="en-GB" sz="1800" dirty="0">
                <a:latin typeface="Arial" panose="020B0604020202020204" pitchFamily="34" charset="0"/>
                <a:ea typeface="Source Sans Pro" panose="020B0503030403020204" pitchFamily="34" charset="0"/>
              </a:rPr>
              <a:t>Offer skills sessions on networking and LinkedIn</a:t>
            </a:r>
          </a:p>
          <a:p>
            <a:pPr marL="160735" indent="-160735">
              <a:buFont typeface="Arial" panose="020B0604020202020204" pitchFamily="34" charset="0"/>
              <a:buChar char="•"/>
              <a:defRPr/>
            </a:pPr>
            <a:endParaRPr lang="en-GB" sz="1800" dirty="0">
              <a:latin typeface="Arial" panose="020B0604020202020204" pitchFamily="34" charset="0"/>
              <a:ea typeface="Source Sans Pro" panose="020B0503030403020204" pitchFamily="34" charset="0"/>
            </a:endParaRPr>
          </a:p>
          <a:p>
            <a:pPr marL="160735" indent="-160735">
              <a:buFont typeface="Arial" panose="020B0604020202020204" pitchFamily="34" charset="0"/>
              <a:buChar char="•"/>
              <a:defRPr/>
            </a:pPr>
            <a:r>
              <a:rPr lang="en-GB" sz="1800" dirty="0">
                <a:latin typeface="Arial" panose="020B0604020202020204" pitchFamily="34" charset="0"/>
                <a:ea typeface="Source Sans Pro" panose="020B0503030403020204" pitchFamily="34" charset="0"/>
              </a:rPr>
              <a:t>Provide opportunities to connect with employers and alumni </a:t>
            </a:r>
            <a:endParaRPr lang="en-GB" sz="1013" dirty="0">
              <a:solidFill>
                <a:srgbClr val="000000"/>
              </a:solidFill>
            </a:endParaRPr>
          </a:p>
        </p:txBody>
      </p:sp>
    </p:spTree>
    <p:extLst>
      <p:ext uri="{BB962C8B-B14F-4D97-AF65-F5344CB8AC3E}">
        <p14:creationId xmlns:p14="http://schemas.microsoft.com/office/powerpoint/2010/main" val="281752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23" y="207518"/>
            <a:ext cx="1106090"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2180291" y="207518"/>
            <a:ext cx="6260323" cy="47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lnSpc>
                <a:spcPct val="90000"/>
              </a:lnSpc>
              <a:spcBef>
                <a:spcPct val="0"/>
              </a:spcBef>
              <a:buFontTx/>
              <a:buNone/>
            </a:pPr>
            <a:r>
              <a:rPr lang="en-GB" altLang="en-US" sz="2800" b="1" dirty="0">
                <a:latin typeface="Arial" panose="020B0604020202020204" pitchFamily="34" charset="0"/>
                <a:ea typeface="Source Sans Pro" panose="020B0503030403020204" pitchFamily="34" charset="0"/>
                <a:cs typeface="Arial" panose="020B0604020202020204" pitchFamily="34" charset="0"/>
              </a:rPr>
              <a:t>Take advantage of what’s on offer</a:t>
            </a:r>
          </a:p>
        </p:txBody>
      </p:sp>
      <p:pic>
        <p:nvPicPr>
          <p:cNvPr id="2" name="Picture 1"/>
          <p:cNvPicPr>
            <a:picLocks noChangeAspect="1"/>
          </p:cNvPicPr>
          <p:nvPr/>
        </p:nvPicPr>
        <p:blipFill rotWithShape="1">
          <a:blip r:embed="rId4"/>
          <a:srcRect l="28071" t="24089" r="29173" b="26077"/>
          <a:stretch/>
        </p:blipFill>
        <p:spPr>
          <a:xfrm>
            <a:off x="3008639" y="839932"/>
            <a:ext cx="4603625" cy="3018215"/>
          </a:xfrm>
          <a:prstGeom prst="rect">
            <a:avLst/>
          </a:prstGeom>
        </p:spPr>
      </p:pic>
      <p:sp>
        <p:nvSpPr>
          <p:cNvPr id="6" name="TextBox 5"/>
          <p:cNvSpPr txBox="1"/>
          <p:nvPr/>
        </p:nvSpPr>
        <p:spPr>
          <a:xfrm>
            <a:off x="1874417" y="3966095"/>
            <a:ext cx="6872068" cy="430887"/>
          </a:xfrm>
          <a:prstGeom prst="rect">
            <a:avLst/>
          </a:prstGeom>
          <a:noFill/>
        </p:spPr>
        <p:txBody>
          <a:bodyPr wrap="square" rtlCol="0">
            <a:spAutoFit/>
          </a:bodyPr>
          <a:lstStyle/>
          <a:p>
            <a:pPr algn="ctr"/>
            <a:r>
              <a:rPr lang="en-GB" sz="1100" i="1" dirty="0"/>
              <a:t>Image by </a:t>
            </a:r>
            <a:br>
              <a:rPr lang="en-GB" sz="1100" i="1" dirty="0"/>
            </a:br>
            <a:r>
              <a:rPr lang="en-GB" sz="1100" i="1" dirty="0"/>
              <a:t>Tim </a:t>
            </a:r>
            <a:r>
              <a:rPr lang="en-GB" sz="1100" i="1" dirty="0" err="1"/>
              <a:t>Mossholder</a:t>
            </a:r>
            <a:r>
              <a:rPr lang="en-GB" sz="1100" i="1" dirty="0"/>
              <a:t> on </a:t>
            </a:r>
            <a:r>
              <a:rPr lang="en-GB" sz="1100" i="1" dirty="0" err="1"/>
              <a:t>Unsplash</a:t>
            </a:r>
            <a:endParaRPr lang="en-GB" sz="1100" i="1" dirty="0"/>
          </a:p>
        </p:txBody>
      </p:sp>
    </p:spTree>
    <p:extLst>
      <p:ext uri="{BB962C8B-B14F-4D97-AF65-F5344CB8AC3E}">
        <p14:creationId xmlns:p14="http://schemas.microsoft.com/office/powerpoint/2010/main" val="12096753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txBox="1">
            <a:spLocks/>
          </p:cNvSpPr>
          <p:nvPr/>
        </p:nvSpPr>
        <p:spPr bwMode="auto">
          <a:xfrm>
            <a:off x="1494235" y="457319"/>
            <a:ext cx="5397103"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lnSpc>
                <a:spcPct val="90000"/>
              </a:lnSpc>
              <a:spcBef>
                <a:spcPct val="0"/>
              </a:spcBef>
              <a:buFontTx/>
              <a:buNone/>
            </a:pPr>
            <a:r>
              <a:rPr lang="en-GB" altLang="en-US" sz="2400" b="1" dirty="0">
                <a:latin typeface="Arial" panose="020B0604020202020204" pitchFamily="34" charset="0"/>
                <a:ea typeface="Source Sans Pro" panose="020B0503030403020204" pitchFamily="34" charset="0"/>
                <a:cs typeface="Arial" panose="020B0604020202020204" pitchFamily="34" charset="0"/>
              </a:rPr>
              <a:t>We can’t get the job for you (that’s your responsibility) but we’ll do our very best to help you achieve your career goals</a:t>
            </a:r>
          </a:p>
        </p:txBody>
      </p:sp>
      <p:sp>
        <p:nvSpPr>
          <p:cNvPr id="40964" name="Rectangle 6"/>
          <p:cNvSpPr>
            <a:spLocks noChangeArrowheads="1"/>
          </p:cNvSpPr>
          <p:nvPr/>
        </p:nvSpPr>
        <p:spPr bwMode="auto">
          <a:xfrm>
            <a:off x="1494235" y="1590675"/>
            <a:ext cx="5985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GB" altLang="en-US" sz="1800" b="1" dirty="0">
                <a:latin typeface="Arial" panose="020B0604020202020204" pitchFamily="34" charset="0"/>
                <a:ea typeface="Source Sans Pro" panose="020B0503030403020204" pitchFamily="34" charset="0"/>
                <a:cs typeface="Arial" panose="020B0604020202020204" pitchFamily="34" charset="0"/>
              </a:rPr>
              <a:t>You can access help by:</a:t>
            </a:r>
          </a:p>
        </p:txBody>
      </p:sp>
      <p:sp>
        <p:nvSpPr>
          <p:cNvPr id="8" name="Rectangle 7"/>
          <p:cNvSpPr>
            <a:spLocks noChangeArrowheads="1"/>
          </p:cNvSpPr>
          <p:nvPr/>
        </p:nvSpPr>
        <p:spPr bwMode="auto">
          <a:xfrm>
            <a:off x="1409700" y="2130030"/>
            <a:ext cx="7178626" cy="201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pPr>
            <a:r>
              <a:rPr lang="en-GB" altLang="en-US" sz="1800" dirty="0">
                <a:latin typeface="Arial" panose="020B0604020202020204" pitchFamily="34" charset="0"/>
                <a:ea typeface="Source Sans Pro" panose="020B0503030403020204" pitchFamily="34" charset="0"/>
                <a:cs typeface="Arial" panose="020B0604020202020204" pitchFamily="34" charset="0"/>
              </a:rPr>
              <a:t>Calling</a:t>
            </a:r>
            <a:r>
              <a:rPr lang="en-GB" altLang="en-US" sz="1800" dirty="0">
                <a:solidFill>
                  <a:srgbClr val="000000"/>
                </a:solidFill>
                <a:latin typeface="Arial" panose="020B0604020202020204" pitchFamily="34" charset="0"/>
                <a:ea typeface="Source Sans Pro" panose="020B0503030403020204" pitchFamily="34" charset="0"/>
                <a:cs typeface="Arial" panose="020B0604020202020204" pitchFamily="34" charset="0"/>
              </a:rPr>
              <a:t> </a:t>
            </a:r>
            <a:r>
              <a:rPr lang="en-GB" altLang="en-US" sz="1800" b="1" dirty="0">
                <a:solidFill>
                  <a:srgbClr val="FF0000"/>
                </a:solidFill>
                <a:latin typeface="Arial" panose="020B0604020202020204" pitchFamily="34" charset="0"/>
                <a:ea typeface="Source Sans Pro" panose="020B0503030403020204" pitchFamily="34" charset="0"/>
                <a:cs typeface="Arial" panose="020B0604020202020204" pitchFamily="34" charset="0"/>
              </a:rPr>
              <a:t>0207 882 8533 or emailing </a:t>
            </a:r>
            <a:r>
              <a:rPr lang="en-GB" altLang="en-US" sz="1800" b="1" dirty="0">
                <a:solidFill>
                  <a:srgbClr val="FF0000"/>
                </a:solidFill>
                <a:latin typeface="Arial" panose="020B0604020202020204" pitchFamily="34" charset="0"/>
                <a:ea typeface="Source Sans Pro" panose="020B0503030403020204" pitchFamily="34" charset="0"/>
                <a:cs typeface="Arial" panose="020B0604020202020204" pitchFamily="34" charset="0"/>
                <a:hlinkClick r:id="rId3"/>
              </a:rPr>
              <a:t>careers@qmul.ac.uk</a:t>
            </a:r>
            <a:r>
              <a:rPr lang="en-GB" altLang="en-US" sz="1800" b="1" dirty="0">
                <a:solidFill>
                  <a:srgbClr val="FF0000"/>
                </a:solidFill>
                <a:latin typeface="Arial" panose="020B0604020202020204" pitchFamily="34" charset="0"/>
                <a:ea typeface="Source Sans Pro" panose="020B0503030403020204" pitchFamily="34" charset="0"/>
                <a:cs typeface="Arial" panose="020B0604020202020204" pitchFamily="34" charset="0"/>
              </a:rPr>
              <a:t> </a:t>
            </a:r>
            <a:r>
              <a:rPr lang="en-GB" altLang="en-US" sz="1800" dirty="0">
                <a:latin typeface="Arial" panose="020B0604020202020204" pitchFamily="34" charset="0"/>
                <a:ea typeface="Source Sans Pro" panose="020B0503030403020204" pitchFamily="34" charset="0"/>
                <a:cs typeface="Arial" panose="020B0604020202020204" pitchFamily="34" charset="0"/>
              </a:rPr>
              <a:t>to book a 1-1 appointment. Mile End appointments are available also (use the same booking details) </a:t>
            </a:r>
            <a:br>
              <a:rPr lang="en-GB" altLang="en-US" sz="1800" dirty="0">
                <a:latin typeface="Arial" panose="020B0604020202020204" pitchFamily="34" charset="0"/>
                <a:ea typeface="Source Sans Pro" panose="020B0503030403020204" pitchFamily="34" charset="0"/>
                <a:cs typeface="Arial" panose="020B0604020202020204" pitchFamily="34" charset="0"/>
              </a:rPr>
            </a:br>
            <a:endParaRPr lang="en-GB" altLang="en-US" sz="1800" dirty="0">
              <a:latin typeface="Arial" panose="020B0604020202020204" pitchFamily="34" charset="0"/>
              <a:ea typeface="Source Sans Pro" panose="020B0503030403020204" pitchFamily="34" charset="0"/>
              <a:cs typeface="Arial" panose="020B0604020202020204" pitchFamily="34" charset="0"/>
            </a:endParaRPr>
          </a:p>
          <a:p>
            <a:pPr eaLnBrk="1" hangingPunct="1">
              <a:spcBef>
                <a:spcPct val="0"/>
              </a:spcBef>
            </a:pPr>
            <a:r>
              <a:rPr lang="en-GB" altLang="en-US" sz="1800" dirty="0">
                <a:latin typeface="Arial" panose="020B0604020202020204" pitchFamily="34" charset="0"/>
                <a:ea typeface="Source Sans Pro" panose="020B0503030403020204" pitchFamily="34" charset="0"/>
                <a:cs typeface="Arial" panose="020B0604020202020204" pitchFamily="34" charset="0"/>
              </a:rPr>
              <a:t>Booking your place on professional skills workshops and employer events via</a:t>
            </a:r>
            <a:r>
              <a:rPr lang="en-GB" altLang="en-US" sz="1800" dirty="0">
                <a:solidFill>
                  <a:srgbClr val="000000"/>
                </a:solidFill>
                <a:latin typeface="Arial" panose="020B0604020202020204" pitchFamily="34" charset="0"/>
                <a:ea typeface="Source Sans Pro" panose="020B0503030403020204" pitchFamily="34" charset="0"/>
                <a:cs typeface="Arial" panose="020B0604020202020204" pitchFamily="34" charset="0"/>
              </a:rPr>
              <a:t> </a:t>
            </a:r>
            <a:r>
              <a:rPr lang="en-GB" altLang="en-US" sz="1800" dirty="0">
                <a:solidFill>
                  <a:srgbClr val="FFFF00"/>
                </a:solidFill>
                <a:latin typeface="Arial" panose="020B0604020202020204" pitchFamily="34" charset="0"/>
                <a:ea typeface="Source Sans Pro" panose="020B0503030403020204" pitchFamily="34" charset="0"/>
                <a:cs typeface="Arial" panose="020B0604020202020204" pitchFamily="34" charset="0"/>
                <a:hlinkClick r:id="rId4"/>
              </a:rPr>
              <a:t>http://www.careers.qmul.ac.uk/events/</a:t>
            </a:r>
            <a:r>
              <a:rPr lang="en-GB" altLang="en-US" sz="1800" dirty="0">
                <a:solidFill>
                  <a:srgbClr val="FFFF00"/>
                </a:solidFill>
                <a:latin typeface="Arial" panose="020B0604020202020204" pitchFamily="34" charset="0"/>
                <a:ea typeface="Source Sans Pro" panose="020B0503030403020204" pitchFamily="34" charset="0"/>
                <a:cs typeface="Arial" panose="020B0604020202020204" pitchFamily="34" charset="0"/>
              </a:rPr>
              <a:t> </a:t>
            </a:r>
            <a:r>
              <a:rPr lang="en-GB" altLang="en-US" sz="1350" dirty="0">
                <a:solidFill>
                  <a:srgbClr val="FFFF00"/>
                </a:solidFill>
              </a:rPr>
              <a:t/>
            </a:r>
            <a:br>
              <a:rPr lang="en-GB" altLang="en-US" sz="1350" dirty="0">
                <a:solidFill>
                  <a:srgbClr val="FFFF00"/>
                </a:solidFill>
              </a:rPr>
            </a:br>
            <a:endParaRPr lang="en-GB" altLang="en-US" sz="1350" dirty="0">
              <a:solidFill>
                <a:srgbClr val="FFFF00"/>
              </a:solidFill>
            </a:endParaRPr>
          </a:p>
        </p:txBody>
      </p:sp>
    </p:spTree>
    <p:extLst>
      <p:ext uri="{BB962C8B-B14F-4D97-AF65-F5344CB8AC3E}">
        <p14:creationId xmlns:p14="http://schemas.microsoft.com/office/powerpoint/2010/main" val="16919556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1B97D15-B3B5-4879-9F54-FD26F0E4FA5B}"/>
              </a:ext>
            </a:extLst>
          </p:cNvPr>
          <p:cNvSpPr>
            <a:spLocks noChangeArrowheads="1"/>
          </p:cNvSpPr>
          <p:nvPr/>
        </p:nvSpPr>
        <p:spPr bwMode="auto">
          <a:xfrm>
            <a:off x="1488282" y="1519238"/>
            <a:ext cx="6445896"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defRPr/>
            </a:pPr>
            <a:endParaRPr lang="en-GB" altLang="en-US" sz="1350" dirty="0">
              <a:solidFill>
                <a:srgbClr val="000000"/>
              </a:solidFill>
            </a:endParaRPr>
          </a:p>
          <a:p>
            <a:pPr eaLnBrk="1" hangingPunct="1">
              <a:spcBef>
                <a:spcPct val="0"/>
              </a:spcBef>
              <a:defRPr/>
            </a:pPr>
            <a:r>
              <a:rPr lang="en-GB" altLang="en-US" sz="1800" dirty="0">
                <a:latin typeface="Arial" panose="020B0604020202020204" pitchFamily="34" charset="0"/>
                <a:ea typeface="Source Sans Pro" panose="020B0503030403020204" pitchFamily="34" charset="0"/>
              </a:rPr>
              <a:t>Read the weekly PG Law Careers newsletters (sent to your inbox)</a:t>
            </a:r>
            <a:br>
              <a:rPr lang="en-GB" altLang="en-US" sz="1800" dirty="0">
                <a:latin typeface="Arial" panose="020B0604020202020204" pitchFamily="34" charset="0"/>
                <a:ea typeface="Source Sans Pro" panose="020B0503030403020204" pitchFamily="34" charset="0"/>
              </a:rPr>
            </a:br>
            <a:endParaRPr lang="en-GB" altLang="en-US" sz="1800" dirty="0">
              <a:latin typeface="Arial" panose="020B0604020202020204" pitchFamily="34" charset="0"/>
              <a:ea typeface="Source Sans Pro" panose="020B0503030403020204" pitchFamily="34" charset="0"/>
            </a:endParaRPr>
          </a:p>
          <a:p>
            <a:pPr eaLnBrk="1" hangingPunct="1">
              <a:spcBef>
                <a:spcPct val="0"/>
              </a:spcBef>
              <a:defRPr/>
            </a:pPr>
            <a:r>
              <a:rPr lang="en-GB" altLang="en-US" sz="1800" dirty="0">
                <a:latin typeface="Arial" panose="020B0604020202020204" pitchFamily="34" charset="0"/>
                <a:ea typeface="Source Sans Pro" panose="020B0503030403020204" pitchFamily="34" charset="0"/>
              </a:rPr>
              <a:t>Read the PG Law Careers Guide</a:t>
            </a:r>
            <a:br>
              <a:rPr lang="en-GB" altLang="en-US" sz="1800" dirty="0">
                <a:latin typeface="Arial" panose="020B0604020202020204" pitchFamily="34" charset="0"/>
                <a:ea typeface="Source Sans Pro" panose="020B0503030403020204" pitchFamily="34" charset="0"/>
              </a:rPr>
            </a:br>
            <a:endParaRPr lang="en-GB" altLang="en-US" sz="1800" dirty="0">
              <a:latin typeface="Arial" panose="020B0604020202020204" pitchFamily="34" charset="0"/>
              <a:ea typeface="Source Sans Pro" panose="020B0503030403020204" pitchFamily="34" charset="0"/>
            </a:endParaRPr>
          </a:p>
          <a:p>
            <a:pPr eaLnBrk="1" hangingPunct="1">
              <a:spcBef>
                <a:spcPct val="0"/>
              </a:spcBef>
              <a:defRPr/>
            </a:pPr>
            <a:r>
              <a:rPr lang="en-GB" altLang="en-US" sz="1800" dirty="0">
                <a:latin typeface="Arial" panose="020B0604020202020204" pitchFamily="34" charset="0"/>
                <a:ea typeface="Source Sans Pro" panose="020B0503030403020204" pitchFamily="34" charset="0"/>
              </a:rPr>
              <a:t>Use the resources on the PG Law Careers QMplus module</a:t>
            </a:r>
          </a:p>
          <a:p>
            <a:pPr marL="0" indent="0">
              <a:spcBef>
                <a:spcPct val="0"/>
              </a:spcBef>
              <a:buNone/>
              <a:defRPr/>
            </a:pPr>
            <a:endParaRPr lang="en-GB" altLang="en-US" sz="1500" dirty="0">
              <a:solidFill>
                <a:srgbClr val="000000"/>
              </a:solidFill>
              <a:latin typeface="Arial" panose="020B0604020202020204" pitchFamily="34" charset="0"/>
              <a:ea typeface="Source Sans Pro" panose="020B0503030403020204" pitchFamily="34" charset="0"/>
            </a:endParaRPr>
          </a:p>
        </p:txBody>
      </p:sp>
      <p:sp>
        <p:nvSpPr>
          <p:cNvPr id="5" name="Title 1"/>
          <p:cNvSpPr txBox="1">
            <a:spLocks/>
          </p:cNvSpPr>
          <p:nvPr/>
        </p:nvSpPr>
        <p:spPr bwMode="auto">
          <a:xfrm>
            <a:off x="1494235" y="457319"/>
            <a:ext cx="5397103"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lnSpc>
                <a:spcPct val="90000"/>
              </a:lnSpc>
              <a:spcBef>
                <a:spcPct val="0"/>
              </a:spcBef>
              <a:buFontTx/>
              <a:buNone/>
            </a:pPr>
            <a:r>
              <a:rPr lang="en-GB" altLang="en-US" sz="2400" b="1" dirty="0">
                <a:latin typeface="Arial" panose="020B0604020202020204" pitchFamily="34" charset="0"/>
                <a:ea typeface="Source Sans Pro" panose="020B0503030403020204" pitchFamily="34" charset="0"/>
                <a:cs typeface="Arial" panose="020B0604020202020204" pitchFamily="34" charset="0"/>
              </a:rPr>
              <a:t>Remember to also…….</a:t>
            </a:r>
          </a:p>
        </p:txBody>
      </p:sp>
    </p:spTree>
    <p:extLst>
      <p:ext uri="{BB962C8B-B14F-4D97-AF65-F5344CB8AC3E}">
        <p14:creationId xmlns:p14="http://schemas.microsoft.com/office/powerpoint/2010/main" val="370960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1547813" y="496173"/>
            <a:ext cx="5369719" cy="595313"/>
          </a:xfrm>
        </p:spPr>
        <p:txBody>
          <a:bodyPr/>
          <a:lstStyle/>
          <a:p>
            <a:pPr eaLnBrk="1" hangingPunct="1"/>
            <a:r>
              <a:rPr lang="en-GB" altLang="en-US" b="1" dirty="0">
                <a:solidFill>
                  <a:schemeClr val="tx2"/>
                </a:solidFill>
                <a:ea typeface="Source Sans Pro Black" panose="020B0803030403020204" pitchFamily="34" charset="0"/>
                <a:cs typeface="Source Sans Pro Black" panose="020B0803030403020204" pitchFamily="34" charset="0"/>
              </a:rPr>
              <a:t>What are we covering today?</a:t>
            </a:r>
          </a:p>
        </p:txBody>
      </p:sp>
      <p:sp>
        <p:nvSpPr>
          <p:cNvPr id="6147" name="TextBox 2"/>
          <p:cNvSpPr txBox="1">
            <a:spLocks noChangeArrowheads="1"/>
          </p:cNvSpPr>
          <p:nvPr/>
        </p:nvSpPr>
        <p:spPr bwMode="auto">
          <a:xfrm>
            <a:off x="1547813" y="2055314"/>
            <a:ext cx="5207794" cy="19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57213" indent="-557213">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pPr>
            <a:r>
              <a:rPr lang="en-GB" altLang="en-US" sz="2475" dirty="0">
                <a:latin typeface="Arial" panose="020B0604020202020204" pitchFamily="34" charset="0"/>
                <a:ea typeface="Source Sans Pro" panose="020B0503030403020204" pitchFamily="34" charset="0"/>
                <a:cs typeface="Arial" panose="020B0604020202020204" pitchFamily="34" charset="0"/>
              </a:rPr>
              <a:t>Getting to know each other</a:t>
            </a:r>
          </a:p>
          <a:p>
            <a:pPr eaLnBrk="1" hangingPunct="1">
              <a:spcBef>
                <a:spcPct val="0"/>
              </a:spcBef>
            </a:pPr>
            <a:endParaRPr lang="en-GB" altLang="en-US" sz="2475" dirty="0">
              <a:latin typeface="Arial" panose="020B0604020202020204" pitchFamily="34" charset="0"/>
              <a:ea typeface="Source Sans Pro" panose="020B0503030403020204" pitchFamily="34" charset="0"/>
              <a:cs typeface="Arial" panose="020B0604020202020204" pitchFamily="34" charset="0"/>
            </a:endParaRPr>
          </a:p>
          <a:p>
            <a:pPr eaLnBrk="1" hangingPunct="1">
              <a:spcBef>
                <a:spcPct val="0"/>
              </a:spcBef>
            </a:pPr>
            <a:r>
              <a:rPr lang="en-GB" altLang="en-US" sz="2475" dirty="0">
                <a:latin typeface="Arial" panose="020B0604020202020204" pitchFamily="34" charset="0"/>
                <a:ea typeface="Source Sans Pro" panose="020B0503030403020204" pitchFamily="34" charset="0"/>
                <a:cs typeface="Arial" panose="020B0604020202020204" pitchFamily="34" charset="0"/>
              </a:rPr>
              <a:t>Top 5 things you need to know</a:t>
            </a:r>
          </a:p>
          <a:p>
            <a:pPr eaLnBrk="1" hangingPunct="1">
              <a:spcBef>
                <a:spcPct val="0"/>
              </a:spcBef>
            </a:pPr>
            <a:endParaRPr lang="en-GB" altLang="en-US" sz="2475" dirty="0">
              <a:latin typeface="Arial" panose="020B0604020202020204" pitchFamily="34" charset="0"/>
              <a:ea typeface="Source Sans Pro" panose="020B0503030403020204" pitchFamily="34" charset="0"/>
              <a:cs typeface="Arial" panose="020B0604020202020204" pitchFamily="34" charset="0"/>
            </a:endParaRPr>
          </a:p>
          <a:p>
            <a:pPr eaLnBrk="1" hangingPunct="1">
              <a:spcBef>
                <a:spcPct val="0"/>
              </a:spcBef>
            </a:pPr>
            <a:r>
              <a:rPr lang="en-GB" altLang="en-US" sz="2475" dirty="0">
                <a:latin typeface="Arial" panose="020B0604020202020204" pitchFamily="34" charset="0"/>
                <a:ea typeface="Source Sans Pro" panose="020B0503030403020204" pitchFamily="34" charset="0"/>
                <a:cs typeface="Arial" panose="020B0604020202020204" pitchFamily="34" charset="0"/>
              </a:rPr>
              <a:t>What you need to do next</a:t>
            </a:r>
          </a:p>
        </p:txBody>
      </p:sp>
    </p:spTree>
    <p:extLst>
      <p:ext uri="{BB962C8B-B14F-4D97-AF65-F5344CB8AC3E}">
        <p14:creationId xmlns:p14="http://schemas.microsoft.com/office/powerpoint/2010/main" val="2612356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Box 1"/>
          <p:cNvSpPr txBox="1">
            <a:spLocks noChangeArrowheads="1"/>
          </p:cNvSpPr>
          <p:nvPr/>
        </p:nvSpPr>
        <p:spPr bwMode="auto">
          <a:xfrm>
            <a:off x="1378433" y="3565740"/>
            <a:ext cx="5448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GB" altLang="en-US" sz="1800" dirty="0">
                <a:latin typeface="+mj-lt"/>
              </a:rPr>
              <a:t>The QM Careers and Enterprise website has a wide range of resources and information</a:t>
            </a:r>
          </a:p>
        </p:txBody>
      </p:sp>
      <p:pic>
        <p:nvPicPr>
          <p:cNvPr id="2" name="Picture 1"/>
          <p:cNvPicPr>
            <a:picLocks noChangeAspect="1"/>
          </p:cNvPicPr>
          <p:nvPr/>
        </p:nvPicPr>
        <p:blipFill rotWithShape="1">
          <a:blip r:embed="rId3"/>
          <a:srcRect l="5158" t="12332" r="6025" b="18377"/>
          <a:stretch/>
        </p:blipFill>
        <p:spPr>
          <a:xfrm>
            <a:off x="523833" y="171867"/>
            <a:ext cx="7270042" cy="3190311"/>
          </a:xfrm>
          <a:prstGeom prst="rect">
            <a:avLst/>
          </a:prstGeom>
        </p:spPr>
      </p:pic>
    </p:spTree>
    <p:extLst>
      <p:ext uri="{BB962C8B-B14F-4D97-AF65-F5344CB8AC3E}">
        <p14:creationId xmlns:p14="http://schemas.microsoft.com/office/powerpoint/2010/main" val="40595933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3347" t="14991" r="33976" b="15513"/>
          <a:stretch/>
        </p:blipFill>
        <p:spPr>
          <a:xfrm>
            <a:off x="435424" y="267285"/>
            <a:ext cx="3426157" cy="4098687"/>
          </a:xfrm>
          <a:prstGeom prst="rect">
            <a:avLst/>
          </a:prstGeom>
        </p:spPr>
      </p:pic>
      <p:pic>
        <p:nvPicPr>
          <p:cNvPr id="4" name="Picture 3"/>
          <p:cNvPicPr>
            <a:picLocks noChangeAspect="1"/>
          </p:cNvPicPr>
          <p:nvPr/>
        </p:nvPicPr>
        <p:blipFill rotWithShape="1">
          <a:blip r:embed="rId4"/>
          <a:srcRect l="27519" t="16251" r="28267" b="15577"/>
          <a:stretch/>
        </p:blipFill>
        <p:spPr>
          <a:xfrm>
            <a:off x="4314198" y="267285"/>
            <a:ext cx="4646921" cy="4030366"/>
          </a:xfrm>
          <a:prstGeom prst="rect">
            <a:avLst/>
          </a:prstGeom>
        </p:spPr>
      </p:pic>
    </p:spTree>
    <p:extLst>
      <p:ext uri="{BB962C8B-B14F-4D97-AF65-F5344CB8AC3E}">
        <p14:creationId xmlns:p14="http://schemas.microsoft.com/office/powerpoint/2010/main" val="287346859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E476D4-560B-4D73-9704-3403D53FA1F5}"/>
              </a:ext>
            </a:extLst>
          </p:cNvPr>
          <p:cNvSpPr/>
          <p:nvPr/>
        </p:nvSpPr>
        <p:spPr>
          <a:xfrm>
            <a:off x="1780580" y="1420392"/>
            <a:ext cx="5582840" cy="1477328"/>
          </a:xfrm>
          <a:prstGeom prst="rect">
            <a:avLst/>
          </a:prstGeom>
        </p:spPr>
        <p:txBody>
          <a:bodyPr>
            <a:spAutoFit/>
          </a:bodyPr>
          <a:lstStyle/>
          <a:p>
            <a:pPr algn="ctr" defTabSz="514350">
              <a:defRPr/>
            </a:pPr>
            <a:r>
              <a:rPr lang="en-GB" sz="4500" b="1" kern="0" dirty="0">
                <a:ea typeface="Source Sans Pro Black" panose="020B0803030403020204" pitchFamily="34" charset="0"/>
              </a:rPr>
              <a:t>What do you </a:t>
            </a:r>
            <a:br>
              <a:rPr lang="en-GB" sz="4500" b="1" kern="0" dirty="0">
                <a:ea typeface="Source Sans Pro Black" panose="020B0803030403020204" pitchFamily="34" charset="0"/>
              </a:rPr>
            </a:br>
            <a:r>
              <a:rPr lang="en-GB" sz="4500" b="1" kern="0" dirty="0">
                <a:ea typeface="Source Sans Pro Black" panose="020B0803030403020204" pitchFamily="34" charset="0"/>
              </a:rPr>
              <a:t>need to do next?</a:t>
            </a:r>
          </a:p>
        </p:txBody>
      </p:sp>
    </p:spTree>
    <p:extLst>
      <p:ext uri="{BB962C8B-B14F-4D97-AF65-F5344CB8AC3E}">
        <p14:creationId xmlns:p14="http://schemas.microsoft.com/office/powerpoint/2010/main" val="127221454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AF2642B-1A92-4339-BE51-10F49FE760A5}"/>
              </a:ext>
            </a:extLst>
          </p:cNvPr>
          <p:cNvSpPr txBox="1">
            <a:spLocks/>
          </p:cNvSpPr>
          <p:nvPr/>
        </p:nvSpPr>
        <p:spPr>
          <a:xfrm>
            <a:off x="2520139" y="4676823"/>
            <a:ext cx="3086100" cy="274637"/>
          </a:xfrm>
          <a:prstGeom prst="rect">
            <a:avLst/>
          </a:prstGeom>
        </p:spPr>
        <p:txBody>
          <a:bodyPr vert="horz" lIns="91440" tIns="45720" rIns="91440" bIns="45720" rtlCol="0" anchor="ctr"/>
          <a:lstStyle>
            <a:defPPr>
              <a:defRPr lang="en-US"/>
            </a:defPPr>
            <a:lvl1pPr marL="0" algn="ctr" defTabSz="685783"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Insert School name here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387" t="9455" r="27830" b="8761"/>
          <a:stretch/>
        </p:blipFill>
        <p:spPr>
          <a:xfrm>
            <a:off x="4727643" y="175894"/>
            <a:ext cx="4046735" cy="4252074"/>
          </a:xfrm>
          <a:prstGeom prst="rect">
            <a:avLst/>
          </a:prstGeom>
        </p:spPr>
      </p:pic>
      <p:sp>
        <p:nvSpPr>
          <p:cNvPr id="11" name="Content Placeholder 2"/>
          <p:cNvSpPr txBox="1">
            <a:spLocks/>
          </p:cNvSpPr>
          <p:nvPr/>
        </p:nvSpPr>
        <p:spPr>
          <a:xfrm>
            <a:off x="186596" y="262396"/>
            <a:ext cx="8672097" cy="10363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500" b="1" i="0" u="none" strike="noStrike" kern="1200" cap="none" spc="0" normalizeH="0" baseline="0" noProof="0" dirty="0">
                <a:ln>
                  <a:noFill/>
                </a:ln>
                <a:solidFill>
                  <a:srgbClr val="1C3D74"/>
                </a:solidFill>
                <a:effectLst/>
                <a:uLnTx/>
                <a:uFillTx/>
                <a:latin typeface="Arial" panose="020B0604020202020204" pitchFamily="34" charset="0"/>
                <a:ea typeface="+mn-ea"/>
                <a:cs typeface="Arial" panose="020B0604020202020204" pitchFamily="34" charset="0"/>
              </a:rPr>
              <a:t>Evaluate your next step… EAST</a:t>
            </a:r>
          </a:p>
        </p:txBody>
      </p:sp>
      <p:sp>
        <p:nvSpPr>
          <p:cNvPr id="13"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396452" y="1044439"/>
            <a:ext cx="4126191" cy="2913698"/>
          </a:xfrm>
        </p:spPr>
        <p:txBody>
          <a:bodyPr/>
          <a:lstStyle/>
          <a:p>
            <a:pPr marL="0" indent="0">
              <a:buNone/>
            </a:pPr>
            <a:r>
              <a:rPr lang="en-GB" sz="1800" b="1" dirty="0"/>
              <a:t>EAST is the Queen Mary student career journey, and is designed to help you prepare for life after graduation, whether that be work, study, or launching an enterprise.</a:t>
            </a:r>
          </a:p>
          <a:p>
            <a:r>
              <a:rPr lang="en-GB" sz="1800" b="1" dirty="0">
                <a:solidFill>
                  <a:schemeClr val="tx1"/>
                </a:solidFill>
              </a:rPr>
              <a:t>Explore</a:t>
            </a:r>
            <a:r>
              <a:rPr lang="en-GB" sz="1800" dirty="0">
                <a:solidFill>
                  <a:schemeClr val="tx1"/>
                </a:solidFill>
              </a:rPr>
              <a:t> your career options </a:t>
            </a:r>
          </a:p>
          <a:p>
            <a:r>
              <a:rPr lang="en-GB" sz="1800" b="1" dirty="0">
                <a:solidFill>
                  <a:schemeClr val="tx1"/>
                </a:solidFill>
              </a:rPr>
              <a:t>Acquire</a:t>
            </a:r>
            <a:r>
              <a:rPr lang="en-GB" sz="1800" dirty="0">
                <a:solidFill>
                  <a:schemeClr val="tx1"/>
                </a:solidFill>
              </a:rPr>
              <a:t> experience</a:t>
            </a:r>
          </a:p>
          <a:p>
            <a:r>
              <a:rPr lang="en-GB" sz="1800" b="1" dirty="0">
                <a:solidFill>
                  <a:schemeClr val="tx1"/>
                </a:solidFill>
              </a:rPr>
              <a:t>Show</a:t>
            </a:r>
            <a:r>
              <a:rPr lang="en-GB" sz="1800" dirty="0">
                <a:solidFill>
                  <a:schemeClr val="tx1"/>
                </a:solidFill>
              </a:rPr>
              <a:t> your skills and experience</a:t>
            </a:r>
          </a:p>
          <a:p>
            <a:r>
              <a:rPr lang="en-GB" sz="1800" b="1" dirty="0">
                <a:solidFill>
                  <a:schemeClr val="tx1"/>
                </a:solidFill>
              </a:rPr>
              <a:t>Tell</a:t>
            </a:r>
            <a:r>
              <a:rPr lang="en-GB" sz="1800" dirty="0">
                <a:solidFill>
                  <a:schemeClr val="tx1"/>
                </a:solidFill>
              </a:rPr>
              <a:t> us your stories </a:t>
            </a:r>
          </a:p>
        </p:txBody>
      </p:sp>
    </p:spTree>
    <p:extLst>
      <p:ext uri="{BB962C8B-B14F-4D97-AF65-F5344CB8AC3E}">
        <p14:creationId xmlns:p14="http://schemas.microsoft.com/office/powerpoint/2010/main" val="365127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793242" y="608209"/>
            <a:ext cx="486013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GB" altLang="en-US" sz="2400" dirty="0">
                <a:solidFill>
                  <a:srgbClr val="660066"/>
                </a:solidFill>
                <a:latin typeface="Source Sans Pro Black" panose="020B0803030403020204" pitchFamily="34" charset="0"/>
                <a:ea typeface="Source Sans Pro Black" panose="020B0803030403020204" pitchFamily="34" charset="0"/>
                <a:cs typeface="Source Sans Pro Black" panose="020B0803030403020204" pitchFamily="34" charset="0"/>
              </a:rPr>
              <a:t>ATTEND EVENTS!</a:t>
            </a:r>
          </a:p>
          <a:p>
            <a:pPr algn="ctr">
              <a:spcBef>
                <a:spcPct val="0"/>
              </a:spcBef>
              <a:buFontTx/>
              <a:buNone/>
            </a:pPr>
            <a:endParaRPr lang="en-GB" altLang="en-US" sz="2400" dirty="0">
              <a:solidFill>
                <a:srgbClr val="660066"/>
              </a:solidFill>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a:p>
            <a:pPr algn="ctr">
              <a:spcBef>
                <a:spcPct val="0"/>
              </a:spcBef>
              <a:buFontTx/>
              <a:buNone/>
            </a:pPr>
            <a:r>
              <a:rPr lang="en-GB" altLang="en-US" sz="2400" dirty="0">
                <a:solidFill>
                  <a:srgbClr val="000000"/>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Getting into a Global Law Firm with Hogan Lovells</a:t>
            </a:r>
          </a:p>
          <a:p>
            <a:pPr algn="ctr">
              <a:spcBef>
                <a:spcPct val="0"/>
              </a:spcBef>
              <a:buFontTx/>
              <a:buNone/>
            </a:pPr>
            <a:endParaRPr lang="en-GB" altLang="en-US" sz="2400" dirty="0">
              <a:solidFill>
                <a:srgbClr val="000000"/>
              </a:solidFill>
              <a:latin typeface="Arial" panose="020B0604020202020204" pitchFamily="34" charset="0"/>
              <a:ea typeface="Source Sans Pro" panose="020B0503030403020204" pitchFamily="34" charset="0"/>
              <a:cs typeface="Arial" panose="020B0604020202020204" pitchFamily="34" charset="0"/>
            </a:endParaRPr>
          </a:p>
          <a:p>
            <a:pPr algn="ctr">
              <a:spcBef>
                <a:spcPct val="0"/>
              </a:spcBef>
              <a:buFontTx/>
              <a:buNone/>
            </a:pPr>
            <a:r>
              <a:rPr lang="en-GB" altLang="en-US" sz="2400" dirty="0">
                <a:solidFill>
                  <a:srgbClr val="000000"/>
                </a:solidFill>
                <a:latin typeface="Arial" panose="020B0604020202020204" pitchFamily="34" charset="0"/>
                <a:ea typeface="Source Sans Pro" panose="020B0503030403020204" pitchFamily="34" charset="0"/>
                <a:cs typeface="Arial" panose="020B0604020202020204" pitchFamily="34" charset="0"/>
              </a:rPr>
              <a:t>Wednesday 6 October</a:t>
            </a:r>
          </a:p>
          <a:p>
            <a:pPr algn="ctr">
              <a:spcBef>
                <a:spcPct val="0"/>
              </a:spcBef>
              <a:buFontTx/>
              <a:buNone/>
            </a:pPr>
            <a:endParaRPr lang="en-GB" altLang="en-US" sz="2400" dirty="0">
              <a:solidFill>
                <a:srgbClr val="000000"/>
              </a:solidFill>
              <a:latin typeface="Arial" panose="020B0604020202020204" pitchFamily="34" charset="0"/>
              <a:ea typeface="Source Sans Pro" panose="020B0503030403020204" pitchFamily="34" charset="0"/>
              <a:cs typeface="Arial" panose="020B0604020202020204" pitchFamily="34" charset="0"/>
            </a:endParaRPr>
          </a:p>
          <a:p>
            <a:pPr algn="ctr">
              <a:spcBef>
                <a:spcPct val="0"/>
              </a:spcBef>
              <a:buFontTx/>
              <a:buNone/>
            </a:pPr>
            <a:r>
              <a:rPr lang="en-GB" altLang="en-US" sz="2400" dirty="0">
                <a:solidFill>
                  <a:srgbClr val="000000"/>
                </a:solidFill>
                <a:latin typeface="Arial" panose="020B0604020202020204" pitchFamily="34" charset="0"/>
                <a:ea typeface="Source Sans Pro" panose="020B0503030403020204" pitchFamily="34" charset="0"/>
                <a:cs typeface="Arial" panose="020B0604020202020204" pitchFamily="34" charset="0"/>
              </a:rPr>
              <a:t>qmul.ac.uk/careers/events/</a:t>
            </a: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553" y="756857"/>
            <a:ext cx="8429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048" y="3449219"/>
            <a:ext cx="1679972"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CE74524-D552-4B30-992F-88B256B4BADF}"/>
              </a:ext>
            </a:extLst>
          </p:cNvPr>
          <p:cNvPicPr>
            <a:picLocks noChangeAspect="1"/>
          </p:cNvPicPr>
          <p:nvPr/>
        </p:nvPicPr>
        <p:blipFill>
          <a:blip r:embed="rId5"/>
          <a:stretch>
            <a:fillRect/>
          </a:stretch>
        </p:blipFill>
        <p:spPr>
          <a:xfrm>
            <a:off x="6153976" y="2251863"/>
            <a:ext cx="1948116" cy="375645"/>
          </a:xfrm>
          <a:prstGeom prst="rect">
            <a:avLst/>
          </a:prstGeom>
        </p:spPr>
      </p:pic>
    </p:spTree>
    <p:extLst>
      <p:ext uri="{BB962C8B-B14F-4D97-AF65-F5344CB8AC3E}">
        <p14:creationId xmlns:p14="http://schemas.microsoft.com/office/powerpoint/2010/main" val="3010046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A0C083-7815-4183-B880-9BA91F44AC3F}"/>
              </a:ext>
            </a:extLst>
          </p:cNvPr>
          <p:cNvPicPr>
            <a:picLocks noChangeAspect="1"/>
          </p:cNvPicPr>
          <p:nvPr/>
        </p:nvPicPr>
        <p:blipFill>
          <a:blip r:embed="rId3"/>
          <a:stretch>
            <a:fillRect/>
          </a:stretch>
        </p:blipFill>
        <p:spPr>
          <a:xfrm>
            <a:off x="1570170" y="310204"/>
            <a:ext cx="5859066" cy="3857625"/>
          </a:xfrm>
          <a:prstGeom prst="rect">
            <a:avLst/>
          </a:prstGeom>
          <a:effectLst>
            <a:outerShdw blurRad="50800" dist="50800" dir="5400000" algn="ctr" rotWithShape="0">
              <a:srgbClr val="000000">
                <a:alpha val="0"/>
              </a:srgbClr>
            </a:outerShdw>
          </a:effectLst>
        </p:spPr>
      </p:pic>
      <p:sp>
        <p:nvSpPr>
          <p:cNvPr id="53251" name="TextBox 5"/>
          <p:cNvSpPr txBox="1">
            <a:spLocks noChangeArrowheads="1"/>
          </p:cNvSpPr>
          <p:nvPr/>
        </p:nvSpPr>
        <p:spPr bwMode="auto">
          <a:xfrm>
            <a:off x="1714764" y="975671"/>
            <a:ext cx="388381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CA" altLang="en-US" sz="4500" b="1">
                <a:solidFill>
                  <a:srgbClr val="FFFFFF"/>
                </a:solidFill>
              </a:rPr>
              <a:t>Your </a:t>
            </a:r>
          </a:p>
          <a:p>
            <a:pPr eaLnBrk="1" hangingPunct="1">
              <a:spcBef>
                <a:spcPct val="0"/>
              </a:spcBef>
              <a:buFontTx/>
              <a:buNone/>
            </a:pPr>
            <a:r>
              <a:rPr lang="en-CA" altLang="en-US" sz="4500" b="1">
                <a:solidFill>
                  <a:srgbClr val="FFFFFF"/>
                </a:solidFill>
              </a:rPr>
              <a:t>course needs YOU!!!</a:t>
            </a:r>
          </a:p>
        </p:txBody>
      </p:sp>
    </p:spTree>
    <p:extLst>
      <p:ext uri="{BB962C8B-B14F-4D97-AF65-F5344CB8AC3E}">
        <p14:creationId xmlns:p14="http://schemas.microsoft.com/office/powerpoint/2010/main" val="3974757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0"/>
          <p:cNvSpPr txBox="1">
            <a:spLocks noChangeArrowheads="1"/>
          </p:cNvSpPr>
          <p:nvPr/>
        </p:nvSpPr>
        <p:spPr bwMode="auto">
          <a:xfrm>
            <a:off x="6529388" y="-286942"/>
            <a:ext cx="64531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endParaRPr lang="en-US" altLang="en-US" sz="1350">
              <a:solidFill>
                <a:srgbClr val="000000"/>
              </a:solidFill>
            </a:endParaRPr>
          </a:p>
        </p:txBody>
      </p:sp>
      <p:sp>
        <p:nvSpPr>
          <p:cNvPr id="9" name="TextBox 8">
            <a:extLst>
              <a:ext uri="{FF2B5EF4-FFF2-40B4-BE49-F238E27FC236}">
                <a16:creationId xmlns:a16="http://schemas.microsoft.com/office/drawing/2014/main" id="{9A786717-8FFC-401F-A621-7D4F4CB72CC5}"/>
              </a:ext>
            </a:extLst>
          </p:cNvPr>
          <p:cNvSpPr txBox="1"/>
          <p:nvPr/>
        </p:nvSpPr>
        <p:spPr>
          <a:xfrm>
            <a:off x="1391599" y="428225"/>
            <a:ext cx="5468540" cy="3647152"/>
          </a:xfrm>
          <a:prstGeom prst="rect">
            <a:avLst/>
          </a:prstGeom>
          <a:noFill/>
        </p:spPr>
        <p:txBody>
          <a:bodyPr>
            <a:spAutoFit/>
          </a:bodyPr>
          <a:lstStyle/>
          <a:p>
            <a:pPr eaLnBrk="1" hangingPunct="1">
              <a:defRPr/>
            </a:pPr>
            <a:r>
              <a:rPr lang="en-CA" sz="2100" kern="0" dirty="0">
                <a:solidFill>
                  <a:srgbClr val="660066"/>
                </a:solidFill>
                <a:latin typeface="Source Sans Pro Black" panose="020B0803030403020204" pitchFamily="34" charset="0"/>
                <a:ea typeface="Source Sans Pro Black" panose="020B0803030403020204" pitchFamily="34" charset="0"/>
              </a:rPr>
              <a:t>Course</a:t>
            </a:r>
            <a:r>
              <a:rPr lang="en-CA" sz="1800" kern="0" dirty="0">
                <a:solidFill>
                  <a:srgbClr val="660066"/>
                </a:solidFill>
                <a:latin typeface="Source Sans Pro Black" panose="020B0803030403020204" pitchFamily="34" charset="0"/>
                <a:ea typeface="Source Sans Pro Black" panose="020B0803030403020204" pitchFamily="34" charset="0"/>
              </a:rPr>
              <a:t> </a:t>
            </a:r>
            <a:r>
              <a:rPr lang="en-CA" sz="2100" kern="0" dirty="0">
                <a:solidFill>
                  <a:srgbClr val="660066"/>
                </a:solidFill>
                <a:latin typeface="Source Sans Pro Black" panose="020B0803030403020204" pitchFamily="34" charset="0"/>
                <a:ea typeface="Source Sans Pro Black" panose="020B0803030403020204" pitchFamily="34" charset="0"/>
              </a:rPr>
              <a:t>Representatives</a:t>
            </a:r>
            <a:endParaRPr lang="en-CA" sz="1800" kern="0" dirty="0">
              <a:solidFill>
                <a:srgbClr val="660066"/>
              </a:solidFill>
              <a:latin typeface="Source Sans Pro Black" panose="020B0803030403020204" pitchFamily="34" charset="0"/>
              <a:ea typeface="Source Sans Pro Black" panose="020B0803030403020204" pitchFamily="34" charset="0"/>
            </a:endParaRPr>
          </a:p>
          <a:p>
            <a:pPr eaLnBrk="1" hangingPunct="1">
              <a:defRPr/>
            </a:pPr>
            <a:endParaRPr lang="en-CA" sz="1500" dirty="0">
              <a:solidFill>
                <a:srgbClr val="000000"/>
              </a:solidFill>
              <a:latin typeface="Arial" panose="020B0604020202020204" pitchFamily="34" charset="0"/>
              <a:ea typeface="Source Sans Pro" panose="020B0503030403020204" pitchFamily="34" charset="0"/>
            </a:endParaRPr>
          </a:p>
          <a:p>
            <a:pPr eaLnBrk="1" hangingPunct="1">
              <a:defRPr/>
            </a:pPr>
            <a:r>
              <a:rPr lang="en-CA" sz="1500" b="1" dirty="0">
                <a:solidFill>
                  <a:srgbClr val="660066"/>
                </a:solidFill>
                <a:latin typeface="Arial" panose="020B0604020202020204" pitchFamily="34" charset="0"/>
                <a:ea typeface="Source Sans Pro" panose="020B0503030403020204" pitchFamily="34" charset="0"/>
              </a:rPr>
              <a:t>What do you do?</a:t>
            </a:r>
          </a:p>
          <a:p>
            <a:pPr eaLnBrk="1" hangingPunct="1">
              <a:defRPr/>
            </a:pPr>
            <a:endParaRPr lang="en-CA" sz="1500" dirty="0">
              <a:solidFill>
                <a:srgbClr val="000000"/>
              </a:solidFill>
              <a:latin typeface="Arial" panose="020B0604020202020204" pitchFamily="34" charset="0"/>
              <a:ea typeface="Source Sans Pro" panose="020B0503030403020204" pitchFamily="34" charset="0"/>
            </a:endParaRPr>
          </a:p>
          <a:p>
            <a:pPr marL="214313" indent="-214313">
              <a:buFont typeface="Arial" panose="020B0604020202020204" pitchFamily="34" charset="0"/>
              <a:buChar char="•"/>
              <a:defRPr/>
            </a:pPr>
            <a:r>
              <a:rPr lang="en-CA" sz="1500" dirty="0">
                <a:solidFill>
                  <a:srgbClr val="000000"/>
                </a:solidFill>
                <a:latin typeface="Arial" panose="020B0604020202020204" pitchFamily="34" charset="0"/>
                <a:ea typeface="Source Sans Pro" panose="020B0503030403020204" pitchFamily="34" charset="0"/>
              </a:rPr>
              <a:t>Gather feedback</a:t>
            </a:r>
          </a:p>
          <a:p>
            <a:pPr marL="192881" indent="-192881">
              <a:buFont typeface="Arial" panose="020B0604020202020204" pitchFamily="34" charset="0"/>
              <a:buChar char="•"/>
              <a:defRPr/>
            </a:pPr>
            <a:r>
              <a:rPr lang="en-CA" sz="1500" dirty="0">
                <a:solidFill>
                  <a:srgbClr val="000000"/>
                </a:solidFill>
                <a:latin typeface="Arial" panose="020B0604020202020204" pitchFamily="34" charset="0"/>
                <a:ea typeface="Source Sans Pro" panose="020B0503030403020204" pitchFamily="34" charset="0"/>
              </a:rPr>
              <a:t>Represent your classmates</a:t>
            </a:r>
          </a:p>
          <a:p>
            <a:pPr marL="192881" indent="-192881">
              <a:buFont typeface="Arial" panose="020B0604020202020204" pitchFamily="34" charset="0"/>
              <a:buChar char="•"/>
              <a:defRPr/>
            </a:pPr>
            <a:r>
              <a:rPr lang="en-CA" sz="1500" dirty="0">
                <a:solidFill>
                  <a:srgbClr val="000000"/>
                </a:solidFill>
                <a:latin typeface="Arial" panose="020B0604020202020204" pitchFamily="34" charset="0"/>
                <a:ea typeface="Source Sans Pro" panose="020B0503030403020204" pitchFamily="34" charset="0"/>
              </a:rPr>
              <a:t>Organise events </a:t>
            </a:r>
            <a:endParaRPr lang="en-CA" sz="825" dirty="0">
              <a:solidFill>
                <a:srgbClr val="000000"/>
              </a:solidFill>
              <a:latin typeface="Arial" panose="020B0604020202020204" pitchFamily="34" charset="0"/>
              <a:ea typeface="Source Sans Pro" panose="020B0503030403020204" pitchFamily="34" charset="0"/>
            </a:endParaRPr>
          </a:p>
          <a:p>
            <a:pPr marL="192881" indent="-192881">
              <a:buFont typeface="Arial" panose="020B0604020202020204" pitchFamily="34" charset="0"/>
              <a:buChar char="•"/>
              <a:defRPr/>
            </a:pPr>
            <a:r>
              <a:rPr lang="en-CA" sz="1500" dirty="0">
                <a:solidFill>
                  <a:srgbClr val="000000"/>
                </a:solidFill>
                <a:latin typeface="Arial" panose="020B0604020202020204" pitchFamily="34" charset="0"/>
                <a:ea typeface="Source Sans Pro" panose="020B0503030403020204" pitchFamily="34" charset="0"/>
              </a:rPr>
              <a:t>Enhance your course</a:t>
            </a:r>
          </a:p>
          <a:p>
            <a:pPr eaLnBrk="1" hangingPunct="1">
              <a:defRPr/>
            </a:pPr>
            <a:endParaRPr lang="en-CA" sz="1500" dirty="0">
              <a:solidFill>
                <a:srgbClr val="000000"/>
              </a:solidFill>
              <a:latin typeface="Arial" panose="020B0604020202020204" pitchFamily="34" charset="0"/>
              <a:ea typeface="Source Sans Pro" panose="020B0503030403020204" pitchFamily="34" charset="0"/>
            </a:endParaRPr>
          </a:p>
          <a:p>
            <a:pPr eaLnBrk="1" hangingPunct="1">
              <a:defRPr/>
            </a:pPr>
            <a:r>
              <a:rPr lang="en-CA" sz="1500" b="1" dirty="0">
                <a:solidFill>
                  <a:srgbClr val="660066"/>
                </a:solidFill>
                <a:latin typeface="Arial" panose="020B0604020202020204" pitchFamily="34" charset="0"/>
                <a:ea typeface="Source Sans Pro" panose="020B0503030403020204" pitchFamily="34" charset="0"/>
              </a:rPr>
              <a:t>What do you get in return? </a:t>
            </a:r>
          </a:p>
          <a:p>
            <a:pPr eaLnBrk="1" hangingPunct="1">
              <a:defRPr/>
            </a:pPr>
            <a:endParaRPr lang="en-CA" sz="1500" dirty="0">
              <a:solidFill>
                <a:srgbClr val="C00000"/>
              </a:solidFill>
              <a:latin typeface="Arial" panose="020B0604020202020204" pitchFamily="34" charset="0"/>
              <a:ea typeface="Source Sans Pro" panose="020B0503030403020204" pitchFamily="34" charset="0"/>
            </a:endParaRPr>
          </a:p>
          <a:p>
            <a:pPr marL="214313" indent="-214313">
              <a:buFont typeface="Arial" panose="020B0604020202020204" pitchFamily="34" charset="0"/>
              <a:buChar char="•"/>
              <a:defRPr/>
            </a:pPr>
            <a:r>
              <a:rPr lang="en-GB" sz="1500" dirty="0">
                <a:solidFill>
                  <a:srgbClr val="000000"/>
                </a:solidFill>
                <a:latin typeface="Arial" panose="020B0604020202020204" pitchFamily="34" charset="0"/>
                <a:ea typeface="Source Sans Pro" panose="020B0503030403020204" pitchFamily="34" charset="0"/>
              </a:rPr>
              <a:t>Specialist training from the Students Union</a:t>
            </a:r>
          </a:p>
          <a:p>
            <a:pPr marL="214313" indent="-214313">
              <a:buFont typeface="Arial" panose="020B0604020202020204" pitchFamily="34" charset="0"/>
              <a:buChar char="•"/>
              <a:defRPr/>
            </a:pPr>
            <a:r>
              <a:rPr lang="en-GB" sz="1500" dirty="0">
                <a:solidFill>
                  <a:srgbClr val="000000"/>
                </a:solidFill>
                <a:latin typeface="Arial" panose="020B0604020202020204" pitchFamily="34" charset="0"/>
                <a:ea typeface="Source Sans Pro" panose="020B0503030403020204" pitchFamily="34" charset="0"/>
              </a:rPr>
              <a:t>Your voice heard by the faculty</a:t>
            </a:r>
          </a:p>
          <a:p>
            <a:pPr marL="214313" indent="-214313">
              <a:buFont typeface="Arial" panose="020B0604020202020204" pitchFamily="34" charset="0"/>
              <a:buChar char="•"/>
              <a:defRPr/>
            </a:pPr>
            <a:r>
              <a:rPr lang="en-GB" sz="1500" dirty="0">
                <a:solidFill>
                  <a:srgbClr val="000000"/>
                </a:solidFill>
                <a:latin typeface="Arial" panose="020B0604020202020204" pitchFamily="34" charset="0"/>
                <a:ea typeface="Source Sans Pro" panose="020B0503030403020204" pitchFamily="34" charset="0"/>
              </a:rPr>
              <a:t>The opportunity to earn rewards</a:t>
            </a:r>
          </a:p>
          <a:p>
            <a:pPr marL="214313" indent="-214313">
              <a:buFont typeface="Arial" panose="020B0604020202020204" pitchFamily="34" charset="0"/>
              <a:buChar char="•"/>
              <a:defRPr/>
            </a:pPr>
            <a:r>
              <a:rPr lang="en-GB" sz="1500" dirty="0">
                <a:solidFill>
                  <a:srgbClr val="000000"/>
                </a:solidFill>
                <a:latin typeface="Arial" panose="020B0604020202020204" pitchFamily="34" charset="0"/>
                <a:ea typeface="Source Sans Pro" panose="020B0503030403020204" pitchFamily="34" charset="0"/>
              </a:rPr>
              <a:t>Expand your network </a:t>
            </a:r>
          </a:p>
        </p:txBody>
      </p:sp>
    </p:spTree>
    <p:extLst>
      <p:ext uri="{BB962C8B-B14F-4D97-AF65-F5344CB8AC3E}">
        <p14:creationId xmlns:p14="http://schemas.microsoft.com/office/powerpoint/2010/main" val="806643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anim calcmode="lin" valueType="num">
                                      <p:cBhvr additive="base">
                                        <p:cTn id="1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2" end="12"/>
                                            </p:txEl>
                                          </p:spTgt>
                                        </p:tgtEl>
                                        <p:attrNameLst>
                                          <p:attrName>style.visibility</p:attrName>
                                        </p:attrNameLst>
                                      </p:cBhvr>
                                      <p:to>
                                        <p:strVal val="visible"/>
                                      </p:to>
                                    </p:set>
                                    <p:anim calcmode="lin" valueType="num">
                                      <p:cBhvr additive="base">
                                        <p:cTn id="25"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3" end="13"/>
                                            </p:txEl>
                                          </p:spTgt>
                                        </p:tgtEl>
                                        <p:attrNameLst>
                                          <p:attrName>style.visibility</p:attrName>
                                        </p:attrNameLst>
                                      </p:cBhvr>
                                      <p:to>
                                        <p:strVal val="visible"/>
                                      </p:to>
                                    </p:set>
                                    <p:anim calcmode="lin" valueType="num">
                                      <p:cBhvr additive="base">
                                        <p:cTn id="31"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4" end="14"/>
                                            </p:txEl>
                                          </p:spTgt>
                                        </p:tgtEl>
                                        <p:attrNameLst>
                                          <p:attrName>style.visibility</p:attrName>
                                        </p:attrNameLst>
                                      </p:cBhvr>
                                      <p:to>
                                        <p:strVal val="visible"/>
                                      </p:to>
                                    </p:set>
                                    <p:anim calcmode="lin" valueType="num">
                                      <p:cBhvr additive="base">
                                        <p:cTn id="37"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45198F-5835-459B-AA67-665E09DDF3C2}"/>
              </a:ext>
            </a:extLst>
          </p:cNvPr>
          <p:cNvSpPr>
            <a:spLocks noGrp="1"/>
          </p:cNvSpPr>
          <p:nvPr>
            <p:ph type="body" idx="1"/>
          </p:nvPr>
        </p:nvSpPr>
        <p:spPr>
          <a:xfrm>
            <a:off x="881199" y="446285"/>
            <a:ext cx="6887155" cy="3942160"/>
          </a:xfrm>
        </p:spPr>
        <p:txBody>
          <a:bodyPr/>
          <a:lstStyle/>
          <a:p>
            <a:pPr>
              <a:defRPr/>
            </a:pPr>
            <a:r>
              <a:rPr lang="en-GB" sz="2100" dirty="0">
                <a:solidFill>
                  <a:srgbClr val="660066"/>
                </a:solidFill>
                <a:latin typeface="Source Sans Pro Black" panose="020B0803030403020204" pitchFamily="34" charset="0"/>
                <a:ea typeface="Source Sans Pro Black" panose="020B0803030403020204" pitchFamily="34" charset="0"/>
              </a:rPr>
              <a:t>How to apply</a:t>
            </a:r>
          </a:p>
          <a:p>
            <a:pPr>
              <a:defRPr/>
            </a:pPr>
            <a:endParaRPr lang="en-GB" dirty="0"/>
          </a:p>
          <a:p>
            <a:pPr marL="257175" indent="-257175">
              <a:buFont typeface="Arial" panose="020B0604020202020204" pitchFamily="34" charset="0"/>
              <a:buChar char="•"/>
              <a:defRPr/>
            </a:pPr>
            <a:r>
              <a:rPr lang="en-GB" dirty="0">
                <a:latin typeface="Arial" panose="020B0604020202020204" pitchFamily="34" charset="0"/>
                <a:ea typeface="Source Sans Pro" panose="020B0503030403020204" pitchFamily="34" charset="0"/>
              </a:rPr>
              <a:t>Nominations open on Wednesday 22nd September. </a:t>
            </a:r>
          </a:p>
          <a:p>
            <a:pPr marL="257175" indent="-257175">
              <a:buFont typeface="Arial" panose="020B0604020202020204" pitchFamily="34" charset="0"/>
              <a:buChar char="•"/>
              <a:defRPr/>
            </a:pPr>
            <a:r>
              <a:rPr lang="en-GB" dirty="0">
                <a:latin typeface="Arial" panose="020B0604020202020204" pitchFamily="34" charset="0"/>
                <a:ea typeface="Source Sans Pro" panose="020B0503030403020204" pitchFamily="34" charset="0"/>
              </a:rPr>
              <a:t>Nominate yourself by noon on </a:t>
            </a:r>
            <a:r>
              <a:rPr lang="en-GB" dirty="0">
                <a:solidFill>
                  <a:srgbClr val="FF0000"/>
                </a:solidFill>
                <a:latin typeface="Arial" panose="020B0604020202020204" pitchFamily="34" charset="0"/>
                <a:ea typeface="Source Sans Pro" panose="020B0503030403020204" pitchFamily="34" charset="0"/>
              </a:rPr>
              <a:t>Wednesday 6th October </a:t>
            </a:r>
            <a:r>
              <a:rPr lang="en-GB" dirty="0">
                <a:latin typeface="Arial" panose="020B0604020202020204" pitchFamily="34" charset="0"/>
                <a:ea typeface="Source Sans Pro" panose="020B0503030403020204" pitchFamily="34" charset="0"/>
              </a:rPr>
              <a:t>at </a:t>
            </a:r>
            <a:r>
              <a:rPr lang="en-GB" b="1" dirty="0">
                <a:latin typeface="Arial" panose="020B0604020202020204" pitchFamily="34" charset="0"/>
                <a:ea typeface="Source Sans Pro" panose="020B0503030403020204" pitchFamily="34" charset="0"/>
              </a:rPr>
              <a:t>qmsu.org/elections</a:t>
            </a:r>
          </a:p>
          <a:p>
            <a:pPr marL="257175" indent="-257175">
              <a:buFont typeface="Arial" panose="020B0604020202020204" pitchFamily="34" charset="0"/>
              <a:buChar char="•"/>
              <a:defRPr/>
            </a:pPr>
            <a:r>
              <a:rPr lang="en-GB" dirty="0">
                <a:latin typeface="Arial" panose="020B0604020202020204" pitchFamily="34" charset="0"/>
                <a:ea typeface="Source Sans Pro" panose="020B0503030403020204" pitchFamily="34" charset="0"/>
              </a:rPr>
              <a:t>Encourage students to vote for you in the election </a:t>
            </a:r>
          </a:p>
          <a:p>
            <a:pPr>
              <a:defRPr/>
            </a:pPr>
            <a:endParaRPr lang="en-GB" sz="1200" dirty="0">
              <a:latin typeface="Arial" panose="020B0604020202020204" pitchFamily="34" charset="0"/>
              <a:ea typeface="Source Sans Pro" panose="020B0503030403020204" pitchFamily="34" charset="0"/>
            </a:endParaRPr>
          </a:p>
          <a:p>
            <a:pPr>
              <a:defRPr/>
            </a:pPr>
            <a:r>
              <a:rPr lang="en-GB" sz="1200" dirty="0">
                <a:latin typeface="Arial" panose="020B0604020202020204" pitchFamily="34" charset="0"/>
                <a:ea typeface="Source Sans Pro" panose="020B0503030403020204" pitchFamily="34" charset="0"/>
              </a:rPr>
              <a:t>Voting opens: 12 October at 10am </a:t>
            </a:r>
          </a:p>
          <a:p>
            <a:pPr>
              <a:defRPr/>
            </a:pPr>
            <a:r>
              <a:rPr lang="en-GB" sz="1200" dirty="0">
                <a:latin typeface="Arial" panose="020B0604020202020204" pitchFamily="34" charset="0"/>
                <a:ea typeface="Source Sans Pro" panose="020B0503030403020204" pitchFamily="34" charset="0"/>
              </a:rPr>
              <a:t>Voting closes: 14 October at 4pm </a:t>
            </a:r>
            <a:endParaRPr lang="en-GB" dirty="0">
              <a:latin typeface="Arial" panose="020B0604020202020204" pitchFamily="34" charset="0"/>
              <a:ea typeface="Source Sans Pro" panose="020B0503030403020204" pitchFamily="34" charset="0"/>
            </a:endParaRPr>
          </a:p>
          <a:p>
            <a:pPr>
              <a:defRPr/>
            </a:pPr>
            <a:endParaRPr lang="en-GB" dirty="0"/>
          </a:p>
        </p:txBody>
      </p:sp>
      <p:sp>
        <p:nvSpPr>
          <p:cNvPr id="4" name="TextBox 3">
            <a:extLst>
              <a:ext uri="{FF2B5EF4-FFF2-40B4-BE49-F238E27FC236}">
                <a16:creationId xmlns:a16="http://schemas.microsoft.com/office/drawing/2014/main" id="{A38E860B-91EF-4CD0-B7AC-AB5D24F460CA}"/>
              </a:ext>
            </a:extLst>
          </p:cNvPr>
          <p:cNvSpPr txBox="1"/>
          <p:nvPr/>
        </p:nvSpPr>
        <p:spPr>
          <a:xfrm>
            <a:off x="5120234" y="3107342"/>
            <a:ext cx="3579537" cy="992579"/>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spAutoFit/>
          </a:bodyPr>
          <a:lstStyle/>
          <a:p>
            <a:pPr>
              <a:defRPr/>
            </a:pPr>
            <a:r>
              <a:rPr lang="en-GB" sz="1800" dirty="0">
                <a:solidFill>
                  <a:srgbClr val="660066"/>
                </a:solidFill>
                <a:latin typeface="Source Sans Pro Black" panose="020B0803030403020204" pitchFamily="34" charset="0"/>
                <a:ea typeface="Source Sans Pro Black" panose="020B0803030403020204" pitchFamily="34" charset="0"/>
              </a:rPr>
              <a:t>Want more info?</a:t>
            </a:r>
          </a:p>
          <a:p>
            <a:pPr>
              <a:defRPr/>
            </a:pPr>
            <a:r>
              <a:rPr lang="en-GB" dirty="0">
                <a:latin typeface="Arial" panose="020B0604020202020204" pitchFamily="34" charset="0"/>
                <a:ea typeface="Source Sans Pro" panose="020B0503030403020204" pitchFamily="34" charset="0"/>
              </a:rPr>
              <a:t>Join us at the Course Reps information webinar on 30 September 2021 16:15-16:45</a:t>
            </a:r>
          </a:p>
          <a:p>
            <a:pPr marL="257175" indent="-257175">
              <a:buFont typeface="Arial" panose="020B0604020202020204" pitchFamily="34" charset="0"/>
              <a:buChar char="•"/>
              <a:defRPr/>
            </a:pPr>
            <a:endParaRPr lang="en-GB" dirty="0"/>
          </a:p>
        </p:txBody>
      </p:sp>
    </p:spTree>
    <p:extLst>
      <p:ext uri="{BB962C8B-B14F-4D97-AF65-F5344CB8AC3E}">
        <p14:creationId xmlns:p14="http://schemas.microsoft.com/office/powerpoint/2010/main" val="3896709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a:xfrm>
            <a:off x="738554" y="86916"/>
            <a:ext cx="8567225" cy="574266"/>
          </a:xfrm>
        </p:spPr>
        <p:txBody>
          <a:bodyPr/>
          <a:lstStyle/>
          <a:p>
            <a:pPr eaLnBrk="1" hangingPunct="1"/>
            <a:r>
              <a:rPr lang="en-GB" altLang="en-US" sz="2400" b="1" dirty="0">
                <a:latin typeface="Arial" panose="020B0604020202020204" pitchFamily="34" charset="0"/>
                <a:ea typeface="Source Sans Pro" panose="020B0503030403020204" pitchFamily="34" charset="0"/>
                <a:cs typeface="Arial" panose="020B0604020202020204" pitchFamily="34" charset="0"/>
              </a:rPr>
              <a:t>How to find the PG Law Careers module on QMplus</a:t>
            </a:r>
          </a:p>
        </p:txBody>
      </p:sp>
      <p:sp>
        <p:nvSpPr>
          <p:cNvPr id="60419" name="Title 5"/>
          <p:cNvSpPr txBox="1">
            <a:spLocks/>
          </p:cNvSpPr>
          <p:nvPr/>
        </p:nvSpPr>
        <p:spPr bwMode="auto">
          <a:xfrm>
            <a:off x="5124487" y="818934"/>
            <a:ext cx="3463839" cy="304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5" tIns="25718" rIns="51435" bIns="25718" anchor="ctr">
            <a:spAutoFit/>
          </a:bodyPr>
          <a:lstStyle>
            <a:lvl1pPr marL="342900" indent="-342900">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lnSpc>
                <a:spcPct val="90000"/>
              </a:lnSpc>
              <a:spcBef>
                <a:spcPct val="0"/>
              </a:spcBef>
              <a:buFont typeface="Verdana" panose="020B0604030504040204" pitchFamily="34" charset="0"/>
              <a:buAutoNum type="arabicPeriod"/>
            </a:pPr>
            <a:r>
              <a:rPr lang="en-CA" altLang="en-US" sz="1800" dirty="0">
                <a:latin typeface="Arial" panose="020B0604020202020204" pitchFamily="34" charset="0"/>
                <a:ea typeface="Source Sans Pro" panose="020B0503030403020204" pitchFamily="34" charset="0"/>
                <a:cs typeface="Arial" panose="020B0604020202020204" pitchFamily="34" charset="0"/>
              </a:rPr>
              <a:t>Go to </a:t>
            </a:r>
            <a:r>
              <a:rPr lang="en-CA" altLang="en-US" sz="1800" dirty="0">
                <a:latin typeface="Arial" panose="020B0604020202020204" pitchFamily="34" charset="0"/>
                <a:ea typeface="Source Sans Pro" panose="020B0503030403020204" pitchFamily="34" charset="0"/>
                <a:cs typeface="Arial" panose="020B0604020202020204" pitchFamily="34" charset="0"/>
                <a:hlinkClick r:id="rId3"/>
              </a:rPr>
              <a:t>http://qmplus.qmul.ac.uk</a:t>
            </a:r>
            <a:endParaRPr lang="en-CA" altLang="en-US" sz="1800" dirty="0">
              <a:latin typeface="Arial" panose="020B0604020202020204" pitchFamily="34" charset="0"/>
              <a:ea typeface="Source Sans Pro" panose="020B0503030403020204" pitchFamily="34" charset="0"/>
              <a:cs typeface="Arial" panose="020B0604020202020204" pitchFamily="34" charset="0"/>
            </a:endParaRPr>
          </a:p>
          <a:p>
            <a:pPr eaLnBrk="1" hangingPunct="1">
              <a:lnSpc>
                <a:spcPct val="90000"/>
              </a:lnSpc>
              <a:spcBef>
                <a:spcPct val="0"/>
              </a:spcBef>
              <a:buFont typeface="Verdana" panose="020B0604030504040204" pitchFamily="34" charset="0"/>
              <a:buAutoNum type="arabicPeriod"/>
            </a:pPr>
            <a:endParaRPr lang="en-CA" altLang="en-US" sz="1800" dirty="0">
              <a:latin typeface="Arial" panose="020B0604020202020204" pitchFamily="34" charset="0"/>
              <a:ea typeface="Source Sans Pro" panose="020B0503030403020204" pitchFamily="34" charset="0"/>
              <a:cs typeface="Arial" panose="020B0604020202020204" pitchFamily="34" charset="0"/>
            </a:endParaRPr>
          </a:p>
          <a:p>
            <a:pPr eaLnBrk="1" hangingPunct="1">
              <a:lnSpc>
                <a:spcPct val="90000"/>
              </a:lnSpc>
              <a:spcBef>
                <a:spcPct val="0"/>
              </a:spcBef>
              <a:buFont typeface="Verdana" panose="020B0604030504040204" pitchFamily="34" charset="0"/>
              <a:buAutoNum type="arabicPeriod"/>
            </a:pPr>
            <a:r>
              <a:rPr lang="en-CA" altLang="en-US" sz="1800" dirty="0">
                <a:latin typeface="Arial" panose="020B0604020202020204" pitchFamily="34" charset="0"/>
                <a:ea typeface="Source Sans Pro" panose="020B0503030403020204" pitchFamily="34" charset="0"/>
                <a:cs typeface="Arial" panose="020B0604020202020204" pitchFamily="34" charset="0"/>
              </a:rPr>
              <a:t>Type ‘PG Law Careers 2021/22’ into the search box</a:t>
            </a:r>
          </a:p>
          <a:p>
            <a:pPr eaLnBrk="1" hangingPunct="1">
              <a:lnSpc>
                <a:spcPct val="90000"/>
              </a:lnSpc>
              <a:spcBef>
                <a:spcPct val="0"/>
              </a:spcBef>
              <a:buFont typeface="Verdana" panose="020B0604030504040204" pitchFamily="34" charset="0"/>
              <a:buAutoNum type="arabicPeriod"/>
            </a:pPr>
            <a:endParaRPr lang="en-CA" altLang="en-US" sz="1800" dirty="0">
              <a:latin typeface="Arial" panose="020B0604020202020204" pitchFamily="34" charset="0"/>
              <a:ea typeface="Source Sans Pro" panose="020B0503030403020204" pitchFamily="34" charset="0"/>
              <a:cs typeface="Arial" panose="020B0604020202020204" pitchFamily="34" charset="0"/>
            </a:endParaRPr>
          </a:p>
          <a:p>
            <a:pPr eaLnBrk="1" hangingPunct="1">
              <a:lnSpc>
                <a:spcPct val="90000"/>
              </a:lnSpc>
              <a:spcBef>
                <a:spcPct val="0"/>
              </a:spcBef>
              <a:buFont typeface="Verdana" panose="020B0604030504040204" pitchFamily="34" charset="0"/>
              <a:buAutoNum type="arabicPeriod"/>
            </a:pPr>
            <a:r>
              <a:rPr lang="en-CA" altLang="en-US" sz="1800" dirty="0">
                <a:latin typeface="Arial" panose="020B0604020202020204" pitchFamily="34" charset="0"/>
                <a:ea typeface="Source Sans Pro" panose="020B0503030403020204" pitchFamily="34" charset="0"/>
                <a:cs typeface="Arial" panose="020B0604020202020204" pitchFamily="34" charset="0"/>
              </a:rPr>
              <a:t>Make sure you select the ‘All modules’ button</a:t>
            </a:r>
          </a:p>
          <a:p>
            <a:pPr eaLnBrk="1" hangingPunct="1">
              <a:lnSpc>
                <a:spcPct val="90000"/>
              </a:lnSpc>
              <a:spcBef>
                <a:spcPct val="0"/>
              </a:spcBef>
              <a:buFont typeface="Verdana" panose="020B0604030504040204" pitchFamily="34" charset="0"/>
              <a:buAutoNum type="arabicPeriod"/>
            </a:pPr>
            <a:endParaRPr lang="en-CA" altLang="en-US" sz="1800" dirty="0">
              <a:latin typeface="Arial" panose="020B0604020202020204" pitchFamily="34" charset="0"/>
              <a:ea typeface="Source Sans Pro" panose="020B0503030403020204" pitchFamily="34" charset="0"/>
              <a:cs typeface="Arial" panose="020B0604020202020204" pitchFamily="34" charset="0"/>
            </a:endParaRPr>
          </a:p>
          <a:p>
            <a:pPr eaLnBrk="1" hangingPunct="1">
              <a:lnSpc>
                <a:spcPct val="90000"/>
              </a:lnSpc>
              <a:spcBef>
                <a:spcPct val="0"/>
              </a:spcBef>
              <a:buFont typeface="Verdana" panose="020B0604030504040204" pitchFamily="34" charset="0"/>
              <a:buAutoNum type="arabicPeriod"/>
            </a:pPr>
            <a:r>
              <a:rPr lang="en-CA" altLang="en-US" sz="1800" dirty="0">
                <a:latin typeface="Arial" panose="020B0604020202020204" pitchFamily="34" charset="0"/>
                <a:ea typeface="Source Sans Pro" panose="020B0503030403020204" pitchFamily="34" charset="0"/>
                <a:cs typeface="Arial" panose="020B0604020202020204" pitchFamily="34" charset="0"/>
              </a:rPr>
              <a:t>Hit search</a:t>
            </a:r>
          </a:p>
          <a:p>
            <a:pPr eaLnBrk="1" hangingPunct="1">
              <a:lnSpc>
                <a:spcPct val="90000"/>
              </a:lnSpc>
              <a:spcBef>
                <a:spcPct val="0"/>
              </a:spcBef>
              <a:buFont typeface="Verdana" panose="020B0604030504040204" pitchFamily="34" charset="0"/>
              <a:buAutoNum type="arabicPeriod"/>
            </a:pPr>
            <a:endParaRPr lang="en-CA" altLang="en-US" sz="1800" dirty="0">
              <a:latin typeface="Arial" panose="020B0604020202020204" pitchFamily="34" charset="0"/>
              <a:ea typeface="Source Sans Pro" panose="020B0503030403020204" pitchFamily="34" charset="0"/>
              <a:cs typeface="Arial" panose="020B0604020202020204" pitchFamily="34" charset="0"/>
            </a:endParaRPr>
          </a:p>
          <a:p>
            <a:pPr eaLnBrk="1" hangingPunct="1">
              <a:lnSpc>
                <a:spcPct val="90000"/>
              </a:lnSpc>
              <a:spcBef>
                <a:spcPct val="0"/>
              </a:spcBef>
              <a:buFont typeface="Verdana" panose="020B0604030504040204" pitchFamily="34" charset="0"/>
              <a:buAutoNum type="arabicPeriod"/>
            </a:pPr>
            <a:r>
              <a:rPr lang="en-CA" altLang="en-US" sz="1800" dirty="0">
                <a:latin typeface="Arial" panose="020B0604020202020204" pitchFamily="34" charset="0"/>
                <a:ea typeface="Source Sans Pro" panose="020B0503030403020204" pitchFamily="34" charset="0"/>
                <a:cs typeface="Arial" panose="020B0604020202020204" pitchFamily="34" charset="0"/>
              </a:rPr>
              <a:t>You’re there!</a:t>
            </a:r>
          </a:p>
        </p:txBody>
      </p:sp>
      <p:pic>
        <p:nvPicPr>
          <p:cNvPr id="60420" name="Picture 1"/>
          <p:cNvPicPr>
            <a:picLocks noChangeAspect="1"/>
          </p:cNvPicPr>
          <p:nvPr/>
        </p:nvPicPr>
        <p:blipFill>
          <a:blip r:embed="rId4" cstate="print">
            <a:extLst>
              <a:ext uri="{28A0092B-C50C-407E-A947-70E740481C1C}">
                <a14:useLocalDpi xmlns:a14="http://schemas.microsoft.com/office/drawing/2010/main" val="0"/>
              </a:ext>
            </a:extLst>
          </a:blip>
          <a:srcRect l="2751" t="12199" r="3932" b="14301"/>
          <a:stretch>
            <a:fillRect/>
          </a:stretch>
        </p:blipFill>
        <p:spPr bwMode="auto">
          <a:xfrm>
            <a:off x="239883" y="818934"/>
            <a:ext cx="4514998" cy="200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766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5"/>
          <p:cNvSpPr>
            <a:spLocks noGrp="1" noChangeArrowheads="1"/>
          </p:cNvSpPr>
          <p:nvPr>
            <p:ph type="title"/>
          </p:nvPr>
        </p:nvSpPr>
        <p:spPr>
          <a:xfrm>
            <a:off x="1358504" y="134541"/>
            <a:ext cx="5400675" cy="389334"/>
          </a:xfrm>
        </p:spPr>
        <p:txBody>
          <a:bodyPr/>
          <a:lstStyle/>
          <a:p>
            <a:pPr algn="ctr" eaLnBrk="1" hangingPunct="1"/>
            <a:r>
              <a:rPr lang="en-GB" altLang="en-US" sz="2800" b="1" dirty="0">
                <a:latin typeface="Arial" panose="020B0604020202020204" pitchFamily="34" charset="0"/>
                <a:ea typeface="Source Sans Pro" panose="020B0503030403020204" pitchFamily="34" charset="0"/>
                <a:cs typeface="Arial" panose="020B0604020202020204" pitchFamily="34" charset="0"/>
              </a:rPr>
              <a:t>Q&amp;A</a:t>
            </a:r>
          </a:p>
        </p:txBody>
      </p:sp>
      <p:sp>
        <p:nvSpPr>
          <p:cNvPr id="62467" name="TextBox 8"/>
          <p:cNvSpPr txBox="1">
            <a:spLocks noChangeArrowheads="1"/>
          </p:cNvSpPr>
          <p:nvPr/>
        </p:nvSpPr>
        <p:spPr bwMode="auto">
          <a:xfrm>
            <a:off x="2300901" y="4031310"/>
            <a:ext cx="3515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en-GB" altLang="en-US" sz="1400" i="1" dirty="0">
                <a:latin typeface="+mn-lt"/>
              </a:rPr>
              <a:t>Image by Wesley </a:t>
            </a:r>
            <a:r>
              <a:rPr lang="en-GB" altLang="en-US" sz="1400" i="1" dirty="0" err="1">
                <a:latin typeface="+mn-lt"/>
              </a:rPr>
              <a:t>Tingey</a:t>
            </a:r>
            <a:r>
              <a:rPr lang="en-GB" altLang="en-US" sz="1400" i="1" dirty="0">
                <a:latin typeface="+mn-lt"/>
              </a:rPr>
              <a:t> on </a:t>
            </a:r>
            <a:r>
              <a:rPr lang="en-GB" altLang="en-US" sz="1400" i="1" dirty="0" err="1">
                <a:latin typeface="+mn-lt"/>
              </a:rPr>
              <a:t>Unsplash</a:t>
            </a:r>
            <a:endParaRPr lang="en-GB" altLang="en-US" sz="1400" i="1" dirty="0">
              <a:latin typeface="+mn-lt"/>
            </a:endParaRPr>
          </a:p>
        </p:txBody>
      </p:sp>
      <p:pic>
        <p:nvPicPr>
          <p:cNvPr id="62468"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995" t="23692" r="33006" b="14085"/>
          <a:stretch>
            <a:fillRect/>
          </a:stretch>
        </p:blipFill>
        <p:spPr>
          <a:xfrm>
            <a:off x="2087166" y="627460"/>
            <a:ext cx="3943350" cy="3942159"/>
          </a:xfrm>
        </p:spPr>
      </p:pic>
      <p:pic>
        <p:nvPicPr>
          <p:cNvPr id="2" name="Picture 1"/>
          <p:cNvPicPr>
            <a:picLocks noChangeAspect="1"/>
          </p:cNvPicPr>
          <p:nvPr/>
        </p:nvPicPr>
        <p:blipFill rotWithShape="1">
          <a:blip r:embed="rId4"/>
          <a:srcRect l="28425" t="24370" r="29409" b="25377"/>
          <a:stretch/>
        </p:blipFill>
        <p:spPr>
          <a:xfrm>
            <a:off x="1663733" y="708865"/>
            <a:ext cx="4790216" cy="3211368"/>
          </a:xfrm>
          <a:prstGeom prst="rect">
            <a:avLst/>
          </a:prstGeom>
        </p:spPr>
      </p:pic>
    </p:spTree>
    <p:extLst>
      <p:ext uri="{BB962C8B-B14F-4D97-AF65-F5344CB8AC3E}">
        <p14:creationId xmlns:p14="http://schemas.microsoft.com/office/powerpoint/2010/main" val="140458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9E0686F-1A44-4868-A1E4-0347E941147B}"/>
              </a:ext>
            </a:extLst>
          </p:cNvPr>
          <p:cNvSpPr>
            <a:spLocks noGrp="1"/>
          </p:cNvSpPr>
          <p:nvPr>
            <p:ph type="title"/>
          </p:nvPr>
        </p:nvSpPr>
        <p:spPr>
          <a:xfrm>
            <a:off x="756753" y="294533"/>
            <a:ext cx="3815247" cy="342900"/>
          </a:xfrm>
        </p:spPr>
        <p:txBody>
          <a:bodyPr>
            <a:normAutofit fontScale="90000"/>
          </a:bodyPr>
          <a:lstStyle/>
          <a:p>
            <a:pPr eaLnBrk="1" hangingPunct="1">
              <a:defRPr/>
            </a:pPr>
            <a:r>
              <a:rPr lang="en-GB" b="1" dirty="0">
                <a:solidFill>
                  <a:schemeClr val="tx2"/>
                </a:solidFill>
                <a:latin typeface="+mn-lt"/>
                <a:ea typeface="Source Sans Pro Black" panose="020B0803030403020204" pitchFamily="34" charset="0"/>
              </a:rPr>
              <a:t>Who are we?</a:t>
            </a:r>
          </a:p>
        </p:txBody>
      </p:sp>
      <p:pic>
        <p:nvPicPr>
          <p:cNvPr id="8195" name="Picture 8" descr="Anne Flanaga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63304" y="1283494"/>
            <a:ext cx="725090" cy="723900"/>
          </a:xfrm>
          <a:noFill/>
          <a:extLst>
            <a:ext uri="{909E8E84-426E-40DD-AFC4-6F175D3DCCD1}">
              <a14:hiddenFill xmlns:a14="http://schemas.microsoft.com/office/drawing/2010/main">
                <a:solidFill>
                  <a:srgbClr val="FFFFFF"/>
                </a:solidFill>
              </a14:hiddenFill>
            </a:ext>
          </a:extLst>
        </p:spPr>
      </p:pic>
      <p:pic>
        <p:nvPicPr>
          <p:cNvPr id="8196" name="Picture 2" descr="Jacque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750" y="2199894"/>
            <a:ext cx="642938" cy="96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21"/>
          <p:cNvSpPr>
            <a:spLocks noChangeArrowheads="1"/>
          </p:cNvSpPr>
          <p:nvPr/>
        </p:nvSpPr>
        <p:spPr bwMode="auto">
          <a:xfrm>
            <a:off x="1924262" y="1277810"/>
            <a:ext cx="258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US" altLang="en-US" sz="1800" dirty="0">
                <a:solidFill>
                  <a:srgbClr val="660066"/>
                </a:solidFill>
                <a:latin typeface="Arial" panose="020B0604020202020204" pitchFamily="34" charset="0"/>
                <a:ea typeface="Source Sans Pro" panose="020B0503030403020204" pitchFamily="34" charset="0"/>
                <a:cs typeface="Arial" panose="020B0604020202020204" pitchFamily="34" charset="0"/>
              </a:rPr>
              <a:t>Anne Flanagan </a:t>
            </a:r>
          </a:p>
          <a:p>
            <a:pPr eaLnBrk="1" hangingPunct="1">
              <a:spcBef>
                <a:spcPct val="0"/>
              </a:spcBef>
              <a:buFontTx/>
              <a:buNone/>
            </a:pPr>
            <a:r>
              <a:rPr lang="en-US" altLang="en-US" sz="1800" dirty="0">
                <a:solidFill>
                  <a:schemeClr val="tx1">
                    <a:lumMod val="50000"/>
                  </a:schemeClr>
                </a:solidFill>
                <a:latin typeface="Arial" panose="020B0604020202020204" pitchFamily="34" charset="0"/>
                <a:ea typeface="Source Sans Pro" panose="020B0503030403020204" pitchFamily="34" charset="0"/>
                <a:cs typeface="Arial" panose="020B0604020202020204" pitchFamily="34" charset="0"/>
              </a:rPr>
              <a:t>CCLS LLM Director</a:t>
            </a:r>
          </a:p>
        </p:txBody>
      </p:sp>
      <p:sp>
        <p:nvSpPr>
          <p:cNvPr id="27" name="Rectangle 26">
            <a:extLst>
              <a:ext uri="{FF2B5EF4-FFF2-40B4-BE49-F238E27FC236}">
                <a16:creationId xmlns:a16="http://schemas.microsoft.com/office/drawing/2014/main" id="{EFB53AC8-5A02-4C91-9E29-BCD843E5E963}"/>
              </a:ext>
            </a:extLst>
          </p:cNvPr>
          <p:cNvSpPr>
            <a:spLocks noChangeArrowheads="1"/>
          </p:cNvSpPr>
          <p:nvPr/>
        </p:nvSpPr>
        <p:spPr bwMode="auto">
          <a:xfrm>
            <a:off x="1906236" y="2250937"/>
            <a:ext cx="28607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r>
              <a:rPr lang="en-US" altLang="en-US" sz="1800" dirty="0">
                <a:solidFill>
                  <a:srgbClr val="660066"/>
                </a:solidFill>
                <a:latin typeface="Arial" panose="020B0604020202020204" pitchFamily="34" charset="0"/>
                <a:ea typeface="Source Sans Pro" panose="020B0503030403020204" pitchFamily="34" charset="0"/>
              </a:rPr>
              <a:t>Jacqueline Steinmetz </a:t>
            </a:r>
          </a:p>
          <a:p>
            <a:pPr eaLnBrk="1" hangingPunct="1">
              <a:defRPr/>
            </a:pPr>
            <a:r>
              <a:rPr lang="en-US" altLang="en-US" sz="1800" dirty="0">
                <a:solidFill>
                  <a:srgbClr val="000000"/>
                </a:solidFill>
                <a:latin typeface="Arial" panose="020B0604020202020204" pitchFamily="34" charset="0"/>
                <a:ea typeface="Source Sans Pro" panose="020B0503030403020204" pitchFamily="34" charset="0"/>
              </a:rPr>
              <a:t>Career Mentoring &amp; Work </a:t>
            </a:r>
          </a:p>
          <a:p>
            <a:pPr eaLnBrk="1" hangingPunct="1">
              <a:defRPr/>
            </a:pPr>
            <a:r>
              <a:rPr lang="en-US" altLang="en-US" sz="1800" dirty="0">
                <a:solidFill>
                  <a:srgbClr val="000000"/>
                </a:solidFill>
                <a:latin typeface="Arial" panose="020B0604020202020204" pitchFamily="34" charset="0"/>
                <a:ea typeface="Source Sans Pro" panose="020B0503030403020204" pitchFamily="34" charset="0"/>
              </a:rPr>
              <a:t>Experience</a:t>
            </a:r>
            <a:r>
              <a:rPr lang="en-US" altLang="en-US" sz="1800" dirty="0">
                <a:solidFill>
                  <a:srgbClr val="000000"/>
                </a:solidFill>
                <a:latin typeface="+mn-lt"/>
              </a:rPr>
              <a:t>  </a:t>
            </a:r>
          </a:p>
        </p:txBody>
      </p:sp>
      <p:sp>
        <p:nvSpPr>
          <p:cNvPr id="8199" name="Rectangle 27"/>
          <p:cNvSpPr>
            <a:spLocks noChangeArrowheads="1"/>
          </p:cNvSpPr>
          <p:nvPr/>
        </p:nvSpPr>
        <p:spPr bwMode="auto">
          <a:xfrm>
            <a:off x="1897770" y="3352800"/>
            <a:ext cx="3037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US" altLang="en-US" sz="1800" dirty="0">
                <a:solidFill>
                  <a:srgbClr val="660066"/>
                </a:solidFill>
                <a:latin typeface="Arial" panose="020B0604020202020204" pitchFamily="34" charset="0"/>
                <a:ea typeface="Source Sans Pro" panose="020B0503030403020204" pitchFamily="34" charset="0"/>
                <a:cs typeface="Arial" panose="020B0604020202020204" pitchFamily="34" charset="0"/>
              </a:rPr>
              <a:t>Daisy Brown</a:t>
            </a:r>
          </a:p>
          <a:p>
            <a:pPr eaLnBrk="1" hangingPunct="1">
              <a:spcBef>
                <a:spcPct val="0"/>
              </a:spcBef>
              <a:buFontTx/>
              <a:buNone/>
            </a:pPr>
            <a:r>
              <a:rPr lang="en-US" altLang="en-US" sz="1800" dirty="0">
                <a:solidFill>
                  <a:srgbClr val="000000"/>
                </a:solidFill>
                <a:latin typeface="Arial" panose="020B0604020202020204" pitchFamily="34" charset="0"/>
                <a:ea typeface="Source Sans Pro" panose="020B0503030403020204" pitchFamily="34" charset="0"/>
                <a:cs typeface="Arial" panose="020B0604020202020204" pitchFamily="34" charset="0"/>
              </a:rPr>
              <a:t>Professional Development </a:t>
            </a:r>
            <a:r>
              <a:rPr lang="en-US" altLang="en-US" sz="1800" dirty="0" err="1">
                <a:solidFill>
                  <a:srgbClr val="000000"/>
                </a:solidFill>
                <a:latin typeface="Arial" panose="020B0604020202020204" pitchFamily="34" charset="0"/>
                <a:ea typeface="Source Sans Pro" panose="020B0503030403020204" pitchFamily="34" charset="0"/>
                <a:cs typeface="Arial" panose="020B0604020202020204" pitchFamily="34" charset="0"/>
              </a:rPr>
              <a:t>Programmes</a:t>
            </a:r>
            <a:r>
              <a:rPr lang="en-US" altLang="en-US" sz="1800" dirty="0">
                <a:solidFill>
                  <a:srgbClr val="000000"/>
                </a:solidFill>
                <a:latin typeface="Arial" panose="020B0604020202020204" pitchFamily="34" charset="0"/>
                <a:ea typeface="Source Sans Pro" panose="020B0503030403020204" pitchFamily="34" charset="0"/>
                <a:cs typeface="Arial" panose="020B0604020202020204" pitchFamily="34" charset="0"/>
              </a:rPr>
              <a:t> Coordinator</a:t>
            </a:r>
          </a:p>
        </p:txBody>
      </p:sp>
      <p:sp>
        <p:nvSpPr>
          <p:cNvPr id="8200" name="Rectangle 28"/>
          <p:cNvSpPr>
            <a:spLocks noChangeArrowheads="1"/>
          </p:cNvSpPr>
          <p:nvPr/>
        </p:nvSpPr>
        <p:spPr bwMode="auto">
          <a:xfrm>
            <a:off x="6121645" y="1261840"/>
            <a:ext cx="2172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US" altLang="en-US" sz="1800" dirty="0">
                <a:solidFill>
                  <a:srgbClr val="660066"/>
                </a:solidFill>
                <a:latin typeface="Arial" panose="020B0604020202020204" pitchFamily="34" charset="0"/>
                <a:ea typeface="Source Sans Pro" panose="020B0503030403020204" pitchFamily="34" charset="0"/>
                <a:cs typeface="Arial" panose="020B0604020202020204" pitchFamily="34" charset="0"/>
              </a:rPr>
              <a:t>Afua Kudom</a:t>
            </a:r>
          </a:p>
          <a:p>
            <a:pPr eaLnBrk="1" hangingPunct="1">
              <a:spcBef>
                <a:spcPct val="0"/>
              </a:spcBef>
              <a:buFontTx/>
              <a:buNone/>
            </a:pPr>
            <a:r>
              <a:rPr lang="en-US" altLang="en-US" sz="1800" dirty="0">
                <a:solidFill>
                  <a:srgbClr val="000000"/>
                </a:solidFill>
                <a:latin typeface="Arial" panose="020B0604020202020204" pitchFamily="34" charset="0"/>
                <a:ea typeface="Source Sans Pro" panose="020B0503030403020204" pitchFamily="34" charset="0"/>
                <a:cs typeface="Arial" panose="020B0604020202020204" pitchFamily="34" charset="0"/>
              </a:rPr>
              <a:t>Careers Consultant</a:t>
            </a:r>
          </a:p>
        </p:txBody>
      </p:sp>
      <p:sp>
        <p:nvSpPr>
          <p:cNvPr id="8201" name="Rectangle 29"/>
          <p:cNvSpPr>
            <a:spLocks noChangeArrowheads="1"/>
          </p:cNvSpPr>
          <p:nvPr/>
        </p:nvSpPr>
        <p:spPr bwMode="auto">
          <a:xfrm>
            <a:off x="6127599" y="2739331"/>
            <a:ext cx="2172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US" altLang="en-US" sz="1800" dirty="0">
                <a:solidFill>
                  <a:srgbClr val="660066"/>
                </a:solidFill>
                <a:latin typeface="Arial" panose="020B0604020202020204" pitchFamily="34" charset="0"/>
                <a:ea typeface="Source Sans Pro" panose="020B0503030403020204" pitchFamily="34" charset="0"/>
                <a:cs typeface="Arial" panose="020B0604020202020204" pitchFamily="34" charset="0"/>
              </a:rPr>
              <a:t>Dara Vexter</a:t>
            </a:r>
          </a:p>
          <a:p>
            <a:pPr eaLnBrk="1" hangingPunct="1">
              <a:spcBef>
                <a:spcPct val="0"/>
              </a:spcBef>
              <a:buFontTx/>
              <a:buNone/>
            </a:pPr>
            <a:r>
              <a:rPr lang="en-US" altLang="en-US" sz="1800" dirty="0">
                <a:solidFill>
                  <a:srgbClr val="000000"/>
                </a:solidFill>
                <a:latin typeface="Arial" panose="020B0604020202020204" pitchFamily="34" charset="0"/>
                <a:ea typeface="Source Sans Pro" panose="020B0503030403020204" pitchFamily="34" charset="0"/>
                <a:cs typeface="Arial" panose="020B0604020202020204" pitchFamily="34" charset="0"/>
              </a:rPr>
              <a:t>Careers Consultant</a:t>
            </a:r>
          </a:p>
        </p:txBody>
      </p:sp>
      <p:pic>
        <p:nvPicPr>
          <p:cNvPr id="8202" name="Picture 30"/>
          <p:cNvPicPr>
            <a:picLocks noChangeAspect="1"/>
          </p:cNvPicPr>
          <p:nvPr/>
        </p:nvPicPr>
        <p:blipFill>
          <a:blip r:embed="rId5">
            <a:extLst>
              <a:ext uri="{28A0092B-C50C-407E-A947-70E740481C1C}">
                <a14:useLocalDpi xmlns:a14="http://schemas.microsoft.com/office/drawing/2010/main" val="0"/>
              </a:ext>
            </a:extLst>
          </a:blip>
          <a:srcRect l="13927" r="13857"/>
          <a:stretch>
            <a:fillRect/>
          </a:stretch>
        </p:blipFill>
        <p:spPr bwMode="auto">
          <a:xfrm>
            <a:off x="1042988" y="3378399"/>
            <a:ext cx="647700"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03703" y="2712602"/>
            <a:ext cx="869156" cy="8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
          <p:cNvPicPr>
            <a:picLocks noChangeAspect="1" noChangeArrowheads="1"/>
          </p:cNvPicPr>
          <p:nvPr/>
        </p:nvPicPr>
        <p:blipFill>
          <a:blip r:embed="rId7">
            <a:extLst>
              <a:ext uri="{28A0092B-C50C-407E-A947-70E740481C1C}">
                <a14:useLocalDpi xmlns:a14="http://schemas.microsoft.com/office/drawing/2010/main" val="0"/>
              </a:ext>
            </a:extLst>
          </a:blip>
          <a:srcRect r="12148"/>
          <a:stretch>
            <a:fillRect/>
          </a:stretch>
        </p:blipFill>
        <p:spPr bwMode="auto">
          <a:xfrm>
            <a:off x="5098157" y="1172081"/>
            <a:ext cx="869156" cy="8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Anne Flana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745" y="1156336"/>
            <a:ext cx="806185"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308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09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557B2C-7E41-43FA-B06B-7782DD1AC46C}"/>
              </a:ext>
            </a:extLst>
          </p:cNvPr>
          <p:cNvPicPr>
            <a:picLocks noChangeAspect="1"/>
          </p:cNvPicPr>
          <p:nvPr/>
        </p:nvPicPr>
        <p:blipFill>
          <a:blip r:embed="rId3"/>
          <a:stretch>
            <a:fillRect/>
          </a:stretch>
        </p:blipFill>
        <p:spPr>
          <a:xfrm>
            <a:off x="2500805" y="383191"/>
            <a:ext cx="6431966" cy="3736544"/>
          </a:xfrm>
          <a:prstGeom prst="rect">
            <a:avLst/>
          </a:prstGeom>
        </p:spPr>
      </p:pic>
      <p:sp>
        <p:nvSpPr>
          <p:cNvPr id="3" name="Title 2">
            <a:extLst>
              <a:ext uri="{FF2B5EF4-FFF2-40B4-BE49-F238E27FC236}">
                <a16:creationId xmlns:a16="http://schemas.microsoft.com/office/drawing/2014/main" id="{44DF8184-5AF0-4B3E-95AD-2151F16EF91B}"/>
              </a:ext>
            </a:extLst>
          </p:cNvPr>
          <p:cNvSpPr>
            <a:spLocks noGrp="1"/>
          </p:cNvSpPr>
          <p:nvPr>
            <p:ph type="title"/>
          </p:nvPr>
        </p:nvSpPr>
        <p:spPr/>
        <p:txBody>
          <a:bodyPr/>
          <a:lstStyle/>
          <a:p>
            <a:r>
              <a:rPr lang="en-GB" dirty="0"/>
              <a:t> </a:t>
            </a:r>
          </a:p>
        </p:txBody>
      </p:sp>
      <p:sp>
        <p:nvSpPr>
          <p:cNvPr id="4" name="Rectangle 2">
            <a:extLst>
              <a:ext uri="{FF2B5EF4-FFF2-40B4-BE49-F238E27FC236}">
                <a16:creationId xmlns:a16="http://schemas.microsoft.com/office/drawing/2014/main" id="{4F2FECCF-A6FB-4ACF-B0ED-46EB6B4C379D}"/>
              </a:ext>
            </a:extLst>
          </p:cNvPr>
          <p:cNvSpPr>
            <a:spLocks noChangeArrowheads="1"/>
          </p:cNvSpPr>
          <p:nvPr/>
        </p:nvSpPr>
        <p:spPr bwMode="auto">
          <a:xfrm>
            <a:off x="2301765" y="599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B45474FC-4977-4BCC-BEE5-6AD5DADAF9D3}"/>
              </a:ext>
            </a:extLst>
          </p:cNvPr>
          <p:cNvSpPr txBox="1"/>
          <p:nvPr/>
        </p:nvSpPr>
        <p:spPr>
          <a:xfrm>
            <a:off x="591206" y="212673"/>
            <a:ext cx="3819198" cy="707886"/>
          </a:xfrm>
          <a:prstGeom prst="rect">
            <a:avLst/>
          </a:prstGeom>
          <a:noFill/>
        </p:spPr>
        <p:txBody>
          <a:bodyPr wrap="square" rtlCol="0">
            <a:spAutoFit/>
          </a:bodyPr>
          <a:lstStyle/>
          <a:p>
            <a:r>
              <a:rPr lang="en-GB" sz="4000" b="1" dirty="0">
                <a:latin typeface="Arial" panose="020B0604020202020204" pitchFamily="34" charset="0"/>
                <a:ea typeface="Source Sans Pro" panose="020B0503030403020204" pitchFamily="34" charset="0"/>
              </a:rPr>
              <a:t>Who are you?</a:t>
            </a:r>
            <a:endParaRPr lang="en-GB" sz="4000" dirty="0"/>
          </a:p>
        </p:txBody>
      </p:sp>
      <p:sp>
        <p:nvSpPr>
          <p:cNvPr id="2" name="TextBox 1">
            <a:extLst>
              <a:ext uri="{FF2B5EF4-FFF2-40B4-BE49-F238E27FC236}">
                <a16:creationId xmlns:a16="http://schemas.microsoft.com/office/drawing/2014/main" id="{1E76D3DA-AAC8-4AC6-A356-3C8A7D52C77C}"/>
              </a:ext>
            </a:extLst>
          </p:cNvPr>
          <p:cNvSpPr txBox="1"/>
          <p:nvPr/>
        </p:nvSpPr>
        <p:spPr>
          <a:xfrm>
            <a:off x="754380" y="1121239"/>
            <a:ext cx="1746425" cy="2862322"/>
          </a:xfrm>
          <a:prstGeom prst="rect">
            <a:avLst/>
          </a:prstGeom>
          <a:noFill/>
        </p:spPr>
        <p:txBody>
          <a:bodyPr wrap="square" rtlCol="0">
            <a:spAutoFit/>
          </a:bodyPr>
          <a:lstStyle/>
          <a:p>
            <a:r>
              <a:rPr lang="en-GB" sz="1800" b="0" i="0" dirty="0">
                <a:effectLst/>
                <a:latin typeface="+mj-lt"/>
              </a:rPr>
              <a:t>With students from over 160 countries, Queen Mary is one of the most internationally diverse institutions in the world.</a:t>
            </a:r>
            <a:endParaRPr lang="en-GB" sz="1800" dirty="0">
              <a:latin typeface="+mj-lt"/>
            </a:endParaRPr>
          </a:p>
        </p:txBody>
      </p:sp>
    </p:spTree>
    <p:extLst>
      <p:ext uri="{BB962C8B-B14F-4D97-AF65-F5344CB8AC3E}">
        <p14:creationId xmlns:p14="http://schemas.microsoft.com/office/powerpoint/2010/main" val="14921948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D8A962-1DD0-47C1-B530-79F318BB6594}"/>
              </a:ext>
            </a:extLst>
          </p:cNvPr>
          <p:cNvPicPr>
            <a:picLocks noChangeAspect="1"/>
          </p:cNvPicPr>
          <p:nvPr/>
        </p:nvPicPr>
        <p:blipFill>
          <a:blip r:embed="rId3"/>
          <a:stretch>
            <a:fillRect/>
          </a:stretch>
        </p:blipFill>
        <p:spPr>
          <a:xfrm>
            <a:off x="3365500" y="1410955"/>
            <a:ext cx="5778500" cy="3037762"/>
          </a:xfrm>
          <a:prstGeom prst="rect">
            <a:avLst/>
          </a:prstGeom>
        </p:spPr>
      </p:pic>
      <p:sp>
        <p:nvSpPr>
          <p:cNvPr id="3" name="Title 2">
            <a:extLst>
              <a:ext uri="{FF2B5EF4-FFF2-40B4-BE49-F238E27FC236}">
                <a16:creationId xmlns:a16="http://schemas.microsoft.com/office/drawing/2014/main" id="{44DF8184-5AF0-4B3E-95AD-2151F16EF91B}"/>
              </a:ext>
            </a:extLst>
          </p:cNvPr>
          <p:cNvSpPr>
            <a:spLocks noGrp="1"/>
          </p:cNvSpPr>
          <p:nvPr>
            <p:ph type="title"/>
          </p:nvPr>
        </p:nvSpPr>
        <p:spPr/>
        <p:txBody>
          <a:bodyPr/>
          <a:lstStyle/>
          <a:p>
            <a:r>
              <a:rPr lang="en-GB" dirty="0"/>
              <a:t> </a:t>
            </a:r>
          </a:p>
        </p:txBody>
      </p:sp>
      <p:sp>
        <p:nvSpPr>
          <p:cNvPr id="4" name="Rectangle 2">
            <a:extLst>
              <a:ext uri="{FF2B5EF4-FFF2-40B4-BE49-F238E27FC236}">
                <a16:creationId xmlns:a16="http://schemas.microsoft.com/office/drawing/2014/main" id="{4F2FECCF-A6FB-4ACF-B0ED-46EB6B4C379D}"/>
              </a:ext>
            </a:extLst>
          </p:cNvPr>
          <p:cNvSpPr>
            <a:spLocks noChangeArrowheads="1"/>
          </p:cNvSpPr>
          <p:nvPr/>
        </p:nvSpPr>
        <p:spPr bwMode="auto">
          <a:xfrm>
            <a:off x="2301765" y="5990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a16="http://schemas.microsoft.com/office/drawing/2014/main" id="{ED5624F8-EC53-4533-9075-A6D8545730FA}"/>
              </a:ext>
            </a:extLst>
          </p:cNvPr>
          <p:cNvSpPr txBox="1"/>
          <p:nvPr/>
        </p:nvSpPr>
        <p:spPr>
          <a:xfrm>
            <a:off x="644970" y="1745580"/>
            <a:ext cx="3847020" cy="2516073"/>
          </a:xfrm>
          <a:prstGeom prst="rect">
            <a:avLst/>
          </a:prstGeom>
          <a:noFill/>
        </p:spPr>
        <p:txBody>
          <a:bodyPr wrap="square" rtlCol="0">
            <a:spAutoFit/>
          </a:bodyPr>
          <a:lstStyle/>
          <a:p>
            <a:pPr algn="l"/>
            <a:r>
              <a:rPr lang="en-GB" sz="2400" dirty="0"/>
              <a:t>E</a:t>
            </a:r>
            <a:r>
              <a:rPr lang="en-GB" sz="2400" b="0" i="0" u="none" strike="noStrike" baseline="0" dirty="0"/>
              <a:t>ach year we have a large group of students and graduates who would like to work in the UK, either on a short-term basis or permanently.</a:t>
            </a:r>
            <a:endParaRPr lang="en-GB" altLang="en-US" sz="2400" b="0" i="0" u="none" strike="noStrike" baseline="0" dirty="0">
              <a:latin typeface="SourceSansPro-Light"/>
            </a:endParaRPr>
          </a:p>
          <a:p>
            <a:endParaRPr lang="en-GB" dirty="0"/>
          </a:p>
        </p:txBody>
      </p:sp>
      <p:sp>
        <p:nvSpPr>
          <p:cNvPr id="9" name="TextBox 8">
            <a:extLst>
              <a:ext uri="{FF2B5EF4-FFF2-40B4-BE49-F238E27FC236}">
                <a16:creationId xmlns:a16="http://schemas.microsoft.com/office/drawing/2014/main" id="{79CD39D5-7A76-4919-AFEA-C3E32B668E18}"/>
              </a:ext>
            </a:extLst>
          </p:cNvPr>
          <p:cNvSpPr txBox="1"/>
          <p:nvPr/>
        </p:nvSpPr>
        <p:spPr>
          <a:xfrm>
            <a:off x="530669" y="235078"/>
            <a:ext cx="8082662" cy="1323439"/>
          </a:xfrm>
          <a:prstGeom prst="rect">
            <a:avLst/>
          </a:prstGeom>
          <a:noFill/>
        </p:spPr>
        <p:txBody>
          <a:bodyPr wrap="none" rtlCol="0">
            <a:spAutoFit/>
          </a:bodyPr>
          <a:lstStyle/>
          <a:p>
            <a:r>
              <a:rPr lang="en-GB" altLang="en-US" sz="4000" b="1" dirty="0">
                <a:latin typeface="+mj-lt"/>
              </a:rPr>
              <a:t>What you have in common: </a:t>
            </a:r>
          </a:p>
          <a:p>
            <a:r>
              <a:rPr lang="en-GB" altLang="en-US" sz="4000" b="1" dirty="0">
                <a:latin typeface="+mj-lt"/>
              </a:rPr>
              <a:t>you will graduate in a years time</a:t>
            </a:r>
            <a:endParaRPr lang="en-GB" altLang="en-US" sz="4000" dirty="0"/>
          </a:p>
        </p:txBody>
      </p:sp>
    </p:spTree>
    <p:extLst>
      <p:ext uri="{BB962C8B-B14F-4D97-AF65-F5344CB8AC3E}">
        <p14:creationId xmlns:p14="http://schemas.microsoft.com/office/powerpoint/2010/main" val="401472658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5A1B9A-33E0-4A29-AC74-BF08809E760D}"/>
              </a:ext>
            </a:extLst>
          </p:cNvPr>
          <p:cNvSpPr/>
          <p:nvPr/>
        </p:nvSpPr>
        <p:spPr>
          <a:xfrm>
            <a:off x="1315642" y="1527572"/>
            <a:ext cx="5582840" cy="1754326"/>
          </a:xfrm>
          <a:prstGeom prst="rect">
            <a:avLst/>
          </a:prstGeom>
        </p:spPr>
        <p:txBody>
          <a:bodyPr>
            <a:spAutoFit/>
          </a:bodyPr>
          <a:lstStyle/>
          <a:p>
            <a:pPr algn="ctr" defTabSz="514350">
              <a:defRPr/>
            </a:pPr>
            <a:r>
              <a:rPr lang="en-GB" sz="5400" kern="0" dirty="0">
                <a:latin typeface="Arial" panose="020B0604020202020204" pitchFamily="34" charset="0"/>
                <a:ea typeface="Source Sans Pro" panose="020B0503030403020204" pitchFamily="34" charset="0"/>
                <a:cs typeface="+mj-cs"/>
              </a:rPr>
              <a:t>The </a:t>
            </a:r>
            <a:r>
              <a:rPr lang="en-GB" sz="5400" kern="0" dirty="0">
                <a:solidFill>
                  <a:srgbClr val="FF0000"/>
                </a:solidFill>
                <a:latin typeface="Arial" panose="020B0604020202020204" pitchFamily="34" charset="0"/>
                <a:ea typeface="Source Sans Pro" panose="020B0503030403020204" pitchFamily="34" charset="0"/>
                <a:cs typeface="+mj-cs"/>
              </a:rPr>
              <a:t>top 5</a:t>
            </a:r>
            <a:r>
              <a:rPr lang="en-GB" sz="5400" kern="0" dirty="0">
                <a:latin typeface="Arial" panose="020B0604020202020204" pitchFamily="34" charset="0"/>
                <a:ea typeface="Source Sans Pro" panose="020B0503030403020204" pitchFamily="34" charset="0"/>
                <a:cs typeface="+mj-cs"/>
              </a:rPr>
              <a:t> things </a:t>
            </a:r>
          </a:p>
          <a:p>
            <a:pPr algn="ctr" defTabSz="514350">
              <a:defRPr/>
            </a:pPr>
            <a:r>
              <a:rPr lang="en-GB" sz="5400" kern="0" dirty="0">
                <a:latin typeface="Arial" panose="020B0604020202020204" pitchFamily="34" charset="0"/>
                <a:ea typeface="Source Sans Pro" panose="020B0503030403020204" pitchFamily="34" charset="0"/>
                <a:cs typeface="+mj-cs"/>
              </a:rPr>
              <a:t>you need to know</a:t>
            </a:r>
          </a:p>
        </p:txBody>
      </p:sp>
    </p:spTree>
    <p:extLst>
      <p:ext uri="{BB962C8B-B14F-4D97-AF65-F5344CB8AC3E}">
        <p14:creationId xmlns:p14="http://schemas.microsoft.com/office/powerpoint/2010/main" val="110452178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BEFDCD-00DA-488B-9548-34703EE4F1A6}"/>
              </a:ext>
            </a:extLst>
          </p:cNvPr>
          <p:cNvSpPr/>
          <p:nvPr/>
        </p:nvSpPr>
        <p:spPr>
          <a:xfrm>
            <a:off x="2117170" y="316955"/>
            <a:ext cx="5582840" cy="611706"/>
          </a:xfrm>
          <a:prstGeom prst="rect">
            <a:avLst/>
          </a:prstGeom>
        </p:spPr>
        <p:txBody>
          <a:bodyPr>
            <a:spAutoFit/>
          </a:bodyPr>
          <a:lstStyle/>
          <a:p>
            <a:pPr algn="ctr" defTabSz="514350">
              <a:defRPr/>
            </a:pPr>
            <a:r>
              <a:rPr lang="en-GB" sz="3375" b="1" kern="0" dirty="0">
                <a:latin typeface="Arial" panose="020B0604020202020204" pitchFamily="34" charset="0"/>
                <a:ea typeface="Source Sans Pro" panose="020B0503030403020204" pitchFamily="34" charset="0"/>
                <a:cs typeface="+mj-cs"/>
              </a:rPr>
              <a:t>It is a competitive market</a:t>
            </a:r>
            <a:endParaRPr lang="en-GB" sz="2475" b="1" kern="0" dirty="0">
              <a:latin typeface="Arial" panose="020B0604020202020204" pitchFamily="34" charset="0"/>
              <a:ea typeface="Source Sans Pro" panose="020B0503030403020204" pitchFamily="34" charset="0"/>
            </a:endParaRPr>
          </a:p>
        </p:txBody>
      </p:sp>
      <p:pic>
        <p:nvPicPr>
          <p:cNvPr id="1638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3254" y="271574"/>
            <a:ext cx="94535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l="38307" t="24230" r="39134" b="18447"/>
          <a:stretch/>
        </p:blipFill>
        <p:spPr>
          <a:xfrm>
            <a:off x="3917481" y="974043"/>
            <a:ext cx="2003320" cy="2863385"/>
          </a:xfrm>
          <a:prstGeom prst="rect">
            <a:avLst/>
          </a:prstGeom>
        </p:spPr>
      </p:pic>
      <p:sp>
        <p:nvSpPr>
          <p:cNvPr id="3" name="TextBox 2"/>
          <p:cNvSpPr txBox="1"/>
          <p:nvPr/>
        </p:nvSpPr>
        <p:spPr>
          <a:xfrm>
            <a:off x="1470074" y="3966095"/>
            <a:ext cx="6872068" cy="430887"/>
          </a:xfrm>
          <a:prstGeom prst="rect">
            <a:avLst/>
          </a:prstGeom>
          <a:noFill/>
        </p:spPr>
        <p:txBody>
          <a:bodyPr wrap="square" rtlCol="0">
            <a:spAutoFit/>
          </a:bodyPr>
          <a:lstStyle/>
          <a:p>
            <a:pPr algn="ctr"/>
            <a:r>
              <a:rPr lang="en-GB" sz="1100" i="1" dirty="0"/>
              <a:t>Image by </a:t>
            </a:r>
            <a:br>
              <a:rPr lang="en-GB" sz="1100" i="1" dirty="0"/>
            </a:br>
            <a:r>
              <a:rPr lang="en-GB" sz="1100" i="1" dirty="0"/>
              <a:t>Katya </a:t>
            </a:r>
            <a:r>
              <a:rPr lang="en-GB" sz="1100" i="1" dirty="0" err="1"/>
              <a:t>Korovkina</a:t>
            </a:r>
            <a:r>
              <a:rPr lang="en-GB" sz="1100" i="1" dirty="0"/>
              <a:t> on </a:t>
            </a:r>
            <a:r>
              <a:rPr lang="en-GB" sz="1100" i="1" dirty="0" err="1"/>
              <a:t>Unsplash</a:t>
            </a:r>
            <a:endParaRPr lang="en-GB" sz="1100" i="1" dirty="0"/>
          </a:p>
        </p:txBody>
      </p:sp>
    </p:spTree>
    <p:extLst>
      <p:ext uri="{BB962C8B-B14F-4D97-AF65-F5344CB8AC3E}">
        <p14:creationId xmlns:p14="http://schemas.microsoft.com/office/powerpoint/2010/main" val="169283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1413273" y="303610"/>
            <a:ext cx="5741194" cy="1175147"/>
          </a:xfrm>
        </p:spPr>
        <p:txBody>
          <a:bodyPr/>
          <a:lstStyle/>
          <a:p>
            <a:pPr eaLnBrk="1" hangingPunct="1"/>
            <a:r>
              <a:rPr lang="en-GB" altLang="en-US" sz="3000" b="1" dirty="0">
                <a:latin typeface="Arial" panose="020B0604020202020204" pitchFamily="34" charset="0"/>
                <a:ea typeface="Source Sans Pro" panose="020B0503030403020204" pitchFamily="34" charset="0"/>
                <a:cs typeface="Calibri" panose="020F0502020204030204" pitchFamily="34" charset="0"/>
              </a:rPr>
              <a:t>You may be very good -  </a:t>
            </a:r>
            <a:br>
              <a:rPr lang="en-GB" altLang="en-US" sz="3000" b="1" dirty="0">
                <a:latin typeface="Arial" panose="020B0604020202020204" pitchFamily="34" charset="0"/>
                <a:ea typeface="Source Sans Pro" panose="020B0503030403020204" pitchFamily="34" charset="0"/>
                <a:cs typeface="Calibri" panose="020F0502020204030204" pitchFamily="34" charset="0"/>
              </a:rPr>
            </a:br>
            <a:r>
              <a:rPr lang="en-GB" altLang="en-US" sz="3000" b="1" dirty="0">
                <a:latin typeface="Arial" panose="020B0604020202020204" pitchFamily="34" charset="0"/>
                <a:ea typeface="Source Sans Pro" panose="020B0503030403020204" pitchFamily="34" charset="0"/>
                <a:cs typeface="Calibri" panose="020F0502020204030204" pitchFamily="34" charset="0"/>
              </a:rPr>
              <a:t>but are you what that particular recruiter wants?</a:t>
            </a:r>
          </a:p>
        </p:txBody>
      </p:sp>
      <p:sp>
        <p:nvSpPr>
          <p:cNvPr id="4" name="TextBox 3">
            <a:extLst>
              <a:ext uri="{FF2B5EF4-FFF2-40B4-BE49-F238E27FC236}">
                <a16:creationId xmlns:a16="http://schemas.microsoft.com/office/drawing/2014/main" id="{F91A16F5-ED0C-4EE8-BD0B-29C2BFF93D4A}"/>
              </a:ext>
            </a:extLst>
          </p:cNvPr>
          <p:cNvSpPr txBox="1"/>
          <p:nvPr/>
        </p:nvSpPr>
        <p:spPr>
          <a:xfrm>
            <a:off x="1413273" y="2282429"/>
            <a:ext cx="5741194" cy="1788951"/>
          </a:xfrm>
          <a:prstGeom prst="rect">
            <a:avLst/>
          </a:prstGeom>
          <a:noFill/>
        </p:spPr>
        <p:txBody>
          <a:bodyPr>
            <a:spAutoFit/>
          </a:bodyPr>
          <a:lstStyle/>
          <a:p>
            <a:pPr eaLnBrk="1" hangingPunct="1">
              <a:defRPr/>
            </a:pPr>
            <a:r>
              <a:rPr lang="en-GB" sz="1575" b="1" dirty="0">
                <a:latin typeface="Arial" panose="020B0604020202020204" pitchFamily="34" charset="0"/>
                <a:ea typeface="Source Sans Pro" panose="020B0503030403020204" pitchFamily="34" charset="0"/>
              </a:rPr>
              <a:t>We can help as we:</a:t>
            </a:r>
          </a:p>
          <a:p>
            <a:pPr eaLnBrk="1" hangingPunct="1">
              <a:defRPr/>
            </a:pPr>
            <a:endParaRPr lang="en-GB" sz="1575" b="1" dirty="0">
              <a:latin typeface="Arial" panose="020B0604020202020204" pitchFamily="34" charset="0"/>
              <a:ea typeface="Source Sans Pro" panose="020B0503030403020204" pitchFamily="34" charset="0"/>
            </a:endParaRPr>
          </a:p>
          <a:p>
            <a:pPr marL="257175" indent="-257175">
              <a:buFont typeface="Arial" panose="020B0604020202020204" pitchFamily="34" charset="0"/>
              <a:buChar char="•"/>
              <a:defRPr/>
            </a:pPr>
            <a:r>
              <a:rPr lang="en-GB" sz="1575" dirty="0">
                <a:latin typeface="Arial" panose="020B0604020202020204" pitchFamily="34" charset="0"/>
                <a:ea typeface="Source Sans Pro" panose="020B0503030403020204" pitchFamily="34" charset="0"/>
              </a:rPr>
              <a:t>Advise on how to target your job search</a:t>
            </a:r>
          </a:p>
          <a:p>
            <a:pPr marL="257175" indent="-257175">
              <a:buFont typeface="Arial" panose="020B0604020202020204" pitchFamily="34" charset="0"/>
              <a:buChar char="•"/>
              <a:defRPr/>
            </a:pPr>
            <a:endParaRPr lang="en-GB" sz="1575" dirty="0">
              <a:latin typeface="Arial" panose="020B0604020202020204" pitchFamily="34" charset="0"/>
              <a:ea typeface="Source Sans Pro" panose="020B0503030403020204" pitchFamily="34" charset="0"/>
            </a:endParaRPr>
          </a:p>
          <a:p>
            <a:pPr marL="257175" indent="-257175">
              <a:buFont typeface="Arial" panose="020B0604020202020204" pitchFamily="34" charset="0"/>
              <a:buChar char="•"/>
              <a:defRPr/>
            </a:pPr>
            <a:r>
              <a:rPr lang="en-GB" sz="1575" dirty="0">
                <a:latin typeface="Arial" panose="020B0604020202020204" pitchFamily="34" charset="0"/>
                <a:ea typeface="Source Sans Pro" panose="020B0503030403020204" pitchFamily="34" charset="0"/>
              </a:rPr>
              <a:t>Help you tailor your applications</a:t>
            </a:r>
          </a:p>
          <a:p>
            <a:pPr marL="257175" indent="-257175">
              <a:buFont typeface="Arial" panose="020B0604020202020204" pitchFamily="34" charset="0"/>
              <a:buChar char="•"/>
              <a:defRPr/>
            </a:pPr>
            <a:endParaRPr lang="en-GB" sz="1575" dirty="0">
              <a:latin typeface="Arial" panose="020B0604020202020204" pitchFamily="34" charset="0"/>
              <a:ea typeface="Source Sans Pro" panose="020B0503030403020204" pitchFamily="34" charset="0"/>
            </a:endParaRPr>
          </a:p>
          <a:p>
            <a:pPr marL="257175" indent="-257175">
              <a:buFont typeface="Arial" panose="020B0604020202020204" pitchFamily="34" charset="0"/>
              <a:buChar char="•"/>
              <a:defRPr/>
            </a:pPr>
            <a:r>
              <a:rPr lang="en-GB" sz="1575" dirty="0">
                <a:latin typeface="Arial" panose="020B0604020202020204" pitchFamily="34" charset="0"/>
                <a:ea typeface="Source Sans Pro" panose="020B0503030403020204" pitchFamily="34" charset="0"/>
              </a:rPr>
              <a:t>Provide guidance on how to build your skills</a:t>
            </a:r>
          </a:p>
        </p:txBody>
      </p:sp>
      <p:sp>
        <p:nvSpPr>
          <p:cNvPr id="22532" name="TextBox 5"/>
          <p:cNvSpPr txBox="1">
            <a:spLocks noChangeArrowheads="1"/>
          </p:cNvSpPr>
          <p:nvPr/>
        </p:nvSpPr>
        <p:spPr bwMode="auto">
          <a:xfrm>
            <a:off x="1413272" y="1707356"/>
            <a:ext cx="5356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en-GB" altLang="en-US" sz="1800" b="1" dirty="0">
                <a:latin typeface="Arial" panose="020B0604020202020204" pitchFamily="34" charset="0"/>
                <a:ea typeface="Source Sans Pro" panose="020B0503030403020204" pitchFamily="34" charset="0"/>
                <a:cs typeface="Arial" panose="020B0604020202020204" pitchFamily="34" charset="0"/>
              </a:rPr>
              <a:t>There are many more applicants than places</a:t>
            </a:r>
          </a:p>
        </p:txBody>
      </p:sp>
    </p:spTree>
    <p:extLst>
      <p:ext uri="{BB962C8B-B14F-4D97-AF65-F5344CB8AC3E}">
        <p14:creationId xmlns:p14="http://schemas.microsoft.com/office/powerpoint/2010/main" val="2116408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6C920F-F255-41C2-A01E-FD7E7F08C476}"/>
              </a:ext>
            </a:extLst>
          </p:cNvPr>
          <p:cNvSpPr>
            <a:spLocks noGrp="1"/>
          </p:cNvSpPr>
          <p:nvPr>
            <p:ph type="title"/>
          </p:nvPr>
        </p:nvSpPr>
        <p:spPr>
          <a:xfrm>
            <a:off x="1350508" y="265954"/>
            <a:ext cx="6221432" cy="342900"/>
          </a:xfrm>
        </p:spPr>
        <p:txBody>
          <a:bodyPr>
            <a:noAutofit/>
          </a:bodyPr>
          <a:lstStyle/>
          <a:p>
            <a:pPr algn="ctr" eaLnBrk="1" hangingPunct="1">
              <a:defRPr/>
            </a:pPr>
            <a:r>
              <a:rPr lang="en-GB" sz="3038" b="1" dirty="0">
                <a:latin typeface="Arial" panose="020B0604020202020204" pitchFamily="34" charset="0"/>
                <a:ea typeface="Source Sans Pro" panose="020B0503030403020204" pitchFamily="34" charset="0"/>
              </a:rPr>
              <a:t>Thinking about what you want, what is your main goal?</a:t>
            </a:r>
          </a:p>
        </p:txBody>
      </p:sp>
      <p:sp>
        <p:nvSpPr>
          <p:cNvPr id="18435" name="Rectangle 7"/>
          <p:cNvSpPr>
            <a:spLocks noChangeArrowheads="1"/>
          </p:cNvSpPr>
          <p:nvPr/>
        </p:nvSpPr>
        <p:spPr bwMode="auto">
          <a:xfrm>
            <a:off x="477734" y="1301118"/>
            <a:ext cx="81976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None/>
            </a:pPr>
            <a:r>
              <a:rPr lang="en-US" altLang="en-US" sz="2000" dirty="0">
                <a:solidFill>
                  <a:srgbClr val="FF0000"/>
                </a:solidFill>
                <a:latin typeface="Arial" panose="020B0604020202020204" pitchFamily="34" charset="0"/>
                <a:ea typeface="Source Sans Pro" panose="020B0503030403020204" pitchFamily="34" charset="0"/>
                <a:cs typeface="Arial" panose="020B0604020202020204" pitchFamily="34" charset="0"/>
              </a:rPr>
              <a:t>For those who are joining us online, type your answer into the chat box</a:t>
            </a:r>
            <a:endParaRPr lang="en-US" altLang="en-US" sz="2000" b="1" dirty="0">
              <a:solidFill>
                <a:srgbClr val="FF0000"/>
              </a:solidFill>
              <a:latin typeface="Arial" panose="020B0604020202020204" pitchFamily="34" charset="0"/>
              <a:ea typeface="Source Sans Pro" panose="020B0503030403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75B550F-F758-4E72-A36C-39D57B1A7D4C}"/>
              </a:ext>
            </a:extLst>
          </p:cNvPr>
          <p:cNvSpPr txBox="1"/>
          <p:nvPr/>
        </p:nvSpPr>
        <p:spPr>
          <a:xfrm>
            <a:off x="877785" y="2345076"/>
            <a:ext cx="7166879" cy="1631216"/>
          </a:xfrm>
          <a:prstGeom prst="rect">
            <a:avLst/>
          </a:prstGeom>
          <a:noFill/>
        </p:spPr>
        <p:txBody>
          <a:bodyPr wrap="square">
            <a:spAutoFit/>
          </a:bodyPr>
          <a:lstStyle/>
          <a:p>
            <a:pPr marL="342900" indent="-342900">
              <a:buFont typeface="+mj-lt"/>
              <a:buAutoNum type="arabicPeriod"/>
            </a:pPr>
            <a:r>
              <a:rPr lang="en-GB" sz="2000" dirty="0"/>
              <a:t>Work experience while I am here</a:t>
            </a:r>
          </a:p>
          <a:p>
            <a:pPr marL="342900" indent="-342900">
              <a:buFont typeface="+mj-lt"/>
              <a:buAutoNum type="arabicPeriod"/>
            </a:pPr>
            <a:r>
              <a:rPr lang="en-GB" sz="2000" b="1" dirty="0"/>
              <a:t>Practise law in the UK</a:t>
            </a:r>
          </a:p>
          <a:p>
            <a:pPr marL="342900" indent="-342900">
              <a:buFont typeface="+mj-lt"/>
              <a:buAutoNum type="arabicPeriod"/>
            </a:pPr>
            <a:r>
              <a:rPr lang="en-GB" sz="2000" dirty="0"/>
              <a:t>In the UK, not practising law</a:t>
            </a:r>
          </a:p>
          <a:p>
            <a:pPr marL="342900" indent="-342900">
              <a:buFont typeface="+mj-lt"/>
              <a:buAutoNum type="arabicPeriod"/>
            </a:pPr>
            <a:r>
              <a:rPr lang="en-GB" sz="2000" b="1" dirty="0"/>
              <a:t>Better global opportunities</a:t>
            </a:r>
          </a:p>
          <a:p>
            <a:pPr marL="342900" indent="-342900">
              <a:buFont typeface="+mj-lt"/>
              <a:buAutoNum type="arabicPeriod"/>
            </a:pPr>
            <a:r>
              <a:rPr lang="en-GB" sz="2000" dirty="0"/>
              <a:t>Develop professional skills as have a job to go back to</a:t>
            </a:r>
          </a:p>
        </p:txBody>
      </p:sp>
      <p:sp>
        <p:nvSpPr>
          <p:cNvPr id="2" name="TextBox 1">
            <a:extLst>
              <a:ext uri="{FF2B5EF4-FFF2-40B4-BE49-F238E27FC236}">
                <a16:creationId xmlns:a16="http://schemas.microsoft.com/office/drawing/2014/main" id="{2E175E11-B7AB-4991-80B9-BBF66BECFCD0}"/>
              </a:ext>
            </a:extLst>
          </p:cNvPr>
          <p:cNvSpPr txBox="1"/>
          <p:nvPr/>
        </p:nvSpPr>
        <p:spPr>
          <a:xfrm>
            <a:off x="477734" y="1810257"/>
            <a:ext cx="8380516" cy="400110"/>
          </a:xfrm>
          <a:prstGeom prst="rect">
            <a:avLst/>
          </a:prstGeom>
          <a:noFill/>
        </p:spPr>
        <p:txBody>
          <a:bodyPr wrap="square" rtlCol="0">
            <a:spAutoFit/>
          </a:bodyPr>
          <a:lstStyle/>
          <a:p>
            <a:r>
              <a:rPr lang="en-GB" sz="2000" dirty="0">
                <a:solidFill>
                  <a:schemeClr val="accent6">
                    <a:lumMod val="75000"/>
                  </a:schemeClr>
                </a:solidFill>
                <a:highlight>
                  <a:srgbClr val="00FFFF"/>
                </a:highlight>
              </a:rPr>
              <a:t>Students in the room, please raise your hand when I read out your goal  </a:t>
            </a:r>
          </a:p>
        </p:txBody>
      </p:sp>
    </p:spTree>
    <p:extLst>
      <p:ext uri="{BB962C8B-B14F-4D97-AF65-F5344CB8AC3E}">
        <p14:creationId xmlns:p14="http://schemas.microsoft.com/office/powerpoint/2010/main" val="666119996"/>
      </p:ext>
    </p:extLst>
  </p:cSld>
  <p:clrMapOvr>
    <a:masterClrMapping/>
  </p:clrMapOvr>
  <p:transition spd="slow"/>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E1A82F7A4E9D49AA46415B64B5EC6D" ma:contentTypeVersion="14" ma:contentTypeDescription="Create a new document." ma:contentTypeScope="" ma:versionID="2ab0687d6253f0162fba490b7bbe1784">
  <xsd:schema xmlns:xsd="http://www.w3.org/2001/XMLSchema" xmlns:xs="http://www.w3.org/2001/XMLSchema" xmlns:p="http://schemas.microsoft.com/office/2006/metadata/properties" xmlns:ns2="1fe723ea-ef14-4e0b-aee6-a8cf66dcffcd" xmlns:ns3="652a354a-9d87-4343-aacf-63db8a273c5a" targetNamespace="http://schemas.microsoft.com/office/2006/metadata/properties" ma:root="true" ma:fieldsID="2829efcd2f1b7223aaf93562b51ff14e" ns2:_="" ns3:_="">
    <xsd:import namespace="1fe723ea-ef14-4e0b-aee6-a8cf66dcffcd"/>
    <xsd:import namespace="652a354a-9d87-4343-aacf-63db8a273c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e723ea-ef14-4e0b-aee6-a8cf66dcf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2a354a-9d87-4343-aacf-63db8a273c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90DA18-34C8-446E-91B8-478229127EC9}">
  <ds:schemaRefs>
    <ds:schemaRef ds:uri="652a354a-9d87-4343-aacf-63db8a273c5a"/>
    <ds:schemaRef ds:uri="http://schemas.microsoft.com/office/2006/documentManagement/types"/>
    <ds:schemaRef ds:uri="http://schemas.microsoft.com/office/infopath/2007/PartnerControls"/>
    <ds:schemaRef ds:uri="http://purl.org/dc/elements/1.1/"/>
    <ds:schemaRef ds:uri="http://schemas.microsoft.com/office/2006/metadata/properties"/>
    <ds:schemaRef ds:uri="1fe723ea-ef14-4e0b-aee6-a8cf66dcffcd"/>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C65DC85-6601-4933-8393-2676A1141CE3}">
  <ds:schemaRefs>
    <ds:schemaRef ds:uri="http://schemas.microsoft.com/sharepoint/v3/contenttype/forms"/>
  </ds:schemaRefs>
</ds:datastoreItem>
</file>

<file path=customXml/itemProps3.xml><?xml version="1.0" encoding="utf-8"?>
<ds:datastoreItem xmlns:ds="http://schemas.openxmlformats.org/officeDocument/2006/customXml" ds:itemID="{A717410F-F401-4BC8-94A8-1EA513F0D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e723ea-ef14-4e0b-aee6-a8cf66dcffcd"/>
    <ds:schemaRef ds:uri="652a354a-9d87-4343-aacf-63db8a273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1835</TotalTime>
  <Words>2349</Words>
  <Application>Microsoft Office PowerPoint</Application>
  <PresentationFormat>On-screen Show (16:9)</PresentationFormat>
  <Paragraphs>334</Paragraphs>
  <Slides>30</Slides>
  <Notes>29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30</vt:i4>
      </vt:variant>
    </vt:vector>
  </HeadingPairs>
  <TitlesOfParts>
    <vt:vector size="45" baseType="lpstr">
      <vt:lpstr>4 Text</vt:lpstr>
      <vt:lpstr>Arial</vt:lpstr>
      <vt:lpstr>Calibri</vt:lpstr>
      <vt:lpstr>Calibri Light</vt:lpstr>
      <vt:lpstr>Channel 4 Chadwick</vt:lpstr>
      <vt:lpstr>Frutiger-Light</vt:lpstr>
      <vt:lpstr>Source Sans Pro</vt:lpstr>
      <vt:lpstr>Source Sans Pro Black</vt:lpstr>
      <vt:lpstr>Source Sans Pro SemiBold</vt:lpstr>
      <vt:lpstr>SourceSansPro-Light</vt:lpstr>
      <vt:lpstr>Verdana</vt:lpstr>
      <vt:lpstr>Office Theme</vt:lpstr>
      <vt:lpstr>1_Custom Design</vt:lpstr>
      <vt:lpstr>Custom Design</vt:lpstr>
      <vt:lpstr>2_Custom Design</vt:lpstr>
      <vt:lpstr>PowerPoint Presentation</vt:lpstr>
      <vt:lpstr>What are we covering today?</vt:lpstr>
      <vt:lpstr>Who are we?</vt:lpstr>
      <vt:lpstr> </vt:lpstr>
      <vt:lpstr> </vt:lpstr>
      <vt:lpstr>PowerPoint Presentation</vt:lpstr>
      <vt:lpstr>PowerPoint Presentation</vt:lpstr>
      <vt:lpstr>You may be very good -   but are you what that particular recruiter wants?</vt:lpstr>
      <vt:lpstr>Thinking about what you want, what is your main goal?</vt:lpstr>
      <vt:lpstr>Make sure you understand the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find the PG Law Careers module on QMplus</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Afua Kudom</cp:lastModifiedBy>
  <cp:revision>114</cp:revision>
  <dcterms:created xsi:type="dcterms:W3CDTF">2020-06-18T12:08:25Z</dcterms:created>
  <dcterms:modified xsi:type="dcterms:W3CDTF">2021-10-04T10:33:23Z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0x01010017E1A82F7A4E9D49AA46415B64B5EC6D</vt:lpwstr>
  </property>
</Properties>
</file>