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59" r:id="rId4"/>
    <p:sldId id="257" r:id="rId5"/>
    <p:sldId id="258" r:id="rId6"/>
    <p:sldId id="261" r:id="rId7"/>
    <p:sldId id="262" r:id="rId8"/>
    <p:sldId id="264" r:id="rId9"/>
    <p:sldId id="265" r:id="rId10"/>
    <p:sldId id="266" r:id="rId11"/>
    <p:sldId id="267" r:id="rId12"/>
    <p:sldId id="268" r:id="rId13"/>
    <p:sldId id="2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0"/>
  </p:normalViewPr>
  <p:slideViewPr>
    <p:cSldViewPr snapToGrid="0" snapToObjects="1">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401CF-DADF-5C42-B52F-608439DFD32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A708B7E-A6D5-2849-8CD8-59A962031A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AB0C41A-C856-EA48-B975-8DFAC6D0B4EA}"/>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5" name="Footer Placeholder 4">
            <a:extLst>
              <a:ext uri="{FF2B5EF4-FFF2-40B4-BE49-F238E27FC236}">
                <a16:creationId xmlns:a16="http://schemas.microsoft.com/office/drawing/2014/main" id="{8FAF07A7-B6DC-3D48-87D4-ED36AB9B33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A79F9C-5D70-114D-8217-388628F9BFDC}"/>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85229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0234A-8145-C64E-9692-A6A26EC9629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0784115-EF21-2540-9A9A-6A279D0BCBE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6468393-A313-4D4A-BE3E-5096A008E3FE}"/>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5" name="Footer Placeholder 4">
            <a:extLst>
              <a:ext uri="{FF2B5EF4-FFF2-40B4-BE49-F238E27FC236}">
                <a16:creationId xmlns:a16="http://schemas.microsoft.com/office/drawing/2014/main" id="{BF20F565-D204-2343-8A83-3BB84506AA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5C8E77-D793-3D43-BE2A-DB4A56E66A2E}"/>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4014434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0682B1-08B7-584B-831E-357173CDFDC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2B2C916-7AF0-7046-9424-6E05209910E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5AE20B1-EBC1-1F40-A30A-686CABC3CFF4}"/>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5" name="Footer Placeholder 4">
            <a:extLst>
              <a:ext uri="{FF2B5EF4-FFF2-40B4-BE49-F238E27FC236}">
                <a16:creationId xmlns:a16="http://schemas.microsoft.com/office/drawing/2014/main" id="{E763CC59-FC2F-1245-B6AC-10C93145C9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2A9E48-0C1D-2E4E-9697-B48CAD259026}"/>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283192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AC04-7B9C-4E48-80A1-5EDD9105CBA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CA05A4A-E1C6-6848-84B8-AB66F67C1D2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76AB7CE-042E-F040-9F25-A9995FAF658A}"/>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5" name="Footer Placeholder 4">
            <a:extLst>
              <a:ext uri="{FF2B5EF4-FFF2-40B4-BE49-F238E27FC236}">
                <a16:creationId xmlns:a16="http://schemas.microsoft.com/office/drawing/2014/main" id="{164F7FCA-E412-EA4D-A528-745D820291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D3AD8B-9D88-2243-A47E-29FAB1190E1D}"/>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33437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D9151-A297-9644-AF37-42F4EDAF04A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B49EB0E-ADE9-1C42-BBCB-A671C4405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CA681D2-D868-554B-BC28-94F6947D0C01}"/>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5" name="Footer Placeholder 4">
            <a:extLst>
              <a:ext uri="{FF2B5EF4-FFF2-40B4-BE49-F238E27FC236}">
                <a16:creationId xmlns:a16="http://schemas.microsoft.com/office/drawing/2014/main" id="{767813D1-9D37-2D4B-928F-E1BC6A0CEE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3B7A2E-42F4-2E4F-A76D-6372956359F1}"/>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158187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DF8B5-8073-6A43-978B-235513D2382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5684092-ED1C-444F-9F23-727FA8E4D6B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38C3163-A7A9-6F4B-9594-F0564FC71D1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F1A7D701-A6C6-034B-8084-336D5CA65820}"/>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6" name="Footer Placeholder 5">
            <a:extLst>
              <a:ext uri="{FF2B5EF4-FFF2-40B4-BE49-F238E27FC236}">
                <a16:creationId xmlns:a16="http://schemas.microsoft.com/office/drawing/2014/main" id="{9C7B5445-17AA-AF4D-AAB6-B4FA72DD19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E5EAD3-880E-534F-B85F-B7EF9034CF5C}"/>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181407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FEBA2-51A1-0D48-B9B2-A4058B8FDC9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48DF1F1-6A12-1F47-9FA0-68AC67D74A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F1A4BD0-B58A-FD44-8DCA-BB8BC5EFBA8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6504C74-3F65-BB4E-8F3D-BD24235D0F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FA15CEB-4687-1E49-807B-B41382BE1EC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F30D8A4-1539-A446-9086-30A8DA2305BC}"/>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8" name="Footer Placeholder 7">
            <a:extLst>
              <a:ext uri="{FF2B5EF4-FFF2-40B4-BE49-F238E27FC236}">
                <a16:creationId xmlns:a16="http://schemas.microsoft.com/office/drawing/2014/main" id="{15B77760-C777-BB49-BE98-8BD2B7BDE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B7FB98-34C1-9A4A-A989-D4B629AC72BE}"/>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333369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2714D-C4CE-7448-8765-BD87BA598C6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FAD8B6BD-F9CC-E94C-840B-D0B0DABDBC26}"/>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4" name="Footer Placeholder 3">
            <a:extLst>
              <a:ext uri="{FF2B5EF4-FFF2-40B4-BE49-F238E27FC236}">
                <a16:creationId xmlns:a16="http://schemas.microsoft.com/office/drawing/2014/main" id="{62E4FEA2-3E07-A54B-83B6-A82141EE4B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F7AFA4-2B7A-4342-8561-F6E52AFBA2AF}"/>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283019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8700DE-A701-A840-94FF-7285E0EC4807}"/>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3" name="Footer Placeholder 2">
            <a:extLst>
              <a:ext uri="{FF2B5EF4-FFF2-40B4-BE49-F238E27FC236}">
                <a16:creationId xmlns:a16="http://schemas.microsoft.com/office/drawing/2014/main" id="{AA18D534-1C3D-6044-9A12-50A516A404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93B267-FC84-1047-BE57-877634A9EBDB}"/>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2752883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B1A6C-7419-6645-A891-2DAADF6F5C3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C0C3C70-8BFB-A348-9DED-2D5239A42C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3B06F4E-9226-3348-A456-9E79C3597E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23CCC8C-41F8-244E-A6F0-B33CB5DDA2DE}"/>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6" name="Footer Placeholder 5">
            <a:extLst>
              <a:ext uri="{FF2B5EF4-FFF2-40B4-BE49-F238E27FC236}">
                <a16:creationId xmlns:a16="http://schemas.microsoft.com/office/drawing/2014/main" id="{F1D9D186-BBAD-144C-B6F4-07376546B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49D4EE-1C90-0647-A92B-482EEF1CE93E}"/>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2163408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C1A68-2395-CA43-907E-700DCD0E701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62EB5AD-49BA-4B4B-AB98-A4C6A8BA87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A83CC2-C9A7-864B-99E7-3DA201818E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B1A7095-7367-894C-B95C-D8DEE8EE51A9}"/>
              </a:ext>
            </a:extLst>
          </p:cNvPr>
          <p:cNvSpPr>
            <a:spLocks noGrp="1"/>
          </p:cNvSpPr>
          <p:nvPr>
            <p:ph type="dt" sz="half" idx="10"/>
          </p:nvPr>
        </p:nvSpPr>
        <p:spPr/>
        <p:txBody>
          <a:bodyPr/>
          <a:lstStyle/>
          <a:p>
            <a:fld id="{6E42D7D2-3E6B-5D4F-B20F-1527269C067A}" type="datetimeFigureOut">
              <a:rPr lang="en-US" smtClean="0"/>
              <a:t>11/14/2024</a:t>
            </a:fld>
            <a:endParaRPr lang="en-US"/>
          </a:p>
        </p:txBody>
      </p:sp>
      <p:sp>
        <p:nvSpPr>
          <p:cNvPr id="6" name="Footer Placeholder 5">
            <a:extLst>
              <a:ext uri="{FF2B5EF4-FFF2-40B4-BE49-F238E27FC236}">
                <a16:creationId xmlns:a16="http://schemas.microsoft.com/office/drawing/2014/main" id="{38FB4784-2178-0A40-88EB-94455BCEE1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081B05-A2C5-E842-87B1-7F15059AE580}"/>
              </a:ext>
            </a:extLst>
          </p:cNvPr>
          <p:cNvSpPr>
            <a:spLocks noGrp="1"/>
          </p:cNvSpPr>
          <p:nvPr>
            <p:ph type="sldNum" sz="quarter" idx="12"/>
          </p:nvPr>
        </p:nvSpPr>
        <p:spPr/>
        <p:txBody>
          <a:bodyPr/>
          <a:lstStyle/>
          <a:p>
            <a:fld id="{78CFF7B4-EF3F-9042-94E7-655945CC4045}" type="slidenum">
              <a:rPr lang="en-US" smtClean="0"/>
              <a:t>‹#›</a:t>
            </a:fld>
            <a:endParaRPr lang="en-US"/>
          </a:p>
        </p:txBody>
      </p:sp>
    </p:spTree>
    <p:extLst>
      <p:ext uri="{BB962C8B-B14F-4D97-AF65-F5344CB8AC3E}">
        <p14:creationId xmlns:p14="http://schemas.microsoft.com/office/powerpoint/2010/main" val="266262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A754A3-BF03-DC46-B472-E9F827AA44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8D0931C-B3BF-AD47-85EB-157A62E7AE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41ADCDD-770C-9D4C-BD45-705053B9D7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42D7D2-3E6B-5D4F-B20F-1527269C067A}" type="datetimeFigureOut">
              <a:rPr lang="en-US" smtClean="0"/>
              <a:t>11/14/2024</a:t>
            </a:fld>
            <a:endParaRPr lang="en-US"/>
          </a:p>
        </p:txBody>
      </p:sp>
      <p:sp>
        <p:nvSpPr>
          <p:cNvPr id="5" name="Footer Placeholder 4">
            <a:extLst>
              <a:ext uri="{FF2B5EF4-FFF2-40B4-BE49-F238E27FC236}">
                <a16:creationId xmlns:a16="http://schemas.microsoft.com/office/drawing/2014/main" id="{BA836554-C411-6443-B2B8-094DC000FF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07D9E5-29F0-7948-BC80-5F0DD17E65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FF7B4-EF3F-9042-94E7-655945CC4045}" type="slidenum">
              <a:rPr lang="en-US" smtClean="0"/>
              <a:t>‹#›</a:t>
            </a:fld>
            <a:endParaRPr lang="en-US"/>
          </a:p>
        </p:txBody>
      </p:sp>
    </p:spTree>
    <p:extLst>
      <p:ext uri="{BB962C8B-B14F-4D97-AF65-F5344CB8AC3E}">
        <p14:creationId xmlns:p14="http://schemas.microsoft.com/office/powerpoint/2010/main" val="1304725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libguides.hull.ac.uk/reflectivewriting/inde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learning.qmul.ac.uk/guide/uploading-a-video-to-your-my-media-area/" TargetMode="External"/><Relationship Id="rId2" Type="http://schemas.openxmlformats.org/officeDocument/2006/relationships/hyperlink" Target="https://elearning.qmul.ac.uk/guide/screen-capture-qmplus-media/" TargetMode="External"/><Relationship Id="rId1" Type="http://schemas.openxmlformats.org/officeDocument/2006/relationships/slideLayout" Target="../slideLayouts/slideLayout2.xml"/><Relationship Id="rId4" Type="http://schemas.openxmlformats.org/officeDocument/2006/relationships/hyperlink" Target="https://elearning.qmul.ac.uk/guide/submitting-a-video-assign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2A1FF-5C72-6742-8101-C2927C8334D9}"/>
              </a:ext>
            </a:extLst>
          </p:cNvPr>
          <p:cNvSpPr>
            <a:spLocks noGrp="1"/>
          </p:cNvSpPr>
          <p:nvPr>
            <p:ph type="ctrTitle"/>
          </p:nvPr>
        </p:nvSpPr>
        <p:spPr/>
        <p:txBody>
          <a:bodyPr/>
          <a:lstStyle/>
          <a:p>
            <a:r>
              <a:rPr lang="en-US" dirty="0"/>
              <a:t>Assessment guidance</a:t>
            </a:r>
          </a:p>
        </p:txBody>
      </p:sp>
      <p:sp>
        <p:nvSpPr>
          <p:cNvPr id="3" name="Subtitle 2">
            <a:extLst>
              <a:ext uri="{FF2B5EF4-FFF2-40B4-BE49-F238E27FC236}">
                <a16:creationId xmlns:a16="http://schemas.microsoft.com/office/drawing/2014/main" id="{C01C09F9-EEF7-514D-815C-14CA0E696435}"/>
              </a:ext>
            </a:extLst>
          </p:cNvPr>
          <p:cNvSpPr>
            <a:spLocks noGrp="1"/>
          </p:cNvSpPr>
          <p:nvPr>
            <p:ph type="subTitle" idx="1"/>
          </p:nvPr>
        </p:nvSpPr>
        <p:spPr/>
        <p:txBody>
          <a:bodyPr/>
          <a:lstStyle/>
          <a:p>
            <a:r>
              <a:rPr lang="en-US" dirty="0"/>
              <a:t>SOLM311</a:t>
            </a:r>
          </a:p>
        </p:txBody>
      </p:sp>
    </p:spTree>
    <p:extLst>
      <p:ext uri="{BB962C8B-B14F-4D97-AF65-F5344CB8AC3E}">
        <p14:creationId xmlns:p14="http://schemas.microsoft.com/office/powerpoint/2010/main" val="4140776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25946-3B6A-31EF-AD73-775F97F150FE}"/>
              </a:ext>
            </a:extLst>
          </p:cNvPr>
          <p:cNvSpPr>
            <a:spLocks noGrp="1"/>
          </p:cNvSpPr>
          <p:nvPr>
            <p:ph type="title"/>
          </p:nvPr>
        </p:nvSpPr>
        <p:spPr/>
        <p:txBody>
          <a:bodyPr/>
          <a:lstStyle/>
          <a:p>
            <a:r>
              <a:rPr lang="en-GB" dirty="0"/>
              <a:t>Reflective report</a:t>
            </a:r>
          </a:p>
        </p:txBody>
      </p:sp>
      <p:sp>
        <p:nvSpPr>
          <p:cNvPr id="3" name="Content Placeholder 2">
            <a:extLst>
              <a:ext uri="{FF2B5EF4-FFF2-40B4-BE49-F238E27FC236}">
                <a16:creationId xmlns:a16="http://schemas.microsoft.com/office/drawing/2014/main" id="{DD390F61-B6D3-E3DF-ED97-462D96527209}"/>
              </a:ext>
            </a:extLst>
          </p:cNvPr>
          <p:cNvSpPr>
            <a:spLocks noGrp="1"/>
          </p:cNvSpPr>
          <p:nvPr>
            <p:ph idx="1"/>
          </p:nvPr>
        </p:nvSpPr>
        <p:spPr/>
        <p:txBody>
          <a:bodyPr/>
          <a:lstStyle/>
          <a:p>
            <a:r>
              <a:rPr lang="en-GB" dirty="0"/>
              <a:t>Some online resources on reflective reports:</a:t>
            </a:r>
          </a:p>
          <a:p>
            <a:r>
              <a:rPr lang="en-GB" dirty="0">
                <a:hlinkClick r:id="rId2"/>
              </a:rPr>
              <a:t>https://libguides.hull.ac.uk/reflectivewriting/index</a:t>
            </a:r>
            <a:r>
              <a:rPr lang="en-GB" dirty="0"/>
              <a:t> </a:t>
            </a:r>
          </a:p>
          <a:p>
            <a:pPr algn="l" fontAlgn="base">
              <a:spcAft>
                <a:spcPts val="750"/>
              </a:spcAft>
            </a:pPr>
            <a:r>
              <a:rPr lang="en-GB" sz="1800" b="0" i="0" dirty="0">
                <a:solidFill>
                  <a:srgbClr val="000000"/>
                </a:solidFill>
                <a:effectLst/>
                <a:latin typeface="inherit"/>
              </a:rPr>
              <a:t>Academic Culture: A Student's Guide to Studying at University</a:t>
            </a:r>
            <a:endParaRPr lang="en-GB" sz="1800" b="0" i="0" dirty="0">
              <a:solidFill>
                <a:srgbClr val="000000"/>
              </a:solidFill>
              <a:effectLst/>
              <a:latin typeface="Aptos" panose="020B0004020202020204" pitchFamily="34" charset="0"/>
            </a:endParaRPr>
          </a:p>
          <a:p>
            <a:pPr marL="0" indent="0" algn="l" fontAlgn="base">
              <a:spcAft>
                <a:spcPts val="750"/>
              </a:spcAft>
              <a:buNone/>
            </a:pPr>
            <a:r>
              <a:rPr lang="en-GB" sz="1800" b="0" i="0" dirty="0">
                <a:solidFill>
                  <a:srgbClr val="000000"/>
                </a:solidFill>
                <a:effectLst/>
                <a:latin typeface="inherit"/>
              </a:rPr>
              <a:t>     Jean Brick, Brick ch.24 (available as an </a:t>
            </a:r>
            <a:r>
              <a:rPr lang="en-GB" sz="1800" b="0" i="0" dirty="0" err="1">
                <a:solidFill>
                  <a:srgbClr val="000000"/>
                </a:solidFill>
                <a:effectLst/>
                <a:latin typeface="inherit"/>
              </a:rPr>
              <a:t>ebook</a:t>
            </a:r>
            <a:r>
              <a:rPr lang="en-GB" sz="1800" b="0" i="0" dirty="0">
                <a:solidFill>
                  <a:srgbClr val="000000"/>
                </a:solidFill>
                <a:effectLst/>
                <a:latin typeface="inherit"/>
              </a:rPr>
              <a:t>)</a:t>
            </a:r>
            <a:endParaRPr lang="en-GB" sz="1800" b="0" i="0" dirty="0">
              <a:solidFill>
                <a:srgbClr val="000000"/>
              </a:solidFill>
              <a:effectLst/>
              <a:latin typeface="Aptos" panose="020B0004020202020204" pitchFamily="34" charset="0"/>
            </a:endParaRPr>
          </a:p>
          <a:p>
            <a:endParaRPr lang="en-GB" dirty="0"/>
          </a:p>
        </p:txBody>
      </p:sp>
    </p:spTree>
    <p:extLst>
      <p:ext uri="{BB962C8B-B14F-4D97-AF65-F5344CB8AC3E}">
        <p14:creationId xmlns:p14="http://schemas.microsoft.com/office/powerpoint/2010/main" val="1465240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49C5F-4128-7F9A-B688-0C1A4632ECC6}"/>
              </a:ext>
            </a:extLst>
          </p:cNvPr>
          <p:cNvSpPr>
            <a:spLocks noGrp="1"/>
          </p:cNvSpPr>
          <p:nvPr>
            <p:ph type="title"/>
          </p:nvPr>
        </p:nvSpPr>
        <p:spPr/>
        <p:txBody>
          <a:bodyPr/>
          <a:lstStyle/>
          <a:p>
            <a:r>
              <a:rPr lang="en-GB" dirty="0"/>
              <a:t>What to do</a:t>
            </a:r>
          </a:p>
        </p:txBody>
      </p:sp>
      <p:sp>
        <p:nvSpPr>
          <p:cNvPr id="3" name="Content Placeholder 2">
            <a:extLst>
              <a:ext uri="{FF2B5EF4-FFF2-40B4-BE49-F238E27FC236}">
                <a16:creationId xmlns:a16="http://schemas.microsoft.com/office/drawing/2014/main" id="{5029463C-690D-DF40-55CF-72DDBCDE6F20}"/>
              </a:ext>
            </a:extLst>
          </p:cNvPr>
          <p:cNvSpPr>
            <a:spLocks noGrp="1"/>
          </p:cNvSpPr>
          <p:nvPr>
            <p:ph idx="1"/>
          </p:nvPr>
        </p:nvSpPr>
        <p:spPr/>
        <p:txBody>
          <a:bodyPr/>
          <a:lstStyle/>
          <a:p>
            <a:r>
              <a:rPr lang="en-GB" dirty="0"/>
              <a:t>First person narrative</a:t>
            </a:r>
          </a:p>
          <a:p>
            <a:r>
              <a:rPr lang="en-GB" dirty="0"/>
              <a:t>Reflect on personal experience</a:t>
            </a:r>
          </a:p>
          <a:p>
            <a:r>
              <a:rPr lang="en-GB" dirty="0"/>
              <a:t>Reflect on a particular aspect/subtopic of the module</a:t>
            </a:r>
          </a:p>
          <a:p>
            <a:r>
              <a:rPr lang="en-GB" dirty="0"/>
              <a:t>What was your starting point at the beginning on the module?</a:t>
            </a:r>
          </a:p>
          <a:p>
            <a:r>
              <a:rPr lang="en-GB" dirty="0"/>
              <a:t>How did your thinking/understanding evolve?</a:t>
            </a:r>
          </a:p>
          <a:p>
            <a:r>
              <a:rPr lang="en-GB" dirty="0"/>
              <a:t>Refer to particular readings/sources/discussions in class that inspired you/informed your thinking</a:t>
            </a:r>
          </a:p>
          <a:p>
            <a:r>
              <a:rPr lang="en-GB" dirty="0"/>
              <a:t>Include a conclusion- how do you think what you learned may be useful to you going forward-if at all?</a:t>
            </a:r>
          </a:p>
          <a:p>
            <a:pPr marL="0" indent="0">
              <a:buNone/>
            </a:pPr>
            <a:endParaRPr lang="en-GB" dirty="0"/>
          </a:p>
        </p:txBody>
      </p:sp>
    </p:spTree>
    <p:extLst>
      <p:ext uri="{BB962C8B-B14F-4D97-AF65-F5344CB8AC3E}">
        <p14:creationId xmlns:p14="http://schemas.microsoft.com/office/powerpoint/2010/main" val="3365644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C509E-E493-D9F1-69AB-EC7E5E59F373}"/>
              </a:ext>
            </a:extLst>
          </p:cNvPr>
          <p:cNvSpPr>
            <a:spLocks noGrp="1"/>
          </p:cNvSpPr>
          <p:nvPr>
            <p:ph type="title"/>
          </p:nvPr>
        </p:nvSpPr>
        <p:spPr/>
        <p:txBody>
          <a:bodyPr/>
          <a:lstStyle/>
          <a:p>
            <a:r>
              <a:rPr lang="en-GB" dirty="0"/>
              <a:t>What not to do</a:t>
            </a:r>
          </a:p>
        </p:txBody>
      </p:sp>
      <p:sp>
        <p:nvSpPr>
          <p:cNvPr id="3" name="Content Placeholder 2">
            <a:extLst>
              <a:ext uri="{FF2B5EF4-FFF2-40B4-BE49-F238E27FC236}">
                <a16:creationId xmlns:a16="http://schemas.microsoft.com/office/drawing/2014/main" id="{D076CD76-C59A-7A05-1892-6C393BBDF5A7}"/>
              </a:ext>
            </a:extLst>
          </p:cNvPr>
          <p:cNvSpPr>
            <a:spLocks noGrp="1"/>
          </p:cNvSpPr>
          <p:nvPr>
            <p:ph idx="1"/>
          </p:nvPr>
        </p:nvSpPr>
        <p:spPr/>
        <p:txBody>
          <a:bodyPr/>
          <a:lstStyle/>
          <a:p>
            <a:r>
              <a:rPr lang="en-GB" dirty="0"/>
              <a:t>Do not repeat the exact same submission as the presentation (though they can be on similar area/topic but with a different approach)</a:t>
            </a:r>
          </a:p>
          <a:p>
            <a:r>
              <a:rPr lang="en-GB" dirty="0"/>
              <a:t>Do not reflect only on the emotional dimension without discussing the knowledge aspect</a:t>
            </a:r>
          </a:p>
          <a:p>
            <a:r>
              <a:rPr lang="en-GB" dirty="0"/>
              <a:t>Do not skip references (use </a:t>
            </a:r>
            <a:r>
              <a:rPr lang="en-GB" dirty="0" err="1"/>
              <a:t>oscola</a:t>
            </a:r>
            <a:r>
              <a:rPr lang="en-GB" dirty="0"/>
              <a:t> please)</a:t>
            </a:r>
          </a:p>
        </p:txBody>
      </p:sp>
    </p:spTree>
    <p:extLst>
      <p:ext uri="{BB962C8B-B14F-4D97-AF65-F5344CB8AC3E}">
        <p14:creationId xmlns:p14="http://schemas.microsoft.com/office/powerpoint/2010/main" val="788471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48953-EE3E-544A-8256-F969BC681DC2}"/>
              </a:ext>
            </a:extLst>
          </p:cNvPr>
          <p:cNvSpPr>
            <a:spLocks noGrp="1"/>
          </p:cNvSpPr>
          <p:nvPr>
            <p:ph type="title"/>
          </p:nvPr>
        </p:nvSpPr>
        <p:spPr/>
        <p:txBody>
          <a:bodyPr/>
          <a:lstStyle/>
          <a:p>
            <a:r>
              <a:rPr lang="en-US" dirty="0"/>
              <a:t>Further support</a:t>
            </a:r>
          </a:p>
        </p:txBody>
      </p:sp>
      <p:sp>
        <p:nvSpPr>
          <p:cNvPr id="3" name="Content Placeholder 2">
            <a:extLst>
              <a:ext uri="{FF2B5EF4-FFF2-40B4-BE49-F238E27FC236}">
                <a16:creationId xmlns:a16="http://schemas.microsoft.com/office/drawing/2014/main" id="{49930BA5-3DD5-734E-8D33-323D9A6590C6}"/>
              </a:ext>
            </a:extLst>
          </p:cNvPr>
          <p:cNvSpPr>
            <a:spLocks noGrp="1"/>
          </p:cNvSpPr>
          <p:nvPr>
            <p:ph idx="1"/>
          </p:nvPr>
        </p:nvSpPr>
        <p:spPr/>
        <p:txBody>
          <a:bodyPr/>
          <a:lstStyle/>
          <a:p>
            <a:r>
              <a:rPr lang="en-US" dirty="0"/>
              <a:t>See also  general marking criteria</a:t>
            </a:r>
          </a:p>
        </p:txBody>
      </p:sp>
    </p:spTree>
    <p:extLst>
      <p:ext uri="{BB962C8B-B14F-4D97-AF65-F5344CB8AC3E}">
        <p14:creationId xmlns:p14="http://schemas.microsoft.com/office/powerpoint/2010/main" val="770270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30BA-489C-4249-89C4-6CC0F10C975F}"/>
              </a:ext>
            </a:extLst>
          </p:cNvPr>
          <p:cNvSpPr>
            <a:spLocks noGrp="1"/>
          </p:cNvSpPr>
          <p:nvPr>
            <p:ph type="title"/>
          </p:nvPr>
        </p:nvSpPr>
        <p:spPr/>
        <p:txBody>
          <a:bodyPr/>
          <a:lstStyle/>
          <a:p>
            <a:r>
              <a:rPr lang="en-US" dirty="0"/>
              <a:t>Module assessment</a:t>
            </a:r>
          </a:p>
        </p:txBody>
      </p:sp>
      <p:sp>
        <p:nvSpPr>
          <p:cNvPr id="3" name="Content Placeholder 2">
            <a:extLst>
              <a:ext uri="{FF2B5EF4-FFF2-40B4-BE49-F238E27FC236}">
                <a16:creationId xmlns:a16="http://schemas.microsoft.com/office/drawing/2014/main" id="{5905929B-837E-3245-86A4-5BA416AD0152}"/>
              </a:ext>
            </a:extLst>
          </p:cNvPr>
          <p:cNvSpPr>
            <a:spLocks noGrp="1"/>
          </p:cNvSpPr>
          <p:nvPr>
            <p:ph idx="1"/>
          </p:nvPr>
        </p:nvSpPr>
        <p:spPr/>
        <p:txBody>
          <a:bodyPr/>
          <a:lstStyle/>
          <a:p>
            <a:r>
              <a:rPr lang="en-US" dirty="0"/>
              <a:t>40% presentation (10 minute)- due on 03/01</a:t>
            </a:r>
          </a:p>
          <a:p>
            <a:r>
              <a:rPr lang="en-US" dirty="0"/>
              <a:t>60% reflective essay (2500 words limit)- due on 06/01</a:t>
            </a:r>
          </a:p>
        </p:txBody>
      </p:sp>
    </p:spTree>
    <p:extLst>
      <p:ext uri="{BB962C8B-B14F-4D97-AF65-F5344CB8AC3E}">
        <p14:creationId xmlns:p14="http://schemas.microsoft.com/office/powerpoint/2010/main" val="230322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81D69-53C4-704D-9C5F-799BAD7BD46F}"/>
              </a:ext>
            </a:extLst>
          </p:cNvPr>
          <p:cNvSpPr>
            <a:spLocks noGrp="1"/>
          </p:cNvSpPr>
          <p:nvPr>
            <p:ph type="title"/>
          </p:nvPr>
        </p:nvSpPr>
        <p:spPr/>
        <p:txBody>
          <a:bodyPr/>
          <a:lstStyle/>
          <a:p>
            <a:r>
              <a:rPr lang="en-US" dirty="0"/>
              <a:t>Format of the presentation</a:t>
            </a:r>
          </a:p>
        </p:txBody>
      </p:sp>
      <p:sp>
        <p:nvSpPr>
          <p:cNvPr id="3" name="Content Placeholder 2">
            <a:extLst>
              <a:ext uri="{FF2B5EF4-FFF2-40B4-BE49-F238E27FC236}">
                <a16:creationId xmlns:a16="http://schemas.microsoft.com/office/drawing/2014/main" id="{028E0BDF-ABB5-874F-ADB9-FE013D1D5512}"/>
              </a:ext>
            </a:extLst>
          </p:cNvPr>
          <p:cNvSpPr>
            <a:spLocks noGrp="1"/>
          </p:cNvSpPr>
          <p:nvPr>
            <p:ph idx="1"/>
          </p:nvPr>
        </p:nvSpPr>
        <p:spPr/>
        <p:txBody>
          <a:bodyPr/>
          <a:lstStyle/>
          <a:p>
            <a:r>
              <a:rPr lang="en-US" dirty="0"/>
              <a:t>Length- 7 minutes</a:t>
            </a:r>
          </a:p>
          <a:p>
            <a:r>
              <a:rPr lang="en-US" dirty="0"/>
              <a:t>Video presentation </a:t>
            </a:r>
          </a:p>
          <a:p>
            <a:r>
              <a:rPr lang="en-US" dirty="0"/>
              <a:t>Upload on QM plus</a:t>
            </a:r>
          </a:p>
          <a:p>
            <a:r>
              <a:rPr lang="en-US" dirty="0"/>
              <a:t>Topic of your choice</a:t>
            </a:r>
          </a:p>
          <a:p>
            <a:endParaRPr lang="en-US" dirty="0"/>
          </a:p>
        </p:txBody>
      </p:sp>
    </p:spTree>
    <p:extLst>
      <p:ext uri="{BB962C8B-B14F-4D97-AF65-F5344CB8AC3E}">
        <p14:creationId xmlns:p14="http://schemas.microsoft.com/office/powerpoint/2010/main" val="1881969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6B8A-9DF1-8647-A987-AFE5AE087DE9}"/>
              </a:ext>
            </a:extLst>
          </p:cNvPr>
          <p:cNvSpPr>
            <a:spLocks noGrp="1"/>
          </p:cNvSpPr>
          <p:nvPr>
            <p:ph type="title"/>
          </p:nvPr>
        </p:nvSpPr>
        <p:spPr/>
        <p:txBody>
          <a:bodyPr/>
          <a:lstStyle/>
          <a:p>
            <a:r>
              <a:rPr lang="en-US" dirty="0"/>
              <a:t>How to pick a topic</a:t>
            </a:r>
          </a:p>
        </p:txBody>
      </p:sp>
      <p:sp>
        <p:nvSpPr>
          <p:cNvPr id="3" name="Content Placeholder 2">
            <a:extLst>
              <a:ext uri="{FF2B5EF4-FFF2-40B4-BE49-F238E27FC236}">
                <a16:creationId xmlns:a16="http://schemas.microsoft.com/office/drawing/2014/main" id="{7E1845F9-E222-224F-98EF-3F46C5ECCCC8}"/>
              </a:ext>
            </a:extLst>
          </p:cNvPr>
          <p:cNvSpPr>
            <a:spLocks noGrp="1"/>
          </p:cNvSpPr>
          <p:nvPr>
            <p:ph idx="1"/>
          </p:nvPr>
        </p:nvSpPr>
        <p:spPr/>
        <p:txBody>
          <a:bodyPr/>
          <a:lstStyle/>
          <a:p>
            <a:r>
              <a:rPr lang="en-US" dirty="0"/>
              <a:t>Topic must be related to one of the areas we have covered in the class</a:t>
            </a:r>
          </a:p>
          <a:p>
            <a:r>
              <a:rPr lang="en-US" dirty="0"/>
              <a:t>It cannot be the same topic as the essay but it can be related to that</a:t>
            </a:r>
          </a:p>
          <a:p>
            <a:r>
              <a:rPr lang="en-US" dirty="0"/>
              <a:t>The more narrow and specific the topic is, the better- it will be less descriptive</a:t>
            </a:r>
          </a:p>
          <a:p>
            <a:r>
              <a:rPr lang="en-US" dirty="0"/>
              <a:t>Pick a topic that you find interesting</a:t>
            </a:r>
          </a:p>
          <a:p>
            <a:r>
              <a:rPr lang="en-US" dirty="0"/>
              <a:t>Topic you are passionate about/have strong opinion on</a:t>
            </a:r>
          </a:p>
        </p:txBody>
      </p:sp>
    </p:spTree>
    <p:extLst>
      <p:ext uri="{BB962C8B-B14F-4D97-AF65-F5344CB8AC3E}">
        <p14:creationId xmlns:p14="http://schemas.microsoft.com/office/powerpoint/2010/main" val="1093469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04DE3-AE98-FF4D-AB0E-48F70CF97050}"/>
              </a:ext>
            </a:extLst>
          </p:cNvPr>
          <p:cNvSpPr>
            <a:spLocks noGrp="1"/>
          </p:cNvSpPr>
          <p:nvPr>
            <p:ph type="title"/>
          </p:nvPr>
        </p:nvSpPr>
        <p:spPr/>
        <p:txBody>
          <a:bodyPr/>
          <a:lstStyle/>
          <a:p>
            <a:r>
              <a:rPr lang="en-US" dirty="0"/>
              <a:t>What is a viable/appropriate topic?</a:t>
            </a:r>
          </a:p>
        </p:txBody>
      </p:sp>
      <p:sp>
        <p:nvSpPr>
          <p:cNvPr id="3" name="Content Placeholder 2">
            <a:extLst>
              <a:ext uri="{FF2B5EF4-FFF2-40B4-BE49-F238E27FC236}">
                <a16:creationId xmlns:a16="http://schemas.microsoft.com/office/drawing/2014/main" id="{2D640413-5BE7-1248-8555-439DDF0DEAB7}"/>
              </a:ext>
            </a:extLst>
          </p:cNvPr>
          <p:cNvSpPr>
            <a:spLocks noGrp="1"/>
          </p:cNvSpPr>
          <p:nvPr>
            <p:ph idx="1"/>
          </p:nvPr>
        </p:nvSpPr>
        <p:spPr/>
        <p:txBody>
          <a:bodyPr/>
          <a:lstStyle/>
          <a:p>
            <a:r>
              <a:rPr lang="en-US" dirty="0"/>
              <a:t>Must have a specific angle and argument to present so as not to be descriptive</a:t>
            </a:r>
          </a:p>
          <a:p>
            <a:r>
              <a:rPr lang="en-US" dirty="0"/>
              <a:t>Can discuss a recent development e.g. a new statute or a legislative proposal or a debate in the literature or a case</a:t>
            </a:r>
          </a:p>
          <a:p>
            <a:r>
              <a:rPr lang="en-US" dirty="0"/>
              <a:t>Can discuss a problem or a particular solution and why is it preferable</a:t>
            </a:r>
          </a:p>
          <a:p>
            <a:r>
              <a:rPr lang="en-US" dirty="0"/>
              <a:t>No need to discuss a particular case study but you can bring up practical real-life examples to make your point</a:t>
            </a:r>
          </a:p>
        </p:txBody>
      </p:sp>
    </p:spTree>
    <p:extLst>
      <p:ext uri="{BB962C8B-B14F-4D97-AF65-F5344CB8AC3E}">
        <p14:creationId xmlns:p14="http://schemas.microsoft.com/office/powerpoint/2010/main" val="1938359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0ECB3-A75F-7E4C-8D8F-C22B5612C26F}"/>
              </a:ext>
            </a:extLst>
          </p:cNvPr>
          <p:cNvSpPr>
            <a:spLocks noGrp="1"/>
          </p:cNvSpPr>
          <p:nvPr>
            <p:ph type="title"/>
          </p:nvPr>
        </p:nvSpPr>
        <p:spPr/>
        <p:txBody>
          <a:bodyPr/>
          <a:lstStyle/>
          <a:p>
            <a:r>
              <a:rPr lang="en-US" dirty="0"/>
              <a:t>What to do</a:t>
            </a:r>
          </a:p>
        </p:txBody>
      </p:sp>
      <p:sp>
        <p:nvSpPr>
          <p:cNvPr id="3" name="Content Placeholder 2">
            <a:extLst>
              <a:ext uri="{FF2B5EF4-FFF2-40B4-BE49-F238E27FC236}">
                <a16:creationId xmlns:a16="http://schemas.microsoft.com/office/drawing/2014/main" id="{A6255185-BA17-1C45-A202-5AF9B7DD7991}"/>
              </a:ext>
            </a:extLst>
          </p:cNvPr>
          <p:cNvSpPr>
            <a:spLocks noGrp="1"/>
          </p:cNvSpPr>
          <p:nvPr>
            <p:ph idx="1"/>
          </p:nvPr>
        </p:nvSpPr>
        <p:spPr/>
        <p:txBody>
          <a:bodyPr/>
          <a:lstStyle/>
          <a:p>
            <a:r>
              <a:rPr lang="en-US" dirty="0"/>
              <a:t>Feel free to be creative and original</a:t>
            </a:r>
          </a:p>
          <a:p>
            <a:r>
              <a:rPr lang="en-US" dirty="0"/>
              <a:t>Practice before you record</a:t>
            </a:r>
          </a:p>
          <a:p>
            <a:r>
              <a:rPr lang="en-US" dirty="0"/>
              <a:t>Make sure you are audible</a:t>
            </a:r>
          </a:p>
          <a:p>
            <a:r>
              <a:rPr lang="en-US" dirty="0"/>
              <a:t>Appropriate pace and timing of the presentation</a:t>
            </a:r>
          </a:p>
          <a:p>
            <a:r>
              <a:rPr lang="en-US" dirty="0"/>
              <a:t>Using relevant sources</a:t>
            </a:r>
          </a:p>
          <a:p>
            <a:r>
              <a:rPr lang="en-US" dirty="0"/>
              <a:t>Clear structure- introduction-main body and conclusion</a:t>
            </a:r>
          </a:p>
          <a:p>
            <a:r>
              <a:rPr lang="en-US" dirty="0"/>
              <a:t>Make sure the file format is correct</a:t>
            </a:r>
          </a:p>
          <a:p>
            <a:endParaRPr lang="en-US" dirty="0"/>
          </a:p>
          <a:p>
            <a:endParaRPr lang="en-US" dirty="0"/>
          </a:p>
        </p:txBody>
      </p:sp>
    </p:spTree>
    <p:extLst>
      <p:ext uri="{BB962C8B-B14F-4D97-AF65-F5344CB8AC3E}">
        <p14:creationId xmlns:p14="http://schemas.microsoft.com/office/powerpoint/2010/main" val="451192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6C12C-1ECF-1D44-BFE0-6BA0754418F7}"/>
              </a:ext>
            </a:extLst>
          </p:cNvPr>
          <p:cNvSpPr>
            <a:spLocks noGrp="1"/>
          </p:cNvSpPr>
          <p:nvPr>
            <p:ph type="title"/>
          </p:nvPr>
        </p:nvSpPr>
        <p:spPr/>
        <p:txBody>
          <a:bodyPr/>
          <a:lstStyle/>
          <a:p>
            <a:r>
              <a:rPr lang="en-US" dirty="0"/>
              <a:t>What to avoid</a:t>
            </a:r>
          </a:p>
        </p:txBody>
      </p:sp>
      <p:sp>
        <p:nvSpPr>
          <p:cNvPr id="3" name="Content Placeholder 2">
            <a:extLst>
              <a:ext uri="{FF2B5EF4-FFF2-40B4-BE49-F238E27FC236}">
                <a16:creationId xmlns:a16="http://schemas.microsoft.com/office/drawing/2014/main" id="{763C6786-3B1C-B143-A2DC-931C3008324E}"/>
              </a:ext>
            </a:extLst>
          </p:cNvPr>
          <p:cNvSpPr>
            <a:spLocks noGrp="1"/>
          </p:cNvSpPr>
          <p:nvPr>
            <p:ph idx="1"/>
          </p:nvPr>
        </p:nvSpPr>
        <p:spPr/>
        <p:txBody>
          <a:bodyPr/>
          <a:lstStyle/>
          <a:p>
            <a:r>
              <a:rPr lang="en-US" dirty="0"/>
              <a:t>Too general descriptive topic e.g. platform regulation- what about it to you want to focus on?</a:t>
            </a:r>
          </a:p>
          <a:p>
            <a:r>
              <a:rPr lang="en-US" dirty="0"/>
              <a:t>Monotone delivery- try to be more engaging- remember there is an audience</a:t>
            </a:r>
          </a:p>
          <a:p>
            <a:r>
              <a:rPr lang="en-US" dirty="0"/>
              <a:t>Poor pacing- going too slowly at the beginning, too fast at the end </a:t>
            </a:r>
          </a:p>
          <a:p>
            <a:r>
              <a:rPr lang="en-US" dirty="0"/>
              <a:t>Try not to simply read out notes</a:t>
            </a:r>
          </a:p>
        </p:txBody>
      </p:sp>
    </p:spTree>
    <p:extLst>
      <p:ext uri="{BB962C8B-B14F-4D97-AF65-F5344CB8AC3E}">
        <p14:creationId xmlns:p14="http://schemas.microsoft.com/office/powerpoint/2010/main" val="3010194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02A8D-D404-A449-98A6-8FC1E2155AE4}"/>
              </a:ext>
            </a:extLst>
          </p:cNvPr>
          <p:cNvSpPr>
            <a:spLocks noGrp="1"/>
          </p:cNvSpPr>
          <p:nvPr>
            <p:ph type="title"/>
          </p:nvPr>
        </p:nvSpPr>
        <p:spPr/>
        <p:txBody>
          <a:bodyPr/>
          <a:lstStyle/>
          <a:p>
            <a:r>
              <a:rPr lang="en-US" dirty="0"/>
              <a:t>Marking criteria</a:t>
            </a:r>
          </a:p>
        </p:txBody>
      </p:sp>
      <p:sp>
        <p:nvSpPr>
          <p:cNvPr id="3" name="Content Placeholder 2">
            <a:extLst>
              <a:ext uri="{FF2B5EF4-FFF2-40B4-BE49-F238E27FC236}">
                <a16:creationId xmlns:a16="http://schemas.microsoft.com/office/drawing/2014/main" id="{721558FF-C4FE-0F48-87E1-7539DB74A66B}"/>
              </a:ext>
            </a:extLst>
          </p:cNvPr>
          <p:cNvSpPr>
            <a:spLocks noGrp="1"/>
          </p:cNvSpPr>
          <p:nvPr>
            <p:ph idx="1"/>
          </p:nvPr>
        </p:nvSpPr>
        <p:spPr/>
        <p:txBody>
          <a:bodyPr/>
          <a:lstStyle/>
          <a:p>
            <a:r>
              <a:rPr lang="en-US" dirty="0"/>
              <a:t>Structure of the presentation- is it clear and appropriate?</a:t>
            </a:r>
          </a:p>
          <a:p>
            <a:r>
              <a:rPr lang="en-US" dirty="0"/>
              <a:t>Content of the presentation- does it show engagement with primary and secondary sources? Does it make a convincing argument? Does it show current awareness.</a:t>
            </a:r>
          </a:p>
          <a:p>
            <a:r>
              <a:rPr lang="en-US" dirty="0"/>
              <a:t>Presentation style- is it engaging and confident? Does it demonstrate a good understanding of the topic?</a:t>
            </a:r>
          </a:p>
          <a:p>
            <a:r>
              <a:rPr lang="en-US" dirty="0"/>
              <a:t>Timing- do you keep to the time limit- how well was the time used?</a:t>
            </a:r>
          </a:p>
          <a:p>
            <a:pPr marL="0" indent="0">
              <a:buNone/>
            </a:pPr>
            <a:endParaRPr lang="en-US" dirty="0"/>
          </a:p>
        </p:txBody>
      </p:sp>
    </p:spTree>
    <p:extLst>
      <p:ext uri="{BB962C8B-B14F-4D97-AF65-F5344CB8AC3E}">
        <p14:creationId xmlns:p14="http://schemas.microsoft.com/office/powerpoint/2010/main" val="4248941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2AEE5-11EB-905B-F51F-0C045D961E78}"/>
              </a:ext>
            </a:extLst>
          </p:cNvPr>
          <p:cNvSpPr>
            <a:spLocks noGrp="1"/>
          </p:cNvSpPr>
          <p:nvPr>
            <p:ph type="title"/>
          </p:nvPr>
        </p:nvSpPr>
        <p:spPr/>
        <p:txBody>
          <a:bodyPr>
            <a:normAutofit/>
          </a:bodyPr>
          <a:lstStyle/>
          <a:p>
            <a:r>
              <a:rPr lang="en-GB" dirty="0"/>
              <a:t>Practical instructions for uploading your video to </a:t>
            </a:r>
            <a:r>
              <a:rPr lang="en-GB" dirty="0" err="1"/>
              <a:t>QMPlus</a:t>
            </a:r>
            <a:endParaRPr lang="en-GB" dirty="0"/>
          </a:p>
        </p:txBody>
      </p:sp>
      <p:sp>
        <p:nvSpPr>
          <p:cNvPr id="3" name="Content Placeholder 2">
            <a:extLst>
              <a:ext uri="{FF2B5EF4-FFF2-40B4-BE49-F238E27FC236}">
                <a16:creationId xmlns:a16="http://schemas.microsoft.com/office/drawing/2014/main" id="{59CD34BA-A1E9-F8F8-1DF7-F21452A4D227}"/>
              </a:ext>
            </a:extLst>
          </p:cNvPr>
          <p:cNvSpPr>
            <a:spLocks noGrp="1"/>
          </p:cNvSpPr>
          <p:nvPr>
            <p:ph idx="1"/>
          </p:nvPr>
        </p:nvSpPr>
        <p:spPr/>
        <p:txBody>
          <a:bodyPr>
            <a:normAutofit fontScale="55000" lnSpcReduction="20000"/>
          </a:bodyPr>
          <a:lstStyle/>
          <a:p>
            <a:r>
              <a:rPr lang="en-GB" dirty="0"/>
              <a:t>Using Kaltura Capture Space to record your video and PowerPoint – there are several instruction guides available on how to install and use Kaltura Capture – link here:</a:t>
            </a:r>
          </a:p>
          <a:p>
            <a:r>
              <a:rPr lang="en-GB" dirty="0">
                <a:hlinkClick r:id="rId2"/>
              </a:rPr>
              <a:t>https://elearning.qmul.ac.uk/guide/screen-capture-qmplus-media/</a:t>
            </a:r>
            <a:endParaRPr lang="en-GB" dirty="0"/>
          </a:p>
          <a:p>
            <a:endParaRPr lang="en-GB" dirty="0"/>
          </a:p>
          <a:p>
            <a:r>
              <a:rPr lang="en-GB" dirty="0"/>
              <a:t>Please follow the instructions on this page to upload your video, using </a:t>
            </a:r>
            <a:r>
              <a:rPr lang="en-GB" dirty="0" err="1"/>
              <a:t>QMPlus</a:t>
            </a:r>
            <a:r>
              <a:rPr lang="en-GB" dirty="0"/>
              <a:t> Media</a:t>
            </a:r>
          </a:p>
          <a:p>
            <a:r>
              <a:rPr lang="en-GB" dirty="0">
                <a:hlinkClick r:id="rId3"/>
              </a:rPr>
              <a:t>https://elearning.qmul.ac.uk/guide/uploading-a-video-to-your-my-media-area/</a:t>
            </a:r>
            <a:r>
              <a:rPr lang="en-GB" dirty="0"/>
              <a:t> </a:t>
            </a:r>
          </a:p>
          <a:p>
            <a:pPr marL="0" indent="0">
              <a:buNone/>
            </a:pPr>
            <a:endParaRPr lang="en-GB" dirty="0"/>
          </a:p>
          <a:p>
            <a:r>
              <a:rPr lang="en-GB" dirty="0"/>
              <a:t>Once </a:t>
            </a:r>
            <a:r>
              <a:rPr lang="en-GB" dirty="0" err="1"/>
              <a:t>QMPlus</a:t>
            </a:r>
            <a:r>
              <a:rPr lang="en-GB" dirty="0"/>
              <a:t> Media has informed you that the video has processed completely, proceed, using the following instructions, to submit your assignment:</a:t>
            </a:r>
          </a:p>
          <a:p>
            <a:r>
              <a:rPr lang="en-GB" dirty="0">
                <a:hlinkClick r:id="rId4"/>
              </a:rPr>
              <a:t>https://elearning.qmul.ac.uk/guide/submitting-a-video-assignment/</a:t>
            </a:r>
            <a:r>
              <a:rPr lang="en-GB" dirty="0"/>
              <a:t> </a:t>
            </a:r>
          </a:p>
          <a:p>
            <a:endParaRPr lang="en-GB" dirty="0"/>
          </a:p>
          <a:p>
            <a:r>
              <a:rPr lang="en-GB" dirty="0"/>
              <a:t>Please also look at the section on things to be aware of when submitting a video presentation.  </a:t>
            </a:r>
          </a:p>
          <a:p>
            <a:endParaRPr lang="en-GB" dirty="0"/>
          </a:p>
          <a:p>
            <a:r>
              <a:rPr lang="en-GB" dirty="0"/>
              <a:t>You may use another medium to capture and record your video presentation but please be aware that this may result in issues with your upload.  Please note that it is your responsibility to ensure that the video is uploaded and can be viewed by a 3rd party.</a:t>
            </a:r>
          </a:p>
          <a:p>
            <a:r>
              <a:rPr lang="en-GB" dirty="0"/>
              <a:t>PLEASE RETAIN A COPY OF YOUR VIDEO.</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4009615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1393</TotalTime>
  <Words>740</Words>
  <Application>Microsoft Office PowerPoint</Application>
  <PresentationFormat>Widescreen</PresentationFormat>
  <Paragraphs>73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Light</vt:lpstr>
      <vt:lpstr>inherit</vt:lpstr>
      <vt:lpstr>Office Theme</vt:lpstr>
      <vt:lpstr>Assessment guidance</vt:lpstr>
      <vt:lpstr>Module assessment</vt:lpstr>
      <vt:lpstr>Format of the presentation</vt:lpstr>
      <vt:lpstr>How to pick a topic</vt:lpstr>
      <vt:lpstr>What is a viable/appropriate topic?</vt:lpstr>
      <vt:lpstr>What to do</vt:lpstr>
      <vt:lpstr>What to avoid</vt:lpstr>
      <vt:lpstr>Marking criteria</vt:lpstr>
      <vt:lpstr>Practical instructions for uploading your video to QMPlus</vt:lpstr>
      <vt:lpstr>Reflective report</vt:lpstr>
      <vt:lpstr>What to do</vt:lpstr>
      <vt:lpstr>What not to do</vt:lpstr>
      <vt:lpstr>Further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guidance</dc:title>
  <dc:creator>Eleni Kaprou (Staff)</dc:creator>
  <cp:lastModifiedBy>Eleni Kaprou</cp:lastModifiedBy>
  <cp:revision>8</cp:revision>
  <dcterms:created xsi:type="dcterms:W3CDTF">2024-03-19T11:56:09Z</dcterms:created>
  <dcterms:modified xsi:type="dcterms:W3CDTF">2024-11-14T14:48:00Z</dcterms:modified>
</cp:coreProperties>
</file>