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84" r:id="rId4"/>
    <p:sldId id="257" r:id="rId5"/>
    <p:sldId id="258" r:id="rId6"/>
    <p:sldId id="259" r:id="rId7"/>
    <p:sldId id="260" r:id="rId8"/>
    <p:sldId id="261" r:id="rId9"/>
    <p:sldId id="263" r:id="rId10"/>
    <p:sldId id="262" r:id="rId11"/>
    <p:sldId id="264" r:id="rId12"/>
    <p:sldId id="265" r:id="rId13"/>
    <p:sldId id="266" r:id="rId14"/>
    <p:sldId id="267" r:id="rId15"/>
    <p:sldId id="268" r:id="rId16"/>
    <p:sldId id="269" r:id="rId17"/>
    <p:sldId id="271" r:id="rId18"/>
    <p:sldId id="272" r:id="rId19"/>
    <p:sldId id="270" r:id="rId20"/>
    <p:sldId id="273" r:id="rId21"/>
    <p:sldId id="274" r:id="rId22"/>
    <p:sldId id="276" r:id="rId23"/>
    <p:sldId id="275" r:id="rId24"/>
    <p:sldId id="277" r:id="rId25"/>
    <p:sldId id="278" r:id="rId26"/>
    <p:sldId id="279" r:id="rId27"/>
    <p:sldId id="280" r:id="rId28"/>
    <p:sldId id="281" r:id="rId29"/>
    <p:sldId id="282"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0B6D2-99D5-45D2-B984-31F0A67251BA}"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3595C501-E8C5-4648-9647-BDED26BF8B0E}">
      <dgm:prSet custT="1"/>
      <dgm:spPr/>
      <dgm:t>
        <a:bodyPr/>
        <a:lstStyle/>
        <a:p>
          <a:r>
            <a:rPr lang="en-GB" sz="2400" dirty="0"/>
            <a:t>Two divisions – </a:t>
          </a:r>
          <a:r>
            <a:rPr lang="en-GB" sz="2400" b="1" dirty="0"/>
            <a:t>meiosis I and meiosis II</a:t>
          </a:r>
          <a:endParaRPr lang="en-US" sz="2400" b="1" dirty="0"/>
        </a:p>
      </dgm:t>
    </dgm:pt>
    <dgm:pt modelId="{1E1CE324-4077-460B-A792-F294D9F0E0E2}" type="parTrans" cxnId="{5A0AD9B2-BFD7-439B-9457-E3D8C4CCFFF5}">
      <dgm:prSet/>
      <dgm:spPr/>
      <dgm:t>
        <a:bodyPr/>
        <a:lstStyle/>
        <a:p>
          <a:endParaRPr lang="en-US"/>
        </a:p>
      </dgm:t>
    </dgm:pt>
    <dgm:pt modelId="{50D67B08-71FC-4D88-87EE-17291E10A7A2}" type="sibTrans" cxnId="{5A0AD9B2-BFD7-439B-9457-E3D8C4CCFFF5}">
      <dgm:prSet/>
      <dgm:spPr/>
      <dgm:t>
        <a:bodyPr/>
        <a:lstStyle/>
        <a:p>
          <a:endParaRPr lang="en-US"/>
        </a:p>
      </dgm:t>
    </dgm:pt>
    <dgm:pt modelId="{7D2B96A4-C4A3-474A-B1A6-0A4177A7BB68}">
      <dgm:prSet custT="1"/>
      <dgm:spPr/>
      <dgm:t>
        <a:bodyPr/>
        <a:lstStyle/>
        <a:p>
          <a:r>
            <a:rPr lang="en-GB" sz="2400" dirty="0"/>
            <a:t>Meiosis I – </a:t>
          </a:r>
          <a:r>
            <a:rPr lang="en-GB" sz="2400" b="1" dirty="0"/>
            <a:t>reduction division </a:t>
          </a:r>
          <a:r>
            <a:rPr lang="en-GB" sz="2400" dirty="0"/>
            <a:t> - this is the part where chromosome numbers are </a:t>
          </a:r>
          <a:r>
            <a:rPr lang="en-GB" sz="2400" b="1" dirty="0"/>
            <a:t>halved</a:t>
          </a:r>
          <a:endParaRPr lang="en-US" sz="2400" b="1" dirty="0"/>
        </a:p>
      </dgm:t>
    </dgm:pt>
    <dgm:pt modelId="{C99915B0-713E-4E60-93FA-20F560D558D7}" type="parTrans" cxnId="{2807CA18-ED2D-4687-89C0-CD0F2C35CBDF}">
      <dgm:prSet/>
      <dgm:spPr/>
      <dgm:t>
        <a:bodyPr/>
        <a:lstStyle/>
        <a:p>
          <a:endParaRPr lang="en-US"/>
        </a:p>
      </dgm:t>
    </dgm:pt>
    <dgm:pt modelId="{6B468B84-1599-4E81-9D09-94F9035CE264}" type="sibTrans" cxnId="{2807CA18-ED2D-4687-89C0-CD0F2C35CBDF}">
      <dgm:prSet/>
      <dgm:spPr/>
      <dgm:t>
        <a:bodyPr/>
        <a:lstStyle/>
        <a:p>
          <a:endParaRPr lang="en-US"/>
        </a:p>
      </dgm:t>
    </dgm:pt>
    <dgm:pt modelId="{094F4016-1FF2-41DD-9E91-8F83D9D7E1F0}">
      <dgm:prSet custT="1"/>
      <dgm:spPr/>
      <dgm:t>
        <a:bodyPr/>
        <a:lstStyle/>
        <a:p>
          <a:r>
            <a:rPr lang="en-GB" sz="2400" dirty="0"/>
            <a:t>Both meiosis I and II are split into Prophase, Metaphase, Anaphase and Telophase</a:t>
          </a:r>
          <a:endParaRPr lang="en-US" sz="2400" dirty="0"/>
        </a:p>
      </dgm:t>
    </dgm:pt>
    <dgm:pt modelId="{DD2F4C93-3368-4BF8-AA9A-D3983869BB0E}" type="parTrans" cxnId="{69066EB7-BB9C-4C60-A711-D1E67ADA95B2}">
      <dgm:prSet/>
      <dgm:spPr/>
      <dgm:t>
        <a:bodyPr/>
        <a:lstStyle/>
        <a:p>
          <a:endParaRPr lang="en-US"/>
        </a:p>
      </dgm:t>
    </dgm:pt>
    <dgm:pt modelId="{664CC220-E14C-4A0C-BBE5-BCD3246B635B}" type="sibTrans" cxnId="{69066EB7-BB9C-4C60-A711-D1E67ADA95B2}">
      <dgm:prSet/>
      <dgm:spPr/>
      <dgm:t>
        <a:bodyPr/>
        <a:lstStyle/>
        <a:p>
          <a:endParaRPr lang="en-US"/>
        </a:p>
      </dgm:t>
    </dgm:pt>
    <dgm:pt modelId="{E2330BCE-6B0C-42BF-B7B2-64E141EF4CED}">
      <dgm:prSet custT="1"/>
      <dgm:spPr/>
      <dgm:t>
        <a:bodyPr/>
        <a:lstStyle/>
        <a:p>
          <a:r>
            <a:rPr lang="en-GB" sz="2400" dirty="0"/>
            <a:t>Start with interphase where DNA uncoils, replicates and produces </a:t>
          </a:r>
          <a:r>
            <a:rPr lang="en-GB" sz="2400" b="1" dirty="0"/>
            <a:t>sister chromatids </a:t>
          </a:r>
          <a:r>
            <a:rPr lang="en-GB" sz="2400" dirty="0"/>
            <a:t>(just like mitosis)</a:t>
          </a:r>
          <a:endParaRPr lang="en-US" sz="2400" dirty="0"/>
        </a:p>
      </dgm:t>
    </dgm:pt>
    <dgm:pt modelId="{12F1A887-7134-4DE4-AAA7-857D4E5C0297}" type="parTrans" cxnId="{80712484-8E07-4D0E-A1D2-5A6CA93698DA}">
      <dgm:prSet/>
      <dgm:spPr/>
      <dgm:t>
        <a:bodyPr/>
        <a:lstStyle/>
        <a:p>
          <a:endParaRPr lang="en-US"/>
        </a:p>
      </dgm:t>
    </dgm:pt>
    <dgm:pt modelId="{9DF6D750-FC4F-4C42-9909-AC4A36834E5C}" type="sibTrans" cxnId="{80712484-8E07-4D0E-A1D2-5A6CA93698DA}">
      <dgm:prSet/>
      <dgm:spPr/>
      <dgm:t>
        <a:bodyPr/>
        <a:lstStyle/>
        <a:p>
          <a:endParaRPr lang="en-US"/>
        </a:p>
      </dgm:t>
    </dgm:pt>
    <dgm:pt modelId="{9F37E142-988A-4EC9-BE5A-FBB2AC76A94C}" type="pres">
      <dgm:prSet presAssocID="{2EF0B6D2-99D5-45D2-B984-31F0A67251BA}" presName="outerComposite" presStyleCnt="0">
        <dgm:presLayoutVars>
          <dgm:chMax val="5"/>
          <dgm:dir/>
          <dgm:resizeHandles val="exact"/>
        </dgm:presLayoutVars>
      </dgm:prSet>
      <dgm:spPr/>
      <dgm:t>
        <a:bodyPr/>
        <a:lstStyle/>
        <a:p>
          <a:endParaRPr lang="en-US"/>
        </a:p>
      </dgm:t>
    </dgm:pt>
    <dgm:pt modelId="{D4D2B4F7-A433-44A5-ADFB-B99CD05E52D4}" type="pres">
      <dgm:prSet presAssocID="{2EF0B6D2-99D5-45D2-B984-31F0A67251BA}" presName="dummyMaxCanvas" presStyleCnt="0">
        <dgm:presLayoutVars/>
      </dgm:prSet>
      <dgm:spPr/>
    </dgm:pt>
    <dgm:pt modelId="{173509A8-878F-4FB7-9BD7-70595894C61C}" type="pres">
      <dgm:prSet presAssocID="{2EF0B6D2-99D5-45D2-B984-31F0A67251BA}" presName="FourNodes_1" presStyleLbl="node1" presStyleIdx="0" presStyleCnt="4">
        <dgm:presLayoutVars>
          <dgm:bulletEnabled val="1"/>
        </dgm:presLayoutVars>
      </dgm:prSet>
      <dgm:spPr/>
      <dgm:t>
        <a:bodyPr/>
        <a:lstStyle/>
        <a:p>
          <a:endParaRPr lang="en-US"/>
        </a:p>
      </dgm:t>
    </dgm:pt>
    <dgm:pt modelId="{A55C9CE7-20D6-4C62-A91B-EE6697526EA6}" type="pres">
      <dgm:prSet presAssocID="{2EF0B6D2-99D5-45D2-B984-31F0A67251BA}" presName="FourNodes_2" presStyleLbl="node1" presStyleIdx="1" presStyleCnt="4">
        <dgm:presLayoutVars>
          <dgm:bulletEnabled val="1"/>
        </dgm:presLayoutVars>
      </dgm:prSet>
      <dgm:spPr/>
      <dgm:t>
        <a:bodyPr/>
        <a:lstStyle/>
        <a:p>
          <a:endParaRPr lang="en-US"/>
        </a:p>
      </dgm:t>
    </dgm:pt>
    <dgm:pt modelId="{5D597014-50FE-4350-86DB-82FCFB4F040F}" type="pres">
      <dgm:prSet presAssocID="{2EF0B6D2-99D5-45D2-B984-31F0A67251BA}" presName="FourNodes_3" presStyleLbl="node1" presStyleIdx="2" presStyleCnt="4">
        <dgm:presLayoutVars>
          <dgm:bulletEnabled val="1"/>
        </dgm:presLayoutVars>
      </dgm:prSet>
      <dgm:spPr/>
      <dgm:t>
        <a:bodyPr/>
        <a:lstStyle/>
        <a:p>
          <a:endParaRPr lang="en-US"/>
        </a:p>
      </dgm:t>
    </dgm:pt>
    <dgm:pt modelId="{6F10C4A3-A005-4E7C-A9B8-7AA8DA38037B}" type="pres">
      <dgm:prSet presAssocID="{2EF0B6D2-99D5-45D2-B984-31F0A67251BA}" presName="FourNodes_4" presStyleLbl="node1" presStyleIdx="3" presStyleCnt="4">
        <dgm:presLayoutVars>
          <dgm:bulletEnabled val="1"/>
        </dgm:presLayoutVars>
      </dgm:prSet>
      <dgm:spPr/>
      <dgm:t>
        <a:bodyPr/>
        <a:lstStyle/>
        <a:p>
          <a:endParaRPr lang="en-US"/>
        </a:p>
      </dgm:t>
    </dgm:pt>
    <dgm:pt modelId="{C255E1CB-84CC-4FB9-ADA7-EF7A9672246D}" type="pres">
      <dgm:prSet presAssocID="{2EF0B6D2-99D5-45D2-B984-31F0A67251BA}" presName="FourConn_1-2" presStyleLbl="fgAccFollowNode1" presStyleIdx="0" presStyleCnt="3">
        <dgm:presLayoutVars>
          <dgm:bulletEnabled val="1"/>
        </dgm:presLayoutVars>
      </dgm:prSet>
      <dgm:spPr/>
      <dgm:t>
        <a:bodyPr/>
        <a:lstStyle/>
        <a:p>
          <a:endParaRPr lang="en-US"/>
        </a:p>
      </dgm:t>
    </dgm:pt>
    <dgm:pt modelId="{C135ACEF-169A-4C55-9775-044E077DA6F6}" type="pres">
      <dgm:prSet presAssocID="{2EF0B6D2-99D5-45D2-B984-31F0A67251BA}" presName="FourConn_2-3" presStyleLbl="fgAccFollowNode1" presStyleIdx="1" presStyleCnt="3">
        <dgm:presLayoutVars>
          <dgm:bulletEnabled val="1"/>
        </dgm:presLayoutVars>
      </dgm:prSet>
      <dgm:spPr/>
      <dgm:t>
        <a:bodyPr/>
        <a:lstStyle/>
        <a:p>
          <a:endParaRPr lang="en-US"/>
        </a:p>
      </dgm:t>
    </dgm:pt>
    <dgm:pt modelId="{879AACAA-0C44-40DE-923B-5A347E98E566}" type="pres">
      <dgm:prSet presAssocID="{2EF0B6D2-99D5-45D2-B984-31F0A67251BA}" presName="FourConn_3-4" presStyleLbl="fgAccFollowNode1" presStyleIdx="2" presStyleCnt="3">
        <dgm:presLayoutVars>
          <dgm:bulletEnabled val="1"/>
        </dgm:presLayoutVars>
      </dgm:prSet>
      <dgm:spPr/>
      <dgm:t>
        <a:bodyPr/>
        <a:lstStyle/>
        <a:p>
          <a:endParaRPr lang="en-US"/>
        </a:p>
      </dgm:t>
    </dgm:pt>
    <dgm:pt modelId="{1FDCEF42-E59F-492F-AEA7-188BE4F3BC08}" type="pres">
      <dgm:prSet presAssocID="{2EF0B6D2-99D5-45D2-B984-31F0A67251BA}" presName="FourNodes_1_text" presStyleLbl="node1" presStyleIdx="3" presStyleCnt="4">
        <dgm:presLayoutVars>
          <dgm:bulletEnabled val="1"/>
        </dgm:presLayoutVars>
      </dgm:prSet>
      <dgm:spPr/>
      <dgm:t>
        <a:bodyPr/>
        <a:lstStyle/>
        <a:p>
          <a:endParaRPr lang="en-US"/>
        </a:p>
      </dgm:t>
    </dgm:pt>
    <dgm:pt modelId="{1C863102-5694-4985-82D7-87D042B50A74}" type="pres">
      <dgm:prSet presAssocID="{2EF0B6D2-99D5-45D2-B984-31F0A67251BA}" presName="FourNodes_2_text" presStyleLbl="node1" presStyleIdx="3" presStyleCnt="4">
        <dgm:presLayoutVars>
          <dgm:bulletEnabled val="1"/>
        </dgm:presLayoutVars>
      </dgm:prSet>
      <dgm:spPr/>
      <dgm:t>
        <a:bodyPr/>
        <a:lstStyle/>
        <a:p>
          <a:endParaRPr lang="en-US"/>
        </a:p>
      </dgm:t>
    </dgm:pt>
    <dgm:pt modelId="{100A2983-348F-4C83-9CDA-2123CA67A6EC}" type="pres">
      <dgm:prSet presAssocID="{2EF0B6D2-99D5-45D2-B984-31F0A67251BA}" presName="FourNodes_3_text" presStyleLbl="node1" presStyleIdx="3" presStyleCnt="4">
        <dgm:presLayoutVars>
          <dgm:bulletEnabled val="1"/>
        </dgm:presLayoutVars>
      </dgm:prSet>
      <dgm:spPr/>
      <dgm:t>
        <a:bodyPr/>
        <a:lstStyle/>
        <a:p>
          <a:endParaRPr lang="en-US"/>
        </a:p>
      </dgm:t>
    </dgm:pt>
    <dgm:pt modelId="{B49D2544-6726-4D9F-846F-CA2D5F857ACD}" type="pres">
      <dgm:prSet presAssocID="{2EF0B6D2-99D5-45D2-B984-31F0A67251BA}" presName="FourNodes_4_text" presStyleLbl="node1" presStyleIdx="3" presStyleCnt="4">
        <dgm:presLayoutVars>
          <dgm:bulletEnabled val="1"/>
        </dgm:presLayoutVars>
      </dgm:prSet>
      <dgm:spPr/>
      <dgm:t>
        <a:bodyPr/>
        <a:lstStyle/>
        <a:p>
          <a:endParaRPr lang="en-US"/>
        </a:p>
      </dgm:t>
    </dgm:pt>
  </dgm:ptLst>
  <dgm:cxnLst>
    <dgm:cxn modelId="{AEB6449C-A5D4-43D5-9277-EF38E917FBF9}" type="presOf" srcId="{664CC220-E14C-4A0C-BBE5-BCD3246B635B}" destId="{879AACAA-0C44-40DE-923B-5A347E98E566}" srcOrd="0" destOrd="0" presId="urn:microsoft.com/office/officeart/2005/8/layout/vProcess5"/>
    <dgm:cxn modelId="{05F5DB66-E044-4774-BDF5-C120AAC9D9D8}" type="presOf" srcId="{094F4016-1FF2-41DD-9E91-8F83D9D7E1F0}" destId="{100A2983-348F-4C83-9CDA-2123CA67A6EC}" srcOrd="1" destOrd="0" presId="urn:microsoft.com/office/officeart/2005/8/layout/vProcess5"/>
    <dgm:cxn modelId="{80712484-8E07-4D0E-A1D2-5A6CA93698DA}" srcId="{2EF0B6D2-99D5-45D2-B984-31F0A67251BA}" destId="{E2330BCE-6B0C-42BF-B7B2-64E141EF4CED}" srcOrd="3" destOrd="0" parTransId="{12F1A887-7134-4DE4-AAA7-857D4E5C0297}" sibTransId="{9DF6D750-FC4F-4C42-9909-AC4A36834E5C}"/>
    <dgm:cxn modelId="{A04BC503-5951-45B6-A2DA-F8ED59B28B5E}" type="presOf" srcId="{2EF0B6D2-99D5-45D2-B984-31F0A67251BA}" destId="{9F37E142-988A-4EC9-BE5A-FBB2AC76A94C}" srcOrd="0" destOrd="0" presId="urn:microsoft.com/office/officeart/2005/8/layout/vProcess5"/>
    <dgm:cxn modelId="{69066EB7-BB9C-4C60-A711-D1E67ADA95B2}" srcId="{2EF0B6D2-99D5-45D2-B984-31F0A67251BA}" destId="{094F4016-1FF2-41DD-9E91-8F83D9D7E1F0}" srcOrd="2" destOrd="0" parTransId="{DD2F4C93-3368-4BF8-AA9A-D3983869BB0E}" sibTransId="{664CC220-E14C-4A0C-BBE5-BCD3246B635B}"/>
    <dgm:cxn modelId="{5A0AD9B2-BFD7-439B-9457-E3D8C4CCFFF5}" srcId="{2EF0B6D2-99D5-45D2-B984-31F0A67251BA}" destId="{3595C501-E8C5-4648-9647-BDED26BF8B0E}" srcOrd="0" destOrd="0" parTransId="{1E1CE324-4077-460B-A792-F294D9F0E0E2}" sibTransId="{50D67B08-71FC-4D88-87EE-17291E10A7A2}"/>
    <dgm:cxn modelId="{FC269E55-0CBF-4738-A3B7-2FC656A2AF65}" type="presOf" srcId="{E2330BCE-6B0C-42BF-B7B2-64E141EF4CED}" destId="{6F10C4A3-A005-4E7C-A9B8-7AA8DA38037B}" srcOrd="0" destOrd="0" presId="urn:microsoft.com/office/officeart/2005/8/layout/vProcess5"/>
    <dgm:cxn modelId="{290C43AA-7AC8-4565-8B10-6D80B36F1AFB}" type="presOf" srcId="{E2330BCE-6B0C-42BF-B7B2-64E141EF4CED}" destId="{B49D2544-6726-4D9F-846F-CA2D5F857ACD}" srcOrd="1" destOrd="0" presId="urn:microsoft.com/office/officeart/2005/8/layout/vProcess5"/>
    <dgm:cxn modelId="{2807CA18-ED2D-4687-89C0-CD0F2C35CBDF}" srcId="{2EF0B6D2-99D5-45D2-B984-31F0A67251BA}" destId="{7D2B96A4-C4A3-474A-B1A6-0A4177A7BB68}" srcOrd="1" destOrd="0" parTransId="{C99915B0-713E-4E60-93FA-20F560D558D7}" sibTransId="{6B468B84-1599-4E81-9D09-94F9035CE264}"/>
    <dgm:cxn modelId="{F300A769-EAED-45E2-8A60-15DA6A82E657}" type="presOf" srcId="{3595C501-E8C5-4648-9647-BDED26BF8B0E}" destId="{173509A8-878F-4FB7-9BD7-70595894C61C}" srcOrd="0" destOrd="0" presId="urn:microsoft.com/office/officeart/2005/8/layout/vProcess5"/>
    <dgm:cxn modelId="{E8D16655-E0F9-461E-8DD0-27D70078377E}" type="presOf" srcId="{6B468B84-1599-4E81-9D09-94F9035CE264}" destId="{C135ACEF-169A-4C55-9775-044E077DA6F6}" srcOrd="0" destOrd="0" presId="urn:microsoft.com/office/officeart/2005/8/layout/vProcess5"/>
    <dgm:cxn modelId="{C5E3178B-7DC9-4C48-8A52-DFF67C18D019}" type="presOf" srcId="{3595C501-E8C5-4648-9647-BDED26BF8B0E}" destId="{1FDCEF42-E59F-492F-AEA7-188BE4F3BC08}" srcOrd="1" destOrd="0" presId="urn:microsoft.com/office/officeart/2005/8/layout/vProcess5"/>
    <dgm:cxn modelId="{9A0BA8B1-9EAA-4C4E-BACC-1753E060CCA8}" type="presOf" srcId="{7D2B96A4-C4A3-474A-B1A6-0A4177A7BB68}" destId="{A55C9CE7-20D6-4C62-A91B-EE6697526EA6}" srcOrd="0" destOrd="0" presId="urn:microsoft.com/office/officeart/2005/8/layout/vProcess5"/>
    <dgm:cxn modelId="{3D97FCFD-363E-4743-84EE-EB3DE2F00E78}" type="presOf" srcId="{7D2B96A4-C4A3-474A-B1A6-0A4177A7BB68}" destId="{1C863102-5694-4985-82D7-87D042B50A74}" srcOrd="1" destOrd="0" presId="urn:microsoft.com/office/officeart/2005/8/layout/vProcess5"/>
    <dgm:cxn modelId="{4D97262C-93BA-4005-A984-5E827EE5FC0C}" type="presOf" srcId="{094F4016-1FF2-41DD-9E91-8F83D9D7E1F0}" destId="{5D597014-50FE-4350-86DB-82FCFB4F040F}" srcOrd="0" destOrd="0" presId="urn:microsoft.com/office/officeart/2005/8/layout/vProcess5"/>
    <dgm:cxn modelId="{3D68648E-916A-4EAC-9FD1-EB41ABF63B2C}" type="presOf" srcId="{50D67B08-71FC-4D88-87EE-17291E10A7A2}" destId="{C255E1CB-84CC-4FB9-ADA7-EF7A9672246D}" srcOrd="0" destOrd="0" presId="urn:microsoft.com/office/officeart/2005/8/layout/vProcess5"/>
    <dgm:cxn modelId="{90FF4C98-E4BD-4D19-96BF-D14920EEB587}" type="presParOf" srcId="{9F37E142-988A-4EC9-BE5A-FBB2AC76A94C}" destId="{D4D2B4F7-A433-44A5-ADFB-B99CD05E52D4}" srcOrd="0" destOrd="0" presId="urn:microsoft.com/office/officeart/2005/8/layout/vProcess5"/>
    <dgm:cxn modelId="{2B78FFB0-75A4-49E3-95E9-24F4EE1F9749}" type="presParOf" srcId="{9F37E142-988A-4EC9-BE5A-FBB2AC76A94C}" destId="{173509A8-878F-4FB7-9BD7-70595894C61C}" srcOrd="1" destOrd="0" presId="urn:microsoft.com/office/officeart/2005/8/layout/vProcess5"/>
    <dgm:cxn modelId="{338E3D51-025A-428A-AA37-04A75A31EFDD}" type="presParOf" srcId="{9F37E142-988A-4EC9-BE5A-FBB2AC76A94C}" destId="{A55C9CE7-20D6-4C62-A91B-EE6697526EA6}" srcOrd="2" destOrd="0" presId="urn:microsoft.com/office/officeart/2005/8/layout/vProcess5"/>
    <dgm:cxn modelId="{5815CCCA-60EF-4431-A62E-B0E6D7A9F8D8}" type="presParOf" srcId="{9F37E142-988A-4EC9-BE5A-FBB2AC76A94C}" destId="{5D597014-50FE-4350-86DB-82FCFB4F040F}" srcOrd="3" destOrd="0" presId="urn:microsoft.com/office/officeart/2005/8/layout/vProcess5"/>
    <dgm:cxn modelId="{7C4B307F-90C2-4CF7-800A-BF76C4F7C7FD}" type="presParOf" srcId="{9F37E142-988A-4EC9-BE5A-FBB2AC76A94C}" destId="{6F10C4A3-A005-4E7C-A9B8-7AA8DA38037B}" srcOrd="4" destOrd="0" presId="urn:microsoft.com/office/officeart/2005/8/layout/vProcess5"/>
    <dgm:cxn modelId="{0281027E-628C-4AE9-82E7-E29C63C3058E}" type="presParOf" srcId="{9F37E142-988A-4EC9-BE5A-FBB2AC76A94C}" destId="{C255E1CB-84CC-4FB9-ADA7-EF7A9672246D}" srcOrd="5" destOrd="0" presId="urn:microsoft.com/office/officeart/2005/8/layout/vProcess5"/>
    <dgm:cxn modelId="{2830B0C9-ED03-4882-9D16-DC4F413D7D81}" type="presParOf" srcId="{9F37E142-988A-4EC9-BE5A-FBB2AC76A94C}" destId="{C135ACEF-169A-4C55-9775-044E077DA6F6}" srcOrd="6" destOrd="0" presId="urn:microsoft.com/office/officeart/2005/8/layout/vProcess5"/>
    <dgm:cxn modelId="{92AA2856-F835-4C00-82FE-1C6E5FDB0ADA}" type="presParOf" srcId="{9F37E142-988A-4EC9-BE5A-FBB2AC76A94C}" destId="{879AACAA-0C44-40DE-923B-5A347E98E566}" srcOrd="7" destOrd="0" presId="urn:microsoft.com/office/officeart/2005/8/layout/vProcess5"/>
    <dgm:cxn modelId="{6BC42D9B-F371-43E5-BFEC-911E9B762102}" type="presParOf" srcId="{9F37E142-988A-4EC9-BE5A-FBB2AC76A94C}" destId="{1FDCEF42-E59F-492F-AEA7-188BE4F3BC08}" srcOrd="8" destOrd="0" presId="urn:microsoft.com/office/officeart/2005/8/layout/vProcess5"/>
    <dgm:cxn modelId="{4F3DF6D1-4729-4007-B57C-9C518291DCC0}" type="presParOf" srcId="{9F37E142-988A-4EC9-BE5A-FBB2AC76A94C}" destId="{1C863102-5694-4985-82D7-87D042B50A74}" srcOrd="9" destOrd="0" presId="urn:microsoft.com/office/officeart/2005/8/layout/vProcess5"/>
    <dgm:cxn modelId="{54E6EB47-9337-4D64-92AF-3B5CF24197C0}" type="presParOf" srcId="{9F37E142-988A-4EC9-BE5A-FBB2AC76A94C}" destId="{100A2983-348F-4C83-9CDA-2123CA67A6EC}" srcOrd="10" destOrd="0" presId="urn:microsoft.com/office/officeart/2005/8/layout/vProcess5"/>
    <dgm:cxn modelId="{55792761-3F60-48CC-A291-9E74CD135B16}" type="presParOf" srcId="{9F37E142-988A-4EC9-BE5A-FBB2AC76A94C}" destId="{B49D2544-6726-4D9F-846F-CA2D5F857AC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509A8-878F-4FB7-9BD7-70595894C61C}">
      <dsp:nvSpPr>
        <dsp:cNvPr id="0" name=""/>
        <dsp:cNvSpPr/>
      </dsp:nvSpPr>
      <dsp:spPr>
        <a:xfrm>
          <a:off x="0" y="0"/>
          <a:ext cx="7924800" cy="691398"/>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Two divisions – </a:t>
          </a:r>
          <a:r>
            <a:rPr lang="en-GB" sz="2400" b="1" kern="1200" dirty="0"/>
            <a:t>meiosis I and meiosis II</a:t>
          </a:r>
          <a:endParaRPr lang="en-US" sz="2400" b="1" kern="1200" dirty="0"/>
        </a:p>
      </dsp:txBody>
      <dsp:txXfrm>
        <a:off x="20250" y="20250"/>
        <a:ext cx="7120304" cy="650898"/>
      </dsp:txXfrm>
    </dsp:sp>
    <dsp:sp modelId="{A55C9CE7-20D6-4C62-A91B-EE6697526EA6}">
      <dsp:nvSpPr>
        <dsp:cNvPr id="0" name=""/>
        <dsp:cNvSpPr/>
      </dsp:nvSpPr>
      <dsp:spPr>
        <a:xfrm>
          <a:off x="663701" y="817107"/>
          <a:ext cx="7924800" cy="691398"/>
        </a:xfrm>
        <a:prstGeom prst="roundRect">
          <a:avLst>
            <a:gd name="adj" fmla="val 10000"/>
          </a:avLst>
        </a:prstGeom>
        <a:gradFill rotWithShape="0">
          <a:gsLst>
            <a:gs pos="0">
              <a:schemeClr val="accent2">
                <a:hueOff val="-489677"/>
                <a:satOff val="-10832"/>
                <a:lumOff val="-2157"/>
                <a:alphaOff val="0"/>
                <a:tint val="94000"/>
                <a:satMod val="105000"/>
                <a:lumMod val="102000"/>
              </a:schemeClr>
            </a:gs>
            <a:gs pos="100000">
              <a:schemeClr val="accent2">
                <a:hueOff val="-489677"/>
                <a:satOff val="-10832"/>
                <a:lumOff val="-2157"/>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Meiosis I – </a:t>
          </a:r>
          <a:r>
            <a:rPr lang="en-GB" sz="2400" b="1" kern="1200" dirty="0"/>
            <a:t>reduction division </a:t>
          </a:r>
          <a:r>
            <a:rPr lang="en-GB" sz="2400" kern="1200" dirty="0"/>
            <a:t> - this is the part where chromosome numbers are </a:t>
          </a:r>
          <a:r>
            <a:rPr lang="en-GB" sz="2400" b="1" kern="1200" dirty="0"/>
            <a:t>halved</a:t>
          </a:r>
          <a:endParaRPr lang="en-US" sz="2400" b="1" kern="1200" dirty="0"/>
        </a:p>
      </dsp:txBody>
      <dsp:txXfrm>
        <a:off x="683951" y="837357"/>
        <a:ext cx="6771188" cy="650898"/>
      </dsp:txXfrm>
    </dsp:sp>
    <dsp:sp modelId="{5D597014-50FE-4350-86DB-82FCFB4F040F}">
      <dsp:nvSpPr>
        <dsp:cNvPr id="0" name=""/>
        <dsp:cNvSpPr/>
      </dsp:nvSpPr>
      <dsp:spPr>
        <a:xfrm>
          <a:off x="1317498" y="1634214"/>
          <a:ext cx="7924800" cy="691398"/>
        </a:xfrm>
        <a:prstGeom prst="roundRect">
          <a:avLst>
            <a:gd name="adj" fmla="val 10000"/>
          </a:avLst>
        </a:prstGeom>
        <a:gradFill rotWithShape="0">
          <a:gsLst>
            <a:gs pos="0">
              <a:schemeClr val="accent2">
                <a:hueOff val="-979354"/>
                <a:satOff val="-21663"/>
                <a:lumOff val="-4313"/>
                <a:alphaOff val="0"/>
                <a:tint val="94000"/>
                <a:satMod val="105000"/>
                <a:lumMod val="102000"/>
              </a:schemeClr>
            </a:gs>
            <a:gs pos="100000">
              <a:schemeClr val="accent2">
                <a:hueOff val="-979354"/>
                <a:satOff val="-21663"/>
                <a:lumOff val="-4313"/>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Both meiosis I and II are split into Prophase, Metaphase, Anaphase and Telophase</a:t>
          </a:r>
          <a:endParaRPr lang="en-US" sz="2400" kern="1200" dirty="0"/>
        </a:p>
      </dsp:txBody>
      <dsp:txXfrm>
        <a:off x="1337748" y="1654464"/>
        <a:ext cx="6781094" cy="650898"/>
      </dsp:txXfrm>
    </dsp:sp>
    <dsp:sp modelId="{6F10C4A3-A005-4E7C-A9B8-7AA8DA38037B}">
      <dsp:nvSpPr>
        <dsp:cNvPr id="0" name=""/>
        <dsp:cNvSpPr/>
      </dsp:nvSpPr>
      <dsp:spPr>
        <a:xfrm>
          <a:off x="1981200" y="2451322"/>
          <a:ext cx="7924800" cy="691398"/>
        </a:xfrm>
        <a:prstGeom prst="roundRect">
          <a:avLst>
            <a:gd name="adj" fmla="val 10000"/>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Start with interphase where DNA uncoils, replicates and produces </a:t>
          </a:r>
          <a:r>
            <a:rPr lang="en-GB" sz="2400" b="1" kern="1200" dirty="0"/>
            <a:t>sister chromatids </a:t>
          </a:r>
          <a:r>
            <a:rPr lang="en-GB" sz="2400" kern="1200" dirty="0"/>
            <a:t>(just like mitosis)</a:t>
          </a:r>
          <a:endParaRPr lang="en-US" sz="2400" kern="1200" dirty="0"/>
        </a:p>
      </dsp:txBody>
      <dsp:txXfrm>
        <a:off x="2001450" y="2471572"/>
        <a:ext cx="6771188" cy="650898"/>
      </dsp:txXfrm>
    </dsp:sp>
    <dsp:sp modelId="{C255E1CB-84CC-4FB9-ADA7-EF7A9672246D}">
      <dsp:nvSpPr>
        <dsp:cNvPr id="0" name=""/>
        <dsp:cNvSpPr/>
      </dsp:nvSpPr>
      <dsp:spPr>
        <a:xfrm>
          <a:off x="7475390" y="529548"/>
          <a:ext cx="449409" cy="449409"/>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7576507" y="529548"/>
        <a:ext cx="247175" cy="338180"/>
      </dsp:txXfrm>
    </dsp:sp>
    <dsp:sp modelId="{C135ACEF-169A-4C55-9775-044E077DA6F6}">
      <dsp:nvSpPr>
        <dsp:cNvPr id="0" name=""/>
        <dsp:cNvSpPr/>
      </dsp:nvSpPr>
      <dsp:spPr>
        <a:xfrm>
          <a:off x="8139092" y="1346655"/>
          <a:ext cx="449409" cy="449409"/>
        </a:xfrm>
        <a:prstGeom prst="downArrow">
          <a:avLst>
            <a:gd name="adj1" fmla="val 55000"/>
            <a:gd name="adj2" fmla="val 45000"/>
          </a:avLst>
        </a:prstGeom>
        <a:solidFill>
          <a:schemeClr val="accent2">
            <a:tint val="40000"/>
            <a:alpha val="90000"/>
            <a:hueOff val="-597868"/>
            <a:satOff val="-21282"/>
            <a:lumOff val="-1353"/>
            <a:alphaOff val="0"/>
          </a:schemeClr>
        </a:solidFill>
        <a:ln w="9525" cap="flat" cmpd="sng" algn="ctr">
          <a:solidFill>
            <a:schemeClr val="accent2">
              <a:tint val="40000"/>
              <a:alpha val="90000"/>
              <a:hueOff val="-597868"/>
              <a:satOff val="-21282"/>
              <a:lumOff val="-13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8240209" y="1346655"/>
        <a:ext cx="247175" cy="338180"/>
      </dsp:txXfrm>
    </dsp:sp>
    <dsp:sp modelId="{879AACAA-0C44-40DE-923B-5A347E98E566}">
      <dsp:nvSpPr>
        <dsp:cNvPr id="0" name=""/>
        <dsp:cNvSpPr/>
      </dsp:nvSpPr>
      <dsp:spPr>
        <a:xfrm>
          <a:off x="8792888" y="2163763"/>
          <a:ext cx="449409" cy="449409"/>
        </a:xfrm>
        <a:prstGeom prst="downArrow">
          <a:avLst>
            <a:gd name="adj1" fmla="val 55000"/>
            <a:gd name="adj2" fmla="val 45000"/>
          </a:avLst>
        </a:prstGeom>
        <a:solidFill>
          <a:schemeClr val="accent2">
            <a:tint val="40000"/>
            <a:alpha val="90000"/>
            <a:hueOff val="-1195736"/>
            <a:satOff val="-42564"/>
            <a:lumOff val="-2706"/>
            <a:alphaOff val="0"/>
          </a:schemeClr>
        </a:solidFill>
        <a:ln w="9525" cap="flat" cmpd="sng" algn="ctr">
          <a:solidFill>
            <a:schemeClr val="accent2">
              <a:tint val="40000"/>
              <a:alpha val="90000"/>
              <a:hueOff val="-1195736"/>
              <a:satOff val="-42564"/>
              <a:lumOff val="-27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8894005" y="2163763"/>
        <a:ext cx="247175" cy="3381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E4F8011-67A4-4BCD-A499-B93EAD1E89D7}" type="datetimeFigureOut">
              <a:rPr lang="en-GB" smtClean="0"/>
              <a:t>06/12/2019</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83287424-31E1-46D2-8CD2-B8BCC29F5245}" type="slidenum">
              <a:rPr lang="en-GB" smtClean="0"/>
              <a:t>‹#›</a:t>
            </a:fld>
            <a:endParaRPr lang="en-GB"/>
          </a:p>
        </p:txBody>
      </p:sp>
    </p:spTree>
    <p:extLst>
      <p:ext uri="{BB962C8B-B14F-4D97-AF65-F5344CB8AC3E}">
        <p14:creationId xmlns:p14="http://schemas.microsoft.com/office/powerpoint/2010/main" val="199462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4F8011-67A4-4BCD-A499-B93EAD1E89D7}" type="datetimeFigureOut">
              <a:rPr lang="en-GB" smtClean="0"/>
              <a:t>06/12/2019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87424-31E1-46D2-8CD2-B8BCC29F5245}" type="slidenum">
              <a:rPr lang="en-GB" smtClean="0"/>
              <a:t>‹#›</a:t>
            </a:fld>
            <a:endParaRPr lang="en-GB"/>
          </a:p>
        </p:txBody>
      </p:sp>
    </p:spTree>
    <p:extLst>
      <p:ext uri="{BB962C8B-B14F-4D97-AF65-F5344CB8AC3E}">
        <p14:creationId xmlns:p14="http://schemas.microsoft.com/office/powerpoint/2010/main" val="345900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4F8011-67A4-4BCD-A499-B93EAD1E89D7}" type="datetimeFigureOut">
              <a:rPr lang="en-GB" smtClean="0"/>
              <a:t>06/12/2019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87424-31E1-46D2-8CD2-B8BCC29F5245}" type="slidenum">
              <a:rPr lang="en-GB" smtClean="0"/>
              <a:t>‹#›</a:t>
            </a:fld>
            <a:endParaRPr lang="en-GB"/>
          </a:p>
        </p:txBody>
      </p:sp>
    </p:spTree>
    <p:extLst>
      <p:ext uri="{BB962C8B-B14F-4D97-AF65-F5344CB8AC3E}">
        <p14:creationId xmlns:p14="http://schemas.microsoft.com/office/powerpoint/2010/main" val="2074325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4F8011-67A4-4BCD-A499-B93EAD1E89D7}" type="datetimeFigureOut">
              <a:rPr lang="en-GB" smtClean="0"/>
              <a:t>06/12/2019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87424-31E1-46D2-8CD2-B8BCC29F5245}"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21976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4F8011-67A4-4BCD-A499-B93EAD1E89D7}" type="datetimeFigureOut">
              <a:rPr lang="en-GB" smtClean="0"/>
              <a:t>06/12/2019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87424-31E1-46D2-8CD2-B8BCC29F5245}" type="slidenum">
              <a:rPr lang="en-GB" smtClean="0"/>
              <a:t>‹#›</a:t>
            </a:fld>
            <a:endParaRPr lang="en-GB"/>
          </a:p>
        </p:txBody>
      </p:sp>
    </p:spTree>
    <p:extLst>
      <p:ext uri="{BB962C8B-B14F-4D97-AF65-F5344CB8AC3E}">
        <p14:creationId xmlns:p14="http://schemas.microsoft.com/office/powerpoint/2010/main" val="245811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E4F8011-67A4-4BCD-A499-B93EAD1E89D7}" type="datetimeFigureOut">
              <a:rPr lang="en-GB" smtClean="0"/>
              <a:t>06/12/2019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287424-31E1-46D2-8CD2-B8BCC29F5245}" type="slidenum">
              <a:rPr lang="en-GB" smtClean="0"/>
              <a:t>‹#›</a:t>
            </a:fld>
            <a:endParaRPr lang="en-GB"/>
          </a:p>
        </p:txBody>
      </p:sp>
    </p:spTree>
    <p:extLst>
      <p:ext uri="{BB962C8B-B14F-4D97-AF65-F5344CB8AC3E}">
        <p14:creationId xmlns:p14="http://schemas.microsoft.com/office/powerpoint/2010/main" val="3775191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E4F8011-67A4-4BCD-A499-B93EAD1E89D7}" type="datetimeFigureOut">
              <a:rPr lang="en-GB" smtClean="0"/>
              <a:t>06/12/2019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287424-31E1-46D2-8CD2-B8BCC29F5245}" type="slidenum">
              <a:rPr lang="en-GB" smtClean="0"/>
              <a:t>‹#›</a:t>
            </a:fld>
            <a:endParaRPr lang="en-GB"/>
          </a:p>
        </p:txBody>
      </p:sp>
    </p:spTree>
    <p:extLst>
      <p:ext uri="{BB962C8B-B14F-4D97-AF65-F5344CB8AC3E}">
        <p14:creationId xmlns:p14="http://schemas.microsoft.com/office/powerpoint/2010/main" val="4094624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F8011-67A4-4BCD-A499-B93EAD1E89D7}" type="datetimeFigureOut">
              <a:rPr lang="en-GB" smtClean="0"/>
              <a:t>06/12/2019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87424-31E1-46D2-8CD2-B8BCC29F5245}" type="slidenum">
              <a:rPr lang="en-GB" smtClean="0"/>
              <a:t>‹#›</a:t>
            </a:fld>
            <a:endParaRPr lang="en-GB"/>
          </a:p>
        </p:txBody>
      </p:sp>
    </p:spTree>
    <p:extLst>
      <p:ext uri="{BB962C8B-B14F-4D97-AF65-F5344CB8AC3E}">
        <p14:creationId xmlns:p14="http://schemas.microsoft.com/office/powerpoint/2010/main" val="3149760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F8011-67A4-4BCD-A499-B93EAD1E89D7}" type="datetimeFigureOut">
              <a:rPr lang="en-GB" smtClean="0"/>
              <a:t>06/12/2019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87424-31E1-46D2-8CD2-B8BCC29F5245}" type="slidenum">
              <a:rPr lang="en-GB" smtClean="0"/>
              <a:t>‹#›</a:t>
            </a:fld>
            <a:endParaRPr lang="en-GB"/>
          </a:p>
        </p:txBody>
      </p:sp>
    </p:spTree>
    <p:extLst>
      <p:ext uri="{BB962C8B-B14F-4D97-AF65-F5344CB8AC3E}">
        <p14:creationId xmlns:p14="http://schemas.microsoft.com/office/powerpoint/2010/main" val="19679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F8011-67A4-4BCD-A499-B93EAD1E89D7}" type="datetimeFigureOut">
              <a:rPr lang="en-GB" smtClean="0"/>
              <a:t>06/12/2019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87424-31E1-46D2-8CD2-B8BCC29F5245}" type="slidenum">
              <a:rPr lang="en-GB" smtClean="0"/>
              <a:t>‹#›</a:t>
            </a:fld>
            <a:endParaRPr lang="en-GB"/>
          </a:p>
        </p:txBody>
      </p:sp>
    </p:spTree>
    <p:extLst>
      <p:ext uri="{BB962C8B-B14F-4D97-AF65-F5344CB8AC3E}">
        <p14:creationId xmlns:p14="http://schemas.microsoft.com/office/powerpoint/2010/main" val="268094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4F8011-67A4-4BCD-A499-B93EAD1E89D7}" type="datetimeFigureOut">
              <a:rPr lang="en-GB" smtClean="0"/>
              <a:t>06/12/2019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87424-31E1-46D2-8CD2-B8BCC29F5245}" type="slidenum">
              <a:rPr lang="en-GB" smtClean="0"/>
              <a:t>‹#›</a:t>
            </a:fld>
            <a:endParaRPr lang="en-GB"/>
          </a:p>
        </p:txBody>
      </p:sp>
    </p:spTree>
    <p:extLst>
      <p:ext uri="{BB962C8B-B14F-4D97-AF65-F5344CB8AC3E}">
        <p14:creationId xmlns:p14="http://schemas.microsoft.com/office/powerpoint/2010/main" val="1369622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4F8011-67A4-4BCD-A499-B93EAD1E89D7}" type="datetimeFigureOut">
              <a:rPr lang="en-GB" smtClean="0"/>
              <a:t>06/12/2019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87424-31E1-46D2-8CD2-B8BCC29F5245}" type="slidenum">
              <a:rPr lang="en-GB" smtClean="0"/>
              <a:t>‹#›</a:t>
            </a:fld>
            <a:endParaRPr lang="en-GB"/>
          </a:p>
        </p:txBody>
      </p:sp>
    </p:spTree>
    <p:extLst>
      <p:ext uri="{BB962C8B-B14F-4D97-AF65-F5344CB8AC3E}">
        <p14:creationId xmlns:p14="http://schemas.microsoft.com/office/powerpoint/2010/main" val="89756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4F8011-67A4-4BCD-A499-B93EAD1E89D7}" type="datetimeFigureOut">
              <a:rPr lang="en-GB" smtClean="0"/>
              <a:t>06/12/2019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287424-31E1-46D2-8CD2-B8BCC29F5245}" type="slidenum">
              <a:rPr lang="en-GB" smtClean="0"/>
              <a:t>‹#›</a:t>
            </a:fld>
            <a:endParaRPr lang="en-GB"/>
          </a:p>
        </p:txBody>
      </p:sp>
    </p:spTree>
    <p:extLst>
      <p:ext uri="{BB962C8B-B14F-4D97-AF65-F5344CB8AC3E}">
        <p14:creationId xmlns:p14="http://schemas.microsoft.com/office/powerpoint/2010/main" val="157314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4F8011-67A4-4BCD-A499-B93EAD1E89D7}" type="datetimeFigureOut">
              <a:rPr lang="en-GB" smtClean="0"/>
              <a:t>06/12/2019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287424-31E1-46D2-8CD2-B8BCC29F5245}" type="slidenum">
              <a:rPr lang="en-GB" smtClean="0"/>
              <a:t>‹#›</a:t>
            </a:fld>
            <a:endParaRPr lang="en-GB"/>
          </a:p>
        </p:txBody>
      </p:sp>
    </p:spTree>
    <p:extLst>
      <p:ext uri="{BB962C8B-B14F-4D97-AF65-F5344CB8AC3E}">
        <p14:creationId xmlns:p14="http://schemas.microsoft.com/office/powerpoint/2010/main" val="221284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F8011-67A4-4BCD-A499-B93EAD1E89D7}" type="datetimeFigureOut">
              <a:rPr lang="en-GB" smtClean="0"/>
              <a:t>06/12/2019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287424-31E1-46D2-8CD2-B8BCC29F5245}" type="slidenum">
              <a:rPr lang="en-GB" smtClean="0"/>
              <a:t>‹#›</a:t>
            </a:fld>
            <a:endParaRPr lang="en-GB"/>
          </a:p>
        </p:txBody>
      </p:sp>
    </p:spTree>
    <p:extLst>
      <p:ext uri="{BB962C8B-B14F-4D97-AF65-F5344CB8AC3E}">
        <p14:creationId xmlns:p14="http://schemas.microsoft.com/office/powerpoint/2010/main" val="234897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4F8011-67A4-4BCD-A499-B93EAD1E89D7}" type="datetimeFigureOut">
              <a:rPr lang="en-GB" smtClean="0"/>
              <a:t>06/12/2019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87424-31E1-46D2-8CD2-B8BCC29F5245}" type="slidenum">
              <a:rPr lang="en-GB" smtClean="0"/>
              <a:t>‹#›</a:t>
            </a:fld>
            <a:endParaRPr lang="en-GB"/>
          </a:p>
        </p:txBody>
      </p:sp>
    </p:spTree>
    <p:extLst>
      <p:ext uri="{BB962C8B-B14F-4D97-AF65-F5344CB8AC3E}">
        <p14:creationId xmlns:p14="http://schemas.microsoft.com/office/powerpoint/2010/main" val="315417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4F8011-67A4-4BCD-A499-B93EAD1E89D7}" type="datetimeFigureOut">
              <a:rPr lang="en-GB" smtClean="0"/>
              <a:t>06/12/2019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87424-31E1-46D2-8CD2-B8BCC29F5245}" type="slidenum">
              <a:rPr lang="en-GB" smtClean="0"/>
              <a:t>‹#›</a:t>
            </a:fld>
            <a:endParaRPr lang="en-GB"/>
          </a:p>
        </p:txBody>
      </p:sp>
    </p:spTree>
    <p:extLst>
      <p:ext uri="{BB962C8B-B14F-4D97-AF65-F5344CB8AC3E}">
        <p14:creationId xmlns:p14="http://schemas.microsoft.com/office/powerpoint/2010/main" val="310508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E4F8011-67A4-4BCD-A499-B93EAD1E89D7}" type="datetimeFigureOut">
              <a:rPr lang="en-GB" smtClean="0"/>
              <a:t>06/12/2019</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3287424-31E1-46D2-8CD2-B8BCC29F5245}" type="slidenum">
              <a:rPr lang="en-GB" smtClean="0"/>
              <a:t>‹#›</a:t>
            </a:fld>
            <a:endParaRPr lang="en-GB"/>
          </a:p>
        </p:txBody>
      </p:sp>
    </p:spTree>
    <p:extLst>
      <p:ext uri="{BB962C8B-B14F-4D97-AF65-F5344CB8AC3E}">
        <p14:creationId xmlns:p14="http://schemas.microsoft.com/office/powerpoint/2010/main" val="38937157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64B1F-504E-46CC-A6C1-ADB2995BD38B}"/>
              </a:ext>
            </a:extLst>
          </p:cNvPr>
          <p:cNvSpPr>
            <a:spLocks noGrp="1"/>
          </p:cNvSpPr>
          <p:nvPr>
            <p:ph type="ctrTitle"/>
          </p:nvPr>
        </p:nvSpPr>
        <p:spPr/>
        <p:txBody>
          <a:bodyPr/>
          <a:lstStyle/>
          <a:p>
            <a:r>
              <a:rPr lang="en-GB" dirty="0"/>
              <a:t>Meiosis, Mutations and stem cells</a:t>
            </a:r>
          </a:p>
        </p:txBody>
      </p:sp>
      <p:sp>
        <p:nvSpPr>
          <p:cNvPr id="3" name="Subtitle 2">
            <a:extLst>
              <a:ext uri="{FF2B5EF4-FFF2-40B4-BE49-F238E27FC236}">
                <a16:creationId xmlns:a16="http://schemas.microsoft.com/office/drawing/2014/main" id="{4159D286-34BA-4B55-A7AD-86DF2231984A}"/>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6857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38">
            <a:extLst>
              <a:ext uri="{FF2B5EF4-FFF2-40B4-BE49-F238E27FC236}">
                <a16:creationId xmlns:a16="http://schemas.microsoft.com/office/drawing/2014/main" id="{6697F791-5FFA-4164-899F-EB52EA72B0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2">
            <a:extLst>
              <a:ext uri="{FF2B5EF4-FFF2-40B4-BE49-F238E27FC236}">
                <a16:creationId xmlns:a16="http://schemas.microsoft.com/office/drawing/2014/main" id="{4E28A1A9-FB81-4816-AAEA-C3B43094695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034" name="Rectangle 142">
            <a:extLst>
              <a:ext uri="{FF2B5EF4-FFF2-40B4-BE49-F238E27FC236}">
                <a16:creationId xmlns:a16="http://schemas.microsoft.com/office/drawing/2014/main" id="{B773AB25-A422-41AA-9737-5E04C1966D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5" name="Picture 2">
            <a:extLst>
              <a:ext uri="{FF2B5EF4-FFF2-40B4-BE49-F238E27FC236}">
                <a16:creationId xmlns:a16="http://schemas.microsoft.com/office/drawing/2014/main" id="{AF0552B8-DE8C-40DF-B29F-1728E6A1061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26F2A0C-EAA5-44D3-89B1-A005AC526750}"/>
              </a:ext>
            </a:extLst>
          </p:cNvPr>
          <p:cNvSpPr>
            <a:spLocks noGrp="1"/>
          </p:cNvSpPr>
          <p:nvPr>
            <p:ph type="title"/>
          </p:nvPr>
        </p:nvSpPr>
        <p:spPr>
          <a:xfrm>
            <a:off x="855266" y="618518"/>
            <a:ext cx="2851417" cy="1478570"/>
          </a:xfrm>
        </p:spPr>
        <p:txBody>
          <a:bodyPr>
            <a:normAutofit/>
          </a:bodyPr>
          <a:lstStyle/>
          <a:p>
            <a:r>
              <a:rPr lang="en-GB" sz="3200">
                <a:solidFill>
                  <a:srgbClr val="FFFFFF"/>
                </a:solidFill>
              </a:rPr>
              <a:t>Prophase I</a:t>
            </a:r>
            <a:endParaRPr lang="en-GB" sz="3200" dirty="0">
              <a:solidFill>
                <a:srgbClr val="FFFFFF"/>
              </a:solidFill>
            </a:endParaRPr>
          </a:p>
        </p:txBody>
      </p:sp>
      <p:sp>
        <p:nvSpPr>
          <p:cNvPr id="1030" name="Content Placeholder 1029">
            <a:extLst>
              <a:ext uri="{FF2B5EF4-FFF2-40B4-BE49-F238E27FC236}">
                <a16:creationId xmlns:a16="http://schemas.microsoft.com/office/drawing/2014/main" id="{5ED30745-FC12-4FA8-822A-AF675A9F147E}"/>
              </a:ext>
            </a:extLst>
          </p:cNvPr>
          <p:cNvSpPr>
            <a:spLocks noGrp="1"/>
          </p:cNvSpPr>
          <p:nvPr>
            <p:ph idx="1"/>
          </p:nvPr>
        </p:nvSpPr>
        <p:spPr>
          <a:xfrm>
            <a:off x="844619" y="1530350"/>
            <a:ext cx="3364543" cy="4676439"/>
          </a:xfrm>
        </p:spPr>
        <p:txBody>
          <a:bodyPr>
            <a:normAutofit/>
          </a:bodyPr>
          <a:lstStyle/>
          <a:p>
            <a:r>
              <a:rPr lang="en-US" sz="2000" dirty="0">
                <a:solidFill>
                  <a:srgbClr val="FFFFFF"/>
                </a:solidFill>
              </a:rPr>
              <a:t>Chromosomes get short and fat</a:t>
            </a:r>
          </a:p>
          <a:p>
            <a:r>
              <a:rPr lang="en-US" sz="2000" dirty="0">
                <a:solidFill>
                  <a:srgbClr val="FFFFFF"/>
                </a:solidFill>
              </a:rPr>
              <a:t>Homologous chromosomes pair up </a:t>
            </a:r>
          </a:p>
          <a:p>
            <a:r>
              <a:rPr lang="en-US" sz="2000" dirty="0">
                <a:solidFill>
                  <a:srgbClr val="FFFFFF"/>
                </a:solidFill>
              </a:rPr>
              <a:t>Crossing over takes place</a:t>
            </a:r>
          </a:p>
          <a:p>
            <a:r>
              <a:rPr lang="en-US" sz="2000" dirty="0">
                <a:solidFill>
                  <a:srgbClr val="FFFFFF"/>
                </a:solidFill>
              </a:rPr>
              <a:t>Centrioles move to opposite ends of cell</a:t>
            </a:r>
          </a:p>
          <a:p>
            <a:r>
              <a:rPr lang="en-US" sz="2000" dirty="0">
                <a:solidFill>
                  <a:srgbClr val="FFFFFF"/>
                </a:solidFill>
              </a:rPr>
              <a:t>Nuclear envelope breaks down</a:t>
            </a:r>
          </a:p>
        </p:txBody>
      </p:sp>
      <p:grpSp>
        <p:nvGrpSpPr>
          <p:cNvPr id="147" name="Group 146">
            <a:extLst>
              <a:ext uri="{FF2B5EF4-FFF2-40B4-BE49-F238E27FC236}">
                <a16:creationId xmlns:a16="http://schemas.microsoft.com/office/drawing/2014/main" id="{6AD0D387-1584-4477-B5F8-52B50D4F220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48" name="Rectangle 5">
              <a:extLst>
                <a:ext uri="{FF2B5EF4-FFF2-40B4-BE49-F238E27FC236}">
                  <a16:creationId xmlns:a16="http://schemas.microsoft.com/office/drawing/2014/main" id="{22C90122-8CF0-4164-B596-168DE41D39A4}"/>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49" name="Freeform 6">
              <a:extLst>
                <a:ext uri="{FF2B5EF4-FFF2-40B4-BE49-F238E27FC236}">
                  <a16:creationId xmlns:a16="http://schemas.microsoft.com/office/drawing/2014/main" id="{E74D534E-37A6-4D27-9C47-0B2F0527838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0" name="Freeform 7">
              <a:extLst>
                <a:ext uri="{FF2B5EF4-FFF2-40B4-BE49-F238E27FC236}">
                  <a16:creationId xmlns:a16="http://schemas.microsoft.com/office/drawing/2014/main" id="{1C1C156E-D2E0-468A-9B19-79521D69BF5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1" name="Freeform 8">
              <a:extLst>
                <a:ext uri="{FF2B5EF4-FFF2-40B4-BE49-F238E27FC236}">
                  <a16:creationId xmlns:a16="http://schemas.microsoft.com/office/drawing/2014/main" id="{14C97F11-4F6C-4DFF-89BC-3AEA5B7FF7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2" name="Freeform 9">
              <a:extLst>
                <a:ext uri="{FF2B5EF4-FFF2-40B4-BE49-F238E27FC236}">
                  <a16:creationId xmlns:a16="http://schemas.microsoft.com/office/drawing/2014/main" id="{773C2106-77CE-42E1-839F-925EAEBB2FF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3" name="Freeform 10">
              <a:extLst>
                <a:ext uri="{FF2B5EF4-FFF2-40B4-BE49-F238E27FC236}">
                  <a16:creationId xmlns:a16="http://schemas.microsoft.com/office/drawing/2014/main" id="{E2807D33-BD1F-4B09-8D93-63C06DB3C0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4" name="Freeform 11">
              <a:extLst>
                <a:ext uri="{FF2B5EF4-FFF2-40B4-BE49-F238E27FC236}">
                  <a16:creationId xmlns:a16="http://schemas.microsoft.com/office/drawing/2014/main" id="{84BDF3E8-157B-47D1-AF8E-FE1EFF0612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5" name="Freeform 12">
              <a:extLst>
                <a:ext uri="{FF2B5EF4-FFF2-40B4-BE49-F238E27FC236}">
                  <a16:creationId xmlns:a16="http://schemas.microsoft.com/office/drawing/2014/main" id="{68B482B5-E0FD-406A-99B2-297DF333546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6" name="Freeform 13">
              <a:extLst>
                <a:ext uri="{FF2B5EF4-FFF2-40B4-BE49-F238E27FC236}">
                  <a16:creationId xmlns:a16="http://schemas.microsoft.com/office/drawing/2014/main" id="{B8750F30-12E8-410B-8709-78F1EF3BBE7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7" name="Freeform 14">
              <a:extLst>
                <a:ext uri="{FF2B5EF4-FFF2-40B4-BE49-F238E27FC236}">
                  <a16:creationId xmlns:a16="http://schemas.microsoft.com/office/drawing/2014/main" id="{DB2D030A-4700-4CC4-A971-F119F8372C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8" name="Freeform 15">
              <a:extLst>
                <a:ext uri="{FF2B5EF4-FFF2-40B4-BE49-F238E27FC236}">
                  <a16:creationId xmlns:a16="http://schemas.microsoft.com/office/drawing/2014/main" id="{B4E516DB-F66E-4E88-8CAA-67153F56189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9" name="Line 16">
              <a:extLst>
                <a:ext uri="{FF2B5EF4-FFF2-40B4-BE49-F238E27FC236}">
                  <a16:creationId xmlns:a16="http://schemas.microsoft.com/office/drawing/2014/main" id="{DF749FDD-DD56-4DC9-A379-77E1106981DC}"/>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60" name="Freeform 17">
              <a:extLst>
                <a:ext uri="{FF2B5EF4-FFF2-40B4-BE49-F238E27FC236}">
                  <a16:creationId xmlns:a16="http://schemas.microsoft.com/office/drawing/2014/main" id="{6AD95087-E0AF-45D3-B824-EFFCBBECDEB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1" name="Freeform 18">
              <a:extLst>
                <a:ext uri="{FF2B5EF4-FFF2-40B4-BE49-F238E27FC236}">
                  <a16:creationId xmlns:a16="http://schemas.microsoft.com/office/drawing/2014/main" id="{2D21010F-3DE2-4881-B9D5-3415C4E05D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2" name="Freeform 19">
              <a:extLst>
                <a:ext uri="{FF2B5EF4-FFF2-40B4-BE49-F238E27FC236}">
                  <a16:creationId xmlns:a16="http://schemas.microsoft.com/office/drawing/2014/main" id="{2AFDF4BC-8E99-4A2C-9EF2-4B98A05C2E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3" name="Freeform 20">
              <a:extLst>
                <a:ext uri="{FF2B5EF4-FFF2-40B4-BE49-F238E27FC236}">
                  <a16:creationId xmlns:a16="http://schemas.microsoft.com/office/drawing/2014/main" id="{BB8EAEE8-22EA-4103-A02E-5043474C4BE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4" name="Rectangle 21">
              <a:extLst>
                <a:ext uri="{FF2B5EF4-FFF2-40B4-BE49-F238E27FC236}">
                  <a16:creationId xmlns:a16="http://schemas.microsoft.com/office/drawing/2014/main" id="{7148ABD2-E447-429F-B97E-86494051C101}"/>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5" name="Freeform 22">
              <a:extLst>
                <a:ext uri="{FF2B5EF4-FFF2-40B4-BE49-F238E27FC236}">
                  <a16:creationId xmlns:a16="http://schemas.microsoft.com/office/drawing/2014/main" id="{99900F4A-F8CA-456E-9FA0-34572621C0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6" name="Freeform 23">
              <a:extLst>
                <a:ext uri="{FF2B5EF4-FFF2-40B4-BE49-F238E27FC236}">
                  <a16:creationId xmlns:a16="http://schemas.microsoft.com/office/drawing/2014/main" id="{DF5CD0A9-E49B-4968-886B-41C1A66D232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7" name="Freeform 24">
              <a:extLst>
                <a:ext uri="{FF2B5EF4-FFF2-40B4-BE49-F238E27FC236}">
                  <a16:creationId xmlns:a16="http://schemas.microsoft.com/office/drawing/2014/main" id="{7E462582-7383-4272-A323-85C9D137C47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8" name="Freeform 25">
              <a:extLst>
                <a:ext uri="{FF2B5EF4-FFF2-40B4-BE49-F238E27FC236}">
                  <a16:creationId xmlns:a16="http://schemas.microsoft.com/office/drawing/2014/main" id="{CB472F67-7C37-4D80-B346-DE30D44B55A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9" name="Freeform 26">
              <a:extLst>
                <a:ext uri="{FF2B5EF4-FFF2-40B4-BE49-F238E27FC236}">
                  <a16:creationId xmlns:a16="http://schemas.microsoft.com/office/drawing/2014/main" id="{19A8AE83-358F-4D4E-91C7-F09E35097A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0" name="Freeform 27">
              <a:extLst>
                <a:ext uri="{FF2B5EF4-FFF2-40B4-BE49-F238E27FC236}">
                  <a16:creationId xmlns:a16="http://schemas.microsoft.com/office/drawing/2014/main" id="{C4B79436-9285-45DE-A9FB-B3DD750738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1" name="Freeform 28">
              <a:extLst>
                <a:ext uri="{FF2B5EF4-FFF2-40B4-BE49-F238E27FC236}">
                  <a16:creationId xmlns:a16="http://schemas.microsoft.com/office/drawing/2014/main" id="{B0BF8BF3-C90A-483A-B61E-13D2C41FBAC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2" name="Freeform 29">
              <a:extLst>
                <a:ext uri="{FF2B5EF4-FFF2-40B4-BE49-F238E27FC236}">
                  <a16:creationId xmlns:a16="http://schemas.microsoft.com/office/drawing/2014/main" id="{31011274-F329-444B-9B06-69DD2EC4490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3" name="Freeform 30">
              <a:extLst>
                <a:ext uri="{FF2B5EF4-FFF2-40B4-BE49-F238E27FC236}">
                  <a16:creationId xmlns:a16="http://schemas.microsoft.com/office/drawing/2014/main" id="{DB8B1D39-5B9A-4B4E-849B-A5821A2460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4" name="Freeform 31">
              <a:extLst>
                <a:ext uri="{FF2B5EF4-FFF2-40B4-BE49-F238E27FC236}">
                  <a16:creationId xmlns:a16="http://schemas.microsoft.com/office/drawing/2014/main" id="{336ECD63-75C2-4A32-A31B-30BB3097240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1026" name="Picture 2" descr="Image result for meiosis stages">
            <a:extLst>
              <a:ext uri="{FF2B5EF4-FFF2-40B4-BE49-F238E27FC236}">
                <a16:creationId xmlns:a16="http://schemas.microsoft.com/office/drawing/2014/main" id="{1B45FEAE-2505-4992-9D7F-EBFCFD853AC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1778" y="1501861"/>
            <a:ext cx="6844045" cy="384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3354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fade">
                                      <p:cBhvr>
                                        <p:cTn id="7" dur="500"/>
                                        <p:tgtEl>
                                          <p:spTgt spid="1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0">
                                            <p:txEl>
                                              <p:pRg st="1" end="1"/>
                                            </p:txEl>
                                          </p:spTgt>
                                        </p:tgtEl>
                                        <p:attrNameLst>
                                          <p:attrName>style.visibility</p:attrName>
                                        </p:attrNameLst>
                                      </p:cBhvr>
                                      <p:to>
                                        <p:strVal val="visible"/>
                                      </p:to>
                                    </p:set>
                                    <p:animEffect transition="in" filter="fade">
                                      <p:cBhvr>
                                        <p:cTn id="12" dur="500"/>
                                        <p:tgtEl>
                                          <p:spTgt spid="10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0">
                                            <p:txEl>
                                              <p:pRg st="2" end="2"/>
                                            </p:txEl>
                                          </p:spTgt>
                                        </p:tgtEl>
                                        <p:attrNameLst>
                                          <p:attrName>style.visibility</p:attrName>
                                        </p:attrNameLst>
                                      </p:cBhvr>
                                      <p:to>
                                        <p:strVal val="visible"/>
                                      </p:to>
                                    </p:set>
                                    <p:animEffect transition="in" filter="fade">
                                      <p:cBhvr>
                                        <p:cTn id="17" dur="500"/>
                                        <p:tgtEl>
                                          <p:spTgt spid="10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30">
                                            <p:txEl>
                                              <p:pRg st="3" end="3"/>
                                            </p:txEl>
                                          </p:spTgt>
                                        </p:tgtEl>
                                        <p:attrNameLst>
                                          <p:attrName>style.visibility</p:attrName>
                                        </p:attrNameLst>
                                      </p:cBhvr>
                                      <p:to>
                                        <p:strVal val="visible"/>
                                      </p:to>
                                    </p:set>
                                    <p:animEffect transition="in" filter="fade">
                                      <p:cBhvr>
                                        <p:cTn id="22" dur="500"/>
                                        <p:tgtEl>
                                          <p:spTgt spid="10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30">
                                            <p:txEl>
                                              <p:pRg st="4" end="4"/>
                                            </p:txEl>
                                          </p:spTgt>
                                        </p:tgtEl>
                                        <p:attrNameLst>
                                          <p:attrName>style.visibility</p:attrName>
                                        </p:attrNameLst>
                                      </p:cBhvr>
                                      <p:to>
                                        <p:strVal val="visible"/>
                                      </p:to>
                                    </p:set>
                                    <p:animEffect transition="in" filter="fade">
                                      <p:cBhvr>
                                        <p:cTn id="27" dur="5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97F791-5FFA-4164-899F-EB52EA72B0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4E28A1A9-FB81-4816-AAEA-C3B43094695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AF0552B8-DE8C-40DF-B29F-1728E6A1061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86FB3972-66EF-4493-898D-FF50C81C9396}"/>
              </a:ext>
            </a:extLst>
          </p:cNvPr>
          <p:cNvSpPr>
            <a:spLocks noGrp="1"/>
          </p:cNvSpPr>
          <p:nvPr>
            <p:ph type="title"/>
          </p:nvPr>
        </p:nvSpPr>
        <p:spPr>
          <a:xfrm>
            <a:off x="855266" y="618518"/>
            <a:ext cx="2851417" cy="1478570"/>
          </a:xfrm>
        </p:spPr>
        <p:txBody>
          <a:bodyPr>
            <a:normAutofit/>
          </a:bodyPr>
          <a:lstStyle/>
          <a:p>
            <a:r>
              <a:rPr lang="en-GB" sz="3200" dirty="0">
                <a:solidFill>
                  <a:srgbClr val="FFFFFF"/>
                </a:solidFill>
              </a:rPr>
              <a:t>Metaphase I</a:t>
            </a:r>
          </a:p>
        </p:txBody>
      </p:sp>
      <p:sp>
        <p:nvSpPr>
          <p:cNvPr id="9" name="Content Placeholder 8">
            <a:extLst>
              <a:ext uri="{FF2B5EF4-FFF2-40B4-BE49-F238E27FC236}">
                <a16:creationId xmlns:a16="http://schemas.microsoft.com/office/drawing/2014/main" id="{37005146-A1CB-4DD2-8EE4-B6EC07D9A923}"/>
              </a:ext>
            </a:extLst>
          </p:cNvPr>
          <p:cNvSpPr>
            <a:spLocks noGrp="1"/>
          </p:cNvSpPr>
          <p:nvPr>
            <p:ph idx="1"/>
          </p:nvPr>
        </p:nvSpPr>
        <p:spPr>
          <a:xfrm>
            <a:off x="844620" y="1849438"/>
            <a:ext cx="2862444" cy="4357351"/>
          </a:xfrm>
        </p:spPr>
        <p:txBody>
          <a:bodyPr>
            <a:normAutofit/>
          </a:bodyPr>
          <a:lstStyle/>
          <a:p>
            <a:r>
              <a:rPr lang="en-US" b="1" dirty="0">
                <a:solidFill>
                  <a:srgbClr val="FFFFFF"/>
                </a:solidFill>
              </a:rPr>
              <a:t>Homologous</a:t>
            </a:r>
            <a:r>
              <a:rPr lang="en-US" dirty="0">
                <a:solidFill>
                  <a:srgbClr val="FFFFFF"/>
                </a:solidFill>
              </a:rPr>
              <a:t> pairs of chromosomes line up across middle of cell attached to spindle </a:t>
            </a:r>
            <a:r>
              <a:rPr lang="en-US" dirty="0" err="1">
                <a:solidFill>
                  <a:srgbClr val="FFFFFF"/>
                </a:solidFill>
              </a:rPr>
              <a:t>fibres</a:t>
            </a:r>
            <a:r>
              <a:rPr lang="en-US" dirty="0">
                <a:solidFill>
                  <a:srgbClr val="FFFFFF"/>
                </a:solidFill>
              </a:rPr>
              <a:t> at the centromere</a:t>
            </a:r>
          </a:p>
          <a:p>
            <a:r>
              <a:rPr lang="en-US" dirty="0">
                <a:solidFill>
                  <a:srgbClr val="FFFFFF"/>
                </a:solidFill>
              </a:rPr>
              <a:t>(what was the other name for centromere?)</a:t>
            </a:r>
          </a:p>
        </p:txBody>
      </p:sp>
      <p:grpSp>
        <p:nvGrpSpPr>
          <p:cNvPr id="20" name="Group 19">
            <a:extLst>
              <a:ext uri="{FF2B5EF4-FFF2-40B4-BE49-F238E27FC236}">
                <a16:creationId xmlns:a16="http://schemas.microsoft.com/office/drawing/2014/main" id="{6AD0D387-1584-4477-B5F8-52B50D4F220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2" name="Freeform 6">
              <a:extLst>
                <a:ext uri="{FF2B5EF4-FFF2-40B4-BE49-F238E27FC236}">
                  <a16:creationId xmlns:a16="http://schemas.microsoft.com/office/drawing/2014/main" id="{E74D534E-37A6-4D27-9C47-0B2F0527838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7">
              <a:extLst>
                <a:ext uri="{FF2B5EF4-FFF2-40B4-BE49-F238E27FC236}">
                  <a16:creationId xmlns:a16="http://schemas.microsoft.com/office/drawing/2014/main" id="{1C1C156E-D2E0-468A-9B19-79521D69BF5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8">
              <a:extLst>
                <a:ext uri="{FF2B5EF4-FFF2-40B4-BE49-F238E27FC236}">
                  <a16:creationId xmlns:a16="http://schemas.microsoft.com/office/drawing/2014/main" id="{14C97F11-4F6C-4DFF-89BC-3AEA5B7FF7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9">
              <a:extLst>
                <a:ext uri="{FF2B5EF4-FFF2-40B4-BE49-F238E27FC236}">
                  <a16:creationId xmlns:a16="http://schemas.microsoft.com/office/drawing/2014/main" id="{773C2106-77CE-42E1-839F-925EAEBB2FF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0">
              <a:extLst>
                <a:ext uri="{FF2B5EF4-FFF2-40B4-BE49-F238E27FC236}">
                  <a16:creationId xmlns:a16="http://schemas.microsoft.com/office/drawing/2014/main" id="{E2807D33-BD1F-4B09-8D93-63C06DB3C0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1">
              <a:extLst>
                <a:ext uri="{FF2B5EF4-FFF2-40B4-BE49-F238E27FC236}">
                  <a16:creationId xmlns:a16="http://schemas.microsoft.com/office/drawing/2014/main" id="{84BDF3E8-157B-47D1-AF8E-FE1EFF0612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2">
              <a:extLst>
                <a:ext uri="{FF2B5EF4-FFF2-40B4-BE49-F238E27FC236}">
                  <a16:creationId xmlns:a16="http://schemas.microsoft.com/office/drawing/2014/main" id="{68B482B5-E0FD-406A-99B2-297DF333546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3">
              <a:extLst>
                <a:ext uri="{FF2B5EF4-FFF2-40B4-BE49-F238E27FC236}">
                  <a16:creationId xmlns:a16="http://schemas.microsoft.com/office/drawing/2014/main" id="{B8750F30-12E8-410B-8709-78F1EF3BBE7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4">
              <a:extLst>
                <a:ext uri="{FF2B5EF4-FFF2-40B4-BE49-F238E27FC236}">
                  <a16:creationId xmlns:a16="http://schemas.microsoft.com/office/drawing/2014/main" id="{DB2D030A-4700-4CC4-A971-F119F8372C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5">
              <a:extLst>
                <a:ext uri="{FF2B5EF4-FFF2-40B4-BE49-F238E27FC236}">
                  <a16:creationId xmlns:a16="http://schemas.microsoft.com/office/drawing/2014/main" id="{B4E516DB-F66E-4E88-8CAA-67153F56189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Line 16">
              <a:extLst>
                <a:ext uri="{FF2B5EF4-FFF2-40B4-BE49-F238E27FC236}">
                  <a16:creationId xmlns:a16="http://schemas.microsoft.com/office/drawing/2014/main" id="{DF749FDD-DD56-4DC9-A379-77E1106981DC}"/>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6AD95087-E0AF-45D3-B824-EFFCBBECDEB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8">
              <a:extLst>
                <a:ext uri="{FF2B5EF4-FFF2-40B4-BE49-F238E27FC236}">
                  <a16:creationId xmlns:a16="http://schemas.microsoft.com/office/drawing/2014/main" id="{2D21010F-3DE2-4881-B9D5-3415C4E05D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9">
              <a:extLst>
                <a:ext uri="{FF2B5EF4-FFF2-40B4-BE49-F238E27FC236}">
                  <a16:creationId xmlns:a16="http://schemas.microsoft.com/office/drawing/2014/main" id="{2AFDF4BC-8E99-4A2C-9EF2-4B98A05C2E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0">
              <a:extLst>
                <a:ext uri="{FF2B5EF4-FFF2-40B4-BE49-F238E27FC236}">
                  <a16:creationId xmlns:a16="http://schemas.microsoft.com/office/drawing/2014/main" id="{BB8EAEE8-22EA-4103-A02E-5043474C4BE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Rectangle 21">
              <a:extLst>
                <a:ext uri="{FF2B5EF4-FFF2-40B4-BE49-F238E27FC236}">
                  <a16:creationId xmlns:a16="http://schemas.microsoft.com/office/drawing/2014/main" id="{7148ABD2-E447-429F-B97E-86494051C101}"/>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8" name="Freeform 22">
              <a:extLst>
                <a:ext uri="{FF2B5EF4-FFF2-40B4-BE49-F238E27FC236}">
                  <a16:creationId xmlns:a16="http://schemas.microsoft.com/office/drawing/2014/main" id="{99900F4A-F8CA-456E-9FA0-34572621C0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3">
              <a:extLst>
                <a:ext uri="{FF2B5EF4-FFF2-40B4-BE49-F238E27FC236}">
                  <a16:creationId xmlns:a16="http://schemas.microsoft.com/office/drawing/2014/main" id="{DF5CD0A9-E49B-4968-886B-41C1A66D232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4">
              <a:extLst>
                <a:ext uri="{FF2B5EF4-FFF2-40B4-BE49-F238E27FC236}">
                  <a16:creationId xmlns:a16="http://schemas.microsoft.com/office/drawing/2014/main" id="{7E462582-7383-4272-A323-85C9D137C47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5">
              <a:extLst>
                <a:ext uri="{FF2B5EF4-FFF2-40B4-BE49-F238E27FC236}">
                  <a16:creationId xmlns:a16="http://schemas.microsoft.com/office/drawing/2014/main" id="{CB472F67-7C37-4D80-B346-DE30D44B55A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26">
              <a:extLst>
                <a:ext uri="{FF2B5EF4-FFF2-40B4-BE49-F238E27FC236}">
                  <a16:creationId xmlns:a16="http://schemas.microsoft.com/office/drawing/2014/main" id="{19A8AE83-358F-4D4E-91C7-F09E35097A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7">
              <a:extLst>
                <a:ext uri="{FF2B5EF4-FFF2-40B4-BE49-F238E27FC236}">
                  <a16:creationId xmlns:a16="http://schemas.microsoft.com/office/drawing/2014/main" id="{C4B79436-9285-45DE-A9FB-B3DD750738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8">
              <a:extLst>
                <a:ext uri="{FF2B5EF4-FFF2-40B4-BE49-F238E27FC236}">
                  <a16:creationId xmlns:a16="http://schemas.microsoft.com/office/drawing/2014/main" id="{B0BF8BF3-C90A-483A-B61E-13D2C41FBAC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9">
              <a:extLst>
                <a:ext uri="{FF2B5EF4-FFF2-40B4-BE49-F238E27FC236}">
                  <a16:creationId xmlns:a16="http://schemas.microsoft.com/office/drawing/2014/main" id="{31011274-F329-444B-9B06-69DD2EC4490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0">
              <a:extLst>
                <a:ext uri="{FF2B5EF4-FFF2-40B4-BE49-F238E27FC236}">
                  <a16:creationId xmlns:a16="http://schemas.microsoft.com/office/drawing/2014/main" id="{DB8B1D39-5B9A-4B4E-849B-A5821A2460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1">
              <a:extLst>
                <a:ext uri="{FF2B5EF4-FFF2-40B4-BE49-F238E27FC236}">
                  <a16:creationId xmlns:a16="http://schemas.microsoft.com/office/drawing/2014/main" id="{336ECD63-75C2-4A32-A31B-30BB3097240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5" name="Picture 2" descr="Image result for meiosis stages">
            <a:extLst>
              <a:ext uri="{FF2B5EF4-FFF2-40B4-BE49-F238E27FC236}">
                <a16:creationId xmlns:a16="http://schemas.microsoft.com/office/drawing/2014/main" id="{878AA70F-A7DD-43F2-84E2-719A6DC935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1778" y="1501861"/>
            <a:ext cx="6844045" cy="384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2506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97F791-5FFA-4164-899F-EB52EA72B0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4E28A1A9-FB81-4816-AAEA-C3B43094695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AF0552B8-DE8C-40DF-B29F-1728E6A1061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86FB3972-66EF-4493-898D-FF50C81C9396}"/>
              </a:ext>
            </a:extLst>
          </p:cNvPr>
          <p:cNvSpPr>
            <a:spLocks noGrp="1"/>
          </p:cNvSpPr>
          <p:nvPr>
            <p:ph type="title"/>
          </p:nvPr>
        </p:nvSpPr>
        <p:spPr>
          <a:xfrm>
            <a:off x="855266" y="618518"/>
            <a:ext cx="2851417" cy="1478570"/>
          </a:xfrm>
        </p:spPr>
        <p:txBody>
          <a:bodyPr>
            <a:normAutofit/>
          </a:bodyPr>
          <a:lstStyle/>
          <a:p>
            <a:r>
              <a:rPr lang="en-GB" sz="3200" dirty="0">
                <a:solidFill>
                  <a:srgbClr val="FFFFFF"/>
                </a:solidFill>
              </a:rPr>
              <a:t>Anaphase </a:t>
            </a:r>
            <a:r>
              <a:rPr lang="en-GB" sz="3200" dirty="0" err="1">
                <a:solidFill>
                  <a:srgbClr val="FFFFFF"/>
                </a:solidFill>
              </a:rPr>
              <a:t>i</a:t>
            </a:r>
            <a:endParaRPr lang="en-GB" sz="3200" dirty="0">
              <a:solidFill>
                <a:srgbClr val="FFFFFF"/>
              </a:solidFill>
            </a:endParaRPr>
          </a:p>
        </p:txBody>
      </p:sp>
      <p:sp>
        <p:nvSpPr>
          <p:cNvPr id="9" name="Content Placeholder 8">
            <a:extLst>
              <a:ext uri="{FF2B5EF4-FFF2-40B4-BE49-F238E27FC236}">
                <a16:creationId xmlns:a16="http://schemas.microsoft.com/office/drawing/2014/main" id="{37005146-A1CB-4DD2-8EE4-B6EC07D9A923}"/>
              </a:ext>
            </a:extLst>
          </p:cNvPr>
          <p:cNvSpPr>
            <a:spLocks noGrp="1"/>
          </p:cNvSpPr>
          <p:nvPr>
            <p:ph idx="1"/>
          </p:nvPr>
        </p:nvSpPr>
        <p:spPr>
          <a:xfrm>
            <a:off x="844620" y="1849438"/>
            <a:ext cx="2862444" cy="4357351"/>
          </a:xfrm>
        </p:spPr>
        <p:txBody>
          <a:bodyPr>
            <a:normAutofit/>
          </a:bodyPr>
          <a:lstStyle/>
          <a:p>
            <a:r>
              <a:rPr lang="en-US" dirty="0">
                <a:solidFill>
                  <a:srgbClr val="FFFFFF"/>
                </a:solidFill>
              </a:rPr>
              <a:t>Spindles contract</a:t>
            </a:r>
          </a:p>
          <a:p>
            <a:r>
              <a:rPr lang="en-US" b="1" dirty="0">
                <a:solidFill>
                  <a:srgbClr val="FFFFFF"/>
                </a:solidFill>
              </a:rPr>
              <a:t>Homologous</a:t>
            </a:r>
            <a:r>
              <a:rPr lang="en-US" dirty="0">
                <a:solidFill>
                  <a:srgbClr val="FFFFFF"/>
                </a:solidFill>
              </a:rPr>
              <a:t> pairs are separated </a:t>
            </a:r>
          </a:p>
          <a:p>
            <a:r>
              <a:rPr lang="en-US" b="1" dirty="0">
                <a:solidFill>
                  <a:srgbClr val="FFFFFF"/>
                </a:solidFill>
              </a:rPr>
              <a:t>One</a:t>
            </a:r>
            <a:r>
              <a:rPr lang="en-US" dirty="0">
                <a:solidFill>
                  <a:srgbClr val="FFFFFF"/>
                </a:solidFill>
              </a:rPr>
              <a:t> chromosome  goes into each half of the cell </a:t>
            </a:r>
          </a:p>
        </p:txBody>
      </p:sp>
      <p:grpSp>
        <p:nvGrpSpPr>
          <p:cNvPr id="20" name="Group 19">
            <a:extLst>
              <a:ext uri="{FF2B5EF4-FFF2-40B4-BE49-F238E27FC236}">
                <a16:creationId xmlns:a16="http://schemas.microsoft.com/office/drawing/2014/main" id="{6AD0D387-1584-4477-B5F8-52B50D4F220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2" name="Freeform 6">
              <a:extLst>
                <a:ext uri="{FF2B5EF4-FFF2-40B4-BE49-F238E27FC236}">
                  <a16:creationId xmlns:a16="http://schemas.microsoft.com/office/drawing/2014/main" id="{E74D534E-37A6-4D27-9C47-0B2F0527838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7">
              <a:extLst>
                <a:ext uri="{FF2B5EF4-FFF2-40B4-BE49-F238E27FC236}">
                  <a16:creationId xmlns:a16="http://schemas.microsoft.com/office/drawing/2014/main" id="{1C1C156E-D2E0-468A-9B19-79521D69BF5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8">
              <a:extLst>
                <a:ext uri="{FF2B5EF4-FFF2-40B4-BE49-F238E27FC236}">
                  <a16:creationId xmlns:a16="http://schemas.microsoft.com/office/drawing/2014/main" id="{14C97F11-4F6C-4DFF-89BC-3AEA5B7FF7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9">
              <a:extLst>
                <a:ext uri="{FF2B5EF4-FFF2-40B4-BE49-F238E27FC236}">
                  <a16:creationId xmlns:a16="http://schemas.microsoft.com/office/drawing/2014/main" id="{773C2106-77CE-42E1-839F-925EAEBB2FF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0">
              <a:extLst>
                <a:ext uri="{FF2B5EF4-FFF2-40B4-BE49-F238E27FC236}">
                  <a16:creationId xmlns:a16="http://schemas.microsoft.com/office/drawing/2014/main" id="{E2807D33-BD1F-4B09-8D93-63C06DB3C0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1">
              <a:extLst>
                <a:ext uri="{FF2B5EF4-FFF2-40B4-BE49-F238E27FC236}">
                  <a16:creationId xmlns:a16="http://schemas.microsoft.com/office/drawing/2014/main" id="{84BDF3E8-157B-47D1-AF8E-FE1EFF0612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2">
              <a:extLst>
                <a:ext uri="{FF2B5EF4-FFF2-40B4-BE49-F238E27FC236}">
                  <a16:creationId xmlns:a16="http://schemas.microsoft.com/office/drawing/2014/main" id="{68B482B5-E0FD-406A-99B2-297DF333546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3">
              <a:extLst>
                <a:ext uri="{FF2B5EF4-FFF2-40B4-BE49-F238E27FC236}">
                  <a16:creationId xmlns:a16="http://schemas.microsoft.com/office/drawing/2014/main" id="{B8750F30-12E8-410B-8709-78F1EF3BBE7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4">
              <a:extLst>
                <a:ext uri="{FF2B5EF4-FFF2-40B4-BE49-F238E27FC236}">
                  <a16:creationId xmlns:a16="http://schemas.microsoft.com/office/drawing/2014/main" id="{DB2D030A-4700-4CC4-A971-F119F8372C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5">
              <a:extLst>
                <a:ext uri="{FF2B5EF4-FFF2-40B4-BE49-F238E27FC236}">
                  <a16:creationId xmlns:a16="http://schemas.microsoft.com/office/drawing/2014/main" id="{B4E516DB-F66E-4E88-8CAA-67153F56189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Line 16">
              <a:extLst>
                <a:ext uri="{FF2B5EF4-FFF2-40B4-BE49-F238E27FC236}">
                  <a16:creationId xmlns:a16="http://schemas.microsoft.com/office/drawing/2014/main" id="{DF749FDD-DD56-4DC9-A379-77E1106981DC}"/>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6AD95087-E0AF-45D3-B824-EFFCBBECDEB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8">
              <a:extLst>
                <a:ext uri="{FF2B5EF4-FFF2-40B4-BE49-F238E27FC236}">
                  <a16:creationId xmlns:a16="http://schemas.microsoft.com/office/drawing/2014/main" id="{2D21010F-3DE2-4881-B9D5-3415C4E05D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9">
              <a:extLst>
                <a:ext uri="{FF2B5EF4-FFF2-40B4-BE49-F238E27FC236}">
                  <a16:creationId xmlns:a16="http://schemas.microsoft.com/office/drawing/2014/main" id="{2AFDF4BC-8E99-4A2C-9EF2-4B98A05C2E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0">
              <a:extLst>
                <a:ext uri="{FF2B5EF4-FFF2-40B4-BE49-F238E27FC236}">
                  <a16:creationId xmlns:a16="http://schemas.microsoft.com/office/drawing/2014/main" id="{BB8EAEE8-22EA-4103-A02E-5043474C4BE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Rectangle 21">
              <a:extLst>
                <a:ext uri="{FF2B5EF4-FFF2-40B4-BE49-F238E27FC236}">
                  <a16:creationId xmlns:a16="http://schemas.microsoft.com/office/drawing/2014/main" id="{7148ABD2-E447-429F-B97E-86494051C101}"/>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8" name="Freeform 22">
              <a:extLst>
                <a:ext uri="{FF2B5EF4-FFF2-40B4-BE49-F238E27FC236}">
                  <a16:creationId xmlns:a16="http://schemas.microsoft.com/office/drawing/2014/main" id="{99900F4A-F8CA-456E-9FA0-34572621C0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3">
              <a:extLst>
                <a:ext uri="{FF2B5EF4-FFF2-40B4-BE49-F238E27FC236}">
                  <a16:creationId xmlns:a16="http://schemas.microsoft.com/office/drawing/2014/main" id="{DF5CD0A9-E49B-4968-886B-41C1A66D232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4">
              <a:extLst>
                <a:ext uri="{FF2B5EF4-FFF2-40B4-BE49-F238E27FC236}">
                  <a16:creationId xmlns:a16="http://schemas.microsoft.com/office/drawing/2014/main" id="{7E462582-7383-4272-A323-85C9D137C47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5">
              <a:extLst>
                <a:ext uri="{FF2B5EF4-FFF2-40B4-BE49-F238E27FC236}">
                  <a16:creationId xmlns:a16="http://schemas.microsoft.com/office/drawing/2014/main" id="{CB472F67-7C37-4D80-B346-DE30D44B55A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26">
              <a:extLst>
                <a:ext uri="{FF2B5EF4-FFF2-40B4-BE49-F238E27FC236}">
                  <a16:creationId xmlns:a16="http://schemas.microsoft.com/office/drawing/2014/main" id="{19A8AE83-358F-4D4E-91C7-F09E35097A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7">
              <a:extLst>
                <a:ext uri="{FF2B5EF4-FFF2-40B4-BE49-F238E27FC236}">
                  <a16:creationId xmlns:a16="http://schemas.microsoft.com/office/drawing/2014/main" id="{C4B79436-9285-45DE-A9FB-B3DD750738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8">
              <a:extLst>
                <a:ext uri="{FF2B5EF4-FFF2-40B4-BE49-F238E27FC236}">
                  <a16:creationId xmlns:a16="http://schemas.microsoft.com/office/drawing/2014/main" id="{B0BF8BF3-C90A-483A-B61E-13D2C41FBAC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9">
              <a:extLst>
                <a:ext uri="{FF2B5EF4-FFF2-40B4-BE49-F238E27FC236}">
                  <a16:creationId xmlns:a16="http://schemas.microsoft.com/office/drawing/2014/main" id="{31011274-F329-444B-9B06-69DD2EC4490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0">
              <a:extLst>
                <a:ext uri="{FF2B5EF4-FFF2-40B4-BE49-F238E27FC236}">
                  <a16:creationId xmlns:a16="http://schemas.microsoft.com/office/drawing/2014/main" id="{DB8B1D39-5B9A-4B4E-849B-A5821A2460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1">
              <a:extLst>
                <a:ext uri="{FF2B5EF4-FFF2-40B4-BE49-F238E27FC236}">
                  <a16:creationId xmlns:a16="http://schemas.microsoft.com/office/drawing/2014/main" id="{336ECD63-75C2-4A32-A31B-30BB3097240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5" name="Picture 2" descr="Image result for meiosis stages">
            <a:extLst>
              <a:ext uri="{FF2B5EF4-FFF2-40B4-BE49-F238E27FC236}">
                <a16:creationId xmlns:a16="http://schemas.microsoft.com/office/drawing/2014/main" id="{878AA70F-A7DD-43F2-84E2-719A6DC935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1778" y="1501861"/>
            <a:ext cx="6844045" cy="384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92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97F791-5FFA-4164-899F-EB52EA72B0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4E28A1A9-FB81-4816-AAEA-C3B43094695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AF0552B8-DE8C-40DF-B29F-1728E6A1061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86FB3972-66EF-4493-898D-FF50C81C9396}"/>
              </a:ext>
            </a:extLst>
          </p:cNvPr>
          <p:cNvSpPr>
            <a:spLocks noGrp="1"/>
          </p:cNvSpPr>
          <p:nvPr>
            <p:ph type="title"/>
          </p:nvPr>
        </p:nvSpPr>
        <p:spPr>
          <a:xfrm>
            <a:off x="855266" y="618518"/>
            <a:ext cx="2851417" cy="1478570"/>
          </a:xfrm>
        </p:spPr>
        <p:txBody>
          <a:bodyPr>
            <a:normAutofit/>
          </a:bodyPr>
          <a:lstStyle/>
          <a:p>
            <a:r>
              <a:rPr lang="en-GB" sz="3200" dirty="0">
                <a:solidFill>
                  <a:srgbClr val="FFFFFF"/>
                </a:solidFill>
              </a:rPr>
              <a:t>Telophase </a:t>
            </a:r>
            <a:r>
              <a:rPr lang="en-GB" sz="3200" dirty="0" err="1">
                <a:solidFill>
                  <a:srgbClr val="FFFFFF"/>
                </a:solidFill>
              </a:rPr>
              <a:t>i</a:t>
            </a:r>
            <a:endParaRPr lang="en-GB" sz="3200" dirty="0">
              <a:solidFill>
                <a:srgbClr val="FFFFFF"/>
              </a:solidFill>
            </a:endParaRPr>
          </a:p>
        </p:txBody>
      </p:sp>
      <p:sp>
        <p:nvSpPr>
          <p:cNvPr id="9" name="Content Placeholder 8">
            <a:extLst>
              <a:ext uri="{FF2B5EF4-FFF2-40B4-BE49-F238E27FC236}">
                <a16:creationId xmlns:a16="http://schemas.microsoft.com/office/drawing/2014/main" id="{37005146-A1CB-4DD2-8EE4-B6EC07D9A923}"/>
              </a:ext>
            </a:extLst>
          </p:cNvPr>
          <p:cNvSpPr>
            <a:spLocks noGrp="1"/>
          </p:cNvSpPr>
          <p:nvPr>
            <p:ph idx="1"/>
          </p:nvPr>
        </p:nvSpPr>
        <p:spPr>
          <a:xfrm>
            <a:off x="844620" y="1849438"/>
            <a:ext cx="2862444" cy="4357351"/>
          </a:xfrm>
        </p:spPr>
        <p:txBody>
          <a:bodyPr>
            <a:normAutofit/>
          </a:bodyPr>
          <a:lstStyle/>
          <a:p>
            <a:r>
              <a:rPr lang="en-US" dirty="0">
                <a:solidFill>
                  <a:srgbClr val="FFFFFF"/>
                </a:solidFill>
              </a:rPr>
              <a:t>The nuclear envelope forms around each group of single chromosomes (remember – each chromosome is made up of two chromatids)</a:t>
            </a:r>
          </a:p>
        </p:txBody>
      </p:sp>
      <p:grpSp>
        <p:nvGrpSpPr>
          <p:cNvPr id="20" name="Group 19">
            <a:extLst>
              <a:ext uri="{FF2B5EF4-FFF2-40B4-BE49-F238E27FC236}">
                <a16:creationId xmlns:a16="http://schemas.microsoft.com/office/drawing/2014/main" id="{6AD0D387-1584-4477-B5F8-52B50D4F220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2" name="Freeform 6">
              <a:extLst>
                <a:ext uri="{FF2B5EF4-FFF2-40B4-BE49-F238E27FC236}">
                  <a16:creationId xmlns:a16="http://schemas.microsoft.com/office/drawing/2014/main" id="{E74D534E-37A6-4D27-9C47-0B2F0527838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7">
              <a:extLst>
                <a:ext uri="{FF2B5EF4-FFF2-40B4-BE49-F238E27FC236}">
                  <a16:creationId xmlns:a16="http://schemas.microsoft.com/office/drawing/2014/main" id="{1C1C156E-D2E0-468A-9B19-79521D69BF5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8">
              <a:extLst>
                <a:ext uri="{FF2B5EF4-FFF2-40B4-BE49-F238E27FC236}">
                  <a16:creationId xmlns:a16="http://schemas.microsoft.com/office/drawing/2014/main" id="{14C97F11-4F6C-4DFF-89BC-3AEA5B7FF7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9">
              <a:extLst>
                <a:ext uri="{FF2B5EF4-FFF2-40B4-BE49-F238E27FC236}">
                  <a16:creationId xmlns:a16="http://schemas.microsoft.com/office/drawing/2014/main" id="{773C2106-77CE-42E1-839F-925EAEBB2FF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0">
              <a:extLst>
                <a:ext uri="{FF2B5EF4-FFF2-40B4-BE49-F238E27FC236}">
                  <a16:creationId xmlns:a16="http://schemas.microsoft.com/office/drawing/2014/main" id="{E2807D33-BD1F-4B09-8D93-63C06DB3C0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1">
              <a:extLst>
                <a:ext uri="{FF2B5EF4-FFF2-40B4-BE49-F238E27FC236}">
                  <a16:creationId xmlns:a16="http://schemas.microsoft.com/office/drawing/2014/main" id="{84BDF3E8-157B-47D1-AF8E-FE1EFF0612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2">
              <a:extLst>
                <a:ext uri="{FF2B5EF4-FFF2-40B4-BE49-F238E27FC236}">
                  <a16:creationId xmlns:a16="http://schemas.microsoft.com/office/drawing/2014/main" id="{68B482B5-E0FD-406A-99B2-297DF333546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3">
              <a:extLst>
                <a:ext uri="{FF2B5EF4-FFF2-40B4-BE49-F238E27FC236}">
                  <a16:creationId xmlns:a16="http://schemas.microsoft.com/office/drawing/2014/main" id="{B8750F30-12E8-410B-8709-78F1EF3BBE7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4">
              <a:extLst>
                <a:ext uri="{FF2B5EF4-FFF2-40B4-BE49-F238E27FC236}">
                  <a16:creationId xmlns:a16="http://schemas.microsoft.com/office/drawing/2014/main" id="{DB2D030A-4700-4CC4-A971-F119F8372C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5">
              <a:extLst>
                <a:ext uri="{FF2B5EF4-FFF2-40B4-BE49-F238E27FC236}">
                  <a16:creationId xmlns:a16="http://schemas.microsoft.com/office/drawing/2014/main" id="{B4E516DB-F66E-4E88-8CAA-67153F56189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Line 16">
              <a:extLst>
                <a:ext uri="{FF2B5EF4-FFF2-40B4-BE49-F238E27FC236}">
                  <a16:creationId xmlns:a16="http://schemas.microsoft.com/office/drawing/2014/main" id="{DF749FDD-DD56-4DC9-A379-77E1106981DC}"/>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6AD95087-E0AF-45D3-B824-EFFCBBECDEB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8">
              <a:extLst>
                <a:ext uri="{FF2B5EF4-FFF2-40B4-BE49-F238E27FC236}">
                  <a16:creationId xmlns:a16="http://schemas.microsoft.com/office/drawing/2014/main" id="{2D21010F-3DE2-4881-B9D5-3415C4E05D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9">
              <a:extLst>
                <a:ext uri="{FF2B5EF4-FFF2-40B4-BE49-F238E27FC236}">
                  <a16:creationId xmlns:a16="http://schemas.microsoft.com/office/drawing/2014/main" id="{2AFDF4BC-8E99-4A2C-9EF2-4B98A05C2E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0">
              <a:extLst>
                <a:ext uri="{FF2B5EF4-FFF2-40B4-BE49-F238E27FC236}">
                  <a16:creationId xmlns:a16="http://schemas.microsoft.com/office/drawing/2014/main" id="{BB8EAEE8-22EA-4103-A02E-5043474C4BE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Rectangle 21">
              <a:extLst>
                <a:ext uri="{FF2B5EF4-FFF2-40B4-BE49-F238E27FC236}">
                  <a16:creationId xmlns:a16="http://schemas.microsoft.com/office/drawing/2014/main" id="{7148ABD2-E447-429F-B97E-86494051C101}"/>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8" name="Freeform 22">
              <a:extLst>
                <a:ext uri="{FF2B5EF4-FFF2-40B4-BE49-F238E27FC236}">
                  <a16:creationId xmlns:a16="http://schemas.microsoft.com/office/drawing/2014/main" id="{99900F4A-F8CA-456E-9FA0-34572621C0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3">
              <a:extLst>
                <a:ext uri="{FF2B5EF4-FFF2-40B4-BE49-F238E27FC236}">
                  <a16:creationId xmlns:a16="http://schemas.microsoft.com/office/drawing/2014/main" id="{DF5CD0A9-E49B-4968-886B-41C1A66D232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4">
              <a:extLst>
                <a:ext uri="{FF2B5EF4-FFF2-40B4-BE49-F238E27FC236}">
                  <a16:creationId xmlns:a16="http://schemas.microsoft.com/office/drawing/2014/main" id="{7E462582-7383-4272-A323-85C9D137C47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5">
              <a:extLst>
                <a:ext uri="{FF2B5EF4-FFF2-40B4-BE49-F238E27FC236}">
                  <a16:creationId xmlns:a16="http://schemas.microsoft.com/office/drawing/2014/main" id="{CB472F67-7C37-4D80-B346-DE30D44B55A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26">
              <a:extLst>
                <a:ext uri="{FF2B5EF4-FFF2-40B4-BE49-F238E27FC236}">
                  <a16:creationId xmlns:a16="http://schemas.microsoft.com/office/drawing/2014/main" id="{19A8AE83-358F-4D4E-91C7-F09E35097A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7">
              <a:extLst>
                <a:ext uri="{FF2B5EF4-FFF2-40B4-BE49-F238E27FC236}">
                  <a16:creationId xmlns:a16="http://schemas.microsoft.com/office/drawing/2014/main" id="{C4B79436-9285-45DE-A9FB-B3DD750738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8">
              <a:extLst>
                <a:ext uri="{FF2B5EF4-FFF2-40B4-BE49-F238E27FC236}">
                  <a16:creationId xmlns:a16="http://schemas.microsoft.com/office/drawing/2014/main" id="{B0BF8BF3-C90A-483A-B61E-13D2C41FBAC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9">
              <a:extLst>
                <a:ext uri="{FF2B5EF4-FFF2-40B4-BE49-F238E27FC236}">
                  <a16:creationId xmlns:a16="http://schemas.microsoft.com/office/drawing/2014/main" id="{31011274-F329-444B-9B06-69DD2EC4490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0">
              <a:extLst>
                <a:ext uri="{FF2B5EF4-FFF2-40B4-BE49-F238E27FC236}">
                  <a16:creationId xmlns:a16="http://schemas.microsoft.com/office/drawing/2014/main" id="{DB8B1D39-5B9A-4B4E-849B-A5821A2460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1">
              <a:extLst>
                <a:ext uri="{FF2B5EF4-FFF2-40B4-BE49-F238E27FC236}">
                  <a16:creationId xmlns:a16="http://schemas.microsoft.com/office/drawing/2014/main" id="{336ECD63-75C2-4A32-A31B-30BB3097240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5" name="Picture 2" descr="Image result for meiosis stages">
            <a:extLst>
              <a:ext uri="{FF2B5EF4-FFF2-40B4-BE49-F238E27FC236}">
                <a16:creationId xmlns:a16="http://schemas.microsoft.com/office/drawing/2014/main" id="{878AA70F-A7DD-43F2-84E2-719A6DC935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1778" y="1501861"/>
            <a:ext cx="6844045" cy="384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36890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DE75-371C-475B-A7A1-6A8E0E896CB7}"/>
              </a:ext>
            </a:extLst>
          </p:cNvPr>
          <p:cNvSpPr>
            <a:spLocks noGrp="1"/>
          </p:cNvSpPr>
          <p:nvPr>
            <p:ph type="title"/>
          </p:nvPr>
        </p:nvSpPr>
        <p:spPr/>
        <p:txBody>
          <a:bodyPr/>
          <a:lstStyle/>
          <a:p>
            <a:r>
              <a:rPr lang="en-GB" dirty="0"/>
              <a:t>End of meiosis I</a:t>
            </a:r>
          </a:p>
        </p:txBody>
      </p:sp>
      <p:sp>
        <p:nvSpPr>
          <p:cNvPr id="3" name="Content Placeholder 2">
            <a:extLst>
              <a:ext uri="{FF2B5EF4-FFF2-40B4-BE49-F238E27FC236}">
                <a16:creationId xmlns:a16="http://schemas.microsoft.com/office/drawing/2014/main" id="{B2EEF4F3-48D0-422B-A72C-23C8998DB966}"/>
              </a:ext>
            </a:extLst>
          </p:cNvPr>
          <p:cNvSpPr>
            <a:spLocks noGrp="1"/>
          </p:cNvSpPr>
          <p:nvPr>
            <p:ph idx="1"/>
          </p:nvPr>
        </p:nvSpPr>
        <p:spPr/>
        <p:txBody>
          <a:bodyPr>
            <a:normAutofit fontScale="85000" lnSpcReduction="10000"/>
          </a:bodyPr>
          <a:lstStyle/>
          <a:p>
            <a:r>
              <a:rPr lang="en-GB" sz="3200" dirty="0"/>
              <a:t>Cytokinesis – (what was this?) – two daughter cells are formed.</a:t>
            </a:r>
          </a:p>
          <a:p>
            <a:r>
              <a:rPr lang="en-GB" sz="3200" dirty="0"/>
              <a:t>The two cells are </a:t>
            </a:r>
            <a:r>
              <a:rPr lang="en-GB" sz="3200" b="1" dirty="0"/>
              <a:t>haploid – chromosome number is halved</a:t>
            </a:r>
          </a:p>
          <a:p>
            <a:r>
              <a:rPr lang="en-GB" sz="3200" b="1" dirty="0"/>
              <a:t>Reduction division</a:t>
            </a:r>
          </a:p>
          <a:p>
            <a:r>
              <a:rPr lang="en-GB" sz="3200" dirty="0"/>
              <a:t>Daughter cells are not identical – why?</a:t>
            </a:r>
          </a:p>
          <a:p>
            <a:endParaRPr lang="en-GB" dirty="0"/>
          </a:p>
          <a:p>
            <a:pPr marL="0" indent="0">
              <a:buNone/>
            </a:pPr>
            <a:r>
              <a:rPr lang="en-GB" dirty="0"/>
              <a:t> </a:t>
            </a:r>
          </a:p>
        </p:txBody>
      </p:sp>
    </p:spTree>
    <p:extLst>
      <p:ext uri="{BB962C8B-B14F-4D97-AF65-F5344CB8AC3E}">
        <p14:creationId xmlns:p14="http://schemas.microsoft.com/office/powerpoint/2010/main" val="168667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23CB-4205-4150-81FD-2565D130148E}"/>
              </a:ext>
            </a:extLst>
          </p:cNvPr>
          <p:cNvSpPr>
            <a:spLocks noGrp="1"/>
          </p:cNvSpPr>
          <p:nvPr>
            <p:ph type="title"/>
          </p:nvPr>
        </p:nvSpPr>
        <p:spPr/>
        <p:txBody>
          <a:bodyPr/>
          <a:lstStyle/>
          <a:p>
            <a:r>
              <a:rPr lang="en-GB" dirty="0"/>
              <a:t>Meiosis ii</a:t>
            </a:r>
          </a:p>
        </p:txBody>
      </p:sp>
      <p:sp>
        <p:nvSpPr>
          <p:cNvPr id="3" name="Content Placeholder 2">
            <a:extLst>
              <a:ext uri="{FF2B5EF4-FFF2-40B4-BE49-F238E27FC236}">
                <a16:creationId xmlns:a16="http://schemas.microsoft.com/office/drawing/2014/main" id="{ABFD7D5E-BADB-44FD-9F10-4B5827A77010}"/>
              </a:ext>
            </a:extLst>
          </p:cNvPr>
          <p:cNvSpPr>
            <a:spLocks noGrp="1"/>
          </p:cNvSpPr>
          <p:nvPr>
            <p:ph idx="1"/>
          </p:nvPr>
        </p:nvSpPr>
        <p:spPr/>
        <p:txBody>
          <a:bodyPr/>
          <a:lstStyle/>
          <a:p>
            <a:r>
              <a:rPr lang="en-GB" dirty="0"/>
              <a:t>The two daughter cells undergo the second division – meiosis II</a:t>
            </a:r>
          </a:p>
          <a:p>
            <a:r>
              <a:rPr lang="en-GB" dirty="0"/>
              <a:t>Cells go through prophase II, metaphase II, anaphase II and telophase II</a:t>
            </a:r>
          </a:p>
          <a:p>
            <a:r>
              <a:rPr lang="en-GB" dirty="0"/>
              <a:t>In anaphase II, sister chromatids are pulled apart (one from each chromosome)</a:t>
            </a:r>
          </a:p>
          <a:p>
            <a:r>
              <a:rPr lang="en-GB" dirty="0"/>
              <a:t>End up with 4 genetically non-identical gametes.</a:t>
            </a:r>
          </a:p>
        </p:txBody>
      </p:sp>
    </p:spTree>
    <p:extLst>
      <p:ext uri="{BB962C8B-B14F-4D97-AF65-F5344CB8AC3E}">
        <p14:creationId xmlns:p14="http://schemas.microsoft.com/office/powerpoint/2010/main" val="82211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2E4E997-8672-4FFD-B8EC-9932A8E471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5" name="Picture 2">
            <a:extLst>
              <a:ext uri="{FF2B5EF4-FFF2-40B4-BE49-F238E27FC236}">
                <a16:creationId xmlns:a16="http://schemas.microsoft.com/office/drawing/2014/main" id="{FE6BA9E6-1D9E-4D30-B528-D49FA1342E4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6ACA38-BE8F-4850-89E1-2C7B3FAC2F1C}"/>
              </a:ext>
            </a:extLst>
          </p:cNvPr>
          <p:cNvSpPr>
            <a:spLocks noGrp="1"/>
          </p:cNvSpPr>
          <p:nvPr>
            <p:ph type="title"/>
          </p:nvPr>
        </p:nvSpPr>
        <p:spPr>
          <a:xfrm>
            <a:off x="1141413" y="618518"/>
            <a:ext cx="4459286" cy="1478570"/>
          </a:xfrm>
        </p:spPr>
        <p:txBody>
          <a:bodyPr>
            <a:normAutofit/>
          </a:bodyPr>
          <a:lstStyle/>
          <a:p>
            <a:r>
              <a:rPr lang="en-GB" sz="3200"/>
              <a:t>Independent assortment</a:t>
            </a:r>
          </a:p>
        </p:txBody>
      </p:sp>
      <p:sp>
        <p:nvSpPr>
          <p:cNvPr id="1032" name="Content Placeholder 1029">
            <a:extLst>
              <a:ext uri="{FF2B5EF4-FFF2-40B4-BE49-F238E27FC236}">
                <a16:creationId xmlns:a16="http://schemas.microsoft.com/office/drawing/2014/main" id="{DF9DEC49-84C2-4D9C-867A-FFB2E4B515E6}"/>
              </a:ext>
            </a:extLst>
          </p:cNvPr>
          <p:cNvSpPr>
            <a:spLocks noGrp="1"/>
          </p:cNvSpPr>
          <p:nvPr>
            <p:ph idx="1"/>
          </p:nvPr>
        </p:nvSpPr>
        <p:spPr>
          <a:xfrm>
            <a:off x="1141412" y="2249487"/>
            <a:ext cx="4459287" cy="3965046"/>
          </a:xfrm>
        </p:spPr>
        <p:txBody>
          <a:bodyPr>
            <a:normAutofit fontScale="92500" lnSpcReduction="10000"/>
          </a:bodyPr>
          <a:lstStyle/>
          <a:p>
            <a:r>
              <a:rPr lang="en-US" sz="2000" dirty="0"/>
              <a:t>Homologous chromosomes – one is from your mum (maternal) and one is from your dad (paternal)</a:t>
            </a:r>
          </a:p>
          <a:p>
            <a:r>
              <a:rPr lang="en-US" sz="2000" dirty="0"/>
              <a:t>When homologous chromosomes pair up in </a:t>
            </a:r>
            <a:r>
              <a:rPr lang="en-US" sz="2000" dirty="0" err="1"/>
              <a:t>metaphse</a:t>
            </a:r>
            <a:r>
              <a:rPr lang="en-US" sz="2000" dirty="0"/>
              <a:t> I, it is random which chromosome ends up in which daughter cell.</a:t>
            </a:r>
          </a:p>
          <a:p>
            <a:r>
              <a:rPr lang="en-US" sz="2000" dirty="0"/>
              <a:t>Gametes produced by meiosis have mix of maternal and paternal chromosomes and some will have gone through crossing over – leads to </a:t>
            </a:r>
            <a:r>
              <a:rPr lang="en-US" sz="2000" b="1" dirty="0"/>
              <a:t>variation</a:t>
            </a:r>
            <a:r>
              <a:rPr lang="en-US" sz="2000" dirty="0"/>
              <a:t> in offspring</a:t>
            </a:r>
          </a:p>
        </p:txBody>
      </p:sp>
      <p:pic>
        <p:nvPicPr>
          <p:cNvPr id="1026" name="Picture 2" descr="Related image">
            <a:extLst>
              <a:ext uri="{FF2B5EF4-FFF2-40B4-BE49-F238E27FC236}">
                <a16:creationId xmlns:a16="http://schemas.microsoft.com/office/drawing/2014/main" id="{1A56EE72-8BC9-4E80-B4B0-FF1C63882CD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0" y="1690977"/>
            <a:ext cx="5456279" cy="3451096"/>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453E4DEE-E996-40F8-8635-0FF43D7348F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8" name="Rectangle 5">
              <a:extLst>
                <a:ext uri="{FF2B5EF4-FFF2-40B4-BE49-F238E27FC236}">
                  <a16:creationId xmlns:a16="http://schemas.microsoft.com/office/drawing/2014/main" id="{08BD1D3E-43CE-49EB-A424-0738950C6424}"/>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9" name="Freeform 6">
              <a:extLst>
                <a:ext uri="{FF2B5EF4-FFF2-40B4-BE49-F238E27FC236}">
                  <a16:creationId xmlns:a16="http://schemas.microsoft.com/office/drawing/2014/main" id="{E9182037-E3FA-489A-95D5-29E4248420D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7">
              <a:extLst>
                <a:ext uri="{FF2B5EF4-FFF2-40B4-BE49-F238E27FC236}">
                  <a16:creationId xmlns:a16="http://schemas.microsoft.com/office/drawing/2014/main" id="{E8864E76-AD7F-4BEE-B3F6-A78FA42AEFA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8">
              <a:extLst>
                <a:ext uri="{FF2B5EF4-FFF2-40B4-BE49-F238E27FC236}">
                  <a16:creationId xmlns:a16="http://schemas.microsoft.com/office/drawing/2014/main" id="{8AD071B3-046D-4479-91FE-01E9AD7C8A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9">
              <a:extLst>
                <a:ext uri="{FF2B5EF4-FFF2-40B4-BE49-F238E27FC236}">
                  <a16:creationId xmlns:a16="http://schemas.microsoft.com/office/drawing/2014/main" id="{91D776F5-E902-4A4D-A75D-A46E063C9F3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0">
              <a:extLst>
                <a:ext uri="{FF2B5EF4-FFF2-40B4-BE49-F238E27FC236}">
                  <a16:creationId xmlns:a16="http://schemas.microsoft.com/office/drawing/2014/main" id="{EBED8F24-A998-4952-AB68-E2074F0746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1">
              <a:extLst>
                <a:ext uri="{FF2B5EF4-FFF2-40B4-BE49-F238E27FC236}">
                  <a16:creationId xmlns:a16="http://schemas.microsoft.com/office/drawing/2014/main" id="{74D7A646-8CDC-49B3-9C44-3EF38DB426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2">
              <a:extLst>
                <a:ext uri="{FF2B5EF4-FFF2-40B4-BE49-F238E27FC236}">
                  <a16:creationId xmlns:a16="http://schemas.microsoft.com/office/drawing/2014/main" id="{D4E99D14-E4F4-419B-9AAF-8D1CEAB28A2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13">
              <a:extLst>
                <a:ext uri="{FF2B5EF4-FFF2-40B4-BE49-F238E27FC236}">
                  <a16:creationId xmlns:a16="http://schemas.microsoft.com/office/drawing/2014/main" id="{377E106C-5445-4A52-9F7E-DA173874429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4">
              <a:extLst>
                <a:ext uri="{FF2B5EF4-FFF2-40B4-BE49-F238E27FC236}">
                  <a16:creationId xmlns:a16="http://schemas.microsoft.com/office/drawing/2014/main" id="{752BFE96-D378-4BAE-A64B-F851A34C47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5">
              <a:extLst>
                <a:ext uri="{FF2B5EF4-FFF2-40B4-BE49-F238E27FC236}">
                  <a16:creationId xmlns:a16="http://schemas.microsoft.com/office/drawing/2014/main" id="{B88FFB19-5A5E-4078-B467-9D4ABD21BD9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Line 16">
              <a:extLst>
                <a:ext uri="{FF2B5EF4-FFF2-40B4-BE49-F238E27FC236}">
                  <a16:creationId xmlns:a16="http://schemas.microsoft.com/office/drawing/2014/main" id="{11042975-3D19-4728-BCDA-D3F5CD633EDB}"/>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0" name="Freeform 17">
              <a:extLst>
                <a:ext uri="{FF2B5EF4-FFF2-40B4-BE49-F238E27FC236}">
                  <a16:creationId xmlns:a16="http://schemas.microsoft.com/office/drawing/2014/main" id="{A28972BD-D2E1-4DCA-A907-2E3B6F6066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18">
              <a:extLst>
                <a:ext uri="{FF2B5EF4-FFF2-40B4-BE49-F238E27FC236}">
                  <a16:creationId xmlns:a16="http://schemas.microsoft.com/office/drawing/2014/main" id="{1C806824-5C2D-4747-B038-69EE4074B3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19">
              <a:extLst>
                <a:ext uri="{FF2B5EF4-FFF2-40B4-BE49-F238E27FC236}">
                  <a16:creationId xmlns:a16="http://schemas.microsoft.com/office/drawing/2014/main" id="{3B33F710-16D7-4F48-BFCA-66C9CA23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0">
              <a:extLst>
                <a:ext uri="{FF2B5EF4-FFF2-40B4-BE49-F238E27FC236}">
                  <a16:creationId xmlns:a16="http://schemas.microsoft.com/office/drawing/2014/main" id="{6C8C8ED4-90FA-4E97-AAF0-D5D51E6A935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Rectangle 21">
              <a:extLst>
                <a:ext uri="{FF2B5EF4-FFF2-40B4-BE49-F238E27FC236}">
                  <a16:creationId xmlns:a16="http://schemas.microsoft.com/office/drawing/2014/main" id="{6C5EB9C1-B25F-4172-8A96-5950ECC828FC}"/>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5" name="Freeform 22">
              <a:extLst>
                <a:ext uri="{FF2B5EF4-FFF2-40B4-BE49-F238E27FC236}">
                  <a16:creationId xmlns:a16="http://schemas.microsoft.com/office/drawing/2014/main" id="{097E6E8A-9373-4655-882B-21715CCE97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3">
              <a:extLst>
                <a:ext uri="{FF2B5EF4-FFF2-40B4-BE49-F238E27FC236}">
                  <a16:creationId xmlns:a16="http://schemas.microsoft.com/office/drawing/2014/main" id="{EB8CC766-1206-4372-ACAF-8230AF4D542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4">
              <a:extLst>
                <a:ext uri="{FF2B5EF4-FFF2-40B4-BE49-F238E27FC236}">
                  <a16:creationId xmlns:a16="http://schemas.microsoft.com/office/drawing/2014/main" id="{1C8E2511-2489-47B2-9C19-C410910DD9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5">
              <a:extLst>
                <a:ext uri="{FF2B5EF4-FFF2-40B4-BE49-F238E27FC236}">
                  <a16:creationId xmlns:a16="http://schemas.microsoft.com/office/drawing/2014/main" id="{D7820196-0A47-47EF-832C-A688E8977D6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26">
              <a:extLst>
                <a:ext uri="{FF2B5EF4-FFF2-40B4-BE49-F238E27FC236}">
                  <a16:creationId xmlns:a16="http://schemas.microsoft.com/office/drawing/2014/main" id="{4982E0BF-34AE-48A3-AD6B-E0F3CD05DB3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27">
              <a:extLst>
                <a:ext uri="{FF2B5EF4-FFF2-40B4-BE49-F238E27FC236}">
                  <a16:creationId xmlns:a16="http://schemas.microsoft.com/office/drawing/2014/main" id="{CD34643B-9DF2-4310-8868-48252C3393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28">
              <a:extLst>
                <a:ext uri="{FF2B5EF4-FFF2-40B4-BE49-F238E27FC236}">
                  <a16:creationId xmlns:a16="http://schemas.microsoft.com/office/drawing/2014/main" id="{4E020C4E-AF64-44A8-B830-779541D8D54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29">
              <a:extLst>
                <a:ext uri="{FF2B5EF4-FFF2-40B4-BE49-F238E27FC236}">
                  <a16:creationId xmlns:a16="http://schemas.microsoft.com/office/drawing/2014/main" id="{D97BC3D3-B1B3-4825-9169-BBEF1DBCF05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30">
              <a:extLst>
                <a:ext uri="{FF2B5EF4-FFF2-40B4-BE49-F238E27FC236}">
                  <a16:creationId xmlns:a16="http://schemas.microsoft.com/office/drawing/2014/main" id="{A750DC4F-1DAF-470E-98C6-6C68DEB933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31">
              <a:extLst>
                <a:ext uri="{FF2B5EF4-FFF2-40B4-BE49-F238E27FC236}">
                  <a16:creationId xmlns:a16="http://schemas.microsoft.com/office/drawing/2014/main" id="{2F99594A-5BBD-4E10-A818-8BE52B7D952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417846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2">
                                            <p:txEl>
                                              <p:pRg st="0" end="0"/>
                                            </p:txEl>
                                          </p:spTgt>
                                        </p:tgtEl>
                                        <p:attrNameLst>
                                          <p:attrName>style.visibility</p:attrName>
                                        </p:attrNameLst>
                                      </p:cBhvr>
                                      <p:to>
                                        <p:strVal val="visible"/>
                                      </p:to>
                                    </p:set>
                                    <p:animEffect transition="in" filter="fade">
                                      <p:cBhvr>
                                        <p:cTn id="7" dur="500"/>
                                        <p:tgtEl>
                                          <p:spTgt spid="10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2">
                                            <p:txEl>
                                              <p:pRg st="1" end="1"/>
                                            </p:txEl>
                                          </p:spTgt>
                                        </p:tgtEl>
                                        <p:attrNameLst>
                                          <p:attrName>style.visibility</p:attrName>
                                        </p:attrNameLst>
                                      </p:cBhvr>
                                      <p:to>
                                        <p:strVal val="visible"/>
                                      </p:to>
                                    </p:set>
                                    <p:animEffect transition="in" filter="fade">
                                      <p:cBhvr>
                                        <p:cTn id="12" dur="500"/>
                                        <p:tgtEl>
                                          <p:spTgt spid="10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2">
                                            <p:txEl>
                                              <p:pRg st="2" end="2"/>
                                            </p:txEl>
                                          </p:spTgt>
                                        </p:tgtEl>
                                        <p:attrNameLst>
                                          <p:attrName>style.visibility</p:attrName>
                                        </p:attrNameLst>
                                      </p:cBhvr>
                                      <p:to>
                                        <p:strVal val="visible"/>
                                      </p:to>
                                    </p:set>
                                    <p:animEffect transition="in" filter="fade">
                                      <p:cBhvr>
                                        <p:cTn id="17" dur="500"/>
                                        <p:tgtEl>
                                          <p:spTgt spid="10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F341-A34E-432A-B55C-ABFF44C8F60F}"/>
              </a:ext>
            </a:extLst>
          </p:cNvPr>
          <p:cNvSpPr>
            <a:spLocks noGrp="1"/>
          </p:cNvSpPr>
          <p:nvPr>
            <p:ph type="title"/>
          </p:nvPr>
        </p:nvSpPr>
        <p:spPr/>
        <p:txBody>
          <a:bodyPr/>
          <a:lstStyle/>
          <a:p>
            <a:r>
              <a:rPr lang="en-GB" dirty="0"/>
              <a:t>Play time</a:t>
            </a:r>
          </a:p>
        </p:txBody>
      </p:sp>
      <p:sp>
        <p:nvSpPr>
          <p:cNvPr id="3" name="Content Placeholder 2">
            <a:extLst>
              <a:ext uri="{FF2B5EF4-FFF2-40B4-BE49-F238E27FC236}">
                <a16:creationId xmlns:a16="http://schemas.microsoft.com/office/drawing/2014/main" id="{E42A4360-4DB6-4D0B-A20F-CB82F7ABEF09}"/>
              </a:ext>
            </a:extLst>
          </p:cNvPr>
          <p:cNvSpPr>
            <a:spLocks noGrp="1"/>
          </p:cNvSpPr>
          <p:nvPr>
            <p:ph idx="1"/>
          </p:nvPr>
        </p:nvSpPr>
        <p:spPr/>
        <p:txBody>
          <a:bodyPr/>
          <a:lstStyle/>
          <a:p>
            <a:r>
              <a:rPr lang="en-GB" dirty="0"/>
              <a:t>Use the wool to make two homologous chromosomes (one bigger than other, use different wool colours) </a:t>
            </a:r>
          </a:p>
          <a:p>
            <a:r>
              <a:rPr lang="en-GB" dirty="0"/>
              <a:t>Use paper clips to make centromeres</a:t>
            </a:r>
          </a:p>
          <a:p>
            <a:r>
              <a:rPr lang="en-GB" dirty="0"/>
              <a:t>Demonstrate meiosis I and II</a:t>
            </a:r>
          </a:p>
          <a:p>
            <a:r>
              <a:rPr lang="en-GB" dirty="0"/>
              <a:t>Demonstrate how variation happens (remember – two methods to get variation)</a:t>
            </a:r>
          </a:p>
        </p:txBody>
      </p:sp>
    </p:spTree>
    <p:extLst>
      <p:ext uri="{BB962C8B-B14F-4D97-AF65-F5344CB8AC3E}">
        <p14:creationId xmlns:p14="http://schemas.microsoft.com/office/powerpoint/2010/main" val="2587010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8B3E4-465A-4658-B998-2EABFBA8DE62}"/>
              </a:ext>
            </a:extLst>
          </p:cNvPr>
          <p:cNvSpPr>
            <a:spLocks noGrp="1"/>
          </p:cNvSpPr>
          <p:nvPr>
            <p:ph type="title"/>
          </p:nvPr>
        </p:nvSpPr>
        <p:spPr/>
        <p:txBody>
          <a:bodyPr/>
          <a:lstStyle/>
          <a:p>
            <a:r>
              <a:rPr lang="en-GB" dirty="0"/>
              <a:t>Question time</a:t>
            </a:r>
          </a:p>
        </p:txBody>
      </p:sp>
      <p:sp>
        <p:nvSpPr>
          <p:cNvPr id="3" name="Content Placeholder 2">
            <a:extLst>
              <a:ext uri="{FF2B5EF4-FFF2-40B4-BE49-F238E27FC236}">
                <a16:creationId xmlns:a16="http://schemas.microsoft.com/office/drawing/2014/main" id="{ECD32C79-F777-44F6-BD2F-82B4AE06768E}"/>
              </a:ext>
            </a:extLst>
          </p:cNvPr>
          <p:cNvSpPr>
            <a:spLocks noGrp="1"/>
          </p:cNvSpPr>
          <p:nvPr>
            <p:ph idx="1"/>
          </p:nvPr>
        </p:nvSpPr>
        <p:spPr/>
        <p:txBody>
          <a:bodyPr/>
          <a:lstStyle/>
          <a:p>
            <a:r>
              <a:rPr lang="en-GB" dirty="0"/>
              <a:t>Explain the terms haploid, diploid, homologous, maternal and paternal</a:t>
            </a:r>
          </a:p>
          <a:p>
            <a:r>
              <a:rPr lang="en-GB" dirty="0"/>
              <a:t>What happens to homologous pairs of chromosomes during meiosis I?</a:t>
            </a:r>
          </a:p>
          <a:p>
            <a:r>
              <a:rPr lang="en-GB" dirty="0"/>
              <a:t>How is variation introduced in offspring?</a:t>
            </a:r>
          </a:p>
          <a:p>
            <a:r>
              <a:rPr lang="en-GB" dirty="0"/>
              <a:t>Extend yourselves- what is Downs Syndrome?</a:t>
            </a:r>
          </a:p>
          <a:p>
            <a:r>
              <a:rPr lang="en-GB" dirty="0"/>
              <a:t>How do you think it might arise?</a:t>
            </a:r>
          </a:p>
        </p:txBody>
      </p:sp>
    </p:spTree>
    <p:extLst>
      <p:ext uri="{BB962C8B-B14F-4D97-AF65-F5344CB8AC3E}">
        <p14:creationId xmlns:p14="http://schemas.microsoft.com/office/powerpoint/2010/main" val="3638091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6176-5F55-42DD-B8E5-84922F266DAF}"/>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3D951F40-741B-4367-A6BB-2F537BBD07AF}"/>
              </a:ext>
            </a:extLst>
          </p:cNvPr>
          <p:cNvSpPr>
            <a:spLocks noGrp="1"/>
          </p:cNvSpPr>
          <p:nvPr>
            <p:ph idx="1"/>
          </p:nvPr>
        </p:nvSpPr>
        <p:spPr/>
        <p:txBody>
          <a:bodyPr/>
          <a:lstStyle/>
          <a:p>
            <a:r>
              <a:rPr lang="en-GB" dirty="0"/>
              <a:t>Meiosis- two divisions </a:t>
            </a:r>
          </a:p>
          <a:p>
            <a:r>
              <a:rPr lang="en-GB" dirty="0"/>
              <a:t>First is reduction division – end up with non-identical daughter cells (haploid)</a:t>
            </a:r>
          </a:p>
          <a:p>
            <a:r>
              <a:rPr lang="en-GB" dirty="0"/>
              <a:t>Crossing over takes place at prophase I</a:t>
            </a:r>
          </a:p>
          <a:p>
            <a:r>
              <a:rPr lang="en-GB" dirty="0"/>
              <a:t>Second division – results in different chromatids going into gametes – non-identical</a:t>
            </a:r>
          </a:p>
          <a:p>
            <a:r>
              <a:rPr lang="en-GB" dirty="0"/>
              <a:t>Variation of offspring comes from crossing over and independent assortment</a:t>
            </a:r>
          </a:p>
        </p:txBody>
      </p:sp>
    </p:spTree>
    <p:extLst>
      <p:ext uri="{BB962C8B-B14F-4D97-AF65-F5344CB8AC3E}">
        <p14:creationId xmlns:p14="http://schemas.microsoft.com/office/powerpoint/2010/main" val="10849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a:t>
            </a:r>
            <a:endParaRPr lang="en-GB" dirty="0"/>
          </a:p>
        </p:txBody>
      </p:sp>
      <p:sp>
        <p:nvSpPr>
          <p:cNvPr id="3" name="Content Placeholder 2"/>
          <p:cNvSpPr>
            <a:spLocks noGrp="1"/>
          </p:cNvSpPr>
          <p:nvPr>
            <p:ph idx="1"/>
          </p:nvPr>
        </p:nvSpPr>
        <p:spPr/>
        <p:txBody>
          <a:bodyPr/>
          <a:lstStyle/>
          <a:p>
            <a:r>
              <a:rPr lang="en-GB" dirty="0" smtClean="0"/>
              <a:t>“Students should demonstrate an understanding of the sequence of events in meiosis. Students should understand the what stem cells are and how they are essential to life. Students should understand the types of mutations, how </a:t>
            </a:r>
            <a:r>
              <a:rPr lang="en-GB" dirty="0"/>
              <a:t>mutations can arise </a:t>
            </a:r>
            <a:r>
              <a:rPr lang="en-GB" dirty="0" smtClean="0"/>
              <a:t>and what this can lead to.” </a:t>
            </a:r>
            <a:endParaRPr lang="en-GB" dirty="0"/>
          </a:p>
        </p:txBody>
      </p:sp>
    </p:spTree>
    <p:extLst>
      <p:ext uri="{BB962C8B-B14F-4D97-AF65-F5344CB8AC3E}">
        <p14:creationId xmlns:p14="http://schemas.microsoft.com/office/powerpoint/2010/main" val="732293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2B2E-BF35-4B9A-B251-D9513505D530}"/>
              </a:ext>
            </a:extLst>
          </p:cNvPr>
          <p:cNvSpPr>
            <a:spLocks noGrp="1"/>
          </p:cNvSpPr>
          <p:nvPr>
            <p:ph type="title"/>
          </p:nvPr>
        </p:nvSpPr>
        <p:spPr/>
        <p:txBody>
          <a:bodyPr/>
          <a:lstStyle/>
          <a:p>
            <a:r>
              <a:rPr lang="en-GB" dirty="0"/>
              <a:t>Stem cells</a:t>
            </a:r>
          </a:p>
        </p:txBody>
      </p:sp>
      <p:sp>
        <p:nvSpPr>
          <p:cNvPr id="3" name="Content Placeholder 2">
            <a:extLst>
              <a:ext uri="{FF2B5EF4-FFF2-40B4-BE49-F238E27FC236}">
                <a16:creationId xmlns:a16="http://schemas.microsoft.com/office/drawing/2014/main" id="{131CEE13-8F9C-4F77-AC67-C24893912FA5}"/>
              </a:ext>
            </a:extLst>
          </p:cNvPr>
          <p:cNvSpPr>
            <a:spLocks noGrp="1"/>
          </p:cNvSpPr>
          <p:nvPr>
            <p:ph idx="1"/>
          </p:nvPr>
        </p:nvSpPr>
        <p:spPr/>
        <p:txBody>
          <a:bodyPr/>
          <a:lstStyle/>
          <a:p>
            <a:r>
              <a:rPr lang="en-GB" dirty="0"/>
              <a:t>Multicellular organisms are made from loads of different cell types</a:t>
            </a:r>
          </a:p>
          <a:p>
            <a:r>
              <a:rPr lang="en-GB" b="1" dirty="0"/>
              <a:t>Use your phones to find examples of cells types - as many as you can in two minutes </a:t>
            </a:r>
          </a:p>
          <a:p>
            <a:r>
              <a:rPr lang="en-GB" dirty="0"/>
              <a:t>These cells are specialised for their function</a:t>
            </a:r>
          </a:p>
          <a:p>
            <a:r>
              <a:rPr lang="en-GB" dirty="0"/>
              <a:t>They all come from stem cells</a:t>
            </a:r>
          </a:p>
          <a:p>
            <a:r>
              <a:rPr lang="en-GB" dirty="0"/>
              <a:t>Stem cells are unspecialised </a:t>
            </a:r>
          </a:p>
        </p:txBody>
      </p:sp>
    </p:spTree>
    <p:extLst>
      <p:ext uri="{BB962C8B-B14F-4D97-AF65-F5344CB8AC3E}">
        <p14:creationId xmlns:p14="http://schemas.microsoft.com/office/powerpoint/2010/main" val="25092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E301-BD79-4F89-9CBA-C14D2C3C322C}"/>
              </a:ext>
            </a:extLst>
          </p:cNvPr>
          <p:cNvSpPr>
            <a:spLocks noGrp="1"/>
          </p:cNvSpPr>
          <p:nvPr>
            <p:ph type="title"/>
          </p:nvPr>
        </p:nvSpPr>
        <p:spPr/>
        <p:txBody>
          <a:bodyPr/>
          <a:lstStyle/>
          <a:p>
            <a:r>
              <a:rPr lang="en-GB" dirty="0"/>
              <a:t>Stem cells</a:t>
            </a:r>
          </a:p>
        </p:txBody>
      </p:sp>
      <p:sp>
        <p:nvSpPr>
          <p:cNvPr id="3" name="Content Placeholder 2">
            <a:extLst>
              <a:ext uri="{FF2B5EF4-FFF2-40B4-BE49-F238E27FC236}">
                <a16:creationId xmlns:a16="http://schemas.microsoft.com/office/drawing/2014/main" id="{B54B5F7E-F329-470A-A3BF-651FE8AF9682}"/>
              </a:ext>
            </a:extLst>
          </p:cNvPr>
          <p:cNvSpPr>
            <a:spLocks noGrp="1"/>
          </p:cNvSpPr>
          <p:nvPr>
            <p:ph idx="1"/>
          </p:nvPr>
        </p:nvSpPr>
        <p:spPr/>
        <p:txBody>
          <a:bodyPr/>
          <a:lstStyle/>
          <a:p>
            <a:r>
              <a:rPr lang="en-GB" dirty="0"/>
              <a:t>All multicellular organisms have stem cells</a:t>
            </a:r>
          </a:p>
          <a:p>
            <a:r>
              <a:rPr lang="en-GB" dirty="0"/>
              <a:t>Humans – stem cells found in embryos and can develop into any type of human cell </a:t>
            </a:r>
          </a:p>
          <a:p>
            <a:r>
              <a:rPr lang="en-GB" dirty="0"/>
              <a:t>Also found in adults but will only develop into a limited number of cells – can you think of an example?</a:t>
            </a:r>
          </a:p>
        </p:txBody>
      </p:sp>
    </p:spTree>
    <p:extLst>
      <p:ext uri="{BB962C8B-B14F-4D97-AF65-F5344CB8AC3E}">
        <p14:creationId xmlns:p14="http://schemas.microsoft.com/office/powerpoint/2010/main" val="20142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6454-B74E-4A61-B58B-9EBB7DE74D12}"/>
              </a:ext>
            </a:extLst>
          </p:cNvPr>
          <p:cNvSpPr>
            <a:spLocks noGrp="1"/>
          </p:cNvSpPr>
          <p:nvPr>
            <p:ph type="title"/>
          </p:nvPr>
        </p:nvSpPr>
        <p:spPr/>
        <p:txBody>
          <a:bodyPr/>
          <a:lstStyle/>
          <a:p>
            <a:r>
              <a:rPr lang="en-GB" dirty="0"/>
              <a:t>differentiation</a:t>
            </a:r>
          </a:p>
        </p:txBody>
      </p:sp>
      <p:sp>
        <p:nvSpPr>
          <p:cNvPr id="3" name="Content Placeholder 2">
            <a:extLst>
              <a:ext uri="{FF2B5EF4-FFF2-40B4-BE49-F238E27FC236}">
                <a16:creationId xmlns:a16="http://schemas.microsoft.com/office/drawing/2014/main" id="{B266DCB3-8749-4B1C-A0B6-A2D957F83F66}"/>
              </a:ext>
            </a:extLst>
          </p:cNvPr>
          <p:cNvSpPr>
            <a:spLocks noGrp="1"/>
          </p:cNvSpPr>
          <p:nvPr>
            <p:ph idx="1"/>
          </p:nvPr>
        </p:nvSpPr>
        <p:spPr/>
        <p:txBody>
          <a:bodyPr>
            <a:normAutofit/>
          </a:bodyPr>
          <a:lstStyle/>
          <a:p>
            <a:r>
              <a:rPr lang="en-GB" sz="3200" dirty="0"/>
              <a:t>Stem cells can divide and produce a copy of themselves or</a:t>
            </a:r>
          </a:p>
          <a:p>
            <a:r>
              <a:rPr lang="en-GB" sz="3200" dirty="0"/>
              <a:t>Divide and produce specialised cells – differentiation</a:t>
            </a:r>
          </a:p>
          <a:p>
            <a:r>
              <a:rPr lang="en-GB" sz="3200" dirty="0"/>
              <a:t>Humans – stem cells produce e.g. new skin or blood cells</a:t>
            </a:r>
          </a:p>
        </p:txBody>
      </p:sp>
    </p:spTree>
    <p:extLst>
      <p:ext uri="{BB962C8B-B14F-4D97-AF65-F5344CB8AC3E}">
        <p14:creationId xmlns:p14="http://schemas.microsoft.com/office/powerpoint/2010/main" val="172205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697F791-5FFA-4164-899F-EB52EA72B0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2">
            <a:extLst>
              <a:ext uri="{FF2B5EF4-FFF2-40B4-BE49-F238E27FC236}">
                <a16:creationId xmlns:a16="http://schemas.microsoft.com/office/drawing/2014/main" id="{4E28A1A9-FB81-4816-AAEA-C3B43094695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773AB25-A422-41AA-9737-5E04C1966D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9" name="Picture 2">
            <a:extLst>
              <a:ext uri="{FF2B5EF4-FFF2-40B4-BE49-F238E27FC236}">
                <a16:creationId xmlns:a16="http://schemas.microsoft.com/office/drawing/2014/main" id="{AF0552B8-DE8C-40DF-B29F-1728E6A1061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F795BD-588B-4315-B68F-F6488E7301A4}"/>
              </a:ext>
            </a:extLst>
          </p:cNvPr>
          <p:cNvSpPr>
            <a:spLocks noGrp="1"/>
          </p:cNvSpPr>
          <p:nvPr>
            <p:ph type="title"/>
          </p:nvPr>
        </p:nvSpPr>
        <p:spPr>
          <a:xfrm>
            <a:off x="855266" y="618518"/>
            <a:ext cx="2851417" cy="1478570"/>
          </a:xfrm>
        </p:spPr>
        <p:txBody>
          <a:bodyPr>
            <a:normAutofit/>
          </a:bodyPr>
          <a:lstStyle/>
          <a:p>
            <a:r>
              <a:rPr lang="en-GB" sz="3200" dirty="0">
                <a:solidFill>
                  <a:srgbClr val="FFFFFF"/>
                </a:solidFill>
              </a:rPr>
              <a:t>Stem cells</a:t>
            </a:r>
          </a:p>
        </p:txBody>
      </p:sp>
      <p:sp>
        <p:nvSpPr>
          <p:cNvPr id="2054" name="Content Placeholder 2053">
            <a:extLst>
              <a:ext uri="{FF2B5EF4-FFF2-40B4-BE49-F238E27FC236}">
                <a16:creationId xmlns:a16="http://schemas.microsoft.com/office/drawing/2014/main" id="{FEF84170-0D2B-4466-B526-7D256D296D28}"/>
              </a:ext>
            </a:extLst>
          </p:cNvPr>
          <p:cNvSpPr>
            <a:spLocks noGrp="1"/>
          </p:cNvSpPr>
          <p:nvPr>
            <p:ph idx="1"/>
          </p:nvPr>
        </p:nvSpPr>
        <p:spPr>
          <a:xfrm>
            <a:off x="844620" y="1611313"/>
            <a:ext cx="2862444" cy="4595476"/>
          </a:xfrm>
        </p:spPr>
        <p:txBody>
          <a:bodyPr>
            <a:normAutofit lnSpcReduction="10000"/>
          </a:bodyPr>
          <a:lstStyle/>
          <a:p>
            <a:r>
              <a:rPr lang="en-US" sz="2000" dirty="0">
                <a:solidFill>
                  <a:srgbClr val="FFFFFF"/>
                </a:solidFill>
              </a:rPr>
              <a:t>Blood cells are made in the bone marrow</a:t>
            </a:r>
          </a:p>
          <a:p>
            <a:r>
              <a:rPr lang="en-US" sz="2000" dirty="0">
                <a:solidFill>
                  <a:srgbClr val="FFFFFF"/>
                </a:solidFill>
              </a:rPr>
              <a:t>Bones contain nerves, fat and blood vessels</a:t>
            </a:r>
          </a:p>
          <a:p>
            <a:r>
              <a:rPr lang="en-US" sz="2000" dirty="0">
                <a:solidFill>
                  <a:srgbClr val="FFFFFF"/>
                </a:solidFill>
              </a:rPr>
              <a:t>Also contain bone marrow</a:t>
            </a:r>
          </a:p>
          <a:p>
            <a:r>
              <a:rPr lang="en-US" sz="2000" dirty="0">
                <a:solidFill>
                  <a:srgbClr val="FFFFFF"/>
                </a:solidFill>
              </a:rPr>
              <a:t>Blood stem cells live in bone marrow, divide and produce blood cells</a:t>
            </a:r>
          </a:p>
          <a:p>
            <a:r>
              <a:rPr lang="en-US" sz="2000" dirty="0">
                <a:solidFill>
                  <a:srgbClr val="FFFFFF"/>
                </a:solidFill>
              </a:rPr>
              <a:t>What could possibly go wrong?? </a:t>
            </a:r>
          </a:p>
        </p:txBody>
      </p:sp>
      <p:grpSp>
        <p:nvGrpSpPr>
          <p:cNvPr id="81" name="Group 80">
            <a:extLst>
              <a:ext uri="{FF2B5EF4-FFF2-40B4-BE49-F238E27FC236}">
                <a16:creationId xmlns:a16="http://schemas.microsoft.com/office/drawing/2014/main" id="{6AD0D387-1584-4477-B5F8-52B50D4F220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82" name="Rectangle 5">
              <a:extLst>
                <a:ext uri="{FF2B5EF4-FFF2-40B4-BE49-F238E27FC236}">
                  <a16:creationId xmlns:a16="http://schemas.microsoft.com/office/drawing/2014/main" id="{22C90122-8CF0-4164-B596-168DE41D39A4}"/>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83" name="Freeform 6">
              <a:extLst>
                <a:ext uri="{FF2B5EF4-FFF2-40B4-BE49-F238E27FC236}">
                  <a16:creationId xmlns:a16="http://schemas.microsoft.com/office/drawing/2014/main" id="{E74D534E-37A6-4D27-9C47-0B2F0527838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7">
              <a:extLst>
                <a:ext uri="{FF2B5EF4-FFF2-40B4-BE49-F238E27FC236}">
                  <a16:creationId xmlns:a16="http://schemas.microsoft.com/office/drawing/2014/main" id="{1C1C156E-D2E0-468A-9B19-79521D69BF5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8">
              <a:extLst>
                <a:ext uri="{FF2B5EF4-FFF2-40B4-BE49-F238E27FC236}">
                  <a16:creationId xmlns:a16="http://schemas.microsoft.com/office/drawing/2014/main" id="{14C97F11-4F6C-4DFF-89BC-3AEA5B7FF7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9">
              <a:extLst>
                <a:ext uri="{FF2B5EF4-FFF2-40B4-BE49-F238E27FC236}">
                  <a16:creationId xmlns:a16="http://schemas.microsoft.com/office/drawing/2014/main" id="{773C2106-77CE-42E1-839F-925EAEBB2FF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0">
              <a:extLst>
                <a:ext uri="{FF2B5EF4-FFF2-40B4-BE49-F238E27FC236}">
                  <a16:creationId xmlns:a16="http://schemas.microsoft.com/office/drawing/2014/main" id="{E2807D33-BD1F-4B09-8D93-63C06DB3C0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1">
              <a:extLst>
                <a:ext uri="{FF2B5EF4-FFF2-40B4-BE49-F238E27FC236}">
                  <a16:creationId xmlns:a16="http://schemas.microsoft.com/office/drawing/2014/main" id="{84BDF3E8-157B-47D1-AF8E-FE1EFF0612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12">
              <a:extLst>
                <a:ext uri="{FF2B5EF4-FFF2-40B4-BE49-F238E27FC236}">
                  <a16:creationId xmlns:a16="http://schemas.microsoft.com/office/drawing/2014/main" id="{68B482B5-E0FD-406A-99B2-297DF333546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13">
              <a:extLst>
                <a:ext uri="{FF2B5EF4-FFF2-40B4-BE49-F238E27FC236}">
                  <a16:creationId xmlns:a16="http://schemas.microsoft.com/office/drawing/2014/main" id="{B8750F30-12E8-410B-8709-78F1EF3BBE7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14">
              <a:extLst>
                <a:ext uri="{FF2B5EF4-FFF2-40B4-BE49-F238E27FC236}">
                  <a16:creationId xmlns:a16="http://schemas.microsoft.com/office/drawing/2014/main" id="{DB2D030A-4700-4CC4-A971-F119F8372C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15">
              <a:extLst>
                <a:ext uri="{FF2B5EF4-FFF2-40B4-BE49-F238E27FC236}">
                  <a16:creationId xmlns:a16="http://schemas.microsoft.com/office/drawing/2014/main" id="{B4E516DB-F66E-4E88-8CAA-67153F56189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Line 16">
              <a:extLst>
                <a:ext uri="{FF2B5EF4-FFF2-40B4-BE49-F238E27FC236}">
                  <a16:creationId xmlns:a16="http://schemas.microsoft.com/office/drawing/2014/main" id="{DF749FDD-DD56-4DC9-A379-77E1106981DC}"/>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4" name="Freeform 17">
              <a:extLst>
                <a:ext uri="{FF2B5EF4-FFF2-40B4-BE49-F238E27FC236}">
                  <a16:creationId xmlns:a16="http://schemas.microsoft.com/office/drawing/2014/main" id="{6AD95087-E0AF-45D3-B824-EFFCBBECDEB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18">
              <a:extLst>
                <a:ext uri="{FF2B5EF4-FFF2-40B4-BE49-F238E27FC236}">
                  <a16:creationId xmlns:a16="http://schemas.microsoft.com/office/drawing/2014/main" id="{2D21010F-3DE2-4881-B9D5-3415C4E05D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19">
              <a:extLst>
                <a:ext uri="{FF2B5EF4-FFF2-40B4-BE49-F238E27FC236}">
                  <a16:creationId xmlns:a16="http://schemas.microsoft.com/office/drawing/2014/main" id="{2AFDF4BC-8E99-4A2C-9EF2-4B98A05C2E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0">
              <a:extLst>
                <a:ext uri="{FF2B5EF4-FFF2-40B4-BE49-F238E27FC236}">
                  <a16:creationId xmlns:a16="http://schemas.microsoft.com/office/drawing/2014/main" id="{BB8EAEE8-22EA-4103-A02E-5043474C4BE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Rectangle 21">
              <a:extLst>
                <a:ext uri="{FF2B5EF4-FFF2-40B4-BE49-F238E27FC236}">
                  <a16:creationId xmlns:a16="http://schemas.microsoft.com/office/drawing/2014/main" id="{7148ABD2-E447-429F-B97E-86494051C101}"/>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9" name="Freeform 22">
              <a:extLst>
                <a:ext uri="{FF2B5EF4-FFF2-40B4-BE49-F238E27FC236}">
                  <a16:creationId xmlns:a16="http://schemas.microsoft.com/office/drawing/2014/main" id="{99900F4A-F8CA-456E-9FA0-34572621C0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23">
              <a:extLst>
                <a:ext uri="{FF2B5EF4-FFF2-40B4-BE49-F238E27FC236}">
                  <a16:creationId xmlns:a16="http://schemas.microsoft.com/office/drawing/2014/main" id="{DF5CD0A9-E49B-4968-886B-41C1A66D232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24">
              <a:extLst>
                <a:ext uri="{FF2B5EF4-FFF2-40B4-BE49-F238E27FC236}">
                  <a16:creationId xmlns:a16="http://schemas.microsoft.com/office/drawing/2014/main" id="{7E462582-7383-4272-A323-85C9D137C47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25">
              <a:extLst>
                <a:ext uri="{FF2B5EF4-FFF2-40B4-BE49-F238E27FC236}">
                  <a16:creationId xmlns:a16="http://schemas.microsoft.com/office/drawing/2014/main" id="{CB472F67-7C37-4D80-B346-DE30D44B55A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26">
              <a:extLst>
                <a:ext uri="{FF2B5EF4-FFF2-40B4-BE49-F238E27FC236}">
                  <a16:creationId xmlns:a16="http://schemas.microsoft.com/office/drawing/2014/main" id="{19A8AE83-358F-4D4E-91C7-F09E35097A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27">
              <a:extLst>
                <a:ext uri="{FF2B5EF4-FFF2-40B4-BE49-F238E27FC236}">
                  <a16:creationId xmlns:a16="http://schemas.microsoft.com/office/drawing/2014/main" id="{C4B79436-9285-45DE-A9FB-B3DD750738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28">
              <a:extLst>
                <a:ext uri="{FF2B5EF4-FFF2-40B4-BE49-F238E27FC236}">
                  <a16:creationId xmlns:a16="http://schemas.microsoft.com/office/drawing/2014/main" id="{B0BF8BF3-C90A-483A-B61E-13D2C41FBAC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29">
              <a:extLst>
                <a:ext uri="{FF2B5EF4-FFF2-40B4-BE49-F238E27FC236}">
                  <a16:creationId xmlns:a16="http://schemas.microsoft.com/office/drawing/2014/main" id="{31011274-F329-444B-9B06-69DD2EC4490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30">
              <a:extLst>
                <a:ext uri="{FF2B5EF4-FFF2-40B4-BE49-F238E27FC236}">
                  <a16:creationId xmlns:a16="http://schemas.microsoft.com/office/drawing/2014/main" id="{DB8B1D39-5B9A-4B4E-849B-A5821A2460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31">
              <a:extLst>
                <a:ext uri="{FF2B5EF4-FFF2-40B4-BE49-F238E27FC236}">
                  <a16:creationId xmlns:a16="http://schemas.microsoft.com/office/drawing/2014/main" id="{336ECD63-75C2-4A32-A31B-30BB3097240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2050" name="Picture 2" descr="Image result for development of blood cells in the bone marrow">
            <a:extLst>
              <a:ext uri="{FF2B5EF4-FFF2-40B4-BE49-F238E27FC236}">
                <a16:creationId xmlns:a16="http://schemas.microsoft.com/office/drawing/2014/main" id="{14B1DE65-3D34-486F-A802-178F09EB9F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1778" y="1142548"/>
            <a:ext cx="6844045" cy="456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9169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Effect transition="in" filter="fade">
                                      <p:cBhvr>
                                        <p:cTn id="7" dur="500"/>
                                        <p:tgtEl>
                                          <p:spTgt spid="20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4">
                                            <p:txEl>
                                              <p:pRg st="1" end="1"/>
                                            </p:txEl>
                                          </p:spTgt>
                                        </p:tgtEl>
                                        <p:attrNameLst>
                                          <p:attrName>style.visibility</p:attrName>
                                        </p:attrNameLst>
                                      </p:cBhvr>
                                      <p:to>
                                        <p:strVal val="visible"/>
                                      </p:to>
                                    </p:set>
                                    <p:animEffect transition="in" filter="fade">
                                      <p:cBhvr>
                                        <p:cTn id="12" dur="500"/>
                                        <p:tgtEl>
                                          <p:spTgt spid="20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4">
                                            <p:txEl>
                                              <p:pRg st="2" end="2"/>
                                            </p:txEl>
                                          </p:spTgt>
                                        </p:tgtEl>
                                        <p:attrNameLst>
                                          <p:attrName>style.visibility</p:attrName>
                                        </p:attrNameLst>
                                      </p:cBhvr>
                                      <p:to>
                                        <p:strVal val="visible"/>
                                      </p:to>
                                    </p:set>
                                    <p:animEffect transition="in" filter="fade">
                                      <p:cBhvr>
                                        <p:cTn id="17" dur="500"/>
                                        <p:tgtEl>
                                          <p:spTgt spid="20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4">
                                            <p:txEl>
                                              <p:pRg st="3" end="3"/>
                                            </p:txEl>
                                          </p:spTgt>
                                        </p:tgtEl>
                                        <p:attrNameLst>
                                          <p:attrName>style.visibility</p:attrName>
                                        </p:attrNameLst>
                                      </p:cBhvr>
                                      <p:to>
                                        <p:strVal val="visible"/>
                                      </p:to>
                                    </p:set>
                                    <p:animEffect transition="in" filter="fade">
                                      <p:cBhvr>
                                        <p:cTn id="22" dur="500"/>
                                        <p:tgtEl>
                                          <p:spTgt spid="20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54">
                                            <p:txEl>
                                              <p:pRg st="4" end="4"/>
                                            </p:txEl>
                                          </p:spTgt>
                                        </p:tgtEl>
                                        <p:attrNameLst>
                                          <p:attrName>style.visibility</p:attrName>
                                        </p:attrNameLst>
                                      </p:cBhvr>
                                      <p:to>
                                        <p:strVal val="visible"/>
                                      </p:to>
                                    </p:set>
                                    <p:animEffect transition="in" filter="fade">
                                      <p:cBhvr>
                                        <p:cTn id="27" dur="500"/>
                                        <p:tgtEl>
                                          <p:spTgt spid="20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2414-A529-4B5E-878A-20E828FD4A52}"/>
              </a:ext>
            </a:extLst>
          </p:cNvPr>
          <p:cNvSpPr>
            <a:spLocks noGrp="1"/>
          </p:cNvSpPr>
          <p:nvPr>
            <p:ph type="title"/>
          </p:nvPr>
        </p:nvSpPr>
        <p:spPr/>
        <p:txBody>
          <a:bodyPr/>
          <a:lstStyle/>
          <a:p>
            <a:r>
              <a:rPr lang="en-GB" dirty="0"/>
              <a:t>Mutations</a:t>
            </a:r>
          </a:p>
        </p:txBody>
      </p:sp>
      <p:sp>
        <p:nvSpPr>
          <p:cNvPr id="3" name="Content Placeholder 2">
            <a:extLst>
              <a:ext uri="{FF2B5EF4-FFF2-40B4-BE49-F238E27FC236}">
                <a16:creationId xmlns:a16="http://schemas.microsoft.com/office/drawing/2014/main" id="{4F67774E-26EC-4E46-94DF-FFD06C0A677C}"/>
              </a:ext>
            </a:extLst>
          </p:cNvPr>
          <p:cNvSpPr>
            <a:spLocks noGrp="1"/>
          </p:cNvSpPr>
          <p:nvPr>
            <p:ph idx="1"/>
          </p:nvPr>
        </p:nvSpPr>
        <p:spPr/>
        <p:txBody>
          <a:bodyPr/>
          <a:lstStyle/>
          <a:p>
            <a:r>
              <a:rPr lang="en-GB" dirty="0"/>
              <a:t>Any change to DNA base sequence</a:t>
            </a:r>
          </a:p>
          <a:p>
            <a:r>
              <a:rPr lang="en-GB" dirty="0"/>
              <a:t>Can occur as the result of damage by e.g. chemicals, radiation, </a:t>
            </a:r>
            <a:r>
              <a:rPr lang="en-GB" dirty="0" smtClean="0"/>
              <a:t>inherited or </a:t>
            </a:r>
            <a:r>
              <a:rPr lang="en-GB" dirty="0"/>
              <a:t>arise spontaneously</a:t>
            </a:r>
          </a:p>
          <a:p>
            <a:r>
              <a:rPr lang="en-GB" dirty="0"/>
              <a:t>Can lead to difference in sequence of amino acids in protein</a:t>
            </a:r>
          </a:p>
          <a:p>
            <a:r>
              <a:rPr lang="en-GB" dirty="0"/>
              <a:t>May have no effect or it may be devastating – protein no longer functions</a:t>
            </a:r>
          </a:p>
        </p:txBody>
      </p:sp>
    </p:spTree>
    <p:extLst>
      <p:ext uri="{BB962C8B-B14F-4D97-AF65-F5344CB8AC3E}">
        <p14:creationId xmlns:p14="http://schemas.microsoft.com/office/powerpoint/2010/main" val="226836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E3E9-578C-4558-86D9-79513CCA7C76}"/>
              </a:ext>
            </a:extLst>
          </p:cNvPr>
          <p:cNvSpPr>
            <a:spLocks noGrp="1"/>
          </p:cNvSpPr>
          <p:nvPr>
            <p:ph type="title"/>
          </p:nvPr>
        </p:nvSpPr>
        <p:spPr/>
        <p:txBody>
          <a:bodyPr/>
          <a:lstStyle/>
          <a:p>
            <a:r>
              <a:rPr lang="en-GB" dirty="0"/>
              <a:t>Types of mutation</a:t>
            </a:r>
          </a:p>
        </p:txBody>
      </p:sp>
      <p:sp>
        <p:nvSpPr>
          <p:cNvPr id="3" name="Content Placeholder 2">
            <a:extLst>
              <a:ext uri="{FF2B5EF4-FFF2-40B4-BE49-F238E27FC236}">
                <a16:creationId xmlns:a16="http://schemas.microsoft.com/office/drawing/2014/main" id="{1942AD1C-59AB-4E2A-B820-ABA993C0A3AB}"/>
              </a:ext>
            </a:extLst>
          </p:cNvPr>
          <p:cNvSpPr>
            <a:spLocks noGrp="1"/>
          </p:cNvSpPr>
          <p:nvPr>
            <p:ph idx="1"/>
          </p:nvPr>
        </p:nvSpPr>
        <p:spPr/>
        <p:txBody>
          <a:bodyPr/>
          <a:lstStyle/>
          <a:p>
            <a:r>
              <a:rPr lang="en-GB" dirty="0"/>
              <a:t>Substitution – one or more bases are swapped for another e.g. ATGCCT becomes ATTCCT</a:t>
            </a:r>
          </a:p>
          <a:p>
            <a:r>
              <a:rPr lang="en-GB" dirty="0"/>
              <a:t>Deletion – one or more bases are removed e.g. ATGCCT becomes ATCT</a:t>
            </a:r>
          </a:p>
          <a:p>
            <a:r>
              <a:rPr lang="en-GB" dirty="0"/>
              <a:t>Insertion – one or more bases are added e.g. ATGCCT becomes ATGACCT</a:t>
            </a:r>
          </a:p>
          <a:p>
            <a:r>
              <a:rPr lang="en-GB" dirty="0"/>
              <a:t>Changes in DNA sequence can alter sequence of amino acids in protein – primary structure is altered</a:t>
            </a:r>
          </a:p>
        </p:txBody>
      </p:sp>
    </p:spTree>
    <p:extLst>
      <p:ext uri="{BB962C8B-B14F-4D97-AF65-F5344CB8AC3E}">
        <p14:creationId xmlns:p14="http://schemas.microsoft.com/office/powerpoint/2010/main" val="219652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253A-4AFE-47B7-9A7C-6D4E7CB0E13F}"/>
              </a:ext>
            </a:extLst>
          </p:cNvPr>
          <p:cNvSpPr>
            <a:spLocks noGrp="1"/>
          </p:cNvSpPr>
          <p:nvPr>
            <p:ph type="title"/>
          </p:nvPr>
        </p:nvSpPr>
        <p:spPr/>
        <p:txBody>
          <a:bodyPr/>
          <a:lstStyle/>
          <a:p>
            <a:r>
              <a:rPr lang="en-GB" dirty="0"/>
              <a:t>Effects of mutations</a:t>
            </a:r>
          </a:p>
        </p:txBody>
      </p:sp>
      <p:sp>
        <p:nvSpPr>
          <p:cNvPr id="3" name="Content Placeholder 2">
            <a:extLst>
              <a:ext uri="{FF2B5EF4-FFF2-40B4-BE49-F238E27FC236}">
                <a16:creationId xmlns:a16="http://schemas.microsoft.com/office/drawing/2014/main" id="{74EBD38E-11AA-422E-B29F-BE186361801F}"/>
              </a:ext>
            </a:extLst>
          </p:cNvPr>
          <p:cNvSpPr>
            <a:spLocks noGrp="1"/>
          </p:cNvSpPr>
          <p:nvPr>
            <p:ph idx="1"/>
          </p:nvPr>
        </p:nvSpPr>
        <p:spPr/>
        <p:txBody>
          <a:bodyPr/>
          <a:lstStyle/>
          <a:p>
            <a:r>
              <a:rPr lang="en-GB" dirty="0"/>
              <a:t>Change in primary structure can lead to changes in folding and shape of protein – e.g. active site on enzymes is disrupted</a:t>
            </a:r>
          </a:p>
          <a:p>
            <a:r>
              <a:rPr lang="en-GB" dirty="0"/>
              <a:t>mutations may change base in triplet but the amino acid that the triplet codes for doesn’t change (remember – some amino acids are coded by several triplets)</a:t>
            </a:r>
          </a:p>
          <a:p>
            <a:r>
              <a:rPr lang="en-GB" dirty="0"/>
              <a:t>The mutation leads to a triplet that codes for a different amino acid but the protein is unaffected as the new amino acid is chemically similar</a:t>
            </a:r>
          </a:p>
        </p:txBody>
      </p:sp>
    </p:spTree>
    <p:extLst>
      <p:ext uri="{BB962C8B-B14F-4D97-AF65-F5344CB8AC3E}">
        <p14:creationId xmlns:p14="http://schemas.microsoft.com/office/powerpoint/2010/main" val="1573071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A5E0-E706-4085-9309-2A202E56AD1D}"/>
              </a:ext>
            </a:extLst>
          </p:cNvPr>
          <p:cNvSpPr>
            <a:spLocks noGrp="1"/>
          </p:cNvSpPr>
          <p:nvPr>
            <p:ph type="title"/>
          </p:nvPr>
        </p:nvSpPr>
        <p:spPr/>
        <p:txBody>
          <a:bodyPr/>
          <a:lstStyle/>
          <a:p>
            <a:r>
              <a:rPr lang="en-GB" dirty="0"/>
              <a:t>Effects of mutations</a:t>
            </a:r>
          </a:p>
        </p:txBody>
      </p:sp>
      <p:sp>
        <p:nvSpPr>
          <p:cNvPr id="3" name="Content Placeholder 2">
            <a:extLst>
              <a:ext uri="{FF2B5EF4-FFF2-40B4-BE49-F238E27FC236}">
                <a16:creationId xmlns:a16="http://schemas.microsoft.com/office/drawing/2014/main" id="{A985AE8D-960B-4787-9EC0-7303443E5EE9}"/>
              </a:ext>
            </a:extLst>
          </p:cNvPr>
          <p:cNvSpPr>
            <a:spLocks noGrp="1"/>
          </p:cNvSpPr>
          <p:nvPr>
            <p:ph idx="1"/>
          </p:nvPr>
        </p:nvSpPr>
        <p:spPr>
          <a:xfrm>
            <a:off x="1141412" y="1652631"/>
            <a:ext cx="9905999" cy="4138570"/>
          </a:xfrm>
        </p:spPr>
        <p:txBody>
          <a:bodyPr>
            <a:normAutofit fontScale="92500"/>
          </a:bodyPr>
          <a:lstStyle/>
          <a:p>
            <a:r>
              <a:rPr lang="en-GB" dirty="0"/>
              <a:t>The mutation could lead to a new amino acid incorporated at a site that does not alter the amino acid – no affect on active site, or binding to another protein</a:t>
            </a:r>
          </a:p>
          <a:p>
            <a:r>
              <a:rPr lang="en-GB" dirty="0"/>
              <a:t>Some mutations are advantageous – e.g. increased survival against antibiotics in some bacteria</a:t>
            </a:r>
          </a:p>
          <a:p>
            <a:r>
              <a:rPr lang="en-GB" dirty="0"/>
              <a:t>Disadvantageous mutations – e.g. cystic fibrosis – three base deletion in CFTR gene (CF transmembrane conductance regulator). Fold incorrectly so gets broken down. Leads to increased build up of mucus affecting </a:t>
            </a:r>
            <a:r>
              <a:rPr lang="en-GB" dirty="0" smtClean="0"/>
              <a:t>lungs. </a:t>
            </a:r>
            <a:r>
              <a:rPr lang="en-GB" b="1" dirty="0" smtClean="0"/>
              <a:t>Use your phones to discover some more inherited </a:t>
            </a:r>
            <a:r>
              <a:rPr lang="en-GB" b="1" dirty="0" smtClean="0"/>
              <a:t>disorders</a:t>
            </a:r>
            <a:endParaRPr lang="en-GB" b="1" dirty="0"/>
          </a:p>
          <a:p>
            <a:r>
              <a:rPr lang="en-GB" dirty="0"/>
              <a:t>Protein might not be produced at all if mutation affects binding of RNA polymerase</a:t>
            </a:r>
          </a:p>
        </p:txBody>
      </p:sp>
    </p:spTree>
    <p:extLst>
      <p:ext uri="{BB962C8B-B14F-4D97-AF65-F5344CB8AC3E}">
        <p14:creationId xmlns:p14="http://schemas.microsoft.com/office/powerpoint/2010/main" val="14611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1E7D-EA88-41B2-B746-7D393710F528}"/>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BA11F23C-5AE0-4670-82E6-CB3ED0D83C1A}"/>
              </a:ext>
            </a:extLst>
          </p:cNvPr>
          <p:cNvSpPr>
            <a:spLocks noGrp="1"/>
          </p:cNvSpPr>
          <p:nvPr>
            <p:ph idx="1"/>
          </p:nvPr>
        </p:nvSpPr>
        <p:spPr/>
        <p:txBody>
          <a:bodyPr/>
          <a:lstStyle/>
          <a:p>
            <a:r>
              <a:rPr lang="en-GB" dirty="0"/>
              <a:t>Stem cells – undifferentiated cells</a:t>
            </a:r>
          </a:p>
          <a:p>
            <a:r>
              <a:rPr lang="en-GB" dirty="0"/>
              <a:t>Give rise to a another stem cell or produces specialised, differentiated cells</a:t>
            </a:r>
          </a:p>
          <a:p>
            <a:r>
              <a:rPr lang="en-GB" dirty="0"/>
              <a:t>Used in bone marrow transplants</a:t>
            </a:r>
          </a:p>
          <a:p>
            <a:r>
              <a:rPr lang="en-GB" dirty="0"/>
              <a:t>Could be used in future for e.g. neurological disorders</a:t>
            </a:r>
          </a:p>
        </p:txBody>
      </p:sp>
    </p:spTree>
    <p:extLst>
      <p:ext uri="{BB962C8B-B14F-4D97-AF65-F5344CB8AC3E}">
        <p14:creationId xmlns:p14="http://schemas.microsoft.com/office/powerpoint/2010/main" val="141471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98B6-6702-44D4-B816-10171247F18B}"/>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70137A18-B08D-49EE-BD3F-E8B2E11D679D}"/>
              </a:ext>
            </a:extLst>
          </p:cNvPr>
          <p:cNvSpPr>
            <a:spLocks noGrp="1"/>
          </p:cNvSpPr>
          <p:nvPr>
            <p:ph idx="1"/>
          </p:nvPr>
        </p:nvSpPr>
        <p:spPr/>
        <p:txBody>
          <a:bodyPr/>
          <a:lstStyle/>
          <a:p>
            <a:r>
              <a:rPr lang="en-GB" dirty="0"/>
              <a:t>Mutations – arise spontaneously or after damage by e.g. chemicals, radiation, </a:t>
            </a:r>
            <a:r>
              <a:rPr lang="en-GB" dirty="0" smtClean="0"/>
              <a:t>inherited, spontaneous</a:t>
            </a:r>
            <a:endParaRPr lang="en-GB" dirty="0"/>
          </a:p>
          <a:p>
            <a:r>
              <a:rPr lang="en-GB" dirty="0"/>
              <a:t>Lead to substitution, deletion or insertion of DNA base(s)</a:t>
            </a:r>
          </a:p>
          <a:p>
            <a:r>
              <a:rPr lang="en-GB" dirty="0"/>
              <a:t>Affects protein – may be beneficial, not lead to a problem or may cause problem</a:t>
            </a:r>
          </a:p>
        </p:txBody>
      </p:sp>
    </p:spTree>
    <p:extLst>
      <p:ext uri="{BB962C8B-B14F-4D97-AF65-F5344CB8AC3E}">
        <p14:creationId xmlns:p14="http://schemas.microsoft.com/office/powerpoint/2010/main" val="387595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Lecture aims</a:t>
            </a:r>
            <a:endParaRPr lang="en-GB" dirty="0"/>
          </a:p>
        </p:txBody>
      </p:sp>
      <p:sp>
        <p:nvSpPr>
          <p:cNvPr id="3" name="Content Placeholder 2"/>
          <p:cNvSpPr>
            <a:spLocks noGrp="1"/>
          </p:cNvSpPr>
          <p:nvPr>
            <p:ph idx="1"/>
          </p:nvPr>
        </p:nvSpPr>
        <p:spPr/>
        <p:txBody>
          <a:bodyPr/>
          <a:lstStyle/>
          <a:p>
            <a:r>
              <a:rPr lang="en-GB" dirty="0" smtClean="0"/>
              <a:t>After this lecture you should be able to:</a:t>
            </a:r>
          </a:p>
          <a:p>
            <a:r>
              <a:rPr lang="en-GB" dirty="0" smtClean="0"/>
              <a:t>Describe the sequence of events in meiosis and how this differs from mitosis</a:t>
            </a:r>
            <a:endParaRPr lang="en-GB" dirty="0"/>
          </a:p>
          <a:p>
            <a:r>
              <a:rPr lang="en-GB" dirty="0" smtClean="0"/>
              <a:t>Describe what stem cells are and why they are important</a:t>
            </a:r>
          </a:p>
          <a:p>
            <a:r>
              <a:rPr lang="en-GB" dirty="0" smtClean="0"/>
              <a:t>Describe how mutations can arise, types of mutations and what they can lead to</a:t>
            </a:r>
          </a:p>
          <a:p>
            <a:endParaRPr lang="en-GB" dirty="0"/>
          </a:p>
        </p:txBody>
      </p:sp>
    </p:spTree>
    <p:extLst>
      <p:ext uri="{BB962C8B-B14F-4D97-AF65-F5344CB8AC3E}">
        <p14:creationId xmlns:p14="http://schemas.microsoft.com/office/powerpoint/2010/main" val="4035458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Lecture aims</a:t>
            </a:r>
            <a:endParaRPr lang="en-GB" dirty="0"/>
          </a:p>
        </p:txBody>
      </p:sp>
      <p:sp>
        <p:nvSpPr>
          <p:cNvPr id="3" name="Content Placeholder 2"/>
          <p:cNvSpPr>
            <a:spLocks noGrp="1"/>
          </p:cNvSpPr>
          <p:nvPr>
            <p:ph idx="1"/>
          </p:nvPr>
        </p:nvSpPr>
        <p:spPr/>
        <p:txBody>
          <a:bodyPr/>
          <a:lstStyle/>
          <a:p>
            <a:r>
              <a:rPr lang="en-GB" dirty="0"/>
              <a:t>After this lecture you should be able to:</a:t>
            </a:r>
          </a:p>
          <a:p>
            <a:r>
              <a:rPr lang="en-GB" dirty="0"/>
              <a:t>Describe the sequence of events in meiosis and how this differs from mitosis</a:t>
            </a:r>
          </a:p>
          <a:p>
            <a:r>
              <a:rPr lang="en-GB" dirty="0"/>
              <a:t>Describe what stem cells are and why they are important</a:t>
            </a:r>
          </a:p>
          <a:p>
            <a:r>
              <a:rPr lang="en-GB" dirty="0"/>
              <a:t>Describe how mutations can arise, types of mutations and what they can lead to</a:t>
            </a:r>
          </a:p>
          <a:p>
            <a:endParaRPr lang="en-GB" dirty="0"/>
          </a:p>
        </p:txBody>
      </p:sp>
    </p:spTree>
    <p:extLst>
      <p:ext uri="{BB962C8B-B14F-4D97-AF65-F5344CB8AC3E}">
        <p14:creationId xmlns:p14="http://schemas.microsoft.com/office/powerpoint/2010/main" val="777123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Nondisjunction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9746" y="1637607"/>
            <a:ext cx="6969024" cy="4153593"/>
          </a:xfrm>
        </p:spPr>
      </p:pic>
    </p:spTree>
    <p:extLst>
      <p:ext uri="{BB962C8B-B14F-4D97-AF65-F5344CB8AC3E}">
        <p14:creationId xmlns:p14="http://schemas.microsoft.com/office/powerpoint/2010/main" val="190678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8313-F0F1-4E20-BD64-8C9C276CF692}"/>
              </a:ext>
            </a:extLst>
          </p:cNvPr>
          <p:cNvSpPr>
            <a:spLocks noGrp="1"/>
          </p:cNvSpPr>
          <p:nvPr>
            <p:ph type="title"/>
          </p:nvPr>
        </p:nvSpPr>
        <p:spPr>
          <a:xfrm>
            <a:off x="1141413" y="618518"/>
            <a:ext cx="9905998" cy="1098315"/>
          </a:xfrm>
        </p:spPr>
        <p:txBody>
          <a:bodyPr/>
          <a:lstStyle/>
          <a:p>
            <a:r>
              <a:rPr lang="en-GB"/>
              <a:t>Meiosis – produces gametes</a:t>
            </a:r>
            <a:endParaRPr lang="en-GB" dirty="0"/>
          </a:p>
        </p:txBody>
      </p:sp>
      <p:sp>
        <p:nvSpPr>
          <p:cNvPr id="3" name="Content Placeholder 2">
            <a:extLst>
              <a:ext uri="{FF2B5EF4-FFF2-40B4-BE49-F238E27FC236}">
                <a16:creationId xmlns:a16="http://schemas.microsoft.com/office/drawing/2014/main" id="{6DB61D31-A126-4A2F-B5F3-E14A372E5F99}"/>
              </a:ext>
            </a:extLst>
          </p:cNvPr>
          <p:cNvSpPr>
            <a:spLocks noGrp="1"/>
          </p:cNvSpPr>
          <p:nvPr>
            <p:ph idx="1"/>
          </p:nvPr>
        </p:nvSpPr>
        <p:spPr/>
        <p:txBody>
          <a:bodyPr/>
          <a:lstStyle/>
          <a:p>
            <a:r>
              <a:rPr lang="en-GB" dirty="0"/>
              <a:t>Gametes – </a:t>
            </a:r>
            <a:r>
              <a:rPr lang="en-GB" b="1" dirty="0"/>
              <a:t>egg </a:t>
            </a:r>
            <a:r>
              <a:rPr lang="en-GB" dirty="0"/>
              <a:t>cells and </a:t>
            </a:r>
            <a:r>
              <a:rPr lang="en-GB" b="1" dirty="0"/>
              <a:t>sperm</a:t>
            </a:r>
            <a:r>
              <a:rPr lang="en-GB" dirty="0"/>
              <a:t> cells</a:t>
            </a:r>
          </a:p>
          <a:p>
            <a:r>
              <a:rPr lang="en-GB" dirty="0"/>
              <a:t>Join together  - </a:t>
            </a:r>
            <a:r>
              <a:rPr lang="en-GB" b="1" dirty="0"/>
              <a:t>fertilisation</a:t>
            </a:r>
            <a:r>
              <a:rPr lang="en-GB" dirty="0"/>
              <a:t> – to produce a </a:t>
            </a:r>
            <a:r>
              <a:rPr lang="en-GB" b="1" dirty="0"/>
              <a:t>zygote</a:t>
            </a:r>
          </a:p>
          <a:p>
            <a:r>
              <a:rPr lang="en-GB" dirty="0"/>
              <a:t>Meiosis</a:t>
            </a:r>
            <a:r>
              <a:rPr lang="en-GB" b="1" dirty="0"/>
              <a:t> </a:t>
            </a:r>
            <a:r>
              <a:rPr lang="en-GB" dirty="0"/>
              <a:t> - cell division, takes place in ovaries and testes to produce the gametes</a:t>
            </a:r>
          </a:p>
          <a:p>
            <a:r>
              <a:rPr lang="en-GB" dirty="0"/>
              <a:t>Meiosis involves </a:t>
            </a:r>
            <a:r>
              <a:rPr lang="en-GB" b="1" dirty="0"/>
              <a:t>Reduction Division. </a:t>
            </a:r>
            <a:r>
              <a:rPr lang="en-GB" dirty="0"/>
              <a:t>Cells start with full chromosomal numbers but end with half the normal chromosomal numbers</a:t>
            </a:r>
          </a:p>
        </p:txBody>
      </p:sp>
    </p:spTree>
    <p:extLst>
      <p:ext uri="{BB962C8B-B14F-4D97-AF65-F5344CB8AC3E}">
        <p14:creationId xmlns:p14="http://schemas.microsoft.com/office/powerpoint/2010/main" val="127165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9586-6A82-4E0C-8F4A-9123386D3719}"/>
              </a:ext>
            </a:extLst>
          </p:cNvPr>
          <p:cNvSpPr>
            <a:spLocks noGrp="1"/>
          </p:cNvSpPr>
          <p:nvPr>
            <p:ph type="title"/>
          </p:nvPr>
        </p:nvSpPr>
        <p:spPr>
          <a:xfrm>
            <a:off x="1141413" y="618518"/>
            <a:ext cx="9905998" cy="1478570"/>
          </a:xfrm>
        </p:spPr>
        <p:txBody>
          <a:bodyPr>
            <a:normAutofit/>
          </a:bodyPr>
          <a:lstStyle/>
          <a:p>
            <a:r>
              <a:rPr lang="en-GB"/>
              <a:t>meiosis</a:t>
            </a:r>
            <a:endParaRPr lang="en-GB" dirty="0"/>
          </a:p>
        </p:txBody>
      </p:sp>
      <p:pic>
        <p:nvPicPr>
          <p:cNvPr id="43" name="Graphic 6" descr="DNA">
            <a:extLst>
              <a:ext uri="{FF2B5EF4-FFF2-40B4-BE49-F238E27FC236}">
                <a16:creationId xmlns:a16="http://schemas.microsoft.com/office/drawing/2014/main" id="{C6BACEA1-1AC3-4F57-AF5B-79511FF0DC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41411" y="2277013"/>
            <a:ext cx="3494597" cy="349459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3308B316-A59E-478D-9F6D-D6D938594146}"/>
              </a:ext>
            </a:extLst>
          </p:cNvPr>
          <p:cNvSpPr>
            <a:spLocks noGrp="1"/>
          </p:cNvSpPr>
          <p:nvPr>
            <p:ph idx="1"/>
          </p:nvPr>
        </p:nvSpPr>
        <p:spPr>
          <a:xfrm>
            <a:off x="5034579" y="1455576"/>
            <a:ext cx="6012832" cy="4907902"/>
          </a:xfrm>
        </p:spPr>
        <p:txBody>
          <a:bodyPr>
            <a:normAutofit/>
          </a:bodyPr>
          <a:lstStyle/>
          <a:p>
            <a:pPr>
              <a:lnSpc>
                <a:spcPct val="110000"/>
              </a:lnSpc>
            </a:pPr>
            <a:r>
              <a:rPr lang="en-GB" dirty="0"/>
              <a:t>Cells with only half the normal number of chromosomes are called </a:t>
            </a:r>
            <a:r>
              <a:rPr lang="en-GB" b="1" dirty="0"/>
              <a:t>haploid </a:t>
            </a:r>
            <a:r>
              <a:rPr lang="en-GB" dirty="0"/>
              <a:t>(what are cells called with the regular number of chromosomes?)</a:t>
            </a:r>
          </a:p>
          <a:p>
            <a:pPr>
              <a:lnSpc>
                <a:spcPct val="110000"/>
              </a:lnSpc>
            </a:pPr>
            <a:r>
              <a:rPr lang="en-GB" dirty="0"/>
              <a:t>Cells (or gametes) produced by meiosis are all genetically different</a:t>
            </a:r>
          </a:p>
          <a:p>
            <a:pPr>
              <a:lnSpc>
                <a:spcPct val="110000"/>
              </a:lnSpc>
            </a:pPr>
            <a:r>
              <a:rPr lang="en-GB" dirty="0"/>
              <a:t>Each gamete has a different combination of chromosomes</a:t>
            </a:r>
          </a:p>
          <a:p>
            <a:pPr>
              <a:lnSpc>
                <a:spcPct val="110000"/>
              </a:lnSpc>
            </a:pPr>
            <a:r>
              <a:rPr lang="en-GB" dirty="0"/>
              <a:t>If meiosis didn’t exist, fertilisation would result in a cell with double the regular number of chromosomes</a:t>
            </a:r>
          </a:p>
        </p:txBody>
      </p:sp>
    </p:spTree>
    <p:extLst>
      <p:ext uri="{BB962C8B-B14F-4D97-AF65-F5344CB8AC3E}">
        <p14:creationId xmlns:p14="http://schemas.microsoft.com/office/powerpoint/2010/main" val="145647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B7F6-BDEC-42B4-9957-E76A8EE11ECF}"/>
              </a:ext>
            </a:extLst>
          </p:cNvPr>
          <p:cNvSpPr>
            <a:spLocks noGrp="1"/>
          </p:cNvSpPr>
          <p:nvPr>
            <p:ph type="title"/>
          </p:nvPr>
        </p:nvSpPr>
        <p:spPr>
          <a:xfrm>
            <a:off x="1141413" y="618518"/>
            <a:ext cx="9905998" cy="1478570"/>
          </a:xfrm>
        </p:spPr>
        <p:txBody>
          <a:bodyPr>
            <a:normAutofit/>
          </a:bodyPr>
          <a:lstStyle/>
          <a:p>
            <a:r>
              <a:rPr lang="en-GB" dirty="0"/>
              <a:t>Meiosis – two divisions</a:t>
            </a:r>
          </a:p>
        </p:txBody>
      </p:sp>
      <p:graphicFrame>
        <p:nvGraphicFramePr>
          <p:cNvPr id="5" name="Content Placeholder 2">
            <a:extLst>
              <a:ext uri="{FF2B5EF4-FFF2-40B4-BE49-F238E27FC236}">
                <a16:creationId xmlns:a16="http://schemas.microsoft.com/office/drawing/2014/main" id="{5CB9F7DA-7EBE-43A4-A98A-CA31B919DE61}"/>
              </a:ext>
            </a:extLst>
          </p:cNvPr>
          <p:cNvGraphicFramePr>
            <a:graphicFrameLocks noGrp="1"/>
          </p:cNvGraphicFramePr>
          <p:nvPr>
            <p:ph idx="1"/>
            <p:extLst>
              <p:ext uri="{D42A27DB-BD31-4B8C-83A1-F6EECF244321}">
                <p14:modId xmlns:p14="http://schemas.microsoft.com/office/powerpoint/2010/main" val="3517380310"/>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21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97F791-5FFA-4164-899F-EB52EA72B0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4E28A1A9-FB81-4816-AAEA-C3B43094695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5" name="Rectangle 14">
            <a:extLst>
              <a:ext uri="{FF2B5EF4-FFF2-40B4-BE49-F238E27FC236}">
                <a16:creationId xmlns:a16="http://schemas.microsoft.com/office/drawing/2014/main" id="{B773AB25-A422-41AA-9737-5E04C1966D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AF0552B8-DE8C-40DF-B29F-1728E6A1061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EB93E7B5-9EA2-410A-9D6F-C1E4443EE25C}"/>
              </a:ext>
            </a:extLst>
          </p:cNvPr>
          <p:cNvSpPr>
            <a:spLocks noGrp="1"/>
          </p:cNvSpPr>
          <p:nvPr>
            <p:ph type="title"/>
          </p:nvPr>
        </p:nvSpPr>
        <p:spPr>
          <a:xfrm>
            <a:off x="855266" y="618518"/>
            <a:ext cx="2851417" cy="1478570"/>
          </a:xfrm>
        </p:spPr>
        <p:txBody>
          <a:bodyPr>
            <a:normAutofit/>
          </a:bodyPr>
          <a:lstStyle/>
          <a:p>
            <a:r>
              <a:rPr lang="en-GB" sz="3200" dirty="0">
                <a:solidFill>
                  <a:srgbClr val="FFFFFF"/>
                </a:solidFill>
              </a:rPr>
              <a:t>overview</a:t>
            </a:r>
          </a:p>
        </p:txBody>
      </p:sp>
      <p:sp>
        <p:nvSpPr>
          <p:cNvPr id="8" name="Content Placeholder 7">
            <a:extLst>
              <a:ext uri="{FF2B5EF4-FFF2-40B4-BE49-F238E27FC236}">
                <a16:creationId xmlns:a16="http://schemas.microsoft.com/office/drawing/2014/main" id="{2B5B8CE7-FD28-4403-9311-7E6FDB85766C}"/>
              </a:ext>
            </a:extLst>
          </p:cNvPr>
          <p:cNvSpPr>
            <a:spLocks noGrp="1"/>
          </p:cNvSpPr>
          <p:nvPr>
            <p:ph idx="1"/>
          </p:nvPr>
        </p:nvSpPr>
        <p:spPr>
          <a:xfrm>
            <a:off x="844620" y="2249487"/>
            <a:ext cx="2862444" cy="3957302"/>
          </a:xfrm>
        </p:spPr>
        <p:txBody>
          <a:bodyPr>
            <a:noAutofit/>
          </a:bodyPr>
          <a:lstStyle/>
          <a:p>
            <a:r>
              <a:rPr lang="en-US" dirty="0">
                <a:solidFill>
                  <a:srgbClr val="FFFFFF"/>
                </a:solidFill>
              </a:rPr>
              <a:t>Two stages – meiosis I and II</a:t>
            </a:r>
          </a:p>
          <a:p>
            <a:r>
              <a:rPr lang="en-US" dirty="0">
                <a:solidFill>
                  <a:srgbClr val="FFFFFF"/>
                </a:solidFill>
              </a:rPr>
              <a:t>Prophase I and II, Metaphase I and II, Anaphase I and II, Telophase I and II</a:t>
            </a:r>
          </a:p>
          <a:p>
            <a:r>
              <a:rPr lang="en-US" dirty="0">
                <a:solidFill>
                  <a:srgbClr val="FFFFFF"/>
                </a:solidFill>
              </a:rPr>
              <a:t>Genetic variation takes place during meiosis</a:t>
            </a:r>
          </a:p>
        </p:txBody>
      </p:sp>
      <p:grpSp>
        <p:nvGrpSpPr>
          <p:cNvPr id="19" name="Group 18">
            <a:extLst>
              <a:ext uri="{FF2B5EF4-FFF2-40B4-BE49-F238E27FC236}">
                <a16:creationId xmlns:a16="http://schemas.microsoft.com/office/drawing/2014/main" id="{6AD0D387-1584-4477-B5F8-52B50D4F220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0" name="Rectangle 5">
              <a:extLst>
                <a:ext uri="{FF2B5EF4-FFF2-40B4-BE49-F238E27FC236}">
                  <a16:creationId xmlns:a16="http://schemas.microsoft.com/office/drawing/2014/main" id="{22C90122-8CF0-4164-B596-168DE41D39A4}"/>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1" name="Freeform 6">
              <a:extLst>
                <a:ext uri="{FF2B5EF4-FFF2-40B4-BE49-F238E27FC236}">
                  <a16:creationId xmlns:a16="http://schemas.microsoft.com/office/drawing/2014/main" id="{E74D534E-37A6-4D27-9C47-0B2F0527838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7">
              <a:extLst>
                <a:ext uri="{FF2B5EF4-FFF2-40B4-BE49-F238E27FC236}">
                  <a16:creationId xmlns:a16="http://schemas.microsoft.com/office/drawing/2014/main" id="{1C1C156E-D2E0-468A-9B19-79521D69BF5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8">
              <a:extLst>
                <a:ext uri="{FF2B5EF4-FFF2-40B4-BE49-F238E27FC236}">
                  <a16:creationId xmlns:a16="http://schemas.microsoft.com/office/drawing/2014/main" id="{14C97F11-4F6C-4DFF-89BC-3AEA5B7FF7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9">
              <a:extLst>
                <a:ext uri="{FF2B5EF4-FFF2-40B4-BE49-F238E27FC236}">
                  <a16:creationId xmlns:a16="http://schemas.microsoft.com/office/drawing/2014/main" id="{773C2106-77CE-42E1-839F-925EAEBB2FF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0">
              <a:extLst>
                <a:ext uri="{FF2B5EF4-FFF2-40B4-BE49-F238E27FC236}">
                  <a16:creationId xmlns:a16="http://schemas.microsoft.com/office/drawing/2014/main" id="{E2807D33-BD1F-4B09-8D93-63C06DB3C0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1">
              <a:extLst>
                <a:ext uri="{FF2B5EF4-FFF2-40B4-BE49-F238E27FC236}">
                  <a16:creationId xmlns:a16="http://schemas.microsoft.com/office/drawing/2014/main" id="{84BDF3E8-157B-47D1-AF8E-FE1EFF0612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2">
              <a:extLst>
                <a:ext uri="{FF2B5EF4-FFF2-40B4-BE49-F238E27FC236}">
                  <a16:creationId xmlns:a16="http://schemas.microsoft.com/office/drawing/2014/main" id="{68B482B5-E0FD-406A-99B2-297DF333546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3">
              <a:extLst>
                <a:ext uri="{FF2B5EF4-FFF2-40B4-BE49-F238E27FC236}">
                  <a16:creationId xmlns:a16="http://schemas.microsoft.com/office/drawing/2014/main" id="{B8750F30-12E8-410B-8709-78F1EF3BBE7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4">
              <a:extLst>
                <a:ext uri="{FF2B5EF4-FFF2-40B4-BE49-F238E27FC236}">
                  <a16:creationId xmlns:a16="http://schemas.microsoft.com/office/drawing/2014/main" id="{DB2D030A-4700-4CC4-A971-F119F8372C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5">
              <a:extLst>
                <a:ext uri="{FF2B5EF4-FFF2-40B4-BE49-F238E27FC236}">
                  <a16:creationId xmlns:a16="http://schemas.microsoft.com/office/drawing/2014/main" id="{B4E516DB-F66E-4E88-8CAA-67153F56189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Line 16">
              <a:extLst>
                <a:ext uri="{FF2B5EF4-FFF2-40B4-BE49-F238E27FC236}">
                  <a16:creationId xmlns:a16="http://schemas.microsoft.com/office/drawing/2014/main" id="{DF749FDD-DD56-4DC9-A379-77E1106981DC}"/>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2" name="Freeform 17">
              <a:extLst>
                <a:ext uri="{FF2B5EF4-FFF2-40B4-BE49-F238E27FC236}">
                  <a16:creationId xmlns:a16="http://schemas.microsoft.com/office/drawing/2014/main" id="{6AD95087-E0AF-45D3-B824-EFFCBBECDEB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8">
              <a:extLst>
                <a:ext uri="{FF2B5EF4-FFF2-40B4-BE49-F238E27FC236}">
                  <a16:creationId xmlns:a16="http://schemas.microsoft.com/office/drawing/2014/main" id="{2D21010F-3DE2-4881-B9D5-3415C4E05D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9">
              <a:extLst>
                <a:ext uri="{FF2B5EF4-FFF2-40B4-BE49-F238E27FC236}">
                  <a16:creationId xmlns:a16="http://schemas.microsoft.com/office/drawing/2014/main" id="{2AFDF4BC-8E99-4A2C-9EF2-4B98A05C2E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0">
              <a:extLst>
                <a:ext uri="{FF2B5EF4-FFF2-40B4-BE49-F238E27FC236}">
                  <a16:creationId xmlns:a16="http://schemas.microsoft.com/office/drawing/2014/main" id="{BB8EAEE8-22EA-4103-A02E-5043474C4BE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Rectangle 21">
              <a:extLst>
                <a:ext uri="{FF2B5EF4-FFF2-40B4-BE49-F238E27FC236}">
                  <a16:creationId xmlns:a16="http://schemas.microsoft.com/office/drawing/2014/main" id="{7148ABD2-E447-429F-B97E-86494051C101}"/>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7" name="Freeform 22">
              <a:extLst>
                <a:ext uri="{FF2B5EF4-FFF2-40B4-BE49-F238E27FC236}">
                  <a16:creationId xmlns:a16="http://schemas.microsoft.com/office/drawing/2014/main" id="{99900F4A-F8CA-456E-9FA0-34572621C0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3">
              <a:extLst>
                <a:ext uri="{FF2B5EF4-FFF2-40B4-BE49-F238E27FC236}">
                  <a16:creationId xmlns:a16="http://schemas.microsoft.com/office/drawing/2014/main" id="{DF5CD0A9-E49B-4968-886B-41C1A66D232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4">
              <a:extLst>
                <a:ext uri="{FF2B5EF4-FFF2-40B4-BE49-F238E27FC236}">
                  <a16:creationId xmlns:a16="http://schemas.microsoft.com/office/drawing/2014/main" id="{7E462582-7383-4272-A323-85C9D137C47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5">
              <a:extLst>
                <a:ext uri="{FF2B5EF4-FFF2-40B4-BE49-F238E27FC236}">
                  <a16:creationId xmlns:a16="http://schemas.microsoft.com/office/drawing/2014/main" id="{CB472F67-7C37-4D80-B346-DE30D44B55A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6">
              <a:extLst>
                <a:ext uri="{FF2B5EF4-FFF2-40B4-BE49-F238E27FC236}">
                  <a16:creationId xmlns:a16="http://schemas.microsoft.com/office/drawing/2014/main" id="{19A8AE83-358F-4D4E-91C7-F09E35097A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27">
              <a:extLst>
                <a:ext uri="{FF2B5EF4-FFF2-40B4-BE49-F238E27FC236}">
                  <a16:creationId xmlns:a16="http://schemas.microsoft.com/office/drawing/2014/main" id="{C4B79436-9285-45DE-A9FB-B3DD750738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8">
              <a:extLst>
                <a:ext uri="{FF2B5EF4-FFF2-40B4-BE49-F238E27FC236}">
                  <a16:creationId xmlns:a16="http://schemas.microsoft.com/office/drawing/2014/main" id="{B0BF8BF3-C90A-483A-B61E-13D2C41FBAC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9">
              <a:extLst>
                <a:ext uri="{FF2B5EF4-FFF2-40B4-BE49-F238E27FC236}">
                  <a16:creationId xmlns:a16="http://schemas.microsoft.com/office/drawing/2014/main" id="{31011274-F329-444B-9B06-69DD2EC4490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0">
              <a:extLst>
                <a:ext uri="{FF2B5EF4-FFF2-40B4-BE49-F238E27FC236}">
                  <a16:creationId xmlns:a16="http://schemas.microsoft.com/office/drawing/2014/main" id="{DB8B1D39-5B9A-4B4E-849B-A5821A2460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1">
              <a:extLst>
                <a:ext uri="{FF2B5EF4-FFF2-40B4-BE49-F238E27FC236}">
                  <a16:creationId xmlns:a16="http://schemas.microsoft.com/office/drawing/2014/main" id="{336ECD63-75C2-4A32-A31B-30BB3097240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4" name="Picture 2" descr="Related image">
            <a:extLst>
              <a:ext uri="{FF2B5EF4-FFF2-40B4-BE49-F238E27FC236}">
                <a16:creationId xmlns:a16="http://schemas.microsoft.com/office/drawing/2014/main" id="{69CD796E-F017-4381-AD00-B502E6E61C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83763" y="643467"/>
            <a:ext cx="5542384" cy="556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7036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2E4E997-8672-4FFD-B8EC-9932A8E471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5" name="Picture 2">
            <a:extLst>
              <a:ext uri="{FF2B5EF4-FFF2-40B4-BE49-F238E27FC236}">
                <a16:creationId xmlns:a16="http://schemas.microsoft.com/office/drawing/2014/main" id="{FE6BA9E6-1D9E-4D30-B528-D49FA1342E4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28C43E6-2969-438C-9D2D-A3573A912613}"/>
              </a:ext>
            </a:extLst>
          </p:cNvPr>
          <p:cNvSpPr>
            <a:spLocks noGrp="1"/>
          </p:cNvSpPr>
          <p:nvPr>
            <p:ph type="title"/>
          </p:nvPr>
        </p:nvSpPr>
        <p:spPr>
          <a:xfrm>
            <a:off x="1141413" y="618518"/>
            <a:ext cx="4459286" cy="1478570"/>
          </a:xfrm>
        </p:spPr>
        <p:txBody>
          <a:bodyPr>
            <a:normAutofit/>
          </a:bodyPr>
          <a:lstStyle/>
          <a:p>
            <a:r>
              <a:rPr lang="en-GB" sz="3200"/>
              <a:t>Homologous chromosomes</a:t>
            </a:r>
          </a:p>
        </p:txBody>
      </p:sp>
      <p:sp>
        <p:nvSpPr>
          <p:cNvPr id="2054" name="Content Placeholder 2053">
            <a:extLst>
              <a:ext uri="{FF2B5EF4-FFF2-40B4-BE49-F238E27FC236}">
                <a16:creationId xmlns:a16="http://schemas.microsoft.com/office/drawing/2014/main" id="{97BE0C41-24CE-471F-9F9C-C15BDF08EDD5}"/>
              </a:ext>
            </a:extLst>
          </p:cNvPr>
          <p:cNvSpPr>
            <a:spLocks noGrp="1"/>
          </p:cNvSpPr>
          <p:nvPr>
            <p:ph idx="1"/>
          </p:nvPr>
        </p:nvSpPr>
        <p:spPr>
          <a:xfrm>
            <a:off x="1141412" y="2249487"/>
            <a:ext cx="4459287" cy="3965046"/>
          </a:xfrm>
        </p:spPr>
        <p:txBody>
          <a:bodyPr>
            <a:normAutofit fontScale="62500" lnSpcReduction="20000"/>
          </a:bodyPr>
          <a:lstStyle/>
          <a:p>
            <a:r>
              <a:rPr lang="en-US" sz="3200" dirty="0"/>
              <a:t>46 chromosomes in humans</a:t>
            </a:r>
          </a:p>
          <a:p>
            <a:r>
              <a:rPr lang="en-US" sz="3200" dirty="0"/>
              <a:t>(Which cells don’t have chromosomes?)</a:t>
            </a:r>
          </a:p>
          <a:p>
            <a:r>
              <a:rPr lang="en-US" sz="3200" dirty="0"/>
              <a:t>One from mother and one from father</a:t>
            </a:r>
          </a:p>
          <a:p>
            <a:r>
              <a:rPr lang="en-US" sz="3200" dirty="0"/>
              <a:t>So two chromosome 1, two chromosome 2, two chromosome 3 and so on</a:t>
            </a:r>
          </a:p>
          <a:p>
            <a:r>
              <a:rPr lang="en-US" sz="3200" dirty="0"/>
              <a:t>Homologous chromosomes have same genes on them in the same position</a:t>
            </a:r>
          </a:p>
          <a:p>
            <a:endParaRPr lang="en-US" sz="2000" dirty="0"/>
          </a:p>
          <a:p>
            <a:pPr marL="0" indent="0">
              <a:buNone/>
            </a:pPr>
            <a:endParaRPr lang="en-US" sz="2000" dirty="0"/>
          </a:p>
          <a:p>
            <a:endParaRPr lang="en-US" sz="2000" dirty="0"/>
          </a:p>
        </p:txBody>
      </p:sp>
      <p:pic>
        <p:nvPicPr>
          <p:cNvPr id="2050" name="Picture 2" descr="Image result for homologous chromosomes">
            <a:extLst>
              <a:ext uri="{FF2B5EF4-FFF2-40B4-BE49-F238E27FC236}">
                <a16:creationId xmlns:a16="http://schemas.microsoft.com/office/drawing/2014/main" id="{0F369009-AB74-4609-AFC0-47A339D1C76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0" y="1956971"/>
            <a:ext cx="5456279" cy="2919109"/>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453E4DEE-E996-40F8-8635-0FF43D7348F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8" name="Rectangle 5">
              <a:extLst>
                <a:ext uri="{FF2B5EF4-FFF2-40B4-BE49-F238E27FC236}">
                  <a16:creationId xmlns:a16="http://schemas.microsoft.com/office/drawing/2014/main" id="{08BD1D3E-43CE-49EB-A424-0738950C6424}"/>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9" name="Freeform 6">
              <a:extLst>
                <a:ext uri="{FF2B5EF4-FFF2-40B4-BE49-F238E27FC236}">
                  <a16:creationId xmlns:a16="http://schemas.microsoft.com/office/drawing/2014/main" id="{E9182037-E3FA-489A-95D5-29E4248420D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7">
              <a:extLst>
                <a:ext uri="{FF2B5EF4-FFF2-40B4-BE49-F238E27FC236}">
                  <a16:creationId xmlns:a16="http://schemas.microsoft.com/office/drawing/2014/main" id="{E8864E76-AD7F-4BEE-B3F6-A78FA42AEFA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8">
              <a:extLst>
                <a:ext uri="{FF2B5EF4-FFF2-40B4-BE49-F238E27FC236}">
                  <a16:creationId xmlns:a16="http://schemas.microsoft.com/office/drawing/2014/main" id="{8AD071B3-046D-4479-91FE-01E9AD7C8A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9">
              <a:extLst>
                <a:ext uri="{FF2B5EF4-FFF2-40B4-BE49-F238E27FC236}">
                  <a16:creationId xmlns:a16="http://schemas.microsoft.com/office/drawing/2014/main" id="{91D776F5-E902-4A4D-A75D-A46E063C9F3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10">
              <a:extLst>
                <a:ext uri="{FF2B5EF4-FFF2-40B4-BE49-F238E27FC236}">
                  <a16:creationId xmlns:a16="http://schemas.microsoft.com/office/drawing/2014/main" id="{EBED8F24-A998-4952-AB68-E2074F0746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11">
              <a:extLst>
                <a:ext uri="{FF2B5EF4-FFF2-40B4-BE49-F238E27FC236}">
                  <a16:creationId xmlns:a16="http://schemas.microsoft.com/office/drawing/2014/main" id="{74D7A646-8CDC-49B3-9C44-3EF38DB426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12">
              <a:extLst>
                <a:ext uri="{FF2B5EF4-FFF2-40B4-BE49-F238E27FC236}">
                  <a16:creationId xmlns:a16="http://schemas.microsoft.com/office/drawing/2014/main" id="{D4E99D14-E4F4-419B-9AAF-8D1CEAB28A2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13">
              <a:extLst>
                <a:ext uri="{FF2B5EF4-FFF2-40B4-BE49-F238E27FC236}">
                  <a16:creationId xmlns:a16="http://schemas.microsoft.com/office/drawing/2014/main" id="{377E106C-5445-4A52-9F7E-DA173874429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14">
              <a:extLst>
                <a:ext uri="{FF2B5EF4-FFF2-40B4-BE49-F238E27FC236}">
                  <a16:creationId xmlns:a16="http://schemas.microsoft.com/office/drawing/2014/main" id="{752BFE96-D378-4BAE-A64B-F851A34C47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15">
              <a:extLst>
                <a:ext uri="{FF2B5EF4-FFF2-40B4-BE49-F238E27FC236}">
                  <a16:creationId xmlns:a16="http://schemas.microsoft.com/office/drawing/2014/main" id="{B88FFB19-5A5E-4078-B467-9D4ABD21BD9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Line 16">
              <a:extLst>
                <a:ext uri="{FF2B5EF4-FFF2-40B4-BE49-F238E27FC236}">
                  <a16:creationId xmlns:a16="http://schemas.microsoft.com/office/drawing/2014/main" id="{11042975-3D19-4728-BCDA-D3F5CD633EDB}"/>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0" name="Freeform 17">
              <a:extLst>
                <a:ext uri="{FF2B5EF4-FFF2-40B4-BE49-F238E27FC236}">
                  <a16:creationId xmlns:a16="http://schemas.microsoft.com/office/drawing/2014/main" id="{A28972BD-D2E1-4DCA-A907-2E3B6F6066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18">
              <a:extLst>
                <a:ext uri="{FF2B5EF4-FFF2-40B4-BE49-F238E27FC236}">
                  <a16:creationId xmlns:a16="http://schemas.microsoft.com/office/drawing/2014/main" id="{1C806824-5C2D-4747-B038-69EE4074B3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9">
              <a:extLst>
                <a:ext uri="{FF2B5EF4-FFF2-40B4-BE49-F238E27FC236}">
                  <a16:creationId xmlns:a16="http://schemas.microsoft.com/office/drawing/2014/main" id="{3B33F710-16D7-4F48-BFCA-66C9CA23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20">
              <a:extLst>
                <a:ext uri="{FF2B5EF4-FFF2-40B4-BE49-F238E27FC236}">
                  <a16:creationId xmlns:a16="http://schemas.microsoft.com/office/drawing/2014/main" id="{6C8C8ED4-90FA-4E97-AAF0-D5D51E6A935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Rectangle 21">
              <a:extLst>
                <a:ext uri="{FF2B5EF4-FFF2-40B4-BE49-F238E27FC236}">
                  <a16:creationId xmlns:a16="http://schemas.microsoft.com/office/drawing/2014/main" id="{6C5EB9C1-B25F-4172-8A96-5950ECC828FC}"/>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95" name="Freeform 22">
              <a:extLst>
                <a:ext uri="{FF2B5EF4-FFF2-40B4-BE49-F238E27FC236}">
                  <a16:creationId xmlns:a16="http://schemas.microsoft.com/office/drawing/2014/main" id="{097E6E8A-9373-4655-882B-21715CCE97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23">
              <a:extLst>
                <a:ext uri="{FF2B5EF4-FFF2-40B4-BE49-F238E27FC236}">
                  <a16:creationId xmlns:a16="http://schemas.microsoft.com/office/drawing/2014/main" id="{EB8CC766-1206-4372-ACAF-8230AF4D542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24">
              <a:extLst>
                <a:ext uri="{FF2B5EF4-FFF2-40B4-BE49-F238E27FC236}">
                  <a16:creationId xmlns:a16="http://schemas.microsoft.com/office/drawing/2014/main" id="{1C8E2511-2489-47B2-9C19-C410910DD9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25">
              <a:extLst>
                <a:ext uri="{FF2B5EF4-FFF2-40B4-BE49-F238E27FC236}">
                  <a16:creationId xmlns:a16="http://schemas.microsoft.com/office/drawing/2014/main" id="{D7820196-0A47-47EF-832C-A688E8977D6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26">
              <a:extLst>
                <a:ext uri="{FF2B5EF4-FFF2-40B4-BE49-F238E27FC236}">
                  <a16:creationId xmlns:a16="http://schemas.microsoft.com/office/drawing/2014/main" id="{4982E0BF-34AE-48A3-AD6B-E0F3CD05DB3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27">
              <a:extLst>
                <a:ext uri="{FF2B5EF4-FFF2-40B4-BE49-F238E27FC236}">
                  <a16:creationId xmlns:a16="http://schemas.microsoft.com/office/drawing/2014/main" id="{CD34643B-9DF2-4310-8868-48252C3393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28">
              <a:extLst>
                <a:ext uri="{FF2B5EF4-FFF2-40B4-BE49-F238E27FC236}">
                  <a16:creationId xmlns:a16="http://schemas.microsoft.com/office/drawing/2014/main" id="{4E020C4E-AF64-44A8-B830-779541D8D54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9">
              <a:extLst>
                <a:ext uri="{FF2B5EF4-FFF2-40B4-BE49-F238E27FC236}">
                  <a16:creationId xmlns:a16="http://schemas.microsoft.com/office/drawing/2014/main" id="{D97BC3D3-B1B3-4825-9169-BBEF1DBCF05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30">
              <a:extLst>
                <a:ext uri="{FF2B5EF4-FFF2-40B4-BE49-F238E27FC236}">
                  <a16:creationId xmlns:a16="http://schemas.microsoft.com/office/drawing/2014/main" id="{A750DC4F-1DAF-470E-98C6-6C68DEB933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31">
              <a:extLst>
                <a:ext uri="{FF2B5EF4-FFF2-40B4-BE49-F238E27FC236}">
                  <a16:creationId xmlns:a16="http://schemas.microsoft.com/office/drawing/2014/main" id="{2F99594A-5BBD-4E10-A818-8BE52B7D952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122024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Effect transition="in" filter="fade">
                                      <p:cBhvr>
                                        <p:cTn id="7" dur="500"/>
                                        <p:tgtEl>
                                          <p:spTgt spid="20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4">
                                            <p:txEl>
                                              <p:pRg st="1" end="1"/>
                                            </p:txEl>
                                          </p:spTgt>
                                        </p:tgtEl>
                                        <p:attrNameLst>
                                          <p:attrName>style.visibility</p:attrName>
                                        </p:attrNameLst>
                                      </p:cBhvr>
                                      <p:to>
                                        <p:strVal val="visible"/>
                                      </p:to>
                                    </p:set>
                                    <p:animEffect transition="in" filter="fade">
                                      <p:cBhvr>
                                        <p:cTn id="12" dur="500"/>
                                        <p:tgtEl>
                                          <p:spTgt spid="20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4">
                                            <p:txEl>
                                              <p:pRg st="2" end="2"/>
                                            </p:txEl>
                                          </p:spTgt>
                                        </p:tgtEl>
                                        <p:attrNameLst>
                                          <p:attrName>style.visibility</p:attrName>
                                        </p:attrNameLst>
                                      </p:cBhvr>
                                      <p:to>
                                        <p:strVal val="visible"/>
                                      </p:to>
                                    </p:set>
                                    <p:animEffect transition="in" filter="fade">
                                      <p:cBhvr>
                                        <p:cTn id="17" dur="500"/>
                                        <p:tgtEl>
                                          <p:spTgt spid="20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4">
                                            <p:txEl>
                                              <p:pRg st="3" end="3"/>
                                            </p:txEl>
                                          </p:spTgt>
                                        </p:tgtEl>
                                        <p:attrNameLst>
                                          <p:attrName>style.visibility</p:attrName>
                                        </p:attrNameLst>
                                      </p:cBhvr>
                                      <p:to>
                                        <p:strVal val="visible"/>
                                      </p:to>
                                    </p:set>
                                    <p:animEffect transition="in" filter="fade">
                                      <p:cBhvr>
                                        <p:cTn id="22" dur="500"/>
                                        <p:tgtEl>
                                          <p:spTgt spid="20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54">
                                            <p:txEl>
                                              <p:pRg st="4" end="4"/>
                                            </p:txEl>
                                          </p:spTgt>
                                        </p:tgtEl>
                                        <p:attrNameLst>
                                          <p:attrName>style.visibility</p:attrName>
                                        </p:attrNameLst>
                                      </p:cBhvr>
                                      <p:to>
                                        <p:strVal val="visible"/>
                                      </p:to>
                                    </p:set>
                                    <p:animEffect transition="in" filter="fade">
                                      <p:cBhvr>
                                        <p:cTn id="27" dur="500"/>
                                        <p:tgtEl>
                                          <p:spTgt spid="20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2E4E997-8672-4FFD-B8EC-9932A8E471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FE6BA9E6-1D9E-4D30-B528-D49FA1342E4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44466B19-B6D3-411D-97A8-DE28720A8D15}"/>
              </a:ext>
            </a:extLst>
          </p:cNvPr>
          <p:cNvSpPr>
            <a:spLocks noGrp="1"/>
          </p:cNvSpPr>
          <p:nvPr>
            <p:ph type="title"/>
          </p:nvPr>
        </p:nvSpPr>
        <p:spPr>
          <a:xfrm>
            <a:off x="1141413" y="618518"/>
            <a:ext cx="4459286" cy="1478570"/>
          </a:xfrm>
        </p:spPr>
        <p:txBody>
          <a:bodyPr>
            <a:normAutofit/>
          </a:bodyPr>
          <a:lstStyle/>
          <a:p>
            <a:r>
              <a:rPr lang="en-GB" sz="3200" dirty="0"/>
              <a:t>Crossing over</a:t>
            </a:r>
          </a:p>
        </p:txBody>
      </p:sp>
      <p:sp>
        <p:nvSpPr>
          <p:cNvPr id="3" name="Content Placeholder 2">
            <a:extLst>
              <a:ext uri="{FF2B5EF4-FFF2-40B4-BE49-F238E27FC236}">
                <a16:creationId xmlns:a16="http://schemas.microsoft.com/office/drawing/2014/main" id="{D7096A14-A5A5-4EC4-B318-526B8619DB2C}"/>
              </a:ext>
            </a:extLst>
          </p:cNvPr>
          <p:cNvSpPr>
            <a:spLocks noGrp="1"/>
          </p:cNvSpPr>
          <p:nvPr>
            <p:ph idx="1"/>
          </p:nvPr>
        </p:nvSpPr>
        <p:spPr>
          <a:xfrm>
            <a:off x="1141412" y="2249487"/>
            <a:ext cx="4459287" cy="3965046"/>
          </a:xfrm>
        </p:spPr>
        <p:txBody>
          <a:bodyPr>
            <a:normAutofit/>
          </a:bodyPr>
          <a:lstStyle/>
          <a:p>
            <a:r>
              <a:rPr lang="en-GB" sz="2000" dirty="0"/>
              <a:t>In </a:t>
            </a:r>
            <a:r>
              <a:rPr lang="en-GB" sz="2000" b="1" dirty="0"/>
              <a:t>Prophase I</a:t>
            </a:r>
            <a:r>
              <a:rPr lang="en-GB" sz="2000" dirty="0"/>
              <a:t>, </a:t>
            </a:r>
            <a:r>
              <a:rPr lang="en-GB" sz="2000" b="1" dirty="0"/>
              <a:t>homologous</a:t>
            </a:r>
            <a:r>
              <a:rPr lang="en-GB" sz="2000" dirty="0"/>
              <a:t> pairs of chromosomes pair up.</a:t>
            </a:r>
          </a:p>
          <a:p>
            <a:r>
              <a:rPr lang="en-GB" sz="2000" dirty="0"/>
              <a:t>Each chromosome is made up of two chromatids (– remember this!)</a:t>
            </a:r>
          </a:p>
          <a:p>
            <a:r>
              <a:rPr lang="en-GB" sz="2000" dirty="0"/>
              <a:t>Chromatids coil round each other, break off and join up with other chromatid</a:t>
            </a:r>
          </a:p>
          <a:p>
            <a:r>
              <a:rPr lang="en-GB" sz="2000" dirty="0"/>
              <a:t>Process leads to </a:t>
            </a:r>
            <a:r>
              <a:rPr lang="en-GB" sz="2000" b="1" dirty="0"/>
              <a:t>swapping</a:t>
            </a:r>
            <a:r>
              <a:rPr lang="en-GB" sz="2000" dirty="0"/>
              <a:t> of </a:t>
            </a:r>
            <a:r>
              <a:rPr lang="en-GB" sz="2000" b="1" dirty="0"/>
              <a:t>genes</a:t>
            </a:r>
            <a:r>
              <a:rPr lang="en-GB" sz="2000" dirty="0"/>
              <a:t> (</a:t>
            </a:r>
            <a:r>
              <a:rPr lang="en-GB" sz="2000" b="1" dirty="0"/>
              <a:t>alleles)</a:t>
            </a:r>
          </a:p>
        </p:txBody>
      </p:sp>
      <p:pic>
        <p:nvPicPr>
          <p:cNvPr id="3074" name="Picture 2" descr="Image result for homologous chromosomes">
            <a:extLst>
              <a:ext uri="{FF2B5EF4-FFF2-40B4-BE49-F238E27FC236}">
                <a16:creationId xmlns:a16="http://schemas.microsoft.com/office/drawing/2014/main" id="{DA255DD4-32EB-4A57-AF9E-7CB49388357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0" y="1956971"/>
            <a:ext cx="5456279" cy="2919109"/>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453E4DEE-E996-40F8-8635-0FF43D7348F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6" name="Rectangle 5">
              <a:extLst>
                <a:ext uri="{FF2B5EF4-FFF2-40B4-BE49-F238E27FC236}">
                  <a16:creationId xmlns:a16="http://schemas.microsoft.com/office/drawing/2014/main" id="{08BD1D3E-43CE-49EB-A424-0738950C6424}"/>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7" name="Freeform 6">
              <a:extLst>
                <a:ext uri="{FF2B5EF4-FFF2-40B4-BE49-F238E27FC236}">
                  <a16:creationId xmlns:a16="http://schemas.microsoft.com/office/drawing/2014/main" id="{E9182037-E3FA-489A-95D5-29E4248420D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7">
              <a:extLst>
                <a:ext uri="{FF2B5EF4-FFF2-40B4-BE49-F238E27FC236}">
                  <a16:creationId xmlns:a16="http://schemas.microsoft.com/office/drawing/2014/main" id="{E8864E76-AD7F-4BEE-B3F6-A78FA42AEFA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8">
              <a:extLst>
                <a:ext uri="{FF2B5EF4-FFF2-40B4-BE49-F238E27FC236}">
                  <a16:creationId xmlns:a16="http://schemas.microsoft.com/office/drawing/2014/main" id="{8AD071B3-046D-4479-91FE-01E9AD7C8A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9">
              <a:extLst>
                <a:ext uri="{FF2B5EF4-FFF2-40B4-BE49-F238E27FC236}">
                  <a16:creationId xmlns:a16="http://schemas.microsoft.com/office/drawing/2014/main" id="{91D776F5-E902-4A4D-A75D-A46E063C9F3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10">
              <a:extLst>
                <a:ext uri="{FF2B5EF4-FFF2-40B4-BE49-F238E27FC236}">
                  <a16:creationId xmlns:a16="http://schemas.microsoft.com/office/drawing/2014/main" id="{EBED8F24-A998-4952-AB68-E2074F0746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11">
              <a:extLst>
                <a:ext uri="{FF2B5EF4-FFF2-40B4-BE49-F238E27FC236}">
                  <a16:creationId xmlns:a16="http://schemas.microsoft.com/office/drawing/2014/main" id="{74D7A646-8CDC-49B3-9C44-3EF38DB426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12">
              <a:extLst>
                <a:ext uri="{FF2B5EF4-FFF2-40B4-BE49-F238E27FC236}">
                  <a16:creationId xmlns:a16="http://schemas.microsoft.com/office/drawing/2014/main" id="{D4E99D14-E4F4-419B-9AAF-8D1CEAB28A2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13">
              <a:extLst>
                <a:ext uri="{FF2B5EF4-FFF2-40B4-BE49-F238E27FC236}">
                  <a16:creationId xmlns:a16="http://schemas.microsoft.com/office/drawing/2014/main" id="{377E106C-5445-4A52-9F7E-DA173874429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14">
              <a:extLst>
                <a:ext uri="{FF2B5EF4-FFF2-40B4-BE49-F238E27FC236}">
                  <a16:creationId xmlns:a16="http://schemas.microsoft.com/office/drawing/2014/main" id="{752BFE96-D378-4BAE-A64B-F851A34C47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15">
              <a:extLst>
                <a:ext uri="{FF2B5EF4-FFF2-40B4-BE49-F238E27FC236}">
                  <a16:creationId xmlns:a16="http://schemas.microsoft.com/office/drawing/2014/main" id="{B88FFB19-5A5E-4078-B467-9D4ABD21BD9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Line 16">
              <a:extLst>
                <a:ext uri="{FF2B5EF4-FFF2-40B4-BE49-F238E27FC236}">
                  <a16:creationId xmlns:a16="http://schemas.microsoft.com/office/drawing/2014/main" id="{11042975-3D19-4728-BCDA-D3F5CD633EDB}"/>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88" name="Freeform 17">
              <a:extLst>
                <a:ext uri="{FF2B5EF4-FFF2-40B4-BE49-F238E27FC236}">
                  <a16:creationId xmlns:a16="http://schemas.microsoft.com/office/drawing/2014/main" id="{A28972BD-D2E1-4DCA-A907-2E3B6F6066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18">
              <a:extLst>
                <a:ext uri="{FF2B5EF4-FFF2-40B4-BE49-F238E27FC236}">
                  <a16:creationId xmlns:a16="http://schemas.microsoft.com/office/drawing/2014/main" id="{1C806824-5C2D-4747-B038-69EE4074B3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19">
              <a:extLst>
                <a:ext uri="{FF2B5EF4-FFF2-40B4-BE49-F238E27FC236}">
                  <a16:creationId xmlns:a16="http://schemas.microsoft.com/office/drawing/2014/main" id="{3B33F710-16D7-4F48-BFCA-66C9CA23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20">
              <a:extLst>
                <a:ext uri="{FF2B5EF4-FFF2-40B4-BE49-F238E27FC236}">
                  <a16:creationId xmlns:a16="http://schemas.microsoft.com/office/drawing/2014/main" id="{6C8C8ED4-90FA-4E97-AAF0-D5D51E6A935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Rectangle 21">
              <a:extLst>
                <a:ext uri="{FF2B5EF4-FFF2-40B4-BE49-F238E27FC236}">
                  <a16:creationId xmlns:a16="http://schemas.microsoft.com/office/drawing/2014/main" id="{6C5EB9C1-B25F-4172-8A96-5950ECC828FC}"/>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93" name="Freeform 22">
              <a:extLst>
                <a:ext uri="{FF2B5EF4-FFF2-40B4-BE49-F238E27FC236}">
                  <a16:creationId xmlns:a16="http://schemas.microsoft.com/office/drawing/2014/main" id="{097E6E8A-9373-4655-882B-21715CCE97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23">
              <a:extLst>
                <a:ext uri="{FF2B5EF4-FFF2-40B4-BE49-F238E27FC236}">
                  <a16:creationId xmlns:a16="http://schemas.microsoft.com/office/drawing/2014/main" id="{EB8CC766-1206-4372-ACAF-8230AF4D542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24">
              <a:extLst>
                <a:ext uri="{FF2B5EF4-FFF2-40B4-BE49-F238E27FC236}">
                  <a16:creationId xmlns:a16="http://schemas.microsoft.com/office/drawing/2014/main" id="{1C8E2511-2489-47B2-9C19-C410910DD9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25">
              <a:extLst>
                <a:ext uri="{FF2B5EF4-FFF2-40B4-BE49-F238E27FC236}">
                  <a16:creationId xmlns:a16="http://schemas.microsoft.com/office/drawing/2014/main" id="{D7820196-0A47-47EF-832C-A688E8977D6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26">
              <a:extLst>
                <a:ext uri="{FF2B5EF4-FFF2-40B4-BE49-F238E27FC236}">
                  <a16:creationId xmlns:a16="http://schemas.microsoft.com/office/drawing/2014/main" id="{4982E0BF-34AE-48A3-AD6B-E0F3CD05DB3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27">
              <a:extLst>
                <a:ext uri="{FF2B5EF4-FFF2-40B4-BE49-F238E27FC236}">
                  <a16:creationId xmlns:a16="http://schemas.microsoft.com/office/drawing/2014/main" id="{CD34643B-9DF2-4310-8868-48252C3393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28">
              <a:extLst>
                <a:ext uri="{FF2B5EF4-FFF2-40B4-BE49-F238E27FC236}">
                  <a16:creationId xmlns:a16="http://schemas.microsoft.com/office/drawing/2014/main" id="{4E020C4E-AF64-44A8-B830-779541D8D54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29">
              <a:extLst>
                <a:ext uri="{FF2B5EF4-FFF2-40B4-BE49-F238E27FC236}">
                  <a16:creationId xmlns:a16="http://schemas.microsoft.com/office/drawing/2014/main" id="{D97BC3D3-B1B3-4825-9169-BBEF1DBCF05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30">
              <a:extLst>
                <a:ext uri="{FF2B5EF4-FFF2-40B4-BE49-F238E27FC236}">
                  <a16:creationId xmlns:a16="http://schemas.microsoft.com/office/drawing/2014/main" id="{A750DC4F-1DAF-470E-98C6-6C68DEB933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31">
              <a:extLst>
                <a:ext uri="{FF2B5EF4-FFF2-40B4-BE49-F238E27FC236}">
                  <a16:creationId xmlns:a16="http://schemas.microsoft.com/office/drawing/2014/main" id="{2F99594A-5BBD-4E10-A818-8BE52B7D952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9604384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199</TotalTime>
  <Words>1395</Words>
  <Application>Microsoft Office PowerPoint</Application>
  <PresentationFormat>Widescreen</PresentationFormat>
  <Paragraphs>141</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Trebuchet MS</vt:lpstr>
      <vt:lpstr>Tw Cen MT</vt:lpstr>
      <vt:lpstr>Circuit</vt:lpstr>
      <vt:lpstr>Meiosis, Mutations and stem cells</vt:lpstr>
      <vt:lpstr>Learning objective</vt:lpstr>
      <vt:lpstr>Lecture aims</vt:lpstr>
      <vt:lpstr>Meiosis – produces gametes</vt:lpstr>
      <vt:lpstr>meiosis</vt:lpstr>
      <vt:lpstr>Meiosis – two divisions</vt:lpstr>
      <vt:lpstr>overview</vt:lpstr>
      <vt:lpstr>Homologous chromosomes</vt:lpstr>
      <vt:lpstr>Crossing over</vt:lpstr>
      <vt:lpstr>Prophase I</vt:lpstr>
      <vt:lpstr>Metaphase I</vt:lpstr>
      <vt:lpstr>Anaphase i</vt:lpstr>
      <vt:lpstr>Telophase i</vt:lpstr>
      <vt:lpstr>End of meiosis I</vt:lpstr>
      <vt:lpstr>Meiosis ii</vt:lpstr>
      <vt:lpstr>Independent assortment</vt:lpstr>
      <vt:lpstr>Play time</vt:lpstr>
      <vt:lpstr>Question time</vt:lpstr>
      <vt:lpstr>summary</vt:lpstr>
      <vt:lpstr>Stem cells</vt:lpstr>
      <vt:lpstr>Stem cells</vt:lpstr>
      <vt:lpstr>differentiation</vt:lpstr>
      <vt:lpstr>Stem cells</vt:lpstr>
      <vt:lpstr>Mutations</vt:lpstr>
      <vt:lpstr>Types of mutation</vt:lpstr>
      <vt:lpstr>Effects of mutations</vt:lpstr>
      <vt:lpstr>Effects of mutations</vt:lpstr>
      <vt:lpstr>Summary</vt:lpstr>
      <vt:lpstr>summary</vt:lpstr>
      <vt:lpstr>Lecture aims</vt:lpstr>
      <vt:lpstr>Nondisjunction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Meiosis and stem cells</dc:title>
  <dc:creator>David Boardman</dc:creator>
  <cp:lastModifiedBy>Nyree Myatt</cp:lastModifiedBy>
  <cp:revision>27</cp:revision>
  <dcterms:created xsi:type="dcterms:W3CDTF">2019-11-26T16:40:22Z</dcterms:created>
  <dcterms:modified xsi:type="dcterms:W3CDTF">2019-12-06T09:02:15Z</dcterms:modified>
</cp:coreProperties>
</file>