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9" r:id="rId12"/>
    <p:sldId id="267" r:id="rId13"/>
    <p:sldId id="268" r:id="rId14"/>
    <p:sldId id="270" r:id="rId15"/>
    <p:sldId id="271" r:id="rId16"/>
    <p:sldId id="274" r:id="rId17"/>
    <p:sldId id="272" r:id="rId18"/>
    <p:sldId id="273" r:id="rId19"/>
    <p:sldId id="262"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631"/>
  </p:normalViewPr>
  <p:slideViewPr>
    <p:cSldViewPr snapToGrid="0" snapToObjects="1">
      <p:cViewPr varScale="1">
        <p:scale>
          <a:sx n="107" d="100"/>
          <a:sy n="107" d="100"/>
        </p:scale>
        <p:origin x="7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C76A-3717-B542-9612-DBFF01022F39}"/>
              </a:ext>
            </a:extLst>
          </p:cNvPr>
          <p:cNvSpPr>
            <a:spLocks noGrp="1"/>
          </p:cNvSpPr>
          <p:nvPr>
            <p:ph type="ctrTitle"/>
          </p:nvPr>
        </p:nvSpPr>
        <p:spPr>
          <a:xfrm>
            <a:off x="1524000" y="1122363"/>
            <a:ext cx="9144000" cy="2387600"/>
          </a:xfrm>
        </p:spPr>
        <p:txBody>
          <a:bodyPr anchor="b"/>
          <a:lstStyle>
            <a:lvl1pPr algn="ctr">
              <a:defRPr sz="6000">
                <a:latin typeface="Garamond" panose="02020404030301010803" pitchFamily="18"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78DE4AC-D85C-964C-8A72-1C8CFC81BABC}"/>
              </a:ext>
            </a:extLst>
          </p:cNvPr>
          <p:cNvSpPr>
            <a:spLocks noGrp="1"/>
          </p:cNvSpPr>
          <p:nvPr>
            <p:ph type="subTitle" idx="1"/>
          </p:nvPr>
        </p:nvSpPr>
        <p:spPr>
          <a:xfrm>
            <a:off x="1524000" y="3602038"/>
            <a:ext cx="9144000" cy="1655762"/>
          </a:xfrm>
        </p:spPr>
        <p:txBody>
          <a:bodyPr/>
          <a:lstStyle>
            <a:lvl1pPr marL="0" indent="0" algn="ctr">
              <a:buNone/>
              <a:defRPr sz="2400">
                <a:latin typeface="Garamond" panose="020204040303010108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AE1C851E-D12C-1D44-9DA3-2426C4A0DE60}"/>
              </a:ext>
            </a:extLst>
          </p:cNvPr>
          <p:cNvSpPr>
            <a:spLocks noGrp="1"/>
          </p:cNvSpPr>
          <p:nvPr>
            <p:ph type="dt" sz="half" idx="10"/>
          </p:nvPr>
        </p:nvSpPr>
        <p:spPr/>
        <p:txBody>
          <a:bodyPr/>
          <a:lstStyle/>
          <a:p>
            <a:fld id="{115D5741-72ED-3842-9919-26BD1119C58B}" type="datetimeFigureOut">
              <a:rPr lang="en-US" smtClean="0"/>
              <a:t>2/24/21</a:t>
            </a:fld>
            <a:endParaRPr lang="en-US"/>
          </a:p>
        </p:txBody>
      </p:sp>
      <p:sp>
        <p:nvSpPr>
          <p:cNvPr id="5" name="Footer Placeholder 4">
            <a:extLst>
              <a:ext uri="{FF2B5EF4-FFF2-40B4-BE49-F238E27FC236}">
                <a16:creationId xmlns:a16="http://schemas.microsoft.com/office/drawing/2014/main" id="{AE639170-F81B-1D4C-A5A1-268CC81DB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BDD5F-F4FC-6F42-A78D-04890EF3B25B}"/>
              </a:ext>
            </a:extLst>
          </p:cNvPr>
          <p:cNvSpPr>
            <a:spLocks noGrp="1"/>
          </p:cNvSpPr>
          <p:nvPr>
            <p:ph type="sldNum" sz="quarter" idx="12"/>
          </p:nvPr>
        </p:nvSpPr>
        <p:spPr/>
        <p:txBody>
          <a:bodyPr/>
          <a:lstStyle/>
          <a:p>
            <a:fld id="{111AFA58-6771-334A-9255-B974E5386EED}" type="slidenum">
              <a:rPr lang="en-US" smtClean="0"/>
              <a:t>‹#›</a:t>
            </a:fld>
            <a:endParaRPr lang="en-US"/>
          </a:p>
        </p:txBody>
      </p:sp>
    </p:spTree>
    <p:extLst>
      <p:ext uri="{BB962C8B-B14F-4D97-AF65-F5344CB8AC3E}">
        <p14:creationId xmlns:p14="http://schemas.microsoft.com/office/powerpoint/2010/main" val="12553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D39DD-4F2E-4D48-99A3-6A92AE73E57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6F2D83-A384-9941-8C88-75829F55739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1E7B1B-0984-F947-A049-F017BBA549E3}"/>
              </a:ext>
            </a:extLst>
          </p:cNvPr>
          <p:cNvSpPr>
            <a:spLocks noGrp="1"/>
          </p:cNvSpPr>
          <p:nvPr>
            <p:ph type="dt" sz="half" idx="10"/>
          </p:nvPr>
        </p:nvSpPr>
        <p:spPr/>
        <p:txBody>
          <a:bodyPr/>
          <a:lstStyle/>
          <a:p>
            <a:fld id="{115D5741-72ED-3842-9919-26BD1119C58B}" type="datetimeFigureOut">
              <a:rPr lang="en-US" smtClean="0"/>
              <a:t>2/24/21</a:t>
            </a:fld>
            <a:endParaRPr lang="en-US"/>
          </a:p>
        </p:txBody>
      </p:sp>
      <p:sp>
        <p:nvSpPr>
          <p:cNvPr id="5" name="Footer Placeholder 4">
            <a:extLst>
              <a:ext uri="{FF2B5EF4-FFF2-40B4-BE49-F238E27FC236}">
                <a16:creationId xmlns:a16="http://schemas.microsoft.com/office/drawing/2014/main" id="{E853E58E-45BF-4649-847A-FDC2E2EA2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51162-6463-8C43-80D6-DD65C32C54CD}"/>
              </a:ext>
            </a:extLst>
          </p:cNvPr>
          <p:cNvSpPr>
            <a:spLocks noGrp="1"/>
          </p:cNvSpPr>
          <p:nvPr>
            <p:ph type="sldNum" sz="quarter" idx="12"/>
          </p:nvPr>
        </p:nvSpPr>
        <p:spPr/>
        <p:txBody>
          <a:bodyPr/>
          <a:lstStyle/>
          <a:p>
            <a:fld id="{111AFA58-6771-334A-9255-B974E5386EED}" type="slidenum">
              <a:rPr lang="en-US" smtClean="0"/>
              <a:t>‹#›</a:t>
            </a:fld>
            <a:endParaRPr lang="en-US"/>
          </a:p>
        </p:txBody>
      </p:sp>
    </p:spTree>
    <p:extLst>
      <p:ext uri="{BB962C8B-B14F-4D97-AF65-F5344CB8AC3E}">
        <p14:creationId xmlns:p14="http://schemas.microsoft.com/office/powerpoint/2010/main" val="1981871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0FDC5B-A441-CE49-AB14-BF56CB90376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6E10C4E-3B36-6F43-A076-FDD06C98A4A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D5AFA7-8A7B-4846-A72F-D328C0AA1051}"/>
              </a:ext>
            </a:extLst>
          </p:cNvPr>
          <p:cNvSpPr>
            <a:spLocks noGrp="1"/>
          </p:cNvSpPr>
          <p:nvPr>
            <p:ph type="dt" sz="half" idx="10"/>
          </p:nvPr>
        </p:nvSpPr>
        <p:spPr/>
        <p:txBody>
          <a:bodyPr/>
          <a:lstStyle/>
          <a:p>
            <a:fld id="{115D5741-72ED-3842-9919-26BD1119C58B}" type="datetimeFigureOut">
              <a:rPr lang="en-US" smtClean="0"/>
              <a:t>2/24/21</a:t>
            </a:fld>
            <a:endParaRPr lang="en-US"/>
          </a:p>
        </p:txBody>
      </p:sp>
      <p:sp>
        <p:nvSpPr>
          <p:cNvPr id="5" name="Footer Placeholder 4">
            <a:extLst>
              <a:ext uri="{FF2B5EF4-FFF2-40B4-BE49-F238E27FC236}">
                <a16:creationId xmlns:a16="http://schemas.microsoft.com/office/drawing/2014/main" id="{A0A97DAD-3451-304C-B08F-549BBB39A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F1760-641C-6840-898B-4BEEA3B53061}"/>
              </a:ext>
            </a:extLst>
          </p:cNvPr>
          <p:cNvSpPr>
            <a:spLocks noGrp="1"/>
          </p:cNvSpPr>
          <p:nvPr>
            <p:ph type="sldNum" sz="quarter" idx="12"/>
          </p:nvPr>
        </p:nvSpPr>
        <p:spPr/>
        <p:txBody>
          <a:bodyPr/>
          <a:lstStyle/>
          <a:p>
            <a:fld id="{111AFA58-6771-334A-9255-B974E5386EED}" type="slidenum">
              <a:rPr lang="en-US" smtClean="0"/>
              <a:t>‹#›</a:t>
            </a:fld>
            <a:endParaRPr lang="en-US"/>
          </a:p>
        </p:txBody>
      </p:sp>
    </p:spTree>
    <p:extLst>
      <p:ext uri="{BB962C8B-B14F-4D97-AF65-F5344CB8AC3E}">
        <p14:creationId xmlns:p14="http://schemas.microsoft.com/office/powerpoint/2010/main" val="330237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4501AD-024B-064B-9F32-924C52A3841C}"/>
              </a:ext>
            </a:extLst>
          </p:cNvPr>
          <p:cNvSpPr>
            <a:spLocks noGrp="1"/>
          </p:cNvSpPr>
          <p:nvPr>
            <p:ph idx="1"/>
          </p:nvPr>
        </p:nvSpPr>
        <p:spPr>
          <a:xfrm>
            <a:off x="838200" y="712519"/>
            <a:ext cx="10515600" cy="5464444"/>
          </a:xfrm>
        </p:spPr>
        <p:txBody>
          <a:bodyPr>
            <a:normAutofit/>
          </a:bodyPr>
          <a:lstStyle>
            <a:lvl1pPr>
              <a:defRPr sz="2600">
                <a:latin typeface="Garamond" panose="02020404030301010803" pitchFamily="18" charset="0"/>
              </a:defRPr>
            </a:lvl1pPr>
            <a:lvl2pPr>
              <a:defRPr sz="2600">
                <a:latin typeface="Garamond" panose="02020404030301010803" pitchFamily="18" charset="0"/>
              </a:defRPr>
            </a:lvl2pPr>
            <a:lvl3pPr>
              <a:defRPr sz="2600">
                <a:latin typeface="Garamond" panose="02020404030301010803" pitchFamily="18" charset="0"/>
              </a:defRPr>
            </a:lvl3pPr>
            <a:lvl4pPr>
              <a:defRPr sz="2600">
                <a:latin typeface="Garamond" panose="02020404030301010803" pitchFamily="18" charset="0"/>
              </a:defRPr>
            </a:lvl4pPr>
            <a:lvl5pPr>
              <a:defRPr sz="2600">
                <a:latin typeface="Garamond" panose="02020404030301010803"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E93BEC6B-D337-2347-87C0-6B275B9E40B7}"/>
              </a:ext>
            </a:extLst>
          </p:cNvPr>
          <p:cNvSpPr>
            <a:spLocks noGrp="1"/>
          </p:cNvSpPr>
          <p:nvPr>
            <p:ph type="dt" sz="half" idx="10"/>
          </p:nvPr>
        </p:nvSpPr>
        <p:spPr/>
        <p:txBody>
          <a:bodyPr/>
          <a:lstStyle/>
          <a:p>
            <a:fld id="{115D5741-72ED-3842-9919-26BD1119C58B}" type="datetimeFigureOut">
              <a:rPr lang="en-US" smtClean="0"/>
              <a:t>2/24/21</a:t>
            </a:fld>
            <a:endParaRPr lang="en-US"/>
          </a:p>
        </p:txBody>
      </p:sp>
      <p:sp>
        <p:nvSpPr>
          <p:cNvPr id="5" name="Footer Placeholder 4">
            <a:extLst>
              <a:ext uri="{FF2B5EF4-FFF2-40B4-BE49-F238E27FC236}">
                <a16:creationId xmlns:a16="http://schemas.microsoft.com/office/drawing/2014/main" id="{DB9C95DB-2C08-9647-846E-2460F9B32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B5B2B-2E8C-CC49-B503-875A7FDCB374}"/>
              </a:ext>
            </a:extLst>
          </p:cNvPr>
          <p:cNvSpPr>
            <a:spLocks noGrp="1"/>
          </p:cNvSpPr>
          <p:nvPr>
            <p:ph type="sldNum" sz="quarter" idx="12"/>
          </p:nvPr>
        </p:nvSpPr>
        <p:spPr/>
        <p:txBody>
          <a:bodyPr/>
          <a:lstStyle/>
          <a:p>
            <a:fld id="{111AFA58-6771-334A-9255-B974E5386EED}" type="slidenum">
              <a:rPr lang="en-US" smtClean="0"/>
              <a:t>‹#›</a:t>
            </a:fld>
            <a:endParaRPr lang="en-US"/>
          </a:p>
        </p:txBody>
      </p:sp>
    </p:spTree>
    <p:extLst>
      <p:ext uri="{BB962C8B-B14F-4D97-AF65-F5344CB8AC3E}">
        <p14:creationId xmlns:p14="http://schemas.microsoft.com/office/powerpoint/2010/main" val="349699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429F-A640-B947-99DB-2E52740941A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BAFCD31-7886-E848-89D1-F0FB2E3CB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43F0261-5639-804B-8A52-211C9706299B}"/>
              </a:ext>
            </a:extLst>
          </p:cNvPr>
          <p:cNvSpPr>
            <a:spLocks noGrp="1"/>
          </p:cNvSpPr>
          <p:nvPr>
            <p:ph type="dt" sz="half" idx="10"/>
          </p:nvPr>
        </p:nvSpPr>
        <p:spPr/>
        <p:txBody>
          <a:bodyPr/>
          <a:lstStyle/>
          <a:p>
            <a:fld id="{115D5741-72ED-3842-9919-26BD1119C58B}" type="datetimeFigureOut">
              <a:rPr lang="en-US" smtClean="0"/>
              <a:t>2/24/21</a:t>
            </a:fld>
            <a:endParaRPr lang="en-US"/>
          </a:p>
        </p:txBody>
      </p:sp>
      <p:sp>
        <p:nvSpPr>
          <p:cNvPr id="5" name="Footer Placeholder 4">
            <a:extLst>
              <a:ext uri="{FF2B5EF4-FFF2-40B4-BE49-F238E27FC236}">
                <a16:creationId xmlns:a16="http://schemas.microsoft.com/office/drawing/2014/main" id="{50D402EE-1304-FC46-9DF2-02A6444A2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9D7F2-7AE2-A14D-A906-9A0E60040E59}"/>
              </a:ext>
            </a:extLst>
          </p:cNvPr>
          <p:cNvSpPr>
            <a:spLocks noGrp="1"/>
          </p:cNvSpPr>
          <p:nvPr>
            <p:ph type="sldNum" sz="quarter" idx="12"/>
          </p:nvPr>
        </p:nvSpPr>
        <p:spPr/>
        <p:txBody>
          <a:bodyPr/>
          <a:lstStyle/>
          <a:p>
            <a:fld id="{111AFA58-6771-334A-9255-B974E5386EED}" type="slidenum">
              <a:rPr lang="en-US" smtClean="0"/>
              <a:t>‹#›</a:t>
            </a:fld>
            <a:endParaRPr lang="en-US"/>
          </a:p>
        </p:txBody>
      </p:sp>
    </p:spTree>
    <p:extLst>
      <p:ext uri="{BB962C8B-B14F-4D97-AF65-F5344CB8AC3E}">
        <p14:creationId xmlns:p14="http://schemas.microsoft.com/office/powerpoint/2010/main" val="215402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D2798-147A-D04B-BF10-0E6EE9CECCE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8E68D8-73EA-0A43-AC7B-722761537AD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2400AB1-3AFD-F34D-9D5C-1262694A48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D78C6C7-FE01-4046-BAFB-50EB9600AD0F}"/>
              </a:ext>
            </a:extLst>
          </p:cNvPr>
          <p:cNvSpPr>
            <a:spLocks noGrp="1"/>
          </p:cNvSpPr>
          <p:nvPr>
            <p:ph type="dt" sz="half" idx="10"/>
          </p:nvPr>
        </p:nvSpPr>
        <p:spPr/>
        <p:txBody>
          <a:bodyPr/>
          <a:lstStyle/>
          <a:p>
            <a:fld id="{115D5741-72ED-3842-9919-26BD1119C58B}" type="datetimeFigureOut">
              <a:rPr lang="en-US" smtClean="0"/>
              <a:t>2/24/21</a:t>
            </a:fld>
            <a:endParaRPr lang="en-US"/>
          </a:p>
        </p:txBody>
      </p:sp>
      <p:sp>
        <p:nvSpPr>
          <p:cNvPr id="6" name="Footer Placeholder 5">
            <a:extLst>
              <a:ext uri="{FF2B5EF4-FFF2-40B4-BE49-F238E27FC236}">
                <a16:creationId xmlns:a16="http://schemas.microsoft.com/office/drawing/2014/main" id="{A042481D-4ABD-9348-91C5-409D335D9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34512-A4DD-174D-853E-CD6D72D9E39D}"/>
              </a:ext>
            </a:extLst>
          </p:cNvPr>
          <p:cNvSpPr>
            <a:spLocks noGrp="1"/>
          </p:cNvSpPr>
          <p:nvPr>
            <p:ph type="sldNum" sz="quarter" idx="12"/>
          </p:nvPr>
        </p:nvSpPr>
        <p:spPr/>
        <p:txBody>
          <a:bodyPr/>
          <a:lstStyle/>
          <a:p>
            <a:fld id="{111AFA58-6771-334A-9255-B974E5386EED}" type="slidenum">
              <a:rPr lang="en-US" smtClean="0"/>
              <a:t>‹#›</a:t>
            </a:fld>
            <a:endParaRPr lang="en-US"/>
          </a:p>
        </p:txBody>
      </p:sp>
    </p:spTree>
    <p:extLst>
      <p:ext uri="{BB962C8B-B14F-4D97-AF65-F5344CB8AC3E}">
        <p14:creationId xmlns:p14="http://schemas.microsoft.com/office/powerpoint/2010/main" val="392912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295F-1C0C-DB4A-A306-0F63BE0BA04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F0B3A6E-CBBE-B443-922F-DED9E1E65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6A7D28C-1F78-1048-98F3-7D6442F289A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439BFD-8A80-4344-A0A3-DDAB0E5B9D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A7D89F-4758-3142-BCF6-07AAAFB9109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A17CE58-6DEA-7243-A58A-5546EAD26CD2}"/>
              </a:ext>
            </a:extLst>
          </p:cNvPr>
          <p:cNvSpPr>
            <a:spLocks noGrp="1"/>
          </p:cNvSpPr>
          <p:nvPr>
            <p:ph type="dt" sz="half" idx="10"/>
          </p:nvPr>
        </p:nvSpPr>
        <p:spPr/>
        <p:txBody>
          <a:bodyPr/>
          <a:lstStyle/>
          <a:p>
            <a:fld id="{115D5741-72ED-3842-9919-26BD1119C58B}" type="datetimeFigureOut">
              <a:rPr lang="en-US" smtClean="0"/>
              <a:t>2/24/21</a:t>
            </a:fld>
            <a:endParaRPr lang="en-US"/>
          </a:p>
        </p:txBody>
      </p:sp>
      <p:sp>
        <p:nvSpPr>
          <p:cNvPr id="8" name="Footer Placeholder 7">
            <a:extLst>
              <a:ext uri="{FF2B5EF4-FFF2-40B4-BE49-F238E27FC236}">
                <a16:creationId xmlns:a16="http://schemas.microsoft.com/office/drawing/2014/main" id="{0F497476-7EC1-4444-8C64-22BD087C82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03301B-59AA-0242-81A3-63659B03A966}"/>
              </a:ext>
            </a:extLst>
          </p:cNvPr>
          <p:cNvSpPr>
            <a:spLocks noGrp="1"/>
          </p:cNvSpPr>
          <p:nvPr>
            <p:ph type="sldNum" sz="quarter" idx="12"/>
          </p:nvPr>
        </p:nvSpPr>
        <p:spPr/>
        <p:txBody>
          <a:bodyPr/>
          <a:lstStyle/>
          <a:p>
            <a:fld id="{111AFA58-6771-334A-9255-B974E5386EED}" type="slidenum">
              <a:rPr lang="en-US" smtClean="0"/>
              <a:t>‹#›</a:t>
            </a:fld>
            <a:endParaRPr lang="en-US"/>
          </a:p>
        </p:txBody>
      </p:sp>
    </p:spTree>
    <p:extLst>
      <p:ext uri="{BB962C8B-B14F-4D97-AF65-F5344CB8AC3E}">
        <p14:creationId xmlns:p14="http://schemas.microsoft.com/office/powerpoint/2010/main" val="223797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77CD-9DA2-6D4F-8942-3980A670758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900293D-536A-6247-8206-D40F9E0C4CEC}"/>
              </a:ext>
            </a:extLst>
          </p:cNvPr>
          <p:cNvSpPr>
            <a:spLocks noGrp="1"/>
          </p:cNvSpPr>
          <p:nvPr>
            <p:ph type="dt" sz="half" idx="10"/>
          </p:nvPr>
        </p:nvSpPr>
        <p:spPr/>
        <p:txBody>
          <a:bodyPr/>
          <a:lstStyle/>
          <a:p>
            <a:fld id="{115D5741-72ED-3842-9919-26BD1119C58B}" type="datetimeFigureOut">
              <a:rPr lang="en-US" smtClean="0"/>
              <a:t>2/24/21</a:t>
            </a:fld>
            <a:endParaRPr lang="en-US"/>
          </a:p>
        </p:txBody>
      </p:sp>
      <p:sp>
        <p:nvSpPr>
          <p:cNvPr id="4" name="Footer Placeholder 3">
            <a:extLst>
              <a:ext uri="{FF2B5EF4-FFF2-40B4-BE49-F238E27FC236}">
                <a16:creationId xmlns:a16="http://schemas.microsoft.com/office/drawing/2014/main" id="{9D4C1680-6395-C248-888A-1FA0780B45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1575EB-245A-8547-9C25-9FD17B1FDF8E}"/>
              </a:ext>
            </a:extLst>
          </p:cNvPr>
          <p:cNvSpPr>
            <a:spLocks noGrp="1"/>
          </p:cNvSpPr>
          <p:nvPr>
            <p:ph type="sldNum" sz="quarter" idx="12"/>
          </p:nvPr>
        </p:nvSpPr>
        <p:spPr/>
        <p:txBody>
          <a:bodyPr/>
          <a:lstStyle/>
          <a:p>
            <a:fld id="{111AFA58-6771-334A-9255-B974E5386EED}" type="slidenum">
              <a:rPr lang="en-US" smtClean="0"/>
              <a:t>‹#›</a:t>
            </a:fld>
            <a:endParaRPr lang="en-US"/>
          </a:p>
        </p:txBody>
      </p:sp>
    </p:spTree>
    <p:extLst>
      <p:ext uri="{BB962C8B-B14F-4D97-AF65-F5344CB8AC3E}">
        <p14:creationId xmlns:p14="http://schemas.microsoft.com/office/powerpoint/2010/main" val="281330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A15DA-6DD6-4143-A415-8D10D6B7F3EB}"/>
              </a:ext>
            </a:extLst>
          </p:cNvPr>
          <p:cNvSpPr>
            <a:spLocks noGrp="1"/>
          </p:cNvSpPr>
          <p:nvPr>
            <p:ph type="dt" sz="half" idx="10"/>
          </p:nvPr>
        </p:nvSpPr>
        <p:spPr/>
        <p:txBody>
          <a:bodyPr/>
          <a:lstStyle/>
          <a:p>
            <a:fld id="{115D5741-72ED-3842-9919-26BD1119C58B}" type="datetimeFigureOut">
              <a:rPr lang="en-US" smtClean="0"/>
              <a:t>2/24/21</a:t>
            </a:fld>
            <a:endParaRPr lang="en-US"/>
          </a:p>
        </p:txBody>
      </p:sp>
      <p:sp>
        <p:nvSpPr>
          <p:cNvPr id="3" name="Footer Placeholder 2">
            <a:extLst>
              <a:ext uri="{FF2B5EF4-FFF2-40B4-BE49-F238E27FC236}">
                <a16:creationId xmlns:a16="http://schemas.microsoft.com/office/drawing/2014/main" id="{09C539D0-37E9-FB47-BD7B-36FF0D2D79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CE56E9-84A3-3449-9A1D-F9FA8F85F8F2}"/>
              </a:ext>
            </a:extLst>
          </p:cNvPr>
          <p:cNvSpPr>
            <a:spLocks noGrp="1"/>
          </p:cNvSpPr>
          <p:nvPr>
            <p:ph type="sldNum" sz="quarter" idx="12"/>
          </p:nvPr>
        </p:nvSpPr>
        <p:spPr/>
        <p:txBody>
          <a:bodyPr/>
          <a:lstStyle/>
          <a:p>
            <a:fld id="{111AFA58-6771-334A-9255-B974E5386EED}" type="slidenum">
              <a:rPr lang="en-US" smtClean="0"/>
              <a:t>‹#›</a:t>
            </a:fld>
            <a:endParaRPr lang="en-US"/>
          </a:p>
        </p:txBody>
      </p:sp>
    </p:spTree>
    <p:extLst>
      <p:ext uri="{BB962C8B-B14F-4D97-AF65-F5344CB8AC3E}">
        <p14:creationId xmlns:p14="http://schemas.microsoft.com/office/powerpoint/2010/main" val="84004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4987-C18E-F345-8221-96A42013A1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4D2E19-9114-DB47-92AC-6AD6BB7A0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9A3454F-62B7-124E-BB3E-A27533B55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3938B7-5BF3-034F-B8AC-5D768AC12FD2}"/>
              </a:ext>
            </a:extLst>
          </p:cNvPr>
          <p:cNvSpPr>
            <a:spLocks noGrp="1"/>
          </p:cNvSpPr>
          <p:nvPr>
            <p:ph type="dt" sz="half" idx="10"/>
          </p:nvPr>
        </p:nvSpPr>
        <p:spPr/>
        <p:txBody>
          <a:bodyPr/>
          <a:lstStyle/>
          <a:p>
            <a:fld id="{115D5741-72ED-3842-9919-26BD1119C58B}" type="datetimeFigureOut">
              <a:rPr lang="en-US" smtClean="0"/>
              <a:t>2/24/21</a:t>
            </a:fld>
            <a:endParaRPr lang="en-US"/>
          </a:p>
        </p:txBody>
      </p:sp>
      <p:sp>
        <p:nvSpPr>
          <p:cNvPr id="6" name="Footer Placeholder 5">
            <a:extLst>
              <a:ext uri="{FF2B5EF4-FFF2-40B4-BE49-F238E27FC236}">
                <a16:creationId xmlns:a16="http://schemas.microsoft.com/office/drawing/2014/main" id="{0D6575BF-DA13-3047-871D-3D7A63DAEF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0549B-A0E8-EB42-82C8-40AD9F3F7306}"/>
              </a:ext>
            </a:extLst>
          </p:cNvPr>
          <p:cNvSpPr>
            <a:spLocks noGrp="1"/>
          </p:cNvSpPr>
          <p:nvPr>
            <p:ph type="sldNum" sz="quarter" idx="12"/>
          </p:nvPr>
        </p:nvSpPr>
        <p:spPr/>
        <p:txBody>
          <a:bodyPr/>
          <a:lstStyle/>
          <a:p>
            <a:fld id="{111AFA58-6771-334A-9255-B974E5386EED}" type="slidenum">
              <a:rPr lang="en-US" smtClean="0"/>
              <a:t>‹#›</a:t>
            </a:fld>
            <a:endParaRPr lang="en-US"/>
          </a:p>
        </p:txBody>
      </p:sp>
    </p:spTree>
    <p:extLst>
      <p:ext uri="{BB962C8B-B14F-4D97-AF65-F5344CB8AC3E}">
        <p14:creationId xmlns:p14="http://schemas.microsoft.com/office/powerpoint/2010/main" val="3120598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F81FE-86CA-3A4C-B14D-6DAD6C360F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EC5E4EB-CF00-4C46-A11E-AD699A605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258F78-F49E-A740-A1C4-BE8FB45AF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3FA9D1-46FF-CD4E-8A14-FB432FE39DF6}"/>
              </a:ext>
            </a:extLst>
          </p:cNvPr>
          <p:cNvSpPr>
            <a:spLocks noGrp="1"/>
          </p:cNvSpPr>
          <p:nvPr>
            <p:ph type="dt" sz="half" idx="10"/>
          </p:nvPr>
        </p:nvSpPr>
        <p:spPr/>
        <p:txBody>
          <a:bodyPr/>
          <a:lstStyle/>
          <a:p>
            <a:fld id="{115D5741-72ED-3842-9919-26BD1119C58B}" type="datetimeFigureOut">
              <a:rPr lang="en-US" smtClean="0"/>
              <a:t>2/24/21</a:t>
            </a:fld>
            <a:endParaRPr lang="en-US"/>
          </a:p>
        </p:txBody>
      </p:sp>
      <p:sp>
        <p:nvSpPr>
          <p:cNvPr id="6" name="Footer Placeholder 5">
            <a:extLst>
              <a:ext uri="{FF2B5EF4-FFF2-40B4-BE49-F238E27FC236}">
                <a16:creationId xmlns:a16="http://schemas.microsoft.com/office/drawing/2014/main" id="{26706934-F0A5-7D4A-80FA-402E7FE5B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8B982-A944-D045-9C67-4B32EB1E469F}"/>
              </a:ext>
            </a:extLst>
          </p:cNvPr>
          <p:cNvSpPr>
            <a:spLocks noGrp="1"/>
          </p:cNvSpPr>
          <p:nvPr>
            <p:ph type="sldNum" sz="quarter" idx="12"/>
          </p:nvPr>
        </p:nvSpPr>
        <p:spPr/>
        <p:txBody>
          <a:bodyPr/>
          <a:lstStyle/>
          <a:p>
            <a:fld id="{111AFA58-6771-334A-9255-B974E5386EED}" type="slidenum">
              <a:rPr lang="en-US" smtClean="0"/>
              <a:t>‹#›</a:t>
            </a:fld>
            <a:endParaRPr lang="en-US"/>
          </a:p>
        </p:txBody>
      </p:sp>
    </p:spTree>
    <p:extLst>
      <p:ext uri="{BB962C8B-B14F-4D97-AF65-F5344CB8AC3E}">
        <p14:creationId xmlns:p14="http://schemas.microsoft.com/office/powerpoint/2010/main" val="232268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D21D4E-432A-F54C-89BC-A01B0B6E4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327FFC-07B1-B749-B5BC-B811193E1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C3AAFA-87B8-5149-81E5-171E04758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D5741-72ED-3842-9919-26BD1119C58B}" type="datetimeFigureOut">
              <a:rPr lang="en-US" smtClean="0"/>
              <a:t>2/24/21</a:t>
            </a:fld>
            <a:endParaRPr lang="en-US"/>
          </a:p>
        </p:txBody>
      </p:sp>
      <p:sp>
        <p:nvSpPr>
          <p:cNvPr id="5" name="Footer Placeholder 4">
            <a:extLst>
              <a:ext uri="{FF2B5EF4-FFF2-40B4-BE49-F238E27FC236}">
                <a16:creationId xmlns:a16="http://schemas.microsoft.com/office/drawing/2014/main" id="{A348C7AD-24AE-A242-9FAB-B0C2286C2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D4CCC8-C86E-254C-A196-9B0112275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AFA58-6771-334A-9255-B974E5386EED}" type="slidenum">
              <a:rPr lang="en-US" smtClean="0"/>
              <a:t>‹#›</a:t>
            </a:fld>
            <a:endParaRPr lang="en-US"/>
          </a:p>
        </p:txBody>
      </p:sp>
    </p:spTree>
    <p:extLst>
      <p:ext uri="{BB962C8B-B14F-4D97-AF65-F5344CB8AC3E}">
        <p14:creationId xmlns:p14="http://schemas.microsoft.com/office/powerpoint/2010/main" val="107128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633D-8EB1-B64C-ACEE-E065BAF118A1}"/>
              </a:ext>
            </a:extLst>
          </p:cNvPr>
          <p:cNvSpPr>
            <a:spLocks noGrp="1"/>
          </p:cNvSpPr>
          <p:nvPr>
            <p:ph type="ctrTitle"/>
          </p:nvPr>
        </p:nvSpPr>
        <p:spPr>
          <a:xfrm>
            <a:off x="1524000" y="2408238"/>
            <a:ext cx="9144000" cy="2387600"/>
          </a:xfrm>
        </p:spPr>
        <p:txBody>
          <a:bodyPr>
            <a:normAutofit fontScale="90000"/>
          </a:bodyPr>
          <a:lstStyle/>
          <a:p>
            <a:pPr>
              <a:lnSpc>
                <a:spcPct val="150000"/>
              </a:lnSpc>
            </a:pPr>
            <a:r>
              <a:rPr lang="en-US" sz="3200" b="1" dirty="0">
                <a:solidFill>
                  <a:prstClr val="black"/>
                </a:solidFill>
                <a:ea typeface="Source Sans Pro" panose="020B0503030403020204" pitchFamily="34" charset="0"/>
              </a:rPr>
              <a:t>COM6006 / FRE6006 </a:t>
            </a:r>
            <a:br>
              <a:rPr lang="en-US" sz="3200" b="1" dirty="0">
                <a:solidFill>
                  <a:prstClr val="black"/>
                </a:solidFill>
                <a:ea typeface="Source Sans Pro" panose="020B0503030403020204" pitchFamily="34" charset="0"/>
              </a:rPr>
            </a:br>
            <a:r>
              <a:rPr lang="en-US" sz="3200" b="1" dirty="0">
                <a:solidFill>
                  <a:prstClr val="black"/>
                </a:solidFill>
                <a:ea typeface="Source Sans Pro" panose="020B0503030403020204" pitchFamily="34" charset="0"/>
              </a:rPr>
              <a:t>Narrative in Theory and Practice: </a:t>
            </a:r>
            <a:br>
              <a:rPr lang="en-US" sz="3200" b="1" dirty="0">
                <a:solidFill>
                  <a:prstClr val="black"/>
                </a:solidFill>
                <a:ea typeface="Source Sans Pro" panose="020B0503030403020204" pitchFamily="34" charset="0"/>
              </a:rPr>
            </a:br>
            <a:r>
              <a:rPr lang="en-US" sz="3200" b="1" dirty="0" err="1">
                <a:solidFill>
                  <a:prstClr val="black"/>
                </a:solidFill>
                <a:ea typeface="Source Sans Pro" panose="020B0503030403020204" pitchFamily="34" charset="0"/>
              </a:rPr>
              <a:t>Analysing</a:t>
            </a:r>
            <a:r>
              <a:rPr lang="en-US" sz="3200" b="1" dirty="0">
                <a:solidFill>
                  <a:prstClr val="black"/>
                </a:solidFill>
                <a:ea typeface="Source Sans Pro" panose="020B0503030403020204" pitchFamily="34" charset="0"/>
              </a:rPr>
              <a:t> and Creatively Responding to French Literature Through the Ages</a:t>
            </a:r>
            <a:br>
              <a:rPr lang="en-US" sz="3200" b="1" dirty="0">
                <a:solidFill>
                  <a:prstClr val="black"/>
                </a:solidFill>
                <a:ea typeface="Source Sans Pro" panose="020B0503030403020204" pitchFamily="34" charset="0"/>
              </a:rPr>
            </a:br>
            <a:endParaRPr lang="en-US" dirty="0"/>
          </a:p>
        </p:txBody>
      </p:sp>
      <p:sp>
        <p:nvSpPr>
          <p:cNvPr id="3" name="Subtitle 2">
            <a:extLst>
              <a:ext uri="{FF2B5EF4-FFF2-40B4-BE49-F238E27FC236}">
                <a16:creationId xmlns:a16="http://schemas.microsoft.com/office/drawing/2014/main" id="{7291705F-AB88-F24B-B2D2-91A229CCCEFB}"/>
              </a:ext>
            </a:extLst>
          </p:cNvPr>
          <p:cNvSpPr>
            <a:spLocks noGrp="1"/>
          </p:cNvSpPr>
          <p:nvPr>
            <p:ph type="subTitle" idx="1"/>
          </p:nvPr>
        </p:nvSpPr>
        <p:spPr/>
        <p:txBody>
          <a:bodyPr>
            <a:normAutofit/>
          </a:bodyPr>
          <a:lstStyle/>
          <a:p>
            <a:endParaRPr lang="en-US" i="1" dirty="0"/>
          </a:p>
          <a:p>
            <a:r>
              <a:rPr lang="en-US" dirty="0">
                <a:ea typeface="Source Sans Pro" panose="020B0503030403020204" pitchFamily="34" charset="0"/>
              </a:rPr>
              <a:t>Dr Richard Mason</a:t>
            </a:r>
          </a:p>
          <a:p>
            <a:r>
              <a:rPr lang="en-US" dirty="0" err="1">
                <a:ea typeface="Source Sans Pro" panose="020B0503030403020204" pitchFamily="34" charset="0"/>
              </a:rPr>
              <a:t>richard.mason@qmul.ac.uk</a:t>
            </a:r>
            <a:endParaRPr lang="en-US" dirty="0">
              <a:ea typeface="Source Sans Pro" panose="020B0503030403020204" pitchFamily="34" charset="0"/>
            </a:endParaRPr>
          </a:p>
          <a:p>
            <a:endParaRPr lang="en-US" dirty="0"/>
          </a:p>
        </p:txBody>
      </p:sp>
    </p:spTree>
    <p:extLst>
      <p:ext uri="{BB962C8B-B14F-4D97-AF65-F5344CB8AC3E}">
        <p14:creationId xmlns:p14="http://schemas.microsoft.com/office/powerpoint/2010/main" val="449303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E8FB39-C3E1-E941-919B-703EAC2B3ECE}"/>
              </a:ext>
            </a:extLst>
          </p:cNvPr>
          <p:cNvSpPr>
            <a:spLocks noGrp="1"/>
          </p:cNvSpPr>
          <p:nvPr>
            <p:ph idx="1"/>
          </p:nvPr>
        </p:nvSpPr>
        <p:spPr>
          <a:xfrm>
            <a:off x="280060" y="380009"/>
            <a:ext cx="8543306" cy="6282047"/>
          </a:xfrm>
        </p:spPr>
        <p:txBody>
          <a:bodyPr>
            <a:normAutofit fontScale="85000" lnSpcReduction="10000"/>
          </a:bodyPr>
          <a:lstStyle/>
          <a:p>
            <a:pPr marL="0" indent="0">
              <a:buNone/>
            </a:pPr>
            <a:r>
              <a:rPr lang="en-US" b="1" dirty="0"/>
              <a:t>M. de Nemours</a:t>
            </a:r>
            <a:endParaRPr lang="en-US" dirty="0"/>
          </a:p>
          <a:p>
            <a:pPr marL="0" indent="0">
              <a:lnSpc>
                <a:spcPct val="150000"/>
              </a:lnSpc>
              <a:buNone/>
            </a:pPr>
            <a:r>
              <a:rPr lang="fr-FR" sz="2400" dirty="0"/>
              <a:t>‘Elle se tourna et vit un homme qu’elle crut d’abord ne pouvoir être que Monsieur de Nemours, qui passait par-dessus quelque siège pour arriver où l’on dansait. Ce prince était fait d’une sorte qu’il était difficile de n’être pas surprise de le voir quand on ne l’avait jamais vu, surtout ce soir-là, où le soin qu’il avait pris de se parer augmentait encore l’air brillant qui était dans sa personne’ (Lafayette 1980: 98) </a:t>
            </a:r>
          </a:p>
          <a:p>
            <a:pPr marL="0" indent="0">
              <a:buNone/>
            </a:pPr>
            <a:endParaRPr lang="en-US" sz="2400" dirty="0"/>
          </a:p>
          <a:p>
            <a:pPr marL="0" indent="0">
              <a:lnSpc>
                <a:spcPct val="160000"/>
              </a:lnSpc>
              <a:buNone/>
            </a:pPr>
            <a:r>
              <a:rPr lang="en-US" sz="2400" dirty="0"/>
              <a:t>‘She turned and saw a man who she felt at once could be no other M. de Nemours stepping over a chair to make his way to where the dancing was. He had such a presence that it was difficult not to be taken aback on seeing him when one had never seen him before, especially that evening, when the care he had taken to dress elegantly added still more </a:t>
            </a:r>
            <a:r>
              <a:rPr lang="en-US" sz="2400" dirty="0" err="1"/>
              <a:t>lustre</a:t>
            </a:r>
            <a:r>
              <a:rPr lang="en-US" sz="2400" dirty="0"/>
              <a:t> to his appearance’ (Lafayette 1992: 23) </a:t>
            </a:r>
          </a:p>
        </p:txBody>
      </p:sp>
      <p:pic>
        <p:nvPicPr>
          <p:cNvPr id="5122" name="Picture 2">
            <a:extLst>
              <a:ext uri="{FF2B5EF4-FFF2-40B4-BE49-F238E27FC236}">
                <a16:creationId xmlns:a16="http://schemas.microsoft.com/office/drawing/2014/main" id="{97FCAEC6-7520-8048-A929-1D2DEC37F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095" y="1128156"/>
            <a:ext cx="3079151" cy="401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13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E2CD16-F59A-2048-814F-3C7E105E58DE}"/>
              </a:ext>
            </a:extLst>
          </p:cNvPr>
          <p:cNvSpPr>
            <a:spLocks noGrp="1"/>
          </p:cNvSpPr>
          <p:nvPr>
            <p:ph idx="1"/>
          </p:nvPr>
        </p:nvSpPr>
        <p:spPr>
          <a:xfrm>
            <a:off x="249382" y="344384"/>
            <a:ext cx="11104418" cy="5832579"/>
          </a:xfrm>
        </p:spPr>
        <p:txBody>
          <a:bodyPr>
            <a:normAutofit fontScale="70000" lnSpcReduction="20000"/>
          </a:bodyPr>
          <a:lstStyle/>
          <a:p>
            <a:pPr marL="0" indent="0">
              <a:buNone/>
            </a:pPr>
            <a:r>
              <a:rPr lang="en-US" b="1" dirty="0"/>
              <a:t>Desire</a:t>
            </a:r>
            <a:endParaRPr lang="en-US" dirty="0"/>
          </a:p>
          <a:p>
            <a:pPr marL="0" indent="0">
              <a:lnSpc>
                <a:spcPct val="170000"/>
              </a:lnSpc>
              <a:buNone/>
            </a:pPr>
            <a:r>
              <a:rPr lang="fr-FR" dirty="0"/>
              <a:t>‘Madame de Clèves entendait aisément la part qu’elle avait à ces paroles. Il lui semblait qu’elle devait y répondre et ne pas les souffrir. Il lui semblait aussi qu’elle ne devait pas les entendre, ni témoigner qu’elle les prît pour elle. Elle croyait devoir parler, et croyait ne devoir rien dire. Le discours de Monsieur de Nemours lui plaisait et l’offensait quasi également ; elle y voyait la confirmation de tout ce que lui avait fait penser Madame la Dauphine ; elle y trouvait quelque chose de galant et de respectueux, mais aussi quelque chose de hardi et de trop intelligible. L’inclination qu’elle avait pour ce prince lui donnait un trouble dont elle n’était pas maîtresse.’ (Lafayette 1980: 136) </a:t>
            </a:r>
          </a:p>
          <a:p>
            <a:pPr marL="0" indent="0">
              <a:buNone/>
            </a:pPr>
            <a:endParaRPr lang="en-US" dirty="0"/>
          </a:p>
          <a:p>
            <a:pPr marL="0" indent="0">
              <a:lnSpc>
                <a:spcPct val="170000"/>
              </a:lnSpc>
              <a:buNone/>
            </a:pPr>
            <a:r>
              <a:rPr lang="en-US" dirty="0"/>
              <a:t>‘</a:t>
            </a:r>
            <a:r>
              <a:rPr lang="en-US" dirty="0" err="1"/>
              <a:t>Mme</a:t>
            </a:r>
            <a:r>
              <a:rPr lang="en-US" dirty="0"/>
              <a:t> de </a:t>
            </a:r>
            <a:r>
              <a:rPr lang="en-US" dirty="0" err="1"/>
              <a:t>Clèves</a:t>
            </a:r>
            <a:r>
              <a:rPr lang="en-US" dirty="0"/>
              <a:t> had no difficulty in perceiving that these words were intended for her. She felt she must respond and not allow them to go unchallenged; at the same time she felt she must not listen or give any sign that she had taken them to apply to her. She thought she should speak; she thought she should say nothing. M. de Nemours remarks pleased and offended her almost equally; they seemed to confirm everything that </a:t>
            </a:r>
            <a:r>
              <a:rPr lang="en-US" dirty="0" err="1"/>
              <a:t>Mme</a:t>
            </a:r>
            <a:r>
              <a:rPr lang="en-US" dirty="0"/>
              <a:t> la Dauphine had made her think. She found in them a note of chivalry and respect, but she also found them a shade too bold and explicit. The attraction she felt for M. de Nemours threw her feelings into a turmoil she was unable to control.’ (Lafayette 1992: 56) </a:t>
            </a:r>
          </a:p>
        </p:txBody>
      </p:sp>
    </p:spTree>
    <p:extLst>
      <p:ext uri="{BB962C8B-B14F-4D97-AF65-F5344CB8AC3E}">
        <p14:creationId xmlns:p14="http://schemas.microsoft.com/office/powerpoint/2010/main" val="148989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B792CA-4060-6442-A823-11CFD601A40F}"/>
              </a:ext>
            </a:extLst>
          </p:cNvPr>
          <p:cNvSpPr>
            <a:spLocks noGrp="1"/>
          </p:cNvSpPr>
          <p:nvPr>
            <p:ph idx="1"/>
          </p:nvPr>
        </p:nvSpPr>
        <p:spPr>
          <a:xfrm>
            <a:off x="294904" y="311727"/>
            <a:ext cx="11602192" cy="6234545"/>
          </a:xfrm>
        </p:spPr>
        <p:txBody>
          <a:bodyPr>
            <a:noAutofit/>
          </a:bodyPr>
          <a:lstStyle/>
          <a:p>
            <a:pPr marL="0" indent="0">
              <a:buNone/>
            </a:pPr>
            <a:r>
              <a:rPr lang="en-US" sz="1800" b="1" dirty="0"/>
              <a:t>Jealousy</a:t>
            </a:r>
            <a:endParaRPr lang="en-US" sz="1800" dirty="0"/>
          </a:p>
          <a:p>
            <a:pPr marL="0" indent="0">
              <a:lnSpc>
                <a:spcPct val="160000"/>
              </a:lnSpc>
              <a:buNone/>
            </a:pPr>
            <a:r>
              <a:rPr lang="fr-FR" sz="1800" dirty="0"/>
              <a:t>‘ce qu’elle pouvait moins supporter que tout le reste, </a:t>
            </a:r>
            <a:r>
              <a:rPr lang="fr-FR" sz="1800" dirty="0" err="1"/>
              <a:t>était</a:t>
            </a:r>
            <a:r>
              <a:rPr lang="fr-FR" sz="1800" dirty="0"/>
              <a:t> le souvenir de l’</a:t>
            </a:r>
            <a:r>
              <a:rPr lang="fr-FR" sz="1800" dirty="0" err="1"/>
              <a:t>état</a:t>
            </a:r>
            <a:r>
              <a:rPr lang="fr-FR" sz="1800" dirty="0"/>
              <a:t> où elle avait passé la nuit, et les cuisantes douleurs que lui avait </a:t>
            </a:r>
            <a:r>
              <a:rPr lang="fr-FR" sz="1800" dirty="0" err="1"/>
              <a:t>causées</a:t>
            </a:r>
            <a:r>
              <a:rPr lang="fr-FR" sz="1800" dirty="0"/>
              <a:t> la </a:t>
            </a:r>
            <a:r>
              <a:rPr lang="fr-FR" sz="1800" dirty="0" err="1"/>
              <a:t>pensée</a:t>
            </a:r>
            <a:r>
              <a:rPr lang="fr-FR" sz="1800" dirty="0"/>
              <a:t> que M. de Nemours aimait ailleurs, et qu’elle </a:t>
            </a:r>
            <a:r>
              <a:rPr lang="fr-FR" sz="1800" dirty="0" err="1"/>
              <a:t>était</a:t>
            </a:r>
            <a:r>
              <a:rPr lang="fr-FR" sz="1800" dirty="0"/>
              <a:t> </a:t>
            </a:r>
            <a:r>
              <a:rPr lang="fr-FR" sz="1800" dirty="0" err="1"/>
              <a:t>trompée</a:t>
            </a:r>
            <a:r>
              <a:rPr lang="fr-FR" sz="1800" dirty="0"/>
              <a:t>. Elle avait ignoré jusqu’alors les </a:t>
            </a:r>
            <a:r>
              <a:rPr lang="fr-FR" sz="1800" dirty="0" err="1"/>
              <a:t>inquiétudes</a:t>
            </a:r>
            <a:r>
              <a:rPr lang="fr-FR" sz="1800" dirty="0"/>
              <a:t> mortelles de la </a:t>
            </a:r>
            <a:r>
              <a:rPr lang="fr-FR" sz="1800" dirty="0" err="1"/>
              <a:t>défiance</a:t>
            </a:r>
            <a:r>
              <a:rPr lang="fr-FR" sz="1800" dirty="0"/>
              <a:t> et de la jalousie ; elle n’avait pensé qu’à se </a:t>
            </a:r>
            <a:r>
              <a:rPr lang="fr-FR" sz="1800" dirty="0" err="1"/>
              <a:t>défendre</a:t>
            </a:r>
            <a:r>
              <a:rPr lang="fr-FR" sz="1800" dirty="0"/>
              <a:t> d’aimer Monsieur de Nemours et elle n’avait point encore commencé à craindre qu’il en </a:t>
            </a:r>
            <a:r>
              <a:rPr lang="fr-FR" sz="1800" dirty="0" err="1"/>
              <a:t>aimât</a:t>
            </a:r>
            <a:r>
              <a:rPr lang="fr-FR" sz="1800" dirty="0"/>
              <a:t> une autre. Quoique les </a:t>
            </a:r>
            <a:r>
              <a:rPr lang="fr-FR" sz="1800" dirty="0" err="1"/>
              <a:t>soupçons</a:t>
            </a:r>
            <a:r>
              <a:rPr lang="fr-FR" sz="1800" dirty="0"/>
              <a:t> que lui avait </a:t>
            </a:r>
            <a:r>
              <a:rPr lang="fr-FR" sz="1800" dirty="0" err="1"/>
              <a:t>donnés</a:t>
            </a:r>
            <a:r>
              <a:rPr lang="fr-FR" sz="1800" dirty="0"/>
              <a:t> cette 24 lettre fussent </a:t>
            </a:r>
            <a:r>
              <a:rPr lang="fr-FR" sz="1800" dirty="0" err="1"/>
              <a:t>effacés</a:t>
            </a:r>
            <a:r>
              <a:rPr lang="fr-FR" sz="1800" dirty="0"/>
              <a:t>, ils ne </a:t>
            </a:r>
            <a:r>
              <a:rPr lang="fr-FR" sz="1800" dirty="0" err="1"/>
              <a:t>laissèrent</a:t>
            </a:r>
            <a:r>
              <a:rPr lang="fr-FR" sz="1800" dirty="0"/>
              <a:t> pas de lui ouvrir les yeux sur le hasard d’</a:t>
            </a:r>
            <a:r>
              <a:rPr lang="fr-FR" sz="1800" dirty="0" err="1"/>
              <a:t>être</a:t>
            </a:r>
            <a:r>
              <a:rPr lang="fr-FR" sz="1800" dirty="0"/>
              <a:t> </a:t>
            </a:r>
            <a:r>
              <a:rPr lang="fr-FR" sz="1800" dirty="0" err="1"/>
              <a:t>trompée</a:t>
            </a:r>
            <a:r>
              <a:rPr lang="fr-FR" sz="1800" dirty="0"/>
              <a:t>, et de lui donner des impressions de </a:t>
            </a:r>
            <a:r>
              <a:rPr lang="fr-FR" sz="1800" dirty="0" err="1"/>
              <a:t>défiance</a:t>
            </a:r>
            <a:r>
              <a:rPr lang="fr-FR" sz="1800" dirty="0"/>
              <a:t> et de jalousie qu’elle n’avait jamais eues.’ (Lafayette 1980: 178) </a:t>
            </a:r>
            <a:endParaRPr lang="en-US" sz="1800" dirty="0"/>
          </a:p>
          <a:p>
            <a:pPr marL="0" indent="0">
              <a:lnSpc>
                <a:spcPct val="170000"/>
              </a:lnSpc>
              <a:buNone/>
            </a:pPr>
            <a:r>
              <a:rPr lang="en-GB" sz="1800" dirty="0"/>
              <a:t>‘what was more intolerable to her than anything was the memory of the state in which she had passed the night, the dreadful pain she had suffered at the thought that M. de Nemours was in love with another woman and that he was unfaithful to her. She had been ignorant until then of the deadly torments that spring from distrust and jealousy. She had thought only of preventing herself from falling in love with M. de Nemours and she had not yet begun to fear that he might love someone else. Although the suspicions the letter had given her had been set at rest, they none the less opened her eyes to the risk of being deceived and gave her intimations of distrust and jealousy that she had never known before.’ (Lafayette 1992: 92) </a:t>
            </a:r>
          </a:p>
        </p:txBody>
      </p:sp>
    </p:spTree>
    <p:extLst>
      <p:ext uri="{BB962C8B-B14F-4D97-AF65-F5344CB8AC3E}">
        <p14:creationId xmlns:p14="http://schemas.microsoft.com/office/powerpoint/2010/main" val="308375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A60705-895D-6843-B8E3-F66E0D3D1973}"/>
              </a:ext>
            </a:extLst>
          </p:cNvPr>
          <p:cNvSpPr>
            <a:spLocks noGrp="1"/>
          </p:cNvSpPr>
          <p:nvPr>
            <p:ph idx="1"/>
          </p:nvPr>
        </p:nvSpPr>
        <p:spPr/>
        <p:txBody>
          <a:bodyPr/>
          <a:lstStyle/>
          <a:p>
            <a:pPr marL="0" indent="0">
              <a:buNone/>
            </a:pPr>
            <a:r>
              <a:rPr lang="en-US" b="1" dirty="0"/>
              <a:t>Virtue</a:t>
            </a:r>
            <a:endParaRPr lang="en-US" dirty="0"/>
          </a:p>
          <a:p>
            <a:pPr marL="0" indent="0">
              <a:buNone/>
            </a:pPr>
            <a:endParaRPr lang="en-US" dirty="0"/>
          </a:p>
          <a:p>
            <a:pPr marL="0" indent="0">
              <a:buNone/>
            </a:pPr>
            <a:r>
              <a:rPr lang="en-US" dirty="0"/>
              <a:t>‘</a:t>
            </a:r>
            <a:r>
              <a:rPr lang="en-US" dirty="0" err="1"/>
              <a:t>sa</a:t>
            </a:r>
            <a:r>
              <a:rPr lang="en-US" dirty="0"/>
              <a:t> vie, qui </a:t>
            </a:r>
            <a:r>
              <a:rPr lang="en-US" dirty="0" err="1"/>
              <a:t>fut</a:t>
            </a:r>
            <a:r>
              <a:rPr lang="en-US" dirty="0"/>
              <a:t> </a:t>
            </a:r>
            <a:r>
              <a:rPr lang="en-US" dirty="0" err="1"/>
              <a:t>assez</a:t>
            </a:r>
            <a:r>
              <a:rPr lang="en-US" dirty="0"/>
              <a:t> </a:t>
            </a:r>
            <a:r>
              <a:rPr lang="en-US" dirty="0" err="1"/>
              <a:t>courte</a:t>
            </a:r>
            <a:r>
              <a:rPr lang="en-US" dirty="0"/>
              <a:t>, </a:t>
            </a:r>
            <a:r>
              <a:rPr lang="en-US" dirty="0" err="1"/>
              <a:t>laissa</a:t>
            </a:r>
            <a:r>
              <a:rPr lang="en-US" dirty="0"/>
              <a:t> des </a:t>
            </a:r>
            <a:r>
              <a:rPr lang="en-US" dirty="0" err="1"/>
              <a:t>exemples</a:t>
            </a:r>
            <a:r>
              <a:rPr lang="en-US" dirty="0"/>
              <a:t> de vertu </a:t>
            </a:r>
            <a:r>
              <a:rPr lang="en-US" dirty="0" err="1"/>
              <a:t>inimitables</a:t>
            </a:r>
            <a:r>
              <a:rPr lang="en-US" dirty="0"/>
              <a:t>.’ (Lafayette 1980: 253) </a:t>
            </a:r>
          </a:p>
          <a:p>
            <a:pPr marL="0" indent="0">
              <a:buNone/>
            </a:pPr>
            <a:endParaRPr lang="en-US" dirty="0"/>
          </a:p>
          <a:p>
            <a:pPr marL="0" indent="0">
              <a:buNone/>
            </a:pPr>
            <a:r>
              <a:rPr lang="en-US" dirty="0"/>
              <a:t>‘Her life, which was quite short, left inimitable examples of virtue’ (Lafayette 1992: 156) </a:t>
            </a:r>
          </a:p>
        </p:txBody>
      </p:sp>
    </p:spTree>
    <p:extLst>
      <p:ext uri="{BB962C8B-B14F-4D97-AF65-F5344CB8AC3E}">
        <p14:creationId xmlns:p14="http://schemas.microsoft.com/office/powerpoint/2010/main" val="31886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45B854-CB64-844B-809F-8B0669D75AB2}"/>
              </a:ext>
            </a:extLst>
          </p:cNvPr>
          <p:cNvSpPr>
            <a:spLocks noGrp="1"/>
          </p:cNvSpPr>
          <p:nvPr>
            <p:ph idx="1"/>
          </p:nvPr>
        </p:nvSpPr>
        <p:spPr/>
        <p:txBody>
          <a:bodyPr/>
          <a:lstStyle/>
          <a:p>
            <a:pPr marL="0" indent="0">
              <a:buNone/>
            </a:pPr>
            <a:r>
              <a:rPr lang="en-US" b="1" dirty="0"/>
              <a:t>Appearances (and their deciphering)</a:t>
            </a:r>
            <a:endParaRPr lang="en-US" dirty="0"/>
          </a:p>
          <a:p>
            <a:pPr marL="0" indent="0">
              <a:buNone/>
            </a:pPr>
            <a:endParaRPr lang="en-US" b="1" dirty="0"/>
          </a:p>
          <a:p>
            <a:pPr marL="0" indent="0">
              <a:buNone/>
            </a:pPr>
            <a:r>
              <a:rPr lang="en-GB" dirty="0"/>
              <a:t>‘</a:t>
            </a:r>
            <a:r>
              <a:rPr lang="fr-FR" dirty="0"/>
              <a:t>Si vous jugez sur les apparences en ce </a:t>
            </a:r>
            <a:r>
              <a:rPr lang="fr-FR" dirty="0" err="1"/>
              <a:t>lieu-ci</a:t>
            </a:r>
            <a:r>
              <a:rPr lang="fr-FR" dirty="0"/>
              <a:t>, répondit madame de Chartres, vous serez souvent trompée : ce qui paraît n’est presque jamais la vérité.’ </a:t>
            </a:r>
            <a:r>
              <a:rPr lang="en-GB" dirty="0"/>
              <a:t>(Lafayette 1980: 102) </a:t>
            </a:r>
          </a:p>
          <a:p>
            <a:pPr marL="0" indent="0">
              <a:buNone/>
            </a:pPr>
            <a:endParaRPr lang="en-GB" b="1" dirty="0"/>
          </a:p>
          <a:p>
            <a:pPr marL="0" indent="0">
              <a:buNone/>
            </a:pPr>
            <a:r>
              <a:rPr lang="en-GB" dirty="0"/>
              <a:t>‘“If you judge by appearances in this place,” replied Mme de Chartres, “you will frequently be deceived: what you see is almost never the truth.’ (Lafayette 1992: 26) </a:t>
            </a:r>
            <a:endParaRPr lang="en-US" dirty="0"/>
          </a:p>
        </p:txBody>
      </p:sp>
    </p:spTree>
    <p:extLst>
      <p:ext uri="{BB962C8B-B14F-4D97-AF65-F5344CB8AC3E}">
        <p14:creationId xmlns:p14="http://schemas.microsoft.com/office/powerpoint/2010/main" val="191975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A450A-57DE-064C-BA77-85A1BBB73725}"/>
              </a:ext>
            </a:extLst>
          </p:cNvPr>
          <p:cNvSpPr>
            <a:spLocks noGrp="1"/>
          </p:cNvSpPr>
          <p:nvPr>
            <p:ph idx="1"/>
          </p:nvPr>
        </p:nvSpPr>
        <p:spPr/>
        <p:txBody>
          <a:bodyPr>
            <a:normAutofit fontScale="92500" lnSpcReduction="20000"/>
          </a:bodyPr>
          <a:lstStyle/>
          <a:p>
            <a:pPr marL="0" indent="0">
              <a:buNone/>
            </a:pPr>
            <a:r>
              <a:rPr lang="en-US" b="1" dirty="0"/>
              <a:t>The narrator</a:t>
            </a:r>
          </a:p>
          <a:p>
            <a:pPr marL="0" indent="0">
              <a:lnSpc>
                <a:spcPct val="150000"/>
              </a:lnSpc>
              <a:buNone/>
            </a:pPr>
            <a:r>
              <a:rPr lang="en-GB" dirty="0"/>
              <a:t>‘The telling of stories by characters in the novel means, of course, that the narrative perspective shifts a good deal. Overall, the narrator knows what the characters themselves may not know, even about their most private feelings. […] Yet this omniscience is tempered by discretion: with the exception of a few maxim-like generalizations […] the narrator is habitually non-interventionist. The narrative voice moves smoothly between external, impersonal descriptions of historical characters and events and the inner world of the principal characters, recording both as if from the point of view of a privileged but detached observer.’ (Cave in Lafayette 1992: xvii)</a:t>
            </a:r>
          </a:p>
          <a:p>
            <a:pPr>
              <a:lnSpc>
                <a:spcPct val="150000"/>
              </a:lnSpc>
            </a:pPr>
            <a:r>
              <a:rPr lang="en-GB" dirty="0"/>
              <a:t>Narrative perspective=focalization? narration? </a:t>
            </a:r>
          </a:p>
          <a:p>
            <a:pPr>
              <a:lnSpc>
                <a:spcPct val="150000"/>
              </a:lnSpc>
            </a:pPr>
            <a:r>
              <a:rPr lang="en-US" dirty="0"/>
              <a:t>Non-interventionist? </a:t>
            </a:r>
          </a:p>
        </p:txBody>
      </p:sp>
    </p:spTree>
    <p:extLst>
      <p:ext uri="{BB962C8B-B14F-4D97-AF65-F5344CB8AC3E}">
        <p14:creationId xmlns:p14="http://schemas.microsoft.com/office/powerpoint/2010/main" val="3754081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AEA70F-896E-664A-8B1C-0F419FBC0B05}"/>
              </a:ext>
            </a:extLst>
          </p:cNvPr>
          <p:cNvSpPr>
            <a:spLocks noGrp="1"/>
          </p:cNvSpPr>
          <p:nvPr>
            <p:ph idx="1"/>
          </p:nvPr>
        </p:nvSpPr>
        <p:spPr/>
        <p:txBody>
          <a:bodyPr/>
          <a:lstStyle/>
          <a:p>
            <a:pPr marL="0" indent="0">
              <a:buNone/>
            </a:pPr>
            <a:r>
              <a:rPr lang="en-US" b="1" dirty="0"/>
              <a:t>Truth and confession</a:t>
            </a:r>
            <a:endParaRPr lang="en-US" dirty="0"/>
          </a:p>
          <a:p>
            <a:pPr marL="0" indent="0">
              <a:buNone/>
            </a:pPr>
            <a:endParaRPr lang="en-US" b="1" dirty="0"/>
          </a:p>
          <a:p>
            <a:pPr marL="0" indent="0">
              <a:buNone/>
            </a:pPr>
            <a:r>
              <a:rPr lang="en-US" dirty="0" err="1"/>
              <a:t>Mme</a:t>
            </a:r>
            <a:r>
              <a:rPr lang="en-US" dirty="0"/>
              <a:t> de </a:t>
            </a:r>
            <a:r>
              <a:rPr lang="en-US" dirty="0" err="1"/>
              <a:t>Clèves</a:t>
            </a:r>
            <a:r>
              <a:rPr lang="en-US" dirty="0"/>
              <a:t>’ confession to her husband </a:t>
            </a:r>
          </a:p>
          <a:p>
            <a:pPr marL="0" indent="0">
              <a:buNone/>
            </a:pPr>
            <a:endParaRPr lang="en-US" dirty="0"/>
          </a:p>
          <a:p>
            <a:pPr marL="0" indent="0">
              <a:buNone/>
            </a:pPr>
            <a:r>
              <a:rPr lang="en-US" dirty="0"/>
              <a:t>Contemporary responses: debates in </a:t>
            </a:r>
            <a:r>
              <a:rPr lang="en-US" i="1" dirty="0"/>
              <a:t>La Mercure Galant</a:t>
            </a:r>
            <a:endParaRPr lang="en-US" dirty="0"/>
          </a:p>
        </p:txBody>
      </p:sp>
    </p:spTree>
    <p:extLst>
      <p:ext uri="{BB962C8B-B14F-4D97-AF65-F5344CB8AC3E}">
        <p14:creationId xmlns:p14="http://schemas.microsoft.com/office/powerpoint/2010/main" val="3387844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035850-E581-C744-902F-47E80555CA14}"/>
              </a:ext>
            </a:extLst>
          </p:cNvPr>
          <p:cNvSpPr>
            <a:spLocks noGrp="1"/>
          </p:cNvSpPr>
          <p:nvPr>
            <p:ph idx="1"/>
          </p:nvPr>
        </p:nvSpPr>
        <p:spPr/>
        <p:txBody>
          <a:bodyPr/>
          <a:lstStyle/>
          <a:p>
            <a:pPr marL="0" indent="0">
              <a:buNone/>
            </a:pPr>
            <a:r>
              <a:rPr lang="en-US" b="1" i="1" dirty="0"/>
              <a:t>La </a:t>
            </a:r>
            <a:r>
              <a:rPr lang="en-US" b="1" i="1" dirty="0" err="1"/>
              <a:t>Princesse</a:t>
            </a:r>
            <a:r>
              <a:rPr lang="en-US" b="1" i="1" dirty="0"/>
              <a:t> de </a:t>
            </a:r>
            <a:r>
              <a:rPr lang="en-US" b="1" i="1" dirty="0" err="1"/>
              <a:t>Clèves</a:t>
            </a:r>
            <a:r>
              <a:rPr lang="en-US" b="1" i="1" dirty="0"/>
              <a:t> </a:t>
            </a:r>
            <a:r>
              <a:rPr lang="en-US" b="1" dirty="0"/>
              <a:t>as ‘psychological novel’</a:t>
            </a:r>
            <a:endParaRPr lang="en-US" dirty="0"/>
          </a:p>
          <a:p>
            <a:pPr marL="0" indent="0">
              <a:buNone/>
            </a:pPr>
            <a:endParaRPr lang="en-US" b="1" dirty="0"/>
          </a:p>
          <a:p>
            <a:pPr marL="0" indent="0">
              <a:lnSpc>
                <a:spcPct val="150000"/>
              </a:lnSpc>
              <a:buNone/>
            </a:pPr>
            <a:r>
              <a:rPr lang="en-GB" dirty="0"/>
              <a:t>‘There are, of course, external events in </a:t>
            </a:r>
            <a:r>
              <a:rPr lang="en-GB" i="1" dirty="0"/>
              <a:t>The </a:t>
            </a:r>
            <a:r>
              <a:rPr lang="en-GB" i="1" dirty="0" err="1"/>
              <a:t>Princesse</a:t>
            </a:r>
            <a:r>
              <a:rPr lang="en-GB" i="1" dirty="0"/>
              <a:t> de </a:t>
            </a:r>
            <a:r>
              <a:rPr lang="en-GB" i="1" dirty="0" err="1"/>
              <a:t>Clèves</a:t>
            </a:r>
            <a:r>
              <a:rPr lang="en-GB" dirty="0"/>
              <a:t>, but the story is plotted not through them but through their impact on the princess’s changing awareness of her situation and of her own feelings.’ (Cave in Lafayette 1992: xvii)</a:t>
            </a:r>
          </a:p>
          <a:p>
            <a:pPr marL="0" indent="0">
              <a:lnSpc>
                <a:spcPct val="150000"/>
              </a:lnSpc>
              <a:buNone/>
            </a:pPr>
            <a:r>
              <a:rPr lang="en-US" b="1" dirty="0"/>
              <a:t> </a:t>
            </a:r>
          </a:p>
        </p:txBody>
      </p:sp>
    </p:spTree>
    <p:extLst>
      <p:ext uri="{BB962C8B-B14F-4D97-AF65-F5344CB8AC3E}">
        <p14:creationId xmlns:p14="http://schemas.microsoft.com/office/powerpoint/2010/main" val="3490622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358648-C99B-3944-8905-4049872569A4}"/>
              </a:ext>
            </a:extLst>
          </p:cNvPr>
          <p:cNvSpPr>
            <a:spLocks noGrp="1"/>
          </p:cNvSpPr>
          <p:nvPr>
            <p:ph idx="1"/>
          </p:nvPr>
        </p:nvSpPr>
        <p:spPr/>
        <p:txBody>
          <a:bodyPr/>
          <a:lstStyle/>
          <a:p>
            <a:pPr marL="0" indent="0">
              <a:buNone/>
            </a:pPr>
            <a:r>
              <a:rPr lang="en-US" b="1" dirty="0"/>
              <a:t>Focalization</a:t>
            </a:r>
            <a:endParaRPr lang="en-US" dirty="0"/>
          </a:p>
          <a:p>
            <a:pPr marL="0" indent="0">
              <a:buNone/>
            </a:pPr>
            <a:endParaRPr lang="en-US" b="1" dirty="0"/>
          </a:p>
          <a:p>
            <a:pPr marL="0" indent="0">
              <a:lnSpc>
                <a:spcPct val="150000"/>
              </a:lnSpc>
              <a:buNone/>
            </a:pPr>
            <a:r>
              <a:rPr lang="en-US" dirty="0"/>
              <a:t>Can be explored in relation to themes of the novel via various scenes of glances/voyeurism as well as question of </a:t>
            </a:r>
            <a:r>
              <a:rPr lang="en-US" i="1" dirty="0"/>
              <a:t>appearances </a:t>
            </a:r>
            <a:endParaRPr lang="en-US" dirty="0"/>
          </a:p>
          <a:p>
            <a:pPr marL="0" indent="0">
              <a:lnSpc>
                <a:spcPct val="150000"/>
              </a:lnSpc>
              <a:buNone/>
            </a:pPr>
            <a:r>
              <a:rPr lang="en-GB" dirty="0"/>
              <a:t>‘the insistent, over-insistent, preoccupation with how things are </a:t>
            </a:r>
            <a:r>
              <a:rPr lang="en-GB" i="1" dirty="0"/>
              <a:t>seen</a:t>
            </a:r>
            <a:r>
              <a:rPr lang="en-GB" dirty="0"/>
              <a:t>’ (Cave, in Lafayette 1992: xxix)</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8613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1BC0F0-C65A-AB43-8E69-A9E33431155C}"/>
              </a:ext>
            </a:extLst>
          </p:cNvPr>
          <p:cNvSpPr>
            <a:spLocks noGrp="1"/>
          </p:cNvSpPr>
          <p:nvPr>
            <p:ph idx="1"/>
          </p:nvPr>
        </p:nvSpPr>
        <p:spPr>
          <a:xfrm>
            <a:off x="838200" y="712518"/>
            <a:ext cx="10870870" cy="5818911"/>
          </a:xfrm>
        </p:spPr>
        <p:txBody>
          <a:bodyPr/>
          <a:lstStyle/>
          <a:p>
            <a:pPr marL="0" indent="0">
              <a:buNone/>
            </a:pPr>
            <a:r>
              <a:rPr lang="en-US" b="1" dirty="0"/>
              <a:t>Intercalated narratives </a:t>
            </a:r>
          </a:p>
          <a:p>
            <a:pPr marL="0" indent="0">
              <a:buNone/>
            </a:pPr>
            <a:endParaRPr lang="en-US" dirty="0"/>
          </a:p>
          <a:p>
            <a:pPr marL="0" indent="0">
              <a:buNone/>
            </a:pPr>
            <a:r>
              <a:rPr lang="en-US" dirty="0"/>
              <a:t>E.g. </a:t>
            </a:r>
            <a:r>
              <a:rPr lang="en-US" dirty="0" err="1"/>
              <a:t>Mme</a:t>
            </a:r>
            <a:r>
              <a:rPr lang="en-US" dirty="0"/>
              <a:t> de </a:t>
            </a:r>
            <a:r>
              <a:rPr lang="en-US" dirty="0" err="1"/>
              <a:t>Tournon’s</a:t>
            </a:r>
            <a:r>
              <a:rPr lang="en-US" dirty="0"/>
              <a:t> relationship with Sancerre; the Vidame de Chartres relationship with the Queen and the missing letter </a:t>
            </a:r>
          </a:p>
          <a:p>
            <a:pPr marL="0" indent="0">
              <a:buNone/>
            </a:pPr>
            <a:endParaRPr lang="en-US" dirty="0"/>
          </a:p>
          <a:p>
            <a:pPr marL="0" indent="0">
              <a:buNone/>
            </a:pPr>
            <a:r>
              <a:rPr lang="en-GB" dirty="0"/>
              <a:t>The various intercalated narratives constitute ‘a complex body of instructive materials which the extremely young princess has to try to assimilate in order to survive the corrupt world of the court.’ (Cave in Lafayette 1992: xvi)</a:t>
            </a:r>
          </a:p>
          <a:p>
            <a:pPr marL="0" indent="0">
              <a:buNone/>
            </a:pPr>
            <a:endParaRPr lang="en-US" dirty="0"/>
          </a:p>
        </p:txBody>
      </p:sp>
    </p:spTree>
    <p:extLst>
      <p:ext uri="{BB962C8B-B14F-4D97-AF65-F5344CB8AC3E}">
        <p14:creationId xmlns:p14="http://schemas.microsoft.com/office/powerpoint/2010/main" val="55301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D4176-4529-314F-BD00-5B78A274B292}"/>
              </a:ext>
            </a:extLst>
          </p:cNvPr>
          <p:cNvSpPr>
            <a:spLocks noGrp="1"/>
          </p:cNvSpPr>
          <p:nvPr>
            <p:ph idx="1"/>
          </p:nvPr>
        </p:nvSpPr>
        <p:spPr>
          <a:xfrm>
            <a:off x="676894" y="605642"/>
            <a:ext cx="10676906" cy="5571321"/>
          </a:xfrm>
        </p:spPr>
        <p:txBody>
          <a:bodyPr/>
          <a:lstStyle/>
          <a:p>
            <a:pPr marL="0" indent="0">
              <a:buNone/>
            </a:pPr>
            <a:r>
              <a:rPr lang="en-US" dirty="0"/>
              <a:t>Week 5: </a:t>
            </a:r>
            <a:r>
              <a:rPr lang="en-US" dirty="0" err="1"/>
              <a:t>Mme</a:t>
            </a:r>
            <a:r>
              <a:rPr lang="en-US" dirty="0"/>
              <a:t> de Lafayette, </a:t>
            </a:r>
            <a:r>
              <a:rPr lang="en-US" i="1" dirty="0"/>
              <a:t>La </a:t>
            </a:r>
            <a:r>
              <a:rPr lang="en-US" i="1" dirty="0" err="1"/>
              <a:t>Princesse</a:t>
            </a:r>
            <a:r>
              <a:rPr lang="en-US" i="1" dirty="0"/>
              <a:t> de </a:t>
            </a:r>
            <a:r>
              <a:rPr lang="en-US" i="1" dirty="0" err="1"/>
              <a:t>Clèves</a:t>
            </a:r>
            <a:endParaRPr lang="en-US" i="1" dirty="0"/>
          </a:p>
          <a:p>
            <a:pPr marL="0" indent="0">
              <a:buNone/>
            </a:pPr>
            <a:endParaRPr lang="en-US" i="1" dirty="0"/>
          </a:p>
          <a:p>
            <a:pPr marL="0" indent="0">
              <a:buNone/>
            </a:pPr>
            <a:r>
              <a:rPr lang="en-US" b="1" dirty="0"/>
              <a:t>Objectives (lecture and seminar):</a:t>
            </a:r>
          </a:p>
          <a:p>
            <a:pPr marL="0" indent="0">
              <a:buNone/>
            </a:pPr>
            <a:endParaRPr lang="en-US" dirty="0"/>
          </a:p>
          <a:p>
            <a:r>
              <a:rPr lang="en-US" dirty="0"/>
              <a:t>Overview of the novel: context, characters, characters</a:t>
            </a:r>
          </a:p>
          <a:p>
            <a:pPr>
              <a:lnSpc>
                <a:spcPct val="150000"/>
              </a:lnSpc>
            </a:pPr>
            <a:r>
              <a:rPr lang="en-US" dirty="0"/>
              <a:t>Carry out close readings to deepen understanding of aspects of ‘text’ (e.g. time, characterization, focalization)</a:t>
            </a:r>
          </a:p>
          <a:p>
            <a:pPr marL="0" indent="0">
              <a:buNone/>
            </a:pPr>
            <a:endParaRPr lang="en-US" dirty="0"/>
          </a:p>
        </p:txBody>
      </p:sp>
    </p:spTree>
    <p:extLst>
      <p:ext uri="{BB962C8B-B14F-4D97-AF65-F5344CB8AC3E}">
        <p14:creationId xmlns:p14="http://schemas.microsoft.com/office/powerpoint/2010/main" val="786892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75B92E-8EED-5E48-9DC8-917F0A8A33A4}"/>
              </a:ext>
            </a:extLst>
          </p:cNvPr>
          <p:cNvSpPr>
            <a:spLocks noGrp="1"/>
          </p:cNvSpPr>
          <p:nvPr>
            <p:ph idx="1"/>
          </p:nvPr>
        </p:nvSpPr>
        <p:spPr>
          <a:xfrm>
            <a:off x="510639" y="510639"/>
            <a:ext cx="10843161" cy="5666324"/>
          </a:xfrm>
        </p:spPr>
        <p:txBody>
          <a:bodyPr>
            <a:normAutofit fontScale="77500" lnSpcReduction="20000"/>
          </a:bodyPr>
          <a:lstStyle/>
          <a:p>
            <a:pPr marL="0" indent="0">
              <a:buNone/>
            </a:pPr>
            <a:r>
              <a:rPr lang="en-US" b="1" dirty="0"/>
              <a:t>Seminar: close reading</a:t>
            </a:r>
          </a:p>
          <a:p>
            <a:pPr marL="0" indent="0">
              <a:lnSpc>
                <a:spcPct val="170000"/>
              </a:lnSpc>
              <a:buNone/>
            </a:pPr>
            <a:r>
              <a:rPr lang="en-US" dirty="0"/>
              <a:t>1. English, p. 13 (Madame de Chartres, who had made such efforts…)–p. 15 (…young people are often at a loss); French, p. 87 (Madame de Chartres, qui </a:t>
            </a:r>
            <a:r>
              <a:rPr lang="en-US" dirty="0" err="1"/>
              <a:t>avait</a:t>
            </a:r>
            <a:r>
              <a:rPr lang="en-US" dirty="0"/>
              <a:t> </a:t>
            </a:r>
            <a:r>
              <a:rPr lang="en-US" dirty="0" err="1"/>
              <a:t>eu</a:t>
            </a:r>
            <a:r>
              <a:rPr lang="en-US" dirty="0"/>
              <a:t> tant </a:t>
            </a:r>
            <a:r>
              <a:rPr lang="en-US" dirty="0" err="1"/>
              <a:t>d’application</a:t>
            </a:r>
            <a:r>
              <a:rPr lang="en-US" dirty="0"/>
              <a:t>…)–p.88 (…</a:t>
            </a:r>
            <a:r>
              <a:rPr lang="en-US" dirty="0" err="1"/>
              <a:t>quand</a:t>
            </a:r>
            <a:r>
              <a:rPr lang="en-US" dirty="0"/>
              <a:t> on </a:t>
            </a:r>
            <a:r>
              <a:rPr lang="en-US" dirty="0" err="1"/>
              <a:t>était</a:t>
            </a:r>
            <a:r>
              <a:rPr lang="en-US" dirty="0"/>
              <a:t> </a:t>
            </a:r>
            <a:r>
              <a:rPr lang="en-US" dirty="0" err="1"/>
              <a:t>jeune</a:t>
            </a:r>
            <a:r>
              <a:rPr lang="en-US" dirty="0"/>
              <a:t>).</a:t>
            </a:r>
          </a:p>
          <a:p>
            <a:pPr marL="0" indent="0">
              <a:lnSpc>
                <a:spcPct val="170000"/>
              </a:lnSpc>
              <a:buNone/>
            </a:pPr>
            <a:r>
              <a:rPr lang="en-US" dirty="0"/>
              <a:t>2. English, p. 55 (The princess was lying on her bed…)–p.56 (…and to his visit); French, p. 135 (</a:t>
            </a:r>
            <a:r>
              <a:rPr lang="en-US" dirty="0" err="1"/>
              <a:t>Cette</a:t>
            </a:r>
            <a:r>
              <a:rPr lang="en-US" dirty="0"/>
              <a:t> </a:t>
            </a:r>
            <a:r>
              <a:rPr lang="en-US" dirty="0" err="1"/>
              <a:t>princesse</a:t>
            </a:r>
            <a:r>
              <a:rPr lang="en-US" dirty="0"/>
              <a:t> </a:t>
            </a:r>
            <a:r>
              <a:rPr lang="en-US" dirty="0" err="1"/>
              <a:t>était</a:t>
            </a:r>
            <a:r>
              <a:rPr lang="en-US" dirty="0"/>
              <a:t> sur son lit…)–p. 136 (…la conversation et </a:t>
            </a:r>
            <a:r>
              <a:rPr lang="en-US" dirty="0" err="1"/>
              <a:t>sa</a:t>
            </a:r>
            <a:r>
              <a:rPr lang="en-US" dirty="0"/>
              <a:t> </a:t>
            </a:r>
            <a:r>
              <a:rPr lang="en-US" dirty="0" err="1"/>
              <a:t>visite</a:t>
            </a:r>
            <a:r>
              <a:rPr lang="en-US" dirty="0"/>
              <a:t>).</a:t>
            </a:r>
          </a:p>
          <a:p>
            <a:pPr marL="514350" indent="-514350">
              <a:lnSpc>
                <a:spcPct val="170000"/>
              </a:lnSpc>
              <a:buAutoNum type="alphaLcParenR"/>
            </a:pPr>
            <a:r>
              <a:rPr lang="en-US" dirty="0" err="1"/>
              <a:t>Contextualise</a:t>
            </a:r>
            <a:r>
              <a:rPr lang="en-US" dirty="0"/>
              <a:t> the passage: where does it sit in the overall plot? Which are the key ideas/themes explored? What do we learn at the level of character?</a:t>
            </a:r>
          </a:p>
          <a:p>
            <a:pPr marL="514350" indent="-514350">
              <a:buAutoNum type="alphaLcParenR"/>
            </a:pPr>
            <a:r>
              <a:rPr lang="en-US" dirty="0"/>
              <a:t>Comment on the treatment of: </a:t>
            </a:r>
          </a:p>
          <a:p>
            <a:pPr lvl="2"/>
            <a:r>
              <a:rPr lang="en-US" dirty="0"/>
              <a:t>	time (e.g. scene pace/summary pace);</a:t>
            </a:r>
          </a:p>
          <a:p>
            <a:pPr lvl="2"/>
            <a:r>
              <a:rPr lang="en-US" dirty="0"/>
              <a:t>	characterization (e.g. direct definition/indirect presentation);</a:t>
            </a:r>
          </a:p>
          <a:p>
            <a:pPr lvl="2"/>
            <a:r>
              <a:rPr lang="en-US" dirty="0"/>
              <a:t>	focalization (e.g. internal/external; from within/from without) </a:t>
            </a:r>
          </a:p>
          <a:p>
            <a:pPr marL="0" indent="0">
              <a:buNone/>
            </a:pPr>
            <a:r>
              <a:rPr lang="en-US" dirty="0"/>
              <a:t>					…as well as the </a:t>
            </a:r>
            <a:r>
              <a:rPr lang="en-US" u="sng" dirty="0"/>
              <a:t>effects</a:t>
            </a:r>
            <a:r>
              <a:rPr lang="en-US" dirty="0"/>
              <a:t> of these textual features</a:t>
            </a:r>
          </a:p>
        </p:txBody>
      </p:sp>
    </p:spTree>
    <p:extLst>
      <p:ext uri="{BB962C8B-B14F-4D97-AF65-F5344CB8AC3E}">
        <p14:creationId xmlns:p14="http://schemas.microsoft.com/office/powerpoint/2010/main" val="96530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DD98B1-23C7-BF4B-800E-6EF2C9DE6D39}"/>
              </a:ext>
            </a:extLst>
          </p:cNvPr>
          <p:cNvSpPr>
            <a:spLocks noGrp="1"/>
          </p:cNvSpPr>
          <p:nvPr>
            <p:ph idx="1"/>
          </p:nvPr>
        </p:nvSpPr>
        <p:spPr/>
        <p:txBody>
          <a:bodyPr/>
          <a:lstStyle/>
          <a:p>
            <a:pPr marL="0" indent="0">
              <a:buNone/>
            </a:pPr>
            <a:r>
              <a:rPr lang="en-US" b="1" dirty="0"/>
              <a:t>For next week</a:t>
            </a:r>
            <a:endParaRPr lang="en-US" dirty="0"/>
          </a:p>
          <a:p>
            <a:pPr marL="0" indent="0">
              <a:buNone/>
            </a:pPr>
            <a:endParaRPr lang="en-US" b="1" dirty="0"/>
          </a:p>
          <a:p>
            <a:r>
              <a:rPr lang="en-US" dirty="0"/>
              <a:t>Read Chapters 7–8 of </a:t>
            </a:r>
            <a:r>
              <a:rPr lang="en-US" i="1" dirty="0"/>
              <a:t>Narrative Fiction</a:t>
            </a:r>
            <a:r>
              <a:rPr lang="en-US" dirty="0"/>
              <a:t>, on ‘Narration’.</a:t>
            </a:r>
          </a:p>
          <a:p>
            <a:endParaRPr lang="en-US" dirty="0"/>
          </a:p>
          <a:p>
            <a:r>
              <a:rPr lang="en-US" dirty="0"/>
              <a:t>Read over the ‘Narratological analysis guidance notes’ on </a:t>
            </a:r>
            <a:r>
              <a:rPr lang="en-US" dirty="0" err="1"/>
              <a:t>Qmplus</a:t>
            </a:r>
            <a:r>
              <a:rPr lang="en-US" dirty="0"/>
              <a:t>. </a:t>
            </a:r>
          </a:p>
          <a:p>
            <a:endParaRPr lang="en-US" dirty="0"/>
          </a:p>
          <a:p>
            <a:r>
              <a:rPr lang="en-US" dirty="0"/>
              <a:t>Study the Assignment 1 extracts to choose which extract you will write on for the narratological analysis.</a:t>
            </a:r>
          </a:p>
          <a:p>
            <a:endParaRPr lang="en-US" dirty="0"/>
          </a:p>
          <a:p>
            <a:r>
              <a:rPr lang="en-US" dirty="0"/>
              <a:t>Find two relevant pieces of secondary literature that will inform your analysis.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2959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BA83E9-F138-A449-8CA6-784B9586620C}"/>
              </a:ext>
            </a:extLst>
          </p:cNvPr>
          <p:cNvSpPr>
            <a:spLocks noGrp="1"/>
          </p:cNvSpPr>
          <p:nvPr>
            <p:ph idx="1"/>
          </p:nvPr>
        </p:nvSpPr>
        <p:spPr>
          <a:xfrm>
            <a:off x="605643" y="486888"/>
            <a:ext cx="7635832" cy="6371112"/>
          </a:xfrm>
        </p:spPr>
        <p:txBody>
          <a:bodyPr>
            <a:normAutofit fontScale="92500"/>
          </a:bodyPr>
          <a:lstStyle/>
          <a:p>
            <a:pPr marL="0" indent="0">
              <a:buNone/>
            </a:pPr>
            <a:r>
              <a:rPr lang="en-US" b="1" dirty="0"/>
              <a:t>Madame de Lafayette (1634–1693)</a:t>
            </a:r>
          </a:p>
          <a:p>
            <a:pPr>
              <a:lnSpc>
                <a:spcPct val="150000"/>
              </a:lnSpc>
            </a:pPr>
            <a:r>
              <a:rPr lang="en-US" dirty="0"/>
              <a:t>Born and died in Paris</a:t>
            </a:r>
          </a:p>
          <a:p>
            <a:pPr>
              <a:lnSpc>
                <a:spcPct val="150000"/>
              </a:lnSpc>
            </a:pPr>
            <a:r>
              <a:rPr lang="en-US" dirty="0"/>
              <a:t>Reign of Louis XIV (1643–1715)</a:t>
            </a:r>
          </a:p>
          <a:p>
            <a:pPr>
              <a:lnSpc>
                <a:spcPct val="150000"/>
              </a:lnSpc>
            </a:pPr>
            <a:r>
              <a:rPr lang="en-US" dirty="0"/>
              <a:t>Maid of </a:t>
            </a:r>
            <a:r>
              <a:rPr lang="en-US" dirty="0" err="1"/>
              <a:t>Honour</a:t>
            </a:r>
            <a:r>
              <a:rPr lang="en-US" dirty="0"/>
              <a:t> to Anne of Austria</a:t>
            </a:r>
          </a:p>
          <a:p>
            <a:pPr>
              <a:lnSpc>
                <a:spcPct val="150000"/>
              </a:lnSpc>
            </a:pPr>
            <a:r>
              <a:rPr lang="en-US" dirty="0"/>
              <a:t>Attendance of literary salons (e.g. Madeleine de </a:t>
            </a:r>
            <a:r>
              <a:rPr lang="en-US" dirty="0" err="1"/>
              <a:t>Scudéry</a:t>
            </a:r>
            <a:r>
              <a:rPr lang="en-US" dirty="0"/>
              <a:t>)</a:t>
            </a:r>
          </a:p>
          <a:p>
            <a:pPr>
              <a:lnSpc>
                <a:spcPct val="150000"/>
              </a:lnSpc>
            </a:pPr>
            <a:r>
              <a:rPr lang="en-US" dirty="0"/>
              <a:t>Anonymous publication of </a:t>
            </a:r>
            <a:r>
              <a:rPr lang="en-US" i="1" dirty="0"/>
              <a:t>La </a:t>
            </a:r>
            <a:r>
              <a:rPr lang="en-US" i="1" dirty="0" err="1"/>
              <a:t>Princesse</a:t>
            </a:r>
            <a:r>
              <a:rPr lang="en-US" i="1" dirty="0"/>
              <a:t> de </a:t>
            </a:r>
            <a:r>
              <a:rPr lang="en-US" i="1" dirty="0" err="1"/>
              <a:t>Montpensier</a:t>
            </a:r>
            <a:r>
              <a:rPr lang="en-US" i="1" dirty="0"/>
              <a:t> </a:t>
            </a:r>
            <a:r>
              <a:rPr lang="en-US" dirty="0"/>
              <a:t>(1662)</a:t>
            </a:r>
          </a:p>
          <a:p>
            <a:pPr>
              <a:lnSpc>
                <a:spcPct val="150000"/>
              </a:lnSpc>
            </a:pPr>
            <a:r>
              <a:rPr lang="en-US" dirty="0"/>
              <a:t>Close friendship with La Rochefoucauld, author of </a:t>
            </a:r>
            <a:r>
              <a:rPr lang="en-US" i="1" dirty="0" err="1"/>
              <a:t>Maximes</a:t>
            </a:r>
            <a:r>
              <a:rPr lang="en-US" dirty="0"/>
              <a:t> (1664) and </a:t>
            </a:r>
            <a:r>
              <a:rPr lang="en-US" dirty="0" err="1"/>
              <a:t>Mme</a:t>
            </a:r>
            <a:r>
              <a:rPr lang="en-US" dirty="0"/>
              <a:t> de </a:t>
            </a:r>
            <a:r>
              <a:rPr lang="en-US" dirty="0" err="1"/>
              <a:t>Sévigné</a:t>
            </a:r>
            <a:endParaRPr lang="en-US" dirty="0"/>
          </a:p>
          <a:p>
            <a:pPr>
              <a:lnSpc>
                <a:spcPct val="150000"/>
              </a:lnSpc>
            </a:pPr>
            <a:r>
              <a:rPr lang="en-US" dirty="0"/>
              <a:t>Anonymous publication of </a:t>
            </a:r>
            <a:r>
              <a:rPr lang="en-US" i="1" dirty="0"/>
              <a:t>La </a:t>
            </a:r>
            <a:r>
              <a:rPr lang="en-US" i="1" dirty="0" err="1"/>
              <a:t>Princesse</a:t>
            </a:r>
            <a:r>
              <a:rPr lang="en-US" i="1" dirty="0"/>
              <a:t> de </a:t>
            </a:r>
            <a:r>
              <a:rPr lang="en-US" i="1" dirty="0" err="1"/>
              <a:t>Clèves</a:t>
            </a:r>
            <a:r>
              <a:rPr lang="en-US" i="1" dirty="0"/>
              <a:t> </a:t>
            </a:r>
            <a:r>
              <a:rPr lang="en-US" dirty="0"/>
              <a:t>(1678)</a:t>
            </a:r>
          </a:p>
          <a:p>
            <a:pPr marL="0" indent="0">
              <a:buNone/>
            </a:pPr>
            <a:endParaRPr lang="en-US" dirty="0"/>
          </a:p>
        </p:txBody>
      </p:sp>
      <p:pic>
        <p:nvPicPr>
          <p:cNvPr id="1026" name="Picture 2">
            <a:extLst>
              <a:ext uri="{FF2B5EF4-FFF2-40B4-BE49-F238E27FC236}">
                <a16:creationId xmlns:a16="http://schemas.microsoft.com/office/drawing/2014/main" id="{3757247A-4338-5C42-A718-CAAE77C40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2611" y="1280968"/>
            <a:ext cx="3302000" cy="37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41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335E9F-1A6C-914C-A79D-D27C89244F7D}"/>
              </a:ext>
            </a:extLst>
          </p:cNvPr>
          <p:cNvSpPr>
            <a:spLocks noGrp="1"/>
          </p:cNvSpPr>
          <p:nvPr>
            <p:ph idx="1"/>
          </p:nvPr>
        </p:nvSpPr>
        <p:spPr>
          <a:xfrm>
            <a:off x="838200" y="629392"/>
            <a:ext cx="5257800" cy="5547571"/>
          </a:xfrm>
        </p:spPr>
        <p:txBody>
          <a:bodyPr>
            <a:normAutofit fontScale="92500"/>
          </a:bodyPr>
          <a:lstStyle/>
          <a:p>
            <a:pPr marL="0" indent="0">
              <a:buNone/>
            </a:pPr>
            <a:r>
              <a:rPr lang="en-US" i="1" dirty="0"/>
              <a:t>La </a:t>
            </a:r>
            <a:r>
              <a:rPr lang="en-US" i="1" dirty="0" err="1"/>
              <a:t>Princesse</a:t>
            </a:r>
            <a:r>
              <a:rPr lang="en-US" i="1" dirty="0"/>
              <a:t> de </a:t>
            </a:r>
            <a:r>
              <a:rPr lang="en-US" i="1" dirty="0" err="1"/>
              <a:t>Clèves</a:t>
            </a:r>
            <a:r>
              <a:rPr lang="en-US" i="1" dirty="0"/>
              <a:t> </a:t>
            </a:r>
            <a:r>
              <a:rPr lang="en-US" dirty="0"/>
              <a:t>(1678)</a:t>
            </a:r>
          </a:p>
          <a:p>
            <a:pPr>
              <a:lnSpc>
                <a:spcPct val="150000"/>
              </a:lnSpc>
            </a:pPr>
            <a:r>
              <a:rPr lang="en-US" i="1" dirty="0"/>
              <a:t>roman </a:t>
            </a:r>
            <a:r>
              <a:rPr lang="en-US" i="1" dirty="0" err="1"/>
              <a:t>historique</a:t>
            </a:r>
            <a:r>
              <a:rPr lang="en-US" i="1" dirty="0"/>
              <a:t>/roman </a:t>
            </a:r>
            <a:r>
              <a:rPr lang="en-US" i="1" dirty="0" err="1"/>
              <a:t>d’analyse</a:t>
            </a:r>
            <a:r>
              <a:rPr lang="en-US" i="1" dirty="0"/>
              <a:t>/roman </a:t>
            </a:r>
            <a:r>
              <a:rPr lang="en-US" i="1" dirty="0" err="1"/>
              <a:t>psychologique</a:t>
            </a:r>
            <a:endParaRPr lang="en-US" dirty="0"/>
          </a:p>
          <a:p>
            <a:pPr>
              <a:lnSpc>
                <a:spcPct val="150000"/>
              </a:lnSpc>
            </a:pPr>
            <a:r>
              <a:rPr lang="en-US" dirty="0"/>
              <a:t>Set between 1558–1559, at the court of Henri II (then François II)</a:t>
            </a:r>
          </a:p>
          <a:p>
            <a:pPr>
              <a:lnSpc>
                <a:spcPct val="150000"/>
              </a:lnSpc>
            </a:pPr>
            <a:r>
              <a:rPr lang="en-US" dirty="0"/>
              <a:t>Historical figures : Catherine de’ Medici (Queen), Diane de Poitiers (Duchesse de </a:t>
            </a:r>
            <a:r>
              <a:rPr lang="en-US" dirty="0" err="1"/>
              <a:t>Valentinois</a:t>
            </a:r>
            <a:r>
              <a:rPr lang="en-US" dirty="0"/>
              <a:t>), Mary Stuart (La Reine Dauphine), Duc de Guise </a:t>
            </a:r>
            <a:r>
              <a:rPr lang="en-US" dirty="0" err="1"/>
              <a:t>etc</a:t>
            </a:r>
            <a:r>
              <a:rPr lang="en-US" dirty="0"/>
              <a:t>…</a:t>
            </a:r>
          </a:p>
          <a:p>
            <a:pPr marL="0" indent="0">
              <a:buNone/>
            </a:pPr>
            <a:endParaRPr lang="en-US" dirty="0"/>
          </a:p>
          <a:p>
            <a:endParaRPr lang="en-US" i="1" dirty="0"/>
          </a:p>
        </p:txBody>
      </p:sp>
      <p:pic>
        <p:nvPicPr>
          <p:cNvPr id="2050" name="Picture 2" descr="Image illustrative de l’article La Princesse de Clèves">
            <a:extLst>
              <a:ext uri="{FF2B5EF4-FFF2-40B4-BE49-F238E27FC236}">
                <a16:creationId xmlns:a16="http://schemas.microsoft.com/office/drawing/2014/main" id="{07F9D26D-1501-1C4F-B731-160D6EDD5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837" y="1274371"/>
            <a:ext cx="2286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3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3CBBD5-952D-DB45-9D6F-1AF58B2A8222}"/>
              </a:ext>
            </a:extLst>
          </p:cNvPr>
          <p:cNvSpPr>
            <a:spLocks noGrp="1"/>
          </p:cNvSpPr>
          <p:nvPr>
            <p:ph idx="1"/>
          </p:nvPr>
        </p:nvSpPr>
        <p:spPr>
          <a:xfrm>
            <a:off x="415636" y="391886"/>
            <a:ext cx="8455232" cy="6466114"/>
          </a:xfrm>
        </p:spPr>
        <p:txBody>
          <a:bodyPr>
            <a:normAutofit lnSpcReduction="10000"/>
          </a:bodyPr>
          <a:lstStyle/>
          <a:p>
            <a:pPr marL="0" indent="0">
              <a:buNone/>
            </a:pPr>
            <a:r>
              <a:rPr lang="en-US" sz="2200" b="1" dirty="0"/>
              <a:t>Opening tableau: the court of Henri II</a:t>
            </a:r>
          </a:p>
          <a:p>
            <a:pPr marL="0" indent="0">
              <a:lnSpc>
                <a:spcPct val="150000"/>
              </a:lnSpc>
              <a:buNone/>
            </a:pPr>
            <a:r>
              <a:rPr lang="en-US" sz="2200" dirty="0"/>
              <a:t>‘</a:t>
            </a:r>
            <a:r>
              <a:rPr lang="fr-FR" sz="2200" dirty="0"/>
              <a:t>La magnificence et la galanterie n’ont jamais paru en France avec tant d’éclat que dans les dernières années du règne de Henri second. Ce prince était galant, bien fait et amoureux ; quoique sa passion pour Diane de Poitiers, Duchesse de Valentinois, eût commence il y avait plus de vingt ans, elle n’en était pas moins violente, et il n’en donnait pas des témoignages moins éclatants.’ </a:t>
            </a:r>
            <a:r>
              <a:rPr lang="en-US" sz="2200" dirty="0"/>
              <a:t>(Lafayette 1980: 75)</a:t>
            </a:r>
          </a:p>
          <a:p>
            <a:pPr marL="0" indent="0">
              <a:lnSpc>
                <a:spcPct val="150000"/>
              </a:lnSpc>
              <a:buNone/>
            </a:pPr>
            <a:r>
              <a:rPr lang="en-US" sz="2200" dirty="0"/>
              <a:t>‘Never has France seen such a display of courtly magnificence and manners as in the last years of the reign of Henri II. The king was chivalrous, nobly built, and </a:t>
            </a:r>
            <a:r>
              <a:rPr lang="en-US" sz="2200" dirty="0" err="1"/>
              <a:t>amourously</a:t>
            </a:r>
            <a:r>
              <a:rPr lang="en-US" sz="2200" dirty="0"/>
              <a:t> inclined; although his passion for Diane de Poitiers , the Duchesse de </a:t>
            </a:r>
            <a:r>
              <a:rPr lang="en-US" sz="2200" dirty="0" err="1"/>
              <a:t>Valentinois</a:t>
            </a:r>
            <a:r>
              <a:rPr lang="en-US" sz="2200" dirty="0"/>
              <a:t>, had begun more than twenty years earlier, it was none the less violent and he advertised it no less openly.’ (Lafayette 1992: 3)</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074" name="Picture 2" descr="Henry II of France Dies of Tournament Wounds | History Today">
            <a:extLst>
              <a:ext uri="{FF2B5EF4-FFF2-40B4-BE49-F238E27FC236}">
                <a16:creationId xmlns:a16="http://schemas.microsoft.com/office/drawing/2014/main" id="{D9311020-0869-5A4F-A9D6-7C758BBF3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9886" y="823686"/>
            <a:ext cx="3009696" cy="487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21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A72DA2-30DF-814C-BD16-38FADF783D96}"/>
              </a:ext>
            </a:extLst>
          </p:cNvPr>
          <p:cNvSpPr>
            <a:spLocks noGrp="1"/>
          </p:cNvSpPr>
          <p:nvPr>
            <p:ph idx="1"/>
          </p:nvPr>
        </p:nvSpPr>
        <p:spPr>
          <a:xfrm>
            <a:off x="475012" y="427512"/>
            <a:ext cx="8051471" cy="6329548"/>
          </a:xfrm>
        </p:spPr>
        <p:txBody>
          <a:bodyPr>
            <a:normAutofit fontScale="92500" lnSpcReduction="10000"/>
          </a:bodyPr>
          <a:lstStyle/>
          <a:p>
            <a:pPr marL="0" indent="0">
              <a:buNone/>
            </a:pPr>
            <a:r>
              <a:rPr lang="en-US" sz="2200" b="1" dirty="0"/>
              <a:t>Jealousy, power, appearance</a:t>
            </a:r>
            <a:endParaRPr lang="en-US" sz="2200" dirty="0"/>
          </a:p>
          <a:p>
            <a:pPr marL="0" indent="0">
              <a:lnSpc>
                <a:spcPct val="150000"/>
              </a:lnSpc>
              <a:buNone/>
            </a:pPr>
            <a:r>
              <a:rPr lang="en-US" sz="2200" dirty="0"/>
              <a:t>‘</a:t>
            </a:r>
            <a:r>
              <a:rPr lang="fr-FR" sz="2200" dirty="0"/>
              <a:t>L’humeur ambitieuse de la Reine lui faisait trouver une grande douceur à régner ; il semblait qu’elle souffrit sans peine l’attachement du Roi pour la Duchesse de Valentinois, et elle n’en témoignait aucune jalousie ; mais elle avait une si profonde dissimulation qu’il était difficile de juger de ses sentiments, et la politique l’obligeait d’approcher cette duchesse de sa personne, afin d’en approcher le Roi.’ </a:t>
            </a:r>
            <a:r>
              <a:rPr lang="en-US" sz="2200" dirty="0"/>
              <a:t>(Lafayette 1980: 75–6)</a:t>
            </a:r>
          </a:p>
          <a:p>
            <a:pPr marL="0" indent="0">
              <a:lnSpc>
                <a:spcPct val="150000"/>
              </a:lnSpc>
              <a:buNone/>
            </a:pPr>
            <a:endParaRPr lang="en-US" sz="2200" dirty="0"/>
          </a:p>
          <a:p>
            <a:pPr marL="0" indent="0">
              <a:lnSpc>
                <a:spcPct val="150000"/>
              </a:lnSpc>
              <a:buNone/>
            </a:pPr>
            <a:r>
              <a:rPr lang="en-US" sz="2200" dirty="0"/>
              <a:t>‘The Queen had an ambitious nature and delighted in her royal rank. She seemed to suffer the King’s attachment to the Duchesse de </a:t>
            </a:r>
            <a:r>
              <a:rPr lang="en-US" sz="2200" dirty="0" err="1"/>
              <a:t>Valentinois</a:t>
            </a:r>
            <a:r>
              <a:rPr lang="en-US" sz="2200" dirty="0"/>
              <a:t> lightly, and she never showed any jealousy, but she had such a profound capacity for dissimulation that it was difficult to guess her true feelings; political self-interest obliged her to keep </a:t>
            </a:r>
            <a:r>
              <a:rPr lang="en-US" sz="2200" dirty="0" err="1"/>
              <a:t>Mme</a:t>
            </a:r>
            <a:r>
              <a:rPr lang="en-US" sz="2200" dirty="0"/>
              <a:t> de </a:t>
            </a:r>
            <a:r>
              <a:rPr lang="en-US" sz="2200" dirty="0" err="1"/>
              <a:t>Valentinois</a:t>
            </a:r>
            <a:r>
              <a:rPr lang="en-US" sz="2200" dirty="0"/>
              <a:t> close to her person in order to draw the King himself closer.’ (Lafayette 1992: 3)</a:t>
            </a:r>
          </a:p>
        </p:txBody>
      </p:sp>
      <p:pic>
        <p:nvPicPr>
          <p:cNvPr id="4098" name="Picture 2" descr="Catherine de' Medici - Wikipedia">
            <a:extLst>
              <a:ext uri="{FF2B5EF4-FFF2-40B4-BE49-F238E27FC236}">
                <a16:creationId xmlns:a16="http://schemas.microsoft.com/office/drawing/2014/main" id="{9009FB71-7AF8-B647-B871-63A8761CF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782" y="163286"/>
            <a:ext cx="2231571" cy="319520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iane de Poitiers - Wikipedia">
            <a:extLst>
              <a:ext uri="{FF2B5EF4-FFF2-40B4-BE49-F238E27FC236}">
                <a16:creationId xmlns:a16="http://schemas.microsoft.com/office/drawing/2014/main" id="{ED1AAE50-649D-794C-A8BE-C2091C371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7782" y="3429000"/>
            <a:ext cx="2231571" cy="326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11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95351F-715D-1946-8A01-E067EA1B943C}"/>
              </a:ext>
            </a:extLst>
          </p:cNvPr>
          <p:cNvSpPr>
            <a:spLocks noGrp="1"/>
          </p:cNvSpPr>
          <p:nvPr>
            <p:ph idx="1"/>
          </p:nvPr>
        </p:nvSpPr>
        <p:spPr>
          <a:xfrm>
            <a:off x="439387" y="439387"/>
            <a:ext cx="10914413" cy="5737576"/>
          </a:xfrm>
        </p:spPr>
        <p:txBody>
          <a:bodyPr>
            <a:normAutofit lnSpcReduction="10000"/>
          </a:bodyPr>
          <a:lstStyle/>
          <a:p>
            <a:pPr marL="0" indent="0">
              <a:buNone/>
            </a:pPr>
            <a:r>
              <a:rPr lang="en-US" b="1" dirty="0" err="1"/>
              <a:t>Mlle</a:t>
            </a:r>
            <a:r>
              <a:rPr lang="en-US" b="1" dirty="0"/>
              <a:t> de Chartres (La </a:t>
            </a:r>
            <a:r>
              <a:rPr lang="en-US" b="1" dirty="0" err="1"/>
              <a:t>Princesse</a:t>
            </a:r>
            <a:r>
              <a:rPr lang="en-US" b="1" dirty="0"/>
              <a:t> de </a:t>
            </a:r>
            <a:r>
              <a:rPr lang="en-US" b="1" dirty="0" err="1"/>
              <a:t>Clèves</a:t>
            </a:r>
            <a:r>
              <a:rPr lang="en-US" b="1" dirty="0"/>
              <a:t>)</a:t>
            </a:r>
          </a:p>
          <a:p>
            <a:pPr marL="0" indent="0">
              <a:buNone/>
            </a:pPr>
            <a:endParaRPr lang="en-US" dirty="0"/>
          </a:p>
          <a:p>
            <a:pPr marL="0" indent="0">
              <a:lnSpc>
                <a:spcPct val="150000"/>
              </a:lnSpc>
              <a:buNone/>
            </a:pPr>
            <a:r>
              <a:rPr lang="en-US" dirty="0"/>
              <a:t>‘</a:t>
            </a:r>
            <a:r>
              <a:rPr lang="fr-FR" dirty="0"/>
              <a:t>Il parut alors une beauté à la Cour, qui attire les yeux de tout le monde, et l’on doit croire que c’était une beauté parfait, puisqu’elle donna de l’admiration dans un lieu où l’on était si accoutumé à voir de belles personnes</a:t>
            </a:r>
            <a:r>
              <a:rPr lang="en-US" dirty="0"/>
              <a:t>.’ (Lafayette 1980: 82)</a:t>
            </a:r>
          </a:p>
          <a:p>
            <a:pPr marL="0" indent="0">
              <a:buNone/>
            </a:pPr>
            <a:endParaRPr lang="en-US" dirty="0"/>
          </a:p>
          <a:p>
            <a:pPr marL="0" indent="0">
              <a:lnSpc>
                <a:spcPct val="150000"/>
              </a:lnSpc>
              <a:buNone/>
            </a:pPr>
            <a:r>
              <a:rPr lang="en-US" dirty="0"/>
              <a:t>‘There appeared at court in those days a young woman so beautiful that all eyes turned to gaze upon her. Peerless indeed her beauty must have been, since it aroused wonder and admiration in a place where the sight of beautiful women was commonplace.’ (Lafayette 1992: 9)</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2526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769B6D-5FCC-2345-812D-1E877683701D}"/>
              </a:ext>
            </a:extLst>
          </p:cNvPr>
          <p:cNvSpPr>
            <a:spLocks noGrp="1"/>
          </p:cNvSpPr>
          <p:nvPr>
            <p:ph idx="1"/>
          </p:nvPr>
        </p:nvSpPr>
        <p:spPr>
          <a:xfrm>
            <a:off x="475013" y="451262"/>
            <a:ext cx="11352810" cy="6115793"/>
          </a:xfrm>
        </p:spPr>
        <p:txBody>
          <a:bodyPr>
            <a:normAutofit fontScale="92500"/>
          </a:bodyPr>
          <a:lstStyle/>
          <a:p>
            <a:pPr marL="0" indent="0">
              <a:buNone/>
            </a:pPr>
            <a:r>
              <a:rPr lang="en-US" b="1" dirty="0"/>
              <a:t>Stories about love and its dangers</a:t>
            </a:r>
            <a:endParaRPr lang="en-US" dirty="0"/>
          </a:p>
          <a:p>
            <a:pPr marL="0" indent="0">
              <a:buNone/>
            </a:pPr>
            <a:r>
              <a:rPr lang="en-US" dirty="0"/>
              <a:t>‘</a:t>
            </a:r>
            <a:r>
              <a:rPr lang="fr-FR" dirty="0"/>
              <a:t>La plupart des mères s’imaginent qu’il suffit de ne parler jamais de galanterie devant les jeunes personnes pour les en éloigner. Madame de Chartres avait une opinion oppose ; elle faisait souvent à sa fille des peintures de l’amour ; elle lui montrait ce qu’il a d’agréable pour la persuader plus aisément sur ce qu’elle lui en apprenait de dangereux ; elle lui contait le peu de sincérité des hommes, leurs tromperies et leur infidélité, les malheurs domestiques où plongent les engagements ; et elle lui faisait voir, d’un autre côté, quelle tranquillité suivait la vie d’une honnête femme, et combien la vertu donnait d’éclat et d’élévation à une personne qui avait de la beauté et de la naissance</a:t>
            </a:r>
            <a:r>
              <a:rPr lang="en-US" dirty="0"/>
              <a:t>.’ (Lafayette 1980: 82–3)</a:t>
            </a:r>
          </a:p>
          <a:p>
            <a:pPr marL="0" indent="0">
              <a:buNone/>
            </a:pPr>
            <a:r>
              <a:rPr lang="en-US" dirty="0"/>
              <a:t>‘Most mothers imagine that one need only avoid speaking about </a:t>
            </a:r>
            <a:r>
              <a:rPr lang="en-US" dirty="0" err="1"/>
              <a:t>amourous</a:t>
            </a:r>
            <a:r>
              <a:rPr lang="en-US" dirty="0"/>
              <a:t> entanglements in front of young girls in order to preserve them from contamination. </a:t>
            </a:r>
            <a:r>
              <a:rPr lang="en-US" dirty="0" err="1"/>
              <a:t>Mme</a:t>
            </a:r>
            <a:r>
              <a:rPr lang="en-US" dirty="0"/>
              <a:t> de Chartres believed the opposite. She often gave her daughters descriptions of love; she impressed upon her how attractive it can be in order to convince her more easily of what she said about its dangers; she spoke to her of men’s insincerity, of their deceptions and infidelity, of the disastrous effects of love affairs on conjugal life; and she painted for her, on the other hand, the tranquility that a woman of good reputation enjoys. She told her how much brilliance and distinction virtue bestows on a woman who is beautiful and well-born’ (Lafayette 1992: 9–10)</a:t>
            </a:r>
          </a:p>
          <a:p>
            <a:pPr marL="0" indent="0">
              <a:buNone/>
            </a:pPr>
            <a:endParaRPr lang="en-US" b="1" dirty="0"/>
          </a:p>
        </p:txBody>
      </p:sp>
    </p:spTree>
    <p:extLst>
      <p:ext uri="{BB962C8B-B14F-4D97-AF65-F5344CB8AC3E}">
        <p14:creationId xmlns:p14="http://schemas.microsoft.com/office/powerpoint/2010/main" val="3277415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265375-429E-6948-9DB4-C0363C48DC6F}"/>
              </a:ext>
            </a:extLst>
          </p:cNvPr>
          <p:cNvSpPr>
            <a:spLocks noGrp="1"/>
          </p:cNvSpPr>
          <p:nvPr>
            <p:ph idx="1"/>
          </p:nvPr>
        </p:nvSpPr>
        <p:spPr/>
        <p:txBody>
          <a:bodyPr>
            <a:normAutofit lnSpcReduction="10000"/>
          </a:bodyPr>
          <a:lstStyle/>
          <a:p>
            <a:pPr marL="0" indent="0">
              <a:buNone/>
            </a:pPr>
            <a:r>
              <a:rPr lang="en-US" b="1" dirty="0"/>
              <a:t>François de la Rochefoucauld, </a:t>
            </a:r>
            <a:r>
              <a:rPr lang="en-US" b="1" i="1" dirty="0" err="1"/>
              <a:t>Réflexions</a:t>
            </a:r>
            <a:r>
              <a:rPr lang="en-US" b="1" i="1" dirty="0"/>
              <a:t> </a:t>
            </a:r>
            <a:r>
              <a:rPr lang="en-US" b="1" i="1" dirty="0" err="1"/>
              <a:t>ou</a:t>
            </a:r>
            <a:r>
              <a:rPr lang="en-US" b="1" i="1" dirty="0"/>
              <a:t> sentences et </a:t>
            </a:r>
            <a:r>
              <a:rPr lang="en-US" b="1" i="1" dirty="0" err="1"/>
              <a:t>maximes</a:t>
            </a:r>
            <a:r>
              <a:rPr lang="en-US" b="1" i="1" dirty="0"/>
              <a:t> </a:t>
            </a:r>
            <a:r>
              <a:rPr lang="en-US" b="1" i="1" dirty="0" err="1"/>
              <a:t>morales</a:t>
            </a:r>
            <a:r>
              <a:rPr lang="en-US" b="1" i="1" dirty="0"/>
              <a:t> </a:t>
            </a:r>
            <a:r>
              <a:rPr lang="en-US" b="1" dirty="0"/>
              <a:t>(1665)</a:t>
            </a:r>
          </a:p>
          <a:p>
            <a:pPr marL="0" indent="0">
              <a:buNone/>
            </a:pPr>
            <a:endParaRPr lang="en-US" dirty="0"/>
          </a:p>
          <a:p>
            <a:pPr marL="0" indent="0">
              <a:buNone/>
            </a:pPr>
            <a:r>
              <a:rPr lang="fr-FR" dirty="0"/>
              <a:t>‘Il est du véritable amour comme de l’apparition des esprits, tout le monde en parle, mais peu de gens en ont vu.’</a:t>
            </a:r>
          </a:p>
          <a:p>
            <a:pPr marL="0" indent="0">
              <a:buNone/>
            </a:pPr>
            <a:endParaRPr lang="en-US" dirty="0"/>
          </a:p>
          <a:p>
            <a:pPr marL="0" indent="0">
              <a:buNone/>
            </a:pPr>
            <a:r>
              <a:rPr lang="en-US" dirty="0"/>
              <a:t>‘True love is like ghosts, which everyone talks about and few have seen.’ </a:t>
            </a:r>
          </a:p>
          <a:p>
            <a:pPr marL="0" indent="0">
              <a:buNone/>
            </a:pPr>
            <a:endParaRPr lang="en-US" dirty="0"/>
          </a:p>
          <a:p>
            <a:pPr marL="0" indent="0">
              <a:buNone/>
            </a:pPr>
            <a:r>
              <a:rPr lang="en-US" dirty="0"/>
              <a:t>‘</a:t>
            </a:r>
            <a:r>
              <a:rPr lang="en-GB" dirty="0"/>
              <a:t>Si on </a:t>
            </a:r>
            <a:r>
              <a:rPr lang="en-GB" dirty="0" err="1"/>
              <a:t>juge</a:t>
            </a:r>
            <a:r>
              <a:rPr lang="en-GB" dirty="0"/>
              <a:t> de </a:t>
            </a:r>
            <a:r>
              <a:rPr lang="en-GB" dirty="0" err="1"/>
              <a:t>l’amour</a:t>
            </a:r>
            <a:r>
              <a:rPr lang="en-GB" dirty="0"/>
              <a:t> par la </a:t>
            </a:r>
            <a:r>
              <a:rPr lang="en-GB" dirty="0" err="1"/>
              <a:t>plupart</a:t>
            </a:r>
            <a:r>
              <a:rPr lang="en-GB" dirty="0"/>
              <a:t> de </a:t>
            </a:r>
            <a:r>
              <a:rPr lang="en-GB" dirty="0" err="1"/>
              <a:t>ses</a:t>
            </a:r>
            <a:r>
              <a:rPr lang="en-GB" dirty="0"/>
              <a:t> </a:t>
            </a:r>
            <a:r>
              <a:rPr lang="en-GB" dirty="0" err="1"/>
              <a:t>effets</a:t>
            </a:r>
            <a:r>
              <a:rPr lang="en-GB" dirty="0"/>
              <a:t>, il </a:t>
            </a:r>
            <a:r>
              <a:rPr lang="en-GB" dirty="0" err="1"/>
              <a:t>ressemble</a:t>
            </a:r>
            <a:r>
              <a:rPr lang="en-GB" dirty="0"/>
              <a:t> plus a la </a:t>
            </a:r>
            <a:r>
              <a:rPr lang="en-GB" dirty="0" err="1"/>
              <a:t>haine</a:t>
            </a:r>
            <a:r>
              <a:rPr lang="en-GB" dirty="0"/>
              <a:t> </a:t>
            </a:r>
            <a:r>
              <a:rPr lang="en-GB" dirty="0" err="1"/>
              <a:t>qu’à</a:t>
            </a:r>
            <a:r>
              <a:rPr lang="en-GB" dirty="0"/>
              <a:t> </a:t>
            </a:r>
            <a:r>
              <a:rPr lang="en-GB" dirty="0" err="1"/>
              <a:t>l’amitié</a:t>
            </a:r>
            <a:r>
              <a:rPr lang="en-GB" dirty="0"/>
              <a:t>’ </a:t>
            </a:r>
          </a:p>
          <a:p>
            <a:pPr marL="0" indent="0">
              <a:buNone/>
            </a:pPr>
            <a:endParaRPr lang="en-GB" dirty="0"/>
          </a:p>
          <a:p>
            <a:pPr marL="0" indent="0">
              <a:buNone/>
            </a:pPr>
            <a:r>
              <a:rPr lang="en-US" dirty="0"/>
              <a:t>‘If we are to judge of love by its consequences, it more nearly resembles hatred than friendship.’ </a:t>
            </a:r>
          </a:p>
          <a:p>
            <a:pPr marL="0" indent="0">
              <a:buNone/>
            </a:pPr>
            <a:endParaRPr lang="en-US" dirty="0"/>
          </a:p>
        </p:txBody>
      </p:sp>
    </p:spTree>
    <p:extLst>
      <p:ext uri="{BB962C8B-B14F-4D97-AF65-F5344CB8AC3E}">
        <p14:creationId xmlns:p14="http://schemas.microsoft.com/office/powerpoint/2010/main" val="2110567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TotalTime>
  <Words>2475</Words>
  <Application>Microsoft Macintosh PowerPoint</Application>
  <PresentationFormat>Widescreen</PresentationFormat>
  <Paragraphs>109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Garamond</vt:lpstr>
      <vt:lpstr>Office Theme</vt:lpstr>
      <vt:lpstr>COM6006 / FRE6006  Narrative in Theory and Practice:  Analysing and Creatively Responding to French Literature Through the Ages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COM6006 / FRE6006  Narrative in Theory and Practice:  Analysing and Creatively Responding to French Literature Through the Ages </dc:title>
  <dc:creator>Richard Mason</dc:creator>
  <cp:lastModifiedBy>Richard Mason</cp:lastModifiedBy>
  <cp:revision>26</cp:revision>
  <dcterms:created xsi:type="dcterms:W3CDTF">2021-02-24T16:14:33Z</dcterms:created>
  <dcterms:modified xsi:type="dcterms:W3CDTF">2021-02-25T08:54:11Z</dcterms:modified>
</cp:coreProperties>
</file>