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62" r:id="rId6"/>
    <p:sldId id="267" r:id="rId7"/>
    <p:sldId id="263" r:id="rId8"/>
    <p:sldId id="264" r:id="rId9"/>
    <p:sldId id="265" r:id="rId10"/>
    <p:sldId id="266" r:id="rId11"/>
    <p:sldId id="270" r:id="rId12"/>
    <p:sldId id="268" r:id="rId13"/>
    <p:sldId id="269" r:id="rId14"/>
    <p:sldId id="280" r:id="rId15"/>
    <p:sldId id="281" r:id="rId16"/>
    <p:sldId id="282" r:id="rId17"/>
    <p:sldId id="272" r:id="rId18"/>
    <p:sldId id="273" r:id="rId19"/>
    <p:sldId id="274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 autoAdjust="0"/>
    <p:restoredTop sz="86408"/>
  </p:normalViewPr>
  <p:slideViewPr>
    <p:cSldViewPr snapToGrid="0">
      <p:cViewPr varScale="1">
        <p:scale>
          <a:sx n="91" d="100"/>
          <a:sy n="91" d="100"/>
        </p:scale>
        <p:origin x="288" y="184"/>
      </p:cViewPr>
      <p:guideLst/>
    </p:cSldViewPr>
  </p:slideViewPr>
  <p:outlineViewPr>
    <p:cViewPr>
      <p:scale>
        <a:sx n="33" d="100"/>
        <a:sy n="33" d="100"/>
      </p:scale>
      <p:origin x="0" y="-2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A90F8-1CAD-48D9-9E20-EA9A371AE2E9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60135-8FB9-4A1A-9169-56DFBC9B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98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028CA9-8A6E-DA4A-BA5B-339BB2FE61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88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60135-8FB9-4A1A-9169-56DFBC9B4B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431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60135-8FB9-4A1A-9169-56DFBC9B4B1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85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60135-8FB9-4A1A-9169-56DFBC9B4B1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652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60135-8FB9-4A1A-9169-56DFBC9B4B1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11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60135-8FB9-4A1A-9169-56DFBC9B4B1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1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>
                <a:latin typeface="Garamond" panose="020204040303010108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1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68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5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4" y="360218"/>
            <a:ext cx="10436431" cy="5438693"/>
          </a:xfrm>
        </p:spPr>
        <p:txBody>
          <a:bodyPr>
            <a:normAutofit/>
          </a:bodyPr>
          <a:lstStyle>
            <a:lvl1pPr>
              <a:defRPr sz="2400">
                <a:latin typeface="Garamond" panose="02020404030301010803" pitchFamily="18" charset="0"/>
                <a:ea typeface="Source Sans Pro" panose="020B0503030403020204" pitchFamily="34" charset="0"/>
              </a:defRPr>
            </a:lvl1pPr>
            <a:lvl2pPr>
              <a:defRPr sz="2400">
                <a:latin typeface="Garamond" panose="02020404030301010803" pitchFamily="18" charset="0"/>
                <a:ea typeface="Source Sans Pro" panose="020B0503030403020204" pitchFamily="34" charset="0"/>
              </a:defRPr>
            </a:lvl2pPr>
            <a:lvl3pPr>
              <a:defRPr sz="2400">
                <a:latin typeface="Garamond" panose="02020404030301010803" pitchFamily="18" charset="0"/>
                <a:ea typeface="Source Sans Pro" panose="020B0503030403020204" pitchFamily="34" charset="0"/>
              </a:defRPr>
            </a:lvl3pPr>
            <a:lvl4pPr>
              <a:defRPr sz="2400">
                <a:latin typeface="Garamond" panose="02020404030301010803" pitchFamily="18" charset="0"/>
                <a:ea typeface="Source Sans Pro" panose="020B0503030403020204" pitchFamily="34" charset="0"/>
              </a:defRPr>
            </a:lvl4pPr>
            <a:lvl5pPr>
              <a:defRPr sz="2400">
                <a:latin typeface="Garamond" panose="02020404030301010803" pitchFamily="18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4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2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29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3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572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93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50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52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6DE7-36C1-4622-92BA-E2EBD4606B90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959D1-EFD9-40E1-85BA-84B778005C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F514-3A18-B540-90F3-E0610E855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48" y="1888271"/>
            <a:ext cx="11881104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300" b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COM6006 / FRE6006 Narrative in Theory and Practice: </a:t>
            </a:r>
            <a:br>
              <a:rPr lang="en-US" sz="3300" b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</a:br>
            <a:r>
              <a:rPr lang="en-US" sz="3300" b="1" dirty="0" err="1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Analysing</a:t>
            </a:r>
            <a:r>
              <a:rPr lang="en-US" sz="3300" b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 and Creatively Responding to French Literature Through the Ages</a:t>
            </a:r>
            <a:br>
              <a:rPr lang="en-US" sz="3300" b="1" dirty="0">
                <a:ea typeface="Source Sans Pro" panose="020B0503030403020204" pitchFamily="34" charset="0"/>
              </a:rPr>
            </a:br>
            <a:br>
              <a:rPr lang="en-US" sz="3300" b="1" dirty="0">
                <a:ea typeface="Source Sans Pro" panose="020B0503030403020204" pitchFamily="34" charset="0"/>
              </a:rPr>
            </a:br>
            <a:r>
              <a:rPr lang="en-US" sz="3300" b="1" dirty="0">
                <a:ea typeface="Source Sans Pro" panose="020B0503030403020204" pitchFamily="34" charset="0"/>
              </a:rPr>
              <a:t>Dr Richard Mason</a:t>
            </a:r>
            <a:br>
              <a:rPr lang="en-US" sz="3300" b="1" dirty="0">
                <a:ea typeface="Source Sans Pro" panose="020B0503030403020204" pitchFamily="34" charset="0"/>
              </a:rPr>
            </a:br>
            <a:r>
              <a:rPr lang="en-US" sz="3300" b="1" dirty="0" err="1">
                <a:ea typeface="Source Sans Pro" panose="020B0503030403020204" pitchFamily="34" charset="0"/>
              </a:rPr>
              <a:t>richard.mason@qmul.ac.uk</a:t>
            </a:r>
            <a:br>
              <a:rPr lang="en-US" sz="3300" b="1" dirty="0">
                <a:ea typeface="Source Sans Pro" panose="020B0503030403020204" pitchFamily="34" charset="0"/>
              </a:rPr>
            </a:br>
            <a:br>
              <a:rPr lang="en-US" sz="4000" b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</a:br>
            <a:endParaRPr lang="en-US" sz="4000" b="1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92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3" y="436098"/>
            <a:ext cx="11324492" cy="60069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Hetero- and homodiegetic narration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This has to do with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extent of participation in the story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:</a:t>
            </a: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Yesterday Dave had a chat with Jim, who said</a:t>
            </a:r>
          </a:p>
          <a:p>
            <a:pPr lvl="1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that his annoying cousin had emailed him to tell him about</a:t>
            </a:r>
          </a:p>
          <a:p>
            <a:pPr lvl="2"/>
            <a:r>
              <a:rPr lang="en-GB" sz="2200" dirty="0">
                <a:solidFill>
                  <a:schemeClr val="tx1"/>
                </a:solidFill>
                <a:latin typeface="Garamond" panose="02020404030301010803" pitchFamily="18" charset="0"/>
              </a:rPr>
              <a:t>the four weeks he’d just spent on holiday in Australia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A. Narrator has no role in the story s/he tells –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heterodiegetic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narrator 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B. Jim has a role in the story he tells –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homodiegetic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narrator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C. Jim’s annoying cousin has a role in the story he tells –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homodiegetic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narrator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But we can be more precise about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homodiegetic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narration: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B. Jim has a subsidiary (and reluctant) role in his story –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witness-narrator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C. Jim’s annoying cousin has a central role in his story –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autodiegetic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narrator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 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01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4D5FD-9B8D-884F-B7BB-4FE9E6DC0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633046"/>
            <a:ext cx="10389326" cy="5165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Extradiegetic vs. heterodiegetic narration</a:t>
            </a:r>
          </a:p>
          <a:p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Why would we differentiate between extradiegetic and heterodiegetic narration? (that is, between ‘levels’ and ‘participation’?)</a:t>
            </a:r>
          </a:p>
          <a:p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Well...think about a first–person, retrospective narration: ‘When I was a small girl, I sailed around the world with my aunt...’ </a:t>
            </a:r>
          </a:p>
          <a:p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This is extradiegetic, in as much as the temporal relation (ulterior, looking back at past events) makes it ‘above’ the story’s events, but the narrator is </a:t>
            </a:r>
            <a:r>
              <a:rPr lang="en-US" i="1" dirty="0">
                <a:solidFill>
                  <a:schemeClr val="tx1"/>
                </a:solidFill>
                <a:latin typeface="Garamond" panose="02020404030301010803" pitchFamily="18" charset="0"/>
              </a:rPr>
              <a:t>homodiegetic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, in as much as she took part in those events. </a:t>
            </a:r>
          </a:p>
          <a:p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This is not the case for the principal narrators of </a:t>
            </a:r>
            <a:r>
              <a:rPr lang="en-US" i="1" dirty="0">
                <a:solidFill>
                  <a:schemeClr val="tx1"/>
                </a:solidFill>
                <a:latin typeface="Garamond" panose="02020404030301010803" pitchFamily="18" charset="0"/>
              </a:rPr>
              <a:t>Roland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and </a:t>
            </a:r>
            <a:r>
              <a:rPr lang="en-US" i="1" dirty="0">
                <a:solidFill>
                  <a:schemeClr val="tx1"/>
                </a:solidFill>
                <a:latin typeface="Garamond" panose="02020404030301010803" pitchFamily="18" charset="0"/>
              </a:rPr>
              <a:t>La Princesse de Clèves, 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who are therefore extradiegetic and heterodiegetic</a:t>
            </a:r>
            <a:r>
              <a:rPr lang="en-US" i="1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As always, this is only worth stating if it has particular significance for the passage being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analysed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48209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Speech representation</a:t>
            </a:r>
            <a:endParaRPr lang="en-GB" dirty="0"/>
          </a:p>
          <a:p>
            <a:pPr marL="0" indent="0">
              <a:buNone/>
            </a:pP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Rimmon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-Kenan lists a spectrum of different types of speech representation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Key points on this spectrum are: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‘diegetic summary’ (heavy mediation between reader and events; little opportunity for characterization)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‘indirect discourse/content paraphrase’ (also marked mediation) 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‘Free indirect discourse’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‘direct discourse’ (possibilities for characterization; illusion of direct access)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Free direct discourse (typical of first person interior monologue)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(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Rimmon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-Kenan 2002: 110-11)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672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Free indirect discourse, or </a:t>
            </a:r>
            <a:r>
              <a:rPr lang="en-GB" b="1" i="1" dirty="0"/>
              <a:t>style indirect libre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FID attributed to characters and not author/narrator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Never entirely clear what ‘belongs to the narrator’ and what belongs to the character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Contributes to the richness of a text’s meaning and effects</a:t>
            </a:r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FID ‘enhances the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bivocality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or polyvocality of the text by bringing into play a plurality of speakers and attitudes’ (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Rimmon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-Kenan 2002: 115)</a:t>
            </a:r>
          </a:p>
        </p:txBody>
      </p:sp>
    </p:spTree>
    <p:extLst>
      <p:ext uri="{BB962C8B-B14F-4D97-AF65-F5344CB8AC3E}">
        <p14:creationId xmlns:p14="http://schemas.microsoft.com/office/powerpoint/2010/main" val="1271478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B666C1-E457-3144-9F58-27BFE4E9F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604911"/>
            <a:ext cx="10150174" cy="5194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Part 2: Guidance on Assignment 1: how to do a narratological analysis</a:t>
            </a:r>
          </a:p>
        </p:txBody>
      </p:sp>
    </p:spTree>
    <p:extLst>
      <p:ext uri="{BB962C8B-B14F-4D97-AF65-F5344CB8AC3E}">
        <p14:creationId xmlns:p14="http://schemas.microsoft.com/office/powerpoint/2010/main" val="4053743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8F1913-2222-6949-89C3-D0B5BEE24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2" y="576776"/>
            <a:ext cx="10614408" cy="56723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Preparatory reading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Read and reread the </a:t>
            </a:r>
            <a:r>
              <a:rPr lang="en-GB" b="1" dirty="0"/>
              <a:t>primary text </a:t>
            </a:r>
            <a:r>
              <a:rPr lang="en-GB" dirty="0"/>
              <a:t>to ensure that you have a good understanding of where the passage is situated and its function within the narrative as a whole 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/>
              <a:t>Read and reread the </a:t>
            </a:r>
            <a:r>
              <a:rPr lang="en-GB" b="1" dirty="0"/>
              <a:t>extract</a:t>
            </a:r>
            <a:r>
              <a:rPr lang="en-GB" dirty="0"/>
              <a:t> </a:t>
            </a:r>
            <a:r>
              <a:rPr lang="en-GB" i="1" dirty="0"/>
              <a:t>several times</a:t>
            </a:r>
            <a:r>
              <a:rPr lang="en-GB" dirty="0"/>
              <a:t> until you are very familiar with it; you should know it almost by heart by the time you come to write on 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Carefully reread relevant sections from </a:t>
            </a:r>
            <a:r>
              <a:rPr lang="en-GB" b="1" dirty="0" err="1"/>
              <a:t>Rimmon</a:t>
            </a:r>
            <a:r>
              <a:rPr lang="en-GB" b="1" dirty="0"/>
              <a:t>-Kenan</a:t>
            </a:r>
            <a:r>
              <a:rPr lang="en-GB" dirty="0"/>
              <a:t> to ensure that you are using technical terms correctly (the index will help; see too </a:t>
            </a:r>
            <a:r>
              <a:rPr lang="en-GB" i="1" dirty="0"/>
              <a:t>Handbook of Narratology </a:t>
            </a:r>
            <a:r>
              <a:rPr lang="en-GB" dirty="0"/>
              <a:t>available via reading list)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Identify and read </a:t>
            </a:r>
            <a:r>
              <a:rPr lang="en-GB" b="1" dirty="0"/>
              <a:t>relevant secondary material </a:t>
            </a:r>
            <a:r>
              <a:rPr lang="en-GB" dirty="0"/>
              <a:t>that will inform your analysis (start with reading list)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‘You demonstrate excellent knowledge and understanding of the passage, the wider narrative, secondary literature on </a:t>
            </a:r>
            <a:r>
              <a:rPr lang="en-GB" i="1" dirty="0"/>
              <a:t>La </a:t>
            </a:r>
            <a:r>
              <a:rPr lang="en-GB" i="1" dirty="0" err="1"/>
              <a:t>Princesse</a:t>
            </a:r>
            <a:r>
              <a:rPr lang="en-GB" i="1" dirty="0"/>
              <a:t> de </a:t>
            </a:r>
            <a:r>
              <a:rPr lang="en-GB" i="1" dirty="0" err="1"/>
              <a:t>Clèves</a:t>
            </a:r>
            <a:r>
              <a:rPr lang="en-GB" i="1" dirty="0"/>
              <a:t> </a:t>
            </a:r>
            <a:r>
              <a:rPr lang="en-GB" dirty="0"/>
              <a:t>and key categories of narratological analysis’ (feedback on a first-class submission from last year)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3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AC5F52-6825-2F48-B331-7B3102FC6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654" y="360218"/>
            <a:ext cx="11090244" cy="5829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Preparatory note taking</a:t>
            </a:r>
            <a:endParaRPr lang="en-US" dirty="0"/>
          </a:p>
          <a:p>
            <a:pPr marL="0" lvl="0" indent="0">
              <a:buNone/>
            </a:pPr>
            <a:r>
              <a:rPr lang="en-GB" dirty="0"/>
              <a:t>Take notes on the extract’s important narrative features; these might include: </a:t>
            </a:r>
          </a:p>
          <a:p>
            <a:pPr lvl="1"/>
            <a:r>
              <a:rPr lang="en-GB" b="1" dirty="0"/>
              <a:t>Events</a:t>
            </a:r>
            <a:r>
              <a:rPr lang="en-GB" dirty="0"/>
              <a:t> (what happens in the passage? What is the wider significance of these events? what causes things to happen and what are the consequences?)</a:t>
            </a:r>
          </a:p>
          <a:p>
            <a:pPr lvl="1"/>
            <a:r>
              <a:rPr lang="en-GB" b="1" dirty="0"/>
              <a:t>Characterization </a:t>
            </a:r>
            <a:r>
              <a:rPr lang="en-GB" dirty="0"/>
              <a:t>(explore aspects such as direct definition, indirect presentation etc.)</a:t>
            </a:r>
          </a:p>
          <a:p>
            <a:pPr lvl="1"/>
            <a:r>
              <a:rPr lang="en-GB" b="1" dirty="0"/>
              <a:t>Textual time </a:t>
            </a:r>
            <a:r>
              <a:rPr lang="en-GB" dirty="0"/>
              <a:t>(keep in mind the aspects highlighted by Genette and </a:t>
            </a:r>
            <a:r>
              <a:rPr lang="en-GB" dirty="0" err="1"/>
              <a:t>Rimmon</a:t>
            </a:r>
            <a:r>
              <a:rPr lang="en-GB" dirty="0"/>
              <a:t>-Kenan: order, duration, frequency)</a:t>
            </a:r>
          </a:p>
          <a:p>
            <a:pPr lvl="1"/>
            <a:r>
              <a:rPr lang="en-GB" b="1" dirty="0"/>
              <a:t>Focalization</a:t>
            </a:r>
            <a:r>
              <a:rPr lang="en-GB" dirty="0"/>
              <a:t> (internal and external)</a:t>
            </a:r>
          </a:p>
          <a:p>
            <a:pPr lvl="1"/>
            <a:r>
              <a:rPr lang="en-GB" b="1" dirty="0"/>
              <a:t>Narration</a:t>
            </a:r>
            <a:r>
              <a:rPr lang="en-GB" dirty="0"/>
              <a:t> (levels, perceptibility…)</a:t>
            </a:r>
          </a:p>
          <a:p>
            <a:pPr lvl="1"/>
            <a:r>
              <a:rPr lang="en-GB" b="1" dirty="0"/>
              <a:t>Speech and thought representation 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As well as identifying these features, </a:t>
            </a:r>
            <a:r>
              <a:rPr lang="en-GB" u="sng" dirty="0"/>
              <a:t>it is crucial that you analyse their effects and link them to the text’s wider themes and ideas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07933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D236D-D281-6849-982F-0431D2E7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Garamond" panose="02020404030301010803" pitchFamily="18" charset="0"/>
              </a:rPr>
              <a:t>Structuring a narratological analysis (sample approach)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dirty="0"/>
              <a:t>Ensure that you are following the guidance on presentation set out in the </a:t>
            </a:r>
            <a:r>
              <a:rPr lang="en-GB" i="1" dirty="0"/>
              <a:t>SLLF Undergraduate Handbook, </a:t>
            </a:r>
            <a:r>
              <a:rPr lang="en-GB" dirty="0"/>
              <a:t>e.g. cover sheet, line spacing, page numbers, paragraphs, referencing, bibliography…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>
                <a:solidFill>
                  <a:schemeClr val="tx1"/>
                </a:solidFill>
                <a:latin typeface="Garamond" panose="02020404030301010803" pitchFamily="18" charset="0"/>
              </a:rPr>
              <a:t>Introduction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Situate the passage within the primary text as a whole;</a:t>
            </a: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Summarise its key event(s) (keeping in mind the subjective and partial nature of any paraphrase of a story’s events)</a:t>
            </a:r>
          </a:p>
          <a:p>
            <a:pPr lvl="0"/>
            <a:r>
              <a:rPr lang="en-GB" dirty="0"/>
              <a:t>Summarise its key idea/themes and how they relate to the wider themes/ideas of the text 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Briefly outline the overall focus of the essay, explaining which narrative features you will analyse and what they reveal about the passage. </a:t>
            </a:r>
          </a:p>
          <a:p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46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1F47C-77D4-3A47-80BF-190E248C5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520505"/>
            <a:ext cx="11347386" cy="6095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Garamond" panose="02020404030301010803" pitchFamily="18" charset="0"/>
              </a:rPr>
              <a:t>Body of the essay</a:t>
            </a: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Analyse the key narrative features of the extract, their effects, and their relation to the primary text more widely</a:t>
            </a:r>
          </a:p>
          <a:p>
            <a:pPr lvl="1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Avoid a line-by-line analysis of the extract</a:t>
            </a:r>
          </a:p>
          <a:p>
            <a:pPr lvl="1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Instead, synthesise your notes into a clear and cumulative argument </a:t>
            </a:r>
          </a:p>
          <a:p>
            <a:pPr lvl="1"/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Ensure that each paragraph clearly presents one idea and begins with a ‘topic sentence’ announcing the focus of that paragraph</a:t>
            </a:r>
          </a:p>
          <a:p>
            <a:pPr lvl="0"/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Ensure that you are using line references and (short and precise) quotation to evidence your points </a:t>
            </a:r>
            <a:endParaRPr lang="en-GB" dirty="0"/>
          </a:p>
          <a:p>
            <a:pPr lvl="0"/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Situate your analysis of the extract in relation to relevant secondary material </a:t>
            </a:r>
          </a:p>
          <a:p>
            <a:pPr lvl="0"/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Demonstrate an awareness of the text’s specific genre and context in as far as this is relevant to the discussion of the extract’s narrative features </a:t>
            </a:r>
          </a:p>
          <a:p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778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4D576-1E6A-4F4C-A7BA-9B2DECCF1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Garamond" panose="02020404030301010803" pitchFamily="18" charset="0"/>
              </a:rPr>
              <a:t>Conclusion</a:t>
            </a:r>
            <a:endParaRPr lang="en-GB" dirty="0"/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Draw together your points to summarise the extract’s importance and specificity within the wider narrative</a:t>
            </a:r>
          </a:p>
          <a:p>
            <a:pPr lvl="0"/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0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Where appropriate, comment upon how a close reading of the passage confirms or contradicts existing critical interpretations of the primary text, and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/or narratological categories such as those outlined by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Rimmon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-Kenan</a:t>
            </a:r>
          </a:p>
          <a:p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30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894" y="478302"/>
            <a:ext cx="10959905" cy="569866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Week 6. ‘Narration’ and practice narratological analyses 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Objectives: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Reflect on issues raised in the chapters 7–8 of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Narrative Fiction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 (‘Narration: levels and voices’, ‘Narration: speech representation’)</a:t>
            </a:r>
            <a:endParaRPr lang="en-GB" dirty="0">
              <a:solidFill>
                <a:schemeClr val="tx1"/>
              </a:solidFill>
              <a:effectLst/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Prepare for Assignment 1 by: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looking at a sample structure for a narratological analysis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d</a:t>
            </a:r>
            <a:r>
              <a:rPr lang="en-GB" dirty="0">
                <a:ea typeface="Source Sans Pro" panose="020B0503030403020204" pitchFamily="34" charset="0"/>
              </a:rPr>
              <a:t>iscussing use of secondary literature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analysing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 sample extracts from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Roland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and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  <a:ea typeface="Source Sans Pro" panose="020B0503030403020204" pitchFamily="34" charset="0"/>
              </a:rPr>
              <a:t>La Princesse de Clèves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6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Structure of the webinar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1. Reading and preliminary discussion of extracts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/>
              <a:t>2. Breakout groups working on a choice of extracts from the </a:t>
            </a:r>
            <a:r>
              <a:rPr lang="en-GB" i="1" dirty="0"/>
              <a:t>Roland</a:t>
            </a:r>
            <a:r>
              <a:rPr lang="en-GB" dirty="0"/>
              <a:t> and </a:t>
            </a:r>
            <a:r>
              <a:rPr lang="en-GB" i="1" dirty="0"/>
              <a:t>La </a:t>
            </a:r>
            <a:r>
              <a:rPr lang="en-GB" i="1" dirty="0" err="1"/>
              <a:t>Princesse</a:t>
            </a:r>
            <a:r>
              <a:rPr lang="en-GB" i="1" dirty="0"/>
              <a:t> de </a:t>
            </a:r>
            <a:r>
              <a:rPr lang="en-GB" i="1" dirty="0" err="1"/>
              <a:t>Clèves</a:t>
            </a:r>
            <a:r>
              <a:rPr lang="en-GB" i="1" dirty="0"/>
              <a:t> </a:t>
            </a:r>
            <a:endParaRPr lang="en-GB" dirty="0"/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/>
              <a:t>3. Feedback in the main room and discussion of how to work notes into a coherent plan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/>
              <a:t>4. Discussion of secondary material 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0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Part 1: Narration</a:t>
            </a:r>
            <a:endParaRPr lang="en-GB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GB" dirty="0"/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Focalization: ‘Who sees?’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Narration: ‘Who speaks?’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N.b.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Narratological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analysis focuses on the ‘fictional narrator’ and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not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on the real author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Today, we will consider the various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relations between the narration and the story’s events</a:t>
            </a:r>
          </a:p>
        </p:txBody>
      </p:sp>
    </p:spTree>
    <p:extLst>
      <p:ext uri="{BB962C8B-B14F-4D97-AF65-F5344CB8AC3E}">
        <p14:creationId xmlns:p14="http://schemas.microsoft.com/office/powerpoint/2010/main" val="302842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34" y="604912"/>
            <a:ext cx="10846190" cy="57818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The relations between narration and the story’s events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Questions we might ask in this regard: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Where is the narrator situated in relation to the events and characters? (‘level’)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What are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the temporal relations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between narration and story? </a:t>
            </a:r>
          </a:p>
          <a:p>
            <a:pPr lvl="1">
              <a:buFont typeface="Wingdings" pitchFamily="2" charset="2"/>
              <a:buChar char="§"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To what extent is the narrator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implicated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in the story? (‘participation’)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Is she or he a character in the story? </a:t>
            </a:r>
          </a:p>
          <a:p>
            <a:pPr marL="457200" lvl="1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How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overt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is the narrator? (‘degree of perceptibility’)</a:t>
            </a:r>
          </a:p>
          <a:p>
            <a:pPr lvl="1">
              <a:lnSpc>
                <a:spcPct val="170000"/>
              </a:lnSpc>
              <a:buFont typeface="Wingdings" pitchFamily="2" charset="2"/>
              <a:buChar char="§"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If the narrator is ‘discreet’, or ‘covert’, what kinds of things could we analyse in order to come to an understanding of the narrator? </a:t>
            </a:r>
          </a:p>
        </p:txBody>
      </p:sp>
    </p:spTree>
    <p:extLst>
      <p:ext uri="{BB962C8B-B14F-4D97-AF65-F5344CB8AC3E}">
        <p14:creationId xmlns:p14="http://schemas.microsoft.com/office/powerpoint/2010/main" val="421673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18" y="323557"/>
            <a:ext cx="11669840" cy="62923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200" b="1" dirty="0"/>
              <a:t>Signs of narratorial identity</a:t>
            </a:r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‘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Ici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finit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l’histoire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que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Turold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fait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connaître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.’ (</a:t>
            </a:r>
            <a:r>
              <a:rPr lang="en-GB" sz="3200" i="1" dirty="0">
                <a:solidFill>
                  <a:schemeClr val="tx1"/>
                </a:solidFill>
                <a:latin typeface="Garamond" panose="02020404030301010803" pitchFamily="18" charset="0"/>
              </a:rPr>
              <a:t>La Chanson de Roland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line 4002)</a:t>
            </a:r>
          </a:p>
          <a:p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‘Here ends the ancient tales that </a:t>
            </a:r>
            <a:r>
              <a:rPr lang="en-GB" sz="3200" dirty="0" err="1">
                <a:solidFill>
                  <a:srgbClr val="0070C0"/>
                </a:solidFill>
                <a:latin typeface="Garamond" panose="02020404030301010803" pitchFamily="18" charset="0"/>
              </a:rPr>
              <a:t>Turoldus</a:t>
            </a: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 relates.’ (</a:t>
            </a:r>
            <a:r>
              <a:rPr lang="en-GB" sz="3200" i="1" dirty="0">
                <a:solidFill>
                  <a:srgbClr val="0070C0"/>
                </a:solidFill>
                <a:latin typeface="Garamond" panose="02020404030301010803" pitchFamily="18" charset="0"/>
              </a:rPr>
              <a:t>The Song of Roland</a:t>
            </a: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, line 4002)</a:t>
            </a:r>
          </a:p>
          <a:p>
            <a:pPr marL="0" indent="0">
              <a:buNone/>
            </a:pPr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‘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Ceux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que je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vais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nommer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étaient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en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des manières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différentes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l’ornement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et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l’admiration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de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leur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siècle.’ (</a:t>
            </a:r>
            <a:r>
              <a:rPr lang="en-GB" sz="3200" i="1" dirty="0">
                <a:solidFill>
                  <a:schemeClr val="tx1"/>
                </a:solidFill>
                <a:latin typeface="Garamond" panose="02020404030301010803" pitchFamily="18" charset="0"/>
              </a:rPr>
              <a:t>La Princesse de Clèves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p. 76)</a:t>
            </a:r>
          </a:p>
          <a:p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‘Those I shall name here were, in their different ways, the ornament and wonder of their age.’ (</a:t>
            </a:r>
            <a:r>
              <a:rPr lang="en-GB" sz="3200" i="1" dirty="0">
                <a:solidFill>
                  <a:srgbClr val="0070C0"/>
                </a:solidFill>
                <a:latin typeface="Garamond" panose="02020404030301010803" pitchFamily="18" charset="0"/>
              </a:rPr>
              <a:t>The Princesse de Clèves</a:t>
            </a: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, p. 4)</a:t>
            </a:r>
          </a:p>
          <a:p>
            <a:pPr marL="0" indent="0">
              <a:buNone/>
            </a:pPr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‘Et voilà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l’histoire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de saint Julien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l’Hospitalier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telle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à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peu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près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qu’on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 la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trouve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sur un vitrail </a:t>
            </a:r>
            <a:r>
              <a:rPr lang="en-GB" sz="3200" dirty="0" err="1">
                <a:solidFill>
                  <a:schemeClr val="tx1"/>
                </a:solidFill>
                <a:latin typeface="Garamond" panose="02020404030301010803" pitchFamily="18" charset="0"/>
              </a:rPr>
              <a:t>d’église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dans mon pays.’ (</a:t>
            </a:r>
            <a:r>
              <a:rPr lang="en-GB" sz="3200" i="1" dirty="0">
                <a:solidFill>
                  <a:schemeClr val="tx1"/>
                </a:solidFill>
                <a:latin typeface="Garamond" panose="02020404030301010803" pitchFamily="18" charset="0"/>
              </a:rPr>
              <a:t>Trois contes</a:t>
            </a:r>
            <a:r>
              <a:rPr lang="en-GB" sz="3200" dirty="0">
                <a:solidFill>
                  <a:schemeClr val="tx1"/>
                </a:solidFill>
                <a:latin typeface="Garamond" panose="02020404030301010803" pitchFamily="18" charset="0"/>
              </a:rPr>
              <a:t>, p.101)</a:t>
            </a:r>
          </a:p>
          <a:p>
            <a:endParaRPr lang="en-GB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‘And that is the story of Saint Julian </a:t>
            </a:r>
            <a:r>
              <a:rPr lang="en-GB" sz="3200" dirty="0" err="1">
                <a:solidFill>
                  <a:srgbClr val="0070C0"/>
                </a:solidFill>
                <a:latin typeface="Garamond" panose="02020404030301010803" pitchFamily="18" charset="0"/>
              </a:rPr>
              <a:t>Hospitator</a:t>
            </a: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 almost exactly as you will find it told in a stained-glass window in a church near to where I was born.’ (</a:t>
            </a:r>
            <a:r>
              <a:rPr lang="en-GB" sz="3200" i="1" dirty="0">
                <a:solidFill>
                  <a:srgbClr val="0070C0"/>
                </a:solidFill>
                <a:latin typeface="Garamond" panose="02020404030301010803" pitchFamily="18" charset="0"/>
              </a:rPr>
              <a:t>Three Tales</a:t>
            </a:r>
            <a:r>
              <a:rPr lang="en-GB" sz="3200" dirty="0">
                <a:solidFill>
                  <a:srgbClr val="0070C0"/>
                </a:solidFill>
                <a:latin typeface="Garamond" panose="02020404030301010803" pitchFamily="18" charset="0"/>
              </a:rPr>
              <a:t>, p. 70)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56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654" y="360218"/>
            <a:ext cx="11357531" cy="6026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Garamond" panose="02020404030301010803" pitchFamily="18" charset="0"/>
              </a:rPr>
              <a:t>Degree of perceptibility (other signs of narratorial identity)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How might we detect narratorial presence or ‘perceptibility’? 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Description of setting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Identification of characters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Temporal summary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Definition of character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Awareness of what characters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did not do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, or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did not say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Commentary, judgement and interpretation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All of these reveal something about the narrator, even if that narrator remains anonymous/impersonal.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We might say then, that the narrator of the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Roland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accords more space to the death of Christians than he does pagans, or that the narrator of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La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Princesse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de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Clèves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is particularly interested in psychological aspects of behaviour etc. 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04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486" y="890135"/>
            <a:ext cx="11342914" cy="552859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Temporal relations between narration and story</a:t>
            </a:r>
            <a:br>
              <a:rPr lang="en-GB" dirty="0"/>
            </a:br>
            <a:endParaRPr lang="en-GB" dirty="0"/>
          </a:p>
          <a:p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Rimmon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-Kenan considers ulterior, simultaneous, anterior and intercalated narration (2002: 90–92)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Most narration is ulterior, happening after the events themselves.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Temporal relations between narration and story’s events are generally only worth commenting on when narration stops being ulterior, or when its retrospective nature is particularly interesting for some reason.  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2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828" y="478302"/>
            <a:ext cx="11155680" cy="58802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Temporal relations between narration and story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Regular use of narrative present: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spontaneous narration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? Pseudo-spontaneous narration? 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‘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Voici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Marsilie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qui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arrive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en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vrai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chevalier !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Il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monte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le cheval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qu’il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appelle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Gaignon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,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Il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pique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des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deux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et </a:t>
            </a:r>
            <a:r>
              <a:rPr lang="en-GB" i="1" dirty="0" err="1">
                <a:solidFill>
                  <a:schemeClr val="tx1"/>
                </a:solidFill>
                <a:latin typeface="Garamond" panose="02020404030301010803" pitchFamily="18" charset="0"/>
              </a:rPr>
              <a:t>va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frapper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Bevon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[…]’ (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Roland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, lines 1889–91)</a:t>
            </a:r>
          </a:p>
          <a:p>
            <a:pPr marL="457200" lvl="1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‘Here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comes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Marsilie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, looking every inch a knight!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He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sits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astride a horse he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calls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Gaignun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.</a:t>
            </a:r>
          </a:p>
          <a:p>
            <a:pPr marL="457200" lvl="1" indent="0">
              <a:lnSpc>
                <a:spcPct val="170000"/>
              </a:lnSpc>
              <a:buNone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He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spurs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him on and 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goes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to strike </a:t>
            </a:r>
            <a:r>
              <a:rPr lang="en-GB" dirty="0" err="1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Bevon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 […]’ (</a:t>
            </a:r>
            <a:r>
              <a:rPr lang="en-GB" i="1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Roland</a:t>
            </a:r>
            <a:r>
              <a:rPr lang="en-GB" dirty="0">
                <a:solidFill>
                  <a:schemeClr val="accent1">
                    <a:lumMod val="50000"/>
                  </a:schemeClr>
                </a:solidFill>
                <a:latin typeface="Garamond" panose="02020404030301010803" pitchFamily="18" charset="0"/>
              </a:rPr>
              <a:t>, lines 1889–91)</a:t>
            </a:r>
          </a:p>
          <a:p>
            <a:pPr marL="457200" lvl="1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lvl="1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What are the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effects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of this feature of narration? </a:t>
            </a:r>
          </a:p>
          <a:p>
            <a:pPr marL="457200" lvl="1" indent="0">
              <a:buNone/>
            </a:pP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990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89" y="379828"/>
            <a:ext cx="11704320" cy="6316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Extra- and intra- and hypodiegetic narration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This has to do with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narrative levels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Yesterday Dave had a chat with Jim, who said</a:t>
            </a:r>
          </a:p>
          <a:p>
            <a:pPr lvl="1"/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that his annoying cousin had emailed him to tell him about</a:t>
            </a:r>
          </a:p>
          <a:p>
            <a:pPr lvl="2"/>
            <a:r>
              <a:rPr lang="en-GB" sz="2300" dirty="0">
                <a:solidFill>
                  <a:schemeClr val="tx1"/>
                </a:solidFill>
                <a:latin typeface="Garamond" panose="02020404030301010803" pitchFamily="18" charset="0"/>
              </a:rPr>
              <a:t>the four weeks he’d just spent on holiday in Australia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A. First narrative (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diegesis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) – told by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extradiegetic narrator 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B. 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Hypodiegesis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– told by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intradiegetic narrator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(Jim)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C. Hypo-</a:t>
            </a:r>
            <a:r>
              <a:rPr lang="en-GB" dirty="0" err="1">
                <a:solidFill>
                  <a:schemeClr val="tx1"/>
                </a:solidFill>
                <a:latin typeface="Garamond" panose="02020404030301010803" pitchFamily="18" charset="0"/>
              </a:rPr>
              <a:t>hypodiegesis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– told by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hypodiegetic narrator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(Jim’s annoying cousin)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In other words: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A.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Extradiegetic narrator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– ‘above’ the story that s/he tells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B.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Intradiegetic narrator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 – a character in the first narrative who tells a story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C. </a:t>
            </a:r>
            <a:r>
              <a:rPr lang="en-GB" i="1" dirty="0">
                <a:solidFill>
                  <a:schemeClr val="tx1"/>
                </a:solidFill>
                <a:latin typeface="Garamond" panose="02020404030301010803" pitchFamily="18" charset="0"/>
              </a:rPr>
              <a:t>Hypodiegetic narrator </a:t>
            </a:r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– a narrator within the intradiegetic narrator’s story</a:t>
            </a:r>
          </a:p>
          <a:p>
            <a:r>
              <a:rPr lang="en-GB" dirty="0">
                <a:solidFill>
                  <a:schemeClr val="tx1"/>
                </a:solidFill>
                <a:latin typeface="Garamond" panose="02020404030301010803" pitchFamily="18" charset="0"/>
              </a:rPr>
              <a:t>And so on…</a:t>
            </a:r>
          </a:p>
          <a:p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35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1902</Words>
  <Application>Microsoft Macintosh PowerPoint</Application>
  <PresentationFormat>Widescreen</PresentationFormat>
  <Paragraphs>184</Paragraphs>
  <Slides>20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Wingdings</vt:lpstr>
      <vt:lpstr>Office Theme</vt:lpstr>
      <vt:lpstr>COM6006 / FRE6006 Narrative in Theory and Practice:  Analysing and Creatively Responding to French Literature Through the Ages  Dr Richard Mason richard.mason@qmul.ac.uk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COM6006 / FRE6006 Narrative in Theory and Practice:  Analysing and Creatively Responding to French Literature Through the Ages </dc:title>
  <dc:creator>Richard Mason</dc:creator>
  <cp:lastModifiedBy>Richard Mason</cp:lastModifiedBy>
  <cp:revision>49</cp:revision>
  <dcterms:created xsi:type="dcterms:W3CDTF">2019-10-22T16:37:47Z</dcterms:created>
  <dcterms:modified xsi:type="dcterms:W3CDTF">2021-03-03T11:43:13Z</dcterms:modified>
</cp:coreProperties>
</file>