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1" r:id="rId5"/>
    <p:sldId id="272" r:id="rId6"/>
    <p:sldId id="260" r:id="rId7"/>
    <p:sldId id="262" r:id="rId8"/>
    <p:sldId id="265" r:id="rId9"/>
    <p:sldId id="261" r:id="rId10"/>
    <p:sldId id="266" r:id="rId11"/>
    <p:sldId id="268" r:id="rId12"/>
    <p:sldId id="267" r:id="rId13"/>
    <p:sldId id="287" r:id="rId14"/>
    <p:sldId id="288" r:id="rId15"/>
    <p:sldId id="289" r:id="rId16"/>
    <p:sldId id="269" r:id="rId17"/>
    <p:sldId id="270" r:id="rId18"/>
    <p:sldId id="273" r:id="rId19"/>
    <p:sldId id="276" r:id="rId20"/>
    <p:sldId id="277" r:id="rId21"/>
    <p:sldId id="278" r:id="rId22"/>
    <p:sldId id="279" r:id="rId23"/>
    <p:sldId id="280" r:id="rId24"/>
    <p:sldId id="281" r:id="rId25"/>
    <p:sldId id="290" r:id="rId26"/>
    <p:sldId id="282" r:id="rId27"/>
    <p:sldId id="283" r:id="rId28"/>
    <p:sldId id="274" r:id="rId29"/>
    <p:sldId id="285" r:id="rId30"/>
    <p:sldId id="286"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6" d="100"/>
          <a:sy n="116"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F4B7-115B-E146-BEF4-F7CC29DF1D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8ABC111-D5FC-EA47-AC99-C2ED4A731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E85058-87BB-C641-8714-984CB2FA7656}"/>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F482B448-646B-B241-AFF7-92974AC95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FD862-9E48-9143-A262-D0866D6691C4}"/>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26170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DB67-C67D-4342-A395-11A5DB4096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D091AC-FAF6-D74F-92F3-7B41F63856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8FF38B-4290-4749-BCCA-B458583208F4}"/>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4F855DB7-061E-2F44-9A3F-440DF1995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14EAB-F234-6044-94D8-58E99761403B}"/>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311156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4CBDE-8F6A-264B-BC31-E3E9331D6B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5D13F3-552F-B047-8794-F70A87C75C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44D5EC-EC05-9F4E-B687-A04F833D3693}"/>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EB5B4EAD-818C-0747-A2D6-2D9CCEB0C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EC71A-6692-5B43-AAC9-E9F86E0F5E37}"/>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83855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7378-B36E-0640-BDB3-19E178F27C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0157A6-47F3-764A-9D38-AA433E5BAEE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C842D7-C05C-8440-8175-4939863A43F5}"/>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360F9C95-7870-5445-962B-7BF26A2BC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0062F-4EE4-BB4C-AC68-2720D88756E3}"/>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214690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FEF0-C207-F744-BD07-BBB0641F3A5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6ABCDA-3E0C-614B-A07A-664F01E9E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A8C72A-CD55-7446-BBDB-5C55FB9CD61A}"/>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56B1EF27-D09A-2B48-9806-EFAE680D0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DF841-9C59-2440-9B58-89EA7F54A008}"/>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79312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DA68-77EF-0045-ADD4-D1665FB283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8A27BD-6AFD-9249-8BC5-0FDFA69186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61629D-866C-2C43-B54A-0C26ED1B28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66EB2C-21C7-5844-B9F9-C4358E40FB29}"/>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6" name="Footer Placeholder 5">
            <a:extLst>
              <a:ext uri="{FF2B5EF4-FFF2-40B4-BE49-F238E27FC236}">
                <a16:creationId xmlns:a16="http://schemas.microsoft.com/office/drawing/2014/main" id="{EA8282DA-B4CE-4448-B81B-813FA13C3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DF4A6-129F-9E42-9E38-DD28DB2554FD}"/>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410299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5829-16AA-6946-9EAD-86B08E1120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1D4841-378D-304B-A010-655652F1A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54FAB5-E985-6D4B-92A8-3CA73F5BF5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1CBC4CE-53CF-754D-B9D4-39DA46F3A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447BAAB-085C-0643-A2FD-67A0D3249A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AAE51F-A4F6-594E-83E6-6255FE2538F2}"/>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8" name="Footer Placeholder 7">
            <a:extLst>
              <a:ext uri="{FF2B5EF4-FFF2-40B4-BE49-F238E27FC236}">
                <a16:creationId xmlns:a16="http://schemas.microsoft.com/office/drawing/2014/main" id="{1856184D-12A4-2A4D-850D-4EBAB1429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264911-DFE5-E44A-912D-A64AD5FCF0B6}"/>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4619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0A5B-8913-5A4B-8305-164B8B612E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3B4F121-071B-0742-8783-6DA077EF297C}"/>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4" name="Footer Placeholder 3">
            <a:extLst>
              <a:ext uri="{FF2B5EF4-FFF2-40B4-BE49-F238E27FC236}">
                <a16:creationId xmlns:a16="http://schemas.microsoft.com/office/drawing/2014/main" id="{A5171A72-F052-474A-AFCE-22AB386FE3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A2E31-7A09-AE44-8EC6-451D7A010A5D}"/>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197193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23A36-5E8F-4C4B-9592-FF21A467D3C0}"/>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3" name="Footer Placeholder 2">
            <a:extLst>
              <a:ext uri="{FF2B5EF4-FFF2-40B4-BE49-F238E27FC236}">
                <a16:creationId xmlns:a16="http://schemas.microsoft.com/office/drawing/2014/main" id="{34BFCFBF-13F3-DF40-B7C5-127CADD19A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2B429C-0E3E-334A-B9E3-702C85A9D8EA}"/>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157147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FD40-AE5D-6A40-92F7-90E2344139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5B7995-D148-BA4A-A387-C4D64EE3A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13EC8F-C318-7540-9E2D-8E92E1CFF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F2DE6D-BC03-F648-8670-AD6D10A057F4}"/>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6" name="Footer Placeholder 5">
            <a:extLst>
              <a:ext uri="{FF2B5EF4-FFF2-40B4-BE49-F238E27FC236}">
                <a16:creationId xmlns:a16="http://schemas.microsoft.com/office/drawing/2014/main" id="{237CC6C8-64C0-434B-B786-373999F53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C6574-51EC-5849-A90B-3638558E5C79}"/>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103714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ECAF-6F0A-874A-85DF-E2A002BA49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FF5A2D9-6B76-B24C-9592-B876C4FCF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09E83-3F73-924A-9C3D-FD05EA3B5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CCA1B2-E3C7-584A-B832-3AA8D4050F1D}"/>
              </a:ext>
            </a:extLst>
          </p:cNvPr>
          <p:cNvSpPr>
            <a:spLocks noGrp="1"/>
          </p:cNvSpPr>
          <p:nvPr>
            <p:ph type="dt" sz="half" idx="10"/>
          </p:nvPr>
        </p:nvSpPr>
        <p:spPr/>
        <p:txBody>
          <a:bodyPr/>
          <a:lstStyle/>
          <a:p>
            <a:fld id="{01D576EE-95B7-EB4F-8976-F494F91AF5C3}" type="datetimeFigureOut">
              <a:rPr lang="en-US" smtClean="0"/>
              <a:t>12/1/22</a:t>
            </a:fld>
            <a:endParaRPr lang="en-US"/>
          </a:p>
        </p:txBody>
      </p:sp>
      <p:sp>
        <p:nvSpPr>
          <p:cNvPr id="6" name="Footer Placeholder 5">
            <a:extLst>
              <a:ext uri="{FF2B5EF4-FFF2-40B4-BE49-F238E27FC236}">
                <a16:creationId xmlns:a16="http://schemas.microsoft.com/office/drawing/2014/main" id="{78FBAEDD-9959-0B4E-86D3-3056F8E79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D19C6-41E0-4B4F-BF7C-5698E7CAD3DF}"/>
              </a:ext>
            </a:extLst>
          </p:cNvPr>
          <p:cNvSpPr>
            <a:spLocks noGrp="1"/>
          </p:cNvSpPr>
          <p:nvPr>
            <p:ph type="sldNum" sz="quarter" idx="12"/>
          </p:nvPr>
        </p:nvSpPr>
        <p:spPr/>
        <p:txBody>
          <a:bodyPr/>
          <a:lstStyle/>
          <a:p>
            <a:fld id="{7892AC27-F3D6-134B-866D-A2A64853904C}" type="slidenum">
              <a:rPr lang="en-US" smtClean="0"/>
              <a:t>‹#›</a:t>
            </a:fld>
            <a:endParaRPr lang="en-US"/>
          </a:p>
        </p:txBody>
      </p:sp>
    </p:spTree>
    <p:extLst>
      <p:ext uri="{BB962C8B-B14F-4D97-AF65-F5344CB8AC3E}">
        <p14:creationId xmlns:p14="http://schemas.microsoft.com/office/powerpoint/2010/main" val="412287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3F642-EF4A-C641-B1BF-EB182061A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449D60-3053-274F-A002-0A32D8D9A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802A3E-A6B0-4E4E-A6F7-DEA37A63E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576EE-95B7-EB4F-8976-F494F91AF5C3}" type="datetimeFigureOut">
              <a:rPr lang="en-US" smtClean="0"/>
              <a:t>12/1/22</a:t>
            </a:fld>
            <a:endParaRPr lang="en-US"/>
          </a:p>
        </p:txBody>
      </p:sp>
      <p:sp>
        <p:nvSpPr>
          <p:cNvPr id="5" name="Footer Placeholder 4">
            <a:extLst>
              <a:ext uri="{FF2B5EF4-FFF2-40B4-BE49-F238E27FC236}">
                <a16:creationId xmlns:a16="http://schemas.microsoft.com/office/drawing/2014/main" id="{1B2C9E13-9F69-2149-B506-CACF46B4D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197C2-3E9C-2545-BD2A-4CB28D60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2AC27-F3D6-134B-866D-A2A64853904C}" type="slidenum">
              <a:rPr lang="en-US" smtClean="0"/>
              <a:t>‹#›</a:t>
            </a:fld>
            <a:endParaRPr lang="en-US"/>
          </a:p>
        </p:txBody>
      </p:sp>
    </p:spTree>
    <p:extLst>
      <p:ext uri="{BB962C8B-B14F-4D97-AF65-F5344CB8AC3E}">
        <p14:creationId xmlns:p14="http://schemas.microsoft.com/office/powerpoint/2010/main" val="286119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baike.baidu.com/item/%E7%94%BB%E7%9A%AE2" TargetMode="External"/><Relationship Id="rId13" Type="http://schemas.openxmlformats.org/officeDocument/2006/relationships/hyperlink" Target="https://baike.baidu.com/item/%E9%AC%BC%E5%90%B9%E7%81%AF%C2%B7%E5%AF%BB%E9%BE%99%E8%AF%80" TargetMode="External"/><Relationship Id="rId3" Type="http://schemas.openxmlformats.org/officeDocument/2006/relationships/hyperlink" Target="https://baike.baidu.com/item/%E5%94%90%E5%B1%B1%E5%A4%A7%E5%9C%B0%E9%9C%87/7835" TargetMode="External"/><Relationship Id="rId7" Type="http://schemas.openxmlformats.org/officeDocument/2006/relationships/hyperlink" Target="https://baike.baidu.com/item/%E8%BD%AC%E5%B1%B1/6556316" TargetMode="External"/><Relationship Id="rId12" Type="http://schemas.openxmlformats.org/officeDocument/2006/relationships/hyperlink" Target="https://baike.baidu.com/item/%E4%BA%BA%E9%97%B4%E5%B0%8F%E5%9B%A2%E5%9C%86" TargetMode="External"/><Relationship Id="rId17" Type="http://schemas.openxmlformats.org/officeDocument/2006/relationships/hyperlink" Target="https://baike.baidu.com/item/%E6%88%91%E8%A6%81%E6%88%91%E4%BB%AC%E5%9C%A8%E4%B8%80%E8%B5%B7/14899381" TargetMode="External"/><Relationship Id="rId2" Type="http://schemas.openxmlformats.org/officeDocument/2006/relationships/hyperlink" Target="https://baike.baidu.com/item/%E9%A3%8E%E5%A3%B0/5711" TargetMode="External"/><Relationship Id="rId16" Type="http://schemas.openxmlformats.org/officeDocument/2006/relationships/hyperlink" Target="https://baike.baidu.com/item/%E4%BA%8C%E4%BB%A3%E5%A6%96%E7%B2%BE%E4%B9%8B%E4%BB%8A%E7%94%9F%E6%9C%89%E5%B9%B8/22238530" TargetMode="External"/><Relationship Id="rId1" Type="http://schemas.openxmlformats.org/officeDocument/2006/relationships/slideLayout" Target="../slideLayouts/slideLayout2.xml"/><Relationship Id="rId6" Type="http://schemas.openxmlformats.org/officeDocument/2006/relationships/hyperlink" Target="https://baike.baidu.com/item/%E6%98%9F%E7%A9%BA/5889978" TargetMode="External"/><Relationship Id="rId11" Type="http://schemas.openxmlformats.org/officeDocument/2006/relationships/hyperlink" Target="https://baike.baidu.com/item/%E7%8B%84%E4%BB%81%E6%9D%B0%E5%89%8D%E4%BC%A0" TargetMode="External"/><Relationship Id="rId5" Type="http://schemas.openxmlformats.org/officeDocument/2006/relationships/hyperlink" Target="https://baike.baidu.com/item/%E9%9D%9E%E8%AF%9A%E5%8B%BF%E6%89%B02" TargetMode="External"/><Relationship Id="rId15" Type="http://schemas.openxmlformats.org/officeDocument/2006/relationships/hyperlink" Target="https://baike.baidu.com/item/%E7%81%AB%E9%94%85%E8%8B%B1%E9%9B%84" TargetMode="External"/><Relationship Id="rId10" Type="http://schemas.openxmlformats.org/officeDocument/2006/relationships/hyperlink" Target="https://baike.baidu.com/item/%E4%B8%80%E4%B9%9D%E5%9B%9B%E4%BA%8C" TargetMode="External"/><Relationship Id="rId4" Type="http://schemas.openxmlformats.org/officeDocument/2006/relationships/hyperlink" Target="https://baike.baidu.com/item/%E7%8B%84%E4%BB%81%E6%9D%B0%E4%B9%8B%E9%80%9A%E5%A4%A9%E5%B8%9D%E5%9B%BD/67233" TargetMode="External"/><Relationship Id="rId9" Type="http://schemas.openxmlformats.org/officeDocument/2006/relationships/hyperlink" Target="https://baike.baidu.com/item/%E5%A4%AA%E6%9E%81%E4%B9%8B%E4%BB%8E%E9%9B%B6%E5%BC%80%E5%A7%8B" TargetMode="External"/><Relationship Id="rId14" Type="http://schemas.openxmlformats.org/officeDocument/2006/relationships/hyperlink" Target="https://baike.baidu.com/item/%E5%B0%91%E5%B9%B4%E7%8F%AD/1407423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DWN1R9WfmI?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PU3aRMsD6_c?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6uGy6-PkN30?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inadailyhk.com/articles/97/98/200/1555383969931.html" TargetMode="External"/><Relationship Id="rId2" Type="http://schemas.openxmlformats.org/officeDocument/2006/relationships/hyperlink" Target="https://variety.com/2021/biz/asia/hong-kong-film-industry-12349573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llider.com/iron-man-3-chinese-only-scen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T9bQCAWahLk?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CFFA-8924-6441-B6CF-01C417977E7E}"/>
              </a:ext>
            </a:extLst>
          </p:cNvPr>
          <p:cNvSpPr>
            <a:spLocks noGrp="1"/>
          </p:cNvSpPr>
          <p:nvPr>
            <p:ph type="ctrTitle"/>
          </p:nvPr>
        </p:nvSpPr>
        <p:spPr/>
        <p:txBody>
          <a:bodyPr>
            <a:normAutofit fontScale="90000"/>
          </a:bodyPr>
          <a:lstStyle/>
          <a:p>
            <a:r>
              <a:rPr lang="en-US" dirty="0"/>
              <a:t>Week 10: Transnational Chinese cinema and </a:t>
            </a:r>
            <a:r>
              <a:rPr lang="en-US" dirty="0" err="1"/>
              <a:t>coproductions</a:t>
            </a:r>
            <a:endParaRPr lang="en-US" dirty="0"/>
          </a:p>
        </p:txBody>
      </p:sp>
      <p:sp>
        <p:nvSpPr>
          <p:cNvPr id="3" name="Subtitle 2">
            <a:extLst>
              <a:ext uri="{FF2B5EF4-FFF2-40B4-BE49-F238E27FC236}">
                <a16:creationId xmlns:a16="http://schemas.microsoft.com/office/drawing/2014/main" id="{FE283952-E6E2-EE49-BCA3-26A3E1529363}"/>
              </a:ext>
            </a:extLst>
          </p:cNvPr>
          <p:cNvSpPr>
            <a:spLocks noGrp="1"/>
          </p:cNvSpPr>
          <p:nvPr>
            <p:ph type="subTitle" idx="1"/>
          </p:nvPr>
        </p:nvSpPr>
        <p:spPr/>
        <p:txBody>
          <a:bodyPr/>
          <a:lstStyle/>
          <a:p>
            <a:r>
              <a:rPr lang="en-US" dirty="0"/>
              <a:t>Dr Kiki Tianqi Yu</a:t>
            </a:r>
          </a:p>
        </p:txBody>
      </p:sp>
    </p:spTree>
    <p:extLst>
      <p:ext uri="{BB962C8B-B14F-4D97-AF65-F5344CB8AC3E}">
        <p14:creationId xmlns:p14="http://schemas.microsoft.com/office/powerpoint/2010/main" val="115237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6E69-C01C-5248-91A2-6B8EA91FF0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84D8BD-2511-CF4F-B499-3C8A3B7DAA2F}"/>
              </a:ext>
            </a:extLst>
          </p:cNvPr>
          <p:cNvSpPr>
            <a:spLocks noGrp="1"/>
          </p:cNvSpPr>
          <p:nvPr>
            <p:ph idx="1"/>
          </p:nvPr>
        </p:nvSpPr>
        <p:spPr/>
        <p:txBody>
          <a:bodyPr/>
          <a:lstStyle/>
          <a:p>
            <a:r>
              <a:rPr lang="en-GB" dirty="0"/>
              <a:t>The increase in cross-border involvement in film production in the Greater China region. </a:t>
            </a:r>
          </a:p>
          <a:p>
            <a:r>
              <a:rPr lang="en-GB" dirty="0"/>
              <a:t>Various treaties and agreements have eased the flow of money and personnel across borders of the People’s Republic, that flow has now increased to include all three territories.</a:t>
            </a:r>
            <a:endParaRPr lang="en-US" dirty="0"/>
          </a:p>
        </p:txBody>
      </p:sp>
    </p:spTree>
    <p:extLst>
      <p:ext uri="{BB962C8B-B14F-4D97-AF65-F5344CB8AC3E}">
        <p14:creationId xmlns:p14="http://schemas.microsoft.com/office/powerpoint/2010/main" val="5089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DA60CF-CBAA-4AC9-A045-549D64CDC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86C56-49F6-3946-8F12-B4CF90878361}"/>
              </a:ext>
            </a:extLst>
          </p:cNvPr>
          <p:cNvSpPr>
            <a:spLocks noGrp="1"/>
          </p:cNvSpPr>
          <p:nvPr>
            <p:ph type="title"/>
          </p:nvPr>
        </p:nvSpPr>
        <p:spPr>
          <a:xfrm>
            <a:off x="648929" y="629266"/>
            <a:ext cx="6422849" cy="1676603"/>
          </a:xfrm>
        </p:spPr>
        <p:txBody>
          <a:bodyPr>
            <a:normAutofit/>
          </a:bodyPr>
          <a:lstStyle/>
          <a:p>
            <a:r>
              <a:rPr lang="en-US"/>
              <a:t>Chen Kuo-fu 陈国富</a:t>
            </a:r>
            <a:endParaRPr lang="en-US" dirty="0"/>
          </a:p>
        </p:txBody>
      </p:sp>
      <p:sp>
        <p:nvSpPr>
          <p:cNvPr id="3" name="Content Placeholder 2">
            <a:extLst>
              <a:ext uri="{FF2B5EF4-FFF2-40B4-BE49-F238E27FC236}">
                <a16:creationId xmlns:a16="http://schemas.microsoft.com/office/drawing/2014/main" id="{5CFC5BD9-B3C9-9642-85CB-D69B29DA6AE1}"/>
              </a:ext>
            </a:extLst>
          </p:cNvPr>
          <p:cNvSpPr>
            <a:spLocks noGrp="1"/>
          </p:cNvSpPr>
          <p:nvPr>
            <p:ph idx="1"/>
          </p:nvPr>
        </p:nvSpPr>
        <p:spPr>
          <a:xfrm>
            <a:off x="648931" y="2438400"/>
            <a:ext cx="6422848" cy="3785419"/>
          </a:xfrm>
        </p:spPr>
        <p:txBody>
          <a:bodyPr>
            <a:normAutofit/>
          </a:bodyPr>
          <a:lstStyle/>
          <a:p>
            <a:r>
              <a:rPr lang="en-GB" sz="2000" b="0" i="0" dirty="0">
                <a:effectLst/>
                <a:latin typeface="Arial" panose="020B0604020202020204" pitchFamily="34" charset="0"/>
              </a:rPr>
              <a:t>Born in 1958 </a:t>
            </a:r>
            <a:r>
              <a:rPr lang="en-GB" sz="2000" b="0" i="0">
                <a:effectLst/>
                <a:latin typeface="Arial" panose="020B0604020202020204" pitchFamily="34" charset="0"/>
              </a:rPr>
              <a:t>in TW, Chen </a:t>
            </a:r>
            <a:r>
              <a:rPr lang="en-GB" sz="2000" b="0" i="0" dirty="0">
                <a:effectLst/>
                <a:latin typeface="Arial" panose="020B0604020202020204" pitchFamily="34" charset="0"/>
              </a:rPr>
              <a:t>started his career as a film critic before making his own film in 1989 with the debut </a:t>
            </a:r>
            <a:r>
              <a:rPr lang="en-GB" sz="2000" b="0" i="1" dirty="0">
                <a:effectLst/>
                <a:latin typeface="Arial" panose="020B0604020202020204" pitchFamily="34" charset="0"/>
              </a:rPr>
              <a:t>School Girl</a:t>
            </a:r>
            <a:r>
              <a:rPr lang="en-GB" sz="2000" b="0" i="0" dirty="0">
                <a:effectLst/>
                <a:latin typeface="Arial" panose="020B0604020202020204" pitchFamily="34" charset="0"/>
              </a:rPr>
              <a:t>. His films include </a:t>
            </a:r>
            <a:r>
              <a:rPr lang="en-GB" sz="2000" b="0" i="1" dirty="0">
                <a:effectLst/>
                <a:latin typeface="Arial" panose="020B0604020202020204" pitchFamily="34" charset="0"/>
              </a:rPr>
              <a:t>Treasure Island</a:t>
            </a:r>
            <a:r>
              <a:rPr lang="en-GB" sz="2000" b="0" i="0" dirty="0">
                <a:effectLst/>
                <a:latin typeface="Arial" panose="020B0604020202020204" pitchFamily="34" charset="0"/>
              </a:rPr>
              <a:t>, </a:t>
            </a:r>
            <a:r>
              <a:rPr lang="en-GB" sz="2000" b="0" i="1" dirty="0">
                <a:effectLst/>
                <a:latin typeface="Arial" panose="020B0604020202020204" pitchFamily="34" charset="0"/>
              </a:rPr>
              <a:t>The Peony Pavilion</a:t>
            </a:r>
            <a:r>
              <a:rPr lang="en-GB" sz="2000" b="0" i="0" dirty="0">
                <a:effectLst/>
                <a:latin typeface="Arial" panose="020B0604020202020204" pitchFamily="34" charset="0"/>
              </a:rPr>
              <a:t>, and </a:t>
            </a:r>
            <a:r>
              <a:rPr lang="en-GB" sz="2000" b="0" i="1" dirty="0">
                <a:effectLst/>
                <a:latin typeface="Arial" panose="020B0604020202020204" pitchFamily="34" charset="0"/>
              </a:rPr>
              <a:t>The Personals</a:t>
            </a:r>
            <a:r>
              <a:rPr lang="en-GB" sz="2000" b="0" i="0" dirty="0">
                <a:effectLst/>
                <a:latin typeface="Arial" panose="020B0604020202020204" pitchFamily="34" charset="0"/>
              </a:rPr>
              <a:t>. </a:t>
            </a:r>
          </a:p>
          <a:p>
            <a:r>
              <a:rPr lang="en-GB" sz="2000" b="0" i="0" dirty="0">
                <a:effectLst/>
                <a:latin typeface="Arial" panose="020B0604020202020204" pitchFamily="34" charset="0"/>
              </a:rPr>
              <a:t>In 2000 Chen became the head of the production unit of the Asian branch of Columbia Pictures. Accumulated experience in international film making and connections to young Chinese directors. </a:t>
            </a:r>
          </a:p>
          <a:p>
            <a:r>
              <a:rPr lang="en-GB" sz="2000" dirty="0">
                <a:latin typeface="Arial" panose="020B0604020202020204" pitchFamily="34" charset="0"/>
              </a:rPr>
              <a:t>In 2006, joined </a:t>
            </a:r>
            <a:r>
              <a:rPr lang="en-GB" sz="2000" dirty="0" err="1">
                <a:latin typeface="Arial" panose="020B0604020202020204" pitchFamily="34" charset="0"/>
              </a:rPr>
              <a:t>Huayi</a:t>
            </a:r>
            <a:r>
              <a:rPr lang="en-GB" sz="2000" dirty="0">
                <a:latin typeface="Arial" panose="020B0604020202020204" pitchFamily="34" charset="0"/>
              </a:rPr>
              <a:t> Brothers Media Corporation as a producer and produced many commercially successful genre specific films. </a:t>
            </a:r>
            <a:endParaRPr lang="en-US" sz="2000" dirty="0"/>
          </a:p>
        </p:txBody>
      </p:sp>
      <p:sp>
        <p:nvSpPr>
          <p:cNvPr id="15"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erson wearing glasses&#10;&#10;Description automatically generated with medium confidence">
            <a:extLst>
              <a:ext uri="{FF2B5EF4-FFF2-40B4-BE49-F238E27FC236}">
                <a16:creationId xmlns:a16="http://schemas.microsoft.com/office/drawing/2014/main" id="{CD1EE2B7-D04D-7F41-88AA-3B14F2F69D51}"/>
              </a:ext>
            </a:extLst>
          </p:cNvPr>
          <p:cNvPicPr>
            <a:picLocks noChangeAspect="1"/>
          </p:cNvPicPr>
          <p:nvPr/>
        </p:nvPicPr>
        <p:blipFill rotWithShape="1">
          <a:blip r:embed="rId2"/>
          <a:srcRect l="7632" r="-1" b="-1"/>
          <a:stretch/>
        </p:blipFill>
        <p:spPr>
          <a:xfrm>
            <a:off x="8205634" y="722376"/>
            <a:ext cx="3337560" cy="5413248"/>
          </a:xfrm>
          <a:prstGeom prst="rect">
            <a:avLst/>
          </a:prstGeom>
          <a:effectLst/>
        </p:spPr>
      </p:pic>
    </p:spTree>
    <p:extLst>
      <p:ext uri="{BB962C8B-B14F-4D97-AF65-F5344CB8AC3E}">
        <p14:creationId xmlns:p14="http://schemas.microsoft.com/office/powerpoint/2010/main" val="248143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4245-9C39-1746-BC85-E9E5C7140AA5}"/>
              </a:ext>
            </a:extLst>
          </p:cNvPr>
          <p:cNvSpPr>
            <a:spLocks noGrp="1"/>
          </p:cNvSpPr>
          <p:nvPr>
            <p:ph type="title"/>
          </p:nvPr>
        </p:nvSpPr>
        <p:spPr/>
        <p:txBody>
          <a:bodyPr>
            <a:normAutofit/>
          </a:bodyPr>
          <a:lstStyle/>
          <a:p>
            <a:r>
              <a:rPr lang="en-US" sz="2400" b="1" dirty="0"/>
              <a:t>Films Chen produced: </a:t>
            </a:r>
          </a:p>
        </p:txBody>
      </p:sp>
      <p:sp>
        <p:nvSpPr>
          <p:cNvPr id="8" name="Content Placeholder 7">
            <a:extLst>
              <a:ext uri="{FF2B5EF4-FFF2-40B4-BE49-F238E27FC236}">
                <a16:creationId xmlns:a16="http://schemas.microsoft.com/office/drawing/2014/main" id="{3D0113DC-6487-054E-BF20-F03DBFC365D0}"/>
              </a:ext>
            </a:extLst>
          </p:cNvPr>
          <p:cNvSpPr>
            <a:spLocks noGrp="1"/>
          </p:cNvSpPr>
          <p:nvPr>
            <p:ph idx="1"/>
          </p:nvPr>
        </p:nvSpPr>
        <p:spPr>
          <a:xfrm>
            <a:off x="470337" y="1783584"/>
            <a:ext cx="4606160" cy="4351338"/>
          </a:xfrm>
        </p:spPr>
        <p:txBody>
          <a:bodyPr>
            <a:normAutofit/>
          </a:bodyPr>
          <a:lstStyle/>
          <a:p>
            <a:endParaRPr lang="en-US" sz="2000" dirty="0"/>
          </a:p>
        </p:txBody>
      </p:sp>
      <p:graphicFrame>
        <p:nvGraphicFramePr>
          <p:cNvPr id="9" name="Content Placeholder 3">
            <a:extLst>
              <a:ext uri="{FF2B5EF4-FFF2-40B4-BE49-F238E27FC236}">
                <a16:creationId xmlns:a16="http://schemas.microsoft.com/office/drawing/2014/main" id="{6C18A171-222F-BD47-9F61-7A4130256077}"/>
              </a:ext>
            </a:extLst>
          </p:cNvPr>
          <p:cNvGraphicFramePr>
            <a:graphicFrameLocks/>
          </p:cNvGraphicFramePr>
          <p:nvPr>
            <p:extLst>
              <p:ext uri="{D42A27DB-BD31-4B8C-83A1-F6EECF244321}">
                <p14:modId xmlns:p14="http://schemas.microsoft.com/office/powerpoint/2010/main" val="78450907"/>
              </p:ext>
            </p:extLst>
          </p:nvPr>
        </p:nvGraphicFramePr>
        <p:xfrm>
          <a:off x="5255171" y="185243"/>
          <a:ext cx="5391807" cy="6487513"/>
        </p:xfrm>
        <a:graphic>
          <a:graphicData uri="http://schemas.openxmlformats.org/drawingml/2006/table">
            <a:tbl>
              <a:tblPr/>
              <a:tblGrid>
                <a:gridCol w="532703">
                  <a:extLst>
                    <a:ext uri="{9D8B030D-6E8A-4147-A177-3AD203B41FA5}">
                      <a16:colId xmlns:a16="http://schemas.microsoft.com/office/drawing/2014/main" val="203311707"/>
                    </a:ext>
                  </a:extLst>
                </a:gridCol>
                <a:gridCol w="4859104">
                  <a:extLst>
                    <a:ext uri="{9D8B030D-6E8A-4147-A177-3AD203B41FA5}">
                      <a16:colId xmlns:a16="http://schemas.microsoft.com/office/drawing/2014/main" val="2453296514"/>
                    </a:ext>
                  </a:extLst>
                </a:gridCol>
              </a:tblGrid>
              <a:tr h="241938">
                <a:tc>
                  <a:txBody>
                    <a:bodyPr/>
                    <a:lstStyle/>
                    <a:p>
                      <a:pPr algn="ctr" fontAlgn="ctr" latinLnBrk="1"/>
                      <a:r>
                        <a:rPr lang="en-GB" sz="1000">
                          <a:solidFill>
                            <a:srgbClr val="333333"/>
                          </a:solidFill>
                          <a:effectLst/>
                        </a:rPr>
                        <a:t>1998</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a:solidFill>
                            <a:srgbClr val="333333"/>
                          </a:solidFill>
                          <a:effectLst/>
                        </a:rPr>
                        <a:t>征婚启事</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The Personals）</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417540005"/>
                  </a:ext>
                </a:extLst>
              </a:tr>
              <a:tr h="249823">
                <a:tc>
                  <a:txBody>
                    <a:bodyPr/>
                    <a:lstStyle/>
                    <a:p>
                      <a:pPr algn="ctr" fontAlgn="ctr" latinLnBrk="1"/>
                      <a:r>
                        <a:rPr lang="en-GB" sz="1000">
                          <a:solidFill>
                            <a:srgbClr val="333333"/>
                          </a:solidFill>
                          <a:effectLst/>
                        </a:rPr>
                        <a:t>2003</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a:solidFill>
                            <a:srgbClr val="333333"/>
                          </a:solidFill>
                          <a:effectLst/>
                        </a:rPr>
                        <a:t>天地英雄</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Warriors of Heaven and Earth）</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074218724"/>
                  </a:ext>
                </a:extLst>
              </a:tr>
              <a:tr h="249823">
                <a:tc>
                  <a:txBody>
                    <a:bodyPr/>
                    <a:lstStyle/>
                    <a:p>
                      <a:pPr algn="ctr" fontAlgn="ctr" latinLnBrk="1"/>
                      <a:r>
                        <a:rPr lang="en-GB" sz="1000">
                          <a:solidFill>
                            <a:srgbClr val="333333"/>
                          </a:solidFill>
                          <a:effectLst/>
                        </a:rPr>
                        <a:t>2002</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a:solidFill>
                            <a:srgbClr val="333333"/>
                          </a:solidFill>
                          <a:effectLst/>
                        </a:rPr>
                        <a:t>双瞳</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Double Vision）</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332528631"/>
                  </a:ext>
                </a:extLst>
              </a:tr>
              <a:tr h="249823">
                <a:tc>
                  <a:txBody>
                    <a:bodyPr/>
                    <a:lstStyle/>
                    <a:p>
                      <a:pPr algn="ctr" fontAlgn="ctr" latinLnBrk="1"/>
                      <a:r>
                        <a:rPr lang="en-GB" sz="1000">
                          <a:solidFill>
                            <a:srgbClr val="333333"/>
                          </a:solidFill>
                          <a:effectLst/>
                        </a:rPr>
                        <a:t>2003</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GB" sz="1000">
                          <a:solidFill>
                            <a:srgbClr val="333333"/>
                          </a:solidFill>
                          <a:effectLst/>
                        </a:rPr>
                        <a:t>《20 30 40》（20:30:40）</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664742355"/>
                  </a:ext>
                </a:extLst>
              </a:tr>
              <a:tr h="249823">
                <a:tc>
                  <a:txBody>
                    <a:bodyPr/>
                    <a:lstStyle/>
                    <a:p>
                      <a:pPr algn="ctr" fontAlgn="ctr" latinLnBrk="1"/>
                      <a:r>
                        <a:rPr lang="en-GB" sz="1000">
                          <a:solidFill>
                            <a:srgbClr val="333333"/>
                          </a:solidFill>
                          <a:effectLst/>
                        </a:rPr>
                        <a:t>2004</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a:solidFill>
                            <a:srgbClr val="333333"/>
                          </a:solidFill>
                          <a:effectLst/>
                        </a:rPr>
                        <a:t>可可西里</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Kekexili</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959998486"/>
                  </a:ext>
                </a:extLst>
              </a:tr>
              <a:tr h="249823">
                <a:tc>
                  <a:txBody>
                    <a:bodyPr/>
                    <a:lstStyle/>
                    <a:p>
                      <a:pPr algn="ctr" fontAlgn="ctr" latinLnBrk="1"/>
                      <a:r>
                        <a:rPr lang="en-GB" sz="1000">
                          <a:solidFill>
                            <a:srgbClr val="333333"/>
                          </a:solidFill>
                          <a:effectLst/>
                        </a:rPr>
                        <a:t>2004</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a:solidFill>
                            <a:srgbClr val="333333"/>
                          </a:solidFill>
                          <a:effectLst/>
                        </a:rPr>
                        <a:t>天下无贼</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A World Without Thieves）</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326783149"/>
                  </a:ext>
                </a:extLst>
              </a:tr>
              <a:tr h="249823">
                <a:tc>
                  <a:txBody>
                    <a:bodyPr/>
                    <a:lstStyle/>
                    <a:p>
                      <a:pPr algn="ctr" fontAlgn="ctr" latinLnBrk="1"/>
                      <a:r>
                        <a:rPr lang="en-GB" sz="1000">
                          <a:solidFill>
                            <a:srgbClr val="333333"/>
                          </a:solidFill>
                          <a:effectLst/>
                        </a:rPr>
                        <a:t>2006</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a:solidFill>
                            <a:srgbClr val="333333"/>
                          </a:solidFill>
                          <a:effectLst/>
                        </a:rPr>
                        <a:t>心中有鬼</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The Matrimony)</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53932374"/>
                  </a:ext>
                </a:extLst>
              </a:tr>
              <a:tr h="249823">
                <a:tc>
                  <a:txBody>
                    <a:bodyPr/>
                    <a:lstStyle/>
                    <a:p>
                      <a:pPr algn="ctr" fontAlgn="ctr" latinLnBrk="1"/>
                      <a:r>
                        <a:rPr lang="en-GB" sz="1000">
                          <a:solidFill>
                            <a:srgbClr val="333333"/>
                          </a:solidFill>
                          <a:effectLst/>
                        </a:rPr>
                        <a:t>2007</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a:solidFill>
                            <a:srgbClr val="333333"/>
                          </a:solidFill>
                          <a:effectLst/>
                        </a:rPr>
                        <a:t>集结号</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Assembly）</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444307683"/>
                  </a:ext>
                </a:extLst>
              </a:tr>
              <a:tr h="249823">
                <a:tc>
                  <a:txBody>
                    <a:bodyPr/>
                    <a:lstStyle/>
                    <a:p>
                      <a:pPr algn="ctr" fontAlgn="ctr" latinLnBrk="1"/>
                      <a:r>
                        <a:rPr lang="en-GB" sz="1000">
                          <a:solidFill>
                            <a:srgbClr val="333333"/>
                          </a:solidFill>
                          <a:effectLst/>
                        </a:rPr>
                        <a:t>2007</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a:solidFill>
                            <a:srgbClr val="333333"/>
                          </a:solidFill>
                          <a:effectLst/>
                        </a:rPr>
                        <a:t>李米的猜想</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The Equation of Love &amp; Death）</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65101618"/>
                  </a:ext>
                </a:extLst>
              </a:tr>
              <a:tr h="249823">
                <a:tc>
                  <a:txBody>
                    <a:bodyPr/>
                    <a:lstStyle/>
                    <a:p>
                      <a:pPr algn="ctr" fontAlgn="ctr" latinLnBrk="1"/>
                      <a:r>
                        <a:rPr lang="en-GB" sz="1000">
                          <a:solidFill>
                            <a:srgbClr val="333333"/>
                          </a:solidFill>
                          <a:effectLst/>
                        </a:rPr>
                        <a:t>2008</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a:solidFill>
                            <a:srgbClr val="333333"/>
                          </a:solidFill>
                          <a:effectLst/>
                        </a:rPr>
                        <a:t>非诚勿扰</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If You Are The One）</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68983290"/>
                  </a:ext>
                </a:extLst>
              </a:tr>
              <a:tr h="249823">
                <a:tc>
                  <a:txBody>
                    <a:bodyPr/>
                    <a:lstStyle/>
                    <a:p>
                      <a:pPr algn="ctr" fontAlgn="ctr" latinLnBrk="1"/>
                      <a:r>
                        <a:rPr lang="en-GB" sz="1000">
                          <a:solidFill>
                            <a:srgbClr val="333333"/>
                          </a:solidFill>
                          <a:effectLst/>
                        </a:rPr>
                        <a:t>2009</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2"/>
                        </a:rPr>
                        <a:t>风声</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The Message）</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952591243"/>
                  </a:ext>
                </a:extLst>
              </a:tr>
              <a:tr h="249823">
                <a:tc>
                  <a:txBody>
                    <a:bodyPr/>
                    <a:lstStyle/>
                    <a:p>
                      <a:pPr algn="ctr" fontAlgn="ctr" latinLnBrk="1"/>
                      <a:r>
                        <a:rPr lang="en-GB" sz="1000">
                          <a:solidFill>
                            <a:srgbClr val="333333"/>
                          </a:solidFill>
                          <a:effectLst/>
                        </a:rPr>
                        <a:t>2010</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3"/>
                        </a:rPr>
                        <a:t>唐山大地震</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After Shock）</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472935429"/>
                  </a:ext>
                </a:extLst>
              </a:tr>
              <a:tr h="249823">
                <a:tc>
                  <a:txBody>
                    <a:bodyPr/>
                    <a:lstStyle/>
                    <a:p>
                      <a:pPr algn="ctr" fontAlgn="ctr" latinLnBrk="1"/>
                      <a:r>
                        <a:rPr lang="en-GB" sz="1000">
                          <a:solidFill>
                            <a:srgbClr val="333333"/>
                          </a:solidFill>
                          <a:effectLst/>
                        </a:rPr>
                        <a:t>2010</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4"/>
                        </a:rPr>
                        <a:t>狄仁杰之通天帝国</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Detective Dee）</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362558029"/>
                  </a:ext>
                </a:extLst>
              </a:tr>
              <a:tr h="249823">
                <a:tc>
                  <a:txBody>
                    <a:bodyPr/>
                    <a:lstStyle/>
                    <a:p>
                      <a:pPr algn="ctr" fontAlgn="ctr" latinLnBrk="1"/>
                      <a:r>
                        <a:rPr lang="en-GB" sz="1000">
                          <a:solidFill>
                            <a:srgbClr val="333333"/>
                          </a:solidFill>
                          <a:effectLst/>
                        </a:rPr>
                        <a:t>2010</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5"/>
                        </a:rPr>
                        <a:t>非诚勿扰</a:t>
                      </a:r>
                      <a:r>
                        <a:rPr lang="en-US" altLang="ja-JP" sz="1000" u="none" strike="noStrike">
                          <a:solidFill>
                            <a:srgbClr val="136EC2"/>
                          </a:solidFill>
                          <a:effectLst/>
                          <a:hlinkClick r:id="rId5"/>
                        </a:rPr>
                        <a:t>2</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If You Are The One II)</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218359622"/>
                  </a:ext>
                </a:extLst>
              </a:tr>
              <a:tr h="249823">
                <a:tc>
                  <a:txBody>
                    <a:bodyPr/>
                    <a:lstStyle/>
                    <a:p>
                      <a:pPr algn="ctr" fontAlgn="ctr" latinLnBrk="1"/>
                      <a:r>
                        <a:rPr lang="en-GB" sz="1000">
                          <a:solidFill>
                            <a:srgbClr val="333333"/>
                          </a:solidFill>
                          <a:effectLst/>
                        </a:rPr>
                        <a:t>2011</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6"/>
                        </a:rPr>
                        <a:t>星空</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Starry Night）</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599667181"/>
                  </a:ext>
                </a:extLst>
              </a:tr>
              <a:tr h="249823">
                <a:tc>
                  <a:txBody>
                    <a:bodyPr/>
                    <a:lstStyle/>
                    <a:p>
                      <a:pPr algn="ctr" fontAlgn="ctr" latinLnBrk="1"/>
                      <a:r>
                        <a:rPr lang="en-GB" sz="1000">
                          <a:solidFill>
                            <a:srgbClr val="333333"/>
                          </a:solidFill>
                          <a:effectLst/>
                        </a:rPr>
                        <a:t>2011</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7"/>
                        </a:rPr>
                        <a:t>转山</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KORA）</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522379521"/>
                  </a:ext>
                </a:extLst>
              </a:tr>
              <a:tr h="249823">
                <a:tc>
                  <a:txBody>
                    <a:bodyPr/>
                    <a:lstStyle/>
                    <a:p>
                      <a:pPr algn="ctr" fontAlgn="ctr" latinLnBrk="1"/>
                      <a:r>
                        <a:rPr lang="en-GB" sz="1000">
                          <a:solidFill>
                            <a:srgbClr val="333333"/>
                          </a:solidFill>
                          <a:effectLst/>
                        </a:rPr>
                        <a:t>2012</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8"/>
                        </a:rPr>
                        <a:t>画皮</a:t>
                      </a:r>
                      <a:r>
                        <a:rPr lang="en-US" altLang="ja-JP" sz="1000" u="none" strike="noStrike" dirty="0">
                          <a:solidFill>
                            <a:srgbClr val="136EC2"/>
                          </a:solidFill>
                          <a:effectLst/>
                          <a:hlinkClick r:id="rId8"/>
                        </a:rPr>
                        <a:t>2</a:t>
                      </a:r>
                      <a:r>
                        <a:rPr lang="en-US" altLang="ja-JP" sz="1000" dirty="0">
                          <a:solidFill>
                            <a:srgbClr val="333333"/>
                          </a:solidFill>
                          <a:effectLst/>
                        </a:rPr>
                        <a:t>》</a:t>
                      </a:r>
                      <a:r>
                        <a:rPr lang="ja-JP" altLang="en-US" sz="1000">
                          <a:solidFill>
                            <a:srgbClr val="333333"/>
                          </a:solidFill>
                          <a:effectLst/>
                        </a:rPr>
                        <a:t>（</a:t>
                      </a:r>
                      <a:r>
                        <a:rPr lang="en-GB" sz="1000" dirty="0">
                          <a:solidFill>
                            <a:srgbClr val="333333"/>
                          </a:solidFill>
                          <a:effectLst/>
                        </a:rPr>
                        <a:t>Painted Skin II: The Resurrection ）</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404343098"/>
                  </a:ext>
                </a:extLst>
              </a:tr>
              <a:tr h="249823">
                <a:tc>
                  <a:txBody>
                    <a:bodyPr/>
                    <a:lstStyle/>
                    <a:p>
                      <a:pPr algn="ctr" fontAlgn="ctr" latinLnBrk="1"/>
                      <a:r>
                        <a:rPr lang="en-GB" sz="1000">
                          <a:solidFill>
                            <a:srgbClr val="333333"/>
                          </a:solidFill>
                          <a:effectLst/>
                        </a:rPr>
                        <a:t>2012</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9"/>
                        </a:rPr>
                        <a:t>太极之从零开始</a:t>
                      </a:r>
                      <a:r>
                        <a:rPr lang="en-US" altLang="ja-JP" sz="1000" dirty="0">
                          <a:solidFill>
                            <a:srgbClr val="333333"/>
                          </a:solidFill>
                          <a:effectLst/>
                        </a:rPr>
                        <a:t>》</a:t>
                      </a:r>
                      <a:r>
                        <a:rPr lang="ja-JP" altLang="en-US" sz="1000">
                          <a:solidFill>
                            <a:srgbClr val="333333"/>
                          </a:solidFill>
                          <a:effectLst/>
                        </a:rPr>
                        <a:t>（</a:t>
                      </a:r>
                      <a:r>
                        <a:rPr lang="en-GB" sz="1000" dirty="0" err="1">
                          <a:solidFill>
                            <a:srgbClr val="333333"/>
                          </a:solidFill>
                          <a:effectLst/>
                        </a:rPr>
                        <a:t>Taichi：From</a:t>
                      </a:r>
                      <a:r>
                        <a:rPr lang="en-GB" sz="1000" dirty="0">
                          <a:solidFill>
                            <a:srgbClr val="333333"/>
                          </a:solidFill>
                          <a:effectLst/>
                        </a:rPr>
                        <a:t> Zero To Hero）</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88343413"/>
                  </a:ext>
                </a:extLst>
              </a:tr>
              <a:tr h="249823">
                <a:tc>
                  <a:txBody>
                    <a:bodyPr/>
                    <a:lstStyle/>
                    <a:p>
                      <a:pPr algn="ctr" fontAlgn="ctr" latinLnBrk="1"/>
                      <a:r>
                        <a:rPr lang="en-GB" sz="1000">
                          <a:solidFill>
                            <a:srgbClr val="333333"/>
                          </a:solidFill>
                          <a:effectLst/>
                        </a:rPr>
                        <a:t>2012</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10"/>
                        </a:rPr>
                        <a:t>一九四二</a:t>
                      </a:r>
                      <a:r>
                        <a:rPr lang="en-US" altLang="ja-JP" sz="1000">
                          <a:solidFill>
                            <a:srgbClr val="333333"/>
                          </a:solidFill>
                          <a:effectLst/>
                        </a:rPr>
                        <a:t>》</a:t>
                      </a:r>
                      <a:r>
                        <a:rPr lang="ja-JP" altLang="en-US" sz="1000">
                          <a:solidFill>
                            <a:srgbClr val="333333"/>
                          </a:solidFill>
                          <a:effectLst/>
                        </a:rPr>
                        <a:t>（</a:t>
                      </a:r>
                      <a:r>
                        <a:rPr lang="en-US" altLang="ja-JP" sz="1000">
                          <a:solidFill>
                            <a:srgbClr val="333333"/>
                          </a:solidFill>
                          <a:effectLst/>
                        </a:rPr>
                        <a:t>1942</a:t>
                      </a:r>
                      <a:r>
                        <a:rPr lang="ja-JP" altLang="en-US" sz="1000">
                          <a:solidFill>
                            <a:srgbClr val="333333"/>
                          </a:solidFill>
                          <a:effectLst/>
                        </a:rPr>
                        <a:t>）</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147537257"/>
                  </a:ext>
                </a:extLst>
              </a:tr>
              <a:tr h="249823">
                <a:tc>
                  <a:txBody>
                    <a:bodyPr/>
                    <a:lstStyle/>
                    <a:p>
                      <a:pPr algn="ctr" fontAlgn="ctr" latinLnBrk="1"/>
                      <a:r>
                        <a:rPr lang="en-GB" sz="1000">
                          <a:solidFill>
                            <a:srgbClr val="333333"/>
                          </a:solidFill>
                          <a:effectLst/>
                        </a:rPr>
                        <a:t>2013</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11"/>
                        </a:rPr>
                        <a:t>狄仁杰前传</a:t>
                      </a:r>
                      <a:r>
                        <a:rPr lang="en-US" altLang="ja-JP" sz="1000">
                          <a:solidFill>
                            <a:srgbClr val="333333"/>
                          </a:solidFill>
                          <a:effectLst/>
                        </a:rPr>
                        <a:t>》</a:t>
                      </a:r>
                      <a:r>
                        <a:rPr lang="ja-JP" altLang="en-US" sz="1000">
                          <a:solidFill>
                            <a:srgbClr val="333333"/>
                          </a:solidFill>
                          <a:effectLst/>
                        </a:rPr>
                        <a:t>（</a:t>
                      </a:r>
                      <a:r>
                        <a:rPr lang="en-GB" sz="1000">
                          <a:solidFill>
                            <a:srgbClr val="333333"/>
                          </a:solidFill>
                          <a:effectLst/>
                        </a:rPr>
                        <a:t>Detective Dee：Rise of The Sea Dragon）</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13673637"/>
                  </a:ext>
                </a:extLst>
              </a:tr>
              <a:tr h="249823">
                <a:tc>
                  <a:txBody>
                    <a:bodyPr/>
                    <a:lstStyle/>
                    <a:p>
                      <a:pPr algn="ctr" fontAlgn="ctr" latinLnBrk="1"/>
                      <a:r>
                        <a:rPr lang="en-GB" sz="1000">
                          <a:solidFill>
                            <a:srgbClr val="333333"/>
                          </a:solidFill>
                          <a:effectLst/>
                        </a:rPr>
                        <a:t>2014</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12"/>
                        </a:rPr>
                        <a:t>人间小团圆</a:t>
                      </a:r>
                      <a:r>
                        <a:rPr lang="en-US" altLang="ja-JP" sz="1000" dirty="0">
                          <a:solidFill>
                            <a:srgbClr val="333333"/>
                          </a:solidFill>
                          <a:effectLst/>
                        </a:rPr>
                        <a:t>》</a:t>
                      </a:r>
                      <a:r>
                        <a:rPr lang="ja-JP" altLang="en-US" sz="1000">
                          <a:solidFill>
                            <a:srgbClr val="333333"/>
                          </a:solidFill>
                          <a:effectLst/>
                        </a:rPr>
                        <a:t>（</a:t>
                      </a:r>
                      <a:r>
                        <a:rPr lang="en-GB" sz="1000" dirty="0" err="1">
                          <a:solidFill>
                            <a:srgbClr val="333333"/>
                          </a:solidFill>
                          <a:effectLst/>
                        </a:rPr>
                        <a:t>Aberden</a:t>
                      </a:r>
                      <a:r>
                        <a:rPr lang="en-GB" sz="1000" dirty="0">
                          <a:solidFill>
                            <a:srgbClr val="333333"/>
                          </a:solidFill>
                          <a:effectLst/>
                        </a:rPr>
                        <a:t>）</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920257665"/>
                  </a:ext>
                </a:extLst>
              </a:tr>
              <a:tr h="249823">
                <a:tc>
                  <a:txBody>
                    <a:bodyPr/>
                    <a:lstStyle/>
                    <a:p>
                      <a:pPr algn="ctr" fontAlgn="ctr" latinLnBrk="1"/>
                      <a:r>
                        <a:rPr lang="en-GB" sz="1000">
                          <a:solidFill>
                            <a:srgbClr val="333333"/>
                          </a:solidFill>
                          <a:effectLst/>
                        </a:rPr>
                        <a:t>2015</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13"/>
                        </a:rPr>
                        <a:t>鬼吹灯</a:t>
                      </a:r>
                      <a:r>
                        <a:rPr lang="en-US" altLang="ja-JP" sz="1000" u="none" strike="noStrike" dirty="0">
                          <a:solidFill>
                            <a:srgbClr val="136EC2"/>
                          </a:solidFill>
                          <a:effectLst/>
                          <a:hlinkClick r:id="rId13"/>
                        </a:rPr>
                        <a:t>·</a:t>
                      </a:r>
                      <a:r>
                        <a:rPr lang="ja-JP" altLang="en-US" sz="1000" u="none" strike="noStrike">
                          <a:solidFill>
                            <a:srgbClr val="136EC2"/>
                          </a:solidFill>
                          <a:effectLst/>
                          <a:hlinkClick r:id="rId13"/>
                        </a:rPr>
                        <a:t>寻龙诀</a:t>
                      </a:r>
                      <a:r>
                        <a:rPr lang="en-US" altLang="ja-JP" sz="1000" dirty="0">
                          <a:solidFill>
                            <a:srgbClr val="333333"/>
                          </a:solidFill>
                          <a:effectLst/>
                        </a:rPr>
                        <a:t>》</a:t>
                      </a:r>
                      <a:r>
                        <a:rPr lang="ja-JP" altLang="en-US" sz="1000">
                          <a:solidFill>
                            <a:srgbClr val="333333"/>
                          </a:solidFill>
                          <a:effectLst/>
                        </a:rPr>
                        <a:t>（</a:t>
                      </a:r>
                      <a:r>
                        <a:rPr lang="en-GB" sz="1000" dirty="0" err="1">
                          <a:solidFill>
                            <a:srgbClr val="333333"/>
                          </a:solidFill>
                          <a:effectLst/>
                        </a:rPr>
                        <a:t>TheGhouls</a:t>
                      </a:r>
                      <a:r>
                        <a:rPr lang="en-GB" sz="1000" dirty="0">
                          <a:solidFill>
                            <a:srgbClr val="333333"/>
                          </a:solidFill>
                          <a:effectLst/>
                        </a:rPr>
                        <a:t>）</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4193540499"/>
                  </a:ext>
                </a:extLst>
              </a:tr>
              <a:tr h="249823">
                <a:tc>
                  <a:txBody>
                    <a:bodyPr/>
                    <a:lstStyle/>
                    <a:p>
                      <a:pPr algn="ctr" fontAlgn="ctr" latinLnBrk="1"/>
                      <a:r>
                        <a:rPr lang="en-GB" sz="1000">
                          <a:solidFill>
                            <a:srgbClr val="333333"/>
                          </a:solidFill>
                          <a:effectLst/>
                        </a:rPr>
                        <a:t>2015</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a:solidFill>
                            <a:srgbClr val="333333"/>
                          </a:solidFill>
                          <a:effectLst/>
                        </a:rPr>
                        <a:t>《</a:t>
                      </a:r>
                      <a:r>
                        <a:rPr lang="ja-JP" altLang="en-US" sz="1000" u="none" strike="noStrike">
                          <a:solidFill>
                            <a:srgbClr val="136EC2"/>
                          </a:solidFill>
                          <a:effectLst/>
                          <a:hlinkClick r:id="rId14"/>
                        </a:rPr>
                        <a:t>少年班</a:t>
                      </a:r>
                      <a:r>
                        <a:rPr lang="en-US" altLang="ja-JP" sz="1000">
                          <a:solidFill>
                            <a:srgbClr val="333333"/>
                          </a:solidFill>
                          <a:effectLst/>
                        </a:rPr>
                        <a:t>》</a:t>
                      </a:r>
                      <a:r>
                        <a:rPr lang="ja-JP" altLang="en-US" sz="1000" baseline="30000">
                          <a:solidFill>
                            <a:srgbClr val="3366CC"/>
                          </a:solidFill>
                          <a:effectLst/>
                        </a:rPr>
                        <a:t> </a:t>
                      </a:r>
                      <a:r>
                        <a:rPr lang="en-US" altLang="ja-JP" sz="1000" baseline="30000">
                          <a:solidFill>
                            <a:srgbClr val="3366CC"/>
                          </a:solidFill>
                          <a:effectLst/>
                        </a:rPr>
                        <a:t>[22]</a:t>
                      </a:r>
                      <a:r>
                        <a:rPr lang="ja-JP" altLang="en-US" sz="1000" u="none" strike="noStrike">
                          <a:solidFill>
                            <a:srgbClr val="136EC2"/>
                          </a:solidFill>
                          <a:effectLst/>
                        </a:rPr>
                        <a:t> </a:t>
                      </a:r>
                      <a:endParaRPr lang="ja-JP" altLang="en-US" sz="1000">
                        <a:solidFill>
                          <a:srgbClr val="333333"/>
                        </a:solidFill>
                        <a:effectLst/>
                      </a:endParaRP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44928738"/>
                  </a:ext>
                </a:extLst>
              </a:tr>
              <a:tr h="249823">
                <a:tc>
                  <a:txBody>
                    <a:bodyPr/>
                    <a:lstStyle/>
                    <a:p>
                      <a:pPr algn="ctr" fontAlgn="ctr" latinLnBrk="1"/>
                      <a:r>
                        <a:rPr lang="en-GB" sz="1000">
                          <a:solidFill>
                            <a:srgbClr val="333333"/>
                          </a:solidFill>
                          <a:effectLst/>
                        </a:rPr>
                        <a:t>2016</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15"/>
                        </a:rPr>
                        <a:t>火锅英雄</a:t>
                      </a:r>
                      <a:r>
                        <a:rPr lang="en-US" altLang="ja-JP" sz="1000" dirty="0">
                          <a:solidFill>
                            <a:srgbClr val="333333"/>
                          </a:solidFill>
                          <a:effectLst/>
                        </a:rPr>
                        <a:t>》</a:t>
                      </a:r>
                      <a:r>
                        <a:rPr lang="ja-JP" altLang="en-US" sz="1000" baseline="30000">
                          <a:solidFill>
                            <a:srgbClr val="3366CC"/>
                          </a:solidFill>
                          <a:effectLst/>
                        </a:rPr>
                        <a:t> </a:t>
                      </a:r>
                      <a:r>
                        <a:rPr lang="en-US" altLang="ja-JP" sz="1000" baseline="30000" dirty="0">
                          <a:solidFill>
                            <a:srgbClr val="3366CC"/>
                          </a:solidFill>
                          <a:effectLst/>
                        </a:rPr>
                        <a:t>[23]</a:t>
                      </a:r>
                      <a:r>
                        <a:rPr lang="ja-JP" altLang="en-US" sz="1000" u="none" strike="noStrike">
                          <a:solidFill>
                            <a:srgbClr val="136EC2"/>
                          </a:solidFill>
                          <a:effectLst/>
                        </a:rPr>
                        <a:t> </a:t>
                      </a:r>
                      <a:endParaRPr lang="ja-JP" altLang="en-US" sz="1000">
                        <a:solidFill>
                          <a:srgbClr val="333333"/>
                        </a:solidFill>
                        <a:effectLst/>
                      </a:endParaRP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304774333"/>
                  </a:ext>
                </a:extLst>
              </a:tr>
              <a:tr h="249823">
                <a:tc>
                  <a:txBody>
                    <a:bodyPr/>
                    <a:lstStyle/>
                    <a:p>
                      <a:pPr algn="ctr" fontAlgn="ctr" latinLnBrk="1"/>
                      <a:r>
                        <a:rPr lang="en-GB" sz="1000">
                          <a:solidFill>
                            <a:srgbClr val="333333"/>
                          </a:solidFill>
                          <a:effectLst/>
                        </a:rPr>
                        <a:t>2016</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16"/>
                        </a:rPr>
                        <a:t>二代妖精之今生有幸</a:t>
                      </a:r>
                      <a:r>
                        <a:rPr lang="en-US" altLang="ja-JP" sz="1000" dirty="0">
                          <a:solidFill>
                            <a:srgbClr val="333333"/>
                          </a:solidFill>
                          <a:effectLst/>
                        </a:rPr>
                        <a:t>》</a:t>
                      </a:r>
                      <a:r>
                        <a:rPr lang="ja-JP" altLang="en-US" sz="1000" baseline="30000">
                          <a:solidFill>
                            <a:srgbClr val="3366CC"/>
                          </a:solidFill>
                          <a:effectLst/>
                        </a:rPr>
                        <a:t> </a:t>
                      </a:r>
                      <a:r>
                        <a:rPr lang="en-US" altLang="ja-JP" sz="1000" baseline="30000" dirty="0">
                          <a:solidFill>
                            <a:srgbClr val="3366CC"/>
                          </a:solidFill>
                          <a:effectLst/>
                        </a:rPr>
                        <a:t>[24]</a:t>
                      </a:r>
                      <a:r>
                        <a:rPr lang="ja-JP" altLang="en-US" sz="1000" u="none" strike="noStrike">
                          <a:solidFill>
                            <a:srgbClr val="136EC2"/>
                          </a:solidFill>
                          <a:effectLst/>
                        </a:rPr>
                        <a:t> </a:t>
                      </a:r>
                      <a:endParaRPr lang="ja-JP" altLang="en-US" sz="1000">
                        <a:solidFill>
                          <a:srgbClr val="333333"/>
                        </a:solidFill>
                        <a:effectLst/>
                      </a:endParaRP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020418567"/>
                  </a:ext>
                </a:extLst>
              </a:tr>
              <a:tr h="249823">
                <a:tc>
                  <a:txBody>
                    <a:bodyPr/>
                    <a:lstStyle/>
                    <a:p>
                      <a:pPr algn="ctr" fontAlgn="ctr" latinLnBrk="1"/>
                      <a:r>
                        <a:rPr lang="en-GB" sz="1000">
                          <a:solidFill>
                            <a:srgbClr val="333333"/>
                          </a:solidFill>
                          <a:effectLst/>
                        </a:rPr>
                        <a:t>2021</a:t>
                      </a: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ctr" latinLnBrk="1"/>
                      <a:r>
                        <a:rPr lang="en-US" altLang="ja-JP" sz="1000" dirty="0">
                          <a:solidFill>
                            <a:srgbClr val="333333"/>
                          </a:solidFill>
                          <a:effectLst/>
                        </a:rPr>
                        <a:t>《</a:t>
                      </a:r>
                      <a:r>
                        <a:rPr lang="ja-JP" altLang="en-US" sz="1000" u="none" strike="noStrike">
                          <a:solidFill>
                            <a:srgbClr val="136EC2"/>
                          </a:solidFill>
                          <a:effectLst/>
                          <a:hlinkClick r:id="rId17"/>
                        </a:rPr>
                        <a:t>我要我们在一起</a:t>
                      </a:r>
                      <a:r>
                        <a:rPr lang="en-US" altLang="ja-JP" sz="1000" dirty="0">
                          <a:solidFill>
                            <a:srgbClr val="333333"/>
                          </a:solidFill>
                          <a:effectLst/>
                        </a:rPr>
                        <a:t>》</a:t>
                      </a:r>
                      <a:r>
                        <a:rPr lang="ja-JP" altLang="en-US" sz="1000" baseline="30000">
                          <a:solidFill>
                            <a:srgbClr val="3366CC"/>
                          </a:solidFill>
                          <a:effectLst/>
                        </a:rPr>
                        <a:t> </a:t>
                      </a:r>
                      <a:r>
                        <a:rPr lang="en-US" altLang="ja-JP" sz="1000" baseline="30000" dirty="0">
                          <a:solidFill>
                            <a:srgbClr val="3366CC"/>
                          </a:solidFill>
                          <a:effectLst/>
                        </a:rPr>
                        <a:t>[30]</a:t>
                      </a:r>
                      <a:r>
                        <a:rPr lang="ja-JP" altLang="en-US" sz="1000" u="none" strike="noStrike">
                          <a:solidFill>
                            <a:srgbClr val="136EC2"/>
                          </a:solidFill>
                          <a:effectLst/>
                        </a:rPr>
                        <a:t> </a:t>
                      </a:r>
                      <a:endParaRPr lang="ja-JP" altLang="en-US" sz="1000">
                        <a:solidFill>
                          <a:srgbClr val="333333"/>
                        </a:solidFill>
                        <a:effectLst/>
                      </a:endParaRPr>
                    </a:p>
                  </a:txBody>
                  <a:tcPr marL="51024" marR="51024" marT="10205" marB="102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874997927"/>
                  </a:ext>
                </a:extLst>
              </a:tr>
            </a:tbl>
          </a:graphicData>
        </a:graphic>
      </p:graphicFrame>
    </p:spTree>
    <p:extLst>
      <p:ext uri="{BB962C8B-B14F-4D97-AF65-F5344CB8AC3E}">
        <p14:creationId xmlns:p14="http://schemas.microsoft.com/office/powerpoint/2010/main" val="135917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9376-9ABE-8015-3A3C-22410583D104}"/>
              </a:ext>
            </a:extLst>
          </p:cNvPr>
          <p:cNvSpPr>
            <a:spLocks noGrp="1"/>
          </p:cNvSpPr>
          <p:nvPr>
            <p:ph type="title"/>
          </p:nvPr>
        </p:nvSpPr>
        <p:spPr/>
        <p:txBody>
          <a:bodyPr/>
          <a:lstStyle/>
          <a:p>
            <a:endParaRPr lang="en-US"/>
          </a:p>
        </p:txBody>
      </p:sp>
      <p:pic>
        <p:nvPicPr>
          <p:cNvPr id="4" name="Online Media 3" descr="Warriors of Heaven and Earth - Trailer">
            <a:hlinkClick r:id="" action="ppaction://media"/>
            <a:extLst>
              <a:ext uri="{FF2B5EF4-FFF2-40B4-BE49-F238E27FC236}">
                <a16:creationId xmlns:a16="http://schemas.microsoft.com/office/drawing/2014/main" id="{B5C0B8C3-6D9C-B253-D5D7-B6C573B23B96}"/>
              </a:ext>
            </a:extLst>
          </p:cNvPr>
          <p:cNvPicPr>
            <a:picLocks noGrp="1" noRot="1" noChangeAspect="1"/>
          </p:cNvPicPr>
          <p:nvPr>
            <p:ph idx="1"/>
            <a:videoFile r:link="rId1"/>
          </p:nvPr>
        </p:nvPicPr>
        <p:blipFill>
          <a:blip r:embed="rId3"/>
          <a:stretch>
            <a:fillRect/>
          </a:stretch>
        </p:blipFill>
        <p:spPr>
          <a:xfrm>
            <a:off x="588687" y="436880"/>
            <a:ext cx="11014626" cy="6223685"/>
          </a:xfrm>
          <a:prstGeom prst="rect">
            <a:avLst/>
          </a:prstGeom>
        </p:spPr>
      </p:pic>
    </p:spTree>
    <p:extLst>
      <p:ext uri="{BB962C8B-B14F-4D97-AF65-F5344CB8AC3E}">
        <p14:creationId xmlns:p14="http://schemas.microsoft.com/office/powerpoint/2010/main" val="23296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16-25DA-8E70-3A5F-DC29C38B7D6B}"/>
              </a:ext>
            </a:extLst>
          </p:cNvPr>
          <p:cNvSpPr>
            <a:spLocks noGrp="1"/>
          </p:cNvSpPr>
          <p:nvPr>
            <p:ph type="title"/>
          </p:nvPr>
        </p:nvSpPr>
        <p:spPr/>
        <p:txBody>
          <a:bodyPr/>
          <a:lstStyle/>
          <a:p>
            <a:endParaRPr lang="en-US"/>
          </a:p>
        </p:txBody>
      </p:sp>
      <p:pic>
        <p:nvPicPr>
          <p:cNvPr id="4" name="Online Media 3" descr="鬼吹灯之寻龙诀剧场版预告 the Ghouls theatrical trailer 1 HD">
            <a:hlinkClick r:id="" action="ppaction://media"/>
            <a:extLst>
              <a:ext uri="{FF2B5EF4-FFF2-40B4-BE49-F238E27FC236}">
                <a16:creationId xmlns:a16="http://schemas.microsoft.com/office/drawing/2014/main" id="{4B119E2D-4E8A-EA5A-788E-0CF611647F63}"/>
              </a:ext>
            </a:extLst>
          </p:cNvPr>
          <p:cNvPicPr>
            <a:picLocks noGrp="1" noRot="1" noChangeAspect="1"/>
          </p:cNvPicPr>
          <p:nvPr>
            <p:ph idx="1"/>
            <a:videoFile r:link="rId1"/>
          </p:nvPr>
        </p:nvPicPr>
        <p:blipFill>
          <a:blip r:embed="rId3"/>
          <a:stretch>
            <a:fillRect/>
          </a:stretch>
        </p:blipFill>
        <p:spPr>
          <a:xfrm>
            <a:off x="569913" y="365125"/>
            <a:ext cx="10844841" cy="6127750"/>
          </a:xfrm>
          <a:prstGeom prst="rect">
            <a:avLst/>
          </a:prstGeom>
        </p:spPr>
      </p:pic>
    </p:spTree>
    <p:extLst>
      <p:ext uri="{BB962C8B-B14F-4D97-AF65-F5344CB8AC3E}">
        <p14:creationId xmlns:p14="http://schemas.microsoft.com/office/powerpoint/2010/main" val="41317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0D13-452C-BC7D-B355-7DD43AE93182}"/>
              </a:ext>
            </a:extLst>
          </p:cNvPr>
          <p:cNvSpPr>
            <a:spLocks noGrp="1"/>
          </p:cNvSpPr>
          <p:nvPr>
            <p:ph type="title"/>
          </p:nvPr>
        </p:nvSpPr>
        <p:spPr/>
        <p:txBody>
          <a:bodyPr/>
          <a:lstStyle/>
          <a:p>
            <a:endParaRPr lang="en-US"/>
          </a:p>
        </p:txBody>
      </p:sp>
      <p:pic>
        <p:nvPicPr>
          <p:cNvPr id="4" name="Online Media 3" descr="古天樂：2014【香港仔】電影預告片 (中國譯：人間小團圓)">
            <a:hlinkClick r:id="" action="ppaction://media"/>
            <a:extLst>
              <a:ext uri="{FF2B5EF4-FFF2-40B4-BE49-F238E27FC236}">
                <a16:creationId xmlns:a16="http://schemas.microsoft.com/office/drawing/2014/main" id="{070C89EE-93BB-9B49-C990-C5D7F08A8608}"/>
              </a:ext>
            </a:extLst>
          </p:cNvPr>
          <p:cNvPicPr>
            <a:picLocks noGrp="1" noRot="1" noChangeAspect="1"/>
          </p:cNvPicPr>
          <p:nvPr>
            <p:ph idx="1"/>
            <a:videoFile r:link="rId1"/>
          </p:nvPr>
        </p:nvPicPr>
        <p:blipFill>
          <a:blip r:embed="rId3"/>
          <a:stretch>
            <a:fillRect/>
          </a:stretch>
        </p:blipFill>
        <p:spPr>
          <a:xfrm>
            <a:off x="474332" y="55650"/>
            <a:ext cx="11392548" cy="6437225"/>
          </a:xfrm>
          <a:prstGeom prst="rect">
            <a:avLst/>
          </a:prstGeom>
        </p:spPr>
      </p:pic>
    </p:spTree>
    <p:extLst>
      <p:ext uri="{BB962C8B-B14F-4D97-AF65-F5344CB8AC3E}">
        <p14:creationId xmlns:p14="http://schemas.microsoft.com/office/powerpoint/2010/main" val="365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BF76-999B-8A4B-8868-5CA107E735B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F153E18-82ED-6547-8900-099FD7207BCC}"/>
              </a:ext>
            </a:extLst>
          </p:cNvPr>
          <p:cNvSpPr>
            <a:spLocks noGrp="1"/>
          </p:cNvSpPr>
          <p:nvPr>
            <p:ph idx="1"/>
          </p:nvPr>
        </p:nvSpPr>
        <p:spPr/>
        <p:txBody>
          <a:bodyPr/>
          <a:lstStyle/>
          <a:p>
            <a:r>
              <a:rPr lang="en-GB" sz="2800" dirty="0"/>
              <a:t>The number of Taiwanese feature films produced each year may be well down from its heyday, this decline does not mean that Taiwanese film-makers are not making films – they are just not making them in Taiwan so often anymore. </a:t>
            </a:r>
          </a:p>
          <a:p>
            <a:r>
              <a:rPr lang="en-GB" sz="2800" dirty="0"/>
              <a:t>Similar patterns can be discerned for HK filmmakers. </a:t>
            </a:r>
          </a:p>
          <a:p>
            <a:r>
              <a:rPr lang="en-GB" sz="2800" dirty="0"/>
              <a:t>Imports from TW&amp;HK are limited by quota (20 then 34) in the same way as for any other foreign films. As a result, many HK and TW film-makers and investors are working and/ or moving their money to PRC to get direct access to the burgeoning mainland market.</a:t>
            </a:r>
            <a:endParaRPr lang="en-US" sz="2800" dirty="0"/>
          </a:p>
        </p:txBody>
      </p:sp>
    </p:spTree>
    <p:extLst>
      <p:ext uri="{BB962C8B-B14F-4D97-AF65-F5344CB8AC3E}">
        <p14:creationId xmlns:p14="http://schemas.microsoft.com/office/powerpoint/2010/main" val="70121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C90A-38B7-DF4A-9160-7CF16083F2F6}"/>
              </a:ext>
            </a:extLst>
          </p:cNvPr>
          <p:cNvSpPr>
            <a:spLocks noGrp="1"/>
          </p:cNvSpPr>
          <p:nvPr>
            <p:ph type="title"/>
          </p:nvPr>
        </p:nvSpPr>
        <p:spPr/>
        <p:txBody>
          <a:bodyPr/>
          <a:lstStyle/>
          <a:p>
            <a:r>
              <a:rPr lang="en-GB" dirty="0"/>
              <a:t>Common Economic Partnership Arrangement (CEPA) in operation since 2003</a:t>
            </a:r>
            <a:endParaRPr lang="en-US" dirty="0"/>
          </a:p>
        </p:txBody>
      </p:sp>
      <p:sp>
        <p:nvSpPr>
          <p:cNvPr id="3" name="Content Placeholder 2">
            <a:extLst>
              <a:ext uri="{FF2B5EF4-FFF2-40B4-BE49-F238E27FC236}">
                <a16:creationId xmlns:a16="http://schemas.microsoft.com/office/drawing/2014/main" id="{0089CD03-CB6A-034E-920C-1A0B355480AC}"/>
              </a:ext>
            </a:extLst>
          </p:cNvPr>
          <p:cNvSpPr>
            <a:spLocks noGrp="1"/>
          </p:cNvSpPr>
          <p:nvPr>
            <p:ph idx="1"/>
          </p:nvPr>
        </p:nvSpPr>
        <p:spPr/>
        <p:txBody>
          <a:bodyPr>
            <a:normAutofit fontScale="92500" lnSpcReduction="10000"/>
          </a:bodyPr>
          <a:lstStyle/>
          <a:p>
            <a:r>
              <a:rPr lang="en-GB" dirty="0"/>
              <a:t>According to CEPA conditions, Hong Kong films with a sufficient degree of mainland participation are treated in the same way as mainland films by the authorities in Beijing. </a:t>
            </a:r>
          </a:p>
          <a:p>
            <a:r>
              <a:rPr lang="en-GB" dirty="0"/>
              <a:t>Such co-productions are not limited by the quotas and have free access to the mainland market. </a:t>
            </a:r>
          </a:p>
          <a:p>
            <a:r>
              <a:rPr lang="en-GB" dirty="0"/>
              <a:t>Chan et al. (2010: 72) report that more than half of the annual output of Hong Kong films now are co-productions of this nature.</a:t>
            </a:r>
          </a:p>
          <a:p>
            <a:endParaRPr lang="en-GB" dirty="0"/>
          </a:p>
          <a:p>
            <a:r>
              <a:rPr lang="en-US" altLang="zh-CN" dirty="0"/>
              <a:t>Hong</a:t>
            </a:r>
            <a:r>
              <a:rPr lang="zh-CN" altLang="en-US" dirty="0"/>
              <a:t> </a:t>
            </a:r>
            <a:r>
              <a:rPr lang="en-US" altLang="zh-CN" dirty="0" err="1"/>
              <a:t>kong</a:t>
            </a:r>
            <a:r>
              <a:rPr lang="zh-CN" altLang="en-US" dirty="0"/>
              <a:t> </a:t>
            </a:r>
            <a:r>
              <a:rPr lang="en-US" altLang="zh-CN" dirty="0"/>
              <a:t>cinema</a:t>
            </a:r>
            <a:r>
              <a:rPr lang="zh-CN" altLang="en-US" dirty="0"/>
              <a:t> </a:t>
            </a:r>
            <a:r>
              <a:rPr lang="en-US" altLang="zh-CN" dirty="0"/>
              <a:t>today,</a:t>
            </a:r>
            <a:r>
              <a:rPr lang="zh-CN" altLang="en-US" dirty="0"/>
              <a:t> </a:t>
            </a:r>
            <a:r>
              <a:rPr lang="en-US" altLang="zh-CN" dirty="0"/>
              <a:t>related</a:t>
            </a:r>
            <a:r>
              <a:rPr lang="zh-CN" altLang="en-US" dirty="0"/>
              <a:t> </a:t>
            </a:r>
            <a:r>
              <a:rPr lang="en-US" altLang="zh-CN" dirty="0"/>
              <a:t>reports:</a:t>
            </a:r>
            <a:r>
              <a:rPr lang="zh-CN" altLang="en-US" dirty="0"/>
              <a:t> </a:t>
            </a:r>
            <a:endParaRPr lang="en-GB" dirty="0"/>
          </a:p>
          <a:p>
            <a:pPr marL="514350" indent="-514350">
              <a:buFont typeface="+mj-lt"/>
              <a:buAutoNum type="arabicPeriod"/>
            </a:pPr>
            <a:r>
              <a:rPr lang="en-GB" dirty="0">
                <a:hlinkClick r:id="rId2"/>
              </a:rPr>
              <a:t>https://variety.com/2021/biz/asia/hong-kong-film-industry-1234957370/</a:t>
            </a:r>
            <a:r>
              <a:rPr lang="zh-CN" altLang="en-US" dirty="0"/>
              <a:t> </a:t>
            </a:r>
            <a:endParaRPr lang="en-GB" altLang="zh-CN" dirty="0"/>
          </a:p>
          <a:p>
            <a:pPr marL="514350" indent="-514350">
              <a:buFont typeface="+mj-lt"/>
              <a:buAutoNum type="arabicPeriod"/>
            </a:pPr>
            <a:r>
              <a:rPr lang="en-GB" dirty="0">
                <a:hlinkClick r:id="rId3"/>
              </a:rPr>
              <a:t>https://www.chinadailyhk.com/articles/97/98/200/1555383969931.html</a:t>
            </a:r>
            <a:r>
              <a:rPr lang="zh-CN" altLang="en-US" dirty="0"/>
              <a:t> </a:t>
            </a:r>
            <a:endParaRPr lang="en-GB" dirty="0"/>
          </a:p>
          <a:p>
            <a:endParaRPr lang="en-GB" dirty="0"/>
          </a:p>
        </p:txBody>
      </p:sp>
    </p:spTree>
    <p:extLst>
      <p:ext uri="{BB962C8B-B14F-4D97-AF65-F5344CB8AC3E}">
        <p14:creationId xmlns:p14="http://schemas.microsoft.com/office/powerpoint/2010/main" val="65248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A229-C52E-7347-9885-7A35508726BE}"/>
              </a:ext>
            </a:extLst>
          </p:cNvPr>
          <p:cNvSpPr>
            <a:spLocks noGrp="1"/>
          </p:cNvSpPr>
          <p:nvPr>
            <p:ph type="title"/>
          </p:nvPr>
        </p:nvSpPr>
        <p:spPr>
          <a:xfrm>
            <a:off x="725652" y="407987"/>
            <a:ext cx="10515600" cy="1325563"/>
          </a:xfrm>
        </p:spPr>
        <p:txBody>
          <a:bodyPr/>
          <a:lstStyle/>
          <a:p>
            <a:r>
              <a:rPr lang="en-US" altLang="zh-CN" dirty="0"/>
              <a:t>The</a:t>
            </a:r>
            <a:r>
              <a:rPr lang="zh-CN" altLang="en-US" dirty="0"/>
              <a:t> </a:t>
            </a:r>
            <a:r>
              <a:rPr lang="en-US" altLang="zh-CN" dirty="0"/>
              <a:t>rise</a:t>
            </a:r>
            <a:r>
              <a:rPr lang="zh-CN" altLang="en-US" dirty="0"/>
              <a:t> </a:t>
            </a:r>
            <a:r>
              <a:rPr lang="en-US" altLang="zh-CN" dirty="0"/>
              <a:t>of</a:t>
            </a:r>
            <a:r>
              <a:rPr lang="zh-CN" altLang="en-US" dirty="0"/>
              <a:t> </a:t>
            </a:r>
            <a:r>
              <a:rPr lang="en-US" altLang="zh-CN" dirty="0"/>
              <a:t>production</a:t>
            </a:r>
            <a:r>
              <a:rPr lang="zh-CN" altLang="en-US" dirty="0"/>
              <a:t> </a:t>
            </a:r>
            <a:r>
              <a:rPr lang="en-US" altLang="zh-CN" dirty="0"/>
              <a:t>studies</a:t>
            </a:r>
            <a:r>
              <a:rPr lang="zh-CN" altLang="en-US" dirty="0"/>
              <a:t> </a:t>
            </a:r>
            <a:r>
              <a:rPr lang="en-US" altLang="zh-CN" dirty="0"/>
              <a:t>in</a:t>
            </a:r>
            <a:r>
              <a:rPr lang="zh-CN" altLang="en-US" dirty="0"/>
              <a:t> </a:t>
            </a:r>
            <a:r>
              <a:rPr lang="en-US" altLang="zh-CN" dirty="0"/>
              <a:t>Chinese</a:t>
            </a:r>
            <a:r>
              <a:rPr lang="zh-CN" altLang="en-US" dirty="0"/>
              <a:t> </a:t>
            </a:r>
            <a:r>
              <a:rPr lang="en-US" altLang="zh-CN" dirty="0"/>
              <a:t>cinema</a:t>
            </a:r>
            <a:endParaRPr lang="en-US" dirty="0"/>
          </a:p>
        </p:txBody>
      </p:sp>
      <p:sp>
        <p:nvSpPr>
          <p:cNvPr id="3" name="Content Placeholder 2">
            <a:extLst>
              <a:ext uri="{FF2B5EF4-FFF2-40B4-BE49-F238E27FC236}">
                <a16:creationId xmlns:a16="http://schemas.microsoft.com/office/drawing/2014/main" id="{5A60DA02-D47F-9F4B-8242-2300DF615AB7}"/>
              </a:ext>
            </a:extLst>
          </p:cNvPr>
          <p:cNvSpPr>
            <a:spLocks noGrp="1"/>
          </p:cNvSpPr>
          <p:nvPr>
            <p:ph idx="1"/>
          </p:nvPr>
        </p:nvSpPr>
        <p:spPr>
          <a:xfrm>
            <a:off x="838200" y="1825625"/>
            <a:ext cx="7077075" cy="4351338"/>
          </a:xfrm>
        </p:spPr>
        <p:txBody>
          <a:bodyPr/>
          <a:lstStyle/>
          <a:p>
            <a:r>
              <a:rPr lang="en-US" dirty="0"/>
              <a:t>Studies of transnational Chinese cinema marks a move away from text to the production and consumption cultures. </a:t>
            </a:r>
          </a:p>
          <a:p>
            <a:r>
              <a:rPr lang="en-US" dirty="0"/>
              <a:t>Studies on co-productions. </a:t>
            </a:r>
          </a:p>
          <a:p>
            <a:r>
              <a:rPr lang="en-GB" i="1" dirty="0"/>
              <a:t>East Asian Screen Industries </a:t>
            </a:r>
            <a:r>
              <a:rPr lang="en-GB" dirty="0"/>
              <a:t>(Davis and Emilie Yueh-</a:t>
            </a:r>
            <a:r>
              <a:rPr lang="en-GB" dirty="0" err="1"/>
              <a:t>yu</a:t>
            </a:r>
            <a:r>
              <a:rPr lang="en-GB" dirty="0"/>
              <a:t> Yeh, 2008). </a:t>
            </a:r>
            <a:endParaRPr lang="en-US" dirty="0"/>
          </a:p>
        </p:txBody>
      </p:sp>
      <p:pic>
        <p:nvPicPr>
          <p:cNvPr id="5" name="Picture 4">
            <a:extLst>
              <a:ext uri="{FF2B5EF4-FFF2-40B4-BE49-F238E27FC236}">
                <a16:creationId xmlns:a16="http://schemas.microsoft.com/office/drawing/2014/main" id="{1B10CFD7-7D16-95F9-7A58-CA2B1D7D6068}"/>
              </a:ext>
            </a:extLst>
          </p:cNvPr>
          <p:cNvPicPr>
            <a:picLocks noChangeAspect="1"/>
          </p:cNvPicPr>
          <p:nvPr/>
        </p:nvPicPr>
        <p:blipFill>
          <a:blip r:embed="rId2"/>
          <a:stretch>
            <a:fillRect/>
          </a:stretch>
        </p:blipFill>
        <p:spPr>
          <a:xfrm>
            <a:off x="8048624" y="1090613"/>
            <a:ext cx="3795714" cy="5541189"/>
          </a:xfrm>
          <a:prstGeom prst="rect">
            <a:avLst/>
          </a:prstGeom>
        </p:spPr>
      </p:pic>
    </p:spTree>
    <p:extLst>
      <p:ext uri="{BB962C8B-B14F-4D97-AF65-F5344CB8AC3E}">
        <p14:creationId xmlns:p14="http://schemas.microsoft.com/office/powerpoint/2010/main" val="382148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60A1-3788-0507-2AC3-B45D2687D12E}"/>
              </a:ext>
            </a:extLst>
          </p:cNvPr>
          <p:cNvSpPr>
            <a:spLocks noGrp="1"/>
          </p:cNvSpPr>
          <p:nvPr>
            <p:ph type="title"/>
          </p:nvPr>
        </p:nvSpPr>
        <p:spPr/>
        <p:txBody>
          <a:bodyPr/>
          <a:lstStyle/>
          <a:p>
            <a:r>
              <a:rPr lang="en-US" dirty="0"/>
              <a:t>Film co-productions</a:t>
            </a:r>
          </a:p>
        </p:txBody>
      </p:sp>
      <p:sp>
        <p:nvSpPr>
          <p:cNvPr id="3" name="Content Placeholder 2">
            <a:extLst>
              <a:ext uri="{FF2B5EF4-FFF2-40B4-BE49-F238E27FC236}">
                <a16:creationId xmlns:a16="http://schemas.microsoft.com/office/drawing/2014/main" id="{4EBEE10E-FA7A-2319-9D8A-9E6E3D71EC4D}"/>
              </a:ext>
            </a:extLst>
          </p:cNvPr>
          <p:cNvSpPr>
            <a:spLocks noGrp="1"/>
          </p:cNvSpPr>
          <p:nvPr>
            <p:ph idx="1"/>
          </p:nvPr>
        </p:nvSpPr>
        <p:spPr/>
        <p:txBody>
          <a:bodyPr/>
          <a:lstStyle/>
          <a:p>
            <a:r>
              <a:rPr lang="en-US" dirty="0"/>
              <a:t>Film co-productions “</a:t>
            </a:r>
            <a:r>
              <a:rPr lang="en-GB" i="1" dirty="0"/>
              <a:t>requires a deeper understanding of</a:t>
            </a:r>
            <a:r>
              <a:rPr lang="en-GB" dirty="0"/>
              <a:t> </a:t>
            </a:r>
            <a:r>
              <a:rPr lang="en-GB" i="1" dirty="0"/>
              <a:t>nuances, cultural complexity and entertainment values”.</a:t>
            </a:r>
            <a:endParaRPr lang="en-GB" dirty="0"/>
          </a:p>
          <a:p>
            <a:r>
              <a:rPr lang="en-US" dirty="0"/>
              <a:t>Soft power competition: East Asian countries use pop culture exports to influence the opinions and attitude of international audience. Korea, Japan. </a:t>
            </a:r>
          </a:p>
          <a:p>
            <a:r>
              <a:rPr lang="en-US" dirty="0"/>
              <a:t>For a long time, China’s pop culture presence outside its borders is quite weak compared to other East Asian countries. </a:t>
            </a:r>
          </a:p>
          <a:p>
            <a:r>
              <a:rPr lang="en-US" dirty="0"/>
              <a:t>HK film and TV in SEA, being taken over by Korean TV dramas and Hollywood films.</a:t>
            </a:r>
          </a:p>
        </p:txBody>
      </p:sp>
    </p:spTree>
    <p:extLst>
      <p:ext uri="{BB962C8B-B14F-4D97-AF65-F5344CB8AC3E}">
        <p14:creationId xmlns:p14="http://schemas.microsoft.com/office/powerpoint/2010/main" val="385883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56EE-F3F4-8644-BAAC-25E32EBA7201}"/>
              </a:ext>
            </a:extLst>
          </p:cNvPr>
          <p:cNvSpPr>
            <a:spLocks noGrp="1"/>
          </p:cNvSpPr>
          <p:nvPr>
            <p:ph type="title"/>
          </p:nvPr>
        </p:nvSpPr>
        <p:spPr/>
        <p:txBody>
          <a:bodyPr>
            <a:normAutofit/>
          </a:bodyPr>
          <a:lstStyle/>
          <a:p>
            <a:r>
              <a:rPr lang="en-US" sz="3600" dirty="0"/>
              <a:t>(Critical) transnational cinema</a:t>
            </a:r>
          </a:p>
        </p:txBody>
      </p:sp>
      <p:sp>
        <p:nvSpPr>
          <p:cNvPr id="3" name="Content Placeholder 2">
            <a:extLst>
              <a:ext uri="{FF2B5EF4-FFF2-40B4-BE49-F238E27FC236}">
                <a16:creationId xmlns:a16="http://schemas.microsoft.com/office/drawing/2014/main" id="{2B562F7C-7425-FC45-8550-069D13188B07}"/>
              </a:ext>
            </a:extLst>
          </p:cNvPr>
          <p:cNvSpPr>
            <a:spLocks noGrp="1"/>
          </p:cNvSpPr>
          <p:nvPr>
            <p:ph idx="1"/>
          </p:nvPr>
        </p:nvSpPr>
        <p:spPr/>
        <p:txBody>
          <a:bodyPr/>
          <a:lstStyle/>
          <a:p>
            <a:r>
              <a:rPr lang="en-GB" dirty="0"/>
              <a:t>Transnational: tend to be used loosely, widely, and often without any definition.</a:t>
            </a:r>
          </a:p>
          <a:p>
            <a:r>
              <a:rPr lang="en-GB" dirty="0"/>
              <a:t>Can it become something more distinct and specific than just a catch-all category for everything that is not national cinema, or a synonym for existing terms, such as ‘international cinema’ or ‘world cinema’? </a:t>
            </a:r>
          </a:p>
          <a:p>
            <a:r>
              <a:rPr lang="en-GB" dirty="0"/>
              <a:t>Can transnational cinema be defined as a theoretical concept and a set of practices? </a:t>
            </a:r>
          </a:p>
          <a:p>
            <a:r>
              <a:rPr lang="en-GB" b="1" dirty="0"/>
              <a:t>‘Critical transnationalism’ </a:t>
            </a:r>
            <a:r>
              <a:rPr lang="en-GB" dirty="0"/>
              <a:t>(Will Higbee and Song </a:t>
            </a:r>
            <a:r>
              <a:rPr lang="en-GB" dirty="0" err="1"/>
              <a:t>Hwee</a:t>
            </a:r>
            <a:r>
              <a:rPr lang="en-GB" dirty="0"/>
              <a:t> Lim, 2010)</a:t>
            </a:r>
          </a:p>
          <a:p>
            <a:endParaRPr lang="en-US" dirty="0"/>
          </a:p>
        </p:txBody>
      </p:sp>
    </p:spTree>
    <p:extLst>
      <p:ext uri="{BB962C8B-B14F-4D97-AF65-F5344CB8AC3E}">
        <p14:creationId xmlns:p14="http://schemas.microsoft.com/office/powerpoint/2010/main" val="301147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7FE5-5E41-298E-474D-24660EAE54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AD54E-ACA2-F65D-E45B-7F03542C9A5C}"/>
              </a:ext>
            </a:extLst>
          </p:cNvPr>
          <p:cNvSpPr>
            <a:spLocks noGrp="1"/>
          </p:cNvSpPr>
          <p:nvPr>
            <p:ph idx="1"/>
          </p:nvPr>
        </p:nvSpPr>
        <p:spPr/>
        <p:txBody>
          <a:bodyPr>
            <a:normAutofit/>
          </a:bodyPr>
          <a:lstStyle/>
          <a:p>
            <a:r>
              <a:rPr lang="en-GB" dirty="0"/>
              <a:t>The Chinese government has publicly stated its ambitions to use film </a:t>
            </a:r>
            <a:r>
              <a:rPr lang="en-GB" dirty="0" err="1"/>
              <a:t>coproductions</a:t>
            </a:r>
            <a:r>
              <a:rPr lang="en-GB" dirty="0"/>
              <a:t> as a way to enhance soft power capability through transfer of knowledge capital (skills and know-how).</a:t>
            </a:r>
          </a:p>
          <a:p>
            <a:r>
              <a:rPr lang="en-GB" dirty="0"/>
              <a:t>Chinese filmmakers get to learn how to work with US partners, the United States is conceding some ground to achieve its market ambitions. Hollywood and the United States need access to China’s growing consumer market in order to continue their own growth. </a:t>
            </a:r>
            <a:endParaRPr lang="en-US" dirty="0"/>
          </a:p>
        </p:txBody>
      </p:sp>
    </p:spTree>
    <p:extLst>
      <p:ext uri="{BB962C8B-B14F-4D97-AF65-F5344CB8AC3E}">
        <p14:creationId xmlns:p14="http://schemas.microsoft.com/office/powerpoint/2010/main" val="71595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3307-E7D1-803A-3096-987CBF97BF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601268-35A4-587E-68B4-5916C250ACAD}"/>
              </a:ext>
            </a:extLst>
          </p:cNvPr>
          <p:cNvSpPr>
            <a:spLocks noGrp="1"/>
          </p:cNvSpPr>
          <p:nvPr>
            <p:ph idx="1"/>
          </p:nvPr>
        </p:nvSpPr>
        <p:spPr/>
        <p:txBody>
          <a:bodyPr/>
          <a:lstStyle/>
          <a:p>
            <a:r>
              <a:rPr lang="en-GB" dirty="0"/>
              <a:t>Most of China’s </a:t>
            </a:r>
            <a:r>
              <a:rPr lang="en-GB" dirty="0" err="1"/>
              <a:t>coproductions</a:t>
            </a:r>
            <a:r>
              <a:rPr lang="en-GB" dirty="0"/>
              <a:t> (68.5%) between 2002 and 2012 have been with Hong Kong; </a:t>
            </a:r>
          </a:p>
          <a:p>
            <a:r>
              <a:rPr lang="en-GB" dirty="0"/>
              <a:t>China–US coproduction constitutes only 8.6% of the total (Zhan, 2013). </a:t>
            </a:r>
          </a:p>
          <a:p>
            <a:endParaRPr lang="en-US" dirty="0"/>
          </a:p>
        </p:txBody>
      </p:sp>
      <p:pic>
        <p:nvPicPr>
          <p:cNvPr id="4" name="Picture 3">
            <a:extLst>
              <a:ext uri="{FF2B5EF4-FFF2-40B4-BE49-F238E27FC236}">
                <a16:creationId xmlns:a16="http://schemas.microsoft.com/office/drawing/2014/main" id="{8348ED6F-5A33-17F2-576A-4628D143359A}"/>
              </a:ext>
            </a:extLst>
          </p:cNvPr>
          <p:cNvPicPr>
            <a:picLocks noChangeAspect="1"/>
          </p:cNvPicPr>
          <p:nvPr/>
        </p:nvPicPr>
        <p:blipFill>
          <a:blip r:embed="rId2"/>
          <a:stretch>
            <a:fillRect/>
          </a:stretch>
        </p:blipFill>
        <p:spPr>
          <a:xfrm>
            <a:off x="6807014" y="3429000"/>
            <a:ext cx="4970648" cy="3063875"/>
          </a:xfrm>
          <a:prstGeom prst="rect">
            <a:avLst/>
          </a:prstGeom>
        </p:spPr>
      </p:pic>
    </p:spTree>
    <p:extLst>
      <p:ext uri="{BB962C8B-B14F-4D97-AF65-F5344CB8AC3E}">
        <p14:creationId xmlns:p14="http://schemas.microsoft.com/office/powerpoint/2010/main" val="414907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59D2-E94B-7F48-54A6-CE35D38D05D5}"/>
              </a:ext>
            </a:extLst>
          </p:cNvPr>
          <p:cNvSpPr>
            <a:spLocks noGrp="1"/>
          </p:cNvSpPr>
          <p:nvPr>
            <p:ph type="title"/>
          </p:nvPr>
        </p:nvSpPr>
        <p:spPr/>
        <p:txBody>
          <a:bodyPr/>
          <a:lstStyle/>
          <a:p>
            <a:r>
              <a:rPr lang="en-US" dirty="0"/>
              <a:t>Fake </a:t>
            </a:r>
            <a:r>
              <a:rPr lang="en-US" dirty="0" err="1"/>
              <a:t>coproductions</a:t>
            </a:r>
            <a:endParaRPr lang="en-US" dirty="0"/>
          </a:p>
        </p:txBody>
      </p:sp>
      <p:sp>
        <p:nvSpPr>
          <p:cNvPr id="3" name="Content Placeholder 2">
            <a:extLst>
              <a:ext uri="{FF2B5EF4-FFF2-40B4-BE49-F238E27FC236}">
                <a16:creationId xmlns:a16="http://schemas.microsoft.com/office/drawing/2014/main" id="{68B3FCBF-FCDF-132F-4974-3790BED33D11}"/>
              </a:ext>
            </a:extLst>
          </p:cNvPr>
          <p:cNvSpPr>
            <a:spLocks noGrp="1"/>
          </p:cNvSpPr>
          <p:nvPr>
            <p:ph idx="1"/>
          </p:nvPr>
        </p:nvSpPr>
        <p:spPr/>
        <p:txBody>
          <a:bodyPr/>
          <a:lstStyle/>
          <a:p>
            <a:r>
              <a:rPr lang="en-GB" dirty="0"/>
              <a:t>DMG then CEO Dan </a:t>
            </a:r>
            <a:r>
              <a:rPr lang="en-GB" dirty="0" err="1"/>
              <a:t>Mintz</a:t>
            </a:r>
            <a:r>
              <a:rPr lang="en-GB" dirty="0"/>
              <a:t> said, ‘there are many obstacles to overcome for China-US coproduction. The process of China-US coproduction is tough for Chinese filmmakers. The contradiction of interest and culture cannot be avoided’ (cited in Yang, 2012, p. 38). </a:t>
            </a:r>
          </a:p>
          <a:p>
            <a:r>
              <a:rPr lang="en-GB" dirty="0"/>
              <a:t>Superficial changes with little investment from China.</a:t>
            </a:r>
          </a:p>
          <a:p>
            <a:r>
              <a:rPr lang="en-GB" dirty="0"/>
              <a:t>Unnecessary/unimportant characters played by Chinese actors </a:t>
            </a:r>
          </a:p>
          <a:p>
            <a:r>
              <a:rPr lang="en-GB" dirty="0"/>
              <a:t>Unnecessary location shooting in China that is not important to the storyline </a:t>
            </a:r>
          </a:p>
          <a:p>
            <a:r>
              <a:rPr lang="en-GB" dirty="0"/>
              <a:t>Superficial product placement </a:t>
            </a:r>
            <a:endParaRPr lang="en-US" dirty="0"/>
          </a:p>
        </p:txBody>
      </p:sp>
    </p:spTree>
    <p:extLst>
      <p:ext uri="{BB962C8B-B14F-4D97-AF65-F5344CB8AC3E}">
        <p14:creationId xmlns:p14="http://schemas.microsoft.com/office/powerpoint/2010/main" val="353008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F5E5-ED5A-2B42-9515-BD7F5791A131}"/>
              </a:ext>
            </a:extLst>
          </p:cNvPr>
          <p:cNvSpPr>
            <a:spLocks noGrp="1"/>
          </p:cNvSpPr>
          <p:nvPr>
            <p:ph type="title"/>
          </p:nvPr>
        </p:nvSpPr>
        <p:spPr/>
        <p:txBody>
          <a:bodyPr/>
          <a:lstStyle/>
          <a:p>
            <a:r>
              <a:rPr lang="en-GB" i="1" dirty="0"/>
              <a:t>Iron Man 3</a:t>
            </a:r>
            <a:endParaRPr lang="en-US" dirty="0"/>
          </a:p>
        </p:txBody>
      </p:sp>
      <p:sp>
        <p:nvSpPr>
          <p:cNvPr id="3" name="Content Placeholder 2">
            <a:extLst>
              <a:ext uri="{FF2B5EF4-FFF2-40B4-BE49-F238E27FC236}">
                <a16:creationId xmlns:a16="http://schemas.microsoft.com/office/drawing/2014/main" id="{68CB5904-9A64-CB95-4832-E7A11740F676}"/>
              </a:ext>
            </a:extLst>
          </p:cNvPr>
          <p:cNvSpPr>
            <a:spLocks noGrp="1"/>
          </p:cNvSpPr>
          <p:nvPr>
            <p:ph idx="1"/>
          </p:nvPr>
        </p:nvSpPr>
        <p:spPr>
          <a:xfrm>
            <a:off x="838200" y="3946224"/>
            <a:ext cx="10515600" cy="4351338"/>
          </a:xfrm>
        </p:spPr>
        <p:txBody>
          <a:bodyPr/>
          <a:lstStyle/>
          <a:p>
            <a:r>
              <a:rPr lang="en-US" dirty="0"/>
              <a:t>The International Version and the Chinese version </a:t>
            </a:r>
          </a:p>
          <a:p>
            <a:r>
              <a:rPr lang="en-US" dirty="0"/>
              <a:t>Certain scenes with Chinese characters only exist in the Chinese version</a:t>
            </a:r>
          </a:p>
          <a:p>
            <a:r>
              <a:rPr lang="en-US" dirty="0">
                <a:hlinkClick r:id="rId2"/>
              </a:rPr>
              <a:t>https://collider.com/iron-man-3-chinese-only-scenes/</a:t>
            </a:r>
            <a:r>
              <a:rPr lang="zh-CN" altLang="en-US" dirty="0"/>
              <a:t> </a:t>
            </a:r>
            <a:endParaRPr lang="en-US" dirty="0"/>
          </a:p>
        </p:txBody>
      </p:sp>
      <p:pic>
        <p:nvPicPr>
          <p:cNvPr id="7" name="Picture 6">
            <a:extLst>
              <a:ext uri="{FF2B5EF4-FFF2-40B4-BE49-F238E27FC236}">
                <a16:creationId xmlns:a16="http://schemas.microsoft.com/office/drawing/2014/main" id="{673ED03A-B1D1-D815-63F6-0B287377930E}"/>
              </a:ext>
            </a:extLst>
          </p:cNvPr>
          <p:cNvPicPr>
            <a:picLocks noChangeAspect="1"/>
          </p:cNvPicPr>
          <p:nvPr/>
        </p:nvPicPr>
        <p:blipFill>
          <a:blip r:embed="rId3"/>
          <a:stretch>
            <a:fillRect/>
          </a:stretch>
        </p:blipFill>
        <p:spPr>
          <a:xfrm>
            <a:off x="5143473" y="146351"/>
            <a:ext cx="5276877" cy="3581099"/>
          </a:xfrm>
          <a:prstGeom prst="rect">
            <a:avLst/>
          </a:prstGeom>
        </p:spPr>
      </p:pic>
    </p:spTree>
    <p:extLst>
      <p:ext uri="{BB962C8B-B14F-4D97-AF65-F5344CB8AC3E}">
        <p14:creationId xmlns:p14="http://schemas.microsoft.com/office/powerpoint/2010/main" val="182230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B0C9-F39E-E57D-57E7-8E6C834897E7}"/>
              </a:ext>
            </a:extLst>
          </p:cNvPr>
          <p:cNvSpPr>
            <a:spLocks noGrp="1"/>
          </p:cNvSpPr>
          <p:nvPr>
            <p:ph type="title"/>
          </p:nvPr>
        </p:nvSpPr>
        <p:spPr/>
        <p:txBody>
          <a:bodyPr/>
          <a:lstStyle/>
          <a:p>
            <a:r>
              <a:rPr lang="en-GB" i="1" dirty="0"/>
              <a:t>Transformers 4 </a:t>
            </a:r>
            <a:r>
              <a:rPr lang="en-GB" dirty="0"/>
              <a:t>(2014)</a:t>
            </a:r>
            <a:endParaRPr lang="en-US" dirty="0"/>
          </a:p>
        </p:txBody>
      </p:sp>
      <p:sp>
        <p:nvSpPr>
          <p:cNvPr id="3" name="Content Placeholder 2">
            <a:extLst>
              <a:ext uri="{FF2B5EF4-FFF2-40B4-BE49-F238E27FC236}">
                <a16:creationId xmlns:a16="http://schemas.microsoft.com/office/drawing/2014/main" id="{1705AFE0-A4FD-1B8B-0593-2B8886391A46}"/>
              </a:ext>
            </a:extLst>
          </p:cNvPr>
          <p:cNvSpPr>
            <a:spLocks noGrp="1"/>
          </p:cNvSpPr>
          <p:nvPr>
            <p:ph idx="1"/>
          </p:nvPr>
        </p:nvSpPr>
        <p:spPr/>
        <p:txBody>
          <a:bodyPr>
            <a:normAutofit fontScale="92500"/>
          </a:bodyPr>
          <a:lstStyle/>
          <a:p>
            <a:r>
              <a:rPr lang="en-GB" dirty="0"/>
              <a:t>Only one version </a:t>
            </a:r>
          </a:p>
          <a:p>
            <a:r>
              <a:rPr lang="en-GB" dirty="0"/>
              <a:t>Product placement</a:t>
            </a:r>
          </a:p>
          <a:p>
            <a:r>
              <a:rPr lang="en-GB" dirty="0"/>
              <a:t>Featuring Chinese landmarks, and Chinese pop stars</a:t>
            </a:r>
          </a:p>
          <a:p>
            <a:r>
              <a:rPr lang="en-GB" dirty="0"/>
              <a:t>Transformers 4 achieved a box office milestone; it was the first film to exceed US$300 million in box office revenue in China, a figure that was even higher than the film’s earnings in North America (McClintock, 2014).</a:t>
            </a:r>
          </a:p>
          <a:p>
            <a:r>
              <a:rPr lang="en-US" dirty="0"/>
              <a:t>Still regarded as an imported film rather than joint venture production. Seen by Chinese authorities as having </a:t>
            </a:r>
            <a:r>
              <a:rPr lang="en-US" dirty="0" err="1"/>
              <a:t>insufficent</a:t>
            </a:r>
            <a:r>
              <a:rPr lang="en-US" dirty="0"/>
              <a:t> Chinese elements. </a:t>
            </a:r>
          </a:p>
          <a:p>
            <a:r>
              <a:rPr lang="en-US" dirty="0"/>
              <a:t>Zhu: it sells American dreams rather than Chinese dreams – fight for soft power. </a:t>
            </a:r>
          </a:p>
        </p:txBody>
      </p:sp>
    </p:spTree>
    <p:extLst>
      <p:ext uri="{BB962C8B-B14F-4D97-AF65-F5344CB8AC3E}">
        <p14:creationId xmlns:p14="http://schemas.microsoft.com/office/powerpoint/2010/main" val="86228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C4C5-2698-777F-C4F6-202B5E908173}"/>
              </a:ext>
            </a:extLst>
          </p:cNvPr>
          <p:cNvSpPr>
            <a:spLocks noGrp="1"/>
          </p:cNvSpPr>
          <p:nvPr>
            <p:ph type="title"/>
          </p:nvPr>
        </p:nvSpPr>
        <p:spPr/>
        <p:txBody>
          <a:bodyPr/>
          <a:lstStyle/>
          <a:p>
            <a:endParaRPr lang="en-US"/>
          </a:p>
        </p:txBody>
      </p:sp>
      <p:pic>
        <p:nvPicPr>
          <p:cNvPr id="4" name="Online Media 3" descr="Transformers: Age of Extinction - Official Trailer (HD)">
            <a:hlinkClick r:id="" action="ppaction://media"/>
            <a:extLst>
              <a:ext uri="{FF2B5EF4-FFF2-40B4-BE49-F238E27FC236}">
                <a16:creationId xmlns:a16="http://schemas.microsoft.com/office/drawing/2014/main" id="{9F79FA67-978F-1928-C540-A6AA9024F186}"/>
              </a:ext>
            </a:extLst>
          </p:cNvPr>
          <p:cNvPicPr>
            <a:picLocks noGrp="1" noRot="1" noChangeAspect="1"/>
          </p:cNvPicPr>
          <p:nvPr>
            <p:ph idx="1"/>
            <a:videoFile r:link="rId1"/>
          </p:nvPr>
        </p:nvPicPr>
        <p:blipFill>
          <a:blip r:embed="rId3"/>
          <a:stretch>
            <a:fillRect/>
          </a:stretch>
        </p:blipFill>
        <p:spPr>
          <a:xfrm>
            <a:off x="414570" y="182880"/>
            <a:ext cx="11435970" cy="6461760"/>
          </a:xfrm>
          <a:prstGeom prst="rect">
            <a:avLst/>
          </a:prstGeom>
        </p:spPr>
      </p:pic>
    </p:spTree>
    <p:extLst>
      <p:ext uri="{BB962C8B-B14F-4D97-AF65-F5344CB8AC3E}">
        <p14:creationId xmlns:p14="http://schemas.microsoft.com/office/powerpoint/2010/main" val="13485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B282-817D-C5EE-A629-18773B281B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D35E4E-E94B-DFA7-EAA6-808B7B5E4C2D}"/>
              </a:ext>
            </a:extLst>
          </p:cNvPr>
          <p:cNvSpPr>
            <a:spLocks noGrp="1"/>
          </p:cNvSpPr>
          <p:nvPr>
            <p:ph idx="1"/>
          </p:nvPr>
        </p:nvSpPr>
        <p:spPr/>
        <p:txBody>
          <a:bodyPr>
            <a:normAutofit fontScale="92500" lnSpcReduction="20000"/>
          </a:bodyPr>
          <a:lstStyle/>
          <a:p>
            <a:pPr>
              <a:lnSpc>
                <a:spcPct val="110000"/>
              </a:lnSpc>
            </a:pPr>
            <a:r>
              <a:rPr lang="en-GB" dirty="0"/>
              <a:t>“The fake coproduction can be seen as a template during this transition stage. The template of inserting China into existing Hollywood blockbusters has mostly seen success at the Chinese box office, although the films have failed to achieve real coproduction status. </a:t>
            </a:r>
            <a:r>
              <a:rPr lang="en-GB" b="1" dirty="0"/>
              <a:t>In order to achieve ‘real’ coproduction status (i.e. joint production), positive Chinese elements, a significant Chinese cast presence and a greater proportion of Chinese investment are required. In this regard, China is using its market power to induce Hollywood’s cooperation and is using Hollywood’s global reach to ‘transmit favourable narratives and images about China to the Western (and Westernised) world’ (Homewood, 2014)”.</a:t>
            </a:r>
          </a:p>
          <a:p>
            <a:r>
              <a:rPr lang="en-GB" dirty="0" err="1"/>
              <a:t>Weiying</a:t>
            </a:r>
            <a:r>
              <a:rPr lang="en-GB" dirty="0"/>
              <a:t> Peng, “Sino-US film coproduction: a global media primer, </a:t>
            </a:r>
            <a:r>
              <a:rPr lang="en-GB" i="1" dirty="0"/>
              <a:t>Global Media and China, </a:t>
            </a:r>
            <a:r>
              <a:rPr lang="en-GB" dirty="0"/>
              <a:t>2016, Vol. 1(4) 295–311</a:t>
            </a:r>
          </a:p>
          <a:p>
            <a:endParaRPr lang="en-GB" dirty="0"/>
          </a:p>
          <a:p>
            <a:endParaRPr lang="en-US" dirty="0"/>
          </a:p>
        </p:txBody>
      </p:sp>
    </p:spTree>
    <p:extLst>
      <p:ext uri="{BB962C8B-B14F-4D97-AF65-F5344CB8AC3E}">
        <p14:creationId xmlns:p14="http://schemas.microsoft.com/office/powerpoint/2010/main" val="581855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3B6C-4BF9-223A-CBF2-56EFF8E5D2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6FFBFE-CF63-D5A4-499F-37F924A302EB}"/>
              </a:ext>
            </a:extLst>
          </p:cNvPr>
          <p:cNvSpPr>
            <a:spLocks noGrp="1"/>
          </p:cNvSpPr>
          <p:nvPr>
            <p:ph idx="1"/>
          </p:nvPr>
        </p:nvSpPr>
        <p:spPr/>
        <p:txBody>
          <a:bodyPr/>
          <a:lstStyle/>
          <a:p>
            <a:r>
              <a:rPr lang="en-GB" i="1" dirty="0"/>
              <a:t>Would a Hollywood film production with substantial amount of Chinese involvement still be appealing to global audiences? </a:t>
            </a:r>
          </a:p>
          <a:p>
            <a:r>
              <a:rPr lang="en-GB" i="1" dirty="0"/>
              <a:t>Will Hollywood–China hybrids end up like those of China–Hong Kong, where audiences won’t be able to say whether a film is a Hollywood blockbuster, a </a:t>
            </a:r>
            <a:r>
              <a:rPr lang="en-GB" i="1" dirty="0" err="1"/>
              <a:t>Chinawood</a:t>
            </a:r>
            <a:r>
              <a:rPr lang="en-GB" i="1" dirty="0"/>
              <a:t> blockbuster or a Hollywood–China blockbuster?</a:t>
            </a:r>
            <a:endParaRPr lang="en-US" dirty="0"/>
          </a:p>
          <a:p>
            <a:endParaRPr lang="en-US" dirty="0"/>
          </a:p>
        </p:txBody>
      </p:sp>
    </p:spTree>
    <p:extLst>
      <p:ext uri="{BB962C8B-B14F-4D97-AF65-F5344CB8AC3E}">
        <p14:creationId xmlns:p14="http://schemas.microsoft.com/office/powerpoint/2010/main" val="36017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EA9-DBD2-7B43-8806-5F0C70892626}"/>
              </a:ext>
            </a:extLst>
          </p:cNvPr>
          <p:cNvSpPr>
            <a:spLocks noGrp="1"/>
          </p:cNvSpPr>
          <p:nvPr>
            <p:ph type="title"/>
          </p:nvPr>
        </p:nvSpPr>
        <p:spPr/>
        <p:txBody>
          <a:bodyPr/>
          <a:lstStyle/>
          <a:p>
            <a:r>
              <a:rPr lang="en-US" dirty="0"/>
              <a:t>Recommended reading: </a:t>
            </a:r>
          </a:p>
        </p:txBody>
      </p:sp>
      <p:sp>
        <p:nvSpPr>
          <p:cNvPr id="3" name="Content Placeholder 2">
            <a:extLst>
              <a:ext uri="{FF2B5EF4-FFF2-40B4-BE49-F238E27FC236}">
                <a16:creationId xmlns:a16="http://schemas.microsoft.com/office/drawing/2014/main" id="{D75E4B54-24DF-D442-BB68-D2B37E784F12}"/>
              </a:ext>
            </a:extLst>
          </p:cNvPr>
          <p:cNvSpPr>
            <a:spLocks noGrp="1"/>
          </p:cNvSpPr>
          <p:nvPr>
            <p:ph idx="1"/>
          </p:nvPr>
        </p:nvSpPr>
        <p:spPr/>
        <p:txBody>
          <a:bodyPr/>
          <a:lstStyle/>
          <a:p>
            <a:r>
              <a:rPr lang="en-US" i="1" dirty="0"/>
              <a:t>Hollywood Made in China </a:t>
            </a:r>
            <a:r>
              <a:rPr lang="en-US" dirty="0"/>
              <a:t>(</a:t>
            </a:r>
            <a:r>
              <a:rPr lang="en-US" dirty="0" err="1"/>
              <a:t>Aynnes</a:t>
            </a:r>
            <a:r>
              <a:rPr lang="en-US" dirty="0"/>
              <a:t> </a:t>
            </a:r>
            <a:r>
              <a:rPr lang="en-US" dirty="0" err="1"/>
              <a:t>Kokas</a:t>
            </a:r>
            <a:r>
              <a:rPr lang="en-US" dirty="0"/>
              <a:t>, 2017).</a:t>
            </a:r>
          </a:p>
          <a:p>
            <a:r>
              <a:rPr lang="en-US" i="1" dirty="0"/>
              <a:t>Made in Hollywood, Censored by Beijing </a:t>
            </a:r>
            <a:r>
              <a:rPr lang="en-US" dirty="0"/>
              <a:t>(</a:t>
            </a:r>
            <a:r>
              <a:rPr lang="en-US" dirty="0" err="1"/>
              <a:t>Tager</a:t>
            </a:r>
            <a:r>
              <a:rPr lang="en-US" dirty="0"/>
              <a:t>, 2020) </a:t>
            </a:r>
          </a:p>
          <a:p>
            <a:r>
              <a:rPr lang="en-US" i="1" dirty="0"/>
              <a:t>Hollywood Diplomacy: Film regulations, foreign relations, and East Asian representations </a:t>
            </a:r>
            <a:r>
              <a:rPr lang="en-US" dirty="0"/>
              <a:t>(Hye Seung Chung 2020)</a:t>
            </a:r>
          </a:p>
        </p:txBody>
      </p:sp>
    </p:spTree>
    <p:extLst>
      <p:ext uri="{BB962C8B-B14F-4D97-AF65-F5344CB8AC3E}">
        <p14:creationId xmlns:p14="http://schemas.microsoft.com/office/powerpoint/2010/main" val="257539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16D6-79E0-3765-C76F-991842E06193}"/>
              </a:ext>
            </a:extLst>
          </p:cNvPr>
          <p:cNvSpPr>
            <a:spLocks noGrp="1"/>
          </p:cNvSpPr>
          <p:nvPr>
            <p:ph type="title"/>
          </p:nvPr>
        </p:nvSpPr>
        <p:spPr>
          <a:xfrm>
            <a:off x="309562" y="365125"/>
            <a:ext cx="6977063" cy="1325563"/>
          </a:xfrm>
        </p:spPr>
        <p:txBody>
          <a:bodyPr/>
          <a:lstStyle/>
          <a:p>
            <a:r>
              <a:rPr lang="en-US" i="1" dirty="0"/>
              <a:t> Hero </a:t>
            </a:r>
            <a:r>
              <a:rPr lang="en-US" dirty="0"/>
              <a:t>as a transnational Chinese film </a:t>
            </a:r>
          </a:p>
        </p:txBody>
      </p:sp>
      <p:sp>
        <p:nvSpPr>
          <p:cNvPr id="3" name="Content Placeholder 2">
            <a:extLst>
              <a:ext uri="{FF2B5EF4-FFF2-40B4-BE49-F238E27FC236}">
                <a16:creationId xmlns:a16="http://schemas.microsoft.com/office/drawing/2014/main" id="{4C585866-5A3E-B1DD-4B0D-1FF7522F465C}"/>
              </a:ext>
            </a:extLst>
          </p:cNvPr>
          <p:cNvSpPr>
            <a:spLocks noGrp="1"/>
          </p:cNvSpPr>
          <p:nvPr>
            <p:ph idx="1"/>
          </p:nvPr>
        </p:nvSpPr>
        <p:spPr>
          <a:xfrm>
            <a:off x="477520" y="2362200"/>
            <a:ext cx="6809105" cy="3838575"/>
          </a:xfrm>
        </p:spPr>
        <p:txBody>
          <a:bodyPr>
            <a:normAutofit fontScale="92500" lnSpcReduction="10000"/>
          </a:bodyPr>
          <a:lstStyle/>
          <a:p>
            <a:r>
              <a:rPr lang="en-GB" dirty="0"/>
              <a:t>cost US$31 million, is China's "largest-ever, mega-budget blockbuster." </a:t>
            </a:r>
            <a:br>
              <a:rPr lang="en-GB" dirty="0"/>
            </a:br>
            <a:endParaRPr lang="en-GB" dirty="0"/>
          </a:p>
          <a:p>
            <a:r>
              <a:rPr lang="en-GB" dirty="0"/>
              <a:t>Reportedly grossed 100 million yuan (US$12 million) during its first week. </a:t>
            </a:r>
          </a:p>
          <a:p>
            <a:r>
              <a:rPr lang="en-GB" dirty="0"/>
              <a:t>In contrast, "Titanic" too two weeks to achieve the same level of success in 1998 when it was released in China.</a:t>
            </a:r>
          </a:p>
          <a:p>
            <a:r>
              <a:rPr lang="en-GB" dirty="0"/>
              <a:t>Miramax purchased for US$20 million the North American and European rights.</a:t>
            </a:r>
          </a:p>
          <a:p>
            <a:endParaRPr lang="en-GB" dirty="0"/>
          </a:p>
        </p:txBody>
      </p:sp>
      <p:pic>
        <p:nvPicPr>
          <p:cNvPr id="6" name="Picture 5">
            <a:extLst>
              <a:ext uri="{FF2B5EF4-FFF2-40B4-BE49-F238E27FC236}">
                <a16:creationId xmlns:a16="http://schemas.microsoft.com/office/drawing/2014/main" id="{99DBC5AD-AEA3-0820-8B1B-0CE4EACFEB2A}"/>
              </a:ext>
            </a:extLst>
          </p:cNvPr>
          <p:cNvPicPr>
            <a:picLocks noChangeAspect="1"/>
          </p:cNvPicPr>
          <p:nvPr/>
        </p:nvPicPr>
        <p:blipFill>
          <a:blip r:embed="rId2"/>
          <a:stretch>
            <a:fillRect/>
          </a:stretch>
        </p:blipFill>
        <p:spPr>
          <a:xfrm>
            <a:off x="7564470" y="0"/>
            <a:ext cx="4627530" cy="6858000"/>
          </a:xfrm>
          <a:prstGeom prst="rect">
            <a:avLst/>
          </a:prstGeom>
        </p:spPr>
      </p:pic>
    </p:spTree>
    <p:extLst>
      <p:ext uri="{BB962C8B-B14F-4D97-AF65-F5344CB8AC3E}">
        <p14:creationId xmlns:p14="http://schemas.microsoft.com/office/powerpoint/2010/main" val="104089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7512-43DC-4145-B321-4DEEA7A79E5E}"/>
              </a:ext>
            </a:extLst>
          </p:cNvPr>
          <p:cNvSpPr>
            <a:spLocks noGrp="1"/>
          </p:cNvSpPr>
          <p:nvPr>
            <p:ph type="title"/>
          </p:nvPr>
        </p:nvSpPr>
        <p:spPr/>
        <p:txBody>
          <a:bodyPr/>
          <a:lstStyle/>
          <a:p>
            <a:r>
              <a:rPr lang="en-US" b="1" dirty="0"/>
              <a:t>Conditions of the rise of transnational cinema</a:t>
            </a:r>
          </a:p>
        </p:txBody>
      </p:sp>
      <p:sp>
        <p:nvSpPr>
          <p:cNvPr id="3" name="Content Placeholder 2">
            <a:extLst>
              <a:ext uri="{FF2B5EF4-FFF2-40B4-BE49-F238E27FC236}">
                <a16:creationId xmlns:a16="http://schemas.microsoft.com/office/drawing/2014/main" id="{75820C2D-C77D-C545-AC5C-9FAEA12E213D}"/>
              </a:ext>
            </a:extLst>
          </p:cNvPr>
          <p:cNvSpPr>
            <a:spLocks noGrp="1"/>
          </p:cNvSpPr>
          <p:nvPr>
            <p:ph idx="1"/>
          </p:nvPr>
        </p:nvSpPr>
        <p:spPr/>
        <p:txBody>
          <a:bodyPr>
            <a:normAutofit/>
          </a:bodyPr>
          <a:lstStyle/>
          <a:p>
            <a:r>
              <a:rPr lang="en-GB" dirty="0"/>
              <a:t>Transnational cinema was “growing out of the conditions of </a:t>
            </a:r>
            <a:r>
              <a:rPr lang="en-GB" b="1" dirty="0"/>
              <a:t>globalization</a:t>
            </a:r>
            <a:r>
              <a:rPr lang="en-GB" dirty="0"/>
              <a:t>, shaped by neo-liberalism, ‘free trade’, the collapse of socialism, and post-Fordist production” (Berry 2010:112).</a:t>
            </a:r>
          </a:p>
          <a:p>
            <a:r>
              <a:rPr lang="en-GB" dirty="0"/>
              <a:t>Transnational cinema marks “a different order of cinematic cultures and industries from the old national cinema order, even though it may emerge as a result of </a:t>
            </a:r>
            <a:r>
              <a:rPr lang="en-GB" b="1" dirty="0"/>
              <a:t>the same capitalist forces </a:t>
            </a:r>
            <a:r>
              <a:rPr lang="en-GB" dirty="0"/>
              <a:t>that helped to shape the earlier order” (Berry 2010:112).</a:t>
            </a:r>
          </a:p>
          <a:p>
            <a:pPr marL="0" indent="0">
              <a:buNone/>
            </a:pPr>
            <a:endParaRPr lang="en-GB" dirty="0"/>
          </a:p>
        </p:txBody>
      </p:sp>
    </p:spTree>
    <p:extLst>
      <p:ext uri="{BB962C8B-B14F-4D97-AF65-F5344CB8AC3E}">
        <p14:creationId xmlns:p14="http://schemas.microsoft.com/office/powerpoint/2010/main" val="106771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DD24-A3E6-F74D-36F9-8899D6FB5425}"/>
              </a:ext>
            </a:extLst>
          </p:cNvPr>
          <p:cNvSpPr>
            <a:spLocks noGrp="1"/>
          </p:cNvSpPr>
          <p:nvPr>
            <p:ph type="title"/>
          </p:nvPr>
        </p:nvSpPr>
        <p:spPr>
          <a:xfrm>
            <a:off x="838200" y="681037"/>
            <a:ext cx="10515600" cy="1325563"/>
          </a:xfrm>
        </p:spPr>
        <p:txBody>
          <a:bodyPr/>
          <a:lstStyle/>
          <a:p>
            <a:r>
              <a:rPr lang="en-US" dirty="0"/>
              <a:t>Why Hero was so successful at the domestic box office?</a:t>
            </a:r>
          </a:p>
        </p:txBody>
      </p:sp>
      <p:sp>
        <p:nvSpPr>
          <p:cNvPr id="3" name="Content Placeholder 2">
            <a:extLst>
              <a:ext uri="{FF2B5EF4-FFF2-40B4-BE49-F238E27FC236}">
                <a16:creationId xmlns:a16="http://schemas.microsoft.com/office/drawing/2014/main" id="{EF42E246-0661-251C-4A51-3546DADF9A50}"/>
              </a:ext>
            </a:extLst>
          </p:cNvPr>
          <p:cNvSpPr>
            <a:spLocks noGrp="1"/>
          </p:cNvSpPr>
          <p:nvPr>
            <p:ph idx="1"/>
          </p:nvPr>
        </p:nvSpPr>
        <p:spPr>
          <a:xfrm>
            <a:off x="523875" y="1687379"/>
            <a:ext cx="6834188" cy="4351338"/>
          </a:xfrm>
        </p:spPr>
        <p:txBody>
          <a:bodyPr>
            <a:normAutofit lnSpcReduction="10000"/>
          </a:bodyPr>
          <a:lstStyle/>
          <a:p>
            <a:pPr marL="0" indent="0">
              <a:buNone/>
            </a:pPr>
            <a:endParaRPr lang="en-GB" dirty="0"/>
          </a:p>
          <a:p>
            <a:r>
              <a:rPr lang="en-GB" dirty="0"/>
              <a:t>Film distributors worked closely with law enforcement officials to crack down on piracy.</a:t>
            </a:r>
          </a:p>
          <a:p>
            <a:r>
              <a:rPr lang="en-GB" dirty="0"/>
              <a:t>Chinese officials have blocked at least 20 websites providing illegal, video-format downloads of "Hero."</a:t>
            </a:r>
          </a:p>
          <a:p>
            <a:r>
              <a:rPr lang="en-GB" dirty="0"/>
              <a:t>"If 'Hero' is pirated at the beginning of its screening in the Chinese mainland, it will lose half of its box office revenues," Zhang Yimou told China Central Television.</a:t>
            </a:r>
          </a:p>
          <a:p>
            <a:endParaRPr lang="en-US" dirty="0"/>
          </a:p>
        </p:txBody>
      </p:sp>
      <p:pic>
        <p:nvPicPr>
          <p:cNvPr id="5" name="Picture 4">
            <a:extLst>
              <a:ext uri="{FF2B5EF4-FFF2-40B4-BE49-F238E27FC236}">
                <a16:creationId xmlns:a16="http://schemas.microsoft.com/office/drawing/2014/main" id="{13D683DB-F0E3-6B1A-E098-29EBD3D0DB4B}"/>
              </a:ext>
            </a:extLst>
          </p:cNvPr>
          <p:cNvPicPr>
            <a:picLocks noChangeAspect="1"/>
          </p:cNvPicPr>
          <p:nvPr/>
        </p:nvPicPr>
        <p:blipFill>
          <a:blip r:embed="rId2"/>
          <a:stretch>
            <a:fillRect/>
          </a:stretch>
        </p:blipFill>
        <p:spPr>
          <a:xfrm>
            <a:off x="7555234" y="2114550"/>
            <a:ext cx="4636766" cy="3054083"/>
          </a:xfrm>
          <a:prstGeom prst="rect">
            <a:avLst/>
          </a:prstGeom>
        </p:spPr>
      </p:pic>
    </p:spTree>
    <p:extLst>
      <p:ext uri="{BB962C8B-B14F-4D97-AF65-F5344CB8AC3E}">
        <p14:creationId xmlns:p14="http://schemas.microsoft.com/office/powerpoint/2010/main" val="180991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861A-D0B4-A304-1E97-C1CD5D82EBBA}"/>
              </a:ext>
            </a:extLst>
          </p:cNvPr>
          <p:cNvSpPr>
            <a:spLocks noGrp="1"/>
          </p:cNvSpPr>
          <p:nvPr>
            <p:ph type="title"/>
          </p:nvPr>
        </p:nvSpPr>
        <p:spPr/>
        <p:txBody>
          <a:bodyPr/>
          <a:lstStyle/>
          <a:p>
            <a:r>
              <a:rPr lang="en-US" dirty="0"/>
              <a:t>Hero</a:t>
            </a:r>
          </a:p>
        </p:txBody>
      </p:sp>
      <p:sp>
        <p:nvSpPr>
          <p:cNvPr id="3" name="Content Placeholder 2">
            <a:extLst>
              <a:ext uri="{FF2B5EF4-FFF2-40B4-BE49-F238E27FC236}">
                <a16:creationId xmlns:a16="http://schemas.microsoft.com/office/drawing/2014/main" id="{3CD47258-5195-4607-3782-3F847DDDB571}"/>
              </a:ext>
            </a:extLst>
          </p:cNvPr>
          <p:cNvSpPr>
            <a:spLocks noGrp="1"/>
          </p:cNvSpPr>
          <p:nvPr>
            <p:ph idx="1"/>
          </p:nvPr>
        </p:nvSpPr>
        <p:spPr/>
        <p:txBody>
          <a:bodyPr/>
          <a:lstStyle/>
          <a:p>
            <a:pPr marL="0" indent="0">
              <a:buNone/>
            </a:pPr>
            <a:r>
              <a:rPr lang="en-US" dirty="0"/>
              <a:t>Negotiations on cultural, economic and regulation aspects. </a:t>
            </a:r>
          </a:p>
        </p:txBody>
      </p:sp>
    </p:spTree>
    <p:extLst>
      <p:ext uri="{BB962C8B-B14F-4D97-AF65-F5344CB8AC3E}">
        <p14:creationId xmlns:p14="http://schemas.microsoft.com/office/powerpoint/2010/main" val="50153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43D-57DD-4145-9966-A7E3D99531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34EADA-C0D6-B449-B768-8B1B21BD6108}"/>
              </a:ext>
            </a:extLst>
          </p:cNvPr>
          <p:cNvSpPr>
            <a:spLocks noGrp="1"/>
          </p:cNvSpPr>
          <p:nvPr>
            <p:ph idx="1"/>
          </p:nvPr>
        </p:nvSpPr>
        <p:spPr/>
        <p:txBody>
          <a:bodyPr/>
          <a:lstStyle/>
          <a:p>
            <a:r>
              <a:rPr lang="en-GB" dirty="0"/>
              <a:t>The old order of nation states can be called as </a:t>
            </a:r>
            <a:r>
              <a:rPr lang="en-GB" b="1" dirty="0"/>
              <a:t>inter-national order</a:t>
            </a:r>
            <a:r>
              <a:rPr lang="en-GB" dirty="0"/>
              <a:t>. </a:t>
            </a:r>
          </a:p>
          <a:p>
            <a:r>
              <a:rPr lang="en-GB" dirty="0"/>
              <a:t>In the transnational order, the nation state does not disappear. But individuals and corporations have greater relative autonomy from the state in regard to the economy at least and can operate economically across state borders more easily. </a:t>
            </a:r>
          </a:p>
          <a:p>
            <a:r>
              <a:rPr lang="en-GB" dirty="0"/>
              <a:t>The transborder film-making activities in Greater China have been facilitated by this shift.</a:t>
            </a:r>
            <a:endParaRPr lang="en-US" dirty="0"/>
          </a:p>
        </p:txBody>
      </p:sp>
    </p:spTree>
    <p:extLst>
      <p:ext uri="{BB962C8B-B14F-4D97-AF65-F5344CB8AC3E}">
        <p14:creationId xmlns:p14="http://schemas.microsoft.com/office/powerpoint/2010/main" val="166742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1ABE-00BD-0B4D-AD49-E6A89866E6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762A5A-6A6D-964F-92CB-F0B05C5256B8}"/>
              </a:ext>
            </a:extLst>
          </p:cNvPr>
          <p:cNvSpPr>
            <a:spLocks noGrp="1"/>
          </p:cNvSpPr>
          <p:nvPr>
            <p:ph idx="1"/>
          </p:nvPr>
        </p:nvSpPr>
        <p:spPr/>
        <p:txBody>
          <a:bodyPr/>
          <a:lstStyle/>
          <a:p>
            <a:r>
              <a:rPr lang="en-GB" dirty="0"/>
              <a:t>‘Globalization’ is used as part of the ideological rhetoric of globalism.</a:t>
            </a:r>
          </a:p>
          <a:p>
            <a:r>
              <a:rPr lang="en-GB" dirty="0"/>
              <a:t>‘Transnational’ is used to refer to the specific ‘transborder projects’, Or, the transnational as a set of practice (Anna Tsing 2000).</a:t>
            </a:r>
            <a:endParaRPr lang="en-US" dirty="0"/>
          </a:p>
        </p:txBody>
      </p:sp>
    </p:spTree>
    <p:extLst>
      <p:ext uri="{BB962C8B-B14F-4D97-AF65-F5344CB8AC3E}">
        <p14:creationId xmlns:p14="http://schemas.microsoft.com/office/powerpoint/2010/main" val="166050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73B2-D0F1-C342-8E50-C3BD73A7233E}"/>
              </a:ext>
            </a:extLst>
          </p:cNvPr>
          <p:cNvSpPr>
            <a:spLocks noGrp="1"/>
          </p:cNvSpPr>
          <p:nvPr>
            <p:ph type="title"/>
          </p:nvPr>
        </p:nvSpPr>
        <p:spPr/>
        <p:txBody>
          <a:bodyPr>
            <a:normAutofit/>
          </a:bodyPr>
          <a:lstStyle/>
          <a:p>
            <a:r>
              <a:rPr lang="en-US" sz="4000" b="1" dirty="0"/>
              <a:t>Transnational cinema encompasses negotiations</a:t>
            </a:r>
          </a:p>
        </p:txBody>
      </p:sp>
      <p:sp>
        <p:nvSpPr>
          <p:cNvPr id="3" name="Content Placeholder 2">
            <a:extLst>
              <a:ext uri="{FF2B5EF4-FFF2-40B4-BE49-F238E27FC236}">
                <a16:creationId xmlns:a16="http://schemas.microsoft.com/office/drawing/2014/main" id="{FD049DFD-9A2A-6B4A-803A-AE4D590B8C8E}"/>
              </a:ext>
            </a:extLst>
          </p:cNvPr>
          <p:cNvSpPr>
            <a:spLocks noGrp="1"/>
          </p:cNvSpPr>
          <p:nvPr>
            <p:ph idx="1"/>
          </p:nvPr>
        </p:nvSpPr>
        <p:spPr/>
        <p:txBody>
          <a:bodyPr>
            <a:normAutofit/>
          </a:bodyPr>
          <a:lstStyle/>
          <a:p>
            <a:r>
              <a:rPr lang="en-GB" dirty="0"/>
              <a:t>National States and national cultures have not disappeared, and have actually “persisted, prospered and even proliferated in the new transnational order”. </a:t>
            </a:r>
          </a:p>
          <a:p>
            <a:r>
              <a:rPr lang="en-GB" dirty="0"/>
              <a:t>Transnational cinema exists because of encounters and negotiations of national spaces, cultures, regulations and economic conditions, etc. </a:t>
            </a:r>
          </a:p>
          <a:p>
            <a:r>
              <a:rPr lang="en-GB" dirty="0"/>
              <a:t>The ongoing encounter indicates that </a:t>
            </a:r>
            <a:r>
              <a:rPr lang="en-GB" b="1" dirty="0"/>
              <a:t>transnational cinema is very different from the fantasy of global smooth space often associated with the ideological rhetoric of globalism.</a:t>
            </a:r>
            <a:r>
              <a:rPr lang="en-GB" dirty="0"/>
              <a:t> (Berry 2010:113). </a:t>
            </a:r>
          </a:p>
          <a:p>
            <a:pPr marL="0" indent="0">
              <a:buNone/>
            </a:pPr>
            <a:endParaRPr lang="en-US" dirty="0"/>
          </a:p>
          <a:p>
            <a:endParaRPr lang="en-US" dirty="0"/>
          </a:p>
        </p:txBody>
      </p:sp>
    </p:spTree>
    <p:extLst>
      <p:ext uri="{BB962C8B-B14F-4D97-AF65-F5344CB8AC3E}">
        <p14:creationId xmlns:p14="http://schemas.microsoft.com/office/powerpoint/2010/main" val="183533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60D2-86BF-CB4E-A1B0-963976FF5DC7}"/>
              </a:ext>
            </a:extLst>
          </p:cNvPr>
          <p:cNvSpPr>
            <a:spLocks noGrp="1"/>
          </p:cNvSpPr>
          <p:nvPr>
            <p:ph type="title"/>
          </p:nvPr>
        </p:nvSpPr>
        <p:spPr/>
        <p:txBody>
          <a:bodyPr/>
          <a:lstStyle/>
          <a:p>
            <a:r>
              <a:rPr lang="en-US" dirty="0"/>
              <a:t>Multiple meanings</a:t>
            </a:r>
          </a:p>
        </p:txBody>
      </p:sp>
      <p:sp>
        <p:nvSpPr>
          <p:cNvPr id="3" name="Content Placeholder 2">
            <a:extLst>
              <a:ext uri="{FF2B5EF4-FFF2-40B4-BE49-F238E27FC236}">
                <a16:creationId xmlns:a16="http://schemas.microsoft.com/office/drawing/2014/main" id="{9F3FE055-CD14-7148-BD04-422B7F95D205}"/>
              </a:ext>
            </a:extLst>
          </p:cNvPr>
          <p:cNvSpPr>
            <a:spLocks noGrp="1"/>
          </p:cNvSpPr>
          <p:nvPr>
            <p:ph idx="1"/>
          </p:nvPr>
        </p:nvSpPr>
        <p:spPr/>
        <p:txBody>
          <a:bodyPr>
            <a:normAutofit/>
          </a:bodyPr>
          <a:lstStyle/>
          <a:p>
            <a:r>
              <a:rPr lang="en-GB" dirty="0"/>
              <a:t>It can refer to big-budget blockbuster cinema associated with the operations of global corporate capital. </a:t>
            </a:r>
          </a:p>
          <a:p>
            <a:r>
              <a:rPr lang="en-GB" dirty="0"/>
              <a:t>It can refer to small-budget diasporic and exilic cinema, such as “accented cinema”.</a:t>
            </a:r>
          </a:p>
          <a:p>
            <a:r>
              <a:rPr lang="en-GB" dirty="0"/>
              <a:t>It can refer to independent films that challenge national identity…</a:t>
            </a:r>
          </a:p>
          <a:p>
            <a:endParaRPr lang="en-US" dirty="0"/>
          </a:p>
        </p:txBody>
      </p:sp>
    </p:spTree>
    <p:extLst>
      <p:ext uri="{BB962C8B-B14F-4D97-AF65-F5344CB8AC3E}">
        <p14:creationId xmlns:p14="http://schemas.microsoft.com/office/powerpoint/2010/main" val="50020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F857-F358-2A48-99D7-284B334A0BBC}"/>
              </a:ext>
            </a:extLst>
          </p:cNvPr>
          <p:cNvSpPr>
            <a:spLocks noGrp="1"/>
          </p:cNvSpPr>
          <p:nvPr>
            <p:ph type="title"/>
          </p:nvPr>
        </p:nvSpPr>
        <p:spPr/>
        <p:txBody>
          <a:bodyPr/>
          <a:lstStyle/>
          <a:p>
            <a:r>
              <a:rPr lang="en-US" dirty="0"/>
              <a:t>Transnational Chinese film? </a:t>
            </a:r>
          </a:p>
        </p:txBody>
      </p:sp>
      <p:sp>
        <p:nvSpPr>
          <p:cNvPr id="3" name="Content Placeholder 2">
            <a:extLst>
              <a:ext uri="{FF2B5EF4-FFF2-40B4-BE49-F238E27FC236}">
                <a16:creationId xmlns:a16="http://schemas.microsoft.com/office/drawing/2014/main" id="{3E2ECB07-4D92-4644-8E41-D49B190E1C26}"/>
              </a:ext>
            </a:extLst>
          </p:cNvPr>
          <p:cNvSpPr>
            <a:spLocks noGrp="1"/>
          </p:cNvSpPr>
          <p:nvPr>
            <p:ph idx="1"/>
          </p:nvPr>
        </p:nvSpPr>
        <p:spPr/>
        <p:txBody>
          <a:bodyPr>
            <a:normAutofit fontScale="92500" lnSpcReduction="10000"/>
          </a:bodyPr>
          <a:lstStyle/>
          <a:p>
            <a:pPr marL="0" indent="0">
              <a:buNone/>
            </a:pPr>
            <a:r>
              <a:rPr lang="en-US" dirty="0"/>
              <a:t>Complicated situation of PRC, Taiwan and Hong Kong:</a:t>
            </a:r>
            <a:endParaRPr lang="en-GB" dirty="0"/>
          </a:p>
          <a:p>
            <a:r>
              <a:rPr lang="en-GB" dirty="0"/>
              <a:t>For PRC: From the official perspective of the government of the People’s Republic, Taiwan is merely a renegade province and not a nation state in its own right. </a:t>
            </a:r>
          </a:p>
          <a:p>
            <a:r>
              <a:rPr lang="en-GB" dirty="0"/>
              <a:t>For TW: And until 1991, the government of Taiwan saw Taipei as its temporary capital until it could return to legitimate rule over all of China. </a:t>
            </a:r>
          </a:p>
          <a:p>
            <a:r>
              <a:rPr lang="en-GB" dirty="0"/>
              <a:t>Hong Kong has never been a nation state. It was a British colony until 1997, since which it has been under the rule PRC, but operating on a ‘one country, two systems’ policy that allows it to retain its pre-1997 laws until 2046, but this has been challenged in the recent governance of HK by PRC.</a:t>
            </a:r>
          </a:p>
          <a:p>
            <a:r>
              <a:rPr lang="en-GB" dirty="0"/>
              <a:t>Or ‘transregional’?  </a:t>
            </a:r>
            <a:endParaRPr lang="en-US" dirty="0"/>
          </a:p>
        </p:txBody>
      </p:sp>
    </p:spTree>
    <p:extLst>
      <p:ext uri="{BB962C8B-B14F-4D97-AF65-F5344CB8AC3E}">
        <p14:creationId xmlns:p14="http://schemas.microsoft.com/office/powerpoint/2010/main" val="69498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A138-5486-9F48-A509-73B0236900AA}"/>
              </a:ext>
            </a:extLst>
          </p:cNvPr>
          <p:cNvSpPr>
            <a:spLocks noGrp="1"/>
          </p:cNvSpPr>
          <p:nvPr>
            <p:ph type="title"/>
          </p:nvPr>
        </p:nvSpPr>
        <p:spPr/>
        <p:txBody>
          <a:bodyPr/>
          <a:lstStyle/>
          <a:p>
            <a:r>
              <a:rPr lang="en-US" dirty="0"/>
              <a:t>Transnational in Chinese context</a:t>
            </a:r>
          </a:p>
        </p:txBody>
      </p:sp>
      <p:sp>
        <p:nvSpPr>
          <p:cNvPr id="3" name="Content Placeholder 2">
            <a:extLst>
              <a:ext uri="{FF2B5EF4-FFF2-40B4-BE49-F238E27FC236}">
                <a16:creationId xmlns:a16="http://schemas.microsoft.com/office/drawing/2014/main" id="{0A289104-2BAA-CB4E-AFC8-0DC4BA471E0C}"/>
              </a:ext>
            </a:extLst>
          </p:cNvPr>
          <p:cNvSpPr>
            <a:spLocks noGrp="1"/>
          </p:cNvSpPr>
          <p:nvPr>
            <p:ph idx="1"/>
          </p:nvPr>
        </p:nvSpPr>
        <p:spPr>
          <a:xfrm>
            <a:off x="838200" y="1825625"/>
            <a:ext cx="7248525" cy="4351338"/>
          </a:xfrm>
        </p:spPr>
        <p:txBody>
          <a:bodyPr/>
          <a:lstStyle/>
          <a:p>
            <a:r>
              <a:rPr lang="en-US" dirty="0"/>
              <a:t>Famous examples: Asian martial arts blockbusters. </a:t>
            </a:r>
          </a:p>
          <a:p>
            <a:r>
              <a:rPr lang="en-GB" dirty="0"/>
              <a:t>‘one of the potential weaknesses of the conceptual term “transnational cinema” […] [is that] it risks celebrating the supranational flow or transnational exchange of peoples, images and cultures at the expense of </a:t>
            </a:r>
            <a:r>
              <a:rPr lang="en-GB" b="1" dirty="0"/>
              <a:t>the specific cultural, historical or ideological context in which these exchanges take place</a:t>
            </a:r>
            <a:r>
              <a:rPr lang="en-GB" dirty="0"/>
              <a:t>’ (Higbee and Lim 2010: 11–12)</a:t>
            </a:r>
            <a:endParaRPr lang="en-US" dirty="0"/>
          </a:p>
        </p:txBody>
      </p:sp>
      <p:pic>
        <p:nvPicPr>
          <p:cNvPr id="5" name="Picture 4">
            <a:extLst>
              <a:ext uri="{FF2B5EF4-FFF2-40B4-BE49-F238E27FC236}">
                <a16:creationId xmlns:a16="http://schemas.microsoft.com/office/drawing/2014/main" id="{27F6CE3F-247A-8759-EBDE-5D89E815B034}"/>
              </a:ext>
            </a:extLst>
          </p:cNvPr>
          <p:cNvPicPr>
            <a:picLocks noChangeAspect="1"/>
          </p:cNvPicPr>
          <p:nvPr/>
        </p:nvPicPr>
        <p:blipFill>
          <a:blip r:embed="rId2"/>
          <a:stretch>
            <a:fillRect/>
          </a:stretch>
        </p:blipFill>
        <p:spPr>
          <a:xfrm>
            <a:off x="8286750" y="1431716"/>
            <a:ext cx="3795381" cy="5061159"/>
          </a:xfrm>
          <a:prstGeom prst="rect">
            <a:avLst/>
          </a:prstGeom>
        </p:spPr>
      </p:pic>
    </p:spTree>
    <p:extLst>
      <p:ext uri="{BB962C8B-B14F-4D97-AF65-F5344CB8AC3E}">
        <p14:creationId xmlns:p14="http://schemas.microsoft.com/office/powerpoint/2010/main" val="52804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2151</Words>
  <Application>Microsoft Macintosh PowerPoint</Application>
  <PresentationFormat>Widescreen</PresentationFormat>
  <Paragraphs>152</Paragraphs>
  <Slides>31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Week 10: Transnational Chinese cinema and coproductions</vt:lpstr>
      <vt:lpstr>(Critical) transnational cinema</vt:lpstr>
      <vt:lpstr>Conditions of the rise of transnational cinema</vt:lpstr>
      <vt:lpstr>PowerPoint Presentation</vt:lpstr>
      <vt:lpstr>PowerPoint Presentation</vt:lpstr>
      <vt:lpstr>Transnational cinema encompasses negotiations</vt:lpstr>
      <vt:lpstr>Multiple meanings</vt:lpstr>
      <vt:lpstr>Transnational Chinese film? </vt:lpstr>
      <vt:lpstr>Transnational in Chinese context</vt:lpstr>
      <vt:lpstr>PowerPoint Presentation</vt:lpstr>
      <vt:lpstr>Chen Kuo-fu 陈国富</vt:lpstr>
      <vt:lpstr>Films Chen produced: </vt:lpstr>
      <vt:lpstr>PowerPoint Presentation</vt:lpstr>
      <vt:lpstr>PowerPoint Presentation</vt:lpstr>
      <vt:lpstr>PowerPoint Presentation</vt:lpstr>
      <vt:lpstr>PowerPoint Presentation</vt:lpstr>
      <vt:lpstr>Common Economic Partnership Arrangement (CEPA) in operation since 2003</vt:lpstr>
      <vt:lpstr>The rise of production studies in Chinese cinema</vt:lpstr>
      <vt:lpstr>Film co-productions</vt:lpstr>
      <vt:lpstr>PowerPoint Presentation</vt:lpstr>
      <vt:lpstr>PowerPoint Presentation</vt:lpstr>
      <vt:lpstr>Fake coproductions</vt:lpstr>
      <vt:lpstr>Iron Man 3</vt:lpstr>
      <vt:lpstr>Transformers 4 (2014)</vt:lpstr>
      <vt:lpstr>PowerPoint Presentation</vt:lpstr>
      <vt:lpstr>PowerPoint Presentation</vt:lpstr>
      <vt:lpstr>PowerPoint Presentation</vt:lpstr>
      <vt:lpstr>Recommended reading: </vt:lpstr>
      <vt:lpstr> Hero as a transnational Chinese film </vt:lpstr>
      <vt:lpstr>Why Hero was so successful at the domestic box office?</vt:lpstr>
      <vt:lpstr>Hero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10: Transnational Chinese cinema and coproductions</dc:title>
  <dc:creator>Kiki Yu</dc:creator>
  <cp:lastModifiedBy>Microsoft Office User</cp:lastModifiedBy>
  <cp:revision>27</cp:revision>
  <dcterms:created xsi:type="dcterms:W3CDTF">2022-11-29T09:52:28Z</dcterms:created>
  <dcterms:modified xsi:type="dcterms:W3CDTF">2022-12-01T14:44:21Z</dcterms:modified>
</cp:coreProperties>
</file>