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510" r:id="rId2"/>
    <p:sldId id="599" r:id="rId3"/>
    <p:sldId id="547" r:id="rId4"/>
    <p:sldId id="600" r:id="rId5"/>
    <p:sldId id="569" r:id="rId6"/>
    <p:sldId id="568" r:id="rId7"/>
    <p:sldId id="570" r:id="rId8"/>
    <p:sldId id="571" r:id="rId9"/>
    <p:sldId id="602" r:id="rId10"/>
    <p:sldId id="565" r:id="rId11"/>
    <p:sldId id="572" r:id="rId12"/>
    <p:sldId id="596" r:id="rId13"/>
    <p:sldId id="561" r:id="rId14"/>
    <p:sldId id="573" r:id="rId15"/>
    <p:sldId id="593" r:id="rId16"/>
    <p:sldId id="557" r:id="rId17"/>
    <p:sldId id="601" r:id="rId18"/>
    <p:sldId id="574" r:id="rId19"/>
    <p:sldId id="530" r:id="rId20"/>
    <p:sldId id="531" r:id="rId21"/>
    <p:sldId id="532" r:id="rId22"/>
    <p:sldId id="533" r:id="rId23"/>
    <p:sldId id="534" r:id="rId24"/>
    <p:sldId id="535" r:id="rId25"/>
    <p:sldId id="536" r:id="rId26"/>
    <p:sldId id="537" r:id="rId27"/>
    <p:sldId id="539" r:id="rId28"/>
    <p:sldId id="549" r:id="rId29"/>
    <p:sldId id="577" r:id="rId30"/>
    <p:sldId id="578" r:id="rId31"/>
    <p:sldId id="583" r:id="rId32"/>
    <p:sldId id="588" r:id="rId33"/>
    <p:sldId id="580" r:id="rId34"/>
    <p:sldId id="581" r:id="rId35"/>
    <p:sldId id="582" r:id="rId36"/>
    <p:sldId id="598" r:id="rId37"/>
    <p:sldId id="584" r:id="rId38"/>
    <p:sldId id="585" r:id="rId39"/>
    <p:sldId id="586" r:id="rId40"/>
    <p:sldId id="587" r:id="rId41"/>
    <p:sldId id="579" r:id="rId42"/>
    <p:sldId id="548" r:id="rId43"/>
  </p:sldIdLst>
  <p:sldSz cx="9144000" cy="6858000" type="screen4x3"/>
  <p:notesSz cx="6794500" cy="9931400"/>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800080"/>
    <a:srgbClr val="660066"/>
    <a:srgbClr val="3A3A3A"/>
    <a:srgbClr val="323232"/>
    <a:srgbClr val="FF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66466" autoAdjust="0"/>
  </p:normalViewPr>
  <p:slideViewPr>
    <p:cSldViewPr>
      <p:cViewPr varScale="1">
        <p:scale>
          <a:sx n="76" d="100"/>
          <a:sy n="76" d="100"/>
        </p:scale>
        <p:origin x="259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61A0A2C5-70FE-4505-BB81-82BEAECBE420}" type="datetimeFigureOut">
              <a:rPr lang="en-GB"/>
              <a:pPr>
                <a:defRPr/>
              </a:pPr>
              <a:t>14/10/2019</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31D9980-FE83-4152-9A4D-894176C4F7E2}" type="slidenum">
              <a:rPr lang="en-GB" altLang="en-US"/>
              <a:pPr>
                <a:defRPr/>
              </a:pPr>
              <a:t>‹#›</a:t>
            </a:fld>
            <a:endParaRPr lang="en-GB" altLang="en-US"/>
          </a:p>
        </p:txBody>
      </p:sp>
    </p:spTree>
    <p:extLst>
      <p:ext uri="{BB962C8B-B14F-4D97-AF65-F5344CB8AC3E}">
        <p14:creationId xmlns:p14="http://schemas.microsoft.com/office/powerpoint/2010/main" val="30606987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GB"/>
          </a:p>
        </p:txBody>
      </p:sp>
      <p:sp>
        <p:nvSpPr>
          <p:cNvPr id="757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162844D6-A803-48A9-86C3-CE32D8C4AE46}" type="datetimeFigureOut">
              <a:rPr lang="en-GB"/>
              <a:pPr>
                <a:defRPr/>
              </a:pPr>
              <a:t>14/10/2019</a:t>
            </a:fld>
            <a:endParaRPr lang="en-GB" dirty="0"/>
          </a:p>
        </p:txBody>
      </p:sp>
      <p:sp>
        <p:nvSpPr>
          <p:cNvPr id="1536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57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GB"/>
          </a:p>
        </p:txBody>
      </p:sp>
      <p:sp>
        <p:nvSpPr>
          <p:cNvPr id="757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4E0ABA3-B79A-48DD-9007-CAC644BE1E32}" type="slidenum">
              <a:rPr lang="en-GB" altLang="en-US"/>
              <a:pPr>
                <a:defRPr/>
              </a:pPr>
              <a:t>‹#›</a:t>
            </a:fld>
            <a:endParaRPr lang="en-GB" altLang="en-US"/>
          </a:p>
        </p:txBody>
      </p:sp>
    </p:spTree>
    <p:extLst>
      <p:ext uri="{BB962C8B-B14F-4D97-AF65-F5344CB8AC3E}">
        <p14:creationId xmlns:p14="http://schemas.microsoft.com/office/powerpoint/2010/main" val="18320499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photos/Re_Xug6a68w?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earch/photos/tailor?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photos/xcVW_sFp4jQ?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search/photos/law-court?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954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Highlight the active verbs section on CV leaflet – refer to first two resources particularly the first for active verb examples!</a:t>
            </a:r>
          </a:p>
        </p:txBody>
      </p:sp>
    </p:spTree>
    <p:extLst>
      <p:ext uri="{BB962C8B-B14F-4D97-AF65-F5344CB8AC3E}">
        <p14:creationId xmlns:p14="http://schemas.microsoft.com/office/powerpoint/2010/main" val="138682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955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8932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12.25-12.40</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3F1030-BD5D-4907-82A0-BB9C9479E065}" type="slidenum">
              <a:rPr lang="en-GB" altLang="en-US" smtClean="0"/>
              <a:pPr>
                <a:spcBef>
                  <a:spcPct val="0"/>
                </a:spcBef>
              </a:pPr>
              <a:t>13</a:t>
            </a:fld>
            <a:endParaRPr lang="en-GB" altLang="en-US" smtClean="0"/>
          </a:p>
        </p:txBody>
      </p:sp>
    </p:spTree>
    <p:extLst>
      <p:ext uri="{BB962C8B-B14F-4D97-AF65-F5344CB8AC3E}">
        <p14:creationId xmlns:p14="http://schemas.microsoft.com/office/powerpoint/2010/main" val="141296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9332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Pick up to 8 different</a:t>
            </a:r>
            <a:r>
              <a:rPr lang="en-GB" baseline="0" dirty="0" smtClean="0"/>
              <a:t> headings you would put into your CV.</a:t>
            </a:r>
          </a:p>
          <a:p>
            <a:endParaRPr lang="en-GB" baseline="0" dirty="0" smtClean="0"/>
          </a:p>
          <a:p>
            <a:r>
              <a:rPr lang="en-GB" baseline="0" dirty="0" smtClean="0"/>
              <a:t>5 </a:t>
            </a:r>
            <a:r>
              <a:rPr lang="en-GB" baseline="0" dirty="0" err="1" smtClean="0"/>
              <a:t>mins</a:t>
            </a:r>
            <a:r>
              <a:rPr lang="en-GB" baseline="0" dirty="0" smtClean="0"/>
              <a:t> for activity</a:t>
            </a:r>
          </a:p>
          <a:p>
            <a:r>
              <a:rPr lang="en-GB" baseline="0" dirty="0" smtClean="0"/>
              <a:t>5 </a:t>
            </a:r>
            <a:r>
              <a:rPr lang="en-GB" baseline="0" dirty="0" err="1" smtClean="0"/>
              <a:t>mins</a:t>
            </a:r>
            <a:r>
              <a:rPr lang="en-GB" baseline="0" dirty="0" smtClean="0"/>
              <a:t> for group feedback</a:t>
            </a:r>
            <a:endParaRPr lang="en-GB" dirty="0"/>
          </a:p>
        </p:txBody>
      </p:sp>
    </p:spTree>
    <p:extLst>
      <p:ext uri="{BB962C8B-B14F-4D97-AF65-F5344CB8AC3E}">
        <p14:creationId xmlns:p14="http://schemas.microsoft.com/office/powerpoint/2010/main" val="3978231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12.25-12.40</a:t>
            </a:r>
          </a:p>
          <a:p>
            <a:endParaRPr lang="en-GB" altLang="en-US" dirty="0" smtClean="0"/>
          </a:p>
          <a:p>
            <a:pPr fontAlgn="base"/>
            <a:r>
              <a:rPr lang="en-GB" sz="1200" b="0" i="0" kern="1200" dirty="0" smtClean="0">
                <a:solidFill>
                  <a:schemeClr val="tx1"/>
                </a:solidFill>
                <a:effectLst/>
                <a:latin typeface="Calibri" pitchFamily="34" charset="0"/>
                <a:ea typeface="+mn-ea"/>
                <a:cs typeface="+mn-cs"/>
              </a:rPr>
              <a:t>Personal profile are intended to concisely:</a:t>
            </a:r>
          </a:p>
          <a:p>
            <a:pPr fontAlgn="base"/>
            <a:r>
              <a:rPr lang="en-GB" sz="1200" b="0" i="0" kern="1200" dirty="0" smtClean="0">
                <a:solidFill>
                  <a:schemeClr val="tx1"/>
                </a:solidFill>
                <a:effectLst/>
                <a:latin typeface="Calibri" pitchFamily="34" charset="0"/>
                <a:ea typeface="+mn-ea"/>
                <a:cs typeface="+mn-cs"/>
              </a:rPr>
              <a:t>summarise a candidate’s career goals</a:t>
            </a:r>
          </a:p>
          <a:p>
            <a:pPr fontAlgn="base"/>
            <a:r>
              <a:rPr lang="en-GB" sz="1200" b="0" i="0" kern="1200" dirty="0" smtClean="0">
                <a:solidFill>
                  <a:schemeClr val="tx1"/>
                </a:solidFill>
                <a:effectLst/>
                <a:latin typeface="Calibri" pitchFamily="34" charset="0"/>
                <a:ea typeface="+mn-ea"/>
                <a:cs typeface="+mn-cs"/>
              </a:rPr>
              <a:t>highlight the candidate's skills that are relevant to that career sector</a:t>
            </a:r>
          </a:p>
          <a:p>
            <a:pPr fontAlgn="base"/>
            <a:r>
              <a:rPr lang="en-GB" sz="1200" b="0" i="0" kern="1200" dirty="0" smtClean="0">
                <a:solidFill>
                  <a:schemeClr val="tx1"/>
                </a:solidFill>
                <a:effectLst/>
                <a:latin typeface="Calibri" pitchFamily="34" charset="0"/>
                <a:ea typeface="+mn-ea"/>
                <a:cs typeface="+mn-cs"/>
              </a:rPr>
              <a:t>pick out key achievements – things that immediately signal to the recruiter that the candidate would excel in the sector.</a:t>
            </a:r>
          </a:p>
          <a:p>
            <a:r>
              <a:rPr lang="en-GB" altLang="en-US" dirty="0" smtClean="0"/>
              <a:t>May not be hugely relevant for grads but lots like to have it. If have</a:t>
            </a:r>
            <a:r>
              <a:rPr lang="en-GB" altLang="en-US" baseline="0" dirty="0" smtClean="0"/>
              <a:t> it focus on the relevant achievements/skills. </a:t>
            </a: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6B4D24D-6568-4E2A-8D02-CAEA0D08555A}" type="slidenum">
              <a:rPr lang="en-GB" altLang="en-US" smtClean="0"/>
              <a:pPr>
                <a:spcBef>
                  <a:spcPct val="0"/>
                </a:spcBef>
              </a:pPr>
              <a:t>16</a:t>
            </a:fld>
            <a:endParaRPr lang="en-GB" altLang="en-US" smtClean="0"/>
          </a:p>
        </p:txBody>
      </p:sp>
    </p:spTree>
    <p:extLst>
      <p:ext uri="{BB962C8B-B14F-4D97-AF65-F5344CB8AC3E}">
        <p14:creationId xmlns:p14="http://schemas.microsoft.com/office/powerpoint/2010/main" val="184257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541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minutes.</a:t>
            </a:r>
          </a:p>
          <a:p>
            <a:r>
              <a:rPr lang="en-GB" dirty="0" smtClean="0"/>
              <a:t>30 minutes total . </a:t>
            </a:r>
          </a:p>
          <a:p>
            <a:r>
              <a:rPr lang="en-GB" dirty="0" smtClean="0"/>
              <a:t>Provide </a:t>
            </a:r>
            <a:endParaRPr lang="en-GB" dirty="0"/>
          </a:p>
        </p:txBody>
      </p:sp>
    </p:spTree>
    <p:extLst>
      <p:ext uri="{BB962C8B-B14F-4D97-AF65-F5344CB8AC3E}">
        <p14:creationId xmlns:p14="http://schemas.microsoft.com/office/powerpoint/2010/main" val="104038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1 hour total.</a:t>
            </a:r>
          </a:p>
          <a:p>
            <a:pPr eaLnBrk="1" hangingPunct="1">
              <a:spcBef>
                <a:spcPct val="0"/>
              </a:spcBef>
            </a:pPr>
            <a:r>
              <a:rPr lang="en-GB" altLang="en-US" dirty="0" smtClean="0"/>
              <a:t>15 minutes</a:t>
            </a:r>
          </a:p>
          <a:p>
            <a:pPr eaLnBrk="1" hangingPunct="1">
              <a:spcBef>
                <a:spcPct val="0"/>
              </a:spcBef>
            </a:pPr>
            <a:endParaRPr lang="en-GB" altLang="en-US" dirty="0" smtClean="0"/>
          </a:p>
          <a:p>
            <a:pPr eaLnBrk="1" hangingPunct="1">
              <a:spcBef>
                <a:spcPct val="0"/>
              </a:spcBef>
            </a:pPr>
            <a:r>
              <a:rPr lang="en-GB" altLang="en-US" dirty="0" smtClean="0"/>
              <a:t>Introduces you and markets your motivation and passion for job/sector/company – CV doesn’t do that. Also highlights elements of your abilities laid out in your CV. Pulls out the most important ones – a highlighter pen. </a:t>
            </a:r>
          </a:p>
          <a:p>
            <a:pPr eaLnBrk="1" hangingPunct="1">
              <a:spcBef>
                <a:spcPct val="0"/>
              </a:spcBef>
            </a:pPr>
            <a:endParaRPr lang="en-GB" altLang="en-US" dirty="0" smtClean="0"/>
          </a:p>
          <a:p>
            <a:pPr eaLnBrk="1" hangingPunct="1">
              <a:spcBef>
                <a:spcPct val="0"/>
              </a:spcBef>
            </a:pPr>
            <a:r>
              <a:rPr lang="en-GB" altLang="en-US" dirty="0" smtClean="0"/>
              <a:t>Do they always need one? No if not requested then put a short 6-10 lines in the body of an email and attach the CV </a:t>
            </a:r>
          </a:p>
          <a:p>
            <a:pPr eaLnBrk="1" hangingPunct="1">
              <a:spcBef>
                <a:spcPct val="0"/>
              </a:spcBef>
            </a:pPr>
            <a:endParaRPr lang="en-GB" altLang="en-US" dirty="0" smtClean="0"/>
          </a:p>
          <a:p>
            <a:pPr eaLnBrk="1" hangingPunct="1">
              <a:spcBef>
                <a:spcPct val="0"/>
              </a:spcBef>
            </a:pPr>
            <a:r>
              <a:rPr lang="en-GB" altLang="en-US" dirty="0" smtClean="0"/>
              <a:t>Addressed ideally to a named person encourage </a:t>
            </a:r>
            <a:r>
              <a:rPr lang="en-GB" altLang="en-US" dirty="0" err="1" smtClean="0"/>
              <a:t>htem</a:t>
            </a:r>
            <a:r>
              <a:rPr lang="en-GB" altLang="en-US" dirty="0" smtClean="0"/>
              <a:t> to contact company and call up if that means they will get a name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0D42456-A305-4391-B78C-3122E0E90B0E}" type="slidenum">
              <a:rPr lang="en-GB" altLang="en-US" smtClean="0"/>
              <a:pPr/>
              <a:t>19</a:t>
            </a:fld>
            <a:endParaRPr lang="en-GB" altLang="en-US" smtClean="0"/>
          </a:p>
        </p:txBody>
      </p:sp>
    </p:spTree>
    <p:extLst>
      <p:ext uri="{BB962C8B-B14F-4D97-AF65-F5344CB8AC3E}">
        <p14:creationId xmlns:p14="http://schemas.microsoft.com/office/powerpoint/2010/main" val="54570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623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5423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sort of thing might you be looking for in each of these parts do you think?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0FE8FC-4894-4E33-A124-4A1D5F03D0AD}" type="slidenum">
              <a:rPr lang="en-GB" altLang="en-US" smtClean="0"/>
              <a:pPr/>
              <a:t>21</a:t>
            </a:fld>
            <a:endParaRPr lang="en-GB" altLang="en-US" smtClean="0"/>
          </a:p>
        </p:txBody>
      </p:sp>
    </p:spTree>
    <p:extLst>
      <p:ext uri="{BB962C8B-B14F-4D97-AF65-F5344CB8AC3E}">
        <p14:creationId xmlns:p14="http://schemas.microsoft.com/office/powerpoint/2010/main" val="10686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t>(e.g. clubs/online activities/reading/choice of dissertation/work experience </a:t>
            </a:r>
            <a:r>
              <a:rPr lang="en-GB" altLang="en-US" sz="1200" dirty="0" err="1" smtClean="0"/>
              <a:t>etc</a:t>
            </a:r>
            <a:r>
              <a:rPr lang="en-GB" altLang="en-US" sz="1200" dirty="0" smtClean="0"/>
              <a:t>)</a:t>
            </a:r>
          </a:p>
          <a:p>
            <a:endParaRPr lang="en-GB" dirty="0"/>
          </a:p>
        </p:txBody>
      </p:sp>
    </p:spTree>
    <p:extLst>
      <p:ext uri="{BB962C8B-B14F-4D97-AF65-F5344CB8AC3E}">
        <p14:creationId xmlns:p14="http://schemas.microsoft.com/office/powerpoint/2010/main" val="1501401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Ask them what they think an example of non-specific evidence .vs. specific evidence would be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AA9F087-DB0B-4A0F-B788-0CA065E17EB2}" type="slidenum">
              <a:rPr lang="en-GB" altLang="en-US" smtClean="0"/>
              <a:pPr/>
              <a:t>23</a:t>
            </a:fld>
            <a:endParaRPr lang="en-GB" altLang="en-US" smtClean="0"/>
          </a:p>
        </p:txBody>
      </p:sp>
    </p:spTree>
    <p:extLst>
      <p:ext uri="{BB962C8B-B14F-4D97-AF65-F5344CB8AC3E}">
        <p14:creationId xmlns:p14="http://schemas.microsoft.com/office/powerpoint/2010/main" val="167283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6640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 of</a:t>
            </a:r>
            <a:r>
              <a:rPr lang="en-GB" baseline="0" dirty="0" smtClean="0"/>
              <a:t> where to look for research on the company….</a:t>
            </a:r>
          </a:p>
          <a:p>
            <a:r>
              <a:rPr lang="en-GB" baseline="0" dirty="0" smtClean="0"/>
              <a:t>What sort of research? </a:t>
            </a:r>
          </a:p>
          <a:p>
            <a:r>
              <a:rPr lang="en-GB" baseline="0" dirty="0" smtClean="0"/>
              <a:t>Try and be specific  - mention names of research papers/projects/mention profits and turnover not just that profitable etc. </a:t>
            </a:r>
            <a:endParaRPr lang="en-GB" dirty="0"/>
          </a:p>
        </p:txBody>
      </p:sp>
    </p:spTree>
    <p:extLst>
      <p:ext uri="{BB962C8B-B14F-4D97-AF65-F5344CB8AC3E}">
        <p14:creationId xmlns:p14="http://schemas.microsoft.com/office/powerpoint/2010/main" val="1992272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would your feedback be on each of these and how would you deliver that feedback?</a:t>
            </a:r>
            <a:endParaRPr lang="en-GB" dirty="0"/>
          </a:p>
        </p:txBody>
      </p:sp>
    </p:spTree>
    <p:extLst>
      <p:ext uri="{BB962C8B-B14F-4D97-AF65-F5344CB8AC3E}">
        <p14:creationId xmlns:p14="http://schemas.microsoft.com/office/powerpoint/2010/main" val="8513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Can they think of examples of inflated language </a:t>
            </a:r>
          </a:p>
          <a:p>
            <a:pPr eaLnBrk="1" hangingPunct="1">
              <a:spcBef>
                <a:spcPct val="0"/>
              </a:spcBef>
            </a:pPr>
            <a:r>
              <a:rPr lang="en-GB" altLang="en-US" smtClean="0"/>
              <a:t>How sign it off – Sir and sincerely don’t go together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E2DBF8-B010-46D6-B44F-EFA043628A65}" type="slidenum">
              <a:rPr lang="en-GB" altLang="en-US" smtClean="0"/>
              <a:pPr/>
              <a:t>27</a:t>
            </a:fld>
            <a:endParaRPr lang="en-GB" altLang="en-US" smtClean="0"/>
          </a:p>
        </p:txBody>
      </p:sp>
    </p:spTree>
    <p:extLst>
      <p:ext uri="{BB962C8B-B14F-4D97-AF65-F5344CB8AC3E}">
        <p14:creationId xmlns:p14="http://schemas.microsoft.com/office/powerpoint/2010/main" val="450972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71355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3669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okay</a:t>
            </a:r>
          </a:p>
          <a:p>
            <a:r>
              <a:rPr lang="en-GB" dirty="0" smtClean="0"/>
              <a:t>3</a:t>
            </a:r>
            <a:r>
              <a:rPr lang="en-GB" baseline="0" dirty="0" smtClean="0"/>
              <a:t> = great</a:t>
            </a:r>
            <a:endParaRPr lang="en-GB" dirty="0" smtClean="0"/>
          </a:p>
        </p:txBody>
      </p:sp>
    </p:spTree>
    <p:extLst>
      <p:ext uri="{BB962C8B-B14F-4D97-AF65-F5344CB8AC3E}">
        <p14:creationId xmlns:p14="http://schemas.microsoft.com/office/powerpoint/2010/main" val="1959361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71263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0193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Critique these answers. </a:t>
            </a:r>
            <a:endParaRPr lang="en-GB" dirty="0"/>
          </a:p>
        </p:txBody>
      </p:sp>
    </p:spTree>
    <p:extLst>
      <p:ext uri="{BB962C8B-B14F-4D97-AF65-F5344CB8AC3E}">
        <p14:creationId xmlns:p14="http://schemas.microsoft.com/office/powerpoint/2010/main" val="103614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7200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Context</a:t>
            </a:r>
            <a:r>
              <a:rPr lang="en-GB" baseline="0" dirty="0" smtClean="0"/>
              <a:t> – set the scene - where were you, what were you trying to do, when was it </a:t>
            </a:r>
          </a:p>
          <a:p>
            <a:endParaRPr lang="en-GB" baseline="0" dirty="0" smtClean="0"/>
          </a:p>
          <a:p>
            <a:r>
              <a:rPr lang="en-GB" baseline="0" dirty="0" smtClean="0"/>
              <a:t>Action – what actions did you take in the situation to complete your task</a:t>
            </a:r>
          </a:p>
          <a:p>
            <a:endParaRPr lang="en-GB" baseline="0" dirty="0" smtClean="0"/>
          </a:p>
          <a:p>
            <a:r>
              <a:rPr lang="en-GB" baseline="0" dirty="0" smtClean="0"/>
              <a:t>Result – what was the outcome</a:t>
            </a:r>
            <a:endParaRPr lang="en-GB" dirty="0"/>
          </a:p>
        </p:txBody>
      </p:sp>
    </p:spTree>
    <p:extLst>
      <p:ext uri="{BB962C8B-B14F-4D97-AF65-F5344CB8AC3E}">
        <p14:creationId xmlns:p14="http://schemas.microsoft.com/office/powerpoint/2010/main" val="86861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was the situation?</a:t>
            </a:r>
          </a:p>
          <a:p>
            <a:r>
              <a:rPr lang="en-GB" dirty="0" smtClean="0"/>
              <a:t>What</a:t>
            </a:r>
            <a:r>
              <a:rPr lang="en-GB" baseline="0" dirty="0" smtClean="0"/>
              <a:t> were you trying to do?</a:t>
            </a:r>
          </a:p>
          <a:p>
            <a:r>
              <a:rPr lang="en-GB" baseline="0" dirty="0" smtClean="0"/>
              <a:t>What actions did you take to do that?</a:t>
            </a:r>
          </a:p>
          <a:p>
            <a:r>
              <a:rPr lang="en-GB" baseline="0" dirty="0" smtClean="0"/>
              <a:t>What was the result? </a:t>
            </a:r>
          </a:p>
          <a:p>
            <a:endParaRPr lang="en-GB" baseline="0" dirty="0" smtClean="0"/>
          </a:p>
          <a:p>
            <a:r>
              <a:rPr lang="en-GB" baseline="0" dirty="0" smtClean="0"/>
              <a:t>Exercise: competency questions</a:t>
            </a:r>
          </a:p>
          <a:p>
            <a:pPr marL="228600" indent="-228600">
              <a:buAutoNum type="arabicPeriod"/>
            </a:pPr>
            <a:r>
              <a:rPr lang="en-GB" baseline="0" dirty="0" smtClean="0"/>
              <a:t>Break into CAR/STAR</a:t>
            </a:r>
          </a:p>
          <a:p>
            <a:pPr marL="228600" indent="-228600">
              <a:buAutoNum type="arabicPeriod"/>
            </a:pPr>
            <a:r>
              <a:rPr lang="en-GB" baseline="0" dirty="0" smtClean="0"/>
              <a:t>How could each question be improved? </a:t>
            </a:r>
          </a:p>
          <a:p>
            <a:r>
              <a:rPr lang="en-GB" baseline="0" dirty="0" smtClean="0"/>
              <a:t>Not enough actions for first one</a:t>
            </a:r>
          </a:p>
          <a:p>
            <a:r>
              <a:rPr lang="en-GB" baseline="0" dirty="0" smtClean="0"/>
              <a:t>No result for middle one</a:t>
            </a:r>
          </a:p>
          <a:p>
            <a:r>
              <a:rPr lang="en-GB" baseline="0" dirty="0" smtClean="0"/>
              <a:t>Good last one </a:t>
            </a:r>
            <a:endParaRPr lang="en-GB" dirty="0"/>
          </a:p>
        </p:txBody>
      </p:sp>
    </p:spTree>
    <p:extLst>
      <p:ext uri="{BB962C8B-B14F-4D97-AF65-F5344CB8AC3E}">
        <p14:creationId xmlns:p14="http://schemas.microsoft.com/office/powerpoint/2010/main" val="1961259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86316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panic! You don’t need to know the answers to these to help the student formulate a good answer! Let’s take them one at a time. </a:t>
            </a:r>
            <a:endParaRPr lang="en-GB" dirty="0"/>
          </a:p>
        </p:txBody>
      </p:sp>
    </p:spTree>
    <p:extLst>
      <p:ext uri="{BB962C8B-B14F-4D97-AF65-F5344CB8AC3E}">
        <p14:creationId xmlns:p14="http://schemas.microsoft.com/office/powerpoint/2010/main" val="3362205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would make a good answer?</a:t>
            </a:r>
            <a:r>
              <a:rPr lang="en-GB" baseline="0" dirty="0" smtClean="0"/>
              <a:t> </a:t>
            </a:r>
          </a:p>
          <a:p>
            <a:endParaRPr lang="en-GB" baseline="0" dirty="0" smtClean="0"/>
          </a:p>
          <a:p>
            <a:r>
              <a:rPr lang="en-GB" baseline="0" dirty="0" smtClean="0"/>
              <a:t>Show that you know who the competitors are: ask them – who are the main competitors for this firm? Can they say ‘what differentiates X firm from competitors such as Y/Z and other major law firms/IBs/charities etc. </a:t>
            </a:r>
          </a:p>
          <a:p>
            <a:r>
              <a:rPr lang="en-GB" baseline="0" dirty="0" smtClean="0"/>
              <a:t>Be specific about differentiating factors</a:t>
            </a:r>
            <a:br>
              <a:rPr lang="en-GB" baseline="0" dirty="0" smtClean="0"/>
            </a:br>
            <a:r>
              <a:rPr lang="en-GB" baseline="0" dirty="0" smtClean="0"/>
              <a:t> - vision/values/practises/location/training/structure/opportunities…….</a:t>
            </a:r>
          </a:p>
          <a:p>
            <a:r>
              <a:rPr lang="en-GB" baseline="0" dirty="0" smtClean="0"/>
              <a:t> - could you put another company’s name in the sentence and it still make sense? If yes then you need to be more specific about the differentiator</a:t>
            </a:r>
          </a:p>
          <a:p>
            <a:endParaRPr lang="en-GB" baseline="0" dirty="0" smtClean="0"/>
          </a:p>
          <a:p>
            <a:r>
              <a:rPr lang="en-GB" baseline="0" dirty="0" smtClean="0"/>
              <a:t>Depth of research</a:t>
            </a:r>
          </a:p>
          <a:p>
            <a:r>
              <a:rPr lang="en-GB" baseline="0" dirty="0" smtClean="0"/>
              <a:t> - how have they found this out? Talked to those working there or someone at a fair to get the ‘inside track’? Read articles on their website? IF can’t see a depth of research  then tell them to go away and research more! Help them identify where they can do that research, don’t assume that they can do it themselves.</a:t>
            </a:r>
            <a:endParaRPr lang="en-GB" dirty="0"/>
          </a:p>
        </p:txBody>
      </p:sp>
    </p:spTree>
    <p:extLst>
      <p:ext uri="{BB962C8B-B14F-4D97-AF65-F5344CB8AC3E}">
        <p14:creationId xmlns:p14="http://schemas.microsoft.com/office/powerpoint/2010/main" val="784708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09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3742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Depth of understanding</a:t>
            </a:r>
            <a:r>
              <a:rPr lang="en-GB" baseline="0" dirty="0" smtClean="0"/>
              <a:t> – quoting from articles/specifics (e.g. facts and figures)</a:t>
            </a:r>
            <a:endParaRPr lang="en-GB" dirty="0"/>
          </a:p>
        </p:txBody>
      </p:sp>
    </p:spTree>
    <p:extLst>
      <p:ext uri="{BB962C8B-B14F-4D97-AF65-F5344CB8AC3E}">
        <p14:creationId xmlns:p14="http://schemas.microsoft.com/office/powerpoint/2010/main" val="2234893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1" kern="1200" dirty="0" smtClean="0">
                <a:solidFill>
                  <a:schemeClr val="tx1"/>
                </a:solidFill>
                <a:effectLst/>
                <a:latin typeface="Calibri" pitchFamily="34" charset="0"/>
                <a:ea typeface="+mn-ea"/>
                <a:cs typeface="+mn-cs"/>
              </a:rPr>
              <a:t>How</a:t>
            </a:r>
            <a:r>
              <a:rPr lang="en-GB" sz="1200" b="0" i="1" kern="1200" baseline="0" dirty="0" smtClean="0">
                <a:solidFill>
                  <a:schemeClr val="tx1"/>
                </a:solidFill>
                <a:effectLst/>
                <a:latin typeface="Calibri" pitchFamily="34" charset="0"/>
                <a:ea typeface="+mn-ea"/>
                <a:cs typeface="+mn-cs"/>
              </a:rPr>
              <a:t> could a student use the first question to their advantage? </a:t>
            </a:r>
            <a:endParaRPr lang="en-GB" sz="1200" b="0" i="1" kern="1200" dirty="0" smtClean="0">
              <a:solidFill>
                <a:schemeClr val="tx1"/>
              </a:solidFill>
              <a:effectLst/>
              <a:latin typeface="Calibri" pitchFamily="34" charset="0"/>
              <a:ea typeface="+mn-ea"/>
              <a:cs typeface="+mn-cs"/>
            </a:endParaRPr>
          </a:p>
          <a:p>
            <a:pPr fontAlgn="base"/>
            <a:r>
              <a:rPr lang="en-GB" sz="1200" b="0" i="1" kern="1200" dirty="0" smtClean="0">
                <a:solidFill>
                  <a:schemeClr val="tx1"/>
                </a:solidFill>
                <a:effectLst/>
                <a:latin typeface="Calibri" pitchFamily="34" charset="0"/>
                <a:ea typeface="+mn-ea"/>
                <a:cs typeface="+mn-cs"/>
              </a:rPr>
              <a:t>How to approach:</a:t>
            </a:r>
            <a:r>
              <a:rPr lang="en-GB" sz="1200" b="0" i="0" kern="1200" dirty="0" smtClean="0">
                <a:solidFill>
                  <a:schemeClr val="tx1"/>
                </a:solidFill>
                <a:effectLst/>
                <a:latin typeface="Calibri" pitchFamily="34" charset="0"/>
                <a:ea typeface="+mn-ea"/>
                <a:cs typeface="+mn-cs"/>
              </a:rPr>
              <a:t> By being able to show commitment and relevant skills in your work or hobbies, you’ll cast an image of a reliable and worker who has the desired</a:t>
            </a:r>
            <a:r>
              <a:rPr lang="en-GB" sz="1200" b="0" i="0" kern="1200" baseline="0" dirty="0" smtClean="0">
                <a:solidFill>
                  <a:schemeClr val="tx1"/>
                </a:solidFill>
                <a:effectLst/>
                <a:latin typeface="Calibri" pitchFamily="34" charset="0"/>
                <a:ea typeface="+mn-ea"/>
                <a:cs typeface="+mn-cs"/>
              </a:rPr>
              <a:t> skills</a:t>
            </a:r>
            <a:r>
              <a:rPr lang="en-GB" sz="1200" b="0" i="0" kern="1200" dirty="0" smtClean="0">
                <a:solidFill>
                  <a:schemeClr val="tx1"/>
                </a:solidFill>
                <a:effectLst/>
                <a:latin typeface="Calibri" pitchFamily="34" charset="0"/>
                <a:ea typeface="+mn-ea"/>
                <a:cs typeface="+mn-cs"/>
              </a:rPr>
              <a:t>.</a:t>
            </a:r>
          </a:p>
          <a:p>
            <a:pPr fontAlgn="base"/>
            <a:r>
              <a:rPr lang="en-GB" sz="1200" b="0" i="0" kern="1200" dirty="0" smtClean="0">
                <a:solidFill>
                  <a:schemeClr val="tx1"/>
                </a:solidFill>
                <a:effectLst/>
                <a:latin typeface="Calibri" pitchFamily="34" charset="0"/>
                <a:ea typeface="+mn-ea"/>
                <a:cs typeface="+mn-cs"/>
              </a:rPr>
              <a:t>Volunteering and memberships of societies and teams are useful here. </a:t>
            </a:r>
          </a:p>
          <a:p>
            <a:pPr fontAlgn="base"/>
            <a:r>
              <a:rPr lang="en-GB" sz="1200" b="0" i="0" kern="1200" dirty="0" smtClean="0">
                <a:solidFill>
                  <a:schemeClr val="tx1"/>
                </a:solidFill>
                <a:effectLst/>
                <a:latin typeface="Calibri" pitchFamily="34" charset="0"/>
                <a:ea typeface="+mn-ea"/>
                <a:cs typeface="+mn-cs"/>
              </a:rPr>
              <a:t>If</a:t>
            </a:r>
            <a:r>
              <a:rPr lang="en-GB" sz="1200" b="0" i="0" kern="1200" baseline="0" dirty="0" smtClean="0">
                <a:solidFill>
                  <a:schemeClr val="tx1"/>
                </a:solidFill>
                <a:effectLst/>
                <a:latin typeface="Calibri" pitchFamily="34" charset="0"/>
                <a:ea typeface="+mn-ea"/>
                <a:cs typeface="+mn-cs"/>
              </a:rPr>
              <a:t> you are applying to any business, </a:t>
            </a:r>
            <a:r>
              <a:rPr lang="en-GB" sz="1200" b="0" i="0" kern="1200" dirty="0" smtClean="0">
                <a:solidFill>
                  <a:schemeClr val="tx1"/>
                </a:solidFill>
                <a:effectLst/>
                <a:latin typeface="Calibri" pitchFamily="34" charset="0"/>
                <a:ea typeface="+mn-ea"/>
                <a:cs typeface="+mn-cs"/>
              </a:rPr>
              <a:t>if there was any kind of commercial element to your function within a team or society, highlight that. </a:t>
            </a:r>
          </a:p>
          <a:p>
            <a:pPr fontAlgn="base"/>
            <a:r>
              <a:rPr lang="en-GB" sz="1200" b="0" i="0" kern="1200" dirty="0" smtClean="0">
                <a:solidFill>
                  <a:schemeClr val="tx1"/>
                </a:solidFill>
                <a:effectLst/>
                <a:latin typeface="Calibri" pitchFamily="34" charset="0"/>
                <a:ea typeface="+mn-ea"/>
                <a:cs typeface="+mn-cs"/>
              </a:rPr>
              <a:t>Involvement with you’re a hobby/society that related to the</a:t>
            </a:r>
            <a:r>
              <a:rPr lang="en-GB" sz="1200" b="0" i="0" kern="1200" baseline="0" dirty="0" smtClean="0">
                <a:solidFill>
                  <a:schemeClr val="tx1"/>
                </a:solidFill>
                <a:effectLst/>
                <a:latin typeface="Calibri" pitchFamily="34" charset="0"/>
                <a:ea typeface="+mn-ea"/>
                <a:cs typeface="+mn-cs"/>
              </a:rPr>
              <a:t> job you are applying for shows motivation/commitment to the idea.  </a:t>
            </a:r>
            <a:r>
              <a:rPr lang="en-GB" sz="1200" b="0" i="0" kern="1200" dirty="0" smtClean="0">
                <a:solidFill>
                  <a:schemeClr val="tx1"/>
                </a:solidFill>
                <a:effectLst/>
                <a:latin typeface="Calibri" pitchFamily="34" charset="0"/>
                <a:ea typeface="+mn-ea"/>
                <a:cs typeface="+mn-cs"/>
              </a:rPr>
              <a:t> </a:t>
            </a:r>
          </a:p>
          <a:p>
            <a:pPr fontAlgn="base"/>
            <a:endParaRPr lang="en-GB" sz="1200" b="0" i="0" kern="1200" dirty="0" smtClean="0">
              <a:solidFill>
                <a:schemeClr val="tx1"/>
              </a:solidFill>
              <a:effectLst/>
              <a:latin typeface="Calibri" pitchFamily="34" charset="0"/>
              <a:ea typeface="+mn-ea"/>
              <a:cs typeface="+mn-cs"/>
            </a:endParaRPr>
          </a:p>
          <a:p>
            <a:pPr fontAlgn="base"/>
            <a:r>
              <a:rPr lang="en-GB" sz="1200" b="0" i="0" kern="1200" dirty="0" smtClean="0">
                <a:solidFill>
                  <a:schemeClr val="tx1"/>
                </a:solidFill>
                <a:effectLst/>
                <a:latin typeface="Calibri" pitchFamily="34" charset="0"/>
                <a:ea typeface="+mn-ea"/>
                <a:cs typeface="+mn-cs"/>
              </a:rPr>
              <a:t>What</a:t>
            </a:r>
            <a:r>
              <a:rPr lang="en-GB" sz="1200" b="0" i="0" kern="1200" baseline="0" dirty="0" smtClean="0">
                <a:solidFill>
                  <a:schemeClr val="tx1"/>
                </a:solidFill>
                <a:effectLst/>
                <a:latin typeface="Calibri" pitchFamily="34" charset="0"/>
                <a:ea typeface="+mn-ea"/>
                <a:cs typeface="+mn-cs"/>
              </a:rPr>
              <a:t> do you think is the point of the second question? Which part of the answer do you think would be most important to an employer? </a:t>
            </a:r>
          </a:p>
          <a:p>
            <a:pPr fontAlgn="base"/>
            <a:endParaRPr lang="en-GB" sz="1200" b="0" i="0" kern="1200" baseline="0" dirty="0" smtClean="0">
              <a:solidFill>
                <a:schemeClr val="tx1"/>
              </a:solidFill>
              <a:effectLst/>
              <a:latin typeface="Calibri" pitchFamily="34" charset="0"/>
              <a:ea typeface="+mn-ea"/>
              <a:cs typeface="+mn-cs"/>
            </a:endParaRPr>
          </a:p>
          <a:p>
            <a:pPr fontAlgn="base"/>
            <a:r>
              <a:rPr lang="en-GB" sz="1200" b="0" i="0" kern="1200" baseline="0" dirty="0" smtClean="0">
                <a:solidFill>
                  <a:schemeClr val="tx1"/>
                </a:solidFill>
                <a:effectLst/>
                <a:latin typeface="Calibri" pitchFamily="34" charset="0"/>
                <a:ea typeface="+mn-ea"/>
                <a:cs typeface="+mn-cs"/>
              </a:rPr>
              <a:t>What would you suggest the student puts for the last question? How can they use it to their advantage? </a:t>
            </a:r>
            <a:endParaRPr lang="en-GB" dirty="0"/>
          </a:p>
        </p:txBody>
      </p:sp>
    </p:spTree>
    <p:extLst>
      <p:ext uri="{BB962C8B-B14F-4D97-AF65-F5344CB8AC3E}">
        <p14:creationId xmlns:p14="http://schemas.microsoft.com/office/powerpoint/2010/main" val="120063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rather</a:t>
            </a:r>
            <a:r>
              <a:rPr lang="en-GB" baseline="0" dirty="0" smtClean="0"/>
              <a:t> than questions they will just have a personal statement section </a:t>
            </a:r>
            <a:endParaRPr lang="en-GB" dirty="0" smtClean="0"/>
          </a:p>
          <a:p>
            <a:r>
              <a:rPr lang="en-GB" dirty="0" smtClean="0"/>
              <a:t>Usually – sometimes</a:t>
            </a:r>
            <a:r>
              <a:rPr lang="en-GB" baseline="0" dirty="0" smtClean="0"/>
              <a:t> they stipulate what they want……</a:t>
            </a:r>
          </a:p>
          <a:p>
            <a:r>
              <a:rPr lang="en-GB" baseline="0" dirty="0" smtClean="0"/>
              <a:t>For the evidence based examples use the CAR/STAR approach with students</a:t>
            </a:r>
            <a:endParaRPr lang="en-GB" dirty="0"/>
          </a:p>
        </p:txBody>
      </p:sp>
    </p:spTree>
    <p:extLst>
      <p:ext uri="{BB962C8B-B14F-4D97-AF65-F5344CB8AC3E}">
        <p14:creationId xmlns:p14="http://schemas.microsoft.com/office/powerpoint/2010/main" val="257235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rgbClr val="111111"/>
                </a:solidFill>
                <a:latin typeface="-apple-system"/>
              </a:rPr>
              <a:t>Photo by </a:t>
            </a:r>
            <a:r>
              <a:rPr lang="en-GB" dirty="0" err="1" smtClean="0">
                <a:solidFill>
                  <a:srgbClr val="999999"/>
                </a:solidFill>
                <a:latin typeface="-apple-system"/>
                <a:hlinkClick r:id="rId3"/>
              </a:rPr>
              <a:t>Fancycrave</a:t>
            </a:r>
            <a:r>
              <a:rPr lang="en-GB" dirty="0" smtClean="0">
                <a:solidFill>
                  <a:srgbClr val="111111"/>
                </a:solidFill>
                <a:latin typeface="-apple-system"/>
              </a:rPr>
              <a:t> on </a:t>
            </a:r>
            <a:r>
              <a:rPr lang="en-GB" dirty="0" err="1" smtClean="0">
                <a:solidFill>
                  <a:srgbClr val="999999"/>
                </a:solidFill>
                <a:latin typeface="-apple-system"/>
                <a:hlinkClick r:id="rId4"/>
              </a:rPr>
              <a:t>Unsplash</a:t>
            </a:r>
            <a:endParaRPr lang="en-GB" dirty="0" smtClean="0"/>
          </a:p>
          <a:p>
            <a:endParaRPr lang="en-GB" dirty="0"/>
          </a:p>
        </p:txBody>
      </p:sp>
    </p:spTree>
    <p:extLst>
      <p:ext uri="{BB962C8B-B14F-4D97-AF65-F5344CB8AC3E}">
        <p14:creationId xmlns:p14="http://schemas.microsoft.com/office/powerpoint/2010/main" val="383247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rgbClr val="111111"/>
                </a:solidFill>
                <a:latin typeface="-apple-system"/>
              </a:rPr>
              <a:t>Photo by </a:t>
            </a:r>
            <a:r>
              <a:rPr lang="en-GB" dirty="0" smtClean="0">
                <a:solidFill>
                  <a:srgbClr val="999999"/>
                </a:solidFill>
                <a:latin typeface="-apple-system"/>
                <a:hlinkClick r:id="rId3"/>
              </a:rPr>
              <a:t>Melinda </a:t>
            </a:r>
            <a:r>
              <a:rPr lang="en-GB" dirty="0" err="1" smtClean="0">
                <a:solidFill>
                  <a:srgbClr val="999999"/>
                </a:solidFill>
                <a:latin typeface="-apple-system"/>
                <a:hlinkClick r:id="rId3"/>
              </a:rPr>
              <a:t>Gimpel</a:t>
            </a:r>
            <a:r>
              <a:rPr lang="en-GB" dirty="0" smtClean="0">
                <a:solidFill>
                  <a:srgbClr val="111111"/>
                </a:solidFill>
                <a:latin typeface="-apple-system"/>
              </a:rPr>
              <a:t> on </a:t>
            </a:r>
            <a:r>
              <a:rPr lang="en-GB" dirty="0" err="1" smtClean="0">
                <a:solidFill>
                  <a:srgbClr val="999999"/>
                </a:solidFill>
                <a:latin typeface="-apple-system"/>
                <a:hlinkClick r:id="rId4"/>
              </a:rPr>
              <a:t>Unsplash</a:t>
            </a:r>
            <a:endParaRPr lang="en-GB" dirty="0" smtClean="0"/>
          </a:p>
          <a:p>
            <a:endParaRPr lang="en-GB" dirty="0"/>
          </a:p>
        </p:txBody>
      </p:sp>
    </p:spTree>
    <p:extLst>
      <p:ext uri="{BB962C8B-B14F-4D97-AF65-F5344CB8AC3E}">
        <p14:creationId xmlns:p14="http://schemas.microsoft.com/office/powerpoint/2010/main" val="37885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3928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Tailor – what do you think that this means? </a:t>
            </a:r>
          </a:p>
          <a:p>
            <a:endParaRPr lang="en-GB" dirty="0" smtClean="0"/>
          </a:p>
          <a:p>
            <a:pPr marL="0" indent="0">
              <a:buNone/>
            </a:pPr>
            <a:r>
              <a:rPr lang="en-GB" dirty="0" smtClean="0"/>
              <a:t>What are the skills (soft/technical) and experience that the employer wants? </a:t>
            </a:r>
          </a:p>
          <a:p>
            <a:pPr marL="0" indent="0">
              <a:buNone/>
            </a:pPr>
            <a:endParaRPr lang="en-GB" dirty="0" smtClean="0"/>
          </a:p>
          <a:p>
            <a:pPr marL="0" indent="0">
              <a:buNone/>
            </a:pPr>
            <a:r>
              <a:rPr lang="en-GB" dirty="0" smtClean="0"/>
              <a:t>How can these be reflected on the CV? </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Make sure that the CV is addressing the skills (soft/technical) and experience and attitudes</a:t>
            </a:r>
            <a:r>
              <a:rPr lang="en-GB" baseline="0" dirty="0" smtClean="0"/>
              <a:t> that the employer is asking for in their job advert.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If you need advice on your CV always bring the job advert – if you don’t have this then be able to look it up (even if takes time). If can’t do this then ensure you can recall anything that the employer is looking for.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If you don’t do this then an Application Adviser or Careers Consultant can’t give proper feedback because a good CV must be tailored so you will get general feedback and might want to come back for specific feedback. </a:t>
            </a:r>
          </a:p>
          <a:p>
            <a:r>
              <a:rPr lang="en-GB" baseline="0" dirty="0" smtClean="0"/>
              <a:t/>
            </a:r>
            <a:br>
              <a:rPr lang="en-GB" baseline="0" dirty="0" smtClean="0"/>
            </a:br>
            <a:r>
              <a:rPr lang="en-GB" dirty="0" smtClean="0"/>
              <a:t>Exercise</a:t>
            </a:r>
          </a:p>
          <a:p>
            <a:r>
              <a:rPr lang="en-GB" dirty="0" smtClean="0"/>
              <a:t>– Give students</a:t>
            </a:r>
            <a:r>
              <a:rPr lang="en-GB" baseline="0" dirty="0" smtClean="0"/>
              <a:t> </a:t>
            </a:r>
            <a:r>
              <a:rPr lang="en-GB" dirty="0" smtClean="0"/>
              <a:t>a industrial</a:t>
            </a:r>
            <a:r>
              <a:rPr lang="en-GB" baseline="0" dirty="0" smtClean="0"/>
              <a:t> placement advert example </a:t>
            </a:r>
            <a:r>
              <a:rPr lang="en-GB" dirty="0" smtClean="0"/>
              <a:t>and ask</a:t>
            </a:r>
            <a:r>
              <a:rPr lang="en-GB" baseline="0" dirty="0" smtClean="0"/>
              <a:t> them to pull out the relevant things the employer wants from their ideal person (what their perfect person looks like!). </a:t>
            </a:r>
            <a:r>
              <a:rPr lang="en-GB" b="1" baseline="0" dirty="0" smtClean="0"/>
              <a:t>5mins </a:t>
            </a:r>
          </a:p>
          <a:p>
            <a:r>
              <a:rPr lang="en-GB" baseline="0" dirty="0" smtClean="0"/>
              <a:t>- Ask them how they think they could show that on their CV? </a:t>
            </a:r>
          </a:p>
          <a:p>
            <a:r>
              <a:rPr lang="en-GB" baseline="0" dirty="0" smtClean="0"/>
              <a:t>- Ask for reflections on what they think is effective in the tailoring?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5mins for both Q’s.</a:t>
            </a:r>
          </a:p>
          <a:p>
            <a:endParaRPr lang="en-GB" baseline="0" dirty="0" smtClean="0"/>
          </a:p>
          <a:p>
            <a:r>
              <a:rPr lang="en-GB" baseline="0" dirty="0" smtClean="0"/>
              <a:t>Make it clear that a variety of styles are relevant so it’s up to the student which style they use – whatever their preference don’t dictate. It’s entirely up to the student. </a:t>
            </a:r>
          </a:p>
        </p:txBody>
      </p:sp>
    </p:spTree>
    <p:extLst>
      <p:ext uri="{BB962C8B-B14F-4D97-AF65-F5344CB8AC3E}">
        <p14:creationId xmlns:p14="http://schemas.microsoft.com/office/powerpoint/2010/main" val="194249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It’s all about RESEARCH – delving into more the role and company (being curious)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5 steps (different web links) of research:</a:t>
            </a:r>
            <a:r>
              <a:rPr lang="en-GB" baseline="0" dirty="0" smtClean="0"/>
              <a:t> -</a:t>
            </a:r>
            <a:endParaRPr lang="en-GB"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baseline="0" dirty="0" smtClean="0"/>
              <a:t>https://www2.deloitte.com/uk/en/pages/careers/articles/industrial-placements.html</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https://deloittecandidate.ambertrack.co.uk/studentprogrammes2020/landingpageindustrialplacement.aspx</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https://deloittecandidate.ambertrack.co.uk/studentprogrammes2020/IPAAA.aspx</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https://www2.deloitte.com/uk/en/pages/careers/articles/student-audit-finance.html?icid=nav2_student-audit-finance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https://www2.deloitte.com/content/dam/Deloitte/uk/Documents/careers/Deloitte_SR_Brochure-web.pdf</a:t>
            </a:r>
          </a:p>
          <a:p>
            <a:endParaRPr lang="en-GB" dirty="0"/>
          </a:p>
        </p:txBody>
      </p:sp>
    </p:spTree>
    <p:extLst>
      <p:ext uri="{BB962C8B-B14F-4D97-AF65-F5344CB8AC3E}">
        <p14:creationId xmlns:p14="http://schemas.microsoft.com/office/powerpoint/2010/main" val="964440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7812088" y="0"/>
            <a:ext cx="1331912" cy="6858000"/>
            <a:chOff x="4921" y="0"/>
            <a:chExt cx="839" cy="4320"/>
          </a:xfrm>
        </p:grpSpPr>
        <p:sp>
          <p:nvSpPr>
            <p:cNvPr id="5" name="Rectangle 4"/>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6" name="Picture 1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7"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23850" y="1700213"/>
            <a:ext cx="7200900" cy="1470025"/>
          </a:xfrm>
        </p:spPr>
        <p:txBody>
          <a:bodyPr lIns="0" tIns="0" rIns="0" bIns="72000" anchor="t"/>
          <a:lstStyle>
            <a:lvl1pPr>
              <a:defRPr/>
            </a:lvl1pPr>
          </a:lstStyle>
          <a:p>
            <a:r>
              <a:rPr lang="en-GB"/>
              <a:t>Click to edit Master title style</a:t>
            </a:r>
          </a:p>
        </p:txBody>
      </p:sp>
      <p:sp>
        <p:nvSpPr>
          <p:cNvPr id="3075" name="Rectangle 3"/>
          <p:cNvSpPr>
            <a:spLocks noGrp="1" noChangeArrowheads="1"/>
          </p:cNvSpPr>
          <p:nvPr>
            <p:ph type="subTitle" idx="1"/>
          </p:nvPr>
        </p:nvSpPr>
        <p:spPr>
          <a:xfrm>
            <a:off x="323850" y="3455988"/>
            <a:ext cx="7200900" cy="1752600"/>
          </a:xfrm>
        </p:spPr>
        <p:txBody>
          <a:bodyPr lIns="0" tIns="0" rIns="0" bIns="72000"/>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1675854240"/>
      </p:ext>
    </p:extLst>
  </p:cSld>
  <p:clrMapOvr>
    <a:masterClrMapping/>
  </p:clrMapOvr>
  <p:transition advClick="0" advTm="20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64432A51-3320-4653-8188-42EA2AECD8CE}"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5" name="Group 18"/>
          <p:cNvGrpSpPr>
            <a:grpSpLocks/>
          </p:cNvGrpSpPr>
          <p:nvPr/>
        </p:nvGrpSpPr>
        <p:grpSpPr bwMode="auto">
          <a:xfrm>
            <a:off x="7812088" y="0"/>
            <a:ext cx="1331912" cy="6858000"/>
            <a:chOff x="4921" y="0"/>
            <a:chExt cx="839" cy="4320"/>
          </a:xfrm>
        </p:grpSpPr>
        <p:sp>
          <p:nvSpPr>
            <p:cNvPr id="6"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7"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647339"/>
      </p:ext>
    </p:extLst>
  </p:cSld>
  <p:clrMapOvr>
    <a:masterClrMapping/>
  </p:clrMapOvr>
  <p:transition advClick="0" advTm="20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1067AC0E-AFF6-4547-B1D6-9DFECD092D09}"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5" name="Group 18"/>
          <p:cNvGrpSpPr>
            <a:grpSpLocks/>
          </p:cNvGrpSpPr>
          <p:nvPr/>
        </p:nvGrpSpPr>
        <p:grpSpPr bwMode="auto">
          <a:xfrm>
            <a:off x="7812088" y="0"/>
            <a:ext cx="1331912" cy="6858000"/>
            <a:chOff x="4921" y="0"/>
            <a:chExt cx="839" cy="4320"/>
          </a:xfrm>
        </p:grpSpPr>
        <p:sp>
          <p:nvSpPr>
            <p:cNvPr id="6"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7"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5724525" y="274638"/>
            <a:ext cx="1800225" cy="5818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274638"/>
            <a:ext cx="5248275"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6618161"/>
      </p:ext>
    </p:extLst>
  </p:cSld>
  <p:clrMapOvr>
    <a:masterClrMapping/>
  </p:clrMapOvr>
  <p:transition advClick="0" advTm="20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ClipArt" preserve="1">
  <p:cSld name="Title, Text and Clip Art">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AF53D3F2-FA4C-47E6-A2E3-16C66C7D5223}"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6" name="Group 18"/>
          <p:cNvGrpSpPr>
            <a:grpSpLocks/>
          </p:cNvGrpSpPr>
          <p:nvPr/>
        </p:nvGrpSpPr>
        <p:grpSpPr bwMode="auto">
          <a:xfrm>
            <a:off x="7812088" y="0"/>
            <a:ext cx="1331912" cy="6858000"/>
            <a:chOff x="4921" y="0"/>
            <a:chExt cx="839" cy="4320"/>
          </a:xfrm>
        </p:grpSpPr>
        <p:sp>
          <p:nvSpPr>
            <p:cNvPr id="7"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8"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50" y="274638"/>
            <a:ext cx="72009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600200"/>
            <a:ext cx="3524250" cy="4492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000500" y="1600200"/>
            <a:ext cx="3524250" cy="4492625"/>
          </a:xfrm>
        </p:spPr>
        <p:txBody>
          <a:bodyPr/>
          <a:lstStyle/>
          <a:p>
            <a:pPr lvl="0"/>
            <a:endParaRPr lang="en-GB" noProof="0" dirty="0"/>
          </a:p>
        </p:txBody>
      </p:sp>
    </p:spTree>
    <p:extLst>
      <p:ext uri="{BB962C8B-B14F-4D97-AF65-F5344CB8AC3E}">
        <p14:creationId xmlns:p14="http://schemas.microsoft.com/office/powerpoint/2010/main" val="1639206476"/>
      </p:ext>
    </p:extLst>
  </p:cSld>
  <p:clrMapOvr>
    <a:masterClrMapping/>
  </p:clrMapOvr>
  <p:transition advClick="0" advTm="2000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AndTx" preserve="1">
  <p:cSld name="Title, Content and Text">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4D69281A-91DD-4AE7-BB48-FF803B3B6501}"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6" name="Group 18"/>
          <p:cNvGrpSpPr>
            <a:grpSpLocks/>
          </p:cNvGrpSpPr>
          <p:nvPr/>
        </p:nvGrpSpPr>
        <p:grpSpPr bwMode="auto">
          <a:xfrm>
            <a:off x="7812088" y="0"/>
            <a:ext cx="1331912" cy="6858000"/>
            <a:chOff x="4921" y="0"/>
            <a:chExt cx="839" cy="4320"/>
          </a:xfrm>
        </p:grpSpPr>
        <p:sp>
          <p:nvSpPr>
            <p:cNvPr id="7"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8"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50" y="274638"/>
            <a:ext cx="72009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3524250" cy="4492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000500" y="1600200"/>
            <a:ext cx="3524250" cy="4492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9405234"/>
      </p:ext>
    </p:extLst>
  </p:cSld>
  <p:clrMapOvr>
    <a:masterClrMapping/>
  </p:clrMapOvr>
  <p:transition advClick="0" advTm="20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2939F61D-D164-4498-A8DF-11CADB20A7F6}"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5" name="Group 18"/>
          <p:cNvGrpSpPr>
            <a:grpSpLocks/>
          </p:cNvGrpSpPr>
          <p:nvPr/>
        </p:nvGrpSpPr>
        <p:grpSpPr bwMode="auto">
          <a:xfrm>
            <a:off x="7812088" y="0"/>
            <a:ext cx="1331912" cy="6858000"/>
            <a:chOff x="4921" y="0"/>
            <a:chExt cx="839" cy="4320"/>
          </a:xfrm>
        </p:grpSpPr>
        <p:sp>
          <p:nvSpPr>
            <p:cNvPr id="6"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7"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2508443"/>
      </p:ext>
    </p:extLst>
  </p:cSld>
  <p:clrMapOvr>
    <a:masterClrMapping/>
  </p:clrMapOvr>
  <p:transition advClick="0" advTm="20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09AC0D8A-715E-49F6-8ED8-0AAB02074CBE}"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5" name="Group 18"/>
          <p:cNvGrpSpPr>
            <a:grpSpLocks/>
          </p:cNvGrpSpPr>
          <p:nvPr/>
        </p:nvGrpSpPr>
        <p:grpSpPr bwMode="auto">
          <a:xfrm>
            <a:off x="7812088" y="0"/>
            <a:ext cx="1331912" cy="6858000"/>
            <a:chOff x="4921" y="0"/>
            <a:chExt cx="839" cy="4320"/>
          </a:xfrm>
        </p:grpSpPr>
        <p:sp>
          <p:nvSpPr>
            <p:cNvPr id="6"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7"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6860861"/>
      </p:ext>
    </p:extLst>
  </p:cSld>
  <p:clrMapOvr>
    <a:masterClrMapping/>
  </p:clrMapOvr>
  <p:transition advClick="0" advTm="20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56585984-0DD7-4EF4-B754-2B67C19B01B8}"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6" name="Group 18"/>
          <p:cNvGrpSpPr>
            <a:grpSpLocks/>
          </p:cNvGrpSpPr>
          <p:nvPr/>
        </p:nvGrpSpPr>
        <p:grpSpPr bwMode="auto">
          <a:xfrm>
            <a:off x="7812088" y="0"/>
            <a:ext cx="1331912" cy="6858000"/>
            <a:chOff x="4921" y="0"/>
            <a:chExt cx="839" cy="4320"/>
          </a:xfrm>
        </p:grpSpPr>
        <p:sp>
          <p:nvSpPr>
            <p:cNvPr id="7"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8"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352425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00500" y="1600200"/>
            <a:ext cx="352425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55525383"/>
      </p:ext>
    </p:extLst>
  </p:cSld>
  <p:clrMapOvr>
    <a:masterClrMapping/>
  </p:clrMapOvr>
  <p:transition advClick="0" advTm="20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BF0E8D8A-1C97-4758-B0BA-893533D12D27}"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8" name="Group 18"/>
          <p:cNvGrpSpPr>
            <a:grpSpLocks/>
          </p:cNvGrpSpPr>
          <p:nvPr/>
        </p:nvGrpSpPr>
        <p:grpSpPr bwMode="auto">
          <a:xfrm>
            <a:off x="7812088" y="0"/>
            <a:ext cx="1331912" cy="6858000"/>
            <a:chOff x="4921" y="0"/>
            <a:chExt cx="839" cy="4320"/>
          </a:xfrm>
        </p:grpSpPr>
        <p:sp>
          <p:nvSpPr>
            <p:cNvPr id="9"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10"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3694364"/>
      </p:ext>
    </p:extLst>
  </p:cSld>
  <p:clrMapOvr>
    <a:masterClrMapping/>
  </p:clrMapOvr>
  <p:transition advClick="0" advTm="20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9D4D39C4-EBB5-4EAA-8086-A5ED7A701113}"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4" name="Group 18"/>
          <p:cNvGrpSpPr>
            <a:grpSpLocks/>
          </p:cNvGrpSpPr>
          <p:nvPr/>
        </p:nvGrpSpPr>
        <p:grpSpPr bwMode="auto">
          <a:xfrm>
            <a:off x="7812088" y="0"/>
            <a:ext cx="1331912" cy="6858000"/>
            <a:chOff x="4921" y="0"/>
            <a:chExt cx="839" cy="4320"/>
          </a:xfrm>
        </p:grpSpPr>
        <p:sp>
          <p:nvSpPr>
            <p:cNvPr id="5"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6"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93696449"/>
      </p:ext>
    </p:extLst>
  </p:cSld>
  <p:clrMapOvr>
    <a:masterClrMapping/>
  </p:clrMapOvr>
  <p:transition advClick="0" advTm="20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893B061D-17E1-46C1-AAA7-694914A1FBF2}"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3" name="Group 18"/>
          <p:cNvGrpSpPr>
            <a:grpSpLocks/>
          </p:cNvGrpSpPr>
          <p:nvPr/>
        </p:nvGrpSpPr>
        <p:grpSpPr bwMode="auto">
          <a:xfrm>
            <a:off x="7812088" y="0"/>
            <a:ext cx="1331912" cy="6858000"/>
            <a:chOff x="4921" y="0"/>
            <a:chExt cx="839" cy="4320"/>
          </a:xfrm>
        </p:grpSpPr>
        <p:sp>
          <p:nvSpPr>
            <p:cNvPr id="4"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5"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471475"/>
      </p:ext>
    </p:extLst>
  </p:cSld>
  <p:clrMapOvr>
    <a:masterClrMapping/>
  </p:clrMapOvr>
  <p:transition advClick="0" advTm="2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CF6CAEF3-F8FF-4BF2-92FE-49CD6625834F}"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6" name="Group 18"/>
          <p:cNvGrpSpPr>
            <a:grpSpLocks/>
          </p:cNvGrpSpPr>
          <p:nvPr/>
        </p:nvGrpSpPr>
        <p:grpSpPr bwMode="auto">
          <a:xfrm>
            <a:off x="7812088" y="0"/>
            <a:ext cx="1331912" cy="6858000"/>
            <a:chOff x="4921" y="0"/>
            <a:chExt cx="839" cy="4320"/>
          </a:xfrm>
        </p:grpSpPr>
        <p:sp>
          <p:nvSpPr>
            <p:cNvPr id="7"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8"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216513"/>
      </p:ext>
    </p:extLst>
  </p:cSld>
  <p:clrMapOvr>
    <a:masterClrMapping/>
  </p:clrMapOvr>
  <p:transition advClick="0" advTm="20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9676CABA-B511-460D-B2E3-25516F3AFEAA}"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6" name="Group 18"/>
          <p:cNvGrpSpPr>
            <a:grpSpLocks/>
          </p:cNvGrpSpPr>
          <p:nvPr/>
        </p:nvGrpSpPr>
        <p:grpSpPr bwMode="auto">
          <a:xfrm>
            <a:off x="7812088" y="0"/>
            <a:ext cx="1331912" cy="6858000"/>
            <a:chOff x="4921" y="0"/>
            <a:chExt cx="839" cy="4320"/>
          </a:xfrm>
        </p:grpSpPr>
        <p:sp>
          <p:nvSpPr>
            <p:cNvPr id="7"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8" name="Picture 20" descr="QMUL_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1" descr="part_of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7530761"/>
      </p:ext>
    </p:extLst>
  </p:cSld>
  <p:clrMapOvr>
    <a:masterClrMapping/>
  </p:clrMapOvr>
  <p:transition advClick="0" advTm="20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74638"/>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23850" y="1600200"/>
            <a:ext cx="72009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Text Box 17"/>
          <p:cNvSpPr txBox="1">
            <a:spLocks noChangeArrowheads="1"/>
          </p:cNvSpPr>
          <p:nvPr/>
        </p:nvSpPr>
        <p:spPr bwMode="auto">
          <a:xfrm>
            <a:off x="7164388" y="63817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fld id="{F623A071-C93D-41EA-9C1C-66DCA51A51F2}" type="slidenum">
              <a:rPr lang="en-GB" altLang="en-US" smtClean="0">
                <a:solidFill>
                  <a:srgbClr val="FFA3FF"/>
                </a:solidFill>
              </a:rPr>
              <a:pPr eaLnBrk="1" hangingPunct="1">
                <a:defRPr/>
              </a:pPr>
              <a:t>‹#›</a:t>
            </a:fld>
            <a:endParaRPr lang="en-GB" altLang="en-US" smtClean="0">
              <a:solidFill>
                <a:srgbClr val="FFA3FF"/>
              </a:solidFill>
            </a:endParaRPr>
          </a:p>
        </p:txBody>
      </p:sp>
      <p:grpSp>
        <p:nvGrpSpPr>
          <p:cNvPr id="1029" name="Group 18"/>
          <p:cNvGrpSpPr>
            <a:grpSpLocks/>
          </p:cNvGrpSpPr>
          <p:nvPr/>
        </p:nvGrpSpPr>
        <p:grpSpPr bwMode="auto">
          <a:xfrm>
            <a:off x="7812088" y="0"/>
            <a:ext cx="1331912" cy="6858000"/>
            <a:chOff x="4921" y="0"/>
            <a:chExt cx="839" cy="4320"/>
          </a:xfrm>
        </p:grpSpPr>
        <p:sp>
          <p:nvSpPr>
            <p:cNvPr id="1031" name="Rectangle 19"/>
            <p:cNvSpPr>
              <a:spLocks noChangeArrowheads="1"/>
            </p:cNvSpPr>
            <p:nvPr/>
          </p:nvSpPr>
          <p:spPr bwMode="auto">
            <a:xfrm>
              <a:off x="4921" y="0"/>
              <a:ext cx="839" cy="432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324000" tIns="288000" rIns="180000" bIns="18000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7200" dirty="0" smtClean="0">
                  <a:solidFill>
                    <a:schemeClr val="bg1"/>
                  </a:solidFill>
                </a:rPr>
                <a:t>Careers</a:t>
              </a:r>
            </a:p>
          </p:txBody>
        </p:sp>
        <p:pic>
          <p:nvPicPr>
            <p:cNvPr id="1032" name="Picture 20" descr="QMUL_Logo_Whit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67" y="3960"/>
              <a:ext cx="73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 name="Picture 21" descr="part_of_blac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850" y="6237288"/>
            <a:ext cx="1439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98" r:id="rId1"/>
    <p:sldLayoutId id="2147488299" r:id="rId2"/>
    <p:sldLayoutId id="2147488300" r:id="rId3"/>
    <p:sldLayoutId id="2147488301" r:id="rId4"/>
    <p:sldLayoutId id="2147488302" r:id="rId5"/>
    <p:sldLayoutId id="2147488303" r:id="rId6"/>
    <p:sldLayoutId id="2147488304" r:id="rId7"/>
    <p:sldLayoutId id="2147488305" r:id="rId8"/>
    <p:sldLayoutId id="2147488306" r:id="rId9"/>
    <p:sldLayoutId id="2147488307" r:id="rId10"/>
    <p:sldLayoutId id="2147488308" r:id="rId11"/>
    <p:sldLayoutId id="2147488309" r:id="rId12"/>
    <p:sldLayoutId id="2147488310" r:id="rId13"/>
  </p:sldLayoutIdLst>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fontAlgn="base">
        <a:spcBef>
          <a:spcPct val="0"/>
        </a:spcBef>
        <a:spcAft>
          <a:spcPct val="0"/>
        </a:spcAft>
        <a:defRPr sz="4400" b="1">
          <a:solidFill>
            <a:schemeClr val="tx2"/>
          </a:solidFill>
          <a:latin typeface="Verdana" pitchFamily="34" charset="0"/>
        </a:defRPr>
      </a:lvl6pPr>
      <a:lvl7pPr marL="914400" algn="l" rtl="0" fontAlgn="base">
        <a:spcBef>
          <a:spcPct val="0"/>
        </a:spcBef>
        <a:spcAft>
          <a:spcPct val="0"/>
        </a:spcAft>
        <a:defRPr sz="4400" b="1">
          <a:solidFill>
            <a:schemeClr val="tx2"/>
          </a:solidFill>
          <a:latin typeface="Verdana" pitchFamily="34" charset="0"/>
        </a:defRPr>
      </a:lvl7pPr>
      <a:lvl8pPr marL="1371600" algn="l" rtl="0" fontAlgn="base">
        <a:spcBef>
          <a:spcPct val="0"/>
        </a:spcBef>
        <a:spcAft>
          <a:spcPct val="0"/>
        </a:spcAft>
        <a:defRPr sz="4400" b="1">
          <a:solidFill>
            <a:schemeClr val="tx2"/>
          </a:solidFill>
          <a:latin typeface="Verdana" pitchFamily="34" charset="0"/>
        </a:defRPr>
      </a:lvl8pPr>
      <a:lvl9pPr marL="1828800" algn="l" rtl="0" fontAlgn="base">
        <a:spcBef>
          <a:spcPct val="0"/>
        </a:spcBef>
        <a:spcAft>
          <a:spcPct val="0"/>
        </a:spcAft>
        <a:defRPr sz="4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areers.qmul.ac.uk/downloads/cvs-and-applic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unsplash.com/search/photos/star?utm_source=unsplash&amp;utm_medium=referral&amp;utm_content=creditCopyText" TargetMode="External"/><Relationship Id="rId4" Type="http://schemas.openxmlformats.org/officeDocument/2006/relationships/hyperlink" Target="https://unsplash.com/photos/9sxeKzuCVoE?utm_source=unsplash&amp;utm_medium=referral&amp;utm_content=creditCopyTex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2.deloitte.com/content/dam/Deloitte/uk/Documents/careers/Deloitte_SR_Brochure-web.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3229" y="1916832"/>
            <a:ext cx="4133446" cy="3097036"/>
          </a:xfrm>
          <a:prstGeom prst="rect">
            <a:avLst/>
          </a:prstGeom>
        </p:spPr>
      </p:pic>
      <p:sp>
        <p:nvSpPr>
          <p:cNvPr id="7" name="Rectangle 6"/>
          <p:cNvSpPr/>
          <p:nvPr/>
        </p:nvSpPr>
        <p:spPr>
          <a:xfrm>
            <a:off x="899592" y="548680"/>
            <a:ext cx="6480720" cy="954107"/>
          </a:xfrm>
          <a:prstGeom prst="rect">
            <a:avLst/>
          </a:prstGeom>
        </p:spPr>
        <p:txBody>
          <a:bodyPr wrap="square">
            <a:spAutoFit/>
          </a:bodyPr>
          <a:lstStyle/>
          <a:p>
            <a:pPr algn="ctr"/>
            <a:r>
              <a:rPr lang="en-GB" sz="2800" b="1" dirty="0" smtClean="0"/>
              <a:t>Writing good CVs, cover letters and applications </a:t>
            </a:r>
            <a:endParaRPr lang="en-GB" sz="2800" b="1" dirty="0"/>
          </a:p>
        </p:txBody>
      </p:sp>
      <p:sp>
        <p:nvSpPr>
          <p:cNvPr id="10" name="Subtitle 2"/>
          <p:cNvSpPr txBox="1">
            <a:spLocks/>
          </p:cNvSpPr>
          <p:nvPr/>
        </p:nvSpPr>
        <p:spPr bwMode="auto">
          <a:xfrm>
            <a:off x="539502" y="5105400"/>
            <a:ext cx="7200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800" kern="0" dirty="0" smtClean="0"/>
              <a:t>Stefan Couch</a:t>
            </a:r>
          </a:p>
          <a:p>
            <a:pPr marL="0" indent="0" algn="ctr">
              <a:buNone/>
            </a:pPr>
            <a:r>
              <a:rPr lang="en-GB" sz="2800" kern="0" dirty="0" smtClean="0"/>
              <a:t>Careers Consultant for SMS</a:t>
            </a:r>
            <a:endParaRPr lang="en-GB" sz="2800" kern="0" dirty="0"/>
          </a:p>
        </p:txBody>
      </p:sp>
    </p:spTree>
    <p:extLst>
      <p:ext uri="{BB962C8B-B14F-4D97-AF65-F5344CB8AC3E}">
        <p14:creationId xmlns:p14="http://schemas.microsoft.com/office/powerpoint/2010/main" val="3755637105"/>
      </p:ext>
    </p:extLst>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Tailoring – keywords </a:t>
            </a:r>
            <a:endParaRPr lang="en-GB" dirty="0"/>
          </a:p>
        </p:txBody>
      </p:sp>
      <p:sp>
        <p:nvSpPr>
          <p:cNvPr id="3" name="Content Placeholder 2"/>
          <p:cNvSpPr>
            <a:spLocks noGrp="1"/>
          </p:cNvSpPr>
          <p:nvPr>
            <p:ph idx="1"/>
          </p:nvPr>
        </p:nvSpPr>
        <p:spPr>
          <a:xfrm>
            <a:off x="323850" y="1600200"/>
            <a:ext cx="7632526" cy="4492625"/>
          </a:xfrm>
        </p:spPr>
        <p:txBody>
          <a:bodyPr/>
          <a:lstStyle/>
          <a:p>
            <a:pPr marL="0" indent="0">
              <a:buNone/>
            </a:pPr>
            <a:r>
              <a:rPr lang="en-GB" sz="2800" dirty="0" smtClean="0"/>
              <a:t> - Start sentence with active verb to </a:t>
            </a:r>
            <a:br>
              <a:rPr lang="en-GB" sz="2800" dirty="0" smtClean="0"/>
            </a:br>
            <a:r>
              <a:rPr lang="en-GB" sz="2800" dirty="0" smtClean="0"/>
              <a:t>   demonstrate required skill </a:t>
            </a:r>
            <a:br>
              <a:rPr lang="en-GB" sz="2800" dirty="0" smtClean="0"/>
            </a:br>
            <a:endParaRPr lang="en-GB" sz="2800" dirty="0" smtClean="0"/>
          </a:p>
          <a:p>
            <a:pPr marL="0" indent="0">
              <a:buNone/>
            </a:pPr>
            <a:r>
              <a:rPr lang="en-GB" sz="2800" dirty="0"/>
              <a:t> </a:t>
            </a:r>
            <a:r>
              <a:rPr lang="en-GB" sz="2800" dirty="0" smtClean="0"/>
              <a:t>- Can use the employer’s language of </a:t>
            </a:r>
            <a:br>
              <a:rPr lang="en-GB" sz="2800" dirty="0" smtClean="0"/>
            </a:br>
            <a:r>
              <a:rPr lang="en-GB" sz="2800" dirty="0" smtClean="0"/>
              <a:t>   skills to help them scan for what they </a:t>
            </a:r>
            <a:br>
              <a:rPr lang="en-GB" sz="2800" dirty="0" smtClean="0"/>
            </a:br>
            <a:r>
              <a:rPr lang="en-GB" sz="2800" dirty="0" smtClean="0"/>
              <a:t>   are looking for </a:t>
            </a:r>
          </a:p>
          <a:p>
            <a:pPr marL="0" indent="0">
              <a:buNone/>
            </a:pPr>
            <a:endParaRPr lang="en-GB" sz="2800" dirty="0"/>
          </a:p>
          <a:p>
            <a:pPr marL="0" indent="0">
              <a:buNone/>
            </a:pPr>
            <a:r>
              <a:rPr lang="en-GB" sz="2800" dirty="0" smtClean="0">
                <a:hlinkClick r:id="rId3"/>
              </a:rPr>
              <a:t>QMUL Careers &amp; Enterprise - CV Resources</a:t>
            </a:r>
            <a:endParaRPr lang="en-GB" sz="2800" dirty="0"/>
          </a:p>
        </p:txBody>
      </p:sp>
    </p:spTree>
    <p:extLst>
      <p:ext uri="{BB962C8B-B14F-4D97-AF65-F5344CB8AC3E}">
        <p14:creationId xmlns:p14="http://schemas.microsoft.com/office/powerpoint/2010/main" val="2735952203"/>
      </p:ext>
    </p:extLst>
  </p:cSld>
  <p:clrMapOvr>
    <a:masterClrMapping/>
  </p:clrMapOvr>
  <p:transition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Evidence based CV</a:t>
            </a:r>
            <a:endParaRPr lang="en-GB" dirty="0"/>
          </a:p>
        </p:txBody>
      </p:sp>
      <p:sp>
        <p:nvSpPr>
          <p:cNvPr id="3" name="Content Placeholder 2"/>
          <p:cNvSpPr>
            <a:spLocks noGrp="1"/>
          </p:cNvSpPr>
          <p:nvPr>
            <p:ph idx="1"/>
          </p:nvPr>
        </p:nvSpPr>
        <p:spPr>
          <a:xfrm>
            <a:off x="321196" y="2852936"/>
            <a:ext cx="7200900" cy="1180728"/>
          </a:xfrm>
        </p:spPr>
        <p:txBody>
          <a:bodyPr/>
          <a:lstStyle/>
          <a:p>
            <a:pPr marL="0" indent="0" algn="ctr">
              <a:buNone/>
            </a:pPr>
            <a:r>
              <a:rPr lang="en-GB" sz="4800" i="1" dirty="0" smtClean="0"/>
              <a:t>“Show don’t tell”</a:t>
            </a:r>
          </a:p>
          <a:p>
            <a:pPr marL="0" indent="0" algn="ctr">
              <a:buNone/>
            </a:pPr>
            <a:r>
              <a:rPr lang="en-GB" sz="4800" i="1" dirty="0" smtClean="0"/>
              <a:t>C – A - R</a:t>
            </a:r>
            <a:endParaRPr lang="en-GB" sz="4800" i="1" dirty="0"/>
          </a:p>
        </p:txBody>
      </p:sp>
    </p:spTree>
    <p:extLst>
      <p:ext uri="{BB962C8B-B14F-4D97-AF65-F5344CB8AC3E}">
        <p14:creationId xmlns:p14="http://schemas.microsoft.com/office/powerpoint/2010/main" val="1628244226"/>
      </p:ext>
    </p:extLst>
  </p:cSld>
  <p:clrMapOvr>
    <a:masterClrMapping/>
  </p:clrMapOvr>
  <p:transition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CAR on a CV</a:t>
            </a:r>
            <a:endParaRPr lang="en-GB" dirty="0"/>
          </a:p>
        </p:txBody>
      </p:sp>
      <p:sp>
        <p:nvSpPr>
          <p:cNvPr id="4" name="Rectangle 3"/>
          <p:cNvSpPr>
            <a:spLocks noGrp="1" noChangeArrowheads="1"/>
          </p:cNvSpPr>
          <p:nvPr>
            <p:ph idx="1"/>
          </p:nvPr>
        </p:nvSpPr>
        <p:spPr/>
        <p:txBody>
          <a:bodyPr/>
          <a:lstStyle/>
          <a:p>
            <a:pPr>
              <a:buFontTx/>
              <a:buNone/>
            </a:pPr>
            <a:r>
              <a:rPr lang="en-GB" sz="2000" b="1" dirty="0" smtClean="0"/>
              <a:t>Kenton </a:t>
            </a:r>
            <a:r>
              <a:rPr lang="en-GB" sz="2000" b="1" dirty="0"/>
              <a:t>Clark Shoes, London	</a:t>
            </a:r>
            <a:r>
              <a:rPr lang="en-GB" sz="2000" b="1" dirty="0" smtClean="0"/>
              <a:t>July - Sept 2019</a:t>
            </a:r>
            <a:endParaRPr lang="en-GB" sz="2000" b="1" dirty="0"/>
          </a:p>
          <a:p>
            <a:pPr>
              <a:buFontTx/>
              <a:buNone/>
            </a:pPr>
            <a:r>
              <a:rPr lang="en-GB" sz="2000" i="1" dirty="0"/>
              <a:t>Retail assistant </a:t>
            </a:r>
            <a:r>
              <a:rPr lang="en-GB" sz="2000" i="1" dirty="0" smtClean="0"/>
              <a:t/>
            </a:r>
            <a:br>
              <a:rPr lang="en-GB" sz="2000" i="1" dirty="0" smtClean="0"/>
            </a:br>
            <a:endParaRPr lang="en-GB" sz="2000" i="1" dirty="0"/>
          </a:p>
          <a:p>
            <a:pPr>
              <a:buFontTx/>
              <a:buNone/>
            </a:pPr>
            <a:r>
              <a:rPr lang="en-GB" sz="2000" dirty="0"/>
              <a:t>Skills gained included:</a:t>
            </a:r>
          </a:p>
          <a:p>
            <a:r>
              <a:rPr lang="en-GB" sz="2000" b="1" dirty="0"/>
              <a:t>Customer service</a:t>
            </a:r>
            <a:r>
              <a:rPr lang="en-GB" sz="2000" b="1" dirty="0" smtClean="0"/>
              <a:t>: </a:t>
            </a:r>
            <a:r>
              <a:rPr lang="en-GB" sz="2000" dirty="0" smtClean="0"/>
              <a:t>Resolved customer disputes by listening, empathising and negotiating solutions, achieving a customer satisfaction score of 98%.</a:t>
            </a:r>
            <a:endParaRPr lang="en-GB" sz="2000" dirty="0"/>
          </a:p>
          <a:p>
            <a:r>
              <a:rPr lang="en-GB" sz="2000" b="1" dirty="0" smtClean="0"/>
              <a:t>Teamwork:</a:t>
            </a:r>
            <a:r>
              <a:rPr lang="en-GB" sz="2000" dirty="0" smtClean="0"/>
              <a:t>  Led a team of four, training newer members in a new till system and delegating tasks to avoid confusion during busy periods which resulted in a quicker service for customers.</a:t>
            </a:r>
            <a:endParaRPr lang="en-GB" sz="1800" dirty="0">
              <a:latin typeface="Arial Unicode MS" pitchFamily="34" charset="-128"/>
            </a:endParaRPr>
          </a:p>
          <a:p>
            <a:endParaRPr lang="en-GB" sz="2400" dirty="0"/>
          </a:p>
        </p:txBody>
      </p:sp>
    </p:spTree>
    <p:extLst>
      <p:ext uri="{BB962C8B-B14F-4D97-AF65-F5344CB8AC3E}">
        <p14:creationId xmlns:p14="http://schemas.microsoft.com/office/powerpoint/2010/main" val="2188252356"/>
      </p:ext>
    </p:extLst>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50825" y="549275"/>
            <a:ext cx="7200900" cy="5544021"/>
          </a:xfrm>
          <a:ln w="57150">
            <a:miter lim="800000"/>
            <a:headEnd/>
            <a:tailEnd/>
          </a:ln>
        </p:spPr>
        <p:txBody>
          <a:bodyPr/>
          <a:lstStyle/>
          <a:p>
            <a:pPr>
              <a:buFont typeface="Wingdings" panose="05000000000000000000" pitchFamily="2" charset="2"/>
              <a:buChar char="ü"/>
              <a:defRPr/>
            </a:pPr>
            <a:endParaRPr lang="en-GB" sz="2400" dirty="0" smtClean="0"/>
          </a:p>
          <a:p>
            <a:pPr>
              <a:buFont typeface="Wingdings" panose="05000000000000000000" pitchFamily="2" charset="2"/>
              <a:buChar char="ü"/>
              <a:defRPr/>
            </a:pPr>
            <a:r>
              <a:rPr lang="en-GB" sz="2400" dirty="0" smtClean="0"/>
              <a:t>Use all sections to show how you have skills: interests, achievements, education, work experience, volunteering.</a:t>
            </a:r>
          </a:p>
          <a:p>
            <a:pPr>
              <a:buFont typeface="Wingdings" panose="05000000000000000000" pitchFamily="2" charset="2"/>
              <a:buChar char="ü"/>
              <a:defRPr/>
            </a:pPr>
            <a:endParaRPr lang="en-GB" sz="2400" dirty="0" smtClean="0"/>
          </a:p>
          <a:p>
            <a:pPr>
              <a:buFont typeface="Wingdings" panose="05000000000000000000" pitchFamily="2" charset="2"/>
              <a:buChar char="ü"/>
              <a:defRPr/>
            </a:pPr>
            <a:r>
              <a:rPr lang="en-GB" sz="2400" dirty="0" smtClean="0"/>
              <a:t>You can address the skill as many times as you have examples for it</a:t>
            </a:r>
          </a:p>
          <a:p>
            <a:pPr>
              <a:buFont typeface="Wingdings" panose="05000000000000000000" pitchFamily="2" charset="2"/>
              <a:buChar char="ü"/>
              <a:defRPr/>
            </a:pPr>
            <a:endParaRPr lang="en-GB" sz="2400" dirty="0"/>
          </a:p>
          <a:p>
            <a:pPr>
              <a:buFont typeface="Wingdings" panose="05000000000000000000" pitchFamily="2" charset="2"/>
              <a:buChar char="ü"/>
              <a:defRPr/>
            </a:pPr>
            <a:r>
              <a:rPr lang="en-GB" sz="2400" dirty="0" smtClean="0"/>
              <a:t>Show impact: met deadline; feedback; numbers; success rate etc. </a:t>
            </a:r>
          </a:p>
          <a:p>
            <a:pPr>
              <a:buFont typeface="Wingdings" panose="05000000000000000000" pitchFamily="2" charset="2"/>
              <a:buChar char="ü"/>
              <a:defRPr/>
            </a:pPr>
            <a:endParaRPr lang="en-GB" sz="2400" dirty="0"/>
          </a:p>
          <a:p>
            <a:pPr>
              <a:buFont typeface="Wingdings" panose="05000000000000000000" pitchFamily="2" charset="2"/>
              <a:buChar char="ü"/>
              <a:defRPr/>
            </a:pPr>
            <a:r>
              <a:rPr lang="en-GB" sz="2400" dirty="0" smtClean="0"/>
              <a:t>Quantify where possible: team of 3, audience of 100, 10 page report etc. </a:t>
            </a:r>
          </a:p>
          <a:p>
            <a:pPr marL="0" indent="0">
              <a:buFontTx/>
              <a:buNone/>
              <a:defRPr/>
            </a:pPr>
            <a:endParaRPr lang="en-GB" sz="2000" dirty="0" smtClean="0"/>
          </a:p>
        </p:txBody>
      </p:sp>
    </p:spTree>
    <p:extLst>
      <p:ext uri="{BB962C8B-B14F-4D97-AF65-F5344CB8AC3E}">
        <p14:creationId xmlns:p14="http://schemas.microsoft.com/office/powerpoint/2010/main" val="384900412"/>
      </p:ext>
    </p:extLst>
  </p:cSld>
  <p:clrMapOvr>
    <a:masterClrMapping/>
  </p:clrMapOvr>
  <p:transition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F</a:t>
            </a:r>
            <a:r>
              <a:rPr lang="en-GB" sz="3600" dirty="0" smtClean="0"/>
              <a:t>ormatting, spelling &amp; grammar</a:t>
            </a:r>
            <a:endParaRPr lang="en-GB" sz="3600" dirty="0"/>
          </a:p>
        </p:txBody>
      </p:sp>
      <p:sp>
        <p:nvSpPr>
          <p:cNvPr id="4" name="Content Placeholder 2"/>
          <p:cNvSpPr txBox="1">
            <a:spLocks/>
          </p:cNvSpPr>
          <p:nvPr/>
        </p:nvSpPr>
        <p:spPr bwMode="auto">
          <a:xfrm>
            <a:off x="250825" y="1700212"/>
            <a:ext cx="7273925" cy="4249067"/>
          </a:xfrm>
          <a:prstGeom prst="rect">
            <a:avLst/>
          </a:prstGeom>
          <a:noFill/>
          <a:ln w="38100">
            <a:solidFill>
              <a:srgbClr val="81369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ü"/>
            </a:pPr>
            <a:r>
              <a:rPr lang="en-GB" altLang="en-US" sz="2000" b="1" u="sng" kern="0" smtClean="0"/>
              <a:t>No use of personal pronoun ‘I’</a:t>
            </a:r>
          </a:p>
          <a:p>
            <a:pPr>
              <a:buFont typeface="Wingdings" panose="05000000000000000000" pitchFamily="2" charset="2"/>
              <a:buChar char="ü"/>
            </a:pPr>
            <a:r>
              <a:rPr lang="en-GB" altLang="en-US" sz="2000" kern="0" smtClean="0"/>
              <a:t>Keep it concise </a:t>
            </a:r>
          </a:p>
          <a:p>
            <a:pPr>
              <a:buFont typeface="Wingdings" panose="05000000000000000000" pitchFamily="2" charset="2"/>
              <a:buChar char="ü"/>
            </a:pPr>
            <a:r>
              <a:rPr lang="en-GB" altLang="en-US" sz="2000" kern="0" smtClean="0"/>
              <a:t>Consistent use of same font</a:t>
            </a:r>
          </a:p>
          <a:p>
            <a:pPr>
              <a:buFont typeface="Wingdings" panose="05000000000000000000" pitchFamily="2" charset="2"/>
              <a:buChar char="ü"/>
            </a:pPr>
            <a:r>
              <a:rPr lang="en-GB" altLang="en-US" sz="2000" kern="0" smtClean="0"/>
              <a:t>Font size 10/11 (same size for headings and same size for content)</a:t>
            </a:r>
          </a:p>
          <a:p>
            <a:pPr>
              <a:buFont typeface="Wingdings" panose="05000000000000000000" pitchFamily="2" charset="2"/>
              <a:buChar char="ü"/>
            </a:pPr>
            <a:r>
              <a:rPr lang="en-GB" altLang="en-US" sz="2000" kern="0" smtClean="0"/>
              <a:t>1 page (for banking/finance/consulting)</a:t>
            </a:r>
          </a:p>
          <a:p>
            <a:pPr>
              <a:buFont typeface="Wingdings" panose="05000000000000000000" pitchFamily="2" charset="2"/>
              <a:buChar char="ü"/>
            </a:pPr>
            <a:r>
              <a:rPr lang="en-GB" altLang="en-US" sz="2000" kern="0" smtClean="0"/>
              <a:t>Bolding for skills / subheadings for skills</a:t>
            </a:r>
          </a:p>
          <a:p>
            <a:pPr>
              <a:buFont typeface="Wingdings" panose="05000000000000000000" pitchFamily="2" charset="2"/>
              <a:buChar char="ü"/>
            </a:pPr>
            <a:r>
              <a:rPr lang="en-GB" altLang="en-US" sz="2000" kern="0" smtClean="0"/>
              <a:t>Clear section headings to differentiate areas of CV</a:t>
            </a:r>
          </a:p>
          <a:p>
            <a:pPr>
              <a:buFont typeface="Wingdings" panose="05000000000000000000" pitchFamily="2" charset="2"/>
              <a:buChar char="ü"/>
            </a:pPr>
            <a:r>
              <a:rPr lang="en-GB" altLang="en-US" sz="2000" kern="0" smtClean="0"/>
              <a:t>No grids, no photos, no letters of reference attached</a:t>
            </a:r>
          </a:p>
          <a:p>
            <a:pPr>
              <a:buFont typeface="Wingdings" panose="05000000000000000000" pitchFamily="2" charset="2"/>
              <a:buChar char="ü"/>
            </a:pPr>
            <a:r>
              <a:rPr lang="en-GB" altLang="en-US" sz="2000" kern="0" smtClean="0"/>
              <a:t>Include dates</a:t>
            </a:r>
          </a:p>
          <a:p>
            <a:pPr>
              <a:buFont typeface="Wingdings" panose="05000000000000000000" pitchFamily="2" charset="2"/>
              <a:buChar char="ü"/>
            </a:pPr>
            <a:r>
              <a:rPr lang="en-GB" altLang="en-US" sz="2000" kern="0" smtClean="0"/>
              <a:t>Check for grammar and spelling</a:t>
            </a:r>
          </a:p>
          <a:p>
            <a:pPr>
              <a:buFont typeface="Wingdings" panose="05000000000000000000" pitchFamily="2" charset="2"/>
              <a:buChar char="ü"/>
            </a:pPr>
            <a:endParaRPr lang="en-GB" altLang="en-US" sz="2400" kern="0" dirty="0" smtClean="0"/>
          </a:p>
        </p:txBody>
      </p:sp>
    </p:spTree>
    <p:extLst>
      <p:ext uri="{BB962C8B-B14F-4D97-AF65-F5344CB8AC3E}">
        <p14:creationId xmlns:p14="http://schemas.microsoft.com/office/powerpoint/2010/main" val="723382800"/>
      </p:ext>
    </p:extLst>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7200900" cy="1143000"/>
          </a:xfrm>
        </p:spPr>
        <p:txBody>
          <a:bodyPr/>
          <a:lstStyle/>
          <a:p>
            <a:pPr algn="ctr"/>
            <a:r>
              <a:rPr lang="en-GB" dirty="0" smtClean="0"/>
              <a:t>What sections are in a CV? </a:t>
            </a:r>
            <a:endParaRPr lang="en-GB" dirty="0"/>
          </a:p>
        </p:txBody>
      </p:sp>
    </p:spTree>
    <p:extLst>
      <p:ext uri="{BB962C8B-B14F-4D97-AF65-F5344CB8AC3E}">
        <p14:creationId xmlns:p14="http://schemas.microsoft.com/office/powerpoint/2010/main" val="400471958"/>
      </p:ext>
    </p:extLst>
  </p:cSld>
  <p:clrMapOvr>
    <a:masterClrMapping/>
  </p:clrMapOvr>
  <p:transition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975271"/>
              </p:ext>
            </p:extLst>
          </p:nvPr>
        </p:nvGraphicFramePr>
        <p:xfrm>
          <a:off x="323850" y="404813"/>
          <a:ext cx="7127875" cy="6051770"/>
        </p:xfrm>
        <a:graphic>
          <a:graphicData uri="http://schemas.openxmlformats.org/drawingml/2006/table">
            <a:tbl>
              <a:tblPr firstRow="1" bandRow="1">
                <a:tableStyleId>{5C22544A-7EE6-4342-B048-85BDC9FD1C3A}</a:tableStyleId>
              </a:tblPr>
              <a:tblGrid>
                <a:gridCol w="1295977">
                  <a:extLst>
                    <a:ext uri="{9D8B030D-6E8A-4147-A177-3AD203B41FA5}">
                      <a16:colId xmlns:a16="http://schemas.microsoft.com/office/drawing/2014/main" val="20000"/>
                    </a:ext>
                  </a:extLst>
                </a:gridCol>
                <a:gridCol w="3071947">
                  <a:extLst>
                    <a:ext uri="{9D8B030D-6E8A-4147-A177-3AD203B41FA5}">
                      <a16:colId xmlns:a16="http://schemas.microsoft.com/office/drawing/2014/main" val="20001"/>
                    </a:ext>
                  </a:extLst>
                </a:gridCol>
                <a:gridCol w="2759951">
                  <a:extLst>
                    <a:ext uri="{9D8B030D-6E8A-4147-A177-3AD203B41FA5}">
                      <a16:colId xmlns:a16="http://schemas.microsoft.com/office/drawing/2014/main" val="20002"/>
                    </a:ext>
                  </a:extLst>
                </a:gridCol>
              </a:tblGrid>
              <a:tr h="370971">
                <a:tc>
                  <a:txBody>
                    <a:bodyPr/>
                    <a:lstStyle/>
                    <a:p>
                      <a:r>
                        <a:rPr lang="en-GB" sz="1800" dirty="0" smtClean="0"/>
                        <a:t>ORDER</a:t>
                      </a:r>
                      <a:endParaRPr lang="en-GB" sz="1800" dirty="0"/>
                    </a:p>
                  </a:txBody>
                  <a:tcPr marL="91428" marR="91428" marT="45736" marB="45736">
                    <a:solidFill>
                      <a:schemeClr val="accent2"/>
                    </a:solidFill>
                  </a:tcPr>
                </a:tc>
                <a:tc>
                  <a:txBody>
                    <a:bodyPr/>
                    <a:lstStyle/>
                    <a:p>
                      <a:r>
                        <a:rPr lang="en-GB" sz="1800" dirty="0" smtClean="0"/>
                        <a:t>SECTION</a:t>
                      </a:r>
                      <a:endParaRPr lang="en-GB" sz="1800" dirty="0"/>
                    </a:p>
                  </a:txBody>
                  <a:tcPr marL="91428" marR="91428" marT="45736" marB="45736">
                    <a:solidFill>
                      <a:schemeClr val="accent2"/>
                    </a:solidFill>
                  </a:tcPr>
                </a:tc>
                <a:tc>
                  <a:txBody>
                    <a:bodyPr/>
                    <a:lstStyle/>
                    <a:p>
                      <a:r>
                        <a:rPr lang="en-GB" sz="1800" dirty="0" smtClean="0"/>
                        <a:t>CONTENT</a:t>
                      </a:r>
                      <a:endParaRPr lang="en-GB" sz="1800" dirty="0"/>
                    </a:p>
                  </a:txBody>
                  <a:tcPr marL="91428" marR="91428" marT="45736" marB="45736">
                    <a:solidFill>
                      <a:schemeClr val="accent2"/>
                    </a:solidFill>
                  </a:tcPr>
                </a:tc>
                <a:extLst>
                  <a:ext uri="{0D108BD9-81ED-4DB2-BD59-A6C34878D82A}">
                    <a16:rowId xmlns:a16="http://schemas.microsoft.com/office/drawing/2014/main" val="10000"/>
                  </a:ext>
                </a:extLst>
              </a:tr>
              <a:tr h="579324">
                <a:tc>
                  <a:txBody>
                    <a:bodyPr/>
                    <a:lstStyle/>
                    <a:p>
                      <a:r>
                        <a:rPr lang="en-GB" sz="1400" dirty="0" smtClean="0">
                          <a:solidFill>
                            <a:schemeClr val="bg1"/>
                          </a:solidFill>
                        </a:rPr>
                        <a:t>1</a:t>
                      </a:r>
                      <a:r>
                        <a:rPr lang="en-GB" sz="1400" baseline="30000" dirty="0" smtClean="0">
                          <a:solidFill>
                            <a:schemeClr val="bg1"/>
                          </a:solidFill>
                        </a:rPr>
                        <a:t>st</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Name &amp; contact details</a:t>
                      </a:r>
                      <a:endParaRPr lang="en-GB" sz="1400" dirty="0">
                        <a:solidFill>
                          <a:schemeClr val="bg1"/>
                        </a:solidFill>
                      </a:endParaRPr>
                    </a:p>
                  </a:txBody>
                  <a:tcPr marL="91428" marR="91428" marT="45736" marB="45736">
                    <a:solidFill>
                      <a:schemeClr val="accent2"/>
                    </a:solidFill>
                  </a:tcPr>
                </a:tc>
                <a:tc>
                  <a:txBody>
                    <a:bodyPr/>
                    <a:lstStyle/>
                    <a:p>
                      <a:r>
                        <a:rPr lang="en-GB" sz="1400" baseline="0" dirty="0" smtClean="0">
                          <a:solidFill>
                            <a:schemeClr val="bg1"/>
                          </a:solidFill>
                        </a:rPr>
                        <a:t>Email, mobile, LinkedIn (&amp; Twitter)</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1"/>
                  </a:ext>
                </a:extLst>
              </a:tr>
              <a:tr h="579324">
                <a:tc>
                  <a:txBody>
                    <a:bodyPr/>
                    <a:lstStyle/>
                    <a:p>
                      <a:r>
                        <a:rPr lang="en-GB" sz="1400" dirty="0" smtClean="0">
                          <a:solidFill>
                            <a:schemeClr val="bg1"/>
                          </a:solidFill>
                        </a:rPr>
                        <a:t>2</a:t>
                      </a:r>
                      <a:r>
                        <a:rPr lang="en-GB" sz="1400" baseline="30000" dirty="0" smtClean="0">
                          <a:solidFill>
                            <a:schemeClr val="bg1"/>
                          </a:solidFill>
                        </a:rPr>
                        <a:t>nd</a:t>
                      </a:r>
                      <a:r>
                        <a:rPr lang="en-GB" sz="1400" dirty="0" smtClean="0">
                          <a:solidFill>
                            <a:schemeClr val="bg1"/>
                          </a:solidFill>
                        </a:rPr>
                        <a:t> </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Personal Profile</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Optional: 2-3 skills with brief examples</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2"/>
                  </a:ext>
                </a:extLst>
              </a:tr>
              <a:tr h="518239">
                <a:tc>
                  <a:txBody>
                    <a:bodyPr/>
                    <a:lstStyle/>
                    <a:p>
                      <a:r>
                        <a:rPr lang="en-GB" sz="1400" dirty="0" smtClean="0">
                          <a:solidFill>
                            <a:schemeClr val="bg1"/>
                          </a:solidFill>
                        </a:rPr>
                        <a:t>3</a:t>
                      </a:r>
                      <a:r>
                        <a:rPr lang="en-GB" sz="1400" baseline="30000" dirty="0" smtClean="0">
                          <a:solidFill>
                            <a:schemeClr val="bg1"/>
                          </a:solidFill>
                        </a:rPr>
                        <a:t>rd</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Education</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QMUL – High School: reverse</a:t>
                      </a:r>
                      <a:r>
                        <a:rPr lang="en-GB" sz="1400" baseline="0" dirty="0" smtClean="0">
                          <a:solidFill>
                            <a:schemeClr val="bg1"/>
                          </a:solidFill>
                        </a:rPr>
                        <a:t> chronological</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3"/>
                  </a:ext>
                </a:extLst>
              </a:tr>
              <a:tr h="1371770">
                <a:tc>
                  <a:txBody>
                    <a:bodyPr/>
                    <a:lstStyle/>
                    <a:p>
                      <a:r>
                        <a:rPr lang="en-GB" sz="1400" dirty="0" smtClean="0">
                          <a:solidFill>
                            <a:schemeClr val="bg1"/>
                          </a:solidFill>
                        </a:rPr>
                        <a:t>4</a:t>
                      </a:r>
                      <a:r>
                        <a:rPr lang="en-GB" sz="1400" baseline="30000" dirty="0" smtClean="0">
                          <a:solidFill>
                            <a:schemeClr val="bg1"/>
                          </a:solidFill>
                        </a:rPr>
                        <a:t>th</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Employment</a:t>
                      </a:r>
                      <a:r>
                        <a:rPr lang="en-GB" sz="1400" baseline="0" dirty="0" smtClean="0">
                          <a:solidFill>
                            <a:schemeClr val="bg1"/>
                          </a:solidFill>
                        </a:rPr>
                        <a:t> History / Work Experience</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Split into ‘relevant employment’ and ‘other employment’ if necessary. Reverse chronological.</a:t>
                      </a:r>
                      <a:br>
                        <a:rPr lang="en-GB" sz="1400" dirty="0" smtClean="0">
                          <a:solidFill>
                            <a:schemeClr val="bg1"/>
                          </a:solidFill>
                        </a:rPr>
                      </a:br>
                      <a:r>
                        <a:rPr lang="en-GB" sz="1400" dirty="0" smtClean="0">
                          <a:solidFill>
                            <a:schemeClr val="bg1"/>
                          </a:solidFill>
                        </a:rPr>
                        <a:t>Include family</a:t>
                      </a:r>
                      <a:r>
                        <a:rPr lang="en-GB" sz="1400" baseline="0" dirty="0" smtClean="0">
                          <a:solidFill>
                            <a:schemeClr val="bg1"/>
                          </a:solidFill>
                        </a:rPr>
                        <a:t> business/own enterprise</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4"/>
                  </a:ext>
                </a:extLst>
              </a:tr>
              <a:tr h="370971">
                <a:tc>
                  <a:txBody>
                    <a:bodyPr/>
                    <a:lstStyle/>
                    <a:p>
                      <a:r>
                        <a:rPr lang="en-GB" sz="1400" dirty="0" smtClean="0">
                          <a:solidFill>
                            <a:schemeClr val="bg1"/>
                          </a:solidFill>
                        </a:rPr>
                        <a:t>5</a:t>
                      </a:r>
                      <a:r>
                        <a:rPr lang="en-GB" sz="1400" baseline="30000" dirty="0" smtClean="0">
                          <a:solidFill>
                            <a:schemeClr val="bg1"/>
                          </a:solidFill>
                        </a:rPr>
                        <a:t>th</a:t>
                      </a:r>
                      <a:r>
                        <a:rPr lang="en-GB" sz="1400" dirty="0" smtClean="0">
                          <a:solidFill>
                            <a:schemeClr val="bg1"/>
                          </a:solidFill>
                        </a:rPr>
                        <a:t> </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Volunteering</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If you have it (can be combined with EC activities/interests)</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5"/>
                  </a:ext>
                </a:extLst>
              </a:tr>
              <a:tr h="370971">
                <a:tc>
                  <a:txBody>
                    <a:bodyPr/>
                    <a:lstStyle/>
                    <a:p>
                      <a:r>
                        <a:rPr lang="en-GB" sz="1400" dirty="0" smtClean="0">
                          <a:solidFill>
                            <a:schemeClr val="bg1"/>
                          </a:solidFill>
                        </a:rPr>
                        <a:t>5</a:t>
                      </a:r>
                      <a:r>
                        <a:rPr lang="en-GB" sz="1400" baseline="30000" dirty="0" smtClean="0">
                          <a:solidFill>
                            <a:schemeClr val="bg1"/>
                          </a:solidFill>
                        </a:rPr>
                        <a:t>th</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Skills</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IT, Languages etc.</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6"/>
                  </a:ext>
                </a:extLst>
              </a:tr>
              <a:tr h="579324">
                <a:tc>
                  <a:txBody>
                    <a:bodyPr/>
                    <a:lstStyle/>
                    <a:p>
                      <a:r>
                        <a:rPr lang="en-GB" sz="1400" dirty="0" smtClean="0">
                          <a:solidFill>
                            <a:schemeClr val="bg1"/>
                          </a:solidFill>
                        </a:rPr>
                        <a:t>6</a:t>
                      </a:r>
                      <a:r>
                        <a:rPr lang="en-GB" sz="1400" baseline="30000" dirty="0" smtClean="0">
                          <a:solidFill>
                            <a:schemeClr val="bg1"/>
                          </a:solidFill>
                        </a:rPr>
                        <a:t>th</a:t>
                      </a:r>
                      <a:r>
                        <a:rPr lang="en-GB" sz="1400" dirty="0" smtClean="0">
                          <a:solidFill>
                            <a:schemeClr val="bg1"/>
                          </a:solidFill>
                        </a:rPr>
                        <a:t> </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Extra curricular</a:t>
                      </a:r>
                      <a:r>
                        <a:rPr lang="en-GB" sz="1400" baseline="0" dirty="0" smtClean="0">
                          <a:solidFill>
                            <a:schemeClr val="bg1"/>
                          </a:solidFill>
                        </a:rPr>
                        <a:t> activities</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Anything</a:t>
                      </a:r>
                      <a:r>
                        <a:rPr lang="en-GB" sz="1400" baseline="0" dirty="0" smtClean="0">
                          <a:solidFill>
                            <a:schemeClr val="bg1"/>
                          </a:solidFill>
                        </a:rPr>
                        <a:t> at School/QM outside of your course</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7"/>
                  </a:ext>
                </a:extLst>
              </a:tr>
              <a:tr h="370971">
                <a:tc>
                  <a:txBody>
                    <a:bodyPr/>
                    <a:lstStyle/>
                    <a:p>
                      <a:r>
                        <a:rPr lang="en-GB" sz="1400" dirty="0" smtClean="0">
                          <a:solidFill>
                            <a:schemeClr val="bg1"/>
                          </a:solidFill>
                        </a:rPr>
                        <a:t>7</a:t>
                      </a:r>
                      <a:r>
                        <a:rPr lang="en-GB" sz="1400" baseline="30000" dirty="0" smtClean="0">
                          <a:solidFill>
                            <a:schemeClr val="bg1"/>
                          </a:solidFill>
                        </a:rPr>
                        <a:t>th</a:t>
                      </a:r>
                      <a:r>
                        <a:rPr lang="en-GB" sz="1400" dirty="0" smtClean="0">
                          <a:solidFill>
                            <a:schemeClr val="bg1"/>
                          </a:solidFill>
                        </a:rPr>
                        <a:t> </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Interests</a:t>
                      </a:r>
                      <a:r>
                        <a:rPr lang="en-GB" sz="1400" baseline="0" dirty="0" smtClean="0">
                          <a:solidFill>
                            <a:schemeClr val="bg1"/>
                          </a:solidFill>
                        </a:rPr>
                        <a:t> (&amp; awards)</a:t>
                      </a:r>
                      <a:endParaRPr lang="en-GB" sz="1400" dirty="0">
                        <a:solidFill>
                          <a:schemeClr val="bg1"/>
                        </a:solidFill>
                      </a:endParaRPr>
                    </a:p>
                  </a:txBody>
                  <a:tcPr marL="91428" marR="91428" marT="45736" marB="45736">
                    <a:solidFill>
                      <a:schemeClr val="accent2"/>
                    </a:solidFill>
                  </a:tcPr>
                </a:tc>
                <a:tc>
                  <a:txBody>
                    <a:bodyPr/>
                    <a:lstStyle/>
                    <a:p>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8"/>
                  </a:ext>
                </a:extLst>
              </a:tr>
              <a:tr h="579324">
                <a:tc>
                  <a:txBody>
                    <a:bodyPr/>
                    <a:lstStyle/>
                    <a:p>
                      <a:r>
                        <a:rPr lang="en-GB" sz="1600" dirty="0" smtClean="0">
                          <a:solidFill>
                            <a:schemeClr val="bg1"/>
                          </a:solidFill>
                        </a:rPr>
                        <a:t>8</a:t>
                      </a:r>
                      <a:r>
                        <a:rPr lang="en-GB" sz="1600" baseline="30000" dirty="0" smtClean="0">
                          <a:solidFill>
                            <a:schemeClr val="bg1"/>
                          </a:solidFill>
                        </a:rPr>
                        <a:t>th</a:t>
                      </a:r>
                      <a:r>
                        <a:rPr lang="en-GB" sz="1600" dirty="0" smtClean="0">
                          <a:solidFill>
                            <a:schemeClr val="bg1"/>
                          </a:solidFill>
                        </a:rPr>
                        <a:t> </a:t>
                      </a:r>
                      <a:endParaRPr lang="en-GB" sz="16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References</a:t>
                      </a:r>
                      <a:endParaRPr lang="en-GB" sz="1400" dirty="0">
                        <a:solidFill>
                          <a:schemeClr val="bg1"/>
                        </a:solidFill>
                      </a:endParaRPr>
                    </a:p>
                  </a:txBody>
                  <a:tcPr marL="91428" marR="91428" marT="45736" marB="45736">
                    <a:solidFill>
                      <a:schemeClr val="accent2"/>
                    </a:solidFill>
                  </a:tcPr>
                </a:tc>
                <a:tc>
                  <a:txBody>
                    <a:bodyPr/>
                    <a:lstStyle/>
                    <a:p>
                      <a:r>
                        <a:rPr lang="en-GB" sz="1400" dirty="0" smtClean="0">
                          <a:solidFill>
                            <a:schemeClr val="bg1"/>
                          </a:solidFill>
                        </a:rPr>
                        <a:t>‘available upon request’</a:t>
                      </a:r>
                      <a:endParaRPr lang="en-GB" sz="1400" dirty="0">
                        <a:solidFill>
                          <a:schemeClr val="bg1"/>
                        </a:solidFill>
                      </a:endParaRPr>
                    </a:p>
                  </a:txBody>
                  <a:tcPr marL="91428" marR="91428" marT="45736" marB="45736">
                    <a:solidFill>
                      <a:schemeClr val="accent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41831343"/>
      </p:ext>
    </p:extLst>
  </p:cSld>
  <p:clrMapOvr>
    <a:masterClrMapping/>
  </p:clrMapOvr>
  <p:transition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Image result for feedback"/>
          <p:cNvSpPr>
            <a:spLocks noChangeAspect="1" noChangeArrowheads="1"/>
          </p:cNvSpPr>
          <p:nvPr/>
        </p:nvSpPr>
        <p:spPr bwMode="auto">
          <a:xfrm>
            <a:off x="155574" y="-144463"/>
            <a:ext cx="4416425" cy="44164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Image result for 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14" y="0"/>
            <a:ext cx="10286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155716"/>
      </p:ext>
    </p:extLst>
  </p:cSld>
  <p:clrMapOvr>
    <a:masterClrMapping/>
  </p:clrMapOvr>
  <p:transition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gradFill>
          <a:gsLst>
            <a:gs pos="0">
              <a:schemeClr val="accent5">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Critique these CVs</a:t>
            </a:r>
            <a:endParaRPr lang="en-GB" dirty="0"/>
          </a:p>
        </p:txBody>
      </p:sp>
      <p:sp>
        <p:nvSpPr>
          <p:cNvPr id="3" name="Content Placeholder 2"/>
          <p:cNvSpPr>
            <a:spLocks noGrp="1"/>
          </p:cNvSpPr>
          <p:nvPr>
            <p:ph idx="1"/>
          </p:nvPr>
        </p:nvSpPr>
        <p:spPr/>
        <p:txBody>
          <a:bodyPr/>
          <a:lstStyle/>
          <a:p>
            <a:pPr marL="0" indent="0">
              <a:buNone/>
            </a:pPr>
            <a:r>
              <a:rPr lang="en-GB" i="1" dirty="0" smtClean="0"/>
              <a:t>What feedback would you give? </a:t>
            </a:r>
            <a:endParaRPr lang="en-GB" i="1" dirty="0"/>
          </a:p>
        </p:txBody>
      </p:sp>
    </p:spTree>
    <p:extLst>
      <p:ext uri="{BB962C8B-B14F-4D97-AF65-F5344CB8AC3E}">
        <p14:creationId xmlns:p14="http://schemas.microsoft.com/office/powerpoint/2010/main" val="4131094249"/>
      </p:ext>
    </p:extLst>
  </p:cSld>
  <p:clrMapOvr>
    <a:masterClrMapping/>
  </p:clrMapOvr>
  <p:transition advClick="0"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gradFill>
          <a:gsLst>
            <a:gs pos="0">
              <a:srgbClr val="7030A0"/>
            </a:gs>
            <a:gs pos="90000">
              <a:schemeClr val="accent3"/>
            </a:gs>
            <a:gs pos="100000">
              <a:schemeClr val="accent3"/>
            </a:gs>
          </a:gsLst>
          <a:lin ang="5400000" scaled="0"/>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z="4000" dirty="0" smtClean="0"/>
              <a:t>Cover Letters </a:t>
            </a:r>
          </a:p>
        </p:txBody>
      </p:sp>
      <p:sp>
        <p:nvSpPr>
          <p:cNvPr id="3" name="Content Placeholder 2"/>
          <p:cNvSpPr>
            <a:spLocks noGrp="1"/>
          </p:cNvSpPr>
          <p:nvPr>
            <p:ph idx="1"/>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smtClean="0">
                <a:ea typeface="+mn-ea"/>
                <a:cs typeface="+mn-cs"/>
              </a:rPr>
              <a:t>What is a cover letter?</a:t>
            </a:r>
          </a:p>
          <a:p>
            <a:pPr marL="0" indent="0" eaLnBrk="1" hangingPunct="1">
              <a:buNone/>
              <a:defRPr/>
            </a:pPr>
            <a:endParaRPr lang="en-US" dirty="0" smtClean="0">
              <a:ea typeface="+mn-ea"/>
              <a:cs typeface="+mn-cs"/>
            </a:endParaRPr>
          </a:p>
          <a:p>
            <a:pPr eaLnBrk="1" hangingPunct="1">
              <a:defRPr/>
            </a:pPr>
            <a:r>
              <a:rPr lang="en-US" dirty="0" smtClean="0">
                <a:ea typeface="+mn-ea"/>
                <a:cs typeface="+mn-cs"/>
              </a:rPr>
              <a:t>Do they always need one? </a:t>
            </a:r>
          </a:p>
          <a:p>
            <a:pPr eaLnBrk="1" hangingPunct="1">
              <a:defRPr/>
            </a:pPr>
            <a:endParaRPr lang="en-US" dirty="0" smtClean="0">
              <a:ea typeface="+mn-ea"/>
              <a:cs typeface="+mn-cs"/>
            </a:endParaRPr>
          </a:p>
          <a:p>
            <a:pPr eaLnBrk="1" hangingPunct="1">
              <a:defRPr/>
            </a:pPr>
            <a:r>
              <a:rPr lang="en-US" dirty="0" smtClean="0">
                <a:ea typeface="+mn-ea"/>
                <a:cs typeface="+mn-cs"/>
              </a:rPr>
              <a:t>Who do they address it to? </a:t>
            </a:r>
            <a:endParaRPr lang="en-US" dirty="0">
              <a:ea typeface="+mn-ea"/>
              <a:cs typeface="+mn-cs"/>
            </a:endParaRPr>
          </a:p>
        </p:txBody>
      </p:sp>
    </p:spTree>
    <p:extLst>
      <p:ext uri="{BB962C8B-B14F-4D97-AF65-F5344CB8AC3E}">
        <p14:creationId xmlns:p14="http://schemas.microsoft.com/office/powerpoint/2010/main" val="3345084505"/>
      </p:ext>
    </p:extLst>
  </p:cSld>
  <p:clrMapOvr>
    <a:masterClrMapping/>
  </p:clrMapOvr>
  <p:transition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67544" y="476672"/>
            <a:ext cx="7167141" cy="857250"/>
          </a:xfrm>
        </p:spPr>
        <p:txBody>
          <a:bodyPr/>
          <a:lstStyle/>
          <a:p>
            <a:pPr eaLnBrk="1" hangingPunct="1"/>
            <a:r>
              <a:rPr lang="en-US" altLang="en-US" sz="3200" dirty="0" smtClean="0"/>
              <a:t>By the end of today’s training you will be able to</a:t>
            </a:r>
            <a:r>
              <a:rPr lang="is-IS" altLang="en-US" sz="3200" dirty="0" smtClean="0"/>
              <a:t>…...</a:t>
            </a:r>
            <a:endParaRPr lang="en-US" altLang="en-US" sz="3200" dirty="0" smtClean="0"/>
          </a:p>
        </p:txBody>
      </p:sp>
      <p:sp>
        <p:nvSpPr>
          <p:cNvPr id="20483" name="Content Placeholder 2"/>
          <p:cNvSpPr>
            <a:spLocks noGrp="1"/>
          </p:cNvSpPr>
          <p:nvPr>
            <p:ph idx="1"/>
          </p:nvPr>
        </p:nvSpPr>
        <p:spPr>
          <a:xfrm>
            <a:off x="467543" y="1916832"/>
            <a:ext cx="7167141" cy="3555776"/>
          </a:xfrm>
        </p:spPr>
        <p:txBody>
          <a:bodyPr/>
          <a:lstStyle/>
          <a:p>
            <a:pPr lvl="0"/>
            <a:r>
              <a:rPr lang="en-GB" sz="2400" dirty="0" smtClean="0"/>
              <a:t>Be </a:t>
            </a:r>
            <a:r>
              <a:rPr lang="en-GB" sz="2400" dirty="0"/>
              <a:t>able to lay out a readable CV</a:t>
            </a:r>
          </a:p>
          <a:p>
            <a:pPr lvl="0"/>
            <a:r>
              <a:rPr lang="en-GB" sz="2400" dirty="0"/>
              <a:t>Know what ‘good’ evidence looks like</a:t>
            </a:r>
          </a:p>
          <a:p>
            <a:pPr lvl="0"/>
            <a:r>
              <a:rPr lang="en-GB" sz="2400" dirty="0"/>
              <a:t>Have started to identify </a:t>
            </a:r>
            <a:r>
              <a:rPr lang="en-GB" sz="2400" dirty="0" smtClean="0"/>
              <a:t>your </a:t>
            </a:r>
            <a:r>
              <a:rPr lang="en-GB" sz="2400" dirty="0"/>
              <a:t>own </a:t>
            </a:r>
            <a:r>
              <a:rPr lang="en-GB" sz="2400" dirty="0" smtClean="0"/>
              <a:t>unique selling </a:t>
            </a:r>
            <a:r>
              <a:rPr lang="en-GB" sz="2400" dirty="0"/>
              <a:t>points </a:t>
            </a:r>
            <a:r>
              <a:rPr lang="en-GB" sz="2400" dirty="0" smtClean="0"/>
              <a:t>(USPs)</a:t>
            </a:r>
            <a:endParaRPr lang="en-GB" sz="2400" dirty="0"/>
          </a:p>
          <a:p>
            <a:pPr lvl="0"/>
            <a:r>
              <a:rPr lang="en-GB" sz="2400" dirty="0" smtClean="0"/>
              <a:t>Understand how employers screen CVs</a:t>
            </a:r>
          </a:p>
          <a:p>
            <a:pPr lvl="0"/>
            <a:r>
              <a:rPr lang="en-US" altLang="en-US" sz="2400" dirty="0" smtClean="0"/>
              <a:t>Evaluate </a:t>
            </a:r>
            <a:r>
              <a:rPr lang="en-US" altLang="en-US" sz="2400" dirty="0"/>
              <a:t>what makes a </a:t>
            </a:r>
            <a:r>
              <a:rPr lang="en-US" altLang="en-US" sz="2400" dirty="0" smtClean="0"/>
              <a:t>great CV, a </a:t>
            </a:r>
            <a:r>
              <a:rPr lang="en-US" altLang="en-US" sz="2400" dirty="0"/>
              <a:t>good cover letter </a:t>
            </a:r>
            <a:r>
              <a:rPr lang="en-US" altLang="en-US" sz="2400" dirty="0" smtClean="0"/>
              <a:t>and able to answer application </a:t>
            </a:r>
            <a:r>
              <a:rPr lang="en-US" altLang="en-US" sz="2400" dirty="0"/>
              <a:t>form </a:t>
            </a:r>
            <a:r>
              <a:rPr lang="en-US" altLang="en-US" sz="2400" dirty="0" smtClean="0"/>
              <a:t>questions </a:t>
            </a:r>
            <a:endParaRPr lang="en-US" altLang="en-US" sz="2400" dirty="0"/>
          </a:p>
          <a:p>
            <a:pPr lvl="0"/>
            <a:endParaRPr lang="en-GB" sz="2800" dirty="0"/>
          </a:p>
          <a:p>
            <a:pPr marL="0" indent="0" eaLnBrk="1" hangingPunct="1">
              <a:buNone/>
            </a:pPr>
            <a:endParaRPr lang="en-US" altLang="en-US" sz="2000" dirty="0" smtClean="0"/>
          </a:p>
        </p:txBody>
      </p:sp>
    </p:spTree>
    <p:extLst>
      <p:ext uri="{BB962C8B-B14F-4D97-AF65-F5344CB8AC3E}">
        <p14:creationId xmlns:p14="http://schemas.microsoft.com/office/powerpoint/2010/main" val="1242348137"/>
      </p:ext>
    </p:extLst>
  </p:cSld>
  <p:clrMapOvr>
    <a:masterClrMapping/>
  </p:clrMapOvr>
  <p:transition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760" y="1301353"/>
            <a:ext cx="2649140" cy="45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a:spLocks noGrp="1"/>
          </p:cNvSpPr>
          <p:nvPr>
            <p:ph type="title"/>
          </p:nvPr>
        </p:nvSpPr>
        <p:spPr>
          <a:xfrm>
            <a:off x="271462" y="444103"/>
            <a:ext cx="7138988" cy="857250"/>
          </a:xfrm>
        </p:spPr>
        <p:txBody>
          <a:bodyPr/>
          <a:lstStyle/>
          <a:p>
            <a:pPr eaLnBrk="1" hangingPunct="1"/>
            <a:r>
              <a:rPr lang="en-GB" altLang="en-US" sz="3000" dirty="0"/>
              <a:t>Your key take away.. </a:t>
            </a:r>
          </a:p>
        </p:txBody>
      </p:sp>
      <p:sp>
        <p:nvSpPr>
          <p:cNvPr id="58372" name="TextBox 5"/>
          <p:cNvSpPr txBox="1">
            <a:spLocks noChangeArrowheads="1"/>
          </p:cNvSpPr>
          <p:nvPr/>
        </p:nvSpPr>
        <p:spPr bwMode="auto">
          <a:xfrm>
            <a:off x="4352330" y="5841142"/>
            <a:ext cx="34671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2700" b="1" dirty="0"/>
              <a:t>tailor the CL to the job</a:t>
            </a:r>
          </a:p>
        </p:txBody>
      </p:sp>
    </p:spTree>
    <p:extLst>
      <p:ext uri="{BB962C8B-B14F-4D97-AF65-F5344CB8AC3E}">
        <p14:creationId xmlns:p14="http://schemas.microsoft.com/office/powerpoint/2010/main" val="922503180"/>
      </p:ext>
    </p:extLst>
  </p:cSld>
  <p:clrMapOvr>
    <a:masterClrMapping/>
  </p:clrMapOvr>
  <p:transition advClick="0"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Oval 3"/>
          <p:cNvSpPr>
            <a:spLocks noChangeArrowheads="1"/>
          </p:cNvSpPr>
          <p:nvPr/>
        </p:nvSpPr>
        <p:spPr bwMode="auto">
          <a:xfrm>
            <a:off x="2956918" y="939701"/>
            <a:ext cx="2327671" cy="1959471"/>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59395" name="Title 1"/>
          <p:cNvSpPr>
            <a:spLocks noGrp="1"/>
          </p:cNvSpPr>
          <p:nvPr>
            <p:ph type="title"/>
          </p:nvPr>
        </p:nvSpPr>
        <p:spPr>
          <a:xfrm>
            <a:off x="3139679" y="1575197"/>
            <a:ext cx="2731294" cy="857250"/>
          </a:xfrm>
        </p:spPr>
        <p:txBody>
          <a:bodyPr/>
          <a:lstStyle/>
          <a:p>
            <a:pPr eaLnBrk="1" hangingPunct="1"/>
            <a:r>
              <a:rPr lang="en-GB" altLang="en-US" sz="2400" b="0" dirty="0">
                <a:solidFill>
                  <a:schemeClr val="bg1"/>
                </a:solidFill>
              </a:rPr>
              <a:t>3 key parts </a:t>
            </a:r>
            <a:br>
              <a:rPr lang="en-GB" altLang="en-US" sz="2400" b="0" dirty="0">
                <a:solidFill>
                  <a:schemeClr val="bg1"/>
                </a:solidFill>
              </a:rPr>
            </a:br>
            <a:r>
              <a:rPr lang="en-GB" altLang="en-US" sz="2400" b="0" dirty="0">
                <a:solidFill>
                  <a:schemeClr val="bg1"/>
                </a:solidFill>
              </a:rPr>
              <a:t>of the CL</a:t>
            </a:r>
          </a:p>
        </p:txBody>
      </p:sp>
      <p:sp>
        <p:nvSpPr>
          <p:cNvPr id="59396" name="Oval 4"/>
          <p:cNvSpPr>
            <a:spLocks noChangeArrowheads="1"/>
          </p:cNvSpPr>
          <p:nvPr/>
        </p:nvSpPr>
        <p:spPr bwMode="auto">
          <a:xfrm>
            <a:off x="5568451" y="3103960"/>
            <a:ext cx="2047875" cy="1795463"/>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59397" name="Oval 5"/>
          <p:cNvSpPr>
            <a:spLocks noChangeArrowheads="1"/>
          </p:cNvSpPr>
          <p:nvPr/>
        </p:nvSpPr>
        <p:spPr bwMode="auto">
          <a:xfrm>
            <a:off x="428625" y="3181350"/>
            <a:ext cx="2038350" cy="1890713"/>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59398" name="Oval 6"/>
          <p:cNvSpPr>
            <a:spLocks noChangeArrowheads="1"/>
          </p:cNvSpPr>
          <p:nvPr/>
        </p:nvSpPr>
        <p:spPr bwMode="auto">
          <a:xfrm>
            <a:off x="3008063" y="3644343"/>
            <a:ext cx="2019300" cy="1890713"/>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59399" name="TextBox 8"/>
          <p:cNvSpPr txBox="1">
            <a:spLocks noChangeArrowheads="1"/>
          </p:cNvSpPr>
          <p:nvPr/>
        </p:nvSpPr>
        <p:spPr bwMode="auto">
          <a:xfrm>
            <a:off x="681038" y="3655219"/>
            <a:ext cx="18954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350"/>
              <a:t> </a:t>
            </a:r>
            <a:r>
              <a:rPr lang="en-GB" altLang="en-US" sz="2100">
                <a:solidFill>
                  <a:schemeClr val="bg1"/>
                </a:solidFill>
              </a:rPr>
              <a:t>Evidence of motivation for the job</a:t>
            </a:r>
          </a:p>
        </p:txBody>
      </p:sp>
      <p:sp>
        <p:nvSpPr>
          <p:cNvPr id="59400" name="TextBox 9"/>
          <p:cNvSpPr txBox="1">
            <a:spLocks noChangeArrowheads="1"/>
          </p:cNvSpPr>
          <p:nvPr/>
        </p:nvSpPr>
        <p:spPr bwMode="auto">
          <a:xfrm>
            <a:off x="3197695" y="3892509"/>
            <a:ext cx="1895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350" dirty="0"/>
              <a:t> </a:t>
            </a:r>
            <a:r>
              <a:rPr lang="en-GB" altLang="en-US" sz="1800" dirty="0">
                <a:solidFill>
                  <a:schemeClr val="bg1"/>
                </a:solidFill>
              </a:rPr>
              <a:t>Evidence of 3-4 skills required for the job – why are you the best candidate?</a:t>
            </a:r>
          </a:p>
        </p:txBody>
      </p:sp>
      <p:sp>
        <p:nvSpPr>
          <p:cNvPr id="59401" name="TextBox 10"/>
          <p:cNvSpPr txBox="1">
            <a:spLocks noChangeArrowheads="1"/>
          </p:cNvSpPr>
          <p:nvPr/>
        </p:nvSpPr>
        <p:spPr bwMode="auto">
          <a:xfrm>
            <a:off x="5870973" y="3407470"/>
            <a:ext cx="1895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350" dirty="0"/>
              <a:t> </a:t>
            </a:r>
            <a:r>
              <a:rPr lang="en-GB" altLang="en-US" sz="1800" dirty="0">
                <a:solidFill>
                  <a:schemeClr val="bg1"/>
                </a:solidFill>
              </a:rPr>
              <a:t>Demonstrable passion for working in that company </a:t>
            </a:r>
          </a:p>
        </p:txBody>
      </p:sp>
      <p:cxnSp>
        <p:nvCxnSpPr>
          <p:cNvPr id="59402" name="Straight Arrow Connector 13"/>
          <p:cNvCxnSpPr>
            <a:cxnSpLocks noChangeShapeType="1"/>
          </p:cNvCxnSpPr>
          <p:nvPr/>
        </p:nvCxnSpPr>
        <p:spPr bwMode="auto">
          <a:xfrm flipH="1">
            <a:off x="2108799" y="2645038"/>
            <a:ext cx="981075" cy="58697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3" name="Straight Arrow Connector 15"/>
          <p:cNvCxnSpPr>
            <a:cxnSpLocks noChangeShapeType="1"/>
          </p:cNvCxnSpPr>
          <p:nvPr/>
        </p:nvCxnSpPr>
        <p:spPr bwMode="auto">
          <a:xfrm>
            <a:off x="5222380" y="2394347"/>
            <a:ext cx="1057275" cy="7096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4" name="Straight Connector 17"/>
          <p:cNvCxnSpPr>
            <a:cxnSpLocks noChangeShapeType="1"/>
            <a:stCxn id="59394" idx="4"/>
          </p:cNvCxnSpPr>
          <p:nvPr/>
        </p:nvCxnSpPr>
        <p:spPr bwMode="auto">
          <a:xfrm flipH="1">
            <a:off x="4115991" y="2899172"/>
            <a:ext cx="4763" cy="526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5192901"/>
      </p:ext>
    </p:extLst>
  </p:cSld>
  <p:clrMapOvr>
    <a:masterClrMapping/>
  </p:clrMapOvr>
  <p:transition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2195736" y="1972534"/>
            <a:ext cx="5905500" cy="2992041"/>
          </a:xfrm>
        </p:spPr>
        <p:txBody>
          <a:bodyPr/>
          <a:lstStyle/>
          <a:p>
            <a:pPr eaLnBrk="1" hangingPunct="1">
              <a:buFont typeface="Wingdings" panose="05000000000000000000" pitchFamily="2" charset="2"/>
              <a:buChar char="Ø"/>
            </a:pPr>
            <a:r>
              <a:rPr lang="en-GB" altLang="en-US" sz="2100" dirty="0" smtClean="0"/>
              <a:t>What peaked this interest? </a:t>
            </a:r>
            <a:r>
              <a:rPr lang="en-GB" altLang="en-US" sz="2100" dirty="0"/>
              <a:t/>
            </a:r>
            <a:br>
              <a:rPr lang="en-GB" altLang="en-US" sz="2100" dirty="0"/>
            </a:br>
            <a:endParaRPr lang="en-GB" altLang="en-US" sz="2100" dirty="0"/>
          </a:p>
          <a:p>
            <a:pPr eaLnBrk="1" hangingPunct="1">
              <a:buFont typeface="Wingdings" panose="05000000000000000000" pitchFamily="2" charset="2"/>
              <a:buChar char="Ø"/>
            </a:pPr>
            <a:r>
              <a:rPr lang="en-GB" altLang="en-US" sz="2100" dirty="0"/>
              <a:t>Have you developed it in any way to date?</a:t>
            </a:r>
            <a:br>
              <a:rPr lang="en-GB" altLang="en-US" sz="2100" dirty="0"/>
            </a:br>
            <a:endParaRPr lang="en-GB" altLang="en-US" sz="2100" dirty="0"/>
          </a:p>
          <a:p>
            <a:pPr eaLnBrk="1" hangingPunct="1">
              <a:buFont typeface="Wingdings" panose="05000000000000000000" pitchFamily="2" charset="2"/>
              <a:buChar char="Ø"/>
            </a:pPr>
            <a:r>
              <a:rPr lang="en-GB" altLang="en-US" sz="2100" dirty="0"/>
              <a:t>What have you done that shows the interest is more than an idea and you’ve dedicated time/effort to it already? </a:t>
            </a:r>
            <a:br>
              <a:rPr lang="en-GB" altLang="en-US" sz="2100" dirty="0"/>
            </a:br>
            <a:endParaRPr lang="en-GB" altLang="en-US" sz="2100" dirty="0"/>
          </a:p>
        </p:txBody>
      </p:sp>
      <p:sp>
        <p:nvSpPr>
          <p:cNvPr id="61443" name="Oval 3"/>
          <p:cNvSpPr>
            <a:spLocks noChangeArrowheads="1"/>
          </p:cNvSpPr>
          <p:nvPr/>
        </p:nvSpPr>
        <p:spPr bwMode="auto">
          <a:xfrm>
            <a:off x="350200" y="464571"/>
            <a:ext cx="2038350" cy="1890713"/>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61444" name="TextBox 4"/>
          <p:cNvSpPr txBox="1">
            <a:spLocks noChangeArrowheads="1"/>
          </p:cNvSpPr>
          <p:nvPr/>
        </p:nvSpPr>
        <p:spPr bwMode="auto">
          <a:xfrm>
            <a:off x="611560" y="980728"/>
            <a:ext cx="18954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350" dirty="0">
                <a:solidFill>
                  <a:schemeClr val="bg1"/>
                </a:solidFill>
              </a:rPr>
              <a:t> </a:t>
            </a:r>
            <a:r>
              <a:rPr lang="en-GB" altLang="en-US" sz="2100" dirty="0">
                <a:solidFill>
                  <a:schemeClr val="bg1"/>
                </a:solidFill>
              </a:rPr>
              <a:t>Evidence of motivation for the job</a:t>
            </a:r>
          </a:p>
        </p:txBody>
      </p:sp>
    </p:spTree>
    <p:extLst>
      <p:ext uri="{BB962C8B-B14F-4D97-AF65-F5344CB8AC3E}">
        <p14:creationId xmlns:p14="http://schemas.microsoft.com/office/powerpoint/2010/main" val="38649957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609850" y="2420888"/>
            <a:ext cx="4986486" cy="2992041"/>
          </a:xfrm>
        </p:spPr>
        <p:txBody>
          <a:bodyPr/>
          <a:lstStyle/>
          <a:p>
            <a:pPr eaLnBrk="1" hangingPunct="1">
              <a:buFont typeface="Wingdings" panose="05000000000000000000" pitchFamily="2" charset="2"/>
              <a:buChar char="Ø"/>
            </a:pPr>
            <a:r>
              <a:rPr lang="en-GB" altLang="en-US" sz="2400" dirty="0" smtClean="0"/>
              <a:t>Select 3-4 of the ‘most important’ skills (</a:t>
            </a:r>
            <a:r>
              <a:rPr lang="en-GB" altLang="en-US" sz="2400" b="1" dirty="0" smtClean="0"/>
              <a:t>based on JD</a:t>
            </a:r>
            <a:r>
              <a:rPr lang="en-GB" altLang="en-US" sz="2400" dirty="0" smtClean="0"/>
              <a:t>/your</a:t>
            </a:r>
            <a:r>
              <a:rPr lang="en-GB" altLang="en-US" sz="2400" b="1" dirty="0" smtClean="0"/>
              <a:t> </a:t>
            </a:r>
            <a:r>
              <a:rPr lang="en-GB" altLang="en-US" sz="2400" dirty="0" smtClean="0"/>
              <a:t>perception if no JD)</a:t>
            </a:r>
            <a:br>
              <a:rPr lang="en-GB" altLang="en-US" sz="2400" dirty="0" smtClean="0"/>
            </a:br>
            <a:endParaRPr lang="en-GB" altLang="en-US" sz="2400" dirty="0" smtClean="0"/>
          </a:p>
          <a:p>
            <a:pPr eaLnBrk="1" hangingPunct="1">
              <a:buFont typeface="Wingdings" panose="05000000000000000000" pitchFamily="2" charset="2"/>
              <a:buChar char="Ø"/>
            </a:pPr>
            <a:r>
              <a:rPr lang="en-GB" altLang="en-US" sz="2400" dirty="0" smtClean="0"/>
              <a:t>Give specific evidence</a:t>
            </a:r>
            <a:br>
              <a:rPr lang="en-GB" altLang="en-US" sz="2400" dirty="0" smtClean="0"/>
            </a:br>
            <a:endParaRPr lang="en-GB" altLang="en-US" sz="2400" dirty="0" smtClean="0"/>
          </a:p>
        </p:txBody>
      </p:sp>
      <p:sp>
        <p:nvSpPr>
          <p:cNvPr id="62467" name="Oval 3"/>
          <p:cNvSpPr>
            <a:spLocks noChangeArrowheads="1"/>
          </p:cNvSpPr>
          <p:nvPr/>
        </p:nvSpPr>
        <p:spPr bwMode="auto">
          <a:xfrm>
            <a:off x="447675" y="1226344"/>
            <a:ext cx="2085975" cy="2031206"/>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62468" name="TextBox 4"/>
          <p:cNvSpPr txBox="1">
            <a:spLocks noChangeArrowheads="1"/>
          </p:cNvSpPr>
          <p:nvPr/>
        </p:nvSpPr>
        <p:spPr bwMode="auto">
          <a:xfrm>
            <a:off x="714375" y="1510904"/>
            <a:ext cx="1895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350">
                <a:solidFill>
                  <a:schemeClr val="bg1"/>
                </a:solidFill>
              </a:rPr>
              <a:t> </a:t>
            </a:r>
            <a:r>
              <a:rPr lang="en-GB" altLang="en-US" sz="1800">
                <a:solidFill>
                  <a:schemeClr val="bg1"/>
                </a:solidFill>
              </a:rPr>
              <a:t>Evidence of 3-4 skills required for the job – why are you the best candidate?</a:t>
            </a:r>
          </a:p>
        </p:txBody>
      </p:sp>
    </p:spTree>
    <p:extLst>
      <p:ext uri="{BB962C8B-B14F-4D97-AF65-F5344CB8AC3E}">
        <p14:creationId xmlns:p14="http://schemas.microsoft.com/office/powerpoint/2010/main" val="920931089"/>
      </p:ext>
    </p:extLst>
  </p:cSld>
  <p:clrMapOvr>
    <a:masterClrMapping/>
  </p:clrMapOvr>
  <p:transition advClick="0"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1560" y="476672"/>
            <a:ext cx="7138988" cy="857250"/>
          </a:xfrm>
        </p:spPr>
        <p:txBody>
          <a:bodyPr/>
          <a:lstStyle/>
          <a:p>
            <a:r>
              <a:rPr lang="en-GB" altLang="en-US" sz="3000" dirty="0"/>
              <a:t>What evidence is good enough? </a:t>
            </a:r>
            <a:br>
              <a:rPr lang="en-GB" altLang="en-US" sz="3000" dirty="0"/>
            </a:br>
            <a:r>
              <a:rPr lang="en-GB" altLang="en-US" sz="3000" dirty="0"/>
              <a:t>Score each one out of 5</a:t>
            </a:r>
          </a:p>
        </p:txBody>
      </p:sp>
      <p:sp>
        <p:nvSpPr>
          <p:cNvPr id="3" name="Content Placeholder 2"/>
          <p:cNvSpPr>
            <a:spLocks noGrp="1"/>
          </p:cNvSpPr>
          <p:nvPr>
            <p:ph idx="1"/>
          </p:nvPr>
        </p:nvSpPr>
        <p:spPr>
          <a:xfrm>
            <a:off x="457200" y="2012962"/>
            <a:ext cx="7139136" cy="695958"/>
          </a:xfrm>
          <a:solidFill>
            <a:schemeClr val="accent1">
              <a:lumMod val="90000"/>
            </a:schemeClr>
          </a:solidFill>
        </p:spPr>
        <p:txBody>
          <a:bodyPr/>
          <a:lstStyle/>
          <a:p>
            <a:pPr marL="0" indent="0">
              <a:buNone/>
              <a:defRPr/>
            </a:pPr>
            <a:r>
              <a:rPr lang="en-GB" sz="1800" dirty="0"/>
              <a:t>I am entrepreneurial as shown through my society involvement in </a:t>
            </a:r>
            <a:r>
              <a:rPr lang="en-GB" sz="1800" dirty="0" err="1"/>
              <a:t>Enactus</a:t>
            </a:r>
            <a:r>
              <a:rPr lang="en-GB" sz="1800" dirty="0"/>
              <a:t>.</a:t>
            </a:r>
          </a:p>
          <a:p>
            <a:pPr marL="0" indent="0">
              <a:buNone/>
              <a:defRPr/>
            </a:pPr>
            <a:endParaRPr lang="en-GB" dirty="0"/>
          </a:p>
        </p:txBody>
      </p:sp>
      <p:sp>
        <p:nvSpPr>
          <p:cNvPr id="4" name="Content Placeholder 2"/>
          <p:cNvSpPr txBox="1">
            <a:spLocks/>
          </p:cNvSpPr>
          <p:nvPr/>
        </p:nvSpPr>
        <p:spPr bwMode="auto">
          <a:xfrm>
            <a:off x="457200" y="3200400"/>
            <a:ext cx="7139136" cy="877491"/>
          </a:xfrm>
          <a:prstGeom prst="rect">
            <a:avLst/>
          </a:prstGeom>
          <a:solidFill>
            <a:schemeClr val="accent1">
              <a:lumMod val="90000"/>
            </a:schemeClr>
          </a:solidFill>
          <a:ln>
            <a:noFill/>
          </a:ln>
          <a:effectLst/>
          <a:extLst>
            <a:ext uri="{909E8E84-426E-40dd-AFC4-6F175D3DCCD1}"/>
            <a:ext uri="{91240B29-F687-4f45-9708-019B960494DF}"/>
            <a:ext uri="{AF507438-7753-43e0-B8FC-AC1667EBCBE1}"/>
            <a:ext uri="{FAA26D3D-D897-4be2-8F04-BA451C77F1D7}"/>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GB" sz="1800" kern="0" dirty="0"/>
              <a:t>My entrepreneurship skills are demonstrated through the pitch I at NACUE I was involved in, via the RVC </a:t>
            </a:r>
            <a:r>
              <a:rPr lang="en-GB" sz="1800" kern="0" dirty="0" err="1"/>
              <a:t>Enactus</a:t>
            </a:r>
            <a:r>
              <a:rPr lang="en-GB" sz="1800" kern="0" dirty="0"/>
              <a:t> team. </a:t>
            </a:r>
          </a:p>
          <a:p>
            <a:pPr marL="0" indent="0">
              <a:buNone/>
              <a:defRPr/>
            </a:pPr>
            <a:endParaRPr lang="en-GB" sz="2400" kern="0" dirty="0"/>
          </a:p>
        </p:txBody>
      </p:sp>
      <p:sp>
        <p:nvSpPr>
          <p:cNvPr id="5" name="Content Placeholder 2"/>
          <p:cNvSpPr txBox="1">
            <a:spLocks/>
          </p:cNvSpPr>
          <p:nvPr/>
        </p:nvSpPr>
        <p:spPr bwMode="auto">
          <a:xfrm>
            <a:off x="450802" y="4569371"/>
            <a:ext cx="7139136" cy="1208410"/>
          </a:xfrm>
          <a:prstGeom prst="rect">
            <a:avLst/>
          </a:prstGeom>
          <a:solidFill>
            <a:schemeClr val="accent1">
              <a:lumMod val="90000"/>
            </a:schemeClr>
          </a:solidFill>
          <a:ln>
            <a:noFill/>
          </a:ln>
          <a:effectLst/>
          <a:extLst>
            <a:ext uri="{909E8E84-426E-40dd-AFC4-6F175D3DCCD1}"/>
            <a:ext uri="{91240B29-F687-4f45-9708-019B960494DF}"/>
            <a:ext uri="{AF507438-7753-43e0-B8FC-AC1667EBCBE1}"/>
            <a:ext uri="{FAA26D3D-D897-4be2-8F04-BA451C77F1D7}"/>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en-GB" sz="1800" kern="0" dirty="0"/>
              <a:t>I have used entrepreneurial skills when I jointly designed a pitch for the NACUE Dragons Den for a new app for Vet professionals, presenting it with team mates to a panel and  receiving good feedback. </a:t>
            </a:r>
          </a:p>
          <a:p>
            <a:pPr marL="0" indent="0">
              <a:buNone/>
              <a:defRPr/>
            </a:pPr>
            <a:endParaRPr lang="en-GB" sz="2400" kern="0" dirty="0"/>
          </a:p>
        </p:txBody>
      </p:sp>
    </p:spTree>
    <p:extLst>
      <p:ext uri="{BB962C8B-B14F-4D97-AF65-F5344CB8AC3E}">
        <p14:creationId xmlns:p14="http://schemas.microsoft.com/office/powerpoint/2010/main" val="3789958310"/>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2771800" y="2204864"/>
            <a:ext cx="5256584" cy="2992041"/>
          </a:xfrm>
        </p:spPr>
        <p:txBody>
          <a:bodyPr/>
          <a:lstStyle/>
          <a:p>
            <a:pPr eaLnBrk="1" hangingPunct="1">
              <a:buFont typeface="Wingdings" panose="05000000000000000000" pitchFamily="2" charset="2"/>
              <a:buChar char="Ø"/>
            </a:pPr>
            <a:r>
              <a:rPr lang="en-GB" altLang="en-US" sz="2100" dirty="0"/>
              <a:t>What do they know about that company and how can they </a:t>
            </a:r>
            <a:r>
              <a:rPr lang="en-GB" altLang="en-US" sz="2100" i="1" dirty="0"/>
              <a:t>connect it back </a:t>
            </a:r>
            <a:r>
              <a:rPr lang="en-GB" altLang="en-US" sz="2100" dirty="0"/>
              <a:t>to their own interests?</a:t>
            </a:r>
            <a:br>
              <a:rPr lang="en-GB" altLang="en-US" sz="2100" dirty="0"/>
            </a:br>
            <a:endParaRPr lang="en-GB" altLang="en-US" sz="2100" dirty="0"/>
          </a:p>
          <a:p>
            <a:pPr eaLnBrk="1" hangingPunct="1">
              <a:buFont typeface="Wingdings" panose="05000000000000000000" pitchFamily="2" charset="2"/>
              <a:buChar char="Ø"/>
            </a:pPr>
            <a:r>
              <a:rPr lang="en-GB" altLang="en-US" sz="2100" dirty="0"/>
              <a:t>Avoid just facts </a:t>
            </a:r>
            <a:r>
              <a:rPr lang="en-GB" altLang="en-US" sz="2100" i="1" dirty="0"/>
              <a:t>about</a:t>
            </a:r>
            <a:r>
              <a:rPr lang="en-GB" altLang="en-US" sz="2100" dirty="0"/>
              <a:t> the company or flattery</a:t>
            </a:r>
            <a:br>
              <a:rPr lang="en-GB" altLang="en-US" sz="2100" dirty="0"/>
            </a:br>
            <a:endParaRPr lang="en-GB" altLang="en-US" sz="2100" dirty="0"/>
          </a:p>
          <a:p>
            <a:pPr eaLnBrk="1" hangingPunct="1">
              <a:buFont typeface="Wingdings" panose="05000000000000000000" pitchFamily="2" charset="2"/>
              <a:buChar char="Ø"/>
            </a:pPr>
            <a:r>
              <a:rPr lang="en-GB" altLang="en-US" sz="2100" dirty="0"/>
              <a:t>Demonstrate research: where could they look for this? </a:t>
            </a:r>
          </a:p>
        </p:txBody>
      </p:sp>
      <p:sp>
        <p:nvSpPr>
          <p:cNvPr id="65539" name="Oval 3"/>
          <p:cNvSpPr>
            <a:spLocks noChangeArrowheads="1"/>
          </p:cNvSpPr>
          <p:nvPr/>
        </p:nvSpPr>
        <p:spPr bwMode="auto">
          <a:xfrm>
            <a:off x="409575" y="812185"/>
            <a:ext cx="2181225" cy="2095500"/>
          </a:xfrm>
          <a:prstGeom prst="ellipse">
            <a:avLst/>
          </a:prstGeom>
          <a:blipFill dpi="0" rotWithShape="1">
            <a:blip r:embed="rId3"/>
            <a:srcRect/>
            <a:tile tx="0" ty="0" sx="100000" sy="100000" flip="none" algn="tl"/>
          </a:blip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altLang="en-US" sz="1800">
              <a:solidFill>
                <a:srgbClr val="FF99FF"/>
              </a:solidFill>
              <a:latin typeface="Times" panose="02020603050405020304" pitchFamily="18" charset="0"/>
            </a:endParaRPr>
          </a:p>
        </p:txBody>
      </p:sp>
      <p:sp>
        <p:nvSpPr>
          <p:cNvPr id="65540" name="TextBox 4"/>
          <p:cNvSpPr txBox="1">
            <a:spLocks noChangeArrowheads="1"/>
          </p:cNvSpPr>
          <p:nvPr/>
        </p:nvSpPr>
        <p:spPr bwMode="auto">
          <a:xfrm>
            <a:off x="737415" y="1259770"/>
            <a:ext cx="1895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350" dirty="0">
                <a:solidFill>
                  <a:schemeClr val="bg1"/>
                </a:solidFill>
              </a:rPr>
              <a:t> </a:t>
            </a:r>
            <a:r>
              <a:rPr lang="en-GB" altLang="en-US" sz="1800" dirty="0">
                <a:solidFill>
                  <a:schemeClr val="bg1"/>
                </a:solidFill>
              </a:rPr>
              <a:t>Demonstrable passion for working in that company </a:t>
            </a:r>
          </a:p>
        </p:txBody>
      </p:sp>
    </p:spTree>
    <p:extLst>
      <p:ext uri="{BB962C8B-B14F-4D97-AF65-F5344CB8AC3E}">
        <p14:creationId xmlns:p14="http://schemas.microsoft.com/office/powerpoint/2010/main" val="2123524085"/>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92" y="403622"/>
            <a:ext cx="25241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ontent Placeholder 2"/>
          <p:cNvSpPr>
            <a:spLocks noGrp="1"/>
          </p:cNvSpPr>
          <p:nvPr>
            <p:ph idx="1"/>
          </p:nvPr>
        </p:nvSpPr>
        <p:spPr>
          <a:xfrm>
            <a:off x="397669" y="2027635"/>
            <a:ext cx="7270675" cy="2944415"/>
          </a:xfrm>
        </p:spPr>
        <p:txBody>
          <a:bodyPr/>
          <a:lstStyle/>
          <a:p>
            <a:pPr marL="0" indent="0">
              <a:buNone/>
            </a:pPr>
            <a:r>
              <a:rPr lang="en-GB" altLang="en-US" sz="2100" dirty="0"/>
              <a:t>I am keen to join your world renowned company, and start my career in such a prestigious firm as yours.</a:t>
            </a:r>
          </a:p>
          <a:p>
            <a:pPr marL="0" indent="0">
              <a:buNone/>
            </a:pPr>
            <a:endParaRPr lang="en-GB" altLang="en-US" sz="2100" dirty="0"/>
          </a:p>
          <a:p>
            <a:pPr marL="0" indent="0">
              <a:buNone/>
            </a:pPr>
            <a:r>
              <a:rPr lang="en-GB" altLang="en-US" sz="2100" dirty="0"/>
              <a:t>I aspire to work in a company such as yours, which fits my personal values and interests as outlined below. </a:t>
            </a:r>
          </a:p>
          <a:p>
            <a:pPr marL="0" indent="0">
              <a:buNone/>
            </a:pPr>
            <a:endParaRPr lang="en-GB" altLang="en-US" sz="2100" dirty="0"/>
          </a:p>
          <a:p>
            <a:pPr marL="0" indent="0">
              <a:buNone/>
            </a:pPr>
            <a:r>
              <a:rPr lang="en-GB" altLang="en-US" sz="2100" dirty="0"/>
              <a:t>I am attracted to your company as it has a strong </a:t>
            </a:r>
            <a:r>
              <a:rPr lang="en-GB" altLang="en-US" sz="2100" dirty="0" smtClean="0"/>
              <a:t>focus on international business. As a speaker of 3 languages having lived in two countries, I am keen to work for a company that fits with my personal interest in global culture and work. </a:t>
            </a:r>
            <a:endParaRPr lang="en-GB" altLang="en-US" sz="2100" dirty="0"/>
          </a:p>
        </p:txBody>
      </p:sp>
    </p:spTree>
    <p:extLst>
      <p:ext uri="{BB962C8B-B14F-4D97-AF65-F5344CB8AC3E}">
        <p14:creationId xmlns:p14="http://schemas.microsoft.com/office/powerpoint/2010/main" val="569993471"/>
      </p:ext>
    </p:extLst>
  </p:cSld>
  <p:clrMapOvr>
    <a:masterClrMapping/>
  </p:clrMapOvr>
  <p:transition advClick="0"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en-US" smtClean="0"/>
              <a:t>Common issues</a:t>
            </a:r>
          </a:p>
        </p:txBody>
      </p:sp>
      <p:sp>
        <p:nvSpPr>
          <p:cNvPr id="69635" name="Content Placeholder 2"/>
          <p:cNvSpPr>
            <a:spLocks noGrp="1"/>
          </p:cNvSpPr>
          <p:nvPr>
            <p:ph idx="1"/>
          </p:nvPr>
        </p:nvSpPr>
        <p:spPr>
          <a:xfrm>
            <a:off x="457200" y="1866900"/>
            <a:ext cx="7139136" cy="2992041"/>
          </a:xfrm>
        </p:spPr>
        <p:txBody>
          <a:bodyPr/>
          <a:lstStyle/>
          <a:p>
            <a:pPr eaLnBrk="1" hangingPunct="1"/>
            <a:r>
              <a:rPr lang="en-GB" altLang="en-US" sz="2400" dirty="0" smtClean="0"/>
              <a:t>Spelling and grammar mistakes</a:t>
            </a:r>
          </a:p>
          <a:p>
            <a:pPr eaLnBrk="1" hangingPunct="1"/>
            <a:r>
              <a:rPr lang="en-GB" altLang="en-US" sz="2400" dirty="0" smtClean="0"/>
              <a:t>Overly deferential/inflated language </a:t>
            </a:r>
          </a:p>
          <a:p>
            <a:pPr eaLnBrk="1" hangingPunct="1"/>
            <a:r>
              <a:rPr lang="en-GB" altLang="en-US" sz="2400" dirty="0" smtClean="0"/>
              <a:t>Addressing/signing off inappropriately </a:t>
            </a:r>
          </a:p>
          <a:p>
            <a:pPr eaLnBrk="1" hangingPunct="1"/>
            <a:r>
              <a:rPr lang="en-GB" altLang="en-US" sz="2400" dirty="0" smtClean="0"/>
              <a:t>Not providing enough detail/evidence about their motivation for company/job or skills</a:t>
            </a:r>
          </a:p>
          <a:p>
            <a:pPr eaLnBrk="1" hangingPunct="1"/>
            <a:r>
              <a:rPr lang="en-GB" altLang="en-US" sz="2400" dirty="0" smtClean="0"/>
              <a:t>Too long – keep it to 1 A4 side comfortably </a:t>
            </a:r>
          </a:p>
          <a:p>
            <a:pPr eaLnBrk="1" hangingPunct="1"/>
            <a:r>
              <a:rPr lang="en-GB" altLang="en-US" sz="2400" dirty="0" smtClean="0"/>
              <a:t>Having a standard CL rather than tailoring it</a:t>
            </a:r>
          </a:p>
        </p:txBody>
      </p:sp>
    </p:spTree>
    <p:extLst>
      <p:ext uri="{BB962C8B-B14F-4D97-AF65-F5344CB8AC3E}">
        <p14:creationId xmlns:p14="http://schemas.microsoft.com/office/powerpoint/2010/main" val="4008316999"/>
      </p:ext>
    </p:extLst>
  </p:cSld>
  <p:clrMapOvr>
    <a:masterClrMapping/>
  </p:clrMapOvr>
  <p:transition advClick="0"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gradFill>
          <a:gsLst>
            <a:gs pos="0">
              <a:srgbClr val="7030A0"/>
            </a:gs>
            <a:gs pos="90000">
              <a:schemeClr val="accent3"/>
            </a:gs>
            <a:gs pos="100000">
              <a:schemeClr val="accent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344494" cy="1143000"/>
          </a:xfrm>
        </p:spPr>
        <p:txBody>
          <a:bodyPr/>
          <a:lstStyle/>
          <a:p>
            <a:r>
              <a:rPr lang="en-GB" sz="3200" dirty="0" smtClean="0"/>
              <a:t>Session 4: Application Forms</a:t>
            </a:r>
            <a:endParaRPr lang="en-GB" sz="32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smtClean="0"/>
              <a:t>Typical questions</a:t>
            </a:r>
          </a:p>
          <a:p>
            <a:pPr>
              <a:buFont typeface="Wingdings" panose="05000000000000000000" pitchFamily="2" charset="2"/>
              <a:buChar char="ü"/>
            </a:pPr>
            <a:endParaRPr lang="en-GB" dirty="0"/>
          </a:p>
          <a:p>
            <a:pPr>
              <a:buFont typeface="Wingdings" panose="05000000000000000000" pitchFamily="2" charset="2"/>
              <a:buChar char="ü"/>
            </a:pPr>
            <a:r>
              <a:rPr lang="en-GB" dirty="0" smtClean="0"/>
              <a:t>Key things to notice</a:t>
            </a:r>
          </a:p>
          <a:p>
            <a:pPr>
              <a:buFont typeface="Wingdings" panose="05000000000000000000" pitchFamily="2" charset="2"/>
              <a:buChar char="ü"/>
            </a:pPr>
            <a:endParaRPr lang="en-GB" dirty="0"/>
          </a:p>
          <a:p>
            <a:pPr>
              <a:buFont typeface="Wingdings" panose="05000000000000000000" pitchFamily="2" charset="2"/>
              <a:buChar char="ü"/>
            </a:pPr>
            <a:r>
              <a:rPr lang="en-GB" dirty="0" smtClean="0"/>
              <a:t>What makes a good answer </a:t>
            </a:r>
            <a:endParaRPr lang="en-GB" dirty="0"/>
          </a:p>
        </p:txBody>
      </p:sp>
    </p:spTree>
    <p:extLst>
      <p:ext uri="{BB962C8B-B14F-4D97-AF65-F5344CB8AC3E}">
        <p14:creationId xmlns:p14="http://schemas.microsoft.com/office/powerpoint/2010/main" val="3526960864"/>
      </p:ext>
    </p:extLst>
  </p:cSld>
  <p:clrMapOvr>
    <a:masterClrMapping/>
  </p:clrMapOvr>
  <p:transition advClick="0"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questions? </a:t>
            </a:r>
            <a:endParaRPr lang="en-GB" dirty="0"/>
          </a:p>
        </p:txBody>
      </p:sp>
      <p:sp>
        <p:nvSpPr>
          <p:cNvPr id="3" name="Content Placeholder 2"/>
          <p:cNvSpPr>
            <a:spLocks noGrp="1"/>
          </p:cNvSpPr>
          <p:nvPr>
            <p:ph idx="1"/>
          </p:nvPr>
        </p:nvSpPr>
        <p:spPr/>
        <p:txBody>
          <a:bodyPr/>
          <a:lstStyle/>
          <a:p>
            <a:r>
              <a:rPr lang="en-GB" dirty="0" smtClean="0"/>
              <a:t>Motivation – Why? </a:t>
            </a:r>
          </a:p>
          <a:p>
            <a:r>
              <a:rPr lang="en-GB" dirty="0" smtClean="0"/>
              <a:t>Competency - example</a:t>
            </a:r>
          </a:p>
          <a:p>
            <a:r>
              <a:rPr lang="en-GB" dirty="0" smtClean="0"/>
              <a:t>Commercial awareness </a:t>
            </a:r>
          </a:p>
          <a:p>
            <a:r>
              <a:rPr lang="en-GB" dirty="0" smtClean="0"/>
              <a:t>About you</a:t>
            </a:r>
            <a:endParaRPr lang="en-GB" dirty="0"/>
          </a:p>
        </p:txBody>
      </p:sp>
    </p:spTree>
    <p:extLst>
      <p:ext uri="{BB962C8B-B14F-4D97-AF65-F5344CB8AC3E}">
        <p14:creationId xmlns:p14="http://schemas.microsoft.com/office/powerpoint/2010/main" val="2127975903"/>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0000">
              <a:schemeClr val="accent3"/>
            </a:gs>
            <a:gs pos="100000">
              <a:schemeClr val="accent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CVs</a:t>
            </a:r>
            <a:endParaRPr lang="en-GB" dirty="0"/>
          </a:p>
        </p:txBody>
      </p:sp>
      <p:sp>
        <p:nvSpPr>
          <p:cNvPr id="3" name="Content Placeholder 2"/>
          <p:cNvSpPr>
            <a:spLocks noGrp="1"/>
          </p:cNvSpPr>
          <p:nvPr>
            <p:ph idx="1"/>
          </p:nvPr>
        </p:nvSpPr>
        <p:spPr>
          <a:xfrm>
            <a:off x="431800" y="1600201"/>
            <a:ext cx="7092950" cy="4492625"/>
          </a:xfrm>
        </p:spPr>
        <p:txBody>
          <a:bodyPr/>
          <a:lstStyle/>
          <a:p>
            <a:endParaRPr lang="en-GB" sz="2400" dirty="0" smtClean="0"/>
          </a:p>
          <a:p>
            <a:endParaRPr lang="en-GB" sz="2400" dirty="0" smtClean="0"/>
          </a:p>
          <a:p>
            <a:endParaRPr lang="en-GB" sz="2400" dirty="0"/>
          </a:p>
          <a:p>
            <a:endParaRPr lang="en-GB" sz="2400" dirty="0"/>
          </a:p>
          <a:p>
            <a:endParaRPr lang="en-GB" sz="2400" dirty="0"/>
          </a:p>
          <a:p>
            <a:r>
              <a:rPr lang="en-GB" sz="2400" dirty="0" smtClean="0"/>
              <a:t>How proficient do think your CV is on a scale of 1 to 3?  </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17" y="855468"/>
            <a:ext cx="3411063" cy="2536210"/>
          </a:xfrm>
          <a:prstGeom prst="rect">
            <a:avLst/>
          </a:prstGeom>
        </p:spPr>
      </p:pic>
    </p:spTree>
    <p:extLst>
      <p:ext uri="{BB962C8B-B14F-4D97-AF65-F5344CB8AC3E}">
        <p14:creationId xmlns:p14="http://schemas.microsoft.com/office/powerpoint/2010/main" val="1627070208"/>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Motivation </a:t>
            </a:r>
            <a:endParaRPr lang="en-GB" dirty="0"/>
          </a:p>
        </p:txBody>
      </p:sp>
      <p:sp>
        <p:nvSpPr>
          <p:cNvPr id="3" name="Content Placeholder 2"/>
          <p:cNvSpPr>
            <a:spLocks noGrp="1"/>
          </p:cNvSpPr>
          <p:nvPr>
            <p:ph idx="1"/>
          </p:nvPr>
        </p:nvSpPr>
        <p:spPr/>
        <p:txBody>
          <a:bodyPr/>
          <a:lstStyle/>
          <a:p>
            <a:pPr marL="0" indent="0">
              <a:buNone/>
            </a:pPr>
            <a:r>
              <a:rPr lang="en-GB" sz="2800" dirty="0"/>
              <a:t>Why are you interested in pursuing a </a:t>
            </a:r>
            <a:r>
              <a:rPr lang="en-GB" sz="2800" dirty="0" smtClean="0"/>
              <a:t>career as Statistician? (job) </a:t>
            </a:r>
          </a:p>
          <a:p>
            <a:pPr marL="0" indent="0">
              <a:buNone/>
            </a:pPr>
            <a:endParaRPr lang="en-GB" sz="2800" dirty="0" smtClean="0"/>
          </a:p>
          <a:p>
            <a:pPr marL="0" indent="0">
              <a:buNone/>
            </a:pPr>
            <a:r>
              <a:rPr lang="en-GB" sz="2800" dirty="0" smtClean="0"/>
              <a:t>Why are you applying for </a:t>
            </a:r>
            <a:r>
              <a:rPr lang="en-GB" sz="2800" dirty="0" err="1" smtClean="0"/>
              <a:t>Goldmann</a:t>
            </a:r>
            <a:r>
              <a:rPr lang="en-GB" sz="2800" dirty="0" smtClean="0"/>
              <a:t> </a:t>
            </a:r>
            <a:r>
              <a:rPr lang="en-GB" sz="2800" dirty="0" err="1" smtClean="0"/>
              <a:t>Sachhs</a:t>
            </a:r>
            <a:r>
              <a:rPr lang="en-GB" sz="2800" dirty="0" smtClean="0"/>
              <a:t>? (firm)</a:t>
            </a:r>
          </a:p>
          <a:p>
            <a:pPr marL="0" indent="0">
              <a:buNone/>
            </a:pPr>
            <a:endParaRPr lang="en-GB" sz="2800" dirty="0"/>
          </a:p>
          <a:p>
            <a:pPr marL="0" indent="0">
              <a:buNone/>
            </a:pPr>
            <a:r>
              <a:rPr lang="en-GB" sz="2800" dirty="0"/>
              <a:t>Why are you interested in </a:t>
            </a:r>
            <a:r>
              <a:rPr lang="en-GB" sz="2800" dirty="0" smtClean="0"/>
              <a:t>UBS’ Industrial Placement? (job and firm)</a:t>
            </a:r>
            <a:endParaRPr lang="en-GB" sz="2800" dirty="0"/>
          </a:p>
          <a:p>
            <a:pPr marL="0" indent="0">
              <a:buNone/>
            </a:pPr>
            <a:endParaRPr lang="en-GB" dirty="0" smtClean="0"/>
          </a:p>
          <a:p>
            <a:endParaRPr lang="en-GB" dirty="0"/>
          </a:p>
        </p:txBody>
      </p:sp>
    </p:spTree>
    <p:extLst>
      <p:ext uri="{BB962C8B-B14F-4D97-AF65-F5344CB8AC3E}">
        <p14:creationId xmlns:p14="http://schemas.microsoft.com/office/powerpoint/2010/main" val="3957235548"/>
      </p:ext>
    </p:extLst>
  </p:cSld>
  <p:clrMapOvr>
    <a:masterClrMapping/>
  </p:clrMapOvr>
  <p:transition advClick="0"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4"/>
            <a:ext cx="7488510" cy="5616624"/>
          </a:xfrm>
        </p:spPr>
        <p:txBody>
          <a:bodyPr/>
          <a:lstStyle/>
          <a:p>
            <a:pPr marL="514350" indent="-514350">
              <a:buFont typeface="+mj-lt"/>
              <a:buAutoNum type="arabicPeriod"/>
            </a:pPr>
            <a:r>
              <a:rPr lang="en-GB" sz="2800" dirty="0" smtClean="0"/>
              <a:t>Identify a couple of areas of the job/company that appeal to you</a:t>
            </a:r>
            <a:endParaRPr lang="en-GB" sz="2800" dirty="0"/>
          </a:p>
          <a:p>
            <a:pPr marL="514350" indent="-514350">
              <a:buFont typeface="+mj-lt"/>
              <a:buAutoNum type="arabicPeriod"/>
            </a:pPr>
            <a:r>
              <a:rPr lang="en-GB" sz="2800" dirty="0" smtClean="0"/>
              <a:t>Show deep understand of these areas. This could be via:</a:t>
            </a:r>
          </a:p>
          <a:p>
            <a:pPr marL="0" indent="0">
              <a:buNone/>
            </a:pPr>
            <a:r>
              <a:rPr lang="en-GB" sz="2800" dirty="0" smtClean="0"/>
              <a:t>-  internet research</a:t>
            </a:r>
          </a:p>
          <a:p>
            <a:pPr marL="0" indent="0">
              <a:buNone/>
            </a:pPr>
            <a:r>
              <a:rPr lang="en-GB" sz="2800" dirty="0" smtClean="0"/>
              <a:t>-  work experience</a:t>
            </a:r>
            <a:br>
              <a:rPr lang="en-GB" sz="2800" dirty="0" smtClean="0"/>
            </a:br>
            <a:r>
              <a:rPr lang="en-GB" sz="2800" dirty="0" smtClean="0"/>
              <a:t>-  conversations </a:t>
            </a:r>
            <a:r>
              <a:rPr lang="en-GB" sz="2800" dirty="0"/>
              <a:t/>
            </a:r>
            <a:br>
              <a:rPr lang="en-GB" sz="2800" dirty="0"/>
            </a:br>
            <a:r>
              <a:rPr lang="en-GB" sz="2800" dirty="0" smtClean="0"/>
              <a:t>-  hobbies etc. </a:t>
            </a:r>
          </a:p>
          <a:p>
            <a:pPr marL="0" indent="0">
              <a:buNone/>
            </a:pPr>
            <a:r>
              <a:rPr lang="en-GB" sz="2800" dirty="0" smtClean="0"/>
              <a:t>3. Connect the areas to personal </a:t>
            </a:r>
            <a:br>
              <a:rPr lang="en-GB" sz="2800" dirty="0" smtClean="0"/>
            </a:br>
            <a:r>
              <a:rPr lang="en-GB" sz="2800" dirty="0" smtClean="0"/>
              <a:t>    experience </a:t>
            </a:r>
          </a:p>
          <a:p>
            <a:endParaRPr lang="en-GB" dirty="0"/>
          </a:p>
        </p:txBody>
      </p:sp>
    </p:spTree>
    <p:extLst>
      <p:ext uri="{BB962C8B-B14F-4D97-AF65-F5344CB8AC3E}">
        <p14:creationId xmlns:p14="http://schemas.microsoft.com/office/powerpoint/2010/main" val="3308031049"/>
      </p:ext>
    </p:extLst>
  </p:cSld>
  <p:clrMapOvr>
    <a:masterClrMapping/>
  </p:clrMapOvr>
  <p:transition advClick="0"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7200900" cy="5904656"/>
          </a:xfrm>
        </p:spPr>
        <p:txBody>
          <a:bodyPr/>
          <a:lstStyle/>
          <a:p>
            <a:pPr marL="0" indent="0">
              <a:buNone/>
            </a:pPr>
            <a:r>
              <a:rPr lang="en-GB" sz="1800" b="1" dirty="0" smtClean="0"/>
              <a:t>Why are you applying to this job? (100 words)</a:t>
            </a:r>
          </a:p>
          <a:p>
            <a:pPr marL="0" indent="0">
              <a:buNone/>
            </a:pPr>
            <a:r>
              <a:rPr lang="en-GB" sz="1800" dirty="0" smtClean="0"/>
              <a:t>“</a:t>
            </a:r>
            <a:r>
              <a:rPr lang="en-GB" sz="1800" i="1" dirty="0"/>
              <a:t>During my work as a sales assistant at </a:t>
            </a:r>
            <a:r>
              <a:rPr lang="en-GB" sz="1800" i="1" dirty="0" err="1"/>
              <a:t>BigCo</a:t>
            </a:r>
            <a:r>
              <a:rPr lang="en-GB" sz="1800" i="1" dirty="0"/>
              <a:t> I was intrigued by the range of tasks covered by the HR manager, such as recruitment, training, finance and legal issues, and discussed this work with them. </a:t>
            </a:r>
            <a:r>
              <a:rPr lang="en-GB" sz="1800" i="1" dirty="0" smtClean="0"/>
              <a:t> It is this opportunity to work </a:t>
            </a:r>
            <a:r>
              <a:rPr lang="en-GB" sz="1800" i="1" dirty="0"/>
              <a:t>with other departments through the </a:t>
            </a:r>
            <a:r>
              <a:rPr lang="en-GB" sz="1800" i="1" dirty="0" smtClean="0"/>
              <a:t>organisation that first attracted me to HR. Further work experience of 2 weeks in an HR department last summer confirmed my desire to work in this area.</a:t>
            </a:r>
          </a:p>
          <a:p>
            <a:pPr marL="0" indent="0">
              <a:buNone/>
            </a:pPr>
            <a:endParaRPr lang="en-GB" sz="1800" dirty="0" smtClean="0"/>
          </a:p>
          <a:p>
            <a:pPr marL="0" indent="0">
              <a:buNone/>
            </a:pPr>
            <a:r>
              <a:rPr lang="en-GB" sz="1800" b="1" dirty="0"/>
              <a:t>Why are you applying to this job? (100 words</a:t>
            </a:r>
            <a:r>
              <a:rPr lang="en-GB" sz="1800" b="1" dirty="0" smtClean="0"/>
              <a:t>)</a:t>
            </a:r>
            <a:r>
              <a:rPr lang="en-GB" sz="1800" dirty="0"/>
              <a:t/>
            </a:r>
            <a:br>
              <a:rPr lang="en-GB" sz="1800" dirty="0"/>
            </a:br>
            <a:r>
              <a:rPr lang="en-GB" sz="1800" i="1" dirty="0" smtClean="0"/>
              <a:t>“Working </a:t>
            </a:r>
            <a:r>
              <a:rPr lang="en-GB" sz="1800" i="1" dirty="0"/>
              <a:t>as an </a:t>
            </a:r>
            <a:r>
              <a:rPr lang="en-GB" sz="1800" i="1" dirty="0" smtClean="0"/>
              <a:t>marketing </a:t>
            </a:r>
            <a:r>
              <a:rPr lang="en-GB" sz="1800" i="1" dirty="0"/>
              <a:t>account manager involves </a:t>
            </a:r>
            <a:r>
              <a:rPr lang="en-GB" sz="1800" i="1" dirty="0" smtClean="0"/>
              <a:t>working on behalf of the client</a:t>
            </a:r>
            <a:r>
              <a:rPr lang="en-GB" sz="1800" i="1" dirty="0"/>
              <a:t>, </a:t>
            </a:r>
            <a:r>
              <a:rPr lang="en-GB" sz="1800" i="1" dirty="0" smtClean="0"/>
              <a:t>managing their marketing campaign. This hugely appeals to me, having worked as a Marketing Project Leader at Bromley-by-Bow last summer, where I learned about the value of marketing and developed a strong interest in effective marketing for an organisation. I have derived great satisfaction in working with clients in my part time work as a personal shopper and would like to combine this love of working for a client with passion for marketing within an account management role. </a:t>
            </a:r>
            <a:endParaRPr lang="en-GB" sz="1800" dirty="0"/>
          </a:p>
        </p:txBody>
      </p:sp>
    </p:spTree>
    <p:extLst>
      <p:ext uri="{BB962C8B-B14F-4D97-AF65-F5344CB8AC3E}">
        <p14:creationId xmlns:p14="http://schemas.microsoft.com/office/powerpoint/2010/main" val="3672699771"/>
      </p:ext>
    </p:extLst>
  </p:cSld>
  <p:clrMapOvr>
    <a:masterClrMapping/>
  </p:clrMapOvr>
  <p:transition advClick="0"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1182"/>
            <a:ext cx="7200900" cy="1143000"/>
          </a:xfrm>
        </p:spPr>
        <p:txBody>
          <a:bodyPr/>
          <a:lstStyle/>
          <a:p>
            <a:pPr algn="ctr"/>
            <a:r>
              <a:rPr lang="en-GB" sz="4000" dirty="0" smtClean="0"/>
              <a:t>Competency question </a:t>
            </a:r>
            <a:endParaRPr lang="en-GB" sz="4000" dirty="0"/>
          </a:p>
        </p:txBody>
      </p:sp>
      <p:sp>
        <p:nvSpPr>
          <p:cNvPr id="3" name="Content Placeholder 2"/>
          <p:cNvSpPr>
            <a:spLocks noGrp="1"/>
          </p:cNvSpPr>
          <p:nvPr>
            <p:ph idx="1"/>
          </p:nvPr>
        </p:nvSpPr>
        <p:spPr>
          <a:xfrm>
            <a:off x="467544" y="1484784"/>
            <a:ext cx="7200900" cy="4492625"/>
          </a:xfrm>
        </p:spPr>
        <p:txBody>
          <a:bodyPr/>
          <a:lstStyle/>
          <a:p>
            <a:pPr marL="0" indent="0">
              <a:buNone/>
            </a:pPr>
            <a:r>
              <a:rPr lang="en-GB" sz="1800" dirty="0"/>
              <a:t>Describe a recent experience which presented you with a challenge and involved doing something differently, or finding a new </a:t>
            </a:r>
            <a:r>
              <a:rPr lang="en-GB" sz="1800" dirty="0" smtClean="0"/>
              <a:t>approach</a:t>
            </a:r>
          </a:p>
          <a:p>
            <a:pPr marL="0" indent="0">
              <a:buNone/>
            </a:pPr>
            <a:endParaRPr lang="en-GB" sz="1800" dirty="0"/>
          </a:p>
          <a:p>
            <a:pPr marL="0" indent="0">
              <a:buNone/>
            </a:pPr>
            <a:r>
              <a:rPr lang="en-GB" sz="1800" dirty="0"/>
              <a:t>Tell us about a time when you had success in building team spirit</a:t>
            </a:r>
            <a:r>
              <a:rPr lang="en-GB" sz="1800" dirty="0" smtClean="0"/>
              <a:t>.</a:t>
            </a:r>
          </a:p>
          <a:p>
            <a:pPr marL="0" indent="0">
              <a:buNone/>
            </a:pPr>
            <a:endParaRPr lang="en-GB" sz="1800" dirty="0"/>
          </a:p>
          <a:p>
            <a:pPr marL="0" indent="0">
              <a:buNone/>
            </a:pPr>
            <a:r>
              <a:rPr lang="en-GB" sz="1800" dirty="0"/>
              <a:t>Please describe a time when you have been responsible for sticking to a budget</a:t>
            </a:r>
            <a:r>
              <a:rPr lang="en-GB" sz="1800" dirty="0" smtClean="0"/>
              <a:t>.</a:t>
            </a:r>
          </a:p>
          <a:p>
            <a:pPr marL="0" indent="0">
              <a:buNone/>
            </a:pPr>
            <a:endParaRPr lang="en-GB" sz="1800" dirty="0"/>
          </a:p>
          <a:p>
            <a:pPr marL="0" indent="0">
              <a:buNone/>
            </a:pPr>
            <a:endParaRPr lang="en-GB" sz="1800" dirty="0"/>
          </a:p>
          <a:p>
            <a:pPr marL="0" indent="0">
              <a:buNone/>
            </a:pPr>
            <a:r>
              <a:rPr lang="en-GB" sz="1800" dirty="0"/>
              <a:t>Please detail information about how you believe you have demonstrated exceptional leadership skills in your work, academic or social life.</a:t>
            </a:r>
          </a:p>
          <a:p>
            <a:pPr marL="0" indent="0">
              <a:buNone/>
            </a:pPr>
            <a:endParaRPr lang="en-GB" sz="2800" dirty="0"/>
          </a:p>
          <a:p>
            <a:endParaRPr lang="en-GB" dirty="0"/>
          </a:p>
        </p:txBody>
      </p:sp>
    </p:spTree>
    <p:extLst>
      <p:ext uri="{BB962C8B-B14F-4D97-AF65-F5344CB8AC3E}">
        <p14:creationId xmlns:p14="http://schemas.microsoft.com/office/powerpoint/2010/main" val="1109076753"/>
      </p:ext>
    </p:extLst>
  </p:cSld>
  <p:clrMapOvr>
    <a:masterClrMapping/>
  </p:clrMapOvr>
  <p:transition advClick="0"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51920" y="0"/>
            <a:ext cx="4003195" cy="6858000"/>
          </a:xfrm>
        </p:spPr>
      </p:pic>
      <p:sp>
        <p:nvSpPr>
          <p:cNvPr id="5" name="TextBox 4"/>
          <p:cNvSpPr txBox="1"/>
          <p:nvPr/>
        </p:nvSpPr>
        <p:spPr>
          <a:xfrm>
            <a:off x="323528" y="908720"/>
            <a:ext cx="3528392" cy="1754326"/>
          </a:xfrm>
          <a:prstGeom prst="rect">
            <a:avLst/>
          </a:prstGeom>
          <a:noFill/>
        </p:spPr>
        <p:txBody>
          <a:bodyPr wrap="square" rtlCol="0">
            <a:spAutoFit/>
          </a:bodyPr>
          <a:lstStyle/>
          <a:p>
            <a:r>
              <a:rPr lang="en-GB" sz="3600" dirty="0" smtClean="0"/>
              <a:t>C – challenge</a:t>
            </a:r>
          </a:p>
          <a:p>
            <a:r>
              <a:rPr lang="en-GB" sz="3600" dirty="0" smtClean="0"/>
              <a:t>A – action</a:t>
            </a:r>
          </a:p>
          <a:p>
            <a:r>
              <a:rPr lang="en-GB" sz="3600" dirty="0" smtClean="0"/>
              <a:t>R – result </a:t>
            </a:r>
            <a:endParaRPr lang="en-GB" sz="3600" dirty="0"/>
          </a:p>
        </p:txBody>
      </p:sp>
    </p:spTree>
    <p:extLst>
      <p:ext uri="{BB962C8B-B14F-4D97-AF65-F5344CB8AC3E}">
        <p14:creationId xmlns:p14="http://schemas.microsoft.com/office/powerpoint/2010/main" val="2287476623"/>
      </p:ext>
    </p:extLst>
  </p:cSld>
  <p:clrMapOvr>
    <a:masterClrMapping/>
  </p:clrMapOvr>
  <p:transition advClick="0"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9912" y="0"/>
            <a:ext cx="4090180" cy="6135271"/>
          </a:xfrm>
        </p:spPr>
      </p:pic>
      <p:sp>
        <p:nvSpPr>
          <p:cNvPr id="5" name="Rectangle 4"/>
          <p:cNvSpPr/>
          <p:nvPr/>
        </p:nvSpPr>
        <p:spPr>
          <a:xfrm>
            <a:off x="3758441" y="6400500"/>
            <a:ext cx="4095993" cy="369332"/>
          </a:xfrm>
          <a:prstGeom prst="rect">
            <a:avLst/>
          </a:prstGeom>
        </p:spPr>
        <p:txBody>
          <a:bodyPr wrap="none">
            <a:spAutoFit/>
          </a:bodyPr>
          <a:lstStyle/>
          <a:p>
            <a:r>
              <a:rPr lang="en-GB" dirty="0">
                <a:solidFill>
                  <a:srgbClr val="111111"/>
                </a:solidFill>
                <a:latin typeface="-apple-system"/>
              </a:rPr>
              <a:t>Photo by </a:t>
            </a:r>
            <a:r>
              <a:rPr lang="en-GB" dirty="0">
                <a:solidFill>
                  <a:srgbClr val="999999"/>
                </a:solidFill>
                <a:latin typeface="-apple-system"/>
                <a:hlinkClick r:id="rId4"/>
              </a:rPr>
              <a:t>Greg </a:t>
            </a:r>
            <a:r>
              <a:rPr lang="en-GB" dirty="0" err="1">
                <a:solidFill>
                  <a:srgbClr val="999999"/>
                </a:solidFill>
                <a:latin typeface="-apple-system"/>
                <a:hlinkClick r:id="rId4"/>
              </a:rPr>
              <a:t>Jeanneau</a:t>
            </a:r>
            <a:r>
              <a:rPr lang="en-GB" dirty="0">
                <a:solidFill>
                  <a:srgbClr val="111111"/>
                </a:solidFill>
                <a:latin typeface="-apple-system"/>
              </a:rPr>
              <a:t> on </a:t>
            </a:r>
            <a:r>
              <a:rPr lang="en-GB" dirty="0" err="1">
                <a:solidFill>
                  <a:srgbClr val="999999"/>
                </a:solidFill>
                <a:latin typeface="-apple-system"/>
                <a:hlinkClick r:id="rId5"/>
              </a:rPr>
              <a:t>Unsplash</a:t>
            </a:r>
            <a:endParaRPr lang="en-GB" dirty="0"/>
          </a:p>
        </p:txBody>
      </p:sp>
      <p:sp>
        <p:nvSpPr>
          <p:cNvPr id="6" name="TextBox 5"/>
          <p:cNvSpPr txBox="1"/>
          <p:nvPr/>
        </p:nvSpPr>
        <p:spPr>
          <a:xfrm>
            <a:off x="683568" y="908720"/>
            <a:ext cx="2880320" cy="2062103"/>
          </a:xfrm>
          <a:prstGeom prst="rect">
            <a:avLst/>
          </a:prstGeom>
          <a:noFill/>
        </p:spPr>
        <p:txBody>
          <a:bodyPr wrap="square" rtlCol="0">
            <a:spAutoFit/>
          </a:bodyPr>
          <a:lstStyle/>
          <a:p>
            <a:r>
              <a:rPr lang="en-GB" sz="3200" dirty="0" smtClean="0"/>
              <a:t>S – situation</a:t>
            </a:r>
          </a:p>
          <a:p>
            <a:r>
              <a:rPr lang="en-GB" sz="3200" dirty="0" smtClean="0"/>
              <a:t>T – task</a:t>
            </a:r>
          </a:p>
          <a:p>
            <a:r>
              <a:rPr lang="en-GB" sz="3200" dirty="0" smtClean="0"/>
              <a:t>A – action</a:t>
            </a:r>
          </a:p>
          <a:p>
            <a:r>
              <a:rPr lang="en-GB" sz="3200" dirty="0" smtClean="0"/>
              <a:t>R - result</a:t>
            </a:r>
            <a:endParaRPr lang="en-GB" sz="3200" dirty="0"/>
          </a:p>
        </p:txBody>
      </p:sp>
    </p:spTree>
    <p:extLst>
      <p:ext uri="{BB962C8B-B14F-4D97-AF65-F5344CB8AC3E}">
        <p14:creationId xmlns:p14="http://schemas.microsoft.com/office/powerpoint/2010/main" val="4023293380"/>
      </p:ext>
    </p:extLst>
  </p:cSld>
  <p:clrMapOvr>
    <a:masterClrMapping/>
  </p:clrMapOvr>
  <p:transition advClick="0"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gradFill>
          <a:gsLst>
            <a:gs pos="0">
              <a:schemeClr val="accent5">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a:t>
            </a:r>
            <a:endParaRPr lang="en-GB" dirty="0"/>
          </a:p>
        </p:txBody>
      </p:sp>
      <p:sp>
        <p:nvSpPr>
          <p:cNvPr id="3" name="Content Placeholder 2"/>
          <p:cNvSpPr>
            <a:spLocks noGrp="1"/>
          </p:cNvSpPr>
          <p:nvPr>
            <p:ph idx="1"/>
          </p:nvPr>
        </p:nvSpPr>
        <p:spPr/>
        <p:txBody>
          <a:bodyPr/>
          <a:lstStyle/>
          <a:p>
            <a:pPr marL="0" indent="0">
              <a:buNone/>
            </a:pPr>
            <a:r>
              <a:rPr lang="en-GB" dirty="0" smtClean="0"/>
              <a:t>Critique the competency answers</a:t>
            </a:r>
            <a:endParaRPr lang="en-GB" dirty="0"/>
          </a:p>
        </p:txBody>
      </p:sp>
    </p:spTree>
    <p:extLst>
      <p:ext uri="{BB962C8B-B14F-4D97-AF65-F5344CB8AC3E}">
        <p14:creationId xmlns:p14="http://schemas.microsoft.com/office/powerpoint/2010/main" val="1511483767"/>
      </p:ext>
    </p:extLst>
  </p:cSld>
  <p:clrMapOvr>
    <a:masterClrMapping/>
  </p:clrMapOvr>
  <p:transition advClick="0" advTm="20000"/>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7881" y="0"/>
            <a:ext cx="7200900" cy="1143000"/>
          </a:xfrm>
        </p:spPr>
        <p:txBody>
          <a:bodyPr/>
          <a:lstStyle/>
          <a:p>
            <a:r>
              <a:rPr lang="en-GB" sz="4000" dirty="0" smtClean="0"/>
              <a:t>Commercial awareness</a:t>
            </a:r>
            <a:endParaRPr lang="en-GB" sz="4000" dirty="0"/>
          </a:p>
        </p:txBody>
      </p:sp>
      <p:sp>
        <p:nvSpPr>
          <p:cNvPr id="3" name="Content Placeholder 2"/>
          <p:cNvSpPr>
            <a:spLocks noGrp="1"/>
          </p:cNvSpPr>
          <p:nvPr>
            <p:ph idx="1"/>
          </p:nvPr>
        </p:nvSpPr>
        <p:spPr>
          <a:xfrm>
            <a:off x="309977" y="1556792"/>
            <a:ext cx="7200900" cy="4492625"/>
          </a:xfrm>
        </p:spPr>
        <p:txBody>
          <a:bodyPr/>
          <a:lstStyle/>
          <a:p>
            <a:pPr>
              <a:buFont typeface="Courier New" panose="02070309020205020404" pitchFamily="49" charset="0"/>
              <a:buChar char="o"/>
            </a:pPr>
            <a:r>
              <a:rPr lang="en-GB" sz="2400" dirty="0" smtClean="0"/>
              <a:t>What differentiates us from our competitors? </a:t>
            </a:r>
          </a:p>
          <a:p>
            <a:pPr>
              <a:buFont typeface="Courier New" panose="02070309020205020404" pitchFamily="49" charset="0"/>
              <a:buChar char="o"/>
            </a:pPr>
            <a:endParaRPr lang="en-GB" sz="1100" dirty="0"/>
          </a:p>
          <a:p>
            <a:pPr>
              <a:buFont typeface="Courier New" panose="02070309020205020404" pitchFamily="49" charset="0"/>
              <a:buChar char="o"/>
            </a:pPr>
            <a:r>
              <a:rPr lang="en-GB" sz="2400" dirty="0"/>
              <a:t>What story in the </a:t>
            </a:r>
            <a:r>
              <a:rPr lang="en-GB" sz="2400" dirty="0" smtClean="0"/>
              <a:t>business/legal </a:t>
            </a:r>
            <a:r>
              <a:rPr lang="en-GB" sz="2400" dirty="0"/>
              <a:t>press has interested you most </a:t>
            </a:r>
            <a:r>
              <a:rPr lang="en-GB" sz="2400" dirty="0" smtClean="0"/>
              <a:t>recently and why?</a:t>
            </a:r>
          </a:p>
          <a:p>
            <a:pPr>
              <a:buFont typeface="Courier New" panose="02070309020205020404" pitchFamily="49" charset="0"/>
              <a:buChar char="o"/>
            </a:pPr>
            <a:endParaRPr lang="en-GB" sz="1200" dirty="0"/>
          </a:p>
          <a:p>
            <a:pPr>
              <a:buFont typeface="Courier New" panose="02070309020205020404" pitchFamily="49" charset="0"/>
              <a:buChar char="o"/>
            </a:pPr>
            <a:r>
              <a:rPr lang="en-GB" sz="2400" dirty="0"/>
              <a:t>What are the greatest challenges facing our sector in the next five years</a:t>
            </a:r>
            <a:r>
              <a:rPr lang="en-GB" sz="2400" dirty="0" smtClean="0"/>
              <a:t>?</a:t>
            </a:r>
          </a:p>
          <a:p>
            <a:pPr>
              <a:buFont typeface="Courier New" panose="02070309020205020404" pitchFamily="49" charset="0"/>
              <a:buChar char="o"/>
            </a:pPr>
            <a:endParaRPr lang="en-GB" sz="1000" dirty="0" smtClean="0"/>
          </a:p>
          <a:p>
            <a:pPr>
              <a:buFont typeface="Courier New" panose="02070309020205020404" pitchFamily="49" charset="0"/>
              <a:buChar char="o"/>
            </a:pPr>
            <a:r>
              <a:rPr lang="en-GB" sz="2400" dirty="0"/>
              <a:t>What significant factors have affected this industry in recent years?</a:t>
            </a:r>
            <a:endParaRPr lang="en-GB"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39541653"/>
      </p:ext>
    </p:extLst>
  </p:cSld>
  <p:clrMapOvr>
    <a:masterClrMapping/>
  </p:clrMapOvr>
  <p:transition advClick="0"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differentiates us?</a:t>
            </a:r>
            <a:endParaRPr lang="en-GB" sz="4000"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sz="2800" dirty="0" smtClean="0"/>
              <a:t>Specifying competitors (other magic circle firms/IBs/mid-tier banks </a:t>
            </a:r>
            <a:r>
              <a:rPr lang="en-GB" sz="2800" dirty="0" err="1" smtClean="0"/>
              <a:t>etc</a:t>
            </a:r>
            <a:r>
              <a:rPr lang="en-GB" sz="2800" dirty="0" smtClean="0"/>
              <a:t>)</a:t>
            </a:r>
          </a:p>
          <a:p>
            <a:pPr>
              <a:buFont typeface="Courier New" panose="02070309020205020404" pitchFamily="49" charset="0"/>
              <a:buChar char="o"/>
            </a:pPr>
            <a:endParaRPr lang="en-GB" sz="2800" dirty="0" smtClean="0"/>
          </a:p>
          <a:p>
            <a:pPr>
              <a:buFont typeface="Courier New" panose="02070309020205020404" pitchFamily="49" charset="0"/>
              <a:buChar char="o"/>
            </a:pPr>
            <a:r>
              <a:rPr lang="en-GB" sz="2800" dirty="0" smtClean="0"/>
              <a:t>Being specific about the differentiating factor/s</a:t>
            </a:r>
          </a:p>
          <a:p>
            <a:pPr>
              <a:buFont typeface="Courier New" panose="02070309020205020404" pitchFamily="49" charset="0"/>
              <a:buChar char="o"/>
            </a:pPr>
            <a:endParaRPr lang="en-GB" sz="2800" dirty="0" smtClean="0"/>
          </a:p>
          <a:p>
            <a:pPr>
              <a:buFont typeface="Courier New" panose="02070309020205020404" pitchFamily="49" charset="0"/>
              <a:buChar char="o"/>
            </a:pPr>
            <a:r>
              <a:rPr lang="en-GB" sz="2800" dirty="0" smtClean="0"/>
              <a:t>Showing a depth of research </a:t>
            </a:r>
          </a:p>
          <a:p>
            <a:endParaRPr lang="en-GB" dirty="0"/>
          </a:p>
        </p:txBody>
      </p:sp>
    </p:spTree>
    <p:extLst>
      <p:ext uri="{BB962C8B-B14F-4D97-AF65-F5344CB8AC3E}">
        <p14:creationId xmlns:p14="http://schemas.microsoft.com/office/powerpoint/2010/main" val="211211684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Story in press interested you </a:t>
            </a:r>
            <a:endParaRPr lang="en-GB" sz="3200"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sz="2800" dirty="0" smtClean="0"/>
              <a:t>Is it coherently explained?</a:t>
            </a:r>
          </a:p>
          <a:p>
            <a:pPr>
              <a:buFont typeface="Courier New" panose="02070309020205020404" pitchFamily="49" charset="0"/>
              <a:buChar char="o"/>
            </a:pPr>
            <a:endParaRPr lang="en-GB" sz="2800" dirty="0" smtClean="0"/>
          </a:p>
          <a:p>
            <a:pPr>
              <a:buFont typeface="Courier New" panose="02070309020205020404" pitchFamily="49" charset="0"/>
              <a:buChar char="o"/>
            </a:pPr>
            <a:r>
              <a:rPr lang="en-GB" sz="2800" dirty="0" smtClean="0"/>
              <a:t>Can they rationalise why it interests them? </a:t>
            </a:r>
          </a:p>
          <a:p>
            <a:pPr>
              <a:buFont typeface="Courier New" panose="02070309020205020404" pitchFamily="49" charset="0"/>
              <a:buChar char="o"/>
            </a:pPr>
            <a:endParaRPr lang="en-GB" sz="2800" dirty="0" smtClean="0"/>
          </a:p>
          <a:p>
            <a:pPr>
              <a:buFont typeface="Courier New" panose="02070309020205020404" pitchFamily="49" charset="0"/>
              <a:buChar char="o"/>
            </a:pPr>
            <a:r>
              <a:rPr lang="en-GB" sz="2800" dirty="0" smtClean="0"/>
              <a:t>Is it a relevant current issue? </a:t>
            </a:r>
          </a:p>
          <a:p>
            <a:pPr>
              <a:buFont typeface="Courier New" panose="02070309020205020404" pitchFamily="49" charset="0"/>
              <a:buChar char="o"/>
            </a:pPr>
            <a:endParaRPr lang="en-GB" sz="2800" dirty="0" smtClean="0"/>
          </a:p>
          <a:p>
            <a:pPr>
              <a:buFont typeface="Courier New" panose="02070309020205020404" pitchFamily="49" charset="0"/>
              <a:buChar char="o"/>
            </a:pPr>
            <a:r>
              <a:rPr lang="en-GB" sz="2800" dirty="0" smtClean="0"/>
              <a:t>If they are deciding between two: which will fewer grads write about? </a:t>
            </a:r>
            <a:endParaRPr lang="en-GB" sz="2800" dirty="0"/>
          </a:p>
        </p:txBody>
      </p:sp>
    </p:spTree>
    <p:extLst>
      <p:ext uri="{BB962C8B-B14F-4D97-AF65-F5344CB8AC3E}">
        <p14:creationId xmlns:p14="http://schemas.microsoft.com/office/powerpoint/2010/main" val="3884865685"/>
      </p:ext>
    </p:extLst>
  </p:cSld>
  <p:clrMapOvr>
    <a:masterClrMapping/>
  </p:clrMapOvr>
  <p:transition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90000">
              <a:schemeClr val="accent3"/>
            </a:gs>
            <a:gs pos="100000">
              <a:schemeClr val="accent3"/>
            </a:gs>
          </a:gsLst>
          <a:lin ang="5400000" scaled="0"/>
        </a:grad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323850" y="2276872"/>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l" rtl="0" fontAlgn="base">
              <a:spcBef>
                <a:spcPct val="0"/>
              </a:spcBef>
              <a:spcAft>
                <a:spcPct val="0"/>
              </a:spcAft>
              <a:defRPr sz="4400" b="1">
                <a:solidFill>
                  <a:schemeClr val="tx2"/>
                </a:solidFill>
                <a:latin typeface="Verdana" pitchFamily="34" charset="0"/>
              </a:defRPr>
            </a:lvl6pPr>
            <a:lvl7pPr marL="914400" algn="l" rtl="0" fontAlgn="base">
              <a:spcBef>
                <a:spcPct val="0"/>
              </a:spcBef>
              <a:spcAft>
                <a:spcPct val="0"/>
              </a:spcAft>
              <a:defRPr sz="4400" b="1">
                <a:solidFill>
                  <a:schemeClr val="tx2"/>
                </a:solidFill>
                <a:latin typeface="Verdana" pitchFamily="34" charset="0"/>
              </a:defRPr>
            </a:lvl7pPr>
            <a:lvl8pPr marL="1371600" algn="l" rtl="0" fontAlgn="base">
              <a:spcBef>
                <a:spcPct val="0"/>
              </a:spcBef>
              <a:spcAft>
                <a:spcPct val="0"/>
              </a:spcAft>
              <a:defRPr sz="4400" b="1">
                <a:solidFill>
                  <a:schemeClr val="tx2"/>
                </a:solidFill>
                <a:latin typeface="Verdana" pitchFamily="34" charset="0"/>
              </a:defRPr>
            </a:lvl8pPr>
            <a:lvl9pPr marL="1828800" algn="l" rtl="0" fontAlgn="base">
              <a:spcBef>
                <a:spcPct val="0"/>
              </a:spcBef>
              <a:spcAft>
                <a:spcPct val="0"/>
              </a:spcAft>
              <a:defRPr sz="4400" b="1">
                <a:solidFill>
                  <a:schemeClr val="tx2"/>
                </a:solidFill>
                <a:latin typeface="Verdana" pitchFamily="34" charset="0"/>
              </a:defRPr>
            </a:lvl9pPr>
          </a:lstStyle>
          <a:p>
            <a:endParaRPr lang="en-GB" kern="0" dirty="0"/>
          </a:p>
        </p:txBody>
      </p:sp>
      <p:sp>
        <p:nvSpPr>
          <p:cNvPr id="4" name="Title 3"/>
          <p:cNvSpPr>
            <a:spLocks noGrp="1"/>
          </p:cNvSpPr>
          <p:nvPr>
            <p:ph type="title"/>
          </p:nvPr>
        </p:nvSpPr>
        <p:spPr>
          <a:xfrm>
            <a:off x="322092" y="1124744"/>
            <a:ext cx="7200900" cy="3861048"/>
          </a:xfrm>
        </p:spPr>
        <p:txBody>
          <a:bodyPr/>
          <a:lstStyle/>
          <a:p>
            <a:r>
              <a:rPr lang="en-GB" dirty="0" smtClean="0"/>
              <a:t>What are the key three principles to making an awesome CV?</a:t>
            </a:r>
            <a:endParaRPr lang="en-GB" dirty="0"/>
          </a:p>
        </p:txBody>
      </p:sp>
    </p:spTree>
    <p:extLst>
      <p:ext uri="{BB962C8B-B14F-4D97-AF65-F5344CB8AC3E}">
        <p14:creationId xmlns:p14="http://schemas.microsoft.com/office/powerpoint/2010/main" val="3908034135"/>
      </p:ext>
    </p:extLst>
  </p:cSld>
  <p:clrMapOvr>
    <a:masterClrMapping/>
  </p:clrMapOvr>
  <p:transition advClick="0"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0442" y="0"/>
            <a:ext cx="7200900" cy="1143000"/>
          </a:xfrm>
        </p:spPr>
        <p:txBody>
          <a:bodyPr/>
          <a:lstStyle/>
          <a:p>
            <a:pPr algn="ctr"/>
            <a:r>
              <a:rPr lang="en-GB" sz="3600" dirty="0"/>
              <a:t>C</a:t>
            </a:r>
            <a:r>
              <a:rPr lang="en-GB" sz="3600" dirty="0" smtClean="0"/>
              <a:t>hallenges facing sector</a:t>
            </a:r>
            <a:endParaRPr lang="en-GB" sz="3600" dirty="0"/>
          </a:p>
        </p:txBody>
      </p:sp>
      <p:sp>
        <p:nvSpPr>
          <p:cNvPr id="3" name="Content Placeholder 2"/>
          <p:cNvSpPr>
            <a:spLocks noGrp="1"/>
          </p:cNvSpPr>
          <p:nvPr>
            <p:ph idx="1"/>
          </p:nvPr>
        </p:nvSpPr>
        <p:spPr>
          <a:xfrm>
            <a:off x="320442" y="881140"/>
            <a:ext cx="7200900" cy="4492625"/>
          </a:xfrm>
        </p:spPr>
        <p:txBody>
          <a:bodyPr/>
          <a:lstStyle/>
          <a:p>
            <a:pPr marL="0" indent="0">
              <a:buNone/>
            </a:pPr>
            <a:endParaRPr lang="en-GB" dirty="0" smtClean="0"/>
          </a:p>
          <a:p>
            <a:pPr>
              <a:buFont typeface="Courier New" panose="02070309020205020404" pitchFamily="49" charset="0"/>
              <a:buChar char="o"/>
            </a:pPr>
            <a:r>
              <a:rPr lang="en-GB" sz="2400" dirty="0" smtClean="0"/>
              <a:t>Have they shown some depth of understanding? </a:t>
            </a:r>
          </a:p>
          <a:p>
            <a:pPr>
              <a:buFont typeface="Courier New" panose="02070309020205020404" pitchFamily="49" charset="0"/>
              <a:buChar char="o"/>
            </a:pPr>
            <a:endParaRPr lang="en-GB" sz="2400" dirty="0" smtClean="0"/>
          </a:p>
          <a:p>
            <a:pPr>
              <a:buFont typeface="Courier New" panose="02070309020205020404" pitchFamily="49" charset="0"/>
              <a:buChar char="o"/>
            </a:pPr>
            <a:r>
              <a:rPr lang="en-GB" sz="2400" dirty="0" smtClean="0"/>
              <a:t>How they been able to explain why it’s a challenge/impact of that challenge/developments in overcoming that challenge? </a:t>
            </a:r>
            <a:endParaRPr lang="en-GB" sz="2400" dirty="0"/>
          </a:p>
        </p:txBody>
      </p:sp>
      <p:pic>
        <p:nvPicPr>
          <p:cNvPr id="4" name="Picture 3"/>
          <p:cNvPicPr>
            <a:picLocks noChangeAspect="1"/>
          </p:cNvPicPr>
          <p:nvPr/>
        </p:nvPicPr>
        <p:blipFill>
          <a:blip r:embed="rId3"/>
          <a:stretch>
            <a:fillRect/>
          </a:stretch>
        </p:blipFill>
        <p:spPr>
          <a:xfrm>
            <a:off x="4860032" y="5085184"/>
            <a:ext cx="2857500" cy="1600200"/>
          </a:xfrm>
          <a:prstGeom prst="rect">
            <a:avLst/>
          </a:prstGeom>
        </p:spPr>
      </p:pic>
      <p:pic>
        <p:nvPicPr>
          <p:cNvPr id="5" name="Picture 4"/>
          <p:cNvPicPr>
            <a:picLocks noChangeAspect="1"/>
          </p:cNvPicPr>
          <p:nvPr/>
        </p:nvPicPr>
        <p:blipFill>
          <a:blip r:embed="rId4"/>
          <a:stretch>
            <a:fillRect/>
          </a:stretch>
        </p:blipFill>
        <p:spPr>
          <a:xfrm>
            <a:off x="150540" y="5085184"/>
            <a:ext cx="2838450" cy="1609725"/>
          </a:xfrm>
          <a:prstGeom prst="rect">
            <a:avLst/>
          </a:prstGeom>
        </p:spPr>
      </p:pic>
    </p:spTree>
    <p:extLst>
      <p:ext uri="{BB962C8B-B14F-4D97-AF65-F5344CB8AC3E}">
        <p14:creationId xmlns:p14="http://schemas.microsoft.com/office/powerpoint/2010/main" val="3367391562"/>
      </p:ext>
    </p:extLst>
  </p:cSld>
  <p:clrMapOvr>
    <a:masterClrMapping/>
  </p:clrMapOvr>
  <p:transition advClick="0"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7200900" cy="1143000"/>
          </a:xfrm>
        </p:spPr>
        <p:txBody>
          <a:bodyPr/>
          <a:lstStyle/>
          <a:p>
            <a:pPr algn="ctr"/>
            <a:r>
              <a:rPr lang="en-GB" dirty="0" smtClean="0"/>
              <a:t>About you </a:t>
            </a:r>
            <a:endParaRPr lang="en-GB" dirty="0"/>
          </a:p>
        </p:txBody>
      </p:sp>
      <p:sp>
        <p:nvSpPr>
          <p:cNvPr id="3" name="Content Placeholder 2"/>
          <p:cNvSpPr>
            <a:spLocks noGrp="1"/>
          </p:cNvSpPr>
          <p:nvPr>
            <p:ph idx="1"/>
          </p:nvPr>
        </p:nvSpPr>
        <p:spPr>
          <a:xfrm>
            <a:off x="341794" y="1340768"/>
            <a:ext cx="7398558" cy="4492625"/>
          </a:xfrm>
        </p:spPr>
        <p:txBody>
          <a:bodyPr/>
          <a:lstStyle/>
          <a:p>
            <a:pPr marL="0" indent="0">
              <a:buNone/>
            </a:pPr>
            <a:r>
              <a:rPr lang="en-GB" sz="2400" dirty="0"/>
              <a:t>What are your main interests, activities and pastimes? </a:t>
            </a:r>
            <a:endParaRPr lang="en-GB" sz="2400" dirty="0" smtClean="0"/>
          </a:p>
          <a:p>
            <a:pPr marL="0" indent="0">
              <a:buNone/>
            </a:pPr>
            <a:endParaRPr lang="en-GB" sz="2400" dirty="0"/>
          </a:p>
          <a:p>
            <a:pPr marL="0" indent="0">
              <a:buNone/>
            </a:pPr>
            <a:r>
              <a:rPr lang="en-GB" sz="2400" dirty="0" smtClean="0"/>
              <a:t>Please </a:t>
            </a:r>
            <a:r>
              <a:rPr lang="en-GB" sz="2400" dirty="0"/>
              <a:t>describe any related positions of responsibility you have held from school/university and onwards.</a:t>
            </a:r>
          </a:p>
          <a:p>
            <a:pPr marL="0" indent="0">
              <a:buNone/>
            </a:pPr>
            <a:endParaRPr lang="en-GB" sz="2400" dirty="0"/>
          </a:p>
          <a:p>
            <a:pPr marL="0" indent="0">
              <a:buNone/>
            </a:pPr>
            <a:r>
              <a:rPr lang="en-GB" sz="2400" dirty="0"/>
              <a:t>Describe a project or task that you particularly enjoyed and </a:t>
            </a:r>
            <a:r>
              <a:rPr lang="en-GB" sz="2400" dirty="0" smtClean="0"/>
              <a:t>why</a:t>
            </a:r>
          </a:p>
          <a:p>
            <a:pPr marL="0" indent="0">
              <a:buNone/>
            </a:pPr>
            <a:endParaRPr lang="en-GB" sz="2400" dirty="0"/>
          </a:p>
          <a:p>
            <a:pPr marL="0" indent="0">
              <a:buNone/>
            </a:pPr>
            <a:r>
              <a:rPr lang="en-GB" sz="2400" dirty="0" smtClean="0"/>
              <a:t>Anything else you’d like us to know about you </a:t>
            </a:r>
            <a:endParaRPr lang="en-GB" sz="24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88528612"/>
      </p:ext>
    </p:extLst>
  </p:cSld>
  <p:clrMapOvr>
    <a:masterClrMapping/>
  </p:clrMapOvr>
  <p:transition advClick="0"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smtClean="0"/>
              <a:t>Job personal statement</a:t>
            </a:r>
            <a:endParaRPr lang="en-GB" sz="4000" dirty="0"/>
          </a:p>
        </p:txBody>
      </p:sp>
      <p:sp>
        <p:nvSpPr>
          <p:cNvPr id="3" name="Content Placeholder 2"/>
          <p:cNvSpPr>
            <a:spLocks noGrp="1"/>
          </p:cNvSpPr>
          <p:nvPr>
            <p:ph idx="1"/>
          </p:nvPr>
        </p:nvSpPr>
        <p:spPr>
          <a:xfrm>
            <a:off x="323850" y="1417638"/>
            <a:ext cx="7200900" cy="4492625"/>
          </a:xfrm>
        </p:spPr>
        <p:txBody>
          <a:bodyPr/>
          <a:lstStyle/>
          <a:p>
            <a:pPr>
              <a:buFont typeface="Courier New" panose="02070309020205020404" pitchFamily="49" charset="0"/>
              <a:buChar char="o"/>
            </a:pPr>
            <a:r>
              <a:rPr lang="en-GB" sz="2400" dirty="0"/>
              <a:t>T</a:t>
            </a:r>
            <a:r>
              <a:rPr lang="en-GB" sz="2400" dirty="0" smtClean="0"/>
              <a:t>ailor to the job advert</a:t>
            </a:r>
          </a:p>
          <a:p>
            <a:pPr>
              <a:buFont typeface="Courier New" panose="02070309020205020404" pitchFamily="49" charset="0"/>
              <a:buChar char="o"/>
            </a:pPr>
            <a:endParaRPr lang="en-GB" sz="2400" dirty="0" smtClean="0"/>
          </a:p>
          <a:p>
            <a:pPr>
              <a:buFont typeface="Courier New" panose="02070309020205020404" pitchFamily="49" charset="0"/>
              <a:buChar char="o"/>
            </a:pPr>
            <a:r>
              <a:rPr lang="en-GB" sz="2400" dirty="0" smtClean="0"/>
              <a:t>More common to use full sentences rather than bullet points but can do either </a:t>
            </a:r>
          </a:p>
          <a:p>
            <a:pPr>
              <a:buFont typeface="Courier New" panose="02070309020205020404" pitchFamily="49" charset="0"/>
              <a:buChar char="o"/>
            </a:pPr>
            <a:endParaRPr lang="en-GB" sz="2400" dirty="0" smtClean="0"/>
          </a:p>
          <a:p>
            <a:pPr>
              <a:buFont typeface="Courier New" panose="02070309020205020404" pitchFamily="49" charset="0"/>
              <a:buChar char="o"/>
            </a:pPr>
            <a:r>
              <a:rPr lang="en-GB" sz="2400" dirty="0" smtClean="0"/>
              <a:t>Usually:</a:t>
            </a:r>
          </a:p>
          <a:p>
            <a:pPr lvl="1">
              <a:buFont typeface="Courier New" panose="02070309020205020404" pitchFamily="49" charset="0"/>
              <a:buChar char="o"/>
            </a:pPr>
            <a:r>
              <a:rPr lang="en-GB" sz="2400" dirty="0" smtClean="0"/>
              <a:t>Motivation for job</a:t>
            </a:r>
          </a:p>
          <a:p>
            <a:pPr lvl="1">
              <a:buFont typeface="Courier New" panose="02070309020205020404" pitchFamily="49" charset="0"/>
              <a:buChar char="o"/>
            </a:pPr>
            <a:r>
              <a:rPr lang="en-GB" sz="2400" dirty="0" smtClean="0"/>
              <a:t>Evidence based examples for all skills</a:t>
            </a:r>
          </a:p>
          <a:p>
            <a:pPr marL="457200" lvl="1"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1327581535"/>
      </p:ext>
    </p:extLst>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1600200"/>
            <a:ext cx="7114095" cy="4742730"/>
          </a:xfrm>
          <a:prstGeom prst="rect">
            <a:avLst/>
          </a:prstGeom>
        </p:spPr>
      </p:pic>
      <p:sp>
        <p:nvSpPr>
          <p:cNvPr id="2" name="Title 1"/>
          <p:cNvSpPr>
            <a:spLocks noGrp="1"/>
          </p:cNvSpPr>
          <p:nvPr>
            <p:ph type="title"/>
          </p:nvPr>
        </p:nvSpPr>
        <p:spPr/>
        <p:txBody>
          <a:bodyPr/>
          <a:lstStyle/>
          <a:p>
            <a:r>
              <a:rPr lang="en-GB" dirty="0" smtClean="0"/>
              <a:t>Key principle 1</a:t>
            </a:r>
            <a:endParaRPr lang="en-GB" dirty="0"/>
          </a:p>
        </p:txBody>
      </p:sp>
      <p:sp>
        <p:nvSpPr>
          <p:cNvPr id="3" name="Content Placeholder 2"/>
          <p:cNvSpPr>
            <a:spLocks noGrp="1"/>
          </p:cNvSpPr>
          <p:nvPr>
            <p:ph idx="1"/>
          </p:nvPr>
        </p:nvSpPr>
        <p:spPr>
          <a:xfrm>
            <a:off x="323850" y="1600200"/>
            <a:ext cx="7416502" cy="4492625"/>
          </a:xfrm>
        </p:spPr>
        <p:txBody>
          <a:bodyPr/>
          <a:lstStyle/>
          <a:p>
            <a:pPr marL="0" indent="0">
              <a:buNone/>
            </a:pPr>
            <a:r>
              <a:rPr lang="en-GB" b="1" dirty="0" smtClean="0">
                <a:solidFill>
                  <a:schemeClr val="bg1"/>
                </a:solidFill>
              </a:rPr>
              <a:t>Tailor to the recruiter’s </a:t>
            </a:r>
          </a:p>
          <a:p>
            <a:pPr marL="0" indent="0">
              <a:buNone/>
            </a:pPr>
            <a:r>
              <a:rPr lang="en-GB" b="1" dirty="0" smtClean="0">
                <a:solidFill>
                  <a:schemeClr val="bg1"/>
                </a:solidFill>
              </a:rPr>
              <a:t>job advert</a:t>
            </a:r>
            <a:endParaRPr lang="en-GB" b="1" dirty="0">
              <a:solidFill>
                <a:schemeClr val="bg1"/>
              </a:solidFill>
            </a:endParaRPr>
          </a:p>
        </p:txBody>
      </p:sp>
    </p:spTree>
    <p:extLst>
      <p:ext uri="{BB962C8B-B14F-4D97-AF65-F5344CB8AC3E}">
        <p14:creationId xmlns:p14="http://schemas.microsoft.com/office/powerpoint/2010/main" val="947661711"/>
      </p:ext>
    </p:extLst>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32" y="1460728"/>
            <a:ext cx="6948146" cy="4632097"/>
          </a:xfrm>
          <a:prstGeom prst="rect">
            <a:avLst/>
          </a:prstGeom>
        </p:spPr>
      </p:pic>
      <p:sp>
        <p:nvSpPr>
          <p:cNvPr id="2" name="Title 1"/>
          <p:cNvSpPr>
            <a:spLocks noGrp="1"/>
          </p:cNvSpPr>
          <p:nvPr>
            <p:ph type="title"/>
          </p:nvPr>
        </p:nvSpPr>
        <p:spPr/>
        <p:txBody>
          <a:bodyPr/>
          <a:lstStyle/>
          <a:p>
            <a:pPr algn="ctr"/>
            <a:r>
              <a:rPr lang="en-GB" dirty="0" smtClean="0"/>
              <a:t>Key principle 2</a:t>
            </a:r>
            <a:endParaRPr lang="en-GB" dirty="0"/>
          </a:p>
        </p:txBody>
      </p:sp>
      <p:sp>
        <p:nvSpPr>
          <p:cNvPr id="3" name="Content Placeholder 2"/>
          <p:cNvSpPr>
            <a:spLocks noGrp="1"/>
          </p:cNvSpPr>
          <p:nvPr>
            <p:ph idx="1"/>
          </p:nvPr>
        </p:nvSpPr>
        <p:spPr/>
        <p:txBody>
          <a:bodyPr/>
          <a:lstStyle/>
          <a:p>
            <a:pPr marL="0" indent="0" algn="ctr">
              <a:buNone/>
            </a:pPr>
            <a:r>
              <a:rPr lang="en-GB" b="1" dirty="0" smtClean="0">
                <a:solidFill>
                  <a:schemeClr val="bg1"/>
                </a:solidFill>
              </a:rPr>
              <a:t>Evidence based CV </a:t>
            </a:r>
            <a:endParaRPr lang="en-GB" b="1" dirty="0">
              <a:solidFill>
                <a:schemeClr val="bg1"/>
              </a:solidFill>
            </a:endParaRPr>
          </a:p>
        </p:txBody>
      </p:sp>
    </p:spTree>
    <p:extLst>
      <p:ext uri="{BB962C8B-B14F-4D97-AF65-F5344CB8AC3E}">
        <p14:creationId xmlns:p14="http://schemas.microsoft.com/office/powerpoint/2010/main" val="3214541950"/>
      </p:ext>
    </p:extLst>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4" b="7349"/>
          <a:stretch/>
        </p:blipFill>
        <p:spPr>
          <a:xfrm>
            <a:off x="0" y="1772816"/>
            <a:ext cx="7812360" cy="5040560"/>
          </a:xfrm>
          <a:prstGeom prst="rect">
            <a:avLst/>
          </a:prstGeom>
        </p:spPr>
      </p:pic>
      <p:sp>
        <p:nvSpPr>
          <p:cNvPr id="2" name="Title 1"/>
          <p:cNvSpPr>
            <a:spLocks noGrp="1"/>
          </p:cNvSpPr>
          <p:nvPr>
            <p:ph type="title"/>
          </p:nvPr>
        </p:nvSpPr>
        <p:spPr/>
        <p:txBody>
          <a:bodyPr/>
          <a:lstStyle/>
          <a:p>
            <a:r>
              <a:rPr lang="en-GB" dirty="0" smtClean="0"/>
              <a:t>Key principle 3.</a:t>
            </a:r>
            <a:endParaRPr lang="en-GB" dirty="0"/>
          </a:p>
        </p:txBody>
      </p:sp>
      <p:sp>
        <p:nvSpPr>
          <p:cNvPr id="3" name="Content Placeholder 2"/>
          <p:cNvSpPr>
            <a:spLocks noGrp="1"/>
          </p:cNvSpPr>
          <p:nvPr>
            <p:ph idx="1"/>
          </p:nvPr>
        </p:nvSpPr>
        <p:spPr>
          <a:xfrm>
            <a:off x="74712" y="1417638"/>
            <a:ext cx="7953672" cy="4492625"/>
          </a:xfrm>
        </p:spPr>
        <p:txBody>
          <a:bodyPr/>
          <a:lstStyle/>
          <a:p>
            <a:pPr marL="0" indent="0">
              <a:buNone/>
            </a:pPr>
            <a:r>
              <a:rPr lang="en-GB" dirty="0" smtClean="0"/>
              <a:t>Format clearly with accurate spelling and grammar </a:t>
            </a:r>
            <a:endParaRPr lang="en-GB" dirty="0"/>
          </a:p>
        </p:txBody>
      </p:sp>
    </p:spTree>
    <p:extLst>
      <p:ext uri="{BB962C8B-B14F-4D97-AF65-F5344CB8AC3E}">
        <p14:creationId xmlns:p14="http://schemas.microsoft.com/office/powerpoint/2010/main" val="2559382780"/>
      </p:ext>
    </p:extLst>
  </p:cSld>
  <p:clrMapOvr>
    <a:masterClrMapping/>
  </p:clrMapOvr>
  <p:transition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Tailor to job advert</a:t>
            </a:r>
            <a:endParaRPr lang="en-GB" dirty="0"/>
          </a:p>
        </p:txBody>
      </p:sp>
      <p:sp>
        <p:nvSpPr>
          <p:cNvPr id="3" name="Content Placeholder 2"/>
          <p:cNvSpPr>
            <a:spLocks noGrp="1"/>
          </p:cNvSpPr>
          <p:nvPr>
            <p:ph idx="1"/>
          </p:nvPr>
        </p:nvSpPr>
        <p:spPr>
          <a:xfrm>
            <a:off x="325399" y="2708920"/>
            <a:ext cx="7200900" cy="1396752"/>
          </a:xfrm>
        </p:spPr>
        <p:txBody>
          <a:bodyPr/>
          <a:lstStyle/>
          <a:p>
            <a:pPr marL="0" indent="0">
              <a:buNone/>
            </a:pPr>
            <a:r>
              <a:rPr lang="en-GB" dirty="0" smtClean="0"/>
              <a:t>What does this mean from your knowledge and experience? </a:t>
            </a:r>
            <a:endParaRPr lang="en-GB" dirty="0"/>
          </a:p>
        </p:txBody>
      </p:sp>
    </p:spTree>
    <p:extLst>
      <p:ext uri="{BB962C8B-B14F-4D97-AF65-F5344CB8AC3E}">
        <p14:creationId xmlns:p14="http://schemas.microsoft.com/office/powerpoint/2010/main" val="65707044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200900" cy="1930226"/>
          </a:xfrm>
        </p:spPr>
        <p:txBody>
          <a:bodyPr/>
          <a:lstStyle/>
          <a:p>
            <a:r>
              <a:rPr lang="en-GB" dirty="0" smtClean="0"/>
              <a:t>Example of a more difficult IP Application</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Deloitte Industrial Placement Schemes</a:t>
            </a:r>
          </a:p>
          <a:p>
            <a:endParaRPr lang="en-GB" dirty="0" smtClean="0"/>
          </a:p>
          <a:p>
            <a:r>
              <a:rPr lang="en-GB" dirty="0" smtClean="0"/>
              <a:t>Explore / Research</a:t>
            </a:r>
          </a:p>
          <a:p>
            <a:pPr lvl="1"/>
            <a:r>
              <a:rPr lang="en-GB" dirty="0" smtClean="0">
                <a:hlinkClick r:id="rId3"/>
              </a:rPr>
              <a:t>Deliotte – Careers for curious minds</a:t>
            </a:r>
            <a:endParaRPr lang="en-GB" dirty="0"/>
          </a:p>
        </p:txBody>
      </p:sp>
    </p:spTree>
    <p:extLst>
      <p:ext uri="{BB962C8B-B14F-4D97-AF65-F5344CB8AC3E}">
        <p14:creationId xmlns:p14="http://schemas.microsoft.com/office/powerpoint/2010/main" val="1593493207"/>
      </p:ext>
    </p:extLst>
  </p:cSld>
  <p:clrMapOvr>
    <a:masterClrMapping/>
  </p:clrMapOvr>
  <p:transition advClick="0" advTm="20000"/>
</p:sld>
</file>

<file path=ppt/theme/theme1.xml><?xml version="1.0" encoding="utf-8"?>
<a:theme xmlns:a="http://schemas.openxmlformats.org/drawingml/2006/main" name="QMCareers_Aug2010">
  <a:themeElements>
    <a:clrScheme name="QMCareers_Aug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MCareers_Aug20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QMCareers_Aug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MCareers_Aug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MCareers_Aug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MCareers_Aug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MCareers_Aug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MCareers_Aug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MCareers_Aug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MCareers_Aug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MCareers_Aug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MCareers_Aug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MCareers_Aug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MCareers_Aug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64493</TotalTime>
  <Words>2119</Words>
  <Application>Microsoft Office PowerPoint</Application>
  <PresentationFormat>On-screen Show (4:3)</PresentationFormat>
  <Paragraphs>334</Paragraphs>
  <Slides>42</Slides>
  <Notes>42</Notes>
  <HiddenSlides>26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MS PGothic</vt:lpstr>
      <vt:lpstr>-apple-system</vt:lpstr>
      <vt:lpstr>Arial</vt:lpstr>
      <vt:lpstr>Arial Unicode MS</vt:lpstr>
      <vt:lpstr>Calibri</vt:lpstr>
      <vt:lpstr>Courier New</vt:lpstr>
      <vt:lpstr>Times</vt:lpstr>
      <vt:lpstr>Verdana</vt:lpstr>
      <vt:lpstr>Wingdings</vt:lpstr>
      <vt:lpstr>QMCareers_Aug2010</vt:lpstr>
      <vt:lpstr>PowerPoint Presentation</vt:lpstr>
      <vt:lpstr>By the end of today’s training you will be able to…...</vt:lpstr>
      <vt:lpstr>CVs</vt:lpstr>
      <vt:lpstr>What are the key three principles to making an awesome CV?</vt:lpstr>
      <vt:lpstr>Key principle 1</vt:lpstr>
      <vt:lpstr>Key principle 2</vt:lpstr>
      <vt:lpstr>Key principle 3.</vt:lpstr>
      <vt:lpstr>1. Tailor to job advert</vt:lpstr>
      <vt:lpstr>Example of a more difficult IP Application</vt:lpstr>
      <vt:lpstr>Tailoring – keywords </vt:lpstr>
      <vt:lpstr>2. Evidence based CV</vt:lpstr>
      <vt:lpstr>Using CAR on a CV</vt:lpstr>
      <vt:lpstr>PowerPoint Presentation</vt:lpstr>
      <vt:lpstr>Formatting, spelling &amp; grammar</vt:lpstr>
      <vt:lpstr>What sections are in a CV? </vt:lpstr>
      <vt:lpstr>PowerPoint Presentation</vt:lpstr>
      <vt:lpstr>PowerPoint Presentation</vt:lpstr>
      <vt:lpstr>Critique these CVs</vt:lpstr>
      <vt:lpstr>Cover Letters </vt:lpstr>
      <vt:lpstr>Your key take away.. </vt:lpstr>
      <vt:lpstr>3 key parts  of the CL</vt:lpstr>
      <vt:lpstr>PowerPoint Presentation</vt:lpstr>
      <vt:lpstr>PowerPoint Presentation</vt:lpstr>
      <vt:lpstr>What evidence is good enough?  Score each one out of 5</vt:lpstr>
      <vt:lpstr>PowerPoint Presentation</vt:lpstr>
      <vt:lpstr>PowerPoint Presentation</vt:lpstr>
      <vt:lpstr>Common issues</vt:lpstr>
      <vt:lpstr>Session 4: Application Forms</vt:lpstr>
      <vt:lpstr>Typical questions? </vt:lpstr>
      <vt:lpstr>Motivation </vt:lpstr>
      <vt:lpstr>PowerPoint Presentation</vt:lpstr>
      <vt:lpstr>PowerPoint Presentation</vt:lpstr>
      <vt:lpstr>Competency question </vt:lpstr>
      <vt:lpstr>PowerPoint Presentation</vt:lpstr>
      <vt:lpstr>PowerPoint Presentation</vt:lpstr>
      <vt:lpstr>Application </vt:lpstr>
      <vt:lpstr>Commercial awareness</vt:lpstr>
      <vt:lpstr>What differentiates us?</vt:lpstr>
      <vt:lpstr>Story in press interested you </vt:lpstr>
      <vt:lpstr>Challenges facing sector</vt:lpstr>
      <vt:lpstr>About you </vt:lpstr>
      <vt:lpstr>Job personal statement</vt:lpstr>
    </vt:vector>
  </TitlesOfParts>
  <Company>QMUL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 Careers November 2011</dc:title>
  <dc:creator>James Weaver</dc:creator>
  <cp:lastModifiedBy>Stefan Couch</cp:lastModifiedBy>
  <cp:revision>903</cp:revision>
  <cp:lastPrinted>2019-10-14T09:16:18Z</cp:lastPrinted>
  <dcterms:created xsi:type="dcterms:W3CDTF">2011-11-09T13:23:19Z</dcterms:created>
  <dcterms:modified xsi:type="dcterms:W3CDTF">2019-10-14T09:54:55Z</dcterms:modified>
</cp:coreProperties>
</file>