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75" r:id="rId4"/>
    <p:sldId id="259" r:id="rId5"/>
    <p:sldId id="258" r:id="rId6"/>
    <p:sldId id="260" r:id="rId7"/>
    <p:sldId id="261" r:id="rId8"/>
    <p:sldId id="262" r:id="rId9"/>
    <p:sldId id="263" r:id="rId10"/>
    <p:sldId id="264" r:id="rId11"/>
    <p:sldId id="266" r:id="rId12"/>
    <p:sldId id="265" r:id="rId13"/>
    <p:sldId id="268" r:id="rId14"/>
    <p:sldId id="267" r:id="rId15"/>
    <p:sldId id="269" r:id="rId16"/>
    <p:sldId id="270" r:id="rId17"/>
    <p:sldId id="271" r:id="rId18"/>
    <p:sldId id="285" r:id="rId19"/>
    <p:sldId id="287" r:id="rId20"/>
    <p:sldId id="273" r:id="rId21"/>
    <p:sldId id="272" r:id="rId22"/>
    <p:sldId id="278" r:id="rId23"/>
    <p:sldId id="274" r:id="rId24"/>
    <p:sldId id="277"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01E3D-9B2A-C821-4969-C16FD6FA686F}" v="3" dt="2024-01-02T21:39:39.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hittaker" userId="S::hdx018@qmul.ac.uk::012fa537-c2d1-46f5-9d31-46ecd114b09b" providerId="AD" clId="Web-{D4D01E3D-9B2A-C821-4969-C16FD6FA686F}"/>
    <pc:docChg chg="modSld">
      <pc:chgData name="James Whittaker" userId="S::hdx018@qmul.ac.uk::012fa537-c2d1-46f5-9d31-46ecd114b09b" providerId="AD" clId="Web-{D4D01E3D-9B2A-C821-4969-C16FD6FA686F}" dt="2024-01-02T21:39:39.444" v="1" actId="20577"/>
      <pc:docMkLst>
        <pc:docMk/>
      </pc:docMkLst>
      <pc:sldChg chg="modSp">
        <pc:chgData name="James Whittaker" userId="S::hdx018@qmul.ac.uk::012fa537-c2d1-46f5-9d31-46ecd114b09b" providerId="AD" clId="Web-{D4D01E3D-9B2A-C821-4969-C16FD6FA686F}" dt="2024-01-02T21:39:39.444" v="1" actId="20577"/>
        <pc:sldMkLst>
          <pc:docMk/>
          <pc:sldMk cId="3069613605" sldId="263"/>
        </pc:sldMkLst>
        <pc:spChg chg="mod">
          <ac:chgData name="James Whittaker" userId="S::hdx018@qmul.ac.uk::012fa537-c2d1-46f5-9d31-46ecd114b09b" providerId="AD" clId="Web-{D4D01E3D-9B2A-C821-4969-C16FD6FA686F}" dt="2024-01-02T21:39:39.444" v="1" actId="20577"/>
          <ac:spMkLst>
            <pc:docMk/>
            <pc:sldMk cId="3069613605" sldId="263"/>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F9C73-EC9A-4BC6-9A2E-F6FBAD81BB9E}"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D61C6-C44A-4364-9133-1B3C6175EE7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01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F9C73-EC9A-4BC6-9A2E-F6FBAD81BB9E}"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116975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F9C73-EC9A-4BC6-9A2E-F6FBAD81BB9E}"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245904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F9C73-EC9A-4BC6-9A2E-F6FBAD81BB9E}"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130300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4F9C73-EC9A-4BC6-9A2E-F6FBAD81BB9E}"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DD61C6-C44A-4364-9133-1B3C6175EE7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14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4F9C73-EC9A-4BC6-9A2E-F6FBAD81BB9E}" type="datetimeFigureOut">
              <a:rPr lang="en-GB" smtClean="0"/>
              <a:t>02/01/2024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317043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4F9C73-EC9A-4BC6-9A2E-F6FBAD81BB9E}" type="datetimeFigureOut">
              <a:rPr lang="en-GB" smtClean="0"/>
              <a:t>02/01/2024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61050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4F9C73-EC9A-4BC6-9A2E-F6FBAD81BB9E}" type="datetimeFigureOut">
              <a:rPr lang="en-GB" smtClean="0"/>
              <a:t>02/01/2024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15115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4F9C73-EC9A-4BC6-9A2E-F6FBAD81BB9E}" type="datetimeFigureOut">
              <a:rPr lang="en-GB" smtClean="0"/>
              <a:t>02/01/2024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134079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4F9C73-EC9A-4BC6-9A2E-F6FBAD81BB9E}" type="datetimeFigureOut">
              <a:rPr lang="en-GB" smtClean="0"/>
              <a:t>02/01/2024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DD61C6-C44A-4364-9133-1B3C6175EE74}" type="slidenum">
              <a:rPr lang="en-GB" smtClean="0"/>
              <a:t>‹#›</a:t>
            </a:fld>
            <a:endParaRPr lang="en-GB"/>
          </a:p>
        </p:txBody>
      </p:sp>
    </p:spTree>
    <p:extLst>
      <p:ext uri="{BB962C8B-B14F-4D97-AF65-F5344CB8AC3E}">
        <p14:creationId xmlns:p14="http://schemas.microsoft.com/office/powerpoint/2010/main" val="389522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4F9C73-EC9A-4BC6-9A2E-F6FBAD81BB9E}" type="datetimeFigureOut">
              <a:rPr lang="en-GB" smtClean="0"/>
              <a:t>02/01/2024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DD61C6-C44A-4364-9133-1B3C6175EE74}" type="slidenum">
              <a:rPr lang="en-GB" smtClean="0"/>
              <a:t>‹#›</a:t>
            </a:fld>
            <a:endParaRPr lang="en-GB"/>
          </a:p>
        </p:txBody>
      </p:sp>
    </p:spTree>
    <p:extLst>
      <p:ext uri="{BB962C8B-B14F-4D97-AF65-F5344CB8AC3E}">
        <p14:creationId xmlns:p14="http://schemas.microsoft.com/office/powerpoint/2010/main" val="27329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4F9C73-EC9A-4BC6-9A2E-F6FBAD81BB9E}" type="datetimeFigureOut">
              <a:rPr lang="en-GB" smtClean="0"/>
              <a:t>02/01/2024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DD61C6-C44A-4364-9133-1B3C6175EE7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10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Renal system</a:t>
            </a:r>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309" y="0"/>
            <a:ext cx="4368800" cy="6350000"/>
          </a:xfrm>
          <a:prstGeom prst="rect">
            <a:avLst/>
          </a:prstGeom>
        </p:spPr>
      </p:pic>
    </p:spTree>
    <p:extLst>
      <p:ext uri="{BB962C8B-B14F-4D97-AF65-F5344CB8AC3E}">
        <p14:creationId xmlns:p14="http://schemas.microsoft.com/office/powerpoint/2010/main" val="101820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669176"/>
          </a:xfrm>
        </p:spPr>
        <p:txBody>
          <a:bodyPr/>
          <a:lstStyle/>
          <a:p>
            <a:r>
              <a:rPr lang="en-GB" dirty="0"/>
              <a:t>The nephron</a:t>
            </a:r>
          </a:p>
        </p:txBody>
      </p:sp>
      <p:sp>
        <p:nvSpPr>
          <p:cNvPr id="4" name="Text Placeholder 3"/>
          <p:cNvSpPr>
            <a:spLocks noGrp="1"/>
          </p:cNvSpPr>
          <p:nvPr>
            <p:ph type="body" sz="half" idx="2"/>
          </p:nvPr>
        </p:nvSpPr>
        <p:spPr>
          <a:xfrm>
            <a:off x="457200" y="1554480"/>
            <a:ext cx="3200400" cy="4842164"/>
          </a:xfrm>
        </p:spPr>
        <p:txBody>
          <a:bodyPr>
            <a:normAutofit lnSpcReduction="10000"/>
          </a:bodyPr>
          <a:lstStyle/>
          <a:p>
            <a:r>
              <a:rPr lang="en-GB" sz="2000" dirty="0"/>
              <a:t>Some urea is also reabsorbed by diffusion </a:t>
            </a:r>
          </a:p>
          <a:p>
            <a:r>
              <a:rPr lang="en-GB" sz="2000" dirty="0"/>
              <a:t>Much reabsorption of water takes place by osmosis</a:t>
            </a:r>
          </a:p>
          <a:p>
            <a:r>
              <a:rPr lang="en-GB" sz="2000" dirty="0"/>
              <a:t>The water potential of blood is lower than that of the filtrate so water is reabsorbed along the loop of Henle, the distal collecting duct and the collecting tubule</a:t>
            </a:r>
          </a:p>
          <a:p>
            <a:endParaRPr lang="en-GB" sz="2000" dirty="0"/>
          </a:p>
          <a:p>
            <a:r>
              <a:rPr lang="en-GB" sz="2000" dirty="0"/>
              <a:t>The resulting filtrate enters the ureter and then stored in the bladder</a:t>
            </a: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537" y="1022465"/>
            <a:ext cx="6298652" cy="4788131"/>
          </a:xfrm>
        </p:spPr>
      </p:pic>
    </p:spTree>
    <p:extLst>
      <p:ext uri="{BB962C8B-B14F-4D97-AF65-F5344CB8AC3E}">
        <p14:creationId xmlns:p14="http://schemas.microsoft.com/office/powerpoint/2010/main" val="74035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p:txBody>
          <a:bodyPr/>
          <a:lstStyle/>
          <a:p>
            <a:r>
              <a:rPr lang="en-GB" dirty="0"/>
              <a:t>Briefly summarise the structure of the nephron, how blood is filtered at the glomerulus and what is reabsorbed and where </a:t>
            </a:r>
          </a:p>
        </p:txBody>
      </p:sp>
    </p:spTree>
    <p:extLst>
      <p:ext uri="{BB962C8B-B14F-4D97-AF65-F5344CB8AC3E}">
        <p14:creationId xmlns:p14="http://schemas.microsoft.com/office/powerpoint/2010/main" val="8376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32510"/>
            <a:ext cx="10058400" cy="1421475"/>
          </a:xfrm>
        </p:spPr>
        <p:txBody>
          <a:bodyPr>
            <a:normAutofit/>
          </a:bodyPr>
          <a:lstStyle/>
          <a:p>
            <a:r>
              <a:rPr lang="en-GB" dirty="0"/>
              <a:t>Controlling water potential </a:t>
            </a:r>
            <a:br>
              <a:rPr lang="en-GB" dirty="0"/>
            </a:br>
            <a:r>
              <a:rPr lang="en-GB" sz="3600" dirty="0"/>
              <a:t>(</a:t>
            </a:r>
            <a:r>
              <a:rPr lang="en-GB" sz="2700" b="1" dirty="0">
                <a:solidFill>
                  <a:srgbClr val="7030A0"/>
                </a:solidFill>
              </a:rPr>
              <a:t>water moves from an area of high water potential to lower water potential</a:t>
            </a:r>
            <a:r>
              <a:rPr lang="en-GB" sz="3600" dirty="0"/>
              <a:t>)</a:t>
            </a:r>
          </a:p>
        </p:txBody>
      </p:sp>
      <p:sp>
        <p:nvSpPr>
          <p:cNvPr id="3" name="Content Placeholder 2"/>
          <p:cNvSpPr>
            <a:spLocks noGrp="1"/>
          </p:cNvSpPr>
          <p:nvPr>
            <p:ph idx="1"/>
          </p:nvPr>
        </p:nvSpPr>
        <p:spPr>
          <a:xfrm>
            <a:off x="1097280" y="2152996"/>
            <a:ext cx="10058400" cy="3716098"/>
          </a:xfrm>
        </p:spPr>
        <p:txBody>
          <a:bodyPr/>
          <a:lstStyle/>
          <a:p>
            <a:r>
              <a:rPr lang="en-GB" dirty="0"/>
              <a:t>The amount of water in the blood needs to be kept constant</a:t>
            </a:r>
          </a:p>
          <a:p>
            <a:r>
              <a:rPr lang="en-GB" dirty="0"/>
              <a:t>Water is lost via urine, sweat and in your breath</a:t>
            </a:r>
          </a:p>
          <a:p>
            <a:r>
              <a:rPr lang="en-GB" dirty="0"/>
              <a:t>If the </a:t>
            </a:r>
            <a:r>
              <a:rPr lang="en-GB" b="1" dirty="0"/>
              <a:t>water potential </a:t>
            </a:r>
            <a:r>
              <a:rPr lang="en-GB" dirty="0"/>
              <a:t>of blood is </a:t>
            </a:r>
            <a:r>
              <a:rPr lang="en-GB" b="1" dirty="0"/>
              <a:t>too low </a:t>
            </a:r>
            <a:r>
              <a:rPr lang="en-GB" dirty="0"/>
              <a:t>(you are </a:t>
            </a:r>
            <a:r>
              <a:rPr lang="en-GB" b="1" dirty="0"/>
              <a:t>dehydrated</a:t>
            </a:r>
            <a:r>
              <a:rPr lang="en-GB" dirty="0"/>
              <a:t>), more water is reabsorbed by osmosis into the blood via the capillaries surrounding the tubules of the nephron</a:t>
            </a:r>
          </a:p>
          <a:p>
            <a:r>
              <a:rPr lang="en-GB" dirty="0"/>
              <a:t>The resulting urine is darker, </a:t>
            </a:r>
            <a:r>
              <a:rPr lang="en-GB" b="1" dirty="0"/>
              <a:t>more concentrated </a:t>
            </a:r>
            <a:r>
              <a:rPr lang="en-GB" dirty="0"/>
              <a:t>and </a:t>
            </a:r>
            <a:r>
              <a:rPr lang="en-GB" b="1" dirty="0"/>
              <a:t>less</a:t>
            </a:r>
            <a:r>
              <a:rPr lang="en-GB" dirty="0"/>
              <a:t> is produced</a:t>
            </a:r>
          </a:p>
          <a:p>
            <a:r>
              <a:rPr lang="en-GB" dirty="0"/>
              <a:t>If the water potential of blood is </a:t>
            </a:r>
            <a:r>
              <a:rPr lang="en-GB" b="1" dirty="0"/>
              <a:t>too high </a:t>
            </a:r>
            <a:r>
              <a:rPr lang="en-GB" dirty="0"/>
              <a:t>(you are </a:t>
            </a:r>
            <a:r>
              <a:rPr lang="en-GB" b="1" dirty="0"/>
              <a:t>very hydrated</a:t>
            </a:r>
            <a:r>
              <a:rPr lang="en-GB" dirty="0"/>
              <a:t>), less water is reabsorbed into the blood by osmosis from the tubules of the nephron</a:t>
            </a:r>
          </a:p>
          <a:p>
            <a:r>
              <a:rPr lang="en-GB" dirty="0"/>
              <a:t>The resulting urine is pale, </a:t>
            </a:r>
            <a:r>
              <a:rPr lang="en-GB" b="1" dirty="0"/>
              <a:t>less concentrated </a:t>
            </a:r>
            <a:r>
              <a:rPr lang="en-GB" dirty="0"/>
              <a:t>and </a:t>
            </a:r>
            <a:r>
              <a:rPr lang="en-GB" b="1" dirty="0"/>
              <a:t>more</a:t>
            </a:r>
            <a:r>
              <a:rPr lang="en-GB" dirty="0"/>
              <a:t> is produced</a:t>
            </a:r>
          </a:p>
        </p:txBody>
      </p:sp>
    </p:spTree>
    <p:extLst>
      <p:ext uri="{BB962C8B-B14F-4D97-AF65-F5344CB8AC3E}">
        <p14:creationId xmlns:p14="http://schemas.microsoft.com/office/powerpoint/2010/main" val="83443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09" y="0"/>
            <a:ext cx="10460182" cy="6858000"/>
          </a:xfrm>
          <a:prstGeom prst="rect">
            <a:avLst/>
          </a:prstGeom>
        </p:spPr>
      </p:pic>
    </p:spTree>
    <p:extLst>
      <p:ext uri="{BB962C8B-B14F-4D97-AF65-F5344CB8AC3E}">
        <p14:creationId xmlns:p14="http://schemas.microsoft.com/office/powerpoint/2010/main" val="109710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400696"/>
          </a:xfrm>
        </p:spPr>
        <p:txBody>
          <a:bodyPr>
            <a:normAutofit fontScale="90000"/>
          </a:bodyPr>
          <a:lstStyle/>
          <a:p>
            <a:r>
              <a:rPr lang="en-GB" dirty="0"/>
              <a:t>Loop of Henle and the </a:t>
            </a:r>
            <a:r>
              <a:rPr lang="en-GB" dirty="0" err="1"/>
              <a:t>countercurrent</a:t>
            </a:r>
            <a:r>
              <a:rPr lang="en-GB" dirty="0"/>
              <a:t> multiplier mechanism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684" y="594359"/>
            <a:ext cx="7390014" cy="5606936"/>
          </a:xfrm>
        </p:spPr>
      </p:pic>
      <p:sp>
        <p:nvSpPr>
          <p:cNvPr id="4" name="Text Placeholder 3"/>
          <p:cNvSpPr>
            <a:spLocks noGrp="1"/>
          </p:cNvSpPr>
          <p:nvPr>
            <p:ph type="body" sz="half" idx="2"/>
          </p:nvPr>
        </p:nvSpPr>
        <p:spPr>
          <a:xfrm>
            <a:off x="457200" y="2286000"/>
            <a:ext cx="3200400" cy="4019204"/>
          </a:xfrm>
        </p:spPr>
        <p:txBody>
          <a:bodyPr>
            <a:normAutofit fontScale="92500" lnSpcReduction="10000"/>
          </a:bodyPr>
          <a:lstStyle/>
          <a:p>
            <a:r>
              <a:rPr lang="en-GB" sz="2000" dirty="0"/>
              <a:t>The loop of Henle comprises the </a:t>
            </a:r>
            <a:r>
              <a:rPr lang="en-GB" sz="2000" b="1" dirty="0"/>
              <a:t>descending limb </a:t>
            </a:r>
            <a:r>
              <a:rPr lang="en-GB" sz="2000" dirty="0"/>
              <a:t>and the </a:t>
            </a:r>
            <a:r>
              <a:rPr lang="en-GB" sz="2000" b="1" dirty="0"/>
              <a:t>ascending limb</a:t>
            </a:r>
          </a:p>
          <a:p>
            <a:r>
              <a:rPr lang="en-GB" sz="2000" dirty="0"/>
              <a:t>This is the basis for the </a:t>
            </a:r>
            <a:r>
              <a:rPr lang="en-GB" sz="2000" b="1" dirty="0" err="1"/>
              <a:t>countercurrent</a:t>
            </a:r>
            <a:r>
              <a:rPr lang="en-GB" sz="2000" b="1" dirty="0"/>
              <a:t> multiplier mechanism</a:t>
            </a:r>
          </a:p>
          <a:p>
            <a:r>
              <a:rPr lang="en-GB" sz="2000" dirty="0"/>
              <a:t>Na</a:t>
            </a:r>
            <a:r>
              <a:rPr lang="en-GB" sz="2000" baseline="30000" dirty="0"/>
              <a:t>+</a:t>
            </a:r>
            <a:r>
              <a:rPr lang="en-GB" sz="2000" dirty="0"/>
              <a:t> and Cl</a:t>
            </a:r>
            <a:r>
              <a:rPr lang="en-GB" sz="2000" baseline="30000" dirty="0"/>
              <a:t>-</a:t>
            </a:r>
            <a:r>
              <a:rPr lang="en-GB" sz="2000" dirty="0"/>
              <a:t> ions are </a:t>
            </a:r>
            <a:r>
              <a:rPr lang="en-GB" sz="2000" b="1" dirty="0"/>
              <a:t>actively pumped</a:t>
            </a:r>
            <a:r>
              <a:rPr lang="en-GB" sz="2000" dirty="0"/>
              <a:t> out near the top of the </a:t>
            </a:r>
            <a:r>
              <a:rPr lang="en-GB" sz="2000" b="1" dirty="0"/>
              <a:t>ascending limb </a:t>
            </a:r>
            <a:r>
              <a:rPr lang="en-GB" sz="2000" dirty="0"/>
              <a:t>into the medulla – this sets up a concentration gradient</a:t>
            </a:r>
            <a:endParaRPr lang="en-GB" sz="2000" b="1" dirty="0"/>
          </a:p>
          <a:p>
            <a:r>
              <a:rPr lang="en-GB" sz="2000" dirty="0"/>
              <a:t>Water cannot follow as this part of the limb is  impermeable </a:t>
            </a:r>
          </a:p>
        </p:txBody>
      </p:sp>
    </p:spTree>
    <p:extLst>
      <p:ext uri="{BB962C8B-B14F-4D97-AF65-F5344CB8AC3E}">
        <p14:creationId xmlns:p14="http://schemas.microsoft.com/office/powerpoint/2010/main" val="21519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400696"/>
          </a:xfrm>
        </p:spPr>
        <p:txBody>
          <a:bodyPr>
            <a:normAutofit fontScale="90000"/>
          </a:bodyPr>
          <a:lstStyle/>
          <a:p>
            <a:r>
              <a:rPr lang="en-GB" dirty="0"/>
              <a:t>Loop of Henle and the </a:t>
            </a:r>
            <a:r>
              <a:rPr lang="en-GB" dirty="0" err="1"/>
              <a:t>countercurrent</a:t>
            </a:r>
            <a:r>
              <a:rPr lang="en-GB" dirty="0"/>
              <a:t> multiplier mechanism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684" y="594359"/>
            <a:ext cx="7390014" cy="5606936"/>
          </a:xfrm>
        </p:spPr>
      </p:pic>
      <p:sp>
        <p:nvSpPr>
          <p:cNvPr id="4" name="Text Placeholder 3"/>
          <p:cNvSpPr>
            <a:spLocks noGrp="1"/>
          </p:cNvSpPr>
          <p:nvPr>
            <p:ph type="body" sz="half" idx="2"/>
          </p:nvPr>
        </p:nvSpPr>
        <p:spPr>
          <a:xfrm>
            <a:off x="457200" y="1995055"/>
            <a:ext cx="3200400" cy="4310149"/>
          </a:xfrm>
        </p:spPr>
        <p:txBody>
          <a:bodyPr>
            <a:normAutofit/>
          </a:bodyPr>
          <a:lstStyle/>
          <a:p>
            <a:r>
              <a:rPr lang="en-GB" sz="2000" dirty="0"/>
              <a:t>As there is now a high concentration of Na</a:t>
            </a:r>
            <a:r>
              <a:rPr lang="en-GB" sz="2000" baseline="30000" dirty="0"/>
              <a:t>+</a:t>
            </a:r>
            <a:r>
              <a:rPr lang="en-GB" sz="2000" dirty="0"/>
              <a:t> and Cl</a:t>
            </a:r>
            <a:r>
              <a:rPr lang="en-GB" sz="2000" baseline="30000" dirty="0"/>
              <a:t>-</a:t>
            </a:r>
            <a:r>
              <a:rPr lang="en-GB" sz="2000" dirty="0"/>
              <a:t> ions in the interstitial (tissue) fluid near the </a:t>
            </a:r>
            <a:r>
              <a:rPr lang="en-GB" sz="2000" b="1" dirty="0"/>
              <a:t>top of the descending limb</a:t>
            </a:r>
            <a:r>
              <a:rPr lang="en-GB" sz="2000" dirty="0"/>
              <a:t>, water potential here is </a:t>
            </a:r>
            <a:r>
              <a:rPr lang="en-GB" sz="2000" b="1" dirty="0"/>
              <a:t>lower</a:t>
            </a:r>
            <a:r>
              <a:rPr lang="en-GB" sz="2000" dirty="0"/>
              <a:t> than in the filtrate   </a:t>
            </a:r>
          </a:p>
          <a:p>
            <a:r>
              <a:rPr lang="en-GB" sz="2000" dirty="0"/>
              <a:t>As the </a:t>
            </a:r>
            <a:r>
              <a:rPr lang="en-GB" sz="2000" b="1" dirty="0"/>
              <a:t>water potential </a:t>
            </a:r>
            <a:r>
              <a:rPr lang="en-GB" sz="2000" dirty="0"/>
              <a:t>of the </a:t>
            </a:r>
            <a:r>
              <a:rPr lang="en-GB" sz="2000" b="1" dirty="0"/>
              <a:t>filtrate </a:t>
            </a:r>
            <a:r>
              <a:rPr lang="en-GB" sz="2000" dirty="0"/>
              <a:t>is </a:t>
            </a:r>
            <a:r>
              <a:rPr lang="en-GB" sz="2000" b="1" dirty="0"/>
              <a:t>higher</a:t>
            </a:r>
            <a:r>
              <a:rPr lang="en-GB" sz="2000" dirty="0"/>
              <a:t> than the water potential of the tissue fluid surrounding the descending limb, </a:t>
            </a:r>
            <a:r>
              <a:rPr lang="en-GB" sz="2000" b="1" dirty="0"/>
              <a:t>water leaves via osmosis </a:t>
            </a:r>
            <a:r>
              <a:rPr lang="en-GB" sz="2000" dirty="0"/>
              <a:t>and enters the blood</a:t>
            </a:r>
          </a:p>
        </p:txBody>
      </p:sp>
    </p:spTree>
    <p:extLst>
      <p:ext uri="{BB962C8B-B14F-4D97-AF65-F5344CB8AC3E}">
        <p14:creationId xmlns:p14="http://schemas.microsoft.com/office/powerpoint/2010/main" val="285891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400696"/>
          </a:xfrm>
        </p:spPr>
        <p:txBody>
          <a:bodyPr>
            <a:normAutofit fontScale="90000"/>
          </a:bodyPr>
          <a:lstStyle/>
          <a:p>
            <a:r>
              <a:rPr lang="en-GB" dirty="0"/>
              <a:t>Loop of Henle and the </a:t>
            </a:r>
            <a:r>
              <a:rPr lang="en-GB" dirty="0" err="1"/>
              <a:t>countercurrent</a:t>
            </a:r>
            <a:r>
              <a:rPr lang="en-GB" dirty="0"/>
              <a:t> multiplier mechanism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684" y="594359"/>
            <a:ext cx="7390014" cy="5606936"/>
          </a:xfrm>
        </p:spPr>
      </p:pic>
      <p:sp>
        <p:nvSpPr>
          <p:cNvPr id="4" name="Text Placeholder 3"/>
          <p:cNvSpPr>
            <a:spLocks noGrp="1"/>
          </p:cNvSpPr>
          <p:nvPr>
            <p:ph type="body" sz="half" idx="2"/>
          </p:nvPr>
        </p:nvSpPr>
        <p:spPr>
          <a:xfrm>
            <a:off x="457200" y="1995055"/>
            <a:ext cx="3200400" cy="4310149"/>
          </a:xfrm>
        </p:spPr>
        <p:txBody>
          <a:bodyPr>
            <a:normAutofit/>
          </a:bodyPr>
          <a:lstStyle/>
          <a:p>
            <a:r>
              <a:rPr lang="en-GB" sz="2000" dirty="0"/>
              <a:t>Na</a:t>
            </a:r>
            <a:r>
              <a:rPr lang="en-GB" sz="2000" baseline="30000" dirty="0"/>
              <a:t>+</a:t>
            </a:r>
            <a:r>
              <a:rPr lang="en-GB" sz="2000" dirty="0"/>
              <a:t> and Cl</a:t>
            </a:r>
            <a:r>
              <a:rPr lang="en-GB" sz="2000" baseline="30000" dirty="0"/>
              <a:t>-</a:t>
            </a:r>
            <a:r>
              <a:rPr lang="en-GB" sz="2000" dirty="0"/>
              <a:t> ions also leave the lower part of the ascending limb via </a:t>
            </a:r>
            <a:r>
              <a:rPr lang="en-GB" sz="2000" b="1" dirty="0"/>
              <a:t>diffusion</a:t>
            </a:r>
            <a:r>
              <a:rPr lang="en-GB" sz="2000" dirty="0"/>
              <a:t> which makes the </a:t>
            </a:r>
            <a:r>
              <a:rPr lang="en-GB" sz="2000" b="1" dirty="0"/>
              <a:t>water potential </a:t>
            </a:r>
            <a:r>
              <a:rPr lang="en-GB" sz="2000" dirty="0"/>
              <a:t>of the tissue fluid in the </a:t>
            </a:r>
            <a:r>
              <a:rPr lang="en-GB" sz="2000" b="1" dirty="0"/>
              <a:t>medulla </a:t>
            </a:r>
            <a:r>
              <a:rPr lang="en-GB" sz="2000" dirty="0"/>
              <a:t>even </a:t>
            </a:r>
            <a:r>
              <a:rPr lang="en-GB" sz="2000" b="1" dirty="0"/>
              <a:t>lower</a:t>
            </a:r>
          </a:p>
          <a:p>
            <a:r>
              <a:rPr lang="en-GB" sz="2000" dirty="0"/>
              <a:t>As the ion concentration in the medulla is increased, the water potential is lowered  and this causes </a:t>
            </a:r>
            <a:r>
              <a:rPr lang="en-GB" sz="2000" b="1" dirty="0"/>
              <a:t>water to leave the collecting duct by osmosis</a:t>
            </a:r>
          </a:p>
        </p:txBody>
      </p:sp>
    </p:spTree>
    <p:extLst>
      <p:ext uri="{BB962C8B-B14F-4D97-AF65-F5344CB8AC3E}">
        <p14:creationId xmlns:p14="http://schemas.microsoft.com/office/powerpoint/2010/main" val="34599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Osmoregulation and variation in water reabsorption</a:t>
            </a:r>
          </a:p>
        </p:txBody>
      </p:sp>
      <p:sp>
        <p:nvSpPr>
          <p:cNvPr id="3" name="Content Placeholder 2"/>
          <p:cNvSpPr>
            <a:spLocks noGrp="1"/>
          </p:cNvSpPr>
          <p:nvPr>
            <p:ph idx="1"/>
          </p:nvPr>
        </p:nvSpPr>
        <p:spPr/>
        <p:txBody>
          <a:bodyPr>
            <a:normAutofit fontScale="85000" lnSpcReduction="20000"/>
          </a:bodyPr>
          <a:lstStyle/>
          <a:p>
            <a:r>
              <a:rPr lang="en-GB" sz="2200" dirty="0"/>
              <a:t>The </a:t>
            </a:r>
            <a:r>
              <a:rPr lang="en-GB" sz="2200" b="1" dirty="0"/>
              <a:t>longer</a:t>
            </a:r>
            <a:r>
              <a:rPr lang="en-GB" sz="2200" dirty="0"/>
              <a:t> the loop of Henle, the </a:t>
            </a:r>
            <a:r>
              <a:rPr lang="en-GB" sz="2200" b="1" dirty="0"/>
              <a:t>greater</a:t>
            </a:r>
            <a:r>
              <a:rPr lang="en-GB" sz="2200" dirty="0"/>
              <a:t> the reabsorption of water from the filtrate </a:t>
            </a:r>
          </a:p>
          <a:p>
            <a:r>
              <a:rPr lang="en-GB" sz="2200" dirty="0"/>
              <a:t>Some animals living in hot conditions will have very long loops of Henle so they can conserve water</a:t>
            </a:r>
          </a:p>
          <a:p>
            <a:r>
              <a:rPr lang="en-GB" sz="2200" dirty="0"/>
              <a:t>Humans can vary and control the volume of water reabsorbed via </a:t>
            </a:r>
            <a:r>
              <a:rPr lang="en-GB" sz="2200" b="1" dirty="0"/>
              <a:t>anti-diuretic hormone </a:t>
            </a:r>
            <a:r>
              <a:rPr lang="en-GB" sz="2200" dirty="0"/>
              <a:t>(ADH) </a:t>
            </a:r>
          </a:p>
          <a:p>
            <a:r>
              <a:rPr lang="en-GB" sz="2200" dirty="0"/>
              <a:t>Water potential of blood is monitored by </a:t>
            </a:r>
            <a:r>
              <a:rPr lang="en-GB" sz="2200" b="1" dirty="0" err="1"/>
              <a:t>osmoreceptors</a:t>
            </a:r>
            <a:r>
              <a:rPr lang="en-GB" sz="2200" dirty="0"/>
              <a:t> in the </a:t>
            </a:r>
            <a:r>
              <a:rPr lang="en-GB" sz="2200" b="1" dirty="0"/>
              <a:t>hypothalamus</a:t>
            </a:r>
          </a:p>
          <a:p>
            <a:r>
              <a:rPr lang="en-GB" sz="2200" dirty="0"/>
              <a:t>When the water potential is </a:t>
            </a:r>
            <a:r>
              <a:rPr lang="en-GB" sz="2200" b="1" dirty="0"/>
              <a:t>low</a:t>
            </a:r>
            <a:r>
              <a:rPr lang="en-GB" sz="2200" dirty="0"/>
              <a:t>, the hypothalamus signals to the ______________to produce ADH</a:t>
            </a:r>
          </a:p>
          <a:p>
            <a:r>
              <a:rPr lang="en-GB" sz="2200" dirty="0"/>
              <a:t>ADH is released into the blood and travels to the </a:t>
            </a:r>
            <a:r>
              <a:rPr lang="en-GB" sz="2200" b="1" dirty="0"/>
              <a:t>distal collecting tubule </a:t>
            </a:r>
            <a:r>
              <a:rPr lang="en-GB" sz="2200" dirty="0"/>
              <a:t>and </a:t>
            </a:r>
            <a:r>
              <a:rPr lang="en-GB" sz="2200" b="1" dirty="0"/>
              <a:t>collecting duct </a:t>
            </a:r>
            <a:r>
              <a:rPr lang="en-GB" sz="2200" dirty="0"/>
              <a:t>to make them </a:t>
            </a:r>
            <a:r>
              <a:rPr lang="en-GB" sz="2200" b="1" dirty="0"/>
              <a:t>more permeable </a:t>
            </a:r>
            <a:r>
              <a:rPr lang="en-GB" sz="2200" dirty="0"/>
              <a:t>to water via </a:t>
            </a:r>
            <a:r>
              <a:rPr lang="en-GB" sz="2200" b="1" dirty="0" err="1"/>
              <a:t>aquaporins</a:t>
            </a:r>
            <a:r>
              <a:rPr lang="en-GB" sz="2200" dirty="0"/>
              <a:t> (water channels) which are embedded in the cell membranes</a:t>
            </a:r>
          </a:p>
          <a:p>
            <a:r>
              <a:rPr lang="en-GB" sz="2200" dirty="0"/>
              <a:t>Water is therefore reabsorbed into the medulla and then into the blood </a:t>
            </a:r>
          </a:p>
          <a:p>
            <a:r>
              <a:rPr lang="en-GB" sz="2200" dirty="0"/>
              <a:t>Less urine is produced and it is more concentrated </a:t>
            </a:r>
          </a:p>
          <a:p>
            <a:r>
              <a:rPr lang="en-GB" dirty="0"/>
              <a:t> </a:t>
            </a:r>
          </a:p>
          <a:p>
            <a:endParaRPr lang="en-GB" dirty="0"/>
          </a:p>
        </p:txBody>
      </p:sp>
    </p:spTree>
    <p:extLst>
      <p:ext uri="{BB962C8B-B14F-4D97-AF65-F5344CB8AC3E}">
        <p14:creationId xmlns:p14="http://schemas.microsoft.com/office/powerpoint/2010/main" val="17430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Osmoregulation</a:t>
            </a:r>
          </a:p>
        </p:txBody>
      </p:sp>
      <p:sp>
        <p:nvSpPr>
          <p:cNvPr id="3" name="Content Placeholder 2"/>
          <p:cNvSpPr>
            <a:spLocks noGrp="1"/>
          </p:cNvSpPr>
          <p:nvPr>
            <p:ph idx="1"/>
          </p:nvPr>
        </p:nvSpPr>
        <p:spPr/>
        <p:txBody>
          <a:bodyPr>
            <a:normAutofit lnSpcReduction="10000"/>
          </a:bodyPr>
          <a:lstStyle/>
          <a:p>
            <a:r>
              <a:rPr lang="en-GB" dirty="0"/>
              <a:t>If someone drinks lots of water, </a:t>
            </a:r>
            <a:r>
              <a:rPr lang="en-GB" dirty="0" err="1"/>
              <a:t>osmoreceptors</a:t>
            </a:r>
            <a:r>
              <a:rPr lang="en-GB" dirty="0"/>
              <a:t> detect this in the hypothalamus</a:t>
            </a:r>
          </a:p>
          <a:p>
            <a:r>
              <a:rPr lang="en-GB" dirty="0"/>
              <a:t>Less ADH is produced by the posterior pituitary</a:t>
            </a:r>
          </a:p>
          <a:p>
            <a:r>
              <a:rPr lang="en-GB" dirty="0"/>
              <a:t>This leads to fewer </a:t>
            </a:r>
            <a:r>
              <a:rPr lang="en-GB" dirty="0" err="1"/>
              <a:t>aquaporins</a:t>
            </a:r>
            <a:r>
              <a:rPr lang="en-GB" dirty="0"/>
              <a:t> in the cell membrane being open</a:t>
            </a:r>
          </a:p>
          <a:p>
            <a:r>
              <a:rPr lang="en-GB" dirty="0"/>
              <a:t>Less water is reabsorbed so more dilute urine is produced in larger volumes</a:t>
            </a:r>
          </a:p>
          <a:p>
            <a:r>
              <a:rPr lang="en-GB" dirty="0"/>
              <a:t>This is an example of negative feedback</a:t>
            </a:r>
          </a:p>
          <a:p>
            <a:r>
              <a:rPr lang="en-GB" dirty="0"/>
              <a:t>If someone eats a high salt diet, this can damage the kidneys as salt decreases the water potential of blood plasma leading to more water in blood vessels</a:t>
            </a:r>
          </a:p>
          <a:p>
            <a:r>
              <a:rPr lang="en-GB" dirty="0"/>
              <a:t>Increased volume of water leads to increased blood pressure</a:t>
            </a:r>
          </a:p>
          <a:p>
            <a:r>
              <a:rPr lang="en-GB" dirty="0"/>
              <a:t>An increase in blood pressure can damage the capillaries of the glomerulus (remember, they are already under increased pressure) so ultrafiltration is affected   </a:t>
            </a:r>
          </a:p>
        </p:txBody>
      </p:sp>
    </p:spTree>
    <p:extLst>
      <p:ext uri="{BB962C8B-B14F-4D97-AF65-F5344CB8AC3E}">
        <p14:creationId xmlns:p14="http://schemas.microsoft.com/office/powerpoint/2010/main" val="149188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159626"/>
          </a:xfrm>
        </p:spPr>
        <p:txBody>
          <a:bodyPr/>
          <a:lstStyle/>
          <a:p>
            <a:r>
              <a:rPr lang="en-GB" dirty="0"/>
              <a:t>Salt in blood plasma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8582" y="1354975"/>
            <a:ext cx="5428211" cy="3192087"/>
          </a:xfrm>
        </p:spPr>
      </p:pic>
      <p:sp>
        <p:nvSpPr>
          <p:cNvPr id="4" name="Text Placeholder 3"/>
          <p:cNvSpPr>
            <a:spLocks noGrp="1"/>
          </p:cNvSpPr>
          <p:nvPr>
            <p:ph type="body" sz="half" idx="2"/>
          </p:nvPr>
        </p:nvSpPr>
        <p:spPr>
          <a:xfrm>
            <a:off x="457200" y="1895302"/>
            <a:ext cx="3200400" cy="4409902"/>
          </a:xfrm>
        </p:spPr>
        <p:txBody>
          <a:bodyPr>
            <a:normAutofit lnSpcReduction="10000"/>
          </a:bodyPr>
          <a:lstStyle/>
          <a:p>
            <a:r>
              <a:rPr lang="en-GB" sz="1800" dirty="0"/>
              <a:t>Salt is able to dissolve easily in blood plasma</a:t>
            </a:r>
          </a:p>
          <a:p>
            <a:r>
              <a:rPr lang="en-GB" sz="1800" dirty="0"/>
              <a:t>This happens because of unbalanced sharing of electrons leading to water having slightly positive and slightly negative ends</a:t>
            </a:r>
          </a:p>
          <a:p>
            <a:r>
              <a:rPr lang="en-GB" sz="1800" dirty="0"/>
              <a:t>The slightly positive and slightly negative ends are then attracted to the positive and negative ions</a:t>
            </a:r>
          </a:p>
          <a:p>
            <a:r>
              <a:rPr lang="en-GB" sz="1800" dirty="0"/>
              <a:t>The water molecules form groups or clusters around the ion which keeps them apart from each other, leading to the solute being dissolved</a:t>
            </a:r>
          </a:p>
        </p:txBody>
      </p:sp>
    </p:spTree>
    <p:extLst>
      <p:ext uri="{BB962C8B-B14F-4D97-AF65-F5344CB8AC3E}">
        <p14:creationId xmlns:p14="http://schemas.microsoft.com/office/powerpoint/2010/main" val="402840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a:t>
            </a:r>
          </a:p>
        </p:txBody>
      </p:sp>
      <p:sp>
        <p:nvSpPr>
          <p:cNvPr id="3" name="Content Placeholder 2"/>
          <p:cNvSpPr>
            <a:spLocks noGrp="1"/>
          </p:cNvSpPr>
          <p:nvPr>
            <p:ph idx="1"/>
          </p:nvPr>
        </p:nvSpPr>
        <p:spPr/>
        <p:txBody>
          <a:bodyPr/>
          <a:lstStyle/>
          <a:p>
            <a:r>
              <a:rPr lang="en-GB" dirty="0"/>
              <a:t>“Students should demonstrate an understanding of the basic anatomy of the kidney and nephron. Students should demonstrate an understanding of the function of the nephron, how urine is produced via the </a:t>
            </a:r>
            <a:r>
              <a:rPr lang="en-GB" dirty="0" err="1"/>
              <a:t>countercurrent</a:t>
            </a:r>
            <a:r>
              <a:rPr lang="en-GB" dirty="0"/>
              <a:t> mechanism and how the water potential affects this. Students should understand the difference between haemodialysis and peritoneal dialysis and how urine can be used to test for substances.”</a:t>
            </a:r>
          </a:p>
        </p:txBody>
      </p:sp>
    </p:spTree>
    <p:extLst>
      <p:ext uri="{BB962C8B-B14F-4D97-AF65-F5344CB8AC3E}">
        <p14:creationId xmlns:p14="http://schemas.microsoft.com/office/powerpoint/2010/main" val="408495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p:txBody>
          <a:bodyPr/>
          <a:lstStyle/>
          <a:p>
            <a:r>
              <a:rPr lang="en-GB" dirty="0"/>
              <a:t>Briefly summarise the </a:t>
            </a:r>
            <a:r>
              <a:rPr lang="en-GB" dirty="0" err="1"/>
              <a:t>countercurrent</a:t>
            </a:r>
            <a:r>
              <a:rPr lang="en-GB" dirty="0"/>
              <a:t> mechanism</a:t>
            </a:r>
          </a:p>
          <a:p>
            <a:r>
              <a:rPr lang="en-GB" dirty="0"/>
              <a:t>Include what happens at the different parts of the nephron with Na</a:t>
            </a:r>
            <a:r>
              <a:rPr lang="en-GB" baseline="30000" dirty="0"/>
              <a:t>+</a:t>
            </a:r>
            <a:r>
              <a:rPr lang="en-GB" dirty="0"/>
              <a:t>, Cl</a:t>
            </a:r>
            <a:r>
              <a:rPr lang="en-GB" baseline="30000" dirty="0"/>
              <a:t>-</a:t>
            </a:r>
            <a:r>
              <a:rPr lang="en-GB" dirty="0"/>
              <a:t> and water </a:t>
            </a:r>
          </a:p>
          <a:p>
            <a:r>
              <a:rPr lang="en-GB" dirty="0"/>
              <a:t>How does ADH affect water reabsorption?</a:t>
            </a:r>
          </a:p>
        </p:txBody>
      </p:sp>
    </p:spTree>
    <p:extLst>
      <p:ext uri="{BB962C8B-B14F-4D97-AF65-F5344CB8AC3E}">
        <p14:creationId xmlns:p14="http://schemas.microsoft.com/office/powerpoint/2010/main" val="70603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Urine </a:t>
            </a:r>
          </a:p>
        </p:txBody>
      </p:sp>
      <p:sp>
        <p:nvSpPr>
          <p:cNvPr id="3" name="Content Placeholder 2"/>
          <p:cNvSpPr>
            <a:spLocks noGrp="1"/>
          </p:cNvSpPr>
          <p:nvPr>
            <p:ph idx="1"/>
          </p:nvPr>
        </p:nvSpPr>
        <p:spPr/>
        <p:txBody>
          <a:bodyPr/>
          <a:lstStyle/>
          <a:p>
            <a:r>
              <a:rPr lang="en-GB" dirty="0"/>
              <a:t>Made up of water and dissolved salts</a:t>
            </a:r>
          </a:p>
          <a:p>
            <a:r>
              <a:rPr lang="en-GB" dirty="0"/>
              <a:t>Some hormones and excess vitamins (which vitamins are excreted in urine – look this up)</a:t>
            </a:r>
          </a:p>
          <a:p>
            <a:r>
              <a:rPr lang="en-GB" dirty="0"/>
              <a:t>Urine should not contain proteins, blood cells, glucose, amino acids </a:t>
            </a:r>
          </a:p>
          <a:p>
            <a:r>
              <a:rPr lang="en-GB" dirty="0"/>
              <a:t>Urine is considered to be sterile (but…)</a:t>
            </a:r>
          </a:p>
          <a:p>
            <a:r>
              <a:rPr lang="en-GB" dirty="0"/>
              <a:t>What is cystitis and pyelonephritis?</a:t>
            </a:r>
          </a:p>
          <a:p>
            <a:r>
              <a:rPr lang="en-GB" dirty="0"/>
              <a:t>What are kidney stones?</a:t>
            </a:r>
          </a:p>
          <a:p>
            <a:r>
              <a:rPr lang="en-GB" dirty="0"/>
              <a:t>How do pregnancy kits work? </a:t>
            </a:r>
          </a:p>
        </p:txBody>
      </p:sp>
    </p:spTree>
    <p:extLst>
      <p:ext uri="{BB962C8B-B14F-4D97-AF65-F5344CB8AC3E}">
        <p14:creationId xmlns:p14="http://schemas.microsoft.com/office/powerpoint/2010/main" val="36296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327" y="546446"/>
            <a:ext cx="5669279" cy="4941721"/>
          </a:xfrm>
          <a:prstGeom prst="rect">
            <a:avLst/>
          </a:prstGeom>
        </p:spPr>
      </p:pic>
      <p:sp>
        <p:nvSpPr>
          <p:cNvPr id="3" name="TextBox 2"/>
          <p:cNvSpPr txBox="1"/>
          <p:nvPr/>
        </p:nvSpPr>
        <p:spPr>
          <a:xfrm>
            <a:off x="931026" y="1338349"/>
            <a:ext cx="3740728" cy="584775"/>
          </a:xfrm>
          <a:prstGeom prst="rect">
            <a:avLst/>
          </a:prstGeom>
          <a:noFill/>
        </p:spPr>
        <p:txBody>
          <a:bodyPr wrap="square" rtlCol="0">
            <a:spAutoFit/>
          </a:bodyPr>
          <a:lstStyle/>
          <a:p>
            <a:r>
              <a:rPr lang="en-GB" sz="3200" b="1" dirty="0"/>
              <a:t>Kidney (renal) failure</a:t>
            </a:r>
          </a:p>
        </p:txBody>
      </p:sp>
    </p:spTree>
    <p:extLst>
      <p:ext uri="{BB962C8B-B14F-4D97-AF65-F5344CB8AC3E}">
        <p14:creationId xmlns:p14="http://schemas.microsoft.com/office/powerpoint/2010/main" val="225499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8866"/>
          </a:xfrm>
        </p:spPr>
        <p:txBody>
          <a:bodyPr>
            <a:normAutofit/>
          </a:bodyPr>
          <a:lstStyle/>
          <a:p>
            <a:r>
              <a:rPr lang="en-GB" sz="4000" b="1" dirty="0"/>
              <a:t>Kidney failure and detecting chemicals</a:t>
            </a:r>
          </a:p>
        </p:txBody>
      </p:sp>
      <p:sp>
        <p:nvSpPr>
          <p:cNvPr id="3" name="Content Placeholder 2"/>
          <p:cNvSpPr>
            <a:spLocks noGrp="1"/>
          </p:cNvSpPr>
          <p:nvPr>
            <p:ph idx="1"/>
          </p:nvPr>
        </p:nvSpPr>
        <p:spPr>
          <a:xfrm>
            <a:off x="1097279" y="1737360"/>
            <a:ext cx="10507287" cy="4131734"/>
          </a:xfrm>
        </p:spPr>
        <p:txBody>
          <a:bodyPr>
            <a:noAutofit/>
          </a:bodyPr>
          <a:lstStyle/>
          <a:p>
            <a:r>
              <a:rPr lang="en-GB" dirty="0"/>
              <a:t>Kidneys can be damaged and fail to work properly by:</a:t>
            </a:r>
          </a:p>
          <a:p>
            <a:r>
              <a:rPr lang="en-GB" b="1" dirty="0"/>
              <a:t>Infections</a:t>
            </a:r>
            <a:r>
              <a:rPr lang="en-GB" dirty="0"/>
              <a:t> – may cause inflammation which damages cells. This can lead to poor filtration at the Bowman’s capsule or poor reabsorption in the nephron</a:t>
            </a:r>
          </a:p>
          <a:p>
            <a:r>
              <a:rPr lang="en-GB" b="1" dirty="0"/>
              <a:t>High blood pressure </a:t>
            </a:r>
            <a:r>
              <a:rPr lang="en-GB" dirty="0"/>
              <a:t>– this can lead to damage in the glomerulus. Pressure in the glomerulus is already high, so an increase can lead to the capillaries being damaged and large molecules like proteins escaping into the urine</a:t>
            </a:r>
          </a:p>
          <a:p>
            <a:r>
              <a:rPr lang="en-GB" dirty="0"/>
              <a:t>Kidney failure can lead to:</a:t>
            </a:r>
          </a:p>
          <a:p>
            <a:r>
              <a:rPr lang="en-GB" dirty="0"/>
              <a:t>Build up of </a:t>
            </a:r>
            <a:r>
              <a:rPr lang="en-GB" b="1" dirty="0"/>
              <a:t>waste products</a:t>
            </a:r>
            <a:r>
              <a:rPr lang="en-GB" dirty="0"/>
              <a:t>; build up of urea can cause weight loss and vomiting </a:t>
            </a:r>
          </a:p>
          <a:p>
            <a:r>
              <a:rPr lang="en-GB" b="1" dirty="0"/>
              <a:t>Fluid accumulation </a:t>
            </a:r>
            <a:r>
              <a:rPr lang="en-GB" dirty="0"/>
              <a:t>– kidneys cannot remove water effectively so it builds up and causes swelling</a:t>
            </a:r>
          </a:p>
          <a:p>
            <a:r>
              <a:rPr lang="en-GB" b="1" dirty="0"/>
              <a:t>Electrolyte imbalance </a:t>
            </a:r>
            <a:r>
              <a:rPr lang="en-GB" dirty="0"/>
              <a:t>– possible acidosis, or salt accumulation, disruption of calcium and phosphate can lead to osteoporosis</a:t>
            </a:r>
          </a:p>
          <a:p>
            <a:r>
              <a:rPr lang="en-GB" b="1" dirty="0"/>
              <a:t>Anaemia</a:t>
            </a:r>
            <a:r>
              <a:rPr lang="en-GB" dirty="0"/>
              <a:t> – lack of haemoglobin and red blood cells (why?)</a:t>
            </a:r>
          </a:p>
        </p:txBody>
      </p:sp>
    </p:spTree>
    <p:extLst>
      <p:ext uri="{BB962C8B-B14F-4D97-AF65-F5344CB8AC3E}">
        <p14:creationId xmlns:p14="http://schemas.microsoft.com/office/powerpoint/2010/main" val="402539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685801"/>
          </a:xfrm>
        </p:spPr>
        <p:txBody>
          <a:bodyPr/>
          <a:lstStyle/>
          <a:p>
            <a:r>
              <a:rPr lang="en-GB" dirty="0"/>
              <a:t>Dialysis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9076" y="390697"/>
            <a:ext cx="5660968" cy="5843847"/>
          </a:xfrm>
        </p:spPr>
      </p:pic>
      <p:sp>
        <p:nvSpPr>
          <p:cNvPr id="4" name="Text Placeholder 3"/>
          <p:cNvSpPr>
            <a:spLocks noGrp="1"/>
          </p:cNvSpPr>
          <p:nvPr>
            <p:ph type="body" sz="half" idx="2"/>
          </p:nvPr>
        </p:nvSpPr>
        <p:spPr>
          <a:xfrm>
            <a:off x="457200" y="1438103"/>
            <a:ext cx="3200400" cy="4867102"/>
          </a:xfrm>
        </p:spPr>
        <p:txBody>
          <a:bodyPr>
            <a:normAutofit fontScale="92500" lnSpcReduction="10000"/>
          </a:bodyPr>
          <a:lstStyle/>
          <a:p>
            <a:r>
              <a:rPr lang="en-GB" sz="2000" dirty="0"/>
              <a:t>Two main types of dialysis – haemodialysis and peritoneal dialysis</a:t>
            </a:r>
          </a:p>
          <a:p>
            <a:r>
              <a:rPr lang="en-GB" sz="2000" dirty="0"/>
              <a:t>Haemodialysis – patient’s blood is taken into a machine.</a:t>
            </a:r>
          </a:p>
          <a:p>
            <a:r>
              <a:rPr lang="en-GB" sz="2000" dirty="0"/>
              <a:t>Blood is passed along one side of a partially permeable membrane while on the other side of the membrane is dialysis fluid</a:t>
            </a:r>
          </a:p>
          <a:p>
            <a:r>
              <a:rPr lang="en-GB" sz="2000" dirty="0"/>
              <a:t>Waste products, excess water and ions diffuse through the membrane in to the dialysis fluid</a:t>
            </a:r>
          </a:p>
          <a:p>
            <a:r>
              <a:rPr lang="en-GB" sz="2000" dirty="0"/>
              <a:t>Carried out in hospital 2-3 times a week and takes 3-5 hours</a:t>
            </a:r>
          </a:p>
          <a:p>
            <a:endParaRPr lang="en-GB" dirty="0"/>
          </a:p>
        </p:txBody>
      </p:sp>
    </p:spTree>
    <p:extLst>
      <p:ext uri="{BB962C8B-B14F-4D97-AF65-F5344CB8AC3E}">
        <p14:creationId xmlns:p14="http://schemas.microsoft.com/office/powerpoint/2010/main" val="208239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Peritoneal dialysis and kidney transplants</a:t>
            </a:r>
          </a:p>
        </p:txBody>
      </p:sp>
      <p:sp>
        <p:nvSpPr>
          <p:cNvPr id="3" name="Content Placeholder 2"/>
          <p:cNvSpPr>
            <a:spLocks noGrp="1"/>
          </p:cNvSpPr>
          <p:nvPr>
            <p:ph idx="1"/>
          </p:nvPr>
        </p:nvSpPr>
        <p:spPr/>
        <p:txBody>
          <a:bodyPr/>
          <a:lstStyle/>
          <a:p>
            <a:r>
              <a:rPr lang="en-GB" dirty="0"/>
              <a:t>Dialysis fluid is introduced into the patient via a tube into the abdominal cavity</a:t>
            </a:r>
          </a:p>
          <a:p>
            <a:r>
              <a:rPr lang="en-GB" dirty="0"/>
              <a:t>Waste passes from the patient’s blood across the peritoneum (membrane in the abdominal cavity) and into the dialysis fluid. </a:t>
            </a:r>
          </a:p>
          <a:p>
            <a:r>
              <a:rPr lang="en-GB" dirty="0"/>
              <a:t>Dialysis fluid can then be drained. </a:t>
            </a:r>
          </a:p>
          <a:p>
            <a:r>
              <a:rPr lang="en-GB" dirty="0"/>
              <a:t>Can be done overnight or several times during the day at the patient’s home but there is a risk of infection and there are no dialysis-free days</a:t>
            </a:r>
          </a:p>
          <a:p>
            <a:r>
              <a:rPr lang="en-GB" dirty="0"/>
              <a:t>Kidney transplant can be from a living or dead donor</a:t>
            </a:r>
          </a:p>
          <a:p>
            <a:r>
              <a:rPr lang="en-GB" dirty="0"/>
              <a:t>Has to be tissue-typed</a:t>
            </a:r>
          </a:p>
          <a:p>
            <a:r>
              <a:rPr lang="en-GB" dirty="0"/>
              <a:t>Cheaper and more convenient than dialysis but involves an operation which always carries a risk and there is a risk of rejection so anti-rejection drugs are needed</a:t>
            </a:r>
          </a:p>
        </p:txBody>
      </p:sp>
    </p:spTree>
    <p:extLst>
      <p:ext uri="{BB962C8B-B14F-4D97-AF65-F5344CB8AC3E}">
        <p14:creationId xmlns:p14="http://schemas.microsoft.com/office/powerpoint/2010/main" val="593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843743"/>
          </a:xfrm>
        </p:spPr>
        <p:txBody>
          <a:bodyPr>
            <a:normAutofit fontScale="90000"/>
          </a:bodyPr>
          <a:lstStyle/>
          <a:p>
            <a:r>
              <a:rPr lang="en-GB" dirty="0"/>
              <a:t>Pregnancy test kits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9744" y="731838"/>
            <a:ext cx="4477420" cy="5257800"/>
          </a:xfrm>
        </p:spPr>
      </p:pic>
      <p:sp>
        <p:nvSpPr>
          <p:cNvPr id="4" name="Text Placeholder 3"/>
          <p:cNvSpPr>
            <a:spLocks noGrp="1"/>
          </p:cNvSpPr>
          <p:nvPr>
            <p:ph type="body" sz="half" idx="2"/>
          </p:nvPr>
        </p:nvSpPr>
        <p:spPr>
          <a:xfrm>
            <a:off x="457200" y="1812175"/>
            <a:ext cx="3200400" cy="4493029"/>
          </a:xfrm>
        </p:spPr>
        <p:txBody>
          <a:bodyPr>
            <a:normAutofit/>
          </a:bodyPr>
          <a:lstStyle/>
          <a:p>
            <a:r>
              <a:rPr lang="en-GB" sz="2000" dirty="0"/>
              <a:t>Many tests involve examining urine</a:t>
            </a:r>
          </a:p>
          <a:p>
            <a:r>
              <a:rPr lang="en-GB" sz="2000" dirty="0"/>
              <a:t>From early pregnancy, human chorionic gonadotrophin (</a:t>
            </a:r>
            <a:r>
              <a:rPr lang="en-GB" sz="2000" dirty="0" err="1"/>
              <a:t>hCG</a:t>
            </a:r>
            <a:r>
              <a:rPr lang="en-GB" sz="2000" dirty="0"/>
              <a:t>) is released and is excreted via urine (A)</a:t>
            </a:r>
          </a:p>
          <a:p>
            <a:r>
              <a:rPr lang="en-GB" sz="2000" dirty="0"/>
              <a:t>The test kit contains antibodies to </a:t>
            </a:r>
            <a:r>
              <a:rPr lang="en-GB" sz="2000" dirty="0" err="1"/>
              <a:t>hCG</a:t>
            </a:r>
            <a:r>
              <a:rPr lang="en-GB" sz="2000" dirty="0"/>
              <a:t> and they are also attached to blue beads (B)</a:t>
            </a:r>
          </a:p>
          <a:p>
            <a:r>
              <a:rPr lang="en-GB" sz="2000" dirty="0" err="1"/>
              <a:t>hCG</a:t>
            </a:r>
            <a:r>
              <a:rPr lang="en-GB" sz="2000" dirty="0"/>
              <a:t> binds to the antibodies (B) and continues to travel up the stick</a:t>
            </a:r>
          </a:p>
        </p:txBody>
      </p:sp>
    </p:spTree>
    <p:extLst>
      <p:ext uri="{BB962C8B-B14F-4D97-AF65-F5344CB8AC3E}">
        <p14:creationId xmlns:p14="http://schemas.microsoft.com/office/powerpoint/2010/main" val="10512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258"/>
            <a:ext cx="3200400" cy="573578"/>
          </a:xfrm>
        </p:spPr>
        <p:txBody>
          <a:bodyPr>
            <a:normAutofit fontScale="90000"/>
          </a:bodyPr>
          <a:lstStyle/>
          <a:p>
            <a:r>
              <a:rPr lang="en-GB" dirty="0"/>
              <a:t>Pregnancy test kits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9744" y="731838"/>
            <a:ext cx="4477420" cy="5257800"/>
          </a:xfrm>
        </p:spPr>
      </p:pic>
      <p:sp>
        <p:nvSpPr>
          <p:cNvPr id="4" name="Text Placeholder 3"/>
          <p:cNvSpPr>
            <a:spLocks noGrp="1"/>
          </p:cNvSpPr>
          <p:nvPr>
            <p:ph type="body" sz="half" idx="2"/>
          </p:nvPr>
        </p:nvSpPr>
        <p:spPr>
          <a:xfrm>
            <a:off x="457200" y="1088967"/>
            <a:ext cx="3200400" cy="5216237"/>
          </a:xfrm>
        </p:spPr>
        <p:txBody>
          <a:bodyPr>
            <a:normAutofit fontScale="92500" lnSpcReduction="20000"/>
          </a:bodyPr>
          <a:lstStyle/>
          <a:p>
            <a:r>
              <a:rPr lang="en-GB" sz="2200" dirty="0"/>
              <a:t>Further up the stick are immobilised antibodies to </a:t>
            </a:r>
            <a:r>
              <a:rPr lang="en-GB" sz="2200" dirty="0" err="1"/>
              <a:t>hCG</a:t>
            </a:r>
            <a:r>
              <a:rPr lang="en-GB" sz="2200" dirty="0"/>
              <a:t> (C) </a:t>
            </a:r>
          </a:p>
          <a:p>
            <a:r>
              <a:rPr lang="en-GB" sz="2200" dirty="0" err="1"/>
              <a:t>hCG</a:t>
            </a:r>
            <a:r>
              <a:rPr lang="en-GB" sz="2200" dirty="0"/>
              <a:t> then binds to the immobilised antibodies, concentrating the blue beads producing a line. </a:t>
            </a:r>
          </a:p>
          <a:p>
            <a:r>
              <a:rPr lang="en-GB" sz="2200" dirty="0"/>
              <a:t>If no </a:t>
            </a:r>
            <a:r>
              <a:rPr lang="en-GB" sz="2200" dirty="0" err="1"/>
              <a:t>hCG</a:t>
            </a:r>
            <a:r>
              <a:rPr lang="en-GB" sz="2200" dirty="0"/>
              <a:t> is present (not pregnant), the antibodies pass straight through and no line is formed</a:t>
            </a:r>
          </a:p>
          <a:p>
            <a:r>
              <a:rPr lang="en-GB" sz="2200" dirty="0"/>
              <a:t>Further up the stick are more immobilised antibodies (D) that recognise the </a:t>
            </a:r>
            <a:r>
              <a:rPr lang="en-GB" sz="2200" b="1" dirty="0"/>
              <a:t>other</a:t>
            </a:r>
            <a:r>
              <a:rPr lang="en-GB" sz="2200" dirty="0"/>
              <a:t> end of the antibodies from (B) </a:t>
            </a:r>
          </a:p>
          <a:p>
            <a:r>
              <a:rPr lang="en-GB" sz="2200" dirty="0"/>
              <a:t>This is to prove that there was enough urine on the stick and that the test has worked</a:t>
            </a:r>
          </a:p>
          <a:p>
            <a:endParaRPr lang="en-GB" sz="2000" dirty="0"/>
          </a:p>
        </p:txBody>
      </p:sp>
    </p:spTree>
    <p:extLst>
      <p:ext uri="{BB962C8B-B14F-4D97-AF65-F5344CB8AC3E}">
        <p14:creationId xmlns:p14="http://schemas.microsoft.com/office/powerpoint/2010/main" val="19954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Drug testing</a:t>
            </a:r>
          </a:p>
        </p:txBody>
      </p:sp>
      <p:sp>
        <p:nvSpPr>
          <p:cNvPr id="3" name="Content Placeholder 2"/>
          <p:cNvSpPr>
            <a:spLocks noGrp="1"/>
          </p:cNvSpPr>
          <p:nvPr>
            <p:ph idx="1"/>
          </p:nvPr>
        </p:nvSpPr>
        <p:spPr/>
        <p:txBody>
          <a:bodyPr/>
          <a:lstStyle/>
          <a:p>
            <a:r>
              <a:rPr lang="en-GB" dirty="0"/>
              <a:t>Athletes undergo regular drug testing </a:t>
            </a:r>
          </a:p>
          <a:p>
            <a:r>
              <a:rPr lang="en-GB" dirty="0"/>
              <a:t>One groups of drugs to be misused are anabolic steroids</a:t>
            </a:r>
          </a:p>
          <a:p>
            <a:r>
              <a:rPr lang="en-GB" dirty="0"/>
              <a:t>Urine is tested via gas chromatography/mass spectrometry (GC/MS)</a:t>
            </a:r>
          </a:p>
          <a:p>
            <a:r>
              <a:rPr lang="en-GB" dirty="0"/>
              <a:t>Urine is vaporised and forced through a tube containing a polymer</a:t>
            </a:r>
          </a:p>
          <a:p>
            <a:r>
              <a:rPr lang="en-GB" dirty="0"/>
              <a:t>Different substances move through the tube at different speeds and are separated </a:t>
            </a:r>
          </a:p>
          <a:p>
            <a:r>
              <a:rPr lang="en-GB" dirty="0"/>
              <a:t>The separated substances are then converted to ions in a mass spectrometer to separate them further based on their mass and charge. This is compared to controls</a:t>
            </a:r>
          </a:p>
          <a:p>
            <a:r>
              <a:rPr lang="en-GB" dirty="0"/>
              <a:t>Recreational drugs (e.g. cannabis, ecstasy or cocaine or their metabolites) can be tested for using test strips which have antibodies embedded into them. Colour reactions can occur in positive results which can lead to further testing using GC/MS</a:t>
            </a:r>
          </a:p>
        </p:txBody>
      </p:sp>
    </p:spTree>
    <p:extLst>
      <p:ext uri="{BB962C8B-B14F-4D97-AF65-F5344CB8AC3E}">
        <p14:creationId xmlns:p14="http://schemas.microsoft.com/office/powerpoint/2010/main" val="278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r>
              <a:rPr lang="en-GB" dirty="0"/>
              <a:t>Why do people abuse anabolic steroids?</a:t>
            </a:r>
          </a:p>
          <a:p>
            <a:r>
              <a:rPr lang="en-GB" dirty="0"/>
              <a:t>What are the effects and side effects of steroid abuse?</a:t>
            </a:r>
          </a:p>
          <a:p>
            <a:r>
              <a:rPr lang="en-GB" dirty="0"/>
              <a:t>What other substances can be tested for in urine?</a:t>
            </a:r>
          </a:p>
        </p:txBody>
      </p:sp>
    </p:spTree>
    <p:extLst>
      <p:ext uri="{BB962C8B-B14F-4D97-AF65-F5344CB8AC3E}">
        <p14:creationId xmlns:p14="http://schemas.microsoft.com/office/powerpoint/2010/main" val="331487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dirty="0"/>
              <a:t>By the end of the lesson, you should be able to:</a:t>
            </a:r>
          </a:p>
          <a:p>
            <a:r>
              <a:rPr lang="en-GB" dirty="0"/>
              <a:t>1. Describe the structure of the kidney and the structure and function of the nephron</a:t>
            </a:r>
          </a:p>
          <a:p>
            <a:r>
              <a:rPr lang="en-GB" dirty="0"/>
              <a:t>2. Describe the </a:t>
            </a:r>
            <a:r>
              <a:rPr lang="en-GB" dirty="0" err="1"/>
              <a:t>countercurrent</a:t>
            </a:r>
            <a:r>
              <a:rPr lang="en-GB" dirty="0"/>
              <a:t> mechanism and how water potential is controlled</a:t>
            </a:r>
          </a:p>
          <a:p>
            <a:r>
              <a:rPr lang="en-GB" dirty="0"/>
              <a:t>3. Describe how salt damages the kidney</a:t>
            </a:r>
          </a:p>
          <a:p>
            <a:r>
              <a:rPr lang="en-GB" dirty="0"/>
              <a:t>4. Describe two types of dialysis used in kidney failure and the advantages and disadvantages of both</a:t>
            </a:r>
          </a:p>
          <a:p>
            <a:r>
              <a:rPr lang="en-GB" dirty="0"/>
              <a:t>5. </a:t>
            </a:r>
            <a:r>
              <a:rPr lang="en-GB"/>
              <a:t>Describe how urine can be used to test for different substances </a:t>
            </a:r>
          </a:p>
          <a:p>
            <a:endParaRPr lang="en-GB" dirty="0"/>
          </a:p>
        </p:txBody>
      </p:sp>
    </p:spTree>
    <p:extLst>
      <p:ext uri="{BB962C8B-B14F-4D97-AF65-F5344CB8AC3E}">
        <p14:creationId xmlns:p14="http://schemas.microsoft.com/office/powerpoint/2010/main" val="35033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dirty="0"/>
              <a:t>By the end of the lesson, you should be able to:</a:t>
            </a:r>
          </a:p>
          <a:p>
            <a:r>
              <a:rPr lang="en-GB" dirty="0"/>
              <a:t>1. Describe the structure of the kidney and the structure and function of the nephron</a:t>
            </a:r>
          </a:p>
          <a:p>
            <a:r>
              <a:rPr lang="en-GB" dirty="0"/>
              <a:t>2. Describe the </a:t>
            </a:r>
            <a:r>
              <a:rPr lang="en-GB" dirty="0" err="1"/>
              <a:t>countercurrent</a:t>
            </a:r>
            <a:r>
              <a:rPr lang="en-GB" dirty="0"/>
              <a:t> mechanism and how water potential is controlled</a:t>
            </a:r>
          </a:p>
          <a:p>
            <a:r>
              <a:rPr lang="en-GB" dirty="0"/>
              <a:t>3. Describe how salt damages the kidney</a:t>
            </a:r>
          </a:p>
          <a:p>
            <a:r>
              <a:rPr lang="en-GB" dirty="0"/>
              <a:t>4. Describe two types of dialysis used in kidney failure and the advantages and disadvantages of both</a:t>
            </a:r>
          </a:p>
          <a:p>
            <a:r>
              <a:rPr lang="en-GB" dirty="0"/>
              <a:t>5. Describe how urine can be used to test for different substances </a:t>
            </a:r>
          </a:p>
        </p:txBody>
      </p:sp>
    </p:spTree>
    <p:extLst>
      <p:ext uri="{BB962C8B-B14F-4D97-AF65-F5344CB8AC3E}">
        <p14:creationId xmlns:p14="http://schemas.microsoft.com/office/powerpoint/2010/main" val="134334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95"/>
            <a:ext cx="3200400" cy="1197032"/>
          </a:xfrm>
        </p:spPr>
        <p:txBody>
          <a:bodyPr/>
          <a:lstStyle/>
          <a:p>
            <a:r>
              <a:rPr lang="en-GB" dirty="0"/>
              <a:t>Kidney structure</a:t>
            </a:r>
          </a:p>
        </p:txBody>
      </p:sp>
      <p:sp>
        <p:nvSpPr>
          <p:cNvPr id="4" name="Text Placeholder 3"/>
          <p:cNvSpPr>
            <a:spLocks noGrp="1"/>
          </p:cNvSpPr>
          <p:nvPr>
            <p:ph type="body" sz="half" idx="2"/>
          </p:nvPr>
        </p:nvSpPr>
        <p:spPr>
          <a:xfrm>
            <a:off x="315884" y="1795549"/>
            <a:ext cx="3616036" cy="4463934"/>
          </a:xfrm>
        </p:spPr>
        <p:txBody>
          <a:bodyPr>
            <a:normAutofit lnSpcReduction="10000"/>
          </a:bodyPr>
          <a:lstStyle/>
          <a:p>
            <a:r>
              <a:rPr lang="en-GB" sz="2000" dirty="0"/>
              <a:t>We have two bean-shaped kidneys, around 11cm in length, 150 g</a:t>
            </a:r>
          </a:p>
          <a:p>
            <a:r>
              <a:rPr lang="en-GB" sz="2000" dirty="0"/>
              <a:t>Surrounded by fat (adipose tissue) – why? </a:t>
            </a:r>
          </a:p>
          <a:p>
            <a:r>
              <a:rPr lang="en-GB" sz="2000" dirty="0"/>
              <a:t>Kidneys play a major role in excretion such as removing urea</a:t>
            </a:r>
          </a:p>
          <a:p>
            <a:r>
              <a:rPr lang="en-GB" sz="2000" dirty="0"/>
              <a:t>They also regulate the water potential of blood (osmoregulation), pH balance, have a role in blood pressure regulation and red blood cell production (what hormone do they produce?)</a:t>
            </a:r>
          </a:p>
          <a:p>
            <a:endParaRPr lang="en-GB" sz="20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5374" y="257695"/>
            <a:ext cx="7107381" cy="6242857"/>
          </a:xfrm>
        </p:spPr>
      </p:pic>
    </p:spTree>
    <p:extLst>
      <p:ext uri="{BB962C8B-B14F-4D97-AF65-F5344CB8AC3E}">
        <p14:creationId xmlns:p14="http://schemas.microsoft.com/office/powerpoint/2010/main" val="25979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95"/>
            <a:ext cx="3200400" cy="1197032"/>
          </a:xfrm>
        </p:spPr>
        <p:txBody>
          <a:bodyPr/>
          <a:lstStyle/>
          <a:p>
            <a:r>
              <a:rPr lang="en-GB" dirty="0"/>
              <a:t>Kidney structure</a:t>
            </a:r>
          </a:p>
        </p:txBody>
      </p:sp>
      <p:sp>
        <p:nvSpPr>
          <p:cNvPr id="4" name="Text Placeholder 3"/>
          <p:cNvSpPr>
            <a:spLocks noGrp="1"/>
          </p:cNvSpPr>
          <p:nvPr>
            <p:ph type="body" sz="half" idx="2"/>
          </p:nvPr>
        </p:nvSpPr>
        <p:spPr>
          <a:xfrm>
            <a:off x="315884" y="1454727"/>
            <a:ext cx="3616036" cy="4804756"/>
          </a:xfrm>
        </p:spPr>
        <p:txBody>
          <a:bodyPr>
            <a:normAutofit/>
          </a:bodyPr>
          <a:lstStyle/>
          <a:p>
            <a:r>
              <a:rPr lang="en-GB" sz="2000" dirty="0"/>
              <a:t>Kidneys are surrounded by a thin, strong fibrous capsule</a:t>
            </a:r>
          </a:p>
          <a:p>
            <a:r>
              <a:rPr lang="en-GB" sz="2000" dirty="0"/>
              <a:t>Under the capsule is the cortex made up of convoluted tubules and renal corpuscles (glomerulus and Bowman’s capsule)</a:t>
            </a:r>
          </a:p>
          <a:p>
            <a:r>
              <a:rPr lang="en-GB" sz="2000" dirty="0"/>
              <a:t>Within the medulla are renal pyramids (around 8 – 18 of them) separated by the renal column</a:t>
            </a:r>
          </a:p>
          <a:p>
            <a:r>
              <a:rPr lang="en-GB" sz="2000" dirty="0"/>
              <a:t>There are minor and major calyces. The major calyces join up to form the renal pelvis which collects urine and funnels it into the ureter</a:t>
            </a:r>
          </a:p>
          <a:p>
            <a:endParaRPr lang="en-GB" sz="20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2863" y="731838"/>
            <a:ext cx="6488348" cy="5257800"/>
          </a:xfrm>
        </p:spPr>
      </p:pic>
    </p:spTree>
    <p:extLst>
      <p:ext uri="{BB962C8B-B14F-4D97-AF65-F5344CB8AC3E}">
        <p14:creationId xmlns:p14="http://schemas.microsoft.com/office/powerpoint/2010/main" val="39612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95"/>
            <a:ext cx="3200400" cy="656705"/>
          </a:xfrm>
        </p:spPr>
        <p:txBody>
          <a:bodyPr/>
          <a:lstStyle/>
          <a:p>
            <a:r>
              <a:rPr lang="en-GB" dirty="0"/>
              <a:t>Kidney structure</a:t>
            </a:r>
          </a:p>
        </p:txBody>
      </p:sp>
      <p:sp>
        <p:nvSpPr>
          <p:cNvPr id="4" name="Text Placeholder 3"/>
          <p:cNvSpPr>
            <a:spLocks noGrp="1"/>
          </p:cNvSpPr>
          <p:nvPr>
            <p:ph type="body" sz="half" idx="2"/>
          </p:nvPr>
        </p:nvSpPr>
        <p:spPr>
          <a:xfrm>
            <a:off x="315884" y="914400"/>
            <a:ext cx="3616036" cy="5345083"/>
          </a:xfrm>
        </p:spPr>
        <p:txBody>
          <a:bodyPr>
            <a:normAutofit lnSpcReduction="10000"/>
          </a:bodyPr>
          <a:lstStyle/>
          <a:p>
            <a:r>
              <a:rPr lang="en-GB" sz="2000" dirty="0"/>
              <a:t>Blood enters the kidneys via the renal artery which divides and ends up as arterioles in the cortex</a:t>
            </a:r>
          </a:p>
          <a:p>
            <a:r>
              <a:rPr lang="en-GB" sz="2000" dirty="0"/>
              <a:t>Arterioles split further into several very small blood vessels called a </a:t>
            </a:r>
            <a:r>
              <a:rPr lang="en-GB" sz="2000" b="1" dirty="0"/>
              <a:t>glomerulus</a:t>
            </a:r>
            <a:r>
              <a:rPr lang="en-GB" sz="2000" dirty="0"/>
              <a:t> (“tuft” of blood vessels) which sits in a cup-like structure called the </a:t>
            </a:r>
            <a:r>
              <a:rPr lang="en-GB" sz="2000" b="1" dirty="0"/>
              <a:t>Bowman’s capsule</a:t>
            </a:r>
            <a:r>
              <a:rPr lang="en-GB" sz="2000" dirty="0"/>
              <a:t>.</a:t>
            </a:r>
          </a:p>
          <a:p>
            <a:r>
              <a:rPr lang="en-GB" sz="2000" dirty="0"/>
              <a:t>As blood flows through the glomerulus (in through the </a:t>
            </a:r>
            <a:r>
              <a:rPr lang="en-GB" sz="2000" b="1" dirty="0"/>
              <a:t>afferent</a:t>
            </a:r>
            <a:r>
              <a:rPr lang="en-GB" sz="2000" dirty="0"/>
              <a:t> arteriole and out through the </a:t>
            </a:r>
            <a:r>
              <a:rPr lang="en-GB" sz="2000" b="1" dirty="0"/>
              <a:t>efferent</a:t>
            </a:r>
            <a:r>
              <a:rPr lang="en-GB" sz="2000" dirty="0"/>
              <a:t> arteriole), substances are filtered out</a:t>
            </a:r>
          </a:p>
          <a:p>
            <a:r>
              <a:rPr lang="en-GB" sz="2000" dirty="0"/>
              <a:t>The efferent arteriole is smaller than the afferent arteriole so blood in the glomerulus is under pressure</a:t>
            </a:r>
          </a:p>
          <a:p>
            <a:endParaRPr lang="en-GB" sz="20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970"/>
          <a:stretch/>
        </p:blipFill>
        <p:spPr>
          <a:xfrm>
            <a:off x="4447310" y="1205345"/>
            <a:ext cx="7381702" cy="4355869"/>
          </a:xfrm>
        </p:spPr>
      </p:pic>
    </p:spTree>
    <p:extLst>
      <p:ext uri="{BB962C8B-B14F-4D97-AF65-F5344CB8AC3E}">
        <p14:creationId xmlns:p14="http://schemas.microsoft.com/office/powerpoint/2010/main" val="1129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669176"/>
          </a:xfrm>
        </p:spPr>
        <p:txBody>
          <a:bodyPr/>
          <a:lstStyle/>
          <a:p>
            <a:r>
              <a:rPr lang="en-GB" dirty="0"/>
              <a:t>The nephron</a:t>
            </a:r>
          </a:p>
        </p:txBody>
      </p:sp>
      <p:sp>
        <p:nvSpPr>
          <p:cNvPr id="4" name="Text Placeholder 3"/>
          <p:cNvSpPr>
            <a:spLocks noGrp="1"/>
          </p:cNvSpPr>
          <p:nvPr>
            <p:ph type="body" sz="half" idx="2"/>
          </p:nvPr>
        </p:nvSpPr>
        <p:spPr>
          <a:xfrm>
            <a:off x="457200" y="1554480"/>
            <a:ext cx="3200400" cy="4842164"/>
          </a:xfrm>
        </p:spPr>
        <p:txBody>
          <a:bodyPr>
            <a:normAutofit lnSpcReduction="10000"/>
          </a:bodyPr>
          <a:lstStyle/>
          <a:p>
            <a:r>
              <a:rPr lang="en-GB" sz="2000" dirty="0"/>
              <a:t>The nephron is the functional unit of the kidney</a:t>
            </a:r>
          </a:p>
          <a:p>
            <a:r>
              <a:rPr lang="en-GB" sz="2000" dirty="0"/>
              <a:t>Each kidney contains about a million nephrons</a:t>
            </a:r>
          </a:p>
          <a:p>
            <a:r>
              <a:rPr lang="en-GB" sz="2000" dirty="0"/>
              <a:t>As  blood in the glomerulus is under high pressure, </a:t>
            </a:r>
            <a:r>
              <a:rPr lang="en-GB" sz="2000" b="1" dirty="0"/>
              <a:t>fluid </a:t>
            </a:r>
            <a:r>
              <a:rPr lang="en-GB" sz="2000" dirty="0"/>
              <a:t>and </a:t>
            </a:r>
            <a:r>
              <a:rPr lang="en-GB" sz="2000" b="1" dirty="0"/>
              <a:t>small molecules </a:t>
            </a:r>
            <a:r>
              <a:rPr lang="en-GB" sz="2000" dirty="0"/>
              <a:t>are forced out of the capillary and into the Bowman’s capsule</a:t>
            </a:r>
          </a:p>
          <a:p>
            <a:r>
              <a:rPr lang="en-GB" sz="2000" dirty="0"/>
              <a:t>Large molecules (e.g. proteins) are left behind as they cannot pass through the </a:t>
            </a:r>
            <a:r>
              <a:rPr lang="en-GB" sz="2000" b="1" dirty="0"/>
              <a:t>capillary wall</a:t>
            </a:r>
            <a:r>
              <a:rPr lang="en-GB" sz="2000" dirty="0"/>
              <a:t>, </a:t>
            </a:r>
            <a:r>
              <a:rPr lang="en-GB" sz="2000" b="1" dirty="0"/>
              <a:t>basement membrane </a:t>
            </a:r>
            <a:r>
              <a:rPr lang="en-GB" sz="2000" dirty="0"/>
              <a:t>and </a:t>
            </a:r>
            <a:r>
              <a:rPr lang="en-GB" sz="2000" b="1" dirty="0"/>
              <a:t>epithelium</a:t>
            </a:r>
            <a:r>
              <a:rPr lang="en-GB" sz="2000" dirty="0"/>
              <a:t> of the Bowman’s capsule</a:t>
            </a:r>
          </a:p>
          <a:p>
            <a:endParaRPr lang="en-GB" sz="2000" dirty="0"/>
          </a:p>
          <a:p>
            <a:endParaRPr lang="en-GB"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537" y="1022465"/>
            <a:ext cx="6298652" cy="4788131"/>
          </a:xfrm>
        </p:spPr>
      </p:pic>
    </p:spTree>
    <p:extLst>
      <p:ext uri="{BB962C8B-B14F-4D97-AF65-F5344CB8AC3E}">
        <p14:creationId xmlns:p14="http://schemas.microsoft.com/office/powerpoint/2010/main" val="15780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669176"/>
          </a:xfrm>
        </p:spPr>
        <p:txBody>
          <a:bodyPr/>
          <a:lstStyle/>
          <a:p>
            <a:r>
              <a:rPr lang="en-GB" dirty="0"/>
              <a:t>The nephron</a:t>
            </a:r>
          </a:p>
        </p:txBody>
      </p:sp>
      <p:sp>
        <p:nvSpPr>
          <p:cNvPr id="4" name="Text Placeholder 3"/>
          <p:cNvSpPr>
            <a:spLocks noGrp="1"/>
          </p:cNvSpPr>
          <p:nvPr>
            <p:ph type="body" sz="half" idx="2"/>
          </p:nvPr>
        </p:nvSpPr>
        <p:spPr>
          <a:xfrm>
            <a:off x="457200" y="1554480"/>
            <a:ext cx="3200400" cy="4842164"/>
          </a:xfrm>
        </p:spPr>
        <p:txBody>
          <a:bodyPr>
            <a:normAutofit/>
          </a:bodyPr>
          <a:lstStyle/>
          <a:p>
            <a:r>
              <a:rPr lang="en-GB" sz="2000" dirty="0"/>
              <a:t>The resulting </a:t>
            </a:r>
            <a:r>
              <a:rPr lang="en-GB" sz="2000" b="1" dirty="0"/>
              <a:t>filtrate</a:t>
            </a:r>
            <a:r>
              <a:rPr lang="en-GB" sz="2000" dirty="0"/>
              <a:t> in the Bowman’s capsule enters the nephron and anything useful to the body is reabsorbed</a:t>
            </a:r>
          </a:p>
          <a:p>
            <a:r>
              <a:rPr lang="en-GB" sz="2000" dirty="0"/>
              <a:t>Selective reabsorption starts in the </a:t>
            </a:r>
            <a:r>
              <a:rPr lang="en-GB" sz="2000" b="1" dirty="0"/>
              <a:t>proximal convoluted tubule, </a:t>
            </a:r>
            <a:r>
              <a:rPr lang="en-GB" sz="2000" dirty="0"/>
              <a:t>continues in the </a:t>
            </a:r>
            <a:r>
              <a:rPr lang="en-GB" sz="2000" b="1" dirty="0"/>
              <a:t>loop of Henle </a:t>
            </a:r>
            <a:r>
              <a:rPr lang="en-GB" sz="2000" dirty="0"/>
              <a:t>and is finalised in the </a:t>
            </a:r>
            <a:r>
              <a:rPr lang="en-GB" sz="2000" b="1" dirty="0"/>
              <a:t>distal convoluted tubule</a:t>
            </a:r>
          </a:p>
          <a:p>
            <a:r>
              <a:rPr lang="en-GB" sz="2000" dirty="0"/>
              <a:t>Anything that the body can use is reabsorbed by the capillaries wrapped around the nephron</a:t>
            </a:r>
          </a:p>
          <a:p>
            <a:endParaRPr lang="en-GB"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537" y="1022465"/>
            <a:ext cx="6298652" cy="4788131"/>
          </a:xfrm>
        </p:spPr>
      </p:pic>
    </p:spTree>
    <p:extLst>
      <p:ext uri="{BB962C8B-B14F-4D97-AF65-F5344CB8AC3E}">
        <p14:creationId xmlns:p14="http://schemas.microsoft.com/office/powerpoint/2010/main" val="24014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669176"/>
          </a:xfrm>
        </p:spPr>
        <p:txBody>
          <a:bodyPr/>
          <a:lstStyle/>
          <a:p>
            <a:r>
              <a:rPr lang="en-GB" dirty="0"/>
              <a:t>The nephron</a:t>
            </a:r>
          </a:p>
        </p:txBody>
      </p:sp>
      <p:sp>
        <p:nvSpPr>
          <p:cNvPr id="4" name="Text Placeholder 3"/>
          <p:cNvSpPr>
            <a:spLocks noGrp="1"/>
          </p:cNvSpPr>
          <p:nvPr>
            <p:ph type="body" sz="half" idx="2"/>
          </p:nvPr>
        </p:nvSpPr>
        <p:spPr>
          <a:xfrm>
            <a:off x="457200" y="1554480"/>
            <a:ext cx="3200400" cy="4842164"/>
          </a:xfrm>
        </p:spPr>
        <p:txBody>
          <a:bodyPr vert="horz" lIns="91440" tIns="45720" rIns="91440" bIns="45720" rtlCol="0" anchor="t">
            <a:normAutofit lnSpcReduction="10000"/>
          </a:bodyPr>
          <a:lstStyle/>
          <a:p>
            <a:r>
              <a:rPr lang="en-GB" sz="2000" dirty="0"/>
              <a:t>The proximal convoluted tubule (PCT) absorbs  glucose, amino acids, vitamins and some salts</a:t>
            </a:r>
          </a:p>
          <a:p>
            <a:r>
              <a:rPr lang="en-GB" sz="2000" dirty="0"/>
              <a:t>The </a:t>
            </a:r>
            <a:r>
              <a:rPr lang="en-GB" sz="2000" b="1" dirty="0"/>
              <a:t>epithelium</a:t>
            </a:r>
            <a:r>
              <a:rPr lang="en-GB" sz="2000" dirty="0"/>
              <a:t> of the PCT has </a:t>
            </a:r>
            <a:r>
              <a:rPr lang="en-GB" sz="2000" b="1" dirty="0"/>
              <a:t>microvilli</a:t>
            </a:r>
            <a:r>
              <a:rPr lang="en-GB" sz="2000" dirty="0"/>
              <a:t>  to provide a large surface area for reabsorption with substances passing back into the surrounding </a:t>
            </a:r>
            <a:r>
              <a:rPr lang="en-GB" sz="2000" b="1" dirty="0"/>
              <a:t>capillaries</a:t>
            </a:r>
          </a:p>
          <a:p>
            <a:r>
              <a:rPr lang="en-GB" sz="2000" dirty="0"/>
              <a:t>Reabsorption takes place via </a:t>
            </a:r>
            <a:r>
              <a:rPr lang="en-GB" sz="2000" b="1" dirty="0"/>
              <a:t>active transport </a:t>
            </a:r>
            <a:r>
              <a:rPr lang="en-GB" sz="2000" dirty="0"/>
              <a:t>and </a:t>
            </a:r>
            <a:r>
              <a:rPr lang="en-GB" sz="2000" b="1" dirty="0"/>
              <a:t>facilitated diffusion</a:t>
            </a:r>
          </a:p>
          <a:p>
            <a:r>
              <a:rPr lang="en-GB" sz="2000" dirty="0"/>
              <a:t>125ml of filtrate is produced per minute  by both kidneys  - most of this is reabsorbed</a:t>
            </a: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537" y="1022465"/>
            <a:ext cx="6298652" cy="4788131"/>
          </a:xfrm>
        </p:spPr>
      </p:pic>
    </p:spTree>
    <p:extLst>
      <p:ext uri="{BB962C8B-B14F-4D97-AF65-F5344CB8AC3E}">
        <p14:creationId xmlns:p14="http://schemas.microsoft.com/office/powerpoint/2010/main" val="306961360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436</TotalTime>
  <Words>2127</Words>
  <Application>Microsoft Office PowerPoint</Application>
  <PresentationFormat>Widescreen</PresentationFormat>
  <Paragraphs>155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Retrospect</vt:lpstr>
      <vt:lpstr>Renal system</vt:lpstr>
      <vt:lpstr>Learning objective</vt:lpstr>
      <vt:lpstr>Lesson aims</vt:lpstr>
      <vt:lpstr>Kidney structure</vt:lpstr>
      <vt:lpstr>Kidney structure</vt:lpstr>
      <vt:lpstr>Kidney structure</vt:lpstr>
      <vt:lpstr>The nephron</vt:lpstr>
      <vt:lpstr>The nephron</vt:lpstr>
      <vt:lpstr>The nephron</vt:lpstr>
      <vt:lpstr>The nephron</vt:lpstr>
      <vt:lpstr>Recap</vt:lpstr>
      <vt:lpstr>Controlling water potential  (water moves from an area of high water potential to lower water potential)</vt:lpstr>
      <vt:lpstr>PowerPoint Presentation</vt:lpstr>
      <vt:lpstr>Loop of Henle and the countercurrent multiplier mechanism</vt:lpstr>
      <vt:lpstr>Loop of Henle and the countercurrent multiplier mechanism</vt:lpstr>
      <vt:lpstr>Loop of Henle and the countercurrent multiplier mechanism</vt:lpstr>
      <vt:lpstr>Osmoregulation and variation in water reabsorption</vt:lpstr>
      <vt:lpstr>Osmoregulation</vt:lpstr>
      <vt:lpstr>Salt in blood plasma </vt:lpstr>
      <vt:lpstr>Recap</vt:lpstr>
      <vt:lpstr>Urine </vt:lpstr>
      <vt:lpstr>PowerPoint Presentation</vt:lpstr>
      <vt:lpstr>Kidney failure and detecting chemicals</vt:lpstr>
      <vt:lpstr>Dialysis</vt:lpstr>
      <vt:lpstr>Peritoneal dialysis and kidney transplants</vt:lpstr>
      <vt:lpstr>Pregnancy test kits</vt:lpstr>
      <vt:lpstr>Pregnancy test kits</vt:lpstr>
      <vt:lpstr>Drug testing</vt:lpstr>
      <vt:lpstr>Questions</vt:lpstr>
      <vt:lpstr>Lesson aims</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system</dc:title>
  <dc:creator>Nyree Myatt</dc:creator>
  <cp:lastModifiedBy>Nyree Myatt</cp:lastModifiedBy>
  <cp:revision>44</cp:revision>
  <dcterms:created xsi:type="dcterms:W3CDTF">2020-02-24T13:57:36Z</dcterms:created>
  <dcterms:modified xsi:type="dcterms:W3CDTF">2024-01-02T21:39:48Z</dcterms:modified>
</cp:coreProperties>
</file>