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57" r:id="rId8"/>
    <p:sldId id="258" r:id="rId9"/>
    <p:sldId id="259" r:id="rId10"/>
    <p:sldId id="260" r:id="rId11"/>
    <p:sldId id="261" r:id="rId12"/>
    <p:sldId id="262" r:id="rId13"/>
    <p:sldId id="263" r:id="rId14"/>
    <p:sldId id="267" r:id="rId15"/>
    <p:sldId id="265" r:id="rId16"/>
    <p:sldId id="266"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E37DD-2F27-4AE7-8313-6541587027C0}" v="1" dt="2023-07-05T14:38:59.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E33EC183-38AB-4F8C-9873-CBE7D2BB77DA}"/>
    <pc:docChg chg="custSel modSld">
      <pc:chgData name="M Fitzmaurice" userId="6c7b4885-75d3-443f-8209-1c7e88905996" providerId="ADAL" clId="{E33EC183-38AB-4F8C-9873-CBE7D2BB77DA}" dt="2023-02-03T14:17:04.815" v="145" actId="207"/>
      <pc:docMkLst>
        <pc:docMk/>
      </pc:docMkLst>
      <pc:sldChg chg="modSp mod">
        <pc:chgData name="M Fitzmaurice" userId="6c7b4885-75d3-443f-8209-1c7e88905996" providerId="ADAL" clId="{E33EC183-38AB-4F8C-9873-CBE7D2BB77DA}" dt="2023-02-03T14:11:02.472" v="0" actId="313"/>
        <pc:sldMkLst>
          <pc:docMk/>
          <pc:sldMk cId="1540695704" sldId="257"/>
        </pc:sldMkLst>
        <pc:spChg chg="mod">
          <ac:chgData name="M Fitzmaurice" userId="6c7b4885-75d3-443f-8209-1c7e88905996" providerId="ADAL" clId="{E33EC183-38AB-4F8C-9873-CBE7D2BB77DA}" dt="2023-02-03T14:11:02.472" v="0" actId="313"/>
          <ac:spMkLst>
            <pc:docMk/>
            <pc:sldMk cId="1540695704" sldId="257"/>
            <ac:spMk id="3" creationId="{00000000-0000-0000-0000-000000000000}"/>
          </ac:spMkLst>
        </pc:spChg>
      </pc:sldChg>
      <pc:sldChg chg="modSp mod">
        <pc:chgData name="M Fitzmaurice" userId="6c7b4885-75d3-443f-8209-1c7e88905996" providerId="ADAL" clId="{E33EC183-38AB-4F8C-9873-CBE7D2BB77DA}" dt="2023-02-03T14:12:26.510" v="123" actId="114"/>
        <pc:sldMkLst>
          <pc:docMk/>
          <pc:sldMk cId="1376681403" sldId="258"/>
        </pc:sldMkLst>
        <pc:spChg chg="mod">
          <ac:chgData name="M Fitzmaurice" userId="6c7b4885-75d3-443f-8209-1c7e88905996" providerId="ADAL" clId="{E33EC183-38AB-4F8C-9873-CBE7D2BB77DA}" dt="2023-02-03T14:12:26.510" v="123" actId="114"/>
          <ac:spMkLst>
            <pc:docMk/>
            <pc:sldMk cId="1376681403" sldId="258"/>
            <ac:spMk id="3" creationId="{00000000-0000-0000-0000-000000000000}"/>
          </ac:spMkLst>
        </pc:spChg>
      </pc:sldChg>
      <pc:sldChg chg="modSp mod">
        <pc:chgData name="M Fitzmaurice" userId="6c7b4885-75d3-443f-8209-1c7e88905996" providerId="ADAL" clId="{E33EC183-38AB-4F8C-9873-CBE7D2BB77DA}" dt="2023-02-03T14:13:47.944" v="128" actId="207"/>
        <pc:sldMkLst>
          <pc:docMk/>
          <pc:sldMk cId="4014341908" sldId="261"/>
        </pc:sldMkLst>
        <pc:spChg chg="mod">
          <ac:chgData name="M Fitzmaurice" userId="6c7b4885-75d3-443f-8209-1c7e88905996" providerId="ADAL" clId="{E33EC183-38AB-4F8C-9873-CBE7D2BB77DA}" dt="2023-02-03T14:13:47.944" v="128" actId="207"/>
          <ac:spMkLst>
            <pc:docMk/>
            <pc:sldMk cId="4014341908" sldId="261"/>
            <ac:spMk id="3" creationId="{00000000-0000-0000-0000-000000000000}"/>
          </ac:spMkLst>
        </pc:spChg>
      </pc:sldChg>
      <pc:sldChg chg="modSp mod">
        <pc:chgData name="M Fitzmaurice" userId="6c7b4885-75d3-443f-8209-1c7e88905996" providerId="ADAL" clId="{E33EC183-38AB-4F8C-9873-CBE7D2BB77DA}" dt="2023-02-03T14:17:04.815" v="145" actId="207"/>
        <pc:sldMkLst>
          <pc:docMk/>
          <pc:sldMk cId="2721834182" sldId="264"/>
        </pc:sldMkLst>
        <pc:spChg chg="mod">
          <ac:chgData name="M Fitzmaurice" userId="6c7b4885-75d3-443f-8209-1c7e88905996" providerId="ADAL" clId="{E33EC183-38AB-4F8C-9873-CBE7D2BB77DA}" dt="2023-02-03T14:17:04.815" v="145" actId="207"/>
          <ac:spMkLst>
            <pc:docMk/>
            <pc:sldMk cId="2721834182" sldId="264"/>
            <ac:spMk id="3" creationId="{00000000-0000-0000-0000-000000000000}"/>
          </ac:spMkLst>
        </pc:spChg>
      </pc:sldChg>
      <pc:sldChg chg="modSp mod">
        <pc:chgData name="M Fitzmaurice" userId="6c7b4885-75d3-443f-8209-1c7e88905996" providerId="ADAL" clId="{E33EC183-38AB-4F8C-9873-CBE7D2BB77DA}" dt="2023-02-03T14:14:48.741" v="131" actId="1076"/>
        <pc:sldMkLst>
          <pc:docMk/>
          <pc:sldMk cId="22688686" sldId="265"/>
        </pc:sldMkLst>
        <pc:spChg chg="mod">
          <ac:chgData name="M Fitzmaurice" userId="6c7b4885-75d3-443f-8209-1c7e88905996" providerId="ADAL" clId="{E33EC183-38AB-4F8C-9873-CBE7D2BB77DA}" dt="2023-02-03T14:14:48.741" v="131" actId="1076"/>
          <ac:spMkLst>
            <pc:docMk/>
            <pc:sldMk cId="22688686" sldId="265"/>
            <ac:spMk id="3" creationId="{00000000-0000-0000-0000-000000000000}"/>
          </ac:spMkLst>
        </pc:spChg>
      </pc:sldChg>
    </pc:docChg>
  </pc:docChgLst>
  <pc:docChgLst>
    <pc:chgData name="M Fitzmaurice" userId="6c7b4885-75d3-443f-8209-1c7e88905996" providerId="ADAL" clId="{1BEE37DD-2F27-4AE7-8313-6541587027C0}"/>
    <pc:docChg chg="addSld modSld">
      <pc:chgData name="M Fitzmaurice" userId="6c7b4885-75d3-443f-8209-1c7e88905996" providerId="ADAL" clId="{1BEE37DD-2F27-4AE7-8313-6541587027C0}" dt="2023-07-05T14:38:59.460" v="0"/>
      <pc:docMkLst>
        <pc:docMk/>
      </pc:docMkLst>
      <pc:sldChg chg="add">
        <pc:chgData name="M Fitzmaurice" userId="6c7b4885-75d3-443f-8209-1c7e88905996" providerId="ADAL" clId="{1BEE37DD-2F27-4AE7-8313-6541587027C0}" dt="2023-07-05T14:38:59.460" v="0"/>
        <pc:sldMkLst>
          <pc:docMk/>
          <pc:sldMk cId="4199346088" sldId="268"/>
        </pc:sldMkLst>
      </pc:sldChg>
      <pc:sldChg chg="add">
        <pc:chgData name="M Fitzmaurice" userId="6c7b4885-75d3-443f-8209-1c7e88905996" providerId="ADAL" clId="{1BEE37DD-2F27-4AE7-8313-6541587027C0}" dt="2023-07-05T14:38:59.460" v="0"/>
        <pc:sldMkLst>
          <pc:docMk/>
          <pc:sldMk cId="1627324921" sldId="269"/>
        </pc:sldMkLst>
      </pc:sldChg>
    </pc:docChg>
  </pc:docChgLst>
  <pc:docChgLst>
    <pc:chgData name="M Fitzmaurice" userId="6c7b4885-75d3-443f-8209-1c7e88905996" providerId="ADAL" clId="{E1BEF012-F64C-4821-80D3-13EF294408C2}"/>
    <pc:docChg chg="custSel modSld">
      <pc:chgData name="M Fitzmaurice" userId="6c7b4885-75d3-443f-8209-1c7e88905996" providerId="ADAL" clId="{E1BEF012-F64C-4821-80D3-13EF294408C2}" dt="2023-04-29T10:27:46.521" v="164" actId="1076"/>
      <pc:docMkLst>
        <pc:docMk/>
      </pc:docMkLst>
      <pc:sldChg chg="modSp mod">
        <pc:chgData name="M Fitzmaurice" userId="6c7b4885-75d3-443f-8209-1c7e88905996" providerId="ADAL" clId="{E1BEF012-F64C-4821-80D3-13EF294408C2}" dt="2023-04-29T10:27:46.521" v="164" actId="1076"/>
        <pc:sldMkLst>
          <pc:docMk/>
          <pc:sldMk cId="2861500747" sldId="256"/>
        </pc:sldMkLst>
        <pc:spChg chg="mod">
          <ac:chgData name="M Fitzmaurice" userId="6c7b4885-75d3-443f-8209-1c7e88905996" providerId="ADAL" clId="{E1BEF012-F64C-4821-80D3-13EF294408C2}" dt="2023-04-29T10:27:46.521" v="164" actId="1076"/>
          <ac:spMkLst>
            <pc:docMk/>
            <pc:sldMk cId="2861500747" sldId="256"/>
            <ac:spMk id="3" creationId="{00000000-0000-0000-0000-000000000000}"/>
          </ac:spMkLst>
        </pc:spChg>
      </pc:sldChg>
      <pc:sldChg chg="modSp mod">
        <pc:chgData name="M Fitzmaurice" userId="6c7b4885-75d3-443f-8209-1c7e88905996" providerId="ADAL" clId="{E1BEF012-F64C-4821-80D3-13EF294408C2}" dt="2023-04-29T10:27:27.153" v="159" actId="1076"/>
        <pc:sldMkLst>
          <pc:docMk/>
          <pc:sldMk cId="1540695704" sldId="257"/>
        </pc:sldMkLst>
        <pc:spChg chg="mod">
          <ac:chgData name="M Fitzmaurice" userId="6c7b4885-75d3-443f-8209-1c7e88905996" providerId="ADAL" clId="{E1BEF012-F64C-4821-80D3-13EF294408C2}" dt="2023-04-29T10:27:27.153" v="159" actId="1076"/>
          <ac:spMkLst>
            <pc:docMk/>
            <pc:sldMk cId="1540695704" sldId="257"/>
            <ac:spMk id="3" creationId="{00000000-0000-0000-0000-000000000000}"/>
          </ac:spMkLst>
        </pc:spChg>
      </pc:sldChg>
      <pc:sldChg chg="modSp mod">
        <pc:chgData name="M Fitzmaurice" userId="6c7b4885-75d3-443f-8209-1c7e88905996" providerId="ADAL" clId="{E1BEF012-F64C-4821-80D3-13EF294408C2}" dt="2023-04-29T10:26:57.817" v="153" actId="1076"/>
        <pc:sldMkLst>
          <pc:docMk/>
          <pc:sldMk cId="1376681403" sldId="258"/>
        </pc:sldMkLst>
        <pc:spChg chg="mod">
          <ac:chgData name="M Fitzmaurice" userId="6c7b4885-75d3-443f-8209-1c7e88905996" providerId="ADAL" clId="{E1BEF012-F64C-4821-80D3-13EF294408C2}" dt="2023-04-29T10:26:57.817" v="153" actId="1076"/>
          <ac:spMkLst>
            <pc:docMk/>
            <pc:sldMk cId="1376681403" sldId="258"/>
            <ac:spMk id="3" creationId="{00000000-0000-0000-0000-000000000000}"/>
          </ac:spMkLst>
        </pc:spChg>
      </pc:sldChg>
      <pc:sldChg chg="modSp mod">
        <pc:chgData name="M Fitzmaurice" userId="6c7b4885-75d3-443f-8209-1c7e88905996" providerId="ADAL" clId="{E1BEF012-F64C-4821-80D3-13EF294408C2}" dt="2023-04-29T10:26:46.808" v="150" actId="1076"/>
        <pc:sldMkLst>
          <pc:docMk/>
          <pc:sldMk cId="3329843900" sldId="259"/>
        </pc:sldMkLst>
        <pc:spChg chg="mod">
          <ac:chgData name="M Fitzmaurice" userId="6c7b4885-75d3-443f-8209-1c7e88905996" providerId="ADAL" clId="{E1BEF012-F64C-4821-80D3-13EF294408C2}" dt="2023-04-29T10:26:46.808" v="150" actId="1076"/>
          <ac:spMkLst>
            <pc:docMk/>
            <pc:sldMk cId="3329843900" sldId="259"/>
            <ac:spMk id="3" creationId="{00000000-0000-0000-0000-000000000000}"/>
          </ac:spMkLst>
        </pc:spChg>
      </pc:sldChg>
      <pc:sldChg chg="modSp mod">
        <pc:chgData name="M Fitzmaurice" userId="6c7b4885-75d3-443f-8209-1c7e88905996" providerId="ADAL" clId="{E1BEF012-F64C-4821-80D3-13EF294408C2}" dt="2023-04-29T10:26:38.709" v="148" actId="20577"/>
        <pc:sldMkLst>
          <pc:docMk/>
          <pc:sldMk cId="1931714992" sldId="260"/>
        </pc:sldMkLst>
        <pc:spChg chg="mod">
          <ac:chgData name="M Fitzmaurice" userId="6c7b4885-75d3-443f-8209-1c7e88905996" providerId="ADAL" clId="{E1BEF012-F64C-4821-80D3-13EF294408C2}" dt="2023-04-29T10:26:38.709" v="148" actId="20577"/>
          <ac:spMkLst>
            <pc:docMk/>
            <pc:sldMk cId="1931714992" sldId="260"/>
            <ac:spMk id="3" creationId="{00000000-0000-0000-0000-000000000000}"/>
          </ac:spMkLst>
        </pc:spChg>
      </pc:sldChg>
      <pc:sldChg chg="modSp mod">
        <pc:chgData name="M Fitzmaurice" userId="6c7b4885-75d3-443f-8209-1c7e88905996" providerId="ADAL" clId="{E1BEF012-F64C-4821-80D3-13EF294408C2}" dt="2023-04-29T10:26:20.784" v="141" actId="1076"/>
        <pc:sldMkLst>
          <pc:docMk/>
          <pc:sldMk cId="4014341908" sldId="261"/>
        </pc:sldMkLst>
        <pc:spChg chg="mod">
          <ac:chgData name="M Fitzmaurice" userId="6c7b4885-75d3-443f-8209-1c7e88905996" providerId="ADAL" clId="{E1BEF012-F64C-4821-80D3-13EF294408C2}" dt="2023-04-29T10:26:20.784" v="141" actId="1076"/>
          <ac:spMkLst>
            <pc:docMk/>
            <pc:sldMk cId="4014341908" sldId="261"/>
            <ac:spMk id="3" creationId="{00000000-0000-0000-0000-000000000000}"/>
          </ac:spMkLst>
        </pc:spChg>
      </pc:sldChg>
      <pc:sldChg chg="modSp mod">
        <pc:chgData name="M Fitzmaurice" userId="6c7b4885-75d3-443f-8209-1c7e88905996" providerId="ADAL" clId="{E1BEF012-F64C-4821-80D3-13EF294408C2}" dt="2023-04-29T10:26:12.400" v="139" actId="1076"/>
        <pc:sldMkLst>
          <pc:docMk/>
          <pc:sldMk cId="3175704698" sldId="262"/>
        </pc:sldMkLst>
        <pc:spChg chg="mod">
          <ac:chgData name="M Fitzmaurice" userId="6c7b4885-75d3-443f-8209-1c7e88905996" providerId="ADAL" clId="{E1BEF012-F64C-4821-80D3-13EF294408C2}" dt="2023-04-29T10:26:12.400" v="139" actId="1076"/>
          <ac:spMkLst>
            <pc:docMk/>
            <pc:sldMk cId="3175704698" sldId="262"/>
            <ac:spMk id="3" creationId="{00000000-0000-0000-0000-000000000000}"/>
          </ac:spMkLst>
        </pc:spChg>
      </pc:sldChg>
      <pc:sldChg chg="modSp mod">
        <pc:chgData name="M Fitzmaurice" userId="6c7b4885-75d3-443f-8209-1c7e88905996" providerId="ADAL" clId="{E1BEF012-F64C-4821-80D3-13EF294408C2}" dt="2023-04-29T10:26:00.240" v="137" actId="5793"/>
        <pc:sldMkLst>
          <pc:docMk/>
          <pc:sldMk cId="1660933359" sldId="263"/>
        </pc:sldMkLst>
        <pc:spChg chg="mod">
          <ac:chgData name="M Fitzmaurice" userId="6c7b4885-75d3-443f-8209-1c7e88905996" providerId="ADAL" clId="{E1BEF012-F64C-4821-80D3-13EF294408C2}" dt="2023-04-29T10:26:00.240" v="137" actId="5793"/>
          <ac:spMkLst>
            <pc:docMk/>
            <pc:sldMk cId="1660933359" sldId="263"/>
            <ac:spMk id="3" creationId="{00000000-0000-0000-0000-000000000000}"/>
          </ac:spMkLst>
        </pc:spChg>
      </pc:sldChg>
      <pc:sldChg chg="modSp mod">
        <pc:chgData name="M Fitzmaurice" userId="6c7b4885-75d3-443f-8209-1c7e88905996" providerId="ADAL" clId="{E1BEF012-F64C-4821-80D3-13EF294408C2}" dt="2023-04-29T10:25:16.521" v="124" actId="1076"/>
        <pc:sldMkLst>
          <pc:docMk/>
          <pc:sldMk cId="2721834182" sldId="264"/>
        </pc:sldMkLst>
        <pc:spChg chg="mod">
          <ac:chgData name="M Fitzmaurice" userId="6c7b4885-75d3-443f-8209-1c7e88905996" providerId="ADAL" clId="{E1BEF012-F64C-4821-80D3-13EF294408C2}" dt="2023-04-29T10:25:16.521" v="124" actId="1076"/>
          <ac:spMkLst>
            <pc:docMk/>
            <pc:sldMk cId="2721834182" sldId="264"/>
            <ac:spMk id="3" creationId="{00000000-0000-0000-0000-000000000000}"/>
          </ac:spMkLst>
        </pc:spChg>
      </pc:sldChg>
      <pc:sldChg chg="modSp mod">
        <pc:chgData name="M Fitzmaurice" userId="6c7b4885-75d3-443f-8209-1c7e88905996" providerId="ADAL" clId="{E1BEF012-F64C-4821-80D3-13EF294408C2}" dt="2023-04-29T10:25:33.984" v="128" actId="1076"/>
        <pc:sldMkLst>
          <pc:docMk/>
          <pc:sldMk cId="22688686" sldId="265"/>
        </pc:sldMkLst>
        <pc:spChg chg="mod">
          <ac:chgData name="M Fitzmaurice" userId="6c7b4885-75d3-443f-8209-1c7e88905996" providerId="ADAL" clId="{E1BEF012-F64C-4821-80D3-13EF294408C2}" dt="2023-04-29T10:25:33.984" v="128" actId="1076"/>
          <ac:spMkLst>
            <pc:docMk/>
            <pc:sldMk cId="22688686" sldId="265"/>
            <ac:spMk id="3" creationId="{00000000-0000-0000-0000-000000000000}"/>
          </ac:spMkLst>
        </pc:spChg>
      </pc:sldChg>
      <pc:sldChg chg="modSp mod">
        <pc:chgData name="M Fitzmaurice" userId="6c7b4885-75d3-443f-8209-1c7e88905996" providerId="ADAL" clId="{E1BEF012-F64C-4821-80D3-13EF294408C2}" dt="2023-04-29T10:25:23.977" v="126" actId="1076"/>
        <pc:sldMkLst>
          <pc:docMk/>
          <pc:sldMk cId="2003798617" sldId="266"/>
        </pc:sldMkLst>
        <pc:spChg chg="mod">
          <ac:chgData name="M Fitzmaurice" userId="6c7b4885-75d3-443f-8209-1c7e88905996" providerId="ADAL" clId="{E1BEF012-F64C-4821-80D3-13EF294408C2}" dt="2023-04-29T10:25:23.977" v="126" actId="1076"/>
          <ac:spMkLst>
            <pc:docMk/>
            <pc:sldMk cId="2003798617" sldId="266"/>
            <ac:spMk id="5" creationId="{00000000-0000-0000-0000-000000000000}"/>
          </ac:spMkLst>
        </pc:spChg>
      </pc:sldChg>
      <pc:sldChg chg="modSp mod">
        <pc:chgData name="M Fitzmaurice" userId="6c7b4885-75d3-443f-8209-1c7e88905996" providerId="ADAL" clId="{E1BEF012-F64C-4821-80D3-13EF294408C2}" dt="2023-04-29T10:25:49.808" v="134" actId="1076"/>
        <pc:sldMkLst>
          <pc:docMk/>
          <pc:sldMk cId="3147155885" sldId="267"/>
        </pc:sldMkLst>
        <pc:spChg chg="mod">
          <ac:chgData name="M Fitzmaurice" userId="6c7b4885-75d3-443f-8209-1c7e88905996" providerId="ADAL" clId="{E1BEF012-F64C-4821-80D3-13EF294408C2}" dt="2023-04-29T10:25:49.808" v="134" actId="1076"/>
          <ac:spMkLst>
            <pc:docMk/>
            <pc:sldMk cId="3147155885" sldId="267"/>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360381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06052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254732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301083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4843AD-B6AD-4BAA-BE36-9C18756777CD}" type="datetimeFigureOut">
              <a:rPr lang="en-GB" smtClean="0"/>
              <a:t>05/07/2023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11310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54843AD-B6AD-4BAA-BE36-9C18756777CD}" type="datetimeFigureOut">
              <a:rPr lang="en-GB" smtClean="0"/>
              <a:t>05/07/2023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05942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54843AD-B6AD-4BAA-BE36-9C18756777CD}" type="datetimeFigureOut">
              <a:rPr lang="en-GB" smtClean="0"/>
              <a:t>05/07/2023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05860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54843AD-B6AD-4BAA-BE36-9C18756777CD}" type="datetimeFigureOut">
              <a:rPr lang="en-GB" smtClean="0"/>
              <a:t>05/07/2023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07742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843AD-B6AD-4BAA-BE36-9C18756777CD}" type="datetimeFigureOut">
              <a:rPr lang="en-GB" smtClean="0"/>
              <a:t>05/07/2023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8650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4843AD-B6AD-4BAA-BE36-9C18756777CD}" type="datetimeFigureOut">
              <a:rPr lang="en-GB" smtClean="0"/>
              <a:t>05/07/2023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56966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4843AD-B6AD-4BAA-BE36-9C18756777CD}" type="datetimeFigureOut">
              <a:rPr lang="en-GB" smtClean="0"/>
              <a:t>05/07/2023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17370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843AD-B6AD-4BAA-BE36-9C18756777CD}" type="datetimeFigureOut">
              <a:rPr lang="en-GB" smtClean="0"/>
              <a:t>05/07/2023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5FC2A-108C-4CF8-B5E7-717D3F33948E}" type="slidenum">
              <a:rPr lang="en-GB" smtClean="0"/>
              <a:t>‹#›</a:t>
            </a:fld>
            <a:endParaRPr lang="en-GB"/>
          </a:p>
        </p:txBody>
      </p:sp>
    </p:spTree>
    <p:extLst>
      <p:ext uri="{BB962C8B-B14F-4D97-AF65-F5344CB8AC3E}">
        <p14:creationId xmlns:p14="http://schemas.microsoft.com/office/powerpoint/2010/main" val="133205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lse.ac.uk/GranthamInstitute/faqs/what-is-a-carbon-price-and-why-do-we-need-o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552" y="953020"/>
            <a:ext cx="9096895" cy="4085705"/>
          </a:xfrm>
        </p:spPr>
        <p:txBody>
          <a:bodyPr>
            <a:normAutofit/>
          </a:bodyPr>
          <a:lstStyle/>
          <a:p>
            <a:r>
              <a:rPr lang="en-GB" sz="3600" b="1" dirty="0">
                <a:solidFill>
                  <a:srgbClr val="00B050"/>
                </a:solidFill>
              </a:rPr>
              <a:t>Fundamental Principles of IEL </a:t>
            </a:r>
          </a:p>
        </p:txBody>
      </p:sp>
    </p:spTree>
    <p:extLst>
      <p:ext uri="{BB962C8B-B14F-4D97-AF65-F5344CB8AC3E}">
        <p14:creationId xmlns:p14="http://schemas.microsoft.com/office/powerpoint/2010/main" val="2861500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lstStyle/>
          <a:p>
            <a:r>
              <a:rPr lang="en-GB" sz="3200" b="1" dirty="0">
                <a:solidFill>
                  <a:srgbClr val="C00000"/>
                </a:solidFill>
              </a:rPr>
              <a:t>Polluter Pays - Principle 16 of the Rio Declaration</a:t>
            </a:r>
          </a:p>
          <a:p>
            <a:pPr marL="0" indent="0">
              <a:buNone/>
            </a:pPr>
            <a:endParaRPr lang="en-GB" sz="3200" b="1" dirty="0">
              <a:solidFill>
                <a:srgbClr val="C00000"/>
              </a:solidFill>
            </a:endParaRPr>
          </a:p>
          <a:p>
            <a:pPr marL="0" indent="0">
              <a:buNone/>
            </a:pPr>
            <a:r>
              <a:rPr lang="en-GB" sz="2200" dirty="0"/>
              <a:t>National authorities should endeavour to promote the internalization of environmental costs and the use of economic instruments, taking into account the approach that the polluter should, in principle, bear the cost of pollution, with due regard to the public interest and without distorting international trade and investment,</a:t>
            </a:r>
          </a:p>
          <a:p>
            <a:pPr marL="0" indent="0">
              <a:buNone/>
            </a:pPr>
            <a:r>
              <a:rPr lang="en-GB" sz="2200" dirty="0"/>
              <a:t>The PPP started out as an economic principle (among OECD and EU countries) and has recently become a legal one.</a:t>
            </a:r>
          </a:p>
        </p:txBody>
      </p:sp>
    </p:spTree>
    <p:extLst>
      <p:ext uri="{BB962C8B-B14F-4D97-AF65-F5344CB8AC3E}">
        <p14:creationId xmlns:p14="http://schemas.microsoft.com/office/powerpoint/2010/main" val="1660933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910556"/>
            <a:ext cx="10515600" cy="4351338"/>
          </a:xfrm>
        </p:spPr>
        <p:txBody>
          <a:bodyPr>
            <a:normAutofit/>
          </a:bodyPr>
          <a:lstStyle/>
          <a:p>
            <a:r>
              <a:rPr lang="en-GB" sz="2200" dirty="0">
                <a:solidFill>
                  <a:srgbClr val="000000"/>
                </a:solidFill>
                <a:latin typeface="Calibri "/>
              </a:rPr>
              <a:t>‘It is designed not to punish polluters but to set appropriate signals in place in the economic system so that environmental costs are incorporated in the decision-making process and hence arrive at sustainable development that is environment-friendly. The aim is to avoid wasting natural resources and to put an end to the cost-free use of the environment as a receptacle for pollution. A degree of environmental pollution will certainly persist, and the consumer will bear the cost initially charged to the polluter. But use of the PPP will secure economic efficiency and will reduce distortions in international trade and investment to a minimum.’,   </a:t>
            </a:r>
            <a:r>
              <a:rPr lang="en-GB" sz="1400" dirty="0" err="1">
                <a:solidFill>
                  <a:srgbClr val="000000"/>
                </a:solidFill>
                <a:latin typeface="Calibri "/>
              </a:rPr>
              <a:t>Ondřej</a:t>
            </a:r>
            <a:r>
              <a:rPr lang="en-GB" sz="1400" dirty="0">
                <a:solidFill>
                  <a:srgbClr val="000000"/>
                </a:solidFill>
                <a:latin typeface="Calibri "/>
              </a:rPr>
              <a:t> </a:t>
            </a:r>
            <a:r>
              <a:rPr lang="en-GB" sz="1400" dirty="0" err="1">
                <a:solidFill>
                  <a:srgbClr val="000000"/>
                </a:solidFill>
                <a:latin typeface="Calibri "/>
              </a:rPr>
              <a:t>Vícha</a:t>
            </a:r>
            <a:r>
              <a:rPr lang="en-GB" sz="1400" dirty="0">
                <a:solidFill>
                  <a:srgbClr val="000000"/>
                </a:solidFill>
                <a:latin typeface="Calibri "/>
              </a:rPr>
              <a:t>, Polluter Pays Principle in the Environmental Law </a:t>
            </a:r>
            <a:endParaRPr lang="en-GB" sz="2200" dirty="0">
              <a:latin typeface="Calibri "/>
            </a:endParaRPr>
          </a:p>
        </p:txBody>
      </p:sp>
    </p:spTree>
    <p:extLst>
      <p:ext uri="{BB962C8B-B14F-4D97-AF65-F5344CB8AC3E}">
        <p14:creationId xmlns:p14="http://schemas.microsoft.com/office/powerpoint/2010/main" val="3147155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6712"/>
            <a:ext cx="10515600" cy="5534025"/>
          </a:xfrm>
        </p:spPr>
        <p:txBody>
          <a:bodyPr>
            <a:noAutofit/>
          </a:bodyPr>
          <a:lstStyle/>
          <a:p>
            <a:pPr marL="0" indent="0" algn="just">
              <a:buNone/>
            </a:pPr>
            <a:r>
              <a:rPr lang="en-GB" sz="2200" dirty="0"/>
              <a:t>Under the 1972 and 1974 OECD Recommendations  the Polluter-Pays Principle means that the polluter should bear the "costs of pollution prevention and control measures", the latter being "measures decided by public authorities to ensure that the environment is in an acceptable state". In other words the polluter has to bear the cost of steps that he is legally bound to take to protect the environment, such as measures to reduce the pollutant emissions at source and measures to avoid pollution by collective treatment of effluent from a polluting installation and other sources of pollution.</a:t>
            </a:r>
          </a:p>
          <a:p>
            <a:pPr marL="0" indent="0" algn="just">
              <a:buNone/>
            </a:pPr>
            <a:endParaRPr lang="en-GB" sz="2200" dirty="0"/>
          </a:p>
          <a:p>
            <a:pPr marL="0" indent="0" algn="just">
              <a:buNone/>
            </a:pPr>
            <a:r>
              <a:rPr lang="en-GB" sz="2200" dirty="0"/>
              <a:t>Generally speaking, a polluter has to bear all the costs of preventing and controlling any pollution that he originates. Aside from exceptions listed by OECD(1)(2), </a:t>
            </a:r>
            <a:r>
              <a:rPr lang="en-GB" sz="2200" dirty="0">
                <a:solidFill>
                  <a:srgbClr val="FF0000"/>
                </a:solidFill>
              </a:rPr>
              <a:t>a polluter should not receive assistance of any kind to control pollution (grants, subsidies or tax allowances for pollution control equipment, below-cost charges for public services, etc.).</a:t>
            </a:r>
          </a:p>
          <a:p>
            <a:pPr marL="0" indent="0" algn="just">
              <a:buNone/>
            </a:pPr>
            <a:endParaRPr lang="en-GB" sz="2200" dirty="0">
              <a:solidFill>
                <a:srgbClr val="FF0000"/>
              </a:solidFill>
            </a:endParaRPr>
          </a:p>
          <a:p>
            <a:pPr marL="0" indent="0" algn="just">
              <a:buNone/>
            </a:pPr>
            <a:r>
              <a:rPr lang="en-GB" sz="2200" dirty="0">
                <a:solidFill>
                  <a:srgbClr val="FF0000"/>
                </a:solidFill>
              </a:rPr>
              <a:t>Agreed exceptions cover assistance for R&amp;D on methods of pollution </a:t>
            </a:r>
            <a:r>
              <a:rPr lang="en-GB" sz="2200" dirty="0"/>
              <a:t>abatement and assistance to current polluters facing particularly severe new pollution control requirements. In the latter case, assistance is acceptable only when it is limited in time, required on social grounds and does not cause any significant distortion in international trade and investment.</a:t>
            </a:r>
          </a:p>
        </p:txBody>
      </p:sp>
    </p:spTree>
    <p:extLst>
      <p:ext uri="{BB962C8B-B14F-4D97-AF65-F5344CB8AC3E}">
        <p14:creationId xmlns:p14="http://schemas.microsoft.com/office/powerpoint/2010/main" val="2268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4875" y="1739106"/>
            <a:ext cx="10515600" cy="4351338"/>
          </a:xfrm>
        </p:spPr>
        <p:txBody>
          <a:bodyPr>
            <a:normAutofit/>
          </a:bodyPr>
          <a:lstStyle/>
          <a:p>
            <a:r>
              <a:rPr lang="en-GB" sz="2200" dirty="0"/>
              <a:t>In 1989, OECD recognised in the Recommendation on the Application of the Polluter Pays Principle to Accidental Pollution that the principle was also applicable to accidental pollution.</a:t>
            </a:r>
          </a:p>
          <a:p>
            <a:r>
              <a:rPr lang="en-GB" sz="2200" dirty="0"/>
              <a:t>This principle is applied in many civil liability conventions </a:t>
            </a:r>
            <a:r>
              <a:rPr lang="en-GB" sz="2200" dirty="0">
                <a:solidFill>
                  <a:srgbClr val="000000"/>
                </a:solidFill>
              </a:rPr>
              <a:t>in relation to specific fields (e.g. Lugano Convention, Convention on Civil Liability for Oil Pollution Damage, Convention on Civil Liability for Bunker Oil Pollution Damage, Antarctica Liability Annex, Basel Liability Protocol, Kyiv Liability Protocol or Nagoya-Kuala Lumpur Supplementary Protocol on Liability and Redress to the Cartagena Protocol on Biosafety).  </a:t>
            </a:r>
            <a:endParaRPr lang="en-GB" sz="2200" dirty="0"/>
          </a:p>
          <a:p>
            <a:endParaRPr lang="en-GB" sz="2200" dirty="0"/>
          </a:p>
        </p:txBody>
      </p:sp>
    </p:spTree>
    <p:extLst>
      <p:ext uri="{BB962C8B-B14F-4D97-AF65-F5344CB8AC3E}">
        <p14:creationId xmlns:p14="http://schemas.microsoft.com/office/powerpoint/2010/main" val="2003798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375" y="723901"/>
            <a:ext cx="11587250" cy="6800850"/>
          </a:xfrm>
        </p:spPr>
        <p:txBody>
          <a:bodyPr>
            <a:normAutofit/>
          </a:bodyPr>
          <a:lstStyle/>
          <a:p>
            <a:r>
              <a:rPr lang="en-GB" sz="2200" dirty="0"/>
              <a:t>‘The polluter pays principle can be applied to greenhouse gas emitters through a so-called </a:t>
            </a:r>
            <a:r>
              <a:rPr lang="en-GB" sz="2200" dirty="0">
                <a:hlinkClick r:id="rId2"/>
              </a:rPr>
              <a:t>carbon price</a:t>
            </a:r>
            <a:r>
              <a:rPr lang="en-GB" sz="2200" dirty="0"/>
              <a:t>. This imposes a charge on the emission of greenhouse gases equivalent to the corresponding potential cost caused through future climate change – thus forcing emitters to internalise the cost of pollution. In this way, a financial incentive is created for a factory, for instance, to minimise its pollution costs by reducing emissions.</a:t>
            </a:r>
          </a:p>
          <a:p>
            <a:r>
              <a:rPr lang="en-GB" sz="2200" dirty="0"/>
              <a:t>The carbon price can make the polluter pay through two different policy instruments. The first is a straightforward price-based mechanism in the form of a </a:t>
            </a:r>
            <a:r>
              <a:rPr lang="en-GB" sz="2200" dirty="0">
                <a:solidFill>
                  <a:srgbClr val="FF0000"/>
                </a:solidFill>
              </a:rPr>
              <a:t>carbon tax</a:t>
            </a:r>
            <a:r>
              <a:rPr lang="en-GB" sz="2200" dirty="0"/>
              <a:t>, where the price of pollution is determined by the rate of the tax for each tonne of greenhouse gas emitted. The second form is through </a:t>
            </a:r>
            <a:r>
              <a:rPr lang="en-GB" sz="2200" dirty="0">
                <a:solidFill>
                  <a:srgbClr val="FF0000"/>
                </a:solidFill>
              </a:rPr>
              <a:t>a quota-based system</a:t>
            </a:r>
            <a:r>
              <a:rPr lang="en-GB" sz="2200" dirty="0"/>
              <a:t>, often referred to as </a:t>
            </a:r>
            <a:r>
              <a:rPr lang="en-GB" sz="2200" dirty="0">
                <a:solidFill>
                  <a:srgbClr val="FF0000"/>
                </a:solidFill>
              </a:rPr>
              <a:t>a cap-and-trade, or emissions trading system. </a:t>
            </a:r>
            <a:r>
              <a:rPr lang="en-GB" sz="2200" dirty="0"/>
              <a:t>This sets a cap, or limit, on the maximum level of emissions for a given time period, and distributes permits or allowances for each unit of greenhouse gas among firms that produce emissions. Some firms find it easier or cheaper to reduce emissions than others, and can thus sell permits to firms whose cost for reducing emissions is much higher. </a:t>
            </a:r>
            <a:r>
              <a:rPr lang="en-GB" sz="2200" dirty="0">
                <a:solidFill>
                  <a:srgbClr val="FF0000"/>
                </a:solidFill>
              </a:rPr>
              <a:t>Therefore the trading takes place between high-cost and low-cost polluters, thereby determining the price of a polluting permit. The polluters have ‘paid’ through ensuring they have enough permits to cover the amount of emissions they have emitted for the given year. </a:t>
            </a:r>
            <a:r>
              <a:rPr lang="en-GB" sz="2200" dirty="0"/>
              <a:t>‘http://www.lse.ac.uk/GranthamInstitute/faqs/what-is-the-polluter-pays-principle/ </a:t>
            </a:r>
          </a:p>
          <a:p>
            <a:endParaRPr lang="en-GB" dirty="0"/>
          </a:p>
        </p:txBody>
      </p:sp>
    </p:spTree>
    <p:extLst>
      <p:ext uri="{BB962C8B-B14F-4D97-AF65-F5344CB8AC3E}">
        <p14:creationId xmlns:p14="http://schemas.microsoft.com/office/powerpoint/2010/main" val="272183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9B3CB6-BB7B-483D-7B37-BD1E9698F2E0}"/>
              </a:ext>
            </a:extLst>
          </p:cNvPr>
          <p:cNvSpPr>
            <a:spLocks noGrp="1"/>
          </p:cNvSpPr>
          <p:nvPr>
            <p:ph idx="1"/>
          </p:nvPr>
        </p:nvSpPr>
        <p:spPr/>
        <p:txBody>
          <a:bodyPr>
            <a:normAutofit fontScale="92500" lnSpcReduction="10000"/>
          </a:bodyPr>
          <a:lstStyle/>
          <a:p>
            <a:r>
              <a:rPr lang="en-GB" sz="3200" dirty="0">
                <a:solidFill>
                  <a:srgbClr val="C00000"/>
                </a:solidFill>
              </a:rPr>
              <a:t>Sovereignty over natural resources</a:t>
            </a:r>
          </a:p>
          <a:p>
            <a:pPr marL="0" indent="0">
              <a:buNone/>
            </a:pPr>
            <a:r>
              <a:rPr lang="en-GB" b="0" i="0" dirty="0">
                <a:effectLst/>
                <a:latin typeface="Arial" panose="020B0604020202020204" pitchFamily="34" charset="0"/>
              </a:rPr>
              <a:t>The principle has its roots in two main concerns of the </a:t>
            </a:r>
            <a:r>
              <a:rPr lang="en-GB" b="0" i="1" u="none" strike="noStrike" dirty="0">
                <a:effectLst/>
                <a:latin typeface="Arial" panose="020B0604020202020204" pitchFamily="34" charset="0"/>
              </a:rPr>
              <a:t>United Nations</a:t>
            </a:r>
            <a:r>
              <a:rPr lang="en-GB" b="0" i="0" dirty="0">
                <a:effectLst/>
                <a:latin typeface="Arial" panose="020B0604020202020204" pitchFamily="34" charset="0"/>
              </a:rPr>
              <a:t>: </a:t>
            </a:r>
          </a:p>
          <a:p>
            <a:pPr marL="457200" lvl="1" indent="0">
              <a:buNone/>
            </a:pPr>
            <a:r>
              <a:rPr lang="en-GB" b="0" i="1" dirty="0">
                <a:effectLst/>
                <a:latin typeface="Arial" panose="020B0604020202020204" pitchFamily="34" charset="0"/>
              </a:rPr>
              <a:t>a)</a:t>
            </a:r>
            <a:r>
              <a:rPr lang="en-GB" b="0" i="0" dirty="0">
                <a:effectLst/>
                <a:latin typeface="Arial" panose="020B0604020202020204" pitchFamily="34" charset="0"/>
              </a:rPr>
              <a:t> economic development of </a:t>
            </a:r>
            <a:r>
              <a:rPr lang="en-GB" b="0" i="1" u="none" strike="noStrike" dirty="0">
                <a:effectLst/>
                <a:latin typeface="Arial" panose="020B0604020202020204" pitchFamily="34" charset="0"/>
              </a:rPr>
              <a:t>developing countries</a:t>
            </a:r>
            <a:r>
              <a:rPr lang="en-GB" b="0" i="0" dirty="0">
                <a:effectLst/>
                <a:latin typeface="Arial" panose="020B0604020202020204" pitchFamily="34" charset="0"/>
              </a:rPr>
              <a:t>;</a:t>
            </a:r>
          </a:p>
          <a:p>
            <a:pPr marL="457200" lvl="1" indent="0">
              <a:buNone/>
            </a:pPr>
            <a:r>
              <a:rPr lang="en-GB" b="0" i="1" dirty="0">
                <a:effectLst/>
                <a:latin typeface="Arial" panose="020B0604020202020204" pitchFamily="34" charset="0"/>
              </a:rPr>
              <a:t>b)</a:t>
            </a:r>
            <a:r>
              <a:rPr lang="en-GB" b="0" i="0" dirty="0">
                <a:effectLst/>
                <a:latin typeface="Arial" panose="020B0604020202020204" pitchFamily="34" charset="0"/>
              </a:rPr>
              <a:t> </a:t>
            </a:r>
            <a:r>
              <a:rPr lang="en-GB" b="0" i="1" u="none" strike="noStrike" dirty="0">
                <a:effectLst/>
                <a:latin typeface="Arial" panose="020B0604020202020204" pitchFamily="34" charset="0"/>
              </a:rPr>
              <a:t>self-determination</a:t>
            </a:r>
            <a:r>
              <a:rPr lang="en-GB" b="0" i="0" dirty="0">
                <a:effectLst/>
                <a:latin typeface="Arial" panose="020B0604020202020204" pitchFamily="34" charset="0"/>
              </a:rPr>
              <a:t> of colonial peoples</a:t>
            </a:r>
          </a:p>
          <a:p>
            <a:pPr marL="0" indent="0">
              <a:buNone/>
            </a:pPr>
            <a:r>
              <a:rPr lang="en-GB" b="0" i="0" dirty="0">
                <a:solidFill>
                  <a:srgbClr val="333333"/>
                </a:solidFill>
                <a:effectLst/>
              </a:rPr>
              <a:t>The principle of sovereignty over natural resources embodies the right of States and peoples to dispose freely of their natural resources.</a:t>
            </a:r>
          </a:p>
          <a:p>
            <a:pPr marL="0" indent="0">
              <a:buNone/>
            </a:pPr>
            <a:r>
              <a:rPr lang="en-GB" b="0" i="0" dirty="0">
                <a:effectLst/>
              </a:rPr>
              <a:t>4 Preamble UN Charter refers to the promotion of ‘social progress and better standards of life in larger freedom’. </a:t>
            </a:r>
            <a:endParaRPr lang="en-GB" dirty="0"/>
          </a:p>
          <a:p>
            <a:pPr marL="0" indent="0">
              <a:buNone/>
            </a:pPr>
            <a:r>
              <a:rPr lang="en-GB" b="0" i="0" dirty="0">
                <a:effectLst/>
              </a:rPr>
              <a:t>Art.1(2) UN Charter expresses that one of the purposes of the UN is ‘to develop friendly relations among nations based on respect for the principle of equal rights and self-determination of peoples’.</a:t>
            </a:r>
          </a:p>
        </p:txBody>
      </p:sp>
    </p:spTree>
    <p:extLst>
      <p:ext uri="{BB962C8B-B14F-4D97-AF65-F5344CB8AC3E}">
        <p14:creationId xmlns:p14="http://schemas.microsoft.com/office/powerpoint/2010/main" val="419934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E205A3-6C1D-2A1D-1886-973B41ED2199}"/>
              </a:ext>
            </a:extLst>
          </p:cNvPr>
          <p:cNvSpPr>
            <a:spLocks noGrp="1"/>
          </p:cNvSpPr>
          <p:nvPr>
            <p:ph idx="1"/>
          </p:nvPr>
        </p:nvSpPr>
        <p:spPr>
          <a:xfrm>
            <a:off x="838199" y="1466850"/>
            <a:ext cx="10810875" cy="4710113"/>
          </a:xfrm>
        </p:spPr>
        <p:txBody>
          <a:bodyPr>
            <a:normAutofit fontScale="92500" lnSpcReduction="20000"/>
          </a:bodyPr>
          <a:lstStyle/>
          <a:p>
            <a:pPr marL="0" indent="0">
              <a:buNone/>
            </a:pPr>
            <a:r>
              <a:rPr lang="en-GB" b="0" i="0" dirty="0">
                <a:solidFill>
                  <a:srgbClr val="333333"/>
                </a:solidFill>
                <a:effectLst/>
                <a:cs typeface="Arial" panose="020B0604020202020204" pitchFamily="34" charset="0"/>
              </a:rPr>
              <a:t>The principle of sovereignty over natural resources has evolved notably through normative resolutions originating from a variety of UN organs, including resolutions: </a:t>
            </a:r>
          </a:p>
          <a:p>
            <a:r>
              <a:rPr lang="en-GB" b="0" i="0" dirty="0">
                <a:solidFill>
                  <a:srgbClr val="333333"/>
                </a:solidFill>
                <a:effectLst/>
                <a:cs typeface="Arial" panose="020B0604020202020204" pitchFamily="34" charset="0"/>
              </a:rPr>
              <a:t>UNGA’s </a:t>
            </a:r>
            <a:r>
              <a:rPr lang="en-GB" b="0" i="0" dirty="0">
                <a:solidFill>
                  <a:srgbClr val="333333"/>
                </a:solidFill>
                <a:effectLst/>
              </a:rPr>
              <a:t>Declaration on Permanent Sovereignty over Natural Resources (</a:t>
            </a:r>
            <a:r>
              <a:rPr lang="en-GB" b="0" i="0" dirty="0">
                <a:effectLst/>
              </a:rPr>
              <a:t>UNGA Resolution 1803 (XVII) of 14 December 1962</a:t>
            </a:r>
            <a:r>
              <a:rPr lang="en-GB" b="0" i="0" dirty="0">
                <a:solidFill>
                  <a:srgbClr val="333333"/>
                </a:solidFill>
                <a:effectLst/>
              </a:rPr>
              <a:t>)</a:t>
            </a:r>
          </a:p>
          <a:p>
            <a:r>
              <a:rPr lang="en-GB" b="0" i="0" dirty="0">
                <a:solidFill>
                  <a:srgbClr val="333333"/>
                </a:solidFill>
                <a:effectLst/>
                <a:latin typeface="Arial" panose="020B0604020202020204" pitchFamily="34" charset="0"/>
              </a:rPr>
              <a:t> ‘</a:t>
            </a:r>
            <a:r>
              <a:rPr lang="en-GB" b="0" i="0" u="none" strike="noStrike" dirty="0">
                <a:effectLst/>
              </a:rPr>
              <a:t>Declaration on the Establishment of the New International Economic Order</a:t>
            </a:r>
            <a:r>
              <a:rPr lang="en-GB" b="0" i="0" dirty="0">
                <a:solidFill>
                  <a:srgbClr val="333333"/>
                </a:solidFill>
                <a:effectLst/>
              </a:rPr>
              <a:t>’ (‘NIEO Declaration’) 1974. proclaims ‘full permanent sovereignty of every State over its natural resources and all economic activities’, including the right to nationalize resources or to transfer their ownership to nationals. </a:t>
            </a:r>
          </a:p>
          <a:p>
            <a:r>
              <a:rPr lang="en-GB" b="0" i="0" dirty="0">
                <a:solidFill>
                  <a:srgbClr val="333333"/>
                </a:solidFill>
                <a:effectLst/>
              </a:rPr>
              <a:t>1974 the UNGA supplemented the NIEO Declaration with the Charter of Economic Rights and Duties of States </a:t>
            </a:r>
            <a:endParaRPr lang="en-GB" b="0" i="0" dirty="0">
              <a:solidFill>
                <a:srgbClr val="333333"/>
              </a:solidFill>
              <a:effectLst/>
              <a:cs typeface="Arial" panose="020B0604020202020204" pitchFamily="34" charset="0"/>
            </a:endParaRPr>
          </a:p>
          <a:p>
            <a:pPr marL="0" indent="0">
              <a:buNone/>
            </a:pPr>
            <a:r>
              <a:rPr lang="en-GB" dirty="0">
                <a:solidFill>
                  <a:srgbClr val="333333"/>
                </a:solidFill>
              </a:rPr>
              <a:t>T</a:t>
            </a:r>
            <a:r>
              <a:rPr lang="en-GB" b="0" i="0" dirty="0">
                <a:solidFill>
                  <a:srgbClr val="333333"/>
                </a:solidFill>
                <a:effectLst/>
              </a:rPr>
              <a:t>he parameters gradually shifted towards increasing international co-operation in the management of natural resources. </a:t>
            </a:r>
          </a:p>
        </p:txBody>
      </p:sp>
    </p:spTree>
    <p:extLst>
      <p:ext uri="{BB962C8B-B14F-4D97-AF65-F5344CB8AC3E}">
        <p14:creationId xmlns:p14="http://schemas.microsoft.com/office/powerpoint/2010/main" val="162732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140" y="1652717"/>
            <a:ext cx="10713720" cy="5362316"/>
          </a:xfrm>
        </p:spPr>
        <p:txBody>
          <a:bodyPr>
            <a:normAutofit fontScale="85000" lnSpcReduction="20000"/>
          </a:bodyPr>
          <a:lstStyle/>
          <a:p>
            <a:r>
              <a:rPr lang="en-GB" sz="3800" b="1" dirty="0">
                <a:solidFill>
                  <a:srgbClr val="C00000"/>
                </a:solidFill>
              </a:rPr>
              <a:t>The Principle of prevention </a:t>
            </a:r>
          </a:p>
          <a:p>
            <a:pPr marL="0" indent="0">
              <a:buNone/>
            </a:pPr>
            <a:endParaRPr lang="en-GB" sz="3800" b="1" dirty="0">
              <a:solidFill>
                <a:srgbClr val="C00000"/>
              </a:solidFill>
            </a:endParaRPr>
          </a:p>
          <a:p>
            <a:pPr marL="0" indent="0">
              <a:buNone/>
            </a:pPr>
            <a:r>
              <a:rPr lang="en-GB" sz="2600" dirty="0"/>
              <a:t>This principle is  part of CIL and must be also performed with other procedural principles: negotiations; consultations, EIA. </a:t>
            </a:r>
            <a:r>
              <a:rPr lang="en-GB" sz="2600" i="1" dirty="0"/>
              <a:t>Costa /Rica </a:t>
            </a:r>
            <a:r>
              <a:rPr lang="en-GB" sz="2600" dirty="0"/>
              <a:t>2015 Judgment, para. 104. </a:t>
            </a:r>
          </a:p>
          <a:p>
            <a:pPr marL="0" indent="0">
              <a:buNone/>
            </a:pPr>
            <a:r>
              <a:rPr lang="en-GB" sz="2600" dirty="0"/>
              <a:t>No-harm principle (</a:t>
            </a:r>
            <a:r>
              <a:rPr lang="en-GB" sz="2600" i="1" dirty="0"/>
              <a:t>Trail Smelter Arbitration / Corfu Channel Case</a:t>
            </a:r>
            <a:r>
              <a:rPr lang="en-GB" sz="2600" dirty="0"/>
              <a:t>) Principle 21 of the Stockholm Declaration . See also 2001 </a:t>
            </a:r>
            <a:r>
              <a:rPr lang="en-GB" sz="2600" dirty="0">
                <a:effectLst/>
              </a:rPr>
              <a:t>Articles on Prevention of Transboundary Harm from Hazardous Activities  and 2006 Allocation of Loss in case of transboundary Harm arising from Hazardous Activities (International Law Commission) and 1997 Convention on Non-Navigational Uses of International Watercourses. Principle 21 was recognised in Advisory Opinion of the  ICJ in 1996 Nuclear Weapons and pleaded in Nuclear Tests case 1974 and 1995 . </a:t>
            </a:r>
          </a:p>
          <a:p>
            <a:pPr marL="0" indent="0">
              <a:buNone/>
            </a:pPr>
            <a:endParaRPr lang="en-GB" dirty="0">
              <a:effectLst/>
            </a:endParaRPr>
          </a:p>
          <a:p>
            <a:pPr marL="0" indent="0">
              <a:buNone/>
            </a:pPr>
            <a:endParaRPr lang="en-GB" dirty="0"/>
          </a:p>
          <a:p>
            <a:pPr marL="0" indent="0">
              <a:buNone/>
            </a:pPr>
            <a:endParaRPr lang="en-GB" dirty="0">
              <a:effectLst/>
            </a:endParaRPr>
          </a:p>
          <a:p>
            <a:pPr marL="0" indent="0">
              <a:buNone/>
            </a:pPr>
            <a:br>
              <a:rPr lang="en-GB" dirty="0">
                <a:effectLst/>
              </a:rPr>
            </a:br>
            <a:endParaRPr lang="en-GB" dirty="0"/>
          </a:p>
          <a:p>
            <a:endParaRPr lang="en-GB" dirty="0"/>
          </a:p>
          <a:p>
            <a:endParaRPr lang="en-GB" dirty="0"/>
          </a:p>
        </p:txBody>
      </p:sp>
    </p:spTree>
    <p:extLst>
      <p:ext uri="{BB962C8B-B14F-4D97-AF65-F5344CB8AC3E}">
        <p14:creationId xmlns:p14="http://schemas.microsoft.com/office/powerpoint/2010/main" val="154069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53381"/>
            <a:ext cx="10515600" cy="4351338"/>
          </a:xfrm>
        </p:spPr>
        <p:txBody>
          <a:bodyPr>
            <a:normAutofit/>
          </a:bodyPr>
          <a:lstStyle/>
          <a:p>
            <a:r>
              <a:rPr lang="en-GB" sz="2200" dirty="0"/>
              <a:t>The Principle of prevention –Articles 21 f the Stockholm Declaration and 192 of the UNCLOS see also </a:t>
            </a:r>
            <a:r>
              <a:rPr lang="en-GB" sz="2200" i="1" dirty="0"/>
              <a:t>South China Arbitration </a:t>
            </a:r>
            <a:r>
              <a:rPr lang="en-GB" sz="2200" dirty="0"/>
              <a:t>2016 (the Philippines v China) and the </a:t>
            </a:r>
            <a:r>
              <a:rPr lang="en-GB" sz="2200" i="1" dirty="0"/>
              <a:t>Pulp Mills </a:t>
            </a:r>
            <a:r>
              <a:rPr lang="en-GB" sz="2200" dirty="0"/>
              <a:t>case (2010).</a:t>
            </a:r>
          </a:p>
          <a:p>
            <a:r>
              <a:rPr lang="en-GB" sz="2200" dirty="0"/>
              <a:t>It was recognised as a principle of general customary international law in </a:t>
            </a:r>
            <a:r>
              <a:rPr lang="en-GB" sz="2200" i="1" dirty="0"/>
              <a:t>Pulp Mills </a:t>
            </a:r>
            <a:r>
              <a:rPr lang="en-GB" sz="2200" dirty="0"/>
              <a:t>case</a:t>
            </a:r>
          </a:p>
          <a:p>
            <a:r>
              <a:rPr lang="en-GB" sz="2200" dirty="0"/>
              <a:t>The elements of the duty of prevention: (i) a general duty to refrain from causing significant harm to the environment and to pro-actively take measures to prevent such damage and to ensure that such measures are effectively implemented; (ii) procedural duties of the prevention include the duty of cooperation through consultations and notifications; (iii) EIA (a procedural requirement recognised in </a:t>
            </a:r>
            <a:r>
              <a:rPr lang="en-GB" sz="2200" i="1" dirty="0"/>
              <a:t>Pulp Mills and Costa Rica/Nicaragua cases).  </a:t>
            </a:r>
          </a:p>
        </p:txBody>
      </p:sp>
    </p:spTree>
    <p:extLst>
      <p:ext uri="{BB962C8B-B14F-4D97-AF65-F5344CB8AC3E}">
        <p14:creationId xmlns:p14="http://schemas.microsoft.com/office/powerpoint/2010/main" val="137668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638" y="1513263"/>
            <a:ext cx="10846724" cy="5728075"/>
          </a:xfrm>
        </p:spPr>
        <p:txBody>
          <a:bodyPr>
            <a:normAutofit/>
          </a:bodyPr>
          <a:lstStyle/>
          <a:p>
            <a:r>
              <a:rPr lang="en-GB" sz="2200" dirty="0"/>
              <a:t>The duty of prevention is a due diligence obligation (the obligation of conduct). (see Advisory Opinion of the Seabed Dispute Chamber of the ITLOS on </a:t>
            </a:r>
            <a:r>
              <a:rPr lang="en-GB" sz="2200" i="1" dirty="0"/>
              <a:t>Responsibilities and Obligations of States Sponsoring Persons and Enteritis with Respect to Activities in Area </a:t>
            </a:r>
            <a:r>
              <a:rPr lang="en-GB" sz="2200" dirty="0"/>
              <a:t>and </a:t>
            </a:r>
            <a:r>
              <a:rPr lang="en-GB" sz="2200" i="1" dirty="0"/>
              <a:t>Pulp Mills </a:t>
            </a:r>
            <a:r>
              <a:rPr lang="en-GB" sz="2200" dirty="0"/>
              <a:t>case.</a:t>
            </a:r>
          </a:p>
          <a:p>
            <a:r>
              <a:rPr lang="en-GB" sz="2200" dirty="0"/>
              <a:t>New development (Advisory Opinion, 2017): Inter-American Court had to answer the question whether a State Party has jurisdiction under Article 1(1) of the Pact of San José over a person situated outside the territory of that State Party if his or her human rights have been violated as a result of damage to the environment or of the risk of environmental damage that can be attributed to that State party. The Inter-American Court elaborated the new jurisdictional link by applying the general international principle of due diligence while broadening its content.</a:t>
            </a:r>
          </a:p>
        </p:txBody>
      </p:sp>
    </p:spTree>
    <p:extLst>
      <p:ext uri="{BB962C8B-B14F-4D97-AF65-F5344CB8AC3E}">
        <p14:creationId xmlns:p14="http://schemas.microsoft.com/office/powerpoint/2010/main" val="332984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fontScale="85000" lnSpcReduction="20000"/>
          </a:bodyPr>
          <a:lstStyle/>
          <a:p>
            <a:r>
              <a:rPr lang="en-GB" sz="3800" b="1" dirty="0">
                <a:solidFill>
                  <a:srgbClr val="C00000"/>
                </a:solidFill>
              </a:rPr>
              <a:t>Precautionary Approach - Principle 15 of the Rio Declaration </a:t>
            </a:r>
          </a:p>
          <a:p>
            <a:pPr marL="0" indent="0">
              <a:buNone/>
            </a:pPr>
            <a:endParaRPr lang="en-GB" sz="3500" b="1" dirty="0">
              <a:solidFill>
                <a:srgbClr val="C00000"/>
              </a:solidFill>
            </a:endParaRPr>
          </a:p>
          <a:p>
            <a:pPr marL="0" indent="0">
              <a:buNone/>
            </a:pPr>
            <a:r>
              <a:rPr lang="en-GB" sz="2600" dirty="0">
                <a:solidFill>
                  <a:srgbClr val="C00000"/>
                </a:solidFill>
              </a:rPr>
              <a:t>In order to protect the environment, the precautionary approach shall be widely applied by States according to their capabilities.  Where there are threats of serious or irreversible damage, lack of full scientific certainty shall not be used as a reason for postponing cost-effective measures to prevent environmental degradation.</a:t>
            </a:r>
          </a:p>
          <a:p>
            <a:pPr marL="0" indent="0">
              <a:buNone/>
            </a:pPr>
            <a:endParaRPr lang="en-GB" sz="2600" dirty="0">
              <a:solidFill>
                <a:srgbClr val="C00000"/>
              </a:solidFill>
            </a:endParaRPr>
          </a:p>
          <a:p>
            <a:pPr lvl="0"/>
            <a:r>
              <a:rPr lang="en-GB" sz="2600" dirty="0">
                <a:solidFill>
                  <a:prstClr val="black"/>
                </a:solidFill>
              </a:rPr>
              <a:t>Principle 15 codified for the first time at the global level the precautionary approach, which indicates that lack of scientific certainty is no reason to postpone action to avoid potentially serious or irreversible harm to the environment. </a:t>
            </a:r>
            <a:r>
              <a:rPr lang="en-GB" sz="2600" dirty="0">
                <a:solidFill>
                  <a:srgbClr val="7030A0"/>
                </a:solidFill>
              </a:rPr>
              <a:t>Central to principle 15 is the element of anticipation, reflecting a requirement that effective environmental measures need to be based upon actions which take a long-term approach and which might anticipate changes on the basis of scientific knowledge. </a:t>
            </a:r>
          </a:p>
          <a:p>
            <a:pPr marL="0" indent="0">
              <a:buNone/>
            </a:pPr>
            <a:endParaRPr lang="en-GB" sz="2000" dirty="0">
              <a:solidFill>
                <a:srgbClr val="FF0000"/>
              </a:solidFill>
            </a:endParaRPr>
          </a:p>
        </p:txBody>
      </p:sp>
    </p:spTree>
    <p:extLst>
      <p:ext uri="{BB962C8B-B14F-4D97-AF65-F5344CB8AC3E}">
        <p14:creationId xmlns:p14="http://schemas.microsoft.com/office/powerpoint/2010/main" val="193171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2306"/>
            <a:ext cx="10515600" cy="4351338"/>
          </a:xfrm>
        </p:spPr>
        <p:txBody>
          <a:bodyPr>
            <a:noAutofit/>
          </a:bodyPr>
          <a:lstStyle/>
          <a:p>
            <a:r>
              <a:rPr lang="en-GB" sz="2200" dirty="0">
                <a:solidFill>
                  <a:prstClr val="black"/>
                </a:solidFill>
              </a:rPr>
              <a:t>Incorporation of the precautionary approach can be found in various international legal instruments. For example, the </a:t>
            </a:r>
            <a:r>
              <a:rPr lang="en-GB" sz="2200" dirty="0">
                <a:solidFill>
                  <a:srgbClr val="FF0000"/>
                </a:solidFill>
              </a:rPr>
              <a:t>1995 Agreement on Fish Stocks</a:t>
            </a:r>
            <a:r>
              <a:rPr lang="en-GB" sz="2200" dirty="0">
                <a:solidFill>
                  <a:prstClr val="black"/>
                </a:solidFill>
              </a:rPr>
              <a:t> adopts the precautionary approach in article 6, and its article 5 (c) states that the application of the precautionary approach is one of the general principles of the Agreement; see also annex II to the Agreement, "Guidelines for the application of precautionary reference points in conservation and management of straddling fish stocks and highly migratory fish stocks". The precautionary approach is also included in the ninth </a:t>
            </a:r>
            <a:r>
              <a:rPr lang="en-GB" sz="2200" dirty="0" err="1">
                <a:solidFill>
                  <a:prstClr val="black"/>
                </a:solidFill>
              </a:rPr>
              <a:t>preambular</a:t>
            </a:r>
            <a:r>
              <a:rPr lang="en-GB" sz="2200" dirty="0">
                <a:solidFill>
                  <a:prstClr val="black"/>
                </a:solidFill>
              </a:rPr>
              <a:t> paragraph of the </a:t>
            </a:r>
            <a:r>
              <a:rPr lang="en-GB" sz="2200" dirty="0">
                <a:solidFill>
                  <a:srgbClr val="FF0000"/>
                </a:solidFill>
              </a:rPr>
              <a:t>Convention on Biological Diversity</a:t>
            </a:r>
            <a:r>
              <a:rPr lang="en-GB" sz="2200" dirty="0">
                <a:solidFill>
                  <a:prstClr val="black"/>
                </a:solidFill>
              </a:rPr>
              <a:t>; in article 3.3 of </a:t>
            </a:r>
            <a:r>
              <a:rPr lang="en-GB" sz="2200" dirty="0">
                <a:solidFill>
                  <a:srgbClr val="FF0000"/>
                </a:solidFill>
              </a:rPr>
              <a:t>the Convention on Climate Change; </a:t>
            </a:r>
            <a:r>
              <a:rPr lang="en-GB" sz="2200" dirty="0">
                <a:solidFill>
                  <a:prstClr val="black"/>
                </a:solidFill>
              </a:rPr>
              <a:t>and in annex II, article 3 (3) (c), of the </a:t>
            </a:r>
            <a:r>
              <a:rPr lang="en-GB" sz="2200" dirty="0">
                <a:solidFill>
                  <a:srgbClr val="FF0000"/>
                </a:solidFill>
              </a:rPr>
              <a:t>Convention for the Protection of the Marine Environment of the North-East Atlantic. The 1996 Protocol to the London Dumping Convention states, in article 3.1: "In implementing this protocol, Contracting Parties shall apply a precautionary approach to environmental protection ... when there is reason to believe that wastes or other matter introduced in the marine environment are likely to cause harm even when there is no conclusive evidence to prove a causal relation between inputs and their effects". </a:t>
            </a:r>
            <a:r>
              <a:rPr lang="en-GB" sz="2200" dirty="0">
                <a:solidFill>
                  <a:prstClr val="black"/>
                </a:solidFill>
              </a:rPr>
              <a:t>In its second </a:t>
            </a:r>
            <a:r>
              <a:rPr lang="en-GB" sz="2200" dirty="0" err="1">
                <a:solidFill>
                  <a:prstClr val="black"/>
                </a:solidFill>
              </a:rPr>
              <a:t>preambular</a:t>
            </a:r>
            <a:r>
              <a:rPr lang="en-GB" sz="2200" dirty="0">
                <a:solidFill>
                  <a:prstClr val="black"/>
                </a:solidFill>
              </a:rPr>
              <a:t> paragraph, the evolution within the London Convention towards approaches based on precaution and prevention is noted. The precautionary principle is one of the bases for community policy on the environment of the European Union</a:t>
            </a:r>
            <a:endParaRPr lang="en-GB" sz="2200" dirty="0"/>
          </a:p>
        </p:txBody>
      </p:sp>
    </p:spTree>
    <p:extLst>
      <p:ext uri="{BB962C8B-B14F-4D97-AF65-F5344CB8AC3E}">
        <p14:creationId xmlns:p14="http://schemas.microsoft.com/office/powerpoint/2010/main" val="401434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39131"/>
            <a:ext cx="10515600" cy="4351338"/>
          </a:xfrm>
        </p:spPr>
        <p:txBody>
          <a:bodyPr/>
          <a:lstStyle/>
          <a:p>
            <a:pPr marL="0" indent="0">
              <a:buNone/>
            </a:pPr>
            <a:r>
              <a:rPr lang="en-GB" sz="2200" dirty="0"/>
              <a:t>The legal nature of PP is still debated. (there are different legal effects connected (such as the problem if the reversal of burden of proof),</a:t>
            </a:r>
          </a:p>
          <a:p>
            <a:pPr marL="0" indent="0">
              <a:buNone/>
            </a:pPr>
            <a:r>
              <a:rPr lang="en-GB" sz="2200" dirty="0"/>
              <a:t>However, several international courts and tribunals have relied or at least debated this principle:  WTO (</a:t>
            </a:r>
            <a:r>
              <a:rPr lang="en-GB" sz="2200" i="1" dirty="0"/>
              <a:t>Beef Hormones and Biotech </a:t>
            </a:r>
            <a:r>
              <a:rPr lang="en-GB" sz="2200" dirty="0"/>
              <a:t>cases;  ITLOS Blue Finn Tuna and MOX Plan cases); ICJ  Pulp Mills case;   </a:t>
            </a:r>
          </a:p>
          <a:p>
            <a:pPr marL="0" indent="0">
              <a:buNone/>
            </a:pPr>
            <a:r>
              <a:rPr lang="en-GB" sz="2200" dirty="0"/>
              <a:t>ITLOS AO in </a:t>
            </a:r>
            <a:r>
              <a:rPr lang="en-GB" sz="2200" i="1" dirty="0"/>
              <a:t>Responsibilities of States,  </a:t>
            </a:r>
            <a:r>
              <a:rPr lang="en-GB" sz="2200" dirty="0"/>
              <a:t>): </a:t>
            </a:r>
            <a:r>
              <a:rPr lang="en-GB" sz="2200" dirty="0" err="1"/>
              <a:t>ECtHR</a:t>
            </a:r>
            <a:r>
              <a:rPr lang="en-GB" sz="2200" dirty="0"/>
              <a:t> </a:t>
            </a:r>
            <a:r>
              <a:rPr lang="en-GB" sz="2200" i="1" dirty="0"/>
              <a:t>(Tartar V. Romania</a:t>
            </a:r>
            <a:r>
              <a:rPr lang="en-GB" sz="2200"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75704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80293B847B894989892D174729E62A" ma:contentTypeVersion="4" ma:contentTypeDescription="Create a new document." ma:contentTypeScope="" ma:versionID="ce73304cb62faee3d5aa4b969a6aff15">
  <xsd:schema xmlns:xsd="http://www.w3.org/2001/XMLSchema" xmlns:xs="http://www.w3.org/2001/XMLSchema" xmlns:p="http://schemas.microsoft.com/office/2006/metadata/properties" xmlns:ns3="2a46edd2-a00f-4e4f-8bf5-56bbc6af714a" targetNamespace="http://schemas.microsoft.com/office/2006/metadata/properties" ma:root="true" ma:fieldsID="956fbf7e3bacb1ba4df34882d253ffe2" ns3:_="">
    <xsd:import namespace="2a46edd2-a00f-4e4f-8bf5-56bbc6af71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46edd2-a00f-4e4f-8bf5-56bbc6af7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15CF42-968E-4CC9-8B8B-FF53D7E3B9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46edd2-a00f-4e4f-8bf5-56bbc6af71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C3C11E-DCD1-4185-BB49-BC974CE9F0F5}">
  <ds:schemaRefs>
    <ds:schemaRef ds:uri="http://schemas.microsoft.com/sharepoint/v3/contenttype/forms"/>
  </ds:schemaRefs>
</ds:datastoreItem>
</file>

<file path=customXml/itemProps3.xml><?xml version="1.0" encoding="utf-8"?>
<ds:datastoreItem xmlns:ds="http://schemas.openxmlformats.org/officeDocument/2006/customXml" ds:itemID="{F6F187DF-376B-4F35-A414-D74AC6B8674A}">
  <ds:schemaRefs>
    <ds:schemaRef ds:uri="2a46edd2-a00f-4e4f-8bf5-56bbc6af714a"/>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233</TotalTime>
  <Words>1910</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Fitzmaurice</dc:creator>
  <cp:lastModifiedBy>M Fitzmaurice</cp:lastModifiedBy>
  <cp:revision>26</cp:revision>
  <dcterms:created xsi:type="dcterms:W3CDTF">2018-10-13T09:46:50Z</dcterms:created>
  <dcterms:modified xsi:type="dcterms:W3CDTF">2023-07-05T14:39:02Z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0x0101005680293B847B894989892D174729E62A</vt:lpwstr>
  </property>
</Properties>
</file>