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2" r:id="rId2"/>
    <p:sldId id="328" r:id="rId3"/>
    <p:sldId id="333" r:id="rId4"/>
    <p:sldId id="389" r:id="rId5"/>
    <p:sldId id="401" r:id="rId6"/>
    <p:sldId id="409" r:id="rId7"/>
    <p:sldId id="390" r:id="rId8"/>
    <p:sldId id="407" r:id="rId9"/>
    <p:sldId id="406" r:id="rId10"/>
    <p:sldId id="405" r:id="rId11"/>
    <p:sldId id="404" r:id="rId12"/>
    <p:sldId id="395" r:id="rId13"/>
    <p:sldId id="410" r:id="rId14"/>
    <p:sldId id="411" r:id="rId15"/>
    <p:sldId id="412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55"/>
    <p:restoredTop sz="86861"/>
  </p:normalViewPr>
  <p:slideViewPr>
    <p:cSldViewPr snapToGrid="0" snapToObjects="1">
      <p:cViewPr varScale="1">
        <p:scale>
          <a:sx n="77" d="100"/>
          <a:sy n="77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EC38-169B-004E-A62D-F0698C1475AD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654B-27F2-824D-A6C7-2CD05CC25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</a:t>
            </a:r>
            <a:r>
              <a:rPr lang="en-GB" dirty="0" err="1"/>
              <a:t>covid</a:t>
            </a:r>
            <a:r>
              <a:rPr lang="en-GB" dirty="0"/>
              <a:t> 19 relate to things we have learnt in the last few months about global health governance and law? </a:t>
            </a:r>
          </a:p>
        </p:txBody>
      </p:sp>
    </p:spTree>
    <p:extLst>
      <p:ext uri="{BB962C8B-B14F-4D97-AF65-F5344CB8AC3E}">
        <p14:creationId xmlns:p14="http://schemas.microsoft.com/office/powerpoint/2010/main" val="90542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Trump – it will all be over by Easter, Christmas,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0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Listen to your intuition – what do you feel is right?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Science – what does it tell us?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What did others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Rigorous decision-making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Epidemiology is the branch of medicine which deals with the incidence, distribution, and possible control of diseases and other factors relating to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Targets respiratory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Transmitted through respiratory droplets and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Previous outbreaks of coronaviruses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SARS (2003)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MERS (2012-)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Covid-19 mortality about 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Covid-19 mortality much higher in older population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sym typeface="Calibri"/>
              </a:rPr>
              <a:t>Covid-19 - Dec ‘19, cluster of patients in Wuhan, China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sym typeface="Calibri"/>
              </a:rPr>
              <a:t>Linked to wet market (Huanan Seafood Wholesale Market)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sym typeface="Calibri"/>
              </a:rPr>
              <a:t>Zoonotic: Originally from bats, possibly via pangolins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Problem formulation</a:t>
            </a:r>
            <a:r>
              <a:rPr lang="en-US" dirty="0"/>
              <a:t>: The problem is clear; there is agreement about it; and it can be stated as a gap between what is and what ought to 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Testability:</a:t>
            </a:r>
            <a:r>
              <a:rPr lang="en-US" dirty="0"/>
              <a:t> Potential solutions can be tested as either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Finality:</a:t>
            </a:r>
            <a:r>
              <a:rPr lang="en-US" dirty="0"/>
              <a:t> Problems have a clear solution and end point.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Level of analysis: </a:t>
            </a:r>
            <a:r>
              <a:rPr lang="en-US" dirty="0"/>
              <a:t>There’s a clear root cause; no doubt about what level to intervene; parts are easily separated from the whole.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Replicability:</a:t>
            </a:r>
            <a:r>
              <a:rPr lang="en-US" dirty="0"/>
              <a:t> The problem may repeat itself many times; applying formulaic response produces predictable results.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Reproducibility</a:t>
            </a:r>
            <a:r>
              <a:rPr lang="en-US" dirty="0"/>
              <a:t>: Solutions can be trialed and excluded until correct solution found.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Problem formulation</a:t>
            </a:r>
            <a:r>
              <a:rPr lang="en-US" dirty="0"/>
              <a:t>: The problem is clear; there is agreement about it; and it can be stated as a gap between what is and what ought to 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Testability:</a:t>
            </a:r>
            <a:r>
              <a:rPr lang="en-US" dirty="0"/>
              <a:t> Potential solutions can be tested as either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Finality:</a:t>
            </a:r>
            <a:r>
              <a:rPr lang="en-US" dirty="0"/>
              <a:t> Problems have a clear solution and end point.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Level of analysis: </a:t>
            </a:r>
            <a:r>
              <a:rPr lang="en-US" dirty="0"/>
              <a:t>There’s a clear root cause; no doubt about what level to intervene; parts are easily separated from the whole.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Replicability:</a:t>
            </a:r>
            <a:r>
              <a:rPr lang="en-US" dirty="0"/>
              <a:t> The problem may repeat itself many times; applying formulaic response produces predictable results.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Reproducibility</a:t>
            </a:r>
            <a:r>
              <a:rPr lang="en-US" dirty="0"/>
              <a:t>: Solutions can be trialed and excluded until correct solution found.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4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close borders? WHO says no. And we don’t know what will happen until we try it? If we do, we might be described as being racist!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close borders? WHO says no. And we don’t know what will happen until we try it? If we do, we might be described as being racist!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close borders? WHO says no. And we don’t know what will happen until we try it? If we do, we might be described as being racist!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close borders? WHO says no. And we don’t know what will happen until we try it? If we do, we might be described as being racist!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654B-27F2-824D-A6C7-2CD05CC25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EA27-1063-8245-9AF9-77D951A1A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E5036-8A8A-A745-B6AF-7EC87D157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E46A-BA49-4641-9B49-024E50C8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AA13-06CC-3642-8FFA-18D23FE2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1945-0C0E-CB4C-BD18-06F6A82E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CDE7-C5D3-D841-8D32-C06D95DA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D33F9-8055-574D-A90F-ED18BA69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C9923-40FC-A84A-AA15-B33712B7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5D273-B8F5-A344-94A1-248D1F91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7F73-7F3A-4A4C-89DC-CE6492B7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3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B0012-6565-2549-9101-4E7F8B0E1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5F3F0-8412-284E-9DC0-609D0347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18BA-603C-9F4F-B8D0-FAF67BFC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DAFD-C3EE-5E4E-B3BD-51BA90C0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FC8AD-637F-294E-BAA7-DE995D05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en Mary intr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2A28E-93DD-4C47-8E2D-106BD2D2B93A}"/>
              </a:ext>
            </a:extLst>
          </p:cNvPr>
          <p:cNvSpPr/>
          <p:nvPr userDrawn="1"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58EF1-6636-3C4C-BAC5-6258078CE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620416"/>
            <a:ext cx="5281765" cy="140364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95A221-D01C-CE4E-BA65-800C8E3B2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3975" y="3338513"/>
            <a:ext cx="7032625" cy="72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2BBB134-7F6E-D944-A43C-26D648826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9375" y="4229100"/>
            <a:ext cx="6359525" cy="85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[sub title]</a:t>
            </a:r>
          </a:p>
        </p:txBody>
      </p:sp>
    </p:spTree>
    <p:extLst>
      <p:ext uri="{BB962C8B-B14F-4D97-AF65-F5344CB8AC3E}">
        <p14:creationId xmlns:p14="http://schemas.microsoft.com/office/powerpoint/2010/main" val="382696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3C7C4-8240-1D49-B4A5-D3132FA3B8A4}"/>
              </a:ext>
            </a:extLst>
          </p:cNvPr>
          <p:cNvSpPr/>
          <p:nvPr userDrawn="1"/>
        </p:nvSpPr>
        <p:spPr>
          <a:xfrm>
            <a:off x="0" y="6129716"/>
            <a:ext cx="12191999" cy="728284"/>
          </a:xfrm>
          <a:prstGeom prst="rect">
            <a:avLst/>
          </a:prstGeom>
          <a:gradFill flip="none" rotWithShape="1">
            <a:gsLst>
              <a:gs pos="0">
                <a:srgbClr val="17336F"/>
              </a:gs>
              <a:gs pos="98000">
                <a:srgbClr val="FF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CE1C0-325D-C545-90BF-9D2CDBFE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91" y="6220611"/>
            <a:ext cx="1871215" cy="5001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6538F9-1918-2140-8578-3520B96E4B17}"/>
              </a:ext>
            </a:extLst>
          </p:cNvPr>
          <p:cNvSpPr/>
          <p:nvPr userDrawn="1"/>
        </p:nvSpPr>
        <p:spPr>
          <a:xfrm>
            <a:off x="-1" y="0"/>
            <a:ext cx="153641" cy="6860688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296392-260A-0E49-9E75-359D8CE713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6675" y="1943100"/>
            <a:ext cx="9367838" cy="351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[add body or bullet text here]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77B857-528E-7A4A-8169-ABCFFD72DC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6675" y="519113"/>
            <a:ext cx="4608513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[Heading text]</a:t>
            </a:r>
          </a:p>
        </p:txBody>
      </p:sp>
    </p:spTree>
    <p:extLst>
      <p:ext uri="{BB962C8B-B14F-4D97-AF65-F5344CB8AC3E}">
        <p14:creationId xmlns:p14="http://schemas.microsoft.com/office/powerpoint/2010/main" val="237726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71F3-ECE1-D74D-9776-F107EA50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E7F4-CB4A-FF40-B863-5EE137012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1B97-4968-5E48-8C5C-F5BDBEB9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4A69-2B26-2F44-918B-052F15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0AC5-91FA-024F-873D-3AB3EEAF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8CA5-ED08-7446-A65F-6C1DDCDC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E8DB9-7193-A245-96F3-C1289F78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D425-E05B-4F43-A465-F23CF93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BCA9-6872-AE47-9977-F93D4015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3A86-CB68-6D4D-8B16-B7B9E21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3E14-423E-144E-A308-DED53C1C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A8C2-7DCD-0242-AC6A-63FD46CC1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14B90-036A-5F43-B61A-F0B06FA30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ED75D-B2E1-CB4A-A734-B49282D0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758BB-4FA9-DC49-8A67-CA2304F0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31573-AED4-1D47-8691-F7D108BC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D27A-7D9D-D048-B0B2-19763D49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9D958-FC9F-C746-B066-D6C5B2D24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C2525-2A7E-334A-87D0-53FE47F99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CF0E4-838E-8B45-9490-B6CB73311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99D0E-BCBA-0F49-B126-0329F84B6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7B1B7-49EB-3846-98DC-E717038B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3F559-DC2F-FC48-8A0F-52890B73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5EAD8-7093-5E4C-944F-60C6DB63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4944-D393-894C-9D89-47C0474E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9B9E6-6BCF-B446-97FB-FD14BE06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91881-9FE9-0E4E-A686-4EBC7FBA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79F56-C931-8749-9F8F-046F6EB5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DF91C-F2C2-4943-9BB8-5999D91B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53602-2BF1-0A40-A01D-3038F591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BF691-CED6-2649-A587-349BE8B2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9CC1-5FC8-8D40-82D0-700B5CE4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6CE8-B303-F045-94DB-29B3218D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55134-143E-1942-9F7E-1C28DAAFA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E43C2-838C-3845-B57C-4FB7416C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4C098-2F20-1E43-BBDA-748CC949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6BB06-E294-0642-81D8-14A11937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464D-E054-F049-87F5-C3D5A35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988F1-CE45-9643-A8F1-651D7924F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09E68-4173-4648-B21A-13073F70F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3CE28-3546-D741-A1B4-CA8113E1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CD8D-00A1-1E43-A1DA-202B792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11F73-88BA-7845-B640-73E61A9B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636A3-1D86-594F-9054-5F49BAC7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27F79-B24F-8944-8ECC-48FF5740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459E-11E4-CA4F-9B96-88E6D8627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8A77-A1D8-6945-B302-87893A65E1C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AAC6B-2296-D24E-9F06-70E465A57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E723-8410-2946-A145-A6F008A79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8D5B-72BC-3D4C-9576-27FB4BF5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73FCBA-793A-384A-B126-277CFD6EB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195" y="2801114"/>
            <a:ext cx="9581545" cy="1622030"/>
          </a:xfrm>
        </p:spPr>
        <p:txBody>
          <a:bodyPr>
            <a:normAutofit/>
          </a:bodyPr>
          <a:lstStyle/>
          <a:p>
            <a:r>
              <a:rPr lang="en-US" dirty="0"/>
              <a:t>Covid-19: a tame or a wicked global health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5D661-D1F0-5641-BFDB-0A082519E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85" y="4716747"/>
            <a:ext cx="6359525" cy="850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 Andrew Harmer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9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9"/>
    </mc:Choice>
    <mc:Fallback xmlns="">
      <p:transition spd="slow" advTm="229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57B3-BA7C-C146-8022-14BCC6538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8764255" cy="87788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are, of course, multiple ‘problems’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A412A-A77D-1545-80F9-6EBE20951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4"/>
          <a:stretch/>
        </p:blipFill>
        <p:spPr>
          <a:xfrm>
            <a:off x="6124374" y="3875579"/>
            <a:ext cx="3544168" cy="199359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9B79F-9379-344E-8BCC-826A3736B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" r="50816" b="-2"/>
          <a:stretch/>
        </p:blipFill>
        <p:spPr>
          <a:xfrm>
            <a:off x="1935348" y="1448031"/>
            <a:ext cx="2134783" cy="231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BFB19-9742-0E4E-8922-83777F6CB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220" y="1405269"/>
            <a:ext cx="4423144" cy="22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8"/>
    </mc:Choice>
    <mc:Fallback xmlns="">
      <p:transition spd="slow" advTm="273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57B3-BA7C-C146-8022-14BCC6538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8764255" cy="87788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are, of course, multiple ‘problems’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A412A-A77D-1545-80F9-6EBE20951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4"/>
          <a:stretch/>
        </p:blipFill>
        <p:spPr>
          <a:xfrm>
            <a:off x="6124374" y="3875579"/>
            <a:ext cx="3544168" cy="1993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696B7-7192-3E46-88E0-1B4D7C781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74" y="3976576"/>
            <a:ext cx="3398752" cy="191386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9B79F-9379-344E-8BCC-826A3736B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2" r="50816" b="-2"/>
          <a:stretch/>
        </p:blipFill>
        <p:spPr>
          <a:xfrm>
            <a:off x="1935348" y="1448031"/>
            <a:ext cx="2134783" cy="231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BFB19-9742-0E4E-8922-83777F6CB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220" y="1405269"/>
            <a:ext cx="4423144" cy="22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8"/>
    </mc:Choice>
    <mc:Fallback xmlns="">
      <p:transition spd="slow" advTm="605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7A172-0EF7-D447-A513-FF2C25564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Spend a few moments writing down an answer to this question: when did the pandemic start?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B9652-B09F-3A46-A253-B2073BF77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10401669" cy="877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Does the pandemic have a clear beginning and end?</a:t>
            </a:r>
          </a:p>
        </p:txBody>
      </p:sp>
    </p:spTree>
    <p:extLst>
      <p:ext uri="{BB962C8B-B14F-4D97-AF65-F5344CB8AC3E}">
        <p14:creationId xmlns:p14="http://schemas.microsoft.com/office/powerpoint/2010/main" val="4057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2"/>
    </mc:Choice>
    <mc:Fallback xmlns="">
      <p:transition spd="slow" advTm="262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B1A7ED-F8AE-6B4E-BC9D-70F14AAAE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0470" y="2091956"/>
            <a:ext cx="9367838" cy="35171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many countries, Covid-19 is just beginning;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Were we prepared?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vaccine may end the pandemic but the health consequences of economic recession or even depression will continue.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278A9-BE9B-9442-A83A-A7F590D16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4" y="519113"/>
            <a:ext cx="9402209" cy="877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 am sure your answer was ‘no’ but, if not, consider...</a:t>
            </a:r>
          </a:p>
        </p:txBody>
      </p:sp>
    </p:spTree>
    <p:extLst>
      <p:ext uri="{BB962C8B-B14F-4D97-AF65-F5344CB8AC3E}">
        <p14:creationId xmlns:p14="http://schemas.microsoft.com/office/powerpoint/2010/main" val="11165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02"/>
    </mc:Choice>
    <mc:Fallback xmlns="">
      <p:transition spd="slow" advTm="10010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FE8C7-BFD1-814C-88DC-81A7598E1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9678655" cy="877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Are there clear parts to the problem? Do we know when to intervene?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6B973-F8D6-3C44-8008-ECDC8A28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05" y="1632975"/>
            <a:ext cx="7678183" cy="40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46"/>
    </mc:Choice>
    <mc:Fallback xmlns="">
      <p:transition spd="slow" advTm="709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FE86F-6764-B041-B564-D74C573C2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39855" y="1688267"/>
            <a:ext cx="3597640" cy="39180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Solutions to wicked problems evolve over time;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Problems only become apparent once solutions have been applied.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83A9-D074-1444-9C8E-6CE2D00F8D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084" y="434052"/>
            <a:ext cx="9657390" cy="1075771"/>
          </a:xfrm>
        </p:spPr>
        <p:txBody>
          <a:bodyPr>
            <a:noAutofit/>
          </a:bodyPr>
          <a:lstStyle/>
          <a:p>
            <a:r>
              <a:rPr lang="en-US" sz="3500" dirty="0"/>
              <a:t>Can we test and trial results until we get the ‘right’ solution?</a:t>
            </a:r>
          </a:p>
          <a:p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AF3DE-C279-0641-8316-DCA85DB7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8" y="1629765"/>
            <a:ext cx="650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05"/>
    </mc:Choice>
    <mc:Fallback xmlns="">
      <p:transition spd="slow" advTm="1018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FE86F-6764-B041-B564-D74C573C2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1841" y="1493394"/>
            <a:ext cx="10280701" cy="4187877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The problem is difficult to define and there is no agreement about it;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No single set of criteria exist to determine if a solution is right or wrong;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There is no beginning or end point;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There are multiple levels of intervention and the parts aren’t easily separable from the whole;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Every problem is unique so be wary of ready formulae, which will have limited value;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500" dirty="0"/>
              <a:t>There are no trial opportunities; once you try something, it’s difficult/can’t be undone.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83A9-D074-1444-9C8E-6CE2D00F8D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084" y="434052"/>
            <a:ext cx="9657390" cy="1075771"/>
          </a:xfrm>
        </p:spPr>
        <p:txBody>
          <a:bodyPr>
            <a:noAutofit/>
          </a:bodyPr>
          <a:lstStyle/>
          <a:p>
            <a:r>
              <a:rPr lang="en-US" sz="3600"/>
              <a:t>Covid-19 </a:t>
            </a:r>
            <a:r>
              <a:rPr lang="en-US" sz="3600" dirty="0"/>
              <a:t>is a ‘wicked’ not a ‘tame’ problem.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287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1"/>
    </mc:Choice>
    <mc:Fallback xmlns="">
      <p:transition spd="slow" advTm="793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68C94E-DED1-8D4F-A9B8-4DB97201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5" y="1"/>
            <a:ext cx="12043125" cy="610308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121947-6BD4-F74B-99B3-0AE81659BD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2171" y="1815509"/>
            <a:ext cx="9367838" cy="35171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What is Covid-19?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What are tame problems?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What are wicked problems?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Is Covid-19 a tame or a wicked problem?</a:t>
            </a:r>
          </a:p>
          <a:p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2E900-93A7-6046-9069-D79F99B2F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7296962" cy="87788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 of today’s taster session</a:t>
            </a:r>
          </a:p>
        </p:txBody>
      </p:sp>
    </p:spTree>
    <p:extLst>
      <p:ext uri="{BB962C8B-B14F-4D97-AF65-F5344CB8AC3E}">
        <p14:creationId xmlns:p14="http://schemas.microsoft.com/office/powerpoint/2010/main" val="7221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3"/>
    </mc:Choice>
    <mc:Fallback xmlns="">
      <p:transition spd="slow" advTm="186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FE062-2222-2445-9817-E4DCBD5AE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4" b="93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442551-23E2-3744-95EC-ABB1387AABD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Covid-19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12"/>
    </mc:Choice>
    <mc:Fallback xmlns="">
      <p:transition spd="slow" advTm="11481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0769A-80CC-D94E-A69F-E9C39E6EA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07" r="2" b="2"/>
          <a:stretch/>
        </p:blipFill>
        <p:spPr>
          <a:xfrm>
            <a:off x="1041989" y="191395"/>
            <a:ext cx="5171464" cy="58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0"/>
    </mc:Choice>
    <mc:Fallback xmlns="">
      <p:transition spd="slow" advTm="311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0769A-80CC-D94E-A69F-E9C39E6EA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07" r="2" b="2"/>
          <a:stretch/>
        </p:blipFill>
        <p:spPr>
          <a:xfrm>
            <a:off x="1041989" y="191395"/>
            <a:ext cx="5171464" cy="5899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3CD237-CA39-7443-8892-D508B37C2E84}"/>
              </a:ext>
            </a:extLst>
          </p:cNvPr>
          <p:cNvSpPr txBox="1"/>
          <p:nvPr/>
        </p:nvSpPr>
        <p:spPr>
          <a:xfrm>
            <a:off x="6655982" y="1446028"/>
            <a:ext cx="47846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 ‘problem’ is clear;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It has a clear beginning and end point;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There are clear ‘parts’ to the problem and we know when to intervene;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We can test and trial results until we get the ‘right’ solution.</a:t>
            </a:r>
          </a:p>
          <a:p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48CAE-5F26-AA47-942D-EF4EDAD3E44F}"/>
              </a:ext>
            </a:extLst>
          </p:cNvPr>
          <p:cNvSpPr txBox="1"/>
          <p:nvPr/>
        </p:nvSpPr>
        <p:spPr>
          <a:xfrm>
            <a:off x="7272670" y="425303"/>
            <a:ext cx="50823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u="sng" dirty="0"/>
              <a:t>A tame problem</a:t>
            </a:r>
          </a:p>
        </p:txBody>
      </p:sp>
    </p:spTree>
    <p:extLst>
      <p:ext uri="{BB962C8B-B14F-4D97-AF65-F5344CB8AC3E}">
        <p14:creationId xmlns:p14="http://schemas.microsoft.com/office/powerpoint/2010/main" val="5265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3"/>
    </mc:Choice>
    <mc:Fallback xmlns="">
      <p:transition spd="slow" advTm="473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68E51BD-4887-B145-9760-8436A957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63" y="621619"/>
            <a:ext cx="7638902" cy="50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89"/>
    </mc:Choice>
    <mc:Fallback xmlns="">
      <p:transition spd="slow" advTm="984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460D0-398D-E647-B349-F8498F8A9C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4145" y="2006895"/>
            <a:ext cx="9367838" cy="3517174"/>
          </a:xfrm>
        </p:spPr>
        <p:txBody>
          <a:bodyPr>
            <a:normAutofit/>
          </a:bodyPr>
          <a:lstStyle/>
          <a:p>
            <a:r>
              <a:rPr lang="en-US" sz="3000" dirty="0"/>
              <a:t>Spend a few moments writing down an answer to this question: what is ‘the problem’ of Covid-19?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2E08-193F-664B-97EE-B93440B47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10040162" cy="877887"/>
          </a:xfrm>
        </p:spPr>
        <p:txBody>
          <a:bodyPr>
            <a:normAutofit/>
          </a:bodyPr>
          <a:lstStyle/>
          <a:p>
            <a:r>
              <a:rPr lang="en-US" dirty="0"/>
              <a:t>Is Covid-19 a ‘tame’ or a ‘wicked’ problem?</a:t>
            </a:r>
          </a:p>
        </p:txBody>
      </p:sp>
    </p:spTree>
    <p:extLst>
      <p:ext uri="{BB962C8B-B14F-4D97-AF65-F5344CB8AC3E}">
        <p14:creationId xmlns:p14="http://schemas.microsoft.com/office/powerpoint/2010/main" val="11287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8"/>
    </mc:Choice>
    <mc:Fallback xmlns="">
      <p:transition spd="slow" advTm="140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57B3-BA7C-C146-8022-14BCC6538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8764255" cy="87788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are, of course, multiple ‘problems’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9B79F-9379-344E-8BCC-826A3736B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" r="50816" b="-2"/>
          <a:stretch/>
        </p:blipFill>
        <p:spPr>
          <a:xfrm>
            <a:off x="1935348" y="1448031"/>
            <a:ext cx="2134783" cy="23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50"/>
    </mc:Choice>
    <mc:Fallback xmlns="">
      <p:transition spd="slow" advTm="890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57B3-BA7C-C146-8022-14BCC6538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8764255" cy="87788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are, of course, multiple ‘problems’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9B79F-9379-344E-8BCC-826A3736B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" r="50816" b="-2"/>
          <a:stretch/>
        </p:blipFill>
        <p:spPr>
          <a:xfrm>
            <a:off x="1935348" y="1448031"/>
            <a:ext cx="2134783" cy="231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BFB19-9742-0E4E-8922-83777F6C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20" y="1405269"/>
            <a:ext cx="4423144" cy="22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8"/>
    </mc:Choice>
    <mc:Fallback xmlns="">
      <p:transition spd="slow" advTm="4999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914</Words>
  <Application>Microsoft Macintosh PowerPoint</Application>
  <PresentationFormat>Widescreen</PresentationFormat>
  <Paragraphs>80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Andrew Harmer</dc:creator>
  <cp:keywords/>
  <dc:description/>
  <cp:lastModifiedBy>Andrew Harmer</cp:lastModifiedBy>
  <cp:revision>22</cp:revision>
  <dcterms:created xsi:type="dcterms:W3CDTF">2020-04-19T12:10:48Z</dcterms:created>
  <dcterms:modified xsi:type="dcterms:W3CDTF">2020-04-20T07:59:10Z</dcterms:modified>
  <cp:category/>
</cp:coreProperties>
</file>