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17" r:id="rId3"/>
    <p:sldId id="418" r:id="rId4"/>
    <p:sldId id="421" r:id="rId5"/>
    <p:sldId id="422" r:id="rId6"/>
    <p:sldId id="423" r:id="rId7"/>
    <p:sldId id="419" r:id="rId8"/>
    <p:sldId id="257" r:id="rId9"/>
    <p:sldId id="427" r:id="rId10"/>
    <p:sldId id="432" r:id="rId11"/>
    <p:sldId id="428" r:id="rId12"/>
    <p:sldId id="429" r:id="rId13"/>
    <p:sldId id="430" r:id="rId14"/>
    <p:sldId id="424" r:id="rId15"/>
    <p:sldId id="425" r:id="rId16"/>
    <p:sldId id="426" r:id="rId17"/>
    <p:sldId id="420" r:id="rId18"/>
    <p:sldId id="43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3"/>
  </p:normalViewPr>
  <p:slideViewPr>
    <p:cSldViewPr snapToGrid="0" snapToObjects="1">
      <p:cViewPr varScale="1">
        <p:scale>
          <a:sx n="121" d="100"/>
          <a:sy n="121" d="100"/>
        </p:scale>
        <p:origin x="20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35BD-3F64-5243-985D-A3DA49D4C1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E3B7AB-282A-E841-8DB9-E1E23CB984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3BA4D1F-7B06-A747-A49D-D3926E1E3A7C}"/>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5" name="Footer Placeholder 4">
            <a:extLst>
              <a:ext uri="{FF2B5EF4-FFF2-40B4-BE49-F238E27FC236}">
                <a16:creationId xmlns:a16="http://schemas.microsoft.com/office/drawing/2014/main" id="{613A714F-B64C-0B4B-83B7-6EE43E649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E349E-A788-434F-A36D-FC8E274E13ED}"/>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270120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CC2F-256E-214B-B430-32267A53A49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721DF2-6736-D541-B359-FC80875E99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4CC74D-38AC-8542-8A71-0A1D6DACF3AD}"/>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5" name="Footer Placeholder 4">
            <a:extLst>
              <a:ext uri="{FF2B5EF4-FFF2-40B4-BE49-F238E27FC236}">
                <a16:creationId xmlns:a16="http://schemas.microsoft.com/office/drawing/2014/main" id="{8D1A5C07-EB54-D247-999E-4C9029044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58CED-F045-944D-A8ED-784826941E7D}"/>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239648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3BECA-AA0D-D24B-94EE-01E3906FEEE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FC0E27-7021-664D-B020-A8C6745E46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BFCB01-4D0C-0E40-B7A0-BD898771B2CD}"/>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5" name="Footer Placeholder 4">
            <a:extLst>
              <a:ext uri="{FF2B5EF4-FFF2-40B4-BE49-F238E27FC236}">
                <a16:creationId xmlns:a16="http://schemas.microsoft.com/office/drawing/2014/main" id="{4FE4803A-D7E5-2745-BBB6-163940815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E62B0-35AF-C843-9B9F-FCD90552E182}"/>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330905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7C89-AA80-B947-ADB5-CEBD7A73720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57CCCF-2EFB-D947-84D0-5B83CE11829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83D835-6083-6345-AC47-FA6A2D207F71}"/>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5" name="Footer Placeholder 4">
            <a:extLst>
              <a:ext uri="{FF2B5EF4-FFF2-40B4-BE49-F238E27FC236}">
                <a16:creationId xmlns:a16="http://schemas.microsoft.com/office/drawing/2014/main" id="{10385935-89E1-864C-B7FC-53C9AB6C7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4DA7E-450B-9246-893B-3F130A8F841A}"/>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3502132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9C87-E625-2A42-8F94-049DB8FE92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9E2045-040D-4F49-B63C-537C53D2F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AE8F05-21C2-3043-8096-9C8D1ACE5434}"/>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5" name="Footer Placeholder 4">
            <a:extLst>
              <a:ext uri="{FF2B5EF4-FFF2-40B4-BE49-F238E27FC236}">
                <a16:creationId xmlns:a16="http://schemas.microsoft.com/office/drawing/2014/main" id="{0CD869D0-6191-3E4B-8CB8-99D61E20E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4CCE2-8C66-254C-91C1-09E476FD1548}"/>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128213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D4C-8FBE-3345-9FEA-177CA66591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9327D2-EB48-BC4C-B775-46BEE256798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D8F56A-6F59-994E-AF7B-E603709B191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498839-E480-C841-8F23-AC65FD33E4A7}"/>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6" name="Footer Placeholder 5">
            <a:extLst>
              <a:ext uri="{FF2B5EF4-FFF2-40B4-BE49-F238E27FC236}">
                <a16:creationId xmlns:a16="http://schemas.microsoft.com/office/drawing/2014/main" id="{6B6C1F8B-602E-4149-835A-54B0E9AF7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FF5F4-90D5-3D4D-AA93-83746AB7580D}"/>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103117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EB76-902D-5F4A-816D-F0B652EFE6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36CEB6F-44AE-3D4B-8629-457E9B892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0B00D0-47E0-7148-93DB-8894009428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98F65EE-35B4-094C-8B77-234B351CF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63E2FED-57A7-AC43-9723-8EC37B0FE01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97069C-CE3C-F945-96DE-BB66A675D5BF}"/>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8" name="Footer Placeholder 7">
            <a:extLst>
              <a:ext uri="{FF2B5EF4-FFF2-40B4-BE49-F238E27FC236}">
                <a16:creationId xmlns:a16="http://schemas.microsoft.com/office/drawing/2014/main" id="{2AC264B6-32CA-034A-A83F-30E302868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69F63-8FD2-D34B-9138-011E32D90C42}"/>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1429118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1BE6-E5B9-F94B-B217-FF567DFD3BF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ADE9E24-F55D-3E49-BFB2-7DF78DBBD510}"/>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4" name="Footer Placeholder 3">
            <a:extLst>
              <a:ext uri="{FF2B5EF4-FFF2-40B4-BE49-F238E27FC236}">
                <a16:creationId xmlns:a16="http://schemas.microsoft.com/office/drawing/2014/main" id="{C968F6CA-4037-474D-B170-079A92EC4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6BA48-10C4-B44D-BA0D-00287CFB91C6}"/>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267656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14C4A7-261C-C443-B8A8-FBE55AB8B00C}"/>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3" name="Footer Placeholder 2">
            <a:extLst>
              <a:ext uri="{FF2B5EF4-FFF2-40B4-BE49-F238E27FC236}">
                <a16:creationId xmlns:a16="http://schemas.microsoft.com/office/drawing/2014/main" id="{10A6E1A7-A82D-B548-99A7-0B77FC9F3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4B071-5239-9A48-864E-ECB62290CA5D}"/>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57948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CB25-2862-174A-A236-BBFDD2883E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500CDB-2C08-6A4C-98CA-14CA8982A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4640F6-08F9-C34B-9B8F-EB0C38DFC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E7C8F7-0522-0A46-8719-F547B94022D6}"/>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6" name="Footer Placeholder 5">
            <a:extLst>
              <a:ext uri="{FF2B5EF4-FFF2-40B4-BE49-F238E27FC236}">
                <a16:creationId xmlns:a16="http://schemas.microsoft.com/office/drawing/2014/main" id="{05EBDFD8-73FC-294A-B3F4-C9F058EB4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80111-A512-E344-BD8C-49EBC9A27D38}"/>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246544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70C39-2741-8F4D-8E3C-70C32651BB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3FAE8C6-E8F8-1F4D-AB7D-E93B28857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BF5187-8FC0-8E48-9261-1DD9A351F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C60AC5-F261-E042-A6B1-CFCCD6567807}"/>
              </a:ext>
            </a:extLst>
          </p:cNvPr>
          <p:cNvSpPr>
            <a:spLocks noGrp="1"/>
          </p:cNvSpPr>
          <p:nvPr>
            <p:ph type="dt" sz="half" idx="10"/>
          </p:nvPr>
        </p:nvSpPr>
        <p:spPr/>
        <p:txBody>
          <a:bodyPr/>
          <a:lstStyle/>
          <a:p>
            <a:fld id="{204C360E-B788-0249-B8B6-6180CADD18E4}" type="datetimeFigureOut">
              <a:rPr lang="en-US" smtClean="0"/>
              <a:t>10/17/24</a:t>
            </a:fld>
            <a:endParaRPr lang="en-US"/>
          </a:p>
        </p:txBody>
      </p:sp>
      <p:sp>
        <p:nvSpPr>
          <p:cNvPr id="6" name="Footer Placeholder 5">
            <a:extLst>
              <a:ext uri="{FF2B5EF4-FFF2-40B4-BE49-F238E27FC236}">
                <a16:creationId xmlns:a16="http://schemas.microsoft.com/office/drawing/2014/main" id="{D906528A-D885-5F41-8E35-F20BD5AF0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C8BFB-6C27-0A45-B610-32736C53E53F}"/>
              </a:ext>
            </a:extLst>
          </p:cNvPr>
          <p:cNvSpPr>
            <a:spLocks noGrp="1"/>
          </p:cNvSpPr>
          <p:nvPr>
            <p:ph type="sldNum" sz="quarter" idx="12"/>
          </p:nvPr>
        </p:nvSpPr>
        <p:spPr/>
        <p:txBody>
          <a:bodyPr/>
          <a:lstStyle/>
          <a:p>
            <a:fld id="{584B3D03-78DB-8D4C-9A3C-7EB1B146E360}" type="slidenum">
              <a:rPr lang="en-US" smtClean="0"/>
              <a:t>‹#›</a:t>
            </a:fld>
            <a:endParaRPr lang="en-US"/>
          </a:p>
        </p:txBody>
      </p:sp>
    </p:spTree>
    <p:extLst>
      <p:ext uri="{BB962C8B-B14F-4D97-AF65-F5344CB8AC3E}">
        <p14:creationId xmlns:p14="http://schemas.microsoft.com/office/powerpoint/2010/main" val="304539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0AAD77-9261-3045-9763-11B68D8C7D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D520F5-715F-EF4B-A130-1B116FFEB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A704FE-1A34-3B45-8A55-7E1E3576C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C360E-B788-0249-B8B6-6180CADD18E4}" type="datetimeFigureOut">
              <a:rPr lang="en-US" smtClean="0"/>
              <a:t>10/17/24</a:t>
            </a:fld>
            <a:endParaRPr lang="en-US"/>
          </a:p>
        </p:txBody>
      </p:sp>
      <p:sp>
        <p:nvSpPr>
          <p:cNvPr id="5" name="Footer Placeholder 4">
            <a:extLst>
              <a:ext uri="{FF2B5EF4-FFF2-40B4-BE49-F238E27FC236}">
                <a16:creationId xmlns:a16="http://schemas.microsoft.com/office/drawing/2014/main" id="{96E5ABA1-07CD-6349-A0CE-0B93D3508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31C842-0C8B-0946-B94F-F8C9DCEAF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B3D03-78DB-8D4C-9A3C-7EB1B146E360}" type="slidenum">
              <a:rPr lang="en-US" smtClean="0"/>
              <a:t>‹#›</a:t>
            </a:fld>
            <a:endParaRPr lang="en-US"/>
          </a:p>
        </p:txBody>
      </p:sp>
    </p:spTree>
    <p:extLst>
      <p:ext uri="{BB962C8B-B14F-4D97-AF65-F5344CB8AC3E}">
        <p14:creationId xmlns:p14="http://schemas.microsoft.com/office/powerpoint/2010/main" val="4005293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 server network panel with lights and cables">
            <a:extLst>
              <a:ext uri="{FF2B5EF4-FFF2-40B4-BE49-F238E27FC236}">
                <a16:creationId xmlns:a16="http://schemas.microsoft.com/office/drawing/2014/main" id="{D9EF3283-6596-75ED-69EF-779AA7588B47}"/>
              </a:ext>
            </a:extLst>
          </p:cNvPr>
          <p:cNvPicPr>
            <a:picLocks noChangeAspect="1"/>
          </p:cNvPicPr>
          <p:nvPr/>
        </p:nvPicPr>
        <p:blipFill rotWithShape="1">
          <a:blip r:embed="rId2">
            <a:alphaModFix amt="50000"/>
          </a:blip>
          <a:srcRect t="2524" b="13207"/>
          <a:stretch/>
        </p:blipFill>
        <p:spPr>
          <a:xfrm>
            <a:off x="20" y="1"/>
            <a:ext cx="12191980" cy="6857999"/>
          </a:xfrm>
          <a:prstGeom prst="rect">
            <a:avLst/>
          </a:prstGeom>
        </p:spPr>
      </p:pic>
      <p:sp>
        <p:nvSpPr>
          <p:cNvPr id="2" name="Title 1">
            <a:extLst>
              <a:ext uri="{FF2B5EF4-FFF2-40B4-BE49-F238E27FC236}">
                <a16:creationId xmlns:a16="http://schemas.microsoft.com/office/drawing/2014/main" id="{94216C8E-F193-FA42-8909-3EF1B2B144C5}"/>
              </a:ext>
            </a:extLst>
          </p:cNvPr>
          <p:cNvSpPr>
            <a:spLocks noGrp="1"/>
          </p:cNvSpPr>
          <p:nvPr>
            <p:ph type="ctrTitle"/>
          </p:nvPr>
        </p:nvSpPr>
        <p:spPr>
          <a:xfrm>
            <a:off x="1524000" y="1122362"/>
            <a:ext cx="9144000" cy="2900518"/>
          </a:xfrm>
        </p:spPr>
        <p:txBody>
          <a:bodyPr>
            <a:normAutofit/>
          </a:bodyPr>
          <a:lstStyle/>
          <a:p>
            <a:r>
              <a:rPr lang="en-US">
                <a:solidFill>
                  <a:srgbClr val="FFFFFF"/>
                </a:solidFill>
              </a:rPr>
              <a:t>Digital Services Act</a:t>
            </a:r>
          </a:p>
        </p:txBody>
      </p:sp>
      <p:sp>
        <p:nvSpPr>
          <p:cNvPr id="3" name="Subtitle 2">
            <a:extLst>
              <a:ext uri="{FF2B5EF4-FFF2-40B4-BE49-F238E27FC236}">
                <a16:creationId xmlns:a16="http://schemas.microsoft.com/office/drawing/2014/main" id="{A7F70553-B0B2-174B-9210-FC6FF680DF8C}"/>
              </a:ext>
            </a:extLst>
          </p:cNvPr>
          <p:cNvSpPr>
            <a:spLocks noGrp="1"/>
          </p:cNvSpPr>
          <p:nvPr>
            <p:ph type="subTitle" idx="1"/>
          </p:nvPr>
        </p:nvSpPr>
        <p:spPr>
          <a:xfrm>
            <a:off x="1524000" y="4159404"/>
            <a:ext cx="9144000" cy="1098395"/>
          </a:xfrm>
        </p:spPr>
        <p:txBody>
          <a:bodyPr>
            <a:normAutofit/>
          </a:bodyPr>
          <a:lstStyle/>
          <a:p>
            <a:r>
              <a:rPr lang="en-US" sz="1700" dirty="0">
                <a:solidFill>
                  <a:srgbClr val="FFFFFF"/>
                </a:solidFill>
              </a:rPr>
              <a:t>SOLM311</a:t>
            </a:r>
          </a:p>
          <a:p>
            <a:r>
              <a:rPr lang="en-US" sz="1700" dirty="0">
                <a:solidFill>
                  <a:srgbClr val="FFFFFF"/>
                </a:solidFill>
              </a:rPr>
              <a:t>Dr Eleni Kaprou</a:t>
            </a:r>
          </a:p>
        </p:txBody>
      </p:sp>
    </p:spTree>
    <p:extLst>
      <p:ext uri="{BB962C8B-B14F-4D97-AF65-F5344CB8AC3E}">
        <p14:creationId xmlns:p14="http://schemas.microsoft.com/office/powerpoint/2010/main" val="765871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9100-A154-C340-ACD2-BE911EC59DE2}"/>
              </a:ext>
            </a:extLst>
          </p:cNvPr>
          <p:cNvSpPr>
            <a:spLocks noGrp="1"/>
          </p:cNvSpPr>
          <p:nvPr>
            <p:ph type="title"/>
          </p:nvPr>
        </p:nvSpPr>
        <p:spPr/>
        <p:txBody>
          <a:bodyPr/>
          <a:lstStyle/>
          <a:p>
            <a:r>
              <a:rPr lang="en-US" dirty="0"/>
              <a:t>Trusted flaggers (art.22)</a:t>
            </a:r>
          </a:p>
        </p:txBody>
      </p:sp>
      <p:sp>
        <p:nvSpPr>
          <p:cNvPr id="3" name="Content Placeholder 2">
            <a:extLst>
              <a:ext uri="{FF2B5EF4-FFF2-40B4-BE49-F238E27FC236}">
                <a16:creationId xmlns:a16="http://schemas.microsoft.com/office/drawing/2014/main" id="{B9CD2D2B-6A69-CF4F-BC04-EEBA44728F9A}"/>
              </a:ext>
            </a:extLst>
          </p:cNvPr>
          <p:cNvSpPr>
            <a:spLocks noGrp="1"/>
          </p:cNvSpPr>
          <p:nvPr>
            <p:ph idx="1"/>
          </p:nvPr>
        </p:nvSpPr>
        <p:spPr/>
        <p:txBody>
          <a:bodyPr>
            <a:normAutofit/>
          </a:bodyPr>
          <a:lstStyle/>
          <a:p>
            <a:r>
              <a:rPr lang="en-US" dirty="0"/>
              <a:t>Entities need to apply and then awarded the title by Digital Service Coordinators</a:t>
            </a:r>
          </a:p>
          <a:p>
            <a:r>
              <a:rPr lang="en-US" dirty="0"/>
              <a:t>Need to fulfil the following conditions:</a:t>
            </a:r>
          </a:p>
          <a:p>
            <a:pPr marL="457200" lvl="1" indent="0">
              <a:buNone/>
            </a:pPr>
            <a:r>
              <a:rPr lang="en-US" dirty="0"/>
              <a:t>a)it has particular expertise and competence for the purposes of detecting, identifying and notifying illegal content;</a:t>
            </a:r>
          </a:p>
          <a:p>
            <a:pPr marL="457200" lvl="1" indent="0">
              <a:buNone/>
            </a:pPr>
            <a:r>
              <a:rPr lang="en-US" dirty="0"/>
              <a:t>(b)it is independent from any provider of online platforms;</a:t>
            </a:r>
          </a:p>
          <a:p>
            <a:pPr marL="457200" lvl="1" indent="0">
              <a:buNone/>
            </a:pPr>
            <a:r>
              <a:rPr lang="en-US" dirty="0"/>
              <a:t>(c)it carries out its activities for the purposes of submitting notices diligently, accurately and objectively.</a:t>
            </a:r>
          </a:p>
          <a:p>
            <a:r>
              <a:rPr lang="en-US" dirty="0"/>
              <a:t>Trusted flaggers can submit notices to the platforms</a:t>
            </a:r>
          </a:p>
          <a:p>
            <a:r>
              <a:rPr lang="en-US" dirty="0"/>
              <a:t>Their status can be revoked if they prove to be unreliable</a:t>
            </a:r>
          </a:p>
        </p:txBody>
      </p:sp>
    </p:spTree>
    <p:extLst>
      <p:ext uri="{BB962C8B-B14F-4D97-AF65-F5344CB8AC3E}">
        <p14:creationId xmlns:p14="http://schemas.microsoft.com/office/powerpoint/2010/main" val="404565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8F58-BF85-554F-95AB-15E02F6B3BF5}"/>
              </a:ext>
            </a:extLst>
          </p:cNvPr>
          <p:cNvSpPr>
            <a:spLocks noGrp="1"/>
          </p:cNvSpPr>
          <p:nvPr>
            <p:ph type="title"/>
          </p:nvPr>
        </p:nvSpPr>
        <p:spPr/>
        <p:txBody>
          <a:bodyPr/>
          <a:lstStyle/>
          <a:p>
            <a:r>
              <a:rPr lang="en-US" dirty="0"/>
              <a:t>Art.25 Online interface design and </a:t>
            </a:r>
            <a:r>
              <a:rPr lang="en-US" dirty="0" err="1"/>
              <a:t>organisation</a:t>
            </a:r>
            <a:endParaRPr lang="en-US" dirty="0"/>
          </a:p>
        </p:txBody>
      </p:sp>
      <p:sp>
        <p:nvSpPr>
          <p:cNvPr id="3" name="Content Placeholder 2">
            <a:extLst>
              <a:ext uri="{FF2B5EF4-FFF2-40B4-BE49-F238E27FC236}">
                <a16:creationId xmlns:a16="http://schemas.microsoft.com/office/drawing/2014/main" id="{2E3B498D-8D66-704F-97CB-90C313C54273}"/>
              </a:ext>
            </a:extLst>
          </p:cNvPr>
          <p:cNvSpPr>
            <a:spLocks noGrp="1"/>
          </p:cNvSpPr>
          <p:nvPr>
            <p:ph idx="1"/>
          </p:nvPr>
        </p:nvSpPr>
        <p:spPr/>
        <p:txBody>
          <a:bodyPr/>
          <a:lstStyle/>
          <a:p>
            <a:r>
              <a:rPr lang="en-US" dirty="0"/>
              <a:t>Dark patterns</a:t>
            </a:r>
          </a:p>
          <a:p>
            <a:r>
              <a:rPr lang="en-US" dirty="0"/>
              <a:t> Providers of online platforms shall not design, </a:t>
            </a:r>
            <a:r>
              <a:rPr lang="en-US" dirty="0" err="1"/>
              <a:t>organise</a:t>
            </a:r>
            <a:r>
              <a:rPr lang="en-US" dirty="0"/>
              <a:t> or operate their online interfaces in a way that deceives or manipulates the recipients of their service or in a way that otherwise materially distorts or impairs the ability of the recipients of their service to make free and informed decisions.</a:t>
            </a:r>
          </a:p>
          <a:p>
            <a:r>
              <a:rPr lang="en-US" dirty="0"/>
              <a:t>But doesn’t apply to practices covered by the UCPD</a:t>
            </a:r>
          </a:p>
        </p:txBody>
      </p:sp>
    </p:spTree>
    <p:extLst>
      <p:ext uri="{BB962C8B-B14F-4D97-AF65-F5344CB8AC3E}">
        <p14:creationId xmlns:p14="http://schemas.microsoft.com/office/powerpoint/2010/main" val="72363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27CE-A21D-EC43-B5E2-C7C6027E97EE}"/>
              </a:ext>
            </a:extLst>
          </p:cNvPr>
          <p:cNvSpPr>
            <a:spLocks noGrp="1"/>
          </p:cNvSpPr>
          <p:nvPr>
            <p:ph type="title"/>
          </p:nvPr>
        </p:nvSpPr>
        <p:spPr/>
        <p:txBody>
          <a:bodyPr/>
          <a:lstStyle/>
          <a:p>
            <a:r>
              <a:rPr lang="en-US" dirty="0"/>
              <a:t>Advertising on online platforms (art.26)</a:t>
            </a:r>
          </a:p>
        </p:txBody>
      </p:sp>
      <p:sp>
        <p:nvSpPr>
          <p:cNvPr id="3" name="Content Placeholder 2">
            <a:extLst>
              <a:ext uri="{FF2B5EF4-FFF2-40B4-BE49-F238E27FC236}">
                <a16:creationId xmlns:a16="http://schemas.microsoft.com/office/drawing/2014/main" id="{4283219C-9BE0-334E-B9A7-CA9B84EF5CD7}"/>
              </a:ext>
            </a:extLst>
          </p:cNvPr>
          <p:cNvSpPr>
            <a:spLocks noGrp="1"/>
          </p:cNvSpPr>
          <p:nvPr>
            <p:ph idx="1"/>
          </p:nvPr>
        </p:nvSpPr>
        <p:spPr/>
        <p:txBody>
          <a:bodyPr>
            <a:normAutofit fontScale="77500" lnSpcReduction="20000"/>
          </a:bodyPr>
          <a:lstStyle/>
          <a:p>
            <a:r>
              <a:rPr lang="en-US" dirty="0"/>
              <a:t>Providers of online platforms that present advertisements on their online interfaces shall ensure that, for each specific advertisement presented to each individual recipient, the recipients of the service are able to identify, in a clear, concise and unambiguous manner and in real time, the following:</a:t>
            </a:r>
          </a:p>
          <a:p>
            <a:r>
              <a:rPr lang="en-US" dirty="0"/>
              <a:t>(a)that the information is an advertisement, including through prominent markings, which might follow standards pursuant to Article 44;</a:t>
            </a:r>
          </a:p>
          <a:p>
            <a:r>
              <a:rPr lang="en-US" dirty="0"/>
              <a:t>(b)the natural or legal person on whose behalf the advertisement is presented;</a:t>
            </a:r>
          </a:p>
          <a:p>
            <a:r>
              <a:rPr lang="en-US" dirty="0"/>
              <a:t>(c)the natural or legal person who paid for the advertisement if that person is different from the natural or legal person referred to in point (b);</a:t>
            </a:r>
          </a:p>
          <a:p>
            <a:r>
              <a:rPr lang="en-US" dirty="0"/>
              <a:t>(d)meaningful information directly and easily accessible from the advertisement about the main parameters used to determine the recipient to whom the advertisement is presented and, where applicable, about how to change those parameters.</a:t>
            </a:r>
          </a:p>
          <a:p>
            <a:r>
              <a:rPr lang="en-US" dirty="0"/>
              <a:t>Providers of online platforms shall provide recipients of the service with a functionality to declare whether the content they provide is or contains commercial communications.</a:t>
            </a:r>
          </a:p>
        </p:txBody>
      </p:sp>
    </p:spTree>
    <p:extLst>
      <p:ext uri="{BB962C8B-B14F-4D97-AF65-F5344CB8AC3E}">
        <p14:creationId xmlns:p14="http://schemas.microsoft.com/office/powerpoint/2010/main" val="52666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98EB-F800-2246-A3ED-62206CB30F28}"/>
              </a:ext>
            </a:extLst>
          </p:cNvPr>
          <p:cNvSpPr>
            <a:spLocks noGrp="1"/>
          </p:cNvSpPr>
          <p:nvPr>
            <p:ph type="title"/>
          </p:nvPr>
        </p:nvSpPr>
        <p:spPr/>
        <p:txBody>
          <a:bodyPr/>
          <a:lstStyle/>
          <a:p>
            <a:r>
              <a:rPr lang="en-US" dirty="0"/>
              <a:t>Advertising continued</a:t>
            </a:r>
          </a:p>
        </p:txBody>
      </p:sp>
      <p:sp>
        <p:nvSpPr>
          <p:cNvPr id="3" name="Content Placeholder 2">
            <a:extLst>
              <a:ext uri="{FF2B5EF4-FFF2-40B4-BE49-F238E27FC236}">
                <a16:creationId xmlns:a16="http://schemas.microsoft.com/office/drawing/2014/main" id="{E46DE35B-B91E-8942-813E-E55861A4F476}"/>
              </a:ext>
            </a:extLst>
          </p:cNvPr>
          <p:cNvSpPr>
            <a:spLocks noGrp="1"/>
          </p:cNvSpPr>
          <p:nvPr>
            <p:ph idx="1"/>
          </p:nvPr>
        </p:nvSpPr>
        <p:spPr/>
        <p:txBody>
          <a:bodyPr/>
          <a:lstStyle/>
          <a:p>
            <a:r>
              <a:rPr lang="en-US" dirty="0"/>
              <a:t>Advertising using profiling based on protected characteristics is prohibited</a:t>
            </a:r>
          </a:p>
          <a:p>
            <a:r>
              <a:rPr lang="en-US" dirty="0"/>
              <a:t>Which characteristics?</a:t>
            </a:r>
          </a:p>
          <a:p>
            <a:r>
              <a:rPr lang="en-US" dirty="0"/>
              <a:t>How do they compare </a:t>
            </a:r>
            <a:r>
              <a:rPr lang="en-US"/>
              <a:t>to vulnerability?</a:t>
            </a:r>
          </a:p>
        </p:txBody>
      </p:sp>
    </p:spTree>
    <p:extLst>
      <p:ext uri="{BB962C8B-B14F-4D97-AF65-F5344CB8AC3E}">
        <p14:creationId xmlns:p14="http://schemas.microsoft.com/office/powerpoint/2010/main" val="3893158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B7FD-5F63-3A47-88C4-F0B51AB77119}"/>
              </a:ext>
            </a:extLst>
          </p:cNvPr>
          <p:cNvSpPr>
            <a:spLocks noGrp="1"/>
          </p:cNvSpPr>
          <p:nvPr>
            <p:ph type="title"/>
          </p:nvPr>
        </p:nvSpPr>
        <p:spPr/>
        <p:txBody>
          <a:bodyPr/>
          <a:lstStyle/>
          <a:p>
            <a:r>
              <a:rPr lang="en-US" dirty="0"/>
              <a:t>Exclusion of micro and small enterprises</a:t>
            </a:r>
          </a:p>
        </p:txBody>
      </p:sp>
      <p:sp>
        <p:nvSpPr>
          <p:cNvPr id="3" name="Content Placeholder 2">
            <a:extLst>
              <a:ext uri="{FF2B5EF4-FFF2-40B4-BE49-F238E27FC236}">
                <a16:creationId xmlns:a16="http://schemas.microsoft.com/office/drawing/2014/main" id="{E8F318F2-E598-5147-AC05-B1421A3C0873}"/>
              </a:ext>
            </a:extLst>
          </p:cNvPr>
          <p:cNvSpPr>
            <a:spLocks noGrp="1"/>
          </p:cNvSpPr>
          <p:nvPr>
            <p:ph idx="1"/>
          </p:nvPr>
        </p:nvSpPr>
        <p:spPr/>
        <p:txBody>
          <a:bodyPr/>
          <a:lstStyle/>
          <a:p>
            <a:r>
              <a:rPr lang="en-US" dirty="0"/>
              <a:t>They do not have to comply with sections 3 DSA  on obligations of online platforms</a:t>
            </a:r>
          </a:p>
          <a:p>
            <a:r>
              <a:rPr lang="en-US" dirty="0"/>
              <a:t>And section 4 on conclusion of distance contracts</a:t>
            </a:r>
          </a:p>
        </p:txBody>
      </p:sp>
    </p:spTree>
    <p:extLst>
      <p:ext uri="{BB962C8B-B14F-4D97-AF65-F5344CB8AC3E}">
        <p14:creationId xmlns:p14="http://schemas.microsoft.com/office/powerpoint/2010/main" val="189697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C8AB-396B-5E46-9AAD-5273798BDA46}"/>
              </a:ext>
            </a:extLst>
          </p:cNvPr>
          <p:cNvSpPr>
            <a:spLocks noGrp="1"/>
          </p:cNvSpPr>
          <p:nvPr>
            <p:ph type="title"/>
          </p:nvPr>
        </p:nvSpPr>
        <p:spPr/>
        <p:txBody>
          <a:bodyPr/>
          <a:lstStyle/>
          <a:p>
            <a:r>
              <a:rPr lang="en-US" dirty="0"/>
              <a:t>Very Large Online Platforms (VLOPs) and Very Large Online Search Engines (VLOSEs)</a:t>
            </a:r>
          </a:p>
        </p:txBody>
      </p:sp>
      <p:sp>
        <p:nvSpPr>
          <p:cNvPr id="3" name="Content Placeholder 2">
            <a:extLst>
              <a:ext uri="{FF2B5EF4-FFF2-40B4-BE49-F238E27FC236}">
                <a16:creationId xmlns:a16="http://schemas.microsoft.com/office/drawing/2014/main" id="{2A1ADB16-A8B0-CF43-8ABB-1053445BDD61}"/>
              </a:ext>
            </a:extLst>
          </p:cNvPr>
          <p:cNvSpPr>
            <a:spLocks noGrp="1"/>
          </p:cNvSpPr>
          <p:nvPr>
            <p:ph idx="1"/>
          </p:nvPr>
        </p:nvSpPr>
        <p:spPr/>
        <p:txBody>
          <a:bodyPr/>
          <a:lstStyle/>
          <a:p>
            <a:r>
              <a:rPr lang="en-US" dirty="0"/>
              <a:t>Art.33- online platforms and online search engines which have a number of average monthly active recipients of the service in the Union equal to or higher than 45 million</a:t>
            </a:r>
          </a:p>
          <a:p>
            <a:r>
              <a:rPr lang="en-US" dirty="0"/>
              <a:t>VLOPs are subject to additional requirements including:</a:t>
            </a:r>
          </a:p>
          <a:p>
            <a:r>
              <a:rPr lang="en-US" dirty="0"/>
              <a:t>Risk assessment (art.34)</a:t>
            </a:r>
          </a:p>
          <a:p>
            <a:r>
              <a:rPr lang="en-US" dirty="0"/>
              <a:t>Risk mitigation (art.35)</a:t>
            </a:r>
          </a:p>
          <a:p>
            <a:r>
              <a:rPr lang="en-US" dirty="0"/>
              <a:t>Crisis response mechanism (art.36)</a:t>
            </a:r>
          </a:p>
        </p:txBody>
      </p:sp>
    </p:spTree>
    <p:extLst>
      <p:ext uri="{BB962C8B-B14F-4D97-AF65-F5344CB8AC3E}">
        <p14:creationId xmlns:p14="http://schemas.microsoft.com/office/powerpoint/2010/main" val="281516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A16F4-2335-FE45-953C-5EDFE741FF51}"/>
              </a:ext>
            </a:extLst>
          </p:cNvPr>
          <p:cNvSpPr>
            <a:spLocks noGrp="1"/>
          </p:cNvSpPr>
          <p:nvPr>
            <p:ph type="title"/>
          </p:nvPr>
        </p:nvSpPr>
        <p:spPr/>
        <p:txBody>
          <a:bodyPr/>
          <a:lstStyle/>
          <a:p>
            <a:r>
              <a:rPr lang="en-US" dirty="0"/>
              <a:t>Online advertising transparency (art.39)</a:t>
            </a:r>
          </a:p>
        </p:txBody>
      </p:sp>
      <p:sp>
        <p:nvSpPr>
          <p:cNvPr id="3" name="Content Placeholder 2">
            <a:extLst>
              <a:ext uri="{FF2B5EF4-FFF2-40B4-BE49-F238E27FC236}">
                <a16:creationId xmlns:a16="http://schemas.microsoft.com/office/drawing/2014/main" id="{EEF58D74-C704-7F40-AC1A-F527E3AA1255}"/>
              </a:ext>
            </a:extLst>
          </p:cNvPr>
          <p:cNvSpPr>
            <a:spLocks noGrp="1"/>
          </p:cNvSpPr>
          <p:nvPr>
            <p:ph idx="1"/>
          </p:nvPr>
        </p:nvSpPr>
        <p:spPr/>
        <p:txBody>
          <a:bodyPr>
            <a:normAutofit fontScale="62500" lnSpcReduction="20000"/>
          </a:bodyPr>
          <a:lstStyle/>
          <a:p>
            <a:r>
              <a:rPr lang="en-US" dirty="0"/>
              <a:t>VLOP must have a publicly available repository with the following information:</a:t>
            </a:r>
          </a:p>
          <a:p>
            <a:r>
              <a:rPr lang="en-US" dirty="0"/>
              <a:t>(a)the content of the advertisement, including the name of the product, service or brand and the subject matter of the advertisement;</a:t>
            </a:r>
          </a:p>
          <a:p>
            <a:r>
              <a:rPr lang="en-US" dirty="0"/>
              <a:t>(b)the natural or legal person on whose behalf the advertisement is presented;</a:t>
            </a:r>
          </a:p>
          <a:p>
            <a:r>
              <a:rPr lang="en-US" dirty="0"/>
              <a:t>(c)the natural or legal person who paid for the advertisement, if that person is different from the person referred to in point (b);</a:t>
            </a:r>
          </a:p>
          <a:p>
            <a:r>
              <a:rPr lang="en-US" dirty="0"/>
              <a:t>(d)the period during which the advertisement was presented;</a:t>
            </a:r>
          </a:p>
          <a:p>
            <a:r>
              <a:rPr lang="en-US" dirty="0"/>
              <a:t>(e)whether the advertisement was intended to be presented specifically to one or more particular groups of recipients of the service and if so, the main parameters used for that purpose including where applicable the main parameters used to exclude one or more of such particular groups;</a:t>
            </a:r>
          </a:p>
          <a:p>
            <a:r>
              <a:rPr lang="en-US" dirty="0"/>
              <a:t>(f)the commercial communications published on the very large online platforms and identified pursuant to Article 26(2);</a:t>
            </a:r>
          </a:p>
          <a:p>
            <a:r>
              <a:rPr lang="en-US" dirty="0"/>
              <a:t>(g) the total number of recipients of the service reached and, where applicable, aggregate numbers broken down by Member State for the group or groups of recipients that the advertisement specifically targeted.</a:t>
            </a:r>
          </a:p>
        </p:txBody>
      </p:sp>
    </p:spTree>
    <p:extLst>
      <p:ext uri="{BB962C8B-B14F-4D97-AF65-F5344CB8AC3E}">
        <p14:creationId xmlns:p14="http://schemas.microsoft.com/office/powerpoint/2010/main" val="3205923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8B5A-6AE1-3D40-B45E-A51B5881A99E}"/>
              </a:ext>
            </a:extLst>
          </p:cNvPr>
          <p:cNvSpPr>
            <a:spLocks noGrp="1"/>
          </p:cNvSpPr>
          <p:nvPr>
            <p:ph type="title"/>
          </p:nvPr>
        </p:nvSpPr>
        <p:spPr>
          <a:xfrm>
            <a:off x="772510" y="291553"/>
            <a:ext cx="10515600" cy="1325563"/>
          </a:xfrm>
        </p:spPr>
        <p:txBody>
          <a:bodyPr/>
          <a:lstStyle/>
          <a:p>
            <a:r>
              <a:rPr lang="en-US" dirty="0"/>
              <a:t>Very Large Online Platforms (VLOPs) and Very Large Online Search Engines (VLOSEs)</a:t>
            </a:r>
          </a:p>
        </p:txBody>
      </p:sp>
      <p:sp>
        <p:nvSpPr>
          <p:cNvPr id="3" name="Content Placeholder 2">
            <a:extLst>
              <a:ext uri="{FF2B5EF4-FFF2-40B4-BE49-F238E27FC236}">
                <a16:creationId xmlns:a16="http://schemas.microsoft.com/office/drawing/2014/main" id="{965DB87B-0738-4047-9C2C-AAE48A4992AF}"/>
              </a:ext>
            </a:extLst>
          </p:cNvPr>
          <p:cNvSpPr>
            <a:spLocks noGrp="1"/>
          </p:cNvSpPr>
          <p:nvPr>
            <p:ph idx="1"/>
          </p:nvPr>
        </p:nvSpPr>
        <p:spPr/>
        <p:txBody>
          <a:bodyPr>
            <a:normAutofit lnSpcReduction="10000"/>
          </a:bodyPr>
          <a:lstStyle/>
          <a:p>
            <a:r>
              <a:rPr lang="en-US" dirty="0"/>
              <a:t>Designation has begun</a:t>
            </a:r>
          </a:p>
          <a:p>
            <a:r>
              <a:rPr lang="en-US" dirty="0"/>
              <a:t>Includes:</a:t>
            </a:r>
          </a:p>
          <a:p>
            <a:r>
              <a:rPr lang="en-US" dirty="0"/>
              <a:t>Amazon</a:t>
            </a:r>
          </a:p>
          <a:p>
            <a:r>
              <a:rPr lang="en-US" dirty="0" err="1"/>
              <a:t>AliBaba</a:t>
            </a:r>
            <a:endParaRPr lang="en-US" dirty="0"/>
          </a:p>
          <a:p>
            <a:r>
              <a:rPr lang="en-US" dirty="0"/>
              <a:t>Apple App Store</a:t>
            </a:r>
          </a:p>
          <a:p>
            <a:r>
              <a:rPr lang="en-US" dirty="0" err="1"/>
              <a:t>Booking.com</a:t>
            </a:r>
            <a:endParaRPr lang="en-US" dirty="0"/>
          </a:p>
          <a:p>
            <a:r>
              <a:rPr lang="en-US" dirty="0"/>
              <a:t>Google Ireland</a:t>
            </a:r>
          </a:p>
          <a:p>
            <a:r>
              <a:rPr lang="en-US" dirty="0"/>
              <a:t>Meta</a:t>
            </a:r>
          </a:p>
          <a:p>
            <a:r>
              <a:rPr lang="en-US" dirty="0"/>
              <a:t>Snapchat</a:t>
            </a:r>
          </a:p>
        </p:txBody>
      </p:sp>
    </p:spTree>
    <p:extLst>
      <p:ext uri="{BB962C8B-B14F-4D97-AF65-F5344CB8AC3E}">
        <p14:creationId xmlns:p14="http://schemas.microsoft.com/office/powerpoint/2010/main" val="250390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A812-D4BA-1F4D-B519-DD7964C1335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B0D14FC-21F5-EE41-A0E3-B8C70A44732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737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9F3BE-6843-B945-8864-16F321CA437C}"/>
              </a:ext>
            </a:extLst>
          </p:cNvPr>
          <p:cNvSpPr>
            <a:spLocks noGrp="1"/>
          </p:cNvSpPr>
          <p:nvPr>
            <p:ph type="title"/>
          </p:nvPr>
        </p:nvSpPr>
        <p:spPr>
          <a:xfrm>
            <a:off x="5297762" y="329184"/>
            <a:ext cx="6251110" cy="1783080"/>
          </a:xfrm>
        </p:spPr>
        <p:txBody>
          <a:bodyPr anchor="b">
            <a:normAutofit/>
          </a:bodyPr>
          <a:lstStyle/>
          <a:p>
            <a:r>
              <a:rPr lang="en-US" sz="5400"/>
              <a:t>Digital Services Package</a:t>
            </a:r>
          </a:p>
        </p:txBody>
      </p:sp>
      <p:pic>
        <p:nvPicPr>
          <p:cNvPr id="5" name="Picture 4" descr="Data concept">
            <a:extLst>
              <a:ext uri="{FF2B5EF4-FFF2-40B4-BE49-F238E27FC236}">
                <a16:creationId xmlns:a16="http://schemas.microsoft.com/office/drawing/2014/main" id="{ED11BC68-FA26-33AF-F535-F1301D41C993}"/>
              </a:ext>
            </a:extLst>
          </p:cNvPr>
          <p:cNvPicPr>
            <a:picLocks noChangeAspect="1"/>
          </p:cNvPicPr>
          <p:nvPr/>
        </p:nvPicPr>
        <p:blipFill rotWithShape="1">
          <a:blip r:embed="rId2"/>
          <a:srcRect l="11084" r="3798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B98595-15B4-484E-8BED-E50286FB94CB}"/>
              </a:ext>
            </a:extLst>
          </p:cNvPr>
          <p:cNvSpPr>
            <a:spLocks noGrp="1"/>
          </p:cNvSpPr>
          <p:nvPr>
            <p:ph idx="1"/>
          </p:nvPr>
        </p:nvSpPr>
        <p:spPr>
          <a:xfrm>
            <a:off x="5297762" y="2706624"/>
            <a:ext cx="6251110" cy="3483864"/>
          </a:xfrm>
        </p:spPr>
        <p:txBody>
          <a:bodyPr>
            <a:normAutofit/>
          </a:bodyPr>
          <a:lstStyle/>
          <a:p>
            <a:r>
              <a:rPr lang="en-US" sz="2000" dirty="0"/>
              <a:t>Digital Services Act (DSA)</a:t>
            </a:r>
          </a:p>
          <a:p>
            <a:r>
              <a:rPr lang="en-US" sz="2000" dirty="0"/>
              <a:t>Digital Market Act (DMA) </a:t>
            </a:r>
          </a:p>
          <a:p>
            <a:r>
              <a:rPr lang="en-US" sz="2000" dirty="0"/>
              <a:t>Entered into force in 2022</a:t>
            </a:r>
          </a:p>
          <a:p>
            <a:r>
              <a:rPr lang="en-US" sz="2000" dirty="0"/>
              <a:t>They have 2 main goals:</a:t>
            </a:r>
          </a:p>
          <a:p>
            <a:r>
              <a:rPr lang="en-US" sz="2000" dirty="0"/>
              <a:t>To create a safer digital space in which the fundamental rights of all users of digital services are protected</a:t>
            </a:r>
          </a:p>
          <a:p>
            <a:r>
              <a:rPr lang="en-US" sz="2000" dirty="0"/>
              <a:t>To establish a level playing field to foster innovation, growth, and competitiveness, both in the European Single Market and globally.</a:t>
            </a:r>
          </a:p>
          <a:p>
            <a:endParaRPr lang="en-US" sz="2000" dirty="0"/>
          </a:p>
        </p:txBody>
      </p:sp>
    </p:spTree>
    <p:extLst>
      <p:ext uri="{BB962C8B-B14F-4D97-AF65-F5344CB8AC3E}">
        <p14:creationId xmlns:p14="http://schemas.microsoft.com/office/powerpoint/2010/main" val="318428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279481-C8E5-E84D-9862-7B9EA0F8AE7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Comparison</a:t>
            </a:r>
          </a:p>
        </p:txBody>
      </p:sp>
      <p:sp>
        <p:nvSpPr>
          <p:cNvPr id="3" name="Text Placeholder 2">
            <a:extLst>
              <a:ext uri="{FF2B5EF4-FFF2-40B4-BE49-F238E27FC236}">
                <a16:creationId xmlns:a16="http://schemas.microsoft.com/office/drawing/2014/main" id="{718F15A2-EDCE-D942-AF3B-0377C80493AF}"/>
              </a:ext>
            </a:extLst>
          </p:cNvPr>
          <p:cNvSpPr>
            <a:spLocks/>
          </p:cNvSpPr>
          <p:nvPr/>
        </p:nvSpPr>
        <p:spPr>
          <a:xfrm>
            <a:off x="1218333" y="2112579"/>
            <a:ext cx="4796628" cy="766220"/>
          </a:xfrm>
          <a:prstGeom prst="rect">
            <a:avLst/>
          </a:prstGeom>
        </p:spPr>
        <p:txBody>
          <a:bodyPr/>
          <a:lstStyle/>
          <a:p>
            <a:pPr defTabSz="841248">
              <a:spcAft>
                <a:spcPts val="600"/>
              </a:spcAft>
            </a:pPr>
            <a:r>
              <a:rPr lang="en-US" sz="1656" kern="1200">
                <a:solidFill>
                  <a:schemeClr val="tx1"/>
                </a:solidFill>
                <a:latin typeface="+mn-lt"/>
                <a:ea typeface="+mn-ea"/>
                <a:cs typeface="+mn-cs"/>
              </a:rPr>
              <a:t>DSA</a:t>
            </a:r>
            <a:endParaRPr lang="en-US"/>
          </a:p>
        </p:txBody>
      </p:sp>
      <p:sp>
        <p:nvSpPr>
          <p:cNvPr id="4" name="Content Placeholder 3">
            <a:extLst>
              <a:ext uri="{FF2B5EF4-FFF2-40B4-BE49-F238E27FC236}">
                <a16:creationId xmlns:a16="http://schemas.microsoft.com/office/drawing/2014/main" id="{F04C5311-F19E-054A-AE1E-E48C72402D29}"/>
              </a:ext>
            </a:extLst>
          </p:cNvPr>
          <p:cNvSpPr>
            <a:spLocks/>
          </p:cNvSpPr>
          <p:nvPr/>
        </p:nvSpPr>
        <p:spPr>
          <a:xfrm>
            <a:off x="1218333" y="2878799"/>
            <a:ext cx="4796628" cy="3426585"/>
          </a:xfrm>
          <a:prstGeom prst="rect">
            <a:avLst/>
          </a:prstGeom>
        </p:spPr>
        <p:txBody>
          <a:bodyPr/>
          <a:lstStyle/>
          <a:p>
            <a:pPr defTabSz="841248">
              <a:spcAft>
                <a:spcPts val="600"/>
              </a:spcAft>
            </a:pPr>
            <a:r>
              <a:rPr lang="en-US" sz="1656" kern="1200">
                <a:solidFill>
                  <a:schemeClr val="tx1"/>
                </a:solidFill>
                <a:latin typeface="+mn-lt"/>
                <a:ea typeface="+mn-ea"/>
                <a:cs typeface="+mn-cs"/>
              </a:rPr>
              <a:t>Rules on online intermediaries and platforms</a:t>
            </a:r>
          </a:p>
          <a:p>
            <a:pPr defTabSz="841248">
              <a:spcAft>
                <a:spcPts val="600"/>
              </a:spcAft>
            </a:pPr>
            <a:r>
              <a:rPr lang="en-US" sz="1656" kern="1200">
                <a:solidFill>
                  <a:schemeClr val="tx1"/>
                </a:solidFill>
                <a:latin typeface="+mn-lt"/>
                <a:ea typeface="+mn-ea"/>
                <a:cs typeface="+mn-cs"/>
              </a:rPr>
              <a:t>Including very large online platforms and search engines</a:t>
            </a:r>
          </a:p>
          <a:p>
            <a:pPr defTabSz="841248">
              <a:spcAft>
                <a:spcPts val="600"/>
              </a:spcAft>
            </a:pPr>
            <a:r>
              <a:rPr lang="en-US" sz="1656" kern="1200">
                <a:solidFill>
                  <a:schemeClr val="tx1"/>
                </a:solidFill>
                <a:latin typeface="+mn-lt"/>
                <a:ea typeface="+mn-ea"/>
                <a:cs typeface="+mn-cs"/>
              </a:rPr>
              <a:t>Mixed character measure</a:t>
            </a:r>
          </a:p>
          <a:p>
            <a:pPr defTabSz="841248">
              <a:spcAft>
                <a:spcPts val="600"/>
              </a:spcAft>
            </a:pPr>
            <a:r>
              <a:rPr lang="en-US" sz="1656" kern="1200">
                <a:solidFill>
                  <a:schemeClr val="tx1"/>
                </a:solidFill>
                <a:latin typeface="+mn-lt"/>
                <a:ea typeface="+mn-ea"/>
                <a:cs typeface="+mn-cs"/>
              </a:rPr>
              <a:t>Consumer and data protection and fundamental rights</a:t>
            </a:r>
            <a:endParaRPr lang="en-US"/>
          </a:p>
        </p:txBody>
      </p:sp>
      <p:sp>
        <p:nvSpPr>
          <p:cNvPr id="5" name="Text Placeholder 4">
            <a:extLst>
              <a:ext uri="{FF2B5EF4-FFF2-40B4-BE49-F238E27FC236}">
                <a16:creationId xmlns:a16="http://schemas.microsoft.com/office/drawing/2014/main" id="{80B6208F-E7D7-DD40-B601-F1CD4D813391}"/>
              </a:ext>
            </a:extLst>
          </p:cNvPr>
          <p:cNvSpPr>
            <a:spLocks/>
          </p:cNvSpPr>
          <p:nvPr/>
        </p:nvSpPr>
        <p:spPr>
          <a:xfrm>
            <a:off x="6177358" y="2112579"/>
            <a:ext cx="4820250" cy="766220"/>
          </a:xfrm>
          <a:prstGeom prst="rect">
            <a:avLst/>
          </a:prstGeom>
        </p:spPr>
        <p:txBody>
          <a:bodyPr/>
          <a:lstStyle/>
          <a:p>
            <a:pPr defTabSz="841248">
              <a:spcAft>
                <a:spcPts val="600"/>
              </a:spcAft>
            </a:pPr>
            <a:r>
              <a:rPr lang="en-US" sz="1656" kern="1200">
                <a:solidFill>
                  <a:schemeClr val="tx1"/>
                </a:solidFill>
                <a:latin typeface="+mn-lt"/>
                <a:ea typeface="+mn-ea"/>
                <a:cs typeface="+mn-cs"/>
              </a:rPr>
              <a:t>DMA</a:t>
            </a:r>
            <a:endParaRPr lang="en-US"/>
          </a:p>
        </p:txBody>
      </p:sp>
      <p:sp>
        <p:nvSpPr>
          <p:cNvPr id="6" name="Content Placeholder 5">
            <a:extLst>
              <a:ext uri="{FF2B5EF4-FFF2-40B4-BE49-F238E27FC236}">
                <a16:creationId xmlns:a16="http://schemas.microsoft.com/office/drawing/2014/main" id="{45CA15B2-0AC2-344F-B383-1981A955A1F0}"/>
              </a:ext>
            </a:extLst>
          </p:cNvPr>
          <p:cNvSpPr>
            <a:spLocks/>
          </p:cNvSpPr>
          <p:nvPr/>
        </p:nvSpPr>
        <p:spPr>
          <a:xfrm>
            <a:off x="6177358" y="2878799"/>
            <a:ext cx="4820250" cy="3426585"/>
          </a:xfrm>
          <a:prstGeom prst="rect">
            <a:avLst/>
          </a:prstGeom>
        </p:spPr>
        <p:txBody>
          <a:bodyPr/>
          <a:lstStyle/>
          <a:p>
            <a:pPr defTabSz="841248">
              <a:spcAft>
                <a:spcPts val="600"/>
              </a:spcAft>
            </a:pPr>
            <a:r>
              <a:rPr lang="en-US" sz="1656" kern="1200">
                <a:solidFill>
                  <a:schemeClr val="tx1"/>
                </a:solidFill>
                <a:latin typeface="+mn-lt"/>
                <a:ea typeface="+mn-ea"/>
                <a:cs typeface="+mn-cs"/>
              </a:rPr>
              <a:t>Primarily a competition law measure</a:t>
            </a:r>
          </a:p>
          <a:p>
            <a:pPr defTabSz="841248">
              <a:spcAft>
                <a:spcPts val="600"/>
              </a:spcAft>
            </a:pPr>
            <a:r>
              <a:rPr lang="en-US" sz="1656" kern="1200">
                <a:solidFill>
                  <a:schemeClr val="tx1"/>
                </a:solidFill>
                <a:latin typeface="+mn-lt"/>
                <a:ea typeface="+mn-ea"/>
                <a:cs typeface="+mn-cs"/>
              </a:rPr>
              <a:t>Concerned only with gatekeeper online platforms</a:t>
            </a:r>
            <a:endParaRPr lang="en-US"/>
          </a:p>
        </p:txBody>
      </p:sp>
    </p:spTree>
    <p:extLst>
      <p:ext uri="{BB962C8B-B14F-4D97-AF65-F5344CB8AC3E}">
        <p14:creationId xmlns:p14="http://schemas.microsoft.com/office/powerpoint/2010/main" val="2042420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A0A5-119F-334D-817D-76FE2B508C1B}"/>
              </a:ext>
            </a:extLst>
          </p:cNvPr>
          <p:cNvSpPr>
            <a:spLocks noGrp="1"/>
          </p:cNvSpPr>
          <p:nvPr>
            <p:ph type="title"/>
          </p:nvPr>
        </p:nvSpPr>
        <p:spPr/>
        <p:txBody>
          <a:bodyPr/>
          <a:lstStyle/>
          <a:p>
            <a:r>
              <a:rPr lang="en-GB" b="1" i="0" u="none" strike="noStrike" dirty="0">
                <a:solidFill>
                  <a:srgbClr val="333333"/>
                </a:solidFill>
                <a:effectLst/>
                <a:latin typeface="Roboto" panose="02000000000000000000" pitchFamily="2" charset="0"/>
              </a:rPr>
              <a:t>Regulation (EU) 2022/2065 (DSA)</a:t>
            </a:r>
            <a:endParaRPr lang="en-US" dirty="0"/>
          </a:p>
        </p:txBody>
      </p:sp>
      <p:sp>
        <p:nvSpPr>
          <p:cNvPr id="3" name="Content Placeholder 2">
            <a:extLst>
              <a:ext uri="{FF2B5EF4-FFF2-40B4-BE49-F238E27FC236}">
                <a16:creationId xmlns:a16="http://schemas.microsoft.com/office/drawing/2014/main" id="{DB81CBF4-C52E-3F46-B6BD-A4CA72F10F19}"/>
              </a:ext>
            </a:extLst>
          </p:cNvPr>
          <p:cNvSpPr>
            <a:spLocks noGrp="1"/>
          </p:cNvSpPr>
          <p:nvPr>
            <p:ph idx="1"/>
          </p:nvPr>
        </p:nvSpPr>
        <p:spPr/>
        <p:txBody>
          <a:bodyPr>
            <a:normAutofit/>
          </a:bodyPr>
          <a:lstStyle/>
          <a:p>
            <a:r>
              <a:rPr lang="en-US" dirty="0"/>
              <a:t>Subject matter:</a:t>
            </a:r>
          </a:p>
          <a:p>
            <a:r>
              <a:rPr lang="en-US" dirty="0" err="1"/>
              <a:t>Harmonised</a:t>
            </a:r>
            <a:r>
              <a:rPr lang="en-US" dirty="0"/>
              <a:t> rules on provision of intermediary services</a:t>
            </a:r>
          </a:p>
          <a:p>
            <a:r>
              <a:rPr lang="en-US" dirty="0"/>
              <a:t>a)a framework for the conditional exemption from liability of providers of intermediary services;</a:t>
            </a:r>
          </a:p>
          <a:p>
            <a:r>
              <a:rPr lang="en-US" dirty="0"/>
              <a:t>(b) rules on specific due diligence obligations tailored to certain specific categories of providers of intermediary services;</a:t>
            </a:r>
          </a:p>
          <a:p>
            <a:r>
              <a:rPr lang="en-US" dirty="0"/>
              <a:t>(c) rules on the implementation and enforcement of this Regulation, including as regards the cooperation of and coordination between the competent authorities.</a:t>
            </a:r>
          </a:p>
        </p:txBody>
      </p:sp>
    </p:spTree>
    <p:extLst>
      <p:ext uri="{BB962C8B-B14F-4D97-AF65-F5344CB8AC3E}">
        <p14:creationId xmlns:p14="http://schemas.microsoft.com/office/powerpoint/2010/main" val="3993584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B28E-7196-764A-94D1-D0D78309C19C}"/>
              </a:ext>
            </a:extLst>
          </p:cNvPr>
          <p:cNvSpPr>
            <a:spLocks noGrp="1"/>
          </p:cNvSpPr>
          <p:nvPr>
            <p:ph type="title"/>
          </p:nvPr>
        </p:nvSpPr>
        <p:spPr/>
        <p:txBody>
          <a:bodyPr/>
          <a:lstStyle/>
          <a:p>
            <a:r>
              <a:rPr lang="en-US" dirty="0"/>
              <a:t>Scope of application (art.2)</a:t>
            </a:r>
          </a:p>
        </p:txBody>
      </p:sp>
      <p:sp>
        <p:nvSpPr>
          <p:cNvPr id="3" name="Content Placeholder 2">
            <a:extLst>
              <a:ext uri="{FF2B5EF4-FFF2-40B4-BE49-F238E27FC236}">
                <a16:creationId xmlns:a16="http://schemas.microsoft.com/office/drawing/2014/main" id="{1A52D00D-37B1-3D46-A282-8F3F268E80FD}"/>
              </a:ext>
            </a:extLst>
          </p:cNvPr>
          <p:cNvSpPr>
            <a:spLocks noGrp="1"/>
          </p:cNvSpPr>
          <p:nvPr>
            <p:ph idx="1"/>
          </p:nvPr>
        </p:nvSpPr>
        <p:spPr/>
        <p:txBody>
          <a:bodyPr/>
          <a:lstStyle/>
          <a:p>
            <a:r>
              <a:rPr lang="en-US" dirty="0"/>
              <a:t>intermediary services offered to recipients of the service that have their place of establishment or are located in the Union, irrespective of where the providers of those intermediary services have their place of establishment</a:t>
            </a:r>
          </a:p>
          <a:p>
            <a:r>
              <a:rPr lang="en-US" dirty="0"/>
              <a:t>Without prejudice to other related legislation such as the GDPR or the </a:t>
            </a:r>
            <a:r>
              <a:rPr lang="en-US" dirty="0" err="1"/>
              <a:t>modernisation</a:t>
            </a:r>
            <a:r>
              <a:rPr lang="en-US" dirty="0"/>
              <a:t> directive</a:t>
            </a:r>
          </a:p>
        </p:txBody>
      </p:sp>
    </p:spTree>
    <p:extLst>
      <p:ext uri="{BB962C8B-B14F-4D97-AF65-F5344CB8AC3E}">
        <p14:creationId xmlns:p14="http://schemas.microsoft.com/office/powerpoint/2010/main" val="1086451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0266-383E-B647-BF37-E3899F73999D}"/>
              </a:ext>
            </a:extLst>
          </p:cNvPr>
          <p:cNvSpPr>
            <a:spLocks noGrp="1"/>
          </p:cNvSpPr>
          <p:nvPr>
            <p:ph type="title"/>
          </p:nvPr>
        </p:nvSpPr>
        <p:spPr/>
        <p:txBody>
          <a:bodyPr/>
          <a:lstStyle/>
          <a:p>
            <a:r>
              <a:rPr lang="en-US" dirty="0"/>
              <a:t>Intermediary service definition (art.3(g))</a:t>
            </a:r>
          </a:p>
        </p:txBody>
      </p:sp>
      <p:sp>
        <p:nvSpPr>
          <p:cNvPr id="3" name="Content Placeholder 2">
            <a:extLst>
              <a:ext uri="{FF2B5EF4-FFF2-40B4-BE49-F238E27FC236}">
                <a16:creationId xmlns:a16="http://schemas.microsoft.com/office/drawing/2014/main" id="{4F28FEF6-31A3-5D43-A821-B680249D3781}"/>
              </a:ext>
            </a:extLst>
          </p:cNvPr>
          <p:cNvSpPr>
            <a:spLocks noGrp="1"/>
          </p:cNvSpPr>
          <p:nvPr>
            <p:ph idx="1"/>
          </p:nvPr>
        </p:nvSpPr>
        <p:spPr/>
        <p:txBody>
          <a:bodyPr>
            <a:normAutofit fontScale="92500" lnSpcReduction="10000"/>
          </a:bodyPr>
          <a:lstStyle/>
          <a:p>
            <a:r>
              <a:rPr lang="en-US" dirty="0"/>
              <a:t>‘intermediary service’ means one of the following information society services:</a:t>
            </a:r>
          </a:p>
          <a:p>
            <a:r>
              <a:rPr lang="en-US" dirty="0"/>
              <a:t>(</a:t>
            </a:r>
            <a:r>
              <a:rPr lang="en-US" dirty="0" err="1"/>
              <a:t>i</a:t>
            </a:r>
            <a:r>
              <a:rPr lang="en-US" dirty="0"/>
              <a:t>) a ‘mere conduit’ service, consisting of the transmission in a communication network of information provided by a recipient of the service, or the provision of access to a communication network;</a:t>
            </a:r>
          </a:p>
          <a:p>
            <a:r>
              <a:rPr lang="en-US" dirty="0"/>
              <a:t>(ii) a ‘caching’ service, consisting of the transmission in a communication network of information provided by a recipient of the service, involving the automatic, intermediate and temporary storage of that information, performed for the sole purpose of making more efficient the information's onward transmission to other recipients upon their request;</a:t>
            </a:r>
          </a:p>
          <a:p>
            <a:r>
              <a:rPr lang="en-US" dirty="0"/>
              <a:t>(iii) a ‘hosting’ service, consisting of the storage of information provided by, and at the request of, a recipient of the service</a:t>
            </a:r>
          </a:p>
        </p:txBody>
      </p:sp>
    </p:spTree>
    <p:extLst>
      <p:ext uri="{BB962C8B-B14F-4D97-AF65-F5344CB8AC3E}">
        <p14:creationId xmlns:p14="http://schemas.microsoft.com/office/powerpoint/2010/main" val="4025653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B184-9001-0348-98DA-DC01A1BBEEC6}"/>
              </a:ext>
            </a:extLst>
          </p:cNvPr>
          <p:cNvSpPr>
            <a:spLocks noGrp="1"/>
          </p:cNvSpPr>
          <p:nvPr>
            <p:ph type="title"/>
          </p:nvPr>
        </p:nvSpPr>
        <p:spPr/>
        <p:txBody>
          <a:bodyPr/>
          <a:lstStyle/>
          <a:p>
            <a:r>
              <a:rPr lang="en-US" dirty="0"/>
              <a:t>DSA and e-commerce directive</a:t>
            </a:r>
          </a:p>
        </p:txBody>
      </p:sp>
      <p:sp>
        <p:nvSpPr>
          <p:cNvPr id="3" name="Content Placeholder 2">
            <a:extLst>
              <a:ext uri="{FF2B5EF4-FFF2-40B4-BE49-F238E27FC236}">
                <a16:creationId xmlns:a16="http://schemas.microsoft.com/office/drawing/2014/main" id="{B25EA6C7-40A5-2642-8B9F-FFDB3AE67B43}"/>
              </a:ext>
            </a:extLst>
          </p:cNvPr>
          <p:cNvSpPr>
            <a:spLocks noGrp="1"/>
          </p:cNvSpPr>
          <p:nvPr>
            <p:ph idx="1"/>
          </p:nvPr>
        </p:nvSpPr>
        <p:spPr/>
        <p:txBody>
          <a:bodyPr/>
          <a:lstStyle/>
          <a:p>
            <a:r>
              <a:rPr lang="en-US" dirty="0"/>
              <a:t>Directive 2000/31/EC (E-commerce directive)</a:t>
            </a:r>
          </a:p>
          <a:p>
            <a:r>
              <a:rPr lang="en-US" dirty="0"/>
              <a:t>Not repealed</a:t>
            </a:r>
          </a:p>
          <a:p>
            <a:r>
              <a:rPr lang="en-US" dirty="0"/>
              <a:t>But large part of its content is repeated in the DSA</a:t>
            </a:r>
          </a:p>
          <a:p>
            <a:r>
              <a:rPr lang="en-US" dirty="0"/>
              <a:t>Especially liability exemptions e.g. for services like caching</a:t>
            </a:r>
          </a:p>
          <a:p>
            <a:endParaRPr lang="en-US" dirty="0"/>
          </a:p>
        </p:txBody>
      </p:sp>
    </p:spTree>
    <p:extLst>
      <p:ext uri="{BB962C8B-B14F-4D97-AF65-F5344CB8AC3E}">
        <p14:creationId xmlns:p14="http://schemas.microsoft.com/office/powerpoint/2010/main" val="236632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2C0D8-FFA9-1844-BF6D-0E9299DCDCE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DSA and content moderation</a:t>
            </a:r>
          </a:p>
        </p:txBody>
      </p:sp>
      <p:pic>
        <p:nvPicPr>
          <p:cNvPr id="4" name="zhj5iTzEqiWgOX69HtJRkrIR_1080p.mp4" descr="zhj5iTzEqiWgOX69HtJRkrIR_1080p.mp4">
            <a:hlinkClick r:id="" action="ppaction://media"/>
            <a:extLst>
              <a:ext uri="{FF2B5EF4-FFF2-40B4-BE49-F238E27FC236}">
                <a16:creationId xmlns:a16="http://schemas.microsoft.com/office/drawing/2014/main" id="{644668B0-4046-7743-8C0F-A8E0630AEB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0043" y="1675227"/>
            <a:ext cx="7811913" cy="4394199"/>
          </a:xfrm>
          <a:prstGeom prst="rect">
            <a:avLst/>
          </a:prstGeom>
        </p:spPr>
      </p:pic>
    </p:spTree>
    <p:extLst>
      <p:ext uri="{BB962C8B-B14F-4D97-AF65-F5344CB8AC3E}">
        <p14:creationId xmlns:p14="http://schemas.microsoft.com/office/powerpoint/2010/main" val="7570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193F-F293-6340-A3B4-535736388CD5}"/>
              </a:ext>
            </a:extLst>
          </p:cNvPr>
          <p:cNvSpPr>
            <a:spLocks noGrp="1"/>
          </p:cNvSpPr>
          <p:nvPr>
            <p:ph type="title"/>
          </p:nvPr>
        </p:nvSpPr>
        <p:spPr/>
        <p:txBody>
          <a:bodyPr/>
          <a:lstStyle/>
          <a:p>
            <a:r>
              <a:rPr lang="en-US" dirty="0"/>
              <a:t>Illegal content</a:t>
            </a:r>
          </a:p>
        </p:txBody>
      </p:sp>
      <p:sp>
        <p:nvSpPr>
          <p:cNvPr id="3" name="Content Placeholder 2">
            <a:extLst>
              <a:ext uri="{FF2B5EF4-FFF2-40B4-BE49-F238E27FC236}">
                <a16:creationId xmlns:a16="http://schemas.microsoft.com/office/drawing/2014/main" id="{9EEB15AC-3AE3-5A44-98A7-F3B5EFC681DA}"/>
              </a:ext>
            </a:extLst>
          </p:cNvPr>
          <p:cNvSpPr>
            <a:spLocks noGrp="1"/>
          </p:cNvSpPr>
          <p:nvPr>
            <p:ph idx="1"/>
          </p:nvPr>
        </p:nvSpPr>
        <p:spPr/>
        <p:txBody>
          <a:bodyPr/>
          <a:lstStyle/>
          <a:p>
            <a:r>
              <a:rPr lang="en-US" dirty="0"/>
              <a:t>Art.15 for intermediary services</a:t>
            </a:r>
          </a:p>
          <a:p>
            <a:r>
              <a:rPr lang="en-US" dirty="0"/>
              <a:t>Art.16 for online platforms</a:t>
            </a:r>
          </a:p>
          <a:p>
            <a:r>
              <a:rPr lang="en-US" dirty="0"/>
              <a:t>Online platforms must put mechanisms in place to allow any individual or entity to notify them of the presence on their service of specific items of information that the individual or entity considers to be illegal content. Those mechanisms shall be easy to access and user-friendly, and shall allow for the submission of notices exclusively by electronic means</a:t>
            </a:r>
          </a:p>
        </p:txBody>
      </p:sp>
    </p:spTree>
    <p:extLst>
      <p:ext uri="{BB962C8B-B14F-4D97-AF65-F5344CB8AC3E}">
        <p14:creationId xmlns:p14="http://schemas.microsoft.com/office/powerpoint/2010/main" val="709422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1252</Words>
  <Application>Microsoft Macintosh PowerPoint</Application>
  <PresentationFormat>Widescreen</PresentationFormat>
  <Paragraphs>94</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Roboto</vt:lpstr>
      <vt:lpstr>Office Theme</vt:lpstr>
      <vt:lpstr>Digital Services Act</vt:lpstr>
      <vt:lpstr>Digital Services Package</vt:lpstr>
      <vt:lpstr>Comparison</vt:lpstr>
      <vt:lpstr>Regulation (EU) 2022/2065 (DSA)</vt:lpstr>
      <vt:lpstr>Scope of application (art.2)</vt:lpstr>
      <vt:lpstr>Intermediary service definition (art.3(g))</vt:lpstr>
      <vt:lpstr>DSA and e-commerce directive</vt:lpstr>
      <vt:lpstr>DSA and content moderation</vt:lpstr>
      <vt:lpstr>Illegal content</vt:lpstr>
      <vt:lpstr>Trusted flaggers (art.22)</vt:lpstr>
      <vt:lpstr>Art.25 Online interface design and organisation</vt:lpstr>
      <vt:lpstr>Advertising on online platforms (art.26)</vt:lpstr>
      <vt:lpstr>Advertising continued</vt:lpstr>
      <vt:lpstr>Exclusion of micro and small enterprises</vt:lpstr>
      <vt:lpstr>Very Large Online Platforms (VLOPs) and Very Large Online Search Engines (VLOSEs)</vt:lpstr>
      <vt:lpstr>Online advertising transparency (art.39)</vt:lpstr>
      <vt:lpstr>Very Large Online Platforms (VLOPs) and Very Large Online Search Engines (VLOSEs)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Services Act</dc:title>
  <dc:creator>Eleni Kaprou (Staff)</dc:creator>
  <cp:lastModifiedBy>Eleni Kaprou (Staff)</cp:lastModifiedBy>
  <cp:revision>9</cp:revision>
  <dcterms:created xsi:type="dcterms:W3CDTF">2024-03-14T23:50:10Z</dcterms:created>
  <dcterms:modified xsi:type="dcterms:W3CDTF">2024-10-17T01:28:16Z</dcterms:modified>
</cp:coreProperties>
</file>