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90" r:id="rId4"/>
    <p:sldId id="257" r:id="rId5"/>
    <p:sldId id="270" r:id="rId6"/>
    <p:sldId id="258" r:id="rId7"/>
    <p:sldId id="273" r:id="rId8"/>
    <p:sldId id="259" r:id="rId9"/>
    <p:sldId id="261" r:id="rId10"/>
    <p:sldId id="262" r:id="rId11"/>
    <p:sldId id="274" r:id="rId12"/>
    <p:sldId id="264" r:id="rId13"/>
    <p:sldId id="266" r:id="rId14"/>
    <p:sldId id="271" r:id="rId15"/>
    <p:sldId id="272" r:id="rId16"/>
    <p:sldId id="276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6" r:id="rId27"/>
    <p:sldId id="287" r:id="rId28"/>
    <p:sldId id="288" r:id="rId29"/>
    <p:sldId id="26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yree Myatt" userId="b1cb37e3-4292-437a-818a-451462e633aa" providerId="ADAL" clId="{98207C5F-7398-4CA5-AFE0-BA8E5332B74F}"/>
    <pc:docChg chg="custSel modSld">
      <pc:chgData name="Nyree Myatt" userId="b1cb37e3-4292-437a-818a-451462e633aa" providerId="ADAL" clId="{98207C5F-7398-4CA5-AFE0-BA8E5332B74F}" dt="2022-03-14T15:31:01.716" v="9" actId="20577"/>
      <pc:docMkLst>
        <pc:docMk/>
      </pc:docMkLst>
      <pc:sldChg chg="modSp">
        <pc:chgData name="Nyree Myatt" userId="b1cb37e3-4292-437a-818a-451462e633aa" providerId="ADAL" clId="{98207C5F-7398-4CA5-AFE0-BA8E5332B74F}" dt="2022-03-14T15:31:01.716" v="9" actId="20577"/>
        <pc:sldMkLst>
          <pc:docMk/>
          <pc:sldMk cId="3526198378" sldId="272"/>
        </pc:sldMkLst>
        <pc:spChg chg="mod">
          <ac:chgData name="Nyree Myatt" userId="b1cb37e3-4292-437a-818a-451462e633aa" providerId="ADAL" clId="{98207C5F-7398-4CA5-AFE0-BA8E5332B74F}" dt="2022-03-14T15:31:01.716" v="9" actId="20577"/>
          <ac:spMkLst>
            <pc:docMk/>
            <pc:sldMk cId="3526198378" sldId="272"/>
            <ac:spMk id="4" creationId="{00000000-0000-0000-0000-000000000000}"/>
          </ac:spMkLst>
        </pc:spChg>
      </pc:sldChg>
      <pc:sldChg chg="modSp mod">
        <pc:chgData name="Nyree Myatt" userId="b1cb37e3-4292-437a-818a-451462e633aa" providerId="ADAL" clId="{98207C5F-7398-4CA5-AFE0-BA8E5332B74F}" dt="2022-03-14T15:31:00.191" v="1" actId="27636"/>
        <pc:sldMkLst>
          <pc:docMk/>
          <pc:sldMk cId="1977593701" sldId="275"/>
        </pc:sldMkLst>
        <pc:spChg chg="mod">
          <ac:chgData name="Nyree Myatt" userId="b1cb37e3-4292-437a-818a-451462e633aa" providerId="ADAL" clId="{98207C5F-7398-4CA5-AFE0-BA8E5332B74F}" dt="2022-03-14T15:31:00.191" v="1" actId="27636"/>
          <ac:spMkLst>
            <pc:docMk/>
            <pc:sldMk cId="1977593701" sldId="275"/>
            <ac:spMk id="2" creationId="{00000000-0000-0000-0000-000000000000}"/>
          </ac:spMkLst>
        </pc:spChg>
      </pc:sldChg>
    </pc:docChg>
  </pc:docChgLst>
  <pc:docChgLst>
    <pc:chgData name="Nyree Myatt" userId="b1cb37e3-4292-437a-818a-451462e633aa" providerId="ADAL" clId="{099D383E-09E8-4B99-83B2-BAF0C75A0775}"/>
    <pc:docChg chg="modSld">
      <pc:chgData name="Nyree Myatt" userId="b1cb37e3-4292-437a-818a-451462e633aa" providerId="ADAL" clId="{099D383E-09E8-4B99-83B2-BAF0C75A0775}" dt="2023-03-21T08:20:08.148" v="99" actId="113"/>
      <pc:docMkLst>
        <pc:docMk/>
      </pc:docMkLst>
      <pc:sldChg chg="modSp">
        <pc:chgData name="Nyree Myatt" userId="b1cb37e3-4292-437a-818a-451462e633aa" providerId="ADAL" clId="{099D383E-09E8-4B99-83B2-BAF0C75A0775}" dt="2023-03-21T08:20:08.148" v="99" actId="113"/>
        <pc:sldMkLst>
          <pc:docMk/>
          <pc:sldMk cId="1278321158" sldId="284"/>
        </pc:sldMkLst>
        <pc:spChg chg="mod">
          <ac:chgData name="Nyree Myatt" userId="b1cb37e3-4292-437a-818a-451462e633aa" providerId="ADAL" clId="{099D383E-09E8-4B99-83B2-BAF0C75A0775}" dt="2023-03-21T08:20:08.148" v="99" actId="113"/>
          <ac:spMkLst>
            <pc:docMk/>
            <pc:sldMk cId="1278321158" sldId="284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3700-B560-4055-B78C-573B31A1D746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7BBA-CAC6-4F1C-A78B-22D5FB7AE19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3700-B560-4055-B78C-573B31A1D746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7BBA-CAC6-4F1C-A78B-22D5FB7AE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45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3700-B560-4055-B78C-573B31A1D746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7BBA-CAC6-4F1C-A78B-22D5FB7AE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90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3700-B560-4055-B78C-573B31A1D746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7BBA-CAC6-4F1C-A78B-22D5FB7AE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63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3700-B560-4055-B78C-573B31A1D746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7BBA-CAC6-4F1C-A78B-22D5FB7AE19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25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3700-B560-4055-B78C-573B31A1D746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7BBA-CAC6-4F1C-A78B-22D5FB7AE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13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3700-B560-4055-B78C-573B31A1D746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7BBA-CAC6-4F1C-A78B-22D5FB7AE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65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3700-B560-4055-B78C-573B31A1D746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7BBA-CAC6-4F1C-A78B-22D5FB7AE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6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3700-B560-4055-B78C-573B31A1D746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7BBA-CAC6-4F1C-A78B-22D5FB7AE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9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9CA3700-B560-4055-B78C-573B31A1D746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3A7BBA-CAC6-4F1C-A78B-22D5FB7AE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33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3700-B560-4055-B78C-573B31A1D746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7BBA-CAC6-4F1C-A78B-22D5FB7AE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91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9CA3700-B560-4055-B78C-573B31A1D746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3A7BBA-CAC6-4F1C-A78B-22D5FB7AE19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91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images/search?view=detailV2&amp;id=0640EFC61E24C491014B7E2139E190B553CAFFF4&amp;thid=OIP.0NGSl-naKDzjgCbExdScngHaFR&amp;mediaurl=https%3A%2F%2Fupload.wikimedia.org%2Fwikipedia%2Fcommons%2F9%2F95%2FAction_Potential.gif&amp;exph=712&amp;expw=1000&amp;q=action+potential&amp;selectedindex=6&amp;ajaxhist=0&amp;vt=0&amp;eim=0,1,2,3,4,6,8,1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1776430"/>
          </a:xfrm>
        </p:spPr>
        <p:txBody>
          <a:bodyPr/>
          <a:lstStyle/>
          <a:p>
            <a:r>
              <a:rPr lang="en-GB" dirty="0"/>
              <a:t>The nervous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2967644"/>
            <a:ext cx="9717578" cy="2630977"/>
          </a:xfrm>
        </p:spPr>
        <p:txBody>
          <a:bodyPr/>
          <a:lstStyle/>
          <a:p>
            <a:r>
              <a:rPr lang="en-GB" dirty="0"/>
              <a:t>Neurones and receptors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6" y="2477193"/>
            <a:ext cx="4463934" cy="38571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65945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Sensory neurones and nerve impulses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Sensory neurones react to different stimuli – </a:t>
            </a:r>
            <a:r>
              <a:rPr lang="en-GB" dirty="0" err="1"/>
              <a:t>eg</a:t>
            </a:r>
            <a:r>
              <a:rPr lang="en-GB" dirty="0"/>
              <a:t> light energy or chemical energy – and convert the energy of the stimulus into electrical energy as the nervous system sends messages in the form of electrical impulses</a:t>
            </a:r>
          </a:p>
          <a:p>
            <a:r>
              <a:rPr lang="en-GB" dirty="0"/>
              <a:t>Sensory receptors are similar to </a:t>
            </a:r>
            <a:r>
              <a:rPr lang="en-GB" b="1" dirty="0"/>
              <a:t>transducers</a:t>
            </a:r>
            <a:r>
              <a:rPr lang="en-GB" dirty="0"/>
              <a:t> – something that converts energy from one form into another form</a:t>
            </a:r>
          </a:p>
          <a:p>
            <a:r>
              <a:rPr lang="en-GB" dirty="0"/>
              <a:t>When sensory receptors are not being stimulated, they are in a </a:t>
            </a:r>
            <a:r>
              <a:rPr lang="en-GB" b="1" dirty="0"/>
              <a:t>resting state</a:t>
            </a:r>
          </a:p>
          <a:p>
            <a:r>
              <a:rPr lang="en-GB" dirty="0"/>
              <a:t>During this resting state, there is a difference in charge between the outside and inside of the cell so there is a </a:t>
            </a:r>
            <a:r>
              <a:rPr lang="en-GB" b="1" dirty="0"/>
              <a:t>voltage</a:t>
            </a:r>
            <a:r>
              <a:rPr lang="en-GB" dirty="0"/>
              <a:t> – or </a:t>
            </a:r>
            <a:r>
              <a:rPr lang="en-GB" b="1" dirty="0"/>
              <a:t>potential difference </a:t>
            </a:r>
            <a:r>
              <a:rPr lang="en-GB" dirty="0"/>
              <a:t>– across the membrane</a:t>
            </a:r>
          </a:p>
          <a:p>
            <a:r>
              <a:rPr lang="en-GB" dirty="0"/>
              <a:t>The difference in charge (potential difference) is maintained via </a:t>
            </a:r>
            <a:r>
              <a:rPr lang="en-GB" b="1" dirty="0"/>
              <a:t>ion pumps </a:t>
            </a:r>
            <a:r>
              <a:rPr lang="en-GB" dirty="0"/>
              <a:t>and </a:t>
            </a:r>
            <a:r>
              <a:rPr lang="en-GB" b="1" dirty="0"/>
              <a:t>ion channels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95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Sensory neuropathy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sensory neuropathy?</a:t>
            </a:r>
          </a:p>
          <a:p>
            <a:r>
              <a:rPr lang="en-GB" dirty="0"/>
              <a:t>What are the symptoms?</a:t>
            </a:r>
          </a:p>
          <a:p>
            <a:r>
              <a:rPr lang="en-GB" dirty="0"/>
              <a:t>What can cause it?</a:t>
            </a:r>
          </a:p>
        </p:txBody>
      </p:sp>
    </p:spTree>
    <p:extLst>
      <p:ext uri="{BB962C8B-B14F-4D97-AF65-F5344CB8AC3E}">
        <p14:creationId xmlns:p14="http://schemas.microsoft.com/office/powerpoint/2010/main" val="339878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Nerve impulse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a cell is resting, the </a:t>
            </a:r>
            <a:r>
              <a:rPr lang="en-GB" b="1" dirty="0"/>
              <a:t>potential difference </a:t>
            </a:r>
            <a:r>
              <a:rPr lang="en-GB" dirty="0"/>
              <a:t>is called its </a:t>
            </a:r>
            <a:r>
              <a:rPr lang="en-GB" b="1" dirty="0"/>
              <a:t>resting potential</a:t>
            </a:r>
          </a:p>
          <a:p>
            <a:r>
              <a:rPr lang="en-GB" dirty="0"/>
              <a:t>When the receptor is stimulated, the cell membrane becomes more permeable and enters an </a:t>
            </a:r>
            <a:r>
              <a:rPr lang="en-GB" b="1" dirty="0"/>
              <a:t>excited state</a:t>
            </a:r>
          </a:p>
          <a:p>
            <a:r>
              <a:rPr lang="en-GB" dirty="0"/>
              <a:t>Ions can now cross the membrane which changes the potential difference – this is called the </a:t>
            </a:r>
            <a:r>
              <a:rPr lang="en-GB" b="1" dirty="0"/>
              <a:t>generator potential</a:t>
            </a:r>
          </a:p>
          <a:p>
            <a:r>
              <a:rPr lang="en-GB" dirty="0"/>
              <a:t>If the stimulus is large enough, there is a large movement of ions across the membrane and if this reaches the </a:t>
            </a:r>
            <a:r>
              <a:rPr lang="en-GB" b="1" dirty="0"/>
              <a:t>threshold level</a:t>
            </a:r>
            <a:r>
              <a:rPr lang="en-GB" dirty="0"/>
              <a:t>, an </a:t>
            </a:r>
            <a:r>
              <a:rPr lang="en-GB" b="1" dirty="0"/>
              <a:t>action potential </a:t>
            </a:r>
            <a:r>
              <a:rPr lang="en-GB" dirty="0"/>
              <a:t>can be generated</a:t>
            </a:r>
          </a:p>
          <a:p>
            <a:r>
              <a:rPr lang="en-GB" dirty="0"/>
              <a:t>To get an action potential, the stimulus has to be large enough to reach the </a:t>
            </a:r>
            <a:r>
              <a:rPr lang="en-GB" dirty="0">
                <a:hlinkClick r:id="rId2"/>
              </a:rPr>
              <a:t>threshold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10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Pacinian corpuscles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Pacinian corpuscles are the bound end of a sensory nerve and detect vibration and pressure in skin - mechanoreceptor</a:t>
            </a:r>
          </a:p>
          <a:p>
            <a:r>
              <a:rPr lang="en-GB" dirty="0"/>
              <a:t>The nerve end is covered by layers (lamellae) of connective tissue and forms an onion-like shape</a:t>
            </a:r>
          </a:p>
          <a:p>
            <a:r>
              <a:rPr lang="en-GB" dirty="0"/>
              <a:t>When the skin is pressed, the lamellae deform and push against the nerve ending</a:t>
            </a:r>
          </a:p>
          <a:p>
            <a:r>
              <a:rPr lang="en-GB" dirty="0"/>
              <a:t>This deforms stretch-mediated sodium channels in the sensory nerve membrane </a:t>
            </a:r>
          </a:p>
          <a:p>
            <a:r>
              <a:rPr lang="en-GB" dirty="0"/>
              <a:t>Sodium channels open so positive sodium ions flood into the nerve cell resulting in a generator potential</a:t>
            </a:r>
          </a:p>
          <a:p>
            <a:r>
              <a:rPr lang="en-GB" dirty="0"/>
              <a:t>If the generator potential reaches the threshold, an action potential will be generated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13695" y="-724082"/>
            <a:ext cx="1415546" cy="33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7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Polarised membranes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Resting state – positive charge outside the cell membrane compared to inside cell  as there are  more positive ions outside</a:t>
            </a:r>
          </a:p>
          <a:p>
            <a:r>
              <a:rPr lang="en-GB" dirty="0"/>
              <a:t>Difference in charge between fluids outside and inside cell – polarisation</a:t>
            </a:r>
          </a:p>
          <a:p>
            <a:r>
              <a:rPr lang="en-GB" dirty="0"/>
              <a:t>Voltage (potential difference) exists in resting cells = resting potential (about -70mV)</a:t>
            </a:r>
          </a:p>
          <a:p>
            <a:r>
              <a:rPr lang="en-GB" dirty="0"/>
              <a:t>Resting potential is maintained by sodium-potassium pumps (active transport) and potassium channels (facilitated diffusion)</a:t>
            </a:r>
          </a:p>
          <a:p>
            <a:r>
              <a:rPr lang="en-GB" dirty="0"/>
              <a:t>The sodium –potassium pump pumps 3 sodium ions out for every two potassium ions back into the cell forming a sodium electrochemical gradient</a:t>
            </a:r>
          </a:p>
          <a:p>
            <a:r>
              <a:rPr lang="en-GB" dirty="0"/>
              <a:t>Sodium cannot diffuse back into the cell but potassium can sneak back in via a facilitated diffusion channel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25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558637"/>
          </a:xfrm>
        </p:spPr>
        <p:txBody>
          <a:bodyPr/>
          <a:lstStyle/>
          <a:p>
            <a:r>
              <a:rPr lang="en-GB" dirty="0"/>
              <a:t>Sodium and potassium  movement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65" y="1163782"/>
            <a:ext cx="5968538" cy="445562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2996"/>
            <a:ext cx="3200400" cy="4152208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Sodium –potassium pump involves active transport so ATP is needed to pump ions against their concentration gradient</a:t>
            </a:r>
          </a:p>
          <a:p>
            <a:r>
              <a:rPr lang="en-GB" sz="2000" dirty="0"/>
              <a:t>3 sodium ions are moved out and 2 potassium ions are moved into the cell</a:t>
            </a:r>
          </a:p>
          <a:p>
            <a:r>
              <a:rPr lang="en-GB" sz="2000" dirty="0"/>
              <a:t>The cell membrane is impermeable to sodium ions but </a:t>
            </a:r>
            <a:r>
              <a:rPr lang="en-GB" sz="2000"/>
              <a:t>potassium can leave </a:t>
            </a:r>
            <a:r>
              <a:rPr lang="en-GB" sz="2000" dirty="0"/>
              <a:t>via facilitated diffusion </a:t>
            </a:r>
          </a:p>
          <a:p>
            <a:r>
              <a:rPr lang="en-GB" sz="2000" dirty="0"/>
              <a:t>Outside the nerve cell is positive relative to the inside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19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do sensory, motor and relay neurones differ?</a:t>
            </a:r>
          </a:p>
          <a:p>
            <a:r>
              <a:rPr lang="en-GB" dirty="0"/>
              <a:t>How is the resting potential maintained in neurones?</a:t>
            </a:r>
          </a:p>
          <a:p>
            <a:r>
              <a:rPr lang="en-GB" dirty="0"/>
              <a:t>Pacinian corpuscles can be described as transducers – why?</a:t>
            </a:r>
          </a:p>
          <a:p>
            <a:r>
              <a:rPr lang="en-GB" dirty="0"/>
              <a:t>How is the generator potentials generated in Pacinian corpuscles when they are stimulated?</a:t>
            </a:r>
          </a:p>
          <a:p>
            <a:r>
              <a:rPr lang="en-GB" dirty="0"/>
              <a:t>What happens to a cell membrane when a stimulus is detected and what does it lead to?</a:t>
            </a:r>
          </a:p>
          <a:p>
            <a:r>
              <a:rPr lang="en-GB" dirty="0"/>
              <a:t>What happens if the generator potential is big enough?</a:t>
            </a:r>
          </a:p>
        </p:txBody>
      </p:sp>
    </p:spTree>
    <p:extLst>
      <p:ext uri="{BB962C8B-B14F-4D97-AF65-F5344CB8AC3E}">
        <p14:creationId xmlns:p14="http://schemas.microsoft.com/office/powerpoint/2010/main" val="1695192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026623"/>
          </a:xfrm>
        </p:spPr>
        <p:txBody>
          <a:bodyPr>
            <a:normAutofit fontScale="90000"/>
          </a:bodyPr>
          <a:lstStyle/>
          <a:p>
            <a:r>
              <a:rPr lang="en-GB" dirty="0"/>
              <a:t>Action potentials</a:t>
            </a:r>
            <a:br>
              <a:rPr lang="en-GB" dirty="0"/>
            </a:br>
            <a:r>
              <a:rPr lang="en-GB" dirty="0"/>
              <a:t>- STIMULUS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95549"/>
            <a:ext cx="3200400" cy="4509655"/>
          </a:xfrm>
        </p:spPr>
        <p:txBody>
          <a:bodyPr>
            <a:normAutofit/>
          </a:bodyPr>
          <a:lstStyle/>
          <a:p>
            <a:r>
              <a:rPr lang="en-GB" sz="2400" dirty="0"/>
              <a:t>Neurone cell membrane is excited by a </a:t>
            </a:r>
            <a:r>
              <a:rPr lang="en-GB" sz="2400" b="1" dirty="0"/>
              <a:t>stimulus</a:t>
            </a:r>
          </a:p>
          <a:p>
            <a:r>
              <a:rPr lang="en-GB" sz="2400" dirty="0"/>
              <a:t>Leads to </a:t>
            </a:r>
            <a:r>
              <a:rPr lang="en-GB" sz="2400" b="1" dirty="0"/>
              <a:t>sodium ion channels</a:t>
            </a:r>
            <a:r>
              <a:rPr lang="en-GB" sz="2400" dirty="0"/>
              <a:t> opening</a:t>
            </a:r>
          </a:p>
          <a:p>
            <a:r>
              <a:rPr lang="en-GB" sz="2400" dirty="0"/>
              <a:t>Sodium ions move </a:t>
            </a:r>
            <a:r>
              <a:rPr lang="en-GB" sz="2400" b="1" dirty="0"/>
              <a:t>into</a:t>
            </a:r>
            <a:r>
              <a:rPr lang="en-GB" sz="2400" dirty="0"/>
              <a:t> cell  down </a:t>
            </a:r>
            <a:r>
              <a:rPr lang="en-GB" sz="2400" b="1" dirty="0"/>
              <a:t>electrochemical </a:t>
            </a:r>
            <a:r>
              <a:rPr lang="en-GB" sz="2400" dirty="0"/>
              <a:t>gradient</a:t>
            </a:r>
          </a:p>
          <a:p>
            <a:r>
              <a:rPr lang="en-GB" sz="2400" dirty="0"/>
              <a:t>Makes inside of neurone </a:t>
            </a:r>
            <a:r>
              <a:rPr lang="en-GB" sz="2400" b="1" dirty="0"/>
              <a:t>less negative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2" y="257695"/>
            <a:ext cx="7165571" cy="6276109"/>
          </a:xfrm>
        </p:spPr>
      </p:pic>
    </p:spTree>
    <p:extLst>
      <p:ext uri="{BB962C8B-B14F-4D97-AF65-F5344CB8AC3E}">
        <p14:creationId xmlns:p14="http://schemas.microsoft.com/office/powerpoint/2010/main" val="197759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026623"/>
          </a:xfrm>
        </p:spPr>
        <p:txBody>
          <a:bodyPr>
            <a:normAutofit fontScale="90000"/>
          </a:bodyPr>
          <a:lstStyle/>
          <a:p>
            <a:r>
              <a:rPr lang="en-GB" dirty="0"/>
              <a:t>Action potentials</a:t>
            </a:r>
            <a:br>
              <a:rPr lang="en-GB" dirty="0"/>
            </a:br>
            <a:r>
              <a:rPr lang="en-GB" dirty="0"/>
              <a:t>DEPOLARISATION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95549"/>
            <a:ext cx="3200400" cy="4509655"/>
          </a:xfrm>
        </p:spPr>
        <p:txBody>
          <a:bodyPr>
            <a:normAutofit/>
          </a:bodyPr>
          <a:lstStyle/>
          <a:p>
            <a:r>
              <a:rPr lang="en-GB" sz="2400" dirty="0"/>
              <a:t>If potential difference reaches the threshold  - 55mV- </a:t>
            </a:r>
            <a:r>
              <a:rPr lang="en-GB" sz="2400" b="1" dirty="0"/>
              <a:t>voltage-gated sodium ion channels </a:t>
            </a:r>
            <a:r>
              <a:rPr lang="en-GB" sz="2400" dirty="0"/>
              <a:t>open</a:t>
            </a:r>
          </a:p>
          <a:p>
            <a:r>
              <a:rPr lang="en-GB" sz="2400" b="1" dirty="0"/>
              <a:t>Even more </a:t>
            </a:r>
            <a:r>
              <a:rPr lang="en-GB" sz="2400" dirty="0"/>
              <a:t>sodium floods into the neurone</a:t>
            </a:r>
          </a:p>
          <a:p>
            <a:r>
              <a:rPr lang="en-GB" sz="2400" dirty="0"/>
              <a:t>Get even more depolarisation – </a:t>
            </a:r>
            <a:r>
              <a:rPr lang="en-GB" sz="2400" b="1" dirty="0"/>
              <a:t>positive feedback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2" y="257695"/>
            <a:ext cx="7165571" cy="6276109"/>
          </a:xfrm>
        </p:spPr>
      </p:pic>
    </p:spTree>
    <p:extLst>
      <p:ext uri="{BB962C8B-B14F-4D97-AF65-F5344CB8AC3E}">
        <p14:creationId xmlns:p14="http://schemas.microsoft.com/office/powerpoint/2010/main" val="22313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026623"/>
          </a:xfrm>
        </p:spPr>
        <p:txBody>
          <a:bodyPr>
            <a:normAutofit fontScale="90000"/>
          </a:bodyPr>
          <a:lstStyle/>
          <a:p>
            <a:r>
              <a:rPr lang="en-GB" dirty="0"/>
              <a:t>Action potentials</a:t>
            </a:r>
            <a:br>
              <a:rPr lang="en-GB" dirty="0"/>
            </a:br>
            <a:r>
              <a:rPr lang="en-GB" dirty="0"/>
              <a:t>REPOLARISATION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95549"/>
            <a:ext cx="3200400" cy="4509655"/>
          </a:xfrm>
        </p:spPr>
        <p:txBody>
          <a:bodyPr>
            <a:normAutofit/>
          </a:bodyPr>
          <a:lstStyle/>
          <a:p>
            <a:r>
              <a:rPr lang="en-GB" sz="2000" dirty="0"/>
              <a:t>Once potential difference reaches around </a:t>
            </a:r>
            <a:r>
              <a:rPr lang="en-GB" sz="2000" b="1" dirty="0"/>
              <a:t>+30mV</a:t>
            </a:r>
            <a:r>
              <a:rPr lang="en-GB" sz="2000" dirty="0"/>
              <a:t>, sodium ion channels </a:t>
            </a:r>
            <a:r>
              <a:rPr lang="en-GB" sz="2000" b="1" dirty="0"/>
              <a:t>close</a:t>
            </a:r>
            <a:r>
              <a:rPr lang="en-GB" sz="2000" dirty="0"/>
              <a:t> and voltage-gated </a:t>
            </a:r>
            <a:r>
              <a:rPr lang="en-GB" sz="2000" b="1" dirty="0"/>
              <a:t>potassium ion </a:t>
            </a:r>
            <a:r>
              <a:rPr lang="en-GB" sz="2000" dirty="0"/>
              <a:t>channels </a:t>
            </a:r>
            <a:r>
              <a:rPr lang="en-GB" sz="2000" b="1" dirty="0"/>
              <a:t>open</a:t>
            </a:r>
          </a:p>
          <a:p>
            <a:r>
              <a:rPr lang="en-GB" sz="2000" dirty="0"/>
              <a:t>Membrane is more permeable to potassium so potassium ions </a:t>
            </a:r>
            <a:r>
              <a:rPr lang="en-GB" sz="2000" b="1" dirty="0"/>
              <a:t>diffuse out </a:t>
            </a:r>
            <a:r>
              <a:rPr lang="en-GB" sz="2000" dirty="0"/>
              <a:t>of cell down concentration gradient</a:t>
            </a:r>
          </a:p>
          <a:p>
            <a:r>
              <a:rPr lang="en-GB" sz="2000" dirty="0"/>
              <a:t>Membrane potential starts to return to resting potential (repolarisation). This is negative feedback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2" y="257695"/>
            <a:ext cx="7165571" cy="6276109"/>
          </a:xfrm>
        </p:spPr>
      </p:pic>
    </p:spTree>
    <p:extLst>
      <p:ext uri="{BB962C8B-B14F-4D97-AF65-F5344CB8AC3E}">
        <p14:creationId xmlns:p14="http://schemas.microsoft.com/office/powerpoint/2010/main" val="101758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“Students should understand the different types of neurone, their anatomical differences and how action potentials are generated. Students should be able to explain the “all-or-nothing” principle.”</a:t>
            </a:r>
          </a:p>
        </p:txBody>
      </p:sp>
    </p:spTree>
    <p:extLst>
      <p:ext uri="{BB962C8B-B14F-4D97-AF65-F5344CB8AC3E}">
        <p14:creationId xmlns:p14="http://schemas.microsoft.com/office/powerpoint/2010/main" val="3653143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026623"/>
          </a:xfrm>
        </p:spPr>
        <p:txBody>
          <a:bodyPr>
            <a:normAutofit fontScale="90000"/>
          </a:bodyPr>
          <a:lstStyle/>
          <a:p>
            <a:r>
              <a:rPr lang="en-GB" dirty="0"/>
              <a:t>Action potentials</a:t>
            </a:r>
            <a:br>
              <a:rPr lang="en-GB" dirty="0"/>
            </a:br>
            <a:r>
              <a:rPr lang="en-GB" sz="3100" dirty="0"/>
              <a:t>HYPERPOLARISATION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95549"/>
            <a:ext cx="3200400" cy="4509655"/>
          </a:xfrm>
        </p:spPr>
        <p:txBody>
          <a:bodyPr/>
          <a:lstStyle/>
          <a:p>
            <a:r>
              <a:rPr lang="en-GB" sz="2000" dirty="0"/>
              <a:t>Potassium ion channels </a:t>
            </a:r>
            <a:r>
              <a:rPr lang="en-GB" sz="2000" b="1" dirty="0"/>
              <a:t>close</a:t>
            </a:r>
            <a:r>
              <a:rPr lang="en-GB" sz="2000" dirty="0"/>
              <a:t> but they are slow so more potassium ions leave the neurone and the  </a:t>
            </a:r>
            <a:r>
              <a:rPr lang="en-GB" sz="2000" b="1" dirty="0"/>
              <a:t>potential difference becomes even more negative </a:t>
            </a:r>
            <a:r>
              <a:rPr lang="en-GB" sz="2000" dirty="0"/>
              <a:t> than the resting potential</a:t>
            </a:r>
          </a:p>
          <a:p>
            <a:r>
              <a:rPr lang="en-GB" sz="2000" dirty="0"/>
              <a:t>However, sodium-potassium pump are working to restore the resting potential</a:t>
            </a:r>
          </a:p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2" y="257695"/>
            <a:ext cx="7165571" cy="6276109"/>
          </a:xfrm>
        </p:spPr>
      </p:pic>
    </p:spTree>
    <p:extLst>
      <p:ext uri="{BB962C8B-B14F-4D97-AF65-F5344CB8AC3E}">
        <p14:creationId xmlns:p14="http://schemas.microsoft.com/office/powerpoint/2010/main" val="145620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3200400" cy="602674"/>
          </a:xfrm>
        </p:spPr>
        <p:txBody>
          <a:bodyPr>
            <a:normAutofit fontScale="90000"/>
          </a:bodyPr>
          <a:lstStyle/>
          <a:p>
            <a:r>
              <a:rPr lang="en-GB" dirty="0"/>
              <a:t>Action potentials</a:t>
            </a:r>
            <a:br>
              <a:rPr lang="en-GB" dirty="0"/>
            </a:br>
            <a:r>
              <a:rPr lang="en-GB" sz="3100" dirty="0"/>
              <a:t>REFRACTORY PERIOD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87979"/>
            <a:ext cx="3200400" cy="4817226"/>
          </a:xfrm>
        </p:spPr>
        <p:txBody>
          <a:bodyPr>
            <a:noAutofit/>
          </a:bodyPr>
          <a:lstStyle/>
          <a:p>
            <a:r>
              <a:rPr lang="en-GB" sz="2400" dirty="0"/>
              <a:t>Once an action potential has passed, there is a slight delay before the neurone can be excited again – </a:t>
            </a:r>
            <a:r>
              <a:rPr lang="en-GB" sz="2400" b="1" dirty="0"/>
              <a:t>refractory period</a:t>
            </a:r>
          </a:p>
          <a:p>
            <a:r>
              <a:rPr lang="en-GB" sz="2400" dirty="0"/>
              <a:t>Ion channels have to recover</a:t>
            </a:r>
          </a:p>
          <a:p>
            <a:r>
              <a:rPr lang="en-GB" sz="2400" dirty="0"/>
              <a:t>Sodium ion channels are closed during repolarisation</a:t>
            </a:r>
          </a:p>
          <a:p>
            <a:r>
              <a:rPr lang="en-GB" sz="2400" dirty="0"/>
              <a:t>Potassium channels are closed during hyperpolarisation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2" y="257695"/>
            <a:ext cx="7165571" cy="6276109"/>
          </a:xfrm>
        </p:spPr>
      </p:pic>
    </p:spTree>
    <p:extLst>
      <p:ext uri="{BB962C8B-B14F-4D97-AF65-F5344CB8AC3E}">
        <p14:creationId xmlns:p14="http://schemas.microsoft.com/office/powerpoint/2010/main" val="181219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Outline the stages during an action potential.</a:t>
            </a:r>
          </a:p>
          <a:p>
            <a:r>
              <a:rPr lang="en-GB" sz="2400" dirty="0"/>
              <a:t>Include which ions move where, which channels are open or closed and correct terminology</a:t>
            </a:r>
          </a:p>
        </p:txBody>
      </p:sp>
    </p:spTree>
    <p:extLst>
      <p:ext uri="{BB962C8B-B14F-4D97-AF65-F5344CB8AC3E}">
        <p14:creationId xmlns:p14="http://schemas.microsoft.com/office/powerpoint/2010/main" val="1199439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076499"/>
          </a:xfrm>
        </p:spPr>
        <p:txBody>
          <a:bodyPr>
            <a:normAutofit fontScale="90000"/>
          </a:bodyPr>
          <a:lstStyle/>
          <a:p>
            <a:r>
              <a:rPr lang="en-GB" dirty="0"/>
              <a:t>Action potential moves  along neurone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50" y="594359"/>
            <a:ext cx="6749934" cy="58812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12175"/>
            <a:ext cx="3200400" cy="4493029"/>
          </a:xfrm>
        </p:spPr>
        <p:txBody>
          <a:bodyPr>
            <a:normAutofit/>
          </a:bodyPr>
          <a:lstStyle/>
          <a:p>
            <a:r>
              <a:rPr lang="en-GB" sz="2000" dirty="0"/>
              <a:t>When sodium ions enter the neurone during depolarisation, some ions diffuse sideways</a:t>
            </a:r>
          </a:p>
          <a:p>
            <a:r>
              <a:rPr lang="en-GB" sz="2000" dirty="0"/>
              <a:t>This results in neighbouring sodium ion channels opening </a:t>
            </a:r>
          </a:p>
          <a:p>
            <a:r>
              <a:rPr lang="en-GB" sz="2000" dirty="0"/>
              <a:t>This causes a </a:t>
            </a:r>
            <a:r>
              <a:rPr lang="en-GB" sz="2000" b="1" dirty="0"/>
              <a:t>wave</a:t>
            </a:r>
            <a:r>
              <a:rPr lang="en-GB" sz="2000" dirty="0"/>
              <a:t> of depolarisation  along the neurone</a:t>
            </a:r>
          </a:p>
          <a:p>
            <a:r>
              <a:rPr lang="en-GB" sz="2000" dirty="0"/>
              <a:t>The wave of depolarisation moves away from membrane which is in refractory period</a:t>
            </a:r>
          </a:p>
        </p:txBody>
      </p:sp>
    </p:spTree>
    <p:extLst>
      <p:ext uri="{BB962C8B-B14F-4D97-AF65-F5344CB8AC3E}">
        <p14:creationId xmlns:p14="http://schemas.microsoft.com/office/powerpoint/2010/main" val="7122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708266"/>
          </a:xfrm>
        </p:spPr>
        <p:txBody>
          <a:bodyPr>
            <a:normAutofit fontScale="90000"/>
          </a:bodyPr>
          <a:lstStyle/>
          <a:p>
            <a:r>
              <a:rPr lang="en-GB" dirty="0"/>
              <a:t>Bigger stimuli cause more frequent impulses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45" y="1421476"/>
            <a:ext cx="7115695" cy="403998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43695"/>
            <a:ext cx="3200400" cy="3761509"/>
          </a:xfrm>
        </p:spPr>
        <p:txBody>
          <a:bodyPr>
            <a:noAutofit/>
          </a:bodyPr>
          <a:lstStyle/>
          <a:p>
            <a:r>
              <a:rPr lang="en-GB" sz="2000" dirty="0"/>
              <a:t>It does not matter how big a stimulus is  -  once the threshold is reached an action potential will be fired</a:t>
            </a:r>
          </a:p>
          <a:p>
            <a:r>
              <a:rPr lang="en-GB" sz="2000" dirty="0"/>
              <a:t>If the threshold is not reached, no action potential is fire</a:t>
            </a:r>
          </a:p>
          <a:p>
            <a:r>
              <a:rPr lang="en-GB" sz="2000" b="1" dirty="0"/>
              <a:t>All-or-nothing principle</a:t>
            </a:r>
          </a:p>
          <a:p>
            <a:r>
              <a:rPr lang="en-GB" sz="2000" dirty="0"/>
              <a:t>Large stimuli do not cause a larger action potential but they could cause more frequent action potentials</a:t>
            </a:r>
          </a:p>
        </p:txBody>
      </p:sp>
    </p:spTree>
    <p:extLst>
      <p:ext uri="{BB962C8B-B14F-4D97-AF65-F5344CB8AC3E}">
        <p14:creationId xmlns:p14="http://schemas.microsoft.com/office/powerpoint/2010/main" val="184203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325881"/>
          </a:xfrm>
        </p:spPr>
        <p:txBody>
          <a:bodyPr/>
          <a:lstStyle/>
          <a:p>
            <a:r>
              <a:rPr lang="en-GB" dirty="0"/>
              <a:t>Myelinated neurones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11" y="252491"/>
            <a:ext cx="6492875" cy="348992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19498"/>
            <a:ext cx="3200400" cy="4085706"/>
          </a:xfrm>
        </p:spPr>
        <p:txBody>
          <a:bodyPr>
            <a:noAutofit/>
          </a:bodyPr>
          <a:lstStyle/>
          <a:p>
            <a:r>
              <a:rPr lang="en-GB" sz="2000" b="1" dirty="0"/>
              <a:t>Myelin sheaf </a:t>
            </a:r>
            <a:r>
              <a:rPr lang="en-GB" sz="2000" dirty="0"/>
              <a:t>– fatty, insulating covering around axon</a:t>
            </a:r>
          </a:p>
          <a:p>
            <a:r>
              <a:rPr lang="en-GB" sz="2000" dirty="0"/>
              <a:t>Myelin is produced by </a:t>
            </a:r>
            <a:r>
              <a:rPr lang="en-GB" sz="2000" b="1" dirty="0"/>
              <a:t>Schwann cells </a:t>
            </a:r>
            <a:r>
              <a:rPr lang="en-GB" sz="2000" dirty="0"/>
              <a:t>in the peripheral nervous system and </a:t>
            </a:r>
            <a:r>
              <a:rPr lang="en-GB" sz="2000" b="1" dirty="0"/>
              <a:t>oligodendrocytes </a:t>
            </a:r>
            <a:r>
              <a:rPr lang="en-GB" sz="2000" dirty="0"/>
              <a:t>in the central nervous system</a:t>
            </a:r>
          </a:p>
          <a:p>
            <a:r>
              <a:rPr lang="en-GB" sz="2000" dirty="0"/>
              <a:t>Conduction of action potentials is </a:t>
            </a:r>
            <a:r>
              <a:rPr lang="en-GB" sz="2000" b="1" dirty="0"/>
              <a:t>faster</a:t>
            </a:r>
            <a:r>
              <a:rPr lang="en-GB" sz="2000" dirty="0"/>
              <a:t> in myelinated neurones</a:t>
            </a:r>
          </a:p>
          <a:p>
            <a:r>
              <a:rPr lang="en-GB" sz="2000" dirty="0"/>
              <a:t>Between Schwann cells are gaps in the myelin called </a:t>
            </a:r>
            <a:r>
              <a:rPr lang="en-GB" sz="2000" b="1" dirty="0"/>
              <a:t>nodes of Ranvier</a:t>
            </a:r>
          </a:p>
          <a:p>
            <a:r>
              <a:rPr lang="en-GB" sz="2000" dirty="0"/>
              <a:t>Lots of </a:t>
            </a:r>
            <a:r>
              <a:rPr lang="en-GB" sz="2000" b="1" dirty="0"/>
              <a:t>sodium ion channels </a:t>
            </a:r>
            <a:r>
              <a:rPr lang="en-GB" sz="2000" dirty="0"/>
              <a:t>are concentrated at the nodes of Ranvier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2" t="30532" r="4750" b="-360"/>
          <a:stretch/>
        </p:blipFill>
        <p:spPr>
          <a:xfrm>
            <a:off x="4680066" y="4262351"/>
            <a:ext cx="6325986" cy="214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2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Myelinated neurones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Depolarisation will only happen at </a:t>
            </a:r>
            <a:r>
              <a:rPr lang="en-GB" b="1" dirty="0"/>
              <a:t>unmyelinated nodes of Ranvier </a:t>
            </a:r>
            <a:r>
              <a:rPr lang="en-GB" dirty="0"/>
              <a:t>as this is the </a:t>
            </a:r>
            <a:r>
              <a:rPr lang="en-GB" b="1" dirty="0"/>
              <a:t>only part where sodium ions can get through to the neurone membrane</a:t>
            </a:r>
          </a:p>
          <a:p>
            <a:r>
              <a:rPr lang="en-GB" dirty="0"/>
              <a:t>Impulses</a:t>
            </a:r>
            <a:r>
              <a:rPr lang="en-GB" b="1" dirty="0"/>
              <a:t> jump </a:t>
            </a:r>
            <a:r>
              <a:rPr lang="en-GB" dirty="0"/>
              <a:t>from node to node as the neurone’s cytoplasm conducts the electrical charge and depolarises the next node</a:t>
            </a:r>
          </a:p>
          <a:p>
            <a:r>
              <a:rPr lang="en-GB" dirty="0"/>
              <a:t>Called “</a:t>
            </a:r>
            <a:r>
              <a:rPr lang="en-GB" b="1" dirty="0" err="1"/>
              <a:t>saltatory</a:t>
            </a:r>
            <a:r>
              <a:rPr lang="en-GB" b="1" dirty="0"/>
              <a:t> conduction</a:t>
            </a:r>
            <a:r>
              <a:rPr lang="en-GB" dirty="0"/>
              <a:t>” and this is fast</a:t>
            </a:r>
          </a:p>
          <a:p>
            <a:r>
              <a:rPr lang="en-GB" dirty="0"/>
              <a:t>In non-myelinated neurones, impulses move along the axon in a wave-like way - slow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2" t="30532" r="4750" b="-360"/>
          <a:stretch/>
        </p:blipFill>
        <p:spPr>
          <a:xfrm>
            <a:off x="2435630" y="4104409"/>
            <a:ext cx="6325986" cy="214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27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does an action potential move along a non-myelinated neurone?</a:t>
            </a:r>
          </a:p>
          <a:p>
            <a:r>
              <a:rPr lang="en-GB" dirty="0"/>
              <a:t>Describe </a:t>
            </a:r>
            <a:r>
              <a:rPr lang="en-GB" dirty="0" err="1"/>
              <a:t>saltatory</a:t>
            </a:r>
            <a:r>
              <a:rPr lang="en-GB" dirty="0"/>
              <a:t> conduction</a:t>
            </a:r>
          </a:p>
          <a:p>
            <a:r>
              <a:rPr lang="en-GB" dirty="0"/>
              <a:t>What is multiple sclerosis?</a:t>
            </a:r>
          </a:p>
          <a:p>
            <a:r>
              <a:rPr lang="en-GB" dirty="0"/>
              <a:t>What are the symptoms?</a:t>
            </a:r>
          </a:p>
          <a:p>
            <a:r>
              <a:rPr lang="en-GB" dirty="0"/>
              <a:t>What causes the symptoms?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237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are three basic types of neurone with clearly defined roles</a:t>
            </a:r>
          </a:p>
          <a:p>
            <a:r>
              <a:rPr lang="en-GB" dirty="0"/>
              <a:t>Action potentials are triggered by a stimulus</a:t>
            </a:r>
          </a:p>
          <a:p>
            <a:r>
              <a:rPr lang="en-GB" dirty="0"/>
              <a:t>Sodium ion channels in the neurone cell membrane open so sodium flood into neurone</a:t>
            </a:r>
          </a:p>
          <a:p>
            <a:r>
              <a:rPr lang="en-GB" dirty="0"/>
              <a:t>This leads to depolarisation and more sodium ions flood in</a:t>
            </a:r>
          </a:p>
          <a:p>
            <a:r>
              <a:rPr lang="en-GB" dirty="0"/>
              <a:t>Sodium ion channels shut and potassium ion channels open so potassium leaves neurone and neurone starts to repolarise</a:t>
            </a:r>
          </a:p>
          <a:p>
            <a:r>
              <a:rPr lang="en-GB" dirty="0"/>
              <a:t>Neurone cell membrane returns to its resting potential</a:t>
            </a:r>
          </a:p>
          <a:p>
            <a:r>
              <a:rPr lang="en-GB" dirty="0"/>
              <a:t>Refractory period – neurone can’t be stimulated</a:t>
            </a:r>
          </a:p>
          <a:p>
            <a:r>
              <a:rPr lang="en-GB" dirty="0" err="1"/>
              <a:t>Saltatory</a:t>
            </a:r>
            <a:r>
              <a:rPr lang="en-GB" dirty="0"/>
              <a:t> conduction – impulse jumps from node to node - fast</a:t>
            </a:r>
          </a:p>
        </p:txBody>
      </p:sp>
    </p:spTree>
    <p:extLst>
      <p:ext uri="{BB962C8B-B14F-4D97-AF65-F5344CB8AC3E}">
        <p14:creationId xmlns:p14="http://schemas.microsoft.com/office/powerpoint/2010/main" val="392516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By the end of the lesson, students should be able to:</a:t>
            </a:r>
          </a:p>
          <a:p>
            <a:r>
              <a:rPr lang="en-GB" dirty="0"/>
              <a:t>1. describe the different types of neurone and their roles;</a:t>
            </a:r>
          </a:p>
          <a:p>
            <a:r>
              <a:rPr lang="en-GB" dirty="0"/>
              <a:t>2. how myelinated neurones differ  from non-myelinated neurones and </a:t>
            </a:r>
            <a:r>
              <a:rPr lang="en-GB" dirty="0" err="1"/>
              <a:t>saltatory</a:t>
            </a:r>
            <a:r>
              <a:rPr lang="en-GB" dirty="0"/>
              <a:t> conduction;</a:t>
            </a:r>
          </a:p>
          <a:p>
            <a:r>
              <a:rPr lang="en-GB" dirty="0"/>
              <a:t>3. the different stages of an action potential.</a:t>
            </a:r>
          </a:p>
          <a:p>
            <a:r>
              <a:rPr lang="en-GB" dirty="0"/>
              <a:t>4. the “all or nothing” principle.</a:t>
            </a:r>
          </a:p>
        </p:txBody>
      </p:sp>
    </p:spTree>
    <p:extLst>
      <p:ext uri="{BB962C8B-B14F-4D97-AF65-F5344CB8AC3E}">
        <p14:creationId xmlns:p14="http://schemas.microsoft.com/office/powerpoint/2010/main" val="3376639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By the end of the lesson, students should be able to:</a:t>
            </a:r>
          </a:p>
          <a:p>
            <a:r>
              <a:rPr lang="en-GB" dirty="0"/>
              <a:t>1. describe the different types of neurone and their roles;</a:t>
            </a:r>
          </a:p>
          <a:p>
            <a:r>
              <a:rPr lang="en-GB" dirty="0"/>
              <a:t>2. how myelinated neurones differ  from non-myelinated neurones and </a:t>
            </a:r>
            <a:r>
              <a:rPr lang="en-GB" dirty="0" err="1"/>
              <a:t>saltatory</a:t>
            </a:r>
            <a:r>
              <a:rPr lang="en-GB" dirty="0"/>
              <a:t> conduction;</a:t>
            </a:r>
          </a:p>
          <a:p>
            <a:r>
              <a:rPr lang="en-GB" dirty="0"/>
              <a:t>3. the different stages of an action potential.</a:t>
            </a:r>
          </a:p>
          <a:p>
            <a:r>
              <a:rPr lang="en-GB" dirty="0"/>
              <a:t>4. the “all or nothing” principle.</a:t>
            </a:r>
          </a:p>
        </p:txBody>
      </p:sp>
    </p:spTree>
    <p:extLst>
      <p:ext uri="{BB962C8B-B14F-4D97-AF65-F5344CB8AC3E}">
        <p14:creationId xmlns:p14="http://schemas.microsoft.com/office/powerpoint/2010/main" val="3494904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01870"/>
          </a:xfrm>
        </p:spPr>
        <p:txBody>
          <a:bodyPr/>
          <a:lstStyle/>
          <a:p>
            <a:r>
              <a:rPr lang="en-GB" dirty="0"/>
              <a:t>Neurones and receptors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1762298"/>
            <a:ext cx="10997737" cy="4389120"/>
          </a:xfrm>
        </p:spPr>
        <p:txBody>
          <a:bodyPr/>
          <a:lstStyle/>
          <a:p>
            <a:r>
              <a:rPr lang="en-GB" dirty="0"/>
              <a:t>We have respond or act to changes or stimuli externally (</a:t>
            </a:r>
            <a:r>
              <a:rPr lang="en-GB" dirty="0" err="1"/>
              <a:t>eg</a:t>
            </a:r>
            <a:r>
              <a:rPr lang="en-GB" dirty="0"/>
              <a:t> temp) and internally (</a:t>
            </a:r>
            <a:r>
              <a:rPr lang="en-GB" dirty="0" err="1"/>
              <a:t>eg</a:t>
            </a:r>
            <a:r>
              <a:rPr lang="en-GB" dirty="0"/>
              <a:t> glucose levels)  in order to survive</a:t>
            </a:r>
          </a:p>
          <a:p>
            <a:r>
              <a:rPr lang="en-GB" b="1" dirty="0"/>
              <a:t>Receptors</a:t>
            </a:r>
            <a:r>
              <a:rPr lang="en-GB" dirty="0"/>
              <a:t> are designed to detect changes and </a:t>
            </a:r>
            <a:r>
              <a:rPr lang="en-GB" b="1" dirty="0"/>
              <a:t>effectors</a:t>
            </a:r>
            <a:r>
              <a:rPr lang="en-GB" dirty="0"/>
              <a:t> are designed to cause an appropriate response</a:t>
            </a:r>
          </a:p>
          <a:p>
            <a:r>
              <a:rPr lang="en-GB" dirty="0"/>
              <a:t>Receptors and effectors are connected via </a:t>
            </a:r>
            <a:r>
              <a:rPr lang="en-GB" b="1" dirty="0"/>
              <a:t>neurones </a:t>
            </a:r>
            <a:r>
              <a:rPr lang="en-GB" dirty="0"/>
              <a:t> - specialised cells which are part of the nervous system. There are three types:</a:t>
            </a:r>
          </a:p>
          <a:p>
            <a:r>
              <a:rPr lang="en-GB" b="1" dirty="0"/>
              <a:t>Sensory neurones </a:t>
            </a:r>
            <a:r>
              <a:rPr lang="en-GB" dirty="0"/>
              <a:t>– conveying </a:t>
            </a:r>
            <a:r>
              <a:rPr lang="en-GB" b="1" dirty="0"/>
              <a:t>nerve impulses </a:t>
            </a:r>
            <a:r>
              <a:rPr lang="en-GB" dirty="0"/>
              <a:t>(</a:t>
            </a:r>
            <a:r>
              <a:rPr lang="en-GB" b="1" dirty="0"/>
              <a:t>electrical signals </a:t>
            </a:r>
            <a:r>
              <a:rPr lang="en-GB" dirty="0"/>
              <a:t>or action </a:t>
            </a:r>
            <a:r>
              <a:rPr lang="en-GB" b="1" dirty="0"/>
              <a:t>potentials</a:t>
            </a:r>
            <a:r>
              <a:rPr lang="en-GB" dirty="0"/>
              <a:t>) from </a:t>
            </a:r>
            <a:r>
              <a:rPr lang="en-GB" b="1" dirty="0"/>
              <a:t>receptors</a:t>
            </a:r>
            <a:r>
              <a:rPr lang="en-GB" dirty="0"/>
              <a:t> to the central nervous system about something that has happened</a:t>
            </a:r>
          </a:p>
          <a:p>
            <a:r>
              <a:rPr lang="en-GB" b="1" dirty="0"/>
              <a:t>Motor neurones </a:t>
            </a:r>
            <a:r>
              <a:rPr lang="en-GB" dirty="0"/>
              <a:t>– convey nerve impulses from the central nervous system (CNS) to </a:t>
            </a:r>
            <a:r>
              <a:rPr lang="en-GB" b="1" dirty="0"/>
              <a:t>effectors</a:t>
            </a:r>
            <a:r>
              <a:rPr lang="en-GB" dirty="0"/>
              <a:t> to make something happen in response</a:t>
            </a:r>
          </a:p>
          <a:p>
            <a:r>
              <a:rPr lang="en-GB" b="1" dirty="0"/>
              <a:t>Relay neurones </a:t>
            </a:r>
            <a:r>
              <a:rPr lang="en-GB" dirty="0"/>
              <a:t>– carry nerve impulses between sensory and motor neurones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33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653243"/>
          </a:xfrm>
        </p:spPr>
        <p:txBody>
          <a:bodyPr/>
          <a:lstStyle/>
          <a:p>
            <a:r>
              <a:rPr lang="en-GB" dirty="0"/>
              <a:t>Neurones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47602"/>
            <a:ext cx="6492875" cy="422627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8102"/>
            <a:ext cx="3200400" cy="4867102"/>
          </a:xfrm>
        </p:spPr>
        <p:txBody>
          <a:bodyPr>
            <a:noAutofit/>
          </a:bodyPr>
          <a:lstStyle/>
          <a:p>
            <a:r>
              <a:rPr lang="en-GB" sz="2000" b="1" dirty="0"/>
              <a:t>Sensory neurones </a:t>
            </a:r>
            <a:r>
              <a:rPr lang="en-GB" sz="2000" dirty="0"/>
              <a:t>– short dendrites and one long </a:t>
            </a:r>
            <a:r>
              <a:rPr lang="en-GB" sz="2000" dirty="0" err="1"/>
              <a:t>dendron</a:t>
            </a:r>
            <a:r>
              <a:rPr lang="en-GB" sz="2000" dirty="0"/>
              <a:t>. Short axon carrying impulse from cell body to terminal then impulse is passed to relay neurone in CNS</a:t>
            </a:r>
          </a:p>
          <a:p>
            <a:r>
              <a:rPr lang="en-GB" sz="2000" b="1" dirty="0"/>
              <a:t>Relay neurone </a:t>
            </a:r>
            <a:r>
              <a:rPr lang="en-GB" sz="2000" dirty="0"/>
              <a:t>(intermediate neurone) – lots of short dendrites to carry impulse from sensory neurone to cell body and then impulse continues to terminals and onto motor neurone</a:t>
            </a:r>
          </a:p>
          <a:p>
            <a:r>
              <a:rPr lang="en-GB" sz="2000" b="1" dirty="0"/>
              <a:t>Motor neurone </a:t>
            </a:r>
            <a:r>
              <a:rPr lang="en-GB" sz="2000" dirty="0"/>
              <a:t>– lots of short dendrites that carry impulse from CNS along a long axon to effector cells</a:t>
            </a:r>
          </a:p>
        </p:txBody>
      </p:sp>
    </p:spTree>
    <p:extLst>
      <p:ext uri="{BB962C8B-B14F-4D97-AF65-F5344CB8AC3E}">
        <p14:creationId xmlns:p14="http://schemas.microsoft.com/office/powerpoint/2010/main" val="423274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186" y="482140"/>
            <a:ext cx="7456516" cy="523918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44032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Motor neurone disease (MND)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MND?</a:t>
            </a:r>
          </a:p>
          <a:p>
            <a:r>
              <a:rPr lang="en-GB" dirty="0"/>
              <a:t>What are the symptoms?</a:t>
            </a:r>
          </a:p>
          <a:p>
            <a:r>
              <a:rPr lang="en-GB" dirty="0"/>
              <a:t>What is the prognosis?</a:t>
            </a:r>
          </a:p>
        </p:txBody>
      </p:sp>
    </p:spTree>
    <p:extLst>
      <p:ext uri="{BB962C8B-B14F-4D97-AF65-F5344CB8AC3E}">
        <p14:creationId xmlns:p14="http://schemas.microsoft.com/office/powerpoint/2010/main" val="9995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95" y="1055717"/>
            <a:ext cx="6891250" cy="439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52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109750"/>
          </a:xfrm>
        </p:spPr>
        <p:txBody>
          <a:bodyPr/>
          <a:lstStyle/>
          <a:p>
            <a:r>
              <a:rPr lang="en-GB" dirty="0"/>
              <a:t>Sequence of events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39371"/>
            <a:ext cx="6492875" cy="404273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5425"/>
            <a:ext cx="3200400" cy="4459779"/>
          </a:xfrm>
        </p:spPr>
        <p:txBody>
          <a:bodyPr/>
          <a:lstStyle/>
          <a:p>
            <a:r>
              <a:rPr lang="en-GB" sz="1800" dirty="0"/>
              <a:t>Stimulus (change) is detected by </a:t>
            </a:r>
            <a:r>
              <a:rPr lang="en-GB" sz="1800" b="1" dirty="0"/>
              <a:t>receptor</a:t>
            </a:r>
            <a:r>
              <a:rPr lang="en-GB" sz="1800" dirty="0"/>
              <a:t> cell</a:t>
            </a:r>
          </a:p>
          <a:p>
            <a:r>
              <a:rPr lang="en-GB" sz="1800" dirty="0"/>
              <a:t>Nerve impulse (action potential) is sent along a </a:t>
            </a:r>
            <a:r>
              <a:rPr lang="en-GB" sz="1800" b="1" dirty="0"/>
              <a:t>sensory</a:t>
            </a:r>
            <a:r>
              <a:rPr lang="en-GB" sz="1800" dirty="0"/>
              <a:t> neurone</a:t>
            </a:r>
          </a:p>
          <a:p>
            <a:r>
              <a:rPr lang="en-GB" sz="1800" dirty="0"/>
              <a:t>At the end of the sensory neurone, chemicals (</a:t>
            </a:r>
            <a:r>
              <a:rPr lang="en-GB" sz="1800" b="1" dirty="0"/>
              <a:t>neurotransmitter</a:t>
            </a:r>
            <a:r>
              <a:rPr lang="en-GB" sz="1800" dirty="0"/>
              <a:t>) are released and cross </a:t>
            </a:r>
            <a:r>
              <a:rPr lang="en-GB" sz="1800" b="1" dirty="0"/>
              <a:t>synapse</a:t>
            </a:r>
            <a:r>
              <a:rPr lang="en-GB" sz="1800" dirty="0"/>
              <a:t> (gap between neurones) to start nerve impulse in a new neurone</a:t>
            </a:r>
          </a:p>
          <a:p>
            <a:r>
              <a:rPr lang="en-GB" sz="1800" dirty="0"/>
              <a:t>The </a:t>
            </a:r>
            <a:r>
              <a:rPr lang="en-GB" sz="1800" b="1" dirty="0"/>
              <a:t>CNS</a:t>
            </a:r>
            <a:r>
              <a:rPr lang="en-GB" sz="1800" dirty="0"/>
              <a:t> receives the information (impulses), makes a decision and sends an impulse back via a </a:t>
            </a:r>
            <a:r>
              <a:rPr lang="en-GB" sz="1800" b="1" dirty="0"/>
              <a:t>motor</a:t>
            </a:r>
            <a:r>
              <a:rPr lang="en-GB" sz="1800" dirty="0"/>
              <a:t> neurone to an </a:t>
            </a:r>
            <a:r>
              <a:rPr lang="en-GB" sz="1800" b="1" dirty="0"/>
              <a:t>effector</a:t>
            </a:r>
            <a:r>
              <a:rPr lang="en-GB" sz="1800" dirty="0"/>
              <a:t> (</a:t>
            </a:r>
            <a:r>
              <a:rPr lang="en-GB" sz="1800" dirty="0" err="1"/>
              <a:t>eg</a:t>
            </a:r>
            <a:r>
              <a:rPr lang="en-GB" sz="1800" dirty="0"/>
              <a:t> muscle</a:t>
            </a:r>
            <a:r>
              <a:rPr lang="en-GB" dirty="0"/>
              <a:t>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24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476</TotalTime>
  <Words>1623</Words>
  <Application>Microsoft Office PowerPoint</Application>
  <PresentationFormat>Widescreen</PresentationFormat>
  <Paragraphs>140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Calibri</vt:lpstr>
      <vt:lpstr>Calibri Light</vt:lpstr>
      <vt:lpstr>Retrospect</vt:lpstr>
      <vt:lpstr>The nervous system</vt:lpstr>
      <vt:lpstr>Learning objective</vt:lpstr>
      <vt:lpstr>Lesson aims</vt:lpstr>
      <vt:lpstr>Neurones and receptors</vt:lpstr>
      <vt:lpstr>Neurones</vt:lpstr>
      <vt:lpstr>PowerPoint Presentation</vt:lpstr>
      <vt:lpstr>Motor neurone disease (MND)</vt:lpstr>
      <vt:lpstr>PowerPoint Presentation</vt:lpstr>
      <vt:lpstr>Sequence of events </vt:lpstr>
      <vt:lpstr>Sensory neurones and nerve impulses</vt:lpstr>
      <vt:lpstr>Sensory neuropathy</vt:lpstr>
      <vt:lpstr>Nerve impulse</vt:lpstr>
      <vt:lpstr>Pacinian corpuscles </vt:lpstr>
      <vt:lpstr>Polarised membranes</vt:lpstr>
      <vt:lpstr>Sodium and potassium  movement</vt:lpstr>
      <vt:lpstr>Quick questions</vt:lpstr>
      <vt:lpstr>Action potentials - STIMULUS</vt:lpstr>
      <vt:lpstr>Action potentials DEPOLARISATION</vt:lpstr>
      <vt:lpstr>Action potentials REPOLARISATION</vt:lpstr>
      <vt:lpstr>Action potentials HYPERPOLARISATION</vt:lpstr>
      <vt:lpstr>Action potentials REFRACTORY PERIOD</vt:lpstr>
      <vt:lpstr>Recap </vt:lpstr>
      <vt:lpstr>Action potential moves  along neurone</vt:lpstr>
      <vt:lpstr>Bigger stimuli cause more frequent impulses</vt:lpstr>
      <vt:lpstr>Myelinated neurones</vt:lpstr>
      <vt:lpstr>Myelinated neurones</vt:lpstr>
      <vt:lpstr>Questions</vt:lpstr>
      <vt:lpstr>Summary</vt:lpstr>
      <vt:lpstr>Lesson aims</vt:lpstr>
    </vt:vector>
  </TitlesOfParts>
  <Company>Queen Mary, University of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</dc:title>
  <dc:creator>Nyree Myatt</dc:creator>
  <cp:lastModifiedBy>Nyree Myatt</cp:lastModifiedBy>
  <cp:revision>48</cp:revision>
  <dcterms:created xsi:type="dcterms:W3CDTF">2020-01-14T12:16:01Z</dcterms:created>
  <dcterms:modified xsi:type="dcterms:W3CDTF">2023-03-21T08:20:47Z</dcterms:modified>
</cp:coreProperties>
</file>