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57" r:id="rId7"/>
    <p:sldId id="266" r:id="rId8"/>
    <p:sldId id="268" r:id="rId9"/>
    <p:sldId id="258" r:id="rId10"/>
    <p:sldId id="261" r:id="rId11"/>
    <p:sldId id="263" r:id="rId12"/>
    <p:sldId id="260" r:id="rId13"/>
    <p:sldId id="259" r:id="rId14"/>
    <p:sldId id="262" r:id="rId15"/>
    <p:sldId id="264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458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48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69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2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57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8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12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25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666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4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52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0BE3E-5A30-4EEA-9CDA-207540CF37C7}" type="datetimeFigureOut">
              <a:rPr lang="en-GB" smtClean="0"/>
              <a:t>20/03/2024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2CF4B-A9A9-4ED4-922C-A1D2A5841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40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qmplus.qmul.ac.uk/mod/assign/view.php?id=252118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qmplus.qmul.ac.uk/course/view.php?id=2386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modavailability2425" TargetMode="External"/><Relationship Id="rId2" Type="http://schemas.openxmlformats.org/officeDocument/2006/relationships/hyperlink" Target="https://bit.ly/modreg242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Module Registration Meeting: 24/25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001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Checklist and summary – all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4838"/>
            <a:ext cx="10515600" cy="4994787"/>
          </a:xfrm>
        </p:spPr>
        <p:txBody>
          <a:bodyPr>
            <a:normAutofit/>
          </a:bodyPr>
          <a:lstStyle/>
          <a:p>
            <a:r>
              <a:rPr lang="en-GB" dirty="0" smtClean="0"/>
              <a:t>Remember to check the number of </a:t>
            </a:r>
            <a:r>
              <a:rPr lang="en-GB" b="1" dirty="0" smtClean="0"/>
              <a:t>credits</a:t>
            </a:r>
            <a:r>
              <a:rPr lang="en-GB" dirty="0" smtClean="0"/>
              <a:t> that each module is worth </a:t>
            </a:r>
          </a:p>
          <a:p>
            <a:r>
              <a:rPr lang="en-GB" dirty="0" smtClean="0"/>
              <a:t>Check the </a:t>
            </a:r>
            <a:r>
              <a:rPr lang="en-GB" b="1" dirty="0" smtClean="0"/>
              <a:t>level</a:t>
            </a:r>
            <a:r>
              <a:rPr lang="en-GB" dirty="0" smtClean="0"/>
              <a:t> and </a:t>
            </a:r>
            <a:r>
              <a:rPr lang="en-GB" b="1" dirty="0" smtClean="0"/>
              <a:t>semester</a:t>
            </a:r>
            <a:r>
              <a:rPr lang="en-GB" dirty="0" smtClean="0"/>
              <a:t> of each module </a:t>
            </a:r>
          </a:p>
          <a:p>
            <a:r>
              <a:rPr lang="en-GB" dirty="0"/>
              <a:t>C</a:t>
            </a:r>
            <a:r>
              <a:rPr lang="en-GB" dirty="0" smtClean="0"/>
              <a:t>heck for any </a:t>
            </a:r>
            <a:r>
              <a:rPr lang="en-GB" b="1" dirty="0" smtClean="0"/>
              <a:t>prerequisites</a:t>
            </a:r>
            <a:endParaRPr lang="en-GB" b="1" dirty="0"/>
          </a:p>
          <a:p>
            <a:pPr marL="0" indent="0">
              <a:buNone/>
            </a:pPr>
            <a:r>
              <a:rPr lang="en-GB" dirty="0" smtClean="0"/>
              <a:t>MUST HAVE </a:t>
            </a:r>
            <a:r>
              <a:rPr lang="en-GB" b="1" dirty="0" smtClean="0"/>
              <a:t>120 </a:t>
            </a:r>
            <a:r>
              <a:rPr lang="en-GB" b="1" dirty="0" smtClean="0"/>
              <a:t>CREDITS</a:t>
            </a:r>
            <a:r>
              <a:rPr lang="en-GB" dirty="0" smtClean="0"/>
              <a:t>, </a:t>
            </a:r>
            <a:r>
              <a:rPr lang="en-GB" b="1" dirty="0" smtClean="0"/>
              <a:t>AT LEAST 90 AT YOUR LEVEL OF STUDY</a:t>
            </a:r>
          </a:p>
          <a:p>
            <a:pPr marL="0" indent="0">
              <a:buNone/>
            </a:pPr>
            <a:r>
              <a:rPr lang="en-GB" b="1" dirty="0"/>
              <a:t>2</a:t>
            </a:r>
            <a:r>
              <a:rPr lang="en-GB" b="1" baseline="30000" dirty="0"/>
              <a:t>ND</a:t>
            </a:r>
            <a:r>
              <a:rPr lang="en-GB" b="1" dirty="0"/>
              <a:t> </a:t>
            </a:r>
            <a:r>
              <a:rPr lang="en-GB" b="1" dirty="0" smtClean="0"/>
              <a:t>YEARS:</a:t>
            </a:r>
            <a:r>
              <a:rPr lang="en-GB" dirty="0" smtClean="0"/>
              <a:t> </a:t>
            </a:r>
            <a:r>
              <a:rPr lang="en-GB" b="1" dirty="0" smtClean="0"/>
              <a:t>MAX. 30 </a:t>
            </a:r>
            <a:r>
              <a:rPr lang="en-GB" b="1" dirty="0" smtClean="0"/>
              <a:t>CREDITS </a:t>
            </a:r>
            <a:r>
              <a:rPr lang="en-GB" dirty="0" smtClean="0"/>
              <a:t>CAN </a:t>
            </a:r>
            <a:r>
              <a:rPr lang="en-GB" dirty="0" smtClean="0"/>
              <a:t>BE EITHER </a:t>
            </a:r>
            <a:r>
              <a:rPr lang="en-GB" b="1" dirty="0" smtClean="0"/>
              <a:t>LEVEL 4 OR 6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FINALISTS: </a:t>
            </a:r>
            <a:r>
              <a:rPr lang="en-GB" b="1" dirty="0"/>
              <a:t>MAX</a:t>
            </a:r>
            <a:r>
              <a:rPr lang="en-GB" b="1" dirty="0" smtClean="0"/>
              <a:t>. 30 </a:t>
            </a:r>
            <a:r>
              <a:rPr lang="en-GB" b="1" dirty="0" smtClean="0"/>
              <a:t>CREDITS </a:t>
            </a:r>
            <a:r>
              <a:rPr lang="en-GB" dirty="0" smtClean="0"/>
              <a:t>CAN </a:t>
            </a:r>
            <a:r>
              <a:rPr lang="en-GB" dirty="0" smtClean="0"/>
              <a:t>BE AT </a:t>
            </a:r>
            <a:r>
              <a:rPr lang="en-GB" b="1" dirty="0" smtClean="0"/>
              <a:t>LEVEL 5</a:t>
            </a:r>
            <a:r>
              <a:rPr lang="en-GB" dirty="0" smtClean="0"/>
              <a:t> (</a:t>
            </a:r>
            <a:r>
              <a:rPr lang="en-GB" b="1" u="sng" dirty="0" smtClean="0"/>
              <a:t>NO LEVEL 4</a:t>
            </a:r>
            <a:r>
              <a:rPr lang="en-GB" dirty="0" smtClean="0"/>
              <a:t>) 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ALL MODULES AT A DIFFERENT LEVEL MUST BE AGREED BY YOUR ADVISOR AND RELEVANT MODULE CONVENOR </a:t>
            </a:r>
          </a:p>
          <a:p>
            <a:pPr marL="0" indent="0">
              <a:buNone/>
            </a:pPr>
            <a:r>
              <a:rPr lang="en-GB" b="1" dirty="0" smtClean="0"/>
              <a:t>FINALISTS: YOU MUST </a:t>
            </a:r>
            <a:r>
              <a:rPr lang="en-GB" b="1" u="sng" dirty="0" smtClean="0"/>
              <a:t>PASS</a:t>
            </a:r>
            <a:r>
              <a:rPr lang="en-GB" b="1" dirty="0" smtClean="0"/>
              <a:t> MIN.</a:t>
            </a:r>
            <a:r>
              <a:rPr lang="en-GB" dirty="0" smtClean="0"/>
              <a:t> </a:t>
            </a:r>
            <a:r>
              <a:rPr lang="en-GB" b="1" dirty="0" smtClean="0"/>
              <a:t>90 CREDITS AT LEVEL 6 TO GRADUATE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73325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751"/>
          </a:xfrm>
        </p:spPr>
        <p:txBody>
          <a:bodyPr>
            <a:normAutofit/>
          </a:bodyPr>
          <a:lstStyle/>
          <a:p>
            <a:r>
              <a:rPr lang="en-GB" dirty="0" smtClean="0"/>
              <a:t>Research project (aka dissertation): finalists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7019"/>
            <a:ext cx="10515600" cy="5348749"/>
          </a:xfrm>
        </p:spPr>
        <p:txBody>
          <a:bodyPr>
            <a:normAutofit/>
          </a:bodyPr>
          <a:lstStyle/>
          <a:p>
            <a:r>
              <a:rPr lang="en-GB" dirty="0"/>
              <a:t>C</a:t>
            </a:r>
            <a:r>
              <a:rPr lang="en-GB" dirty="0" smtClean="0"/>
              <a:t>hoose Research Project Module, COM6201, on </a:t>
            </a:r>
            <a:r>
              <a:rPr lang="en-GB" dirty="0" err="1" smtClean="0"/>
              <a:t>MySIS</a:t>
            </a:r>
            <a:r>
              <a:rPr lang="en-GB" dirty="0" smtClean="0"/>
              <a:t> when registering for modules as </a:t>
            </a:r>
            <a:r>
              <a:rPr lang="en-GB" b="1" u="sng" dirty="0" smtClean="0"/>
              <a:t>main</a:t>
            </a:r>
            <a:r>
              <a:rPr lang="en-GB" u="sng" dirty="0" smtClean="0"/>
              <a:t> – not reserve – choice </a:t>
            </a:r>
            <a:r>
              <a:rPr lang="en-GB" dirty="0" smtClean="0"/>
              <a:t>by </a:t>
            </a:r>
            <a:r>
              <a:rPr lang="en-GB" b="1" dirty="0" smtClean="0"/>
              <a:t>7 April 2024</a:t>
            </a:r>
            <a:endParaRPr lang="en-GB" b="1" u="sng" dirty="0" smtClean="0"/>
          </a:p>
          <a:p>
            <a:r>
              <a:rPr lang="en-GB" dirty="0"/>
              <a:t>S</a:t>
            </a:r>
            <a:r>
              <a:rPr lang="en-GB" dirty="0" smtClean="0"/>
              <a:t>ubmit </a:t>
            </a:r>
            <a:r>
              <a:rPr lang="en-GB" u="sng" dirty="0" smtClean="0"/>
              <a:t>provisional</a:t>
            </a:r>
            <a:r>
              <a:rPr lang="en-GB" dirty="0" smtClean="0"/>
              <a:t> </a:t>
            </a:r>
            <a:r>
              <a:rPr lang="en-GB" b="1" dirty="0" smtClean="0"/>
              <a:t>50-100 </a:t>
            </a:r>
            <a:r>
              <a:rPr lang="en-GB" b="1" dirty="0"/>
              <a:t>word</a:t>
            </a:r>
            <a:r>
              <a:rPr lang="en-GB" dirty="0"/>
              <a:t> topic </a:t>
            </a:r>
            <a:r>
              <a:rPr lang="en-GB" b="1" dirty="0" smtClean="0"/>
              <a:t>proposal</a:t>
            </a:r>
            <a:r>
              <a:rPr lang="en-GB" dirty="0" smtClean="0"/>
              <a:t> with the name of a </a:t>
            </a:r>
            <a:r>
              <a:rPr lang="en-GB" b="1" dirty="0" smtClean="0"/>
              <a:t>proposed supervisor </a:t>
            </a:r>
            <a:r>
              <a:rPr lang="en-GB" dirty="0" smtClean="0"/>
              <a:t>by </a:t>
            </a:r>
            <a:r>
              <a:rPr lang="en-GB" b="1" dirty="0"/>
              <a:t>11:55pm </a:t>
            </a:r>
            <a:r>
              <a:rPr lang="en-GB" dirty="0"/>
              <a:t>on</a:t>
            </a:r>
            <a:r>
              <a:rPr lang="en-GB" b="1" dirty="0"/>
              <a:t> Sunday </a:t>
            </a:r>
            <a:r>
              <a:rPr lang="en-GB" b="1" dirty="0" smtClean="0"/>
              <a:t>14 April 2024</a:t>
            </a:r>
            <a:r>
              <a:rPr lang="en-GB" dirty="0" smtClean="0"/>
              <a:t>: </a:t>
            </a:r>
            <a:r>
              <a:rPr lang="en-GB" u="sng" dirty="0">
                <a:hlinkClick r:id="rId2"/>
              </a:rPr>
              <a:t>https://</a:t>
            </a:r>
            <a:r>
              <a:rPr lang="en-GB" u="sng" dirty="0" smtClean="0">
                <a:hlinkClick r:id="rId2"/>
              </a:rPr>
              <a:t>qmplus.qmul.ac.uk/mod/assign/view.php?id=2521182</a:t>
            </a:r>
            <a:r>
              <a:rPr lang="en-GB" u="sng" dirty="0" smtClean="0"/>
              <a:t> (</a:t>
            </a:r>
            <a:r>
              <a:rPr lang="en-GB" dirty="0" smtClean="0"/>
              <a:t>Sample proposal at end of slides)</a:t>
            </a:r>
          </a:p>
          <a:p>
            <a:r>
              <a:rPr lang="en-GB" dirty="0" smtClean="0"/>
              <a:t>Look at staff pages on </a:t>
            </a:r>
            <a:r>
              <a:rPr lang="en-GB" dirty="0" smtClean="0"/>
              <a:t>departmental </a:t>
            </a:r>
            <a:r>
              <a:rPr lang="en-GB" dirty="0" smtClean="0"/>
              <a:t>website (‘People’) to see who is working on research in </a:t>
            </a:r>
            <a:r>
              <a:rPr lang="en-GB" dirty="0" smtClean="0"/>
              <a:t>the same/a related </a:t>
            </a:r>
            <a:r>
              <a:rPr lang="en-GB" dirty="0" smtClean="0"/>
              <a:t>field to find suitable supervisor to propose for your RP </a:t>
            </a:r>
            <a:r>
              <a:rPr lang="en-GB" dirty="0" smtClean="0"/>
              <a:t> </a:t>
            </a:r>
            <a:endParaRPr lang="en-GB" dirty="0" smtClean="0"/>
          </a:p>
          <a:p>
            <a:r>
              <a:rPr lang="en-GB" dirty="0" smtClean="0"/>
              <a:t>NB: y</a:t>
            </a:r>
            <a:r>
              <a:rPr lang="en-GB" dirty="0" smtClean="0"/>
              <a:t>ou </a:t>
            </a:r>
            <a:r>
              <a:rPr lang="en-GB" dirty="0" smtClean="0"/>
              <a:t>might be allocated a different </a:t>
            </a:r>
            <a:r>
              <a:rPr lang="en-GB" dirty="0" smtClean="0"/>
              <a:t>supervisor – </a:t>
            </a:r>
            <a:r>
              <a:rPr lang="en-GB" dirty="0" smtClean="0"/>
              <a:t>workloads, </a:t>
            </a:r>
            <a:r>
              <a:rPr lang="en-GB" dirty="0" smtClean="0"/>
              <a:t>sabbatical, </a:t>
            </a:r>
            <a:r>
              <a:rPr lang="en-GB" dirty="0" smtClean="0"/>
              <a:t>better fit for project, etc.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683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056"/>
          </a:xfrm>
        </p:spPr>
        <p:txBody>
          <a:bodyPr/>
          <a:lstStyle/>
          <a:p>
            <a:r>
              <a:rPr lang="en-GB" dirty="0" smtClean="0"/>
              <a:t>Research project: finalists,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2657"/>
            <a:ext cx="10515600" cy="457430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Entry </a:t>
            </a:r>
            <a:r>
              <a:rPr lang="en-GB" dirty="0"/>
              <a:t>is selective, based on attainment </a:t>
            </a:r>
            <a:r>
              <a:rPr lang="en-GB" dirty="0" smtClean="0"/>
              <a:t>of </a:t>
            </a:r>
            <a:r>
              <a:rPr lang="en-GB" dirty="0"/>
              <a:t>2:1 (60</a:t>
            </a:r>
            <a:r>
              <a:rPr lang="en-GB" dirty="0" smtClean="0"/>
              <a:t>%) or above grade average in studies </a:t>
            </a:r>
            <a:r>
              <a:rPr lang="en-GB" dirty="0"/>
              <a:t>so far (first year grades +</a:t>
            </a:r>
            <a:r>
              <a:rPr lang="en-GB" dirty="0" smtClean="0"/>
              <a:t> </a:t>
            </a:r>
            <a:r>
              <a:rPr lang="en-GB" dirty="0"/>
              <a:t>available second year grades from Semester 1</a:t>
            </a:r>
            <a:r>
              <a:rPr lang="en-GB" dirty="0" smtClean="0"/>
              <a:t>)</a:t>
            </a:r>
          </a:p>
          <a:p>
            <a:r>
              <a:rPr lang="en-GB" dirty="0" smtClean="0"/>
              <a:t>Students </a:t>
            </a:r>
            <a:r>
              <a:rPr lang="en-GB" dirty="0"/>
              <a:t>currently on </a:t>
            </a:r>
            <a:r>
              <a:rPr lang="en-GB" dirty="0" smtClean="0"/>
              <a:t>Year </a:t>
            </a:r>
            <a:r>
              <a:rPr lang="en-GB" dirty="0"/>
              <a:t>Abroad must demonstrate a 2:1 (60%) grade average in </a:t>
            </a:r>
            <a:r>
              <a:rPr lang="en-GB" dirty="0" smtClean="0"/>
              <a:t>second year</a:t>
            </a:r>
            <a:endParaRPr lang="en-GB" dirty="0"/>
          </a:p>
          <a:p>
            <a:r>
              <a:rPr lang="en-GB" dirty="0"/>
              <a:t>F</a:t>
            </a:r>
            <a:r>
              <a:rPr lang="en-GB" dirty="0" smtClean="0"/>
              <a:t>inal </a:t>
            </a:r>
            <a:r>
              <a:rPr lang="en-GB" dirty="0"/>
              <a:t>decision to admit students </a:t>
            </a:r>
            <a:r>
              <a:rPr lang="en-GB" dirty="0" smtClean="0"/>
              <a:t>on </a:t>
            </a:r>
            <a:r>
              <a:rPr lang="en-GB" dirty="0" smtClean="0"/>
              <a:t>RP </a:t>
            </a:r>
            <a:r>
              <a:rPr lang="en-GB" dirty="0" smtClean="0"/>
              <a:t>module is based </a:t>
            </a:r>
            <a:r>
              <a:rPr lang="en-GB" dirty="0"/>
              <a:t>on </a:t>
            </a:r>
            <a:r>
              <a:rPr lang="en-GB" dirty="0" smtClean="0"/>
              <a:t>grade average </a:t>
            </a:r>
            <a:r>
              <a:rPr lang="en-GB" dirty="0"/>
              <a:t>and </a:t>
            </a:r>
            <a:r>
              <a:rPr lang="en-GB" dirty="0" smtClean="0"/>
              <a:t>research </a:t>
            </a:r>
            <a:r>
              <a:rPr lang="en-GB" dirty="0" smtClean="0"/>
              <a:t>proposal. Will </a:t>
            </a:r>
            <a:r>
              <a:rPr lang="en-GB" dirty="0"/>
              <a:t>be communicated </a:t>
            </a:r>
            <a:r>
              <a:rPr lang="en-GB" b="1" u="sng" dirty="0"/>
              <a:t>from</a:t>
            </a:r>
            <a:r>
              <a:rPr lang="en-GB" b="1" dirty="0"/>
              <a:t> 8 May </a:t>
            </a:r>
            <a:r>
              <a:rPr lang="en-GB" b="1" dirty="0" smtClean="0"/>
              <a:t>2024 </a:t>
            </a:r>
            <a:r>
              <a:rPr lang="en-GB" dirty="0" smtClean="0"/>
              <a:t>with the rest of your module allocations</a:t>
            </a:r>
            <a:endParaRPr lang="en-GB" dirty="0"/>
          </a:p>
          <a:p>
            <a:r>
              <a:rPr lang="en-GB" b="1" dirty="0"/>
              <a:t>Students who have not submitted </a:t>
            </a:r>
            <a:r>
              <a:rPr lang="en-GB" b="1" dirty="0" smtClean="0"/>
              <a:t>proposal </a:t>
            </a:r>
            <a:r>
              <a:rPr lang="en-GB" b="1" dirty="0"/>
              <a:t>by 14 April will automatically be </a:t>
            </a:r>
            <a:r>
              <a:rPr lang="en-GB" b="1" dirty="0" smtClean="0"/>
              <a:t>reallocated to </a:t>
            </a:r>
            <a:r>
              <a:rPr lang="en-GB" b="1" dirty="0"/>
              <a:t>reserve module </a:t>
            </a:r>
            <a:r>
              <a:rPr lang="en-GB" b="1" dirty="0" smtClean="0"/>
              <a:t>choices</a:t>
            </a:r>
            <a:r>
              <a:rPr lang="en-GB" b="1" dirty="0"/>
              <a:t> </a:t>
            </a:r>
            <a:r>
              <a:rPr lang="en-GB" b="1" dirty="0" smtClean="0"/>
              <a:t>instead</a:t>
            </a:r>
            <a:r>
              <a:rPr lang="en-GB" dirty="0"/>
              <a:t> </a:t>
            </a:r>
            <a:r>
              <a:rPr lang="en-GB" b="1" dirty="0" smtClean="0"/>
              <a:t>- </a:t>
            </a:r>
            <a:r>
              <a:rPr lang="en-GB" b="1" u="sng" dirty="0" smtClean="0"/>
              <a:t>don’t miss the proposal deadline if you want to do an RP!  </a:t>
            </a:r>
            <a:endParaRPr lang="en-GB" b="1" u="sng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642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572"/>
          </a:xfrm>
        </p:spPr>
        <p:txBody>
          <a:bodyPr/>
          <a:lstStyle/>
          <a:p>
            <a:r>
              <a:rPr lang="en-GB" dirty="0"/>
              <a:t>Sample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6684"/>
            <a:ext cx="10515600" cy="512260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Name</a:t>
            </a:r>
            <a:r>
              <a:rPr lang="en-GB" b="1" dirty="0"/>
              <a:t>: </a:t>
            </a:r>
            <a:r>
              <a:rPr lang="en-GB" dirty="0"/>
              <a:t>Jane Doe </a:t>
            </a:r>
          </a:p>
          <a:p>
            <a:pPr marL="0" indent="0">
              <a:buNone/>
            </a:pPr>
            <a:r>
              <a:rPr lang="en-GB" b="1" dirty="0"/>
              <a:t>Student number</a:t>
            </a:r>
            <a:r>
              <a:rPr lang="en-GB" dirty="0"/>
              <a:t>: </a:t>
            </a:r>
            <a:r>
              <a:rPr lang="en-GB" dirty="0" smtClean="0"/>
              <a:t>210000000</a:t>
            </a:r>
            <a:endParaRPr lang="en-GB" dirty="0"/>
          </a:p>
          <a:p>
            <a:pPr marL="0" indent="0">
              <a:buNone/>
            </a:pPr>
            <a:r>
              <a:rPr lang="en-GB" b="1" dirty="0"/>
              <a:t>Proposed supervisor</a:t>
            </a:r>
            <a:r>
              <a:rPr lang="en-GB" dirty="0"/>
              <a:t>: Hannah Scott Deuchar </a:t>
            </a:r>
          </a:p>
          <a:p>
            <a:pPr marL="0" indent="0">
              <a:buNone/>
            </a:pPr>
            <a:r>
              <a:rPr lang="en-GB" b="1" dirty="0"/>
              <a:t>Proposed topic:</a:t>
            </a:r>
            <a:r>
              <a:rPr lang="en-GB" dirty="0"/>
              <a:t> I would like to work on the different representations of </a:t>
            </a:r>
            <a:r>
              <a:rPr lang="en-GB" i="1" dirty="0"/>
              <a:t>Aladdin </a:t>
            </a:r>
            <a:r>
              <a:rPr lang="en-GB" dirty="0"/>
              <a:t>in film, </a:t>
            </a:r>
            <a:r>
              <a:rPr lang="en-GB" dirty="0" smtClean="0"/>
              <a:t>literature </a:t>
            </a:r>
            <a:r>
              <a:rPr lang="en-GB" dirty="0"/>
              <a:t>and visual culture in the 20</a:t>
            </a:r>
            <a:r>
              <a:rPr lang="en-GB" baseline="30000" dirty="0"/>
              <a:t>th</a:t>
            </a:r>
            <a:r>
              <a:rPr lang="en-GB" dirty="0"/>
              <a:t> century. I will probably choose four or five different </a:t>
            </a:r>
            <a:r>
              <a:rPr lang="en-GB" dirty="0" smtClean="0"/>
              <a:t>representations</a:t>
            </a:r>
            <a:r>
              <a:rPr lang="en-GB" dirty="0"/>
              <a:t> </a:t>
            </a:r>
            <a:r>
              <a:rPr lang="en-GB" dirty="0" smtClean="0"/>
              <a:t>(perhaps more). </a:t>
            </a:r>
            <a:r>
              <a:rPr lang="en-GB" dirty="0"/>
              <a:t>Some of the research questions that interest </a:t>
            </a:r>
            <a:r>
              <a:rPr lang="en-GB" dirty="0" smtClean="0"/>
              <a:t>me: </a:t>
            </a:r>
          </a:p>
          <a:p>
            <a:pPr marL="0" indent="0">
              <a:buNone/>
            </a:pPr>
            <a:r>
              <a:rPr lang="en-GB" dirty="0" smtClean="0"/>
              <a:t>Why </a:t>
            </a:r>
            <a:r>
              <a:rPr lang="en-GB" dirty="0"/>
              <a:t>is </a:t>
            </a:r>
            <a:r>
              <a:rPr lang="en-GB" i="1" dirty="0"/>
              <a:t>Aladdin </a:t>
            </a:r>
            <a:r>
              <a:rPr lang="en-GB" dirty="0"/>
              <a:t>such a popular narrative in global culture? 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</a:t>
            </a:r>
            <a:r>
              <a:rPr lang="en-GB" dirty="0"/>
              <a:t>does the popularity of </a:t>
            </a:r>
            <a:r>
              <a:rPr lang="en-GB" i="1" dirty="0"/>
              <a:t>Aladdin </a:t>
            </a:r>
            <a:r>
              <a:rPr lang="en-GB" dirty="0"/>
              <a:t>tell us about global culture?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How </a:t>
            </a:r>
            <a:r>
              <a:rPr lang="en-GB" dirty="0"/>
              <a:t>do retellings of the </a:t>
            </a:r>
            <a:r>
              <a:rPr lang="en-GB" i="1" dirty="0"/>
              <a:t>Aladdin </a:t>
            </a:r>
            <a:r>
              <a:rPr lang="en-GB" dirty="0"/>
              <a:t>story, and representations of the characters, shift across different media, time </a:t>
            </a:r>
            <a:r>
              <a:rPr lang="en-GB" dirty="0" smtClean="0"/>
              <a:t>periods </a:t>
            </a:r>
            <a:r>
              <a:rPr lang="en-GB" dirty="0"/>
              <a:t>and geographical </a:t>
            </a:r>
            <a:r>
              <a:rPr lang="en-GB" dirty="0" smtClean="0"/>
              <a:t>locations? </a:t>
            </a:r>
          </a:p>
          <a:p>
            <a:pPr marL="0" indent="0">
              <a:buNone/>
            </a:pPr>
            <a:r>
              <a:rPr lang="en-GB" dirty="0" smtClean="0"/>
              <a:t>What </a:t>
            </a:r>
            <a:r>
              <a:rPr lang="en-GB" dirty="0"/>
              <a:t>can the differences between retellings of </a:t>
            </a:r>
            <a:r>
              <a:rPr lang="en-GB" i="1" dirty="0"/>
              <a:t>Aladdin </a:t>
            </a:r>
            <a:r>
              <a:rPr lang="en-GB" dirty="0"/>
              <a:t>reveal about global Orientalism and conceptions of race in the 20</a:t>
            </a:r>
            <a:r>
              <a:rPr lang="en-GB" baseline="30000" dirty="0"/>
              <a:t>th</a:t>
            </a:r>
            <a:r>
              <a:rPr lang="en-GB" dirty="0"/>
              <a:t> century</a:t>
            </a:r>
            <a:r>
              <a:rPr lang="en-GB" dirty="0" smtClean="0"/>
              <a:t>?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35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Current 1</a:t>
            </a:r>
            <a:r>
              <a:rPr lang="en-GB" baseline="30000" dirty="0" smtClean="0"/>
              <a:t>st</a:t>
            </a:r>
            <a:r>
              <a:rPr lang="en-GB" dirty="0" smtClean="0"/>
              <a:t> years → 2</a:t>
            </a:r>
            <a:r>
              <a:rPr lang="en-GB" baseline="30000" dirty="0" smtClean="0"/>
              <a:t>nd</a:t>
            </a:r>
            <a:r>
              <a:rPr lang="en-GB" dirty="0" smtClean="0"/>
              <a:t> year – all current first </a:t>
            </a:r>
            <a:r>
              <a:rPr lang="en-GB" dirty="0" smtClean="0"/>
              <a:t>years (slide 3)</a:t>
            </a:r>
            <a:endParaRPr lang="en-GB" dirty="0" smtClean="0"/>
          </a:p>
          <a:p>
            <a:r>
              <a:rPr lang="en-GB" dirty="0"/>
              <a:t>Current 1</a:t>
            </a:r>
            <a:r>
              <a:rPr lang="en-GB" baseline="30000" dirty="0"/>
              <a:t>st</a:t>
            </a:r>
            <a:r>
              <a:rPr lang="en-GB" dirty="0"/>
              <a:t> years → 2</a:t>
            </a:r>
            <a:r>
              <a:rPr lang="en-GB" baseline="30000" dirty="0"/>
              <a:t>nd</a:t>
            </a:r>
            <a:r>
              <a:rPr lang="en-GB" dirty="0"/>
              <a:t> </a:t>
            </a:r>
            <a:r>
              <a:rPr lang="en-GB" dirty="0" smtClean="0"/>
              <a:t>year – single honours first </a:t>
            </a:r>
            <a:r>
              <a:rPr lang="en-GB" dirty="0" smtClean="0"/>
              <a:t>years (slide 4)</a:t>
            </a:r>
            <a:endParaRPr lang="en-GB" dirty="0" smtClean="0"/>
          </a:p>
          <a:p>
            <a:r>
              <a:rPr lang="en-GB" dirty="0"/>
              <a:t>Current 1</a:t>
            </a:r>
            <a:r>
              <a:rPr lang="en-GB" baseline="30000" dirty="0"/>
              <a:t>st</a:t>
            </a:r>
            <a:r>
              <a:rPr lang="en-GB" dirty="0"/>
              <a:t> years → 2</a:t>
            </a:r>
            <a:r>
              <a:rPr lang="en-GB" baseline="30000" dirty="0"/>
              <a:t>nd</a:t>
            </a:r>
            <a:r>
              <a:rPr lang="en-GB" dirty="0"/>
              <a:t> </a:t>
            </a:r>
            <a:r>
              <a:rPr lang="en-GB" dirty="0" smtClean="0"/>
              <a:t>year – joint honours first </a:t>
            </a:r>
            <a:r>
              <a:rPr lang="en-GB" dirty="0" smtClean="0"/>
              <a:t>years (slide 5)</a:t>
            </a:r>
            <a:endParaRPr lang="en-GB" dirty="0" smtClean="0"/>
          </a:p>
          <a:p>
            <a:r>
              <a:rPr lang="en-GB" dirty="0" smtClean="0"/>
              <a:t>Current 2</a:t>
            </a:r>
            <a:r>
              <a:rPr lang="en-GB" baseline="30000" dirty="0" smtClean="0"/>
              <a:t>nd</a:t>
            </a:r>
            <a:r>
              <a:rPr lang="en-GB" dirty="0" smtClean="0"/>
              <a:t> years → final year – all </a:t>
            </a:r>
            <a:r>
              <a:rPr lang="en-GB" dirty="0" smtClean="0"/>
              <a:t>finalists (slide 6)</a:t>
            </a:r>
            <a:endParaRPr lang="en-GB" dirty="0" smtClean="0"/>
          </a:p>
          <a:p>
            <a:r>
              <a:rPr lang="en-GB" dirty="0" smtClean="0"/>
              <a:t>Registration timeline – all </a:t>
            </a:r>
            <a:r>
              <a:rPr lang="en-GB" dirty="0" smtClean="0"/>
              <a:t>students (slides 7 &amp; 8)</a:t>
            </a:r>
          </a:p>
          <a:p>
            <a:r>
              <a:rPr lang="en-GB" dirty="0" smtClean="0"/>
              <a:t>Choosing </a:t>
            </a:r>
            <a:r>
              <a:rPr lang="en-GB" dirty="0" smtClean="0"/>
              <a:t>your modules </a:t>
            </a:r>
            <a:r>
              <a:rPr lang="en-GB" dirty="0" smtClean="0"/>
              <a:t>– all students (slide 9)</a:t>
            </a:r>
          </a:p>
          <a:p>
            <a:r>
              <a:rPr lang="en-GB" dirty="0" smtClean="0"/>
              <a:t>Checklist – all students (slide 10)</a:t>
            </a:r>
            <a:endParaRPr lang="en-GB" dirty="0" smtClean="0"/>
          </a:p>
          <a:p>
            <a:r>
              <a:rPr lang="en-GB" dirty="0" smtClean="0"/>
              <a:t>Research </a:t>
            </a:r>
            <a:r>
              <a:rPr lang="en-GB" dirty="0"/>
              <a:t>P</a:t>
            </a:r>
            <a:r>
              <a:rPr lang="en-GB" dirty="0" smtClean="0"/>
              <a:t>roject (dissertation) module – finalists who are interested in doing a dissertation  </a:t>
            </a:r>
            <a:r>
              <a:rPr lang="en-GB" dirty="0" smtClean="0"/>
              <a:t>(slides 11-13). A</a:t>
            </a:r>
            <a:r>
              <a:rPr lang="en-GB" dirty="0" smtClean="0"/>
              <a:t>lso see separate Research Project </a:t>
            </a:r>
            <a:r>
              <a:rPr lang="en-GB" dirty="0" err="1" smtClean="0"/>
              <a:t>Powerpoint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91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1</a:t>
            </a:r>
            <a:r>
              <a:rPr lang="en-GB" baseline="30000" dirty="0" smtClean="0"/>
              <a:t>st</a:t>
            </a:r>
            <a:r>
              <a:rPr lang="en-GB" dirty="0" smtClean="0"/>
              <a:t> years (level 4) going in to 2</a:t>
            </a:r>
            <a:r>
              <a:rPr lang="en-GB" baseline="30000" dirty="0" smtClean="0"/>
              <a:t>nd</a:t>
            </a:r>
            <a:r>
              <a:rPr lang="en-GB" dirty="0" smtClean="0"/>
              <a:t> year (level 5) in September 2024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16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AS SECOND </a:t>
            </a:r>
            <a:r>
              <a:rPr lang="en-GB" dirty="0"/>
              <a:t>YEAR STUDENTS</a:t>
            </a:r>
          </a:p>
          <a:p>
            <a:r>
              <a:rPr lang="en-GB" dirty="0" smtClean="0"/>
              <a:t>You </a:t>
            </a:r>
            <a:r>
              <a:rPr lang="en-GB" dirty="0"/>
              <a:t>must take </a:t>
            </a:r>
            <a:r>
              <a:rPr lang="en-GB" b="1" dirty="0"/>
              <a:t>120 credits</a:t>
            </a:r>
            <a:r>
              <a:rPr lang="en-GB" dirty="0"/>
              <a:t>, of which </a:t>
            </a:r>
            <a:r>
              <a:rPr lang="en-GB" b="1" dirty="0"/>
              <a:t>at least 90 credits </a:t>
            </a:r>
            <a:r>
              <a:rPr lang="en-GB" dirty="0"/>
              <a:t>must be at </a:t>
            </a:r>
            <a:r>
              <a:rPr lang="en-GB" b="1" dirty="0"/>
              <a:t>level </a:t>
            </a:r>
            <a:r>
              <a:rPr lang="en-GB" b="1" dirty="0" smtClean="0"/>
              <a:t>5</a:t>
            </a:r>
            <a:endParaRPr lang="en-GB" dirty="0"/>
          </a:p>
          <a:p>
            <a:r>
              <a:rPr lang="en-GB" dirty="0" smtClean="0"/>
              <a:t>Up </a:t>
            </a:r>
            <a:r>
              <a:rPr lang="en-GB" dirty="0"/>
              <a:t>to 30 credits may be at level </a:t>
            </a:r>
            <a:r>
              <a:rPr lang="en-GB" dirty="0" smtClean="0"/>
              <a:t>4, with </a:t>
            </a:r>
            <a:r>
              <a:rPr lang="en-GB" dirty="0"/>
              <a:t>your </a:t>
            </a:r>
            <a:r>
              <a:rPr lang="en-GB" dirty="0" smtClean="0"/>
              <a:t>advisor </a:t>
            </a:r>
            <a:r>
              <a:rPr lang="en-GB" dirty="0"/>
              <a:t>and </a:t>
            </a:r>
            <a:r>
              <a:rPr lang="en-GB" dirty="0" smtClean="0"/>
              <a:t>the module </a:t>
            </a:r>
            <a:r>
              <a:rPr lang="en-GB" dirty="0"/>
              <a:t>organiser's </a:t>
            </a:r>
            <a:r>
              <a:rPr lang="en-GB" dirty="0" smtClean="0"/>
              <a:t>consent (e.g. you might want to start learning a language, which would be offered at level 4 for beginners)</a:t>
            </a:r>
          </a:p>
          <a:p>
            <a:r>
              <a:rPr lang="en-GB" dirty="0" smtClean="0"/>
              <a:t>Up </a:t>
            </a:r>
            <a:r>
              <a:rPr lang="en-GB" dirty="0"/>
              <a:t>to 30 credits may be at level 6 with your </a:t>
            </a:r>
            <a:r>
              <a:rPr lang="en-GB" dirty="0" smtClean="0"/>
              <a:t>advisor </a:t>
            </a:r>
            <a:r>
              <a:rPr lang="en-GB" dirty="0" smtClean="0"/>
              <a:t>and the module </a:t>
            </a:r>
            <a:r>
              <a:rPr lang="en-GB" dirty="0"/>
              <a:t>organiser's consent </a:t>
            </a:r>
            <a:r>
              <a:rPr lang="en-GB" dirty="0" smtClean="0"/>
              <a:t>(it is up to you to seek this), but only if </a:t>
            </a:r>
            <a:r>
              <a:rPr lang="en-GB" dirty="0"/>
              <a:t>the appropriate level 5 pre-requisite has been </a:t>
            </a:r>
            <a:r>
              <a:rPr lang="en-GB" dirty="0" smtClean="0"/>
              <a:t>met (if there is one)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46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 hons. Comp. Lit. → 2</a:t>
            </a:r>
            <a:r>
              <a:rPr lang="en-GB" baseline="30000" dirty="0" smtClean="0"/>
              <a:t>nd</a:t>
            </a:r>
            <a:r>
              <a:rPr lang="en-GB" dirty="0" smtClean="0"/>
              <a:t> year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503"/>
            <a:ext cx="10515600" cy="468246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take the following </a:t>
            </a:r>
            <a:r>
              <a:rPr lang="en-GB" b="1" dirty="0"/>
              <a:t>75 credits</a:t>
            </a:r>
            <a:r>
              <a:rPr lang="en-GB" dirty="0"/>
              <a:t>: 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15 </a:t>
            </a:r>
            <a:r>
              <a:rPr lang="en-GB" b="1" dirty="0"/>
              <a:t>credits COM200 </a:t>
            </a:r>
            <a:r>
              <a:rPr lang="en-GB" dirty="0"/>
              <a:t>The Scene of Reading </a:t>
            </a:r>
            <a:r>
              <a:rPr lang="en-GB" dirty="0" smtClean="0"/>
              <a:t>(only compulsory Comp. Lit. module in 2</a:t>
            </a:r>
            <a:r>
              <a:rPr lang="en-GB" baseline="30000" dirty="0" smtClean="0"/>
              <a:t>nd</a:t>
            </a:r>
            <a:r>
              <a:rPr lang="en-GB" dirty="0" smtClean="0"/>
              <a:t> year)</a:t>
            </a:r>
          </a:p>
          <a:p>
            <a:pPr marL="0" indent="0">
              <a:buNone/>
            </a:pPr>
            <a:r>
              <a:rPr lang="en-GB" b="1" dirty="0" smtClean="0"/>
              <a:t>60 </a:t>
            </a:r>
            <a:r>
              <a:rPr lang="en-GB" b="1" dirty="0"/>
              <a:t>credits </a:t>
            </a:r>
            <a:r>
              <a:rPr lang="en-GB" dirty="0" smtClean="0"/>
              <a:t>of </a:t>
            </a:r>
            <a:r>
              <a:rPr lang="en-GB" b="1" dirty="0" smtClean="0"/>
              <a:t>optional </a:t>
            </a:r>
            <a:r>
              <a:rPr lang="en-GB" dirty="0"/>
              <a:t>modules </a:t>
            </a:r>
            <a:r>
              <a:rPr lang="en-GB" dirty="0" smtClean="0"/>
              <a:t>that are </a:t>
            </a:r>
            <a:r>
              <a:rPr lang="en-GB" b="1" dirty="0"/>
              <a:t>COM </a:t>
            </a:r>
            <a:r>
              <a:rPr lang="en-GB" b="1" dirty="0" smtClean="0"/>
              <a:t>coded</a:t>
            </a:r>
            <a:r>
              <a:rPr lang="en-GB" dirty="0" smtClean="0"/>
              <a:t> </a:t>
            </a:r>
            <a:r>
              <a:rPr lang="en-GB" dirty="0"/>
              <a:t>at </a:t>
            </a:r>
            <a:r>
              <a:rPr lang="en-GB" b="1" dirty="0"/>
              <a:t>level 5</a:t>
            </a: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 choose </a:t>
            </a:r>
            <a:r>
              <a:rPr lang="en-GB" dirty="0"/>
              <a:t>the remaining </a:t>
            </a:r>
            <a:r>
              <a:rPr lang="en-GB" b="1" dirty="0"/>
              <a:t>45 credits </a:t>
            </a:r>
            <a:r>
              <a:rPr lang="en-GB" dirty="0"/>
              <a:t>from: </a:t>
            </a:r>
          </a:p>
          <a:p>
            <a:pPr marL="0" indent="0">
              <a:buNone/>
            </a:pPr>
            <a:r>
              <a:rPr lang="en-GB" dirty="0" smtClean="0"/>
              <a:t>All optional </a:t>
            </a:r>
            <a:r>
              <a:rPr lang="en-GB" dirty="0"/>
              <a:t>modules offered </a:t>
            </a:r>
            <a:r>
              <a:rPr lang="en-GB" dirty="0" smtClean="0"/>
              <a:t>by Comp. Lit. (i.e. COM coded ones, at level 5, or 30 of the 45 credits at level 4/6, with your advisor and the module convenor’s consent)</a:t>
            </a:r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the School of Languages, Linguistics and </a:t>
            </a:r>
            <a:r>
              <a:rPr lang="en-GB" dirty="0" smtClean="0"/>
              <a:t>Film (e.g. ones coded SML, FLM, LIN, LAN, HSP, CAT…)  </a:t>
            </a:r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modules offered in the Faculty of Humanities and Social </a:t>
            </a:r>
            <a:r>
              <a:rPr lang="en-GB" dirty="0" smtClean="0"/>
              <a:t>Sciences (e.g. English, Drama, Business, Politics…)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54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791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Joint hons. Comp. Lit 2</a:t>
            </a:r>
            <a:r>
              <a:rPr lang="en-GB" baseline="30000" dirty="0" smtClean="0"/>
              <a:t>nd</a:t>
            </a:r>
            <a:r>
              <a:rPr lang="en-GB" dirty="0" smtClean="0"/>
              <a:t> year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3226"/>
            <a:ext cx="10515600" cy="5874774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J</a:t>
            </a:r>
            <a:r>
              <a:rPr lang="en-GB" b="1" dirty="0" smtClean="0"/>
              <a:t>oint </a:t>
            </a:r>
            <a:r>
              <a:rPr lang="en-GB" b="1" dirty="0"/>
              <a:t>honours </a:t>
            </a:r>
            <a:r>
              <a:rPr lang="en-GB" b="1" dirty="0" smtClean="0"/>
              <a:t>student</a:t>
            </a:r>
            <a:r>
              <a:rPr lang="en-GB" dirty="0" smtClean="0"/>
              <a:t> </a:t>
            </a:r>
            <a:r>
              <a:rPr lang="en-GB" dirty="0"/>
              <a:t>need to </a:t>
            </a:r>
            <a:r>
              <a:rPr lang="en-GB" b="1" dirty="0"/>
              <a:t>check</a:t>
            </a:r>
            <a:r>
              <a:rPr lang="en-GB" dirty="0"/>
              <a:t> how many credits are covered by compulsory/core modules for </a:t>
            </a:r>
            <a:r>
              <a:rPr lang="en-GB" dirty="0" smtClean="0"/>
              <a:t>particular programme </a:t>
            </a:r>
            <a:r>
              <a:rPr lang="en-GB" dirty="0"/>
              <a:t>of study: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qmplus.qmul.ac.uk/course/view.php?id=23860</a:t>
            </a:r>
            <a:r>
              <a:rPr lang="en-GB" dirty="0" smtClean="0"/>
              <a:t> </a:t>
            </a:r>
          </a:p>
          <a:p>
            <a:r>
              <a:rPr lang="en-GB" dirty="0" smtClean="0"/>
              <a:t>E.g., </a:t>
            </a:r>
            <a:r>
              <a:rPr lang="en-GB" dirty="0"/>
              <a:t>Comp. Lit and </a:t>
            </a:r>
            <a:r>
              <a:rPr lang="en-GB" dirty="0" smtClean="0"/>
              <a:t>Film: </a:t>
            </a:r>
          </a:p>
          <a:p>
            <a:pPr marL="0" indent="0">
              <a:buNone/>
            </a:pPr>
            <a:r>
              <a:rPr lang="en-GB" b="1" dirty="0" smtClean="0"/>
              <a:t>60 credits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/>
              <a:t>C</a:t>
            </a:r>
            <a:r>
              <a:rPr lang="en-GB" dirty="0" smtClean="0"/>
              <a:t>ompulsory Comp. Lit. module, </a:t>
            </a:r>
            <a:r>
              <a:rPr lang="en-GB" dirty="0"/>
              <a:t>The Scene of Reading, </a:t>
            </a:r>
            <a:r>
              <a:rPr lang="en-GB" b="1" dirty="0" smtClean="0"/>
              <a:t>15 credits</a:t>
            </a:r>
          </a:p>
          <a:p>
            <a:pPr marL="0" indent="0">
              <a:buNone/>
            </a:pPr>
            <a:r>
              <a:rPr lang="en-GB" dirty="0" smtClean="0"/>
              <a:t>Compulsory Film module: </a:t>
            </a:r>
            <a:r>
              <a:rPr lang="en-GB" dirty="0"/>
              <a:t>What is Cinema? Critical </a:t>
            </a:r>
            <a:r>
              <a:rPr lang="en-GB" dirty="0" smtClean="0"/>
              <a:t>Approaches, </a:t>
            </a:r>
            <a:r>
              <a:rPr lang="en-GB" b="1" dirty="0" smtClean="0"/>
              <a:t>30 credits </a:t>
            </a:r>
          </a:p>
          <a:p>
            <a:pPr marL="0" indent="0">
              <a:buNone/>
            </a:pPr>
            <a:r>
              <a:rPr lang="en-GB" dirty="0"/>
              <a:t>A</a:t>
            </a:r>
            <a:r>
              <a:rPr lang="en-GB" dirty="0" smtClean="0"/>
              <a:t>nother </a:t>
            </a:r>
            <a:r>
              <a:rPr lang="en-GB" b="1" dirty="0" smtClean="0"/>
              <a:t>15 credit optional </a:t>
            </a:r>
            <a:r>
              <a:rPr lang="en-GB" dirty="0" smtClean="0"/>
              <a:t>module for </a:t>
            </a:r>
            <a:r>
              <a:rPr lang="en-GB" b="1" dirty="0" smtClean="0"/>
              <a:t>Comp. Lit </a:t>
            </a:r>
            <a:r>
              <a:rPr lang="en-GB" dirty="0" smtClean="0"/>
              <a:t>at</a:t>
            </a:r>
            <a:r>
              <a:rPr lang="en-GB" b="1" dirty="0" smtClean="0"/>
              <a:t> level 5 </a:t>
            </a:r>
            <a:r>
              <a:rPr lang="en-GB" dirty="0" smtClean="0"/>
              <a:t>(i.e. you must select another </a:t>
            </a:r>
            <a:r>
              <a:rPr lang="en-GB" b="1" dirty="0" smtClean="0"/>
              <a:t>COM-coded </a:t>
            </a:r>
            <a:r>
              <a:rPr lang="en-GB" dirty="0" smtClean="0"/>
              <a:t>module, so that you have at least 30 credits for Film</a:t>
            </a:r>
            <a:r>
              <a:rPr lang="en-GB" dirty="0"/>
              <a:t> </a:t>
            </a:r>
            <a:r>
              <a:rPr lang="en-GB" dirty="0" smtClean="0"/>
              <a:t>and 30 for Comp. Lit. in second year) </a:t>
            </a:r>
          </a:p>
          <a:p>
            <a:pPr marL="0" indent="0">
              <a:buNone/>
            </a:pPr>
            <a:r>
              <a:rPr lang="en-GB" b="1" dirty="0" smtClean="0"/>
              <a:t>Remaining 60 credits:</a:t>
            </a:r>
          </a:p>
          <a:p>
            <a:pPr marL="0" indent="0">
              <a:buNone/>
            </a:pPr>
            <a:r>
              <a:rPr lang="en-GB" dirty="0" smtClean="0"/>
              <a:t>All optional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Comparative Literature </a:t>
            </a:r>
          </a:p>
          <a:p>
            <a:pPr marL="0" indent="0">
              <a:buNone/>
            </a:pPr>
            <a:r>
              <a:rPr lang="en-GB" dirty="0" smtClean="0"/>
              <a:t>All optional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Film Studies </a:t>
            </a:r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the School of Languages, Linguistics and Film </a:t>
            </a:r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the Faculty of Humanities and Social </a:t>
            </a:r>
            <a:r>
              <a:rPr lang="en-GB" dirty="0" smtClean="0"/>
              <a:t>Sciences (</a:t>
            </a:r>
            <a:r>
              <a:rPr lang="en-GB" dirty="0"/>
              <a:t>e.g. a module from History, Drama, English</a:t>
            </a:r>
            <a:r>
              <a:rPr lang="en-GB" dirty="0" smtClean="0"/>
              <a:t>…)</a:t>
            </a:r>
          </a:p>
          <a:p>
            <a:pPr marL="0" indent="0">
              <a:buNone/>
            </a:pPr>
            <a:r>
              <a:rPr lang="en-GB" dirty="0"/>
              <a:t>At least </a:t>
            </a:r>
            <a:r>
              <a:rPr lang="en-GB" b="1" dirty="0"/>
              <a:t>30 credits</a:t>
            </a:r>
            <a:r>
              <a:rPr lang="en-GB" dirty="0"/>
              <a:t> of these </a:t>
            </a:r>
            <a:r>
              <a:rPr lang="en-GB" dirty="0" smtClean="0"/>
              <a:t>60 credits must </a:t>
            </a:r>
            <a:r>
              <a:rPr lang="en-GB" dirty="0"/>
              <a:t>be at </a:t>
            </a:r>
            <a:r>
              <a:rPr lang="en-GB" b="1" dirty="0"/>
              <a:t>level 5</a:t>
            </a:r>
            <a:r>
              <a:rPr lang="en-GB" dirty="0"/>
              <a:t>. </a:t>
            </a:r>
            <a:r>
              <a:rPr lang="en-GB" b="1" dirty="0" smtClean="0"/>
              <a:t>30 credits </a:t>
            </a:r>
            <a:r>
              <a:rPr lang="en-GB" dirty="0" smtClean="0"/>
              <a:t>can be</a:t>
            </a:r>
            <a:r>
              <a:rPr lang="en-GB" b="1" dirty="0" smtClean="0"/>
              <a:t> </a:t>
            </a:r>
            <a:r>
              <a:rPr lang="en-GB" dirty="0"/>
              <a:t>at </a:t>
            </a:r>
            <a:r>
              <a:rPr lang="en-GB" b="1" dirty="0"/>
              <a:t>level 4 or level </a:t>
            </a:r>
            <a:r>
              <a:rPr lang="en-GB" b="1" dirty="0" smtClean="0"/>
              <a:t>6</a:t>
            </a:r>
            <a:r>
              <a:rPr lang="en-GB" dirty="0" smtClean="0"/>
              <a:t>, </a:t>
            </a:r>
            <a:r>
              <a:rPr lang="en-GB" dirty="0"/>
              <a:t>with the agreement of your </a:t>
            </a:r>
            <a:r>
              <a:rPr lang="en-GB" dirty="0" smtClean="0"/>
              <a:t>advisor and the module convenor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 </a:t>
            </a:r>
          </a:p>
          <a:p>
            <a:pPr marL="0" indent="0">
              <a:buNone/>
            </a:pP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61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088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Current 2</a:t>
            </a:r>
            <a:r>
              <a:rPr lang="en-GB" baseline="30000" dirty="0" smtClean="0"/>
              <a:t>nd</a:t>
            </a:r>
            <a:r>
              <a:rPr lang="en-GB" dirty="0" smtClean="0"/>
              <a:t> years (level 5) going in to final year (level 6) </a:t>
            </a:r>
            <a:r>
              <a:rPr lang="en-GB" dirty="0"/>
              <a:t>in September 2024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4335"/>
            <a:ext cx="10515600" cy="51717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AS FINAL </a:t>
            </a:r>
            <a:r>
              <a:rPr lang="en-GB" dirty="0"/>
              <a:t>YEAR STUDENTS</a:t>
            </a:r>
          </a:p>
          <a:p>
            <a:r>
              <a:rPr lang="en-GB" dirty="0" smtClean="0"/>
              <a:t>You need to </a:t>
            </a:r>
            <a:r>
              <a:rPr lang="en-GB" dirty="0"/>
              <a:t>take </a:t>
            </a:r>
            <a:r>
              <a:rPr lang="en-GB" b="1" dirty="0"/>
              <a:t>120 </a:t>
            </a:r>
            <a:r>
              <a:rPr lang="en-GB" b="1" dirty="0" smtClean="0"/>
              <a:t>credits </a:t>
            </a:r>
            <a:r>
              <a:rPr lang="en-GB" dirty="0" smtClean="0"/>
              <a:t>in your final year, and</a:t>
            </a:r>
            <a:r>
              <a:rPr lang="en-GB" b="1" dirty="0" smtClean="0"/>
              <a:t> </a:t>
            </a:r>
            <a:r>
              <a:rPr lang="en-GB" b="1" u="sng" dirty="0" smtClean="0"/>
              <a:t>pass</a:t>
            </a:r>
            <a:r>
              <a:rPr lang="en-GB" u="sng" dirty="0" smtClean="0"/>
              <a:t> </a:t>
            </a:r>
            <a:r>
              <a:rPr lang="en-GB" dirty="0"/>
              <a:t>at least </a:t>
            </a:r>
            <a:r>
              <a:rPr lang="en-GB" b="1" dirty="0" smtClean="0"/>
              <a:t>90</a:t>
            </a:r>
            <a:r>
              <a:rPr lang="en-GB" dirty="0" smtClean="0"/>
              <a:t> </a:t>
            </a:r>
            <a:r>
              <a:rPr lang="en-GB" b="1" dirty="0"/>
              <a:t>credits</a:t>
            </a:r>
            <a:r>
              <a:rPr lang="en-GB" dirty="0"/>
              <a:t> at </a:t>
            </a:r>
            <a:r>
              <a:rPr lang="en-GB" b="1" dirty="0"/>
              <a:t>level </a:t>
            </a:r>
            <a:r>
              <a:rPr lang="en-GB" b="1" dirty="0" smtClean="0"/>
              <a:t>6</a:t>
            </a:r>
            <a:r>
              <a:rPr lang="en-GB" dirty="0" smtClean="0"/>
              <a:t> to graduate </a:t>
            </a:r>
          </a:p>
          <a:p>
            <a:r>
              <a:rPr lang="en-GB" dirty="0" smtClean="0"/>
              <a:t>You must take: </a:t>
            </a:r>
          </a:p>
          <a:p>
            <a:pPr marL="0" indent="0">
              <a:buNone/>
            </a:pPr>
            <a:r>
              <a:rPr lang="en-GB" dirty="0" smtClean="0"/>
              <a:t>a) the compulsory Comp. Lit. module: </a:t>
            </a:r>
            <a:r>
              <a:rPr lang="en-GB" dirty="0"/>
              <a:t>The Scene of </a:t>
            </a:r>
            <a:r>
              <a:rPr lang="en-GB" dirty="0" smtClean="0"/>
              <a:t>Writing, </a:t>
            </a:r>
            <a:r>
              <a:rPr lang="en-GB" b="1" dirty="0" smtClean="0"/>
              <a:t>15 credits</a:t>
            </a:r>
            <a:r>
              <a:rPr lang="en-GB" dirty="0" smtClean="0"/>
              <a:t>.</a:t>
            </a:r>
            <a:r>
              <a:rPr lang="en-GB" b="1" dirty="0" smtClean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b)</a:t>
            </a:r>
            <a:r>
              <a:rPr lang="en-GB" b="1" dirty="0" smtClean="0"/>
              <a:t> 60 </a:t>
            </a:r>
            <a:r>
              <a:rPr lang="en-GB" b="1" dirty="0"/>
              <a:t>credits </a:t>
            </a:r>
            <a:r>
              <a:rPr lang="en-GB" dirty="0" smtClean="0"/>
              <a:t>of optional </a:t>
            </a:r>
            <a:r>
              <a:rPr lang="en-GB" dirty="0"/>
              <a:t>modules in </a:t>
            </a:r>
            <a:r>
              <a:rPr lang="en-GB" b="1" dirty="0" smtClean="0"/>
              <a:t>COM-coded</a:t>
            </a:r>
            <a:r>
              <a:rPr lang="en-GB" dirty="0" smtClean="0"/>
              <a:t> </a:t>
            </a:r>
            <a:r>
              <a:rPr lang="en-GB" dirty="0"/>
              <a:t>modules at </a:t>
            </a:r>
            <a:r>
              <a:rPr lang="en-GB" b="1" dirty="0"/>
              <a:t>level </a:t>
            </a:r>
            <a:r>
              <a:rPr lang="en-GB" b="1" dirty="0" smtClean="0"/>
              <a:t>6</a:t>
            </a:r>
          </a:p>
          <a:p>
            <a:pPr marL="0" indent="0">
              <a:buNone/>
            </a:pPr>
            <a:r>
              <a:rPr lang="en-GB" b="1" dirty="0"/>
              <a:t>R</a:t>
            </a:r>
            <a:r>
              <a:rPr lang="en-GB" b="1" dirty="0" smtClean="0"/>
              <a:t>emaining 45 credits:</a:t>
            </a:r>
          </a:p>
          <a:p>
            <a:pPr marL="0" indent="0">
              <a:buNone/>
            </a:pPr>
            <a:r>
              <a:rPr lang="en-GB" dirty="0" smtClean="0"/>
              <a:t>All optional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Comparative Literature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modules offered </a:t>
            </a:r>
            <a:r>
              <a:rPr lang="en-GB" dirty="0" smtClean="0"/>
              <a:t>by </a:t>
            </a:r>
            <a:r>
              <a:rPr lang="en-GB" dirty="0"/>
              <a:t>the School of Languages, Linguistics and Film </a:t>
            </a:r>
          </a:p>
          <a:p>
            <a:pPr marL="0" indent="0">
              <a:buNone/>
            </a:pPr>
            <a:r>
              <a:rPr lang="en-GB" dirty="0" smtClean="0"/>
              <a:t>All </a:t>
            </a:r>
            <a:r>
              <a:rPr lang="en-GB" dirty="0"/>
              <a:t>modules offered in the Faculty of Humanities and Social </a:t>
            </a:r>
            <a:r>
              <a:rPr lang="en-GB" dirty="0" smtClean="0"/>
              <a:t>Sciences (</a:t>
            </a:r>
            <a:r>
              <a:rPr lang="en-GB" dirty="0"/>
              <a:t>e.g. a module from </a:t>
            </a:r>
            <a:r>
              <a:rPr lang="en-GB" dirty="0" smtClean="0"/>
              <a:t>Politics, Business, History</a:t>
            </a:r>
            <a:r>
              <a:rPr lang="en-GB" dirty="0"/>
              <a:t>, Drama, English…)</a:t>
            </a:r>
          </a:p>
          <a:p>
            <a:r>
              <a:rPr lang="en-GB" dirty="0" smtClean="0"/>
              <a:t>You </a:t>
            </a:r>
            <a:r>
              <a:rPr lang="en-GB" dirty="0"/>
              <a:t>may take up to </a:t>
            </a:r>
            <a:r>
              <a:rPr lang="en-GB" b="1" dirty="0"/>
              <a:t>30 credits </a:t>
            </a:r>
            <a:r>
              <a:rPr lang="en-GB" dirty="0"/>
              <a:t>at </a:t>
            </a:r>
            <a:r>
              <a:rPr lang="en-GB" b="1" dirty="0"/>
              <a:t>level 5</a:t>
            </a:r>
            <a:r>
              <a:rPr lang="en-GB" dirty="0"/>
              <a:t> with your </a:t>
            </a:r>
            <a:r>
              <a:rPr lang="en-GB" dirty="0" smtClean="0"/>
              <a:t>advisor </a:t>
            </a:r>
            <a:r>
              <a:rPr lang="en-GB" dirty="0" smtClean="0"/>
              <a:t>and the module </a:t>
            </a:r>
            <a:r>
              <a:rPr lang="en-GB" dirty="0"/>
              <a:t>organiser's </a:t>
            </a:r>
            <a:r>
              <a:rPr lang="en-GB" dirty="0" smtClean="0"/>
              <a:t>consent (e.g. if you did not get on to a module that you really wanted to take last year)</a:t>
            </a:r>
            <a:endParaRPr lang="en-GB" dirty="0"/>
          </a:p>
          <a:p>
            <a:r>
              <a:rPr lang="en-GB" b="1" dirty="0" smtClean="0"/>
              <a:t>You </a:t>
            </a:r>
            <a:r>
              <a:rPr lang="en-GB" b="1" dirty="0"/>
              <a:t>may not take any modules at level 4 in your final </a:t>
            </a:r>
            <a:r>
              <a:rPr lang="en-GB" b="1" dirty="0" smtClean="0"/>
              <a:t>year</a:t>
            </a:r>
          </a:p>
          <a:p>
            <a:r>
              <a:rPr lang="en-GB" dirty="0" smtClean="0"/>
              <a:t>If you are a </a:t>
            </a:r>
            <a:r>
              <a:rPr lang="en-GB" b="1" dirty="0" smtClean="0"/>
              <a:t>joint honours </a:t>
            </a:r>
            <a:r>
              <a:rPr lang="en-GB" dirty="0" smtClean="0"/>
              <a:t>student, you will need to </a:t>
            </a:r>
            <a:r>
              <a:rPr lang="en-GB" b="1" dirty="0" smtClean="0"/>
              <a:t>check </a:t>
            </a:r>
            <a:r>
              <a:rPr lang="en-GB" dirty="0" smtClean="0"/>
              <a:t>your particular programme’s requirements, on QM+ – I can help you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165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/>
          <a:lstStyle/>
          <a:p>
            <a:r>
              <a:rPr lang="en-GB" dirty="0" smtClean="0"/>
              <a:t>Timeline – all students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8696"/>
            <a:ext cx="10515600" cy="5609303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M</a:t>
            </a:r>
            <a:r>
              <a:rPr lang="en-GB" dirty="0" smtClean="0"/>
              <a:t>odule </a:t>
            </a:r>
            <a:r>
              <a:rPr lang="en-GB" dirty="0"/>
              <a:t>registration </a:t>
            </a:r>
            <a:r>
              <a:rPr lang="en-GB" dirty="0" smtClean="0"/>
              <a:t>opened </a:t>
            </a:r>
            <a:r>
              <a:rPr lang="en-GB" dirty="0"/>
              <a:t>on </a:t>
            </a:r>
            <a:r>
              <a:rPr lang="en-GB" dirty="0" err="1"/>
              <a:t>MySIS</a:t>
            </a:r>
            <a:r>
              <a:rPr lang="en-GB" dirty="0"/>
              <a:t> </a:t>
            </a:r>
            <a:r>
              <a:rPr lang="en-GB" dirty="0" smtClean="0"/>
              <a:t>on </a:t>
            </a:r>
            <a:r>
              <a:rPr lang="en-GB" b="1" dirty="0"/>
              <a:t>Monday </a:t>
            </a:r>
            <a:r>
              <a:rPr lang="en-GB" b="1" dirty="0" smtClean="0"/>
              <a:t>18 </a:t>
            </a:r>
            <a:r>
              <a:rPr lang="en-GB" b="1" dirty="0"/>
              <a:t>March </a:t>
            </a:r>
            <a:r>
              <a:rPr lang="en-GB" dirty="0" smtClean="0"/>
              <a:t>2024</a:t>
            </a:r>
            <a:r>
              <a:rPr lang="en-GB" dirty="0"/>
              <a:t> </a:t>
            </a:r>
            <a:r>
              <a:rPr lang="en-GB" dirty="0" smtClean="0"/>
              <a:t>(week 9)</a:t>
            </a:r>
            <a:endParaRPr lang="en-GB" dirty="0"/>
          </a:p>
          <a:p>
            <a:r>
              <a:rPr lang="en-GB" dirty="0"/>
              <a:t>All module registration information </a:t>
            </a:r>
            <a:r>
              <a:rPr lang="en-GB" dirty="0" smtClean="0"/>
              <a:t>is </a:t>
            </a:r>
            <a:r>
              <a:rPr lang="en-GB" dirty="0"/>
              <a:t>available on the </a:t>
            </a:r>
            <a:r>
              <a:rPr lang="en-GB" u="sng" dirty="0">
                <a:hlinkClick r:id="rId2"/>
              </a:rPr>
              <a:t>SLLF Module Registration </a:t>
            </a:r>
            <a:r>
              <a:rPr lang="en-GB" u="sng" dirty="0" err="1">
                <a:hlinkClick r:id="rId2"/>
              </a:rPr>
              <a:t>QMPlus</a:t>
            </a:r>
            <a:r>
              <a:rPr lang="en-GB" u="sng" dirty="0">
                <a:hlinkClick r:id="rId2"/>
              </a:rPr>
              <a:t> </a:t>
            </a:r>
            <a:r>
              <a:rPr lang="en-GB" u="sng" dirty="0" smtClean="0">
                <a:hlinkClick r:id="rId2"/>
              </a:rPr>
              <a:t>page</a:t>
            </a:r>
            <a:r>
              <a:rPr lang="en-GB" dirty="0" smtClean="0"/>
              <a:t> </a:t>
            </a:r>
          </a:p>
          <a:p>
            <a:r>
              <a:rPr lang="en-GB" dirty="0" smtClean="0"/>
              <a:t>The </a:t>
            </a:r>
            <a:r>
              <a:rPr lang="en-GB" dirty="0"/>
              <a:t>SLLF Module Directory and Availability List </a:t>
            </a:r>
            <a:r>
              <a:rPr lang="en-GB" dirty="0" smtClean="0"/>
              <a:t>is </a:t>
            </a:r>
            <a:r>
              <a:rPr lang="en-GB" dirty="0"/>
              <a:t>available here, and includes links to module </a:t>
            </a:r>
            <a:r>
              <a:rPr lang="en-GB" dirty="0" smtClean="0"/>
              <a:t>descriptions: </a:t>
            </a:r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bit.ly/modavailability2425</a:t>
            </a:r>
            <a:r>
              <a:rPr lang="en-GB" dirty="0" smtClean="0"/>
              <a:t> </a:t>
            </a:r>
          </a:p>
          <a:p>
            <a:r>
              <a:rPr lang="en-GB" b="1" dirty="0" smtClean="0"/>
              <a:t>Deadline </a:t>
            </a:r>
            <a:r>
              <a:rPr lang="en-GB" b="1" dirty="0"/>
              <a:t>to submit </a:t>
            </a:r>
            <a:r>
              <a:rPr lang="en-GB" b="1" dirty="0" smtClean="0"/>
              <a:t>module choices on </a:t>
            </a:r>
            <a:r>
              <a:rPr lang="en-GB" b="1" dirty="0" err="1" smtClean="0"/>
              <a:t>MySIS</a:t>
            </a:r>
            <a:r>
              <a:rPr lang="en-GB" b="1" dirty="0"/>
              <a:t>:</a:t>
            </a:r>
            <a:r>
              <a:rPr lang="en-GB" b="1" dirty="0" smtClean="0"/>
              <a:t> 11:55pm, </a:t>
            </a:r>
            <a:r>
              <a:rPr lang="en-GB" b="1" dirty="0"/>
              <a:t>Sunday </a:t>
            </a:r>
            <a:r>
              <a:rPr lang="en-GB" b="1" dirty="0" smtClean="0"/>
              <a:t>7 April </a:t>
            </a:r>
          </a:p>
          <a:p>
            <a:pPr lvl="0" fontAlgn="base"/>
            <a:r>
              <a:rPr lang="en-GB" dirty="0" smtClean="0"/>
              <a:t>Module </a:t>
            </a:r>
            <a:r>
              <a:rPr lang="en-GB" dirty="0"/>
              <a:t>registration is </a:t>
            </a:r>
            <a:r>
              <a:rPr lang="en-GB" b="1" dirty="0"/>
              <a:t>not</a:t>
            </a:r>
            <a:r>
              <a:rPr lang="en-GB" dirty="0"/>
              <a:t> first come, first served </a:t>
            </a:r>
            <a:r>
              <a:rPr lang="en-GB" dirty="0" smtClean="0"/>
              <a:t>– </a:t>
            </a:r>
            <a:r>
              <a:rPr lang="en-GB" dirty="0"/>
              <a:t>all submissions received by </a:t>
            </a:r>
            <a:r>
              <a:rPr lang="en-GB" dirty="0" smtClean="0"/>
              <a:t>deadline are </a:t>
            </a:r>
            <a:r>
              <a:rPr lang="en-GB" dirty="0"/>
              <a:t>treated </a:t>
            </a:r>
            <a:r>
              <a:rPr lang="en-GB" dirty="0" smtClean="0"/>
              <a:t>equally</a:t>
            </a:r>
          </a:p>
          <a:p>
            <a:pPr lvl="0" fontAlgn="base"/>
            <a:r>
              <a:rPr lang="en-GB" dirty="0" smtClean="0"/>
              <a:t>However, students </a:t>
            </a:r>
            <a:r>
              <a:rPr lang="en-GB" dirty="0"/>
              <a:t>who submit </a:t>
            </a:r>
            <a:r>
              <a:rPr lang="en-GB" dirty="0" smtClean="0"/>
              <a:t>module </a:t>
            </a:r>
            <a:r>
              <a:rPr lang="en-GB" dirty="0"/>
              <a:t>choices </a:t>
            </a:r>
            <a:r>
              <a:rPr lang="en-GB" dirty="0" smtClean="0"/>
              <a:t>after the </a:t>
            </a:r>
            <a:r>
              <a:rPr lang="en-GB" dirty="0"/>
              <a:t>deadline will be allocated to modules once </a:t>
            </a:r>
            <a:r>
              <a:rPr lang="en-GB" dirty="0" smtClean="0"/>
              <a:t>places </a:t>
            </a:r>
            <a:r>
              <a:rPr lang="en-GB" dirty="0"/>
              <a:t>for students who submitted on </a:t>
            </a:r>
            <a:r>
              <a:rPr lang="en-GB" dirty="0" smtClean="0"/>
              <a:t>time</a:t>
            </a:r>
            <a:r>
              <a:rPr lang="en-GB" dirty="0"/>
              <a:t> </a:t>
            </a:r>
            <a:r>
              <a:rPr lang="en-GB" dirty="0" smtClean="0"/>
              <a:t>have been confirmed – i.e. </a:t>
            </a:r>
            <a:r>
              <a:rPr lang="en-GB" b="1" dirty="0" smtClean="0"/>
              <a:t>submit on time to get what you want! </a:t>
            </a:r>
          </a:p>
          <a:p>
            <a:pPr lvl="0" fontAlgn="base"/>
            <a:r>
              <a:rPr lang="en-GB" b="1" dirty="0" smtClean="0"/>
              <a:t>Include reserve choices, otherwise you could be allocated to any module that has spaces if your first choices are full </a:t>
            </a:r>
            <a:endParaRPr lang="en-GB" b="1" dirty="0"/>
          </a:p>
          <a:p>
            <a:pPr lvl="0" fontAlgn="base"/>
            <a:r>
              <a:rPr lang="en-GB" dirty="0"/>
              <a:t>Students who wish to </a:t>
            </a:r>
            <a:r>
              <a:rPr lang="en-GB" dirty="0" smtClean="0"/>
              <a:t>take COM6201, </a:t>
            </a:r>
            <a:r>
              <a:rPr lang="en-GB" dirty="0"/>
              <a:t>Comparative Literature Research </a:t>
            </a:r>
            <a:r>
              <a:rPr lang="en-GB" dirty="0" smtClean="0"/>
              <a:t>Project (or SML005 </a:t>
            </a:r>
            <a:r>
              <a:rPr lang="en-GB" dirty="0"/>
              <a:t>Modern </a:t>
            </a:r>
            <a:r>
              <a:rPr lang="en-GB" dirty="0" smtClean="0"/>
              <a:t>Languages for joint honours students with Modern </a:t>
            </a:r>
            <a:r>
              <a:rPr lang="en-GB" dirty="0" smtClean="0"/>
              <a:t>Languages and want to do a Modern Languages dissertation) </a:t>
            </a:r>
            <a:r>
              <a:rPr lang="en-GB" dirty="0"/>
              <a:t>will </a:t>
            </a:r>
            <a:r>
              <a:rPr lang="en-GB" dirty="0" smtClean="0"/>
              <a:t>need </a:t>
            </a:r>
            <a:r>
              <a:rPr lang="en-GB" dirty="0"/>
              <a:t>to choose </a:t>
            </a:r>
            <a:r>
              <a:rPr lang="en-GB" dirty="0" smtClean="0"/>
              <a:t>the Research Project module </a:t>
            </a:r>
            <a:r>
              <a:rPr lang="en-GB" dirty="0"/>
              <a:t>as </a:t>
            </a:r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b="1" dirty="0"/>
              <a:t>first </a:t>
            </a:r>
            <a:r>
              <a:rPr lang="en-GB" b="1" dirty="0" smtClean="0"/>
              <a:t>choice </a:t>
            </a:r>
            <a:r>
              <a:rPr lang="en-GB" dirty="0"/>
              <a:t>in </a:t>
            </a:r>
            <a:r>
              <a:rPr lang="en-GB" dirty="0" err="1" smtClean="0"/>
              <a:t>MySIS</a:t>
            </a:r>
            <a:r>
              <a:rPr lang="en-GB" dirty="0"/>
              <a:t> </a:t>
            </a:r>
            <a:r>
              <a:rPr lang="en-GB" dirty="0" smtClean="0"/>
              <a:t>by the deadline (more on the Research Project soon) 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63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Timeline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5342"/>
            <a:ext cx="10515600" cy="4731621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en-GB" dirty="0"/>
              <a:t>The Programme Admin Team will begin the </a:t>
            </a:r>
            <a:r>
              <a:rPr lang="en-GB" dirty="0" smtClean="0"/>
              <a:t>module allocation </a:t>
            </a:r>
            <a:r>
              <a:rPr lang="en-GB" dirty="0"/>
              <a:t>process from Monday </a:t>
            </a:r>
            <a:r>
              <a:rPr lang="en-GB" dirty="0" smtClean="0"/>
              <a:t>8 April</a:t>
            </a:r>
            <a:r>
              <a:rPr lang="en-GB" dirty="0"/>
              <a:t> </a:t>
            </a:r>
          </a:p>
          <a:p>
            <a:pPr lvl="0" fontAlgn="base"/>
            <a:r>
              <a:rPr lang="en-GB" dirty="0"/>
              <a:t>Module Registration on </a:t>
            </a:r>
            <a:r>
              <a:rPr lang="en-GB" dirty="0" err="1"/>
              <a:t>MySIS</a:t>
            </a:r>
            <a:r>
              <a:rPr lang="en-GB" dirty="0"/>
              <a:t> </a:t>
            </a:r>
            <a:r>
              <a:rPr lang="en-GB" dirty="0" smtClean="0"/>
              <a:t>will </a:t>
            </a:r>
            <a:r>
              <a:rPr lang="en-GB" b="1" dirty="0"/>
              <a:t>close</a:t>
            </a:r>
            <a:r>
              <a:rPr lang="en-GB" dirty="0"/>
              <a:t> for students </a:t>
            </a:r>
            <a:r>
              <a:rPr lang="en-GB" dirty="0" smtClean="0"/>
              <a:t>on </a:t>
            </a:r>
            <a:r>
              <a:rPr lang="en-GB" b="1" dirty="0"/>
              <a:t>Tuesday </a:t>
            </a:r>
            <a:r>
              <a:rPr lang="en-GB" b="1" dirty="0" smtClean="0"/>
              <a:t>23</a:t>
            </a:r>
            <a:r>
              <a:rPr lang="en-GB" b="1" baseline="30000" dirty="0"/>
              <a:t> </a:t>
            </a:r>
            <a:r>
              <a:rPr lang="en-GB" b="1" dirty="0" smtClean="0"/>
              <a:t>April</a:t>
            </a:r>
            <a:r>
              <a:rPr lang="en-GB" dirty="0"/>
              <a:t> </a:t>
            </a:r>
            <a:r>
              <a:rPr lang="en-GB" dirty="0" smtClean="0"/>
              <a:t>(i.e. just over two weeks after the deadline, to allow for late registrations) </a:t>
            </a:r>
            <a:endParaRPr lang="en-GB" dirty="0"/>
          </a:p>
          <a:p>
            <a:pPr fontAlgn="base"/>
            <a:r>
              <a:rPr lang="en-GB" dirty="0" smtClean="0"/>
              <a:t>You will be contacted </a:t>
            </a:r>
            <a:r>
              <a:rPr lang="en-GB" b="1" u="sng" dirty="0" smtClean="0"/>
              <a:t>from</a:t>
            </a:r>
            <a:r>
              <a:rPr lang="en-GB" dirty="0" smtClean="0"/>
              <a:t> </a:t>
            </a:r>
            <a:r>
              <a:rPr lang="en-GB" b="1" dirty="0"/>
              <a:t>Wednesday </a:t>
            </a:r>
            <a:r>
              <a:rPr lang="en-GB" b="1" dirty="0" smtClean="0"/>
              <a:t>8 </a:t>
            </a:r>
            <a:r>
              <a:rPr lang="en-GB" b="1" dirty="0"/>
              <a:t>May </a:t>
            </a:r>
            <a:r>
              <a:rPr lang="en-GB" dirty="0"/>
              <a:t>to inform </a:t>
            </a:r>
            <a:r>
              <a:rPr lang="en-GB" dirty="0" smtClean="0"/>
              <a:t>you </a:t>
            </a:r>
            <a:r>
              <a:rPr lang="en-GB" dirty="0"/>
              <a:t>that the modules confirmed in </a:t>
            </a:r>
            <a:r>
              <a:rPr lang="en-GB" dirty="0" err="1"/>
              <a:t>MySIS</a:t>
            </a:r>
            <a:r>
              <a:rPr lang="en-GB" dirty="0"/>
              <a:t> are the modules </a:t>
            </a:r>
            <a:r>
              <a:rPr lang="en-GB" dirty="0" smtClean="0"/>
              <a:t>that you </a:t>
            </a:r>
            <a:r>
              <a:rPr lang="en-GB" dirty="0"/>
              <a:t>have been allocated </a:t>
            </a:r>
            <a:r>
              <a:rPr lang="en-GB" dirty="0" smtClean="0"/>
              <a:t>for 2024-25</a:t>
            </a:r>
          </a:p>
          <a:p>
            <a:pPr fontAlgn="base"/>
            <a:r>
              <a:rPr lang="en-GB" dirty="0" smtClean="0"/>
              <a:t>All students </a:t>
            </a:r>
            <a:r>
              <a:rPr lang="en-GB" dirty="0"/>
              <a:t>will also be </a:t>
            </a:r>
            <a:r>
              <a:rPr lang="en-GB" dirty="0" smtClean="0"/>
              <a:t>contacted the Programme Admin Team </a:t>
            </a:r>
            <a:r>
              <a:rPr lang="en-GB" b="1" dirty="0" smtClean="0"/>
              <a:t>end </a:t>
            </a:r>
            <a:r>
              <a:rPr lang="en-GB" b="1" dirty="0"/>
              <a:t>of August/beginning of September </a:t>
            </a:r>
            <a:r>
              <a:rPr lang="en-GB" dirty="0"/>
              <a:t>with information </a:t>
            </a:r>
            <a:r>
              <a:rPr lang="en-GB" dirty="0" smtClean="0"/>
              <a:t>about making </a:t>
            </a:r>
            <a:r>
              <a:rPr lang="en-GB" b="1" dirty="0"/>
              <a:t>Module Change </a:t>
            </a:r>
            <a:r>
              <a:rPr lang="en-GB" b="1" dirty="0" smtClean="0"/>
              <a:t>Requests</a:t>
            </a:r>
            <a:r>
              <a:rPr lang="en-GB" dirty="0" smtClean="0"/>
              <a:t>. This is the </a:t>
            </a:r>
            <a:r>
              <a:rPr lang="en-GB" b="1" dirty="0" smtClean="0"/>
              <a:t>earliest point </a:t>
            </a:r>
            <a:r>
              <a:rPr lang="en-GB" dirty="0" smtClean="0"/>
              <a:t>at which you can change modules, if they are not full, if you have changed your mind</a:t>
            </a:r>
          </a:p>
          <a:p>
            <a:pPr fontAlgn="base"/>
            <a:r>
              <a:rPr lang="en-GB" b="1" dirty="0" smtClean="0"/>
              <a:t>There is no point contacting the admin team before this, as they are locked out of the system and cannot make changes</a:t>
            </a:r>
          </a:p>
          <a:p>
            <a:pPr marL="0" indent="0" fontAlgn="base">
              <a:buNone/>
            </a:pPr>
            <a:endParaRPr lang="en-GB" dirty="0"/>
          </a:p>
          <a:p>
            <a:pPr lvl="0" fontAlgn="base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881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</a:t>
            </a:r>
            <a:r>
              <a:rPr lang="en-GB" dirty="0" smtClean="0"/>
              <a:t>hoosing your modules </a:t>
            </a:r>
            <a:r>
              <a:rPr lang="en-GB" dirty="0" smtClean="0"/>
              <a:t>- 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What have you </a:t>
            </a:r>
            <a:r>
              <a:rPr lang="en-GB" b="1" dirty="0" smtClean="0"/>
              <a:t>enjoyed most </a:t>
            </a:r>
            <a:r>
              <a:rPr lang="en-GB" dirty="0" smtClean="0"/>
              <a:t>in the previous year/s (texts/topics/genres)? </a:t>
            </a:r>
          </a:p>
          <a:p>
            <a:r>
              <a:rPr lang="en-GB" dirty="0" smtClean="0"/>
              <a:t>Which module</a:t>
            </a:r>
            <a:r>
              <a:rPr lang="en-GB" b="1" dirty="0" smtClean="0"/>
              <a:t> descriptions </a:t>
            </a:r>
            <a:r>
              <a:rPr lang="en-GB" dirty="0" smtClean="0"/>
              <a:t>sound most appealing? </a:t>
            </a:r>
            <a:r>
              <a:rPr lang="en-GB" u="sng" dirty="0" smtClean="0"/>
              <a:t>Always read </a:t>
            </a:r>
            <a:r>
              <a:rPr lang="en-GB" u="sng" dirty="0" smtClean="0"/>
              <a:t>the</a:t>
            </a:r>
            <a:r>
              <a:rPr lang="en-GB" u="sng" dirty="0" smtClean="0"/>
              <a:t> </a:t>
            </a:r>
            <a:r>
              <a:rPr lang="en-GB" u="sng" dirty="0" smtClean="0"/>
              <a:t>descriptions </a:t>
            </a:r>
          </a:p>
          <a:p>
            <a:r>
              <a:rPr lang="en-GB" dirty="0" smtClean="0"/>
              <a:t>Which modules will be most </a:t>
            </a:r>
            <a:r>
              <a:rPr lang="en-GB" b="1" dirty="0" smtClean="0"/>
              <a:t>useful/relevant</a:t>
            </a:r>
            <a:r>
              <a:rPr lang="en-GB" dirty="0" smtClean="0"/>
              <a:t> to your future </a:t>
            </a:r>
            <a:r>
              <a:rPr lang="en-GB" b="1" dirty="0" smtClean="0"/>
              <a:t>career</a:t>
            </a:r>
            <a:r>
              <a:rPr lang="en-GB" dirty="0" smtClean="0"/>
              <a:t> </a:t>
            </a:r>
            <a:r>
              <a:rPr lang="en-GB" b="1" dirty="0" smtClean="0"/>
              <a:t>plans</a:t>
            </a:r>
            <a:r>
              <a:rPr lang="en-GB" dirty="0" smtClean="0"/>
              <a:t>?</a:t>
            </a:r>
          </a:p>
          <a:p>
            <a:r>
              <a:rPr lang="en-GB" dirty="0" smtClean="0"/>
              <a:t>How are the modules </a:t>
            </a:r>
            <a:r>
              <a:rPr lang="en-GB" b="1" dirty="0" smtClean="0"/>
              <a:t>assessed</a:t>
            </a:r>
            <a:r>
              <a:rPr lang="en-GB" dirty="0" smtClean="0"/>
              <a:t> (if you prefer to avoid, e.g., quizzes, presentations)?</a:t>
            </a:r>
          </a:p>
          <a:p>
            <a:r>
              <a:rPr lang="en-GB" dirty="0" smtClean="0"/>
              <a:t>Are there any </a:t>
            </a:r>
            <a:r>
              <a:rPr lang="en-GB" b="1" dirty="0" smtClean="0"/>
              <a:t>prerequisites? </a:t>
            </a:r>
            <a:r>
              <a:rPr lang="en-GB" dirty="0" smtClean="0"/>
              <a:t>(Some modules require you to have taken a previous lower level module first, e.g. to take level 5 Spanish, you need to have taken level 4)</a:t>
            </a:r>
          </a:p>
          <a:p>
            <a:r>
              <a:rPr lang="en-GB" dirty="0" smtClean="0"/>
              <a:t>Are your modules </a:t>
            </a:r>
            <a:r>
              <a:rPr lang="en-GB" b="1" dirty="0" smtClean="0"/>
              <a:t>evenly spread </a:t>
            </a:r>
            <a:r>
              <a:rPr lang="en-GB" dirty="0" smtClean="0"/>
              <a:t>across both semesters (60 credits each)? </a:t>
            </a:r>
          </a:p>
          <a:p>
            <a:pPr marL="0" indent="0">
              <a:buNone/>
            </a:pPr>
            <a:r>
              <a:rPr lang="en-GB" dirty="0" smtClean="0"/>
              <a:t>Getting more info:   </a:t>
            </a:r>
          </a:p>
          <a:p>
            <a:r>
              <a:rPr lang="en-GB" dirty="0"/>
              <a:t>Do you know anyone else who has taken the </a:t>
            </a:r>
            <a:r>
              <a:rPr lang="en-GB" dirty="0" smtClean="0"/>
              <a:t>module so </a:t>
            </a:r>
            <a:r>
              <a:rPr lang="en-GB" dirty="0"/>
              <a:t>you can </a:t>
            </a:r>
            <a:r>
              <a:rPr lang="en-GB" dirty="0" smtClean="0"/>
              <a:t>speak to them about </a:t>
            </a:r>
            <a:r>
              <a:rPr lang="en-GB" dirty="0"/>
              <a:t>it? </a:t>
            </a:r>
            <a:r>
              <a:rPr lang="en-GB" dirty="0" smtClean="0"/>
              <a:t> </a:t>
            </a:r>
          </a:p>
          <a:p>
            <a:r>
              <a:rPr lang="en-GB" dirty="0" smtClean="0"/>
              <a:t>You can also contact the module convenor with specific questions and/or to ask for the module outline. (It will probably be the current year’s one, but should give you an indication of content, structure, etc.)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919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5166825236BE4A9C7ADE2F8D32C9F9" ma:contentTypeVersion="17" ma:contentTypeDescription="Create a new document." ma:contentTypeScope="" ma:versionID="82671102537150202a0da9ede8298726">
  <xsd:schema xmlns:xsd="http://www.w3.org/2001/XMLSchema" xmlns:xs="http://www.w3.org/2001/XMLSchema" xmlns:p="http://schemas.microsoft.com/office/2006/metadata/properties" xmlns:ns3="7f3525c7-366b-4f97-b3f3-341b8e2f2986" xmlns:ns4="ec42de35-27c2-4dfc-a5a6-b257f8090a3d" targetNamespace="http://schemas.microsoft.com/office/2006/metadata/properties" ma:root="true" ma:fieldsID="09a57665bfbae761c53653ff13772a04" ns3:_="" ns4:_="">
    <xsd:import namespace="7f3525c7-366b-4f97-b3f3-341b8e2f2986"/>
    <xsd:import namespace="ec42de35-27c2-4dfc-a5a6-b257f8090a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525c7-366b-4f97-b3f3-341b8e2f2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42de35-27c2-4dfc-a5a6-b257f8090a3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f3525c7-366b-4f97-b3f3-341b8e2f2986" xsi:nil="true"/>
  </documentManagement>
</p:properties>
</file>

<file path=customXml/itemProps1.xml><?xml version="1.0" encoding="utf-8"?>
<ds:datastoreItem xmlns:ds="http://schemas.openxmlformats.org/officeDocument/2006/customXml" ds:itemID="{EB933CD8-B9A0-4F15-B46D-A92F47A42B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3525c7-366b-4f97-b3f3-341b8e2f2986"/>
    <ds:schemaRef ds:uri="ec42de35-27c2-4dfc-a5a6-b257f8090a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638989-FE37-4198-86F0-172F98329C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FA7DD2-BB10-4498-B6ED-B0E537C3164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f3525c7-366b-4f97-b3f3-341b8e2f2986"/>
    <ds:schemaRef ds:uri="ec42de35-27c2-4dfc-a5a6-b257f8090a3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1792</Words>
  <Application>Microsoft Office PowerPoint</Application>
  <PresentationFormat>Widescreen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Module Registration Meeting: 24/25</vt:lpstr>
      <vt:lpstr>Contents</vt:lpstr>
      <vt:lpstr>Current 1st years (level 4) going in to 2nd year (level 5) in September 2024 </vt:lpstr>
      <vt:lpstr>Single hons. Comp. Lit. → 2nd year</vt:lpstr>
      <vt:lpstr>Joint hons. Comp. Lit 2nd year </vt:lpstr>
      <vt:lpstr>Current 2nd years (level 5) going in to final year (level 6) in September 2024 </vt:lpstr>
      <vt:lpstr>Timeline – all students  </vt:lpstr>
      <vt:lpstr>Timeline cont’d</vt:lpstr>
      <vt:lpstr>Choosing your modules - all</vt:lpstr>
      <vt:lpstr>Checklist and summary – all  </vt:lpstr>
      <vt:lpstr>Research project (aka dissertation): finalists</vt:lpstr>
      <vt:lpstr>Research project: finalists, cont’d</vt:lpstr>
      <vt:lpstr>Sample proposal</vt:lpstr>
    </vt:vector>
  </TitlesOfParts>
  <Company>Queen Mary, University of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Registration for 24/25</dc:title>
  <dc:creator>Annabel Cox</dc:creator>
  <cp:lastModifiedBy>Annabel Cox</cp:lastModifiedBy>
  <cp:revision>39</cp:revision>
  <dcterms:created xsi:type="dcterms:W3CDTF">2024-03-10T19:07:53Z</dcterms:created>
  <dcterms:modified xsi:type="dcterms:W3CDTF">2024-03-20T20:02:27Z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0x010100A65166825236BE4A9C7ADE2F8D32C9F9</vt:lpwstr>
  </property>
</Properties>
</file>