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61" r:id="rId4"/>
    <p:sldId id="262" r:id="rId5"/>
    <p:sldId id="263" r:id="rId6"/>
    <p:sldId id="264" r:id="rId7"/>
    <p:sldId id="257" r:id="rId8"/>
    <p:sldId id="259" r:id="rId9"/>
    <p:sldId id="272" r:id="rId10"/>
    <p:sldId id="273" r:id="rId11"/>
    <p:sldId id="266" r:id="rId12"/>
    <p:sldId id="274" r:id="rId13"/>
    <p:sldId id="277" r:id="rId14"/>
    <p:sldId id="267" r:id="rId15"/>
    <p:sldId id="275" r:id="rId16"/>
    <p:sldId id="276" r:id="rId17"/>
    <p:sldId id="269" r:id="rId18"/>
    <p:sldId id="270" r:id="rId19"/>
    <p:sldId id="278" r:id="rId20"/>
    <p:sldId id="279" r:id="rId21"/>
    <p:sldId id="26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3"/>
  </p:normalViewPr>
  <p:slideViewPr>
    <p:cSldViewPr snapToGrid="0" snapToObjects="1">
      <p:cViewPr varScale="1">
        <p:scale>
          <a:sx n="117" d="100"/>
          <a:sy n="117" d="100"/>
        </p:scale>
        <p:origin x="36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_rels/data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BEDB7C-5BCE-3940-823B-5927AA7BE830}" type="doc">
      <dgm:prSet loTypeId="urn:microsoft.com/office/officeart/2005/8/layout/hProcess9" loCatId="" qsTypeId="urn:microsoft.com/office/officeart/2005/8/quickstyle/simple1" qsCatId="simple" csTypeId="urn:microsoft.com/office/officeart/2005/8/colors/accent1_2" csCatId="accent1" phldr="1"/>
      <dgm:spPr/>
    </dgm:pt>
    <dgm:pt modelId="{4DC48D00-FEFE-B94A-A704-178180FBA5DE}">
      <dgm:prSet phldrT="[Text]"/>
      <dgm:spPr/>
      <dgm:t>
        <a:bodyPr/>
        <a:lstStyle/>
        <a:p>
          <a:r>
            <a:rPr lang="en-GB" dirty="0"/>
            <a:t>Strong competition </a:t>
          </a:r>
        </a:p>
      </dgm:t>
    </dgm:pt>
    <dgm:pt modelId="{C639C0C1-A619-C04C-8171-FF0681761B0B}" type="parTrans" cxnId="{1C6F140E-1D58-DB47-BC63-2B80B50D8853}">
      <dgm:prSet/>
      <dgm:spPr/>
      <dgm:t>
        <a:bodyPr/>
        <a:lstStyle/>
        <a:p>
          <a:endParaRPr lang="en-GB"/>
        </a:p>
      </dgm:t>
    </dgm:pt>
    <dgm:pt modelId="{4112CE61-393B-064A-8FA6-1F45444FB3D5}" type="sibTrans" cxnId="{1C6F140E-1D58-DB47-BC63-2B80B50D8853}">
      <dgm:prSet/>
      <dgm:spPr/>
      <dgm:t>
        <a:bodyPr/>
        <a:lstStyle/>
        <a:p>
          <a:endParaRPr lang="en-GB"/>
        </a:p>
      </dgm:t>
    </dgm:pt>
    <dgm:pt modelId="{CBDE5AD1-D335-1840-AD52-09BBF89F04C6}">
      <dgm:prSet phldrT="[Text]"/>
      <dgm:spPr/>
      <dgm:t>
        <a:bodyPr/>
        <a:lstStyle/>
        <a:p>
          <a:r>
            <a:rPr lang="en-GB" dirty="0"/>
            <a:t>Leader emerges</a:t>
          </a:r>
        </a:p>
      </dgm:t>
    </dgm:pt>
    <dgm:pt modelId="{89A21027-E1F9-504B-8607-381D1B9F0FC6}" type="parTrans" cxnId="{D05078E8-EDAA-824E-AA7C-A73FA26B26AE}">
      <dgm:prSet/>
      <dgm:spPr/>
      <dgm:t>
        <a:bodyPr/>
        <a:lstStyle/>
        <a:p>
          <a:endParaRPr lang="en-GB"/>
        </a:p>
      </dgm:t>
    </dgm:pt>
    <dgm:pt modelId="{34136046-F80D-D645-BAB2-B597BA7DB3D6}" type="sibTrans" cxnId="{D05078E8-EDAA-824E-AA7C-A73FA26B26AE}">
      <dgm:prSet/>
      <dgm:spPr/>
      <dgm:t>
        <a:bodyPr/>
        <a:lstStyle/>
        <a:p>
          <a:endParaRPr lang="en-GB"/>
        </a:p>
      </dgm:t>
    </dgm:pt>
    <dgm:pt modelId="{ECD03269-6529-2744-B9C7-9CBC7EB67907}">
      <dgm:prSet phldrT="[Text]"/>
      <dgm:spPr/>
      <dgm:t>
        <a:bodyPr/>
        <a:lstStyle/>
        <a:p>
          <a:r>
            <a:rPr lang="en-GB" dirty="0"/>
            <a:t>Weak competition</a:t>
          </a:r>
        </a:p>
      </dgm:t>
    </dgm:pt>
    <dgm:pt modelId="{ECA353A9-0800-3547-A34D-04B5D7BBAD68}" type="parTrans" cxnId="{FC483E0C-C10A-EA47-8405-64F38A5CFE0C}">
      <dgm:prSet/>
      <dgm:spPr/>
      <dgm:t>
        <a:bodyPr/>
        <a:lstStyle/>
        <a:p>
          <a:endParaRPr lang="en-GB"/>
        </a:p>
      </dgm:t>
    </dgm:pt>
    <dgm:pt modelId="{AB0DF963-007F-C34F-8EC4-B4E686714E64}" type="sibTrans" cxnId="{FC483E0C-C10A-EA47-8405-64F38A5CFE0C}">
      <dgm:prSet/>
      <dgm:spPr/>
      <dgm:t>
        <a:bodyPr/>
        <a:lstStyle/>
        <a:p>
          <a:endParaRPr lang="en-GB"/>
        </a:p>
      </dgm:t>
    </dgm:pt>
    <dgm:pt modelId="{137C4A58-0ADD-A847-AEAF-801326A67049}" type="pres">
      <dgm:prSet presAssocID="{06BEDB7C-5BCE-3940-823B-5927AA7BE830}" presName="CompostProcess" presStyleCnt="0">
        <dgm:presLayoutVars>
          <dgm:dir/>
          <dgm:resizeHandles val="exact"/>
        </dgm:presLayoutVars>
      </dgm:prSet>
      <dgm:spPr/>
    </dgm:pt>
    <dgm:pt modelId="{0E8DC36E-33E7-CA48-BECC-EF52060C5138}" type="pres">
      <dgm:prSet presAssocID="{06BEDB7C-5BCE-3940-823B-5927AA7BE830}" presName="arrow" presStyleLbl="bgShp" presStyleIdx="0" presStyleCnt="1" custLinFactNeighborX="-1023" custLinFactNeighborY="49863"/>
      <dgm:spPr/>
    </dgm:pt>
    <dgm:pt modelId="{2046ABB8-2040-1D49-AAA3-D2E02E57D281}" type="pres">
      <dgm:prSet presAssocID="{06BEDB7C-5BCE-3940-823B-5927AA7BE830}" presName="linearProcess" presStyleCnt="0"/>
      <dgm:spPr/>
    </dgm:pt>
    <dgm:pt modelId="{75BC4893-519C-7449-BDBC-0E5F1F0716E9}" type="pres">
      <dgm:prSet presAssocID="{4DC48D00-FEFE-B94A-A704-178180FBA5DE}" presName="textNode" presStyleLbl="node1" presStyleIdx="0" presStyleCnt="3">
        <dgm:presLayoutVars>
          <dgm:bulletEnabled val="1"/>
        </dgm:presLayoutVars>
      </dgm:prSet>
      <dgm:spPr/>
    </dgm:pt>
    <dgm:pt modelId="{F550677E-ADA7-4943-970E-C1A1A3B34DCC}" type="pres">
      <dgm:prSet presAssocID="{4112CE61-393B-064A-8FA6-1F45444FB3D5}" presName="sibTrans" presStyleCnt="0"/>
      <dgm:spPr/>
    </dgm:pt>
    <dgm:pt modelId="{3A9B7CCD-F563-E140-AB6E-3C2B8B407485}" type="pres">
      <dgm:prSet presAssocID="{CBDE5AD1-D335-1840-AD52-09BBF89F04C6}" presName="textNode" presStyleLbl="node1" presStyleIdx="1" presStyleCnt="3">
        <dgm:presLayoutVars>
          <dgm:bulletEnabled val="1"/>
        </dgm:presLayoutVars>
      </dgm:prSet>
      <dgm:spPr/>
    </dgm:pt>
    <dgm:pt modelId="{DCD96551-6E98-204E-9895-0F25F73C3175}" type="pres">
      <dgm:prSet presAssocID="{34136046-F80D-D645-BAB2-B597BA7DB3D6}" presName="sibTrans" presStyleCnt="0"/>
      <dgm:spPr/>
    </dgm:pt>
    <dgm:pt modelId="{001824B2-FCEB-CE4D-8E84-EB206CBE832A}" type="pres">
      <dgm:prSet presAssocID="{ECD03269-6529-2744-B9C7-9CBC7EB67907}" presName="textNode" presStyleLbl="node1" presStyleIdx="2" presStyleCnt="3">
        <dgm:presLayoutVars>
          <dgm:bulletEnabled val="1"/>
        </dgm:presLayoutVars>
      </dgm:prSet>
      <dgm:spPr/>
    </dgm:pt>
  </dgm:ptLst>
  <dgm:cxnLst>
    <dgm:cxn modelId="{FC483E0C-C10A-EA47-8405-64F38A5CFE0C}" srcId="{06BEDB7C-5BCE-3940-823B-5927AA7BE830}" destId="{ECD03269-6529-2744-B9C7-9CBC7EB67907}" srcOrd="2" destOrd="0" parTransId="{ECA353A9-0800-3547-A34D-04B5D7BBAD68}" sibTransId="{AB0DF963-007F-C34F-8EC4-B4E686714E64}"/>
    <dgm:cxn modelId="{1C6F140E-1D58-DB47-BC63-2B80B50D8853}" srcId="{06BEDB7C-5BCE-3940-823B-5927AA7BE830}" destId="{4DC48D00-FEFE-B94A-A704-178180FBA5DE}" srcOrd="0" destOrd="0" parTransId="{C639C0C1-A619-C04C-8171-FF0681761B0B}" sibTransId="{4112CE61-393B-064A-8FA6-1F45444FB3D5}"/>
    <dgm:cxn modelId="{D88A3482-B199-B847-8DB6-54C8F7FBE7F5}" type="presOf" srcId="{CBDE5AD1-D335-1840-AD52-09BBF89F04C6}" destId="{3A9B7CCD-F563-E140-AB6E-3C2B8B407485}" srcOrd="0" destOrd="0" presId="urn:microsoft.com/office/officeart/2005/8/layout/hProcess9"/>
    <dgm:cxn modelId="{66FD028E-B721-074A-B8DB-64B53F8DBE03}" type="presOf" srcId="{ECD03269-6529-2744-B9C7-9CBC7EB67907}" destId="{001824B2-FCEB-CE4D-8E84-EB206CBE832A}" srcOrd="0" destOrd="0" presId="urn:microsoft.com/office/officeart/2005/8/layout/hProcess9"/>
    <dgm:cxn modelId="{A53A6ADF-2C5A-A842-B7A5-3AFF32FE3EA5}" type="presOf" srcId="{4DC48D00-FEFE-B94A-A704-178180FBA5DE}" destId="{75BC4893-519C-7449-BDBC-0E5F1F0716E9}" srcOrd="0" destOrd="0" presId="urn:microsoft.com/office/officeart/2005/8/layout/hProcess9"/>
    <dgm:cxn modelId="{D05078E8-EDAA-824E-AA7C-A73FA26B26AE}" srcId="{06BEDB7C-5BCE-3940-823B-5927AA7BE830}" destId="{CBDE5AD1-D335-1840-AD52-09BBF89F04C6}" srcOrd="1" destOrd="0" parTransId="{89A21027-E1F9-504B-8607-381D1B9F0FC6}" sibTransId="{34136046-F80D-D645-BAB2-B597BA7DB3D6}"/>
    <dgm:cxn modelId="{552A99F6-F805-C34E-BF14-6ABFA72A0447}" type="presOf" srcId="{06BEDB7C-5BCE-3940-823B-5927AA7BE830}" destId="{137C4A58-0ADD-A847-AEAF-801326A67049}" srcOrd="0" destOrd="0" presId="urn:microsoft.com/office/officeart/2005/8/layout/hProcess9"/>
    <dgm:cxn modelId="{BD966B46-ACA5-9149-B579-D3D86C84F5EC}" type="presParOf" srcId="{137C4A58-0ADD-A847-AEAF-801326A67049}" destId="{0E8DC36E-33E7-CA48-BECC-EF52060C5138}" srcOrd="0" destOrd="0" presId="urn:microsoft.com/office/officeart/2005/8/layout/hProcess9"/>
    <dgm:cxn modelId="{64240486-8798-9A4D-8400-7D33FE050992}" type="presParOf" srcId="{137C4A58-0ADD-A847-AEAF-801326A67049}" destId="{2046ABB8-2040-1D49-AAA3-D2E02E57D281}" srcOrd="1" destOrd="0" presId="urn:microsoft.com/office/officeart/2005/8/layout/hProcess9"/>
    <dgm:cxn modelId="{12A14533-5878-7141-8648-8D8C3C15A44C}" type="presParOf" srcId="{2046ABB8-2040-1D49-AAA3-D2E02E57D281}" destId="{75BC4893-519C-7449-BDBC-0E5F1F0716E9}" srcOrd="0" destOrd="0" presId="urn:microsoft.com/office/officeart/2005/8/layout/hProcess9"/>
    <dgm:cxn modelId="{454C5735-ADCC-BE45-8965-FB2D9F499291}" type="presParOf" srcId="{2046ABB8-2040-1D49-AAA3-D2E02E57D281}" destId="{F550677E-ADA7-4943-970E-C1A1A3B34DCC}" srcOrd="1" destOrd="0" presId="urn:microsoft.com/office/officeart/2005/8/layout/hProcess9"/>
    <dgm:cxn modelId="{CA009FC9-9146-4D4B-8C08-5DD5353D33D1}" type="presParOf" srcId="{2046ABB8-2040-1D49-AAA3-D2E02E57D281}" destId="{3A9B7CCD-F563-E140-AB6E-3C2B8B407485}" srcOrd="2" destOrd="0" presId="urn:microsoft.com/office/officeart/2005/8/layout/hProcess9"/>
    <dgm:cxn modelId="{4EB0C7D6-6865-4B4C-9442-B397D42C1DAB}" type="presParOf" srcId="{2046ABB8-2040-1D49-AAA3-D2E02E57D281}" destId="{DCD96551-6E98-204E-9895-0F25F73C3175}" srcOrd="3" destOrd="0" presId="urn:microsoft.com/office/officeart/2005/8/layout/hProcess9"/>
    <dgm:cxn modelId="{B0C5DB6E-EC69-E348-BF4F-8DE041183AAE}" type="presParOf" srcId="{2046ABB8-2040-1D49-AAA3-D2E02E57D281}" destId="{001824B2-FCEB-CE4D-8E84-EB206CBE832A}"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C718B9-B130-469B-86C0-E66352B1CDE0}" type="doc">
      <dgm:prSet loTypeId="urn:microsoft.com/office/officeart/2016/7/layout/BasicLinearProcessNumbered" loCatId="process" qsTypeId="urn:microsoft.com/office/officeart/2005/8/quickstyle/simple1" qsCatId="simple" csTypeId="urn:microsoft.com/office/officeart/2005/8/colors/colorful5" csCatId="colorful"/>
      <dgm:spPr/>
      <dgm:t>
        <a:bodyPr/>
        <a:lstStyle/>
        <a:p>
          <a:endParaRPr lang="en-US"/>
        </a:p>
      </dgm:t>
    </dgm:pt>
    <dgm:pt modelId="{1D187BEE-BF56-4688-9799-4293F89387C4}">
      <dgm:prSet/>
      <dgm:spPr/>
      <dgm:t>
        <a:bodyPr/>
        <a:lstStyle/>
        <a:p>
          <a:r>
            <a:rPr lang="en-US"/>
            <a:t>Control access to services and charge high fees (high entry barriers)</a:t>
          </a:r>
        </a:p>
      </dgm:t>
    </dgm:pt>
    <dgm:pt modelId="{02AE2373-3CC0-4985-B331-EC408DD607A4}" type="parTrans" cxnId="{35A69F57-79C8-42A0-A5FD-3332E519AA8C}">
      <dgm:prSet/>
      <dgm:spPr/>
      <dgm:t>
        <a:bodyPr/>
        <a:lstStyle/>
        <a:p>
          <a:endParaRPr lang="en-US"/>
        </a:p>
      </dgm:t>
    </dgm:pt>
    <dgm:pt modelId="{EC362886-1EC3-47E6-8431-DF345391C89C}" type="sibTrans" cxnId="{35A69F57-79C8-42A0-A5FD-3332E519AA8C}">
      <dgm:prSet phldrT="1" phldr="0"/>
      <dgm:spPr/>
      <dgm:t>
        <a:bodyPr/>
        <a:lstStyle/>
        <a:p>
          <a:r>
            <a:rPr lang="en-US"/>
            <a:t>1</a:t>
          </a:r>
        </a:p>
      </dgm:t>
    </dgm:pt>
    <dgm:pt modelId="{0CAFE5DC-04C5-4E42-8658-93C4FA22852E}">
      <dgm:prSet/>
      <dgm:spPr/>
      <dgm:t>
        <a:bodyPr/>
        <a:lstStyle/>
        <a:p>
          <a:r>
            <a:rPr lang="en-US"/>
            <a:t>Manipulate rankings</a:t>
          </a:r>
        </a:p>
      </dgm:t>
    </dgm:pt>
    <dgm:pt modelId="{658C5A19-4550-4188-9384-8D4725FE8320}" type="parTrans" cxnId="{928BCBCD-C4B2-47EC-8D67-68001B3EAA67}">
      <dgm:prSet/>
      <dgm:spPr/>
      <dgm:t>
        <a:bodyPr/>
        <a:lstStyle/>
        <a:p>
          <a:endParaRPr lang="en-US"/>
        </a:p>
      </dgm:t>
    </dgm:pt>
    <dgm:pt modelId="{8AAD19DA-2BFD-48A4-8BF9-FF3E6722E0B1}" type="sibTrans" cxnId="{928BCBCD-C4B2-47EC-8D67-68001B3EAA67}">
      <dgm:prSet phldrT="2" phldr="0"/>
      <dgm:spPr/>
      <dgm:t>
        <a:bodyPr/>
        <a:lstStyle/>
        <a:p>
          <a:r>
            <a:rPr lang="en-US"/>
            <a:t>2</a:t>
          </a:r>
        </a:p>
      </dgm:t>
    </dgm:pt>
    <dgm:pt modelId="{53DDF395-85EF-45CD-BEF6-C7240EA21DAF}">
      <dgm:prSet/>
      <dgm:spPr/>
      <dgm:t>
        <a:bodyPr/>
        <a:lstStyle/>
        <a:p>
          <a:r>
            <a:rPr lang="en-US"/>
            <a:t>Control reputations</a:t>
          </a:r>
        </a:p>
      </dgm:t>
    </dgm:pt>
    <dgm:pt modelId="{89C97F1C-0FD5-4F7E-A52F-63686AF2773B}" type="parTrans" cxnId="{A51067C9-5185-4E93-ADFE-D1746620BB15}">
      <dgm:prSet/>
      <dgm:spPr/>
      <dgm:t>
        <a:bodyPr/>
        <a:lstStyle/>
        <a:p>
          <a:endParaRPr lang="en-US"/>
        </a:p>
      </dgm:t>
    </dgm:pt>
    <dgm:pt modelId="{6BCF1036-B98F-4C95-A7E1-BDA491D69F75}" type="sibTrans" cxnId="{A51067C9-5185-4E93-ADFE-D1746620BB15}">
      <dgm:prSet phldrT="3" phldr="0"/>
      <dgm:spPr/>
      <dgm:t>
        <a:bodyPr/>
        <a:lstStyle/>
        <a:p>
          <a:r>
            <a:rPr lang="en-US"/>
            <a:t>3</a:t>
          </a:r>
        </a:p>
      </dgm:t>
    </dgm:pt>
    <dgm:pt modelId="{8DDEC9DE-12F9-4C27-9631-EA66AE87B124}">
      <dgm:prSet/>
      <dgm:spPr/>
      <dgm:t>
        <a:bodyPr/>
        <a:lstStyle/>
        <a:p>
          <a:r>
            <a:rPr lang="en-US"/>
            <a:t>Hinder multihoming</a:t>
          </a:r>
        </a:p>
      </dgm:t>
    </dgm:pt>
    <dgm:pt modelId="{60A275FA-2D62-41F3-B356-6B24EED05568}" type="parTrans" cxnId="{B40295C2-7872-4B3D-B991-538527296EE2}">
      <dgm:prSet/>
      <dgm:spPr/>
      <dgm:t>
        <a:bodyPr/>
        <a:lstStyle/>
        <a:p>
          <a:endParaRPr lang="en-US"/>
        </a:p>
      </dgm:t>
    </dgm:pt>
    <dgm:pt modelId="{7202DC17-51B7-4F8D-8598-43498F237273}" type="sibTrans" cxnId="{B40295C2-7872-4B3D-B991-538527296EE2}">
      <dgm:prSet phldrT="4" phldr="0"/>
      <dgm:spPr/>
      <dgm:t>
        <a:bodyPr/>
        <a:lstStyle/>
        <a:p>
          <a:r>
            <a:rPr lang="en-US"/>
            <a:t>4</a:t>
          </a:r>
        </a:p>
      </dgm:t>
    </dgm:pt>
    <dgm:pt modelId="{EF0DD643-E627-4B67-9032-F43CAB7A8325}">
      <dgm:prSet/>
      <dgm:spPr/>
      <dgm:t>
        <a:bodyPr/>
        <a:lstStyle/>
        <a:p>
          <a:r>
            <a:rPr lang="en-US"/>
            <a:t>Hinder interoperability</a:t>
          </a:r>
        </a:p>
      </dgm:t>
    </dgm:pt>
    <dgm:pt modelId="{A4555648-92B6-43C7-8666-9788913176F9}" type="parTrans" cxnId="{4D5F2B3E-1C08-4E7E-910F-1ABF50483998}">
      <dgm:prSet/>
      <dgm:spPr/>
      <dgm:t>
        <a:bodyPr/>
        <a:lstStyle/>
        <a:p>
          <a:endParaRPr lang="en-US"/>
        </a:p>
      </dgm:t>
    </dgm:pt>
    <dgm:pt modelId="{33C3AB7B-2333-4AA6-BBAA-1DFB7B420C9B}" type="sibTrans" cxnId="{4D5F2B3E-1C08-4E7E-910F-1ABF50483998}">
      <dgm:prSet phldrT="5" phldr="0"/>
      <dgm:spPr/>
      <dgm:t>
        <a:bodyPr/>
        <a:lstStyle/>
        <a:p>
          <a:r>
            <a:rPr lang="en-US"/>
            <a:t>5</a:t>
          </a:r>
        </a:p>
      </dgm:t>
    </dgm:pt>
    <dgm:pt modelId="{CF8736A9-D819-F945-9608-70138F7F3B92}" type="pres">
      <dgm:prSet presAssocID="{43C718B9-B130-469B-86C0-E66352B1CDE0}" presName="Name0" presStyleCnt="0">
        <dgm:presLayoutVars>
          <dgm:animLvl val="lvl"/>
          <dgm:resizeHandles val="exact"/>
        </dgm:presLayoutVars>
      </dgm:prSet>
      <dgm:spPr/>
    </dgm:pt>
    <dgm:pt modelId="{6018B53F-5CE4-6842-99F2-64C84BB770AD}" type="pres">
      <dgm:prSet presAssocID="{1D187BEE-BF56-4688-9799-4293F89387C4}" presName="compositeNode" presStyleCnt="0">
        <dgm:presLayoutVars>
          <dgm:bulletEnabled val="1"/>
        </dgm:presLayoutVars>
      </dgm:prSet>
      <dgm:spPr/>
    </dgm:pt>
    <dgm:pt modelId="{A24F1A4E-9BF0-754D-B26C-C0CBC8D73BC6}" type="pres">
      <dgm:prSet presAssocID="{1D187BEE-BF56-4688-9799-4293F89387C4}" presName="bgRect" presStyleLbl="bgAccFollowNode1" presStyleIdx="0" presStyleCnt="5"/>
      <dgm:spPr/>
    </dgm:pt>
    <dgm:pt modelId="{29E4495D-527C-A941-AA6E-1CB439021291}" type="pres">
      <dgm:prSet presAssocID="{EC362886-1EC3-47E6-8431-DF345391C89C}" presName="sibTransNodeCircle" presStyleLbl="alignNode1" presStyleIdx="0" presStyleCnt="10">
        <dgm:presLayoutVars>
          <dgm:chMax val="0"/>
          <dgm:bulletEnabled/>
        </dgm:presLayoutVars>
      </dgm:prSet>
      <dgm:spPr/>
    </dgm:pt>
    <dgm:pt modelId="{0DC7B40C-6D13-8C41-ADC5-88F470D85D6F}" type="pres">
      <dgm:prSet presAssocID="{1D187BEE-BF56-4688-9799-4293F89387C4}" presName="bottomLine" presStyleLbl="alignNode1" presStyleIdx="1" presStyleCnt="10">
        <dgm:presLayoutVars/>
      </dgm:prSet>
      <dgm:spPr/>
    </dgm:pt>
    <dgm:pt modelId="{EA08F05D-B493-0348-81D2-13ABCF3BEF2B}" type="pres">
      <dgm:prSet presAssocID="{1D187BEE-BF56-4688-9799-4293F89387C4}" presName="nodeText" presStyleLbl="bgAccFollowNode1" presStyleIdx="0" presStyleCnt="5">
        <dgm:presLayoutVars>
          <dgm:bulletEnabled val="1"/>
        </dgm:presLayoutVars>
      </dgm:prSet>
      <dgm:spPr/>
    </dgm:pt>
    <dgm:pt modelId="{820A058C-EECA-FD4A-8E70-6676826F7571}" type="pres">
      <dgm:prSet presAssocID="{EC362886-1EC3-47E6-8431-DF345391C89C}" presName="sibTrans" presStyleCnt="0"/>
      <dgm:spPr/>
    </dgm:pt>
    <dgm:pt modelId="{80DF6D66-F374-4941-9787-E07DEF1FDA05}" type="pres">
      <dgm:prSet presAssocID="{0CAFE5DC-04C5-4E42-8658-93C4FA22852E}" presName="compositeNode" presStyleCnt="0">
        <dgm:presLayoutVars>
          <dgm:bulletEnabled val="1"/>
        </dgm:presLayoutVars>
      </dgm:prSet>
      <dgm:spPr/>
    </dgm:pt>
    <dgm:pt modelId="{92120CDD-90CA-DA49-90D4-700EB9894531}" type="pres">
      <dgm:prSet presAssocID="{0CAFE5DC-04C5-4E42-8658-93C4FA22852E}" presName="bgRect" presStyleLbl="bgAccFollowNode1" presStyleIdx="1" presStyleCnt="5"/>
      <dgm:spPr/>
    </dgm:pt>
    <dgm:pt modelId="{790CA626-960C-1C48-B209-DA991183FD10}" type="pres">
      <dgm:prSet presAssocID="{8AAD19DA-2BFD-48A4-8BF9-FF3E6722E0B1}" presName="sibTransNodeCircle" presStyleLbl="alignNode1" presStyleIdx="2" presStyleCnt="10">
        <dgm:presLayoutVars>
          <dgm:chMax val="0"/>
          <dgm:bulletEnabled/>
        </dgm:presLayoutVars>
      </dgm:prSet>
      <dgm:spPr/>
    </dgm:pt>
    <dgm:pt modelId="{E62E2C92-54C7-5547-8CFD-582662A99FC2}" type="pres">
      <dgm:prSet presAssocID="{0CAFE5DC-04C5-4E42-8658-93C4FA22852E}" presName="bottomLine" presStyleLbl="alignNode1" presStyleIdx="3" presStyleCnt="10">
        <dgm:presLayoutVars/>
      </dgm:prSet>
      <dgm:spPr/>
    </dgm:pt>
    <dgm:pt modelId="{301DC8AD-2237-0742-A8DF-DA98B2DD6ECB}" type="pres">
      <dgm:prSet presAssocID="{0CAFE5DC-04C5-4E42-8658-93C4FA22852E}" presName="nodeText" presStyleLbl="bgAccFollowNode1" presStyleIdx="1" presStyleCnt="5">
        <dgm:presLayoutVars>
          <dgm:bulletEnabled val="1"/>
        </dgm:presLayoutVars>
      </dgm:prSet>
      <dgm:spPr/>
    </dgm:pt>
    <dgm:pt modelId="{55F272C4-C111-8E4E-9CBE-573492DAE1E0}" type="pres">
      <dgm:prSet presAssocID="{8AAD19DA-2BFD-48A4-8BF9-FF3E6722E0B1}" presName="sibTrans" presStyleCnt="0"/>
      <dgm:spPr/>
    </dgm:pt>
    <dgm:pt modelId="{8DC40566-F0C7-F847-83EF-DE7B66402D38}" type="pres">
      <dgm:prSet presAssocID="{53DDF395-85EF-45CD-BEF6-C7240EA21DAF}" presName="compositeNode" presStyleCnt="0">
        <dgm:presLayoutVars>
          <dgm:bulletEnabled val="1"/>
        </dgm:presLayoutVars>
      </dgm:prSet>
      <dgm:spPr/>
    </dgm:pt>
    <dgm:pt modelId="{12B6927E-4470-B841-AB6E-F70C0087AC1A}" type="pres">
      <dgm:prSet presAssocID="{53DDF395-85EF-45CD-BEF6-C7240EA21DAF}" presName="bgRect" presStyleLbl="bgAccFollowNode1" presStyleIdx="2" presStyleCnt="5"/>
      <dgm:spPr/>
    </dgm:pt>
    <dgm:pt modelId="{712FB9A9-B1A1-2945-A29B-3B53060F4E0F}" type="pres">
      <dgm:prSet presAssocID="{6BCF1036-B98F-4C95-A7E1-BDA491D69F75}" presName="sibTransNodeCircle" presStyleLbl="alignNode1" presStyleIdx="4" presStyleCnt="10">
        <dgm:presLayoutVars>
          <dgm:chMax val="0"/>
          <dgm:bulletEnabled/>
        </dgm:presLayoutVars>
      </dgm:prSet>
      <dgm:spPr/>
    </dgm:pt>
    <dgm:pt modelId="{8682B99E-58C2-414F-84BB-2E469CD2DCB2}" type="pres">
      <dgm:prSet presAssocID="{53DDF395-85EF-45CD-BEF6-C7240EA21DAF}" presName="bottomLine" presStyleLbl="alignNode1" presStyleIdx="5" presStyleCnt="10">
        <dgm:presLayoutVars/>
      </dgm:prSet>
      <dgm:spPr/>
    </dgm:pt>
    <dgm:pt modelId="{B126D605-2F15-B449-A267-E2BB02E09B1D}" type="pres">
      <dgm:prSet presAssocID="{53DDF395-85EF-45CD-BEF6-C7240EA21DAF}" presName="nodeText" presStyleLbl="bgAccFollowNode1" presStyleIdx="2" presStyleCnt="5">
        <dgm:presLayoutVars>
          <dgm:bulletEnabled val="1"/>
        </dgm:presLayoutVars>
      </dgm:prSet>
      <dgm:spPr/>
    </dgm:pt>
    <dgm:pt modelId="{1C866E2A-FB24-C049-8CEB-C8A8E1511524}" type="pres">
      <dgm:prSet presAssocID="{6BCF1036-B98F-4C95-A7E1-BDA491D69F75}" presName="sibTrans" presStyleCnt="0"/>
      <dgm:spPr/>
    </dgm:pt>
    <dgm:pt modelId="{9D52A597-337A-1B41-8467-F03913F74638}" type="pres">
      <dgm:prSet presAssocID="{8DDEC9DE-12F9-4C27-9631-EA66AE87B124}" presName="compositeNode" presStyleCnt="0">
        <dgm:presLayoutVars>
          <dgm:bulletEnabled val="1"/>
        </dgm:presLayoutVars>
      </dgm:prSet>
      <dgm:spPr/>
    </dgm:pt>
    <dgm:pt modelId="{E0B871FE-077A-1D40-8BFA-51E9CEDD925D}" type="pres">
      <dgm:prSet presAssocID="{8DDEC9DE-12F9-4C27-9631-EA66AE87B124}" presName="bgRect" presStyleLbl="bgAccFollowNode1" presStyleIdx="3" presStyleCnt="5"/>
      <dgm:spPr/>
    </dgm:pt>
    <dgm:pt modelId="{4027D5CB-6DCB-094E-A810-72CD6BC6DC58}" type="pres">
      <dgm:prSet presAssocID="{7202DC17-51B7-4F8D-8598-43498F237273}" presName="sibTransNodeCircle" presStyleLbl="alignNode1" presStyleIdx="6" presStyleCnt="10">
        <dgm:presLayoutVars>
          <dgm:chMax val="0"/>
          <dgm:bulletEnabled/>
        </dgm:presLayoutVars>
      </dgm:prSet>
      <dgm:spPr/>
    </dgm:pt>
    <dgm:pt modelId="{BAFA81C8-AB27-0A4D-BAD6-3BFEF560FC1C}" type="pres">
      <dgm:prSet presAssocID="{8DDEC9DE-12F9-4C27-9631-EA66AE87B124}" presName="bottomLine" presStyleLbl="alignNode1" presStyleIdx="7" presStyleCnt="10">
        <dgm:presLayoutVars/>
      </dgm:prSet>
      <dgm:spPr/>
    </dgm:pt>
    <dgm:pt modelId="{F0E3622C-9D82-694C-8D60-2F9B2BC85F03}" type="pres">
      <dgm:prSet presAssocID="{8DDEC9DE-12F9-4C27-9631-EA66AE87B124}" presName="nodeText" presStyleLbl="bgAccFollowNode1" presStyleIdx="3" presStyleCnt="5">
        <dgm:presLayoutVars>
          <dgm:bulletEnabled val="1"/>
        </dgm:presLayoutVars>
      </dgm:prSet>
      <dgm:spPr/>
    </dgm:pt>
    <dgm:pt modelId="{28E7BD8C-C755-3F47-BAC9-89B24BD8E990}" type="pres">
      <dgm:prSet presAssocID="{7202DC17-51B7-4F8D-8598-43498F237273}" presName="sibTrans" presStyleCnt="0"/>
      <dgm:spPr/>
    </dgm:pt>
    <dgm:pt modelId="{0EE29D4E-7C93-CA41-8475-3BAEF2153C42}" type="pres">
      <dgm:prSet presAssocID="{EF0DD643-E627-4B67-9032-F43CAB7A8325}" presName="compositeNode" presStyleCnt="0">
        <dgm:presLayoutVars>
          <dgm:bulletEnabled val="1"/>
        </dgm:presLayoutVars>
      </dgm:prSet>
      <dgm:spPr/>
    </dgm:pt>
    <dgm:pt modelId="{33CFE2E0-85A3-324A-AF2C-C38219351E7C}" type="pres">
      <dgm:prSet presAssocID="{EF0DD643-E627-4B67-9032-F43CAB7A8325}" presName="bgRect" presStyleLbl="bgAccFollowNode1" presStyleIdx="4" presStyleCnt="5"/>
      <dgm:spPr/>
    </dgm:pt>
    <dgm:pt modelId="{9B558261-87A0-2843-81B1-740645B007DF}" type="pres">
      <dgm:prSet presAssocID="{33C3AB7B-2333-4AA6-BBAA-1DFB7B420C9B}" presName="sibTransNodeCircle" presStyleLbl="alignNode1" presStyleIdx="8" presStyleCnt="10">
        <dgm:presLayoutVars>
          <dgm:chMax val="0"/>
          <dgm:bulletEnabled/>
        </dgm:presLayoutVars>
      </dgm:prSet>
      <dgm:spPr/>
    </dgm:pt>
    <dgm:pt modelId="{8905FF8E-9520-A747-B24F-4A4DAAE29DE4}" type="pres">
      <dgm:prSet presAssocID="{EF0DD643-E627-4B67-9032-F43CAB7A8325}" presName="bottomLine" presStyleLbl="alignNode1" presStyleIdx="9" presStyleCnt="10">
        <dgm:presLayoutVars/>
      </dgm:prSet>
      <dgm:spPr/>
    </dgm:pt>
    <dgm:pt modelId="{0C3CCBE1-1D03-434A-86EF-701C2539E74E}" type="pres">
      <dgm:prSet presAssocID="{EF0DD643-E627-4B67-9032-F43CAB7A8325}" presName="nodeText" presStyleLbl="bgAccFollowNode1" presStyleIdx="4" presStyleCnt="5">
        <dgm:presLayoutVars>
          <dgm:bulletEnabled val="1"/>
        </dgm:presLayoutVars>
      </dgm:prSet>
      <dgm:spPr/>
    </dgm:pt>
  </dgm:ptLst>
  <dgm:cxnLst>
    <dgm:cxn modelId="{579DB001-F809-4A4F-A864-1EB964E2B1B1}" type="presOf" srcId="{6BCF1036-B98F-4C95-A7E1-BDA491D69F75}" destId="{712FB9A9-B1A1-2945-A29B-3B53060F4E0F}" srcOrd="0" destOrd="0" presId="urn:microsoft.com/office/officeart/2016/7/layout/BasicLinearProcessNumbered"/>
    <dgm:cxn modelId="{CC76FB15-E850-7243-BD44-2CDDBF9B4866}" type="presOf" srcId="{8DDEC9DE-12F9-4C27-9631-EA66AE87B124}" destId="{E0B871FE-077A-1D40-8BFA-51E9CEDD925D}" srcOrd="0" destOrd="0" presId="urn:microsoft.com/office/officeart/2016/7/layout/BasicLinearProcessNumbered"/>
    <dgm:cxn modelId="{8E9D0520-CCB6-284D-9ABE-61D205B716A0}" type="presOf" srcId="{1D187BEE-BF56-4688-9799-4293F89387C4}" destId="{A24F1A4E-9BF0-754D-B26C-C0CBC8D73BC6}" srcOrd="0" destOrd="0" presId="urn:microsoft.com/office/officeart/2016/7/layout/BasicLinearProcessNumbered"/>
    <dgm:cxn modelId="{88AFAC27-E8D4-DA43-B0B5-61E860F7EDF9}" type="presOf" srcId="{8AAD19DA-2BFD-48A4-8BF9-FF3E6722E0B1}" destId="{790CA626-960C-1C48-B209-DA991183FD10}" srcOrd="0" destOrd="0" presId="urn:microsoft.com/office/officeart/2016/7/layout/BasicLinearProcessNumbered"/>
    <dgm:cxn modelId="{10A28A3A-A90B-2140-8810-792E0BEE5722}" type="presOf" srcId="{33C3AB7B-2333-4AA6-BBAA-1DFB7B420C9B}" destId="{9B558261-87A0-2843-81B1-740645B007DF}" srcOrd="0" destOrd="0" presId="urn:microsoft.com/office/officeart/2016/7/layout/BasicLinearProcessNumbered"/>
    <dgm:cxn modelId="{4D5F2B3E-1C08-4E7E-910F-1ABF50483998}" srcId="{43C718B9-B130-469B-86C0-E66352B1CDE0}" destId="{EF0DD643-E627-4B67-9032-F43CAB7A8325}" srcOrd="4" destOrd="0" parTransId="{A4555648-92B6-43C7-8666-9788913176F9}" sibTransId="{33C3AB7B-2333-4AA6-BBAA-1DFB7B420C9B}"/>
    <dgm:cxn modelId="{35A69F57-79C8-42A0-A5FD-3332E519AA8C}" srcId="{43C718B9-B130-469B-86C0-E66352B1CDE0}" destId="{1D187BEE-BF56-4688-9799-4293F89387C4}" srcOrd="0" destOrd="0" parTransId="{02AE2373-3CC0-4985-B331-EC408DD607A4}" sibTransId="{EC362886-1EC3-47E6-8431-DF345391C89C}"/>
    <dgm:cxn modelId="{B161A37D-A007-9249-AAE7-77391FF12B17}" type="presOf" srcId="{53DDF395-85EF-45CD-BEF6-C7240EA21DAF}" destId="{12B6927E-4470-B841-AB6E-F70C0087AC1A}" srcOrd="0" destOrd="0" presId="urn:microsoft.com/office/officeart/2016/7/layout/BasicLinearProcessNumbered"/>
    <dgm:cxn modelId="{6F194989-87BC-514F-B5E2-C32C1273FC8E}" type="presOf" srcId="{0CAFE5DC-04C5-4E42-8658-93C4FA22852E}" destId="{301DC8AD-2237-0742-A8DF-DA98B2DD6ECB}" srcOrd="1" destOrd="0" presId="urn:microsoft.com/office/officeart/2016/7/layout/BasicLinearProcessNumbered"/>
    <dgm:cxn modelId="{E771C395-C591-C941-8B70-D0D681516336}" type="presOf" srcId="{8DDEC9DE-12F9-4C27-9631-EA66AE87B124}" destId="{F0E3622C-9D82-694C-8D60-2F9B2BC85F03}" srcOrd="1" destOrd="0" presId="urn:microsoft.com/office/officeart/2016/7/layout/BasicLinearProcessNumbered"/>
    <dgm:cxn modelId="{4BD8C795-3436-2D47-A060-32654D9BD9D6}" type="presOf" srcId="{EF0DD643-E627-4B67-9032-F43CAB7A8325}" destId="{0C3CCBE1-1D03-434A-86EF-701C2539E74E}" srcOrd="1" destOrd="0" presId="urn:microsoft.com/office/officeart/2016/7/layout/BasicLinearProcessNumbered"/>
    <dgm:cxn modelId="{C958E598-2381-6749-9B3E-A632680837E0}" type="presOf" srcId="{1D187BEE-BF56-4688-9799-4293F89387C4}" destId="{EA08F05D-B493-0348-81D2-13ABCF3BEF2B}" srcOrd="1" destOrd="0" presId="urn:microsoft.com/office/officeart/2016/7/layout/BasicLinearProcessNumbered"/>
    <dgm:cxn modelId="{2D9C25AC-C1B7-2F4B-8749-9F3BE35246A3}" type="presOf" srcId="{7202DC17-51B7-4F8D-8598-43498F237273}" destId="{4027D5CB-6DCB-094E-A810-72CD6BC6DC58}" srcOrd="0" destOrd="0" presId="urn:microsoft.com/office/officeart/2016/7/layout/BasicLinearProcessNumbered"/>
    <dgm:cxn modelId="{E23090B0-E4D5-E94B-A221-2B6F66CFA8CA}" type="presOf" srcId="{53DDF395-85EF-45CD-BEF6-C7240EA21DAF}" destId="{B126D605-2F15-B449-A267-E2BB02E09B1D}" srcOrd="1" destOrd="0" presId="urn:microsoft.com/office/officeart/2016/7/layout/BasicLinearProcessNumbered"/>
    <dgm:cxn modelId="{B40295C2-7872-4B3D-B991-538527296EE2}" srcId="{43C718B9-B130-469B-86C0-E66352B1CDE0}" destId="{8DDEC9DE-12F9-4C27-9631-EA66AE87B124}" srcOrd="3" destOrd="0" parTransId="{60A275FA-2D62-41F3-B356-6B24EED05568}" sibTransId="{7202DC17-51B7-4F8D-8598-43498F237273}"/>
    <dgm:cxn modelId="{87DCD3C5-76F6-0043-AAA1-816FCA73FDFD}" type="presOf" srcId="{0CAFE5DC-04C5-4E42-8658-93C4FA22852E}" destId="{92120CDD-90CA-DA49-90D4-700EB9894531}" srcOrd="0" destOrd="0" presId="urn:microsoft.com/office/officeart/2016/7/layout/BasicLinearProcessNumbered"/>
    <dgm:cxn modelId="{A51067C9-5185-4E93-ADFE-D1746620BB15}" srcId="{43C718B9-B130-469B-86C0-E66352B1CDE0}" destId="{53DDF395-85EF-45CD-BEF6-C7240EA21DAF}" srcOrd="2" destOrd="0" parTransId="{89C97F1C-0FD5-4F7E-A52F-63686AF2773B}" sibTransId="{6BCF1036-B98F-4C95-A7E1-BDA491D69F75}"/>
    <dgm:cxn modelId="{928BCBCD-C4B2-47EC-8D67-68001B3EAA67}" srcId="{43C718B9-B130-469B-86C0-E66352B1CDE0}" destId="{0CAFE5DC-04C5-4E42-8658-93C4FA22852E}" srcOrd="1" destOrd="0" parTransId="{658C5A19-4550-4188-9384-8D4725FE8320}" sibTransId="{8AAD19DA-2BFD-48A4-8BF9-FF3E6722E0B1}"/>
    <dgm:cxn modelId="{E9931DCF-72E9-9B4D-B215-EFCB70B0E7AE}" type="presOf" srcId="{EC362886-1EC3-47E6-8431-DF345391C89C}" destId="{29E4495D-527C-A941-AA6E-1CB439021291}" srcOrd="0" destOrd="0" presId="urn:microsoft.com/office/officeart/2016/7/layout/BasicLinearProcessNumbered"/>
    <dgm:cxn modelId="{E49D52EE-1EFB-DB4E-8121-CC60603FACDD}" type="presOf" srcId="{43C718B9-B130-469B-86C0-E66352B1CDE0}" destId="{CF8736A9-D819-F945-9608-70138F7F3B92}" srcOrd="0" destOrd="0" presId="urn:microsoft.com/office/officeart/2016/7/layout/BasicLinearProcessNumbered"/>
    <dgm:cxn modelId="{71F7D6EF-3DBB-4144-BA1B-5EFBFCD5DCFD}" type="presOf" srcId="{EF0DD643-E627-4B67-9032-F43CAB7A8325}" destId="{33CFE2E0-85A3-324A-AF2C-C38219351E7C}" srcOrd="0" destOrd="0" presId="urn:microsoft.com/office/officeart/2016/7/layout/BasicLinearProcessNumbered"/>
    <dgm:cxn modelId="{47EE2292-73EE-134E-A898-3728083BD404}" type="presParOf" srcId="{CF8736A9-D819-F945-9608-70138F7F3B92}" destId="{6018B53F-5CE4-6842-99F2-64C84BB770AD}" srcOrd="0" destOrd="0" presId="urn:microsoft.com/office/officeart/2016/7/layout/BasicLinearProcessNumbered"/>
    <dgm:cxn modelId="{E4E9C4B5-55DB-4D49-91F0-1A75C7B040A8}" type="presParOf" srcId="{6018B53F-5CE4-6842-99F2-64C84BB770AD}" destId="{A24F1A4E-9BF0-754D-B26C-C0CBC8D73BC6}" srcOrd="0" destOrd="0" presId="urn:microsoft.com/office/officeart/2016/7/layout/BasicLinearProcessNumbered"/>
    <dgm:cxn modelId="{F99464E5-F4BE-6B4C-BE33-4F5E38CA9F93}" type="presParOf" srcId="{6018B53F-5CE4-6842-99F2-64C84BB770AD}" destId="{29E4495D-527C-A941-AA6E-1CB439021291}" srcOrd="1" destOrd="0" presId="urn:microsoft.com/office/officeart/2016/7/layout/BasicLinearProcessNumbered"/>
    <dgm:cxn modelId="{B2D8EF8A-E6F9-4D4A-8C77-2DB9D77AE763}" type="presParOf" srcId="{6018B53F-5CE4-6842-99F2-64C84BB770AD}" destId="{0DC7B40C-6D13-8C41-ADC5-88F470D85D6F}" srcOrd="2" destOrd="0" presId="urn:microsoft.com/office/officeart/2016/7/layout/BasicLinearProcessNumbered"/>
    <dgm:cxn modelId="{5E950711-7FD5-C74F-9293-CD8B67E37DF4}" type="presParOf" srcId="{6018B53F-5CE4-6842-99F2-64C84BB770AD}" destId="{EA08F05D-B493-0348-81D2-13ABCF3BEF2B}" srcOrd="3" destOrd="0" presId="urn:microsoft.com/office/officeart/2016/7/layout/BasicLinearProcessNumbered"/>
    <dgm:cxn modelId="{0FE5A124-D1C2-DD49-8E28-CBF01C0DE22E}" type="presParOf" srcId="{CF8736A9-D819-F945-9608-70138F7F3B92}" destId="{820A058C-EECA-FD4A-8E70-6676826F7571}" srcOrd="1" destOrd="0" presId="urn:microsoft.com/office/officeart/2016/7/layout/BasicLinearProcessNumbered"/>
    <dgm:cxn modelId="{09D32C86-A0F4-E84A-B2BC-43F7BC846F0B}" type="presParOf" srcId="{CF8736A9-D819-F945-9608-70138F7F3B92}" destId="{80DF6D66-F374-4941-9787-E07DEF1FDA05}" srcOrd="2" destOrd="0" presId="urn:microsoft.com/office/officeart/2016/7/layout/BasicLinearProcessNumbered"/>
    <dgm:cxn modelId="{AA049AA4-CD6B-4D43-AE0B-D12E67E13D43}" type="presParOf" srcId="{80DF6D66-F374-4941-9787-E07DEF1FDA05}" destId="{92120CDD-90CA-DA49-90D4-700EB9894531}" srcOrd="0" destOrd="0" presId="urn:microsoft.com/office/officeart/2016/7/layout/BasicLinearProcessNumbered"/>
    <dgm:cxn modelId="{A3D3F0AB-2679-3A4B-8234-AA9264E799C1}" type="presParOf" srcId="{80DF6D66-F374-4941-9787-E07DEF1FDA05}" destId="{790CA626-960C-1C48-B209-DA991183FD10}" srcOrd="1" destOrd="0" presId="urn:microsoft.com/office/officeart/2016/7/layout/BasicLinearProcessNumbered"/>
    <dgm:cxn modelId="{ACD397EE-77F4-CB41-8CD8-752E7DF2AA10}" type="presParOf" srcId="{80DF6D66-F374-4941-9787-E07DEF1FDA05}" destId="{E62E2C92-54C7-5547-8CFD-582662A99FC2}" srcOrd="2" destOrd="0" presId="urn:microsoft.com/office/officeart/2016/7/layout/BasicLinearProcessNumbered"/>
    <dgm:cxn modelId="{B4CB9094-D7B1-5A44-8696-8D75AD95C29F}" type="presParOf" srcId="{80DF6D66-F374-4941-9787-E07DEF1FDA05}" destId="{301DC8AD-2237-0742-A8DF-DA98B2DD6ECB}" srcOrd="3" destOrd="0" presId="urn:microsoft.com/office/officeart/2016/7/layout/BasicLinearProcessNumbered"/>
    <dgm:cxn modelId="{B93BF862-A049-3A4E-AD08-CE337732E93C}" type="presParOf" srcId="{CF8736A9-D819-F945-9608-70138F7F3B92}" destId="{55F272C4-C111-8E4E-9CBE-573492DAE1E0}" srcOrd="3" destOrd="0" presId="urn:microsoft.com/office/officeart/2016/7/layout/BasicLinearProcessNumbered"/>
    <dgm:cxn modelId="{4694DF89-8B69-3A43-9347-22B62718B02E}" type="presParOf" srcId="{CF8736A9-D819-F945-9608-70138F7F3B92}" destId="{8DC40566-F0C7-F847-83EF-DE7B66402D38}" srcOrd="4" destOrd="0" presId="urn:microsoft.com/office/officeart/2016/7/layout/BasicLinearProcessNumbered"/>
    <dgm:cxn modelId="{3C6183C3-5CF1-6341-A62C-60BEB34803B0}" type="presParOf" srcId="{8DC40566-F0C7-F847-83EF-DE7B66402D38}" destId="{12B6927E-4470-B841-AB6E-F70C0087AC1A}" srcOrd="0" destOrd="0" presId="urn:microsoft.com/office/officeart/2016/7/layout/BasicLinearProcessNumbered"/>
    <dgm:cxn modelId="{6F6485AF-4B92-7E44-AF10-8EB65136FBD9}" type="presParOf" srcId="{8DC40566-F0C7-F847-83EF-DE7B66402D38}" destId="{712FB9A9-B1A1-2945-A29B-3B53060F4E0F}" srcOrd="1" destOrd="0" presId="urn:microsoft.com/office/officeart/2016/7/layout/BasicLinearProcessNumbered"/>
    <dgm:cxn modelId="{AA8ABB8E-94AC-DA46-9A68-F228DF0FE239}" type="presParOf" srcId="{8DC40566-F0C7-F847-83EF-DE7B66402D38}" destId="{8682B99E-58C2-414F-84BB-2E469CD2DCB2}" srcOrd="2" destOrd="0" presId="urn:microsoft.com/office/officeart/2016/7/layout/BasicLinearProcessNumbered"/>
    <dgm:cxn modelId="{4CEC5E5B-50D9-A449-936A-A787864D7554}" type="presParOf" srcId="{8DC40566-F0C7-F847-83EF-DE7B66402D38}" destId="{B126D605-2F15-B449-A267-E2BB02E09B1D}" srcOrd="3" destOrd="0" presId="urn:microsoft.com/office/officeart/2016/7/layout/BasicLinearProcessNumbered"/>
    <dgm:cxn modelId="{8A8A6432-55E5-5D4A-904D-574BA05CBAEF}" type="presParOf" srcId="{CF8736A9-D819-F945-9608-70138F7F3B92}" destId="{1C866E2A-FB24-C049-8CEB-C8A8E1511524}" srcOrd="5" destOrd="0" presId="urn:microsoft.com/office/officeart/2016/7/layout/BasicLinearProcessNumbered"/>
    <dgm:cxn modelId="{29F5C704-70A8-D446-96DF-DFEB041D7847}" type="presParOf" srcId="{CF8736A9-D819-F945-9608-70138F7F3B92}" destId="{9D52A597-337A-1B41-8467-F03913F74638}" srcOrd="6" destOrd="0" presId="urn:microsoft.com/office/officeart/2016/7/layout/BasicLinearProcessNumbered"/>
    <dgm:cxn modelId="{D3EE635C-0E6C-814C-91D5-2BD135576883}" type="presParOf" srcId="{9D52A597-337A-1B41-8467-F03913F74638}" destId="{E0B871FE-077A-1D40-8BFA-51E9CEDD925D}" srcOrd="0" destOrd="0" presId="urn:microsoft.com/office/officeart/2016/7/layout/BasicLinearProcessNumbered"/>
    <dgm:cxn modelId="{AB0C037E-FAAE-A54B-A78B-3F56B6105F5A}" type="presParOf" srcId="{9D52A597-337A-1B41-8467-F03913F74638}" destId="{4027D5CB-6DCB-094E-A810-72CD6BC6DC58}" srcOrd="1" destOrd="0" presId="urn:microsoft.com/office/officeart/2016/7/layout/BasicLinearProcessNumbered"/>
    <dgm:cxn modelId="{DCE5AEAF-45B8-1B4A-B305-0C164B197907}" type="presParOf" srcId="{9D52A597-337A-1B41-8467-F03913F74638}" destId="{BAFA81C8-AB27-0A4D-BAD6-3BFEF560FC1C}" srcOrd="2" destOrd="0" presId="urn:microsoft.com/office/officeart/2016/7/layout/BasicLinearProcessNumbered"/>
    <dgm:cxn modelId="{D1D821E5-044C-9B41-97EA-0C8BB102AFF2}" type="presParOf" srcId="{9D52A597-337A-1B41-8467-F03913F74638}" destId="{F0E3622C-9D82-694C-8D60-2F9B2BC85F03}" srcOrd="3" destOrd="0" presId="urn:microsoft.com/office/officeart/2016/7/layout/BasicLinearProcessNumbered"/>
    <dgm:cxn modelId="{9189619C-9E56-364E-8CB5-297C05B6281D}" type="presParOf" srcId="{CF8736A9-D819-F945-9608-70138F7F3B92}" destId="{28E7BD8C-C755-3F47-BAC9-89B24BD8E990}" srcOrd="7" destOrd="0" presId="urn:microsoft.com/office/officeart/2016/7/layout/BasicLinearProcessNumbered"/>
    <dgm:cxn modelId="{F4898D69-92A8-D844-B707-3EEC7F75B4BE}" type="presParOf" srcId="{CF8736A9-D819-F945-9608-70138F7F3B92}" destId="{0EE29D4E-7C93-CA41-8475-3BAEF2153C42}" srcOrd="8" destOrd="0" presId="urn:microsoft.com/office/officeart/2016/7/layout/BasicLinearProcessNumbered"/>
    <dgm:cxn modelId="{75C5FC2B-A8E6-8A44-B725-95278CA0C9A5}" type="presParOf" srcId="{0EE29D4E-7C93-CA41-8475-3BAEF2153C42}" destId="{33CFE2E0-85A3-324A-AF2C-C38219351E7C}" srcOrd="0" destOrd="0" presId="urn:microsoft.com/office/officeart/2016/7/layout/BasicLinearProcessNumbered"/>
    <dgm:cxn modelId="{C982518A-3BDB-EE4C-8E7E-E6D58DD37F5A}" type="presParOf" srcId="{0EE29D4E-7C93-CA41-8475-3BAEF2153C42}" destId="{9B558261-87A0-2843-81B1-740645B007DF}" srcOrd="1" destOrd="0" presId="urn:microsoft.com/office/officeart/2016/7/layout/BasicLinearProcessNumbered"/>
    <dgm:cxn modelId="{75F45524-0250-6144-A6E2-79EB95229F62}" type="presParOf" srcId="{0EE29D4E-7C93-CA41-8475-3BAEF2153C42}" destId="{8905FF8E-9520-A747-B24F-4A4DAAE29DE4}" srcOrd="2" destOrd="0" presId="urn:microsoft.com/office/officeart/2016/7/layout/BasicLinearProcessNumbered"/>
    <dgm:cxn modelId="{213A2836-C802-0E40-AC5B-72A4298440FD}" type="presParOf" srcId="{0EE29D4E-7C93-CA41-8475-3BAEF2153C42}" destId="{0C3CCBE1-1D03-434A-86EF-701C2539E74E}"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1FC8D9-10C4-4325-B4EE-C49FD7C37DEA}"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7F971C91-F7EF-41E5-944F-07B5BC7C76E2}">
      <dgm:prSet/>
      <dgm:spPr/>
      <dgm:t>
        <a:bodyPr/>
        <a:lstStyle/>
        <a:p>
          <a:pPr>
            <a:lnSpc>
              <a:spcPct val="100000"/>
            </a:lnSpc>
          </a:pPr>
          <a:r>
            <a:rPr lang="en-US"/>
            <a:t>Fines of up to 10% of the company’s total worldwide annual turnover, or up to 20% in the event of repeated infringements</a:t>
          </a:r>
        </a:p>
      </dgm:t>
    </dgm:pt>
    <dgm:pt modelId="{43F57FD3-B54F-4E03-892C-12CEFFE08B62}" type="parTrans" cxnId="{779AFCDC-4739-49B7-8D07-098555B010D5}">
      <dgm:prSet/>
      <dgm:spPr/>
      <dgm:t>
        <a:bodyPr/>
        <a:lstStyle/>
        <a:p>
          <a:endParaRPr lang="en-US"/>
        </a:p>
      </dgm:t>
    </dgm:pt>
    <dgm:pt modelId="{93127164-7E72-4A33-9F41-69FA9C6FAFB8}" type="sibTrans" cxnId="{779AFCDC-4739-49B7-8D07-098555B010D5}">
      <dgm:prSet/>
      <dgm:spPr/>
      <dgm:t>
        <a:bodyPr/>
        <a:lstStyle/>
        <a:p>
          <a:endParaRPr lang="en-US"/>
        </a:p>
      </dgm:t>
    </dgm:pt>
    <dgm:pt modelId="{04C2C359-06C0-47AD-AA38-8ED6BDF6CA68}">
      <dgm:prSet/>
      <dgm:spPr/>
      <dgm:t>
        <a:bodyPr/>
        <a:lstStyle/>
        <a:p>
          <a:pPr>
            <a:lnSpc>
              <a:spcPct val="100000"/>
            </a:lnSpc>
          </a:pPr>
          <a:r>
            <a:rPr lang="en-US"/>
            <a:t>Periodic penalty payments of up to 5% of the average daily turnover</a:t>
          </a:r>
        </a:p>
      </dgm:t>
    </dgm:pt>
    <dgm:pt modelId="{BB658CA9-8C18-4D8E-AAB3-7A864418FC8F}" type="parTrans" cxnId="{03DB0187-FCA2-44FD-8721-F385F20D7DCB}">
      <dgm:prSet/>
      <dgm:spPr/>
      <dgm:t>
        <a:bodyPr/>
        <a:lstStyle/>
        <a:p>
          <a:endParaRPr lang="en-US"/>
        </a:p>
      </dgm:t>
    </dgm:pt>
    <dgm:pt modelId="{CD2AE66B-679E-49DA-A306-9542E7AAA18E}" type="sibTrans" cxnId="{03DB0187-FCA2-44FD-8721-F385F20D7DCB}">
      <dgm:prSet/>
      <dgm:spPr/>
      <dgm:t>
        <a:bodyPr/>
        <a:lstStyle/>
        <a:p>
          <a:endParaRPr lang="en-US"/>
        </a:p>
      </dgm:t>
    </dgm:pt>
    <dgm:pt modelId="{66BCEBC5-0C5A-4C00-B878-77C5FC747B1E}">
      <dgm:prSet/>
      <dgm:spPr/>
      <dgm:t>
        <a:bodyPr/>
        <a:lstStyle/>
        <a:p>
          <a:pPr>
            <a:lnSpc>
              <a:spcPct val="100000"/>
            </a:lnSpc>
          </a:pPr>
          <a:r>
            <a:rPr lang="en-US"/>
            <a:t>Remedies. In case of systematic infringements of the DMA obligations by gatekeepers, additional remedies may be imposed on the gatekeepers after a market investigation. Such remedies will need to be proportionate to the offence committed. If necessary and as a last resort option, non-financial remedies can be imposed. These can include behavioural and structural remedies, e.g. the divestiture of (parts of) a business.</a:t>
          </a:r>
        </a:p>
      </dgm:t>
    </dgm:pt>
    <dgm:pt modelId="{C7E90E23-4B91-40B4-A802-958B4DEF473C}" type="parTrans" cxnId="{43668B05-8B1C-4E3E-B8E8-BA012E81BB04}">
      <dgm:prSet/>
      <dgm:spPr/>
      <dgm:t>
        <a:bodyPr/>
        <a:lstStyle/>
        <a:p>
          <a:endParaRPr lang="en-US"/>
        </a:p>
      </dgm:t>
    </dgm:pt>
    <dgm:pt modelId="{024E3CCD-F07E-4368-AD2E-E55CC86E60BA}" type="sibTrans" cxnId="{43668B05-8B1C-4E3E-B8E8-BA012E81BB04}">
      <dgm:prSet/>
      <dgm:spPr/>
      <dgm:t>
        <a:bodyPr/>
        <a:lstStyle/>
        <a:p>
          <a:endParaRPr lang="en-US"/>
        </a:p>
      </dgm:t>
    </dgm:pt>
    <dgm:pt modelId="{AADF4484-B699-4B95-AB40-81FFBC7285F4}" type="pres">
      <dgm:prSet presAssocID="{BC1FC8D9-10C4-4325-B4EE-C49FD7C37DEA}" presName="root" presStyleCnt="0">
        <dgm:presLayoutVars>
          <dgm:dir/>
          <dgm:resizeHandles val="exact"/>
        </dgm:presLayoutVars>
      </dgm:prSet>
      <dgm:spPr/>
    </dgm:pt>
    <dgm:pt modelId="{33BDB5EA-9596-43E8-AF05-0F2AF50514E9}" type="pres">
      <dgm:prSet presAssocID="{7F971C91-F7EF-41E5-944F-07B5BC7C76E2}" presName="compNode" presStyleCnt="0"/>
      <dgm:spPr/>
    </dgm:pt>
    <dgm:pt modelId="{7483C2E6-9B00-4D77-AD17-B7B6F9C3824F}" type="pres">
      <dgm:prSet presAssocID="{7F971C91-F7EF-41E5-944F-07B5BC7C76E2}" presName="bgRect" presStyleLbl="bgShp" presStyleIdx="0" presStyleCnt="3"/>
      <dgm:spPr/>
    </dgm:pt>
    <dgm:pt modelId="{AC3F5965-5CD5-4D37-8C28-E520B0AFE155}" type="pres">
      <dgm:prSet presAssocID="{7F971C91-F7EF-41E5-944F-07B5BC7C76E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Gavel"/>
        </a:ext>
      </dgm:extLst>
    </dgm:pt>
    <dgm:pt modelId="{3D5990C9-33D4-4F94-B9B0-948B971F27FB}" type="pres">
      <dgm:prSet presAssocID="{7F971C91-F7EF-41E5-944F-07B5BC7C76E2}" presName="spaceRect" presStyleCnt="0"/>
      <dgm:spPr/>
    </dgm:pt>
    <dgm:pt modelId="{B13CC095-5C9D-4281-953B-20A2DDD3BB97}" type="pres">
      <dgm:prSet presAssocID="{7F971C91-F7EF-41E5-944F-07B5BC7C76E2}" presName="parTx" presStyleLbl="revTx" presStyleIdx="0" presStyleCnt="3">
        <dgm:presLayoutVars>
          <dgm:chMax val="0"/>
          <dgm:chPref val="0"/>
        </dgm:presLayoutVars>
      </dgm:prSet>
      <dgm:spPr/>
    </dgm:pt>
    <dgm:pt modelId="{DD0A5677-C0F0-4F90-B4C1-125B5463899E}" type="pres">
      <dgm:prSet presAssocID="{93127164-7E72-4A33-9F41-69FA9C6FAFB8}" presName="sibTrans" presStyleCnt="0"/>
      <dgm:spPr/>
    </dgm:pt>
    <dgm:pt modelId="{8E109D13-A499-473E-A1F8-500A70468FA5}" type="pres">
      <dgm:prSet presAssocID="{04C2C359-06C0-47AD-AA38-8ED6BDF6CA68}" presName="compNode" presStyleCnt="0"/>
      <dgm:spPr/>
    </dgm:pt>
    <dgm:pt modelId="{E180DCF6-44DC-4D4F-9777-1723FD7289A3}" type="pres">
      <dgm:prSet presAssocID="{04C2C359-06C0-47AD-AA38-8ED6BDF6CA68}" presName="bgRect" presStyleLbl="bgShp" presStyleIdx="1" presStyleCnt="3"/>
      <dgm:spPr/>
    </dgm:pt>
    <dgm:pt modelId="{66A65009-E054-42FC-8AE7-5E938F6F8D51}" type="pres">
      <dgm:prSet presAssocID="{04C2C359-06C0-47AD-AA38-8ED6BDF6CA6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oney"/>
        </a:ext>
      </dgm:extLst>
    </dgm:pt>
    <dgm:pt modelId="{6A960B7C-5917-4B27-9066-4F4A6D2A0960}" type="pres">
      <dgm:prSet presAssocID="{04C2C359-06C0-47AD-AA38-8ED6BDF6CA68}" presName="spaceRect" presStyleCnt="0"/>
      <dgm:spPr/>
    </dgm:pt>
    <dgm:pt modelId="{FB7C1417-E801-49D2-B1DF-1EC1C6540126}" type="pres">
      <dgm:prSet presAssocID="{04C2C359-06C0-47AD-AA38-8ED6BDF6CA68}" presName="parTx" presStyleLbl="revTx" presStyleIdx="1" presStyleCnt="3">
        <dgm:presLayoutVars>
          <dgm:chMax val="0"/>
          <dgm:chPref val="0"/>
        </dgm:presLayoutVars>
      </dgm:prSet>
      <dgm:spPr/>
    </dgm:pt>
    <dgm:pt modelId="{7236A22E-4599-42EA-8E19-116C0BF52D5E}" type="pres">
      <dgm:prSet presAssocID="{CD2AE66B-679E-49DA-A306-9542E7AAA18E}" presName="sibTrans" presStyleCnt="0"/>
      <dgm:spPr/>
    </dgm:pt>
    <dgm:pt modelId="{85536E98-CB39-4C26-BF67-DFDCB345C578}" type="pres">
      <dgm:prSet presAssocID="{66BCEBC5-0C5A-4C00-B878-77C5FC747B1E}" presName="compNode" presStyleCnt="0"/>
      <dgm:spPr/>
    </dgm:pt>
    <dgm:pt modelId="{A0FBC0AB-55D1-43D1-AE46-752EB864CB6C}" type="pres">
      <dgm:prSet presAssocID="{66BCEBC5-0C5A-4C00-B878-77C5FC747B1E}" presName="bgRect" presStyleLbl="bgShp" presStyleIdx="2" presStyleCnt="3"/>
      <dgm:spPr/>
    </dgm:pt>
    <dgm:pt modelId="{7577DCAE-E85A-47DA-A23F-E83FAD9D1526}" type="pres">
      <dgm:prSet presAssocID="{66BCEBC5-0C5A-4C00-B878-77C5FC747B1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Judge"/>
        </a:ext>
      </dgm:extLst>
    </dgm:pt>
    <dgm:pt modelId="{BB647CD5-4039-4F19-9848-8C61FE9CDBB3}" type="pres">
      <dgm:prSet presAssocID="{66BCEBC5-0C5A-4C00-B878-77C5FC747B1E}" presName="spaceRect" presStyleCnt="0"/>
      <dgm:spPr/>
    </dgm:pt>
    <dgm:pt modelId="{0DB44A75-BD59-4F9E-BA66-1734521F9ADC}" type="pres">
      <dgm:prSet presAssocID="{66BCEBC5-0C5A-4C00-B878-77C5FC747B1E}" presName="parTx" presStyleLbl="revTx" presStyleIdx="2" presStyleCnt="3">
        <dgm:presLayoutVars>
          <dgm:chMax val="0"/>
          <dgm:chPref val="0"/>
        </dgm:presLayoutVars>
      </dgm:prSet>
      <dgm:spPr/>
    </dgm:pt>
  </dgm:ptLst>
  <dgm:cxnLst>
    <dgm:cxn modelId="{43668B05-8B1C-4E3E-B8E8-BA012E81BB04}" srcId="{BC1FC8D9-10C4-4325-B4EE-C49FD7C37DEA}" destId="{66BCEBC5-0C5A-4C00-B878-77C5FC747B1E}" srcOrd="2" destOrd="0" parTransId="{C7E90E23-4B91-40B4-A802-958B4DEF473C}" sibTransId="{024E3CCD-F07E-4368-AD2E-E55CC86E60BA}"/>
    <dgm:cxn modelId="{6D855E0B-49E1-427D-A6D4-DBB3375720B5}" type="presOf" srcId="{BC1FC8D9-10C4-4325-B4EE-C49FD7C37DEA}" destId="{AADF4484-B699-4B95-AB40-81FFBC7285F4}" srcOrd="0" destOrd="0" presId="urn:microsoft.com/office/officeart/2018/2/layout/IconVerticalSolidList"/>
    <dgm:cxn modelId="{C13B1766-1BC2-402E-8257-FF92BDA50C4A}" type="presOf" srcId="{7F971C91-F7EF-41E5-944F-07B5BC7C76E2}" destId="{B13CC095-5C9D-4281-953B-20A2DDD3BB97}" srcOrd="0" destOrd="0" presId="urn:microsoft.com/office/officeart/2018/2/layout/IconVerticalSolidList"/>
    <dgm:cxn modelId="{75FA857B-F58C-4E9A-A4F1-6E67F20BD04A}" type="presOf" srcId="{66BCEBC5-0C5A-4C00-B878-77C5FC747B1E}" destId="{0DB44A75-BD59-4F9E-BA66-1734521F9ADC}" srcOrd="0" destOrd="0" presId="urn:microsoft.com/office/officeart/2018/2/layout/IconVerticalSolidList"/>
    <dgm:cxn modelId="{03DB0187-FCA2-44FD-8721-F385F20D7DCB}" srcId="{BC1FC8D9-10C4-4325-B4EE-C49FD7C37DEA}" destId="{04C2C359-06C0-47AD-AA38-8ED6BDF6CA68}" srcOrd="1" destOrd="0" parTransId="{BB658CA9-8C18-4D8E-AAB3-7A864418FC8F}" sibTransId="{CD2AE66B-679E-49DA-A306-9542E7AAA18E}"/>
    <dgm:cxn modelId="{779AFCDC-4739-49B7-8D07-098555B010D5}" srcId="{BC1FC8D9-10C4-4325-B4EE-C49FD7C37DEA}" destId="{7F971C91-F7EF-41E5-944F-07B5BC7C76E2}" srcOrd="0" destOrd="0" parTransId="{43F57FD3-B54F-4E03-892C-12CEFFE08B62}" sibTransId="{93127164-7E72-4A33-9F41-69FA9C6FAFB8}"/>
    <dgm:cxn modelId="{E48AA3E8-4CD7-4418-B88D-CBF5E176CF5D}" type="presOf" srcId="{04C2C359-06C0-47AD-AA38-8ED6BDF6CA68}" destId="{FB7C1417-E801-49D2-B1DF-1EC1C6540126}" srcOrd="0" destOrd="0" presId="urn:microsoft.com/office/officeart/2018/2/layout/IconVerticalSolidList"/>
    <dgm:cxn modelId="{1D296E8C-BAED-4D89-AEB4-0E420951C925}" type="presParOf" srcId="{AADF4484-B699-4B95-AB40-81FFBC7285F4}" destId="{33BDB5EA-9596-43E8-AF05-0F2AF50514E9}" srcOrd="0" destOrd="0" presId="urn:microsoft.com/office/officeart/2018/2/layout/IconVerticalSolidList"/>
    <dgm:cxn modelId="{D03BD8B2-5DAE-4E53-8B4F-674EA66E5253}" type="presParOf" srcId="{33BDB5EA-9596-43E8-AF05-0F2AF50514E9}" destId="{7483C2E6-9B00-4D77-AD17-B7B6F9C3824F}" srcOrd="0" destOrd="0" presId="urn:microsoft.com/office/officeart/2018/2/layout/IconVerticalSolidList"/>
    <dgm:cxn modelId="{AC53047B-5CCF-41B1-B48D-23A207F08264}" type="presParOf" srcId="{33BDB5EA-9596-43E8-AF05-0F2AF50514E9}" destId="{AC3F5965-5CD5-4D37-8C28-E520B0AFE155}" srcOrd="1" destOrd="0" presId="urn:microsoft.com/office/officeart/2018/2/layout/IconVerticalSolidList"/>
    <dgm:cxn modelId="{F486D5DF-35A2-49DE-A5F9-326EFF7B8CF3}" type="presParOf" srcId="{33BDB5EA-9596-43E8-AF05-0F2AF50514E9}" destId="{3D5990C9-33D4-4F94-B9B0-948B971F27FB}" srcOrd="2" destOrd="0" presId="urn:microsoft.com/office/officeart/2018/2/layout/IconVerticalSolidList"/>
    <dgm:cxn modelId="{69FA9CA0-4E00-4138-8C41-438B1082BC3F}" type="presParOf" srcId="{33BDB5EA-9596-43E8-AF05-0F2AF50514E9}" destId="{B13CC095-5C9D-4281-953B-20A2DDD3BB97}" srcOrd="3" destOrd="0" presId="urn:microsoft.com/office/officeart/2018/2/layout/IconVerticalSolidList"/>
    <dgm:cxn modelId="{4709EA99-80E4-459F-B904-F99831900987}" type="presParOf" srcId="{AADF4484-B699-4B95-AB40-81FFBC7285F4}" destId="{DD0A5677-C0F0-4F90-B4C1-125B5463899E}" srcOrd="1" destOrd="0" presId="urn:microsoft.com/office/officeart/2018/2/layout/IconVerticalSolidList"/>
    <dgm:cxn modelId="{8939590C-FBD7-4216-BDB9-05C1113B9E19}" type="presParOf" srcId="{AADF4484-B699-4B95-AB40-81FFBC7285F4}" destId="{8E109D13-A499-473E-A1F8-500A70468FA5}" srcOrd="2" destOrd="0" presId="urn:microsoft.com/office/officeart/2018/2/layout/IconVerticalSolidList"/>
    <dgm:cxn modelId="{D7137F0C-F941-4AED-80D6-519FD2A5EC62}" type="presParOf" srcId="{8E109D13-A499-473E-A1F8-500A70468FA5}" destId="{E180DCF6-44DC-4D4F-9777-1723FD7289A3}" srcOrd="0" destOrd="0" presId="urn:microsoft.com/office/officeart/2018/2/layout/IconVerticalSolidList"/>
    <dgm:cxn modelId="{0941C07C-70A7-4E8B-A2DF-487CD389D7A6}" type="presParOf" srcId="{8E109D13-A499-473E-A1F8-500A70468FA5}" destId="{66A65009-E054-42FC-8AE7-5E938F6F8D51}" srcOrd="1" destOrd="0" presId="urn:microsoft.com/office/officeart/2018/2/layout/IconVerticalSolidList"/>
    <dgm:cxn modelId="{7F8EF260-812E-454B-A07F-06FD0C25D1FE}" type="presParOf" srcId="{8E109D13-A499-473E-A1F8-500A70468FA5}" destId="{6A960B7C-5917-4B27-9066-4F4A6D2A0960}" srcOrd="2" destOrd="0" presId="urn:microsoft.com/office/officeart/2018/2/layout/IconVerticalSolidList"/>
    <dgm:cxn modelId="{35F15A33-E1BA-4646-AE20-E0ACCE9522AF}" type="presParOf" srcId="{8E109D13-A499-473E-A1F8-500A70468FA5}" destId="{FB7C1417-E801-49D2-B1DF-1EC1C6540126}" srcOrd="3" destOrd="0" presId="urn:microsoft.com/office/officeart/2018/2/layout/IconVerticalSolidList"/>
    <dgm:cxn modelId="{11441644-9405-41C8-A1E4-80DBF388EB52}" type="presParOf" srcId="{AADF4484-B699-4B95-AB40-81FFBC7285F4}" destId="{7236A22E-4599-42EA-8E19-116C0BF52D5E}" srcOrd="3" destOrd="0" presId="urn:microsoft.com/office/officeart/2018/2/layout/IconVerticalSolidList"/>
    <dgm:cxn modelId="{D9BD14D2-F690-477B-AFBD-74A2D935126B}" type="presParOf" srcId="{AADF4484-B699-4B95-AB40-81FFBC7285F4}" destId="{85536E98-CB39-4C26-BF67-DFDCB345C578}" srcOrd="4" destOrd="0" presId="urn:microsoft.com/office/officeart/2018/2/layout/IconVerticalSolidList"/>
    <dgm:cxn modelId="{0D1EAF17-0D44-4FCF-8209-EC453FB2B63F}" type="presParOf" srcId="{85536E98-CB39-4C26-BF67-DFDCB345C578}" destId="{A0FBC0AB-55D1-43D1-AE46-752EB864CB6C}" srcOrd="0" destOrd="0" presId="urn:microsoft.com/office/officeart/2018/2/layout/IconVerticalSolidList"/>
    <dgm:cxn modelId="{54BECCA7-F65C-47B9-BBD9-D03727BD761D}" type="presParOf" srcId="{85536E98-CB39-4C26-BF67-DFDCB345C578}" destId="{7577DCAE-E85A-47DA-A23F-E83FAD9D1526}" srcOrd="1" destOrd="0" presId="urn:microsoft.com/office/officeart/2018/2/layout/IconVerticalSolidList"/>
    <dgm:cxn modelId="{9A6CFD11-DBC6-4DE4-BCFD-E2497CFA49FB}" type="presParOf" srcId="{85536E98-CB39-4C26-BF67-DFDCB345C578}" destId="{BB647CD5-4039-4F19-9848-8C61FE9CDBB3}" srcOrd="2" destOrd="0" presId="urn:microsoft.com/office/officeart/2018/2/layout/IconVerticalSolidList"/>
    <dgm:cxn modelId="{169B9CE3-1245-4C29-8849-F3F962A36267}" type="presParOf" srcId="{85536E98-CB39-4C26-BF67-DFDCB345C578}" destId="{0DB44A75-BD59-4F9E-BA66-1734521F9AD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8DC36E-33E7-CA48-BECC-EF52060C5138}">
      <dsp:nvSpPr>
        <dsp:cNvPr id="0" name=""/>
        <dsp:cNvSpPr/>
      </dsp:nvSpPr>
      <dsp:spPr>
        <a:xfrm>
          <a:off x="463883" y="0"/>
          <a:ext cx="5946815" cy="385233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BC4893-519C-7449-BDBC-0E5F1F0716E9}">
      <dsp:nvSpPr>
        <dsp:cNvPr id="0" name=""/>
        <dsp:cNvSpPr/>
      </dsp:nvSpPr>
      <dsp:spPr>
        <a:xfrm>
          <a:off x="7515" y="1155700"/>
          <a:ext cx="2251918" cy="154093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Strong competition </a:t>
          </a:r>
        </a:p>
      </dsp:txBody>
      <dsp:txXfrm>
        <a:off x="82737" y="1230922"/>
        <a:ext cx="2101474" cy="1390489"/>
      </dsp:txXfrm>
    </dsp:sp>
    <dsp:sp modelId="{3A9B7CCD-F563-E140-AB6E-3C2B8B407485}">
      <dsp:nvSpPr>
        <dsp:cNvPr id="0" name=""/>
        <dsp:cNvSpPr/>
      </dsp:nvSpPr>
      <dsp:spPr>
        <a:xfrm>
          <a:off x="2372167" y="1155700"/>
          <a:ext cx="2251918" cy="154093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Leader emerges</a:t>
          </a:r>
        </a:p>
      </dsp:txBody>
      <dsp:txXfrm>
        <a:off x="2447389" y="1230922"/>
        <a:ext cx="2101474" cy="1390489"/>
      </dsp:txXfrm>
    </dsp:sp>
    <dsp:sp modelId="{001824B2-FCEB-CE4D-8E84-EB206CBE832A}">
      <dsp:nvSpPr>
        <dsp:cNvPr id="0" name=""/>
        <dsp:cNvSpPr/>
      </dsp:nvSpPr>
      <dsp:spPr>
        <a:xfrm>
          <a:off x="4736818" y="1155700"/>
          <a:ext cx="2251918" cy="154093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Weak competition</a:t>
          </a:r>
        </a:p>
      </dsp:txBody>
      <dsp:txXfrm>
        <a:off x="4812040" y="1230922"/>
        <a:ext cx="2101474" cy="13904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F1A4E-9BF0-754D-B26C-C0CBC8D73BC6}">
      <dsp:nvSpPr>
        <dsp:cNvPr id="0" name=""/>
        <dsp:cNvSpPr/>
      </dsp:nvSpPr>
      <dsp:spPr>
        <a:xfrm>
          <a:off x="3594" y="612236"/>
          <a:ext cx="1946002" cy="2724403"/>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718" tIns="330200" rIns="151718" bIns="330200" numCol="1" spcCol="1270" anchor="t" anchorCtr="0">
          <a:noAutofit/>
        </a:bodyPr>
        <a:lstStyle/>
        <a:p>
          <a:pPr marL="0" lvl="0" indent="0" algn="l" defTabSz="711200">
            <a:lnSpc>
              <a:spcPct val="90000"/>
            </a:lnSpc>
            <a:spcBef>
              <a:spcPct val="0"/>
            </a:spcBef>
            <a:spcAft>
              <a:spcPct val="35000"/>
            </a:spcAft>
            <a:buNone/>
          </a:pPr>
          <a:r>
            <a:rPr lang="en-US" sz="1600" kern="1200"/>
            <a:t>Control access to services and charge high fees (high entry barriers)</a:t>
          </a:r>
        </a:p>
      </dsp:txBody>
      <dsp:txXfrm>
        <a:off x="3594" y="1647509"/>
        <a:ext cx="1946002" cy="1634641"/>
      </dsp:txXfrm>
    </dsp:sp>
    <dsp:sp modelId="{29E4495D-527C-A941-AA6E-1CB439021291}">
      <dsp:nvSpPr>
        <dsp:cNvPr id="0" name=""/>
        <dsp:cNvSpPr/>
      </dsp:nvSpPr>
      <dsp:spPr>
        <a:xfrm>
          <a:off x="567934" y="884676"/>
          <a:ext cx="817320" cy="817320"/>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722" tIns="12700" rIns="63722" bIns="12700" numCol="1" spcCol="1270" anchor="ctr" anchorCtr="0">
          <a:noAutofit/>
        </a:bodyPr>
        <a:lstStyle/>
        <a:p>
          <a:pPr marL="0" lvl="0" indent="0" algn="ctr" defTabSz="1733550">
            <a:lnSpc>
              <a:spcPct val="90000"/>
            </a:lnSpc>
            <a:spcBef>
              <a:spcPct val="0"/>
            </a:spcBef>
            <a:spcAft>
              <a:spcPct val="35000"/>
            </a:spcAft>
            <a:buNone/>
          </a:pPr>
          <a:r>
            <a:rPr lang="en-US" sz="3900" kern="1200"/>
            <a:t>1</a:t>
          </a:r>
        </a:p>
      </dsp:txBody>
      <dsp:txXfrm>
        <a:off x="687628" y="1004370"/>
        <a:ext cx="577932" cy="577932"/>
      </dsp:txXfrm>
    </dsp:sp>
    <dsp:sp modelId="{0DC7B40C-6D13-8C41-ADC5-88F470D85D6F}">
      <dsp:nvSpPr>
        <dsp:cNvPr id="0" name=""/>
        <dsp:cNvSpPr/>
      </dsp:nvSpPr>
      <dsp:spPr>
        <a:xfrm>
          <a:off x="3594" y="3336567"/>
          <a:ext cx="1946002" cy="72"/>
        </a:xfrm>
        <a:prstGeom prst="rect">
          <a:avLst/>
        </a:prstGeom>
        <a:solidFill>
          <a:schemeClr val="accent5">
            <a:hueOff val="-750949"/>
            <a:satOff val="-1935"/>
            <a:lumOff val="-1307"/>
            <a:alphaOff val="0"/>
          </a:schemeClr>
        </a:solidFill>
        <a:ln w="12700" cap="flat" cmpd="sng" algn="ctr">
          <a:solidFill>
            <a:schemeClr val="accent5">
              <a:hueOff val="-750949"/>
              <a:satOff val="-1935"/>
              <a:lumOff val="-13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120CDD-90CA-DA49-90D4-700EB9894531}">
      <dsp:nvSpPr>
        <dsp:cNvPr id="0" name=""/>
        <dsp:cNvSpPr/>
      </dsp:nvSpPr>
      <dsp:spPr>
        <a:xfrm>
          <a:off x="2144196" y="612236"/>
          <a:ext cx="1946002" cy="2724403"/>
        </a:xfrm>
        <a:prstGeom prst="rect">
          <a:avLst/>
        </a:prstGeom>
        <a:solidFill>
          <a:schemeClr val="accent5">
            <a:tint val="40000"/>
            <a:alpha val="90000"/>
            <a:hueOff val="-1684941"/>
            <a:satOff val="-5708"/>
            <a:lumOff val="-732"/>
            <a:alphaOff val="0"/>
          </a:schemeClr>
        </a:solidFill>
        <a:ln w="12700" cap="flat" cmpd="sng" algn="ctr">
          <a:solidFill>
            <a:schemeClr val="accent5">
              <a:tint val="40000"/>
              <a:alpha val="90000"/>
              <a:hueOff val="-1684941"/>
              <a:satOff val="-5708"/>
              <a:lumOff val="-73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718" tIns="330200" rIns="151718" bIns="330200" numCol="1" spcCol="1270" anchor="t" anchorCtr="0">
          <a:noAutofit/>
        </a:bodyPr>
        <a:lstStyle/>
        <a:p>
          <a:pPr marL="0" lvl="0" indent="0" algn="l" defTabSz="711200">
            <a:lnSpc>
              <a:spcPct val="90000"/>
            </a:lnSpc>
            <a:spcBef>
              <a:spcPct val="0"/>
            </a:spcBef>
            <a:spcAft>
              <a:spcPct val="35000"/>
            </a:spcAft>
            <a:buNone/>
          </a:pPr>
          <a:r>
            <a:rPr lang="en-US" sz="1600" kern="1200"/>
            <a:t>Manipulate rankings</a:t>
          </a:r>
        </a:p>
      </dsp:txBody>
      <dsp:txXfrm>
        <a:off x="2144196" y="1647509"/>
        <a:ext cx="1946002" cy="1634641"/>
      </dsp:txXfrm>
    </dsp:sp>
    <dsp:sp modelId="{790CA626-960C-1C48-B209-DA991183FD10}">
      <dsp:nvSpPr>
        <dsp:cNvPr id="0" name=""/>
        <dsp:cNvSpPr/>
      </dsp:nvSpPr>
      <dsp:spPr>
        <a:xfrm>
          <a:off x="2708537" y="884676"/>
          <a:ext cx="817320" cy="817320"/>
        </a:xfrm>
        <a:prstGeom prst="ellipse">
          <a:avLst/>
        </a:prstGeom>
        <a:solidFill>
          <a:schemeClr val="accent5">
            <a:hueOff val="-1501898"/>
            <a:satOff val="-3871"/>
            <a:lumOff val="-2614"/>
            <a:alphaOff val="0"/>
          </a:schemeClr>
        </a:solidFill>
        <a:ln w="12700" cap="flat" cmpd="sng" algn="ctr">
          <a:solidFill>
            <a:schemeClr val="accent5">
              <a:hueOff val="-1501898"/>
              <a:satOff val="-3871"/>
              <a:lumOff val="-26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722" tIns="12700" rIns="63722" bIns="12700" numCol="1" spcCol="1270" anchor="ctr" anchorCtr="0">
          <a:noAutofit/>
        </a:bodyPr>
        <a:lstStyle/>
        <a:p>
          <a:pPr marL="0" lvl="0" indent="0" algn="ctr" defTabSz="1733550">
            <a:lnSpc>
              <a:spcPct val="90000"/>
            </a:lnSpc>
            <a:spcBef>
              <a:spcPct val="0"/>
            </a:spcBef>
            <a:spcAft>
              <a:spcPct val="35000"/>
            </a:spcAft>
            <a:buNone/>
          </a:pPr>
          <a:r>
            <a:rPr lang="en-US" sz="3900" kern="1200"/>
            <a:t>2</a:t>
          </a:r>
        </a:p>
      </dsp:txBody>
      <dsp:txXfrm>
        <a:off x="2828231" y="1004370"/>
        <a:ext cx="577932" cy="577932"/>
      </dsp:txXfrm>
    </dsp:sp>
    <dsp:sp modelId="{E62E2C92-54C7-5547-8CFD-582662A99FC2}">
      <dsp:nvSpPr>
        <dsp:cNvPr id="0" name=""/>
        <dsp:cNvSpPr/>
      </dsp:nvSpPr>
      <dsp:spPr>
        <a:xfrm>
          <a:off x="2144196" y="3336567"/>
          <a:ext cx="1946002" cy="72"/>
        </a:xfrm>
        <a:prstGeom prst="rect">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B6927E-4470-B841-AB6E-F70C0087AC1A}">
      <dsp:nvSpPr>
        <dsp:cNvPr id="0" name=""/>
        <dsp:cNvSpPr/>
      </dsp:nvSpPr>
      <dsp:spPr>
        <a:xfrm>
          <a:off x="4284798" y="612236"/>
          <a:ext cx="1946002" cy="2724403"/>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718" tIns="330200" rIns="151718" bIns="330200" numCol="1" spcCol="1270" anchor="t" anchorCtr="0">
          <a:noAutofit/>
        </a:bodyPr>
        <a:lstStyle/>
        <a:p>
          <a:pPr marL="0" lvl="0" indent="0" algn="l" defTabSz="711200">
            <a:lnSpc>
              <a:spcPct val="90000"/>
            </a:lnSpc>
            <a:spcBef>
              <a:spcPct val="0"/>
            </a:spcBef>
            <a:spcAft>
              <a:spcPct val="35000"/>
            </a:spcAft>
            <a:buNone/>
          </a:pPr>
          <a:r>
            <a:rPr lang="en-US" sz="1600" kern="1200"/>
            <a:t>Control reputations</a:t>
          </a:r>
        </a:p>
      </dsp:txBody>
      <dsp:txXfrm>
        <a:off x="4284798" y="1647509"/>
        <a:ext cx="1946002" cy="1634641"/>
      </dsp:txXfrm>
    </dsp:sp>
    <dsp:sp modelId="{712FB9A9-B1A1-2945-A29B-3B53060F4E0F}">
      <dsp:nvSpPr>
        <dsp:cNvPr id="0" name=""/>
        <dsp:cNvSpPr/>
      </dsp:nvSpPr>
      <dsp:spPr>
        <a:xfrm>
          <a:off x="4849139" y="884676"/>
          <a:ext cx="817320" cy="817320"/>
        </a:xfrm>
        <a:prstGeom prst="ellipse">
          <a:avLst/>
        </a:prstGeom>
        <a:solidFill>
          <a:schemeClr val="accent5">
            <a:hueOff val="-3003797"/>
            <a:satOff val="-7742"/>
            <a:lumOff val="-5229"/>
            <a:alphaOff val="0"/>
          </a:schemeClr>
        </a:solidFill>
        <a:ln w="12700" cap="flat" cmpd="sng" algn="ctr">
          <a:solidFill>
            <a:schemeClr val="accent5">
              <a:hueOff val="-3003797"/>
              <a:satOff val="-7742"/>
              <a:lumOff val="-522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722" tIns="12700" rIns="63722" bIns="12700" numCol="1" spcCol="1270" anchor="ctr" anchorCtr="0">
          <a:noAutofit/>
        </a:bodyPr>
        <a:lstStyle/>
        <a:p>
          <a:pPr marL="0" lvl="0" indent="0" algn="ctr" defTabSz="1733550">
            <a:lnSpc>
              <a:spcPct val="90000"/>
            </a:lnSpc>
            <a:spcBef>
              <a:spcPct val="0"/>
            </a:spcBef>
            <a:spcAft>
              <a:spcPct val="35000"/>
            </a:spcAft>
            <a:buNone/>
          </a:pPr>
          <a:r>
            <a:rPr lang="en-US" sz="3900" kern="1200"/>
            <a:t>3</a:t>
          </a:r>
        </a:p>
      </dsp:txBody>
      <dsp:txXfrm>
        <a:off x="4968833" y="1004370"/>
        <a:ext cx="577932" cy="577932"/>
      </dsp:txXfrm>
    </dsp:sp>
    <dsp:sp modelId="{8682B99E-58C2-414F-84BB-2E469CD2DCB2}">
      <dsp:nvSpPr>
        <dsp:cNvPr id="0" name=""/>
        <dsp:cNvSpPr/>
      </dsp:nvSpPr>
      <dsp:spPr>
        <a:xfrm>
          <a:off x="4284798" y="3336567"/>
          <a:ext cx="1946002" cy="72"/>
        </a:xfrm>
        <a:prstGeom prst="rect">
          <a:avLst/>
        </a:prstGeom>
        <a:solidFill>
          <a:schemeClr val="accent5">
            <a:hueOff val="-3754746"/>
            <a:satOff val="-9677"/>
            <a:lumOff val="-6536"/>
            <a:alphaOff val="0"/>
          </a:schemeClr>
        </a:solidFill>
        <a:ln w="12700" cap="flat" cmpd="sng" algn="ctr">
          <a:solidFill>
            <a:schemeClr val="accent5">
              <a:hueOff val="-3754746"/>
              <a:satOff val="-9677"/>
              <a:lumOff val="-653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B871FE-077A-1D40-8BFA-51E9CEDD925D}">
      <dsp:nvSpPr>
        <dsp:cNvPr id="0" name=""/>
        <dsp:cNvSpPr/>
      </dsp:nvSpPr>
      <dsp:spPr>
        <a:xfrm>
          <a:off x="6425401" y="612236"/>
          <a:ext cx="1946002" cy="2724403"/>
        </a:xfrm>
        <a:prstGeom prst="rect">
          <a:avLst/>
        </a:prstGeom>
        <a:solidFill>
          <a:schemeClr val="accent5">
            <a:tint val="40000"/>
            <a:alpha val="90000"/>
            <a:hueOff val="-5054821"/>
            <a:satOff val="-17124"/>
            <a:lumOff val="-2196"/>
            <a:alphaOff val="0"/>
          </a:schemeClr>
        </a:solidFill>
        <a:ln w="12700" cap="flat" cmpd="sng" algn="ctr">
          <a:solidFill>
            <a:schemeClr val="accent5">
              <a:tint val="40000"/>
              <a:alpha val="90000"/>
              <a:hueOff val="-5054821"/>
              <a:satOff val="-17124"/>
              <a:lumOff val="-219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718" tIns="330200" rIns="151718" bIns="330200" numCol="1" spcCol="1270" anchor="t" anchorCtr="0">
          <a:noAutofit/>
        </a:bodyPr>
        <a:lstStyle/>
        <a:p>
          <a:pPr marL="0" lvl="0" indent="0" algn="l" defTabSz="711200">
            <a:lnSpc>
              <a:spcPct val="90000"/>
            </a:lnSpc>
            <a:spcBef>
              <a:spcPct val="0"/>
            </a:spcBef>
            <a:spcAft>
              <a:spcPct val="35000"/>
            </a:spcAft>
            <a:buNone/>
          </a:pPr>
          <a:r>
            <a:rPr lang="en-US" sz="1600" kern="1200"/>
            <a:t>Hinder multihoming</a:t>
          </a:r>
        </a:p>
      </dsp:txBody>
      <dsp:txXfrm>
        <a:off x="6425401" y="1647509"/>
        <a:ext cx="1946002" cy="1634641"/>
      </dsp:txXfrm>
    </dsp:sp>
    <dsp:sp modelId="{4027D5CB-6DCB-094E-A810-72CD6BC6DC58}">
      <dsp:nvSpPr>
        <dsp:cNvPr id="0" name=""/>
        <dsp:cNvSpPr/>
      </dsp:nvSpPr>
      <dsp:spPr>
        <a:xfrm>
          <a:off x="6989741" y="884676"/>
          <a:ext cx="817320" cy="817320"/>
        </a:xfrm>
        <a:prstGeom prst="ellipse">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722" tIns="12700" rIns="63722" bIns="12700" numCol="1" spcCol="1270" anchor="ctr" anchorCtr="0">
          <a:noAutofit/>
        </a:bodyPr>
        <a:lstStyle/>
        <a:p>
          <a:pPr marL="0" lvl="0" indent="0" algn="ctr" defTabSz="1733550">
            <a:lnSpc>
              <a:spcPct val="90000"/>
            </a:lnSpc>
            <a:spcBef>
              <a:spcPct val="0"/>
            </a:spcBef>
            <a:spcAft>
              <a:spcPct val="35000"/>
            </a:spcAft>
            <a:buNone/>
          </a:pPr>
          <a:r>
            <a:rPr lang="en-US" sz="3900" kern="1200"/>
            <a:t>4</a:t>
          </a:r>
        </a:p>
      </dsp:txBody>
      <dsp:txXfrm>
        <a:off x="7109435" y="1004370"/>
        <a:ext cx="577932" cy="577932"/>
      </dsp:txXfrm>
    </dsp:sp>
    <dsp:sp modelId="{BAFA81C8-AB27-0A4D-BAD6-3BFEF560FC1C}">
      <dsp:nvSpPr>
        <dsp:cNvPr id="0" name=""/>
        <dsp:cNvSpPr/>
      </dsp:nvSpPr>
      <dsp:spPr>
        <a:xfrm>
          <a:off x="6425401" y="3336567"/>
          <a:ext cx="1946002" cy="72"/>
        </a:xfrm>
        <a:prstGeom prst="rect">
          <a:avLst/>
        </a:prstGeom>
        <a:solidFill>
          <a:schemeClr val="accent5">
            <a:hueOff val="-5256644"/>
            <a:satOff val="-13548"/>
            <a:lumOff val="-9151"/>
            <a:alphaOff val="0"/>
          </a:schemeClr>
        </a:solidFill>
        <a:ln w="12700" cap="flat" cmpd="sng" algn="ctr">
          <a:solidFill>
            <a:schemeClr val="accent5">
              <a:hueOff val="-5256644"/>
              <a:satOff val="-13548"/>
              <a:lumOff val="-91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CFE2E0-85A3-324A-AF2C-C38219351E7C}">
      <dsp:nvSpPr>
        <dsp:cNvPr id="0" name=""/>
        <dsp:cNvSpPr/>
      </dsp:nvSpPr>
      <dsp:spPr>
        <a:xfrm>
          <a:off x="8566003" y="612236"/>
          <a:ext cx="1946002" cy="2724403"/>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718" tIns="330200" rIns="151718" bIns="330200" numCol="1" spcCol="1270" anchor="t" anchorCtr="0">
          <a:noAutofit/>
        </a:bodyPr>
        <a:lstStyle/>
        <a:p>
          <a:pPr marL="0" lvl="0" indent="0" algn="l" defTabSz="711200">
            <a:lnSpc>
              <a:spcPct val="90000"/>
            </a:lnSpc>
            <a:spcBef>
              <a:spcPct val="0"/>
            </a:spcBef>
            <a:spcAft>
              <a:spcPct val="35000"/>
            </a:spcAft>
            <a:buNone/>
          </a:pPr>
          <a:r>
            <a:rPr lang="en-US" sz="1600" kern="1200"/>
            <a:t>Hinder interoperability</a:t>
          </a:r>
        </a:p>
      </dsp:txBody>
      <dsp:txXfrm>
        <a:off x="8566003" y="1647509"/>
        <a:ext cx="1946002" cy="1634641"/>
      </dsp:txXfrm>
    </dsp:sp>
    <dsp:sp modelId="{9B558261-87A0-2843-81B1-740645B007DF}">
      <dsp:nvSpPr>
        <dsp:cNvPr id="0" name=""/>
        <dsp:cNvSpPr/>
      </dsp:nvSpPr>
      <dsp:spPr>
        <a:xfrm>
          <a:off x="9130344" y="884676"/>
          <a:ext cx="817320" cy="817320"/>
        </a:xfrm>
        <a:prstGeom prst="ellipse">
          <a:avLst/>
        </a:prstGeom>
        <a:solidFill>
          <a:schemeClr val="accent5">
            <a:hueOff val="-6007594"/>
            <a:satOff val="-15484"/>
            <a:lumOff val="-10458"/>
            <a:alphaOff val="0"/>
          </a:schemeClr>
        </a:solidFill>
        <a:ln w="12700" cap="flat" cmpd="sng" algn="ctr">
          <a:solidFill>
            <a:schemeClr val="accent5">
              <a:hueOff val="-6007594"/>
              <a:satOff val="-15484"/>
              <a:lumOff val="-1045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722" tIns="12700" rIns="63722" bIns="12700" numCol="1" spcCol="1270" anchor="ctr" anchorCtr="0">
          <a:noAutofit/>
        </a:bodyPr>
        <a:lstStyle/>
        <a:p>
          <a:pPr marL="0" lvl="0" indent="0" algn="ctr" defTabSz="1733550">
            <a:lnSpc>
              <a:spcPct val="90000"/>
            </a:lnSpc>
            <a:spcBef>
              <a:spcPct val="0"/>
            </a:spcBef>
            <a:spcAft>
              <a:spcPct val="35000"/>
            </a:spcAft>
            <a:buNone/>
          </a:pPr>
          <a:r>
            <a:rPr lang="en-US" sz="3900" kern="1200"/>
            <a:t>5</a:t>
          </a:r>
        </a:p>
      </dsp:txBody>
      <dsp:txXfrm>
        <a:off x="9250038" y="1004370"/>
        <a:ext cx="577932" cy="577932"/>
      </dsp:txXfrm>
    </dsp:sp>
    <dsp:sp modelId="{8905FF8E-9520-A747-B24F-4A4DAAE29DE4}">
      <dsp:nvSpPr>
        <dsp:cNvPr id="0" name=""/>
        <dsp:cNvSpPr/>
      </dsp:nvSpPr>
      <dsp:spPr>
        <a:xfrm>
          <a:off x="8566003" y="3336567"/>
          <a:ext cx="1946002" cy="72"/>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83C2E6-9B00-4D77-AD17-B7B6F9C3824F}">
      <dsp:nvSpPr>
        <dsp:cNvPr id="0" name=""/>
        <dsp:cNvSpPr/>
      </dsp:nvSpPr>
      <dsp:spPr>
        <a:xfrm>
          <a:off x="0" y="53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3F5965-5CD5-4D37-8C28-E520B0AFE155}">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3CC095-5C9D-4281-953B-20A2DDD3BB97}">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666750">
            <a:lnSpc>
              <a:spcPct val="100000"/>
            </a:lnSpc>
            <a:spcBef>
              <a:spcPct val="0"/>
            </a:spcBef>
            <a:spcAft>
              <a:spcPct val="35000"/>
            </a:spcAft>
            <a:buNone/>
          </a:pPr>
          <a:r>
            <a:rPr lang="en-US" sz="1500" kern="1200"/>
            <a:t>Fines of up to 10% of the company’s total worldwide annual turnover, or up to 20% in the event of repeated infringements</a:t>
          </a:r>
        </a:p>
      </dsp:txBody>
      <dsp:txXfrm>
        <a:off x="1435590" y="531"/>
        <a:ext cx="9080009" cy="1242935"/>
      </dsp:txXfrm>
    </dsp:sp>
    <dsp:sp modelId="{E180DCF6-44DC-4D4F-9777-1723FD7289A3}">
      <dsp:nvSpPr>
        <dsp:cNvPr id="0" name=""/>
        <dsp:cNvSpPr/>
      </dsp:nvSpPr>
      <dsp:spPr>
        <a:xfrm>
          <a:off x="0" y="155420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A65009-E054-42FC-8AE7-5E938F6F8D51}">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7C1417-E801-49D2-B1DF-1EC1C6540126}">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666750">
            <a:lnSpc>
              <a:spcPct val="100000"/>
            </a:lnSpc>
            <a:spcBef>
              <a:spcPct val="0"/>
            </a:spcBef>
            <a:spcAft>
              <a:spcPct val="35000"/>
            </a:spcAft>
            <a:buNone/>
          </a:pPr>
          <a:r>
            <a:rPr lang="en-US" sz="1500" kern="1200"/>
            <a:t>Periodic penalty payments of up to 5% of the average daily turnover</a:t>
          </a:r>
        </a:p>
      </dsp:txBody>
      <dsp:txXfrm>
        <a:off x="1435590" y="1554201"/>
        <a:ext cx="9080009" cy="1242935"/>
      </dsp:txXfrm>
    </dsp:sp>
    <dsp:sp modelId="{A0FBC0AB-55D1-43D1-AE46-752EB864CB6C}">
      <dsp:nvSpPr>
        <dsp:cNvPr id="0" name=""/>
        <dsp:cNvSpPr/>
      </dsp:nvSpPr>
      <dsp:spPr>
        <a:xfrm>
          <a:off x="0" y="3107870"/>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77DCAE-E85A-47DA-A23F-E83FAD9D1526}">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B44A75-BD59-4F9E-BA66-1734521F9ADC}">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666750">
            <a:lnSpc>
              <a:spcPct val="100000"/>
            </a:lnSpc>
            <a:spcBef>
              <a:spcPct val="0"/>
            </a:spcBef>
            <a:spcAft>
              <a:spcPct val="35000"/>
            </a:spcAft>
            <a:buNone/>
          </a:pPr>
          <a:r>
            <a:rPr lang="en-US" sz="1500" kern="1200"/>
            <a:t>Remedies. In case of systematic infringements of the DMA obligations by gatekeepers, additional remedies may be imposed on the gatekeepers after a market investigation. Such remedies will need to be proportionate to the offence committed. If necessary and as a last resort option, non-financial remedies can be imposed. These can include behavioural and structural remedies, e.g. the divestiture of (parts of) a business.</a:t>
          </a:r>
        </a:p>
      </dsp:txBody>
      <dsp:txXfrm>
        <a:off x="1435590" y="3107870"/>
        <a:ext cx="9080009" cy="124293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63A61-254E-9D4F-AC50-DDDFCE315D5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818A1B4-6A5B-EB48-B034-C60C6F6768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FE963FD-C02E-264D-B630-C66D4E2F4029}"/>
              </a:ext>
            </a:extLst>
          </p:cNvPr>
          <p:cNvSpPr>
            <a:spLocks noGrp="1"/>
          </p:cNvSpPr>
          <p:nvPr>
            <p:ph type="dt" sz="half" idx="10"/>
          </p:nvPr>
        </p:nvSpPr>
        <p:spPr/>
        <p:txBody>
          <a:bodyPr/>
          <a:lstStyle/>
          <a:p>
            <a:fld id="{B5283C1A-FFF4-F84D-AC40-BB5A24AC6CAC}" type="datetimeFigureOut">
              <a:rPr lang="en-US" smtClean="0"/>
              <a:t>10/17/24</a:t>
            </a:fld>
            <a:endParaRPr lang="en-US"/>
          </a:p>
        </p:txBody>
      </p:sp>
      <p:sp>
        <p:nvSpPr>
          <p:cNvPr id="5" name="Footer Placeholder 4">
            <a:extLst>
              <a:ext uri="{FF2B5EF4-FFF2-40B4-BE49-F238E27FC236}">
                <a16:creationId xmlns:a16="http://schemas.microsoft.com/office/drawing/2014/main" id="{27D53E36-8B68-244A-9E7A-ABE1ADFB3D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BE397-BB86-E14A-A518-39C9931A3141}"/>
              </a:ext>
            </a:extLst>
          </p:cNvPr>
          <p:cNvSpPr>
            <a:spLocks noGrp="1"/>
          </p:cNvSpPr>
          <p:nvPr>
            <p:ph type="sldNum" sz="quarter" idx="12"/>
          </p:nvPr>
        </p:nvSpPr>
        <p:spPr/>
        <p:txBody>
          <a:bodyPr/>
          <a:lstStyle/>
          <a:p>
            <a:fld id="{C18C4B35-82B8-B949-8B2B-CC77BF0F1EFC}" type="slidenum">
              <a:rPr lang="en-US" smtClean="0"/>
              <a:t>‹#›</a:t>
            </a:fld>
            <a:endParaRPr lang="en-US"/>
          </a:p>
        </p:txBody>
      </p:sp>
    </p:spTree>
    <p:extLst>
      <p:ext uri="{BB962C8B-B14F-4D97-AF65-F5344CB8AC3E}">
        <p14:creationId xmlns:p14="http://schemas.microsoft.com/office/powerpoint/2010/main" val="551801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11C72-324A-FA47-B058-E1F670D49C97}"/>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F36C01E-606E-5247-AC3B-96DBF1B6F09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964A7EA-27D1-474B-BFD6-78F6C9AEA627}"/>
              </a:ext>
            </a:extLst>
          </p:cNvPr>
          <p:cNvSpPr>
            <a:spLocks noGrp="1"/>
          </p:cNvSpPr>
          <p:nvPr>
            <p:ph type="dt" sz="half" idx="10"/>
          </p:nvPr>
        </p:nvSpPr>
        <p:spPr/>
        <p:txBody>
          <a:bodyPr/>
          <a:lstStyle/>
          <a:p>
            <a:fld id="{B5283C1A-FFF4-F84D-AC40-BB5A24AC6CAC}" type="datetimeFigureOut">
              <a:rPr lang="en-US" smtClean="0"/>
              <a:t>10/17/24</a:t>
            </a:fld>
            <a:endParaRPr lang="en-US"/>
          </a:p>
        </p:txBody>
      </p:sp>
      <p:sp>
        <p:nvSpPr>
          <p:cNvPr id="5" name="Footer Placeholder 4">
            <a:extLst>
              <a:ext uri="{FF2B5EF4-FFF2-40B4-BE49-F238E27FC236}">
                <a16:creationId xmlns:a16="http://schemas.microsoft.com/office/drawing/2014/main" id="{931BBA71-C1AB-3944-9EF5-EEDC86D904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198C03-E59C-4842-BC4A-3934E8C85061}"/>
              </a:ext>
            </a:extLst>
          </p:cNvPr>
          <p:cNvSpPr>
            <a:spLocks noGrp="1"/>
          </p:cNvSpPr>
          <p:nvPr>
            <p:ph type="sldNum" sz="quarter" idx="12"/>
          </p:nvPr>
        </p:nvSpPr>
        <p:spPr/>
        <p:txBody>
          <a:bodyPr/>
          <a:lstStyle/>
          <a:p>
            <a:fld id="{C18C4B35-82B8-B949-8B2B-CC77BF0F1EFC}" type="slidenum">
              <a:rPr lang="en-US" smtClean="0"/>
              <a:t>‹#›</a:t>
            </a:fld>
            <a:endParaRPr lang="en-US"/>
          </a:p>
        </p:txBody>
      </p:sp>
    </p:spTree>
    <p:extLst>
      <p:ext uri="{BB962C8B-B14F-4D97-AF65-F5344CB8AC3E}">
        <p14:creationId xmlns:p14="http://schemas.microsoft.com/office/powerpoint/2010/main" val="711139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EC0738-0BA7-D848-A6FA-9E30CB2748B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52597F5-B264-8447-8FC9-DB46A10C564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9106CB5-34B8-6546-BFEC-4F8F77AAF95B}"/>
              </a:ext>
            </a:extLst>
          </p:cNvPr>
          <p:cNvSpPr>
            <a:spLocks noGrp="1"/>
          </p:cNvSpPr>
          <p:nvPr>
            <p:ph type="dt" sz="half" idx="10"/>
          </p:nvPr>
        </p:nvSpPr>
        <p:spPr/>
        <p:txBody>
          <a:bodyPr/>
          <a:lstStyle/>
          <a:p>
            <a:fld id="{B5283C1A-FFF4-F84D-AC40-BB5A24AC6CAC}" type="datetimeFigureOut">
              <a:rPr lang="en-US" smtClean="0"/>
              <a:t>10/17/24</a:t>
            </a:fld>
            <a:endParaRPr lang="en-US"/>
          </a:p>
        </p:txBody>
      </p:sp>
      <p:sp>
        <p:nvSpPr>
          <p:cNvPr id="5" name="Footer Placeholder 4">
            <a:extLst>
              <a:ext uri="{FF2B5EF4-FFF2-40B4-BE49-F238E27FC236}">
                <a16:creationId xmlns:a16="http://schemas.microsoft.com/office/drawing/2014/main" id="{55968943-5D6F-9242-97E0-27E505BD3C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E5F12-428A-524A-8631-EF73C777DDD8}"/>
              </a:ext>
            </a:extLst>
          </p:cNvPr>
          <p:cNvSpPr>
            <a:spLocks noGrp="1"/>
          </p:cNvSpPr>
          <p:nvPr>
            <p:ph type="sldNum" sz="quarter" idx="12"/>
          </p:nvPr>
        </p:nvSpPr>
        <p:spPr/>
        <p:txBody>
          <a:bodyPr/>
          <a:lstStyle/>
          <a:p>
            <a:fld id="{C18C4B35-82B8-B949-8B2B-CC77BF0F1EFC}" type="slidenum">
              <a:rPr lang="en-US" smtClean="0"/>
              <a:t>‹#›</a:t>
            </a:fld>
            <a:endParaRPr lang="en-US"/>
          </a:p>
        </p:txBody>
      </p:sp>
    </p:spTree>
    <p:extLst>
      <p:ext uri="{BB962C8B-B14F-4D97-AF65-F5344CB8AC3E}">
        <p14:creationId xmlns:p14="http://schemas.microsoft.com/office/powerpoint/2010/main" val="38167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3242-3828-1648-B751-2DBB5BCE10C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64ACEF4-7EFC-8A49-8341-E144656E797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4CBF0CF-D7D5-F546-9204-1601D3D2575C}"/>
              </a:ext>
            </a:extLst>
          </p:cNvPr>
          <p:cNvSpPr>
            <a:spLocks noGrp="1"/>
          </p:cNvSpPr>
          <p:nvPr>
            <p:ph type="dt" sz="half" idx="10"/>
          </p:nvPr>
        </p:nvSpPr>
        <p:spPr/>
        <p:txBody>
          <a:bodyPr/>
          <a:lstStyle/>
          <a:p>
            <a:fld id="{B5283C1A-FFF4-F84D-AC40-BB5A24AC6CAC}" type="datetimeFigureOut">
              <a:rPr lang="en-US" smtClean="0"/>
              <a:t>10/17/24</a:t>
            </a:fld>
            <a:endParaRPr lang="en-US"/>
          </a:p>
        </p:txBody>
      </p:sp>
      <p:sp>
        <p:nvSpPr>
          <p:cNvPr id="5" name="Footer Placeholder 4">
            <a:extLst>
              <a:ext uri="{FF2B5EF4-FFF2-40B4-BE49-F238E27FC236}">
                <a16:creationId xmlns:a16="http://schemas.microsoft.com/office/drawing/2014/main" id="{8043864A-9E7E-ED4C-AF52-9F55417CD1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FDC220-52C8-0843-8294-B2D8F9BD8A15}"/>
              </a:ext>
            </a:extLst>
          </p:cNvPr>
          <p:cNvSpPr>
            <a:spLocks noGrp="1"/>
          </p:cNvSpPr>
          <p:nvPr>
            <p:ph type="sldNum" sz="quarter" idx="12"/>
          </p:nvPr>
        </p:nvSpPr>
        <p:spPr/>
        <p:txBody>
          <a:bodyPr/>
          <a:lstStyle/>
          <a:p>
            <a:fld id="{C18C4B35-82B8-B949-8B2B-CC77BF0F1EFC}" type="slidenum">
              <a:rPr lang="en-US" smtClean="0"/>
              <a:t>‹#›</a:t>
            </a:fld>
            <a:endParaRPr lang="en-US"/>
          </a:p>
        </p:txBody>
      </p:sp>
    </p:spTree>
    <p:extLst>
      <p:ext uri="{BB962C8B-B14F-4D97-AF65-F5344CB8AC3E}">
        <p14:creationId xmlns:p14="http://schemas.microsoft.com/office/powerpoint/2010/main" val="2172472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51406-A195-DA44-93CD-8BC351802AC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D6CD9C3-8E7D-0E40-8A1A-1863D5F5F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2705F3B-06DF-BA46-ABA6-2C16683197F7}"/>
              </a:ext>
            </a:extLst>
          </p:cNvPr>
          <p:cNvSpPr>
            <a:spLocks noGrp="1"/>
          </p:cNvSpPr>
          <p:nvPr>
            <p:ph type="dt" sz="half" idx="10"/>
          </p:nvPr>
        </p:nvSpPr>
        <p:spPr/>
        <p:txBody>
          <a:bodyPr/>
          <a:lstStyle/>
          <a:p>
            <a:fld id="{B5283C1A-FFF4-F84D-AC40-BB5A24AC6CAC}" type="datetimeFigureOut">
              <a:rPr lang="en-US" smtClean="0"/>
              <a:t>10/17/24</a:t>
            </a:fld>
            <a:endParaRPr lang="en-US"/>
          </a:p>
        </p:txBody>
      </p:sp>
      <p:sp>
        <p:nvSpPr>
          <p:cNvPr id="5" name="Footer Placeholder 4">
            <a:extLst>
              <a:ext uri="{FF2B5EF4-FFF2-40B4-BE49-F238E27FC236}">
                <a16:creationId xmlns:a16="http://schemas.microsoft.com/office/drawing/2014/main" id="{8EF10A7D-6AF0-1347-91C9-DB06682C59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4B3A1F-8F27-CB41-97E5-754131090B6D}"/>
              </a:ext>
            </a:extLst>
          </p:cNvPr>
          <p:cNvSpPr>
            <a:spLocks noGrp="1"/>
          </p:cNvSpPr>
          <p:nvPr>
            <p:ph type="sldNum" sz="quarter" idx="12"/>
          </p:nvPr>
        </p:nvSpPr>
        <p:spPr/>
        <p:txBody>
          <a:bodyPr/>
          <a:lstStyle/>
          <a:p>
            <a:fld id="{C18C4B35-82B8-B949-8B2B-CC77BF0F1EFC}" type="slidenum">
              <a:rPr lang="en-US" smtClean="0"/>
              <a:t>‹#›</a:t>
            </a:fld>
            <a:endParaRPr lang="en-US"/>
          </a:p>
        </p:txBody>
      </p:sp>
    </p:spTree>
    <p:extLst>
      <p:ext uri="{BB962C8B-B14F-4D97-AF65-F5344CB8AC3E}">
        <p14:creationId xmlns:p14="http://schemas.microsoft.com/office/powerpoint/2010/main" val="348507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C642C-314B-F844-BBE5-6F22B8A51EB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629ABDE-1450-0846-9B01-80AA92B5F80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36090FB-FC3B-1D4A-906A-0ECE7CF618E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66B1C46-C0EA-354B-B873-50E980FDE06B}"/>
              </a:ext>
            </a:extLst>
          </p:cNvPr>
          <p:cNvSpPr>
            <a:spLocks noGrp="1"/>
          </p:cNvSpPr>
          <p:nvPr>
            <p:ph type="dt" sz="half" idx="10"/>
          </p:nvPr>
        </p:nvSpPr>
        <p:spPr/>
        <p:txBody>
          <a:bodyPr/>
          <a:lstStyle/>
          <a:p>
            <a:fld id="{B5283C1A-FFF4-F84D-AC40-BB5A24AC6CAC}" type="datetimeFigureOut">
              <a:rPr lang="en-US" smtClean="0"/>
              <a:t>10/17/24</a:t>
            </a:fld>
            <a:endParaRPr lang="en-US"/>
          </a:p>
        </p:txBody>
      </p:sp>
      <p:sp>
        <p:nvSpPr>
          <p:cNvPr id="6" name="Footer Placeholder 5">
            <a:extLst>
              <a:ext uri="{FF2B5EF4-FFF2-40B4-BE49-F238E27FC236}">
                <a16:creationId xmlns:a16="http://schemas.microsoft.com/office/drawing/2014/main" id="{41864C5B-1738-5B4A-99AB-71A563388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759524-6BAA-274E-9407-9A650DC5B154}"/>
              </a:ext>
            </a:extLst>
          </p:cNvPr>
          <p:cNvSpPr>
            <a:spLocks noGrp="1"/>
          </p:cNvSpPr>
          <p:nvPr>
            <p:ph type="sldNum" sz="quarter" idx="12"/>
          </p:nvPr>
        </p:nvSpPr>
        <p:spPr/>
        <p:txBody>
          <a:bodyPr/>
          <a:lstStyle/>
          <a:p>
            <a:fld id="{C18C4B35-82B8-B949-8B2B-CC77BF0F1EFC}" type="slidenum">
              <a:rPr lang="en-US" smtClean="0"/>
              <a:t>‹#›</a:t>
            </a:fld>
            <a:endParaRPr lang="en-US"/>
          </a:p>
        </p:txBody>
      </p:sp>
    </p:spTree>
    <p:extLst>
      <p:ext uri="{BB962C8B-B14F-4D97-AF65-F5344CB8AC3E}">
        <p14:creationId xmlns:p14="http://schemas.microsoft.com/office/powerpoint/2010/main" val="2421476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BF632-D41F-4941-8C94-1DF3FB907AE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45DF851-942F-2148-9480-D5D84CD4AB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3335023-FE18-2741-B669-C61C8E3FAA9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4A4EBE7-BED0-CD44-B629-9DD9BD0C02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3B3A30D-5FA9-3A42-B8B5-231164F3DC3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4A93023-0058-4644-9982-886CF1E17AE6}"/>
              </a:ext>
            </a:extLst>
          </p:cNvPr>
          <p:cNvSpPr>
            <a:spLocks noGrp="1"/>
          </p:cNvSpPr>
          <p:nvPr>
            <p:ph type="dt" sz="half" idx="10"/>
          </p:nvPr>
        </p:nvSpPr>
        <p:spPr/>
        <p:txBody>
          <a:bodyPr/>
          <a:lstStyle/>
          <a:p>
            <a:fld id="{B5283C1A-FFF4-F84D-AC40-BB5A24AC6CAC}" type="datetimeFigureOut">
              <a:rPr lang="en-US" smtClean="0"/>
              <a:t>10/17/24</a:t>
            </a:fld>
            <a:endParaRPr lang="en-US"/>
          </a:p>
        </p:txBody>
      </p:sp>
      <p:sp>
        <p:nvSpPr>
          <p:cNvPr id="8" name="Footer Placeholder 7">
            <a:extLst>
              <a:ext uri="{FF2B5EF4-FFF2-40B4-BE49-F238E27FC236}">
                <a16:creationId xmlns:a16="http://schemas.microsoft.com/office/drawing/2014/main" id="{025D17C8-BE9C-CD41-BB48-F3878C6D52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ED8523-39FB-484D-8F26-CBDAA24A82A4}"/>
              </a:ext>
            </a:extLst>
          </p:cNvPr>
          <p:cNvSpPr>
            <a:spLocks noGrp="1"/>
          </p:cNvSpPr>
          <p:nvPr>
            <p:ph type="sldNum" sz="quarter" idx="12"/>
          </p:nvPr>
        </p:nvSpPr>
        <p:spPr/>
        <p:txBody>
          <a:bodyPr/>
          <a:lstStyle/>
          <a:p>
            <a:fld id="{C18C4B35-82B8-B949-8B2B-CC77BF0F1EFC}" type="slidenum">
              <a:rPr lang="en-US" smtClean="0"/>
              <a:t>‹#›</a:t>
            </a:fld>
            <a:endParaRPr lang="en-US"/>
          </a:p>
        </p:txBody>
      </p:sp>
    </p:spTree>
    <p:extLst>
      <p:ext uri="{BB962C8B-B14F-4D97-AF65-F5344CB8AC3E}">
        <p14:creationId xmlns:p14="http://schemas.microsoft.com/office/powerpoint/2010/main" val="340785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056FB-5101-604A-8C07-168D6608A57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6F2DB69-8B2E-7D4B-89BC-0D65860350A3}"/>
              </a:ext>
            </a:extLst>
          </p:cNvPr>
          <p:cNvSpPr>
            <a:spLocks noGrp="1"/>
          </p:cNvSpPr>
          <p:nvPr>
            <p:ph type="dt" sz="half" idx="10"/>
          </p:nvPr>
        </p:nvSpPr>
        <p:spPr/>
        <p:txBody>
          <a:bodyPr/>
          <a:lstStyle/>
          <a:p>
            <a:fld id="{B5283C1A-FFF4-F84D-AC40-BB5A24AC6CAC}" type="datetimeFigureOut">
              <a:rPr lang="en-US" smtClean="0"/>
              <a:t>10/17/24</a:t>
            </a:fld>
            <a:endParaRPr lang="en-US"/>
          </a:p>
        </p:txBody>
      </p:sp>
      <p:sp>
        <p:nvSpPr>
          <p:cNvPr id="4" name="Footer Placeholder 3">
            <a:extLst>
              <a:ext uri="{FF2B5EF4-FFF2-40B4-BE49-F238E27FC236}">
                <a16:creationId xmlns:a16="http://schemas.microsoft.com/office/drawing/2014/main" id="{BE3D9F01-61AB-7E44-91AF-4DD63AC654F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E7342D-A37C-E848-81BF-C1168332E6B9}"/>
              </a:ext>
            </a:extLst>
          </p:cNvPr>
          <p:cNvSpPr>
            <a:spLocks noGrp="1"/>
          </p:cNvSpPr>
          <p:nvPr>
            <p:ph type="sldNum" sz="quarter" idx="12"/>
          </p:nvPr>
        </p:nvSpPr>
        <p:spPr/>
        <p:txBody>
          <a:bodyPr/>
          <a:lstStyle/>
          <a:p>
            <a:fld id="{C18C4B35-82B8-B949-8B2B-CC77BF0F1EFC}" type="slidenum">
              <a:rPr lang="en-US" smtClean="0"/>
              <a:t>‹#›</a:t>
            </a:fld>
            <a:endParaRPr lang="en-US"/>
          </a:p>
        </p:txBody>
      </p:sp>
    </p:spTree>
    <p:extLst>
      <p:ext uri="{BB962C8B-B14F-4D97-AF65-F5344CB8AC3E}">
        <p14:creationId xmlns:p14="http://schemas.microsoft.com/office/powerpoint/2010/main" val="1763096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870EA6-83D8-B24F-90AE-0446B351357E}"/>
              </a:ext>
            </a:extLst>
          </p:cNvPr>
          <p:cNvSpPr>
            <a:spLocks noGrp="1"/>
          </p:cNvSpPr>
          <p:nvPr>
            <p:ph type="dt" sz="half" idx="10"/>
          </p:nvPr>
        </p:nvSpPr>
        <p:spPr/>
        <p:txBody>
          <a:bodyPr/>
          <a:lstStyle/>
          <a:p>
            <a:fld id="{B5283C1A-FFF4-F84D-AC40-BB5A24AC6CAC}" type="datetimeFigureOut">
              <a:rPr lang="en-US" smtClean="0"/>
              <a:t>10/17/24</a:t>
            </a:fld>
            <a:endParaRPr lang="en-US"/>
          </a:p>
        </p:txBody>
      </p:sp>
      <p:sp>
        <p:nvSpPr>
          <p:cNvPr id="3" name="Footer Placeholder 2">
            <a:extLst>
              <a:ext uri="{FF2B5EF4-FFF2-40B4-BE49-F238E27FC236}">
                <a16:creationId xmlns:a16="http://schemas.microsoft.com/office/drawing/2014/main" id="{5C64C2A9-6175-FB4C-97FA-D56FEE9738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DB1BCA3-702A-D84B-9F7D-BD5EF08CF352}"/>
              </a:ext>
            </a:extLst>
          </p:cNvPr>
          <p:cNvSpPr>
            <a:spLocks noGrp="1"/>
          </p:cNvSpPr>
          <p:nvPr>
            <p:ph type="sldNum" sz="quarter" idx="12"/>
          </p:nvPr>
        </p:nvSpPr>
        <p:spPr/>
        <p:txBody>
          <a:bodyPr/>
          <a:lstStyle/>
          <a:p>
            <a:fld id="{C18C4B35-82B8-B949-8B2B-CC77BF0F1EFC}" type="slidenum">
              <a:rPr lang="en-US" smtClean="0"/>
              <a:t>‹#›</a:t>
            </a:fld>
            <a:endParaRPr lang="en-US"/>
          </a:p>
        </p:txBody>
      </p:sp>
    </p:spTree>
    <p:extLst>
      <p:ext uri="{BB962C8B-B14F-4D97-AF65-F5344CB8AC3E}">
        <p14:creationId xmlns:p14="http://schemas.microsoft.com/office/powerpoint/2010/main" val="1185977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ED72E-AB11-A746-A748-CCA798447B5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C607243F-5822-C14B-9BF1-487B889E56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8F5049D-2D77-F44B-89A5-F2635A1B8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CACBAED-704C-BD42-8C8E-DA34F7D42C79}"/>
              </a:ext>
            </a:extLst>
          </p:cNvPr>
          <p:cNvSpPr>
            <a:spLocks noGrp="1"/>
          </p:cNvSpPr>
          <p:nvPr>
            <p:ph type="dt" sz="half" idx="10"/>
          </p:nvPr>
        </p:nvSpPr>
        <p:spPr/>
        <p:txBody>
          <a:bodyPr/>
          <a:lstStyle/>
          <a:p>
            <a:fld id="{B5283C1A-FFF4-F84D-AC40-BB5A24AC6CAC}" type="datetimeFigureOut">
              <a:rPr lang="en-US" smtClean="0"/>
              <a:t>10/17/24</a:t>
            </a:fld>
            <a:endParaRPr lang="en-US"/>
          </a:p>
        </p:txBody>
      </p:sp>
      <p:sp>
        <p:nvSpPr>
          <p:cNvPr id="6" name="Footer Placeholder 5">
            <a:extLst>
              <a:ext uri="{FF2B5EF4-FFF2-40B4-BE49-F238E27FC236}">
                <a16:creationId xmlns:a16="http://schemas.microsoft.com/office/drawing/2014/main" id="{1792F215-8CF6-944A-8067-F670310098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473095-DAA4-DF4A-96F9-8855BA12C941}"/>
              </a:ext>
            </a:extLst>
          </p:cNvPr>
          <p:cNvSpPr>
            <a:spLocks noGrp="1"/>
          </p:cNvSpPr>
          <p:nvPr>
            <p:ph type="sldNum" sz="quarter" idx="12"/>
          </p:nvPr>
        </p:nvSpPr>
        <p:spPr/>
        <p:txBody>
          <a:bodyPr/>
          <a:lstStyle/>
          <a:p>
            <a:fld id="{C18C4B35-82B8-B949-8B2B-CC77BF0F1EFC}" type="slidenum">
              <a:rPr lang="en-US" smtClean="0"/>
              <a:t>‹#›</a:t>
            </a:fld>
            <a:endParaRPr lang="en-US"/>
          </a:p>
        </p:txBody>
      </p:sp>
    </p:spTree>
    <p:extLst>
      <p:ext uri="{BB962C8B-B14F-4D97-AF65-F5344CB8AC3E}">
        <p14:creationId xmlns:p14="http://schemas.microsoft.com/office/powerpoint/2010/main" val="319911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1FDF5-FF82-D241-9A1C-21DBE68F440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E9399BC-68FB-894A-9626-57245A972A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8DE743-EA94-CA4A-881F-A2CB18CFC0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19836AD-21E8-B247-B090-BB83ACB28623}"/>
              </a:ext>
            </a:extLst>
          </p:cNvPr>
          <p:cNvSpPr>
            <a:spLocks noGrp="1"/>
          </p:cNvSpPr>
          <p:nvPr>
            <p:ph type="dt" sz="half" idx="10"/>
          </p:nvPr>
        </p:nvSpPr>
        <p:spPr/>
        <p:txBody>
          <a:bodyPr/>
          <a:lstStyle/>
          <a:p>
            <a:fld id="{B5283C1A-FFF4-F84D-AC40-BB5A24AC6CAC}" type="datetimeFigureOut">
              <a:rPr lang="en-US" smtClean="0"/>
              <a:t>10/17/24</a:t>
            </a:fld>
            <a:endParaRPr lang="en-US"/>
          </a:p>
        </p:txBody>
      </p:sp>
      <p:sp>
        <p:nvSpPr>
          <p:cNvPr id="6" name="Footer Placeholder 5">
            <a:extLst>
              <a:ext uri="{FF2B5EF4-FFF2-40B4-BE49-F238E27FC236}">
                <a16:creationId xmlns:a16="http://schemas.microsoft.com/office/drawing/2014/main" id="{5C6AD6F7-744D-9C4B-8CF8-8F2DEABA88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F4D28-9AFB-E644-9983-74E4E9802653}"/>
              </a:ext>
            </a:extLst>
          </p:cNvPr>
          <p:cNvSpPr>
            <a:spLocks noGrp="1"/>
          </p:cNvSpPr>
          <p:nvPr>
            <p:ph type="sldNum" sz="quarter" idx="12"/>
          </p:nvPr>
        </p:nvSpPr>
        <p:spPr/>
        <p:txBody>
          <a:bodyPr/>
          <a:lstStyle/>
          <a:p>
            <a:fld id="{C18C4B35-82B8-B949-8B2B-CC77BF0F1EFC}" type="slidenum">
              <a:rPr lang="en-US" smtClean="0"/>
              <a:t>‹#›</a:t>
            </a:fld>
            <a:endParaRPr lang="en-US"/>
          </a:p>
        </p:txBody>
      </p:sp>
    </p:spTree>
    <p:extLst>
      <p:ext uri="{BB962C8B-B14F-4D97-AF65-F5344CB8AC3E}">
        <p14:creationId xmlns:p14="http://schemas.microsoft.com/office/powerpoint/2010/main" val="1000809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355C3E-D196-EA43-837F-7DCB72E3F4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C081876-0DEB-FA41-BBBD-B493DFD2AD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C2E1D9E-9D37-7B41-9E84-B00BB3F069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283C1A-FFF4-F84D-AC40-BB5A24AC6CAC}" type="datetimeFigureOut">
              <a:rPr lang="en-US" smtClean="0"/>
              <a:t>10/17/24</a:t>
            </a:fld>
            <a:endParaRPr lang="en-US"/>
          </a:p>
        </p:txBody>
      </p:sp>
      <p:sp>
        <p:nvSpPr>
          <p:cNvPr id="5" name="Footer Placeholder 4">
            <a:extLst>
              <a:ext uri="{FF2B5EF4-FFF2-40B4-BE49-F238E27FC236}">
                <a16:creationId xmlns:a16="http://schemas.microsoft.com/office/drawing/2014/main" id="{854E8AC5-777A-374B-B42E-5E3BC7D6D2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719656E-EBF3-DD40-A93D-1D76A18C6F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8C4B35-82B8-B949-8B2B-CC77BF0F1EFC}" type="slidenum">
              <a:rPr lang="en-US" smtClean="0"/>
              <a:t>‹#›</a:t>
            </a:fld>
            <a:endParaRPr lang="en-US"/>
          </a:p>
        </p:txBody>
      </p:sp>
    </p:spTree>
    <p:extLst>
      <p:ext uri="{BB962C8B-B14F-4D97-AF65-F5344CB8AC3E}">
        <p14:creationId xmlns:p14="http://schemas.microsoft.com/office/powerpoint/2010/main" val="3326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7E26A4-8DED-B543-B150-6DFB129A542C}"/>
              </a:ext>
            </a:extLst>
          </p:cNvPr>
          <p:cNvSpPr>
            <a:spLocks noGrp="1"/>
          </p:cNvSpPr>
          <p:nvPr>
            <p:ph type="ctrTitle"/>
          </p:nvPr>
        </p:nvSpPr>
        <p:spPr>
          <a:xfrm>
            <a:off x="643468" y="643467"/>
            <a:ext cx="4620584" cy="4567137"/>
          </a:xfrm>
        </p:spPr>
        <p:txBody>
          <a:bodyPr>
            <a:normAutofit/>
          </a:bodyPr>
          <a:lstStyle/>
          <a:p>
            <a:pPr algn="l"/>
            <a:r>
              <a:rPr lang="en-US" sz="4400" dirty="0"/>
              <a:t>Digital Markets Act</a:t>
            </a:r>
          </a:p>
        </p:txBody>
      </p:sp>
      <p:sp>
        <p:nvSpPr>
          <p:cNvPr id="3" name="Subtitle 2">
            <a:extLst>
              <a:ext uri="{FF2B5EF4-FFF2-40B4-BE49-F238E27FC236}">
                <a16:creationId xmlns:a16="http://schemas.microsoft.com/office/drawing/2014/main" id="{D20C9D9F-28A7-584D-B51B-065C67FD7DF6}"/>
              </a:ext>
            </a:extLst>
          </p:cNvPr>
          <p:cNvSpPr>
            <a:spLocks noGrp="1"/>
          </p:cNvSpPr>
          <p:nvPr>
            <p:ph type="subTitle" idx="1"/>
          </p:nvPr>
        </p:nvSpPr>
        <p:spPr>
          <a:xfrm>
            <a:off x="643467" y="5277684"/>
            <a:ext cx="4620584" cy="775494"/>
          </a:xfrm>
        </p:spPr>
        <p:txBody>
          <a:bodyPr>
            <a:normAutofit/>
          </a:bodyPr>
          <a:lstStyle/>
          <a:p>
            <a:pPr algn="l"/>
            <a:r>
              <a:rPr lang="en-US" sz="2000" dirty="0"/>
              <a:t>Dr Eleni Kaprou</a:t>
            </a:r>
          </a:p>
        </p:txBody>
      </p:sp>
      <p:pic>
        <p:nvPicPr>
          <p:cNvPr id="5" name="Picture 4" descr="Digital numbers and graphs">
            <a:extLst>
              <a:ext uri="{FF2B5EF4-FFF2-40B4-BE49-F238E27FC236}">
                <a16:creationId xmlns:a16="http://schemas.microsoft.com/office/drawing/2014/main" id="{A93AE5D2-5BC4-A200-594F-9529925FD2C4}"/>
              </a:ext>
            </a:extLst>
          </p:cNvPr>
          <p:cNvPicPr>
            <a:picLocks noChangeAspect="1"/>
          </p:cNvPicPr>
          <p:nvPr/>
        </p:nvPicPr>
        <p:blipFill rotWithShape="1">
          <a:blip r:embed="rId2"/>
          <a:srcRect l="29304" r="12658" b="-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05338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78DA4-E26B-294C-B804-BF73AC16E705}"/>
              </a:ext>
            </a:extLst>
          </p:cNvPr>
          <p:cNvSpPr>
            <a:spLocks noGrp="1"/>
          </p:cNvSpPr>
          <p:nvPr>
            <p:ph type="title"/>
          </p:nvPr>
        </p:nvSpPr>
        <p:spPr/>
        <p:txBody>
          <a:bodyPr/>
          <a:lstStyle/>
          <a:p>
            <a:r>
              <a:rPr lang="en-US" dirty="0"/>
              <a:t>Scope of application- art 1 DMA</a:t>
            </a:r>
          </a:p>
        </p:txBody>
      </p:sp>
      <p:sp>
        <p:nvSpPr>
          <p:cNvPr id="3" name="Content Placeholder 2">
            <a:extLst>
              <a:ext uri="{FF2B5EF4-FFF2-40B4-BE49-F238E27FC236}">
                <a16:creationId xmlns:a16="http://schemas.microsoft.com/office/drawing/2014/main" id="{DDB055D6-ADB4-9742-8DFD-97E9A005062A}"/>
              </a:ext>
            </a:extLst>
          </p:cNvPr>
          <p:cNvSpPr>
            <a:spLocks noGrp="1"/>
          </p:cNvSpPr>
          <p:nvPr>
            <p:ph idx="1"/>
          </p:nvPr>
        </p:nvSpPr>
        <p:spPr/>
        <p:txBody>
          <a:bodyPr/>
          <a:lstStyle/>
          <a:p>
            <a:r>
              <a:rPr lang="en-GB" b="0" i="0" u="none" strike="noStrike" dirty="0">
                <a:solidFill>
                  <a:srgbClr val="333333"/>
                </a:solidFill>
                <a:effectLst/>
                <a:latin typeface="Times New Roman" panose="02020603050405020304" pitchFamily="18" charset="0"/>
              </a:rPr>
              <a:t>core platform services provided or offered by gatekeepers to business users established in the Union or end users established or located in the Union, irrespective of the place of establishment or residence of the gatekeepers and irrespective of the law otherwise applicable to the provision of services</a:t>
            </a:r>
          </a:p>
          <a:p>
            <a:r>
              <a:rPr lang="en-GB" dirty="0">
                <a:solidFill>
                  <a:srgbClr val="333333"/>
                </a:solidFill>
                <a:latin typeface="Times New Roman" panose="02020603050405020304" pitchFamily="18" charset="0"/>
              </a:rPr>
              <a:t>Does not apply to electronic communications networks</a:t>
            </a:r>
          </a:p>
          <a:p>
            <a:r>
              <a:rPr lang="en-GB" dirty="0">
                <a:solidFill>
                  <a:srgbClr val="333333"/>
                </a:solidFill>
                <a:latin typeface="Times New Roman" panose="02020603050405020304" pitchFamily="18" charset="0"/>
              </a:rPr>
              <a:t>Without prejudice to EU and national competition rules</a:t>
            </a:r>
            <a:endParaRPr lang="en-US" dirty="0"/>
          </a:p>
        </p:txBody>
      </p:sp>
    </p:spTree>
    <p:extLst>
      <p:ext uri="{BB962C8B-B14F-4D97-AF65-F5344CB8AC3E}">
        <p14:creationId xmlns:p14="http://schemas.microsoft.com/office/powerpoint/2010/main" val="1905241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B9715-6349-844C-942F-A1BADCD6B4E1}"/>
              </a:ext>
            </a:extLst>
          </p:cNvPr>
          <p:cNvSpPr>
            <a:spLocks noGrp="1"/>
          </p:cNvSpPr>
          <p:nvPr>
            <p:ph type="title"/>
          </p:nvPr>
        </p:nvSpPr>
        <p:spPr/>
        <p:txBody>
          <a:bodyPr/>
          <a:lstStyle/>
          <a:p>
            <a:r>
              <a:rPr lang="en-US" dirty="0"/>
              <a:t>Designation of gatekeepers- art.3 DMA</a:t>
            </a:r>
          </a:p>
        </p:txBody>
      </p:sp>
      <p:sp>
        <p:nvSpPr>
          <p:cNvPr id="3" name="Content Placeholder 2">
            <a:extLst>
              <a:ext uri="{FF2B5EF4-FFF2-40B4-BE49-F238E27FC236}">
                <a16:creationId xmlns:a16="http://schemas.microsoft.com/office/drawing/2014/main" id="{76588C93-8FB7-134D-A7CE-1651766F475F}"/>
              </a:ext>
            </a:extLst>
          </p:cNvPr>
          <p:cNvSpPr>
            <a:spLocks noGrp="1"/>
          </p:cNvSpPr>
          <p:nvPr>
            <p:ph idx="1"/>
          </p:nvPr>
        </p:nvSpPr>
        <p:spPr/>
        <p:txBody>
          <a:bodyPr/>
          <a:lstStyle/>
          <a:p>
            <a:r>
              <a:rPr lang="en-US" dirty="0"/>
              <a:t> Art.3(1)An undertaking shall be designated as a gatekeeper if :</a:t>
            </a:r>
          </a:p>
          <a:p>
            <a:r>
              <a:rPr lang="en-US" dirty="0"/>
              <a:t>(a)it has a significant impact on the internal market;</a:t>
            </a:r>
          </a:p>
          <a:p>
            <a:r>
              <a:rPr lang="en-US" dirty="0"/>
              <a:t>(b)it provides a core platform service which is an important gateway for business users to reach end users; and</a:t>
            </a:r>
          </a:p>
          <a:p>
            <a:r>
              <a:rPr lang="en-US" dirty="0"/>
              <a:t>(c) it enjoys an entrenched and durable position, in its operations, or it is foreseeable that it will enjoy such a position in the near future.</a:t>
            </a:r>
          </a:p>
        </p:txBody>
      </p:sp>
    </p:spTree>
    <p:extLst>
      <p:ext uri="{BB962C8B-B14F-4D97-AF65-F5344CB8AC3E}">
        <p14:creationId xmlns:p14="http://schemas.microsoft.com/office/powerpoint/2010/main" val="932045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E9671-B06D-B643-8841-364BB6F60998}"/>
              </a:ext>
            </a:extLst>
          </p:cNvPr>
          <p:cNvSpPr>
            <a:spLocks noGrp="1"/>
          </p:cNvSpPr>
          <p:nvPr>
            <p:ph type="title"/>
          </p:nvPr>
        </p:nvSpPr>
        <p:spPr/>
        <p:txBody>
          <a:bodyPr/>
          <a:lstStyle/>
          <a:p>
            <a:r>
              <a:rPr lang="en-US" dirty="0"/>
              <a:t>Presumption for gatekeepers (art.3(2)</a:t>
            </a:r>
          </a:p>
        </p:txBody>
      </p:sp>
      <p:sp>
        <p:nvSpPr>
          <p:cNvPr id="3" name="Content Placeholder 2">
            <a:extLst>
              <a:ext uri="{FF2B5EF4-FFF2-40B4-BE49-F238E27FC236}">
                <a16:creationId xmlns:a16="http://schemas.microsoft.com/office/drawing/2014/main" id="{CBAB32ED-DF99-1B45-BCED-8BA765C1B1DC}"/>
              </a:ext>
            </a:extLst>
          </p:cNvPr>
          <p:cNvSpPr>
            <a:spLocks noGrp="1"/>
          </p:cNvSpPr>
          <p:nvPr>
            <p:ph idx="1"/>
          </p:nvPr>
        </p:nvSpPr>
        <p:spPr/>
        <p:txBody>
          <a:bodyPr>
            <a:normAutofit fontScale="77500" lnSpcReduction="20000"/>
          </a:bodyPr>
          <a:lstStyle/>
          <a:p>
            <a:r>
              <a:rPr lang="en-US" dirty="0"/>
              <a:t>An undertaking shall be presumed to satisfy the respective requirements in paragraph 1:</a:t>
            </a:r>
          </a:p>
          <a:p>
            <a:r>
              <a:rPr lang="en-US" dirty="0"/>
              <a:t>(a)as regards paragraph 1, point (a), where it achieves an annual Union turnover equal to or above EUR 7,5 billion in each of the last three financial years, or where its average market </a:t>
            </a:r>
            <a:r>
              <a:rPr lang="en-US" dirty="0" err="1"/>
              <a:t>capitalisation</a:t>
            </a:r>
            <a:r>
              <a:rPr lang="en-US" dirty="0"/>
              <a:t> or its equivalent fair market value amounted to at least EUR 75 billion in the last financial year, and it provides the same core platform service in at least three Member States;</a:t>
            </a:r>
          </a:p>
          <a:p>
            <a:r>
              <a:rPr lang="en-US" dirty="0"/>
              <a:t>(b) as regards paragraph 1, point (b), where it provides a core platform service that in the last financial year has at least 45 million monthly active end users established or located in the Union and at least 10 000 yearly active business users established in the Union, identified and calculated in accordance with the methodology and indicators set out in the Annex;</a:t>
            </a:r>
          </a:p>
          <a:p>
            <a:r>
              <a:rPr lang="en-US" dirty="0"/>
              <a:t>(c)as regards paragraph 1, point (c), where the thresholds in point (b) of this paragraph were met in each of the last three financial years.</a:t>
            </a:r>
          </a:p>
          <a:p>
            <a:r>
              <a:rPr lang="en-US" dirty="0"/>
              <a:t>If an undertaking fulfils these criteria they must notify the Commission without delay</a:t>
            </a:r>
          </a:p>
        </p:txBody>
      </p:sp>
    </p:spTree>
    <p:extLst>
      <p:ext uri="{BB962C8B-B14F-4D97-AF65-F5344CB8AC3E}">
        <p14:creationId xmlns:p14="http://schemas.microsoft.com/office/powerpoint/2010/main" val="1888508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13B28-83BB-FB4C-901B-0CECCA48D2BC}"/>
              </a:ext>
            </a:extLst>
          </p:cNvPr>
          <p:cNvSpPr>
            <a:spLocks noGrp="1"/>
          </p:cNvSpPr>
          <p:nvPr>
            <p:ph type="title"/>
          </p:nvPr>
        </p:nvSpPr>
        <p:spPr/>
        <p:txBody>
          <a:bodyPr/>
          <a:lstStyle/>
          <a:p>
            <a:r>
              <a:rPr lang="en-US" dirty="0"/>
              <a:t>Gatekeepers</a:t>
            </a:r>
          </a:p>
        </p:txBody>
      </p:sp>
      <p:sp>
        <p:nvSpPr>
          <p:cNvPr id="3" name="Content Placeholder 2">
            <a:extLst>
              <a:ext uri="{FF2B5EF4-FFF2-40B4-BE49-F238E27FC236}">
                <a16:creationId xmlns:a16="http://schemas.microsoft.com/office/drawing/2014/main" id="{A00ADBE7-4645-7A45-BBF4-8B746BBD5FCF}"/>
              </a:ext>
            </a:extLst>
          </p:cNvPr>
          <p:cNvSpPr>
            <a:spLocks noGrp="1"/>
          </p:cNvSpPr>
          <p:nvPr>
            <p:ph idx="1"/>
          </p:nvPr>
        </p:nvSpPr>
        <p:spPr/>
        <p:txBody>
          <a:bodyPr/>
          <a:lstStyle/>
          <a:p>
            <a:r>
              <a:rPr lang="en-US" dirty="0"/>
              <a:t>It is not possible to dismantle gatekeepers under the DMA</a:t>
            </a:r>
          </a:p>
          <a:p>
            <a:r>
              <a:rPr lang="en-US" dirty="0"/>
              <a:t>That is not the aim</a:t>
            </a:r>
          </a:p>
          <a:p>
            <a:r>
              <a:rPr lang="en-US" dirty="0"/>
              <a:t>Unlike general competition law, there is no requirement of </a:t>
            </a:r>
            <a:r>
              <a:rPr lang="en-US" dirty="0" err="1"/>
              <a:t>impoper</a:t>
            </a:r>
            <a:r>
              <a:rPr lang="en-US" dirty="0"/>
              <a:t> use of gatekeeping power</a:t>
            </a:r>
          </a:p>
          <a:p>
            <a:r>
              <a:rPr lang="en-US" dirty="0"/>
              <a:t>Designation as gatekeeper triggers the application of a set of rules</a:t>
            </a:r>
          </a:p>
        </p:txBody>
      </p:sp>
    </p:spTree>
    <p:extLst>
      <p:ext uri="{BB962C8B-B14F-4D97-AF65-F5344CB8AC3E}">
        <p14:creationId xmlns:p14="http://schemas.microsoft.com/office/powerpoint/2010/main" val="3422484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A7578-DEE0-C444-91FF-479F686287DF}"/>
              </a:ext>
            </a:extLst>
          </p:cNvPr>
          <p:cNvSpPr>
            <a:spLocks noGrp="1"/>
          </p:cNvSpPr>
          <p:nvPr>
            <p:ph type="title"/>
          </p:nvPr>
        </p:nvSpPr>
        <p:spPr/>
        <p:txBody>
          <a:bodyPr/>
          <a:lstStyle/>
          <a:p>
            <a:r>
              <a:rPr lang="en-US" dirty="0"/>
              <a:t>Obligations of gatekeepers (art.5)</a:t>
            </a:r>
          </a:p>
        </p:txBody>
      </p:sp>
      <p:sp>
        <p:nvSpPr>
          <p:cNvPr id="3" name="Content Placeholder 2">
            <a:extLst>
              <a:ext uri="{FF2B5EF4-FFF2-40B4-BE49-F238E27FC236}">
                <a16:creationId xmlns:a16="http://schemas.microsoft.com/office/drawing/2014/main" id="{335D6B6C-6C70-7845-AA5C-B41D1F0F9B20}"/>
              </a:ext>
            </a:extLst>
          </p:cNvPr>
          <p:cNvSpPr>
            <a:spLocks noGrp="1"/>
          </p:cNvSpPr>
          <p:nvPr>
            <p:ph idx="1"/>
          </p:nvPr>
        </p:nvSpPr>
        <p:spPr/>
        <p:txBody>
          <a:bodyPr>
            <a:normAutofit fontScale="92500" lnSpcReduction="20000"/>
          </a:bodyPr>
          <a:lstStyle/>
          <a:p>
            <a:r>
              <a:rPr lang="en-US" dirty="0"/>
              <a:t>he gatekeeper shall not do any of the following:</a:t>
            </a:r>
          </a:p>
          <a:p>
            <a:r>
              <a:rPr lang="en-US" dirty="0"/>
              <a:t>(a)process, for the purpose of providing online advertising services, personal data of end users using services of third parties that make use of core platform services of the gatekeeper;</a:t>
            </a:r>
          </a:p>
          <a:p>
            <a:r>
              <a:rPr lang="en-US" dirty="0"/>
              <a:t>(b)combine personal data from the relevant core platform service with personal data from any further core platform services or from any other services provided by the gatekeeper or with personal data from third-party services;</a:t>
            </a:r>
          </a:p>
          <a:p>
            <a:r>
              <a:rPr lang="en-US" dirty="0"/>
              <a:t>(c)cross-use personal data from the relevant core platform service in other services provided separately by the gatekeeper, including other core platform services, and vice versa; and</a:t>
            </a:r>
          </a:p>
          <a:p>
            <a:r>
              <a:rPr lang="en-US" dirty="0"/>
              <a:t>(d)sign in end users to other services of the gatekeeper in order to combine personal data,</a:t>
            </a:r>
          </a:p>
        </p:txBody>
      </p:sp>
    </p:spTree>
    <p:extLst>
      <p:ext uri="{BB962C8B-B14F-4D97-AF65-F5344CB8AC3E}">
        <p14:creationId xmlns:p14="http://schemas.microsoft.com/office/powerpoint/2010/main" val="3504481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2D887-BDEE-424C-8465-38E7F4B9C707}"/>
              </a:ext>
            </a:extLst>
          </p:cNvPr>
          <p:cNvSpPr>
            <a:spLocks noGrp="1"/>
          </p:cNvSpPr>
          <p:nvPr>
            <p:ph type="title"/>
          </p:nvPr>
        </p:nvSpPr>
        <p:spPr/>
        <p:txBody>
          <a:bodyPr/>
          <a:lstStyle/>
          <a:p>
            <a:r>
              <a:rPr lang="en-US" dirty="0"/>
              <a:t>Obligations continued</a:t>
            </a:r>
          </a:p>
        </p:txBody>
      </p:sp>
      <p:sp>
        <p:nvSpPr>
          <p:cNvPr id="3" name="Content Placeholder 2">
            <a:extLst>
              <a:ext uri="{FF2B5EF4-FFF2-40B4-BE49-F238E27FC236}">
                <a16:creationId xmlns:a16="http://schemas.microsoft.com/office/drawing/2014/main" id="{CCA27B4D-C593-1B4F-949C-5755C5DD130A}"/>
              </a:ext>
            </a:extLst>
          </p:cNvPr>
          <p:cNvSpPr>
            <a:spLocks noGrp="1"/>
          </p:cNvSpPr>
          <p:nvPr>
            <p:ph idx="1"/>
          </p:nvPr>
        </p:nvSpPr>
        <p:spPr/>
        <p:txBody>
          <a:bodyPr>
            <a:normAutofit fontScale="55000" lnSpcReduction="20000"/>
          </a:bodyPr>
          <a:lstStyle/>
          <a:p>
            <a:r>
              <a:rPr lang="en-US" dirty="0"/>
              <a:t>3.   The gatekeeper shall not prevent business users from offering the same products or services to end users through third-party online intermediation services or through their own direct online sales channel at prices or conditions that are different from those offered through the online intermediation services of the gatekeeper.</a:t>
            </a:r>
          </a:p>
          <a:p>
            <a:r>
              <a:rPr lang="en-US" dirty="0"/>
              <a:t>4.   The gatekeeper shall allow business users, free of charge, to communicate and promote offers, including under different conditions, to end users acquired via its core platform service or through other channels, and to conclude contracts with those end users, regardless of whether, for that purpose, they use the core platform services of the gatekeeper.</a:t>
            </a:r>
          </a:p>
          <a:p>
            <a:r>
              <a:rPr lang="en-US" dirty="0"/>
              <a:t>5.   The gatekeeper shall allow end users to access and use, through its core platform services, content, subscriptions, features or other items, by using the software application of a business user, including where those end users acquired such items from the relevant business user without using the core platform services of the gatekeeper.</a:t>
            </a:r>
          </a:p>
          <a:p>
            <a:r>
              <a:rPr lang="en-US" dirty="0"/>
              <a:t>6.   The gatekeeper shall not directly or indirectly prevent or restrict business users or end users from raising any issue of non-compliance with the relevant Union or national law by the gatekeeper with any relevant public authority, including national courts, related to any practice of the gatekeeper. This is without prejudice to the right of business users and gatekeepers to lay down in their agreements the terms of use of lawful complaints-handling mechanisms.</a:t>
            </a:r>
          </a:p>
          <a:p>
            <a:r>
              <a:rPr lang="en-US" dirty="0"/>
              <a:t>7.   The gatekeeper shall not require end users to use, or business users to use, to offer, or to interoperate with, an identification service, a web browser engine or a payment service, or technical services that support the provision of payment services, such as payment systems for in-app purchases, of that gatekeeper in the context of services provided by the business users using that gatekeeper’s core platform services.</a:t>
            </a:r>
          </a:p>
          <a:p>
            <a:r>
              <a:rPr lang="en-US" dirty="0"/>
              <a:t>8.   The gatekeeper shall not require business users or end users to subscribe to, or register with, any further core platform services listed in the designation decision pursuant to Article 3(9) or which meet the thresholds in Article 3(2), point (b), as a condition for being able to use, access, sign up for or registering with any of that gatekeeper’s core platform services listed pursuant to that Article.</a:t>
            </a:r>
          </a:p>
          <a:p>
            <a:endParaRPr lang="en-US" dirty="0"/>
          </a:p>
        </p:txBody>
      </p:sp>
    </p:spTree>
    <p:extLst>
      <p:ext uri="{BB962C8B-B14F-4D97-AF65-F5344CB8AC3E}">
        <p14:creationId xmlns:p14="http://schemas.microsoft.com/office/powerpoint/2010/main" val="2496890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C2AC4-6F81-9149-811D-51F12E2AB25D}"/>
              </a:ext>
            </a:extLst>
          </p:cNvPr>
          <p:cNvSpPr>
            <a:spLocks noGrp="1"/>
          </p:cNvSpPr>
          <p:nvPr>
            <p:ph type="title"/>
          </p:nvPr>
        </p:nvSpPr>
        <p:spPr/>
        <p:txBody>
          <a:bodyPr/>
          <a:lstStyle/>
          <a:p>
            <a:r>
              <a:rPr lang="en-US" dirty="0"/>
              <a:t>Interoperability obligations (art.7)</a:t>
            </a:r>
          </a:p>
        </p:txBody>
      </p:sp>
      <p:sp>
        <p:nvSpPr>
          <p:cNvPr id="3" name="Content Placeholder 2">
            <a:extLst>
              <a:ext uri="{FF2B5EF4-FFF2-40B4-BE49-F238E27FC236}">
                <a16:creationId xmlns:a16="http://schemas.microsoft.com/office/drawing/2014/main" id="{9C2C49AA-ECFB-7F48-B758-3376DC07D0E7}"/>
              </a:ext>
            </a:extLst>
          </p:cNvPr>
          <p:cNvSpPr>
            <a:spLocks noGrp="1"/>
          </p:cNvSpPr>
          <p:nvPr>
            <p:ph idx="1"/>
          </p:nvPr>
        </p:nvSpPr>
        <p:spPr/>
        <p:txBody>
          <a:bodyPr>
            <a:normAutofit lnSpcReduction="10000"/>
          </a:bodyPr>
          <a:lstStyle/>
          <a:p>
            <a:r>
              <a:rPr lang="en-US" dirty="0"/>
              <a:t>Where a gatekeeper provides number-independent interpersonal communications services that are listed in the designation decision pursuant to Article 3(9), it shall make the basic functionalities of its number-independent interpersonal communications services interoperable with the number-independent interpersonal communications services of another provider offering or intending to offer such services in the Union, by providing the necessary technical interfaces or similar solutions that facilitate interoperability, upon request, and free of charge.</a:t>
            </a:r>
          </a:p>
          <a:p>
            <a:r>
              <a:rPr lang="en-US" dirty="0"/>
              <a:t>Services include: end-to-end text messaging, sharing of images, videos and voice messages</a:t>
            </a:r>
          </a:p>
        </p:txBody>
      </p:sp>
    </p:spTree>
    <p:extLst>
      <p:ext uri="{BB962C8B-B14F-4D97-AF65-F5344CB8AC3E}">
        <p14:creationId xmlns:p14="http://schemas.microsoft.com/office/powerpoint/2010/main" val="996931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5" name="Rectangle 1030">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792F24-9C1A-5F43-9638-863F0E3AE0BB}"/>
              </a:ext>
            </a:extLst>
          </p:cNvPr>
          <p:cNvSpPr>
            <a:spLocks noGrp="1"/>
          </p:cNvSpPr>
          <p:nvPr>
            <p:ph type="title"/>
          </p:nvPr>
        </p:nvSpPr>
        <p:spPr>
          <a:xfrm>
            <a:off x="630936" y="639520"/>
            <a:ext cx="3429000" cy="1719072"/>
          </a:xfrm>
        </p:spPr>
        <p:txBody>
          <a:bodyPr vert="horz" lIns="91440" tIns="45720" rIns="91440" bIns="45720" rtlCol="0" anchor="b">
            <a:normAutofit/>
          </a:bodyPr>
          <a:lstStyle/>
          <a:p>
            <a:r>
              <a:rPr lang="en-US" sz="5000" kern="1200">
                <a:solidFill>
                  <a:schemeClr val="tx1"/>
                </a:solidFill>
                <a:latin typeface="+mj-lt"/>
                <a:ea typeface="+mj-ea"/>
                <a:cs typeface="+mj-cs"/>
              </a:rPr>
              <a:t>Designated gatekeepers</a:t>
            </a:r>
          </a:p>
        </p:txBody>
      </p:sp>
      <p:sp>
        <p:nvSpPr>
          <p:cNvPr id="1036"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B3EF00C9-6786-CC44-839F-97E1F362E1C4}"/>
              </a:ext>
            </a:extLst>
          </p:cNvPr>
          <p:cNvSpPr>
            <a:spLocks noGrp="1"/>
          </p:cNvSpPr>
          <p:nvPr>
            <p:ph type="body" sz="half" idx="2"/>
          </p:nvPr>
        </p:nvSpPr>
        <p:spPr>
          <a:xfrm>
            <a:off x="630936" y="2807208"/>
            <a:ext cx="3429000" cy="3410712"/>
          </a:xfrm>
        </p:spPr>
        <p:txBody>
          <a:bodyPr vert="horz" lIns="91440" tIns="45720" rIns="91440" bIns="45720" rtlCol="0" anchor="t">
            <a:normAutofit/>
          </a:bodyPr>
          <a:lstStyle/>
          <a:p>
            <a:pPr indent="-228600">
              <a:buFont typeface="Arial" panose="020B0604020202020204" pitchFamily="34" charset="0"/>
              <a:buChar char="•"/>
            </a:pPr>
            <a:r>
              <a:rPr lang="en-US" sz="2200"/>
              <a:t>First 6 gatekeepers designated in September 2023</a:t>
            </a:r>
          </a:p>
          <a:p>
            <a:pPr indent="-228600">
              <a:buFont typeface="Arial" panose="020B0604020202020204" pitchFamily="34" charset="0"/>
              <a:buChar char="•"/>
            </a:pPr>
            <a:endParaRPr lang="en-US" sz="2200"/>
          </a:p>
        </p:txBody>
      </p:sp>
      <p:pic>
        <p:nvPicPr>
          <p:cNvPr id="1026" name="Picture 2">
            <a:extLst>
              <a:ext uri="{FF2B5EF4-FFF2-40B4-BE49-F238E27FC236}">
                <a16:creationId xmlns:a16="http://schemas.microsoft.com/office/drawing/2014/main" id="{7915C3DD-BE16-6540-ADA8-7BFB44F26AF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968597" y="957263"/>
            <a:ext cx="7790015" cy="4972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8414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FDF9F2-BDED-A543-ACE2-E19DC18EE82C}"/>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kern="1200">
                <a:solidFill>
                  <a:schemeClr val="bg1"/>
                </a:solidFill>
                <a:latin typeface="+mj-lt"/>
                <a:ea typeface="+mj-ea"/>
                <a:cs typeface="+mj-cs"/>
              </a:rPr>
              <a:t>What happens next?</a:t>
            </a:r>
          </a:p>
        </p:txBody>
      </p:sp>
      <p:pic>
        <p:nvPicPr>
          <p:cNvPr id="2050" name="Picture 2">
            <a:extLst>
              <a:ext uri="{FF2B5EF4-FFF2-40B4-BE49-F238E27FC236}">
                <a16:creationId xmlns:a16="http://schemas.microsoft.com/office/drawing/2014/main" id="{FEDCD5B8-A5F0-A447-A437-E9CE777E722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119348" y="1675227"/>
            <a:ext cx="7953303" cy="4394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241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462C6-DF13-C044-ABE5-2F35D52349E3}"/>
              </a:ext>
            </a:extLst>
          </p:cNvPr>
          <p:cNvSpPr>
            <a:spLocks noGrp="1"/>
          </p:cNvSpPr>
          <p:nvPr>
            <p:ph type="title"/>
          </p:nvPr>
        </p:nvSpPr>
        <p:spPr/>
        <p:txBody>
          <a:bodyPr/>
          <a:lstStyle/>
          <a:p>
            <a:r>
              <a:rPr lang="en-US"/>
              <a:t>What if gatekeepers do not comply with their obligations?</a:t>
            </a:r>
            <a:endParaRPr lang="en-US" dirty="0"/>
          </a:p>
        </p:txBody>
      </p:sp>
      <p:graphicFrame>
        <p:nvGraphicFramePr>
          <p:cNvPr id="13" name="Content Placeholder 2">
            <a:extLst>
              <a:ext uri="{FF2B5EF4-FFF2-40B4-BE49-F238E27FC236}">
                <a16:creationId xmlns:a16="http://schemas.microsoft.com/office/drawing/2014/main" id="{8FE302F8-76F0-B22E-4948-0A8DE88E0504}"/>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8708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909CE-19BE-F046-9A8A-A670D710C998}"/>
              </a:ext>
            </a:extLst>
          </p:cNvPr>
          <p:cNvSpPr>
            <a:spLocks noGrp="1"/>
          </p:cNvSpPr>
          <p:nvPr>
            <p:ph type="title"/>
          </p:nvPr>
        </p:nvSpPr>
        <p:spPr/>
        <p:txBody>
          <a:bodyPr/>
          <a:lstStyle/>
          <a:p>
            <a:r>
              <a:rPr lang="en-US" dirty="0"/>
              <a:t>Digital Markets and Competition Law</a:t>
            </a:r>
          </a:p>
        </p:txBody>
      </p:sp>
      <p:sp>
        <p:nvSpPr>
          <p:cNvPr id="3" name="Content Placeholder 2">
            <a:extLst>
              <a:ext uri="{FF2B5EF4-FFF2-40B4-BE49-F238E27FC236}">
                <a16:creationId xmlns:a16="http://schemas.microsoft.com/office/drawing/2014/main" id="{37CFBF50-7B1A-2B4E-A588-38EF16376DDA}"/>
              </a:ext>
            </a:extLst>
          </p:cNvPr>
          <p:cNvSpPr>
            <a:spLocks noGrp="1"/>
          </p:cNvSpPr>
          <p:nvPr>
            <p:ph idx="1"/>
          </p:nvPr>
        </p:nvSpPr>
        <p:spPr/>
        <p:txBody>
          <a:bodyPr/>
          <a:lstStyle/>
          <a:p>
            <a:r>
              <a:rPr lang="en-US" dirty="0"/>
              <a:t>What is different about digital markets?</a:t>
            </a:r>
          </a:p>
          <a:p>
            <a:r>
              <a:rPr lang="en-US" dirty="0"/>
              <a:t>Not a single unique characteristic that differentiates them </a:t>
            </a:r>
          </a:p>
          <a:p>
            <a:r>
              <a:rPr lang="en-US" dirty="0"/>
              <a:t>Instead a combination of characteristics that may be found in isolation in other markets </a:t>
            </a:r>
          </a:p>
          <a:p>
            <a:endParaRPr lang="en-US" dirty="0"/>
          </a:p>
        </p:txBody>
      </p:sp>
    </p:spTree>
    <p:extLst>
      <p:ext uri="{BB962C8B-B14F-4D97-AF65-F5344CB8AC3E}">
        <p14:creationId xmlns:p14="http://schemas.microsoft.com/office/powerpoint/2010/main" val="2528606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B8A91-0718-904C-9E1C-E83D1649AFE9}"/>
              </a:ext>
            </a:extLst>
          </p:cNvPr>
          <p:cNvSpPr>
            <a:spLocks noGrp="1"/>
          </p:cNvSpPr>
          <p:nvPr>
            <p:ph type="title"/>
          </p:nvPr>
        </p:nvSpPr>
        <p:spPr/>
        <p:txBody>
          <a:bodyPr/>
          <a:lstStyle/>
          <a:p>
            <a:r>
              <a:rPr lang="en-US" dirty="0"/>
              <a:t>Who enforces the DMA?</a:t>
            </a:r>
          </a:p>
        </p:txBody>
      </p:sp>
      <p:sp>
        <p:nvSpPr>
          <p:cNvPr id="3" name="Content Placeholder 2">
            <a:extLst>
              <a:ext uri="{FF2B5EF4-FFF2-40B4-BE49-F238E27FC236}">
                <a16:creationId xmlns:a16="http://schemas.microsoft.com/office/drawing/2014/main" id="{FC521377-5045-6747-8E0F-B2C4BE215FE7}"/>
              </a:ext>
            </a:extLst>
          </p:cNvPr>
          <p:cNvSpPr>
            <a:spLocks noGrp="1"/>
          </p:cNvSpPr>
          <p:nvPr>
            <p:ph idx="1"/>
          </p:nvPr>
        </p:nvSpPr>
        <p:spPr/>
        <p:txBody>
          <a:bodyPr/>
          <a:lstStyle/>
          <a:p>
            <a:r>
              <a:rPr lang="en-US" dirty="0"/>
              <a:t>Centralized enforcement by the EU Commission</a:t>
            </a:r>
          </a:p>
          <a:p>
            <a:r>
              <a:rPr lang="en-US" dirty="0"/>
              <a:t>A joint team in the Directorates-General for Competition (DG COMP) and Communications Networks, Content and Technology (DG CONNECT) is responsible for the implementation and enforcement of the DMA.</a:t>
            </a:r>
          </a:p>
          <a:p>
            <a:r>
              <a:rPr lang="en-US" dirty="0"/>
              <a:t>MS courts may also bring preliminary references on the DMA</a:t>
            </a:r>
          </a:p>
        </p:txBody>
      </p:sp>
    </p:spTree>
    <p:extLst>
      <p:ext uri="{BB962C8B-B14F-4D97-AF65-F5344CB8AC3E}">
        <p14:creationId xmlns:p14="http://schemas.microsoft.com/office/powerpoint/2010/main" val="1783100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AF3CF-EB35-2F42-B8CB-00D2E8F10E7C}"/>
              </a:ext>
            </a:extLst>
          </p:cNvPr>
          <p:cNvSpPr>
            <a:spLocks noGrp="1"/>
          </p:cNvSpPr>
          <p:nvPr>
            <p:ph type="title"/>
          </p:nvPr>
        </p:nvSpPr>
        <p:spPr/>
        <p:txBody>
          <a:bodyPr/>
          <a:lstStyle/>
          <a:p>
            <a:r>
              <a:rPr lang="en-US" dirty="0"/>
              <a:t>DMA implementing regulation</a:t>
            </a:r>
          </a:p>
        </p:txBody>
      </p:sp>
      <p:sp>
        <p:nvSpPr>
          <p:cNvPr id="3" name="Content Placeholder 2">
            <a:extLst>
              <a:ext uri="{FF2B5EF4-FFF2-40B4-BE49-F238E27FC236}">
                <a16:creationId xmlns:a16="http://schemas.microsoft.com/office/drawing/2014/main" id="{D006CEFB-9F5A-644C-93F3-60C855224E5A}"/>
              </a:ext>
            </a:extLst>
          </p:cNvPr>
          <p:cNvSpPr>
            <a:spLocks noGrp="1"/>
          </p:cNvSpPr>
          <p:nvPr>
            <p:ph idx="1"/>
          </p:nvPr>
        </p:nvSpPr>
        <p:spPr/>
        <p:txBody>
          <a:bodyPr/>
          <a:lstStyle/>
          <a:p>
            <a:r>
              <a:rPr lang="en-US" dirty="0"/>
              <a:t>Commission Implementing Regulation (EU) 2023/814 of 14 April 2023 on detailed arrangements for the conduct of certain proceedings by the Commission pursuant to Regulation (EU) 2022/1925 of the European Parliament and of the Council</a:t>
            </a:r>
          </a:p>
          <a:p>
            <a:r>
              <a:rPr lang="en-US" dirty="0"/>
              <a:t>Sets out detailed procedural aspects</a:t>
            </a:r>
          </a:p>
          <a:p>
            <a:r>
              <a:rPr lang="en-US" dirty="0"/>
              <a:t>Transmission of information</a:t>
            </a:r>
          </a:p>
          <a:p>
            <a:r>
              <a:rPr lang="en-US" dirty="0"/>
              <a:t>Right to be heard and access to the file for </a:t>
            </a:r>
            <a:r>
              <a:rPr lang="en-US" dirty="0" err="1"/>
              <a:t>adressees</a:t>
            </a:r>
            <a:r>
              <a:rPr lang="en-US" dirty="0"/>
              <a:t> </a:t>
            </a:r>
          </a:p>
        </p:txBody>
      </p:sp>
    </p:spTree>
    <p:extLst>
      <p:ext uri="{BB962C8B-B14F-4D97-AF65-F5344CB8AC3E}">
        <p14:creationId xmlns:p14="http://schemas.microsoft.com/office/powerpoint/2010/main" val="1266549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6B13D-49DA-D943-A99E-7529A61AC0E8}"/>
              </a:ext>
            </a:extLst>
          </p:cNvPr>
          <p:cNvSpPr>
            <a:spLocks noGrp="1"/>
          </p:cNvSpPr>
          <p:nvPr>
            <p:ph type="title"/>
          </p:nvPr>
        </p:nvSpPr>
        <p:spPr/>
        <p:txBody>
          <a:bodyPr/>
          <a:lstStyle/>
          <a:p>
            <a:r>
              <a:rPr lang="en-US" dirty="0"/>
              <a:t>Special characteristics of digital markets</a:t>
            </a:r>
          </a:p>
        </p:txBody>
      </p:sp>
      <p:sp>
        <p:nvSpPr>
          <p:cNvPr id="3" name="Content Placeholder 2">
            <a:extLst>
              <a:ext uri="{FF2B5EF4-FFF2-40B4-BE49-F238E27FC236}">
                <a16:creationId xmlns:a16="http://schemas.microsoft.com/office/drawing/2014/main" id="{CA1FA6E0-EF29-B648-9F42-AD724EAC38BC}"/>
              </a:ext>
            </a:extLst>
          </p:cNvPr>
          <p:cNvSpPr>
            <a:spLocks noGrp="1"/>
          </p:cNvSpPr>
          <p:nvPr>
            <p:ph idx="1"/>
          </p:nvPr>
        </p:nvSpPr>
        <p:spPr/>
        <p:txBody>
          <a:bodyPr/>
          <a:lstStyle/>
          <a:p>
            <a:r>
              <a:rPr lang="en-GB" dirty="0">
                <a:effectLst/>
              </a:rPr>
              <a:t>strong network effects--as the number of users grows, the value of the product to users increase</a:t>
            </a:r>
          </a:p>
          <a:p>
            <a:r>
              <a:rPr lang="en-GB" dirty="0">
                <a:effectLst/>
              </a:rPr>
              <a:t>economies of scale- high fixed costs and low or zero variable costs. Firms can therefore rapidly scale up, expand their geographic coverage, or potentially use their assets in one market to enter another. </a:t>
            </a:r>
          </a:p>
          <a:p>
            <a:r>
              <a:rPr lang="en-GB" dirty="0">
                <a:effectLst/>
              </a:rPr>
              <a:t>Economies</a:t>
            </a:r>
            <a:r>
              <a:rPr lang="en-GB" dirty="0"/>
              <a:t> </a:t>
            </a:r>
            <a:r>
              <a:rPr lang="en-GB" dirty="0">
                <a:effectLst/>
              </a:rPr>
              <a:t>of scope connected to the role of data as an input,</a:t>
            </a:r>
          </a:p>
          <a:p>
            <a:r>
              <a:rPr lang="en-GB" dirty="0">
                <a:effectLst/>
              </a:rPr>
              <a:t>extremely low marginal costs</a:t>
            </a:r>
          </a:p>
          <a:p>
            <a:r>
              <a:rPr lang="en-GB" dirty="0">
                <a:effectLst/>
              </a:rPr>
              <a:t>global scope</a:t>
            </a:r>
          </a:p>
          <a:p>
            <a:pPr marL="0" indent="0">
              <a:buNone/>
            </a:pPr>
            <a:endParaRPr lang="en-US" dirty="0"/>
          </a:p>
        </p:txBody>
      </p:sp>
    </p:spTree>
    <p:extLst>
      <p:ext uri="{BB962C8B-B14F-4D97-AF65-F5344CB8AC3E}">
        <p14:creationId xmlns:p14="http://schemas.microsoft.com/office/powerpoint/2010/main" val="428944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A4333-6364-1945-BF61-A0609478C8F2}"/>
              </a:ext>
            </a:extLst>
          </p:cNvPr>
          <p:cNvSpPr>
            <a:spLocks noGrp="1"/>
          </p:cNvSpPr>
          <p:nvPr>
            <p:ph type="title"/>
          </p:nvPr>
        </p:nvSpPr>
        <p:spPr/>
        <p:txBody>
          <a:bodyPr/>
          <a:lstStyle/>
          <a:p>
            <a:r>
              <a:rPr lang="en-US" dirty="0"/>
              <a:t>Digital markets- tip effect</a:t>
            </a:r>
          </a:p>
        </p:txBody>
      </p:sp>
      <p:sp>
        <p:nvSpPr>
          <p:cNvPr id="3" name="Content Placeholder 2">
            <a:extLst>
              <a:ext uri="{FF2B5EF4-FFF2-40B4-BE49-F238E27FC236}">
                <a16:creationId xmlns:a16="http://schemas.microsoft.com/office/drawing/2014/main" id="{2DFBAB1D-D01F-7F42-93F1-D6E5187225E9}"/>
              </a:ext>
            </a:extLst>
          </p:cNvPr>
          <p:cNvSpPr>
            <a:spLocks noGrp="1"/>
          </p:cNvSpPr>
          <p:nvPr>
            <p:ph idx="1"/>
          </p:nvPr>
        </p:nvSpPr>
        <p:spPr/>
        <p:txBody>
          <a:bodyPr/>
          <a:lstStyle/>
          <a:p>
            <a:r>
              <a:rPr lang="en-US" dirty="0"/>
              <a:t>Markets with these characteristics tend to concentrate around a single dominant provider</a:t>
            </a:r>
          </a:p>
          <a:p>
            <a:endParaRPr lang="en-US" dirty="0"/>
          </a:p>
        </p:txBody>
      </p:sp>
      <p:graphicFrame>
        <p:nvGraphicFramePr>
          <p:cNvPr id="5" name="Diagram 4">
            <a:extLst>
              <a:ext uri="{FF2B5EF4-FFF2-40B4-BE49-F238E27FC236}">
                <a16:creationId xmlns:a16="http://schemas.microsoft.com/office/drawing/2014/main" id="{73B5A774-21CF-6744-A27E-BBEE259437C5}"/>
              </a:ext>
            </a:extLst>
          </p:cNvPr>
          <p:cNvGraphicFramePr/>
          <p:nvPr>
            <p:extLst>
              <p:ext uri="{D42A27DB-BD31-4B8C-83A1-F6EECF244321}">
                <p14:modId xmlns:p14="http://schemas.microsoft.com/office/powerpoint/2010/main" val="1428046457"/>
              </p:ext>
            </p:extLst>
          </p:nvPr>
        </p:nvGraphicFramePr>
        <p:xfrm>
          <a:off x="1638461" y="2324629"/>
          <a:ext cx="6996253" cy="3852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1468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AF124C-7B8D-BD4D-B74A-67B72270115E}"/>
              </a:ext>
            </a:extLst>
          </p:cNvPr>
          <p:cNvSpPr>
            <a:spLocks noGrp="1"/>
          </p:cNvSpPr>
          <p:nvPr>
            <p:ph type="title"/>
          </p:nvPr>
        </p:nvSpPr>
        <p:spPr>
          <a:xfrm>
            <a:off x="838200" y="365125"/>
            <a:ext cx="10515600" cy="1325563"/>
          </a:xfrm>
        </p:spPr>
        <p:txBody>
          <a:bodyPr>
            <a:normAutofit/>
          </a:bodyPr>
          <a:lstStyle/>
          <a:p>
            <a:r>
              <a:rPr lang="en-US" sz="5400"/>
              <a:t>Digital Market Leaders</a:t>
            </a:r>
          </a:p>
        </p:txBody>
      </p:sp>
      <p:sp>
        <p:nvSpPr>
          <p:cNvPr id="11"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Content Placeholder 2">
            <a:extLst>
              <a:ext uri="{FF2B5EF4-FFF2-40B4-BE49-F238E27FC236}">
                <a16:creationId xmlns:a16="http://schemas.microsoft.com/office/drawing/2014/main" id="{B06F2B55-9A23-5971-051F-4F1A9D935E2A}"/>
              </a:ext>
            </a:extLst>
          </p:cNvPr>
          <p:cNvGraphicFramePr>
            <a:graphicFrameLocks noGrp="1"/>
          </p:cNvGraphicFramePr>
          <p:nvPr>
            <p:ph idx="1"/>
            <p:extLst>
              <p:ext uri="{D42A27DB-BD31-4B8C-83A1-F6EECF244321}">
                <p14:modId xmlns:p14="http://schemas.microsoft.com/office/powerpoint/2010/main" val="400072049"/>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3099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2D21-7A63-944D-8154-3C5D7D4953AF}"/>
              </a:ext>
            </a:extLst>
          </p:cNvPr>
          <p:cNvSpPr>
            <a:spLocks noGrp="1"/>
          </p:cNvSpPr>
          <p:nvPr>
            <p:ph type="title"/>
          </p:nvPr>
        </p:nvSpPr>
        <p:spPr/>
        <p:txBody>
          <a:bodyPr/>
          <a:lstStyle/>
          <a:p>
            <a:r>
              <a:rPr lang="en-US" dirty="0"/>
              <a:t>Role of regulation</a:t>
            </a:r>
          </a:p>
        </p:txBody>
      </p:sp>
      <p:sp>
        <p:nvSpPr>
          <p:cNvPr id="3" name="Content Placeholder 2">
            <a:extLst>
              <a:ext uri="{FF2B5EF4-FFF2-40B4-BE49-F238E27FC236}">
                <a16:creationId xmlns:a16="http://schemas.microsoft.com/office/drawing/2014/main" id="{18922163-3A93-7446-AAF8-23A10AAE43C0}"/>
              </a:ext>
            </a:extLst>
          </p:cNvPr>
          <p:cNvSpPr>
            <a:spLocks noGrp="1"/>
          </p:cNvSpPr>
          <p:nvPr>
            <p:ph idx="1"/>
          </p:nvPr>
        </p:nvSpPr>
        <p:spPr/>
        <p:txBody>
          <a:bodyPr/>
          <a:lstStyle/>
          <a:p>
            <a:r>
              <a:rPr lang="en-US" dirty="0"/>
              <a:t>Tackle anti-competitive </a:t>
            </a:r>
            <a:r>
              <a:rPr lang="en-US" dirty="0" err="1"/>
              <a:t>behaviour</a:t>
            </a:r>
            <a:r>
              <a:rPr lang="en-US" dirty="0"/>
              <a:t>- e.g. abusing dominant </a:t>
            </a:r>
            <a:r>
              <a:rPr lang="en-US" dirty="0" err="1"/>
              <a:t>behaviour</a:t>
            </a:r>
            <a:r>
              <a:rPr lang="en-US" dirty="0"/>
              <a:t>, acquiring competitors</a:t>
            </a:r>
          </a:p>
          <a:p>
            <a:r>
              <a:rPr lang="en-US" dirty="0"/>
              <a:t>Features of demand or supply prevent entry by new firms, or expansion by dominant firms’ competitors</a:t>
            </a:r>
          </a:p>
          <a:p>
            <a:r>
              <a:rPr lang="en-US" dirty="0"/>
              <a:t>E.g. switching costs, network costs, information asymmetries</a:t>
            </a:r>
          </a:p>
          <a:p>
            <a:r>
              <a:rPr lang="en-US" dirty="0"/>
              <a:t>Evidence of market power- how to measure market share?</a:t>
            </a:r>
          </a:p>
          <a:p>
            <a:r>
              <a:rPr lang="en-US" dirty="0"/>
              <a:t>New theories of harm?</a:t>
            </a:r>
          </a:p>
        </p:txBody>
      </p:sp>
    </p:spTree>
    <p:extLst>
      <p:ext uri="{BB962C8B-B14F-4D97-AF65-F5344CB8AC3E}">
        <p14:creationId xmlns:p14="http://schemas.microsoft.com/office/powerpoint/2010/main" val="3416915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6EAA4-58F6-DB49-8017-2B6ADB8639D2}"/>
              </a:ext>
            </a:extLst>
          </p:cNvPr>
          <p:cNvSpPr>
            <a:spLocks noGrp="1"/>
          </p:cNvSpPr>
          <p:nvPr>
            <p:ph type="title"/>
          </p:nvPr>
        </p:nvSpPr>
        <p:spPr/>
        <p:txBody>
          <a:bodyPr/>
          <a:lstStyle/>
          <a:p>
            <a:r>
              <a:rPr lang="en-US" dirty="0"/>
              <a:t>The Digital Services Package</a:t>
            </a:r>
          </a:p>
        </p:txBody>
      </p:sp>
      <p:sp>
        <p:nvSpPr>
          <p:cNvPr id="3" name="Content Placeholder 2">
            <a:extLst>
              <a:ext uri="{FF2B5EF4-FFF2-40B4-BE49-F238E27FC236}">
                <a16:creationId xmlns:a16="http://schemas.microsoft.com/office/drawing/2014/main" id="{6808A438-F36A-D441-A33C-BDBA60E83EC1}"/>
              </a:ext>
            </a:extLst>
          </p:cNvPr>
          <p:cNvSpPr>
            <a:spLocks noGrp="1"/>
          </p:cNvSpPr>
          <p:nvPr>
            <p:ph idx="1"/>
          </p:nvPr>
        </p:nvSpPr>
        <p:spPr/>
        <p:txBody>
          <a:bodyPr/>
          <a:lstStyle/>
          <a:p>
            <a:r>
              <a:rPr lang="en-US" dirty="0"/>
              <a:t>2 regulations</a:t>
            </a:r>
          </a:p>
          <a:p>
            <a:r>
              <a:rPr lang="en-US" dirty="0"/>
              <a:t>Digital Markets Act and Digital Services Act</a:t>
            </a:r>
          </a:p>
          <a:p>
            <a:r>
              <a:rPr lang="en-US" dirty="0"/>
              <a:t>Introduced in 2022 to regulate online intermediaries and online platforms</a:t>
            </a:r>
          </a:p>
          <a:p>
            <a:r>
              <a:rPr lang="en-US" dirty="0"/>
              <a:t>Dual aim:</a:t>
            </a:r>
          </a:p>
          <a:p>
            <a:r>
              <a:rPr lang="en-US" dirty="0"/>
              <a:t>To create a safer digital space in which the fundamental rights of all users of digital services are protected</a:t>
            </a:r>
          </a:p>
          <a:p>
            <a:r>
              <a:rPr lang="en-US" dirty="0"/>
              <a:t>To establish a level playing field to foster innovation, growth, and competitiveness, both in the European Single Market and globally</a:t>
            </a:r>
          </a:p>
        </p:txBody>
      </p:sp>
    </p:spTree>
    <p:extLst>
      <p:ext uri="{BB962C8B-B14F-4D97-AF65-F5344CB8AC3E}">
        <p14:creationId xmlns:p14="http://schemas.microsoft.com/office/powerpoint/2010/main" val="992235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E4ED2-D685-FB4A-8A15-A14171F54CC1}"/>
              </a:ext>
            </a:extLst>
          </p:cNvPr>
          <p:cNvSpPr>
            <a:spLocks noGrp="1"/>
          </p:cNvSpPr>
          <p:nvPr>
            <p:ph type="title"/>
          </p:nvPr>
        </p:nvSpPr>
        <p:spPr/>
        <p:txBody>
          <a:bodyPr/>
          <a:lstStyle/>
          <a:p>
            <a:r>
              <a:rPr lang="en-US" dirty="0"/>
              <a:t>Digital Markets Act</a:t>
            </a:r>
          </a:p>
        </p:txBody>
      </p:sp>
      <p:sp>
        <p:nvSpPr>
          <p:cNvPr id="3" name="Content Placeholder 2">
            <a:extLst>
              <a:ext uri="{FF2B5EF4-FFF2-40B4-BE49-F238E27FC236}">
                <a16:creationId xmlns:a16="http://schemas.microsoft.com/office/drawing/2014/main" id="{7CCDBB07-AB78-B444-9906-7F67534E32D5}"/>
              </a:ext>
            </a:extLst>
          </p:cNvPr>
          <p:cNvSpPr>
            <a:spLocks noGrp="1"/>
          </p:cNvSpPr>
          <p:nvPr>
            <p:ph idx="1"/>
          </p:nvPr>
        </p:nvSpPr>
        <p:spPr/>
        <p:txBody>
          <a:bodyPr>
            <a:normAutofit/>
          </a:bodyPr>
          <a:lstStyle/>
          <a:p>
            <a:r>
              <a:rPr lang="en-US" dirty="0"/>
              <a:t>Regulation (EU) 2022/1925 of the European Parliament and of the Council of 14 September 2022 on contestable and fair markets in the digital sector and amending Directives (EU) 2019/1937 and (EU) 2020/1828</a:t>
            </a:r>
          </a:p>
          <a:p>
            <a:r>
              <a:rPr lang="en-US" dirty="0"/>
              <a:t>In force since September 2022</a:t>
            </a:r>
          </a:p>
          <a:p>
            <a:r>
              <a:rPr lang="en-US" dirty="0"/>
              <a:t>Applied 2 May 2023</a:t>
            </a:r>
          </a:p>
          <a:p>
            <a:r>
              <a:rPr lang="en-US" dirty="0"/>
              <a:t>Measure focusing on sectoral competition law-though it is a hybrid measure</a:t>
            </a:r>
          </a:p>
          <a:p>
            <a:endParaRPr lang="en-US" dirty="0"/>
          </a:p>
        </p:txBody>
      </p:sp>
    </p:spTree>
    <p:extLst>
      <p:ext uri="{BB962C8B-B14F-4D97-AF65-F5344CB8AC3E}">
        <p14:creationId xmlns:p14="http://schemas.microsoft.com/office/powerpoint/2010/main" val="523257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272B7-023D-3140-96B4-6AE33BD9E0E3}"/>
              </a:ext>
            </a:extLst>
          </p:cNvPr>
          <p:cNvSpPr>
            <a:spLocks noGrp="1"/>
          </p:cNvSpPr>
          <p:nvPr>
            <p:ph type="title"/>
          </p:nvPr>
        </p:nvSpPr>
        <p:spPr/>
        <p:txBody>
          <a:bodyPr/>
          <a:lstStyle/>
          <a:p>
            <a:r>
              <a:rPr lang="en-US" dirty="0"/>
              <a:t>Rationale for the DMA</a:t>
            </a:r>
          </a:p>
        </p:txBody>
      </p:sp>
      <p:sp>
        <p:nvSpPr>
          <p:cNvPr id="3" name="Content Placeholder 2">
            <a:extLst>
              <a:ext uri="{FF2B5EF4-FFF2-40B4-BE49-F238E27FC236}">
                <a16:creationId xmlns:a16="http://schemas.microsoft.com/office/drawing/2014/main" id="{286EF8E7-3F17-254A-8B37-CA3B3B387487}"/>
              </a:ext>
            </a:extLst>
          </p:cNvPr>
          <p:cNvSpPr>
            <a:spLocks noGrp="1"/>
          </p:cNvSpPr>
          <p:nvPr>
            <p:ph idx="1"/>
          </p:nvPr>
        </p:nvSpPr>
        <p:spPr/>
        <p:txBody>
          <a:bodyPr/>
          <a:lstStyle/>
          <a:p>
            <a:r>
              <a:rPr lang="en-US" dirty="0"/>
              <a:t>General competition law (e.g. art.101, 102 TFEU) applies to digital services as well BUT</a:t>
            </a:r>
          </a:p>
          <a:p>
            <a:r>
              <a:rPr lang="en-US" dirty="0"/>
              <a:t>scope of those provisions is limited to certain instances of market power, for example dominance on specific markets and of anti-competitive </a:t>
            </a:r>
            <a:r>
              <a:rPr lang="en-US" dirty="0" err="1"/>
              <a:t>behaviour</a:t>
            </a:r>
            <a:endParaRPr lang="en-US" dirty="0"/>
          </a:p>
          <a:p>
            <a:r>
              <a:rPr lang="en-US" dirty="0"/>
              <a:t>enforcement occurs ex post</a:t>
            </a:r>
          </a:p>
          <a:p>
            <a:r>
              <a:rPr lang="en-US" dirty="0"/>
              <a:t>requires an extensive investigation of often very complex facts on a case by case basis</a:t>
            </a:r>
          </a:p>
          <a:p>
            <a:r>
              <a:rPr lang="en-US" dirty="0"/>
              <a:t>Does not cover instances where there is no dominant position</a:t>
            </a:r>
          </a:p>
          <a:p>
            <a:endParaRPr lang="en-US" dirty="0"/>
          </a:p>
        </p:txBody>
      </p:sp>
    </p:spTree>
    <p:extLst>
      <p:ext uri="{BB962C8B-B14F-4D97-AF65-F5344CB8AC3E}">
        <p14:creationId xmlns:p14="http://schemas.microsoft.com/office/powerpoint/2010/main" val="7512319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1033</TotalTime>
  <Words>1757</Words>
  <Application>Microsoft Macintosh PowerPoint</Application>
  <PresentationFormat>Widescreen</PresentationFormat>
  <Paragraphs>104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Digital Markets Act</vt:lpstr>
      <vt:lpstr>Digital Markets and Competition Law</vt:lpstr>
      <vt:lpstr>Special characteristics of digital markets</vt:lpstr>
      <vt:lpstr>Digital markets- tip effect</vt:lpstr>
      <vt:lpstr>Digital Market Leaders</vt:lpstr>
      <vt:lpstr>Role of regulation</vt:lpstr>
      <vt:lpstr>The Digital Services Package</vt:lpstr>
      <vt:lpstr>Digital Markets Act</vt:lpstr>
      <vt:lpstr>Rationale for the DMA</vt:lpstr>
      <vt:lpstr>Scope of application- art 1 DMA</vt:lpstr>
      <vt:lpstr>Designation of gatekeepers- art.3 DMA</vt:lpstr>
      <vt:lpstr>Presumption for gatekeepers (art.3(2)</vt:lpstr>
      <vt:lpstr>Gatekeepers</vt:lpstr>
      <vt:lpstr>Obligations of gatekeepers (art.5)</vt:lpstr>
      <vt:lpstr>Obligations continued</vt:lpstr>
      <vt:lpstr>Interoperability obligations (art.7)</vt:lpstr>
      <vt:lpstr>Designated gatekeepers</vt:lpstr>
      <vt:lpstr>What happens next?</vt:lpstr>
      <vt:lpstr>What if gatekeepers do not comply with their obligations?</vt:lpstr>
      <vt:lpstr>Who enforces the DMA?</vt:lpstr>
      <vt:lpstr>DMA implementing regulation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Competition law and digital markets</dc:title>
  <dc:creator>Eleni Kaprou (Staff)</dc:creator>
  <cp:lastModifiedBy>Eleni Kaprou (Staff)</cp:lastModifiedBy>
  <cp:revision>21</cp:revision>
  <dcterms:created xsi:type="dcterms:W3CDTF">2024-02-22T20:45:28Z</dcterms:created>
  <dcterms:modified xsi:type="dcterms:W3CDTF">2024-10-17T02:26:59Z</dcterms:modified>
</cp:coreProperties>
</file>