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98" r:id="rId3"/>
    <p:sldId id="294" r:id="rId4"/>
    <p:sldId id="297" r:id="rId5"/>
    <p:sldId id="272" r:id="rId6"/>
    <p:sldId id="257" r:id="rId7"/>
    <p:sldId id="295" r:id="rId8"/>
    <p:sldId id="273" r:id="rId9"/>
    <p:sldId id="258" r:id="rId10"/>
    <p:sldId id="274" r:id="rId11"/>
    <p:sldId id="259" r:id="rId12"/>
    <p:sldId id="296" r:id="rId13"/>
    <p:sldId id="275" r:id="rId14"/>
    <p:sldId id="260" r:id="rId15"/>
    <p:sldId id="276" r:id="rId16"/>
    <p:sldId id="261" r:id="rId17"/>
    <p:sldId id="277" r:id="rId18"/>
    <p:sldId id="262" r:id="rId19"/>
    <p:sldId id="278" r:id="rId20"/>
    <p:sldId id="263" r:id="rId21"/>
    <p:sldId id="279" r:id="rId22"/>
    <p:sldId id="264" r:id="rId23"/>
    <p:sldId id="290" r:id="rId24"/>
    <p:sldId id="281" r:id="rId25"/>
    <p:sldId id="265" r:id="rId26"/>
    <p:sldId id="282" r:id="rId27"/>
    <p:sldId id="266" r:id="rId28"/>
    <p:sldId id="283" r:id="rId29"/>
    <p:sldId id="267" r:id="rId30"/>
    <p:sldId id="293" r:id="rId31"/>
    <p:sldId id="284" r:id="rId32"/>
    <p:sldId id="268" r:id="rId33"/>
    <p:sldId id="285" r:id="rId34"/>
    <p:sldId id="269" r:id="rId35"/>
    <p:sldId id="286" r:id="rId36"/>
    <p:sldId id="270" r:id="rId37"/>
    <p:sldId id="287" r:id="rId38"/>
    <p:sldId id="271" r:id="rId39"/>
    <p:sldId id="288" r:id="rId40"/>
    <p:sldId id="289" r:id="rId41"/>
    <p:sldId id="291" r:id="rId42"/>
    <p:sldId id="29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9" autoAdjust="0"/>
    <p:restoredTop sz="94245" autoAdjust="0"/>
  </p:normalViewPr>
  <p:slideViewPr>
    <p:cSldViewPr snapToGrid="0">
      <p:cViewPr>
        <p:scale>
          <a:sx n="67" d="100"/>
          <a:sy n="67" d="100"/>
        </p:scale>
        <p:origin x="394" y="2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60" d="100"/>
        <a:sy n="160" d="100"/>
      </p:scale>
      <p:origin x="0" y="-387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11D4B-8102-4A55-BD24-E1DE2BE19EB4}" type="datetimeFigureOut">
              <a:rPr lang="en-GB" smtClean="0"/>
              <a:t>06/12/2024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45756D-7F23-4354-965E-5A6878291B81}" type="slidenum">
              <a:rPr lang="en-GB" smtClean="0"/>
              <a:t>‹#›</a:t>
            </a:fld>
            <a:endParaRPr lang="en-GB"/>
          </a:p>
        </p:txBody>
      </p:sp>
    </p:spTree>
    <p:extLst>
      <p:ext uri="{BB962C8B-B14F-4D97-AF65-F5344CB8AC3E}">
        <p14:creationId xmlns:p14="http://schemas.microsoft.com/office/powerpoint/2010/main" val="1112592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45756D-7F23-4354-965E-5A6878291B81}" type="slidenum">
              <a:rPr lang="en-GB" smtClean="0"/>
              <a:t>27</a:t>
            </a:fld>
            <a:endParaRPr lang="en-GB"/>
          </a:p>
        </p:txBody>
      </p:sp>
    </p:spTree>
    <p:extLst>
      <p:ext uri="{BB962C8B-B14F-4D97-AF65-F5344CB8AC3E}">
        <p14:creationId xmlns:p14="http://schemas.microsoft.com/office/powerpoint/2010/main" val="2647971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09FAF-628F-C2C8-2E0C-C104531710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376F8B-70D5-9917-B605-99B5FB2824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AD0453-CF18-DC71-7624-DD955E358B10}"/>
              </a:ext>
            </a:extLst>
          </p:cNvPr>
          <p:cNvSpPr>
            <a:spLocks noGrp="1"/>
          </p:cNvSpPr>
          <p:nvPr>
            <p:ph type="dt" sz="half" idx="10"/>
          </p:nvPr>
        </p:nvSpPr>
        <p:spPr/>
        <p:txBody>
          <a:bodyPr/>
          <a:lstStyle/>
          <a:p>
            <a:fld id="{DDF1F790-EDB7-4104-A3DC-242B4358A6C8}" type="datetimeFigureOut">
              <a:rPr lang="en-GB" smtClean="0"/>
              <a:t>06/12/2024</a:t>
            </a:fld>
            <a:endParaRPr lang="en-GB"/>
          </a:p>
        </p:txBody>
      </p:sp>
      <p:sp>
        <p:nvSpPr>
          <p:cNvPr id="5" name="Footer Placeholder 4">
            <a:extLst>
              <a:ext uri="{FF2B5EF4-FFF2-40B4-BE49-F238E27FC236}">
                <a16:creationId xmlns:a16="http://schemas.microsoft.com/office/drawing/2014/main" id="{A1E41BFC-D591-6F49-5410-EBC17EF942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F5B95B-EDBC-EDC3-D5F0-90377B5F54D2}"/>
              </a:ext>
            </a:extLst>
          </p:cNvPr>
          <p:cNvSpPr>
            <a:spLocks noGrp="1"/>
          </p:cNvSpPr>
          <p:nvPr>
            <p:ph type="sldNum" sz="quarter" idx="12"/>
          </p:nvPr>
        </p:nvSpPr>
        <p:spPr/>
        <p:txBody>
          <a:bodyPr/>
          <a:lstStyle/>
          <a:p>
            <a:fld id="{4B88F1D1-FF25-403F-9B3E-C8C933DFEAF0}" type="slidenum">
              <a:rPr lang="en-GB" smtClean="0"/>
              <a:t>‹#›</a:t>
            </a:fld>
            <a:endParaRPr lang="en-GB"/>
          </a:p>
        </p:txBody>
      </p:sp>
    </p:spTree>
    <p:extLst>
      <p:ext uri="{BB962C8B-B14F-4D97-AF65-F5344CB8AC3E}">
        <p14:creationId xmlns:p14="http://schemas.microsoft.com/office/powerpoint/2010/main" val="1322789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6776-E07E-BB0F-9CF1-50777BDBF4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AE05C4-4EC5-B1AD-42DE-AE52F3F68D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130F5B-381A-6F53-CBE6-CEF13CE0B58B}"/>
              </a:ext>
            </a:extLst>
          </p:cNvPr>
          <p:cNvSpPr>
            <a:spLocks noGrp="1"/>
          </p:cNvSpPr>
          <p:nvPr>
            <p:ph type="dt" sz="half" idx="10"/>
          </p:nvPr>
        </p:nvSpPr>
        <p:spPr/>
        <p:txBody>
          <a:bodyPr/>
          <a:lstStyle/>
          <a:p>
            <a:fld id="{DDF1F790-EDB7-4104-A3DC-242B4358A6C8}" type="datetimeFigureOut">
              <a:rPr lang="en-GB" smtClean="0"/>
              <a:t>06/12/2024</a:t>
            </a:fld>
            <a:endParaRPr lang="en-GB"/>
          </a:p>
        </p:txBody>
      </p:sp>
      <p:sp>
        <p:nvSpPr>
          <p:cNvPr id="5" name="Footer Placeholder 4">
            <a:extLst>
              <a:ext uri="{FF2B5EF4-FFF2-40B4-BE49-F238E27FC236}">
                <a16:creationId xmlns:a16="http://schemas.microsoft.com/office/drawing/2014/main" id="{4A2704DF-A047-3328-C943-5ABD55E3BF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1D6811-FAFA-2FD7-373C-25DB44986989}"/>
              </a:ext>
            </a:extLst>
          </p:cNvPr>
          <p:cNvSpPr>
            <a:spLocks noGrp="1"/>
          </p:cNvSpPr>
          <p:nvPr>
            <p:ph type="sldNum" sz="quarter" idx="12"/>
          </p:nvPr>
        </p:nvSpPr>
        <p:spPr/>
        <p:txBody>
          <a:bodyPr/>
          <a:lstStyle/>
          <a:p>
            <a:fld id="{4B88F1D1-FF25-403F-9B3E-C8C933DFEAF0}" type="slidenum">
              <a:rPr lang="en-GB" smtClean="0"/>
              <a:t>‹#›</a:t>
            </a:fld>
            <a:endParaRPr lang="en-GB"/>
          </a:p>
        </p:txBody>
      </p:sp>
    </p:spTree>
    <p:extLst>
      <p:ext uri="{BB962C8B-B14F-4D97-AF65-F5344CB8AC3E}">
        <p14:creationId xmlns:p14="http://schemas.microsoft.com/office/powerpoint/2010/main" val="2965257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53FFBA-03DE-C644-6AF2-673C6911CA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BF7519-9D5E-D6E0-AA54-A85BB84095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2DD8E5-B42F-91BE-F6F1-870B672BB25B}"/>
              </a:ext>
            </a:extLst>
          </p:cNvPr>
          <p:cNvSpPr>
            <a:spLocks noGrp="1"/>
          </p:cNvSpPr>
          <p:nvPr>
            <p:ph type="dt" sz="half" idx="10"/>
          </p:nvPr>
        </p:nvSpPr>
        <p:spPr/>
        <p:txBody>
          <a:bodyPr/>
          <a:lstStyle/>
          <a:p>
            <a:fld id="{DDF1F790-EDB7-4104-A3DC-242B4358A6C8}" type="datetimeFigureOut">
              <a:rPr lang="en-GB" smtClean="0"/>
              <a:t>06/12/2024</a:t>
            </a:fld>
            <a:endParaRPr lang="en-GB"/>
          </a:p>
        </p:txBody>
      </p:sp>
      <p:sp>
        <p:nvSpPr>
          <p:cNvPr id="5" name="Footer Placeholder 4">
            <a:extLst>
              <a:ext uri="{FF2B5EF4-FFF2-40B4-BE49-F238E27FC236}">
                <a16:creationId xmlns:a16="http://schemas.microsoft.com/office/drawing/2014/main" id="{B7C65EDF-C52B-4A5E-DC73-FBF4B53796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2D8BA0-8499-CBF0-18BF-CE8AFEAEF13C}"/>
              </a:ext>
            </a:extLst>
          </p:cNvPr>
          <p:cNvSpPr>
            <a:spLocks noGrp="1"/>
          </p:cNvSpPr>
          <p:nvPr>
            <p:ph type="sldNum" sz="quarter" idx="12"/>
          </p:nvPr>
        </p:nvSpPr>
        <p:spPr/>
        <p:txBody>
          <a:bodyPr/>
          <a:lstStyle/>
          <a:p>
            <a:fld id="{4B88F1D1-FF25-403F-9B3E-C8C933DFEAF0}" type="slidenum">
              <a:rPr lang="en-GB" smtClean="0"/>
              <a:t>‹#›</a:t>
            </a:fld>
            <a:endParaRPr lang="en-GB"/>
          </a:p>
        </p:txBody>
      </p:sp>
    </p:spTree>
    <p:extLst>
      <p:ext uri="{BB962C8B-B14F-4D97-AF65-F5344CB8AC3E}">
        <p14:creationId xmlns:p14="http://schemas.microsoft.com/office/powerpoint/2010/main" val="1304858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54ABF-B6F9-1BF2-7B8F-E2C99E1329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887813-3E6B-5377-7109-BD7A776395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B39234-D53E-64B8-18A8-2DF725DA560E}"/>
              </a:ext>
            </a:extLst>
          </p:cNvPr>
          <p:cNvSpPr>
            <a:spLocks noGrp="1"/>
          </p:cNvSpPr>
          <p:nvPr>
            <p:ph type="dt" sz="half" idx="10"/>
          </p:nvPr>
        </p:nvSpPr>
        <p:spPr/>
        <p:txBody>
          <a:bodyPr/>
          <a:lstStyle/>
          <a:p>
            <a:fld id="{DDF1F790-EDB7-4104-A3DC-242B4358A6C8}" type="datetimeFigureOut">
              <a:rPr lang="en-GB" smtClean="0"/>
              <a:t>06/12/2024</a:t>
            </a:fld>
            <a:endParaRPr lang="en-GB"/>
          </a:p>
        </p:txBody>
      </p:sp>
      <p:sp>
        <p:nvSpPr>
          <p:cNvPr id="5" name="Footer Placeholder 4">
            <a:extLst>
              <a:ext uri="{FF2B5EF4-FFF2-40B4-BE49-F238E27FC236}">
                <a16:creationId xmlns:a16="http://schemas.microsoft.com/office/drawing/2014/main" id="{4D0006B6-1AAC-A93F-7213-5F07E9C172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7F9C4D-D726-2148-E117-E4386722C665}"/>
              </a:ext>
            </a:extLst>
          </p:cNvPr>
          <p:cNvSpPr>
            <a:spLocks noGrp="1"/>
          </p:cNvSpPr>
          <p:nvPr>
            <p:ph type="sldNum" sz="quarter" idx="12"/>
          </p:nvPr>
        </p:nvSpPr>
        <p:spPr/>
        <p:txBody>
          <a:bodyPr/>
          <a:lstStyle/>
          <a:p>
            <a:fld id="{4B88F1D1-FF25-403F-9B3E-C8C933DFEAF0}" type="slidenum">
              <a:rPr lang="en-GB" smtClean="0"/>
              <a:t>‹#›</a:t>
            </a:fld>
            <a:endParaRPr lang="en-GB"/>
          </a:p>
        </p:txBody>
      </p:sp>
    </p:spTree>
    <p:extLst>
      <p:ext uri="{BB962C8B-B14F-4D97-AF65-F5344CB8AC3E}">
        <p14:creationId xmlns:p14="http://schemas.microsoft.com/office/powerpoint/2010/main" val="1864945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BBED0-8E23-F967-8569-355FC2F05B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4FB4821-9C0B-6997-69F3-AF013206EB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741077-5B64-6591-04CF-CE67ED46EF9F}"/>
              </a:ext>
            </a:extLst>
          </p:cNvPr>
          <p:cNvSpPr>
            <a:spLocks noGrp="1"/>
          </p:cNvSpPr>
          <p:nvPr>
            <p:ph type="dt" sz="half" idx="10"/>
          </p:nvPr>
        </p:nvSpPr>
        <p:spPr/>
        <p:txBody>
          <a:bodyPr/>
          <a:lstStyle/>
          <a:p>
            <a:fld id="{DDF1F790-EDB7-4104-A3DC-242B4358A6C8}" type="datetimeFigureOut">
              <a:rPr lang="en-GB" smtClean="0"/>
              <a:t>06/12/2024</a:t>
            </a:fld>
            <a:endParaRPr lang="en-GB"/>
          </a:p>
        </p:txBody>
      </p:sp>
      <p:sp>
        <p:nvSpPr>
          <p:cNvPr id="5" name="Footer Placeholder 4">
            <a:extLst>
              <a:ext uri="{FF2B5EF4-FFF2-40B4-BE49-F238E27FC236}">
                <a16:creationId xmlns:a16="http://schemas.microsoft.com/office/drawing/2014/main" id="{C1E4B151-9025-EA45-830B-7F3B9EBC58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2FCC22-0E31-52F3-3999-2C104D2564A3}"/>
              </a:ext>
            </a:extLst>
          </p:cNvPr>
          <p:cNvSpPr>
            <a:spLocks noGrp="1"/>
          </p:cNvSpPr>
          <p:nvPr>
            <p:ph type="sldNum" sz="quarter" idx="12"/>
          </p:nvPr>
        </p:nvSpPr>
        <p:spPr/>
        <p:txBody>
          <a:bodyPr/>
          <a:lstStyle/>
          <a:p>
            <a:fld id="{4B88F1D1-FF25-403F-9B3E-C8C933DFEAF0}" type="slidenum">
              <a:rPr lang="en-GB" smtClean="0"/>
              <a:t>‹#›</a:t>
            </a:fld>
            <a:endParaRPr lang="en-GB"/>
          </a:p>
        </p:txBody>
      </p:sp>
    </p:spTree>
    <p:extLst>
      <p:ext uri="{BB962C8B-B14F-4D97-AF65-F5344CB8AC3E}">
        <p14:creationId xmlns:p14="http://schemas.microsoft.com/office/powerpoint/2010/main" val="2404592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8D51A-D706-4A3A-0F7A-A77E80728D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E63B3A-60C9-79CA-88EA-71CAD6C452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8CDF7C2-55A2-D968-25DE-F6E87745A4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0D18BFD-55F9-F840-B40D-E8C758EDBDF7}"/>
              </a:ext>
            </a:extLst>
          </p:cNvPr>
          <p:cNvSpPr>
            <a:spLocks noGrp="1"/>
          </p:cNvSpPr>
          <p:nvPr>
            <p:ph type="dt" sz="half" idx="10"/>
          </p:nvPr>
        </p:nvSpPr>
        <p:spPr/>
        <p:txBody>
          <a:bodyPr/>
          <a:lstStyle/>
          <a:p>
            <a:fld id="{DDF1F790-EDB7-4104-A3DC-242B4358A6C8}" type="datetimeFigureOut">
              <a:rPr lang="en-GB" smtClean="0"/>
              <a:t>06/12/2024</a:t>
            </a:fld>
            <a:endParaRPr lang="en-GB"/>
          </a:p>
        </p:txBody>
      </p:sp>
      <p:sp>
        <p:nvSpPr>
          <p:cNvPr id="6" name="Footer Placeholder 5">
            <a:extLst>
              <a:ext uri="{FF2B5EF4-FFF2-40B4-BE49-F238E27FC236}">
                <a16:creationId xmlns:a16="http://schemas.microsoft.com/office/drawing/2014/main" id="{63B4902F-5349-0614-8122-3B732D9A7C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21482C-B896-7F78-8A8E-94FC6AACD7B9}"/>
              </a:ext>
            </a:extLst>
          </p:cNvPr>
          <p:cNvSpPr>
            <a:spLocks noGrp="1"/>
          </p:cNvSpPr>
          <p:nvPr>
            <p:ph type="sldNum" sz="quarter" idx="12"/>
          </p:nvPr>
        </p:nvSpPr>
        <p:spPr/>
        <p:txBody>
          <a:bodyPr/>
          <a:lstStyle/>
          <a:p>
            <a:fld id="{4B88F1D1-FF25-403F-9B3E-C8C933DFEAF0}" type="slidenum">
              <a:rPr lang="en-GB" smtClean="0"/>
              <a:t>‹#›</a:t>
            </a:fld>
            <a:endParaRPr lang="en-GB"/>
          </a:p>
        </p:txBody>
      </p:sp>
    </p:spTree>
    <p:extLst>
      <p:ext uri="{BB962C8B-B14F-4D97-AF65-F5344CB8AC3E}">
        <p14:creationId xmlns:p14="http://schemas.microsoft.com/office/powerpoint/2010/main" val="233002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6098B-650F-6512-351F-670354750DB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C7F3632-EE4B-FEF9-DED0-8AA869AC9A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E824CA-0503-1186-27B4-7D7F286AE7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FAE7B0-6C6F-D283-656E-0C037049C4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6CF6F2-5961-D544-1A86-E41FF51E16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ED45695-3115-DF10-5C46-2219DA28F58A}"/>
              </a:ext>
            </a:extLst>
          </p:cNvPr>
          <p:cNvSpPr>
            <a:spLocks noGrp="1"/>
          </p:cNvSpPr>
          <p:nvPr>
            <p:ph type="dt" sz="half" idx="10"/>
          </p:nvPr>
        </p:nvSpPr>
        <p:spPr/>
        <p:txBody>
          <a:bodyPr/>
          <a:lstStyle/>
          <a:p>
            <a:fld id="{DDF1F790-EDB7-4104-A3DC-242B4358A6C8}" type="datetimeFigureOut">
              <a:rPr lang="en-GB" smtClean="0"/>
              <a:t>06/12/2024</a:t>
            </a:fld>
            <a:endParaRPr lang="en-GB"/>
          </a:p>
        </p:txBody>
      </p:sp>
      <p:sp>
        <p:nvSpPr>
          <p:cNvPr id="8" name="Footer Placeholder 7">
            <a:extLst>
              <a:ext uri="{FF2B5EF4-FFF2-40B4-BE49-F238E27FC236}">
                <a16:creationId xmlns:a16="http://schemas.microsoft.com/office/drawing/2014/main" id="{B58D10A9-276C-7984-D330-BBC3880D0A1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DA58694-BAF3-F33A-C74B-DF57BDFE12DB}"/>
              </a:ext>
            </a:extLst>
          </p:cNvPr>
          <p:cNvSpPr>
            <a:spLocks noGrp="1"/>
          </p:cNvSpPr>
          <p:nvPr>
            <p:ph type="sldNum" sz="quarter" idx="12"/>
          </p:nvPr>
        </p:nvSpPr>
        <p:spPr/>
        <p:txBody>
          <a:bodyPr/>
          <a:lstStyle/>
          <a:p>
            <a:fld id="{4B88F1D1-FF25-403F-9B3E-C8C933DFEAF0}" type="slidenum">
              <a:rPr lang="en-GB" smtClean="0"/>
              <a:t>‹#›</a:t>
            </a:fld>
            <a:endParaRPr lang="en-GB"/>
          </a:p>
        </p:txBody>
      </p:sp>
    </p:spTree>
    <p:extLst>
      <p:ext uri="{BB962C8B-B14F-4D97-AF65-F5344CB8AC3E}">
        <p14:creationId xmlns:p14="http://schemas.microsoft.com/office/powerpoint/2010/main" val="4287015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6537A-A814-3F48-967F-D64947D167C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1D4BC27-CA85-27EB-C620-6473D6EA4E5C}"/>
              </a:ext>
            </a:extLst>
          </p:cNvPr>
          <p:cNvSpPr>
            <a:spLocks noGrp="1"/>
          </p:cNvSpPr>
          <p:nvPr>
            <p:ph type="dt" sz="half" idx="10"/>
          </p:nvPr>
        </p:nvSpPr>
        <p:spPr/>
        <p:txBody>
          <a:bodyPr/>
          <a:lstStyle/>
          <a:p>
            <a:fld id="{DDF1F790-EDB7-4104-A3DC-242B4358A6C8}" type="datetimeFigureOut">
              <a:rPr lang="en-GB" smtClean="0"/>
              <a:t>06/12/2024</a:t>
            </a:fld>
            <a:endParaRPr lang="en-GB"/>
          </a:p>
        </p:txBody>
      </p:sp>
      <p:sp>
        <p:nvSpPr>
          <p:cNvPr id="4" name="Footer Placeholder 3">
            <a:extLst>
              <a:ext uri="{FF2B5EF4-FFF2-40B4-BE49-F238E27FC236}">
                <a16:creationId xmlns:a16="http://schemas.microsoft.com/office/drawing/2014/main" id="{C78E7662-FE10-8F93-664E-2F1776F6AFF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D70F455-6104-51AB-7D7E-C362C7BFA49A}"/>
              </a:ext>
            </a:extLst>
          </p:cNvPr>
          <p:cNvSpPr>
            <a:spLocks noGrp="1"/>
          </p:cNvSpPr>
          <p:nvPr>
            <p:ph type="sldNum" sz="quarter" idx="12"/>
          </p:nvPr>
        </p:nvSpPr>
        <p:spPr/>
        <p:txBody>
          <a:bodyPr/>
          <a:lstStyle/>
          <a:p>
            <a:fld id="{4B88F1D1-FF25-403F-9B3E-C8C933DFEAF0}" type="slidenum">
              <a:rPr lang="en-GB" smtClean="0"/>
              <a:t>‹#›</a:t>
            </a:fld>
            <a:endParaRPr lang="en-GB"/>
          </a:p>
        </p:txBody>
      </p:sp>
    </p:spTree>
    <p:extLst>
      <p:ext uri="{BB962C8B-B14F-4D97-AF65-F5344CB8AC3E}">
        <p14:creationId xmlns:p14="http://schemas.microsoft.com/office/powerpoint/2010/main" val="732541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9DA926-0C2D-6108-C61E-9753E0DE1F85}"/>
              </a:ext>
            </a:extLst>
          </p:cNvPr>
          <p:cNvSpPr>
            <a:spLocks noGrp="1"/>
          </p:cNvSpPr>
          <p:nvPr>
            <p:ph type="dt" sz="half" idx="10"/>
          </p:nvPr>
        </p:nvSpPr>
        <p:spPr/>
        <p:txBody>
          <a:bodyPr/>
          <a:lstStyle/>
          <a:p>
            <a:fld id="{DDF1F790-EDB7-4104-A3DC-242B4358A6C8}" type="datetimeFigureOut">
              <a:rPr lang="en-GB" smtClean="0"/>
              <a:t>06/12/2024</a:t>
            </a:fld>
            <a:endParaRPr lang="en-GB"/>
          </a:p>
        </p:txBody>
      </p:sp>
      <p:sp>
        <p:nvSpPr>
          <p:cNvPr id="3" name="Footer Placeholder 2">
            <a:extLst>
              <a:ext uri="{FF2B5EF4-FFF2-40B4-BE49-F238E27FC236}">
                <a16:creationId xmlns:a16="http://schemas.microsoft.com/office/drawing/2014/main" id="{1E5657DC-1D1F-1EF8-E668-EDA13815232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1B8BDF2-C5AF-E3F4-D6AE-15B1390BBB74}"/>
              </a:ext>
            </a:extLst>
          </p:cNvPr>
          <p:cNvSpPr>
            <a:spLocks noGrp="1"/>
          </p:cNvSpPr>
          <p:nvPr>
            <p:ph type="sldNum" sz="quarter" idx="12"/>
          </p:nvPr>
        </p:nvSpPr>
        <p:spPr/>
        <p:txBody>
          <a:bodyPr/>
          <a:lstStyle/>
          <a:p>
            <a:fld id="{4B88F1D1-FF25-403F-9B3E-C8C933DFEAF0}" type="slidenum">
              <a:rPr lang="en-GB" smtClean="0"/>
              <a:t>‹#›</a:t>
            </a:fld>
            <a:endParaRPr lang="en-GB"/>
          </a:p>
        </p:txBody>
      </p:sp>
    </p:spTree>
    <p:extLst>
      <p:ext uri="{BB962C8B-B14F-4D97-AF65-F5344CB8AC3E}">
        <p14:creationId xmlns:p14="http://schemas.microsoft.com/office/powerpoint/2010/main" val="4024154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52207-2102-126D-7573-86F1E89398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882EE71-E664-348B-462F-3AB234308E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1E64FCE-CBA5-BB57-549A-CEE9131A5D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2F6E2B-EEB9-44AA-FD97-D9770D508BF7}"/>
              </a:ext>
            </a:extLst>
          </p:cNvPr>
          <p:cNvSpPr>
            <a:spLocks noGrp="1"/>
          </p:cNvSpPr>
          <p:nvPr>
            <p:ph type="dt" sz="half" idx="10"/>
          </p:nvPr>
        </p:nvSpPr>
        <p:spPr/>
        <p:txBody>
          <a:bodyPr/>
          <a:lstStyle/>
          <a:p>
            <a:fld id="{DDF1F790-EDB7-4104-A3DC-242B4358A6C8}" type="datetimeFigureOut">
              <a:rPr lang="en-GB" smtClean="0"/>
              <a:t>06/12/2024</a:t>
            </a:fld>
            <a:endParaRPr lang="en-GB"/>
          </a:p>
        </p:txBody>
      </p:sp>
      <p:sp>
        <p:nvSpPr>
          <p:cNvPr id="6" name="Footer Placeholder 5">
            <a:extLst>
              <a:ext uri="{FF2B5EF4-FFF2-40B4-BE49-F238E27FC236}">
                <a16:creationId xmlns:a16="http://schemas.microsoft.com/office/drawing/2014/main" id="{6233AECE-8230-36F0-842D-7EB3381815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D14AC9-C58C-384D-D43A-849A0CD0BECE}"/>
              </a:ext>
            </a:extLst>
          </p:cNvPr>
          <p:cNvSpPr>
            <a:spLocks noGrp="1"/>
          </p:cNvSpPr>
          <p:nvPr>
            <p:ph type="sldNum" sz="quarter" idx="12"/>
          </p:nvPr>
        </p:nvSpPr>
        <p:spPr/>
        <p:txBody>
          <a:bodyPr/>
          <a:lstStyle/>
          <a:p>
            <a:fld id="{4B88F1D1-FF25-403F-9B3E-C8C933DFEAF0}" type="slidenum">
              <a:rPr lang="en-GB" smtClean="0"/>
              <a:t>‹#›</a:t>
            </a:fld>
            <a:endParaRPr lang="en-GB"/>
          </a:p>
        </p:txBody>
      </p:sp>
    </p:spTree>
    <p:extLst>
      <p:ext uri="{BB962C8B-B14F-4D97-AF65-F5344CB8AC3E}">
        <p14:creationId xmlns:p14="http://schemas.microsoft.com/office/powerpoint/2010/main" val="1472668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57504-7C61-4988-4347-20D84AB789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56F5D73-4495-27C6-B7B4-C374F34A24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543E265-EE22-DC35-904B-C8F9593B4F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3A04B8-C6D8-4D38-136D-C39B17E56DC5}"/>
              </a:ext>
            </a:extLst>
          </p:cNvPr>
          <p:cNvSpPr>
            <a:spLocks noGrp="1"/>
          </p:cNvSpPr>
          <p:nvPr>
            <p:ph type="dt" sz="half" idx="10"/>
          </p:nvPr>
        </p:nvSpPr>
        <p:spPr/>
        <p:txBody>
          <a:bodyPr/>
          <a:lstStyle/>
          <a:p>
            <a:fld id="{DDF1F790-EDB7-4104-A3DC-242B4358A6C8}" type="datetimeFigureOut">
              <a:rPr lang="en-GB" smtClean="0"/>
              <a:t>06/12/2024</a:t>
            </a:fld>
            <a:endParaRPr lang="en-GB"/>
          </a:p>
        </p:txBody>
      </p:sp>
      <p:sp>
        <p:nvSpPr>
          <p:cNvPr id="6" name="Footer Placeholder 5">
            <a:extLst>
              <a:ext uri="{FF2B5EF4-FFF2-40B4-BE49-F238E27FC236}">
                <a16:creationId xmlns:a16="http://schemas.microsoft.com/office/drawing/2014/main" id="{F13F6DB0-F46A-16F8-312C-052BEF1372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0036EA-BA94-488F-DD3C-E67A3F01C6FF}"/>
              </a:ext>
            </a:extLst>
          </p:cNvPr>
          <p:cNvSpPr>
            <a:spLocks noGrp="1"/>
          </p:cNvSpPr>
          <p:nvPr>
            <p:ph type="sldNum" sz="quarter" idx="12"/>
          </p:nvPr>
        </p:nvSpPr>
        <p:spPr/>
        <p:txBody>
          <a:bodyPr/>
          <a:lstStyle/>
          <a:p>
            <a:fld id="{4B88F1D1-FF25-403F-9B3E-C8C933DFEAF0}" type="slidenum">
              <a:rPr lang="en-GB" smtClean="0"/>
              <a:t>‹#›</a:t>
            </a:fld>
            <a:endParaRPr lang="en-GB"/>
          </a:p>
        </p:txBody>
      </p:sp>
    </p:spTree>
    <p:extLst>
      <p:ext uri="{BB962C8B-B14F-4D97-AF65-F5344CB8AC3E}">
        <p14:creationId xmlns:p14="http://schemas.microsoft.com/office/powerpoint/2010/main" val="3444031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A09E66-24CB-3F80-D4D8-49AC88CA41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6E0BAD-7836-8EBA-B4D3-725D2C2802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218329-51D7-1586-5C48-9C9D49F0BF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F1F790-EDB7-4104-A3DC-242B4358A6C8}" type="datetimeFigureOut">
              <a:rPr lang="en-GB" smtClean="0"/>
              <a:t>06/12/2024</a:t>
            </a:fld>
            <a:endParaRPr lang="en-GB"/>
          </a:p>
        </p:txBody>
      </p:sp>
      <p:sp>
        <p:nvSpPr>
          <p:cNvPr id="5" name="Footer Placeholder 4">
            <a:extLst>
              <a:ext uri="{FF2B5EF4-FFF2-40B4-BE49-F238E27FC236}">
                <a16:creationId xmlns:a16="http://schemas.microsoft.com/office/drawing/2014/main" id="{DDCCE0A2-213E-4890-D4A8-F376A51735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8EE7299-7736-B833-1D0D-F2B768A405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88F1D1-FF25-403F-9B3E-C8C933DFEAF0}" type="slidenum">
              <a:rPr lang="en-GB" smtClean="0"/>
              <a:t>‹#›</a:t>
            </a:fld>
            <a:endParaRPr lang="en-GB"/>
          </a:p>
        </p:txBody>
      </p:sp>
    </p:spTree>
    <p:extLst>
      <p:ext uri="{BB962C8B-B14F-4D97-AF65-F5344CB8AC3E}">
        <p14:creationId xmlns:p14="http://schemas.microsoft.com/office/powerpoint/2010/main" val="1842975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bnfc.nice.org.uk/drugs/dexamethasone/#indications-and-dose" TargetMode="External"/><Relationship Id="rId2" Type="http://schemas.openxmlformats.org/officeDocument/2006/relationships/hyperlink" Target="https://bnfc.nice.org.uk/treatment-summaries/crou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bnfc.nice.org.uk/treatment-summaries/crou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bnf.nice.org.uk/drugs/omeprazole/?ref=switch#indications-and-dos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bnf.nice.org.uk/drugs/beclometasone-with-formoterol-and-glycopyrronium/#indications-and-dose" TargetMode="External"/><Relationship Id="rId2" Type="http://schemas.openxmlformats.org/officeDocument/2006/relationships/hyperlink" Target="https://bnf.nice.org.uk/treatment-summaries/chronic-obstructive-pulmonary-disease/" TargetMode="External"/><Relationship Id="rId1" Type="http://schemas.openxmlformats.org/officeDocument/2006/relationships/slideLayout" Target="../slideLayouts/slideLayout2.xml"/><Relationship Id="rId5" Type="http://schemas.openxmlformats.org/officeDocument/2006/relationships/hyperlink" Target="https://bnf.nice.org.uk/drugs/mometasone-furoate-with-glycopyrronium-bromide-and-indacaterol/" TargetMode="External"/><Relationship Id="rId4" Type="http://schemas.openxmlformats.org/officeDocument/2006/relationships/hyperlink" Target="https://bnf.nice.org.uk/drugs/fluticasone-with-umeclidinium-and-vilantero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bnf.nice.org.uk/treatment-summaries/venous-thromboembolis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rescribingsafetyassessment.ac.uk/Assessmen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bnf.nice.org.uk/treatment-summaries/alcohol-dependence/" TargetMode="External"/><Relationship Id="rId2" Type="http://schemas.openxmlformats.org/officeDocument/2006/relationships/hyperlink" Target="https://bnf.nice.org.uk/drugs/vitamin-b-substances-with-ascorbic-acid/"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bnf.nice.org.uk/treatment-summaries/ulcerative-colitis/#drug-treatment" TargetMode="External"/><Relationship Id="rId2" Type="http://schemas.openxmlformats.org/officeDocument/2006/relationships/hyperlink" Target="https://bnf.nice.org.uk/drugs/hydrocortison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bnf.nice.org.uk/treatment-summaries/hyperkalaemia/" TargetMode="External"/><Relationship Id="rId2" Type="http://schemas.openxmlformats.org/officeDocument/2006/relationships/hyperlink" Target="https://bnf.nice.org.uk/drugs/calcium-gluconate/#indications-and-dose" TargetMode="External"/><Relationship Id="rId1" Type="http://schemas.openxmlformats.org/officeDocument/2006/relationships/slideLayout" Target="../slideLayouts/slideLayout2.xml"/><Relationship Id="rId4" Type="http://schemas.openxmlformats.org/officeDocument/2006/relationships/hyperlink" Target="https://prescribingsafetyassessment.ac.uk/Assessmen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bnf.nice.org.uk/treatment-summaries/fluids-and-electrolyt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bnf.nice.org.uk/drugs/potassium-chloride-with-glucose-and-sodium-chloride/" TargetMode="External"/><Relationship Id="rId2" Type="http://schemas.openxmlformats.org/officeDocument/2006/relationships/hyperlink" Target="https://bnf.nice.org.uk/treatment-summaries/diabetes-surgery-and-medical-illness/" TargetMode="External"/><Relationship Id="rId1" Type="http://schemas.openxmlformats.org/officeDocument/2006/relationships/slideLayout" Target="../slideLayouts/slideLayout2.xml"/><Relationship Id="rId5" Type="http://schemas.openxmlformats.org/officeDocument/2006/relationships/hyperlink" Target="https://bnf.nice.org.uk/treatment-summaries/fluids-and-electrolytes/" TargetMode="External"/><Relationship Id="rId4" Type="http://schemas.openxmlformats.org/officeDocument/2006/relationships/hyperlink" Target="https://bnf.nice.org.uk/drugs/potassium-chloride-with-glucose-and-sodium-chloride/medicinal-form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bnf.nice.org.uk/medicines-guidance/" TargetMode="External"/><Relationship Id="rId2" Type="http://schemas.openxmlformats.org/officeDocument/2006/relationships/hyperlink" Target="https://bnf.nice.org.uk/"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hyperlink" Target="https://bnf.nice.org.uk/drugs/potassium-chloride/#directions-for-administration" TargetMode="External"/><Relationship Id="rId2" Type="http://schemas.openxmlformats.org/officeDocument/2006/relationships/hyperlink" Target="https://bnf.nice.org.uk/drugs/potassium-chloride-with-sodium-chlorid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bnfc.nice.org.uk/treatment-summaries/helminth-infections/" TargetMode="External"/><Relationship Id="rId2" Type="http://schemas.openxmlformats.org/officeDocument/2006/relationships/hyperlink" Target="https://bnfc.nice.org.uk/drugs/permethrin/#indications-and-dos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bnfc.nice.org.uk/treatment-summaries/emergency-contraception/"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bnfc.nice.org.uk/drugs/dexamethasone/medicinal-forms/#oral-solution" TargetMode="External"/><Relationship Id="rId2" Type="http://schemas.openxmlformats.org/officeDocument/2006/relationships/hyperlink" Target="https://bnfc.nice.org.uk/treatment-summaries/croup/"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bnf.nice.org.uk/drugs/estradiol-with-norethisterone/medicinal-forms/#transdermal-patch" TargetMode="External"/><Relationship Id="rId2" Type="http://schemas.openxmlformats.org/officeDocument/2006/relationships/hyperlink" Target="https://bnf.nice.org.uk/treatment-summaries/sex-hormones/" TargetMode="External"/><Relationship Id="rId1" Type="http://schemas.openxmlformats.org/officeDocument/2006/relationships/slideLayout" Target="../slideLayouts/slideLayout2.xml"/><Relationship Id="rId4" Type="http://schemas.openxmlformats.org/officeDocument/2006/relationships/hyperlink" Target="https://bnf.nice.org.uk/drugs/estradiol-with-norethisterone/medicinal-forms/#tablet"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bnf.nice.org.uk/" TargetMode="External"/><Relationship Id="rId2" Type="http://schemas.openxmlformats.org/officeDocument/2006/relationships/hyperlink" Target="https://bnf.nice.org.uk/medicines-guidance/prescribing-in-palliative-care/" TargetMode="External"/><Relationship Id="rId1" Type="http://schemas.openxmlformats.org/officeDocument/2006/relationships/slideLayout" Target="../slideLayouts/slideLayout2.xml"/><Relationship Id="rId4" Type="http://schemas.openxmlformats.org/officeDocument/2006/relationships/hyperlink" Target="https://bnf.nice.org.uk/medicines-guidanc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bnf.nice.org.uk/treatment-summaries/antibacterials-use-for-prophylaxis/" TargetMode="External"/><Relationship Id="rId2" Type="http://schemas.openxmlformats.org/officeDocument/2006/relationships/hyperlink" Target="https://bnf.nice.org.uk/treatment-summaries/antibacterials-use-for-prophylaxis/#infective-endocarditis-antibacterial-prophylaxi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bnf.nice.org.uk/treatment-summaries/antibacterials-use-for-prophylaxis/#infective-endocarditis-antibacterial-prophylaxi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bnf.nice.org.uk/drugs/haloperidol/#indications-and-dos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640F6-66ED-1CE8-501E-637DB1739885}"/>
              </a:ext>
            </a:extLst>
          </p:cNvPr>
          <p:cNvSpPr>
            <a:spLocks noGrp="1"/>
          </p:cNvSpPr>
          <p:nvPr>
            <p:ph type="ctrTitle"/>
          </p:nvPr>
        </p:nvSpPr>
        <p:spPr>
          <a:xfrm>
            <a:off x="1524000" y="914400"/>
            <a:ext cx="9144000" cy="3582988"/>
          </a:xfrm>
        </p:spPr>
        <p:txBody>
          <a:bodyPr>
            <a:normAutofit fontScale="90000"/>
          </a:bodyPr>
          <a:lstStyle/>
          <a:p>
            <a:r>
              <a:rPr lang="en-GB" sz="5300" b="1" dirty="0"/>
              <a:t>PSA Masterclass 3</a:t>
            </a:r>
            <a:br>
              <a:rPr lang="en-GB" sz="5300" b="1" dirty="0"/>
            </a:br>
            <a:r>
              <a:rPr lang="en-GB" sz="5300" b="1" dirty="0"/>
              <a:t>PWS questions </a:t>
            </a:r>
            <a:br>
              <a:rPr lang="en-GB" dirty="0"/>
            </a:br>
            <a:r>
              <a:rPr lang="en-GB" sz="3600" i="1" dirty="0"/>
              <a:t>with answer suggestions </a:t>
            </a:r>
            <a:br>
              <a:rPr lang="en-GB" sz="3600" i="1" dirty="0"/>
            </a:br>
            <a:br>
              <a:rPr lang="en-GB" sz="3600" i="1" dirty="0"/>
            </a:br>
            <a:br>
              <a:rPr lang="en-GB" sz="3600" dirty="0">
                <a:latin typeface="+mn-lt"/>
              </a:rPr>
            </a:br>
            <a:r>
              <a:rPr lang="en-GB" sz="3600" dirty="0">
                <a:latin typeface="+mn-lt"/>
              </a:rPr>
              <a:t>15</a:t>
            </a:r>
            <a:r>
              <a:rPr lang="en-GB" sz="3600" baseline="30000" dirty="0">
                <a:latin typeface="+mn-lt"/>
              </a:rPr>
              <a:t>th</a:t>
            </a:r>
            <a:r>
              <a:rPr lang="en-GB" sz="3600" dirty="0">
                <a:latin typeface="+mn-lt"/>
              </a:rPr>
              <a:t> November &amp; 6</a:t>
            </a:r>
            <a:r>
              <a:rPr lang="en-GB" sz="3600" baseline="30000" dirty="0">
                <a:latin typeface="+mn-lt"/>
              </a:rPr>
              <a:t>th</a:t>
            </a:r>
            <a:r>
              <a:rPr lang="en-GB" sz="3600" dirty="0">
                <a:latin typeface="+mn-lt"/>
              </a:rPr>
              <a:t> December 2024</a:t>
            </a:r>
            <a:br>
              <a:rPr lang="en-GB" sz="3600" dirty="0">
                <a:latin typeface="+mn-lt"/>
              </a:rPr>
            </a:br>
            <a:endParaRPr lang="en-GB" sz="3600" i="1" dirty="0"/>
          </a:p>
        </p:txBody>
      </p:sp>
      <p:sp>
        <p:nvSpPr>
          <p:cNvPr id="3" name="Subtitle 2">
            <a:extLst>
              <a:ext uri="{FF2B5EF4-FFF2-40B4-BE49-F238E27FC236}">
                <a16:creationId xmlns:a16="http://schemas.microsoft.com/office/drawing/2014/main" id="{860A75B5-DCDB-2D5E-5117-ADC24A437CBF}"/>
              </a:ext>
            </a:extLst>
          </p:cNvPr>
          <p:cNvSpPr>
            <a:spLocks noGrp="1"/>
          </p:cNvSpPr>
          <p:nvPr>
            <p:ph type="subTitle" idx="1"/>
          </p:nvPr>
        </p:nvSpPr>
        <p:spPr>
          <a:xfrm>
            <a:off x="1524000" y="4497388"/>
            <a:ext cx="9144000" cy="1655762"/>
          </a:xfrm>
        </p:spPr>
        <p:txBody>
          <a:bodyPr/>
          <a:lstStyle/>
          <a:p>
            <a:r>
              <a:rPr lang="en-GB" dirty="0"/>
              <a:t>Patricia McGettigan</a:t>
            </a:r>
          </a:p>
          <a:p>
            <a:r>
              <a:rPr lang="en-GB" dirty="0"/>
              <a:t>Clinical Pharmacologist</a:t>
            </a:r>
          </a:p>
          <a:p>
            <a:r>
              <a:rPr lang="en-GB" dirty="0"/>
              <a:t>Head of CPT teaching, QMUL MBBS </a:t>
            </a:r>
          </a:p>
          <a:p>
            <a:endParaRPr lang="en-GB" dirty="0"/>
          </a:p>
        </p:txBody>
      </p:sp>
    </p:spTree>
    <p:extLst>
      <p:ext uri="{BB962C8B-B14F-4D97-AF65-F5344CB8AC3E}">
        <p14:creationId xmlns:p14="http://schemas.microsoft.com/office/powerpoint/2010/main" val="1397866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6824E4-D437-64B8-E4C8-AC934417EC6E}"/>
              </a:ext>
            </a:extLst>
          </p:cNvPr>
          <p:cNvSpPr>
            <a:spLocks noGrp="1"/>
          </p:cNvSpPr>
          <p:nvPr>
            <p:ph idx="1"/>
          </p:nvPr>
        </p:nvSpPr>
        <p:spPr>
          <a:xfrm>
            <a:off x="838200" y="828675"/>
            <a:ext cx="10515600" cy="5348288"/>
          </a:xfrm>
        </p:spPr>
        <p:txBody>
          <a:bodyPr/>
          <a:lstStyle/>
          <a:p>
            <a:pPr marL="0" indent="0">
              <a:lnSpc>
                <a:spcPct val="107000"/>
              </a:lnSpc>
              <a:spcAft>
                <a:spcPts val="800"/>
              </a:spcAft>
              <a:buNone/>
            </a:pPr>
            <a:r>
              <a:rPr lang="en-GB" sz="2800" b="1" dirty="0">
                <a:effectLst/>
                <a:latin typeface="Calibri" panose="020F0502020204030204" pitchFamily="34" charset="0"/>
                <a:ea typeface="Calibri" panose="020F0502020204030204" pitchFamily="34" charset="0"/>
                <a:cs typeface="Times New Roman" panose="02020603050405020304" pitchFamily="18" charset="0"/>
              </a:rPr>
              <a:t>Case 3:</a:t>
            </a:r>
            <a:r>
              <a:rPr lang="en-GB" sz="2800" dirty="0">
                <a:effectLst/>
                <a:latin typeface="Calibri" panose="020F0502020204030204" pitchFamily="34" charset="0"/>
                <a:ea typeface="Calibri" panose="020F0502020204030204" pitchFamily="34" charset="0"/>
                <a:cs typeface="Times New Roman" panose="02020603050405020304" pitchFamily="18" charset="0"/>
              </a:rPr>
              <a:t> A 6-month old baby girl, 7Kg, in the Paediatric A&amp;E unit, is to be admitted for treatment of moderately severe croup. She is refusing feeds and oral fluids. </a:t>
            </a:r>
          </a:p>
          <a:p>
            <a:pPr>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Q: Prescribe an initial therapy to be given now to help treat her condition. </a:t>
            </a:r>
          </a:p>
          <a:p>
            <a:pPr marL="0" indent="0">
              <a:buNone/>
            </a:pPr>
            <a:endParaRPr lang="en-GB" dirty="0"/>
          </a:p>
        </p:txBody>
      </p:sp>
    </p:spTree>
    <p:extLst>
      <p:ext uri="{BB962C8B-B14F-4D97-AF65-F5344CB8AC3E}">
        <p14:creationId xmlns:p14="http://schemas.microsoft.com/office/powerpoint/2010/main" val="2738934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993F6-F433-B2DB-12F7-1008820E97C9}"/>
              </a:ext>
            </a:extLst>
          </p:cNvPr>
          <p:cNvSpPr>
            <a:spLocks noGrp="1"/>
          </p:cNvSpPr>
          <p:nvPr>
            <p:ph idx="1"/>
          </p:nvPr>
        </p:nvSpPr>
        <p:spPr>
          <a:xfrm>
            <a:off x="938213" y="720726"/>
            <a:ext cx="10515600" cy="6018212"/>
          </a:xfrm>
        </p:spPr>
        <p:txBody>
          <a:bodyPr>
            <a:normAutofit lnSpcReduction="10000"/>
          </a:bodyPr>
          <a:lstStyle/>
          <a:p>
            <a:pPr marL="0" indent="0">
              <a:lnSpc>
                <a:spcPct val="107000"/>
              </a:lnSpc>
              <a:spcAft>
                <a:spcPts val="800"/>
              </a:spcAft>
              <a:buNone/>
            </a:pPr>
            <a:r>
              <a:rPr lang="en-GB" sz="2400" b="1" dirty="0">
                <a:effectLst/>
                <a:ea typeface="Calibri" panose="020F0502020204030204" pitchFamily="34" charset="0"/>
                <a:cs typeface="Times New Roman" panose="02020603050405020304" pitchFamily="18" charset="0"/>
              </a:rPr>
              <a:t>Case 3:</a:t>
            </a:r>
            <a:r>
              <a:rPr lang="en-GB" sz="2400" dirty="0">
                <a:effectLst/>
                <a:ea typeface="Calibri" panose="020F0502020204030204" pitchFamily="34" charset="0"/>
                <a:cs typeface="Times New Roman" panose="02020603050405020304" pitchFamily="18" charset="0"/>
              </a:rPr>
              <a:t> A 6-month old baby girl, 7Kg, in the Paediatric A&amp;E unit, is to be admitted for treatment of moderately severe croup. She is refusing feeds and oral fluids. </a:t>
            </a:r>
          </a:p>
          <a:p>
            <a:pPr>
              <a:lnSpc>
                <a:spcPct val="107000"/>
              </a:lnSpc>
              <a:spcAft>
                <a:spcPts val="800"/>
              </a:spcAft>
            </a:pPr>
            <a:r>
              <a:rPr lang="en-GB" sz="2400" dirty="0">
                <a:effectLst/>
                <a:ea typeface="Calibri" panose="020F0502020204030204" pitchFamily="34" charset="0"/>
                <a:cs typeface="Times New Roman" panose="02020603050405020304" pitchFamily="18" charset="0"/>
              </a:rPr>
              <a:t>Q: Prescribe an initial therapy to be given now to help treat her condition. </a:t>
            </a:r>
          </a:p>
          <a:p>
            <a:pPr marL="0" indent="0">
              <a:lnSpc>
                <a:spcPct val="107000"/>
              </a:lnSpc>
              <a:spcAft>
                <a:spcPts val="800"/>
              </a:spcAft>
              <a:buNone/>
            </a:pPr>
            <a:r>
              <a:rPr lang="en-GB" b="1" dirty="0">
                <a:effectLst/>
                <a:ea typeface="Calibri" panose="020F0502020204030204" pitchFamily="34" charset="0"/>
                <a:cs typeface="Times New Roman" panose="02020603050405020304" pitchFamily="18" charset="0"/>
              </a:rPr>
              <a:t>Answer: </a:t>
            </a:r>
            <a:r>
              <a:rPr lang="en-GB" dirty="0">
                <a:effectLst/>
                <a:ea typeface="Calibri" panose="020F0502020204030204" pitchFamily="34" charset="0"/>
                <a:cs typeface="Times New Roman" panose="02020603050405020304" pitchFamily="18" charset="0"/>
              </a:rPr>
              <a:t>In A&amp;E, so IV Dexamethasone 150 microg/Kg immediately, single dose, is </a:t>
            </a:r>
            <a:r>
              <a:rPr lang="en-GB" dirty="0">
                <a:ea typeface="Calibri" panose="020F0502020204030204" pitchFamily="34" charset="0"/>
                <a:cs typeface="Times New Roman" panose="02020603050405020304" pitchFamily="18" charset="0"/>
              </a:rPr>
              <a:t>reasonable</a:t>
            </a:r>
            <a:r>
              <a:rPr lang="en-GB" dirty="0">
                <a:effectLst/>
                <a:ea typeface="Calibri" panose="020F0502020204030204" pitchFamily="34" charset="0"/>
                <a:cs typeface="Times New Roman" panose="02020603050405020304" pitchFamily="18" charset="0"/>
              </a:rPr>
              <a:t>; IV access is likely available in A/E; </a:t>
            </a:r>
            <a:r>
              <a:rPr lang="en-GB" i="1" dirty="0">
                <a:effectLst/>
                <a:ea typeface="Calibri" panose="020F0502020204030204" pitchFamily="34" charset="0"/>
                <a:cs typeface="Times New Roman" panose="02020603050405020304" pitchFamily="18" charset="0"/>
              </a:rPr>
              <a:t>Q may say she has an IV cannula</a:t>
            </a:r>
            <a:r>
              <a:rPr lang="en-GB" dirty="0">
                <a:effectLst/>
                <a:ea typeface="Calibri" panose="020F0502020204030204" pitchFamily="34" charset="0"/>
                <a:cs typeface="Times New Roman" panose="02020603050405020304" pitchFamily="18" charset="0"/>
              </a:rPr>
              <a:t>; </a:t>
            </a:r>
          </a:p>
          <a:p>
            <a:pPr lvl="1">
              <a:lnSpc>
                <a:spcPct val="107000"/>
              </a:lnSpc>
              <a:spcAft>
                <a:spcPts val="800"/>
              </a:spcAft>
            </a:pPr>
            <a:r>
              <a:rPr lang="en-GB" dirty="0">
                <a:effectLst/>
                <a:ea typeface="Calibri" panose="020F0502020204030204" pitchFamily="34" charset="0"/>
                <a:cs typeface="Times New Roman" panose="02020603050405020304" pitchFamily="18" charset="0"/>
              </a:rPr>
              <a:t>BNF says oral or IV </a:t>
            </a:r>
            <a:r>
              <a:rPr lang="en-GB" i="1" dirty="0">
                <a:effectLst/>
                <a:ea typeface="Calibri" panose="020F0502020204030204" pitchFamily="34" charset="0"/>
                <a:cs typeface="Times New Roman" panose="02020603050405020304" pitchFamily="18" charset="0"/>
              </a:rPr>
              <a:t>(in Dexamethasone monograph); </a:t>
            </a:r>
            <a:r>
              <a:rPr lang="en-GB" dirty="0">
                <a:effectLst/>
                <a:ea typeface="Calibri" panose="020F0502020204030204" pitchFamily="34" charset="0"/>
                <a:cs typeface="Times New Roman" panose="02020603050405020304" pitchFamily="18" charset="0"/>
              </a:rPr>
              <a:t>Treatment Summary says IM ‘while awaiting admission’, i.e., before hospital. As she in A&amp;E here &amp; is </a:t>
            </a:r>
            <a:r>
              <a:rPr lang="en-GB" dirty="0">
                <a:ea typeface="Calibri" panose="020F0502020204030204" pitchFamily="34" charset="0"/>
                <a:cs typeface="Times New Roman" panose="02020603050405020304" pitchFamily="18" charset="0"/>
              </a:rPr>
              <a:t>refusing feeds/fluids, IV best option </a:t>
            </a:r>
            <a:r>
              <a:rPr lang="en-GB" u="sng" dirty="0">
                <a:ea typeface="Calibri" panose="020F0502020204030204" pitchFamily="34" charset="0"/>
                <a:cs typeface="Times New Roman" panose="02020603050405020304" pitchFamily="18" charset="0"/>
              </a:rPr>
              <a:t>for this child </a:t>
            </a:r>
            <a:r>
              <a:rPr lang="en-GB" dirty="0">
                <a:ea typeface="Calibri" panose="020F0502020204030204" pitchFamily="34" charset="0"/>
                <a:cs typeface="Times New Roman" panose="02020603050405020304" pitchFamily="18" charset="0"/>
              </a:rPr>
              <a:t>- </a:t>
            </a:r>
            <a:r>
              <a:rPr lang="en-GB" dirty="0">
                <a:effectLst/>
                <a:ea typeface="Calibri" panose="020F0502020204030204" pitchFamily="34" charset="0"/>
                <a:cs typeface="Times New Roman" panose="02020603050405020304" pitchFamily="18" charset="0"/>
              </a:rPr>
              <a:t>pick the right formulation from the drop-down 	</a:t>
            </a:r>
          </a:p>
          <a:p>
            <a:pPr lvl="2">
              <a:lnSpc>
                <a:spcPct val="107000"/>
              </a:lnSpc>
              <a:spcAft>
                <a:spcPts val="800"/>
              </a:spcAft>
            </a:pPr>
            <a:r>
              <a:rPr lang="en-GB" sz="1600" u="sng" dirty="0">
                <a:solidFill>
                  <a:srgbClr val="0563C1"/>
                </a:solidFill>
                <a:effectLst/>
                <a:ea typeface="Calibri" panose="020F0502020204030204" pitchFamily="34" charset="0"/>
                <a:cs typeface="Times New Roman" panose="02020603050405020304" pitchFamily="18" charset="0"/>
                <a:hlinkClick r:id="rId2"/>
              </a:rPr>
              <a:t>https://bnfc.nice.org.uk/treatment-summaries/croup/</a:t>
            </a:r>
            <a:endParaRPr lang="en-GB" sz="1600" dirty="0">
              <a:effectLst/>
              <a:ea typeface="Calibri" panose="020F0502020204030204" pitchFamily="34" charset="0"/>
              <a:cs typeface="Times New Roman" panose="02020603050405020304" pitchFamily="18" charset="0"/>
            </a:endParaRPr>
          </a:p>
          <a:p>
            <a:pPr lvl="2">
              <a:lnSpc>
                <a:spcPct val="107000"/>
              </a:lnSpc>
              <a:spcAft>
                <a:spcPts val="800"/>
              </a:spcAft>
            </a:pPr>
            <a:r>
              <a:rPr lang="en-GB" sz="1600" u="sng" dirty="0">
                <a:solidFill>
                  <a:srgbClr val="0563C1"/>
                </a:solidFill>
                <a:effectLst/>
                <a:ea typeface="Calibri" panose="020F0502020204030204" pitchFamily="34" charset="0"/>
                <a:cs typeface="Times New Roman" panose="02020603050405020304" pitchFamily="18" charset="0"/>
                <a:hlinkClick r:id="rId3"/>
              </a:rPr>
              <a:t>https://bnfc.nice.org.uk/drugs/dexamethasone/#indications-and-dose</a:t>
            </a:r>
            <a:r>
              <a:rPr lang="en-GB" sz="1600" dirty="0">
                <a:effectLst/>
                <a:ea typeface="Calibri" panose="020F0502020204030204" pitchFamily="34" charset="0"/>
                <a:cs typeface="Times New Roman" panose="02020603050405020304" pitchFamily="18" charset="0"/>
              </a:rPr>
              <a:t> </a:t>
            </a:r>
          </a:p>
          <a:p>
            <a:pPr marL="0" indent="0">
              <a:buNone/>
            </a:pPr>
            <a:r>
              <a:rPr lang="en-GB" b="1" dirty="0">
                <a:solidFill>
                  <a:srgbClr val="FF0000"/>
                </a:solidFill>
              </a:rPr>
              <a:t>Dose: </a:t>
            </a:r>
            <a:r>
              <a:rPr lang="en-GB" sz="2400" dirty="0"/>
              <a:t>150 x 7 = 1050 microg – so round this to 1mg (1000 microg)</a:t>
            </a:r>
          </a:p>
        </p:txBody>
      </p:sp>
    </p:spTree>
    <p:extLst>
      <p:ext uri="{BB962C8B-B14F-4D97-AF65-F5344CB8AC3E}">
        <p14:creationId xmlns:p14="http://schemas.microsoft.com/office/powerpoint/2010/main" val="710948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6824E4-D437-64B8-E4C8-AC934417EC6E}"/>
              </a:ext>
            </a:extLst>
          </p:cNvPr>
          <p:cNvSpPr>
            <a:spLocks noGrp="1"/>
          </p:cNvSpPr>
          <p:nvPr>
            <p:ph idx="1"/>
          </p:nvPr>
        </p:nvSpPr>
        <p:spPr>
          <a:xfrm>
            <a:off x="668676" y="258459"/>
            <a:ext cx="10515600" cy="5348288"/>
          </a:xfrm>
        </p:spPr>
        <p:txBody>
          <a:bodyPr/>
          <a:lstStyle/>
          <a:p>
            <a:pPr marL="0" indent="0">
              <a:lnSpc>
                <a:spcPct val="107000"/>
              </a:lnSpc>
              <a:spcAft>
                <a:spcPts val="800"/>
              </a:spcAft>
              <a:buNone/>
            </a:pPr>
            <a:r>
              <a:rPr lang="en-GB" sz="2800" b="1" dirty="0">
                <a:effectLst/>
                <a:latin typeface="Calibri" panose="020F0502020204030204" pitchFamily="34" charset="0"/>
                <a:ea typeface="Calibri" panose="020F0502020204030204" pitchFamily="34" charset="0"/>
                <a:cs typeface="Times New Roman" panose="02020603050405020304" pitchFamily="18" charset="0"/>
              </a:rPr>
              <a:t>Case 3:</a:t>
            </a:r>
            <a:r>
              <a:rPr lang="en-GB" sz="2800" dirty="0">
                <a:effectLst/>
                <a:latin typeface="Calibri" panose="020F0502020204030204" pitchFamily="34" charset="0"/>
                <a:ea typeface="Calibri" panose="020F0502020204030204" pitchFamily="34" charset="0"/>
                <a:cs typeface="Times New Roman" panose="02020603050405020304" pitchFamily="18" charset="0"/>
              </a:rPr>
              <a:t> A 6-month old baby girl, 7Kg, in the Paediatric A&amp;E unit, is to be admitted for treatment of moderately severe croup. She is refusing feeds and oral fluids. </a:t>
            </a:r>
          </a:p>
          <a:p>
            <a:pPr marL="0" indent="0">
              <a:buNone/>
            </a:pPr>
            <a:r>
              <a:rPr lang="en-GB" b="1" dirty="0"/>
              <a:t>Alternative Q: </a:t>
            </a:r>
            <a:r>
              <a:rPr lang="en-GB" dirty="0"/>
              <a:t>seen in GP surgery – prescribe a suitable </a:t>
            </a:r>
            <a:r>
              <a:rPr lang="en-GB" sz="2800" dirty="0">
                <a:effectLst/>
                <a:latin typeface="Calibri" panose="020F0502020204030204" pitchFamily="34" charset="0"/>
                <a:ea typeface="Calibri" panose="020F0502020204030204" pitchFamily="34" charset="0"/>
                <a:cs typeface="Times New Roman" panose="02020603050405020304" pitchFamily="18" charset="0"/>
              </a:rPr>
              <a:t>initial therapy</a:t>
            </a:r>
            <a:r>
              <a:rPr lang="en-GB" dirty="0"/>
              <a:t> </a:t>
            </a:r>
          </a:p>
          <a:p>
            <a:pPr marL="0" indent="0">
              <a:buNone/>
            </a:pPr>
            <a:endParaRPr lang="en-GB" sz="1600" dirty="0">
              <a:hlinkClick r:id="rId2"/>
            </a:endParaRPr>
          </a:p>
          <a:p>
            <a:pPr marL="0" indent="0">
              <a:buNone/>
            </a:pPr>
            <a:r>
              <a:rPr lang="en-GB" sz="1600" dirty="0">
                <a:hlinkClick r:id="rId2"/>
              </a:rPr>
              <a:t>https://bnfc.nice.org.uk/treatment-summaries/croup/</a:t>
            </a:r>
            <a:r>
              <a:rPr lang="en-GB" sz="1600" dirty="0"/>
              <a:t> </a:t>
            </a:r>
          </a:p>
        </p:txBody>
      </p:sp>
      <p:pic>
        <p:nvPicPr>
          <p:cNvPr id="4" name="Picture 3">
            <a:extLst>
              <a:ext uri="{FF2B5EF4-FFF2-40B4-BE49-F238E27FC236}">
                <a16:creationId xmlns:a16="http://schemas.microsoft.com/office/drawing/2014/main" id="{58BB54B9-4750-D5D0-D764-CB90F696F149}"/>
              </a:ext>
            </a:extLst>
          </p:cNvPr>
          <p:cNvPicPr>
            <a:picLocks noChangeAspect="1"/>
          </p:cNvPicPr>
          <p:nvPr/>
        </p:nvPicPr>
        <p:blipFill>
          <a:blip r:embed="rId3"/>
          <a:stretch>
            <a:fillRect/>
          </a:stretch>
        </p:blipFill>
        <p:spPr>
          <a:xfrm>
            <a:off x="600913" y="3051425"/>
            <a:ext cx="10468376" cy="2821554"/>
          </a:xfrm>
          <a:prstGeom prst="rect">
            <a:avLst/>
          </a:prstGeom>
        </p:spPr>
      </p:pic>
    </p:spTree>
    <p:extLst>
      <p:ext uri="{BB962C8B-B14F-4D97-AF65-F5344CB8AC3E}">
        <p14:creationId xmlns:p14="http://schemas.microsoft.com/office/powerpoint/2010/main" val="1979537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68D33E-4877-AAEC-375B-8E70855ECCAE}"/>
              </a:ext>
            </a:extLst>
          </p:cNvPr>
          <p:cNvSpPr>
            <a:spLocks noGrp="1"/>
          </p:cNvSpPr>
          <p:nvPr>
            <p:ph idx="1"/>
          </p:nvPr>
        </p:nvSpPr>
        <p:spPr>
          <a:xfrm>
            <a:off x="838200" y="663575"/>
            <a:ext cx="10515600" cy="4351338"/>
          </a:xfrm>
        </p:spPr>
        <p:txBody>
          <a:bodyPr/>
          <a:lstStyle/>
          <a:p>
            <a:pPr marL="0" indent="0">
              <a:lnSpc>
                <a:spcPct val="107000"/>
              </a:lnSpc>
              <a:spcAft>
                <a:spcPts val="800"/>
              </a:spcAft>
              <a:buNone/>
            </a:pPr>
            <a:r>
              <a:rPr lang="en-GB" sz="2800" b="1" dirty="0">
                <a:effectLst/>
                <a:latin typeface="Calibri" panose="020F0502020204030204" pitchFamily="34" charset="0"/>
                <a:ea typeface="Calibri" panose="020F0502020204030204" pitchFamily="34" charset="0"/>
                <a:cs typeface="Times New Roman" panose="02020603050405020304" pitchFamily="18" charset="0"/>
              </a:rPr>
              <a:t>Case 4:</a:t>
            </a:r>
            <a:r>
              <a:rPr lang="en-GB" sz="2800" dirty="0">
                <a:effectLst/>
                <a:latin typeface="Calibri" panose="020F0502020204030204" pitchFamily="34" charset="0"/>
                <a:ea typeface="Calibri" panose="020F0502020204030204" pitchFamily="34" charset="0"/>
                <a:cs typeface="Times New Roman" panose="02020603050405020304" pitchFamily="18" charset="0"/>
              </a:rPr>
              <a:t> A 46y old man admitted with a large upper GI bleed has just had endoscopy that found a small gastric ulcer with evidence of recent bleeding; Post-procedure he is stable, on IV fluids and remains fasting.</a:t>
            </a:r>
          </a:p>
          <a:p>
            <a:pPr>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Q: Prescribe one drug for initial treatment to reduce gastric acid secretion </a:t>
            </a:r>
          </a:p>
          <a:p>
            <a:endParaRPr lang="en-GB" dirty="0"/>
          </a:p>
        </p:txBody>
      </p:sp>
    </p:spTree>
    <p:extLst>
      <p:ext uri="{BB962C8B-B14F-4D97-AF65-F5344CB8AC3E}">
        <p14:creationId xmlns:p14="http://schemas.microsoft.com/office/powerpoint/2010/main" val="2943330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23915A-DF13-CEF6-183F-3A569CA53255}"/>
              </a:ext>
            </a:extLst>
          </p:cNvPr>
          <p:cNvSpPr>
            <a:spLocks noGrp="1"/>
          </p:cNvSpPr>
          <p:nvPr>
            <p:ph idx="1"/>
          </p:nvPr>
        </p:nvSpPr>
        <p:spPr>
          <a:xfrm>
            <a:off x="838200" y="523875"/>
            <a:ext cx="10515600" cy="5653088"/>
          </a:xfrm>
        </p:spPr>
        <p:txBody>
          <a:bodyPr>
            <a:noAutofit/>
          </a:bodyPr>
          <a:lstStyle/>
          <a:p>
            <a:pPr marL="0" indent="0">
              <a:lnSpc>
                <a:spcPct val="107000"/>
              </a:lnSpc>
              <a:spcAft>
                <a:spcPts val="800"/>
              </a:spcAft>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Case 4:</a:t>
            </a:r>
            <a:r>
              <a:rPr lang="en-GB" sz="2400" dirty="0">
                <a:effectLst/>
                <a:latin typeface="Calibri" panose="020F0502020204030204" pitchFamily="34" charset="0"/>
                <a:ea typeface="Calibri" panose="020F0502020204030204" pitchFamily="34" charset="0"/>
                <a:cs typeface="Times New Roman" panose="02020603050405020304" pitchFamily="18" charset="0"/>
              </a:rPr>
              <a:t> A 46y old man admitted with a large upper GI bleed has just had endoscopy that found a small gastric ulcer with evidence of recent bleeding; Post-procedure he is stable, on IV fluids and remains fasting.</a:t>
            </a: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Q: Prescribe one drug for initial treatment to reduce gastric acid secretion </a:t>
            </a:r>
          </a:p>
          <a:p>
            <a:pPr marL="0" indent="0">
              <a:lnSpc>
                <a:spcPct val="107000"/>
              </a:lnSpc>
              <a:spcAft>
                <a:spcPts val="800"/>
              </a:spcAft>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Answer: </a:t>
            </a:r>
            <a:r>
              <a:rPr lang="en-GB" sz="2400" dirty="0">
                <a:effectLst/>
                <a:latin typeface="Calibri" panose="020F0502020204030204" pitchFamily="34" charset="0"/>
                <a:ea typeface="Calibri" panose="020F0502020204030204" pitchFamily="34" charset="0"/>
                <a:cs typeface="Times New Roman" panose="02020603050405020304" pitchFamily="18" charset="0"/>
              </a:rPr>
              <a:t>IV PPI</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u="sng" dirty="0">
                <a:effectLst/>
                <a:latin typeface="Calibri" panose="020F0502020204030204" pitchFamily="34" charset="0"/>
                <a:ea typeface="Calibri" panose="020F0502020204030204" pitchFamily="34" charset="0"/>
                <a:cs typeface="Times New Roman" panose="02020603050405020304" pitchFamily="18" charset="0"/>
              </a:rPr>
              <a:t>NB needs loading</a:t>
            </a:r>
            <a:r>
              <a:rPr lang="en-GB" sz="2400" dirty="0">
                <a:effectLst/>
                <a:latin typeface="Calibri" panose="020F0502020204030204" pitchFamily="34" charset="0"/>
                <a:ea typeface="Calibri" panose="020F0502020204030204" pitchFamily="34" charset="0"/>
                <a:cs typeface="Times New Roman" panose="02020603050405020304" pitchFamily="18" charset="0"/>
              </a:rPr>
              <a:t>, e.g., omeprazole; Initially 80 mg IV over 40–60 minutes – this is all you need to prescribe</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On the ward, it would be followed by continuous intravenous infusion of 8 mg/hour for 72 hours, subsequent dose then changed to oral therapy </a:t>
            </a:r>
            <a:r>
              <a:rPr lang="en-GB"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https://bnf.nice.org.uk/drugs/omeprazole/?ref=switch#indications-and-dose</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Aft>
                <a:spcPts val="800"/>
              </a:spcAft>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Alternative Q: </a:t>
            </a:r>
            <a:r>
              <a:rPr lang="en-GB" sz="2400" dirty="0">
                <a:effectLst/>
                <a:latin typeface="Calibri" panose="020F0502020204030204" pitchFamily="34" charset="0"/>
                <a:ea typeface="Calibri" panose="020F0502020204030204" pitchFamily="34" charset="0"/>
                <a:cs typeface="Times New Roman" panose="02020603050405020304" pitchFamily="18" charset="0"/>
              </a:rPr>
              <a:t>you are told he’s had 80mg </a:t>
            </a:r>
            <a:r>
              <a:rPr lang="en-GB" sz="2400" dirty="0">
                <a:latin typeface="Calibri" panose="020F0502020204030204" pitchFamily="34" charset="0"/>
                <a:ea typeface="Calibri" panose="020F0502020204030204" pitchFamily="34" charset="0"/>
                <a:cs typeface="Times New Roman" panose="02020603050405020304" pitchFamily="18" charset="0"/>
              </a:rPr>
              <a:t>IV</a:t>
            </a:r>
            <a:r>
              <a:rPr lang="en-GB" sz="2400" dirty="0">
                <a:effectLst/>
                <a:latin typeface="Calibri" panose="020F0502020204030204" pitchFamily="34" charset="0"/>
                <a:ea typeface="Calibri" panose="020F0502020204030204" pitchFamily="34" charset="0"/>
                <a:cs typeface="Times New Roman" panose="02020603050405020304" pitchFamily="18" charset="0"/>
              </a:rPr>
              <a:t> over 1h &amp; asked to prescribe appropriate ongoing therapy – this would be the omeprazole IV 8 mg/hour for 72 hours. </a:t>
            </a:r>
          </a:p>
          <a:p>
            <a:endParaRPr lang="en-GB" sz="2400" dirty="0"/>
          </a:p>
        </p:txBody>
      </p:sp>
    </p:spTree>
    <p:extLst>
      <p:ext uri="{BB962C8B-B14F-4D97-AF65-F5344CB8AC3E}">
        <p14:creationId xmlns:p14="http://schemas.microsoft.com/office/powerpoint/2010/main" val="1280318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7C1F6-BAAA-4ED3-570F-4E4DCAD4EDCB}"/>
              </a:ext>
            </a:extLst>
          </p:cNvPr>
          <p:cNvSpPr>
            <a:spLocks noGrp="1"/>
          </p:cNvSpPr>
          <p:nvPr>
            <p:ph type="title"/>
          </p:nvPr>
        </p:nvSpPr>
        <p:spPr>
          <a:xfrm>
            <a:off x="838200" y="365126"/>
            <a:ext cx="10515600" cy="611188"/>
          </a:xfrm>
        </p:spPr>
        <p:txBody>
          <a:bodyPr>
            <a:normAutofit fontScale="90000"/>
          </a:bodyPr>
          <a:lstStyle/>
          <a:p>
            <a:r>
              <a:rPr lang="en-GB" dirty="0"/>
              <a:t>PWS-2: Hospital regular prescription</a:t>
            </a:r>
          </a:p>
        </p:txBody>
      </p:sp>
      <p:sp>
        <p:nvSpPr>
          <p:cNvPr id="3" name="Content Placeholder 2">
            <a:extLst>
              <a:ext uri="{FF2B5EF4-FFF2-40B4-BE49-F238E27FC236}">
                <a16:creationId xmlns:a16="http://schemas.microsoft.com/office/drawing/2014/main" id="{FA5B06A0-0347-0644-4D86-5B6A076F99E2}"/>
              </a:ext>
            </a:extLst>
          </p:cNvPr>
          <p:cNvSpPr>
            <a:spLocks noGrp="1"/>
          </p:cNvSpPr>
          <p:nvPr>
            <p:ph idx="1"/>
          </p:nvPr>
        </p:nvSpPr>
        <p:spPr>
          <a:xfrm>
            <a:off x="838200" y="1333500"/>
            <a:ext cx="10515600" cy="4843463"/>
          </a:xfrm>
        </p:spPr>
        <p:txBody>
          <a:bodyPr>
            <a:normAutofit/>
          </a:bodyPr>
          <a:lstStyle/>
          <a:p>
            <a:pPr marL="0" indent="0">
              <a:lnSpc>
                <a:spcPct val="107000"/>
              </a:lnSpc>
              <a:spcAft>
                <a:spcPts val="800"/>
              </a:spcAft>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Case 1:</a:t>
            </a:r>
            <a:r>
              <a:rPr lang="en-GB" sz="2400" dirty="0">
                <a:effectLst/>
                <a:latin typeface="Calibri" panose="020F0502020204030204" pitchFamily="34" charset="0"/>
                <a:ea typeface="Calibri" panose="020F0502020204030204" pitchFamily="34" charset="0"/>
                <a:cs typeface="Times New Roman" panose="02020603050405020304" pitchFamily="18" charset="0"/>
              </a:rPr>
              <a:t> A 72y woman has recurrent COPD exacerbations requiring oral steroids and antibiotics. Her current inhaled therapy is aclidinium 340 micrograms/formoterol 12 micrograms/dose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Duaklir</a:t>
            </a: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Genuair</a:t>
            </a:r>
            <a:r>
              <a:rPr lang="en-GB" sz="24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GB" sz="2400" dirty="0">
                <a:effectLst/>
                <a:latin typeface="Calibri" panose="020F0502020204030204" pitchFamily="34" charset="0"/>
                <a:ea typeface="Calibri" panose="020F0502020204030204" pitchFamily="34" charset="0"/>
                <a:cs typeface="Times New Roman" panose="02020603050405020304" pitchFamily="18" charset="0"/>
              </a:rPr>
              <a:t>) (Dry Powder inhaler, DPI) 2 INH 12-hrly; salbutamol 200 micrograms, 1 INH as required. </a:t>
            </a:r>
          </a:p>
          <a:p>
            <a:pPr marL="0" indent="0">
              <a:lnSpc>
                <a:spcPct val="107000"/>
              </a:lnSpc>
              <a:spcAft>
                <a:spcPts val="8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It is agreed to step-up her preventer therapy and commence an inhaled  corticosteroid. She wishes to have a single preventer inhaler only. </a:t>
            </a:r>
          </a:p>
          <a:p>
            <a:pPr marL="0" indent="0">
              <a:lnSpc>
                <a:spcPct val="107000"/>
              </a:lnSpc>
              <a:spcAft>
                <a:spcPts val="8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Q: Prescribe a suitable product for her</a:t>
            </a:r>
          </a:p>
          <a:p>
            <a:endParaRPr lang="en-GB" sz="2400" dirty="0"/>
          </a:p>
        </p:txBody>
      </p:sp>
    </p:spTree>
    <p:extLst>
      <p:ext uri="{BB962C8B-B14F-4D97-AF65-F5344CB8AC3E}">
        <p14:creationId xmlns:p14="http://schemas.microsoft.com/office/powerpoint/2010/main" val="1862648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5917-8E65-C3FC-DEC4-0572A4F31887}"/>
              </a:ext>
            </a:extLst>
          </p:cNvPr>
          <p:cNvSpPr>
            <a:spLocks noGrp="1"/>
          </p:cNvSpPr>
          <p:nvPr>
            <p:ph type="title"/>
          </p:nvPr>
        </p:nvSpPr>
        <p:spPr>
          <a:xfrm>
            <a:off x="838200" y="198438"/>
            <a:ext cx="10515600" cy="710640"/>
          </a:xfrm>
        </p:spPr>
        <p:txBody>
          <a:bodyPr/>
          <a:lstStyle/>
          <a:p>
            <a:r>
              <a:rPr lang="en-GB" dirty="0"/>
              <a:t>PWS-2: Hospital regular prescription</a:t>
            </a:r>
          </a:p>
        </p:txBody>
      </p:sp>
      <p:sp>
        <p:nvSpPr>
          <p:cNvPr id="3" name="Content Placeholder 2">
            <a:extLst>
              <a:ext uri="{FF2B5EF4-FFF2-40B4-BE49-F238E27FC236}">
                <a16:creationId xmlns:a16="http://schemas.microsoft.com/office/drawing/2014/main" id="{EF516A18-C66C-838D-CA2F-E719C173880B}"/>
              </a:ext>
            </a:extLst>
          </p:cNvPr>
          <p:cNvSpPr>
            <a:spLocks noGrp="1"/>
          </p:cNvSpPr>
          <p:nvPr>
            <p:ph idx="1"/>
          </p:nvPr>
        </p:nvSpPr>
        <p:spPr>
          <a:xfrm>
            <a:off x="666751" y="1113865"/>
            <a:ext cx="11110912" cy="5298141"/>
          </a:xfrm>
        </p:spPr>
        <p:txBody>
          <a:bodyPr>
            <a:normAutofit fontScale="92500" lnSpcReduction="10000"/>
          </a:bodyPr>
          <a:lstStyle/>
          <a:p>
            <a:pPr marL="0" indent="0">
              <a:lnSpc>
                <a:spcPct val="107000"/>
              </a:lnSpc>
              <a:spcAft>
                <a:spcPts val="800"/>
              </a:spcAft>
              <a:buNone/>
            </a:pPr>
            <a:r>
              <a:rPr lang="en-GB" sz="2200" b="1" dirty="0">
                <a:effectLst/>
                <a:latin typeface="Calibri" panose="020F0502020204030204" pitchFamily="34" charset="0"/>
                <a:ea typeface="Calibri" panose="020F0502020204030204" pitchFamily="34" charset="0"/>
                <a:cs typeface="Times New Roman" panose="02020603050405020304" pitchFamily="18" charset="0"/>
              </a:rPr>
              <a:t>Case 1:</a:t>
            </a:r>
            <a:r>
              <a:rPr lang="en-GB" sz="2200" dirty="0">
                <a:effectLst/>
                <a:latin typeface="Calibri" panose="020F0502020204030204" pitchFamily="34" charset="0"/>
                <a:ea typeface="Calibri" panose="020F0502020204030204" pitchFamily="34" charset="0"/>
                <a:cs typeface="Times New Roman" panose="02020603050405020304" pitchFamily="18" charset="0"/>
              </a:rPr>
              <a:t> A 72y woman has recurrent admissions with exacerbation of COPD needing oral steroids and antibiotics. Her current inhaled therapy is </a:t>
            </a:r>
            <a:r>
              <a:rPr lang="en-GB" sz="2200" dirty="0" err="1">
                <a:effectLst/>
                <a:latin typeface="Calibri" panose="020F0502020204030204" pitchFamily="34" charset="0"/>
                <a:ea typeface="Calibri" panose="020F0502020204030204" pitchFamily="34" charset="0"/>
                <a:cs typeface="Times New Roman" panose="02020603050405020304" pitchFamily="18" charset="0"/>
              </a:rPr>
              <a:t>glycopyrronium</a:t>
            </a:r>
            <a:r>
              <a:rPr lang="en-GB" sz="2200" dirty="0">
                <a:effectLst/>
                <a:latin typeface="Calibri" panose="020F0502020204030204" pitchFamily="34" charset="0"/>
                <a:ea typeface="Calibri" panose="020F0502020204030204" pitchFamily="34" charset="0"/>
                <a:cs typeface="Times New Roman" panose="02020603050405020304" pitchFamily="18" charset="0"/>
              </a:rPr>
              <a:t> / formoterol (</a:t>
            </a:r>
            <a:r>
              <a:rPr lang="en-GB" sz="2200" dirty="0" err="1">
                <a:effectLst/>
                <a:latin typeface="Calibri" panose="020F0502020204030204" pitchFamily="34" charset="0"/>
                <a:ea typeface="Calibri" panose="020F0502020204030204" pitchFamily="34" charset="0"/>
                <a:cs typeface="Times New Roman" panose="02020603050405020304" pitchFamily="18" charset="0"/>
              </a:rPr>
              <a:t>Bevespi</a:t>
            </a:r>
            <a:r>
              <a:rPr lang="en-GB" sz="2200" dirty="0">
                <a:effectLst/>
                <a:latin typeface="Calibri" panose="020F0502020204030204" pitchFamily="34" charset="0"/>
                <a:ea typeface="Calibri" panose="020F0502020204030204" pitchFamily="34" charset="0"/>
                <a:cs typeface="Times New Roman" panose="02020603050405020304" pitchFamily="18" charset="0"/>
              </a:rPr>
              <a:t> Aerosphere) inhaler, 2 INH 12-hrly; salbutamol 200 micrograms inhaler, 1 INH as required. </a:t>
            </a:r>
          </a:p>
          <a:p>
            <a:pPr marL="0" indent="0">
              <a:lnSpc>
                <a:spcPct val="107000"/>
              </a:lnSpc>
              <a:spcAft>
                <a:spcPts val="800"/>
              </a:spcAft>
              <a:buNone/>
            </a:pPr>
            <a:r>
              <a:rPr lang="en-GB" sz="2200" dirty="0">
                <a:effectLst/>
                <a:latin typeface="Calibri" panose="020F0502020204030204" pitchFamily="34" charset="0"/>
                <a:ea typeface="Calibri" panose="020F0502020204030204" pitchFamily="34" charset="0"/>
                <a:cs typeface="Times New Roman" panose="02020603050405020304" pitchFamily="18" charset="0"/>
              </a:rPr>
              <a:t>It is agreed to add an inhaled corticosteroid</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2200" dirty="0">
                <a:effectLst/>
                <a:latin typeface="Calibri" panose="020F0502020204030204" pitchFamily="34" charset="0"/>
                <a:ea typeface="Calibri" panose="020F0502020204030204" pitchFamily="34" charset="0"/>
                <a:cs typeface="Times New Roman" panose="02020603050405020304" pitchFamily="18" charset="0"/>
              </a:rPr>
              <a:t>to her therapy. She wants a single preventer inhaler only. </a:t>
            </a:r>
          </a:p>
          <a:p>
            <a:pPr marL="0" indent="0">
              <a:lnSpc>
                <a:spcPct val="107000"/>
              </a:lnSpc>
              <a:spcAft>
                <a:spcPts val="800"/>
              </a:spcAft>
              <a:buNone/>
            </a:pPr>
            <a:r>
              <a:rPr lang="en-GB" sz="2200" dirty="0">
                <a:effectLst/>
                <a:latin typeface="Calibri" panose="020F0502020204030204" pitchFamily="34" charset="0"/>
                <a:ea typeface="Calibri" panose="020F0502020204030204" pitchFamily="34" charset="0"/>
                <a:cs typeface="Times New Roman" panose="02020603050405020304" pitchFamily="18" charset="0"/>
              </a:rPr>
              <a:t>Q: Prescribe a suitable product for her</a:t>
            </a:r>
          </a:p>
          <a:p>
            <a:pPr marL="0" indent="0">
              <a:lnSpc>
                <a:spcPct val="107000"/>
              </a:lnSpc>
              <a:spcAft>
                <a:spcPts val="800"/>
              </a:spcAft>
              <a:buNone/>
            </a:pPr>
            <a:r>
              <a:rPr lang="en-GB" sz="2200" b="1" dirty="0">
                <a:effectLst/>
                <a:latin typeface="Calibri" panose="020F0502020204030204" pitchFamily="34" charset="0"/>
                <a:ea typeface="Calibri" panose="020F0502020204030204" pitchFamily="34" charset="0"/>
                <a:cs typeface="Times New Roman" panose="02020603050405020304" pitchFamily="18" charset="0"/>
              </a:rPr>
              <a:t>Answer: </a:t>
            </a:r>
            <a:r>
              <a:rPr lang="en-GB" sz="2200" dirty="0">
                <a:effectLst/>
                <a:latin typeface="Calibri" panose="020F0502020204030204" pitchFamily="34" charset="0"/>
                <a:ea typeface="Calibri" panose="020F0502020204030204" pitchFamily="34" charset="0"/>
                <a:cs typeface="Times New Roman" panose="02020603050405020304" pitchFamily="18" charset="0"/>
              </a:rPr>
              <a:t>COPD Tx Summary says LAMA/LABA/ICS (triple therapy) now </a:t>
            </a:r>
            <a:r>
              <a:rPr lang="en-GB" sz="2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https://bnf.nice.org.uk/treatment-summaries/chronic-obstructive-pulmonary-disease/</a:t>
            </a:r>
            <a:r>
              <a:rPr lang="en-GB" sz="2200" dirty="0">
                <a:effectLst/>
                <a:latin typeface="Calibri" panose="020F0502020204030204" pitchFamily="34" charset="0"/>
                <a:ea typeface="Calibri" panose="020F0502020204030204" pitchFamily="34" charset="0"/>
                <a:cs typeface="Times New Roman" panose="02020603050405020304" pitchFamily="18" charset="0"/>
              </a:rPr>
              <a:t>     She wants a single inhaler so </a:t>
            </a:r>
            <a:r>
              <a:rPr lang="en-GB" sz="2200" dirty="0" err="1">
                <a:effectLst/>
                <a:latin typeface="Calibri" panose="020F0502020204030204" pitchFamily="34" charset="0"/>
                <a:ea typeface="Calibri" panose="020F0502020204030204" pitchFamily="34" charset="0"/>
                <a:cs typeface="Times New Roman" panose="02020603050405020304" pitchFamily="18" charset="0"/>
              </a:rPr>
              <a:t>Trimbow</a:t>
            </a:r>
            <a:r>
              <a:rPr lang="en-GB" sz="2200" dirty="0">
                <a:effectLst/>
                <a:latin typeface="Calibri" panose="020F0502020204030204" pitchFamily="34" charset="0"/>
                <a:ea typeface="Calibri" panose="020F0502020204030204" pitchFamily="34" charset="0"/>
                <a:cs typeface="Times New Roman" panose="02020603050405020304" pitchFamily="18" charset="0"/>
              </a:rPr>
              <a:t> (MDI) or </a:t>
            </a:r>
            <a:r>
              <a:rPr lang="en-GB" sz="2200" dirty="0" err="1">
                <a:effectLst/>
                <a:latin typeface="Calibri" panose="020F0502020204030204" pitchFamily="34" charset="0"/>
                <a:ea typeface="Calibri" panose="020F0502020204030204" pitchFamily="34" charset="0"/>
                <a:cs typeface="Times New Roman" panose="02020603050405020304" pitchFamily="18" charset="0"/>
              </a:rPr>
              <a:t>Trimbow</a:t>
            </a:r>
            <a:r>
              <a:rPr lang="en-GB" sz="2200" dirty="0">
                <a:effectLst/>
                <a:latin typeface="Calibri" panose="020F0502020204030204" pitchFamily="34" charset="0"/>
                <a:ea typeface="Calibri" panose="020F0502020204030204" pitchFamily="34" charset="0"/>
                <a:cs typeface="Times New Roman" panose="02020603050405020304" pitchFamily="18" charset="0"/>
              </a:rPr>
              <a:t> </a:t>
            </a:r>
            <a:r>
              <a:rPr lang="en-GB" sz="2200" dirty="0" err="1">
                <a:effectLst/>
                <a:latin typeface="Calibri" panose="020F0502020204030204" pitchFamily="34" charset="0"/>
                <a:ea typeface="Calibri" panose="020F0502020204030204" pitchFamily="34" charset="0"/>
                <a:cs typeface="Times New Roman" panose="02020603050405020304" pitchFamily="18" charset="0"/>
              </a:rPr>
              <a:t>NEXThaler</a:t>
            </a:r>
            <a:r>
              <a:rPr lang="en-GB" sz="2200" dirty="0">
                <a:effectLst/>
                <a:latin typeface="Calibri" panose="020F0502020204030204" pitchFamily="34" charset="0"/>
                <a:ea typeface="Calibri" panose="020F0502020204030204" pitchFamily="34" charset="0"/>
                <a:cs typeface="Times New Roman" panose="02020603050405020304" pitchFamily="18" charset="0"/>
              </a:rPr>
              <a:t> (DPI) suitable; other triple-therapy options as per links below are also fine – same </a:t>
            </a:r>
            <a:r>
              <a:rPr lang="en-GB" sz="2200" u="sng" dirty="0">
                <a:effectLst/>
                <a:latin typeface="Calibri" panose="020F0502020204030204" pitchFamily="34" charset="0"/>
                <a:ea typeface="Calibri" panose="020F0502020204030204" pitchFamily="34" charset="0"/>
                <a:cs typeface="Times New Roman" panose="02020603050405020304" pitchFamily="18" charset="0"/>
              </a:rPr>
              <a:t>classes</a:t>
            </a:r>
            <a:r>
              <a:rPr lang="en-GB" sz="2200" dirty="0">
                <a:effectLst/>
                <a:latin typeface="Calibri" panose="020F0502020204030204" pitchFamily="34" charset="0"/>
                <a:ea typeface="Calibri" panose="020F0502020204030204" pitchFamily="34" charset="0"/>
                <a:cs typeface="Times New Roman" panose="02020603050405020304" pitchFamily="18" charset="0"/>
              </a:rPr>
              <a:t> of drugs.</a:t>
            </a:r>
          </a:p>
          <a:p>
            <a:pPr marL="800100" lvl="1" indent="-342900">
              <a:lnSpc>
                <a:spcPct val="107000"/>
              </a:lnSpc>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https://bnf.nice.org.uk/drugs/beclometasone-with-formoterol-and-glycopyrronium/#indications-and-dose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Trimbow</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p>
          <a:p>
            <a:pPr marL="800100" lvl="1" indent="-342900">
              <a:lnSpc>
                <a:spcPct val="107000"/>
              </a:lnSpc>
              <a:buFont typeface="Symbol" panose="05050102010706020507" pitchFamily="18" charset="2"/>
              <a:buChar char=""/>
            </a:pPr>
            <a:r>
              <a:rPr lang="en-GB"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https://bnf.nice.org.uk/drugs/fluticasone-with-umeclidinium-and-vilanterol/</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p>
          <a:p>
            <a:pPr marL="800100" lvl="1" indent="-342900">
              <a:lnSpc>
                <a:spcPct val="107000"/>
              </a:lnSpc>
              <a:spcAft>
                <a:spcPts val="800"/>
              </a:spcAft>
              <a:buFont typeface="Symbol" panose="05050102010706020507" pitchFamily="18" charset="2"/>
              <a:buChar char=""/>
            </a:pPr>
            <a:r>
              <a:rPr lang="en-GB"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https://bnf.nice.org.uk/drugs/mometasone-furoate-with-glycopyrronium-bromide-and-indacaterol/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Fewer / any (?) marks if ICS/LABA only device prescribed as will need LAMA separate &amp; wanted single device.</a:t>
            </a:r>
          </a:p>
          <a:p>
            <a:pPr marL="0" indent="0">
              <a:lnSpc>
                <a:spcPct val="107000"/>
              </a:lnSpc>
              <a:spcAft>
                <a:spcPts val="800"/>
              </a:spcAft>
              <a:buNone/>
            </a:pPr>
            <a:r>
              <a:rPr lang="en-GB" sz="1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This type of Q could also be a GP prescription – See similar case, PWS-4 Case 5</a:t>
            </a:r>
          </a:p>
        </p:txBody>
      </p:sp>
    </p:spTree>
    <p:extLst>
      <p:ext uri="{BB962C8B-B14F-4D97-AF65-F5344CB8AC3E}">
        <p14:creationId xmlns:p14="http://schemas.microsoft.com/office/powerpoint/2010/main" val="965125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2D9EB0-2096-7258-5EB3-AD51A2459EE2}"/>
              </a:ext>
            </a:extLst>
          </p:cNvPr>
          <p:cNvSpPr>
            <a:spLocks noGrp="1"/>
          </p:cNvSpPr>
          <p:nvPr>
            <p:ph idx="1"/>
          </p:nvPr>
        </p:nvSpPr>
        <p:spPr>
          <a:xfrm>
            <a:off x="781050" y="849313"/>
            <a:ext cx="10515600" cy="4351338"/>
          </a:xfrm>
        </p:spPr>
        <p:txBody>
          <a:bodyPr/>
          <a:lstStyle/>
          <a:p>
            <a:pPr marL="0" indent="0">
              <a:lnSpc>
                <a:spcPct val="107000"/>
              </a:lnSpc>
              <a:spcAft>
                <a:spcPts val="800"/>
              </a:spcAft>
              <a:buNone/>
            </a:pPr>
            <a:r>
              <a:rPr lang="en-GB" sz="2800" b="1" dirty="0">
                <a:effectLst/>
                <a:latin typeface="Calibri" panose="020F0502020204030204" pitchFamily="34" charset="0"/>
                <a:ea typeface="Calibri" panose="020F0502020204030204" pitchFamily="34" charset="0"/>
                <a:cs typeface="Times New Roman" panose="02020603050405020304" pitchFamily="18" charset="0"/>
              </a:rPr>
              <a:t>Case 2</a:t>
            </a:r>
            <a:r>
              <a:rPr lang="en-GB" sz="2800" dirty="0">
                <a:effectLst/>
                <a:latin typeface="Calibri" panose="020F0502020204030204" pitchFamily="34" charset="0"/>
                <a:ea typeface="Calibri" panose="020F0502020204030204" pitchFamily="34" charset="0"/>
                <a:cs typeface="Times New Roman" panose="02020603050405020304" pitchFamily="18" charset="0"/>
              </a:rPr>
              <a:t>: A 55y old man has just been diagnosed with pulmonary embolus. He requires anti-coagulation but does not want to have frequent blood tests, if possible.</a:t>
            </a:r>
            <a:r>
              <a:rPr lang="en-GB" sz="2800" b="1" dirty="0">
                <a:effectLst/>
                <a:latin typeface="Calibri" panose="020F0502020204030204" pitchFamily="34" charset="0"/>
                <a:ea typeface="Calibri" panose="020F0502020204030204" pitchFamily="34" charset="0"/>
                <a:cs typeface="Times New Roman" panose="02020603050405020304" pitchFamily="18" charset="0"/>
              </a:rPr>
              <a:t> </a:t>
            </a:r>
            <a:r>
              <a:rPr lang="en-GB" sz="2800" dirty="0">
                <a:effectLst/>
                <a:latin typeface="Calibri" panose="020F0502020204030204" pitchFamily="34" charset="0"/>
                <a:ea typeface="Calibri" panose="020F0502020204030204" pitchFamily="34" charset="0"/>
                <a:cs typeface="Times New Roman" panose="02020603050405020304" pitchFamily="18" charset="0"/>
              </a:rPr>
              <a:t>He is stable clinically.</a:t>
            </a:r>
            <a:r>
              <a:rPr lang="en-GB" sz="2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Q: Prescribe suitable anti-coagulation therapy for him to commence now.</a:t>
            </a:r>
          </a:p>
          <a:p>
            <a:endParaRPr lang="en-GB" dirty="0"/>
          </a:p>
        </p:txBody>
      </p:sp>
    </p:spTree>
    <p:extLst>
      <p:ext uri="{BB962C8B-B14F-4D97-AF65-F5344CB8AC3E}">
        <p14:creationId xmlns:p14="http://schemas.microsoft.com/office/powerpoint/2010/main" val="171953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77F339-BA78-42B8-3FB5-F5A4E44ADAC9}"/>
              </a:ext>
            </a:extLst>
          </p:cNvPr>
          <p:cNvSpPr>
            <a:spLocks noGrp="1"/>
          </p:cNvSpPr>
          <p:nvPr>
            <p:ph idx="1"/>
          </p:nvPr>
        </p:nvSpPr>
        <p:spPr>
          <a:xfrm>
            <a:off x="795337" y="496888"/>
            <a:ext cx="10515600" cy="4351338"/>
          </a:xfrm>
        </p:spPr>
        <p:txBody>
          <a:bodyPr>
            <a:normAutofit fontScale="85000" lnSpcReduction="10000"/>
          </a:bodyPr>
          <a:lstStyle/>
          <a:p>
            <a:pPr marL="0" indent="0">
              <a:lnSpc>
                <a:spcPct val="107000"/>
              </a:lnSpc>
              <a:spcAft>
                <a:spcPts val="800"/>
              </a:spcAft>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Case 2</a:t>
            </a:r>
            <a:r>
              <a:rPr lang="en-GB" sz="2400" dirty="0">
                <a:effectLst/>
                <a:latin typeface="Calibri" panose="020F0502020204030204" pitchFamily="34" charset="0"/>
                <a:ea typeface="Calibri" panose="020F0502020204030204" pitchFamily="34" charset="0"/>
                <a:cs typeface="Times New Roman" panose="02020603050405020304" pitchFamily="18" charset="0"/>
              </a:rPr>
              <a:t>: A 55y old man has just been diagnosed with pulmonary embolus. He requires anti-coagulation but does not want to have frequent blood tests, if possible.</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a:t>
            </a:r>
            <a:r>
              <a:rPr lang="en-GB" sz="2400" dirty="0">
                <a:effectLst/>
                <a:latin typeface="Calibri" panose="020F0502020204030204" pitchFamily="34" charset="0"/>
                <a:ea typeface="Calibri" panose="020F0502020204030204" pitchFamily="34" charset="0"/>
                <a:cs typeface="Times New Roman" panose="02020603050405020304" pitchFamily="18" charset="0"/>
              </a:rPr>
              <a:t>He is stable clinically.</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Q: Prescribe suitable anti-coagulation therapy for him to </a:t>
            </a:r>
            <a:r>
              <a:rPr lang="en-GB"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commence now</a:t>
            </a:r>
            <a:r>
              <a:rPr lang="en-GB" sz="24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nSpc>
                <a:spcPct val="107000"/>
              </a:lnSpc>
              <a:spcAft>
                <a:spcPts val="800"/>
              </a:spcAft>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Answer: </a:t>
            </a:r>
            <a:r>
              <a:rPr lang="en-GB" sz="2400" dirty="0">
                <a:effectLst/>
                <a:latin typeface="Calibri" panose="020F0502020204030204" pitchFamily="34" charset="0"/>
                <a:ea typeface="Calibri" panose="020F0502020204030204" pitchFamily="34" charset="0"/>
                <a:cs typeface="Times New Roman" panose="02020603050405020304" pitchFamily="18" charset="0"/>
              </a:rPr>
              <a:t>Apixaban / Rivaroxaban suitable - both have VTE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tx</a:t>
            </a:r>
            <a:r>
              <a:rPr lang="en-GB" sz="2400" dirty="0">
                <a:effectLst/>
                <a:latin typeface="Calibri" panose="020F0502020204030204" pitchFamily="34" charset="0"/>
                <a:ea typeface="Calibri" panose="020F0502020204030204" pitchFamily="34" charset="0"/>
                <a:cs typeface="Times New Roman" panose="02020603050405020304" pitchFamily="18" charset="0"/>
              </a:rPr>
              <a:t> indication &amp; NICE first line - but note </a:t>
            </a:r>
            <a:r>
              <a:rPr lang="en-GB" sz="2400" u="sng" dirty="0">
                <a:effectLst/>
                <a:latin typeface="Calibri" panose="020F0502020204030204" pitchFamily="34" charset="0"/>
                <a:ea typeface="Calibri" panose="020F0502020204030204" pitchFamily="34" charset="0"/>
                <a:cs typeface="Times New Roman" panose="02020603050405020304" pitchFamily="18" charset="0"/>
              </a:rPr>
              <a:t>high starting dose</a:t>
            </a:r>
            <a:r>
              <a:rPr lang="en-GB" sz="2400" dirty="0">
                <a:effectLst/>
                <a:latin typeface="Calibri" panose="020F0502020204030204" pitchFamily="34" charset="0"/>
                <a:ea typeface="Calibri" panose="020F0502020204030204" pitchFamily="34" charset="0"/>
                <a:cs typeface="Times New Roman" panose="02020603050405020304" pitchFamily="18" charset="0"/>
              </a:rPr>
              <a:t> for a week or so; no mention of renal function – so assume normal indices</a:t>
            </a: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Dabigatran or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edoxaban</a:t>
            </a:r>
            <a:r>
              <a:rPr lang="en-GB" sz="2400" dirty="0">
                <a:effectLst/>
                <a:latin typeface="Calibri" panose="020F0502020204030204" pitchFamily="34" charset="0"/>
                <a:ea typeface="Calibri" panose="020F0502020204030204" pitchFamily="34" charset="0"/>
                <a:cs typeface="Times New Roman" panose="02020603050405020304" pitchFamily="18" charset="0"/>
              </a:rPr>
              <a:t> need prior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tx</a:t>
            </a:r>
            <a:r>
              <a:rPr lang="en-GB" sz="2400" dirty="0">
                <a:effectLst/>
                <a:latin typeface="Calibri" panose="020F0502020204030204" pitchFamily="34" charset="0"/>
                <a:ea typeface="Calibri" panose="020F0502020204030204" pitchFamily="34" charset="0"/>
                <a:cs typeface="Times New Roman" panose="02020603050405020304" pitchFamily="18" charset="0"/>
              </a:rPr>
              <a:t> with LMWH according to the BNF Treatment Summary</a:t>
            </a: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LMWH less good choice owing to NICE guidance </a:t>
            </a:r>
            <a:r>
              <a:rPr lang="en-GB"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https://bnf.nice.org.uk/treatment-summaries/venous-thromboembolism/</a:t>
            </a:r>
            <a:r>
              <a:rPr lang="en-GB" sz="2400" dirty="0">
                <a:effectLst/>
                <a:latin typeface="Calibri" panose="020F0502020204030204" pitchFamily="34" charset="0"/>
                <a:ea typeface="Calibri" panose="020F0502020204030204" pitchFamily="34" charset="0"/>
                <a:cs typeface="Times New Roman" panose="02020603050405020304" pitchFamily="18" charset="0"/>
              </a:rPr>
              <a:t> so likely scores lower than DOAC – and remember, he has to go home on therapy so starting DOAC makes practical sense</a:t>
            </a:r>
          </a:p>
          <a:p>
            <a:endParaRPr lang="en-GB" sz="2400" dirty="0"/>
          </a:p>
        </p:txBody>
      </p:sp>
    </p:spTree>
    <p:extLst>
      <p:ext uri="{BB962C8B-B14F-4D97-AF65-F5344CB8AC3E}">
        <p14:creationId xmlns:p14="http://schemas.microsoft.com/office/powerpoint/2010/main" val="3260265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940BBB-32BB-8134-80E4-35E0F4BD8882}"/>
              </a:ext>
            </a:extLst>
          </p:cNvPr>
          <p:cNvSpPr>
            <a:spLocks noGrp="1"/>
          </p:cNvSpPr>
          <p:nvPr>
            <p:ph idx="1"/>
          </p:nvPr>
        </p:nvSpPr>
        <p:spPr>
          <a:xfrm>
            <a:off x="776287" y="1135062"/>
            <a:ext cx="10515600" cy="4351338"/>
          </a:xfrm>
        </p:spPr>
        <p:txBody>
          <a:bodyPr>
            <a:normAutofit/>
          </a:bodyPr>
          <a:lstStyle/>
          <a:p>
            <a:pPr marL="0" indent="0">
              <a:lnSpc>
                <a:spcPct val="107000"/>
              </a:lnSpc>
              <a:spcAft>
                <a:spcPts val="800"/>
              </a:spcAft>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Case 3</a:t>
            </a:r>
            <a:r>
              <a:rPr lang="en-GB" sz="2400" dirty="0">
                <a:effectLst/>
                <a:latin typeface="Calibri" panose="020F0502020204030204" pitchFamily="34" charset="0"/>
                <a:ea typeface="Calibri" panose="020F0502020204030204" pitchFamily="34" charset="0"/>
                <a:cs typeface="Times New Roman" panose="02020603050405020304" pitchFamily="18" charset="0"/>
              </a:rPr>
              <a:t>: A 57y old man with alcoholism accidentally overdosed on narcotics. His GCS was 8 and capillary glucose 3.0 on admission. He had naloxone and glucose infusions with good effect and is </a:t>
            </a:r>
            <a:r>
              <a:rPr lang="en-GB" sz="2400" dirty="0">
                <a:latin typeface="Calibri" panose="020F0502020204030204" pitchFamily="34" charset="0"/>
                <a:ea typeface="Calibri" panose="020F0502020204030204" pitchFamily="34" charset="0"/>
                <a:cs typeface="Times New Roman" panose="02020603050405020304" pitchFamily="18" charset="0"/>
              </a:rPr>
              <a:t>well and</a:t>
            </a:r>
            <a:r>
              <a:rPr lang="en-GB" sz="2400" dirty="0">
                <a:effectLst/>
                <a:latin typeface="Calibri" panose="020F0502020204030204" pitchFamily="34" charset="0"/>
                <a:ea typeface="Calibri" panose="020F0502020204030204" pitchFamily="34" charset="0"/>
                <a:cs typeface="Times New Roman" panose="02020603050405020304" pitchFamily="18" charset="0"/>
              </a:rPr>
              <a:t> alert with stable glucose and is able to eat. Chlordiazepoxide prn has been prescribed in anticipation of alcohol withdrawal symptoms.</a:t>
            </a: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Q: Prescribe an appropriate further medication to minimise his risk of cerebral harm.</a:t>
            </a:r>
          </a:p>
          <a:p>
            <a:endParaRPr lang="en-GB" sz="2400" dirty="0"/>
          </a:p>
        </p:txBody>
      </p:sp>
    </p:spTree>
    <p:extLst>
      <p:ext uri="{BB962C8B-B14F-4D97-AF65-F5344CB8AC3E}">
        <p14:creationId xmlns:p14="http://schemas.microsoft.com/office/powerpoint/2010/main" val="572380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12814-5B06-6496-1F15-3A2611572439}"/>
              </a:ext>
            </a:extLst>
          </p:cNvPr>
          <p:cNvSpPr>
            <a:spLocks noGrp="1"/>
          </p:cNvSpPr>
          <p:nvPr>
            <p:ph type="title"/>
          </p:nvPr>
        </p:nvSpPr>
        <p:spPr/>
        <p:txBody>
          <a:bodyPr>
            <a:normAutofit/>
          </a:bodyPr>
          <a:lstStyle/>
          <a:p>
            <a:r>
              <a:rPr lang="en-GB" sz="3600" dirty="0"/>
              <a:t>PSA Practice questions –  A great resource for you </a:t>
            </a:r>
            <a:r>
              <a:rPr lang="en-GB" sz="2000" dirty="0">
                <a:hlinkClick r:id="rId2"/>
              </a:rPr>
              <a:t>https://prescribingsafetyassessment.ac.uk/Assessment</a:t>
            </a:r>
            <a:r>
              <a:rPr lang="en-GB" sz="2000" dirty="0"/>
              <a:t> </a:t>
            </a:r>
            <a:endParaRPr lang="en-GB" sz="3600" dirty="0"/>
          </a:p>
        </p:txBody>
      </p:sp>
      <p:sp>
        <p:nvSpPr>
          <p:cNvPr id="3" name="Content Placeholder 2">
            <a:extLst>
              <a:ext uri="{FF2B5EF4-FFF2-40B4-BE49-F238E27FC236}">
                <a16:creationId xmlns:a16="http://schemas.microsoft.com/office/drawing/2014/main" id="{9AA471D2-38E6-A795-CB64-760DB94E743B}"/>
              </a:ext>
            </a:extLst>
          </p:cNvPr>
          <p:cNvSpPr>
            <a:spLocks noGrp="1"/>
          </p:cNvSpPr>
          <p:nvPr>
            <p:ph idx="1"/>
          </p:nvPr>
        </p:nvSpPr>
        <p:spPr>
          <a:xfrm>
            <a:off x="838199" y="1825625"/>
            <a:ext cx="5638801" cy="4351338"/>
          </a:xfrm>
        </p:spPr>
        <p:txBody>
          <a:bodyPr>
            <a:normAutofit fontScale="70000" lnSpcReduction="20000"/>
          </a:bodyPr>
          <a:lstStyle/>
          <a:p>
            <a:pPr marL="0" indent="0">
              <a:buNone/>
            </a:pPr>
            <a:r>
              <a:rPr lang="en-GB" b="1" dirty="0">
                <a:solidFill>
                  <a:srgbClr val="FF0000"/>
                </a:solidFill>
              </a:rPr>
              <a:t>Sign In to access the papers</a:t>
            </a:r>
          </a:p>
          <a:p>
            <a:r>
              <a:rPr lang="en-GB" dirty="0"/>
              <a:t>Two papers of 30-Q each</a:t>
            </a:r>
          </a:p>
          <a:p>
            <a:r>
              <a:rPr lang="en-GB" dirty="0"/>
              <a:t>One 60-Q paper that can be used as practise in exam conditions</a:t>
            </a:r>
          </a:p>
          <a:p>
            <a:r>
              <a:rPr lang="en-GB" dirty="0"/>
              <a:t>Answers / explanations provided at the end of each paper</a:t>
            </a:r>
          </a:p>
          <a:p>
            <a:endParaRPr lang="en-GB" dirty="0"/>
          </a:p>
          <a:p>
            <a:r>
              <a:rPr lang="en-GB" b="1" dirty="0">
                <a:solidFill>
                  <a:srgbClr val="FF0000"/>
                </a:solidFill>
              </a:rPr>
              <a:t>Tip: </a:t>
            </a:r>
            <a:r>
              <a:rPr lang="en-GB" dirty="0"/>
              <a:t>Use the Prescribing Q search boxes to familiarise yourself with finding various medicines, their forms – parenteral, oral, liquid, tablet, etc, how the dosing instructions appear, frequency, etc</a:t>
            </a:r>
          </a:p>
          <a:p>
            <a:r>
              <a:rPr lang="en-GB" dirty="0"/>
              <a:t>Very useful for seeing how fluids are described, how combination medicines are listed </a:t>
            </a:r>
          </a:p>
          <a:p>
            <a:endParaRPr lang="en-GB" dirty="0"/>
          </a:p>
        </p:txBody>
      </p:sp>
      <p:pic>
        <p:nvPicPr>
          <p:cNvPr id="5" name="Picture 4">
            <a:extLst>
              <a:ext uri="{FF2B5EF4-FFF2-40B4-BE49-F238E27FC236}">
                <a16:creationId xmlns:a16="http://schemas.microsoft.com/office/drawing/2014/main" id="{3D1D739C-55C6-CB46-565B-5B6CEB07511E}"/>
              </a:ext>
            </a:extLst>
          </p:cNvPr>
          <p:cNvPicPr>
            <a:picLocks noChangeAspect="1"/>
          </p:cNvPicPr>
          <p:nvPr/>
        </p:nvPicPr>
        <p:blipFill>
          <a:blip r:embed="rId3"/>
          <a:stretch>
            <a:fillRect/>
          </a:stretch>
        </p:blipFill>
        <p:spPr>
          <a:xfrm>
            <a:off x="6730787" y="1825625"/>
            <a:ext cx="5175535" cy="2376521"/>
          </a:xfrm>
          <a:prstGeom prst="rect">
            <a:avLst/>
          </a:prstGeom>
          <a:solidFill>
            <a:srgbClr val="FFC000"/>
          </a:solidFill>
          <a:ln w="38100">
            <a:solidFill>
              <a:srgbClr val="00B050"/>
            </a:solidFill>
          </a:ln>
        </p:spPr>
      </p:pic>
    </p:spTree>
    <p:extLst>
      <p:ext uri="{BB962C8B-B14F-4D97-AF65-F5344CB8AC3E}">
        <p14:creationId xmlns:p14="http://schemas.microsoft.com/office/powerpoint/2010/main" val="1218998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A1634C-393F-37B3-8B41-FD5A22AAC077}"/>
              </a:ext>
            </a:extLst>
          </p:cNvPr>
          <p:cNvSpPr>
            <a:spLocks noGrp="1"/>
          </p:cNvSpPr>
          <p:nvPr>
            <p:ph idx="1"/>
          </p:nvPr>
        </p:nvSpPr>
        <p:spPr>
          <a:xfrm>
            <a:off x="838200" y="685800"/>
            <a:ext cx="10515600" cy="5491163"/>
          </a:xfrm>
        </p:spPr>
        <p:txBody>
          <a:bodyPr>
            <a:normAutofit fontScale="92500" lnSpcReduction="20000"/>
          </a:bodyPr>
          <a:lstStyle/>
          <a:p>
            <a:pPr marL="0" indent="0">
              <a:lnSpc>
                <a:spcPct val="107000"/>
              </a:lnSpc>
              <a:spcAft>
                <a:spcPts val="800"/>
              </a:spcAft>
              <a:buNone/>
            </a:pPr>
            <a:r>
              <a:rPr lang="en-GB" sz="2200" b="1" dirty="0">
                <a:effectLst/>
                <a:ea typeface="Calibri" panose="020F0502020204030204" pitchFamily="34" charset="0"/>
                <a:cs typeface="Times New Roman" panose="02020603050405020304" pitchFamily="18" charset="0"/>
              </a:rPr>
              <a:t>Case 3</a:t>
            </a:r>
            <a:r>
              <a:rPr lang="en-GB" sz="2200" dirty="0">
                <a:effectLst/>
                <a:ea typeface="Calibri" panose="020F0502020204030204" pitchFamily="34" charset="0"/>
                <a:cs typeface="Times New Roman" panose="02020603050405020304" pitchFamily="18" charset="0"/>
              </a:rPr>
              <a:t>: A 57y old man with alcoholism accidentally overdosed on narcotics. His GCS was 8 and capillary glucose 3.0 on admission. He had naloxone and glucose infusions with good effect and is currently alert, with stable glucose and is able to eat. Chlordiazepoxide prn has been prescribed in anticipation of alcohol withdrawal symptoms.</a:t>
            </a:r>
          </a:p>
          <a:p>
            <a:pPr>
              <a:lnSpc>
                <a:spcPct val="107000"/>
              </a:lnSpc>
              <a:spcAft>
                <a:spcPts val="800"/>
              </a:spcAft>
            </a:pPr>
            <a:r>
              <a:rPr lang="en-GB" sz="2200" dirty="0">
                <a:effectLst/>
                <a:ea typeface="Calibri" panose="020F0502020204030204" pitchFamily="34" charset="0"/>
                <a:cs typeface="Times New Roman" panose="02020603050405020304" pitchFamily="18" charset="0"/>
              </a:rPr>
              <a:t>Q: Prescribe an appropriate further medication to minimise his risk of cerebral harm.</a:t>
            </a:r>
          </a:p>
          <a:p>
            <a:pPr marL="0" indent="0">
              <a:lnSpc>
                <a:spcPct val="107000"/>
              </a:lnSpc>
              <a:spcAft>
                <a:spcPts val="800"/>
              </a:spcAft>
              <a:buNone/>
            </a:pPr>
            <a:r>
              <a:rPr lang="en-GB" sz="2200" b="1" dirty="0">
                <a:effectLst/>
                <a:ea typeface="Calibri" panose="020F0502020204030204" pitchFamily="34" charset="0"/>
                <a:cs typeface="Times New Roman" panose="02020603050405020304" pitchFamily="18" charset="0"/>
              </a:rPr>
              <a:t>Answer: </a:t>
            </a:r>
            <a:r>
              <a:rPr lang="en-GB" sz="2200" dirty="0">
                <a:effectLst/>
                <a:ea typeface="Calibri" panose="020F0502020204030204" pitchFamily="34" charset="0"/>
                <a:cs typeface="Times New Roman" panose="02020603050405020304" pitchFamily="18" charset="0"/>
              </a:rPr>
              <a:t>Prophylaxis (or </a:t>
            </a:r>
            <a:r>
              <a:rPr lang="en-GB" sz="2200" dirty="0" err="1">
                <a:effectLst/>
                <a:ea typeface="Calibri" panose="020F0502020204030204" pitchFamily="34" charset="0"/>
                <a:cs typeface="Times New Roman" panose="02020603050405020304" pitchFamily="18" charset="0"/>
              </a:rPr>
              <a:t>tx</a:t>
            </a:r>
            <a:r>
              <a:rPr lang="en-GB" sz="2200" dirty="0">
                <a:ea typeface="Calibri" panose="020F0502020204030204" pitchFamily="34" charset="0"/>
                <a:cs typeface="Times New Roman" panose="02020603050405020304" pitchFamily="18" charset="0"/>
              </a:rPr>
              <a:t>) </a:t>
            </a:r>
            <a:r>
              <a:rPr lang="en-GB" sz="2200" dirty="0">
                <a:effectLst/>
                <a:ea typeface="Calibri" panose="020F0502020204030204" pitchFamily="34" charset="0"/>
                <a:cs typeface="Times New Roman" panose="02020603050405020304" pitchFamily="18" charset="0"/>
              </a:rPr>
              <a:t>of (Wernicke’s) encephalopathy is needed – parenteral thiamine, available as Vitamin B complex (</a:t>
            </a:r>
            <a:r>
              <a:rPr lang="en-GB" sz="2200" dirty="0" err="1">
                <a:effectLst/>
                <a:ea typeface="Calibri" panose="020F0502020204030204" pitchFamily="34" charset="0"/>
                <a:cs typeface="Times New Roman" panose="02020603050405020304" pitchFamily="18" charset="0"/>
              </a:rPr>
              <a:t>Pabrinex</a:t>
            </a:r>
            <a:r>
              <a:rPr lang="en-GB" sz="2200" dirty="0">
                <a:effectLst/>
                <a:ea typeface="Calibri" panose="020F0502020204030204" pitchFamily="34" charset="0"/>
                <a:cs typeface="Times New Roman" panose="02020603050405020304" pitchFamily="18" charset="0"/>
              </a:rPr>
              <a:t>) </a:t>
            </a:r>
            <a:r>
              <a:rPr lang="en-GB" sz="2200" u="sng" dirty="0">
                <a:solidFill>
                  <a:srgbClr val="0563C1"/>
                </a:solidFill>
                <a:effectLst/>
                <a:ea typeface="Calibri" panose="020F0502020204030204" pitchFamily="34" charset="0"/>
                <a:cs typeface="Times New Roman" panose="02020603050405020304" pitchFamily="18" charset="0"/>
                <a:hlinkClick r:id="rId2"/>
              </a:rPr>
              <a:t>https://bnf.nice.org.uk/drugs/vitamin-b-substances-with-ascorbic-acid/</a:t>
            </a:r>
            <a:r>
              <a:rPr lang="en-GB" sz="2200" u="sng" dirty="0">
                <a:solidFill>
                  <a:srgbClr val="0563C1"/>
                </a:solidFill>
                <a:effectLst/>
                <a:ea typeface="Calibri" panose="020F0502020204030204" pitchFamily="34" charset="0"/>
                <a:cs typeface="Times New Roman" panose="02020603050405020304" pitchFamily="18" charset="0"/>
              </a:rPr>
              <a:t> </a:t>
            </a:r>
            <a:r>
              <a:rPr lang="en-GB" sz="2200" dirty="0">
                <a:effectLst/>
                <a:ea typeface="Calibri" panose="020F0502020204030204" pitchFamily="34" charset="0"/>
                <a:cs typeface="Times New Roman" panose="02020603050405020304" pitchFamily="18" charset="0"/>
              </a:rPr>
              <a:t> </a:t>
            </a:r>
          </a:p>
          <a:p>
            <a:pPr>
              <a:lnSpc>
                <a:spcPct val="107000"/>
              </a:lnSpc>
              <a:spcAft>
                <a:spcPts val="800"/>
              </a:spcAft>
            </a:pPr>
            <a:r>
              <a:rPr lang="en-GB" sz="2200" dirty="0">
                <a:effectLst/>
                <a:ea typeface="Calibri" panose="020F0502020204030204" pitchFamily="34" charset="0"/>
                <a:cs typeface="Times New Roman" panose="02020603050405020304" pitchFamily="18" charset="0"/>
              </a:rPr>
              <a:t>You have to make this interpretation from the information in the Q and your own clinical knowledge; cerebral harm is a good prompt but you need to know that this means encephalopathy, specifically Wernicke’s </a:t>
            </a:r>
          </a:p>
          <a:p>
            <a:pPr>
              <a:lnSpc>
                <a:spcPct val="107000"/>
              </a:lnSpc>
              <a:spcAft>
                <a:spcPts val="800"/>
              </a:spcAft>
            </a:pPr>
            <a:r>
              <a:rPr lang="en-GB" sz="2200" u="sng" dirty="0">
                <a:solidFill>
                  <a:srgbClr val="0563C1"/>
                </a:solidFill>
                <a:effectLst/>
                <a:ea typeface="Calibri" panose="020F0502020204030204" pitchFamily="34" charset="0"/>
                <a:cs typeface="Times New Roman" panose="02020603050405020304" pitchFamily="18" charset="0"/>
                <a:hlinkClick r:id="rId3"/>
              </a:rPr>
              <a:t>https://bnf.nice.org.uk/treatment-summaries/alcohol-dependence/</a:t>
            </a:r>
            <a:r>
              <a:rPr lang="en-GB" sz="2200" dirty="0">
                <a:effectLst/>
                <a:ea typeface="Calibri" panose="020F0502020204030204" pitchFamily="34" charset="0"/>
                <a:cs typeface="Times New Roman" panose="02020603050405020304" pitchFamily="18" charset="0"/>
              </a:rPr>
              <a:t>  </a:t>
            </a:r>
            <a:r>
              <a:rPr lang="en-GB" sz="2200" dirty="0">
                <a:ea typeface="Calibri" panose="020F0502020204030204" pitchFamily="34" charset="0"/>
                <a:cs typeface="Times New Roman" panose="02020603050405020304" pitchFamily="18" charset="0"/>
              </a:rPr>
              <a:t>S</a:t>
            </a:r>
            <a:r>
              <a:rPr lang="en-GB" sz="2200" dirty="0">
                <a:effectLst/>
                <a:ea typeface="Calibri" panose="020F0502020204030204" pitchFamily="34" charset="0"/>
                <a:cs typeface="Times New Roman" panose="02020603050405020304" pitchFamily="18" charset="0"/>
              </a:rPr>
              <a:t>croll down to find Wernicke’s – then there is a </a:t>
            </a:r>
            <a:r>
              <a:rPr lang="en-GB" sz="2200" b="1" dirty="0">
                <a:effectLst/>
                <a:ea typeface="Calibri" panose="020F0502020204030204" pitchFamily="34" charset="0"/>
                <a:cs typeface="Times New Roman" panose="02020603050405020304" pitchFamily="18" charset="0"/>
              </a:rPr>
              <a:t>link </a:t>
            </a:r>
            <a:r>
              <a:rPr lang="en-GB" sz="2200" dirty="0">
                <a:effectLst/>
                <a:ea typeface="Calibri" panose="020F0502020204030204" pitchFamily="34" charset="0"/>
                <a:cs typeface="Times New Roman" panose="02020603050405020304" pitchFamily="18" charset="0"/>
              </a:rPr>
              <a:t>for “</a:t>
            </a:r>
            <a:r>
              <a:rPr lang="en-GB" sz="2200" dirty="0"/>
              <a:t>Parenteral thiamine is available as part of a</a:t>
            </a:r>
            <a:r>
              <a:rPr lang="en-GB" sz="2200" b="1" dirty="0"/>
              <a:t> </a:t>
            </a:r>
            <a:r>
              <a:rPr lang="en-GB" sz="2200" b="1" dirty="0">
                <a:hlinkClick r:id="rId2" tooltip="vitamin B substances with ascorbic acid"/>
              </a:rPr>
              <a:t>vitamin B substances with ascorbic acid</a:t>
            </a:r>
            <a:r>
              <a:rPr lang="en-GB" sz="2200" b="1" dirty="0"/>
              <a:t> </a:t>
            </a:r>
            <a:r>
              <a:rPr lang="en-GB" sz="2200" dirty="0"/>
              <a:t>preparation.” </a:t>
            </a:r>
            <a:r>
              <a:rPr lang="en-GB" sz="2200" i="1" dirty="0"/>
              <a:t>Note where / how to find the parenteral formulation in the BNF which is what is needed here. Thiamine alone is available as an oral formulation, not parenteral</a:t>
            </a:r>
            <a:r>
              <a:rPr lang="en-GB" sz="2200" dirty="0"/>
              <a:t>. </a:t>
            </a:r>
          </a:p>
        </p:txBody>
      </p:sp>
    </p:spTree>
    <p:extLst>
      <p:ext uri="{BB962C8B-B14F-4D97-AF65-F5344CB8AC3E}">
        <p14:creationId xmlns:p14="http://schemas.microsoft.com/office/powerpoint/2010/main" val="725056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F1BA23-095C-658B-B015-B84C0510F0F5}"/>
              </a:ext>
            </a:extLst>
          </p:cNvPr>
          <p:cNvSpPr>
            <a:spLocks noGrp="1"/>
          </p:cNvSpPr>
          <p:nvPr>
            <p:ph idx="1"/>
          </p:nvPr>
        </p:nvSpPr>
        <p:spPr>
          <a:xfrm>
            <a:off x="838200" y="1063625"/>
            <a:ext cx="10515600" cy="4351338"/>
          </a:xfrm>
        </p:spPr>
        <p:txBody>
          <a:bodyPr/>
          <a:lstStyle/>
          <a:p>
            <a:pPr marL="0" indent="0">
              <a:lnSpc>
                <a:spcPct val="107000"/>
              </a:lnSpc>
              <a:spcAft>
                <a:spcPts val="800"/>
              </a:spcAft>
              <a:buNone/>
            </a:pPr>
            <a:r>
              <a:rPr lang="en-GB" sz="2800" b="1" dirty="0">
                <a:effectLst/>
                <a:latin typeface="Calibri" panose="020F0502020204030204" pitchFamily="34" charset="0"/>
                <a:ea typeface="Calibri" panose="020F0502020204030204" pitchFamily="34" charset="0"/>
                <a:cs typeface="Times New Roman" panose="02020603050405020304" pitchFamily="18" charset="0"/>
              </a:rPr>
              <a:t>Case 4:</a:t>
            </a:r>
            <a:r>
              <a:rPr lang="en-GB" sz="2800" dirty="0">
                <a:effectLst/>
                <a:latin typeface="Calibri" panose="020F0502020204030204" pitchFamily="34" charset="0"/>
                <a:ea typeface="Calibri" panose="020F0502020204030204" pitchFamily="34" charset="0"/>
                <a:cs typeface="Times New Roman" panose="02020603050405020304" pitchFamily="18" charset="0"/>
              </a:rPr>
              <a:t> A 40y man with ulcerative colitis is admitted with 48h of profuse bloody diarrhoea; already commenced on IV fluids. Regular Tx: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Mesalazine</a:t>
            </a:r>
            <a:r>
              <a:rPr lang="en-GB" sz="2800" dirty="0">
                <a:effectLst/>
                <a:latin typeface="Calibri" panose="020F0502020204030204" pitchFamily="34" charset="0"/>
                <a:ea typeface="Calibri" panose="020F0502020204030204" pitchFamily="34" charset="0"/>
                <a:cs typeface="Times New Roman" panose="02020603050405020304" pitchFamily="18" charset="0"/>
              </a:rPr>
              <a:t> orally daily – adherent. He has no allergies.</a:t>
            </a:r>
          </a:p>
          <a:p>
            <a:pPr>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Q: Prescribe appropriate initial therapy to manage his relapse</a:t>
            </a:r>
          </a:p>
          <a:p>
            <a:endParaRPr lang="en-GB" dirty="0"/>
          </a:p>
        </p:txBody>
      </p:sp>
    </p:spTree>
    <p:extLst>
      <p:ext uri="{BB962C8B-B14F-4D97-AF65-F5344CB8AC3E}">
        <p14:creationId xmlns:p14="http://schemas.microsoft.com/office/powerpoint/2010/main" val="2347411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AE476F-1128-C9EB-619D-BFECDFE5C479}"/>
              </a:ext>
            </a:extLst>
          </p:cNvPr>
          <p:cNvSpPr>
            <a:spLocks noGrp="1"/>
          </p:cNvSpPr>
          <p:nvPr>
            <p:ph idx="1"/>
          </p:nvPr>
        </p:nvSpPr>
        <p:spPr>
          <a:xfrm>
            <a:off x="838200" y="858837"/>
            <a:ext cx="10515600" cy="4351338"/>
          </a:xfrm>
        </p:spPr>
        <p:txBody>
          <a:bodyPr>
            <a:normAutofit/>
          </a:bodyPr>
          <a:lstStyle/>
          <a:p>
            <a:pPr marL="0" indent="0">
              <a:lnSpc>
                <a:spcPct val="107000"/>
              </a:lnSpc>
              <a:spcAft>
                <a:spcPts val="800"/>
              </a:spcAft>
              <a:buNone/>
            </a:pPr>
            <a:r>
              <a:rPr lang="en-GB" sz="2200" b="1" dirty="0">
                <a:effectLst/>
                <a:latin typeface="Calibri" panose="020F0502020204030204" pitchFamily="34" charset="0"/>
                <a:ea typeface="Calibri" panose="020F0502020204030204" pitchFamily="34" charset="0"/>
                <a:cs typeface="Times New Roman" panose="02020603050405020304" pitchFamily="18" charset="0"/>
              </a:rPr>
              <a:t>Case 4:</a:t>
            </a:r>
            <a:r>
              <a:rPr lang="en-GB" sz="2200" dirty="0">
                <a:effectLst/>
                <a:latin typeface="Calibri" panose="020F0502020204030204" pitchFamily="34" charset="0"/>
                <a:ea typeface="Calibri" panose="020F0502020204030204" pitchFamily="34" charset="0"/>
                <a:cs typeface="Times New Roman" panose="02020603050405020304" pitchFamily="18" charset="0"/>
              </a:rPr>
              <a:t> A 40y man with ulcerative colitis is admitted with 48h of profuse bloody diarrhoea; already commenced on IV fluids. Regular Tx: </a:t>
            </a:r>
            <a:r>
              <a:rPr lang="en-GB" sz="2200" dirty="0" err="1">
                <a:effectLst/>
                <a:latin typeface="Calibri" panose="020F0502020204030204" pitchFamily="34" charset="0"/>
                <a:ea typeface="Calibri" panose="020F0502020204030204" pitchFamily="34" charset="0"/>
                <a:cs typeface="Times New Roman" panose="02020603050405020304" pitchFamily="18" charset="0"/>
              </a:rPr>
              <a:t>Mesalazine</a:t>
            </a:r>
            <a:r>
              <a:rPr lang="en-GB" sz="2200" dirty="0">
                <a:effectLst/>
                <a:latin typeface="Calibri" panose="020F0502020204030204" pitchFamily="34" charset="0"/>
                <a:ea typeface="Calibri" panose="020F0502020204030204" pitchFamily="34" charset="0"/>
                <a:cs typeface="Times New Roman" panose="02020603050405020304" pitchFamily="18" charset="0"/>
              </a:rPr>
              <a:t> orally daily – adherent. He has no allergies.</a:t>
            </a:r>
          </a:p>
          <a:p>
            <a:pPr>
              <a:lnSpc>
                <a:spcPct val="107000"/>
              </a:lnSpc>
              <a:spcAft>
                <a:spcPts val="800"/>
              </a:spcAft>
            </a:pPr>
            <a:r>
              <a:rPr lang="en-GB" sz="2200" dirty="0">
                <a:effectLst/>
                <a:latin typeface="Calibri" panose="020F0502020204030204" pitchFamily="34" charset="0"/>
                <a:ea typeface="Calibri" panose="020F0502020204030204" pitchFamily="34" charset="0"/>
                <a:cs typeface="Times New Roman" panose="02020603050405020304" pitchFamily="18" charset="0"/>
              </a:rPr>
              <a:t>Q: Prescribe appropriate initial therapy to manage his relapse</a:t>
            </a:r>
          </a:p>
          <a:p>
            <a:pPr marL="0" indent="0">
              <a:lnSpc>
                <a:spcPct val="107000"/>
              </a:lnSpc>
              <a:spcAft>
                <a:spcPts val="800"/>
              </a:spcAft>
              <a:buNone/>
            </a:pPr>
            <a:r>
              <a:rPr lang="en-GB" sz="2200" b="1" dirty="0">
                <a:effectLst/>
                <a:latin typeface="Calibri" panose="020F0502020204030204" pitchFamily="34" charset="0"/>
                <a:ea typeface="Calibri" panose="020F0502020204030204" pitchFamily="34" charset="0"/>
                <a:cs typeface="Times New Roman" panose="02020603050405020304" pitchFamily="18" charset="0"/>
              </a:rPr>
              <a:t>Answer: </a:t>
            </a:r>
            <a:r>
              <a:rPr lang="en-GB" sz="2200" dirty="0">
                <a:effectLst/>
                <a:latin typeface="Calibri" panose="020F0502020204030204" pitchFamily="34" charset="0"/>
                <a:ea typeface="Calibri" panose="020F0502020204030204" pitchFamily="34" charset="0"/>
                <a:cs typeface="Times New Roman" panose="02020603050405020304" pitchFamily="18" charset="0"/>
              </a:rPr>
              <a:t>Hydrocortisone IV; range 100–500 mg 3–4 times a day; </a:t>
            </a:r>
            <a:r>
              <a:rPr lang="en-GB" sz="2200" dirty="0">
                <a:latin typeface="Calibri" panose="020F0502020204030204" pitchFamily="34" charset="0"/>
                <a:ea typeface="Calibri" panose="020F0502020204030204" pitchFamily="34" charset="0"/>
                <a:cs typeface="Times New Roman" panose="02020603050405020304" pitchFamily="18" charset="0"/>
              </a:rPr>
              <a:t>S</a:t>
            </a:r>
            <a:r>
              <a:rPr lang="en-GB" sz="2200" dirty="0">
                <a:effectLst/>
                <a:latin typeface="Calibri" panose="020F0502020204030204" pitchFamily="34" charset="0"/>
                <a:ea typeface="Calibri" panose="020F0502020204030204" pitchFamily="34" charset="0"/>
                <a:cs typeface="Times New Roman" panose="02020603050405020304" pitchFamily="18" charset="0"/>
              </a:rPr>
              <a:t>ee </a:t>
            </a:r>
            <a:r>
              <a:rPr lang="en-GB" sz="2200" dirty="0">
                <a:effectLst/>
                <a:latin typeface="Calibri" panose="020F0502020204030204" pitchFamily="34" charset="0"/>
                <a:ea typeface="Calibri" panose="020F0502020204030204" pitchFamily="34" charset="0"/>
                <a:cs typeface="Times New Roman" panose="02020603050405020304" pitchFamily="18" charset="0"/>
                <a:hlinkClick r:id="rId2"/>
              </a:rPr>
              <a:t>https://bnf.nice.org.uk/drugs/hydrocortisone/</a:t>
            </a:r>
            <a:r>
              <a:rPr lang="en-GB" sz="2200" dirty="0">
                <a:effectLst/>
                <a:latin typeface="Calibri" panose="020F0502020204030204" pitchFamily="34" charset="0"/>
                <a:ea typeface="Calibri" panose="020F0502020204030204" pitchFamily="34" charset="0"/>
                <a:cs typeface="Times New Roman" panose="02020603050405020304" pitchFamily="18" charset="0"/>
              </a:rPr>
              <a:t> and ‘Severe inflammatory bowel disease’ in the </a:t>
            </a:r>
            <a:r>
              <a:rPr lang="en-GB" sz="2200" b="1" dirty="0">
                <a:effectLst/>
                <a:latin typeface="Calibri" panose="020F0502020204030204" pitchFamily="34" charset="0"/>
                <a:ea typeface="Calibri" panose="020F0502020204030204" pitchFamily="34" charset="0"/>
                <a:cs typeface="Times New Roman" panose="02020603050405020304" pitchFamily="18" charset="0"/>
              </a:rPr>
              <a:t>long list of indications</a:t>
            </a:r>
          </a:p>
          <a:p>
            <a:pPr>
              <a:lnSpc>
                <a:spcPct val="107000"/>
              </a:lnSpc>
              <a:spcAft>
                <a:spcPts val="800"/>
              </a:spcAft>
            </a:pPr>
            <a:r>
              <a:rPr lang="en-GB" sz="2200" dirty="0">
                <a:effectLst/>
                <a:latin typeface="Calibri" panose="020F0502020204030204" pitchFamily="34" charset="0"/>
                <a:ea typeface="Calibri" panose="020F0502020204030204" pitchFamily="34" charset="0"/>
                <a:cs typeface="Times New Roman" panose="02020603050405020304" pitchFamily="18" charset="0"/>
              </a:rPr>
              <a:t>Methylprednisolone IV also an option </a:t>
            </a:r>
            <a:r>
              <a:rPr lang="en-GB" sz="2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https://bnf.nice.org.uk/treatment-summaries/ulcerative-colitis/#drug-treatment</a:t>
            </a:r>
            <a:r>
              <a:rPr lang="en-GB" sz="2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sz="2200" dirty="0"/>
          </a:p>
        </p:txBody>
      </p:sp>
    </p:spTree>
    <p:extLst>
      <p:ext uri="{BB962C8B-B14F-4D97-AF65-F5344CB8AC3E}">
        <p14:creationId xmlns:p14="http://schemas.microsoft.com/office/powerpoint/2010/main" val="3522540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1FBEF29-C6E1-B629-B276-6A6AB68BA956}"/>
              </a:ext>
            </a:extLst>
          </p:cNvPr>
          <p:cNvPicPr>
            <a:picLocks noGrp="1" noChangeAspect="1"/>
          </p:cNvPicPr>
          <p:nvPr>
            <p:ph idx="1"/>
          </p:nvPr>
        </p:nvPicPr>
        <p:blipFill>
          <a:blip r:embed="rId2"/>
          <a:stretch>
            <a:fillRect/>
          </a:stretch>
        </p:blipFill>
        <p:spPr>
          <a:xfrm>
            <a:off x="3819094" y="2257561"/>
            <a:ext cx="8213569" cy="3962264"/>
          </a:xfrm>
        </p:spPr>
      </p:pic>
      <p:sp>
        <p:nvSpPr>
          <p:cNvPr id="7" name="TextBox 6">
            <a:extLst>
              <a:ext uri="{FF2B5EF4-FFF2-40B4-BE49-F238E27FC236}">
                <a16:creationId xmlns:a16="http://schemas.microsoft.com/office/drawing/2014/main" id="{45788D8D-4F51-4EB2-C705-F74B9FD443F8}"/>
              </a:ext>
            </a:extLst>
          </p:cNvPr>
          <p:cNvSpPr txBox="1"/>
          <p:nvPr/>
        </p:nvSpPr>
        <p:spPr>
          <a:xfrm>
            <a:off x="414337" y="2051946"/>
            <a:ext cx="3109913" cy="3439403"/>
          </a:xfrm>
          <a:prstGeom prst="rect">
            <a:avLst/>
          </a:prstGeom>
          <a:noFill/>
        </p:spPr>
        <p:txBody>
          <a:bodyPr wrap="square">
            <a:spAutoFit/>
          </a:bodyPr>
          <a:lstStyle/>
          <a:p>
            <a:pPr marL="0" indent="0">
              <a:lnSpc>
                <a:spcPct val="107000"/>
              </a:lnSpc>
              <a:spcAft>
                <a:spcPts val="800"/>
              </a:spcAft>
              <a:buNone/>
            </a:pPr>
            <a:r>
              <a:rPr lang="en-GB" sz="2200" b="1" dirty="0">
                <a:effectLst/>
                <a:latin typeface="Calibri" panose="020F0502020204030204" pitchFamily="34" charset="0"/>
                <a:ea typeface="Calibri" panose="020F0502020204030204" pitchFamily="34" charset="0"/>
                <a:cs typeface="Times New Roman" panose="02020603050405020304" pitchFamily="18" charset="0"/>
              </a:rPr>
              <a:t>Case 1:</a:t>
            </a:r>
            <a:r>
              <a:rPr lang="en-GB" sz="2200" dirty="0">
                <a:effectLst/>
                <a:latin typeface="Calibri" panose="020F0502020204030204" pitchFamily="34" charset="0"/>
                <a:ea typeface="Calibri" panose="020F0502020204030204" pitchFamily="34" charset="0"/>
                <a:cs typeface="Times New Roman" panose="02020603050405020304" pitchFamily="18" charset="0"/>
              </a:rPr>
              <a:t> A 70y old patient with CKD-4 and IHD is referred to A/E by his GP with K+ of 6.</a:t>
            </a:r>
            <a:r>
              <a:rPr lang="en-GB" sz="2200" dirty="0">
                <a:latin typeface="Calibri" panose="020F0502020204030204" pitchFamily="34" charset="0"/>
                <a:ea typeface="Calibri" panose="020F0502020204030204" pitchFamily="34" charset="0"/>
                <a:cs typeface="Times New Roman" panose="02020603050405020304" pitchFamily="18" charset="0"/>
              </a:rPr>
              <a:t>4</a:t>
            </a:r>
            <a:r>
              <a:rPr lang="en-GB" sz="2200" dirty="0">
                <a:effectLst/>
                <a:latin typeface="Calibri" panose="020F0502020204030204" pitchFamily="34" charset="0"/>
                <a:ea typeface="Calibri" panose="020F0502020204030204" pitchFamily="34" charset="0"/>
                <a:cs typeface="Times New Roman" panose="02020603050405020304" pitchFamily="18" charset="0"/>
              </a:rPr>
              <a:t>mmol/L. He is stable clinically. His ECG is shown. </a:t>
            </a:r>
          </a:p>
          <a:p>
            <a:pPr marL="0" indent="0">
              <a:lnSpc>
                <a:spcPct val="107000"/>
              </a:lnSpc>
              <a:spcAft>
                <a:spcPts val="800"/>
              </a:spcAft>
              <a:buNone/>
            </a:pPr>
            <a:r>
              <a:rPr lang="en-GB" sz="2200" dirty="0">
                <a:effectLst/>
                <a:latin typeface="Calibri" panose="020F0502020204030204" pitchFamily="34" charset="0"/>
                <a:ea typeface="Calibri" panose="020F0502020204030204" pitchFamily="34" charset="0"/>
                <a:cs typeface="Times New Roman" panose="02020603050405020304" pitchFamily="18" charset="0"/>
              </a:rPr>
              <a:t>Q: Prescribe appropriate therapy for immediate administration</a:t>
            </a:r>
          </a:p>
        </p:txBody>
      </p:sp>
      <p:sp>
        <p:nvSpPr>
          <p:cNvPr id="8" name="Title 1">
            <a:extLst>
              <a:ext uri="{FF2B5EF4-FFF2-40B4-BE49-F238E27FC236}">
                <a16:creationId xmlns:a16="http://schemas.microsoft.com/office/drawing/2014/main" id="{550664AF-408F-9F4B-3C62-40E4E190CB80}"/>
              </a:ext>
            </a:extLst>
          </p:cNvPr>
          <p:cNvSpPr>
            <a:spLocks noGrp="1"/>
          </p:cNvSpPr>
          <p:nvPr>
            <p:ph type="title"/>
          </p:nvPr>
        </p:nvSpPr>
        <p:spPr>
          <a:xfrm>
            <a:off x="838200" y="365125"/>
            <a:ext cx="10515600" cy="1325563"/>
          </a:xfrm>
        </p:spPr>
        <p:txBody>
          <a:bodyPr/>
          <a:lstStyle/>
          <a:p>
            <a:r>
              <a:rPr lang="en-GB" dirty="0"/>
              <a:t>PWS-3: IV fluids</a:t>
            </a:r>
          </a:p>
        </p:txBody>
      </p:sp>
    </p:spTree>
    <p:extLst>
      <p:ext uri="{BB962C8B-B14F-4D97-AF65-F5344CB8AC3E}">
        <p14:creationId xmlns:p14="http://schemas.microsoft.com/office/powerpoint/2010/main" val="3976346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882F4-0496-C048-BC0D-7695C6DE665E}"/>
              </a:ext>
            </a:extLst>
          </p:cNvPr>
          <p:cNvSpPr>
            <a:spLocks noGrp="1"/>
          </p:cNvSpPr>
          <p:nvPr>
            <p:ph type="title"/>
          </p:nvPr>
        </p:nvSpPr>
        <p:spPr/>
        <p:txBody>
          <a:bodyPr/>
          <a:lstStyle/>
          <a:p>
            <a:r>
              <a:rPr lang="en-GB" dirty="0"/>
              <a:t>PWS-3: IV fluids</a:t>
            </a:r>
          </a:p>
        </p:txBody>
      </p:sp>
      <p:sp>
        <p:nvSpPr>
          <p:cNvPr id="3" name="Content Placeholder 2">
            <a:extLst>
              <a:ext uri="{FF2B5EF4-FFF2-40B4-BE49-F238E27FC236}">
                <a16:creationId xmlns:a16="http://schemas.microsoft.com/office/drawing/2014/main" id="{148267BB-749C-0A59-89C9-991503081754}"/>
              </a:ext>
            </a:extLst>
          </p:cNvPr>
          <p:cNvSpPr>
            <a:spLocks noGrp="1"/>
          </p:cNvSpPr>
          <p:nvPr>
            <p:ph idx="1"/>
          </p:nvPr>
        </p:nvSpPr>
        <p:spPr>
          <a:xfrm>
            <a:off x="838200" y="1825625"/>
            <a:ext cx="3300413" cy="4351338"/>
          </a:xfrm>
        </p:spPr>
        <p:txBody>
          <a:bodyPr>
            <a:normAutofit/>
          </a:bodyPr>
          <a:lstStyle/>
          <a:p>
            <a:pPr marL="0" indent="0">
              <a:lnSpc>
                <a:spcPct val="107000"/>
              </a:lnSpc>
              <a:spcAft>
                <a:spcPts val="800"/>
              </a:spcAft>
              <a:buNone/>
            </a:pPr>
            <a:r>
              <a:rPr lang="en-GB" sz="2200" b="1" dirty="0">
                <a:effectLst/>
                <a:latin typeface="Calibri" panose="020F0502020204030204" pitchFamily="34" charset="0"/>
                <a:ea typeface="Calibri" panose="020F0502020204030204" pitchFamily="34" charset="0"/>
                <a:cs typeface="Times New Roman" panose="02020603050405020304" pitchFamily="18" charset="0"/>
              </a:rPr>
              <a:t>Case 1 alternative:</a:t>
            </a:r>
            <a:r>
              <a:rPr lang="en-GB" sz="2200" dirty="0">
                <a:effectLst/>
                <a:latin typeface="Calibri" panose="020F0502020204030204" pitchFamily="34" charset="0"/>
                <a:ea typeface="Calibri" panose="020F0502020204030204" pitchFamily="34" charset="0"/>
                <a:cs typeface="Times New Roman" panose="02020603050405020304" pitchFamily="18" charset="0"/>
              </a:rPr>
              <a:t> A 70y old patient with CKD-4 and IHD is referred to A/E by his GP with K+ of 6.4mmol/L. He is stable clinically. His ECG is shown.</a:t>
            </a:r>
          </a:p>
          <a:p>
            <a:pPr marL="0" indent="0">
              <a:lnSpc>
                <a:spcPct val="107000"/>
              </a:lnSpc>
              <a:spcAft>
                <a:spcPts val="800"/>
              </a:spcAft>
              <a:buNone/>
            </a:pPr>
            <a:r>
              <a:rPr lang="en-GB" sz="2200" dirty="0">
                <a:effectLst/>
                <a:latin typeface="Calibri" panose="020F0502020204030204" pitchFamily="34" charset="0"/>
                <a:ea typeface="Calibri" panose="020F0502020204030204" pitchFamily="34" charset="0"/>
                <a:cs typeface="Times New Roman" panose="02020603050405020304" pitchFamily="18" charset="0"/>
              </a:rPr>
              <a:t>Q: Prescribe appropriate therapy for immediate administration.</a:t>
            </a:r>
          </a:p>
          <a:p>
            <a:pPr marL="0" indent="0">
              <a:lnSpc>
                <a:spcPct val="107000"/>
              </a:lnSpc>
              <a:spcAft>
                <a:spcPts val="800"/>
              </a:spcAft>
              <a:buNone/>
            </a:pPr>
            <a:endParaRPr lang="en-GB" sz="2200" dirty="0"/>
          </a:p>
        </p:txBody>
      </p:sp>
      <p:pic>
        <p:nvPicPr>
          <p:cNvPr id="5" name="Picture 4">
            <a:extLst>
              <a:ext uri="{FF2B5EF4-FFF2-40B4-BE49-F238E27FC236}">
                <a16:creationId xmlns:a16="http://schemas.microsoft.com/office/drawing/2014/main" id="{8FCA5C19-FEED-8BB3-0646-06FB4AA2D7A3}"/>
              </a:ext>
            </a:extLst>
          </p:cNvPr>
          <p:cNvPicPr>
            <a:picLocks noChangeAspect="1"/>
          </p:cNvPicPr>
          <p:nvPr/>
        </p:nvPicPr>
        <p:blipFill>
          <a:blip r:embed="rId2"/>
          <a:stretch>
            <a:fillRect/>
          </a:stretch>
        </p:blipFill>
        <p:spPr>
          <a:xfrm>
            <a:off x="4095066" y="1800141"/>
            <a:ext cx="7697055" cy="3776747"/>
          </a:xfrm>
          <a:prstGeom prst="rect">
            <a:avLst/>
          </a:prstGeom>
        </p:spPr>
      </p:pic>
    </p:spTree>
    <p:extLst>
      <p:ext uri="{BB962C8B-B14F-4D97-AF65-F5344CB8AC3E}">
        <p14:creationId xmlns:p14="http://schemas.microsoft.com/office/powerpoint/2010/main" val="4285073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C4B4E-40A4-BF70-5898-93617CE136E7}"/>
              </a:ext>
            </a:extLst>
          </p:cNvPr>
          <p:cNvSpPr>
            <a:spLocks noGrp="1"/>
          </p:cNvSpPr>
          <p:nvPr>
            <p:ph type="title"/>
          </p:nvPr>
        </p:nvSpPr>
        <p:spPr>
          <a:xfrm>
            <a:off x="838200" y="365125"/>
            <a:ext cx="10515600" cy="582613"/>
          </a:xfrm>
        </p:spPr>
        <p:txBody>
          <a:bodyPr>
            <a:noAutofit/>
          </a:bodyPr>
          <a:lstStyle/>
          <a:p>
            <a:r>
              <a:rPr lang="en-GB" sz="3600" dirty="0"/>
              <a:t>PWS-3: IV fluids</a:t>
            </a:r>
          </a:p>
        </p:txBody>
      </p:sp>
      <p:sp>
        <p:nvSpPr>
          <p:cNvPr id="3" name="Content Placeholder 2">
            <a:extLst>
              <a:ext uri="{FF2B5EF4-FFF2-40B4-BE49-F238E27FC236}">
                <a16:creationId xmlns:a16="http://schemas.microsoft.com/office/drawing/2014/main" id="{F1F5576E-3451-51D4-E893-1267AB31C649}"/>
              </a:ext>
            </a:extLst>
          </p:cNvPr>
          <p:cNvSpPr>
            <a:spLocks noGrp="1"/>
          </p:cNvSpPr>
          <p:nvPr>
            <p:ph idx="1"/>
          </p:nvPr>
        </p:nvSpPr>
        <p:spPr>
          <a:xfrm>
            <a:off x="838200" y="1290638"/>
            <a:ext cx="10515600" cy="5476875"/>
          </a:xfrm>
        </p:spPr>
        <p:txBody>
          <a:bodyPr>
            <a:normAutofit fontScale="85000" lnSpcReduction="10000"/>
          </a:bodyPr>
          <a:lstStyle/>
          <a:p>
            <a:pPr marL="0" indent="0">
              <a:lnSpc>
                <a:spcPct val="107000"/>
              </a:lnSpc>
              <a:spcAft>
                <a:spcPts val="800"/>
              </a:spcAft>
              <a:buNone/>
            </a:pPr>
            <a:r>
              <a:rPr lang="en-GB" sz="2000" b="1" dirty="0">
                <a:effectLst/>
                <a:latin typeface="Calibri" panose="020F0502020204030204" pitchFamily="34" charset="0"/>
                <a:ea typeface="Calibri" panose="020F0502020204030204" pitchFamily="34" charset="0"/>
                <a:cs typeface="Times New Roman" panose="02020603050405020304" pitchFamily="18" charset="0"/>
              </a:rPr>
              <a:t>Case 1:</a:t>
            </a:r>
            <a:r>
              <a:rPr lang="en-GB" sz="2000" dirty="0">
                <a:effectLst/>
                <a:latin typeface="Calibri" panose="020F0502020204030204" pitchFamily="34" charset="0"/>
                <a:ea typeface="Calibri" panose="020F0502020204030204" pitchFamily="34" charset="0"/>
                <a:cs typeface="Times New Roman" panose="02020603050405020304" pitchFamily="18" charset="0"/>
              </a:rPr>
              <a:t> A 70y old patient with CKD-4 and IHD is referred to A/E by his GP with K+ of 6.4mmol/L. He is stable clinically. His ECG is shown. </a:t>
            </a:r>
          </a:p>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Q: Prescribe appropriate therapy for immediate administration</a:t>
            </a:r>
          </a:p>
          <a:p>
            <a:pPr marL="0" indent="0">
              <a:lnSpc>
                <a:spcPct val="107000"/>
              </a:lnSpc>
              <a:spcAft>
                <a:spcPts val="800"/>
              </a:spcAft>
              <a:buNone/>
            </a:pPr>
            <a:r>
              <a:rPr lang="en-GB" sz="2000" b="1" dirty="0">
                <a:effectLst/>
                <a:latin typeface="Calibri" panose="020F0502020204030204" pitchFamily="34" charset="0"/>
                <a:ea typeface="Calibri" panose="020F0502020204030204" pitchFamily="34" charset="0"/>
                <a:cs typeface="Times New Roman" panose="02020603050405020304" pitchFamily="18" charset="0"/>
              </a:rPr>
              <a:t>Answer Case 1: </a:t>
            </a:r>
            <a:r>
              <a:rPr lang="en-GB" sz="2000" dirty="0">
                <a:effectLst/>
                <a:latin typeface="Calibri" panose="020F0502020204030204" pitchFamily="34" charset="0"/>
                <a:ea typeface="Calibri" panose="020F0502020204030204" pitchFamily="34" charset="0"/>
                <a:cs typeface="Times New Roman" panose="02020603050405020304" pitchFamily="18" charset="0"/>
              </a:rPr>
              <a:t>For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hyperkalemia</a:t>
            </a:r>
            <a:r>
              <a:rPr lang="en-GB" sz="2000" dirty="0">
                <a:effectLst/>
                <a:latin typeface="Calibri" panose="020F0502020204030204" pitchFamily="34" charset="0"/>
                <a:ea typeface="Calibri" panose="020F0502020204030204" pitchFamily="34" charset="0"/>
                <a:cs typeface="Times New Roman" panose="02020603050405020304" pitchFamily="18" charset="0"/>
              </a:rPr>
              <a:t> with ECG changes, Ca gluconate 10% in single dose of 30mL </a:t>
            </a:r>
            <a:r>
              <a:rPr lang="en-GB" sz="2000" dirty="0">
                <a:effectLst/>
                <a:latin typeface="Calibri" panose="020F0502020204030204" pitchFamily="34" charset="0"/>
                <a:ea typeface="Calibri" panose="020F0502020204030204" pitchFamily="34" charset="0"/>
                <a:cs typeface="Times New Roman" panose="02020603050405020304" pitchFamily="18" charset="0"/>
                <a:hlinkClick r:id="rId2"/>
              </a:rPr>
              <a:t>https://bnf.nice.org.uk/drugs/calcium-gluconate/#indications-and-dose</a:t>
            </a:r>
            <a:r>
              <a:rPr lang="en-GB" sz="2000" dirty="0">
                <a:effectLst/>
                <a:latin typeface="Calibri" panose="020F0502020204030204" pitchFamily="34" charset="0"/>
                <a:ea typeface="Calibri" panose="020F0502020204030204" pitchFamily="34" charset="0"/>
                <a:cs typeface="Times New Roman" panose="02020603050405020304" pitchFamily="18" charset="0"/>
              </a:rPr>
              <a:t>  Ca chloride is mentioned in </a:t>
            </a:r>
            <a:r>
              <a:rPr lang="en-GB" sz="2000" dirty="0">
                <a:effectLst/>
                <a:latin typeface="Calibri" panose="020F0502020204030204" pitchFamily="34" charset="0"/>
                <a:ea typeface="Calibri" panose="020F0502020204030204" pitchFamily="34" charset="0"/>
                <a:cs typeface="Times New Roman" panose="02020603050405020304" pitchFamily="18" charset="0"/>
                <a:hlinkClick r:id="rId3"/>
              </a:rPr>
              <a:t>https://bnf.nice.org.uk/treatment-summaries/hyperkalaemia/</a:t>
            </a:r>
            <a:r>
              <a:rPr lang="en-GB" sz="2000" dirty="0">
                <a:effectLst/>
                <a:latin typeface="Calibri" panose="020F0502020204030204" pitchFamily="34" charset="0"/>
                <a:ea typeface="Calibri" panose="020F0502020204030204" pitchFamily="34" charset="0"/>
                <a:cs typeface="Times New Roman" panose="02020603050405020304" pitchFamily="18" charset="0"/>
              </a:rPr>
              <a:t> but note ‘unlicensed indication’; the patient is not ‘peri-arrest’.</a:t>
            </a:r>
          </a:p>
          <a:p>
            <a:pPr marL="0" indent="0">
              <a:lnSpc>
                <a:spcPct val="107000"/>
              </a:lnSpc>
              <a:spcAft>
                <a:spcPts val="800"/>
              </a:spcAft>
              <a:buNone/>
            </a:pPr>
            <a:r>
              <a:rPr lang="en-GB" sz="2000" b="1" dirty="0">
                <a:effectLst/>
                <a:latin typeface="Calibri" panose="020F0502020204030204" pitchFamily="34" charset="0"/>
                <a:ea typeface="Calibri" panose="020F0502020204030204" pitchFamily="34" charset="0"/>
                <a:cs typeface="Times New Roman" panose="02020603050405020304" pitchFamily="18" charset="0"/>
              </a:rPr>
              <a:t>Answer Case 1 alternative: </a:t>
            </a:r>
            <a:r>
              <a:rPr lang="en-GB" sz="2000" dirty="0">
                <a:effectLst/>
                <a:latin typeface="Calibri" panose="020F0502020204030204" pitchFamily="34" charset="0"/>
                <a:ea typeface="Calibri" panose="020F0502020204030204" pitchFamily="34" charset="0"/>
                <a:cs typeface="Times New Roman" panose="02020603050405020304" pitchFamily="18" charset="0"/>
              </a:rPr>
              <a:t>No ECG changes, </a:t>
            </a:r>
            <a:r>
              <a:rPr lang="en-GB" sz="2000" dirty="0">
                <a:latin typeface="Calibri" panose="020F0502020204030204" pitchFamily="34" charset="0"/>
                <a:ea typeface="Calibri" panose="020F0502020204030204" pitchFamily="34" charset="0"/>
                <a:cs typeface="Times New Roman" panose="02020603050405020304" pitchFamily="18" charset="0"/>
              </a:rPr>
              <a:t>s</a:t>
            </a:r>
            <a:r>
              <a:rPr lang="en-GB" sz="2000" dirty="0">
                <a:effectLst/>
                <a:latin typeface="Calibri" panose="020F0502020204030204" pitchFamily="34" charset="0"/>
                <a:ea typeface="Calibri" panose="020F0502020204030204" pitchFamily="34" charset="0"/>
                <a:cs typeface="Times New Roman" panose="02020603050405020304" pitchFamily="18" charset="0"/>
              </a:rPr>
              <a:t>oluble insulin (e.g.,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Actrapid</a:t>
            </a:r>
            <a:r>
              <a:rPr lang="en-GB" sz="2000" dirty="0">
                <a:effectLst/>
                <a:latin typeface="Calibri" panose="020F0502020204030204" pitchFamily="34" charset="0"/>
                <a:ea typeface="Calibri" panose="020F0502020204030204" pitchFamily="34" charset="0"/>
                <a:cs typeface="Times New Roman" panose="02020603050405020304" pitchFamily="18" charset="0"/>
              </a:rPr>
              <a:t>) 10-20units in 100mL of 20% glucose IV over 5-15min would be suitable.</a:t>
            </a:r>
          </a:p>
          <a:p>
            <a:pPr lvl="1">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 this case, Ca gluconate is less suitable than Insulin/Glucose because there is no evidence of cardiac membrane instability; It will still score, but lower on selection / drug choice section</a:t>
            </a:r>
          </a:p>
          <a:p>
            <a:pPr lvl="1">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fluid &amp;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e’lytes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tx</a:t>
            </a:r>
            <a:r>
              <a:rPr lang="en-GB" sz="1800" dirty="0">
                <a:effectLst/>
                <a:latin typeface="Calibri" panose="020F0502020204030204" pitchFamily="34" charset="0"/>
                <a:ea typeface="Calibri" panose="020F0502020204030204" pitchFamily="34" charset="0"/>
                <a:cs typeface="Times New Roman" panose="02020603050405020304" pitchFamily="18" charset="0"/>
              </a:rPr>
              <a:t> summary is very useful re composition of various fluids – good to be aware</a:t>
            </a:r>
          </a:p>
          <a:p>
            <a:pPr lvl="1">
              <a:lnSpc>
                <a:spcPct val="107000"/>
              </a:lnSpc>
              <a:spcAft>
                <a:spcPts val="800"/>
              </a:spcAft>
            </a:pPr>
            <a:r>
              <a:rPr lang="en-GB" sz="1800" dirty="0">
                <a:latin typeface="Calibri" panose="020F0502020204030204" pitchFamily="34" charset="0"/>
                <a:ea typeface="Calibri" panose="020F0502020204030204" pitchFamily="34" charset="0"/>
                <a:cs typeface="Times New Roman" panose="02020603050405020304" pitchFamily="18" charset="0"/>
              </a:rPr>
              <a:t>This Q is more likely to show up in a PSA MAN question because the PSA platform does not have a facility to add a drug to a fluid in a PWS question (see PSA Q papers </a:t>
            </a:r>
            <a:r>
              <a:rPr lang="en-GB" sz="1800" dirty="0">
                <a:latin typeface="Calibri" panose="020F0502020204030204" pitchFamily="34" charset="0"/>
                <a:ea typeface="Calibri" panose="020F0502020204030204" pitchFamily="34" charset="0"/>
                <a:cs typeface="Times New Roman" panose="02020603050405020304" pitchFamily="18" charset="0"/>
                <a:hlinkClick r:id="rId4"/>
              </a:rPr>
              <a:t>https://prescribingsafetyassessment.ac.uk/Assessment</a:t>
            </a:r>
            <a:r>
              <a:rPr lang="en-GB" sz="1800" dirty="0">
                <a:latin typeface="Calibri" panose="020F0502020204030204" pitchFamily="34" charset="0"/>
                <a:ea typeface="Calibri" panose="020F0502020204030204" pitchFamily="34" charset="0"/>
                <a:cs typeface="Times New Roman" panose="02020603050405020304" pitchFamily="18" charset="0"/>
              </a:rPr>
              <a:t> ). In MAN, you’d have the scenario + ECG and the Q would ask you to select the most appropriate option from a list of 5 options.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Your ECG knowledge directs the selection of most appropriate therapy here</a:t>
            </a:r>
            <a:endParaRPr lang="en-GB" sz="2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1160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3F0A1B-74F6-D07B-587C-5A2F3EAE6689}"/>
              </a:ext>
            </a:extLst>
          </p:cNvPr>
          <p:cNvSpPr>
            <a:spLocks noGrp="1"/>
          </p:cNvSpPr>
          <p:nvPr>
            <p:ph idx="1"/>
          </p:nvPr>
        </p:nvSpPr>
        <p:spPr/>
        <p:txBody>
          <a:bodyPr>
            <a:normAutofit/>
          </a:bodyPr>
          <a:lstStyle/>
          <a:p>
            <a:pPr marL="0" indent="0">
              <a:lnSpc>
                <a:spcPct val="107000"/>
              </a:lnSpc>
              <a:spcAft>
                <a:spcPts val="800"/>
              </a:spcAft>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Case 2:</a:t>
            </a:r>
            <a:r>
              <a:rPr lang="en-GB" sz="2400" dirty="0">
                <a:effectLst/>
                <a:latin typeface="Calibri" panose="020F0502020204030204" pitchFamily="34" charset="0"/>
                <a:ea typeface="Calibri" panose="020F0502020204030204" pitchFamily="34" charset="0"/>
                <a:cs typeface="Times New Roman" panose="02020603050405020304" pitchFamily="18" charset="0"/>
              </a:rPr>
              <a:t> A 66y old man admitted after a fall is found to have generalised muscle weakness. He is alert; His BP is 105/74 mmHg; K+ is 2.5 mmol/L; ECG in SR shows new T-wave inversion across most leads. </a:t>
            </a: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Q: Prescribe a suitable initial IV fluid to help manage his situation.</a:t>
            </a:r>
          </a:p>
          <a:p>
            <a:endParaRPr lang="en-GB" sz="2400" dirty="0"/>
          </a:p>
        </p:txBody>
      </p:sp>
    </p:spTree>
    <p:extLst>
      <p:ext uri="{BB962C8B-B14F-4D97-AF65-F5344CB8AC3E}">
        <p14:creationId xmlns:p14="http://schemas.microsoft.com/office/powerpoint/2010/main" val="1469461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E93EF7-3A8C-68F4-2532-4515562E9522}"/>
              </a:ext>
            </a:extLst>
          </p:cNvPr>
          <p:cNvSpPr>
            <a:spLocks noGrp="1"/>
          </p:cNvSpPr>
          <p:nvPr>
            <p:ph idx="1"/>
          </p:nvPr>
        </p:nvSpPr>
        <p:spPr>
          <a:xfrm>
            <a:off x="838200" y="947738"/>
            <a:ext cx="10515600" cy="5229225"/>
          </a:xfrm>
        </p:spPr>
        <p:txBody>
          <a:bodyPr>
            <a:normAutofit/>
          </a:bodyPr>
          <a:lstStyle/>
          <a:p>
            <a:pPr marL="0" indent="0">
              <a:lnSpc>
                <a:spcPct val="107000"/>
              </a:lnSpc>
              <a:spcAft>
                <a:spcPts val="800"/>
              </a:spcAft>
              <a:buNone/>
            </a:pPr>
            <a:r>
              <a:rPr lang="en-GB" sz="2000" b="1" dirty="0">
                <a:effectLst/>
                <a:latin typeface="Calibri" panose="020F0502020204030204" pitchFamily="34" charset="0"/>
                <a:ea typeface="Calibri" panose="020F0502020204030204" pitchFamily="34" charset="0"/>
                <a:cs typeface="Times New Roman" panose="02020603050405020304" pitchFamily="18" charset="0"/>
              </a:rPr>
              <a:t>Case 2:</a:t>
            </a:r>
            <a:r>
              <a:rPr lang="en-GB" sz="2000" dirty="0">
                <a:effectLst/>
                <a:latin typeface="Calibri" panose="020F0502020204030204" pitchFamily="34" charset="0"/>
                <a:ea typeface="Calibri" panose="020F0502020204030204" pitchFamily="34" charset="0"/>
                <a:cs typeface="Times New Roman" panose="02020603050405020304" pitchFamily="18" charset="0"/>
              </a:rPr>
              <a:t> A 66y old man admitted after a fall is found to have generalised muscle weakness. He is alert; His BP is 105/74 mmHg; K+ is 2.5 mmol/L; ECG in SR shows new T-wave inversion across most leads. </a:t>
            </a:r>
          </a:p>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Q: Prescribe a suitable initial IV fluid to help manage his situation.</a:t>
            </a:r>
          </a:p>
          <a:p>
            <a:pPr marL="0" indent="0">
              <a:lnSpc>
                <a:spcPct val="107000"/>
              </a:lnSpc>
              <a:spcAft>
                <a:spcPts val="800"/>
              </a:spcAft>
              <a:buNone/>
            </a:pPr>
            <a:r>
              <a:rPr lang="en-GB" sz="2000" b="1" dirty="0">
                <a:effectLst/>
                <a:latin typeface="Calibri" panose="020F0502020204030204" pitchFamily="34" charset="0"/>
                <a:ea typeface="Calibri" panose="020F0502020204030204" pitchFamily="34" charset="0"/>
                <a:cs typeface="Times New Roman" panose="02020603050405020304" pitchFamily="18" charset="0"/>
              </a:rPr>
              <a:t>Answer: </a:t>
            </a:r>
            <a:r>
              <a:rPr lang="en-GB" sz="2000" dirty="0">
                <a:effectLst/>
                <a:latin typeface="Calibri" panose="020F0502020204030204" pitchFamily="34" charset="0"/>
                <a:ea typeface="Calibri" panose="020F0502020204030204" pitchFamily="34" charset="0"/>
                <a:cs typeface="Times New Roman" panose="02020603050405020304" pitchFamily="18" charset="0"/>
              </a:rPr>
              <a:t>Needs K+ (symptomatic hypokalaemia) but we cannot safely administer K+ faster than 20mmol/hr (my safety preference is 10mmol/hr)</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So </a:t>
            </a:r>
            <a:r>
              <a:rPr lang="en-GB" sz="1600" dirty="0">
                <a:latin typeface="Calibri" panose="020F0502020204030204" pitchFamily="34" charset="0"/>
                <a:ea typeface="Calibri" panose="020F0502020204030204" pitchFamily="34" charset="0"/>
                <a:cs typeface="Times New Roman" panose="02020603050405020304" pitchFamily="18" charset="0"/>
              </a:rPr>
              <a:t>could</a:t>
            </a:r>
            <a:r>
              <a:rPr lang="en-GB" sz="1600" dirty="0">
                <a:effectLst/>
                <a:latin typeface="Calibri" panose="020F0502020204030204" pitchFamily="34" charset="0"/>
                <a:ea typeface="Calibri" panose="020F0502020204030204" pitchFamily="34" charset="0"/>
                <a:cs typeface="Times New Roman" panose="02020603050405020304" pitchFamily="18" charset="0"/>
              </a:rPr>
              <a:t> prescribe 500ml 0.9% NaCl with 0.15% K+ (provides 10mmol  K+ in 500mL) over 30min or over 1h;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or </a:t>
            </a:r>
            <a:r>
              <a:rPr lang="en-GB" sz="1600" dirty="0">
                <a:effectLst/>
                <a:latin typeface="Calibri" panose="020F0502020204030204" pitchFamily="34" charset="0"/>
                <a:ea typeface="Calibri" panose="020F0502020204030204" pitchFamily="34" charset="0"/>
                <a:cs typeface="Times New Roman" panose="02020603050405020304" pitchFamily="18" charset="0"/>
              </a:rPr>
              <a:t>1L over 1hr or 2h would be reasonable;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or</a:t>
            </a:r>
            <a:r>
              <a:rPr lang="en-GB" sz="1600" dirty="0">
                <a:effectLst/>
                <a:latin typeface="Calibri" panose="020F0502020204030204" pitchFamily="34" charset="0"/>
                <a:ea typeface="Calibri" panose="020F0502020204030204" pitchFamily="34" charset="0"/>
                <a:cs typeface="Times New Roman" panose="02020603050405020304" pitchFamily="18" charset="0"/>
              </a:rPr>
              <a:t> 500ml 0.9% NaCl with 0.3% K+ (40mmol K+/L) over 1hr or 2h; &amp; so on…. </a:t>
            </a:r>
          </a:p>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Glucose / K+ infusion is not suitable – glucose pushes K+ into cells (insulin), potentially lowering serum K further.</a:t>
            </a:r>
          </a:p>
          <a:p>
            <a:r>
              <a:rPr lang="en-GB" sz="2000" dirty="0">
                <a:effectLst/>
                <a:latin typeface="Calibri" panose="020F0502020204030204" pitchFamily="34" charset="0"/>
                <a:ea typeface="Calibri" panose="020F0502020204030204" pitchFamily="34" charset="0"/>
                <a:cs typeface="Times New Roman" panose="02020603050405020304" pitchFamily="18" charset="0"/>
              </a:rPr>
              <a:t>The BNF Fluids &amp;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E’lytes</a:t>
            </a:r>
            <a:r>
              <a:rPr lang="en-GB" sz="2000" dirty="0">
                <a:effectLst/>
                <a:latin typeface="Calibri" panose="020F0502020204030204" pitchFamily="34" charset="0"/>
                <a:ea typeface="Calibri" panose="020F0502020204030204" pitchFamily="34" charset="0"/>
                <a:cs typeface="Times New Roman" panose="02020603050405020304" pitchFamily="18" charset="0"/>
              </a:rPr>
              <a:t> Treatment Summary has</a:t>
            </a:r>
            <a:r>
              <a:rPr lang="en-GB" sz="2000" dirty="0">
                <a:latin typeface="Calibri" panose="020F0502020204030204" pitchFamily="34" charset="0"/>
                <a:ea typeface="Calibri" panose="020F0502020204030204" pitchFamily="34" charset="0"/>
                <a:cs typeface="Times New Roman" panose="02020603050405020304" pitchFamily="18" charset="0"/>
              </a:rPr>
              <a:t> helpful tables at the end of the section – they show the </a:t>
            </a:r>
            <a:r>
              <a:rPr lang="en-GB" sz="2000" dirty="0" err="1">
                <a:latin typeface="Calibri" panose="020F0502020204030204" pitchFamily="34" charset="0"/>
                <a:ea typeface="Calibri" panose="020F0502020204030204" pitchFamily="34" charset="0"/>
                <a:cs typeface="Times New Roman" panose="02020603050405020304" pitchFamily="18" charset="0"/>
              </a:rPr>
              <a:t>e’lyte</a:t>
            </a:r>
            <a:r>
              <a:rPr lang="en-GB" sz="2000" dirty="0">
                <a:latin typeface="Calibri" panose="020F0502020204030204" pitchFamily="34" charset="0"/>
                <a:ea typeface="Calibri" panose="020F0502020204030204" pitchFamily="34" charset="0"/>
                <a:cs typeface="Times New Roman" panose="02020603050405020304" pitchFamily="18" charset="0"/>
              </a:rPr>
              <a:t> concentrations in different IV fluids </a:t>
            </a:r>
            <a:r>
              <a:rPr lang="en-GB" sz="2000"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3"/>
              </a:rPr>
              <a:t>https://bnf.nice.org.uk/treatment-summaries/fluids-and-electrolytes/</a:t>
            </a:r>
            <a:r>
              <a:rPr lang="en-GB"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GB"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p>
        </p:txBody>
      </p:sp>
    </p:spTree>
    <p:extLst>
      <p:ext uri="{BB962C8B-B14F-4D97-AF65-F5344CB8AC3E}">
        <p14:creationId xmlns:p14="http://schemas.microsoft.com/office/powerpoint/2010/main" val="1791541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DD5363-1463-D60F-6660-B7D8CEA1243F}"/>
              </a:ext>
            </a:extLst>
          </p:cNvPr>
          <p:cNvSpPr>
            <a:spLocks noGrp="1"/>
          </p:cNvSpPr>
          <p:nvPr>
            <p:ph idx="1"/>
          </p:nvPr>
        </p:nvSpPr>
        <p:spPr>
          <a:xfrm>
            <a:off x="838200" y="1020763"/>
            <a:ext cx="10515600" cy="4351338"/>
          </a:xfrm>
        </p:spPr>
        <p:txBody>
          <a:bodyPr>
            <a:normAutofit/>
          </a:bodyPr>
          <a:lstStyle/>
          <a:p>
            <a:pPr marL="0" indent="0">
              <a:lnSpc>
                <a:spcPct val="107000"/>
              </a:lnSpc>
              <a:spcAft>
                <a:spcPts val="800"/>
              </a:spcAft>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Case 3:</a:t>
            </a:r>
            <a:r>
              <a:rPr lang="en-GB" sz="2400" dirty="0">
                <a:effectLst/>
                <a:latin typeface="Calibri" panose="020F0502020204030204" pitchFamily="34" charset="0"/>
                <a:ea typeface="Calibri" panose="020F0502020204030204" pitchFamily="34" charset="0"/>
                <a:cs typeface="Times New Roman" panose="02020603050405020304" pitchFamily="18" charset="0"/>
              </a:rPr>
              <a:t> A 55y old patient with well-controlled diabetes taking regular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sc</a:t>
            </a:r>
            <a:r>
              <a:rPr lang="en-GB" sz="2400" dirty="0">
                <a:effectLst/>
                <a:latin typeface="Calibri" panose="020F0502020204030204" pitchFamily="34" charset="0"/>
                <a:ea typeface="Calibri" panose="020F0502020204030204" pitchFamily="34" charset="0"/>
                <a:cs typeface="Times New Roman" panose="02020603050405020304" pitchFamily="18" charset="0"/>
              </a:rPr>
              <a:t> insulin is scheduled for a short elective surgery; a variable rate intravenous insulin infusion (VRIII) has been commenced; His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obs</a:t>
            </a:r>
            <a:r>
              <a:rPr lang="en-GB" sz="2400" dirty="0">
                <a:effectLst/>
                <a:latin typeface="Calibri" panose="020F0502020204030204" pitchFamily="34" charset="0"/>
                <a:ea typeface="Calibri" panose="020F0502020204030204" pitchFamily="34" charset="0"/>
                <a:cs typeface="Times New Roman" panose="02020603050405020304" pitchFamily="18" charset="0"/>
              </a:rPr>
              <a:t> are all stable; His bloods, including current capillary glucose are fine. </a:t>
            </a: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Q: Prescribe a suitable IV fluid to run alongside the VRIII during the procedure.</a:t>
            </a:r>
          </a:p>
          <a:p>
            <a:endParaRPr lang="en-GB" sz="2400" dirty="0"/>
          </a:p>
        </p:txBody>
      </p:sp>
    </p:spTree>
    <p:extLst>
      <p:ext uri="{BB962C8B-B14F-4D97-AF65-F5344CB8AC3E}">
        <p14:creationId xmlns:p14="http://schemas.microsoft.com/office/powerpoint/2010/main" val="1779376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B53951-B22A-1936-F479-0F4B2A03F6AA}"/>
              </a:ext>
            </a:extLst>
          </p:cNvPr>
          <p:cNvSpPr>
            <a:spLocks noGrp="1"/>
          </p:cNvSpPr>
          <p:nvPr>
            <p:ph idx="1"/>
          </p:nvPr>
        </p:nvSpPr>
        <p:spPr>
          <a:xfrm>
            <a:off x="838200" y="226031"/>
            <a:ext cx="10515600" cy="6251825"/>
          </a:xfrm>
        </p:spPr>
        <p:txBody>
          <a:bodyPr>
            <a:normAutofit/>
          </a:bodyPr>
          <a:lstStyle/>
          <a:p>
            <a:pPr marL="0" indent="0">
              <a:lnSpc>
                <a:spcPct val="107000"/>
              </a:lnSpc>
              <a:spcAft>
                <a:spcPts val="800"/>
              </a:spcAft>
              <a:buNone/>
            </a:pPr>
            <a:r>
              <a:rPr lang="en-GB" sz="2000" b="1" dirty="0">
                <a:effectLst/>
                <a:latin typeface="Calibri" panose="020F0502020204030204" pitchFamily="34" charset="0"/>
                <a:ea typeface="Calibri" panose="020F0502020204030204" pitchFamily="34" charset="0"/>
                <a:cs typeface="Times New Roman" panose="02020603050405020304" pitchFamily="18" charset="0"/>
              </a:rPr>
              <a:t>Case 3:</a:t>
            </a:r>
            <a:r>
              <a:rPr lang="en-GB" sz="2000" dirty="0">
                <a:effectLst/>
                <a:latin typeface="Calibri" panose="020F0502020204030204" pitchFamily="34" charset="0"/>
                <a:ea typeface="Calibri" panose="020F0502020204030204" pitchFamily="34" charset="0"/>
                <a:cs typeface="Times New Roman" panose="02020603050405020304" pitchFamily="18" charset="0"/>
              </a:rPr>
              <a:t> A 55y old patient with well-controlled diabetes taking regular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sc</a:t>
            </a:r>
            <a:r>
              <a:rPr lang="en-GB" sz="2000" dirty="0">
                <a:effectLst/>
                <a:latin typeface="Calibri" panose="020F0502020204030204" pitchFamily="34" charset="0"/>
                <a:ea typeface="Calibri" panose="020F0502020204030204" pitchFamily="34" charset="0"/>
                <a:cs typeface="Times New Roman" panose="02020603050405020304" pitchFamily="18" charset="0"/>
              </a:rPr>
              <a:t> insulin is scheduled for an elective surgery that may be prolonged; a variable rate intravenous insulin infusion (VRIII) has been commenced; His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obs</a:t>
            </a:r>
            <a:r>
              <a:rPr lang="en-GB" sz="2000" dirty="0">
                <a:effectLst/>
                <a:latin typeface="Calibri" panose="020F0502020204030204" pitchFamily="34" charset="0"/>
                <a:ea typeface="Calibri" panose="020F0502020204030204" pitchFamily="34" charset="0"/>
                <a:cs typeface="Times New Roman" panose="02020603050405020304" pitchFamily="18" charset="0"/>
              </a:rPr>
              <a:t> are all stable; His bloods, including current capillary glucose are fine. </a:t>
            </a:r>
          </a:p>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Q: Prescribe a suitable IV fluid to run alongside the VRIII during the procedure.</a:t>
            </a:r>
          </a:p>
          <a:p>
            <a:pPr marL="0" indent="0">
              <a:lnSpc>
                <a:spcPct val="107000"/>
              </a:lnSpc>
              <a:spcAft>
                <a:spcPts val="800"/>
              </a:spcAft>
              <a:buNone/>
            </a:pPr>
            <a:r>
              <a:rPr lang="en-GB" sz="2000" b="1" dirty="0">
                <a:effectLst/>
                <a:latin typeface="Calibri" panose="020F0502020204030204" pitchFamily="34" charset="0"/>
                <a:ea typeface="Calibri" panose="020F0502020204030204" pitchFamily="34" charset="0"/>
                <a:cs typeface="Times New Roman" panose="02020603050405020304" pitchFamily="18" charset="0"/>
              </a:rPr>
              <a:t>Answer: </a:t>
            </a:r>
            <a:r>
              <a:rPr lang="en-GB" sz="2000" dirty="0">
                <a:effectLst/>
                <a:latin typeface="Calibri" panose="020F0502020204030204" pitchFamily="34" charset="0"/>
                <a:ea typeface="Calibri" panose="020F0502020204030204" pitchFamily="34" charset="0"/>
                <a:cs typeface="Times New Roman" panose="02020603050405020304" pitchFamily="18" charset="0"/>
              </a:rPr>
              <a:t>Needs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Na / K/ Glu </a:t>
            </a:r>
            <a:r>
              <a:rPr lang="en-GB" sz="2000" dirty="0">
                <a:effectLst/>
                <a:latin typeface="Calibri" panose="020F0502020204030204" pitchFamily="34" charset="0"/>
                <a:ea typeface="Calibri" panose="020F0502020204030204" pitchFamily="34" charset="0"/>
                <a:cs typeface="Times New Roman" panose="02020603050405020304" pitchFamily="18" charset="0"/>
              </a:rPr>
              <a:t>fluid; This Q is fine when you know where to find the information</a:t>
            </a:r>
          </a:p>
          <a:p>
            <a:pPr lvl="1">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See </a:t>
            </a:r>
            <a:r>
              <a:rPr lang="en-GB"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https://bnf.nice.org.uk/treatment-summaries/diabetes-surgery-and-medical-illness/</a:t>
            </a:r>
            <a:r>
              <a:rPr lang="en-GB" sz="1600" dirty="0">
                <a:effectLst/>
                <a:latin typeface="Calibri" panose="020F0502020204030204" pitchFamily="34" charset="0"/>
                <a:ea typeface="Calibri" panose="020F0502020204030204" pitchFamily="34" charset="0"/>
                <a:cs typeface="Times New Roman" panose="02020603050405020304" pitchFamily="18" charset="0"/>
              </a:rPr>
              <a:t> Directs you to use Na / K/ Glu fluid </a:t>
            </a:r>
            <a:r>
              <a:rPr lang="en-GB"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https://bnf.nice.org.uk/drugs/potassium-chloride-with-glucose-and-sodium-chloride/</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p>
            <a:pPr lvl="1">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Next, you need to decide the exact preparation to prescribe –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go to medicinal forms </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https://bnf.nice.org.uk/drugs/potassium-chloride-with-glucose-and-sodium-chloride/medicinal-forms/</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dirty="0">
                <a:latin typeface="Calibri" panose="020F0502020204030204" pitchFamily="34" charset="0"/>
                <a:ea typeface="Calibri" panose="020F0502020204030204" pitchFamily="34" charset="0"/>
                <a:cs typeface="Times New Roman" panose="02020603050405020304" pitchFamily="18" charset="0"/>
              </a:rPr>
              <a:t>BNF does not say % to use;  JBDS-IP says: ‘</a:t>
            </a:r>
            <a:r>
              <a:rPr lang="en-GB" sz="1800" b="0" i="0" u="none" strike="noStrike" baseline="0" dirty="0">
                <a:solidFill>
                  <a:srgbClr val="231F20"/>
                </a:solidFill>
                <a:latin typeface="Frutiger-Light"/>
              </a:rPr>
              <a:t>To ensure a steady supply of substrate and to ensure the RDA for sodium is met, it is recommended that </a:t>
            </a:r>
            <a:r>
              <a:rPr lang="en-GB" sz="1800" b="1" i="0" u="none" strike="noStrike" baseline="0" dirty="0">
                <a:solidFill>
                  <a:srgbClr val="231F20"/>
                </a:solidFill>
                <a:latin typeface="Frutiger-Light"/>
              </a:rPr>
              <a:t>5% glucose in 0.45% saline and 0.15%/0.3% potassium chloride </a:t>
            </a:r>
            <a:r>
              <a:rPr lang="en-GB" sz="1800" b="0" i="0" u="none" strike="noStrike" baseline="0" dirty="0">
                <a:solidFill>
                  <a:srgbClr val="231F20"/>
                </a:solidFill>
                <a:latin typeface="Frutiger-Light"/>
              </a:rPr>
              <a:t>should always be run alongside the VRIII at a rate to meet the patient’s fluid maintenance requirements’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Also decide volume &amp; rate - maintenance: 1L over 8-12h ok; 500ml over 6h ok; etc </a:t>
            </a:r>
            <a:r>
              <a:rPr lang="en-GB" sz="1800" i="1" u="sng" dirty="0">
                <a:effectLst/>
                <a:latin typeface="Calibri" panose="020F0502020204030204" pitchFamily="34" charset="0"/>
                <a:ea typeface="Calibri" panose="020F0502020204030204" pitchFamily="34" charset="0"/>
                <a:cs typeface="Times New Roman" panose="02020603050405020304" pitchFamily="18" charset="0"/>
              </a:rPr>
              <a:t>flexible &amp; patient is well with no fluid deficit</a:t>
            </a:r>
            <a:r>
              <a:rPr lang="en-GB" sz="1800" i="1" u="sng" dirty="0">
                <a:latin typeface="Calibri" panose="020F0502020204030204" pitchFamily="34" charset="0"/>
                <a:ea typeface="Calibri" panose="020F0502020204030204" pitchFamily="34" charset="0"/>
                <a:cs typeface="Times New Roman" panose="02020603050405020304" pitchFamily="18" charset="0"/>
              </a:rPr>
              <a:t>; will be changed as needed during surgery; this rate is fine to begin.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Fluids &amp;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E’lytes</a:t>
            </a:r>
            <a:r>
              <a:rPr lang="en-GB" sz="1800" dirty="0">
                <a:effectLst/>
                <a:latin typeface="Calibri" panose="020F0502020204030204" pitchFamily="34" charset="0"/>
                <a:ea typeface="Calibri" panose="020F0502020204030204" pitchFamily="34" charset="0"/>
                <a:cs typeface="Times New Roman" panose="02020603050405020304" pitchFamily="18" charset="0"/>
              </a:rPr>
              <a:t> Treatment Summary has</a:t>
            </a:r>
            <a:r>
              <a:rPr lang="en-GB" sz="1800" dirty="0">
                <a:latin typeface="Calibri" panose="020F0502020204030204" pitchFamily="34" charset="0"/>
                <a:ea typeface="Calibri" panose="020F0502020204030204" pitchFamily="34" charset="0"/>
                <a:cs typeface="Times New Roman" panose="02020603050405020304" pitchFamily="18" charset="0"/>
              </a:rPr>
              <a:t> helpful tables (end of the section) – showing the </a:t>
            </a:r>
            <a:r>
              <a:rPr lang="en-GB" sz="1800" dirty="0" err="1">
                <a:latin typeface="Calibri" panose="020F0502020204030204" pitchFamily="34" charset="0"/>
                <a:ea typeface="Calibri" panose="020F0502020204030204" pitchFamily="34" charset="0"/>
                <a:cs typeface="Times New Roman" panose="02020603050405020304" pitchFamily="18" charset="0"/>
              </a:rPr>
              <a:t>e’lyte</a:t>
            </a:r>
            <a:r>
              <a:rPr lang="en-GB" sz="1800" dirty="0">
                <a:latin typeface="Calibri" panose="020F0502020204030204" pitchFamily="34" charset="0"/>
                <a:ea typeface="Calibri" panose="020F0502020204030204" pitchFamily="34" charset="0"/>
                <a:cs typeface="Times New Roman" panose="02020603050405020304" pitchFamily="18" charset="0"/>
              </a:rPr>
              <a:t> concentrations in different IV fluids </a:t>
            </a:r>
            <a:r>
              <a:rPr lang="en-GB" sz="1800"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5"/>
              </a:rPr>
              <a:t>https://bnf.nice.org.uk/treatment-summaries/fluids-and-electrolytes/</a:t>
            </a:r>
            <a:r>
              <a:rPr lang="en-GB" sz="1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9765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5B90-40BA-7FBC-D149-A00A6F18C1E4}"/>
              </a:ext>
            </a:extLst>
          </p:cNvPr>
          <p:cNvSpPr>
            <a:spLocks noGrp="1"/>
          </p:cNvSpPr>
          <p:nvPr>
            <p:ph type="title"/>
          </p:nvPr>
        </p:nvSpPr>
        <p:spPr/>
        <p:txBody>
          <a:bodyPr/>
          <a:lstStyle/>
          <a:p>
            <a:r>
              <a:rPr lang="en-GB" dirty="0"/>
              <a:t>BNF</a:t>
            </a:r>
          </a:p>
        </p:txBody>
      </p:sp>
      <p:sp>
        <p:nvSpPr>
          <p:cNvPr id="3" name="Content Placeholder 2">
            <a:extLst>
              <a:ext uri="{FF2B5EF4-FFF2-40B4-BE49-F238E27FC236}">
                <a16:creationId xmlns:a16="http://schemas.microsoft.com/office/drawing/2014/main" id="{B2B973C8-20E2-77E8-8521-63BB181A1587}"/>
              </a:ext>
            </a:extLst>
          </p:cNvPr>
          <p:cNvSpPr>
            <a:spLocks noGrp="1"/>
          </p:cNvSpPr>
          <p:nvPr>
            <p:ph idx="1"/>
          </p:nvPr>
        </p:nvSpPr>
        <p:spPr>
          <a:xfrm>
            <a:off x="838200" y="1825625"/>
            <a:ext cx="3976688" cy="4351338"/>
          </a:xfrm>
        </p:spPr>
        <p:txBody>
          <a:bodyPr>
            <a:normAutofit/>
          </a:bodyPr>
          <a:lstStyle/>
          <a:p>
            <a:pPr>
              <a:lnSpc>
                <a:spcPct val="150000"/>
              </a:lnSpc>
            </a:pPr>
            <a:r>
              <a:rPr lang="en-GB" sz="2400" dirty="0"/>
              <a:t>Spend some time to recall what’s in the BNF – well worth a good look</a:t>
            </a:r>
          </a:p>
          <a:p>
            <a:pPr marL="0" indent="0">
              <a:lnSpc>
                <a:spcPct val="150000"/>
              </a:lnSpc>
              <a:buNone/>
            </a:pPr>
            <a:r>
              <a:rPr lang="en-GB" sz="2400" dirty="0">
                <a:hlinkClick r:id="rId2"/>
              </a:rPr>
              <a:t>https://bnf.nice.org.uk/</a:t>
            </a:r>
            <a:r>
              <a:rPr lang="en-GB" sz="2400" dirty="0"/>
              <a:t>  </a:t>
            </a:r>
            <a:r>
              <a:rPr lang="en-GB" sz="2400" dirty="0">
                <a:sym typeface="Wingdings" panose="05000000000000000000" pitchFamily="2" charset="2"/>
              </a:rPr>
              <a:t> </a:t>
            </a:r>
            <a:r>
              <a:rPr lang="en-GB" sz="2400" dirty="0">
                <a:hlinkClick r:id="rId3"/>
              </a:rPr>
              <a:t>https://bnf.nice.org.uk/medicines-guidance/</a:t>
            </a:r>
            <a:r>
              <a:rPr lang="en-GB" sz="2400" dirty="0"/>
              <a:t> </a:t>
            </a:r>
          </a:p>
          <a:p>
            <a:pPr>
              <a:lnSpc>
                <a:spcPct val="150000"/>
              </a:lnSpc>
            </a:pPr>
            <a:endParaRPr lang="en-GB" sz="2400" dirty="0"/>
          </a:p>
        </p:txBody>
      </p:sp>
      <p:pic>
        <p:nvPicPr>
          <p:cNvPr id="6" name="Picture 5">
            <a:extLst>
              <a:ext uri="{FF2B5EF4-FFF2-40B4-BE49-F238E27FC236}">
                <a16:creationId xmlns:a16="http://schemas.microsoft.com/office/drawing/2014/main" id="{C4602357-4967-EE1A-6CFA-CDBA3B99DFBF}"/>
              </a:ext>
            </a:extLst>
          </p:cNvPr>
          <p:cNvPicPr>
            <a:picLocks noChangeAspect="1"/>
          </p:cNvPicPr>
          <p:nvPr/>
        </p:nvPicPr>
        <p:blipFill>
          <a:blip r:embed="rId4"/>
          <a:stretch>
            <a:fillRect/>
          </a:stretch>
        </p:blipFill>
        <p:spPr>
          <a:xfrm>
            <a:off x="5957047" y="238822"/>
            <a:ext cx="4415495" cy="6463580"/>
          </a:xfrm>
          <a:prstGeom prst="rect">
            <a:avLst/>
          </a:prstGeom>
        </p:spPr>
      </p:pic>
    </p:spTree>
    <p:extLst>
      <p:ext uri="{BB962C8B-B14F-4D97-AF65-F5344CB8AC3E}">
        <p14:creationId xmlns:p14="http://schemas.microsoft.com/office/powerpoint/2010/main" val="1579378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97D6F-8A4D-359F-3480-8CAB587AB4F5}"/>
              </a:ext>
            </a:extLst>
          </p:cNvPr>
          <p:cNvSpPr>
            <a:spLocks noGrp="1"/>
          </p:cNvSpPr>
          <p:nvPr>
            <p:ph type="title"/>
          </p:nvPr>
        </p:nvSpPr>
        <p:spPr>
          <a:xfrm>
            <a:off x="838200" y="365126"/>
            <a:ext cx="10515600" cy="915988"/>
          </a:xfrm>
        </p:spPr>
        <p:txBody>
          <a:bodyPr>
            <a:normAutofit/>
          </a:bodyPr>
          <a:lstStyle/>
          <a:p>
            <a:r>
              <a:rPr lang="en-GB" sz="3600" dirty="0"/>
              <a:t>PWS-3 IV Fluids</a:t>
            </a:r>
          </a:p>
        </p:txBody>
      </p:sp>
      <p:sp>
        <p:nvSpPr>
          <p:cNvPr id="3" name="Content Placeholder 2">
            <a:extLst>
              <a:ext uri="{FF2B5EF4-FFF2-40B4-BE49-F238E27FC236}">
                <a16:creationId xmlns:a16="http://schemas.microsoft.com/office/drawing/2014/main" id="{26D3092A-10D5-C090-AD26-1A76EF93B651}"/>
              </a:ext>
            </a:extLst>
          </p:cNvPr>
          <p:cNvSpPr>
            <a:spLocks noGrp="1"/>
          </p:cNvSpPr>
          <p:nvPr>
            <p:ph idx="1"/>
          </p:nvPr>
        </p:nvSpPr>
        <p:spPr>
          <a:xfrm>
            <a:off x="838200" y="1371599"/>
            <a:ext cx="10515600" cy="4805363"/>
          </a:xfrm>
        </p:spPr>
        <p:txBody>
          <a:bodyPr>
            <a:normAutofit fontScale="92500" lnSpcReduction="20000"/>
          </a:bodyPr>
          <a:lstStyle/>
          <a:p>
            <a:pPr>
              <a:lnSpc>
                <a:spcPct val="110000"/>
              </a:lnSpc>
            </a:pPr>
            <a:r>
              <a:rPr lang="en-GB" b="1" dirty="0">
                <a:solidFill>
                  <a:srgbClr val="FF0000"/>
                </a:solidFill>
              </a:rPr>
              <a:t>Review Y5 teaching sessions, especially A/E, ICU-Resus, Surgery</a:t>
            </a:r>
          </a:p>
          <a:p>
            <a:pPr>
              <a:lnSpc>
                <a:spcPct val="110000"/>
              </a:lnSpc>
            </a:pPr>
            <a:r>
              <a:rPr lang="en-GB" dirty="0"/>
              <a:t>Also, mid-way MBBS teaching sessions in November / December </a:t>
            </a:r>
          </a:p>
          <a:p>
            <a:pPr>
              <a:lnSpc>
                <a:spcPct val="110000"/>
              </a:lnSpc>
            </a:pPr>
            <a:r>
              <a:rPr lang="en-GB" dirty="0"/>
              <a:t>Common emergency fluid scenarios</a:t>
            </a:r>
          </a:p>
          <a:p>
            <a:pPr lvl="1">
              <a:lnSpc>
                <a:spcPct val="110000"/>
              </a:lnSpc>
            </a:pPr>
            <a:r>
              <a:rPr lang="en-GB" dirty="0"/>
              <a:t>Hypokalaemia – e.g., NaCl 0.9% with K+ 0.15%, 1L over 2h </a:t>
            </a:r>
            <a:r>
              <a:rPr lang="en-GB" dirty="0">
                <a:sym typeface="Wingdings" panose="05000000000000000000" pitchFamily="2" charset="2"/>
              </a:rPr>
              <a:t> 10mmol/hr</a:t>
            </a:r>
            <a:r>
              <a:rPr lang="en-GB" dirty="0"/>
              <a:t>; Other volumes / mixes also ok  </a:t>
            </a:r>
            <a:r>
              <a:rPr lang="en-GB" dirty="0">
                <a:hlinkClick r:id="rId2"/>
              </a:rPr>
              <a:t>https://bnf.nice.org.uk/drugs/potassium-chloride-with-sodium-chloride/</a:t>
            </a:r>
            <a:r>
              <a:rPr lang="en-GB" dirty="0"/>
              <a:t> </a:t>
            </a:r>
            <a:r>
              <a:rPr lang="en-GB" dirty="0">
                <a:sym typeface="Wingdings" panose="05000000000000000000" pitchFamily="2" charset="2"/>
              </a:rPr>
              <a:t> see Medicinal Forms</a:t>
            </a:r>
            <a:endParaRPr lang="en-GB" dirty="0"/>
          </a:p>
          <a:p>
            <a:pPr lvl="2">
              <a:lnSpc>
                <a:spcPct val="110000"/>
              </a:lnSpc>
            </a:pPr>
            <a:r>
              <a:rPr lang="en-GB" dirty="0"/>
              <a:t>Care with K+ rate; </a:t>
            </a:r>
            <a:r>
              <a:rPr lang="en-GB" dirty="0">
                <a:hlinkClick r:id="rId3"/>
              </a:rPr>
              <a:t>https://bnf.nice.org.uk/drugs/potassium-chloride/#directions-for-administration</a:t>
            </a:r>
            <a:r>
              <a:rPr lang="en-GB" dirty="0"/>
              <a:t>  </a:t>
            </a:r>
          </a:p>
          <a:p>
            <a:pPr lvl="1">
              <a:lnSpc>
                <a:spcPct val="110000"/>
              </a:lnSpc>
            </a:pPr>
            <a:r>
              <a:rPr lang="en-GB" dirty="0"/>
              <a:t>Hypoglycaemia – e.g., 10% or 20% glucose 100ml over 15min….. &amp; other options</a:t>
            </a:r>
          </a:p>
          <a:p>
            <a:pPr lvl="1">
              <a:lnSpc>
                <a:spcPct val="110000"/>
              </a:lnSpc>
            </a:pPr>
            <a:r>
              <a:rPr lang="en-GB" dirty="0"/>
              <a:t>Hypercalcaemia – e.g., NaCl 0.9% 1L over 4-6h</a:t>
            </a:r>
          </a:p>
          <a:p>
            <a:pPr lvl="1">
              <a:lnSpc>
                <a:spcPct val="110000"/>
              </a:lnSpc>
            </a:pPr>
            <a:r>
              <a:rPr lang="en-GB" dirty="0"/>
              <a:t>Shock – fluid bolus – NaCl 0.9%; know volume &amp; time, 500ml in 15min or less</a:t>
            </a:r>
          </a:p>
          <a:p>
            <a:pPr>
              <a:lnSpc>
                <a:spcPct val="110000"/>
              </a:lnSpc>
            </a:pPr>
            <a:r>
              <a:rPr lang="en-GB" dirty="0"/>
              <a:t>Know maintenance IV fluids &amp; rates </a:t>
            </a:r>
          </a:p>
          <a:p>
            <a:pPr marL="0" indent="0">
              <a:lnSpc>
                <a:spcPct val="110000"/>
              </a:lnSpc>
              <a:buNone/>
            </a:pPr>
            <a:endParaRPr lang="en-GB" dirty="0"/>
          </a:p>
          <a:p>
            <a:pPr>
              <a:lnSpc>
                <a:spcPct val="110000"/>
              </a:lnSpc>
            </a:pPr>
            <a:endParaRPr lang="en-GB" dirty="0"/>
          </a:p>
        </p:txBody>
      </p:sp>
    </p:spTree>
    <p:extLst>
      <p:ext uri="{BB962C8B-B14F-4D97-AF65-F5344CB8AC3E}">
        <p14:creationId xmlns:p14="http://schemas.microsoft.com/office/powerpoint/2010/main" val="2070968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0E77C-E896-8D93-30D4-49DCF48E1DF9}"/>
              </a:ext>
            </a:extLst>
          </p:cNvPr>
          <p:cNvSpPr>
            <a:spLocks noGrp="1"/>
          </p:cNvSpPr>
          <p:nvPr>
            <p:ph type="title"/>
          </p:nvPr>
        </p:nvSpPr>
        <p:spPr/>
        <p:txBody>
          <a:bodyPr/>
          <a:lstStyle/>
          <a:p>
            <a:r>
              <a:rPr lang="en-GB" dirty="0"/>
              <a:t>PWS-4: General Practice</a:t>
            </a:r>
          </a:p>
        </p:txBody>
      </p:sp>
      <p:sp>
        <p:nvSpPr>
          <p:cNvPr id="3" name="Content Placeholder 2">
            <a:extLst>
              <a:ext uri="{FF2B5EF4-FFF2-40B4-BE49-F238E27FC236}">
                <a16:creationId xmlns:a16="http://schemas.microsoft.com/office/drawing/2014/main" id="{E0476C76-14A5-AA07-5EBF-8F6DB7B8A620}"/>
              </a:ext>
            </a:extLst>
          </p:cNvPr>
          <p:cNvSpPr>
            <a:spLocks noGrp="1"/>
          </p:cNvSpPr>
          <p:nvPr>
            <p:ph idx="1"/>
          </p:nvPr>
        </p:nvSpPr>
        <p:spPr/>
        <p:txBody>
          <a:bodyPr>
            <a:normAutofit/>
          </a:bodyPr>
          <a:lstStyle/>
          <a:p>
            <a:pPr marL="0" indent="0">
              <a:lnSpc>
                <a:spcPct val="107000"/>
              </a:lnSpc>
              <a:spcAft>
                <a:spcPts val="800"/>
              </a:spcAft>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Case 1:</a:t>
            </a:r>
            <a:r>
              <a:rPr lang="en-GB" sz="2400" dirty="0">
                <a:effectLst/>
                <a:latin typeface="Calibri" panose="020F0502020204030204" pitchFamily="34" charset="0"/>
                <a:ea typeface="Calibri" panose="020F0502020204030204" pitchFamily="34" charset="0"/>
                <a:cs typeface="Times New Roman" panose="02020603050405020304" pitchFamily="18" charset="0"/>
              </a:rPr>
              <a:t> A 24y old man is diagnosed with OCD. He discusses therapeutic options with his GP. It is agreed to commence drug therapy. He has no drug allergies.</a:t>
            </a: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Q: Prescribe a suitable drug for him.</a:t>
            </a:r>
          </a:p>
          <a:p>
            <a:endParaRPr lang="en-GB" sz="2400" dirty="0"/>
          </a:p>
        </p:txBody>
      </p:sp>
    </p:spTree>
    <p:extLst>
      <p:ext uri="{BB962C8B-B14F-4D97-AF65-F5344CB8AC3E}">
        <p14:creationId xmlns:p14="http://schemas.microsoft.com/office/powerpoint/2010/main" val="1275070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65D07-66AF-0521-1484-FFCD6A1E6286}"/>
              </a:ext>
            </a:extLst>
          </p:cNvPr>
          <p:cNvSpPr>
            <a:spLocks noGrp="1"/>
          </p:cNvSpPr>
          <p:nvPr>
            <p:ph type="title"/>
          </p:nvPr>
        </p:nvSpPr>
        <p:spPr/>
        <p:txBody>
          <a:bodyPr/>
          <a:lstStyle/>
          <a:p>
            <a:r>
              <a:rPr lang="en-GB" dirty="0"/>
              <a:t>PWS-4: General Practice</a:t>
            </a:r>
          </a:p>
        </p:txBody>
      </p:sp>
      <p:sp>
        <p:nvSpPr>
          <p:cNvPr id="3" name="Content Placeholder 2">
            <a:extLst>
              <a:ext uri="{FF2B5EF4-FFF2-40B4-BE49-F238E27FC236}">
                <a16:creationId xmlns:a16="http://schemas.microsoft.com/office/drawing/2014/main" id="{E452F866-B1FA-41F3-8EB0-9CB7BEB5D2F6}"/>
              </a:ext>
            </a:extLst>
          </p:cNvPr>
          <p:cNvSpPr>
            <a:spLocks noGrp="1"/>
          </p:cNvSpPr>
          <p:nvPr>
            <p:ph idx="1"/>
          </p:nvPr>
        </p:nvSpPr>
        <p:spPr>
          <a:xfrm>
            <a:off x="838200" y="2070847"/>
            <a:ext cx="10515600" cy="3648916"/>
          </a:xfrm>
        </p:spPr>
        <p:txBody>
          <a:bodyPr>
            <a:normAutofit/>
          </a:bodyPr>
          <a:lstStyle/>
          <a:p>
            <a:pPr marL="0" indent="0">
              <a:lnSpc>
                <a:spcPct val="107000"/>
              </a:lnSpc>
              <a:spcAft>
                <a:spcPts val="800"/>
              </a:spcAft>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Case 1:</a:t>
            </a:r>
            <a:r>
              <a:rPr lang="en-GB" sz="2400" dirty="0">
                <a:effectLst/>
                <a:latin typeface="Calibri" panose="020F0502020204030204" pitchFamily="34" charset="0"/>
                <a:ea typeface="Calibri" panose="020F0502020204030204" pitchFamily="34" charset="0"/>
                <a:cs typeface="Times New Roman" panose="02020603050405020304" pitchFamily="18" charset="0"/>
              </a:rPr>
              <a:t> A 24y old man is diagnosed with OCD. He discusses therapeutic options with his GP. It is agreed to commence drug therapy. He has no drug allergies.</a:t>
            </a: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Q: Prescribe a suitable drug for him.</a:t>
            </a:r>
          </a:p>
          <a:p>
            <a:pPr marL="0" indent="0">
              <a:lnSpc>
                <a:spcPct val="107000"/>
              </a:lnSpc>
              <a:spcAft>
                <a:spcPts val="800"/>
              </a:spcAft>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Answer: </a:t>
            </a:r>
            <a:r>
              <a:rPr lang="en-GB" sz="2400" dirty="0">
                <a:effectLst/>
                <a:latin typeface="Calibri" panose="020F0502020204030204" pitchFamily="34" charset="0"/>
                <a:ea typeface="Calibri" panose="020F0502020204030204" pitchFamily="34" charset="0"/>
                <a:cs typeface="Times New Roman" panose="02020603050405020304" pitchFamily="18" charset="0"/>
              </a:rPr>
              <a:t>Any SSRI with OCD indication appropriate – ensure dose correct. Draws on your MBBS Year 4 </a:t>
            </a:r>
            <a:r>
              <a:rPr lang="en-GB" sz="2400" dirty="0">
                <a:latin typeface="Calibri" panose="020F0502020204030204" pitchFamily="34" charset="0"/>
                <a:ea typeface="Calibri" panose="020F0502020204030204" pitchFamily="34" charset="0"/>
                <a:cs typeface="Times New Roman" panose="02020603050405020304" pitchFamily="18" charset="0"/>
              </a:rPr>
              <a:t>P</a:t>
            </a:r>
            <a:r>
              <a:rPr lang="en-GB" sz="2400" dirty="0">
                <a:effectLst/>
                <a:latin typeface="Calibri" panose="020F0502020204030204" pitchFamily="34" charset="0"/>
                <a:ea typeface="Calibri" panose="020F0502020204030204" pitchFamily="34" charset="0"/>
                <a:cs typeface="Times New Roman" panose="02020603050405020304" pitchFamily="18" charset="0"/>
              </a:rPr>
              <a:t>sychiatry knowledge</a:t>
            </a:r>
          </a:p>
          <a:p>
            <a:endParaRPr lang="en-GB" sz="2000" dirty="0"/>
          </a:p>
        </p:txBody>
      </p:sp>
    </p:spTree>
    <p:extLst>
      <p:ext uri="{BB962C8B-B14F-4D97-AF65-F5344CB8AC3E}">
        <p14:creationId xmlns:p14="http://schemas.microsoft.com/office/powerpoint/2010/main" val="825772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356C6A-DAFB-809E-E9CE-7F44BDDD33F6}"/>
              </a:ext>
            </a:extLst>
          </p:cNvPr>
          <p:cNvSpPr>
            <a:spLocks noGrp="1"/>
          </p:cNvSpPr>
          <p:nvPr>
            <p:ph idx="1"/>
          </p:nvPr>
        </p:nvSpPr>
        <p:spPr>
          <a:xfrm>
            <a:off x="838200" y="968375"/>
            <a:ext cx="10515600" cy="4351338"/>
          </a:xfrm>
        </p:spPr>
        <p:txBody>
          <a:bodyPr>
            <a:normAutofit/>
          </a:bodyPr>
          <a:lstStyle/>
          <a:p>
            <a:pPr marL="0" indent="0">
              <a:lnSpc>
                <a:spcPct val="107000"/>
              </a:lnSpc>
              <a:spcAft>
                <a:spcPts val="800"/>
              </a:spcAft>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Case 2:</a:t>
            </a:r>
            <a:r>
              <a:rPr lang="en-GB" sz="2400" dirty="0">
                <a:effectLst/>
                <a:latin typeface="Calibri" panose="020F0502020204030204" pitchFamily="34" charset="0"/>
                <a:ea typeface="Calibri" panose="020F0502020204030204" pitchFamily="34" charset="0"/>
                <a:cs typeface="Times New Roman" panose="02020603050405020304" pitchFamily="18" charset="0"/>
              </a:rPr>
              <a:t> A 10y old boy is found to have scabies (care, may be shown a photo which you need to diagnose, not told the dx).</a:t>
            </a: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Q: Prescribe a suitable therapy for him.</a:t>
            </a:r>
          </a:p>
          <a:p>
            <a:endParaRPr lang="en-GB" sz="2400" dirty="0"/>
          </a:p>
        </p:txBody>
      </p:sp>
    </p:spTree>
    <p:extLst>
      <p:ext uri="{BB962C8B-B14F-4D97-AF65-F5344CB8AC3E}">
        <p14:creationId xmlns:p14="http://schemas.microsoft.com/office/powerpoint/2010/main" val="546783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A933F8-59BC-C010-9495-C692E80EB7B6}"/>
              </a:ext>
            </a:extLst>
          </p:cNvPr>
          <p:cNvSpPr>
            <a:spLocks noGrp="1"/>
          </p:cNvSpPr>
          <p:nvPr>
            <p:ph idx="1"/>
          </p:nvPr>
        </p:nvSpPr>
        <p:spPr>
          <a:xfrm>
            <a:off x="838200" y="704851"/>
            <a:ext cx="10515600" cy="5734050"/>
          </a:xfrm>
        </p:spPr>
        <p:txBody>
          <a:bodyPr>
            <a:normAutofit/>
          </a:bodyPr>
          <a:lstStyle/>
          <a:p>
            <a:pPr marL="0" indent="0">
              <a:lnSpc>
                <a:spcPct val="107000"/>
              </a:lnSpc>
              <a:spcAft>
                <a:spcPts val="800"/>
              </a:spcAft>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Case 2:</a:t>
            </a:r>
            <a:r>
              <a:rPr lang="en-GB" sz="2400" dirty="0">
                <a:effectLst/>
                <a:latin typeface="Calibri" panose="020F0502020204030204" pitchFamily="34" charset="0"/>
                <a:ea typeface="Calibri" panose="020F0502020204030204" pitchFamily="34" charset="0"/>
                <a:cs typeface="Times New Roman" panose="02020603050405020304" pitchFamily="18" charset="0"/>
              </a:rPr>
              <a:t> A 10y old boy is found to have scabies (care, may be shown a photo which you need to diagnose, not told the dx).</a:t>
            </a: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Q: Prescribe a suitable therapy for him.</a:t>
            </a:r>
          </a:p>
          <a:p>
            <a:pPr marL="0" indent="0">
              <a:lnSpc>
                <a:spcPct val="107000"/>
              </a:lnSpc>
              <a:spcAft>
                <a:spcPts val="800"/>
              </a:spcAft>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Answer: </a:t>
            </a:r>
            <a:r>
              <a:rPr lang="en-GB" sz="2400" dirty="0">
                <a:effectLst/>
                <a:latin typeface="Calibri" panose="020F0502020204030204" pitchFamily="34" charset="0"/>
                <a:ea typeface="Calibri" panose="020F0502020204030204" pitchFamily="34" charset="0"/>
                <a:cs typeface="Times New Roman" panose="02020603050405020304" pitchFamily="18" charset="0"/>
              </a:rPr>
              <a:t>Permethrin topical </a:t>
            </a:r>
            <a:r>
              <a:rPr lang="en-GB"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https://bnfc.nice.org.uk/drugs/permethrin/#indications-and-dose</a:t>
            </a: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Aft>
                <a:spcPts val="800"/>
              </a:spcAft>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Similar Q: </a:t>
            </a:r>
          </a:p>
          <a:p>
            <a:pPr marL="342900" lvl="0" indent="-342900">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Head lice in children / anyone; Malathion.  </a:t>
            </a:r>
          </a:p>
          <a:p>
            <a:pPr marL="342900" lvl="0" indent="-342900">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Threadworms – usually in in children; Mebendazole; </a:t>
            </a:r>
          </a:p>
          <a:p>
            <a:pPr marL="342900" lvl="0" indent="-342900">
              <a:lnSpc>
                <a:spcPct val="107000"/>
              </a:lnSpc>
              <a:spcAft>
                <a:spcPts val="800"/>
              </a:spcAft>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See BNF </a:t>
            </a:r>
            <a:r>
              <a:rPr lang="en-GB"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https://bnfc.nice.org.uk/treatment-summaries/helminth-infections/</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sz="2000" dirty="0"/>
          </a:p>
        </p:txBody>
      </p:sp>
    </p:spTree>
    <p:extLst>
      <p:ext uri="{BB962C8B-B14F-4D97-AF65-F5344CB8AC3E}">
        <p14:creationId xmlns:p14="http://schemas.microsoft.com/office/powerpoint/2010/main" val="3141038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F7DAA0-2744-D570-2BB7-2EECCBF93C4E}"/>
              </a:ext>
            </a:extLst>
          </p:cNvPr>
          <p:cNvSpPr>
            <a:spLocks noGrp="1"/>
          </p:cNvSpPr>
          <p:nvPr>
            <p:ph idx="1"/>
          </p:nvPr>
        </p:nvSpPr>
        <p:spPr>
          <a:xfrm>
            <a:off x="838200" y="1109663"/>
            <a:ext cx="10515600" cy="5067300"/>
          </a:xfrm>
        </p:spPr>
        <p:txBody>
          <a:bodyPr>
            <a:normAutofit/>
          </a:bodyPr>
          <a:lstStyle/>
          <a:p>
            <a:pPr marL="0" indent="0">
              <a:lnSpc>
                <a:spcPct val="107000"/>
              </a:lnSpc>
              <a:spcAft>
                <a:spcPts val="800"/>
              </a:spcAft>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Case 3</a:t>
            </a:r>
            <a:r>
              <a:rPr lang="en-GB" sz="2400" dirty="0">
                <a:effectLst/>
                <a:latin typeface="Calibri" panose="020F0502020204030204" pitchFamily="34" charset="0"/>
                <a:ea typeface="Calibri" panose="020F0502020204030204" pitchFamily="34" charset="0"/>
                <a:cs typeface="Times New Roman" panose="02020603050405020304" pitchFamily="18" charset="0"/>
              </a:rPr>
              <a:t>: A 18y old woman attends her GP requesting emergency contraception. Sexual intercourse was approx. 36h ago. She does not wish to have a copper IUD; She has no drug allergies. Her cycles are regular 28 days. LMP began 8 days ago.</a:t>
            </a: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Q: Prescribe suitable drug therapy for her</a:t>
            </a:r>
          </a:p>
          <a:p>
            <a:pPr marL="0" indent="0">
              <a:lnSpc>
                <a:spcPct val="107000"/>
              </a:lnSpc>
              <a:spcAft>
                <a:spcPts val="800"/>
              </a:spcAft>
              <a:buNone/>
            </a:pP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Case 3 Alternative: </a:t>
            </a:r>
            <a:r>
              <a:rPr lang="en-GB" sz="2400" dirty="0">
                <a:effectLst/>
                <a:latin typeface="Calibri" panose="020F0502020204030204" pitchFamily="34" charset="0"/>
                <a:ea typeface="Calibri" panose="020F0502020204030204" pitchFamily="34" charset="0"/>
                <a:cs typeface="Times New Roman" panose="02020603050405020304" pitchFamily="18" charset="0"/>
              </a:rPr>
              <a:t>A 18y old woman attends her GP requesting emergency contraception. Sexual intercourse was approx. 36h ago. She has no drug allergies. Her cycles are regular 28 days. LMP began </a:t>
            </a:r>
            <a:r>
              <a:rPr lang="en-GB" sz="2400" dirty="0">
                <a:latin typeface="Calibri" panose="020F0502020204030204" pitchFamily="34" charset="0"/>
                <a:ea typeface="Calibri" panose="020F0502020204030204" pitchFamily="34" charset="0"/>
                <a:cs typeface="Times New Roman" panose="02020603050405020304" pitchFamily="18" charset="0"/>
              </a:rPr>
              <a:t>18</a:t>
            </a:r>
            <a:r>
              <a:rPr lang="en-GB" sz="2400" dirty="0">
                <a:effectLst/>
                <a:latin typeface="Calibri" panose="020F0502020204030204" pitchFamily="34" charset="0"/>
                <a:ea typeface="Calibri" panose="020F0502020204030204" pitchFamily="34" charset="0"/>
                <a:cs typeface="Times New Roman" panose="02020603050405020304" pitchFamily="18" charset="0"/>
              </a:rPr>
              <a:t> days ago.</a:t>
            </a:r>
          </a:p>
          <a:p>
            <a:pPr marL="0" indent="0">
              <a:lnSpc>
                <a:spcPct val="107000"/>
              </a:lnSpc>
              <a:spcAft>
                <a:spcPts val="8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Q: Prescribe suitable drug therapy for her</a:t>
            </a:r>
          </a:p>
          <a:p>
            <a:pPr marL="0" indent="0">
              <a:lnSpc>
                <a:spcPct val="107000"/>
              </a:lnSpc>
              <a:spcAft>
                <a:spcPts val="800"/>
              </a:spcAft>
              <a:buNone/>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p>
        </p:txBody>
      </p:sp>
    </p:spTree>
    <p:extLst>
      <p:ext uri="{BB962C8B-B14F-4D97-AF65-F5344CB8AC3E}">
        <p14:creationId xmlns:p14="http://schemas.microsoft.com/office/powerpoint/2010/main" val="4186949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EA6D4B-55E5-B2E2-512B-6AA2E7FD3CDB}"/>
              </a:ext>
            </a:extLst>
          </p:cNvPr>
          <p:cNvSpPr>
            <a:spLocks noGrp="1"/>
          </p:cNvSpPr>
          <p:nvPr>
            <p:ph idx="1"/>
          </p:nvPr>
        </p:nvSpPr>
        <p:spPr>
          <a:xfrm>
            <a:off x="838200" y="1009650"/>
            <a:ext cx="10915650" cy="5614988"/>
          </a:xfrm>
        </p:spPr>
        <p:txBody>
          <a:bodyPr>
            <a:normAutofit/>
          </a:bodyPr>
          <a:lstStyle/>
          <a:p>
            <a:pPr marL="0" indent="0">
              <a:lnSpc>
                <a:spcPct val="107000"/>
              </a:lnSpc>
              <a:spcAft>
                <a:spcPts val="800"/>
              </a:spcAft>
              <a:buNone/>
            </a:pPr>
            <a:r>
              <a:rPr lang="en-GB" sz="2200" b="1" dirty="0">
                <a:effectLst/>
                <a:latin typeface="Calibri" panose="020F0502020204030204" pitchFamily="34" charset="0"/>
                <a:ea typeface="Calibri" panose="020F0502020204030204" pitchFamily="34" charset="0"/>
                <a:cs typeface="Times New Roman" panose="02020603050405020304" pitchFamily="18" charset="0"/>
              </a:rPr>
              <a:t>Case 3</a:t>
            </a:r>
            <a:r>
              <a:rPr lang="en-GB" sz="2200" dirty="0">
                <a:effectLst/>
                <a:latin typeface="Calibri" panose="020F0502020204030204" pitchFamily="34" charset="0"/>
                <a:ea typeface="Calibri" panose="020F0502020204030204" pitchFamily="34" charset="0"/>
                <a:cs typeface="Times New Roman" panose="02020603050405020304" pitchFamily="18" charset="0"/>
              </a:rPr>
              <a:t>: A 18y old woman attends her GP requesting emergency contraception. Sexual intercourse was approx. 36h ago. She does not wish to have a copper IUD; She has no drug allergies. Her cycles are regular 28 days. LMP began 8 days ago. </a:t>
            </a:r>
          </a:p>
          <a:p>
            <a:pPr>
              <a:lnSpc>
                <a:spcPct val="107000"/>
              </a:lnSpc>
              <a:spcAft>
                <a:spcPts val="800"/>
              </a:spcAft>
            </a:pPr>
            <a:r>
              <a:rPr lang="en-GB" sz="2200" dirty="0">
                <a:effectLst/>
                <a:latin typeface="Calibri" panose="020F0502020204030204" pitchFamily="34" charset="0"/>
                <a:ea typeface="Calibri" panose="020F0502020204030204" pitchFamily="34" charset="0"/>
                <a:cs typeface="Times New Roman" panose="02020603050405020304" pitchFamily="18" charset="0"/>
              </a:rPr>
              <a:t>Q: Prescribe suitable drug therapy for her</a:t>
            </a:r>
          </a:p>
          <a:p>
            <a:pPr marL="0" indent="0">
              <a:lnSpc>
                <a:spcPct val="107000"/>
              </a:lnSpc>
              <a:spcAft>
                <a:spcPts val="800"/>
              </a:spcAft>
              <a:buNone/>
            </a:pPr>
            <a:r>
              <a:rPr lang="en-GB" sz="2200" b="1" dirty="0">
                <a:effectLst/>
                <a:latin typeface="Calibri" panose="020F0502020204030204" pitchFamily="34" charset="0"/>
                <a:ea typeface="Calibri" panose="020F0502020204030204" pitchFamily="34" charset="0"/>
                <a:cs typeface="Times New Roman" panose="02020603050405020304" pitchFamily="18" charset="0"/>
              </a:rPr>
              <a:t>Answer: </a:t>
            </a:r>
            <a:r>
              <a:rPr lang="en-GB" sz="2200" dirty="0">
                <a:effectLst/>
                <a:latin typeface="Calibri" panose="020F0502020204030204" pitchFamily="34" charset="0"/>
                <a:ea typeface="Calibri" panose="020F0502020204030204" pitchFamily="34" charset="0"/>
                <a:cs typeface="Times New Roman" panose="02020603050405020304" pitchFamily="18" charset="0"/>
              </a:rPr>
              <a:t>Ulipristal 30mg po; single dose; or </a:t>
            </a:r>
            <a:r>
              <a:rPr lang="en-GB" sz="2200" dirty="0" err="1">
                <a:effectLst/>
                <a:latin typeface="Calibri" panose="020F0502020204030204" pitchFamily="34" charset="0"/>
                <a:ea typeface="Calibri" panose="020F0502020204030204" pitchFamily="34" charset="0"/>
                <a:cs typeface="Times New Roman" panose="02020603050405020304" pitchFamily="18" charset="0"/>
              </a:rPr>
              <a:t>levonorgesterol</a:t>
            </a:r>
            <a:r>
              <a:rPr lang="en-GB" sz="2200" dirty="0">
                <a:effectLst/>
                <a:latin typeface="Calibri" panose="020F0502020204030204" pitchFamily="34" charset="0"/>
                <a:ea typeface="Calibri" panose="020F0502020204030204" pitchFamily="34" charset="0"/>
                <a:cs typeface="Times New Roman" panose="02020603050405020304" pitchFamily="18" charset="0"/>
              </a:rPr>
              <a:t> 1.5mg po; single dose; </a:t>
            </a:r>
            <a:r>
              <a:rPr lang="en-GB" sz="2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https://bnfc.nice.org.uk/treatment-summaries/emergency-contraception/</a:t>
            </a:r>
            <a:r>
              <a:rPr lang="en-GB" sz="2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2200" b="1" dirty="0">
                <a:effectLst/>
                <a:latin typeface="Calibri" panose="020F0502020204030204" pitchFamily="34" charset="0"/>
                <a:ea typeface="Calibri" panose="020F0502020204030204" pitchFamily="34" charset="0"/>
                <a:cs typeface="Times New Roman" panose="02020603050405020304" pitchFamily="18" charset="0"/>
              </a:rPr>
              <a:t>Note: </a:t>
            </a:r>
            <a:r>
              <a:rPr lang="en-GB" sz="2200" dirty="0">
                <a:effectLst/>
                <a:latin typeface="Calibri" panose="020F0502020204030204" pitchFamily="34" charset="0"/>
                <a:ea typeface="Calibri" panose="020F0502020204030204" pitchFamily="34" charset="0"/>
                <a:cs typeface="Times New Roman" panose="02020603050405020304" pitchFamily="18" charset="0"/>
              </a:rPr>
              <a:t>Copper IUD is the most effective emergency contraception but not appropriate here.</a:t>
            </a:r>
          </a:p>
          <a:p>
            <a:pPr marL="0" indent="0">
              <a:buNone/>
            </a:pPr>
            <a:r>
              <a:rPr lang="en-GB" sz="2200" b="1" dirty="0">
                <a:solidFill>
                  <a:srgbClr val="FF0000"/>
                </a:solidFill>
                <a:ea typeface="Calibri" panose="020F0502020204030204" pitchFamily="34" charset="0"/>
                <a:cs typeface="Times New Roman" panose="02020603050405020304" pitchFamily="18" charset="0"/>
              </a:rPr>
              <a:t>Case 3 alternative: </a:t>
            </a:r>
            <a:r>
              <a:rPr lang="en-GB" sz="2200" dirty="0">
                <a:effectLst/>
                <a:ea typeface="Calibri" panose="020F0502020204030204" pitchFamily="34" charset="0"/>
                <a:cs typeface="Times New Roman" panose="02020603050405020304" pitchFamily="18" charset="0"/>
              </a:rPr>
              <a:t>Only the copper IUD is effective if unprotected sexual intercourse occurred after ovulation (LMP began 18 days ago). </a:t>
            </a:r>
            <a:r>
              <a:rPr lang="en-GB" sz="2200" b="1" dirty="0">
                <a:effectLst/>
                <a:ea typeface="Calibri" panose="020F0502020204030204" pitchFamily="34" charset="0"/>
                <a:cs typeface="Times New Roman" panose="02020603050405020304" pitchFamily="18" charset="0"/>
              </a:rPr>
              <a:t>Note</a:t>
            </a:r>
            <a:r>
              <a:rPr lang="en-GB" sz="2200" dirty="0">
                <a:effectLst/>
                <a:ea typeface="Calibri" panose="020F0502020204030204" pitchFamily="34" charset="0"/>
                <a:cs typeface="Times New Roman" panose="02020603050405020304" pitchFamily="18" charset="0"/>
              </a:rPr>
              <a:t> BNF ‘Hormonal Contraception’ section, </a:t>
            </a:r>
            <a:r>
              <a:rPr lang="en-GB" sz="2200" i="1" dirty="0">
                <a:effectLst/>
                <a:ea typeface="Calibri" panose="020F0502020204030204" pitchFamily="34" charset="0"/>
                <a:cs typeface="Times New Roman" panose="02020603050405020304" pitchFamily="18" charset="0"/>
              </a:rPr>
              <a:t>“</a:t>
            </a:r>
            <a:r>
              <a:rPr lang="en-GB" sz="2200" i="1" dirty="0"/>
              <a:t>Oral emergency contraception administered after ovulation is ineffective.”</a:t>
            </a:r>
          </a:p>
          <a:p>
            <a:r>
              <a:rPr lang="en-GB" sz="2200" dirty="0"/>
              <a:t>Care with </a:t>
            </a:r>
            <a:r>
              <a:rPr lang="en-GB" sz="2200" dirty="0">
                <a:effectLst/>
                <a:ea typeface="Calibri" panose="020F0502020204030204" pitchFamily="34" charset="0"/>
                <a:cs typeface="Times New Roman" panose="02020603050405020304" pitchFamily="18" charset="0"/>
              </a:rPr>
              <a:t>emergency contraception prescribing – BNF – Know where to find the information</a:t>
            </a:r>
          </a:p>
          <a:p>
            <a:endParaRPr lang="en-GB" sz="2000" i="1" dirty="0"/>
          </a:p>
        </p:txBody>
      </p:sp>
    </p:spTree>
    <p:extLst>
      <p:ext uri="{BB962C8B-B14F-4D97-AF65-F5344CB8AC3E}">
        <p14:creationId xmlns:p14="http://schemas.microsoft.com/office/powerpoint/2010/main" val="294586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9AC3E6-2800-3B17-894F-EB724ADC807A}"/>
              </a:ext>
            </a:extLst>
          </p:cNvPr>
          <p:cNvSpPr>
            <a:spLocks noGrp="1"/>
          </p:cNvSpPr>
          <p:nvPr>
            <p:ph idx="1"/>
          </p:nvPr>
        </p:nvSpPr>
        <p:spPr>
          <a:xfrm>
            <a:off x="909638" y="820738"/>
            <a:ext cx="10515600" cy="4351338"/>
          </a:xfrm>
        </p:spPr>
        <p:txBody>
          <a:bodyPr>
            <a:normAutofit/>
          </a:bodyPr>
          <a:lstStyle/>
          <a:p>
            <a:pPr marL="0" indent="0">
              <a:lnSpc>
                <a:spcPct val="107000"/>
              </a:lnSpc>
              <a:spcAft>
                <a:spcPts val="800"/>
              </a:spcAft>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Case 4:</a:t>
            </a:r>
            <a:r>
              <a:rPr lang="en-GB" sz="2400" dirty="0">
                <a:effectLst/>
                <a:latin typeface="Calibri" panose="020F0502020204030204" pitchFamily="34" charset="0"/>
                <a:ea typeface="Calibri" panose="020F0502020204030204" pitchFamily="34" charset="0"/>
                <a:cs typeface="Times New Roman" panose="02020603050405020304" pitchFamily="18" charset="0"/>
              </a:rPr>
              <a:t> A 22-month old boy is brought to the GP for review. He has a barking cough for 2 days; his father says it is worsening; temp 37.2C; eating and drinking ok; Weight 12Kg.</a:t>
            </a: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Q: Prescribe one drug to minimise his risk of clinical deterioration</a:t>
            </a:r>
          </a:p>
          <a:p>
            <a:endParaRPr lang="en-GB" sz="2400" dirty="0"/>
          </a:p>
        </p:txBody>
      </p:sp>
    </p:spTree>
    <p:extLst>
      <p:ext uri="{BB962C8B-B14F-4D97-AF65-F5344CB8AC3E}">
        <p14:creationId xmlns:p14="http://schemas.microsoft.com/office/powerpoint/2010/main" val="243374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C089B9-2374-06FA-917F-A0102D04B0B1}"/>
              </a:ext>
            </a:extLst>
          </p:cNvPr>
          <p:cNvSpPr>
            <a:spLocks noGrp="1"/>
          </p:cNvSpPr>
          <p:nvPr>
            <p:ph idx="1"/>
          </p:nvPr>
        </p:nvSpPr>
        <p:spPr>
          <a:xfrm>
            <a:off x="838200" y="1295400"/>
            <a:ext cx="10515600" cy="5424488"/>
          </a:xfrm>
        </p:spPr>
        <p:txBody>
          <a:bodyPr>
            <a:normAutofit/>
          </a:bodyPr>
          <a:lstStyle/>
          <a:p>
            <a:pPr marL="0" indent="0">
              <a:lnSpc>
                <a:spcPct val="107000"/>
              </a:lnSpc>
              <a:spcAft>
                <a:spcPts val="800"/>
              </a:spcAft>
              <a:buNone/>
            </a:pPr>
            <a:r>
              <a:rPr lang="en-GB" sz="2200" b="1" dirty="0">
                <a:effectLst/>
                <a:latin typeface="Calibri" panose="020F0502020204030204" pitchFamily="34" charset="0"/>
                <a:ea typeface="Calibri" panose="020F0502020204030204" pitchFamily="34" charset="0"/>
                <a:cs typeface="Times New Roman" panose="02020603050405020304" pitchFamily="18" charset="0"/>
              </a:rPr>
              <a:t>Case 4:</a:t>
            </a:r>
            <a:r>
              <a:rPr lang="en-GB" sz="2200" dirty="0">
                <a:effectLst/>
                <a:latin typeface="Calibri" panose="020F0502020204030204" pitchFamily="34" charset="0"/>
                <a:ea typeface="Calibri" panose="020F0502020204030204" pitchFamily="34" charset="0"/>
                <a:cs typeface="Times New Roman" panose="02020603050405020304" pitchFamily="18" charset="0"/>
              </a:rPr>
              <a:t> A 22-month old boy is brought to the GP for review. He has a barking cough for 2 days; his father says it is worsening; temp 37.2C; eating and drinking ok; Weight 12Kg.</a:t>
            </a:r>
          </a:p>
          <a:p>
            <a:pPr>
              <a:lnSpc>
                <a:spcPct val="107000"/>
              </a:lnSpc>
              <a:spcAft>
                <a:spcPts val="800"/>
              </a:spcAft>
            </a:pPr>
            <a:r>
              <a:rPr lang="en-GB" sz="2200" dirty="0">
                <a:effectLst/>
                <a:latin typeface="Calibri" panose="020F0502020204030204" pitchFamily="34" charset="0"/>
                <a:ea typeface="Calibri" panose="020F0502020204030204" pitchFamily="34" charset="0"/>
                <a:cs typeface="Times New Roman" panose="02020603050405020304" pitchFamily="18" charset="0"/>
              </a:rPr>
              <a:t>Q: Prescribe one drug to minimise his risk of clinical deterioration</a:t>
            </a:r>
          </a:p>
          <a:p>
            <a:pPr marL="0" indent="0">
              <a:lnSpc>
                <a:spcPct val="107000"/>
              </a:lnSpc>
              <a:spcAft>
                <a:spcPts val="800"/>
              </a:spcAft>
              <a:buNone/>
            </a:pPr>
            <a:r>
              <a:rPr lang="en-GB" sz="2200" b="1" dirty="0">
                <a:effectLst/>
                <a:latin typeface="Calibri" panose="020F0502020204030204" pitchFamily="34" charset="0"/>
                <a:ea typeface="Calibri" panose="020F0502020204030204" pitchFamily="34" charset="0"/>
                <a:cs typeface="Times New Roman" panose="02020603050405020304" pitchFamily="18" charset="0"/>
              </a:rPr>
              <a:t>Answer: </a:t>
            </a:r>
            <a:r>
              <a:rPr lang="en-GB" sz="2200" dirty="0">
                <a:effectLst/>
                <a:latin typeface="Calibri" panose="020F0502020204030204" pitchFamily="34" charset="0"/>
                <a:ea typeface="Calibri" panose="020F0502020204030204" pitchFamily="34" charset="0"/>
                <a:cs typeface="Times New Roman" panose="02020603050405020304" pitchFamily="18" charset="0"/>
              </a:rPr>
              <a:t>Need to recognise croup; This is mild; Dexamethasone 150microg/Kg for 1 dose is reasonable; See </a:t>
            </a:r>
            <a:r>
              <a:rPr lang="en-GB" sz="2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https://bnfc.nice.org.uk/treatment-summaries/croup/</a:t>
            </a:r>
            <a:r>
              <a:rPr lang="en-GB" sz="2200" dirty="0">
                <a:effectLst/>
                <a:latin typeface="Calibri" panose="020F0502020204030204" pitchFamily="34" charset="0"/>
                <a:ea typeface="Calibri" panose="020F0502020204030204" pitchFamily="34" charset="0"/>
                <a:cs typeface="Times New Roman" panose="02020603050405020304" pitchFamily="18" charset="0"/>
              </a:rPr>
              <a:t>  (BNF seems to suggests this ahead of prednisolone – but pred would gain some marks)</a:t>
            </a:r>
          </a:p>
          <a:p>
            <a:pPr>
              <a:lnSpc>
                <a:spcPct val="107000"/>
              </a:lnSpc>
              <a:spcAft>
                <a:spcPts val="800"/>
              </a:spcAft>
            </a:pPr>
            <a:r>
              <a:rPr lang="en-GB" sz="2200" b="1" dirty="0">
                <a:effectLst/>
                <a:latin typeface="Calibri" panose="020F0502020204030204" pitchFamily="34" charset="0"/>
                <a:ea typeface="Calibri" panose="020F0502020204030204" pitchFamily="34" charset="0"/>
                <a:cs typeface="Times New Roman" panose="02020603050405020304" pitchFamily="18" charset="0"/>
              </a:rPr>
              <a:t>Note: </a:t>
            </a:r>
            <a:r>
              <a:rPr lang="en-GB" sz="2200" dirty="0">
                <a:effectLst/>
                <a:latin typeface="Calibri" panose="020F0502020204030204" pitchFamily="34" charset="0"/>
                <a:ea typeface="Calibri" panose="020F0502020204030204" pitchFamily="34" charset="0"/>
                <a:cs typeface="Times New Roman" panose="02020603050405020304" pitchFamily="18" charset="0"/>
              </a:rPr>
              <a:t>Small child – need oral solution: </a:t>
            </a:r>
            <a:r>
              <a:rPr lang="en-GB" sz="2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C</a:t>
            </a:r>
            <a:r>
              <a:rPr lang="en-GB" sz="2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alculate the dose</a:t>
            </a:r>
            <a:r>
              <a:rPr lang="en-GB" sz="2200" dirty="0">
                <a:effectLst/>
                <a:latin typeface="Calibri" panose="020F0502020204030204" pitchFamily="34" charset="0"/>
                <a:ea typeface="Calibri" panose="020F0502020204030204" pitchFamily="34" charset="0"/>
                <a:cs typeface="Times New Roman" panose="02020603050405020304" pitchFamily="18" charset="0"/>
              </a:rPr>
              <a:t> = 1.8mg </a:t>
            </a:r>
          </a:p>
          <a:p>
            <a:pPr lvl="1">
              <a:lnSpc>
                <a:spcPct val="107000"/>
              </a:lnSpc>
              <a:spcAft>
                <a:spcPts val="800"/>
              </a:spcAft>
            </a:pPr>
            <a:r>
              <a:rPr lang="en-GB" sz="2200" dirty="0">
                <a:effectLst/>
                <a:latin typeface="Calibri" panose="020F0502020204030204" pitchFamily="34" charset="0"/>
                <a:ea typeface="Calibri" panose="020F0502020204030204" pitchFamily="34" charset="0"/>
                <a:cs typeface="Times New Roman" panose="02020603050405020304" pitchFamily="18" charset="0"/>
              </a:rPr>
              <a:t>Dexamethasone is available as 2mg/5ml solution; so dose volume is 4.5ml of the 2mg/5ml solution. See </a:t>
            </a:r>
            <a:r>
              <a:rPr lang="en-GB" sz="2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https://bnfc.nice.org.uk/drugs/dexamethasone/medicinal-forms/#oral-solution</a:t>
            </a:r>
            <a:r>
              <a:rPr lang="en-GB" sz="2200" dirty="0">
                <a:effectLst/>
                <a:latin typeface="Calibri" panose="020F0502020204030204" pitchFamily="34" charset="0"/>
                <a:ea typeface="Calibri" panose="020F0502020204030204" pitchFamily="34" charset="0"/>
                <a:cs typeface="Times New Roman" panose="02020603050405020304" pitchFamily="18" charset="0"/>
              </a:rPr>
              <a:t> </a:t>
            </a:r>
          </a:p>
          <a:p>
            <a:pPr lvl="2">
              <a:lnSpc>
                <a:spcPct val="107000"/>
              </a:lnSpc>
              <a:spcAft>
                <a:spcPts val="800"/>
              </a:spcAft>
            </a:pPr>
            <a:r>
              <a:rPr lang="en-GB" sz="1800" dirty="0">
                <a:latin typeface="Calibri" panose="020F0502020204030204" pitchFamily="34" charset="0"/>
                <a:ea typeface="Calibri" panose="020F0502020204030204" pitchFamily="34" charset="0"/>
                <a:cs typeface="Times New Roman" panose="02020603050405020304" pitchFamily="18" charset="0"/>
              </a:rPr>
              <a:t>[</a:t>
            </a:r>
            <a:r>
              <a:rPr lang="en-GB" sz="1800" b="1" dirty="0">
                <a:latin typeface="Calibri" panose="020F0502020204030204" pitchFamily="34" charset="0"/>
                <a:ea typeface="Calibri" panose="020F0502020204030204" pitchFamily="34" charset="0"/>
                <a:cs typeface="Times New Roman" panose="02020603050405020304" pitchFamily="18" charset="0"/>
              </a:rPr>
              <a:t>OSCEs may include similar dose calc Q</a:t>
            </a:r>
            <a:r>
              <a:rPr lang="en-GB" sz="1800" dirty="0">
                <a:latin typeface="Calibri" panose="020F0502020204030204" pitchFamily="34" charset="0"/>
                <a:ea typeface="Calibri" panose="020F0502020204030204" pitchFamily="34" charset="0"/>
                <a:cs typeface="Times New Roman" panose="02020603050405020304" pitchFamily="18" charset="0"/>
              </a:rPr>
              <a:t>; various clin scenarios possible; Request could be: </a:t>
            </a:r>
            <a:r>
              <a:rPr lang="en-GB" sz="1800" dirty="0" err="1">
                <a:latin typeface="Calibri" panose="020F0502020204030204" pitchFamily="34" charset="0"/>
                <a:ea typeface="Calibri" panose="020F0502020204030204" pitchFamily="34" charset="0"/>
                <a:cs typeface="Times New Roman" panose="02020603050405020304" pitchFamily="18" charset="0"/>
              </a:rPr>
              <a:t>writethe</a:t>
            </a:r>
            <a:r>
              <a:rPr lang="en-GB" sz="1800" dirty="0">
                <a:latin typeface="Calibri" panose="020F0502020204030204" pitchFamily="34" charset="0"/>
                <a:ea typeface="Calibri" panose="020F0502020204030204" pitchFamily="34" charset="0"/>
                <a:cs typeface="Times New Roman" panose="02020603050405020304" pitchFamily="18" charset="0"/>
              </a:rPr>
              <a:t>  prescription; measure out the oral dose / draw up if e.g. IM / IV dosing]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65971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9C534F-2567-772E-0B3F-8F5328FF1478}"/>
              </a:ext>
            </a:extLst>
          </p:cNvPr>
          <p:cNvSpPr>
            <a:spLocks noGrp="1"/>
          </p:cNvSpPr>
          <p:nvPr>
            <p:ph idx="1"/>
          </p:nvPr>
        </p:nvSpPr>
        <p:spPr>
          <a:xfrm>
            <a:off x="704850" y="996950"/>
            <a:ext cx="10515600" cy="4351338"/>
          </a:xfrm>
        </p:spPr>
        <p:txBody>
          <a:bodyPr>
            <a:normAutofit/>
          </a:bodyPr>
          <a:lstStyle/>
          <a:p>
            <a:pPr marL="0" indent="0">
              <a:lnSpc>
                <a:spcPct val="107000"/>
              </a:lnSpc>
              <a:spcAft>
                <a:spcPts val="800"/>
              </a:spcAft>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Case 5:</a:t>
            </a:r>
            <a:r>
              <a:rPr lang="en-GB" sz="2400" dirty="0">
                <a:effectLst/>
                <a:latin typeface="Calibri" panose="020F0502020204030204" pitchFamily="34" charset="0"/>
                <a:ea typeface="Calibri" panose="020F0502020204030204" pitchFamily="34" charset="0"/>
                <a:cs typeface="Times New Roman" panose="02020603050405020304" pitchFamily="18" charset="0"/>
              </a:rPr>
              <a:t> A 55y old woman with distressing menopausal symptoms has discussed the therapeutic options with her GP and it is agreed to commence hormone replacement therapy (HRT). She does not wish to have withdrawal bleeds. </a:t>
            </a: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Q: Prescribe a suitable HRT product for her.</a:t>
            </a:r>
          </a:p>
          <a:p>
            <a:endParaRPr lang="en-GB" sz="2400" dirty="0"/>
          </a:p>
        </p:txBody>
      </p:sp>
    </p:spTree>
    <p:extLst>
      <p:ext uri="{BB962C8B-B14F-4D97-AF65-F5344CB8AC3E}">
        <p14:creationId xmlns:p14="http://schemas.microsoft.com/office/powerpoint/2010/main" val="4172802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C99BF-611F-A3E3-7509-E1981614ACFE}"/>
              </a:ext>
            </a:extLst>
          </p:cNvPr>
          <p:cNvSpPr>
            <a:spLocks noGrp="1"/>
          </p:cNvSpPr>
          <p:nvPr>
            <p:ph type="title"/>
          </p:nvPr>
        </p:nvSpPr>
        <p:spPr/>
        <p:txBody>
          <a:bodyPr/>
          <a:lstStyle/>
          <a:p>
            <a:r>
              <a:rPr lang="en-GB" dirty="0"/>
              <a:t>Recent questions re PSA</a:t>
            </a:r>
          </a:p>
        </p:txBody>
      </p:sp>
      <p:sp>
        <p:nvSpPr>
          <p:cNvPr id="3" name="Content Placeholder 2">
            <a:extLst>
              <a:ext uri="{FF2B5EF4-FFF2-40B4-BE49-F238E27FC236}">
                <a16:creationId xmlns:a16="http://schemas.microsoft.com/office/drawing/2014/main" id="{C9A8B291-A9F9-59A0-2F7E-6A62096B865C}"/>
              </a:ext>
            </a:extLst>
          </p:cNvPr>
          <p:cNvSpPr>
            <a:spLocks noGrp="1"/>
          </p:cNvSpPr>
          <p:nvPr>
            <p:ph idx="1"/>
          </p:nvPr>
        </p:nvSpPr>
        <p:spPr/>
        <p:txBody>
          <a:bodyPr/>
          <a:lstStyle/>
          <a:p>
            <a:r>
              <a:rPr lang="en-GB" dirty="0"/>
              <a:t>Are the PSA papers different from each other?</a:t>
            </a:r>
          </a:p>
          <a:p>
            <a:pPr lvl="1"/>
            <a:r>
              <a:rPr lang="en-GB" dirty="0"/>
              <a:t>Yes: Some ‘anchor’ Q, not many, are common across all the papers. Otherwise, Q are different on each paper. Every Q is standard set individually, hence, the pass score for each paper varies a bit.</a:t>
            </a:r>
          </a:p>
          <a:p>
            <a:endParaRPr lang="en-GB" dirty="0"/>
          </a:p>
          <a:p>
            <a:r>
              <a:rPr lang="en-GB" dirty="0"/>
              <a:t>Do the practice papers when they are made available by MSC–BPS in January 2025 before the PSA </a:t>
            </a:r>
          </a:p>
          <a:p>
            <a:pPr lvl="1"/>
            <a:r>
              <a:rPr lang="en-GB" b="1" dirty="0">
                <a:solidFill>
                  <a:srgbClr val="00B050"/>
                </a:solidFill>
              </a:rPr>
              <a:t>Added Value: </a:t>
            </a:r>
            <a:r>
              <a:rPr lang="en-GB" dirty="0"/>
              <a:t>In the PWS questions use the prescribing dropdown drug list ‘box’ to practise finding products, especially 1) IV fluids; 2) combination products, e.g., inhalers, HRT, COC.</a:t>
            </a:r>
          </a:p>
        </p:txBody>
      </p:sp>
    </p:spTree>
    <p:extLst>
      <p:ext uri="{BB962C8B-B14F-4D97-AF65-F5344CB8AC3E}">
        <p14:creationId xmlns:p14="http://schemas.microsoft.com/office/powerpoint/2010/main" val="19494985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B1E9-11B2-D9D3-0337-9899F488169D}"/>
              </a:ext>
            </a:extLst>
          </p:cNvPr>
          <p:cNvSpPr>
            <a:spLocks noGrp="1"/>
          </p:cNvSpPr>
          <p:nvPr>
            <p:ph type="title"/>
          </p:nvPr>
        </p:nvSpPr>
        <p:spPr>
          <a:xfrm>
            <a:off x="795337" y="150813"/>
            <a:ext cx="10515600" cy="754063"/>
          </a:xfrm>
        </p:spPr>
        <p:txBody>
          <a:bodyPr/>
          <a:lstStyle/>
          <a:p>
            <a:r>
              <a:rPr lang="en-GB" dirty="0"/>
              <a:t>See also PWS-2, Case 2 - similar</a:t>
            </a:r>
          </a:p>
        </p:txBody>
      </p:sp>
      <p:sp>
        <p:nvSpPr>
          <p:cNvPr id="3" name="Content Placeholder 2">
            <a:extLst>
              <a:ext uri="{FF2B5EF4-FFF2-40B4-BE49-F238E27FC236}">
                <a16:creationId xmlns:a16="http://schemas.microsoft.com/office/drawing/2014/main" id="{2E1464A0-E99F-D1C8-1909-02294E07D4FE}"/>
              </a:ext>
            </a:extLst>
          </p:cNvPr>
          <p:cNvSpPr>
            <a:spLocks noGrp="1"/>
          </p:cNvSpPr>
          <p:nvPr>
            <p:ph idx="1"/>
          </p:nvPr>
        </p:nvSpPr>
        <p:spPr>
          <a:xfrm>
            <a:off x="838200" y="981076"/>
            <a:ext cx="10515600" cy="5638800"/>
          </a:xfrm>
        </p:spPr>
        <p:txBody>
          <a:bodyPr>
            <a:normAutofit fontScale="92500" lnSpcReduction="20000"/>
          </a:bodyPr>
          <a:lstStyle/>
          <a:p>
            <a:pPr marL="0" indent="0">
              <a:lnSpc>
                <a:spcPct val="107000"/>
              </a:lnSpc>
              <a:spcAft>
                <a:spcPts val="800"/>
              </a:spcAft>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Case 5:</a:t>
            </a:r>
            <a:r>
              <a:rPr lang="en-GB" sz="1800" dirty="0">
                <a:effectLst/>
                <a:latin typeface="Calibri" panose="020F0502020204030204" pitchFamily="34" charset="0"/>
                <a:ea typeface="Calibri" panose="020F0502020204030204" pitchFamily="34" charset="0"/>
                <a:cs typeface="Times New Roman" panose="02020603050405020304" pitchFamily="18" charset="0"/>
              </a:rPr>
              <a:t> A 55y old woman with distressing menopausal symptoms has discussed the therapeutic options with her GP and it is agreed to commence hormone replacement therapy (HRT). She does not wish to have withdrawal bleeds. </a:t>
            </a: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Q: Prescribe a suitable HRT product for her.</a:t>
            </a:r>
          </a:p>
          <a:p>
            <a:pPr marL="0" indent="0">
              <a:lnSpc>
                <a:spcPct val="107000"/>
              </a:lnSpc>
              <a:spcAft>
                <a:spcPts val="800"/>
              </a:spcAft>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Answer: </a:t>
            </a:r>
            <a:r>
              <a:rPr lang="en-GB" sz="1800" dirty="0">
                <a:effectLst/>
                <a:latin typeface="Calibri" panose="020F0502020204030204" pitchFamily="34" charset="0"/>
                <a:ea typeface="Calibri" panose="020F0502020204030204" pitchFamily="34" charset="0"/>
                <a:cs typeface="Times New Roman" panose="02020603050405020304" pitchFamily="18" charset="0"/>
              </a:rPr>
              <a:t>Does not wish to have bleeds so a product providing continuous oestrogen and progestogen is indicated </a:t>
            </a:r>
            <a:r>
              <a:rPr lang="en-GB" sz="1800" dirty="0">
                <a:effectLst/>
                <a:latin typeface="Calibri" panose="020F0502020204030204" pitchFamily="34" charset="0"/>
                <a:ea typeface="Calibri" panose="020F0502020204030204" pitchFamily="34" charset="0"/>
                <a:cs typeface="Times New Roman" panose="02020603050405020304" pitchFamily="18" charset="0"/>
                <a:hlinkClick r:id="rId2"/>
              </a:rPr>
              <a:t>https://bnf.nice.org.uk/treatment-summaries/sex-hormones/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Click on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estradiol</a:t>
            </a:r>
            <a:r>
              <a:rPr lang="en-GB" sz="1800" dirty="0">
                <a:effectLst/>
                <a:latin typeface="Calibri" panose="020F0502020204030204" pitchFamily="34" charset="0"/>
                <a:ea typeface="Calibri" panose="020F0502020204030204" pitchFamily="34" charset="0"/>
                <a:cs typeface="Times New Roman" panose="02020603050405020304" pitchFamily="18" charset="0"/>
              </a:rPr>
              <a:t>’ – brings up some options </a:t>
            </a:r>
            <a:r>
              <a:rPr lang="en-GB" sz="1800" u="sng" dirty="0">
                <a:effectLst/>
                <a:latin typeface="Calibri" panose="020F0502020204030204" pitchFamily="34" charset="0"/>
                <a:ea typeface="Calibri" panose="020F0502020204030204" pitchFamily="34" charset="0"/>
                <a:cs typeface="Times New Roman" panose="02020603050405020304" pitchFamily="18" charset="0"/>
              </a:rPr>
              <a:t>but no help </a:t>
            </a:r>
            <a:r>
              <a:rPr lang="en-GB" sz="1800" dirty="0">
                <a:effectLst/>
                <a:latin typeface="Calibri" panose="020F0502020204030204" pitchFamily="34" charset="0"/>
                <a:ea typeface="Calibri" panose="020F0502020204030204" pitchFamily="34" charset="0"/>
                <a:cs typeface="Times New Roman" panose="02020603050405020304" pitchFamily="18" charset="0"/>
              </a:rPr>
              <a:t>as we need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estradiol</a:t>
            </a:r>
            <a:r>
              <a:rPr lang="en-GB" sz="1800" dirty="0">
                <a:effectLst/>
                <a:latin typeface="Calibri" panose="020F0502020204030204" pitchFamily="34" charset="0"/>
                <a:ea typeface="Calibri" panose="020F0502020204030204" pitchFamily="34" charset="0"/>
                <a:cs typeface="Times New Roman" panose="02020603050405020304" pitchFamily="18" charset="0"/>
              </a:rPr>
              <a:t> + progestogen &amp; there is </a:t>
            </a:r>
            <a:r>
              <a:rPr lang="en-GB" sz="1800" u="sng" dirty="0">
                <a:effectLst/>
                <a:latin typeface="Calibri" panose="020F0502020204030204" pitchFamily="34" charset="0"/>
                <a:ea typeface="Calibri" panose="020F0502020204030204" pitchFamily="34" charset="0"/>
                <a:cs typeface="Times New Roman" panose="02020603050405020304" pitchFamily="18" charset="0"/>
              </a:rPr>
              <a:t>no link </a:t>
            </a:r>
            <a:r>
              <a:rPr lang="en-GB" sz="1800" dirty="0">
                <a:effectLst/>
                <a:latin typeface="Calibri" panose="020F0502020204030204" pitchFamily="34" charset="0"/>
                <a:ea typeface="Calibri" panose="020F0502020204030204" pitchFamily="34" charset="0"/>
                <a:cs typeface="Times New Roman" panose="02020603050405020304" pitchFamily="18" charset="0"/>
              </a:rPr>
              <a:t>in the HRT section!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Need to return to the ‘Drugs’ index: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estradiol</a:t>
            </a:r>
            <a:r>
              <a:rPr lang="en-GB" sz="1800" dirty="0">
                <a:effectLst/>
                <a:latin typeface="Calibri" panose="020F0502020204030204" pitchFamily="34" charset="0"/>
                <a:ea typeface="Calibri" panose="020F0502020204030204" pitchFamily="34" charset="0"/>
                <a:cs typeface="Times New Roman" panose="02020603050405020304" pitchFamily="18" charset="0"/>
              </a:rPr>
              <a:t> with norethisterone’ is listed; this is what we want here (not an easy Q for any of us unfamiliar with HRT prescribing – not encountered in hospital much; &gt;common in GP, so probably &gt;straightforward for students). </a:t>
            </a:r>
            <a:r>
              <a:rPr lang="en-GB" sz="1800" dirty="0">
                <a:latin typeface="Calibri" panose="020F0502020204030204" pitchFamily="34" charset="0"/>
                <a:ea typeface="Calibri" panose="020F0502020204030204" pitchFamily="34" charset="0"/>
                <a:cs typeface="Times New Roman" panose="02020603050405020304" pitchFamily="18" charset="0"/>
              </a:rPr>
              <a:t>HRT is a PWS topic that, if it shows up in the PSA, rewards clinical experience.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latin typeface="Calibri" panose="020F0502020204030204" pitchFamily="34" charset="0"/>
                <a:ea typeface="Calibri" panose="020F0502020204030204" pitchFamily="34" charset="0"/>
                <a:cs typeface="Times New Roman" panose="02020603050405020304" pitchFamily="18" charset="0"/>
              </a:rPr>
              <a:t>SO: Once you get to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estradiol</a:t>
            </a:r>
            <a:r>
              <a:rPr lang="en-GB" sz="1800" dirty="0">
                <a:effectLst/>
                <a:latin typeface="Calibri" panose="020F0502020204030204" pitchFamily="34" charset="0"/>
                <a:ea typeface="Calibri" panose="020F0502020204030204" pitchFamily="34" charset="0"/>
                <a:cs typeface="Times New Roman" panose="02020603050405020304" pitchFamily="18" charset="0"/>
              </a:rPr>
              <a:t> with norethisterone, all ok;</a:t>
            </a:r>
            <a:r>
              <a:rPr lang="en-GB" sz="1800" dirty="0">
                <a:latin typeface="Calibri" panose="020F0502020204030204" pitchFamily="34" charset="0"/>
                <a:ea typeface="Calibri" panose="020F0502020204030204" pitchFamily="34" charset="0"/>
                <a:cs typeface="Times New Roman" panose="02020603050405020304" pitchFamily="18" charset="0"/>
              </a:rPr>
              <a:t> Could be  patch, e.g., </a:t>
            </a:r>
            <a:r>
              <a:rPr lang="en-GB" sz="1800" dirty="0" err="1">
                <a:latin typeface="Calibri" panose="020F0502020204030204" pitchFamily="34" charset="0"/>
                <a:ea typeface="Calibri" panose="020F0502020204030204" pitchFamily="34" charset="0"/>
                <a:cs typeface="Times New Roman" panose="02020603050405020304" pitchFamily="18" charset="0"/>
              </a:rPr>
              <a:t>Evorel</a:t>
            </a:r>
            <a:r>
              <a:rPr lang="en-GB" sz="1800" dirty="0">
                <a:latin typeface="Calibri" panose="020F0502020204030204" pitchFamily="34" charset="0"/>
                <a:ea typeface="Calibri" panose="020F0502020204030204" pitchFamily="34" charset="0"/>
                <a:cs typeface="Times New Roman" panose="02020603050405020304" pitchFamily="18" charset="0"/>
              </a:rPr>
              <a:t> Conti, </a:t>
            </a:r>
            <a:r>
              <a:rPr lang="en-GB" sz="1800" dirty="0">
                <a:latin typeface="Calibri" panose="020F0502020204030204" pitchFamily="34" charset="0"/>
                <a:ea typeface="Calibri" panose="020F0502020204030204" pitchFamily="34" charset="0"/>
                <a:cs typeface="Times New Roman" panose="02020603050405020304" pitchFamily="18" charset="0"/>
                <a:hlinkClick r:id="rId3"/>
              </a:rPr>
              <a:t>https://bnf.nice.org.uk/drugs/estradiol-with-norethisterone/medicinal-forms/#transdermal-patch</a:t>
            </a:r>
            <a:r>
              <a:rPr lang="en-GB" sz="1800" dirty="0">
                <a:latin typeface="Calibri" panose="020F0502020204030204" pitchFamily="34" charset="0"/>
                <a:ea typeface="Calibri" panose="020F0502020204030204" pitchFamily="34" charset="0"/>
                <a:cs typeface="Times New Roman" panose="02020603050405020304" pitchFamily="18" charset="0"/>
              </a:rPr>
              <a:t>   or tablet, e.g. </a:t>
            </a:r>
            <a:r>
              <a:rPr lang="en-GB" sz="1800" dirty="0" err="1">
                <a:latin typeface="Calibri" panose="020F0502020204030204" pitchFamily="34" charset="0"/>
                <a:ea typeface="Calibri" panose="020F0502020204030204" pitchFamily="34" charset="0"/>
                <a:cs typeface="Times New Roman" panose="02020603050405020304" pitchFamily="18" charset="0"/>
              </a:rPr>
              <a:t>Kliovance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a:latin typeface="Calibri" panose="020F0502020204030204" pitchFamily="34" charset="0"/>
                <a:ea typeface="Calibri" panose="020F0502020204030204" pitchFamily="34" charset="0"/>
                <a:cs typeface="Times New Roman" panose="02020603050405020304" pitchFamily="18" charset="0"/>
                <a:hlinkClick r:id="rId4"/>
              </a:rPr>
              <a:t>https://bnf.nice.org.uk/drugs/estradiol-with-norethisterone/medicinal-forms/#tablet</a:t>
            </a:r>
            <a:r>
              <a:rPr lang="en-GB" sz="1800" dirty="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May have </a:t>
            </a:r>
            <a:r>
              <a:rPr lang="en-GB" sz="1800" dirty="0">
                <a:latin typeface="Calibri" panose="020F0502020204030204" pitchFamily="34" charset="0"/>
                <a:ea typeface="Calibri" panose="020F0502020204030204" pitchFamily="34" charset="0"/>
                <a:cs typeface="Times New Roman" panose="02020603050405020304" pitchFamily="18" charset="0"/>
              </a:rPr>
              <a:t>light bleeding / spotting in early months of use; settles &amp; will not have regular monthly bleeding.</a:t>
            </a:r>
          </a:p>
          <a:p>
            <a:pPr marL="0" indent="0">
              <a:lnSpc>
                <a:spcPct val="107000"/>
              </a:lnSpc>
              <a:spcAft>
                <a:spcPts val="800"/>
              </a:spcAft>
              <a:buNone/>
            </a:pPr>
            <a:r>
              <a:rPr lang="en-GB" sz="1800" dirty="0">
                <a:latin typeface="Calibri" panose="020F0502020204030204" pitchFamily="34" charset="0"/>
                <a:ea typeface="Calibri" panose="020F0502020204030204" pitchFamily="34" charset="0"/>
                <a:cs typeface="Times New Roman" panose="02020603050405020304" pitchFamily="18" charset="0"/>
              </a:rPr>
              <a:t>Lower score if sequential oestrogen and oestrogen + progestogen product used (e.g., </a:t>
            </a:r>
            <a:r>
              <a:rPr lang="en-GB" sz="1800" dirty="0" err="1">
                <a:latin typeface="Calibri" panose="020F0502020204030204" pitchFamily="34" charset="0"/>
                <a:ea typeface="Calibri" panose="020F0502020204030204" pitchFamily="34" charset="0"/>
                <a:cs typeface="Times New Roman" panose="02020603050405020304" pitchFamily="18" charset="0"/>
              </a:rPr>
              <a:t>Evorel</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Sequi</a:t>
            </a:r>
            <a:r>
              <a:rPr lang="en-GB" sz="1800" dirty="0">
                <a:latin typeface="Calibri" panose="020F0502020204030204" pitchFamily="34" charset="0"/>
                <a:ea typeface="Calibri" panose="020F0502020204030204" pitchFamily="34" charset="0"/>
                <a:cs typeface="Times New Roman" panose="02020603050405020304" pitchFamily="18" charset="0"/>
              </a:rPr>
              <a:t>) because bleeding will occur.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881887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F7AE74-5C74-F062-96BB-09CA7BD8EFD1}"/>
              </a:ext>
            </a:extLst>
          </p:cNvPr>
          <p:cNvSpPr>
            <a:spLocks noGrp="1"/>
          </p:cNvSpPr>
          <p:nvPr>
            <p:ph idx="1"/>
          </p:nvPr>
        </p:nvSpPr>
        <p:spPr>
          <a:xfrm>
            <a:off x="838200" y="939800"/>
            <a:ext cx="10515600" cy="4351338"/>
          </a:xfrm>
        </p:spPr>
        <p:txBody>
          <a:bodyPr/>
          <a:lstStyle/>
          <a:p>
            <a:pPr marL="0" indent="0">
              <a:buNone/>
            </a:pPr>
            <a:r>
              <a:rPr lang="en-GB" b="1" dirty="0"/>
              <a:t>Case 6. </a:t>
            </a:r>
            <a:r>
              <a:rPr lang="en-GB" dirty="0"/>
              <a:t>A patient is having end of life care. He is comfortable, not responsive, and has noisy breathing owing to upper respiratory secretions. Positioning has not helped to reduce these.</a:t>
            </a:r>
          </a:p>
          <a:p>
            <a:pPr marL="0" indent="0">
              <a:buNone/>
            </a:pPr>
            <a:r>
              <a:rPr lang="en-GB" dirty="0"/>
              <a:t>Q. Prescribe a suitable treatment to help.</a:t>
            </a:r>
          </a:p>
        </p:txBody>
      </p:sp>
    </p:spTree>
    <p:extLst>
      <p:ext uri="{BB962C8B-B14F-4D97-AF65-F5344CB8AC3E}">
        <p14:creationId xmlns:p14="http://schemas.microsoft.com/office/powerpoint/2010/main" val="30607101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BC646C-CCB3-23AE-8F21-D4199FDDAB39}"/>
              </a:ext>
            </a:extLst>
          </p:cNvPr>
          <p:cNvSpPr>
            <a:spLocks noGrp="1"/>
          </p:cNvSpPr>
          <p:nvPr>
            <p:ph idx="1"/>
          </p:nvPr>
        </p:nvSpPr>
        <p:spPr>
          <a:xfrm>
            <a:off x="838200" y="938213"/>
            <a:ext cx="10515600" cy="5238750"/>
          </a:xfrm>
        </p:spPr>
        <p:txBody>
          <a:bodyPr>
            <a:normAutofit/>
          </a:bodyPr>
          <a:lstStyle/>
          <a:p>
            <a:pPr marL="0" indent="0">
              <a:buNone/>
            </a:pPr>
            <a:r>
              <a:rPr lang="en-GB" sz="2200" b="1" dirty="0"/>
              <a:t>Case 6. </a:t>
            </a:r>
            <a:r>
              <a:rPr lang="en-GB" sz="2200" dirty="0"/>
              <a:t>A patient is having end of life care. He is comfortable, not responsive, and has noisy breathing owing to upper respiratory secretions. Positioning has not helped to reduce these.</a:t>
            </a:r>
          </a:p>
          <a:p>
            <a:pPr marL="0" indent="0">
              <a:buNone/>
            </a:pPr>
            <a:r>
              <a:rPr lang="en-GB" sz="2200" dirty="0"/>
              <a:t>Q. Prescribe a suitable treatment to help with the secretions.</a:t>
            </a:r>
          </a:p>
          <a:p>
            <a:pPr marL="0" indent="0">
              <a:buNone/>
            </a:pPr>
            <a:r>
              <a:rPr lang="en-GB" sz="2200" b="1" dirty="0"/>
              <a:t>Answer:  </a:t>
            </a:r>
            <a:r>
              <a:rPr lang="en-GB" sz="2200" dirty="0"/>
              <a:t>IV therapy is not appropriate at the end of life. IM or SC routes are ok. Options here: Hyoscine SC 20mg every 4 hours or </a:t>
            </a:r>
            <a:r>
              <a:rPr lang="en-GB" sz="2200" dirty="0" err="1"/>
              <a:t>Glycopyronnium</a:t>
            </a:r>
            <a:r>
              <a:rPr lang="en-GB" sz="2200" dirty="0"/>
              <a:t> SC 200 microg every 4 hours. In both cases, these are start doses (BNF) &amp; this is what you prescribe unless asked for a ‘once only’ /stat prescription. In practice, we may use more frequently as needed for the patient; sometimes SC infusion continuously is needed. </a:t>
            </a:r>
          </a:p>
          <a:p>
            <a:pPr marL="0" indent="0">
              <a:buNone/>
            </a:pPr>
            <a:r>
              <a:rPr lang="en-GB" sz="2200" dirty="0"/>
              <a:t>See </a:t>
            </a:r>
            <a:r>
              <a:rPr lang="en-GB" sz="2200" dirty="0">
                <a:hlinkClick r:id="rId2"/>
              </a:rPr>
              <a:t>https://bnf.nice.org.uk/medicines-guidance/prescribing-in-palliative-care/</a:t>
            </a:r>
            <a:r>
              <a:rPr lang="en-GB" sz="2200" dirty="0"/>
              <a:t> </a:t>
            </a:r>
          </a:p>
          <a:p>
            <a:pPr marL="0" indent="0">
              <a:buNone/>
            </a:pPr>
            <a:endParaRPr lang="en-GB" sz="2200" dirty="0"/>
          </a:p>
          <a:p>
            <a:pPr marL="0" indent="0">
              <a:buNone/>
            </a:pPr>
            <a:r>
              <a:rPr lang="en-GB" sz="2200" dirty="0"/>
              <a:t>Spend some time to recall what’s in the BNF – well worth a good look </a:t>
            </a:r>
            <a:r>
              <a:rPr lang="en-GB" sz="2200" dirty="0">
                <a:hlinkClick r:id="rId3"/>
              </a:rPr>
              <a:t>https://bnf.nice.org.uk/</a:t>
            </a:r>
            <a:r>
              <a:rPr lang="en-GB" sz="2200" dirty="0"/>
              <a:t> </a:t>
            </a:r>
            <a:r>
              <a:rPr lang="en-GB" sz="2200" dirty="0">
                <a:sym typeface="Wingdings" panose="05000000000000000000" pitchFamily="2" charset="2"/>
              </a:rPr>
              <a:t> </a:t>
            </a:r>
            <a:r>
              <a:rPr lang="en-GB" sz="2200" dirty="0">
                <a:hlinkClick r:id="rId4"/>
              </a:rPr>
              <a:t>https://bnf.nice.org.uk/medicines-guidance/</a:t>
            </a:r>
            <a:r>
              <a:rPr lang="en-GB" sz="2200" dirty="0"/>
              <a:t> </a:t>
            </a:r>
          </a:p>
          <a:p>
            <a:pPr marL="0" indent="0">
              <a:buNone/>
            </a:pPr>
            <a:endParaRPr lang="en-GB" sz="2200" dirty="0"/>
          </a:p>
          <a:p>
            <a:pPr marL="0" indent="0">
              <a:buNone/>
            </a:pPr>
            <a:endParaRPr lang="en-GB" sz="2200" dirty="0"/>
          </a:p>
          <a:p>
            <a:pPr marL="0" indent="0">
              <a:buNone/>
            </a:pPr>
            <a:endParaRPr lang="en-GB" sz="2200" dirty="0"/>
          </a:p>
        </p:txBody>
      </p:sp>
    </p:spTree>
    <p:extLst>
      <p:ext uri="{BB962C8B-B14F-4D97-AF65-F5344CB8AC3E}">
        <p14:creationId xmlns:p14="http://schemas.microsoft.com/office/powerpoint/2010/main" val="216854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73271-04D5-AAD7-39F4-F084F8F8DA85}"/>
              </a:ext>
            </a:extLst>
          </p:cNvPr>
          <p:cNvSpPr>
            <a:spLocks noGrp="1"/>
          </p:cNvSpPr>
          <p:nvPr>
            <p:ph type="title"/>
          </p:nvPr>
        </p:nvSpPr>
        <p:spPr/>
        <p:txBody>
          <a:bodyPr/>
          <a:lstStyle/>
          <a:p>
            <a:r>
              <a:rPr lang="en-GB" dirty="0"/>
              <a:t>PWS-1: Hospital once-only</a:t>
            </a:r>
          </a:p>
        </p:txBody>
      </p:sp>
      <p:sp>
        <p:nvSpPr>
          <p:cNvPr id="3" name="Content Placeholder 2">
            <a:extLst>
              <a:ext uri="{FF2B5EF4-FFF2-40B4-BE49-F238E27FC236}">
                <a16:creationId xmlns:a16="http://schemas.microsoft.com/office/drawing/2014/main" id="{3A6F0899-9454-5266-9062-7CE4467910A8}"/>
              </a:ext>
            </a:extLst>
          </p:cNvPr>
          <p:cNvSpPr>
            <a:spLocks noGrp="1"/>
          </p:cNvSpPr>
          <p:nvPr>
            <p:ph idx="1"/>
          </p:nvPr>
        </p:nvSpPr>
        <p:spPr/>
        <p:txBody>
          <a:bodyPr/>
          <a:lstStyle/>
          <a:p>
            <a:pPr marL="0" indent="0">
              <a:lnSpc>
                <a:spcPct val="107000"/>
              </a:lnSpc>
              <a:spcAft>
                <a:spcPts val="800"/>
              </a:spcAft>
              <a:buNone/>
            </a:pPr>
            <a:r>
              <a:rPr lang="en-GB" sz="2800" b="1" dirty="0">
                <a:effectLst/>
                <a:latin typeface="Calibri" panose="020F0502020204030204" pitchFamily="34" charset="0"/>
                <a:ea typeface="Calibri" panose="020F0502020204030204" pitchFamily="34" charset="0"/>
                <a:cs typeface="Times New Roman" panose="02020603050405020304" pitchFamily="18" charset="0"/>
              </a:rPr>
              <a:t>Case 1</a:t>
            </a:r>
            <a:r>
              <a:rPr lang="en-GB" sz="2800" dirty="0">
                <a:effectLst/>
                <a:latin typeface="Calibri" panose="020F0502020204030204" pitchFamily="34" charset="0"/>
                <a:ea typeface="Calibri" panose="020F0502020204030204" pitchFamily="34" charset="0"/>
                <a:cs typeface="Times New Roman" panose="02020603050405020304" pitchFamily="18" charset="0"/>
              </a:rPr>
              <a:t>: A 72y old woman is having cardiac pacemaker insertion today.</a:t>
            </a:r>
          </a:p>
          <a:p>
            <a:pPr>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Q: Prescribe an appropriate drug to be administered as prophylaxis against infection in advance of the procedure.</a:t>
            </a:r>
          </a:p>
          <a:p>
            <a:endParaRPr lang="en-GB" dirty="0"/>
          </a:p>
        </p:txBody>
      </p:sp>
    </p:spTree>
    <p:extLst>
      <p:ext uri="{BB962C8B-B14F-4D97-AF65-F5344CB8AC3E}">
        <p14:creationId xmlns:p14="http://schemas.microsoft.com/office/powerpoint/2010/main" val="2208893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E5167C-CB24-EAB4-3CE2-7B4FCB9682ED}"/>
              </a:ext>
            </a:extLst>
          </p:cNvPr>
          <p:cNvSpPr>
            <a:spLocks noGrp="1"/>
          </p:cNvSpPr>
          <p:nvPr>
            <p:ph type="title"/>
          </p:nvPr>
        </p:nvSpPr>
        <p:spPr>
          <a:xfrm>
            <a:off x="838200" y="365125"/>
            <a:ext cx="10515600" cy="828523"/>
          </a:xfrm>
        </p:spPr>
        <p:txBody>
          <a:bodyPr/>
          <a:lstStyle/>
          <a:p>
            <a:r>
              <a:rPr lang="en-GB" dirty="0"/>
              <a:t>PWS-1: Hospital once-only</a:t>
            </a:r>
          </a:p>
        </p:txBody>
      </p:sp>
      <p:sp>
        <p:nvSpPr>
          <p:cNvPr id="6" name="Content Placeholder 5">
            <a:extLst>
              <a:ext uri="{FF2B5EF4-FFF2-40B4-BE49-F238E27FC236}">
                <a16:creationId xmlns:a16="http://schemas.microsoft.com/office/drawing/2014/main" id="{A4CA19C9-A3A3-E8D3-B97B-045AC39F2045}"/>
              </a:ext>
            </a:extLst>
          </p:cNvPr>
          <p:cNvSpPr>
            <a:spLocks noGrp="1"/>
          </p:cNvSpPr>
          <p:nvPr>
            <p:ph idx="1"/>
          </p:nvPr>
        </p:nvSpPr>
        <p:spPr>
          <a:xfrm>
            <a:off x="838200" y="1434568"/>
            <a:ext cx="10515600" cy="5240004"/>
          </a:xfrm>
        </p:spPr>
        <p:txBody>
          <a:bodyPr>
            <a:normAutofit/>
          </a:bodyPr>
          <a:lstStyle/>
          <a:p>
            <a:pPr marL="0" indent="0">
              <a:lnSpc>
                <a:spcPct val="107000"/>
              </a:lnSpc>
              <a:spcAft>
                <a:spcPts val="800"/>
              </a:spcAft>
              <a:buNone/>
            </a:pPr>
            <a:r>
              <a:rPr lang="en-GB" sz="2000" b="1" dirty="0">
                <a:effectLst/>
                <a:latin typeface="Calibri" panose="020F0502020204030204" pitchFamily="34" charset="0"/>
                <a:ea typeface="Calibri" panose="020F0502020204030204" pitchFamily="34" charset="0"/>
                <a:cs typeface="Times New Roman" panose="02020603050405020304" pitchFamily="18" charset="0"/>
              </a:rPr>
              <a:t>Case 1</a:t>
            </a:r>
            <a:r>
              <a:rPr lang="en-GB" sz="2000" dirty="0">
                <a:effectLst/>
                <a:latin typeface="Calibri" panose="020F0502020204030204" pitchFamily="34" charset="0"/>
                <a:ea typeface="Calibri" panose="020F0502020204030204" pitchFamily="34" charset="0"/>
                <a:cs typeface="Times New Roman" panose="02020603050405020304" pitchFamily="18" charset="0"/>
              </a:rPr>
              <a:t>: A 72y old woman is having cardiac pacemaker insertion today.</a:t>
            </a:r>
          </a:p>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Q: Prescribe an appropriate drug to be administered as prophylaxis against infection in advance of the procedure.</a:t>
            </a:r>
          </a:p>
          <a:p>
            <a:pPr marL="0" indent="0">
              <a:lnSpc>
                <a:spcPct val="107000"/>
              </a:lnSpc>
              <a:spcAft>
                <a:spcPts val="800"/>
              </a:spcAft>
              <a:buNone/>
            </a:pPr>
            <a:r>
              <a:rPr lang="en-GB" sz="2000" b="1" dirty="0">
                <a:effectLst/>
                <a:latin typeface="Calibri" panose="020F0502020204030204" pitchFamily="34" charset="0"/>
                <a:ea typeface="Calibri" panose="020F0502020204030204" pitchFamily="34" charset="0"/>
                <a:cs typeface="Times New Roman" panose="02020603050405020304" pitchFamily="18" charset="0"/>
              </a:rPr>
              <a:t>Answer: </a:t>
            </a:r>
            <a:r>
              <a:rPr lang="en-GB" sz="2000" dirty="0">
                <a:effectLst/>
                <a:latin typeface="Calibri" panose="020F0502020204030204" pitchFamily="34" charset="0"/>
                <a:ea typeface="Calibri" panose="020F0502020204030204" pitchFamily="34" charset="0"/>
                <a:cs typeface="Times New Roman" panose="02020603050405020304" pitchFamily="18" charset="0"/>
              </a:rPr>
              <a:t>Cefuroxime 1.5 grams IV 30 minutes before the procedure – this is the only single drug option advised in the BNF; other options are dual antibiotics. </a:t>
            </a:r>
          </a:p>
          <a:p>
            <a:pPr marL="0" indent="0">
              <a:lnSpc>
                <a:spcPct val="107000"/>
              </a:lnSpc>
              <a:spcAft>
                <a:spcPts val="800"/>
              </a:spcAft>
              <a:buNone/>
            </a:pPr>
            <a:r>
              <a:rPr lang="en-GB" sz="2000" b="1" dirty="0">
                <a:effectLst/>
                <a:latin typeface="Calibri" panose="020F0502020204030204" pitchFamily="34" charset="0"/>
                <a:ea typeface="Calibri" panose="020F0502020204030204" pitchFamily="34" charset="0"/>
                <a:cs typeface="Times New Roman" panose="02020603050405020304" pitchFamily="18" charset="0"/>
              </a:rPr>
              <a:t>Note: </a:t>
            </a:r>
            <a:r>
              <a:rPr lang="en-GB" sz="2000" dirty="0">
                <a:effectLst/>
                <a:latin typeface="Calibri" panose="020F0502020204030204" pitchFamily="34" charset="0"/>
                <a:ea typeface="Calibri" panose="020F0502020204030204" pitchFamily="34" charset="0"/>
                <a:cs typeface="Times New Roman" panose="02020603050405020304" pitchFamily="18" charset="0"/>
              </a:rPr>
              <a:t>This Q could be written to say that she has had a single dose of flucloxacillin IV and asking you to prescribe a 2</a:t>
            </a:r>
            <a:r>
              <a:rPr lang="en-GB" sz="20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GB" sz="2000" dirty="0">
                <a:effectLst/>
                <a:latin typeface="Calibri" panose="020F0502020204030204" pitchFamily="34" charset="0"/>
                <a:ea typeface="Calibri" panose="020F0502020204030204" pitchFamily="34" charset="0"/>
                <a:cs typeface="Times New Roman" panose="02020603050405020304" pitchFamily="18" charset="0"/>
              </a:rPr>
              <a:t> suitable drug, single dose; this opens up the options to include gentamicin, teicoplanin or vancomycin. See </a:t>
            </a:r>
            <a:r>
              <a:rPr lang="en-GB"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https://bnf.nice.org.uk/treatment-summaries/antibacterials-use-for-prophylaxis/#infective-endocarditis-antibacterial-prophylaxis</a:t>
            </a:r>
            <a:r>
              <a:rPr lang="en-GB" sz="2000" dirty="0">
                <a:effectLst/>
                <a:latin typeface="Calibri" panose="020F0502020204030204" pitchFamily="34" charset="0"/>
                <a:ea typeface="Calibri" panose="020F0502020204030204" pitchFamily="34" charset="0"/>
                <a:cs typeface="Times New Roman" panose="02020603050405020304" pitchFamily="18" charset="0"/>
              </a:rPr>
              <a:t> (Cardiology Procedures).</a:t>
            </a:r>
          </a:p>
          <a:p>
            <a:pPr>
              <a:lnSpc>
                <a:spcPct val="107000"/>
              </a:lnSpc>
              <a:spcAft>
                <a:spcPts val="800"/>
              </a:spcAft>
            </a:pPr>
            <a:r>
              <a:rPr lang="en-GB" sz="18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Make sure you know where to find the very useful BNF section on Antibacterial prophylaxis.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Many conditions / procedures are listed – very helpful for PWS &amp; for other PSA questions provided you know where to locate </a:t>
            </a:r>
            <a:r>
              <a:rPr lang="en-GB" sz="1800" i="1" u="sng"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https://bnf.nice.org.uk/treatment-summaries/antibacterials-use-for-prophylaxis/</a:t>
            </a:r>
            <a:r>
              <a:rPr lang="en-GB" sz="1800" i="1" u="sng"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9484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C6E58-C0F0-6867-FACA-55D554FB77D1}"/>
              </a:ext>
            </a:extLst>
          </p:cNvPr>
          <p:cNvSpPr>
            <a:spLocks noGrp="1"/>
          </p:cNvSpPr>
          <p:nvPr>
            <p:ph type="title"/>
          </p:nvPr>
        </p:nvSpPr>
        <p:spPr>
          <a:xfrm>
            <a:off x="283394" y="442181"/>
            <a:ext cx="2526587" cy="5563063"/>
          </a:xfrm>
        </p:spPr>
        <p:txBody>
          <a:bodyPr>
            <a:noAutofit/>
          </a:bodyPr>
          <a:lstStyle/>
          <a:p>
            <a:r>
              <a:rPr lang="en-GB" sz="1800" b="1" dirty="0">
                <a:hlinkClick r:id="rId2"/>
              </a:rPr>
              <a:t>https://bnf.nice.org.uk/treatment-summaries/antibacterials-use-for-prophylaxis/#infective-endocarditis-antibacterial-prophylaxis</a:t>
            </a:r>
            <a:r>
              <a:rPr lang="en-GB" sz="1800" b="1" dirty="0"/>
              <a:t> </a:t>
            </a:r>
          </a:p>
        </p:txBody>
      </p:sp>
      <p:pic>
        <p:nvPicPr>
          <p:cNvPr id="5" name="Content Placeholder 4">
            <a:extLst>
              <a:ext uri="{FF2B5EF4-FFF2-40B4-BE49-F238E27FC236}">
                <a16:creationId xmlns:a16="http://schemas.microsoft.com/office/drawing/2014/main" id="{6AC139D8-B39A-61FF-3429-5D9698D4F478}"/>
              </a:ext>
            </a:extLst>
          </p:cNvPr>
          <p:cNvPicPr>
            <a:picLocks noGrp="1" noChangeAspect="1"/>
          </p:cNvPicPr>
          <p:nvPr>
            <p:ph idx="1"/>
          </p:nvPr>
        </p:nvPicPr>
        <p:blipFill>
          <a:blip r:embed="rId3"/>
          <a:stretch>
            <a:fillRect/>
          </a:stretch>
        </p:blipFill>
        <p:spPr>
          <a:xfrm>
            <a:off x="2947335" y="120642"/>
            <a:ext cx="8107658" cy="6660301"/>
          </a:xfrm>
        </p:spPr>
      </p:pic>
    </p:spTree>
    <p:extLst>
      <p:ext uri="{BB962C8B-B14F-4D97-AF65-F5344CB8AC3E}">
        <p14:creationId xmlns:p14="http://schemas.microsoft.com/office/powerpoint/2010/main" val="1272507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6ECF3D-A940-37EF-4711-21E20537F26C}"/>
              </a:ext>
            </a:extLst>
          </p:cNvPr>
          <p:cNvSpPr>
            <a:spLocks noGrp="1"/>
          </p:cNvSpPr>
          <p:nvPr>
            <p:ph idx="1"/>
          </p:nvPr>
        </p:nvSpPr>
        <p:spPr>
          <a:xfrm>
            <a:off x="838200" y="925512"/>
            <a:ext cx="10515600" cy="4351338"/>
          </a:xfrm>
        </p:spPr>
        <p:txBody>
          <a:bodyPr/>
          <a:lstStyle/>
          <a:p>
            <a:pPr marL="0" indent="0">
              <a:lnSpc>
                <a:spcPct val="107000"/>
              </a:lnSpc>
              <a:spcAft>
                <a:spcPts val="800"/>
              </a:spcAft>
              <a:buNone/>
            </a:pPr>
            <a:r>
              <a:rPr lang="en-GB" sz="2800" b="1" dirty="0">
                <a:effectLst/>
                <a:latin typeface="Calibri" panose="020F0502020204030204" pitchFamily="34" charset="0"/>
                <a:ea typeface="Calibri" panose="020F0502020204030204" pitchFamily="34" charset="0"/>
                <a:cs typeface="Times New Roman" panose="02020603050405020304" pitchFamily="18" charset="0"/>
              </a:rPr>
              <a:t>Case 2</a:t>
            </a:r>
            <a:r>
              <a:rPr lang="en-GB" sz="2800" dirty="0">
                <a:effectLst/>
                <a:latin typeface="Calibri" panose="020F0502020204030204" pitchFamily="34" charset="0"/>
                <a:ea typeface="Calibri" panose="020F0502020204030204" pitchFamily="34" charset="0"/>
                <a:cs typeface="Times New Roman" panose="02020603050405020304" pitchFamily="18" charset="0"/>
              </a:rPr>
              <a:t>: An 88y old man admitted with a LRTI and commenced on IV antibiotics, usually well and living independently, has developed  infection-associated delirium. </a:t>
            </a:r>
          </a:p>
          <a:p>
            <a:pPr marL="0" indent="0">
              <a:lnSpc>
                <a:spcPct val="107000"/>
              </a:lnSpc>
              <a:spcAft>
                <a:spcPts val="800"/>
              </a:spcAft>
              <a:buNone/>
            </a:pPr>
            <a:r>
              <a:rPr lang="en-GB" sz="2800" dirty="0">
                <a:effectLst/>
                <a:latin typeface="Calibri" panose="020F0502020204030204" pitchFamily="34" charset="0"/>
                <a:ea typeface="Calibri" panose="020F0502020204030204" pitchFamily="34" charset="0"/>
                <a:cs typeface="Times New Roman" panose="02020603050405020304" pitchFamily="18" charset="0"/>
              </a:rPr>
              <a:t>This has not improved with non-drug therapy; he has pulled out his IV cannula and is hypoxic on room air (90%); he refuses oral medicines and inhaled oxygen.</a:t>
            </a:r>
          </a:p>
          <a:p>
            <a:pPr>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Q: Prescribe a once-only initial therapy to help his situation and facilitate his care.</a:t>
            </a:r>
          </a:p>
          <a:p>
            <a:endParaRPr lang="en-GB" dirty="0"/>
          </a:p>
        </p:txBody>
      </p:sp>
    </p:spTree>
    <p:extLst>
      <p:ext uri="{BB962C8B-B14F-4D97-AF65-F5344CB8AC3E}">
        <p14:creationId xmlns:p14="http://schemas.microsoft.com/office/powerpoint/2010/main" val="838438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A0346A-EDC9-2E69-B132-40669D780AA1}"/>
              </a:ext>
            </a:extLst>
          </p:cNvPr>
          <p:cNvSpPr>
            <a:spLocks noGrp="1"/>
          </p:cNvSpPr>
          <p:nvPr>
            <p:ph idx="1"/>
          </p:nvPr>
        </p:nvSpPr>
        <p:spPr>
          <a:xfrm>
            <a:off x="838200" y="704850"/>
            <a:ext cx="10515600" cy="5791200"/>
          </a:xfrm>
        </p:spPr>
        <p:txBody>
          <a:bodyPr>
            <a:normAutofit fontScale="92500"/>
          </a:bodyPr>
          <a:lstStyle/>
          <a:p>
            <a:pPr marL="0" indent="0">
              <a:lnSpc>
                <a:spcPct val="107000"/>
              </a:lnSpc>
              <a:spcAft>
                <a:spcPts val="800"/>
              </a:spcAft>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Case 2</a:t>
            </a:r>
            <a:r>
              <a:rPr lang="en-GB" sz="2400" dirty="0">
                <a:effectLst/>
                <a:latin typeface="Calibri" panose="020F0502020204030204" pitchFamily="34" charset="0"/>
                <a:ea typeface="Calibri" panose="020F0502020204030204" pitchFamily="34" charset="0"/>
                <a:cs typeface="Times New Roman" panose="02020603050405020304" pitchFamily="18" charset="0"/>
              </a:rPr>
              <a:t>: An 88y old man admitted with a LRTI, usually well and living independently, has developed  infection-associated delirium that has not improved with non-drug therapy; he has pulled out his IV cannula and is hypoxic on room air (90%); he refuses oral medicines and inhaled oxygen.</a:t>
            </a: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Q: Prescribe a once-only initial therapy to help his situation and facilitate his care.</a:t>
            </a:r>
          </a:p>
          <a:p>
            <a:pPr marL="0" indent="0">
              <a:lnSpc>
                <a:spcPct val="107000"/>
              </a:lnSpc>
              <a:spcAft>
                <a:spcPts val="800"/>
              </a:spcAft>
              <a:buNone/>
            </a:pPr>
            <a:r>
              <a:rPr lang="en-GB" b="1" dirty="0">
                <a:effectLst/>
                <a:latin typeface="Calibri" panose="020F0502020204030204" pitchFamily="34" charset="0"/>
                <a:ea typeface="Calibri" panose="020F0502020204030204" pitchFamily="34" charset="0"/>
                <a:cs typeface="Times New Roman" panose="02020603050405020304" pitchFamily="18" charset="0"/>
              </a:rPr>
              <a:t>Answer: </a:t>
            </a:r>
            <a:r>
              <a:rPr lang="en-GB" dirty="0">
                <a:effectLst/>
                <a:latin typeface="Calibri" panose="020F0502020204030204" pitchFamily="34" charset="0"/>
                <a:ea typeface="Calibri" panose="020F0502020204030204" pitchFamily="34" charset="0"/>
                <a:cs typeface="Times New Roman" panose="02020603050405020304" pitchFamily="18" charset="0"/>
              </a:rPr>
              <a:t>IM haloperidol 500 microg is reasonable </a:t>
            </a:r>
            <a:r>
              <a:rPr lang="en-GB"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https://bnf.nice.org.uk/drugs/haloperidol/#indications-and-dose</a:t>
            </a:r>
            <a:r>
              <a:rPr lang="en-GB" dirty="0">
                <a:effectLst/>
                <a:latin typeface="Calibri" panose="020F0502020204030204" pitchFamily="34" charset="0"/>
                <a:ea typeface="Calibri" panose="020F0502020204030204" pitchFamily="34" charset="0"/>
                <a:cs typeface="Times New Roman" panose="02020603050405020304" pitchFamily="18" charset="0"/>
              </a:rPr>
              <a:t>   </a:t>
            </a:r>
          </a:p>
          <a:p>
            <a:pPr lvl="1">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Though sometimes used in practice, lorazepam and promethazine do not have current BNF-listed indications for delirium - wise to avoid these and to choose haloperidol</a:t>
            </a:r>
            <a:r>
              <a:rPr lang="en-GB" dirty="0">
                <a:latin typeface="Calibri" panose="020F0502020204030204" pitchFamily="34" charset="0"/>
                <a:ea typeface="Calibri" panose="020F0502020204030204" pitchFamily="34" charset="0"/>
                <a:cs typeface="Times New Roman" panose="02020603050405020304" pitchFamily="18" charset="0"/>
              </a:rPr>
              <a:t>. </a:t>
            </a:r>
          </a:p>
          <a:p>
            <a:pPr lvl="1">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‘E</a:t>
            </a:r>
            <a:r>
              <a:rPr lang="en-GB" dirty="0">
                <a:effectLst/>
                <a:latin typeface="Calibri" panose="020F0502020204030204" pitchFamily="34" charset="0"/>
                <a:ea typeface="Calibri" panose="020F0502020204030204" pitchFamily="34" charset="0"/>
                <a:cs typeface="Times New Roman" panose="02020603050405020304" pitchFamily="18" charset="0"/>
              </a:rPr>
              <a:t>lderly delirium’ previously a topic in BNF Treatment summaries is no longer listed. </a:t>
            </a:r>
          </a:p>
          <a:p>
            <a:pPr lvl="1">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For your learning, note the ‘Important Safety Information’ section</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400" dirty="0"/>
          </a:p>
        </p:txBody>
      </p:sp>
    </p:spTree>
    <p:extLst>
      <p:ext uri="{BB962C8B-B14F-4D97-AF65-F5344CB8AC3E}">
        <p14:creationId xmlns:p14="http://schemas.microsoft.com/office/powerpoint/2010/main" val="38112007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8555</TotalTime>
  <Words>4831</Words>
  <Application>Microsoft Office PowerPoint</Application>
  <PresentationFormat>Widescreen</PresentationFormat>
  <Paragraphs>194</Paragraphs>
  <Slides>42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Calibri Light</vt:lpstr>
      <vt:lpstr>Frutiger-Light</vt:lpstr>
      <vt:lpstr>Symbol</vt:lpstr>
      <vt:lpstr>Wingdings</vt:lpstr>
      <vt:lpstr>Office Theme</vt:lpstr>
      <vt:lpstr>PSA Masterclass 3 PWS questions  with answer suggestions    15th November &amp; 6th December 2024 </vt:lpstr>
      <vt:lpstr>PSA Practice questions –  A great resource for you https://prescribingsafetyassessment.ac.uk/Assessment </vt:lpstr>
      <vt:lpstr>BNF</vt:lpstr>
      <vt:lpstr>Recent questions re PSA</vt:lpstr>
      <vt:lpstr>PWS-1: Hospital once-only</vt:lpstr>
      <vt:lpstr>PWS-1: Hospital once-only</vt:lpstr>
      <vt:lpstr>https://bnf.nice.org.uk/treatment-summaries/antibacterials-use-for-prophylaxis/#infective-endocarditis-antibacterial-prophylaxis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PWS-2: Hospital regular prescription</vt:lpstr>
      <vt:lpstr>PWS-2: Hospital regular prescription</vt:lpstr>
      <vt:lpstr>PowerPoint Presentation</vt:lpstr>
      <vt:lpstr>PowerPoint Presentation</vt:lpstr>
      <vt:lpstr>PowerPoint Presentation</vt:lpstr>
      <vt:lpstr>PowerPoint Presentation</vt:lpstr>
      <vt:lpstr>PowerPoint Presentation</vt:lpstr>
      <vt:lpstr>PowerPoint Presentation</vt:lpstr>
      <vt:lpstr>PWS-3: IV fluids</vt:lpstr>
      <vt:lpstr>PWS-3: IV fluids</vt:lpstr>
      <vt:lpstr>PWS-3: IV fluids</vt:lpstr>
      <vt:lpstr>PowerPoint Presentation</vt:lpstr>
      <vt:lpstr>PowerPoint Presentation</vt:lpstr>
      <vt:lpstr>PowerPoint Presentation</vt:lpstr>
      <vt:lpstr>PowerPoint Presentation</vt:lpstr>
      <vt:lpstr>PWS-3 IV Fluids</vt:lpstr>
      <vt:lpstr>PWS-4: General Practice</vt:lpstr>
      <vt:lpstr>PWS-4: General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See also PWS-2, Case 2 - similar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PSA Masterclass 4  PWS questions</dc:title>
  <dc:creator>Patricia McGettigan</dc:creator>
  <cp:lastModifiedBy>Patricia McGettigan</cp:lastModifiedBy>
  <cp:revision>141</cp:revision>
  <dcterms:created xsi:type="dcterms:W3CDTF">2023-01-06T11:59:40Z</dcterms:created>
  <dcterms:modified xsi:type="dcterms:W3CDTF">2024-12-06T11:29:20Z</dcterms:modified>
</cp:coreProperties>
</file>