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61" r:id="rId2"/>
    <p:sldId id="262" r:id="rId3"/>
    <p:sldId id="263" r:id="rId4"/>
    <p:sldId id="264" r:id="rId5"/>
    <p:sldId id="265" r:id="rId6"/>
    <p:sldId id="266" r:id="rId7"/>
    <p:sldId id="256" r:id="rId8"/>
    <p:sldId id="267" r:id="rId9"/>
    <p:sldId id="268" r:id="rId10"/>
    <p:sldId id="257" r:id="rId11"/>
    <p:sldId id="269" r:id="rId12"/>
    <p:sldId id="270" r:id="rId13"/>
    <p:sldId id="271" r:id="rId14"/>
    <p:sldId id="260" r:id="rId15"/>
    <p:sldId id="258" r:id="rId16"/>
    <p:sldId id="259"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767"/>
    <p:restoredTop sz="94673"/>
  </p:normalViewPr>
  <p:slideViewPr>
    <p:cSldViewPr snapToGrid="0" snapToObjects="1">
      <p:cViewPr varScale="1">
        <p:scale>
          <a:sx n="103" d="100"/>
          <a:sy n="103" d="100"/>
        </p:scale>
        <p:origin x="51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AC406C-D631-2344-8418-7A8156A951ED}" type="datetimeFigureOut">
              <a:rPr lang="en-US" smtClean="0"/>
              <a:t>3/29/21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C7FBC5-4127-8D45-B4BD-C50E6346155F}" type="slidenum">
              <a:rPr lang="en-US" smtClean="0"/>
              <a:t>‹#›</a:t>
            </a:fld>
            <a:endParaRPr lang="en-US"/>
          </a:p>
        </p:txBody>
      </p:sp>
    </p:spTree>
    <p:extLst>
      <p:ext uri="{BB962C8B-B14F-4D97-AF65-F5344CB8AC3E}">
        <p14:creationId xmlns:p14="http://schemas.microsoft.com/office/powerpoint/2010/main" val="18372944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BC7FBC5-4127-8D45-B4BD-C50E6346155F}" type="slidenum">
              <a:rPr lang="en-US" smtClean="0"/>
              <a:t>3</a:t>
            </a:fld>
            <a:endParaRPr lang="en-US"/>
          </a:p>
        </p:txBody>
      </p:sp>
    </p:spTree>
    <p:extLst>
      <p:ext uri="{BB962C8B-B14F-4D97-AF65-F5344CB8AC3E}">
        <p14:creationId xmlns:p14="http://schemas.microsoft.com/office/powerpoint/2010/main" val="24042217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2EB51-4E5B-4F42-A345-93197C23211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3B35047-C966-DF46-BE2A-AC672218E3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2AB0E05-962E-2B43-AF35-3C1571D21017}"/>
              </a:ext>
            </a:extLst>
          </p:cNvPr>
          <p:cNvSpPr>
            <a:spLocks noGrp="1"/>
          </p:cNvSpPr>
          <p:nvPr>
            <p:ph type="dt" sz="half" idx="10"/>
          </p:nvPr>
        </p:nvSpPr>
        <p:spPr/>
        <p:txBody>
          <a:bodyPr/>
          <a:lstStyle/>
          <a:p>
            <a:fld id="{320F955F-D909-294A-AE2A-4D5603FE9BCC}" type="datetimeFigureOut">
              <a:rPr lang="en-US" smtClean="0"/>
              <a:t>3/29/21</a:t>
            </a:fld>
            <a:endParaRPr lang="en-US"/>
          </a:p>
        </p:txBody>
      </p:sp>
      <p:sp>
        <p:nvSpPr>
          <p:cNvPr id="5" name="Footer Placeholder 4">
            <a:extLst>
              <a:ext uri="{FF2B5EF4-FFF2-40B4-BE49-F238E27FC236}">
                <a16:creationId xmlns:a16="http://schemas.microsoft.com/office/drawing/2014/main" id="{93A85763-F982-404E-B5D4-37CB3A7908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A93D56-C498-2141-8D02-8DECDB9571C4}"/>
              </a:ext>
            </a:extLst>
          </p:cNvPr>
          <p:cNvSpPr>
            <a:spLocks noGrp="1"/>
          </p:cNvSpPr>
          <p:nvPr>
            <p:ph type="sldNum" sz="quarter" idx="12"/>
          </p:nvPr>
        </p:nvSpPr>
        <p:spPr/>
        <p:txBody>
          <a:bodyPr/>
          <a:lstStyle/>
          <a:p>
            <a:fld id="{E86C4944-0848-044A-A244-416279AEE6F6}" type="slidenum">
              <a:rPr lang="en-US" smtClean="0"/>
              <a:t>‹#›</a:t>
            </a:fld>
            <a:endParaRPr lang="en-US"/>
          </a:p>
        </p:txBody>
      </p:sp>
    </p:spTree>
    <p:extLst>
      <p:ext uri="{BB962C8B-B14F-4D97-AF65-F5344CB8AC3E}">
        <p14:creationId xmlns:p14="http://schemas.microsoft.com/office/powerpoint/2010/main" val="461936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C928E-4583-4747-8EB7-E5A9A3FD32B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89C5CE9-8614-C743-9EC7-6902976DDFA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34B2E4-8C67-2C40-BE3C-E244829404AF}"/>
              </a:ext>
            </a:extLst>
          </p:cNvPr>
          <p:cNvSpPr>
            <a:spLocks noGrp="1"/>
          </p:cNvSpPr>
          <p:nvPr>
            <p:ph type="dt" sz="half" idx="10"/>
          </p:nvPr>
        </p:nvSpPr>
        <p:spPr/>
        <p:txBody>
          <a:bodyPr/>
          <a:lstStyle/>
          <a:p>
            <a:fld id="{320F955F-D909-294A-AE2A-4D5603FE9BCC}" type="datetimeFigureOut">
              <a:rPr lang="en-US" smtClean="0"/>
              <a:t>3/29/21</a:t>
            </a:fld>
            <a:endParaRPr lang="en-US"/>
          </a:p>
        </p:txBody>
      </p:sp>
      <p:sp>
        <p:nvSpPr>
          <p:cNvPr id="5" name="Footer Placeholder 4">
            <a:extLst>
              <a:ext uri="{FF2B5EF4-FFF2-40B4-BE49-F238E27FC236}">
                <a16:creationId xmlns:a16="http://schemas.microsoft.com/office/drawing/2014/main" id="{540BEBE7-9A0F-6A4C-ADB0-034A17206E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AF1585-F05C-8F48-881A-7C2C2EEB9D2E}"/>
              </a:ext>
            </a:extLst>
          </p:cNvPr>
          <p:cNvSpPr>
            <a:spLocks noGrp="1"/>
          </p:cNvSpPr>
          <p:nvPr>
            <p:ph type="sldNum" sz="quarter" idx="12"/>
          </p:nvPr>
        </p:nvSpPr>
        <p:spPr/>
        <p:txBody>
          <a:bodyPr/>
          <a:lstStyle/>
          <a:p>
            <a:fld id="{E86C4944-0848-044A-A244-416279AEE6F6}" type="slidenum">
              <a:rPr lang="en-US" smtClean="0"/>
              <a:t>‹#›</a:t>
            </a:fld>
            <a:endParaRPr lang="en-US"/>
          </a:p>
        </p:txBody>
      </p:sp>
    </p:spTree>
    <p:extLst>
      <p:ext uri="{BB962C8B-B14F-4D97-AF65-F5344CB8AC3E}">
        <p14:creationId xmlns:p14="http://schemas.microsoft.com/office/powerpoint/2010/main" val="2203548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41C0376-4984-1A43-9FEF-9D447B2A59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A1A85A4-D916-4B4D-8332-4AD35E3FC7E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D67409-A0ED-9343-9D6B-0949F95A1CA9}"/>
              </a:ext>
            </a:extLst>
          </p:cNvPr>
          <p:cNvSpPr>
            <a:spLocks noGrp="1"/>
          </p:cNvSpPr>
          <p:nvPr>
            <p:ph type="dt" sz="half" idx="10"/>
          </p:nvPr>
        </p:nvSpPr>
        <p:spPr/>
        <p:txBody>
          <a:bodyPr/>
          <a:lstStyle/>
          <a:p>
            <a:fld id="{320F955F-D909-294A-AE2A-4D5603FE9BCC}" type="datetimeFigureOut">
              <a:rPr lang="en-US" smtClean="0"/>
              <a:t>3/29/21</a:t>
            </a:fld>
            <a:endParaRPr lang="en-US"/>
          </a:p>
        </p:txBody>
      </p:sp>
      <p:sp>
        <p:nvSpPr>
          <p:cNvPr id="5" name="Footer Placeholder 4">
            <a:extLst>
              <a:ext uri="{FF2B5EF4-FFF2-40B4-BE49-F238E27FC236}">
                <a16:creationId xmlns:a16="http://schemas.microsoft.com/office/drawing/2014/main" id="{BE7E885C-CCBC-254C-A8AA-CB288AB058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4B62A9-9FA7-464B-8714-3CE4A1911D91}"/>
              </a:ext>
            </a:extLst>
          </p:cNvPr>
          <p:cNvSpPr>
            <a:spLocks noGrp="1"/>
          </p:cNvSpPr>
          <p:nvPr>
            <p:ph type="sldNum" sz="quarter" idx="12"/>
          </p:nvPr>
        </p:nvSpPr>
        <p:spPr/>
        <p:txBody>
          <a:bodyPr/>
          <a:lstStyle/>
          <a:p>
            <a:fld id="{E86C4944-0848-044A-A244-416279AEE6F6}" type="slidenum">
              <a:rPr lang="en-US" smtClean="0"/>
              <a:t>‹#›</a:t>
            </a:fld>
            <a:endParaRPr lang="en-US"/>
          </a:p>
        </p:txBody>
      </p:sp>
    </p:spTree>
    <p:extLst>
      <p:ext uri="{BB962C8B-B14F-4D97-AF65-F5344CB8AC3E}">
        <p14:creationId xmlns:p14="http://schemas.microsoft.com/office/powerpoint/2010/main" val="3139487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6EE00-1E4A-FA49-8FA8-52A95764770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089667D-6CE0-4C40-9618-E794C3B5976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700E70-25E1-B44D-B555-227F9B670639}"/>
              </a:ext>
            </a:extLst>
          </p:cNvPr>
          <p:cNvSpPr>
            <a:spLocks noGrp="1"/>
          </p:cNvSpPr>
          <p:nvPr>
            <p:ph type="dt" sz="half" idx="10"/>
          </p:nvPr>
        </p:nvSpPr>
        <p:spPr/>
        <p:txBody>
          <a:bodyPr/>
          <a:lstStyle/>
          <a:p>
            <a:fld id="{320F955F-D909-294A-AE2A-4D5603FE9BCC}" type="datetimeFigureOut">
              <a:rPr lang="en-US" smtClean="0"/>
              <a:t>3/29/21</a:t>
            </a:fld>
            <a:endParaRPr lang="en-US"/>
          </a:p>
        </p:txBody>
      </p:sp>
      <p:sp>
        <p:nvSpPr>
          <p:cNvPr id="5" name="Footer Placeholder 4">
            <a:extLst>
              <a:ext uri="{FF2B5EF4-FFF2-40B4-BE49-F238E27FC236}">
                <a16:creationId xmlns:a16="http://schemas.microsoft.com/office/drawing/2014/main" id="{4B79B1C4-E090-B741-8DF8-5CE6400F01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8C4696-7651-AE4E-AFE3-EE2563D91CC6}"/>
              </a:ext>
            </a:extLst>
          </p:cNvPr>
          <p:cNvSpPr>
            <a:spLocks noGrp="1"/>
          </p:cNvSpPr>
          <p:nvPr>
            <p:ph type="sldNum" sz="quarter" idx="12"/>
          </p:nvPr>
        </p:nvSpPr>
        <p:spPr/>
        <p:txBody>
          <a:bodyPr/>
          <a:lstStyle/>
          <a:p>
            <a:fld id="{E86C4944-0848-044A-A244-416279AEE6F6}" type="slidenum">
              <a:rPr lang="en-US" smtClean="0"/>
              <a:t>‹#›</a:t>
            </a:fld>
            <a:endParaRPr lang="en-US"/>
          </a:p>
        </p:txBody>
      </p:sp>
    </p:spTree>
    <p:extLst>
      <p:ext uri="{BB962C8B-B14F-4D97-AF65-F5344CB8AC3E}">
        <p14:creationId xmlns:p14="http://schemas.microsoft.com/office/powerpoint/2010/main" val="3893731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0C941-1296-C84E-A3D5-CFA0B60DE7B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A8C4034-0017-454D-8D46-ED1D7119AE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CA9FDDD-7315-934E-98E7-93E562315260}"/>
              </a:ext>
            </a:extLst>
          </p:cNvPr>
          <p:cNvSpPr>
            <a:spLocks noGrp="1"/>
          </p:cNvSpPr>
          <p:nvPr>
            <p:ph type="dt" sz="half" idx="10"/>
          </p:nvPr>
        </p:nvSpPr>
        <p:spPr/>
        <p:txBody>
          <a:bodyPr/>
          <a:lstStyle/>
          <a:p>
            <a:fld id="{320F955F-D909-294A-AE2A-4D5603FE9BCC}" type="datetimeFigureOut">
              <a:rPr lang="en-US" smtClean="0"/>
              <a:t>3/29/21</a:t>
            </a:fld>
            <a:endParaRPr lang="en-US"/>
          </a:p>
        </p:txBody>
      </p:sp>
      <p:sp>
        <p:nvSpPr>
          <p:cNvPr id="5" name="Footer Placeholder 4">
            <a:extLst>
              <a:ext uri="{FF2B5EF4-FFF2-40B4-BE49-F238E27FC236}">
                <a16:creationId xmlns:a16="http://schemas.microsoft.com/office/drawing/2014/main" id="{FFAC7AF2-F4EC-3D46-9E44-96DA684B0D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470221-6160-4043-9BC1-15278BD37679}"/>
              </a:ext>
            </a:extLst>
          </p:cNvPr>
          <p:cNvSpPr>
            <a:spLocks noGrp="1"/>
          </p:cNvSpPr>
          <p:nvPr>
            <p:ph type="sldNum" sz="quarter" idx="12"/>
          </p:nvPr>
        </p:nvSpPr>
        <p:spPr/>
        <p:txBody>
          <a:bodyPr/>
          <a:lstStyle/>
          <a:p>
            <a:fld id="{E86C4944-0848-044A-A244-416279AEE6F6}" type="slidenum">
              <a:rPr lang="en-US" smtClean="0"/>
              <a:t>‹#›</a:t>
            </a:fld>
            <a:endParaRPr lang="en-US"/>
          </a:p>
        </p:txBody>
      </p:sp>
    </p:spTree>
    <p:extLst>
      <p:ext uri="{BB962C8B-B14F-4D97-AF65-F5344CB8AC3E}">
        <p14:creationId xmlns:p14="http://schemas.microsoft.com/office/powerpoint/2010/main" val="2606524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7924E-39AE-214D-8112-55169607E0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412BE45-D49F-3C45-A896-5CB0E275120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556C908-90B5-C540-BBF5-FA8BE349529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D493BBC-AC2D-7C48-9D65-88CB6088032E}"/>
              </a:ext>
            </a:extLst>
          </p:cNvPr>
          <p:cNvSpPr>
            <a:spLocks noGrp="1"/>
          </p:cNvSpPr>
          <p:nvPr>
            <p:ph type="dt" sz="half" idx="10"/>
          </p:nvPr>
        </p:nvSpPr>
        <p:spPr/>
        <p:txBody>
          <a:bodyPr/>
          <a:lstStyle/>
          <a:p>
            <a:fld id="{320F955F-D909-294A-AE2A-4D5603FE9BCC}" type="datetimeFigureOut">
              <a:rPr lang="en-US" smtClean="0"/>
              <a:t>3/29/21</a:t>
            </a:fld>
            <a:endParaRPr lang="en-US"/>
          </a:p>
        </p:txBody>
      </p:sp>
      <p:sp>
        <p:nvSpPr>
          <p:cNvPr id="6" name="Footer Placeholder 5">
            <a:extLst>
              <a:ext uri="{FF2B5EF4-FFF2-40B4-BE49-F238E27FC236}">
                <a16:creationId xmlns:a16="http://schemas.microsoft.com/office/drawing/2014/main" id="{644988F9-9E48-884F-9D30-6A975D023D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DB9725-FD12-4240-92E4-EE3C657A9D04}"/>
              </a:ext>
            </a:extLst>
          </p:cNvPr>
          <p:cNvSpPr>
            <a:spLocks noGrp="1"/>
          </p:cNvSpPr>
          <p:nvPr>
            <p:ph type="sldNum" sz="quarter" idx="12"/>
          </p:nvPr>
        </p:nvSpPr>
        <p:spPr/>
        <p:txBody>
          <a:bodyPr/>
          <a:lstStyle/>
          <a:p>
            <a:fld id="{E86C4944-0848-044A-A244-416279AEE6F6}" type="slidenum">
              <a:rPr lang="en-US" smtClean="0"/>
              <a:t>‹#›</a:t>
            </a:fld>
            <a:endParaRPr lang="en-US"/>
          </a:p>
        </p:txBody>
      </p:sp>
    </p:spTree>
    <p:extLst>
      <p:ext uri="{BB962C8B-B14F-4D97-AF65-F5344CB8AC3E}">
        <p14:creationId xmlns:p14="http://schemas.microsoft.com/office/powerpoint/2010/main" val="3987867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9981C-6A71-7C4C-A1D7-1616CC29984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42DF67-7220-C444-A0D4-87B09F4A5F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1D38605-9036-E244-9BC7-C6C613253CE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E43B977-B6ED-5B4E-B523-3029496A2BE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06B0326-4F62-504A-9089-FADBDE1883D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B9F9BB1-D48C-AC4D-A7DA-C00BB4030132}"/>
              </a:ext>
            </a:extLst>
          </p:cNvPr>
          <p:cNvSpPr>
            <a:spLocks noGrp="1"/>
          </p:cNvSpPr>
          <p:nvPr>
            <p:ph type="dt" sz="half" idx="10"/>
          </p:nvPr>
        </p:nvSpPr>
        <p:spPr/>
        <p:txBody>
          <a:bodyPr/>
          <a:lstStyle/>
          <a:p>
            <a:fld id="{320F955F-D909-294A-AE2A-4D5603FE9BCC}" type="datetimeFigureOut">
              <a:rPr lang="en-US" smtClean="0"/>
              <a:t>3/29/21</a:t>
            </a:fld>
            <a:endParaRPr lang="en-US"/>
          </a:p>
        </p:txBody>
      </p:sp>
      <p:sp>
        <p:nvSpPr>
          <p:cNvPr id="8" name="Footer Placeholder 7">
            <a:extLst>
              <a:ext uri="{FF2B5EF4-FFF2-40B4-BE49-F238E27FC236}">
                <a16:creationId xmlns:a16="http://schemas.microsoft.com/office/drawing/2014/main" id="{541614A8-015F-2146-905D-A7BF6348C32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92AB70A-D732-A24A-B002-0C42CC565FFA}"/>
              </a:ext>
            </a:extLst>
          </p:cNvPr>
          <p:cNvSpPr>
            <a:spLocks noGrp="1"/>
          </p:cNvSpPr>
          <p:nvPr>
            <p:ph type="sldNum" sz="quarter" idx="12"/>
          </p:nvPr>
        </p:nvSpPr>
        <p:spPr/>
        <p:txBody>
          <a:bodyPr/>
          <a:lstStyle/>
          <a:p>
            <a:fld id="{E86C4944-0848-044A-A244-416279AEE6F6}" type="slidenum">
              <a:rPr lang="en-US" smtClean="0"/>
              <a:t>‹#›</a:t>
            </a:fld>
            <a:endParaRPr lang="en-US"/>
          </a:p>
        </p:txBody>
      </p:sp>
    </p:spTree>
    <p:extLst>
      <p:ext uri="{BB962C8B-B14F-4D97-AF65-F5344CB8AC3E}">
        <p14:creationId xmlns:p14="http://schemas.microsoft.com/office/powerpoint/2010/main" val="2549504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0EA8A-29B8-8744-9CC9-2EE60056286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03CFDC4-8AFB-7047-84BE-3ADA5FCCC10E}"/>
              </a:ext>
            </a:extLst>
          </p:cNvPr>
          <p:cNvSpPr>
            <a:spLocks noGrp="1"/>
          </p:cNvSpPr>
          <p:nvPr>
            <p:ph type="dt" sz="half" idx="10"/>
          </p:nvPr>
        </p:nvSpPr>
        <p:spPr/>
        <p:txBody>
          <a:bodyPr/>
          <a:lstStyle/>
          <a:p>
            <a:fld id="{320F955F-D909-294A-AE2A-4D5603FE9BCC}" type="datetimeFigureOut">
              <a:rPr lang="en-US" smtClean="0"/>
              <a:t>3/29/21</a:t>
            </a:fld>
            <a:endParaRPr lang="en-US"/>
          </a:p>
        </p:txBody>
      </p:sp>
      <p:sp>
        <p:nvSpPr>
          <p:cNvPr id="4" name="Footer Placeholder 3">
            <a:extLst>
              <a:ext uri="{FF2B5EF4-FFF2-40B4-BE49-F238E27FC236}">
                <a16:creationId xmlns:a16="http://schemas.microsoft.com/office/drawing/2014/main" id="{45A1B568-A175-F144-8E50-EC2D8519C60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A83844B-A58A-954F-9674-B1A0FA494AB8}"/>
              </a:ext>
            </a:extLst>
          </p:cNvPr>
          <p:cNvSpPr>
            <a:spLocks noGrp="1"/>
          </p:cNvSpPr>
          <p:nvPr>
            <p:ph type="sldNum" sz="quarter" idx="12"/>
          </p:nvPr>
        </p:nvSpPr>
        <p:spPr/>
        <p:txBody>
          <a:bodyPr/>
          <a:lstStyle/>
          <a:p>
            <a:fld id="{E86C4944-0848-044A-A244-416279AEE6F6}" type="slidenum">
              <a:rPr lang="en-US" smtClean="0"/>
              <a:t>‹#›</a:t>
            </a:fld>
            <a:endParaRPr lang="en-US"/>
          </a:p>
        </p:txBody>
      </p:sp>
    </p:spTree>
    <p:extLst>
      <p:ext uri="{BB962C8B-B14F-4D97-AF65-F5344CB8AC3E}">
        <p14:creationId xmlns:p14="http://schemas.microsoft.com/office/powerpoint/2010/main" val="3739835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E49747C-8A13-3F42-86D8-67E6CEF95968}"/>
              </a:ext>
            </a:extLst>
          </p:cNvPr>
          <p:cNvSpPr>
            <a:spLocks noGrp="1"/>
          </p:cNvSpPr>
          <p:nvPr>
            <p:ph type="dt" sz="half" idx="10"/>
          </p:nvPr>
        </p:nvSpPr>
        <p:spPr/>
        <p:txBody>
          <a:bodyPr/>
          <a:lstStyle/>
          <a:p>
            <a:fld id="{320F955F-D909-294A-AE2A-4D5603FE9BCC}" type="datetimeFigureOut">
              <a:rPr lang="en-US" smtClean="0"/>
              <a:t>3/29/21</a:t>
            </a:fld>
            <a:endParaRPr lang="en-US"/>
          </a:p>
        </p:txBody>
      </p:sp>
      <p:sp>
        <p:nvSpPr>
          <p:cNvPr id="3" name="Footer Placeholder 2">
            <a:extLst>
              <a:ext uri="{FF2B5EF4-FFF2-40B4-BE49-F238E27FC236}">
                <a16:creationId xmlns:a16="http://schemas.microsoft.com/office/drawing/2014/main" id="{C7B519D2-F280-C84F-8CAE-A216FE47DD5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571B84-B79F-444F-9487-CD74F2EB168A}"/>
              </a:ext>
            </a:extLst>
          </p:cNvPr>
          <p:cNvSpPr>
            <a:spLocks noGrp="1"/>
          </p:cNvSpPr>
          <p:nvPr>
            <p:ph type="sldNum" sz="quarter" idx="12"/>
          </p:nvPr>
        </p:nvSpPr>
        <p:spPr/>
        <p:txBody>
          <a:bodyPr/>
          <a:lstStyle/>
          <a:p>
            <a:fld id="{E86C4944-0848-044A-A244-416279AEE6F6}" type="slidenum">
              <a:rPr lang="en-US" smtClean="0"/>
              <a:t>‹#›</a:t>
            </a:fld>
            <a:endParaRPr lang="en-US"/>
          </a:p>
        </p:txBody>
      </p:sp>
    </p:spTree>
    <p:extLst>
      <p:ext uri="{BB962C8B-B14F-4D97-AF65-F5344CB8AC3E}">
        <p14:creationId xmlns:p14="http://schemas.microsoft.com/office/powerpoint/2010/main" val="3447701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5006DA-F306-404C-87C9-396F26BD2D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C768CDD-367E-FD43-8F6D-67B0B6B233F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679B5E3-62EC-5345-A67E-7377674C4A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A21BD75-C87D-4C4F-9059-CFFBAE977BDE}"/>
              </a:ext>
            </a:extLst>
          </p:cNvPr>
          <p:cNvSpPr>
            <a:spLocks noGrp="1"/>
          </p:cNvSpPr>
          <p:nvPr>
            <p:ph type="dt" sz="half" idx="10"/>
          </p:nvPr>
        </p:nvSpPr>
        <p:spPr/>
        <p:txBody>
          <a:bodyPr/>
          <a:lstStyle/>
          <a:p>
            <a:fld id="{320F955F-D909-294A-AE2A-4D5603FE9BCC}" type="datetimeFigureOut">
              <a:rPr lang="en-US" smtClean="0"/>
              <a:t>3/29/21</a:t>
            </a:fld>
            <a:endParaRPr lang="en-US"/>
          </a:p>
        </p:txBody>
      </p:sp>
      <p:sp>
        <p:nvSpPr>
          <p:cNvPr id="6" name="Footer Placeholder 5">
            <a:extLst>
              <a:ext uri="{FF2B5EF4-FFF2-40B4-BE49-F238E27FC236}">
                <a16:creationId xmlns:a16="http://schemas.microsoft.com/office/drawing/2014/main" id="{47733CBC-B358-F94D-9F76-7983D06D44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F793D1-C7A8-5741-A02D-137573F08109}"/>
              </a:ext>
            </a:extLst>
          </p:cNvPr>
          <p:cNvSpPr>
            <a:spLocks noGrp="1"/>
          </p:cNvSpPr>
          <p:nvPr>
            <p:ph type="sldNum" sz="quarter" idx="12"/>
          </p:nvPr>
        </p:nvSpPr>
        <p:spPr/>
        <p:txBody>
          <a:bodyPr/>
          <a:lstStyle/>
          <a:p>
            <a:fld id="{E86C4944-0848-044A-A244-416279AEE6F6}" type="slidenum">
              <a:rPr lang="en-US" smtClean="0"/>
              <a:t>‹#›</a:t>
            </a:fld>
            <a:endParaRPr lang="en-US"/>
          </a:p>
        </p:txBody>
      </p:sp>
    </p:spTree>
    <p:extLst>
      <p:ext uri="{BB962C8B-B14F-4D97-AF65-F5344CB8AC3E}">
        <p14:creationId xmlns:p14="http://schemas.microsoft.com/office/powerpoint/2010/main" val="1720985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6CA00-A718-5C4C-97F9-93D951E58D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E8E52E3-9B40-6F42-BB28-8A0D1B4B94D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04D134F-91F8-A143-84CA-AC1B8FA3B5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2D69601-ACAD-6340-BC1A-FAD409F5F8F2}"/>
              </a:ext>
            </a:extLst>
          </p:cNvPr>
          <p:cNvSpPr>
            <a:spLocks noGrp="1"/>
          </p:cNvSpPr>
          <p:nvPr>
            <p:ph type="dt" sz="half" idx="10"/>
          </p:nvPr>
        </p:nvSpPr>
        <p:spPr/>
        <p:txBody>
          <a:bodyPr/>
          <a:lstStyle/>
          <a:p>
            <a:fld id="{320F955F-D909-294A-AE2A-4D5603FE9BCC}" type="datetimeFigureOut">
              <a:rPr lang="en-US" smtClean="0"/>
              <a:t>3/29/21</a:t>
            </a:fld>
            <a:endParaRPr lang="en-US"/>
          </a:p>
        </p:txBody>
      </p:sp>
      <p:sp>
        <p:nvSpPr>
          <p:cNvPr id="6" name="Footer Placeholder 5">
            <a:extLst>
              <a:ext uri="{FF2B5EF4-FFF2-40B4-BE49-F238E27FC236}">
                <a16:creationId xmlns:a16="http://schemas.microsoft.com/office/drawing/2014/main" id="{8BF7F22B-BA78-104F-AFAC-87A0ACFC24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83BA147-5DB4-7545-BEC1-5CEE0C6E3142}"/>
              </a:ext>
            </a:extLst>
          </p:cNvPr>
          <p:cNvSpPr>
            <a:spLocks noGrp="1"/>
          </p:cNvSpPr>
          <p:nvPr>
            <p:ph type="sldNum" sz="quarter" idx="12"/>
          </p:nvPr>
        </p:nvSpPr>
        <p:spPr/>
        <p:txBody>
          <a:bodyPr/>
          <a:lstStyle/>
          <a:p>
            <a:fld id="{E86C4944-0848-044A-A244-416279AEE6F6}" type="slidenum">
              <a:rPr lang="en-US" smtClean="0"/>
              <a:t>‹#›</a:t>
            </a:fld>
            <a:endParaRPr lang="en-US"/>
          </a:p>
        </p:txBody>
      </p:sp>
    </p:spTree>
    <p:extLst>
      <p:ext uri="{BB962C8B-B14F-4D97-AF65-F5344CB8AC3E}">
        <p14:creationId xmlns:p14="http://schemas.microsoft.com/office/powerpoint/2010/main" val="1636464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F4D1FD3-2E3F-8B4A-9CA5-08F9D8B2D8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704F614-3695-944B-AC03-F2DC4626F8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47D6D7-D363-334F-9114-5BE159DBBF2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0F955F-D909-294A-AE2A-4D5603FE9BCC}" type="datetimeFigureOut">
              <a:rPr lang="en-US" smtClean="0"/>
              <a:t>3/29/21</a:t>
            </a:fld>
            <a:endParaRPr lang="en-US"/>
          </a:p>
        </p:txBody>
      </p:sp>
      <p:sp>
        <p:nvSpPr>
          <p:cNvPr id="5" name="Footer Placeholder 4">
            <a:extLst>
              <a:ext uri="{FF2B5EF4-FFF2-40B4-BE49-F238E27FC236}">
                <a16:creationId xmlns:a16="http://schemas.microsoft.com/office/drawing/2014/main" id="{A8645917-0382-A34C-AE16-E1A8E6CC36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E3F32C5-266B-5C40-A448-D1B89A80E40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6C4944-0848-044A-A244-416279AEE6F6}" type="slidenum">
              <a:rPr lang="en-US" smtClean="0"/>
              <a:t>‹#›</a:t>
            </a:fld>
            <a:endParaRPr lang="en-US"/>
          </a:p>
        </p:txBody>
      </p:sp>
    </p:spTree>
    <p:extLst>
      <p:ext uri="{BB962C8B-B14F-4D97-AF65-F5344CB8AC3E}">
        <p14:creationId xmlns:p14="http://schemas.microsoft.com/office/powerpoint/2010/main" val="741264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theparisreview.org/blog/at-work/" TargetMode="External"/><Relationship Id="rId2" Type="http://schemas.openxmlformats.org/officeDocument/2006/relationships/hyperlink" Target="https://www.theparisreview.org/blog/author/sgerard/" TargetMode="Externa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hyperlink" Target="http://www.theparisreview.org/blog/wp-content/uploads/2010/09/annegarreta.jpg"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grasset.fr/sites/default/files/styles/large/public/images/livres/couv/9782246365617-T.jpg?itok=LXPDrxP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penguin.co.uk/books/295634/the-cost-of-living/9780241977569"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www.target.com/p/unbecoming-language-anti-identitarian-french-feminist-fictions-by-annabel-l-kim-hardcover/-/A-53984677"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www.amazon.fr/Histoire-sexualit%C3%A9-1-Volont%C3%A9-savoir/dp/2070740706"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8ACC6-2A86-EB4C-962B-41EDCAC710B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88250A9-938F-4B4F-9FD5-1DA75830B74D}"/>
              </a:ext>
            </a:extLst>
          </p:cNvPr>
          <p:cNvSpPr>
            <a:spLocks noGrp="1"/>
          </p:cNvSpPr>
          <p:nvPr>
            <p:ph idx="1"/>
          </p:nvPr>
        </p:nvSpPr>
        <p:spPr/>
        <p:txBody>
          <a:bodyPr/>
          <a:lstStyle/>
          <a:p>
            <a:endParaRPr lang="en-US"/>
          </a:p>
        </p:txBody>
      </p:sp>
      <p:sp>
        <p:nvSpPr>
          <p:cNvPr id="4" name="Rectangle 1">
            <a:extLst>
              <a:ext uri="{FF2B5EF4-FFF2-40B4-BE49-F238E27FC236}">
                <a16:creationId xmlns:a16="http://schemas.microsoft.com/office/drawing/2014/main" id="{F82512E8-4987-7F4C-8354-645C72F75AB4}"/>
              </a:ext>
            </a:extLst>
          </p:cNvPr>
          <p:cNvSpPr>
            <a:spLocks noChangeArrowheads="1"/>
          </p:cNvSpPr>
          <p:nvPr/>
        </p:nvSpPr>
        <p:spPr bwMode="auto">
          <a:xfrm>
            <a:off x="-11384103" y="-14094966"/>
            <a:ext cx="7685196" cy="45643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a:ln>
                  <a:noFill/>
                </a:ln>
                <a:solidFill>
                  <a:srgbClr val="414141"/>
                </a:solidFill>
                <a:effectLst/>
                <a:latin typeface="garamond-premier-pro"/>
              </a:rPr>
              <a:t>By </a:t>
            </a:r>
            <a:r>
              <a:rPr kumimoji="0" lang="en-US" altLang="en-US" b="0" i="0" u="none" strike="noStrike" cap="none" normalizeH="0" baseline="0">
                <a:ln>
                  <a:noFill/>
                </a:ln>
                <a:solidFill>
                  <a:srgbClr val="414141"/>
                </a:solidFill>
                <a:effectLst/>
                <a:latin typeface="garamond-premier-pro"/>
                <a:hlinkClick r:id="rId2" tooltip="Posts by Sarah Gerard"/>
              </a:rPr>
              <a:t>Sarah Gerard</a:t>
            </a:r>
            <a:r>
              <a:rPr kumimoji="0" lang="en-US" altLang="en-US" sz="1200" b="0" i="0" u="none" strike="noStrike" cap="none" normalizeH="0" baseline="0">
                <a:ln>
                  <a:noFill/>
                </a:ln>
                <a:solidFill>
                  <a:srgbClr val="414141"/>
                </a:solidFill>
                <a:effectLst/>
                <a:latin typeface="garamond-premier-pro"/>
              </a:rPr>
              <a:t> December 11, 2017</a:t>
            </a:r>
            <a:endParaRPr kumimoji="0" lang="en-US" altLang="en-US" b="0" i="0" u="none" strike="noStrike" cap="none" normalizeH="0" baseline="0">
              <a:ln>
                <a:noFill/>
              </a:ln>
              <a:solidFill>
                <a:srgbClr val="D76F5C"/>
              </a:solidFill>
              <a:effectLst/>
              <a:latin typeface="proxima-nova-condensed"/>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a:ln>
                  <a:noFill/>
                </a:ln>
                <a:solidFill>
                  <a:srgbClr val="D76F5C"/>
                </a:solidFill>
                <a:effectLst/>
                <a:latin typeface="proxima-nova-condensed"/>
                <a:hlinkClick r:id="rId3"/>
              </a:rPr>
              <a:t>AT WORK</a:t>
            </a:r>
            <a:endParaRPr kumimoji="0" lang="en-US" altLang="en-US" b="0" i="0" u="none" strike="noStrike" cap="none" normalizeH="0" baseline="0">
              <a:ln>
                <a:noFill/>
              </a:ln>
              <a:solidFill>
                <a:srgbClr val="D76F5C"/>
              </a:solidFill>
              <a:effectLst/>
              <a:latin typeface="proxima-nova-condensed"/>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5000" b="0" i="0" u="none" strike="noStrike" cap="none" normalizeH="0" baseline="0">
                <a:ln>
                  <a:noFill/>
                </a:ln>
                <a:solidFill>
                  <a:srgbClr val="D76F5C"/>
                </a:solidFill>
                <a:effectLst/>
              </a:rPr>
              <a:t>  </a:t>
            </a:r>
            <a:r>
              <a:rPr kumimoji="0" lang="en-US" altLang="en-US" sz="56000" b="0" i="0" u="none" strike="noStrike" cap="none" normalizeH="0" baseline="0">
                <a:ln>
                  <a:noFill/>
                </a:ln>
                <a:solidFill>
                  <a:srgbClr val="D76F5C"/>
                </a:solidFill>
                <a:effectLst/>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pic>
        <p:nvPicPr>
          <p:cNvPr id="1026" name="Picture 2" descr="http://www.theparisreview.org/blog/wp-content/uploads/2010/09/annegarreta.jpg">
            <a:hlinkClick r:id="rId4"/>
            <a:extLst>
              <a:ext uri="{FF2B5EF4-FFF2-40B4-BE49-F238E27FC236}">
                <a16:creationId xmlns:a16="http://schemas.microsoft.com/office/drawing/2014/main" id="{60B04314-5F45-EF4C-9F10-A355614C868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13716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19721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F8770-3222-954C-BE12-9C1A38ACCDA7}"/>
              </a:ext>
            </a:extLst>
          </p:cNvPr>
          <p:cNvSpPr>
            <a:spLocks noGrp="1"/>
          </p:cNvSpPr>
          <p:nvPr>
            <p:ph type="title"/>
          </p:nvPr>
        </p:nvSpPr>
        <p:spPr/>
        <p:txBody>
          <a:bodyPr>
            <a:normAutofit/>
          </a:bodyPr>
          <a:lstStyle/>
          <a:p>
            <a:r>
              <a:rPr lang="en-US" dirty="0"/>
              <a:t>Monique Wittig,</a:t>
            </a:r>
            <a:r>
              <a:rPr lang="fr" dirty="0"/>
              <a:t> </a:t>
            </a:r>
            <a:r>
              <a:rPr lang="fr" i="1" dirty="0"/>
              <a:t>Le Chantier </a:t>
            </a:r>
            <a:r>
              <a:rPr lang="fr" i="1" dirty="0" err="1"/>
              <a:t>littéraire</a:t>
            </a:r>
            <a:r>
              <a:rPr lang="fr" dirty="0"/>
              <a:t>, 138–39.</a:t>
            </a:r>
            <a:endParaRPr lang="en-US" dirty="0"/>
          </a:p>
        </p:txBody>
      </p:sp>
      <p:sp>
        <p:nvSpPr>
          <p:cNvPr id="3" name="Content Placeholder 2">
            <a:extLst>
              <a:ext uri="{FF2B5EF4-FFF2-40B4-BE49-F238E27FC236}">
                <a16:creationId xmlns:a16="http://schemas.microsoft.com/office/drawing/2014/main" id="{603E1A50-C9B0-2A4E-BDFC-334965A6E8BB}"/>
              </a:ext>
            </a:extLst>
          </p:cNvPr>
          <p:cNvSpPr>
            <a:spLocks noGrp="1"/>
          </p:cNvSpPr>
          <p:nvPr>
            <p:ph idx="1"/>
          </p:nvPr>
        </p:nvSpPr>
        <p:spPr/>
        <p:txBody>
          <a:bodyPr/>
          <a:lstStyle/>
          <a:p>
            <a:r>
              <a:rPr lang="en-GB" dirty="0"/>
              <a:t>The ontological farce that consists of trying to divide a being in language by imposing a mark on her, the conceptual </a:t>
            </a:r>
            <a:r>
              <a:rPr lang="en-GB" dirty="0" err="1"/>
              <a:t>maneuver</a:t>
            </a:r>
            <a:r>
              <a:rPr lang="en-GB" dirty="0"/>
              <a:t> that wrests away from marked individuals what rightfully belongs to them—language—must cease. It is necessary to destroy gender entirely. This endeavour can be entirely accomplished through the use of language.</a:t>
            </a:r>
            <a:endParaRPr lang="en-US" dirty="0"/>
          </a:p>
        </p:txBody>
      </p:sp>
    </p:spTree>
    <p:extLst>
      <p:ext uri="{BB962C8B-B14F-4D97-AF65-F5344CB8AC3E}">
        <p14:creationId xmlns:p14="http://schemas.microsoft.com/office/powerpoint/2010/main" val="10518505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8220B-090B-EF40-8C79-92933679EE45}"/>
              </a:ext>
            </a:extLst>
          </p:cNvPr>
          <p:cNvSpPr>
            <a:spLocks noGrp="1"/>
          </p:cNvSpPr>
          <p:nvPr>
            <p:ph type="title"/>
          </p:nvPr>
        </p:nvSpPr>
        <p:spPr/>
        <p:txBody>
          <a:bodyPr/>
          <a:lstStyle/>
          <a:p>
            <a:r>
              <a:rPr lang="en-US" dirty="0"/>
              <a:t>Embodiment</a:t>
            </a:r>
          </a:p>
        </p:txBody>
      </p:sp>
      <p:sp>
        <p:nvSpPr>
          <p:cNvPr id="3" name="Content Placeholder 2">
            <a:extLst>
              <a:ext uri="{FF2B5EF4-FFF2-40B4-BE49-F238E27FC236}">
                <a16:creationId xmlns:a16="http://schemas.microsoft.com/office/drawing/2014/main" id="{F99F43F0-AFED-E544-80FB-71A8DFE090C0}"/>
              </a:ext>
            </a:extLst>
          </p:cNvPr>
          <p:cNvSpPr>
            <a:spLocks noGrp="1"/>
          </p:cNvSpPr>
          <p:nvPr>
            <p:ph idx="1"/>
          </p:nvPr>
        </p:nvSpPr>
        <p:spPr/>
        <p:txBody>
          <a:bodyPr/>
          <a:lstStyle/>
          <a:p>
            <a:r>
              <a:rPr lang="en-GB" dirty="0" err="1"/>
              <a:t>Cette</a:t>
            </a:r>
            <a:r>
              <a:rPr lang="en-GB" dirty="0"/>
              <a:t> affection que </a:t>
            </a:r>
            <a:r>
              <a:rPr lang="en-GB" b="1" dirty="0" err="1"/>
              <a:t>j</a:t>
            </a:r>
            <a:r>
              <a:rPr lang="en-GB" dirty="0" err="1"/>
              <a:t>'éprouvais</a:t>
            </a:r>
            <a:r>
              <a:rPr lang="en-GB" dirty="0"/>
              <a:t> </a:t>
            </a:r>
            <a:r>
              <a:rPr lang="en-GB" b="1" dirty="0"/>
              <a:t>pour A***</a:t>
            </a:r>
            <a:r>
              <a:rPr lang="en-GB" dirty="0"/>
              <a:t> </a:t>
            </a:r>
            <a:r>
              <a:rPr lang="en-GB" dirty="0" err="1"/>
              <a:t>réclamait</a:t>
            </a:r>
            <a:r>
              <a:rPr lang="en-GB" dirty="0"/>
              <a:t> son incarnation, </a:t>
            </a:r>
            <a:r>
              <a:rPr lang="en-GB" dirty="0" err="1"/>
              <a:t>ce</a:t>
            </a:r>
            <a:r>
              <a:rPr lang="en-GB" dirty="0"/>
              <a:t> </a:t>
            </a:r>
            <a:r>
              <a:rPr lang="en-GB" dirty="0" err="1"/>
              <a:t>plaisir</a:t>
            </a:r>
            <a:r>
              <a:rPr lang="en-GB" dirty="0"/>
              <a:t> que </a:t>
            </a:r>
            <a:r>
              <a:rPr lang="en-GB" b="1" dirty="0" err="1"/>
              <a:t>je</a:t>
            </a:r>
            <a:r>
              <a:rPr lang="en-GB" b="1" dirty="0"/>
              <a:t> </a:t>
            </a:r>
            <a:r>
              <a:rPr lang="en-GB" b="1" dirty="0" err="1"/>
              <a:t>ressentais</a:t>
            </a:r>
            <a:r>
              <a:rPr lang="en-GB" dirty="0" err="1"/>
              <a:t>ensa</a:t>
            </a:r>
            <a:r>
              <a:rPr lang="en-GB" dirty="0"/>
              <a:t> </a:t>
            </a:r>
            <a:r>
              <a:rPr lang="en-GB" dirty="0" err="1"/>
              <a:t>compagnie</a:t>
            </a:r>
            <a:r>
              <a:rPr lang="en-GB" dirty="0"/>
              <a:t> </a:t>
            </a:r>
            <a:r>
              <a:rPr lang="en-GB" dirty="0" err="1"/>
              <a:t>exigeait</a:t>
            </a:r>
            <a:r>
              <a:rPr lang="en-GB" dirty="0"/>
              <a:t> </a:t>
            </a:r>
            <a:r>
              <a:rPr lang="en-GB" dirty="0" err="1"/>
              <a:t>sa</a:t>
            </a:r>
            <a:r>
              <a:rPr lang="en-GB" dirty="0"/>
              <a:t> </a:t>
            </a:r>
            <a:r>
              <a:rPr lang="en-GB" dirty="0" err="1"/>
              <a:t>plénitude</a:t>
            </a:r>
            <a:r>
              <a:rPr lang="en-GB" dirty="0"/>
              <a:t>. </a:t>
            </a:r>
            <a:r>
              <a:rPr lang="en-GB" dirty="0" err="1"/>
              <a:t>Je</a:t>
            </a:r>
            <a:r>
              <a:rPr lang="en-GB" dirty="0"/>
              <a:t> </a:t>
            </a:r>
            <a:r>
              <a:rPr lang="en-GB" dirty="0" err="1"/>
              <a:t>voulais</a:t>
            </a:r>
            <a:r>
              <a:rPr lang="en-GB" dirty="0"/>
              <a:t> A</a:t>
            </a:r>
            <a:r>
              <a:rPr lang="en-GB" b="1" dirty="0"/>
              <a:t>***</a:t>
            </a:r>
            <a:r>
              <a:rPr lang="en-GB" dirty="0"/>
              <a:t>, </a:t>
            </a:r>
            <a:r>
              <a:rPr lang="en-GB" dirty="0" err="1"/>
              <a:t>oui</a:t>
            </a:r>
            <a:r>
              <a:rPr lang="en-GB" dirty="0"/>
              <a:t> et </a:t>
            </a:r>
            <a:r>
              <a:rPr lang="en-GB" dirty="0" err="1"/>
              <a:t>tous</a:t>
            </a:r>
            <a:r>
              <a:rPr lang="en-GB" dirty="0"/>
              <a:t> </a:t>
            </a:r>
            <a:r>
              <a:rPr lang="en-GB" dirty="0" err="1"/>
              <a:t>mes</a:t>
            </a:r>
            <a:r>
              <a:rPr lang="en-GB" dirty="0"/>
              <a:t> </a:t>
            </a:r>
            <a:r>
              <a:rPr lang="en-GB" dirty="0" err="1"/>
              <a:t>autres</a:t>
            </a:r>
            <a:r>
              <a:rPr lang="en-GB" dirty="0"/>
              <a:t> </a:t>
            </a:r>
            <a:r>
              <a:rPr lang="en-GB" dirty="0" err="1"/>
              <a:t>désirs</a:t>
            </a:r>
            <a:r>
              <a:rPr lang="en-GB" dirty="0"/>
              <a:t>, </a:t>
            </a:r>
            <a:r>
              <a:rPr lang="en-GB" dirty="0" err="1"/>
              <a:t>besoins</a:t>
            </a:r>
            <a:r>
              <a:rPr lang="en-GB" dirty="0"/>
              <a:t>, </a:t>
            </a:r>
            <a:r>
              <a:rPr lang="en-GB" dirty="0" err="1"/>
              <a:t>projets</a:t>
            </a:r>
            <a:r>
              <a:rPr lang="en-GB" dirty="0"/>
              <a:t> </a:t>
            </a:r>
            <a:r>
              <a:rPr lang="en-GB" dirty="0" err="1"/>
              <a:t>pâlissaient</a:t>
            </a:r>
            <a:r>
              <a:rPr lang="en-GB" dirty="0"/>
              <a:t> </a:t>
            </a:r>
            <a:r>
              <a:rPr lang="en-GB" dirty="0" err="1"/>
              <a:t>auprès</a:t>
            </a:r>
            <a:r>
              <a:rPr lang="en-GB" dirty="0"/>
              <a:t> de </a:t>
            </a:r>
            <a:r>
              <a:rPr lang="en-GB" dirty="0" err="1"/>
              <a:t>celui</a:t>
            </a:r>
            <a:r>
              <a:rPr lang="en-GB" dirty="0"/>
              <a:t>-ci. (p.81)</a:t>
            </a:r>
          </a:p>
          <a:p>
            <a:endParaRPr lang="en-GB" dirty="0"/>
          </a:p>
          <a:p>
            <a:r>
              <a:rPr lang="en-US" dirty="0"/>
              <a:t>What I was feeling for A*** needed its own embodiment; the pleasure I took in A***’s company demanded its own fulfillment. I wanted A*** it was true, and all my other desires, needs and plans paled in comparison. Suddenly the obsessive </a:t>
            </a:r>
            <a:r>
              <a:rPr lang="en-US" dirty="0" err="1"/>
              <a:t>clamour</a:t>
            </a:r>
            <a:r>
              <a:rPr lang="en-US" dirty="0"/>
              <a:t> for amorous possession took hold of me. (p.37).</a:t>
            </a:r>
            <a:endParaRPr lang="en-GB" dirty="0"/>
          </a:p>
          <a:p>
            <a:endParaRPr lang="en-GB" dirty="0"/>
          </a:p>
          <a:p>
            <a:endParaRPr lang="en-US" dirty="0"/>
          </a:p>
        </p:txBody>
      </p:sp>
    </p:spTree>
    <p:extLst>
      <p:ext uri="{BB962C8B-B14F-4D97-AF65-F5344CB8AC3E}">
        <p14:creationId xmlns:p14="http://schemas.microsoft.com/office/powerpoint/2010/main" val="40865663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39E23A-5A16-AD43-9E4B-04C3A14CDB04}"/>
              </a:ext>
            </a:extLst>
          </p:cNvPr>
          <p:cNvSpPr>
            <a:spLocks noGrp="1"/>
          </p:cNvSpPr>
          <p:nvPr>
            <p:ph type="title"/>
          </p:nvPr>
        </p:nvSpPr>
        <p:spPr/>
        <p:txBody>
          <a:bodyPr/>
          <a:lstStyle/>
          <a:p>
            <a:r>
              <a:rPr lang="en-US" dirty="0"/>
              <a:t>New linguistic methods?</a:t>
            </a:r>
          </a:p>
        </p:txBody>
      </p:sp>
      <p:sp>
        <p:nvSpPr>
          <p:cNvPr id="6" name="Content Placeholder 5">
            <a:extLst>
              <a:ext uri="{FF2B5EF4-FFF2-40B4-BE49-F238E27FC236}">
                <a16:creationId xmlns:a16="http://schemas.microsoft.com/office/drawing/2014/main" id="{81BB1D2B-D808-D74A-8E45-3334B56E4ECB}"/>
              </a:ext>
            </a:extLst>
          </p:cNvPr>
          <p:cNvSpPr>
            <a:spLocks noGrp="1"/>
          </p:cNvSpPr>
          <p:nvPr>
            <p:ph idx="1"/>
          </p:nvPr>
        </p:nvSpPr>
        <p:spPr>
          <a:xfrm>
            <a:off x="838200" y="1570505"/>
            <a:ext cx="10515600" cy="5032375"/>
          </a:xfrm>
        </p:spPr>
        <p:txBody>
          <a:bodyPr>
            <a:normAutofit fontScale="85000" lnSpcReduction="20000"/>
          </a:bodyPr>
          <a:lstStyle/>
          <a:p>
            <a:r>
              <a:rPr lang="en-US" dirty="0"/>
              <a:t>“</a:t>
            </a:r>
            <a:r>
              <a:rPr lang="fr-FR" dirty="0"/>
              <a:t>Ma méthode était le doute ; mon plaisir d’instiller dans ces âmes une incertitude quant au succès de leurs minables ruses. </a:t>
            </a:r>
            <a:r>
              <a:rPr lang="fr-FR" i="1" dirty="0"/>
              <a:t>Che </a:t>
            </a:r>
            <a:r>
              <a:rPr lang="fr-FR" i="1" dirty="0" err="1"/>
              <a:t>vuoi</a:t>
            </a:r>
            <a:r>
              <a:rPr lang="fr-FR" i="1" dirty="0"/>
              <a:t> </a:t>
            </a:r>
            <a:r>
              <a:rPr lang="fr-FR" dirty="0"/>
              <a:t>? Je les menais par mes réponses au bord d’une inquiétude essentielle. Je répondais “peut-être”. Jeu dangereux qui me valut bien des blâmes et m’exposa sournois des individus à qui je déniais leur assurance de sujet. J’avais chaque nuit à m’affronter à cette grande panique des désirs individuels qui étaient autant de désirs d’individuation, revendication furieuse s’il en fut. Je tentais parfois – en pure perte mais en malin plaisir – de faire entendre que la somme des plaisirs individuels ne font pas le bonheur de tous</a:t>
            </a:r>
            <a:r>
              <a:rPr lang="en-US" dirty="0"/>
              <a:t>” p.75.</a:t>
            </a:r>
          </a:p>
          <a:p>
            <a:endParaRPr lang="en-US" dirty="0"/>
          </a:p>
          <a:p>
            <a:r>
              <a:rPr lang="en-US" dirty="0"/>
              <a:t>“My strategy was to inspire incertitude: I was leading them to the brink of an essential anxiety. My reply was always “maybe”. It was a dangerous game that exposed me to the disapproval, disrespect, or insidious resentment of the people to whom I denied the assurance of being a subject. Each night I would have to confront this great panic of individual desires that were in reality desires for individuation, for furious revindication. Sometimes I would try – utterly in vain but with a perverse pleasure – to make them understand that the sum of individual desires does not add up to the happiness off all” (p.52).</a:t>
            </a:r>
            <a:endParaRPr lang="en-GB" dirty="0"/>
          </a:p>
          <a:p>
            <a:pPr marL="0" indent="0">
              <a:buNone/>
            </a:pPr>
            <a:endParaRPr lang="en-GB" dirty="0"/>
          </a:p>
          <a:p>
            <a:endParaRPr lang="en-US" dirty="0"/>
          </a:p>
        </p:txBody>
      </p:sp>
    </p:spTree>
    <p:extLst>
      <p:ext uri="{BB962C8B-B14F-4D97-AF65-F5344CB8AC3E}">
        <p14:creationId xmlns:p14="http://schemas.microsoft.com/office/powerpoint/2010/main" val="267778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35D25-6C71-9649-BB41-C6CDF3A760D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D9ADE76-9072-324C-9D01-7EDE93D2F36F}"/>
              </a:ext>
            </a:extLst>
          </p:cNvPr>
          <p:cNvSpPr>
            <a:spLocks noGrp="1"/>
          </p:cNvSpPr>
          <p:nvPr>
            <p:ph idx="1"/>
          </p:nvPr>
        </p:nvSpPr>
        <p:spPr/>
        <p:txBody>
          <a:bodyPr/>
          <a:lstStyle/>
          <a:p>
            <a:r>
              <a:rPr lang="fr" dirty="0"/>
              <a:t>« Sexes </a:t>
            </a:r>
            <a:r>
              <a:rPr lang="fr" dirty="0" err="1"/>
              <a:t>mêlés</a:t>
            </a:r>
            <a:r>
              <a:rPr lang="fr" dirty="0"/>
              <a:t>, je ne sus plus rien distinguer » (p.78)</a:t>
            </a:r>
          </a:p>
          <a:p>
            <a:endParaRPr lang="fr" dirty="0"/>
          </a:p>
          <a:p>
            <a:r>
              <a:rPr lang="en-GB" dirty="0"/>
              <a:t>“Crotches crossed, and sexes mixed, I no longer knew how to distinguish anything” (p.54)</a:t>
            </a:r>
            <a:endParaRPr lang="fr" dirty="0"/>
          </a:p>
        </p:txBody>
      </p:sp>
    </p:spTree>
    <p:extLst>
      <p:ext uri="{BB962C8B-B14F-4D97-AF65-F5344CB8AC3E}">
        <p14:creationId xmlns:p14="http://schemas.microsoft.com/office/powerpoint/2010/main" val="10213575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29D8F-9F5F-0146-AACF-ACEC18EE2D62}"/>
              </a:ext>
            </a:extLst>
          </p:cNvPr>
          <p:cNvSpPr>
            <a:spLocks noGrp="1"/>
          </p:cNvSpPr>
          <p:nvPr>
            <p:ph type="title"/>
          </p:nvPr>
        </p:nvSpPr>
        <p:spPr/>
        <p:txBody>
          <a:bodyPr/>
          <a:lstStyle/>
          <a:p>
            <a:r>
              <a:rPr lang="en-US" dirty="0"/>
              <a:t>Annabel Kim</a:t>
            </a:r>
          </a:p>
        </p:txBody>
      </p:sp>
      <p:sp>
        <p:nvSpPr>
          <p:cNvPr id="3" name="Content Placeholder 2">
            <a:extLst>
              <a:ext uri="{FF2B5EF4-FFF2-40B4-BE49-F238E27FC236}">
                <a16:creationId xmlns:a16="http://schemas.microsoft.com/office/drawing/2014/main" id="{9C8BDEE9-3D92-6F47-8471-74B12939D3C9}"/>
              </a:ext>
            </a:extLst>
          </p:cNvPr>
          <p:cNvSpPr>
            <a:spLocks noGrp="1"/>
          </p:cNvSpPr>
          <p:nvPr>
            <p:ph idx="1"/>
          </p:nvPr>
        </p:nvSpPr>
        <p:spPr/>
        <p:txBody>
          <a:bodyPr>
            <a:normAutofit fontScale="92500" lnSpcReduction="10000"/>
          </a:bodyPr>
          <a:lstStyle/>
          <a:p>
            <a:pPr marL="0" indent="0">
              <a:buNone/>
            </a:pPr>
            <a:r>
              <a:rPr lang="en-US" dirty="0"/>
              <a:t>The sexed nature of bodies in sexual encounters is occluded by treating the body as unspecific skin, flesh, and sweat, and by disregarding genital specificity to articulate instead the confused nature of the coupling. Illegible in terms of its sex, the indeterminate and protean body can reflect whatever the reader desires it to be. The title </a:t>
            </a:r>
            <a:r>
              <a:rPr lang="en-US" i="1" dirty="0"/>
              <a:t>Sphinx</a:t>
            </a:r>
            <a:r>
              <a:rPr lang="en-US" dirty="0"/>
              <a:t> evokes this indeterminacy by referencing the impossibility of knowing, or in this case, the impossibility of figuring (out) the body and giving it an identity. Falling into an identitarian trap, reviewers have tended to read the relationship in Sphinx as heterosexual or homosexual depending on their own sensibilities. Finding it difficult to suspend certainty and commit to indeterminacy, they have assumed there must be some form of sexual difference (or identity) that </a:t>
            </a:r>
            <a:r>
              <a:rPr lang="en-US" dirty="0" err="1"/>
              <a:t>Garréta</a:t>
            </a:r>
            <a:r>
              <a:rPr lang="en-US" dirty="0"/>
              <a:t> had intended to write </a:t>
            </a:r>
            <a:r>
              <a:rPr lang="en-US"/>
              <a:t>into being.</a:t>
            </a:r>
            <a:endParaRPr lang="en-US" dirty="0"/>
          </a:p>
          <a:p>
            <a:pPr marL="0" indent="0">
              <a:buNone/>
            </a:pPr>
            <a:endParaRPr lang="en-GB" dirty="0"/>
          </a:p>
          <a:p>
            <a:endParaRPr lang="en-US" dirty="0"/>
          </a:p>
        </p:txBody>
      </p:sp>
    </p:spTree>
    <p:extLst>
      <p:ext uri="{BB962C8B-B14F-4D97-AF65-F5344CB8AC3E}">
        <p14:creationId xmlns:p14="http://schemas.microsoft.com/office/powerpoint/2010/main" val="36310998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75BF8-D3AB-CD4D-A53B-0BA713D7D89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883E614-388E-3C4C-A56E-8D22EE3C6823}"/>
              </a:ext>
            </a:extLst>
          </p:cNvPr>
          <p:cNvSpPr>
            <a:spLocks noGrp="1"/>
          </p:cNvSpPr>
          <p:nvPr>
            <p:ph idx="1"/>
          </p:nvPr>
        </p:nvSpPr>
        <p:spPr/>
        <p:txBody>
          <a:bodyPr/>
          <a:lstStyle/>
          <a:p>
            <a:r>
              <a:rPr lang="fr" dirty="0"/>
              <a:t>J’ai dans la bouche, encore, le </a:t>
            </a:r>
            <a:r>
              <a:rPr lang="fr" dirty="0" err="1"/>
              <a:t>goût</a:t>
            </a:r>
            <a:r>
              <a:rPr lang="fr" dirty="0"/>
              <a:t> d’une peau, de la sueur sur cette peau. Contre mes mains l’impression tactile que me firent et cette peau et le </a:t>
            </a:r>
            <a:r>
              <a:rPr lang="fr" dirty="0" err="1"/>
              <a:t>modele</a:t>
            </a:r>
            <a:r>
              <a:rPr lang="fr" dirty="0"/>
              <a:t>́ de cette chair. . . . Je ne saurais raconter </a:t>
            </a:r>
            <a:r>
              <a:rPr lang="fr" dirty="0" err="1"/>
              <a:t>précisément</a:t>
            </a:r>
            <a:r>
              <a:rPr lang="fr" dirty="0"/>
              <a:t> ce qui advint, non plus que </a:t>
            </a:r>
            <a:r>
              <a:rPr lang="fr" dirty="0" err="1"/>
              <a:t>décrire</a:t>
            </a:r>
            <a:r>
              <a:rPr lang="fr" dirty="0"/>
              <a:t> ou </a:t>
            </a:r>
            <a:r>
              <a:rPr lang="fr" dirty="0" err="1"/>
              <a:t>même</a:t>
            </a:r>
            <a:r>
              <a:rPr lang="fr" dirty="0"/>
              <a:t> faire mention de ce que je fis ou de ce dont je fus l’objet. . . . Sexes </a:t>
            </a:r>
            <a:r>
              <a:rPr lang="fr" dirty="0" err="1"/>
              <a:t>mêlés</a:t>
            </a:r>
            <a:r>
              <a:rPr lang="fr" dirty="0"/>
              <a:t>, je ne sus plus rien distinguer.</a:t>
            </a:r>
          </a:p>
          <a:p>
            <a:endParaRPr lang="en-US" dirty="0"/>
          </a:p>
        </p:txBody>
      </p:sp>
    </p:spTree>
    <p:extLst>
      <p:ext uri="{BB962C8B-B14F-4D97-AF65-F5344CB8AC3E}">
        <p14:creationId xmlns:p14="http://schemas.microsoft.com/office/powerpoint/2010/main" val="9181765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8FF1D-0962-1D4D-9FD8-ED60A63A3FA5}"/>
              </a:ext>
            </a:extLst>
          </p:cNvPr>
          <p:cNvSpPr>
            <a:spLocks noGrp="1"/>
          </p:cNvSpPr>
          <p:nvPr>
            <p:ph type="title"/>
          </p:nvPr>
        </p:nvSpPr>
        <p:spPr/>
        <p:txBody>
          <a:bodyPr/>
          <a:lstStyle/>
          <a:p>
            <a:r>
              <a:rPr lang="en-US" dirty="0"/>
              <a:t>Céline </a:t>
            </a:r>
            <a:r>
              <a:rPr lang="en-US" dirty="0" err="1"/>
              <a:t>Sciamma</a:t>
            </a:r>
            <a:endParaRPr lang="en-US" dirty="0"/>
          </a:p>
        </p:txBody>
      </p:sp>
      <p:sp>
        <p:nvSpPr>
          <p:cNvPr id="3" name="Content Placeholder 2">
            <a:extLst>
              <a:ext uri="{FF2B5EF4-FFF2-40B4-BE49-F238E27FC236}">
                <a16:creationId xmlns:a16="http://schemas.microsoft.com/office/drawing/2014/main" id="{8316876D-BE25-724E-8C5B-9FD8DEA12EC5}"/>
              </a:ext>
            </a:extLst>
          </p:cNvPr>
          <p:cNvSpPr>
            <a:spLocks noGrp="1"/>
          </p:cNvSpPr>
          <p:nvPr>
            <p:ph idx="1"/>
          </p:nvPr>
        </p:nvSpPr>
        <p:spPr/>
        <p:txBody>
          <a:bodyPr/>
          <a:lstStyle/>
          <a:p>
            <a:r>
              <a:rPr lang="fr" dirty="0"/>
              <a:t> "</a:t>
            </a:r>
            <a:r>
              <a:rPr lang="fr" i="1" dirty="0"/>
              <a:t>C'est le regard de l'autre qui décide de ce qu'on est</a:t>
            </a:r>
            <a:r>
              <a:rPr lang="fr" dirty="0"/>
              <a:t>", commente la réalisatrice. </a:t>
            </a:r>
          </a:p>
          <a:p>
            <a:endParaRPr lang="fr" dirty="0"/>
          </a:p>
          <a:p>
            <a:r>
              <a:rPr lang="fr" dirty="0"/>
              <a:t> L'humiliation ne passe que par le regard d'autrui, l'incompréhension renvoyée comme un reflet déformant, mettant en marche une mécanique jusqu'alors insoupçonnée d'</a:t>
            </a:r>
            <a:r>
              <a:rPr lang="fr" dirty="0" err="1"/>
              <a:t>auto-dépréciation</a:t>
            </a:r>
            <a:r>
              <a:rPr lang="fr" dirty="0"/>
              <a:t>, là où une toute jeune fille est confrontée à la violence de l'indicible. </a:t>
            </a:r>
            <a:endParaRPr lang="en-US" dirty="0"/>
          </a:p>
        </p:txBody>
      </p:sp>
    </p:spTree>
    <p:extLst>
      <p:ext uri="{BB962C8B-B14F-4D97-AF65-F5344CB8AC3E}">
        <p14:creationId xmlns:p14="http://schemas.microsoft.com/office/powerpoint/2010/main" val="26058984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4B63D-CB54-EB40-AF53-2D6E3D5E55F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3E709CF-C8EE-0C4E-B841-EE1EB9788266}"/>
              </a:ext>
            </a:extLst>
          </p:cNvPr>
          <p:cNvSpPr>
            <a:spLocks noGrp="1"/>
          </p:cNvSpPr>
          <p:nvPr>
            <p:ph idx="1"/>
          </p:nvPr>
        </p:nvSpPr>
        <p:spPr/>
        <p:txBody>
          <a:bodyPr>
            <a:normAutofit fontScale="92500" lnSpcReduction="20000"/>
          </a:bodyPr>
          <a:lstStyle/>
          <a:p>
            <a:pPr marL="0" indent="0">
              <a:buNone/>
            </a:pPr>
            <a:r>
              <a:rPr lang="en-GB" dirty="0"/>
              <a:t>CS: Also I had—also it’s about pleasure. We don’t talk—that’s also why I wanted to talk about desire in that when I meet students in screenwriting I tell them ‘ you should be excited, it’s not about if it’s good, am I working enough? It’s also about libido.’ Writing, I mean, it should really be about—it should be fun. You should trust your sensations and it shouldn’t be that serious. Also I think I got more humorous with this whole thing and feel less pressured, weirdly, and felt more free. And also found that—because Tomboy for me was going to be a radical thing, about a young girl performing being a boy and in France regarding gender studies which we partly invented but all the women, the lesbian feminists who invented this were in the US, we’re not into gender studies at all. When Tomboy was released and there was the debate around gay weddings and people were protesting with pictures of the film, the film was in schools and parents were taking their kids out of schools because they didn’t want their kids to see the film. So there were strikes, you know, it was something.</a:t>
            </a:r>
            <a:endParaRPr lang="en-US" dirty="0"/>
          </a:p>
        </p:txBody>
      </p:sp>
    </p:spTree>
    <p:extLst>
      <p:ext uri="{BB962C8B-B14F-4D97-AF65-F5344CB8AC3E}">
        <p14:creationId xmlns:p14="http://schemas.microsoft.com/office/powerpoint/2010/main" val="38410428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2" name="Freeform 6">
            <a:extLst>
              <a:ext uri="{FF2B5EF4-FFF2-40B4-BE49-F238E27FC236}">
                <a16:creationId xmlns:a16="http://schemas.microsoft.com/office/drawing/2014/main" id="{B6C29DB0-17E9-42FF-986E-0B7F493F4D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199584"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rgbClr val="4C4C4C"/>
          </a:solidFill>
          <a:ln w="0">
            <a:noFill/>
            <a:prstDash val="solid"/>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53" name="Freeform 6">
            <a:extLst>
              <a:ext uri="{FF2B5EF4-FFF2-40B4-BE49-F238E27FC236}">
                <a16:creationId xmlns:a16="http://schemas.microsoft.com/office/drawing/2014/main" id="{115AD956-A5B6-4760-B8B2-11E2DF6B02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4C4C4C"/>
          </a:solidFill>
          <a:ln w="0">
            <a:noFill/>
            <a:prstDash val="solid"/>
            <a:round/>
            <a:headEnd/>
            <a:tailEnd/>
          </a:ln>
        </p:spPr>
      </p:sp>
      <p:pic>
        <p:nvPicPr>
          <p:cNvPr id="2050" name="Picture 2" descr="Sphinx">
            <a:hlinkClick r:id="rId2" tooltip="Sphinx"/>
            <a:extLst>
              <a:ext uri="{FF2B5EF4-FFF2-40B4-BE49-F238E27FC236}">
                <a16:creationId xmlns:a16="http://schemas.microsoft.com/office/drawing/2014/main" id="{BE3B39FC-75CF-4E4B-9949-EB9870C5AED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96541" y="1450448"/>
            <a:ext cx="2435205" cy="3948511"/>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5B2147F0-B6BF-7646-AC0F-32435933AAFA}"/>
              </a:ext>
            </a:extLst>
          </p:cNvPr>
          <p:cNvSpPr>
            <a:spLocks noGrp="1"/>
          </p:cNvSpPr>
          <p:nvPr>
            <p:ph idx="1"/>
          </p:nvPr>
        </p:nvSpPr>
        <p:spPr>
          <a:xfrm>
            <a:off x="5777640" y="744469"/>
            <a:ext cx="5517170" cy="5432493"/>
          </a:xfrm>
        </p:spPr>
        <p:txBody>
          <a:bodyPr>
            <a:normAutofit fontScale="92500" lnSpcReduction="10000"/>
          </a:bodyPr>
          <a:lstStyle/>
          <a:p>
            <a:pPr marL="0" indent="0">
              <a:buNone/>
            </a:pPr>
            <a:r>
              <a:rPr lang="fr" dirty="0"/>
              <a:t>Une ancienne légende raconte que le sphinx dévorait ceux qui échouaient à résoudre son énigme ; qu'en sphinx cohabitaient du lion et de l'oiseau ; et que sphinx deviné se jeta du haut de quelque promontoire. A* danse ; je erre, la nuit. Sur fond de boîtes et de cabarets, à Paris, à New York. Leur histoire d'amour semble répéter la légende ancienne : aux yeux de je, A* devient sphinx. Mais au gré de quelle énigme ? Je ne sait, mais ne peut que deviner obscurément que la résoudre serait perdre A* et ne la pas résoudre, se perdre. Ce livre est un premier roman.</a:t>
            </a:r>
            <a:endParaRPr lang="en-US" dirty="0"/>
          </a:p>
        </p:txBody>
      </p:sp>
    </p:spTree>
    <p:extLst>
      <p:ext uri="{BB962C8B-B14F-4D97-AF65-F5344CB8AC3E}">
        <p14:creationId xmlns:p14="http://schemas.microsoft.com/office/powerpoint/2010/main" val="1270474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15987-850A-FF45-884A-BB68AA05FCE5}"/>
              </a:ext>
            </a:extLst>
          </p:cNvPr>
          <p:cNvSpPr>
            <a:spLocks noGrp="1"/>
          </p:cNvSpPr>
          <p:nvPr>
            <p:ph type="title"/>
          </p:nvPr>
        </p:nvSpPr>
        <p:spPr/>
        <p:txBody>
          <a:bodyPr/>
          <a:lstStyle/>
          <a:p>
            <a:r>
              <a:rPr lang="en-US" dirty="0"/>
              <a:t>OULIPO</a:t>
            </a:r>
          </a:p>
        </p:txBody>
      </p:sp>
      <p:sp>
        <p:nvSpPr>
          <p:cNvPr id="3" name="Content Placeholder 2">
            <a:extLst>
              <a:ext uri="{FF2B5EF4-FFF2-40B4-BE49-F238E27FC236}">
                <a16:creationId xmlns:a16="http://schemas.microsoft.com/office/drawing/2014/main" id="{E2BAD215-1645-B344-99FE-4EC07895CBDC}"/>
              </a:ext>
            </a:extLst>
          </p:cNvPr>
          <p:cNvSpPr>
            <a:spLocks noGrp="1"/>
          </p:cNvSpPr>
          <p:nvPr>
            <p:ph idx="1"/>
          </p:nvPr>
        </p:nvSpPr>
        <p:spPr/>
        <p:txBody>
          <a:bodyPr/>
          <a:lstStyle/>
          <a:p>
            <a:pPr marL="0" indent="0">
              <a:buNone/>
            </a:pPr>
            <a:r>
              <a:rPr lang="fr" dirty="0"/>
              <a:t>La Littérature Oulipienne est une </a:t>
            </a:r>
            <a:r>
              <a:rPr lang="fr" b="1" cap="all" dirty="0"/>
              <a:t>LITTERATURE</a:t>
            </a:r>
            <a:r>
              <a:rPr lang="fr" b="1" dirty="0"/>
              <a:t> </a:t>
            </a:r>
            <a:r>
              <a:rPr lang="fr" b="1" cap="all" dirty="0"/>
              <a:t>SOUS</a:t>
            </a:r>
            <a:r>
              <a:rPr lang="fr" b="1" dirty="0"/>
              <a:t> </a:t>
            </a:r>
            <a:r>
              <a:rPr lang="fr" b="1" cap="all" dirty="0"/>
              <a:t>CONTRAINTES</a:t>
            </a:r>
            <a:r>
              <a:rPr lang="fr" dirty="0"/>
              <a:t>.</a:t>
            </a:r>
          </a:p>
          <a:p>
            <a:pPr marL="0" indent="0">
              <a:buNone/>
            </a:pPr>
            <a:br>
              <a:rPr lang="fr" dirty="0"/>
            </a:br>
            <a:r>
              <a:rPr lang="fr" dirty="0"/>
              <a:t>Et un </a:t>
            </a:r>
            <a:r>
              <a:rPr lang="fr" b="1" cap="all" dirty="0"/>
              <a:t>AUTEUR</a:t>
            </a:r>
            <a:r>
              <a:rPr lang="fr" dirty="0"/>
              <a:t> oulipien, c’est quoi ? C’est « un rat qui construit lui-même le labyrinthe dont il se propose de sortir ».</a:t>
            </a:r>
            <a:br>
              <a:rPr lang="fr" dirty="0"/>
            </a:br>
            <a:r>
              <a:rPr lang="fr" dirty="0"/>
              <a:t>Un labyrinthe de quoi ? De mots, de sons, de phrases, de paragraphes, de chapitres, de livres, de bibliothèques, de prose, de poésie, et tout ça…</a:t>
            </a:r>
            <a:endParaRPr lang="en-US" dirty="0"/>
          </a:p>
        </p:txBody>
      </p:sp>
    </p:spTree>
    <p:extLst>
      <p:ext uri="{BB962C8B-B14F-4D97-AF65-F5344CB8AC3E}">
        <p14:creationId xmlns:p14="http://schemas.microsoft.com/office/powerpoint/2010/main" val="10198690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9DE58-F5B0-E64E-9955-F02A44C7D1B6}"/>
              </a:ext>
            </a:extLst>
          </p:cNvPr>
          <p:cNvSpPr>
            <a:spLocks noGrp="1"/>
          </p:cNvSpPr>
          <p:nvPr>
            <p:ph type="title"/>
          </p:nvPr>
        </p:nvSpPr>
        <p:spPr/>
        <p:txBody>
          <a:bodyPr/>
          <a:lstStyle/>
          <a:p>
            <a:r>
              <a:rPr lang="en-US" dirty="0" err="1"/>
              <a:t>Garréta</a:t>
            </a:r>
            <a:r>
              <a:rPr lang="en-US" dirty="0"/>
              <a:t>, 2000</a:t>
            </a:r>
          </a:p>
        </p:txBody>
      </p:sp>
      <p:sp>
        <p:nvSpPr>
          <p:cNvPr id="3" name="Content Placeholder 2">
            <a:extLst>
              <a:ext uri="{FF2B5EF4-FFF2-40B4-BE49-F238E27FC236}">
                <a16:creationId xmlns:a16="http://schemas.microsoft.com/office/drawing/2014/main" id="{AE3E0A4D-E965-7E49-8BD4-7ABFBCA8417F}"/>
              </a:ext>
            </a:extLst>
          </p:cNvPr>
          <p:cNvSpPr>
            <a:spLocks noGrp="1"/>
          </p:cNvSpPr>
          <p:nvPr>
            <p:ph idx="1"/>
          </p:nvPr>
        </p:nvSpPr>
        <p:spPr/>
        <p:txBody>
          <a:bodyPr/>
          <a:lstStyle/>
          <a:p>
            <a:r>
              <a:rPr lang="en-GB" dirty="0"/>
              <a:t>to experience empirically not only the contingency of gender, but also its inanity and insignificance as a category (</a:t>
            </a:r>
            <a:r>
              <a:rPr lang="en-GB" dirty="0" err="1"/>
              <a:t>Garréta</a:t>
            </a:r>
            <a:r>
              <a:rPr lang="en-GB" dirty="0"/>
              <a:t> 2000). </a:t>
            </a:r>
          </a:p>
          <a:p>
            <a:endParaRPr lang="en-GB" dirty="0"/>
          </a:p>
          <a:p>
            <a:endParaRPr lang="en-US" dirty="0"/>
          </a:p>
        </p:txBody>
      </p:sp>
    </p:spTree>
    <p:extLst>
      <p:ext uri="{BB962C8B-B14F-4D97-AF65-F5344CB8AC3E}">
        <p14:creationId xmlns:p14="http://schemas.microsoft.com/office/powerpoint/2010/main" val="2498547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F4319-9590-F541-A5A3-BF034C72D16F}"/>
              </a:ext>
            </a:extLst>
          </p:cNvPr>
          <p:cNvSpPr>
            <a:spLocks noGrp="1"/>
          </p:cNvSpPr>
          <p:nvPr>
            <p:ph type="title"/>
          </p:nvPr>
        </p:nvSpPr>
        <p:spPr/>
        <p:txBody>
          <a:bodyPr/>
          <a:lstStyle/>
          <a:p>
            <a:r>
              <a:rPr lang="en-US" dirty="0"/>
              <a:t>Judith Butler </a:t>
            </a:r>
            <a:r>
              <a:rPr lang="en-US" i="1" dirty="0"/>
              <a:t>Gender Trouble</a:t>
            </a:r>
            <a:r>
              <a:rPr lang="en-US" dirty="0"/>
              <a:t>, 1990, p.149.</a:t>
            </a:r>
          </a:p>
        </p:txBody>
      </p:sp>
      <p:sp>
        <p:nvSpPr>
          <p:cNvPr id="3" name="Content Placeholder 2">
            <a:extLst>
              <a:ext uri="{FF2B5EF4-FFF2-40B4-BE49-F238E27FC236}">
                <a16:creationId xmlns:a16="http://schemas.microsoft.com/office/drawing/2014/main" id="{BDB4B0A2-E8BC-F240-A194-362D37E13E28}"/>
              </a:ext>
            </a:extLst>
          </p:cNvPr>
          <p:cNvSpPr>
            <a:spLocks noGrp="1"/>
          </p:cNvSpPr>
          <p:nvPr>
            <p:ph idx="1"/>
          </p:nvPr>
        </p:nvSpPr>
        <p:spPr/>
        <p:txBody>
          <a:bodyPr/>
          <a:lstStyle/>
          <a:p>
            <a:r>
              <a:rPr lang="en-GB" dirty="0"/>
              <a:t>“The taken-for-granted world of sexual categorization as a constructed one, indeed, as one that might be constructed differently” (110). </a:t>
            </a:r>
            <a:endParaRPr lang="en-US" dirty="0"/>
          </a:p>
        </p:txBody>
      </p:sp>
    </p:spTree>
    <p:extLst>
      <p:ext uri="{BB962C8B-B14F-4D97-AF65-F5344CB8AC3E}">
        <p14:creationId xmlns:p14="http://schemas.microsoft.com/office/powerpoint/2010/main" val="17837983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7" name="Picture 2" descr="Image result for deborah levy the cost of living">
            <a:hlinkClick r:id="rId2"/>
            <a:extLst>
              <a:ext uri="{FF2B5EF4-FFF2-40B4-BE49-F238E27FC236}">
                <a16:creationId xmlns:a16="http://schemas.microsoft.com/office/drawing/2014/main" id="{C7E12661-C719-7B44-9D21-6DDE51771E0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889"/>
          <a:stretch/>
        </p:blipFill>
        <p:spPr bwMode="auto">
          <a:xfrm>
            <a:off x="-1" y="10"/>
            <a:ext cx="12192000" cy="6857990"/>
          </a:xfrm>
          <a:prstGeom prst="rect">
            <a:avLst/>
          </a:prstGeom>
          <a:noFill/>
          <a:extLst>
            <a:ext uri="{909E8E84-426E-40DD-AFC4-6F175D3DCCD1}">
              <a14:hiddenFill xmlns:a14="http://schemas.microsoft.com/office/drawing/2010/main">
                <a:solidFill>
                  <a:srgbClr val="FFFFFF"/>
                </a:solidFill>
              </a14:hiddenFill>
            </a:ext>
          </a:extLst>
        </p:spPr>
      </p:pic>
      <p:sp>
        <p:nvSpPr>
          <p:cNvPr id="74" name="Freeform 5">
            <a:extLst>
              <a:ext uri="{FF2B5EF4-FFF2-40B4-BE49-F238E27FC236}">
                <a16:creationId xmlns:a16="http://schemas.microsoft.com/office/drawing/2014/main" id="{3CD9DF72-87A3-404E-A828-84CBF11A83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flipH="1">
            <a:off x="0" y="998175"/>
            <a:ext cx="6017172" cy="5859825"/>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5000"/>
            </a:schemeClr>
          </a:solidFill>
          <a:ln w="50800" cap="sq" cmpd="dbl">
            <a:noFill/>
            <a:miter lim="800000"/>
          </a:ln>
          <a:effec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sp>
        <p:nvSpPr>
          <p:cNvPr id="2" name="Title 1">
            <a:extLst>
              <a:ext uri="{FF2B5EF4-FFF2-40B4-BE49-F238E27FC236}">
                <a16:creationId xmlns:a16="http://schemas.microsoft.com/office/drawing/2014/main" id="{2E62A44B-A0B6-6143-9FC5-3A303923969A}"/>
              </a:ext>
            </a:extLst>
          </p:cNvPr>
          <p:cNvSpPr>
            <a:spLocks noGrp="1"/>
          </p:cNvSpPr>
          <p:nvPr>
            <p:ph type="title"/>
          </p:nvPr>
        </p:nvSpPr>
        <p:spPr>
          <a:xfrm>
            <a:off x="709448" y="1913950"/>
            <a:ext cx="4204137" cy="1342754"/>
          </a:xfrm>
        </p:spPr>
        <p:txBody>
          <a:bodyPr>
            <a:normAutofit/>
          </a:bodyPr>
          <a:lstStyle/>
          <a:p>
            <a:pPr algn="ctr"/>
            <a:r>
              <a:rPr lang="en-US" sz="3600"/>
              <a:t>“If we don’t have names, who are we?” </a:t>
            </a:r>
          </a:p>
        </p:txBody>
      </p:sp>
      <p:cxnSp>
        <p:nvCxnSpPr>
          <p:cNvPr id="76" name="Straight Connector 75">
            <a:extLst>
              <a:ext uri="{FF2B5EF4-FFF2-40B4-BE49-F238E27FC236}">
                <a16:creationId xmlns:a16="http://schemas.microsoft.com/office/drawing/2014/main" id="{20E3A342-4D61-4E3F-AF90-1AB42AEB96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287051" y="3337139"/>
            <a:ext cx="935420" cy="0"/>
          </a:xfrm>
          <a:prstGeom prst="line">
            <a:avLst/>
          </a:prstGeom>
          <a:ln w="25400" cap="sq">
            <a:solidFill>
              <a:schemeClr val="tx1">
                <a:lumMod val="85000"/>
                <a:lumOff val="15000"/>
              </a:schemeClr>
            </a:solidFill>
            <a:bevel/>
          </a:ln>
        </p:spPr>
        <p:style>
          <a:lnRef idx="1">
            <a:schemeClr val="accent1"/>
          </a:lnRef>
          <a:fillRef idx="0">
            <a:schemeClr val="accent1"/>
          </a:fillRef>
          <a:effectRef idx="0">
            <a:schemeClr val="accent1"/>
          </a:effectRef>
          <a:fontRef idx="minor">
            <a:schemeClr val="tx1"/>
          </a:fontRef>
        </p:style>
      </p:cxnSp>
      <p:sp>
        <p:nvSpPr>
          <p:cNvPr id="3079" name="Content Placeholder 3078">
            <a:extLst>
              <a:ext uri="{FF2B5EF4-FFF2-40B4-BE49-F238E27FC236}">
                <a16:creationId xmlns:a16="http://schemas.microsoft.com/office/drawing/2014/main" id="{74EFC17B-F37C-400E-AFB2-07863C7B201E}"/>
              </a:ext>
            </a:extLst>
          </p:cNvPr>
          <p:cNvSpPr>
            <a:spLocks noGrp="1"/>
          </p:cNvSpPr>
          <p:nvPr>
            <p:ph idx="1"/>
          </p:nvPr>
        </p:nvSpPr>
        <p:spPr>
          <a:xfrm>
            <a:off x="525516" y="3417573"/>
            <a:ext cx="4593021" cy="2619839"/>
          </a:xfrm>
        </p:spPr>
        <p:txBody>
          <a:bodyPr anchor="ctr">
            <a:normAutofit/>
          </a:bodyPr>
          <a:lstStyle/>
          <a:p>
            <a:r>
              <a:rPr lang="en-US" sz="1800" dirty="0"/>
              <a:t>Deborah Levy, The cost of living, London: Penguin, 2016, p.17.</a:t>
            </a:r>
          </a:p>
        </p:txBody>
      </p:sp>
    </p:spTree>
    <p:extLst>
      <p:ext uri="{BB962C8B-B14F-4D97-AF65-F5344CB8AC3E}">
        <p14:creationId xmlns:p14="http://schemas.microsoft.com/office/powerpoint/2010/main" val="38297859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2F5D6-BA97-DC4E-9159-C8D5796648D0}"/>
              </a:ext>
            </a:extLst>
          </p:cNvPr>
          <p:cNvSpPr>
            <a:spLocks noGrp="1"/>
          </p:cNvSpPr>
          <p:nvPr>
            <p:ph type="title"/>
          </p:nvPr>
        </p:nvSpPr>
        <p:spPr>
          <a:xfrm>
            <a:off x="648929" y="629266"/>
            <a:ext cx="6128389" cy="1676603"/>
          </a:xfrm>
        </p:spPr>
        <p:txBody>
          <a:bodyPr>
            <a:normAutofit/>
          </a:bodyPr>
          <a:lstStyle/>
          <a:p>
            <a:r>
              <a:rPr lang="en-US" sz="2800" dirty="0"/>
              <a:t>Annabel Kim, </a:t>
            </a:r>
            <a:r>
              <a:rPr lang="en-US" sz="2800" i="1" dirty="0"/>
              <a:t>Unbecoming language</a:t>
            </a:r>
            <a:r>
              <a:rPr lang="en-US" sz="2800" dirty="0"/>
              <a:t>, (Ohio: Ohio University Press, 2018) </a:t>
            </a:r>
          </a:p>
        </p:txBody>
      </p:sp>
      <p:sp>
        <p:nvSpPr>
          <p:cNvPr id="4" name="Content Placeholder 3">
            <a:extLst>
              <a:ext uri="{FF2B5EF4-FFF2-40B4-BE49-F238E27FC236}">
                <a16:creationId xmlns:a16="http://schemas.microsoft.com/office/drawing/2014/main" id="{A6455DC3-6498-7C48-9705-47420F87BAB0}"/>
              </a:ext>
            </a:extLst>
          </p:cNvPr>
          <p:cNvSpPr>
            <a:spLocks noGrp="1"/>
          </p:cNvSpPr>
          <p:nvPr>
            <p:ph idx="1"/>
          </p:nvPr>
        </p:nvSpPr>
        <p:spPr>
          <a:xfrm>
            <a:off x="648930" y="2438400"/>
            <a:ext cx="5127029" cy="3785419"/>
          </a:xfrm>
        </p:spPr>
        <p:txBody>
          <a:bodyPr>
            <a:normAutofit/>
          </a:bodyPr>
          <a:lstStyle/>
          <a:p>
            <a:r>
              <a:rPr lang="en-US" sz="2600" dirty="0"/>
              <a:t>Why must we insist on transforming our bodies into linguistic signs?</a:t>
            </a:r>
          </a:p>
          <a:p>
            <a:endParaRPr lang="en-US" sz="2600" dirty="0"/>
          </a:p>
          <a:p>
            <a:r>
              <a:rPr lang="en-US" sz="2600" dirty="0"/>
              <a:t>Do we achieve a greater equality when </a:t>
            </a:r>
            <a:r>
              <a:rPr lang="en-GB" sz="2600" dirty="0"/>
              <a:t>we realise that bodies are not simply meant to be read or identified so much as to be lived in?</a:t>
            </a:r>
            <a:endParaRPr lang="en-US" sz="2600" dirty="0"/>
          </a:p>
          <a:p>
            <a:endParaRPr lang="en-US" sz="2600" dirty="0"/>
          </a:p>
        </p:txBody>
      </p:sp>
      <p:pic>
        <p:nvPicPr>
          <p:cNvPr id="4098" name="Picture 2" descr="Related image">
            <a:hlinkClick r:id="rId2"/>
            <a:extLst>
              <a:ext uri="{FF2B5EF4-FFF2-40B4-BE49-F238E27FC236}">
                <a16:creationId xmlns:a16="http://schemas.microsoft.com/office/drawing/2014/main" id="{5ADD12D7-CEE9-2D49-8C39-793CB5E041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44" r="41" b="3"/>
          <a:stretch/>
        </p:blipFill>
        <p:spPr bwMode="auto">
          <a:xfrm>
            <a:off x="6325392" y="442374"/>
            <a:ext cx="5461724" cy="5577837"/>
          </a:xfrm>
          <a:prstGeom prst="rect">
            <a:avLst/>
          </a:prstGeom>
          <a:noFill/>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3482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35A9C-2536-8941-B9A0-E1B284265CBF}"/>
              </a:ext>
            </a:extLst>
          </p:cNvPr>
          <p:cNvSpPr>
            <a:spLocks noGrp="1"/>
          </p:cNvSpPr>
          <p:nvPr>
            <p:ph type="title"/>
          </p:nvPr>
        </p:nvSpPr>
        <p:spPr/>
        <p:txBody>
          <a:bodyPr/>
          <a:lstStyle/>
          <a:p>
            <a:r>
              <a:rPr lang="en-US" i="1" dirty="0"/>
              <a:t>Sphinx</a:t>
            </a:r>
            <a:r>
              <a:rPr lang="en-US" dirty="0"/>
              <a:t>, p.5 (French), p.2 (English, 20150</a:t>
            </a:r>
          </a:p>
        </p:txBody>
      </p:sp>
      <p:sp>
        <p:nvSpPr>
          <p:cNvPr id="3" name="Content Placeholder 2">
            <a:extLst>
              <a:ext uri="{FF2B5EF4-FFF2-40B4-BE49-F238E27FC236}">
                <a16:creationId xmlns:a16="http://schemas.microsoft.com/office/drawing/2014/main" id="{0B299D68-40B8-614B-B20A-79390D5C6415}"/>
              </a:ext>
            </a:extLst>
          </p:cNvPr>
          <p:cNvSpPr>
            <a:spLocks noGrp="1"/>
          </p:cNvSpPr>
          <p:nvPr>
            <p:ph idx="1"/>
          </p:nvPr>
        </p:nvSpPr>
        <p:spPr/>
        <p:txBody>
          <a:bodyPr>
            <a:normAutofit fontScale="62500" lnSpcReduction="20000"/>
          </a:bodyPr>
          <a:lstStyle/>
          <a:p>
            <a:r>
              <a:rPr lang="en-GB" dirty="0"/>
              <a:t>Ma première vision de A*** </a:t>
            </a:r>
            <a:r>
              <a:rPr lang="en-GB" dirty="0" err="1"/>
              <a:t>dut</a:t>
            </a:r>
            <a:r>
              <a:rPr lang="en-GB" dirty="0"/>
              <a:t> </a:t>
            </a:r>
            <a:r>
              <a:rPr lang="en-GB" dirty="0" err="1"/>
              <a:t>donc</a:t>
            </a:r>
            <a:r>
              <a:rPr lang="en-GB" dirty="0"/>
              <a:t> se </a:t>
            </a:r>
            <a:r>
              <a:rPr lang="en-GB" dirty="0" err="1"/>
              <a:t>résumer</a:t>
            </a:r>
            <a:r>
              <a:rPr lang="en-GB" dirty="0"/>
              <a:t> </a:t>
            </a:r>
            <a:r>
              <a:rPr lang="en-GB" dirty="0" err="1"/>
              <a:t>à</a:t>
            </a:r>
            <a:r>
              <a:rPr lang="en-GB" dirty="0"/>
              <a:t> </a:t>
            </a:r>
            <a:r>
              <a:rPr lang="en-GB" dirty="0" err="1"/>
              <a:t>l’observation</a:t>
            </a:r>
            <a:r>
              <a:rPr lang="en-GB" dirty="0"/>
              <a:t> </a:t>
            </a:r>
            <a:r>
              <a:rPr lang="en-GB" dirty="0" err="1"/>
              <a:t>mélancolique</a:t>
            </a:r>
            <a:r>
              <a:rPr lang="en-GB" dirty="0"/>
              <a:t> et </a:t>
            </a:r>
            <a:r>
              <a:rPr lang="en-GB" dirty="0" err="1"/>
              <a:t>dégoûtée</a:t>
            </a:r>
            <a:r>
              <a:rPr lang="en-GB" dirty="0"/>
              <a:t> </a:t>
            </a:r>
            <a:r>
              <a:rPr lang="en-GB" b="1" dirty="0"/>
              <a:t>d’un ballet de corps</a:t>
            </a:r>
            <a:r>
              <a:rPr lang="en-GB" dirty="0"/>
              <a:t> que </a:t>
            </a:r>
            <a:r>
              <a:rPr lang="en-GB" dirty="0" err="1"/>
              <a:t>je</a:t>
            </a:r>
            <a:r>
              <a:rPr lang="en-GB" dirty="0"/>
              <a:t> ne </a:t>
            </a:r>
            <a:r>
              <a:rPr lang="en-GB" dirty="0" err="1"/>
              <a:t>m’efforçai</a:t>
            </a:r>
            <a:r>
              <a:rPr lang="en-GB" dirty="0"/>
              <a:t> pas de </a:t>
            </a:r>
            <a:r>
              <a:rPr lang="en-GB" dirty="0" err="1"/>
              <a:t>distinguer</a:t>
            </a:r>
            <a:r>
              <a:rPr lang="en-GB" dirty="0"/>
              <a:t>, sur la scène de </a:t>
            </a:r>
            <a:r>
              <a:rPr lang="en-GB" dirty="0" err="1"/>
              <a:t>ce</a:t>
            </a:r>
            <a:r>
              <a:rPr lang="en-GB" dirty="0"/>
              <a:t> cabaret </a:t>
            </a:r>
            <a:r>
              <a:rPr lang="en-GB" dirty="0" err="1"/>
              <a:t>où</a:t>
            </a:r>
            <a:r>
              <a:rPr lang="en-GB" dirty="0"/>
              <a:t> </a:t>
            </a:r>
            <a:r>
              <a:rPr lang="en-GB" dirty="0" err="1"/>
              <a:t>avait</a:t>
            </a:r>
            <a:r>
              <a:rPr lang="en-GB" dirty="0"/>
              <a:t> </a:t>
            </a:r>
            <a:r>
              <a:rPr lang="en-GB" dirty="0" err="1"/>
              <a:t>décidé</a:t>
            </a:r>
            <a:r>
              <a:rPr lang="en-GB" dirty="0"/>
              <a:t> de me </a:t>
            </a:r>
            <a:r>
              <a:rPr lang="en-GB" dirty="0" err="1"/>
              <a:t>traîner</a:t>
            </a:r>
            <a:r>
              <a:rPr lang="en-GB" dirty="0"/>
              <a:t> </a:t>
            </a:r>
            <a:r>
              <a:rPr lang="en-GB" dirty="0" err="1"/>
              <a:t>quelque</a:t>
            </a:r>
            <a:r>
              <a:rPr lang="en-GB" dirty="0"/>
              <a:t> </a:t>
            </a:r>
            <a:r>
              <a:rPr lang="en-GB" dirty="0" err="1"/>
              <a:t>alcoolique</a:t>
            </a:r>
            <a:r>
              <a:rPr lang="en-GB" dirty="0"/>
              <a:t> complaisant, au </a:t>
            </a:r>
            <a:r>
              <a:rPr lang="en-GB" dirty="0" err="1"/>
              <a:t>sortir</a:t>
            </a:r>
            <a:r>
              <a:rPr lang="en-GB" dirty="0"/>
              <a:t> </a:t>
            </a:r>
            <a:r>
              <a:rPr lang="en-GB" dirty="0" err="1"/>
              <a:t>d’une</a:t>
            </a:r>
            <a:r>
              <a:rPr lang="en-GB" dirty="0"/>
              <a:t> </a:t>
            </a:r>
            <a:r>
              <a:rPr lang="en-GB" dirty="0" err="1"/>
              <a:t>boîte</a:t>
            </a:r>
            <a:r>
              <a:rPr lang="en-GB" dirty="0"/>
              <a:t> </a:t>
            </a:r>
            <a:r>
              <a:rPr lang="en-GB" dirty="0" err="1"/>
              <a:t>où</a:t>
            </a:r>
            <a:r>
              <a:rPr lang="en-GB" dirty="0"/>
              <a:t> nous </a:t>
            </a:r>
            <a:r>
              <a:rPr lang="en-GB" dirty="0" err="1"/>
              <a:t>avions</a:t>
            </a:r>
            <a:r>
              <a:rPr lang="en-GB" dirty="0"/>
              <a:t> </a:t>
            </a:r>
            <a:r>
              <a:rPr lang="en-GB" dirty="0" err="1"/>
              <a:t>mêlé</a:t>
            </a:r>
            <a:r>
              <a:rPr lang="en-GB" dirty="0"/>
              <a:t> </a:t>
            </a:r>
            <a:r>
              <a:rPr lang="en-GB" dirty="0" err="1"/>
              <a:t>nos</a:t>
            </a:r>
            <a:r>
              <a:rPr lang="en-GB" dirty="0"/>
              <a:t> </a:t>
            </a:r>
            <a:r>
              <a:rPr lang="en-GB" dirty="0" err="1"/>
              <a:t>désenchantements</a:t>
            </a:r>
            <a:r>
              <a:rPr lang="en-GB" dirty="0"/>
              <a:t>. </a:t>
            </a:r>
            <a:r>
              <a:rPr lang="en-GB" dirty="0" err="1"/>
              <a:t>Dans</a:t>
            </a:r>
            <a:r>
              <a:rPr lang="en-GB" dirty="0"/>
              <a:t> </a:t>
            </a:r>
            <a:r>
              <a:rPr lang="en-GB" dirty="0" err="1"/>
              <a:t>cet</a:t>
            </a:r>
            <a:r>
              <a:rPr lang="en-GB" dirty="0"/>
              <a:t> indistinct tableau </a:t>
            </a:r>
            <a:r>
              <a:rPr lang="en-GB" dirty="0" err="1"/>
              <a:t>qu’à</a:t>
            </a:r>
            <a:r>
              <a:rPr lang="en-GB" dirty="0"/>
              <a:t> </a:t>
            </a:r>
            <a:r>
              <a:rPr lang="en-GB" dirty="0" err="1"/>
              <a:t>peine</a:t>
            </a:r>
            <a:r>
              <a:rPr lang="en-GB" dirty="0"/>
              <a:t> </a:t>
            </a:r>
            <a:r>
              <a:rPr lang="en-GB" dirty="0" err="1"/>
              <a:t>je</a:t>
            </a:r>
            <a:r>
              <a:rPr lang="en-GB" dirty="0"/>
              <a:t> </a:t>
            </a:r>
            <a:r>
              <a:rPr lang="en-GB" dirty="0" err="1"/>
              <a:t>regardai</a:t>
            </a:r>
            <a:r>
              <a:rPr lang="en-GB" dirty="0"/>
              <a:t>, </a:t>
            </a:r>
            <a:r>
              <a:rPr lang="en-GB" dirty="0" err="1"/>
              <a:t>quelque</a:t>
            </a:r>
            <a:r>
              <a:rPr lang="en-GB" dirty="0"/>
              <a:t> chose </a:t>
            </a:r>
            <a:r>
              <a:rPr lang="en-GB" dirty="0" err="1"/>
              <a:t>dut</a:t>
            </a:r>
            <a:r>
              <a:rPr lang="en-GB" dirty="0"/>
              <a:t> me </a:t>
            </a:r>
            <a:r>
              <a:rPr lang="en-GB" dirty="0" err="1"/>
              <a:t>frapper</a:t>
            </a:r>
            <a:r>
              <a:rPr lang="en-GB" dirty="0"/>
              <a:t> : un souterrain travail </a:t>
            </a:r>
            <a:r>
              <a:rPr lang="en-GB" dirty="0" err="1"/>
              <a:t>commença</a:t>
            </a:r>
            <a:r>
              <a:rPr lang="en-GB" dirty="0"/>
              <a:t> </a:t>
            </a:r>
            <a:r>
              <a:rPr lang="en-GB" dirty="0" err="1"/>
              <a:t>à</a:t>
            </a:r>
            <a:r>
              <a:rPr lang="en-GB" dirty="0"/>
              <a:t> </a:t>
            </a:r>
            <a:r>
              <a:rPr lang="en-GB" dirty="0" err="1"/>
              <a:t>s’opérer</a:t>
            </a:r>
            <a:r>
              <a:rPr lang="en-GB" dirty="0"/>
              <a:t>, </a:t>
            </a:r>
            <a:r>
              <a:rPr lang="en-GB" dirty="0" err="1"/>
              <a:t>creusement</a:t>
            </a:r>
            <a:r>
              <a:rPr lang="en-GB" dirty="0"/>
              <a:t>, </a:t>
            </a:r>
            <a:r>
              <a:rPr lang="en-GB" dirty="0" err="1"/>
              <a:t>percée</a:t>
            </a:r>
            <a:r>
              <a:rPr lang="en-GB" dirty="0"/>
              <a:t> de mine </a:t>
            </a:r>
            <a:r>
              <a:rPr lang="en-GB" dirty="0" err="1"/>
              <a:t>dans</a:t>
            </a:r>
            <a:r>
              <a:rPr lang="en-GB" dirty="0"/>
              <a:t> mon esprit après </a:t>
            </a:r>
            <a:r>
              <a:rPr lang="en-GB" dirty="0" err="1"/>
              <a:t>l’impact</a:t>
            </a:r>
            <a:r>
              <a:rPr lang="en-GB" dirty="0"/>
              <a:t> </a:t>
            </a:r>
            <a:r>
              <a:rPr lang="en-GB" dirty="0" err="1"/>
              <a:t>aveugle</a:t>
            </a:r>
            <a:r>
              <a:rPr lang="en-GB" dirty="0"/>
              <a:t> d’un fragment sur ma </a:t>
            </a:r>
            <a:r>
              <a:rPr lang="en-GB" dirty="0" err="1"/>
              <a:t>rétine</a:t>
            </a:r>
            <a:r>
              <a:rPr lang="en-GB" dirty="0"/>
              <a:t>, car, </a:t>
            </a:r>
            <a:r>
              <a:rPr lang="en-GB" dirty="0" err="1"/>
              <a:t>m’interrogeant</a:t>
            </a:r>
            <a:r>
              <a:rPr lang="en-GB" dirty="0"/>
              <a:t> par la suite sur </a:t>
            </a:r>
            <a:r>
              <a:rPr lang="en-GB" dirty="0" err="1"/>
              <a:t>ce</a:t>
            </a:r>
            <a:r>
              <a:rPr lang="en-GB" dirty="0"/>
              <a:t> qui me </a:t>
            </a:r>
            <a:r>
              <a:rPr lang="en-GB" dirty="0" err="1"/>
              <a:t>rendait</a:t>
            </a:r>
            <a:r>
              <a:rPr lang="en-GB" dirty="0"/>
              <a:t> </a:t>
            </a:r>
            <a:r>
              <a:rPr lang="en-GB" dirty="0" err="1"/>
              <a:t>l’endroit</a:t>
            </a:r>
            <a:r>
              <a:rPr lang="en-GB" dirty="0"/>
              <a:t> </a:t>
            </a:r>
            <a:r>
              <a:rPr lang="en-GB" dirty="0" err="1"/>
              <a:t>désirable</a:t>
            </a:r>
            <a:r>
              <a:rPr lang="en-GB" dirty="0"/>
              <a:t>, </a:t>
            </a:r>
            <a:r>
              <a:rPr lang="en-GB" dirty="0" err="1"/>
              <a:t>je</a:t>
            </a:r>
            <a:r>
              <a:rPr lang="en-GB" dirty="0"/>
              <a:t> ne sus </a:t>
            </a:r>
            <a:r>
              <a:rPr lang="en-GB" dirty="0" err="1"/>
              <a:t>qu’invoquer</a:t>
            </a:r>
            <a:r>
              <a:rPr lang="en-GB" dirty="0"/>
              <a:t>. Un corps, un </a:t>
            </a:r>
            <a:r>
              <a:rPr lang="en-GB" dirty="0" err="1"/>
              <a:t>seul</a:t>
            </a:r>
            <a:r>
              <a:rPr lang="en-GB" dirty="0"/>
              <a:t>, </a:t>
            </a:r>
            <a:r>
              <a:rPr lang="en-GB" dirty="0" err="1"/>
              <a:t>mais</a:t>
            </a:r>
            <a:r>
              <a:rPr lang="en-GB" dirty="0"/>
              <a:t> que </a:t>
            </a:r>
            <a:r>
              <a:rPr lang="en-GB" dirty="0" err="1"/>
              <a:t>je</a:t>
            </a:r>
            <a:r>
              <a:rPr lang="en-GB" dirty="0"/>
              <a:t> ne </a:t>
            </a:r>
            <a:r>
              <a:rPr lang="en-GB" dirty="0" err="1"/>
              <a:t>songeais</a:t>
            </a:r>
            <a:r>
              <a:rPr lang="en-GB" dirty="0"/>
              <a:t> pas encore </a:t>
            </a:r>
            <a:r>
              <a:rPr lang="en-GB" dirty="0" err="1"/>
              <a:t>à</a:t>
            </a:r>
            <a:r>
              <a:rPr lang="en-GB" dirty="0"/>
              <a:t> identifier, </a:t>
            </a:r>
            <a:r>
              <a:rPr lang="en-GB" dirty="0" err="1"/>
              <a:t>avait</a:t>
            </a:r>
            <a:r>
              <a:rPr lang="en-GB" dirty="0"/>
              <a:t>, sans que </a:t>
            </a:r>
            <a:r>
              <a:rPr lang="en-GB" dirty="0" err="1"/>
              <a:t>je</a:t>
            </a:r>
            <a:r>
              <a:rPr lang="en-GB" dirty="0"/>
              <a:t> </a:t>
            </a:r>
            <a:r>
              <a:rPr lang="en-GB" dirty="0" err="1"/>
              <a:t>m’en</a:t>
            </a:r>
            <a:r>
              <a:rPr lang="en-GB" dirty="0"/>
              <a:t> </a:t>
            </a:r>
            <a:r>
              <a:rPr lang="en-GB" b="1" dirty="0" err="1"/>
              <a:t>rendisse</a:t>
            </a:r>
            <a:r>
              <a:rPr lang="en-GB" b="1" dirty="0"/>
              <a:t> </a:t>
            </a:r>
            <a:r>
              <a:rPr lang="en-GB" b="1" dirty="0" err="1"/>
              <a:t>compte</a:t>
            </a:r>
            <a:r>
              <a:rPr lang="en-GB" b="1" dirty="0"/>
              <a:t>, </a:t>
            </a:r>
            <a:r>
              <a:rPr lang="en-GB" b="1" dirty="0" err="1"/>
              <a:t>pourvu</a:t>
            </a:r>
            <a:r>
              <a:rPr lang="en-GB" b="1" dirty="0"/>
              <a:t> le lieu </a:t>
            </a:r>
            <a:r>
              <a:rPr lang="en-GB" b="1" dirty="0" err="1"/>
              <a:t>d’une</a:t>
            </a:r>
            <a:r>
              <a:rPr lang="en-GB" b="1" dirty="0"/>
              <a:t> </a:t>
            </a:r>
            <a:r>
              <a:rPr lang="en-GB" b="1" dirty="0" err="1"/>
              <a:t>séduction</a:t>
            </a:r>
            <a:r>
              <a:rPr lang="en-GB" b="1" dirty="0"/>
              <a:t> qui dura </a:t>
            </a:r>
            <a:r>
              <a:rPr lang="en-GB" b="1" dirty="0" err="1"/>
              <a:t>tant</a:t>
            </a:r>
            <a:r>
              <a:rPr lang="en-GB" b="1" dirty="0"/>
              <a:t> que </a:t>
            </a:r>
            <a:r>
              <a:rPr lang="en-GB" b="1" dirty="0" err="1"/>
              <a:t>je</a:t>
            </a:r>
            <a:r>
              <a:rPr lang="en-GB" b="1" dirty="0"/>
              <a:t> </a:t>
            </a:r>
            <a:r>
              <a:rPr lang="en-GB" b="1" dirty="0" err="1"/>
              <a:t>n’en</a:t>
            </a:r>
            <a:r>
              <a:rPr lang="en-GB" b="1" dirty="0"/>
              <a:t> </a:t>
            </a:r>
            <a:r>
              <a:rPr lang="en-GB" b="1" dirty="0" err="1"/>
              <a:t>cernai</a:t>
            </a:r>
            <a:r>
              <a:rPr lang="en-GB" b="1" dirty="0"/>
              <a:t> pas la cause, </a:t>
            </a:r>
            <a:r>
              <a:rPr lang="en-GB" b="1" dirty="0" err="1"/>
              <a:t>n’en</a:t>
            </a:r>
            <a:r>
              <a:rPr lang="en-GB" b="1" dirty="0"/>
              <a:t> </a:t>
            </a:r>
            <a:r>
              <a:rPr lang="en-GB" b="1" dirty="0" err="1"/>
              <a:t>discernai</a:t>
            </a:r>
            <a:r>
              <a:rPr lang="en-GB" b="1" dirty="0"/>
              <a:t> pas la </a:t>
            </a:r>
            <a:r>
              <a:rPr lang="en-GB" b="1" dirty="0" err="1"/>
              <a:t>racine</a:t>
            </a:r>
            <a:r>
              <a:rPr lang="en-GB" dirty="0"/>
              <a:t>.</a:t>
            </a:r>
          </a:p>
          <a:p>
            <a:pPr marL="0" indent="0">
              <a:buNone/>
            </a:pPr>
            <a:endParaRPr lang="en-GB" dirty="0"/>
          </a:p>
          <a:p>
            <a:endParaRPr lang="en-GB" dirty="0"/>
          </a:p>
          <a:p>
            <a:r>
              <a:rPr lang="en-GB" dirty="0"/>
              <a:t>I must have first spotted A*** during a melancholic, disinterested contemplation of a succession of bodies. I wasn’t trying hard to distinguish, on the stage of a cabaret where some obliging alcoholic had decided to drag me, coming from a club where we’d mingled our disappointments. Asking myself afterwards what had made the place so appealing. I couldn’t describe it. In that blur, something must have struck me: something started operated underground, a digging, a tunnelling in my mind following the blinding impact of a fragment on my retina. A body, just </a:t>
            </a:r>
            <a:r>
              <a:rPr lang="en-GB" dirty="0" err="1"/>
              <a:t>noe</a:t>
            </a:r>
            <a:r>
              <a:rPr lang="en-GB" dirty="0"/>
              <a:t> that I hadn’t identified, surreptitiously had filled the place with a seduction that permeated so deeply I couldn’t discover the cause, I couldn't uncover the root of it. (p.2)</a:t>
            </a:r>
          </a:p>
          <a:p>
            <a:endParaRPr lang="en-US" dirty="0"/>
          </a:p>
        </p:txBody>
      </p:sp>
    </p:spTree>
    <p:extLst>
      <p:ext uri="{BB962C8B-B14F-4D97-AF65-F5344CB8AC3E}">
        <p14:creationId xmlns:p14="http://schemas.microsoft.com/office/powerpoint/2010/main" val="5605426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C46DA-C02A-A342-BAC0-DE725065437C}"/>
              </a:ext>
            </a:extLst>
          </p:cNvPr>
          <p:cNvSpPr>
            <a:spLocks noGrp="1"/>
          </p:cNvSpPr>
          <p:nvPr>
            <p:ph type="title"/>
          </p:nvPr>
        </p:nvSpPr>
        <p:spPr>
          <a:xfrm>
            <a:off x="4965430" y="629268"/>
            <a:ext cx="6586491" cy="1286160"/>
          </a:xfrm>
        </p:spPr>
        <p:txBody>
          <a:bodyPr anchor="b">
            <a:normAutofit/>
          </a:bodyPr>
          <a:lstStyle/>
          <a:p>
            <a:endParaRPr lang="en-US"/>
          </a:p>
        </p:txBody>
      </p:sp>
      <p:pic>
        <p:nvPicPr>
          <p:cNvPr id="5122" name="Picture 2" descr="Image result for michel foucault l'histoire de la sexualité">
            <a:hlinkClick r:id="rId2"/>
            <a:extLst>
              <a:ext uri="{FF2B5EF4-FFF2-40B4-BE49-F238E27FC236}">
                <a16:creationId xmlns:a16="http://schemas.microsoft.com/office/drawing/2014/main" id="{74763D97-4C33-554D-9F20-7E64F16C743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3467" r="1" b="1"/>
          <a:stretch/>
        </p:blipFill>
        <p:spPr bwMode="auto">
          <a:xfrm>
            <a:off x="20" y="10"/>
            <a:ext cx="4635571" cy="6857990"/>
          </a:xfrm>
          <a:prstGeom prst="rect">
            <a:avLst/>
          </a:prstGeom>
          <a:noFill/>
          <a:effectLst/>
          <a:extLst>
            <a:ext uri="{909E8E84-426E-40DD-AFC4-6F175D3DCCD1}">
              <a14:hiddenFill xmlns:a14="http://schemas.microsoft.com/office/drawing/2010/main">
                <a:solidFill>
                  <a:srgbClr val="FFFFFF"/>
                </a:solidFill>
              </a14:hiddenFill>
            </a:ext>
          </a:extLst>
        </p:spPr>
      </p:pic>
      <p:cxnSp>
        <p:nvCxnSpPr>
          <p:cNvPr id="71" name="Straight Connector 70">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55B9C4"/>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6B334104-F283-7343-B1EF-893DAA3A6410}"/>
              </a:ext>
            </a:extLst>
          </p:cNvPr>
          <p:cNvSpPr>
            <a:spLocks noGrp="1"/>
          </p:cNvSpPr>
          <p:nvPr>
            <p:ph idx="1"/>
          </p:nvPr>
        </p:nvSpPr>
        <p:spPr>
          <a:xfrm>
            <a:off x="4965431" y="2438400"/>
            <a:ext cx="6586489" cy="3785419"/>
          </a:xfrm>
        </p:spPr>
        <p:txBody>
          <a:bodyPr>
            <a:normAutofit/>
          </a:bodyPr>
          <a:lstStyle/>
          <a:p>
            <a:r>
              <a:rPr lang="en-US" sz="4000" dirty="0"/>
              <a:t>“A different economy of bodies and pleasures”, p.159.</a:t>
            </a:r>
          </a:p>
        </p:txBody>
      </p:sp>
    </p:spTree>
    <p:extLst>
      <p:ext uri="{BB962C8B-B14F-4D97-AF65-F5344CB8AC3E}">
        <p14:creationId xmlns:p14="http://schemas.microsoft.com/office/powerpoint/2010/main" val="4180446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269</TotalTime>
  <Words>1679</Words>
  <Application>Microsoft Macintosh PowerPoint</Application>
  <PresentationFormat>Widescreen</PresentationFormat>
  <Paragraphs>45</Paragraphs>
  <Slides>17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garamond-premier-pro</vt:lpstr>
      <vt:lpstr>proxima-nova-condensed</vt:lpstr>
      <vt:lpstr>Office Theme</vt:lpstr>
      <vt:lpstr>PowerPoint Presentation</vt:lpstr>
      <vt:lpstr>PowerPoint Presentation</vt:lpstr>
      <vt:lpstr>OULIPO</vt:lpstr>
      <vt:lpstr>Garréta, 2000</vt:lpstr>
      <vt:lpstr>Judith Butler Gender Trouble, 1990, p.149.</vt:lpstr>
      <vt:lpstr>“If we don’t have names, who are we?” </vt:lpstr>
      <vt:lpstr>Annabel Kim, Unbecoming language, (Ohio: Ohio University Press, 2018) </vt:lpstr>
      <vt:lpstr>Sphinx, p.5 (French), p.2 (English, 20150</vt:lpstr>
      <vt:lpstr>PowerPoint Presentation</vt:lpstr>
      <vt:lpstr>Monique Wittig, Le Chantier littéraire, 138–39.</vt:lpstr>
      <vt:lpstr>Embodiment</vt:lpstr>
      <vt:lpstr>New linguistic methods?</vt:lpstr>
      <vt:lpstr>PowerPoint Presentation</vt:lpstr>
      <vt:lpstr>Annabel Kim</vt:lpstr>
      <vt:lpstr>PowerPoint Presentation</vt:lpstr>
      <vt:lpstr>Céline Sciamma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Joanne Brueton</dc:creator>
  <cp:lastModifiedBy>Joanne Brueton</cp:lastModifiedBy>
  <cp:revision>10</cp:revision>
  <dcterms:created xsi:type="dcterms:W3CDTF">2018-12-06T08:49:24Z</dcterms:created>
  <dcterms:modified xsi:type="dcterms:W3CDTF">2021-03-29T14:21:59Z</dcterms:modified>
</cp:coreProperties>
</file>