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6" r:id="rId4"/>
    <p:sldMasterId id="2147483886" r:id="rId5"/>
    <p:sldMasterId id="2147483843" r:id="rId6"/>
    <p:sldMasterId id="2147483898" r:id="rId7"/>
    <p:sldMasterId id="2147483921" r:id="rId8"/>
    <p:sldMasterId id="2147483929" r:id="rId9"/>
    <p:sldMasterId id="2147483947" r:id="rId10"/>
    <p:sldMasterId id="2147483949" r:id="rId11"/>
    <p:sldMasterId id="2147483967" r:id="rId12"/>
  </p:sldMasterIdLst>
  <p:notesMasterIdLst>
    <p:notesMasterId r:id="rId38"/>
  </p:notesMasterIdLst>
  <p:handoutMasterIdLst>
    <p:handoutMasterId r:id="rId39"/>
  </p:handoutMasterIdLst>
  <p:sldIdLst>
    <p:sldId id="324" r:id="rId13"/>
    <p:sldId id="346" r:id="rId14"/>
    <p:sldId id="306" r:id="rId15"/>
    <p:sldId id="347" r:id="rId16"/>
    <p:sldId id="364" r:id="rId17"/>
    <p:sldId id="360" r:id="rId18"/>
    <p:sldId id="307" r:id="rId19"/>
    <p:sldId id="356" r:id="rId20"/>
    <p:sldId id="2520" r:id="rId21"/>
    <p:sldId id="2518" r:id="rId22"/>
    <p:sldId id="11647" r:id="rId23"/>
    <p:sldId id="367" r:id="rId24"/>
    <p:sldId id="342" r:id="rId25"/>
    <p:sldId id="333" r:id="rId26"/>
    <p:sldId id="309" r:id="rId27"/>
    <p:sldId id="359" r:id="rId28"/>
    <p:sldId id="339" r:id="rId29"/>
    <p:sldId id="349" r:id="rId30"/>
    <p:sldId id="258" r:id="rId31"/>
    <p:sldId id="321" r:id="rId32"/>
    <p:sldId id="310" r:id="rId33"/>
    <p:sldId id="322" r:id="rId34"/>
    <p:sldId id="323" r:id="rId35"/>
    <p:sldId id="11648" r:id="rId36"/>
    <p:sldId id="325" r:id="rId37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D0B69D-9948-46F3-B07D-8BF81D90CAFD}">
          <p14:sldIdLst>
            <p14:sldId id="324"/>
            <p14:sldId id="346"/>
            <p14:sldId id="306"/>
            <p14:sldId id="347"/>
            <p14:sldId id="364"/>
            <p14:sldId id="360"/>
            <p14:sldId id="307"/>
            <p14:sldId id="356"/>
            <p14:sldId id="2520"/>
            <p14:sldId id="2518"/>
            <p14:sldId id="11647"/>
            <p14:sldId id="367"/>
            <p14:sldId id="342"/>
            <p14:sldId id="333"/>
            <p14:sldId id="309"/>
            <p14:sldId id="359"/>
            <p14:sldId id="339"/>
            <p14:sldId id="349"/>
            <p14:sldId id="258"/>
            <p14:sldId id="321"/>
            <p14:sldId id="310"/>
            <p14:sldId id="322"/>
            <p14:sldId id="323"/>
            <p14:sldId id="11648"/>
            <p14:sldId id="325"/>
          </p14:sldIdLst>
        </p14:section>
        <p14:section name="Untitled Section" id="{BC207CB5-D627-4B15-B03B-ED7A53E19D7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746B89-B84A-23A2-D73F-0631E2977495}" name="Stefan Couch" initials="SC" userId="S::csw157@qmul.ac.uk::b2ff3cda-7ea4-4f53-ab6e-d47dbaf1bb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A8C"/>
    <a:srgbClr val="E5B0F6"/>
    <a:srgbClr val="C7EAA4"/>
    <a:srgbClr val="FFBD6D"/>
    <a:srgbClr val="7B0E72"/>
    <a:srgbClr val="009FE3"/>
    <a:srgbClr val="F18500"/>
    <a:srgbClr val="CA59ED"/>
    <a:srgbClr val="F183E9"/>
    <a:srgbClr val="9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CA1DB8-C70A-45F2-9CA3-FB45D0537A87}" v="7" dt="2025-09-15T20:58:27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93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>
                <a:solidFill>
                  <a:srgbClr val="001B7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>
                <a:solidFill>
                  <a:srgbClr val="001B7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0" i="0">
                <a:solidFill>
                  <a:srgbClr val="001B7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98463-85A2-4B1B-B46D-37DAB747EDA8}" type="doc">
      <dgm:prSet loTypeId="urn:microsoft.com/office/officeart/2005/8/layout/hierarchy6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266C1B3-B8B3-4D65-9E32-84F851E23C45}">
      <dgm:prSet phldrT="[Text]" custT="1"/>
      <dgm:spPr/>
      <dgm:t>
        <a:bodyPr/>
        <a:lstStyle/>
        <a:p>
          <a:pPr algn="ctr">
            <a:lnSpc>
              <a:spcPct val="90000"/>
            </a:lnSpc>
          </a:pPr>
          <a:r>
            <a:rPr lang="en-GB" sz="2000">
              <a:solidFill>
                <a:srgbClr val="FFFFFF"/>
              </a:solidFill>
              <a:latin typeface="Arial"/>
              <a:ea typeface="+mn-ea"/>
              <a:cs typeface="+mn-cs"/>
            </a:rPr>
            <a:t>SKILLS, GET INVOLVED.</a:t>
          </a:r>
        </a:p>
        <a:p>
          <a:pPr algn="ctr">
            <a:lnSpc>
              <a:spcPct val="90000"/>
            </a:lnSpc>
          </a:pPr>
          <a:r>
            <a:rPr lang="en-GB" sz="2000">
              <a:solidFill>
                <a:srgbClr val="FFFFFF"/>
              </a:solidFill>
              <a:latin typeface="Arial"/>
              <a:ea typeface="+mn-ea"/>
              <a:cs typeface="+mn-cs"/>
            </a:rPr>
            <a:t>p/t work . insight weeks. volunteer. clubs . societies</a:t>
          </a:r>
        </a:p>
      </dgm:t>
    </dgm:pt>
    <dgm:pt modelId="{4E0AFBC1-D8EA-4FEC-A08D-218C99EE3E9D}" type="parTrans" cxnId="{4CF2EE89-ADCF-4B73-881D-6CE7672AB5A0}">
      <dgm:prSet/>
      <dgm:spPr/>
      <dgm:t>
        <a:bodyPr/>
        <a:lstStyle/>
        <a:p>
          <a:endParaRPr lang="en-GB"/>
        </a:p>
      </dgm:t>
    </dgm:pt>
    <dgm:pt modelId="{FA590FC0-A441-4BD6-8A5E-51A0DA4D305E}" type="sibTrans" cxnId="{4CF2EE89-ADCF-4B73-881D-6CE7672AB5A0}">
      <dgm:prSet/>
      <dgm:spPr/>
      <dgm:t>
        <a:bodyPr/>
        <a:lstStyle/>
        <a:p>
          <a:endParaRPr lang="en-GB"/>
        </a:p>
      </dgm:t>
    </dgm:pt>
    <dgm:pt modelId="{AAD62093-4355-474C-90F7-08D2C4F74A79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Internships.</a:t>
          </a:r>
        </a:p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 Work.</a:t>
          </a:r>
        </a:p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Impact.</a:t>
          </a:r>
        </a:p>
      </dgm:t>
    </dgm:pt>
    <dgm:pt modelId="{D17CB51B-C232-4B64-B2BF-ED9DD72FC59A}" type="parTrans" cxnId="{9CC19CB8-18EB-4645-80CE-0219DAA64AF2}">
      <dgm:prSet/>
      <dgm:spPr/>
      <dgm:t>
        <a:bodyPr/>
        <a:lstStyle/>
        <a:p>
          <a:endParaRPr lang="en-GB"/>
        </a:p>
      </dgm:t>
    </dgm:pt>
    <dgm:pt modelId="{EF0B720B-4BB2-487A-A0C4-E488EAB3ACE9}" type="sibTrans" cxnId="{9CC19CB8-18EB-4645-80CE-0219DAA64AF2}">
      <dgm:prSet/>
      <dgm:spPr/>
      <dgm:t>
        <a:bodyPr/>
        <a:lstStyle/>
        <a:p>
          <a:endParaRPr lang="en-GB"/>
        </a:p>
      </dgm:t>
    </dgm:pt>
    <dgm:pt modelId="{DC58546D-A205-4073-BB3E-8780BD55F842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Reflecting on those skills to move on.</a:t>
          </a:r>
        </a:p>
      </dgm:t>
    </dgm:pt>
    <dgm:pt modelId="{32AE48DF-B1E7-4595-A546-A926964EEFD0}" type="parTrans" cxnId="{9A93F43C-6EA7-4624-9B24-C067F1BD9514}">
      <dgm:prSet/>
      <dgm:spPr/>
      <dgm:t>
        <a:bodyPr/>
        <a:lstStyle/>
        <a:p>
          <a:endParaRPr lang="en-GB"/>
        </a:p>
      </dgm:t>
    </dgm:pt>
    <dgm:pt modelId="{4E62E8D8-9AD2-4815-92D1-C2BD6345184B}" type="sibTrans" cxnId="{9A93F43C-6EA7-4624-9B24-C067F1BD9514}">
      <dgm:prSet/>
      <dgm:spPr/>
      <dgm:t>
        <a:bodyPr/>
        <a:lstStyle/>
        <a:p>
          <a:endParaRPr lang="en-GB"/>
        </a:p>
      </dgm:t>
    </dgm:pt>
    <dgm:pt modelId="{84EA2484-135D-4C2E-A4E1-4C79A223BE2B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Writing those skills in applications.</a:t>
          </a:r>
        </a:p>
      </dgm:t>
    </dgm:pt>
    <dgm:pt modelId="{A02B636C-8399-41B1-B989-146BE5848B40}" type="parTrans" cxnId="{6107BFBF-C16A-435B-AF4B-170AE6954CD1}">
      <dgm:prSet/>
      <dgm:spPr/>
      <dgm:t>
        <a:bodyPr/>
        <a:lstStyle/>
        <a:p>
          <a:endParaRPr lang="en-GB"/>
        </a:p>
      </dgm:t>
    </dgm:pt>
    <dgm:pt modelId="{D63C5936-B680-4B5E-945B-15309F22C0F4}" type="sibTrans" cxnId="{6107BFBF-C16A-435B-AF4B-170AE6954CD1}">
      <dgm:prSet/>
      <dgm:spPr/>
      <dgm:t>
        <a:bodyPr/>
        <a:lstStyle/>
        <a:p>
          <a:endParaRPr lang="en-GB"/>
        </a:p>
      </dgm:t>
    </dgm:pt>
    <dgm:pt modelId="{D076D9AB-1DE0-4966-BF8A-B4187015805A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Projects.</a:t>
          </a:r>
        </a:p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 Responsibilities.</a:t>
          </a:r>
        </a:p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 Influence.</a:t>
          </a:r>
        </a:p>
      </dgm:t>
    </dgm:pt>
    <dgm:pt modelId="{5EA526B8-9886-428A-99C2-D51D4AAA307C}" type="parTrans" cxnId="{819A63AD-3BAD-46D2-B58A-45A94E2707EC}">
      <dgm:prSet/>
      <dgm:spPr/>
      <dgm:t>
        <a:bodyPr/>
        <a:lstStyle/>
        <a:p>
          <a:endParaRPr lang="en-GB"/>
        </a:p>
      </dgm:t>
    </dgm:pt>
    <dgm:pt modelId="{8349DE4E-D162-4494-927E-DEDAEE6A4DBB}" type="sibTrans" cxnId="{819A63AD-3BAD-46D2-B58A-45A94E2707EC}">
      <dgm:prSet/>
      <dgm:spPr/>
      <dgm:t>
        <a:bodyPr/>
        <a:lstStyle/>
        <a:p>
          <a:endParaRPr lang="en-GB"/>
        </a:p>
      </dgm:t>
    </dgm:pt>
    <dgm:pt modelId="{128541B0-3158-4ACC-B970-A81F213F94A2}">
      <dgm:prSet phldrT="[Text]"/>
      <dgm:spPr/>
      <dgm:t>
        <a:bodyPr/>
        <a:lstStyle/>
        <a:p>
          <a:pPr algn="ctr">
            <a:lnSpc>
              <a:spcPct val="90000"/>
            </a:lnSpc>
          </a:pPr>
          <a:r>
            <a:rPr lang="en-GB" sz="1300">
              <a:solidFill>
                <a:srgbClr val="FFFFFF"/>
              </a:solidFill>
              <a:ea typeface="+mn-ea"/>
              <a:cs typeface="+mn-cs"/>
            </a:rPr>
            <a:t>Telling those skills in interviews.</a:t>
          </a:r>
        </a:p>
      </dgm:t>
    </dgm:pt>
    <dgm:pt modelId="{539DDF2E-EE07-495E-95EF-9682732EEF74}" type="parTrans" cxnId="{456A64BA-9F3F-431C-B5DC-408E7E807935}">
      <dgm:prSet/>
      <dgm:spPr/>
      <dgm:t>
        <a:bodyPr/>
        <a:lstStyle/>
        <a:p>
          <a:endParaRPr lang="en-GB"/>
        </a:p>
      </dgm:t>
    </dgm:pt>
    <dgm:pt modelId="{8EF1D439-67D8-4A7E-889D-5FEFD15738C1}" type="sibTrans" cxnId="{456A64BA-9F3F-431C-B5DC-408E7E807935}">
      <dgm:prSet/>
      <dgm:spPr/>
      <dgm:t>
        <a:bodyPr/>
        <a:lstStyle/>
        <a:p>
          <a:endParaRPr lang="en-GB"/>
        </a:p>
      </dgm:t>
    </dgm:pt>
    <dgm:pt modelId="{3ADC45D3-1070-45C4-A919-F260EA06AB3B}">
      <dgm:prSet phldrT="[Text]"/>
      <dgm:spPr/>
      <dgm:t>
        <a:bodyPr/>
        <a:lstStyle/>
        <a:p>
          <a:pPr algn="ctr" rtl="0">
            <a:lnSpc>
              <a:spcPct val="90000"/>
            </a:lnSpc>
          </a:pPr>
          <a:r>
            <a:rPr lang="en-GB" sz="2700">
              <a:solidFill>
                <a:srgbClr val="21386A"/>
              </a:solidFill>
              <a:latin typeface="Arial"/>
              <a:ea typeface="+mn-ea"/>
              <a:cs typeface="+mn-cs"/>
            </a:rPr>
            <a:t>PHASE ONE</a:t>
          </a:r>
          <a:endParaRPr lang="en-GB" sz="2700">
            <a:solidFill>
              <a:srgbClr val="21386A"/>
            </a:solidFill>
            <a:ea typeface="+mn-ea"/>
            <a:cs typeface="+mn-cs"/>
          </a:endParaRPr>
        </a:p>
      </dgm:t>
    </dgm:pt>
    <dgm:pt modelId="{CEA773DF-FB87-4FE9-BA99-E9D0FCB43B33}" type="parTrans" cxnId="{F56655B3-BA36-466D-8C59-7B16A826FFDD}">
      <dgm:prSet/>
      <dgm:spPr/>
      <dgm:t>
        <a:bodyPr/>
        <a:lstStyle/>
        <a:p>
          <a:endParaRPr lang="en-GB"/>
        </a:p>
      </dgm:t>
    </dgm:pt>
    <dgm:pt modelId="{ACE90BFA-DCF4-4475-A1CE-EB527A15F933}" type="sibTrans" cxnId="{F56655B3-BA36-466D-8C59-7B16A826FFDD}">
      <dgm:prSet/>
      <dgm:spPr/>
      <dgm:t>
        <a:bodyPr/>
        <a:lstStyle/>
        <a:p>
          <a:endParaRPr lang="en-GB"/>
        </a:p>
      </dgm:t>
    </dgm:pt>
    <dgm:pt modelId="{48727CDE-C755-4A88-BDBF-7E1170273985}">
      <dgm:prSet phldrT="[Text]"/>
      <dgm:spPr/>
      <dgm:t>
        <a:bodyPr/>
        <a:lstStyle/>
        <a:p>
          <a:pPr algn="ctr" rtl="0">
            <a:lnSpc>
              <a:spcPct val="90000"/>
            </a:lnSpc>
          </a:pPr>
          <a:r>
            <a:rPr lang="en-GB" sz="2700">
              <a:solidFill>
                <a:srgbClr val="21386A"/>
              </a:solidFill>
              <a:latin typeface="Arial"/>
              <a:ea typeface="+mn-ea"/>
              <a:cs typeface="+mn-cs"/>
            </a:rPr>
            <a:t>PHASE TWO</a:t>
          </a:r>
          <a:endParaRPr lang="en-GB" sz="2700">
            <a:solidFill>
              <a:srgbClr val="21386A"/>
            </a:solidFill>
            <a:ea typeface="+mn-ea"/>
            <a:cs typeface="+mn-cs"/>
          </a:endParaRPr>
        </a:p>
      </dgm:t>
    </dgm:pt>
    <dgm:pt modelId="{D9CA2DDE-BA00-42E3-B9AD-93D43E2C4ABF}" type="parTrans" cxnId="{B7E0D2F2-E95A-414F-AA21-ACBFA8E17CA6}">
      <dgm:prSet/>
      <dgm:spPr/>
      <dgm:t>
        <a:bodyPr/>
        <a:lstStyle/>
        <a:p>
          <a:endParaRPr lang="en-GB"/>
        </a:p>
      </dgm:t>
    </dgm:pt>
    <dgm:pt modelId="{B519568B-C89C-4717-A720-E61FB098E988}" type="sibTrans" cxnId="{B7E0D2F2-E95A-414F-AA21-ACBFA8E17CA6}">
      <dgm:prSet/>
      <dgm:spPr/>
      <dgm:t>
        <a:bodyPr/>
        <a:lstStyle/>
        <a:p>
          <a:endParaRPr lang="en-GB"/>
        </a:p>
      </dgm:t>
    </dgm:pt>
    <dgm:pt modelId="{F960C0A1-A093-4D3C-AF85-0D6A8ADB729C}">
      <dgm:prSet phldrT="[Text]"/>
      <dgm:spPr/>
      <dgm:t>
        <a:bodyPr/>
        <a:lstStyle/>
        <a:p>
          <a:pPr algn="ctr" rtl="0">
            <a:lnSpc>
              <a:spcPct val="90000"/>
            </a:lnSpc>
          </a:pPr>
          <a:r>
            <a:rPr lang="en-GB" sz="2700">
              <a:solidFill>
                <a:srgbClr val="21386A"/>
              </a:solidFill>
              <a:latin typeface="Arial"/>
              <a:ea typeface="+mn-ea"/>
              <a:cs typeface="+mn-cs"/>
            </a:rPr>
            <a:t>FINAL PHASE</a:t>
          </a:r>
          <a:endParaRPr lang="en-GB" sz="2700">
            <a:solidFill>
              <a:srgbClr val="21386A"/>
            </a:solidFill>
            <a:ea typeface="+mn-ea"/>
            <a:cs typeface="+mn-cs"/>
          </a:endParaRPr>
        </a:p>
      </dgm:t>
    </dgm:pt>
    <dgm:pt modelId="{2A40E126-C7B0-4D9C-8D96-B25F60977E4E}" type="parTrans" cxnId="{16F1430E-6F9C-45FD-9CD6-7EB30BD952F3}">
      <dgm:prSet/>
      <dgm:spPr/>
      <dgm:t>
        <a:bodyPr/>
        <a:lstStyle/>
        <a:p>
          <a:endParaRPr lang="en-GB"/>
        </a:p>
      </dgm:t>
    </dgm:pt>
    <dgm:pt modelId="{0A61EB41-5896-4112-8BBD-AAEDBEC3938A}" type="sibTrans" cxnId="{16F1430E-6F9C-45FD-9CD6-7EB30BD952F3}">
      <dgm:prSet/>
      <dgm:spPr/>
      <dgm:t>
        <a:bodyPr/>
        <a:lstStyle/>
        <a:p>
          <a:endParaRPr lang="en-GB"/>
        </a:p>
      </dgm:t>
    </dgm:pt>
    <dgm:pt modelId="{EF75D994-18C3-4DCD-A56D-C8312CCBAEE4}" type="pres">
      <dgm:prSet presAssocID="{99798463-85A2-4B1B-B46D-37DAB747EDA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DDE3770-BC60-40F7-AC8F-E0F41DEF9C3A}" type="pres">
      <dgm:prSet presAssocID="{99798463-85A2-4B1B-B46D-37DAB747EDA8}" presName="hierFlow" presStyleCnt="0"/>
      <dgm:spPr/>
    </dgm:pt>
    <dgm:pt modelId="{1E1E0D65-51B3-4CB5-AA09-5FBB1F38CC83}" type="pres">
      <dgm:prSet presAssocID="{99798463-85A2-4B1B-B46D-37DAB747EDA8}" presName="firstBuf" presStyleCnt="0"/>
      <dgm:spPr/>
    </dgm:pt>
    <dgm:pt modelId="{14C1ACAD-D732-4BAE-AF09-39A296EBBBE9}" type="pres">
      <dgm:prSet presAssocID="{99798463-85A2-4B1B-B46D-37DAB747EDA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9626350-FFFF-4075-BEF0-D1DF3B88EBD8}" type="pres">
      <dgm:prSet presAssocID="{F266C1B3-B8B3-4D65-9E32-84F851E23C45}" presName="Name14" presStyleCnt="0"/>
      <dgm:spPr/>
    </dgm:pt>
    <dgm:pt modelId="{C0BEF00E-42CA-4915-AFCC-281BF2CD01D9}" type="pres">
      <dgm:prSet presAssocID="{F266C1B3-B8B3-4D65-9E32-84F851E23C45}" presName="level1Shape" presStyleLbl="node0" presStyleIdx="0" presStyleCnt="1" custScaleX="247001" custLinFactNeighborX="-2177" custLinFactNeighborY="-845">
        <dgm:presLayoutVars>
          <dgm:chPref val="3"/>
        </dgm:presLayoutVars>
      </dgm:prSet>
      <dgm:spPr/>
    </dgm:pt>
    <dgm:pt modelId="{E724A31F-9CD8-4C53-AA12-6329E2AC0BEF}" type="pres">
      <dgm:prSet presAssocID="{F266C1B3-B8B3-4D65-9E32-84F851E23C45}" presName="hierChild2" presStyleCnt="0"/>
      <dgm:spPr/>
    </dgm:pt>
    <dgm:pt modelId="{64730CA6-E46D-40F6-9B14-EDFE67CFC1C7}" type="pres">
      <dgm:prSet presAssocID="{D17CB51B-C232-4B64-B2BF-ED9DD72FC59A}" presName="Name19" presStyleLbl="parChTrans1D2" presStyleIdx="0" presStyleCnt="2"/>
      <dgm:spPr/>
    </dgm:pt>
    <dgm:pt modelId="{4DACAE71-6D13-4538-961D-D4B2D81BA41A}" type="pres">
      <dgm:prSet presAssocID="{AAD62093-4355-474C-90F7-08D2C4F74A79}" presName="Name21" presStyleCnt="0"/>
      <dgm:spPr/>
    </dgm:pt>
    <dgm:pt modelId="{657F5768-C1A5-4911-9786-5C23B5ADAA6B}" type="pres">
      <dgm:prSet presAssocID="{AAD62093-4355-474C-90F7-08D2C4F74A79}" presName="level2Shape" presStyleLbl="node2" presStyleIdx="0" presStyleCnt="2"/>
      <dgm:spPr/>
    </dgm:pt>
    <dgm:pt modelId="{83DC048B-BE41-4EDD-A9B0-717D39E32C06}" type="pres">
      <dgm:prSet presAssocID="{AAD62093-4355-474C-90F7-08D2C4F74A79}" presName="hierChild3" presStyleCnt="0"/>
      <dgm:spPr/>
    </dgm:pt>
    <dgm:pt modelId="{34E3F84C-0AF3-41B4-BB7C-B7A06E2E5A40}" type="pres">
      <dgm:prSet presAssocID="{32AE48DF-B1E7-4595-A546-A926964EEFD0}" presName="Name19" presStyleLbl="parChTrans1D3" presStyleIdx="0" presStyleCnt="3"/>
      <dgm:spPr/>
    </dgm:pt>
    <dgm:pt modelId="{177ED166-09A6-4BF3-858D-5BEA2CDAD66A}" type="pres">
      <dgm:prSet presAssocID="{DC58546D-A205-4073-BB3E-8780BD55F842}" presName="Name21" presStyleCnt="0"/>
      <dgm:spPr/>
    </dgm:pt>
    <dgm:pt modelId="{40D5DEA7-9865-48BA-AC1D-FD1CDD538947}" type="pres">
      <dgm:prSet presAssocID="{DC58546D-A205-4073-BB3E-8780BD55F842}" presName="level2Shape" presStyleLbl="node3" presStyleIdx="0" presStyleCnt="3"/>
      <dgm:spPr/>
    </dgm:pt>
    <dgm:pt modelId="{0FD262DB-1781-4724-8B80-44A5E6AB081D}" type="pres">
      <dgm:prSet presAssocID="{DC58546D-A205-4073-BB3E-8780BD55F842}" presName="hierChild3" presStyleCnt="0"/>
      <dgm:spPr/>
    </dgm:pt>
    <dgm:pt modelId="{CCA684CD-E82C-46A7-B03A-38CAA0DC38B6}" type="pres">
      <dgm:prSet presAssocID="{A02B636C-8399-41B1-B989-146BE5848B40}" presName="Name19" presStyleLbl="parChTrans1D3" presStyleIdx="1" presStyleCnt="3"/>
      <dgm:spPr/>
    </dgm:pt>
    <dgm:pt modelId="{2D58A06A-6973-4EA6-9740-25A807F8FD68}" type="pres">
      <dgm:prSet presAssocID="{84EA2484-135D-4C2E-A4E1-4C79A223BE2B}" presName="Name21" presStyleCnt="0"/>
      <dgm:spPr/>
    </dgm:pt>
    <dgm:pt modelId="{2DC60DB4-0C42-4148-9202-9AF3C43C3FD7}" type="pres">
      <dgm:prSet presAssocID="{84EA2484-135D-4C2E-A4E1-4C79A223BE2B}" presName="level2Shape" presStyleLbl="node3" presStyleIdx="1" presStyleCnt="3"/>
      <dgm:spPr/>
    </dgm:pt>
    <dgm:pt modelId="{CE8B7C91-7771-40BA-955D-19518BB75503}" type="pres">
      <dgm:prSet presAssocID="{84EA2484-135D-4C2E-A4E1-4C79A223BE2B}" presName="hierChild3" presStyleCnt="0"/>
      <dgm:spPr/>
    </dgm:pt>
    <dgm:pt modelId="{8400EFF9-D930-4508-85C9-209DD293DFDC}" type="pres">
      <dgm:prSet presAssocID="{5EA526B8-9886-428A-99C2-D51D4AAA307C}" presName="Name19" presStyleLbl="parChTrans1D2" presStyleIdx="1" presStyleCnt="2"/>
      <dgm:spPr/>
    </dgm:pt>
    <dgm:pt modelId="{B055147E-F73E-4679-9F98-D1C49B3BE04F}" type="pres">
      <dgm:prSet presAssocID="{D076D9AB-1DE0-4966-BF8A-B4187015805A}" presName="Name21" presStyleCnt="0"/>
      <dgm:spPr/>
    </dgm:pt>
    <dgm:pt modelId="{E43B5501-910A-4651-A5F8-7215502384E3}" type="pres">
      <dgm:prSet presAssocID="{D076D9AB-1DE0-4966-BF8A-B4187015805A}" presName="level2Shape" presStyleLbl="node2" presStyleIdx="1" presStyleCnt="2"/>
      <dgm:spPr/>
    </dgm:pt>
    <dgm:pt modelId="{3F73A65A-5C96-49B2-B197-3E6EB7488AA0}" type="pres">
      <dgm:prSet presAssocID="{D076D9AB-1DE0-4966-BF8A-B4187015805A}" presName="hierChild3" presStyleCnt="0"/>
      <dgm:spPr/>
    </dgm:pt>
    <dgm:pt modelId="{BB4DA12F-3399-45F9-AD5D-B627850FB386}" type="pres">
      <dgm:prSet presAssocID="{539DDF2E-EE07-495E-95EF-9682732EEF74}" presName="Name19" presStyleLbl="parChTrans1D3" presStyleIdx="2" presStyleCnt="3"/>
      <dgm:spPr/>
    </dgm:pt>
    <dgm:pt modelId="{74E6CA22-D727-402C-8563-514715837698}" type="pres">
      <dgm:prSet presAssocID="{128541B0-3158-4ACC-B970-A81F213F94A2}" presName="Name21" presStyleCnt="0"/>
      <dgm:spPr/>
    </dgm:pt>
    <dgm:pt modelId="{2D02ED56-107A-4AD3-8AB1-BF467B112478}" type="pres">
      <dgm:prSet presAssocID="{128541B0-3158-4ACC-B970-A81F213F94A2}" presName="level2Shape" presStyleLbl="node3" presStyleIdx="2" presStyleCnt="3"/>
      <dgm:spPr/>
    </dgm:pt>
    <dgm:pt modelId="{39DBF19B-4B96-4757-A842-C6D19DD54E2D}" type="pres">
      <dgm:prSet presAssocID="{128541B0-3158-4ACC-B970-A81F213F94A2}" presName="hierChild3" presStyleCnt="0"/>
      <dgm:spPr/>
    </dgm:pt>
    <dgm:pt modelId="{0115B2AB-13C0-4F5F-A350-D0B4B947F757}" type="pres">
      <dgm:prSet presAssocID="{99798463-85A2-4B1B-B46D-37DAB747EDA8}" presName="bgShapesFlow" presStyleCnt="0"/>
      <dgm:spPr/>
    </dgm:pt>
    <dgm:pt modelId="{54EF3C2D-4B99-4C7F-842F-F97FDCCA6E3C}" type="pres">
      <dgm:prSet presAssocID="{3ADC45D3-1070-45C4-A919-F260EA06AB3B}" presName="rectComp" presStyleCnt="0"/>
      <dgm:spPr/>
    </dgm:pt>
    <dgm:pt modelId="{6D4C3B75-E1D5-4BA0-ACB1-28202028AB9B}" type="pres">
      <dgm:prSet presAssocID="{3ADC45D3-1070-45C4-A919-F260EA06AB3B}" presName="bgRect" presStyleLbl="bgShp" presStyleIdx="0" presStyleCnt="3" custLinFactNeighborX="-23684" custLinFactNeighborY="7844"/>
      <dgm:spPr/>
    </dgm:pt>
    <dgm:pt modelId="{6FF9EC77-D88C-4FB8-9E5B-DADB3F2FA748}" type="pres">
      <dgm:prSet presAssocID="{3ADC45D3-1070-45C4-A919-F260EA06AB3B}" presName="bgRectTx" presStyleLbl="bgShp" presStyleIdx="0" presStyleCnt="3">
        <dgm:presLayoutVars>
          <dgm:bulletEnabled val="1"/>
        </dgm:presLayoutVars>
      </dgm:prSet>
      <dgm:spPr/>
    </dgm:pt>
    <dgm:pt modelId="{512FE97C-7BC2-4F34-9B90-13982AEEAB28}" type="pres">
      <dgm:prSet presAssocID="{3ADC45D3-1070-45C4-A919-F260EA06AB3B}" presName="spComp" presStyleCnt="0"/>
      <dgm:spPr/>
    </dgm:pt>
    <dgm:pt modelId="{5F89C38C-A910-4A73-863C-8D3F4D631464}" type="pres">
      <dgm:prSet presAssocID="{3ADC45D3-1070-45C4-A919-F260EA06AB3B}" presName="vSp" presStyleCnt="0"/>
      <dgm:spPr/>
    </dgm:pt>
    <dgm:pt modelId="{FF8DB1CA-8E19-4E65-B070-4C87DB3EAD43}" type="pres">
      <dgm:prSet presAssocID="{48727CDE-C755-4A88-BDBF-7E1170273985}" presName="rectComp" presStyleCnt="0"/>
      <dgm:spPr/>
    </dgm:pt>
    <dgm:pt modelId="{CBBF79AD-4C8D-4DC7-AF78-3C0198F74824}" type="pres">
      <dgm:prSet presAssocID="{48727CDE-C755-4A88-BDBF-7E1170273985}" presName="bgRect" presStyleLbl="bgShp" presStyleIdx="1" presStyleCnt="3"/>
      <dgm:spPr/>
    </dgm:pt>
    <dgm:pt modelId="{8050A572-9709-4A57-BF6F-8824A6C65595}" type="pres">
      <dgm:prSet presAssocID="{48727CDE-C755-4A88-BDBF-7E1170273985}" presName="bgRectTx" presStyleLbl="bgShp" presStyleIdx="1" presStyleCnt="3">
        <dgm:presLayoutVars>
          <dgm:bulletEnabled val="1"/>
        </dgm:presLayoutVars>
      </dgm:prSet>
      <dgm:spPr/>
    </dgm:pt>
    <dgm:pt modelId="{A46EEB3F-06BF-40ED-920B-58B941ECB1E4}" type="pres">
      <dgm:prSet presAssocID="{48727CDE-C755-4A88-BDBF-7E1170273985}" presName="spComp" presStyleCnt="0"/>
      <dgm:spPr/>
    </dgm:pt>
    <dgm:pt modelId="{79752618-A636-4226-8AFF-604A17C03B36}" type="pres">
      <dgm:prSet presAssocID="{48727CDE-C755-4A88-BDBF-7E1170273985}" presName="vSp" presStyleCnt="0"/>
      <dgm:spPr/>
    </dgm:pt>
    <dgm:pt modelId="{ABE45FDA-AFD8-400A-8E39-113DBB8A7406}" type="pres">
      <dgm:prSet presAssocID="{F960C0A1-A093-4D3C-AF85-0D6A8ADB729C}" presName="rectComp" presStyleCnt="0"/>
      <dgm:spPr/>
    </dgm:pt>
    <dgm:pt modelId="{E05C0BB1-7270-49EE-B10B-C0AF25CF50CA}" type="pres">
      <dgm:prSet presAssocID="{F960C0A1-A093-4D3C-AF85-0D6A8ADB729C}" presName="bgRect" presStyleLbl="bgShp" presStyleIdx="2" presStyleCnt="3"/>
      <dgm:spPr/>
    </dgm:pt>
    <dgm:pt modelId="{6D53B01A-F29B-46E3-B5D2-80E7C137301B}" type="pres">
      <dgm:prSet presAssocID="{F960C0A1-A093-4D3C-AF85-0D6A8ADB729C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D6C79E07-FFE3-40FE-8D09-C8C653C9C0E8}" type="presOf" srcId="{3ADC45D3-1070-45C4-A919-F260EA06AB3B}" destId="{6FF9EC77-D88C-4FB8-9E5B-DADB3F2FA748}" srcOrd="1" destOrd="0" presId="urn:microsoft.com/office/officeart/2005/8/layout/hierarchy6"/>
    <dgm:cxn modelId="{F25D280B-D0FF-43C7-9465-8C2F4C9D9A85}" type="presOf" srcId="{128541B0-3158-4ACC-B970-A81F213F94A2}" destId="{2D02ED56-107A-4AD3-8AB1-BF467B112478}" srcOrd="0" destOrd="0" presId="urn:microsoft.com/office/officeart/2005/8/layout/hierarchy6"/>
    <dgm:cxn modelId="{16F1430E-6F9C-45FD-9CD6-7EB30BD952F3}" srcId="{99798463-85A2-4B1B-B46D-37DAB747EDA8}" destId="{F960C0A1-A093-4D3C-AF85-0D6A8ADB729C}" srcOrd="3" destOrd="0" parTransId="{2A40E126-C7B0-4D9C-8D96-B25F60977E4E}" sibTransId="{0A61EB41-5896-4112-8BBD-AAEDBEC3938A}"/>
    <dgm:cxn modelId="{A9ECCF1C-41D6-4C02-A29E-1F1FF98A11D3}" type="presOf" srcId="{84EA2484-135D-4C2E-A4E1-4C79A223BE2B}" destId="{2DC60DB4-0C42-4148-9202-9AF3C43C3FD7}" srcOrd="0" destOrd="0" presId="urn:microsoft.com/office/officeart/2005/8/layout/hierarchy6"/>
    <dgm:cxn modelId="{8AE6F323-D308-4904-88F0-41E113AFDA0C}" type="presOf" srcId="{A02B636C-8399-41B1-B989-146BE5848B40}" destId="{CCA684CD-E82C-46A7-B03A-38CAA0DC38B6}" srcOrd="0" destOrd="0" presId="urn:microsoft.com/office/officeart/2005/8/layout/hierarchy6"/>
    <dgm:cxn modelId="{FAD83A34-2A49-4D20-81E4-F384D83A82E0}" type="presOf" srcId="{F266C1B3-B8B3-4D65-9E32-84F851E23C45}" destId="{C0BEF00E-42CA-4915-AFCC-281BF2CD01D9}" srcOrd="0" destOrd="0" presId="urn:microsoft.com/office/officeart/2005/8/layout/hierarchy6"/>
    <dgm:cxn modelId="{9A93F43C-6EA7-4624-9B24-C067F1BD9514}" srcId="{AAD62093-4355-474C-90F7-08D2C4F74A79}" destId="{DC58546D-A205-4073-BB3E-8780BD55F842}" srcOrd="0" destOrd="0" parTransId="{32AE48DF-B1E7-4595-A546-A926964EEFD0}" sibTransId="{4E62E8D8-9AD2-4815-92D1-C2BD6345184B}"/>
    <dgm:cxn modelId="{5EA84A40-23E5-44D0-8741-90C4F9244D30}" type="presOf" srcId="{5EA526B8-9886-428A-99C2-D51D4AAA307C}" destId="{8400EFF9-D930-4508-85C9-209DD293DFDC}" srcOrd="0" destOrd="0" presId="urn:microsoft.com/office/officeart/2005/8/layout/hierarchy6"/>
    <dgm:cxn modelId="{A7FAC962-EF47-4847-A58A-ECB6DB53FBDB}" type="presOf" srcId="{D17CB51B-C232-4B64-B2BF-ED9DD72FC59A}" destId="{64730CA6-E46D-40F6-9B14-EDFE67CFC1C7}" srcOrd="0" destOrd="0" presId="urn:microsoft.com/office/officeart/2005/8/layout/hierarchy6"/>
    <dgm:cxn modelId="{6D566B63-E0CF-44A1-8472-044D1C3D7332}" type="presOf" srcId="{539DDF2E-EE07-495E-95EF-9682732EEF74}" destId="{BB4DA12F-3399-45F9-AD5D-B627850FB386}" srcOrd="0" destOrd="0" presId="urn:microsoft.com/office/officeart/2005/8/layout/hierarchy6"/>
    <dgm:cxn modelId="{DDB76E6C-6A14-4132-A8F2-DE40D20A4A0E}" type="presOf" srcId="{D076D9AB-1DE0-4966-BF8A-B4187015805A}" destId="{E43B5501-910A-4651-A5F8-7215502384E3}" srcOrd="0" destOrd="0" presId="urn:microsoft.com/office/officeart/2005/8/layout/hierarchy6"/>
    <dgm:cxn modelId="{466F3D51-31E8-44AC-A807-7ADCBEB84B90}" type="presOf" srcId="{F960C0A1-A093-4D3C-AF85-0D6A8ADB729C}" destId="{E05C0BB1-7270-49EE-B10B-C0AF25CF50CA}" srcOrd="0" destOrd="0" presId="urn:microsoft.com/office/officeart/2005/8/layout/hierarchy6"/>
    <dgm:cxn modelId="{1E163755-7328-46BB-AE20-5DFAC775CDAB}" type="presOf" srcId="{DC58546D-A205-4073-BB3E-8780BD55F842}" destId="{40D5DEA7-9865-48BA-AC1D-FD1CDD538947}" srcOrd="0" destOrd="0" presId="urn:microsoft.com/office/officeart/2005/8/layout/hierarchy6"/>
    <dgm:cxn modelId="{4CF2EE89-ADCF-4B73-881D-6CE7672AB5A0}" srcId="{99798463-85A2-4B1B-B46D-37DAB747EDA8}" destId="{F266C1B3-B8B3-4D65-9E32-84F851E23C45}" srcOrd="0" destOrd="0" parTransId="{4E0AFBC1-D8EA-4FEC-A08D-218C99EE3E9D}" sibTransId="{FA590FC0-A441-4BD6-8A5E-51A0DA4D305E}"/>
    <dgm:cxn modelId="{29E1918F-0978-443C-8314-8C6DFFA22132}" type="presOf" srcId="{32AE48DF-B1E7-4595-A546-A926964EEFD0}" destId="{34E3F84C-0AF3-41B4-BB7C-B7A06E2E5A40}" srcOrd="0" destOrd="0" presId="urn:microsoft.com/office/officeart/2005/8/layout/hierarchy6"/>
    <dgm:cxn modelId="{819A63AD-3BAD-46D2-B58A-45A94E2707EC}" srcId="{F266C1B3-B8B3-4D65-9E32-84F851E23C45}" destId="{D076D9AB-1DE0-4966-BF8A-B4187015805A}" srcOrd="1" destOrd="0" parTransId="{5EA526B8-9886-428A-99C2-D51D4AAA307C}" sibTransId="{8349DE4E-D162-4494-927E-DEDAEE6A4DBB}"/>
    <dgm:cxn modelId="{365B3DB0-B445-4C29-8DDA-9BC62CAE4FE2}" type="presOf" srcId="{48727CDE-C755-4A88-BDBF-7E1170273985}" destId="{8050A572-9709-4A57-BF6F-8824A6C65595}" srcOrd="1" destOrd="0" presId="urn:microsoft.com/office/officeart/2005/8/layout/hierarchy6"/>
    <dgm:cxn modelId="{F56655B3-BA36-466D-8C59-7B16A826FFDD}" srcId="{99798463-85A2-4B1B-B46D-37DAB747EDA8}" destId="{3ADC45D3-1070-45C4-A919-F260EA06AB3B}" srcOrd="1" destOrd="0" parTransId="{CEA773DF-FB87-4FE9-BA99-E9D0FCB43B33}" sibTransId="{ACE90BFA-DCF4-4475-A1CE-EB527A15F933}"/>
    <dgm:cxn modelId="{9CC19CB8-18EB-4645-80CE-0219DAA64AF2}" srcId="{F266C1B3-B8B3-4D65-9E32-84F851E23C45}" destId="{AAD62093-4355-474C-90F7-08D2C4F74A79}" srcOrd="0" destOrd="0" parTransId="{D17CB51B-C232-4B64-B2BF-ED9DD72FC59A}" sibTransId="{EF0B720B-4BB2-487A-A0C4-E488EAB3ACE9}"/>
    <dgm:cxn modelId="{456A64BA-9F3F-431C-B5DC-408E7E807935}" srcId="{D076D9AB-1DE0-4966-BF8A-B4187015805A}" destId="{128541B0-3158-4ACC-B970-A81F213F94A2}" srcOrd="0" destOrd="0" parTransId="{539DDF2E-EE07-495E-95EF-9682732EEF74}" sibTransId="{8EF1D439-67D8-4A7E-889D-5FEFD15738C1}"/>
    <dgm:cxn modelId="{C60C9DBC-7D4F-4B82-8653-D6DDEFF15A04}" type="presOf" srcId="{F960C0A1-A093-4D3C-AF85-0D6A8ADB729C}" destId="{6D53B01A-F29B-46E3-B5D2-80E7C137301B}" srcOrd="1" destOrd="0" presId="urn:microsoft.com/office/officeart/2005/8/layout/hierarchy6"/>
    <dgm:cxn modelId="{F7DFF9BE-603D-4A59-9687-1C476CE3FD4C}" type="presOf" srcId="{99798463-85A2-4B1B-B46D-37DAB747EDA8}" destId="{EF75D994-18C3-4DCD-A56D-C8312CCBAEE4}" srcOrd="0" destOrd="0" presId="urn:microsoft.com/office/officeart/2005/8/layout/hierarchy6"/>
    <dgm:cxn modelId="{6107BFBF-C16A-435B-AF4B-170AE6954CD1}" srcId="{AAD62093-4355-474C-90F7-08D2C4F74A79}" destId="{84EA2484-135D-4C2E-A4E1-4C79A223BE2B}" srcOrd="1" destOrd="0" parTransId="{A02B636C-8399-41B1-B989-146BE5848B40}" sibTransId="{D63C5936-B680-4B5E-945B-15309F22C0F4}"/>
    <dgm:cxn modelId="{2B38D9C9-8BFB-4B1A-9232-69676C9161FC}" type="presOf" srcId="{48727CDE-C755-4A88-BDBF-7E1170273985}" destId="{CBBF79AD-4C8D-4DC7-AF78-3C0198F74824}" srcOrd="0" destOrd="0" presId="urn:microsoft.com/office/officeart/2005/8/layout/hierarchy6"/>
    <dgm:cxn modelId="{65C243EC-3905-4942-AAFD-F4B3ABBC2CB4}" type="presOf" srcId="{3ADC45D3-1070-45C4-A919-F260EA06AB3B}" destId="{6D4C3B75-E1D5-4BA0-ACB1-28202028AB9B}" srcOrd="0" destOrd="0" presId="urn:microsoft.com/office/officeart/2005/8/layout/hierarchy6"/>
    <dgm:cxn modelId="{B7E0D2F2-E95A-414F-AA21-ACBFA8E17CA6}" srcId="{99798463-85A2-4B1B-B46D-37DAB747EDA8}" destId="{48727CDE-C755-4A88-BDBF-7E1170273985}" srcOrd="2" destOrd="0" parTransId="{D9CA2DDE-BA00-42E3-B9AD-93D43E2C4ABF}" sibTransId="{B519568B-C89C-4717-A720-E61FB098E988}"/>
    <dgm:cxn modelId="{AE23C9FC-0489-41D8-98A8-F9AA887B3750}" type="presOf" srcId="{AAD62093-4355-474C-90F7-08D2C4F74A79}" destId="{657F5768-C1A5-4911-9786-5C23B5ADAA6B}" srcOrd="0" destOrd="0" presId="urn:microsoft.com/office/officeart/2005/8/layout/hierarchy6"/>
    <dgm:cxn modelId="{61B7080C-D795-46FB-B875-64372ADDC16F}" type="presParOf" srcId="{EF75D994-18C3-4DCD-A56D-C8312CCBAEE4}" destId="{1DDE3770-BC60-40F7-AC8F-E0F41DEF9C3A}" srcOrd="0" destOrd="0" presId="urn:microsoft.com/office/officeart/2005/8/layout/hierarchy6"/>
    <dgm:cxn modelId="{309CCAE1-3B16-49FF-A23E-F34AE431A905}" type="presParOf" srcId="{1DDE3770-BC60-40F7-AC8F-E0F41DEF9C3A}" destId="{1E1E0D65-51B3-4CB5-AA09-5FBB1F38CC83}" srcOrd="0" destOrd="0" presId="urn:microsoft.com/office/officeart/2005/8/layout/hierarchy6"/>
    <dgm:cxn modelId="{70456F96-C9B8-4BFD-A869-44C4DBFC59B3}" type="presParOf" srcId="{1DDE3770-BC60-40F7-AC8F-E0F41DEF9C3A}" destId="{14C1ACAD-D732-4BAE-AF09-39A296EBBBE9}" srcOrd="1" destOrd="0" presId="urn:microsoft.com/office/officeart/2005/8/layout/hierarchy6"/>
    <dgm:cxn modelId="{99CA740A-FA62-41A1-8936-90C1A74036AA}" type="presParOf" srcId="{14C1ACAD-D732-4BAE-AF09-39A296EBBBE9}" destId="{C9626350-FFFF-4075-BEF0-D1DF3B88EBD8}" srcOrd="0" destOrd="0" presId="urn:microsoft.com/office/officeart/2005/8/layout/hierarchy6"/>
    <dgm:cxn modelId="{5BB109BE-66AD-484D-8F9E-0F11B4F4C815}" type="presParOf" srcId="{C9626350-FFFF-4075-BEF0-D1DF3B88EBD8}" destId="{C0BEF00E-42CA-4915-AFCC-281BF2CD01D9}" srcOrd="0" destOrd="0" presId="urn:microsoft.com/office/officeart/2005/8/layout/hierarchy6"/>
    <dgm:cxn modelId="{49A58997-3AE1-4A57-9217-11E916167778}" type="presParOf" srcId="{C9626350-FFFF-4075-BEF0-D1DF3B88EBD8}" destId="{E724A31F-9CD8-4C53-AA12-6329E2AC0BEF}" srcOrd="1" destOrd="0" presId="urn:microsoft.com/office/officeart/2005/8/layout/hierarchy6"/>
    <dgm:cxn modelId="{CC4456F7-8D1D-40DE-B00F-9C9F932CD585}" type="presParOf" srcId="{E724A31F-9CD8-4C53-AA12-6329E2AC0BEF}" destId="{64730CA6-E46D-40F6-9B14-EDFE67CFC1C7}" srcOrd="0" destOrd="0" presId="urn:microsoft.com/office/officeart/2005/8/layout/hierarchy6"/>
    <dgm:cxn modelId="{61891D23-A4D1-478B-BA0F-CC9521B6D259}" type="presParOf" srcId="{E724A31F-9CD8-4C53-AA12-6329E2AC0BEF}" destId="{4DACAE71-6D13-4538-961D-D4B2D81BA41A}" srcOrd="1" destOrd="0" presId="urn:microsoft.com/office/officeart/2005/8/layout/hierarchy6"/>
    <dgm:cxn modelId="{711B1E79-BADF-42AD-81F6-D20074EDF141}" type="presParOf" srcId="{4DACAE71-6D13-4538-961D-D4B2D81BA41A}" destId="{657F5768-C1A5-4911-9786-5C23B5ADAA6B}" srcOrd="0" destOrd="0" presId="urn:microsoft.com/office/officeart/2005/8/layout/hierarchy6"/>
    <dgm:cxn modelId="{C23F76C0-AF36-43B8-8B8C-BAC229988F56}" type="presParOf" srcId="{4DACAE71-6D13-4538-961D-D4B2D81BA41A}" destId="{83DC048B-BE41-4EDD-A9B0-717D39E32C06}" srcOrd="1" destOrd="0" presId="urn:microsoft.com/office/officeart/2005/8/layout/hierarchy6"/>
    <dgm:cxn modelId="{973D2229-AB78-43E2-B8E1-18EB1CE2743A}" type="presParOf" srcId="{83DC048B-BE41-4EDD-A9B0-717D39E32C06}" destId="{34E3F84C-0AF3-41B4-BB7C-B7A06E2E5A40}" srcOrd="0" destOrd="0" presId="urn:microsoft.com/office/officeart/2005/8/layout/hierarchy6"/>
    <dgm:cxn modelId="{4D403630-D7AE-471E-991B-4C4B5170DF39}" type="presParOf" srcId="{83DC048B-BE41-4EDD-A9B0-717D39E32C06}" destId="{177ED166-09A6-4BF3-858D-5BEA2CDAD66A}" srcOrd="1" destOrd="0" presId="urn:microsoft.com/office/officeart/2005/8/layout/hierarchy6"/>
    <dgm:cxn modelId="{4568C0EC-4A3F-4693-83BE-09881DEDC36A}" type="presParOf" srcId="{177ED166-09A6-4BF3-858D-5BEA2CDAD66A}" destId="{40D5DEA7-9865-48BA-AC1D-FD1CDD538947}" srcOrd="0" destOrd="0" presId="urn:microsoft.com/office/officeart/2005/8/layout/hierarchy6"/>
    <dgm:cxn modelId="{250F5914-CCC7-42F9-AC6E-C1C67163805B}" type="presParOf" srcId="{177ED166-09A6-4BF3-858D-5BEA2CDAD66A}" destId="{0FD262DB-1781-4724-8B80-44A5E6AB081D}" srcOrd="1" destOrd="0" presId="urn:microsoft.com/office/officeart/2005/8/layout/hierarchy6"/>
    <dgm:cxn modelId="{32B6DEAA-2E48-4690-991D-C377EEE83C0D}" type="presParOf" srcId="{83DC048B-BE41-4EDD-A9B0-717D39E32C06}" destId="{CCA684CD-E82C-46A7-B03A-38CAA0DC38B6}" srcOrd="2" destOrd="0" presId="urn:microsoft.com/office/officeart/2005/8/layout/hierarchy6"/>
    <dgm:cxn modelId="{7E51D86C-CFA8-4617-BC8D-43CE792D75C8}" type="presParOf" srcId="{83DC048B-BE41-4EDD-A9B0-717D39E32C06}" destId="{2D58A06A-6973-4EA6-9740-25A807F8FD68}" srcOrd="3" destOrd="0" presId="urn:microsoft.com/office/officeart/2005/8/layout/hierarchy6"/>
    <dgm:cxn modelId="{A278688A-BA29-4362-9682-D55B00AD2D7A}" type="presParOf" srcId="{2D58A06A-6973-4EA6-9740-25A807F8FD68}" destId="{2DC60DB4-0C42-4148-9202-9AF3C43C3FD7}" srcOrd="0" destOrd="0" presId="urn:microsoft.com/office/officeart/2005/8/layout/hierarchy6"/>
    <dgm:cxn modelId="{D1ED91B7-1F29-4D6C-8233-136E8EE84E54}" type="presParOf" srcId="{2D58A06A-6973-4EA6-9740-25A807F8FD68}" destId="{CE8B7C91-7771-40BA-955D-19518BB75503}" srcOrd="1" destOrd="0" presId="urn:microsoft.com/office/officeart/2005/8/layout/hierarchy6"/>
    <dgm:cxn modelId="{F733BEC9-6D5A-4C0C-812D-BA3D47EED232}" type="presParOf" srcId="{E724A31F-9CD8-4C53-AA12-6329E2AC0BEF}" destId="{8400EFF9-D930-4508-85C9-209DD293DFDC}" srcOrd="2" destOrd="0" presId="urn:microsoft.com/office/officeart/2005/8/layout/hierarchy6"/>
    <dgm:cxn modelId="{A221DE02-2E1B-4589-8954-8A38DFDE8A31}" type="presParOf" srcId="{E724A31F-9CD8-4C53-AA12-6329E2AC0BEF}" destId="{B055147E-F73E-4679-9F98-D1C49B3BE04F}" srcOrd="3" destOrd="0" presId="urn:microsoft.com/office/officeart/2005/8/layout/hierarchy6"/>
    <dgm:cxn modelId="{1C6D291B-9A24-4E8B-9B27-F59B48204DF0}" type="presParOf" srcId="{B055147E-F73E-4679-9F98-D1C49B3BE04F}" destId="{E43B5501-910A-4651-A5F8-7215502384E3}" srcOrd="0" destOrd="0" presId="urn:microsoft.com/office/officeart/2005/8/layout/hierarchy6"/>
    <dgm:cxn modelId="{7386D093-183F-47D5-8A0C-6C7708E6E5EF}" type="presParOf" srcId="{B055147E-F73E-4679-9F98-D1C49B3BE04F}" destId="{3F73A65A-5C96-49B2-B197-3E6EB7488AA0}" srcOrd="1" destOrd="0" presId="urn:microsoft.com/office/officeart/2005/8/layout/hierarchy6"/>
    <dgm:cxn modelId="{22B4FAAF-2DC7-405D-AC70-3D28EDF54086}" type="presParOf" srcId="{3F73A65A-5C96-49B2-B197-3E6EB7488AA0}" destId="{BB4DA12F-3399-45F9-AD5D-B627850FB386}" srcOrd="0" destOrd="0" presId="urn:microsoft.com/office/officeart/2005/8/layout/hierarchy6"/>
    <dgm:cxn modelId="{0792389A-CE9D-4574-8776-70C25BAF94A5}" type="presParOf" srcId="{3F73A65A-5C96-49B2-B197-3E6EB7488AA0}" destId="{74E6CA22-D727-402C-8563-514715837698}" srcOrd="1" destOrd="0" presId="urn:microsoft.com/office/officeart/2005/8/layout/hierarchy6"/>
    <dgm:cxn modelId="{35A56985-002A-4BA5-B2CB-0D96D6EECCF1}" type="presParOf" srcId="{74E6CA22-D727-402C-8563-514715837698}" destId="{2D02ED56-107A-4AD3-8AB1-BF467B112478}" srcOrd="0" destOrd="0" presId="urn:microsoft.com/office/officeart/2005/8/layout/hierarchy6"/>
    <dgm:cxn modelId="{15001A47-BB1A-4425-8FD3-FDF490BA1EE2}" type="presParOf" srcId="{74E6CA22-D727-402C-8563-514715837698}" destId="{39DBF19B-4B96-4757-A842-C6D19DD54E2D}" srcOrd="1" destOrd="0" presId="urn:microsoft.com/office/officeart/2005/8/layout/hierarchy6"/>
    <dgm:cxn modelId="{5F79DAD4-804B-4693-BA7A-1393DC85C65C}" type="presParOf" srcId="{EF75D994-18C3-4DCD-A56D-C8312CCBAEE4}" destId="{0115B2AB-13C0-4F5F-A350-D0B4B947F757}" srcOrd="1" destOrd="0" presId="urn:microsoft.com/office/officeart/2005/8/layout/hierarchy6"/>
    <dgm:cxn modelId="{4F89B725-7862-45E6-B0BB-93E92CFADA54}" type="presParOf" srcId="{0115B2AB-13C0-4F5F-A350-D0B4B947F757}" destId="{54EF3C2D-4B99-4C7F-842F-F97FDCCA6E3C}" srcOrd="0" destOrd="0" presId="urn:microsoft.com/office/officeart/2005/8/layout/hierarchy6"/>
    <dgm:cxn modelId="{9767B470-8844-45F2-8F75-7192472D59B9}" type="presParOf" srcId="{54EF3C2D-4B99-4C7F-842F-F97FDCCA6E3C}" destId="{6D4C3B75-E1D5-4BA0-ACB1-28202028AB9B}" srcOrd="0" destOrd="0" presId="urn:microsoft.com/office/officeart/2005/8/layout/hierarchy6"/>
    <dgm:cxn modelId="{1883FAA0-C804-4614-B842-2844C9AE4215}" type="presParOf" srcId="{54EF3C2D-4B99-4C7F-842F-F97FDCCA6E3C}" destId="{6FF9EC77-D88C-4FB8-9E5B-DADB3F2FA748}" srcOrd="1" destOrd="0" presId="urn:microsoft.com/office/officeart/2005/8/layout/hierarchy6"/>
    <dgm:cxn modelId="{71A1E0FD-C30D-43F3-80AD-859EFD888A0B}" type="presParOf" srcId="{0115B2AB-13C0-4F5F-A350-D0B4B947F757}" destId="{512FE97C-7BC2-4F34-9B90-13982AEEAB28}" srcOrd="1" destOrd="0" presId="urn:microsoft.com/office/officeart/2005/8/layout/hierarchy6"/>
    <dgm:cxn modelId="{18C9E402-FE38-4F3A-B6C6-72090A87DCD5}" type="presParOf" srcId="{512FE97C-7BC2-4F34-9B90-13982AEEAB28}" destId="{5F89C38C-A910-4A73-863C-8D3F4D631464}" srcOrd="0" destOrd="0" presId="urn:microsoft.com/office/officeart/2005/8/layout/hierarchy6"/>
    <dgm:cxn modelId="{19097D69-598E-4EDD-9456-9259AA2876EE}" type="presParOf" srcId="{0115B2AB-13C0-4F5F-A350-D0B4B947F757}" destId="{FF8DB1CA-8E19-4E65-B070-4C87DB3EAD43}" srcOrd="2" destOrd="0" presId="urn:microsoft.com/office/officeart/2005/8/layout/hierarchy6"/>
    <dgm:cxn modelId="{CD393C6C-1A72-48A1-A55C-21F16E07CBC8}" type="presParOf" srcId="{FF8DB1CA-8E19-4E65-B070-4C87DB3EAD43}" destId="{CBBF79AD-4C8D-4DC7-AF78-3C0198F74824}" srcOrd="0" destOrd="0" presId="urn:microsoft.com/office/officeart/2005/8/layout/hierarchy6"/>
    <dgm:cxn modelId="{38342407-D357-4066-AE4E-4C9B1B6EDF0C}" type="presParOf" srcId="{FF8DB1CA-8E19-4E65-B070-4C87DB3EAD43}" destId="{8050A572-9709-4A57-BF6F-8824A6C65595}" srcOrd="1" destOrd="0" presId="urn:microsoft.com/office/officeart/2005/8/layout/hierarchy6"/>
    <dgm:cxn modelId="{CD19B636-6B01-4EAF-9E6F-A10591AA091F}" type="presParOf" srcId="{0115B2AB-13C0-4F5F-A350-D0B4B947F757}" destId="{A46EEB3F-06BF-40ED-920B-58B941ECB1E4}" srcOrd="3" destOrd="0" presId="urn:microsoft.com/office/officeart/2005/8/layout/hierarchy6"/>
    <dgm:cxn modelId="{5E2578B8-0F3E-44CB-BB1A-5E842EDA8034}" type="presParOf" srcId="{A46EEB3F-06BF-40ED-920B-58B941ECB1E4}" destId="{79752618-A636-4226-8AFF-604A17C03B36}" srcOrd="0" destOrd="0" presId="urn:microsoft.com/office/officeart/2005/8/layout/hierarchy6"/>
    <dgm:cxn modelId="{4F08A888-88FF-4484-9C0B-29EE435282C8}" type="presParOf" srcId="{0115B2AB-13C0-4F5F-A350-D0B4B947F757}" destId="{ABE45FDA-AFD8-400A-8E39-113DBB8A7406}" srcOrd="4" destOrd="0" presId="urn:microsoft.com/office/officeart/2005/8/layout/hierarchy6"/>
    <dgm:cxn modelId="{3486E269-4D15-46CA-A897-D4F1181955CD}" type="presParOf" srcId="{ABE45FDA-AFD8-400A-8E39-113DBB8A7406}" destId="{E05C0BB1-7270-49EE-B10B-C0AF25CF50CA}" srcOrd="0" destOrd="0" presId="urn:microsoft.com/office/officeart/2005/8/layout/hierarchy6"/>
    <dgm:cxn modelId="{FACDC6D5-7BE7-4946-A961-3AE814D30731}" type="presParOf" srcId="{ABE45FDA-AFD8-400A-8E39-113DBB8A7406}" destId="{6D53B01A-F29B-46E3-B5D2-80E7C137301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C0BB1-7270-49EE-B10B-C0AF25CF50CA}">
      <dsp:nvSpPr>
        <dsp:cNvPr id="0" name=""/>
        <dsp:cNvSpPr/>
      </dsp:nvSpPr>
      <dsp:spPr>
        <a:xfrm>
          <a:off x="0" y="2597190"/>
          <a:ext cx="8573386" cy="11120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solidFill>
                <a:srgbClr val="21386A"/>
              </a:solidFill>
              <a:latin typeface="Arial"/>
              <a:ea typeface="+mn-ea"/>
              <a:cs typeface="+mn-cs"/>
            </a:rPr>
            <a:t>FINAL PHASE</a:t>
          </a:r>
          <a:endParaRPr lang="en-GB" sz="2700" kern="1200">
            <a:solidFill>
              <a:srgbClr val="21386A"/>
            </a:solidFill>
            <a:ea typeface="+mn-ea"/>
            <a:cs typeface="+mn-cs"/>
          </a:endParaRPr>
        </a:p>
      </dsp:txBody>
      <dsp:txXfrm>
        <a:off x="0" y="2597190"/>
        <a:ext cx="2572015" cy="1112004"/>
      </dsp:txXfrm>
    </dsp:sp>
    <dsp:sp modelId="{CBBF79AD-4C8D-4DC7-AF78-3C0198F74824}">
      <dsp:nvSpPr>
        <dsp:cNvPr id="0" name=""/>
        <dsp:cNvSpPr/>
      </dsp:nvSpPr>
      <dsp:spPr>
        <a:xfrm>
          <a:off x="0" y="1298759"/>
          <a:ext cx="8573386" cy="11120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solidFill>
                <a:srgbClr val="21386A"/>
              </a:solidFill>
              <a:latin typeface="Arial"/>
              <a:ea typeface="+mn-ea"/>
              <a:cs typeface="+mn-cs"/>
            </a:rPr>
            <a:t>PHASE TWO</a:t>
          </a:r>
          <a:endParaRPr lang="en-GB" sz="2700" kern="1200">
            <a:solidFill>
              <a:srgbClr val="21386A"/>
            </a:solidFill>
            <a:ea typeface="+mn-ea"/>
            <a:cs typeface="+mn-cs"/>
          </a:endParaRPr>
        </a:p>
      </dsp:txBody>
      <dsp:txXfrm>
        <a:off x="0" y="1298759"/>
        <a:ext cx="2572015" cy="1112004"/>
      </dsp:txXfrm>
    </dsp:sp>
    <dsp:sp modelId="{6D4C3B75-E1D5-4BA0-ACB1-28202028AB9B}">
      <dsp:nvSpPr>
        <dsp:cNvPr id="0" name=""/>
        <dsp:cNvSpPr/>
      </dsp:nvSpPr>
      <dsp:spPr>
        <a:xfrm>
          <a:off x="0" y="87553"/>
          <a:ext cx="8573386" cy="111200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>
              <a:solidFill>
                <a:srgbClr val="21386A"/>
              </a:solidFill>
              <a:latin typeface="Arial"/>
              <a:ea typeface="+mn-ea"/>
              <a:cs typeface="+mn-cs"/>
            </a:rPr>
            <a:t>PHASE ONE</a:t>
          </a:r>
          <a:endParaRPr lang="en-GB" sz="2700" kern="1200">
            <a:solidFill>
              <a:srgbClr val="21386A"/>
            </a:solidFill>
            <a:ea typeface="+mn-ea"/>
            <a:cs typeface="+mn-cs"/>
          </a:endParaRPr>
        </a:p>
      </dsp:txBody>
      <dsp:txXfrm>
        <a:off x="0" y="87553"/>
        <a:ext cx="2572015" cy="1112004"/>
      </dsp:txXfrm>
    </dsp:sp>
    <dsp:sp modelId="{C0BEF00E-42CA-4915-AFCC-281BF2CD01D9}">
      <dsp:nvSpPr>
        <dsp:cNvPr id="0" name=""/>
        <dsp:cNvSpPr/>
      </dsp:nvSpPr>
      <dsp:spPr>
        <a:xfrm>
          <a:off x="4184160" y="85664"/>
          <a:ext cx="3453564" cy="93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FFFFFF"/>
              </a:solidFill>
              <a:latin typeface="Arial"/>
              <a:ea typeface="+mn-ea"/>
              <a:cs typeface="+mn-cs"/>
            </a:rPr>
            <a:t>SKILLS, GET INVOLVED.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rgbClr val="FFFFFF"/>
              </a:solidFill>
              <a:latin typeface="Arial"/>
              <a:ea typeface="+mn-ea"/>
              <a:cs typeface="+mn-cs"/>
            </a:rPr>
            <a:t>p/t work . insight weeks. volunteer. clubs . societies</a:t>
          </a:r>
        </a:p>
      </dsp:txBody>
      <dsp:txXfrm>
        <a:off x="4211461" y="112965"/>
        <a:ext cx="3398962" cy="877530"/>
      </dsp:txXfrm>
    </dsp:sp>
    <dsp:sp modelId="{64730CA6-E46D-40F6-9B14-EDFE67CFC1C7}">
      <dsp:nvSpPr>
        <dsp:cNvPr id="0" name=""/>
        <dsp:cNvSpPr/>
      </dsp:nvSpPr>
      <dsp:spPr>
        <a:xfrm>
          <a:off x="4578137" y="1017797"/>
          <a:ext cx="1332804" cy="380729"/>
        </a:xfrm>
        <a:custGeom>
          <a:avLst/>
          <a:gdLst/>
          <a:ahLst/>
          <a:cxnLst/>
          <a:rect l="0" t="0" r="0" b="0"/>
          <a:pathLst>
            <a:path>
              <a:moveTo>
                <a:pt x="1332804" y="0"/>
              </a:moveTo>
              <a:lnTo>
                <a:pt x="1332804" y="190364"/>
              </a:lnTo>
              <a:lnTo>
                <a:pt x="0" y="190364"/>
              </a:lnTo>
              <a:lnTo>
                <a:pt x="0" y="38072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7F5768-C1A5-4911-9786-5C23B5ADAA6B}">
      <dsp:nvSpPr>
        <dsp:cNvPr id="0" name=""/>
        <dsp:cNvSpPr/>
      </dsp:nvSpPr>
      <dsp:spPr>
        <a:xfrm>
          <a:off x="3879038" y="1398526"/>
          <a:ext cx="1398198" cy="93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Internships.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 Work.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Impact.</a:t>
          </a:r>
        </a:p>
      </dsp:txBody>
      <dsp:txXfrm>
        <a:off x="3906339" y="1425827"/>
        <a:ext cx="1343596" cy="877530"/>
      </dsp:txXfrm>
    </dsp:sp>
    <dsp:sp modelId="{34E3F84C-0AF3-41B4-BB7C-B7A06E2E5A40}">
      <dsp:nvSpPr>
        <dsp:cNvPr id="0" name=""/>
        <dsp:cNvSpPr/>
      </dsp:nvSpPr>
      <dsp:spPr>
        <a:xfrm>
          <a:off x="3669308" y="2330659"/>
          <a:ext cx="908829" cy="372852"/>
        </a:xfrm>
        <a:custGeom>
          <a:avLst/>
          <a:gdLst/>
          <a:ahLst/>
          <a:cxnLst/>
          <a:rect l="0" t="0" r="0" b="0"/>
          <a:pathLst>
            <a:path>
              <a:moveTo>
                <a:pt x="908829" y="0"/>
              </a:moveTo>
              <a:lnTo>
                <a:pt x="908829" y="186426"/>
              </a:lnTo>
              <a:lnTo>
                <a:pt x="0" y="186426"/>
              </a:lnTo>
              <a:lnTo>
                <a:pt x="0" y="372852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5DEA7-9865-48BA-AC1D-FD1CDD538947}">
      <dsp:nvSpPr>
        <dsp:cNvPr id="0" name=""/>
        <dsp:cNvSpPr/>
      </dsp:nvSpPr>
      <dsp:spPr>
        <a:xfrm>
          <a:off x="2970209" y="2703512"/>
          <a:ext cx="1398198" cy="93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Reflecting on those skills to move on.</a:t>
          </a:r>
        </a:p>
      </dsp:txBody>
      <dsp:txXfrm>
        <a:off x="2997510" y="2730813"/>
        <a:ext cx="1343596" cy="877530"/>
      </dsp:txXfrm>
    </dsp:sp>
    <dsp:sp modelId="{CCA684CD-E82C-46A7-B03A-38CAA0DC38B6}">
      <dsp:nvSpPr>
        <dsp:cNvPr id="0" name=""/>
        <dsp:cNvSpPr/>
      </dsp:nvSpPr>
      <dsp:spPr>
        <a:xfrm>
          <a:off x="4578137" y="2330659"/>
          <a:ext cx="908829" cy="372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26"/>
              </a:lnTo>
              <a:lnTo>
                <a:pt x="908829" y="186426"/>
              </a:lnTo>
              <a:lnTo>
                <a:pt x="908829" y="372852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C60DB4-0C42-4148-9202-9AF3C43C3FD7}">
      <dsp:nvSpPr>
        <dsp:cNvPr id="0" name=""/>
        <dsp:cNvSpPr/>
      </dsp:nvSpPr>
      <dsp:spPr>
        <a:xfrm>
          <a:off x="4787867" y="2703512"/>
          <a:ext cx="1398198" cy="93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Writing those skills in applications.</a:t>
          </a:r>
        </a:p>
      </dsp:txBody>
      <dsp:txXfrm>
        <a:off x="4815168" y="2730813"/>
        <a:ext cx="1343596" cy="877530"/>
      </dsp:txXfrm>
    </dsp:sp>
    <dsp:sp modelId="{8400EFF9-D930-4508-85C9-209DD293DFDC}">
      <dsp:nvSpPr>
        <dsp:cNvPr id="0" name=""/>
        <dsp:cNvSpPr/>
      </dsp:nvSpPr>
      <dsp:spPr>
        <a:xfrm>
          <a:off x="5910942" y="1017797"/>
          <a:ext cx="1393682" cy="380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64"/>
              </a:lnTo>
              <a:lnTo>
                <a:pt x="1393682" y="190364"/>
              </a:lnTo>
              <a:lnTo>
                <a:pt x="1393682" y="380729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B5501-910A-4651-A5F8-7215502384E3}">
      <dsp:nvSpPr>
        <dsp:cNvPr id="0" name=""/>
        <dsp:cNvSpPr/>
      </dsp:nvSpPr>
      <dsp:spPr>
        <a:xfrm>
          <a:off x="6605525" y="1398526"/>
          <a:ext cx="1398198" cy="93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Projects.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 Responsibilities.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 Influence.</a:t>
          </a:r>
        </a:p>
      </dsp:txBody>
      <dsp:txXfrm>
        <a:off x="6632826" y="1425827"/>
        <a:ext cx="1343596" cy="877530"/>
      </dsp:txXfrm>
    </dsp:sp>
    <dsp:sp modelId="{BB4DA12F-3399-45F9-AD5D-B627850FB386}">
      <dsp:nvSpPr>
        <dsp:cNvPr id="0" name=""/>
        <dsp:cNvSpPr/>
      </dsp:nvSpPr>
      <dsp:spPr>
        <a:xfrm>
          <a:off x="7258905" y="2330659"/>
          <a:ext cx="91440" cy="3728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852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2ED56-107A-4AD3-8AB1-BF467B112478}">
      <dsp:nvSpPr>
        <dsp:cNvPr id="0" name=""/>
        <dsp:cNvSpPr/>
      </dsp:nvSpPr>
      <dsp:spPr>
        <a:xfrm>
          <a:off x="6605525" y="2703512"/>
          <a:ext cx="1398198" cy="9321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>
              <a:solidFill>
                <a:srgbClr val="FFFFFF"/>
              </a:solidFill>
              <a:ea typeface="+mn-ea"/>
              <a:cs typeface="+mn-cs"/>
            </a:rPr>
            <a:t>Telling those skills in interviews.</a:t>
          </a:r>
        </a:p>
      </dsp:txBody>
      <dsp:txXfrm>
        <a:off x="6632826" y="2730813"/>
        <a:ext cx="1343596" cy="877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F4C9C-2048-4AD3-B5A7-10897A2CBD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56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u="sng"/>
              <a:t>Presenter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Can demonstrate what QM Careers Hub looks like from a student’s perspective.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Show what their profile section looks like and that there are very minimal questions for them to fill 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Also show what the ‘Career Discovery’ page is and how it is beneficial for the students.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836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64141-98E4-AE8C-10FC-CEE6A4DAB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84596-0F0D-B8A1-9E9D-D824D2BA8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C6099-0951-B8E6-5C82-63BE5B349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ea typeface="Calibri"/>
                <a:cs typeface="Calibri"/>
              </a:rPr>
              <a:t>For International Students: The terminology for 'Recruitment Agent' is 'campus recruitment' which means that the careers fairs offer employers who are actively recruiting.</a:t>
            </a:r>
            <a:br>
              <a:rPr lang="en-GB">
                <a:ea typeface="Calibri"/>
                <a:cs typeface="+mn-lt"/>
              </a:rPr>
            </a:br>
            <a:br>
              <a:rPr lang="en-GB">
                <a:ea typeface="Calibri"/>
                <a:cs typeface="+mn-lt"/>
              </a:rPr>
            </a:br>
            <a:r>
              <a:rPr lang="en-GB">
                <a:ea typeface="Calibri"/>
                <a:cs typeface="Calibri"/>
              </a:rPr>
              <a:t>Please impress on students, that C&amp;E do not GET you jobs, but can support you in YOUR efforts to apply for them.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36D9A-94F9-D16B-182F-243D13F049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F4C9C-2048-4AD3-B5A7-10897A2CBD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24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50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39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8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590E-E7C7-D6D8-30DF-467EE4A0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05B69-67D3-AB47-128D-7DA50A4D2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9A318E-58D1-C273-678B-386092851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THIS SLIDE FOR PG ONLY!!!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5A877-2612-7135-9695-6F8027BB2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91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053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2607607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417300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7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336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8" y="1322602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8" y="4177951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2" y="1311275"/>
            <a:ext cx="285455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 marL="457189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6" y="1311275"/>
            <a:ext cx="285455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966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1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1" y="4176073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1262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992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40" y="1322602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40" y="4177951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16641731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1" y="250827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40" y="4177951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11250528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50"/>
            <a:ext cx="2219675" cy="1420378"/>
            <a:chOff x="1985262" y="1786188"/>
            <a:chExt cx="3594613" cy="27146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4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1" y="1210656"/>
            <a:ext cx="2156489" cy="1420378"/>
            <a:chOff x="1985262" y="1786188"/>
            <a:chExt cx="3594613" cy="27146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4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7" y="1210656"/>
            <a:ext cx="2184743" cy="1420378"/>
            <a:chOff x="1985262" y="1786188"/>
            <a:chExt cx="3594613" cy="271468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7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7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8876838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50" y="1218724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29662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423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29662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031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6" y="1209355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29662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47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3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3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204251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gradient&#10;&#10;Description automatically generated">
            <a:extLst>
              <a:ext uri="{FF2B5EF4-FFF2-40B4-BE49-F238E27FC236}">
                <a16:creationId xmlns:a16="http://schemas.microsoft.com/office/drawing/2014/main" id="{71166F7F-BB9E-0D45-B627-2469B6E0C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7A16B-7B07-4FFA-12B1-EC036F1BF7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11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EA152-3642-44D0-89B2-3EEF29B53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5B13-1742-42BB-83FC-824C072F96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47C19-F1E0-479B-9F93-2EF79BA9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69887-83E8-4454-A738-3B0A43980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53F7B-03E0-4180-9D7D-5898471F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7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DB4A-7836-4B71-81CA-5EC10D9DA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357AD-6D4D-49CA-8583-3F477CCDE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D1F9-79FA-499A-91F2-DFEAC9C6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F8603-CE69-4B68-AF8D-76184DBC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59A42-60EB-4AC1-8006-D6EBBD61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139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D898A-AC4C-4C2B-850E-BD587048E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B8B3A-B2A8-405D-BC54-3F6312D7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9669F-E61B-4931-9CC0-551640E7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AC7A4-EDC0-45ED-8ACF-FB0AF98D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1D74-288E-43F4-9AA6-A93533D9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638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681E7-FD52-4107-A184-ECF34CABF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7937C-8D12-4EE9-B93C-141160F6F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530BA-52BB-4D44-AB25-1C87F2BA3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9A9A7-1297-4CCF-A1D2-BE2907E9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B7F3F-4FD2-4254-AAC7-1A9D2805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EE02E-45F4-4E04-8E6D-4B031E6D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754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D86C0-D758-4E40-B7B9-BA0320DC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1A037-E39E-48F8-A62A-3C55B7422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523F4-5E76-465B-AB35-91A72CCC3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0798F-09B0-4251-B790-2EC94F382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90861-E823-4DA2-AF2A-7B6191035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EC7E4-8111-48DA-9097-F9FF8262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87188-7A6E-4AE4-A347-C52C16E6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0B0EB-9D69-4899-96A8-73583172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44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A5DE7-7FB0-46DB-9405-63B0634B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1D54A-8BFE-4A66-8C01-C3A0E8D8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89A05A-BA7F-4E56-A9F9-0DD742EB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D9B10-2680-4BF9-B3DE-581043C4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246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994D4-AB6C-4CAB-A899-D8F8607D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BA159-9074-4ECF-8A91-5B3378A0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425A4-00FD-496D-843E-6768B4BF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634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66C9D-D52C-4D5E-BCB4-DEB2F57C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50D34-CCC7-4F29-802F-262714A27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E0F2B-9C6E-4C20-8966-6DFDA4751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0B045-964C-4063-BBFA-6B83C7E7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9FE1F-97B5-4CB3-98FA-126A5398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BBF1B-9535-4ADC-9034-24B5DE02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81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10C8-ACFA-4B66-BA88-C02835BB9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18768-BA3C-4C85-A881-C2D742D37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1BA98-947C-4F30-81FA-E75089E74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536A2-429C-4E79-B977-267EAD08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8B88E-AC5B-4457-B246-5D80D0F9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EDF89-B6B4-461A-A5B2-7AEA5C98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842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BE90-E10F-453C-A574-3138DD5A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689D1-5BAE-4CA1-805C-240740AC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B1ADD-A7F9-4415-BC8A-C2DB995B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94382-1FE3-4611-98AB-36B45614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FCA8-8C69-4A1C-8ED2-B872F589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9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5AC67C-C8CF-40D1-8156-8B9F9BBD1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D5E88-ADF8-493E-91B1-184CC4D84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852B4-90C0-4ACD-B3E3-49FE0C23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3609A-6240-463F-A7C1-3B71C27D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E0658-84C6-4AC3-83AC-5FC9D58D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539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gradFill>
          <a:gsLst>
            <a:gs pos="50000">
              <a:srgbClr val="8D3786"/>
            </a:gs>
            <a:gs pos="0">
              <a:srgbClr val="1C3D7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gradFill>
          <a:gsLst>
            <a:gs pos="50000">
              <a:srgbClr val="8D3786"/>
            </a:gs>
            <a:gs pos="0">
              <a:srgbClr val="1C3D7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32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77455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6" y="1311275"/>
            <a:ext cx="4277455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1155345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7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38540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3" y="1311277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6447286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50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3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4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4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6447286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27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4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2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4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3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417300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94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2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417300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4" y="1322602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611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2607607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417300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7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4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8" y="1322602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8" y="4177951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2" y="1311275"/>
            <a:ext cx="285455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 marL="457189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6" y="1311275"/>
            <a:ext cx="285455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90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1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1" y="4176073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1262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8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40" y="1322602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40" y="4177951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44858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1" y="250827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40" y="4177951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1561956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50"/>
            <a:ext cx="2219675" cy="1420378"/>
            <a:chOff x="1985262" y="1786188"/>
            <a:chExt cx="3594613" cy="27146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4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1" y="1210656"/>
            <a:ext cx="2156489" cy="1420378"/>
            <a:chOff x="1985262" y="1786188"/>
            <a:chExt cx="3594613" cy="27146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4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7" y="1210656"/>
            <a:ext cx="2184743" cy="1420378"/>
            <a:chOff x="1985262" y="1786188"/>
            <a:chExt cx="3594613" cy="271468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7" y="1786188"/>
              <a:ext cx="2677754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7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805622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50" y="1218724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29662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88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29662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66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6" y="1209355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8" y="1311275"/>
            <a:ext cx="229662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0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26369771"/>
              </p:ext>
            </p:extLst>
          </p:nvPr>
        </p:nvGraphicFramePr>
        <p:xfrm>
          <a:off x="287338" y="1689653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3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2961055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AFBF-3857-49BE-A5E5-5948748A1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47F838-1B0D-4E60-974D-24102976A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DE700-A4E2-4D9D-BE86-0ACF238F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0F7C-007C-43E2-976A-CFBCA7E48C47}" type="datetimeFigureOut">
              <a:rPr lang="en-IE" smtClean="0"/>
              <a:t>16/09/2025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6802C-1F26-43F7-9E98-CB7D95E1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139" y="467682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F6B6-CF65-4980-9D34-039A1427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4F70-593E-4EFC-BA94-A8EEC6926E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909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D4C00-5DAE-4BD5-9B87-A343F73E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4D58B-0B30-4C81-A775-CC68FA50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E7C45-D29F-4373-B72E-91C55A27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0F7C-007C-43E2-976A-CFBCA7E48C47}" type="datetimeFigureOut">
              <a:rPr lang="en-IE" smtClean="0"/>
              <a:t>16/09/2025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D21DF-434F-48F7-8D13-598A7D2E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139" y="467682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28F28-EDB8-473E-A49B-680CFA83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54F70-593E-4EFC-BA94-A8EEC6926E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9861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gradient&#10;&#10;Description automatically generated">
            <a:extLst>
              <a:ext uri="{FF2B5EF4-FFF2-40B4-BE49-F238E27FC236}">
                <a16:creationId xmlns:a16="http://schemas.microsoft.com/office/drawing/2014/main" id="{71166F7F-BB9E-0D45-B627-2469B6E0CF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7A16B-7B07-4FFA-12B1-EC036F1BF7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7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544800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618442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81037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629716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24634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8710205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128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204944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67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1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576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40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90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683737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66944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420378"/>
            <a:chOff x="1985262" y="1786188"/>
            <a:chExt cx="3594613" cy="27146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>
                  <a:solidFill>
                    <a:srgbClr val="2DB8C5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>
                  <a:solidFill>
                    <a:srgbClr val="2DB8C5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>
                  <a:solidFill>
                    <a:srgbClr val="2DB8C5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420378"/>
            <a:chOff x="1985262" y="1786188"/>
            <a:chExt cx="3594613" cy="271468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>
                  <a:solidFill>
                    <a:srgbClr val="8D3786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>
                  <a:solidFill>
                    <a:srgbClr val="8D3786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>
                  <a:solidFill>
                    <a:srgbClr val="8D3786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420378"/>
            <a:chOff x="1985262" y="1786188"/>
            <a:chExt cx="3594613" cy="2714681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>
                  <a:solidFill>
                    <a:srgbClr val="10746A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>
                  <a:solidFill>
                    <a:srgbClr val="10746A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>
                  <a:solidFill>
                    <a:srgbClr val="10746A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420378"/>
            <a:chOff x="1985262" y="1786188"/>
            <a:chExt cx="3594613" cy="271468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>
                  <a:solidFill>
                    <a:srgbClr val="F18500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>
                  <a:solidFill>
                    <a:srgbClr val="F18500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>
                  <a:solidFill>
                    <a:srgbClr val="F18500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420378"/>
            <a:chOff x="1985262" y="1786188"/>
            <a:chExt cx="3594613" cy="27146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i="0">
                  <a:solidFill>
                    <a:srgbClr val="73B82B"/>
                  </a:solidFill>
                  <a:latin typeface="Avenir Book" panose="02000503020000020003" pitchFamily="2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999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0" i="0">
                  <a:solidFill>
                    <a:srgbClr val="73B82B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b="0" i="0">
                  <a:solidFill>
                    <a:srgbClr val="73B82B"/>
                  </a:solidFill>
                  <a:latin typeface="Avenir Book" panose="02000503020000020003" pitchFamily="2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53411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321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0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7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Avenir Book" panose="02000503020000020003" pitchFamily="2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Avenir Book" panose="02000503020000020003" pitchFamily="2" charset="0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</a:t>
                      </a:r>
                      <a:endParaRPr lang="en-US" sz="800" b="0" i="0"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venir Book" panose="02000503020000020003" pitchFamily="2" charset="0"/>
                          <a:ea typeface="+mn-ea"/>
                          <a:cs typeface="+mn-cs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 i="0">
                <a:solidFill>
                  <a:srgbClr val="1C3D74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 b="0" i="0">
                <a:solidFill>
                  <a:srgbClr val="1C3D74"/>
                </a:solidFill>
                <a:latin typeface="Avenir Book" panose="02000503020000020003" pitchFamily="2" charset="0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493089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438165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410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2919584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40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4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75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5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82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329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167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337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19127246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5801760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 dirty="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9530096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6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72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0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 dirty="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14789531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091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77455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6" y="1311275"/>
            <a:ext cx="4277455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2109255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7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38540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789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3" y="1311277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6447286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93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3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4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4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6447286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271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4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2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4" y="4176073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3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417300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287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2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2607607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417300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4" y="1322602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1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 dirty="0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 (up to 2 lines) – </a:t>
            </a:r>
            <a:br>
              <a:rPr lang="en-US" dirty="0"/>
            </a:br>
            <a:r>
              <a:rPr lang="en-US" dirty="0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 dirty="0"/>
              <a:t>Click to edit Master title style – Arial Regular 14pt</a:t>
            </a:r>
          </a:p>
          <a:p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>
              <a:defRPr/>
            </a:pPr>
            <a:r>
              <a:rPr lang="en-US" dirty="0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 dirty="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2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1D3F9-65FD-49A6-AA0B-E7C74E8AAD9A}"/>
              </a:ext>
            </a:extLst>
          </p:cNvPr>
          <p:cNvSpPr/>
          <p:nvPr userDrawn="1"/>
        </p:nvSpPr>
        <p:spPr>
          <a:xfrm>
            <a:off x="10188" y="4469587"/>
            <a:ext cx="9144000" cy="673913"/>
          </a:xfrm>
          <a:prstGeom prst="rect">
            <a:avLst/>
          </a:prstGeom>
          <a:gradFill>
            <a:gsLst>
              <a:gs pos="0">
                <a:srgbClr val="1C3D74"/>
              </a:gs>
              <a:gs pos="50000">
                <a:srgbClr val="8D378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B903A-F407-4E66-81D1-1411B4A219A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062812" y="4694920"/>
            <a:ext cx="2490540" cy="2297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2B76A7-7179-4A91-AA9E-970D6FA45E62}"/>
              </a:ext>
            </a:extLst>
          </p:cNvPr>
          <p:cNvSpPr txBox="1">
            <a:spLocks/>
          </p:cNvSpPr>
          <p:nvPr userDrawn="1"/>
        </p:nvSpPr>
        <p:spPr>
          <a:xfrm>
            <a:off x="2315776" y="2836473"/>
            <a:ext cx="4512447" cy="145660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School of English </a:t>
            </a:r>
          </a:p>
          <a:p>
            <a:r>
              <a:rPr lang="en-US"/>
              <a:t>and Drama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A5C0C06-AD89-4D25-91E5-1356D874D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139" y="467682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School name here</a:t>
            </a: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92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BC66D-BE54-4920-9914-BD36CA85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18FDC-784E-4C98-AA5C-9ECF79CE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E0225-1097-4F02-9BD3-9B761C516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6B71F-C445-4550-BC73-994E346A1C33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53A7A-E74E-4E87-BE9D-45DB6FF9E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667C0-0302-4CCC-A683-58E9DAF26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CC1B7-8AD3-4D86-AEC8-A4A3278C6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1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1D3F9-65FD-49A6-AA0B-E7C74E8AAD9A}"/>
              </a:ext>
            </a:extLst>
          </p:cNvPr>
          <p:cNvSpPr/>
          <p:nvPr userDrawn="1"/>
        </p:nvSpPr>
        <p:spPr>
          <a:xfrm>
            <a:off x="10188" y="4469588"/>
            <a:ext cx="9144000" cy="673913"/>
          </a:xfrm>
          <a:prstGeom prst="rect">
            <a:avLst/>
          </a:prstGeom>
          <a:gradFill>
            <a:gsLst>
              <a:gs pos="0">
                <a:srgbClr val="1C3D74"/>
              </a:gs>
              <a:gs pos="50000">
                <a:srgbClr val="8D378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98189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9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B903A-F407-4E66-81D1-1411B4A219A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6062812" y="4694920"/>
            <a:ext cx="2490540" cy="2297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2B76A7-7179-4A91-AA9E-970D6FA45E62}"/>
              </a:ext>
            </a:extLst>
          </p:cNvPr>
          <p:cNvSpPr txBox="1">
            <a:spLocks/>
          </p:cNvSpPr>
          <p:nvPr userDrawn="1"/>
        </p:nvSpPr>
        <p:spPr>
          <a:xfrm>
            <a:off x="2315777" y="2836474"/>
            <a:ext cx="4512447" cy="145660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School of English </a:t>
            </a:r>
          </a:p>
          <a:p>
            <a:r>
              <a:rPr lang="en-US" sz="1800"/>
              <a:t>and Drama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A5C0C06-AD89-4D25-91E5-1356D874D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139" y="467682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Insert School name here</a:t>
            </a:r>
          </a:p>
        </p:txBody>
      </p:sp>
    </p:spTree>
    <p:extLst>
      <p:ext uri="{BB962C8B-B14F-4D97-AF65-F5344CB8AC3E}">
        <p14:creationId xmlns:p14="http://schemas.microsoft.com/office/powerpoint/2010/main" val="161941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gradient&#10;&#10;Description automatically generated">
            <a:extLst>
              <a:ext uri="{FF2B5EF4-FFF2-40B4-BE49-F238E27FC236}">
                <a16:creationId xmlns:a16="http://schemas.microsoft.com/office/drawing/2014/main" id="{980B7831-21E0-CD9D-1025-343CC196474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50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58">
          <p15:clr>
            <a:srgbClr val="F26B43"/>
          </p15:clr>
        </p15:guide>
        <p15:guide id="3" pos="176">
          <p15:clr>
            <a:srgbClr val="F26B43"/>
          </p15:clr>
        </p15:guide>
        <p15:guide id="4" orient="horz" pos="2981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orient="horz" pos="554">
          <p15:clr>
            <a:srgbClr val="F26B43"/>
          </p15:clr>
        </p15:guide>
        <p15:guide id="8" orient="horz" pos="690">
          <p15:clr>
            <a:srgbClr val="F26B43"/>
          </p15:clr>
        </p15:guide>
        <p15:guide id="9" orient="horz" pos="826">
          <p15:clr>
            <a:srgbClr val="F26B43"/>
          </p15:clr>
        </p15:guide>
        <p15:guide id="10" pos="2812">
          <p15:clr>
            <a:srgbClr val="F26B43"/>
          </p15:clr>
        </p15:guide>
        <p15:guide id="11" pos="2948">
          <p15:clr>
            <a:srgbClr val="F26B43"/>
          </p15:clr>
        </p15:guide>
        <p15:guide id="12" pos="1474">
          <p15:clr>
            <a:srgbClr val="F26B43"/>
          </p15:clr>
        </p15:guide>
        <p15:guide id="13" pos="4263">
          <p15:clr>
            <a:srgbClr val="F26B43"/>
          </p15:clr>
        </p15:guide>
        <p15:guide id="14" orient="horz" pos="2822">
          <p15:clr>
            <a:srgbClr val="F26B43"/>
          </p15:clr>
        </p15:guide>
        <p15:guide id="15" orient="horz" pos="275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1D3F9-65FD-49A6-AA0B-E7C74E8AAD9A}"/>
              </a:ext>
            </a:extLst>
          </p:cNvPr>
          <p:cNvSpPr/>
          <p:nvPr userDrawn="1"/>
        </p:nvSpPr>
        <p:spPr>
          <a:xfrm>
            <a:off x="10188" y="4469587"/>
            <a:ext cx="9144000" cy="673913"/>
          </a:xfrm>
          <a:prstGeom prst="rect">
            <a:avLst/>
          </a:prstGeom>
          <a:gradFill>
            <a:gsLst>
              <a:gs pos="0">
                <a:srgbClr val="1C3D74"/>
              </a:gs>
              <a:gs pos="50000">
                <a:srgbClr val="8D378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>
              <a:latin typeface="Avenir Book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B903A-F407-4E66-81D1-1411B4A219A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6062812" y="4694920"/>
            <a:ext cx="2490540" cy="2297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2B76A7-7179-4A91-AA9E-970D6FA45E62}"/>
              </a:ext>
            </a:extLst>
          </p:cNvPr>
          <p:cNvSpPr txBox="1">
            <a:spLocks/>
          </p:cNvSpPr>
          <p:nvPr userDrawn="1"/>
        </p:nvSpPr>
        <p:spPr>
          <a:xfrm>
            <a:off x="2315776" y="2836473"/>
            <a:ext cx="4512447" cy="145660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latin typeface="Avenir Book" panose="02000503020000020003" pitchFamily="2" charset="0"/>
              </a:rPr>
              <a:t>School of English </a:t>
            </a:r>
          </a:p>
          <a:p>
            <a:r>
              <a:rPr lang="en-US" b="0" i="0">
                <a:latin typeface="Avenir Book" panose="02000503020000020003" pitchFamily="2" charset="0"/>
              </a:rPr>
              <a:t>and Drama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A5C0C06-AD89-4D25-91E5-1356D874D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20139" y="467682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International week</a:t>
            </a:r>
          </a:p>
        </p:txBody>
      </p:sp>
    </p:spTree>
    <p:extLst>
      <p:ext uri="{BB962C8B-B14F-4D97-AF65-F5344CB8AC3E}">
        <p14:creationId xmlns:p14="http://schemas.microsoft.com/office/powerpoint/2010/main" val="15823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C8D3F-6558-C745-A80F-C56A1A655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93" t="13051" r="48521" b="38561"/>
          <a:stretch/>
        </p:blipFill>
        <p:spPr>
          <a:xfrm>
            <a:off x="0" y="0"/>
            <a:ext cx="9144000" cy="52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58">
          <p15:clr>
            <a:srgbClr val="F26B43"/>
          </p15:clr>
        </p15:guide>
        <p15:guide id="3" pos="176">
          <p15:clr>
            <a:srgbClr val="F26B43"/>
          </p15:clr>
        </p15:guide>
        <p15:guide id="4" orient="horz" pos="2981">
          <p15:clr>
            <a:srgbClr val="F26B43"/>
          </p15:clr>
        </p15:guide>
        <p15:guide id="5" pos="5585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orient="horz" pos="554">
          <p15:clr>
            <a:srgbClr val="F26B43"/>
          </p15:clr>
        </p15:guide>
        <p15:guide id="8" orient="horz" pos="690">
          <p15:clr>
            <a:srgbClr val="F26B43"/>
          </p15:clr>
        </p15:guide>
        <p15:guide id="9" orient="horz" pos="826">
          <p15:clr>
            <a:srgbClr val="F26B43"/>
          </p15:clr>
        </p15:guide>
        <p15:guide id="10" pos="2812">
          <p15:clr>
            <a:srgbClr val="F26B43"/>
          </p15:clr>
        </p15:guide>
        <p15:guide id="11" pos="2948">
          <p15:clr>
            <a:srgbClr val="F26B43"/>
          </p15:clr>
        </p15:guide>
        <p15:guide id="12" pos="1474">
          <p15:clr>
            <a:srgbClr val="F26B43"/>
          </p15:clr>
        </p15:guide>
        <p15:guide id="13" pos="4263">
          <p15:clr>
            <a:srgbClr val="F26B43"/>
          </p15:clr>
        </p15:guide>
        <p15:guide id="14" orient="horz" pos="2822">
          <p15:clr>
            <a:srgbClr val="F26B43"/>
          </p15:clr>
        </p15:guide>
        <p15:guide id="15" orient="horz" pos="275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98189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9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2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q-temps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ships@qmul.ac.u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rointerns@qmul.ac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qmul.studentcircus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5.xml"/><Relationship Id="rId6" Type="http://schemas.openxmlformats.org/officeDocument/2006/relationships/hyperlink" Target="https://www.qmul.ac.uk/sllf/language-centre/qm-elevate/" TargetMode="External"/><Relationship Id="rId5" Type="http://schemas.openxmlformats.org/officeDocument/2006/relationships/image" Target="../media/image34.jfif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careers@qmul.ac.uk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hyperlink" Target="http://www.qmul.ac.uk/careers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://../../../../English%20and%20Drama/3.%20Group%20work%20and%20presentations/facebook.com/qmcareers" TargetMode="Externa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mysis.qmul.ac.uk/" TargetMode="External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w.fernando@qmul.ac.uk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askqm.qmul.ac.uk/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mul.ac.uk/careers/how-to/book-an-appointmen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areers@qmul.ac.uk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FA9170-F25D-4667-A3F5-09B407A52A2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Welcome to Queen Mary University of London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7AADBA-AFDA-4F30-B2A0-0BEA3703B15A}"/>
              </a:ext>
            </a:extLst>
          </p:cNvPr>
          <p:cNvSpPr txBox="1">
            <a:spLocks/>
          </p:cNvSpPr>
          <p:nvPr/>
        </p:nvSpPr>
        <p:spPr>
          <a:xfrm>
            <a:off x="2520139" y="467682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783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7" name="Picture Placeholder 6" descr="A building with balloon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7BAA1125-1742-423B-BC3F-694784BDF5F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28300" b="28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46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E9B4CEB-33AA-7068-FA26-6E40C4B9B1C9}"/>
              </a:ext>
            </a:extLst>
          </p:cNvPr>
          <p:cNvSpPr txBox="1">
            <a:spLocks/>
          </p:cNvSpPr>
          <p:nvPr/>
        </p:nvSpPr>
        <p:spPr>
          <a:xfrm>
            <a:off x="223093" y="820813"/>
            <a:ext cx="7843623" cy="914612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1C3D74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400" b="0" i="0" kern="1200">
                <a:solidFill>
                  <a:srgbClr val="1C3D74"/>
                </a:solidFill>
                <a:latin typeface="Avenir Book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3D74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CA850-3F71-E601-A2E9-95516D6943A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484" y="64571"/>
            <a:ext cx="8672097" cy="1036377"/>
          </a:xfrm>
        </p:spPr>
        <p:txBody>
          <a:bodyPr/>
          <a:lstStyle/>
          <a:p>
            <a:r>
              <a:rPr lang="en-GB"/>
              <a:t>Grad Schemes VS Grad Jobs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4321140-989B-E117-9384-114D346F0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475288"/>
              </p:ext>
            </p:extLst>
          </p:nvPr>
        </p:nvGraphicFramePr>
        <p:xfrm>
          <a:off x="1150278" y="727819"/>
          <a:ext cx="684344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1722">
                  <a:extLst>
                    <a:ext uri="{9D8B030D-6E8A-4147-A177-3AD203B41FA5}">
                      <a16:colId xmlns:a16="http://schemas.microsoft.com/office/drawing/2014/main" val="4055681584"/>
                    </a:ext>
                  </a:extLst>
                </a:gridCol>
                <a:gridCol w="3421722">
                  <a:extLst>
                    <a:ext uri="{9D8B030D-6E8A-4147-A177-3AD203B41FA5}">
                      <a16:colId xmlns:a16="http://schemas.microsoft.com/office/drawing/2014/main" val="2919811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Grad Schemes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Grad Jobs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31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Graduate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Graduate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93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Entry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Entry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299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Hiring 1 Year in Advance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Hiring As and 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22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Rotational or Defined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Defined Role in a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1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Training &amp; Development Varied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6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674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Large Employers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Large Employers &amp; SME’s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24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Fixed Term (Desire to go Perm)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Full Time or Fixed Term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904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55792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A6BF6E-8674-F2A7-CEA1-AE73520B5535}"/>
              </a:ext>
            </a:extLst>
          </p:cNvPr>
          <p:cNvSpPr txBox="1"/>
          <p:nvPr/>
        </p:nvSpPr>
        <p:spPr>
          <a:xfrm>
            <a:off x="325938" y="401925"/>
            <a:ext cx="836086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1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do these timelines mean for you? – Recent Graduates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srgbClr val="21386A"/>
                </a:solidFill>
                <a:latin typeface="Arial"/>
              </a:rPr>
              <a:t>Target list of employers  (</a:t>
            </a:r>
            <a:r>
              <a:rPr lang="en-GB" b="1" dirty="0" err="1">
                <a:solidFill>
                  <a:srgbClr val="21386A"/>
                </a:solidFill>
                <a:latin typeface="Arial"/>
              </a:rPr>
              <a:t>Trackr</a:t>
            </a:r>
            <a:r>
              <a:rPr lang="en-GB" b="1" dirty="0">
                <a:solidFill>
                  <a:srgbClr val="21386A"/>
                </a:solidFill>
                <a:latin typeface="Arial"/>
              </a:rPr>
              <a:t>, Gradcracker, Bright Network, LinkedIn, TT100 Grad Employers)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rgbClr val="21386A"/>
                </a:solidFill>
              </a:rPr>
              <a:t>a competitive CV/application 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familiarity and practice of the recruitment &amp; selection processes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="1" dirty="0">
                <a:solidFill>
                  <a:srgbClr val="21386A"/>
                </a:solidFill>
                <a:latin typeface="Arial"/>
              </a:rPr>
              <a:t>SEM A – Grad Schemes SEM B-  Grad Jobs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GB" b="1" i="1" dirty="0">
                <a:solidFill>
                  <a:srgbClr val="21386A"/>
                </a:solidFill>
              </a:rPr>
              <a:t>What do these timelines mean for you? – Experienced Professionals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1386A"/>
                </a:solidFill>
              </a:rPr>
              <a:t>Target list of employers (LinkedIn, niche job boards &amp; agencies)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1386A"/>
                </a:solidFill>
              </a:rPr>
              <a:t>Research &amp;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1386A"/>
                </a:solidFill>
              </a:rPr>
              <a:t>familiarity and practice of the recruitment &amp; selection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21386A"/>
                </a:solidFill>
              </a:rPr>
              <a:t>SEM B- Applying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16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66DE-F224-036D-BCA8-5EFD7AFE6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3">
            <a:extLst>
              <a:ext uri="{FF2B5EF4-FFF2-40B4-BE49-F238E27FC236}">
                <a16:creationId xmlns:a16="http://schemas.microsoft.com/office/drawing/2014/main" id="{D3B489A9-B436-D413-7B3F-4D508658A863}"/>
              </a:ext>
            </a:extLst>
          </p:cNvPr>
          <p:cNvSpPr txBox="1"/>
          <p:nvPr/>
        </p:nvSpPr>
        <p:spPr>
          <a:xfrm>
            <a:off x="315" y="181488"/>
            <a:ext cx="2415205" cy="45935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OVERVIEW OF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C2A8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 </a:t>
            </a: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C2A8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PG</a:t>
            </a:r>
            <a:b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 EXPERIENCE </a:t>
            </a: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TIMELINE</a:t>
            </a:r>
            <a:b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EC2A8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 One: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Developing Networks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srgbClr val="EC2A8C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EC2A8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 Two: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Personal Brand on LinkedIn</a:t>
            </a: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EC2A8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 Three: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Apply early for Graduate Schemes</a:t>
            </a:r>
            <a:b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Reach out to alumni and mid-size employers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1350" b="1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Picture 2" descr="A purple chart with white text&#10;&#10;AI-generated content may be incorrect.">
            <a:extLst>
              <a:ext uri="{FF2B5EF4-FFF2-40B4-BE49-F238E27FC236}">
                <a16:creationId xmlns:a16="http://schemas.microsoft.com/office/drawing/2014/main" id="{F9878707-66ED-CD6D-8D8E-90FE1B54C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607" y="2042"/>
            <a:ext cx="6847114" cy="51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AF428A0-955B-BBA9-3327-19898E7BE9A9}"/>
              </a:ext>
            </a:extLst>
          </p:cNvPr>
          <p:cNvSpPr/>
          <p:nvPr/>
        </p:nvSpPr>
        <p:spPr>
          <a:xfrm>
            <a:off x="7316704" y="1819776"/>
            <a:ext cx="1639302" cy="1556585"/>
          </a:xfrm>
          <a:prstGeom prst="rect">
            <a:avLst/>
          </a:prstGeom>
          <a:solidFill>
            <a:srgbClr val="EC2A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D1C43-3C32-4118-A7E0-EE371CE878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864" y="73742"/>
            <a:ext cx="7617264" cy="68622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>
                <a:latin typeface="Arial"/>
                <a:cs typeface="Arial"/>
              </a:rPr>
              <a:t>Events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7CE342-5EAD-B671-3515-6AA19EDF6F92}"/>
              </a:ext>
            </a:extLst>
          </p:cNvPr>
          <p:cNvSpPr txBox="1"/>
          <p:nvPr/>
        </p:nvSpPr>
        <p:spPr>
          <a:xfrm>
            <a:off x="4420573" y="2208840"/>
            <a:ext cx="18584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here to find out more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8093DEB-B43B-8037-C84E-E2C17392B48E}"/>
              </a:ext>
            </a:extLst>
          </p:cNvPr>
          <p:cNvSpPr/>
          <p:nvPr/>
        </p:nvSpPr>
        <p:spPr>
          <a:xfrm>
            <a:off x="6361330" y="2289389"/>
            <a:ext cx="801663" cy="485235"/>
          </a:xfrm>
          <a:prstGeom prst="rightArrow">
            <a:avLst/>
          </a:prstGeom>
          <a:solidFill>
            <a:srgbClr val="EC0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8FDED-5A86-AA79-3A99-3F0F46B45D92}"/>
              </a:ext>
            </a:extLst>
          </p:cNvPr>
          <p:cNvSpPr txBox="1"/>
          <p:nvPr/>
        </p:nvSpPr>
        <p:spPr>
          <a:xfrm>
            <a:off x="95864" y="559910"/>
            <a:ext cx="87528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extensive programme which includes:</a:t>
            </a:r>
          </a:p>
          <a:p>
            <a:pPr lvl="0"/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Careers fairs</a:t>
            </a:r>
            <a:r>
              <a:rPr lang="en-GB" sz="1800" b="1" dirty="0">
                <a:solidFill>
                  <a:srgbClr val="21386A"/>
                </a:solidFill>
              </a:rPr>
              <a:t> </a:t>
            </a:r>
            <a:r>
              <a:rPr lang="en-GB" sz="1800" dirty="0">
                <a:solidFill>
                  <a:srgbClr val="21386A"/>
                </a:solidFill>
              </a:rPr>
              <a:t>(PT Jobs Fair 24/08, STEM Careers Fair 14/10,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Careers Fair </a:t>
            </a:r>
            <a:r>
              <a:rPr lang="en-GB" sz="1800" dirty="0">
                <a:solidFill>
                  <a:srgbClr val="21386A"/>
                </a:solidFill>
                <a:latin typeface="Arial"/>
              </a:rPr>
              <a:t>21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/10, Explore Professional Services 29/10, Meet the Employer 30/10)</a:t>
            </a:r>
          </a:p>
          <a:p>
            <a:pPr marR="0" lvl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Employer presentations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(JP Morgan</a:t>
            </a:r>
            <a:r>
              <a:rPr lang="en-GB" sz="1800" dirty="0">
                <a:solidFill>
                  <a:srgbClr val="21386A"/>
                </a:solidFill>
              </a:rPr>
              <a:t>, Blackrock, ING)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 descr="A group of people at a fair&#10;&#10;Description automatically generated">
            <a:extLst>
              <a:ext uri="{FF2B5EF4-FFF2-40B4-BE49-F238E27FC236}">
                <a16:creationId xmlns:a16="http://schemas.microsoft.com/office/drawing/2014/main" id="{DA275308-88B5-E38F-4919-97713C1A3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75" y="2289443"/>
            <a:ext cx="3697537" cy="1838440"/>
          </a:xfrm>
          <a:prstGeom prst="rect">
            <a:avLst/>
          </a:prstGeom>
        </p:spPr>
      </p:pic>
      <p:pic>
        <p:nvPicPr>
          <p:cNvPr id="15" name="Picture 14" descr="A qr code with a text&#10;&#10;Description automatically generated">
            <a:extLst>
              <a:ext uri="{FF2B5EF4-FFF2-40B4-BE49-F238E27FC236}">
                <a16:creationId xmlns:a16="http://schemas.microsoft.com/office/drawing/2014/main" id="{B346CD19-0D3E-F008-3D90-6E85C73D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8" b="1327"/>
          <a:stretch/>
        </p:blipFill>
        <p:spPr>
          <a:xfrm>
            <a:off x="7490780" y="1951363"/>
            <a:ext cx="1289001" cy="12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8F5F592-56C5-000C-8264-5A3844B19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19" r="5778"/>
          <a:stretch/>
        </p:blipFill>
        <p:spPr>
          <a:xfrm>
            <a:off x="4815597" y="-9525"/>
            <a:ext cx="4333461" cy="4480533"/>
          </a:xfrm>
          <a:prstGeom prst="rect">
            <a:avLst/>
          </a:prstGeom>
        </p:spPr>
      </p:pic>
      <p:pic>
        <p:nvPicPr>
          <p:cNvPr id="3" name="Picture 5" descr="A picture containing cup, gambling house, beverage, coil spring&#10;&#10;Description automatically generated">
            <a:extLst>
              <a:ext uri="{FF2B5EF4-FFF2-40B4-BE49-F238E27FC236}">
                <a16:creationId xmlns:a16="http://schemas.microsoft.com/office/drawing/2014/main" id="{7DDFFAA4-B035-4071-A5D9-E865AD2DB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06" y="423504"/>
            <a:ext cx="674658" cy="68418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D1C43-3C32-4118-A7E0-EE371CE878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4573" y="424141"/>
            <a:ext cx="7617264" cy="686221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err="1">
                <a:latin typeface="Arial"/>
                <a:cs typeface="Arial"/>
              </a:rPr>
              <a:t>QTemps</a:t>
            </a:r>
            <a:endParaRPr lang="en-GB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4BA605-36E0-88CA-2523-736B2E5438A7}"/>
              </a:ext>
            </a:extLst>
          </p:cNvPr>
          <p:cNvSpPr txBox="1"/>
          <p:nvPr/>
        </p:nvSpPr>
        <p:spPr>
          <a:xfrm>
            <a:off x="266071" y="1185142"/>
            <a:ext cx="444392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Learn about the world of work and your own strengths and preferences as you gain </a:t>
            </a: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paid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 temporary work around your studies.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Almost all roles on campus or local to QMUL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Create a profile on 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lt"/>
                <a:cs typeface="Arial"/>
                <a:hlinkClick r:id="rId4"/>
              </a:rPr>
              <a:t>https://q-temps.co.uk/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02704" y="3289157"/>
            <a:ext cx="1153507" cy="1128062"/>
            <a:chOff x="6929168" y="2739965"/>
            <a:chExt cx="1466489" cy="1434140"/>
          </a:xfrm>
        </p:grpSpPr>
        <p:pic>
          <p:nvPicPr>
            <p:cNvPr id="13" name="Picture 13" descr="Qr code&#10;&#10;Description automatically generated">
              <a:extLst>
                <a:ext uri="{FF2B5EF4-FFF2-40B4-BE49-F238E27FC236}">
                  <a16:creationId xmlns:a16="http://schemas.microsoft.com/office/drawing/2014/main" id="{7717DEA1-56DB-1FF2-72C3-528C33667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8141" y="2837371"/>
              <a:ext cx="1247955" cy="124795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80F414-E803-AA2F-0673-4C2648B5D3F9}"/>
                </a:ext>
              </a:extLst>
            </p:cNvPr>
            <p:cNvSpPr/>
            <p:nvPr/>
          </p:nvSpPr>
          <p:spPr>
            <a:xfrm>
              <a:off x="6929168" y="2739965"/>
              <a:ext cx="1466489" cy="1434140"/>
            </a:xfrm>
            <a:prstGeom prst="rect">
              <a:avLst/>
            </a:prstGeom>
            <a:solidFill>
              <a:srgbClr val="EC008C"/>
            </a:solidFill>
            <a:ln>
              <a:solidFill>
                <a:srgbClr val="EC00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96D218-E00A-4D70-8D4F-BEA46A939981}"/>
              </a:ext>
            </a:extLst>
          </p:cNvPr>
          <p:cNvSpPr txBox="1"/>
          <p:nvPr/>
        </p:nvSpPr>
        <p:spPr>
          <a:xfrm>
            <a:off x="351976" y="3532796"/>
            <a:ext cx="18584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 here to find out more 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C2B4A59-E8E3-43B9-B720-03BEEAF4AAE6}"/>
              </a:ext>
            </a:extLst>
          </p:cNvPr>
          <p:cNvSpPr/>
          <p:nvPr/>
        </p:nvSpPr>
        <p:spPr>
          <a:xfrm>
            <a:off x="2473170" y="3609723"/>
            <a:ext cx="801663" cy="485235"/>
          </a:xfrm>
          <a:prstGeom prst="rightArrow">
            <a:avLst/>
          </a:prstGeom>
          <a:solidFill>
            <a:srgbClr val="EC0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4ED95D-85BC-0D85-DB96-432CEE6F5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1594" y="3404212"/>
            <a:ext cx="896498" cy="9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89EE1E-FEF6-5D98-E672-39570BB7DDF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GB" dirty="0"/>
              <a:t>Internship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DE4A4-16DF-78B4-D973-ECCE8E835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9831" y="1018313"/>
            <a:ext cx="4277455" cy="2621280"/>
          </a:xfrm>
          <a:ln>
            <a:solidFill>
              <a:schemeClr val="accent2"/>
            </a:solidFill>
          </a:ln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/>
              <a:t>Micro Internships</a:t>
            </a:r>
          </a:p>
          <a:p>
            <a:pPr marL="0" indent="0">
              <a:buNone/>
            </a:pPr>
            <a:r>
              <a:rPr lang="en-GB" sz="1200" b="1" dirty="0"/>
              <a:t>Overview </a:t>
            </a:r>
            <a:endParaRPr lang="en-GB" sz="1200" dirty="0"/>
          </a:p>
          <a:p>
            <a:r>
              <a:rPr lang="en-GB" sz="1200" dirty="0"/>
              <a:t>Work 40 hours on a flexible basis</a:t>
            </a:r>
          </a:p>
          <a:p>
            <a:r>
              <a:rPr lang="en-GB" sz="1200" dirty="0"/>
              <a:t>Training provided pre and post internship</a:t>
            </a:r>
          </a:p>
          <a:p>
            <a:r>
              <a:rPr lang="en-GB" sz="1200" dirty="0"/>
              <a:t>Great opportunity to develop skills and build network</a:t>
            </a:r>
          </a:p>
          <a:p>
            <a:endParaRPr lang="en-GB" sz="1200" dirty="0"/>
          </a:p>
          <a:p>
            <a:pPr marL="0" indent="0">
              <a:buNone/>
            </a:pPr>
            <a:r>
              <a:rPr lang="en-GB" sz="1200" b="1" dirty="0"/>
              <a:t>Key dates</a:t>
            </a:r>
            <a:endParaRPr lang="en-GB" sz="1200" dirty="0"/>
          </a:p>
          <a:p>
            <a:r>
              <a:rPr lang="en-GB" sz="1200" dirty="0"/>
              <a:t>Spring Round: March 2026</a:t>
            </a:r>
            <a:endParaRPr lang="en-GB" sz="1200" dirty="0">
              <a:cs typeface="Arial"/>
            </a:endParaRPr>
          </a:p>
          <a:p>
            <a:r>
              <a:rPr lang="en-GB" sz="1200" dirty="0"/>
              <a:t>Summer Round: July/August 2026</a:t>
            </a:r>
            <a:endParaRPr lang="en-GB" sz="1200" dirty="0">
              <a:cs typeface="Arial"/>
            </a:endParaRP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B6FF4-F9C0-8CF3-5DD5-0F0AA28F3C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6596" y="1021775"/>
            <a:ext cx="4277455" cy="2621280"/>
          </a:xfrm>
          <a:ln>
            <a:solidFill>
              <a:schemeClr val="accent2"/>
            </a:solidFill>
          </a:ln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/>
              <a:t>Queen Mary Internships</a:t>
            </a:r>
          </a:p>
          <a:p>
            <a:pPr marL="0" indent="0">
              <a:buNone/>
            </a:pPr>
            <a:r>
              <a:rPr lang="en-GB" sz="1200" b="1" dirty="0"/>
              <a:t>Overview </a:t>
            </a:r>
            <a:endParaRPr lang="en-GB" sz="1200" dirty="0"/>
          </a:p>
          <a:p>
            <a:r>
              <a:rPr lang="en-GB" sz="1200" dirty="0"/>
              <a:t>Internships vary in length, full time and part time</a:t>
            </a:r>
          </a:p>
          <a:p>
            <a:r>
              <a:rPr lang="en-GB" sz="1200" dirty="0"/>
              <a:t>Chance to acquire substantial experience in an area of interest</a:t>
            </a:r>
          </a:p>
          <a:p>
            <a:r>
              <a:rPr lang="en-GB" sz="1200" dirty="0"/>
              <a:t>Majority of roles paid at London Living Wage</a:t>
            </a:r>
            <a:endParaRPr lang="en-GB" sz="1200" dirty="0">
              <a:cs typeface="Arial"/>
            </a:endParaRPr>
          </a:p>
          <a:p>
            <a:pPr marL="0" indent="0">
              <a:buNone/>
            </a:pPr>
            <a:endParaRPr lang="en-GB" sz="1200" dirty="0"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ea typeface="+mn-ea"/>
                <a:cs typeface="+mn-cs"/>
              </a:rPr>
              <a:t>Key dates</a:t>
            </a:r>
            <a:endParaRPr lang="en-GB" sz="1200" b="1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21386A"/>
                </a:solidFill>
              </a:rPr>
              <a:t>Queen Mary Internships take place throughout the year</a:t>
            </a:r>
          </a:p>
          <a:p>
            <a:pPr marL="0" indent="0" defTabSz="685783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200" b="1" dirty="0">
                <a:cs typeface="Arial"/>
              </a:rPr>
              <a:t>Careers Hub (As &amp; When)</a:t>
            </a:r>
            <a:endParaRPr lang="en-GB" b="1" dirty="0">
              <a:cs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21386A"/>
              </a:solidFill>
            </a:endParaRPr>
          </a:p>
          <a:p>
            <a:pPr marL="0" indent="0">
              <a:buNone/>
            </a:pPr>
            <a:endParaRPr lang="en-GB" sz="1200" dirty="0"/>
          </a:p>
          <a:p>
            <a:pPr marL="0" indent="0">
              <a:buNone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03FD4B8-9752-66B5-16E8-3659A2F56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79" y="206318"/>
            <a:ext cx="686221" cy="686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F014A-DE41-4447-E681-6A40B1BC939E}"/>
              </a:ext>
            </a:extLst>
          </p:cNvPr>
          <p:cNvSpPr txBox="1"/>
          <p:nvPr/>
        </p:nvSpPr>
        <p:spPr>
          <a:xfrm>
            <a:off x="90344" y="3675449"/>
            <a:ext cx="8529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internships@qmul.ac.uk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microinterns@qmul.ac.uk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students from Humanities &amp; Social Sciences and Science &amp; Engineering can apply.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44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D1C43-3C32-4118-A7E0-EE371CE878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2460" y="126143"/>
            <a:ext cx="5189114" cy="51680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>
                <a:latin typeface="Arial"/>
                <a:cs typeface="Arial"/>
              </a:rPr>
              <a:t>Enterprise </a:t>
            </a:r>
            <a:endParaRPr lang="en-GB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F8C95-5253-455C-A089-DF1AF866EBD0}"/>
              </a:ext>
            </a:extLst>
          </p:cNvPr>
          <p:cNvSpPr txBox="1"/>
          <p:nvPr/>
        </p:nvSpPr>
        <p:spPr>
          <a:xfrm>
            <a:off x="176641" y="438828"/>
            <a:ext cx="4517024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600" dirty="0">
              <a:ea typeface="+mn-lt"/>
              <a:cs typeface="Calibri"/>
            </a:endParaRPr>
          </a:p>
          <a:p>
            <a:pPr marL="342900" indent="-342900">
              <a:buFont typeface="Symbol,Sans-Serif" panose="05050102010706020507" pitchFamily="18" charset="2"/>
              <a:buChar char=""/>
            </a:pPr>
            <a:r>
              <a:rPr lang="en-GB" sz="1600" b="1" dirty="0" err="1">
                <a:ea typeface="Calibri"/>
                <a:cs typeface="Calibri"/>
              </a:rPr>
              <a:t>QIncubator</a:t>
            </a:r>
            <a:r>
              <a:rPr lang="en-GB" sz="1600" b="1" dirty="0">
                <a:ea typeface="Calibri"/>
                <a:cs typeface="Calibri"/>
              </a:rPr>
              <a:t>: </a:t>
            </a:r>
            <a:r>
              <a:rPr lang="en-GB" sz="1600" dirty="0">
                <a:ea typeface="Calibri"/>
                <a:cs typeface="Calibri"/>
              </a:rPr>
              <a:t>Test your business idea. Applications Open now &amp; close 29th September.</a:t>
            </a:r>
            <a:endParaRPr lang="en-GB" sz="1600" dirty="0"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,Sans-Serif" panose="05050102010706020507" pitchFamily="18" charset="2"/>
              <a:buChar char=""/>
            </a:pPr>
            <a:endParaRPr lang="en-GB" sz="1600" dirty="0">
              <a:ea typeface="Calibri"/>
              <a:cs typeface="Calibri"/>
            </a:endParaRPr>
          </a:p>
          <a:p>
            <a:pPr marL="342900" indent="-342900">
              <a:buFont typeface="Symbol,Sans-Serif" panose="05050102010706020507" pitchFamily="18" charset="2"/>
              <a:buChar char=""/>
            </a:pPr>
            <a:r>
              <a:rPr lang="en-GB" sz="1600" b="1" dirty="0" err="1">
                <a:ea typeface="Calibri"/>
                <a:cs typeface="Calibri"/>
              </a:rPr>
              <a:t>QFreelancer</a:t>
            </a:r>
            <a:r>
              <a:rPr lang="en-GB" sz="1600" b="1" dirty="0">
                <a:ea typeface="Calibri"/>
                <a:cs typeface="Calibri"/>
              </a:rPr>
              <a:t>: </a:t>
            </a:r>
            <a:r>
              <a:rPr lang="en-GB" sz="1600" dirty="0">
                <a:ea typeface="Calibri"/>
                <a:cs typeface="Calibri"/>
              </a:rPr>
              <a:t>Kickstart your freelance career. Applications Open in October 2025.</a:t>
            </a:r>
          </a:p>
          <a:p>
            <a:endParaRPr lang="en-US" sz="1600" dirty="0">
              <a:ea typeface="Calibri"/>
              <a:cs typeface="Arial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b="1" dirty="0" err="1">
                <a:ea typeface="Calibri"/>
                <a:cs typeface="Calibri"/>
              </a:rPr>
              <a:t>QHack</a:t>
            </a:r>
            <a:r>
              <a:rPr lang="en-GB" sz="1600" b="1" dirty="0">
                <a:ea typeface="Calibri"/>
                <a:cs typeface="Calibri"/>
              </a:rPr>
              <a:t>: </a:t>
            </a:r>
            <a:r>
              <a:rPr lang="en-GB" sz="1600" dirty="0">
                <a:ea typeface="Calibri"/>
                <a:cs typeface="Calibri"/>
              </a:rPr>
              <a:t>Weekend Enterprise bootcamp. Applications Open in October 2025.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600" dirty="0"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b="1" dirty="0">
                <a:ea typeface="Calibri"/>
                <a:cs typeface="Calibri"/>
              </a:rPr>
              <a:t>Funding: </a:t>
            </a:r>
            <a:r>
              <a:rPr lang="en-GB" sz="1600" dirty="0">
                <a:ea typeface="Calibri"/>
                <a:cs typeface="Calibri"/>
              </a:rPr>
              <a:t>Test, build, launch or grow an idea, product or business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600" b="1" dirty="0">
              <a:ea typeface="Calibri"/>
              <a:cs typeface="Calibri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b="1" dirty="0">
                <a:ea typeface="Calibri"/>
                <a:cs typeface="Calibri"/>
              </a:rPr>
              <a:t>Enterprise Appointments: </a:t>
            </a:r>
            <a:r>
              <a:rPr lang="en-GB" sz="1600" dirty="0">
                <a:ea typeface="Calibri"/>
                <a:cs typeface="Calibri"/>
              </a:rPr>
              <a:t>Tailored guidance for your entrepreneurial journey</a:t>
            </a:r>
            <a:endParaRPr lang="en-GB" sz="1600" b="1" dirty="0">
              <a:ea typeface="Calibri"/>
              <a:cs typeface="Calibri"/>
            </a:endParaRPr>
          </a:p>
          <a:p>
            <a:endParaRPr lang="en-GB" sz="1600" b="1" dirty="0">
              <a:ea typeface="Calibri" panose="020F0502020204030204" pitchFamily="34" charset="0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/>
          <a:stretch/>
        </p:blipFill>
        <p:spPr>
          <a:xfrm>
            <a:off x="5414682" y="0"/>
            <a:ext cx="3729318" cy="4473388"/>
          </a:xfrm>
          <a:prstGeom prst="rect">
            <a:avLst/>
          </a:prstGeom>
        </p:spPr>
      </p:pic>
      <p:pic>
        <p:nvPicPr>
          <p:cNvPr id="3" name="Picture 2" descr="A qr code with a light bulb&#10;&#10;Description automatically generated">
            <a:extLst>
              <a:ext uri="{FF2B5EF4-FFF2-40B4-BE49-F238E27FC236}">
                <a16:creationId xmlns:a16="http://schemas.microsoft.com/office/drawing/2014/main" id="{51014366-A7C6-9C52-FB53-EE991579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2" r="769" b="3475"/>
          <a:stretch/>
        </p:blipFill>
        <p:spPr>
          <a:xfrm>
            <a:off x="4574803" y="3059934"/>
            <a:ext cx="1447992" cy="14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olleagues looking at paperwork">
            <a:extLst>
              <a:ext uri="{FF2B5EF4-FFF2-40B4-BE49-F238E27FC236}">
                <a16:creationId xmlns:a16="http://schemas.microsoft.com/office/drawing/2014/main" id="{487CBAC0-0C59-A014-297E-FB03211853F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7738" b="27738"/>
          <a:stretch/>
        </p:blipFill>
        <p:spPr>
          <a:xfrm>
            <a:off x="5004004" y="951709"/>
            <a:ext cx="3946043" cy="275886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37F37-2DDB-28BE-AE82-8E842B4020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49751" y="248037"/>
            <a:ext cx="8672097" cy="1036377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 Support for Students with a Disability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DE081-ECF9-0C9B-922B-FAA46940D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821417"/>
            <a:ext cx="4832664" cy="29527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1800" b="1">
              <a:solidFill>
                <a:srgbClr val="0D3273"/>
              </a:solidFill>
              <a:cs typeface="Arial"/>
            </a:endParaRPr>
          </a:p>
          <a:p>
            <a:r>
              <a:rPr lang="en-GB" sz="1800" dirty="0">
                <a:solidFill>
                  <a:schemeClr val="tx1"/>
                </a:solidFill>
                <a:cs typeface="Arial"/>
              </a:rPr>
              <a:t>Extended 40-minute career appointments</a:t>
            </a:r>
          </a:p>
          <a:p>
            <a:r>
              <a:rPr lang="en-GB" sz="1800" dirty="0">
                <a:solidFill>
                  <a:schemeClr val="tx1"/>
                </a:solidFill>
                <a:cs typeface="Arial"/>
              </a:rPr>
              <a:t>Resources for talking to employers about your disability</a:t>
            </a:r>
          </a:p>
          <a:p>
            <a:r>
              <a:rPr lang="en-GB" sz="1800" dirty="0">
                <a:solidFill>
                  <a:schemeClr val="tx1"/>
                </a:solidFill>
                <a:cs typeface="Arial"/>
              </a:rPr>
              <a:t>Specialist disability focused events &amp; workshops.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B7A483D-6382-9B7D-4217-24751686B64B}"/>
              </a:ext>
            </a:extLst>
          </p:cNvPr>
          <p:cNvSpPr/>
          <p:nvPr/>
        </p:nvSpPr>
        <p:spPr>
          <a:xfrm>
            <a:off x="2653011" y="3675528"/>
            <a:ext cx="801663" cy="485235"/>
          </a:xfrm>
          <a:prstGeom prst="rightArrow">
            <a:avLst/>
          </a:prstGeom>
          <a:solidFill>
            <a:srgbClr val="EC0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Arial"/>
            </a:endParaRPr>
          </a:p>
        </p:txBody>
      </p:sp>
      <p:pic>
        <p:nvPicPr>
          <p:cNvPr id="10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A71CCF0-174B-68BF-205E-632224ED9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49" y="3447247"/>
            <a:ext cx="971551" cy="943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95A5CD-11CC-F21B-E179-CDDF9B5B5368}"/>
              </a:ext>
            </a:extLst>
          </p:cNvPr>
          <p:cNvSpPr txBox="1"/>
          <p:nvPr/>
        </p:nvSpPr>
        <p:spPr>
          <a:xfrm>
            <a:off x="310242" y="3675562"/>
            <a:ext cx="22043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cs typeface="Arial"/>
              </a:rPr>
              <a:t>Scan here to find out more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06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D1C43-3C32-4118-A7E0-EE371CE878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7617264" cy="501445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2400">
                <a:latin typeface="Arial"/>
                <a:cs typeface="Arial"/>
              </a:rPr>
              <a:t>Workshops and events for international students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877F05F-B012-0781-529C-ECBAF88D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205" y="636068"/>
            <a:ext cx="1578648" cy="15786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F4672D6-457D-569F-AB6B-F2D14C9B584F}"/>
              </a:ext>
            </a:extLst>
          </p:cNvPr>
          <p:cNvSpPr/>
          <p:nvPr/>
        </p:nvSpPr>
        <p:spPr>
          <a:xfrm>
            <a:off x="6972278" y="2207949"/>
            <a:ext cx="1292090" cy="109541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AAF15-2302-CFD7-5F0B-52EB230FBD65}"/>
              </a:ext>
            </a:extLst>
          </p:cNvPr>
          <p:cNvSpPr txBox="1"/>
          <p:nvPr/>
        </p:nvSpPr>
        <p:spPr>
          <a:xfrm>
            <a:off x="6795533" y="2684469"/>
            <a:ext cx="1645349" cy="10001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/>
                <a:ea typeface="+mn-ea"/>
                <a:cs typeface="Segoe UI"/>
              </a:rPr>
              <a:t>Visa Sponsored Jobs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/>
                <a:ea typeface="+mn-ea"/>
                <a:cs typeface="Segoe UI"/>
              </a:rPr>
              <a:t>​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Source Sans Pro"/>
                <a:ea typeface="+mn-ea"/>
                <a:cs typeface="Segoe UI"/>
              </a:rPr>
              <a:t>​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1C3D74"/>
              </a:solidFill>
              <a:effectLst/>
              <a:uLnTx/>
              <a:uFillTx/>
              <a:latin typeface="Source Sans Pro"/>
              <a:ea typeface="Source Sans Pro"/>
              <a:cs typeface="Segoe UI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>
                <a:ln>
                  <a:noFill/>
                </a:ln>
                <a:solidFill>
                  <a:srgbClr val="E6007E"/>
                </a:solidFill>
                <a:effectLst/>
                <a:uLnTx/>
                <a:uFillTx/>
                <a:latin typeface="Source Sans Pro"/>
                <a:ea typeface="+mn-ea"/>
                <a:cs typeface="Segoe UI"/>
                <a:hlinkClick r:id="rId3"/>
              </a:rPr>
              <a:t>LINK</a:t>
            </a:r>
            <a:endParaRPr kumimoji="0" lang="en-GB" sz="1100" b="1" i="0" u="sng" strike="noStrike" kern="1200" cap="none" spc="0" normalizeH="0" baseline="0" noProof="0">
              <a:ln>
                <a:noFill/>
              </a:ln>
              <a:solidFill>
                <a:srgbClr val="E6007E"/>
              </a:solidFill>
              <a:effectLst/>
              <a:uLnTx/>
              <a:uFillTx/>
              <a:latin typeface="Source Sans Pro"/>
              <a:ea typeface="Source Sans Pro"/>
              <a:cs typeface="Segoe UI"/>
              <a:hlinkClick r:id="rId3"/>
            </a:endParaRPr>
          </a:p>
        </p:txBody>
      </p:sp>
      <p:pic>
        <p:nvPicPr>
          <p:cNvPr id="3" name="Picture 2" descr="A diagram of a road&#10;&#10;AI-generated content may be incorrect.">
            <a:extLst>
              <a:ext uri="{FF2B5EF4-FFF2-40B4-BE49-F238E27FC236}">
                <a16:creationId xmlns:a16="http://schemas.microsoft.com/office/drawing/2014/main" id="{B363BA9E-93E5-7309-8B36-300BBCDDD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37" y="721894"/>
            <a:ext cx="5825290" cy="31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4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A9DEB7-D637-0293-F98F-9E1C9879B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2" y="42710"/>
            <a:ext cx="1453091" cy="386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A726D-87EC-2CA3-ADB3-5FE7E12F1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597" y="26775"/>
            <a:ext cx="4227311" cy="2669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54FD1-2244-B76F-6B75-242F36A1776E}"/>
              </a:ext>
            </a:extLst>
          </p:cNvPr>
          <p:cNvSpPr txBox="1">
            <a:spLocks/>
          </p:cNvSpPr>
          <p:nvPr/>
        </p:nvSpPr>
        <p:spPr>
          <a:xfrm>
            <a:off x="426981" y="2669615"/>
            <a:ext cx="5059419" cy="210230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1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8CE146-AE44-E683-83BD-08E15B26311C}"/>
              </a:ext>
            </a:extLst>
          </p:cNvPr>
          <p:cNvSpPr txBox="1">
            <a:spLocks/>
          </p:cNvSpPr>
          <p:nvPr/>
        </p:nvSpPr>
        <p:spPr>
          <a:xfrm>
            <a:off x="4571999" y="2942744"/>
            <a:ext cx="5621337" cy="224313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4AF1AC-A90A-0603-193A-D346F9C40C20}"/>
              </a:ext>
            </a:extLst>
          </p:cNvPr>
          <p:cNvSpPr txBox="1">
            <a:spLocks/>
          </p:cNvSpPr>
          <p:nvPr/>
        </p:nvSpPr>
        <p:spPr>
          <a:xfrm>
            <a:off x="4396935" y="2217167"/>
            <a:ext cx="3705476" cy="2809404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Enrol for our classes and study how to: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Write to impress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Read with focus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Think critically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Present with clarity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Use language effectively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Communicate with impact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Focus on learning and skills development                            for university and for your future career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5- and 10-week hands-on classes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2 hours a week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No assessments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B31FB6-AE96-BC3F-8729-69EEF49D2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574" y="3621869"/>
            <a:ext cx="753585" cy="753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BB0A9-8DD6-5B58-82AD-C21E8FB4308E}"/>
              </a:ext>
            </a:extLst>
          </p:cNvPr>
          <p:cNvSpPr txBox="1"/>
          <p:nvPr/>
        </p:nvSpPr>
        <p:spPr>
          <a:xfrm>
            <a:off x="216618" y="371583"/>
            <a:ext cx="3705476" cy="276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QM Elevate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QM Elevate is a university-wide programme                              in academic and professional skills development.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Our portfolio includes over 20 modules on different aspects of academic and workplace communication.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5B6E2">
                    <a:lumMod val="20000"/>
                    <a:lumOff val="80000"/>
                  </a:srgb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</a:rPr>
              <a:t>The classes run in semesters 1 and 2. They are free, non-credit bearing and open to all QMUL students.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A4C809-00F3-2B4E-CB93-225C9D25A5AC}"/>
              </a:ext>
            </a:extLst>
          </p:cNvPr>
          <p:cNvSpPr txBox="1"/>
          <p:nvPr/>
        </p:nvSpPr>
        <p:spPr>
          <a:xfrm>
            <a:off x="6119136" y="42710"/>
            <a:ext cx="2937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Build communication skills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Achieve academic success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Get career-ready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07D5F9-E8B7-8137-B61E-E7B9635D1ABB}"/>
              </a:ext>
            </a:extLst>
          </p:cNvPr>
          <p:cNvSpPr txBox="1"/>
          <p:nvPr/>
        </p:nvSpPr>
        <p:spPr>
          <a:xfrm>
            <a:off x="202575" y="4840882"/>
            <a:ext cx="3706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Registration – via  MySiS - opens 22 September </a:t>
            </a:r>
          </a:p>
        </p:txBody>
      </p:sp>
      <p:pic>
        <p:nvPicPr>
          <p:cNvPr id="15" name="Picture 1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183C3D35-CD6F-A2E1-7EAE-E512E168A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3841" y="2786857"/>
            <a:ext cx="3385442" cy="2096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FD3D98-656A-9282-3585-AB6362C6392A}"/>
              </a:ext>
            </a:extLst>
          </p:cNvPr>
          <p:cNvSpPr txBox="1"/>
          <p:nvPr/>
        </p:nvSpPr>
        <p:spPr>
          <a:xfrm>
            <a:off x="7931934" y="3233316"/>
            <a:ext cx="129063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Learn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more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scan or click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06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>
          <a:xfrm>
            <a:off x="1093847" y="321240"/>
            <a:ext cx="6504073" cy="7772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We are Careers &amp; Enterprise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324763-53DA-4A47-8366-FB1772666F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469" y="1127623"/>
            <a:ext cx="5544436" cy="30285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1800" b="1">
              <a:cs typeface="Arial"/>
            </a:endParaRPr>
          </a:p>
          <a:p>
            <a:r>
              <a:rPr lang="en-GB" sz="1800" b="1"/>
              <a:t>iQ East, Room 0.08, Mile End Road</a:t>
            </a:r>
            <a:endParaRPr 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700"/>
          </a:p>
          <a:p>
            <a:r>
              <a:rPr lang="en-GB"/>
              <a:t>	</a:t>
            </a:r>
            <a:r>
              <a:rPr lang="en-GB" sz="1700"/>
              <a:t>020 7882 8533</a:t>
            </a:r>
            <a:endParaRPr lang="en-GB" sz="1700">
              <a:cs typeface="Arial"/>
            </a:endParaRPr>
          </a:p>
          <a:p>
            <a:r>
              <a:rPr lang="en-GB" sz="1700"/>
              <a:t>	</a:t>
            </a:r>
            <a:r>
              <a:rPr lang="en-GB" sz="1700">
                <a:hlinkClick r:id="rId3"/>
              </a:rPr>
              <a:t>careers@qmul.ac.uk</a:t>
            </a:r>
            <a:endParaRPr lang="en-GB" sz="1700"/>
          </a:p>
          <a:p>
            <a:r>
              <a:rPr lang="en-GB" sz="1700"/>
              <a:t>	@qmcareers</a:t>
            </a:r>
            <a:endParaRPr lang="en-GB" sz="1700">
              <a:cs typeface="Arial"/>
            </a:endParaRPr>
          </a:p>
          <a:p>
            <a:r>
              <a:rPr lang="en-GB" sz="1700"/>
              <a:t>	</a:t>
            </a:r>
            <a:r>
              <a:rPr lang="en-GB" sz="1700">
                <a:hlinkClick r:id="rId4"/>
              </a:rPr>
              <a:t>facebook.com/qmcareers</a:t>
            </a:r>
            <a:endParaRPr lang="en-GB" sz="1700">
              <a:cs typeface="Arial"/>
              <a:hlinkClick r:id="rId4"/>
            </a:endParaRPr>
          </a:p>
          <a:p>
            <a:r>
              <a:rPr lang="en-GB" sz="1700"/>
              <a:t>	</a:t>
            </a:r>
            <a:r>
              <a:rPr lang="en-GB" sz="1700">
                <a:hlinkClick r:id="rId5"/>
              </a:rPr>
              <a:t>www.qmul.ac.uk/careers</a:t>
            </a:r>
            <a:endParaRPr lang="en-GB" sz="1700"/>
          </a:p>
          <a:p>
            <a:endParaRPr lang="en-GB" sz="1700"/>
          </a:p>
          <a:p>
            <a:endParaRPr lang="en-GB" sz="1200">
              <a:cs typeface="Arial"/>
            </a:endParaRPr>
          </a:p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392" r="3158" b="14069"/>
          <a:stretch/>
        </p:blipFill>
        <p:spPr>
          <a:xfrm>
            <a:off x="737133" y="3215171"/>
            <a:ext cx="287234" cy="281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0" y="2851507"/>
            <a:ext cx="266645" cy="266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3" y="2511161"/>
            <a:ext cx="316520" cy="316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7" y="2170867"/>
            <a:ext cx="267743" cy="26774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1847399-C6FA-43A2-98A8-E649E5682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469" y="242169"/>
            <a:ext cx="686221" cy="686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341" y="3501235"/>
            <a:ext cx="435394" cy="435394"/>
          </a:xfrm>
          <a:prstGeom prst="rect">
            <a:avLst/>
          </a:prstGeom>
        </p:spPr>
      </p:pic>
      <p:pic>
        <p:nvPicPr>
          <p:cNvPr id="2" name="Picture 1" descr="A car on the road&#10;&#10;Description automatically generated">
            <a:extLst>
              <a:ext uri="{FF2B5EF4-FFF2-40B4-BE49-F238E27FC236}">
                <a16:creationId xmlns:a16="http://schemas.microsoft.com/office/drawing/2014/main" id="{2C51D02E-8637-0620-755F-0838379A9C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8776" y="1989487"/>
            <a:ext cx="4926012" cy="199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88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64604F4-89F1-660E-FF66-BB7175A43F4D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236538" y="1755458"/>
          <a:ext cx="867092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7335">
                  <a:extLst>
                    <a:ext uri="{9D8B030D-6E8A-4147-A177-3AD203B41FA5}">
                      <a16:colId xmlns:a16="http://schemas.microsoft.com/office/drawing/2014/main" val="2374726800"/>
                    </a:ext>
                  </a:extLst>
                </a:gridCol>
                <a:gridCol w="2973281">
                  <a:extLst>
                    <a:ext uri="{9D8B030D-6E8A-4147-A177-3AD203B41FA5}">
                      <a16:colId xmlns:a16="http://schemas.microsoft.com/office/drawing/2014/main" val="3864475429"/>
                    </a:ext>
                  </a:extLst>
                </a:gridCol>
                <a:gridCol w="2890308">
                  <a:extLst>
                    <a:ext uri="{9D8B030D-6E8A-4147-A177-3AD203B41FA5}">
                      <a16:colId xmlns:a16="http://schemas.microsoft.com/office/drawing/2014/main" val="38962988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Writing and Study Fundamentals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Choose from: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EAL4610 Process of Writing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EAL4800 Preparing for your First Assignment   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EAL4205 Excellence in Academic  Writing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Criticality, Creativity and Argumentation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Choose from: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EAL4710 Reading and Writing Critically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EAL4700 English through Literature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EAL4630 Structuring Arguments and Avoiding Plagiarism   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Thesis, Dissertation and Project Writing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Choose from: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EAL7620 Research Writing Workshops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EAL6203 Research and Project Writing                                                                          for Undergraduate Students 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018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Lectures, Seminars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and Oral Communication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Choose from: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EAL4640 Academic Listening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EAL4650 Effective Presentations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EAL3671 English in Social Settings  1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EAL4680 Effective English Pronunciation  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Accuracy in Language 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Choose from: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EAL4720 Expand your Vocabulary                                         EAL4731 Grammar in Context 1                               EAL4740 Proofreading and Editing Skills                   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Communication and Culture                                                              in the Global Workplace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Choose from: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EAL6204 Storytelling for Success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 6201 Professional Writing for the Global Workplace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EAL6200 Intercultural Communication for the Global Workplace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20000"/>
                              <a:lumOff val="80000"/>
                            </a:srgbClr>
                          </a:solidFill>
                          <a:effectLst/>
                          <a:uLnTx/>
                          <a:uFillTx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n-cs"/>
                        </a:rPr>
                        <a:t> 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28165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8EAC2A4-85C2-3514-B0C6-4E4D23BE9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860" y="0"/>
            <a:ext cx="1335140" cy="1353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C21C6D-2CA7-45AD-0E61-55FBBD1EA6CF}"/>
              </a:ext>
            </a:extLst>
          </p:cNvPr>
          <p:cNvSpPr txBox="1"/>
          <p:nvPr/>
        </p:nvSpPr>
        <p:spPr>
          <a:xfrm>
            <a:off x="236538" y="168883"/>
            <a:ext cx="3251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QM Elevate classes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798D02-1488-4C3E-8B31-2683472B8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71" y="794608"/>
            <a:ext cx="1138093" cy="759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DE863-86F2-DD64-23E4-CAFB95B23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186" y="794608"/>
            <a:ext cx="1138095" cy="759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7352EC-72F1-D998-6178-2512939DA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786" y="784303"/>
            <a:ext cx="1138095" cy="7598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152C2A-FF3A-10E6-AB75-0C3AD6E0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455" y="804910"/>
            <a:ext cx="1107229" cy="739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FC2EE8-AA65-19C3-9D70-6D14A1F4DD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027" y="815215"/>
            <a:ext cx="1109248" cy="740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76CADB-8AD6-5611-F0EA-526DCF2ED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618" y="813869"/>
            <a:ext cx="1138095" cy="7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99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05A8A3-D2D3-BC20-A72B-EA4B78C7BB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Communication – QM Elevate</a:t>
            </a:r>
          </a:p>
          <a:p>
            <a:r>
              <a:rPr lang="en-US" dirty="0"/>
              <a:t>SEF Professional Development Award</a:t>
            </a:r>
            <a:r>
              <a:rPr lang="en-GB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5E62B3-B741-100F-03D9-68C52847B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311275"/>
            <a:ext cx="6088944" cy="2952750"/>
          </a:xfrm>
        </p:spPr>
        <p:txBody>
          <a:bodyPr/>
          <a:lstStyle/>
          <a:p>
            <a:r>
              <a:rPr lang="en-GB" sz="1500" dirty="0"/>
              <a:t>A suite of modules aimed at improving interpersonal skills:</a:t>
            </a:r>
          </a:p>
          <a:p>
            <a:endParaRPr lang="en-GB" sz="1500" dirty="0"/>
          </a:p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EAL6204 Storytelling for Success </a:t>
            </a:r>
            <a:r>
              <a:rPr lang="en-GB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EAL 6201 Professional Writing for the Global Workplace</a:t>
            </a:r>
            <a:r>
              <a:rPr lang="en-GB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EAL6200 Intercultural Communication for the Global Workplace</a:t>
            </a:r>
            <a:r>
              <a:rPr lang="en-GB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EAL6209 Communicating with Impact </a:t>
            </a:r>
          </a:p>
          <a:p>
            <a:pPr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EAL6209 Communicating with Impact </a:t>
            </a:r>
          </a:p>
          <a:p>
            <a:pPr defTabSz="342900" fontAlgn="base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EAL4650 Effective Presentations </a:t>
            </a:r>
          </a:p>
          <a:p>
            <a:endParaRPr lang="en-GB" sz="1500" dirty="0"/>
          </a:p>
          <a:p>
            <a:r>
              <a:rPr lang="en-GB" sz="1500" b="1" dirty="0"/>
              <a:t>QM Elevate </a:t>
            </a:r>
            <a:r>
              <a:rPr lang="en-GB" sz="1500" dirty="0"/>
              <a:t>is</a:t>
            </a:r>
            <a:r>
              <a:rPr lang="en-GB" sz="1500" b="1" dirty="0"/>
              <a:t> </a:t>
            </a:r>
            <a:r>
              <a:rPr lang="en-GB" sz="1500" dirty="0"/>
              <a:t>a university-wide programme in academic and professional skills. The classes run in semesters 1 and 2, and open to home and international students. </a:t>
            </a:r>
          </a:p>
        </p:txBody>
      </p:sp>
      <p:pic>
        <p:nvPicPr>
          <p:cNvPr id="2056" name="Picture 8" descr="Clear Communications Throughout Employment – Part 3: Retention and  Development - Alaska Public Entity Insurance">
            <a:extLst>
              <a:ext uri="{FF2B5EF4-FFF2-40B4-BE49-F238E27FC236}">
                <a16:creationId xmlns:a16="http://schemas.microsoft.com/office/drawing/2014/main" id="{0865FA45-41AB-B3F7-E822-64873BC0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018" y="780585"/>
            <a:ext cx="3165639" cy="276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DEB9F-3F9A-6E1C-6539-F51B1CDD3D23}"/>
              </a:ext>
            </a:extLst>
          </p:cNvPr>
          <p:cNvSpPr txBox="1"/>
          <p:nvPr/>
        </p:nvSpPr>
        <p:spPr>
          <a:xfrm>
            <a:off x="5900666" y="3526474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 more about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QM Elevate classes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71DB0-D633-393F-183E-95C09521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924" y="3344449"/>
            <a:ext cx="1001355" cy="10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23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FF579A-4D36-4642-D74D-07419A3A1C3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What our students say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F8D4A-BEF0-229E-2756-C090440F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922" y="1638981"/>
            <a:ext cx="2536156" cy="1865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6DBAB-7C28-E82A-CCDA-AF1AE92F9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0222">
            <a:off x="419264" y="1468278"/>
            <a:ext cx="2651990" cy="2206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3E0CB0-32A7-ADD3-8981-66F570C7D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171" y="270339"/>
            <a:ext cx="2603218" cy="2255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D347FF-86DC-9107-044D-CCB052E6C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00" y="2425767"/>
            <a:ext cx="3407959" cy="1871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65159E-A8FC-80FC-71AC-5EECEAECD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442" y="3491342"/>
            <a:ext cx="3895682" cy="13778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E190C-3D00-ABFE-997F-2178E59B3F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F3DA1-4684-8336-B76B-AF2F36853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516" y="735308"/>
            <a:ext cx="2749534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0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5E0E2C-7D93-D373-7A33-D9096F96F0A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Registration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92CFE-85A8-1D7B-AFEE-1CE885EA49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 fontAlgn="base"/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To register, log in to </a:t>
            </a:r>
            <a:r>
              <a:rPr lang="en-GB" sz="1400" b="0" i="0" u="sng" strike="noStrike" dirty="0" err="1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/>
              </a:rPr>
              <a:t>MySIS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and use the ‘Module Registration’ menu. Select ‘I want to select/change my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</a:rPr>
              <a:t>QM Elevate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modules or view my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</a:rPr>
              <a:t>QM Elevate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module feedback’. You can register for up to 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4 modules per semester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  </a:t>
            </a:r>
            <a:endParaRPr lang="en-GB" b="0" i="0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en-GB" b="0" i="0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You will not receive any emails confirming your booking, but you can always see all your confirmed bookings in the same module registration task in </a:t>
            </a:r>
            <a:r>
              <a:rPr lang="en-GB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MySIS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There is at least a 48-hour delay between </a:t>
            </a:r>
            <a:r>
              <a:rPr lang="en-GB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MySIS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registration and the module appearing on QMPlus, timetable or in Teams, so register in advance.  </a:t>
            </a:r>
            <a:endParaRPr lang="en-GB" b="0" i="0" dirty="0">
              <a:solidFill>
                <a:srgbClr val="002060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9A246-3132-0E76-8D59-453F6D9413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80865" y="1594339"/>
            <a:ext cx="4479315" cy="2669686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Registration opens on 22 September!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Our classes fill up very quickly, </a:t>
            </a:r>
          </a:p>
          <a:p>
            <a:pPr marL="0" indent="0">
              <a:buNone/>
            </a:pPr>
            <a:r>
              <a:rPr lang="en-GB" sz="2000" dirty="0"/>
              <a:t>don’t miss your opportunity!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Teaching begins on 29 September.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37ADC-2D69-40F2-B7BB-DFA71BE6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860" y="0"/>
            <a:ext cx="133514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14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542C73-9995-574F-F002-5675092E109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Get Spotted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B5609-839C-42EB-D21F-883E13FF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98" y="1905057"/>
            <a:ext cx="2280102" cy="201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6E5A4-2812-1889-B12E-F6DDFA0C6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928" y="1905057"/>
            <a:ext cx="2011854" cy="201795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97B2A-D471-F82D-5D41-8712612E73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7" y="868680"/>
            <a:ext cx="6208688" cy="3395345"/>
          </a:xfrm>
        </p:spPr>
        <p:txBody>
          <a:bodyPr/>
          <a:lstStyle/>
          <a:p>
            <a:r>
              <a:rPr lang="en-GB" dirty="0"/>
              <a:t>Tune in to our podcast series to discover how academic assignments can strengthen your communication skills and boost your future career.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54C1C-4379-CB98-C0B6-CDC0AEEC6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45" y="2008067"/>
            <a:ext cx="1672590" cy="1672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41D483-72BA-BDE6-D44E-45AF7C291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148" y="0"/>
            <a:ext cx="2524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4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49DD3-6053-C1BF-06BE-DA729502AB0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Any questions?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B8F49-9418-F6D2-4970-B200D722B4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876300"/>
            <a:ext cx="4277455" cy="3387725"/>
          </a:xfrm>
        </p:spPr>
        <p:txBody>
          <a:bodyPr/>
          <a:lstStyle/>
          <a:p>
            <a:r>
              <a:rPr lang="en-GB" dirty="0"/>
              <a:t>Dr Weronika Fernando </a:t>
            </a:r>
          </a:p>
          <a:p>
            <a:pPr lvl="1"/>
            <a:r>
              <a:rPr lang="en-GB" dirty="0">
                <a:hlinkClick r:id="rId3"/>
              </a:rPr>
              <a:t>w.fernando@qmul.ac.uk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fontAlgn="base"/>
            <a:r>
              <a:rPr lang="en-GB" dirty="0"/>
              <a:t>get in touch with the STA Education Team via </a:t>
            </a:r>
            <a:r>
              <a:rPr lang="en-GB" dirty="0" err="1"/>
              <a:t>AskQM</a:t>
            </a:r>
            <a:r>
              <a:rPr lang="en-GB" dirty="0"/>
              <a:t> - </a:t>
            </a:r>
            <a:r>
              <a:rPr lang="en-GB" dirty="0">
                <a:hlinkClick r:id="rId4" tooltip="https://askqm.qmul.ac.uk/s/"/>
              </a:rPr>
              <a:t>https://askqm.qmul.ac.uk/s/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21755-DF0A-D117-97F3-C551A5EE0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609" y="1588086"/>
            <a:ext cx="4429125" cy="2952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9B38E-911A-1622-697D-6767E547C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579" y="0"/>
            <a:ext cx="1335140" cy="1353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0119A-F56B-44CF-4D92-0C735CB2F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2387600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BD1C43-3C32-4118-A7E0-EE371CE878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0657" y="262396"/>
            <a:ext cx="8672097" cy="667616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dirty="0">
                <a:latin typeface="Arial"/>
                <a:cs typeface="Arial"/>
              </a:rPr>
              <a:t>Meet your Careers Consultant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0F29E8-B7BC-496F-8632-5AA02294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3" y="81104"/>
            <a:ext cx="772160" cy="772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86B91-F6F0-4A85-BB6C-9786C583DC87}"/>
              </a:ext>
            </a:extLst>
          </p:cNvPr>
          <p:cNvSpPr txBox="1"/>
          <p:nvPr/>
        </p:nvSpPr>
        <p:spPr>
          <a:xfrm>
            <a:off x="389106" y="1209838"/>
            <a:ext cx="8262525" cy="25160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Pash Selopal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lang="en-GB" b="1" dirty="0">
                <a:solidFill>
                  <a:srgbClr val="21386A"/>
                </a:solidFill>
              </a:rPr>
              <a:t>Careers Consultant – School of Economics &amp; Finance, School of Engineering &amp; Materials Science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 experience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Graduate &amp; Early Careers Recruitment – Bloomberg, Gartner, Frontline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Book an appointment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(F2F or Online): </a:t>
            </a: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https://www.qmul.ac.uk/careers/how-to/book-an-appointment/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Office Hours: Monday (In Person or Online), Tuesday PM – Online, Friday AM (In Person or Online) or with colleagues across the week</a:t>
            </a:r>
            <a:b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91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2F0359-CA69-413E-AAF8-3660A3F7BD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9950" y="3969673"/>
            <a:ext cx="4186238" cy="294353"/>
          </a:xfrm>
        </p:spPr>
        <p:txBody>
          <a:bodyPr/>
          <a:lstStyle/>
          <a:p>
            <a:pPr algn="ctr"/>
            <a:r>
              <a:rPr lang="en-GB" sz="1400" b="1"/>
              <a:t>QR code to access QM Careers Hub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CE0D0-AD3E-4E21-9B49-302F7D922CD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QM Careers Hub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21B555-0D59-4042-B90E-F22CEE7038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1800" dirty="0"/>
              <a:t>To hear about vacancies (part time jobs, internships, placements, graduate jobs) and events and workshops, complete your ‘Profile’ and…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sz="1800" b="1" dirty="0"/>
              <a:t>Unlock your QM Careers Hub!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396671D7-D295-4199-B260-51CAAD58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79" y="326714"/>
            <a:ext cx="3485181" cy="34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9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A0D12-6CFF-54D6-E1DD-75F6332CE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934F42-4F02-6AF5-384F-B6D8B9CE9C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93847" y="321240"/>
            <a:ext cx="6504073" cy="7772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Arial"/>
                <a:cs typeface="Arial"/>
              </a:rPr>
              <a:t>What Careers &amp; Enterprise Do....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0695A0-4034-4118-5AB5-CFB96E70F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469" y="1092455"/>
            <a:ext cx="8357974" cy="3063668"/>
          </a:xfrm>
        </p:spPr>
        <p:txBody>
          <a:bodyPr lIns="91440" tIns="45720" rIns="91440" bIns="45720" anchor="t"/>
          <a:lstStyle/>
          <a:p>
            <a:r>
              <a:rPr lang="en-GB" sz="1800" dirty="0">
                <a:latin typeface="Arial"/>
                <a:cs typeface="Arial"/>
              </a:rPr>
              <a:t>We help you develop a strategy to boost your employability and career.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/>
              <a:cs typeface="Arial"/>
            </a:endParaRPr>
          </a:p>
          <a:p>
            <a:r>
              <a:rPr lang="en-GB" sz="1800" dirty="0">
                <a:latin typeface="Arial"/>
                <a:cs typeface="Arial"/>
              </a:rPr>
              <a:t>We run </a:t>
            </a:r>
            <a:r>
              <a:rPr lang="en-GB" sz="1800" b="1" dirty="0">
                <a:latin typeface="Arial"/>
                <a:cs typeface="Arial"/>
              </a:rPr>
              <a:t>events</a:t>
            </a:r>
            <a:r>
              <a:rPr lang="en-GB" sz="1800" dirty="0">
                <a:latin typeface="Arial"/>
                <a:cs typeface="Arial"/>
              </a:rPr>
              <a:t> such as the Autumn Careers fair, and </a:t>
            </a:r>
            <a:r>
              <a:rPr lang="en-GB" sz="1800" b="1" dirty="0">
                <a:latin typeface="Arial"/>
                <a:cs typeface="Arial"/>
              </a:rPr>
              <a:t>workshops</a:t>
            </a:r>
            <a:r>
              <a:rPr lang="en-GB" sz="1800" dirty="0">
                <a:latin typeface="Arial"/>
                <a:cs typeface="Arial"/>
              </a:rPr>
              <a:t> ranging from ‘Navigating the UK Labour Market’, ‘Applying to a PhD’ to ‘Mock Assessment Centres’</a:t>
            </a:r>
          </a:p>
          <a:p>
            <a:pPr marL="0" indent="0">
              <a:buNone/>
            </a:pPr>
            <a:endParaRPr lang="en-GB" sz="1800" dirty="0">
              <a:cs typeface="Arial"/>
            </a:endParaRPr>
          </a:p>
          <a:p>
            <a:r>
              <a:rPr lang="en-GB" sz="1800" dirty="0">
                <a:cs typeface="Arial"/>
              </a:rPr>
              <a:t>We can support you to find work and opportunities – tactics and resources.</a:t>
            </a:r>
          </a:p>
          <a:p>
            <a:endParaRPr lang="en-GB" sz="1700" dirty="0">
              <a:cs typeface="Arial"/>
            </a:endParaRPr>
          </a:p>
          <a:p>
            <a:endParaRPr lang="en-GB" sz="1200" dirty="0">
              <a:cs typeface="Arial"/>
            </a:endParaRPr>
          </a:p>
          <a:p>
            <a:endParaRPr lang="en-GB" dirty="0">
              <a:cs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94F7315-EFB8-9796-B0AD-2DE56C06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69" y="242169"/>
            <a:ext cx="686221" cy="6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5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5BD1C43-3C32-4118-A7E0-EE371CE878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2265" y="164443"/>
            <a:ext cx="5189114" cy="516804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GB" sz="3000">
                <a:latin typeface="Arial"/>
                <a:cs typeface="Arial"/>
              </a:rPr>
              <a:t>Careers and Enterprise  Appointments</a:t>
            </a:r>
            <a:endParaRPr lang="en-GB" sz="3000"/>
          </a:p>
        </p:txBody>
      </p:sp>
      <p:pic>
        <p:nvPicPr>
          <p:cNvPr id="1026" name="Picture 2" descr="Careers consultant talking to a stud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53" y="0"/>
            <a:ext cx="4472247" cy="447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2C31E-58FB-0514-965B-675F78B39150}"/>
              </a:ext>
            </a:extLst>
          </p:cNvPr>
          <p:cNvSpPr txBox="1"/>
          <p:nvPr/>
        </p:nvSpPr>
        <p:spPr>
          <a:xfrm>
            <a:off x="232265" y="1551454"/>
            <a:ext cx="3872428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Careers appointments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CV and Application support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Practice Interviews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Enterprise appointments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dirty="0">
              <a:solidFill>
                <a:srgbClr val="21386A"/>
              </a:solidFill>
              <a:latin typeface="Arial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cs typeface="Calibri"/>
              </a:rPr>
              <a:t>Career Essentials workshops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sz="1200" dirty="0">
              <a:solidFill>
                <a:srgbClr val="21386A"/>
              </a:solidFill>
              <a:latin typeface="Arial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cs typeface="Calibri"/>
              </a:rPr>
              <a:t>Weekly Drop-Ins</a:t>
            </a: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  <a:p>
            <a:pPr marL="285750" marR="0" lvl="0" indent="-2857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EC9A3-B018-062A-9C1E-04A7398551C3}"/>
              </a:ext>
            </a:extLst>
          </p:cNvPr>
          <p:cNvSpPr txBox="1"/>
          <p:nvPr/>
        </p:nvSpPr>
        <p:spPr>
          <a:xfrm>
            <a:off x="232265" y="1180970"/>
            <a:ext cx="45678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offer one-to-one support: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E47B0-DCC5-B09C-7224-0865D8C98116}"/>
              </a:ext>
            </a:extLst>
          </p:cNvPr>
          <p:cNvSpPr txBox="1"/>
          <p:nvPr/>
        </p:nvSpPr>
        <p:spPr>
          <a:xfrm>
            <a:off x="406833" y="3697782"/>
            <a:ext cx="40903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Book an appointment via QM Careers Hub, or contact us on 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/>
                <a:hlinkClick r:id="rId3"/>
              </a:rPr>
              <a:t>careers@qmul.ac.uk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386A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 or visit us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1386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88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rgbClr val="1C3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You career journey… EAST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A0CFCEF-68B7-476C-8FE5-21F6B7F83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6452" y="1044439"/>
            <a:ext cx="4126191" cy="3103018"/>
          </a:xfrm>
        </p:spPr>
        <p:txBody>
          <a:bodyPr/>
          <a:lstStyle/>
          <a:p>
            <a:pPr marL="0" indent="0">
              <a:buNone/>
            </a:pPr>
            <a:r>
              <a:rPr lang="en-GB" sz="1800" b="1"/>
              <a:t>EAST is the Queen Mary student career journey, which will help you prepare for your next steps, whether that be work, study, or your own enterprise.</a:t>
            </a:r>
          </a:p>
          <a:p>
            <a:r>
              <a:rPr lang="en-GB" sz="1800" b="1">
                <a:solidFill>
                  <a:schemeClr val="tx1"/>
                </a:solidFill>
              </a:rPr>
              <a:t>Explore</a:t>
            </a:r>
            <a:r>
              <a:rPr lang="en-GB" sz="1800">
                <a:solidFill>
                  <a:schemeClr val="tx1"/>
                </a:solidFill>
              </a:rPr>
              <a:t> your career options </a:t>
            </a:r>
          </a:p>
          <a:p>
            <a:r>
              <a:rPr lang="en-GB" sz="1800" b="1">
                <a:solidFill>
                  <a:schemeClr val="tx1"/>
                </a:solidFill>
              </a:rPr>
              <a:t>Acquire</a:t>
            </a:r>
            <a:r>
              <a:rPr lang="en-GB" sz="1800">
                <a:solidFill>
                  <a:schemeClr val="tx1"/>
                </a:solidFill>
              </a:rPr>
              <a:t> experience and skills</a:t>
            </a:r>
          </a:p>
          <a:p>
            <a:r>
              <a:rPr lang="en-GB" sz="1800" b="1">
                <a:solidFill>
                  <a:schemeClr val="tx1"/>
                </a:solidFill>
              </a:rPr>
              <a:t>Showcase</a:t>
            </a:r>
            <a:r>
              <a:rPr lang="en-GB" sz="1800">
                <a:solidFill>
                  <a:schemeClr val="tx1"/>
                </a:solidFill>
              </a:rPr>
              <a:t> your experience and skills</a:t>
            </a:r>
          </a:p>
          <a:p>
            <a:r>
              <a:rPr lang="en-GB" sz="1800" b="1">
                <a:solidFill>
                  <a:schemeClr val="tx1"/>
                </a:solidFill>
              </a:rPr>
              <a:t>Transition </a:t>
            </a:r>
            <a:r>
              <a:rPr lang="en-GB" sz="1800">
                <a:solidFill>
                  <a:schemeClr val="tx1"/>
                </a:solidFill>
              </a:rPr>
              <a:t>towards your next steps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B4753AB-34C2-4889-B3A6-7DAE00A60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5" t="3043" r="26256" b="9845"/>
          <a:stretch/>
        </p:blipFill>
        <p:spPr>
          <a:xfrm>
            <a:off x="4522642" y="148497"/>
            <a:ext cx="4336050" cy="425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186596" y="95709"/>
            <a:ext cx="8680034" cy="118718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1" kern="1200">
                <a:solidFill>
                  <a:srgbClr val="1C3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1C3D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Message: Get Involved and Develop Skills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AB73E03-E565-4554-9039-0A926BAA7151}"/>
              </a:ext>
            </a:extLst>
          </p:cNvPr>
          <p:cNvGraphicFramePr/>
          <p:nvPr/>
        </p:nvGraphicFramePr>
        <p:xfrm>
          <a:off x="285307" y="745958"/>
          <a:ext cx="8573386" cy="3709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82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A1E83-5BB7-CB3F-A9DC-DAFA810FCF9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/>
              <a:t>Who are you and what type of opportunities are you looking for?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BE4836-2383-5A16-E0D0-9F6B4DEBD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596" y="1311275"/>
            <a:ext cx="8479422" cy="2952750"/>
          </a:xfrm>
        </p:spPr>
        <p:txBody>
          <a:bodyPr/>
          <a:lstStyle/>
          <a:p>
            <a:r>
              <a:rPr lang="en-GB" dirty="0"/>
              <a:t>My assumptions…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Experienced Professional (3+ Years relevant professional experience)</a:t>
            </a:r>
          </a:p>
          <a:p>
            <a:pPr marL="0" indent="0">
              <a:buNone/>
            </a:pPr>
            <a:r>
              <a:rPr lang="en-GB" dirty="0"/>
              <a:t>	or</a:t>
            </a:r>
          </a:p>
          <a:p>
            <a:pPr marL="0" indent="0">
              <a:buNone/>
            </a:pPr>
            <a:r>
              <a:rPr lang="en-GB" dirty="0"/>
              <a:t>Recent Graduate interested in Graduate Schemes/Jobs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58107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654ADC9F12924A98775CE4A71E31EA" ma:contentTypeVersion="17" ma:contentTypeDescription="Create a new document." ma:contentTypeScope="" ma:versionID="acae971cc21b63e9377099ab1110726a">
  <xsd:schema xmlns:xsd="http://www.w3.org/2001/XMLSchema" xmlns:xs="http://www.w3.org/2001/XMLSchema" xmlns:p="http://schemas.microsoft.com/office/2006/metadata/properties" xmlns:ns2="45ae7f3d-bcd0-4e4b-af93-f03a9fbb19b5" xmlns:ns3="6649982f-b66b-4072-8006-4697fed55f9d" targetNamespace="http://schemas.microsoft.com/office/2006/metadata/properties" ma:root="true" ma:fieldsID="7508310ee705ff6d6d6c39271a085496" ns2:_="" ns3:_=""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649982f-b66b-4072-8006-4697fed55f9d">
      <UserInfo>
        <DisplayName>Paul Clatworthy</DisplayName>
        <AccountId>254</AccountId>
        <AccountType/>
      </UserInfo>
      <UserInfo>
        <DisplayName>Tammy Goldfeld</DisplayName>
        <AccountId>86</AccountId>
        <AccountType/>
      </UserInfo>
      <UserInfo>
        <DisplayName>Stefan Couch</DisplayName>
        <AccountId>14</AccountId>
        <AccountType/>
      </UserInfo>
      <UserInfo>
        <DisplayName>Kirsti Burton</DisplayName>
        <AccountId>59</AccountId>
        <AccountType/>
      </UserInfo>
      <UserInfo>
        <DisplayName>Moriom Begum</DisplayName>
        <AccountId>363</AccountId>
        <AccountType/>
      </UserInfo>
      <UserInfo>
        <DisplayName>Judith Baines</DisplayName>
        <AccountId>64</AccountId>
        <AccountType/>
      </UserInfo>
      <UserInfo>
        <DisplayName>Emma Davies</DisplayName>
        <AccountId>379</AccountId>
        <AccountType/>
      </UserInfo>
      <UserInfo>
        <DisplayName>Lindsey Shirah</DisplayName>
        <AccountId>30</AccountId>
        <AccountType/>
      </UserInfo>
      <UserInfo>
        <DisplayName>Andy Walsh</DisplayName>
        <AccountId>27</AccountId>
        <AccountType/>
      </UserInfo>
      <UserInfo>
        <DisplayName>Paraskevi Argyriou</DisplayName>
        <AccountId>485</AccountId>
        <AccountType/>
      </UserInfo>
      <UserInfo>
        <DisplayName>Lizzie Gall</DisplayName>
        <AccountId>265</AccountId>
        <AccountType/>
      </UserInfo>
    </SharedWithUsers>
    <MediaLengthInSeconds xmlns="45ae7f3d-bcd0-4e4b-af93-f03a9fbb19b5" xsi:nil="true"/>
    <lcf76f155ced4ddcb4097134ff3c332f xmlns="45ae7f3d-bcd0-4e4b-af93-f03a9fbb19b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04810A-3C3F-45D0-88A7-23B931026803}">
  <ds:schemaRefs>
    <ds:schemaRef ds:uri="45ae7f3d-bcd0-4e4b-af93-f03a9fbb19b5"/>
    <ds:schemaRef ds:uri="6649982f-b66b-4072-8006-4697fed55f9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CA726DF-4B5D-42D2-94B0-CB080AACD6CB}">
  <ds:schemaRefs>
    <ds:schemaRef ds:uri="http://purl.org/dc/dcmitype/"/>
    <ds:schemaRef ds:uri="6649982f-b66b-4072-8006-4697fed55f9d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45ae7f3d-bcd0-4e4b-af93-f03a9fbb19b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9B8474-575E-468D-A3A9-0A530FFC49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</TotalTime>
  <Words>1638</Words>
  <Application>Microsoft Office PowerPoint</Application>
  <PresentationFormat>On-screen Show (16:9)</PresentationFormat>
  <Paragraphs>284</Paragraphs>
  <Slides>25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1_Custom Design</vt:lpstr>
      <vt:lpstr>Custom Design</vt:lpstr>
      <vt:lpstr>2_Custom Design</vt:lpstr>
      <vt:lpstr>3_Custom Design</vt:lpstr>
      <vt:lpstr>Office Theme</vt:lpstr>
      <vt:lpstr>4_Custom Design</vt:lpstr>
      <vt:lpstr>1_Office Theme</vt:lpstr>
      <vt:lpstr>5_Custom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Pash Selopal</cp:lastModifiedBy>
  <cp:revision>74</cp:revision>
  <dcterms:created xsi:type="dcterms:W3CDTF">2020-06-18T12:08:25Z</dcterms:created>
  <dcterms:modified xsi:type="dcterms:W3CDTF">2025-09-16T08:49:58Z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0x01010005654ADC9F12924A98775CE4A71E31EA</vt:lpwstr>
  </property>
  <property fmtid="{D5CDD505-2E9C-101B-9397-08002B2CF9AE}" pid="3" name="Order">
    <vt:r8>25917400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TaxCatchAll">
    <vt:lpwstr>1;#Protect|9124d8d9-0c1c-41e9-aa14-aba001e9a028</vt:lpwstr>
  </property>
  <property fmtid="{D5CDD505-2E9C-101B-9397-08002B2CF9AE}" pid="11" name="QMULInformationClassificationTaxHTField0">
    <vt:lpwstr>Protect|9124d8d9-0c1c-41e9-aa14-aba001e9a028</vt:lpwstr>
  </property>
  <property fmtid="{D5CDD505-2E9C-101B-9397-08002B2CF9AE}" pid="12" name="TaxKeyword">
    <vt:lpwstr/>
  </property>
  <property fmtid="{D5CDD505-2E9C-101B-9397-08002B2CF9AE}" pid="13" name="QMULDocumentStatus">
    <vt:lpwstr/>
  </property>
  <property fmtid="{D5CDD505-2E9C-101B-9397-08002B2CF9AE}" pid="14" name="QMULDocumentTypeTaxHTField0">
    <vt:lpwstr/>
  </property>
  <property fmtid="{D5CDD505-2E9C-101B-9397-08002B2CF9AE}" pid="15" name="MediaServiceImageTags">
    <vt:lpwstr/>
  </property>
  <property fmtid="{D5CDD505-2E9C-101B-9397-08002B2CF9AE}" pid="16" name="QMULInformationClassification">
    <vt:lpwstr>1;#Protect|9124d8d9-0c1c-41e9-aa14-aba001e9a028</vt:lpwstr>
  </property>
  <property fmtid="{D5CDD505-2E9C-101B-9397-08002B2CF9AE}" pid="17" name="QMULLocation">
    <vt:lpwstr/>
  </property>
  <property fmtid="{D5CDD505-2E9C-101B-9397-08002B2CF9AE}" pid="18" name="TaxKeywordTaxHTField">
    <vt:lpwstr/>
  </property>
  <property fmtid="{D5CDD505-2E9C-101B-9397-08002B2CF9AE}" pid="19" name="QMULDocumentType">
    <vt:lpwstr/>
  </property>
  <property fmtid="{D5CDD505-2E9C-101B-9397-08002B2CF9AE}" pid="20" name="QMULSchoolTaxHTField0">
    <vt:lpwstr/>
  </property>
  <property fmtid="{D5CDD505-2E9C-101B-9397-08002B2CF9AE}" pid="21" name="QMULDocumentStatusTaxHTField0">
    <vt:lpwstr/>
  </property>
  <property fmtid="{D5CDD505-2E9C-101B-9397-08002B2CF9AE}" pid="22" name="QMULSchool">
    <vt:lpwstr/>
  </property>
  <property fmtid="{D5CDD505-2E9C-101B-9397-08002B2CF9AE}" pid="23" name="QMULLocationTaxHTField0">
    <vt:lpwstr/>
  </property>
  <property fmtid="{D5CDD505-2E9C-101B-9397-08002B2CF9AE}" pid="24" name="QMULDepartment">
    <vt:lpwstr/>
  </property>
  <property fmtid="{D5CDD505-2E9C-101B-9397-08002B2CF9AE}" pid="25" name="QMULDepartmentTaxHTField0">
    <vt:lpwstr/>
  </property>
</Properties>
</file>