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280" r:id="rId5"/>
    <p:sldId id="351" r:id="rId6"/>
    <p:sldId id="421" r:id="rId7"/>
    <p:sldId id="463" r:id="rId8"/>
    <p:sldId id="464" r:id="rId9"/>
    <p:sldId id="470" r:id="rId10"/>
    <p:sldId id="471" r:id="rId11"/>
    <p:sldId id="469" r:id="rId12"/>
    <p:sldId id="472" r:id="rId13"/>
    <p:sldId id="473" r:id="rId14"/>
    <p:sldId id="475" r:id="rId15"/>
    <p:sldId id="474" r:id="rId16"/>
    <p:sldId id="477" r:id="rId17"/>
    <p:sldId id="476" r:id="rId18"/>
    <p:sldId id="481" r:id="rId19"/>
    <p:sldId id="482" r:id="rId20"/>
    <p:sldId id="483" r:id="rId21"/>
    <p:sldId id="484" r:id="rId22"/>
    <p:sldId id="501" r:id="rId23"/>
    <p:sldId id="500" r:id="rId24"/>
    <p:sldId id="499" r:id="rId25"/>
    <p:sldId id="498" r:id="rId26"/>
    <p:sldId id="497" r:id="rId27"/>
    <p:sldId id="496" r:id="rId28"/>
    <p:sldId id="495" r:id="rId29"/>
    <p:sldId id="494" r:id="rId30"/>
    <p:sldId id="493" r:id="rId31"/>
    <p:sldId id="492" r:id="rId32"/>
    <p:sldId id="478" r:id="rId33"/>
    <p:sldId id="480" r:id="rId34"/>
    <p:sldId id="479" r:id="rId35"/>
    <p:sldId id="452" r:id="rId3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24">
          <p15:clr>
            <a:srgbClr val="A4A3A4"/>
          </p15:clr>
        </p15:guide>
        <p15:guide id="4" orient="horz" pos="555">
          <p15:clr>
            <a:srgbClr val="A4A3A4"/>
          </p15:clr>
        </p15:guide>
        <p15:guide id="5" orient="horz" pos="900">
          <p15:clr>
            <a:srgbClr val="A4A3A4"/>
          </p15:clr>
        </p15:guide>
        <p15:guide id="6" orient="horz" pos="3655">
          <p15:clr>
            <a:srgbClr val="A4A3A4"/>
          </p15:clr>
        </p15:guide>
        <p15:guide id="7" pos="318">
          <p15:clr>
            <a:srgbClr val="A4A3A4"/>
          </p15:clr>
        </p15:guide>
        <p15:guide id="8" pos="5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8CF"/>
    <a:srgbClr val="658190"/>
    <a:srgbClr val="094A8B"/>
    <a:srgbClr val="3333CC"/>
    <a:srgbClr val="004A8B"/>
    <a:srgbClr val="BC0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774" autoAdjust="0"/>
  </p:normalViewPr>
  <p:slideViewPr>
    <p:cSldViewPr snapToGrid="0" snapToObjects="1">
      <p:cViewPr varScale="1">
        <p:scale>
          <a:sx n="56" d="100"/>
          <a:sy n="56" d="100"/>
        </p:scale>
        <p:origin x="1604" y="52"/>
      </p:cViewPr>
      <p:guideLst>
        <p:guide orient="horz" pos="1620"/>
        <p:guide pos="2880"/>
        <p:guide orient="horz" pos="324"/>
        <p:guide orient="horz" pos="555"/>
        <p:guide orient="horz" pos="900"/>
        <p:guide orient="horz" pos="3655"/>
        <p:guide pos="318"/>
        <p:guide pos="54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4745" tIns="47373" rIns="94745" bIns="47373" rtlCol="0"/>
          <a:lstStyle>
            <a:lvl1pPr algn="l">
              <a:defRPr sz="1200"/>
            </a:lvl1pPr>
          </a:lstStyle>
          <a:p>
            <a:endParaRPr lang="en-GB"/>
          </a:p>
        </p:txBody>
      </p:sp>
      <p:sp>
        <p:nvSpPr>
          <p:cNvPr id="3" name="Date Placeholder 2"/>
          <p:cNvSpPr>
            <a:spLocks noGrp="1"/>
          </p:cNvSpPr>
          <p:nvPr>
            <p:ph type="dt" sz="quarter" idx="1"/>
          </p:nvPr>
        </p:nvSpPr>
        <p:spPr>
          <a:xfrm>
            <a:off x="4021296" y="4"/>
            <a:ext cx="3076363" cy="511731"/>
          </a:xfrm>
          <a:prstGeom prst="rect">
            <a:avLst/>
          </a:prstGeom>
        </p:spPr>
        <p:txBody>
          <a:bodyPr vert="horz" lIns="94745" tIns="47373" rIns="94745" bIns="47373" rtlCol="0"/>
          <a:lstStyle>
            <a:lvl1pPr algn="r">
              <a:defRPr sz="1200"/>
            </a:lvl1pPr>
          </a:lstStyle>
          <a:p>
            <a:fld id="{104A58E1-3D30-4150-83B2-D3545080C087}" type="datetimeFigureOut">
              <a:rPr lang="en-GB" smtClean="0"/>
              <a:t>26/03/2024</a:t>
            </a:fld>
            <a:endParaRPr lang="en-GB"/>
          </a:p>
        </p:txBody>
      </p:sp>
      <p:sp>
        <p:nvSpPr>
          <p:cNvPr id="4" name="Footer Placeholder 3"/>
          <p:cNvSpPr>
            <a:spLocks noGrp="1"/>
          </p:cNvSpPr>
          <p:nvPr>
            <p:ph type="ftr" sz="quarter" idx="2"/>
          </p:nvPr>
        </p:nvSpPr>
        <p:spPr>
          <a:xfrm>
            <a:off x="3" y="9721111"/>
            <a:ext cx="3076363" cy="511731"/>
          </a:xfrm>
          <a:prstGeom prst="rect">
            <a:avLst/>
          </a:prstGeom>
        </p:spPr>
        <p:txBody>
          <a:bodyPr vert="horz" lIns="94745" tIns="47373" rIns="94745" bIns="47373"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11"/>
            <a:ext cx="3076363" cy="511731"/>
          </a:xfrm>
          <a:prstGeom prst="rect">
            <a:avLst/>
          </a:prstGeom>
        </p:spPr>
        <p:txBody>
          <a:bodyPr vert="horz" lIns="94745" tIns="47373" rIns="94745" bIns="47373" rtlCol="0" anchor="b"/>
          <a:lstStyle>
            <a:lvl1pPr algn="r">
              <a:defRPr sz="1200"/>
            </a:lvl1pPr>
          </a:lstStyle>
          <a:p>
            <a:fld id="{B798712A-46C4-43A4-8DB1-72964A5915F5}" type="slidenum">
              <a:rPr lang="en-GB" smtClean="0"/>
              <a:t>‹#›</a:t>
            </a:fld>
            <a:endParaRPr lang="en-GB"/>
          </a:p>
        </p:txBody>
      </p:sp>
    </p:spTree>
    <p:extLst>
      <p:ext uri="{BB962C8B-B14F-4D97-AF65-F5344CB8AC3E}">
        <p14:creationId xmlns:p14="http://schemas.microsoft.com/office/powerpoint/2010/main" val="277381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76363" cy="513508"/>
          </a:xfrm>
          <a:prstGeom prst="rect">
            <a:avLst/>
          </a:prstGeom>
        </p:spPr>
        <p:txBody>
          <a:bodyPr vert="horz" lIns="94745" tIns="47373" rIns="94745" bIns="47373" rtlCol="0"/>
          <a:lstStyle>
            <a:lvl1pPr algn="l">
              <a:defRPr sz="1200"/>
            </a:lvl1pPr>
          </a:lstStyle>
          <a:p>
            <a:endParaRPr lang="en-GB"/>
          </a:p>
        </p:txBody>
      </p:sp>
      <p:sp>
        <p:nvSpPr>
          <p:cNvPr id="3" name="Date Placeholder 2"/>
          <p:cNvSpPr>
            <a:spLocks noGrp="1"/>
          </p:cNvSpPr>
          <p:nvPr>
            <p:ph type="dt" idx="1"/>
          </p:nvPr>
        </p:nvSpPr>
        <p:spPr>
          <a:xfrm>
            <a:off x="4021296" y="5"/>
            <a:ext cx="3076363" cy="513508"/>
          </a:xfrm>
          <a:prstGeom prst="rect">
            <a:avLst/>
          </a:prstGeom>
        </p:spPr>
        <p:txBody>
          <a:bodyPr vert="horz" lIns="94745" tIns="47373" rIns="94745" bIns="47373" rtlCol="0"/>
          <a:lstStyle>
            <a:lvl1pPr algn="r">
              <a:defRPr sz="1200"/>
            </a:lvl1pPr>
          </a:lstStyle>
          <a:p>
            <a:fld id="{D157F7B8-6B3B-4964-A7D7-1224FB4B24B9}" type="datetimeFigureOut">
              <a:rPr lang="en-GB" smtClean="0"/>
              <a:t>26/03/2024</a:t>
            </a:fld>
            <a:endParaRPr lang="en-GB"/>
          </a:p>
        </p:txBody>
      </p:sp>
      <p:sp>
        <p:nvSpPr>
          <p:cNvPr id="4" name="Slide Image Placeholder 3"/>
          <p:cNvSpPr>
            <a:spLocks noGrp="1" noRot="1" noChangeAspect="1"/>
          </p:cNvSpPr>
          <p:nvPr>
            <p:ph type="sldImg" idx="2"/>
          </p:nvPr>
        </p:nvSpPr>
        <p:spPr>
          <a:xfrm>
            <a:off x="1246188" y="1279525"/>
            <a:ext cx="4606925" cy="3455988"/>
          </a:xfrm>
          <a:prstGeom prst="rect">
            <a:avLst/>
          </a:prstGeom>
          <a:noFill/>
          <a:ln w="12700">
            <a:solidFill>
              <a:prstClr val="black"/>
            </a:solidFill>
          </a:ln>
        </p:spPr>
        <p:txBody>
          <a:bodyPr vert="horz" lIns="94745" tIns="47373" rIns="94745" bIns="47373" rtlCol="0" anchor="ctr"/>
          <a:lstStyle/>
          <a:p>
            <a:endParaRPr lang="en-GB"/>
          </a:p>
        </p:txBody>
      </p:sp>
      <p:sp>
        <p:nvSpPr>
          <p:cNvPr id="5" name="Notes Placeholder 4"/>
          <p:cNvSpPr>
            <a:spLocks noGrp="1"/>
          </p:cNvSpPr>
          <p:nvPr>
            <p:ph type="body" sz="quarter" idx="3"/>
          </p:nvPr>
        </p:nvSpPr>
        <p:spPr>
          <a:xfrm>
            <a:off x="709930" y="4925410"/>
            <a:ext cx="5679440" cy="4029880"/>
          </a:xfrm>
          <a:prstGeom prst="rect">
            <a:avLst/>
          </a:prstGeom>
        </p:spPr>
        <p:txBody>
          <a:bodyPr vert="horz" lIns="94745" tIns="47373" rIns="94745" bIns="473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721108"/>
            <a:ext cx="3076363" cy="513507"/>
          </a:xfrm>
          <a:prstGeom prst="rect">
            <a:avLst/>
          </a:prstGeom>
        </p:spPr>
        <p:txBody>
          <a:bodyPr vert="horz" lIns="94745" tIns="47373" rIns="94745" bIns="47373"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8"/>
            <a:ext cx="3076363" cy="513507"/>
          </a:xfrm>
          <a:prstGeom prst="rect">
            <a:avLst/>
          </a:prstGeom>
        </p:spPr>
        <p:txBody>
          <a:bodyPr vert="horz" lIns="94745" tIns="47373" rIns="94745" bIns="47373" rtlCol="0" anchor="b"/>
          <a:lstStyle>
            <a:lvl1pPr algn="r">
              <a:defRPr sz="1200"/>
            </a:lvl1pPr>
          </a:lstStyle>
          <a:p>
            <a:fld id="{0AFCF9F9-1DDC-4987-B707-0CCEC936E26E}" type="slidenum">
              <a:rPr lang="en-GB" smtClean="0"/>
              <a:t>‹#›</a:t>
            </a:fld>
            <a:endParaRPr lang="en-GB"/>
          </a:p>
        </p:txBody>
      </p:sp>
    </p:spTree>
    <p:extLst>
      <p:ext uri="{BB962C8B-B14F-4D97-AF65-F5344CB8AC3E}">
        <p14:creationId xmlns:p14="http://schemas.microsoft.com/office/powerpoint/2010/main" val="3573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8421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8789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12</a:t>
            </a:fld>
            <a:endParaRPr lang="en-GB"/>
          </a:p>
        </p:txBody>
      </p:sp>
    </p:spTree>
    <p:extLst>
      <p:ext uri="{BB962C8B-B14F-4D97-AF65-F5344CB8AC3E}">
        <p14:creationId xmlns:p14="http://schemas.microsoft.com/office/powerpoint/2010/main" val="263472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13</a:t>
            </a:fld>
            <a:endParaRPr lang="en-GB"/>
          </a:p>
        </p:txBody>
      </p:sp>
    </p:spTree>
    <p:extLst>
      <p:ext uri="{BB962C8B-B14F-4D97-AF65-F5344CB8AC3E}">
        <p14:creationId xmlns:p14="http://schemas.microsoft.com/office/powerpoint/2010/main" val="194858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14</a:t>
            </a:fld>
            <a:endParaRPr lang="en-GB"/>
          </a:p>
        </p:txBody>
      </p:sp>
    </p:spTree>
    <p:extLst>
      <p:ext uri="{BB962C8B-B14F-4D97-AF65-F5344CB8AC3E}">
        <p14:creationId xmlns:p14="http://schemas.microsoft.com/office/powerpoint/2010/main" val="148663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15</a:t>
            </a:fld>
            <a:endParaRPr lang="en-GB"/>
          </a:p>
        </p:txBody>
      </p:sp>
    </p:spTree>
    <p:extLst>
      <p:ext uri="{BB962C8B-B14F-4D97-AF65-F5344CB8AC3E}">
        <p14:creationId xmlns:p14="http://schemas.microsoft.com/office/powerpoint/2010/main" val="13747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16</a:t>
            </a:fld>
            <a:endParaRPr lang="en-GB"/>
          </a:p>
        </p:txBody>
      </p:sp>
    </p:spTree>
    <p:extLst>
      <p:ext uri="{BB962C8B-B14F-4D97-AF65-F5344CB8AC3E}">
        <p14:creationId xmlns:p14="http://schemas.microsoft.com/office/powerpoint/2010/main" val="1517220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17</a:t>
            </a:fld>
            <a:endParaRPr lang="en-GB"/>
          </a:p>
        </p:txBody>
      </p:sp>
    </p:spTree>
    <p:extLst>
      <p:ext uri="{BB962C8B-B14F-4D97-AF65-F5344CB8AC3E}">
        <p14:creationId xmlns:p14="http://schemas.microsoft.com/office/powerpoint/2010/main" val="363620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18</a:t>
            </a:fld>
            <a:endParaRPr lang="en-GB"/>
          </a:p>
        </p:txBody>
      </p:sp>
    </p:spTree>
    <p:extLst>
      <p:ext uri="{BB962C8B-B14F-4D97-AF65-F5344CB8AC3E}">
        <p14:creationId xmlns:p14="http://schemas.microsoft.com/office/powerpoint/2010/main" val="283316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19</a:t>
            </a:fld>
            <a:endParaRPr lang="en-GB"/>
          </a:p>
        </p:txBody>
      </p:sp>
    </p:spTree>
    <p:extLst>
      <p:ext uri="{BB962C8B-B14F-4D97-AF65-F5344CB8AC3E}">
        <p14:creationId xmlns:p14="http://schemas.microsoft.com/office/powerpoint/2010/main" val="1660956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20</a:t>
            </a:fld>
            <a:endParaRPr lang="en-GB"/>
          </a:p>
        </p:txBody>
      </p:sp>
    </p:spTree>
    <p:extLst>
      <p:ext uri="{BB962C8B-B14F-4D97-AF65-F5344CB8AC3E}">
        <p14:creationId xmlns:p14="http://schemas.microsoft.com/office/powerpoint/2010/main" val="227070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a:t>
            </a:fld>
            <a:endParaRPr lang="en-GB"/>
          </a:p>
        </p:txBody>
      </p:sp>
    </p:spTree>
    <p:extLst>
      <p:ext uri="{BB962C8B-B14F-4D97-AF65-F5344CB8AC3E}">
        <p14:creationId xmlns:p14="http://schemas.microsoft.com/office/powerpoint/2010/main" val="2681440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21</a:t>
            </a:fld>
            <a:endParaRPr lang="en-GB"/>
          </a:p>
        </p:txBody>
      </p:sp>
    </p:spTree>
    <p:extLst>
      <p:ext uri="{BB962C8B-B14F-4D97-AF65-F5344CB8AC3E}">
        <p14:creationId xmlns:p14="http://schemas.microsoft.com/office/powerpoint/2010/main" val="396200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22</a:t>
            </a:fld>
            <a:endParaRPr lang="en-GB"/>
          </a:p>
        </p:txBody>
      </p:sp>
    </p:spTree>
    <p:extLst>
      <p:ext uri="{BB962C8B-B14F-4D97-AF65-F5344CB8AC3E}">
        <p14:creationId xmlns:p14="http://schemas.microsoft.com/office/powerpoint/2010/main" val="377086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23</a:t>
            </a:fld>
            <a:endParaRPr lang="en-GB"/>
          </a:p>
        </p:txBody>
      </p:sp>
    </p:spTree>
    <p:extLst>
      <p:ext uri="{BB962C8B-B14F-4D97-AF65-F5344CB8AC3E}">
        <p14:creationId xmlns:p14="http://schemas.microsoft.com/office/powerpoint/2010/main" val="1724322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24</a:t>
            </a:fld>
            <a:endParaRPr lang="en-GB"/>
          </a:p>
        </p:txBody>
      </p:sp>
    </p:spTree>
    <p:extLst>
      <p:ext uri="{BB962C8B-B14F-4D97-AF65-F5344CB8AC3E}">
        <p14:creationId xmlns:p14="http://schemas.microsoft.com/office/powerpoint/2010/main" val="322475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25</a:t>
            </a:fld>
            <a:endParaRPr lang="en-GB"/>
          </a:p>
        </p:txBody>
      </p:sp>
    </p:spTree>
    <p:extLst>
      <p:ext uri="{BB962C8B-B14F-4D97-AF65-F5344CB8AC3E}">
        <p14:creationId xmlns:p14="http://schemas.microsoft.com/office/powerpoint/2010/main" val="401113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26</a:t>
            </a:fld>
            <a:endParaRPr lang="en-GB"/>
          </a:p>
        </p:txBody>
      </p:sp>
    </p:spTree>
    <p:extLst>
      <p:ext uri="{BB962C8B-B14F-4D97-AF65-F5344CB8AC3E}">
        <p14:creationId xmlns:p14="http://schemas.microsoft.com/office/powerpoint/2010/main" val="303146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27</a:t>
            </a:fld>
            <a:endParaRPr lang="en-GB"/>
          </a:p>
        </p:txBody>
      </p:sp>
    </p:spTree>
    <p:extLst>
      <p:ext uri="{BB962C8B-B14F-4D97-AF65-F5344CB8AC3E}">
        <p14:creationId xmlns:p14="http://schemas.microsoft.com/office/powerpoint/2010/main" val="394305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28</a:t>
            </a:fld>
            <a:endParaRPr lang="en-GB"/>
          </a:p>
        </p:txBody>
      </p:sp>
    </p:spTree>
    <p:extLst>
      <p:ext uri="{BB962C8B-B14F-4D97-AF65-F5344CB8AC3E}">
        <p14:creationId xmlns:p14="http://schemas.microsoft.com/office/powerpoint/2010/main" val="414746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29</a:t>
            </a:fld>
            <a:endParaRPr lang="en-GB"/>
          </a:p>
        </p:txBody>
      </p:sp>
    </p:spTree>
    <p:extLst>
      <p:ext uri="{BB962C8B-B14F-4D97-AF65-F5344CB8AC3E}">
        <p14:creationId xmlns:p14="http://schemas.microsoft.com/office/powerpoint/2010/main" val="276636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71315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18593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31</a:t>
            </a:fld>
            <a:endParaRPr lang="en-GB"/>
          </a:p>
        </p:txBody>
      </p:sp>
    </p:spTree>
    <p:extLst>
      <p:ext uri="{BB962C8B-B14F-4D97-AF65-F5344CB8AC3E}">
        <p14:creationId xmlns:p14="http://schemas.microsoft.com/office/powerpoint/2010/main" val="381917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79077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5</a:t>
            </a:fld>
            <a:endParaRPr lang="en-GB"/>
          </a:p>
        </p:txBody>
      </p:sp>
    </p:spTree>
    <p:extLst>
      <p:ext uri="{BB962C8B-B14F-4D97-AF65-F5344CB8AC3E}">
        <p14:creationId xmlns:p14="http://schemas.microsoft.com/office/powerpoint/2010/main" val="132213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6</a:t>
            </a:fld>
            <a:endParaRPr lang="en-GB"/>
          </a:p>
        </p:txBody>
      </p:sp>
    </p:spTree>
    <p:extLst>
      <p:ext uri="{BB962C8B-B14F-4D97-AF65-F5344CB8AC3E}">
        <p14:creationId xmlns:p14="http://schemas.microsoft.com/office/powerpoint/2010/main" val="177670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1906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8</a:t>
            </a:fld>
            <a:endParaRPr lang="en-GB"/>
          </a:p>
        </p:txBody>
      </p:sp>
    </p:spTree>
    <p:extLst>
      <p:ext uri="{BB962C8B-B14F-4D97-AF65-F5344CB8AC3E}">
        <p14:creationId xmlns:p14="http://schemas.microsoft.com/office/powerpoint/2010/main" val="118280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9</a:t>
            </a:fld>
            <a:endParaRPr lang="en-GB"/>
          </a:p>
        </p:txBody>
      </p:sp>
    </p:spTree>
    <p:extLst>
      <p:ext uri="{BB962C8B-B14F-4D97-AF65-F5344CB8AC3E}">
        <p14:creationId xmlns:p14="http://schemas.microsoft.com/office/powerpoint/2010/main" val="115988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10</a:t>
            </a:fld>
            <a:endParaRPr lang="en-GB"/>
          </a:p>
        </p:txBody>
      </p:sp>
    </p:spTree>
    <p:extLst>
      <p:ext uri="{BB962C8B-B14F-4D97-AF65-F5344CB8AC3E}">
        <p14:creationId xmlns:p14="http://schemas.microsoft.com/office/powerpoint/2010/main" val="2762739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144000" cy="6858000"/>
          </a:xfrm>
          <a:prstGeom prst="rect">
            <a:avLst/>
          </a:prstGeom>
          <a:solidFill>
            <a:srgbClr val="094A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7" name="Picture 6" descr="Crown_right_half.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10" name="Picture 9" descr="Crown_right_half.pn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0030" t="1" b="88300"/>
          <a:stretch/>
        </p:blipFill>
        <p:spPr>
          <a:xfrm>
            <a:off x="1" y="6501341"/>
            <a:ext cx="3666145" cy="768927"/>
          </a:xfrm>
          <a:prstGeom prst="rect">
            <a:avLst/>
          </a:prstGeom>
        </p:spPr>
      </p:pic>
    </p:spTree>
    <p:extLst>
      <p:ext uri="{BB962C8B-B14F-4D97-AF65-F5344CB8AC3E}">
        <p14:creationId xmlns:p14="http://schemas.microsoft.com/office/powerpoint/2010/main" val="882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7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B601698-88BC-494E-B499-C549BB1D2E58}"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09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1698-88BC-494E-B499-C549BB1D2E58}"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pic>
        <p:nvPicPr>
          <p:cNvPr id="7" name="Picture 6" descr="Crown_right_half.png"/>
          <p:cNvPicPr>
            <a:picLocks noChangeAspect="1"/>
          </p:cNvPicPr>
          <p:nvPr userDrawn="1"/>
        </p:nvPicPr>
        <p:blipFill>
          <a:blip r:embed="rId5">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9" name="Picture 8" descr="Untitled-1.png"/>
          <p:cNvPicPr>
            <a:picLocks noChangeAspect="1"/>
          </p:cNvPicPr>
          <p:nvPr userDrawn="1"/>
        </p:nvPicPr>
        <p:blipFill rotWithShape="1">
          <a:blip r:embed="rId6">
            <a:extLst>
              <a:ext uri="{28A0092B-C50C-407E-A947-70E740481C1C}">
                <a14:useLocalDpi xmlns:a14="http://schemas.microsoft.com/office/drawing/2010/main" val="0"/>
              </a:ext>
            </a:extLst>
          </a:blip>
          <a:srcRect l="7922"/>
          <a:stretch/>
        </p:blipFill>
        <p:spPr>
          <a:xfrm>
            <a:off x="0" y="5980014"/>
            <a:ext cx="9144000" cy="887139"/>
          </a:xfrm>
          <a:prstGeom prst="rect">
            <a:avLst/>
          </a:prstGeom>
        </p:spPr>
      </p:pic>
      <p:pic>
        <p:nvPicPr>
          <p:cNvPr id="10" name="Picture 6" descr="QMUL_Logo_Whit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8480" y="6216020"/>
            <a:ext cx="1553671" cy="4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32806" y="6238917"/>
            <a:ext cx="2447465" cy="369332"/>
          </a:xfrm>
          <a:prstGeom prst="rect">
            <a:avLst/>
          </a:prstGeom>
          <a:noFill/>
        </p:spPr>
        <p:txBody>
          <a:bodyPr wrap="none" rtlCol="0">
            <a:spAutoFit/>
          </a:bodyPr>
          <a:lstStyle/>
          <a:p>
            <a:r>
              <a:rPr lang="en-GB" dirty="0">
                <a:solidFill>
                  <a:prstClr val="white"/>
                </a:solidFill>
              </a:rPr>
              <a:t>www.maths.qmul.ac.uk</a:t>
            </a:r>
          </a:p>
        </p:txBody>
      </p:sp>
    </p:spTree>
    <p:extLst>
      <p:ext uri="{BB962C8B-B14F-4D97-AF65-F5344CB8AC3E}">
        <p14:creationId xmlns:p14="http://schemas.microsoft.com/office/powerpoint/2010/main" val="78020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ortonrosefulbright.com/en/knowledge/publications/f12a4a4a/ten-things-you-need-to-know-about-solvency-i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fitchratings.com/research/insurance/global-insurance-capital-standard-could-augment-sector-analysis-10-05-202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00100" y="3076856"/>
            <a:ext cx="7543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charset="0"/>
              <a:buChar char="•"/>
              <a:defRPr sz="3200">
                <a:solidFill>
                  <a:schemeClr val="tx1"/>
                </a:solidFill>
                <a:latin typeface="Calibri" charset="0"/>
              </a:defRPr>
            </a:lvl1pPr>
            <a:lvl2pPr marL="37931725" indent="-37474525" defTabSz="457200">
              <a:spcBef>
                <a:spcPct val="20000"/>
              </a:spcBef>
              <a:buFont typeface="Arial" charset="0"/>
              <a:buChar char="–"/>
              <a:defRPr sz="2800">
                <a:solidFill>
                  <a:schemeClr val="tx1"/>
                </a:solidFill>
                <a:latin typeface="Calibri" charset="0"/>
              </a:defRPr>
            </a:lvl2pPr>
            <a:lvl3pPr marL="1143000" indent="-228600" defTabSz="457200">
              <a:spcBef>
                <a:spcPct val="20000"/>
              </a:spcBef>
              <a:buFont typeface="Arial" charset="0"/>
              <a:buChar char="•"/>
              <a:defRPr sz="2400">
                <a:solidFill>
                  <a:schemeClr val="tx1"/>
                </a:solidFill>
                <a:latin typeface="Calibri" charset="0"/>
              </a:defRPr>
            </a:lvl3pPr>
            <a:lvl4pPr marL="1600200" indent="-228600" defTabSz="457200">
              <a:spcBef>
                <a:spcPct val="20000"/>
              </a:spcBef>
              <a:buFont typeface="Arial" charset="0"/>
              <a:buChar char="–"/>
              <a:defRPr sz="2000">
                <a:solidFill>
                  <a:schemeClr val="tx1"/>
                </a:solidFill>
                <a:latin typeface="Calibri" charset="0"/>
              </a:defRPr>
            </a:lvl4pPr>
            <a:lvl5pPr marL="2057400" indent="-228600" defTabSz="4572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4400" b="1" dirty="0">
                <a:solidFill>
                  <a:srgbClr val="FFFFFF"/>
                </a:solidFill>
                <a:latin typeface="Tahoma" charset="0"/>
                <a:cs typeface="Tahoma" charset="0"/>
              </a:rPr>
              <a:t>MTH 4112: Semester B, Week 10</a:t>
            </a:r>
          </a:p>
          <a:p>
            <a:pPr algn="ctr" eaLnBrk="1" hangingPunct="1">
              <a:spcBef>
                <a:spcPct val="0"/>
              </a:spcBef>
              <a:buFontTx/>
              <a:buNone/>
            </a:pPr>
            <a:endParaRPr lang="en-GB" altLang="en-US" sz="4800" b="1" dirty="0">
              <a:solidFill>
                <a:srgbClr val="FFFFFF"/>
              </a:solidFill>
              <a:latin typeface="Tahoma" charset="0"/>
              <a:cs typeface="Tahoma" charset="0"/>
            </a:endParaRPr>
          </a:p>
          <a:p>
            <a:pPr algn="ctr" eaLnBrk="1" hangingPunct="1">
              <a:spcBef>
                <a:spcPct val="0"/>
              </a:spcBef>
              <a:buFontTx/>
              <a:buNone/>
            </a:pPr>
            <a:r>
              <a:rPr lang="en-GB" altLang="en-US" sz="2900" dirty="0">
                <a:solidFill>
                  <a:srgbClr val="FFFFFF"/>
                </a:solidFill>
                <a:latin typeface="Tahoma" charset="0"/>
                <a:cs typeface="Tahoma" charset="0"/>
              </a:rPr>
              <a:t>Masimba Zata</a:t>
            </a:r>
          </a:p>
          <a:p>
            <a:pPr algn="ctr" eaLnBrk="1" hangingPunct="1">
              <a:spcBef>
                <a:spcPct val="0"/>
              </a:spcBef>
              <a:buFontTx/>
              <a:buNone/>
            </a:pPr>
            <a:r>
              <a:rPr lang="en-GB" altLang="en-US" sz="2900" dirty="0">
                <a:solidFill>
                  <a:srgbClr val="FFFFFF"/>
                </a:solidFill>
                <a:latin typeface="Tahoma" charset="0"/>
                <a:cs typeface="Tahoma" charset="0"/>
              </a:rPr>
              <a:t>26 March 2024</a:t>
            </a:r>
            <a:endParaRPr lang="en-GB" altLang="en-US" sz="2000" dirty="0">
              <a:solidFill>
                <a:srgbClr val="FFFFFF"/>
              </a:solidFill>
              <a:latin typeface="Tahoma" charset="0"/>
              <a:cs typeface="Tahoma" charset="0"/>
            </a:endParaRPr>
          </a:p>
        </p:txBody>
      </p:sp>
      <p:pic>
        <p:nvPicPr>
          <p:cNvPr id="5" name="Picture 6" descr="QMUL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19" y="991362"/>
            <a:ext cx="6158761" cy="16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77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BAC9CB-D63C-427C-8CEE-4638656C41CF}"/>
              </a:ext>
            </a:extLst>
          </p:cNvPr>
          <p:cNvPicPr>
            <a:picLocks noChangeAspect="1"/>
          </p:cNvPicPr>
          <p:nvPr/>
        </p:nvPicPr>
        <p:blipFill rotWithShape="1">
          <a:blip r:embed="rId3"/>
          <a:srcRect l="29500" t="25111" r="27500" b="13556"/>
          <a:stretch/>
        </p:blipFill>
        <p:spPr>
          <a:xfrm>
            <a:off x="221064" y="1004835"/>
            <a:ext cx="8360227" cy="4926604"/>
          </a:xfrm>
          <a:prstGeom prst="rect">
            <a:avLst/>
          </a:prstGeom>
        </p:spPr>
      </p:pic>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Matrix Operation</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04DBF9F1-6BC7-47F9-B3BA-5573B8C1732D}"/>
              </a:ext>
            </a:extLst>
          </p:cNvPr>
          <p:cNvSpPr txBox="1"/>
          <p:nvPr/>
        </p:nvSpPr>
        <p:spPr>
          <a:xfrm>
            <a:off x="6169688" y="4471516"/>
            <a:ext cx="2833635" cy="1200329"/>
          </a:xfrm>
          <a:prstGeom prst="rect">
            <a:avLst/>
          </a:prstGeom>
          <a:solidFill>
            <a:schemeClr val="accent3"/>
          </a:solidFill>
          <a:ln>
            <a:solidFill>
              <a:srgbClr val="FF0000"/>
            </a:solidFill>
          </a:ln>
        </p:spPr>
        <p:txBody>
          <a:bodyPr wrap="square" rtlCol="0">
            <a:spAutoFit/>
          </a:bodyPr>
          <a:lstStyle/>
          <a:p>
            <a:r>
              <a:rPr lang="en-US" dirty="0"/>
              <a:t>Correlation Matrix Calculation within each sub-group, then across these sub-groups to get one total</a:t>
            </a:r>
          </a:p>
        </p:txBody>
      </p:sp>
      <p:cxnSp>
        <p:nvCxnSpPr>
          <p:cNvPr id="6" name="Straight Arrow Connector 5">
            <a:extLst>
              <a:ext uri="{FF2B5EF4-FFF2-40B4-BE49-F238E27FC236}">
                <a16:creationId xmlns:a16="http://schemas.microsoft.com/office/drawing/2014/main" id="{8CC71F27-A1BA-4496-AEE0-B95ADB71883A}"/>
              </a:ext>
            </a:extLst>
          </p:cNvPr>
          <p:cNvCxnSpPr>
            <a:cxnSpLocks/>
            <a:stCxn id="3" idx="0"/>
          </p:cNvCxnSpPr>
          <p:nvPr/>
        </p:nvCxnSpPr>
        <p:spPr>
          <a:xfrm flipH="1" flipV="1">
            <a:off x="6511336" y="2632668"/>
            <a:ext cx="1075170" cy="1838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98DE517-5CBC-4C8E-9EAD-30EEFF89BDFE}"/>
              </a:ext>
            </a:extLst>
          </p:cNvPr>
          <p:cNvCxnSpPr>
            <a:cxnSpLocks/>
          </p:cNvCxnSpPr>
          <p:nvPr/>
        </p:nvCxnSpPr>
        <p:spPr>
          <a:xfrm flipH="1" flipV="1">
            <a:off x="5305531" y="2632668"/>
            <a:ext cx="2279117" cy="1838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31CAF63-CCB9-45C5-98BB-84939D29741F}"/>
              </a:ext>
            </a:extLst>
          </p:cNvPr>
          <p:cNvCxnSpPr>
            <a:cxnSpLocks/>
            <a:stCxn id="3" idx="0"/>
          </p:cNvCxnSpPr>
          <p:nvPr/>
        </p:nvCxnSpPr>
        <p:spPr>
          <a:xfrm flipH="1" flipV="1">
            <a:off x="2984364" y="2632668"/>
            <a:ext cx="4602142" cy="1838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444D65B-AE56-41EE-A759-A6B151CA25A2}"/>
              </a:ext>
            </a:extLst>
          </p:cNvPr>
          <p:cNvCxnSpPr>
            <a:cxnSpLocks/>
            <a:stCxn id="3" idx="0"/>
          </p:cNvCxnSpPr>
          <p:nvPr/>
        </p:nvCxnSpPr>
        <p:spPr>
          <a:xfrm flipH="1" flipV="1">
            <a:off x="1788607" y="2632668"/>
            <a:ext cx="5797899" cy="1838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2CD8CCB-36EF-4E65-B866-17ED7EF383A0}"/>
              </a:ext>
            </a:extLst>
          </p:cNvPr>
          <p:cNvCxnSpPr>
            <a:cxnSpLocks/>
          </p:cNvCxnSpPr>
          <p:nvPr/>
        </p:nvCxnSpPr>
        <p:spPr>
          <a:xfrm flipH="1" flipV="1">
            <a:off x="4200211" y="2069960"/>
            <a:ext cx="3384437" cy="2401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69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Correlation Quiz</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232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Background</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958487"/>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07000"/>
              </a:lnSpc>
              <a:spcAft>
                <a:spcPts val="800"/>
              </a:spcAft>
            </a:pPr>
            <a:r>
              <a:rPr lang="en-US" sz="2000" dirty="0">
                <a:solidFill>
                  <a:srgbClr val="404040"/>
                </a:solidFill>
                <a:latin typeface="+mj-lt"/>
                <a:ea typeface="DengXian" panose="02010600030101010101" pitchFamily="2" charset="-122"/>
              </a:rPr>
              <a:t>SCR calculation is a mathematical problem. So why not use a Pure Mathematician instead of (the more expensive) Actuary (an Applied Mathematician)?</a:t>
            </a:r>
          </a:p>
          <a:p>
            <a:pPr algn="just">
              <a:lnSpc>
                <a:spcPct val="107000"/>
              </a:lnSpc>
              <a:spcAft>
                <a:spcPts val="800"/>
              </a:spcAft>
            </a:pPr>
            <a:r>
              <a:rPr lang="en-US" sz="2000" dirty="0">
                <a:solidFill>
                  <a:srgbClr val="404040"/>
                </a:solidFill>
                <a:latin typeface="+mj-lt"/>
                <a:ea typeface="DengXian" panose="02010600030101010101" pitchFamily="2" charset="-122"/>
              </a:rPr>
              <a:t>Actuaries add value by using expert judgement to provide inputs into the calculation.</a:t>
            </a:r>
          </a:p>
          <a:p>
            <a:pPr lvl="1" algn="just">
              <a:lnSpc>
                <a:spcPct val="107000"/>
              </a:lnSpc>
              <a:spcAft>
                <a:spcPts val="800"/>
              </a:spcAft>
              <a:buFont typeface="Wingdings" panose="05000000000000000000" pitchFamily="2" charset="2"/>
              <a:buChar char="Ø"/>
            </a:pPr>
            <a:r>
              <a:rPr lang="en-US" sz="2000" dirty="0">
                <a:solidFill>
                  <a:srgbClr val="404040"/>
                </a:solidFill>
                <a:latin typeface="+mj-lt"/>
                <a:ea typeface="DengXian" panose="02010600030101010101" pitchFamily="2" charset="-122"/>
              </a:rPr>
              <a:t>Actuarial Science = Applied Mathematics</a:t>
            </a:r>
          </a:p>
          <a:p>
            <a:pPr marL="342900" lvl="1" indent="-342900" algn="just">
              <a:lnSpc>
                <a:spcPct val="107000"/>
              </a:lnSpc>
              <a:spcAft>
                <a:spcPts val="800"/>
              </a:spcAft>
              <a:buFont typeface="Arial"/>
              <a:buChar char="•"/>
            </a:pPr>
            <a:r>
              <a:rPr lang="en-US" sz="2000" dirty="0">
                <a:solidFill>
                  <a:srgbClr val="404040"/>
                </a:solidFill>
                <a:latin typeface="+mj-lt"/>
                <a:ea typeface="DengXian" panose="02010600030101010101" pitchFamily="2" charset="-122"/>
              </a:rPr>
              <a:t>Because judgement is involved, different actuaries can produce different answers</a:t>
            </a:r>
          </a:p>
          <a:p>
            <a:pPr lvl="1" algn="just">
              <a:lnSpc>
                <a:spcPct val="107000"/>
              </a:lnSpc>
              <a:spcAft>
                <a:spcPts val="800"/>
              </a:spcAft>
              <a:buFont typeface="Wingdings" panose="05000000000000000000" pitchFamily="2" charset="2"/>
              <a:buChar char="Ø"/>
            </a:pPr>
            <a:r>
              <a:rPr lang="en-US" sz="2000" dirty="0">
                <a:solidFill>
                  <a:srgbClr val="404040"/>
                </a:solidFill>
                <a:latin typeface="+mj-lt"/>
                <a:ea typeface="DengXian" panose="02010600030101010101" pitchFamily="2" charset="-122"/>
              </a:rPr>
              <a:t>Justification for choice made is important</a:t>
            </a:r>
          </a:p>
          <a:p>
            <a:pPr marL="342900" lvl="1" indent="-342900" algn="just">
              <a:lnSpc>
                <a:spcPct val="107000"/>
              </a:lnSpc>
              <a:spcAft>
                <a:spcPts val="800"/>
              </a:spcAft>
              <a:buFont typeface="Arial"/>
              <a:buChar char="•"/>
            </a:pPr>
            <a:r>
              <a:rPr lang="en-US" sz="2000" dirty="0">
                <a:solidFill>
                  <a:srgbClr val="404040"/>
                </a:solidFill>
                <a:latin typeface="+mj-lt"/>
                <a:ea typeface="DengXian" panose="02010600030101010101" pitchFamily="2" charset="-122"/>
              </a:rPr>
              <a:t>In this context, determining the correlations requires Actuarial Judgement. Dimensions:</a:t>
            </a:r>
          </a:p>
          <a:p>
            <a:pPr lvl="1" algn="just">
              <a:lnSpc>
                <a:spcPct val="107000"/>
              </a:lnSpc>
              <a:spcAft>
                <a:spcPts val="800"/>
              </a:spcAft>
              <a:buFont typeface="Wingdings" panose="05000000000000000000" pitchFamily="2" charset="2"/>
              <a:buChar char="Ø"/>
            </a:pPr>
            <a:r>
              <a:rPr lang="en-US" sz="2000" dirty="0">
                <a:solidFill>
                  <a:srgbClr val="404040"/>
                </a:solidFill>
                <a:latin typeface="+mj-lt"/>
                <a:ea typeface="DengXian" panose="02010600030101010101" pitchFamily="2" charset="-122"/>
              </a:rPr>
              <a:t>Perfect (100%), High (75%), Medium (50%), Low (25%), None/Negligible (0%)</a:t>
            </a:r>
          </a:p>
          <a:p>
            <a:pPr lvl="1" algn="just">
              <a:lnSpc>
                <a:spcPct val="107000"/>
              </a:lnSpc>
              <a:spcAft>
                <a:spcPts val="800"/>
              </a:spcAft>
              <a:buFont typeface="Wingdings" panose="05000000000000000000" pitchFamily="2" charset="2"/>
              <a:buChar char="Ø"/>
            </a:pPr>
            <a:r>
              <a:rPr lang="en-US" sz="2000" dirty="0">
                <a:solidFill>
                  <a:srgbClr val="404040"/>
                </a:solidFill>
                <a:latin typeface="+mj-lt"/>
                <a:ea typeface="DengXian" panose="02010600030101010101" pitchFamily="2" charset="-122"/>
              </a:rPr>
              <a:t>Positive (+) or Negative (-)</a:t>
            </a:r>
          </a:p>
          <a:p>
            <a:pPr lvl="1" algn="just">
              <a:lnSpc>
                <a:spcPct val="107000"/>
              </a:lnSpc>
              <a:spcAft>
                <a:spcPts val="800"/>
              </a:spcAft>
              <a:buFont typeface="Wingdings" panose="05000000000000000000" pitchFamily="2" charset="2"/>
              <a:buChar char="Ø"/>
            </a:pPr>
            <a:endParaRPr lang="en-US" sz="18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100" dirty="0">
              <a:solidFill>
                <a:srgbClr val="404040"/>
              </a:solidFill>
              <a:latin typeface="+mj-lt"/>
              <a:ea typeface="DengXian" panose="02010600030101010101" pitchFamily="2" charset="-122"/>
            </a:endParaRPr>
          </a:p>
        </p:txBody>
      </p:sp>
    </p:spTree>
    <p:extLst>
      <p:ext uri="{BB962C8B-B14F-4D97-AF65-F5344CB8AC3E}">
        <p14:creationId xmlns:p14="http://schemas.microsoft.com/office/powerpoint/2010/main" val="97363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84"/>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 Worked Example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375F97EF-6570-491B-AF7C-EE9E89AD4EF7}"/>
              </a:ext>
            </a:extLst>
          </p:cNvPr>
          <p:cNvPicPr>
            <a:picLocks noChangeAspect="1"/>
          </p:cNvPicPr>
          <p:nvPr/>
        </p:nvPicPr>
        <p:blipFill>
          <a:blip r:embed="rId3"/>
          <a:stretch>
            <a:fillRect/>
          </a:stretch>
        </p:blipFill>
        <p:spPr>
          <a:xfrm>
            <a:off x="4171950" y="1383030"/>
            <a:ext cx="4145134" cy="4377690"/>
          </a:xfrm>
          <a:prstGeom prst="rect">
            <a:avLst/>
          </a:prstGeom>
        </p:spPr>
      </p:pic>
      <p:pic>
        <p:nvPicPr>
          <p:cNvPr id="6" name="Picture 2" descr="See the source image">
            <a:extLst>
              <a:ext uri="{FF2B5EF4-FFF2-40B4-BE49-F238E27FC236}">
                <a16:creationId xmlns:a16="http://schemas.microsoft.com/office/drawing/2014/main" id="{D3205266-F020-4921-B014-2932D2A2C6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00" r="13562" b="38000"/>
          <a:stretch/>
        </p:blipFill>
        <p:spPr bwMode="auto">
          <a:xfrm>
            <a:off x="348846" y="1954530"/>
            <a:ext cx="3251603" cy="30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4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500" dirty="0">
                <a:solidFill>
                  <a:srgbClr val="404040"/>
                </a:solidFill>
                <a:latin typeface="+mj-lt"/>
                <a:ea typeface="DengXian" panose="02010600030101010101" pitchFamily="2" charset="-122"/>
              </a:rPr>
              <a:t>Two Risks, each with an individual ‘Rainy Day’ fund (a.k.a. Solvency Capital) of £100. What is the total capital, allowing for correlation?</a:t>
            </a:r>
          </a:p>
        </p:txBody>
      </p:sp>
      <p:graphicFrame>
        <p:nvGraphicFramePr>
          <p:cNvPr id="4" name="Table 6">
            <a:extLst>
              <a:ext uri="{FF2B5EF4-FFF2-40B4-BE49-F238E27FC236}">
                <a16:creationId xmlns:a16="http://schemas.microsoft.com/office/drawing/2014/main" id="{F8FA254A-D12C-4F0E-BD84-0D3636E7518A}"/>
              </a:ext>
            </a:extLst>
          </p:cNvPr>
          <p:cNvGraphicFramePr>
            <a:graphicFrameLocks noGrp="1"/>
          </p:cNvGraphicFramePr>
          <p:nvPr>
            <p:extLst>
              <p:ext uri="{D42A27DB-BD31-4B8C-83A1-F6EECF244321}">
                <p14:modId xmlns:p14="http://schemas.microsoft.com/office/powerpoint/2010/main" val="3016209163"/>
              </p:ext>
            </p:extLst>
          </p:nvPr>
        </p:nvGraphicFramePr>
        <p:xfrm>
          <a:off x="4572000" y="2583333"/>
          <a:ext cx="4354830" cy="2494280"/>
        </p:xfrm>
        <a:graphic>
          <a:graphicData uri="http://schemas.openxmlformats.org/drawingml/2006/table">
            <a:tbl>
              <a:tblPr firstRow="1" bandRow="1">
                <a:tableStyleId>{5C22544A-7EE6-4342-B048-85BDC9FD1C3A}</a:tableStyleId>
              </a:tblPr>
              <a:tblGrid>
                <a:gridCol w="852460">
                  <a:extLst>
                    <a:ext uri="{9D8B030D-6E8A-4147-A177-3AD203B41FA5}">
                      <a16:colId xmlns:a16="http://schemas.microsoft.com/office/drawing/2014/main" val="1652703490"/>
                    </a:ext>
                  </a:extLst>
                </a:gridCol>
                <a:gridCol w="907760">
                  <a:extLst>
                    <a:ext uri="{9D8B030D-6E8A-4147-A177-3AD203B41FA5}">
                      <a16:colId xmlns:a16="http://schemas.microsoft.com/office/drawing/2014/main" val="3113773845"/>
                    </a:ext>
                  </a:extLst>
                </a:gridCol>
                <a:gridCol w="1303020">
                  <a:extLst>
                    <a:ext uri="{9D8B030D-6E8A-4147-A177-3AD203B41FA5}">
                      <a16:colId xmlns:a16="http://schemas.microsoft.com/office/drawing/2014/main" val="2303977142"/>
                    </a:ext>
                  </a:extLst>
                </a:gridCol>
                <a:gridCol w="1291590">
                  <a:extLst>
                    <a:ext uri="{9D8B030D-6E8A-4147-A177-3AD203B41FA5}">
                      <a16:colId xmlns:a16="http://schemas.microsoft.com/office/drawing/2014/main" val="4033138070"/>
                    </a:ext>
                  </a:extLst>
                </a:gridCol>
              </a:tblGrid>
              <a:tr h="370840">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a:t>
                      </a:r>
                    </a:p>
                  </a:txBody>
                  <a:tcPr/>
                </a:tc>
                <a:tc>
                  <a:txBody>
                    <a:bodyPr/>
                    <a:lstStyle/>
                    <a:p>
                      <a:pPr algn="ctr"/>
                      <a:r>
                        <a:rPr lang="en-US" dirty="0"/>
                        <a:t>Aggregated Total</a:t>
                      </a:r>
                    </a:p>
                  </a:txBody>
                  <a:tcPr/>
                </a:tc>
                <a:extLst>
                  <a:ext uri="{0D108BD9-81ED-4DB2-BD59-A6C34878D82A}">
                    <a16:rowId xmlns:a16="http://schemas.microsoft.com/office/drawing/2014/main" val="16038902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-50%</a:t>
                      </a:r>
                    </a:p>
                  </a:txBody>
                  <a:tcPr/>
                </a:tc>
                <a:tc>
                  <a:txBody>
                    <a:bodyPr/>
                    <a:lstStyle/>
                    <a:p>
                      <a:pPr algn="ctr"/>
                      <a:r>
                        <a:rPr lang="en-US" b="1" dirty="0"/>
                        <a:t>100</a:t>
                      </a:r>
                    </a:p>
                  </a:txBody>
                  <a:tcPr/>
                </a:tc>
                <a:extLst>
                  <a:ext uri="{0D108BD9-81ED-4DB2-BD59-A6C34878D82A}">
                    <a16:rowId xmlns:a16="http://schemas.microsoft.com/office/drawing/2014/main" val="2159329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50%</a:t>
                      </a:r>
                    </a:p>
                  </a:txBody>
                  <a:tcPr/>
                </a:tc>
                <a:tc>
                  <a:txBody>
                    <a:bodyPr/>
                    <a:lstStyle/>
                    <a:p>
                      <a:pPr algn="ctr"/>
                      <a:endParaRPr lang="en-US" dirty="0"/>
                    </a:p>
                  </a:txBody>
                  <a:tcPr/>
                </a:tc>
                <a:extLst>
                  <a:ext uri="{0D108BD9-81ED-4DB2-BD59-A6C34878D82A}">
                    <a16:rowId xmlns:a16="http://schemas.microsoft.com/office/drawing/2014/main" val="26077426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endParaRPr lang="en-US" dirty="0"/>
                    </a:p>
                  </a:txBody>
                  <a:tcPr/>
                </a:tc>
                <a:extLst>
                  <a:ext uri="{0D108BD9-81ED-4DB2-BD59-A6C34878D82A}">
                    <a16:rowId xmlns:a16="http://schemas.microsoft.com/office/drawing/2014/main" val="216671869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endParaRPr lang="en-US"/>
                    </a:p>
                  </a:txBody>
                  <a:tcPr/>
                </a:tc>
                <a:extLst>
                  <a:ext uri="{0D108BD9-81ED-4DB2-BD59-A6C34878D82A}">
                    <a16:rowId xmlns:a16="http://schemas.microsoft.com/office/drawing/2014/main" val="211071164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0%</a:t>
                      </a:r>
                    </a:p>
                  </a:txBody>
                  <a:tcPr/>
                </a:tc>
                <a:tc>
                  <a:txBody>
                    <a:bodyPr/>
                    <a:lstStyle/>
                    <a:p>
                      <a:pPr algn="ctr"/>
                      <a:endParaRPr lang="en-US" dirty="0"/>
                    </a:p>
                  </a:txBody>
                  <a:tcPr/>
                </a:tc>
                <a:extLst>
                  <a:ext uri="{0D108BD9-81ED-4DB2-BD59-A6C34878D82A}">
                    <a16:rowId xmlns:a16="http://schemas.microsoft.com/office/drawing/2014/main" val="2649345055"/>
                  </a:ext>
                </a:extLst>
              </a:tr>
            </a:tbl>
          </a:graphicData>
        </a:graphic>
      </p:graphicFrame>
      <p:pic>
        <p:nvPicPr>
          <p:cNvPr id="7" name="Picture 2" descr="See the source image">
            <a:extLst>
              <a:ext uri="{FF2B5EF4-FFF2-40B4-BE49-F238E27FC236}">
                <a16:creationId xmlns:a16="http://schemas.microsoft.com/office/drawing/2014/main" id="{8646C15B-4329-44C0-9B72-53B820D55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0" y="2340143"/>
            <a:ext cx="4572000" cy="359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6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500" dirty="0">
                <a:solidFill>
                  <a:srgbClr val="404040"/>
                </a:solidFill>
                <a:latin typeface="+mj-lt"/>
                <a:ea typeface="DengXian" panose="02010600030101010101" pitchFamily="2" charset="-122"/>
              </a:rPr>
              <a:t>Two Risks, each with an individual ‘Rainy Day’ fund (a.k.a. Solvency Capital) of £100. What is the total capital, allowing for correlation?</a:t>
            </a:r>
          </a:p>
        </p:txBody>
      </p:sp>
      <p:graphicFrame>
        <p:nvGraphicFramePr>
          <p:cNvPr id="4" name="Table 6">
            <a:extLst>
              <a:ext uri="{FF2B5EF4-FFF2-40B4-BE49-F238E27FC236}">
                <a16:creationId xmlns:a16="http://schemas.microsoft.com/office/drawing/2014/main" id="{F8FA254A-D12C-4F0E-BD84-0D3636E7518A}"/>
              </a:ext>
            </a:extLst>
          </p:cNvPr>
          <p:cNvGraphicFramePr>
            <a:graphicFrameLocks noGrp="1"/>
          </p:cNvGraphicFramePr>
          <p:nvPr>
            <p:extLst>
              <p:ext uri="{D42A27DB-BD31-4B8C-83A1-F6EECF244321}">
                <p14:modId xmlns:p14="http://schemas.microsoft.com/office/powerpoint/2010/main" val="4055574404"/>
              </p:ext>
            </p:extLst>
          </p:nvPr>
        </p:nvGraphicFramePr>
        <p:xfrm>
          <a:off x="4572000" y="2583333"/>
          <a:ext cx="4354830" cy="2494280"/>
        </p:xfrm>
        <a:graphic>
          <a:graphicData uri="http://schemas.openxmlformats.org/drawingml/2006/table">
            <a:tbl>
              <a:tblPr firstRow="1" bandRow="1">
                <a:tableStyleId>{5C22544A-7EE6-4342-B048-85BDC9FD1C3A}</a:tableStyleId>
              </a:tblPr>
              <a:tblGrid>
                <a:gridCol w="852460">
                  <a:extLst>
                    <a:ext uri="{9D8B030D-6E8A-4147-A177-3AD203B41FA5}">
                      <a16:colId xmlns:a16="http://schemas.microsoft.com/office/drawing/2014/main" val="1652703490"/>
                    </a:ext>
                  </a:extLst>
                </a:gridCol>
                <a:gridCol w="907760">
                  <a:extLst>
                    <a:ext uri="{9D8B030D-6E8A-4147-A177-3AD203B41FA5}">
                      <a16:colId xmlns:a16="http://schemas.microsoft.com/office/drawing/2014/main" val="3113773845"/>
                    </a:ext>
                  </a:extLst>
                </a:gridCol>
                <a:gridCol w="1303020">
                  <a:extLst>
                    <a:ext uri="{9D8B030D-6E8A-4147-A177-3AD203B41FA5}">
                      <a16:colId xmlns:a16="http://schemas.microsoft.com/office/drawing/2014/main" val="2303977142"/>
                    </a:ext>
                  </a:extLst>
                </a:gridCol>
                <a:gridCol w="1291590">
                  <a:extLst>
                    <a:ext uri="{9D8B030D-6E8A-4147-A177-3AD203B41FA5}">
                      <a16:colId xmlns:a16="http://schemas.microsoft.com/office/drawing/2014/main" val="4033138070"/>
                    </a:ext>
                  </a:extLst>
                </a:gridCol>
              </a:tblGrid>
              <a:tr h="370840">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a:t>
                      </a:r>
                    </a:p>
                  </a:txBody>
                  <a:tcPr/>
                </a:tc>
                <a:tc>
                  <a:txBody>
                    <a:bodyPr/>
                    <a:lstStyle/>
                    <a:p>
                      <a:pPr algn="ctr"/>
                      <a:r>
                        <a:rPr lang="en-US" dirty="0"/>
                        <a:t>Aggregated Total</a:t>
                      </a:r>
                    </a:p>
                  </a:txBody>
                  <a:tcPr/>
                </a:tc>
                <a:extLst>
                  <a:ext uri="{0D108BD9-81ED-4DB2-BD59-A6C34878D82A}">
                    <a16:rowId xmlns:a16="http://schemas.microsoft.com/office/drawing/2014/main" val="16038902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-50%</a:t>
                      </a:r>
                    </a:p>
                  </a:txBody>
                  <a:tcPr/>
                </a:tc>
                <a:tc>
                  <a:txBody>
                    <a:bodyPr/>
                    <a:lstStyle/>
                    <a:p>
                      <a:pPr algn="ctr"/>
                      <a:r>
                        <a:rPr lang="en-US" b="1" dirty="0"/>
                        <a:t>100</a:t>
                      </a:r>
                    </a:p>
                  </a:txBody>
                  <a:tcPr/>
                </a:tc>
                <a:extLst>
                  <a:ext uri="{0D108BD9-81ED-4DB2-BD59-A6C34878D82A}">
                    <a16:rowId xmlns:a16="http://schemas.microsoft.com/office/drawing/2014/main" val="2159329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50%</a:t>
                      </a:r>
                    </a:p>
                  </a:txBody>
                  <a:tcPr/>
                </a:tc>
                <a:tc>
                  <a:txBody>
                    <a:bodyPr/>
                    <a:lstStyle/>
                    <a:p>
                      <a:pPr algn="ctr"/>
                      <a:r>
                        <a:rPr lang="en-US" b="1" dirty="0"/>
                        <a:t>173</a:t>
                      </a:r>
                    </a:p>
                  </a:txBody>
                  <a:tcPr/>
                </a:tc>
                <a:extLst>
                  <a:ext uri="{0D108BD9-81ED-4DB2-BD59-A6C34878D82A}">
                    <a16:rowId xmlns:a16="http://schemas.microsoft.com/office/drawing/2014/main" val="26077426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endParaRPr lang="en-US" dirty="0"/>
                    </a:p>
                  </a:txBody>
                  <a:tcPr/>
                </a:tc>
                <a:extLst>
                  <a:ext uri="{0D108BD9-81ED-4DB2-BD59-A6C34878D82A}">
                    <a16:rowId xmlns:a16="http://schemas.microsoft.com/office/drawing/2014/main" val="216671869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endParaRPr lang="en-US"/>
                    </a:p>
                  </a:txBody>
                  <a:tcPr/>
                </a:tc>
                <a:extLst>
                  <a:ext uri="{0D108BD9-81ED-4DB2-BD59-A6C34878D82A}">
                    <a16:rowId xmlns:a16="http://schemas.microsoft.com/office/drawing/2014/main" val="211071164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0%</a:t>
                      </a:r>
                    </a:p>
                  </a:txBody>
                  <a:tcPr/>
                </a:tc>
                <a:tc>
                  <a:txBody>
                    <a:bodyPr/>
                    <a:lstStyle/>
                    <a:p>
                      <a:pPr algn="ctr"/>
                      <a:endParaRPr lang="en-US" dirty="0"/>
                    </a:p>
                  </a:txBody>
                  <a:tcPr/>
                </a:tc>
                <a:extLst>
                  <a:ext uri="{0D108BD9-81ED-4DB2-BD59-A6C34878D82A}">
                    <a16:rowId xmlns:a16="http://schemas.microsoft.com/office/drawing/2014/main" val="2649345055"/>
                  </a:ext>
                </a:extLst>
              </a:tr>
            </a:tbl>
          </a:graphicData>
        </a:graphic>
      </p:graphicFrame>
      <p:pic>
        <p:nvPicPr>
          <p:cNvPr id="7" name="Picture 2" descr="See the source image">
            <a:extLst>
              <a:ext uri="{FF2B5EF4-FFF2-40B4-BE49-F238E27FC236}">
                <a16:creationId xmlns:a16="http://schemas.microsoft.com/office/drawing/2014/main" id="{8646C15B-4329-44C0-9B72-53B820D55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377190" y="2340143"/>
            <a:ext cx="3737609" cy="35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8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500" dirty="0">
                <a:solidFill>
                  <a:srgbClr val="404040"/>
                </a:solidFill>
                <a:latin typeface="+mj-lt"/>
                <a:ea typeface="DengXian" panose="02010600030101010101" pitchFamily="2" charset="-122"/>
              </a:rPr>
              <a:t>Two Risks, each with an individual ‘Rainy Day’ fund (a.k.a. Solvency Capital) of £100. What is the total capital, allowing for correlation?</a:t>
            </a:r>
          </a:p>
        </p:txBody>
      </p:sp>
      <p:graphicFrame>
        <p:nvGraphicFramePr>
          <p:cNvPr id="4" name="Table 6">
            <a:extLst>
              <a:ext uri="{FF2B5EF4-FFF2-40B4-BE49-F238E27FC236}">
                <a16:creationId xmlns:a16="http://schemas.microsoft.com/office/drawing/2014/main" id="{F8FA254A-D12C-4F0E-BD84-0D3636E7518A}"/>
              </a:ext>
            </a:extLst>
          </p:cNvPr>
          <p:cNvGraphicFramePr>
            <a:graphicFrameLocks noGrp="1"/>
          </p:cNvGraphicFramePr>
          <p:nvPr>
            <p:extLst>
              <p:ext uri="{D42A27DB-BD31-4B8C-83A1-F6EECF244321}">
                <p14:modId xmlns:p14="http://schemas.microsoft.com/office/powerpoint/2010/main" val="2453452201"/>
              </p:ext>
            </p:extLst>
          </p:nvPr>
        </p:nvGraphicFramePr>
        <p:xfrm>
          <a:off x="4572000" y="2583333"/>
          <a:ext cx="4354830" cy="2494280"/>
        </p:xfrm>
        <a:graphic>
          <a:graphicData uri="http://schemas.openxmlformats.org/drawingml/2006/table">
            <a:tbl>
              <a:tblPr firstRow="1" bandRow="1">
                <a:tableStyleId>{5C22544A-7EE6-4342-B048-85BDC9FD1C3A}</a:tableStyleId>
              </a:tblPr>
              <a:tblGrid>
                <a:gridCol w="852460">
                  <a:extLst>
                    <a:ext uri="{9D8B030D-6E8A-4147-A177-3AD203B41FA5}">
                      <a16:colId xmlns:a16="http://schemas.microsoft.com/office/drawing/2014/main" val="1652703490"/>
                    </a:ext>
                  </a:extLst>
                </a:gridCol>
                <a:gridCol w="907760">
                  <a:extLst>
                    <a:ext uri="{9D8B030D-6E8A-4147-A177-3AD203B41FA5}">
                      <a16:colId xmlns:a16="http://schemas.microsoft.com/office/drawing/2014/main" val="3113773845"/>
                    </a:ext>
                  </a:extLst>
                </a:gridCol>
                <a:gridCol w="1303020">
                  <a:extLst>
                    <a:ext uri="{9D8B030D-6E8A-4147-A177-3AD203B41FA5}">
                      <a16:colId xmlns:a16="http://schemas.microsoft.com/office/drawing/2014/main" val="2303977142"/>
                    </a:ext>
                  </a:extLst>
                </a:gridCol>
                <a:gridCol w="1291590">
                  <a:extLst>
                    <a:ext uri="{9D8B030D-6E8A-4147-A177-3AD203B41FA5}">
                      <a16:colId xmlns:a16="http://schemas.microsoft.com/office/drawing/2014/main" val="4033138070"/>
                    </a:ext>
                  </a:extLst>
                </a:gridCol>
              </a:tblGrid>
              <a:tr h="370840">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a:t>
                      </a:r>
                    </a:p>
                  </a:txBody>
                  <a:tcPr/>
                </a:tc>
                <a:tc>
                  <a:txBody>
                    <a:bodyPr/>
                    <a:lstStyle/>
                    <a:p>
                      <a:pPr algn="ctr"/>
                      <a:r>
                        <a:rPr lang="en-US" dirty="0"/>
                        <a:t>Aggregated Total</a:t>
                      </a:r>
                    </a:p>
                  </a:txBody>
                  <a:tcPr/>
                </a:tc>
                <a:extLst>
                  <a:ext uri="{0D108BD9-81ED-4DB2-BD59-A6C34878D82A}">
                    <a16:rowId xmlns:a16="http://schemas.microsoft.com/office/drawing/2014/main" val="16038902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-50%</a:t>
                      </a:r>
                    </a:p>
                  </a:txBody>
                  <a:tcPr/>
                </a:tc>
                <a:tc>
                  <a:txBody>
                    <a:bodyPr/>
                    <a:lstStyle/>
                    <a:p>
                      <a:pPr algn="ctr"/>
                      <a:r>
                        <a:rPr lang="en-US" b="1" dirty="0"/>
                        <a:t>100</a:t>
                      </a:r>
                    </a:p>
                  </a:txBody>
                  <a:tcPr/>
                </a:tc>
                <a:extLst>
                  <a:ext uri="{0D108BD9-81ED-4DB2-BD59-A6C34878D82A}">
                    <a16:rowId xmlns:a16="http://schemas.microsoft.com/office/drawing/2014/main" val="2159329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50%</a:t>
                      </a:r>
                    </a:p>
                  </a:txBody>
                  <a:tcPr/>
                </a:tc>
                <a:tc>
                  <a:txBody>
                    <a:bodyPr/>
                    <a:lstStyle/>
                    <a:p>
                      <a:pPr algn="ctr"/>
                      <a:r>
                        <a:rPr lang="en-US" b="1" dirty="0"/>
                        <a:t>173</a:t>
                      </a:r>
                    </a:p>
                  </a:txBody>
                  <a:tcPr/>
                </a:tc>
                <a:extLst>
                  <a:ext uri="{0D108BD9-81ED-4DB2-BD59-A6C34878D82A}">
                    <a16:rowId xmlns:a16="http://schemas.microsoft.com/office/drawing/2014/main" val="26077426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r>
                        <a:rPr lang="en-US" b="1" dirty="0"/>
                        <a:t>0</a:t>
                      </a:r>
                    </a:p>
                  </a:txBody>
                  <a:tcPr/>
                </a:tc>
                <a:extLst>
                  <a:ext uri="{0D108BD9-81ED-4DB2-BD59-A6C34878D82A}">
                    <a16:rowId xmlns:a16="http://schemas.microsoft.com/office/drawing/2014/main" val="216671869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endParaRPr lang="en-US" b="1" dirty="0"/>
                    </a:p>
                  </a:txBody>
                  <a:tcPr/>
                </a:tc>
                <a:extLst>
                  <a:ext uri="{0D108BD9-81ED-4DB2-BD59-A6C34878D82A}">
                    <a16:rowId xmlns:a16="http://schemas.microsoft.com/office/drawing/2014/main" val="211071164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0%</a:t>
                      </a:r>
                    </a:p>
                  </a:txBody>
                  <a:tcPr/>
                </a:tc>
                <a:tc>
                  <a:txBody>
                    <a:bodyPr/>
                    <a:lstStyle/>
                    <a:p>
                      <a:pPr algn="ctr"/>
                      <a:endParaRPr lang="en-US" b="1" dirty="0"/>
                    </a:p>
                  </a:txBody>
                  <a:tcPr/>
                </a:tc>
                <a:extLst>
                  <a:ext uri="{0D108BD9-81ED-4DB2-BD59-A6C34878D82A}">
                    <a16:rowId xmlns:a16="http://schemas.microsoft.com/office/drawing/2014/main" val="2649345055"/>
                  </a:ext>
                </a:extLst>
              </a:tr>
            </a:tbl>
          </a:graphicData>
        </a:graphic>
      </p:graphicFrame>
      <p:pic>
        <p:nvPicPr>
          <p:cNvPr id="7" name="Picture 2" descr="See the source image">
            <a:extLst>
              <a:ext uri="{FF2B5EF4-FFF2-40B4-BE49-F238E27FC236}">
                <a16:creationId xmlns:a16="http://schemas.microsoft.com/office/drawing/2014/main" id="{8646C15B-4329-44C0-9B72-53B820D55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0" y="2060832"/>
            <a:ext cx="4572000" cy="387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5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500" dirty="0">
                <a:solidFill>
                  <a:srgbClr val="404040"/>
                </a:solidFill>
                <a:latin typeface="+mj-lt"/>
                <a:ea typeface="DengXian" panose="02010600030101010101" pitchFamily="2" charset="-122"/>
              </a:rPr>
              <a:t>Two Risks, each with an individual ‘Rainy Day’ fund (a.k.a. Solvency Capital) of £100. What is the total capital, allowing for correlation?</a:t>
            </a:r>
          </a:p>
        </p:txBody>
      </p:sp>
      <p:graphicFrame>
        <p:nvGraphicFramePr>
          <p:cNvPr id="4" name="Table 6">
            <a:extLst>
              <a:ext uri="{FF2B5EF4-FFF2-40B4-BE49-F238E27FC236}">
                <a16:creationId xmlns:a16="http://schemas.microsoft.com/office/drawing/2014/main" id="{F8FA254A-D12C-4F0E-BD84-0D3636E7518A}"/>
              </a:ext>
            </a:extLst>
          </p:cNvPr>
          <p:cNvGraphicFramePr>
            <a:graphicFrameLocks noGrp="1"/>
          </p:cNvGraphicFramePr>
          <p:nvPr>
            <p:extLst>
              <p:ext uri="{D42A27DB-BD31-4B8C-83A1-F6EECF244321}">
                <p14:modId xmlns:p14="http://schemas.microsoft.com/office/powerpoint/2010/main" val="1309101411"/>
              </p:ext>
            </p:extLst>
          </p:nvPr>
        </p:nvGraphicFramePr>
        <p:xfrm>
          <a:off x="4572000" y="2583333"/>
          <a:ext cx="4354830" cy="2494280"/>
        </p:xfrm>
        <a:graphic>
          <a:graphicData uri="http://schemas.openxmlformats.org/drawingml/2006/table">
            <a:tbl>
              <a:tblPr firstRow="1" bandRow="1">
                <a:tableStyleId>{5C22544A-7EE6-4342-B048-85BDC9FD1C3A}</a:tableStyleId>
              </a:tblPr>
              <a:tblGrid>
                <a:gridCol w="852460">
                  <a:extLst>
                    <a:ext uri="{9D8B030D-6E8A-4147-A177-3AD203B41FA5}">
                      <a16:colId xmlns:a16="http://schemas.microsoft.com/office/drawing/2014/main" val="1652703490"/>
                    </a:ext>
                  </a:extLst>
                </a:gridCol>
                <a:gridCol w="907760">
                  <a:extLst>
                    <a:ext uri="{9D8B030D-6E8A-4147-A177-3AD203B41FA5}">
                      <a16:colId xmlns:a16="http://schemas.microsoft.com/office/drawing/2014/main" val="3113773845"/>
                    </a:ext>
                  </a:extLst>
                </a:gridCol>
                <a:gridCol w="1303020">
                  <a:extLst>
                    <a:ext uri="{9D8B030D-6E8A-4147-A177-3AD203B41FA5}">
                      <a16:colId xmlns:a16="http://schemas.microsoft.com/office/drawing/2014/main" val="2303977142"/>
                    </a:ext>
                  </a:extLst>
                </a:gridCol>
                <a:gridCol w="1291590">
                  <a:extLst>
                    <a:ext uri="{9D8B030D-6E8A-4147-A177-3AD203B41FA5}">
                      <a16:colId xmlns:a16="http://schemas.microsoft.com/office/drawing/2014/main" val="4033138070"/>
                    </a:ext>
                  </a:extLst>
                </a:gridCol>
              </a:tblGrid>
              <a:tr h="370840">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a:t>
                      </a:r>
                    </a:p>
                  </a:txBody>
                  <a:tcPr/>
                </a:tc>
                <a:tc>
                  <a:txBody>
                    <a:bodyPr/>
                    <a:lstStyle/>
                    <a:p>
                      <a:pPr algn="ctr"/>
                      <a:r>
                        <a:rPr lang="en-US" dirty="0"/>
                        <a:t>Aggregated Total</a:t>
                      </a:r>
                    </a:p>
                  </a:txBody>
                  <a:tcPr/>
                </a:tc>
                <a:extLst>
                  <a:ext uri="{0D108BD9-81ED-4DB2-BD59-A6C34878D82A}">
                    <a16:rowId xmlns:a16="http://schemas.microsoft.com/office/drawing/2014/main" val="16038902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-50%</a:t>
                      </a:r>
                    </a:p>
                  </a:txBody>
                  <a:tcPr/>
                </a:tc>
                <a:tc>
                  <a:txBody>
                    <a:bodyPr/>
                    <a:lstStyle/>
                    <a:p>
                      <a:pPr algn="ctr"/>
                      <a:r>
                        <a:rPr lang="en-US" b="1" dirty="0"/>
                        <a:t>100</a:t>
                      </a:r>
                    </a:p>
                  </a:txBody>
                  <a:tcPr/>
                </a:tc>
                <a:extLst>
                  <a:ext uri="{0D108BD9-81ED-4DB2-BD59-A6C34878D82A}">
                    <a16:rowId xmlns:a16="http://schemas.microsoft.com/office/drawing/2014/main" val="2159329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50%</a:t>
                      </a:r>
                    </a:p>
                  </a:txBody>
                  <a:tcPr/>
                </a:tc>
                <a:tc>
                  <a:txBody>
                    <a:bodyPr/>
                    <a:lstStyle/>
                    <a:p>
                      <a:pPr algn="ctr"/>
                      <a:r>
                        <a:rPr lang="en-US" b="1" dirty="0"/>
                        <a:t>173</a:t>
                      </a:r>
                    </a:p>
                  </a:txBody>
                  <a:tcPr/>
                </a:tc>
                <a:extLst>
                  <a:ext uri="{0D108BD9-81ED-4DB2-BD59-A6C34878D82A}">
                    <a16:rowId xmlns:a16="http://schemas.microsoft.com/office/drawing/2014/main" val="26077426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r>
                        <a:rPr lang="en-US" b="1" dirty="0"/>
                        <a:t>0</a:t>
                      </a:r>
                    </a:p>
                  </a:txBody>
                  <a:tcPr/>
                </a:tc>
                <a:extLst>
                  <a:ext uri="{0D108BD9-81ED-4DB2-BD59-A6C34878D82A}">
                    <a16:rowId xmlns:a16="http://schemas.microsoft.com/office/drawing/2014/main" val="216671869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r>
                        <a:rPr lang="en-US" b="1" dirty="0"/>
                        <a:t>200</a:t>
                      </a:r>
                    </a:p>
                  </a:txBody>
                  <a:tcPr/>
                </a:tc>
                <a:extLst>
                  <a:ext uri="{0D108BD9-81ED-4DB2-BD59-A6C34878D82A}">
                    <a16:rowId xmlns:a16="http://schemas.microsoft.com/office/drawing/2014/main" val="211071164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0%</a:t>
                      </a:r>
                    </a:p>
                  </a:txBody>
                  <a:tcPr/>
                </a:tc>
                <a:tc>
                  <a:txBody>
                    <a:bodyPr/>
                    <a:lstStyle/>
                    <a:p>
                      <a:pPr algn="ctr"/>
                      <a:endParaRPr lang="en-US" b="1" dirty="0"/>
                    </a:p>
                  </a:txBody>
                  <a:tcPr/>
                </a:tc>
                <a:extLst>
                  <a:ext uri="{0D108BD9-81ED-4DB2-BD59-A6C34878D82A}">
                    <a16:rowId xmlns:a16="http://schemas.microsoft.com/office/drawing/2014/main" val="2649345055"/>
                  </a:ext>
                </a:extLst>
              </a:tr>
            </a:tbl>
          </a:graphicData>
        </a:graphic>
      </p:graphicFrame>
      <p:pic>
        <p:nvPicPr>
          <p:cNvPr id="7" name="Picture 2" descr="See the source image">
            <a:extLst>
              <a:ext uri="{FF2B5EF4-FFF2-40B4-BE49-F238E27FC236}">
                <a16:creationId xmlns:a16="http://schemas.microsoft.com/office/drawing/2014/main" id="{8646C15B-4329-44C0-9B72-53B820D55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377190" y="2340143"/>
            <a:ext cx="3737609" cy="35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3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The Maths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500" dirty="0">
                <a:solidFill>
                  <a:srgbClr val="404040"/>
                </a:solidFill>
                <a:latin typeface="+mj-lt"/>
                <a:ea typeface="DengXian" panose="02010600030101010101" pitchFamily="2" charset="-122"/>
              </a:rPr>
              <a:t>Two Risks, each with an individual ‘Rainy Day’ fund (a.k.a. Solvency Capital) of £100. What is the total capital, allowing for correlation?</a:t>
            </a:r>
          </a:p>
        </p:txBody>
      </p:sp>
      <p:graphicFrame>
        <p:nvGraphicFramePr>
          <p:cNvPr id="4" name="Table 6">
            <a:extLst>
              <a:ext uri="{FF2B5EF4-FFF2-40B4-BE49-F238E27FC236}">
                <a16:creationId xmlns:a16="http://schemas.microsoft.com/office/drawing/2014/main" id="{F8FA254A-D12C-4F0E-BD84-0D3636E7518A}"/>
              </a:ext>
            </a:extLst>
          </p:cNvPr>
          <p:cNvGraphicFramePr>
            <a:graphicFrameLocks noGrp="1"/>
          </p:cNvGraphicFramePr>
          <p:nvPr/>
        </p:nvGraphicFramePr>
        <p:xfrm>
          <a:off x="4572000" y="2583333"/>
          <a:ext cx="4354830" cy="2494280"/>
        </p:xfrm>
        <a:graphic>
          <a:graphicData uri="http://schemas.openxmlformats.org/drawingml/2006/table">
            <a:tbl>
              <a:tblPr firstRow="1" bandRow="1">
                <a:tableStyleId>{5C22544A-7EE6-4342-B048-85BDC9FD1C3A}</a:tableStyleId>
              </a:tblPr>
              <a:tblGrid>
                <a:gridCol w="852460">
                  <a:extLst>
                    <a:ext uri="{9D8B030D-6E8A-4147-A177-3AD203B41FA5}">
                      <a16:colId xmlns:a16="http://schemas.microsoft.com/office/drawing/2014/main" val="1652703490"/>
                    </a:ext>
                  </a:extLst>
                </a:gridCol>
                <a:gridCol w="907760">
                  <a:extLst>
                    <a:ext uri="{9D8B030D-6E8A-4147-A177-3AD203B41FA5}">
                      <a16:colId xmlns:a16="http://schemas.microsoft.com/office/drawing/2014/main" val="3113773845"/>
                    </a:ext>
                  </a:extLst>
                </a:gridCol>
                <a:gridCol w="1303020">
                  <a:extLst>
                    <a:ext uri="{9D8B030D-6E8A-4147-A177-3AD203B41FA5}">
                      <a16:colId xmlns:a16="http://schemas.microsoft.com/office/drawing/2014/main" val="2303977142"/>
                    </a:ext>
                  </a:extLst>
                </a:gridCol>
                <a:gridCol w="1291590">
                  <a:extLst>
                    <a:ext uri="{9D8B030D-6E8A-4147-A177-3AD203B41FA5}">
                      <a16:colId xmlns:a16="http://schemas.microsoft.com/office/drawing/2014/main" val="4033138070"/>
                    </a:ext>
                  </a:extLst>
                </a:gridCol>
              </a:tblGrid>
              <a:tr h="370840">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a:t>
                      </a:r>
                    </a:p>
                  </a:txBody>
                  <a:tcPr/>
                </a:tc>
                <a:tc>
                  <a:txBody>
                    <a:bodyPr/>
                    <a:lstStyle/>
                    <a:p>
                      <a:pPr algn="ctr"/>
                      <a:r>
                        <a:rPr lang="en-US" dirty="0"/>
                        <a:t>Aggregated Total</a:t>
                      </a:r>
                    </a:p>
                  </a:txBody>
                  <a:tcPr/>
                </a:tc>
                <a:extLst>
                  <a:ext uri="{0D108BD9-81ED-4DB2-BD59-A6C34878D82A}">
                    <a16:rowId xmlns:a16="http://schemas.microsoft.com/office/drawing/2014/main" val="160389023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-50%</a:t>
                      </a:r>
                    </a:p>
                  </a:txBody>
                  <a:tcPr/>
                </a:tc>
                <a:tc>
                  <a:txBody>
                    <a:bodyPr/>
                    <a:lstStyle/>
                    <a:p>
                      <a:pPr algn="ctr"/>
                      <a:r>
                        <a:rPr lang="en-US" b="1" dirty="0"/>
                        <a:t>100</a:t>
                      </a:r>
                    </a:p>
                  </a:txBody>
                  <a:tcPr/>
                </a:tc>
                <a:extLst>
                  <a:ext uri="{0D108BD9-81ED-4DB2-BD59-A6C34878D82A}">
                    <a16:rowId xmlns:a16="http://schemas.microsoft.com/office/drawing/2014/main" val="2159329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50%</a:t>
                      </a:r>
                    </a:p>
                  </a:txBody>
                  <a:tcPr/>
                </a:tc>
                <a:tc>
                  <a:txBody>
                    <a:bodyPr/>
                    <a:lstStyle/>
                    <a:p>
                      <a:pPr algn="ctr"/>
                      <a:r>
                        <a:rPr lang="en-US" b="1" dirty="0"/>
                        <a:t>173</a:t>
                      </a:r>
                    </a:p>
                  </a:txBody>
                  <a:tcPr/>
                </a:tc>
                <a:extLst>
                  <a:ext uri="{0D108BD9-81ED-4DB2-BD59-A6C34878D82A}">
                    <a16:rowId xmlns:a16="http://schemas.microsoft.com/office/drawing/2014/main" val="26077426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r>
                        <a:rPr lang="en-US" b="1" dirty="0"/>
                        <a:t>0</a:t>
                      </a:r>
                    </a:p>
                  </a:txBody>
                  <a:tcPr/>
                </a:tc>
                <a:extLst>
                  <a:ext uri="{0D108BD9-81ED-4DB2-BD59-A6C34878D82A}">
                    <a16:rowId xmlns:a16="http://schemas.microsoft.com/office/drawing/2014/main" val="216671869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algn="ctr"/>
                      <a:r>
                        <a:rPr lang="en-US" dirty="0"/>
                        <a:t>100%</a:t>
                      </a:r>
                    </a:p>
                  </a:txBody>
                  <a:tcPr/>
                </a:tc>
                <a:tc>
                  <a:txBody>
                    <a:bodyPr/>
                    <a:lstStyle/>
                    <a:p>
                      <a:pPr algn="ctr"/>
                      <a:r>
                        <a:rPr lang="en-US" b="1" dirty="0"/>
                        <a:t>200</a:t>
                      </a:r>
                    </a:p>
                  </a:txBody>
                  <a:tcPr/>
                </a:tc>
                <a:extLst>
                  <a:ext uri="{0D108BD9-81ED-4DB2-BD59-A6C34878D82A}">
                    <a16:rowId xmlns:a16="http://schemas.microsoft.com/office/drawing/2014/main" val="211071164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en-US" dirty="0"/>
                        <a:t>0%</a:t>
                      </a:r>
                    </a:p>
                  </a:txBody>
                  <a:tcPr/>
                </a:tc>
                <a:tc>
                  <a:txBody>
                    <a:bodyPr/>
                    <a:lstStyle/>
                    <a:p>
                      <a:pPr algn="ctr"/>
                      <a:r>
                        <a:rPr lang="en-US" b="1" dirty="0"/>
                        <a:t>141</a:t>
                      </a:r>
                    </a:p>
                  </a:txBody>
                  <a:tcPr/>
                </a:tc>
                <a:extLst>
                  <a:ext uri="{0D108BD9-81ED-4DB2-BD59-A6C34878D82A}">
                    <a16:rowId xmlns:a16="http://schemas.microsoft.com/office/drawing/2014/main" val="2649345055"/>
                  </a:ext>
                </a:extLst>
              </a:tr>
            </a:tbl>
          </a:graphicData>
        </a:graphic>
      </p:graphicFrame>
      <p:pic>
        <p:nvPicPr>
          <p:cNvPr id="7" name="Picture 2" descr="See the source image">
            <a:extLst>
              <a:ext uri="{FF2B5EF4-FFF2-40B4-BE49-F238E27FC236}">
                <a16:creationId xmlns:a16="http://schemas.microsoft.com/office/drawing/2014/main" id="{8646C15B-4329-44C0-9B72-53B820D55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377190" y="2340143"/>
            <a:ext cx="3737609" cy="35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770171051"/>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185262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Career Foundation: Risk-Based Capital</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467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3593085789"/>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373414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37716488"/>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164977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21008392"/>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289388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268464794"/>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124910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3289314800"/>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242026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067145912"/>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57446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3473749832"/>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429134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23744915"/>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69572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113142881"/>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57757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Quiz: Actuarial Judgement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41096" y="1408550"/>
            <a:ext cx="9061807" cy="44194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dirty="0">
                <a:solidFill>
                  <a:srgbClr val="404040"/>
                </a:solidFill>
                <a:latin typeface="+mj-lt"/>
                <a:ea typeface="DengXian" panose="02010600030101010101" pitchFamily="2" charset="-122"/>
              </a:rPr>
              <a:t>Is the correlation between these two risks negative or positive, and high, medium, low?</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000" b="1" dirty="0">
              <a:solidFill>
                <a:srgbClr val="FF0000"/>
              </a:solidFill>
              <a:latin typeface="+mj-lt"/>
              <a:ea typeface="DengXian" panose="02010600030101010101" pitchFamily="2" charset="-122"/>
            </a:endParaRPr>
          </a:p>
          <a:p>
            <a:pPr marL="0" indent="0" algn="just">
              <a:lnSpc>
                <a:spcPct val="107000"/>
              </a:lnSpc>
              <a:spcAft>
                <a:spcPts val="800"/>
              </a:spcAft>
              <a:buNone/>
            </a:pPr>
            <a:r>
              <a:rPr lang="en-US" sz="2000" b="1" dirty="0">
                <a:solidFill>
                  <a:srgbClr val="FF0000"/>
                </a:solidFill>
                <a:latin typeface="+mj-lt"/>
                <a:ea typeface="DengXian" panose="02010600030101010101" pitchFamily="2" charset="-122"/>
              </a:rPr>
              <a:t>This is an example of an actuarial internship interview question!</a:t>
            </a: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2000" dirty="0">
              <a:solidFill>
                <a:srgbClr val="404040"/>
              </a:solidFill>
              <a:latin typeface="+mj-lt"/>
              <a:ea typeface="DengXian" panose="02010600030101010101" pitchFamily="2" charset="-122"/>
            </a:endParaRPr>
          </a:p>
          <a:p>
            <a:pPr algn="just">
              <a:lnSpc>
                <a:spcPct val="107000"/>
              </a:lnSpc>
              <a:spcAft>
                <a:spcPts val="800"/>
              </a:spcAft>
            </a:pPr>
            <a:endParaRPr lang="en-US" sz="1100" dirty="0">
              <a:solidFill>
                <a:srgbClr val="404040"/>
              </a:solidFill>
              <a:latin typeface="+mj-lt"/>
              <a:ea typeface="DengXian" panose="02010600030101010101" pitchFamily="2" charset="-122"/>
            </a:endParaRPr>
          </a:p>
        </p:txBody>
      </p:sp>
      <p:graphicFrame>
        <p:nvGraphicFramePr>
          <p:cNvPr id="3" name="Table 3">
            <a:extLst>
              <a:ext uri="{FF2B5EF4-FFF2-40B4-BE49-F238E27FC236}">
                <a16:creationId xmlns:a16="http://schemas.microsoft.com/office/drawing/2014/main" id="{171B3A01-ED04-4A24-9034-9A33CEC86E39}"/>
              </a:ext>
            </a:extLst>
          </p:cNvPr>
          <p:cNvGraphicFramePr>
            <a:graphicFrameLocks noGrp="1"/>
          </p:cNvGraphicFramePr>
          <p:nvPr>
            <p:extLst>
              <p:ext uri="{D42A27DB-BD31-4B8C-83A1-F6EECF244321}">
                <p14:modId xmlns:p14="http://schemas.microsoft.com/office/powerpoint/2010/main" val="19461240"/>
              </p:ext>
            </p:extLst>
          </p:nvPr>
        </p:nvGraphicFramePr>
        <p:xfrm>
          <a:off x="525781" y="2243601"/>
          <a:ext cx="7532998" cy="3184190"/>
        </p:xfrm>
        <a:graphic>
          <a:graphicData uri="http://schemas.openxmlformats.org/drawingml/2006/table">
            <a:tbl>
              <a:tblPr firstRow="1" bandRow="1">
                <a:tableStyleId>{5C22544A-7EE6-4342-B048-85BDC9FD1C3A}</a:tableStyleId>
              </a:tblPr>
              <a:tblGrid>
                <a:gridCol w="1931669">
                  <a:extLst>
                    <a:ext uri="{9D8B030D-6E8A-4147-A177-3AD203B41FA5}">
                      <a16:colId xmlns:a16="http://schemas.microsoft.com/office/drawing/2014/main" val="1963108467"/>
                    </a:ext>
                  </a:extLst>
                </a:gridCol>
                <a:gridCol w="2411730">
                  <a:extLst>
                    <a:ext uri="{9D8B030D-6E8A-4147-A177-3AD203B41FA5}">
                      <a16:colId xmlns:a16="http://schemas.microsoft.com/office/drawing/2014/main" val="1492199030"/>
                    </a:ext>
                  </a:extLst>
                </a:gridCol>
                <a:gridCol w="1577340">
                  <a:extLst>
                    <a:ext uri="{9D8B030D-6E8A-4147-A177-3AD203B41FA5}">
                      <a16:colId xmlns:a16="http://schemas.microsoft.com/office/drawing/2014/main" val="1142602294"/>
                    </a:ext>
                  </a:extLst>
                </a:gridCol>
                <a:gridCol w="1612259">
                  <a:extLst>
                    <a:ext uri="{9D8B030D-6E8A-4147-A177-3AD203B41FA5}">
                      <a16:colId xmlns:a16="http://schemas.microsoft.com/office/drawing/2014/main" val="1909637008"/>
                    </a:ext>
                  </a:extLst>
                </a:gridCol>
              </a:tblGrid>
              <a:tr h="952268">
                <a:tc>
                  <a:txBody>
                    <a:bodyPr/>
                    <a:lstStyle/>
                    <a:p>
                      <a:pPr algn="ctr"/>
                      <a:r>
                        <a:rPr lang="en-US" dirty="0"/>
                        <a:t>Risk 1</a:t>
                      </a:r>
                    </a:p>
                  </a:txBody>
                  <a:tcPr/>
                </a:tc>
                <a:tc>
                  <a:txBody>
                    <a:bodyPr/>
                    <a:lstStyle/>
                    <a:p>
                      <a:pPr algn="ctr"/>
                      <a:r>
                        <a:rPr lang="en-US" dirty="0"/>
                        <a:t>Risk 2</a:t>
                      </a:r>
                    </a:p>
                  </a:txBody>
                  <a:tcPr/>
                </a:tc>
                <a:tc>
                  <a:txBody>
                    <a:bodyPr/>
                    <a:lstStyle/>
                    <a:p>
                      <a:pPr algn="ctr"/>
                      <a:r>
                        <a:rPr lang="en-US" dirty="0"/>
                        <a:t>Correlation Sign (Negative, Positive, Zero)</a:t>
                      </a:r>
                    </a:p>
                  </a:txBody>
                  <a:tcPr/>
                </a:tc>
                <a:tc>
                  <a:txBody>
                    <a:bodyPr/>
                    <a:lstStyle/>
                    <a:p>
                      <a:pPr algn="ctr"/>
                      <a:r>
                        <a:rPr lang="en-US" dirty="0"/>
                        <a:t>Correlation Size (High, Medium, Low)</a:t>
                      </a:r>
                    </a:p>
                  </a:txBody>
                  <a:tcPr/>
                </a:tc>
                <a:extLst>
                  <a:ext uri="{0D108BD9-81ED-4DB2-BD59-A6C34878D82A}">
                    <a16:rowId xmlns:a16="http://schemas.microsoft.com/office/drawing/2014/main" val="1273915676"/>
                  </a:ext>
                </a:extLst>
              </a:tr>
              <a:tr h="399094">
                <a:tc>
                  <a:txBody>
                    <a:bodyPr/>
                    <a:lstStyle/>
                    <a:p>
                      <a:pPr algn="ctr"/>
                      <a:r>
                        <a:rPr lang="en-US" dirty="0"/>
                        <a:t>Equity Fall</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Medium</a:t>
                      </a:r>
                    </a:p>
                  </a:txBody>
                  <a:tcPr/>
                </a:tc>
                <a:extLst>
                  <a:ext uri="{0D108BD9-81ED-4DB2-BD59-A6C34878D82A}">
                    <a16:rowId xmlns:a16="http://schemas.microsoft.com/office/drawing/2014/main" val="1509888973"/>
                  </a:ext>
                </a:extLst>
              </a:tr>
              <a:tr h="399094">
                <a:tc>
                  <a:txBody>
                    <a:bodyPr/>
                    <a:lstStyle/>
                    <a:p>
                      <a:pPr algn="ctr"/>
                      <a:r>
                        <a:rPr lang="en-US" dirty="0"/>
                        <a:t>Mortality Fall</a:t>
                      </a:r>
                    </a:p>
                  </a:txBody>
                  <a:tcPr/>
                </a:tc>
                <a:tc>
                  <a:txBody>
                    <a:bodyPr/>
                    <a:lstStyle/>
                    <a:p>
                      <a:pPr algn="ctr"/>
                      <a:r>
                        <a:rPr lang="en-US" dirty="0"/>
                        <a:t>Fall in value of the £</a:t>
                      </a:r>
                    </a:p>
                  </a:txBody>
                  <a:tcPr/>
                </a:tc>
                <a:tc>
                  <a:txBody>
                    <a:bodyPr/>
                    <a:lstStyle/>
                    <a:p>
                      <a:pPr algn="ctr"/>
                      <a:r>
                        <a:rPr lang="en-US" dirty="0"/>
                        <a:t>Zero</a:t>
                      </a:r>
                    </a:p>
                  </a:txBody>
                  <a:tcPr/>
                </a:tc>
                <a:tc>
                  <a:txBody>
                    <a:bodyPr/>
                    <a:lstStyle/>
                    <a:p>
                      <a:pPr algn="ctr"/>
                      <a:r>
                        <a:rPr lang="en-US"/>
                        <a:t>N/A</a:t>
                      </a:r>
                      <a:endParaRPr lang="en-US" dirty="0"/>
                    </a:p>
                  </a:txBody>
                  <a:tcPr/>
                </a:tc>
                <a:extLst>
                  <a:ext uri="{0D108BD9-81ED-4DB2-BD59-A6C34878D82A}">
                    <a16:rowId xmlns:a16="http://schemas.microsoft.com/office/drawing/2014/main" val="735824372"/>
                  </a:ext>
                </a:extLst>
              </a:tr>
              <a:tr h="399094">
                <a:tc>
                  <a:txBody>
                    <a:bodyPr/>
                    <a:lstStyle/>
                    <a:p>
                      <a:pPr algn="ctr"/>
                      <a:r>
                        <a:rPr lang="en-US" dirty="0"/>
                        <a:t>Property Price Fall</a:t>
                      </a:r>
                    </a:p>
                  </a:txBody>
                  <a:tcPr/>
                </a:tc>
                <a:tc>
                  <a:txBody>
                    <a:bodyPr/>
                    <a:lstStyle/>
                    <a:p>
                      <a:pPr algn="ctr"/>
                      <a:r>
                        <a:rPr lang="en-US" dirty="0"/>
                        <a:t>Mortality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108808395"/>
                  </a:ext>
                </a:extLst>
              </a:tr>
              <a:tr h="399094">
                <a:tc>
                  <a:txBody>
                    <a:bodyPr/>
                    <a:lstStyle/>
                    <a:p>
                      <a:pPr algn="ctr"/>
                      <a:r>
                        <a:rPr lang="en-US" dirty="0"/>
                        <a:t>Longevity Increase</a:t>
                      </a:r>
                    </a:p>
                  </a:txBody>
                  <a:tcPr/>
                </a:tc>
                <a:tc>
                  <a:txBody>
                    <a:bodyPr/>
                    <a:lstStyle/>
                    <a:p>
                      <a:pPr algn="ctr"/>
                      <a:r>
                        <a:rPr lang="en-US" dirty="0"/>
                        <a:t>Interest Rates Increase</a:t>
                      </a:r>
                    </a:p>
                  </a:txBody>
                  <a:tcPr/>
                </a:tc>
                <a:tc>
                  <a:txBody>
                    <a:bodyPr/>
                    <a:lstStyle/>
                    <a:p>
                      <a:pPr algn="ctr"/>
                      <a:r>
                        <a:rPr lang="en-US" dirty="0"/>
                        <a:t>-</a:t>
                      </a:r>
                    </a:p>
                  </a:txBody>
                  <a:tcPr/>
                </a:tc>
                <a:tc>
                  <a:txBody>
                    <a:bodyPr/>
                    <a:lstStyle/>
                    <a:p>
                      <a:pPr algn="ctr"/>
                      <a:r>
                        <a:rPr lang="en-US" dirty="0"/>
                        <a:t>Low</a:t>
                      </a:r>
                    </a:p>
                  </a:txBody>
                  <a:tcPr/>
                </a:tc>
                <a:extLst>
                  <a:ext uri="{0D108BD9-81ED-4DB2-BD59-A6C34878D82A}">
                    <a16:rowId xmlns:a16="http://schemas.microsoft.com/office/drawing/2014/main" val="342959014"/>
                  </a:ext>
                </a:extLst>
              </a:tr>
              <a:tr h="399094">
                <a:tc>
                  <a:txBody>
                    <a:bodyPr/>
                    <a:lstStyle/>
                    <a:p>
                      <a:pPr algn="ctr"/>
                      <a:r>
                        <a:rPr lang="en-US" dirty="0"/>
                        <a:t>Longevity Increase</a:t>
                      </a:r>
                    </a:p>
                  </a:txBody>
                  <a:tcPr/>
                </a:tc>
                <a:tc>
                  <a:txBody>
                    <a:bodyPr/>
                    <a:lstStyle/>
                    <a:p>
                      <a:pPr algn="ctr"/>
                      <a:r>
                        <a:rPr lang="en-US" dirty="0"/>
                        <a:t>Mortality rises</a:t>
                      </a:r>
                    </a:p>
                  </a:txBody>
                  <a:tcPr/>
                </a:tc>
                <a:tc>
                  <a:txBody>
                    <a:bodyPr/>
                    <a:lstStyle/>
                    <a:p>
                      <a:pPr algn="ctr"/>
                      <a:r>
                        <a:rPr lang="en-US" dirty="0"/>
                        <a:t>-</a:t>
                      </a:r>
                    </a:p>
                  </a:txBody>
                  <a:tcPr/>
                </a:tc>
                <a:tc>
                  <a:txBody>
                    <a:bodyPr/>
                    <a:lstStyle/>
                    <a:p>
                      <a:pPr algn="ctr"/>
                      <a:r>
                        <a:rPr lang="en-US" dirty="0"/>
                        <a:t>High</a:t>
                      </a:r>
                    </a:p>
                  </a:txBody>
                  <a:tcPr/>
                </a:tc>
                <a:extLst>
                  <a:ext uri="{0D108BD9-81ED-4DB2-BD59-A6C34878D82A}">
                    <a16:rowId xmlns:a16="http://schemas.microsoft.com/office/drawing/2014/main" val="3044063708"/>
                  </a:ext>
                </a:extLst>
              </a:tr>
            </a:tbl>
          </a:graphicData>
        </a:graphic>
      </p:graphicFrame>
    </p:spTree>
    <p:extLst>
      <p:ext uri="{BB962C8B-B14F-4D97-AF65-F5344CB8AC3E}">
        <p14:creationId xmlns:p14="http://schemas.microsoft.com/office/powerpoint/2010/main" val="231821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Agenda</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394209"/>
            <a:ext cx="9061807" cy="46348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Bef>
                <a:spcPts val="0"/>
              </a:spcBef>
              <a:spcAft>
                <a:spcPts val="0"/>
              </a:spcAft>
              <a:defRPr/>
            </a:pPr>
            <a:r>
              <a:rPr lang="en-US" sz="2800" b="1" dirty="0">
                <a:latin typeface="+mn-lt"/>
              </a:rPr>
              <a:t>What is Risk-Based Capital?</a:t>
            </a:r>
          </a:p>
          <a:p>
            <a:pPr eaLnBrk="1" fontAlgn="auto" hangingPunct="1">
              <a:spcBef>
                <a:spcPts val="0"/>
              </a:spcBef>
              <a:spcAft>
                <a:spcPts val="0"/>
              </a:spcAft>
              <a:defRPr/>
            </a:pPr>
            <a:endParaRPr lang="en-US" sz="2800" b="1" dirty="0">
              <a:latin typeface="+mn-lt"/>
            </a:endParaRPr>
          </a:p>
          <a:p>
            <a:pPr eaLnBrk="1" fontAlgn="auto" hangingPunct="1">
              <a:spcBef>
                <a:spcPts val="0"/>
              </a:spcBef>
              <a:spcAft>
                <a:spcPts val="0"/>
              </a:spcAft>
              <a:defRPr/>
            </a:pPr>
            <a:r>
              <a:rPr lang="en-US" sz="2800" b="1" dirty="0">
                <a:latin typeface="+mn-lt"/>
              </a:rPr>
              <a:t>Risk-Based Capital Calculation</a:t>
            </a:r>
          </a:p>
          <a:p>
            <a:pPr eaLnBrk="1" fontAlgn="auto" hangingPunct="1">
              <a:spcBef>
                <a:spcPts val="0"/>
              </a:spcBef>
              <a:spcAft>
                <a:spcPts val="0"/>
              </a:spcAft>
              <a:defRPr/>
            </a:pPr>
            <a:endParaRPr lang="en-US" sz="2800" b="1" dirty="0">
              <a:latin typeface="+mn-lt"/>
            </a:endParaRPr>
          </a:p>
          <a:p>
            <a:pPr eaLnBrk="1" fontAlgn="auto" hangingPunct="1">
              <a:spcBef>
                <a:spcPts val="0"/>
              </a:spcBef>
              <a:spcAft>
                <a:spcPts val="0"/>
              </a:spcAft>
              <a:defRPr/>
            </a:pPr>
            <a:r>
              <a:rPr lang="en-US" sz="2800" b="1" dirty="0">
                <a:latin typeface="+mn-lt"/>
              </a:rPr>
              <a:t>Correlation Quiz</a:t>
            </a:r>
          </a:p>
          <a:p>
            <a:pPr eaLnBrk="1" fontAlgn="auto" hangingPunct="1">
              <a:spcBef>
                <a:spcPts val="0"/>
              </a:spcBef>
              <a:spcAft>
                <a:spcPts val="0"/>
              </a:spcAft>
              <a:defRPr/>
            </a:pPr>
            <a:endParaRPr lang="en-US" sz="2800" b="1" dirty="0"/>
          </a:p>
          <a:p>
            <a:pPr eaLnBrk="1" fontAlgn="auto" hangingPunct="1">
              <a:spcBef>
                <a:spcPts val="0"/>
              </a:spcBef>
              <a:spcAft>
                <a:spcPts val="0"/>
              </a:spcAft>
              <a:defRPr/>
            </a:pPr>
            <a:r>
              <a:rPr lang="en-US" sz="2800" b="1" dirty="0">
                <a:latin typeface="+mn-lt"/>
              </a:rPr>
              <a:t>Global Insurance Risk-Based Capital Frameworks</a:t>
            </a:r>
          </a:p>
          <a:p>
            <a:pPr marL="0" indent="0" eaLnBrk="1" fontAlgn="auto" hangingPunct="1">
              <a:spcBef>
                <a:spcPts val="0"/>
              </a:spcBef>
              <a:spcAft>
                <a:spcPts val="0"/>
              </a:spcAft>
              <a:buNone/>
              <a:defRPr/>
            </a:pPr>
            <a:endParaRPr lang="en-US" sz="2800" dirty="0">
              <a:latin typeface="+mn-lt"/>
            </a:endParaRPr>
          </a:p>
          <a:p>
            <a:pPr eaLnBrk="1" fontAlgn="auto" hangingPunct="1">
              <a:spcBef>
                <a:spcPts val="0"/>
              </a:spcBef>
              <a:spcAft>
                <a:spcPts val="0"/>
              </a:spcAft>
              <a:defRPr/>
            </a:pPr>
            <a:r>
              <a:rPr lang="en-US" sz="2800" b="1" dirty="0">
                <a:latin typeface="+mn-lt"/>
              </a:rPr>
              <a:t>Questions?</a:t>
            </a:r>
            <a:endParaRPr lang="en-GB" sz="2500" dirty="0"/>
          </a:p>
          <a:p>
            <a:endParaRPr lang="en-GB" sz="2500" dirty="0"/>
          </a:p>
        </p:txBody>
      </p:sp>
    </p:spTree>
    <p:extLst>
      <p:ext uri="{BB962C8B-B14F-4D97-AF65-F5344CB8AC3E}">
        <p14:creationId xmlns:p14="http://schemas.microsoft.com/office/powerpoint/2010/main" val="310009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Global Insurance </a:t>
            </a:r>
            <a:br>
              <a:rPr lang="en-US" sz="5400" b="1" dirty="0">
                <a:solidFill>
                  <a:srgbClr val="1D88CF"/>
                </a:solidFill>
                <a:latin typeface="Arial" panose="020B0604020202020204" pitchFamily="34" charset="0"/>
                <a:ea typeface="+mn-ea"/>
                <a:cs typeface="Arial" panose="020B0604020202020204" pitchFamily="34" charset="0"/>
              </a:rPr>
            </a:br>
            <a:r>
              <a:rPr lang="en-US" sz="5400" b="1" dirty="0">
                <a:solidFill>
                  <a:srgbClr val="1D88CF"/>
                </a:solidFill>
                <a:latin typeface="Arial" panose="020B0604020202020204" pitchFamily="34" charset="0"/>
                <a:ea typeface="+mn-ea"/>
                <a:cs typeface="Arial" panose="020B0604020202020204" pitchFamily="34" charset="0"/>
              </a:rPr>
              <a:t>Risk-Based Capital Frameworks</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83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 y="-62865"/>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Risk-Based Capital Frameworks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endParaRPr lang="en-US" sz="1100" dirty="0">
              <a:solidFill>
                <a:srgbClr val="404040"/>
              </a:solidFill>
              <a:latin typeface="+mj-lt"/>
              <a:ea typeface="DengXian" panose="02010600030101010101" pitchFamily="2" charset="-122"/>
            </a:endParaRPr>
          </a:p>
        </p:txBody>
      </p:sp>
      <p:sp>
        <p:nvSpPr>
          <p:cNvPr id="7" name="Content Placeholder 2">
            <a:extLst>
              <a:ext uri="{FF2B5EF4-FFF2-40B4-BE49-F238E27FC236}">
                <a16:creationId xmlns:a16="http://schemas.microsoft.com/office/drawing/2014/main" id="{1C735E32-418A-49AD-BF56-E62767B4DF1F}"/>
              </a:ext>
            </a:extLst>
          </p:cNvPr>
          <p:cNvSpPr txBox="1">
            <a:spLocks/>
          </p:cNvSpPr>
          <p:nvPr/>
        </p:nvSpPr>
        <p:spPr>
          <a:xfrm>
            <a:off x="41096" y="958487"/>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000" b="1" dirty="0">
                <a:solidFill>
                  <a:srgbClr val="404040"/>
                </a:solidFill>
                <a:latin typeface="+mj-lt"/>
                <a:ea typeface="DengXian" panose="02010600030101010101" pitchFamily="2" charset="-122"/>
              </a:rPr>
              <a:t>Solvency 2</a:t>
            </a:r>
            <a:endParaRPr lang="en-US" sz="2000" dirty="0">
              <a:solidFill>
                <a:srgbClr val="404040"/>
              </a:solidFill>
              <a:latin typeface="+mj-lt"/>
              <a:ea typeface="DengXian" panose="02010600030101010101" pitchFamily="2" charset="-122"/>
            </a:endParaRPr>
          </a:p>
          <a:p>
            <a:pPr algn="just">
              <a:lnSpc>
                <a:spcPct val="107000"/>
              </a:lnSpc>
              <a:spcAft>
                <a:spcPts val="800"/>
              </a:spcAft>
            </a:pPr>
            <a:r>
              <a:rPr lang="en-US" sz="2000" dirty="0">
                <a:solidFill>
                  <a:srgbClr val="404040"/>
                </a:solidFill>
                <a:latin typeface="+mj-lt"/>
                <a:ea typeface="DengXian" panose="02010600030101010101" pitchFamily="2" charset="-122"/>
              </a:rPr>
              <a:t>Used by all insurers based in the EU, plus many other countries that do business with EU insurers.</a:t>
            </a:r>
          </a:p>
          <a:p>
            <a:pPr algn="just">
              <a:lnSpc>
                <a:spcPct val="107000"/>
              </a:lnSpc>
              <a:spcAft>
                <a:spcPts val="800"/>
              </a:spcAft>
            </a:pPr>
            <a:r>
              <a:rPr lang="en-US" sz="2000" dirty="0">
                <a:solidFill>
                  <a:srgbClr val="404040"/>
                </a:solidFill>
                <a:latin typeface="+mj-lt"/>
                <a:ea typeface="DengXian" panose="02010600030101010101" pitchFamily="2" charset="-122"/>
              </a:rPr>
              <a:t>Used as a template of a Risk-Based Capital framework by a lot </a:t>
            </a:r>
            <a:r>
              <a:rPr lang="en-US" sz="2000">
                <a:solidFill>
                  <a:srgbClr val="404040"/>
                </a:solidFill>
                <a:latin typeface="+mj-lt"/>
                <a:ea typeface="DengXian" panose="02010600030101010101" pitchFamily="2" charset="-122"/>
              </a:rPr>
              <a:t>of countries</a:t>
            </a: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r>
              <a:rPr lang="en-US" sz="2000" dirty="0">
                <a:solidFill>
                  <a:srgbClr val="404040"/>
                </a:solidFill>
                <a:latin typeface="+mj-lt"/>
                <a:ea typeface="DengXian" panose="02010600030101010101" pitchFamily="2" charset="-122"/>
                <a:hlinkClick r:id="rId3"/>
              </a:rPr>
              <a:t>https://www.nortonrosefulbright.com/en/knowledge/publications/f12a4a4a/ten-things-you-need-to-know-about-solvency-ii</a:t>
            </a:r>
            <a:r>
              <a:rPr lang="en-US" sz="2000" dirty="0">
                <a:solidFill>
                  <a:srgbClr val="404040"/>
                </a:solidFill>
                <a:latin typeface="+mj-lt"/>
                <a:ea typeface="DengXian" panose="02010600030101010101" pitchFamily="2" charset="-122"/>
              </a:rPr>
              <a:t> </a:t>
            </a:r>
          </a:p>
          <a:p>
            <a:pPr marL="0" indent="0" algn="just">
              <a:lnSpc>
                <a:spcPct val="107000"/>
              </a:lnSpc>
              <a:spcAft>
                <a:spcPts val="800"/>
              </a:spcAft>
              <a:buNone/>
            </a:pPr>
            <a:r>
              <a:rPr lang="en-US" sz="2000" b="1" dirty="0">
                <a:solidFill>
                  <a:srgbClr val="404040"/>
                </a:solidFill>
                <a:latin typeface="+mj-lt"/>
                <a:ea typeface="DengXian" panose="02010600030101010101" pitchFamily="2" charset="-122"/>
              </a:rPr>
              <a:t>Insurance Capital Standards (ICS)</a:t>
            </a:r>
          </a:p>
          <a:p>
            <a:pPr marL="0" indent="0" algn="just">
              <a:lnSpc>
                <a:spcPct val="107000"/>
              </a:lnSpc>
              <a:spcAft>
                <a:spcPts val="800"/>
              </a:spcAft>
              <a:buNone/>
            </a:pPr>
            <a:r>
              <a:rPr lang="en-US" sz="2000" dirty="0">
                <a:solidFill>
                  <a:srgbClr val="404040"/>
                </a:solidFill>
                <a:latin typeface="+mj-lt"/>
                <a:ea typeface="DengXian" panose="02010600030101010101" pitchFamily="2" charset="-122"/>
              </a:rPr>
              <a:t>Like Solvency 2 and designed to take Solvency II to all major insurers around the world. Effective from 2025.</a:t>
            </a:r>
          </a:p>
          <a:p>
            <a:pPr marL="0" indent="0" algn="just">
              <a:lnSpc>
                <a:spcPct val="107000"/>
              </a:lnSpc>
              <a:spcAft>
                <a:spcPts val="800"/>
              </a:spcAft>
              <a:buNone/>
            </a:pPr>
            <a:r>
              <a:rPr lang="en-US" sz="2000" dirty="0">
                <a:solidFill>
                  <a:srgbClr val="404040"/>
                </a:solidFill>
                <a:latin typeface="+mj-lt"/>
                <a:ea typeface="DengXian" panose="02010600030101010101" pitchFamily="2" charset="-122"/>
                <a:hlinkClick r:id="rId4"/>
              </a:rPr>
              <a:t>https://www.fitchratings.com/research/insurance/global-insurance-capital-standard-could-augment-sector-analysis-10-05-2022</a:t>
            </a:r>
            <a:endParaRPr lang="en-US" sz="20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2000" dirty="0">
              <a:solidFill>
                <a:srgbClr val="404040"/>
              </a:solidFill>
              <a:latin typeface="+mj-lt"/>
              <a:ea typeface="DengXian" panose="02010600030101010101" pitchFamily="2" charset="-122"/>
            </a:endParaRPr>
          </a:p>
          <a:p>
            <a:pPr lvl="1" algn="just">
              <a:lnSpc>
                <a:spcPct val="107000"/>
              </a:lnSpc>
              <a:spcAft>
                <a:spcPts val="800"/>
              </a:spcAft>
              <a:buFont typeface="Wingdings" panose="05000000000000000000" pitchFamily="2" charset="2"/>
              <a:buChar char="Ø"/>
            </a:pPr>
            <a:endParaRPr lang="en-US" sz="1800" dirty="0">
              <a:solidFill>
                <a:srgbClr val="404040"/>
              </a:solidFill>
              <a:latin typeface="+mj-lt"/>
              <a:ea typeface="DengXian" panose="02010600030101010101" pitchFamily="2" charset="-122"/>
            </a:endParaRPr>
          </a:p>
          <a:p>
            <a:pPr marL="0" indent="0" algn="just">
              <a:lnSpc>
                <a:spcPct val="107000"/>
              </a:lnSpc>
              <a:spcAft>
                <a:spcPts val="800"/>
              </a:spcAft>
              <a:buNone/>
            </a:pPr>
            <a:endParaRPr lang="en-US" sz="1100" dirty="0">
              <a:solidFill>
                <a:srgbClr val="404040"/>
              </a:solidFill>
              <a:latin typeface="+mj-lt"/>
              <a:ea typeface="DengXian" panose="02010600030101010101" pitchFamily="2" charset="-122"/>
            </a:endParaRPr>
          </a:p>
        </p:txBody>
      </p:sp>
    </p:spTree>
    <p:extLst>
      <p:ext uri="{BB962C8B-B14F-4D97-AF65-F5344CB8AC3E}">
        <p14:creationId xmlns:p14="http://schemas.microsoft.com/office/powerpoint/2010/main" val="232300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QUESTIONS?</a:t>
            </a:r>
            <a:endParaRPr lang="en-GB" sz="5400" b="1" dirty="0">
              <a:solidFill>
                <a:srgbClr val="1D88CF"/>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1967C07-BCAD-4176-9400-6B1C5BAE559A}"/>
              </a:ext>
            </a:extLst>
          </p:cNvPr>
          <p:cNvSpPr txBox="1"/>
          <p:nvPr/>
        </p:nvSpPr>
        <p:spPr>
          <a:xfrm>
            <a:off x="6572110" y="5537200"/>
            <a:ext cx="2871537" cy="369332"/>
          </a:xfrm>
          <a:prstGeom prst="rect">
            <a:avLst/>
          </a:prstGeom>
          <a:noFill/>
        </p:spPr>
        <p:txBody>
          <a:bodyPr wrap="square" rtlCol="0">
            <a:spAutoFit/>
          </a:bodyPr>
          <a:lstStyle/>
          <a:p>
            <a:r>
              <a:rPr lang="en-GB" dirty="0"/>
              <a:t>m.zata@qmul.ac.uk</a:t>
            </a:r>
          </a:p>
        </p:txBody>
      </p:sp>
    </p:spTree>
    <p:extLst>
      <p:ext uri="{BB962C8B-B14F-4D97-AF65-F5344CB8AC3E}">
        <p14:creationId xmlns:p14="http://schemas.microsoft.com/office/powerpoint/2010/main" val="16101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What is Risk-Based Capital?</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371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What is Risk-Based Capital?</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200" dirty="0">
                <a:solidFill>
                  <a:srgbClr val="404040"/>
                </a:solidFill>
                <a:latin typeface="+mj-lt"/>
                <a:ea typeface="DengXian" panose="02010600030101010101" pitchFamily="2" charset="-122"/>
              </a:rPr>
              <a:t>Risk based capital determines the minimum amount of capital required for an insurer to support its operations and write coverage to hedge against risk. The regime acts as a cushion to protect a company from insolvency. (</a:t>
            </a:r>
            <a:r>
              <a:rPr lang="en-US" sz="2200" dirty="0" err="1">
                <a:solidFill>
                  <a:srgbClr val="404040"/>
                </a:solidFill>
                <a:latin typeface="+mj-lt"/>
                <a:ea typeface="DengXian" panose="02010600030101010101" pitchFamily="2" charset="-122"/>
              </a:rPr>
              <a:t>Insuropedia</a:t>
            </a:r>
            <a:r>
              <a:rPr lang="en-US" sz="2200" dirty="0">
                <a:solidFill>
                  <a:srgbClr val="404040"/>
                </a:solidFill>
                <a:latin typeface="+mj-lt"/>
                <a:ea typeface="DengXian" panose="02010600030101010101" pitchFamily="2" charset="-122"/>
              </a:rPr>
              <a:t>; Investopedia, 2022)</a:t>
            </a:r>
          </a:p>
          <a:p>
            <a:pPr marL="0" indent="0" algn="just">
              <a:lnSpc>
                <a:spcPct val="107000"/>
              </a:lnSpc>
              <a:spcAft>
                <a:spcPts val="800"/>
              </a:spcAft>
              <a:buNone/>
            </a:pPr>
            <a:r>
              <a:rPr lang="en-US" sz="2200" dirty="0">
                <a:solidFill>
                  <a:srgbClr val="404040"/>
                </a:solidFill>
                <a:latin typeface="+mj-lt"/>
                <a:ea typeface="DengXian" panose="02010600030101010101" pitchFamily="2" charset="-122"/>
              </a:rPr>
              <a:t>It is based on two factors: </a:t>
            </a:r>
          </a:p>
          <a:p>
            <a:pPr marL="685800" indent="-457200" algn="just">
              <a:lnSpc>
                <a:spcPct val="107000"/>
              </a:lnSpc>
              <a:spcAft>
                <a:spcPts val="800"/>
              </a:spcAft>
              <a:buAutoNum type="arabicParenR"/>
            </a:pPr>
            <a:r>
              <a:rPr lang="en-US" sz="2200" dirty="0">
                <a:solidFill>
                  <a:srgbClr val="404040"/>
                </a:solidFill>
                <a:latin typeface="+mj-lt"/>
                <a:ea typeface="DengXian" panose="02010600030101010101" pitchFamily="2" charset="-122"/>
              </a:rPr>
              <a:t>An insurance company's size i.e., premiums written </a:t>
            </a:r>
          </a:p>
          <a:p>
            <a:pPr marL="685800" indent="-457200" algn="just">
              <a:lnSpc>
                <a:spcPct val="107000"/>
              </a:lnSpc>
              <a:spcAft>
                <a:spcPts val="800"/>
              </a:spcAft>
              <a:buAutoNum type="arabicParenR"/>
            </a:pPr>
            <a:r>
              <a:rPr lang="en-US" sz="2200" dirty="0">
                <a:solidFill>
                  <a:srgbClr val="404040"/>
                </a:solidFill>
                <a:latin typeface="+mj-lt"/>
                <a:ea typeface="DengXian" panose="02010600030101010101" pitchFamily="2" charset="-122"/>
              </a:rPr>
              <a:t>The inherent riskiness of its financial assets and insurance operations. Therefore, the company must hold capital in proportion to its risk. This is what makes it risk based and protects both the customer and the company. </a:t>
            </a:r>
            <a:r>
              <a:rPr lang="en-US" sz="1100" dirty="0">
                <a:solidFill>
                  <a:srgbClr val="404040"/>
                </a:solidFill>
                <a:latin typeface="+mj-lt"/>
                <a:ea typeface="DengXian" panose="02010600030101010101" pitchFamily="2" charset="-122"/>
              </a:rPr>
              <a:t>(NAIC, 2022)</a:t>
            </a:r>
          </a:p>
        </p:txBody>
      </p:sp>
    </p:spTree>
    <p:extLst>
      <p:ext uri="{BB962C8B-B14F-4D97-AF65-F5344CB8AC3E}">
        <p14:creationId xmlns:p14="http://schemas.microsoft.com/office/powerpoint/2010/main" val="256942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Why is it important?</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053679"/>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07000"/>
              </a:lnSpc>
              <a:spcAft>
                <a:spcPts val="800"/>
              </a:spcAft>
            </a:pPr>
            <a:r>
              <a:rPr lang="en-US" sz="2200" dirty="0">
                <a:solidFill>
                  <a:srgbClr val="404040"/>
                </a:solidFill>
                <a:latin typeface="+mj-lt"/>
                <a:ea typeface="DengXian" panose="02010600030101010101" pitchFamily="2" charset="-122"/>
              </a:rPr>
              <a:t>It ensures that Insurers don’t lose your money by going bust!</a:t>
            </a:r>
          </a:p>
          <a:p>
            <a:pPr algn="just">
              <a:lnSpc>
                <a:spcPct val="107000"/>
              </a:lnSpc>
              <a:spcAft>
                <a:spcPts val="800"/>
              </a:spcAft>
            </a:pPr>
            <a:r>
              <a:rPr lang="en-US" sz="2200" dirty="0">
                <a:solidFill>
                  <a:srgbClr val="404040"/>
                </a:solidFill>
                <a:latin typeface="+mj-lt"/>
                <a:ea typeface="DengXian" panose="02010600030101010101" pitchFamily="2" charset="-122"/>
              </a:rPr>
              <a:t>Risk-Based Capital is a method of calculating the ‘rainy day’ money an insurer needs to hold, in case the financial future turns out worse than expected:</a:t>
            </a:r>
          </a:p>
          <a:p>
            <a:pPr lvl="1" algn="just">
              <a:lnSpc>
                <a:spcPct val="107000"/>
              </a:lnSpc>
              <a:spcAft>
                <a:spcPts val="800"/>
              </a:spcAft>
            </a:pPr>
            <a:r>
              <a:rPr lang="en-US" sz="1800" dirty="0">
                <a:solidFill>
                  <a:srgbClr val="404040"/>
                </a:solidFill>
                <a:latin typeface="+mj-lt"/>
                <a:ea typeface="DengXian" panose="02010600030101010101" pitchFamily="2" charset="-122"/>
              </a:rPr>
              <a:t>e.g.; higher insurance claim amounts, due to inflation being much higher than expected…. </a:t>
            </a:r>
          </a:p>
          <a:p>
            <a:pPr lvl="1" algn="just">
              <a:lnSpc>
                <a:spcPct val="107000"/>
              </a:lnSpc>
              <a:spcAft>
                <a:spcPts val="800"/>
              </a:spcAft>
            </a:pPr>
            <a:r>
              <a:rPr lang="en-US" sz="1800" dirty="0">
                <a:solidFill>
                  <a:srgbClr val="404040"/>
                </a:solidFill>
                <a:latin typeface="+mj-lt"/>
                <a:ea typeface="DengXian" panose="02010600030101010101" pitchFamily="2" charset="-122"/>
              </a:rPr>
              <a:t>….An extremely cold winter (more extreme than expected), leading to higher claims on Boiler breakdown insurance</a:t>
            </a:r>
          </a:p>
          <a:p>
            <a:pPr algn="just">
              <a:lnSpc>
                <a:spcPct val="107000"/>
              </a:lnSpc>
              <a:spcAft>
                <a:spcPts val="800"/>
              </a:spcAft>
            </a:pPr>
            <a:r>
              <a:rPr lang="en-US" sz="2200" dirty="0">
                <a:solidFill>
                  <a:srgbClr val="404040"/>
                </a:solidFill>
                <a:latin typeface="+mj-lt"/>
                <a:ea typeface="DengXian" panose="02010600030101010101" pitchFamily="2" charset="-122"/>
              </a:rPr>
              <a:t>The higher the risks an insurer takes with your money, the higher the ‘rainy day’ money that the RBC calculation will tell them to hold.</a:t>
            </a:r>
          </a:p>
          <a:p>
            <a:pPr algn="just">
              <a:lnSpc>
                <a:spcPct val="107000"/>
              </a:lnSpc>
              <a:spcAft>
                <a:spcPts val="800"/>
              </a:spcAft>
            </a:pPr>
            <a:r>
              <a:rPr lang="en-US" sz="2200" dirty="0">
                <a:solidFill>
                  <a:srgbClr val="404040"/>
                </a:solidFill>
                <a:latin typeface="+mj-lt"/>
                <a:ea typeface="DengXian" panose="02010600030101010101" pitchFamily="2" charset="-122"/>
              </a:rPr>
              <a:t>In the UK, the RBC calculation is policed by the Bank of England, via its Prudential Regulation Authority (the PRA).</a:t>
            </a:r>
            <a:endParaRPr lang="en-US" sz="1100" dirty="0">
              <a:solidFill>
                <a:srgbClr val="404040"/>
              </a:solidFill>
              <a:latin typeface="+mj-lt"/>
              <a:ea typeface="DengXian" panose="02010600030101010101" pitchFamily="2" charset="-122"/>
            </a:endParaRPr>
          </a:p>
        </p:txBody>
      </p:sp>
    </p:spTree>
    <p:extLst>
      <p:ext uri="{BB962C8B-B14F-4D97-AF65-F5344CB8AC3E}">
        <p14:creationId xmlns:p14="http://schemas.microsoft.com/office/powerpoint/2010/main" val="171808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Risk-Based Capital Calculation</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829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BAC9CB-D63C-427C-8CEE-4638656C41CF}"/>
              </a:ext>
            </a:extLst>
          </p:cNvPr>
          <p:cNvPicPr>
            <a:picLocks noChangeAspect="1"/>
          </p:cNvPicPr>
          <p:nvPr/>
        </p:nvPicPr>
        <p:blipFill rotWithShape="1">
          <a:blip r:embed="rId3"/>
          <a:srcRect l="29500" t="25111" r="27500" b="13556"/>
          <a:stretch/>
        </p:blipFill>
        <p:spPr>
          <a:xfrm>
            <a:off x="221064" y="1004835"/>
            <a:ext cx="8360227" cy="4926604"/>
          </a:xfrm>
          <a:prstGeom prst="rect">
            <a:avLst/>
          </a:prstGeom>
        </p:spPr>
      </p:pic>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Risk-Based Capital Structure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429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Correlation Matrix Operation</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053679"/>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07000"/>
              </a:lnSpc>
              <a:spcAft>
                <a:spcPts val="800"/>
              </a:spcAft>
              <a:buNone/>
            </a:pPr>
            <a:r>
              <a:rPr lang="en-US" sz="2200" dirty="0">
                <a:solidFill>
                  <a:srgbClr val="404040"/>
                </a:solidFill>
                <a:latin typeface="+mj-lt"/>
                <a:ea typeface="DengXian" panose="02010600030101010101" pitchFamily="2" charset="-122"/>
              </a:rPr>
              <a:t>After ‘rainy day’ money is calculated for each risk, a </a:t>
            </a:r>
            <a:r>
              <a:rPr lang="en-US" sz="2200" b="1" dirty="0">
                <a:solidFill>
                  <a:srgbClr val="404040"/>
                </a:solidFill>
                <a:latin typeface="+mj-lt"/>
                <a:ea typeface="DengXian" panose="02010600030101010101" pitchFamily="2" charset="-122"/>
              </a:rPr>
              <a:t>Linear Algebra </a:t>
            </a:r>
            <a:r>
              <a:rPr lang="en-US" sz="2200" dirty="0">
                <a:solidFill>
                  <a:srgbClr val="404040"/>
                </a:solidFill>
                <a:latin typeface="+mj-lt"/>
                <a:ea typeface="DengXian" panose="02010600030101010101" pitchFamily="2" charset="-122"/>
              </a:rPr>
              <a:t>approach is used to calculated a combined risk figure (the Solvency Capital Requirement, or SCR), allowing for correlation between those risks.</a:t>
            </a:r>
          </a:p>
        </p:txBody>
      </p:sp>
      <p:pic>
        <p:nvPicPr>
          <p:cNvPr id="7" name="Picture 2" descr="See the source image">
            <a:extLst>
              <a:ext uri="{FF2B5EF4-FFF2-40B4-BE49-F238E27FC236}">
                <a16:creationId xmlns:a16="http://schemas.microsoft.com/office/drawing/2014/main" id="{0FB98FAF-E3C9-4FDD-8C4D-55534C9F39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r="13562" b="38000"/>
          <a:stretch/>
        </p:blipFill>
        <p:spPr bwMode="auto">
          <a:xfrm>
            <a:off x="358666" y="2286744"/>
            <a:ext cx="8344474" cy="351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846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129F2139B3D24DAFB38F2698EE492C" ma:contentTypeVersion="13" ma:contentTypeDescription="Create a new document." ma:contentTypeScope="" ma:versionID="5e492133e347206a0b873acaabb74e31">
  <xsd:schema xmlns:xsd="http://www.w3.org/2001/XMLSchema" xmlns:xs="http://www.w3.org/2001/XMLSchema" xmlns:p="http://schemas.microsoft.com/office/2006/metadata/properties" xmlns:ns3="8197abfe-6374-4c39-a310-c1f96e2f0e7a" xmlns:ns4="a22e6c60-1d9c-41ed-9f7e-c6a46dfaff08" targetNamespace="http://schemas.microsoft.com/office/2006/metadata/properties" ma:root="true" ma:fieldsID="410948d17beee3de5ef62a53ebc490c9" ns3:_="" ns4:_="">
    <xsd:import namespace="8197abfe-6374-4c39-a310-c1f96e2f0e7a"/>
    <xsd:import namespace="a22e6c60-1d9c-41ed-9f7e-c6a46dfaff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7abfe-6374-4c39-a310-c1f96e2f0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e6c60-1d9c-41ed-9f7e-c6a46dfaff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D636D-5FFF-4B23-9FC7-D5798727928F}">
  <ds:schemaRefs>
    <ds:schemaRef ds:uri="http://schemas.microsoft.com/sharepoint/v3/contenttype/forms"/>
  </ds:schemaRefs>
</ds:datastoreItem>
</file>

<file path=customXml/itemProps2.xml><?xml version="1.0" encoding="utf-8"?>
<ds:datastoreItem xmlns:ds="http://schemas.openxmlformats.org/officeDocument/2006/customXml" ds:itemID="{8E1502BA-88F7-49B2-8BEC-959B62CC931C}">
  <ds:schemaRefs>
    <ds:schemaRef ds:uri="http://www.w3.org/XML/1998/namespace"/>
    <ds:schemaRef ds:uri="http://purl.org/dc/dcmitype/"/>
    <ds:schemaRef ds:uri="8197abfe-6374-4c39-a310-c1f96e2f0e7a"/>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a22e6c60-1d9c-41ed-9f7e-c6a46dfaff0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1F590E3-EADB-4D55-8EB6-F3B97C60F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7abfe-6374-4c39-a310-c1f96e2f0e7a"/>
    <ds:schemaRef ds:uri="a22e6c60-1d9c-41ed-9f7e-c6a46dfaf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1965</Words>
  <Application>Microsoft Office PowerPoint</Application>
  <PresentationFormat>On-screen Show (4:3)</PresentationFormat>
  <Paragraphs>538</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Tahoma</vt:lpstr>
      <vt:lpstr>Wingdings</vt:lpstr>
      <vt:lpstr>1_Office Theme</vt:lpstr>
      <vt:lpstr>PowerPoint Presentation</vt:lpstr>
      <vt:lpstr>Career Foundation: Risk-Based Capital</vt:lpstr>
      <vt:lpstr>Agenda</vt:lpstr>
      <vt:lpstr>What is Risk-Based Capital?</vt:lpstr>
      <vt:lpstr>What is Risk-Based Capital?</vt:lpstr>
      <vt:lpstr>Why is it important?</vt:lpstr>
      <vt:lpstr>Risk-Based Capital Calculation</vt:lpstr>
      <vt:lpstr>Risk-Based Capital Structure</vt:lpstr>
      <vt:lpstr>Correlation Matrix Operation</vt:lpstr>
      <vt:lpstr>Correlation Matrix Operation</vt:lpstr>
      <vt:lpstr>Correlation Quiz</vt:lpstr>
      <vt:lpstr>Correlation Quiz: Background</vt:lpstr>
      <vt:lpstr>Correlation Quiz: The Maths, Worked Example</vt:lpstr>
      <vt:lpstr>Correlation Quiz: The Maths</vt:lpstr>
      <vt:lpstr>Correlation Quiz: The Maths</vt:lpstr>
      <vt:lpstr>Correlation Quiz: The Maths</vt:lpstr>
      <vt:lpstr>Correlation Quiz: The Maths</vt:lpstr>
      <vt:lpstr>Correlation Quiz: The Maths</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Correlation Quiz: Actuarial Judgement</vt:lpstr>
      <vt:lpstr>Global Insurance  Risk-Based Capital Frameworks</vt:lpstr>
      <vt:lpstr>Risk-Based Capital Frameworks</vt:lpstr>
      <vt:lpstr>QUESTIONS?</vt:lpstr>
    </vt:vector>
  </TitlesOfParts>
  <Company>Queen Marry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Burrows</dc:creator>
  <cp:lastModifiedBy>Masimba Zata (Moody's)</cp:lastModifiedBy>
  <cp:revision>530</cp:revision>
  <cp:lastPrinted>2016-06-28T16:51:28Z</cp:lastPrinted>
  <dcterms:created xsi:type="dcterms:W3CDTF">2015-08-10T08:10:56Z</dcterms:created>
  <dcterms:modified xsi:type="dcterms:W3CDTF">2024-03-26T06:32:23Z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0x01010075129F2139B3D24DAFB38F2698EE492C</vt:lpwstr>
  </property>
</Properties>
</file>