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7" r:id="rId3"/>
    <p:sldId id="27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image" Target="../media/image4.jpg"/><Relationship Id="rId4" Type="http://schemas.openxmlformats.org/officeDocument/2006/relationships/image" Target="../media/image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image" Target="../media/image4.jp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F0503-7CF1-4CA8-8A50-83DFD8DD69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2E30AC3-77CB-495F-A634-2E0C9DDE87C4}">
      <dgm:prSet/>
      <dgm:spPr/>
      <dgm:t>
        <a:bodyPr/>
        <a:lstStyle/>
        <a:p>
          <a:pPr rtl="0"/>
          <a:r>
            <a:rPr lang="en-GB" dirty="0" smtClean="0"/>
            <a:t>Will become part of new QM Academy when it launches later this year</a:t>
          </a:r>
          <a:endParaRPr lang="en-GB" dirty="0"/>
        </a:p>
      </dgm:t>
    </dgm:pt>
    <dgm:pt modelId="{2E35936B-FF09-4B90-BD27-89F83B08018E}" type="parTrans" cxnId="{1A52ADF8-5315-4D4B-B413-1605EA32DFD1}">
      <dgm:prSet/>
      <dgm:spPr/>
      <dgm:t>
        <a:bodyPr/>
        <a:lstStyle/>
        <a:p>
          <a:endParaRPr lang="en-US"/>
        </a:p>
      </dgm:t>
    </dgm:pt>
    <dgm:pt modelId="{BF8FF5C1-0C1E-4566-A9CC-1F2ACD22E766}" type="sibTrans" cxnId="{1A52ADF8-5315-4D4B-B413-1605EA32DFD1}">
      <dgm:prSet/>
      <dgm:spPr/>
      <dgm:t>
        <a:bodyPr/>
        <a:lstStyle/>
        <a:p>
          <a:endParaRPr lang="en-US"/>
        </a:p>
      </dgm:t>
    </dgm:pt>
    <dgm:pt modelId="{96BABE53-F753-4D3E-B015-750B2077CC6E}">
      <dgm:prSet/>
      <dgm:spPr/>
      <dgm:t>
        <a:bodyPr/>
        <a:lstStyle/>
        <a:p>
          <a:pPr rtl="0"/>
          <a:r>
            <a:rPr lang="en-GB" smtClean="0"/>
            <a:t>Remit includes workshops on aspects of teaching and learning in HE</a:t>
          </a:r>
          <a:endParaRPr lang="en-GB"/>
        </a:p>
      </dgm:t>
    </dgm:pt>
    <dgm:pt modelId="{1CA26589-C9C8-4ED9-988D-F98A0BF4290B}" type="parTrans" cxnId="{DE351764-837A-41B3-A03F-F44FEA4612A4}">
      <dgm:prSet/>
      <dgm:spPr/>
      <dgm:t>
        <a:bodyPr/>
        <a:lstStyle/>
        <a:p>
          <a:endParaRPr lang="en-US"/>
        </a:p>
      </dgm:t>
    </dgm:pt>
    <dgm:pt modelId="{96B0863C-FC6F-449A-9E7D-F9B0CAC85429}" type="sibTrans" cxnId="{DE351764-837A-41B3-A03F-F44FEA4612A4}">
      <dgm:prSet/>
      <dgm:spPr/>
      <dgm:t>
        <a:bodyPr/>
        <a:lstStyle/>
        <a:p>
          <a:endParaRPr lang="en-US"/>
        </a:p>
      </dgm:t>
    </dgm:pt>
    <dgm:pt modelId="{EDDB8198-99C4-43B2-BC8F-44F2DE7503E4}">
      <dgm:prSet/>
      <dgm:spPr/>
      <dgm:t>
        <a:bodyPr/>
        <a:lstStyle/>
        <a:p>
          <a:pPr rtl="0"/>
          <a:r>
            <a:rPr lang="en-GB" smtClean="0"/>
            <a:t>Consultancy and support for teaching, learning and assessment in academic schools / institutes</a:t>
          </a:r>
          <a:endParaRPr lang="en-GB"/>
        </a:p>
      </dgm:t>
    </dgm:pt>
    <dgm:pt modelId="{CB0AC4B1-C108-465D-A9B2-BB1EDB5F373D}" type="parTrans" cxnId="{487B88DF-D2C5-4AE1-BDE5-CE4C063B6765}">
      <dgm:prSet/>
      <dgm:spPr/>
      <dgm:t>
        <a:bodyPr/>
        <a:lstStyle/>
        <a:p>
          <a:endParaRPr lang="en-US"/>
        </a:p>
      </dgm:t>
    </dgm:pt>
    <dgm:pt modelId="{71329D4F-FCAF-4023-85B8-1B453F9A75FB}" type="sibTrans" cxnId="{487B88DF-D2C5-4AE1-BDE5-CE4C063B6765}">
      <dgm:prSet/>
      <dgm:spPr/>
      <dgm:t>
        <a:bodyPr/>
        <a:lstStyle/>
        <a:p>
          <a:endParaRPr lang="en-US"/>
        </a:p>
      </dgm:t>
    </dgm:pt>
    <dgm:pt modelId="{0B620785-1247-4A2A-9AAC-3F72FCBFC702}">
      <dgm:prSet/>
      <dgm:spPr/>
      <dgm:t>
        <a:bodyPr/>
        <a:lstStyle/>
        <a:p>
          <a:pPr rtl="0"/>
          <a:r>
            <a:rPr lang="en-GB" smtClean="0"/>
            <a:t>HEA fellowships </a:t>
          </a:r>
          <a:endParaRPr lang="en-GB"/>
        </a:p>
      </dgm:t>
    </dgm:pt>
    <dgm:pt modelId="{6B397E58-835E-48DA-BAB9-EE71E7466481}" type="parTrans" cxnId="{7D0CD892-B103-497F-9D21-24D15DB4431A}">
      <dgm:prSet/>
      <dgm:spPr/>
      <dgm:t>
        <a:bodyPr/>
        <a:lstStyle/>
        <a:p>
          <a:endParaRPr lang="en-US"/>
        </a:p>
      </dgm:t>
    </dgm:pt>
    <dgm:pt modelId="{AE03A9C0-E5E2-4027-9161-6BFAA6B5AEB9}" type="sibTrans" cxnId="{7D0CD892-B103-497F-9D21-24D15DB4431A}">
      <dgm:prSet/>
      <dgm:spPr/>
      <dgm:t>
        <a:bodyPr/>
        <a:lstStyle/>
        <a:p>
          <a:endParaRPr lang="en-US"/>
        </a:p>
      </dgm:t>
    </dgm:pt>
    <dgm:pt modelId="{B29E5F36-6D2F-4B31-A27F-D81F4C697713}">
      <dgm:prSet/>
      <dgm:spPr/>
      <dgm:t>
        <a:bodyPr/>
        <a:lstStyle/>
        <a:p>
          <a:pPr rtl="0"/>
          <a:r>
            <a:rPr lang="en-GB" smtClean="0"/>
            <a:t>Recognition and rewards schemes (NTFS, CATE)</a:t>
          </a:r>
          <a:endParaRPr lang="en-GB"/>
        </a:p>
      </dgm:t>
    </dgm:pt>
    <dgm:pt modelId="{377B0FE1-189E-4FC3-969A-0DE5B8199258}" type="parTrans" cxnId="{16D66E76-9B7F-43CD-87EA-E2FAD943B55B}">
      <dgm:prSet/>
      <dgm:spPr/>
      <dgm:t>
        <a:bodyPr/>
        <a:lstStyle/>
        <a:p>
          <a:endParaRPr lang="en-US"/>
        </a:p>
      </dgm:t>
    </dgm:pt>
    <dgm:pt modelId="{E6CB95F0-C2D3-472C-8F45-6C56EE367468}" type="sibTrans" cxnId="{16D66E76-9B7F-43CD-87EA-E2FAD943B55B}">
      <dgm:prSet/>
      <dgm:spPr/>
      <dgm:t>
        <a:bodyPr/>
        <a:lstStyle/>
        <a:p>
          <a:endParaRPr lang="en-US"/>
        </a:p>
      </dgm:t>
    </dgm:pt>
    <dgm:pt modelId="{489D6644-C1A5-4503-908A-14B59AAC0FEE}">
      <dgm:prSet/>
      <dgm:spPr/>
      <dgm:t>
        <a:bodyPr/>
        <a:lstStyle/>
        <a:p>
          <a:pPr rtl="0"/>
          <a:r>
            <a:rPr lang="en-GB" smtClean="0"/>
            <a:t>Funding for teaching innovation</a:t>
          </a:r>
          <a:endParaRPr lang="en-GB"/>
        </a:p>
      </dgm:t>
    </dgm:pt>
    <dgm:pt modelId="{851328A6-79F7-4437-BCE1-ED9EB8DFD44D}" type="parTrans" cxnId="{99BEFFA6-01E7-436A-A399-2DC1505FDCC2}">
      <dgm:prSet/>
      <dgm:spPr/>
      <dgm:t>
        <a:bodyPr/>
        <a:lstStyle/>
        <a:p>
          <a:endParaRPr lang="en-US"/>
        </a:p>
      </dgm:t>
    </dgm:pt>
    <dgm:pt modelId="{0FCFB588-40C1-40DB-A401-2B6CD2477EAF}" type="sibTrans" cxnId="{99BEFFA6-01E7-436A-A399-2DC1505FDCC2}">
      <dgm:prSet/>
      <dgm:spPr/>
      <dgm:t>
        <a:bodyPr/>
        <a:lstStyle/>
        <a:p>
          <a:endParaRPr lang="en-US"/>
        </a:p>
      </dgm:t>
    </dgm:pt>
    <dgm:pt modelId="{73F492A1-2346-47A3-95E0-123028A4A478}">
      <dgm:prSet/>
      <dgm:spPr/>
      <dgm:t>
        <a:bodyPr/>
        <a:lstStyle/>
        <a:p>
          <a:pPr rtl="0"/>
          <a:r>
            <a:rPr lang="en-GB" smtClean="0"/>
            <a:t>Taught programmes in HE</a:t>
          </a:r>
          <a:endParaRPr lang="en-GB"/>
        </a:p>
      </dgm:t>
    </dgm:pt>
    <dgm:pt modelId="{6C1E651C-6F6F-4D76-A5DB-6FE6B1396129}" type="parTrans" cxnId="{733BBD76-9FAC-4D06-BA6F-92E66685D906}">
      <dgm:prSet/>
      <dgm:spPr/>
      <dgm:t>
        <a:bodyPr/>
        <a:lstStyle/>
        <a:p>
          <a:endParaRPr lang="en-US"/>
        </a:p>
      </dgm:t>
    </dgm:pt>
    <dgm:pt modelId="{346EE80C-BF25-49FC-A190-DD8913C7C86F}" type="sibTrans" cxnId="{733BBD76-9FAC-4D06-BA6F-92E66685D906}">
      <dgm:prSet/>
      <dgm:spPr/>
      <dgm:t>
        <a:bodyPr/>
        <a:lstStyle/>
        <a:p>
          <a:endParaRPr lang="en-US"/>
        </a:p>
      </dgm:t>
    </dgm:pt>
    <dgm:pt modelId="{4DD578B5-025F-4DC0-87FD-BAD93F2F841F}" type="pres">
      <dgm:prSet presAssocID="{4C6F0503-7CF1-4CA8-8A50-83DFD8DD69E6}" presName="linear" presStyleCnt="0">
        <dgm:presLayoutVars>
          <dgm:animLvl val="lvl"/>
          <dgm:resizeHandles val="exact"/>
        </dgm:presLayoutVars>
      </dgm:prSet>
      <dgm:spPr/>
      <dgm:t>
        <a:bodyPr/>
        <a:lstStyle/>
        <a:p>
          <a:endParaRPr lang="en-US"/>
        </a:p>
      </dgm:t>
    </dgm:pt>
    <dgm:pt modelId="{D890BA45-0FF0-4AAB-9094-7528E0A6B98A}" type="pres">
      <dgm:prSet presAssocID="{E2E30AC3-77CB-495F-A634-2E0C9DDE87C4}" presName="parentText" presStyleLbl="node1" presStyleIdx="0" presStyleCnt="7">
        <dgm:presLayoutVars>
          <dgm:chMax val="0"/>
          <dgm:bulletEnabled val="1"/>
        </dgm:presLayoutVars>
      </dgm:prSet>
      <dgm:spPr/>
      <dgm:t>
        <a:bodyPr/>
        <a:lstStyle/>
        <a:p>
          <a:endParaRPr lang="en-US"/>
        </a:p>
      </dgm:t>
    </dgm:pt>
    <dgm:pt modelId="{D4F0CADF-63A8-460E-9E8F-8AD00392E2BA}" type="pres">
      <dgm:prSet presAssocID="{BF8FF5C1-0C1E-4566-A9CC-1F2ACD22E766}" presName="spacer" presStyleCnt="0"/>
      <dgm:spPr/>
    </dgm:pt>
    <dgm:pt modelId="{9BC93DE0-66FA-4797-830B-22C3A01B86C5}" type="pres">
      <dgm:prSet presAssocID="{96BABE53-F753-4D3E-B015-750B2077CC6E}" presName="parentText" presStyleLbl="node1" presStyleIdx="1" presStyleCnt="7">
        <dgm:presLayoutVars>
          <dgm:chMax val="0"/>
          <dgm:bulletEnabled val="1"/>
        </dgm:presLayoutVars>
      </dgm:prSet>
      <dgm:spPr/>
      <dgm:t>
        <a:bodyPr/>
        <a:lstStyle/>
        <a:p>
          <a:endParaRPr lang="en-US"/>
        </a:p>
      </dgm:t>
    </dgm:pt>
    <dgm:pt modelId="{215141CD-3FB3-479A-8B5E-31C03F21D6F7}" type="pres">
      <dgm:prSet presAssocID="{96B0863C-FC6F-449A-9E7D-F9B0CAC85429}" presName="spacer" presStyleCnt="0"/>
      <dgm:spPr/>
    </dgm:pt>
    <dgm:pt modelId="{B16BDA5A-C60B-4F13-8E24-5C4A05DE93D0}" type="pres">
      <dgm:prSet presAssocID="{EDDB8198-99C4-43B2-BC8F-44F2DE7503E4}" presName="parentText" presStyleLbl="node1" presStyleIdx="2" presStyleCnt="7">
        <dgm:presLayoutVars>
          <dgm:chMax val="0"/>
          <dgm:bulletEnabled val="1"/>
        </dgm:presLayoutVars>
      </dgm:prSet>
      <dgm:spPr/>
      <dgm:t>
        <a:bodyPr/>
        <a:lstStyle/>
        <a:p>
          <a:endParaRPr lang="en-US"/>
        </a:p>
      </dgm:t>
    </dgm:pt>
    <dgm:pt modelId="{A6E93C9E-19EB-466D-8E1A-D81D00F254C4}" type="pres">
      <dgm:prSet presAssocID="{71329D4F-FCAF-4023-85B8-1B453F9A75FB}" presName="spacer" presStyleCnt="0"/>
      <dgm:spPr/>
    </dgm:pt>
    <dgm:pt modelId="{6AE84EEF-374B-44CA-9328-0AE9836DD1B0}" type="pres">
      <dgm:prSet presAssocID="{0B620785-1247-4A2A-9AAC-3F72FCBFC702}" presName="parentText" presStyleLbl="node1" presStyleIdx="3" presStyleCnt="7">
        <dgm:presLayoutVars>
          <dgm:chMax val="0"/>
          <dgm:bulletEnabled val="1"/>
        </dgm:presLayoutVars>
      </dgm:prSet>
      <dgm:spPr/>
      <dgm:t>
        <a:bodyPr/>
        <a:lstStyle/>
        <a:p>
          <a:endParaRPr lang="en-US"/>
        </a:p>
      </dgm:t>
    </dgm:pt>
    <dgm:pt modelId="{56EFBB88-B099-43CD-AC74-2D5B1AC06CC6}" type="pres">
      <dgm:prSet presAssocID="{AE03A9C0-E5E2-4027-9161-6BFAA6B5AEB9}" presName="spacer" presStyleCnt="0"/>
      <dgm:spPr/>
    </dgm:pt>
    <dgm:pt modelId="{AC6DD6B1-52B1-4DC6-BCA4-5B364B3DFD86}" type="pres">
      <dgm:prSet presAssocID="{B29E5F36-6D2F-4B31-A27F-D81F4C697713}" presName="parentText" presStyleLbl="node1" presStyleIdx="4" presStyleCnt="7">
        <dgm:presLayoutVars>
          <dgm:chMax val="0"/>
          <dgm:bulletEnabled val="1"/>
        </dgm:presLayoutVars>
      </dgm:prSet>
      <dgm:spPr/>
      <dgm:t>
        <a:bodyPr/>
        <a:lstStyle/>
        <a:p>
          <a:endParaRPr lang="en-US"/>
        </a:p>
      </dgm:t>
    </dgm:pt>
    <dgm:pt modelId="{49C0986D-000E-4CF2-AB5A-4A52BE02DDFF}" type="pres">
      <dgm:prSet presAssocID="{E6CB95F0-C2D3-472C-8F45-6C56EE367468}" presName="spacer" presStyleCnt="0"/>
      <dgm:spPr/>
    </dgm:pt>
    <dgm:pt modelId="{25ABFEA9-B370-4D2D-9C6C-AF5372D2FEBB}" type="pres">
      <dgm:prSet presAssocID="{489D6644-C1A5-4503-908A-14B59AAC0FEE}" presName="parentText" presStyleLbl="node1" presStyleIdx="5" presStyleCnt="7">
        <dgm:presLayoutVars>
          <dgm:chMax val="0"/>
          <dgm:bulletEnabled val="1"/>
        </dgm:presLayoutVars>
      </dgm:prSet>
      <dgm:spPr/>
      <dgm:t>
        <a:bodyPr/>
        <a:lstStyle/>
        <a:p>
          <a:endParaRPr lang="en-US"/>
        </a:p>
      </dgm:t>
    </dgm:pt>
    <dgm:pt modelId="{508B7C28-F94F-411F-9BDE-ED4481F5A03E}" type="pres">
      <dgm:prSet presAssocID="{0FCFB588-40C1-40DB-A401-2B6CD2477EAF}" presName="spacer" presStyleCnt="0"/>
      <dgm:spPr/>
    </dgm:pt>
    <dgm:pt modelId="{22072569-663E-406F-B932-F4725392801A}" type="pres">
      <dgm:prSet presAssocID="{73F492A1-2346-47A3-95E0-123028A4A478}" presName="parentText" presStyleLbl="node1" presStyleIdx="6" presStyleCnt="7">
        <dgm:presLayoutVars>
          <dgm:chMax val="0"/>
          <dgm:bulletEnabled val="1"/>
        </dgm:presLayoutVars>
      </dgm:prSet>
      <dgm:spPr/>
      <dgm:t>
        <a:bodyPr/>
        <a:lstStyle/>
        <a:p>
          <a:endParaRPr lang="en-US"/>
        </a:p>
      </dgm:t>
    </dgm:pt>
  </dgm:ptLst>
  <dgm:cxnLst>
    <dgm:cxn modelId="{1A52ADF8-5315-4D4B-B413-1605EA32DFD1}" srcId="{4C6F0503-7CF1-4CA8-8A50-83DFD8DD69E6}" destId="{E2E30AC3-77CB-495F-A634-2E0C9DDE87C4}" srcOrd="0" destOrd="0" parTransId="{2E35936B-FF09-4B90-BD27-89F83B08018E}" sibTransId="{BF8FF5C1-0C1E-4566-A9CC-1F2ACD22E766}"/>
    <dgm:cxn modelId="{16D66E76-9B7F-43CD-87EA-E2FAD943B55B}" srcId="{4C6F0503-7CF1-4CA8-8A50-83DFD8DD69E6}" destId="{B29E5F36-6D2F-4B31-A27F-D81F4C697713}" srcOrd="4" destOrd="0" parTransId="{377B0FE1-189E-4FC3-969A-0DE5B8199258}" sibTransId="{E6CB95F0-C2D3-472C-8F45-6C56EE367468}"/>
    <dgm:cxn modelId="{E864B81B-2665-4AA6-8BFA-9EAFBA8CA284}" type="presOf" srcId="{B29E5F36-6D2F-4B31-A27F-D81F4C697713}" destId="{AC6DD6B1-52B1-4DC6-BCA4-5B364B3DFD86}" srcOrd="0" destOrd="0" presId="urn:microsoft.com/office/officeart/2005/8/layout/vList2"/>
    <dgm:cxn modelId="{7D0CD892-B103-497F-9D21-24D15DB4431A}" srcId="{4C6F0503-7CF1-4CA8-8A50-83DFD8DD69E6}" destId="{0B620785-1247-4A2A-9AAC-3F72FCBFC702}" srcOrd="3" destOrd="0" parTransId="{6B397E58-835E-48DA-BAB9-EE71E7466481}" sibTransId="{AE03A9C0-E5E2-4027-9161-6BFAA6B5AEB9}"/>
    <dgm:cxn modelId="{ECEC1ADD-4F6B-4812-BC84-8BD58B263B40}" type="presOf" srcId="{0B620785-1247-4A2A-9AAC-3F72FCBFC702}" destId="{6AE84EEF-374B-44CA-9328-0AE9836DD1B0}" srcOrd="0" destOrd="0" presId="urn:microsoft.com/office/officeart/2005/8/layout/vList2"/>
    <dgm:cxn modelId="{DE351764-837A-41B3-A03F-F44FEA4612A4}" srcId="{4C6F0503-7CF1-4CA8-8A50-83DFD8DD69E6}" destId="{96BABE53-F753-4D3E-B015-750B2077CC6E}" srcOrd="1" destOrd="0" parTransId="{1CA26589-C9C8-4ED9-988D-F98A0BF4290B}" sibTransId="{96B0863C-FC6F-449A-9E7D-F9B0CAC85429}"/>
    <dgm:cxn modelId="{BC330AD8-4F81-4116-86CE-7EB64BA6D513}" type="presOf" srcId="{E2E30AC3-77CB-495F-A634-2E0C9DDE87C4}" destId="{D890BA45-0FF0-4AAB-9094-7528E0A6B98A}" srcOrd="0" destOrd="0" presId="urn:microsoft.com/office/officeart/2005/8/layout/vList2"/>
    <dgm:cxn modelId="{B58BF04B-1E8D-4F65-9F26-39A0CF824E35}" type="presOf" srcId="{4C6F0503-7CF1-4CA8-8A50-83DFD8DD69E6}" destId="{4DD578B5-025F-4DC0-87FD-BAD93F2F841F}" srcOrd="0" destOrd="0" presId="urn:microsoft.com/office/officeart/2005/8/layout/vList2"/>
    <dgm:cxn modelId="{733BBD76-9FAC-4D06-BA6F-92E66685D906}" srcId="{4C6F0503-7CF1-4CA8-8A50-83DFD8DD69E6}" destId="{73F492A1-2346-47A3-95E0-123028A4A478}" srcOrd="6" destOrd="0" parTransId="{6C1E651C-6F6F-4D76-A5DB-6FE6B1396129}" sibTransId="{346EE80C-BF25-49FC-A190-DD8913C7C86F}"/>
    <dgm:cxn modelId="{984FD52B-C005-48CC-838D-A6CF5201FA07}" type="presOf" srcId="{EDDB8198-99C4-43B2-BC8F-44F2DE7503E4}" destId="{B16BDA5A-C60B-4F13-8E24-5C4A05DE93D0}" srcOrd="0" destOrd="0" presId="urn:microsoft.com/office/officeart/2005/8/layout/vList2"/>
    <dgm:cxn modelId="{99BEFFA6-01E7-436A-A399-2DC1505FDCC2}" srcId="{4C6F0503-7CF1-4CA8-8A50-83DFD8DD69E6}" destId="{489D6644-C1A5-4503-908A-14B59AAC0FEE}" srcOrd="5" destOrd="0" parTransId="{851328A6-79F7-4437-BCE1-ED9EB8DFD44D}" sibTransId="{0FCFB588-40C1-40DB-A401-2B6CD2477EAF}"/>
    <dgm:cxn modelId="{F40BBD73-C586-4660-B2C4-8897222CDE9E}" type="presOf" srcId="{73F492A1-2346-47A3-95E0-123028A4A478}" destId="{22072569-663E-406F-B932-F4725392801A}" srcOrd="0" destOrd="0" presId="urn:microsoft.com/office/officeart/2005/8/layout/vList2"/>
    <dgm:cxn modelId="{487B88DF-D2C5-4AE1-BDE5-CE4C063B6765}" srcId="{4C6F0503-7CF1-4CA8-8A50-83DFD8DD69E6}" destId="{EDDB8198-99C4-43B2-BC8F-44F2DE7503E4}" srcOrd="2" destOrd="0" parTransId="{CB0AC4B1-C108-465D-A9B2-BB1EDB5F373D}" sibTransId="{71329D4F-FCAF-4023-85B8-1B453F9A75FB}"/>
    <dgm:cxn modelId="{A08588ED-6799-474A-B401-D073AC4A0CFA}" type="presOf" srcId="{96BABE53-F753-4D3E-B015-750B2077CC6E}" destId="{9BC93DE0-66FA-4797-830B-22C3A01B86C5}" srcOrd="0" destOrd="0" presId="urn:microsoft.com/office/officeart/2005/8/layout/vList2"/>
    <dgm:cxn modelId="{FC02FFE7-182D-49EE-B32B-38ABE6BFD39D}" type="presOf" srcId="{489D6644-C1A5-4503-908A-14B59AAC0FEE}" destId="{25ABFEA9-B370-4D2D-9C6C-AF5372D2FEBB}" srcOrd="0" destOrd="0" presId="urn:microsoft.com/office/officeart/2005/8/layout/vList2"/>
    <dgm:cxn modelId="{421021AB-D87A-4395-8AFA-CF5885F064B8}" type="presParOf" srcId="{4DD578B5-025F-4DC0-87FD-BAD93F2F841F}" destId="{D890BA45-0FF0-4AAB-9094-7528E0A6B98A}" srcOrd="0" destOrd="0" presId="urn:microsoft.com/office/officeart/2005/8/layout/vList2"/>
    <dgm:cxn modelId="{51725454-FCF4-426A-92D4-247CEAFD96CA}" type="presParOf" srcId="{4DD578B5-025F-4DC0-87FD-BAD93F2F841F}" destId="{D4F0CADF-63A8-460E-9E8F-8AD00392E2BA}" srcOrd="1" destOrd="0" presId="urn:microsoft.com/office/officeart/2005/8/layout/vList2"/>
    <dgm:cxn modelId="{9D5587F7-EAE5-4362-89F0-FE6EA63B905B}" type="presParOf" srcId="{4DD578B5-025F-4DC0-87FD-BAD93F2F841F}" destId="{9BC93DE0-66FA-4797-830B-22C3A01B86C5}" srcOrd="2" destOrd="0" presId="urn:microsoft.com/office/officeart/2005/8/layout/vList2"/>
    <dgm:cxn modelId="{C4A192BF-FBCC-4C5E-AC8C-8593E5B9EEB3}" type="presParOf" srcId="{4DD578B5-025F-4DC0-87FD-BAD93F2F841F}" destId="{215141CD-3FB3-479A-8B5E-31C03F21D6F7}" srcOrd="3" destOrd="0" presId="urn:microsoft.com/office/officeart/2005/8/layout/vList2"/>
    <dgm:cxn modelId="{D2D66F30-CABA-423F-965B-7FD8FBD1356A}" type="presParOf" srcId="{4DD578B5-025F-4DC0-87FD-BAD93F2F841F}" destId="{B16BDA5A-C60B-4F13-8E24-5C4A05DE93D0}" srcOrd="4" destOrd="0" presId="urn:microsoft.com/office/officeart/2005/8/layout/vList2"/>
    <dgm:cxn modelId="{7D2E444F-7EBD-4B36-9162-F9FBE914DEE6}" type="presParOf" srcId="{4DD578B5-025F-4DC0-87FD-BAD93F2F841F}" destId="{A6E93C9E-19EB-466D-8E1A-D81D00F254C4}" srcOrd="5" destOrd="0" presId="urn:microsoft.com/office/officeart/2005/8/layout/vList2"/>
    <dgm:cxn modelId="{C39F6FD2-EF80-410D-B397-E80168B9B22D}" type="presParOf" srcId="{4DD578B5-025F-4DC0-87FD-BAD93F2F841F}" destId="{6AE84EEF-374B-44CA-9328-0AE9836DD1B0}" srcOrd="6" destOrd="0" presId="urn:microsoft.com/office/officeart/2005/8/layout/vList2"/>
    <dgm:cxn modelId="{02F56D41-32A1-49E4-88C5-05C034C391E3}" type="presParOf" srcId="{4DD578B5-025F-4DC0-87FD-BAD93F2F841F}" destId="{56EFBB88-B099-43CD-AC74-2D5B1AC06CC6}" srcOrd="7" destOrd="0" presId="urn:microsoft.com/office/officeart/2005/8/layout/vList2"/>
    <dgm:cxn modelId="{E61BF36C-82F6-45CE-B75C-5A179EC03D99}" type="presParOf" srcId="{4DD578B5-025F-4DC0-87FD-BAD93F2F841F}" destId="{AC6DD6B1-52B1-4DC6-BCA4-5B364B3DFD86}" srcOrd="8" destOrd="0" presId="urn:microsoft.com/office/officeart/2005/8/layout/vList2"/>
    <dgm:cxn modelId="{B2E42E87-DD6E-462E-9573-9C14F642B2C2}" type="presParOf" srcId="{4DD578B5-025F-4DC0-87FD-BAD93F2F841F}" destId="{49C0986D-000E-4CF2-AB5A-4A52BE02DDFF}" srcOrd="9" destOrd="0" presId="urn:microsoft.com/office/officeart/2005/8/layout/vList2"/>
    <dgm:cxn modelId="{30183C7D-E18B-4707-B9AC-0AE8AEB75125}" type="presParOf" srcId="{4DD578B5-025F-4DC0-87FD-BAD93F2F841F}" destId="{25ABFEA9-B370-4D2D-9C6C-AF5372D2FEBB}" srcOrd="10" destOrd="0" presId="urn:microsoft.com/office/officeart/2005/8/layout/vList2"/>
    <dgm:cxn modelId="{E84E3931-A7FD-465D-BBEA-A48F3BE43352}" type="presParOf" srcId="{4DD578B5-025F-4DC0-87FD-BAD93F2F841F}" destId="{508B7C28-F94F-411F-9BDE-ED4481F5A03E}" srcOrd="11" destOrd="0" presId="urn:microsoft.com/office/officeart/2005/8/layout/vList2"/>
    <dgm:cxn modelId="{292A1C51-6902-4E0F-A2B8-5C0F514D56B9}" type="presParOf" srcId="{4DD578B5-025F-4DC0-87FD-BAD93F2F841F}" destId="{22072569-663E-406F-B932-F4725392801A}"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D400AB-366D-4F84-8458-4F6E5EC9B5DA}" type="doc">
      <dgm:prSet loTypeId="urn:microsoft.com/office/officeart/2005/8/layout/hList7" loCatId="list" qsTypeId="urn:microsoft.com/office/officeart/2005/8/quickstyle/simple1" qsCatId="simple" csTypeId="urn:microsoft.com/office/officeart/2005/8/colors/accent1_2" csCatId="accent1" phldr="1"/>
      <dgm:spPr/>
    </dgm:pt>
    <dgm:pt modelId="{F3093443-E8EC-41B4-AEE3-C01C8655C5F4}">
      <dgm:prSet phldrT="[Text]"/>
      <dgm:spPr/>
      <dgm:t>
        <a:bodyPr/>
        <a:lstStyle/>
        <a:p>
          <a:r>
            <a:rPr lang="en-US" dirty="0" smtClean="0"/>
            <a:t>Dr Steph Fuller</a:t>
          </a:r>
        </a:p>
        <a:p>
          <a:r>
            <a:rPr lang="en-US" dirty="0" smtClean="0"/>
            <a:t>Academic Practice Taught </a:t>
          </a:r>
          <a:r>
            <a:rPr lang="en-US" dirty="0" err="1" smtClean="0"/>
            <a:t>Programmes</a:t>
          </a:r>
          <a:r>
            <a:rPr lang="en-US" dirty="0" smtClean="0"/>
            <a:t> Manager</a:t>
          </a:r>
          <a:endParaRPr lang="en-US" dirty="0"/>
        </a:p>
      </dgm:t>
    </dgm:pt>
    <dgm:pt modelId="{19C01602-5992-4199-B2F0-EAEA089FDAF7}" type="parTrans" cxnId="{9D1D489F-C255-4717-B1F0-04A9AA4911D1}">
      <dgm:prSet/>
      <dgm:spPr/>
      <dgm:t>
        <a:bodyPr/>
        <a:lstStyle/>
        <a:p>
          <a:endParaRPr lang="en-US"/>
        </a:p>
      </dgm:t>
    </dgm:pt>
    <dgm:pt modelId="{DF05ED14-0ABF-4398-93B5-A5D69C686081}" type="sibTrans" cxnId="{9D1D489F-C255-4717-B1F0-04A9AA4911D1}">
      <dgm:prSet/>
      <dgm:spPr/>
      <dgm:t>
        <a:bodyPr/>
        <a:lstStyle/>
        <a:p>
          <a:endParaRPr lang="en-US"/>
        </a:p>
      </dgm:t>
    </dgm:pt>
    <dgm:pt modelId="{F9708931-EFB1-4E56-ACA4-0A59015C02BC}">
      <dgm:prSet phldrT="[Text]"/>
      <dgm:spPr/>
      <dgm:t>
        <a:bodyPr/>
        <a:lstStyle/>
        <a:p>
          <a:r>
            <a:rPr lang="en-US" dirty="0" smtClean="0"/>
            <a:t>Dr Ana Cabral</a:t>
          </a:r>
        </a:p>
        <a:p>
          <a:r>
            <a:rPr lang="en-US" dirty="0" smtClean="0"/>
            <a:t>Education and Learning Adviser</a:t>
          </a:r>
          <a:endParaRPr lang="en-US" dirty="0"/>
        </a:p>
      </dgm:t>
    </dgm:pt>
    <dgm:pt modelId="{6C9745B4-DFB6-47BF-AAD8-51718B1BD6F5}" type="parTrans" cxnId="{FD1259AB-8C99-4D9A-857F-ACB9D3D23E06}">
      <dgm:prSet/>
      <dgm:spPr/>
      <dgm:t>
        <a:bodyPr/>
        <a:lstStyle/>
        <a:p>
          <a:endParaRPr lang="en-US"/>
        </a:p>
      </dgm:t>
    </dgm:pt>
    <dgm:pt modelId="{BFC2A027-5E1D-40AA-BA9F-5C8927764447}" type="sibTrans" cxnId="{FD1259AB-8C99-4D9A-857F-ACB9D3D23E06}">
      <dgm:prSet/>
      <dgm:spPr/>
      <dgm:t>
        <a:bodyPr/>
        <a:lstStyle/>
        <a:p>
          <a:endParaRPr lang="en-US"/>
        </a:p>
      </dgm:t>
    </dgm:pt>
    <dgm:pt modelId="{9B41E154-D77A-4053-BE69-2E577D88AE52}">
      <dgm:prSet phldrT="[Text]"/>
      <dgm:spPr/>
      <dgm:t>
        <a:bodyPr/>
        <a:lstStyle/>
        <a:p>
          <a:r>
            <a:rPr lang="en-US" dirty="0" smtClean="0"/>
            <a:t>Dr Naz Awan</a:t>
          </a:r>
        </a:p>
        <a:p>
          <a:r>
            <a:rPr lang="en-US" dirty="0" smtClean="0"/>
            <a:t>Education and Learning Adviser</a:t>
          </a:r>
          <a:endParaRPr lang="en-US" dirty="0"/>
        </a:p>
      </dgm:t>
    </dgm:pt>
    <dgm:pt modelId="{23E497A9-4B64-44BF-B609-1A213A27EFDB}" type="parTrans" cxnId="{FAEAABF2-C9EC-4D04-B06F-A18B1825052B}">
      <dgm:prSet/>
      <dgm:spPr/>
      <dgm:t>
        <a:bodyPr/>
        <a:lstStyle/>
        <a:p>
          <a:endParaRPr lang="en-US"/>
        </a:p>
      </dgm:t>
    </dgm:pt>
    <dgm:pt modelId="{049A4F90-97C3-4135-BBBF-8A28E6785B7B}" type="sibTrans" cxnId="{FAEAABF2-C9EC-4D04-B06F-A18B1825052B}">
      <dgm:prSet/>
      <dgm:spPr/>
      <dgm:t>
        <a:bodyPr/>
        <a:lstStyle/>
        <a:p>
          <a:endParaRPr lang="en-US"/>
        </a:p>
      </dgm:t>
    </dgm:pt>
    <dgm:pt modelId="{2842C095-963F-4937-AE67-FD21CB9380E2}">
      <dgm:prSet phldrT="[Text]"/>
      <dgm:spPr/>
      <dgm:t>
        <a:bodyPr/>
        <a:lstStyle/>
        <a:p>
          <a:r>
            <a:rPr lang="en-US" dirty="0" smtClean="0"/>
            <a:t>Vacant</a:t>
          </a:r>
        </a:p>
        <a:p>
          <a:r>
            <a:rPr lang="en-US" dirty="0" smtClean="0"/>
            <a:t>Education and Learning Adviser</a:t>
          </a:r>
          <a:endParaRPr lang="en-US" dirty="0"/>
        </a:p>
      </dgm:t>
    </dgm:pt>
    <dgm:pt modelId="{58ADCCAB-3199-43AF-A4F5-DF2437B34D93}" type="parTrans" cxnId="{6964D39C-0D95-454D-9B08-1FD1918E4936}">
      <dgm:prSet/>
      <dgm:spPr/>
      <dgm:t>
        <a:bodyPr/>
        <a:lstStyle/>
        <a:p>
          <a:endParaRPr lang="en-US"/>
        </a:p>
      </dgm:t>
    </dgm:pt>
    <dgm:pt modelId="{676F928B-C7B9-4554-BB59-1E732D7F54FB}" type="sibTrans" cxnId="{6964D39C-0D95-454D-9B08-1FD1918E4936}">
      <dgm:prSet/>
      <dgm:spPr/>
      <dgm:t>
        <a:bodyPr/>
        <a:lstStyle/>
        <a:p>
          <a:endParaRPr lang="en-US"/>
        </a:p>
      </dgm:t>
    </dgm:pt>
    <dgm:pt modelId="{D9F12CDD-D22A-4A0D-8A32-0278DF13D945}" type="pres">
      <dgm:prSet presAssocID="{87D400AB-366D-4F84-8458-4F6E5EC9B5DA}" presName="Name0" presStyleCnt="0">
        <dgm:presLayoutVars>
          <dgm:dir/>
          <dgm:resizeHandles val="exact"/>
        </dgm:presLayoutVars>
      </dgm:prSet>
      <dgm:spPr/>
    </dgm:pt>
    <dgm:pt modelId="{8A2FF302-71EF-4F87-9D86-F7A0FCFF9717}" type="pres">
      <dgm:prSet presAssocID="{87D400AB-366D-4F84-8458-4F6E5EC9B5DA}" presName="fgShape" presStyleLbl="fgShp" presStyleIdx="0" presStyleCnt="1"/>
      <dgm:spPr/>
    </dgm:pt>
    <dgm:pt modelId="{C809964A-2713-484B-9877-5112B4AB0B72}" type="pres">
      <dgm:prSet presAssocID="{87D400AB-366D-4F84-8458-4F6E5EC9B5DA}" presName="linComp" presStyleCnt="0"/>
      <dgm:spPr/>
    </dgm:pt>
    <dgm:pt modelId="{666F8A9D-6864-4CC0-A581-AE3D8C635149}" type="pres">
      <dgm:prSet presAssocID="{F3093443-E8EC-41B4-AEE3-C01C8655C5F4}" presName="compNode" presStyleCnt="0"/>
      <dgm:spPr/>
    </dgm:pt>
    <dgm:pt modelId="{287AFF07-1617-4C67-B200-2C8E16217AF1}" type="pres">
      <dgm:prSet presAssocID="{F3093443-E8EC-41B4-AEE3-C01C8655C5F4}" presName="bkgdShape" presStyleLbl="node1" presStyleIdx="0" presStyleCnt="4"/>
      <dgm:spPr/>
      <dgm:t>
        <a:bodyPr/>
        <a:lstStyle/>
        <a:p>
          <a:endParaRPr lang="en-US"/>
        </a:p>
      </dgm:t>
    </dgm:pt>
    <dgm:pt modelId="{C04D9A3C-2E8C-4E05-81BF-33FE13D010EB}" type="pres">
      <dgm:prSet presAssocID="{F3093443-E8EC-41B4-AEE3-C01C8655C5F4}" presName="nodeTx" presStyleLbl="node1" presStyleIdx="0" presStyleCnt="4">
        <dgm:presLayoutVars>
          <dgm:bulletEnabled val="1"/>
        </dgm:presLayoutVars>
      </dgm:prSet>
      <dgm:spPr/>
      <dgm:t>
        <a:bodyPr/>
        <a:lstStyle/>
        <a:p>
          <a:endParaRPr lang="en-US"/>
        </a:p>
      </dgm:t>
    </dgm:pt>
    <dgm:pt modelId="{85A37BD4-1947-435E-8C8D-D4BA35045C6C}" type="pres">
      <dgm:prSet presAssocID="{F3093443-E8EC-41B4-AEE3-C01C8655C5F4}" presName="invisiNode" presStyleLbl="node1" presStyleIdx="0" presStyleCnt="4"/>
      <dgm:spPr/>
    </dgm:pt>
    <dgm:pt modelId="{FAE5E33B-1E3D-4347-929A-2571724A83F5}" type="pres">
      <dgm:prSet presAssocID="{F3093443-E8EC-41B4-AEE3-C01C8655C5F4}"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dgm:spPr>
    </dgm:pt>
    <dgm:pt modelId="{3B45B577-1C5D-46CD-A3D7-B77A5A6A9AA6}" type="pres">
      <dgm:prSet presAssocID="{DF05ED14-0ABF-4398-93B5-A5D69C686081}" presName="sibTrans" presStyleLbl="sibTrans2D1" presStyleIdx="0" presStyleCnt="0"/>
      <dgm:spPr/>
      <dgm:t>
        <a:bodyPr/>
        <a:lstStyle/>
        <a:p>
          <a:endParaRPr lang="en-US"/>
        </a:p>
      </dgm:t>
    </dgm:pt>
    <dgm:pt modelId="{BD085F55-372B-4B0C-AE47-12754BA64CE0}" type="pres">
      <dgm:prSet presAssocID="{F9708931-EFB1-4E56-ACA4-0A59015C02BC}" presName="compNode" presStyleCnt="0"/>
      <dgm:spPr/>
    </dgm:pt>
    <dgm:pt modelId="{3514BBB7-F52D-4780-8B07-BB97793FF4BC}" type="pres">
      <dgm:prSet presAssocID="{F9708931-EFB1-4E56-ACA4-0A59015C02BC}" presName="bkgdShape" presStyleLbl="node1" presStyleIdx="1" presStyleCnt="4"/>
      <dgm:spPr/>
      <dgm:t>
        <a:bodyPr/>
        <a:lstStyle/>
        <a:p>
          <a:endParaRPr lang="en-US"/>
        </a:p>
      </dgm:t>
    </dgm:pt>
    <dgm:pt modelId="{462EBB76-E7E8-443B-AD48-168B2657BC56}" type="pres">
      <dgm:prSet presAssocID="{F9708931-EFB1-4E56-ACA4-0A59015C02BC}" presName="nodeTx" presStyleLbl="node1" presStyleIdx="1" presStyleCnt="4">
        <dgm:presLayoutVars>
          <dgm:bulletEnabled val="1"/>
        </dgm:presLayoutVars>
      </dgm:prSet>
      <dgm:spPr/>
      <dgm:t>
        <a:bodyPr/>
        <a:lstStyle/>
        <a:p>
          <a:endParaRPr lang="en-US"/>
        </a:p>
      </dgm:t>
    </dgm:pt>
    <dgm:pt modelId="{2067EE6A-DAF2-4599-A68D-6DC3C0D6F7FC}" type="pres">
      <dgm:prSet presAssocID="{F9708931-EFB1-4E56-ACA4-0A59015C02BC}" presName="invisiNode" presStyleLbl="node1" presStyleIdx="1" presStyleCnt="4"/>
      <dgm:spPr/>
    </dgm:pt>
    <dgm:pt modelId="{BE79A3F5-A834-42E2-B852-B0EC12C9731F}" type="pres">
      <dgm:prSet presAssocID="{F9708931-EFB1-4E56-ACA4-0A59015C02BC}"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B4A53CA9-0BF9-4C49-B2BD-0F9AF160FD55}" type="pres">
      <dgm:prSet presAssocID="{BFC2A027-5E1D-40AA-BA9F-5C8927764447}" presName="sibTrans" presStyleLbl="sibTrans2D1" presStyleIdx="0" presStyleCnt="0"/>
      <dgm:spPr/>
      <dgm:t>
        <a:bodyPr/>
        <a:lstStyle/>
        <a:p>
          <a:endParaRPr lang="en-US"/>
        </a:p>
      </dgm:t>
    </dgm:pt>
    <dgm:pt modelId="{F488B1C7-A514-4D36-A9F0-20CEA04EBA6A}" type="pres">
      <dgm:prSet presAssocID="{9B41E154-D77A-4053-BE69-2E577D88AE52}" presName="compNode" presStyleCnt="0"/>
      <dgm:spPr/>
    </dgm:pt>
    <dgm:pt modelId="{C7B5ECEC-E243-4622-97EB-66274554E0D5}" type="pres">
      <dgm:prSet presAssocID="{9B41E154-D77A-4053-BE69-2E577D88AE52}" presName="bkgdShape" presStyleLbl="node1" presStyleIdx="2" presStyleCnt="4"/>
      <dgm:spPr/>
      <dgm:t>
        <a:bodyPr/>
        <a:lstStyle/>
        <a:p>
          <a:endParaRPr lang="en-US"/>
        </a:p>
      </dgm:t>
    </dgm:pt>
    <dgm:pt modelId="{617F43FB-A055-4C4F-BC83-F5BC64FA22B4}" type="pres">
      <dgm:prSet presAssocID="{9B41E154-D77A-4053-BE69-2E577D88AE52}" presName="nodeTx" presStyleLbl="node1" presStyleIdx="2" presStyleCnt="4">
        <dgm:presLayoutVars>
          <dgm:bulletEnabled val="1"/>
        </dgm:presLayoutVars>
      </dgm:prSet>
      <dgm:spPr/>
      <dgm:t>
        <a:bodyPr/>
        <a:lstStyle/>
        <a:p>
          <a:endParaRPr lang="en-US"/>
        </a:p>
      </dgm:t>
    </dgm:pt>
    <dgm:pt modelId="{B4B6D910-D3D7-40A7-B325-796BA4125515}" type="pres">
      <dgm:prSet presAssocID="{9B41E154-D77A-4053-BE69-2E577D88AE52}" presName="invisiNode" presStyleLbl="node1" presStyleIdx="2" presStyleCnt="4"/>
      <dgm:spPr/>
    </dgm:pt>
    <dgm:pt modelId="{0BC45202-4146-4E2D-B0F3-34CD5BDAF1CE}" type="pres">
      <dgm:prSet presAssocID="{9B41E154-D77A-4053-BE69-2E577D88AE52}"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dgm:spPr>
    </dgm:pt>
    <dgm:pt modelId="{1BAE7393-1D99-4F96-953B-D5F0A7B904A7}" type="pres">
      <dgm:prSet presAssocID="{049A4F90-97C3-4135-BBBF-8A28E6785B7B}" presName="sibTrans" presStyleLbl="sibTrans2D1" presStyleIdx="0" presStyleCnt="0"/>
      <dgm:spPr/>
      <dgm:t>
        <a:bodyPr/>
        <a:lstStyle/>
        <a:p>
          <a:endParaRPr lang="en-US"/>
        </a:p>
      </dgm:t>
    </dgm:pt>
    <dgm:pt modelId="{9E7FE7ED-3E74-44C2-9682-EF74110CFE0A}" type="pres">
      <dgm:prSet presAssocID="{2842C095-963F-4937-AE67-FD21CB9380E2}" presName="compNode" presStyleCnt="0"/>
      <dgm:spPr/>
    </dgm:pt>
    <dgm:pt modelId="{CAC7697E-E34E-466C-BD5C-C2BC13C3645A}" type="pres">
      <dgm:prSet presAssocID="{2842C095-963F-4937-AE67-FD21CB9380E2}" presName="bkgdShape" presStyleLbl="node1" presStyleIdx="3" presStyleCnt="4"/>
      <dgm:spPr/>
      <dgm:t>
        <a:bodyPr/>
        <a:lstStyle/>
        <a:p>
          <a:endParaRPr lang="en-US"/>
        </a:p>
      </dgm:t>
    </dgm:pt>
    <dgm:pt modelId="{24908526-9ABF-4C1B-9134-830C80452240}" type="pres">
      <dgm:prSet presAssocID="{2842C095-963F-4937-AE67-FD21CB9380E2}" presName="nodeTx" presStyleLbl="node1" presStyleIdx="3" presStyleCnt="4">
        <dgm:presLayoutVars>
          <dgm:bulletEnabled val="1"/>
        </dgm:presLayoutVars>
      </dgm:prSet>
      <dgm:spPr/>
      <dgm:t>
        <a:bodyPr/>
        <a:lstStyle/>
        <a:p>
          <a:endParaRPr lang="en-US"/>
        </a:p>
      </dgm:t>
    </dgm:pt>
    <dgm:pt modelId="{F500B403-8538-4E4C-888B-60CF40F9164C}" type="pres">
      <dgm:prSet presAssocID="{2842C095-963F-4937-AE67-FD21CB9380E2}" presName="invisiNode" presStyleLbl="node1" presStyleIdx="3" presStyleCnt="4"/>
      <dgm:spPr/>
    </dgm:pt>
    <dgm:pt modelId="{7E522E13-2293-4D41-8465-3FC3CC042E35}" type="pres">
      <dgm:prSet presAssocID="{2842C095-963F-4937-AE67-FD21CB9380E2}" presName="imagNode" presStyleLbl="fgImgPlace1" presStyleIdx="3" presStyleCnt="4"/>
      <dgm:spPr>
        <a:blipFill rotWithShape="1">
          <a:blip xmlns:r="http://schemas.openxmlformats.org/officeDocument/2006/relationships" r:embed="rId4"/>
          <a:stretch>
            <a:fillRect/>
          </a:stretch>
        </a:blipFill>
      </dgm:spPr>
    </dgm:pt>
  </dgm:ptLst>
  <dgm:cxnLst>
    <dgm:cxn modelId="{EF83158D-F9E2-4D52-847B-C2E88ED7838B}" type="presOf" srcId="{2842C095-963F-4937-AE67-FD21CB9380E2}" destId="{24908526-9ABF-4C1B-9134-830C80452240}" srcOrd="1" destOrd="0" presId="urn:microsoft.com/office/officeart/2005/8/layout/hList7"/>
    <dgm:cxn modelId="{AADE2DE1-802F-40AF-87B5-3833F4697FFE}" type="presOf" srcId="{DF05ED14-0ABF-4398-93B5-A5D69C686081}" destId="{3B45B577-1C5D-46CD-A3D7-B77A5A6A9AA6}" srcOrd="0" destOrd="0" presId="urn:microsoft.com/office/officeart/2005/8/layout/hList7"/>
    <dgm:cxn modelId="{622A63DC-0053-4976-97D4-99C991C2D014}" type="presOf" srcId="{F3093443-E8EC-41B4-AEE3-C01C8655C5F4}" destId="{C04D9A3C-2E8C-4E05-81BF-33FE13D010EB}" srcOrd="1" destOrd="0" presId="urn:microsoft.com/office/officeart/2005/8/layout/hList7"/>
    <dgm:cxn modelId="{94B81726-127B-4A51-B061-AF8D7BAE55AF}" type="presOf" srcId="{9B41E154-D77A-4053-BE69-2E577D88AE52}" destId="{617F43FB-A055-4C4F-BC83-F5BC64FA22B4}" srcOrd="1" destOrd="0" presId="urn:microsoft.com/office/officeart/2005/8/layout/hList7"/>
    <dgm:cxn modelId="{FD1259AB-8C99-4D9A-857F-ACB9D3D23E06}" srcId="{87D400AB-366D-4F84-8458-4F6E5EC9B5DA}" destId="{F9708931-EFB1-4E56-ACA4-0A59015C02BC}" srcOrd="1" destOrd="0" parTransId="{6C9745B4-DFB6-47BF-AAD8-51718B1BD6F5}" sibTransId="{BFC2A027-5E1D-40AA-BA9F-5C8927764447}"/>
    <dgm:cxn modelId="{B124F265-199E-4C9A-923B-5DE472207777}" type="presOf" srcId="{9B41E154-D77A-4053-BE69-2E577D88AE52}" destId="{C7B5ECEC-E243-4622-97EB-66274554E0D5}" srcOrd="0" destOrd="0" presId="urn:microsoft.com/office/officeart/2005/8/layout/hList7"/>
    <dgm:cxn modelId="{D408FE2D-EDF5-4C7B-9B1D-988268682D90}" type="presOf" srcId="{87D400AB-366D-4F84-8458-4F6E5EC9B5DA}" destId="{D9F12CDD-D22A-4A0D-8A32-0278DF13D945}" srcOrd="0" destOrd="0" presId="urn:microsoft.com/office/officeart/2005/8/layout/hList7"/>
    <dgm:cxn modelId="{6964D39C-0D95-454D-9B08-1FD1918E4936}" srcId="{87D400AB-366D-4F84-8458-4F6E5EC9B5DA}" destId="{2842C095-963F-4937-AE67-FD21CB9380E2}" srcOrd="3" destOrd="0" parTransId="{58ADCCAB-3199-43AF-A4F5-DF2437B34D93}" sibTransId="{676F928B-C7B9-4554-BB59-1E732D7F54FB}"/>
    <dgm:cxn modelId="{2411437A-3892-4C2F-8E80-0DE0A60F31A9}" type="presOf" srcId="{2842C095-963F-4937-AE67-FD21CB9380E2}" destId="{CAC7697E-E34E-466C-BD5C-C2BC13C3645A}" srcOrd="0" destOrd="0" presId="urn:microsoft.com/office/officeart/2005/8/layout/hList7"/>
    <dgm:cxn modelId="{18405E70-94AE-4337-B736-3A10B6F41FD0}" type="presOf" srcId="{F9708931-EFB1-4E56-ACA4-0A59015C02BC}" destId="{3514BBB7-F52D-4780-8B07-BB97793FF4BC}" srcOrd="0" destOrd="0" presId="urn:microsoft.com/office/officeart/2005/8/layout/hList7"/>
    <dgm:cxn modelId="{9D1D489F-C255-4717-B1F0-04A9AA4911D1}" srcId="{87D400AB-366D-4F84-8458-4F6E5EC9B5DA}" destId="{F3093443-E8EC-41B4-AEE3-C01C8655C5F4}" srcOrd="0" destOrd="0" parTransId="{19C01602-5992-4199-B2F0-EAEA089FDAF7}" sibTransId="{DF05ED14-0ABF-4398-93B5-A5D69C686081}"/>
    <dgm:cxn modelId="{4C4F00C8-2B02-46E8-A7C4-7E435024AC10}" type="presOf" srcId="{049A4F90-97C3-4135-BBBF-8A28E6785B7B}" destId="{1BAE7393-1D99-4F96-953B-D5F0A7B904A7}" srcOrd="0" destOrd="0" presId="urn:microsoft.com/office/officeart/2005/8/layout/hList7"/>
    <dgm:cxn modelId="{0B309261-6A3A-48FC-9968-D352AAEC7EC7}" type="presOf" srcId="{BFC2A027-5E1D-40AA-BA9F-5C8927764447}" destId="{B4A53CA9-0BF9-4C49-B2BD-0F9AF160FD55}" srcOrd="0" destOrd="0" presId="urn:microsoft.com/office/officeart/2005/8/layout/hList7"/>
    <dgm:cxn modelId="{FAEAABF2-C9EC-4D04-B06F-A18B1825052B}" srcId="{87D400AB-366D-4F84-8458-4F6E5EC9B5DA}" destId="{9B41E154-D77A-4053-BE69-2E577D88AE52}" srcOrd="2" destOrd="0" parTransId="{23E497A9-4B64-44BF-B609-1A213A27EFDB}" sibTransId="{049A4F90-97C3-4135-BBBF-8A28E6785B7B}"/>
    <dgm:cxn modelId="{9A72CABC-FB12-4F0F-9649-400C02BC07CB}" type="presOf" srcId="{F9708931-EFB1-4E56-ACA4-0A59015C02BC}" destId="{462EBB76-E7E8-443B-AD48-168B2657BC56}" srcOrd="1" destOrd="0" presId="urn:microsoft.com/office/officeart/2005/8/layout/hList7"/>
    <dgm:cxn modelId="{BBE709C9-A787-474D-907D-56FD3A5E84A2}" type="presOf" srcId="{F3093443-E8EC-41B4-AEE3-C01C8655C5F4}" destId="{287AFF07-1617-4C67-B200-2C8E16217AF1}" srcOrd="0" destOrd="0" presId="urn:microsoft.com/office/officeart/2005/8/layout/hList7"/>
    <dgm:cxn modelId="{1DADAA98-A42B-4364-B5BD-E23B40656DA6}" type="presParOf" srcId="{D9F12CDD-D22A-4A0D-8A32-0278DF13D945}" destId="{8A2FF302-71EF-4F87-9D86-F7A0FCFF9717}" srcOrd="0" destOrd="0" presId="urn:microsoft.com/office/officeart/2005/8/layout/hList7"/>
    <dgm:cxn modelId="{D4BBBF02-DD51-4CD3-885B-4DCE25C3B802}" type="presParOf" srcId="{D9F12CDD-D22A-4A0D-8A32-0278DF13D945}" destId="{C809964A-2713-484B-9877-5112B4AB0B72}" srcOrd="1" destOrd="0" presId="urn:microsoft.com/office/officeart/2005/8/layout/hList7"/>
    <dgm:cxn modelId="{BBE81AA9-99A3-4283-A607-1E00C9E39BD4}" type="presParOf" srcId="{C809964A-2713-484B-9877-5112B4AB0B72}" destId="{666F8A9D-6864-4CC0-A581-AE3D8C635149}" srcOrd="0" destOrd="0" presId="urn:microsoft.com/office/officeart/2005/8/layout/hList7"/>
    <dgm:cxn modelId="{EDB73791-24D3-406F-9D89-12D43FDED4F2}" type="presParOf" srcId="{666F8A9D-6864-4CC0-A581-AE3D8C635149}" destId="{287AFF07-1617-4C67-B200-2C8E16217AF1}" srcOrd="0" destOrd="0" presId="urn:microsoft.com/office/officeart/2005/8/layout/hList7"/>
    <dgm:cxn modelId="{59D90017-4026-4D35-803A-06D657809462}" type="presParOf" srcId="{666F8A9D-6864-4CC0-A581-AE3D8C635149}" destId="{C04D9A3C-2E8C-4E05-81BF-33FE13D010EB}" srcOrd="1" destOrd="0" presId="urn:microsoft.com/office/officeart/2005/8/layout/hList7"/>
    <dgm:cxn modelId="{93BD73C6-0E80-428A-B7FE-4A7FF95664DA}" type="presParOf" srcId="{666F8A9D-6864-4CC0-A581-AE3D8C635149}" destId="{85A37BD4-1947-435E-8C8D-D4BA35045C6C}" srcOrd="2" destOrd="0" presId="urn:microsoft.com/office/officeart/2005/8/layout/hList7"/>
    <dgm:cxn modelId="{81397617-150F-4FBF-A7E5-B4E5730F5FD7}" type="presParOf" srcId="{666F8A9D-6864-4CC0-A581-AE3D8C635149}" destId="{FAE5E33B-1E3D-4347-929A-2571724A83F5}" srcOrd="3" destOrd="0" presId="urn:microsoft.com/office/officeart/2005/8/layout/hList7"/>
    <dgm:cxn modelId="{368780CF-89F5-4AA2-AD55-A460AD469324}" type="presParOf" srcId="{C809964A-2713-484B-9877-5112B4AB0B72}" destId="{3B45B577-1C5D-46CD-A3D7-B77A5A6A9AA6}" srcOrd="1" destOrd="0" presId="urn:microsoft.com/office/officeart/2005/8/layout/hList7"/>
    <dgm:cxn modelId="{2A94C923-EF0A-4664-84DC-88A7804FECAF}" type="presParOf" srcId="{C809964A-2713-484B-9877-5112B4AB0B72}" destId="{BD085F55-372B-4B0C-AE47-12754BA64CE0}" srcOrd="2" destOrd="0" presId="urn:microsoft.com/office/officeart/2005/8/layout/hList7"/>
    <dgm:cxn modelId="{0A4BFBDD-E83C-42A6-9775-8334541CE71F}" type="presParOf" srcId="{BD085F55-372B-4B0C-AE47-12754BA64CE0}" destId="{3514BBB7-F52D-4780-8B07-BB97793FF4BC}" srcOrd="0" destOrd="0" presId="urn:microsoft.com/office/officeart/2005/8/layout/hList7"/>
    <dgm:cxn modelId="{BE540C8F-5152-4430-955B-59AC2F1C744B}" type="presParOf" srcId="{BD085F55-372B-4B0C-AE47-12754BA64CE0}" destId="{462EBB76-E7E8-443B-AD48-168B2657BC56}" srcOrd="1" destOrd="0" presId="urn:microsoft.com/office/officeart/2005/8/layout/hList7"/>
    <dgm:cxn modelId="{D25F0D81-7C9D-42CE-B93C-6B240934A881}" type="presParOf" srcId="{BD085F55-372B-4B0C-AE47-12754BA64CE0}" destId="{2067EE6A-DAF2-4599-A68D-6DC3C0D6F7FC}" srcOrd="2" destOrd="0" presId="urn:microsoft.com/office/officeart/2005/8/layout/hList7"/>
    <dgm:cxn modelId="{A608BECD-49D7-4BF1-9924-8DED69968F24}" type="presParOf" srcId="{BD085F55-372B-4B0C-AE47-12754BA64CE0}" destId="{BE79A3F5-A834-42E2-B852-B0EC12C9731F}" srcOrd="3" destOrd="0" presId="urn:microsoft.com/office/officeart/2005/8/layout/hList7"/>
    <dgm:cxn modelId="{ECF2DE3A-A435-4818-B9E2-DE0286D815A2}" type="presParOf" srcId="{C809964A-2713-484B-9877-5112B4AB0B72}" destId="{B4A53CA9-0BF9-4C49-B2BD-0F9AF160FD55}" srcOrd="3" destOrd="0" presId="urn:microsoft.com/office/officeart/2005/8/layout/hList7"/>
    <dgm:cxn modelId="{9FB243BA-A697-435E-8556-7AD6214F51C3}" type="presParOf" srcId="{C809964A-2713-484B-9877-5112B4AB0B72}" destId="{F488B1C7-A514-4D36-A9F0-20CEA04EBA6A}" srcOrd="4" destOrd="0" presId="urn:microsoft.com/office/officeart/2005/8/layout/hList7"/>
    <dgm:cxn modelId="{1ACD972C-1723-4CC9-8F5A-694874E74511}" type="presParOf" srcId="{F488B1C7-A514-4D36-A9F0-20CEA04EBA6A}" destId="{C7B5ECEC-E243-4622-97EB-66274554E0D5}" srcOrd="0" destOrd="0" presId="urn:microsoft.com/office/officeart/2005/8/layout/hList7"/>
    <dgm:cxn modelId="{ADCBFDE1-8721-4FF8-BA49-6AC5812B66BD}" type="presParOf" srcId="{F488B1C7-A514-4D36-A9F0-20CEA04EBA6A}" destId="{617F43FB-A055-4C4F-BC83-F5BC64FA22B4}" srcOrd="1" destOrd="0" presId="urn:microsoft.com/office/officeart/2005/8/layout/hList7"/>
    <dgm:cxn modelId="{FD668C0C-920A-4842-9B84-0FA3275E5D9F}" type="presParOf" srcId="{F488B1C7-A514-4D36-A9F0-20CEA04EBA6A}" destId="{B4B6D910-D3D7-40A7-B325-796BA4125515}" srcOrd="2" destOrd="0" presId="urn:microsoft.com/office/officeart/2005/8/layout/hList7"/>
    <dgm:cxn modelId="{1FB3E32B-952E-4078-BCD7-8A127D6CB5A1}" type="presParOf" srcId="{F488B1C7-A514-4D36-A9F0-20CEA04EBA6A}" destId="{0BC45202-4146-4E2D-B0F3-34CD5BDAF1CE}" srcOrd="3" destOrd="0" presId="urn:microsoft.com/office/officeart/2005/8/layout/hList7"/>
    <dgm:cxn modelId="{A50C47F4-560F-4BF7-B010-D00E3477743D}" type="presParOf" srcId="{C809964A-2713-484B-9877-5112B4AB0B72}" destId="{1BAE7393-1D99-4F96-953B-D5F0A7B904A7}" srcOrd="5" destOrd="0" presId="urn:microsoft.com/office/officeart/2005/8/layout/hList7"/>
    <dgm:cxn modelId="{BF6E99B4-DD97-4E08-9FE6-547BDA063A07}" type="presParOf" srcId="{C809964A-2713-484B-9877-5112B4AB0B72}" destId="{9E7FE7ED-3E74-44C2-9682-EF74110CFE0A}" srcOrd="6" destOrd="0" presId="urn:microsoft.com/office/officeart/2005/8/layout/hList7"/>
    <dgm:cxn modelId="{3595F923-E090-4236-BCE6-EB6A6F2398A4}" type="presParOf" srcId="{9E7FE7ED-3E74-44C2-9682-EF74110CFE0A}" destId="{CAC7697E-E34E-466C-BD5C-C2BC13C3645A}" srcOrd="0" destOrd="0" presId="urn:microsoft.com/office/officeart/2005/8/layout/hList7"/>
    <dgm:cxn modelId="{88836DE8-ABE7-4F27-8F0A-F6AEA1559586}" type="presParOf" srcId="{9E7FE7ED-3E74-44C2-9682-EF74110CFE0A}" destId="{24908526-9ABF-4C1B-9134-830C80452240}" srcOrd="1" destOrd="0" presId="urn:microsoft.com/office/officeart/2005/8/layout/hList7"/>
    <dgm:cxn modelId="{0DBB585A-E49D-4DF2-9BCD-C703D0DD188B}" type="presParOf" srcId="{9E7FE7ED-3E74-44C2-9682-EF74110CFE0A}" destId="{F500B403-8538-4E4C-888B-60CF40F9164C}" srcOrd="2" destOrd="0" presId="urn:microsoft.com/office/officeart/2005/8/layout/hList7"/>
    <dgm:cxn modelId="{757A8652-A564-4700-AD0D-7A6DCC8720F1}" type="presParOf" srcId="{9E7FE7ED-3E74-44C2-9682-EF74110CFE0A}" destId="{7E522E13-2293-4D41-8465-3FC3CC042E35}"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9FF2EF-B1A3-4BCC-AC95-F85027849235}" type="doc">
      <dgm:prSet loTypeId="urn:microsoft.com/office/officeart/2005/8/layout/vList6" loCatId="process" qsTypeId="urn:microsoft.com/office/officeart/2005/8/quickstyle/simple1" qsCatId="simple" csTypeId="urn:microsoft.com/office/officeart/2005/8/colors/accent1_2" csCatId="accent1"/>
      <dgm:spPr/>
      <dgm:t>
        <a:bodyPr/>
        <a:lstStyle/>
        <a:p>
          <a:endParaRPr lang="en-US"/>
        </a:p>
      </dgm:t>
    </dgm:pt>
    <dgm:pt modelId="{C7186F0B-2343-4AE3-8E1B-AA84A2DC8889}">
      <dgm:prSet/>
      <dgm:spPr/>
      <dgm:t>
        <a:bodyPr/>
        <a:lstStyle/>
        <a:p>
          <a:pPr rtl="0"/>
          <a:r>
            <a:rPr lang="en-GB" smtClean="0"/>
            <a:t>CILT (Certificate in Learning and Teaching)</a:t>
          </a:r>
          <a:endParaRPr lang="en-GB"/>
        </a:p>
      </dgm:t>
    </dgm:pt>
    <dgm:pt modelId="{99DF18B1-EBDF-4F98-BD76-A201CA6F20FD}" type="parTrans" cxnId="{94EC4EBB-1768-4DE0-981A-D6DBB008FF4B}">
      <dgm:prSet/>
      <dgm:spPr/>
      <dgm:t>
        <a:bodyPr/>
        <a:lstStyle/>
        <a:p>
          <a:endParaRPr lang="en-US"/>
        </a:p>
      </dgm:t>
    </dgm:pt>
    <dgm:pt modelId="{1C908D5F-2F69-4F25-B6AD-9E443EA4F918}" type="sibTrans" cxnId="{94EC4EBB-1768-4DE0-981A-D6DBB008FF4B}">
      <dgm:prSet/>
      <dgm:spPr/>
      <dgm:t>
        <a:bodyPr/>
        <a:lstStyle/>
        <a:p>
          <a:endParaRPr lang="en-US"/>
        </a:p>
      </dgm:t>
    </dgm:pt>
    <dgm:pt modelId="{0DD1EEEB-8DF9-46ED-9A67-6A9EC09F8EEF}">
      <dgm:prSet/>
      <dgm:spPr/>
      <dgm:t>
        <a:bodyPr/>
        <a:lstStyle/>
        <a:p>
          <a:pPr rtl="0"/>
          <a:r>
            <a:rPr lang="en-GB" smtClean="0"/>
            <a:t>1 year part time, 30 credits (2 modules)</a:t>
          </a:r>
          <a:endParaRPr lang="en-GB"/>
        </a:p>
      </dgm:t>
    </dgm:pt>
    <dgm:pt modelId="{96E6FC54-2543-4D48-95AC-862F7A379E2B}" type="parTrans" cxnId="{DB271D1C-353E-4CE8-B9C5-A8BC4E892C58}">
      <dgm:prSet/>
      <dgm:spPr/>
      <dgm:t>
        <a:bodyPr/>
        <a:lstStyle/>
        <a:p>
          <a:endParaRPr lang="en-US"/>
        </a:p>
      </dgm:t>
    </dgm:pt>
    <dgm:pt modelId="{37EA902E-ABB8-402B-B7C0-BF90827AA750}" type="sibTrans" cxnId="{DB271D1C-353E-4CE8-B9C5-A8BC4E892C58}">
      <dgm:prSet/>
      <dgm:spPr/>
      <dgm:t>
        <a:bodyPr/>
        <a:lstStyle/>
        <a:p>
          <a:endParaRPr lang="en-US"/>
        </a:p>
      </dgm:t>
    </dgm:pt>
    <dgm:pt modelId="{F690E352-502B-4913-B943-F1EBEC9F3747}">
      <dgm:prSet/>
      <dgm:spPr/>
      <dgm:t>
        <a:bodyPr/>
        <a:lstStyle/>
        <a:p>
          <a:pPr rtl="0"/>
          <a:r>
            <a:rPr lang="en-GB" smtClean="0"/>
            <a:t>For anyone who teaches but doesn’t convene module / programme</a:t>
          </a:r>
          <a:endParaRPr lang="en-GB"/>
        </a:p>
      </dgm:t>
    </dgm:pt>
    <dgm:pt modelId="{04485D85-3CE6-4516-AD1E-A67FE5FABD2B}" type="parTrans" cxnId="{DACACBB0-C5F3-4D2E-B877-33E17CB35B09}">
      <dgm:prSet/>
      <dgm:spPr/>
      <dgm:t>
        <a:bodyPr/>
        <a:lstStyle/>
        <a:p>
          <a:endParaRPr lang="en-US"/>
        </a:p>
      </dgm:t>
    </dgm:pt>
    <dgm:pt modelId="{E79933C4-FD03-4B6D-B1A8-2C4E9408B56D}" type="sibTrans" cxnId="{DACACBB0-C5F3-4D2E-B877-33E17CB35B09}">
      <dgm:prSet/>
      <dgm:spPr/>
      <dgm:t>
        <a:bodyPr/>
        <a:lstStyle/>
        <a:p>
          <a:endParaRPr lang="en-US"/>
        </a:p>
      </dgm:t>
    </dgm:pt>
    <dgm:pt modelId="{0CAFDC17-2C1B-4118-B70D-3FCFCA36C097}">
      <dgm:prSet/>
      <dgm:spPr/>
      <dgm:t>
        <a:bodyPr/>
        <a:lstStyle/>
        <a:p>
          <a:pPr rtl="0"/>
          <a:r>
            <a:rPr lang="en-GB" smtClean="0"/>
            <a:t>Leads to Associate Fellowship of the Higher Education Academy</a:t>
          </a:r>
          <a:endParaRPr lang="en-GB"/>
        </a:p>
      </dgm:t>
    </dgm:pt>
    <dgm:pt modelId="{EC7BAC99-E156-45D7-8988-259B3593F28E}" type="parTrans" cxnId="{821D3E44-5A07-4331-AC8B-99AEFC213974}">
      <dgm:prSet/>
      <dgm:spPr/>
      <dgm:t>
        <a:bodyPr/>
        <a:lstStyle/>
        <a:p>
          <a:endParaRPr lang="en-US"/>
        </a:p>
      </dgm:t>
    </dgm:pt>
    <dgm:pt modelId="{9BFB16C5-8F29-4AE4-8EA1-BF579FC933C8}" type="sibTrans" cxnId="{821D3E44-5A07-4331-AC8B-99AEFC213974}">
      <dgm:prSet/>
      <dgm:spPr/>
      <dgm:t>
        <a:bodyPr/>
        <a:lstStyle/>
        <a:p>
          <a:endParaRPr lang="en-US"/>
        </a:p>
      </dgm:t>
    </dgm:pt>
    <dgm:pt modelId="{4BB29978-7EE3-4B52-839B-E54E2B33E3FD}">
      <dgm:prSet/>
      <dgm:spPr/>
      <dgm:t>
        <a:bodyPr/>
        <a:lstStyle/>
        <a:p>
          <a:pPr rtl="0"/>
          <a:r>
            <a:rPr lang="en-GB" smtClean="0"/>
            <a:t>PGCAP (Postgraduate Certificate in Academic Practice)</a:t>
          </a:r>
          <a:endParaRPr lang="en-GB"/>
        </a:p>
      </dgm:t>
    </dgm:pt>
    <dgm:pt modelId="{1FFF12F4-D1A3-4E4A-BF1D-395B220445D3}" type="parTrans" cxnId="{19DDA891-0D1A-44F4-B9F7-62FB40D67E03}">
      <dgm:prSet/>
      <dgm:spPr/>
      <dgm:t>
        <a:bodyPr/>
        <a:lstStyle/>
        <a:p>
          <a:endParaRPr lang="en-US"/>
        </a:p>
      </dgm:t>
    </dgm:pt>
    <dgm:pt modelId="{043E2B18-5AAA-4A6A-BF18-9FF9D9F9B7EA}" type="sibTrans" cxnId="{19DDA891-0D1A-44F4-B9F7-62FB40D67E03}">
      <dgm:prSet/>
      <dgm:spPr/>
      <dgm:t>
        <a:bodyPr/>
        <a:lstStyle/>
        <a:p>
          <a:endParaRPr lang="en-US"/>
        </a:p>
      </dgm:t>
    </dgm:pt>
    <dgm:pt modelId="{F082012D-AC51-4374-B50C-9B7E18E728DE}">
      <dgm:prSet/>
      <dgm:spPr/>
      <dgm:t>
        <a:bodyPr/>
        <a:lstStyle/>
        <a:p>
          <a:pPr rtl="0"/>
          <a:r>
            <a:rPr lang="en-GB" smtClean="0"/>
            <a:t>2 years part time, 60 credits (4 modules)</a:t>
          </a:r>
          <a:endParaRPr lang="en-GB"/>
        </a:p>
      </dgm:t>
    </dgm:pt>
    <dgm:pt modelId="{E776B6C0-FF89-45E8-AD7B-824A7408199F}" type="parTrans" cxnId="{2FA1A616-7CAA-44A0-9593-6408F93F9BA8}">
      <dgm:prSet/>
      <dgm:spPr/>
      <dgm:t>
        <a:bodyPr/>
        <a:lstStyle/>
        <a:p>
          <a:endParaRPr lang="en-US"/>
        </a:p>
      </dgm:t>
    </dgm:pt>
    <dgm:pt modelId="{FE2510E5-FEEE-4F6E-AEEE-2FD6D86F3CFA}" type="sibTrans" cxnId="{2FA1A616-7CAA-44A0-9593-6408F93F9BA8}">
      <dgm:prSet/>
      <dgm:spPr/>
      <dgm:t>
        <a:bodyPr/>
        <a:lstStyle/>
        <a:p>
          <a:endParaRPr lang="en-US"/>
        </a:p>
      </dgm:t>
    </dgm:pt>
    <dgm:pt modelId="{D9690E39-A516-4C67-8E79-7CA18CF22582}">
      <dgm:prSet/>
      <dgm:spPr/>
      <dgm:t>
        <a:bodyPr/>
        <a:lstStyle/>
        <a:p>
          <a:pPr rtl="0"/>
          <a:r>
            <a:rPr lang="en-GB" smtClean="0"/>
            <a:t>For those who convene modules and have curriculum design responsibilities </a:t>
          </a:r>
          <a:endParaRPr lang="en-GB"/>
        </a:p>
      </dgm:t>
    </dgm:pt>
    <dgm:pt modelId="{DCF4AB20-9074-4D60-890B-84400F317887}" type="parTrans" cxnId="{92857C48-5194-4C2E-88FA-5C24C6204F34}">
      <dgm:prSet/>
      <dgm:spPr/>
      <dgm:t>
        <a:bodyPr/>
        <a:lstStyle/>
        <a:p>
          <a:endParaRPr lang="en-US"/>
        </a:p>
      </dgm:t>
    </dgm:pt>
    <dgm:pt modelId="{C6D6816C-DCA7-488D-9DC8-BCA8A9ED0DC6}" type="sibTrans" cxnId="{92857C48-5194-4C2E-88FA-5C24C6204F34}">
      <dgm:prSet/>
      <dgm:spPr/>
      <dgm:t>
        <a:bodyPr/>
        <a:lstStyle/>
        <a:p>
          <a:endParaRPr lang="en-US"/>
        </a:p>
      </dgm:t>
    </dgm:pt>
    <dgm:pt modelId="{CBFD51ED-4BD5-472F-A9E1-59243C974831}">
      <dgm:prSet/>
      <dgm:spPr/>
      <dgm:t>
        <a:bodyPr/>
        <a:lstStyle/>
        <a:p>
          <a:pPr rtl="0"/>
          <a:r>
            <a:rPr lang="en-GB" smtClean="0"/>
            <a:t>Leads to Fellowship of the Higher Education Academy</a:t>
          </a:r>
          <a:endParaRPr lang="en-GB"/>
        </a:p>
      </dgm:t>
    </dgm:pt>
    <dgm:pt modelId="{BB46F77F-776A-42E8-A447-B1F8EB90E1B3}" type="parTrans" cxnId="{42871404-E9A1-487A-A257-11B82F845E5E}">
      <dgm:prSet/>
      <dgm:spPr/>
      <dgm:t>
        <a:bodyPr/>
        <a:lstStyle/>
        <a:p>
          <a:endParaRPr lang="en-US"/>
        </a:p>
      </dgm:t>
    </dgm:pt>
    <dgm:pt modelId="{7A1AAB6F-AD22-4385-BF96-5474B81C8A96}" type="sibTrans" cxnId="{42871404-E9A1-487A-A257-11B82F845E5E}">
      <dgm:prSet/>
      <dgm:spPr/>
      <dgm:t>
        <a:bodyPr/>
        <a:lstStyle/>
        <a:p>
          <a:endParaRPr lang="en-US"/>
        </a:p>
      </dgm:t>
    </dgm:pt>
    <dgm:pt modelId="{9ABB9324-C410-4DC5-ABEF-E71D01F32DF1}" type="pres">
      <dgm:prSet presAssocID="{3A9FF2EF-B1A3-4BCC-AC95-F85027849235}" presName="Name0" presStyleCnt="0">
        <dgm:presLayoutVars>
          <dgm:dir/>
          <dgm:animLvl val="lvl"/>
          <dgm:resizeHandles/>
        </dgm:presLayoutVars>
      </dgm:prSet>
      <dgm:spPr/>
      <dgm:t>
        <a:bodyPr/>
        <a:lstStyle/>
        <a:p>
          <a:endParaRPr lang="en-US"/>
        </a:p>
      </dgm:t>
    </dgm:pt>
    <dgm:pt modelId="{8B6BF605-ACEB-4B35-9545-A55331AFC519}" type="pres">
      <dgm:prSet presAssocID="{C7186F0B-2343-4AE3-8E1B-AA84A2DC8889}" presName="linNode" presStyleCnt="0"/>
      <dgm:spPr/>
    </dgm:pt>
    <dgm:pt modelId="{5325A350-1CC8-4C1B-AB72-DE3CF2074E5B}" type="pres">
      <dgm:prSet presAssocID="{C7186F0B-2343-4AE3-8E1B-AA84A2DC8889}" presName="parentShp" presStyleLbl="node1" presStyleIdx="0" presStyleCnt="2">
        <dgm:presLayoutVars>
          <dgm:bulletEnabled val="1"/>
        </dgm:presLayoutVars>
      </dgm:prSet>
      <dgm:spPr/>
      <dgm:t>
        <a:bodyPr/>
        <a:lstStyle/>
        <a:p>
          <a:endParaRPr lang="en-US"/>
        </a:p>
      </dgm:t>
    </dgm:pt>
    <dgm:pt modelId="{ABE0656B-660F-435A-A085-623E4F6523D3}" type="pres">
      <dgm:prSet presAssocID="{C7186F0B-2343-4AE3-8E1B-AA84A2DC8889}" presName="childShp" presStyleLbl="bgAccFollowNode1" presStyleIdx="0" presStyleCnt="2">
        <dgm:presLayoutVars>
          <dgm:bulletEnabled val="1"/>
        </dgm:presLayoutVars>
      </dgm:prSet>
      <dgm:spPr/>
      <dgm:t>
        <a:bodyPr/>
        <a:lstStyle/>
        <a:p>
          <a:endParaRPr lang="en-US"/>
        </a:p>
      </dgm:t>
    </dgm:pt>
    <dgm:pt modelId="{1082F07F-7A30-4C62-95D5-437F6A2EAE81}" type="pres">
      <dgm:prSet presAssocID="{1C908D5F-2F69-4F25-B6AD-9E443EA4F918}" presName="spacing" presStyleCnt="0"/>
      <dgm:spPr/>
    </dgm:pt>
    <dgm:pt modelId="{9627AA72-3845-4D1C-A080-D68D69C584BD}" type="pres">
      <dgm:prSet presAssocID="{4BB29978-7EE3-4B52-839B-E54E2B33E3FD}" presName="linNode" presStyleCnt="0"/>
      <dgm:spPr/>
    </dgm:pt>
    <dgm:pt modelId="{C2D888B2-E789-45EE-814D-2BA82324B000}" type="pres">
      <dgm:prSet presAssocID="{4BB29978-7EE3-4B52-839B-E54E2B33E3FD}" presName="parentShp" presStyleLbl="node1" presStyleIdx="1" presStyleCnt="2">
        <dgm:presLayoutVars>
          <dgm:bulletEnabled val="1"/>
        </dgm:presLayoutVars>
      </dgm:prSet>
      <dgm:spPr/>
      <dgm:t>
        <a:bodyPr/>
        <a:lstStyle/>
        <a:p>
          <a:endParaRPr lang="en-US"/>
        </a:p>
      </dgm:t>
    </dgm:pt>
    <dgm:pt modelId="{341E82E9-EACF-469E-A228-1233D1D8FF11}" type="pres">
      <dgm:prSet presAssocID="{4BB29978-7EE3-4B52-839B-E54E2B33E3FD}" presName="childShp" presStyleLbl="bgAccFollowNode1" presStyleIdx="1" presStyleCnt="2">
        <dgm:presLayoutVars>
          <dgm:bulletEnabled val="1"/>
        </dgm:presLayoutVars>
      </dgm:prSet>
      <dgm:spPr/>
      <dgm:t>
        <a:bodyPr/>
        <a:lstStyle/>
        <a:p>
          <a:endParaRPr lang="en-US"/>
        </a:p>
      </dgm:t>
    </dgm:pt>
  </dgm:ptLst>
  <dgm:cxnLst>
    <dgm:cxn modelId="{E099514C-51B9-4029-943D-FCCF8261EDDC}" type="presOf" srcId="{C7186F0B-2343-4AE3-8E1B-AA84A2DC8889}" destId="{5325A350-1CC8-4C1B-AB72-DE3CF2074E5B}" srcOrd="0" destOrd="0" presId="urn:microsoft.com/office/officeart/2005/8/layout/vList6"/>
    <dgm:cxn modelId="{936BCF7B-2B71-456F-9192-145CD673F095}" type="presOf" srcId="{4BB29978-7EE3-4B52-839B-E54E2B33E3FD}" destId="{C2D888B2-E789-45EE-814D-2BA82324B000}" srcOrd="0" destOrd="0" presId="urn:microsoft.com/office/officeart/2005/8/layout/vList6"/>
    <dgm:cxn modelId="{821D3E44-5A07-4331-AC8B-99AEFC213974}" srcId="{C7186F0B-2343-4AE3-8E1B-AA84A2DC8889}" destId="{0CAFDC17-2C1B-4118-B70D-3FCFCA36C097}" srcOrd="2" destOrd="0" parTransId="{EC7BAC99-E156-45D7-8988-259B3593F28E}" sibTransId="{9BFB16C5-8F29-4AE4-8EA1-BF579FC933C8}"/>
    <dgm:cxn modelId="{98140642-0468-4AED-B2C8-A434FB9809ED}" type="presOf" srcId="{3A9FF2EF-B1A3-4BCC-AC95-F85027849235}" destId="{9ABB9324-C410-4DC5-ABEF-E71D01F32DF1}" srcOrd="0" destOrd="0" presId="urn:microsoft.com/office/officeart/2005/8/layout/vList6"/>
    <dgm:cxn modelId="{2FA1A616-7CAA-44A0-9593-6408F93F9BA8}" srcId="{4BB29978-7EE3-4B52-839B-E54E2B33E3FD}" destId="{F082012D-AC51-4374-B50C-9B7E18E728DE}" srcOrd="0" destOrd="0" parTransId="{E776B6C0-FF89-45E8-AD7B-824A7408199F}" sibTransId="{FE2510E5-FEEE-4F6E-AEEE-2FD6D86F3CFA}"/>
    <dgm:cxn modelId="{16C7DCA1-5054-495D-8DC3-D1D21CF76FDF}" type="presOf" srcId="{CBFD51ED-4BD5-472F-A9E1-59243C974831}" destId="{341E82E9-EACF-469E-A228-1233D1D8FF11}" srcOrd="0" destOrd="2" presId="urn:microsoft.com/office/officeart/2005/8/layout/vList6"/>
    <dgm:cxn modelId="{14D7E071-9B4C-493C-A695-F728D063DF6D}" type="presOf" srcId="{D9690E39-A516-4C67-8E79-7CA18CF22582}" destId="{341E82E9-EACF-469E-A228-1233D1D8FF11}" srcOrd="0" destOrd="1" presId="urn:microsoft.com/office/officeart/2005/8/layout/vList6"/>
    <dgm:cxn modelId="{E159FC56-9D2A-4003-917A-EFE5021ACC57}" type="presOf" srcId="{0CAFDC17-2C1B-4118-B70D-3FCFCA36C097}" destId="{ABE0656B-660F-435A-A085-623E4F6523D3}" srcOrd="0" destOrd="2" presId="urn:microsoft.com/office/officeart/2005/8/layout/vList6"/>
    <dgm:cxn modelId="{92857C48-5194-4C2E-88FA-5C24C6204F34}" srcId="{4BB29978-7EE3-4B52-839B-E54E2B33E3FD}" destId="{D9690E39-A516-4C67-8E79-7CA18CF22582}" srcOrd="1" destOrd="0" parTransId="{DCF4AB20-9074-4D60-890B-84400F317887}" sibTransId="{C6D6816C-DCA7-488D-9DC8-BCA8A9ED0DC6}"/>
    <dgm:cxn modelId="{71B4F586-A0B9-4AFA-920D-30B5D207039E}" type="presOf" srcId="{F690E352-502B-4913-B943-F1EBEC9F3747}" destId="{ABE0656B-660F-435A-A085-623E4F6523D3}" srcOrd="0" destOrd="1" presId="urn:microsoft.com/office/officeart/2005/8/layout/vList6"/>
    <dgm:cxn modelId="{94EC4EBB-1768-4DE0-981A-D6DBB008FF4B}" srcId="{3A9FF2EF-B1A3-4BCC-AC95-F85027849235}" destId="{C7186F0B-2343-4AE3-8E1B-AA84A2DC8889}" srcOrd="0" destOrd="0" parTransId="{99DF18B1-EBDF-4F98-BD76-A201CA6F20FD}" sibTransId="{1C908D5F-2F69-4F25-B6AD-9E443EA4F918}"/>
    <dgm:cxn modelId="{DACACBB0-C5F3-4D2E-B877-33E17CB35B09}" srcId="{C7186F0B-2343-4AE3-8E1B-AA84A2DC8889}" destId="{F690E352-502B-4913-B943-F1EBEC9F3747}" srcOrd="1" destOrd="0" parTransId="{04485D85-3CE6-4516-AD1E-A67FE5FABD2B}" sibTransId="{E79933C4-FD03-4B6D-B1A8-2C4E9408B56D}"/>
    <dgm:cxn modelId="{42871404-E9A1-487A-A257-11B82F845E5E}" srcId="{4BB29978-7EE3-4B52-839B-E54E2B33E3FD}" destId="{CBFD51ED-4BD5-472F-A9E1-59243C974831}" srcOrd="2" destOrd="0" parTransId="{BB46F77F-776A-42E8-A447-B1F8EB90E1B3}" sibTransId="{7A1AAB6F-AD22-4385-BF96-5474B81C8A96}"/>
    <dgm:cxn modelId="{EDD4B71B-0F0F-421C-9ACC-8ADA90BA4296}" type="presOf" srcId="{F082012D-AC51-4374-B50C-9B7E18E728DE}" destId="{341E82E9-EACF-469E-A228-1233D1D8FF11}" srcOrd="0" destOrd="0" presId="urn:microsoft.com/office/officeart/2005/8/layout/vList6"/>
    <dgm:cxn modelId="{DB271D1C-353E-4CE8-B9C5-A8BC4E892C58}" srcId="{C7186F0B-2343-4AE3-8E1B-AA84A2DC8889}" destId="{0DD1EEEB-8DF9-46ED-9A67-6A9EC09F8EEF}" srcOrd="0" destOrd="0" parTransId="{96E6FC54-2543-4D48-95AC-862F7A379E2B}" sibTransId="{37EA902E-ABB8-402B-B7C0-BF90827AA750}"/>
    <dgm:cxn modelId="{19DDA891-0D1A-44F4-B9F7-62FB40D67E03}" srcId="{3A9FF2EF-B1A3-4BCC-AC95-F85027849235}" destId="{4BB29978-7EE3-4B52-839B-E54E2B33E3FD}" srcOrd="1" destOrd="0" parTransId="{1FFF12F4-D1A3-4E4A-BF1D-395B220445D3}" sibTransId="{043E2B18-5AAA-4A6A-BF18-9FF9D9F9B7EA}"/>
    <dgm:cxn modelId="{97455434-8538-4D9A-A82C-C44F23D76F68}" type="presOf" srcId="{0DD1EEEB-8DF9-46ED-9A67-6A9EC09F8EEF}" destId="{ABE0656B-660F-435A-A085-623E4F6523D3}" srcOrd="0" destOrd="0" presId="urn:microsoft.com/office/officeart/2005/8/layout/vList6"/>
    <dgm:cxn modelId="{1086A61B-865C-4DD3-BAFD-F655AE9DA582}" type="presParOf" srcId="{9ABB9324-C410-4DC5-ABEF-E71D01F32DF1}" destId="{8B6BF605-ACEB-4B35-9545-A55331AFC519}" srcOrd="0" destOrd="0" presId="urn:microsoft.com/office/officeart/2005/8/layout/vList6"/>
    <dgm:cxn modelId="{89DB995D-C088-4797-85D7-CA1DDDEC4C47}" type="presParOf" srcId="{8B6BF605-ACEB-4B35-9545-A55331AFC519}" destId="{5325A350-1CC8-4C1B-AB72-DE3CF2074E5B}" srcOrd="0" destOrd="0" presId="urn:microsoft.com/office/officeart/2005/8/layout/vList6"/>
    <dgm:cxn modelId="{0C7C3EAB-C581-49CA-A598-43C32AF15867}" type="presParOf" srcId="{8B6BF605-ACEB-4B35-9545-A55331AFC519}" destId="{ABE0656B-660F-435A-A085-623E4F6523D3}" srcOrd="1" destOrd="0" presId="urn:microsoft.com/office/officeart/2005/8/layout/vList6"/>
    <dgm:cxn modelId="{43BFC1DC-32AF-4B3A-938C-CF3A8688B1BA}" type="presParOf" srcId="{9ABB9324-C410-4DC5-ABEF-E71D01F32DF1}" destId="{1082F07F-7A30-4C62-95D5-437F6A2EAE81}" srcOrd="1" destOrd="0" presId="urn:microsoft.com/office/officeart/2005/8/layout/vList6"/>
    <dgm:cxn modelId="{6D685B23-7380-4E86-AFE8-1BF9F2D92CB2}" type="presParOf" srcId="{9ABB9324-C410-4DC5-ABEF-E71D01F32DF1}" destId="{9627AA72-3845-4D1C-A080-D68D69C584BD}" srcOrd="2" destOrd="0" presId="urn:microsoft.com/office/officeart/2005/8/layout/vList6"/>
    <dgm:cxn modelId="{7CC45666-11DA-468F-A94C-0EE9C4B07272}" type="presParOf" srcId="{9627AA72-3845-4D1C-A080-D68D69C584BD}" destId="{C2D888B2-E789-45EE-814D-2BA82324B000}" srcOrd="0" destOrd="0" presId="urn:microsoft.com/office/officeart/2005/8/layout/vList6"/>
    <dgm:cxn modelId="{67324700-0B8C-49FB-A832-C78A7C19CEFB}" type="presParOf" srcId="{9627AA72-3845-4D1C-A080-D68D69C584BD}" destId="{341E82E9-EACF-469E-A228-1233D1D8FF11}"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59C323-2643-4E8E-913F-2089359E846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F22BE2F-F1AC-4E07-93CF-AB7DBB6C7B6B}">
      <dgm:prSet/>
      <dgm:spPr/>
      <dgm:t>
        <a:bodyPr/>
        <a:lstStyle/>
        <a:p>
          <a:pPr rtl="0"/>
          <a:r>
            <a:rPr lang="en-GB" smtClean="0"/>
            <a:t>You can expect us to…</a:t>
          </a:r>
          <a:endParaRPr lang="en-GB"/>
        </a:p>
      </dgm:t>
    </dgm:pt>
    <dgm:pt modelId="{E937443C-0F3C-486D-B79A-163F5851FFE7}" type="parTrans" cxnId="{2E718417-B686-4309-84D4-B81C7DDD6668}">
      <dgm:prSet/>
      <dgm:spPr/>
      <dgm:t>
        <a:bodyPr/>
        <a:lstStyle/>
        <a:p>
          <a:endParaRPr lang="en-US"/>
        </a:p>
      </dgm:t>
    </dgm:pt>
    <dgm:pt modelId="{6F4BCAA3-FD12-4E1E-88BF-22685D9D033F}" type="sibTrans" cxnId="{2E718417-B686-4309-84D4-B81C7DDD6668}">
      <dgm:prSet/>
      <dgm:spPr/>
      <dgm:t>
        <a:bodyPr/>
        <a:lstStyle/>
        <a:p>
          <a:endParaRPr lang="en-US"/>
        </a:p>
      </dgm:t>
    </dgm:pt>
    <dgm:pt modelId="{1FE84C37-B4AC-4641-AA0B-908D92D575E4}">
      <dgm:prSet/>
      <dgm:spPr/>
      <dgm:t>
        <a:bodyPr/>
        <a:lstStyle/>
        <a:p>
          <a:pPr rtl="0"/>
          <a:r>
            <a:rPr lang="en-GB" smtClean="0"/>
            <a:t>Return feedback and grades within 15 working days</a:t>
          </a:r>
          <a:endParaRPr lang="en-GB"/>
        </a:p>
      </dgm:t>
    </dgm:pt>
    <dgm:pt modelId="{77C196AB-D7E7-4E79-81E7-F0E893D676BB}" type="parTrans" cxnId="{CCB4EE8D-0142-4957-94EF-8488CDBD0D0B}">
      <dgm:prSet/>
      <dgm:spPr/>
      <dgm:t>
        <a:bodyPr/>
        <a:lstStyle/>
        <a:p>
          <a:endParaRPr lang="en-US"/>
        </a:p>
      </dgm:t>
    </dgm:pt>
    <dgm:pt modelId="{4A59698A-2DB3-4788-B83C-50A97CBFA562}" type="sibTrans" cxnId="{CCB4EE8D-0142-4957-94EF-8488CDBD0D0B}">
      <dgm:prSet/>
      <dgm:spPr/>
      <dgm:t>
        <a:bodyPr/>
        <a:lstStyle/>
        <a:p>
          <a:endParaRPr lang="en-US"/>
        </a:p>
      </dgm:t>
    </dgm:pt>
    <dgm:pt modelId="{52B965FA-0A33-463D-90E0-99D536562C0A}">
      <dgm:prSet/>
      <dgm:spPr/>
      <dgm:t>
        <a:bodyPr/>
        <a:lstStyle/>
        <a:p>
          <a:pPr rtl="0"/>
          <a:r>
            <a:rPr lang="en-GB" smtClean="0"/>
            <a:t>Provide advice and answer emails</a:t>
          </a:r>
          <a:endParaRPr lang="en-GB"/>
        </a:p>
      </dgm:t>
    </dgm:pt>
    <dgm:pt modelId="{DD926692-923C-443A-84B3-35CD1C0F0F68}" type="parTrans" cxnId="{FBE8092C-2597-4593-8F83-F191DB7D8E91}">
      <dgm:prSet/>
      <dgm:spPr/>
      <dgm:t>
        <a:bodyPr/>
        <a:lstStyle/>
        <a:p>
          <a:endParaRPr lang="en-US"/>
        </a:p>
      </dgm:t>
    </dgm:pt>
    <dgm:pt modelId="{92462286-570C-4345-A385-BA3A997D4460}" type="sibTrans" cxnId="{FBE8092C-2597-4593-8F83-F191DB7D8E91}">
      <dgm:prSet/>
      <dgm:spPr/>
      <dgm:t>
        <a:bodyPr/>
        <a:lstStyle/>
        <a:p>
          <a:endParaRPr lang="en-US"/>
        </a:p>
      </dgm:t>
    </dgm:pt>
    <dgm:pt modelId="{30C4CA4D-5572-44D1-B713-13275D07EBEA}">
      <dgm:prSet/>
      <dgm:spPr/>
      <dgm:t>
        <a:bodyPr/>
        <a:lstStyle/>
        <a:p>
          <a:pPr rtl="0"/>
          <a:r>
            <a:rPr lang="en-GB" smtClean="0"/>
            <a:t>Run sessions in a collegial and welcoming way, encouraging respect for all viewpoints</a:t>
          </a:r>
          <a:endParaRPr lang="en-GB"/>
        </a:p>
      </dgm:t>
    </dgm:pt>
    <dgm:pt modelId="{C1848DA5-8B06-4F76-9707-AA00ABE79E60}" type="parTrans" cxnId="{19844F09-43D8-4B0E-A82D-05D84066EA4F}">
      <dgm:prSet/>
      <dgm:spPr/>
      <dgm:t>
        <a:bodyPr/>
        <a:lstStyle/>
        <a:p>
          <a:endParaRPr lang="en-US"/>
        </a:p>
      </dgm:t>
    </dgm:pt>
    <dgm:pt modelId="{EB17BABC-980B-4CEF-B2B7-DBEE74712EE0}" type="sibTrans" cxnId="{19844F09-43D8-4B0E-A82D-05D84066EA4F}">
      <dgm:prSet/>
      <dgm:spPr/>
      <dgm:t>
        <a:bodyPr/>
        <a:lstStyle/>
        <a:p>
          <a:endParaRPr lang="en-US"/>
        </a:p>
      </dgm:t>
    </dgm:pt>
    <dgm:pt modelId="{5DFC8359-5BD7-4CC8-AF19-E547F8A318E9}">
      <dgm:prSet/>
      <dgm:spPr/>
      <dgm:t>
        <a:bodyPr/>
        <a:lstStyle/>
        <a:p>
          <a:pPr rtl="0"/>
          <a:r>
            <a:rPr lang="en-GB" smtClean="0"/>
            <a:t>Take on board constructive feedback and evaluation results</a:t>
          </a:r>
          <a:endParaRPr lang="en-GB"/>
        </a:p>
      </dgm:t>
    </dgm:pt>
    <dgm:pt modelId="{ABE929FB-5395-4AFE-B8D0-1C74133FE40B}" type="parTrans" cxnId="{6FBC398D-8E7F-4AC4-8307-593F3512C9A6}">
      <dgm:prSet/>
      <dgm:spPr/>
      <dgm:t>
        <a:bodyPr/>
        <a:lstStyle/>
        <a:p>
          <a:endParaRPr lang="en-US"/>
        </a:p>
      </dgm:t>
    </dgm:pt>
    <dgm:pt modelId="{5B2B4595-BAFB-41FF-9877-FC9B66094A50}" type="sibTrans" cxnId="{6FBC398D-8E7F-4AC4-8307-593F3512C9A6}">
      <dgm:prSet/>
      <dgm:spPr/>
      <dgm:t>
        <a:bodyPr/>
        <a:lstStyle/>
        <a:p>
          <a:endParaRPr lang="en-US"/>
        </a:p>
      </dgm:t>
    </dgm:pt>
    <dgm:pt modelId="{5085DEE4-7FC1-4544-8B95-FE792CD808E6}">
      <dgm:prSet/>
      <dgm:spPr/>
      <dgm:t>
        <a:bodyPr/>
        <a:lstStyle/>
        <a:p>
          <a:pPr rtl="0"/>
          <a:r>
            <a:rPr lang="en-GB" smtClean="0"/>
            <a:t>We expect you to…</a:t>
          </a:r>
          <a:endParaRPr lang="en-GB"/>
        </a:p>
      </dgm:t>
    </dgm:pt>
    <dgm:pt modelId="{093C3515-4561-41DC-AC7C-EA118C7DF6AA}" type="parTrans" cxnId="{AAF55C18-0FC7-4A29-9CEA-6C053955680A}">
      <dgm:prSet/>
      <dgm:spPr/>
      <dgm:t>
        <a:bodyPr/>
        <a:lstStyle/>
        <a:p>
          <a:endParaRPr lang="en-US"/>
        </a:p>
      </dgm:t>
    </dgm:pt>
    <dgm:pt modelId="{4B3335EE-5558-437B-95CA-F8E469D4ACEB}" type="sibTrans" cxnId="{AAF55C18-0FC7-4A29-9CEA-6C053955680A}">
      <dgm:prSet/>
      <dgm:spPr/>
      <dgm:t>
        <a:bodyPr/>
        <a:lstStyle/>
        <a:p>
          <a:endParaRPr lang="en-US"/>
        </a:p>
      </dgm:t>
    </dgm:pt>
    <dgm:pt modelId="{60234F01-608E-42E5-9974-B31E4C16E6C6}">
      <dgm:prSet/>
      <dgm:spPr/>
      <dgm:t>
        <a:bodyPr/>
        <a:lstStyle/>
        <a:p>
          <a:pPr rtl="0"/>
          <a:r>
            <a:rPr lang="en-GB" smtClean="0"/>
            <a:t>Complete session preparation activities and attend sessions</a:t>
          </a:r>
          <a:endParaRPr lang="en-GB"/>
        </a:p>
      </dgm:t>
    </dgm:pt>
    <dgm:pt modelId="{D103F2F4-6F98-469A-B282-5E13F479B69D}" type="parTrans" cxnId="{A69F1F62-C7FC-4D26-986F-4B591C242EE8}">
      <dgm:prSet/>
      <dgm:spPr/>
      <dgm:t>
        <a:bodyPr/>
        <a:lstStyle/>
        <a:p>
          <a:endParaRPr lang="en-US"/>
        </a:p>
      </dgm:t>
    </dgm:pt>
    <dgm:pt modelId="{55D8BA85-9F5B-49EF-B251-9C169991272B}" type="sibTrans" cxnId="{A69F1F62-C7FC-4D26-986F-4B591C242EE8}">
      <dgm:prSet/>
      <dgm:spPr/>
      <dgm:t>
        <a:bodyPr/>
        <a:lstStyle/>
        <a:p>
          <a:endParaRPr lang="en-US"/>
        </a:p>
      </dgm:t>
    </dgm:pt>
    <dgm:pt modelId="{D2B7D3FB-7A3A-45AA-B3B2-F7BE143F9B0A}">
      <dgm:prSet/>
      <dgm:spPr/>
      <dgm:t>
        <a:bodyPr/>
        <a:lstStyle/>
        <a:p>
          <a:pPr rtl="0"/>
          <a:r>
            <a:rPr lang="en-GB" smtClean="0"/>
            <a:t>Engage in activities and discussions, respecting others’ viewpoints and experiences</a:t>
          </a:r>
          <a:endParaRPr lang="en-GB"/>
        </a:p>
      </dgm:t>
    </dgm:pt>
    <dgm:pt modelId="{5D40DF03-99A4-4225-A3F5-95636125F19A}" type="parTrans" cxnId="{2B4A3C24-78AA-441F-9170-F34454E92CF3}">
      <dgm:prSet/>
      <dgm:spPr/>
      <dgm:t>
        <a:bodyPr/>
        <a:lstStyle/>
        <a:p>
          <a:endParaRPr lang="en-US"/>
        </a:p>
      </dgm:t>
    </dgm:pt>
    <dgm:pt modelId="{877D6046-325A-4EED-8DA8-E10D47F62567}" type="sibTrans" cxnId="{2B4A3C24-78AA-441F-9170-F34454E92CF3}">
      <dgm:prSet/>
      <dgm:spPr/>
      <dgm:t>
        <a:bodyPr/>
        <a:lstStyle/>
        <a:p>
          <a:endParaRPr lang="en-US"/>
        </a:p>
      </dgm:t>
    </dgm:pt>
    <dgm:pt modelId="{4C9F29E8-66CA-4D4A-BFCA-492001478FE4}">
      <dgm:prSet/>
      <dgm:spPr/>
      <dgm:t>
        <a:bodyPr/>
        <a:lstStyle/>
        <a:p>
          <a:pPr rtl="0"/>
          <a:r>
            <a:rPr lang="en-GB" smtClean="0"/>
            <a:t>Let us know if you are unable to attend or if you need to interrupt or withdraw from the programme</a:t>
          </a:r>
          <a:endParaRPr lang="en-GB"/>
        </a:p>
      </dgm:t>
    </dgm:pt>
    <dgm:pt modelId="{2965548B-EA6A-4DEB-8A8D-23B6CB2A0802}" type="parTrans" cxnId="{5B33AE58-5CB7-477F-8FF0-1E2DD791969E}">
      <dgm:prSet/>
      <dgm:spPr/>
      <dgm:t>
        <a:bodyPr/>
        <a:lstStyle/>
        <a:p>
          <a:endParaRPr lang="en-US"/>
        </a:p>
      </dgm:t>
    </dgm:pt>
    <dgm:pt modelId="{45C4BD48-69A2-4E07-B12C-6B545E69C53E}" type="sibTrans" cxnId="{5B33AE58-5CB7-477F-8FF0-1E2DD791969E}">
      <dgm:prSet/>
      <dgm:spPr/>
      <dgm:t>
        <a:bodyPr/>
        <a:lstStyle/>
        <a:p>
          <a:endParaRPr lang="en-US"/>
        </a:p>
      </dgm:t>
    </dgm:pt>
    <dgm:pt modelId="{6E840E2D-F40A-40E9-BF36-F483D6200C34}" type="pres">
      <dgm:prSet presAssocID="{CA59C323-2643-4E8E-913F-2089359E846B}" presName="linear" presStyleCnt="0">
        <dgm:presLayoutVars>
          <dgm:animLvl val="lvl"/>
          <dgm:resizeHandles val="exact"/>
        </dgm:presLayoutVars>
      </dgm:prSet>
      <dgm:spPr/>
      <dgm:t>
        <a:bodyPr/>
        <a:lstStyle/>
        <a:p>
          <a:endParaRPr lang="en-US"/>
        </a:p>
      </dgm:t>
    </dgm:pt>
    <dgm:pt modelId="{DDF97F69-3B40-4C4B-B5F4-759DBF71E682}" type="pres">
      <dgm:prSet presAssocID="{FF22BE2F-F1AC-4E07-93CF-AB7DBB6C7B6B}" presName="parentText" presStyleLbl="node1" presStyleIdx="0" presStyleCnt="2">
        <dgm:presLayoutVars>
          <dgm:chMax val="0"/>
          <dgm:bulletEnabled val="1"/>
        </dgm:presLayoutVars>
      </dgm:prSet>
      <dgm:spPr/>
      <dgm:t>
        <a:bodyPr/>
        <a:lstStyle/>
        <a:p>
          <a:endParaRPr lang="en-US"/>
        </a:p>
      </dgm:t>
    </dgm:pt>
    <dgm:pt modelId="{CC284250-E280-40E9-9C7A-B25EDF89930E}" type="pres">
      <dgm:prSet presAssocID="{FF22BE2F-F1AC-4E07-93CF-AB7DBB6C7B6B}" presName="childText" presStyleLbl="revTx" presStyleIdx="0" presStyleCnt="2">
        <dgm:presLayoutVars>
          <dgm:bulletEnabled val="1"/>
        </dgm:presLayoutVars>
      </dgm:prSet>
      <dgm:spPr/>
      <dgm:t>
        <a:bodyPr/>
        <a:lstStyle/>
        <a:p>
          <a:endParaRPr lang="en-US"/>
        </a:p>
      </dgm:t>
    </dgm:pt>
    <dgm:pt modelId="{08CFA17A-4C9A-4F7E-B73C-66646EBE0952}" type="pres">
      <dgm:prSet presAssocID="{5085DEE4-7FC1-4544-8B95-FE792CD808E6}" presName="parentText" presStyleLbl="node1" presStyleIdx="1" presStyleCnt="2">
        <dgm:presLayoutVars>
          <dgm:chMax val="0"/>
          <dgm:bulletEnabled val="1"/>
        </dgm:presLayoutVars>
      </dgm:prSet>
      <dgm:spPr/>
      <dgm:t>
        <a:bodyPr/>
        <a:lstStyle/>
        <a:p>
          <a:endParaRPr lang="en-US"/>
        </a:p>
      </dgm:t>
    </dgm:pt>
    <dgm:pt modelId="{13DC2A04-0E8A-4767-A1C2-64A2EE508C51}" type="pres">
      <dgm:prSet presAssocID="{5085DEE4-7FC1-4544-8B95-FE792CD808E6}" presName="childText" presStyleLbl="revTx" presStyleIdx="1" presStyleCnt="2">
        <dgm:presLayoutVars>
          <dgm:bulletEnabled val="1"/>
        </dgm:presLayoutVars>
      </dgm:prSet>
      <dgm:spPr/>
      <dgm:t>
        <a:bodyPr/>
        <a:lstStyle/>
        <a:p>
          <a:endParaRPr lang="en-US"/>
        </a:p>
      </dgm:t>
    </dgm:pt>
  </dgm:ptLst>
  <dgm:cxnLst>
    <dgm:cxn modelId="{CCB4EE8D-0142-4957-94EF-8488CDBD0D0B}" srcId="{FF22BE2F-F1AC-4E07-93CF-AB7DBB6C7B6B}" destId="{1FE84C37-B4AC-4641-AA0B-908D92D575E4}" srcOrd="0" destOrd="0" parTransId="{77C196AB-D7E7-4E79-81E7-F0E893D676BB}" sibTransId="{4A59698A-2DB3-4788-B83C-50A97CBFA562}"/>
    <dgm:cxn modelId="{7BCADE93-9F32-47F3-A030-79FE9C8FEEB8}" type="presOf" srcId="{D2B7D3FB-7A3A-45AA-B3B2-F7BE143F9B0A}" destId="{13DC2A04-0E8A-4767-A1C2-64A2EE508C51}" srcOrd="0" destOrd="1" presId="urn:microsoft.com/office/officeart/2005/8/layout/vList2"/>
    <dgm:cxn modelId="{84F8ED17-2A64-4F1C-B83F-E39D5E73E337}" type="presOf" srcId="{FF22BE2F-F1AC-4E07-93CF-AB7DBB6C7B6B}" destId="{DDF97F69-3B40-4C4B-B5F4-759DBF71E682}" srcOrd="0" destOrd="0" presId="urn:microsoft.com/office/officeart/2005/8/layout/vList2"/>
    <dgm:cxn modelId="{19844F09-43D8-4B0E-A82D-05D84066EA4F}" srcId="{FF22BE2F-F1AC-4E07-93CF-AB7DBB6C7B6B}" destId="{30C4CA4D-5572-44D1-B713-13275D07EBEA}" srcOrd="2" destOrd="0" parTransId="{C1848DA5-8B06-4F76-9707-AA00ABE79E60}" sibTransId="{EB17BABC-980B-4CEF-B2B7-DBEE74712EE0}"/>
    <dgm:cxn modelId="{C69DEF17-1D5A-4639-AA68-4046EF077E32}" type="presOf" srcId="{52B965FA-0A33-463D-90E0-99D536562C0A}" destId="{CC284250-E280-40E9-9C7A-B25EDF89930E}" srcOrd="0" destOrd="1" presId="urn:microsoft.com/office/officeart/2005/8/layout/vList2"/>
    <dgm:cxn modelId="{FACE136B-D967-4A47-973A-414E30CC5B78}" type="presOf" srcId="{CA59C323-2643-4E8E-913F-2089359E846B}" destId="{6E840E2D-F40A-40E9-BF36-F483D6200C34}" srcOrd="0" destOrd="0" presId="urn:microsoft.com/office/officeart/2005/8/layout/vList2"/>
    <dgm:cxn modelId="{2E718417-B686-4309-84D4-B81C7DDD6668}" srcId="{CA59C323-2643-4E8E-913F-2089359E846B}" destId="{FF22BE2F-F1AC-4E07-93CF-AB7DBB6C7B6B}" srcOrd="0" destOrd="0" parTransId="{E937443C-0F3C-486D-B79A-163F5851FFE7}" sibTransId="{6F4BCAA3-FD12-4E1E-88BF-22685D9D033F}"/>
    <dgm:cxn modelId="{2EF11ACB-09F3-49A7-A04D-3A74A25ACDF6}" type="presOf" srcId="{4C9F29E8-66CA-4D4A-BFCA-492001478FE4}" destId="{13DC2A04-0E8A-4767-A1C2-64A2EE508C51}" srcOrd="0" destOrd="2" presId="urn:microsoft.com/office/officeart/2005/8/layout/vList2"/>
    <dgm:cxn modelId="{AAF55C18-0FC7-4A29-9CEA-6C053955680A}" srcId="{CA59C323-2643-4E8E-913F-2089359E846B}" destId="{5085DEE4-7FC1-4544-8B95-FE792CD808E6}" srcOrd="1" destOrd="0" parTransId="{093C3515-4561-41DC-AC7C-EA118C7DF6AA}" sibTransId="{4B3335EE-5558-437B-95CA-F8E469D4ACEB}"/>
    <dgm:cxn modelId="{6FBC398D-8E7F-4AC4-8307-593F3512C9A6}" srcId="{FF22BE2F-F1AC-4E07-93CF-AB7DBB6C7B6B}" destId="{5DFC8359-5BD7-4CC8-AF19-E547F8A318E9}" srcOrd="3" destOrd="0" parTransId="{ABE929FB-5395-4AFE-B8D0-1C74133FE40B}" sibTransId="{5B2B4595-BAFB-41FF-9877-FC9B66094A50}"/>
    <dgm:cxn modelId="{FBE8092C-2597-4593-8F83-F191DB7D8E91}" srcId="{FF22BE2F-F1AC-4E07-93CF-AB7DBB6C7B6B}" destId="{52B965FA-0A33-463D-90E0-99D536562C0A}" srcOrd="1" destOrd="0" parTransId="{DD926692-923C-443A-84B3-35CD1C0F0F68}" sibTransId="{92462286-570C-4345-A385-BA3A997D4460}"/>
    <dgm:cxn modelId="{4536CD52-E6E0-4A42-A3A8-0ECCBEC28001}" type="presOf" srcId="{60234F01-608E-42E5-9974-B31E4C16E6C6}" destId="{13DC2A04-0E8A-4767-A1C2-64A2EE508C51}" srcOrd="0" destOrd="0" presId="urn:microsoft.com/office/officeart/2005/8/layout/vList2"/>
    <dgm:cxn modelId="{A53C4E39-13D1-4825-86F4-D7A1163FCA87}" type="presOf" srcId="{30C4CA4D-5572-44D1-B713-13275D07EBEA}" destId="{CC284250-E280-40E9-9C7A-B25EDF89930E}" srcOrd="0" destOrd="2" presId="urn:microsoft.com/office/officeart/2005/8/layout/vList2"/>
    <dgm:cxn modelId="{6F1FCA79-E480-4880-AC90-6157D1A9B319}" type="presOf" srcId="{5085DEE4-7FC1-4544-8B95-FE792CD808E6}" destId="{08CFA17A-4C9A-4F7E-B73C-66646EBE0952}" srcOrd="0" destOrd="0" presId="urn:microsoft.com/office/officeart/2005/8/layout/vList2"/>
    <dgm:cxn modelId="{117979E0-AD48-4072-8219-8F0EBB9AF8F4}" type="presOf" srcId="{5DFC8359-5BD7-4CC8-AF19-E547F8A318E9}" destId="{CC284250-E280-40E9-9C7A-B25EDF89930E}" srcOrd="0" destOrd="3" presId="urn:microsoft.com/office/officeart/2005/8/layout/vList2"/>
    <dgm:cxn modelId="{A69F1F62-C7FC-4D26-986F-4B591C242EE8}" srcId="{5085DEE4-7FC1-4544-8B95-FE792CD808E6}" destId="{60234F01-608E-42E5-9974-B31E4C16E6C6}" srcOrd="0" destOrd="0" parTransId="{D103F2F4-6F98-469A-B282-5E13F479B69D}" sibTransId="{55D8BA85-9F5B-49EF-B251-9C169991272B}"/>
    <dgm:cxn modelId="{5B33AE58-5CB7-477F-8FF0-1E2DD791969E}" srcId="{5085DEE4-7FC1-4544-8B95-FE792CD808E6}" destId="{4C9F29E8-66CA-4D4A-BFCA-492001478FE4}" srcOrd="2" destOrd="0" parTransId="{2965548B-EA6A-4DEB-8A8D-23B6CB2A0802}" sibTransId="{45C4BD48-69A2-4E07-B12C-6B545E69C53E}"/>
    <dgm:cxn modelId="{43EF4203-60F9-4B8B-B83F-6AC1C6BF0ABD}" type="presOf" srcId="{1FE84C37-B4AC-4641-AA0B-908D92D575E4}" destId="{CC284250-E280-40E9-9C7A-B25EDF89930E}" srcOrd="0" destOrd="0" presId="urn:microsoft.com/office/officeart/2005/8/layout/vList2"/>
    <dgm:cxn modelId="{2B4A3C24-78AA-441F-9170-F34454E92CF3}" srcId="{5085DEE4-7FC1-4544-8B95-FE792CD808E6}" destId="{D2B7D3FB-7A3A-45AA-B3B2-F7BE143F9B0A}" srcOrd="1" destOrd="0" parTransId="{5D40DF03-99A4-4225-A3F5-95636125F19A}" sibTransId="{877D6046-325A-4EED-8DA8-E10D47F62567}"/>
    <dgm:cxn modelId="{A511AA11-B0DA-453B-B10D-44FC3D934CA1}" type="presParOf" srcId="{6E840E2D-F40A-40E9-BF36-F483D6200C34}" destId="{DDF97F69-3B40-4C4B-B5F4-759DBF71E682}" srcOrd="0" destOrd="0" presId="urn:microsoft.com/office/officeart/2005/8/layout/vList2"/>
    <dgm:cxn modelId="{9F292048-8810-4B02-ADC5-47480208ED0E}" type="presParOf" srcId="{6E840E2D-F40A-40E9-BF36-F483D6200C34}" destId="{CC284250-E280-40E9-9C7A-B25EDF89930E}" srcOrd="1" destOrd="0" presId="urn:microsoft.com/office/officeart/2005/8/layout/vList2"/>
    <dgm:cxn modelId="{8627B2B0-8FC5-4C26-BB17-61BC3723FD31}" type="presParOf" srcId="{6E840E2D-F40A-40E9-BF36-F483D6200C34}" destId="{08CFA17A-4C9A-4F7E-B73C-66646EBE0952}" srcOrd="2" destOrd="0" presId="urn:microsoft.com/office/officeart/2005/8/layout/vList2"/>
    <dgm:cxn modelId="{B6594680-CB96-4B8F-AD0C-1BDA40C38F1C}" type="presParOf" srcId="{6E840E2D-F40A-40E9-BF36-F483D6200C34}" destId="{13DC2A04-0E8A-4767-A1C2-64A2EE508C51}"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90BA45-0FF0-4AAB-9094-7528E0A6B98A}">
      <dsp:nvSpPr>
        <dsp:cNvPr id="0" name=""/>
        <dsp:cNvSpPr/>
      </dsp:nvSpPr>
      <dsp:spPr>
        <a:xfrm>
          <a:off x="0" y="241512"/>
          <a:ext cx="9720262" cy="456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dirty="0" smtClean="0"/>
            <a:t>Will become part of new QM Academy when it launches later this year</a:t>
          </a:r>
          <a:endParaRPr lang="en-GB" sz="2000" kern="1200" dirty="0"/>
        </a:p>
      </dsp:txBody>
      <dsp:txXfrm>
        <a:off x="22275" y="263787"/>
        <a:ext cx="9675712" cy="411750"/>
      </dsp:txXfrm>
    </dsp:sp>
    <dsp:sp modelId="{9BC93DE0-66FA-4797-830B-22C3A01B86C5}">
      <dsp:nvSpPr>
        <dsp:cNvPr id="0" name=""/>
        <dsp:cNvSpPr/>
      </dsp:nvSpPr>
      <dsp:spPr>
        <a:xfrm>
          <a:off x="0" y="755412"/>
          <a:ext cx="9720262" cy="456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smtClean="0"/>
            <a:t>Remit includes workshops on aspects of teaching and learning in HE</a:t>
          </a:r>
          <a:endParaRPr lang="en-GB" sz="2000" kern="1200"/>
        </a:p>
      </dsp:txBody>
      <dsp:txXfrm>
        <a:off x="22275" y="777687"/>
        <a:ext cx="9675712" cy="411750"/>
      </dsp:txXfrm>
    </dsp:sp>
    <dsp:sp modelId="{B16BDA5A-C60B-4F13-8E24-5C4A05DE93D0}">
      <dsp:nvSpPr>
        <dsp:cNvPr id="0" name=""/>
        <dsp:cNvSpPr/>
      </dsp:nvSpPr>
      <dsp:spPr>
        <a:xfrm>
          <a:off x="0" y="1269312"/>
          <a:ext cx="9720262" cy="456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smtClean="0"/>
            <a:t>Consultancy and support for teaching, learning and assessment in academic schools / institutes</a:t>
          </a:r>
          <a:endParaRPr lang="en-GB" sz="2000" kern="1200"/>
        </a:p>
      </dsp:txBody>
      <dsp:txXfrm>
        <a:off x="22275" y="1291587"/>
        <a:ext cx="9675712" cy="411750"/>
      </dsp:txXfrm>
    </dsp:sp>
    <dsp:sp modelId="{6AE84EEF-374B-44CA-9328-0AE9836DD1B0}">
      <dsp:nvSpPr>
        <dsp:cNvPr id="0" name=""/>
        <dsp:cNvSpPr/>
      </dsp:nvSpPr>
      <dsp:spPr>
        <a:xfrm>
          <a:off x="0" y="1783212"/>
          <a:ext cx="9720262" cy="456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smtClean="0"/>
            <a:t>HEA fellowships </a:t>
          </a:r>
          <a:endParaRPr lang="en-GB" sz="2000" kern="1200"/>
        </a:p>
      </dsp:txBody>
      <dsp:txXfrm>
        <a:off x="22275" y="1805487"/>
        <a:ext cx="9675712" cy="411750"/>
      </dsp:txXfrm>
    </dsp:sp>
    <dsp:sp modelId="{AC6DD6B1-52B1-4DC6-BCA4-5B364B3DFD86}">
      <dsp:nvSpPr>
        <dsp:cNvPr id="0" name=""/>
        <dsp:cNvSpPr/>
      </dsp:nvSpPr>
      <dsp:spPr>
        <a:xfrm>
          <a:off x="0" y="2297112"/>
          <a:ext cx="9720262" cy="456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smtClean="0"/>
            <a:t>Recognition and rewards schemes (NTFS, CATE)</a:t>
          </a:r>
          <a:endParaRPr lang="en-GB" sz="2000" kern="1200"/>
        </a:p>
      </dsp:txBody>
      <dsp:txXfrm>
        <a:off x="22275" y="2319387"/>
        <a:ext cx="9675712" cy="411750"/>
      </dsp:txXfrm>
    </dsp:sp>
    <dsp:sp modelId="{25ABFEA9-B370-4D2D-9C6C-AF5372D2FEBB}">
      <dsp:nvSpPr>
        <dsp:cNvPr id="0" name=""/>
        <dsp:cNvSpPr/>
      </dsp:nvSpPr>
      <dsp:spPr>
        <a:xfrm>
          <a:off x="0" y="2811012"/>
          <a:ext cx="9720262" cy="456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smtClean="0"/>
            <a:t>Funding for teaching innovation</a:t>
          </a:r>
          <a:endParaRPr lang="en-GB" sz="2000" kern="1200"/>
        </a:p>
      </dsp:txBody>
      <dsp:txXfrm>
        <a:off x="22275" y="2833287"/>
        <a:ext cx="9675712" cy="411750"/>
      </dsp:txXfrm>
    </dsp:sp>
    <dsp:sp modelId="{22072569-663E-406F-B932-F4725392801A}">
      <dsp:nvSpPr>
        <dsp:cNvPr id="0" name=""/>
        <dsp:cNvSpPr/>
      </dsp:nvSpPr>
      <dsp:spPr>
        <a:xfrm>
          <a:off x="0" y="3324912"/>
          <a:ext cx="9720262" cy="4563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GB" sz="2000" kern="1200" smtClean="0"/>
            <a:t>Taught programmes in HE</a:t>
          </a:r>
          <a:endParaRPr lang="en-GB" sz="2000" kern="1200"/>
        </a:p>
      </dsp:txBody>
      <dsp:txXfrm>
        <a:off x="22275" y="3347187"/>
        <a:ext cx="9675712" cy="4117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7AFF07-1617-4C67-B200-2C8E16217AF1}">
      <dsp:nvSpPr>
        <dsp:cNvPr id="0" name=""/>
        <dsp:cNvSpPr/>
      </dsp:nvSpPr>
      <dsp:spPr>
        <a:xfrm>
          <a:off x="2266" y="0"/>
          <a:ext cx="2375483" cy="40227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Dr Steph Fuller</a:t>
          </a:r>
        </a:p>
        <a:p>
          <a:pPr lvl="0" algn="ctr" defTabSz="889000">
            <a:lnSpc>
              <a:spcPct val="90000"/>
            </a:lnSpc>
            <a:spcBef>
              <a:spcPct val="0"/>
            </a:spcBef>
            <a:spcAft>
              <a:spcPct val="35000"/>
            </a:spcAft>
          </a:pPr>
          <a:r>
            <a:rPr lang="en-US" sz="2000" kern="1200" dirty="0" smtClean="0"/>
            <a:t>Academic Practice Taught </a:t>
          </a:r>
          <a:r>
            <a:rPr lang="en-US" sz="2000" kern="1200" dirty="0" err="1" smtClean="0"/>
            <a:t>Programmes</a:t>
          </a:r>
          <a:r>
            <a:rPr lang="en-US" sz="2000" kern="1200" dirty="0" smtClean="0"/>
            <a:t> Manager</a:t>
          </a:r>
          <a:endParaRPr lang="en-US" sz="2000" kern="1200" dirty="0"/>
        </a:p>
      </dsp:txBody>
      <dsp:txXfrm>
        <a:off x="2266" y="1609089"/>
        <a:ext cx="2375483" cy="1609090"/>
      </dsp:txXfrm>
    </dsp:sp>
    <dsp:sp modelId="{FAE5E33B-1E3D-4347-929A-2571724A83F5}">
      <dsp:nvSpPr>
        <dsp:cNvPr id="0" name=""/>
        <dsp:cNvSpPr/>
      </dsp:nvSpPr>
      <dsp:spPr>
        <a:xfrm>
          <a:off x="520224" y="241363"/>
          <a:ext cx="1339567" cy="133956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 r="-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14BBB7-F52D-4780-8B07-BB97793FF4BC}">
      <dsp:nvSpPr>
        <dsp:cNvPr id="0" name=""/>
        <dsp:cNvSpPr/>
      </dsp:nvSpPr>
      <dsp:spPr>
        <a:xfrm>
          <a:off x="2449014" y="0"/>
          <a:ext cx="2375483" cy="40227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Dr Ana Cabral</a:t>
          </a:r>
        </a:p>
        <a:p>
          <a:pPr lvl="0" algn="ctr" defTabSz="889000">
            <a:lnSpc>
              <a:spcPct val="90000"/>
            </a:lnSpc>
            <a:spcBef>
              <a:spcPct val="0"/>
            </a:spcBef>
            <a:spcAft>
              <a:spcPct val="35000"/>
            </a:spcAft>
          </a:pPr>
          <a:r>
            <a:rPr lang="en-US" sz="2000" kern="1200" dirty="0" smtClean="0"/>
            <a:t>Education and Learning Adviser</a:t>
          </a:r>
          <a:endParaRPr lang="en-US" sz="2000" kern="1200" dirty="0"/>
        </a:p>
      </dsp:txBody>
      <dsp:txXfrm>
        <a:off x="2449014" y="1609089"/>
        <a:ext cx="2375483" cy="1609090"/>
      </dsp:txXfrm>
    </dsp:sp>
    <dsp:sp modelId="{BE79A3F5-A834-42E2-B852-B0EC12C9731F}">
      <dsp:nvSpPr>
        <dsp:cNvPr id="0" name=""/>
        <dsp:cNvSpPr/>
      </dsp:nvSpPr>
      <dsp:spPr>
        <a:xfrm>
          <a:off x="2966973" y="241363"/>
          <a:ext cx="1339567" cy="133956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B5ECEC-E243-4622-97EB-66274554E0D5}">
      <dsp:nvSpPr>
        <dsp:cNvPr id="0" name=""/>
        <dsp:cNvSpPr/>
      </dsp:nvSpPr>
      <dsp:spPr>
        <a:xfrm>
          <a:off x="4895763" y="0"/>
          <a:ext cx="2375483" cy="40227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Dr Naz Awan</a:t>
          </a:r>
        </a:p>
        <a:p>
          <a:pPr lvl="0" algn="ctr" defTabSz="889000">
            <a:lnSpc>
              <a:spcPct val="90000"/>
            </a:lnSpc>
            <a:spcBef>
              <a:spcPct val="0"/>
            </a:spcBef>
            <a:spcAft>
              <a:spcPct val="35000"/>
            </a:spcAft>
          </a:pPr>
          <a:r>
            <a:rPr lang="en-US" sz="2000" kern="1200" dirty="0" smtClean="0"/>
            <a:t>Education and Learning Adviser</a:t>
          </a:r>
          <a:endParaRPr lang="en-US" sz="2000" kern="1200" dirty="0"/>
        </a:p>
      </dsp:txBody>
      <dsp:txXfrm>
        <a:off x="4895763" y="1609089"/>
        <a:ext cx="2375483" cy="1609090"/>
      </dsp:txXfrm>
    </dsp:sp>
    <dsp:sp modelId="{0BC45202-4146-4E2D-B0F3-34CD5BDAF1CE}">
      <dsp:nvSpPr>
        <dsp:cNvPr id="0" name=""/>
        <dsp:cNvSpPr/>
      </dsp:nvSpPr>
      <dsp:spPr>
        <a:xfrm>
          <a:off x="5413721" y="241363"/>
          <a:ext cx="1339567" cy="133956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6000" r="-6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C7697E-E34E-466C-BD5C-C2BC13C3645A}">
      <dsp:nvSpPr>
        <dsp:cNvPr id="0" name=""/>
        <dsp:cNvSpPr/>
      </dsp:nvSpPr>
      <dsp:spPr>
        <a:xfrm>
          <a:off x="7342511" y="0"/>
          <a:ext cx="2375483" cy="402272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smtClean="0"/>
            <a:t>Vacant</a:t>
          </a:r>
        </a:p>
        <a:p>
          <a:pPr lvl="0" algn="ctr" defTabSz="889000">
            <a:lnSpc>
              <a:spcPct val="90000"/>
            </a:lnSpc>
            <a:spcBef>
              <a:spcPct val="0"/>
            </a:spcBef>
            <a:spcAft>
              <a:spcPct val="35000"/>
            </a:spcAft>
          </a:pPr>
          <a:r>
            <a:rPr lang="en-US" sz="2000" kern="1200" dirty="0" smtClean="0"/>
            <a:t>Education and Learning Adviser</a:t>
          </a:r>
          <a:endParaRPr lang="en-US" sz="2000" kern="1200" dirty="0"/>
        </a:p>
      </dsp:txBody>
      <dsp:txXfrm>
        <a:off x="7342511" y="1609089"/>
        <a:ext cx="2375483" cy="1609090"/>
      </dsp:txXfrm>
    </dsp:sp>
    <dsp:sp modelId="{7E522E13-2293-4D41-8465-3FC3CC042E35}">
      <dsp:nvSpPr>
        <dsp:cNvPr id="0" name=""/>
        <dsp:cNvSpPr/>
      </dsp:nvSpPr>
      <dsp:spPr>
        <a:xfrm>
          <a:off x="7860469" y="241363"/>
          <a:ext cx="1339567" cy="1339567"/>
        </a:xfrm>
        <a:prstGeom prst="ellipse">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2FF302-71EF-4F87-9D86-F7A0FCFF9717}">
      <dsp:nvSpPr>
        <dsp:cNvPr id="0" name=""/>
        <dsp:cNvSpPr/>
      </dsp:nvSpPr>
      <dsp:spPr>
        <a:xfrm>
          <a:off x="388810" y="3218180"/>
          <a:ext cx="8942641" cy="603408"/>
        </a:xfrm>
        <a:prstGeom prst="leftRightArrow">
          <a:avLst/>
        </a:prstGeom>
        <a:solidFill>
          <a:schemeClr val="accent1">
            <a:tint val="6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E0656B-660F-435A-A085-623E4F6523D3}">
      <dsp:nvSpPr>
        <dsp:cNvPr id="0" name=""/>
        <dsp:cNvSpPr/>
      </dsp:nvSpPr>
      <dsp:spPr>
        <a:xfrm>
          <a:off x="3888104" y="491"/>
          <a:ext cx="5832157" cy="191511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rtl="0">
            <a:lnSpc>
              <a:spcPct val="90000"/>
            </a:lnSpc>
            <a:spcBef>
              <a:spcPct val="0"/>
            </a:spcBef>
            <a:spcAft>
              <a:spcPct val="15000"/>
            </a:spcAft>
            <a:buChar char="••"/>
          </a:pPr>
          <a:r>
            <a:rPr lang="en-GB" sz="2100" kern="1200" smtClean="0"/>
            <a:t>1 year part time, 30 credits (2 modules)</a:t>
          </a:r>
          <a:endParaRPr lang="en-GB" sz="2100" kern="1200"/>
        </a:p>
        <a:p>
          <a:pPr marL="228600" lvl="1" indent="-228600" algn="l" defTabSz="933450" rtl="0">
            <a:lnSpc>
              <a:spcPct val="90000"/>
            </a:lnSpc>
            <a:spcBef>
              <a:spcPct val="0"/>
            </a:spcBef>
            <a:spcAft>
              <a:spcPct val="15000"/>
            </a:spcAft>
            <a:buChar char="••"/>
          </a:pPr>
          <a:r>
            <a:rPr lang="en-GB" sz="2100" kern="1200" smtClean="0"/>
            <a:t>For anyone who teaches but doesn’t convene module / programme</a:t>
          </a:r>
          <a:endParaRPr lang="en-GB" sz="2100" kern="1200"/>
        </a:p>
        <a:p>
          <a:pPr marL="228600" lvl="1" indent="-228600" algn="l" defTabSz="933450" rtl="0">
            <a:lnSpc>
              <a:spcPct val="90000"/>
            </a:lnSpc>
            <a:spcBef>
              <a:spcPct val="0"/>
            </a:spcBef>
            <a:spcAft>
              <a:spcPct val="15000"/>
            </a:spcAft>
            <a:buChar char="••"/>
          </a:pPr>
          <a:r>
            <a:rPr lang="en-GB" sz="2100" kern="1200" smtClean="0"/>
            <a:t>Leads to Associate Fellowship of the Higher Education Academy</a:t>
          </a:r>
          <a:endParaRPr lang="en-GB" sz="2100" kern="1200"/>
        </a:p>
      </dsp:txBody>
      <dsp:txXfrm>
        <a:off x="3888104" y="239880"/>
        <a:ext cx="5113989" cy="1436337"/>
      </dsp:txXfrm>
    </dsp:sp>
    <dsp:sp modelId="{5325A350-1CC8-4C1B-AB72-DE3CF2074E5B}">
      <dsp:nvSpPr>
        <dsp:cNvPr id="0" name=""/>
        <dsp:cNvSpPr/>
      </dsp:nvSpPr>
      <dsp:spPr>
        <a:xfrm>
          <a:off x="0" y="491"/>
          <a:ext cx="3888104" cy="19151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GB" sz="3200" kern="1200" smtClean="0"/>
            <a:t>CILT (Certificate in Learning and Teaching)</a:t>
          </a:r>
          <a:endParaRPr lang="en-GB" sz="3200" kern="1200"/>
        </a:p>
      </dsp:txBody>
      <dsp:txXfrm>
        <a:off x="93488" y="93979"/>
        <a:ext cx="3701128" cy="1728139"/>
      </dsp:txXfrm>
    </dsp:sp>
    <dsp:sp modelId="{341E82E9-EACF-469E-A228-1233D1D8FF11}">
      <dsp:nvSpPr>
        <dsp:cNvPr id="0" name=""/>
        <dsp:cNvSpPr/>
      </dsp:nvSpPr>
      <dsp:spPr>
        <a:xfrm>
          <a:off x="3888104" y="2107118"/>
          <a:ext cx="5832157" cy="1915115"/>
        </a:xfrm>
        <a:prstGeom prst="rightArrow">
          <a:avLst>
            <a:gd name="adj1" fmla="val 75000"/>
            <a:gd name="adj2" fmla="val 50000"/>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rtl="0">
            <a:lnSpc>
              <a:spcPct val="90000"/>
            </a:lnSpc>
            <a:spcBef>
              <a:spcPct val="0"/>
            </a:spcBef>
            <a:spcAft>
              <a:spcPct val="15000"/>
            </a:spcAft>
            <a:buChar char="••"/>
          </a:pPr>
          <a:r>
            <a:rPr lang="en-GB" sz="2100" kern="1200" smtClean="0"/>
            <a:t>2 years part time, 60 credits (4 modules)</a:t>
          </a:r>
          <a:endParaRPr lang="en-GB" sz="2100" kern="1200"/>
        </a:p>
        <a:p>
          <a:pPr marL="228600" lvl="1" indent="-228600" algn="l" defTabSz="933450" rtl="0">
            <a:lnSpc>
              <a:spcPct val="90000"/>
            </a:lnSpc>
            <a:spcBef>
              <a:spcPct val="0"/>
            </a:spcBef>
            <a:spcAft>
              <a:spcPct val="15000"/>
            </a:spcAft>
            <a:buChar char="••"/>
          </a:pPr>
          <a:r>
            <a:rPr lang="en-GB" sz="2100" kern="1200" smtClean="0"/>
            <a:t>For those who convene modules and have curriculum design responsibilities </a:t>
          </a:r>
          <a:endParaRPr lang="en-GB" sz="2100" kern="1200"/>
        </a:p>
        <a:p>
          <a:pPr marL="228600" lvl="1" indent="-228600" algn="l" defTabSz="933450" rtl="0">
            <a:lnSpc>
              <a:spcPct val="90000"/>
            </a:lnSpc>
            <a:spcBef>
              <a:spcPct val="0"/>
            </a:spcBef>
            <a:spcAft>
              <a:spcPct val="15000"/>
            </a:spcAft>
            <a:buChar char="••"/>
          </a:pPr>
          <a:r>
            <a:rPr lang="en-GB" sz="2100" kern="1200" smtClean="0"/>
            <a:t>Leads to Fellowship of the Higher Education Academy</a:t>
          </a:r>
          <a:endParaRPr lang="en-GB" sz="2100" kern="1200"/>
        </a:p>
      </dsp:txBody>
      <dsp:txXfrm>
        <a:off x="3888104" y="2346507"/>
        <a:ext cx="5113989" cy="1436337"/>
      </dsp:txXfrm>
    </dsp:sp>
    <dsp:sp modelId="{C2D888B2-E789-45EE-814D-2BA82324B000}">
      <dsp:nvSpPr>
        <dsp:cNvPr id="0" name=""/>
        <dsp:cNvSpPr/>
      </dsp:nvSpPr>
      <dsp:spPr>
        <a:xfrm>
          <a:off x="0" y="2107118"/>
          <a:ext cx="3888104" cy="1915115"/>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rtl="0">
            <a:lnSpc>
              <a:spcPct val="90000"/>
            </a:lnSpc>
            <a:spcBef>
              <a:spcPct val="0"/>
            </a:spcBef>
            <a:spcAft>
              <a:spcPct val="35000"/>
            </a:spcAft>
          </a:pPr>
          <a:r>
            <a:rPr lang="en-GB" sz="3200" kern="1200" smtClean="0"/>
            <a:t>PGCAP (Postgraduate Certificate in Academic Practice)</a:t>
          </a:r>
          <a:endParaRPr lang="en-GB" sz="3200" kern="1200"/>
        </a:p>
      </dsp:txBody>
      <dsp:txXfrm>
        <a:off x="93488" y="2200606"/>
        <a:ext cx="3701128" cy="17281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97F69-3B40-4C4B-B5F4-759DBF71E682}">
      <dsp:nvSpPr>
        <dsp:cNvPr id="0" name=""/>
        <dsp:cNvSpPr/>
      </dsp:nvSpPr>
      <dsp:spPr>
        <a:xfrm>
          <a:off x="0" y="207222"/>
          <a:ext cx="9720262" cy="5931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smtClean="0"/>
            <a:t>You can expect us to…</a:t>
          </a:r>
          <a:endParaRPr lang="en-GB" sz="2600" kern="1200"/>
        </a:p>
      </dsp:txBody>
      <dsp:txXfrm>
        <a:off x="28957" y="236179"/>
        <a:ext cx="9662348" cy="535276"/>
      </dsp:txXfrm>
    </dsp:sp>
    <dsp:sp modelId="{CC284250-E280-40E9-9C7A-B25EDF89930E}">
      <dsp:nvSpPr>
        <dsp:cNvPr id="0" name=""/>
        <dsp:cNvSpPr/>
      </dsp:nvSpPr>
      <dsp:spPr>
        <a:xfrm>
          <a:off x="0" y="800412"/>
          <a:ext cx="9720262"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618"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GB" sz="2000" kern="1200" smtClean="0"/>
            <a:t>Return feedback and grades within 15 working days</a:t>
          </a:r>
          <a:endParaRPr lang="en-GB" sz="2000" kern="1200"/>
        </a:p>
        <a:p>
          <a:pPr marL="228600" lvl="1" indent="-228600" algn="l" defTabSz="889000" rtl="0">
            <a:lnSpc>
              <a:spcPct val="90000"/>
            </a:lnSpc>
            <a:spcBef>
              <a:spcPct val="0"/>
            </a:spcBef>
            <a:spcAft>
              <a:spcPct val="20000"/>
            </a:spcAft>
            <a:buChar char="••"/>
          </a:pPr>
          <a:r>
            <a:rPr lang="en-GB" sz="2000" kern="1200" smtClean="0"/>
            <a:t>Provide advice and answer emails</a:t>
          </a:r>
          <a:endParaRPr lang="en-GB" sz="2000" kern="1200"/>
        </a:p>
        <a:p>
          <a:pPr marL="228600" lvl="1" indent="-228600" algn="l" defTabSz="889000" rtl="0">
            <a:lnSpc>
              <a:spcPct val="90000"/>
            </a:lnSpc>
            <a:spcBef>
              <a:spcPct val="0"/>
            </a:spcBef>
            <a:spcAft>
              <a:spcPct val="20000"/>
            </a:spcAft>
            <a:buChar char="••"/>
          </a:pPr>
          <a:r>
            <a:rPr lang="en-GB" sz="2000" kern="1200" smtClean="0"/>
            <a:t>Run sessions in a collegial and welcoming way, encouraging respect for all viewpoints</a:t>
          </a:r>
          <a:endParaRPr lang="en-GB" sz="2000" kern="1200"/>
        </a:p>
        <a:p>
          <a:pPr marL="228600" lvl="1" indent="-228600" algn="l" defTabSz="889000" rtl="0">
            <a:lnSpc>
              <a:spcPct val="90000"/>
            </a:lnSpc>
            <a:spcBef>
              <a:spcPct val="0"/>
            </a:spcBef>
            <a:spcAft>
              <a:spcPct val="20000"/>
            </a:spcAft>
            <a:buChar char="••"/>
          </a:pPr>
          <a:r>
            <a:rPr lang="en-GB" sz="2000" kern="1200" smtClean="0"/>
            <a:t>Take on board constructive feedback and evaluation results</a:t>
          </a:r>
          <a:endParaRPr lang="en-GB" sz="2000" kern="1200"/>
        </a:p>
      </dsp:txBody>
      <dsp:txXfrm>
        <a:off x="0" y="800412"/>
        <a:ext cx="9720262" cy="1237860"/>
      </dsp:txXfrm>
    </dsp:sp>
    <dsp:sp modelId="{08CFA17A-4C9A-4F7E-B73C-66646EBE0952}">
      <dsp:nvSpPr>
        <dsp:cNvPr id="0" name=""/>
        <dsp:cNvSpPr/>
      </dsp:nvSpPr>
      <dsp:spPr>
        <a:xfrm>
          <a:off x="0" y="2038272"/>
          <a:ext cx="9720262" cy="5931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l" defTabSz="1155700" rtl="0">
            <a:lnSpc>
              <a:spcPct val="90000"/>
            </a:lnSpc>
            <a:spcBef>
              <a:spcPct val="0"/>
            </a:spcBef>
            <a:spcAft>
              <a:spcPct val="35000"/>
            </a:spcAft>
          </a:pPr>
          <a:r>
            <a:rPr lang="en-GB" sz="2600" kern="1200" smtClean="0"/>
            <a:t>We expect you to…</a:t>
          </a:r>
          <a:endParaRPr lang="en-GB" sz="2600" kern="1200"/>
        </a:p>
      </dsp:txBody>
      <dsp:txXfrm>
        <a:off x="28957" y="2067229"/>
        <a:ext cx="9662348" cy="535276"/>
      </dsp:txXfrm>
    </dsp:sp>
    <dsp:sp modelId="{13DC2A04-0E8A-4767-A1C2-64A2EE508C51}">
      <dsp:nvSpPr>
        <dsp:cNvPr id="0" name=""/>
        <dsp:cNvSpPr/>
      </dsp:nvSpPr>
      <dsp:spPr>
        <a:xfrm>
          <a:off x="0" y="2631462"/>
          <a:ext cx="9720262"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8618"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n-GB" sz="2000" kern="1200" smtClean="0"/>
            <a:t>Complete session preparation activities and attend sessions</a:t>
          </a:r>
          <a:endParaRPr lang="en-GB" sz="2000" kern="1200"/>
        </a:p>
        <a:p>
          <a:pPr marL="228600" lvl="1" indent="-228600" algn="l" defTabSz="889000" rtl="0">
            <a:lnSpc>
              <a:spcPct val="90000"/>
            </a:lnSpc>
            <a:spcBef>
              <a:spcPct val="0"/>
            </a:spcBef>
            <a:spcAft>
              <a:spcPct val="20000"/>
            </a:spcAft>
            <a:buChar char="••"/>
          </a:pPr>
          <a:r>
            <a:rPr lang="en-GB" sz="2000" kern="1200" smtClean="0"/>
            <a:t>Engage in activities and discussions, respecting others’ viewpoints and experiences</a:t>
          </a:r>
          <a:endParaRPr lang="en-GB" sz="2000" kern="1200"/>
        </a:p>
        <a:p>
          <a:pPr marL="228600" lvl="1" indent="-228600" algn="l" defTabSz="889000" rtl="0">
            <a:lnSpc>
              <a:spcPct val="90000"/>
            </a:lnSpc>
            <a:spcBef>
              <a:spcPct val="0"/>
            </a:spcBef>
            <a:spcAft>
              <a:spcPct val="20000"/>
            </a:spcAft>
            <a:buChar char="••"/>
          </a:pPr>
          <a:r>
            <a:rPr lang="en-GB" sz="2000" kern="1200" smtClean="0"/>
            <a:t>Let us know if you are unable to attend or if you need to interrupt or withdraw from the programme</a:t>
          </a:r>
          <a:endParaRPr lang="en-GB" sz="2000" kern="1200"/>
        </a:p>
      </dsp:txBody>
      <dsp:txXfrm>
        <a:off x="0" y="2631462"/>
        <a:ext cx="9720262" cy="11840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3039A7F-22A2-459F-94E0-B1F980D592EC}" type="datetimeFigureOut">
              <a:rPr lang="en-GB" smtClean="0"/>
              <a:t>19/12/2019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1035C-DE12-4D64-81A8-8B6800F31640}"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6156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39A7F-22A2-459F-94E0-B1F980D592EC}" type="datetimeFigureOut">
              <a:rPr lang="en-GB" smtClean="0"/>
              <a:t>19/12/2019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1035C-DE12-4D64-81A8-8B6800F31640}" type="slidenum">
              <a:rPr lang="en-GB" smtClean="0"/>
              <a:t>‹#›</a:t>
            </a:fld>
            <a:endParaRPr lang="en-GB"/>
          </a:p>
        </p:txBody>
      </p:sp>
    </p:spTree>
    <p:extLst>
      <p:ext uri="{BB962C8B-B14F-4D97-AF65-F5344CB8AC3E}">
        <p14:creationId xmlns:p14="http://schemas.microsoft.com/office/powerpoint/2010/main" val="1851212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39A7F-22A2-459F-94E0-B1F980D592EC}" type="datetimeFigureOut">
              <a:rPr lang="en-GB" smtClean="0"/>
              <a:t>19/12/2019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1035C-DE12-4D64-81A8-8B6800F31640}"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241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039A7F-22A2-459F-94E0-B1F980D592EC}" type="datetimeFigureOut">
              <a:rPr lang="en-GB" smtClean="0"/>
              <a:t>19/12/2019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1035C-DE12-4D64-81A8-8B6800F31640}" type="slidenum">
              <a:rPr lang="en-GB" smtClean="0"/>
              <a:t>‹#›</a:t>
            </a:fld>
            <a:endParaRPr lang="en-GB"/>
          </a:p>
        </p:txBody>
      </p:sp>
    </p:spTree>
    <p:extLst>
      <p:ext uri="{BB962C8B-B14F-4D97-AF65-F5344CB8AC3E}">
        <p14:creationId xmlns:p14="http://schemas.microsoft.com/office/powerpoint/2010/main" val="2370403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3039A7F-22A2-459F-94E0-B1F980D592EC}" type="datetimeFigureOut">
              <a:rPr lang="en-GB" smtClean="0"/>
              <a:t>19/12/2019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1035C-DE12-4D64-81A8-8B6800F31640}"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131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3039A7F-22A2-459F-94E0-B1F980D592EC}" type="datetimeFigureOut">
              <a:rPr lang="en-GB" smtClean="0"/>
              <a:t>19/12/2019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21035C-DE12-4D64-81A8-8B6800F31640}" type="slidenum">
              <a:rPr lang="en-GB" smtClean="0"/>
              <a:t>‹#›</a:t>
            </a:fld>
            <a:endParaRPr lang="en-GB"/>
          </a:p>
        </p:txBody>
      </p:sp>
    </p:spTree>
    <p:extLst>
      <p:ext uri="{BB962C8B-B14F-4D97-AF65-F5344CB8AC3E}">
        <p14:creationId xmlns:p14="http://schemas.microsoft.com/office/powerpoint/2010/main" val="1610033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3039A7F-22A2-459F-94E0-B1F980D592EC}" type="datetimeFigureOut">
              <a:rPr lang="en-GB" smtClean="0"/>
              <a:t>19/12/2019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421035C-DE12-4D64-81A8-8B6800F31640}" type="slidenum">
              <a:rPr lang="en-GB" smtClean="0"/>
              <a:t>‹#›</a:t>
            </a:fld>
            <a:endParaRPr lang="en-GB"/>
          </a:p>
        </p:txBody>
      </p:sp>
    </p:spTree>
    <p:extLst>
      <p:ext uri="{BB962C8B-B14F-4D97-AF65-F5344CB8AC3E}">
        <p14:creationId xmlns:p14="http://schemas.microsoft.com/office/powerpoint/2010/main" val="2463579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3039A7F-22A2-459F-94E0-B1F980D592EC}" type="datetimeFigureOut">
              <a:rPr lang="en-GB" smtClean="0"/>
              <a:t>19/12/2019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421035C-DE12-4D64-81A8-8B6800F31640}" type="slidenum">
              <a:rPr lang="en-GB" smtClean="0"/>
              <a:t>‹#›</a:t>
            </a:fld>
            <a:endParaRPr lang="en-GB"/>
          </a:p>
        </p:txBody>
      </p:sp>
    </p:spTree>
    <p:extLst>
      <p:ext uri="{BB962C8B-B14F-4D97-AF65-F5344CB8AC3E}">
        <p14:creationId xmlns:p14="http://schemas.microsoft.com/office/powerpoint/2010/main" val="418595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39A7F-22A2-459F-94E0-B1F980D592EC}" type="datetimeFigureOut">
              <a:rPr lang="en-GB" smtClean="0"/>
              <a:t>19/12/2019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421035C-DE12-4D64-81A8-8B6800F31640}" type="slidenum">
              <a:rPr lang="en-GB" smtClean="0"/>
              <a:t>‹#›</a:t>
            </a:fld>
            <a:endParaRPr lang="en-GB"/>
          </a:p>
        </p:txBody>
      </p:sp>
    </p:spTree>
    <p:extLst>
      <p:ext uri="{BB962C8B-B14F-4D97-AF65-F5344CB8AC3E}">
        <p14:creationId xmlns:p14="http://schemas.microsoft.com/office/powerpoint/2010/main" val="837880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3039A7F-22A2-459F-94E0-B1F980D592EC}" type="datetimeFigureOut">
              <a:rPr lang="en-GB" smtClean="0"/>
              <a:t>19/12/2019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21035C-DE12-4D64-81A8-8B6800F31640}" type="slidenum">
              <a:rPr lang="en-GB" smtClean="0"/>
              <a:t>‹#›</a:t>
            </a:fld>
            <a:endParaRPr lang="en-GB"/>
          </a:p>
        </p:txBody>
      </p:sp>
    </p:spTree>
    <p:extLst>
      <p:ext uri="{BB962C8B-B14F-4D97-AF65-F5344CB8AC3E}">
        <p14:creationId xmlns:p14="http://schemas.microsoft.com/office/powerpoint/2010/main" val="1978715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3039A7F-22A2-459F-94E0-B1F980D592EC}" type="datetimeFigureOut">
              <a:rPr lang="en-GB" smtClean="0"/>
              <a:t>19/12/2019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21035C-DE12-4D64-81A8-8B6800F31640}" type="slidenum">
              <a:rPr lang="en-GB" smtClean="0"/>
              <a:t>‹#›</a:t>
            </a:fld>
            <a:endParaRPr lang="en-GB"/>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470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C3039A7F-22A2-459F-94E0-B1F980D592EC}" type="datetimeFigureOut">
              <a:rPr lang="en-GB" smtClean="0"/>
              <a:t>19/12/2019</a:t>
            </a:fld>
            <a:endParaRPr lang="en-GB"/>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GB"/>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5421035C-DE12-4D64-81A8-8B6800F31640}"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8968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hyperlink" Target="https://academicdevelopment.qmul.ac.uk/wp-content/uploads/2018/12/Ed-Dev-Taught-Programmes-Grading-Criteria-from-Sept-2018-onwards.pdf"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hyperlink" Target="https://academicdevelopment.qmul.ac.uk/educational-development/developing-learning-and-teaching/eddev-taught-programmes/handbook/" TargetMode="External"/><Relationship Id="rId4" Type="http://schemas.openxmlformats.org/officeDocument/2006/relationships/hyperlink" Target="https://www.welfare.qmul.ac.uk/guides/extenuating-circumstances/what-are-extenuating-circumstances/"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hyperlink" Target="http://www.dds.qmul.ac.uk/"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hyperlink" Target="https://adept.qmul.ac.uk/" TargetMode="External"/><Relationship Id="rId4" Type="http://schemas.openxmlformats.org/officeDocument/2006/relationships/hyperlink" Target="https://www.library.qmul.ac.uk/subject-guides/educational-and-professional-development/" TargetMode="Externa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https://academicdevelopment.qmul.ac.uk/educational-development/developing-learning-and-teaching/eddev-taught-programmes/timetable/#ADP7116" TargetMode="External"/><Relationship Id="rId2" Type="http://schemas.openxmlformats.org/officeDocument/2006/relationships/hyperlink" Target="https://academicdevelopment.qmul.ac.uk/educational-development/developing-learning-and-teaching/eddev-taught-programmes/handbook/" TargetMode="External"/><Relationship Id="rId1" Type="http://schemas.openxmlformats.org/officeDocument/2006/relationships/slideLayout" Target="../slideLayouts/slideLayout2.xml"/><Relationship Id="rId6" Type="http://schemas.openxmlformats.org/officeDocument/2006/relationships/hyperlink" Target="http://www.arcs.qmul.ac.uk/students/" TargetMode="External"/><Relationship Id="rId5" Type="http://schemas.openxmlformats.org/officeDocument/2006/relationships/hyperlink" Target="https://adept.qmul.ac.uk/" TargetMode="External"/><Relationship Id="rId4" Type="http://schemas.openxmlformats.org/officeDocument/2006/relationships/hyperlink" Target="http://www.dds.qmul.ac.uk/"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hyperlink" Target="http://eddev.qmul.ac.uk/" TargetMode="Externa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3.png"/><Relationship Id="rId4" Type="http://schemas.openxmlformats.org/officeDocument/2006/relationships/diagramData" Target="../diagrams/data3.xml"/><Relationship Id="rId9" Type="http://schemas.openxmlformats.org/officeDocument/2006/relationships/hyperlink" Target="https://www.advance-he.ac.uk/guidance/teaching-and-learning/ukpsf"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elearning.qmul.ac.uk/guide/what-is-turnitin-student/" TargetMode="External"/><Relationship Id="rId4" Type="http://schemas.openxmlformats.org/officeDocument/2006/relationships/hyperlink" Target="https://elearning.qmul.ac.uk/guide/how-to-submit-a-qmplus-assign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smtClean="0"/>
              <a:t>Taught Programmes in Educational Development Induction</a:t>
            </a:r>
            <a:endParaRPr lang="en-GB" dirty="0"/>
          </a:p>
        </p:txBody>
      </p:sp>
      <p:sp>
        <p:nvSpPr>
          <p:cNvPr id="3" name="Subtitle 2"/>
          <p:cNvSpPr>
            <a:spLocks noGrp="1"/>
          </p:cNvSpPr>
          <p:nvPr>
            <p:ph type="subTitle" idx="1"/>
          </p:nvPr>
        </p:nvSpPr>
        <p:spPr/>
        <p:txBody>
          <a:bodyPr/>
          <a:lstStyle/>
          <a:p>
            <a:r>
              <a:rPr lang="en-GB" dirty="0" smtClean="0"/>
              <a:t>January 2020</a:t>
            </a:r>
          </a:p>
          <a:p>
            <a:r>
              <a:rPr lang="en-GB" dirty="0" smtClean="0"/>
              <a:t>Educational Development Team, QMUL</a:t>
            </a:r>
            <a:endParaRPr lang="en-GB"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38938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0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Criteria and marking</a:t>
            </a:r>
            <a:endParaRPr lang="en-GB" dirty="0"/>
          </a:p>
        </p:txBody>
      </p:sp>
      <p:sp>
        <p:nvSpPr>
          <p:cNvPr id="3" name="Content Placeholder 2"/>
          <p:cNvSpPr>
            <a:spLocks noGrp="1"/>
          </p:cNvSpPr>
          <p:nvPr>
            <p:ph idx="1"/>
          </p:nvPr>
        </p:nvSpPr>
        <p:spPr/>
        <p:txBody>
          <a:bodyPr>
            <a:normAutofit/>
          </a:bodyPr>
          <a:lstStyle/>
          <a:p>
            <a:r>
              <a:rPr lang="en-GB" dirty="0" smtClean="0"/>
              <a:t>The </a:t>
            </a:r>
            <a:r>
              <a:rPr lang="en-GB" dirty="0" smtClean="0">
                <a:hlinkClick r:id="rId4"/>
              </a:rPr>
              <a:t>grading criteria </a:t>
            </a:r>
            <a:r>
              <a:rPr lang="en-GB" dirty="0" smtClean="0"/>
              <a:t>for the programme are available to view on our website.</a:t>
            </a:r>
          </a:p>
          <a:p>
            <a:r>
              <a:rPr lang="en-GB" dirty="0" smtClean="0"/>
              <a:t>Criteria used for each assignment will be specified in assignment information, posted within the assessment tab on your module </a:t>
            </a:r>
            <a:r>
              <a:rPr lang="en-GB" dirty="0" err="1" smtClean="0"/>
              <a:t>QMplus</a:t>
            </a:r>
            <a:r>
              <a:rPr lang="en-GB" dirty="0" smtClean="0"/>
              <a:t> page</a:t>
            </a:r>
          </a:p>
          <a:p>
            <a:r>
              <a:rPr lang="en-GB" dirty="0" smtClean="0"/>
              <a:t>Assignments will receive one of four grades (except in cases of non-submission or late work):</a:t>
            </a:r>
          </a:p>
          <a:p>
            <a:pPr lvl="1"/>
            <a:r>
              <a:rPr lang="en-GB" dirty="0" smtClean="0"/>
              <a:t>Distinction (75%)</a:t>
            </a:r>
          </a:p>
          <a:p>
            <a:pPr lvl="1"/>
            <a:r>
              <a:rPr lang="en-GB" dirty="0" smtClean="0"/>
              <a:t>Merit (65%)</a:t>
            </a:r>
          </a:p>
          <a:p>
            <a:pPr lvl="1"/>
            <a:r>
              <a:rPr lang="en-GB" dirty="0" smtClean="0"/>
              <a:t>Pass (55%)</a:t>
            </a:r>
          </a:p>
          <a:p>
            <a:pPr lvl="1"/>
            <a:r>
              <a:rPr lang="en-GB" dirty="0" smtClean="0"/>
              <a:t>Refer (45%)</a:t>
            </a:r>
          </a:p>
          <a:p>
            <a:pPr lvl="1"/>
            <a:endParaRPr lang="en-GB" dirty="0"/>
          </a:p>
          <a:p>
            <a:pPr lvl="1"/>
            <a:r>
              <a:rPr lang="en-GB" dirty="0" smtClean="0"/>
              <a:t>The threshold to pass each module is 50%</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51227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9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Late work and extenuating circumstances</a:t>
            </a:r>
            <a:endParaRPr lang="en-GB" dirty="0"/>
          </a:p>
        </p:txBody>
      </p:sp>
      <p:sp>
        <p:nvSpPr>
          <p:cNvPr id="3" name="Content Placeholder 2"/>
          <p:cNvSpPr>
            <a:spLocks noGrp="1"/>
          </p:cNvSpPr>
          <p:nvPr>
            <p:ph idx="1"/>
          </p:nvPr>
        </p:nvSpPr>
        <p:spPr/>
        <p:txBody>
          <a:bodyPr>
            <a:normAutofit lnSpcReduction="10000"/>
          </a:bodyPr>
          <a:lstStyle/>
          <a:p>
            <a:r>
              <a:rPr lang="en-GB" dirty="0" smtClean="0"/>
              <a:t>In line with QMUL regulations, work submitted late is subject to a penalty of 5% per day and a zero mark is awarded after 7 days</a:t>
            </a:r>
          </a:p>
          <a:p>
            <a:r>
              <a:rPr lang="en-GB" dirty="0" smtClean="0"/>
              <a:t>All assignment deadlines fall at 17:00 UK time</a:t>
            </a:r>
          </a:p>
          <a:p>
            <a:pPr marL="0" indent="0">
              <a:buNone/>
            </a:pPr>
            <a:endParaRPr lang="en-GB" dirty="0"/>
          </a:p>
          <a:p>
            <a:pPr marL="0" indent="0">
              <a:buNone/>
            </a:pPr>
            <a:r>
              <a:rPr lang="en-GB" dirty="0" smtClean="0"/>
              <a:t>Extenuating circumstances</a:t>
            </a:r>
          </a:p>
          <a:p>
            <a:r>
              <a:rPr lang="en-GB" dirty="0" smtClean="0"/>
              <a:t>If you are prevented from submitting an assignment (on time or at all) by circumstances beyond your control such as illness or bereavement, you can apply for </a:t>
            </a:r>
            <a:r>
              <a:rPr lang="en-GB" dirty="0" smtClean="0">
                <a:hlinkClick r:id="rId4"/>
              </a:rPr>
              <a:t>extenuating circumstances</a:t>
            </a:r>
            <a:endParaRPr lang="en-GB" dirty="0" smtClean="0"/>
          </a:p>
          <a:p>
            <a:r>
              <a:rPr lang="en-GB" dirty="0" smtClean="0"/>
              <a:t>Your claim will be considered at the next Exam Board and if agreed you will receive a ‘first sit’ (i.e. will be able to re/submit the assignment but have it treated as the first submission).  For full details on this policy see the </a:t>
            </a:r>
            <a:r>
              <a:rPr lang="en-GB" dirty="0" smtClean="0">
                <a:hlinkClick r:id="rId5"/>
              </a:rPr>
              <a:t>programme handbook</a:t>
            </a:r>
            <a:r>
              <a:rPr lang="en-GB" dirty="0" smtClean="0"/>
              <a:t>.</a:t>
            </a:r>
          </a:p>
          <a:p>
            <a:pPr marL="0" indent="0">
              <a:buNone/>
            </a:pP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498835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 for you</a:t>
            </a:r>
            <a:endParaRPr lang="en-GB" dirty="0"/>
          </a:p>
        </p:txBody>
      </p:sp>
      <p:sp>
        <p:nvSpPr>
          <p:cNvPr id="3" name="Content Placeholder 2"/>
          <p:cNvSpPr>
            <a:spLocks noGrp="1"/>
          </p:cNvSpPr>
          <p:nvPr>
            <p:ph idx="1"/>
          </p:nvPr>
        </p:nvSpPr>
        <p:spPr/>
        <p:txBody>
          <a:bodyPr/>
          <a:lstStyle/>
          <a:p>
            <a:r>
              <a:rPr lang="en-GB" dirty="0" smtClean="0"/>
              <a:t>The programme team are always happy to answer any questions and provide support (pastoral or academic) for programme participants.</a:t>
            </a:r>
          </a:p>
          <a:p>
            <a:r>
              <a:rPr lang="en-GB" dirty="0" smtClean="0"/>
              <a:t>You can also access </a:t>
            </a:r>
            <a:r>
              <a:rPr lang="en-GB" dirty="0" smtClean="0">
                <a:hlinkClick r:id="rId4"/>
              </a:rPr>
              <a:t>QMUL’s Disability and Dyslexia </a:t>
            </a:r>
            <a:r>
              <a:rPr lang="en-GB" dirty="0" smtClean="0"/>
              <a:t>service if you need to.</a:t>
            </a:r>
          </a:p>
          <a:p>
            <a:r>
              <a:rPr lang="en-GB" dirty="0" smtClean="0"/>
              <a:t>If you find you are temporarily unable to engage with the programme or wish to take a break (e.g. you go on secondment, take parental leave) you can interrupt your studies for up to a year and restart the programme where you left.  Contact the team for details.</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193503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6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Resources available</a:t>
            </a:r>
            <a:endParaRPr lang="en-GB" dirty="0"/>
          </a:p>
        </p:txBody>
      </p:sp>
      <p:sp>
        <p:nvSpPr>
          <p:cNvPr id="3" name="Content Placeholder 2"/>
          <p:cNvSpPr>
            <a:spLocks noGrp="1"/>
          </p:cNvSpPr>
          <p:nvPr>
            <p:ph idx="1"/>
          </p:nvPr>
        </p:nvSpPr>
        <p:spPr/>
        <p:txBody>
          <a:bodyPr/>
          <a:lstStyle/>
          <a:p>
            <a:r>
              <a:rPr lang="en-GB" dirty="0" smtClean="0"/>
              <a:t>Library </a:t>
            </a:r>
            <a:r>
              <a:rPr lang="en-GB" dirty="0" smtClean="0">
                <a:hlinkClick r:id="rId4"/>
              </a:rPr>
              <a:t>Educational and Professional Development Subject Guide</a:t>
            </a:r>
            <a:endParaRPr lang="en-GB" dirty="0" smtClean="0"/>
          </a:p>
          <a:p>
            <a:r>
              <a:rPr lang="en-GB" dirty="0" smtClean="0"/>
              <a:t>Online reading lists for modules (linked from each module </a:t>
            </a:r>
            <a:r>
              <a:rPr lang="en-GB" dirty="0" err="1" smtClean="0"/>
              <a:t>QMplus</a:t>
            </a:r>
            <a:r>
              <a:rPr lang="en-GB" dirty="0" smtClean="0"/>
              <a:t> page)</a:t>
            </a:r>
          </a:p>
          <a:p>
            <a:r>
              <a:rPr lang="en-GB" dirty="0" smtClean="0">
                <a:hlinkClick r:id="rId5"/>
              </a:rPr>
              <a:t>ADEPT website</a:t>
            </a:r>
            <a:r>
              <a:rPr lang="en-GB" dirty="0" smtClean="0"/>
              <a:t>: a selection of case studies and resources on teaching and learning from QMUL</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75925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Expectations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61644175"/>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128314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next?</a:t>
            </a:r>
            <a:endParaRPr lang="en-GB" dirty="0"/>
          </a:p>
        </p:txBody>
      </p:sp>
      <p:sp>
        <p:nvSpPr>
          <p:cNvPr id="3" name="Content Placeholder 2"/>
          <p:cNvSpPr>
            <a:spLocks noGrp="1"/>
          </p:cNvSpPr>
          <p:nvPr>
            <p:ph idx="1"/>
          </p:nvPr>
        </p:nvSpPr>
        <p:spPr/>
        <p:txBody>
          <a:bodyPr/>
          <a:lstStyle/>
          <a:p>
            <a:r>
              <a:rPr lang="en-GB" dirty="0" smtClean="0"/>
              <a:t>Please ensure you’ve accepted your offer from the admissions team </a:t>
            </a:r>
          </a:p>
          <a:p>
            <a:r>
              <a:rPr lang="en-GB" dirty="0" smtClean="0"/>
              <a:t>Look out for the pre-enrolment link from Registry and complete this process - you can’t begin the programme until you’ve enrolled so this is vital!</a:t>
            </a:r>
          </a:p>
          <a:p>
            <a:endParaRPr lang="en-GB" dirty="0" smtClean="0"/>
          </a:p>
          <a:p>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7590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Useful links</a:t>
            </a:r>
            <a:endParaRPr lang="en-GB" dirty="0"/>
          </a:p>
        </p:txBody>
      </p:sp>
      <p:sp>
        <p:nvSpPr>
          <p:cNvPr id="3" name="Content Placeholder 2"/>
          <p:cNvSpPr>
            <a:spLocks noGrp="1"/>
          </p:cNvSpPr>
          <p:nvPr>
            <p:ph idx="1"/>
          </p:nvPr>
        </p:nvSpPr>
        <p:spPr/>
        <p:txBody>
          <a:bodyPr/>
          <a:lstStyle/>
          <a:p>
            <a:r>
              <a:rPr lang="en-GB" dirty="0" smtClean="0">
                <a:hlinkClick r:id="rId2"/>
              </a:rPr>
              <a:t>Taught Programmes Handbook </a:t>
            </a:r>
            <a:r>
              <a:rPr lang="en-GB" dirty="0" smtClean="0"/>
              <a:t>(everything you (n)ever wanted to know about the programmes</a:t>
            </a:r>
            <a:r>
              <a:rPr lang="en-GB" dirty="0" smtClean="0"/>
              <a:t>)</a:t>
            </a:r>
            <a:endParaRPr lang="en-GB" dirty="0" smtClean="0"/>
          </a:p>
          <a:p>
            <a:r>
              <a:rPr lang="en-GB" dirty="0" smtClean="0">
                <a:hlinkClick r:id="rId3"/>
              </a:rPr>
              <a:t>Taught Programmes </a:t>
            </a:r>
            <a:r>
              <a:rPr lang="en-GB" dirty="0" smtClean="0">
                <a:hlinkClick r:id="rId3"/>
              </a:rPr>
              <a:t>Timetable</a:t>
            </a:r>
            <a:endParaRPr lang="en-GB" dirty="0" smtClean="0"/>
          </a:p>
          <a:p>
            <a:r>
              <a:rPr lang="en-GB" dirty="0" smtClean="0">
                <a:hlinkClick r:id="rId4"/>
              </a:rPr>
              <a:t>QMUL Disability and Dyslexia Service</a:t>
            </a:r>
            <a:endParaRPr lang="en-GB" dirty="0" smtClean="0"/>
          </a:p>
          <a:p>
            <a:r>
              <a:rPr lang="en-GB" dirty="0">
                <a:hlinkClick r:id="rId5"/>
              </a:rPr>
              <a:t>ADEPT </a:t>
            </a:r>
            <a:r>
              <a:rPr lang="en-GB" dirty="0" smtClean="0">
                <a:hlinkClick r:id="rId5"/>
              </a:rPr>
              <a:t>website</a:t>
            </a:r>
            <a:endParaRPr lang="en-GB" dirty="0" smtClean="0"/>
          </a:p>
          <a:p>
            <a:r>
              <a:rPr lang="en-GB" dirty="0" smtClean="0">
                <a:hlinkClick r:id="rId6"/>
              </a:rPr>
              <a:t>QMUL Student Enquiry Centre</a:t>
            </a:r>
            <a:r>
              <a:rPr lang="en-GB" dirty="0" smtClean="0"/>
              <a:t> (info on </a:t>
            </a:r>
            <a:r>
              <a:rPr lang="en-GB" dirty="0" err="1" smtClean="0"/>
              <a:t>MySiS</a:t>
            </a:r>
            <a:r>
              <a:rPr lang="en-GB" dirty="0" smtClean="0"/>
              <a:t>, enrolment, certificates </a:t>
            </a:r>
            <a:r>
              <a:rPr lang="en-GB" dirty="0" err="1" smtClean="0"/>
              <a:t>etc</a:t>
            </a:r>
            <a:r>
              <a:rPr lang="en-GB" dirty="0"/>
              <a:t>)</a:t>
            </a:r>
            <a:endParaRPr lang="en-GB" dirty="0"/>
          </a:p>
        </p:txBody>
      </p:sp>
    </p:spTree>
    <p:extLst>
      <p:ext uri="{BB962C8B-B14F-4D97-AF65-F5344CB8AC3E}">
        <p14:creationId xmlns:p14="http://schemas.microsoft.com/office/powerpoint/2010/main" val="1257386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Educational Development - who are we?  (a tricky question…!)  </a:t>
            </a:r>
            <a:r>
              <a:rPr lang="en-GB" dirty="0" smtClean="0">
                <a:hlinkClick r:id="rId4"/>
              </a:rPr>
              <a:t>eddev.qmul.ac.uk</a:t>
            </a:r>
            <a:r>
              <a:rPr lang="en-GB" dirty="0" smtClean="0"/>
              <a:t> </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0258791"/>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1075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Meet the team</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69195868"/>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376919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Taught programmes and accreditation</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7597294"/>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p:cNvSpPr txBox="1"/>
          <p:nvPr/>
        </p:nvSpPr>
        <p:spPr>
          <a:xfrm>
            <a:off x="5386647" y="6176963"/>
            <a:ext cx="6600306" cy="646331"/>
          </a:xfrm>
          <a:prstGeom prst="rect">
            <a:avLst/>
          </a:prstGeom>
          <a:noFill/>
        </p:spPr>
        <p:txBody>
          <a:bodyPr wrap="square" rtlCol="0">
            <a:spAutoFit/>
          </a:bodyPr>
          <a:lstStyle/>
          <a:p>
            <a:r>
              <a:rPr lang="en-GB" dirty="0" smtClean="0"/>
              <a:t>Find out more about categories of fellowship on the </a:t>
            </a:r>
            <a:r>
              <a:rPr lang="en-GB" dirty="0" smtClean="0">
                <a:hlinkClick r:id="rId9"/>
              </a:rPr>
              <a:t>AdvanceHE website</a:t>
            </a: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36774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80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Teaching on the programmes </a:t>
            </a:r>
            <a:endParaRPr lang="en-GB" dirty="0"/>
          </a:p>
        </p:txBody>
      </p:sp>
      <p:sp>
        <p:nvSpPr>
          <p:cNvPr id="3" name="Content Placeholder 2"/>
          <p:cNvSpPr>
            <a:spLocks noGrp="1"/>
          </p:cNvSpPr>
          <p:nvPr>
            <p:ph idx="1"/>
          </p:nvPr>
        </p:nvSpPr>
        <p:spPr/>
        <p:txBody>
          <a:bodyPr/>
          <a:lstStyle/>
          <a:p>
            <a:r>
              <a:rPr lang="en-GB" dirty="0" smtClean="0"/>
              <a:t>For most of the modules we take a ‘flipped classroom’ approach: each session comes with preparation work on </a:t>
            </a:r>
            <a:r>
              <a:rPr lang="en-GB" dirty="0" err="1" smtClean="0"/>
              <a:t>QMplus</a:t>
            </a:r>
            <a:r>
              <a:rPr lang="en-GB" dirty="0" smtClean="0"/>
              <a:t> (QMUL’s virtual learning environment). Seminar and webinar time is interactive and spent participating in activities and discussions with colleagues.</a:t>
            </a:r>
          </a:p>
          <a:p>
            <a:r>
              <a:rPr lang="en-GB" dirty="0" smtClean="0"/>
              <a:t>We aim to help you link your own experience with educational research and theory, becoming a critically reflective teacher (and learner).</a:t>
            </a:r>
          </a:p>
          <a:p>
            <a:r>
              <a:rPr lang="en-GB" dirty="0" smtClean="0"/>
              <a:t>We are not here to tell you the ‘right’ way to teach, but to help you discover, using evidence from research and your own critical judgement and experience, what works best for you.</a:t>
            </a:r>
            <a:endParaRPr lang="en-GB"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914343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105472"/>
          </a:xfrm>
        </p:spPr>
        <p:txBody>
          <a:bodyPr>
            <a:normAutofit fontScale="90000"/>
          </a:bodyPr>
          <a:lstStyle/>
          <a:p>
            <a:r>
              <a:rPr lang="en-GB" dirty="0" smtClean="0"/>
              <a:t>Module 1: Learning and Teaching in HE (ADP7116 / ADP7216)</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45837147"/>
              </p:ext>
            </p:extLst>
          </p:nvPr>
        </p:nvGraphicFramePr>
        <p:xfrm>
          <a:off x="838198" y="2541573"/>
          <a:ext cx="10350732" cy="3850592"/>
        </p:xfrm>
        <a:graphic>
          <a:graphicData uri="http://schemas.openxmlformats.org/drawingml/2006/table">
            <a:tbl>
              <a:tblPr firstRow="1" firstCol="1" bandRow="1">
                <a:tableStyleId>{5C22544A-7EE6-4342-B048-85BDC9FD1C3A}</a:tableStyleId>
              </a:tblPr>
              <a:tblGrid>
                <a:gridCol w="5175366">
                  <a:extLst>
                    <a:ext uri="{9D8B030D-6E8A-4147-A177-3AD203B41FA5}">
                      <a16:colId xmlns:a16="http://schemas.microsoft.com/office/drawing/2014/main" val="2058567367"/>
                    </a:ext>
                  </a:extLst>
                </a:gridCol>
                <a:gridCol w="5175366">
                  <a:extLst>
                    <a:ext uri="{9D8B030D-6E8A-4147-A177-3AD203B41FA5}">
                      <a16:colId xmlns:a16="http://schemas.microsoft.com/office/drawing/2014/main" val="275912179"/>
                    </a:ext>
                  </a:extLst>
                </a:gridCol>
              </a:tblGrid>
              <a:tr h="247157">
                <a:tc>
                  <a:txBody>
                    <a:bodyPr/>
                    <a:lstStyle/>
                    <a:p>
                      <a:pPr marL="0" lvl="0" indent="0">
                        <a:lnSpc>
                          <a:spcPct val="107000"/>
                        </a:lnSpc>
                        <a:spcAft>
                          <a:spcPts val="0"/>
                        </a:spcAft>
                        <a:buFont typeface="+mj-lt"/>
                        <a:buNone/>
                      </a:pPr>
                      <a:r>
                        <a:rPr lang="en-GB" sz="1800" dirty="0" smtClean="0">
                          <a:effectLst/>
                        </a:rPr>
                        <a:t>1. Introduction </a:t>
                      </a:r>
                      <a:r>
                        <a:rPr lang="en-GB" sz="1800" dirty="0">
                          <a:effectLst/>
                        </a:rPr>
                        <a:t>and how students learn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w/c 3 Feb 2020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4333040"/>
                  </a:ext>
                </a:extLst>
              </a:tr>
              <a:tr h="505785">
                <a:tc>
                  <a:txBody>
                    <a:bodyPr/>
                    <a:lstStyle/>
                    <a:p>
                      <a:pPr marL="0" lvl="0" indent="0">
                        <a:lnSpc>
                          <a:spcPct val="107000"/>
                        </a:lnSpc>
                        <a:spcAft>
                          <a:spcPts val="0"/>
                        </a:spcAft>
                        <a:buFont typeface="+mj-lt"/>
                        <a:buNone/>
                      </a:pPr>
                      <a:r>
                        <a:rPr lang="en-GB" sz="1800" dirty="0" smtClean="0">
                          <a:effectLst/>
                        </a:rPr>
                        <a:t>2. Session </a:t>
                      </a:r>
                      <a:r>
                        <a:rPr lang="en-GB" sz="1800" dirty="0">
                          <a:effectLst/>
                        </a:rPr>
                        <a:t>planning A orientation and activation of prior learning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w/c 10 Feb 2020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3490411"/>
                  </a:ext>
                </a:extLst>
              </a:tr>
              <a:tr h="500872">
                <a:tc>
                  <a:txBody>
                    <a:bodyPr/>
                    <a:lstStyle/>
                    <a:p>
                      <a:pPr marL="0" lvl="0" indent="0">
                        <a:lnSpc>
                          <a:spcPct val="107000"/>
                        </a:lnSpc>
                        <a:spcAft>
                          <a:spcPts val="0"/>
                        </a:spcAft>
                        <a:buFont typeface="+mj-lt"/>
                        <a:buNone/>
                      </a:pPr>
                      <a:r>
                        <a:rPr lang="en-GB" sz="1800" dirty="0" smtClean="0">
                          <a:effectLst/>
                        </a:rPr>
                        <a:t>3. Session </a:t>
                      </a:r>
                      <a:r>
                        <a:rPr lang="en-GB" sz="1800" dirty="0">
                          <a:effectLst/>
                        </a:rPr>
                        <a:t>planning B presenting and demonstrating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w/c 17 Feb 2020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58061165"/>
                  </a:ext>
                </a:extLst>
              </a:tr>
              <a:tr h="500872">
                <a:tc>
                  <a:txBody>
                    <a:bodyPr/>
                    <a:lstStyle/>
                    <a:p>
                      <a:pPr marL="0" lvl="0" indent="0">
                        <a:lnSpc>
                          <a:spcPct val="107000"/>
                        </a:lnSpc>
                        <a:spcAft>
                          <a:spcPts val="0"/>
                        </a:spcAft>
                        <a:buFont typeface="+mj-lt"/>
                        <a:buNone/>
                      </a:pPr>
                      <a:r>
                        <a:rPr lang="en-GB" sz="1800" dirty="0" smtClean="0">
                          <a:effectLst/>
                        </a:rPr>
                        <a:t>4.</a:t>
                      </a:r>
                      <a:r>
                        <a:rPr lang="en-GB" sz="1800" baseline="0" dirty="0" smtClean="0">
                          <a:effectLst/>
                        </a:rPr>
                        <a:t> </a:t>
                      </a:r>
                      <a:r>
                        <a:rPr lang="en-GB" sz="1800" dirty="0" smtClean="0">
                          <a:effectLst/>
                        </a:rPr>
                        <a:t>Session </a:t>
                      </a:r>
                      <a:r>
                        <a:rPr lang="en-GB" sz="1800" dirty="0">
                          <a:effectLst/>
                        </a:rPr>
                        <a:t>planning C application and activity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w/c 24 Feb 2020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1562368"/>
                  </a:ext>
                </a:extLst>
              </a:tr>
              <a:tr h="247157">
                <a:tc>
                  <a:txBody>
                    <a:bodyPr/>
                    <a:lstStyle/>
                    <a:p>
                      <a:pPr marL="0" lvl="0" indent="0">
                        <a:lnSpc>
                          <a:spcPct val="107000"/>
                        </a:lnSpc>
                        <a:spcAft>
                          <a:spcPts val="0"/>
                        </a:spcAft>
                        <a:buFont typeface="+mj-lt"/>
                        <a:buNone/>
                      </a:pPr>
                      <a:r>
                        <a:rPr lang="en-GB" sz="1800" dirty="0" smtClean="0">
                          <a:effectLst/>
                        </a:rPr>
                        <a:t>5. Session </a:t>
                      </a:r>
                      <a:r>
                        <a:rPr lang="en-GB" sz="1800" dirty="0">
                          <a:effectLst/>
                        </a:rPr>
                        <a:t>planning D reviewing learning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w/c 2 March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85321422"/>
                  </a:ext>
                </a:extLst>
              </a:tr>
              <a:tr h="247157">
                <a:tc>
                  <a:txBody>
                    <a:bodyPr/>
                    <a:lstStyle/>
                    <a:p>
                      <a:pPr marL="0" lvl="0" indent="0">
                        <a:lnSpc>
                          <a:spcPct val="107000"/>
                        </a:lnSpc>
                        <a:spcAft>
                          <a:spcPts val="0"/>
                        </a:spcAft>
                        <a:buFont typeface="+mj-lt"/>
                        <a:buNone/>
                      </a:pPr>
                      <a:r>
                        <a:rPr lang="en-GB" sz="1800" dirty="0" smtClean="0">
                          <a:effectLst/>
                        </a:rPr>
                        <a:t>6. Reflection </a:t>
                      </a:r>
                      <a:r>
                        <a:rPr lang="en-GB" sz="1800" dirty="0">
                          <a:effectLst/>
                        </a:rPr>
                        <a:t>and evaluation of learning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w/c 9 March</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8624529"/>
                  </a:ext>
                </a:extLst>
              </a:tr>
              <a:tr h="247157">
                <a:tc>
                  <a:txBody>
                    <a:bodyPr/>
                    <a:lstStyle/>
                    <a:p>
                      <a:pPr>
                        <a:lnSpc>
                          <a:spcPct val="107000"/>
                        </a:lnSpc>
                        <a:spcAft>
                          <a:spcPts val="0"/>
                        </a:spcAft>
                      </a:pPr>
                      <a:r>
                        <a:rPr lang="en-GB" sz="1800" dirty="0">
                          <a:effectLst/>
                        </a:rPr>
                        <a:t>Assign 1 Microteaching session plan due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a:effectLst/>
                        </a:rPr>
                        <a:t>13 March 2020</a:t>
                      </a:r>
                      <a:endParaRPr lang="en-GB"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1239237"/>
                  </a:ext>
                </a:extLst>
              </a:tr>
              <a:tr h="500872">
                <a:tc>
                  <a:txBody>
                    <a:bodyPr/>
                    <a:lstStyle/>
                    <a:p>
                      <a:pPr marL="0" lvl="0" indent="0">
                        <a:lnSpc>
                          <a:spcPct val="107000"/>
                        </a:lnSpc>
                        <a:spcAft>
                          <a:spcPts val="0"/>
                        </a:spcAft>
                        <a:buFont typeface="+mj-lt"/>
                        <a:buNone/>
                      </a:pPr>
                      <a:r>
                        <a:rPr lang="en-GB" sz="1800" dirty="0" smtClean="0">
                          <a:effectLst/>
                        </a:rPr>
                        <a:t>7. Models </a:t>
                      </a:r>
                      <a:r>
                        <a:rPr lang="en-GB" sz="1800" dirty="0">
                          <a:effectLst/>
                        </a:rPr>
                        <a:t>of teaching: the flipped classroom</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w/c 16 </a:t>
                      </a:r>
                      <a:r>
                        <a:rPr lang="en-GB" sz="1800" dirty="0" smtClean="0">
                          <a:effectLst/>
                        </a:rPr>
                        <a:t>March 2020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3367432"/>
                  </a:ext>
                </a:extLst>
              </a:tr>
              <a:tr h="247157">
                <a:tc>
                  <a:txBody>
                    <a:bodyPr/>
                    <a:lstStyle/>
                    <a:p>
                      <a:pPr>
                        <a:lnSpc>
                          <a:spcPct val="107000"/>
                        </a:lnSpc>
                        <a:spcAft>
                          <a:spcPts val="0"/>
                        </a:spcAft>
                      </a:pPr>
                      <a:r>
                        <a:rPr lang="en-GB" sz="1800" dirty="0">
                          <a:effectLst/>
                        </a:rPr>
                        <a:t>Microteaching week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w/c 23 </a:t>
                      </a:r>
                      <a:r>
                        <a:rPr lang="en-GB" sz="1800" dirty="0" smtClean="0">
                          <a:effectLst/>
                        </a:rPr>
                        <a:t>March 2020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29435202"/>
                  </a:ext>
                </a:extLst>
              </a:tr>
              <a:tr h="247157">
                <a:tc>
                  <a:txBody>
                    <a:bodyPr/>
                    <a:lstStyle/>
                    <a:p>
                      <a:pPr>
                        <a:lnSpc>
                          <a:spcPct val="107000"/>
                        </a:lnSpc>
                        <a:spcAft>
                          <a:spcPts val="0"/>
                        </a:spcAft>
                      </a:pPr>
                      <a:r>
                        <a:rPr lang="en-GB" sz="1800" dirty="0">
                          <a:effectLst/>
                        </a:rPr>
                        <a:t>Assign 2 Reflection on microteaching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GB" sz="1800" dirty="0">
                          <a:effectLst/>
                        </a:rPr>
                        <a:t>17 April 2020</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4743217"/>
                  </a:ext>
                </a:extLst>
              </a:tr>
            </a:tbl>
          </a:graphicData>
        </a:graphic>
      </p:graphicFrame>
      <p:sp>
        <p:nvSpPr>
          <p:cNvPr id="5" name="TextBox 4"/>
          <p:cNvSpPr txBox="1"/>
          <p:nvPr/>
        </p:nvSpPr>
        <p:spPr>
          <a:xfrm>
            <a:off x="838198" y="1690688"/>
            <a:ext cx="10350732" cy="646331"/>
          </a:xfrm>
          <a:prstGeom prst="rect">
            <a:avLst/>
          </a:prstGeom>
          <a:noFill/>
        </p:spPr>
        <p:txBody>
          <a:bodyPr wrap="square" numCol="2" rtlCol="0">
            <a:spAutoFit/>
          </a:bodyPr>
          <a:lstStyle/>
          <a:p>
            <a:pPr marL="285750" indent="-285750">
              <a:buFont typeface="Arial" panose="020B0604020202020204" pitchFamily="34" charset="0"/>
              <a:buChar char="•"/>
            </a:pPr>
            <a:r>
              <a:rPr lang="en-GB" dirty="0" smtClean="0"/>
              <a:t>Mixed disciplinary seminar or webinar groups</a:t>
            </a:r>
          </a:p>
          <a:p>
            <a:pPr marL="285750" indent="-285750">
              <a:buFont typeface="Arial" panose="020B0604020202020204" pitchFamily="34" charset="0"/>
              <a:buChar char="•"/>
            </a:pPr>
            <a:r>
              <a:rPr lang="en-GB" dirty="0" smtClean="0"/>
              <a:t>7 core sessions (2 hours each)</a:t>
            </a:r>
          </a:p>
          <a:p>
            <a:pPr marL="285750" indent="-285750">
              <a:buFont typeface="Arial" panose="020B0604020202020204" pitchFamily="34" charset="0"/>
              <a:buChar char="•"/>
            </a:pPr>
            <a:r>
              <a:rPr lang="en-GB" dirty="0" smtClean="0"/>
              <a:t>Microteaching – formative assessment</a:t>
            </a:r>
          </a:p>
          <a:p>
            <a:pPr marL="285750" indent="-285750">
              <a:buFont typeface="Arial" panose="020B0604020202020204" pitchFamily="34" charset="0"/>
              <a:buChar char="•"/>
            </a:pPr>
            <a:r>
              <a:rPr lang="en-GB" dirty="0" smtClean="0"/>
              <a:t>2 x summative assessments</a:t>
            </a:r>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521710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Module 2: Learning and Teaching in the Disciplines (ADP7117 / ADP7217)</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Seminar groups streamed by discipline (humanities &amp; social sciences / science &amp; engineering / medicine &amp; dentistry) – you can choose group (with exception of distance learning group)</a:t>
            </a:r>
          </a:p>
          <a:p>
            <a:r>
              <a:rPr lang="en-GB" dirty="0" smtClean="0"/>
              <a:t>Module structure:</a:t>
            </a:r>
          </a:p>
          <a:p>
            <a:pPr lvl="1"/>
            <a:r>
              <a:rPr lang="en-GB" dirty="0" smtClean="0"/>
              <a:t>The wider context of your practice</a:t>
            </a:r>
          </a:p>
          <a:p>
            <a:pPr lvl="1"/>
            <a:r>
              <a:rPr lang="en-GB" dirty="0" smtClean="0"/>
              <a:t>Student support and advising</a:t>
            </a:r>
          </a:p>
          <a:p>
            <a:pPr lvl="1"/>
            <a:r>
              <a:rPr lang="en-GB" dirty="0" smtClean="0"/>
              <a:t>Small group teaching</a:t>
            </a:r>
          </a:p>
          <a:p>
            <a:pPr lvl="1"/>
            <a:r>
              <a:rPr lang="en-GB" dirty="0" smtClean="0"/>
              <a:t>Large group teaching</a:t>
            </a:r>
          </a:p>
          <a:p>
            <a:pPr lvl="1"/>
            <a:r>
              <a:rPr lang="en-GB" dirty="0" smtClean="0"/>
              <a:t>Assessment and feedback</a:t>
            </a:r>
          </a:p>
          <a:p>
            <a:pPr lvl="1"/>
            <a:r>
              <a:rPr lang="en-GB" dirty="0" smtClean="0"/>
              <a:t>Reflection on teaching observations</a:t>
            </a:r>
          </a:p>
          <a:p>
            <a:pPr lvl="1"/>
            <a:endParaRPr lang="en-GB" dirty="0" smtClean="0"/>
          </a:p>
          <a:p>
            <a:pPr marL="457200" lvl="1" indent="0">
              <a:buNone/>
            </a:pPr>
            <a:r>
              <a:rPr lang="en-GB" dirty="0" smtClean="0"/>
              <a:t>You will need to have your teaching observed twice – once by peer and one by a senior colleague / mentor.  You need to organise this.</a:t>
            </a:r>
          </a:p>
          <a:p>
            <a:pPr marL="457200" lvl="1" indent="0">
              <a:buNone/>
            </a:pPr>
            <a:r>
              <a:rPr lang="en-GB" dirty="0" smtClean="0"/>
              <a:t>Assignment 1: presentation of teaching, learning or assessment resource</a:t>
            </a:r>
          </a:p>
          <a:p>
            <a:pPr marL="457200" lvl="1" indent="0">
              <a:buNone/>
            </a:pPr>
            <a:r>
              <a:rPr lang="en-GB" dirty="0" smtClean="0"/>
              <a:t>Assignment 2: written reflection on teaching observations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921732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Modules 3 &amp; 4 (for PGCAP only)</a:t>
            </a:r>
            <a:endParaRPr lang="en-GB" dirty="0"/>
          </a:p>
        </p:txBody>
      </p:sp>
      <p:sp>
        <p:nvSpPr>
          <p:cNvPr id="3" name="Content Placeholder 2"/>
          <p:cNvSpPr>
            <a:spLocks noGrp="1"/>
          </p:cNvSpPr>
          <p:nvPr>
            <p:ph idx="1"/>
          </p:nvPr>
        </p:nvSpPr>
        <p:spPr/>
        <p:txBody>
          <a:bodyPr/>
          <a:lstStyle/>
          <a:p>
            <a:pPr marL="0" indent="0">
              <a:buNone/>
            </a:pPr>
            <a:r>
              <a:rPr lang="en-GB" dirty="0" smtClean="0"/>
              <a:t>Module 3: Curriculum Design </a:t>
            </a:r>
          </a:p>
          <a:p>
            <a:pPr>
              <a:buFontTx/>
              <a:buChar char="-"/>
            </a:pPr>
            <a:r>
              <a:rPr lang="en-GB" dirty="0" smtClean="0"/>
              <a:t>A practice based module in which we will work with you to design a new module (or unit of teaching, or programme) or redesign an existing one to enhance the curriculum and student learning</a:t>
            </a:r>
          </a:p>
          <a:p>
            <a:pPr marL="0" indent="0">
              <a:buNone/>
            </a:pPr>
            <a:endParaRPr lang="en-GB" dirty="0"/>
          </a:p>
          <a:p>
            <a:pPr marL="0" indent="0">
              <a:buNone/>
            </a:pPr>
            <a:r>
              <a:rPr lang="en-GB" dirty="0" smtClean="0"/>
              <a:t>Module 4: Action Research project</a:t>
            </a:r>
          </a:p>
          <a:p>
            <a:pPr>
              <a:buFontTx/>
              <a:buChar char="-"/>
            </a:pPr>
            <a:r>
              <a:rPr lang="en-GB" dirty="0"/>
              <a:t>You will be supported to select and design an action research project into your own practice to help develop your teaching further.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65025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6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Assessment processes: submission</a:t>
            </a:r>
            <a:endParaRPr lang="en-GB" dirty="0"/>
          </a:p>
        </p:txBody>
      </p:sp>
      <p:sp>
        <p:nvSpPr>
          <p:cNvPr id="3" name="Content Placeholder 2"/>
          <p:cNvSpPr>
            <a:spLocks noGrp="1"/>
          </p:cNvSpPr>
          <p:nvPr>
            <p:ph idx="1"/>
          </p:nvPr>
        </p:nvSpPr>
        <p:spPr/>
        <p:txBody>
          <a:bodyPr/>
          <a:lstStyle/>
          <a:p>
            <a:r>
              <a:rPr lang="en-GB" dirty="0" smtClean="0"/>
              <a:t>All written assignment are </a:t>
            </a:r>
            <a:r>
              <a:rPr lang="en-GB" dirty="0" smtClean="0">
                <a:hlinkClick r:id="rId4"/>
              </a:rPr>
              <a:t>submitted online via </a:t>
            </a:r>
            <a:r>
              <a:rPr lang="en-GB" dirty="0" err="1" smtClean="0">
                <a:hlinkClick r:id="rId4"/>
              </a:rPr>
              <a:t>QMplus</a:t>
            </a:r>
            <a:endParaRPr lang="en-GB" dirty="0" smtClean="0"/>
          </a:p>
          <a:p>
            <a:r>
              <a:rPr lang="en-GB" dirty="0" smtClean="0"/>
              <a:t>Submissions are automatically run through </a:t>
            </a:r>
            <a:r>
              <a:rPr lang="en-GB" dirty="0" smtClean="0">
                <a:hlinkClick r:id="rId5"/>
              </a:rPr>
              <a:t>Turnitin</a:t>
            </a:r>
            <a:r>
              <a:rPr lang="en-GB" dirty="0" smtClean="0"/>
              <a:t>, a plagiarism checker</a:t>
            </a:r>
          </a:p>
          <a:p>
            <a:r>
              <a:rPr lang="en-GB" dirty="0" smtClean="0"/>
              <a:t>Your submission deadlines will be available on </a:t>
            </a:r>
            <a:r>
              <a:rPr lang="en-GB" dirty="0" err="1" smtClean="0"/>
              <a:t>QMplus</a:t>
            </a:r>
            <a:r>
              <a:rPr lang="en-GB" dirty="0" smtClean="0"/>
              <a:t> and grades and feedback will be returned via </a:t>
            </a:r>
            <a:r>
              <a:rPr lang="en-GB" dirty="0" err="1" smtClean="0"/>
              <a:t>QMplus</a:t>
            </a:r>
            <a:r>
              <a:rPr lang="en-GB" dirty="0" smtClean="0"/>
              <a:t> too (with the exception of presentation assignments)</a:t>
            </a:r>
          </a:p>
          <a:p>
            <a:r>
              <a:rPr lang="en-GB" dirty="0" smtClean="0"/>
              <a:t>We aim to return feedback and grades within 15 working days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97205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docProps/app.xml><?xml version="1.0" encoding="utf-8"?>
<Properties xmlns="http://schemas.openxmlformats.org/officeDocument/2006/extended-properties" xmlns:vt="http://schemas.openxmlformats.org/officeDocument/2006/docPropsVTypes">
  <Template>Integral</Template>
  <TotalTime>343</TotalTime>
  <Words>1217</Words>
  <Application>Microsoft Office PowerPoint</Application>
  <PresentationFormat>Widescreen</PresentationFormat>
  <Paragraphs>127</Paragraphs>
  <Slides>16</Slides>
  <Notes>0</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Times New Roman</vt:lpstr>
      <vt:lpstr>Tw Cen MT</vt:lpstr>
      <vt:lpstr>Tw Cen MT Condensed</vt:lpstr>
      <vt:lpstr>Wingdings 3</vt:lpstr>
      <vt:lpstr>Integral</vt:lpstr>
      <vt:lpstr>Taught Programmes in Educational Development Induction</vt:lpstr>
      <vt:lpstr>Educational Development - who are we?  (a tricky question…!)  eddev.qmul.ac.uk </vt:lpstr>
      <vt:lpstr>Meet the team</vt:lpstr>
      <vt:lpstr>Taught programmes and accreditation</vt:lpstr>
      <vt:lpstr>Teaching on the programmes </vt:lpstr>
      <vt:lpstr>Module 1: Learning and Teaching in HE (ADP7116 / ADP7216)</vt:lpstr>
      <vt:lpstr>Module 2: Learning and Teaching in the Disciplines (ADP7117 / ADP7217)</vt:lpstr>
      <vt:lpstr>Modules 3 &amp; 4 (for PGCAP only)</vt:lpstr>
      <vt:lpstr>Assessment processes: submission</vt:lpstr>
      <vt:lpstr>Criteria and marking</vt:lpstr>
      <vt:lpstr>Late work and extenuating circumstances</vt:lpstr>
      <vt:lpstr>Support for you</vt:lpstr>
      <vt:lpstr>Resources available</vt:lpstr>
      <vt:lpstr>Expectations</vt:lpstr>
      <vt:lpstr>What next?</vt:lpstr>
      <vt:lpstr>Useful links</vt:lpstr>
    </vt:vector>
  </TitlesOfParts>
  <Company>Queen Mary, University of London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Taught Programmes in Academic Practice Induction</dc:title>
  <dc:creator>Stephanie Fuller</dc:creator>
  <cp:lastModifiedBy>Stephanie Fuller</cp:lastModifiedBy>
  <cp:revision>13</cp:revision>
  <dcterms:created xsi:type="dcterms:W3CDTF">2019-12-05T08:57:19Z</dcterms:created>
  <dcterms:modified xsi:type="dcterms:W3CDTF">2019-12-19T09:59:51Z</dcterms:modified>
</cp:coreProperties>
</file>