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3"/>
  </p:notesMasterIdLst>
  <p:handoutMasterIdLst>
    <p:handoutMasterId r:id="rId134"/>
  </p:handoutMasterIdLst>
  <p:sldIdLst>
    <p:sldId id="256" r:id="rId2"/>
    <p:sldId id="528" r:id="rId3"/>
    <p:sldId id="529" r:id="rId4"/>
    <p:sldId id="530" r:id="rId5"/>
    <p:sldId id="387" r:id="rId6"/>
    <p:sldId id="371" r:id="rId7"/>
    <p:sldId id="388" r:id="rId8"/>
    <p:sldId id="259" r:id="rId9"/>
    <p:sldId id="389" r:id="rId10"/>
    <p:sldId id="466" r:id="rId11"/>
    <p:sldId id="499" r:id="rId12"/>
    <p:sldId id="512" r:id="rId13"/>
    <p:sldId id="431" r:id="rId14"/>
    <p:sldId id="409" r:id="rId15"/>
    <p:sldId id="410" r:id="rId16"/>
    <p:sldId id="516" r:id="rId17"/>
    <p:sldId id="537" r:id="rId18"/>
    <p:sldId id="514" r:id="rId19"/>
    <p:sldId id="515" r:id="rId20"/>
    <p:sldId id="538" r:id="rId21"/>
    <p:sldId id="435" r:id="rId22"/>
    <p:sldId id="518" r:id="rId23"/>
    <p:sldId id="436" r:id="rId24"/>
    <p:sldId id="519" r:id="rId25"/>
    <p:sldId id="517" r:id="rId26"/>
    <p:sldId id="430" r:id="rId27"/>
    <p:sldId id="535" r:id="rId28"/>
    <p:sldId id="443" r:id="rId29"/>
    <p:sldId id="532" r:id="rId30"/>
    <p:sldId id="533" r:id="rId31"/>
    <p:sldId id="522" r:id="rId32"/>
    <p:sldId id="426" r:id="rId33"/>
    <p:sldId id="481" r:id="rId34"/>
    <p:sldId id="465" r:id="rId35"/>
    <p:sldId id="523" r:id="rId36"/>
    <p:sldId id="531" r:id="rId37"/>
    <p:sldId id="437" r:id="rId38"/>
    <p:sldId id="534" r:id="rId39"/>
    <p:sldId id="438" r:id="rId40"/>
    <p:sldId id="412" r:id="rId41"/>
    <p:sldId id="415" r:id="rId42"/>
    <p:sldId id="414" r:id="rId43"/>
    <p:sldId id="413" r:id="rId44"/>
    <p:sldId id="416" r:id="rId45"/>
    <p:sldId id="536" r:id="rId46"/>
    <p:sldId id="439" r:id="rId47"/>
    <p:sldId id="539" r:id="rId48"/>
    <p:sldId id="440" r:id="rId49"/>
    <p:sldId id="524" r:id="rId50"/>
    <p:sldId id="419" r:id="rId51"/>
    <p:sldId id="417" r:id="rId52"/>
    <p:sldId id="421" r:id="rId53"/>
    <p:sldId id="418" r:id="rId54"/>
    <p:sldId id="441" r:id="rId55"/>
    <p:sldId id="525" r:id="rId56"/>
    <p:sldId id="526" r:id="rId57"/>
    <p:sldId id="442" r:id="rId58"/>
    <p:sldId id="323" r:id="rId59"/>
    <p:sldId id="324" r:id="rId60"/>
    <p:sldId id="495" r:id="rId61"/>
    <p:sldId id="344" r:id="rId62"/>
    <p:sldId id="257" r:id="rId63"/>
    <p:sldId id="258" r:id="rId64"/>
    <p:sldId id="283" r:id="rId65"/>
    <p:sldId id="370" r:id="rId66"/>
    <p:sldId id="284" r:id="rId67"/>
    <p:sldId id="262" r:id="rId68"/>
    <p:sldId id="285" r:id="rId69"/>
    <p:sldId id="374" r:id="rId70"/>
    <p:sldId id="286" r:id="rId71"/>
    <p:sldId id="263" r:id="rId72"/>
    <p:sldId id="287" r:id="rId73"/>
    <p:sldId id="288" r:id="rId74"/>
    <p:sldId id="375" r:id="rId75"/>
    <p:sldId id="289" r:id="rId76"/>
    <p:sldId id="292" r:id="rId77"/>
    <p:sldId id="294" r:id="rId78"/>
    <p:sldId id="376" r:id="rId79"/>
    <p:sldId id="293" r:id="rId80"/>
    <p:sldId id="295" r:id="rId81"/>
    <p:sldId id="296" r:id="rId82"/>
    <p:sldId id="377" r:id="rId83"/>
    <p:sldId id="297" r:id="rId84"/>
    <p:sldId id="264" r:id="rId85"/>
    <p:sldId id="291" r:id="rId86"/>
    <p:sldId id="379" r:id="rId87"/>
    <p:sldId id="290" r:id="rId88"/>
    <p:sldId id="266" r:id="rId89"/>
    <p:sldId id="300" r:id="rId90"/>
    <p:sldId id="380" r:id="rId91"/>
    <p:sldId id="301" r:id="rId92"/>
    <p:sldId id="306" r:id="rId93"/>
    <p:sldId id="381" r:id="rId94"/>
    <p:sldId id="307" r:id="rId95"/>
    <p:sldId id="267" r:id="rId96"/>
    <p:sldId id="308" r:id="rId97"/>
    <p:sldId id="382" r:id="rId98"/>
    <p:sldId id="309" r:id="rId99"/>
    <p:sldId id="271" r:id="rId100"/>
    <p:sldId id="310" r:id="rId101"/>
    <p:sldId id="383" r:id="rId102"/>
    <p:sldId id="311" r:id="rId103"/>
    <p:sldId id="312" r:id="rId104"/>
    <p:sldId id="337" r:id="rId105"/>
    <p:sldId id="384" r:id="rId106"/>
    <p:sldId id="338" r:id="rId107"/>
    <p:sldId id="331" r:id="rId108"/>
    <p:sldId id="385" r:id="rId109"/>
    <p:sldId id="332" r:id="rId110"/>
    <p:sldId id="327" r:id="rId111"/>
    <p:sldId id="386" r:id="rId112"/>
    <p:sldId id="328" r:id="rId113"/>
    <p:sldId id="335" r:id="rId114"/>
    <p:sldId id="336" r:id="rId115"/>
    <p:sldId id="321" r:id="rId116"/>
    <p:sldId id="322" r:id="rId117"/>
    <p:sldId id="329" r:id="rId118"/>
    <p:sldId id="330" r:id="rId119"/>
    <p:sldId id="333" r:id="rId120"/>
    <p:sldId id="334" r:id="rId121"/>
    <p:sldId id="325" r:id="rId122"/>
    <p:sldId id="326" r:id="rId123"/>
    <p:sldId id="339" r:id="rId124"/>
    <p:sldId id="340" r:id="rId125"/>
    <p:sldId id="356" r:id="rId126"/>
    <p:sldId id="357" r:id="rId127"/>
    <p:sldId id="341" r:id="rId128"/>
    <p:sldId id="342" r:id="rId129"/>
    <p:sldId id="345" r:id="rId130"/>
    <p:sldId id="346" r:id="rId131"/>
    <p:sldId id="359" r:id="rId132"/>
  </p:sldIdLst>
  <p:sldSz cx="9144000" cy="6858000" type="screen4x3"/>
  <p:notesSz cx="6858000" cy="9144000"/>
  <p:custDataLst>
    <p:tags r:id="rId1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88" autoAdjust="0"/>
    <p:restoredTop sz="94640"/>
  </p:normalViewPr>
  <p:slideViewPr>
    <p:cSldViewPr>
      <p:cViewPr varScale="1">
        <p:scale>
          <a:sx n="62" d="100"/>
          <a:sy n="62" d="100"/>
        </p:scale>
        <p:origin x="14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148624"/>
    </p:cViewPr>
  </p:sorterViewPr>
  <p:notesViewPr>
    <p:cSldViewPr>
      <p:cViewPr varScale="1">
        <p:scale>
          <a:sx n="62" d="100"/>
          <a:sy n="62" d="100"/>
        </p:scale>
        <p:origin x="316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handoutMaster" Target="handoutMasters/handoutMaster1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6EE9E5-058E-44B4-B93F-AF9B18647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0726-DC95-4A10-BECA-1404604803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F886C-1127-4841-B67B-42D5BC551FB0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64007-CAA1-4EFF-A43F-FE1F02D96D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560E3-006B-4733-9FA2-A6A5479A8A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DFE4F-ADDD-4655-9550-1E000278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3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7F8EC-C57A-4D27-B2DD-7C725B2D534C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8321B-D8EC-41ED-BE57-BEDD3B369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6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CFB97-3DC5-43E2-9647-E839E182A8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0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321B-D8EC-41ED-BE57-BEDD3B369CA1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6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321B-D8EC-41ED-BE57-BEDD3B369CA1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8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321B-D8EC-41ED-BE57-BEDD3B369CA1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2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7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0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0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7544" y="2348880"/>
            <a:ext cx="8279383" cy="3959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2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61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9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FE78-2114-4F59-BE3C-CFB2C585C4F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104E-4506-4FCF-B1B9-366A7EF9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notesSlide" Target="../notesSlides/notesSlide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nf.nice.org.uk/treatment-summaries/surgery-and-long-term-medicati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nf.nice.org.uk/treatment-summaries/diabetes-surgery-and-medical-illnes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nf.nice.org.uk/drugs/ibuprofen/#medicinal-form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nf.nice.org.uk/treatment-summaries/sex-hormones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bnf.nice.org.uk/treatment-summaries/contraceptives-hormona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chms.ac.uk/default.html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bnfc.nice.org.uk/drug/trimethoprim.html#indicationsAndDose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408712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Masterclass 2 </a:t>
            </a:r>
            <a:br>
              <a:rPr lang="en-GB" sz="4000" b="1" dirty="0"/>
            </a:br>
            <a:r>
              <a:rPr lang="en-GB" sz="4000" b="1" dirty="0"/>
              <a:t>Extra COM and CAL Questions, Answers and learning points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>
            <a:normAutofit/>
          </a:bodyPr>
          <a:lstStyle/>
          <a:p>
            <a:endParaRPr lang="en-GB" sz="2800" baseline="30000" dirty="0">
              <a:solidFill>
                <a:schemeClr val="tx1"/>
              </a:solidFill>
            </a:endParaRPr>
          </a:p>
          <a:p>
            <a:r>
              <a:rPr lang="en-GB" sz="2800" baseline="30000" dirty="0">
                <a:solidFill>
                  <a:schemeClr val="tx1"/>
                </a:solidFill>
              </a:rPr>
              <a:t>Patricia McGettigan</a:t>
            </a:r>
          </a:p>
          <a:p>
            <a:r>
              <a:rPr lang="en-GB" sz="2800" baseline="30000" dirty="0">
                <a:solidFill>
                  <a:schemeClr val="tx1"/>
                </a:solidFill>
              </a:rPr>
              <a:t>Clinical Pharmacologist</a:t>
            </a:r>
          </a:p>
          <a:p>
            <a:r>
              <a:rPr lang="en-GB" sz="2800" baseline="30000" dirty="0">
                <a:solidFill>
                  <a:schemeClr val="tx1"/>
                </a:solidFill>
              </a:rPr>
              <a:t>Head of MBBS CPT teaching</a:t>
            </a:r>
          </a:p>
        </p:txBody>
      </p:sp>
    </p:spTree>
    <p:extLst>
      <p:ext uri="{BB962C8B-B14F-4D97-AF65-F5344CB8AC3E}">
        <p14:creationId xmlns:p14="http://schemas.microsoft.com/office/powerpoint/2010/main" val="231808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NB: COMS questions – selecting “most important”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Autofit/>
          </a:bodyPr>
          <a:lstStyle/>
          <a:p>
            <a:r>
              <a:rPr lang="en-GB" sz="2400" dirty="0"/>
              <a:t>Consider “what happens if the patient does not know this?”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Self-reporting / clinician-monitoring of severe side effects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Sick day rules / </a:t>
            </a:r>
            <a:r>
              <a:rPr lang="en-GB" sz="2000" dirty="0" err="1"/>
              <a:t>peri</a:t>
            </a:r>
            <a:r>
              <a:rPr lang="en-GB" sz="2000" dirty="0"/>
              <a:t>-operative prescribing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Potential teratogenicity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Missed doses / interactions (i.e. things that make treatment less effective)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Risk of adverse effects if stopping medication suddenly?</a:t>
            </a:r>
          </a:p>
          <a:p>
            <a:pPr lvl="1"/>
            <a:endParaRPr lang="en-GB" sz="2000" dirty="0"/>
          </a:p>
          <a:p>
            <a:r>
              <a:rPr lang="en-GB" sz="2400" b="1" u="sng" dirty="0"/>
              <a:t>NOTE</a:t>
            </a:r>
            <a:r>
              <a:rPr lang="en-GB" sz="2400" u="sng" dirty="0"/>
              <a:t>:</a:t>
            </a:r>
            <a:r>
              <a:rPr lang="en-GB" sz="2400" dirty="0"/>
              <a:t> </a:t>
            </a:r>
          </a:p>
          <a:p>
            <a:pPr lvl="1"/>
            <a:r>
              <a:rPr lang="en-GB" sz="2000" dirty="0"/>
              <a:t>The PSA question may not have the “clinically most important” option listed</a:t>
            </a:r>
          </a:p>
          <a:p>
            <a:pPr lvl="1"/>
            <a:r>
              <a:rPr lang="en-GB" sz="2000" dirty="0"/>
              <a:t>You have to select the “most important of the list”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51309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675164" y="39528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48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CAL051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US" sz="1400" dirty="0"/>
              <a:t>A 54-year old man is currently in Cardiac High Dependency Unit with cardiogenic shock. He requires a </a:t>
            </a:r>
            <a:r>
              <a:rPr lang="en-US" sz="1400" dirty="0" err="1"/>
              <a:t>dobutamine</a:t>
            </a:r>
            <a:r>
              <a:rPr lang="en-US" sz="1400" dirty="0"/>
              <a:t> infusion.</a:t>
            </a:r>
          </a:p>
          <a:p>
            <a:endParaRPr lang="en-US" sz="1400" dirty="0"/>
          </a:p>
          <a:p>
            <a:r>
              <a:rPr lang="en-US" sz="1400" dirty="0"/>
              <a:t>The available </a:t>
            </a:r>
            <a:r>
              <a:rPr lang="en-US" sz="1400" dirty="0" err="1"/>
              <a:t>dobutamine</a:t>
            </a:r>
            <a:r>
              <a:rPr lang="en-US" sz="1400" dirty="0"/>
              <a:t> ampoules are at a concentration of 250mg/20ml. This is to be diluted to a final concentration of 0.5mg/ml using 0.9% sodium chloride. The final volume of the syringe driver is 50ml.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3567301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How much 0.9% sodium chloride (mL) is required for this dilution?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6" name="TPCountdown" title="Countdown Tim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4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solidFill/>
            <a:ln>
              <a:solid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b="1">
                <a:latin typeface="Segoe UI" panose="020B050204020402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2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675164" y="39528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48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CAL051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US" sz="1400" dirty="0"/>
              <a:t>A 54-year old man is currently in Cardiac High Dependency Unit with cardiogenic shock. He requires a </a:t>
            </a:r>
            <a:r>
              <a:rPr lang="en-US" sz="1400" dirty="0" err="1"/>
              <a:t>dobutamine</a:t>
            </a:r>
            <a:r>
              <a:rPr lang="en-US" sz="1400" dirty="0"/>
              <a:t> infusion.</a:t>
            </a:r>
          </a:p>
          <a:p>
            <a:endParaRPr lang="en-US" sz="1400" dirty="0"/>
          </a:p>
          <a:p>
            <a:r>
              <a:rPr lang="en-US" sz="1400" dirty="0"/>
              <a:t>The available </a:t>
            </a:r>
            <a:r>
              <a:rPr lang="en-US" sz="1400" dirty="0" err="1"/>
              <a:t>dobutamine</a:t>
            </a:r>
            <a:r>
              <a:rPr lang="en-US" sz="1400" dirty="0"/>
              <a:t> ampoules are at a concentration of 250mg/20ml. This is to be diluted to a final concentration of 0.5mg/ml using 0.9% sodium chloride. The final volume of the syringe driver is 50ml.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3567301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How much 0.9% sodium chloride (mL) is required for this dilution?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6" name="TPCountdown" title="Countdown Tim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4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solidFill/>
            <a:ln>
              <a:solid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b="1">
                <a:latin typeface="Segoe UI" panose="020B0502040204020203" pitchFamily="34" charset="0"/>
              </a:endParaRPr>
            </a:p>
          </p:txBody>
        </p:sp>
      </p:grpSp>
      <p:sp>
        <p:nvSpPr>
          <p:cNvPr id="19" name="CAI1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5220072" y="170080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2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CAL051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21841"/>
              </p:ext>
            </p:extLst>
          </p:nvPr>
        </p:nvGraphicFramePr>
        <p:xfrm>
          <a:off x="4754563" y="598488"/>
          <a:ext cx="4239851" cy="38951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48mL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Initial concentration = 250mg/20ml</a:t>
                      </a:r>
                    </a:p>
                    <a:p>
                      <a:r>
                        <a:rPr lang="en-GB" sz="1400" baseline="0" dirty="0"/>
                        <a:t> = 12.5mg/ml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Total dose in 50ml = 0.5mg/mL x 50ml</a:t>
                      </a:r>
                    </a:p>
                    <a:p>
                      <a:r>
                        <a:rPr lang="en-GB" sz="1400" baseline="0" dirty="0"/>
                        <a:t> = 25mg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Therefore volume of stock (12.5mg/ml) </a:t>
                      </a:r>
                      <a:r>
                        <a:rPr lang="en-GB" sz="1400" baseline="0" dirty="0" err="1"/>
                        <a:t>dobutamine</a:t>
                      </a:r>
                      <a:r>
                        <a:rPr lang="en-GB" sz="1400" baseline="0" dirty="0"/>
                        <a:t> required = 25mg / 12.5mg/mL</a:t>
                      </a:r>
                    </a:p>
                    <a:p>
                      <a:r>
                        <a:rPr lang="en-GB" sz="1400" baseline="0" dirty="0"/>
                        <a:t> = 2mL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Therefore volume required make up to 50ml = 50 – 2</a:t>
                      </a:r>
                    </a:p>
                    <a:p>
                      <a:r>
                        <a:rPr lang="en-GB" sz="1400" baseline="0" dirty="0"/>
                        <a:t> = 48mL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US" sz="1400" dirty="0"/>
              <a:t>A 54-year old man is currently in Cardiac High Dependency Unit with cardiogenic shock. He requires a </a:t>
            </a:r>
            <a:r>
              <a:rPr lang="en-US" sz="1400" dirty="0" err="1"/>
              <a:t>dobutamine</a:t>
            </a:r>
            <a:r>
              <a:rPr lang="en-US" sz="1400" dirty="0"/>
              <a:t> infusion.</a:t>
            </a:r>
          </a:p>
          <a:p>
            <a:endParaRPr lang="en-US" sz="1400" dirty="0"/>
          </a:p>
          <a:p>
            <a:r>
              <a:rPr lang="en-US" sz="1400" dirty="0"/>
              <a:t>The available </a:t>
            </a:r>
            <a:r>
              <a:rPr lang="en-US" sz="1400" dirty="0" err="1"/>
              <a:t>dobutamine</a:t>
            </a:r>
            <a:r>
              <a:rPr lang="en-US" sz="1400" dirty="0"/>
              <a:t> ampoules are at a concentration of 250mg/20ml. This is to be diluted to a final concentration of 0.5mg/ml using 0.9% sodium chloride. The final volume of the syringe driver is 50ml.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028" y="3573016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How much 0.9% sodium chloride (mL) is required for this dilution?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99" y="4697857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0508" y="4697856"/>
            <a:ext cx="94326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4233" y="4697857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9588464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Diluting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different ways of getting the answer</a:t>
            </a:r>
          </a:p>
          <a:p>
            <a:r>
              <a:rPr lang="en-GB" dirty="0"/>
              <a:t>Suggest:</a:t>
            </a:r>
          </a:p>
          <a:p>
            <a:pPr lvl="1"/>
            <a:r>
              <a:rPr lang="en-GB" dirty="0"/>
              <a:t>Working out the initial concentration</a:t>
            </a:r>
          </a:p>
          <a:p>
            <a:pPr lvl="1"/>
            <a:r>
              <a:rPr lang="en-GB" dirty="0"/>
              <a:t>Working out the total dose of the whole infusion/injection/solution</a:t>
            </a:r>
          </a:p>
          <a:p>
            <a:pPr lvl="1"/>
            <a:r>
              <a:rPr lang="en-GB" dirty="0"/>
              <a:t>Work out how much of the original solution is required</a:t>
            </a:r>
          </a:p>
          <a:p>
            <a:pPr lvl="1"/>
            <a:r>
              <a:rPr lang="en-GB" dirty="0"/>
              <a:t>(If required) work out how much of the diluent is required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8174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55730" y="275445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0.0225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1.35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7.4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2700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CAL052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36 year-old man is admitted to the Intensive Care Unit with severe sepsis of unknown origin. He has been prescribed drug X at a dose of 200 </a:t>
            </a:r>
            <a:r>
              <a:rPr lang="en-GB" sz="1400" dirty="0" err="1"/>
              <a:t>nanograms</a:t>
            </a:r>
            <a:r>
              <a:rPr lang="en-GB" sz="1400" dirty="0"/>
              <a:t>/kg/minute. </a:t>
            </a:r>
          </a:p>
          <a:p>
            <a:endParaRPr lang="en-GB" sz="1400" dirty="0"/>
          </a:p>
          <a:p>
            <a:r>
              <a:rPr lang="en-GB" sz="1400" dirty="0"/>
              <a:t>Drug X is available at a stock solution of 75mg/5ml, which is subsequently diluted from 5ml to 50ml. </a:t>
            </a:r>
          </a:p>
          <a:p>
            <a:endParaRPr lang="en-GB" sz="1400" dirty="0"/>
          </a:p>
          <a:p>
            <a:r>
              <a:rPr lang="en-GB" sz="1400" dirty="0"/>
              <a:t>He weighs 75kg.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</a:rPr>
              <a:t>) should Drug X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378021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378020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</a:rPr>
              <a:t>hr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837" y="378021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3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55730" y="275445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0.0225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1.35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7.4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2700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CAL052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36 year-old man is admitted to the Intensive Care Unit with severe sepsis of unknown origin. He has been prescribed drug X at a dose of 200 </a:t>
            </a:r>
            <a:r>
              <a:rPr lang="en-GB" sz="1400" dirty="0" err="1"/>
              <a:t>nanograms</a:t>
            </a:r>
            <a:r>
              <a:rPr lang="en-GB" sz="1400" dirty="0"/>
              <a:t>/kg/minute. </a:t>
            </a:r>
          </a:p>
          <a:p>
            <a:endParaRPr lang="en-GB" sz="1400" dirty="0"/>
          </a:p>
          <a:p>
            <a:r>
              <a:rPr lang="en-GB" sz="1400" dirty="0"/>
              <a:t>Drug X is available at a stock solution of 75mg/5ml, which is subsequently diluted from 5ml to 50ml. </a:t>
            </a:r>
          </a:p>
          <a:p>
            <a:endParaRPr lang="en-GB" sz="1400" dirty="0"/>
          </a:p>
          <a:p>
            <a:r>
              <a:rPr lang="en-GB" sz="1400" dirty="0"/>
              <a:t>He weighs 75kg.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</a:rPr>
              <a:t>) should Drug X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378021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378020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</a:rPr>
              <a:t>hr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837" y="378021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124579" y="73103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6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CAL052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48477"/>
              </p:ext>
            </p:extLst>
          </p:nvPr>
        </p:nvGraphicFramePr>
        <p:xfrm>
          <a:off x="4754563" y="598488"/>
          <a:ext cx="4239851" cy="47485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0.6 ml/</a:t>
                      </a:r>
                      <a:r>
                        <a:rPr lang="en-US" sz="1400" dirty="0" err="1"/>
                        <a:t>hr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Dose required = 200 </a:t>
                      </a:r>
                      <a:r>
                        <a:rPr lang="en-GB" sz="1400" baseline="0" dirty="0" err="1"/>
                        <a:t>nanograms</a:t>
                      </a:r>
                      <a:r>
                        <a:rPr lang="en-GB" sz="1400" baseline="0" dirty="0"/>
                        <a:t>/kg/min x 75kg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15000 </a:t>
                      </a:r>
                      <a:r>
                        <a:rPr lang="en-GB" sz="1400" baseline="0" dirty="0" err="1"/>
                        <a:t>nanograms</a:t>
                      </a:r>
                      <a:r>
                        <a:rPr lang="en-GB" sz="1400" baseline="0" dirty="0"/>
                        <a:t>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15 micrograms/min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0.015 mg/min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(0.015*60) mg/hr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0.9 mg/hr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Initial stock solution 75mg/5ml, but diluted into 50ml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75mg/50ml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1.5mg/ml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Rate = Dose-per-unit-time / Concentration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Rate = 0.9 mg/hr / 1.5 mg/ml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0.6 ml/hr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36 year-old man is admitted to the Intensive Care Unit with severe sepsis of unknown origin. He has been prescribed drug X at a dose of 200 </a:t>
            </a:r>
            <a:r>
              <a:rPr lang="en-GB" sz="1400" dirty="0" err="1"/>
              <a:t>nanograms</a:t>
            </a:r>
            <a:r>
              <a:rPr lang="en-GB" sz="1400" dirty="0"/>
              <a:t>/kg/minute. </a:t>
            </a:r>
          </a:p>
          <a:p>
            <a:endParaRPr lang="en-GB" sz="1400" dirty="0"/>
          </a:p>
          <a:p>
            <a:r>
              <a:rPr lang="en-GB" sz="1400" dirty="0"/>
              <a:t>Drug X is available at a stock solution of 75mg/5ml, which is subsequently diluted from 5ml to 50ml. </a:t>
            </a:r>
          </a:p>
          <a:p>
            <a:endParaRPr lang="en-GB" sz="1400" dirty="0"/>
          </a:p>
          <a:p>
            <a:r>
              <a:rPr lang="en-GB" sz="1400" dirty="0"/>
              <a:t>He weighs 75kg.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</a:rPr>
              <a:t>) should the diluted Drug X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3641909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3641908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</a:rPr>
              <a:t>hr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837" y="3641909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0.6</a:t>
            </a:r>
          </a:p>
        </p:txBody>
      </p:sp>
    </p:spTree>
    <p:extLst>
      <p:ext uri="{BB962C8B-B14F-4D97-AF65-F5344CB8AC3E}">
        <p14:creationId xmlns:p14="http://schemas.microsoft.com/office/powerpoint/2010/main" val="1880135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662464" y="332656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90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180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CAL053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US" sz="1400" dirty="0"/>
              <a:t>A 47-year old man is being treated for osteomyelitis. In addition to other antibiotics, he requires clindamycin 900mg intravenously 8hrly. </a:t>
            </a:r>
          </a:p>
          <a:p>
            <a:endParaRPr lang="en-US" sz="1400" dirty="0"/>
          </a:p>
          <a:p>
            <a:r>
              <a:rPr lang="en-US" sz="1400" dirty="0"/>
              <a:t>The infusion should be at a rate not exceed 30 mg/minutes.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is the minimum duration (minutes) that the clindamycin can be safely infused at each dose?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203" y="406824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1112" y="4068241"/>
            <a:ext cx="962656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minutes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4837" y="406824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7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662464" y="332656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90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180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CAL053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US" sz="1400" dirty="0"/>
              <a:t>A 47-year old man is being treated for osteomyelitis. In addition to other antibiotics, he requires clindamycin 900mg intravenously 8hrly. </a:t>
            </a:r>
          </a:p>
          <a:p>
            <a:endParaRPr lang="en-US" sz="1400" dirty="0"/>
          </a:p>
          <a:p>
            <a:r>
              <a:rPr lang="en-US" sz="1400" dirty="0"/>
              <a:t>The infusion should be at a rate not exceed 30 mg/minutes.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is the minimum duration (minutes) that the clindamycin can be safely infused at each dose?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203" y="406824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1112" y="4068241"/>
            <a:ext cx="962656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minutes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4837" y="406824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285965" y="163048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8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CAL053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19667"/>
              </p:ext>
            </p:extLst>
          </p:nvPr>
        </p:nvGraphicFramePr>
        <p:xfrm>
          <a:off x="4754563" y="598488"/>
          <a:ext cx="4239851" cy="26149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Dose required </a:t>
                      </a:r>
                      <a:r>
                        <a:rPr lang="en-US" sz="1400" baseline="0" dirty="0"/>
                        <a:t> = 900 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Rate = Dose / Time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Time = Dose / Rate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= 900mg / 30mg/min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= 30 minutes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US" sz="1400" dirty="0"/>
              <a:t>A 47-year old man is being treated for osteomyelitis. In addition to other antibiotics, he requires clindamycin 900mg intravenously 8hrly. </a:t>
            </a:r>
          </a:p>
          <a:p>
            <a:endParaRPr lang="en-US" sz="1400" dirty="0"/>
          </a:p>
          <a:p>
            <a:r>
              <a:rPr lang="en-US" sz="1400" dirty="0"/>
              <a:t>The infusion should be at a rate not exceed 30 mg/minutes.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is the minimum duration (minutes) that the clindamycin can be safely infused at each dose?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406824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4068241"/>
            <a:ext cx="962656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minutes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406824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9082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67B9-8E2C-4388-B122-2CE13C2B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844824"/>
            <a:ext cx="5987008" cy="2880320"/>
          </a:xfrm>
        </p:spPr>
        <p:txBody>
          <a:bodyPr>
            <a:normAutofit/>
          </a:bodyPr>
          <a:lstStyle/>
          <a:p>
            <a:r>
              <a:rPr lang="en-GB" dirty="0"/>
              <a:t>Extra practise COM Questions with Answers and tips</a:t>
            </a:r>
          </a:p>
        </p:txBody>
      </p:sp>
    </p:spTree>
    <p:extLst>
      <p:ext uri="{BB962C8B-B14F-4D97-AF65-F5344CB8AC3E}">
        <p14:creationId xmlns:p14="http://schemas.microsoft.com/office/powerpoint/2010/main" val="38866919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662464" y="332656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8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CAL054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3-year old girl attends Paediatric Neurology clinic as follow up for focal seizures. </a:t>
            </a:r>
          </a:p>
          <a:p>
            <a:endParaRPr lang="en-GB" sz="1400" dirty="0"/>
          </a:p>
          <a:p>
            <a:r>
              <a:rPr lang="en-GB" sz="1400" dirty="0"/>
              <a:t>She is to be started on </a:t>
            </a:r>
            <a:r>
              <a:rPr lang="en-GB" sz="1400" dirty="0" err="1"/>
              <a:t>Levetiracetam</a:t>
            </a:r>
            <a:r>
              <a:rPr lang="en-GB" sz="1400" dirty="0"/>
              <a:t> with planned </a:t>
            </a:r>
            <a:r>
              <a:rPr lang="en-GB" sz="1400" dirty="0" err="1"/>
              <a:t>uptitration</a:t>
            </a:r>
            <a:r>
              <a:rPr lang="en-GB" sz="1400" dirty="0"/>
              <a:t>.</a:t>
            </a:r>
          </a:p>
          <a:p>
            <a:r>
              <a:rPr lang="en-GB" sz="1400" dirty="0"/>
              <a:t>First 14 days: 10 mg/kg daily</a:t>
            </a:r>
          </a:p>
          <a:p>
            <a:r>
              <a:rPr lang="en-GB" sz="1400" dirty="0"/>
              <a:t>Next 14 days: 10 mg/kg twice daily</a:t>
            </a:r>
          </a:p>
          <a:p>
            <a:r>
              <a:rPr lang="en-GB" sz="1400" dirty="0"/>
              <a:t>Next 14 days: 15 mg/kg twice daily</a:t>
            </a:r>
          </a:p>
          <a:p>
            <a:r>
              <a:rPr lang="en-GB" sz="1400" dirty="0"/>
              <a:t>Next 14 days: 20 mg/kg twice daily</a:t>
            </a:r>
          </a:p>
          <a:p>
            <a:r>
              <a:rPr lang="en-GB" sz="1400" dirty="0"/>
              <a:t>Her next clinic appointment is in 56 days.</a:t>
            </a:r>
          </a:p>
          <a:p>
            <a:endParaRPr lang="en-GB" sz="1400" b="1" dirty="0"/>
          </a:p>
          <a:p>
            <a:r>
              <a:rPr lang="en-GB" sz="1400" dirty="0"/>
              <a:t>She weighs 12kg.</a:t>
            </a:r>
          </a:p>
          <a:p>
            <a:endParaRPr lang="en-GB" sz="1400" dirty="0"/>
          </a:p>
          <a:p>
            <a:r>
              <a:rPr lang="en-GB" sz="1400" dirty="0" err="1"/>
              <a:t>Levetiracetam</a:t>
            </a:r>
            <a:r>
              <a:rPr lang="en-GB" sz="1400" dirty="0"/>
              <a:t> is available in 100ml bottles of 100mg/ml concentration.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4431397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bottles of 100ml </a:t>
            </a:r>
            <a:r>
              <a:rPr lang="en-GB" sz="1400" dirty="0" err="1"/>
              <a:t>levetiravetam</a:t>
            </a:r>
            <a:r>
              <a:rPr lang="en-GB" sz="1400" dirty="0"/>
              <a:t> does she need to last her 56 days?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5652418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5652417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bottles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5652418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662464" y="332656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8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CAL054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3-year old girl attends Paediatric Neurology clinic as follow up for focal seizures. </a:t>
            </a:r>
          </a:p>
          <a:p>
            <a:endParaRPr lang="en-GB" sz="1400" dirty="0"/>
          </a:p>
          <a:p>
            <a:r>
              <a:rPr lang="en-GB" sz="1400" dirty="0"/>
              <a:t>She is to be started on </a:t>
            </a:r>
            <a:r>
              <a:rPr lang="en-GB" sz="1400" dirty="0" err="1"/>
              <a:t>Levetiracetam</a:t>
            </a:r>
            <a:r>
              <a:rPr lang="en-GB" sz="1400" dirty="0"/>
              <a:t> with planned </a:t>
            </a:r>
            <a:r>
              <a:rPr lang="en-GB" sz="1400" dirty="0" err="1"/>
              <a:t>uptitration</a:t>
            </a:r>
            <a:r>
              <a:rPr lang="en-GB" sz="1400" dirty="0"/>
              <a:t>.</a:t>
            </a:r>
          </a:p>
          <a:p>
            <a:r>
              <a:rPr lang="en-GB" sz="1400" dirty="0"/>
              <a:t>First 14 days: 10 mg/kg daily</a:t>
            </a:r>
          </a:p>
          <a:p>
            <a:r>
              <a:rPr lang="en-GB" sz="1400" dirty="0"/>
              <a:t>Next 14 days: 10 mg/kg twice daily</a:t>
            </a:r>
          </a:p>
          <a:p>
            <a:r>
              <a:rPr lang="en-GB" sz="1400" dirty="0"/>
              <a:t>Next 14 days: 15 mg/kg twice daily</a:t>
            </a:r>
          </a:p>
          <a:p>
            <a:r>
              <a:rPr lang="en-GB" sz="1400" dirty="0"/>
              <a:t>Next 14 days: 20 mg/kg twice daily</a:t>
            </a:r>
          </a:p>
          <a:p>
            <a:r>
              <a:rPr lang="en-GB" sz="1400" dirty="0"/>
              <a:t>Her next clinic appointment is in 56 days.</a:t>
            </a:r>
          </a:p>
          <a:p>
            <a:endParaRPr lang="en-GB" sz="1400" b="1" dirty="0"/>
          </a:p>
          <a:p>
            <a:r>
              <a:rPr lang="en-GB" sz="1400" dirty="0"/>
              <a:t>She weighs 12kg.</a:t>
            </a:r>
          </a:p>
          <a:p>
            <a:endParaRPr lang="en-GB" sz="1400" dirty="0"/>
          </a:p>
          <a:p>
            <a:r>
              <a:rPr lang="en-GB" sz="1400" dirty="0" err="1"/>
              <a:t>Levetiracetam</a:t>
            </a:r>
            <a:r>
              <a:rPr lang="en-GB" sz="1400" dirty="0"/>
              <a:t> is available in 100ml bottles of 100mg/ml concentration.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4431397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bottles of 100ml </a:t>
            </a:r>
            <a:r>
              <a:rPr lang="en-GB" sz="1400" dirty="0" err="1"/>
              <a:t>levetiravetam</a:t>
            </a:r>
            <a:r>
              <a:rPr lang="en-GB" sz="1400" dirty="0"/>
              <a:t> does she need to last her 56 days?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5652418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5652417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bottles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5652418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306864" y="76470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8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CAL054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8205"/>
              </p:ext>
            </p:extLst>
          </p:nvPr>
        </p:nvGraphicFramePr>
        <p:xfrm>
          <a:off x="4754563" y="598488"/>
          <a:ext cx="4239851" cy="51752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First 14 days = 10mg/kg X 12kg = 120mg/day</a:t>
                      </a:r>
                    </a:p>
                    <a:p>
                      <a:r>
                        <a:rPr lang="en-GB" sz="1400" baseline="0" dirty="0"/>
                        <a:t>= 1680 mg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Next 14 days = 10mg/kg X 12kg x2 = 240mg/day</a:t>
                      </a:r>
                    </a:p>
                    <a:p>
                      <a:r>
                        <a:rPr lang="en-GB" sz="1400" baseline="0" dirty="0"/>
                        <a:t> = 3360 mg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Next 14 days = 15mg/kg X 12kg x2 = 360mg/day</a:t>
                      </a:r>
                    </a:p>
                    <a:p>
                      <a:r>
                        <a:rPr lang="en-GB" sz="1400" baseline="0" dirty="0"/>
                        <a:t> = 5040 mg</a:t>
                      </a:r>
                    </a:p>
                    <a:p>
                      <a:endParaRPr lang="en-GB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Next 14 days = 20mg/kg X 12kg x2 = 480mg/day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6720 mg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Total for the 56 days = 16800 mg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Each bottle has 100ml x 100mg/ml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10000mg </a:t>
                      </a:r>
                      <a:r>
                        <a:rPr lang="en-GB" sz="1400" baseline="0" dirty="0" err="1"/>
                        <a:t>levetiracetam</a:t>
                      </a:r>
                      <a:endParaRPr lang="en-GB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Therefore requires 2 bottles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37548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3-year old girl attends Paediatric Neurology clinic as follow up for focal seizures. </a:t>
            </a:r>
          </a:p>
          <a:p>
            <a:endParaRPr lang="en-GB" sz="1400" dirty="0"/>
          </a:p>
          <a:p>
            <a:r>
              <a:rPr lang="en-GB" sz="1400" dirty="0"/>
              <a:t>She is to be started on </a:t>
            </a:r>
            <a:r>
              <a:rPr lang="en-GB" sz="1400" dirty="0" err="1"/>
              <a:t>Levetiracetam</a:t>
            </a:r>
            <a:r>
              <a:rPr lang="en-GB" sz="1400" dirty="0"/>
              <a:t> with planned </a:t>
            </a:r>
            <a:r>
              <a:rPr lang="en-GB" sz="1400" dirty="0" err="1"/>
              <a:t>uptitration</a:t>
            </a:r>
            <a:r>
              <a:rPr lang="en-GB" sz="1400" dirty="0"/>
              <a:t>.</a:t>
            </a:r>
          </a:p>
          <a:p>
            <a:r>
              <a:rPr lang="en-GB" sz="1400" dirty="0"/>
              <a:t>First 14 days: 10 mg/kg daily</a:t>
            </a:r>
          </a:p>
          <a:p>
            <a:r>
              <a:rPr lang="en-GB" sz="1400" dirty="0"/>
              <a:t>Next 14 days: 10 mg/kg twice daily</a:t>
            </a:r>
          </a:p>
          <a:p>
            <a:r>
              <a:rPr lang="en-GB" sz="1400" dirty="0"/>
              <a:t>Next 14 days: 15 mg/kg twice daily</a:t>
            </a:r>
          </a:p>
          <a:p>
            <a:r>
              <a:rPr lang="en-GB" sz="1400" dirty="0"/>
              <a:t>Next 14 days: 20 mg/kg twice daily</a:t>
            </a:r>
          </a:p>
          <a:p>
            <a:r>
              <a:rPr lang="en-GB" sz="1400" dirty="0"/>
              <a:t>Her next clinic appointment is in 56 days.</a:t>
            </a:r>
          </a:p>
          <a:p>
            <a:endParaRPr lang="en-GB" sz="1400" b="1" dirty="0"/>
          </a:p>
          <a:p>
            <a:r>
              <a:rPr lang="en-GB" sz="1400" dirty="0"/>
              <a:t>She weighs 12kg.</a:t>
            </a:r>
          </a:p>
          <a:p>
            <a:endParaRPr lang="en-GB" sz="1400" dirty="0"/>
          </a:p>
          <a:p>
            <a:r>
              <a:rPr lang="en-GB" sz="1400" dirty="0" err="1"/>
              <a:t>Levetiracetam</a:t>
            </a:r>
            <a:r>
              <a:rPr lang="en-GB" sz="1400" dirty="0"/>
              <a:t> is available in 100ml bottles of 100mg/ml concentration.</a:t>
            </a:r>
          </a:p>
          <a:p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7028" y="4671593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bottles of 100ml </a:t>
            </a:r>
            <a:r>
              <a:rPr lang="en-GB" sz="1400" dirty="0" err="1"/>
              <a:t>levetiravetam</a:t>
            </a:r>
            <a:r>
              <a:rPr lang="en-GB" sz="1400" dirty="0"/>
              <a:t> does she need to last her 56 days?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99" y="5796434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0508" y="5796433"/>
            <a:ext cx="94326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bottles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4233" y="5796434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65911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16016" y="27463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3.75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6.25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8.75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9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13.5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33.75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52.25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Not listed above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I need more time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CAL055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35 year-old man was admitted to hospital. He has been prescribed drug X intravenously at a dose of 7.5 micrograms/kg/min. Drug X is available as a 2.5mg/ml solution for infusion.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He weighs 75kg.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</a:rPr>
              <a:t>) of Drug X should the patient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378021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378020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</a:rPr>
              <a:t>hr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837" y="378021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7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CAL055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82259"/>
              </p:ext>
            </p:extLst>
          </p:nvPr>
        </p:nvGraphicFramePr>
        <p:xfrm>
          <a:off x="4754563" y="598488"/>
          <a:ext cx="4239851" cy="34684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13.5</a:t>
                      </a:r>
                      <a:r>
                        <a:rPr lang="en-US" sz="1400" baseline="0" dirty="0"/>
                        <a:t> mL/</a:t>
                      </a:r>
                      <a:r>
                        <a:rPr lang="en-US" sz="1400" baseline="0" dirty="0" err="1"/>
                        <a:t>hr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Dose = 7.5 </a:t>
                      </a:r>
                      <a:r>
                        <a:rPr lang="en-GB" sz="1400" dirty="0" err="1"/>
                        <a:t>microg</a:t>
                      </a:r>
                      <a:r>
                        <a:rPr lang="en-GB" sz="1400" dirty="0"/>
                        <a:t>/kg/min x 75kg </a:t>
                      </a:r>
                    </a:p>
                    <a:p>
                      <a:r>
                        <a:rPr lang="en-GB" sz="1400" dirty="0"/>
                        <a:t> = 562.5 micrograms/min</a:t>
                      </a:r>
                    </a:p>
                    <a:p>
                      <a:r>
                        <a:rPr lang="en-GB" sz="1400" dirty="0"/>
                        <a:t> = (562.5*60) micrograms/hr</a:t>
                      </a:r>
                    </a:p>
                    <a:p>
                      <a:r>
                        <a:rPr lang="en-GB" sz="1400" dirty="0"/>
                        <a:t> = 33750 micrograms/hr</a:t>
                      </a:r>
                    </a:p>
                    <a:p>
                      <a:r>
                        <a:rPr lang="en-GB" sz="1400" baseline="0" dirty="0"/>
                        <a:t> = 33.75 mg/hr</a:t>
                      </a:r>
                    </a:p>
                    <a:p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Rate = Dose-per-unit-time / Concentration</a:t>
                      </a:r>
                    </a:p>
                    <a:p>
                      <a:r>
                        <a:rPr lang="en-GB" sz="1400" dirty="0"/>
                        <a:t>Rate = 33.75mg/hr / 2.5mg/mL </a:t>
                      </a:r>
                    </a:p>
                    <a:p>
                      <a:r>
                        <a:rPr lang="en-GB" sz="1400" dirty="0"/>
                        <a:t>=</a:t>
                      </a:r>
                      <a:r>
                        <a:rPr lang="en-GB" sz="1400" baseline="0" dirty="0"/>
                        <a:t> 13.5mL/hr</a:t>
                      </a:r>
                      <a:endParaRPr lang="en-GB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35 year-old man was admitted to hospital. He has been prescribed drug X intravenously at a dose of 7.5 micrograms/kg/min. Drug X is available as a 2.5mg/ml solution for infusion.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He weighs 75kg.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</a:rPr>
              <a:t>) of Drug X should the patient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950" y="4020175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03859" y="4020174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</a:rPr>
              <a:t>hr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7584" y="4020175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13.5</a:t>
            </a: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6415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31558" y="39528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3.2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46.8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CAL056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US" sz="1400" dirty="0"/>
              <a:t>A 54-year old man is currently in Cardiac High Dependency Unit with cardiogenic shock. He requires a dopamine infusion.</a:t>
            </a:r>
          </a:p>
          <a:p>
            <a:endParaRPr lang="en-US" sz="1400" dirty="0"/>
          </a:p>
          <a:p>
            <a:r>
              <a:rPr lang="en-US" sz="1400" dirty="0"/>
              <a:t>The available dopamine ampoules are at a concentration of 250mg/5ml. This is to be diluted to a final concentration of 3.2mg/ml using 5% glucose. The final volume of the syringe driver is 50ml.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3567301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How much 5% glucose (mL) is required for this dilution?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7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CAL056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2430"/>
              </p:ext>
            </p:extLst>
          </p:nvPr>
        </p:nvGraphicFramePr>
        <p:xfrm>
          <a:off x="4754563" y="598488"/>
          <a:ext cx="4239851" cy="43218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46.8mL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Initial concentration = 250mg/5ml</a:t>
                      </a:r>
                    </a:p>
                    <a:p>
                      <a:r>
                        <a:rPr lang="en-GB" sz="1400" baseline="0" dirty="0"/>
                        <a:t> = 50mg/ml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Total dose in 50ml = 3.2mg/ml x 50ml</a:t>
                      </a:r>
                    </a:p>
                    <a:p>
                      <a:r>
                        <a:rPr lang="en-GB" sz="1400" baseline="0" dirty="0"/>
                        <a:t> = 160mg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Therefore volume of stock (50mg/ml) </a:t>
                      </a:r>
                      <a:r>
                        <a:rPr lang="en-GB" sz="1400" baseline="0" dirty="0" err="1"/>
                        <a:t>dobutamine</a:t>
                      </a:r>
                      <a:r>
                        <a:rPr lang="en-GB" sz="1400" baseline="0" dirty="0"/>
                        <a:t> required = 160mg / 50 mg/mL</a:t>
                      </a:r>
                    </a:p>
                    <a:p>
                      <a:r>
                        <a:rPr lang="en-GB" sz="1400" baseline="0" dirty="0"/>
                        <a:t> = 3.2mL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Therefore volume required make up to 50ml = 50 – 3.2</a:t>
                      </a:r>
                    </a:p>
                    <a:p>
                      <a:r>
                        <a:rPr lang="en-GB" sz="1400" baseline="0" dirty="0"/>
                        <a:t> = 46.8mL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(“</a:t>
                      </a:r>
                      <a:r>
                        <a:rPr lang="en-US" sz="1400" dirty="0"/>
                        <a:t>5%” glucose is a distractor)</a:t>
                      </a:r>
                      <a:endParaRPr lang="en-GB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US" sz="1400" dirty="0"/>
              <a:t>A 54-year old man is currently in Cardiac High Dependency Unit with cardiogenic shock. He requires a dopamine infusion.</a:t>
            </a:r>
          </a:p>
          <a:p>
            <a:endParaRPr lang="en-US" sz="1400" dirty="0"/>
          </a:p>
          <a:p>
            <a:r>
              <a:rPr lang="en-US" sz="1400" dirty="0"/>
              <a:t>The available dopamine ampoules are at a concentration of 250mg/5ml. This is to be diluted to a final concentration of 3.2mg/ml using 5% glucose. The final volume of the syringe driver is 50ml.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028" y="3573016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How much 5% glucose (mL) is required for this dilution?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99" y="4697857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0508" y="4697856"/>
            <a:ext cx="94326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4233" y="4697857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46.8</a:t>
            </a:r>
          </a:p>
        </p:txBody>
      </p:sp>
    </p:spTree>
    <p:extLst>
      <p:ext uri="{BB962C8B-B14F-4D97-AF65-F5344CB8AC3E}">
        <p14:creationId xmlns:p14="http://schemas.microsoft.com/office/powerpoint/2010/main" val="41846610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80112" y="238919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9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CAL057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11 year-old patient has already received 3ml of lidocaine hydrochloride injection 2% as a peripheral nerve block. </a:t>
            </a:r>
          </a:p>
          <a:p>
            <a:endParaRPr lang="en-GB" sz="1400" dirty="0"/>
          </a:p>
          <a:p>
            <a:r>
              <a:rPr lang="en-GB" sz="1400" dirty="0"/>
              <a:t>He feels that the local anaesthesia is insufficient and is requesting added lidocaine hydrochloride. The maximal dose for local lidocaine hydrochloride infiltration for his age is 3mg/kg. He weighs 40kg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additional volume (mL) of lidocaine can be given to the patient before he reaches his maximal dose?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6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CAL057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53973"/>
              </p:ext>
            </p:extLst>
          </p:nvPr>
        </p:nvGraphicFramePr>
        <p:xfrm>
          <a:off x="4754563" y="598488"/>
          <a:ext cx="4239851" cy="45352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3ml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Maximum dose = 3mg/kg x 40kg</a:t>
                      </a:r>
                    </a:p>
                    <a:p>
                      <a:r>
                        <a:rPr lang="en-GB" sz="1400" dirty="0"/>
                        <a:t> = 120 mg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2% means 2gram (2000mg) lidocaine</a:t>
                      </a:r>
                      <a:r>
                        <a:rPr lang="en-GB" sz="1400" baseline="0" dirty="0"/>
                        <a:t> hydrochloride</a:t>
                      </a:r>
                      <a:r>
                        <a:rPr lang="en-GB" sz="1400" dirty="0"/>
                        <a:t> in 100mls = 20mg/ml. </a:t>
                      </a:r>
                    </a:p>
                    <a:p>
                      <a:r>
                        <a:rPr lang="en-GB" sz="1400" dirty="0"/>
                        <a:t>(See previous slides for percentage calculations)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Therefore, volume for the </a:t>
                      </a:r>
                      <a:r>
                        <a:rPr lang="en-GB" sz="1400"/>
                        <a:t>maximal 120mg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 = (120mg / 20mg/ml)</a:t>
                      </a:r>
                    </a:p>
                    <a:p>
                      <a:r>
                        <a:rPr lang="en-GB" sz="1400" baseline="0" dirty="0"/>
                        <a:t> = 6ml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Therefore he can still have </a:t>
                      </a:r>
                    </a:p>
                    <a:p>
                      <a:r>
                        <a:rPr lang="en-GB" sz="1400" baseline="0" dirty="0"/>
                        <a:t> = (6 - 3) ml</a:t>
                      </a:r>
                    </a:p>
                    <a:p>
                      <a:r>
                        <a:rPr lang="en-GB" sz="1400" baseline="0" dirty="0"/>
                        <a:t> = 3 ml</a:t>
                      </a:r>
                      <a:endParaRPr lang="en-GB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11 year-old patient has already received 3ml of lidocaine hydrochloride injection 2% as a peripheral nerve block. </a:t>
            </a:r>
          </a:p>
          <a:p>
            <a:endParaRPr lang="en-GB" sz="1400" dirty="0"/>
          </a:p>
          <a:p>
            <a:r>
              <a:rPr lang="en-GB" sz="1400" dirty="0"/>
              <a:t>He feels that the local anaesthesia is insufficient and is requesting added lidocaine hydrochloride. The maximal dose for local lidocaine hydrochloride infiltration for his age is 3mg/kg. He weighs 40kg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545" y="3212976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additional volume (mL) of lidocaine can be given to the patient before he reaches his maximal dose?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4356274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4356273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4356274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3</a:t>
            </a: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19356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676136" y="238919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2.4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150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300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CAL058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Case presentation</a:t>
            </a:r>
          </a:p>
          <a:p>
            <a:pPr defTabSz="457200"/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A 47 year old man is admitted with septic arthritis, and has grown MRSA from his joint aspirate.</a:t>
            </a:r>
          </a:p>
          <a:p>
            <a:pPr defTabSz="457200"/>
            <a:endParaRPr lang="en-GB" sz="14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He requires an initial prescription of vancomycin at a dose of 20mg/kg every 12 hours.  He weighs 60kg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32" y="2036207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is his total daily dose (g) of vancomycin?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(Write your answer in the box below)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950" y="3311465"/>
            <a:ext cx="791642" cy="312937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0500" y="3327540"/>
            <a:ext cx="1930400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sz="1400" kern="0" dirty="0">
                <a:solidFill>
                  <a:srgbClr val="000000"/>
                </a:solidFill>
              </a:rPr>
              <a:t>grams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9592" y="3327540"/>
            <a:ext cx="560908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4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50"/>
          </a:xfrm>
        </p:spPr>
        <p:txBody>
          <a:bodyPr>
            <a:noAutofit/>
          </a:bodyPr>
          <a:lstStyle/>
          <a:p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can miss insulin doses sporadically without consequence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to decrease insulin dosage if unwell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to increase insulin dosage if unwell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adjust his night-time dose based on his expected dietary intake the next day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eat a diet low in carbohydrate and high in protein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will require regular reviews of his blood glucose control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COM024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GB" sz="1600" dirty="0"/>
              <a:t>A 15 year old male is sent home from hospital with a new diagnosis of Type 1 diabetes mellitus. He has been issued a prescription for long- and short-acting insulin.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4633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CAL058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Case presentation</a:t>
            </a:r>
          </a:p>
          <a:p>
            <a:pPr defTabSz="457200"/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A 47 year old man is admitted with septic arthritis, and has grown MRSA from his joint aspirate.</a:t>
            </a:r>
          </a:p>
          <a:p>
            <a:pPr defTabSz="457200"/>
            <a:endParaRPr lang="en-GB" sz="14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He requires an initial prescription of vancomycin at a dose of 20mg/kg every 12 hours.  He weighs 60kg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632" y="2036207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is his total daily dose (g) of vancomycin?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(Write your answer in the box below)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33031"/>
              </p:ext>
            </p:extLst>
          </p:nvPr>
        </p:nvGraphicFramePr>
        <p:xfrm>
          <a:off x="4754563" y="598488"/>
          <a:ext cx="4239851" cy="26149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2.4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Single dose = 20mg/kg x 60kg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= 1200 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= 1.2g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Daily dose (twice a day) = 2.4g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07950" y="3311465"/>
            <a:ext cx="791642" cy="312937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60500" y="3327540"/>
            <a:ext cx="1930400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sz="1400" kern="0" dirty="0">
                <a:solidFill>
                  <a:srgbClr val="000000"/>
                </a:solidFill>
              </a:rPr>
              <a:t>grams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9592" y="3327540"/>
            <a:ext cx="560908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0000"/>
                </a:solidFill>
                <a:latin typeface="Calibri"/>
              </a:rPr>
              <a:t>2.4</a:t>
            </a:r>
            <a:endParaRPr lang="en-US" sz="1600" i="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5995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68144" y="274638"/>
            <a:ext cx="1872208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28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70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84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CAL059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45-year old woman has been admitted with septicaemia. Together with other antibiotics, she has been prescribed gentamicin 1mg/kg intravenously 8hrly.</a:t>
            </a:r>
          </a:p>
          <a:p>
            <a:endParaRPr lang="en-GB" sz="1400" dirty="0"/>
          </a:p>
          <a:p>
            <a:r>
              <a:rPr lang="en-GB" sz="1400" dirty="0"/>
              <a:t>She weighs 92 kg.</a:t>
            </a:r>
          </a:p>
          <a:p>
            <a:endParaRPr lang="en-GB" sz="1400" dirty="0"/>
          </a:p>
          <a:p>
            <a:r>
              <a:rPr lang="en-GB" sz="1400"/>
              <a:t>Gentamicin </a:t>
            </a:r>
            <a:r>
              <a:rPr lang="en-GB" sz="1400" dirty="0"/>
              <a:t>is available in 80mg vials which cannot be re-used, and any residual must be discarded.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3567301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80mg vials of gentamicin would be required for 7 days (assuming no changes in dose required)?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vials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4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CAL059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76520"/>
              </p:ext>
            </p:extLst>
          </p:nvPr>
        </p:nvGraphicFramePr>
        <p:xfrm>
          <a:off x="4754563" y="598488"/>
          <a:ext cx="4239851" cy="26149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42 vials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Single dose = 1mg/kg x 92kg</a:t>
                      </a:r>
                    </a:p>
                    <a:p>
                      <a:r>
                        <a:rPr lang="en-GB" sz="1400" baseline="0" dirty="0"/>
                        <a:t> = 92mg</a:t>
                      </a:r>
                    </a:p>
                    <a:p>
                      <a:r>
                        <a:rPr lang="en-GB" sz="1400" baseline="0" dirty="0"/>
                        <a:t> = 2 vials (discarding the excess)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Daily dose = 6 vials</a:t>
                      </a:r>
                    </a:p>
                    <a:p>
                      <a:r>
                        <a:rPr lang="en-GB" sz="1400" baseline="0" dirty="0"/>
                        <a:t>One week = 42 vials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45-year old woman has been admitted with septicaemia. Together with other antibiotics, she has been prescribed gentamicin 1mg/kg intravenously 8hrly.</a:t>
            </a:r>
          </a:p>
          <a:p>
            <a:endParaRPr lang="en-GB" sz="1400" dirty="0"/>
          </a:p>
          <a:p>
            <a:r>
              <a:rPr lang="en-GB" sz="1400" dirty="0"/>
              <a:t>She weighs 92 kg.</a:t>
            </a:r>
          </a:p>
          <a:p>
            <a:endParaRPr lang="en-GB" sz="1400" dirty="0"/>
          </a:p>
          <a:p>
            <a:r>
              <a:rPr lang="en-GB" sz="1400" dirty="0"/>
              <a:t>Vancomycin is available in 80mg vials which cannot be re-used, and any residual must be discarded.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028" y="3573016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80mg vials of gentamicin would be required for 7 days (assuming no changes in dose required)?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99" y="4697857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0508" y="4697856"/>
            <a:ext cx="94326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vials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4233" y="4697857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3114930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80112" y="304784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0.9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2.4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5.4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8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9.6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Not listed above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CAL060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35 year-old man was admitted to hospital. He has been prescribed drug X intravenously at a dose of 250 </a:t>
            </a:r>
            <a:r>
              <a:rPr lang="en-GB" sz="1400" dirty="0" err="1"/>
              <a:t>nanograms</a:t>
            </a:r>
            <a:r>
              <a:rPr lang="en-GB" sz="1400" dirty="0"/>
              <a:t>/kg/min. Drug X is reconstituted with 5% glucose to a final solution of 1.25mg/ml for infusion.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He weighs 75kg.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</a:rPr>
              <a:t>) of Drug X should the patient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378021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378020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</a:rPr>
              <a:t>hr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837" y="378021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3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CAL060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31960"/>
              </p:ext>
            </p:extLst>
          </p:nvPr>
        </p:nvGraphicFramePr>
        <p:xfrm>
          <a:off x="4754563" y="598488"/>
          <a:ext cx="4239851" cy="38951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0.9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ml/</a:t>
                      </a:r>
                      <a:r>
                        <a:rPr lang="en-US" sz="1400" dirty="0" err="1"/>
                        <a:t>hr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Dose = 250 </a:t>
                      </a:r>
                      <a:r>
                        <a:rPr lang="en-GB" sz="1400" dirty="0" err="1"/>
                        <a:t>nanograms</a:t>
                      </a:r>
                      <a:r>
                        <a:rPr lang="en-GB" sz="1400" dirty="0"/>
                        <a:t>/kg/min x 75kg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 = 0.25 micrograms/kg/min x 75kg </a:t>
                      </a:r>
                    </a:p>
                    <a:p>
                      <a:r>
                        <a:rPr lang="en-GB" sz="1400" dirty="0"/>
                        <a:t> = 18.75 micrograms/min</a:t>
                      </a:r>
                    </a:p>
                    <a:p>
                      <a:r>
                        <a:rPr lang="en-GB" sz="1400" dirty="0"/>
                        <a:t> = (18.75*60) micrograms/hr</a:t>
                      </a:r>
                    </a:p>
                    <a:p>
                      <a:r>
                        <a:rPr lang="en-GB" sz="1400" dirty="0"/>
                        <a:t> = 1125 micrograms/hr</a:t>
                      </a:r>
                    </a:p>
                    <a:p>
                      <a:r>
                        <a:rPr lang="en-GB" sz="1400" baseline="0" dirty="0"/>
                        <a:t> = 1.125 mg/hr</a:t>
                      </a:r>
                    </a:p>
                    <a:p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Rate = Dose-per-unit-time / Concentration</a:t>
                      </a:r>
                    </a:p>
                    <a:p>
                      <a:r>
                        <a:rPr lang="en-GB" sz="1400" dirty="0"/>
                        <a:t>Rate = 1.125mg/hr / 1.25mg/mL </a:t>
                      </a:r>
                    </a:p>
                    <a:p>
                      <a:r>
                        <a:rPr lang="en-GB" sz="1400" dirty="0"/>
                        <a:t>=</a:t>
                      </a:r>
                      <a:r>
                        <a:rPr lang="en-GB" sz="1400" baseline="0" dirty="0"/>
                        <a:t> 0.9 mL/hr</a:t>
                      </a:r>
                      <a:endParaRPr lang="en-GB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NOTE: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“5%” glucose is</a:t>
                      </a:r>
                      <a:r>
                        <a:rPr lang="en-US" sz="1400" baseline="0" dirty="0"/>
                        <a:t> a distractor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35 year-old man was admitted to hospital. He has been prescribed drug X intravenously at a dose of 250 </a:t>
            </a:r>
            <a:r>
              <a:rPr lang="en-GB" sz="1400" dirty="0" err="1"/>
              <a:t>nanograms</a:t>
            </a:r>
            <a:r>
              <a:rPr lang="en-GB" sz="1400" dirty="0"/>
              <a:t>/kg/min. Drug X is reconstituted with 5% glucose to a final solution of 1.25mg/ml for infusion.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He weighs 75kg.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</a:rPr>
              <a:t>) of Drug X should the patient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950" y="4020175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03859" y="4020174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</a:rPr>
              <a:t>hr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7584" y="4020175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0.9</a:t>
            </a: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16644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80112" y="295684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22.5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37.5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166.7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300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600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Not listed above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CAL061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48 year-old patient has received 15ml of 2.5% w/v Drug X. 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amount (mg) of Drug X has the patient received?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5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CAL061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36302"/>
              </p:ext>
            </p:extLst>
          </p:nvPr>
        </p:nvGraphicFramePr>
        <p:xfrm>
          <a:off x="4754563" y="598488"/>
          <a:ext cx="4239851" cy="26149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375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2.5% means 2.5grams in 100mls</a:t>
                      </a:r>
                    </a:p>
                    <a:p>
                      <a:r>
                        <a:rPr lang="en-GB" sz="1400" dirty="0"/>
                        <a:t> = 2500/100 mg/ml. </a:t>
                      </a:r>
                    </a:p>
                    <a:p>
                      <a:r>
                        <a:rPr lang="en-GB" sz="1400" dirty="0"/>
                        <a:t> = 25 mg/ml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Therefore, in 15mls there are 25mg/ml x 15ml = 375mg.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48 year-old patient has received 15ml of 2.5% w/v Drug X. 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amount (mg) of Drug X has the patient received?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392422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39242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392422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375</a:t>
            </a:r>
          </a:p>
        </p:txBody>
      </p:sp>
    </p:spTree>
    <p:extLst>
      <p:ext uri="{BB962C8B-B14F-4D97-AF65-F5344CB8AC3E}">
        <p14:creationId xmlns:p14="http://schemas.microsoft.com/office/powerpoint/2010/main" val="251287601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16016" y="27463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7.5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Not listed above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CAL062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Case presentation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 4 year old boy is being reviewed in Epilepsy Clinic with focal tonic-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clonic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seizures. He now requires carbamazepine 15mg/kg daily in 3 divided doses.</a:t>
            </a:r>
          </a:p>
          <a:p>
            <a:pPr defTabSz="457200"/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He weighs 16kg.</a:t>
            </a:r>
          </a:p>
          <a:p>
            <a:pPr defTabSz="457200"/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Carbamazepine solution is available as a 100mg/5ml suspension.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32" y="3140968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volume (mL) of carbamazepine oral suspension should be given for each single dose?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(Write your answer in the box below)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950" y="4416226"/>
            <a:ext cx="791642" cy="312937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0500" y="4432301"/>
            <a:ext cx="1930400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9592" y="4432301"/>
            <a:ext cx="560908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6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CAL062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Case presentation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 4 year old boy is being reviewed in Epilepsy Clinic with focal tonic-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clonic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seizures. He now requires carbamazepine 15mg/kg daily in 3 divided doses.</a:t>
            </a:r>
          </a:p>
          <a:p>
            <a:pPr defTabSz="457200"/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He weighs 16kg.</a:t>
            </a:r>
          </a:p>
          <a:p>
            <a:pPr defTabSz="457200"/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Carbamazepine solution is available as a 100mg/5ml suspension.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32" y="3641005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volume (mL) of carbamazepine oral suspension should be given for each single dose?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(Write your answer in the box below)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36135"/>
              </p:ext>
            </p:extLst>
          </p:nvPr>
        </p:nvGraphicFramePr>
        <p:xfrm>
          <a:off x="4754563" y="598488"/>
          <a:ext cx="4239851" cy="38951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4mL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US" sz="1400" dirty="0"/>
                        <a:t>Total </a:t>
                      </a:r>
                      <a:r>
                        <a:rPr lang="en-US" sz="1400" u="sng" dirty="0"/>
                        <a:t>daily</a:t>
                      </a:r>
                      <a:r>
                        <a:rPr lang="en-US" sz="1400" dirty="0"/>
                        <a:t> dose = 15mg/kg x 16kg</a:t>
                      </a:r>
                    </a:p>
                    <a:p>
                      <a:r>
                        <a:rPr lang="en-US" sz="1400" dirty="0"/>
                        <a:t> = 240 mg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Single dose = 240mg / 3</a:t>
                      </a:r>
                    </a:p>
                    <a:p>
                      <a:r>
                        <a:rPr lang="en-US" sz="1400" dirty="0"/>
                        <a:t> = 80</a:t>
                      </a:r>
                      <a:r>
                        <a:rPr lang="en-US" sz="1400" baseline="0" dirty="0"/>
                        <a:t> mg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Concentration = 100mg/5ml</a:t>
                      </a:r>
                    </a:p>
                    <a:p>
                      <a:r>
                        <a:rPr lang="en-US" sz="1400" baseline="0" dirty="0"/>
                        <a:t> = 20mg/mL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Volume = Dose / Concentration</a:t>
                      </a:r>
                    </a:p>
                    <a:p>
                      <a:r>
                        <a:rPr lang="en-US" sz="1400" baseline="0" dirty="0"/>
                        <a:t> = 80mg / 20mg/ml</a:t>
                      </a:r>
                    </a:p>
                    <a:p>
                      <a:r>
                        <a:rPr lang="en-US" sz="1400" baseline="0" dirty="0"/>
                        <a:t> = 4 mL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07950" y="4916263"/>
            <a:ext cx="791642" cy="312937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60500" y="4932338"/>
            <a:ext cx="1930400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9592" y="4932338"/>
            <a:ext cx="560908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kern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71978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08104" y="264175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49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Not listed above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CAL063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89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63-year old man is currently in the Intensive Care unit with a witnessed benzodiazepine-only overdose, with no evidence of other drugs ingested. His airways has been secured. Three separate doses of flumazenil produced a response, but his drowsiness recurs.</a:t>
            </a:r>
          </a:p>
          <a:p>
            <a:endParaRPr lang="en-GB" sz="1400" dirty="0"/>
          </a:p>
          <a:p>
            <a:r>
              <a:rPr lang="en-GB" sz="1400" dirty="0"/>
              <a:t>A decision is made to start a flumazenil infusion.</a:t>
            </a:r>
          </a:p>
          <a:p>
            <a:endParaRPr lang="en-GB" sz="1400" dirty="0"/>
          </a:p>
          <a:p>
            <a:r>
              <a:rPr lang="en-GB" sz="1400" dirty="0"/>
              <a:t>Flumazenil is available as 500 micrograms / 5 ml solution, and needs to be diluted with 0.9% sodium chloride to a final concentration of 50 micrograms/</a:t>
            </a:r>
            <a:r>
              <a:rPr lang="en-GB" sz="1400" dirty="0" err="1"/>
              <a:t>mL.</a:t>
            </a:r>
            <a:r>
              <a:rPr lang="en-GB" sz="1400" dirty="0"/>
              <a:t> The final volume of the syringe pump is 50mL.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8545" y="3567301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How much 0.9% sodium chloride (mL) is required for this dilution?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0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50"/>
          </a:xfrm>
        </p:spPr>
        <p:txBody>
          <a:bodyPr>
            <a:noAutofit/>
          </a:bodyPr>
          <a:lstStyle/>
          <a:p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can miss insulin doses sporadically without consequence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to decrease insulin dosage if unwell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to increase insulin dosage if unwell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adjust his night-time dose based on his expected dietary intake the next day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eat a diet low in carbohydrate and high in protein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will require regular reviews of his blood glucose control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COM024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GB" sz="1600" dirty="0"/>
              <a:t>A 15 year old male is sent home from hospital with a new diagnosis of Type 1 diabetes mellitus. He has been issued a prescription for long- and short-acting insulin.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659700" y="170080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CAL063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30515"/>
              </p:ext>
            </p:extLst>
          </p:nvPr>
        </p:nvGraphicFramePr>
        <p:xfrm>
          <a:off x="4754563" y="598488"/>
          <a:ext cx="4239851" cy="41084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25mL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Initial concentration = 500 micrograms / 5ml</a:t>
                      </a:r>
                    </a:p>
                    <a:p>
                      <a:r>
                        <a:rPr lang="en-GB" sz="1400" baseline="0" dirty="0"/>
                        <a:t> = 100 micrograms/mL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FINAL Total dose in 50ml = 50 micrograms/mL x 50ml</a:t>
                      </a:r>
                    </a:p>
                    <a:p>
                      <a:r>
                        <a:rPr lang="en-GB" sz="1400" baseline="0" dirty="0"/>
                        <a:t> = 2500 micrograms</a:t>
                      </a:r>
                    </a:p>
                    <a:p>
                      <a:endParaRPr lang="en-GB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Therefore volume of stock (100 micrograms/mL) flumazenil required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2500micrograms / 100micrgrams/mL</a:t>
                      </a:r>
                    </a:p>
                    <a:p>
                      <a:r>
                        <a:rPr lang="en-GB" sz="1400" baseline="0" dirty="0"/>
                        <a:t> = 25mL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Therefore volume required make up to 25ml = 50 – 25</a:t>
                      </a:r>
                    </a:p>
                    <a:p>
                      <a:r>
                        <a:rPr lang="en-GB" sz="1400" baseline="0" dirty="0"/>
                        <a:t> = 25mL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89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63-year old man is currently in the Intensive Care unit with a witnessed benzodiazepine-only overdose, with no evidence of other drugs ingested. His airways has been secured. Three separate doses of flumazenil produced a response, but his drowsiness recurs.</a:t>
            </a:r>
          </a:p>
          <a:p>
            <a:endParaRPr lang="en-GB" sz="1400" dirty="0"/>
          </a:p>
          <a:p>
            <a:r>
              <a:rPr lang="en-GB" sz="1400" dirty="0"/>
              <a:t>A decision is made to start a flumazenil infusion.</a:t>
            </a:r>
          </a:p>
          <a:p>
            <a:endParaRPr lang="en-GB" sz="1400" dirty="0"/>
          </a:p>
          <a:p>
            <a:r>
              <a:rPr lang="en-GB" sz="1400" dirty="0"/>
              <a:t>Flumazenil is available as 500 micrograms / 5 ml solution, and needs to be diluted with 0.9% sodium chloride to a final concentration of 50 micrograms/</a:t>
            </a:r>
            <a:r>
              <a:rPr lang="en-GB" sz="1400" dirty="0" err="1"/>
              <a:t>mL.</a:t>
            </a:r>
            <a:r>
              <a:rPr lang="en-GB" sz="1400" dirty="0"/>
              <a:t> The final volume of the syringe pump is 50mL.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7028" y="3573016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How much 0.9% sodium chloride (mL) is required for this dilution?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99" y="4697857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0508" y="4697856"/>
            <a:ext cx="94326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4233" y="4697857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264359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en-GB" dirty="0"/>
              <a:t>Some Q here are harder than ‘usual’ PSA questions</a:t>
            </a:r>
          </a:p>
          <a:p>
            <a:endParaRPr lang="en-GB" dirty="0"/>
          </a:p>
          <a:p>
            <a:r>
              <a:rPr lang="en-GB" dirty="0"/>
              <a:t>The key point is to practice doing Q and to be familiar with the principles</a:t>
            </a:r>
          </a:p>
          <a:p>
            <a:r>
              <a:rPr lang="en-GB" dirty="0"/>
              <a:t>Workbook to follow on QM+</a:t>
            </a:r>
          </a:p>
          <a:p>
            <a:endParaRPr lang="en-GB" dirty="0"/>
          </a:p>
          <a:p>
            <a:r>
              <a:rPr lang="en-GB" dirty="0"/>
              <a:t>Don’t forget:</a:t>
            </a:r>
          </a:p>
          <a:p>
            <a:pPr lvl="1"/>
            <a:r>
              <a:rPr lang="en-GB" dirty="0"/>
              <a:t>There are different ways to get to the correct answer!</a:t>
            </a:r>
          </a:p>
        </p:txBody>
      </p:sp>
    </p:spTree>
    <p:extLst>
      <p:ext uri="{BB962C8B-B14F-4D97-AF65-F5344CB8AC3E}">
        <p14:creationId xmlns:p14="http://schemas.microsoft.com/office/powerpoint/2010/main" val="277427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C25E854D-86CB-41E6-86B9-A644EC71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b="1" dirty="0"/>
              <a:t>Sick day rules - </a:t>
            </a:r>
            <a:r>
              <a:rPr lang="en-GB" sz="3600" b="1" dirty="0"/>
              <a:t>Type I diabetes mellitus</a:t>
            </a:r>
            <a:endParaRPr lang="en-GB" alt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8239D-B117-49CD-9F39-BB4789BE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Never omit insulin (may need increased – local guidance usually provided)</a:t>
            </a:r>
          </a:p>
          <a:p>
            <a:r>
              <a:rPr lang="en-GB" dirty="0"/>
              <a:t>Maintain adequate (sugar-free) fluid intake</a:t>
            </a:r>
          </a:p>
          <a:p>
            <a:r>
              <a:rPr lang="en-GB" dirty="0"/>
              <a:t>Maintain regular carbohydrate intake – if unable to take solids, in liquid carbohydrate format</a:t>
            </a:r>
          </a:p>
          <a:p>
            <a:endParaRPr lang="en-GB" dirty="0"/>
          </a:p>
          <a:p>
            <a:r>
              <a:rPr lang="en-GB" dirty="0"/>
              <a:t>Consider anti-emetic if nauseated</a:t>
            </a:r>
          </a:p>
          <a:p>
            <a:r>
              <a:rPr lang="en-GB" dirty="0"/>
              <a:t>Consider oral electrolyte replacement in diarrhoea</a:t>
            </a:r>
          </a:p>
          <a:p>
            <a:endParaRPr lang="en-GB" dirty="0"/>
          </a:p>
          <a:p>
            <a:r>
              <a:rPr lang="en-GB" dirty="0"/>
              <a:t>If prolonged inability to keep down fluids (e.g. &gt;4hrs), then likely needs hospital admission</a:t>
            </a:r>
          </a:p>
          <a:p>
            <a:r>
              <a:rPr lang="en-GB" dirty="0"/>
              <a:t>Increased blood glucose monitoring (e.g. 4hr-ly, and even more frequently if &gt;moderate ketones)</a:t>
            </a:r>
          </a:p>
          <a:p>
            <a:r>
              <a:rPr lang="en-GB" dirty="0"/>
              <a:t>Ketone testing 2-4 </a:t>
            </a:r>
            <a:r>
              <a:rPr lang="en-GB" dirty="0" err="1"/>
              <a:t>hrly</a:t>
            </a:r>
            <a:endParaRPr lang="en-GB" dirty="0"/>
          </a:p>
          <a:p>
            <a:pPr lvl="1"/>
            <a:r>
              <a:rPr lang="en-GB" dirty="0"/>
              <a:t>If persistently elevated, or elevated while low blood glucose – may need hospital admission</a:t>
            </a:r>
          </a:p>
          <a:p>
            <a:endParaRPr lang="en-GB" dirty="0"/>
          </a:p>
          <a:p>
            <a:r>
              <a:rPr lang="en-GB" dirty="0"/>
              <a:t>Diabetic specialist nurse should provide individualised plan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14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EFD2CF19-27E3-41E1-BD00-BFE870A9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/>
              <a:t>Sick day rules - </a:t>
            </a:r>
            <a:r>
              <a:rPr lang="en-GB" sz="3600" b="1" dirty="0"/>
              <a:t>Type II diabetes mellitus</a:t>
            </a:r>
            <a:endParaRPr lang="en-GB" altLang="en-US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196752"/>
          <a:ext cx="864096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670">
                <a:tc>
                  <a:txBody>
                    <a:bodyPr/>
                    <a:lstStyle/>
                    <a:p>
                      <a:r>
                        <a:rPr lang="en-GB" sz="1400" dirty="0"/>
                        <a:t>Medications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482">
                <a:tc>
                  <a:txBody>
                    <a:bodyPr/>
                    <a:lstStyle/>
                    <a:p>
                      <a:r>
                        <a:rPr lang="en-GB" sz="1400" dirty="0"/>
                        <a:t>Patients</a:t>
                      </a:r>
                      <a:r>
                        <a:rPr lang="en-GB" sz="1400" baseline="0" dirty="0"/>
                        <a:t> o</a:t>
                      </a:r>
                      <a:r>
                        <a:rPr lang="en-GB" sz="1400" dirty="0"/>
                        <a:t>n oral medication only, </a:t>
                      </a:r>
                      <a:r>
                        <a:rPr lang="en-GB" sz="1400" b="1" u="sng" dirty="0"/>
                        <a:t>not including </a:t>
                      </a:r>
                      <a:r>
                        <a:rPr lang="en-GB" sz="1400" b="1" u="sng" dirty="0" err="1"/>
                        <a:t>sulphonylureas</a:t>
                      </a:r>
                      <a:endParaRPr lang="en-GB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Continue with medication as normal (except metformin if prolonged D/V)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Encourage adequate fluid and diet intake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Consider providing an oral electrolyte replacement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en-GB" sz="1400" dirty="0"/>
                        <a:t>Patients taking </a:t>
                      </a:r>
                      <a:r>
                        <a:rPr lang="en-GB" sz="1400" b="1" u="sng" dirty="0" err="1"/>
                        <a:t>sulphonylureas</a:t>
                      </a:r>
                      <a:endParaRPr lang="en-GB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Minimum of daily self-blood glucose 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Advice should be provided regarding the increased risk of hypoglycaemia and reinforce the importance of taking some form of regular carbohydrate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Seek advice if blood glucose persistently elevated (e.g. &gt; 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GB" sz="1400" dirty="0"/>
                        <a:t>Gliptins (dipeptidylpeptidase-4 inhibitors) e.g., sitagliptin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Not associated with hypoglycaemia – newer agents – wise to d/w diabetic </a:t>
                      </a:r>
                      <a:r>
                        <a:rPr lang="en-GB" sz="1400" dirty="0" err="1"/>
                        <a:t>spp</a:t>
                      </a:r>
                      <a:r>
                        <a:rPr lang="en-GB" sz="1400" dirty="0"/>
                        <a:t> nurse / 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85585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en-GB" sz="1400" dirty="0"/>
                        <a:t>SGLT-2i (sodium glucose co-transporter-2 inhibitors) e.g. dapagliflozin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Careful - DKA risk – see Warnings BNF – Monitor ketones - wise to d/w diabetic </a:t>
                      </a:r>
                      <a:r>
                        <a:rPr lang="en-GB" sz="1400" dirty="0" err="1"/>
                        <a:t>spp</a:t>
                      </a:r>
                      <a:r>
                        <a:rPr lang="en-GB" sz="1400" dirty="0"/>
                        <a:t> nurse /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[High vigilance if used in T1DM with heart failure or CKD]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691765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lang="en-GB" sz="1400" dirty="0"/>
                        <a:t>Patients taking </a:t>
                      </a:r>
                      <a:r>
                        <a:rPr lang="en-GB" sz="1400" b="1" u="sng" dirty="0"/>
                        <a:t>insulin</a:t>
                      </a:r>
                      <a:r>
                        <a:rPr lang="en-GB" sz="1400" dirty="0"/>
                        <a:t> therapy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Never omit insulin (if regular prescription)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Emphasis on the importance of regular carbohydrate intake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Minimum twice-daily self-blood glucose 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Seek advice if blood glucose persistently elevated (e.g. &gt; 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Diabetic specialist nurse should provide individualised 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93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50"/>
          </a:xfrm>
        </p:spPr>
        <p:txBody>
          <a:bodyPr>
            <a:noAutofit/>
          </a:bodyPr>
          <a:lstStyle/>
          <a:p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Amlodipine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Aspirin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Atorvastatin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 err="1"/>
              <a:t>Bisoprolol</a:t>
            </a:r>
            <a:r>
              <a:rPr lang="en-GB" sz="1600" dirty="0"/>
              <a:t> 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Codeine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 err="1"/>
              <a:t>Estradiol</a:t>
            </a:r>
            <a:r>
              <a:rPr lang="en-GB" sz="1600" dirty="0"/>
              <a:t> (</a:t>
            </a:r>
            <a:r>
              <a:rPr lang="en-GB" sz="1600" dirty="0" err="1"/>
              <a:t>Climaval</a:t>
            </a:r>
            <a:r>
              <a:rPr lang="en-GB" sz="1600" dirty="0"/>
              <a:t>®)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 err="1"/>
              <a:t>Gliclazide</a:t>
            </a:r>
            <a:endParaRPr lang="en-GB" sz="1600" dirty="0"/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Metformin MR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Paracetamol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Ramipril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COM026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477053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53 year old woman attends a pre-op clinic for a knee replacement. Apart from her knee pain, she is asymptomatic with good exercise tolerance. </a:t>
            </a:r>
            <a:r>
              <a:rPr lang="en-US" sz="1600" b="1" dirty="0"/>
              <a:t>PMH. </a:t>
            </a:r>
            <a:r>
              <a:rPr lang="en-US" sz="1600" dirty="0"/>
              <a:t>Previous hysterectomy, NSTEMI 3 years ago, Type II diabetes, severe osteoarthritis</a:t>
            </a:r>
          </a:p>
          <a:p>
            <a:endParaRPr lang="en-US" sz="1600" dirty="0"/>
          </a:p>
          <a:p>
            <a:r>
              <a:rPr lang="en-US" sz="1600" b="1" dirty="0"/>
              <a:t>Current medications:</a:t>
            </a:r>
          </a:p>
          <a:p>
            <a:r>
              <a:rPr lang="en-US" sz="1600" dirty="0"/>
              <a:t>Amlodipine 10 mg orally daily</a:t>
            </a:r>
          </a:p>
          <a:p>
            <a:r>
              <a:rPr lang="en-US" sz="1600" dirty="0"/>
              <a:t>Aspirin 75 mg orally daily</a:t>
            </a:r>
          </a:p>
          <a:p>
            <a:r>
              <a:rPr lang="en-US" sz="1600" dirty="0"/>
              <a:t>Atorvastatin 80 mg orally daily</a:t>
            </a:r>
          </a:p>
          <a:p>
            <a:r>
              <a:rPr lang="en-US" sz="1600" dirty="0" err="1"/>
              <a:t>Bisoprolol</a:t>
            </a:r>
            <a:r>
              <a:rPr lang="en-US" sz="1600" dirty="0"/>
              <a:t> 5 mg orally daily</a:t>
            </a:r>
          </a:p>
          <a:p>
            <a:r>
              <a:rPr lang="en-US" sz="1600" dirty="0"/>
              <a:t>Codeine 30 mg orally as required (max 6hr-ly)</a:t>
            </a:r>
          </a:p>
          <a:p>
            <a:r>
              <a:rPr lang="en-US" sz="1600" dirty="0"/>
              <a:t>Estradiol (</a:t>
            </a:r>
            <a:r>
              <a:rPr lang="en-US" sz="1600" dirty="0" err="1"/>
              <a:t>Climaval</a:t>
            </a:r>
            <a:r>
              <a:rPr lang="en-US" sz="1600" dirty="0"/>
              <a:t>®) 1 mg orally daily as hormone replacement therapy</a:t>
            </a:r>
          </a:p>
          <a:p>
            <a:r>
              <a:rPr lang="en-US" sz="1600" dirty="0" err="1"/>
              <a:t>Gliclazide</a:t>
            </a:r>
            <a:r>
              <a:rPr lang="en-US" sz="1600" dirty="0"/>
              <a:t> 80 mg orally two times daily</a:t>
            </a:r>
          </a:p>
          <a:p>
            <a:r>
              <a:rPr lang="en-US" sz="1600" dirty="0"/>
              <a:t>Metformin MR 1 g orally two times a day</a:t>
            </a:r>
          </a:p>
          <a:p>
            <a:r>
              <a:rPr lang="en-US" sz="1600" dirty="0"/>
              <a:t>Paracetamol 1 g orally 6hr-ly</a:t>
            </a:r>
          </a:p>
          <a:p>
            <a:r>
              <a:rPr lang="en-US" sz="1600" dirty="0"/>
              <a:t>Ramipril 10 mg orally daily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5587554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</a:t>
            </a:r>
            <a:r>
              <a:rPr lang="en-US" sz="1600" b="1" i="1" u="sng" dirty="0">
                <a:solidFill>
                  <a:srgbClr val="FF0000"/>
                </a:solidFill>
              </a:rPr>
              <a:t>the drugs that MAY need to be stopped/withheld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prior to her surgery.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45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50"/>
          </a:xfrm>
        </p:spPr>
        <p:txBody>
          <a:bodyPr>
            <a:noAutofit/>
          </a:bodyPr>
          <a:lstStyle/>
          <a:p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7623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Amlodipine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Aspirin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Atorvastatin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 err="1"/>
              <a:t>Bisoprolol</a:t>
            </a:r>
            <a:r>
              <a:rPr lang="en-GB" sz="1600" dirty="0"/>
              <a:t> 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Codeine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 err="1"/>
              <a:t>Estradiol</a:t>
            </a:r>
            <a:r>
              <a:rPr lang="en-GB" sz="1600" dirty="0"/>
              <a:t> (</a:t>
            </a:r>
            <a:r>
              <a:rPr lang="en-GB" sz="1600" dirty="0" err="1"/>
              <a:t>Climaval</a:t>
            </a:r>
            <a:r>
              <a:rPr lang="en-GB" sz="1600" dirty="0"/>
              <a:t>®)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 err="1"/>
              <a:t>Gliclazide</a:t>
            </a:r>
            <a:endParaRPr lang="en-GB" sz="1600" dirty="0"/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Metformin MR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Paracetamol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Ramipril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COM026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477053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53 year old woman attends a pre-op clinic for a knee replacement. Apart from her knee pain, she is asymptomatic with good exercise tolerance. </a:t>
            </a:r>
            <a:r>
              <a:rPr lang="en-US" sz="1600" b="1" dirty="0"/>
              <a:t>PMH. </a:t>
            </a:r>
            <a:r>
              <a:rPr lang="en-US" sz="1600" dirty="0"/>
              <a:t>Previous hysterectomy, NSTEMI 3 years ago, Type II diabetes, severe osteoarthritis</a:t>
            </a:r>
          </a:p>
          <a:p>
            <a:endParaRPr lang="en-US" sz="1600" dirty="0"/>
          </a:p>
          <a:p>
            <a:r>
              <a:rPr lang="en-US" sz="1600" b="1" dirty="0"/>
              <a:t>Current medications:</a:t>
            </a:r>
          </a:p>
          <a:p>
            <a:r>
              <a:rPr lang="en-US" sz="1600" dirty="0"/>
              <a:t>Amlodipine 10 mg orally daily</a:t>
            </a:r>
          </a:p>
          <a:p>
            <a:r>
              <a:rPr lang="en-US" sz="1600" dirty="0"/>
              <a:t>Aspirin 75 mg orally daily</a:t>
            </a:r>
          </a:p>
          <a:p>
            <a:r>
              <a:rPr lang="en-US" sz="1600" dirty="0"/>
              <a:t>Atorvastatin 80 mg orally daily</a:t>
            </a:r>
          </a:p>
          <a:p>
            <a:r>
              <a:rPr lang="en-US" sz="1600" dirty="0" err="1"/>
              <a:t>Bisoprolol</a:t>
            </a:r>
            <a:r>
              <a:rPr lang="en-US" sz="1600" dirty="0"/>
              <a:t> 5 mg orally daily</a:t>
            </a:r>
          </a:p>
          <a:p>
            <a:r>
              <a:rPr lang="en-US" sz="1600" dirty="0"/>
              <a:t>Codeine 30 mg orally as required (max 6hr-ly)</a:t>
            </a:r>
          </a:p>
          <a:p>
            <a:r>
              <a:rPr lang="en-US" sz="1600" dirty="0"/>
              <a:t>Estradiol (</a:t>
            </a:r>
            <a:r>
              <a:rPr lang="en-US" sz="1600" dirty="0" err="1"/>
              <a:t>Climaval</a:t>
            </a:r>
            <a:r>
              <a:rPr lang="en-US" sz="1600" dirty="0"/>
              <a:t>®) 1 mg orally daily as hormone replacement therapy</a:t>
            </a:r>
          </a:p>
          <a:p>
            <a:r>
              <a:rPr lang="en-US" sz="1600" dirty="0" err="1"/>
              <a:t>Gliclazide</a:t>
            </a:r>
            <a:r>
              <a:rPr lang="en-US" sz="1600" dirty="0"/>
              <a:t> 80 mg orally two times daily</a:t>
            </a:r>
          </a:p>
          <a:p>
            <a:r>
              <a:rPr lang="en-US" sz="1600" dirty="0"/>
              <a:t>Metformin MR 1 g orally two times a day</a:t>
            </a:r>
          </a:p>
          <a:p>
            <a:r>
              <a:rPr lang="en-US" sz="1600" dirty="0"/>
              <a:t>Paracetamol 1 g orally 6hr-ly</a:t>
            </a:r>
          </a:p>
          <a:p>
            <a:r>
              <a:rPr lang="en-US" sz="1600" dirty="0"/>
              <a:t>Ramipril 10 mg orally daily</a:t>
            </a:r>
          </a:p>
        </p:txBody>
      </p:sp>
      <p:sp>
        <p:nvSpPr>
          <p:cNvPr id="18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439097" y="790681"/>
            <a:ext cx="317500" cy="317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I2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4439097" y="2375641"/>
            <a:ext cx="317500" cy="317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I3" title="Correct Answer Indicator"/>
          <p:cNvSpPr/>
          <p:nvPr>
            <p:custDataLst>
              <p:tags r:id="rId5"/>
            </p:custDataLst>
          </p:nvPr>
        </p:nvSpPr>
        <p:spPr>
          <a:xfrm rot="10800000">
            <a:off x="4439097" y="2771881"/>
            <a:ext cx="317500" cy="317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I4" title="Correct Answer Indicator"/>
          <p:cNvSpPr/>
          <p:nvPr>
            <p:custDataLst>
              <p:tags r:id="rId6"/>
            </p:custDataLst>
          </p:nvPr>
        </p:nvSpPr>
        <p:spPr>
          <a:xfrm rot="10800000">
            <a:off x="4439097" y="3168121"/>
            <a:ext cx="317500" cy="317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I5" title="Correct Answer Indicator"/>
          <p:cNvSpPr/>
          <p:nvPr>
            <p:custDataLst>
              <p:tags r:id="rId7"/>
            </p:custDataLst>
          </p:nvPr>
        </p:nvSpPr>
        <p:spPr>
          <a:xfrm rot="10800000">
            <a:off x="4439097" y="3960601"/>
            <a:ext cx="317500" cy="317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26E49-9B8A-AEAA-5A8D-BC1D297A2D66}"/>
              </a:ext>
            </a:extLst>
          </p:cNvPr>
          <p:cNvSpPr txBox="1"/>
          <p:nvPr/>
        </p:nvSpPr>
        <p:spPr>
          <a:xfrm>
            <a:off x="84582" y="5587554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</a:t>
            </a:r>
            <a:r>
              <a:rPr lang="en-US" sz="1600" b="1" i="1" u="sng" dirty="0">
                <a:solidFill>
                  <a:srgbClr val="FF0000"/>
                </a:solidFill>
              </a:rPr>
              <a:t>the drugs that MAY need to be stopped/withheld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prior to her surgery.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5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Peri</a:t>
            </a:r>
            <a:r>
              <a:rPr lang="en-GB" b="1" dirty="0"/>
              <a:t>-operative prescribing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27373"/>
            <a:ext cx="4104456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Depends on:</a:t>
            </a:r>
          </a:p>
          <a:p>
            <a:pPr lvl="1"/>
            <a:r>
              <a:rPr lang="en-GB" dirty="0"/>
              <a:t>Elective</a:t>
            </a:r>
          </a:p>
          <a:p>
            <a:pPr lvl="1"/>
            <a:r>
              <a:rPr lang="en-GB" dirty="0"/>
              <a:t>Emergency</a:t>
            </a:r>
          </a:p>
          <a:p>
            <a:pPr lvl="1"/>
            <a:r>
              <a:rPr lang="en-GB" dirty="0"/>
              <a:t>NBM</a:t>
            </a:r>
          </a:p>
          <a:p>
            <a:endParaRPr lang="en-GB" dirty="0"/>
          </a:p>
          <a:p>
            <a:r>
              <a:rPr lang="en-GB" dirty="0"/>
              <a:t>Common drugs involved:</a:t>
            </a:r>
          </a:p>
          <a:p>
            <a:pPr lvl="1"/>
            <a:r>
              <a:rPr lang="en-GB" dirty="0" err="1"/>
              <a:t>Antiplatelets</a:t>
            </a:r>
            <a:r>
              <a:rPr lang="en-GB" dirty="0"/>
              <a:t> / anticoagulants</a:t>
            </a:r>
          </a:p>
          <a:p>
            <a:pPr lvl="1"/>
            <a:r>
              <a:rPr lang="en-GB" dirty="0"/>
              <a:t>Diabetic medications</a:t>
            </a:r>
          </a:p>
          <a:p>
            <a:pPr lvl="2"/>
            <a:r>
              <a:rPr lang="en-GB" dirty="0"/>
              <a:t>Oral</a:t>
            </a:r>
          </a:p>
          <a:p>
            <a:pPr lvl="2"/>
            <a:r>
              <a:rPr lang="en-GB" dirty="0"/>
              <a:t>Insulin</a:t>
            </a:r>
          </a:p>
          <a:p>
            <a:pPr lvl="1"/>
            <a:r>
              <a:rPr lang="en-GB" dirty="0"/>
              <a:t>Steroids</a:t>
            </a:r>
          </a:p>
          <a:p>
            <a:pPr lvl="1"/>
            <a:r>
              <a:rPr lang="en-GB" dirty="0"/>
              <a:t>Anti-hypertensives</a:t>
            </a:r>
          </a:p>
          <a:p>
            <a:pPr lvl="1"/>
            <a:r>
              <a:rPr lang="en-GB" dirty="0"/>
              <a:t>Oral contraception / HRT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5540F-2C61-D21D-C2EE-A37FB7607624}"/>
              </a:ext>
            </a:extLst>
          </p:cNvPr>
          <p:cNvSpPr txBox="1"/>
          <p:nvPr/>
        </p:nvSpPr>
        <p:spPr>
          <a:xfrm>
            <a:off x="467544" y="6366160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hlinkClick r:id="rId2"/>
              </a:rPr>
              <a:t>https://bnf.nice.org.uk/treatment-summaries/surgery-and-long-term-medication/</a:t>
            </a:r>
            <a:r>
              <a:rPr lang="en-GB" b="1" dirty="0"/>
              <a:t> </a:t>
            </a:r>
          </a:p>
        </p:txBody>
      </p:sp>
      <p:pic>
        <p:nvPicPr>
          <p:cNvPr id="11" name="Picture 10" descr="A screenshot of a medical prescription&#10;&#10;Description automatically generated">
            <a:extLst>
              <a:ext uri="{FF2B5EF4-FFF2-40B4-BE49-F238E27FC236}">
                <a16:creationId xmlns:a16="http://schemas.microsoft.com/office/drawing/2014/main" id="{7A231A7D-7969-3792-3B91-595D188A7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7639"/>
            <a:ext cx="5533048" cy="40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7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294329"/>
              </p:ext>
            </p:extLst>
          </p:nvPr>
        </p:nvGraphicFramePr>
        <p:xfrm>
          <a:off x="179512" y="260648"/>
          <a:ext cx="8856984" cy="66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Drug /</a:t>
                      </a:r>
                      <a:r>
                        <a:rPr lang="en-GB" sz="1400" b="1" baseline="0" dirty="0"/>
                        <a:t> Class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“Typical” advice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Steroids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Continue and may</a:t>
                      </a:r>
                      <a:r>
                        <a:rPr lang="en-GB" sz="1400" baseline="0" dirty="0"/>
                        <a:t> need to increase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Antiepileptics</a:t>
                      </a:r>
                      <a:r>
                        <a:rPr lang="en-GB" sz="1400" b="1" dirty="0"/>
                        <a:t>, antiparkinsonian, antipsychotics, anxiolytics, bronchodilators, 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glaucoma drugs,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immunosuppressants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thyroid /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antithyroid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drugs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/>
                        <a:t>some</a:t>
                      </a:r>
                      <a:r>
                        <a:rPr lang="en-GB" sz="1400" b="1" i="0" baseline="0" dirty="0"/>
                        <a:t> cardiovascular drugs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Antiplatelets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Discontinue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="1" u="sng" baseline="0" dirty="0"/>
                        <a:t>if benefits outweighs risk</a:t>
                      </a:r>
                      <a:r>
                        <a:rPr lang="en-GB" sz="1400" b="1" u="none" baseline="0" dirty="0"/>
                        <a:t> </a:t>
                      </a:r>
                      <a:r>
                        <a:rPr lang="en-GB" sz="1400" baseline="0" dirty="0"/>
                        <a:t>(</a:t>
                      </a:r>
                      <a:r>
                        <a:rPr lang="en-GB" sz="1400" baseline="0" dirty="0" err="1"/>
                        <a:t>i.e</a:t>
                      </a:r>
                      <a:r>
                        <a:rPr lang="en-GB" sz="1400" baseline="0" dirty="0"/>
                        <a:t> continued only if </a:t>
                      </a:r>
                      <a:r>
                        <a:rPr lang="en-GB" sz="1400" i="1" u="sng" baseline="0" dirty="0"/>
                        <a:t>recent</a:t>
                      </a:r>
                      <a:r>
                        <a:rPr lang="en-GB" sz="1400" i="0" baseline="0" dirty="0"/>
                        <a:t> MI, PCI, ischaemic CVA)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Anticoagulant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Discontinue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="1" u="sng" baseline="0" dirty="0"/>
                        <a:t>if benefits outweighs risk</a:t>
                      </a:r>
                      <a:endParaRPr lang="en-GB" sz="1400" b="1" u="sng" dirty="0"/>
                    </a:p>
                    <a:p>
                      <a:r>
                        <a:rPr lang="en-GB" sz="1400" dirty="0"/>
                        <a:t>(or may</a:t>
                      </a:r>
                      <a:r>
                        <a:rPr lang="en-GB" sz="1400" baseline="0" dirty="0"/>
                        <a:t> require bridging unfractionated heparin infusion)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ACEi</a:t>
                      </a:r>
                      <a:r>
                        <a:rPr lang="en-GB" sz="1400" b="1" dirty="0"/>
                        <a:t> / ARB</a:t>
                      </a:r>
                      <a:r>
                        <a:rPr lang="en-GB" sz="1400" b="1" baseline="0" dirty="0"/>
                        <a:t> / potassium-sparing diuretics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Typically</a:t>
                      </a:r>
                      <a:r>
                        <a:rPr lang="en-GB" sz="1400" dirty="0"/>
                        <a:t> withheld 24 hours before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Oral anti-diabetic medications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Can be </a:t>
                      </a:r>
                      <a:r>
                        <a:rPr lang="en-GB" sz="1400" b="1" u="sng" dirty="0"/>
                        <a:t>complex</a:t>
                      </a:r>
                      <a:r>
                        <a:rPr lang="en-GB" sz="1400" dirty="0"/>
                        <a:t> (know where to look in “Diabetes, surgery and medical illness” in BNF)</a:t>
                      </a:r>
                    </a:p>
                    <a:p>
                      <a:r>
                        <a:rPr lang="en-GB" sz="1400" dirty="0"/>
                        <a:t>Sulfonylureas</a:t>
                      </a:r>
                      <a:r>
                        <a:rPr lang="en-GB" sz="1400" baseline="0" dirty="0"/>
                        <a:t> omitted while in fasted state</a:t>
                      </a:r>
                    </a:p>
                    <a:p>
                      <a:r>
                        <a:rPr lang="en-GB" sz="1400" dirty="0">
                          <a:hlinkClick r:id="rId2"/>
                        </a:rPr>
                        <a:t>https://bnf.nice.org.uk/treatment-summaries/diabetes-surgery-and-medical-illness/</a:t>
                      </a:r>
                      <a:r>
                        <a:rPr lang="en-GB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u="sng" dirty="0"/>
                        <a:t>Complex</a:t>
                      </a:r>
                      <a:r>
                        <a:rPr lang="en-GB" sz="1400" dirty="0"/>
                        <a:t> (know where to look in “Diabetes, surgery and medical illness” in BNF)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Contraception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Can be </a:t>
                      </a:r>
                      <a:r>
                        <a:rPr lang="en-GB" sz="1400" b="1" u="sng" dirty="0"/>
                        <a:t>complex</a:t>
                      </a:r>
                      <a:r>
                        <a:rPr lang="en-GB" sz="1400" dirty="0"/>
                        <a:t> (know where to look in “Contraceptives, hormonal” in BNF)</a:t>
                      </a:r>
                    </a:p>
                    <a:p>
                      <a:r>
                        <a:rPr lang="en-GB" sz="1400" dirty="0"/>
                        <a:t>Oestrogen-containing contraceptives likely need to discontinue with </a:t>
                      </a:r>
                      <a:r>
                        <a:rPr lang="en-GB" sz="1400" b="0" i="1" u="sng" dirty="0"/>
                        <a:t>major</a:t>
                      </a:r>
                      <a:r>
                        <a:rPr lang="en-GB" sz="1400" b="0" i="1" u="sng" baseline="0" dirty="0"/>
                        <a:t> or significant </a:t>
                      </a:r>
                      <a:r>
                        <a:rPr lang="en-GB" sz="1400" b="0" i="1" u="sng" baseline="0" dirty="0" err="1"/>
                        <a:t>orthopedic</a:t>
                      </a:r>
                      <a:r>
                        <a:rPr lang="en-GB" sz="1400" b="0" i="0" u="sng" baseline="0" dirty="0"/>
                        <a:t> </a:t>
                      </a:r>
                      <a:r>
                        <a:rPr lang="en-GB" sz="1400" b="0" i="0" baseline="0" dirty="0"/>
                        <a:t>surgery </a:t>
                      </a:r>
                    </a:p>
                    <a:p>
                      <a:r>
                        <a:rPr lang="en-GB" sz="1400" b="0" i="0" baseline="0" dirty="0"/>
                        <a:t>(Progestogen-only are suitable to continue)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HRT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Likely need to discontinue with </a:t>
                      </a:r>
                      <a:r>
                        <a:rPr lang="en-GB" sz="1400" b="0" i="1" u="sng" dirty="0"/>
                        <a:t>major</a:t>
                      </a:r>
                      <a:r>
                        <a:rPr lang="en-GB" sz="1400" b="0" i="1" u="sng" baseline="0" dirty="0"/>
                        <a:t> or significant </a:t>
                      </a:r>
                      <a:r>
                        <a:rPr lang="en-GB" sz="1400" b="0" i="1" u="sng" baseline="0" dirty="0" err="1"/>
                        <a:t>orthopedic</a:t>
                      </a:r>
                      <a:r>
                        <a:rPr lang="en-GB" sz="1400" b="0" i="0" u="sng" baseline="0" dirty="0"/>
                        <a:t> </a:t>
                      </a:r>
                      <a:r>
                        <a:rPr lang="en-GB" sz="1400" b="0" i="0" baseline="0" dirty="0"/>
                        <a:t>surgery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40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F51E-EB46-4E9C-9831-F611A4D8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dirty="0"/>
              <a:t>A BNF Query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AEFF-6AC1-4D25-8231-8A792963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I know if a drug / product needs a prescription or not?</a:t>
            </a:r>
          </a:p>
          <a:p>
            <a:r>
              <a:rPr lang="en-GB" dirty="0"/>
              <a:t>BNF </a:t>
            </a:r>
            <a:r>
              <a:rPr lang="en-GB" dirty="0">
                <a:sym typeface="Wingdings" panose="05000000000000000000" pitchFamily="2" charset="2"/>
              </a:rPr>
              <a:t> Drug of interest, e.g., ibuprofen  Navigate to Section box: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“Medicinal forms”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Many brands &amp; strengths - But for each product listed, the “</a:t>
            </a:r>
            <a:r>
              <a:rPr lang="en-GB" dirty="0"/>
              <a:t>Legal category” line </a:t>
            </a:r>
            <a:r>
              <a:rPr lang="en-GB" dirty="0">
                <a:sym typeface="Wingdings" panose="05000000000000000000" pitchFamily="2" charset="2"/>
              </a:rPr>
              <a:t>gives prescription status information (next slide)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22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can be addictive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should be taken for at least 6 months after they have recovered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should not be stopped suddenly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Citalopram must be taken at night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It usually takes 2–4 weeks for symptoms to improve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may require increased doses in the future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be vigilant of worsening depressive symptoms and suicidal ideas, and to seek help promptly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Some antidepressants potentially have sedating effects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COM027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36-year old woman has been attending her GP for a few weeks with moderate depression. She has trialed psychological measures, and this is currently insufficient. A joint decision has been made to start citalopram 20mg once daily.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19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02876" y="563562"/>
            <a:ext cx="4271391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can be addictive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should be taken for at least 6 months after they have recovered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should not be stopped suddenly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Citalopram must be taken at night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It usually takes 2–4 weeks for symptoms to improve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may require increased doses in the future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be vigilant of worsening depressive symptoms and suicidal ideas, and to seek help promptly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Some antidepressants potentially have sedating effects </a:t>
            </a:r>
            <a:r>
              <a:rPr lang="en-GB" sz="1600" i="1" dirty="0"/>
              <a:t>(but not citalopram – SSRIs tend to be alerting hence morning dosing; TCAs are sedating, </a:t>
            </a:r>
            <a:r>
              <a:rPr lang="en-GB" sz="1600" i="1" dirty="0" err="1"/>
              <a:t>esp</a:t>
            </a:r>
            <a:r>
              <a:rPr lang="en-GB" sz="1600" i="1" dirty="0"/>
              <a:t> in overdose)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endParaRPr lang="en-GB" sz="1600" dirty="0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COM027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36-year old woman has been attending her GP for a few weeks with moderate depression. She has trialed psychological measures, and this is currently insufficient. A joint decision has been made to start citalopram 20mg once daily.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416742" y="1057047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2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4378137" y="170000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I3" title="Correct Answer Indicator"/>
          <p:cNvSpPr/>
          <p:nvPr>
            <p:custDataLst>
              <p:tags r:id="rId5"/>
            </p:custDataLst>
          </p:nvPr>
        </p:nvSpPr>
        <p:spPr>
          <a:xfrm rot="10800000">
            <a:off x="4378137" y="273632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I4" title="Correct Answer Indicator"/>
          <p:cNvSpPr/>
          <p:nvPr>
            <p:custDataLst>
              <p:tags r:id="rId6"/>
            </p:custDataLst>
          </p:nvPr>
        </p:nvSpPr>
        <p:spPr>
          <a:xfrm rot="10800000">
            <a:off x="4378137" y="337640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I5" title="Correct Answer Indicator"/>
          <p:cNvSpPr/>
          <p:nvPr>
            <p:custDataLst>
              <p:tags r:id="rId7"/>
            </p:custDataLst>
          </p:nvPr>
        </p:nvSpPr>
        <p:spPr>
          <a:xfrm rot="10800000">
            <a:off x="4378137" y="401648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I6" title="Correct Answer Indicator"/>
          <p:cNvSpPr/>
          <p:nvPr>
            <p:custDataLst>
              <p:tags r:id="rId8"/>
            </p:custDataLst>
          </p:nvPr>
        </p:nvSpPr>
        <p:spPr>
          <a:xfrm rot="10800000">
            <a:off x="4378137" y="490040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9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can be addictive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should be taken for at least 6 months after they have recovered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should not be stopped suddenly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Citalopram must be taken at night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It usually takes 2–4 weeks for symptoms to improve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may require increased doses in the future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be vigilant of worsening depressive symptoms and suicidal ideas, and to seek help promptly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Some antidepressants potentially have sedating effects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COM027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36-year old woman has been attending her GP for a few weeks with moderate depression. She has trialed psychological measures, and this is currently insufficient. A joint decision has been made to start citalopram 20mg once daily.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91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can be addictive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should be taken for at least 6 months after they have recovered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Antidepressants should not be stopped suddenly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Citalopram must be taken at night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It usually takes 2–4 weeks for symptoms to improve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may require increased doses in the future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be vigilant of worsening depressive symptoms and suicidal ideas, and to seek help promptly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Some antidepressants potentially have sedating effects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COM027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36-year old woman has been attending her GP for a few weeks with moderate depression. She has trialed psychological measures, and this is currently insufficient. A joint decision has been made to start citalopram 20mg once daily.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378137" y="401648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0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Anti-depressants (NICE Clinical Knowledge Summaries)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GB" sz="2400" dirty="0"/>
              <a:t>Advise patients starting on antidepressants: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To be vigilant for worsening depressive symptoms and suicidal ideas, and to seek help promptly if they are concerned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It usually takes 2–4 weeks for symptoms to improve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Antidepressants should not be stopped suddenly due to potential for withdrawal symptoms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Antidepressants should be taken for at least 6 months after they have recovered, to reduce the risk of relapse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Antidepressants are not addictive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Some antidepressants, e.g. tricyclics, potentially have sedating effects greatest in the first month, and may affect the person's ability to drive / operate machines.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SSRIs are not sedating.</a:t>
            </a:r>
          </a:p>
        </p:txBody>
      </p:sp>
    </p:spTree>
    <p:extLst>
      <p:ext uri="{BB962C8B-B14F-4D97-AF65-F5344CB8AC3E}">
        <p14:creationId xmlns:p14="http://schemas.microsoft.com/office/powerpoint/2010/main" val="265531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50"/>
          </a:xfrm>
        </p:spPr>
        <p:txBody>
          <a:bodyPr>
            <a:noAutofit/>
          </a:bodyPr>
          <a:lstStyle/>
          <a:p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can miss insulin doses sporadically without consequence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hospital admission if he has prolonged inability to keep down fluids (e.g. &gt;4hrs)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to decrease insulin dosage if unwell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to increase insulin dosage if unwell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adjust his night-time dose based on his expected dietary intake the next day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eat a diet low in carbohydrate and high in protein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will require regular reviews of his blood glucose control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COM024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GB" sz="1600" dirty="0"/>
              <a:t>A 15 year old male is sent home from hospital with a new diagnosis of Type 1 diabetes mellitus. He has been issued a prescription for long- and short-acting insulin.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475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50"/>
          </a:xfrm>
        </p:spPr>
        <p:txBody>
          <a:bodyPr>
            <a:noAutofit/>
          </a:bodyPr>
          <a:lstStyle/>
          <a:p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can miss insulin doses sporadically without consequence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hospital admission if he has prolonged inability to keep down fluids (e.g. &gt;4hrs)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to decrease insulin dosage if unwell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may need to increase insulin dosage if unwell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adjust his night-time dose based on his expected dietary intake the next day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eat a diet low in carbohydrate and high in protein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will require regular reviews of his blood glucose control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COM024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GB" sz="1600" dirty="0"/>
              <a:t>A 15 year old male is sent home from hospital with a new diagnosis of Type 1 diabetes mellitus. He has been issued a prescription for long- and short-acting insulin.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378137" y="105992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2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4378137" y="258392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I3" title="Correct Answer Indicator"/>
          <p:cNvSpPr/>
          <p:nvPr>
            <p:custDataLst>
              <p:tags r:id="rId5"/>
            </p:custDataLst>
          </p:nvPr>
        </p:nvSpPr>
        <p:spPr>
          <a:xfrm rot="10800000">
            <a:off x="4378137" y="474800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5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Gastrointestinal side effects can be improved by taking metformin on an empty stomach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Gastrointestinal side-effects are common and diarrhoea is usually transient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is at risk of diabetic ketoacidosis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is at risk of lipodystrophy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be aware of symptoms of hypoglycaemia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seek immediate medical attention if symptoms such as dyspnoea, muscle cramps or abdominal pain occur.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His weight may increase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Metformin is contraindicated in pregnancy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Should be stopped if he has continued diarrhoea or vomiting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COM031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56 year old man attends his GP with results confirming a diagnosis of type II diabetes. </a:t>
            </a:r>
            <a:r>
              <a:rPr lang="en-US" sz="1600" b="1" dirty="0"/>
              <a:t>PMH.</a:t>
            </a:r>
            <a:r>
              <a:rPr lang="en-US" sz="1600" dirty="0"/>
              <a:t> Type II diabetes.</a:t>
            </a:r>
          </a:p>
          <a:p>
            <a:endParaRPr lang="en-US" sz="1600" dirty="0"/>
          </a:p>
          <a:p>
            <a:r>
              <a:rPr lang="en-US" sz="1600" dirty="0"/>
              <a:t>They agree to start on metformin 500 mg orally daily.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34107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644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Gastrointestinal side effects can be improved by taking metformin on an empty stomach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Gastrointestinal side-effects are common and diarrhoea is usually transient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is at risk of diabetic ketoacidosis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is at risk of lipodystrophy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be aware of symptoms of hypoglycaemia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seek immediate medical attention if symptoms such as dyspnoea, muscle cramps or abdominal pain occur.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His weight may increase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Metformin is contraindicated in pregnancy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Should be stopped if he has continued diarrhoea or vomiting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COM031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56 year old man attends his GP with results confirming a diagnosis of type II diabetes. </a:t>
            </a:r>
            <a:r>
              <a:rPr lang="en-US" sz="1600" b="1" dirty="0"/>
              <a:t>PMH.</a:t>
            </a:r>
            <a:r>
              <a:rPr lang="en-US" sz="1600" dirty="0"/>
              <a:t> Type II diabetes.</a:t>
            </a:r>
          </a:p>
          <a:p>
            <a:endParaRPr lang="en-US" sz="1600" dirty="0"/>
          </a:p>
          <a:p>
            <a:r>
              <a:rPr lang="en-US" sz="1600" dirty="0"/>
              <a:t>They agree to start on metformin 500 mg orally daily.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34107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378137" y="130376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2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4378137" y="362024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I3" title="Correct Answer Indicator"/>
          <p:cNvSpPr/>
          <p:nvPr>
            <p:custDataLst>
              <p:tags r:id="rId5"/>
            </p:custDataLst>
          </p:nvPr>
        </p:nvSpPr>
        <p:spPr>
          <a:xfrm rot="10800000">
            <a:off x="4378137" y="578432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2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Gastrointestinal side effects can be improved by taking metformin on an empty stomach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Gastrointestinal side-effects are common and diarrhoea is usually transient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is at risk of diabetic ketoacidosis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is at risk of lipodystrophy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be aware of symptoms of hypoglycaemia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seek immediate medical attention if symptoms such as dyspnoea, muscle cramps or abdominal pain occur.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His weight may increase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Metformin is contraindicated in pregnancy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Should be stopped if he has continued diarrhoea or vomiting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COM031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56 year old man attends his GP with results confirming a diagnosis of type II diabetes. </a:t>
            </a:r>
            <a:r>
              <a:rPr lang="en-US" sz="1600" b="1" dirty="0"/>
              <a:t>PMH.</a:t>
            </a:r>
            <a:r>
              <a:rPr lang="en-US" sz="1600" dirty="0"/>
              <a:t> Type II diabetes.</a:t>
            </a:r>
          </a:p>
          <a:p>
            <a:endParaRPr lang="en-US" sz="1600" dirty="0"/>
          </a:p>
          <a:p>
            <a:r>
              <a:rPr lang="en-US" sz="1600" dirty="0"/>
              <a:t>They agree to start on metformin 500 mg orally daily.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75918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58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8B234C-9E85-4F9E-82BA-C099DF12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67" y="114404"/>
            <a:ext cx="8649305" cy="921368"/>
          </a:xfrm>
        </p:spPr>
        <p:txBody>
          <a:bodyPr>
            <a:normAutofit/>
          </a:bodyPr>
          <a:lstStyle/>
          <a:p>
            <a:r>
              <a:rPr lang="en-GB" sz="2000" b="1" dirty="0"/>
              <a:t>Prescription status information is shown in “Legal category” for each product</a:t>
            </a:r>
            <a:br>
              <a:rPr lang="en-GB" sz="2000" b="1" dirty="0"/>
            </a:br>
            <a:r>
              <a:rPr lang="en-GB" sz="2000" dirty="0">
                <a:hlinkClick r:id="rId2"/>
              </a:rPr>
              <a:t>https://bnf.nice.org.uk/drugs/ibuprofen/#medicinal-forms</a:t>
            </a:r>
            <a:r>
              <a:rPr lang="en-GB" sz="2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AA126-2BF2-4FE6-8668-23D0EE81F5D2}"/>
              </a:ext>
            </a:extLst>
          </p:cNvPr>
          <p:cNvSpPr txBox="1"/>
          <p:nvPr/>
        </p:nvSpPr>
        <p:spPr>
          <a:xfrm>
            <a:off x="5436095" y="1100389"/>
            <a:ext cx="35665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Example: Ibuprofen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Legal category</a:t>
            </a:r>
            <a:r>
              <a:rPr lang="en-GB" sz="1400" dirty="0"/>
              <a:t>: 200mg tablets in packs of </a:t>
            </a:r>
            <a:r>
              <a:rPr lang="en-GB" sz="1400" b="1" dirty="0"/>
              <a:t>&lt;/=16 </a:t>
            </a:r>
            <a:r>
              <a:rPr lang="en-GB" sz="1400" dirty="0"/>
              <a:t>are ‘General Sales List’, GSL -  available for general sale in supermarkets – with age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200mg in packs of </a:t>
            </a:r>
            <a:r>
              <a:rPr lang="en-GB" sz="1400" b="1" dirty="0"/>
              <a:t>&gt;16 </a:t>
            </a:r>
            <a:r>
              <a:rPr lang="en-GB" sz="1400" dirty="0"/>
              <a:t>are a Pharmacy only medicine (P), available over the counter (OTC) without prescription; pharmacist counsels / checks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400mg tablets are also Pharmacy only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Some strengths /pack sizes are ‘prescription only medicine’ (POM)</a:t>
            </a:r>
          </a:p>
          <a:p>
            <a:endParaRPr lang="en-GB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56622"/>
            <a:ext cx="5122912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Click on e.g., Tablet: long list of products… click on one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1" y="4235449"/>
            <a:ext cx="3364228" cy="243391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07" y="3501008"/>
            <a:ext cx="3435527" cy="200670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5" y="4323568"/>
            <a:ext cx="3561316" cy="225767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317E7F3-F575-09AC-ABA6-40396F1AD50F}"/>
              </a:ext>
            </a:extLst>
          </p:cNvPr>
          <p:cNvSpPr/>
          <p:nvPr/>
        </p:nvSpPr>
        <p:spPr>
          <a:xfrm>
            <a:off x="1691680" y="5157192"/>
            <a:ext cx="100811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A31233B-3A59-32E9-AC5B-D3BA7D1970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" y="1340768"/>
            <a:ext cx="4295412" cy="2088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691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Gastrointestinal side effects can be improved by taking metformin on an empty stomach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Gastrointestinal side-effects are common and diarrhoea is usually transient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is at risk of diabetic ketoacidosis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is at risk of lipodystrophy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be aware of symptoms of hypoglycaemia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seek immediate medical attention if symptoms such as dyspnoea, muscle cramps or abdominal pain occur.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His weight may increase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Metformin is contraindicated in pregnancy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Should be stopped if he has continued diarrhoea or vomiting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COM031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56 year old man attends his GP with results confirming a diagnosis of type II diabetes. </a:t>
            </a:r>
            <a:r>
              <a:rPr lang="en-US" sz="1600" b="1" dirty="0"/>
              <a:t>PMH.</a:t>
            </a:r>
            <a:r>
              <a:rPr lang="en-US" sz="1600" dirty="0"/>
              <a:t> Type II diabetes.</a:t>
            </a:r>
          </a:p>
          <a:p>
            <a:endParaRPr lang="en-US" sz="1600" dirty="0"/>
          </a:p>
          <a:p>
            <a:r>
              <a:rPr lang="en-US" sz="1600" dirty="0"/>
              <a:t>They agree to start on metformin 500 mg orally daily.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75918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378137" y="578432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Anti-diabetic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484784"/>
          <a:ext cx="8712968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388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013">
                <a:tc>
                  <a:txBody>
                    <a:bodyPr/>
                    <a:lstStyle/>
                    <a:p>
                      <a:r>
                        <a:rPr lang="en-GB" sz="1600" b="1" dirty="0"/>
                        <a:t>Insulin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dirty="0"/>
                        <a:t>Risk</a:t>
                      </a:r>
                      <a:r>
                        <a:rPr lang="en-GB" sz="1600" baseline="0" dirty="0"/>
                        <a:t> of hypoglycaemia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Rotate sites of injection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Not</a:t>
                      </a:r>
                      <a:r>
                        <a:rPr lang="en-GB" sz="1600" baseline="0" dirty="0"/>
                        <a:t> to massage sites of injection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427">
                <a:tc>
                  <a:txBody>
                    <a:bodyPr/>
                    <a:lstStyle/>
                    <a:p>
                      <a:r>
                        <a:rPr lang="en-GB" sz="1600" b="1" dirty="0"/>
                        <a:t>Metformin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dirty="0"/>
                        <a:t>Should be stopped if continued diarrhoea or vomiting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dirty="0"/>
                        <a:t>GI side-effects are common and diarrhoea is usually transient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Seek immediate medical attention if symptoms such as dyspnoea, muscle cramps, abdominal pain, hypothermia, or asthenia occur (lactic acidosis)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GI side-effects</a:t>
                      </a:r>
                      <a:r>
                        <a:rPr lang="en-GB" sz="1600" baseline="0" dirty="0"/>
                        <a:t> can be helped by taking </a:t>
                      </a:r>
                      <a:r>
                        <a:rPr lang="en-GB" sz="1600" i="1" u="sng" baseline="0" dirty="0"/>
                        <a:t>with or just after</a:t>
                      </a:r>
                      <a:r>
                        <a:rPr lang="en-GB" sz="1600" i="0" u="none" baseline="0" dirty="0"/>
                        <a:t> food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305">
                <a:tc>
                  <a:txBody>
                    <a:bodyPr/>
                    <a:lstStyle/>
                    <a:p>
                      <a:r>
                        <a:rPr lang="en-GB" sz="1600" b="1" dirty="0"/>
                        <a:t>Sulfonylureas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Risk</a:t>
                      </a:r>
                      <a:r>
                        <a:rPr lang="en-GB" sz="1600" baseline="0" dirty="0"/>
                        <a:t> of hypoglycaemia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encourage weight gain</a:t>
                      </a:r>
                      <a:endParaRPr lang="en-GB" sz="16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3427">
                <a:tc>
                  <a:txBody>
                    <a:bodyPr/>
                    <a:lstStyle/>
                    <a:p>
                      <a:r>
                        <a:rPr lang="en-GB" sz="1600" b="1" dirty="0"/>
                        <a:t>SGLT2</a:t>
                      </a:r>
                      <a:r>
                        <a:rPr lang="en-GB" sz="1600" b="1" baseline="0" dirty="0"/>
                        <a:t> inhibitors </a:t>
                      </a:r>
                    </a:p>
                    <a:p>
                      <a:r>
                        <a:rPr lang="en-GB" sz="1600" b="1" baseline="0" dirty="0"/>
                        <a:t>(-</a:t>
                      </a:r>
                      <a:r>
                        <a:rPr lang="en-GB" sz="1600" b="1" baseline="0" dirty="0" err="1"/>
                        <a:t>flozins</a:t>
                      </a:r>
                      <a:r>
                        <a:rPr lang="en-GB" sz="1600" b="1" baseline="0" dirty="0"/>
                        <a:t>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Advised to report symptoms of volume depletion including postural hypotension and dizziness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should be informed of the signs and symptoms of diabetic ketoacidosis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 be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stopped if hospitalised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major surgery or acute serious illnesses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Hypoglycaemia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 especially if co-prescribed with sulfonylurea of insulin)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196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50"/>
          </a:xfrm>
        </p:spPr>
        <p:txBody>
          <a:bodyPr>
            <a:noAutofit/>
          </a:bodyPr>
          <a:lstStyle/>
          <a:p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maintain adequate fluid intake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not stop taking lithium abruptly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report any increased urination, muscle weakness, tremors, confusion or drowsiness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report any visual disturbance, persistent headaches 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seek medical advice if she suffers from diarrhoea or vomiting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use appropriate contraception if sexually active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will need regular blood tests to determine the blood lithium levels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COM022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GB" sz="1600" dirty="0"/>
              <a:t>A 38-year old woman attends the Psychiatry Outpatient Clinic. She agrees to start on lithium as treatment for bipolar disorder.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841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50"/>
          </a:xfrm>
        </p:spPr>
        <p:txBody>
          <a:bodyPr>
            <a:noAutofit/>
          </a:bodyPr>
          <a:lstStyle/>
          <a:p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maintain adequate fluid intake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not stop taking lithium abruptly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report any increased urination, muscle weakness, tremors, confusion or drowsiness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report any visual disturbance, persistent headaches 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seek medical advice if she suffers from diarrhoea or vomiting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use appropriate contraception if sexually active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will need regular blood tests to determine the blood lithium levels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COM022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GB" sz="1600" dirty="0"/>
              <a:t>A 38-year old woman attends the Psychiatry Outpatient Clinic. She agrees to start on lithium as treatment for bipolar disorder.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500057" y="441008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2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4500057" y="100912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I3" title="Correct Answer Indicator"/>
          <p:cNvSpPr/>
          <p:nvPr>
            <p:custDataLst>
              <p:tags r:id="rId5"/>
            </p:custDataLst>
          </p:nvPr>
        </p:nvSpPr>
        <p:spPr>
          <a:xfrm rot="10800000">
            <a:off x="4500057" y="164920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I4" title="Correct Answer Indicator"/>
          <p:cNvSpPr/>
          <p:nvPr>
            <p:custDataLst>
              <p:tags r:id="rId6"/>
            </p:custDataLst>
          </p:nvPr>
        </p:nvSpPr>
        <p:spPr>
          <a:xfrm rot="10800000">
            <a:off x="4500057" y="253312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I5" title="Correct Answer Indicator"/>
          <p:cNvSpPr/>
          <p:nvPr>
            <p:custDataLst>
              <p:tags r:id="rId7"/>
            </p:custDataLst>
          </p:nvPr>
        </p:nvSpPr>
        <p:spPr>
          <a:xfrm rot="10800000">
            <a:off x="4500057" y="317320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I6" title="Correct Answer Indicator"/>
          <p:cNvSpPr/>
          <p:nvPr>
            <p:custDataLst>
              <p:tags r:id="rId8"/>
            </p:custDataLst>
          </p:nvPr>
        </p:nvSpPr>
        <p:spPr>
          <a:xfrm rot="10800000">
            <a:off x="4500057" y="405712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I7" title="Correct Answer Indicator"/>
          <p:cNvSpPr/>
          <p:nvPr>
            <p:custDataLst>
              <p:tags r:id="rId9"/>
            </p:custDataLst>
          </p:nvPr>
        </p:nvSpPr>
        <p:spPr>
          <a:xfrm rot="10800000">
            <a:off x="4500057" y="469720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C03EB-9428-4AF4-ADAE-5586DA827667}"/>
              </a:ext>
            </a:extLst>
          </p:cNvPr>
          <p:cNvSpPr txBox="1"/>
          <p:nvPr/>
        </p:nvSpPr>
        <p:spPr>
          <a:xfrm>
            <a:off x="164104" y="5310270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02A0F-A1DD-4C6D-B94C-2D3E9E7F938A}"/>
              </a:ext>
            </a:extLst>
          </p:cNvPr>
          <p:cNvSpPr txBox="1"/>
          <p:nvPr/>
        </p:nvSpPr>
        <p:spPr>
          <a:xfrm flipH="1">
            <a:off x="166367" y="4869160"/>
            <a:ext cx="117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7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Answers" title="Answer Text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93097" y="395288"/>
            <a:ext cx="3695327" cy="5730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maintain adequate fluid intake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not stop taking lithium abruptly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report any increased urination, muscle weakness, tremors, confusion or drowsiness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report any visual disturbance, persistent headaches 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seek medical advice if she suffers from diarrhoea or vomiting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use appropriate contraception if sexually active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will need regular blood tests to determine the blood lithium levels</a:t>
            </a:r>
          </a:p>
        </p:txBody>
      </p:sp>
      <p:sp>
        <p:nvSpPr>
          <p:cNvPr id="5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COM022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GB" sz="1600" dirty="0"/>
              <a:t>A 38-year old woman attends the Psychiatry Outpatient Clinic. She agrees to start on lithium as treatment for bipolar disorder.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5525998"/>
            <a:ext cx="820891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ALL OF THEM - hard to differentiate meaningfully between these options – Li a more likely TDM or ADR Q</a:t>
            </a:r>
          </a:p>
        </p:txBody>
      </p:sp>
    </p:spTree>
    <p:extLst>
      <p:ext uri="{BB962C8B-B14F-4D97-AF65-F5344CB8AC3E}">
        <p14:creationId xmlns:p14="http://schemas.microsoft.com/office/powerpoint/2010/main" val="36583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Lithium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GB" dirty="0"/>
              <a:t>Patients should be aware of (and report) symptoms of potential toxicity</a:t>
            </a:r>
          </a:p>
          <a:p>
            <a:pPr lvl="1"/>
            <a:r>
              <a:rPr lang="en-GB" dirty="0"/>
              <a:t>visual disturbance, persistent headaches </a:t>
            </a:r>
          </a:p>
          <a:p>
            <a:pPr lvl="1"/>
            <a:r>
              <a:rPr lang="en-GB" dirty="0"/>
              <a:t>increased urination, muscle weakness, tremors, confusion or drowsiness</a:t>
            </a:r>
          </a:p>
          <a:p>
            <a:r>
              <a:rPr lang="en-GB" dirty="0"/>
              <a:t>Patients should be aware of (and report) potential causes of dehydration</a:t>
            </a:r>
          </a:p>
          <a:p>
            <a:pPr lvl="1"/>
            <a:r>
              <a:rPr lang="en-GB" dirty="0"/>
              <a:t>E.g., vomiting, diarrhoea, profuse sweating with fevers</a:t>
            </a:r>
          </a:p>
          <a:p>
            <a:pPr lvl="1"/>
            <a:r>
              <a:rPr lang="en-GB" dirty="0"/>
              <a:t>Risk of toxicity with diuretics</a:t>
            </a:r>
          </a:p>
          <a:p>
            <a:r>
              <a:rPr lang="en-GB" dirty="0"/>
              <a:t>Huge care needed re recognising diabetes insipidus – high fluid intake – can’t concentrate urine (lose ADH sensitivity) – at risk of harm if cannot drink or in hospital if NBM &amp; we think ‘usual’ fluid </a:t>
            </a:r>
            <a:r>
              <a:rPr lang="en-GB" dirty="0" err="1"/>
              <a:t>reqm</a:t>
            </a:r>
            <a:r>
              <a:rPr lang="en-GB" dirty="0"/>
              <a:t> – </a:t>
            </a:r>
          </a:p>
          <a:p>
            <a:pPr lvl="1"/>
            <a:r>
              <a:rPr lang="en-GB" dirty="0"/>
              <a:t>May be MUCH higher – ask the patient / carer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ALWAYS</a:t>
            </a:r>
            <a:r>
              <a:rPr lang="en-GB" dirty="0"/>
              <a:t> get pharmacy / psych help if you are looking after a patient on Li – applies to all of us</a:t>
            </a:r>
          </a:p>
          <a:p>
            <a:pPr lvl="1"/>
            <a:endParaRPr lang="en-GB" dirty="0"/>
          </a:p>
          <a:p>
            <a:r>
              <a:rPr lang="en-GB" dirty="0"/>
              <a:t>Will need monitoring of blood tests </a:t>
            </a:r>
          </a:p>
          <a:p>
            <a:pPr lvl="1"/>
            <a:r>
              <a:rPr lang="en-GB" dirty="0"/>
              <a:t>Lithium, TFTs, U+Es, bone profile</a:t>
            </a:r>
          </a:p>
          <a:p>
            <a:r>
              <a:rPr lang="en-GB" dirty="0"/>
              <a:t>Avoid, if possible, in pregnancy (but not absolute contraindication)</a:t>
            </a:r>
          </a:p>
          <a:p>
            <a:r>
              <a:rPr lang="en-GB" dirty="0"/>
              <a:t>Should not stop treatment abruptly without medical advice</a:t>
            </a:r>
          </a:p>
        </p:txBody>
      </p:sp>
    </p:spTree>
    <p:extLst>
      <p:ext uri="{BB962C8B-B14F-4D97-AF65-F5344CB8AC3E}">
        <p14:creationId xmlns:p14="http://schemas.microsoft.com/office/powerpoint/2010/main" val="150396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Hormone replacement is available in tablet, patch, implant, gel formulations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continue taking HRT if she is about to undergo surgery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HRT if she becomes hypotensive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HRT if she develops sudden chest pain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take the oestrogen-only HRT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There are no changes in risk of stroke with HRT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COM028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49-year-old woman attends her GP to discuss her menopausal symptoms. She is currently still menstruating. </a:t>
            </a:r>
            <a:r>
              <a:rPr lang="en-US" sz="1600" b="1" dirty="0"/>
              <a:t>PMH.</a:t>
            </a:r>
            <a:r>
              <a:rPr lang="en-US" sz="1600" dirty="0"/>
              <a:t> None. </a:t>
            </a:r>
          </a:p>
          <a:p>
            <a:endParaRPr lang="en-US" sz="1600" dirty="0"/>
          </a:p>
          <a:p>
            <a:r>
              <a:rPr lang="en-US" sz="1600" dirty="0"/>
              <a:t>A joint decision is made to start hormone replacement therapy.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830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Hormone replacement is available in tablet, patch, implant, gel formulations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continue taking HRT if she is about to undergo surgery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HRT if she becomes hypotensive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HRT if she develops sudden chest pain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take the oestrogen-only HRT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There are no changes in risk of stroke with HRT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COM028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49-year-old woman attends her GP to discuss her menopausal symptoms. She is currently still menstruating. </a:t>
            </a:r>
            <a:r>
              <a:rPr lang="en-US" sz="1600" b="1" dirty="0"/>
              <a:t>PMH.</a:t>
            </a:r>
            <a:r>
              <a:rPr lang="en-US" sz="1600" dirty="0"/>
              <a:t> None. </a:t>
            </a:r>
          </a:p>
          <a:p>
            <a:endParaRPr lang="en-US" sz="1600" dirty="0"/>
          </a:p>
          <a:p>
            <a:r>
              <a:rPr lang="en-US" sz="1600" dirty="0"/>
              <a:t>A joint decision is made to start hormone replacement therapy.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500057" y="441008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2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4500057" y="253312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1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Hormone replacement is available in tablet, patch, implant, gel formulations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continue taking HRT if she is about to undergo surgery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HRT if she becomes hypotensive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HRT if she develops sudden chest pain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take the oestrogen-only HRT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There are no changes in risk of stroke with HRT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COM028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49-year old woman attends her GP to discuss her menopausal symptoms. She is currently still menstruating. </a:t>
            </a:r>
            <a:r>
              <a:rPr lang="en-US" sz="1600" b="1" dirty="0"/>
              <a:t>PMH.</a:t>
            </a:r>
            <a:r>
              <a:rPr lang="en-US" sz="1600" dirty="0"/>
              <a:t> None. </a:t>
            </a:r>
          </a:p>
          <a:p>
            <a:endParaRPr lang="en-US" sz="1600" dirty="0"/>
          </a:p>
          <a:p>
            <a:r>
              <a:rPr lang="en-US" sz="1600" dirty="0"/>
              <a:t>A joint decision is made to start hormone replacement therapy.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249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Hormone replacement is available in tablet, patch, implant, gel formulations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continue taking HRT if she is about to undergo surgery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HRT if she becomes hypotensive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HRT if she develops sudden chest pain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take the oestrogen-only HRT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There are no changes in risk of stroke with HRT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COM028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49-year old woman attends her GP to discuss her menopausal symptoms. She is currently still menstruating. </a:t>
            </a:r>
            <a:r>
              <a:rPr lang="en-US" sz="1600" b="1" dirty="0"/>
              <a:t>PMH.</a:t>
            </a:r>
            <a:r>
              <a:rPr lang="en-US" sz="1600" dirty="0"/>
              <a:t> None. </a:t>
            </a:r>
          </a:p>
          <a:p>
            <a:endParaRPr lang="en-US" sz="1600" dirty="0"/>
          </a:p>
          <a:p>
            <a:r>
              <a:rPr lang="en-US" sz="1600" dirty="0"/>
              <a:t>A joint decision is made to start hormone replacement therapy.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2783830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378137" y="258392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2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273630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Ramipril</a:t>
            </a:r>
          </a:p>
          <a:p>
            <a:pPr marL="285750" indent="-285750"/>
            <a:r>
              <a:rPr lang="en-GB" dirty="0"/>
              <a:t>All forms / strengths of ramipril – are prescription only medicines </a:t>
            </a:r>
          </a:p>
          <a:p>
            <a:pPr marL="285750" indent="-285750"/>
            <a:r>
              <a:rPr lang="en-GB" dirty="0"/>
              <a:t>Legal category = </a:t>
            </a:r>
            <a:r>
              <a:rPr lang="en-GB" b="1" dirty="0">
                <a:solidFill>
                  <a:srgbClr val="FF0000"/>
                </a:solidFill>
              </a:rPr>
              <a:t>POM </a:t>
            </a:r>
            <a:r>
              <a:rPr lang="en-GB" dirty="0"/>
              <a:t>– cannot be purchased (legally) without prescription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Off patent – many manufacturers / brands available – long list – prescribe by generic name</a:t>
            </a:r>
          </a:p>
          <a:p>
            <a:endParaRPr lang="en-GB" dirty="0"/>
          </a:p>
        </p:txBody>
      </p:sp>
      <p:pic>
        <p:nvPicPr>
          <p:cNvPr id="2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E1B1314-9429-C33B-BF7C-21B45474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4782"/>
            <a:ext cx="5322806" cy="25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C01ADD7-F024-E61E-654B-31BD2FE24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6" y="1440711"/>
            <a:ext cx="4496544" cy="260053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E12E673B-2E5A-4CC2-7C45-EB405DED5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35943"/>
            <a:ext cx="4664405" cy="29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2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CBBB-B690-49D4-88C3-05A762A1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Hormone replacement therapy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484784"/>
          <a:ext cx="8640960" cy="512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Choice options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Formulation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Tablets, patches, implants, gels</a:t>
                      </a:r>
                      <a:r>
                        <a:rPr lang="en-GB" baseline="0" dirty="0"/>
                        <a:t> – patient choice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Cyclical / sequential HRT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Often recommended for women taking combined HRT who are still menstruating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Can be monthly HRT (for women having regular periods) or three-monthly HRT (for women experiencing irregular periods)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Continuous combined HRT (</a:t>
                      </a:r>
                      <a:r>
                        <a:rPr lang="en-GB" dirty="0" err="1"/>
                        <a:t>ccHRT</a:t>
                      </a:r>
                      <a:r>
                        <a:rPr lang="en-GB" dirty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No monthly bleeds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Women on sequential HRT may consider changing to continuous combined HRT after 1-2 years (if age≥50) or after 4-5 years (if age&lt;50)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Oestrogen only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Acceptable for women without a uterus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Oestrogen</a:t>
                      </a:r>
                      <a:r>
                        <a:rPr lang="en-GB" baseline="0" dirty="0"/>
                        <a:t> and </a:t>
                      </a:r>
                      <a:r>
                        <a:rPr lang="en-GB" dirty="0"/>
                        <a:t>progestogen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Progestogen needs to be added for women with a uterus to reduce risk of endometrial 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Contraception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Should use contraception until two years after last period if age&lt;50, or for one year if age ≥50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110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CBBB-B690-49D4-88C3-05A762A1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Hormone replacement therapy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12340"/>
              </p:ext>
            </p:extLst>
          </p:nvPr>
        </p:nvGraphicFramePr>
        <p:xfrm>
          <a:off x="323528" y="1484784"/>
          <a:ext cx="8496944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When to stop</a:t>
                      </a:r>
                      <a:r>
                        <a:rPr lang="en-GB" baseline="0" dirty="0"/>
                        <a:t> HRT (same as combined hormone contraceptives)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Cardio-respiratory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(PE/ ACS events)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Sudden chest 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Sudden breathlessness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DVT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Unexplained</a:t>
                      </a:r>
                      <a:r>
                        <a:rPr lang="en-GB" baseline="0" dirty="0"/>
                        <a:t> swelling / pain in one calf / leg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Abdominal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/>
                        <a:t>(hep-</a:t>
                      </a:r>
                      <a:r>
                        <a:rPr lang="en-GB" sz="1400" dirty="0" err="1"/>
                        <a:t>bil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obstrn</a:t>
                      </a:r>
                      <a:r>
                        <a:rPr lang="en-GB" sz="1400" dirty="0"/>
                        <a:t>; embolic events)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Severe stomach pain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Jaundice</a:t>
                      </a:r>
                      <a:r>
                        <a:rPr lang="en-GB" baseline="0" dirty="0"/>
                        <a:t> (hepatomegaly, abnormal LFTs)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Neurological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(TIA / CVA)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Sudden weakness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Severe,</a:t>
                      </a:r>
                      <a:r>
                        <a:rPr lang="en-GB" baseline="0" dirty="0"/>
                        <a:t> unusual, prolonged headache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Visual disturbance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New seizures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Any severe neurological effects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Blood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&gt;160/95 mmHg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Pre-surgery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Detection</a:t>
                      </a:r>
                      <a:r>
                        <a:rPr lang="en-GB" baseline="0" dirty="0"/>
                        <a:t> of contraindication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023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Hormone replacement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Contraindications</a:t>
            </a:r>
          </a:p>
          <a:p>
            <a:pPr lvl="1"/>
            <a:r>
              <a:rPr lang="en-GB" dirty="0"/>
              <a:t>Undiagnosed vaginal bleeding</a:t>
            </a:r>
          </a:p>
          <a:p>
            <a:pPr lvl="1"/>
            <a:r>
              <a:rPr lang="en-GB" dirty="0"/>
              <a:t>Severe liver disease</a:t>
            </a:r>
          </a:p>
          <a:p>
            <a:pPr lvl="1"/>
            <a:r>
              <a:rPr lang="en-GB" dirty="0"/>
              <a:t>Pregnancy</a:t>
            </a:r>
          </a:p>
          <a:p>
            <a:pPr lvl="1"/>
            <a:r>
              <a:rPr lang="en-GB" dirty="0"/>
              <a:t>Coronary artery disease</a:t>
            </a:r>
          </a:p>
          <a:p>
            <a:pPr lvl="1"/>
            <a:r>
              <a:rPr lang="en-GB" dirty="0"/>
              <a:t>Endometrial cancer </a:t>
            </a:r>
          </a:p>
          <a:p>
            <a:pPr lvl="1"/>
            <a:r>
              <a:rPr lang="en-GB" dirty="0"/>
              <a:t>Recent DVT or stroke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Relative contraindications</a:t>
            </a:r>
          </a:p>
          <a:p>
            <a:pPr lvl="1"/>
            <a:r>
              <a:rPr lang="en-GB" dirty="0"/>
              <a:t>Migraine headaches</a:t>
            </a:r>
          </a:p>
          <a:p>
            <a:pPr lvl="1"/>
            <a:r>
              <a:rPr lang="en-GB" dirty="0"/>
              <a:t>Personal history of breast cancer</a:t>
            </a:r>
          </a:p>
          <a:p>
            <a:pPr lvl="1"/>
            <a:r>
              <a:rPr lang="en-GB" dirty="0"/>
              <a:t>Personal history of ovarian cancer</a:t>
            </a:r>
          </a:p>
          <a:p>
            <a:pPr lvl="1"/>
            <a:r>
              <a:rPr lang="en-GB" dirty="0"/>
              <a:t>Venous thrombosis</a:t>
            </a:r>
          </a:p>
          <a:p>
            <a:pPr lvl="1"/>
            <a:r>
              <a:rPr lang="en-GB" dirty="0"/>
              <a:t>History of uterine fibroids</a:t>
            </a:r>
          </a:p>
          <a:p>
            <a:pPr lvl="1"/>
            <a:r>
              <a:rPr lang="en-GB" dirty="0"/>
              <a:t>Atypical ductal hyperplasia of the breast</a:t>
            </a:r>
          </a:p>
          <a:p>
            <a:pPr lvl="1"/>
            <a:r>
              <a:rPr lang="en-GB" dirty="0"/>
              <a:t>Active gallbladder disease (cholangitis, cholecystitis)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5FDD3-567E-9603-6FE6-6FD3B21F20FD}"/>
              </a:ext>
            </a:extLst>
          </p:cNvPr>
          <p:cNvSpPr txBox="1"/>
          <p:nvPr/>
        </p:nvSpPr>
        <p:spPr>
          <a:xfrm>
            <a:off x="395536" y="5966033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https://bnf.nice.org.uk/treatment-summaries/sex-hormones/</a:t>
            </a:r>
          </a:p>
        </p:txBody>
      </p:sp>
    </p:spTree>
    <p:extLst>
      <p:ext uri="{BB962C8B-B14F-4D97-AF65-F5344CB8AC3E}">
        <p14:creationId xmlns:p14="http://schemas.microsoft.com/office/powerpoint/2010/main" val="2057501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CBBB-B690-49D4-88C3-05A762A1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Hormone replacement therapy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844824"/>
          <a:ext cx="8568952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HRT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Thromboembolic</a:t>
                      </a:r>
                      <a:r>
                        <a:rPr lang="en-GB" baseline="0" dirty="0"/>
                        <a:t> disease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Linked with a higher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Stroke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Slightly raised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Cardiovascular</a:t>
                      </a:r>
                      <a:r>
                        <a:rPr lang="en-GB" baseline="0" dirty="0"/>
                        <a:t> disease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Not increased risk </a:t>
                      </a:r>
                      <a:r>
                        <a:rPr lang="en-GB" baseline="0" dirty="0"/>
                        <a:t>if HRT started aged &lt;60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Breast cancer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Oestrogen‑only HRT causes little or no change in the risk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Combined HRT may increase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Endometrial</a:t>
                      </a:r>
                      <a:r>
                        <a:rPr lang="en-GB" baseline="0" dirty="0"/>
                        <a:t> cancer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Oestrogen‑only HRT associated with increased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risk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Combined HRT no changes</a:t>
                      </a:r>
                      <a:r>
                        <a:rPr lang="en-GB" baseline="0" dirty="0"/>
                        <a:t> in risk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Ovarian</a:t>
                      </a:r>
                      <a:r>
                        <a:rPr lang="en-GB" baseline="0" dirty="0"/>
                        <a:t> cancer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Both oestrogen-only and combined HRT</a:t>
                      </a:r>
                      <a:r>
                        <a:rPr lang="en-GB" baseline="0" dirty="0"/>
                        <a:t> increases risk, but the excess risk disappears within a few years of stopping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97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492A96-3D87-981C-5915-FB9F1CC73314}"/>
              </a:ext>
            </a:extLst>
          </p:cNvPr>
          <p:cNvSpPr txBox="1"/>
          <p:nvPr/>
        </p:nvSpPr>
        <p:spPr>
          <a:xfrm>
            <a:off x="6516216" y="52292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Scroll down – lots of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F7668-D62E-5F5A-3CF6-D0118A3C1862}"/>
              </a:ext>
            </a:extLst>
          </p:cNvPr>
          <p:cNvSpPr txBox="1"/>
          <p:nvPr/>
        </p:nvSpPr>
        <p:spPr>
          <a:xfrm>
            <a:off x="467544" y="6021288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https://bnf.nice.org.uk/treatment-summaries/sex-hormones/</a:t>
            </a:r>
            <a:r>
              <a:rPr lang="en-GB" dirty="0"/>
              <a:t>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414313D-D40F-5423-2024-719E79556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50089" cy="48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56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 missed pill is defined as taking the pill &gt;3 hours than it should have been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Her contraception will not be effective if she takes antibiotics like ampicillin, trimethoprim, nitrofurantoin, doxycycline for urinary tract infections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If she misses one pill, she should take an active pill as soon as she remembers and needs to use other forms of contraception for the rest of her cycle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If she vomits within 2 hours of taking the pill, she should take another pill as soon as possible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the pill if she has new severe headaches and see her doctor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COM029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29-year-old woman attends her GP to discuss contraception. </a:t>
            </a:r>
            <a:r>
              <a:rPr lang="en-US" sz="1600" b="1" dirty="0"/>
              <a:t>PMH.</a:t>
            </a:r>
            <a:r>
              <a:rPr lang="en-US" sz="1600" dirty="0"/>
              <a:t> Frequent  urinary tract infections.</a:t>
            </a:r>
          </a:p>
          <a:p>
            <a:endParaRPr lang="en-US" sz="1600" dirty="0"/>
          </a:p>
          <a:p>
            <a:r>
              <a:rPr lang="en-US" sz="1600" dirty="0"/>
              <a:t>A joint decision is made to start </a:t>
            </a:r>
            <a:r>
              <a:rPr lang="en-US" sz="1600" dirty="0" err="1"/>
              <a:t>Lucette</a:t>
            </a:r>
            <a:r>
              <a:rPr lang="en-US" sz="1600" dirty="0"/>
              <a:t> (</a:t>
            </a:r>
            <a:r>
              <a:rPr lang="en-US" sz="1600" dirty="0" err="1"/>
              <a:t>ethinylestradiol</a:t>
            </a:r>
            <a:r>
              <a:rPr lang="en-US" sz="1600" dirty="0"/>
              <a:t> 20 micrograms / </a:t>
            </a:r>
            <a:r>
              <a:rPr lang="en-US" sz="1600" dirty="0" err="1"/>
              <a:t>drospirenone</a:t>
            </a:r>
            <a:r>
              <a:rPr lang="en-US" sz="1600" dirty="0"/>
              <a:t> 3 mg) one tablet daily for 21 days followed by inactive tablets for 7 days.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34107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390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 missed pill is defined as taking the pill &gt;3 hours than it should have been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Her contraception will not be effective if she takes antibiotics like ampicillin, trimethoprim, nitrofurantoin, </a:t>
            </a:r>
            <a:r>
              <a:rPr lang="en-GB" sz="1600" dirty="0" err="1"/>
              <a:t>doxycyline</a:t>
            </a:r>
            <a:r>
              <a:rPr lang="en-GB" sz="1600" dirty="0"/>
              <a:t> for urinary tract infections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If she misses one pill, she should take an active pill as soon as she remembers and needs to use other forms of contraception for the rest of her cycle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If she vomits within 2 hours of taking the pill, she should take another pill as soon as possible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the pill if she has new severe headaches and see her doctor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COM029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29-year-old woman attends her GP to discuss contraception. </a:t>
            </a:r>
            <a:r>
              <a:rPr lang="en-US" sz="1600" b="1" dirty="0"/>
              <a:t>PMH.</a:t>
            </a:r>
            <a:r>
              <a:rPr lang="en-US" sz="1600" dirty="0"/>
              <a:t> Frequent  urinary tract infections.</a:t>
            </a:r>
          </a:p>
          <a:p>
            <a:endParaRPr lang="en-US" sz="1600" dirty="0"/>
          </a:p>
          <a:p>
            <a:r>
              <a:rPr lang="en-US" sz="1600" dirty="0"/>
              <a:t>A joint decision is made to star </a:t>
            </a:r>
            <a:r>
              <a:rPr lang="en-US" sz="1600" dirty="0" err="1"/>
              <a:t>Lucette</a:t>
            </a:r>
            <a:r>
              <a:rPr lang="en-US" sz="1600" dirty="0"/>
              <a:t> (</a:t>
            </a:r>
            <a:r>
              <a:rPr lang="en-US" sz="1600" dirty="0" err="1"/>
              <a:t>ethinylestradiol</a:t>
            </a:r>
            <a:r>
              <a:rPr lang="en-US" sz="1600" dirty="0"/>
              <a:t> 20 micrograms / </a:t>
            </a:r>
            <a:r>
              <a:rPr lang="en-US" sz="1600" dirty="0" err="1"/>
              <a:t>drospirenone</a:t>
            </a:r>
            <a:r>
              <a:rPr lang="en-US" sz="1600" dirty="0"/>
              <a:t> 3 mg) one tablet daily for 21 days followed by inactive tablets for 7 days.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34107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378137" y="404696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2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4378137" y="493088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3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4127375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 missed pill is defined as taking the pill &gt;3 hours than it should have been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Her contraception will not be effective if she takes antibiotics like ampicillin, trimethoprim, nitrofurantoin, </a:t>
            </a:r>
            <a:r>
              <a:rPr lang="en-GB" sz="1600" dirty="0" err="1"/>
              <a:t>doxycyline</a:t>
            </a:r>
            <a:r>
              <a:rPr lang="en-GB" sz="1600" dirty="0"/>
              <a:t> for urinary tract infections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If she misses one pill, she should take an active pill as soon as she remembers and needs to use other forms of contraception for the rest of her cycle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If she vomits within 2 hours of taking the pill, she should take another pill as soon as possible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the pill if she has new severe headaches and see her doctor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COM029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29-year-old woman attends her GP to discuss contraception. </a:t>
            </a:r>
            <a:r>
              <a:rPr lang="en-US" sz="1600" b="1" dirty="0"/>
              <a:t>PMH.</a:t>
            </a:r>
            <a:r>
              <a:rPr lang="en-US" sz="1600" dirty="0"/>
              <a:t> Frequent  urinary tract infections.</a:t>
            </a:r>
          </a:p>
          <a:p>
            <a:endParaRPr lang="en-US" sz="1600" dirty="0"/>
          </a:p>
          <a:p>
            <a:r>
              <a:rPr lang="en-US" sz="1600" dirty="0"/>
              <a:t>A joint decision is made to start </a:t>
            </a:r>
            <a:r>
              <a:rPr lang="en-US" sz="1600" dirty="0" err="1"/>
              <a:t>Lucette</a:t>
            </a:r>
            <a:r>
              <a:rPr lang="en-US" sz="1600" dirty="0"/>
              <a:t> (</a:t>
            </a:r>
            <a:r>
              <a:rPr lang="en-US" sz="1600" dirty="0" err="1"/>
              <a:t>ethinylestradiol</a:t>
            </a:r>
            <a:r>
              <a:rPr lang="en-US" sz="1600" dirty="0"/>
              <a:t> 20 micrograms / </a:t>
            </a:r>
            <a:r>
              <a:rPr lang="en-US" sz="1600" dirty="0" err="1"/>
              <a:t>drospirenone</a:t>
            </a:r>
            <a:r>
              <a:rPr lang="en-US" sz="1600" dirty="0"/>
              <a:t> 3 mg) one tablet daily for 21 days followed by inactive tablets for 7 days.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75918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814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A missed pill is defined as taking the pill &gt;3 hours than it should have been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Her contraception will not be effective if she takes antibiotics like ampicillin, trimethoprim, nitrofurantoin, </a:t>
            </a:r>
            <a:r>
              <a:rPr lang="en-GB" sz="1600" dirty="0" err="1"/>
              <a:t>doxycyline</a:t>
            </a:r>
            <a:r>
              <a:rPr lang="en-GB" sz="1600" dirty="0"/>
              <a:t> for urinary tract infections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If she misses one pill, she should take an active pill as soon as she remembers and needs to use other forms of contraception for the rest of her cycle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If she vomits within 2 hours of taking the pill, she should take another pill as soon as possible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She should stop taking the pill if she has new severe headaches and see her doctor </a:t>
            </a:r>
            <a:r>
              <a:rPr lang="en-GB" sz="1600" i="1" dirty="0"/>
              <a:t>(not well-covered in BNF; severe migraine, venous sinus thrombosis, v high BP)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COM029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29-year old woman attends her GP to discuss contraception. </a:t>
            </a:r>
            <a:r>
              <a:rPr lang="en-US" sz="1600" b="1" dirty="0"/>
              <a:t>PMH.</a:t>
            </a:r>
            <a:r>
              <a:rPr lang="en-US" sz="1600" dirty="0"/>
              <a:t> Frequent  urinary tract infections.</a:t>
            </a:r>
          </a:p>
          <a:p>
            <a:endParaRPr lang="en-US" sz="1600" dirty="0"/>
          </a:p>
          <a:p>
            <a:r>
              <a:rPr lang="en-US" sz="1600" dirty="0"/>
              <a:t>A joint decision is made to start </a:t>
            </a:r>
            <a:r>
              <a:rPr lang="en-US" sz="1600" dirty="0" err="1"/>
              <a:t>Lucette</a:t>
            </a:r>
            <a:r>
              <a:rPr lang="en-US" sz="1600" dirty="0"/>
              <a:t> (</a:t>
            </a:r>
            <a:r>
              <a:rPr lang="en-US" sz="1600" dirty="0" err="1"/>
              <a:t>ethinylestradiol</a:t>
            </a:r>
            <a:r>
              <a:rPr lang="en-US" sz="1600" dirty="0"/>
              <a:t> 20 micrograms / </a:t>
            </a:r>
            <a:r>
              <a:rPr lang="en-US" sz="1600" dirty="0" err="1"/>
              <a:t>drospirenone</a:t>
            </a:r>
            <a:r>
              <a:rPr lang="en-US" sz="1600" dirty="0"/>
              <a:t> 3 mg) one tablet daily for 21 days followed by inactive tablets for 7 days.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75918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378137" y="493088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9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Know (or how to find):</a:t>
            </a:r>
          </a:p>
          <a:p>
            <a:pPr lvl="1"/>
            <a:r>
              <a:rPr lang="en-GB" dirty="0"/>
              <a:t>How to start</a:t>
            </a:r>
          </a:p>
          <a:p>
            <a:pPr lvl="1"/>
            <a:r>
              <a:rPr lang="en-GB" dirty="0"/>
              <a:t>What to do with missed dose</a:t>
            </a:r>
          </a:p>
          <a:p>
            <a:pPr lvl="1"/>
            <a:r>
              <a:rPr lang="en-GB" dirty="0"/>
              <a:t>Monitoring </a:t>
            </a:r>
          </a:p>
          <a:p>
            <a:pPr lvl="1"/>
            <a:r>
              <a:rPr lang="en-GB" dirty="0"/>
              <a:t>Contraindication</a:t>
            </a:r>
          </a:p>
          <a:p>
            <a:pPr lvl="1"/>
            <a:r>
              <a:rPr lang="en-GB" dirty="0"/>
              <a:t>Interactions</a:t>
            </a:r>
          </a:p>
          <a:p>
            <a:pPr lvl="1"/>
            <a:r>
              <a:rPr lang="en-GB" dirty="0" err="1"/>
              <a:t>Peri</a:t>
            </a:r>
            <a:r>
              <a:rPr lang="en-GB" dirty="0"/>
              <a:t>-operative period </a:t>
            </a:r>
          </a:p>
          <a:p>
            <a:pPr lvl="2"/>
            <a:r>
              <a:rPr lang="en-GB" dirty="0"/>
              <a:t>Stop for combined pill</a:t>
            </a:r>
          </a:p>
          <a:p>
            <a:pPr lvl="2"/>
            <a:r>
              <a:rPr lang="en-GB" dirty="0"/>
              <a:t>Can continue for progestogen only pill</a:t>
            </a:r>
          </a:p>
          <a:p>
            <a:pPr lvl="2"/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https://bnf.nice.org.uk/treatment-summaries/contraceptives-hormonal/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5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 (Communicating information) questions and associated learning points</a:t>
            </a:r>
          </a:p>
        </p:txBody>
      </p:sp>
    </p:spTree>
    <p:extLst>
      <p:ext uri="{BB962C8B-B14F-4D97-AF65-F5344CB8AC3E}">
        <p14:creationId xmlns:p14="http://schemas.microsoft.com/office/powerpoint/2010/main" val="565245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Example for Combined Oral Contraception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13BDF28-D4AC-B41C-40A5-D14E44F06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8"/>
            <a:ext cx="4860032" cy="341743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6D19641-59FE-5694-DCF6-321C87256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" y="3480913"/>
            <a:ext cx="4927161" cy="3417429"/>
          </a:xfrm>
          <a:prstGeom prst="rect">
            <a:avLst/>
          </a:prstGeom>
        </p:spPr>
      </p:pic>
      <p:pic>
        <p:nvPicPr>
          <p:cNvPr id="13" name="Picture 12" descr="A screenshot of a medical advice&#10;&#10;Description automatically generated">
            <a:extLst>
              <a:ext uri="{FF2B5EF4-FFF2-40B4-BE49-F238E27FC236}">
                <a16:creationId xmlns:a16="http://schemas.microsoft.com/office/drawing/2014/main" id="{AEABA869-92F8-1406-EEC7-CF15865D7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54008"/>
            <a:ext cx="5377024" cy="28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56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2706"/>
            <a:ext cx="4427984" cy="495974"/>
          </a:xfrm>
        </p:spPr>
        <p:txBody>
          <a:bodyPr>
            <a:noAutofit/>
          </a:bodyPr>
          <a:lstStyle/>
          <a:p>
            <a:r>
              <a:rPr lang="en-GB" sz="2400" b="1" dirty="0"/>
              <a:t>Example:  Progestogen-only pill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F5D2B-A89E-9A61-6A77-A060074E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" y="785515"/>
            <a:ext cx="4545586" cy="2789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0BC62-9AE0-5927-B762-AFD19840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3" y="4725144"/>
            <a:ext cx="4680040" cy="15447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7544" y="5223392"/>
            <a:ext cx="2776884" cy="2741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8" descr="C:\Users\Fu Liang Ng\Dropbox\Screenshots\Screenshot 2018-11-21 13.01.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29" y="5009913"/>
            <a:ext cx="4156879" cy="154477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medical advice&#10;&#10;Description automatically generated">
            <a:extLst>
              <a:ext uri="{FF2B5EF4-FFF2-40B4-BE49-F238E27FC236}">
                <a16:creationId xmlns:a16="http://schemas.microsoft.com/office/drawing/2014/main" id="{74C1F652-A7A9-8845-64EC-9D67416BB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5515"/>
            <a:ext cx="4545586" cy="37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56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 Liang Ng\Dropbox\Screenshots\Screenshot 2018-11-21 16.33.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3"/>
          <a:stretch/>
        </p:blipFill>
        <p:spPr bwMode="auto">
          <a:xfrm>
            <a:off x="2611174" y="64480"/>
            <a:ext cx="4121986" cy="23937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 Liang Ng\Dropbox\Screenshots\Screenshot 2018-11-21 16.33.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08" y="2558499"/>
            <a:ext cx="4121987" cy="42698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700808"/>
            <a:ext cx="129614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Scroll down for more</a:t>
            </a:r>
          </a:p>
        </p:txBody>
      </p:sp>
      <p:sp>
        <p:nvSpPr>
          <p:cNvPr id="5" name="Down Arrow 4"/>
          <p:cNvSpPr/>
          <p:nvPr/>
        </p:nvSpPr>
        <p:spPr>
          <a:xfrm>
            <a:off x="5796136" y="2347138"/>
            <a:ext cx="144016" cy="5057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70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225D1-0C93-BE40-8DEC-0684E6DC5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569"/>
          <a:stretch/>
        </p:blipFill>
        <p:spPr>
          <a:xfrm>
            <a:off x="251520" y="332656"/>
            <a:ext cx="4346366" cy="54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7235D-A9D8-D0CD-63EE-634B98253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0917"/>
            <a:ext cx="4032448" cy="55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8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requires effective contraception for at least 3 months after treatment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requires regular monitoring of blood tests for his kidneys and liver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be advised to report all symptoms and signs suggestive of infection, especially sore throat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take methotrexate on an empty stomach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take the folic acid and methotrexate on the same day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It is normal to get mouth ulcers on this treatment and is of no significant consequence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28-year old man attends the Inflammatory Bowel Disease Clinic as a follow up for his Crohn’s disease. </a:t>
            </a:r>
          </a:p>
          <a:p>
            <a:endParaRPr lang="en-US" sz="1600" dirty="0"/>
          </a:p>
          <a:p>
            <a:r>
              <a:rPr lang="en-US" sz="1600" dirty="0"/>
              <a:t>It is recommended that he starts on methotrexate 10 mg orally once weekly, with folic acid 5 mg once weekly.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34107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228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requires effective contraception for at least 3 months after treatment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requires regular monitoring of blood tests for his kidneys and liver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be advised to report all symptoms and signs suggestive of infection, especially sore throat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take methotrexate on an empty stomach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take the folic acid and methotrexate on the same day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It is normal to get mouth ulcers on this treatment and is of no significant consequence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28-year old man attends the Inflammatory Bowel Disease Clinic as a follow up for his Crohn’s disease. </a:t>
            </a:r>
          </a:p>
          <a:p>
            <a:endParaRPr lang="en-US" sz="1600" dirty="0"/>
          </a:p>
          <a:p>
            <a:r>
              <a:rPr lang="en-US" sz="1600" dirty="0"/>
              <a:t>It is recommended that he starts on methotrexate 10 mg orally once weekly, with folic acid 5 mg once weekly.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34107"/>
            <a:ext cx="4381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TRUE information options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</a:t>
            </a:r>
            <a:r>
              <a:rPr lang="en-US" sz="1600" b="1" i="1" u="sng" dirty="0">
                <a:solidFill>
                  <a:srgbClr val="FF0000"/>
                </a:solidFill>
              </a:rPr>
              <a:t>all</a:t>
            </a:r>
            <a:r>
              <a:rPr lang="en-US" sz="1600" i="1" dirty="0"/>
              <a:t>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500057" y="441008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2" title="Correct Answer Indicator"/>
          <p:cNvSpPr/>
          <p:nvPr>
            <p:custDataLst>
              <p:tags r:id="rId4"/>
            </p:custDataLst>
          </p:nvPr>
        </p:nvSpPr>
        <p:spPr>
          <a:xfrm rot="10800000">
            <a:off x="4500057" y="125296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I3" title="Correct Answer Indicator"/>
          <p:cNvSpPr/>
          <p:nvPr>
            <p:custDataLst>
              <p:tags r:id="rId5"/>
            </p:custDataLst>
          </p:nvPr>
        </p:nvSpPr>
        <p:spPr>
          <a:xfrm rot="10800000">
            <a:off x="4500057" y="1893041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5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requires effective contraception for at least 3 months after treatment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requires regular monitoring of blood tests for his kidneys and liver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be advised to report all symptoms and signs suggestive of infection, especially sore throat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take methotrexate on an empty stomach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take the folic acid and methotrexate on the same day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It is normal to get mouth ulcers on this treatment and is of no significant consequence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28-year old man attends the Inflammatory Bowel Disease Clinic as a follow up for his Crohn’s disease. </a:t>
            </a:r>
          </a:p>
          <a:p>
            <a:endParaRPr lang="en-US" sz="1600" dirty="0"/>
          </a:p>
          <a:p>
            <a:r>
              <a:rPr lang="en-US" sz="1600" dirty="0"/>
              <a:t>It is recommended that he starts on methotrexate 10 mg orally once weekly, with folic acid 5 mg once weekly.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75918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8961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3097" y="395288"/>
            <a:ext cx="3695327" cy="57308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requires effective contraception for at least 3 months after treatment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requires regular monitoring of blood tests for his kidneys and liver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be advised to report all symptoms and signs suggestive of infection, especially sore throat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take methotrexate on an empty stomach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He should take the folic acid and methotrexate on the same day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lphaUcPeriod"/>
            </a:pPr>
            <a:r>
              <a:rPr lang="en-GB" sz="1600" dirty="0"/>
              <a:t>It is normal to get mouth ulcers on this treatment and is of no significant consequence 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" y="598489"/>
            <a:ext cx="4381500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r>
              <a:rPr lang="en-US" sz="1600" dirty="0"/>
              <a:t>A 28-year old man attends the Inflammatory Bowel Disease Clinic as a follow up for his Crohn’s disease. </a:t>
            </a:r>
          </a:p>
          <a:p>
            <a:endParaRPr lang="en-US" sz="1600" dirty="0"/>
          </a:p>
          <a:p>
            <a:r>
              <a:rPr lang="en-US" sz="1600" dirty="0"/>
              <a:t>It is recommended that he starts on methotrexate 10 mg orally once weekly, with folic acid 5 mg once weekly.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" y="3575918"/>
            <a:ext cx="43815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information option that should be communicated to the patient.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sp>
        <p:nvSpPr>
          <p:cNvPr id="14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378137" y="194384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4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Contraception requirement for males with certain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Methotrexate</a:t>
            </a:r>
          </a:p>
          <a:p>
            <a:r>
              <a:rPr lang="en-GB" dirty="0"/>
              <a:t>Cyclophosphamide and many other powerful immunosuppressants</a:t>
            </a:r>
          </a:p>
          <a:p>
            <a:r>
              <a:rPr lang="en-GB" dirty="0"/>
              <a:t>Some chemotherapy</a:t>
            </a:r>
          </a:p>
          <a:p>
            <a:endParaRPr lang="en-GB" dirty="0"/>
          </a:p>
          <a:p>
            <a:r>
              <a:rPr lang="en-GB" dirty="0"/>
              <a:t>(Some antifungals and some antivirals)</a:t>
            </a:r>
          </a:p>
          <a:p>
            <a:r>
              <a:rPr lang="en-GB" dirty="0"/>
              <a:t>(Possibly valproate – drug regulatory review ongoing)</a:t>
            </a:r>
          </a:p>
        </p:txBody>
      </p:sp>
    </p:spTree>
    <p:extLst>
      <p:ext uri="{BB962C8B-B14F-4D97-AF65-F5344CB8AC3E}">
        <p14:creationId xmlns:p14="http://schemas.microsoft.com/office/powerpoint/2010/main" val="2590953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160240" cy="2146250"/>
          </a:xfrm>
        </p:spPr>
        <p:txBody>
          <a:bodyPr anchor="t">
            <a:noAutofit/>
          </a:bodyPr>
          <a:lstStyle/>
          <a:p>
            <a:r>
              <a:rPr lang="en-GB" sz="2400" b="1" dirty="0"/>
              <a:t>Contraception requirement for males with certain medications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78" y="498966"/>
            <a:ext cx="4909235" cy="3290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581128"/>
            <a:ext cx="4007056" cy="189239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83968" y="3501008"/>
            <a:ext cx="72008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1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43C56-E4A4-4013-B7A9-30AFF728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PSA Blueprint, p3 </a:t>
            </a:r>
            <a:br>
              <a:rPr lang="en-GB" sz="3600" b="1" dirty="0"/>
            </a:br>
            <a:r>
              <a:rPr lang="en-GB" sz="2200" b="1" dirty="0">
                <a:solidFill>
                  <a:srgbClr val="FF0000"/>
                </a:solidFill>
              </a:rPr>
              <a:t>On QM+ for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89E83-6EDB-4C7F-B03F-4C681C6E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984"/>
            <a:ext cx="9144000" cy="381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1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81985B-4EC3-49D1-9ECA-0D0A07C7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/>
          <a:lstStyle/>
          <a:p>
            <a:r>
              <a:rPr lang="en-GB" dirty="0"/>
              <a:t>CAL Questions</a:t>
            </a:r>
          </a:p>
        </p:txBody>
      </p:sp>
    </p:spTree>
    <p:extLst>
      <p:ext uri="{BB962C8B-B14F-4D97-AF65-F5344CB8AC3E}">
        <p14:creationId xmlns:p14="http://schemas.microsoft.com/office/powerpoint/2010/main" val="13980354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9552" y="1412776"/>
            <a:ext cx="8279383" cy="4535289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National PSA results – with practice, everyone does well</a:t>
            </a:r>
          </a:p>
          <a:p>
            <a:pPr lvl="1"/>
            <a:r>
              <a:rPr lang="en-GB" sz="2400" dirty="0"/>
              <a:t>Overall scores for CAL questions 75%</a:t>
            </a:r>
          </a:p>
          <a:p>
            <a:pPr lvl="2"/>
            <a:r>
              <a:rPr lang="en-GB" sz="2400" dirty="0"/>
              <a:t>QMUL average 76%</a:t>
            </a:r>
          </a:p>
          <a:p>
            <a:pPr lvl="1"/>
            <a:r>
              <a:rPr lang="en-GB" sz="2400" dirty="0"/>
              <a:t>~6% of students leave at least one CAL question blank</a:t>
            </a:r>
          </a:p>
          <a:p>
            <a:endParaRPr lang="en-GB" sz="2800" dirty="0"/>
          </a:p>
          <a:p>
            <a:r>
              <a:rPr lang="en-GB" sz="2800" dirty="0"/>
              <a:t>NOTE: CAL 2 marks / question </a:t>
            </a:r>
            <a:r>
              <a:rPr lang="en-GB" sz="2800" dirty="0">
                <a:sym typeface="Wingdings" panose="05000000000000000000" pitchFamily="2" charset="2"/>
              </a:rPr>
              <a:t> </a:t>
            </a:r>
            <a:r>
              <a:rPr lang="en-GB" sz="2800" dirty="0"/>
              <a:t>1% of total 200 marks (v Prescribing, 10marks/Q, 5%) </a:t>
            </a:r>
          </a:p>
          <a:p>
            <a:pPr lvl="1"/>
            <a:r>
              <a:rPr lang="en-GB" sz="2400" dirty="0"/>
              <a:t>So if you’re needing more than 2 minutes to complete, I suggest switching to work on other Q, especially prescribing Q, and returning to the CAL Q later</a:t>
            </a:r>
          </a:p>
          <a:p>
            <a:pPr lvl="1"/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600" b="1" dirty="0"/>
              <a:t>CAL in the PSA </a:t>
            </a:r>
          </a:p>
        </p:txBody>
      </p:sp>
    </p:spTree>
    <p:extLst>
      <p:ext uri="{BB962C8B-B14F-4D97-AF65-F5344CB8AC3E}">
        <p14:creationId xmlns:p14="http://schemas.microsoft.com/office/powerpoint/2010/main" val="12599806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CAL in the PSA</a:t>
            </a:r>
            <a:br>
              <a:rPr lang="en-GB" sz="3600" b="1" dirty="0"/>
            </a:br>
            <a:r>
              <a:rPr lang="en-GB" sz="3600" b="1" dirty="0"/>
              <a:t>Types of Question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Examples include</a:t>
            </a:r>
          </a:p>
          <a:p>
            <a:pPr lvl="1"/>
            <a:r>
              <a:rPr lang="en-GB" sz="2000" dirty="0"/>
              <a:t>Dose calculation based on weight or body surface area</a:t>
            </a:r>
          </a:p>
          <a:p>
            <a:pPr lvl="1"/>
            <a:r>
              <a:rPr lang="en-GB" sz="2000" dirty="0"/>
              <a:t>Diluting a drug for administration in infusion pump.</a:t>
            </a:r>
          </a:p>
          <a:p>
            <a:pPr lvl="1"/>
            <a:r>
              <a:rPr lang="en-GB" sz="2000" dirty="0"/>
              <a:t>Convert different expressions of drug doses and concentrations</a:t>
            </a:r>
          </a:p>
          <a:p>
            <a:pPr lvl="1"/>
            <a:r>
              <a:rPr lang="en-GB" sz="2000" dirty="0"/>
              <a:t>Correct number of tablets / </a:t>
            </a:r>
            <a:r>
              <a:rPr lang="en-GB" sz="2000" dirty="0" err="1"/>
              <a:t>mLs</a:t>
            </a:r>
            <a:r>
              <a:rPr lang="en-GB" sz="2000" dirty="0"/>
              <a:t> of injection etc to achieve required dose</a:t>
            </a:r>
          </a:p>
          <a:p>
            <a:endParaRPr lang="en-GB" sz="2400" dirty="0"/>
          </a:p>
          <a:p>
            <a:r>
              <a:rPr lang="en-GB" sz="2400" dirty="0"/>
              <a:t>Also</a:t>
            </a:r>
          </a:p>
          <a:p>
            <a:pPr lvl="1"/>
            <a:r>
              <a:rPr lang="en-GB" sz="2000" dirty="0"/>
              <a:t>Understand rates, times, percentages, tablets, vials</a:t>
            </a:r>
          </a:p>
          <a:p>
            <a:pPr lvl="1"/>
            <a:r>
              <a:rPr lang="en-GB" sz="2000" dirty="0"/>
              <a:t>Know which information in Q is needed </a:t>
            </a:r>
          </a:p>
          <a:p>
            <a:pPr lvl="1"/>
            <a:r>
              <a:rPr lang="en-GB" sz="2000" dirty="0"/>
              <a:t>Learn to identify distractor / superfluous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162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0" y="6577013"/>
          <a:ext cx="11112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958991" imgH="749272" progId="">
                  <p:embed/>
                </p:oleObj>
              </mc:Choice>
              <mc:Fallback>
                <p:oleObj name="Document" r:id="rId2" imgW="2958991" imgH="749272" progId="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77013"/>
                        <a:ext cx="111125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79" name="Picture 5" descr="Medical Schools Counci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5988" y="6532563"/>
            <a:ext cx="5048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CAL000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5782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5784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sp>
        <p:nvSpPr>
          <p:cNvPr id="75785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 i="0" dirty="0">
                <a:solidFill>
                  <a:srgbClr val="000000"/>
                </a:solidFill>
                <a:latin typeface="Calibri" pitchFamily="34" charset="0"/>
              </a:rPr>
              <a:t>Case presentation</a:t>
            </a:r>
          </a:p>
          <a:p>
            <a:pPr defTabSz="457200"/>
            <a:r>
              <a:rPr lang="en-GB" sz="1200" b="0" i="0" dirty="0">
                <a:solidFill>
                  <a:srgbClr val="000000"/>
                </a:solidFill>
                <a:latin typeface="Calibri" pitchFamily="34" charset="0"/>
              </a:rPr>
              <a:t>A [</a:t>
            </a:r>
            <a:r>
              <a:rPr lang="en-GB" sz="1200" b="0" dirty="0">
                <a:solidFill>
                  <a:srgbClr val="7F7F7F"/>
                </a:solidFill>
                <a:latin typeface="Calibri" pitchFamily="34" charset="0"/>
              </a:rPr>
              <a:t>age</a:t>
            </a:r>
            <a:r>
              <a:rPr lang="en-GB" sz="1200" b="0" i="0" dirty="0">
                <a:solidFill>
                  <a:srgbClr val="000000"/>
                </a:solidFill>
                <a:latin typeface="Calibri" pitchFamily="34" charset="0"/>
              </a:rPr>
              <a:t>]-year-old [</a:t>
            </a:r>
            <a:r>
              <a:rPr lang="en-GB" sz="1200" b="0" dirty="0">
                <a:solidFill>
                  <a:srgbClr val="7F7F7F"/>
                </a:solidFill>
                <a:latin typeface="Calibri" pitchFamily="34" charset="0"/>
              </a:rPr>
              <a:t>man/woman/child</a:t>
            </a:r>
            <a:r>
              <a:rPr lang="en-GB" sz="1200" b="0" i="0" dirty="0">
                <a:solidFill>
                  <a:srgbClr val="000000"/>
                </a:solidFill>
                <a:latin typeface="Calibri" pitchFamily="34" charset="0"/>
              </a:rPr>
              <a:t>] presents to [</a:t>
            </a:r>
            <a:r>
              <a:rPr lang="en-GB" sz="1200" b="0" dirty="0">
                <a:solidFill>
                  <a:srgbClr val="7F7F7F"/>
                </a:solidFill>
                <a:latin typeface="Calibri" pitchFamily="34" charset="0"/>
              </a:rPr>
              <a:t>location and situation</a:t>
            </a:r>
            <a:r>
              <a:rPr lang="en-GB" sz="1200" b="0" i="0" dirty="0">
                <a:solidFill>
                  <a:srgbClr val="000000"/>
                </a:solidFill>
                <a:latin typeface="Calibri" pitchFamily="34" charset="0"/>
              </a:rPr>
              <a:t>] complaining of [</a:t>
            </a:r>
            <a:r>
              <a:rPr lang="en-GB" sz="1200" b="0" dirty="0">
                <a:solidFill>
                  <a:srgbClr val="7F7F7F"/>
                </a:solidFill>
                <a:latin typeface="Calibri" pitchFamily="34" charset="0"/>
              </a:rPr>
              <a:t>symptom that might be used as the focus for one of the questions</a:t>
            </a:r>
            <a:r>
              <a:rPr lang="en-GB" sz="1200" b="0" i="0" dirty="0">
                <a:solidFill>
                  <a:srgbClr val="000000"/>
                </a:solidFill>
                <a:latin typeface="Calibri" pitchFamily="34" charset="0"/>
              </a:rPr>
              <a:t>] etc. You are required to give a dose of ...etc. The patient weighs …</a:t>
            </a:r>
            <a:endParaRPr lang="en-GB" sz="1200" i="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GB" sz="1200" b="0" i="0" dirty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en-GB" sz="1200" b="0" dirty="0">
                <a:solidFill>
                  <a:srgbClr val="7F7F7F"/>
                </a:solidFill>
                <a:latin typeface="Calibri" pitchFamily="34" charset="0"/>
              </a:rPr>
              <a:t>The case presentations should be fairly brief – 2 or 3 sentences</a:t>
            </a:r>
            <a:r>
              <a:rPr lang="en-GB" sz="1200" b="0" i="0" dirty="0">
                <a:solidFill>
                  <a:srgbClr val="000000"/>
                </a:solidFill>
                <a:latin typeface="Calibri" pitchFamily="34" charset="0"/>
              </a:rPr>
              <a:t>]</a:t>
            </a:r>
            <a:endParaRPr lang="en-US" sz="1200" b="0" i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950" y="1930400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kern="0" dirty="0">
                <a:solidFill>
                  <a:sysClr val="windowText" lastClr="000000"/>
                </a:solidFill>
                <a:latin typeface="Calibri"/>
              </a:rPr>
              <a:t>Calculation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ysClr val="windowText" lastClr="000000"/>
                </a:solidFill>
                <a:latin typeface="Calibri"/>
              </a:rPr>
              <a:t>What [</a:t>
            </a:r>
            <a:r>
              <a:rPr lang="en-US" sz="1200" b="0" kern="0" dirty="0">
                <a:solidFill>
                  <a:srgbClr val="7F7F7F"/>
                </a:solidFill>
                <a:latin typeface="Calibri"/>
              </a:rPr>
              <a:t>total amount/volume/duration/total dose etc.</a:t>
            </a:r>
            <a:r>
              <a:rPr lang="en-US" sz="1200" b="0" i="0" kern="0" dirty="0">
                <a:solidFill>
                  <a:sysClr val="windowText" lastClr="000000"/>
                </a:solidFill>
                <a:latin typeface="Calibri"/>
              </a:rPr>
              <a:t>] should the patient [</a:t>
            </a:r>
            <a:r>
              <a:rPr lang="en-US" sz="1200" b="0" kern="0" dirty="0">
                <a:solidFill>
                  <a:srgbClr val="7F7F7F"/>
                </a:solidFill>
                <a:latin typeface="Calibri"/>
              </a:rPr>
              <a:t>be given, etc.</a:t>
            </a:r>
            <a:r>
              <a:rPr lang="en-US" sz="1200" b="0" i="0" kern="0" dirty="0">
                <a:solidFill>
                  <a:sysClr val="windowText" lastClr="000000"/>
                </a:solidFill>
                <a:latin typeface="Calibri"/>
              </a:rPr>
              <a:t>] …… ?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>
                <a:solidFill>
                  <a:sysClr val="windowText" lastClr="000000"/>
                </a:solidFill>
                <a:latin typeface="Calibri"/>
              </a:rPr>
              <a:t>(Write your answer in the box below)</a:t>
            </a:r>
            <a:endParaRPr lang="en-US" sz="1200" b="0" i="0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75787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754563" y="598488"/>
          <a:ext cx="4239851" cy="16700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0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000" dirty="0"/>
                        <a:t>Write the correct answer with units in this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0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Write a brief justification of the answer in this box, sufficient to explain how</a:t>
                      </a:r>
                      <a:r>
                        <a:rPr lang="en-US" sz="1000" baseline="0" dirty="0"/>
                        <a:t> to calculate the correct answer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07950" y="3059113"/>
            <a:ext cx="676275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60500" y="3059113"/>
            <a:ext cx="698500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/>
              </a:rPr>
              <a:t>unit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4225" y="3059113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5805" name="Picture 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128713" y="6548438"/>
            <a:ext cx="7318375" cy="2984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0" i="0" dirty="0">
                <a:solidFill>
                  <a:prstClr val="white">
                    <a:lumMod val="65000"/>
                  </a:prstClr>
                </a:solidFill>
              </a:rPr>
              <a:t>Slide compilation © 2012 The British Pharmacological Society &amp; Medical Schools Council. All rights reserved. </a:t>
            </a:r>
          </a:p>
        </p:txBody>
      </p:sp>
      <p:sp>
        <p:nvSpPr>
          <p:cNvPr id="2" name="Oval 1"/>
          <p:cNvSpPr/>
          <p:nvPr/>
        </p:nvSpPr>
        <p:spPr>
          <a:xfrm>
            <a:off x="1308295" y="2912013"/>
            <a:ext cx="990405" cy="6044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endCxn id="2" idx="4"/>
          </p:cNvCxnSpPr>
          <p:nvPr/>
        </p:nvCxnSpPr>
        <p:spPr>
          <a:xfrm flipV="1">
            <a:off x="1803497" y="3516447"/>
            <a:ext cx="1" cy="3381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0950" y="3854548"/>
            <a:ext cx="153760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i="0" dirty="0"/>
              <a:t>Fixed units</a:t>
            </a:r>
          </a:p>
        </p:txBody>
      </p:sp>
    </p:spTree>
    <p:extLst>
      <p:ext uri="{BB962C8B-B14F-4D97-AF65-F5344CB8AC3E}">
        <p14:creationId xmlns:p14="http://schemas.microsoft.com/office/powerpoint/2010/main" val="25179483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87705" y="39528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110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CAL038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An 11-year old boy is in the care of the Paediatric Urologists with recurrent urinary tract infections. Due to his urinary tract anomalies, he is prescribed trimethoprim 2mg/kg (max 100 mg) once daily for prophylaxis of urinary tract infections. He weighs 55kg.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dose (mg once daily) of trimethoprim should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6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87705" y="39528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110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CAL038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An 11-year old boy is in the care of the Paediatric Urologists with recurrent urinary tract infections. Due to his urinary tract anomalies, he is prescribed trimethoprim 2mg/kg (max 100 mg) once daily for prophylaxis of urinary tract infections. He weighs 55kg.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dose (mg once daily) of trimethoprim should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580112" y="170080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2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CAL038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22562"/>
              </p:ext>
            </p:extLst>
          </p:nvPr>
        </p:nvGraphicFramePr>
        <p:xfrm>
          <a:off x="4754563" y="598488"/>
          <a:ext cx="4239851" cy="32550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100mg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Calculated dose = 2mg/kg X 55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110mg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BUT maximum dose is 100 mg </a:t>
                      </a:r>
                      <a:r>
                        <a:rPr lang="en-GB" sz="1400" baseline="0" dirty="0">
                          <a:hlinkClick r:id="rId2"/>
                        </a:rPr>
                        <a:t>https://bnfc.nice.org.uk/drug/trimethoprim.html#indicationsAndDoses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Therefore prescribed 100mg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r>
                        <a:rPr lang="en-US" sz="1400" dirty="0"/>
                        <a:t>For children’s doses especially, may be wise to check if there is a max dose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An 11-year old boy in under the care of the Paediatric Urologists with recurrent urinary tract infections. Due to his urinary tract anomalies, he is prescribed trimethoprim 2mg/kg (max 100 mg) once daily for prophylaxis of urinary tract infections. He weighs 55kg.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What dose (mg once daily) of trimethoprim should be given? 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392422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39242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392422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1905228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Maximal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the few occasions that a maximal dose is stated, you need to make sure that this is accounted for.</a:t>
            </a:r>
          </a:p>
          <a:p>
            <a:endParaRPr lang="en-GB" dirty="0"/>
          </a:p>
          <a:p>
            <a:r>
              <a:rPr lang="en-GB" dirty="0"/>
              <a:t>If there is no maximal dose stated, then there is no maximal dose on this weight-based calculation</a:t>
            </a:r>
          </a:p>
        </p:txBody>
      </p:sp>
    </p:spTree>
    <p:extLst>
      <p:ext uri="{BB962C8B-B14F-4D97-AF65-F5344CB8AC3E}">
        <p14:creationId xmlns:p14="http://schemas.microsoft.com/office/powerpoint/2010/main" val="16535444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80112" y="244616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2.4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29.1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CAL039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10yr old boy with acute lymphocytic leukaemia under the care of the Paediatric </a:t>
            </a:r>
            <a:r>
              <a:rPr lang="en-GB" sz="1400" dirty="0" err="1"/>
              <a:t>Haemo</a:t>
            </a:r>
            <a:r>
              <a:rPr lang="en-GB" sz="1400" dirty="0"/>
              <a:t>-oncology team is to be given vincristine injection intravenously at a dose of 2mg/m</a:t>
            </a:r>
            <a:r>
              <a:rPr lang="en-GB" sz="1400" baseline="30000" dirty="0"/>
              <a:t>2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He has a weight of 35kg, and a calculated body-surface area of 1.2m</a:t>
            </a:r>
            <a:r>
              <a:rPr lang="en-GB" sz="1400" baseline="30000" dirty="0"/>
              <a:t>2</a:t>
            </a:r>
            <a:r>
              <a:rPr lang="en-GB" sz="1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dose (mg) of intravenous vincristine should be prescribed? 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1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137529" y="238919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2.4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29.1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CAL039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10yr old boy with acute lymphocytic leukaemia under the care of the Paediatric </a:t>
            </a:r>
            <a:r>
              <a:rPr lang="en-GB" sz="1400" dirty="0" err="1"/>
              <a:t>Haemo</a:t>
            </a:r>
            <a:r>
              <a:rPr lang="en-GB" sz="1400" dirty="0"/>
              <a:t>-oncology team is to be given vincristine injection intravenously at a dose of 2mg/m</a:t>
            </a:r>
            <a:r>
              <a:rPr lang="en-GB" sz="1400" baseline="30000" dirty="0"/>
              <a:t>2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He has a weight of 35kg, and a calculated body-surface area of 1.2m</a:t>
            </a:r>
            <a:r>
              <a:rPr lang="en-GB" sz="1400" baseline="30000" dirty="0"/>
              <a:t>2</a:t>
            </a:r>
            <a:r>
              <a:rPr lang="en-GB" sz="1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dose (mg) of intravenous vincristine should be prescribed? 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868144" y="157685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7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582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27896" y="82550"/>
            <a:ext cx="738187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COM000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67533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34358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This item is worth </a:t>
            </a:r>
            <a:r>
              <a:rPr lang="en-US" sz="1100" b="1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2 marks</a:t>
            </a:r>
            <a:endParaRPr lang="en-US" sz="1100" b="1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9782" y="82550"/>
            <a:ext cx="908050" cy="312738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8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You may use  the BNF at any time </a:t>
            </a:r>
          </a:p>
        </p:txBody>
      </p:sp>
      <p:pic>
        <p:nvPicPr>
          <p:cNvPr id="7" name="Picture 13" descr="Screen shot 2011-01-25 at 16.58.4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7833" y="82550"/>
            <a:ext cx="7286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30920" y="594679"/>
          <a:ext cx="4239850" cy="1958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2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INFORMATION OPTIONS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500" b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80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9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09">
                <a:tc gridSpan="2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b="1" dirty="0"/>
                    </a:p>
                  </a:txBody>
                  <a:tcPr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582" y="598489"/>
            <a:ext cx="4381500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Case presentation</a:t>
            </a:r>
          </a:p>
          <a:p>
            <a:endParaRPr lang="en-GB" sz="1600" dirty="0"/>
          </a:p>
          <a:p>
            <a:r>
              <a:rPr lang="en-GB" sz="1600" b="1" dirty="0"/>
              <a:t>PMH</a:t>
            </a:r>
            <a:r>
              <a:rPr lang="en-GB" sz="1600" dirty="0"/>
              <a:t>. </a:t>
            </a:r>
          </a:p>
          <a:p>
            <a:r>
              <a:rPr lang="en-GB" sz="1600" b="1" dirty="0"/>
              <a:t>DH. </a:t>
            </a:r>
            <a:endParaRPr lang="en-GB" sz="1600" dirty="0"/>
          </a:p>
          <a:p>
            <a:r>
              <a:rPr lang="en-GB" sz="1600" b="1" dirty="0"/>
              <a:t>SH. 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4582" y="2470151"/>
            <a:ext cx="438150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Question</a:t>
            </a:r>
          </a:p>
          <a:p>
            <a:pPr>
              <a:defRPr/>
            </a:pPr>
            <a:r>
              <a:rPr lang="en-US" sz="1600" dirty="0"/>
              <a:t>Select the </a:t>
            </a:r>
            <a:r>
              <a:rPr lang="en-US" sz="1600" i="1" dirty="0"/>
              <a:t>most appropriate </a:t>
            </a:r>
            <a:r>
              <a:rPr lang="en-US" sz="1600" dirty="0"/>
              <a:t>information option that should be communicated to the [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patient/mother/staff nurse/GP</a:t>
            </a:r>
            <a:r>
              <a:rPr lang="en-US" sz="1600" dirty="0"/>
              <a:t>].</a:t>
            </a:r>
          </a:p>
          <a:p>
            <a:pPr>
              <a:defRPr/>
            </a:pPr>
            <a:r>
              <a:rPr lang="en-US" sz="1600" dirty="0"/>
              <a:t>(</a:t>
            </a:r>
            <a:r>
              <a:rPr lang="en-US" sz="1600" i="1" dirty="0"/>
              <a:t>mark it with a tick</a:t>
            </a:r>
            <a:r>
              <a:rPr lang="en-US" sz="1600" dirty="0"/>
              <a:t>)</a:t>
            </a:r>
          </a:p>
        </p:txBody>
      </p:sp>
      <p:cxnSp>
        <p:nvCxnSpPr>
          <p:cNvPr id="11" name="Straight Connector 20"/>
          <p:cNvCxnSpPr>
            <a:cxnSpLocks noChangeShapeType="1"/>
          </p:cNvCxnSpPr>
          <p:nvPr/>
        </p:nvCxnSpPr>
        <p:spPr bwMode="auto">
          <a:xfrm rot="5400000">
            <a:off x="1672083" y="3473451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730920" y="3170083"/>
          <a:ext cx="4239851" cy="32390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3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795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14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14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843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55576" y="2699822"/>
            <a:ext cx="193478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TextBox 14"/>
          <p:cNvSpPr txBox="1"/>
          <p:nvPr/>
        </p:nvSpPr>
        <p:spPr>
          <a:xfrm>
            <a:off x="323528" y="4581128"/>
            <a:ext cx="3773461" cy="175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In the PSA exam, it will as for the best-of-five</a:t>
            </a:r>
          </a:p>
          <a:p>
            <a:endParaRPr lang="en-GB" dirty="0"/>
          </a:p>
          <a:p>
            <a:r>
              <a:rPr lang="en-GB" dirty="0"/>
              <a:t>In this workshop, the questions sometimes ask for which are true, to serve as a teaching point</a:t>
            </a:r>
          </a:p>
        </p:txBody>
      </p:sp>
    </p:spTree>
    <p:extLst>
      <p:ext uri="{BB962C8B-B14F-4D97-AF65-F5344CB8AC3E}">
        <p14:creationId xmlns:p14="http://schemas.microsoft.com/office/powerpoint/2010/main" val="22618307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CAL039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87923"/>
              </p:ext>
            </p:extLst>
          </p:nvPr>
        </p:nvGraphicFramePr>
        <p:xfrm>
          <a:off x="4754563" y="598488"/>
          <a:ext cx="4239851" cy="21882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2.4mg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Dose = 2mg/m</a:t>
                      </a:r>
                      <a:r>
                        <a:rPr lang="en-GB" sz="1400" baseline="30000" dirty="0"/>
                        <a:t>2</a:t>
                      </a:r>
                      <a:r>
                        <a:rPr lang="en-GB" sz="1400" baseline="0" dirty="0"/>
                        <a:t> x 1.2m</a:t>
                      </a:r>
                      <a:r>
                        <a:rPr lang="en-GB" sz="1400" baseline="30000" dirty="0"/>
                        <a:t>2</a:t>
                      </a:r>
                      <a:endParaRPr lang="en-GB" sz="14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2.4mg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10yr old boy with acute lymphocytic leukaemia under the care of the Paediatric </a:t>
            </a:r>
            <a:r>
              <a:rPr lang="en-GB" sz="1400" dirty="0" err="1"/>
              <a:t>Haemo</a:t>
            </a:r>
            <a:r>
              <a:rPr lang="en-GB" sz="1400" dirty="0"/>
              <a:t>-oncology team is to be given vincristine injection intravenously at a dose of 2mg/m</a:t>
            </a:r>
            <a:r>
              <a:rPr lang="en-GB" sz="1400" baseline="30000" dirty="0"/>
              <a:t>2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He has a weight of 35kg, and a calculated body-surface area of 1.2m</a:t>
            </a:r>
            <a:r>
              <a:rPr lang="en-GB" sz="1400" baseline="30000" dirty="0"/>
              <a:t>2</a:t>
            </a:r>
            <a:r>
              <a:rPr lang="en-GB" sz="1400" dirty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dose (mg) of intravenous vincristine should be prescribed? 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392422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39242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392422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2.4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D626D-A388-42A1-BF02-8CC91150DAD1}"/>
              </a:ext>
            </a:extLst>
          </p:cNvPr>
          <p:cNvSpPr txBox="1"/>
          <p:nvPr/>
        </p:nvSpPr>
        <p:spPr>
          <a:xfrm>
            <a:off x="5116634" y="43651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baseline="0" dirty="0"/>
              <a:t>Weight is a distractor in this question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407435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Body surface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children, sometimes dosing is based on body surface area.</a:t>
            </a:r>
          </a:p>
          <a:p>
            <a:endParaRPr lang="en-GB" dirty="0"/>
          </a:p>
          <a:p>
            <a:r>
              <a:rPr lang="en-GB" dirty="0"/>
              <a:t>The body surface area should be provided for you already</a:t>
            </a:r>
          </a:p>
          <a:p>
            <a:pPr lvl="1"/>
            <a:r>
              <a:rPr lang="en-GB" dirty="0"/>
              <a:t>But for your information, the way to find it is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143597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1AA2-20B4-4E71-97D8-F3D5153B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2664296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Body surface area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8A786-28C1-4A97-BCDB-A9517F4D5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97" y="104603"/>
            <a:ext cx="5767761" cy="39517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A112A-BE86-4E86-BEB1-E0CA570B5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658"/>
            <a:ext cx="4500000" cy="2214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E2BEA8-4C93-42E3-87F4-26E65F58D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81" y="4294030"/>
            <a:ext cx="4500000" cy="25300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C7DD64-3E6A-4122-B6A3-A17B8E53087A}"/>
              </a:ext>
            </a:extLst>
          </p:cNvPr>
          <p:cNvCxnSpPr/>
          <p:nvPr/>
        </p:nvCxnSpPr>
        <p:spPr>
          <a:xfrm flipV="1">
            <a:off x="1979712" y="5559036"/>
            <a:ext cx="3096344" cy="390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D5DA6B7-B8F4-433B-8EF4-A1D4CC79F408}"/>
              </a:ext>
            </a:extLst>
          </p:cNvPr>
          <p:cNvSpPr txBox="1">
            <a:spLocks/>
          </p:cNvSpPr>
          <p:nvPr/>
        </p:nvSpPr>
        <p:spPr>
          <a:xfrm>
            <a:off x="56042" y="1812945"/>
            <a:ext cx="3075798" cy="1377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Best seen with BNF-C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Be familiar with both NICE and </a:t>
            </a:r>
            <a:r>
              <a:rPr lang="en-GB" sz="2400" dirty="0" err="1"/>
              <a:t>eMC</a:t>
            </a:r>
            <a:r>
              <a:rPr lang="en-GB" sz="2400" dirty="0"/>
              <a:t> versions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65285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53153" y="27463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150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CAL040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820817"/>
            <a:ext cx="4381500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48 year-old patient has received 30ml of lidocaine hydrochloride injection 0.5% as a peripheral nerve block. 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8761" y="2384282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amount (mg) of lidocaine hydrochloride has the patient received?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4875" y="4140249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2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53153" y="27463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150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CAL040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820817"/>
            <a:ext cx="4381500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48 year-old patient has received 30ml of lidocaine hydrochloride injection 0.5% as a peripheral nerve block. 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8761" y="2384282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amount (mg) of lidocaine hydrochloride has the patient received?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4875" y="4140249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FBE70F25-24A8-41EF-9029-D258144FFA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436096" y="198884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CAL040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0124"/>
              </p:ext>
            </p:extLst>
          </p:nvPr>
        </p:nvGraphicFramePr>
        <p:xfrm>
          <a:off x="4754563" y="598488"/>
          <a:ext cx="4239851" cy="26149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150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0.5% means 0.5grams (500mg) in 100mls </a:t>
                      </a:r>
                    </a:p>
                    <a:p>
                      <a:r>
                        <a:rPr lang="en-GB" sz="1400" dirty="0"/>
                        <a:t>= 5mg/ml. 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Therefore, in 30mls there are 5mg/ml x 30ml </a:t>
                      </a:r>
                    </a:p>
                    <a:p>
                      <a:r>
                        <a:rPr lang="en-GB" sz="1400" dirty="0"/>
                        <a:t>= 150mg.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48 year-old patient has received 30ml of lidocaine hydrochloride injection 0.5% as a peripheral nerve block. 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amount (mg) of lidocaine hydrochloride has the patient received?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392422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39242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392422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3308999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42C5-D1B1-45DD-B04A-2F2BBCD3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" y="117762"/>
            <a:ext cx="2700904" cy="64936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Percentage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2E070-2445-4143-9899-3EF151C59225}"/>
              </a:ext>
            </a:extLst>
          </p:cNvPr>
          <p:cNvSpPr txBox="1"/>
          <p:nvPr/>
        </p:nvSpPr>
        <p:spPr>
          <a:xfrm>
            <a:off x="106892" y="767131"/>
            <a:ext cx="3804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100% = 1 </a:t>
            </a:r>
            <a:r>
              <a:rPr lang="en-GB" b="1" u="sng" dirty="0"/>
              <a:t>g/mL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1% = 1g/100mL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if you cannot remember on the day, the BNF </a:t>
            </a:r>
            <a:r>
              <a:rPr lang="en-GB" b="1" i="1" u="sng" dirty="0"/>
              <a:t>sometimes </a:t>
            </a:r>
            <a:r>
              <a:rPr lang="en-GB" dirty="0"/>
              <a:t>shows both % and </a:t>
            </a:r>
            <a:r>
              <a:rPr lang="en-GB" dirty="0" err="1"/>
              <a:t>wt</a:t>
            </a:r>
            <a:r>
              <a:rPr lang="en-GB" dirty="0"/>
              <a:t>/vol for the specific drug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0" y="332656"/>
            <a:ext cx="4428000" cy="11160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F3CF7-FBA3-6B21-4B88-AA0D1C13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0040"/>
            <a:ext cx="5915329" cy="3305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863E0F-F15B-CAA0-DCE7-829BDF76A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773" y="2568332"/>
            <a:ext cx="4834164" cy="136968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5148064" y="1412776"/>
            <a:ext cx="792088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A7966B-C187-4E5A-349A-FDAB2D3A787B}"/>
              </a:ext>
            </a:extLst>
          </p:cNvPr>
          <p:cNvCxnSpPr>
            <a:cxnSpLocks/>
          </p:cNvCxnSpPr>
          <p:nvPr/>
        </p:nvCxnSpPr>
        <p:spPr>
          <a:xfrm>
            <a:off x="5139800" y="1412776"/>
            <a:ext cx="472123" cy="1899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7" idx="1"/>
          </p:cNvCxnSpPr>
          <p:nvPr/>
        </p:nvCxnSpPr>
        <p:spPr>
          <a:xfrm flipV="1">
            <a:off x="3131840" y="890686"/>
            <a:ext cx="1512080" cy="4842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89FA6F8-D36E-FE9B-40E4-E5009DE8D9CD}"/>
              </a:ext>
            </a:extLst>
          </p:cNvPr>
          <p:cNvSpPr txBox="1"/>
          <p:nvPr/>
        </p:nvSpPr>
        <p:spPr>
          <a:xfrm>
            <a:off x="6193624" y="146717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Pick the correct  formulation!</a:t>
            </a:r>
          </a:p>
        </p:txBody>
      </p:sp>
    </p:spTree>
    <p:extLst>
      <p:ext uri="{BB962C8B-B14F-4D97-AF65-F5344CB8AC3E}">
        <p14:creationId xmlns:p14="http://schemas.microsoft.com/office/powerpoint/2010/main" val="27213017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2739" y="303121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0.003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0.03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CAL041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67-year old woman suffered a cardiac arrest, and during cardiopulmonary resuscitation, she received 30ml of 1-in-10000 adrenaline/epinephrine intravenously. 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amount (mg) of adrenaline/epinephrine has she received?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5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2739" y="303121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0.003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0.03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30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CAL041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67-year old woman suffered a cardiac arrest, and during cardiopulmonary resuscitation, she received 30ml of 1-in-10000 adrenaline/epinephrine intravenously. 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amount (mg) of adrenaline/epinephrine has she received?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021130" y="163593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CAL041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71073"/>
              </p:ext>
            </p:extLst>
          </p:nvPr>
        </p:nvGraphicFramePr>
        <p:xfrm>
          <a:off x="4754563" y="598488"/>
          <a:ext cx="4239851" cy="38300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1-in-10000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r>
                        <a:rPr lang="en-GB" sz="1400" baseline="0" dirty="0"/>
                        <a:t> = 1g/10,000mL</a:t>
                      </a:r>
                    </a:p>
                    <a:p>
                      <a:r>
                        <a:rPr lang="en-GB" sz="1400" baseline="0" dirty="0"/>
                        <a:t> = 1000mg/10,000mL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10mg / 100mL  =  0.01g/100mL  (aka 0.01%) </a:t>
                      </a:r>
                    </a:p>
                    <a:p>
                      <a:r>
                        <a:rPr lang="en-GB" sz="1400" baseline="0" dirty="0"/>
                        <a:t> = 0.1mg/mL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r>
                        <a:rPr lang="en-US" sz="1400" baseline="0" dirty="0"/>
                        <a:t>(or 100 micrograms/mL)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 err="1"/>
                        <a:t>Thererfore</a:t>
                      </a:r>
                      <a:r>
                        <a:rPr lang="en-US" sz="1400" baseline="0" dirty="0"/>
                        <a:t> 30ml contains</a:t>
                      </a:r>
                    </a:p>
                    <a:p>
                      <a:r>
                        <a:rPr lang="en-US" sz="1400" baseline="0" dirty="0"/>
                        <a:t> = 0.1 mg/mL x 30mL</a:t>
                      </a:r>
                    </a:p>
                    <a:p>
                      <a:r>
                        <a:rPr lang="en-US" sz="1400" baseline="0" dirty="0"/>
                        <a:t> = 3 mg</a:t>
                      </a:r>
                      <a:endParaRPr lang="en-GB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endParaRPr lang="en-GB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04245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67-year old woman suffered a cardiac arrest, and during cardiopulmonary resuscitation, she received 30ml of 1-in-10000 adrenaline/epinephrine intravenously. 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amount (mg) of adrenaline/epinephrine has she received?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392422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39242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392422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920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Caveat re: “</a:t>
            </a:r>
            <a:r>
              <a:rPr lang="en-GB" i="1" dirty="0"/>
              <a:t>most important </a:t>
            </a:r>
            <a:r>
              <a:rPr lang="en-GB" dirty="0"/>
              <a:t>/ </a:t>
            </a:r>
            <a:r>
              <a:rPr lang="en-GB" i="1" dirty="0"/>
              <a:t>appropriate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A lot of questions have answers where more than one, or all, options are “true”</a:t>
            </a:r>
          </a:p>
          <a:p>
            <a:pPr lvl="1"/>
            <a:r>
              <a:rPr lang="en-GB" dirty="0"/>
              <a:t>Have to select “most important”</a:t>
            </a:r>
          </a:p>
          <a:p>
            <a:pPr lvl="2"/>
            <a:r>
              <a:rPr lang="en-GB" dirty="0"/>
              <a:t>Consider “what happens if the patient does not know this?”</a:t>
            </a:r>
          </a:p>
          <a:p>
            <a:endParaRPr lang="en-GB" dirty="0"/>
          </a:p>
          <a:p>
            <a:r>
              <a:rPr lang="en-GB" dirty="0"/>
              <a:t>Most difficult to teach </a:t>
            </a:r>
            <a:r>
              <a:rPr lang="en-GB" i="1" dirty="0"/>
              <a:t>in theory</a:t>
            </a:r>
            <a:r>
              <a:rPr lang="en-GB" dirty="0"/>
              <a:t> </a:t>
            </a:r>
          </a:p>
          <a:p>
            <a:r>
              <a:rPr lang="en-GB" dirty="0"/>
              <a:t>Very good reflection of </a:t>
            </a:r>
            <a:r>
              <a:rPr lang="en-GB" i="1" dirty="0"/>
              <a:t>clinical</a:t>
            </a:r>
            <a:r>
              <a:rPr lang="en-GB" dirty="0"/>
              <a:t> </a:t>
            </a:r>
            <a:r>
              <a:rPr lang="en-GB" i="1" dirty="0"/>
              <a:t>practice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numerical bullet points, </a:t>
            </a:r>
            <a:r>
              <a:rPr lang="en-GB" i="1" dirty="0"/>
              <a:t>suggested</a:t>
            </a:r>
            <a:r>
              <a:rPr lang="en-GB" dirty="0"/>
              <a:t> prioritisation</a:t>
            </a:r>
          </a:p>
        </p:txBody>
      </p:sp>
    </p:spTree>
    <p:extLst>
      <p:ext uri="{BB962C8B-B14F-4D97-AF65-F5344CB8AC3E}">
        <p14:creationId xmlns:p14="http://schemas.microsoft.com/office/powerpoint/2010/main" val="27402094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42C5-D1B1-45DD-B04A-2F2BBCD3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" y="117762"/>
            <a:ext cx="2700904" cy="1143000"/>
          </a:xfrm>
        </p:spPr>
        <p:txBody>
          <a:bodyPr>
            <a:normAutofit/>
          </a:bodyPr>
          <a:lstStyle/>
          <a:p>
            <a:r>
              <a:rPr lang="en-GB" b="1" dirty="0"/>
              <a:t>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2E070-2445-4143-9899-3EF151C59225}"/>
              </a:ext>
            </a:extLst>
          </p:cNvPr>
          <p:cNvSpPr txBox="1"/>
          <p:nvPr/>
        </p:nvSpPr>
        <p:spPr>
          <a:xfrm>
            <a:off x="47556" y="1260762"/>
            <a:ext cx="4092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1-in-1 = 1 </a:t>
            </a:r>
            <a:r>
              <a:rPr lang="en-GB" b="1" u="sng" dirty="0"/>
              <a:t>g/mL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1-in-1000 = 1g/1000mL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1-in-10000 = 1g/10000mL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(Or however you prefer to remember)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if you cannot remember on the day, the BNF often shows conversion for the specific drug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F7B01-5511-DCB9-0D95-9989FE5B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" y="4005064"/>
            <a:ext cx="4181690" cy="2371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056D85-121E-6CE0-C1C2-56F427D02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062" y="181187"/>
            <a:ext cx="3751844" cy="10478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AA034D-2085-A3D5-8133-2AA34AED1E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34"/>
          <a:stretch/>
        </p:blipFill>
        <p:spPr>
          <a:xfrm>
            <a:off x="4860032" y="1253175"/>
            <a:ext cx="3968160" cy="3486076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195982" y="692696"/>
            <a:ext cx="1594536" cy="5184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660232" y="1085831"/>
            <a:ext cx="0" cy="470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C36F8F0-994C-8353-61D7-4CC58AD5E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622" y="5387503"/>
            <a:ext cx="4753219" cy="14288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69C9BB-0CBD-801E-F60B-47389727A5F9}"/>
              </a:ext>
            </a:extLst>
          </p:cNvPr>
          <p:cNvSpPr txBox="1"/>
          <p:nvPr/>
        </p:nvSpPr>
        <p:spPr>
          <a:xfrm>
            <a:off x="7524328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Many products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E46A23-E91B-678B-0243-9F1470CDC388}"/>
              </a:ext>
            </a:extLst>
          </p:cNvPr>
          <p:cNvSpPr txBox="1"/>
          <p:nvPr/>
        </p:nvSpPr>
        <p:spPr>
          <a:xfrm>
            <a:off x="5796136" y="4799228"/>
            <a:ext cx="324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Note also, different strength adrenaline  products further down the page</a:t>
            </a:r>
          </a:p>
        </p:txBody>
      </p:sp>
    </p:spTree>
    <p:extLst>
      <p:ext uri="{BB962C8B-B14F-4D97-AF65-F5344CB8AC3E}">
        <p14:creationId xmlns:p14="http://schemas.microsoft.com/office/powerpoint/2010/main" val="308395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72426" y="36279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0.96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16.7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125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CAL042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6-month old girl is being treated for otitis media. She has previously has a severe rash to </a:t>
            </a:r>
            <a:r>
              <a:rPr lang="en-GB" sz="1400" dirty="0" err="1"/>
              <a:t>penicillins</a:t>
            </a:r>
            <a:r>
              <a:rPr lang="en-GB" sz="1400" dirty="0"/>
              <a:t>. She has been prescribed clarithromycin 7.5mg/kg twice daily. </a:t>
            </a:r>
          </a:p>
          <a:p>
            <a:endParaRPr lang="en-GB" sz="1400" dirty="0"/>
          </a:p>
          <a:p>
            <a:r>
              <a:rPr lang="en-GB" sz="1400" dirty="0"/>
              <a:t>Clarithromycin oral suspension is available at a concentration of 125mg/ml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She weighs 8kg.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total daily dose (mg) does she need each day?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6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72426" y="362798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0.96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16.7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125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CAL042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6-month old girl is being treated for otitis media. She has previously has a severe rash to </a:t>
            </a:r>
            <a:r>
              <a:rPr lang="en-GB" sz="1400" dirty="0" err="1"/>
              <a:t>penicillins</a:t>
            </a:r>
            <a:r>
              <a:rPr lang="en-GB" sz="1400" dirty="0"/>
              <a:t>. She has been prescribed clarithromycin 7.5mg/kg twice daily. </a:t>
            </a:r>
          </a:p>
          <a:p>
            <a:endParaRPr lang="en-GB" sz="1400" dirty="0"/>
          </a:p>
          <a:p>
            <a:r>
              <a:rPr lang="en-GB" sz="1400" dirty="0"/>
              <a:t>Clarithromycin oral suspension is available at a concentration of 125mg/ml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She weighs 8kg.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total daily dose (mg) does she need each day?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016826" y="166812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CAL042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31525"/>
              </p:ext>
            </p:extLst>
          </p:nvPr>
        </p:nvGraphicFramePr>
        <p:xfrm>
          <a:off x="4754563" y="598488"/>
          <a:ext cx="4239851" cy="30416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120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Each</a:t>
                      </a:r>
                      <a:r>
                        <a:rPr lang="en-GB" sz="1400" baseline="0" dirty="0"/>
                        <a:t> dose is 7.5mg/kg x 8 kg</a:t>
                      </a:r>
                    </a:p>
                    <a:p>
                      <a:r>
                        <a:rPr lang="en-GB" sz="1400" baseline="0" dirty="0"/>
                        <a:t> = 60 mg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As she requires a twice daily dosing, her </a:t>
                      </a:r>
                      <a:r>
                        <a:rPr lang="en-GB" sz="1400" b="1" u="sng" baseline="0" dirty="0"/>
                        <a:t>total daily dose</a:t>
                      </a:r>
                      <a:r>
                        <a:rPr lang="en-GB" sz="1400" b="0" u="none" baseline="0" dirty="0"/>
                        <a:t> = 60mg x 2</a:t>
                      </a:r>
                    </a:p>
                    <a:p>
                      <a:r>
                        <a:rPr lang="en-GB" sz="1400" b="0" u="none" baseline="0" dirty="0"/>
                        <a:t> = 120mg</a:t>
                      </a:r>
                      <a:endParaRPr lang="en-GB" sz="1400" b="1" u="sng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(Concentration is a distractor)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6-month old girl is being treated for otitis media. She has previously has a severe rash to </a:t>
            </a:r>
            <a:r>
              <a:rPr lang="en-GB" sz="1400" dirty="0" err="1"/>
              <a:t>penicillins</a:t>
            </a:r>
            <a:r>
              <a:rPr lang="en-GB" sz="1400" dirty="0"/>
              <a:t>. She has been prescribed clarithromycin 7.5mg/kg twice daily. </a:t>
            </a:r>
          </a:p>
          <a:p>
            <a:endParaRPr lang="en-GB" sz="1400" dirty="0"/>
          </a:p>
          <a:p>
            <a:r>
              <a:rPr lang="en-GB" sz="1400" dirty="0"/>
              <a:t>Clarithromycin oral suspension is available at a concentration of 125mg/ml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She weighs 8kg.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total daily dose (mg) does she need each day?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392422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39242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392422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120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F137A-4050-4A05-AE53-A4C92178FE32}"/>
              </a:ext>
            </a:extLst>
          </p:cNvPr>
          <p:cNvSpPr txBox="1"/>
          <p:nvPr/>
        </p:nvSpPr>
        <p:spPr>
          <a:xfrm flipH="1">
            <a:off x="110491" y="4869160"/>
            <a:ext cx="4129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Alternative Request</a:t>
            </a:r>
          </a:p>
          <a:p>
            <a:r>
              <a:rPr lang="en-GB" sz="1600" i="1" dirty="0"/>
              <a:t>How much clarithromycin does she receive in each dose?</a:t>
            </a:r>
          </a:p>
        </p:txBody>
      </p:sp>
    </p:spTree>
    <p:extLst>
      <p:ext uri="{BB962C8B-B14F-4D97-AF65-F5344CB8AC3E}">
        <p14:creationId xmlns:p14="http://schemas.microsoft.com/office/powerpoint/2010/main" val="42481253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First dose vs “total daily dose”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wary of whether the question asks for the “first dose”, “each dose”, “total daily dose” etc…</a:t>
            </a:r>
          </a:p>
        </p:txBody>
      </p:sp>
    </p:spTree>
    <p:extLst>
      <p:ext uri="{BB962C8B-B14F-4D97-AF65-F5344CB8AC3E}">
        <p14:creationId xmlns:p14="http://schemas.microsoft.com/office/powerpoint/2010/main" val="4366855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0865" y="240392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26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CAL044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48 year-old patient has already received 14ml of lidocaine hydrochloride injection 0.5% as a peripheral nerve block. </a:t>
            </a:r>
          </a:p>
          <a:p>
            <a:endParaRPr lang="en-GB" sz="1400" dirty="0"/>
          </a:p>
          <a:p>
            <a:r>
              <a:rPr lang="en-GB" sz="1400" dirty="0"/>
              <a:t>He feels that the local anaesthesia is insufficient and is requesting added lidocaine hydrochloride. The maximal dose for local lidocaine hydrochloride infiltration is  200mg.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additional volume (mL) of lidocaine can be given to the patient before he reaches his maximal dose?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7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0865" y="240392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6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26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CAL044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48 year-old patient has already received 14ml of lidocaine hydrochloride injection 0.5% as a peripheral nerve block. </a:t>
            </a:r>
          </a:p>
          <a:p>
            <a:endParaRPr lang="en-GB" sz="1400" dirty="0"/>
          </a:p>
          <a:p>
            <a:r>
              <a:rPr lang="en-GB" sz="1400" dirty="0"/>
              <a:t>He feels that the local anaesthesia is insufficient and is requesting added lidocaine hydrochloride. The maximal dose for local lidocaine hydrochloride infiltration is  200mg.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545" y="2919229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additional volume (mL) of lidocaine can be given to the patient before he reaches his maximal dose?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140250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140249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140250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4941466" y="198884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8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CAL044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83801"/>
              </p:ext>
            </p:extLst>
          </p:nvPr>
        </p:nvGraphicFramePr>
        <p:xfrm>
          <a:off x="4754563" y="598488"/>
          <a:ext cx="4239851" cy="36817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26ml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0.5% means 0.5gram (500mg) in 100mls = 5mg/ml. </a:t>
                      </a:r>
                    </a:p>
                    <a:p>
                      <a:r>
                        <a:rPr lang="en-GB" sz="1400" dirty="0"/>
                        <a:t>(See previous slides for percentage calculations)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Therefore, volume for the maximal 200mg</a:t>
                      </a:r>
                    </a:p>
                    <a:p>
                      <a:r>
                        <a:rPr lang="en-GB" sz="1400" dirty="0"/>
                        <a:t> = (200mg / 5mg/ml)</a:t>
                      </a:r>
                    </a:p>
                    <a:p>
                      <a:r>
                        <a:rPr lang="en-GB" sz="1400" baseline="0" dirty="0"/>
                        <a:t> = 40ml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Therefore he can still have </a:t>
                      </a:r>
                    </a:p>
                    <a:p>
                      <a:r>
                        <a:rPr lang="en-GB" sz="1400" baseline="0" dirty="0"/>
                        <a:t> = (40 – 14) ml</a:t>
                      </a:r>
                    </a:p>
                    <a:p>
                      <a:r>
                        <a:rPr lang="en-GB" sz="1400" baseline="0" dirty="0"/>
                        <a:t> = 26 ml</a:t>
                      </a:r>
                      <a:endParaRPr lang="en-GB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48 year-old patient has already received 14ml of lidocaine hydrochloride injection 0.5% as a peripheral nerve block. </a:t>
            </a:r>
          </a:p>
          <a:p>
            <a:endParaRPr lang="en-GB" sz="1400" dirty="0"/>
          </a:p>
          <a:p>
            <a:r>
              <a:rPr lang="en-GB" sz="1400" dirty="0"/>
              <a:t>He feels that the local anaesthesia is insufficient and is requesting added lidocaine hydrochloride. The maximal dose for local lidocaine hydrochloride infiltration is  200mg.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8545" y="2780928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additional volume (mL) of lidocaine can be given to the patient before he reaches his maximal dose?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203" y="392422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1112" y="39242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837" y="392422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9432826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“How much more is allowed” for PRN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would suggest working out what maximum dose is</a:t>
            </a:r>
          </a:p>
          <a:p>
            <a:r>
              <a:rPr lang="en-GB" dirty="0"/>
              <a:t>Then working out how much has been given</a:t>
            </a:r>
          </a:p>
          <a:p>
            <a:r>
              <a:rPr lang="en-GB" dirty="0"/>
              <a:t>Subtracting one from the other will give the residual</a:t>
            </a:r>
          </a:p>
          <a:p>
            <a:endParaRPr lang="en-GB" dirty="0"/>
          </a:p>
          <a:p>
            <a:r>
              <a:rPr lang="en-GB" dirty="0"/>
              <a:t>Make sure you are using the right units!</a:t>
            </a:r>
          </a:p>
        </p:txBody>
      </p:sp>
    </p:spTree>
    <p:extLst>
      <p:ext uri="{BB962C8B-B14F-4D97-AF65-F5344CB8AC3E}">
        <p14:creationId xmlns:p14="http://schemas.microsoft.com/office/powerpoint/2010/main" val="3737939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2739" y="299894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CAL045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4-year old girl attends Paediatric Neurology clinic as follow up for primary generalised tonic-</a:t>
            </a:r>
            <a:r>
              <a:rPr lang="en-GB" sz="1400" dirty="0" err="1"/>
              <a:t>clonic</a:t>
            </a:r>
            <a:r>
              <a:rPr lang="en-GB" sz="1400" dirty="0"/>
              <a:t> seizures. She is to be started on </a:t>
            </a:r>
            <a:r>
              <a:rPr lang="en-GB" sz="1400" dirty="0" err="1"/>
              <a:t>Tegretol</a:t>
            </a:r>
            <a:r>
              <a:rPr lang="en-GB" sz="1400" dirty="0"/>
              <a:t>® (Carbamazepine) 2.5 mg/kg twice a day.</a:t>
            </a:r>
          </a:p>
          <a:p>
            <a:endParaRPr lang="en-GB" sz="1400" b="1" dirty="0"/>
          </a:p>
          <a:p>
            <a:r>
              <a:rPr lang="en-GB" sz="1400" dirty="0"/>
              <a:t>She weighs 16kg.</a:t>
            </a:r>
          </a:p>
          <a:p>
            <a:endParaRPr lang="en-GB" sz="1400" dirty="0"/>
          </a:p>
          <a:p>
            <a:r>
              <a:rPr lang="en-GB" sz="1400" dirty="0" err="1"/>
              <a:t>Tegretol</a:t>
            </a:r>
            <a:r>
              <a:rPr lang="en-GB" sz="1400" dirty="0"/>
              <a:t> ® is available in 300ml bottles of 100mg/5ml concentration.</a:t>
            </a:r>
          </a:p>
          <a:p>
            <a:endParaRPr lang="en-GB" sz="1400" dirty="0"/>
          </a:p>
          <a:p>
            <a:r>
              <a:rPr lang="en-GB" sz="1400" dirty="0"/>
              <a:t>Her next clinic appointment is in 24 weeks.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3783325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bottles of 300ml </a:t>
            </a:r>
            <a:r>
              <a:rPr lang="en-GB" sz="1400" dirty="0" err="1"/>
              <a:t>Tegretol</a:t>
            </a:r>
            <a:r>
              <a:rPr lang="en-GB" sz="1400" dirty="0"/>
              <a:t>® does she need to last her 24 weeks?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500434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5004345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bottles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500434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4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COMS questions – selecting “most important”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Autofit/>
          </a:bodyPr>
          <a:lstStyle/>
          <a:p>
            <a:r>
              <a:rPr lang="en-GB" sz="2400" dirty="0"/>
              <a:t>Consider “what happens if the patient does not know this?”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Self-reporting / clinician-monitoring of severe side effects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Sick day rules / </a:t>
            </a:r>
            <a:r>
              <a:rPr lang="en-GB" sz="2000" dirty="0" err="1"/>
              <a:t>peri</a:t>
            </a:r>
            <a:r>
              <a:rPr lang="en-GB" sz="2000" dirty="0"/>
              <a:t>-operative prescribing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Potential teratogenicity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Missed doses / interactions (i.e. things that make treatment less effective)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Risk of adverse effects if stopping medication suddenly?</a:t>
            </a:r>
          </a:p>
          <a:p>
            <a:pPr lvl="1"/>
            <a:endParaRPr lang="en-GB" sz="2000" dirty="0"/>
          </a:p>
          <a:p>
            <a:r>
              <a:rPr lang="en-GB" sz="2400" b="1" u="sng" dirty="0"/>
              <a:t>NOTE</a:t>
            </a:r>
            <a:r>
              <a:rPr lang="en-GB" sz="2400" u="sng" dirty="0"/>
              <a:t>:</a:t>
            </a:r>
            <a:r>
              <a:rPr lang="en-GB" sz="2400" dirty="0"/>
              <a:t> </a:t>
            </a:r>
          </a:p>
          <a:p>
            <a:pPr lvl="1"/>
            <a:r>
              <a:rPr lang="en-GB" sz="2000" dirty="0"/>
              <a:t>The PSA question may not have the “clinically most important” option listed</a:t>
            </a:r>
          </a:p>
          <a:p>
            <a:pPr lvl="1"/>
            <a:r>
              <a:rPr lang="en-GB" sz="2000" dirty="0"/>
              <a:t>You have to select the “most important of the list”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570235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2739" y="299894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5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CAL045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4-year old girl attends Paediatric Neurology clinic as follow up for primary generalised tonic-</a:t>
            </a:r>
            <a:r>
              <a:rPr lang="en-GB" sz="1400" dirty="0" err="1"/>
              <a:t>clonic</a:t>
            </a:r>
            <a:r>
              <a:rPr lang="en-GB" sz="1400" dirty="0"/>
              <a:t> seizures. She is to be started on </a:t>
            </a:r>
            <a:r>
              <a:rPr lang="en-GB" sz="1400" dirty="0" err="1"/>
              <a:t>Tegretol</a:t>
            </a:r>
            <a:r>
              <a:rPr lang="en-GB" sz="1400" dirty="0"/>
              <a:t>® (Carbamazepine) 2.5 mg/kg twice a day.</a:t>
            </a:r>
          </a:p>
          <a:p>
            <a:endParaRPr lang="en-GB" sz="1400" b="1" dirty="0"/>
          </a:p>
          <a:p>
            <a:r>
              <a:rPr lang="en-GB" sz="1400" dirty="0"/>
              <a:t>She weighs 16kg.</a:t>
            </a:r>
          </a:p>
          <a:p>
            <a:endParaRPr lang="en-GB" sz="1400" dirty="0"/>
          </a:p>
          <a:p>
            <a:r>
              <a:rPr lang="en-GB" sz="1400" dirty="0" err="1"/>
              <a:t>Tegretol</a:t>
            </a:r>
            <a:r>
              <a:rPr lang="en-GB" sz="1400" dirty="0"/>
              <a:t> ® is available in 300ml bottles of 100mg/5ml concentration.</a:t>
            </a:r>
          </a:p>
          <a:p>
            <a:endParaRPr lang="en-GB" sz="1400" dirty="0"/>
          </a:p>
          <a:p>
            <a:r>
              <a:rPr lang="en-GB" sz="1400" dirty="0"/>
              <a:t>Her next clinic appointment is in 24 weeks.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3783325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bottles of 300ml </a:t>
            </a:r>
            <a:r>
              <a:rPr lang="en-GB" sz="1400" dirty="0" err="1"/>
              <a:t>Tegretol</a:t>
            </a:r>
            <a:r>
              <a:rPr lang="en-GB" sz="1400" dirty="0"/>
              <a:t>® does she need to last her 24 weeks?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5004346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5004345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bottles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5004346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037139" y="112918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8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CAL045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64688"/>
              </p:ext>
            </p:extLst>
          </p:nvPr>
        </p:nvGraphicFramePr>
        <p:xfrm>
          <a:off x="4754563" y="598488"/>
          <a:ext cx="4239851" cy="47485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b="1" u="sng" dirty="0"/>
                        <a:t>DAILY</a:t>
                      </a:r>
                      <a:r>
                        <a:rPr lang="en-GB" sz="1400" dirty="0"/>
                        <a:t> dose =</a:t>
                      </a:r>
                      <a:r>
                        <a:rPr lang="en-GB" sz="1400" baseline="0" dirty="0"/>
                        <a:t> 5mg/kg x 16kg</a:t>
                      </a:r>
                    </a:p>
                    <a:p>
                      <a:r>
                        <a:rPr lang="en-GB" sz="1400" baseline="0" dirty="0"/>
                        <a:t> = 80mg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Concentration = 100mg/5ml</a:t>
                      </a:r>
                    </a:p>
                    <a:p>
                      <a:r>
                        <a:rPr lang="en-GB" sz="1400" baseline="0" dirty="0"/>
                        <a:t> = 20mg/ml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Volume required </a:t>
                      </a:r>
                      <a:r>
                        <a:rPr lang="en-GB" sz="1400" b="1" u="sng" baseline="0" dirty="0"/>
                        <a:t>daily</a:t>
                      </a:r>
                      <a:r>
                        <a:rPr lang="en-GB" sz="1400" baseline="0" dirty="0"/>
                        <a:t> = 80mg / 20mg/ml</a:t>
                      </a:r>
                    </a:p>
                    <a:p>
                      <a:r>
                        <a:rPr lang="en-GB" sz="1400" baseline="0" dirty="0"/>
                        <a:t> = 4ml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Volume required for 24 weeks</a:t>
                      </a:r>
                    </a:p>
                    <a:p>
                      <a:r>
                        <a:rPr lang="en-GB" sz="1400" baseline="0" dirty="0"/>
                        <a:t> = 4ml x 7 x 24</a:t>
                      </a:r>
                    </a:p>
                    <a:p>
                      <a:r>
                        <a:rPr lang="en-GB" sz="1400" baseline="0" dirty="0"/>
                        <a:t> = 672 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As </a:t>
                      </a:r>
                      <a:r>
                        <a:rPr lang="en-GB" sz="1400" baseline="0" dirty="0" err="1"/>
                        <a:t>Tegretol</a:t>
                      </a:r>
                      <a:r>
                        <a:rPr lang="en-GB" sz="1400" baseline="0" dirty="0"/>
                        <a:t> comes in 300ml bottles, she will require 3 bottles</a:t>
                      </a:r>
                    </a:p>
                    <a:p>
                      <a:endParaRPr lang="en-GB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4-year old girl attends Paediatric Neurology clinic as follow up for primary generalised tonic-</a:t>
            </a:r>
            <a:r>
              <a:rPr lang="en-GB" sz="1400" dirty="0" err="1"/>
              <a:t>clonic</a:t>
            </a:r>
            <a:r>
              <a:rPr lang="en-GB" sz="1400" dirty="0"/>
              <a:t> seizures. She is to be started on </a:t>
            </a:r>
            <a:r>
              <a:rPr lang="en-GB" sz="1400" dirty="0" err="1"/>
              <a:t>Tegretol</a:t>
            </a:r>
            <a:r>
              <a:rPr lang="en-GB" sz="1400" dirty="0"/>
              <a:t>® (Carbamazepine) 2.5 mg/kg twice a day.</a:t>
            </a:r>
          </a:p>
          <a:p>
            <a:endParaRPr lang="en-GB" sz="1400" b="1" dirty="0"/>
          </a:p>
          <a:p>
            <a:r>
              <a:rPr lang="en-GB" sz="1400" dirty="0"/>
              <a:t>She weighs 16kg.</a:t>
            </a:r>
          </a:p>
          <a:p>
            <a:endParaRPr lang="en-GB" sz="1400" dirty="0"/>
          </a:p>
          <a:p>
            <a:r>
              <a:rPr lang="en-GB" sz="1400" dirty="0" err="1"/>
              <a:t>Tegretol</a:t>
            </a:r>
            <a:r>
              <a:rPr lang="en-GB" sz="1400" dirty="0"/>
              <a:t> ® is available in 300ml bottles of 100mg/5ml concentration.</a:t>
            </a:r>
          </a:p>
          <a:p>
            <a:endParaRPr lang="en-GB" sz="1400" dirty="0"/>
          </a:p>
          <a:p>
            <a:r>
              <a:rPr lang="en-GB" sz="1400" dirty="0"/>
              <a:t>Her next clinic appointment is in 24 weeks.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028" y="3573016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bottles of 300ml </a:t>
            </a:r>
            <a:r>
              <a:rPr lang="en-GB" sz="1400" dirty="0" err="1"/>
              <a:t>Tegretol</a:t>
            </a:r>
            <a:r>
              <a:rPr lang="en-GB" sz="1400" dirty="0"/>
              <a:t>® does she need to last her 24 weeks?</a:t>
            </a:r>
            <a:endParaRPr lang="en-GB" sz="1400" b="1" dirty="0"/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99" y="4697857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0508" y="4697856"/>
            <a:ext cx="94326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bottles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4233" y="4697857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18534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80112" y="332656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28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42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CAL048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45-year old woman has been admitted to the Cardiology Ward. She has MRSA endocarditis, and together with other antibiotics, she has been prescribed vancomycin 20mg/kg intravenously twice daily.</a:t>
            </a:r>
          </a:p>
          <a:p>
            <a:endParaRPr lang="en-GB" sz="1400" dirty="0"/>
          </a:p>
          <a:p>
            <a:r>
              <a:rPr lang="en-GB" sz="1400" dirty="0"/>
              <a:t>She weighs 56 kg.</a:t>
            </a:r>
          </a:p>
          <a:p>
            <a:endParaRPr lang="en-GB" sz="1400" dirty="0"/>
          </a:p>
          <a:p>
            <a:r>
              <a:rPr lang="en-GB" sz="1400" dirty="0"/>
              <a:t>Vancomycin is available in 500mg vials which cannot be re-used, and any residual must be discarded.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3567301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500mg vials of vancomycin would be required for 7 days (assuming no changes in dose required)?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vials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9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80112" y="332656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28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32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42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CAL048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45-year old woman has been admitted to the Cardiology Ward. She has MRSA endocarditis, and together with other antibiotics, she has been prescribed vancomycin 20mg/kg intravenously twice daily.</a:t>
            </a:r>
          </a:p>
          <a:p>
            <a:endParaRPr lang="en-GB" sz="1400" dirty="0"/>
          </a:p>
          <a:p>
            <a:r>
              <a:rPr lang="en-GB" sz="1400" dirty="0"/>
              <a:t>She weighs 56 kg.</a:t>
            </a:r>
          </a:p>
          <a:p>
            <a:endParaRPr lang="en-GB" sz="1400" dirty="0"/>
          </a:p>
          <a:p>
            <a:r>
              <a:rPr lang="en-GB" sz="1400" dirty="0"/>
              <a:t>Vancomycin is available in 500mg vials which cannot be re-used, and any residual must be discarded.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45" y="3567301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500mg vials of vancomycin would be required for 7 days (assuming no changes in dose required)?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vials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142160" y="206084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7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CAL048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1302"/>
              </p:ext>
            </p:extLst>
          </p:nvPr>
        </p:nvGraphicFramePr>
        <p:xfrm>
          <a:off x="4754563" y="598488"/>
          <a:ext cx="4239851" cy="26149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42 vials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dirty="0"/>
                        <a:t>Single dose = 20mg/kg x 56kg</a:t>
                      </a:r>
                    </a:p>
                    <a:p>
                      <a:r>
                        <a:rPr lang="en-GB" sz="1400" baseline="0" dirty="0"/>
                        <a:t> = 1120mg</a:t>
                      </a:r>
                    </a:p>
                    <a:p>
                      <a:r>
                        <a:rPr lang="en-GB" sz="1400" baseline="0" dirty="0"/>
                        <a:t> = 3 vials (discarding the excess)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Daily dose = 6 vials</a:t>
                      </a:r>
                    </a:p>
                    <a:p>
                      <a:r>
                        <a:rPr lang="en-GB" sz="1400" baseline="0" dirty="0"/>
                        <a:t>One week = 42 vials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45-year old woman has been admitted to the Cardiology Ward. She has MRSA endocarditis, and together with other antibiotics, she has been prescribed vancomycin 20mg/kg intravenously twice daily.</a:t>
            </a:r>
          </a:p>
          <a:p>
            <a:endParaRPr lang="en-GB" sz="1400" dirty="0"/>
          </a:p>
          <a:p>
            <a:r>
              <a:rPr lang="en-GB" sz="1400" dirty="0"/>
              <a:t>She weighs 56 kg.</a:t>
            </a:r>
          </a:p>
          <a:p>
            <a:endParaRPr lang="en-GB" sz="1400" dirty="0"/>
          </a:p>
          <a:p>
            <a:r>
              <a:rPr lang="en-GB" sz="1400" dirty="0"/>
              <a:t>Vancomycin is available in 500mg vials which cannot be re-used, and any residual must be discarded.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028" y="3573016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How many 500mg vials of vancomycin would be required for 7 days (assuming no changes in dose required)?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99" y="4697857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0508" y="4697856"/>
            <a:ext cx="94326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vials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4233" y="4697857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9224813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“How many to dispense”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These are not calculations that you will do commonly in clinical practice - but you may - basic calculation</a:t>
            </a:r>
          </a:p>
          <a:p>
            <a:endParaRPr lang="en-GB" dirty="0"/>
          </a:p>
          <a:p>
            <a:r>
              <a:rPr lang="en-GB" dirty="0"/>
              <a:t>Bear in mind when sometimes you have to round up</a:t>
            </a:r>
          </a:p>
          <a:p>
            <a:pPr lvl="1"/>
            <a:r>
              <a:rPr lang="en-GB" dirty="0"/>
              <a:t>E.g. when vials cannot be reused</a:t>
            </a:r>
          </a:p>
          <a:p>
            <a:pPr lvl="1"/>
            <a:r>
              <a:rPr lang="en-GB" dirty="0"/>
              <a:t>E.g. when you need to dispense it to the patient to take home</a:t>
            </a:r>
          </a:p>
        </p:txBody>
      </p:sp>
    </p:spTree>
    <p:extLst>
      <p:ext uri="{BB962C8B-B14F-4D97-AF65-F5344CB8AC3E}">
        <p14:creationId xmlns:p14="http://schemas.microsoft.com/office/powerpoint/2010/main" val="318955963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40363" y="305464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1.8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21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CAL049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65-year old woman has been taking ferrous gluconate 600 mg orally three times a day. However, as she is having difficulty swallowing tablets, she has requested conversion to </a:t>
            </a:r>
            <a:r>
              <a:rPr lang="en-GB" sz="1400" dirty="0" err="1"/>
              <a:t>Niferex</a:t>
            </a:r>
            <a:r>
              <a:rPr lang="en-GB" sz="1400" dirty="0"/>
              <a:t>® elixir (100 mg elemental iron / 5ml elixir) to be taken once daily.</a:t>
            </a:r>
          </a:p>
          <a:p>
            <a:endParaRPr lang="en-GB" sz="1400" dirty="0"/>
          </a:p>
          <a:p>
            <a:r>
              <a:rPr lang="en-GB" sz="1400" dirty="0"/>
              <a:t>Ferrous gluconate 300 mg contains 35 mg elemental iron.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560" y="3501008"/>
            <a:ext cx="438150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volume of </a:t>
            </a:r>
            <a:r>
              <a:rPr lang="en-GB" sz="1400" dirty="0" err="1"/>
              <a:t>Niferex</a:t>
            </a:r>
            <a:r>
              <a:rPr lang="en-GB" sz="1400" dirty="0"/>
              <a:t>® elixir (ml) daily is required to replace the elemental iron content of her ferrous gluconate?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2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40363" y="305464"/>
            <a:ext cx="3024336" cy="5851525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1.8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3.5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7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10.5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400" dirty="0"/>
              <a:t>21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CAL049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65-year old woman has been taking ferrous gluconate 600 mg orally three times a day. However, as she is having difficulty swallowing tablets, she has requested conversion to </a:t>
            </a:r>
            <a:r>
              <a:rPr lang="en-GB" sz="1400" dirty="0" err="1"/>
              <a:t>Niferex</a:t>
            </a:r>
            <a:r>
              <a:rPr lang="en-GB" sz="1400" dirty="0"/>
              <a:t>® elixir (100 mg elemental iron / 5ml elixir) to be taken once daily.</a:t>
            </a:r>
          </a:p>
          <a:p>
            <a:endParaRPr lang="en-GB" sz="1400" dirty="0"/>
          </a:p>
          <a:p>
            <a:r>
              <a:rPr lang="en-GB" sz="1400" dirty="0"/>
              <a:t>Ferrous gluconate 300 mg contains 35 mg elemental iron.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560" y="3501008"/>
            <a:ext cx="438150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volume of </a:t>
            </a:r>
            <a:r>
              <a:rPr lang="en-GB" sz="1400" dirty="0" err="1"/>
              <a:t>Niferex</a:t>
            </a:r>
            <a:r>
              <a:rPr lang="en-GB" sz="1400" dirty="0"/>
              <a:t>® elixir (ml) daily is required to replace the elemental iron content of her ferrous gluconate?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203" y="4788322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112" y="4788321"/>
            <a:ext cx="96475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4837" y="4788322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/>
          <p:cNvSpPr/>
          <p:nvPr>
            <p:custDataLst>
              <p:tags r:id="rId3"/>
            </p:custDataLst>
          </p:nvPr>
        </p:nvSpPr>
        <p:spPr>
          <a:xfrm rot="10800000">
            <a:off x="5102703" y="16293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8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en-US" sz="1200" i="0">
                <a:solidFill>
                  <a:srgbClr val="000000"/>
                </a:solidFill>
                <a:latin typeface="Calibri" pitchFamily="34" charset="0"/>
              </a:rPr>
              <a:t>Calculation Skills Item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ysClr val="windowText" lastClr="000000"/>
                </a:solidFill>
                <a:latin typeface="Calibri"/>
              </a:rPr>
              <a:t>CAL049</a:t>
            </a:r>
            <a:endParaRPr lang="en-US" sz="1050" b="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0" kern="0" dirty="0">
                <a:solidFill>
                  <a:sysClr val="windowText" lastClr="000000"/>
                </a:solidFill>
                <a:latin typeface="Calibri"/>
              </a:rPr>
              <a:t>This item is worth </a:t>
            </a:r>
            <a:r>
              <a:rPr lang="en-US" sz="1100" i="0" kern="0" dirty="0">
                <a:solidFill>
                  <a:sysClr val="windowText" lastClr="000000"/>
                </a:solidFill>
                <a:latin typeface="Calibri"/>
              </a:rPr>
              <a:t>2 marks</a:t>
            </a:r>
            <a:endParaRPr lang="en-US" sz="1100" i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800" b="0" i="0">
                <a:solidFill>
                  <a:srgbClr val="000000"/>
                </a:solidFill>
                <a:latin typeface="Calibri" pitchFamily="34" charset="0"/>
              </a:rPr>
              <a:t>You may use  a calculator at any time </a:t>
            </a:r>
          </a:p>
        </p:txBody>
      </p:sp>
      <p:cxnSp>
        <p:nvCxnSpPr>
          <p:cNvPr id="20" name="Straight Connector 20"/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10747"/>
              </p:ext>
            </p:extLst>
          </p:nvPr>
        </p:nvGraphicFramePr>
        <p:xfrm>
          <a:off x="4754563" y="598488"/>
          <a:ext cx="4239851" cy="45352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795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r>
                        <a:rPr lang="en-US" sz="1400" dirty="0"/>
                        <a:t>10.5ml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7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94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Total ferrous gluconate dose = 600mg x 3</a:t>
                      </a:r>
                    </a:p>
                    <a:p>
                      <a:r>
                        <a:rPr lang="en-GB" sz="1400" baseline="0" dirty="0"/>
                        <a:t> = 1800mg</a:t>
                      </a:r>
                    </a:p>
                    <a:p>
                      <a:endParaRPr lang="en-GB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Ferrous gluconate 300 mg </a:t>
                      </a:r>
                      <a:r>
                        <a:rPr lang="en-GB" sz="14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dirty="0"/>
                        <a:t> 35 mg elemental iron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Ferrous gluconate 1800</a:t>
                      </a:r>
                      <a:r>
                        <a:rPr lang="en-GB" sz="1400" baseline="0" dirty="0"/>
                        <a:t> (= 300x6)</a:t>
                      </a:r>
                      <a:r>
                        <a:rPr lang="en-GB" sz="1400" dirty="0"/>
                        <a:t> mg </a:t>
                      </a:r>
                      <a:r>
                        <a:rPr lang="en-GB" sz="14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dirty="0"/>
                        <a:t> 35x6 mg elemental iron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210mg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endParaRPr lang="en-GB" sz="1400" dirty="0"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Concentration</a:t>
                      </a:r>
                      <a:r>
                        <a:rPr lang="en-GB" sz="1400" baseline="0" dirty="0">
                          <a:sym typeface="Wingdings" panose="05000000000000000000" pitchFamily="2" charset="2"/>
                        </a:rPr>
                        <a:t> of </a:t>
                      </a:r>
                      <a:r>
                        <a:rPr lang="en-GB" sz="1400" baseline="0" dirty="0" err="1">
                          <a:sym typeface="Wingdings" panose="05000000000000000000" pitchFamily="2" charset="2"/>
                        </a:rPr>
                        <a:t>Niferex</a:t>
                      </a:r>
                      <a:r>
                        <a:rPr lang="en-GB" sz="1400" baseline="0" dirty="0">
                          <a:sym typeface="Wingdings" panose="05000000000000000000" pitchFamily="2" charset="2"/>
                        </a:rPr>
                        <a:t> = 100mg / 5ml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aseline="0" dirty="0">
                          <a:sym typeface="Wingdings" panose="05000000000000000000" pitchFamily="2" charset="2"/>
                        </a:rPr>
                        <a:t> = 20mg/ml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dirty="0"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Volume = Dose / Concentration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 = 210mg</a:t>
                      </a:r>
                      <a:r>
                        <a:rPr lang="en-GB" sz="1400" baseline="0" dirty="0">
                          <a:sym typeface="Wingdings" panose="05000000000000000000" pitchFamily="2" charset="2"/>
                        </a:rPr>
                        <a:t> / 20mg/ml</a:t>
                      </a:r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 = 10.5ml</a:t>
                      </a:r>
                    </a:p>
                    <a:p>
                      <a:endParaRPr lang="en-GB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7950" y="598488"/>
            <a:ext cx="43815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Case presentation</a:t>
            </a:r>
          </a:p>
          <a:p>
            <a:r>
              <a:rPr lang="en-GB" sz="1400" dirty="0"/>
              <a:t>A 65-year old woman has been taking ferrous gluconate 600 mg orally three times a day. However, as she is having difficulty swallowing tablets, she has requested conversion to </a:t>
            </a:r>
            <a:r>
              <a:rPr lang="en-GB" sz="1400" dirty="0" err="1"/>
              <a:t>Niferex</a:t>
            </a:r>
            <a:r>
              <a:rPr lang="en-GB" sz="1400" dirty="0"/>
              <a:t>® elixir (100 mg elemental iron / 5ml elixir) to be taken once daily.</a:t>
            </a:r>
          </a:p>
          <a:p>
            <a:endParaRPr lang="en-GB" sz="1400" dirty="0"/>
          </a:p>
          <a:p>
            <a:r>
              <a:rPr lang="en-GB" sz="1400" dirty="0"/>
              <a:t>Ferrous gluconate 300 mg contains 35 mg elemental iron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950" y="3474243"/>
            <a:ext cx="438150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Calculation</a:t>
            </a:r>
          </a:p>
          <a:p>
            <a:r>
              <a:rPr lang="en-GB" sz="1400" dirty="0"/>
              <a:t>What volume of </a:t>
            </a:r>
            <a:r>
              <a:rPr lang="en-GB" sz="1400" dirty="0" err="1"/>
              <a:t>Niferex</a:t>
            </a:r>
            <a:r>
              <a:rPr lang="en-GB" sz="1400" dirty="0"/>
              <a:t>® elixir (ml) daily is required to replace the elemental iron content of her ferrous gluconate?</a:t>
            </a:r>
          </a:p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99" y="4697857"/>
            <a:ext cx="79164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0508" y="4697856"/>
            <a:ext cx="94326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</a:rPr>
              <a:t>mL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4233" y="4697857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kern="0" dirty="0">
                <a:solidFill>
                  <a:srgbClr val="FF0000"/>
                </a:solidFill>
                <a:latin typeface="Calibri"/>
              </a:rPr>
              <a:t>10.5</a:t>
            </a:r>
          </a:p>
        </p:txBody>
      </p:sp>
    </p:spTree>
    <p:extLst>
      <p:ext uri="{BB962C8B-B14F-4D97-AF65-F5344CB8AC3E}">
        <p14:creationId xmlns:p14="http://schemas.microsoft.com/office/powerpoint/2010/main" val="3433527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Converting equivalent doses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required information (for CAL questions) should be in the question (i.e. should not need to look in BNF)</a:t>
            </a:r>
          </a:p>
          <a:p>
            <a:pPr lvl="1"/>
            <a:r>
              <a:rPr lang="en-GB" dirty="0"/>
              <a:t>For PWS/MAN questions, you may need to know how to find conversions!</a:t>
            </a:r>
          </a:p>
          <a:p>
            <a:endParaRPr lang="en-GB" dirty="0"/>
          </a:p>
          <a:p>
            <a:r>
              <a:rPr lang="en-GB" dirty="0"/>
              <a:t>I would suggest working out the “current dose”, and then work out the “equivalent dose/volume/tablets/patch”</a:t>
            </a:r>
          </a:p>
        </p:txBody>
      </p:sp>
    </p:spTree>
    <p:extLst>
      <p:ext uri="{BB962C8B-B14F-4D97-AF65-F5344CB8AC3E}">
        <p14:creationId xmlns:p14="http://schemas.microsoft.com/office/powerpoint/2010/main" val="349471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88be66d-c41c-4fe2-af52-98eec70c1110"/>
  <p:tag name="WASPOLLED" val="B03BFB3E533B44A9856A1E1B70B47360"/>
  <p:tag name="TPVERSION" val="8"/>
  <p:tag name="TPFULLVERSION" val="8.5.4.5"/>
  <p:tag name="PPTVERSION" val="16"/>
  <p:tag name="TPOS" val="2"/>
  <p:tag name="TPLASTSAVEVERSION" val="6.3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7[;]55[;]47[;]False[;]46[;][;crlf;]3.95744680851064[;]4[;]0.288609786515969[;]0.0832956088727931[;crlf;]0[;]-1[;]0.61[;]0.6[;][;crlf;]1[;]-1[;]1.22[;]1.2[;][;crlf;]0[;]-1[;]1.73[;]1.7[;][;crlf;]46[;]1[;]2.44[;]2.4[;][;crlf;]0[;]-1[;]29.15[;]29.1[;][;crlf;]0[;]-1[;]426[;]42[;][;crlf;]0[;]-1[;]707[;]70[;][;crlf;]0[;]-1[;]3508[;]350[;][;crlf;]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EE2357803342448853BC15237255F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6&lt;/answertext&gt;&#10;                    &lt;valuetype&gt;-1&lt;/valuetype&gt;&#10;                &lt;/answer&gt;&#10;                &lt;answer&gt;&#10;                    &lt;guid&gt;ADF1AF965FBC49BDBB8DC4B386740ECA&lt;/guid&gt;&#10;                    &lt;answertext&gt;1.2&lt;/answertext&gt;&#10;                    &lt;valuetype&gt;-1&lt;/valuetype&gt;&#10;                &lt;/answer&gt;&#10;                &lt;answer&gt;&#10;                    &lt;guid&gt;85DA2A599774464BA168C38FBA89F7E7&lt;/guid&gt;&#10;                    &lt;answertext&gt;1.7&lt;/answertext&gt;&#10;                    &lt;valuetype&gt;-1&lt;/valuetype&gt;&#10;                &lt;/answer&gt;&#10;                &lt;answer&gt;&#10;                    &lt;guid&gt;4115E8670BFF4FF5A19CD28D78B6E694&lt;/guid&gt;&#10;                    &lt;answertext&gt;2.4&lt;/answertext&gt;&#10;                    &lt;valuetype&gt;1&lt;/valuetype&gt;&#10;                &lt;/answer&gt;&#10;                &lt;answer&gt;&#10;                    &lt;guid&gt;137D719D255F4A6DB2C9299018A8A49B&lt;/guid&gt;&#10;                    &lt;answertext&gt;29.1&lt;/answertext&gt;&#10;                    &lt;valuetype&gt;-1&lt;/valuetype&gt;&#10;                &lt;/answer&gt;&#10;                &lt;answer&gt;&#10;                    &lt;guid&gt;863556BCF3914A0C82AF04EC37AE8B79&lt;/guid&gt;&#10;                    &lt;answertext&gt;42&lt;/answertext&gt;&#10;                    &lt;valuetype&gt;-1&lt;/valuetype&gt;&#10;                &lt;/answer&gt;&#10;                &lt;answer&gt;&#10;                    &lt;guid&gt;8AE6DCE945BE40F6AD5C17C645B93D1F&lt;/guid&gt;&#10;                    &lt;answertext&gt;70&lt;/answertext&gt;&#10;                    &lt;valuetype&gt;-1&lt;/valuetype&gt;&#10;                &lt;/answer&gt;&#10;                &lt;answer&gt;&#10;                    &lt;guid&gt;7F85481A6F7947F3B727777D9F5A9FDA&lt;/guid&gt;&#10;                    &lt;answertext&gt;350&lt;/answertext&gt;&#10;                    &lt;valuetype&gt;-1&lt;/valuetype&gt;&#10;                &lt;/answer&gt;&#10;                &lt;answer&gt;&#10;                    &lt;guid&gt;99E439C88E184D45A7875FB6D043BC63&lt;/guid&gt;&#10;                    &lt;answertext&gt;Not listed above&lt;/answertext&gt;&#10;                    &lt;valuetype&gt;-1&lt;/valuetype&gt;&#10;                &lt;/answer&gt;&#10;                &lt;answer&gt;&#10;                    &lt;guid&gt;B68E635C9FD24954A8CDD4E328A74F6A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7[;]55[;]47[;]False[;]46[;][;crlf;]3.95744680851064[;]4[;]0.288609786515969[;]0.0832956088727931[;crlf;]0[;]-1[;]0.61[;]0.6[;][;crlf;]1[;]-1[;]1.22[;]1.2[;][;crlf;]0[;]-1[;]1.73[;]1.7[;][;crlf;]46[;]1[;]2.44[;]2.4[;][;crlf;]0[;]-1[;]29.15[;]29.1[;][;crlf;]0[;]-1[;]426[;]42[;][;crlf;]0[;]-1[;]707[;]70[;][;crlf;]0[;]-1[;]3508[;]350[;][;crlf;]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EE2357803342448853BC15237255F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6&lt;/answertext&gt;&#10;                    &lt;valuetype&gt;-1&lt;/valuetype&gt;&#10;                &lt;/answer&gt;&#10;                &lt;answer&gt;&#10;                    &lt;guid&gt;ADF1AF965FBC49BDBB8DC4B386740ECA&lt;/guid&gt;&#10;                    &lt;answertext&gt;1.2&lt;/answertext&gt;&#10;                    &lt;valuetype&gt;-1&lt;/valuetype&gt;&#10;                &lt;/answer&gt;&#10;                &lt;answer&gt;&#10;                    &lt;guid&gt;85DA2A599774464BA168C38FBA89F7E7&lt;/guid&gt;&#10;                    &lt;answertext&gt;1.7&lt;/answertext&gt;&#10;                    &lt;valuetype&gt;-1&lt;/valuetype&gt;&#10;                &lt;/answer&gt;&#10;                &lt;answer&gt;&#10;                    &lt;guid&gt;4115E8670BFF4FF5A19CD28D78B6E694&lt;/guid&gt;&#10;                    &lt;answertext&gt;2.4&lt;/answertext&gt;&#10;                    &lt;valuetype&gt;1&lt;/valuetype&gt;&#10;                &lt;/answer&gt;&#10;                &lt;answer&gt;&#10;                    &lt;guid&gt;137D719D255F4A6DB2C9299018A8A49B&lt;/guid&gt;&#10;                    &lt;answertext&gt;29.1&lt;/answertext&gt;&#10;                    &lt;valuetype&gt;-1&lt;/valuetype&gt;&#10;                &lt;/answer&gt;&#10;                &lt;answer&gt;&#10;                    &lt;guid&gt;863556BCF3914A0C82AF04EC37AE8B79&lt;/guid&gt;&#10;                    &lt;answertext&gt;42&lt;/answertext&gt;&#10;                    &lt;valuetype&gt;-1&lt;/valuetype&gt;&#10;                &lt;/answer&gt;&#10;                &lt;answer&gt;&#10;                    &lt;guid&gt;8AE6DCE945BE40F6AD5C17C645B93D1F&lt;/guid&gt;&#10;                    &lt;answertext&gt;70&lt;/answertext&gt;&#10;                    &lt;valuetype&gt;-1&lt;/valuetype&gt;&#10;                &lt;/answer&gt;&#10;                &lt;answer&gt;&#10;                    &lt;guid&gt;7F85481A6F7947F3B727777D9F5A9FDA&lt;/guid&gt;&#10;                    &lt;answertext&gt;350&lt;/answertext&gt;&#10;                    &lt;valuetype&gt;-1&lt;/valuetype&gt;&#10;                &lt;/answer&gt;&#10;                &lt;answer&gt;&#10;                    &lt;guid&gt;99E439C88E184D45A7875FB6D043BC63&lt;/guid&gt;&#10;                    &lt;answertext&gt;Not listed above&lt;/answertext&gt;&#10;                    &lt;valuetype&gt;-1&lt;/valuetype&gt;&#10;                &lt;/answer&gt;&#10;                &lt;answer&gt;&#10;                    &lt;guid&gt;B68E635C9FD24954A8CDD4E328A74F6A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9[;]55[;]39[;]False[;]20[;][;crlf;]6.53846153846154[;]7[;]2.45833124393987[;]6.04339250493097[;crlf;]0[;]-1[;]51[;]5[;][;crlf;]8[;]-1[;]152[;]15[;][;crlf;]0[;]-1[;]22.53[;]22.5[;][;crlf;]0[;]-1[;]454[;]45[;][;crlf;]0[;]-1[;]505[;]50[;][;crlf;]0[;]-1[;]606[;]60[;][;crlf;]20[;]1[;]1507[;]150[;][;crlf;]0[;]-1[;]4508[;]450[;][;crlf;]11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A24495629CF400BB696DEF4F2A9A9A3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5&lt;/answertext&gt;&#10;                    &lt;valuetype&gt;-1&lt;/valuetype&gt;&#10;                &lt;/answer&gt;&#10;                &lt;answer&gt;&#10;                    &lt;guid&gt;ADF1AF965FBC49BDBB8DC4B386740ECA&lt;/guid&gt;&#10;                    &lt;answertext&gt;15&lt;/answertext&gt;&#10;                    &lt;valuetype&gt;-1&lt;/valuetype&gt;&#10;                &lt;/answer&gt;&#10;                &lt;answer&gt;&#10;                    &lt;guid&gt;00D11A74B3304808AF717F55F32A50AF&lt;/guid&gt;&#10;                    &lt;answertext&gt;22.5&lt;/answertext&gt;&#10;                    &lt;valuetype&gt;-1&lt;/valuetype&gt;&#10;                &lt;/answer&gt;&#10;                &lt;answer&gt;&#10;                    &lt;guid&gt;F8F1D18998AF4DA68100AE39890CDF36&lt;/guid&gt;&#10;                    &lt;answertext&gt;45&lt;/answertext&gt;&#10;                    &lt;valuetype&gt;-1&lt;/valuetype&gt;&#10;                &lt;/answer&gt;&#10;                &lt;answer&gt;&#10;                    &lt;guid&gt;DFF00B5813D94D6BB88960DB7016A911&lt;/guid&gt;&#10;                    &lt;answertext&gt;50&lt;/answertext&gt;&#10;                    &lt;valuetype&gt;-1&lt;/valuetype&gt;&#10;                &lt;/answer&gt;&#10;                &lt;answer&gt;&#10;                    &lt;guid&gt;2AA21393B7C34D26A0EF73DC51266797&lt;/guid&gt;&#10;                    &lt;answertext&gt;60&lt;/answertext&gt;&#10;                    &lt;valuetype&gt;-1&lt;/valuetype&gt;&#10;                &lt;/answer&gt;&#10;                &lt;answer&gt;&#10;                    &lt;guid&gt;F9FEEF842298493F88230F48894295CD&lt;/guid&gt;&#10;                    &lt;answertext&gt;150&lt;/answertext&gt;&#10;                    &lt;valuetype&gt;1&lt;/valuetype&gt;&#10;                &lt;/answer&gt;&#10;                &lt;answer&gt;&#10;                    &lt;guid&gt;EF3ED92BE97041BA9BE5383549BF99D1&lt;/guid&gt;&#10;                    &lt;answertext&gt;45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9[;]55[;]39[;]False[;]20[;][;crlf;]6.53846153846154[;]7[;]2.45833124393987[;]6.04339250493097[;crlf;]0[;]-1[;]51[;]5[;][;crlf;]8[;]-1[;]152[;]15[;][;crlf;]0[;]-1[;]22.53[;]22.5[;][;crlf;]0[;]-1[;]454[;]45[;][;crlf;]0[;]-1[;]505[;]50[;][;crlf;]0[;]-1[;]606[;]60[;][;crlf;]20[;]1[;]1507[;]150[;][;crlf;]0[;]-1[;]4508[;]450[;][;crlf;]11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A24495629CF400BB696DEF4F2A9A9A3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5&lt;/answertext&gt;&#10;                    &lt;valuetype&gt;-1&lt;/valuetype&gt;&#10;                &lt;/answer&gt;&#10;                &lt;answer&gt;&#10;                    &lt;guid&gt;ADF1AF965FBC49BDBB8DC4B386740ECA&lt;/guid&gt;&#10;                    &lt;answertext&gt;15&lt;/answertext&gt;&#10;                    &lt;valuetype&gt;-1&lt;/valuetype&gt;&#10;                &lt;/answer&gt;&#10;                &lt;answer&gt;&#10;                    &lt;guid&gt;00D11A74B3304808AF717F55F32A50AF&lt;/guid&gt;&#10;                    &lt;answertext&gt;22.5&lt;/answertext&gt;&#10;                    &lt;valuetype&gt;-1&lt;/valuetype&gt;&#10;                &lt;/answer&gt;&#10;                &lt;answer&gt;&#10;                    &lt;guid&gt;F8F1D18998AF4DA68100AE39890CDF36&lt;/guid&gt;&#10;                    &lt;answertext&gt;45&lt;/answertext&gt;&#10;                    &lt;valuetype&gt;-1&lt;/valuetype&gt;&#10;                &lt;/answer&gt;&#10;                &lt;answer&gt;&#10;                    &lt;guid&gt;DFF00B5813D94D6BB88960DB7016A911&lt;/guid&gt;&#10;                    &lt;answertext&gt;50&lt;/answertext&gt;&#10;                    &lt;valuetype&gt;-1&lt;/valuetype&gt;&#10;                &lt;/answer&gt;&#10;                &lt;answer&gt;&#10;                    &lt;guid&gt;2AA21393B7C34D26A0EF73DC51266797&lt;/guid&gt;&#10;                    &lt;answertext&gt;60&lt;/answertext&gt;&#10;                    &lt;valuetype&gt;-1&lt;/valuetype&gt;&#10;                &lt;/answer&gt;&#10;                &lt;answer&gt;&#10;                    &lt;guid&gt;F9FEEF842298493F88230F48894295CD&lt;/guid&gt;&#10;                    &lt;answertext&gt;150&lt;/answertext&gt;&#10;                    &lt;valuetype&gt;1&lt;/valuetype&gt;&#10;                &lt;/answer&gt;&#10;                &lt;answer&gt;&#10;                    &lt;guid&gt;EF3ED92BE97041BA9BE5383549BF99D1&lt;/guid&gt;&#10;                    &lt;answertext&gt;45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4[;]55[;]34[;]False[;]18[;][;crlf;]4.55882352941176[;]5[;]1.43877350689824[;]2.07006920415225[;crlf;]1[;]-1[;]0.00031[;]0.0003[;][;crlf;]5[;]-1[;]0.0032[;]0.003[;][;crlf;]1[;]-1[;]0.033[;]0.03[;][;crlf;]2[;]-1[;]0.34[;]0.3[;][;crlf;]18[;]1[;]35[;]3[;][;crlf;]6[;]-1[;]306[;]30[;][;crlf;]1[;]-1[;]3007[;]300[;][;crlf;]0[;]-1[;]30008[;]3000[;][;crlf;]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2ECFF38EF374526AD4FBD0F686598BC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003&lt;/answertext&gt;&#10;                    &lt;valuetype&gt;-1&lt;/valuetype&gt;&#10;                &lt;/answer&gt;&#10;                &lt;answer&gt;&#10;                    &lt;guid&gt;ADF1AF965FBC49BDBB8DC4B386740ECA&lt;/guid&gt;&#10;                    &lt;answertext&gt;0.003&lt;/answertext&gt;&#10;                    &lt;valuetype&gt;-1&lt;/valuetype&gt;&#10;                &lt;/answer&gt;&#10;                &lt;answer&gt;&#10;                    &lt;guid&gt;00D11A74B3304808AF717F55F32A50AF&lt;/guid&gt;&#10;                    &lt;answertext&gt;0.03&lt;/answertext&gt;&#10;                    &lt;valuetype&gt;-1&lt;/valuetype&gt;&#10;                &lt;/answer&gt;&#10;                &lt;answer&gt;&#10;                    &lt;guid&gt;F8F1D18998AF4DA68100AE39890CDF36&lt;/guid&gt;&#10;                    &lt;answertext&gt;0.3&lt;/answertext&gt;&#10;                    &lt;valuetype&gt;-1&lt;/valuetype&gt;&#10;                &lt;/answer&gt;&#10;                &lt;answer&gt;&#10;                    &lt;guid&gt;DFF00B5813D94D6BB88960DB7016A911&lt;/guid&gt;&#10;                    &lt;answertext&gt;3&lt;/answertext&gt;&#10;                    &lt;valuetype&gt;1&lt;/valuetype&gt;&#10;                &lt;/answer&gt;&#10;                &lt;answer&gt;&#10;                    &lt;guid&gt;2AA21393B7C34D26A0EF73DC51266797&lt;/guid&gt;&#10;                    &lt;answertext&gt;30&lt;/answertext&gt;&#10;                    &lt;valuetype&gt;-1&lt;/valuetype&gt;&#10;                &lt;/answer&gt;&#10;                &lt;answer&gt;&#10;                    &lt;guid&gt;F9FEEF842298493F88230F48894295CD&lt;/guid&gt;&#10;                    &lt;answertext&gt;300&lt;/answertext&gt;&#10;                    &lt;valuetype&gt;-1&lt;/valuetype&gt;&#10;                &lt;/answer&gt;&#10;                &lt;answer&gt;&#10;                    &lt;guid&gt;EF3ED92BE97041BA9BE5383549BF99D1&lt;/guid&gt;&#10;                    &lt;answertext&gt;30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4[;]55[;]34[;]False[;]18[;][;crlf;]4.55882352941176[;]5[;]1.43877350689824[;]2.07006920415225[;crlf;]1[;]-1[;]0.00031[;]0.0003[;][;crlf;]5[;]-1[;]0.0032[;]0.003[;][;crlf;]1[;]-1[;]0.033[;]0.03[;][;crlf;]2[;]-1[;]0.34[;]0.3[;][;crlf;]18[;]1[;]35[;]3[;][;crlf;]6[;]-1[;]306[;]30[;][;crlf;]1[;]-1[;]3007[;]300[;][;crlf;]0[;]-1[;]30008[;]3000[;][;crlf;]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2ECFF38EF374526AD4FBD0F686598BC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003&lt;/answertext&gt;&#10;                    &lt;valuetype&gt;-1&lt;/valuetype&gt;&#10;                &lt;/answer&gt;&#10;                &lt;answer&gt;&#10;                    &lt;guid&gt;ADF1AF965FBC49BDBB8DC4B386740ECA&lt;/guid&gt;&#10;                    &lt;answertext&gt;0.003&lt;/answertext&gt;&#10;                    &lt;valuetype&gt;-1&lt;/valuetype&gt;&#10;                &lt;/answer&gt;&#10;                &lt;answer&gt;&#10;                    &lt;guid&gt;00D11A74B3304808AF717F55F32A50AF&lt;/guid&gt;&#10;                    &lt;answertext&gt;0.03&lt;/answertext&gt;&#10;                    &lt;valuetype&gt;-1&lt;/valuetype&gt;&#10;                &lt;/answer&gt;&#10;                &lt;answer&gt;&#10;                    &lt;guid&gt;F8F1D18998AF4DA68100AE39890CDF36&lt;/guid&gt;&#10;                    &lt;answertext&gt;0.3&lt;/answertext&gt;&#10;                    &lt;valuetype&gt;-1&lt;/valuetype&gt;&#10;                &lt;/answer&gt;&#10;                &lt;answer&gt;&#10;                    &lt;guid&gt;DFF00B5813D94D6BB88960DB7016A911&lt;/guid&gt;&#10;                    &lt;answertext&gt;3&lt;/answertext&gt;&#10;                    &lt;valuetype&gt;1&lt;/valuetype&gt;&#10;                &lt;/answer&gt;&#10;                &lt;answer&gt;&#10;                    &lt;guid&gt;2AA21393B7C34D26A0EF73DC51266797&lt;/guid&gt;&#10;                    &lt;answertext&gt;30&lt;/answertext&gt;&#10;                    &lt;valuetype&gt;-1&lt;/valuetype&gt;&#10;                &lt;/answer&gt;&#10;                &lt;answer&gt;&#10;                    &lt;guid&gt;F9FEEF842298493F88230F48894295CD&lt;/guid&gt;&#10;                    &lt;answertext&gt;300&lt;/answertext&gt;&#10;                    &lt;valuetype&gt;-1&lt;/valuetype&gt;&#10;                &lt;/answer&gt;&#10;                &lt;answer&gt;&#10;                    &lt;guid&gt;EF3ED92BE97041BA9BE5383549BF99D1&lt;/guid&gt;&#10;                    &lt;answertext&gt;30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9[;]55[;]29[;]False[;]21[;][;crlf;]5.24137931034483[;]6[;]1.69492492792338[;]2.87277051129608[;crlf;]0[;]-1[;]0.061[;]0.06[;][;crlf;]4[;]-1[;]0.482[;]0.48[;][;crlf;]3[;]-1[;]0.963[;]0.96[;][;crlf;]0[;]-1[;]16.74[;]16.7[;][;crlf;]0[;]-1[;]605[;]60[;][;crlf;]21[;]1[;]1206[;]120[;][;crlf;]0[;]-1[;]937.57[;]937.5[;][;crlf;]0[;]-1[;]10008[;]1000[;][;crlf;]1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575863CFCA4392999746C4FE693783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6&lt;/answertext&gt;&#10;                    &lt;valuetype&gt;-1&lt;/valuetype&gt;&#10;                &lt;/answer&gt;&#10;                &lt;answer&gt;&#10;                    &lt;guid&gt;ADF1AF965FBC49BDBB8DC4B386740ECA&lt;/guid&gt;&#10;                    &lt;answertext&gt;0.48&lt;/answertext&gt;&#10;                    &lt;valuetype&gt;-1&lt;/valuetype&gt;&#10;                &lt;/answer&gt;&#10;                &lt;answer&gt;&#10;                    &lt;guid&gt;00D11A74B3304808AF717F55F32A50AF&lt;/guid&gt;&#10;                    &lt;answertext&gt;0.96&lt;/answertext&gt;&#10;                    &lt;valuetype&gt;-1&lt;/valuetype&gt;&#10;                &lt;/answer&gt;&#10;                &lt;answer&gt;&#10;                    &lt;guid&gt;F8F1D18998AF4DA68100AE39890CDF36&lt;/guid&gt;&#10;                    &lt;answertext&gt;16.7&lt;/answertext&gt;&#10;                    &lt;valuetype&gt;-1&lt;/valuetype&gt;&#10;                &lt;/answer&gt;&#10;                &lt;answer&gt;&#10;                    &lt;guid&gt;DFF00B5813D94D6BB88960DB7016A911&lt;/guid&gt;&#10;                    &lt;answertext&gt;60&lt;/answertext&gt;&#10;                    &lt;valuetype&gt;-1&lt;/valuetype&gt;&#10;                &lt;/answer&gt;&#10;                &lt;answer&gt;&#10;                    &lt;guid&gt;2AA21393B7C34D26A0EF73DC51266797&lt;/guid&gt;&#10;                    &lt;answertext&gt;120&lt;/answertext&gt;&#10;                    &lt;valuetype&gt;1&lt;/valuetype&gt;&#10;                &lt;/answer&gt;&#10;                &lt;answer&gt;&#10;                    &lt;guid&gt;F9FEEF842298493F88230F48894295CD&lt;/guid&gt;&#10;                    &lt;answertext&gt;937.5&lt;/answertext&gt;&#10;                    &lt;valuetype&gt;-1&lt;/valuetype&gt;&#10;                &lt;/answer&gt;&#10;                &lt;answer&gt;&#10;                    &lt;guid&gt;EF3ED92BE97041BA9BE5383549BF99D1&lt;/guid&gt;&#10;                    &lt;answertext&gt;10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9[;]55[;]29[;]False[;]21[;][;crlf;]5.24137931034483[;]6[;]1.69492492792338[;]2.87277051129608[;crlf;]0[;]-1[;]0.061[;]0.06[;][;crlf;]4[;]-1[;]0.482[;]0.48[;][;crlf;]3[;]-1[;]0.963[;]0.96[;][;crlf;]0[;]-1[;]16.74[;]16.7[;][;crlf;]0[;]-1[;]605[;]60[;][;crlf;]21[;]1[;]1206[;]120[;][;crlf;]0[;]-1[;]937.57[;]937.5[;][;crlf;]0[;]-1[;]10008[;]1000[;][;crlf;]1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575863CFCA4392999746C4FE693783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6&lt;/answertext&gt;&#10;                    &lt;valuetype&gt;-1&lt;/valuetype&gt;&#10;                &lt;/answer&gt;&#10;                &lt;answer&gt;&#10;                    &lt;guid&gt;ADF1AF965FBC49BDBB8DC4B386740ECA&lt;/guid&gt;&#10;                    &lt;answertext&gt;0.48&lt;/answertext&gt;&#10;                    &lt;valuetype&gt;-1&lt;/valuetype&gt;&#10;                &lt;/answer&gt;&#10;                &lt;answer&gt;&#10;                    &lt;guid&gt;00D11A74B3304808AF717F55F32A50AF&lt;/guid&gt;&#10;                    &lt;answertext&gt;0.96&lt;/answertext&gt;&#10;                    &lt;valuetype&gt;-1&lt;/valuetype&gt;&#10;                &lt;/answer&gt;&#10;                &lt;answer&gt;&#10;                    &lt;guid&gt;F8F1D18998AF4DA68100AE39890CDF36&lt;/guid&gt;&#10;                    &lt;answertext&gt;16.7&lt;/answertext&gt;&#10;                    &lt;valuetype&gt;-1&lt;/valuetype&gt;&#10;                &lt;/answer&gt;&#10;                &lt;answer&gt;&#10;                    &lt;guid&gt;DFF00B5813D94D6BB88960DB7016A911&lt;/guid&gt;&#10;                    &lt;answertext&gt;60&lt;/answertext&gt;&#10;                    &lt;valuetype&gt;-1&lt;/valuetype&gt;&#10;                &lt;/answer&gt;&#10;                &lt;answer&gt;&#10;                    &lt;guid&gt;2AA21393B7C34D26A0EF73DC51266797&lt;/guid&gt;&#10;                    &lt;answertext&gt;120&lt;/answertext&gt;&#10;                    &lt;valuetype&gt;1&lt;/valuetype&gt;&#10;                &lt;/answer&gt;&#10;                &lt;answer&gt;&#10;                    &lt;guid&gt;F9FEEF842298493F88230F48894295CD&lt;/guid&gt;&#10;                    &lt;answertext&gt;937.5&lt;/answertext&gt;&#10;                    &lt;valuetype&gt;-1&lt;/valuetype&gt;&#10;                &lt;/answer&gt;&#10;                &lt;answer&gt;&#10;                    &lt;guid&gt;EF3ED92BE97041BA9BE5383549BF99D1&lt;/guid&gt;&#10;                    &lt;answertext&gt;10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7[;]55[;]27[;]False[;]20[;][;crlf;]3.55555555555556[;]3[;]2.00616334280753[;]4.02469135802469[;crlf;]1[;]-1[;]11[;]1[;][;crlf;]2[;]-1[;]22[;]2[;][;crlf;]20[;]1[;]33[;]3[;][;crlf;]1[;]-1[;]44[;]4[;][;crlf;]0[;]-1[;]55[;]5[;][;crlf;]0[;]-1[;]66[;]6[;][;crlf;]0[;]-1[;]77[;]7[;][;crlf;]1[;]-1[;]88[;]8[;][;crlf;]1[;]-1[;]Not listed above9[;]Not listed above[;][;crlf;]1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1ACAF801A10442683985DC46912549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-1&lt;/valuetype&gt;&#10;                &lt;/answer&gt;&#10;                &lt;answer&gt;&#10;                    &lt;guid&gt;00D11A74B3304808AF717F55F32A50AF&lt;/guid&gt;&#10;                    &lt;answertext&gt;3&lt;/answertext&gt;&#10;                    &lt;valuetype&gt;1&lt;/valuetype&gt;&#10;                &lt;/answer&gt;&#10;                &lt;answer&gt;&#10;                    &lt;guid&gt;F8F1D18998AF4DA68100AE39890CDF36&lt;/guid&gt;&#10;                    &lt;answertext&gt;4&lt;/answertext&gt;&#10;                    &lt;valuetype&gt;-1&lt;/valuetype&gt;&#10;                &lt;/answer&gt;&#10;                &lt;answer&gt;&#10;                    &lt;guid&gt;B17EF08DE0704CD7BDAE397F80F8B198&lt;/guid&gt;&#10;                    &lt;answertext&gt;5&lt;/answertext&gt;&#10;                    &lt;valuetype&gt;-1&lt;/valuetype&gt;&#10;                &lt;/answer&gt;&#10;                &lt;answer&gt;&#10;                    &lt;guid&gt;F01ECE6E2C084C2FA677AA263BEF6C47&lt;/guid&gt;&#10;                    &lt;answertext&gt;6&lt;/answertext&gt;&#10;                    &lt;valuetype&gt;-1&lt;/valuetype&gt;&#10;                &lt;/answer&gt;&#10;                &lt;answer&gt;&#10;                    &lt;guid&gt;F7854E4E16C44E4080352E6757BD790F&lt;/guid&gt;&#10;                    &lt;answertext&gt;7&lt;/answertext&gt;&#10;                    &lt;valuetype&gt;-1&lt;/valuetype&gt;&#10;                &lt;/answer&gt;&#10;                &lt;answer&gt;&#10;                    &lt;guid&gt;D27E0B5D9A784B2892DA4F4F8BD05F80&lt;/guid&gt;&#10;                    &lt;answertext&gt;8&lt;/answertext&gt;&#10;                    &lt;valuetype&gt;-1&lt;/valuetype&gt;&#10;                &lt;/answer&gt;&#10;                &lt;answer&gt;&#10;                    &lt;guid&gt;CE0FF1028E93469B813E9617D21A1990&lt;/guid&gt;&#10;                    &lt;answertext&gt;Not listed above&lt;/answertext&gt;&#10;                    &lt;valuetype&gt;-1&lt;/valuetype&gt;&#10;                &lt;/answer&gt;&#10;                &lt;answer&gt;&#10;                    &lt;guid&gt;C577224592144C92AD154E43C3C24E86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7[;]55[;]27[;]False[;]20[;][;crlf;]3.55555555555556[;]3[;]2.00616334280753[;]4.02469135802469[;crlf;]1[;]-1[;]11[;]1[;][;crlf;]2[;]-1[;]22[;]2[;][;crlf;]20[;]1[;]33[;]3[;][;crlf;]1[;]-1[;]44[;]4[;][;crlf;]0[;]-1[;]55[;]5[;][;crlf;]0[;]-1[;]66[;]6[;][;crlf;]0[;]-1[;]77[;]7[;][;crlf;]1[;]-1[;]88[;]8[;][;crlf;]1[;]-1[;]Not listed above9[;]Not listed above[;][;crlf;]1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1ACAF801A10442683985DC46912549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-1&lt;/valuetype&gt;&#10;                &lt;/answer&gt;&#10;                &lt;answer&gt;&#10;                    &lt;guid&gt;00D11A74B3304808AF717F55F32A50AF&lt;/guid&gt;&#10;                    &lt;answertext&gt;3&lt;/answertext&gt;&#10;                    &lt;valuetype&gt;1&lt;/valuetype&gt;&#10;                &lt;/answer&gt;&#10;                &lt;answer&gt;&#10;                    &lt;guid&gt;F8F1D18998AF4DA68100AE39890CDF36&lt;/guid&gt;&#10;                    &lt;answertext&gt;4&lt;/answertext&gt;&#10;                    &lt;valuetype&gt;-1&lt;/valuetype&gt;&#10;                &lt;/answer&gt;&#10;                &lt;answer&gt;&#10;                    &lt;guid&gt;B17EF08DE0704CD7BDAE397F80F8B198&lt;/guid&gt;&#10;                    &lt;answertext&gt;5&lt;/answertext&gt;&#10;                    &lt;valuetype&gt;-1&lt;/valuetype&gt;&#10;                &lt;/answer&gt;&#10;                &lt;answer&gt;&#10;                    &lt;guid&gt;F01ECE6E2C084C2FA677AA263BEF6C47&lt;/guid&gt;&#10;                    &lt;answertext&gt;6&lt;/answertext&gt;&#10;                    &lt;valuetype&gt;-1&lt;/valuetype&gt;&#10;                &lt;/answer&gt;&#10;                &lt;answer&gt;&#10;                    &lt;guid&gt;F7854E4E16C44E4080352E6757BD790F&lt;/guid&gt;&#10;                    &lt;answertext&gt;7&lt;/answertext&gt;&#10;                    &lt;valuetype&gt;-1&lt;/valuetype&gt;&#10;                &lt;/answer&gt;&#10;                &lt;answer&gt;&#10;                    &lt;guid&gt;D27E0B5D9A784B2892DA4F4F8BD05F80&lt;/guid&gt;&#10;                    &lt;answertext&gt;8&lt;/answertext&gt;&#10;                    &lt;valuetype&gt;-1&lt;/valuetype&gt;&#10;                &lt;/answer&gt;&#10;                &lt;answer&gt;&#10;                    &lt;guid&gt;CE0FF1028E93469B813E9617D21A1990&lt;/guid&gt;&#10;                    &lt;answertext&gt;Not listed above&lt;/answertext&gt;&#10;                    &lt;valuetype&gt;-1&lt;/valuetype&gt;&#10;                &lt;/answer&gt;&#10;                &lt;answer&gt;&#10;                    &lt;guid&gt;C577224592144C92AD154E43C3C24E86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3834D45E5DD4E779AB5FA8C738FBE91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21&lt;/answertext&gt;&#10;                    &lt;valuetype&gt;-1&lt;/valuetype&gt;&#10;                &lt;/answer&gt;&#10;                &lt;answer&gt;&#10;                    &lt;guid&gt;ADF1AF965FBC49BDBB8DC4B386740ECA&lt;/guid&gt;&#10;                    &lt;answertext&gt;28&lt;/answertext&gt;&#10;                    &lt;valuetype&gt;-1&lt;/valuetype&gt;&#10;                &lt;/answer&gt;&#10;                &lt;answer&gt;&#10;                    &lt;guid&gt;11BD174608504B5FA503CAF9522044D6&lt;/guid&gt;&#10;                    &lt;answertext&gt;32&lt;/answertext&gt;&#10;                    &lt;valuetype&gt;-1&lt;/valuetype&gt;&#10;                &lt;/answer&gt;&#10;                &lt;answer&gt;&#10;                    &lt;guid&gt;D40EE591C74440DAA10B414BAFC546C1&lt;/guid&gt;&#10;                    &lt;answertext&gt;35&lt;/answertext&gt;&#10;                    &lt;valuetype&gt;-1&lt;/valuetype&gt;&#10;                &lt;/answer&gt;&#10;                &lt;answer&gt;&#10;                    &lt;guid&gt;E46B6C2CDE5C4B038A827E7D70F2E6A7&lt;/guid&gt;&#10;                    &lt;answertext&gt;42&lt;/answertext&gt;&#10;                    &lt;valuetype&gt;1&lt;/valuetype&gt;&#10;                &lt;/answer&gt;&#10;                &lt;answer&gt;&#10;                    &lt;guid&gt;C3BC987888F546BC85166EBD98C6A6C9&lt;/guid&gt;&#10;                    &lt;answertext&gt;62&lt;/answertext&gt;&#10;                    &lt;valuetype&gt;-1&lt;/valuetype&gt;&#10;                &lt;/answer&gt;&#10;                &lt;answer&gt;&#10;                    &lt;guid&gt;D927E982B511439D8210DA424208C68B&lt;/guid&gt;&#10;                    &lt;answertext&gt;70&lt;/answertext&gt;&#10;                    &lt;valuetype&gt;-1&lt;/valuetype&gt;&#10;                &lt;/answer&gt;&#10;                &lt;answer&gt;&#10;                    &lt;guid&gt;8FB20C0F936D46F8B0C340AE1712DC5C&lt;/guid&gt;&#10;                    &lt;answertext&gt;84&lt;/answertext&gt;&#10;                    &lt;valuetype&gt;-1&lt;/valuetype&gt;&#10;                &lt;/answer&gt;&#10;                &lt;answer&gt;&#10;                    &lt;guid&gt;05EEC986134C40F094B68A103F419992&lt;/guid&gt;&#10;                    &lt;answertext&gt;Not listed above&lt;/answertext&gt;&#10;                    &lt;valuetype&gt;-1&lt;/valuetype&gt;&#10;                &lt;/answer&gt;&#10;                &lt;answer&gt;&#10;                    &lt;guid&gt;3624C312FA674760836A1D539C5E4403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 [;crlf;]48[;]55[;]48[;]False[;]14[;][;crlf;]4.04166666666667[;]4[;]1.58058972819922[;]2.49826388888889[;crlf;]2[;]-1[;]211[;]21[;][;crlf;]1[;]-1[;]282[;]28[;][;crlf;]18[;]-1[;]323[;]32[;][;crlf;]10[;]-1[;]354[;]35[;][;crlf;]14[;]1[;]425[;]42[;][;crlf;]0[;]-1[;]626[;]62[;][;crlf;]0[;]-1[;]707[;]70[;][;crlf;]1[;]-1[;]848[;]84[;][;crlf;]2[;]-1[;]Not listed above9[;]Not listed above[;][;crlf;]0[;]-1[;]I need more time0[;]I need more time[;]"/>
  <p:tag name="HASRESULTS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3834D45E5DD4E779AB5FA8C738FBE91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21&lt;/answertext&gt;&#10;                    &lt;valuetype&gt;-1&lt;/valuetype&gt;&#10;                &lt;/answer&gt;&#10;                &lt;answer&gt;&#10;                    &lt;guid&gt;ADF1AF965FBC49BDBB8DC4B386740ECA&lt;/guid&gt;&#10;                    &lt;answertext&gt;28&lt;/answertext&gt;&#10;                    &lt;valuetype&gt;-1&lt;/valuetype&gt;&#10;                &lt;/answer&gt;&#10;                &lt;answer&gt;&#10;                    &lt;guid&gt;11BD174608504B5FA503CAF9522044D6&lt;/guid&gt;&#10;                    &lt;answertext&gt;32&lt;/answertext&gt;&#10;                    &lt;valuetype&gt;-1&lt;/valuetype&gt;&#10;                &lt;/answer&gt;&#10;                &lt;answer&gt;&#10;                    &lt;guid&gt;D40EE591C74440DAA10B414BAFC546C1&lt;/guid&gt;&#10;                    &lt;answertext&gt;35&lt;/answertext&gt;&#10;                    &lt;valuetype&gt;-1&lt;/valuetype&gt;&#10;                &lt;/answer&gt;&#10;                &lt;answer&gt;&#10;                    &lt;guid&gt;E46B6C2CDE5C4B038A827E7D70F2E6A7&lt;/guid&gt;&#10;                    &lt;answertext&gt;42&lt;/answertext&gt;&#10;                    &lt;valuetype&gt;1&lt;/valuetype&gt;&#10;                &lt;/answer&gt;&#10;                &lt;answer&gt;&#10;                    &lt;guid&gt;C3BC987888F546BC85166EBD98C6A6C9&lt;/guid&gt;&#10;                    &lt;answertext&gt;62&lt;/answertext&gt;&#10;                    &lt;valuetype&gt;-1&lt;/valuetype&gt;&#10;                &lt;/answer&gt;&#10;                &lt;answer&gt;&#10;                    &lt;guid&gt;D927E982B511439D8210DA424208C68B&lt;/guid&gt;&#10;                    &lt;answertext&gt;70&lt;/answertext&gt;&#10;                    &lt;valuetype&gt;-1&lt;/valuetype&gt;&#10;                &lt;/answer&gt;&#10;                &lt;answer&gt;&#10;                    &lt;guid&gt;8FB20C0F936D46F8B0C340AE1712DC5C&lt;/guid&gt;&#10;                    &lt;answertext&gt;84&lt;/answertext&gt;&#10;                    &lt;valuetype&gt;-1&lt;/valuetype&gt;&#10;                &lt;/answer&gt;&#10;                &lt;answer&gt;&#10;                    &lt;guid&gt;05EEC986134C40F094B68A103F419992&lt;/guid&gt;&#10;                    &lt;answertext&gt;Not listed above&lt;/answertext&gt;&#10;                    &lt;valuetype&gt;-1&lt;/valuetype&gt;&#10;                &lt;/answer&gt;&#10;                &lt;answer&gt;&#10;                    &lt;guid&gt;3624C312FA674760836A1D539C5E4403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 [;crlf;]48[;]55[;]48[;]False[;]14[;][;crlf;]4.04166666666667[;]4[;]1.58058972819922[;]2.49826388888889[;crlf;]2[;]-1[;]211[;]21[;][;crlf;]1[;]-1[;]282[;]28[;][;crlf;]18[;]-1[;]323[;]32[;][;crlf;]10[;]-1[;]354[;]35[;][;crlf;]14[;]1[;]425[;]42[;][;crlf;]0[;]-1[;]626[;]62[;][;crlf;]0[;]-1[;]707[;]70[;][;crlf;]1[;]-1[;]848[;]84[;][;crlf;]2[;]-1[;]Not listed above9[;]Not listed above[;][;crlf;]0[;]-1[;]I need more time0[;]I need more time[;]"/>
  <p:tag name="HASRESULTS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0[;]55[;]20[;]False[;]14[;][;crlf;]4.65[;]4[;]2.08026440627147[;]4.3275[;crlf;]0[;]-1[;]1.81[;]1.8[;][;crlf;]2[;]-1[;]3.52[;]3.5[;][;crlf;]0[;]-1[;]73[;]7[;][;crlf;]14[;]1[;]10.54[;]10.5[;][;crlf;]1[;]-1[;]215[;]21[;][;crlf;]0[;]-1[;]31.56[;]31.5[;][;crlf;]0[;]-1[;]357[;]35[;][;crlf;]0[;]-1[;]2108[;]210[;][;crlf;]2[;]-1[;]Not listed above9[;]Not listed above[;][;crlf;]1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56857B17914DAF903FBB84FFF4DDC4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.8&lt;/answertext&gt;&#10;                    &lt;valuetype&gt;-1&lt;/valuetype&gt;&#10;                &lt;/answer&gt;&#10;                &lt;answer&gt;&#10;                    &lt;guid&gt;ADF1AF965FBC49BDBB8DC4B386740ECA&lt;/guid&gt;&#10;                    &lt;answertext&gt;3.5&lt;/answertext&gt;&#10;                    &lt;valuetype&gt;-1&lt;/valuetype&gt;&#10;                &lt;/answer&gt;&#10;                &lt;answer&gt;&#10;                    &lt;guid&gt;11BD174608504B5FA503CAF9522044D6&lt;/guid&gt;&#10;                    &lt;answertext&gt;7&lt;/answertext&gt;&#10;                    &lt;valuetype&gt;-1&lt;/valuetype&gt;&#10;                &lt;/answer&gt;&#10;                &lt;answer&gt;&#10;                    &lt;guid&gt;D40EE591C74440DAA10B414BAFC546C1&lt;/guid&gt;&#10;                    &lt;answertext&gt;10.5&lt;/answertext&gt;&#10;                    &lt;valuetype&gt;1&lt;/valuetype&gt;&#10;                &lt;/answer&gt;&#10;                &lt;answer&gt;&#10;                    &lt;guid&gt;E46B6C2CDE5C4B038A827E7D70F2E6A7&lt;/guid&gt;&#10;                    &lt;answertext&gt;21&lt;/answertext&gt;&#10;                    &lt;valuetype&gt;-1&lt;/valuetype&gt;&#10;                &lt;/answer&gt;&#10;                &lt;answer&gt;&#10;                    &lt;guid&gt;C3BC987888F546BC85166EBD98C6A6C9&lt;/guid&gt;&#10;                    &lt;answertext&gt;31.5&lt;/answertext&gt;&#10;                    &lt;valuetype&gt;-1&lt;/valuetype&gt;&#10;                &lt;/answer&gt;&#10;                &lt;answer&gt;&#10;                    &lt;guid&gt;F1F80CC94235435EACF8CAB1A1ACDEF9&lt;/guid&gt;&#10;                    &lt;answertext&gt;35&lt;/answertext&gt;&#10;                    &lt;valuetype&gt;-1&lt;/valuetype&gt;&#10;                &lt;/answer&gt;&#10;                &lt;answer&gt;&#10;                    &lt;guid&gt;07EE5FD17ACF423AB6BEE8FA3D3A6AFC&lt;/guid&gt;&#10;                    &lt;answertext&gt;210&lt;/answertext&gt;&#10;                    &lt;valuetype&gt;-1&lt;/valuetype&gt;&#10;                &lt;/answer&gt;&#10;                &lt;answer&gt;&#10;                    &lt;guid&gt;17532EEE709E47D6AD97AB183BA231D2&lt;/guid&gt;&#10;                    &lt;answertext&gt;Not listed above&lt;/answertext&gt;&#10;                    &lt;valuetype&gt;-1&lt;/valuetype&gt;&#10;                &lt;/answer&gt;&#10;                &lt;answer&gt;&#10;                    &lt;guid&gt;C5ED5A5D45304E2CB25EA57FF803580D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0[;]55[;]20[;]False[;]14[;][;crlf;]4.65[;]4[;]2.08026440627147[;]4.3275[;crlf;]0[;]-1[;]1.81[;]1.8[;][;crlf;]2[;]-1[;]3.52[;]3.5[;][;crlf;]0[;]-1[;]73[;]7[;][;crlf;]14[;]1[;]10.54[;]10.5[;][;crlf;]1[;]-1[;]215[;]21[;][;crlf;]0[;]-1[;]31.56[;]31.5[;][;crlf;]0[;]-1[;]357[;]35[;][;crlf;]0[;]-1[;]2108[;]210[;][;crlf;]2[;]-1[;]Not listed above9[;]Not listed above[;][;crlf;]1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56857B17914DAF903FBB84FFF4DDC4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.8&lt;/answertext&gt;&#10;                    &lt;valuetype&gt;-1&lt;/valuetype&gt;&#10;                &lt;/answer&gt;&#10;                &lt;answer&gt;&#10;                    &lt;guid&gt;ADF1AF965FBC49BDBB8DC4B386740ECA&lt;/guid&gt;&#10;                    &lt;answertext&gt;3.5&lt;/answertext&gt;&#10;                    &lt;valuetype&gt;-1&lt;/valuetype&gt;&#10;                &lt;/answer&gt;&#10;                &lt;answer&gt;&#10;                    &lt;guid&gt;11BD174608504B5FA503CAF9522044D6&lt;/guid&gt;&#10;                    &lt;answertext&gt;7&lt;/answertext&gt;&#10;                    &lt;valuetype&gt;-1&lt;/valuetype&gt;&#10;                &lt;/answer&gt;&#10;                &lt;answer&gt;&#10;                    &lt;guid&gt;D40EE591C74440DAA10B414BAFC546C1&lt;/guid&gt;&#10;                    &lt;answertext&gt;10.5&lt;/answertext&gt;&#10;                    &lt;valuetype&gt;1&lt;/valuetype&gt;&#10;                &lt;/answer&gt;&#10;                &lt;answer&gt;&#10;                    &lt;guid&gt;E46B6C2CDE5C4B038A827E7D70F2E6A7&lt;/guid&gt;&#10;                    &lt;answertext&gt;21&lt;/answertext&gt;&#10;                    &lt;valuetype&gt;-1&lt;/valuetype&gt;&#10;                &lt;/answer&gt;&#10;                &lt;answer&gt;&#10;                    &lt;guid&gt;C3BC987888F546BC85166EBD98C6A6C9&lt;/guid&gt;&#10;                    &lt;answertext&gt;31.5&lt;/answertext&gt;&#10;                    &lt;valuetype&gt;-1&lt;/valuetype&gt;&#10;                &lt;/answer&gt;&#10;                &lt;answer&gt;&#10;                    &lt;guid&gt;F1F80CC94235435EACF8CAB1A1ACDEF9&lt;/guid&gt;&#10;                    &lt;answertext&gt;35&lt;/answertext&gt;&#10;                    &lt;valuetype&gt;-1&lt;/valuetype&gt;&#10;                &lt;/answer&gt;&#10;                &lt;answer&gt;&#10;                    &lt;guid&gt;07EE5FD17ACF423AB6BEE8FA3D3A6AFC&lt;/guid&gt;&#10;                    &lt;answertext&gt;210&lt;/answertext&gt;&#10;                    &lt;valuetype&gt;-1&lt;/valuetype&gt;&#10;                &lt;/answer&gt;&#10;                &lt;answer&gt;&#10;                    &lt;guid&gt;17532EEE709E47D6AD97AB183BA231D2&lt;/guid&gt;&#10;                    &lt;answertext&gt;Not listed above&lt;/answertext&gt;&#10;                    &lt;valuetype&gt;-1&lt;/valuetype&gt;&#10;                &lt;/answer&gt;&#10;                &lt;answer&gt;&#10;                    &lt;guid&gt;C5ED5A5D45304E2CB25EA57FF803580D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0154D86989F4633AB2A1435ADD6C894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-1&lt;/valuetype&gt;&#10;                &lt;/answer&gt;&#10;                &lt;answer&gt;&#10;                    &lt;guid&gt;E9813869DF804936BE122F7978ED5A1D&lt;/guid&gt;&#10;                    &lt;answertext&gt;10&lt;/answertext&gt;&#10;                    &lt;valuetype&gt;-1&lt;/valuetype&gt;&#10;                &lt;/answer&gt;&#10;                &lt;answer&gt;&#10;                    &lt;guid&gt;364097FD47E5443C897188EC064D4725&lt;/guid&gt;&#10;                    &lt;answertext&gt;12.5&lt;/answertext&gt;&#10;                    &lt;valuetype&gt;-1&lt;/valuetype&gt;&#10;                &lt;/answer&gt;&#10;                &lt;answer&gt;&#10;                    &lt;guid&gt;9A1F5388552F431D84D863F3BD418CB6&lt;/guid&gt;&#10;                    &lt;answertext&gt;25&lt;/answertext&gt;&#10;                    &lt;valuetype&gt;-1&lt;/valuetype&gt;&#10;                &lt;/answer&gt;&#10;                &lt;answer&gt;&#10;                    &lt;guid&gt;48F8FCED906F41479E23579BE0583049&lt;/guid&gt;&#10;                    &lt;answertext&gt;40&lt;/answertext&gt;&#10;                    &lt;valuetype&gt;-1&lt;/valuetype&gt;&#10;                &lt;/answer&gt;&#10;                &lt;answer&gt;&#10;                    &lt;guid&gt;889EB614B4074B6692BE7CA29FAA796A&lt;/guid&gt;&#10;                    &lt;answertext&gt;48&lt;/answertext&gt;&#10;                    &lt;valuetype&gt;1&lt;/valuetype&gt;&#10;                &lt;/answer&gt;&#10;                &lt;answer&gt;&#10;                    &lt;guid&gt;95F8FE04C7B94123A30A5C0773F75DF2&lt;/guid&gt;&#10;                    &lt;answertext&gt;49&lt;/answertext&gt;&#10;                    &lt;valuetype&gt;-1&lt;/valuetype&gt;&#10;                &lt;/answer&gt;&#10;                &lt;answer&gt;&#10;                    &lt;guid&gt;65A6444A847048B8AB1BBE4761E4D131&lt;/guid&gt;&#10;                    &lt;answertext&gt;Not listed above&lt;/answertext&gt;&#10;                    &lt;valuetype&gt;-1&lt;/valuetype&gt;&#10;                &lt;/answer&gt;&#10;                &lt;answer&gt;&#10;                    &lt;guid&gt;575EE48E66E04D109F0DF866A041004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 [;crlf;]21[;]55[;]21[;]False[;]4[;][;crlf;]6.23809523809524[;]5[;]1.82325616372159[;]3.32426303854875[;crlf;]0[;]-1[;]11[;]1[;][;crlf;]0[;]-1[;]22[;]2[;][;crlf;]0[;]-1[;]103[;]10[;][;crlf;]1[;]-1[;]12.54[;]12.5[;][;crlf;]11[;]-1[;]255[;]25[;][;crlf;]1[;]-1[;]406[;]40[;][;crlf;]4[;]1[;]487[;]48[;][;crlf;]1[;]-1[;]498[;]49[;][;crlf;]0[;]-1[;]Not listed above9[;]Not listed above[;][;crlf;]3[;]-1[;]I need more time0[;]I need more time[;]"/>
  <p:tag name="HASRESULTS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1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0154D86989F4633AB2A1435ADD6C894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-1&lt;/valuetype&gt;&#10;                &lt;/answer&gt;&#10;                &lt;answer&gt;&#10;                    &lt;guid&gt;E9813869DF804936BE122F7978ED5A1D&lt;/guid&gt;&#10;                    &lt;answertext&gt;10&lt;/answertext&gt;&#10;                    &lt;valuetype&gt;-1&lt;/valuetype&gt;&#10;                &lt;/answer&gt;&#10;                &lt;answer&gt;&#10;                    &lt;guid&gt;364097FD47E5443C897188EC064D4725&lt;/guid&gt;&#10;                    &lt;answertext&gt;12.5&lt;/answertext&gt;&#10;                    &lt;valuetype&gt;-1&lt;/valuetype&gt;&#10;                &lt;/answer&gt;&#10;                &lt;answer&gt;&#10;                    &lt;guid&gt;9A1F5388552F431D84D863F3BD418CB6&lt;/guid&gt;&#10;                    &lt;answertext&gt;25&lt;/answertext&gt;&#10;                    &lt;valuetype&gt;-1&lt;/valuetype&gt;&#10;                &lt;/answer&gt;&#10;                &lt;answer&gt;&#10;                    &lt;guid&gt;48F8FCED906F41479E23579BE0583049&lt;/guid&gt;&#10;                    &lt;answertext&gt;40&lt;/answertext&gt;&#10;                    &lt;valuetype&gt;-1&lt;/valuetype&gt;&#10;                &lt;/answer&gt;&#10;                &lt;answer&gt;&#10;                    &lt;guid&gt;889EB614B4074B6692BE7CA29FAA796A&lt;/guid&gt;&#10;                    &lt;answertext&gt;48&lt;/answertext&gt;&#10;                    &lt;valuetype&gt;1&lt;/valuetype&gt;&#10;                &lt;/answer&gt;&#10;                &lt;answer&gt;&#10;                    &lt;guid&gt;95F8FE04C7B94123A30A5C0773F75DF2&lt;/guid&gt;&#10;                    &lt;answertext&gt;49&lt;/answertext&gt;&#10;                    &lt;valuetype&gt;-1&lt;/valuetype&gt;&#10;                &lt;/answer&gt;&#10;                &lt;answer&gt;&#10;                    &lt;guid&gt;65A6444A847048B8AB1BBE4761E4D131&lt;/guid&gt;&#10;                    &lt;answertext&gt;Not listed above&lt;/answertext&gt;&#10;                    &lt;valuetype&gt;-1&lt;/valuetype&gt;&#10;                &lt;/answer&gt;&#10;                &lt;answer&gt;&#10;                    &lt;guid&gt;575EE48E66E04D109F0DF866A041004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 [;crlf;]21[;]55[;]21[;]False[;]4[;][;crlf;]6.23809523809524[;]5[;]1.82325616372159[;]3.32426303854875[;crlf;]0[;]-1[;]11[;]1[;][;crlf;]0[;]-1[;]22[;]2[;][;crlf;]0[;]-1[;]103[;]10[;][;crlf;]1[;]-1[;]12.54[;]12.5[;][;crlf;]11[;]-1[;]255[;]25[;][;crlf;]1[;]-1[;]406[;]40[;][;crlf;]4[;]1[;]487[;]48[;][;crlf;]1[;]-1[;]498[;]49[;][;crlf;]0[;]-1[;]Not listed above9[;]Not listed above[;][;crlf;]3[;]-1[;]I need more time0[;]I need more time[;]"/>
  <p:tag name="HASRESULTS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1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19[;]55[;]19[;]False[;]9[;][;crlf;]5.21052631578947[;]3[;]3.57739904588767[;]12.797783933518[;crlf;]0[;]-1[;]0.02251[;]0.0225[;][;crlf;]9[;]1[;]0.62[;]0.6[;][;crlf;]2[;]-1[;]1.353[;]1.35[;][;crlf;]0[;]-1[;]2.74[;]2.7[;][;crlf;]0[;]-1[;]3.75[;]3.7[;][;crlf;]0[;]-1[;]7.46[;]7.4[;][;crlf;]0[;]-1[;]457[;]45[;][;crlf;]0[;]-1[;]27008[;]2700[;][;crlf;]5[;]-1[;]Not listed above9[;]Not listed above[;][;crlf;]3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D33017C2F274476AE83E8BB85A903B9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225&lt;/answertext&gt;&#10;                    &lt;valuetype&gt;-1&lt;/valuetype&gt;&#10;                &lt;/answer&gt;&#10;                &lt;answer&gt;&#10;                    &lt;guid&gt;ADF1AF965FBC49BDBB8DC4B386740ECA&lt;/guid&gt;&#10;                    &lt;answertext&gt;0.6&lt;/answertext&gt;&#10;                    &lt;valuetype&gt;1&lt;/valuetype&gt;&#10;                &lt;/answer&gt;&#10;                &lt;answer&gt;&#10;                    &lt;guid&gt;85DA2A599774464BA168C38FBA89F7E7&lt;/guid&gt;&#10;                    &lt;answertext&gt;1.35&lt;/answertext&gt;&#10;                    &lt;valuetype&gt;-1&lt;/valuetype&gt;&#10;                &lt;/answer&gt;&#10;                &lt;answer&gt;&#10;                    &lt;guid&gt;8CF78B2E8586429A94125FB73C91C525&lt;/guid&gt;&#10;                    &lt;answertext&gt;2.7&lt;/answertext&gt;&#10;                    &lt;valuetype&gt;-1&lt;/valuetype&gt;&#10;                &lt;/answer&gt;&#10;                &lt;answer&gt;&#10;                    &lt;guid&gt;23827A210BB84AB7A857FAB224BEB493&lt;/guid&gt;&#10;                    &lt;answertext&gt;3.7&lt;/answertext&gt;&#10;                    &lt;valuetype&gt;-1&lt;/valuetype&gt;&#10;                &lt;/answer&gt;&#10;                &lt;answer&gt;&#10;                    &lt;guid&gt;427DEC7FA54E4D5AA9D2DD7E652DC04A&lt;/guid&gt;&#10;                    &lt;answertext&gt;7.4&lt;/answertext&gt;&#10;                    &lt;valuetype&gt;-1&lt;/valuetype&gt;&#10;                &lt;/answer&gt;&#10;                &lt;answer&gt;&#10;                    &lt;guid&gt;5A5911E1E6A148939885BE5D805441C8&lt;/guid&gt;&#10;                    &lt;answertext&gt;45&lt;/answertext&gt;&#10;                    &lt;valuetype&gt;-1&lt;/valuetype&gt;&#10;                &lt;/answer&gt;&#10;                &lt;answer&gt;&#10;                    &lt;guid&gt;FCE72C27B769444CADAFD63ECBB85EF0&lt;/guid&gt;&#10;                    &lt;answertext&gt;2700&lt;/answertext&gt;&#10;                    &lt;valuetype&gt;-1&lt;/valuetype&gt;&#10;                &lt;/answer&gt;&#10;                &lt;answer&gt;&#10;                    &lt;guid&gt;75462A3012F6493AB4CD34822EC43BC3&lt;/guid&gt;&#10;                    &lt;answertext&gt;Not listed above&lt;/answertext&gt;&#10;                    &lt;valuetype&gt;-1&lt;/valuetype&gt;&#10;                &lt;/answer&gt;&#10;                &lt;answer&gt;&#10;                    &lt;guid&gt;395CF310ED3C4C2CA8215C5CCB2257F8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19[;]55[;]19[;]False[;]9[;][;crlf;]5.21052631578947[;]3[;]3.57739904588767[;]12.797783933518[;crlf;]0[;]-1[;]0.02251[;]0.0225[;][;crlf;]9[;]1[;]0.62[;]0.6[;][;crlf;]2[;]-1[;]1.353[;]1.35[;][;crlf;]0[;]-1[;]2.74[;]2.7[;][;crlf;]0[;]-1[;]3.75[;]3.7[;][;crlf;]0[;]-1[;]7.46[;]7.4[;][;crlf;]0[;]-1[;]457[;]45[;][;crlf;]0[;]-1[;]27008[;]2700[;][;crlf;]5[;]-1[;]Not listed above9[;]Not listed above[;][;crlf;]3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D33017C2F274476AE83E8BB85A903B9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225&lt;/answertext&gt;&#10;                    &lt;valuetype&gt;-1&lt;/valuetype&gt;&#10;                &lt;/answer&gt;&#10;                &lt;answer&gt;&#10;                    &lt;guid&gt;ADF1AF965FBC49BDBB8DC4B386740ECA&lt;/guid&gt;&#10;                    &lt;answertext&gt;0.6&lt;/answertext&gt;&#10;                    &lt;valuetype&gt;1&lt;/valuetype&gt;&#10;                &lt;/answer&gt;&#10;                &lt;answer&gt;&#10;                    &lt;guid&gt;85DA2A599774464BA168C38FBA89F7E7&lt;/guid&gt;&#10;                    &lt;answertext&gt;1.35&lt;/answertext&gt;&#10;                    &lt;valuetype&gt;-1&lt;/valuetype&gt;&#10;                &lt;/answer&gt;&#10;                &lt;answer&gt;&#10;                    &lt;guid&gt;8CF78B2E8586429A94125FB73C91C525&lt;/guid&gt;&#10;                    &lt;answertext&gt;2.7&lt;/answertext&gt;&#10;                    &lt;valuetype&gt;-1&lt;/valuetype&gt;&#10;                &lt;/answer&gt;&#10;                &lt;answer&gt;&#10;                    &lt;guid&gt;23827A210BB84AB7A857FAB224BEB493&lt;/guid&gt;&#10;                    &lt;answertext&gt;3.7&lt;/answertext&gt;&#10;                    &lt;valuetype&gt;-1&lt;/valuetype&gt;&#10;                &lt;/answer&gt;&#10;                &lt;answer&gt;&#10;                    &lt;guid&gt;427DEC7FA54E4D5AA9D2DD7E652DC04A&lt;/guid&gt;&#10;                    &lt;answertext&gt;7.4&lt;/answertext&gt;&#10;                    &lt;valuetype&gt;-1&lt;/valuetype&gt;&#10;                &lt;/answer&gt;&#10;                &lt;answer&gt;&#10;                    &lt;guid&gt;5A5911E1E6A148939885BE5D805441C8&lt;/guid&gt;&#10;                    &lt;answertext&gt;45&lt;/answertext&gt;&#10;                    &lt;valuetype&gt;-1&lt;/valuetype&gt;&#10;                &lt;/answer&gt;&#10;                &lt;answer&gt;&#10;                    &lt;guid&gt;FCE72C27B769444CADAFD63ECBB85EF0&lt;/guid&gt;&#10;                    &lt;answertext&gt;2700&lt;/answertext&gt;&#10;                    &lt;valuetype&gt;-1&lt;/valuetype&gt;&#10;                &lt;/answer&gt;&#10;                &lt;answer&gt;&#10;                    &lt;guid&gt;75462A3012F6493AB4CD34822EC43BC3&lt;/guid&gt;&#10;                    &lt;answertext&gt;Not listed above&lt;/answertext&gt;&#10;                    &lt;valuetype&gt;-1&lt;/valuetype&gt;&#10;                &lt;/answer&gt;&#10;                &lt;answer&gt;&#10;                    &lt;guid&gt;395CF310ED3C4C2CA8215C5CCB2257F8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15[;]55[;]15[;]False[;]14[;][;crlf;]4.4[;]4[;]1.49666295470958[;]2.24[;crlf;]0[;]-1[;]101[;]10[;][;crlf;]0[;]-1[;]152[;]15[;][;crlf;]0[;]-1[;]203[;]20[;][;crlf;]14[;]1[;]304[;]30[;][;crlf;]0[;]-1[;]605[;]60[;][;crlf;]0[;]-1[;]906[;]90[;][;crlf;]0[;]-1[;]1207[;]120[;][;crlf;]0[;]-1[;]1808[;]180[;][;crlf;]0[;]-1[;]Not listed above9[;]Not listed above[;][;crlf;]1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54CF951F8F470BB0B740B97A3EE45B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0&lt;/answertext&gt;&#10;                    &lt;valuetype&gt;-1&lt;/valuetype&gt;&#10;                &lt;/answer&gt;&#10;                &lt;answer&gt;&#10;                    &lt;guid&gt;ADF1AF965FBC49BDBB8DC4B386740ECA&lt;/guid&gt;&#10;                    &lt;answertext&gt;15&lt;/answertext&gt;&#10;                    &lt;valuetype&gt;-1&lt;/valuetype&gt;&#10;                &lt;/answer&gt;&#10;                &lt;answer&gt;&#10;                    &lt;guid&gt;AF569832F59B4019A0C038432E2E2E08&lt;/guid&gt;&#10;                    &lt;answertext&gt;20&lt;/answertext&gt;&#10;                    &lt;valuetype&gt;-1&lt;/valuetype&gt;&#10;                &lt;/answer&gt;&#10;                &lt;answer&gt;&#10;                    &lt;guid&gt;8BF07C7544724C6EB92A8C71180CE0F8&lt;/guid&gt;&#10;                    &lt;answertext&gt;30&lt;/answertext&gt;&#10;                    &lt;valuetype&gt;1&lt;/valuetype&gt;&#10;                &lt;/answer&gt;&#10;                &lt;answer&gt;&#10;                    &lt;guid&gt;0A0FDD2F405748309CEBD2AD875A6245&lt;/guid&gt;&#10;                    &lt;answertext&gt;60&lt;/answertext&gt;&#10;                    &lt;valuetype&gt;-1&lt;/valuetype&gt;&#10;                &lt;/answer&gt;&#10;                &lt;answer&gt;&#10;                    &lt;guid&gt;4D0E5535B34C401E9659B4B2E349F0CE&lt;/guid&gt;&#10;                    &lt;answertext&gt;90&lt;/answertext&gt;&#10;                    &lt;valuetype&gt;-1&lt;/valuetype&gt;&#10;                &lt;/answer&gt;&#10;                &lt;answer&gt;&#10;                    &lt;guid&gt;2C21A8947D8D496A96723AD84504C0E9&lt;/guid&gt;&#10;                    &lt;answertext&gt;120&lt;/answertext&gt;&#10;                    &lt;valuetype&gt;-1&lt;/valuetype&gt;&#10;                &lt;/answer&gt;&#10;                &lt;answer&gt;&#10;                    &lt;guid&gt;A40C92FD01604E9DB4253AC98D5B692E&lt;/guid&gt;&#10;                    &lt;answertext&gt;180&lt;/answertext&gt;&#10;                    &lt;valuetype&gt;-1&lt;/valuetype&gt;&#10;                &lt;/answer&gt;&#10;                &lt;answer&gt;&#10;                    &lt;guid&gt;E3F64C281F3A4761BA610B8A4C3B2C83&lt;/guid&gt;&#10;                    &lt;answertext&gt;Not listed above&lt;/answertext&gt;&#10;                    &lt;valuetype&gt;-1&lt;/valuetype&gt;&#10;                &lt;/answer&gt;&#10;                &lt;answer&gt;&#10;                    &lt;guid&gt;A263188203E7485298A203CE957E77F9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15[;]55[;]15[;]False[;]14[;][;crlf;]4.4[;]4[;]1.49666295470958[;]2.24[;crlf;]0[;]-1[;]101[;]10[;][;crlf;]0[;]-1[;]152[;]15[;][;crlf;]0[;]-1[;]203[;]20[;][;crlf;]14[;]1[;]304[;]30[;][;crlf;]0[;]-1[;]605[;]60[;][;crlf;]0[;]-1[;]906[;]90[;][;crlf;]0[;]-1[;]1207[;]120[;][;crlf;]0[;]-1[;]1808[;]180[;][;crlf;]0[;]-1[;]Not listed above9[;]Not listed above[;][;crlf;]1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54CF951F8F470BB0B740B97A3EE45B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0&lt;/answertext&gt;&#10;                    &lt;valuetype&gt;-1&lt;/valuetype&gt;&#10;                &lt;/answer&gt;&#10;                &lt;answer&gt;&#10;                    &lt;guid&gt;ADF1AF965FBC49BDBB8DC4B386740ECA&lt;/guid&gt;&#10;                    &lt;answertext&gt;15&lt;/answertext&gt;&#10;                    &lt;valuetype&gt;-1&lt;/valuetype&gt;&#10;                &lt;/answer&gt;&#10;                &lt;answer&gt;&#10;                    &lt;guid&gt;AF569832F59B4019A0C038432E2E2E08&lt;/guid&gt;&#10;                    &lt;answertext&gt;20&lt;/answertext&gt;&#10;                    &lt;valuetype&gt;-1&lt;/valuetype&gt;&#10;                &lt;/answer&gt;&#10;                &lt;answer&gt;&#10;                    &lt;guid&gt;8BF07C7544724C6EB92A8C71180CE0F8&lt;/guid&gt;&#10;                    &lt;answertext&gt;30&lt;/answertext&gt;&#10;                    &lt;valuetype&gt;1&lt;/valuetype&gt;&#10;                &lt;/answer&gt;&#10;                &lt;answer&gt;&#10;                    &lt;guid&gt;0A0FDD2F405748309CEBD2AD875A6245&lt;/guid&gt;&#10;                    &lt;answertext&gt;60&lt;/answertext&gt;&#10;                    &lt;valuetype&gt;-1&lt;/valuetype&gt;&#10;                &lt;/answer&gt;&#10;                &lt;answer&gt;&#10;                    &lt;guid&gt;4D0E5535B34C401E9659B4B2E349F0CE&lt;/guid&gt;&#10;                    &lt;answertext&gt;90&lt;/answertext&gt;&#10;                    &lt;valuetype&gt;-1&lt;/valuetype&gt;&#10;                &lt;/answer&gt;&#10;                &lt;answer&gt;&#10;                    &lt;guid&gt;2C21A8947D8D496A96723AD84504C0E9&lt;/guid&gt;&#10;                    &lt;answertext&gt;120&lt;/answertext&gt;&#10;                    &lt;valuetype&gt;-1&lt;/valuetype&gt;&#10;                &lt;/answer&gt;&#10;                &lt;answer&gt;&#10;                    &lt;guid&gt;A40C92FD01604E9DB4253AC98D5B692E&lt;/guid&gt;&#10;                    &lt;answertext&gt;180&lt;/answertext&gt;&#10;                    &lt;valuetype&gt;-1&lt;/valuetype&gt;&#10;                &lt;/answer&gt;&#10;                &lt;answer&gt;&#10;                    &lt;guid&gt;E3F64C281F3A4761BA610B8A4C3B2C83&lt;/guid&gt;&#10;                    &lt;answertext&gt;Not listed above&lt;/answertext&gt;&#10;                    &lt;valuetype&gt;-1&lt;/valuetype&gt;&#10;                &lt;/answer&gt;&#10;                &lt;answer&gt;&#10;                    &lt;guid&gt;A263188203E7485298A203CE957E77F9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18[;]55[;]18[;]False[;]10[;][;crlf;]4.38888888888889[;]2[;]3.45026390116094[;]11.9043209876543[;crlf;]1[;]-1[;]11[;]1[;][;crlf;]10[;]1[;]22[;]2[;][;crlf;]1[;]-1[;]33[;]3[;][;crlf;]0[;]-1[;]44[;]4[;][;crlf;]0[;]-1[;]55[;]5[;][;crlf;]0[;]-1[;]66[;]6[;][;crlf;]1[;]-1[;]77[;]7[;][;crlf;]0[;]-1[;]88[;]8[;][;crlf;]2[;]-1[;]Not listed above9[;]Not listed above[;][;crlf;]3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C93E8E0709C43C8B4CA8F364DD0F651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1&lt;/valuetype&gt;&#10;                &lt;/answer&gt;&#10;                &lt;answer&gt;&#10;                    &lt;guid&gt;00D11A74B3304808AF717F55F32A50AF&lt;/guid&gt;&#10;                    &lt;answertext&gt;3&lt;/answertext&gt;&#10;                    &lt;valuetype&gt;-1&lt;/valuetype&gt;&#10;                &lt;/answer&gt;&#10;                &lt;answer&gt;&#10;                    &lt;guid&gt;F8F1D18998AF4DA68100AE39890CDF36&lt;/guid&gt;&#10;                    &lt;answertext&gt;4&lt;/answertext&gt;&#10;                    &lt;valuetype&gt;-1&lt;/valuetype&gt;&#10;                &lt;/answer&gt;&#10;                &lt;answer&gt;&#10;                    &lt;guid&gt;B17EF08DE0704CD7BDAE397F80F8B198&lt;/guid&gt;&#10;                    &lt;answertext&gt;5&lt;/answertext&gt;&#10;                    &lt;valuetype&gt;-1&lt;/valuetype&gt;&#10;                &lt;/answer&gt;&#10;                &lt;answer&gt;&#10;                    &lt;guid&gt;F01ECE6E2C084C2FA677AA263BEF6C47&lt;/guid&gt;&#10;                    &lt;answertext&gt;6&lt;/answertext&gt;&#10;                    &lt;valuetype&gt;-1&lt;/valuetype&gt;&#10;                &lt;/answer&gt;&#10;                &lt;answer&gt;&#10;                    &lt;guid&gt;F7854E4E16C44E4080352E6757BD790F&lt;/guid&gt;&#10;                    &lt;answertext&gt;7&lt;/answertext&gt;&#10;                    &lt;valuetype&gt;-1&lt;/valuetype&gt;&#10;                &lt;/answer&gt;&#10;                &lt;answer&gt;&#10;                    &lt;guid&gt;D27E0B5D9A784B2892DA4F4F8BD05F80&lt;/guid&gt;&#10;                    &lt;answertext&gt;8&lt;/answertext&gt;&#10;                    &lt;valuetype&gt;-1&lt;/valuetype&gt;&#10;                &lt;/answer&gt;&#10;                &lt;answer&gt;&#10;                    &lt;guid&gt;CE0FF1028E93469B813E9617D21A1990&lt;/guid&gt;&#10;                    &lt;answertext&gt;Not listed above&lt;/answertext&gt;&#10;                    &lt;valuetype&gt;-1&lt;/valuetype&gt;&#10;                &lt;/answer&gt;&#10;                &lt;answer&gt;&#10;                    &lt;guid&gt;C577224592144C92AD154E43C3C24E86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506F10468E0419B95CEA22B90479092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ntidepressants can be addictive&lt;/answertext&gt;&#10;                    &lt;valuetype&gt;-1&lt;/valuetype&gt;&#10;                &lt;/answer&gt;&#10;                &lt;answer&gt;&#10;                    &lt;guid&gt;9E43C31779E044F4A8F7CB291A28EAF5&lt;/guid&gt;&#10;                    &lt;answertext&gt;Antidepressants should be taken for at least 6 months after they have recovered&lt;/answertext&gt;&#10;                    &lt;valuetype&gt;1&lt;/valuetype&gt;&#10;                &lt;/answer&gt;&#10;                &lt;answer&gt;&#10;                    &lt;guid&gt;E3009AAB919546AF9100621F32F0EBA7&lt;/guid&gt;&#10;                    &lt;answertext&gt;Antidepressants should not be stopped suddenly&lt;/answertext&gt;&#10;                    &lt;valuetype&gt;1&lt;/valuetype&gt;&#10;                &lt;/answer&gt;&#10;                &lt;answer&gt;&#10;                    &lt;guid&gt;52B48C9CEAA346F2A901535D8F5D86C9&lt;/guid&gt;&#10;                    &lt;answertext&gt;Citalopram must be taken at night&lt;/answertext&gt;&#10;                    &lt;valuetype&gt;-1&lt;/valuetype&gt;&#10;                &lt;/answer&gt;&#10;                &lt;answer&gt;&#10;                    &lt;guid&gt;9334C883A83F40D5AA10D492C55A0C70&lt;/guid&gt;&#10;                    &lt;answertext&gt;It usually takes 2–4 weeks for symptoms to improve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may require increased doses in the future&lt;/answertext&gt;&#10;                    &lt;valuetype&gt;1&lt;/valuetype&gt;&#10;                &lt;/answer&gt;&#10;                &lt;answer&gt;&#10;                    &lt;guid&gt;A3C3A961A093478D8CA9CFC007851474&lt;/guid&gt;&#10;                    &lt;answertext&gt;She should be vigilant of worsening depressive symptoms and suicidal ideas, and to seek help promptly&lt;/answertext&gt;&#10;                    &lt;valuetype&gt;1&lt;/valuetype&gt;&#10;                &lt;/answer&gt;&#10;                &lt;answer&gt;&#10;                    &lt;guid&gt;D510B47DED9346B6B8699B0AFEC10E45&lt;/guid&gt;&#10;                    &lt;answertext&gt;Some antidepressants potentially have sedating effect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18[;]55[;]18[;]False[;]10[;][;crlf;]4.38888888888889[;]2[;]3.45026390116094[;]11.9043209876543[;crlf;]1[;]-1[;]11[;]1[;][;crlf;]10[;]1[;]22[;]2[;][;crlf;]1[;]-1[;]33[;]3[;][;crlf;]0[;]-1[;]44[;]4[;][;crlf;]0[;]-1[;]55[;]5[;][;crlf;]0[;]-1[;]66[;]6[;][;crlf;]1[;]-1[;]77[;]7[;][;crlf;]0[;]-1[;]88[;]8[;][;crlf;]2[;]-1[;]Not listed above9[;]Not listed above[;][;crlf;]3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C93E8E0709C43C8B4CA8F364DD0F651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1&lt;/valuetype&gt;&#10;                &lt;/answer&gt;&#10;                &lt;answer&gt;&#10;                    &lt;guid&gt;00D11A74B3304808AF717F55F32A50AF&lt;/guid&gt;&#10;                    &lt;answertext&gt;3&lt;/answertext&gt;&#10;                    &lt;valuetype&gt;-1&lt;/valuetype&gt;&#10;                &lt;/answer&gt;&#10;                &lt;answer&gt;&#10;                    &lt;guid&gt;F8F1D18998AF4DA68100AE39890CDF36&lt;/guid&gt;&#10;                    &lt;answertext&gt;4&lt;/answertext&gt;&#10;                    &lt;valuetype&gt;-1&lt;/valuetype&gt;&#10;                &lt;/answer&gt;&#10;                &lt;answer&gt;&#10;                    &lt;guid&gt;B17EF08DE0704CD7BDAE397F80F8B198&lt;/guid&gt;&#10;                    &lt;answertext&gt;5&lt;/answertext&gt;&#10;                    &lt;valuetype&gt;-1&lt;/valuetype&gt;&#10;                &lt;/answer&gt;&#10;                &lt;answer&gt;&#10;                    &lt;guid&gt;F01ECE6E2C084C2FA677AA263BEF6C47&lt;/guid&gt;&#10;                    &lt;answertext&gt;6&lt;/answertext&gt;&#10;                    &lt;valuetype&gt;-1&lt;/valuetype&gt;&#10;                &lt;/answer&gt;&#10;                &lt;answer&gt;&#10;                    &lt;guid&gt;F7854E4E16C44E4080352E6757BD790F&lt;/guid&gt;&#10;                    &lt;answertext&gt;7&lt;/answertext&gt;&#10;                    &lt;valuetype&gt;-1&lt;/valuetype&gt;&#10;                &lt;/answer&gt;&#10;                &lt;answer&gt;&#10;                    &lt;guid&gt;D27E0B5D9A784B2892DA4F4F8BD05F80&lt;/guid&gt;&#10;                    &lt;answertext&gt;8&lt;/answertext&gt;&#10;                    &lt;valuetype&gt;-1&lt;/valuetype&gt;&#10;                &lt;/answer&gt;&#10;                &lt;answer&gt;&#10;                    &lt;guid&gt;CE0FF1028E93469B813E9617D21A1990&lt;/guid&gt;&#10;                    &lt;answertext&gt;Not listed above&lt;/answertext&gt;&#10;                    &lt;valuetype&gt;-1&lt;/valuetype&gt;&#10;                &lt;/answer&gt;&#10;                &lt;answer&gt;&#10;                    &lt;guid&gt;C577224592144C92AD154E43C3C24E86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0[;]55[;]30[;]False[;]22[;][;crlf;]5.9[;]6[;]1.68027775481714[;]2.82333333333333[;crlf;]1[;]-1[;]2.51[;]2.5[;][;crlf;]2[;]-1[;]3.752[;]3.75[;][;crlf;]0[;]-1[;]6.253[;]6.25[;][;crlf;]0[;]-1[;]8.754[;]8.75[;][;crlf;]0[;]-1[;]95[;]9[;][;crlf;]22[;]1[;]13.56[;]13.5[;][;crlf;]3[;]-1[;]33.757[;]33.75[;][;crlf;]0[;]-1[;]52.258[;]52.25[;][;crlf;]1[;]-1[;]Not listed above9[;]Not listed above[;][;crlf;]1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1BD91F0244046B3B3DF7D3725C618C4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2.5&lt;/answertext&gt;&#10;                    &lt;valuetype&gt;-1&lt;/valuetype&gt;&#10;                &lt;/answer&gt;&#10;                &lt;answer&gt;&#10;                    &lt;guid&gt;ADF1AF965FBC49BDBB8DC4B386740ECA&lt;/guid&gt;&#10;                    &lt;answertext&gt;3.75&lt;/answertext&gt;&#10;                    &lt;valuetype&gt;-1&lt;/valuetype&gt;&#10;                &lt;/answer&gt;&#10;                &lt;answer&gt;&#10;                    &lt;guid&gt;85DA2A599774464BA168C38FBA89F7E7&lt;/guid&gt;&#10;                    &lt;answertext&gt;6.25&lt;/answertext&gt;&#10;                    &lt;valuetype&gt;-1&lt;/valuetype&gt;&#10;                &lt;/answer&gt;&#10;                &lt;answer&gt;&#10;                    &lt;guid&gt;6BC4E2B6FCC74EECB452F1C65995A73A&lt;/guid&gt;&#10;                    &lt;answertext&gt;8.75&lt;/answertext&gt;&#10;                    &lt;valuetype&gt;-1&lt;/valuetype&gt;&#10;                &lt;/answer&gt;&#10;                &lt;answer&gt;&#10;                    &lt;guid&gt;D668D5242B1A46D1902738F373F08E6E&lt;/guid&gt;&#10;                    &lt;answertext&gt;9&lt;/answertext&gt;&#10;                    &lt;valuetype&gt;-1&lt;/valuetype&gt;&#10;                &lt;/answer&gt;&#10;                &lt;answer&gt;&#10;                    &lt;guid&gt;27E2A8C8A34F4811B06016D2BAC69027&lt;/guid&gt;&#10;                    &lt;answertext&gt;13.5&lt;/answertext&gt;&#10;                    &lt;valuetype&gt;1&lt;/valuetype&gt;&#10;                &lt;/answer&gt;&#10;                &lt;answer&gt;&#10;                    &lt;guid&gt;A42A1031590543ECAB9C43FA20C725D5&lt;/guid&gt;&#10;                    &lt;answertext&gt;33.75&lt;/answertext&gt;&#10;                    &lt;valuetype&gt;-1&lt;/valuetype&gt;&#10;                &lt;/answer&gt;&#10;                &lt;answer&gt;&#10;                    &lt;guid&gt;581FF2608B6E4768B169BFE85180C0C5&lt;/guid&gt;&#10;                    &lt;answertext&gt;52.25&lt;/answertext&gt;&#10;                    &lt;valuetype&gt;-1&lt;/valuetype&gt;&#10;                &lt;/answer&gt;&#10;                &lt;answer&gt;&#10;                    &lt;guid&gt;92CF8FAFCDD649B7A1A5E4C5C65BE226&lt;/guid&gt;&#10;                    &lt;answertext&gt;Not listed above&lt;/answertext&gt;&#10;                    &lt;valuetype&gt;-1&lt;/valuetype&gt;&#10;                &lt;/answer&gt;&#10;                &lt;answer&gt;&#10;                    &lt;guid&gt;EBB67C032E78452DAAD02754BE5D76CF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15[;]55[;]15[;]False[;]8[;][;crlf;]7.8[;]8[;]1.83303027798234[;]3.36[;crlf;]0[;]-1[;]3.21[;]3.2[;][;crlf;]1[;]-1[;]12.52[;]12.5[;][;crlf;]0[;]-1[;]163[;]16[;][;crlf;]0[;]-1[;]364[;]36[;][;crlf;]0[;]-1[;]405[;]40[;][;crlf;]1[;]-1[;]426[;]42[;][;crlf;]1[;]-1[;]457[;]45[;][;crlf;]8[;]1[;]46.88[;]46.8[;][;crlf;]2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103E0A355AA4EDDB28CFB067890AC97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3.2&lt;/answertext&gt;&#10;                    &lt;valuetype&gt;-1&lt;/valuetype&gt;&#10;                &lt;/answer&gt;&#10;                &lt;answer&gt;&#10;                    &lt;guid&gt;ADF1AF965FBC49BDBB8DC4B386740ECA&lt;/guid&gt;&#10;                    &lt;answertext&gt;12.5&lt;/answertext&gt;&#10;                    &lt;valuetype&gt;-1&lt;/valuetype&gt;&#10;                &lt;/answer&gt;&#10;                &lt;answer&gt;&#10;                    &lt;guid&gt;95C5F0B33E0147669D62D23D6E5FCAFE&lt;/guid&gt;&#10;                    &lt;answertext&gt;16&lt;/answertext&gt;&#10;                    &lt;valuetype&gt;-1&lt;/valuetype&gt;&#10;                &lt;/answer&gt;&#10;                &lt;answer&gt;&#10;                    &lt;guid&gt;FBE6AE46329F4EDEBE8384371B14B536&lt;/guid&gt;&#10;                    &lt;answertext&gt;36&lt;/answertext&gt;&#10;                    &lt;valuetype&gt;-1&lt;/valuetype&gt;&#10;                &lt;/answer&gt;&#10;                &lt;answer&gt;&#10;                    &lt;guid&gt;9881CD40285B4F76AE6A15BCD82BCDFC&lt;/guid&gt;&#10;                    &lt;answertext&gt;40&lt;/answertext&gt;&#10;                    &lt;valuetype&gt;-1&lt;/valuetype&gt;&#10;                &lt;/answer&gt;&#10;                &lt;answer&gt;&#10;                    &lt;guid&gt;8C0C48EA15D9441597ED3F9A07B51545&lt;/guid&gt;&#10;                    &lt;answertext&gt;42&lt;/answertext&gt;&#10;                    &lt;valuetype&gt;-1&lt;/valuetype&gt;&#10;                &lt;/answer&gt;&#10;                &lt;answer&gt;&#10;                    &lt;guid&gt;B373BDB243344F87BA9A7F5A606266E6&lt;/guid&gt;&#10;                    &lt;answertext&gt;45&lt;/answertext&gt;&#10;                    &lt;valuetype&gt;-1&lt;/valuetype&gt;&#10;                &lt;/answer&gt;&#10;                &lt;answer&gt;&#10;                    &lt;guid&gt;6F6D4F397E2542959644DCA91AD1F70B&lt;/guid&gt;&#10;                    &lt;answertext&gt;46.8&lt;/answertext&gt;&#10;                    &lt;valuetype&gt;1&lt;/valuetype&gt;&#10;                &lt;/answer&gt;&#10;                &lt;answer&gt;&#10;                    &lt;guid&gt;29C82FE73FA24D1480B650238BF1CA2D&lt;/guid&gt;&#10;                    &lt;answertext&gt;Not listed above&lt;/answertext&gt;&#10;                    &lt;valuetype&gt;-1&lt;/valuetype&gt;&#10;                &lt;/answer&gt;&#10;                &lt;answer&gt;&#10;                    &lt;guid&gt;02999527B95B4CB0A997B5A3E4D75469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19[;]55[;]19[;]False[;]12[;][;crlf;]6.15789473684211[;]5[;]1.81407241469622[;]3.29085872576177[;crlf;]0[;]-1[;]01[;]0[;][;crlf;]0[;]-1[;]0.52[;]0.5[;][;crlf;]0[;]-1[;]13[;]1[;][;crlf;]0[;]-1[;]24[;]2[;][;crlf;]12[;]1[;]35[;]3[;][;crlf;]2[;]-1[;]66[;]6[;][;crlf;]1[;]-1[;]97[;]9[;][;crlf;]0[;]-1[;]108[;]10[;][;crlf;]2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ACC2602A0A94ED78054B8F51CE6F82B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&lt;/answertext&gt;&#10;                    &lt;valuetype&gt;-1&lt;/valuetype&gt;&#10;                &lt;/answer&gt;&#10;                &lt;answer&gt;&#10;                    &lt;guid&gt;ADF1AF965FBC49BDBB8DC4B386740ECA&lt;/guid&gt;&#10;                    &lt;answertext&gt;0.5&lt;/answertext&gt;&#10;                    &lt;valuetype&gt;-1&lt;/valuetype&gt;&#10;                &lt;/answer&gt;&#10;                &lt;answer&gt;&#10;                    &lt;guid&gt;BFAECD8F0C7348B28B91345C5A8DD5C0&lt;/guid&gt;&#10;                    &lt;answertext&gt;1&lt;/answertext&gt;&#10;                    &lt;valuetype&gt;-1&lt;/valuetype&gt;&#10;                &lt;/answer&gt;&#10;                &lt;answer&gt;&#10;                    &lt;guid&gt;F3F57F4D7DB54656A4B4CBCAB7FFC491&lt;/guid&gt;&#10;                    &lt;answertext&gt;2&lt;/answertext&gt;&#10;                    &lt;valuetype&gt;-1&lt;/valuetype&gt;&#10;                &lt;/answer&gt;&#10;                &lt;answer&gt;&#10;                    &lt;guid&gt;40C27D2EF17F41D5994ED8471300293D&lt;/guid&gt;&#10;                    &lt;answertext&gt;3&lt;/answertext&gt;&#10;                    &lt;valuetype&gt;1&lt;/valuetype&gt;&#10;                &lt;/answer&gt;&#10;                &lt;answer&gt;&#10;                    &lt;guid&gt;C68E289FD9354475BDDC71BDD0439EE8&lt;/guid&gt;&#10;                    &lt;answertext&gt;6&lt;/answertext&gt;&#10;                    &lt;valuetype&gt;-1&lt;/valuetype&gt;&#10;                &lt;/answer&gt;&#10;                &lt;answer&gt;&#10;                    &lt;guid&gt;55952724B85844D4A2730238B7F4A344&lt;/guid&gt;&#10;                    &lt;answertext&gt;9&lt;/answertext&gt;&#10;                    &lt;valuetype&gt;-1&lt;/valuetype&gt;&#10;                &lt;/answer&gt;&#10;                &lt;answer&gt;&#10;                    &lt;guid&gt;B7C5DC3791594AE88B065B5A4834EB50&lt;/guid&gt;&#10;                    &lt;answertext&gt;10&lt;/answertext&gt;&#10;                    &lt;valuetype&gt;-1&lt;/valuetype&gt;&#10;                &lt;/answer&gt;&#10;                &lt;answer&gt;&#10;                    &lt;guid&gt;0DD9F622769E45FF8BE4F10B3B8CB6C2&lt;/guid&gt;&#10;                    &lt;answertext&gt;Not listed above&lt;/answertext&gt;&#10;                    &lt;valuetype&gt;-1&lt;/valuetype&gt;&#10;                &lt;/answer&gt;&#10;                &lt;answer&gt;&#10;                    &lt;guid&gt;0946548A03B74C87A8F81DC5AE7CC32A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ABE9D2DC0DC451F8026A46F04A89F2D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6&lt;/answertext&gt;&#10;                    &lt;valuetype&gt;-1&lt;/valuetype&gt;&#10;                &lt;/answer&gt;&#10;                &lt;answer&gt;&#10;                    &lt;guid&gt;ADF1AF965FBC49BDBB8DC4B386740ECA&lt;/guid&gt;&#10;                    &lt;answertext&gt;1.2&lt;/answertext&gt;&#10;                    &lt;valuetype&gt;-1&lt;/valuetype&gt;&#10;                &lt;/answer&gt;&#10;                &lt;answer&gt;&#10;                    &lt;guid&gt;13139DDA88F4462CBC2B0036D4F71F21&lt;/guid&gt;&#10;                    &lt;answertext&gt;2.4&lt;/answertext&gt;&#10;                    &lt;valuetype&gt;1&lt;/valuetype&gt;&#10;                &lt;/answer&gt;&#10;                &lt;answer&gt;&#10;                    &lt;guid&gt;98F1B31EFBB941C2AEA997A7879F47F7&lt;/guid&gt;&#10;                    &lt;answertext&gt;6&lt;/answertext&gt;&#10;                    &lt;valuetype&gt;-1&lt;/valuetype&gt;&#10;                &lt;/answer&gt;&#10;                &lt;answer&gt;&#10;                    &lt;guid&gt;ADC993E914F6472B99068B07C7516F29&lt;/guid&gt;&#10;                    &lt;answertext&gt;12&lt;/answertext&gt;&#10;                    &lt;valuetype&gt;-1&lt;/valuetype&gt;&#10;                &lt;/answer&gt;&#10;                &lt;answer&gt;&#10;                    &lt;guid&gt;B8B923ACD70D4FEBB711D806D5F128F7&lt;/guid&gt;&#10;                    &lt;answertext&gt;20&lt;/answertext&gt;&#10;                    &lt;valuetype&gt;-1&lt;/valuetype&gt;&#10;                &lt;/answer&gt;&#10;                &lt;answer&gt;&#10;                    &lt;guid&gt;7DD1A07CCD154183B7CA9C42B185CBEA&lt;/guid&gt;&#10;                    &lt;answertext&gt;150&lt;/answertext&gt;&#10;                    &lt;valuetype&gt;-1&lt;/valuetype&gt;&#10;                &lt;/answer&gt;&#10;                &lt;answer&gt;&#10;                    &lt;guid&gt;0F91F1970BA240B8846F628FF7125DA3&lt;/guid&gt;&#10;                    &lt;answertext&gt;300&lt;/answertext&gt;&#10;                    &lt;valuetype&gt;-1&lt;/valuetype&gt;&#10;                &lt;/answer&gt;&#10;                &lt;answer&gt;&#10;                    &lt;guid&gt;9F79CF27A1A44EEDAEE1C17C23E37825&lt;/guid&gt;&#10;                    &lt;answertext&gt;Not listed above&lt;/answertext&gt;&#10;                    &lt;valuetype&gt;-1&lt;/valuetype&gt;&#10;                &lt;/answer&gt;&#10;                &lt;answer&gt;&#10;                    &lt;guid&gt;E731E90CAF134E8C80EA87D47795BBEE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 [;crlf;]39[;]55[;]39[;]False[;]38[;][;crlf;]3.15384615384615[;]3[;]0.94837138507215[;]0.899408284023669[;crlf;]0[;]-1[;]0.61[;]0.6[;][;crlf;]0[;]-1[;]1.22[;]1.2[;][;crlf;]38[;]1[;]2.43[;]2.4[;][;crlf;]0[;]-1[;]64[;]6[;][;crlf;]0[;]-1[;]125[;]12[;][;crlf;]0[;]-1[;]206[;]20[;][;crlf;]0[;]-1[;]1507[;]150[;][;crlf;]0[;]-1[;]3008[;]300[;][;crlf;]1[;]-1[;]Not listed above9[;]Not listed above[;][;crlf;]0[;]-1[;]I need more time0[;]I need more time[;]"/>
  <p:tag name="HASRESULTS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94E01E5DE464F9F938B16E5BA41CB1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21&lt;/answertext&gt;&#10;                    &lt;valuetype&gt;-1&lt;/valuetype&gt;&#10;                &lt;/answer&gt;&#10;                &lt;answer&gt;&#10;                    &lt;guid&gt;ADF1AF965FBC49BDBB8DC4B386740ECA&lt;/guid&gt;&#10;                    &lt;answertext&gt;28&lt;/answertext&gt;&#10;                    &lt;valuetype&gt;-1&lt;/valuetype&gt;&#10;                &lt;/answer&gt;&#10;                &lt;answer&gt;&#10;                    &lt;guid&gt;11BD174608504B5FA503CAF9522044D6&lt;/guid&gt;&#10;                    &lt;answertext&gt;32&lt;/answertext&gt;&#10;                    &lt;valuetype&gt;-1&lt;/valuetype&gt;&#10;                &lt;/answer&gt;&#10;                &lt;answer&gt;&#10;                    &lt;guid&gt;D40EE591C74440DAA10B414BAFC546C1&lt;/guid&gt;&#10;                    &lt;answertext&gt;35&lt;/answertext&gt;&#10;                    &lt;valuetype&gt;-1&lt;/valuetype&gt;&#10;                &lt;/answer&gt;&#10;                &lt;answer&gt;&#10;                    &lt;guid&gt;E46B6C2CDE5C4B038A827E7D70F2E6A7&lt;/guid&gt;&#10;                    &lt;answertext&gt;42&lt;/answertext&gt;&#10;                    &lt;valuetype&gt;1&lt;/valuetype&gt;&#10;                &lt;/answer&gt;&#10;                &lt;answer&gt;&#10;                    &lt;guid&gt;C3BC987888F546BC85166EBD98C6A6C9&lt;/guid&gt;&#10;                    &lt;answertext&gt;62&lt;/answertext&gt;&#10;                    &lt;valuetype&gt;-1&lt;/valuetype&gt;&#10;                &lt;/answer&gt;&#10;                &lt;answer&gt;&#10;                    &lt;guid&gt;D927E982B511439D8210DA424208C68B&lt;/guid&gt;&#10;                    &lt;answertext&gt;70&lt;/answertext&gt;&#10;                    &lt;valuetype&gt;-1&lt;/valuetype&gt;&#10;                &lt;/answer&gt;&#10;                &lt;answer&gt;&#10;                    &lt;guid&gt;8FB20C0F936D46F8B0C340AE1712DC5C&lt;/guid&gt;&#10;                    &lt;answertext&gt;84&lt;/answertext&gt;&#10;                    &lt;valuetype&gt;-1&lt;/valuetype&gt;&#10;                &lt;/answer&gt;&#10;                &lt;answer&gt;&#10;                    &lt;guid&gt;05EEC986134C40F094B68A103F419992&lt;/guid&gt;&#10;                    &lt;answertext&gt;Not listed above&lt;/answertext&gt;&#10;                    &lt;valuetype&gt;-1&lt;/valuetype&gt;&#10;                &lt;/answer&gt;&#10;                &lt;answer&gt;&#10;                    &lt;guid&gt;3624C312FA674760836A1D539C5E4403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 [;crlf;]42[;]55[;]42[;]False[;]33[;][;crlf;]4.57142857142857[;]5[;]1.43332542317071[;]2.05442176870748[;crlf;]2[;]-1[;]211[;]21[;][;crlf;]5[;]-1[;]282[;]28[;][;crlf;]0[;]-1[;]323[;]32[;][;crlf;]0[;]-1[;]354[;]35[;][;crlf;]33[;]1[;]425[;]42[;][;crlf;]1[;]-1[;]626[;]62[;][;crlf;]0[;]-1[;]707[;]70[;][;crlf;]0[;]-1[;]848[;]84[;][;crlf;]1[;]-1[;]Not listed above9[;]Not listed above[;][;crlf;]0[;]-1[;]I need more time0[;]I need more time[;]"/>
  <p:tag name="HASRESULTS" val="True"/>
  <p:tag name="LIVECHARTING" val="False"/>
  <p:tag name="AUTOOPENPOLL" val="True"/>
  <p:tag name="AUTOFORMATCHART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9[;]55[;]29[;]False[;]25[;][;crlf;]2.62068965517241[;]2[;]1.95490176318046[;]3.82164090368609[;crlf;]1[;]-1[;]0.31[;]0.3[;][;crlf;]25[;]1[;]0.92[;]0.9[;][;crlf;]0[;]-1[;]2.43[;]2.4[;][;crlf;]0[;]-1[;]5.44[;]5.4[;][;crlf;]0[;]-1[;]65[;]6[;][;crlf;]0[;]-1[;]86[;]8[;][;crlf;]0[;]-1[;]9.67[;]9.6[;][;crlf;]2[;]-1[;]158[;]15[;][;crlf;]1[;]-1[;]Not listed above9[;]Not listed above[;][;crlf;]0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1FB68DB5DDB42F4B3AE44801C9EAE88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3&lt;/answertext&gt;&#10;                    &lt;valuetype&gt;-1&lt;/valuetype&gt;&#10;                &lt;/answer&gt;&#10;                &lt;answer&gt;&#10;                    &lt;guid&gt;ADF1AF965FBC49BDBB8DC4B386740ECA&lt;/guid&gt;&#10;                    &lt;answertext&gt;0.9&lt;/answertext&gt;&#10;                    &lt;valuetype&gt;1&lt;/valuetype&gt;&#10;                &lt;/answer&gt;&#10;                &lt;answer&gt;&#10;                    &lt;guid&gt;5B7603EFCFC94AB1ACA90B1632B06A5F&lt;/guid&gt;&#10;                    &lt;answertext&gt;2.4&lt;/answertext&gt;&#10;                    &lt;valuetype&gt;-1&lt;/valuetype&gt;&#10;                &lt;/answer&gt;&#10;                &lt;answer&gt;&#10;                    &lt;guid&gt;299CFC24D1C845328B945DE04042E030&lt;/guid&gt;&#10;                    &lt;answertext&gt;5.4&lt;/answertext&gt;&#10;                    &lt;valuetype&gt;-1&lt;/valuetype&gt;&#10;                &lt;/answer&gt;&#10;                &lt;answer&gt;&#10;                    &lt;guid&gt;78A6023A4AB14D52AC3BC64AAB0C5D6F&lt;/guid&gt;&#10;                    &lt;answertext&gt;6&lt;/answertext&gt;&#10;                    &lt;valuetype&gt;-1&lt;/valuetype&gt;&#10;                &lt;/answer&gt;&#10;                &lt;answer&gt;&#10;                    &lt;guid&gt;37149629EA07468ABD5146E65664FC7F&lt;/guid&gt;&#10;                    &lt;answertext&gt;8&lt;/answertext&gt;&#10;                    &lt;valuetype&gt;-1&lt;/valuetype&gt;&#10;                &lt;/answer&gt;&#10;                &lt;answer&gt;&#10;                    &lt;guid&gt;4317E79B42014ECBB045977163861429&lt;/guid&gt;&#10;                    &lt;answertext&gt;9.6&lt;/answertext&gt;&#10;                    &lt;valuetype&gt;-1&lt;/valuetype&gt;&#10;                &lt;/answer&gt;&#10;                &lt;answer&gt;&#10;                    &lt;guid&gt;3235EDDA2E914222AAE1D421D9B4D160&lt;/guid&gt;&#10;                    &lt;answertext&gt;15&lt;/answertext&gt;&#10;                    &lt;valuetype&gt;-1&lt;/valuetype&gt;&#10;                &lt;/answer&gt;&#10;                &lt;answer&gt;&#10;                    &lt;guid&gt;F0BDE2212E734926890AA359C67672DA&lt;/guid&gt;&#10;                    &lt;answertext&gt;Not listed above&lt;/answertext&gt;&#10;                    &lt;valuetype&gt;-1&lt;/valuetype&gt;&#10;                &lt;/answer&gt;&#10;                &lt;answer&gt;&#10;                    &lt;guid&gt;913EDD1A8E08410A96D46392AC46F30A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1[;]55[;]31[;]False[;]23[;][;crlf;]7.70967741935484[;]9[;]2.18784838165331[;]4.78668054110302[;crlf;]0[;]-1[;]61[;]6[;][;crlf;]0[;]-1[;]152[;]15[;][;crlf;]0[;]-1[;]22.53[;]22.5[;][;crlf;]8[;]-1[;]37.54[;]37.5[;][;crlf;]0[;]-1[;]505[;]50[;][;crlf;]0[;]-1[;]166.76[;]166.7[;][;crlf;]0[;]-1[;]3007[;]300[;][;crlf;]0[;]-1[;]6008[;]600[;][;crlf;]23[;]1[;]Not listed above9[;]Not listed above[;][;crlf;]0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85FB63F4664F7FB657A954879823B4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6&lt;/answertext&gt;&#10;                    &lt;valuetype&gt;-1&lt;/valuetype&gt;&#10;                &lt;/answer&gt;&#10;                &lt;answer&gt;&#10;                    &lt;guid&gt;ADF1AF965FBC49BDBB8DC4B386740ECA&lt;/guid&gt;&#10;                    &lt;answertext&gt;15&lt;/answertext&gt;&#10;                    &lt;valuetype&gt;-1&lt;/valuetype&gt;&#10;                &lt;/answer&gt;&#10;                &lt;answer&gt;&#10;                    &lt;guid&gt;00D11A74B3304808AF717F55F32A50AF&lt;/guid&gt;&#10;                    &lt;answertext&gt;22.5&lt;/answertext&gt;&#10;                    &lt;valuetype&gt;-1&lt;/valuetype&gt;&#10;                &lt;/answer&gt;&#10;                &lt;answer&gt;&#10;                    &lt;guid&gt;F8F1D18998AF4DA68100AE39890CDF36&lt;/guid&gt;&#10;                    &lt;answertext&gt;37.5&lt;/answertext&gt;&#10;                    &lt;valuetype&gt;-1&lt;/valuetype&gt;&#10;                &lt;/answer&gt;&#10;                &lt;answer&gt;&#10;                    &lt;guid&gt;DFF00B5813D94D6BB88960DB7016A911&lt;/guid&gt;&#10;                    &lt;answertext&gt;50&lt;/answertext&gt;&#10;                    &lt;valuetype&gt;-1&lt;/valuetype&gt;&#10;                &lt;/answer&gt;&#10;                &lt;answer&gt;&#10;                    &lt;guid&gt;2AA21393B7C34D26A0EF73DC51266797&lt;/guid&gt;&#10;                    &lt;answertext&gt;166.7&lt;/answertext&gt;&#10;                    &lt;valuetype&gt;-1&lt;/valuetype&gt;&#10;                &lt;/answer&gt;&#10;                &lt;answer&gt;&#10;                    &lt;guid&gt;F9FEEF842298493F88230F48894295CD&lt;/guid&gt;&#10;                    &lt;answertext&gt;300&lt;/answertext&gt;&#10;                    &lt;valuetype&gt;-1&lt;/valuetype&gt;&#10;                &lt;/answer&gt;&#10;                &lt;answer&gt;&#10;                    &lt;guid&gt;EF3ED92BE97041BA9BE5383549BF99D1&lt;/guid&gt;&#10;                    &lt;answertext&gt;6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9[;]55[;]39[;]False[;]35[;][;crlf;]4.51282051282051[;]4[;]1.51694353412811[;]2.30111768573307[;crlf;]0[;]-1[;]0.51[;]0.5[;][;crlf;]0[;]-1[;]1.52[;]1.5[;][;crlf;]0[;]-1[;]2.53[;]2.5[;][;crlf;]35[;]1[;]44[;]4[;][;crlf;]0[;]-1[;]55[;]5[;][;crlf;]0[;]-1[;]66[;]6[;][;crlf;]0[;]-1[;]7.57[;]7.5[;][;crlf;]0[;]-1[;]108[;]10[;][;crlf;]4[;]-1[;]Not listed above9[;]Not listed above[;][;crlf;]0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53BE17D764940778B2AA0BDF042469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5&lt;/answertext&gt;&#10;                    &lt;valuetype&gt;-1&lt;/valuetype&gt;&#10;                &lt;/answer&gt;&#10;                &lt;answer&gt;&#10;                    &lt;guid&gt;ADF1AF965FBC49BDBB8DC4B386740ECA&lt;/guid&gt;&#10;                    &lt;answertext&gt;1.5&lt;/answertext&gt;&#10;                    &lt;valuetype&gt;-1&lt;/valuetype&gt;&#10;                &lt;/answer&gt;&#10;                &lt;answer&gt;&#10;                    &lt;guid&gt;A368A82B800B45FF88A6A72B1CAB05BD&lt;/guid&gt;&#10;                    &lt;answertext&gt;2.5&lt;/answertext&gt;&#10;                    &lt;valuetype&gt;-1&lt;/valuetype&gt;&#10;                &lt;/answer&gt;&#10;                &lt;answer&gt;&#10;                    &lt;guid&gt;CB6DF730614C42A8A291EFBAF9C91ED4&lt;/guid&gt;&#10;                    &lt;answertext&gt;4&lt;/answertext&gt;&#10;                    &lt;valuetype&gt;1&lt;/valuetype&gt;&#10;                &lt;/answer&gt;&#10;                &lt;answer&gt;&#10;                    &lt;guid&gt;1AC409DA01F642B5AF105B89E4DFD237&lt;/guid&gt;&#10;                    &lt;answertext&gt;5&lt;/answertext&gt;&#10;                    &lt;valuetype&gt;-1&lt;/valuetype&gt;&#10;                &lt;/answer&gt;&#10;                &lt;answer&gt;&#10;                    &lt;guid&gt;5D615E30A4FC489FB3357A01BF6F7760&lt;/guid&gt;&#10;                    &lt;answertext&gt;6&lt;/answertext&gt;&#10;                    &lt;valuetype&gt;-1&lt;/valuetype&gt;&#10;                &lt;/answer&gt;&#10;                &lt;answer&gt;&#10;                    &lt;guid&gt;AEA9F97299BD49368895D3E7BCF8BBCD&lt;/guid&gt;&#10;                    &lt;answertext&gt;7.5&lt;/answertext&gt;&#10;                    &lt;valuetype&gt;-1&lt;/valuetype&gt;&#10;                &lt;/answer&gt;&#10;                &lt;answer&gt;&#10;                    &lt;guid&gt;563688D80F604E23BDEBB88FE7E18947&lt;/guid&gt;&#10;                    &lt;answertext&gt;10&lt;/answertext&gt;&#10;                    &lt;valuetype&gt;-1&lt;/valuetype&gt;&#10;                &lt;/answer&gt;&#10;                &lt;answer&gt;&#10;                    &lt;guid&gt;7EE6921C703B49B1BA5F9D30EEEE2E2B&lt;/guid&gt;&#10;                    &lt;answertext&gt;Not listed above&lt;/answertext&gt;&#10;                    &lt;valuetype&gt;-1&lt;/valuetype&gt;&#10;                &lt;/answer&gt;&#10;                &lt;answer&gt;&#10;                    &lt;guid&gt;243E6DE84021447C81ADF566821DC2E9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1[;]55[;]31[;]False[;]19[;][;crlf;]6.7741935483871[;]6[;]1.55976998757891[;]2.43288241415193[;crlf;]0[;]-1[;]11[;]1[;][;crlf;]1[;]-1[;]52[;]5[;][;crlf;]0[;]-1[;]103[;]10[;][;crlf;]0[;]-1[;]12.54[;]12.5[;][;crlf;]0[;]-1[;]205[;]20[;][;crlf;]19[;]1[;]256[;]25[;][;crlf;]2[;]-1[;]457[;]45[;][;crlf;]1[;]-1[;]498[;]49[;][;crlf;]8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5829EBF83C4449B93BCC1FAED268B24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5&lt;/answertext&gt;&#10;                    &lt;valuetype&gt;-1&lt;/valuetype&gt;&#10;                &lt;/answer&gt;&#10;                &lt;answer&gt;&#10;                    &lt;guid&gt;E9813869DF804936BE122F7978ED5A1D&lt;/guid&gt;&#10;                    &lt;answertext&gt;10&lt;/answertext&gt;&#10;                    &lt;valuetype&gt;-1&lt;/valuetype&gt;&#10;                &lt;/answer&gt;&#10;                &lt;answer&gt;&#10;                    &lt;guid&gt;364097FD47E5443C897188EC064D4725&lt;/guid&gt;&#10;                    &lt;answertext&gt;12.5&lt;/answertext&gt;&#10;                    &lt;valuetype&gt;-1&lt;/valuetype&gt;&#10;                &lt;/answer&gt;&#10;                &lt;answer&gt;&#10;                    &lt;guid&gt;9A1F5388552F431D84D863F3BD418CB6&lt;/guid&gt;&#10;                    &lt;answertext&gt;20&lt;/answertext&gt;&#10;                    &lt;valuetype&gt;-1&lt;/valuetype&gt;&#10;                &lt;/answer&gt;&#10;                &lt;answer&gt;&#10;                    &lt;guid&gt;48F8FCED906F41479E23579BE0583049&lt;/guid&gt;&#10;                    &lt;answertext&gt;25&lt;/answertext&gt;&#10;                    &lt;valuetype&gt;1&lt;/valuetype&gt;&#10;                &lt;/answer&gt;&#10;                &lt;answer&gt;&#10;                    &lt;guid&gt;889EB614B4074B6692BE7CA29FAA796A&lt;/guid&gt;&#10;                    &lt;answertext&gt;45&lt;/answertext&gt;&#10;                    &lt;valuetype&gt;-1&lt;/valuetype&gt;&#10;                &lt;/answer&gt;&#10;                &lt;answer&gt;&#10;                    &lt;guid&gt;95F8FE04C7B94123A30A5C0773F75DF2&lt;/guid&gt;&#10;                    &lt;answertext&gt;49&lt;/answertext&gt;&#10;                    &lt;valuetype&gt;-1&lt;/valuetype&gt;&#10;                &lt;/answer&gt;&#10;                &lt;answer&gt;&#10;                    &lt;guid&gt;65A6444A847048B8AB1BBE4761E4D131&lt;/guid&gt;&#10;                    &lt;answertext&gt;Not listed above&lt;/answertext&gt;&#10;                    &lt;valuetype&gt;-1&lt;/valuetype&gt;&#10;                &lt;/answer&gt;&#10;                &lt;answer&gt;&#10;                    &lt;guid&gt;575EE48E66E04D109F0DF866A041004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506F10468E0419B95CEA22B90479092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ntidepressants can be addictive&lt;/answertext&gt;&#10;                    &lt;valuetype&gt;-1&lt;/valuetype&gt;&#10;                &lt;/answer&gt;&#10;                &lt;answer&gt;&#10;                    &lt;guid&gt;9E43C31779E044F4A8F7CB291A28EAF5&lt;/guid&gt;&#10;                    &lt;answertext&gt;Antidepressants should be taken for at least 6 months after they have recovered&lt;/answertext&gt;&#10;                    &lt;valuetype&gt;1&lt;/valuetype&gt;&#10;                &lt;/answer&gt;&#10;                &lt;answer&gt;&#10;                    &lt;guid&gt;E3009AAB919546AF9100621F32F0EBA7&lt;/guid&gt;&#10;                    &lt;answertext&gt;Antidepressants should not be stopped suddenly&lt;/answertext&gt;&#10;                    &lt;valuetype&gt;1&lt;/valuetype&gt;&#10;                &lt;/answer&gt;&#10;                &lt;answer&gt;&#10;                    &lt;guid&gt;52B48C9CEAA346F2A901535D8F5D86C9&lt;/guid&gt;&#10;                    &lt;answertext&gt;Citalopram must be taken at night&lt;/answertext&gt;&#10;                    &lt;valuetype&gt;-1&lt;/valuetype&gt;&#10;                &lt;/answer&gt;&#10;                &lt;answer&gt;&#10;                    &lt;guid&gt;9334C883A83F40D5AA10D492C55A0C70&lt;/guid&gt;&#10;                    &lt;answertext&gt;It usually takes 2–4 weeks for symptoms to improve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may require increased doses in the future&lt;/answertext&gt;&#10;                    &lt;valuetype&gt;1&lt;/valuetype&gt;&#10;                &lt;/answer&gt;&#10;                &lt;answer&gt;&#10;                    &lt;guid&gt;A3C3A961A093478D8CA9CFC007851474&lt;/guid&gt;&#10;                    &lt;answertext&gt;She should be vigilant of worsening depressive symptoms and suicidal ideas, and to seek help promptly&lt;/answertext&gt;&#10;                    &lt;valuetype&gt;1&lt;/valuetype&gt;&#10;                &lt;/answer&gt;&#10;                &lt;answer&gt;&#10;                    &lt;guid&gt;D510B47DED9346B6B8699B0AFEC10E45&lt;/guid&gt;&#10;                    &lt;answertext&gt;Some antidepressants potentially have sedating effect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A7119A00E03487DA2C81E300D0C1A45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can miss insulin doses sporadically without consequence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ay need hospital admission if he has prolonged inability to keep down fluids (e.g. &amp;gt;4hrs)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may need to decrease insulin dosage if unwell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may need to increase insulin dosage if unwell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adjust his night-time dose based on his expected dietary intake the next day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eat a diet low in carbohydrate and high in protein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will require regular reviews of his blood glucose control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38E0DCC1E7146E5BF2C094501B9511C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ntidepressants can be addictive&lt;/answertext&gt;&#10;                    &lt;valuetype&gt;-1&lt;/valuetype&gt;&#10;                &lt;/answer&gt;&#10;                &lt;answer&gt;&#10;                    &lt;guid&gt;9E43C31779E044F4A8F7CB291A28EAF5&lt;/guid&gt;&#10;                    &lt;answertext&gt;Antidepressants should be taken for at least 6 months after they have recovered&lt;/answertext&gt;&#10;                    &lt;valuetype&gt;-1&lt;/valuetype&gt;&#10;                &lt;/answer&gt;&#10;                &lt;answer&gt;&#10;                    &lt;guid&gt;E3009AAB919546AF9100621F32F0EBA7&lt;/guid&gt;&#10;                    &lt;answertext&gt;Antidepressants should not be stopped suddenly&lt;/answertext&gt;&#10;                    &lt;valuetype&gt;-1&lt;/valuetype&gt;&#10;                &lt;/answer&gt;&#10;                &lt;answer&gt;&#10;                    &lt;guid&gt;52B48C9CEAA346F2A901535D8F5D86C9&lt;/guid&gt;&#10;                    &lt;answertext&gt;Citalopram must be taken at night&lt;/answertext&gt;&#10;                    &lt;valuetype&gt;-1&lt;/valuetype&gt;&#10;                &lt;/answer&gt;&#10;                &lt;answer&gt;&#10;                    &lt;guid&gt;9334C883A83F40D5AA10D492C55A0C70&lt;/guid&gt;&#10;                    &lt;answertext&gt;It usually takes 2–4 weeks for symptoms to improve&lt;/answertext&gt;&#10;                    &lt;valuetype&gt;-1&lt;/valuetype&gt;&#10;                &lt;/answer&gt;&#10;                &lt;answer&gt;&#10;                    &lt;guid&gt;4D3AF54790FA42FDBEA6E7AD678E93E8&lt;/guid&gt;&#10;                    &lt;answertext&gt;She may require increased doses in the future&lt;/answertext&gt;&#10;                    &lt;valuetype&gt;-1&lt;/valuetype&gt;&#10;                &lt;/answer&gt;&#10;                &lt;answer&gt;&#10;                    &lt;guid&gt;A3C3A961A093478D8CA9CFC007851474&lt;/guid&gt;&#10;                    &lt;answertext&gt;She should be vigilant of worsening depressive symptoms and suicidal ideas, and to seek help promptly&lt;/answertext&gt;&#10;                    &lt;valuetype&gt;1&lt;/valuetype&gt;&#10;                &lt;/answer&gt;&#10;                &lt;answer&gt;&#10;                    &lt;guid&gt;46273C1BA8F841998AF95F7EA15F9F27&lt;/guid&gt;&#10;                    &lt;answertext&gt;Some antidepressants potentially have sedating effect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38E0DCC1E7146E5BF2C094501B9511C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ntidepressants can be addictive&lt;/answertext&gt;&#10;                    &lt;valuetype&gt;-1&lt;/valuetype&gt;&#10;                &lt;/answer&gt;&#10;                &lt;answer&gt;&#10;                    &lt;guid&gt;9E43C31779E044F4A8F7CB291A28EAF5&lt;/guid&gt;&#10;                    &lt;answertext&gt;Antidepressants should be taken for at least 6 months after they have recovered&lt;/answertext&gt;&#10;                    &lt;valuetype&gt;-1&lt;/valuetype&gt;&#10;                &lt;/answer&gt;&#10;                &lt;answer&gt;&#10;                    &lt;guid&gt;E3009AAB919546AF9100621F32F0EBA7&lt;/guid&gt;&#10;                    &lt;answertext&gt;Antidepressants should not be stopped suddenly&lt;/answertext&gt;&#10;                    &lt;valuetype&gt;-1&lt;/valuetype&gt;&#10;                &lt;/answer&gt;&#10;                &lt;answer&gt;&#10;                    &lt;guid&gt;52B48C9CEAA346F2A901535D8F5D86C9&lt;/guid&gt;&#10;                    &lt;answertext&gt;Citalopram must be taken at night&lt;/answertext&gt;&#10;                    &lt;valuetype&gt;-1&lt;/valuetype&gt;&#10;                &lt;/answer&gt;&#10;                &lt;answer&gt;&#10;                    &lt;guid&gt;9334C883A83F40D5AA10D492C55A0C70&lt;/guid&gt;&#10;                    &lt;answertext&gt;It usually takes 2–4 weeks for symptoms to improve&lt;/answertext&gt;&#10;                    &lt;valuetype&gt;-1&lt;/valuetype&gt;&#10;                &lt;/answer&gt;&#10;                &lt;answer&gt;&#10;                    &lt;guid&gt;4D3AF54790FA42FDBEA6E7AD678E93E8&lt;/guid&gt;&#10;                    &lt;answertext&gt;She may require increased doses in the future&lt;/answertext&gt;&#10;                    &lt;valuetype&gt;-1&lt;/valuetype&gt;&#10;                &lt;/answer&gt;&#10;                &lt;answer&gt;&#10;                    &lt;guid&gt;A3C3A961A093478D8CA9CFC007851474&lt;/guid&gt;&#10;                    &lt;answertext&gt;She should be vigilant of worsening depressive symptoms and suicidal ideas, and to seek help promptly&lt;/answertext&gt;&#10;                    &lt;valuetype&gt;1&lt;/valuetype&gt;&#10;                &lt;/answer&gt;&#10;                &lt;answer&gt;&#10;                    &lt;guid&gt;46273C1BA8F841998AF95F7EA15F9F27&lt;/guid&gt;&#10;                    &lt;answertext&gt;Some antidepressants potentially have sedating effect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9ACC8859C3B48C083E154FFC7336612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can miss insulin doses sporadically without consequence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ay need hospital admission if he has prolonged inability to keep down fluids (e.g. &amp;gt;4hrs)&lt;/answertext&gt;&#10;                    &lt;valuetype&gt;1&lt;/valuetype&gt;&#10;                &lt;/answer&gt;&#10;                &lt;answer&gt;&#10;                    &lt;guid&gt;E3009AAB919546AF9100621F32F0EBA7&lt;/guid&gt;&#10;                    &lt;answertext&gt;He may need to decrease insulin dosage if unwell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may need to increase insulin dosage if unwell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adjust his night-time dose based on his expected dietary intake the next day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eat a diet low in carbohydrate and high in protein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will require regular reviews of his blood glucose control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9ACC8859C3B48C083E154FFC7336612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can miss insulin doses sporadically without consequence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ay need hospital admission if he has prolonged inability to keep down fluids (e.g. &amp;gt;4hrs)&lt;/answertext&gt;&#10;                    &lt;valuetype&gt;1&lt;/valuetype&gt;&#10;                &lt;/answer&gt;&#10;                &lt;answer&gt;&#10;                    &lt;guid&gt;E3009AAB919546AF9100621F32F0EBA7&lt;/guid&gt;&#10;                    &lt;answertext&gt;He may need to decrease insulin dosage if unwell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may need to increase insulin dosage if unwell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adjust his night-time dose based on his expected dietary intake the next day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eat a diet low in carbohydrate and high in protein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will require regular reviews of his blood glucose control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8C1FE8CE73245B88E3EBF9F6FB0D27B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intestinal side effects can be improved by taking metformin on an empty stomach&lt;/answertext&gt;&#10;                    &lt;valuetype&gt;-1&lt;/valuetype&gt;&#10;                &lt;/answer&gt;&#10;                &lt;answer&gt;&#10;                    &lt;guid&gt;9E43C31779E044F4A8F7CB291A28EAF5&lt;/guid&gt;&#10;                    &lt;answertext&gt;Gastrointestinal side-effects are common and diarrhoea is usually transient&lt;/answertext&gt;&#10;                    &lt;valuetype&gt;1&lt;/valuetype&gt;&#10;                &lt;/answer&gt;&#10;                &lt;answer&gt;&#10;                    &lt;guid&gt;E3009AAB919546AF9100621F32F0EBA7&lt;/guid&gt;&#10;                    &lt;answertext&gt;He is at risk of diabetic ketoacidosi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is at risk of lipodystrophy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should be aware of symptoms of hypoglycaemia&lt;/answertext&gt;&#10;                    &lt;valuetype&gt;-1&lt;/valuetype&gt;&#10;                &lt;/answer&gt;&#10;                &lt;answer&gt;&#10;                    &lt;guid&gt;49C4A692C5D846C5907488BA562709DE&lt;/guid&gt;&#10;                    &lt;answertext&gt;He should seek immediate medical attention if symptoms such as dyspnoea, muscle cramps or abdominal pain occur.&lt;/answertext&gt;&#10;                    &lt;valuetype&gt;1&lt;/valuetype&gt;&#10;                &lt;/answer&gt;&#10;                &lt;answer&gt;&#10;                    &lt;guid&gt;F2855DF5244A4354BD5952D9FA9806E0&lt;/guid&gt;&#10;                    &lt;answertext&gt;His weight may increase&lt;/answertext&gt;&#10;                    &lt;valuetype&gt;-1&lt;/valuetype&gt;&#10;                &lt;/answer&gt;&#10;                &lt;answer&gt;&#10;                    &lt;guid&gt;A3A76CFDA0A949A9800F29B4BD73B886&lt;/guid&gt;&#10;                    &lt;answertext&gt;Metformin is contraindicated in pregnancy&lt;/answertext&gt;&#10;                    &lt;valuetype&gt;-1&lt;/valuetype&gt;&#10;                &lt;/answer&gt;&#10;                &lt;answer&gt;&#10;                    &lt;guid&gt;C54F1409F58F404BA6E651872B6AE948&lt;/guid&gt;&#10;                    &lt;answertext&gt;Should be stopped if continued diarrhoea or vomiting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A7119A00E03487DA2C81E300D0C1A45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can miss insulin doses sporadically without consequence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ay need hospital admission if he has prolonged inability to keep down fluids (e.g. &amp;gt;4hrs)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may need to decrease insulin dosage if unwell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may need to increase insulin dosage if unwell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adjust his night-time dose based on his expected dietary intake the next day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eat a diet low in carbohydrate and high in protein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will require regular reviews of his blood glucose control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8C1FE8CE73245B88E3EBF9F6FB0D27B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intestinal side effects can be improved by taking metformin on an empty stomach&lt;/answertext&gt;&#10;                    &lt;valuetype&gt;-1&lt;/valuetype&gt;&#10;                &lt;/answer&gt;&#10;                &lt;answer&gt;&#10;                    &lt;guid&gt;9E43C31779E044F4A8F7CB291A28EAF5&lt;/guid&gt;&#10;                    &lt;answertext&gt;Gastrointestinal side-effects are common and diarrhoea is usually transient&lt;/answertext&gt;&#10;                    &lt;valuetype&gt;1&lt;/valuetype&gt;&#10;                &lt;/answer&gt;&#10;                &lt;answer&gt;&#10;                    &lt;guid&gt;E3009AAB919546AF9100621F32F0EBA7&lt;/guid&gt;&#10;                    &lt;answertext&gt;He is at risk of diabetic ketoacidosi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is at risk of lipodystrophy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should be aware of symptoms of hypoglycaemia&lt;/answertext&gt;&#10;                    &lt;valuetype&gt;-1&lt;/valuetype&gt;&#10;                &lt;/answer&gt;&#10;                &lt;answer&gt;&#10;                    &lt;guid&gt;49C4A692C5D846C5907488BA562709DE&lt;/guid&gt;&#10;                    &lt;answertext&gt;He should seek immediate medical attention if symptoms such as dyspnoea, muscle cramps or abdominal pain occur.&lt;/answertext&gt;&#10;                    &lt;valuetype&gt;1&lt;/valuetype&gt;&#10;                &lt;/answer&gt;&#10;                &lt;answer&gt;&#10;                    &lt;guid&gt;F2855DF5244A4354BD5952D9FA9806E0&lt;/guid&gt;&#10;                    &lt;answertext&gt;His weight may increase&lt;/answertext&gt;&#10;                    &lt;valuetype&gt;-1&lt;/valuetype&gt;&#10;                &lt;/answer&gt;&#10;                &lt;answer&gt;&#10;                    &lt;guid&gt;A3A76CFDA0A949A9800F29B4BD73B886&lt;/guid&gt;&#10;                    &lt;answertext&gt;Metformin is contraindicated in pregnancy&lt;/answertext&gt;&#10;                    &lt;valuetype&gt;-1&lt;/valuetype&gt;&#10;                &lt;/answer&gt;&#10;                &lt;answer&gt;&#10;                    &lt;guid&gt;C54F1409F58F404BA6E651872B6AE948&lt;/guid&gt;&#10;                    &lt;answertext&gt;Should be stopped if continued diarrhoea or vomiting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1ECC8BF76434D08BF3CD744083E1D73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intestinal side effects can be improved by taking metformin on an empty stomach&lt;/answertext&gt;&#10;                    &lt;valuetype&gt;-1&lt;/valuetype&gt;&#10;                &lt;/answer&gt;&#10;                &lt;answer&gt;&#10;                    &lt;guid&gt;9E43C31779E044F4A8F7CB291A28EAF5&lt;/guid&gt;&#10;                    &lt;answertext&gt;Gastrointestinal side-effects are common and diarrhoea is usually transient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is at risk of diabetic ketoacidosi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is at risk of lipodystrophy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should be aware of symptoms of hypoglycaemia&lt;/answertext&gt;&#10;                    &lt;valuetype&gt;-1&lt;/valuetype&gt;&#10;                &lt;/answer&gt;&#10;                &lt;answer&gt;&#10;                    &lt;guid&gt;7F7B27C97FC9445AA46DA0C5C15277E9&lt;/guid&gt;&#10;                    &lt;answertext&gt;He should seek immediate medical attention if symptoms such as dyspnoea, muscle cramps or abdominal pain occur.&lt;/answertext&gt;&#10;                    &lt;valuetype&gt;-1&lt;/valuetype&gt;&#10;                &lt;/answer&gt;&#10;                &lt;answer&gt;&#10;                    &lt;guid&gt;CCFB1CC73B7B4230A075CEC28C94C845&lt;/guid&gt;&#10;                    &lt;answertext&gt;His weight may increase&lt;/answertext&gt;&#10;                    &lt;valuetype&gt;-1&lt;/valuetype&gt;&#10;                &lt;/answer&gt;&#10;                &lt;answer&gt;&#10;                    &lt;guid&gt;903E4774B74D4BE1967125F6522C4D04&lt;/guid&gt;&#10;                    &lt;answertext&gt;Metformin is contraindicated in pregnancy&lt;/answertext&gt;&#10;                    &lt;valuetype&gt;-1&lt;/valuetype&gt;&#10;                &lt;/answer&gt;&#10;                &lt;answer&gt;&#10;                    &lt;guid&gt;51A5651B114B4A89934F8DC266A22210&lt;/guid&gt;&#10;                    &lt;answertext&gt;Should be stopped if continued diarrhoea or vomiting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1ECC8BF76434D08BF3CD744083E1D73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intestinal side effects can be improved by taking metformin on an empty stomach&lt;/answertext&gt;&#10;                    &lt;valuetype&gt;-1&lt;/valuetype&gt;&#10;                &lt;/answer&gt;&#10;                &lt;answer&gt;&#10;                    &lt;guid&gt;9E43C31779E044F4A8F7CB291A28EAF5&lt;/guid&gt;&#10;                    &lt;answertext&gt;Gastrointestinal side-effects are common and diarrhoea is usually transient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is at risk of diabetic ketoacidosi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is at risk of lipodystrophy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should be aware of symptoms of hypoglycaemia&lt;/answertext&gt;&#10;                    &lt;valuetype&gt;-1&lt;/valuetype&gt;&#10;                &lt;/answer&gt;&#10;                &lt;answer&gt;&#10;                    &lt;guid&gt;7F7B27C97FC9445AA46DA0C5C15277E9&lt;/guid&gt;&#10;                    &lt;answertext&gt;He should seek immediate medical attention if symptoms such as dyspnoea, muscle cramps or abdominal pain occur.&lt;/answertext&gt;&#10;                    &lt;valuetype&gt;-1&lt;/valuetype&gt;&#10;                &lt;/answer&gt;&#10;                &lt;answer&gt;&#10;                    &lt;guid&gt;CCFB1CC73B7B4230A075CEC28C94C845&lt;/guid&gt;&#10;                    &lt;answertext&gt;His weight may increase&lt;/answertext&gt;&#10;                    &lt;valuetype&gt;-1&lt;/valuetype&gt;&#10;                &lt;/answer&gt;&#10;                &lt;answer&gt;&#10;                    &lt;guid&gt;903E4774B74D4BE1967125F6522C4D04&lt;/guid&gt;&#10;                    &lt;answertext&gt;Metformin is contraindicated in pregnancy&lt;/answertext&gt;&#10;                    &lt;valuetype&gt;-1&lt;/valuetype&gt;&#10;                &lt;/answer&gt;&#10;                &lt;answer&gt;&#10;                    &lt;guid&gt;51A5651B114B4A89934F8DC266A22210&lt;/guid&gt;&#10;                    &lt;answertext&gt;Should be stopped if continued diarrhoea or vomiting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700324072B499F98C9F94A49C6355E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She should maintain adequate fluid intake&lt;/answertext&gt;&#10;                    &lt;valuetype&gt;1&lt;/valuetype&gt;&#10;                &lt;/answer&gt;&#10;                &lt;answer&gt;&#10;                    &lt;guid&gt;9E43C31779E044F4A8F7CB291A28EAF5&lt;/guid&gt;&#10;                    &lt;answertext&gt;She should not stop taking lithium abruptly&lt;/answertext&gt;&#10;                    &lt;valuetype&gt;1&lt;/valuetype&gt;&#10;                &lt;/answer&gt;&#10;                &lt;answer&gt;&#10;                    &lt;guid&gt;E3009AAB919546AF9100621F32F0EBA7&lt;/guid&gt;&#10;                    &lt;answertext&gt;She should report any increased urination, muscle weakness, tremors, confusion or drowsiness&lt;/answertext&gt;&#10;                    &lt;valuetype&gt;1&lt;/valuetype&gt;&#10;                &lt;/answer&gt;&#10;                &lt;answer&gt;&#10;                    &lt;guid&gt;52B48C9CEAA346F2A901535D8F5D86C9&lt;/guid&gt;&#10;                    &lt;answertext&gt;She should report any visual disturbance, persistent headaches 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seek medical advice if she suffers from diarrhoea or vomiting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should take appropriate contraception if sexually active&lt;/answertext&gt;&#10;                    &lt;valuetype&gt;1&lt;/valuetype&gt;&#10;                &lt;/answer&gt;&#10;                &lt;answer&gt;&#10;                    &lt;guid&gt;A3C3A961A093478D8CA9CFC007851474&lt;/guid&gt;&#10;                    &lt;answertext&gt;She will need regular blood tests to determine the blood lithium level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700324072B499F98C9F94A49C6355E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She should maintain adequate fluid intake&lt;/answertext&gt;&#10;                    &lt;valuetype&gt;1&lt;/valuetype&gt;&#10;                &lt;/answer&gt;&#10;                &lt;answer&gt;&#10;                    &lt;guid&gt;9E43C31779E044F4A8F7CB291A28EAF5&lt;/guid&gt;&#10;                    &lt;answertext&gt;She should not stop taking lithium abruptly&lt;/answertext&gt;&#10;                    &lt;valuetype&gt;1&lt;/valuetype&gt;&#10;                &lt;/answer&gt;&#10;                &lt;answer&gt;&#10;                    &lt;guid&gt;E3009AAB919546AF9100621F32F0EBA7&lt;/guid&gt;&#10;                    &lt;answertext&gt;She should report any increased urination, muscle weakness, tremors, confusion or drowsiness&lt;/answertext&gt;&#10;                    &lt;valuetype&gt;1&lt;/valuetype&gt;&#10;                &lt;/answer&gt;&#10;                &lt;answer&gt;&#10;                    &lt;guid&gt;52B48C9CEAA346F2A901535D8F5D86C9&lt;/guid&gt;&#10;                    &lt;answertext&gt;She should report any visual disturbance, persistent headaches 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seek medical advice if she suffers from diarrhoea or vomiting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should take appropriate contraception if sexually active&lt;/answertext&gt;&#10;                    &lt;valuetype&gt;1&lt;/valuetype&gt;&#10;                &lt;/answer&gt;&#10;                &lt;answer&gt;&#10;                    &lt;guid&gt;A3C3A961A093478D8CA9CFC007851474&lt;/guid&gt;&#10;                    &lt;answertext&gt;She will need regular blood tests to determine the blood lithium level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3EB646B58794B998B8CB38016EF46F3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ormone replacement is available in tablet, patch, implant, gel formulations&lt;/answertext&gt;&#10;                    &lt;valuetype&gt;1&lt;/valuetype&gt;&#10;                &lt;/answer&gt;&#10;                &lt;answer&gt;&#10;                    &lt;guid&gt;9E43C31779E044F4A8F7CB291A28EAF5&lt;/guid&gt;&#10;                    &lt;answertext&gt;She should continue taking HRT if she is about to undergo surgery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should stop taking HRT if she becomes hypotensive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stop taking HRT if she develops sudden chest pain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take the oestrogen-only HRT&lt;/answertext&gt;&#10;                    &lt;valuetype&gt;-1&lt;/valuetype&gt;&#10;                &lt;/answer&gt;&#10;                &lt;answer&gt;&#10;                    &lt;guid&gt;4D3AF54790FA42FDBEA6E7AD678E93E8&lt;/guid&gt;&#10;                    &lt;answertext&gt;There is no changes in risk of stroke with HR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3EB646B58794B998B8CB38016EF46F3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ormone replacement is available in tablet, patch, implant, gel formulations&lt;/answertext&gt;&#10;                    &lt;valuetype&gt;1&lt;/valuetype&gt;&#10;                &lt;/answer&gt;&#10;                &lt;answer&gt;&#10;                    &lt;guid&gt;9E43C31779E044F4A8F7CB291A28EAF5&lt;/guid&gt;&#10;                    &lt;answertext&gt;She should continue taking HRT if she is about to undergo surgery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should stop taking HRT if she becomes hypotensive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stop taking HRT if she develops sudden chest pain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take the oestrogen-only HRT&lt;/answertext&gt;&#10;                    &lt;valuetype&gt;-1&lt;/valuetype&gt;&#10;                &lt;/answer&gt;&#10;                &lt;answer&gt;&#10;                    &lt;guid&gt;4D3AF54790FA42FDBEA6E7AD678E93E8&lt;/guid&gt;&#10;                    &lt;answertext&gt;There is no changes in risk of stroke with HR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84E1CC979514063AFB4DCEC662D3F53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ormone replacement is available in tablet, patch, implant, gel formulations&lt;/answertext&gt;&#10;                    &lt;valuetype&gt;-1&lt;/valuetype&gt;&#10;                &lt;/answer&gt;&#10;                &lt;answer&gt;&#10;                    &lt;guid&gt;9E43C31779E044F4A8F7CB291A28EAF5&lt;/guid&gt;&#10;                    &lt;answertext&gt;She should continue taking HRT if she is about to undergo surgery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should stop taking HRT if she becomes hypotensive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stop taking HRT if she develops sudden chest pain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take the oestrogen-only HRT&lt;/answertext&gt;&#10;                    &lt;valuetype&gt;-1&lt;/valuetype&gt;&#10;                &lt;/answer&gt;&#10;                &lt;answer&gt;&#10;                    &lt;guid&gt;4D3AF54790FA42FDBEA6E7AD678E93E8&lt;/guid&gt;&#10;                    &lt;answertext&gt;There is no changes in risk of stroke with HR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DEC16C7601E4A4699802280D1A2E91E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mlodipine&lt;/answertext&gt;&#10;                    &lt;valuetype&gt;-1&lt;/valuetype&gt;&#10;                &lt;/answer&gt;&#10;                &lt;answer&gt;&#10;                    &lt;guid&gt;9E43C31779E044F4A8F7CB291A28EAF5&lt;/guid&gt;&#10;                    &lt;answertext&gt;Aspirin&lt;/answertext&gt;&#10;                    &lt;valuetype&gt;1&lt;/valuetype&gt;&#10;                &lt;/answer&gt;&#10;                &lt;answer&gt;&#10;                    &lt;guid&gt;E3009AAB919546AF9100621F32F0EBA7&lt;/guid&gt;&#10;                    &lt;answertext&gt;Atorvastatin&lt;/answertext&gt;&#10;                    &lt;valuetype&gt;-1&lt;/valuetype&gt;&#10;                &lt;/answer&gt;&#10;                &lt;answer&gt;&#10;                    &lt;guid&gt;52B48C9CEAA346F2A901535D8F5D86C9&lt;/guid&gt;&#10;                    &lt;answertext&gt;Bisoprolol &lt;/answertext&gt;&#10;                    &lt;valuetype&gt;-1&lt;/valuetype&gt;&#10;                &lt;/answer&gt;&#10;                &lt;answer&gt;&#10;                    &lt;guid&gt;9334C883A83F40D5AA10D492C55A0C70&lt;/guid&gt;&#10;                    &lt;answertext&gt;Codeine&lt;/answertext&gt;&#10;                    &lt;valuetype&gt;-1&lt;/valuetype&gt;&#10;                &lt;/answer&gt;&#10;                &lt;answer&gt;&#10;                    &lt;guid&gt;4D3AF54790FA42FDBEA6E7AD678E93E8&lt;/guid&gt;&#10;                    &lt;answertext&gt;Estradiol (Climaval®)&lt;/answertext&gt;&#10;                    &lt;valuetype&gt;1&lt;/valuetype&gt;&#10;                &lt;/answer&gt;&#10;                &lt;answer&gt;&#10;                    &lt;guid&gt;A3C3A961A093478D8CA9CFC007851474&lt;/guid&gt;&#10;                    &lt;answertext&gt;Gliclazide&lt;/answertext&gt;&#10;                    &lt;valuetype&gt;1&lt;/valuetype&gt;&#10;                &lt;/answer&gt;&#10;                &lt;answer&gt;&#10;                    &lt;guid&gt;A48DE2026DF84547A8C0EB8132CD5A4F&lt;/guid&gt;&#10;                    &lt;answertext&gt;Metformin MR&lt;/answertext&gt;&#10;                    &lt;valuetype&gt;1&lt;/valuetype&gt;&#10;                &lt;/answer&gt;&#10;                &lt;answer&gt;&#10;                    &lt;guid&gt;D5D357BFDE814B828C226A11757BCF11&lt;/guid&gt;&#10;                    &lt;answertext&gt;Paracetamol&lt;/answertext&gt;&#10;                    &lt;valuetype&gt;-1&lt;/valuetype&gt;&#10;                &lt;/answer&gt;&#10;                &lt;answer&gt;&#10;                    &lt;guid&gt;F39D4372872F4676B31AB3CA6ECE74CA&lt;/guid&gt;&#10;                    &lt;answertext&gt;Ramipril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84E1CC979514063AFB4DCEC662D3F53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ormone replacement is available in tablet, patch, implant, gel formulations&lt;/answertext&gt;&#10;                    &lt;valuetype&gt;-1&lt;/valuetype&gt;&#10;                &lt;/answer&gt;&#10;                &lt;answer&gt;&#10;                    &lt;guid&gt;9E43C31779E044F4A8F7CB291A28EAF5&lt;/guid&gt;&#10;                    &lt;answertext&gt;She should continue taking HRT if she is about to undergo surgery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should stop taking HRT if she becomes hypotensive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stop taking HRT if she develops sudden chest pain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take the oestrogen-only HRT&lt;/answertext&gt;&#10;                    &lt;valuetype&gt;-1&lt;/valuetype&gt;&#10;                &lt;/answer&gt;&#10;                &lt;answer&gt;&#10;                    &lt;guid&gt;4D3AF54790FA42FDBEA6E7AD678E93E8&lt;/guid&gt;&#10;                    &lt;answertext&gt;There is no changes in risk of stroke with HR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C7560E1E6254F3AB9E538C5761BD055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 missed pill is defined as taking the pill &amp;gt;3 hours than it should have been&lt;/answertext&gt;&#10;                    &lt;valuetype&gt;-1&lt;/valuetype&gt;&#10;                &lt;/answer&gt;&#10;                &lt;answer&gt;&#10;                    &lt;guid&gt;9E43C31779E044F4A8F7CB291A28EAF5&lt;/guid&gt;&#10;                    &lt;answertext&gt;Her contraception will not be effective if she takes antibiotics like ampicillin, trimethoprim, nitrofurantoin, doxycyline for urinary tract infections&lt;/answertext&gt;&#10;                    &lt;valuetype&gt;-1&lt;/valuetype&gt;&#10;                &lt;/answer&gt;&#10;                &lt;answer&gt;&#10;                    &lt;guid&gt;E3009AAB919546AF9100621F32F0EBA7&lt;/guid&gt;&#10;                    &lt;answertext&gt;If she misses one pill, she should take an active pill as soon as she remembers and needs to use other forms of contraception for the rest of her cycle&lt;/answertext&gt;&#10;                    &lt;valuetype&gt;-1&lt;/valuetype&gt;&#10;                &lt;/answer&gt;&#10;                &lt;answer&gt;&#10;                    &lt;guid&gt;52B48C9CEAA346F2A901535D8F5D86C9&lt;/guid&gt;&#10;                    &lt;answertext&gt;If she vomits within 2 hours of taking the pill, she should take another pill as soon as possible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stop taking the pill if she has new severe headache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C7560E1E6254F3AB9E538C5761BD055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 missed pill is defined as taking the pill &amp;gt;3 hours than it should have been&lt;/answertext&gt;&#10;                    &lt;valuetype&gt;-1&lt;/valuetype&gt;&#10;                &lt;/answer&gt;&#10;                &lt;answer&gt;&#10;                    &lt;guid&gt;9E43C31779E044F4A8F7CB291A28EAF5&lt;/guid&gt;&#10;                    &lt;answertext&gt;Her contraception will not be effective if she takes antibiotics like ampicillin, trimethoprim, nitrofurantoin, doxycyline for urinary tract infections&lt;/answertext&gt;&#10;                    &lt;valuetype&gt;-1&lt;/valuetype&gt;&#10;                &lt;/answer&gt;&#10;                &lt;answer&gt;&#10;                    &lt;guid&gt;E3009AAB919546AF9100621F32F0EBA7&lt;/guid&gt;&#10;                    &lt;answertext&gt;If she misses one pill, she should take an active pill as soon as she remembers and needs to use other forms of contraception for the rest of her cycle&lt;/answertext&gt;&#10;                    &lt;valuetype&gt;-1&lt;/valuetype&gt;&#10;                &lt;/answer&gt;&#10;                &lt;answer&gt;&#10;                    &lt;guid&gt;52B48C9CEAA346F2A901535D8F5D86C9&lt;/guid&gt;&#10;                    &lt;answertext&gt;If she vomits within 2 hours of taking the pill, she should take another pill as soon as possible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stop taking the pill if she has new severe headache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9CFD225A3E476EA19147857836F871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 missed pill is defined as taking the pill &amp;gt;3 hours than it should have been&lt;/answertext&gt;&#10;                    &lt;valuetype&gt;-1&lt;/valuetype&gt;&#10;                &lt;/answer&gt;&#10;                &lt;answer&gt;&#10;                    &lt;guid&gt;9E43C31779E044F4A8F7CB291A28EAF5&lt;/guid&gt;&#10;                    &lt;answertext&gt;Her contraception will not be effective if she takes antibiotics like ampicillin, trimethoprim, nitrofurantoin, doxycyline for urinary tract infections&lt;/answertext&gt;&#10;                    &lt;valuetype&gt;-1&lt;/valuetype&gt;&#10;                &lt;/answer&gt;&#10;                &lt;answer&gt;&#10;                    &lt;guid&gt;E3009AAB919546AF9100621F32F0EBA7&lt;/guid&gt;&#10;                    &lt;answertext&gt;If she misses one pill, she should take an active pill as soon as she remembers and needs to use other forms of contraception for the rest of her cycle&lt;/answertext&gt;&#10;                    &lt;valuetype&gt;-1&lt;/valuetype&gt;&#10;                &lt;/answer&gt;&#10;                &lt;answer&gt;&#10;                    &lt;guid&gt;52B48C9CEAA346F2A901535D8F5D86C9&lt;/guid&gt;&#10;                    &lt;answertext&gt;If she vomits within 2 hours of taking the pill, she should take another pill as soon as possible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top taking the pill if she has new severe headache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9CFD225A3E476EA19147857836F871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 missed pill is defined as taking the pill &amp;gt;3 hours than it should have been&lt;/answertext&gt;&#10;                    &lt;valuetype&gt;-1&lt;/valuetype&gt;&#10;                &lt;/answer&gt;&#10;                &lt;answer&gt;&#10;                    &lt;guid&gt;9E43C31779E044F4A8F7CB291A28EAF5&lt;/guid&gt;&#10;                    &lt;answertext&gt;Her contraception will not be effective if she takes antibiotics like ampicillin, trimethoprim, nitrofurantoin, doxycyline for urinary tract infections&lt;/answertext&gt;&#10;                    &lt;valuetype&gt;-1&lt;/valuetype&gt;&#10;                &lt;/answer&gt;&#10;                &lt;answer&gt;&#10;                    &lt;guid&gt;E3009AAB919546AF9100621F32F0EBA7&lt;/guid&gt;&#10;                    &lt;answertext&gt;If she misses one pill, she should take an active pill as soon as she remembers and needs to use other forms of contraception for the rest of her cycle&lt;/answertext&gt;&#10;                    &lt;valuetype&gt;-1&lt;/valuetype&gt;&#10;                &lt;/answer&gt;&#10;                &lt;answer&gt;&#10;                    &lt;guid&gt;52B48C9CEAA346F2A901535D8F5D86C9&lt;/guid&gt;&#10;                    &lt;answertext&gt;If she vomits within 2 hours of taking the pill, she should take another pill as soon as possible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top taking the pill if she has new severe headache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C73EA3E8A124DA1ADBC839430AF7DD5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requires effective contraception for at least 3 months after treatment&lt;/answertext&gt;&#10;                    &lt;valuetype&gt;1&lt;/valuetype&gt;&#10;                &lt;/answer&gt;&#10;                &lt;answer&gt;&#10;                    &lt;guid&gt;9E43C31779E044F4A8F7CB291A28EAF5&lt;/guid&gt;&#10;                    &lt;answertext&gt;He requires regular monitoring of blood tests for his kidneys and liver&lt;/answertext&gt;&#10;                    &lt;valuetype&gt;1&lt;/valuetype&gt;&#10;                &lt;/answer&gt;&#10;                &lt;answer&gt;&#10;                    &lt;guid&gt;E3009AAB919546AF9100621F32F0EBA7&lt;/guid&gt;&#10;                    &lt;answertext&gt;He should be advised to report all symptoms and signs suggestive of infection, especially sore throat&lt;/answertext&gt;&#10;                    &lt;valuetype&gt;1&lt;/valuetype&gt;&#10;                &lt;/answer&gt;&#10;                &lt;answer&gt;&#10;                    &lt;guid&gt;52B48C9CEAA346F2A901535D8F5D86C9&lt;/guid&gt;&#10;                    &lt;answertext&gt;He should be informed that this is an unlicensed use of methotrexate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take methotrexate on an empty stomach&lt;/answertext&gt;&#10;                    &lt;valuetype&gt;-1&lt;/valuetype&gt;&#10;                &lt;/answer&gt;&#10;                &lt;answer&gt;&#10;                    &lt;guid&gt;49C4A692C5D846C5907488BA562709DE&lt;/guid&gt;&#10;                    &lt;answertext&gt;He should take the folic acid and methotrexate on the same day&lt;/answertext&gt;&#10;                    &lt;valuetype&gt;-1&lt;/valuetype&gt;&#10;                &lt;/answer&gt;&#10;                &lt;answer&gt;&#10;                    &lt;guid&gt;F2855DF5244A4354BD5952D9FA9806E0&lt;/guid&gt;&#10;                    &lt;answertext&gt;It is normal to get mouth ulcers on this treatment and is of no significant conseque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C73EA3E8A124DA1ADBC839430AF7DD5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requires effective contraception for at least 3 months after treatment&lt;/answertext&gt;&#10;                    &lt;valuetype&gt;1&lt;/valuetype&gt;&#10;                &lt;/answer&gt;&#10;                &lt;answer&gt;&#10;                    &lt;guid&gt;9E43C31779E044F4A8F7CB291A28EAF5&lt;/guid&gt;&#10;                    &lt;answertext&gt;He requires regular monitoring of blood tests for his kidneys and liver&lt;/answertext&gt;&#10;                    &lt;valuetype&gt;1&lt;/valuetype&gt;&#10;                &lt;/answer&gt;&#10;                &lt;answer&gt;&#10;                    &lt;guid&gt;E3009AAB919546AF9100621F32F0EBA7&lt;/guid&gt;&#10;                    &lt;answertext&gt;He should be advised to report all symptoms and signs suggestive of infection, especially sore throat&lt;/answertext&gt;&#10;                    &lt;valuetype&gt;1&lt;/valuetype&gt;&#10;                &lt;/answer&gt;&#10;                &lt;answer&gt;&#10;                    &lt;guid&gt;52B48C9CEAA346F2A901535D8F5D86C9&lt;/guid&gt;&#10;                    &lt;answertext&gt;He should be informed that this is an unlicensed use of methotrexate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take methotrexate on an empty stomach&lt;/answertext&gt;&#10;                    &lt;valuetype&gt;-1&lt;/valuetype&gt;&#10;                &lt;/answer&gt;&#10;                &lt;answer&gt;&#10;                    &lt;guid&gt;49C4A692C5D846C5907488BA562709DE&lt;/guid&gt;&#10;                    &lt;answertext&gt;He should take the folic acid and methotrexate on the same day&lt;/answertext&gt;&#10;                    &lt;valuetype&gt;-1&lt;/valuetype&gt;&#10;                &lt;/answer&gt;&#10;                &lt;answer&gt;&#10;                    &lt;guid&gt;F2855DF5244A4354BD5952D9FA9806E0&lt;/guid&gt;&#10;                    &lt;answertext&gt;It is normal to get mouth ulcers on this treatment and is of no significant conseque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DEC16C7601E4A4699802280D1A2E91E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Amlodipine&lt;/answertext&gt;&#10;                    &lt;valuetype&gt;-1&lt;/valuetype&gt;&#10;                &lt;/answer&gt;&#10;                &lt;answer&gt;&#10;                    &lt;guid&gt;9E43C31779E044F4A8F7CB291A28EAF5&lt;/guid&gt;&#10;                    &lt;answertext&gt;Aspirin&lt;/answertext&gt;&#10;                    &lt;valuetype&gt;1&lt;/valuetype&gt;&#10;                &lt;/answer&gt;&#10;                &lt;answer&gt;&#10;                    &lt;guid&gt;E3009AAB919546AF9100621F32F0EBA7&lt;/guid&gt;&#10;                    &lt;answertext&gt;Atorvastatin&lt;/answertext&gt;&#10;                    &lt;valuetype&gt;-1&lt;/valuetype&gt;&#10;                &lt;/answer&gt;&#10;                &lt;answer&gt;&#10;                    &lt;guid&gt;52B48C9CEAA346F2A901535D8F5D86C9&lt;/guid&gt;&#10;                    &lt;answertext&gt;Bisoprolol &lt;/answertext&gt;&#10;                    &lt;valuetype&gt;-1&lt;/valuetype&gt;&#10;                &lt;/answer&gt;&#10;                &lt;answer&gt;&#10;                    &lt;guid&gt;9334C883A83F40D5AA10D492C55A0C70&lt;/guid&gt;&#10;                    &lt;answertext&gt;Codeine&lt;/answertext&gt;&#10;                    &lt;valuetype&gt;-1&lt;/valuetype&gt;&#10;                &lt;/answer&gt;&#10;                &lt;answer&gt;&#10;                    &lt;guid&gt;4D3AF54790FA42FDBEA6E7AD678E93E8&lt;/guid&gt;&#10;                    &lt;answertext&gt;Estradiol (Climaval®)&lt;/answertext&gt;&#10;                    &lt;valuetype&gt;1&lt;/valuetype&gt;&#10;                &lt;/answer&gt;&#10;                &lt;answer&gt;&#10;                    &lt;guid&gt;A3C3A961A093478D8CA9CFC007851474&lt;/guid&gt;&#10;                    &lt;answertext&gt;Gliclazide&lt;/answertext&gt;&#10;                    &lt;valuetype&gt;1&lt;/valuetype&gt;&#10;                &lt;/answer&gt;&#10;                &lt;answer&gt;&#10;                    &lt;guid&gt;A48DE2026DF84547A8C0EB8132CD5A4F&lt;/guid&gt;&#10;                    &lt;answertext&gt;Metformin MR&lt;/answertext&gt;&#10;                    &lt;valuetype&gt;1&lt;/valuetype&gt;&#10;                &lt;/answer&gt;&#10;                &lt;answer&gt;&#10;                    &lt;guid&gt;D5D357BFDE814B828C226A11757BCF11&lt;/guid&gt;&#10;                    &lt;answertext&gt;Paracetamol&lt;/answertext&gt;&#10;                    &lt;valuetype&gt;-1&lt;/valuetype&gt;&#10;                &lt;/answer&gt;&#10;                &lt;answer&gt;&#10;                    &lt;guid&gt;F39D4372872F4676B31AB3CA6ECE74CA&lt;/guid&gt;&#10;                    &lt;answertext&gt;Ramipril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D250E353B84D9BBBB675EB57EFF5DA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requires effective contraception for at least 3 months after treatment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requires regular monitoring of blood tests for his kidneys and liver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should be advised to report all symptoms and signs suggestive of infection, especially sore throat&lt;/answertext&gt;&#10;                    &lt;valuetype&gt;1&lt;/valuetype&gt;&#10;                &lt;/answer&gt;&#10;                &lt;answer&gt;&#10;                    &lt;guid&gt;52B48C9CEAA346F2A901535D8F5D86C9&lt;/guid&gt;&#10;                    &lt;answertext&gt;He should be informed that this is an unlicensed use of methotrexate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should take methotrexate on an empty stomach&lt;/answertext&gt;&#10;                    &lt;valuetype&gt;-1&lt;/valuetype&gt;&#10;                &lt;/answer&gt;&#10;                &lt;answer&gt;&#10;                    &lt;guid&gt;7F7B27C97FC9445AA46DA0C5C15277E9&lt;/guid&gt;&#10;                    &lt;answertext&gt;He should take the folic acid and methotrexate on the same day&lt;/answertext&gt;&#10;                    &lt;valuetype&gt;-1&lt;/valuetype&gt;&#10;                &lt;/answer&gt;&#10;                &lt;answer&gt;&#10;                    &lt;guid&gt;CCFB1CC73B7B4230A075CEC28C94C845&lt;/guid&gt;&#10;                    &lt;answertext&gt;It is normal to get mouth ulcers on this treatment and is of no significant conseque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D250E353B84D9BBBB675EB57EFF5DA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requires effective contraception for at least 3 months after treatment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requires regular monitoring of blood tests for his kidneys and liver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should be advised to report all symptoms and signs suggestive of infection, especially sore throat&lt;/answertext&gt;&#10;                    &lt;valuetype&gt;1&lt;/valuetype&gt;&#10;                &lt;/answer&gt;&#10;                &lt;answer&gt;&#10;                    &lt;guid&gt;52B48C9CEAA346F2A901535D8F5D86C9&lt;/guid&gt;&#10;                    &lt;answertext&gt;He should be informed that this is an unlicensed use of methotrexate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should take methotrexate on an empty stomach&lt;/answertext&gt;&#10;                    &lt;valuetype&gt;-1&lt;/valuetype&gt;&#10;                &lt;/answer&gt;&#10;                &lt;answer&gt;&#10;                    &lt;guid&gt;7F7B27C97FC9445AA46DA0C5C15277E9&lt;/guid&gt;&#10;                    &lt;answertext&gt;He should take the folic acid and methotrexate on the same day&lt;/answertext&gt;&#10;                    &lt;valuetype&gt;-1&lt;/valuetype&gt;&#10;                &lt;/answer&gt;&#10;                &lt;answer&gt;&#10;                    &lt;guid&gt;CCFB1CC73B7B4230A075CEC28C94C845&lt;/guid&gt;&#10;                    &lt;answertext&gt;It is normal to get mouth ulcers on this treatment and is of no significant conseque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7[;]55[;]47[;]False[;]46[;][;crlf;]8.95744680851064[;]9[;]0.288609786515969[;]0.0832956088727931[;crlf;]0[;]-1[;]1.11[;]1.1[;][;crlf;]0[;]-1[;]22[;]2[;][;crlf;]0[;]-1[;]103[;]10[;][;crlf;]0[;]-1[;]224[;]22[;][;crlf;]0[;]-1[;]405[;]40[;][;crlf;]0[;]-1[;]556[;]55[;][;crlf;]1[;]-1[;]1107[;]110[;][;crlf;]0[;]-1[;]2208[;]220[;][;crlf;]46[;]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BB22336123B489F85A5E5DACBC9CD8E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.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-1&lt;/valuetype&gt;&#10;                &lt;/answer&gt;&#10;                &lt;answer&gt;&#10;                    &lt;guid&gt;85DA2A599774464BA168C38FBA89F7E7&lt;/guid&gt;&#10;                    &lt;answertext&gt;10&lt;/answertext&gt;&#10;                    &lt;valuetype&gt;-1&lt;/valuetype&gt;&#10;                &lt;/answer&gt;&#10;                &lt;answer&gt;&#10;                    &lt;guid&gt;8CF78B2E8586429A94125FB73C91C525&lt;/guid&gt;&#10;                    &lt;answertext&gt;22&lt;/answertext&gt;&#10;                    &lt;valuetype&gt;-1&lt;/valuetype&gt;&#10;                &lt;/answer&gt;&#10;                &lt;answer&gt;&#10;                    &lt;guid&gt;7E969B35F9554B4089FB132F9C0562E0&lt;/guid&gt;&#10;                    &lt;answertext&gt;40&lt;/answertext&gt;&#10;                    &lt;valuetype&gt;-1&lt;/valuetype&gt;&#10;                &lt;/answer&gt;&#10;                &lt;answer&gt;&#10;                    &lt;guid&gt;B5F684B4FD174253A00C3B52E2709C47&lt;/guid&gt;&#10;                    &lt;answertext&gt;55&lt;/answertext&gt;&#10;                    &lt;valuetype&gt;-1&lt;/valuetype&gt;&#10;                &lt;/answer&gt;&#10;                &lt;answer&gt;&#10;                    &lt;guid&gt;2E8ACA2351B7447985C17CFC96289542&lt;/guid&gt;&#10;                    &lt;answertext&gt;110&lt;/answertext&gt;&#10;                    &lt;valuetype&gt;-1&lt;/valuetype&gt;&#10;                &lt;/answer&gt;&#10;                &lt;answer&gt;&#10;                    &lt;guid&gt;123155D376754356ACE29BC7375259FB&lt;/guid&gt;&#10;                    &lt;answertext&gt;220&lt;/answertext&gt;&#10;                    &lt;valuetype&gt;-1&lt;/valuetype&gt;&#10;                &lt;/answer&gt;&#10;                &lt;answer&gt;&#10;                    &lt;guid&gt;8F1DACE023E9463B9AF48662868BF8C4&lt;/guid&gt;&#10;                    &lt;answertext&gt;Not listed above&lt;/answertext&gt;&#10;                    &lt;valuetype&gt;1&lt;/valuetype&gt;&#10;                &lt;/answer&gt;&#10;                &lt;answer&gt;&#10;                    &lt;guid&gt;343693F8161C427A8BFB667DC90BE92F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7[;]55[;]47[;]False[;]46[;][;crlf;]8.95744680851064[;]9[;]0.288609786515969[;]0.0832956088727931[;crlf;]0[;]-1[;]1.11[;]1.1[;][;crlf;]0[;]-1[;]22[;]2[;][;crlf;]0[;]-1[;]103[;]10[;][;crlf;]0[;]-1[;]224[;]22[;][;crlf;]0[;]-1[;]405[;]40[;][;crlf;]0[;]-1[;]556[;]55[;][;crlf;]1[;]-1[;]1107[;]110[;][;crlf;]0[;]-1[;]2208[;]220[;][;crlf;]46[;]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BB22336123B489F85A5E5DACBC9CD8E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.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-1&lt;/valuetype&gt;&#10;                &lt;/answer&gt;&#10;                &lt;answer&gt;&#10;                    &lt;guid&gt;85DA2A599774464BA168C38FBA89F7E7&lt;/guid&gt;&#10;                    &lt;answertext&gt;10&lt;/answertext&gt;&#10;                    &lt;valuetype&gt;-1&lt;/valuetype&gt;&#10;                &lt;/answer&gt;&#10;                &lt;answer&gt;&#10;                    &lt;guid&gt;8CF78B2E8586429A94125FB73C91C525&lt;/guid&gt;&#10;                    &lt;answertext&gt;22&lt;/answertext&gt;&#10;                    &lt;valuetype&gt;-1&lt;/valuetype&gt;&#10;                &lt;/answer&gt;&#10;                &lt;answer&gt;&#10;                    &lt;guid&gt;7E969B35F9554B4089FB132F9C0562E0&lt;/guid&gt;&#10;                    &lt;answertext&gt;40&lt;/answertext&gt;&#10;                    &lt;valuetype&gt;-1&lt;/valuetype&gt;&#10;                &lt;/answer&gt;&#10;                &lt;answer&gt;&#10;                    &lt;guid&gt;B5F684B4FD174253A00C3B52E2709C47&lt;/guid&gt;&#10;                    &lt;answertext&gt;55&lt;/answertext&gt;&#10;                    &lt;valuetype&gt;-1&lt;/valuetype&gt;&#10;                &lt;/answer&gt;&#10;                &lt;answer&gt;&#10;                    &lt;guid&gt;2E8ACA2351B7447985C17CFC96289542&lt;/guid&gt;&#10;                    &lt;answertext&gt;110&lt;/answertext&gt;&#10;                    &lt;valuetype&gt;-1&lt;/valuetype&gt;&#10;                &lt;/answer&gt;&#10;                &lt;answer&gt;&#10;                    &lt;guid&gt;123155D376754356ACE29BC7375259FB&lt;/guid&gt;&#10;                    &lt;answertext&gt;220&lt;/answertext&gt;&#10;                    &lt;valuetype&gt;-1&lt;/valuetype&gt;&#10;                &lt;/answer&gt;&#10;                &lt;answer&gt;&#10;                    &lt;guid&gt;8F1DACE023E9463B9AF48662868BF8C4&lt;/guid&gt;&#10;                    &lt;answertext&gt;Not listed above&lt;/answertext&gt;&#10;                    &lt;valuetype&gt;1&lt;/valuetype&gt;&#10;                &lt;/answer&gt;&#10;                &lt;answer&gt;&#10;                    &lt;guid&gt;343693F8161C427A8BFB667DC90BE92F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9151</TotalTime>
  <Words>13941</Words>
  <Application>Microsoft Office PowerPoint</Application>
  <PresentationFormat>On-screen Show (4:3)</PresentationFormat>
  <Paragraphs>2279</Paragraphs>
  <Slides>131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7" baseType="lpstr">
      <vt:lpstr>Arial</vt:lpstr>
      <vt:lpstr>Calibri</vt:lpstr>
      <vt:lpstr>Segoe UI</vt:lpstr>
      <vt:lpstr>Wingdings</vt:lpstr>
      <vt:lpstr>Office Theme</vt:lpstr>
      <vt:lpstr>Document</vt:lpstr>
      <vt:lpstr>Masterclass 2  Extra COM and CAL Questions, Answers and learning points</vt:lpstr>
      <vt:lpstr>A BNF Query </vt:lpstr>
      <vt:lpstr>Prescription status information is shown in “Legal category” for each product https://bnf.nice.org.uk/drugs/ibuprofen/#medicinal-forms </vt:lpstr>
      <vt:lpstr>PowerPoint Presentation</vt:lpstr>
      <vt:lpstr>COM (Communicating information) questions and associated learning points</vt:lpstr>
      <vt:lpstr>PSA Blueprint, p3  On QM+ for you</vt:lpstr>
      <vt:lpstr>PowerPoint Presentation</vt:lpstr>
      <vt:lpstr>COMS questions</vt:lpstr>
      <vt:lpstr>COMS questions – selecting “most important”</vt:lpstr>
      <vt:lpstr>NB: COMS questions – selecting “most important”</vt:lpstr>
      <vt:lpstr>Extra practise COM Questions with Answers and tips</vt:lpstr>
      <vt:lpstr>Enter Question Text</vt:lpstr>
      <vt:lpstr>Enter Question Text</vt:lpstr>
      <vt:lpstr>Sick day rules - Type I diabetes mellitus</vt:lpstr>
      <vt:lpstr>Sick day rules - Type II diabetes mellitus</vt:lpstr>
      <vt:lpstr>Enter Question Text</vt:lpstr>
      <vt:lpstr>Enter Question Text</vt:lpstr>
      <vt:lpstr>Peri-operative prescribing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Anti-depressants (NICE Clinical Knowledge Summaries)</vt:lpstr>
      <vt:lpstr>Enter Question Text</vt:lpstr>
      <vt:lpstr>Enter Question Text</vt:lpstr>
      <vt:lpstr>PowerPoint Presentation</vt:lpstr>
      <vt:lpstr>PowerPoint Presentation</vt:lpstr>
      <vt:lpstr>PowerPoint Presentation</vt:lpstr>
      <vt:lpstr>PowerPoint Presentation</vt:lpstr>
      <vt:lpstr>Anti-diabetic medications</vt:lpstr>
      <vt:lpstr>Enter Question Text</vt:lpstr>
      <vt:lpstr>Enter Question Text</vt:lpstr>
      <vt:lpstr>PowerPoint Presentation</vt:lpstr>
      <vt:lpstr>Lithium</vt:lpstr>
      <vt:lpstr>PowerPoint Presentation</vt:lpstr>
      <vt:lpstr>PowerPoint Presentation</vt:lpstr>
      <vt:lpstr>PowerPoint Presentation</vt:lpstr>
      <vt:lpstr>PowerPoint Presentation</vt:lpstr>
      <vt:lpstr>Hormone replacement therapy</vt:lpstr>
      <vt:lpstr>Hormone replacement therapy</vt:lpstr>
      <vt:lpstr>Hormone replacement therapy</vt:lpstr>
      <vt:lpstr>Hormone replacement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Contraception</vt:lpstr>
      <vt:lpstr>Example for Combined Oral Contraception</vt:lpstr>
      <vt:lpstr>Example:  Progestogen-only pill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Contraception requirement for males with certain medications</vt:lpstr>
      <vt:lpstr>Contraception requirement for males with certain medications</vt:lpstr>
      <vt:lpstr>CAL Questions</vt:lpstr>
      <vt:lpstr>CAL in the PSA </vt:lpstr>
      <vt:lpstr>CAL in the PSA Types of Question</vt:lpstr>
      <vt:lpstr>PowerPoint Presentation</vt:lpstr>
      <vt:lpstr> </vt:lpstr>
      <vt:lpstr> </vt:lpstr>
      <vt:lpstr>PowerPoint Presentation</vt:lpstr>
      <vt:lpstr>Maximal dose</vt:lpstr>
      <vt:lpstr> </vt:lpstr>
      <vt:lpstr> </vt:lpstr>
      <vt:lpstr>PowerPoint Presentation</vt:lpstr>
      <vt:lpstr>Body surface area</vt:lpstr>
      <vt:lpstr>Body surface area conversion</vt:lpstr>
      <vt:lpstr> </vt:lpstr>
      <vt:lpstr> </vt:lpstr>
      <vt:lpstr>PowerPoint Presentation</vt:lpstr>
      <vt:lpstr>Percentage</vt:lpstr>
      <vt:lpstr> </vt:lpstr>
      <vt:lpstr> </vt:lpstr>
      <vt:lpstr>PowerPoint Presentation</vt:lpstr>
      <vt:lpstr>Ratio</vt:lpstr>
      <vt:lpstr> </vt:lpstr>
      <vt:lpstr> </vt:lpstr>
      <vt:lpstr>PowerPoint Presentation</vt:lpstr>
      <vt:lpstr>First dose vs “total daily dose”</vt:lpstr>
      <vt:lpstr> </vt:lpstr>
      <vt:lpstr> </vt:lpstr>
      <vt:lpstr>PowerPoint Presentation</vt:lpstr>
      <vt:lpstr>“How much more is allowed” for PRN medications</vt:lpstr>
      <vt:lpstr> </vt:lpstr>
      <vt:lpstr> </vt:lpstr>
      <vt:lpstr>PowerPoint Presentation</vt:lpstr>
      <vt:lpstr> </vt:lpstr>
      <vt:lpstr> </vt:lpstr>
      <vt:lpstr>PowerPoint Presentation</vt:lpstr>
      <vt:lpstr>“How many to dispense”</vt:lpstr>
      <vt:lpstr> </vt:lpstr>
      <vt:lpstr> </vt:lpstr>
      <vt:lpstr>PowerPoint Presentation</vt:lpstr>
      <vt:lpstr>Converting equivalent doses</vt:lpstr>
      <vt:lpstr> </vt:lpstr>
      <vt:lpstr> </vt:lpstr>
      <vt:lpstr>PowerPoint Presentation</vt:lpstr>
      <vt:lpstr>Diluting medications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2 – CAL questions (and associated lessons)</dc:title>
  <dc:creator>Fu Liang Ng</dc:creator>
  <cp:lastModifiedBy>Patricia McGettigan</cp:lastModifiedBy>
  <cp:revision>240</cp:revision>
  <dcterms:created xsi:type="dcterms:W3CDTF">2018-08-17T23:36:11Z</dcterms:created>
  <dcterms:modified xsi:type="dcterms:W3CDTF">2023-11-07T09:50:21Z</dcterms:modified>
</cp:coreProperties>
</file>