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86" r:id="rId2"/>
    <p:sldId id="465" r:id="rId3"/>
    <p:sldId id="513" r:id="rId4"/>
    <p:sldId id="515" r:id="rId5"/>
    <p:sldId id="514" r:id="rId6"/>
    <p:sldId id="492" r:id="rId7"/>
    <p:sldId id="491" r:id="rId8"/>
    <p:sldId id="487" r:id="rId9"/>
    <p:sldId id="497" r:id="rId10"/>
    <p:sldId id="494" r:id="rId11"/>
    <p:sldId id="498" r:id="rId12"/>
    <p:sldId id="517" r:id="rId13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z Nawrot" initials="L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5D71D"/>
    <a:srgbClr val="D6DCE5"/>
    <a:srgbClr val="E2EFDA"/>
    <a:srgbClr val="C6E0B4"/>
    <a:srgbClr val="70AD47"/>
    <a:srgbClr val="6D9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6" autoAdjust="0"/>
    <p:restoredTop sz="95369" autoAdjust="0"/>
  </p:normalViewPr>
  <p:slideViewPr>
    <p:cSldViewPr snapToGrid="0">
      <p:cViewPr varScale="1">
        <p:scale>
          <a:sx n="100" d="100"/>
          <a:sy n="100" d="100"/>
        </p:scale>
        <p:origin x="1168" y="16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DA8FE-3081-4905-8630-1E90DBDCFE1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1CF32-4895-40FE-9CDD-E1F3CAB542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7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29B30-FA97-A640-88BD-31EEB8827C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63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71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39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0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92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35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1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923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1CF32-4895-40FE-9CDD-E1F3CAB5428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72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FB79-777F-47A4-9408-89EBB8A18586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CD-BF42-40E0-B2F9-9A331588E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20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FB79-777F-47A4-9408-89EBB8A18586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CD-BF42-40E0-B2F9-9A331588E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9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FB79-777F-47A4-9408-89EBB8A18586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CD-BF42-40E0-B2F9-9A331588E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6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FB79-777F-47A4-9408-89EBB8A18586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CD-BF42-40E0-B2F9-9A331588E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07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FB79-777F-47A4-9408-89EBB8A18586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CD-BF42-40E0-B2F9-9A331588E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3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FB79-777F-47A4-9408-89EBB8A18586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CD-BF42-40E0-B2F9-9A331588E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FB79-777F-47A4-9408-89EBB8A18586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CD-BF42-40E0-B2F9-9A331588E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319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FB79-777F-47A4-9408-89EBB8A18586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CD-BF42-40E0-B2F9-9A331588E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03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FB79-777F-47A4-9408-89EBB8A18586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CD-BF42-40E0-B2F9-9A331588E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15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FB79-777F-47A4-9408-89EBB8A18586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CD-BF42-40E0-B2F9-9A331588E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2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FB79-777F-47A4-9408-89EBB8A18586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17CD-BF42-40E0-B2F9-9A331588E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2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5FB79-777F-47A4-9408-89EBB8A18586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17CD-BF42-40E0-B2F9-9A331588E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38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86/1471-2288-11-100" TargetMode="External"/><Relationship Id="rId2" Type="http://schemas.openxmlformats.org/officeDocument/2006/relationships/hyperlink" Target="https://doi.org/10.1111/j.1468-0491.2007.00369.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177/1065912907313077" TargetMode="External"/><Relationship Id="rId4" Type="http://schemas.openxmlformats.org/officeDocument/2006/relationships/hyperlink" Target="https://doi.org/10.1136/eb-2017-10284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43175"/>
            <a:ext cx="6858000" cy="1140055"/>
          </a:xfrm>
        </p:spPr>
        <p:txBody>
          <a:bodyPr>
            <a:noAutofit/>
          </a:bodyPr>
          <a:lstStyle/>
          <a:p>
            <a:r>
              <a:rPr lang="en-GB" sz="3000" dirty="0"/>
              <a:t>Case-study methodologies for global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60407"/>
            <a:ext cx="6858000" cy="124182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Module leader: Giuliano Russo</a:t>
            </a:r>
          </a:p>
          <a:p>
            <a:endParaRPr lang="en-GB" dirty="0"/>
          </a:p>
          <a:p>
            <a:r>
              <a:rPr lang="en-GB" u="sng" dirty="0"/>
              <a:t>October 23</a:t>
            </a:r>
            <a:r>
              <a:rPr lang="en-GB" u="sng" baseline="30000" dirty="0"/>
              <a:t>rd</a:t>
            </a:r>
            <a:r>
              <a:rPr lang="en-GB" u="sng" dirty="0"/>
              <a:t> 2020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43000" y="1126519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BSc Dissertation Module (IPH6102)</a:t>
            </a:r>
          </a:p>
        </p:txBody>
      </p:sp>
    </p:spTree>
    <p:extLst>
      <p:ext uri="{BB962C8B-B14F-4D97-AF65-F5344CB8AC3E}">
        <p14:creationId xmlns:p14="http://schemas.microsoft.com/office/powerpoint/2010/main" val="973772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0" y="5921651"/>
            <a:ext cx="9144000" cy="928468"/>
          </a:xfrm>
          <a:prstGeom prst="rect">
            <a:avLst/>
          </a:prstGeom>
          <a:solidFill>
            <a:srgbClr val="6D9D4D"/>
          </a:solidFill>
          <a:ln>
            <a:solidFill>
              <a:srgbClr val="9CA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132" y="5954596"/>
            <a:ext cx="2799868" cy="825305"/>
          </a:xfrm>
          <a:prstGeom prst="rect">
            <a:avLst/>
          </a:prstGeom>
        </p:spPr>
      </p:pic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430307" y="107999"/>
            <a:ext cx="8713694" cy="6607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Case selection – comparative case studies</a:t>
            </a:r>
          </a:p>
        </p:txBody>
      </p:sp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726393" y="958714"/>
            <a:ext cx="7886700" cy="495070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  <a:defRPr/>
            </a:pPr>
            <a:r>
              <a:rPr lang="en-GB" altLang="nl-NL" sz="3200" dirty="0"/>
              <a:t>Requires careful case selection and justification</a:t>
            </a:r>
            <a:endParaRPr lang="en-GB" sz="3200" dirty="0"/>
          </a:p>
          <a:p>
            <a:pPr>
              <a:buFontTx/>
              <a:buChar char="-"/>
              <a:defRPr/>
            </a:pPr>
            <a:r>
              <a:rPr lang="en-GB" sz="3200" dirty="0"/>
              <a:t>comparing very </a:t>
            </a:r>
            <a:r>
              <a:rPr lang="en-GB" sz="3200" b="1" dirty="0"/>
              <a:t>similar</a:t>
            </a:r>
            <a:r>
              <a:rPr lang="en-GB" sz="3200" dirty="0"/>
              <a:t> cases which only differ in the dependent variable, on the assumption that this would make it easier to find determinants</a:t>
            </a:r>
          </a:p>
          <a:p>
            <a:pPr>
              <a:buFontTx/>
              <a:buChar char="-"/>
              <a:defRPr/>
            </a:pPr>
            <a:r>
              <a:rPr lang="en-GB" altLang="nl-NL" sz="3200" dirty="0"/>
              <a:t> </a:t>
            </a:r>
            <a:r>
              <a:rPr lang="en-GB" sz="3200" dirty="0"/>
              <a:t>comparing very </a:t>
            </a:r>
            <a:r>
              <a:rPr lang="en-GB" sz="3200" b="1" dirty="0"/>
              <a:t>different </a:t>
            </a:r>
            <a:r>
              <a:rPr lang="en-GB" sz="3200" dirty="0"/>
              <a:t>cases, all of which however have in common the same </a:t>
            </a:r>
            <a:r>
              <a:rPr lang="en-GB" sz="3200" i="1" dirty="0"/>
              <a:t>dependent variable</a:t>
            </a:r>
            <a:r>
              <a:rPr lang="en-GB" sz="3200" dirty="0"/>
              <a:t>, so that any other circumstance which is present in all the cases can be regarded as the </a:t>
            </a:r>
            <a:r>
              <a:rPr lang="en-GB" sz="3200" i="1" dirty="0"/>
              <a:t>independent variable</a:t>
            </a:r>
            <a:r>
              <a:rPr lang="en-GB" sz="3200" dirty="0"/>
              <a:t>. </a:t>
            </a:r>
            <a:endParaRPr lang="en-GB" altLang="nl-NL" sz="3200" dirty="0"/>
          </a:p>
        </p:txBody>
      </p:sp>
      <p:pic>
        <p:nvPicPr>
          <p:cNvPr id="12" name="Picture 13" descr="BartsLogo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7" y="6099357"/>
            <a:ext cx="3223724" cy="56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9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0" y="5921651"/>
            <a:ext cx="9144000" cy="928468"/>
          </a:xfrm>
          <a:prstGeom prst="rect">
            <a:avLst/>
          </a:prstGeom>
          <a:solidFill>
            <a:srgbClr val="6D9D4D"/>
          </a:solidFill>
          <a:ln>
            <a:solidFill>
              <a:srgbClr val="9CA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132" y="5954596"/>
            <a:ext cx="2799868" cy="825305"/>
          </a:xfrm>
          <a:prstGeom prst="rect">
            <a:avLst/>
          </a:prstGeom>
        </p:spPr>
      </p:pic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430307" y="107999"/>
            <a:ext cx="8713694" cy="6607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How do you conduct a case study? </a:t>
            </a:r>
          </a:p>
        </p:txBody>
      </p:sp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726393" y="958713"/>
            <a:ext cx="7886700" cy="4962937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  <a:defRPr/>
            </a:pPr>
            <a:r>
              <a:rPr lang="en-GB" dirty="0"/>
              <a:t>Introduction – What is the RQ? Why is it important? </a:t>
            </a:r>
          </a:p>
          <a:p>
            <a:pPr>
              <a:buFontTx/>
              <a:buChar char="-"/>
              <a:defRPr/>
            </a:pPr>
            <a:r>
              <a:rPr lang="en-GB" dirty="0"/>
              <a:t>Literature Review – What has been written about the topic already that will help you answer the question? With case studies you will often concentrate on the bigger theoretical issue</a:t>
            </a:r>
          </a:p>
          <a:p>
            <a:pPr>
              <a:buFontTx/>
              <a:buChar char="-"/>
              <a:defRPr/>
            </a:pPr>
            <a:r>
              <a:rPr lang="en-GB" dirty="0"/>
              <a:t>Methods – Why did you select your particular case/cases? </a:t>
            </a:r>
          </a:p>
          <a:p>
            <a:pPr>
              <a:buFontTx/>
              <a:buChar char="-"/>
              <a:defRPr/>
            </a:pPr>
            <a:r>
              <a:rPr lang="en-GB" dirty="0"/>
              <a:t>Results - Gather as much data as possible to help you answer your research question. </a:t>
            </a:r>
            <a:r>
              <a:rPr lang="en-GB" altLang="nl-NL" dirty="0"/>
              <a:t>Break you research question into sub-sections. </a:t>
            </a:r>
          </a:p>
          <a:p>
            <a:pPr>
              <a:buFontTx/>
              <a:buChar char="-"/>
              <a:defRPr/>
            </a:pPr>
            <a:r>
              <a:rPr lang="en-GB" altLang="nl-NL" dirty="0"/>
              <a:t>Discussion/Conclusion – What does your case study tell you about the broader issue you are looking at? </a:t>
            </a:r>
          </a:p>
        </p:txBody>
      </p:sp>
      <p:pic>
        <p:nvPicPr>
          <p:cNvPr id="12" name="Picture 13" descr="BartsLogo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7" y="6099357"/>
            <a:ext cx="3223724" cy="56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019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31AE-B6DA-4C4D-9BE4-78D2F09F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1485E-046C-7248-AC5E-118C1581A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25625"/>
            <a:ext cx="85725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2400" dirty="0" err="1"/>
              <a:t>Barzelay</a:t>
            </a:r>
            <a:r>
              <a:rPr lang="en-GB" sz="2400" dirty="0"/>
              <a:t>, Michael. ‘Learning from Second-Hand Experience: Methodology for Extrapolation-Oriented Case Research’. </a:t>
            </a:r>
            <a:r>
              <a:rPr lang="en-GB" sz="2400" i="1" dirty="0"/>
              <a:t>Governance</a:t>
            </a:r>
            <a:r>
              <a:rPr lang="en-GB" sz="2400" dirty="0"/>
              <a:t> 20, no. 3 (2007): 521–43. </a:t>
            </a:r>
            <a:r>
              <a:rPr lang="en-GB" sz="2400" dirty="0">
                <a:hlinkClick r:id="rId2"/>
              </a:rPr>
              <a:t>https://doi.org/10.1111/j.1468-0491.2007.00369.x</a:t>
            </a:r>
            <a:r>
              <a:rPr lang="en-GB" sz="2400" dirty="0"/>
              <a:t>. (Essential)</a:t>
            </a:r>
          </a:p>
          <a:p>
            <a:pPr marL="0" indent="0">
              <a:buNone/>
            </a:pPr>
            <a:r>
              <a:rPr lang="en-GB" sz="2400" dirty="0"/>
              <a:t>Crowe, Sarah, Kathrin </a:t>
            </a:r>
            <a:r>
              <a:rPr lang="en-GB" sz="2400" dirty="0" err="1"/>
              <a:t>Cresswell</a:t>
            </a:r>
            <a:r>
              <a:rPr lang="en-GB" sz="2400" dirty="0"/>
              <a:t>, Ann Robertson, </a:t>
            </a:r>
            <a:r>
              <a:rPr lang="en-GB" sz="2400" dirty="0" err="1"/>
              <a:t>Guro</a:t>
            </a:r>
            <a:r>
              <a:rPr lang="en-GB" sz="2400" dirty="0"/>
              <a:t> </a:t>
            </a:r>
            <a:r>
              <a:rPr lang="en-GB" sz="2400" dirty="0" err="1"/>
              <a:t>Huby</a:t>
            </a:r>
            <a:r>
              <a:rPr lang="en-GB" sz="2400" dirty="0"/>
              <a:t>, Anthony Avery, and Aziz Sheikh. ‘The Case Study Approach’. </a:t>
            </a:r>
            <a:r>
              <a:rPr lang="en-GB" sz="2400" i="1" dirty="0"/>
              <a:t>BMC Medical Research Methodology</a:t>
            </a:r>
            <a:r>
              <a:rPr lang="en-GB" sz="2400" dirty="0"/>
              <a:t> 11, no. 1 (27 June 2011): 100. </a:t>
            </a:r>
            <a:r>
              <a:rPr lang="en-GB" sz="2400" dirty="0">
                <a:hlinkClick r:id="rId3"/>
              </a:rPr>
              <a:t>https://doi.org/10.1186/1471-2288-11-100</a:t>
            </a:r>
            <a:r>
              <a:rPr lang="en-GB" sz="2400" dirty="0"/>
              <a:t>. (Essential)</a:t>
            </a:r>
          </a:p>
          <a:p>
            <a:pPr marL="0" indent="0">
              <a:buNone/>
            </a:pPr>
            <a:r>
              <a:rPr lang="en-GB" sz="2400" dirty="0" err="1"/>
              <a:t>Heale</a:t>
            </a:r>
            <a:r>
              <a:rPr lang="en-GB" sz="2400" dirty="0"/>
              <a:t>, Roberta, and Alison Twycross. ‘What Is a Case Study?’ </a:t>
            </a:r>
            <a:r>
              <a:rPr lang="en-GB" sz="2400" i="1" dirty="0"/>
              <a:t>Evidence-Based Nursing</a:t>
            </a:r>
            <a:r>
              <a:rPr lang="en-GB" sz="2400" dirty="0"/>
              <a:t> 21, no. 1 (1 January 2018): 7–8. </a:t>
            </a:r>
            <a:r>
              <a:rPr lang="en-GB" sz="2400" dirty="0">
                <a:hlinkClick r:id="rId4"/>
              </a:rPr>
              <a:t>https://doi.org/10.1136/eb-2017-102845</a:t>
            </a:r>
            <a:r>
              <a:rPr lang="en-GB" sz="2400" dirty="0"/>
              <a:t>. (Recommended)</a:t>
            </a:r>
          </a:p>
          <a:p>
            <a:pPr marL="0" indent="0">
              <a:buNone/>
            </a:pPr>
            <a:r>
              <a:rPr lang="en-GB" sz="2400" dirty="0"/>
              <a:t>Seawright, Jason, and John </a:t>
            </a:r>
            <a:r>
              <a:rPr lang="en-GB" sz="2400" dirty="0" err="1"/>
              <a:t>Gerring</a:t>
            </a:r>
            <a:r>
              <a:rPr lang="en-GB" sz="2400" dirty="0"/>
              <a:t>. ‘Case Selection Techniques in Case Study Research: A Menu of Qualitative and Quantitative Options’. </a:t>
            </a:r>
            <a:r>
              <a:rPr lang="en-GB" sz="2400" i="1" dirty="0"/>
              <a:t>Political Research Quarterly</a:t>
            </a:r>
            <a:r>
              <a:rPr lang="en-GB" sz="2400" dirty="0"/>
              <a:t> 61, no. 2 (1 June 2008): 294–308. </a:t>
            </a:r>
            <a:r>
              <a:rPr lang="en-GB" sz="2400" dirty="0">
                <a:hlinkClick r:id="rId5"/>
              </a:rPr>
              <a:t>https://doi.org/10.1177/1065912907313077</a:t>
            </a:r>
            <a:r>
              <a:rPr lang="en-GB" sz="2400" dirty="0"/>
              <a:t>. (Essential)</a:t>
            </a:r>
          </a:p>
          <a:p>
            <a:pPr marL="0" indent="0">
              <a:buNone/>
            </a:pPr>
            <a:r>
              <a:rPr lang="en-GB" sz="2400" dirty="0"/>
              <a:t>Yin, Robert K., and Donald T Campbell. </a:t>
            </a:r>
            <a:r>
              <a:rPr lang="en-GB" sz="2400" i="1" dirty="0"/>
              <a:t>Case Study Research and Applications: Design and Methods</a:t>
            </a:r>
            <a:r>
              <a:rPr lang="en-GB" sz="2400" dirty="0"/>
              <a:t>. Sixth edition. Los Angeles: SAGE, 2018. (Recommended)</a:t>
            </a:r>
          </a:p>
        </p:txBody>
      </p:sp>
    </p:spTree>
    <p:extLst>
      <p:ext uri="{BB962C8B-B14F-4D97-AF65-F5344CB8AC3E}">
        <p14:creationId xmlns:p14="http://schemas.microsoft.com/office/powerpoint/2010/main" val="213425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0" y="5921651"/>
            <a:ext cx="9144000" cy="928468"/>
          </a:xfrm>
          <a:prstGeom prst="rect">
            <a:avLst/>
          </a:prstGeom>
          <a:solidFill>
            <a:srgbClr val="6D9D4D"/>
          </a:solidFill>
          <a:ln>
            <a:solidFill>
              <a:srgbClr val="9CA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132" y="5954596"/>
            <a:ext cx="2799868" cy="825305"/>
          </a:xfrm>
          <a:prstGeom prst="rect">
            <a:avLst/>
          </a:prstGeom>
        </p:spPr>
      </p:pic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726394" y="107999"/>
            <a:ext cx="8151222" cy="6607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What is a case study? </a:t>
            </a:r>
          </a:p>
        </p:txBody>
      </p:sp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726393" y="958714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GB" altLang="nl-NL" dirty="0"/>
              <a:t>“Case study is a strategy for doing research which involves an </a:t>
            </a:r>
            <a:r>
              <a:rPr lang="en-GB" altLang="nl-NL" u="sng" dirty="0"/>
              <a:t>empirical investigation </a:t>
            </a:r>
            <a:r>
              <a:rPr lang="en-GB" altLang="nl-NL" dirty="0"/>
              <a:t>of a particular contemporary phenomenon </a:t>
            </a:r>
            <a:r>
              <a:rPr lang="en-GB" altLang="nl-NL" u="sng" dirty="0"/>
              <a:t>with its real life context </a:t>
            </a:r>
            <a:r>
              <a:rPr lang="en-GB" altLang="nl-NL" dirty="0"/>
              <a:t>using </a:t>
            </a:r>
            <a:r>
              <a:rPr lang="en-GB" altLang="nl-NL" u="sng" dirty="0"/>
              <a:t>multiple sources </a:t>
            </a:r>
            <a:r>
              <a:rPr lang="en-GB" altLang="nl-NL" dirty="0"/>
              <a:t>of evidence” (Crowe et al, 2011). </a:t>
            </a:r>
          </a:p>
          <a:p>
            <a:pPr marL="0" indent="0">
              <a:buNone/>
              <a:defRPr/>
            </a:pPr>
            <a:endParaRPr lang="en-GB" altLang="nl-NL" dirty="0"/>
          </a:p>
          <a:p>
            <a:pPr marL="0" indent="0">
              <a:buNone/>
              <a:defRPr/>
            </a:pPr>
            <a:r>
              <a:rPr lang="en-GB" dirty="0"/>
              <a:t>A case study has also been described as an </a:t>
            </a:r>
            <a:r>
              <a:rPr lang="en-GB" u="sng" dirty="0"/>
              <a:t>intensive</a:t>
            </a:r>
            <a:r>
              <a:rPr lang="en-GB" dirty="0"/>
              <a:t>, systematic investigation of a single individual, group, community or some other unit in which the researcher examines </a:t>
            </a:r>
            <a:r>
              <a:rPr lang="en-GB" u="sng" dirty="0"/>
              <a:t>in-depth data </a:t>
            </a:r>
            <a:r>
              <a:rPr lang="en-GB" dirty="0"/>
              <a:t>relating to </a:t>
            </a:r>
            <a:r>
              <a:rPr lang="en-GB" u="sng" dirty="0"/>
              <a:t>several variables</a:t>
            </a:r>
            <a:r>
              <a:rPr lang="en-GB" dirty="0"/>
              <a:t>.” (</a:t>
            </a:r>
            <a:r>
              <a:rPr lang="en-GB" dirty="0" err="1"/>
              <a:t>Heale</a:t>
            </a:r>
            <a:r>
              <a:rPr lang="en-GB" dirty="0"/>
              <a:t> et al, 2017)</a:t>
            </a:r>
            <a:endParaRPr lang="en-GB" altLang="nl-NL" dirty="0"/>
          </a:p>
          <a:p>
            <a:pPr marL="0" indent="0">
              <a:buNone/>
              <a:defRPr/>
            </a:pPr>
            <a:endParaRPr lang="en-GB" altLang="nl-NL" dirty="0"/>
          </a:p>
        </p:txBody>
      </p:sp>
      <p:pic>
        <p:nvPicPr>
          <p:cNvPr id="12" name="Picture 13" descr="BartsLogo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7" y="6099357"/>
            <a:ext cx="3223724" cy="56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32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0" y="5921651"/>
            <a:ext cx="9144000" cy="928468"/>
          </a:xfrm>
          <a:prstGeom prst="rect">
            <a:avLst/>
          </a:prstGeom>
          <a:solidFill>
            <a:srgbClr val="6D9D4D"/>
          </a:solidFill>
          <a:ln>
            <a:solidFill>
              <a:srgbClr val="9CA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132" y="5954596"/>
            <a:ext cx="2799868" cy="825305"/>
          </a:xfrm>
          <a:prstGeom prst="rect">
            <a:avLst/>
          </a:prstGeom>
        </p:spPr>
      </p:pic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246307" y="92791"/>
            <a:ext cx="8151222" cy="6607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What kind of data can you use? 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27075" y="1100420"/>
            <a:ext cx="7886700" cy="4068197"/>
          </a:xfrm>
          <a:prstGeom prst="rect">
            <a:avLst/>
          </a:prstGeom>
        </p:spPr>
      </p:pic>
      <p:pic>
        <p:nvPicPr>
          <p:cNvPr id="12" name="Picture 13" descr="BartsLogoWh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7" y="6099357"/>
            <a:ext cx="3223724" cy="56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40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CC94C-EE63-4040-9BFB-AB6DCFD9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with India’s polio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50565-2BE4-C548-BE17-ED2B8EE92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1750"/>
            <a:ext cx="88900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FBBF4-37E9-9047-9FC7-946DF4FD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Most common (and useful) types of case-studies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5C6D-A1CA-E546-8C9E-CB82E96C7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984723"/>
            <a:ext cx="7886700" cy="2063795"/>
          </a:xfrm>
        </p:spPr>
        <p:txBody>
          <a:bodyPr>
            <a:normAutofit/>
          </a:bodyPr>
          <a:lstStyle/>
          <a:p>
            <a:r>
              <a:rPr lang="en-GB" sz="3600" dirty="0"/>
              <a:t>Descriptive (or intrinsic) case-study</a:t>
            </a:r>
          </a:p>
          <a:p>
            <a:r>
              <a:rPr lang="en-GB" sz="3600" dirty="0"/>
              <a:t>Instrumental case-study</a:t>
            </a:r>
          </a:p>
          <a:p>
            <a:r>
              <a:rPr lang="en-GB" sz="3600" dirty="0"/>
              <a:t>Comparative case-studies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60377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0" y="5921651"/>
            <a:ext cx="9144000" cy="928468"/>
          </a:xfrm>
          <a:prstGeom prst="rect">
            <a:avLst/>
          </a:prstGeom>
          <a:solidFill>
            <a:srgbClr val="6D9D4D"/>
          </a:solidFill>
          <a:ln>
            <a:solidFill>
              <a:srgbClr val="9CA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132" y="5954596"/>
            <a:ext cx="2799868" cy="825305"/>
          </a:xfrm>
          <a:prstGeom prst="rect">
            <a:avLst/>
          </a:prstGeom>
        </p:spPr>
      </p:pic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726394" y="107999"/>
            <a:ext cx="8151222" cy="6607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Descriptive or intrinsic case study</a:t>
            </a:r>
          </a:p>
        </p:txBody>
      </p:sp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726393" y="958714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 project that “aims to elucidate features specific to a particular case”</a:t>
            </a:r>
          </a:p>
          <a:p>
            <a:r>
              <a:rPr lang="en-GB" dirty="0"/>
              <a:t>Can be aimed at focusing on the richness of the case per se</a:t>
            </a:r>
          </a:p>
          <a:p>
            <a:r>
              <a:rPr lang="en-GB" dirty="0"/>
              <a:t>Or theory building/generating hypotheses</a:t>
            </a:r>
          </a:p>
          <a:p>
            <a:r>
              <a:rPr lang="en-GB" dirty="0"/>
              <a:t>“Here the problem of case selection does not exist (or is at any rate minimized), for the case of primary concern has been identified a priori.” (Seawright and </a:t>
            </a:r>
            <a:r>
              <a:rPr lang="en-GB" dirty="0" err="1"/>
              <a:t>Gerring</a:t>
            </a:r>
            <a:r>
              <a:rPr lang="en-GB" dirty="0"/>
              <a:t>, 2008)</a:t>
            </a:r>
          </a:p>
          <a:p>
            <a:r>
              <a:rPr lang="en-GB" dirty="0"/>
              <a:t>Think of Brexit in its uniqueness</a:t>
            </a:r>
          </a:p>
          <a:p>
            <a:endParaRPr lang="en-GB" dirty="0"/>
          </a:p>
          <a:p>
            <a:pPr marL="0" indent="0">
              <a:buNone/>
              <a:defRPr/>
            </a:pPr>
            <a:endParaRPr lang="en-GB" altLang="nl-NL" dirty="0"/>
          </a:p>
        </p:txBody>
      </p:sp>
      <p:pic>
        <p:nvPicPr>
          <p:cNvPr id="12" name="Picture 13" descr="BartsLogo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7" y="6099357"/>
            <a:ext cx="3223724" cy="56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50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0" y="5921651"/>
            <a:ext cx="9144000" cy="928468"/>
          </a:xfrm>
          <a:prstGeom prst="rect">
            <a:avLst/>
          </a:prstGeom>
          <a:solidFill>
            <a:srgbClr val="6D9D4D"/>
          </a:solidFill>
          <a:ln>
            <a:solidFill>
              <a:srgbClr val="9CA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132" y="5954596"/>
            <a:ext cx="2799868" cy="825305"/>
          </a:xfrm>
          <a:prstGeom prst="rect">
            <a:avLst/>
          </a:prstGeom>
        </p:spPr>
      </p:pic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726394" y="107999"/>
            <a:ext cx="8151222" cy="6607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Instrumental case study</a:t>
            </a:r>
          </a:p>
        </p:txBody>
      </p:sp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726393" y="958714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“the intensive (qualitative or quantitative) analysis of a single unit or a small number of units (the cases), where the researcher’s goal is to understand a larger class of similar units (a population of cases)” </a:t>
            </a:r>
          </a:p>
          <a:p>
            <a:r>
              <a:rPr lang="en-GB" dirty="0"/>
              <a:t>Used to understand a bigger sample</a:t>
            </a:r>
          </a:p>
          <a:p>
            <a:r>
              <a:rPr lang="en-GB" dirty="0"/>
              <a:t>There is thus an inherent problem of inference from the sample (of one or several) to a larger population (</a:t>
            </a:r>
            <a:r>
              <a:rPr lang="en-GB" dirty="0" err="1"/>
              <a:t>Barzelay</a:t>
            </a:r>
            <a:r>
              <a:rPr lang="en-GB" dirty="0"/>
              <a:t>, 2007; Seawright and </a:t>
            </a:r>
            <a:r>
              <a:rPr lang="en-GB" dirty="0" err="1"/>
              <a:t>Gerring</a:t>
            </a:r>
            <a:r>
              <a:rPr lang="en-GB" dirty="0"/>
              <a:t>, 2008)</a:t>
            </a:r>
          </a:p>
          <a:p>
            <a:r>
              <a:rPr lang="en-GB" dirty="0"/>
              <a:t>Think of our examples from India or Nigeria</a:t>
            </a:r>
          </a:p>
          <a:p>
            <a:endParaRPr lang="en-GB" dirty="0"/>
          </a:p>
          <a:p>
            <a:pPr marL="0" indent="0">
              <a:buNone/>
              <a:defRPr/>
            </a:pPr>
            <a:endParaRPr lang="en-GB" altLang="nl-NL" dirty="0"/>
          </a:p>
        </p:txBody>
      </p:sp>
      <p:pic>
        <p:nvPicPr>
          <p:cNvPr id="12" name="Picture 13" descr="BartsLogo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7" y="6099357"/>
            <a:ext cx="3223724" cy="56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35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0" y="5921651"/>
            <a:ext cx="9144000" cy="928468"/>
          </a:xfrm>
          <a:prstGeom prst="rect">
            <a:avLst/>
          </a:prstGeom>
          <a:solidFill>
            <a:srgbClr val="6D9D4D"/>
          </a:solidFill>
          <a:ln>
            <a:solidFill>
              <a:srgbClr val="9CA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132" y="5954596"/>
            <a:ext cx="2799868" cy="825305"/>
          </a:xfrm>
          <a:prstGeom prst="rect">
            <a:avLst/>
          </a:prstGeom>
        </p:spPr>
      </p:pic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726394" y="107999"/>
            <a:ext cx="8151222" cy="6607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Case selection – single case studies</a:t>
            </a:r>
          </a:p>
        </p:txBody>
      </p:sp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726393" y="958713"/>
            <a:ext cx="7886700" cy="4805939"/>
          </a:xfrm>
        </p:spPr>
        <p:txBody>
          <a:bodyPr>
            <a:normAutofit/>
          </a:bodyPr>
          <a:lstStyle/>
          <a:p>
            <a:pPr>
              <a:buFontTx/>
              <a:buChar char="-"/>
              <a:defRPr/>
            </a:pPr>
            <a:r>
              <a:rPr lang="en-GB" altLang="nl-NL" dirty="0"/>
              <a:t>Crucial case - heightened importance in the intersubjective world of the community of scholars. These can be big countries, or countries that are either conspicuous successes or failures, etc.</a:t>
            </a:r>
          </a:p>
          <a:p>
            <a:pPr>
              <a:buFontTx/>
              <a:buChar char="-"/>
              <a:defRPr/>
            </a:pPr>
            <a:r>
              <a:rPr lang="en-GB" altLang="nl-NL" dirty="0"/>
              <a:t>Typical case - </a:t>
            </a:r>
            <a:r>
              <a:rPr lang="en-GB" dirty="0"/>
              <a:t>to explore and understand causal mechanisms that are not apparent in the quantitative analysis</a:t>
            </a:r>
          </a:p>
          <a:p>
            <a:pPr>
              <a:buFontTx/>
              <a:buChar char="-"/>
              <a:defRPr/>
            </a:pPr>
            <a:r>
              <a:rPr lang="en-GB" altLang="nl-NL" dirty="0"/>
              <a:t>Deviant case - </a:t>
            </a:r>
            <a:r>
              <a:rPr lang="en-GB" dirty="0"/>
              <a:t>to understand their anomaly and their contribution to theory</a:t>
            </a:r>
            <a:endParaRPr lang="en-GB" altLang="nl-NL" dirty="0"/>
          </a:p>
          <a:p>
            <a:pPr marL="0" indent="0">
              <a:buNone/>
              <a:defRPr/>
            </a:pPr>
            <a:r>
              <a:rPr lang="en-GB" altLang="nl-NL" dirty="0"/>
              <a:t>See </a:t>
            </a:r>
            <a:r>
              <a:rPr lang="en-GB" dirty="0"/>
              <a:t>Seawright and </a:t>
            </a:r>
            <a:r>
              <a:rPr lang="en-GB" dirty="0" err="1"/>
              <a:t>Gerring</a:t>
            </a:r>
            <a:r>
              <a:rPr lang="en-GB" dirty="0"/>
              <a:t>, 2008 and King and </a:t>
            </a:r>
            <a:r>
              <a:rPr lang="en-GB" dirty="0" err="1"/>
              <a:t>Sznajder</a:t>
            </a:r>
            <a:r>
              <a:rPr lang="en-GB" dirty="0"/>
              <a:t>, 2006</a:t>
            </a:r>
            <a:endParaRPr lang="en-GB" altLang="nl-NL" dirty="0"/>
          </a:p>
          <a:p>
            <a:pPr marL="0" indent="0">
              <a:buNone/>
              <a:defRPr/>
            </a:pPr>
            <a:endParaRPr lang="en-GB" altLang="nl-NL" dirty="0"/>
          </a:p>
        </p:txBody>
      </p:sp>
      <p:pic>
        <p:nvPicPr>
          <p:cNvPr id="12" name="Picture 13" descr="BartsLogo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7" y="6099357"/>
            <a:ext cx="3223724" cy="56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60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0" y="5921651"/>
            <a:ext cx="9144000" cy="928468"/>
          </a:xfrm>
          <a:prstGeom prst="rect">
            <a:avLst/>
          </a:prstGeom>
          <a:solidFill>
            <a:srgbClr val="6D9D4D"/>
          </a:solidFill>
          <a:ln>
            <a:solidFill>
              <a:srgbClr val="9CA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3" cstate="screen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4132" y="5954596"/>
            <a:ext cx="2799868" cy="825305"/>
          </a:xfrm>
          <a:prstGeom prst="rect">
            <a:avLst/>
          </a:prstGeom>
        </p:spPr>
      </p:pic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430307" y="107999"/>
            <a:ext cx="8713694" cy="66077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GB" dirty="0"/>
              <a:t>Comparative case studies</a:t>
            </a:r>
          </a:p>
        </p:txBody>
      </p:sp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726393" y="958714"/>
            <a:ext cx="7886700" cy="435133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  <a:defRPr/>
            </a:pPr>
            <a:r>
              <a:rPr lang="en-GB" dirty="0"/>
              <a:t>Compare more than one cases</a:t>
            </a:r>
          </a:p>
          <a:p>
            <a:pPr>
              <a:buFontTx/>
              <a:buChar char="-"/>
              <a:defRPr/>
            </a:pPr>
            <a:r>
              <a:rPr lang="en-GB" dirty="0"/>
              <a:t>Comparative case studies resemble “statistical analysis, which manipulates groups of cases to control sources of variation in order to make causal inferences … a kind of multivariate analysis” (Yin et al, 2018).</a:t>
            </a:r>
          </a:p>
          <a:p>
            <a:pPr>
              <a:buFontTx/>
              <a:buChar char="-"/>
              <a:defRPr/>
            </a:pPr>
            <a:r>
              <a:rPr lang="en-GB" dirty="0"/>
              <a:t>Overcomes problem of selecting on the dependent variable. Therefore much greater explanatory power. </a:t>
            </a:r>
          </a:p>
          <a:p>
            <a:pPr>
              <a:buFontTx/>
              <a:buChar char="-"/>
              <a:defRPr/>
            </a:pPr>
            <a:r>
              <a:rPr lang="en-GB" altLang="nl-NL" dirty="0"/>
              <a:t>But also provides thick descriptions of cases (</a:t>
            </a:r>
            <a:r>
              <a:rPr lang="en-GB" dirty="0"/>
              <a:t>King and </a:t>
            </a:r>
            <a:r>
              <a:rPr lang="en-GB" dirty="0" err="1"/>
              <a:t>Sznajder</a:t>
            </a:r>
            <a:r>
              <a:rPr lang="en-GB" dirty="0"/>
              <a:t>, 2006)</a:t>
            </a:r>
            <a:endParaRPr lang="en-GB" altLang="nl-NL" dirty="0"/>
          </a:p>
          <a:p>
            <a:pPr marL="0" indent="0">
              <a:buNone/>
              <a:defRPr/>
            </a:pPr>
            <a:endParaRPr lang="en-GB" altLang="nl-NL" dirty="0"/>
          </a:p>
        </p:txBody>
      </p:sp>
      <p:pic>
        <p:nvPicPr>
          <p:cNvPr id="12" name="Picture 13" descr="BartsLogo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7" y="6099357"/>
            <a:ext cx="3223724" cy="560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617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66956</TotalTime>
  <Words>884</Words>
  <Application>Microsoft Macintosh PowerPoint</Application>
  <PresentationFormat>On-screen Show (4:3)</PresentationFormat>
  <Paragraphs>61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Case-study methodologies for global health</vt:lpstr>
      <vt:lpstr>What is a case study? </vt:lpstr>
      <vt:lpstr>What kind of data can you use?  </vt:lpstr>
      <vt:lpstr>Link with India’s polio policy</vt:lpstr>
      <vt:lpstr>Most common (and useful) types of case-studies</vt:lpstr>
      <vt:lpstr>Descriptive or intrinsic case study</vt:lpstr>
      <vt:lpstr>Instrumental case study</vt:lpstr>
      <vt:lpstr>Case selection – single case studies</vt:lpstr>
      <vt:lpstr>Comparative case studies</vt:lpstr>
      <vt:lpstr>Case selection – comparative case studies</vt:lpstr>
      <vt:lpstr>How do you conduct a case study? </vt:lpstr>
      <vt:lpstr>References</vt:lpstr>
    </vt:vector>
  </TitlesOfParts>
  <Company>QMUL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Duff</dc:creator>
  <cp:lastModifiedBy>Microsoft Office User</cp:lastModifiedBy>
  <cp:revision>702</cp:revision>
  <cp:lastPrinted>2016-10-07T08:50:22Z</cp:lastPrinted>
  <dcterms:created xsi:type="dcterms:W3CDTF">2015-12-11T10:25:42Z</dcterms:created>
  <dcterms:modified xsi:type="dcterms:W3CDTF">2020-09-16T11:43:12Z</dcterms:modified>
</cp:coreProperties>
</file>