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84" r:id="rId3"/>
    <p:sldId id="288" r:id="rId4"/>
    <p:sldId id="286" r:id="rId5"/>
    <p:sldId id="285" r:id="rId6"/>
    <p:sldId id="287" r:id="rId7"/>
    <p:sldId id="282" r:id="rId8"/>
    <p:sldId id="283" r:id="rId9"/>
    <p:sldId id="269" r:id="rId10"/>
    <p:sldId id="277" r:id="rId11"/>
    <p:sldId id="263" r:id="rId12"/>
    <p:sldId id="265" r:id="rId13"/>
    <p:sldId id="264" r:id="rId14"/>
    <p:sldId id="266" r:id="rId15"/>
    <p:sldId id="276" r:id="rId16"/>
    <p:sldId id="272" r:id="rId17"/>
    <p:sldId id="273" r:id="rId18"/>
    <p:sldId id="267" r:id="rId19"/>
    <p:sldId id="270" r:id="rId20"/>
    <p:sldId id="280"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95"/>
    <p:restoredTop sz="95807"/>
  </p:normalViewPr>
  <p:slideViewPr>
    <p:cSldViewPr snapToGrid="0">
      <p:cViewPr varScale="1">
        <p:scale>
          <a:sx n="112" d="100"/>
          <a:sy n="112" d="100"/>
        </p:scale>
        <p:origin x="3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C1E1FAD-7351-4908-963A-08EA8E4AB7A0}"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37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5522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408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32204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21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C1E1FAD-7351-4908-963A-08EA8E4AB7A0}"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80132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C1E1FAD-7351-4908-963A-08EA8E4AB7A0}" type="datetimeFigureOut">
              <a:rPr lang="en-US" smtClean="0"/>
              <a:t>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3903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C1E1FAD-7351-4908-963A-08EA8E4AB7A0}" type="datetimeFigureOut">
              <a:rPr lang="en-US" smtClean="0"/>
              <a:t>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0768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E1FAD-7351-4908-963A-08EA8E4AB7A0}" type="datetimeFigureOut">
              <a:rPr lang="en-US" smtClean="0"/>
              <a:t>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5855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9536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361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C1E1FAD-7351-4908-963A-08EA8E4AB7A0}" type="datetimeFigureOut">
              <a:rPr lang="en-US" smtClean="0"/>
              <a:t>1/25/24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CF2D47E-0AF1-4C27-801F-64E3E5BF7F7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754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CBqlDWHkdHk?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a.forte@qmul.ac.uk"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2F63790-02BE-4D55-ABCA-10CAD6091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B9E24-7015-1E59-0AC5-12680DCD8652}"/>
              </a:ext>
            </a:extLst>
          </p:cNvPr>
          <p:cNvSpPr>
            <a:spLocks noGrp="1"/>
          </p:cNvSpPr>
          <p:nvPr>
            <p:ph type="ctrTitle"/>
          </p:nvPr>
        </p:nvSpPr>
        <p:spPr>
          <a:xfrm>
            <a:off x="613611" y="648182"/>
            <a:ext cx="5370974" cy="3581063"/>
          </a:xfrm>
        </p:spPr>
        <p:txBody>
          <a:bodyPr anchor="b">
            <a:normAutofit/>
          </a:bodyPr>
          <a:lstStyle/>
          <a:p>
            <a:r>
              <a:rPr lang="en-US" sz="4400" b="1" dirty="0"/>
              <a:t>Gender and Politics</a:t>
            </a:r>
          </a:p>
        </p:txBody>
      </p:sp>
      <p:sp>
        <p:nvSpPr>
          <p:cNvPr id="3" name="Subtitle 2">
            <a:extLst>
              <a:ext uri="{FF2B5EF4-FFF2-40B4-BE49-F238E27FC236}">
                <a16:creationId xmlns:a16="http://schemas.microsoft.com/office/drawing/2014/main" id="{FCE23D53-EB8C-2F31-DF9D-9E35EA0BB2A7}"/>
              </a:ext>
            </a:extLst>
          </p:cNvPr>
          <p:cNvSpPr>
            <a:spLocks noGrp="1"/>
          </p:cNvSpPr>
          <p:nvPr>
            <p:ph type="subTitle" idx="1"/>
          </p:nvPr>
        </p:nvSpPr>
        <p:spPr>
          <a:xfrm>
            <a:off x="613611" y="4433575"/>
            <a:ext cx="5370974" cy="1463040"/>
          </a:xfrm>
        </p:spPr>
        <p:txBody>
          <a:bodyPr anchor="t">
            <a:normAutofit/>
          </a:bodyPr>
          <a:lstStyle/>
          <a:p>
            <a:pPr algn="r"/>
            <a:r>
              <a:rPr lang="en-US" sz="1600" dirty="0"/>
              <a:t>26 January 2024</a:t>
            </a:r>
          </a:p>
          <a:p>
            <a:pPr algn="r"/>
            <a:endParaRPr lang="en-US" sz="1600" dirty="0"/>
          </a:p>
          <a:p>
            <a:pPr algn="r"/>
            <a:endParaRPr lang="en-US" sz="1600" dirty="0"/>
          </a:p>
          <a:p>
            <a:pPr algn="r"/>
            <a:r>
              <a:rPr lang="en-US" sz="1600" dirty="0"/>
              <a:t>Image: Xu Yang, </a:t>
            </a:r>
            <a:r>
              <a:rPr lang="en-US" sz="1600" i="1" dirty="0"/>
              <a:t>Perhaps</a:t>
            </a:r>
            <a:r>
              <a:rPr lang="en-US" sz="1600" dirty="0"/>
              <a:t> </a:t>
            </a:r>
            <a:r>
              <a:rPr lang="en-US" sz="1600" i="1" dirty="0"/>
              <a:t>We are All Fictions in the Eye of the Beholder </a:t>
            </a:r>
            <a:r>
              <a:rPr lang="en-US" sz="1600" dirty="0"/>
              <a:t>(2021). Oil on linen.</a:t>
            </a:r>
          </a:p>
        </p:txBody>
      </p:sp>
      <p:cxnSp>
        <p:nvCxnSpPr>
          <p:cNvPr id="22" name="Straight Connector 21">
            <a:extLst>
              <a:ext uri="{FF2B5EF4-FFF2-40B4-BE49-F238E27FC236}">
                <a16:creationId xmlns:a16="http://schemas.microsoft.com/office/drawing/2014/main" id="{B25F28BA-1F8F-4067-9CFA-0DBF0C7AF2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9085" y="4343196"/>
            <a:ext cx="5029200" cy="0"/>
          </a:xfrm>
          <a:prstGeom prst="line">
            <a:avLst/>
          </a:prstGeom>
          <a:ln w="19050">
            <a:solidFill>
              <a:srgbClr val="DC846E"/>
            </a:solidFill>
          </a:ln>
        </p:spPr>
        <p:style>
          <a:lnRef idx="1">
            <a:schemeClr val="accent1"/>
          </a:lnRef>
          <a:fillRef idx="0">
            <a:schemeClr val="accent1"/>
          </a:fillRef>
          <a:effectRef idx="0">
            <a:schemeClr val="accent1"/>
          </a:effectRef>
          <a:fontRef idx="minor">
            <a:schemeClr val="tx1"/>
          </a:fontRef>
        </p:style>
      </p:cxnSp>
      <p:pic>
        <p:nvPicPr>
          <p:cNvPr id="6" name="Picture 5" descr="A person painting a picture&#10;&#10;Description automatically generated">
            <a:extLst>
              <a:ext uri="{FF2B5EF4-FFF2-40B4-BE49-F238E27FC236}">
                <a16:creationId xmlns:a16="http://schemas.microsoft.com/office/drawing/2014/main" id="{7AB05BF1-0DE6-D8B7-84E5-751B053F0D73}"/>
              </a:ext>
            </a:extLst>
          </p:cNvPr>
          <p:cNvPicPr>
            <a:picLocks noChangeAspect="1"/>
          </p:cNvPicPr>
          <p:nvPr/>
        </p:nvPicPr>
        <p:blipFill rotWithShape="1">
          <a:blip r:embed="rId2"/>
          <a:srcRect l="153" r="3611"/>
          <a:stretch/>
        </p:blipFill>
        <p:spPr>
          <a:xfrm>
            <a:off x="6615118" y="975"/>
            <a:ext cx="5576882" cy="6858000"/>
          </a:xfrm>
          <a:prstGeom prst="rect">
            <a:avLst/>
          </a:prstGeom>
        </p:spPr>
      </p:pic>
    </p:spTree>
    <p:extLst>
      <p:ext uri="{BB962C8B-B14F-4D97-AF65-F5344CB8AC3E}">
        <p14:creationId xmlns:p14="http://schemas.microsoft.com/office/powerpoint/2010/main" val="1579183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D185-1A54-728D-CC1D-1B003E015F70}"/>
              </a:ext>
            </a:extLst>
          </p:cNvPr>
          <p:cNvSpPr>
            <a:spLocks noGrp="1"/>
          </p:cNvSpPr>
          <p:nvPr>
            <p:ph type="title"/>
          </p:nvPr>
        </p:nvSpPr>
        <p:spPr>
          <a:xfrm>
            <a:off x="1024128" y="585216"/>
            <a:ext cx="6066818" cy="1499616"/>
          </a:xfrm>
        </p:spPr>
        <p:txBody>
          <a:bodyPr>
            <a:normAutofit/>
          </a:bodyPr>
          <a:lstStyle/>
          <a:p>
            <a:r>
              <a:rPr lang="en-US" dirty="0"/>
              <a:t>POLITICS AND GENDER</a:t>
            </a:r>
          </a:p>
        </p:txBody>
      </p:sp>
      <p:sp>
        <p:nvSpPr>
          <p:cNvPr id="9" name="Content Placeholder 8">
            <a:extLst>
              <a:ext uri="{FF2B5EF4-FFF2-40B4-BE49-F238E27FC236}">
                <a16:creationId xmlns:a16="http://schemas.microsoft.com/office/drawing/2014/main" id="{2226EE09-2C8A-C328-AE61-D3C0FF94B2FA}"/>
              </a:ext>
            </a:extLst>
          </p:cNvPr>
          <p:cNvSpPr>
            <a:spLocks noGrp="1"/>
          </p:cNvSpPr>
          <p:nvPr>
            <p:ph idx="1"/>
          </p:nvPr>
        </p:nvSpPr>
        <p:spPr>
          <a:xfrm>
            <a:off x="729205" y="1979271"/>
            <a:ext cx="6361741" cy="4878729"/>
          </a:xfrm>
        </p:spPr>
        <p:txBody>
          <a:bodyPr>
            <a:normAutofit/>
          </a:bodyPr>
          <a:lstStyle/>
          <a:p>
            <a:pPr lvl="1"/>
            <a:r>
              <a:rPr lang="en-US" u="sng" dirty="0"/>
              <a:t>Politics</a:t>
            </a:r>
          </a:p>
          <a:p>
            <a:r>
              <a:rPr lang="en-US" sz="1500" dirty="0"/>
              <a:t>Politics as power, involving questions of subjection, power relations and struggle. But, also, as a space where ideas of agency, choice and freedom are articulated.</a:t>
            </a:r>
          </a:p>
          <a:p>
            <a:r>
              <a:rPr lang="en-US" sz="1500" dirty="0"/>
              <a:t>Questions about gender, sex and sexuality are now at the </a:t>
            </a:r>
            <a:r>
              <a:rPr lang="en-US" sz="1500" dirty="0" err="1"/>
              <a:t>centre</a:t>
            </a:r>
            <a:r>
              <a:rPr lang="en-US" sz="1500" dirty="0"/>
              <a:t> of political thought (Jonathan Wolff 2015).</a:t>
            </a:r>
          </a:p>
          <a:p>
            <a:endParaRPr lang="en-US" sz="1500" dirty="0"/>
          </a:p>
          <a:p>
            <a:pPr lvl="1"/>
            <a:r>
              <a:rPr lang="en-US" u="sng" dirty="0"/>
              <a:t>Gender</a:t>
            </a:r>
          </a:p>
          <a:p>
            <a:r>
              <a:rPr lang="en-US" sz="1400" dirty="0"/>
              <a:t>A term borrowed from linguistics, which emphasizes dichotomy and difference.</a:t>
            </a:r>
          </a:p>
          <a:p>
            <a:r>
              <a:rPr lang="en-US" sz="1400" dirty="0"/>
              <a:t>Consider the case the case of COVID-19: a pandemic that apparently has nothing to do with gender but has a great deal to do with the diverse conditions of women and men.</a:t>
            </a:r>
          </a:p>
          <a:p>
            <a:r>
              <a:rPr lang="en-US" sz="1400" dirty="0"/>
              <a:t>“</a:t>
            </a:r>
            <a:r>
              <a:rPr lang="en-US" sz="1400" i="1" dirty="0"/>
              <a:t>To put it informally, gender concerns the way human societies deal with human bodies and their continuity, and the many consequences of that dealing in our personal lives and our collective fate</a:t>
            </a:r>
            <a:r>
              <a:rPr lang="en-US" sz="1400" dirty="0"/>
              <a:t>.” (Connell 2009)</a:t>
            </a:r>
          </a:p>
          <a:p>
            <a:endParaRPr lang="en-US" sz="1200" dirty="0"/>
          </a:p>
          <a:p>
            <a:pPr algn="r"/>
            <a:r>
              <a:rPr lang="en-US" sz="1200" dirty="0"/>
              <a:t>Image: </a:t>
            </a:r>
            <a:r>
              <a:rPr lang="en-US" sz="1200" dirty="0" err="1"/>
              <a:t>Lyubov</a:t>
            </a:r>
            <a:r>
              <a:rPr lang="en-US" sz="1200" dirty="0"/>
              <a:t> Popova, </a:t>
            </a:r>
            <a:r>
              <a:rPr lang="en-US" sz="1200" i="1" dirty="0"/>
              <a:t>The model. Standing figure</a:t>
            </a:r>
            <a:r>
              <a:rPr lang="en-US" sz="1200" dirty="0"/>
              <a:t>, 1913. Oil on canvas.</a:t>
            </a:r>
          </a:p>
        </p:txBody>
      </p:sp>
      <p:pic>
        <p:nvPicPr>
          <p:cNvPr id="5" name="Content Placeholder 4" descr="A picture containing graffiti&#10;&#10;Description automatically generated">
            <a:extLst>
              <a:ext uri="{FF2B5EF4-FFF2-40B4-BE49-F238E27FC236}">
                <a16:creationId xmlns:a16="http://schemas.microsoft.com/office/drawing/2014/main" id="{C70A868C-4118-1465-3BE2-DC7A2FE96FC5}"/>
              </a:ext>
            </a:extLst>
          </p:cNvPr>
          <p:cNvPicPr>
            <a:picLocks noChangeAspect="1"/>
          </p:cNvPicPr>
          <p:nvPr/>
        </p:nvPicPr>
        <p:blipFill rotWithShape="1">
          <a:blip r:embed="rId2"/>
          <a:srcRect l="5072" r="4722"/>
          <a:stretch/>
        </p:blipFill>
        <p:spPr>
          <a:xfrm>
            <a:off x="7552266" y="10"/>
            <a:ext cx="4639733" cy="6857990"/>
          </a:xfrm>
          <a:prstGeom prst="rect">
            <a:avLst/>
          </a:prstGeom>
        </p:spPr>
      </p:pic>
    </p:spTree>
    <p:extLst>
      <p:ext uri="{BB962C8B-B14F-4D97-AF65-F5344CB8AC3E}">
        <p14:creationId xmlns:p14="http://schemas.microsoft.com/office/powerpoint/2010/main" val="314257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4">
            <a:extLst>
              <a:ext uri="{FF2B5EF4-FFF2-40B4-BE49-F238E27FC236}">
                <a16:creationId xmlns:a16="http://schemas.microsoft.com/office/drawing/2014/main" id="{CE3481C2-7D85-41B3-B6B9-112611C4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107ED842-BAD7-4A40-80A9-8F49EF7E0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239" y="484632"/>
            <a:ext cx="4023698" cy="5885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9B445F8-7E74-4B6D-AED1-6CC9248A1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198" y="4150596"/>
            <a:ext cx="7023269"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CC24DC-540F-EBC9-E8D4-09906A56C9CE}"/>
              </a:ext>
            </a:extLst>
          </p:cNvPr>
          <p:cNvSpPr>
            <a:spLocks noGrp="1"/>
          </p:cNvSpPr>
          <p:nvPr>
            <p:ph type="title"/>
          </p:nvPr>
        </p:nvSpPr>
        <p:spPr>
          <a:xfrm>
            <a:off x="5456357" y="4391025"/>
            <a:ext cx="5914054" cy="1738808"/>
          </a:xfrm>
        </p:spPr>
        <p:txBody>
          <a:bodyPr vert="horz" lIns="91440" tIns="45720" rIns="91440" bIns="45720" rtlCol="0" anchor="ctr">
            <a:normAutofit/>
          </a:bodyPr>
          <a:lstStyle/>
          <a:p>
            <a:r>
              <a:rPr lang="en-US" dirty="0">
                <a:solidFill>
                  <a:srgbClr val="FFFFFF"/>
                </a:solidFill>
              </a:rPr>
              <a:t>Modernity: The Emergence of the “Woman Question”</a:t>
            </a:r>
          </a:p>
        </p:txBody>
      </p:sp>
      <p:sp>
        <p:nvSpPr>
          <p:cNvPr id="60" name="Content Placeholder 59">
            <a:extLst>
              <a:ext uri="{FF2B5EF4-FFF2-40B4-BE49-F238E27FC236}">
                <a16:creationId xmlns:a16="http://schemas.microsoft.com/office/drawing/2014/main" id="{2C43E509-A766-AE7F-7577-2DA5FF319A1F}"/>
              </a:ext>
            </a:extLst>
          </p:cNvPr>
          <p:cNvSpPr>
            <a:spLocks noGrp="1"/>
          </p:cNvSpPr>
          <p:nvPr>
            <p:ph idx="1"/>
          </p:nvPr>
        </p:nvSpPr>
        <p:spPr>
          <a:xfrm>
            <a:off x="636608" y="806365"/>
            <a:ext cx="3710533" cy="5563899"/>
          </a:xfrm>
        </p:spPr>
        <p:txBody>
          <a:bodyPr vert="horz" lIns="45720" tIns="45720" rIns="45720" bIns="45720" rtlCol="0">
            <a:normAutofit lnSpcReduction="10000"/>
          </a:bodyPr>
          <a:lstStyle/>
          <a:p>
            <a:pPr marL="0" indent="0">
              <a:buNone/>
            </a:pPr>
            <a:endParaRPr lang="en-US" sz="2000" b="1" dirty="0"/>
          </a:p>
          <a:p>
            <a:pPr marL="0" indent="0">
              <a:buNone/>
            </a:pPr>
            <a:r>
              <a:rPr lang="en-US" sz="2000" b="1" dirty="0"/>
              <a:t>Post-Enlightenment split </a:t>
            </a:r>
            <a:r>
              <a:rPr lang="en-US" sz="2000" dirty="0"/>
              <a:t>(dichotomy)</a:t>
            </a:r>
          </a:p>
          <a:p>
            <a:pPr>
              <a:buFont typeface="Arial" panose="020B0604020202020204" pitchFamily="34" charset="0"/>
              <a:buChar char="•"/>
            </a:pPr>
            <a:r>
              <a:rPr lang="en-US" sz="2000" dirty="0"/>
              <a:t>Body/ Mind</a:t>
            </a:r>
          </a:p>
          <a:p>
            <a:pPr>
              <a:buFont typeface="Arial" panose="020B0604020202020204" pitchFamily="34" charset="0"/>
              <a:buChar char="•"/>
            </a:pPr>
            <a:r>
              <a:rPr lang="en-US" sz="2000" dirty="0"/>
              <a:t>Nature / Culture</a:t>
            </a:r>
          </a:p>
          <a:p>
            <a:pPr>
              <a:buFont typeface="Arial" panose="020B0604020202020204" pitchFamily="34" charset="0"/>
              <a:buChar char="•"/>
            </a:pPr>
            <a:r>
              <a:rPr lang="en-US" sz="2000" dirty="0"/>
              <a:t>Irrationality / Reason</a:t>
            </a:r>
          </a:p>
          <a:p>
            <a:pPr>
              <a:buFont typeface="Arial" panose="020B0604020202020204" pitchFamily="34" charset="0"/>
              <a:buChar char="•"/>
            </a:pPr>
            <a:r>
              <a:rPr lang="en-US" sz="2000" dirty="0"/>
              <a:t>Private Sphere / Public Sphere</a:t>
            </a:r>
          </a:p>
          <a:p>
            <a:pPr>
              <a:buFont typeface="Arial" panose="020B0604020202020204" pitchFamily="34" charset="0"/>
              <a:buChar char="•"/>
            </a:pPr>
            <a:r>
              <a:rPr lang="en-US" sz="2000" dirty="0"/>
              <a:t>Personal / Political</a:t>
            </a:r>
          </a:p>
          <a:p>
            <a:pPr marL="0" indent="0">
              <a:buNone/>
            </a:pPr>
            <a:endParaRPr lang="en-US" sz="2000" dirty="0"/>
          </a:p>
          <a:p>
            <a:pPr marL="0" indent="0">
              <a:buNone/>
            </a:pPr>
            <a:r>
              <a:rPr lang="en-US" sz="2000" dirty="0"/>
              <a:t>Writing as a way of understanding one’s own experiences = a project of knowing and expressing.</a:t>
            </a:r>
          </a:p>
          <a:p>
            <a:pPr marL="0" indent="0">
              <a:buNone/>
            </a:pPr>
            <a:endParaRPr lang="en-US" sz="1200" dirty="0"/>
          </a:p>
          <a:p>
            <a:pPr marL="0" indent="0">
              <a:buNone/>
            </a:pPr>
            <a:r>
              <a:rPr lang="en-US" sz="1200" dirty="0"/>
              <a:t>Images (top right to bottom left, clockwise): Bankim Chandra Chatterjee (d. 1894); Raden </a:t>
            </a:r>
            <a:r>
              <a:rPr lang="en-US" sz="1200" dirty="0" err="1"/>
              <a:t>Adjeng</a:t>
            </a:r>
            <a:r>
              <a:rPr lang="en-US" sz="1200" dirty="0"/>
              <a:t> </a:t>
            </a:r>
            <a:r>
              <a:rPr lang="en-US" sz="1200" dirty="0" err="1"/>
              <a:t>Kartini</a:t>
            </a:r>
            <a:r>
              <a:rPr lang="en-US" sz="1200" dirty="0"/>
              <a:t> (d. 1904); </a:t>
            </a:r>
            <a:r>
              <a:rPr lang="en-US" sz="1200" dirty="0" err="1"/>
              <a:t>Olympe</a:t>
            </a:r>
            <a:r>
              <a:rPr lang="en-US" sz="1200" dirty="0"/>
              <a:t> de Gouges (d. 1793); and He-Yin Zhen (d. 1920). </a:t>
            </a:r>
          </a:p>
        </p:txBody>
      </p:sp>
      <p:pic>
        <p:nvPicPr>
          <p:cNvPr id="13" name="Picture 12" descr="A picture containing text, person, standing, white&#10;&#10;Description automatically generated">
            <a:extLst>
              <a:ext uri="{FF2B5EF4-FFF2-40B4-BE49-F238E27FC236}">
                <a16:creationId xmlns:a16="http://schemas.microsoft.com/office/drawing/2014/main" id="{DD15DFEC-9F10-E68E-997B-748199D9942D}"/>
              </a:ext>
            </a:extLst>
          </p:cNvPr>
          <p:cNvPicPr>
            <a:picLocks noChangeAspect="1"/>
          </p:cNvPicPr>
          <p:nvPr/>
        </p:nvPicPr>
        <p:blipFill rotWithShape="1">
          <a:blip r:embed="rId2"/>
          <a:srcRect b="13273"/>
          <a:stretch/>
        </p:blipFill>
        <p:spPr>
          <a:xfrm>
            <a:off x="4669197" y="484631"/>
            <a:ext cx="2769828" cy="3505881"/>
          </a:xfrm>
          <a:prstGeom prst="rect">
            <a:avLst/>
          </a:prstGeom>
          <a:ln w="31750" cap="sq">
            <a:noFill/>
            <a:miter lim="800000"/>
          </a:ln>
        </p:spPr>
      </p:pic>
      <p:pic>
        <p:nvPicPr>
          <p:cNvPr id="7" name="Picture 6" descr="A picture containing text, wall, person, person&#10;&#10;Description automatically generated">
            <a:extLst>
              <a:ext uri="{FF2B5EF4-FFF2-40B4-BE49-F238E27FC236}">
                <a16:creationId xmlns:a16="http://schemas.microsoft.com/office/drawing/2014/main" id="{17A2823F-C2C8-8A39-E205-42CAF5A397C2}"/>
              </a:ext>
            </a:extLst>
          </p:cNvPr>
          <p:cNvPicPr>
            <a:picLocks noChangeAspect="1"/>
          </p:cNvPicPr>
          <p:nvPr/>
        </p:nvPicPr>
        <p:blipFill rotWithShape="1">
          <a:blip r:embed="rId3"/>
          <a:srcRect t="11086" r="1" b="15850"/>
          <a:stretch/>
        </p:blipFill>
        <p:spPr>
          <a:xfrm>
            <a:off x="7595720" y="484631"/>
            <a:ext cx="4096746" cy="1676237"/>
          </a:xfrm>
          <a:prstGeom prst="rect">
            <a:avLst/>
          </a:prstGeom>
          <a:ln w="31750" cap="sq">
            <a:noFill/>
            <a:miter lim="800000"/>
          </a:ln>
        </p:spPr>
      </p:pic>
      <p:pic>
        <p:nvPicPr>
          <p:cNvPr id="5" name="Content Placeholder 4" descr="A black and white photo of a person with long hair&#10;&#10;Description automatically generated with low confidence">
            <a:extLst>
              <a:ext uri="{FF2B5EF4-FFF2-40B4-BE49-F238E27FC236}">
                <a16:creationId xmlns:a16="http://schemas.microsoft.com/office/drawing/2014/main" id="{71C422BD-1F3A-A8F0-6BED-22F6BFBF8896}"/>
              </a:ext>
            </a:extLst>
          </p:cNvPr>
          <p:cNvPicPr>
            <a:picLocks noChangeAspect="1"/>
          </p:cNvPicPr>
          <p:nvPr/>
        </p:nvPicPr>
        <p:blipFill rotWithShape="1">
          <a:blip r:embed="rId4"/>
          <a:srcRect t="5368" r="-3" b="35589"/>
          <a:stretch/>
        </p:blipFill>
        <p:spPr>
          <a:xfrm>
            <a:off x="7595722" y="2328184"/>
            <a:ext cx="1955656" cy="1663670"/>
          </a:xfrm>
          <a:prstGeom prst="rect">
            <a:avLst/>
          </a:prstGeom>
          <a:ln w="31750" cap="sq">
            <a:noFill/>
            <a:miter lim="800000"/>
          </a:ln>
        </p:spPr>
      </p:pic>
      <p:pic>
        <p:nvPicPr>
          <p:cNvPr id="11" name="Picture 10" descr="A picture containing text&#10;&#10;Description automatically generated">
            <a:extLst>
              <a:ext uri="{FF2B5EF4-FFF2-40B4-BE49-F238E27FC236}">
                <a16:creationId xmlns:a16="http://schemas.microsoft.com/office/drawing/2014/main" id="{42B2508A-129E-E5F0-5A21-41357E4310B5}"/>
              </a:ext>
            </a:extLst>
          </p:cNvPr>
          <p:cNvPicPr>
            <a:picLocks noChangeAspect="1"/>
          </p:cNvPicPr>
          <p:nvPr/>
        </p:nvPicPr>
        <p:blipFill rotWithShape="1">
          <a:blip r:embed="rId5"/>
          <a:srcRect t="8596" b="24866"/>
          <a:stretch/>
        </p:blipFill>
        <p:spPr>
          <a:xfrm>
            <a:off x="9708075" y="2328184"/>
            <a:ext cx="1984391" cy="1663670"/>
          </a:xfrm>
          <a:prstGeom prst="rect">
            <a:avLst/>
          </a:prstGeom>
          <a:ln w="31750" cap="sq">
            <a:noFill/>
            <a:miter lim="800000"/>
          </a:ln>
        </p:spPr>
      </p:pic>
      <p:cxnSp>
        <p:nvCxnSpPr>
          <p:cNvPr id="71" name="Straight Connector 70">
            <a:extLst>
              <a:ext uri="{FF2B5EF4-FFF2-40B4-BE49-F238E27FC236}">
                <a16:creationId xmlns:a16="http://schemas.microsoft.com/office/drawing/2014/main" id="{8FFDAE42-C147-48AE-B7B8-AD5C540B62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194228"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603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0B48140-BC8D-49B2-4E30-DAAF1FF5824E}"/>
              </a:ext>
            </a:extLst>
          </p:cNvPr>
          <p:cNvPicPr>
            <a:picLocks noChangeAspect="1"/>
          </p:cNvPicPr>
          <p:nvPr/>
        </p:nvPicPr>
        <p:blipFill rotWithShape="1">
          <a:blip r:embed="rId2"/>
          <a:srcRect b="5758"/>
          <a:stretch/>
        </p:blipFill>
        <p:spPr>
          <a:xfrm>
            <a:off x="327547" y="321733"/>
            <a:ext cx="5688020" cy="3899748"/>
          </a:xfrm>
          <a:prstGeom prst="rect">
            <a:avLst/>
          </a:prstGeom>
        </p:spPr>
      </p:pic>
      <p:sp>
        <p:nvSpPr>
          <p:cNvPr id="21" name="Rectangle 20">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F4AE84-A629-4F29-5100-2664E9CEE50F}"/>
              </a:ext>
            </a:extLst>
          </p:cNvPr>
          <p:cNvSpPr txBox="1"/>
          <p:nvPr/>
        </p:nvSpPr>
        <p:spPr>
          <a:xfrm>
            <a:off x="885297" y="4382347"/>
            <a:ext cx="4739999" cy="2153919"/>
          </a:xfrm>
          <a:prstGeom prst="rect">
            <a:avLst/>
          </a:prstGeom>
        </p:spPr>
        <p:txBody>
          <a:bodyPr vert="horz" lIns="45720" tIns="45720" rIns="45720" bIns="45720" rtlCol="0" anchor="ctr">
            <a:normAutofit lnSpcReduction="10000"/>
          </a:bodyPr>
          <a:lstStyle/>
          <a:p>
            <a:pPr indent="-228600" defTabSz="914400">
              <a:lnSpc>
                <a:spcPct val="90000"/>
              </a:lnSpc>
              <a:spcAft>
                <a:spcPts val="600"/>
              </a:spcAft>
              <a:buClr>
                <a:schemeClr val="accent1"/>
              </a:buClr>
            </a:pPr>
            <a:endParaRPr lang="en-US" dirty="0">
              <a:solidFill>
                <a:srgbClr val="FFFFFF"/>
              </a:solidFill>
            </a:endParaRPr>
          </a:p>
          <a:p>
            <a:pPr defTabSz="914400">
              <a:lnSpc>
                <a:spcPct val="90000"/>
              </a:lnSpc>
              <a:spcAft>
                <a:spcPts val="600"/>
              </a:spcAft>
              <a:buClr>
                <a:schemeClr val="accent1"/>
              </a:buClr>
            </a:pPr>
            <a:r>
              <a:rPr lang="en-US" sz="1600" dirty="0">
                <a:solidFill>
                  <a:srgbClr val="FFFFFF"/>
                </a:solidFill>
              </a:rPr>
              <a:t>- European and North American women organized around demands for political rights: education, employment, reform of marriage laws and the suffrage. </a:t>
            </a:r>
          </a:p>
          <a:p>
            <a:pPr defTabSz="914400">
              <a:lnSpc>
                <a:spcPct val="90000"/>
              </a:lnSpc>
              <a:spcAft>
                <a:spcPts val="600"/>
              </a:spcAft>
              <a:buClr>
                <a:schemeClr val="accent1"/>
              </a:buClr>
            </a:pPr>
            <a:r>
              <a:rPr lang="en-US" sz="1600" dirty="0">
                <a:solidFill>
                  <a:srgbClr val="FFFFFF"/>
                </a:solidFill>
              </a:rPr>
              <a:t>- Women at the time also engaged in </a:t>
            </a:r>
            <a:r>
              <a:rPr lang="en-US" sz="1600" dirty="0" err="1">
                <a:solidFill>
                  <a:srgbClr val="FFFFFF"/>
                </a:solidFill>
              </a:rPr>
              <a:t>labour</a:t>
            </a:r>
            <a:r>
              <a:rPr lang="en-US" sz="1600" dirty="0">
                <a:solidFill>
                  <a:srgbClr val="FFFFFF"/>
                </a:solidFill>
              </a:rPr>
              <a:t> disputes, revolutions and struggles for national liberation.</a:t>
            </a:r>
          </a:p>
          <a:p>
            <a:pPr indent="-228600" defTabSz="914400">
              <a:lnSpc>
                <a:spcPct val="90000"/>
              </a:lnSpc>
              <a:spcAft>
                <a:spcPts val="600"/>
              </a:spcAft>
              <a:buClr>
                <a:schemeClr val="accent1"/>
              </a:buClr>
            </a:pPr>
            <a:r>
              <a:rPr lang="en-US" sz="1600" b="0" dirty="0">
                <a:solidFill>
                  <a:srgbClr val="FFFFFF"/>
                </a:solidFill>
              </a:rPr>
              <a:t>- The categories of “man” and “woman” remain untroubled! </a:t>
            </a:r>
            <a:endParaRPr lang="en-US" dirty="0">
              <a:solidFill>
                <a:srgbClr val="FFFFFF"/>
              </a:solidFill>
            </a:endParaRPr>
          </a:p>
          <a:p>
            <a:pPr indent="-228600" defTabSz="914400">
              <a:lnSpc>
                <a:spcPct val="90000"/>
              </a:lnSpc>
              <a:spcAft>
                <a:spcPts val="600"/>
              </a:spcAft>
              <a:buClr>
                <a:schemeClr val="accent1"/>
              </a:buClr>
            </a:pPr>
            <a:endParaRPr lang="en-US" dirty="0">
              <a:solidFill>
                <a:srgbClr val="FFFFFF"/>
              </a:solidFill>
            </a:endParaRPr>
          </a:p>
        </p:txBody>
      </p:sp>
      <p:graphicFrame>
        <p:nvGraphicFramePr>
          <p:cNvPr id="5" name="Table 5">
            <a:extLst>
              <a:ext uri="{FF2B5EF4-FFF2-40B4-BE49-F238E27FC236}">
                <a16:creationId xmlns:a16="http://schemas.microsoft.com/office/drawing/2014/main" id="{EA69AFB3-88B2-40C3-A5F2-0B9F9300BEA6}"/>
              </a:ext>
            </a:extLst>
          </p:cNvPr>
          <p:cNvGraphicFramePr>
            <a:graphicFrameLocks noGrp="1"/>
          </p:cNvGraphicFramePr>
          <p:nvPr>
            <p:extLst>
              <p:ext uri="{D42A27DB-BD31-4B8C-83A1-F6EECF244321}">
                <p14:modId xmlns:p14="http://schemas.microsoft.com/office/powerpoint/2010/main" val="4089946143"/>
              </p:ext>
            </p:extLst>
          </p:nvPr>
        </p:nvGraphicFramePr>
        <p:xfrm>
          <a:off x="6338315" y="536447"/>
          <a:ext cx="5370072" cy="2892552"/>
        </p:xfrm>
        <a:graphic>
          <a:graphicData uri="http://schemas.openxmlformats.org/drawingml/2006/table">
            <a:tbl>
              <a:tblPr firstRow="1" bandRow="1">
                <a:tableStyleId>{073A0DAA-6AF3-43AB-8588-CEC1D06C72B9}</a:tableStyleId>
              </a:tblPr>
              <a:tblGrid>
                <a:gridCol w="5370072">
                  <a:extLst>
                    <a:ext uri="{9D8B030D-6E8A-4147-A177-3AD203B41FA5}">
                      <a16:colId xmlns:a16="http://schemas.microsoft.com/office/drawing/2014/main" val="3564878732"/>
                    </a:ext>
                  </a:extLst>
                </a:gridCol>
              </a:tblGrid>
              <a:tr h="1608880">
                <a:tc>
                  <a:txBody>
                    <a:bodyPr/>
                    <a:lstStyle/>
                    <a:p>
                      <a:pPr indent="-228600" algn="l" defTabSz="914400">
                        <a:lnSpc>
                          <a:spcPct val="90000"/>
                        </a:lnSpc>
                        <a:spcAft>
                          <a:spcPts val="600"/>
                        </a:spcAft>
                        <a:buClr>
                          <a:schemeClr val="accent1"/>
                        </a:buClr>
                      </a:pPr>
                      <a:endParaRPr lang="en-US" b="0" dirty="0">
                        <a:solidFill>
                          <a:srgbClr val="FFFFFF"/>
                        </a:solidFill>
                      </a:endParaRPr>
                    </a:p>
                    <a:p>
                      <a:pPr indent="-228600" algn="ctr" defTabSz="914400">
                        <a:lnSpc>
                          <a:spcPct val="90000"/>
                        </a:lnSpc>
                        <a:spcAft>
                          <a:spcPts val="600"/>
                        </a:spcAft>
                        <a:buClr>
                          <a:schemeClr val="accent1"/>
                        </a:buClr>
                      </a:pPr>
                      <a:r>
                        <a:rPr lang="en-US" b="1" dirty="0">
                          <a:solidFill>
                            <a:srgbClr val="FFFFFF"/>
                          </a:solidFill>
                        </a:rPr>
                        <a:t>Feminist approaches to Politics and IR</a:t>
                      </a:r>
                    </a:p>
                    <a:p>
                      <a:pPr indent="-228600" defTabSz="914400">
                        <a:lnSpc>
                          <a:spcPct val="90000"/>
                        </a:lnSpc>
                        <a:spcAft>
                          <a:spcPts val="600"/>
                        </a:spcAft>
                        <a:buClr>
                          <a:schemeClr val="accent1"/>
                        </a:buClr>
                      </a:pPr>
                      <a:r>
                        <a:rPr lang="en-US" b="0" dirty="0">
                          <a:solidFill>
                            <a:srgbClr val="FFFFFF"/>
                          </a:solidFill>
                        </a:rPr>
                        <a:t>In political theory, feminist approaches have been based on 4 projects - tracking women’s absence, correcting it, transforming the framework and considering whether feminism can exist without women (Zerilli 2006). </a:t>
                      </a:r>
                    </a:p>
                    <a:p>
                      <a:pPr indent="-228600" defTabSz="914400">
                        <a:lnSpc>
                          <a:spcPct val="90000"/>
                        </a:lnSpc>
                        <a:spcAft>
                          <a:spcPts val="600"/>
                        </a:spcAft>
                        <a:buClr>
                          <a:schemeClr val="accent1"/>
                        </a:buClr>
                      </a:pPr>
                      <a:r>
                        <a:rPr lang="en-US" b="0" dirty="0">
                          <a:solidFill>
                            <a:srgbClr val="FFFFFF"/>
                          </a:solidFill>
                        </a:rPr>
                        <a:t>Similarly, in IR, Hutchings and Owens call for research agendas on international thought to “combine elements of recovery, rejection, and reconstitution.” (2021: 357)</a:t>
                      </a:r>
                    </a:p>
                    <a:p>
                      <a:endParaRPr lang="en-US" dirty="0"/>
                    </a:p>
                  </a:txBody>
                  <a:tcPr/>
                </a:tc>
                <a:extLst>
                  <a:ext uri="{0D108BD9-81ED-4DB2-BD59-A6C34878D82A}">
                    <a16:rowId xmlns:a16="http://schemas.microsoft.com/office/drawing/2014/main" val="381727420"/>
                  </a:ext>
                </a:extLst>
              </a:tr>
            </a:tbl>
          </a:graphicData>
        </a:graphic>
      </p:graphicFrame>
      <p:pic>
        <p:nvPicPr>
          <p:cNvPr id="7" name="Picture 6" descr="A picture containing text, newspaper, outdoor, old&#10;&#10;Description automatically generated">
            <a:extLst>
              <a:ext uri="{FF2B5EF4-FFF2-40B4-BE49-F238E27FC236}">
                <a16:creationId xmlns:a16="http://schemas.microsoft.com/office/drawing/2014/main" id="{6F02B210-DA79-464D-3760-AB09162D00C8}"/>
              </a:ext>
            </a:extLst>
          </p:cNvPr>
          <p:cNvPicPr>
            <a:picLocks noChangeAspect="1"/>
          </p:cNvPicPr>
          <p:nvPr/>
        </p:nvPicPr>
        <p:blipFill>
          <a:blip r:embed="rId3"/>
          <a:stretch>
            <a:fillRect/>
          </a:stretch>
        </p:blipFill>
        <p:spPr>
          <a:xfrm>
            <a:off x="7674014" y="4694538"/>
            <a:ext cx="2423165" cy="1627015"/>
          </a:xfrm>
          <a:prstGeom prst="rect">
            <a:avLst/>
          </a:prstGeom>
        </p:spPr>
      </p:pic>
      <p:sp>
        <p:nvSpPr>
          <p:cNvPr id="8" name="TextBox 7">
            <a:extLst>
              <a:ext uri="{FF2B5EF4-FFF2-40B4-BE49-F238E27FC236}">
                <a16:creationId xmlns:a16="http://schemas.microsoft.com/office/drawing/2014/main" id="{9AFF474F-EBF7-182A-C66B-3AEA7A5BB4C4}"/>
              </a:ext>
            </a:extLst>
          </p:cNvPr>
          <p:cNvSpPr txBox="1"/>
          <p:nvPr/>
        </p:nvSpPr>
        <p:spPr>
          <a:xfrm>
            <a:off x="6338316" y="3626250"/>
            <a:ext cx="5370072" cy="979114"/>
          </a:xfrm>
          <a:prstGeom prst="rect">
            <a:avLst/>
          </a:prstGeom>
          <a:noFill/>
        </p:spPr>
        <p:txBody>
          <a:bodyPr wrap="square" rtlCol="0">
            <a:spAutoFit/>
          </a:bodyPr>
          <a:lstStyle/>
          <a:p>
            <a:pPr indent="-228600" algn="ctr" defTabSz="914400">
              <a:lnSpc>
                <a:spcPct val="90000"/>
              </a:lnSpc>
              <a:spcAft>
                <a:spcPts val="600"/>
              </a:spcAft>
              <a:buClr>
                <a:schemeClr val="accent1"/>
              </a:buClr>
            </a:pPr>
            <a:r>
              <a:rPr lang="en-US" sz="3200" b="1" u="sng" dirty="0">
                <a:solidFill>
                  <a:srgbClr val="FFFFFF"/>
                </a:solidFill>
                <a:latin typeface="+mj-lt"/>
              </a:rPr>
              <a:t>First wave of feminism</a:t>
            </a:r>
            <a:r>
              <a:rPr lang="en-US" sz="3200" b="1" dirty="0">
                <a:solidFill>
                  <a:srgbClr val="FFFFFF"/>
                </a:solidFill>
                <a:latin typeface="+mj-lt"/>
              </a:rPr>
              <a:t> (mid 19</a:t>
            </a:r>
            <a:r>
              <a:rPr lang="en-US" sz="3200" b="1" baseline="30000" dirty="0">
                <a:solidFill>
                  <a:srgbClr val="FFFFFF"/>
                </a:solidFill>
                <a:latin typeface="+mj-lt"/>
              </a:rPr>
              <a:t>th</a:t>
            </a:r>
            <a:r>
              <a:rPr lang="en-US" sz="3200" b="1" dirty="0">
                <a:solidFill>
                  <a:srgbClr val="FFFFFF"/>
                </a:solidFill>
                <a:latin typeface="+mj-lt"/>
              </a:rPr>
              <a:t> century – early 20</a:t>
            </a:r>
            <a:r>
              <a:rPr lang="en-US" sz="3200" b="1" baseline="30000" dirty="0">
                <a:solidFill>
                  <a:srgbClr val="FFFFFF"/>
                </a:solidFill>
                <a:latin typeface="+mj-lt"/>
              </a:rPr>
              <a:t>th</a:t>
            </a:r>
            <a:r>
              <a:rPr lang="en-US" sz="3200" b="1" dirty="0">
                <a:solidFill>
                  <a:srgbClr val="FFFFFF"/>
                </a:solidFill>
                <a:latin typeface="+mj-lt"/>
              </a:rPr>
              <a:t> century)</a:t>
            </a:r>
          </a:p>
        </p:txBody>
      </p:sp>
    </p:spTree>
    <p:extLst>
      <p:ext uri="{BB962C8B-B14F-4D97-AF65-F5344CB8AC3E}">
        <p14:creationId xmlns:p14="http://schemas.microsoft.com/office/powerpoint/2010/main" val="88965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296F02F-5E79-5B15-C7F8-7F54C065C14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Liberation</a:t>
            </a:r>
          </a:p>
        </p:txBody>
      </p:sp>
      <p:pic>
        <p:nvPicPr>
          <p:cNvPr id="10" name="Content Placeholder 9" descr="A group of people marching in the street&#10;&#10;Description automatically generated with medium confidence">
            <a:extLst>
              <a:ext uri="{FF2B5EF4-FFF2-40B4-BE49-F238E27FC236}">
                <a16:creationId xmlns:a16="http://schemas.microsoft.com/office/drawing/2014/main" id="{609BEF90-0D48-B259-3C19-99020FBFC502}"/>
              </a:ext>
            </a:extLst>
          </p:cNvPr>
          <p:cNvPicPr>
            <a:picLocks noChangeAspect="1"/>
          </p:cNvPicPr>
          <p:nvPr/>
        </p:nvPicPr>
        <p:blipFill rotWithShape="1">
          <a:blip r:embed="rId2"/>
          <a:srcRect l="17231" r="20119" b="-1"/>
          <a:stretch/>
        </p:blipFill>
        <p:spPr>
          <a:xfrm>
            <a:off x="327547" y="321733"/>
            <a:ext cx="3448718" cy="4107392"/>
          </a:xfrm>
          <a:prstGeom prst="rect">
            <a:avLst/>
          </a:prstGeom>
        </p:spPr>
      </p:pic>
      <p:pic>
        <p:nvPicPr>
          <p:cNvPr id="5" name="Content Placeholder 4" descr="A picture containing text, person, outdoor, sign&#10;&#10;Description automatically generated">
            <a:extLst>
              <a:ext uri="{FF2B5EF4-FFF2-40B4-BE49-F238E27FC236}">
                <a16:creationId xmlns:a16="http://schemas.microsoft.com/office/drawing/2014/main" id="{71DA4A6A-1BDB-7B61-8C98-2831409AFBBC}"/>
              </a:ext>
            </a:extLst>
          </p:cNvPr>
          <p:cNvPicPr>
            <a:picLocks noChangeAspect="1"/>
          </p:cNvPicPr>
          <p:nvPr/>
        </p:nvPicPr>
        <p:blipFill rotWithShape="1">
          <a:blip r:embed="rId3"/>
          <a:srcRect l="28049" r="24709" b="-1"/>
          <a:stretch/>
        </p:blipFill>
        <p:spPr>
          <a:xfrm>
            <a:off x="3925067" y="321732"/>
            <a:ext cx="3448718" cy="4106284"/>
          </a:xfrm>
          <a:prstGeom prst="rect">
            <a:avLst/>
          </a:prstGeom>
        </p:spPr>
      </p:pic>
      <p:sp>
        <p:nvSpPr>
          <p:cNvPr id="34" name="Rectangle 3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Content Placeholder 28">
            <a:extLst>
              <a:ext uri="{FF2B5EF4-FFF2-40B4-BE49-F238E27FC236}">
                <a16:creationId xmlns:a16="http://schemas.microsoft.com/office/drawing/2014/main" id="{D62F9602-1CC9-7235-1439-C42EB1042271}"/>
              </a:ext>
            </a:extLst>
          </p:cNvPr>
          <p:cNvSpPr>
            <a:spLocks noGrp="1"/>
          </p:cNvSpPr>
          <p:nvPr>
            <p:ph idx="1"/>
          </p:nvPr>
        </p:nvSpPr>
        <p:spPr>
          <a:xfrm>
            <a:off x="8029319" y="636608"/>
            <a:ext cx="3424739" cy="5899658"/>
          </a:xfrm>
        </p:spPr>
        <p:txBody>
          <a:bodyPr anchor="ctr">
            <a:normAutofit fontScale="92500" lnSpcReduction="20000"/>
          </a:bodyPr>
          <a:lstStyle/>
          <a:p>
            <a:pPr marL="0" indent="0" algn="ctr">
              <a:buNone/>
            </a:pPr>
            <a:r>
              <a:rPr lang="en-US" sz="2000" b="1" dirty="0">
                <a:solidFill>
                  <a:srgbClr val="FFFFFF"/>
                </a:solidFill>
              </a:rPr>
              <a:t>THE PERSONAL IS POLITICAL Second wave of feminism (1960s and 1970s)</a:t>
            </a:r>
          </a:p>
          <a:p>
            <a:pPr marL="0" indent="0">
              <a:buNone/>
            </a:pPr>
            <a:r>
              <a:rPr lang="en-US" sz="1700" dirty="0">
                <a:solidFill>
                  <a:srgbClr val="FFFFFF"/>
                </a:solidFill>
              </a:rPr>
              <a:t>- Importance of decolonial movements across former empires (language of liberation).</a:t>
            </a:r>
          </a:p>
          <a:p>
            <a:pPr marL="0" indent="0">
              <a:buNone/>
            </a:pPr>
            <a:r>
              <a:rPr lang="en-US" sz="1700" dirty="0">
                <a:solidFill>
                  <a:srgbClr val="FFFFFF"/>
                </a:solidFill>
              </a:rPr>
              <a:t>- Emergence of a movement for sexual liberation and gay liberation, principally in Europe and North America.</a:t>
            </a:r>
          </a:p>
          <a:p>
            <a:pPr marL="0" indent="0">
              <a:buNone/>
            </a:pPr>
            <a:r>
              <a:rPr lang="en-US" sz="1700" dirty="0">
                <a:solidFill>
                  <a:srgbClr val="FFFFFF"/>
                </a:solidFill>
              </a:rPr>
              <a:t>- Increased focus on the universal condition of women’s oppression (global sisterhood).</a:t>
            </a:r>
          </a:p>
          <a:p>
            <a:pPr marL="0" indent="0">
              <a:buNone/>
            </a:pPr>
            <a:r>
              <a:rPr lang="en-US" sz="1700" dirty="0">
                <a:solidFill>
                  <a:srgbClr val="FFFFFF"/>
                </a:solidFill>
              </a:rPr>
              <a:t>- Emergence of Women’s Studies.</a:t>
            </a:r>
          </a:p>
          <a:p>
            <a:pPr marL="0" indent="0">
              <a:buNone/>
            </a:pPr>
            <a:r>
              <a:rPr lang="en-US" sz="1700" dirty="0">
                <a:solidFill>
                  <a:srgbClr val="FFFFFF"/>
                </a:solidFill>
              </a:rPr>
              <a:t>- Impact of sociology and anthropology: identification of a difference between sex (body, biology) and gender (social and cultural norms and notions of  masculinities / femininities contingent on time and place).</a:t>
            </a:r>
          </a:p>
          <a:p>
            <a:pPr marL="0" indent="0">
              <a:buNone/>
            </a:pPr>
            <a:endParaRPr lang="en-US" sz="1200" dirty="0">
              <a:solidFill>
                <a:srgbClr val="FFFFFF"/>
              </a:solidFill>
            </a:endParaRPr>
          </a:p>
          <a:p>
            <a:pPr marL="0" indent="0">
              <a:buNone/>
            </a:pPr>
            <a:r>
              <a:rPr lang="en-US" sz="1400" dirty="0">
                <a:solidFill>
                  <a:srgbClr val="FFFFFF"/>
                </a:solidFill>
              </a:rPr>
              <a:t>Image (left to right): A gay-rights demonstration in New York's Greenwich Village, June 8, 1977 (AP). Protests for contraception and abortion in the UK (The British Library).</a:t>
            </a:r>
          </a:p>
        </p:txBody>
      </p:sp>
    </p:spTree>
    <p:extLst>
      <p:ext uri="{BB962C8B-B14F-4D97-AF65-F5344CB8AC3E}">
        <p14:creationId xmlns:p14="http://schemas.microsoft.com/office/powerpoint/2010/main" val="281223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FC23F99-A4B8-F5C9-E522-8F59D5A25B86}"/>
              </a:ext>
            </a:extLst>
          </p:cNvPr>
          <p:cNvPicPr>
            <a:picLocks noGrp="1" noChangeAspect="1"/>
          </p:cNvPicPr>
          <p:nvPr>
            <p:ph idx="1"/>
          </p:nvPr>
        </p:nvPicPr>
        <p:blipFill rotWithShape="1">
          <a:blip r:embed="rId2">
            <a:alphaModFix amt="84000"/>
          </a:blip>
          <a:srcRect t="7865" b="7866"/>
          <a:stretch/>
        </p:blipFill>
        <p:spPr>
          <a:xfrm>
            <a:off x="0" y="0"/>
            <a:ext cx="12191980" cy="6857990"/>
          </a:xfrm>
          <a:prstGeom prst="rect">
            <a:avLst/>
          </a:prstGeom>
        </p:spPr>
      </p:pic>
      <p:sp>
        <p:nvSpPr>
          <p:cNvPr id="19" name="Text Placeholder 3">
            <a:extLst>
              <a:ext uri="{FF2B5EF4-FFF2-40B4-BE49-F238E27FC236}">
                <a16:creationId xmlns:a16="http://schemas.microsoft.com/office/drawing/2014/main" id="{BCB6B147-C102-DE3B-1025-12FC5AD3DAE6}"/>
              </a:ext>
            </a:extLst>
          </p:cNvPr>
          <p:cNvSpPr txBox="1">
            <a:spLocks/>
          </p:cNvSpPr>
          <p:nvPr/>
        </p:nvSpPr>
        <p:spPr>
          <a:xfrm>
            <a:off x="5671595" y="6572529"/>
            <a:ext cx="6520385" cy="28547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indent="-228600"/>
            <a:r>
              <a:rPr lang="en-US" sz="1200" dirty="0"/>
              <a:t>Simone de Beauvoir, Paris, 1945. Photographer: Henri Cartier-Bresson (Magnum photos).</a:t>
            </a:r>
          </a:p>
        </p:txBody>
      </p:sp>
      <p:sp>
        <p:nvSpPr>
          <p:cNvPr id="25" name="TextBox 24">
            <a:extLst>
              <a:ext uri="{FF2B5EF4-FFF2-40B4-BE49-F238E27FC236}">
                <a16:creationId xmlns:a16="http://schemas.microsoft.com/office/drawing/2014/main" id="{DAEC659D-706B-6BA6-72FF-CE80393F6728}"/>
              </a:ext>
            </a:extLst>
          </p:cNvPr>
          <p:cNvSpPr txBox="1"/>
          <p:nvPr/>
        </p:nvSpPr>
        <p:spPr>
          <a:xfrm>
            <a:off x="6095990" y="1905501"/>
            <a:ext cx="5837499" cy="3046988"/>
          </a:xfrm>
          <a:prstGeom prst="rect">
            <a:avLst/>
          </a:prstGeom>
          <a:noFill/>
        </p:spPr>
        <p:txBody>
          <a:bodyPr wrap="square" rtlCol="0">
            <a:spAutoFit/>
          </a:bodyPr>
          <a:lstStyle/>
          <a:p>
            <a:pPr algn="ctr"/>
            <a:r>
              <a:rPr lang="en-US" sz="2400" dirty="0">
                <a:latin typeface="+mj-lt"/>
              </a:rPr>
              <a:t>One is not born, but rather becomes, a</a:t>
            </a:r>
          </a:p>
          <a:p>
            <a:pPr algn="ctr"/>
            <a:r>
              <a:rPr lang="en-US" sz="2400" dirty="0">
                <a:latin typeface="+mj-lt"/>
              </a:rPr>
              <a:t>woman. No biological, psychological, or economic fate determines the figure that the human female presents in society; it is civilization as a whole that produces this creature, intermediate between male and eunuch, which is described as feminine. </a:t>
            </a:r>
          </a:p>
          <a:p>
            <a:pPr algn="ctr"/>
            <a:endParaRPr lang="en-US" sz="2400" dirty="0">
              <a:latin typeface="+mj-lt"/>
            </a:endParaRPr>
          </a:p>
          <a:p>
            <a:pPr algn="r"/>
            <a:r>
              <a:rPr lang="en-US" sz="2400" dirty="0">
                <a:latin typeface="+mj-lt"/>
              </a:rPr>
              <a:t>Simone de Beauvoir,</a:t>
            </a:r>
            <a:r>
              <a:rPr lang="en-US" sz="2400" i="1" dirty="0">
                <a:latin typeface="+mj-lt"/>
              </a:rPr>
              <a:t> The Second Sex </a:t>
            </a:r>
            <a:r>
              <a:rPr lang="en-US" sz="2400" dirty="0">
                <a:latin typeface="+mj-lt"/>
              </a:rPr>
              <a:t>(1949) </a:t>
            </a:r>
          </a:p>
        </p:txBody>
      </p:sp>
    </p:spTree>
    <p:extLst>
      <p:ext uri="{BB962C8B-B14F-4D97-AF65-F5344CB8AC3E}">
        <p14:creationId xmlns:p14="http://schemas.microsoft.com/office/powerpoint/2010/main" val="127257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705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29B4F-6BE0-32D2-0747-949BA6CF115B}"/>
              </a:ext>
            </a:extLst>
          </p:cNvPr>
          <p:cNvSpPr>
            <a:spLocks noGrp="1"/>
          </p:cNvSpPr>
          <p:nvPr>
            <p:ph type="title"/>
          </p:nvPr>
        </p:nvSpPr>
        <p:spPr>
          <a:xfrm>
            <a:off x="1024128" y="585216"/>
            <a:ext cx="6007027" cy="1499616"/>
          </a:xfrm>
        </p:spPr>
        <p:txBody>
          <a:bodyPr>
            <a:normAutofit/>
          </a:bodyPr>
          <a:lstStyle/>
          <a:p>
            <a:r>
              <a:rPr lang="en-US" dirty="0">
                <a:solidFill>
                  <a:srgbClr val="FFFFFF"/>
                </a:solidFill>
              </a:rPr>
              <a:t>Sexism and patriarchy</a:t>
            </a:r>
          </a:p>
        </p:txBody>
      </p:sp>
      <p:cxnSp>
        <p:nvCxnSpPr>
          <p:cNvPr id="14" name="Straight Connector 13">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F46838FF-0AC0-FD95-4514-49E6B8046DFC}"/>
              </a:ext>
            </a:extLst>
          </p:cNvPr>
          <p:cNvSpPr>
            <a:spLocks noGrp="1"/>
          </p:cNvSpPr>
          <p:nvPr>
            <p:ph idx="1"/>
          </p:nvPr>
        </p:nvSpPr>
        <p:spPr>
          <a:xfrm>
            <a:off x="762000" y="1851949"/>
            <a:ext cx="6269155" cy="5006051"/>
          </a:xfrm>
        </p:spPr>
        <p:txBody>
          <a:bodyPr>
            <a:normAutofit fontScale="55000" lnSpcReduction="20000"/>
          </a:bodyPr>
          <a:lstStyle/>
          <a:p>
            <a:endParaRPr lang="en-US" dirty="0">
              <a:solidFill>
                <a:srgbClr val="FFFFFF"/>
              </a:solidFill>
            </a:endParaRPr>
          </a:p>
          <a:p>
            <a:r>
              <a:rPr lang="en-US" sz="3600" dirty="0">
                <a:solidFill>
                  <a:srgbClr val="FFFFFF"/>
                </a:solidFill>
              </a:rPr>
              <a:t>Women being THE sex (the Other) determines their position in politics and society – always read within the framework of oppressed and oppressor.</a:t>
            </a:r>
          </a:p>
          <a:p>
            <a:endParaRPr lang="en-US" sz="1300" u="sng" dirty="0">
              <a:solidFill>
                <a:srgbClr val="FFFFFF"/>
              </a:solidFill>
            </a:endParaRPr>
          </a:p>
          <a:p>
            <a:pPr lvl="2">
              <a:buFont typeface="Arial" panose="020B0604020202020204" pitchFamily="34" charset="0"/>
              <a:buChar char="•"/>
            </a:pPr>
            <a:r>
              <a:rPr lang="en-US" sz="2100" dirty="0">
                <a:solidFill>
                  <a:srgbClr val="FFFFFF"/>
                </a:solidFill>
              </a:rPr>
              <a:t>Toril Moi sees in de Beauvoir’s philosophical project the possibility for reciprocity in the connection with others. Sexism is revealed as contradictory, and pockets of opportunities can be found for the achievement of equality, justice and freedom.</a:t>
            </a:r>
          </a:p>
          <a:p>
            <a:pPr lvl="2">
              <a:buFont typeface="Arial" panose="020B0604020202020204" pitchFamily="34" charset="0"/>
              <a:buChar char="•"/>
            </a:pPr>
            <a:r>
              <a:rPr lang="en-US" sz="2100" dirty="0">
                <a:solidFill>
                  <a:srgbClr val="FFFFFF"/>
                </a:solidFill>
              </a:rPr>
              <a:t>Theories of patriarchy (men’s rule over women) positions gender/sex differences as paramount and fundamental to structures of domination. Katherine MacKinnon argues that this kind of liberal feminism fails to recognize - is not conscious of - the structures of domination and in pursuing a language of equality and inclusion accepts those structures. </a:t>
            </a:r>
          </a:p>
          <a:p>
            <a:r>
              <a:rPr lang="en-US" sz="3600" dirty="0">
                <a:solidFill>
                  <a:srgbClr val="FFFFFF"/>
                </a:solidFill>
              </a:rPr>
              <a:t>For others, such articulations of gender (= otherness/difference) as a social construct – leading to a universal subject of feminism, ‘women’, and a universal status for patriarchy - are less satisfactory. </a:t>
            </a:r>
          </a:p>
          <a:p>
            <a:r>
              <a:rPr lang="en-US" sz="3600" dirty="0">
                <a:solidFill>
                  <a:srgbClr val="FFFFFF"/>
                </a:solidFill>
              </a:rPr>
              <a:t>What if the distinction between </a:t>
            </a:r>
            <a:r>
              <a:rPr lang="en-US" sz="3600" i="1" dirty="0">
                <a:solidFill>
                  <a:srgbClr val="FFFFFF"/>
                </a:solidFill>
              </a:rPr>
              <a:t>having</a:t>
            </a:r>
            <a:r>
              <a:rPr lang="en-US" sz="3600" dirty="0">
                <a:solidFill>
                  <a:srgbClr val="FFFFFF"/>
                </a:solidFill>
              </a:rPr>
              <a:t> a (male/female) sex and </a:t>
            </a:r>
            <a:r>
              <a:rPr lang="en-US" sz="3600" i="1" dirty="0">
                <a:solidFill>
                  <a:srgbClr val="FFFFFF"/>
                </a:solidFill>
              </a:rPr>
              <a:t>being</a:t>
            </a:r>
            <a:r>
              <a:rPr lang="en-US" sz="3600" dirty="0">
                <a:solidFill>
                  <a:srgbClr val="FFFFFF"/>
                </a:solidFill>
              </a:rPr>
              <a:t> a gender (man/woman) is “troubled” by demonstrating the need for a ‘</a:t>
            </a:r>
            <a:r>
              <a:rPr lang="en-US" sz="3600" dirty="0" err="1">
                <a:solidFill>
                  <a:srgbClr val="FFFFFF"/>
                </a:solidFill>
              </a:rPr>
              <a:t>prediscursive</a:t>
            </a:r>
            <a:r>
              <a:rPr lang="en-US" sz="3600" dirty="0">
                <a:solidFill>
                  <a:srgbClr val="FFFFFF"/>
                </a:solidFill>
              </a:rPr>
              <a:t> domain’ where the sex/gender binary is secured?</a:t>
            </a:r>
            <a:endParaRPr lang="en-US" sz="1700" dirty="0">
              <a:solidFill>
                <a:srgbClr val="FFFFFF"/>
              </a:solidFill>
            </a:endParaRPr>
          </a:p>
          <a:p>
            <a:pPr algn="r"/>
            <a:r>
              <a:rPr lang="en-US" dirty="0">
                <a:solidFill>
                  <a:srgbClr val="FFFFFF"/>
                </a:solidFill>
              </a:rPr>
              <a:t>Artemisia Gentileschi, </a:t>
            </a:r>
            <a:r>
              <a:rPr lang="en-US" i="1" dirty="0">
                <a:solidFill>
                  <a:srgbClr val="FFFFFF"/>
                </a:solidFill>
              </a:rPr>
              <a:t>Judith Beheading Holofernes, </a:t>
            </a:r>
            <a:r>
              <a:rPr lang="en-US" dirty="0">
                <a:solidFill>
                  <a:srgbClr val="FFFFFF"/>
                </a:solidFill>
              </a:rPr>
              <a:t>1620 c. Oil on canvas.</a:t>
            </a:r>
          </a:p>
          <a:p>
            <a:endParaRPr lang="en-US" dirty="0">
              <a:solidFill>
                <a:srgbClr val="FFFFFF"/>
              </a:solidFill>
            </a:endParaRPr>
          </a:p>
        </p:txBody>
      </p:sp>
      <p:pic>
        <p:nvPicPr>
          <p:cNvPr id="5" name="Content Placeholder 4" descr="A painting of a group of people&#10;&#10;Description automatically generated with medium confidence">
            <a:extLst>
              <a:ext uri="{FF2B5EF4-FFF2-40B4-BE49-F238E27FC236}">
                <a16:creationId xmlns:a16="http://schemas.microsoft.com/office/drawing/2014/main" id="{BEA59CAC-7453-140E-2AD8-8BED95B2089A}"/>
              </a:ext>
            </a:extLst>
          </p:cNvPr>
          <p:cNvPicPr>
            <a:picLocks noChangeAspect="1"/>
          </p:cNvPicPr>
          <p:nvPr/>
        </p:nvPicPr>
        <p:blipFill rotWithShape="1">
          <a:blip r:embed="rId2"/>
          <a:srcRect l="11633" r="6112"/>
          <a:stretch/>
        </p:blipFill>
        <p:spPr>
          <a:xfrm>
            <a:off x="7552266" y="10"/>
            <a:ext cx="4639734" cy="6857990"/>
          </a:xfrm>
          <a:prstGeom prst="rect">
            <a:avLst/>
          </a:prstGeom>
        </p:spPr>
      </p:pic>
    </p:spTree>
    <p:extLst>
      <p:ext uri="{BB962C8B-B14F-4D97-AF65-F5344CB8AC3E}">
        <p14:creationId xmlns:p14="http://schemas.microsoft.com/office/powerpoint/2010/main" val="1800849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9E51035-EF71-D980-199F-35D6B5124814}"/>
              </a:ext>
            </a:extLst>
          </p:cNvPr>
          <p:cNvSpPr txBox="1"/>
          <p:nvPr/>
        </p:nvSpPr>
        <p:spPr>
          <a:xfrm>
            <a:off x="762000" y="2369284"/>
            <a:ext cx="6429271" cy="4290952"/>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r>
              <a:rPr lang="en-US" sz="2600" dirty="0">
                <a:solidFill>
                  <a:srgbClr val="FFFFFF"/>
                </a:solidFill>
              </a:rPr>
              <a:t>Third wave of feminism (late 1980s onwards)</a:t>
            </a:r>
          </a:p>
          <a:p>
            <a:pPr defTabSz="914400">
              <a:lnSpc>
                <a:spcPct val="90000"/>
              </a:lnSpc>
              <a:spcAft>
                <a:spcPts val="600"/>
              </a:spcAft>
              <a:buClr>
                <a:schemeClr val="accent1"/>
              </a:buClr>
            </a:pPr>
            <a:endParaRPr lang="en-US" sz="2200" dirty="0">
              <a:solidFill>
                <a:srgbClr val="FFFFFF"/>
              </a:solidFill>
            </a:endParaRPr>
          </a:p>
          <a:p>
            <a:pPr defTabSz="914400">
              <a:lnSpc>
                <a:spcPct val="90000"/>
              </a:lnSpc>
              <a:spcAft>
                <a:spcPts val="600"/>
              </a:spcAft>
              <a:buClr>
                <a:schemeClr val="accent1"/>
              </a:buClr>
            </a:pPr>
            <a:r>
              <a:rPr lang="en-US" sz="2100" dirty="0">
                <a:solidFill>
                  <a:srgbClr val="FFFFFF"/>
                </a:solidFill>
              </a:rPr>
              <a:t>“Juridical power inevitably “produces” what it claims merely to represent; hence, politics must be concerned with this dual function of power: the juridical and the productive. […] Feminist critique ought also to understand how the category of “women,” the subject of feminism, is produced and restrained in the very structures of power through which emancipation is sought.”</a:t>
            </a:r>
          </a:p>
          <a:p>
            <a:pPr defTabSz="914400">
              <a:lnSpc>
                <a:spcPct val="90000"/>
              </a:lnSpc>
              <a:spcAft>
                <a:spcPts val="600"/>
              </a:spcAft>
              <a:buClr>
                <a:schemeClr val="accent1"/>
              </a:buClr>
            </a:pPr>
            <a:r>
              <a:rPr lang="en-US" sz="2100" dirty="0">
                <a:solidFill>
                  <a:srgbClr val="FFFFFF"/>
                </a:solidFill>
              </a:rPr>
              <a:t> </a:t>
            </a:r>
          </a:p>
          <a:p>
            <a:pPr algn="r" defTabSz="914400">
              <a:lnSpc>
                <a:spcPct val="90000"/>
              </a:lnSpc>
              <a:spcAft>
                <a:spcPts val="600"/>
              </a:spcAft>
              <a:buClr>
                <a:schemeClr val="accent1"/>
              </a:buClr>
            </a:pPr>
            <a:r>
              <a:rPr lang="en-US" dirty="0">
                <a:solidFill>
                  <a:srgbClr val="FFFFFF"/>
                </a:solidFill>
              </a:rPr>
              <a:t>Judith Butler, </a:t>
            </a:r>
            <a:r>
              <a:rPr lang="en-US" i="1" dirty="0">
                <a:solidFill>
                  <a:srgbClr val="FFFFFF"/>
                </a:solidFill>
              </a:rPr>
              <a:t>Gender Trouble. Feminism and the Subversion of Identity </a:t>
            </a:r>
            <a:r>
              <a:rPr lang="en-US" dirty="0">
                <a:solidFill>
                  <a:srgbClr val="FFFFFF"/>
                </a:solidFill>
              </a:rPr>
              <a:t>(1990)</a:t>
            </a:r>
          </a:p>
          <a:p>
            <a:pPr defTabSz="914400">
              <a:lnSpc>
                <a:spcPct val="90000"/>
              </a:lnSpc>
              <a:spcAft>
                <a:spcPts val="600"/>
              </a:spcAft>
              <a:buClr>
                <a:schemeClr val="accent1"/>
              </a:buClr>
            </a:pPr>
            <a:endParaRPr lang="en-US" sz="2200" dirty="0">
              <a:solidFill>
                <a:srgbClr val="FFFFFF"/>
              </a:solidFill>
            </a:endParaRPr>
          </a:p>
        </p:txBody>
      </p:sp>
      <p:pic>
        <p:nvPicPr>
          <p:cNvPr id="3" name="Picture 2" descr="A person smiling in front of a book shelf&#10;&#10;Description automatically generated with low confidence">
            <a:extLst>
              <a:ext uri="{FF2B5EF4-FFF2-40B4-BE49-F238E27FC236}">
                <a16:creationId xmlns:a16="http://schemas.microsoft.com/office/drawing/2014/main" id="{6A2B69A1-97DE-0631-4697-E10AE43C7343}"/>
              </a:ext>
            </a:extLst>
          </p:cNvPr>
          <p:cNvPicPr>
            <a:picLocks noChangeAspect="1"/>
          </p:cNvPicPr>
          <p:nvPr/>
        </p:nvPicPr>
        <p:blipFill rotWithShape="1">
          <a:blip r:embed="rId2"/>
          <a:srcRect l="19171" r="35669" b="-1"/>
          <a:stretch/>
        </p:blipFill>
        <p:spPr>
          <a:xfrm>
            <a:off x="7552266" y="10"/>
            <a:ext cx="4639734" cy="6857990"/>
          </a:xfrm>
          <a:prstGeom prst="rect">
            <a:avLst/>
          </a:prstGeom>
        </p:spPr>
      </p:pic>
      <p:sp>
        <p:nvSpPr>
          <p:cNvPr id="5" name="TextBox 4">
            <a:extLst>
              <a:ext uri="{FF2B5EF4-FFF2-40B4-BE49-F238E27FC236}">
                <a16:creationId xmlns:a16="http://schemas.microsoft.com/office/drawing/2014/main" id="{EBA227DC-36CD-2AF7-39BE-7D15B25375CC}"/>
              </a:ext>
            </a:extLst>
          </p:cNvPr>
          <p:cNvSpPr txBox="1"/>
          <p:nvPr/>
        </p:nvSpPr>
        <p:spPr>
          <a:xfrm>
            <a:off x="1129556" y="755793"/>
            <a:ext cx="5901599" cy="1200329"/>
          </a:xfrm>
          <a:prstGeom prst="rect">
            <a:avLst/>
          </a:prstGeom>
          <a:noFill/>
        </p:spPr>
        <p:txBody>
          <a:bodyPr wrap="square" rtlCol="0">
            <a:spAutoFit/>
          </a:bodyPr>
          <a:lstStyle/>
          <a:p>
            <a:r>
              <a:rPr lang="en-US" sz="3600" dirty="0">
                <a:latin typeface="+mj-lt"/>
              </a:rPr>
              <a:t>WOMEN AND (WESTERN) UNIVERSAL DIFFERENCE: THE POSTSTRUCTURAL TURN</a:t>
            </a:r>
          </a:p>
        </p:txBody>
      </p:sp>
    </p:spTree>
    <p:extLst>
      <p:ext uri="{BB962C8B-B14F-4D97-AF65-F5344CB8AC3E}">
        <p14:creationId xmlns:p14="http://schemas.microsoft.com/office/powerpoint/2010/main" val="1356574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C6DF-BE28-2F86-C0AA-5645A0783F80}"/>
              </a:ext>
            </a:extLst>
          </p:cNvPr>
          <p:cNvSpPr>
            <a:spLocks noGrp="1"/>
          </p:cNvSpPr>
          <p:nvPr>
            <p:ph type="title"/>
          </p:nvPr>
        </p:nvSpPr>
        <p:spPr>
          <a:xfrm>
            <a:off x="1024128" y="585216"/>
            <a:ext cx="5902061" cy="1499616"/>
          </a:xfrm>
        </p:spPr>
        <p:txBody>
          <a:bodyPr>
            <a:normAutofit/>
          </a:bodyPr>
          <a:lstStyle/>
          <a:p>
            <a:r>
              <a:rPr lang="en-US"/>
              <a:t>The power of stories</a:t>
            </a:r>
          </a:p>
        </p:txBody>
      </p:sp>
      <p:sp>
        <p:nvSpPr>
          <p:cNvPr id="9" name="Content Placeholder 8">
            <a:extLst>
              <a:ext uri="{FF2B5EF4-FFF2-40B4-BE49-F238E27FC236}">
                <a16:creationId xmlns:a16="http://schemas.microsoft.com/office/drawing/2014/main" id="{B9BF09F2-BABA-C675-DC2F-F0FF45D0585D}"/>
              </a:ext>
            </a:extLst>
          </p:cNvPr>
          <p:cNvSpPr>
            <a:spLocks noGrp="1"/>
          </p:cNvSpPr>
          <p:nvPr>
            <p:ph idx="1"/>
          </p:nvPr>
        </p:nvSpPr>
        <p:spPr>
          <a:xfrm>
            <a:off x="781279" y="2084832"/>
            <a:ext cx="6457949" cy="4017645"/>
          </a:xfrm>
        </p:spPr>
        <p:txBody>
          <a:bodyPr>
            <a:noAutofit/>
          </a:bodyPr>
          <a:lstStyle/>
          <a:p>
            <a:pPr marL="0" indent="0">
              <a:buNone/>
            </a:pPr>
            <a:r>
              <a:rPr lang="en-US" sz="2000" b="1" dirty="0"/>
              <a:t>Clare Hemmings: How does Western feminist theory tell the story of its own recent past?</a:t>
            </a:r>
          </a:p>
          <a:p>
            <a:pPr>
              <a:buFontTx/>
              <a:buChar char="-"/>
            </a:pPr>
            <a:r>
              <a:rPr lang="en-US" sz="2000" dirty="0"/>
              <a:t>Dominant, developmental narrative: from unity to fragmentation (depoliticization) and differentiation (away from material conditions).</a:t>
            </a:r>
          </a:p>
          <a:p>
            <a:pPr marL="0" indent="0">
              <a:buNone/>
            </a:pPr>
            <a:r>
              <a:rPr lang="en-US" sz="2000" dirty="0"/>
              <a:t>- Told as a story of </a:t>
            </a:r>
            <a:r>
              <a:rPr lang="en-US" sz="2000" u="sng" dirty="0"/>
              <a:t>progress</a:t>
            </a:r>
            <a:r>
              <a:rPr lang="en-US" sz="2000" dirty="0"/>
              <a:t> or </a:t>
            </a:r>
            <a:r>
              <a:rPr lang="en-US" sz="2000" u="sng" dirty="0"/>
              <a:t>loss</a:t>
            </a:r>
            <a:r>
              <a:rPr lang="en-US" sz="2000" dirty="0"/>
              <a:t>, allowing us to position ourselves as critical or transcendent, but always responsive.</a:t>
            </a:r>
          </a:p>
          <a:p>
            <a:pPr marL="0" indent="0">
              <a:buNone/>
            </a:pPr>
            <a:r>
              <a:rPr lang="en-US" sz="2000" dirty="0"/>
              <a:t>- Butler, Haraway and Spivak positioned “at the threshold of the ‘death of feminism’” with their challenge of dichotomies and their focus on language and representation.</a:t>
            </a:r>
          </a:p>
          <a:p>
            <a:pPr marL="0" indent="0">
              <a:buNone/>
            </a:pPr>
            <a:r>
              <a:rPr lang="en-US" sz="2000" dirty="0"/>
              <a:t>- A feminist project must therefore become a process of imagining the past “as a series of ongoing contests and relationships” (2005: 131).</a:t>
            </a:r>
          </a:p>
        </p:txBody>
      </p:sp>
      <p:pic>
        <p:nvPicPr>
          <p:cNvPr id="5" name="Content Placeholder 4" descr="A picture containing text, indoor&#10;&#10;Description automatically generated">
            <a:extLst>
              <a:ext uri="{FF2B5EF4-FFF2-40B4-BE49-F238E27FC236}">
                <a16:creationId xmlns:a16="http://schemas.microsoft.com/office/drawing/2014/main" id="{50F206E3-1D07-5D52-5D86-6DE9174F6FEC}"/>
              </a:ext>
            </a:extLst>
          </p:cNvPr>
          <p:cNvPicPr>
            <a:picLocks noChangeAspect="1"/>
          </p:cNvPicPr>
          <p:nvPr/>
        </p:nvPicPr>
        <p:blipFill rotWithShape="1">
          <a:blip r:embed="rId2"/>
          <a:srcRect t="3429" b="4179"/>
          <a:stretch/>
        </p:blipFill>
        <p:spPr>
          <a:xfrm>
            <a:off x="7552267" y="640080"/>
            <a:ext cx="3999654" cy="5577840"/>
          </a:xfrm>
          <a:prstGeom prst="rect">
            <a:avLst/>
          </a:prstGeom>
        </p:spPr>
      </p:pic>
    </p:spTree>
    <p:extLst>
      <p:ext uri="{BB962C8B-B14F-4D97-AF65-F5344CB8AC3E}">
        <p14:creationId xmlns:p14="http://schemas.microsoft.com/office/powerpoint/2010/main" val="3364731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83" name="Straight Connector 1082">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ABEA27-0254-E08D-B225-CDA1D1503D5E}"/>
              </a:ext>
            </a:extLst>
          </p:cNvPr>
          <p:cNvSpPr>
            <a:spLocks noGrp="1"/>
          </p:cNvSpPr>
          <p:nvPr>
            <p:ph type="title"/>
          </p:nvPr>
        </p:nvSpPr>
        <p:spPr>
          <a:xfrm>
            <a:off x="1024128" y="585216"/>
            <a:ext cx="5902061" cy="1499616"/>
          </a:xfrm>
        </p:spPr>
        <p:txBody>
          <a:bodyPr vert="horz" lIns="91440" tIns="45720" rIns="91440" bIns="45720" rtlCol="0" anchor="ctr">
            <a:normAutofit/>
          </a:bodyPr>
          <a:lstStyle/>
          <a:p>
            <a:r>
              <a:rPr lang="en-US" sz="4300"/>
              <a:t>Challenging gender as THE PRIMARY category of analysis</a:t>
            </a:r>
          </a:p>
        </p:txBody>
      </p:sp>
      <p:sp>
        <p:nvSpPr>
          <p:cNvPr id="1064" name="Content Placeholder 1028">
            <a:extLst>
              <a:ext uri="{FF2B5EF4-FFF2-40B4-BE49-F238E27FC236}">
                <a16:creationId xmlns:a16="http://schemas.microsoft.com/office/drawing/2014/main" id="{D16B7C1C-3658-4578-1507-7964DB96CF02}"/>
              </a:ext>
            </a:extLst>
          </p:cNvPr>
          <p:cNvSpPr>
            <a:spLocks noGrp="1"/>
          </p:cNvSpPr>
          <p:nvPr>
            <p:ph sz="half" idx="2"/>
          </p:nvPr>
        </p:nvSpPr>
        <p:spPr>
          <a:xfrm>
            <a:off x="1024128" y="2286000"/>
            <a:ext cx="5902061" cy="3931920"/>
          </a:xfrm>
        </p:spPr>
        <p:txBody>
          <a:bodyPr vert="horz" lIns="45720" tIns="45720" rIns="45720" bIns="45720" rtlCol="0">
            <a:normAutofit lnSpcReduction="10000"/>
          </a:bodyPr>
          <a:lstStyle/>
          <a:p>
            <a:r>
              <a:rPr lang="en-US" sz="2000" dirty="0" err="1"/>
              <a:t>Oyèrónkẹ</a:t>
            </a:r>
            <a:r>
              <a:rPr lang="en-US" sz="2000" dirty="0"/>
              <a:t>́ </a:t>
            </a:r>
            <a:r>
              <a:rPr lang="en-US" sz="2000" dirty="0" err="1"/>
              <a:t>Oyěwùmí</a:t>
            </a:r>
            <a:r>
              <a:rPr lang="en-US" sz="2000" dirty="0"/>
              <a:t> – the Yoruba in Nigeria don’t “do” gender: Western feminism’s roots in the patriarchal nuclear family and the recovery of African epistemologies (1997; 2002).</a:t>
            </a:r>
          </a:p>
          <a:p>
            <a:endParaRPr lang="en-US" sz="2000" dirty="0"/>
          </a:p>
          <a:p>
            <a:r>
              <a:rPr lang="en-US" sz="2000" dirty="0" err="1"/>
              <a:t>Afsaneh</a:t>
            </a:r>
            <a:r>
              <a:rPr lang="en-US" sz="2000" dirty="0"/>
              <a:t> </a:t>
            </a:r>
            <a:r>
              <a:rPr lang="en-US" sz="2000" dirty="0" err="1"/>
              <a:t>Najmabadi</a:t>
            </a:r>
            <a:r>
              <a:rPr lang="en-US" sz="2000" dirty="0"/>
              <a:t> – What happens when gender is used to inform historical research on the formation of Iranian modernity? What happens to sex and sexuality?</a:t>
            </a:r>
          </a:p>
          <a:p>
            <a:endParaRPr lang="en-US" sz="1400" dirty="0"/>
          </a:p>
          <a:p>
            <a:endParaRPr lang="en-US" sz="1400" dirty="0"/>
          </a:p>
          <a:p>
            <a:pPr algn="r"/>
            <a:r>
              <a:rPr lang="en-US" sz="1200" dirty="0"/>
              <a:t>Images (left to right): 1) Unknown artist. </a:t>
            </a:r>
            <a:r>
              <a:rPr lang="en-US" sz="1200" i="1" dirty="0"/>
              <a:t>Amorous Couple</a:t>
            </a:r>
            <a:r>
              <a:rPr lang="en-US" sz="1200" dirty="0"/>
              <a:t>. Early 19th century. Qajar Dynasty, Iran. 2) An unknown Yoruba artisan. 1950–1966, Western Nigeria. N.B. </a:t>
            </a:r>
            <a:r>
              <a:rPr lang="en-US" sz="1200" i="1" dirty="0" err="1"/>
              <a:t>Adire</a:t>
            </a:r>
            <a:r>
              <a:rPr lang="en-US" sz="1200" dirty="0"/>
              <a:t> cotton capes made by patterned dyeing of fabric with indigo pigment. This cape is traditional clothing for both men and women: it is wrapped around the body and the ends are tied together. </a:t>
            </a:r>
          </a:p>
        </p:txBody>
      </p:sp>
      <p:pic>
        <p:nvPicPr>
          <p:cNvPr id="1025" name="Picture 1" descr="page8image1699889392">
            <a:extLst>
              <a:ext uri="{FF2B5EF4-FFF2-40B4-BE49-F238E27FC236}">
                <a16:creationId xmlns:a16="http://schemas.microsoft.com/office/drawing/2014/main" id="{3C0A885E-9E27-8915-E9F8-D98C3B5C7ED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2341" r="3" b="40341"/>
          <a:stretch/>
        </p:blipFill>
        <p:spPr bwMode="auto">
          <a:xfrm>
            <a:off x="7552267" y="640080"/>
            <a:ext cx="3999654" cy="327727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picture containing text, fabric&#10;&#10;Description automatically generated">
            <a:extLst>
              <a:ext uri="{FF2B5EF4-FFF2-40B4-BE49-F238E27FC236}">
                <a16:creationId xmlns:a16="http://schemas.microsoft.com/office/drawing/2014/main" id="{E3621C45-5C34-E49D-4359-76CF74800862}"/>
              </a:ext>
            </a:extLst>
          </p:cNvPr>
          <p:cNvPicPr>
            <a:picLocks noChangeAspect="1"/>
          </p:cNvPicPr>
          <p:nvPr/>
        </p:nvPicPr>
        <p:blipFill rotWithShape="1">
          <a:blip r:embed="rId3"/>
          <a:srcRect t="9428" r="-1" b="12473"/>
          <a:stretch/>
        </p:blipFill>
        <p:spPr>
          <a:xfrm>
            <a:off x="7552267" y="4078225"/>
            <a:ext cx="3999654" cy="2139694"/>
          </a:xfrm>
          <a:prstGeom prst="rect">
            <a:avLst/>
          </a:prstGeom>
        </p:spPr>
      </p:pic>
    </p:spTree>
    <p:extLst>
      <p:ext uri="{BB962C8B-B14F-4D97-AF65-F5344CB8AC3E}">
        <p14:creationId xmlns:p14="http://schemas.microsoft.com/office/powerpoint/2010/main" val="173899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730FFF-3B7A-58A3-BA52-22784EC7DB91}"/>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dirty="0"/>
              <a:t>FEMINISM AS World-making</a:t>
            </a:r>
          </a:p>
        </p:txBody>
      </p:sp>
      <p:sp>
        <p:nvSpPr>
          <p:cNvPr id="4" name="Content Placeholder 3">
            <a:extLst>
              <a:ext uri="{FF2B5EF4-FFF2-40B4-BE49-F238E27FC236}">
                <a16:creationId xmlns:a16="http://schemas.microsoft.com/office/drawing/2014/main" id="{85AF5822-ABBD-FD27-0818-EE67E19C92A8}"/>
              </a:ext>
            </a:extLst>
          </p:cNvPr>
          <p:cNvSpPr>
            <a:spLocks noGrp="1"/>
          </p:cNvSpPr>
          <p:nvPr>
            <p:ph sz="half" idx="2"/>
          </p:nvPr>
        </p:nvSpPr>
        <p:spPr>
          <a:xfrm>
            <a:off x="1024128" y="2084832"/>
            <a:ext cx="6066818" cy="4478014"/>
          </a:xfrm>
        </p:spPr>
        <p:txBody>
          <a:bodyPr vert="horz" lIns="45720" tIns="45720" rIns="45720" bIns="45720" rtlCol="0">
            <a:normAutofit/>
          </a:bodyPr>
          <a:lstStyle/>
          <a:p>
            <a:r>
              <a:rPr lang="en-US" b="1" dirty="0"/>
              <a:t>Emotional investment </a:t>
            </a:r>
            <a:r>
              <a:rPr lang="en-US" dirty="0"/>
              <a:t>= it hurts because it matters</a:t>
            </a:r>
          </a:p>
          <a:p>
            <a:r>
              <a:rPr lang="en-US" dirty="0"/>
              <a:t>“To build feminist dwellings, we need to dismantle what has already been assembled; we need to ask what it is we are against, what it is we are for, knowing full well that this we is not a foundation but what we are working toward. By working out what we are for, we are working out that we, that hopeful signifier of a feminist collectivity.” </a:t>
            </a:r>
          </a:p>
          <a:p>
            <a:pPr algn="r"/>
            <a:r>
              <a:rPr lang="en-US" dirty="0"/>
              <a:t>Sara Ahmed, </a:t>
            </a:r>
            <a:r>
              <a:rPr lang="en-US" i="1" dirty="0"/>
              <a:t>Living a Feminist Life </a:t>
            </a:r>
            <a:r>
              <a:rPr lang="en-US" dirty="0"/>
              <a:t>(2017: 2)</a:t>
            </a:r>
          </a:p>
          <a:p>
            <a:pPr marL="0" indent="0">
              <a:buNone/>
            </a:pPr>
            <a:endParaRPr lang="en-US" dirty="0"/>
          </a:p>
          <a:p>
            <a:pPr marL="0" indent="0">
              <a:buNone/>
            </a:pPr>
            <a:endParaRPr lang="en-US" dirty="0"/>
          </a:p>
          <a:p>
            <a:pPr algn="r"/>
            <a:r>
              <a:rPr lang="en-US" sz="1200" dirty="0"/>
              <a:t>Carrie Moyer, </a:t>
            </a:r>
            <a:r>
              <a:rPr lang="en-US" sz="1200" i="1" dirty="0" err="1"/>
              <a:t>Chromafesto</a:t>
            </a:r>
            <a:r>
              <a:rPr lang="en-US" sz="1200" i="1" dirty="0"/>
              <a:t> (Sister Resister 1.2)</a:t>
            </a:r>
            <a:r>
              <a:rPr lang="en-US" sz="1200" dirty="0"/>
              <a:t>, 2003. Acrylic, glitter on canvas.</a:t>
            </a:r>
          </a:p>
        </p:txBody>
      </p:sp>
      <p:pic>
        <p:nvPicPr>
          <p:cNvPr id="6" name="Content Placeholder 5" descr="A picture containing clipart&#10;&#10;Description automatically generated">
            <a:extLst>
              <a:ext uri="{FF2B5EF4-FFF2-40B4-BE49-F238E27FC236}">
                <a16:creationId xmlns:a16="http://schemas.microsoft.com/office/drawing/2014/main" id="{EF2D4543-6E2B-2B16-5B9E-45FBD851A715}"/>
              </a:ext>
            </a:extLst>
          </p:cNvPr>
          <p:cNvPicPr>
            <a:picLocks noGrp="1" noChangeAspect="1"/>
          </p:cNvPicPr>
          <p:nvPr>
            <p:ph sz="half" idx="1"/>
          </p:nvPr>
        </p:nvPicPr>
        <p:blipFill rotWithShape="1">
          <a:blip r:embed="rId2"/>
          <a:srcRect t="3350" r="1" b="14915"/>
          <a:stretch/>
        </p:blipFill>
        <p:spPr>
          <a:xfrm>
            <a:off x="7552266" y="10"/>
            <a:ext cx="4639733" cy="6857990"/>
          </a:xfrm>
          <a:prstGeom prst="rect">
            <a:avLst/>
          </a:prstGeom>
        </p:spPr>
      </p:pic>
    </p:spTree>
    <p:extLst>
      <p:ext uri="{BB962C8B-B14F-4D97-AF65-F5344CB8AC3E}">
        <p14:creationId xmlns:p14="http://schemas.microsoft.com/office/powerpoint/2010/main" val="3880671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5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AB2015F-86D0-2BBA-0CAD-3A97CCBF22EC}"/>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rPr>
              <a:t>Feminism and </a:t>
            </a:r>
            <a:br>
              <a:rPr lang="en-US" dirty="0">
                <a:solidFill>
                  <a:srgbClr val="FFFFFF"/>
                </a:solidFill>
              </a:rPr>
            </a:br>
            <a:r>
              <a:rPr lang="en-US" dirty="0">
                <a:solidFill>
                  <a:srgbClr val="FFFFFF"/>
                </a:solidFill>
              </a:rPr>
              <a:t>the beauty myth</a:t>
            </a:r>
          </a:p>
        </p:txBody>
      </p:sp>
      <p:pic>
        <p:nvPicPr>
          <p:cNvPr id="8" name="Content Placeholder 7" descr="A person taking a selfie&#10;&#10;Description automatically generated">
            <a:extLst>
              <a:ext uri="{FF2B5EF4-FFF2-40B4-BE49-F238E27FC236}">
                <a16:creationId xmlns:a16="http://schemas.microsoft.com/office/drawing/2014/main" id="{25DA0E82-DEB0-6ED8-516C-3C7AFDCC4627}"/>
              </a:ext>
            </a:extLst>
          </p:cNvPr>
          <p:cNvPicPr>
            <a:picLocks noGrp="1" noChangeAspect="1"/>
          </p:cNvPicPr>
          <p:nvPr>
            <p:ph sz="half" idx="1"/>
          </p:nvPr>
        </p:nvPicPr>
        <p:blipFill rotWithShape="1">
          <a:blip r:embed="rId2"/>
          <a:srcRect r="3" b="13060"/>
          <a:stretch/>
        </p:blipFill>
        <p:spPr>
          <a:xfrm>
            <a:off x="327547" y="321733"/>
            <a:ext cx="3448718" cy="4107392"/>
          </a:xfrm>
          <a:prstGeom prst="rect">
            <a:avLst/>
          </a:prstGeom>
        </p:spPr>
      </p:pic>
      <p:pic>
        <p:nvPicPr>
          <p:cNvPr id="10" name="Content Placeholder 9" descr="A person in a mask&#10;&#10;Description automatically generated">
            <a:extLst>
              <a:ext uri="{FF2B5EF4-FFF2-40B4-BE49-F238E27FC236}">
                <a16:creationId xmlns:a16="http://schemas.microsoft.com/office/drawing/2014/main" id="{71A692ED-245A-E8EE-E012-7BC11C862785}"/>
              </a:ext>
            </a:extLst>
          </p:cNvPr>
          <p:cNvPicPr>
            <a:picLocks noGrp="1" noChangeAspect="1"/>
          </p:cNvPicPr>
          <p:nvPr>
            <p:ph sz="half" idx="2"/>
          </p:nvPr>
        </p:nvPicPr>
        <p:blipFill rotWithShape="1">
          <a:blip r:embed="rId3"/>
          <a:srcRect t="20880" r="1" b="2632"/>
          <a:stretch/>
        </p:blipFill>
        <p:spPr>
          <a:xfrm>
            <a:off x="3925067" y="321732"/>
            <a:ext cx="3448718" cy="4106284"/>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TextBox 10">
            <a:extLst>
              <a:ext uri="{FF2B5EF4-FFF2-40B4-BE49-F238E27FC236}">
                <a16:creationId xmlns:a16="http://schemas.microsoft.com/office/drawing/2014/main" id="{4B50FA34-F905-8340-4188-D50912780D8E}"/>
              </a:ext>
            </a:extLst>
          </p:cNvPr>
          <p:cNvSpPr txBox="1"/>
          <p:nvPr/>
        </p:nvSpPr>
        <p:spPr>
          <a:xfrm>
            <a:off x="8029319" y="917725"/>
            <a:ext cx="3424739" cy="4852362"/>
          </a:xfrm>
          <a:prstGeom prst="rect">
            <a:avLst/>
          </a:prstGeom>
        </p:spPr>
        <p:txBody>
          <a:bodyPr vert="horz" lIns="45720" tIns="45720" rIns="45720" bIns="45720" rtlCol="0" anchor="ctr">
            <a:normAutofit/>
          </a:bodyPr>
          <a:lstStyle/>
          <a:p>
            <a:pPr defTabSz="914400">
              <a:lnSpc>
                <a:spcPct val="90000"/>
              </a:lnSpc>
              <a:spcAft>
                <a:spcPts val="600"/>
              </a:spcAft>
              <a:buClr>
                <a:schemeClr val="accent1"/>
              </a:buClr>
            </a:pPr>
            <a:r>
              <a:rPr lang="en-US" sz="2000" dirty="0">
                <a:solidFill>
                  <a:srgbClr val="FFFFFF"/>
                </a:solidFill>
                <a:effectLst/>
              </a:rPr>
              <a:t>“The more legal and material hindrances women have broken through, the more strictly and heavily and cruelly images of female beauty have come to weigh upon us. […] We are in the midst of a violent backlash against feminism that uses images of female beauty as a political weapon against women’s advancement: the beauty myth.” (Wolff 1991, 10)</a:t>
            </a:r>
          </a:p>
          <a:p>
            <a:pPr defTabSz="914400">
              <a:lnSpc>
                <a:spcPct val="90000"/>
              </a:lnSpc>
              <a:spcAft>
                <a:spcPts val="600"/>
              </a:spcAft>
              <a:buClr>
                <a:schemeClr val="accent1"/>
              </a:buClr>
            </a:pPr>
            <a:endParaRPr lang="en-US" sz="2000" dirty="0">
              <a:solidFill>
                <a:srgbClr val="FFFFFF"/>
              </a:solidFill>
              <a:effectLst/>
            </a:endParaRPr>
          </a:p>
          <a:p>
            <a:pPr defTabSz="914400">
              <a:lnSpc>
                <a:spcPct val="90000"/>
              </a:lnSpc>
              <a:spcAft>
                <a:spcPts val="600"/>
              </a:spcAft>
              <a:buClr>
                <a:schemeClr val="accent1"/>
              </a:buClr>
            </a:pPr>
            <a:r>
              <a:rPr lang="en-US" sz="2000" dirty="0">
                <a:solidFill>
                  <a:srgbClr val="FFFFFF"/>
                </a:solidFill>
              </a:rPr>
              <a:t>“</a:t>
            </a:r>
            <a:r>
              <a:rPr lang="en-US" sz="2000" b="1" i="1" dirty="0">
                <a:solidFill>
                  <a:srgbClr val="FFFFFF"/>
                </a:solidFill>
              </a:rPr>
              <a:t>The beauty myth is always actually prescribing </a:t>
            </a:r>
            <a:r>
              <a:rPr lang="en-US" sz="2000" b="1" i="1" dirty="0" err="1">
                <a:solidFill>
                  <a:srgbClr val="FFFFFF"/>
                </a:solidFill>
              </a:rPr>
              <a:t>behaviour</a:t>
            </a:r>
            <a:r>
              <a:rPr lang="en-US" sz="2000" b="1" i="1" dirty="0">
                <a:solidFill>
                  <a:srgbClr val="FFFFFF"/>
                </a:solidFill>
              </a:rPr>
              <a:t> and not appearance</a:t>
            </a:r>
            <a:r>
              <a:rPr lang="en-US" sz="2000" dirty="0">
                <a:solidFill>
                  <a:srgbClr val="FFFFFF"/>
                </a:solidFill>
              </a:rPr>
              <a:t>.” (p. 14) </a:t>
            </a:r>
          </a:p>
          <a:p>
            <a:pPr defTabSz="914400">
              <a:lnSpc>
                <a:spcPct val="90000"/>
              </a:lnSpc>
              <a:spcAft>
                <a:spcPts val="600"/>
              </a:spcAft>
              <a:buClr>
                <a:schemeClr val="accent1"/>
              </a:buClr>
            </a:pPr>
            <a:endParaRPr lang="en-US" dirty="0">
              <a:solidFill>
                <a:srgbClr val="FFFFFF"/>
              </a:solidFill>
            </a:endParaRPr>
          </a:p>
        </p:txBody>
      </p:sp>
    </p:spTree>
    <p:extLst>
      <p:ext uri="{BB962C8B-B14F-4D97-AF65-F5344CB8AC3E}">
        <p14:creationId xmlns:p14="http://schemas.microsoft.com/office/powerpoint/2010/main" val="2505968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B0CD-A8E9-6AA4-DA96-5AFFB7E47D90}"/>
              </a:ext>
            </a:extLst>
          </p:cNvPr>
          <p:cNvSpPr>
            <a:spLocks noGrp="1"/>
          </p:cNvSpPr>
          <p:nvPr>
            <p:ph type="title"/>
          </p:nvPr>
        </p:nvSpPr>
        <p:spPr>
          <a:xfrm>
            <a:off x="1024128" y="585216"/>
            <a:ext cx="8018272" cy="1499616"/>
          </a:xfrm>
        </p:spPr>
        <p:txBody>
          <a:bodyPr>
            <a:normAutofit/>
          </a:bodyPr>
          <a:lstStyle/>
          <a:p>
            <a:r>
              <a:rPr lang="en-US"/>
              <a:t>TOPIC 1: READING FOR SEMINARS</a:t>
            </a:r>
            <a:endParaRPr lang="en-US" dirty="0"/>
          </a:p>
        </p:txBody>
      </p:sp>
      <p:sp>
        <p:nvSpPr>
          <p:cNvPr id="3" name="Content Placeholder 2">
            <a:extLst>
              <a:ext uri="{FF2B5EF4-FFF2-40B4-BE49-F238E27FC236}">
                <a16:creationId xmlns:a16="http://schemas.microsoft.com/office/drawing/2014/main" id="{49DC8C36-1F0E-4F17-13C2-C4860204E3A0}"/>
              </a:ext>
            </a:extLst>
          </p:cNvPr>
          <p:cNvSpPr>
            <a:spLocks noGrp="1"/>
          </p:cNvSpPr>
          <p:nvPr>
            <p:ph idx="1"/>
          </p:nvPr>
        </p:nvSpPr>
        <p:spPr>
          <a:xfrm>
            <a:off x="1024128" y="1957387"/>
            <a:ext cx="8018271" cy="4466875"/>
          </a:xfrm>
        </p:spPr>
        <p:txBody>
          <a:bodyPr>
            <a:normAutofit fontScale="92500" lnSpcReduction="10000"/>
          </a:bodyPr>
          <a:lstStyle/>
          <a:p>
            <a:endParaRPr lang="en-US" sz="1000" dirty="0"/>
          </a:p>
          <a:p>
            <a:r>
              <a:rPr lang="en-US" sz="2000" b="1" dirty="0"/>
              <a:t>CORE READING</a:t>
            </a:r>
          </a:p>
          <a:p>
            <a:r>
              <a:rPr lang="en-US" sz="2000" dirty="0"/>
              <a:t>R.W. Connell (2009) “The question of gender,” in </a:t>
            </a:r>
            <a:r>
              <a:rPr lang="en-US" sz="2000" i="1" dirty="0"/>
              <a:t>Short Introductions: Gender in World Perspective</a:t>
            </a:r>
            <a:r>
              <a:rPr lang="en-US" sz="2000" dirty="0"/>
              <a:t>. Cambridge, Polity Press, pp. 1-12. </a:t>
            </a:r>
          </a:p>
          <a:p>
            <a:r>
              <a:rPr lang="en-US" sz="2000" dirty="0"/>
              <a:t>Please choose ONE of following two articles:</a:t>
            </a:r>
          </a:p>
          <a:p>
            <a:pPr lvl="1">
              <a:buFont typeface="Arial" panose="020B0604020202020204" pitchFamily="34" charset="0"/>
              <a:buChar char="•"/>
            </a:pPr>
            <a:r>
              <a:rPr lang="en-US" sz="2000" dirty="0" err="1"/>
              <a:t>Afsaneh</a:t>
            </a:r>
            <a:r>
              <a:rPr lang="en-US" sz="2000" dirty="0"/>
              <a:t> </a:t>
            </a:r>
            <a:r>
              <a:rPr lang="en-US" sz="2000" dirty="0" err="1"/>
              <a:t>Najmabadi</a:t>
            </a:r>
            <a:r>
              <a:rPr lang="en-US" sz="2000" dirty="0"/>
              <a:t> (2006) Beyond the Americas: Are Gender and Sexuality Useful Categories of Historical Analysis?, </a:t>
            </a:r>
            <a:r>
              <a:rPr lang="en-US" sz="2000" i="1" dirty="0"/>
              <a:t>Journal of Women's History </a:t>
            </a:r>
            <a:r>
              <a:rPr lang="en-US" sz="2000" dirty="0"/>
              <a:t>18(1), pp. 11-21.</a:t>
            </a:r>
          </a:p>
          <a:p>
            <a:pPr lvl="1">
              <a:buFont typeface="Arial" panose="020B0604020202020204" pitchFamily="34" charset="0"/>
              <a:buChar char="•"/>
            </a:pPr>
            <a:r>
              <a:rPr lang="en-US" sz="2000" dirty="0" err="1"/>
              <a:t>Oyèrónkẹ</a:t>
            </a:r>
            <a:r>
              <a:rPr lang="en-US" sz="2000" dirty="0"/>
              <a:t>́ </a:t>
            </a:r>
            <a:r>
              <a:rPr lang="en-US" sz="2000" dirty="0" err="1"/>
              <a:t>Oyěwùmí</a:t>
            </a:r>
            <a:r>
              <a:rPr lang="en-US" sz="2000" dirty="0"/>
              <a:t> (2002) Conceptualizing Gender: Eurocentric Foundations of Feminist Concepts and the Challenge of African Epistemologies. </a:t>
            </a:r>
            <a:r>
              <a:rPr lang="en-US" sz="2000" i="1" dirty="0" err="1"/>
              <a:t>Jenda</a:t>
            </a:r>
            <a:r>
              <a:rPr lang="en-US" sz="2000" i="1" dirty="0"/>
              <a:t>: A Journal of Culture and African Women </a:t>
            </a:r>
            <a:r>
              <a:rPr lang="en-US" sz="2000" dirty="0"/>
              <a:t>2(1), pp. 1-9.</a:t>
            </a:r>
          </a:p>
          <a:p>
            <a:r>
              <a:rPr lang="en-US" sz="2000" b="1" dirty="0"/>
              <a:t>START TO PREPARE FOR THE EXHIBITION VISIT</a:t>
            </a:r>
          </a:p>
          <a:p>
            <a:r>
              <a:rPr lang="en-US" sz="2000" dirty="0"/>
              <a:t>Read</a:t>
            </a:r>
            <a:r>
              <a:rPr lang="en-US" sz="2000" b="1" dirty="0"/>
              <a:t> </a:t>
            </a:r>
            <a:r>
              <a:rPr lang="en-US" sz="2000" dirty="0"/>
              <a:t>Naomi Wolff (1991</a:t>
            </a:r>
            <a:r>
              <a:rPr lang="en-US" sz="2000"/>
              <a:t>) Chapter 1 The </a:t>
            </a:r>
            <a:r>
              <a:rPr lang="en-US" sz="2000" dirty="0"/>
              <a:t>Beauty Myth, in </a:t>
            </a:r>
            <a:r>
              <a:rPr lang="en-US" sz="2000" i="1" dirty="0"/>
              <a:t>The Beauty Myth</a:t>
            </a:r>
            <a:r>
              <a:rPr lang="en-US" sz="2000" dirty="0"/>
              <a:t>. Vintage.</a:t>
            </a:r>
          </a:p>
          <a:p>
            <a:endParaRPr lang="en-US" sz="2000" b="1" dirty="0"/>
          </a:p>
        </p:txBody>
      </p:sp>
      <p:sp>
        <p:nvSpPr>
          <p:cNvPr id="16"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158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78B56-8071-7C64-3830-58E31F3085AC}"/>
              </a:ext>
            </a:extLst>
          </p:cNvPr>
          <p:cNvSpPr>
            <a:spLocks noGrp="1"/>
          </p:cNvSpPr>
          <p:nvPr>
            <p:ph type="title"/>
          </p:nvPr>
        </p:nvSpPr>
        <p:spPr>
          <a:xfrm>
            <a:off x="4713224" y="1105351"/>
            <a:ext cx="6353967" cy="3023981"/>
          </a:xfrm>
        </p:spPr>
        <p:txBody>
          <a:bodyPr vert="horz" lIns="91440" tIns="45720" rIns="91440" bIns="45720" rtlCol="0" anchor="b">
            <a:normAutofit/>
          </a:bodyPr>
          <a:lstStyle/>
          <a:p>
            <a:r>
              <a:rPr lang="en-US" sz="4800" spc="200" dirty="0">
                <a:solidFill>
                  <a:srgbClr val="FFFFFF"/>
                </a:solidFill>
              </a:rPr>
              <a:t>Questions?</a:t>
            </a:r>
          </a:p>
        </p:txBody>
      </p:sp>
      <p:cxnSp>
        <p:nvCxnSpPr>
          <p:cNvPr id="38" name="Straight Connector 37">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883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9C4B8-6C39-4CC4-51DB-ED3CAD2DFEAB}"/>
              </a:ext>
            </a:extLst>
          </p:cNvPr>
          <p:cNvSpPr>
            <a:spLocks noGrp="1"/>
          </p:cNvSpPr>
          <p:nvPr>
            <p:ph type="title"/>
          </p:nvPr>
        </p:nvSpPr>
        <p:spPr>
          <a:xfrm>
            <a:off x="1024128" y="585216"/>
            <a:ext cx="6066818" cy="1499616"/>
          </a:xfrm>
        </p:spPr>
        <p:txBody>
          <a:bodyPr>
            <a:normAutofit/>
          </a:bodyPr>
          <a:lstStyle/>
          <a:p>
            <a:r>
              <a:rPr lang="en-US" dirty="0"/>
              <a:t>paradoxical injunctions </a:t>
            </a:r>
          </a:p>
        </p:txBody>
      </p:sp>
      <p:sp>
        <p:nvSpPr>
          <p:cNvPr id="3" name="Content Placeholder 2">
            <a:extLst>
              <a:ext uri="{FF2B5EF4-FFF2-40B4-BE49-F238E27FC236}">
                <a16:creationId xmlns:a16="http://schemas.microsoft.com/office/drawing/2014/main" id="{A4966324-500F-E2DD-92F4-E8C6C80F1500}"/>
              </a:ext>
            </a:extLst>
          </p:cNvPr>
          <p:cNvSpPr>
            <a:spLocks noGrp="1"/>
          </p:cNvSpPr>
          <p:nvPr>
            <p:ph idx="1"/>
          </p:nvPr>
        </p:nvSpPr>
        <p:spPr>
          <a:xfrm>
            <a:off x="1024128" y="2286000"/>
            <a:ext cx="6066818" cy="4023360"/>
          </a:xfrm>
        </p:spPr>
        <p:txBody>
          <a:bodyPr>
            <a:normAutofit lnSpcReduction="10000"/>
          </a:bodyPr>
          <a:lstStyle/>
          <a:p>
            <a:pPr>
              <a:buFont typeface="Wingdings" pitchFamily="2" charset="2"/>
              <a:buChar char="Ø"/>
            </a:pPr>
            <a:r>
              <a:rPr lang="en-US" sz="2000" dirty="0"/>
              <a:t> To acquire </a:t>
            </a:r>
            <a:r>
              <a:rPr lang="en-US" sz="2000" b="1" dirty="0"/>
              <a:t>social acceptability and legitimacy</a:t>
            </a:r>
            <a:r>
              <a:rPr lang="en-US" sz="2000" dirty="0"/>
              <a:t>, competent femininity (and masculinity) must be visibly ascribed on the body and adhere to standards of attractiveness. </a:t>
            </a:r>
          </a:p>
          <a:p>
            <a:pPr>
              <a:buFont typeface="Wingdings" pitchFamily="2" charset="2"/>
              <a:buChar char="Ø"/>
            </a:pPr>
            <a:endParaRPr lang="en-US" sz="2000" dirty="0"/>
          </a:p>
          <a:p>
            <a:pPr>
              <a:buFont typeface="Wingdings" pitchFamily="2" charset="2"/>
              <a:buChar char="Ø"/>
            </a:pPr>
            <a:r>
              <a:rPr lang="en-US" sz="2000" dirty="0"/>
              <a:t> When an “attractive” feminine (and masculine) body is achieved it facilitates or lubricates the social processes we are involved in; beauty is </a:t>
            </a:r>
            <a:r>
              <a:rPr lang="en-US" sz="2000" b="1" dirty="0"/>
              <a:t>a resource</a:t>
            </a:r>
            <a:r>
              <a:rPr lang="en-US" sz="2000" dirty="0"/>
              <a:t>.</a:t>
            </a:r>
          </a:p>
          <a:p>
            <a:pPr>
              <a:buFont typeface="Wingdings" pitchFamily="2" charset="2"/>
              <a:buChar char="Ø"/>
            </a:pPr>
            <a:endParaRPr lang="en-US" sz="2000" dirty="0"/>
          </a:p>
          <a:p>
            <a:pPr>
              <a:buFont typeface="Wingdings" pitchFamily="2" charset="2"/>
              <a:buChar char="Ø"/>
            </a:pPr>
            <a:r>
              <a:rPr lang="en-US" sz="2000" dirty="0"/>
              <a:t>For women, however, there are a set of </a:t>
            </a:r>
            <a:r>
              <a:rPr lang="en-US" sz="2000" b="1" dirty="0"/>
              <a:t>paradoxical injunctions</a:t>
            </a:r>
            <a:r>
              <a:rPr lang="en-US" sz="2000" dirty="0"/>
              <a:t>, meaning they can never stop worrying about their appearance.</a:t>
            </a:r>
          </a:p>
          <a:p>
            <a:endParaRPr lang="en-US" sz="2000" dirty="0"/>
          </a:p>
        </p:txBody>
      </p:sp>
      <p:pic>
        <p:nvPicPr>
          <p:cNvPr id="5" name="Picture 4" descr="A hand holding a coin&#10;&#10;Description automatically generated">
            <a:extLst>
              <a:ext uri="{FF2B5EF4-FFF2-40B4-BE49-F238E27FC236}">
                <a16:creationId xmlns:a16="http://schemas.microsoft.com/office/drawing/2014/main" id="{B826A8B4-78D0-583C-789A-D883B9450C2B}"/>
              </a:ext>
            </a:extLst>
          </p:cNvPr>
          <p:cNvPicPr>
            <a:picLocks noChangeAspect="1"/>
          </p:cNvPicPr>
          <p:nvPr/>
        </p:nvPicPr>
        <p:blipFill rotWithShape="1">
          <a:blip r:embed="rId2"/>
          <a:srcRect r="2" b="8360"/>
          <a:stretch/>
        </p:blipFill>
        <p:spPr>
          <a:xfrm>
            <a:off x="7552266" y="10"/>
            <a:ext cx="4639733" cy="6857990"/>
          </a:xfrm>
          <a:prstGeom prst="rect">
            <a:avLst/>
          </a:prstGeom>
        </p:spPr>
      </p:pic>
    </p:spTree>
    <p:extLst>
      <p:ext uri="{BB962C8B-B14F-4D97-AF65-F5344CB8AC3E}">
        <p14:creationId xmlns:p14="http://schemas.microsoft.com/office/powerpoint/2010/main" val="380676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America Ferrera's Iconic Barbie Speech | Barbie | Max">
            <a:hlinkClick r:id="" action="ppaction://media"/>
            <a:extLst>
              <a:ext uri="{FF2B5EF4-FFF2-40B4-BE49-F238E27FC236}">
                <a16:creationId xmlns:a16="http://schemas.microsoft.com/office/drawing/2014/main" id="{F3A9746B-D868-C2A7-A36B-46CCEC876103}"/>
              </a:ext>
            </a:extLst>
          </p:cNvPr>
          <p:cNvPicPr>
            <a:picLocks noRot="1" noChangeAspect="1"/>
          </p:cNvPicPr>
          <p:nvPr>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176705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AB9711F-9D4F-49B4-892B-FEF66AA2F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Oval 5">
            <a:extLst>
              <a:ext uri="{FF2B5EF4-FFF2-40B4-BE49-F238E27FC236}">
                <a16:creationId xmlns:a16="http://schemas.microsoft.com/office/drawing/2014/main" id="{3A32867E-64D3-4B51-85AC-D771EA43C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5" name="Straight Connector 34">
            <a:extLst>
              <a:ext uri="{FF2B5EF4-FFF2-40B4-BE49-F238E27FC236}">
                <a16:creationId xmlns:a16="http://schemas.microsoft.com/office/drawing/2014/main" id="{AFD44988-8DFE-46FC-967A-F6DB26538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erson on a magazine cover&#10;&#10;Description automatically generated">
            <a:extLst>
              <a:ext uri="{FF2B5EF4-FFF2-40B4-BE49-F238E27FC236}">
                <a16:creationId xmlns:a16="http://schemas.microsoft.com/office/drawing/2014/main" id="{BB78DC12-C445-3817-65D0-B9C13B1E4E59}"/>
              </a:ext>
            </a:extLst>
          </p:cNvPr>
          <p:cNvPicPr>
            <a:picLocks noChangeAspect="1"/>
          </p:cNvPicPr>
          <p:nvPr/>
        </p:nvPicPr>
        <p:blipFill rotWithShape="1">
          <a:blip r:embed="rId2"/>
          <a:srcRect t="13378" r="-1" b="18165"/>
          <a:stretch/>
        </p:blipFill>
        <p:spPr>
          <a:xfrm>
            <a:off x="20" y="10"/>
            <a:ext cx="7488498" cy="6857988"/>
          </a:xfrm>
          <a:prstGeom prst="rect">
            <a:avLst/>
          </a:prstGeom>
        </p:spPr>
      </p:pic>
      <p:pic>
        <p:nvPicPr>
          <p:cNvPr id="8" name="Content Placeholder 7" descr="A person in a black jacket&#10;&#10;Description automatically generated">
            <a:extLst>
              <a:ext uri="{FF2B5EF4-FFF2-40B4-BE49-F238E27FC236}">
                <a16:creationId xmlns:a16="http://schemas.microsoft.com/office/drawing/2014/main" id="{28D5F358-6FD0-B418-4787-EAC0E2CCE364}"/>
              </a:ext>
            </a:extLst>
          </p:cNvPr>
          <p:cNvPicPr>
            <a:picLocks noChangeAspect="1"/>
          </p:cNvPicPr>
          <p:nvPr/>
        </p:nvPicPr>
        <p:blipFill rotWithShape="1">
          <a:blip r:embed="rId3"/>
          <a:srcRect l="21797" r="25047"/>
          <a:stretch/>
        </p:blipFill>
        <p:spPr>
          <a:xfrm>
            <a:off x="5711106" y="-2"/>
            <a:ext cx="6480895" cy="6858000"/>
          </a:xfrm>
          <a:custGeom>
            <a:avLst/>
            <a:gdLst/>
            <a:ahLst/>
            <a:cxnLst/>
            <a:rect l="l" t="t" r="r" b="b"/>
            <a:pathLst>
              <a:path w="6442912" h="6858000">
                <a:moveTo>
                  <a:pt x="1673589" y="0"/>
                </a:moveTo>
                <a:lnTo>
                  <a:pt x="6442912" y="0"/>
                </a:lnTo>
                <a:lnTo>
                  <a:pt x="6442912" y="6858000"/>
                </a:lnTo>
                <a:lnTo>
                  <a:pt x="1673589" y="6858000"/>
                </a:lnTo>
                <a:close/>
                <a:moveTo>
                  <a:pt x="1431876" y="0"/>
                </a:moveTo>
                <a:lnTo>
                  <a:pt x="1508662" y="0"/>
                </a:lnTo>
                <a:lnTo>
                  <a:pt x="1508662" y="6858000"/>
                </a:lnTo>
                <a:lnTo>
                  <a:pt x="1431876" y="6858000"/>
                </a:lnTo>
                <a:close/>
                <a:moveTo>
                  <a:pt x="1097857" y="0"/>
                </a:moveTo>
                <a:lnTo>
                  <a:pt x="1306789" y="0"/>
                </a:lnTo>
                <a:lnTo>
                  <a:pt x="1306789" y="6858000"/>
                </a:lnTo>
                <a:lnTo>
                  <a:pt x="1097857" y="6858000"/>
                </a:lnTo>
                <a:close/>
                <a:moveTo>
                  <a:pt x="360190" y="0"/>
                </a:moveTo>
                <a:lnTo>
                  <a:pt x="932930" y="0"/>
                </a:lnTo>
                <a:lnTo>
                  <a:pt x="932930" y="6858000"/>
                </a:lnTo>
                <a:lnTo>
                  <a:pt x="360190" y="6858000"/>
                </a:lnTo>
                <a:close/>
                <a:moveTo>
                  <a:pt x="0" y="0"/>
                </a:moveTo>
                <a:lnTo>
                  <a:pt x="36576" y="0"/>
                </a:lnTo>
                <a:lnTo>
                  <a:pt x="36576" y="6858000"/>
                </a:lnTo>
                <a:lnTo>
                  <a:pt x="0" y="6858000"/>
                </a:lnTo>
                <a:close/>
              </a:path>
            </a:pathLst>
          </a:custGeom>
        </p:spPr>
      </p:pic>
      <p:sp>
        <p:nvSpPr>
          <p:cNvPr id="37" name="Rectangle 36">
            <a:extLst>
              <a:ext uri="{FF2B5EF4-FFF2-40B4-BE49-F238E27FC236}">
                <a16:creationId xmlns:a16="http://schemas.microsoft.com/office/drawing/2014/main" id="{D1FD935F-F10F-4401-946E-B365815D0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5" y="4676775"/>
            <a:ext cx="10917644" cy="1546950"/>
          </a:xfrm>
          <a:prstGeom prst="rect">
            <a:avLst/>
          </a:prstGeom>
          <a:solidFill>
            <a:srgbClr val="4F373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53CD3-2513-5214-300F-C6CCFBE894F5}"/>
              </a:ext>
            </a:extLst>
          </p:cNvPr>
          <p:cNvSpPr>
            <a:spLocks noGrp="1"/>
          </p:cNvSpPr>
          <p:nvPr>
            <p:ph type="title"/>
          </p:nvPr>
        </p:nvSpPr>
        <p:spPr>
          <a:xfrm>
            <a:off x="952500" y="4773068"/>
            <a:ext cx="7277100" cy="1354365"/>
          </a:xfrm>
        </p:spPr>
        <p:txBody>
          <a:bodyPr vert="horz" lIns="91440" tIns="45720" rIns="91440" bIns="45720" rtlCol="0" anchor="ctr">
            <a:normAutofit/>
          </a:bodyPr>
          <a:lstStyle/>
          <a:p>
            <a:pPr algn="r"/>
            <a:r>
              <a:rPr lang="en-US" spc="200">
                <a:solidFill>
                  <a:srgbClr val="FFFFFF"/>
                </a:solidFill>
              </a:rPr>
              <a:t>Gender, Aesthetics and </a:t>
            </a:r>
            <a:br>
              <a:rPr lang="en-US" spc="200">
                <a:solidFill>
                  <a:srgbClr val="FFFFFF"/>
                </a:solidFill>
              </a:rPr>
            </a:br>
            <a:r>
              <a:rPr lang="en-US" spc="200">
                <a:solidFill>
                  <a:srgbClr val="FFFFFF"/>
                </a:solidFill>
              </a:rPr>
              <a:t>political power</a:t>
            </a:r>
          </a:p>
        </p:txBody>
      </p:sp>
      <p:cxnSp>
        <p:nvCxnSpPr>
          <p:cNvPr id="39" name="Straight Connector 38">
            <a:extLst>
              <a:ext uri="{FF2B5EF4-FFF2-40B4-BE49-F238E27FC236}">
                <a16:creationId xmlns:a16="http://schemas.microsoft.com/office/drawing/2014/main" id="{BEE518BB-1296-420F-8D80-6CAFE2E82E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4993050"/>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33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2F1B-4890-A68A-CC1A-ED731112F17A}"/>
              </a:ext>
            </a:extLst>
          </p:cNvPr>
          <p:cNvSpPr>
            <a:spLocks noGrp="1"/>
          </p:cNvSpPr>
          <p:nvPr>
            <p:ph type="title"/>
          </p:nvPr>
        </p:nvSpPr>
        <p:spPr/>
        <p:txBody>
          <a:bodyPr/>
          <a:lstStyle/>
          <a:p>
            <a:r>
              <a:rPr lang="en-US" dirty="0"/>
              <a:t>Overview of the module</a:t>
            </a:r>
          </a:p>
        </p:txBody>
      </p:sp>
      <p:pic>
        <p:nvPicPr>
          <p:cNvPr id="4" name="Content Placeholder 3" descr="A list of questions on a white background&#10;&#10;Description automatically generated">
            <a:extLst>
              <a:ext uri="{FF2B5EF4-FFF2-40B4-BE49-F238E27FC236}">
                <a16:creationId xmlns:a16="http://schemas.microsoft.com/office/drawing/2014/main" id="{EC366F03-8A6D-CAE3-AB0A-CF35BD542902}"/>
              </a:ext>
            </a:extLst>
          </p:cNvPr>
          <p:cNvPicPr>
            <a:picLocks noGrp="1" noChangeAspect="1"/>
          </p:cNvPicPr>
          <p:nvPr>
            <p:ph idx="1"/>
          </p:nvPr>
        </p:nvPicPr>
        <p:blipFill>
          <a:blip r:embed="rId2"/>
          <a:stretch>
            <a:fillRect/>
          </a:stretch>
        </p:blipFill>
        <p:spPr>
          <a:xfrm>
            <a:off x="1809941" y="1838428"/>
            <a:ext cx="3857625" cy="3181143"/>
          </a:xfrm>
          <a:prstGeom prst="rect">
            <a:avLst/>
          </a:prstGeom>
        </p:spPr>
      </p:pic>
      <p:pic>
        <p:nvPicPr>
          <p:cNvPr id="5" name="Picture 4" descr="Statues of two people&#10;&#10;Description automatically generated">
            <a:extLst>
              <a:ext uri="{FF2B5EF4-FFF2-40B4-BE49-F238E27FC236}">
                <a16:creationId xmlns:a16="http://schemas.microsoft.com/office/drawing/2014/main" id="{B60E16A7-7945-6047-203D-C50C0C9A6B57}"/>
              </a:ext>
            </a:extLst>
          </p:cNvPr>
          <p:cNvPicPr>
            <a:picLocks noChangeAspect="1"/>
          </p:cNvPicPr>
          <p:nvPr/>
        </p:nvPicPr>
        <p:blipFill>
          <a:blip r:embed="rId3"/>
          <a:stretch>
            <a:fillRect/>
          </a:stretch>
        </p:blipFill>
        <p:spPr>
          <a:xfrm>
            <a:off x="7672388" y="365377"/>
            <a:ext cx="3857625" cy="6127243"/>
          </a:xfrm>
          <a:prstGeom prst="rect">
            <a:avLst/>
          </a:prstGeom>
        </p:spPr>
      </p:pic>
      <p:sp>
        <p:nvSpPr>
          <p:cNvPr id="8" name="Content Placeholder 9">
            <a:extLst>
              <a:ext uri="{FF2B5EF4-FFF2-40B4-BE49-F238E27FC236}">
                <a16:creationId xmlns:a16="http://schemas.microsoft.com/office/drawing/2014/main" id="{30D41198-9829-6CFA-4FBF-66668159A29D}"/>
              </a:ext>
            </a:extLst>
          </p:cNvPr>
          <p:cNvSpPr>
            <a:spLocks/>
          </p:cNvSpPr>
          <p:nvPr/>
        </p:nvSpPr>
        <p:spPr>
          <a:xfrm>
            <a:off x="1024128" y="5019571"/>
            <a:ext cx="5430661" cy="1499616"/>
          </a:xfrm>
          <a:prstGeom prst="rect">
            <a:avLst/>
          </a:prstGeom>
        </p:spPr>
        <p:txBody>
          <a:bodyPr vert="horz" lIns="91440" tIns="45720" rIns="91440" bIns="45720" rtlCol="0">
            <a:normAutofit fontScale="92500" lnSpcReduction="20000"/>
          </a:bodyPr>
          <a:lstStyle/>
          <a:p>
            <a:pPr algn="ctr" defTabSz="321457">
              <a:spcAft>
                <a:spcPts val="534"/>
              </a:spcAft>
            </a:pPr>
            <a:endParaRPr lang="en-US" sz="2180" b="1" dirty="0">
              <a:latin typeface="+mj-lt"/>
            </a:endParaRPr>
          </a:p>
          <a:p>
            <a:pPr algn="ctr" defTabSz="321457">
              <a:spcAft>
                <a:spcPts val="534"/>
              </a:spcAft>
            </a:pPr>
            <a:r>
              <a:rPr lang="en-US" sz="3200" b="1" dirty="0">
                <a:latin typeface="+mj-lt"/>
              </a:rPr>
              <a:t>Week 3 S</a:t>
            </a:r>
            <a:r>
              <a:rPr lang="en-US" sz="3200" b="1" kern="1200" dirty="0">
                <a:solidFill>
                  <a:schemeClr val="tx1"/>
                </a:solidFill>
                <a:latin typeface="+mj-lt"/>
                <a:ea typeface="+mn-ea"/>
                <a:cs typeface="+mn-cs"/>
              </a:rPr>
              <a:t>eminar (8-9 February)</a:t>
            </a:r>
          </a:p>
          <a:p>
            <a:pPr algn="ctr" defTabSz="321457">
              <a:spcAft>
                <a:spcPts val="534"/>
              </a:spcAft>
            </a:pPr>
            <a:r>
              <a:rPr lang="en-US" sz="2000" kern="1200" dirty="0">
                <a:solidFill>
                  <a:schemeClr val="tx1"/>
                </a:solidFill>
                <a:latin typeface="+mn-lt"/>
                <a:ea typeface="+mn-ea"/>
                <a:cs typeface="+mn-cs"/>
              </a:rPr>
              <a:t>Exhibition visit (off campus):</a:t>
            </a:r>
          </a:p>
          <a:p>
            <a:pPr algn="ctr" defTabSz="321457">
              <a:spcAft>
                <a:spcPts val="534"/>
              </a:spcAft>
            </a:pPr>
            <a:r>
              <a:rPr lang="en-US" sz="2000" i="1" kern="1200" dirty="0">
                <a:solidFill>
                  <a:schemeClr val="tx1"/>
                </a:solidFill>
                <a:latin typeface="+mn-lt"/>
                <a:ea typeface="+mn-ea"/>
                <a:cs typeface="+mn-cs"/>
              </a:rPr>
              <a:t>The Cult of Beauty</a:t>
            </a:r>
            <a:r>
              <a:rPr lang="en-US" sz="2000" kern="1200" dirty="0">
                <a:solidFill>
                  <a:schemeClr val="tx1"/>
                </a:solidFill>
                <a:latin typeface="+mn-lt"/>
                <a:ea typeface="+mn-ea"/>
                <a:cs typeface="+mn-cs"/>
              </a:rPr>
              <a:t> at the </a:t>
            </a:r>
            <a:r>
              <a:rPr lang="en-US" sz="2000" kern="1200" dirty="0" err="1">
                <a:solidFill>
                  <a:schemeClr val="tx1"/>
                </a:solidFill>
                <a:latin typeface="+mn-lt"/>
                <a:ea typeface="+mn-ea"/>
                <a:cs typeface="+mn-cs"/>
              </a:rPr>
              <a:t>Wellcome</a:t>
            </a:r>
            <a:r>
              <a:rPr lang="en-US" sz="2000" kern="1200" dirty="0">
                <a:solidFill>
                  <a:schemeClr val="tx1"/>
                </a:solidFill>
                <a:latin typeface="+mn-lt"/>
                <a:ea typeface="+mn-ea"/>
                <a:cs typeface="+mn-cs"/>
              </a:rPr>
              <a:t> Collection</a:t>
            </a:r>
          </a:p>
          <a:p>
            <a:pPr marL="0">
              <a:spcAft>
                <a:spcPts val="600"/>
              </a:spcAft>
              <a:buNone/>
            </a:pPr>
            <a:endParaRPr lang="en-US" dirty="0">
              <a:latin typeface="+mj-lt"/>
            </a:endParaRPr>
          </a:p>
        </p:txBody>
      </p:sp>
    </p:spTree>
    <p:extLst>
      <p:ext uri="{BB962C8B-B14F-4D97-AF65-F5344CB8AC3E}">
        <p14:creationId xmlns:p14="http://schemas.microsoft.com/office/powerpoint/2010/main" val="833272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A18F-67B8-DD27-9896-553CF79A4CB1}"/>
              </a:ext>
            </a:extLst>
          </p:cNvPr>
          <p:cNvSpPr>
            <a:spLocks noGrp="1"/>
          </p:cNvSpPr>
          <p:nvPr>
            <p:ph type="title"/>
          </p:nvPr>
        </p:nvSpPr>
        <p:spPr/>
        <p:txBody>
          <a:bodyPr/>
          <a:lstStyle/>
          <a:p>
            <a:r>
              <a:rPr lang="en-US" dirty="0"/>
              <a:t>Teaching team</a:t>
            </a:r>
          </a:p>
        </p:txBody>
      </p:sp>
      <p:sp>
        <p:nvSpPr>
          <p:cNvPr id="3" name="Content Placeholder 2">
            <a:extLst>
              <a:ext uri="{FF2B5EF4-FFF2-40B4-BE49-F238E27FC236}">
                <a16:creationId xmlns:a16="http://schemas.microsoft.com/office/drawing/2014/main" id="{FD5824FF-C9A6-478A-D30C-38DCF00E2F20}"/>
              </a:ext>
            </a:extLst>
          </p:cNvPr>
          <p:cNvSpPr>
            <a:spLocks noGrp="1"/>
          </p:cNvSpPr>
          <p:nvPr>
            <p:ph idx="1"/>
          </p:nvPr>
        </p:nvSpPr>
        <p:spPr>
          <a:xfrm>
            <a:off x="771526" y="2084832"/>
            <a:ext cx="3767138" cy="4224528"/>
          </a:xfrm>
        </p:spPr>
        <p:txBody>
          <a:bodyPr/>
          <a:lstStyle/>
          <a:p>
            <a:pPr marL="0" indent="0">
              <a:buNone/>
            </a:pPr>
            <a:r>
              <a:rPr lang="en-US" b="1" dirty="0"/>
              <a:t>ALAYA FORTE</a:t>
            </a:r>
          </a:p>
          <a:p>
            <a:pPr marL="0" indent="0">
              <a:buNone/>
            </a:pPr>
            <a:r>
              <a:rPr lang="en-US" dirty="0">
                <a:hlinkClick r:id="rId2">
                  <a:extLst>
                    <a:ext uri="{A12FA001-AC4F-418D-AE19-62706E023703}">
                      <ahyp:hlinkClr xmlns:ahyp="http://schemas.microsoft.com/office/drawing/2018/hyperlinkcolor" val="tx"/>
                    </a:ext>
                  </a:extLst>
                </a:hlinkClick>
              </a:rPr>
              <a:t>a.forte@qmul.ac.uk</a:t>
            </a:r>
            <a:endParaRPr lang="en-US" dirty="0"/>
          </a:p>
          <a:p>
            <a:pPr marL="0" indent="0">
              <a:buNone/>
            </a:pPr>
            <a:r>
              <a:rPr lang="en-US" dirty="0"/>
              <a:t>Advice &amp; Feedback Hours:</a:t>
            </a:r>
          </a:p>
          <a:p>
            <a:pPr>
              <a:buFont typeface="Wingdings" pitchFamily="2" charset="2"/>
              <a:buChar char="v"/>
            </a:pPr>
            <a:r>
              <a:rPr lang="en-US" dirty="0"/>
              <a:t>Monday, 1-2PM</a:t>
            </a:r>
          </a:p>
          <a:p>
            <a:pPr>
              <a:buFont typeface="Wingdings" pitchFamily="2" charset="2"/>
              <a:buChar char="v"/>
            </a:pPr>
            <a:r>
              <a:rPr lang="en-US" dirty="0"/>
              <a:t>Wednesday, 10:30-11:30am</a:t>
            </a:r>
          </a:p>
        </p:txBody>
      </p:sp>
      <p:sp>
        <p:nvSpPr>
          <p:cNvPr id="5" name="Content Placeholder 2">
            <a:extLst>
              <a:ext uri="{FF2B5EF4-FFF2-40B4-BE49-F238E27FC236}">
                <a16:creationId xmlns:a16="http://schemas.microsoft.com/office/drawing/2014/main" id="{C5A4CE3B-221F-8483-677C-3041B742297D}"/>
              </a:ext>
            </a:extLst>
          </p:cNvPr>
          <p:cNvSpPr txBox="1">
            <a:spLocks/>
          </p:cNvSpPr>
          <p:nvPr/>
        </p:nvSpPr>
        <p:spPr>
          <a:xfrm>
            <a:off x="4538664" y="2048256"/>
            <a:ext cx="3386138" cy="422452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en-US" b="1" dirty="0"/>
              <a:t>MEENA MASOOD</a:t>
            </a:r>
          </a:p>
          <a:p>
            <a:pPr marL="0" indent="0">
              <a:buFont typeface="Tw Cen MT" panose="020B0602020104020603" pitchFamily="34" charset="0"/>
              <a:buNone/>
            </a:pPr>
            <a:r>
              <a:rPr lang="en-US" dirty="0"/>
              <a:t>Advice &amp; Feedback Hours:</a:t>
            </a:r>
          </a:p>
          <a:p>
            <a:pPr>
              <a:buFont typeface="Wingdings" pitchFamily="2" charset="2"/>
              <a:buChar char="v"/>
            </a:pPr>
            <a:r>
              <a:rPr lang="en-US" dirty="0"/>
              <a:t>Thursday, 2-3pm</a:t>
            </a:r>
          </a:p>
        </p:txBody>
      </p:sp>
      <p:sp>
        <p:nvSpPr>
          <p:cNvPr id="6" name="Content Placeholder 2">
            <a:extLst>
              <a:ext uri="{FF2B5EF4-FFF2-40B4-BE49-F238E27FC236}">
                <a16:creationId xmlns:a16="http://schemas.microsoft.com/office/drawing/2014/main" id="{F66D63D8-767A-9998-644A-76936A866D0C}"/>
              </a:ext>
            </a:extLst>
          </p:cNvPr>
          <p:cNvSpPr txBox="1">
            <a:spLocks/>
          </p:cNvSpPr>
          <p:nvPr/>
        </p:nvSpPr>
        <p:spPr>
          <a:xfrm>
            <a:off x="8424863" y="2048255"/>
            <a:ext cx="3386138" cy="411346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en-US" b="1" dirty="0"/>
              <a:t>MIRANDA ARMSTRONG</a:t>
            </a:r>
          </a:p>
          <a:p>
            <a:pPr marL="0" indent="0">
              <a:buFont typeface="Tw Cen MT" panose="020B0602020104020603" pitchFamily="34" charset="0"/>
              <a:buNone/>
            </a:pPr>
            <a:r>
              <a:rPr lang="en-US" dirty="0"/>
              <a:t>Advice &amp; Feedback Hours:</a:t>
            </a:r>
          </a:p>
          <a:p>
            <a:pPr>
              <a:buFont typeface="Wingdings" pitchFamily="2" charset="2"/>
              <a:buChar char="v"/>
            </a:pPr>
            <a:r>
              <a:rPr lang="en-US" dirty="0"/>
              <a:t>Friday, 1-2pm</a:t>
            </a:r>
          </a:p>
        </p:txBody>
      </p:sp>
      <p:pic>
        <p:nvPicPr>
          <p:cNvPr id="7" name="Picture 6" descr="A person sitting in a field&#10;&#10;Description automatically generated with low confidence">
            <a:extLst>
              <a:ext uri="{FF2B5EF4-FFF2-40B4-BE49-F238E27FC236}">
                <a16:creationId xmlns:a16="http://schemas.microsoft.com/office/drawing/2014/main" id="{9E3FEEF7-DC15-CC25-76E8-10DF544E110C}"/>
              </a:ext>
            </a:extLst>
          </p:cNvPr>
          <p:cNvPicPr>
            <a:picLocks noChangeAspect="1"/>
          </p:cNvPicPr>
          <p:nvPr/>
        </p:nvPicPr>
        <p:blipFill>
          <a:blip r:embed="rId3"/>
          <a:stretch>
            <a:fillRect/>
          </a:stretch>
        </p:blipFill>
        <p:spPr>
          <a:xfrm>
            <a:off x="1024128" y="4609832"/>
            <a:ext cx="2071688" cy="1978036"/>
          </a:xfrm>
          <a:prstGeom prst="rect">
            <a:avLst/>
          </a:prstGeom>
        </p:spPr>
      </p:pic>
      <p:pic>
        <p:nvPicPr>
          <p:cNvPr id="9" name="Picture 8" descr="A person with long hair wearing a v-neck sweater&#10;&#10;Description automatically generated">
            <a:extLst>
              <a:ext uri="{FF2B5EF4-FFF2-40B4-BE49-F238E27FC236}">
                <a16:creationId xmlns:a16="http://schemas.microsoft.com/office/drawing/2014/main" id="{6C3685B3-B5B2-B4CE-4238-BF0D6D21D83E}"/>
              </a:ext>
            </a:extLst>
          </p:cNvPr>
          <p:cNvPicPr>
            <a:picLocks noChangeAspect="1"/>
          </p:cNvPicPr>
          <p:nvPr/>
        </p:nvPicPr>
        <p:blipFill>
          <a:blip r:embed="rId4"/>
          <a:stretch>
            <a:fillRect/>
          </a:stretch>
        </p:blipFill>
        <p:spPr>
          <a:xfrm>
            <a:off x="5230815" y="4609832"/>
            <a:ext cx="2071687" cy="2071687"/>
          </a:xfrm>
          <a:prstGeom prst="rect">
            <a:avLst/>
          </a:prstGeom>
        </p:spPr>
      </p:pic>
      <p:pic>
        <p:nvPicPr>
          <p:cNvPr id="11" name="Picture 10" descr="A person smiling at camera&#10;&#10;Description automatically generated">
            <a:extLst>
              <a:ext uri="{FF2B5EF4-FFF2-40B4-BE49-F238E27FC236}">
                <a16:creationId xmlns:a16="http://schemas.microsoft.com/office/drawing/2014/main" id="{4ED9C5F3-23A4-483A-50CB-16C589F52151}"/>
              </a:ext>
            </a:extLst>
          </p:cNvPr>
          <p:cNvPicPr>
            <a:picLocks noChangeAspect="1"/>
          </p:cNvPicPr>
          <p:nvPr/>
        </p:nvPicPr>
        <p:blipFill>
          <a:blip r:embed="rId5"/>
          <a:stretch>
            <a:fillRect/>
          </a:stretch>
        </p:blipFill>
        <p:spPr>
          <a:xfrm>
            <a:off x="9096185" y="4609831"/>
            <a:ext cx="2071687" cy="2071687"/>
          </a:xfrm>
          <a:prstGeom prst="rect">
            <a:avLst/>
          </a:prstGeom>
        </p:spPr>
      </p:pic>
      <p:sp>
        <p:nvSpPr>
          <p:cNvPr id="12" name="TextBox 11">
            <a:extLst>
              <a:ext uri="{FF2B5EF4-FFF2-40B4-BE49-F238E27FC236}">
                <a16:creationId xmlns:a16="http://schemas.microsoft.com/office/drawing/2014/main" id="{8FA36B60-23CF-3C07-943A-A403E72C53C7}"/>
              </a:ext>
            </a:extLst>
          </p:cNvPr>
          <p:cNvSpPr txBox="1"/>
          <p:nvPr/>
        </p:nvSpPr>
        <p:spPr>
          <a:xfrm>
            <a:off x="5934553" y="3981652"/>
            <a:ext cx="4480560" cy="430887"/>
          </a:xfrm>
          <a:prstGeom prst="rect">
            <a:avLst/>
          </a:prstGeom>
          <a:noFill/>
        </p:spPr>
        <p:txBody>
          <a:bodyPr wrap="square" rtlCol="0">
            <a:spAutoFit/>
          </a:bodyPr>
          <a:lstStyle/>
          <a:p>
            <a:r>
              <a:rPr lang="en-US" sz="2200" u="sng" dirty="0"/>
              <a:t>Office: </a:t>
            </a:r>
            <a:r>
              <a:rPr lang="en-US" sz="2200" u="sng" dirty="0" err="1"/>
              <a:t>ArtsOne</a:t>
            </a:r>
            <a:r>
              <a:rPr lang="en-US" sz="2200" u="sng" dirty="0"/>
              <a:t> Building, Room 2.22</a:t>
            </a:r>
          </a:p>
        </p:txBody>
      </p:sp>
    </p:spTree>
    <p:extLst>
      <p:ext uri="{BB962C8B-B14F-4D97-AF65-F5344CB8AC3E}">
        <p14:creationId xmlns:p14="http://schemas.microsoft.com/office/powerpoint/2010/main" val="359537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F320-93CE-BA30-C1FE-AEAFDBB91BD4}"/>
              </a:ext>
            </a:extLst>
          </p:cNvPr>
          <p:cNvSpPr>
            <a:spLocks noGrp="1"/>
          </p:cNvSpPr>
          <p:nvPr>
            <p:ph type="title"/>
          </p:nvPr>
        </p:nvSpPr>
        <p:spPr>
          <a:xfrm>
            <a:off x="1024128" y="585216"/>
            <a:ext cx="6066818" cy="1499616"/>
          </a:xfrm>
        </p:spPr>
        <p:txBody>
          <a:bodyPr>
            <a:normAutofit/>
          </a:bodyPr>
          <a:lstStyle/>
          <a:p>
            <a:r>
              <a:rPr lang="en-US" dirty="0"/>
              <a:t>Assignments</a:t>
            </a:r>
          </a:p>
        </p:txBody>
      </p:sp>
      <p:sp>
        <p:nvSpPr>
          <p:cNvPr id="4" name="Content Placeholder 2">
            <a:extLst>
              <a:ext uri="{FF2B5EF4-FFF2-40B4-BE49-F238E27FC236}">
                <a16:creationId xmlns:a16="http://schemas.microsoft.com/office/drawing/2014/main" id="{4FB2B35E-BA80-538F-F3EC-78B3109B5A5A}"/>
              </a:ext>
            </a:extLst>
          </p:cNvPr>
          <p:cNvSpPr txBox="1">
            <a:spLocks noGrp="1"/>
          </p:cNvSpPr>
          <p:nvPr>
            <p:ph idx="1"/>
          </p:nvPr>
        </p:nvSpPr>
        <p:spPr>
          <a:xfrm>
            <a:off x="1024128" y="2286000"/>
            <a:ext cx="6066818" cy="40233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b="1"/>
              <a:t>ASSIGNMENT 1</a:t>
            </a:r>
          </a:p>
          <a:p>
            <a:pPr marL="0" indent="0">
              <a:buNone/>
            </a:pPr>
            <a:r>
              <a:rPr lang="en-US"/>
              <a:t>Exhibition Review  (15%), 500 words. Deadline: Wednesday, 21 February 2024, at 1pm</a:t>
            </a:r>
          </a:p>
          <a:p>
            <a:pPr>
              <a:buFont typeface="Wingdings" pitchFamily="2" charset="2"/>
              <a:buChar char="Ø"/>
            </a:pPr>
            <a:r>
              <a:rPr lang="en-US" b="1"/>
              <a:t>ASSIGNMENT 2</a:t>
            </a:r>
          </a:p>
          <a:p>
            <a:pPr marL="0" indent="0">
              <a:buNone/>
            </a:pPr>
            <a:r>
              <a:rPr lang="en-US"/>
              <a:t>Article Review  (15%), 500 words. Deadline: Monday, 25 March 2024, at 1pm</a:t>
            </a:r>
          </a:p>
          <a:p>
            <a:pPr>
              <a:buFont typeface="Wingdings" pitchFamily="2" charset="2"/>
              <a:buChar char="Ø"/>
            </a:pPr>
            <a:r>
              <a:rPr lang="en-US" b="1"/>
              <a:t>ASSIGNMENT 3</a:t>
            </a:r>
          </a:p>
          <a:p>
            <a:pPr marL="0" indent="0">
              <a:buNone/>
            </a:pPr>
            <a:r>
              <a:rPr lang="en-US"/>
              <a:t>Essay (70%), 2,000 words. Deadline: Tuesday, 23 April 2024, at 1pm</a:t>
            </a:r>
            <a:endParaRPr lang="en-US" b="1"/>
          </a:p>
          <a:p>
            <a:pPr marL="0" indent="0">
              <a:buFont typeface="Arial" panose="020B0604020202020204" pitchFamily="34" charset="0"/>
              <a:buNone/>
            </a:pPr>
            <a:endParaRPr lang="en-US"/>
          </a:p>
        </p:txBody>
      </p:sp>
      <p:pic>
        <p:nvPicPr>
          <p:cNvPr id="6" name="Picture 5" descr="Calendar on table">
            <a:extLst>
              <a:ext uri="{FF2B5EF4-FFF2-40B4-BE49-F238E27FC236}">
                <a16:creationId xmlns:a16="http://schemas.microsoft.com/office/drawing/2014/main" id="{B0760D82-41AF-E75D-F323-9F5ED82EBB09}"/>
              </a:ext>
            </a:extLst>
          </p:cNvPr>
          <p:cNvPicPr>
            <a:picLocks noChangeAspect="1"/>
          </p:cNvPicPr>
          <p:nvPr/>
        </p:nvPicPr>
        <p:blipFill rotWithShape="1">
          <a:blip r:embed="rId2"/>
          <a:srcRect l="10337" r="44503" b="-1"/>
          <a:stretch/>
        </p:blipFill>
        <p:spPr>
          <a:xfrm>
            <a:off x="7552266" y="10"/>
            <a:ext cx="4639733" cy="6857990"/>
          </a:xfrm>
          <a:prstGeom prst="rect">
            <a:avLst/>
          </a:prstGeom>
        </p:spPr>
      </p:pic>
    </p:spTree>
    <p:extLst>
      <p:ext uri="{BB962C8B-B14F-4D97-AF65-F5344CB8AC3E}">
        <p14:creationId xmlns:p14="http://schemas.microsoft.com/office/powerpoint/2010/main" val="41170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117C0-C30F-C37F-E60F-418B029C120D}"/>
              </a:ext>
            </a:extLst>
          </p:cNvPr>
          <p:cNvSpPr>
            <a:spLocks noGrp="1"/>
          </p:cNvSpPr>
          <p:nvPr>
            <p:ph type="ctrTitle"/>
          </p:nvPr>
        </p:nvSpPr>
        <p:spPr>
          <a:xfrm>
            <a:off x="636805" y="640080"/>
            <a:ext cx="3378099" cy="3034857"/>
          </a:xfrm>
        </p:spPr>
        <p:txBody>
          <a:bodyPr anchor="ctr">
            <a:normAutofit/>
          </a:bodyPr>
          <a:lstStyle/>
          <a:p>
            <a:pPr algn="ctr"/>
            <a:r>
              <a:rPr lang="en-US" sz="4400" dirty="0"/>
              <a:t>WHAT IS GENDER?</a:t>
            </a:r>
          </a:p>
        </p:txBody>
      </p:sp>
      <p:sp>
        <p:nvSpPr>
          <p:cNvPr id="8" name="Text Placeholder 3">
            <a:extLst>
              <a:ext uri="{FF2B5EF4-FFF2-40B4-BE49-F238E27FC236}">
                <a16:creationId xmlns:a16="http://schemas.microsoft.com/office/drawing/2014/main" id="{7F6C83EE-C5A2-8C68-5503-519571953CB3}"/>
              </a:ext>
            </a:extLst>
          </p:cNvPr>
          <p:cNvSpPr txBox="1">
            <a:spLocks noGrp="1"/>
          </p:cNvSpPr>
          <p:nvPr>
            <p:ph type="subTitle" idx="1"/>
          </p:nvPr>
        </p:nvSpPr>
        <p:spPr>
          <a:xfrm>
            <a:off x="251824" y="4071938"/>
            <a:ext cx="4263026" cy="2270988"/>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b="1" dirty="0"/>
              <a:t>INITIAL DEFINITON OF THE TERMS ‘POLITICS’ AND ‘GENDER’ </a:t>
            </a:r>
          </a:p>
          <a:p>
            <a:pPr marL="285750" indent="-285750">
              <a:buFont typeface="Arial" panose="020B0604020202020204" pitchFamily="34" charset="0"/>
              <a:buChar char="•"/>
            </a:pPr>
            <a:r>
              <a:rPr lang="en-US" b="1" dirty="0"/>
              <a:t>A BRIEF GENEALOGY OF GENDER (THEORY) AND A HISTORY OF POLITICAL MOVEMENTS (FEMINISM)</a:t>
            </a:r>
          </a:p>
          <a:p>
            <a:pPr marL="285750" indent="-285750">
              <a:buFont typeface="Arial" panose="020B0604020202020204" pitchFamily="34" charset="0"/>
              <a:buChar char="•"/>
            </a:pPr>
            <a:r>
              <a:rPr lang="en-US" b="1" dirty="0"/>
              <a:t>SIGNIFICANT INTERVENTIONS</a:t>
            </a:r>
          </a:p>
        </p:txBody>
      </p:sp>
      <p:cxnSp>
        <p:nvCxnSpPr>
          <p:cNvPr id="19" name="Straight Connector 18">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arthropod&#10;&#10;Description automatically generated">
            <a:extLst>
              <a:ext uri="{FF2B5EF4-FFF2-40B4-BE49-F238E27FC236}">
                <a16:creationId xmlns:a16="http://schemas.microsoft.com/office/drawing/2014/main" id="{998C0E4D-FFE6-849D-192F-265DE2F461AD}"/>
              </a:ext>
            </a:extLst>
          </p:cNvPr>
          <p:cNvPicPr>
            <a:picLocks noChangeAspect="1"/>
          </p:cNvPicPr>
          <p:nvPr/>
        </p:nvPicPr>
        <p:blipFill rotWithShape="1">
          <a:blip r:embed="rId2"/>
          <a:srcRect l="5060" r="8090" b="-2"/>
          <a:stretch/>
        </p:blipFill>
        <p:spPr>
          <a:xfrm>
            <a:off x="4654984" y="640080"/>
            <a:ext cx="6896936" cy="5578816"/>
          </a:xfrm>
          <a:prstGeom prst="rect">
            <a:avLst/>
          </a:prstGeom>
        </p:spPr>
      </p:pic>
      <p:sp>
        <p:nvSpPr>
          <p:cNvPr id="4" name="TextBox 3">
            <a:extLst>
              <a:ext uri="{FF2B5EF4-FFF2-40B4-BE49-F238E27FC236}">
                <a16:creationId xmlns:a16="http://schemas.microsoft.com/office/drawing/2014/main" id="{4AF914C7-B02A-2A2C-3C13-43C3CA1F5326}"/>
              </a:ext>
            </a:extLst>
          </p:cNvPr>
          <p:cNvSpPr txBox="1"/>
          <p:nvPr/>
        </p:nvSpPr>
        <p:spPr>
          <a:xfrm>
            <a:off x="4745621" y="6342926"/>
            <a:ext cx="4263026" cy="461665"/>
          </a:xfrm>
          <a:prstGeom prst="rect">
            <a:avLst/>
          </a:prstGeom>
          <a:noFill/>
        </p:spPr>
        <p:txBody>
          <a:bodyPr wrap="none" rtlCol="0">
            <a:spAutoFit/>
          </a:bodyPr>
          <a:lstStyle/>
          <a:p>
            <a:r>
              <a:rPr lang="en-US" sz="1200" dirty="0"/>
              <a:t>Image: Tracey </a:t>
            </a:r>
            <a:r>
              <a:rPr lang="en-US" sz="1200" dirty="0" err="1"/>
              <a:t>Emin</a:t>
            </a:r>
            <a:r>
              <a:rPr lang="en-US" sz="1200" dirty="0"/>
              <a:t>, </a:t>
            </a:r>
            <a:r>
              <a:rPr lang="en-US" sz="1200" i="1" dirty="0"/>
              <a:t>Trying to Find You 1</a:t>
            </a:r>
            <a:r>
              <a:rPr lang="en-US" sz="1200" dirty="0"/>
              <a:t>, 2007. Acrylic on canvas.</a:t>
            </a:r>
          </a:p>
          <a:p>
            <a:endParaRPr lang="en-US" sz="1200" dirty="0"/>
          </a:p>
        </p:txBody>
      </p:sp>
    </p:spTree>
    <p:extLst>
      <p:ext uri="{BB962C8B-B14F-4D97-AF65-F5344CB8AC3E}">
        <p14:creationId xmlns:p14="http://schemas.microsoft.com/office/powerpoint/2010/main" val="5202397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{FC01B7A4-6D42-2644-8754-7D9889A0F175}tf10001061</Template>
  <TotalTime>1506</TotalTime>
  <Words>1861</Words>
  <Application>Microsoft Macintosh PowerPoint</Application>
  <PresentationFormat>Widescreen</PresentationFormat>
  <Paragraphs>137</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Tw Cen MT</vt:lpstr>
      <vt:lpstr>Tw Cen MT Condensed</vt:lpstr>
      <vt:lpstr>Wingdings</vt:lpstr>
      <vt:lpstr>Wingdings 3</vt:lpstr>
      <vt:lpstr>Integral</vt:lpstr>
      <vt:lpstr>Gender and Politics</vt:lpstr>
      <vt:lpstr>Feminism and  the beauty myth</vt:lpstr>
      <vt:lpstr>paradoxical injunctions </vt:lpstr>
      <vt:lpstr>PowerPoint Presentation</vt:lpstr>
      <vt:lpstr>Gender, Aesthetics and  political power</vt:lpstr>
      <vt:lpstr>Overview of the module</vt:lpstr>
      <vt:lpstr>Teaching team</vt:lpstr>
      <vt:lpstr>Assignments</vt:lpstr>
      <vt:lpstr>WHAT IS GENDER?</vt:lpstr>
      <vt:lpstr>POLITICS AND GENDER</vt:lpstr>
      <vt:lpstr>Modernity: The Emergence of the “Woman Question”</vt:lpstr>
      <vt:lpstr>PowerPoint Presentation</vt:lpstr>
      <vt:lpstr>Liberation</vt:lpstr>
      <vt:lpstr>PowerPoint Presentation</vt:lpstr>
      <vt:lpstr>Sexism and patriarchy</vt:lpstr>
      <vt:lpstr>PowerPoint Presentation</vt:lpstr>
      <vt:lpstr>The power of stories</vt:lpstr>
      <vt:lpstr>Challenging gender as THE PRIMARY category of analysis</vt:lpstr>
      <vt:lpstr>FEMINISM AS World-making</vt:lpstr>
      <vt:lpstr>TOPIC 1: READING FOR SEMINARS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Politics</dc:title>
  <dc:creator>Alaya Forte</dc:creator>
  <cp:lastModifiedBy>Alaya Forte</cp:lastModifiedBy>
  <cp:revision>87</cp:revision>
  <dcterms:created xsi:type="dcterms:W3CDTF">2023-01-19T12:34:08Z</dcterms:created>
  <dcterms:modified xsi:type="dcterms:W3CDTF">2024-01-25T20:37:35Z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8fac97-8d33-4425-95a4-f76d2cce012e_Enabled">
    <vt:lpwstr>true</vt:lpwstr>
  </property>
  <property fmtid="{D5CDD505-2E9C-101B-9397-08002B2CF9AE}" pid="3" name="MSIP_Label_b98fac97-8d33-4425-95a4-f76d2cce012e_SetDate">
    <vt:lpwstr>2023-01-19T12:42:07Z</vt:lpwstr>
  </property>
  <property fmtid="{D5CDD505-2E9C-101B-9397-08002B2CF9AE}" pid="4" name="MSIP_Label_b98fac97-8d33-4425-95a4-f76d2cce012e_Method">
    <vt:lpwstr>Standard</vt:lpwstr>
  </property>
  <property fmtid="{D5CDD505-2E9C-101B-9397-08002B2CF9AE}" pid="5" name="MSIP_Label_b98fac97-8d33-4425-95a4-f76d2cce012e_Name">
    <vt:lpwstr>defa4170-0d19-0005-0004-bc88714345d2</vt:lpwstr>
  </property>
  <property fmtid="{D5CDD505-2E9C-101B-9397-08002B2CF9AE}" pid="6" name="MSIP_Label_b98fac97-8d33-4425-95a4-f76d2cce012e_SiteId">
    <vt:lpwstr>674dd0a1-ae62-42c7-a39f-69ee199537a8</vt:lpwstr>
  </property>
  <property fmtid="{D5CDD505-2E9C-101B-9397-08002B2CF9AE}" pid="7" name="MSIP_Label_b98fac97-8d33-4425-95a4-f76d2cce012e_ActionId">
    <vt:lpwstr>eef1175e-1900-447b-abd7-d0a061d61352</vt:lpwstr>
  </property>
  <property fmtid="{D5CDD505-2E9C-101B-9397-08002B2CF9AE}" pid="8" name="MSIP_Label_b98fac97-8d33-4425-95a4-f76d2cce012e_ContentBits">
    <vt:lpwstr>0</vt:lpwstr>
  </property>
</Properties>
</file>