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29" r:id="rId2"/>
    <p:sldId id="578" r:id="rId3"/>
    <p:sldId id="581" r:id="rId4"/>
    <p:sldId id="582" r:id="rId5"/>
    <p:sldId id="583" r:id="rId6"/>
    <p:sldId id="584" r:id="rId7"/>
    <p:sldId id="585" r:id="rId8"/>
    <p:sldId id="586" r:id="rId9"/>
    <p:sldId id="551" r:id="rId10"/>
    <p:sldId id="553" r:id="rId11"/>
    <p:sldId id="554" r:id="rId12"/>
    <p:sldId id="558" r:id="rId13"/>
    <p:sldId id="559" r:id="rId14"/>
    <p:sldId id="277" r:id="rId15"/>
    <p:sldId id="278" r:id="rId16"/>
    <p:sldId id="522" r:id="rId17"/>
    <p:sldId id="541" r:id="rId18"/>
    <p:sldId id="540" r:id="rId19"/>
    <p:sldId id="542" r:id="rId20"/>
    <p:sldId id="544" r:id="rId21"/>
    <p:sldId id="577" r:id="rId22"/>
    <p:sldId id="523" r:id="rId23"/>
    <p:sldId id="565" r:id="rId24"/>
    <p:sldId id="566" r:id="rId25"/>
    <p:sldId id="524" r:id="rId26"/>
    <p:sldId id="567" r:id="rId27"/>
    <p:sldId id="579" r:id="rId28"/>
    <p:sldId id="525" r:id="rId29"/>
    <p:sldId id="580" r:id="rId30"/>
    <p:sldId id="526" r:id="rId31"/>
    <p:sldId id="570" r:id="rId32"/>
    <p:sldId id="528" r:id="rId33"/>
    <p:sldId id="529" r:id="rId34"/>
    <p:sldId id="575" r:id="rId35"/>
    <p:sldId id="532" r:id="rId36"/>
    <p:sldId id="533" r:id="rId37"/>
    <p:sldId id="534" r:id="rId38"/>
  </p:sldIdLst>
  <p:sldSz cx="9144000" cy="6858000" type="screen4x3"/>
  <p:notesSz cx="99187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66"/>
    <a:srgbClr val="CC0066"/>
    <a:srgbClr val="669900"/>
    <a:srgbClr val="996633"/>
    <a:srgbClr val="CC0000"/>
    <a:srgbClr val="990099"/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1364FA-77F8-4D84-9743-A1D441BE4CBE}" v="2" dt="2024-03-08T13:28:29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9" autoAdjust="0"/>
    <p:restoredTop sz="86870" autoAdjust="0"/>
  </p:normalViewPr>
  <p:slideViewPr>
    <p:cSldViewPr snapToGrid="0">
      <p:cViewPr varScale="1">
        <p:scale>
          <a:sx n="62" d="100"/>
          <a:sy n="62" d="100"/>
        </p:scale>
        <p:origin x="1368" y="78"/>
      </p:cViewPr>
      <p:guideLst>
        <p:guide orient="horz" pos="31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6"/>
    </p:cViewPr>
  </p:sorterViewPr>
  <p:notesViewPr>
    <p:cSldViewPr snapToGrid="0">
      <p:cViewPr>
        <p:scale>
          <a:sx n="100" d="100"/>
          <a:sy n="100" d="100"/>
        </p:scale>
        <p:origin x="912" y="330"/>
      </p:cViewPr>
      <p:guideLst>
        <p:guide orient="horz" pos="2140"/>
        <p:guide pos="3124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9513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810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8302" y="0"/>
            <a:ext cx="429810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0725" y="509588"/>
            <a:ext cx="3398838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870" y="3227388"/>
            <a:ext cx="793496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810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8302" y="6453596"/>
            <a:ext cx="429810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562F0E6-CEC0-4336-B20F-22A51EE5C6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6173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704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964066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9425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34063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4125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828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14023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04175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2764E2-BFE9-4114-AC90-670B4EB72D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07275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365614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61548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9A871C-7C85-4C08-9C9B-2427E95A9DC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26824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986865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007162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CE549B-FC35-48CC-9C8C-93B6093273F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593682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5865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2474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DD37AD-5E15-4C4B-B1C7-B9FD238A8AA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252690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639530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210706-3CA5-4279-B711-3839F36E6F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473042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60FF87-76E0-4BB0-9E27-6A8D347B9A7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989311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36061-C457-48C6-828D-0293B6E48D6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770728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4CEC13-A0F2-444C-A7A1-EC42BE7D759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369487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67938-F750-408B-B95E-EFA959824CA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9925161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D65DD0-6127-47EC-8353-368958F9FF0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75171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67075" y="514350"/>
            <a:ext cx="3384550" cy="2538413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67075" y="514350"/>
            <a:ext cx="3384550" cy="2538413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67075" y="514350"/>
            <a:ext cx="3384550" cy="2538413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67075" y="514350"/>
            <a:ext cx="3384550" cy="2538413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67075" y="514350"/>
            <a:ext cx="3384550" cy="2538413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9"/>
          <p:cNvSpPr txBox="1">
            <a:spLocks noChangeArrowheads="1"/>
          </p:cNvSpPr>
          <p:nvPr userDrawn="1"/>
        </p:nvSpPr>
        <p:spPr bwMode="auto">
          <a:xfrm>
            <a:off x="838201" y="4402140"/>
            <a:ext cx="534987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80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M</a:t>
            </a:r>
            <a:r>
              <a:rPr lang="en-US" altLang="en-US" sz="420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ACROECONOMICS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1000127"/>
            <a:ext cx="9144000" cy="644525"/>
          </a:xfrm>
          <a:prstGeom prst="rect">
            <a:avLst/>
          </a:prstGeom>
          <a:solidFill>
            <a:srgbClr val="CAFD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062038"/>
          </a:xfrm>
          <a:prstGeom prst="rect">
            <a:avLst/>
          </a:prstGeom>
          <a:solidFill>
            <a:srgbClr val="002A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6" name="Picture 8" descr="cover art ROW 1 (90)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11152"/>
            <a:ext cx="32131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515938" y="1143002"/>
            <a:ext cx="2276475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300" b="1">
                <a:latin typeface="Tahoma" panose="020B0604030504040204" pitchFamily="34" charset="0"/>
              </a:rPr>
              <a:t>C H A P T E R</a:t>
            </a: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0" y="63801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i="1">
                <a:solidFill>
                  <a:srgbClr val="777777"/>
                </a:solidFill>
                <a:latin typeface="Times New Roman" panose="02020603050405020304" pitchFamily="18" charset="0"/>
              </a:rPr>
              <a:t>© 2007 Worth Publishers, all rights reserved</a:t>
            </a:r>
          </a:p>
        </p:txBody>
      </p:sp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6343651" y="4725990"/>
            <a:ext cx="207428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lang="en-US" altLang="en-US" sz="2300">
                <a:solidFill>
                  <a:srgbClr val="8CAFC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SIXTH EDITION</a:t>
            </a:r>
          </a:p>
        </p:txBody>
      </p:sp>
      <p:sp>
        <p:nvSpPr>
          <p:cNvPr id="10" name="Text Box 16"/>
          <p:cNvSpPr txBox="1">
            <a:spLocks noChangeArrowheads="1"/>
          </p:cNvSpPr>
          <p:nvPr userDrawn="1"/>
        </p:nvSpPr>
        <p:spPr bwMode="auto">
          <a:xfrm>
            <a:off x="0" y="5851525"/>
            <a:ext cx="914400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altLang="en-US" sz="2700">
                <a:solidFill>
                  <a:srgbClr val="C24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PowerPoint</a:t>
            </a:r>
            <a:r>
              <a:rPr lang="en-US" altLang="en-US" sz="2700" baseline="40000">
                <a:solidFill>
                  <a:srgbClr val="C24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®</a:t>
            </a:r>
            <a:r>
              <a:rPr lang="en-US" altLang="en-US" sz="2700">
                <a:solidFill>
                  <a:srgbClr val="C24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Slides by Ron Cronovich</a:t>
            </a:r>
          </a:p>
        </p:txBody>
      </p:sp>
      <p:sp>
        <p:nvSpPr>
          <p:cNvPr id="11" name="AutoShape 24"/>
          <p:cNvSpPr>
            <a:spLocks noChangeAspect="1" noChangeArrowheads="1" noTextEdit="1"/>
          </p:cNvSpPr>
          <p:nvPr userDrawn="1"/>
        </p:nvSpPr>
        <p:spPr bwMode="auto">
          <a:xfrm>
            <a:off x="2438401" y="5381625"/>
            <a:ext cx="417036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38"/>
          <p:cNvSpPr txBox="1">
            <a:spLocks noChangeArrowheads="1"/>
          </p:cNvSpPr>
          <p:nvPr userDrawn="1"/>
        </p:nvSpPr>
        <p:spPr bwMode="auto">
          <a:xfrm>
            <a:off x="0" y="519906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34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N</a:t>
            </a:r>
            <a:r>
              <a:rPr lang="en-US" altLang="en-US" sz="31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. </a:t>
            </a:r>
            <a:r>
              <a:rPr lang="en-US" altLang="en-US" sz="34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G</a:t>
            </a:r>
            <a:r>
              <a:rPr lang="en-US" altLang="en-US" sz="31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REGORY </a:t>
            </a:r>
            <a:r>
              <a:rPr lang="en-US" altLang="en-US" sz="34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M</a:t>
            </a:r>
            <a:r>
              <a:rPr lang="en-US" altLang="en-US" sz="31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ANKIW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9" y="2068515"/>
            <a:ext cx="7975600" cy="2166937"/>
          </a:xfrm>
        </p:spPr>
        <p:txBody>
          <a:bodyPr lIns="91440" tIns="91440" rIns="91440" bIns="91440" anchor="t"/>
          <a:lstStyle>
            <a:lvl1pPr>
              <a:lnSpc>
                <a:spcPct val="110000"/>
              </a:lnSpc>
              <a:defRPr sz="3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169466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</p:spTree>
    <p:extLst>
      <p:ext uri="{BB962C8B-B14F-4D97-AF65-F5344CB8AC3E}">
        <p14:creationId xmlns:p14="http://schemas.microsoft.com/office/powerpoint/2010/main" val="142175819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1" y="236540"/>
            <a:ext cx="2063750" cy="5889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6540"/>
            <a:ext cx="6038850" cy="5889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105275" y="6347423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3113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6" y="236540"/>
            <a:ext cx="7197725" cy="1195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86024" y="6439498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4174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0" y="6492871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D0E1E5-4948-422F-B843-4012F225032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23217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0" y="6484052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8951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0" y="6492871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444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0" y="6492871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2277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0" y="6493677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1D0E1E5-4948-422F-B843-4012F22503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18921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0" y="6492871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60796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0" y="6492871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4008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15939" y="6289675"/>
            <a:ext cx="748823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200" b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0" y="6486925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74616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1" y="236540"/>
            <a:ext cx="825500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0" y="6492871"/>
            <a:ext cx="2057400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11D0E1E5-4948-422F-B843-4012F2250325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r"/>
  </p:transition>
  <p:hf hdr="0" ftr="0" dt="0"/>
  <p:txStyles>
    <p:titleStyle>
      <a:lvl1pPr algn="ctr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300" b="1" kern="12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300" b="1">
          <a:solidFill>
            <a:srgbClr val="003399"/>
          </a:solidFill>
          <a:latin typeface="Tahoma" panose="020B0604030504040204" pitchFamily="34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300" b="1">
          <a:solidFill>
            <a:srgbClr val="003399"/>
          </a:solidFill>
          <a:latin typeface="Tahoma" panose="020B0604030504040204" pitchFamily="34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300" b="1">
          <a:solidFill>
            <a:srgbClr val="003399"/>
          </a:solidFill>
          <a:latin typeface="Tahoma" panose="020B0604030504040204" pitchFamily="34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300" b="1">
          <a:solidFill>
            <a:srgbClr val="003399"/>
          </a:solidFill>
          <a:latin typeface="Tahoma" panose="020B0604030504040204" pitchFamily="34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3300" b="1">
          <a:solidFill>
            <a:srgbClr val="003399"/>
          </a:solidFill>
          <a:latin typeface="Tahoma" panose="020B0604030504040204" pitchFamily="34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3300" b="1">
          <a:solidFill>
            <a:srgbClr val="003399"/>
          </a:solidFill>
          <a:latin typeface="Tahoma" panose="020B0604030504040204" pitchFamily="34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3300" b="1">
          <a:solidFill>
            <a:srgbClr val="003399"/>
          </a:solidFill>
          <a:latin typeface="Tahoma" panose="020B0604030504040204" pitchFamily="34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3300" b="1">
          <a:solidFill>
            <a:srgbClr val="003399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45000"/>
        </a:spcBef>
        <a:spcAft>
          <a:spcPct val="0"/>
        </a:spcAft>
        <a:buClr>
          <a:srgbClr val="008080"/>
        </a:buClr>
        <a:buSzPct val="120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Font typeface="Wingdings" panose="05000000000000000000" pitchFamily="2" charset="2"/>
        <a:buChar char="§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lr>
          <a:srgbClr val="C24F00"/>
        </a:buClr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Stocks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0942" y="1641987"/>
            <a:ext cx="8403508" cy="4606413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Terminology: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Long position: buy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Short position: sell something that you don’t have but you borrow.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You close a short position with an equivalent long position.</a:t>
            </a:r>
          </a:p>
          <a:p>
            <a:pPr eaLnBrk="1" hangingPunct="1"/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Rectangle 4"/>
          <p:cNvSpPr txBox="1">
            <a:spLocks/>
          </p:cNvSpPr>
          <p:nvPr/>
        </p:nvSpPr>
        <p:spPr bwMode="auto">
          <a:xfrm>
            <a:off x="672353" y="6131856"/>
            <a:ext cx="8255000" cy="57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2pPr>
            <a:lvl3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3pPr>
            <a:lvl4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4pPr>
            <a:lvl5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5pPr>
            <a:lvl6pPr marL="4572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6pPr>
            <a:lvl7pPr marL="9144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7pPr>
            <a:lvl8pPr marL="13716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8pPr>
            <a:lvl9pPr marL="18288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9pPr>
          </a:lstStyle>
          <a:p>
            <a:pPr algn="r"/>
            <a:r>
              <a:rPr lang="en-GB" sz="1800" dirty="0"/>
              <a:t>Trading Club  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11D0E1E5-4948-422F-B843-4012F2250325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026688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/>
          </a:bodyPr>
          <a:lstStyle/>
          <a:p>
            <a:pPr eaLnBrk="1" hangingPunct="1">
              <a:defRPr/>
            </a:pPr>
            <a:r>
              <a:rPr lang="en-US"/>
              <a:t>Specification of</a:t>
            </a:r>
            <a:br>
              <a:rPr lang="en-US"/>
            </a:br>
            <a:r>
              <a:rPr lang="en-US"/>
              <a:t>Exchange-Traded Options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46161" y="1982327"/>
            <a:ext cx="8134066" cy="4486711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Expiration date: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</a:p>
          <a:p>
            <a:pPr lvl="1" eaLnBrk="1" hangingPunct="1"/>
            <a:r>
              <a:rPr lang="en-US" sz="1900" dirty="0">
                <a:latin typeface="Arial" charset="0"/>
                <a:cs typeface="Arial" charset="0"/>
              </a:rPr>
              <a:t>the month in which the expiration date occurs. 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Strike price</a:t>
            </a:r>
          </a:p>
          <a:p>
            <a:pPr lvl="1" eaLnBrk="1" hangingPunct="1"/>
            <a:r>
              <a:rPr lang="en-GB" sz="1900" dirty="0">
                <a:latin typeface="Arial" charset="0"/>
                <a:cs typeface="Arial" charset="0"/>
              </a:rPr>
              <a:t>the exchange chooses the strike prices at which options can be written.</a:t>
            </a:r>
            <a:endParaRPr lang="en-US" sz="19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European or American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Call or Put (option class)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6A0397D5-1896-4AA5-BAC6-19EF123717B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91148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Terminology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628775" y="1981199"/>
            <a:ext cx="7119440" cy="4692555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Moneyness</a:t>
            </a:r>
            <a:r>
              <a:rPr lang="en-US" dirty="0">
                <a:latin typeface="Arial" charset="0"/>
                <a:cs typeface="Arial" charset="0"/>
              </a:rPr>
              <a:t> :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At-the-money call: when </a:t>
            </a:r>
            <a:r>
              <a:rPr lang="en-US" i="1" dirty="0">
                <a:latin typeface="Arial" charset="0"/>
                <a:cs typeface="Arial" charset="0"/>
              </a:rPr>
              <a:t>S</a:t>
            </a:r>
            <a:r>
              <a:rPr lang="en-US" dirty="0">
                <a:latin typeface="Arial" charset="0"/>
                <a:cs typeface="Arial" charset="0"/>
              </a:rPr>
              <a:t> = </a:t>
            </a:r>
            <a:r>
              <a:rPr lang="en-US" i="1" dirty="0">
                <a:latin typeface="Arial" charset="0"/>
                <a:cs typeface="Arial" charset="0"/>
              </a:rPr>
              <a:t>K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In-the-money call: when </a:t>
            </a:r>
            <a:r>
              <a:rPr lang="en-US" i="1" dirty="0">
                <a:latin typeface="Arial" charset="0"/>
                <a:cs typeface="Arial" charset="0"/>
              </a:rPr>
              <a:t>S</a:t>
            </a:r>
            <a:r>
              <a:rPr lang="en-US" dirty="0">
                <a:latin typeface="Arial" charset="0"/>
                <a:cs typeface="Arial" charset="0"/>
              </a:rPr>
              <a:t> &gt; </a:t>
            </a:r>
            <a:r>
              <a:rPr lang="en-US" i="1" dirty="0">
                <a:latin typeface="Arial" charset="0"/>
                <a:cs typeface="Arial" charset="0"/>
              </a:rPr>
              <a:t>K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Out-of-the-money call: when </a:t>
            </a:r>
            <a:r>
              <a:rPr lang="en-US" i="1" dirty="0">
                <a:latin typeface="Arial" charset="0"/>
                <a:cs typeface="Arial" charset="0"/>
              </a:rPr>
              <a:t>S</a:t>
            </a:r>
            <a:r>
              <a:rPr lang="en-US" dirty="0">
                <a:latin typeface="Arial" charset="0"/>
                <a:cs typeface="Arial" charset="0"/>
              </a:rPr>
              <a:t> &lt; </a:t>
            </a:r>
            <a:r>
              <a:rPr lang="en-US" i="1" dirty="0">
                <a:latin typeface="Arial" charset="0"/>
                <a:cs typeface="Arial" charset="0"/>
              </a:rPr>
              <a:t>K</a:t>
            </a:r>
            <a:endParaRPr lang="en-US" dirty="0">
              <a:latin typeface="Arial" charset="0"/>
              <a:cs typeface="Arial" charset="0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800" dirty="0"/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At-the-money put: when </a:t>
            </a:r>
            <a:r>
              <a:rPr lang="en-US" i="1" dirty="0">
                <a:latin typeface="Arial" charset="0"/>
                <a:cs typeface="Arial" charset="0"/>
              </a:rPr>
              <a:t>S</a:t>
            </a:r>
            <a:r>
              <a:rPr lang="en-US" dirty="0">
                <a:latin typeface="Arial" charset="0"/>
                <a:cs typeface="Arial" charset="0"/>
              </a:rPr>
              <a:t> = </a:t>
            </a:r>
            <a:r>
              <a:rPr lang="en-US" i="1" dirty="0">
                <a:latin typeface="Arial" charset="0"/>
                <a:cs typeface="Arial" charset="0"/>
              </a:rPr>
              <a:t>K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In-the-money put: when </a:t>
            </a:r>
            <a:r>
              <a:rPr lang="en-US" i="1" dirty="0">
                <a:latin typeface="Arial" charset="0"/>
                <a:cs typeface="Arial" charset="0"/>
              </a:rPr>
              <a:t>S</a:t>
            </a:r>
            <a:r>
              <a:rPr lang="en-US" dirty="0">
                <a:latin typeface="Arial" charset="0"/>
                <a:cs typeface="Arial" charset="0"/>
              </a:rPr>
              <a:t> &lt; </a:t>
            </a:r>
            <a:r>
              <a:rPr lang="en-US" i="1" dirty="0">
                <a:latin typeface="Arial" charset="0"/>
                <a:cs typeface="Arial" charset="0"/>
              </a:rPr>
              <a:t>K</a:t>
            </a:r>
          </a:p>
          <a:p>
            <a:pPr lvl="1" eaLnBrk="1" hangingPunct="1"/>
            <a:r>
              <a:rPr lang="en-US" dirty="0">
                <a:latin typeface="Arial" charset="0"/>
                <a:cs typeface="Arial" charset="0"/>
              </a:rPr>
              <a:t>Out-of-the-money call: when </a:t>
            </a:r>
            <a:r>
              <a:rPr lang="en-US" i="1" dirty="0">
                <a:latin typeface="Arial" charset="0"/>
                <a:cs typeface="Arial" charset="0"/>
              </a:rPr>
              <a:t>S</a:t>
            </a:r>
            <a:r>
              <a:rPr lang="en-US" dirty="0">
                <a:latin typeface="Arial" charset="0"/>
                <a:cs typeface="Arial" charset="0"/>
              </a:rPr>
              <a:t> &gt; </a:t>
            </a:r>
            <a:r>
              <a:rPr lang="en-US" i="1" dirty="0">
                <a:latin typeface="Arial" charset="0"/>
                <a:cs typeface="Arial" charset="0"/>
              </a:rPr>
              <a:t>K</a:t>
            </a:r>
            <a:endParaRPr lang="en-US" dirty="0">
              <a:latin typeface="Arial" charset="0"/>
              <a:cs typeface="Arial" charset="0"/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4634E190-C456-42B6-AD1C-D24219EABA9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2818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Market Makers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Most exchanges use market makers to facilitate options trading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 market maker quotes both bid and ask prices when requested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The market maker does not know whether the individual requesting the quotes wants to buy or sell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4F7E26B-037F-41AC-828E-8DBB63C7BFA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7705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691438" cy="4514850"/>
          </a:xfrm>
        </p:spPr>
        <p:txBody>
          <a:bodyPr lIns="90488" tIns="44450" rIns="90488" bIns="44450"/>
          <a:lstStyle/>
          <a:p>
            <a:pPr eaLnBrk="1" hangingPunct="1"/>
            <a:r>
              <a:rPr lang="en-US" sz="2400" dirty="0">
                <a:latin typeface="Arial" charset="0"/>
                <a:cs typeface="Arial" charset="0"/>
              </a:rPr>
              <a:t>A naked option is an option that is not combined with an offsetting position in the underlying stock.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9A5887A-2DFA-468D-8F2A-4DACE5FC8C9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65218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152525"/>
          </a:xfrm>
        </p:spPr>
        <p:txBody>
          <a:bodyPr/>
          <a:lstStyle/>
          <a:p>
            <a:pPr eaLnBrk="1" hangingPunct="1"/>
            <a:r>
              <a:rPr lang="en-CA" dirty="0"/>
              <a:t>Properties of Stock Options</a:t>
            </a:r>
            <a:br>
              <a:rPr lang="en-CA" dirty="0"/>
            </a:br>
            <a:r>
              <a:rPr lang="en-CA" dirty="0"/>
              <a:t>- some notations</a:t>
            </a:r>
            <a:endParaRPr lang="en-US" dirty="0"/>
          </a:p>
        </p:txBody>
      </p:sp>
      <p:sp>
        <p:nvSpPr>
          <p:cNvPr id="7171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/>
              <a:t> </a:t>
            </a:r>
            <a:endParaRPr lang="en-US"/>
          </a:p>
        </p:txBody>
      </p:sp>
      <p:sp>
        <p:nvSpPr>
          <p:cNvPr id="7172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dirty="0"/>
              <a:t> </a:t>
            </a:r>
            <a:endParaRPr lang="en-US" dirty="0"/>
          </a:p>
        </p:txBody>
      </p:sp>
      <p:sp>
        <p:nvSpPr>
          <p:cNvPr id="7173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CA"/>
              <a:t> </a:t>
            </a:r>
            <a:endParaRPr lang="en-US"/>
          </a:p>
        </p:txBody>
      </p:sp>
      <p:sp>
        <p:nvSpPr>
          <p:cNvPr id="7174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/>
              <a:t> </a:t>
            </a:r>
            <a:endParaRPr lang="en-US"/>
          </a:p>
        </p:txBody>
      </p:sp>
      <p:sp>
        <p:nvSpPr>
          <p:cNvPr id="717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968DDC23-ADD3-4ECE-B273-31CBAC3F066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550" y="1773238"/>
          <a:ext cx="2952328" cy="3392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0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068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c: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European call option price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068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p: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European put option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price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65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S</a:t>
                      </a:r>
                      <a:r>
                        <a:rPr lang="en-CA" i="0" baseline="-25000" dirty="0">
                          <a:latin typeface="+mj-lt"/>
                        </a:rPr>
                        <a:t>0</a:t>
                      </a:r>
                      <a:r>
                        <a:rPr lang="en-CA" i="1" baseline="0" dirty="0">
                          <a:latin typeface="+mj-lt"/>
                        </a:rPr>
                        <a:t>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Stock price today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865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K: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Strike price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865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T: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Life of option 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068">
                <a:tc>
                  <a:txBody>
                    <a:bodyPr/>
                    <a:lstStyle/>
                    <a:p>
                      <a:r>
                        <a:rPr lang="en-CA" i="0" dirty="0">
                          <a:latin typeface="Symbol" pitchFamily="18" charset="2"/>
                        </a:rPr>
                        <a:t>s</a:t>
                      </a:r>
                      <a:r>
                        <a:rPr lang="en-CA" i="1" dirty="0">
                          <a:latin typeface="+mj-lt"/>
                        </a:rPr>
                        <a:t>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Volatility of stock price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932363" y="1844675"/>
          <a:ext cx="3096344" cy="3864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9256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C: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American call option price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256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P: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American put option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price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256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S</a:t>
                      </a:r>
                      <a:r>
                        <a:rPr lang="en-CA" i="1" baseline="-25000" dirty="0">
                          <a:latin typeface="+mj-lt"/>
                        </a:rPr>
                        <a:t>T</a:t>
                      </a:r>
                      <a:r>
                        <a:rPr lang="en-CA" i="1" baseline="0" dirty="0">
                          <a:latin typeface="+mj-lt"/>
                        </a:rPr>
                        <a:t>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Stock price at</a:t>
                      </a:r>
                      <a:r>
                        <a:rPr lang="en-US" sz="1800" baseline="0" dirty="0"/>
                        <a:t> option maturity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552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D: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/>
                        <a:t>PV</a:t>
                      </a:r>
                      <a:r>
                        <a:rPr lang="en-CA" sz="1800" baseline="0" dirty="0"/>
                        <a:t> of dividends paid during life of option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652">
                <a:tc>
                  <a:txBody>
                    <a:bodyPr/>
                    <a:lstStyle/>
                    <a:p>
                      <a:r>
                        <a:rPr lang="en-CA" i="1" dirty="0">
                          <a:latin typeface="+mj-lt"/>
                        </a:rPr>
                        <a:t>r</a:t>
                      </a:r>
                      <a:endParaRPr lang="en-US" i="1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Risk-free rate for maturity </a:t>
                      </a:r>
                      <a:r>
                        <a:rPr lang="en-US" sz="1800" i="1" dirty="0">
                          <a:latin typeface="Times New Roman" pitchFamily="18" charset="0"/>
                        </a:rPr>
                        <a:t>T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dirty="0"/>
                        <a:t>with cont. comp.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Effect of Variables on Option Pricing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2420938"/>
          <a:ext cx="7128790" cy="33123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041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c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p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C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P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721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S</a:t>
                      </a:r>
                      <a:r>
                        <a:rPr lang="en-CA" sz="2400" i="0" baseline="-25000" dirty="0">
                          <a:latin typeface="+mj-lt"/>
                        </a:rPr>
                        <a:t>0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721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K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721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T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?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721">
                <a:tc>
                  <a:txBody>
                    <a:bodyPr/>
                    <a:lstStyle/>
                    <a:p>
                      <a:pPr algn="ctr"/>
                      <a:r>
                        <a:rPr lang="en-CA" sz="2400" i="0" dirty="0">
                          <a:latin typeface="Symbol" pitchFamily="18" charset="2"/>
                        </a:rPr>
                        <a:t>s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721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r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721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>
                          <a:latin typeface="+mj-lt"/>
                        </a:rPr>
                        <a:t>D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/>
                        <a:t>+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24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AEDAB2D-53DB-4BB6-AA26-C82E59A2046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500" dirty="0"/>
              <a:t>Positions in an Option &amp; Stock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1189038"/>
            <a:ext cx="3521075" cy="4538662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1716088" y="1785938"/>
            <a:ext cx="0" cy="2071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>
            <a:off x="1716088" y="2887663"/>
            <a:ext cx="2374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1752600" y="1935163"/>
            <a:ext cx="10668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dirty="0"/>
              <a:t>Profit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3784600" y="2894013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2632075" y="2924175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1716088" y="2541588"/>
            <a:ext cx="1114425" cy="10556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2843213" y="2565400"/>
            <a:ext cx="827087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1"/>
          <p:cNvSpPr>
            <a:spLocks noChangeShapeType="1"/>
          </p:cNvSpPr>
          <p:nvPr/>
        </p:nvSpPr>
        <p:spPr bwMode="auto">
          <a:xfrm flipV="1">
            <a:off x="2825750" y="2840038"/>
            <a:ext cx="0" cy="4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>
            <a:off x="1720850" y="2779713"/>
            <a:ext cx="11049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>
            <a:off x="2825750" y="2760663"/>
            <a:ext cx="850900" cy="8048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4"/>
          <p:cNvSpPr>
            <a:spLocks noChangeShapeType="1"/>
          </p:cNvSpPr>
          <p:nvPr/>
        </p:nvSpPr>
        <p:spPr bwMode="auto">
          <a:xfrm flipH="1">
            <a:off x="1720850" y="1854200"/>
            <a:ext cx="1941513" cy="18367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1543049" y="4597401"/>
            <a:ext cx="72104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Portfolio: long position in a stock plus a short position in a European call option: writing a </a:t>
            </a:r>
            <a:r>
              <a:rPr lang="en-GB" b="1" dirty="0">
                <a:latin typeface="Arial" charset="0"/>
                <a:cs typeface="Arial" charset="0"/>
              </a:rPr>
              <a:t>covered call</a:t>
            </a:r>
            <a:r>
              <a:rPr lang="en-GB" dirty="0">
                <a:latin typeface="Arial" charset="0"/>
                <a:cs typeface="Arial" charset="0"/>
              </a:rPr>
              <a:t>. </a:t>
            </a:r>
          </a:p>
          <a:p>
            <a:endParaRPr lang="en-GB" dirty="0">
              <a:latin typeface="Arial" charset="0"/>
              <a:cs typeface="Arial" charset="0"/>
            </a:endParaRPr>
          </a:p>
          <a:p>
            <a:r>
              <a:rPr lang="en-GB" dirty="0">
                <a:latin typeface="Arial" charset="0"/>
                <a:cs typeface="Arial" charset="0"/>
              </a:rPr>
              <a:t>The long stock position ‘‘covers’’ or protects the investor from the payoﬀ on the short call that becomes necessary if there is a sharp rise in the stock price</a:t>
            </a:r>
            <a:endParaRPr lang="en-GB" dirty="0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771899" y="1820863"/>
            <a:ext cx="185737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/>
              <a:t>Long stock</a:t>
            </a: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876549" y="3649663"/>
            <a:ext cx="185737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/>
              <a:t>Short call</a:t>
            </a:r>
          </a:p>
        </p:txBody>
      </p:sp>
    </p:spTree>
    <p:extLst>
      <p:ext uri="{BB962C8B-B14F-4D97-AF65-F5344CB8AC3E}">
        <p14:creationId xmlns:p14="http://schemas.microsoft.com/office/powerpoint/2010/main" val="364794149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-34131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500" dirty="0"/>
              <a:t>Positions in an Option &amp; Stock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3194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16</a:t>
            </a:fld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1535113" y="1785938"/>
            <a:ext cx="3170237" cy="2071687"/>
            <a:chOff x="5316538" y="1785938"/>
            <a:chExt cx="3170237" cy="2071687"/>
          </a:xfrm>
        </p:grpSpPr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5316538" y="1785938"/>
              <a:ext cx="0" cy="2071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5316538" y="2887663"/>
              <a:ext cx="2373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5410200" y="1828800"/>
              <a:ext cx="1066800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dirty="0"/>
                <a:t>Profit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7402513" y="2894013"/>
              <a:ext cx="511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6226175" y="244475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9237" name="Line 20"/>
            <p:cNvSpPr>
              <a:spLocks noChangeShapeType="1"/>
            </p:cNvSpPr>
            <p:nvPr/>
          </p:nvSpPr>
          <p:spPr bwMode="auto">
            <a:xfrm>
              <a:off x="6443663" y="3213100"/>
              <a:ext cx="7683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1"/>
            <p:cNvSpPr>
              <a:spLocks noChangeShapeType="1"/>
            </p:cNvSpPr>
            <p:nvPr/>
          </p:nvSpPr>
          <p:spPr bwMode="auto">
            <a:xfrm flipH="1" flipV="1">
              <a:off x="5326063" y="2149475"/>
              <a:ext cx="1120775" cy="10604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22"/>
            <p:cNvSpPr>
              <a:spLocks noChangeShapeType="1"/>
            </p:cNvSpPr>
            <p:nvPr/>
          </p:nvSpPr>
          <p:spPr bwMode="auto">
            <a:xfrm>
              <a:off x="5326063" y="2995613"/>
              <a:ext cx="1112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23"/>
            <p:cNvSpPr>
              <a:spLocks noChangeShapeType="1"/>
            </p:cNvSpPr>
            <p:nvPr/>
          </p:nvSpPr>
          <p:spPr bwMode="auto">
            <a:xfrm flipV="1">
              <a:off x="6438900" y="2290763"/>
              <a:ext cx="744538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24"/>
            <p:cNvSpPr>
              <a:spLocks noChangeShapeType="1"/>
            </p:cNvSpPr>
            <p:nvPr/>
          </p:nvSpPr>
          <p:spPr bwMode="auto">
            <a:xfrm>
              <a:off x="5326063" y="2020888"/>
              <a:ext cx="193040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25"/>
            <p:cNvSpPr>
              <a:spLocks noChangeShapeType="1"/>
            </p:cNvSpPr>
            <p:nvPr/>
          </p:nvSpPr>
          <p:spPr bwMode="auto">
            <a:xfrm flipV="1">
              <a:off x="6438900" y="2844800"/>
              <a:ext cx="0" cy="428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>
              <a:off x="5316538" y="1785938"/>
              <a:ext cx="0" cy="20716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6"/>
            <p:cNvSpPr>
              <a:spLocks noChangeShapeType="1"/>
            </p:cNvSpPr>
            <p:nvPr/>
          </p:nvSpPr>
          <p:spPr bwMode="auto">
            <a:xfrm>
              <a:off x="5316538" y="2887663"/>
              <a:ext cx="2373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7265987" y="1828800"/>
              <a:ext cx="1220788" cy="3699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en-US" dirty="0"/>
                <a:t>Long call</a:t>
              </a:r>
            </a:p>
          </p:txBody>
        </p:sp>
        <p:sp>
          <p:nvSpPr>
            <p:cNvPr id="58" name="Rectangle 18"/>
            <p:cNvSpPr>
              <a:spLocks noChangeArrowheads="1"/>
            </p:cNvSpPr>
            <p:nvPr/>
          </p:nvSpPr>
          <p:spPr bwMode="auto">
            <a:xfrm>
              <a:off x="7402513" y="2894013"/>
              <a:ext cx="511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226175" y="244475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>
              <a:off x="6443663" y="3213100"/>
              <a:ext cx="7683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1"/>
            <p:cNvSpPr>
              <a:spLocks noChangeShapeType="1"/>
            </p:cNvSpPr>
            <p:nvPr/>
          </p:nvSpPr>
          <p:spPr bwMode="auto">
            <a:xfrm flipH="1" flipV="1">
              <a:off x="5326063" y="2149475"/>
              <a:ext cx="1120775" cy="10604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>
              <a:off x="5326063" y="2995613"/>
              <a:ext cx="1112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3"/>
            <p:cNvSpPr>
              <a:spLocks noChangeShapeType="1"/>
            </p:cNvSpPr>
            <p:nvPr/>
          </p:nvSpPr>
          <p:spPr bwMode="auto">
            <a:xfrm flipV="1">
              <a:off x="6438900" y="2290763"/>
              <a:ext cx="744538" cy="704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4"/>
            <p:cNvSpPr>
              <a:spLocks noChangeShapeType="1"/>
            </p:cNvSpPr>
            <p:nvPr/>
          </p:nvSpPr>
          <p:spPr bwMode="auto">
            <a:xfrm>
              <a:off x="5326063" y="2020888"/>
              <a:ext cx="1930400" cy="1828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5"/>
            <p:cNvSpPr>
              <a:spLocks noChangeShapeType="1"/>
            </p:cNvSpPr>
            <p:nvPr/>
          </p:nvSpPr>
          <p:spPr bwMode="auto">
            <a:xfrm flipV="1">
              <a:off x="6438900" y="2844800"/>
              <a:ext cx="0" cy="428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Rectangle 67"/>
          <p:cNvSpPr/>
          <p:nvPr/>
        </p:nvSpPr>
        <p:spPr>
          <a:xfrm>
            <a:off x="1543049" y="4606926"/>
            <a:ext cx="72104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Portfolio:  a short position in a stock is combined with a long position in a call option. This is </a:t>
            </a:r>
            <a:r>
              <a:rPr lang="en-GB" b="1" dirty="0">
                <a:latin typeface="Arial" charset="0"/>
                <a:cs typeface="Arial" charset="0"/>
              </a:rPr>
              <a:t>the reverse of writing a covered call</a:t>
            </a:r>
            <a:r>
              <a:rPr lang="en-GB" dirty="0">
                <a:latin typeface="Arial" charset="0"/>
                <a:cs typeface="Arial" charset="0"/>
              </a:rPr>
              <a:t>. </a:t>
            </a:r>
          </a:p>
          <a:p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69" name="Rectangle 17"/>
          <p:cNvSpPr>
            <a:spLocks noChangeArrowheads="1"/>
          </p:cNvSpPr>
          <p:nvPr/>
        </p:nvSpPr>
        <p:spPr bwMode="auto">
          <a:xfrm>
            <a:off x="3402013" y="3752850"/>
            <a:ext cx="1360487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/>
              <a:t>Short stock</a:t>
            </a:r>
          </a:p>
        </p:txBody>
      </p:sp>
    </p:spTree>
    <p:extLst>
      <p:ext uri="{BB962C8B-B14F-4D97-AF65-F5344CB8AC3E}">
        <p14:creationId xmlns:p14="http://schemas.microsoft.com/office/powerpoint/2010/main" val="396140299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500" dirty="0"/>
              <a:t>Positions in an Option &amp; Stock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649" y="1493446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45" name="Rectangle 28"/>
          <p:cNvSpPr>
            <a:spLocks noChangeArrowheads="1"/>
          </p:cNvSpPr>
          <p:nvPr/>
        </p:nvSpPr>
        <p:spPr bwMode="auto">
          <a:xfrm>
            <a:off x="2190750" y="1733550"/>
            <a:ext cx="8382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dirty="0"/>
              <a:t>Profit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27200" y="1611317"/>
            <a:ext cx="2603500" cy="2060575"/>
            <a:chOff x="1692275" y="4040188"/>
            <a:chExt cx="2603500" cy="2060575"/>
          </a:xfrm>
        </p:grpSpPr>
        <p:sp>
          <p:nvSpPr>
            <p:cNvPr id="9243" name="Line 26"/>
            <p:cNvSpPr>
              <a:spLocks noChangeShapeType="1"/>
            </p:cNvSpPr>
            <p:nvPr/>
          </p:nvSpPr>
          <p:spPr bwMode="auto">
            <a:xfrm>
              <a:off x="1716088" y="4040188"/>
              <a:ext cx="0" cy="2060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Line 27"/>
            <p:cNvSpPr>
              <a:spLocks noChangeShapeType="1"/>
            </p:cNvSpPr>
            <p:nvPr/>
          </p:nvSpPr>
          <p:spPr bwMode="auto">
            <a:xfrm>
              <a:off x="1716088" y="5126038"/>
              <a:ext cx="2374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Rectangle 29"/>
            <p:cNvSpPr>
              <a:spLocks noChangeArrowheads="1"/>
            </p:cNvSpPr>
            <p:nvPr/>
          </p:nvSpPr>
          <p:spPr bwMode="auto">
            <a:xfrm>
              <a:off x="3784600" y="5132388"/>
              <a:ext cx="511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9247" name="Rectangle 30"/>
            <p:cNvSpPr>
              <a:spLocks noChangeArrowheads="1"/>
            </p:cNvSpPr>
            <p:nvPr/>
          </p:nvSpPr>
          <p:spPr bwMode="auto">
            <a:xfrm>
              <a:off x="2663825" y="4676775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9248" name="Line 31"/>
            <p:cNvSpPr>
              <a:spLocks noChangeShapeType="1"/>
            </p:cNvSpPr>
            <p:nvPr/>
          </p:nvSpPr>
          <p:spPr bwMode="auto">
            <a:xfrm>
              <a:off x="1692275" y="5229225"/>
              <a:ext cx="114141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Line 32"/>
            <p:cNvSpPr>
              <a:spLocks noChangeShapeType="1"/>
            </p:cNvSpPr>
            <p:nvPr/>
          </p:nvSpPr>
          <p:spPr bwMode="auto">
            <a:xfrm flipV="1">
              <a:off x="2855913" y="4498975"/>
              <a:ext cx="782637" cy="7397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Line 33"/>
            <p:cNvSpPr>
              <a:spLocks noChangeShapeType="1"/>
            </p:cNvSpPr>
            <p:nvPr/>
          </p:nvSpPr>
          <p:spPr bwMode="auto">
            <a:xfrm flipV="1">
              <a:off x="2870200" y="5080000"/>
              <a:ext cx="0" cy="412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Line 34"/>
            <p:cNvSpPr>
              <a:spLocks noChangeShapeType="1"/>
            </p:cNvSpPr>
            <p:nvPr/>
          </p:nvSpPr>
          <p:spPr bwMode="auto">
            <a:xfrm flipH="1" flipV="1">
              <a:off x="1692275" y="4221163"/>
              <a:ext cx="1154113" cy="10906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Line 35"/>
            <p:cNvSpPr>
              <a:spLocks noChangeShapeType="1"/>
            </p:cNvSpPr>
            <p:nvPr/>
          </p:nvSpPr>
          <p:spPr bwMode="auto">
            <a:xfrm>
              <a:off x="2870200" y="5346700"/>
              <a:ext cx="742950" cy="3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Line 36"/>
            <p:cNvSpPr>
              <a:spLocks noChangeShapeType="1"/>
            </p:cNvSpPr>
            <p:nvPr/>
          </p:nvSpPr>
          <p:spPr bwMode="auto">
            <a:xfrm flipV="1">
              <a:off x="1720850" y="4264025"/>
              <a:ext cx="1922463" cy="1806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7" name="Rectangle 56"/>
          <p:cNvSpPr/>
          <p:nvPr/>
        </p:nvSpPr>
        <p:spPr>
          <a:xfrm>
            <a:off x="1543049" y="4597401"/>
            <a:ext cx="7210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Portfolio:  buy a European put option on a stock and the stock itself. The approach is referred to as a </a:t>
            </a:r>
            <a:r>
              <a:rPr lang="en-GB" b="1" dirty="0">
                <a:latin typeface="Arial" charset="0"/>
                <a:cs typeface="Arial" charset="0"/>
              </a:rPr>
              <a:t>protective put strategy</a:t>
            </a:r>
            <a:r>
              <a:rPr lang="en-GB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8" name="Rectangle 28"/>
          <p:cNvSpPr>
            <a:spLocks noChangeArrowheads="1"/>
          </p:cNvSpPr>
          <p:nvPr/>
        </p:nvSpPr>
        <p:spPr bwMode="auto">
          <a:xfrm>
            <a:off x="3724276" y="1638300"/>
            <a:ext cx="180022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/>
              <a:t>Long stock</a:t>
            </a: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2781301" y="2981325"/>
            <a:ext cx="180022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/>
              <a:t>Long put</a:t>
            </a:r>
          </a:p>
        </p:txBody>
      </p:sp>
    </p:spTree>
    <p:extLst>
      <p:ext uri="{BB962C8B-B14F-4D97-AF65-F5344CB8AC3E}">
        <p14:creationId xmlns:p14="http://schemas.microsoft.com/office/powerpoint/2010/main" val="354498096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500" dirty="0"/>
              <a:t>Positions in an Option &amp; Stock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56" name="Rectangle 39"/>
          <p:cNvSpPr>
            <a:spLocks noChangeArrowheads="1"/>
          </p:cNvSpPr>
          <p:nvPr/>
        </p:nvSpPr>
        <p:spPr bwMode="auto">
          <a:xfrm>
            <a:off x="2181225" y="1885950"/>
            <a:ext cx="1025525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dirty="0"/>
              <a:t>Profit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95425" y="1644650"/>
            <a:ext cx="2617788" cy="2062163"/>
            <a:chOff x="5295900" y="4035425"/>
            <a:chExt cx="2617788" cy="2062163"/>
          </a:xfrm>
        </p:grpSpPr>
        <p:sp>
          <p:nvSpPr>
            <p:cNvPr id="9254" name="Line 37"/>
            <p:cNvSpPr>
              <a:spLocks noChangeShapeType="1"/>
            </p:cNvSpPr>
            <p:nvPr/>
          </p:nvSpPr>
          <p:spPr bwMode="auto">
            <a:xfrm>
              <a:off x="5316538" y="4035425"/>
              <a:ext cx="0" cy="20621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38"/>
            <p:cNvSpPr>
              <a:spLocks noChangeShapeType="1"/>
            </p:cNvSpPr>
            <p:nvPr/>
          </p:nvSpPr>
          <p:spPr bwMode="auto">
            <a:xfrm>
              <a:off x="5316538" y="5126038"/>
              <a:ext cx="23733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Rectangle 40"/>
            <p:cNvSpPr>
              <a:spLocks noChangeArrowheads="1"/>
            </p:cNvSpPr>
            <p:nvPr/>
          </p:nvSpPr>
          <p:spPr bwMode="auto">
            <a:xfrm>
              <a:off x="7402513" y="5132388"/>
              <a:ext cx="5111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9258" name="Rectangle 41"/>
            <p:cNvSpPr>
              <a:spLocks noChangeArrowheads="1"/>
            </p:cNvSpPr>
            <p:nvPr/>
          </p:nvSpPr>
          <p:spPr bwMode="auto">
            <a:xfrm>
              <a:off x="6226175" y="5106988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9259" name="Line 42"/>
            <p:cNvSpPr>
              <a:spLocks noChangeShapeType="1"/>
            </p:cNvSpPr>
            <p:nvPr/>
          </p:nvSpPr>
          <p:spPr bwMode="auto">
            <a:xfrm>
              <a:off x="5314950" y="5029200"/>
              <a:ext cx="112871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Line 43"/>
            <p:cNvSpPr>
              <a:spLocks noChangeShapeType="1"/>
            </p:cNvSpPr>
            <p:nvPr/>
          </p:nvSpPr>
          <p:spPr bwMode="auto">
            <a:xfrm flipH="1" flipV="1">
              <a:off x="6443663" y="5013325"/>
              <a:ext cx="903287" cy="8556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Line 44"/>
            <p:cNvSpPr>
              <a:spLocks noChangeShapeType="1"/>
            </p:cNvSpPr>
            <p:nvPr/>
          </p:nvSpPr>
          <p:spPr bwMode="auto">
            <a:xfrm>
              <a:off x="5295900" y="4127500"/>
              <a:ext cx="2051050" cy="1943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Line 45"/>
            <p:cNvSpPr>
              <a:spLocks noChangeShapeType="1"/>
            </p:cNvSpPr>
            <p:nvPr/>
          </p:nvSpPr>
          <p:spPr bwMode="auto">
            <a:xfrm flipV="1">
              <a:off x="6438900" y="5080000"/>
              <a:ext cx="0" cy="412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Line 46"/>
            <p:cNvSpPr>
              <a:spLocks noChangeShapeType="1"/>
            </p:cNvSpPr>
            <p:nvPr/>
          </p:nvSpPr>
          <p:spPr bwMode="auto">
            <a:xfrm>
              <a:off x="6437313" y="4910138"/>
              <a:ext cx="882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Line 47"/>
            <p:cNvSpPr>
              <a:spLocks noChangeShapeType="1"/>
            </p:cNvSpPr>
            <p:nvPr/>
          </p:nvSpPr>
          <p:spPr bwMode="auto">
            <a:xfrm flipH="1">
              <a:off x="5326063" y="4887913"/>
              <a:ext cx="1112837" cy="1054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5" name="Rectangle 54"/>
          <p:cNvSpPr/>
          <p:nvPr/>
        </p:nvSpPr>
        <p:spPr>
          <a:xfrm>
            <a:off x="1266824" y="4597401"/>
            <a:ext cx="7210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charset="0"/>
                <a:cs typeface="Arial" charset="0"/>
              </a:rPr>
              <a:t>Portfolio:   a short position in a put option is combined with a short position in the stock. This is </a:t>
            </a:r>
            <a:r>
              <a:rPr lang="en-GB" b="1" dirty="0">
                <a:latin typeface="Arial" charset="0"/>
                <a:cs typeface="Arial" charset="0"/>
              </a:rPr>
              <a:t>the reverse of a protective put</a:t>
            </a:r>
          </a:p>
        </p:txBody>
      </p:sp>
      <p:sp>
        <p:nvSpPr>
          <p:cNvPr id="56" name="Rectangle 39"/>
          <p:cNvSpPr>
            <a:spLocks noChangeArrowheads="1"/>
          </p:cNvSpPr>
          <p:nvPr/>
        </p:nvSpPr>
        <p:spPr bwMode="auto">
          <a:xfrm>
            <a:off x="3448050" y="2190750"/>
            <a:ext cx="1182688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/>
              <a:t>Short put</a:t>
            </a:r>
          </a:p>
        </p:txBody>
      </p:sp>
      <p:sp>
        <p:nvSpPr>
          <p:cNvPr id="57" name="Rectangle 39"/>
          <p:cNvSpPr>
            <a:spLocks noChangeArrowheads="1"/>
          </p:cNvSpPr>
          <p:nvPr/>
        </p:nvSpPr>
        <p:spPr bwMode="auto">
          <a:xfrm>
            <a:off x="3086100" y="3695700"/>
            <a:ext cx="13716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dirty="0"/>
              <a:t>Short stock</a:t>
            </a:r>
          </a:p>
        </p:txBody>
      </p:sp>
    </p:spTree>
    <p:extLst>
      <p:ext uri="{BB962C8B-B14F-4D97-AF65-F5344CB8AC3E}">
        <p14:creationId xmlns:p14="http://schemas.microsoft.com/office/powerpoint/2010/main" val="234350412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Futures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79450" y="1792942"/>
            <a:ext cx="8255000" cy="4455458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Agreement to buy or sell an asset for a certain price at a certain time (obligation)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Does not cost anything to enter a future contract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There is a margin account so part of your capital is blocked and changes everyday.</a:t>
            </a:r>
          </a:p>
          <a:p>
            <a:pPr marL="0" indent="0" eaLnBrk="1" hangingPunct="1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/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Rectangle 4"/>
          <p:cNvSpPr txBox="1">
            <a:spLocks/>
          </p:cNvSpPr>
          <p:nvPr/>
        </p:nvSpPr>
        <p:spPr bwMode="auto">
          <a:xfrm>
            <a:off x="672353" y="6131856"/>
            <a:ext cx="8255000" cy="57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2pPr>
            <a:lvl3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3pPr>
            <a:lvl4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4pPr>
            <a:lvl5pPr algn="l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5pPr>
            <a:lvl6pPr marL="4572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6pPr>
            <a:lvl7pPr marL="9144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7pPr>
            <a:lvl8pPr marL="13716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8pPr>
            <a:lvl9pPr marL="1828800" algn="l" rtl="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003399"/>
                </a:solidFill>
                <a:latin typeface="Tahoma" panose="020B0604030504040204" pitchFamily="34" charset="0"/>
              </a:defRPr>
            </a:lvl9pPr>
          </a:lstStyle>
          <a:p>
            <a:pPr algn="r"/>
            <a:r>
              <a:rPr lang="en-GB" sz="1800" dirty="0"/>
              <a:t>Trading Club  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11D0E1E5-4948-422F-B843-4012F225032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488493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500" dirty="0"/>
              <a:t>Spreads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2600" dirty="0">
                <a:latin typeface="Arial" charset="0"/>
                <a:cs typeface="Arial" charset="0"/>
              </a:rPr>
              <a:t> A spread trading strategy involves taking a position in two or more options of the same type (i.e., two or more calls or two or more puts).</a:t>
            </a:r>
          </a:p>
          <a:p>
            <a:pPr eaLnBrk="1" hangingPunct="1"/>
            <a:endParaRPr lang="en-GB" sz="2600" dirty="0">
              <a:latin typeface="Arial" charset="0"/>
              <a:cs typeface="Arial" charset="0"/>
            </a:endParaRPr>
          </a:p>
          <a:p>
            <a:pPr eaLnBrk="1" hangingPunct="1"/>
            <a:r>
              <a:rPr lang="en-GB" sz="2600" dirty="0">
                <a:latin typeface="Arial" charset="0"/>
                <a:cs typeface="Arial" charset="0"/>
              </a:rPr>
              <a:t>Bull spread: one of the most popular types of spreads</a:t>
            </a:r>
          </a:p>
        </p:txBody>
      </p:sp>
    </p:spTree>
    <p:extLst>
      <p:ext uri="{BB962C8B-B14F-4D97-AF65-F5344CB8AC3E}">
        <p14:creationId xmlns:p14="http://schemas.microsoft.com/office/powerpoint/2010/main" val="126516727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/>
              <a:t>Bull Spread Using Calls</a:t>
            </a:r>
            <a:endParaRPr lang="en-US" sz="35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endParaRPr lang="en-GB" sz="25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500" dirty="0">
                <a:latin typeface="Arial" charset="0"/>
                <a:cs typeface="Arial" charset="0"/>
              </a:rPr>
              <a:t>Created by </a:t>
            </a:r>
            <a:r>
              <a:rPr lang="en-GB" sz="2500" u="sng" dirty="0">
                <a:latin typeface="Arial" charset="0"/>
                <a:cs typeface="Arial" charset="0"/>
              </a:rPr>
              <a:t>buying</a:t>
            </a:r>
            <a:r>
              <a:rPr lang="en-GB" sz="2500" dirty="0">
                <a:latin typeface="Arial" charset="0"/>
                <a:cs typeface="Arial" charset="0"/>
              </a:rPr>
              <a:t> a </a:t>
            </a:r>
            <a:r>
              <a:rPr lang="en-GB" sz="2500" b="1" dirty="0">
                <a:latin typeface="Arial" charset="0"/>
                <a:cs typeface="Arial" charset="0"/>
              </a:rPr>
              <a:t>European call option </a:t>
            </a:r>
            <a:r>
              <a:rPr lang="en-GB" sz="2500" dirty="0">
                <a:latin typeface="Arial" charset="0"/>
                <a:cs typeface="Arial" charset="0"/>
              </a:rPr>
              <a:t>on a stock with a certain strike price and </a:t>
            </a:r>
            <a:r>
              <a:rPr lang="en-GB" sz="2500" u="sng" dirty="0">
                <a:latin typeface="Arial" charset="0"/>
                <a:cs typeface="Arial" charset="0"/>
              </a:rPr>
              <a:t>selling</a:t>
            </a:r>
            <a:r>
              <a:rPr lang="en-GB" sz="2500" dirty="0">
                <a:latin typeface="Arial" charset="0"/>
                <a:cs typeface="Arial" charset="0"/>
              </a:rPr>
              <a:t> a </a:t>
            </a:r>
            <a:r>
              <a:rPr lang="en-GB" sz="2500" b="1" dirty="0">
                <a:latin typeface="Arial" charset="0"/>
                <a:cs typeface="Arial" charset="0"/>
              </a:rPr>
              <a:t>European call option </a:t>
            </a:r>
            <a:r>
              <a:rPr lang="en-GB" sz="2500" dirty="0">
                <a:latin typeface="Arial" charset="0"/>
                <a:cs typeface="Arial" charset="0"/>
              </a:rPr>
              <a:t>on the </a:t>
            </a:r>
            <a:r>
              <a:rPr lang="en-GB" sz="2500" b="1" dirty="0">
                <a:latin typeface="Arial" charset="0"/>
                <a:cs typeface="Arial" charset="0"/>
              </a:rPr>
              <a:t>same stock </a:t>
            </a:r>
            <a:r>
              <a:rPr lang="en-GB" sz="2500" dirty="0">
                <a:latin typeface="Arial" charset="0"/>
                <a:cs typeface="Arial" charset="0"/>
              </a:rPr>
              <a:t>with a </a:t>
            </a:r>
            <a:r>
              <a:rPr lang="en-GB" sz="2500" b="1" dirty="0">
                <a:latin typeface="Arial" charset="0"/>
                <a:cs typeface="Arial" charset="0"/>
              </a:rPr>
              <a:t>higher strike price</a:t>
            </a:r>
            <a:r>
              <a:rPr lang="en-GB" sz="2500" dirty="0">
                <a:latin typeface="Arial" charset="0"/>
                <a:cs typeface="Arial" charset="0"/>
              </a:rPr>
              <a:t>. </a:t>
            </a:r>
          </a:p>
          <a:p>
            <a:pPr marL="457200" lvl="1" indent="0" eaLnBrk="1" hangingPunct="1">
              <a:buNone/>
            </a:pPr>
            <a:endParaRPr lang="en-GB" sz="2500" dirty="0">
              <a:latin typeface="Arial" charset="0"/>
              <a:cs typeface="Arial" charset="0"/>
            </a:endParaRPr>
          </a:p>
          <a:p>
            <a:pPr lvl="1" eaLnBrk="1" hangingPunct="1"/>
            <a:r>
              <a:rPr lang="en-GB" sz="2500" dirty="0">
                <a:latin typeface="Arial" charset="0"/>
                <a:cs typeface="Arial" charset="0"/>
              </a:rPr>
              <a:t>Both options have the </a:t>
            </a:r>
            <a:r>
              <a:rPr lang="en-GB" sz="2500" u="sng" dirty="0">
                <a:latin typeface="Arial" charset="0"/>
                <a:cs typeface="Arial" charset="0"/>
              </a:rPr>
              <a:t>same expiration date</a:t>
            </a:r>
            <a:r>
              <a:rPr lang="en-GB" sz="2500" dirty="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48572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Bull Spread Using Calls</a:t>
            </a:r>
            <a:br>
              <a:rPr lang="en-US" dirty="0"/>
            </a:b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5138" y="1752600"/>
            <a:ext cx="4114800" cy="24384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2192338" y="22860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2192338" y="41148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 flipV="1">
            <a:off x="4021138" y="4038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 flipV="1">
            <a:off x="5849938" y="40386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3776663" y="40846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 dirty="0">
                <a:latin typeface="Times New Roman" pitchFamily="18" charset="0"/>
              </a:rPr>
              <a:t>K</a:t>
            </a:r>
            <a:r>
              <a:rPr lang="en-US" sz="3200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5181600" y="4084638"/>
            <a:ext cx="1484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2</a:t>
            </a: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2176463" y="2332038"/>
            <a:ext cx="9040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Profit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6900863" y="3505200"/>
            <a:ext cx="566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 flipV="1">
            <a:off x="3929063" y="3000375"/>
            <a:ext cx="2000250" cy="2143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 flipV="1">
            <a:off x="3929063" y="2571750"/>
            <a:ext cx="2857500" cy="30003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 flipH="1" flipV="1">
            <a:off x="2214563" y="5572125"/>
            <a:ext cx="1714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 flipH="1">
            <a:off x="2214563" y="5143500"/>
            <a:ext cx="1714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5929313" y="3000375"/>
            <a:ext cx="11477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 flipH="1">
            <a:off x="2192338" y="36576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/>
        </p:nvSpPr>
        <p:spPr bwMode="auto">
          <a:xfrm>
            <a:off x="5849938" y="3657600"/>
            <a:ext cx="12192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Slide Number Placeholder 20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70BB945E-3071-4D74-9377-CEEE9EAEA9F9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2271713" y="3094038"/>
            <a:ext cx="2683427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Short call strike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2</a:t>
            </a:r>
          </a:p>
          <a:p>
            <a:pPr eaLnBrk="0" hangingPunct="0"/>
            <a:endParaRPr lang="en-US" sz="2400" dirty="0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2395538" y="5703888"/>
            <a:ext cx="271869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Long call, strike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1</a:t>
            </a:r>
          </a:p>
          <a:p>
            <a:pPr eaLnBrk="0" hangingPunct="0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508510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7570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/>
              <a:t>Bull Spread Using Calls</a:t>
            </a:r>
            <a:br>
              <a:rPr lang="en-US" sz="3600" dirty="0"/>
            </a:br>
            <a:endParaRPr lang="en-US" sz="35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199" y="1299990"/>
            <a:ext cx="8372475" cy="534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i="1" dirty="0">
                <a:latin typeface="Times New Roman" pitchFamily="18" charset="0"/>
                <a:cs typeface="Arial" charset="0"/>
              </a:rPr>
              <a:t>K</a:t>
            </a:r>
            <a:r>
              <a:rPr lang="en-US" sz="2400" baseline="-25000" dirty="0">
                <a:latin typeface="Times New Roman" pitchFamily="18" charset="0"/>
                <a:cs typeface="Arial" charset="0"/>
              </a:rPr>
              <a:t>1</a:t>
            </a:r>
            <a:r>
              <a:rPr lang="en-GB" sz="2600" dirty="0">
                <a:latin typeface="Arial" charset="0"/>
                <a:cs typeface="Arial" charset="0"/>
              </a:rPr>
              <a:t> is the strike price of the call option bought, </a:t>
            </a:r>
          </a:p>
          <a:p>
            <a:pPr eaLnBrk="1" hangingPunct="1"/>
            <a:r>
              <a:rPr lang="en-US" sz="2400" i="1" dirty="0">
                <a:latin typeface="Times New Roman" pitchFamily="18" charset="0"/>
                <a:cs typeface="Arial" charset="0"/>
              </a:rPr>
              <a:t>K</a:t>
            </a:r>
            <a:r>
              <a:rPr lang="en-US" sz="2400" baseline="-25000" dirty="0">
                <a:latin typeface="Times New Roman" pitchFamily="18" charset="0"/>
                <a:cs typeface="Arial" charset="0"/>
              </a:rPr>
              <a:t>2</a:t>
            </a:r>
            <a:r>
              <a:rPr lang="en-GB" sz="2400" dirty="0">
                <a:latin typeface="Arial" charset="0"/>
                <a:cs typeface="Arial" charset="0"/>
              </a:rPr>
              <a:t> </a:t>
            </a:r>
            <a:r>
              <a:rPr lang="en-GB" sz="2600" dirty="0">
                <a:latin typeface="Arial" charset="0"/>
                <a:cs typeface="Arial" charset="0"/>
              </a:rPr>
              <a:t>is the strike price of the call option sold</a:t>
            </a:r>
          </a:p>
          <a:p>
            <a:pPr eaLnBrk="1" hangingPunct="1"/>
            <a:r>
              <a:rPr lang="en-US" sz="2400" i="1" dirty="0">
                <a:latin typeface="Times New Roman" pitchFamily="18" charset="0"/>
                <a:cs typeface="Arial" charset="0"/>
              </a:rPr>
              <a:t>S</a:t>
            </a:r>
            <a:r>
              <a:rPr lang="en-US" sz="2400" baseline="-25000" dirty="0">
                <a:latin typeface="Times New Roman" pitchFamily="18" charset="0"/>
                <a:cs typeface="Arial" charset="0"/>
              </a:rPr>
              <a:t>T</a:t>
            </a:r>
            <a:r>
              <a:rPr lang="en-GB" sz="2600" dirty="0">
                <a:latin typeface="Arial" charset="0"/>
                <a:cs typeface="Arial" charset="0"/>
              </a:rPr>
              <a:t> is the stock price on the expiration date of the options</a:t>
            </a:r>
          </a:p>
          <a:p>
            <a:pPr eaLnBrk="1" hangingPunct="1"/>
            <a:endParaRPr lang="en-GB" sz="2600" dirty="0">
              <a:latin typeface="Arial" charset="0"/>
              <a:cs typeface="Arial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FC47FB7-C47B-4671-AE7A-DA246655CFC5}"/>
              </a:ext>
            </a:extLst>
          </p:cNvPr>
          <p:cNvGraphicFramePr>
            <a:graphicFrameLocks noGrp="1"/>
          </p:cNvGraphicFramePr>
          <p:nvPr/>
        </p:nvGraphicFramePr>
        <p:xfrm>
          <a:off x="1522164" y="3552825"/>
          <a:ext cx="6099672" cy="3192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918">
                  <a:extLst>
                    <a:ext uri="{9D8B030D-6E8A-4147-A177-3AD203B41FA5}">
                      <a16:colId xmlns:a16="http://schemas.microsoft.com/office/drawing/2014/main" val="3410846176"/>
                    </a:ext>
                  </a:extLst>
                </a:gridCol>
                <a:gridCol w="1524918">
                  <a:extLst>
                    <a:ext uri="{9D8B030D-6E8A-4147-A177-3AD203B41FA5}">
                      <a16:colId xmlns:a16="http://schemas.microsoft.com/office/drawing/2014/main" val="204158181"/>
                    </a:ext>
                  </a:extLst>
                </a:gridCol>
                <a:gridCol w="1524918">
                  <a:extLst>
                    <a:ext uri="{9D8B030D-6E8A-4147-A177-3AD203B41FA5}">
                      <a16:colId xmlns:a16="http://schemas.microsoft.com/office/drawing/2014/main" val="1636465533"/>
                    </a:ext>
                  </a:extLst>
                </a:gridCol>
                <a:gridCol w="1524918">
                  <a:extLst>
                    <a:ext uri="{9D8B030D-6E8A-4147-A177-3AD203B41FA5}">
                      <a16:colId xmlns:a16="http://schemas.microsoft.com/office/drawing/2014/main" val="279074767"/>
                    </a:ext>
                  </a:extLst>
                </a:gridCol>
              </a:tblGrid>
              <a:tr h="118396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Stock price range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Payoﬀ from long call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Payoﬀ from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short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Total payoﬀ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287974"/>
                  </a:ext>
                </a:extLst>
              </a:tr>
              <a:tr h="667875">
                <a:tc>
                  <a:txBody>
                    <a:bodyPr/>
                    <a:lstStyle/>
                    <a:p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T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≤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 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lang="en-GB" sz="2000" dirty="0">
                          <a:latin typeface="Arial" charset="0"/>
                          <a:cs typeface="Arial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lang="en-GB" i="0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779904"/>
                  </a:ext>
                </a:extLst>
              </a:tr>
              <a:tr h="667875">
                <a:tc>
                  <a:txBody>
                    <a:bodyPr/>
                    <a:lstStyle/>
                    <a:p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&lt; 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T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&lt;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 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lang="en-US" baseline="-25000" dirty="0"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T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lang="en-US" i="1" dirty="0"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lang="en-GB" sz="2000" dirty="0">
                          <a:latin typeface="Arial" charset="0"/>
                          <a:cs typeface="Arial" charset="0"/>
                        </a:rPr>
                        <a:t> 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i="0" dirty="0"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T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lang="en-US" i="1" dirty="0"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lang="en-GB" sz="2000" dirty="0">
                          <a:latin typeface="Arial" charset="0"/>
                          <a:cs typeface="Arial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76171"/>
                  </a:ext>
                </a:extLst>
              </a:tr>
              <a:tr h="667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T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≥</a:t>
                      </a:r>
                      <a:r>
                        <a:rPr lang="en-US" i="1" dirty="0"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lang="en-GB" sz="2000" dirty="0">
                          <a:latin typeface="Arial" charset="0"/>
                          <a:cs typeface="Arial" charset="0"/>
                        </a:rPr>
                        <a:t> 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T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lang="en-US" i="1" dirty="0"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r>
                        <a:rPr lang="en-GB" sz="2000" dirty="0">
                          <a:latin typeface="Arial" charset="0"/>
                          <a:cs typeface="Arial" charset="0"/>
                        </a:rPr>
                        <a:t> 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lang="en-US" sz="1800" i="0" dirty="0">
                          <a:latin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T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lang="en-US" i="1" dirty="0"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lang="en-GB" sz="2000" dirty="0">
                          <a:latin typeface="Arial" charset="0"/>
                          <a:cs typeface="Arial" charset="0"/>
                        </a:rPr>
                        <a:t> 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lang="en-GB" sz="2000" dirty="0"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lang="en-GB" sz="1800" dirty="0">
                          <a:latin typeface="Arial" charset="0"/>
                          <a:cs typeface="Arial" charset="0"/>
                        </a:rPr>
                        <a:t>–</a:t>
                      </a:r>
                      <a:r>
                        <a:rPr lang="en-US" i="1" dirty="0"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lang="en-US" sz="1800" i="1" dirty="0">
                          <a:latin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lang="en-US" sz="1800" baseline="-25000" dirty="0"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347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84749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/>
              <a:t>Bull Spread Using Puts</a:t>
            </a:r>
            <a:br>
              <a:rPr lang="en-US" sz="3600" dirty="0"/>
            </a:br>
            <a:endParaRPr lang="en-US" sz="35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199" y="1600202"/>
            <a:ext cx="8372475" cy="50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2500" dirty="0">
                <a:cs typeface="Arial" charset="0"/>
              </a:rPr>
              <a:t>Bull spreads can also be created:</a:t>
            </a:r>
          </a:p>
          <a:p>
            <a:pPr lvl="1" eaLnBrk="1" hangingPunct="1"/>
            <a:r>
              <a:rPr lang="en-GB" sz="2400" dirty="0">
                <a:cs typeface="Arial" charset="0"/>
              </a:rPr>
              <a:t>By </a:t>
            </a:r>
            <a:r>
              <a:rPr lang="en-GB" sz="2400" u="sng" dirty="0">
                <a:cs typeface="Arial" charset="0"/>
              </a:rPr>
              <a:t>buying</a:t>
            </a:r>
            <a:r>
              <a:rPr lang="en-GB" sz="2400" dirty="0">
                <a:cs typeface="Arial" charset="0"/>
              </a:rPr>
              <a:t> a </a:t>
            </a:r>
            <a:r>
              <a:rPr lang="en-GB" sz="2400" b="1" dirty="0">
                <a:cs typeface="Arial" charset="0"/>
              </a:rPr>
              <a:t>European</a:t>
            </a:r>
            <a:r>
              <a:rPr lang="en-GB" sz="2400" dirty="0">
                <a:cs typeface="Arial" charset="0"/>
              </a:rPr>
              <a:t> </a:t>
            </a:r>
            <a:r>
              <a:rPr lang="en-GB" sz="2400" b="1" dirty="0">
                <a:cs typeface="Arial" charset="0"/>
              </a:rPr>
              <a:t>put</a:t>
            </a:r>
            <a:r>
              <a:rPr lang="en-GB" sz="2400" dirty="0">
                <a:cs typeface="Arial" charset="0"/>
              </a:rPr>
              <a:t> with a </a:t>
            </a:r>
            <a:r>
              <a:rPr lang="en-GB" sz="2400" b="1" dirty="0">
                <a:cs typeface="Arial" charset="0"/>
              </a:rPr>
              <a:t>low strike price </a:t>
            </a:r>
            <a:r>
              <a:rPr lang="en-GB" sz="2400" dirty="0">
                <a:cs typeface="Arial" charset="0"/>
              </a:rPr>
              <a:t>and </a:t>
            </a:r>
            <a:r>
              <a:rPr lang="en-GB" sz="2400" u="sng" dirty="0">
                <a:cs typeface="Arial" charset="0"/>
              </a:rPr>
              <a:t>selling</a:t>
            </a:r>
            <a:r>
              <a:rPr lang="en-GB" sz="2400" dirty="0">
                <a:cs typeface="Arial" charset="0"/>
              </a:rPr>
              <a:t> a </a:t>
            </a:r>
            <a:r>
              <a:rPr lang="en-GB" sz="2400" b="1" dirty="0">
                <a:cs typeface="Arial" charset="0"/>
              </a:rPr>
              <a:t>European put </a:t>
            </a:r>
            <a:r>
              <a:rPr lang="en-GB" sz="2400" dirty="0">
                <a:cs typeface="Arial" charset="0"/>
              </a:rPr>
              <a:t>with a </a:t>
            </a:r>
            <a:r>
              <a:rPr lang="en-GB" sz="2400" b="1" dirty="0">
                <a:cs typeface="Arial" charset="0"/>
              </a:rPr>
              <a:t>high strike price</a:t>
            </a:r>
          </a:p>
          <a:p>
            <a:pPr marL="457200" lvl="1" indent="0" eaLnBrk="1" hangingPunct="1">
              <a:buNone/>
            </a:pPr>
            <a:endParaRPr lang="en-GB" sz="2400" b="1" dirty="0">
              <a:cs typeface="Arial" charset="0"/>
            </a:endParaRPr>
          </a:p>
          <a:p>
            <a:pPr lvl="1" eaLnBrk="1" hangingPunct="1"/>
            <a:r>
              <a:rPr lang="en-GB" sz="2400" dirty="0">
                <a:latin typeface="Arial" charset="0"/>
                <a:cs typeface="Arial" charset="0"/>
              </a:rPr>
              <a:t>Both options have the </a:t>
            </a:r>
            <a:r>
              <a:rPr lang="en-GB" sz="2400" u="sng" dirty="0">
                <a:latin typeface="Arial" charset="0"/>
                <a:cs typeface="Arial" charset="0"/>
              </a:rPr>
              <a:t>same expiration date</a:t>
            </a:r>
          </a:p>
          <a:p>
            <a:pPr lvl="1" eaLnBrk="1" hangingPunct="1"/>
            <a:endParaRPr lang="en-GB" sz="2400" b="1" u="sng" dirty="0">
              <a:latin typeface="Arial" charset="0"/>
              <a:cs typeface="Arial" charset="0"/>
            </a:endParaRPr>
          </a:p>
          <a:p>
            <a:r>
              <a:rPr lang="en-GB" sz="2400" dirty="0">
                <a:latin typeface="Arial" charset="0"/>
                <a:cs typeface="Arial" charset="0"/>
              </a:rPr>
              <a:t>Note: it involves a payoff that is either negative or zero</a:t>
            </a:r>
          </a:p>
        </p:txBody>
      </p:sp>
    </p:spTree>
    <p:extLst>
      <p:ext uri="{BB962C8B-B14F-4D97-AF65-F5344CB8AC3E}">
        <p14:creationId xmlns:p14="http://schemas.microsoft.com/office/powerpoint/2010/main" val="291290755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Bull Spread Using Puts</a:t>
            </a:r>
            <a:br>
              <a:rPr lang="en-US" dirty="0"/>
            </a:br>
            <a:endParaRPr lang="en-US" dirty="0"/>
          </a:p>
        </p:txBody>
      </p:sp>
      <p:grpSp>
        <p:nvGrpSpPr>
          <p:cNvPr id="11268" name="Group 19"/>
          <p:cNvGrpSpPr>
            <a:grpSpLocks/>
          </p:cNvGrpSpPr>
          <p:nvPr/>
        </p:nvGrpSpPr>
        <p:grpSpPr bwMode="auto">
          <a:xfrm>
            <a:off x="1643063" y="1785938"/>
            <a:ext cx="5708650" cy="4286250"/>
            <a:chOff x="949" y="1104"/>
            <a:chExt cx="3596" cy="2700"/>
          </a:xfrm>
        </p:grpSpPr>
        <p:sp>
          <p:nvSpPr>
            <p:cNvPr id="11270" name="Rectangle 3"/>
            <p:cNvSpPr>
              <a:spLocks noChangeArrowheads="1"/>
            </p:cNvSpPr>
            <p:nvPr/>
          </p:nvSpPr>
          <p:spPr bwMode="auto">
            <a:xfrm>
              <a:off x="949" y="1104"/>
              <a:ext cx="2592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4"/>
            <p:cNvSpPr>
              <a:spLocks noChangeShapeType="1"/>
            </p:cNvSpPr>
            <p:nvPr/>
          </p:nvSpPr>
          <p:spPr bwMode="auto">
            <a:xfrm>
              <a:off x="1242" y="1440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5"/>
            <p:cNvSpPr>
              <a:spLocks noChangeShapeType="1"/>
            </p:cNvSpPr>
            <p:nvPr/>
          </p:nvSpPr>
          <p:spPr bwMode="auto">
            <a:xfrm>
              <a:off x="1242" y="2592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6"/>
            <p:cNvSpPr>
              <a:spLocks noChangeShapeType="1"/>
            </p:cNvSpPr>
            <p:nvPr/>
          </p:nvSpPr>
          <p:spPr bwMode="auto">
            <a:xfrm flipV="1">
              <a:off x="2394" y="2544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Line 7"/>
            <p:cNvSpPr>
              <a:spLocks noChangeShapeType="1"/>
            </p:cNvSpPr>
            <p:nvPr/>
          </p:nvSpPr>
          <p:spPr bwMode="auto">
            <a:xfrm flipV="1">
              <a:off x="3546" y="2544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8"/>
            <p:cNvSpPr>
              <a:spLocks noChangeArrowheads="1"/>
            </p:cNvSpPr>
            <p:nvPr/>
          </p:nvSpPr>
          <p:spPr bwMode="auto">
            <a:xfrm>
              <a:off x="2254" y="2189"/>
              <a:ext cx="49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K</a:t>
              </a:r>
              <a:r>
                <a:rPr lang="en-US" sz="3200" i="1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276" name="Rectangle 9"/>
            <p:cNvSpPr>
              <a:spLocks noChangeArrowheads="1"/>
            </p:cNvSpPr>
            <p:nvPr/>
          </p:nvSpPr>
          <p:spPr bwMode="auto">
            <a:xfrm>
              <a:off x="3392" y="2189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 dirty="0">
                  <a:latin typeface="Times New Roman" pitchFamily="18" charset="0"/>
                </a:rPr>
                <a:t>K</a:t>
              </a:r>
              <a:r>
                <a:rPr lang="en-US" sz="3200" i="1" baseline="-250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277" name="Rectangle 10"/>
            <p:cNvSpPr>
              <a:spLocks noChangeArrowheads="1"/>
            </p:cNvSpPr>
            <p:nvPr/>
          </p:nvSpPr>
          <p:spPr bwMode="auto">
            <a:xfrm>
              <a:off x="2312" y="1781"/>
              <a:ext cx="5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dirty="0"/>
                <a:t>Profit</a:t>
              </a:r>
            </a:p>
          </p:txBody>
        </p:sp>
        <p:sp>
          <p:nvSpPr>
            <p:cNvPr id="11278" name="Rectangle 11"/>
            <p:cNvSpPr>
              <a:spLocks noChangeArrowheads="1"/>
            </p:cNvSpPr>
            <p:nvPr/>
          </p:nvSpPr>
          <p:spPr bwMode="auto">
            <a:xfrm>
              <a:off x="4208" y="2189"/>
              <a:ext cx="33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US" sz="32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279" name="Line 12"/>
            <p:cNvSpPr>
              <a:spLocks noChangeShapeType="1"/>
            </p:cNvSpPr>
            <p:nvPr/>
          </p:nvSpPr>
          <p:spPr bwMode="auto">
            <a:xfrm flipV="1">
              <a:off x="2344" y="2016"/>
              <a:ext cx="1202" cy="12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3"/>
            <p:cNvSpPr>
              <a:spLocks noChangeShapeType="1"/>
            </p:cNvSpPr>
            <p:nvPr/>
          </p:nvSpPr>
          <p:spPr bwMode="auto">
            <a:xfrm flipH="1">
              <a:off x="1219" y="3264"/>
              <a:ext cx="11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4"/>
            <p:cNvSpPr>
              <a:spLocks noChangeShapeType="1"/>
            </p:cNvSpPr>
            <p:nvPr/>
          </p:nvSpPr>
          <p:spPr bwMode="auto">
            <a:xfrm>
              <a:off x="3546" y="2016"/>
              <a:ext cx="8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5"/>
            <p:cNvSpPr>
              <a:spLocks noChangeShapeType="1"/>
            </p:cNvSpPr>
            <p:nvPr/>
          </p:nvSpPr>
          <p:spPr bwMode="auto">
            <a:xfrm flipH="1">
              <a:off x="1579" y="1779"/>
              <a:ext cx="1935" cy="2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6"/>
            <p:cNvSpPr>
              <a:spLocks noChangeShapeType="1"/>
            </p:cNvSpPr>
            <p:nvPr/>
          </p:nvSpPr>
          <p:spPr bwMode="auto">
            <a:xfrm>
              <a:off x="3514" y="1779"/>
              <a:ext cx="9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7"/>
            <p:cNvSpPr>
              <a:spLocks noChangeShapeType="1"/>
            </p:cNvSpPr>
            <p:nvPr/>
          </p:nvSpPr>
          <p:spPr bwMode="auto">
            <a:xfrm flipH="1" flipV="1">
              <a:off x="1350" y="1710"/>
              <a:ext cx="1039" cy="1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8"/>
            <p:cNvSpPr>
              <a:spLocks noChangeShapeType="1"/>
            </p:cNvSpPr>
            <p:nvPr/>
          </p:nvSpPr>
          <p:spPr bwMode="auto">
            <a:xfrm>
              <a:off x="2389" y="2859"/>
              <a:ext cx="19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Slide Number Placeholder 2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7E4A103F-69E6-4383-9BF3-7C112552F051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4921251" y="2155826"/>
            <a:ext cx="2733121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Short put, strike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2</a:t>
            </a:r>
          </a:p>
          <a:p>
            <a:pPr eaLnBrk="0" hangingPunct="0"/>
            <a:endParaRPr lang="en-US" sz="2400" dirty="0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5187951" y="4803776"/>
            <a:ext cx="2683427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Long put, strike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1</a:t>
            </a:r>
          </a:p>
          <a:p>
            <a:pPr eaLnBrk="0"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06447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/>
              <a:t>Bear Spreads</a:t>
            </a:r>
            <a:br>
              <a:rPr lang="en-US" sz="3600" dirty="0"/>
            </a:br>
            <a:endParaRPr lang="en-US" sz="35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199" y="1600202"/>
            <a:ext cx="8372475" cy="50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2500" dirty="0">
                <a:cs typeface="Arial" charset="0"/>
              </a:rPr>
              <a:t>An investor who enters into a bull spread is hoping that the stock price will increase. </a:t>
            </a:r>
          </a:p>
          <a:p>
            <a:pPr eaLnBrk="1" hangingPunct="1"/>
            <a:r>
              <a:rPr lang="en-GB" sz="2500" dirty="0">
                <a:cs typeface="Arial" charset="0"/>
              </a:rPr>
              <a:t>By contrast, an investor who enters into a bear spread is hoping that the stock price will decline. </a:t>
            </a:r>
          </a:p>
          <a:p>
            <a:r>
              <a:rPr lang="en-GB" sz="2500" dirty="0">
                <a:cs typeface="Arial" charset="0"/>
              </a:rPr>
              <a:t>Like bull spreads, bear spreads limit both the upside profit potential and the downside risk</a:t>
            </a:r>
          </a:p>
          <a:p>
            <a:endParaRPr lang="en-GB" sz="25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0517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/>
              <a:t>Bear Spreads with Puts</a:t>
            </a:r>
            <a:br>
              <a:rPr lang="en-US" sz="3600" dirty="0"/>
            </a:br>
            <a:endParaRPr lang="en-US" sz="35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199" y="1600202"/>
            <a:ext cx="8372475" cy="50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2500" dirty="0">
                <a:cs typeface="Arial" charset="0"/>
              </a:rPr>
              <a:t>Bear spreads can be created by</a:t>
            </a:r>
          </a:p>
          <a:p>
            <a:pPr lvl="1" eaLnBrk="1" hangingPunct="1"/>
            <a:r>
              <a:rPr lang="en-GB" sz="2300" u="sng" dirty="0">
                <a:cs typeface="Arial" charset="0"/>
              </a:rPr>
              <a:t>buying</a:t>
            </a:r>
            <a:r>
              <a:rPr lang="en-GB" sz="2300" dirty="0">
                <a:cs typeface="Arial" charset="0"/>
              </a:rPr>
              <a:t> a </a:t>
            </a:r>
            <a:r>
              <a:rPr lang="en-GB" sz="2300" b="1" dirty="0">
                <a:cs typeface="Arial" charset="0"/>
              </a:rPr>
              <a:t>European</a:t>
            </a:r>
            <a:r>
              <a:rPr lang="en-GB" sz="2300" dirty="0">
                <a:cs typeface="Arial" charset="0"/>
              </a:rPr>
              <a:t> </a:t>
            </a:r>
            <a:r>
              <a:rPr lang="en-GB" sz="2300" b="1" dirty="0">
                <a:cs typeface="Arial" charset="0"/>
              </a:rPr>
              <a:t>put</a:t>
            </a:r>
            <a:r>
              <a:rPr lang="en-GB" sz="2300" dirty="0">
                <a:cs typeface="Arial" charset="0"/>
              </a:rPr>
              <a:t> with a </a:t>
            </a:r>
            <a:r>
              <a:rPr lang="en-GB" sz="2300" b="1" u="sng" dirty="0">
                <a:cs typeface="Arial" charset="0"/>
              </a:rPr>
              <a:t>high</a:t>
            </a:r>
            <a:r>
              <a:rPr lang="en-GB" sz="2300" b="1" dirty="0">
                <a:cs typeface="Arial" charset="0"/>
              </a:rPr>
              <a:t> strike price </a:t>
            </a:r>
            <a:r>
              <a:rPr lang="en-GB" sz="2300" dirty="0">
                <a:cs typeface="Arial" charset="0"/>
              </a:rPr>
              <a:t>and </a:t>
            </a:r>
            <a:r>
              <a:rPr lang="en-GB" sz="2300" u="sng" dirty="0">
                <a:cs typeface="Arial" charset="0"/>
              </a:rPr>
              <a:t>selling</a:t>
            </a:r>
            <a:r>
              <a:rPr lang="en-GB" sz="2300" dirty="0">
                <a:cs typeface="Arial" charset="0"/>
              </a:rPr>
              <a:t> a </a:t>
            </a:r>
            <a:r>
              <a:rPr lang="en-GB" sz="2300" b="1" dirty="0">
                <a:cs typeface="Arial" charset="0"/>
              </a:rPr>
              <a:t>European put </a:t>
            </a:r>
            <a:r>
              <a:rPr lang="en-GB" sz="2300" dirty="0">
                <a:cs typeface="Arial" charset="0"/>
              </a:rPr>
              <a:t>with a </a:t>
            </a:r>
            <a:r>
              <a:rPr lang="en-GB" sz="2300" b="1" u="sng" dirty="0">
                <a:cs typeface="Arial" charset="0"/>
              </a:rPr>
              <a:t>low</a:t>
            </a:r>
            <a:r>
              <a:rPr lang="en-GB" sz="2300" b="1" dirty="0">
                <a:cs typeface="Arial" charset="0"/>
              </a:rPr>
              <a:t> strike price</a:t>
            </a:r>
          </a:p>
          <a:p>
            <a:pPr marL="457200" lvl="1" indent="0" eaLnBrk="1" hangingPunct="1">
              <a:buNone/>
            </a:pPr>
            <a:endParaRPr lang="en-GB" sz="2400" b="1" dirty="0">
              <a:cs typeface="Arial" charset="0"/>
            </a:endParaRPr>
          </a:p>
          <a:p>
            <a:pPr lvl="1" eaLnBrk="1" hangingPunct="1"/>
            <a:r>
              <a:rPr lang="en-GB" sz="2400" dirty="0">
                <a:latin typeface="Arial" charset="0"/>
                <a:cs typeface="Arial" charset="0"/>
              </a:rPr>
              <a:t>both options have the </a:t>
            </a:r>
            <a:r>
              <a:rPr lang="en-GB" sz="2400" u="sng" dirty="0">
                <a:latin typeface="Arial" charset="0"/>
                <a:cs typeface="Arial" charset="0"/>
              </a:rPr>
              <a:t>same expiration date</a:t>
            </a:r>
          </a:p>
          <a:p>
            <a:pPr eaLnBrk="1" hangingPunct="1"/>
            <a:endParaRPr lang="en-GB" sz="25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9219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Bear Spread Using Puts</a:t>
            </a:r>
            <a:br>
              <a:rPr lang="en-US" dirty="0"/>
            </a:br>
            <a:endParaRPr lang="en-US" dirty="0"/>
          </a:p>
        </p:txBody>
      </p:sp>
      <p:grpSp>
        <p:nvGrpSpPr>
          <p:cNvPr id="12292" name="Group 19"/>
          <p:cNvGrpSpPr>
            <a:grpSpLocks/>
          </p:cNvGrpSpPr>
          <p:nvPr/>
        </p:nvGrpSpPr>
        <p:grpSpPr bwMode="auto">
          <a:xfrm>
            <a:off x="1731963" y="1600200"/>
            <a:ext cx="5708650" cy="4191000"/>
            <a:chOff x="1091" y="1008"/>
            <a:chExt cx="3596" cy="2640"/>
          </a:xfrm>
        </p:grpSpPr>
        <p:sp>
          <p:nvSpPr>
            <p:cNvPr id="12294" name="Rectangle 3"/>
            <p:cNvSpPr>
              <a:spLocks noChangeArrowheads="1"/>
            </p:cNvSpPr>
            <p:nvPr/>
          </p:nvSpPr>
          <p:spPr bwMode="auto">
            <a:xfrm>
              <a:off x="1091" y="1008"/>
              <a:ext cx="2592" cy="1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Line 4"/>
            <p:cNvSpPr>
              <a:spLocks noChangeShapeType="1"/>
            </p:cNvSpPr>
            <p:nvPr/>
          </p:nvSpPr>
          <p:spPr bwMode="auto">
            <a:xfrm>
              <a:off x="1384" y="1344"/>
              <a:ext cx="0" cy="2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Line 5"/>
            <p:cNvSpPr>
              <a:spLocks noChangeShapeType="1"/>
            </p:cNvSpPr>
            <p:nvPr/>
          </p:nvSpPr>
          <p:spPr bwMode="auto">
            <a:xfrm>
              <a:off x="1384" y="2496"/>
              <a:ext cx="32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 flipV="1">
              <a:off x="2536" y="244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 flipV="1">
              <a:off x="3688" y="244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8"/>
            <p:cNvSpPr>
              <a:spLocks noChangeArrowheads="1"/>
            </p:cNvSpPr>
            <p:nvPr/>
          </p:nvSpPr>
          <p:spPr bwMode="auto">
            <a:xfrm>
              <a:off x="2382" y="2477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 dirty="0">
                  <a:latin typeface="Times New Roman" pitchFamily="18" charset="0"/>
                </a:rPr>
                <a:t>K</a:t>
              </a:r>
              <a:r>
                <a:rPr lang="en-US" sz="3200" i="1" baseline="-250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300" name="Rectangle 9"/>
            <p:cNvSpPr>
              <a:spLocks noChangeArrowheads="1"/>
            </p:cNvSpPr>
            <p:nvPr/>
          </p:nvSpPr>
          <p:spPr bwMode="auto">
            <a:xfrm>
              <a:off x="3534" y="2477"/>
              <a:ext cx="37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K</a:t>
              </a:r>
              <a:r>
                <a:rPr lang="en-US" sz="3200" i="1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01" name="Rectangle 10"/>
            <p:cNvSpPr>
              <a:spLocks noChangeArrowheads="1"/>
            </p:cNvSpPr>
            <p:nvPr/>
          </p:nvSpPr>
          <p:spPr bwMode="auto">
            <a:xfrm>
              <a:off x="1374" y="1373"/>
              <a:ext cx="5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dirty="0"/>
                <a:t>Profit</a:t>
              </a:r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4350" y="2477"/>
              <a:ext cx="33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i="1">
                  <a:latin typeface="Times New Roman" pitchFamily="18" charset="0"/>
                </a:rPr>
                <a:t>S</a:t>
              </a:r>
              <a:r>
                <a:rPr lang="en-US" sz="32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3" name="Line 12"/>
            <p:cNvSpPr>
              <a:spLocks noChangeShapeType="1"/>
            </p:cNvSpPr>
            <p:nvPr/>
          </p:nvSpPr>
          <p:spPr bwMode="auto">
            <a:xfrm>
              <a:off x="1390" y="1920"/>
              <a:ext cx="115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3"/>
            <p:cNvSpPr>
              <a:spLocks noChangeShapeType="1"/>
            </p:cNvSpPr>
            <p:nvPr/>
          </p:nvSpPr>
          <p:spPr bwMode="auto">
            <a:xfrm>
              <a:off x="2542" y="1920"/>
              <a:ext cx="1152" cy="11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4"/>
            <p:cNvSpPr>
              <a:spLocks noChangeShapeType="1"/>
            </p:cNvSpPr>
            <p:nvPr/>
          </p:nvSpPr>
          <p:spPr bwMode="auto">
            <a:xfrm>
              <a:off x="3694" y="3072"/>
              <a:ext cx="81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Line 15"/>
            <p:cNvSpPr>
              <a:spLocks noChangeShapeType="1"/>
            </p:cNvSpPr>
            <p:nvPr/>
          </p:nvSpPr>
          <p:spPr bwMode="auto">
            <a:xfrm flipH="1" flipV="1">
              <a:off x="1935" y="1530"/>
              <a:ext cx="1755" cy="17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 flipV="1">
              <a:off x="3690" y="3285"/>
              <a:ext cx="732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Line 17"/>
            <p:cNvSpPr>
              <a:spLocks noChangeShapeType="1"/>
            </p:cNvSpPr>
            <p:nvPr/>
          </p:nvSpPr>
          <p:spPr bwMode="auto">
            <a:xfrm flipH="1">
              <a:off x="1392" y="2250"/>
              <a:ext cx="1128" cy="11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18"/>
            <p:cNvSpPr>
              <a:spLocks noChangeShapeType="1"/>
            </p:cNvSpPr>
            <p:nvPr/>
          </p:nvSpPr>
          <p:spPr bwMode="auto">
            <a:xfrm>
              <a:off x="2520" y="2250"/>
              <a:ext cx="19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Slide Number Placeholder 21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240CE3C4-8711-49AE-87EE-7D84EE6B50A8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4438651" y="2951163"/>
            <a:ext cx="3486532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Short put, strike price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1</a:t>
            </a:r>
          </a:p>
          <a:p>
            <a:pPr eaLnBrk="0" hangingPunct="0"/>
            <a:endParaRPr lang="en-US" sz="2400" dirty="0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4591051" y="5370513"/>
            <a:ext cx="3436838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Long put, strike price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2</a:t>
            </a:r>
          </a:p>
          <a:p>
            <a:pPr eaLnBrk="0"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866705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/>
              <a:t>Bear Spreads with Calls</a:t>
            </a:r>
            <a:br>
              <a:rPr lang="en-US" sz="3600" dirty="0"/>
            </a:br>
            <a:endParaRPr lang="en-US" sz="35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199" y="1600202"/>
            <a:ext cx="8372475" cy="50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2500" dirty="0">
                <a:cs typeface="Arial" charset="0"/>
              </a:rPr>
              <a:t>Bear spreads can be created by</a:t>
            </a:r>
          </a:p>
          <a:p>
            <a:pPr lvl="1" eaLnBrk="1" hangingPunct="1"/>
            <a:r>
              <a:rPr lang="en-GB" sz="2300" u="sng" dirty="0">
                <a:cs typeface="Arial" charset="0"/>
              </a:rPr>
              <a:t>buying</a:t>
            </a:r>
            <a:r>
              <a:rPr lang="en-GB" sz="2300" dirty="0">
                <a:cs typeface="Arial" charset="0"/>
              </a:rPr>
              <a:t> a </a:t>
            </a:r>
            <a:r>
              <a:rPr lang="en-GB" sz="2300" b="1" dirty="0">
                <a:cs typeface="Arial" charset="0"/>
              </a:rPr>
              <a:t>European</a:t>
            </a:r>
            <a:r>
              <a:rPr lang="en-GB" sz="2300" dirty="0">
                <a:cs typeface="Arial" charset="0"/>
              </a:rPr>
              <a:t> </a:t>
            </a:r>
            <a:r>
              <a:rPr lang="en-GB" sz="2300" b="1" dirty="0">
                <a:cs typeface="Arial" charset="0"/>
              </a:rPr>
              <a:t>call</a:t>
            </a:r>
            <a:r>
              <a:rPr lang="en-GB" sz="2300" dirty="0">
                <a:cs typeface="Arial" charset="0"/>
              </a:rPr>
              <a:t> with a </a:t>
            </a:r>
            <a:r>
              <a:rPr lang="en-GB" sz="2300" b="1" u="sng" dirty="0">
                <a:cs typeface="Arial" charset="0"/>
              </a:rPr>
              <a:t>high</a:t>
            </a:r>
            <a:r>
              <a:rPr lang="en-GB" sz="2300" b="1" dirty="0">
                <a:cs typeface="Arial" charset="0"/>
              </a:rPr>
              <a:t> strike price </a:t>
            </a:r>
            <a:r>
              <a:rPr lang="en-GB" sz="2300" dirty="0">
                <a:cs typeface="Arial" charset="0"/>
              </a:rPr>
              <a:t>and </a:t>
            </a:r>
            <a:r>
              <a:rPr lang="en-GB" sz="2300" u="sng" dirty="0">
                <a:cs typeface="Arial" charset="0"/>
              </a:rPr>
              <a:t>selling</a:t>
            </a:r>
            <a:r>
              <a:rPr lang="en-GB" sz="2300" dirty="0">
                <a:cs typeface="Arial" charset="0"/>
              </a:rPr>
              <a:t> a </a:t>
            </a:r>
            <a:r>
              <a:rPr lang="en-GB" sz="2300" b="1" dirty="0">
                <a:cs typeface="Arial" charset="0"/>
              </a:rPr>
              <a:t>European call </a:t>
            </a:r>
            <a:r>
              <a:rPr lang="en-GB" sz="2300" dirty="0">
                <a:cs typeface="Arial" charset="0"/>
              </a:rPr>
              <a:t>with a </a:t>
            </a:r>
            <a:r>
              <a:rPr lang="en-GB" sz="2300" b="1" u="sng" dirty="0">
                <a:cs typeface="Arial" charset="0"/>
              </a:rPr>
              <a:t>low</a:t>
            </a:r>
            <a:r>
              <a:rPr lang="en-GB" sz="2300" b="1" dirty="0">
                <a:cs typeface="Arial" charset="0"/>
              </a:rPr>
              <a:t> strike price</a:t>
            </a:r>
          </a:p>
          <a:p>
            <a:pPr marL="457200" lvl="1" indent="0" eaLnBrk="1" hangingPunct="1">
              <a:buNone/>
            </a:pPr>
            <a:endParaRPr lang="en-GB" sz="2400" b="1" dirty="0">
              <a:cs typeface="Arial" charset="0"/>
            </a:endParaRPr>
          </a:p>
          <a:p>
            <a:pPr lvl="1" eaLnBrk="1" hangingPunct="1"/>
            <a:r>
              <a:rPr lang="en-GB" sz="2400" dirty="0">
                <a:latin typeface="Arial" charset="0"/>
                <a:cs typeface="Arial" charset="0"/>
              </a:rPr>
              <a:t>both options have the </a:t>
            </a:r>
            <a:r>
              <a:rPr lang="en-GB" sz="2400" u="sng" dirty="0">
                <a:latin typeface="Arial" charset="0"/>
                <a:cs typeface="Arial" charset="0"/>
              </a:rPr>
              <a:t>same expiration date</a:t>
            </a:r>
          </a:p>
          <a:p>
            <a:r>
              <a:rPr lang="en-GB" sz="2500" dirty="0"/>
              <a:t>Bear spreads created with calls involve an initial cash inflow (ignoring margin requirements)</a:t>
            </a:r>
            <a:endParaRPr lang="en-GB" sz="2500" u="sng" dirty="0">
              <a:cs typeface="Arial" charset="0"/>
            </a:endParaRPr>
          </a:p>
          <a:p>
            <a:pPr eaLnBrk="1" hangingPunct="1"/>
            <a:endParaRPr lang="en-GB" sz="25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737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br>
              <a:rPr lang="en-CA" dirty="0"/>
            </a:br>
            <a:r>
              <a:rPr lang="en-CA" dirty="0"/>
              <a:t>Option Types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 call is an option to buy (right not obligation)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A put is an option to sell (right not obligation)</a:t>
            </a:r>
          </a:p>
        </p:txBody>
      </p:sp>
    </p:spTree>
    <p:extLst>
      <p:ext uri="{BB962C8B-B14F-4D97-AF65-F5344CB8AC3E}">
        <p14:creationId xmlns:p14="http://schemas.microsoft.com/office/powerpoint/2010/main" val="340758648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685800"/>
            <a:ext cx="7772400" cy="1143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Bear Spread Using Calls</a:t>
            </a:r>
            <a:br>
              <a:rPr lang="en-US" dirty="0"/>
            </a:br>
            <a:endParaRPr lang="en-US" dirty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752600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2217738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2217738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V="1">
            <a:off x="4046538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 flipV="1">
            <a:off x="5875338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3802063" y="33988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 dirty="0">
                <a:latin typeface="Times New Roman" pitchFamily="18" charset="0"/>
              </a:rPr>
              <a:t>K</a:t>
            </a:r>
            <a:r>
              <a:rPr lang="en-US" sz="3200" i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5630863" y="33988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 dirty="0">
                <a:latin typeface="Times New Roman" pitchFamily="18" charset="0"/>
              </a:rPr>
              <a:t>K</a:t>
            </a:r>
            <a:r>
              <a:rPr lang="en-US" sz="3200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2201863" y="1643063"/>
            <a:ext cx="137001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Profit</a:t>
            </a:r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7002463" y="33988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>
            <a:off x="2286000" y="2643188"/>
            <a:ext cx="17145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>
            <a:off x="4000500" y="2643188"/>
            <a:ext cx="3119438" cy="3119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>
            <a:off x="2227263" y="31242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>
            <a:off x="4056063" y="31242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>
            <a:off x="5884863" y="49530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 flipH="1" flipV="1">
            <a:off x="2214563" y="4572000"/>
            <a:ext cx="364331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5857875" y="3357563"/>
            <a:ext cx="1295400" cy="12144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Slide Number Placeholder 20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9E7AE6D0-DC94-4A63-B88A-FB2C2D900C0B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3278188" y="2166938"/>
            <a:ext cx="334010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dirty="0"/>
              <a:t>Short call strike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1</a:t>
            </a:r>
          </a:p>
          <a:p>
            <a:pPr eaLnBrk="0" hangingPunct="0"/>
            <a:r>
              <a:rPr lang="en-US" sz="2400" dirty="0"/>
              <a:t> 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3411538" y="5157788"/>
            <a:ext cx="334010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2400" dirty="0"/>
              <a:t>Long call strike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2</a:t>
            </a:r>
          </a:p>
          <a:p>
            <a:pPr eaLnBrk="0" hangingPunct="0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981948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67494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/>
              <a:t>Butterfly Spreads</a:t>
            </a:r>
            <a:br>
              <a:rPr lang="en-US" sz="3600" dirty="0"/>
            </a:br>
            <a:endParaRPr lang="en-US" sz="35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57199" y="1600202"/>
            <a:ext cx="8372475" cy="50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sz="2500" dirty="0">
                <a:cs typeface="Arial" charset="0"/>
              </a:rPr>
              <a:t>A butterﬂy spread involves positions in options with three diﬀerent strike prices. </a:t>
            </a:r>
          </a:p>
          <a:p>
            <a:pPr eaLnBrk="1" hangingPunct="1"/>
            <a:r>
              <a:rPr lang="en-GB" sz="2500" dirty="0">
                <a:cs typeface="Arial" charset="0"/>
              </a:rPr>
              <a:t>It can be created by </a:t>
            </a:r>
            <a:r>
              <a:rPr lang="en-GB" sz="2500" b="1" dirty="0">
                <a:cs typeface="Arial" charset="0"/>
              </a:rPr>
              <a:t>buying a European call option</a:t>
            </a:r>
            <a:r>
              <a:rPr lang="en-GB" sz="2500" dirty="0">
                <a:cs typeface="Arial" charset="0"/>
              </a:rPr>
              <a:t> with a relatively </a:t>
            </a:r>
            <a:r>
              <a:rPr lang="en-GB" sz="2500" u="sng" dirty="0">
                <a:cs typeface="Arial" charset="0"/>
              </a:rPr>
              <a:t>low strike price </a:t>
            </a:r>
            <a:r>
              <a:rPr lang="en-GB" sz="2500" i="1" u="sng" dirty="0">
                <a:cs typeface="Arial" charset="0"/>
              </a:rPr>
              <a:t>K</a:t>
            </a:r>
            <a:r>
              <a:rPr lang="en-GB" sz="1800" i="1" u="sng" dirty="0">
                <a:cs typeface="Arial" charset="0"/>
              </a:rPr>
              <a:t>1</a:t>
            </a:r>
            <a:r>
              <a:rPr lang="en-GB" sz="2500" dirty="0">
                <a:cs typeface="Arial" charset="0"/>
              </a:rPr>
              <a:t>, </a:t>
            </a:r>
            <a:r>
              <a:rPr lang="en-GB" sz="2500" b="1" dirty="0">
                <a:cs typeface="Arial" charset="0"/>
              </a:rPr>
              <a:t>buying a European call option</a:t>
            </a:r>
            <a:r>
              <a:rPr lang="en-GB" sz="2500" dirty="0">
                <a:cs typeface="Arial" charset="0"/>
              </a:rPr>
              <a:t> with a relatively </a:t>
            </a:r>
            <a:r>
              <a:rPr lang="en-GB" sz="2500" u="sng" dirty="0">
                <a:cs typeface="Arial" charset="0"/>
              </a:rPr>
              <a:t>high strike price </a:t>
            </a:r>
            <a:r>
              <a:rPr lang="en-GB" sz="2500" i="1" u="sng" dirty="0">
                <a:cs typeface="Arial" charset="0"/>
              </a:rPr>
              <a:t>K</a:t>
            </a:r>
            <a:r>
              <a:rPr lang="en-GB" sz="1800" i="1" u="sng" dirty="0">
                <a:cs typeface="Arial" charset="0"/>
              </a:rPr>
              <a:t>3</a:t>
            </a:r>
            <a:r>
              <a:rPr lang="en-GB" sz="2500" dirty="0">
                <a:cs typeface="Arial" charset="0"/>
              </a:rPr>
              <a:t>, and selling </a:t>
            </a:r>
            <a:r>
              <a:rPr lang="en-GB" sz="2500" b="1" dirty="0">
                <a:cs typeface="Arial" charset="0"/>
              </a:rPr>
              <a:t>two European call options</a:t>
            </a:r>
            <a:r>
              <a:rPr lang="en-GB" sz="2500" dirty="0">
                <a:cs typeface="Arial" charset="0"/>
              </a:rPr>
              <a:t> with a </a:t>
            </a:r>
            <a:r>
              <a:rPr lang="en-GB" sz="2500" u="sng" dirty="0">
                <a:cs typeface="Arial" charset="0"/>
              </a:rPr>
              <a:t>strike price </a:t>
            </a:r>
            <a:r>
              <a:rPr lang="en-GB" sz="2500" i="1" u="sng" dirty="0">
                <a:cs typeface="Arial" charset="0"/>
              </a:rPr>
              <a:t>K</a:t>
            </a:r>
            <a:r>
              <a:rPr lang="en-GB" sz="1800" i="1" u="sng" dirty="0">
                <a:cs typeface="Arial" charset="0"/>
              </a:rPr>
              <a:t>2</a:t>
            </a:r>
            <a:r>
              <a:rPr lang="en-GB" sz="1800" u="sng" dirty="0">
                <a:cs typeface="Arial" charset="0"/>
              </a:rPr>
              <a:t> </a:t>
            </a:r>
            <a:r>
              <a:rPr lang="en-GB" sz="2500" u="sng" dirty="0">
                <a:cs typeface="Arial" charset="0"/>
              </a:rPr>
              <a:t>that is halfway between </a:t>
            </a:r>
            <a:r>
              <a:rPr lang="en-GB" sz="2500" i="1" u="sng" dirty="0">
                <a:cs typeface="Arial" charset="0"/>
              </a:rPr>
              <a:t>K</a:t>
            </a:r>
            <a:r>
              <a:rPr lang="en-GB" sz="2000" i="1" u="sng" dirty="0">
                <a:cs typeface="Arial" charset="0"/>
              </a:rPr>
              <a:t>1</a:t>
            </a:r>
            <a:r>
              <a:rPr lang="en-GB" sz="2500" u="sng" dirty="0">
                <a:cs typeface="Arial" charset="0"/>
              </a:rPr>
              <a:t> and </a:t>
            </a:r>
            <a:r>
              <a:rPr lang="en-GB" sz="2500" i="1" u="sng" dirty="0">
                <a:cs typeface="Arial" charset="0"/>
              </a:rPr>
              <a:t>K</a:t>
            </a:r>
            <a:r>
              <a:rPr lang="en-GB" sz="1800" i="1" u="sng" dirty="0">
                <a:cs typeface="Arial" charset="0"/>
              </a:rPr>
              <a:t>3</a:t>
            </a:r>
            <a:r>
              <a:rPr lang="en-GB" sz="2500" u="sng" dirty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731876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Butterfly Spread Using Calls</a:t>
            </a:r>
            <a:br>
              <a:rPr lang="en-US" dirty="0"/>
            </a:br>
            <a:endParaRPr lang="en-US" dirty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2198688" y="1928813"/>
            <a:ext cx="11334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Profit</a:t>
            </a:r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6923088" y="34750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Rectangle 13"/>
          <p:cNvSpPr>
            <a:spLocks noChangeArrowheads="1"/>
          </p:cNvSpPr>
          <p:nvPr/>
        </p:nvSpPr>
        <p:spPr bwMode="auto">
          <a:xfrm>
            <a:off x="47132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 dirty="0">
                <a:latin typeface="Times New Roman" pitchFamily="18" charset="0"/>
              </a:rPr>
              <a:t>K</a:t>
            </a:r>
            <a:r>
              <a:rPr lang="en-US" sz="3200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 flipH="1">
            <a:off x="2227263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 flipV="1">
            <a:off x="5884863" y="2428875"/>
            <a:ext cx="2044700" cy="20669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 flipV="1">
            <a:off x="4056063" y="1785938"/>
            <a:ext cx="3159125" cy="31670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 flipH="1">
            <a:off x="2227263" y="4953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>
            <a:off x="2227263" y="2971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>
            <a:off x="4970463" y="2971800"/>
            <a:ext cx="1314450" cy="2743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20"/>
          <p:cNvSpPr>
            <a:spLocks noChangeShapeType="1"/>
          </p:cNvSpPr>
          <p:nvPr/>
        </p:nvSpPr>
        <p:spPr bwMode="auto">
          <a:xfrm>
            <a:off x="2227263" y="43434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1"/>
          <p:cNvSpPr>
            <a:spLocks noChangeShapeType="1"/>
          </p:cNvSpPr>
          <p:nvPr/>
        </p:nvSpPr>
        <p:spPr bwMode="auto">
          <a:xfrm flipV="1">
            <a:off x="40560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22"/>
          <p:cNvSpPr>
            <a:spLocks noChangeShapeType="1"/>
          </p:cNvSpPr>
          <p:nvPr/>
        </p:nvSpPr>
        <p:spPr bwMode="auto">
          <a:xfrm>
            <a:off x="49704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3"/>
          <p:cNvSpPr>
            <a:spLocks noChangeShapeType="1"/>
          </p:cNvSpPr>
          <p:nvPr/>
        </p:nvSpPr>
        <p:spPr bwMode="auto">
          <a:xfrm>
            <a:off x="5884863" y="43434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Slide Number Placeholder 2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5D6A7A59-7BF7-4F5D-BE5B-E27B67F25278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4113213" y="2462213"/>
            <a:ext cx="4678362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dirty="0"/>
              <a:t>Short 2 calls with strike price 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</a:rPr>
              <a:t>2</a:t>
            </a:r>
          </a:p>
          <a:p>
            <a:pPr eaLnBrk="0" hangingPunct="0"/>
            <a:r>
              <a:rPr lang="en-US" sz="2400" dirty="0"/>
              <a:t> 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2208213" y="5014913"/>
            <a:ext cx="4678362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dirty="0"/>
              <a:t>Long call with strike price 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</a:rPr>
              <a:t>1</a:t>
            </a:r>
          </a:p>
          <a:p>
            <a:pPr eaLnBrk="0" hangingPunct="0"/>
            <a:r>
              <a:rPr lang="en-US" sz="2400" dirty="0"/>
              <a:t> 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2741613" y="4500563"/>
            <a:ext cx="4678362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dirty="0"/>
              <a:t>Long call with strike price 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</a:rPr>
              <a:t>3</a:t>
            </a:r>
          </a:p>
          <a:p>
            <a:pPr eaLnBrk="0" hangingPunct="0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12648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Butterfly Spread Using Puts</a:t>
            </a:r>
            <a:br>
              <a:rPr lang="en-US" dirty="0"/>
            </a:br>
            <a:endParaRPr lang="en-US" dirty="0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3</a:t>
            </a: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928688" y="2255838"/>
            <a:ext cx="24034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/>
              <a:t>Profit</a:t>
            </a:r>
            <a:endParaRPr lang="en-US" sz="2400" dirty="0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6923088" y="34750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47132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 dirty="0">
                <a:latin typeface="Times New Roman" pitchFamily="18" charset="0"/>
              </a:rPr>
              <a:t>K</a:t>
            </a:r>
            <a:r>
              <a:rPr lang="en-US" sz="3200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 flipH="1">
            <a:off x="4000500" y="4495800"/>
            <a:ext cx="3238500" cy="47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 flipH="1" flipV="1">
            <a:off x="5857875" y="4929188"/>
            <a:ext cx="1381125" cy="238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>
            <a:off x="4929188" y="2928938"/>
            <a:ext cx="27860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>
            <a:off x="2227263" y="43434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flipV="1">
            <a:off x="40560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>
            <a:off x="4970463" y="3429000"/>
            <a:ext cx="9144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>
            <a:off x="5884863" y="43434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1"/>
          <p:cNvSpPr>
            <a:spLocks noChangeShapeType="1"/>
          </p:cNvSpPr>
          <p:nvPr/>
        </p:nvSpPr>
        <p:spPr bwMode="auto">
          <a:xfrm flipH="1" flipV="1">
            <a:off x="2209800" y="2667000"/>
            <a:ext cx="18288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 flipH="1" flipV="1">
            <a:off x="3276600" y="2362200"/>
            <a:ext cx="2590800" cy="2590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23"/>
          <p:cNvSpPr>
            <a:spLocks noChangeShapeType="1"/>
          </p:cNvSpPr>
          <p:nvPr/>
        </p:nvSpPr>
        <p:spPr bwMode="auto">
          <a:xfrm flipH="1">
            <a:off x="3563938" y="2971800"/>
            <a:ext cx="1389062" cy="289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Slide Number Placeholder 2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7CEBBA3C-33E1-4B1E-8348-587730658D77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3895725" y="91353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Butterﬂy spreads can be created using put options. The investor buys two European puts, one with a low strike price and one with a high strike price, and sells two European puts with an intermediate strike price, 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4838700" y="2427288"/>
            <a:ext cx="321945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600" dirty="0"/>
              <a:t>Short 2 puts with strike price </a:t>
            </a:r>
            <a:r>
              <a:rPr lang="en-US" sz="1600" i="1" dirty="0">
                <a:latin typeface="Times New Roman" pitchFamily="18" charset="0"/>
              </a:rPr>
              <a:t>K</a:t>
            </a:r>
            <a:r>
              <a:rPr lang="en-US" sz="1600" i="1" baseline="-25000" dirty="0">
                <a:latin typeface="Times New Roman" pitchFamily="18" charset="0"/>
              </a:rPr>
              <a:t>2</a:t>
            </a:r>
          </a:p>
          <a:p>
            <a:pPr eaLnBrk="0" hangingPunct="0"/>
            <a:endParaRPr lang="en-US" sz="2400" dirty="0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4991100" y="5075238"/>
            <a:ext cx="321945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600" dirty="0"/>
              <a:t>Long put with strike price </a:t>
            </a:r>
            <a:r>
              <a:rPr lang="en-US" sz="1600" i="1" dirty="0">
                <a:latin typeface="Times New Roman" pitchFamily="18" charset="0"/>
              </a:rPr>
              <a:t>K</a:t>
            </a:r>
            <a:r>
              <a:rPr lang="en-US" sz="1600" i="1" baseline="-25000" dirty="0">
                <a:latin typeface="Times New Roman" pitchFamily="18" charset="0"/>
              </a:rPr>
              <a:t>3</a:t>
            </a:r>
          </a:p>
          <a:p>
            <a:pPr eaLnBrk="0" hangingPunct="0"/>
            <a:endParaRPr lang="en-US" sz="2400" dirty="0"/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705100" y="4608513"/>
            <a:ext cx="3219450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600" dirty="0"/>
              <a:t>Long put with strike price </a:t>
            </a:r>
            <a:r>
              <a:rPr lang="en-US" sz="1600" i="1" dirty="0">
                <a:latin typeface="Times New Roman" pitchFamily="18" charset="0"/>
              </a:rPr>
              <a:t>K</a:t>
            </a:r>
            <a:r>
              <a:rPr lang="en-US" sz="1600" i="1" baseline="-25000" dirty="0">
                <a:latin typeface="Times New Roman" pitchFamily="18" charset="0"/>
              </a:rPr>
              <a:t>1</a:t>
            </a:r>
          </a:p>
          <a:p>
            <a:pPr eaLnBrk="0" hangingPunc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402358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253207"/>
            <a:ext cx="7772400" cy="1447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600" dirty="0"/>
              <a:t>Combinations</a:t>
            </a:r>
            <a:br>
              <a:rPr lang="en-US" sz="3600" dirty="0"/>
            </a:br>
            <a:endParaRPr lang="en-US" sz="35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1137" y="1701007"/>
            <a:ext cx="3521075" cy="2296318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69" name="Slide Number Placeholder 5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966B11-BB7C-40BD-A070-F79C24D79D0F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09320" y="947452"/>
            <a:ext cx="8692309" cy="602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05000"/>
              </a:lnSpc>
              <a:spcBef>
                <a:spcPct val="45000"/>
              </a:spcBef>
              <a:spcAft>
                <a:spcPct val="0"/>
              </a:spcAft>
              <a:buClr>
                <a:srgbClr val="008080"/>
              </a:buClr>
              <a:buSzPct val="120000"/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Wingdings" panose="05000000000000000000" pitchFamily="2" charset="2"/>
              <a:buChar char="§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lr>
                <a:srgbClr val="C24F00"/>
              </a:buClr>
              <a:buFont typeface="Wingdings" panose="05000000000000000000" pitchFamily="2" charset="2"/>
              <a:buChar char="§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GB" sz="2300" dirty="0">
                <a:cs typeface="Arial" charset="0"/>
              </a:rPr>
              <a:t>A combination is an option trading strategy that involves taking a position in both calls and puts on the same stock. We will consider straddles, strips, straps, and strangles.</a:t>
            </a:r>
          </a:p>
          <a:p>
            <a:pPr algn="just" eaLnBrk="1" hangingPunct="1"/>
            <a:r>
              <a:rPr lang="en-GB" sz="2300" u="sng" dirty="0">
                <a:cs typeface="Arial" charset="0"/>
              </a:rPr>
              <a:t>Straddle</a:t>
            </a:r>
            <a:r>
              <a:rPr lang="en-GB" sz="2300" dirty="0">
                <a:cs typeface="Arial" charset="0"/>
              </a:rPr>
              <a:t> involves buying a European call and put with the same strike price and expiration date</a:t>
            </a:r>
          </a:p>
          <a:p>
            <a:pPr algn="just" eaLnBrk="1" hangingPunct="1"/>
            <a:r>
              <a:rPr lang="en-GB" sz="2300" u="sng" dirty="0">
                <a:cs typeface="Arial" charset="0"/>
              </a:rPr>
              <a:t>A strip </a:t>
            </a:r>
            <a:r>
              <a:rPr lang="en-GB" sz="2300" dirty="0">
                <a:cs typeface="Arial" charset="0"/>
              </a:rPr>
              <a:t>consists of a long position in one European call and two European puts with the same strike price and expiration date. </a:t>
            </a:r>
          </a:p>
          <a:p>
            <a:pPr algn="just" eaLnBrk="1" hangingPunct="1"/>
            <a:r>
              <a:rPr lang="en-GB" sz="2300" u="sng" dirty="0">
                <a:cs typeface="Arial" charset="0"/>
              </a:rPr>
              <a:t>A strap </a:t>
            </a:r>
            <a:r>
              <a:rPr lang="en-GB" sz="2300" dirty="0">
                <a:cs typeface="Arial" charset="0"/>
              </a:rPr>
              <a:t>consists of a long position in two European calls and one European put with the same strike price and expiration date</a:t>
            </a:r>
          </a:p>
          <a:p>
            <a:pPr algn="just" eaLnBrk="1" hangingPunct="1"/>
            <a:r>
              <a:rPr lang="en-GB" sz="2300" dirty="0">
                <a:cs typeface="Arial" charset="0"/>
              </a:rPr>
              <a:t>In a </a:t>
            </a:r>
            <a:r>
              <a:rPr lang="en-GB" sz="2300" u="sng" dirty="0">
                <a:cs typeface="Arial" charset="0"/>
              </a:rPr>
              <a:t>strangle</a:t>
            </a:r>
            <a:r>
              <a:rPr lang="en-GB" sz="2300" dirty="0">
                <a:cs typeface="Arial" charset="0"/>
              </a:rPr>
              <a:t>, sometimes called a bottom vertical combination, an investor buys a European put and a European call with the same expiration date and diﬀerent strike prices</a:t>
            </a:r>
          </a:p>
        </p:txBody>
      </p:sp>
    </p:spTree>
    <p:extLst>
      <p:ext uri="{BB962C8B-B14F-4D97-AF65-F5344CB8AC3E}">
        <p14:creationId xmlns:p14="http://schemas.microsoft.com/office/powerpoint/2010/main" val="267249222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A Straddle Combination</a:t>
            </a:r>
            <a:br>
              <a:rPr lang="en-US" dirty="0"/>
            </a:br>
            <a:endParaRPr lang="en-US" dirty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198688" y="2255838"/>
            <a:ext cx="9040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Profit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923088" y="40465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 flipV="1">
            <a:off x="49577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4713288" y="40465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 flipH="1">
            <a:off x="2209800" y="4495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 flipV="1">
            <a:off x="4953000" y="2209800"/>
            <a:ext cx="22860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4953000" y="49530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 flipH="1" flipV="1">
            <a:off x="2667000" y="2667000"/>
            <a:ext cx="22860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 flipV="1">
            <a:off x="4953000" y="3124200"/>
            <a:ext cx="2286000" cy="2286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 flipH="1" flipV="1">
            <a:off x="2195513" y="2636838"/>
            <a:ext cx="2743200" cy="2743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Slide Number Placeholder 17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F8CF60F2-315B-455F-8EB5-435755053F2D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351088" y="4846638"/>
            <a:ext cx="261610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Long call, strike </a:t>
            </a:r>
            <a:r>
              <a:rPr lang="en-US" sz="2400" i="1" dirty="0"/>
              <a:t>K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875338" y="4999038"/>
            <a:ext cx="258083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Long put, strike </a:t>
            </a:r>
            <a:r>
              <a:rPr lang="en-US" sz="2400" i="1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59766423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85800"/>
            <a:ext cx="7772400" cy="1219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Strip &amp; Strap</a:t>
            </a:r>
            <a:br>
              <a:rPr lang="en-US" dirty="0"/>
            </a:br>
            <a:endParaRPr 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752600"/>
            <a:ext cx="3505200" cy="22098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40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1485900" y="23622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1485900" y="4572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1470025" y="2255838"/>
            <a:ext cx="9040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Profit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2689225" y="40084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3908425" y="4008438"/>
            <a:ext cx="534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V="1">
            <a:off x="2857500" y="44958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0"/>
          <p:cNvSpPr>
            <a:spLocks noChangeShapeType="1"/>
          </p:cNvSpPr>
          <p:nvPr/>
        </p:nvSpPr>
        <p:spPr bwMode="auto">
          <a:xfrm flipV="1">
            <a:off x="2857500" y="3581400"/>
            <a:ext cx="1447800" cy="1447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 flipH="1" flipV="1">
            <a:off x="1825625" y="2708275"/>
            <a:ext cx="1031875" cy="2320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2"/>
          <p:cNvSpPr>
            <a:spLocks noChangeShapeType="1"/>
          </p:cNvSpPr>
          <p:nvPr/>
        </p:nvSpPr>
        <p:spPr bwMode="auto">
          <a:xfrm>
            <a:off x="4914900" y="23622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3"/>
          <p:cNvSpPr>
            <a:spLocks noChangeShapeType="1"/>
          </p:cNvSpPr>
          <p:nvPr/>
        </p:nvSpPr>
        <p:spPr bwMode="auto">
          <a:xfrm>
            <a:off x="4914900" y="4572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4"/>
          <p:cNvSpPr>
            <a:spLocks noChangeArrowheads="1"/>
          </p:cNvSpPr>
          <p:nvPr/>
        </p:nvSpPr>
        <p:spPr bwMode="auto">
          <a:xfrm>
            <a:off x="4899025" y="2255838"/>
            <a:ext cx="9040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Profit</a:t>
            </a:r>
          </a:p>
        </p:txBody>
      </p:sp>
      <p:sp>
        <p:nvSpPr>
          <p:cNvPr id="20496" name="Rectangle 15"/>
          <p:cNvSpPr>
            <a:spLocks noChangeArrowheads="1"/>
          </p:cNvSpPr>
          <p:nvPr/>
        </p:nvSpPr>
        <p:spPr bwMode="auto">
          <a:xfrm>
            <a:off x="6118225" y="40084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7337425" y="4008438"/>
            <a:ext cx="534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0498" name="Line 17"/>
          <p:cNvSpPr>
            <a:spLocks noChangeShapeType="1"/>
          </p:cNvSpPr>
          <p:nvPr/>
        </p:nvSpPr>
        <p:spPr bwMode="auto">
          <a:xfrm flipV="1">
            <a:off x="6286500" y="44958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18"/>
          <p:cNvSpPr>
            <a:spLocks noChangeShapeType="1"/>
          </p:cNvSpPr>
          <p:nvPr/>
        </p:nvSpPr>
        <p:spPr bwMode="auto">
          <a:xfrm flipH="1" flipV="1">
            <a:off x="4914900" y="3657600"/>
            <a:ext cx="1371600" cy="1371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V="1">
            <a:off x="6286500" y="2459038"/>
            <a:ext cx="1143000" cy="25701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Rectangle 20"/>
          <p:cNvSpPr>
            <a:spLocks noChangeArrowheads="1"/>
          </p:cNvSpPr>
          <p:nvPr/>
        </p:nvSpPr>
        <p:spPr bwMode="auto">
          <a:xfrm>
            <a:off x="288925" y="5561013"/>
            <a:ext cx="366767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GB" sz="2400" dirty="0"/>
              <a:t>Strip (one call + two puts)</a:t>
            </a:r>
            <a:endParaRPr lang="en-US" sz="2400" dirty="0"/>
          </a:p>
        </p:txBody>
      </p:sp>
      <p:sp>
        <p:nvSpPr>
          <p:cNvPr id="20502" name="Rectangle 21"/>
          <p:cNvSpPr>
            <a:spLocks noChangeArrowheads="1"/>
          </p:cNvSpPr>
          <p:nvPr/>
        </p:nvSpPr>
        <p:spPr bwMode="auto">
          <a:xfrm>
            <a:off x="5013325" y="5380038"/>
            <a:ext cx="3855223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Strap (two calls + one put)</a:t>
            </a:r>
          </a:p>
          <a:p>
            <a:pPr eaLnBrk="0" hangingPunct="0"/>
            <a:endParaRPr lang="en-US" sz="2400" dirty="0"/>
          </a:p>
        </p:txBody>
      </p:sp>
      <p:sp>
        <p:nvSpPr>
          <p:cNvPr id="20503" name="Slide Number Placeholder 2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53DC5D8-5345-4830-A7AA-D87B1D7770BF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28900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/>
              <a:t>A Strangle Combination</a:t>
            </a:r>
            <a:br>
              <a:rPr lang="en-US" dirty="0"/>
            </a:br>
            <a:endParaRPr lang="en-US" dirty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749425" y="1676400"/>
            <a:ext cx="411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2214563" y="2209800"/>
            <a:ext cx="0" cy="365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2214563" y="40386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 flipV="1">
            <a:off x="40433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 flipV="1">
            <a:off x="5872163" y="39624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37988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K</a:t>
            </a:r>
            <a:r>
              <a:rPr lang="en-US" sz="3200" i="1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5627688" y="3475038"/>
            <a:ext cx="588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 dirty="0">
                <a:latin typeface="Times New Roman" pitchFamily="18" charset="0"/>
              </a:rPr>
              <a:t>K</a:t>
            </a:r>
            <a:r>
              <a:rPr lang="en-US" sz="3200" i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2198688" y="2255838"/>
            <a:ext cx="9040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/>
              <a:t>Profit</a:t>
            </a:r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6923088" y="4084638"/>
            <a:ext cx="534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i="1">
                <a:latin typeface="Times New Roman" pitchFamily="18" charset="0"/>
              </a:rPr>
              <a:t>S</a:t>
            </a:r>
            <a:r>
              <a:rPr lang="en-US" sz="32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 flipH="1" flipV="1">
            <a:off x="4000500" y="4714875"/>
            <a:ext cx="3086100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 flipH="1" flipV="1">
            <a:off x="2209800" y="2895600"/>
            <a:ext cx="1828800" cy="1828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 flipH="1">
            <a:off x="2209800" y="4495800"/>
            <a:ext cx="3657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5867400" y="3200400"/>
            <a:ext cx="129540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 flipH="1" flipV="1">
            <a:off x="2209800" y="3352800"/>
            <a:ext cx="18288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V="1">
            <a:off x="5867400" y="3505200"/>
            <a:ext cx="1676400" cy="1676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 flipH="1">
            <a:off x="4038600" y="51816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Slide Number Placeholder 20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6A7783E4-FDD8-4E78-8663-6F074AFC1049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2351088" y="5427663"/>
            <a:ext cx="3387146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Long call strike price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2</a:t>
            </a:r>
          </a:p>
          <a:p>
            <a:pPr eaLnBrk="0" hangingPunct="0"/>
            <a:r>
              <a:rPr lang="en-US" sz="2400" dirty="0"/>
              <a:t> 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4484688" y="2465388"/>
            <a:ext cx="335188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Long put strike price </a:t>
            </a:r>
            <a:r>
              <a:rPr lang="en-US" sz="2400" i="1" dirty="0">
                <a:latin typeface="Times New Roman" pitchFamily="18" charset="0"/>
              </a:rPr>
              <a:t>K</a:t>
            </a:r>
            <a:r>
              <a:rPr lang="en-US" sz="2400" i="1" baseline="-25000" dirty="0">
                <a:latin typeface="Times New Roman" pitchFamily="18" charset="0"/>
              </a:rPr>
              <a:t>1</a:t>
            </a:r>
          </a:p>
          <a:p>
            <a:pPr eaLnBrk="0" hangingPunct="0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17441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Option Positions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370456" y="2124075"/>
            <a:ext cx="6818194" cy="4114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Long call – investor has bought the call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Long put – investor has bought the put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Short call – investor has sold/written the call</a:t>
            </a:r>
          </a:p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Short put – investor has sold/written the put</a:t>
            </a:r>
          </a:p>
          <a:p>
            <a:pPr eaLnBrk="1" hangingPunct="1"/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30063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086600" cy="11430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Long Call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791450" cy="4114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" charset="0"/>
                <a:cs typeface="Arial" charset="0"/>
              </a:rPr>
              <a:t>  	</a:t>
            </a:r>
            <a:r>
              <a:rPr lang="en-US" sz="2400" dirty="0">
                <a:latin typeface="Arial" charset="0"/>
                <a:cs typeface="Arial" charset="0"/>
              </a:rPr>
              <a:t>Profit from buying one European call option: option price = $5, strike price = $100, option life = 2 months</a:t>
            </a:r>
          </a:p>
        </p:txBody>
      </p:sp>
      <p:grpSp>
        <p:nvGrpSpPr>
          <p:cNvPr id="8198" name="Group 4"/>
          <p:cNvGrpSpPr>
            <a:grpSpLocks/>
          </p:cNvGrpSpPr>
          <p:nvPr/>
        </p:nvGrpSpPr>
        <p:grpSpPr bwMode="auto">
          <a:xfrm>
            <a:off x="1566863" y="2819400"/>
            <a:ext cx="6637337" cy="3200400"/>
            <a:chOff x="987" y="1707"/>
            <a:chExt cx="4181" cy="1973"/>
          </a:xfrm>
        </p:grpSpPr>
        <p:sp>
          <p:nvSpPr>
            <p:cNvPr id="8199" name="Line 5"/>
            <p:cNvSpPr>
              <a:spLocks noChangeShapeType="1"/>
            </p:cNvSpPr>
            <p:nvPr/>
          </p:nvSpPr>
          <p:spPr bwMode="auto">
            <a:xfrm>
              <a:off x="1248" y="1721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Line 6"/>
            <p:cNvSpPr>
              <a:spLocks noChangeShapeType="1"/>
            </p:cNvSpPr>
            <p:nvPr/>
          </p:nvSpPr>
          <p:spPr bwMode="auto">
            <a:xfrm>
              <a:off x="1530" y="3204"/>
              <a:ext cx="33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7"/>
            <p:cNvSpPr>
              <a:spLocks noChangeShapeType="1"/>
            </p:cNvSpPr>
            <p:nvPr/>
          </p:nvSpPr>
          <p:spPr bwMode="auto">
            <a:xfrm flipV="1">
              <a:off x="1448" y="3110"/>
              <a:ext cx="36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8"/>
            <p:cNvSpPr>
              <a:spLocks noChangeShapeType="1"/>
            </p:cNvSpPr>
            <p:nvPr/>
          </p:nvSpPr>
          <p:spPr bwMode="auto">
            <a:xfrm flipH="1" flipV="1">
              <a:off x="1486" y="3112"/>
              <a:ext cx="39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9"/>
            <p:cNvSpPr>
              <a:spLocks noChangeShapeType="1"/>
            </p:cNvSpPr>
            <p:nvPr/>
          </p:nvSpPr>
          <p:spPr bwMode="auto">
            <a:xfrm flipH="1" flipV="1">
              <a:off x="1392" y="3111"/>
              <a:ext cx="51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0"/>
            <p:cNvSpPr>
              <a:spLocks noChangeShapeType="1"/>
            </p:cNvSpPr>
            <p:nvPr/>
          </p:nvSpPr>
          <p:spPr bwMode="auto">
            <a:xfrm flipH="1">
              <a:off x="1361" y="3121"/>
              <a:ext cx="38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1"/>
            <p:cNvSpPr>
              <a:spLocks noChangeShapeType="1"/>
            </p:cNvSpPr>
            <p:nvPr/>
          </p:nvSpPr>
          <p:spPr bwMode="auto">
            <a:xfrm flipH="1">
              <a:off x="1245" y="320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2"/>
            <p:cNvSpPr>
              <a:spLocks noChangeShapeType="1"/>
            </p:cNvSpPr>
            <p:nvPr/>
          </p:nvSpPr>
          <p:spPr bwMode="auto">
            <a:xfrm>
              <a:off x="1253" y="277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3"/>
            <p:cNvSpPr>
              <a:spLocks noChangeShapeType="1"/>
            </p:cNvSpPr>
            <p:nvPr/>
          </p:nvSpPr>
          <p:spPr bwMode="auto">
            <a:xfrm>
              <a:off x="1256" y="2337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4"/>
            <p:cNvSpPr>
              <a:spLocks noChangeShapeType="1"/>
            </p:cNvSpPr>
            <p:nvPr/>
          </p:nvSpPr>
          <p:spPr bwMode="auto">
            <a:xfrm>
              <a:off x="1252" y="1911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>
              <a:off x="1596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2028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Line 17"/>
            <p:cNvSpPr>
              <a:spLocks noChangeShapeType="1"/>
            </p:cNvSpPr>
            <p:nvPr/>
          </p:nvSpPr>
          <p:spPr bwMode="auto">
            <a:xfrm>
              <a:off x="2457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8"/>
            <p:cNvSpPr>
              <a:spLocks noChangeShapeType="1"/>
            </p:cNvSpPr>
            <p:nvPr/>
          </p:nvSpPr>
          <p:spPr bwMode="auto">
            <a:xfrm>
              <a:off x="2892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9"/>
            <p:cNvSpPr>
              <a:spLocks noChangeShapeType="1"/>
            </p:cNvSpPr>
            <p:nvPr/>
          </p:nvSpPr>
          <p:spPr bwMode="auto">
            <a:xfrm>
              <a:off x="3324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20"/>
            <p:cNvSpPr>
              <a:spLocks noChangeShapeType="1"/>
            </p:cNvSpPr>
            <p:nvPr/>
          </p:nvSpPr>
          <p:spPr bwMode="auto">
            <a:xfrm>
              <a:off x="3753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Line 21"/>
            <p:cNvSpPr>
              <a:spLocks noChangeShapeType="1"/>
            </p:cNvSpPr>
            <p:nvPr/>
          </p:nvSpPr>
          <p:spPr bwMode="auto">
            <a:xfrm>
              <a:off x="4185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2"/>
            <p:cNvSpPr>
              <a:spLocks noChangeShapeType="1"/>
            </p:cNvSpPr>
            <p:nvPr/>
          </p:nvSpPr>
          <p:spPr bwMode="auto">
            <a:xfrm>
              <a:off x="1254" y="363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3"/>
            <p:cNvSpPr>
              <a:spLocks noChangeShapeType="1"/>
            </p:cNvSpPr>
            <p:nvPr/>
          </p:nvSpPr>
          <p:spPr bwMode="auto">
            <a:xfrm flipH="1">
              <a:off x="1245" y="3420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24"/>
            <p:cNvSpPr>
              <a:spLocks noChangeShapeType="1"/>
            </p:cNvSpPr>
            <p:nvPr/>
          </p:nvSpPr>
          <p:spPr bwMode="auto">
            <a:xfrm>
              <a:off x="1541" y="3420"/>
              <a:ext cx="13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25"/>
            <p:cNvSpPr>
              <a:spLocks noChangeShapeType="1"/>
            </p:cNvSpPr>
            <p:nvPr/>
          </p:nvSpPr>
          <p:spPr bwMode="auto">
            <a:xfrm flipV="1">
              <a:off x="2907" y="1981"/>
              <a:ext cx="1393" cy="145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Rectangle 26"/>
            <p:cNvSpPr>
              <a:spLocks noChangeArrowheads="1"/>
            </p:cNvSpPr>
            <p:nvPr/>
          </p:nvSpPr>
          <p:spPr bwMode="auto">
            <a:xfrm>
              <a:off x="987" y="1765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30</a:t>
              </a:r>
            </a:p>
          </p:txBody>
        </p:sp>
        <p:sp>
          <p:nvSpPr>
            <p:cNvPr id="8221" name="Rectangle 27"/>
            <p:cNvSpPr>
              <a:spLocks noChangeArrowheads="1"/>
            </p:cNvSpPr>
            <p:nvPr/>
          </p:nvSpPr>
          <p:spPr bwMode="auto">
            <a:xfrm>
              <a:off x="987" y="2221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20</a:t>
              </a:r>
            </a:p>
          </p:txBody>
        </p:sp>
        <p:sp>
          <p:nvSpPr>
            <p:cNvPr id="8222" name="Rectangle 28"/>
            <p:cNvSpPr>
              <a:spLocks noChangeArrowheads="1"/>
            </p:cNvSpPr>
            <p:nvPr/>
          </p:nvSpPr>
          <p:spPr bwMode="auto">
            <a:xfrm>
              <a:off x="999" y="2655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</a:t>
              </a:r>
            </a:p>
          </p:txBody>
        </p:sp>
        <p:sp>
          <p:nvSpPr>
            <p:cNvPr id="8223" name="Rectangle 29"/>
            <p:cNvSpPr>
              <a:spLocks noChangeArrowheads="1"/>
            </p:cNvSpPr>
            <p:nvPr/>
          </p:nvSpPr>
          <p:spPr bwMode="auto">
            <a:xfrm>
              <a:off x="1059" y="3063"/>
              <a:ext cx="221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0</a:t>
              </a:r>
            </a:p>
          </p:txBody>
        </p:sp>
        <p:sp>
          <p:nvSpPr>
            <p:cNvPr id="8224" name="Rectangle 30"/>
            <p:cNvSpPr>
              <a:spLocks noChangeArrowheads="1"/>
            </p:cNvSpPr>
            <p:nvPr/>
          </p:nvSpPr>
          <p:spPr bwMode="auto">
            <a:xfrm>
              <a:off x="1011" y="3279"/>
              <a:ext cx="28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-5</a:t>
              </a:r>
            </a:p>
          </p:txBody>
        </p:sp>
        <p:sp>
          <p:nvSpPr>
            <p:cNvPr id="8225" name="Rectangle 31"/>
            <p:cNvSpPr>
              <a:spLocks noChangeArrowheads="1"/>
            </p:cNvSpPr>
            <p:nvPr/>
          </p:nvSpPr>
          <p:spPr bwMode="auto">
            <a:xfrm>
              <a:off x="1464" y="2859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70</a:t>
              </a:r>
            </a:p>
          </p:txBody>
        </p:sp>
        <p:sp>
          <p:nvSpPr>
            <p:cNvPr id="8226" name="Rectangle 32"/>
            <p:cNvSpPr>
              <a:spLocks noChangeArrowheads="1"/>
            </p:cNvSpPr>
            <p:nvPr/>
          </p:nvSpPr>
          <p:spPr bwMode="auto">
            <a:xfrm>
              <a:off x="1896" y="2859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80</a:t>
              </a:r>
            </a:p>
          </p:txBody>
        </p:sp>
        <p:sp>
          <p:nvSpPr>
            <p:cNvPr id="8227" name="Rectangle 33"/>
            <p:cNvSpPr>
              <a:spLocks noChangeArrowheads="1"/>
            </p:cNvSpPr>
            <p:nvPr/>
          </p:nvSpPr>
          <p:spPr bwMode="auto">
            <a:xfrm>
              <a:off x="2316" y="2859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90</a:t>
              </a:r>
            </a:p>
          </p:txBody>
        </p:sp>
        <p:sp>
          <p:nvSpPr>
            <p:cNvPr id="8228" name="Rectangle 34"/>
            <p:cNvSpPr>
              <a:spLocks noChangeArrowheads="1"/>
            </p:cNvSpPr>
            <p:nvPr/>
          </p:nvSpPr>
          <p:spPr bwMode="auto">
            <a:xfrm>
              <a:off x="2727" y="2859"/>
              <a:ext cx="43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100</a:t>
              </a:r>
            </a:p>
          </p:txBody>
        </p:sp>
        <p:sp>
          <p:nvSpPr>
            <p:cNvPr id="8229" name="Rectangle 35"/>
            <p:cNvSpPr>
              <a:spLocks noChangeArrowheads="1"/>
            </p:cNvSpPr>
            <p:nvPr/>
          </p:nvSpPr>
          <p:spPr bwMode="auto">
            <a:xfrm>
              <a:off x="3159" y="3255"/>
              <a:ext cx="43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110</a:t>
              </a:r>
            </a:p>
          </p:txBody>
        </p:sp>
        <p:sp>
          <p:nvSpPr>
            <p:cNvPr id="8230" name="Rectangle 36"/>
            <p:cNvSpPr>
              <a:spLocks noChangeArrowheads="1"/>
            </p:cNvSpPr>
            <p:nvPr/>
          </p:nvSpPr>
          <p:spPr bwMode="auto">
            <a:xfrm>
              <a:off x="3591" y="3255"/>
              <a:ext cx="43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120</a:t>
              </a:r>
            </a:p>
          </p:txBody>
        </p:sp>
        <p:sp>
          <p:nvSpPr>
            <p:cNvPr id="8231" name="Rectangle 37"/>
            <p:cNvSpPr>
              <a:spLocks noChangeArrowheads="1"/>
            </p:cNvSpPr>
            <p:nvPr/>
          </p:nvSpPr>
          <p:spPr bwMode="auto">
            <a:xfrm>
              <a:off x="4023" y="3255"/>
              <a:ext cx="43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130</a:t>
              </a:r>
            </a:p>
          </p:txBody>
        </p:sp>
        <p:sp>
          <p:nvSpPr>
            <p:cNvPr id="8232" name="Rectangle 38"/>
            <p:cNvSpPr>
              <a:spLocks noChangeArrowheads="1"/>
            </p:cNvSpPr>
            <p:nvPr/>
          </p:nvSpPr>
          <p:spPr bwMode="auto">
            <a:xfrm>
              <a:off x="1335" y="1707"/>
              <a:ext cx="85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Profit ($)</a:t>
              </a:r>
            </a:p>
          </p:txBody>
        </p:sp>
        <p:sp>
          <p:nvSpPr>
            <p:cNvPr id="8233" name="Rectangle 39"/>
            <p:cNvSpPr>
              <a:spLocks noChangeArrowheads="1"/>
            </p:cNvSpPr>
            <p:nvPr/>
          </p:nvSpPr>
          <p:spPr bwMode="auto">
            <a:xfrm>
              <a:off x="3848" y="2667"/>
              <a:ext cx="1320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/>
                <a:t>Terminal</a:t>
              </a:r>
            </a:p>
            <a:p>
              <a:pPr algn="ctr" eaLnBrk="0" hangingPunct="0"/>
              <a:r>
                <a:rPr lang="en-US" sz="2400"/>
                <a:t>stock price ($)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111095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1628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Short Call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96200" cy="4114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" charset="0"/>
                <a:cs typeface="Arial" charset="0"/>
              </a:rPr>
              <a:t>   </a:t>
            </a:r>
            <a:r>
              <a:rPr lang="en-US" sz="2400" dirty="0">
                <a:latin typeface="Arial" charset="0"/>
                <a:cs typeface="Arial" charset="0"/>
              </a:rPr>
              <a:t>Profit from writing one European call option: option price = $5, strike price = $100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492250" y="2619375"/>
            <a:ext cx="6626225" cy="3413125"/>
            <a:chOff x="940" y="1650"/>
            <a:chExt cx="4174" cy="2150"/>
          </a:xfrm>
        </p:grpSpPr>
        <p:sp>
          <p:nvSpPr>
            <p:cNvPr id="9223" name="Rectangle 5"/>
            <p:cNvSpPr>
              <a:spLocks noChangeArrowheads="1"/>
            </p:cNvSpPr>
            <p:nvPr/>
          </p:nvSpPr>
          <p:spPr bwMode="auto">
            <a:xfrm>
              <a:off x="940" y="3514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-30</a:t>
              </a:r>
            </a:p>
          </p:txBody>
        </p:sp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940" y="3088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-20</a:t>
              </a:r>
            </a:p>
          </p:txBody>
        </p:sp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940" y="2634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-10</a:t>
              </a:r>
            </a:p>
          </p:txBody>
        </p:sp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1059" y="221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0</a:t>
              </a:r>
            </a:p>
          </p:txBody>
        </p:sp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1059" y="2014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5</a:t>
              </a:r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>
              <a:off x="1248" y="1706"/>
              <a:ext cx="0" cy="20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Line 11"/>
            <p:cNvSpPr>
              <a:spLocks noChangeShapeType="1"/>
            </p:cNvSpPr>
            <p:nvPr/>
          </p:nvSpPr>
          <p:spPr bwMode="auto">
            <a:xfrm>
              <a:off x="1530" y="2340"/>
              <a:ext cx="33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 flipV="1">
              <a:off x="1448" y="2246"/>
              <a:ext cx="36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Line 13"/>
            <p:cNvSpPr>
              <a:spLocks noChangeShapeType="1"/>
            </p:cNvSpPr>
            <p:nvPr/>
          </p:nvSpPr>
          <p:spPr bwMode="auto">
            <a:xfrm flipH="1" flipV="1">
              <a:off x="1486" y="2248"/>
              <a:ext cx="39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Line 14"/>
            <p:cNvSpPr>
              <a:spLocks noChangeShapeType="1"/>
            </p:cNvSpPr>
            <p:nvPr/>
          </p:nvSpPr>
          <p:spPr bwMode="auto">
            <a:xfrm flipH="1" flipV="1">
              <a:off x="1392" y="2247"/>
              <a:ext cx="51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Line 15"/>
            <p:cNvSpPr>
              <a:spLocks noChangeShapeType="1"/>
            </p:cNvSpPr>
            <p:nvPr/>
          </p:nvSpPr>
          <p:spPr bwMode="auto">
            <a:xfrm flipH="1">
              <a:off x="1361" y="2257"/>
              <a:ext cx="38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 flipH="1">
              <a:off x="1245" y="2342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>
              <a:off x="1596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18"/>
            <p:cNvSpPr>
              <a:spLocks noChangeShapeType="1"/>
            </p:cNvSpPr>
            <p:nvPr/>
          </p:nvSpPr>
          <p:spPr bwMode="auto">
            <a:xfrm>
              <a:off x="2028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19"/>
            <p:cNvSpPr>
              <a:spLocks noChangeShapeType="1"/>
            </p:cNvSpPr>
            <p:nvPr/>
          </p:nvSpPr>
          <p:spPr bwMode="auto">
            <a:xfrm>
              <a:off x="2457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Line 20"/>
            <p:cNvSpPr>
              <a:spLocks noChangeShapeType="1"/>
            </p:cNvSpPr>
            <p:nvPr/>
          </p:nvSpPr>
          <p:spPr bwMode="auto">
            <a:xfrm>
              <a:off x="2892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>
              <a:off x="3324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22"/>
            <p:cNvSpPr>
              <a:spLocks noChangeShapeType="1"/>
            </p:cNvSpPr>
            <p:nvPr/>
          </p:nvSpPr>
          <p:spPr bwMode="auto">
            <a:xfrm>
              <a:off x="3753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Line 23"/>
            <p:cNvSpPr>
              <a:spLocks noChangeShapeType="1"/>
            </p:cNvSpPr>
            <p:nvPr/>
          </p:nvSpPr>
          <p:spPr bwMode="auto">
            <a:xfrm>
              <a:off x="4185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24"/>
            <p:cNvSpPr>
              <a:spLocks noChangeShapeType="1"/>
            </p:cNvSpPr>
            <p:nvPr/>
          </p:nvSpPr>
          <p:spPr bwMode="auto">
            <a:xfrm>
              <a:off x="1254" y="2769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25"/>
            <p:cNvSpPr>
              <a:spLocks noChangeArrowheads="1"/>
            </p:cNvSpPr>
            <p:nvPr/>
          </p:nvSpPr>
          <p:spPr bwMode="auto">
            <a:xfrm>
              <a:off x="1476" y="239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70</a:t>
              </a:r>
            </a:p>
          </p:txBody>
        </p:sp>
        <p:sp>
          <p:nvSpPr>
            <p:cNvPr id="9244" name="Rectangle 26"/>
            <p:cNvSpPr>
              <a:spLocks noChangeArrowheads="1"/>
            </p:cNvSpPr>
            <p:nvPr/>
          </p:nvSpPr>
          <p:spPr bwMode="auto">
            <a:xfrm>
              <a:off x="1908" y="239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80</a:t>
              </a:r>
            </a:p>
          </p:txBody>
        </p:sp>
        <p:sp>
          <p:nvSpPr>
            <p:cNvPr id="9245" name="Rectangle 27"/>
            <p:cNvSpPr>
              <a:spLocks noChangeArrowheads="1"/>
            </p:cNvSpPr>
            <p:nvPr/>
          </p:nvSpPr>
          <p:spPr bwMode="auto">
            <a:xfrm>
              <a:off x="2340" y="239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90</a:t>
              </a:r>
            </a:p>
          </p:txBody>
        </p:sp>
        <p:sp>
          <p:nvSpPr>
            <p:cNvPr id="9246" name="Rectangle 28"/>
            <p:cNvSpPr>
              <a:spLocks noChangeArrowheads="1"/>
            </p:cNvSpPr>
            <p:nvPr/>
          </p:nvSpPr>
          <p:spPr bwMode="auto">
            <a:xfrm>
              <a:off x="2727" y="2391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100</a:t>
              </a:r>
            </a:p>
          </p:txBody>
        </p:sp>
        <p:sp>
          <p:nvSpPr>
            <p:cNvPr id="9247" name="Rectangle 29"/>
            <p:cNvSpPr>
              <a:spLocks noChangeArrowheads="1"/>
            </p:cNvSpPr>
            <p:nvPr/>
          </p:nvSpPr>
          <p:spPr bwMode="auto">
            <a:xfrm>
              <a:off x="3159" y="1995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110</a:t>
              </a: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591" y="1995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120</a:t>
              </a:r>
            </a:p>
          </p:txBody>
        </p:sp>
        <p:sp>
          <p:nvSpPr>
            <p:cNvPr id="9249" name="Rectangle 31"/>
            <p:cNvSpPr>
              <a:spLocks noChangeArrowheads="1"/>
            </p:cNvSpPr>
            <p:nvPr/>
          </p:nvSpPr>
          <p:spPr bwMode="auto">
            <a:xfrm>
              <a:off x="4023" y="1995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130</a:t>
              </a:r>
            </a:p>
          </p:txBody>
        </p:sp>
        <p:sp>
          <p:nvSpPr>
            <p:cNvPr id="9250" name="Rectangle 32"/>
            <p:cNvSpPr>
              <a:spLocks noChangeArrowheads="1"/>
            </p:cNvSpPr>
            <p:nvPr/>
          </p:nvSpPr>
          <p:spPr bwMode="auto">
            <a:xfrm>
              <a:off x="1335" y="1650"/>
              <a:ext cx="85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Profit ($)</a:t>
              </a:r>
            </a:p>
          </p:txBody>
        </p:sp>
        <p:sp>
          <p:nvSpPr>
            <p:cNvPr id="9251" name="Rectangle 33"/>
            <p:cNvSpPr>
              <a:spLocks noChangeArrowheads="1"/>
            </p:cNvSpPr>
            <p:nvPr/>
          </p:nvSpPr>
          <p:spPr bwMode="auto">
            <a:xfrm>
              <a:off x="3794" y="2397"/>
              <a:ext cx="132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/>
                <a:t>Terminal</a:t>
              </a:r>
            </a:p>
            <a:p>
              <a:pPr algn="ctr" eaLnBrk="0" hangingPunct="0"/>
              <a:r>
                <a:rPr lang="en-US" sz="2400"/>
                <a:t>stock price ($)</a:t>
              </a:r>
            </a:p>
          </p:txBody>
        </p:sp>
        <p:sp>
          <p:nvSpPr>
            <p:cNvPr id="9252" name="Line 34"/>
            <p:cNvSpPr>
              <a:spLocks noChangeShapeType="1"/>
            </p:cNvSpPr>
            <p:nvPr/>
          </p:nvSpPr>
          <p:spPr bwMode="auto">
            <a:xfrm flipH="1">
              <a:off x="1248" y="2136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Line 35"/>
            <p:cNvSpPr>
              <a:spLocks noChangeShapeType="1"/>
            </p:cNvSpPr>
            <p:nvPr/>
          </p:nvSpPr>
          <p:spPr bwMode="auto">
            <a:xfrm>
              <a:off x="1255" y="3205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36"/>
            <p:cNvSpPr>
              <a:spLocks noChangeShapeType="1"/>
            </p:cNvSpPr>
            <p:nvPr/>
          </p:nvSpPr>
          <p:spPr bwMode="auto">
            <a:xfrm>
              <a:off x="1256" y="3639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37"/>
            <p:cNvSpPr>
              <a:spLocks noChangeShapeType="1"/>
            </p:cNvSpPr>
            <p:nvPr/>
          </p:nvSpPr>
          <p:spPr bwMode="auto">
            <a:xfrm>
              <a:off x="1559" y="2136"/>
              <a:ext cx="130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Line 38"/>
            <p:cNvSpPr>
              <a:spLocks noChangeShapeType="1"/>
            </p:cNvSpPr>
            <p:nvPr/>
          </p:nvSpPr>
          <p:spPr bwMode="auto">
            <a:xfrm>
              <a:off x="2886" y="2142"/>
              <a:ext cx="1528" cy="1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420707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6781800" cy="1295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Long Put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677150" cy="4114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" charset="0"/>
                <a:cs typeface="Arial" charset="0"/>
              </a:rPr>
              <a:t>   </a:t>
            </a:r>
            <a:r>
              <a:rPr lang="en-US" sz="2400" dirty="0">
                <a:latin typeface="Arial" charset="0"/>
                <a:cs typeface="Arial" charset="0"/>
              </a:rPr>
              <a:t>Profit from buying a European put option: option price = $7, strike price = $70</a:t>
            </a:r>
          </a:p>
        </p:txBody>
      </p:sp>
      <p:grpSp>
        <p:nvGrpSpPr>
          <p:cNvPr id="10246" name="Group 4"/>
          <p:cNvGrpSpPr>
            <a:grpSpLocks/>
          </p:cNvGrpSpPr>
          <p:nvPr/>
        </p:nvGrpSpPr>
        <p:grpSpPr bwMode="auto">
          <a:xfrm>
            <a:off x="1566863" y="2709863"/>
            <a:ext cx="6637337" cy="3132137"/>
            <a:chOff x="987" y="1707"/>
            <a:chExt cx="4181" cy="1973"/>
          </a:xfrm>
        </p:grpSpPr>
        <p:sp>
          <p:nvSpPr>
            <p:cNvPr id="10247" name="Line 5"/>
            <p:cNvSpPr>
              <a:spLocks noChangeShapeType="1"/>
            </p:cNvSpPr>
            <p:nvPr/>
          </p:nvSpPr>
          <p:spPr bwMode="auto">
            <a:xfrm>
              <a:off x="1248" y="1721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6"/>
            <p:cNvSpPr>
              <a:spLocks noChangeShapeType="1"/>
            </p:cNvSpPr>
            <p:nvPr/>
          </p:nvSpPr>
          <p:spPr bwMode="auto">
            <a:xfrm>
              <a:off x="1530" y="3206"/>
              <a:ext cx="3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7"/>
            <p:cNvSpPr>
              <a:spLocks noChangeShapeType="1"/>
            </p:cNvSpPr>
            <p:nvPr/>
          </p:nvSpPr>
          <p:spPr bwMode="auto">
            <a:xfrm flipV="1">
              <a:off x="1448" y="3110"/>
              <a:ext cx="36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Line 8"/>
            <p:cNvSpPr>
              <a:spLocks noChangeShapeType="1"/>
            </p:cNvSpPr>
            <p:nvPr/>
          </p:nvSpPr>
          <p:spPr bwMode="auto">
            <a:xfrm flipH="1" flipV="1">
              <a:off x="1485" y="3113"/>
              <a:ext cx="4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9"/>
            <p:cNvSpPr>
              <a:spLocks noChangeShapeType="1"/>
            </p:cNvSpPr>
            <p:nvPr/>
          </p:nvSpPr>
          <p:spPr bwMode="auto">
            <a:xfrm flipH="1" flipV="1">
              <a:off x="1392" y="3110"/>
              <a:ext cx="5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0"/>
            <p:cNvSpPr>
              <a:spLocks noChangeShapeType="1"/>
            </p:cNvSpPr>
            <p:nvPr/>
          </p:nvSpPr>
          <p:spPr bwMode="auto">
            <a:xfrm flipH="1">
              <a:off x="1359" y="3121"/>
              <a:ext cx="4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1"/>
            <p:cNvSpPr>
              <a:spLocks noChangeShapeType="1"/>
            </p:cNvSpPr>
            <p:nvPr/>
          </p:nvSpPr>
          <p:spPr bwMode="auto">
            <a:xfrm flipH="1">
              <a:off x="1245" y="320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>
              <a:off x="1253" y="277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>
              <a:off x="1256" y="2337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1252" y="1911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15"/>
            <p:cNvSpPr>
              <a:spLocks noChangeShapeType="1"/>
            </p:cNvSpPr>
            <p:nvPr/>
          </p:nvSpPr>
          <p:spPr bwMode="auto">
            <a:xfrm>
              <a:off x="1596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16"/>
            <p:cNvSpPr>
              <a:spLocks noChangeShapeType="1"/>
            </p:cNvSpPr>
            <p:nvPr/>
          </p:nvSpPr>
          <p:spPr bwMode="auto">
            <a:xfrm>
              <a:off x="2028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17"/>
            <p:cNvSpPr>
              <a:spLocks noChangeShapeType="1"/>
            </p:cNvSpPr>
            <p:nvPr/>
          </p:nvSpPr>
          <p:spPr bwMode="auto">
            <a:xfrm>
              <a:off x="2457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18"/>
            <p:cNvSpPr>
              <a:spLocks noChangeShapeType="1"/>
            </p:cNvSpPr>
            <p:nvPr/>
          </p:nvSpPr>
          <p:spPr bwMode="auto">
            <a:xfrm>
              <a:off x="2892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Line 19"/>
            <p:cNvSpPr>
              <a:spLocks noChangeShapeType="1"/>
            </p:cNvSpPr>
            <p:nvPr/>
          </p:nvSpPr>
          <p:spPr bwMode="auto">
            <a:xfrm>
              <a:off x="3324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3753" y="3160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4185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1253" y="363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 flipH="1">
              <a:off x="1245" y="3420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Rectangle 24"/>
            <p:cNvSpPr>
              <a:spLocks noChangeArrowheads="1"/>
            </p:cNvSpPr>
            <p:nvPr/>
          </p:nvSpPr>
          <p:spPr bwMode="auto">
            <a:xfrm>
              <a:off x="987" y="176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30</a:t>
              </a:r>
            </a:p>
          </p:txBody>
        </p:sp>
        <p:sp>
          <p:nvSpPr>
            <p:cNvPr id="10267" name="Rectangle 25"/>
            <p:cNvSpPr>
              <a:spLocks noChangeArrowheads="1"/>
            </p:cNvSpPr>
            <p:nvPr/>
          </p:nvSpPr>
          <p:spPr bwMode="auto">
            <a:xfrm>
              <a:off x="987" y="222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20</a:t>
              </a:r>
            </a:p>
          </p:txBody>
        </p:sp>
        <p:sp>
          <p:nvSpPr>
            <p:cNvPr id="10268" name="Rectangle 26"/>
            <p:cNvSpPr>
              <a:spLocks noChangeArrowheads="1"/>
            </p:cNvSpPr>
            <p:nvPr/>
          </p:nvSpPr>
          <p:spPr bwMode="auto">
            <a:xfrm>
              <a:off x="999" y="265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</a:t>
              </a:r>
            </a:p>
          </p:txBody>
        </p:sp>
        <p:sp>
          <p:nvSpPr>
            <p:cNvPr id="10269" name="Rectangle 27"/>
            <p:cNvSpPr>
              <a:spLocks noChangeArrowheads="1"/>
            </p:cNvSpPr>
            <p:nvPr/>
          </p:nvSpPr>
          <p:spPr bwMode="auto">
            <a:xfrm>
              <a:off x="1059" y="3063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0</a:t>
              </a:r>
            </a:p>
          </p:txBody>
        </p:sp>
        <p:sp>
          <p:nvSpPr>
            <p:cNvPr id="10270" name="Rectangle 28"/>
            <p:cNvSpPr>
              <a:spLocks noChangeArrowheads="1"/>
            </p:cNvSpPr>
            <p:nvPr/>
          </p:nvSpPr>
          <p:spPr bwMode="auto">
            <a:xfrm>
              <a:off x="1011" y="3373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-7</a:t>
              </a:r>
            </a:p>
          </p:txBody>
        </p:sp>
        <p:sp>
          <p:nvSpPr>
            <p:cNvPr id="10271" name="Rectangle 29"/>
            <p:cNvSpPr>
              <a:spLocks noChangeArrowheads="1"/>
            </p:cNvSpPr>
            <p:nvPr/>
          </p:nvSpPr>
          <p:spPr bwMode="auto">
            <a:xfrm>
              <a:off x="2785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70</a:t>
              </a:r>
            </a:p>
          </p:txBody>
        </p:sp>
        <p:sp>
          <p:nvSpPr>
            <p:cNvPr id="10272" name="Rectangle 30"/>
            <p:cNvSpPr>
              <a:spLocks noChangeArrowheads="1"/>
            </p:cNvSpPr>
            <p:nvPr/>
          </p:nvSpPr>
          <p:spPr bwMode="auto">
            <a:xfrm>
              <a:off x="2343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60</a:t>
              </a:r>
            </a:p>
          </p:txBody>
        </p:sp>
        <p:sp>
          <p:nvSpPr>
            <p:cNvPr id="10273" name="Rectangle 31"/>
            <p:cNvSpPr>
              <a:spLocks noChangeArrowheads="1"/>
            </p:cNvSpPr>
            <p:nvPr/>
          </p:nvSpPr>
          <p:spPr bwMode="auto">
            <a:xfrm>
              <a:off x="1917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50</a:t>
              </a:r>
            </a:p>
          </p:txBody>
        </p:sp>
        <p:sp>
          <p:nvSpPr>
            <p:cNvPr id="10274" name="Rectangle 32"/>
            <p:cNvSpPr>
              <a:spLocks noChangeArrowheads="1"/>
            </p:cNvSpPr>
            <p:nvPr/>
          </p:nvSpPr>
          <p:spPr bwMode="auto">
            <a:xfrm>
              <a:off x="1489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40</a:t>
              </a:r>
            </a:p>
          </p:txBody>
        </p:sp>
        <p:sp>
          <p:nvSpPr>
            <p:cNvPr id="10275" name="Rectangle 33"/>
            <p:cNvSpPr>
              <a:spLocks noChangeArrowheads="1"/>
            </p:cNvSpPr>
            <p:nvPr/>
          </p:nvSpPr>
          <p:spPr bwMode="auto">
            <a:xfrm>
              <a:off x="3213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80</a:t>
              </a:r>
            </a:p>
          </p:txBody>
        </p:sp>
        <p:sp>
          <p:nvSpPr>
            <p:cNvPr id="10276" name="Rectangle 34"/>
            <p:cNvSpPr>
              <a:spLocks noChangeArrowheads="1"/>
            </p:cNvSpPr>
            <p:nvPr/>
          </p:nvSpPr>
          <p:spPr bwMode="auto">
            <a:xfrm>
              <a:off x="3627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90</a:t>
              </a:r>
            </a:p>
          </p:txBody>
        </p:sp>
        <p:sp>
          <p:nvSpPr>
            <p:cNvPr id="10277" name="Rectangle 35"/>
            <p:cNvSpPr>
              <a:spLocks noChangeArrowheads="1"/>
            </p:cNvSpPr>
            <p:nvPr/>
          </p:nvSpPr>
          <p:spPr bwMode="auto">
            <a:xfrm>
              <a:off x="4023" y="3219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100</a:t>
              </a:r>
            </a:p>
          </p:txBody>
        </p:sp>
        <p:sp>
          <p:nvSpPr>
            <p:cNvPr id="10278" name="Rectangle 36"/>
            <p:cNvSpPr>
              <a:spLocks noChangeArrowheads="1"/>
            </p:cNvSpPr>
            <p:nvPr/>
          </p:nvSpPr>
          <p:spPr bwMode="auto">
            <a:xfrm>
              <a:off x="1335" y="1707"/>
              <a:ext cx="85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Profit ($)</a:t>
              </a:r>
            </a:p>
          </p:txBody>
        </p:sp>
        <p:sp>
          <p:nvSpPr>
            <p:cNvPr id="10279" name="Rectangle 37"/>
            <p:cNvSpPr>
              <a:spLocks noChangeArrowheads="1"/>
            </p:cNvSpPr>
            <p:nvPr/>
          </p:nvSpPr>
          <p:spPr bwMode="auto">
            <a:xfrm>
              <a:off x="3848" y="2667"/>
              <a:ext cx="132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/>
                <a:t>Terminal</a:t>
              </a:r>
            </a:p>
            <a:p>
              <a:pPr algn="ctr" eaLnBrk="0" hangingPunct="0"/>
              <a:r>
                <a:rPr lang="en-US" sz="2400"/>
                <a:t>stock price ($)</a:t>
              </a:r>
            </a:p>
          </p:txBody>
        </p:sp>
        <p:sp>
          <p:nvSpPr>
            <p:cNvPr id="10280" name="Line 38"/>
            <p:cNvSpPr>
              <a:spLocks noChangeShapeType="1"/>
            </p:cNvSpPr>
            <p:nvPr/>
          </p:nvSpPr>
          <p:spPr bwMode="auto">
            <a:xfrm flipH="1">
              <a:off x="1211" y="3492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Line 39"/>
            <p:cNvSpPr>
              <a:spLocks noChangeShapeType="1"/>
            </p:cNvSpPr>
            <p:nvPr/>
          </p:nvSpPr>
          <p:spPr bwMode="auto">
            <a:xfrm>
              <a:off x="2909" y="3496"/>
              <a:ext cx="169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Line 40"/>
            <p:cNvSpPr>
              <a:spLocks noChangeShapeType="1"/>
            </p:cNvSpPr>
            <p:nvPr/>
          </p:nvSpPr>
          <p:spPr bwMode="auto">
            <a:xfrm flipH="1" flipV="1">
              <a:off x="1513" y="2119"/>
              <a:ext cx="1402" cy="140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103262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467600" cy="1219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Short Put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715250" cy="4114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" charset="0"/>
                <a:cs typeface="Arial" charset="0"/>
              </a:rPr>
              <a:t>   </a:t>
            </a:r>
            <a:r>
              <a:rPr lang="en-US" sz="2400" dirty="0">
                <a:latin typeface="Arial" charset="0"/>
                <a:cs typeface="Arial" charset="0"/>
              </a:rPr>
              <a:t>Profit from writing a European put option: option price = $7, strike price = $70</a:t>
            </a:r>
          </a:p>
        </p:txBody>
      </p:sp>
      <p:grpSp>
        <p:nvGrpSpPr>
          <p:cNvPr id="11270" name="Group 4"/>
          <p:cNvGrpSpPr>
            <a:grpSpLocks/>
          </p:cNvGrpSpPr>
          <p:nvPr/>
        </p:nvGrpSpPr>
        <p:grpSpPr bwMode="auto">
          <a:xfrm>
            <a:off x="1485900" y="2541588"/>
            <a:ext cx="6784975" cy="3535362"/>
            <a:chOff x="936" y="1601"/>
            <a:chExt cx="4274" cy="2227"/>
          </a:xfrm>
        </p:grpSpPr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937" y="3542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-30</a:t>
              </a:r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936" y="3115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-20</a:t>
              </a:r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937" y="2683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-10</a:t>
              </a:r>
            </a:p>
          </p:txBody>
        </p:sp>
        <p:sp>
          <p:nvSpPr>
            <p:cNvPr id="11274" name="Rectangle 8"/>
            <p:cNvSpPr>
              <a:spLocks noChangeArrowheads="1"/>
            </p:cNvSpPr>
            <p:nvPr/>
          </p:nvSpPr>
          <p:spPr bwMode="auto">
            <a:xfrm>
              <a:off x="1053" y="1956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</a:t>
              </a:r>
            </a:p>
          </p:txBody>
        </p:sp>
        <p:sp>
          <p:nvSpPr>
            <p:cNvPr id="11275" name="Line 9"/>
            <p:cNvSpPr>
              <a:spLocks noChangeShapeType="1"/>
            </p:cNvSpPr>
            <p:nvPr/>
          </p:nvSpPr>
          <p:spPr bwMode="auto">
            <a:xfrm>
              <a:off x="1248" y="1601"/>
              <a:ext cx="0" cy="20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>
              <a:off x="1530" y="2396"/>
              <a:ext cx="3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 flipV="1">
              <a:off x="1448" y="2300"/>
              <a:ext cx="36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 flipH="1" flipV="1">
              <a:off x="1485" y="2303"/>
              <a:ext cx="4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 flipH="1" flipV="1">
              <a:off x="1392" y="2300"/>
              <a:ext cx="5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4"/>
            <p:cNvSpPr>
              <a:spLocks noChangeShapeType="1"/>
            </p:cNvSpPr>
            <p:nvPr/>
          </p:nvSpPr>
          <p:spPr bwMode="auto">
            <a:xfrm flipH="1">
              <a:off x="1359" y="2311"/>
              <a:ext cx="4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 flipH="1">
              <a:off x="1245" y="239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253" y="196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1596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8"/>
            <p:cNvSpPr>
              <a:spLocks noChangeShapeType="1"/>
            </p:cNvSpPr>
            <p:nvPr/>
          </p:nvSpPr>
          <p:spPr bwMode="auto">
            <a:xfrm>
              <a:off x="2028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19"/>
            <p:cNvSpPr>
              <a:spLocks noChangeShapeType="1"/>
            </p:cNvSpPr>
            <p:nvPr/>
          </p:nvSpPr>
          <p:spPr bwMode="auto">
            <a:xfrm>
              <a:off x="2457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20"/>
            <p:cNvSpPr>
              <a:spLocks noChangeShapeType="1"/>
            </p:cNvSpPr>
            <p:nvPr/>
          </p:nvSpPr>
          <p:spPr bwMode="auto">
            <a:xfrm>
              <a:off x="2892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21"/>
            <p:cNvSpPr>
              <a:spLocks noChangeShapeType="1"/>
            </p:cNvSpPr>
            <p:nvPr/>
          </p:nvSpPr>
          <p:spPr bwMode="auto">
            <a:xfrm>
              <a:off x="3324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22"/>
            <p:cNvSpPr>
              <a:spLocks noChangeShapeType="1"/>
            </p:cNvSpPr>
            <p:nvPr/>
          </p:nvSpPr>
          <p:spPr bwMode="auto">
            <a:xfrm>
              <a:off x="3753" y="2350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Line 23"/>
            <p:cNvSpPr>
              <a:spLocks noChangeShapeType="1"/>
            </p:cNvSpPr>
            <p:nvPr/>
          </p:nvSpPr>
          <p:spPr bwMode="auto">
            <a:xfrm>
              <a:off x="4185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Line 24"/>
            <p:cNvSpPr>
              <a:spLocks noChangeShapeType="1"/>
            </p:cNvSpPr>
            <p:nvPr/>
          </p:nvSpPr>
          <p:spPr bwMode="auto">
            <a:xfrm>
              <a:off x="1253" y="282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Line 25"/>
            <p:cNvSpPr>
              <a:spLocks noChangeShapeType="1"/>
            </p:cNvSpPr>
            <p:nvPr/>
          </p:nvSpPr>
          <p:spPr bwMode="auto">
            <a:xfrm flipH="1">
              <a:off x="1245" y="2177"/>
              <a:ext cx="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6"/>
            <p:cNvSpPr>
              <a:spLocks noChangeArrowheads="1"/>
            </p:cNvSpPr>
            <p:nvPr/>
          </p:nvSpPr>
          <p:spPr bwMode="auto">
            <a:xfrm>
              <a:off x="1059" y="2253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0</a:t>
              </a:r>
            </a:p>
          </p:txBody>
        </p:sp>
        <p:sp>
          <p:nvSpPr>
            <p:cNvPr id="11293" name="Rectangle 27"/>
            <p:cNvSpPr>
              <a:spLocks noChangeArrowheads="1"/>
            </p:cNvSpPr>
            <p:nvPr/>
          </p:nvSpPr>
          <p:spPr bwMode="auto">
            <a:xfrm>
              <a:off x="2761" y="2402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70</a:t>
              </a:r>
            </a:p>
          </p:txBody>
        </p:sp>
        <p:sp>
          <p:nvSpPr>
            <p:cNvPr id="11294" name="Rectangle 28"/>
            <p:cNvSpPr>
              <a:spLocks noChangeArrowheads="1"/>
            </p:cNvSpPr>
            <p:nvPr/>
          </p:nvSpPr>
          <p:spPr bwMode="auto">
            <a:xfrm>
              <a:off x="2324" y="208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60</a:t>
              </a:r>
            </a:p>
          </p:txBody>
        </p:sp>
        <p:sp>
          <p:nvSpPr>
            <p:cNvPr id="11295" name="Rectangle 29"/>
            <p:cNvSpPr>
              <a:spLocks noChangeArrowheads="1"/>
            </p:cNvSpPr>
            <p:nvPr/>
          </p:nvSpPr>
          <p:spPr bwMode="auto">
            <a:xfrm>
              <a:off x="1897" y="208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50</a:t>
              </a:r>
            </a:p>
          </p:txBody>
        </p:sp>
        <p:sp>
          <p:nvSpPr>
            <p:cNvPr id="11296" name="Rectangle 30"/>
            <p:cNvSpPr>
              <a:spLocks noChangeArrowheads="1"/>
            </p:cNvSpPr>
            <p:nvPr/>
          </p:nvSpPr>
          <p:spPr bwMode="auto">
            <a:xfrm>
              <a:off x="1466" y="208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40</a:t>
              </a:r>
            </a:p>
          </p:txBody>
        </p:sp>
        <p:sp>
          <p:nvSpPr>
            <p:cNvPr id="11297" name="Rectangle 31"/>
            <p:cNvSpPr>
              <a:spLocks noChangeArrowheads="1"/>
            </p:cNvSpPr>
            <p:nvPr/>
          </p:nvSpPr>
          <p:spPr bwMode="auto">
            <a:xfrm>
              <a:off x="3194" y="2402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80</a:t>
              </a:r>
            </a:p>
          </p:txBody>
        </p:sp>
        <p:sp>
          <p:nvSpPr>
            <p:cNvPr id="11298" name="Rectangle 32"/>
            <p:cNvSpPr>
              <a:spLocks noChangeArrowheads="1"/>
            </p:cNvSpPr>
            <p:nvPr/>
          </p:nvSpPr>
          <p:spPr bwMode="auto">
            <a:xfrm>
              <a:off x="3623" y="2402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90</a:t>
              </a:r>
            </a:p>
          </p:txBody>
        </p:sp>
        <p:sp>
          <p:nvSpPr>
            <p:cNvPr id="11299" name="Rectangle 33"/>
            <p:cNvSpPr>
              <a:spLocks noChangeArrowheads="1"/>
            </p:cNvSpPr>
            <p:nvPr/>
          </p:nvSpPr>
          <p:spPr bwMode="auto">
            <a:xfrm>
              <a:off x="4018" y="2402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100</a:t>
              </a:r>
            </a:p>
          </p:txBody>
        </p:sp>
        <p:sp>
          <p:nvSpPr>
            <p:cNvPr id="11300" name="Rectangle 34"/>
            <p:cNvSpPr>
              <a:spLocks noChangeArrowheads="1"/>
            </p:cNvSpPr>
            <p:nvPr/>
          </p:nvSpPr>
          <p:spPr bwMode="auto">
            <a:xfrm>
              <a:off x="1335" y="1689"/>
              <a:ext cx="85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Profit ($)</a:t>
              </a:r>
            </a:p>
          </p:txBody>
        </p:sp>
        <p:sp>
          <p:nvSpPr>
            <p:cNvPr id="11301" name="Rectangle 35"/>
            <p:cNvSpPr>
              <a:spLocks noChangeArrowheads="1"/>
            </p:cNvSpPr>
            <p:nvPr/>
          </p:nvSpPr>
          <p:spPr bwMode="auto">
            <a:xfrm>
              <a:off x="3890" y="1857"/>
              <a:ext cx="132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/>
                <a:t>Terminal</a:t>
              </a:r>
            </a:p>
            <a:p>
              <a:pPr algn="ctr" eaLnBrk="0" hangingPunct="0"/>
              <a:r>
                <a:rPr lang="en-US" sz="2400"/>
                <a:t>stock price ($)</a:t>
              </a:r>
            </a:p>
          </p:txBody>
        </p:sp>
        <p:sp>
          <p:nvSpPr>
            <p:cNvPr id="11302" name="Line 36"/>
            <p:cNvSpPr>
              <a:spLocks noChangeShapeType="1"/>
            </p:cNvSpPr>
            <p:nvPr/>
          </p:nvSpPr>
          <p:spPr bwMode="auto">
            <a:xfrm flipH="1">
              <a:off x="1211" y="2098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Line 37"/>
            <p:cNvSpPr>
              <a:spLocks noChangeShapeType="1"/>
            </p:cNvSpPr>
            <p:nvPr/>
          </p:nvSpPr>
          <p:spPr bwMode="auto">
            <a:xfrm>
              <a:off x="2909" y="2096"/>
              <a:ext cx="126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Line 38"/>
            <p:cNvSpPr>
              <a:spLocks noChangeShapeType="1"/>
            </p:cNvSpPr>
            <p:nvPr/>
          </p:nvSpPr>
          <p:spPr bwMode="auto">
            <a:xfrm flipH="1">
              <a:off x="1509" y="2104"/>
              <a:ext cx="1408" cy="13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Line 39"/>
            <p:cNvSpPr>
              <a:spLocks noChangeShapeType="1"/>
            </p:cNvSpPr>
            <p:nvPr/>
          </p:nvSpPr>
          <p:spPr bwMode="auto">
            <a:xfrm>
              <a:off x="1253" y="3255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Line 40"/>
            <p:cNvSpPr>
              <a:spLocks noChangeShapeType="1"/>
            </p:cNvSpPr>
            <p:nvPr/>
          </p:nvSpPr>
          <p:spPr bwMode="auto">
            <a:xfrm>
              <a:off x="1253" y="3684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570749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159164"/>
            <a:ext cx="7010400" cy="323273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Payoffs from Options</a:t>
            </a:r>
            <a:br>
              <a:rPr lang="en-US" dirty="0"/>
            </a:br>
            <a:endParaRPr lang="en-US" sz="31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38696"/>
            <a:ext cx="7239000" cy="3733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" charset="0"/>
                <a:cs typeface="Arial" charset="0"/>
              </a:rPr>
              <a:t>   </a:t>
            </a:r>
            <a:r>
              <a:rPr lang="en-US" sz="2400" i="1" dirty="0">
                <a:latin typeface="Times New Roman" pitchFamily="18" charset="0"/>
                <a:cs typeface="Arial" charset="0"/>
              </a:rPr>
              <a:t>K</a:t>
            </a:r>
            <a:r>
              <a:rPr lang="en-US" sz="2400" dirty="0">
                <a:latin typeface="Arial" charset="0"/>
                <a:cs typeface="Arial" charset="0"/>
              </a:rPr>
              <a:t> = Strike price, </a:t>
            </a:r>
            <a:r>
              <a:rPr lang="en-US" sz="2400" i="1" dirty="0">
                <a:latin typeface="Times New Roman" pitchFamily="18" charset="0"/>
                <a:cs typeface="Arial" charset="0"/>
              </a:rPr>
              <a:t>S</a:t>
            </a:r>
            <a:r>
              <a:rPr lang="en-US" sz="2400" i="1" baseline="-25000" dirty="0">
                <a:latin typeface="Times New Roman" pitchFamily="18" charset="0"/>
                <a:cs typeface="Arial" charset="0"/>
              </a:rPr>
              <a:t>T</a:t>
            </a:r>
            <a:r>
              <a:rPr lang="en-US" sz="2400" i="1" dirty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= Price of asset at maturity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2514600" y="2021000"/>
            <a:ext cx="1833470" cy="101309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000" dirty="0"/>
              <a:t>Payoff from </a:t>
            </a:r>
          </a:p>
          <a:p>
            <a:pPr eaLnBrk="0" hangingPunct="0"/>
            <a:r>
              <a:rPr lang="en-US" sz="2000" dirty="0"/>
              <a:t>long position:</a:t>
            </a:r>
          </a:p>
          <a:p>
            <a:pPr eaLnBrk="0" hangingPunct="0"/>
            <a:r>
              <a:rPr lang="en-US" sz="2000" dirty="0"/>
              <a:t>call and put</a:t>
            </a:r>
          </a:p>
        </p:txBody>
      </p:sp>
      <p:sp>
        <p:nvSpPr>
          <p:cNvPr id="12295" name="Rectangle 12"/>
          <p:cNvSpPr>
            <a:spLocks noChangeArrowheads="1"/>
          </p:cNvSpPr>
          <p:nvPr/>
        </p:nvSpPr>
        <p:spPr bwMode="auto">
          <a:xfrm>
            <a:off x="5715000" y="1993704"/>
            <a:ext cx="2719316" cy="1628651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/>
              <a:t>Payoff  from </a:t>
            </a:r>
          </a:p>
          <a:p>
            <a:r>
              <a:rPr lang="en-US" sz="2000" dirty="0"/>
              <a:t>short position:</a:t>
            </a:r>
          </a:p>
          <a:p>
            <a:r>
              <a:rPr lang="en-US" sz="2000" dirty="0"/>
              <a:t>call and put</a:t>
            </a:r>
          </a:p>
          <a:p>
            <a:endParaRPr lang="en-US" sz="2000" dirty="0"/>
          </a:p>
          <a:p>
            <a:pPr eaLnBrk="0" hangingPunct="0"/>
            <a:endParaRPr lang="en-US" sz="2000" dirty="0"/>
          </a:p>
        </p:txBody>
      </p:sp>
      <p:grpSp>
        <p:nvGrpSpPr>
          <p:cNvPr id="12296" name="Group 37"/>
          <p:cNvGrpSpPr>
            <a:grpSpLocks/>
          </p:cNvGrpSpPr>
          <p:nvPr/>
        </p:nvGrpSpPr>
        <p:grpSpPr bwMode="auto">
          <a:xfrm>
            <a:off x="2514600" y="3273635"/>
            <a:ext cx="5175250" cy="2955925"/>
            <a:chOff x="1600200" y="2198688"/>
            <a:chExt cx="6013450" cy="3729037"/>
          </a:xfrm>
        </p:grpSpPr>
        <p:grpSp>
          <p:nvGrpSpPr>
            <p:cNvPr id="12297" name="Group 5"/>
            <p:cNvGrpSpPr>
              <a:grpSpLocks/>
            </p:cNvGrpSpPr>
            <p:nvPr/>
          </p:nvGrpSpPr>
          <p:grpSpPr bwMode="auto">
            <a:xfrm>
              <a:off x="1600200" y="2198688"/>
              <a:ext cx="2317750" cy="1700212"/>
              <a:chOff x="1008" y="1385"/>
              <a:chExt cx="1460" cy="1071"/>
            </a:xfrm>
          </p:grpSpPr>
          <p:sp>
            <p:nvSpPr>
              <p:cNvPr id="12325" name="Line 6"/>
              <p:cNvSpPr>
                <a:spLocks noChangeShapeType="1"/>
              </p:cNvSpPr>
              <p:nvPr/>
            </p:nvSpPr>
            <p:spPr bwMode="auto">
              <a:xfrm>
                <a:off x="1008" y="1385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Line 7"/>
              <p:cNvSpPr>
                <a:spLocks noChangeShapeType="1"/>
              </p:cNvSpPr>
              <p:nvPr/>
            </p:nvSpPr>
            <p:spPr bwMode="auto">
              <a:xfrm>
                <a:off x="1013" y="1944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8" name="Group 8"/>
            <p:cNvGrpSpPr>
              <a:grpSpLocks/>
            </p:cNvGrpSpPr>
            <p:nvPr/>
          </p:nvGrpSpPr>
          <p:grpSpPr bwMode="auto">
            <a:xfrm>
              <a:off x="5124450" y="2198688"/>
              <a:ext cx="2317750" cy="1700212"/>
              <a:chOff x="3228" y="1385"/>
              <a:chExt cx="1460" cy="1071"/>
            </a:xfrm>
          </p:grpSpPr>
          <p:sp>
            <p:nvSpPr>
              <p:cNvPr id="12323" name="Line 9"/>
              <p:cNvSpPr>
                <a:spLocks noChangeShapeType="1"/>
              </p:cNvSpPr>
              <p:nvPr/>
            </p:nvSpPr>
            <p:spPr bwMode="auto">
              <a:xfrm>
                <a:off x="3228" y="1385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Line 10"/>
              <p:cNvSpPr>
                <a:spLocks noChangeShapeType="1"/>
              </p:cNvSpPr>
              <p:nvPr/>
            </p:nvSpPr>
            <p:spPr bwMode="auto">
              <a:xfrm>
                <a:off x="3233" y="1944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3624263" y="3109913"/>
              <a:ext cx="446087" cy="45402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7167563" y="3109913"/>
              <a:ext cx="446087" cy="45402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1" name="Rectangle 15"/>
            <p:cNvSpPr>
              <a:spLocks noChangeArrowheads="1"/>
            </p:cNvSpPr>
            <p:nvPr/>
          </p:nvSpPr>
          <p:spPr bwMode="auto">
            <a:xfrm>
              <a:off x="2527300" y="3090863"/>
              <a:ext cx="384175" cy="45402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02" name="Rectangle 16"/>
            <p:cNvSpPr>
              <a:spLocks noChangeArrowheads="1"/>
            </p:cNvSpPr>
            <p:nvPr/>
          </p:nvSpPr>
          <p:spPr bwMode="auto">
            <a:xfrm>
              <a:off x="6070600" y="2633663"/>
              <a:ext cx="384175" cy="45402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03" name="Line 17"/>
            <p:cNvSpPr>
              <a:spLocks noChangeShapeType="1"/>
            </p:cNvSpPr>
            <p:nvPr/>
          </p:nvSpPr>
          <p:spPr bwMode="auto">
            <a:xfrm>
              <a:off x="1608138" y="3086100"/>
              <a:ext cx="107791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8"/>
            <p:cNvSpPr>
              <a:spLocks noChangeShapeType="1"/>
            </p:cNvSpPr>
            <p:nvPr/>
          </p:nvSpPr>
          <p:spPr bwMode="auto">
            <a:xfrm flipV="1">
              <a:off x="2700338" y="2336800"/>
              <a:ext cx="720725" cy="77152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9"/>
            <p:cNvSpPr>
              <a:spLocks noChangeShapeType="1"/>
            </p:cNvSpPr>
            <p:nvPr/>
          </p:nvSpPr>
          <p:spPr bwMode="auto">
            <a:xfrm>
              <a:off x="5137150" y="3086100"/>
              <a:ext cx="107791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6" name="Group 20"/>
            <p:cNvGrpSpPr>
              <a:grpSpLocks/>
            </p:cNvGrpSpPr>
            <p:nvPr/>
          </p:nvGrpSpPr>
          <p:grpSpPr bwMode="auto">
            <a:xfrm>
              <a:off x="1600200" y="4227513"/>
              <a:ext cx="2317750" cy="1700212"/>
              <a:chOff x="1008" y="2663"/>
              <a:chExt cx="1460" cy="1071"/>
            </a:xfrm>
          </p:grpSpPr>
          <p:sp>
            <p:nvSpPr>
              <p:cNvPr id="12321" name="Line 21"/>
              <p:cNvSpPr>
                <a:spLocks noChangeShapeType="1"/>
              </p:cNvSpPr>
              <p:nvPr/>
            </p:nvSpPr>
            <p:spPr bwMode="auto">
              <a:xfrm>
                <a:off x="1008" y="2663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Line 22"/>
              <p:cNvSpPr>
                <a:spLocks noChangeShapeType="1"/>
              </p:cNvSpPr>
              <p:nvPr/>
            </p:nvSpPr>
            <p:spPr bwMode="auto">
              <a:xfrm>
                <a:off x="1013" y="3222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7" name="Group 23"/>
            <p:cNvGrpSpPr>
              <a:grpSpLocks/>
            </p:cNvGrpSpPr>
            <p:nvPr/>
          </p:nvGrpSpPr>
          <p:grpSpPr bwMode="auto">
            <a:xfrm>
              <a:off x="5124450" y="4227513"/>
              <a:ext cx="2317750" cy="1700212"/>
              <a:chOff x="3228" y="2663"/>
              <a:chExt cx="1460" cy="1071"/>
            </a:xfrm>
          </p:grpSpPr>
          <p:sp>
            <p:nvSpPr>
              <p:cNvPr id="12319" name="Line 24"/>
              <p:cNvSpPr>
                <a:spLocks noChangeShapeType="1"/>
              </p:cNvSpPr>
              <p:nvPr/>
            </p:nvSpPr>
            <p:spPr bwMode="auto">
              <a:xfrm>
                <a:off x="3228" y="2663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25"/>
              <p:cNvSpPr>
                <a:spLocks noChangeShapeType="1"/>
              </p:cNvSpPr>
              <p:nvPr/>
            </p:nvSpPr>
            <p:spPr bwMode="auto">
              <a:xfrm>
                <a:off x="3233" y="3222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8" name="Rectangle 26"/>
            <p:cNvSpPr>
              <a:spLocks noChangeArrowheads="1"/>
            </p:cNvSpPr>
            <p:nvPr/>
          </p:nvSpPr>
          <p:spPr bwMode="auto">
            <a:xfrm>
              <a:off x="1643062" y="3832897"/>
              <a:ext cx="1050749" cy="50152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Payoff</a:t>
              </a:r>
            </a:p>
          </p:txBody>
        </p:sp>
        <p:sp>
          <p:nvSpPr>
            <p:cNvPr id="12309" name="Rectangle 27"/>
            <p:cNvSpPr>
              <a:spLocks noChangeArrowheads="1"/>
            </p:cNvSpPr>
            <p:nvPr/>
          </p:nvSpPr>
          <p:spPr bwMode="auto">
            <a:xfrm>
              <a:off x="5186364" y="4090988"/>
              <a:ext cx="1050749" cy="50152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Payoff</a:t>
              </a:r>
            </a:p>
          </p:txBody>
        </p:sp>
        <p:sp>
          <p:nvSpPr>
            <p:cNvPr id="12310" name="Rectangle 28"/>
            <p:cNvSpPr>
              <a:spLocks noChangeArrowheads="1"/>
            </p:cNvSpPr>
            <p:nvPr/>
          </p:nvSpPr>
          <p:spPr bwMode="auto">
            <a:xfrm>
              <a:off x="3624263" y="5138738"/>
              <a:ext cx="446087" cy="45402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1" name="Rectangle 29"/>
            <p:cNvSpPr>
              <a:spLocks noChangeArrowheads="1"/>
            </p:cNvSpPr>
            <p:nvPr/>
          </p:nvSpPr>
          <p:spPr bwMode="auto">
            <a:xfrm>
              <a:off x="7167563" y="5138738"/>
              <a:ext cx="446087" cy="45402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S</a:t>
              </a:r>
              <a:r>
                <a:rPr 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2" name="Rectangle 30"/>
            <p:cNvSpPr>
              <a:spLocks noChangeArrowheads="1"/>
            </p:cNvSpPr>
            <p:nvPr/>
          </p:nvSpPr>
          <p:spPr bwMode="auto">
            <a:xfrm>
              <a:off x="2527300" y="5119688"/>
              <a:ext cx="384175" cy="45402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13" name="Rectangle 31"/>
            <p:cNvSpPr>
              <a:spLocks noChangeArrowheads="1"/>
            </p:cNvSpPr>
            <p:nvPr/>
          </p:nvSpPr>
          <p:spPr bwMode="auto">
            <a:xfrm>
              <a:off x="6070600" y="4662488"/>
              <a:ext cx="384175" cy="45402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14" name="Line 32"/>
            <p:cNvSpPr>
              <a:spLocks noChangeShapeType="1"/>
            </p:cNvSpPr>
            <p:nvPr/>
          </p:nvSpPr>
          <p:spPr bwMode="auto">
            <a:xfrm flipV="1">
              <a:off x="5494338" y="5102225"/>
              <a:ext cx="722312" cy="77311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33"/>
            <p:cNvSpPr>
              <a:spLocks noChangeShapeType="1"/>
            </p:cNvSpPr>
            <p:nvPr/>
          </p:nvSpPr>
          <p:spPr bwMode="auto">
            <a:xfrm>
              <a:off x="6242050" y="5114925"/>
              <a:ext cx="99695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34"/>
            <p:cNvSpPr>
              <a:spLocks noChangeShapeType="1"/>
            </p:cNvSpPr>
            <p:nvPr/>
          </p:nvSpPr>
          <p:spPr bwMode="auto">
            <a:xfrm>
              <a:off x="2714625" y="5114925"/>
              <a:ext cx="101600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Line 35"/>
            <p:cNvSpPr>
              <a:spLocks noChangeShapeType="1"/>
            </p:cNvSpPr>
            <p:nvPr/>
          </p:nvSpPr>
          <p:spPr bwMode="auto">
            <a:xfrm flipH="1" flipV="1">
              <a:off x="2028825" y="4443413"/>
              <a:ext cx="693738" cy="69373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36"/>
            <p:cNvSpPr>
              <a:spLocks noChangeShapeType="1"/>
            </p:cNvSpPr>
            <p:nvPr/>
          </p:nvSpPr>
          <p:spPr bwMode="auto">
            <a:xfrm flipH="1" flipV="1">
              <a:off x="6216650" y="3068638"/>
              <a:ext cx="685800" cy="68580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922470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1694</Words>
  <Application>Microsoft Office PowerPoint</Application>
  <PresentationFormat>On-screen Show (4:3)</PresentationFormat>
  <Paragraphs>427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Symbol</vt:lpstr>
      <vt:lpstr>Tahoma</vt:lpstr>
      <vt:lpstr>Times New Roman</vt:lpstr>
      <vt:lpstr>Wingdings</vt:lpstr>
      <vt:lpstr>Default Design</vt:lpstr>
      <vt:lpstr>Stocks</vt:lpstr>
      <vt:lpstr>Futures</vt:lpstr>
      <vt:lpstr> Option Types</vt:lpstr>
      <vt:lpstr>Option Positions</vt:lpstr>
      <vt:lpstr>Long Call</vt:lpstr>
      <vt:lpstr>Short Call</vt:lpstr>
      <vt:lpstr>Long Put</vt:lpstr>
      <vt:lpstr>Short Put</vt:lpstr>
      <vt:lpstr>Payoffs from Options </vt:lpstr>
      <vt:lpstr>Specification of Exchange-Traded Options</vt:lpstr>
      <vt:lpstr>Terminology</vt:lpstr>
      <vt:lpstr>Market Makers</vt:lpstr>
      <vt:lpstr>PowerPoint Presentation</vt:lpstr>
      <vt:lpstr>Properties of Stock Options - some notations</vt:lpstr>
      <vt:lpstr>Effect of Variables on Option Pricing</vt:lpstr>
      <vt:lpstr>Positions in an Option &amp; Stock</vt:lpstr>
      <vt:lpstr>Positions in an Option &amp; Stock</vt:lpstr>
      <vt:lpstr>Positions in an Option &amp; Stock</vt:lpstr>
      <vt:lpstr>Positions in an Option &amp; Stock</vt:lpstr>
      <vt:lpstr>Spreads</vt:lpstr>
      <vt:lpstr>Bull Spread Using Calls</vt:lpstr>
      <vt:lpstr>Bull Spread Using Calls </vt:lpstr>
      <vt:lpstr>Bull Spread Using Calls </vt:lpstr>
      <vt:lpstr>Bull Spread Using Puts </vt:lpstr>
      <vt:lpstr>Bull Spread Using Puts </vt:lpstr>
      <vt:lpstr>Bear Spreads </vt:lpstr>
      <vt:lpstr>Bear Spreads with Puts </vt:lpstr>
      <vt:lpstr>Bear Spread Using Puts </vt:lpstr>
      <vt:lpstr>Bear Spreads with Calls </vt:lpstr>
      <vt:lpstr>Bear Spread Using Calls </vt:lpstr>
      <vt:lpstr>Butterfly Spreads </vt:lpstr>
      <vt:lpstr>Butterfly Spread Using Calls </vt:lpstr>
      <vt:lpstr>Butterfly Spread Using Puts </vt:lpstr>
      <vt:lpstr>Combinations </vt:lpstr>
      <vt:lpstr>A Straddle Combination </vt:lpstr>
      <vt:lpstr>Strip &amp; Strap </vt:lpstr>
      <vt:lpstr>A Strangle Combination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2017-09-18T11:17:40Z</dcterms:created>
  <dcterms:modified xsi:type="dcterms:W3CDTF">2024-03-08T13:29:37Z</dcterms:modified>
</cp:coreProperties>
</file>