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8"/>
  </p:notesMasterIdLst>
  <p:sldIdLst>
    <p:sldId id="257" r:id="rId3"/>
    <p:sldId id="273" r:id="rId4"/>
    <p:sldId id="528" r:id="rId5"/>
    <p:sldId id="449" r:id="rId6"/>
    <p:sldId id="450" r:id="rId7"/>
    <p:sldId id="522" r:id="rId8"/>
    <p:sldId id="372" r:id="rId9"/>
    <p:sldId id="542" r:id="rId10"/>
    <p:sldId id="457" r:id="rId11"/>
    <p:sldId id="459" r:id="rId12"/>
    <p:sldId id="501" r:id="rId13"/>
    <p:sldId id="502" r:id="rId14"/>
    <p:sldId id="498" r:id="rId15"/>
    <p:sldId id="455" r:id="rId16"/>
    <p:sldId id="523" r:id="rId17"/>
    <p:sldId id="509" r:id="rId18"/>
    <p:sldId id="511" r:id="rId19"/>
    <p:sldId id="521" r:id="rId20"/>
    <p:sldId id="536" r:id="rId21"/>
    <p:sldId id="451" r:id="rId22"/>
    <p:sldId id="543" r:id="rId23"/>
    <p:sldId id="544" r:id="rId24"/>
    <p:sldId id="445" r:id="rId25"/>
    <p:sldId id="259" r:id="rId26"/>
    <p:sldId id="54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ricia McGettigan" initials="PM" lastIdx="1" clrIdx="0">
    <p:extLst>
      <p:ext uri="{19B8F6BF-5375-455C-9EA6-DF929625EA0E}">
        <p15:presenceInfo xmlns:p15="http://schemas.microsoft.com/office/powerpoint/2012/main" userId="b63399670ed533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7" d="100"/>
          <a:sy n="67" d="100"/>
        </p:scale>
        <p:origin x="400" y="28"/>
      </p:cViewPr>
      <p:guideLst/>
    </p:cSldViewPr>
  </p:slid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D7F8B8-4F83-4EF3-AE05-59F08537AEEE}" type="datetimeFigureOut">
              <a:rPr lang="en-GB" smtClean="0"/>
              <a:t>09/01/2025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8FE010-5F52-4A54-A565-D30DD3F2F338}" type="slidenum">
              <a:rPr lang="en-GB" smtClean="0"/>
              <a:t>‹#›</a:t>
            </a:fld>
            <a:endParaRPr lang="en-GB"/>
          </a:p>
        </p:txBody>
      </p:sp>
    </p:spTree>
    <p:extLst>
      <p:ext uri="{BB962C8B-B14F-4D97-AF65-F5344CB8AC3E}">
        <p14:creationId xmlns:p14="http://schemas.microsoft.com/office/powerpoint/2010/main" val="2850196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A329EC-CEFD-1345-A50D-028540EFB16C}" type="slidenum">
              <a:rPr lang="en-US" smtClean="0"/>
              <a:pPr/>
              <a:t>3</a:t>
            </a:fld>
            <a:endParaRPr lang="en-US"/>
          </a:p>
        </p:txBody>
      </p:sp>
    </p:spTree>
    <p:extLst>
      <p:ext uri="{BB962C8B-B14F-4D97-AF65-F5344CB8AC3E}">
        <p14:creationId xmlns:p14="http://schemas.microsoft.com/office/powerpoint/2010/main" val="2329713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1041C-85A0-F1AE-152D-0581013586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5E353D-2FF4-376E-C90C-3DCBD214FA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5A685-2740-3923-15D7-B5EE0E274B4D}"/>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E5330910-07AB-441B-5C79-20AC0C232780}"/>
              </a:ext>
            </a:extLst>
          </p:cNvPr>
          <p:cNvSpPr>
            <a:spLocks noGrp="1"/>
          </p:cNvSpPr>
          <p:nvPr>
            <p:ph type="sldNum" sz="quarter" idx="10"/>
          </p:nvPr>
        </p:nvSpPr>
        <p:spPr/>
        <p:txBody>
          <a:bodyPr/>
          <a:lstStyle/>
          <a:p>
            <a:fld id="{F0A329EC-CEFD-1345-A50D-028540EFB16C}" type="slidenum">
              <a:rPr lang="en-US" smtClean="0"/>
              <a:pPr/>
              <a:t>22</a:t>
            </a:fld>
            <a:endParaRPr lang="en-US"/>
          </a:p>
        </p:txBody>
      </p:sp>
    </p:spTree>
    <p:extLst>
      <p:ext uri="{BB962C8B-B14F-4D97-AF65-F5344CB8AC3E}">
        <p14:creationId xmlns:p14="http://schemas.microsoft.com/office/powerpoint/2010/main" val="2435481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F0A329EC-CEFD-1345-A50D-028540EFB16C}" type="slidenum">
              <a:rPr lang="en-US" smtClean="0"/>
              <a:pPr/>
              <a:t>23</a:t>
            </a:fld>
            <a:endParaRPr lang="en-US"/>
          </a:p>
        </p:txBody>
      </p:sp>
    </p:spTree>
    <p:extLst>
      <p:ext uri="{BB962C8B-B14F-4D97-AF65-F5344CB8AC3E}">
        <p14:creationId xmlns:p14="http://schemas.microsoft.com/office/powerpoint/2010/main" val="2095049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A329EC-CEFD-1345-A50D-028540EFB16C}" type="slidenum">
              <a:rPr lang="en-US" smtClean="0"/>
              <a:pPr/>
              <a:t>24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16721-D0C5-C63F-73C7-AD64822088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30B39-0F37-A3DF-BC9B-8863BBBC4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8C268-AE14-F533-5D9A-6CBD065350E6}"/>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AED470CB-AC18-A5DE-D465-92A85569D17A}"/>
              </a:ext>
            </a:extLst>
          </p:cNvPr>
          <p:cNvSpPr>
            <a:spLocks noGrp="1"/>
          </p:cNvSpPr>
          <p:nvPr>
            <p:ph type="sldNum" sz="quarter" idx="10"/>
          </p:nvPr>
        </p:nvSpPr>
        <p:spPr/>
        <p:txBody>
          <a:bodyPr/>
          <a:lstStyle/>
          <a:p>
            <a:fld id="{F0A329EC-CEFD-1345-A50D-028540EFB16C}" type="slidenum">
              <a:rPr lang="en-US" smtClean="0"/>
              <a:pPr/>
              <a:t>25</a:t>
            </a:fld>
            <a:endParaRPr lang="en-US"/>
          </a:p>
        </p:txBody>
      </p:sp>
    </p:spTree>
    <p:extLst>
      <p:ext uri="{BB962C8B-B14F-4D97-AF65-F5344CB8AC3E}">
        <p14:creationId xmlns:p14="http://schemas.microsoft.com/office/powerpoint/2010/main" val="2442361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C874E-1EC6-522D-E65B-81670DA848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4FE3002-55CE-8E6E-52F7-5ED6602AEA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5D6C93-67A9-A305-3AA1-EA8B3B5E476E}"/>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EB421E83-ECAD-8449-3A34-FDDB5A1B02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0FB305-A297-0965-ED33-9F0027450F30}"/>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2608961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3CE8E-4AC3-BEB3-C14A-345118CE298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3168C2-D203-66F9-574D-9FE094722A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B5B2DD-6970-746D-438E-25EEAEB27AB8}"/>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57A92A39-65DD-6885-330C-39E519D828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3D3A7C-798B-A640-D3A9-E5A6197064BB}"/>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41986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729D6A-3FB7-7BDE-0C9D-BC9F6A7BD2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B184FC-81E0-F40D-3075-0DD1DEB4A7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843973-F3A6-28AC-6E14-6BAE1D9381B1}"/>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41EBCC48-BC30-AD39-B101-E440732B82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39E501-8C10-55D8-AEA1-7EDC5064CE85}"/>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286145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lvl1pPr>
              <a:defRPr sz="3600"/>
            </a:lvl1pPr>
          </a:lstStyle>
          <a:p>
            <a:r>
              <a:rPr lang="en-US" dirty="0"/>
              <a:t>Click to edit Master title style</a:t>
            </a:r>
          </a:p>
        </p:txBody>
      </p:sp>
      <p:sp>
        <p:nvSpPr>
          <p:cNvPr id="8" name="Content Placeholder 7"/>
          <p:cNvSpPr>
            <a:spLocks noGrp="1"/>
          </p:cNvSpPr>
          <p:nvPr>
            <p:ph sz="quarter" idx="10"/>
          </p:nvPr>
        </p:nvSpPr>
        <p:spPr>
          <a:xfrm>
            <a:off x="623393" y="2348881"/>
            <a:ext cx="11039177" cy="3959225"/>
          </a:xfrm>
        </p:spPr>
        <p:txBody>
          <a:bodyPr/>
          <a:lstStyle>
            <a:lvl1pPr>
              <a:defRPr sz="24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01763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1260885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1208431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3481240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BD783D2-EC53-45BD-8118-8E7C6484CA67}" type="datetimeFigureOut">
              <a:rPr lang="en-GB" smtClean="0"/>
              <a:t>09/01/2025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1644986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BD783D2-EC53-45BD-8118-8E7C6484CA67}" type="datetimeFigureOut">
              <a:rPr lang="en-GB" smtClean="0"/>
              <a:t>09/01/2025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2148145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BD783D2-EC53-45BD-8118-8E7C6484CA67}" type="datetimeFigureOut">
              <a:rPr lang="en-GB" smtClean="0"/>
              <a:t>09/01/2025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3281306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D783D2-EC53-45BD-8118-8E7C6484CA67}" type="datetimeFigureOut">
              <a:rPr lang="en-GB" smtClean="0"/>
              <a:t>09/01/2025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4858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9E569-E995-EF84-1715-B6BAD4E351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028F9F-F486-B6E9-619E-B33CF42353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B3F471-A542-49D7-470B-B70B7907DE8D}"/>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BA65FFBD-1A3C-BDCF-82E5-67D3AF14EB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63673D-ECC9-AC6D-5A47-F1E38AC03BDE}"/>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742256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D783D2-EC53-45BD-8118-8E7C6484CA67}" type="datetimeFigureOut">
              <a:rPr lang="en-GB" smtClean="0"/>
              <a:t>09/01/2025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3991584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D783D2-EC53-45BD-8118-8E7C6484CA67}" type="datetimeFigureOut">
              <a:rPr lang="en-GB" smtClean="0"/>
              <a:t>09/01/2025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269197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15173167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3579049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BD783D2-EC53-45BD-8118-8E7C6484CA67}" type="datetimeFigureOut">
              <a:rPr lang="en-GB" smtClean="0"/>
              <a:t>09/01/2025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F2D86F-8FCE-4D9D-A1F4-46CD2232623B}" type="slidenum">
              <a:rPr lang="en-GB" smtClean="0"/>
              <a:t>‹#›</a:t>
            </a:fld>
            <a:endParaRPr lang="en-GB"/>
          </a:p>
        </p:txBody>
      </p:sp>
    </p:spTree>
    <p:extLst>
      <p:ext uri="{BB962C8B-B14F-4D97-AF65-F5344CB8AC3E}">
        <p14:creationId xmlns:p14="http://schemas.microsoft.com/office/powerpoint/2010/main" val="13786736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3_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lvl1pPr>
              <a:defRPr sz="3600"/>
            </a:lvl1pPr>
          </a:lstStyle>
          <a:p>
            <a:r>
              <a:rPr lang="en-US" dirty="0"/>
              <a:t>Click to edit Master title style</a:t>
            </a:r>
          </a:p>
        </p:txBody>
      </p:sp>
      <p:sp>
        <p:nvSpPr>
          <p:cNvPr id="8" name="Content Placeholder 7"/>
          <p:cNvSpPr>
            <a:spLocks noGrp="1"/>
          </p:cNvSpPr>
          <p:nvPr>
            <p:ph sz="quarter" idx="10"/>
          </p:nvPr>
        </p:nvSpPr>
        <p:spPr>
          <a:xfrm>
            <a:off x="623393" y="2348881"/>
            <a:ext cx="11039177" cy="3959225"/>
          </a:xfrm>
        </p:spPr>
        <p:txBody>
          <a:bodyPr/>
          <a:lstStyle>
            <a:lvl1pPr>
              <a:defRPr sz="24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107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9EC95-ECED-92A9-337C-87726E7238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649AFE1-9DC0-C6F8-AF4A-DF3D7DB85F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580A2C-C9FF-6E6A-03A6-5E18BB1C94A4}"/>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528B4227-AE92-9BCE-5367-F7051F28F9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7A3E4C-7060-AD75-406A-820633EA0775}"/>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747884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0BA8-04F1-DF30-A3CA-F0D6C487AA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D51838-4F08-5C0E-8DB7-3D37E704D6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1DEC432-2FE5-3CC9-3061-30E41E9AE0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12B3AC3-1ACC-FDC8-D21A-FA29DEF77F4F}"/>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6" name="Footer Placeholder 5">
            <a:extLst>
              <a:ext uri="{FF2B5EF4-FFF2-40B4-BE49-F238E27FC236}">
                <a16:creationId xmlns:a16="http://schemas.microsoft.com/office/drawing/2014/main" id="{47BC79A5-9353-4DA6-0911-8A74D218F6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A55785-9ECC-EA7A-49A0-1DAFA89D6FD3}"/>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170244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7E5D9-5575-5727-ABBD-48385FD89F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BCB0C6-823A-8A8C-5009-51D68149C8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3FD9E4-CD03-5251-D883-DDC57B86F2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251DE-5A41-B4D3-515A-38E91D5B83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0C1ED9-AC59-612A-4EE5-AAC514A899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9796021-53D8-42D4-7962-6C5ADCD32B6E}"/>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8" name="Footer Placeholder 7">
            <a:extLst>
              <a:ext uri="{FF2B5EF4-FFF2-40B4-BE49-F238E27FC236}">
                <a16:creationId xmlns:a16="http://schemas.microsoft.com/office/drawing/2014/main" id="{DB126F4C-59A8-39E5-388D-FB60CAEFD7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8A0C63-511F-4324-DF51-968405C4FC50}"/>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51767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05333-51BA-10A6-59A9-8BFD860479E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C178205-CEE4-D291-037C-D09E27A0A8A5}"/>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4" name="Footer Placeholder 3">
            <a:extLst>
              <a:ext uri="{FF2B5EF4-FFF2-40B4-BE49-F238E27FC236}">
                <a16:creationId xmlns:a16="http://schemas.microsoft.com/office/drawing/2014/main" id="{8A5A23AB-AD05-56DD-97F8-328674769A5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ED0288-552F-0651-CD36-C7383F635E18}"/>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60575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4F9937-C41C-2BAB-C192-F45583D37CF9}"/>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3" name="Footer Placeholder 2">
            <a:extLst>
              <a:ext uri="{FF2B5EF4-FFF2-40B4-BE49-F238E27FC236}">
                <a16:creationId xmlns:a16="http://schemas.microsoft.com/office/drawing/2014/main" id="{B439CFB9-4D80-7FA4-74F4-4708D76B78F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7025FB3-2529-F27D-B47C-733ED3C9657D}"/>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3967355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03F8C-5CC1-8F81-528F-6A78F8A3FD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DC5F70F-DD19-C3A4-469E-3E1902C976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1423003-F9BD-F58A-80D6-C24EAC726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BC965A-5CA2-FE9D-4194-F739740A6335}"/>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6" name="Footer Placeholder 5">
            <a:extLst>
              <a:ext uri="{FF2B5EF4-FFF2-40B4-BE49-F238E27FC236}">
                <a16:creationId xmlns:a16="http://schemas.microsoft.com/office/drawing/2014/main" id="{13D7BE55-A6C0-6449-A0B6-B4F1AAC9B7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27F3D3F-DAB6-C7B7-EEA7-D4E819FC4380}"/>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68452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F822C-FD50-7F8C-AA66-B6C2823D6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38C2F5D-E0D2-DAFD-3A38-D6AD4D28E1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6E3226-DB11-A8AE-4D4F-22849BBE4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28EF15-A3EE-EB1F-8664-BFCBE255614D}"/>
              </a:ext>
            </a:extLst>
          </p:cNvPr>
          <p:cNvSpPr>
            <a:spLocks noGrp="1"/>
          </p:cNvSpPr>
          <p:nvPr>
            <p:ph type="dt" sz="half" idx="10"/>
          </p:nvPr>
        </p:nvSpPr>
        <p:spPr/>
        <p:txBody>
          <a:bodyPr/>
          <a:lstStyle/>
          <a:p>
            <a:fld id="{537D885A-677B-4949-BEAF-C4927B0C4385}" type="datetimeFigureOut">
              <a:rPr lang="en-GB" smtClean="0"/>
              <a:t>09/01/2025</a:t>
            </a:fld>
            <a:endParaRPr lang="en-GB"/>
          </a:p>
        </p:txBody>
      </p:sp>
      <p:sp>
        <p:nvSpPr>
          <p:cNvPr id="6" name="Footer Placeholder 5">
            <a:extLst>
              <a:ext uri="{FF2B5EF4-FFF2-40B4-BE49-F238E27FC236}">
                <a16:creationId xmlns:a16="http://schemas.microsoft.com/office/drawing/2014/main" id="{19074E52-E897-12E5-251D-1A7CBAA6CF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66431E-0D5D-8C98-C4E5-94011E8812B0}"/>
              </a:ext>
            </a:extLst>
          </p:cNvPr>
          <p:cNvSpPr>
            <a:spLocks noGrp="1"/>
          </p:cNvSpPr>
          <p:nvPr>
            <p:ph type="sldNum" sz="quarter" idx="12"/>
          </p:nvPr>
        </p:nvSpPr>
        <p:spPr/>
        <p:txBody>
          <a:bodyPr/>
          <a:lstStyle/>
          <a:p>
            <a:fld id="{3F5C4457-DD63-4D02-8015-F05FEFEBEEA3}" type="slidenum">
              <a:rPr lang="en-GB" smtClean="0"/>
              <a:t>‹#›</a:t>
            </a:fld>
            <a:endParaRPr lang="en-GB"/>
          </a:p>
        </p:txBody>
      </p:sp>
    </p:spTree>
    <p:extLst>
      <p:ext uri="{BB962C8B-B14F-4D97-AF65-F5344CB8AC3E}">
        <p14:creationId xmlns:p14="http://schemas.microsoft.com/office/powerpoint/2010/main" val="1500738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6FEBAC-FB88-05C3-44DF-177CC21204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B04F67-21E2-501C-AF70-F8FD55B952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2087DD-185E-D118-703D-26B79ACB75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D885A-677B-4949-BEAF-C4927B0C4385}" type="datetimeFigureOut">
              <a:rPr lang="en-GB" smtClean="0"/>
              <a:t>09/01/2025</a:t>
            </a:fld>
            <a:endParaRPr lang="en-GB"/>
          </a:p>
        </p:txBody>
      </p:sp>
      <p:sp>
        <p:nvSpPr>
          <p:cNvPr id="5" name="Footer Placeholder 4">
            <a:extLst>
              <a:ext uri="{FF2B5EF4-FFF2-40B4-BE49-F238E27FC236}">
                <a16:creationId xmlns:a16="http://schemas.microsoft.com/office/drawing/2014/main" id="{10844E77-7204-8108-65CE-E7062864DC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5B5FF7-669E-8C15-BB07-3964D62164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5C4457-DD63-4D02-8015-F05FEFEBEEA3}" type="slidenum">
              <a:rPr lang="en-GB" smtClean="0"/>
              <a:t>‹#›</a:t>
            </a:fld>
            <a:endParaRPr lang="en-GB"/>
          </a:p>
        </p:txBody>
      </p:sp>
    </p:spTree>
    <p:extLst>
      <p:ext uri="{BB962C8B-B14F-4D97-AF65-F5344CB8AC3E}">
        <p14:creationId xmlns:p14="http://schemas.microsoft.com/office/powerpoint/2010/main" val="258609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D783D2-EC53-45BD-8118-8E7C6484CA67}" type="datetimeFigureOut">
              <a:rPr lang="en-GB" smtClean="0"/>
              <a:t>09/01/2025</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2D86F-8FCE-4D9D-A1F4-46CD2232623B}" type="slidenum">
              <a:rPr lang="en-GB" smtClean="0"/>
              <a:t>‹#›</a:t>
            </a:fld>
            <a:endParaRPr lang="en-GB"/>
          </a:p>
        </p:txBody>
      </p:sp>
    </p:spTree>
    <p:extLst>
      <p:ext uri="{BB962C8B-B14F-4D97-AF65-F5344CB8AC3E}">
        <p14:creationId xmlns:p14="http://schemas.microsoft.com/office/powerpoint/2010/main" val="23630281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5.xml"/><Relationship Id="rId1" Type="http://schemas.openxmlformats.org/officeDocument/2006/relationships/tags" Target="../tags/tag14.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7.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9.xml"/><Relationship Id="rId1" Type="http://schemas.openxmlformats.org/officeDocument/2006/relationships/tags" Target="../tags/tag18.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1.xml"/><Relationship Id="rId1" Type="http://schemas.openxmlformats.org/officeDocument/2006/relationships/tags" Target="../tags/tag20.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3.xml"/><Relationship Id="rId1" Type="http://schemas.openxmlformats.org/officeDocument/2006/relationships/tags" Target="../tags/tag2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5.xml"/><Relationship Id="rId1" Type="http://schemas.openxmlformats.org/officeDocument/2006/relationships/tags" Target="../tags/tag2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7.xml"/><Relationship Id="rId1" Type="http://schemas.openxmlformats.org/officeDocument/2006/relationships/tags" Target="../tags/tag26.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4.xml"/><Relationship Id="rId1" Type="http://schemas.openxmlformats.org/officeDocument/2006/relationships/tags" Target="../tags/tag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30.xml"/><Relationship Id="rId1" Type="http://schemas.openxmlformats.org/officeDocument/2006/relationships/tags" Target="../tags/tag2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4.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6.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4.xml"/><Relationship Id="rId1" Type="http://schemas.openxmlformats.org/officeDocument/2006/relationships/tags" Target="../tags/tag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9.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495425"/>
            <a:ext cx="7772400" cy="2257425"/>
          </a:xfrm>
        </p:spPr>
        <p:txBody>
          <a:bodyPr>
            <a:normAutofit/>
          </a:bodyPr>
          <a:lstStyle/>
          <a:p>
            <a:r>
              <a:rPr lang="en-GB" sz="4000" b="1" dirty="0">
                <a:solidFill>
                  <a:srgbClr val="00B050"/>
                </a:solidFill>
              </a:rPr>
              <a:t>Masterclass 4 </a:t>
            </a:r>
            <a:br>
              <a:rPr lang="en-GB" sz="3200" b="1" dirty="0"/>
            </a:br>
            <a:r>
              <a:rPr lang="en-GB" sz="3200" b="1" dirty="0"/>
              <a:t>10</a:t>
            </a:r>
            <a:r>
              <a:rPr lang="en-GB" sz="3200" b="1" baseline="30000" dirty="0"/>
              <a:t>th</a:t>
            </a:r>
            <a:r>
              <a:rPr lang="en-GB" sz="3200" b="1" dirty="0"/>
              <a:t> and 17</a:t>
            </a:r>
            <a:r>
              <a:rPr lang="en-GB" sz="3200" b="1" baseline="30000" dirty="0"/>
              <a:t>th</a:t>
            </a:r>
            <a:r>
              <a:rPr lang="en-GB" sz="3200" b="1" dirty="0"/>
              <a:t> January 2025</a:t>
            </a:r>
            <a:br>
              <a:rPr lang="en-GB" sz="3200" b="1" dirty="0"/>
            </a:br>
            <a:br>
              <a:rPr lang="en-GB" sz="3200" b="1" dirty="0"/>
            </a:br>
            <a:r>
              <a:rPr lang="en-GB" sz="3200" b="1" dirty="0">
                <a:solidFill>
                  <a:srgbClr val="00B050"/>
                </a:solidFill>
              </a:rPr>
              <a:t>DAT, TDM, MAN and ADR</a:t>
            </a:r>
            <a:endParaRPr lang="en-GB" dirty="0">
              <a:solidFill>
                <a:srgbClr val="00B050"/>
              </a:solidFill>
            </a:endParaRPr>
          </a:p>
        </p:txBody>
      </p:sp>
      <p:sp>
        <p:nvSpPr>
          <p:cNvPr id="3" name="Subtitle 2"/>
          <p:cNvSpPr>
            <a:spLocks noGrp="1"/>
          </p:cNvSpPr>
          <p:nvPr>
            <p:ph type="subTitle" idx="1"/>
          </p:nvPr>
        </p:nvSpPr>
        <p:spPr>
          <a:xfrm>
            <a:off x="2895600" y="4509120"/>
            <a:ext cx="6400800" cy="1752600"/>
          </a:xfrm>
        </p:spPr>
        <p:txBody>
          <a:bodyPr/>
          <a:lstStyle/>
          <a:p>
            <a:r>
              <a:rPr lang="en-GB" dirty="0"/>
              <a:t>Patricia McGettigan</a:t>
            </a:r>
          </a:p>
          <a:p>
            <a:r>
              <a:rPr lang="en-GB" dirty="0"/>
              <a:t>Clinical Pharmacologist</a:t>
            </a:r>
          </a:p>
          <a:p>
            <a:r>
              <a:rPr lang="en-GB" dirty="0"/>
              <a:t>Head of MBBS CPT teaching</a:t>
            </a:r>
          </a:p>
        </p:txBody>
      </p:sp>
    </p:spTree>
    <p:extLst>
      <p:ext uri="{BB962C8B-B14F-4D97-AF65-F5344CB8AC3E}">
        <p14:creationId xmlns:p14="http://schemas.microsoft.com/office/powerpoint/2010/main" val="1505761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a:spcBef>
                <a:spcPts val="1200"/>
              </a:spcBef>
              <a:buAutoNum type="alphaUcPeriod"/>
            </a:pPr>
            <a:r>
              <a:rPr lang="en-GB" sz="1800" dirty="0"/>
              <a:t>Exercise tolerance</a:t>
            </a:r>
          </a:p>
          <a:p>
            <a:pPr>
              <a:spcBef>
                <a:spcPts val="1200"/>
              </a:spcBef>
              <a:buAutoNum type="alphaUcPeriod"/>
            </a:pPr>
            <a:r>
              <a:rPr lang="en-GB" sz="1800" dirty="0"/>
              <a:t>Heart rate</a:t>
            </a:r>
          </a:p>
          <a:p>
            <a:pPr>
              <a:spcBef>
                <a:spcPts val="1200"/>
              </a:spcBef>
              <a:buAutoNum type="alphaUcPeriod"/>
            </a:pPr>
            <a:r>
              <a:rPr lang="en-GB" sz="1800" dirty="0"/>
              <a:t>Left ventricular ejection fraction</a:t>
            </a:r>
          </a:p>
          <a:p>
            <a:pPr>
              <a:spcBef>
                <a:spcPts val="1200"/>
              </a:spcBef>
              <a:buAutoNum type="alphaUcPeriod"/>
            </a:pPr>
            <a:r>
              <a:rPr lang="en-GB" sz="1800" dirty="0"/>
              <a:t>Postural blood pressure</a:t>
            </a:r>
          </a:p>
          <a:p>
            <a:pPr>
              <a:spcBef>
                <a:spcPts val="1200"/>
              </a:spcBef>
              <a:buAutoNum type="alphaUcPeriod"/>
            </a:pPr>
            <a:r>
              <a:rPr lang="en-GB" sz="1800" dirty="0"/>
              <a:t>PR interval</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TDM021</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3046988"/>
          </a:xfrm>
          <a:prstGeom prst="rect">
            <a:avLst/>
          </a:prstGeom>
          <a:noFill/>
          <a:ln>
            <a:solidFill>
              <a:srgbClr val="000000"/>
            </a:solidFill>
          </a:ln>
        </p:spPr>
        <p:txBody>
          <a:bodyPr>
            <a:spAutoFit/>
          </a:bodyPr>
          <a:lstStyle/>
          <a:p>
            <a:r>
              <a:rPr lang="en-US" sz="1600" b="1" dirty="0"/>
              <a:t>Case presentation</a:t>
            </a:r>
          </a:p>
          <a:p>
            <a:r>
              <a:rPr lang="en-US" sz="1600" dirty="0"/>
              <a:t>A 65-year old man is being reviewed about his angina which comes on when walking his dog or doing the shopping. He is currently using his GTN sublingual spray at least three times a week. </a:t>
            </a:r>
          </a:p>
          <a:p>
            <a:endParaRPr lang="en-US" sz="1600" dirty="0"/>
          </a:p>
          <a:p>
            <a:r>
              <a:rPr lang="en-US" sz="1600" dirty="0"/>
              <a:t>ECG – sinus rhythm 88/min, no </a:t>
            </a:r>
            <a:r>
              <a:rPr lang="en-US" sz="1600" dirty="0" err="1"/>
              <a:t>ischaemic</a:t>
            </a:r>
            <a:r>
              <a:rPr lang="en-US" sz="1600" dirty="0"/>
              <a:t> changes.</a:t>
            </a:r>
          </a:p>
          <a:p>
            <a:endParaRPr lang="en-US" sz="1600" dirty="0"/>
          </a:p>
          <a:p>
            <a:r>
              <a:rPr lang="en-US" sz="1600" dirty="0"/>
              <a:t>He is due further cardiac investigations.</a:t>
            </a:r>
          </a:p>
          <a:p>
            <a:endParaRPr lang="en-US" sz="1600" dirty="0"/>
          </a:p>
          <a:p>
            <a:r>
              <a:rPr lang="en-US" sz="1600" dirty="0"/>
              <a:t>In the meantime, he has been started on </a:t>
            </a:r>
            <a:r>
              <a:rPr lang="en-US" sz="1600" dirty="0" err="1"/>
              <a:t>bisoprolol</a:t>
            </a:r>
            <a:r>
              <a:rPr lang="en-US" sz="1600" dirty="0"/>
              <a:t> 2.5 mg orally daily.</a:t>
            </a:r>
          </a:p>
        </p:txBody>
      </p:sp>
      <p:sp>
        <p:nvSpPr>
          <p:cNvPr id="10" name="TextBox 9"/>
          <p:cNvSpPr txBox="1"/>
          <p:nvPr/>
        </p:nvSpPr>
        <p:spPr>
          <a:xfrm>
            <a:off x="1631504" y="4725144"/>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beneficial effects of this treatment.</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1663804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a:spcBef>
                <a:spcPts val="1200"/>
              </a:spcBef>
              <a:buAutoNum type="alphaUcPeriod"/>
            </a:pPr>
            <a:r>
              <a:rPr lang="en-GB" sz="1800" dirty="0"/>
              <a:t>Anti-factor </a:t>
            </a:r>
            <a:r>
              <a:rPr lang="en-GB" sz="1800" dirty="0" err="1"/>
              <a:t>Xa</a:t>
            </a:r>
            <a:r>
              <a:rPr lang="en-GB" sz="1800" dirty="0"/>
              <a:t> activity</a:t>
            </a:r>
          </a:p>
          <a:p>
            <a:pPr>
              <a:spcBef>
                <a:spcPts val="1200"/>
              </a:spcBef>
              <a:buAutoNum type="alphaUcPeriod"/>
            </a:pPr>
            <a:r>
              <a:rPr lang="en-GB" sz="1800" dirty="0"/>
              <a:t>Bleeding time</a:t>
            </a:r>
          </a:p>
          <a:p>
            <a:pPr>
              <a:spcBef>
                <a:spcPts val="1200"/>
              </a:spcBef>
              <a:buAutoNum type="alphaUcPeriod"/>
            </a:pPr>
            <a:r>
              <a:rPr lang="en-GB" sz="1800" dirty="0" err="1"/>
              <a:t>aPTT</a:t>
            </a:r>
            <a:endParaRPr lang="en-GB" sz="1800" dirty="0"/>
          </a:p>
          <a:p>
            <a:pPr>
              <a:spcBef>
                <a:spcPts val="1200"/>
              </a:spcBef>
              <a:buAutoNum type="alphaUcPeriod"/>
            </a:pPr>
            <a:r>
              <a:rPr lang="en-GB" sz="1800" dirty="0"/>
              <a:t>INR</a:t>
            </a:r>
          </a:p>
          <a:p>
            <a:pPr>
              <a:spcBef>
                <a:spcPts val="1200"/>
              </a:spcBef>
              <a:buAutoNum type="alphaUcPeriod"/>
            </a:pPr>
            <a:r>
              <a:rPr lang="en-GB" sz="1800" dirty="0"/>
              <a:t>Platelet count</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TDM021</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3046988"/>
          </a:xfrm>
          <a:prstGeom prst="rect">
            <a:avLst/>
          </a:prstGeom>
          <a:noFill/>
          <a:ln>
            <a:solidFill>
              <a:srgbClr val="000000"/>
            </a:solidFill>
          </a:ln>
        </p:spPr>
        <p:txBody>
          <a:bodyPr>
            <a:spAutoFit/>
          </a:bodyPr>
          <a:lstStyle/>
          <a:p>
            <a:r>
              <a:rPr lang="en-US" sz="1600" b="1" dirty="0"/>
              <a:t>Case presentation</a:t>
            </a:r>
          </a:p>
          <a:p>
            <a:r>
              <a:rPr lang="en-US" sz="1600" dirty="0"/>
              <a:t>A 45-year old woman presents with sudden onset breathlessness &amp; is found to have multiple small pulmonary emboli. She weighs 116Kg. PMHx. Previously well.</a:t>
            </a:r>
          </a:p>
          <a:p>
            <a:endParaRPr lang="en-US" sz="1600" dirty="0"/>
          </a:p>
          <a:p>
            <a:r>
              <a:rPr lang="en-US" sz="1600" dirty="0"/>
              <a:t>ECG – sinus rhythm, no </a:t>
            </a:r>
            <a:r>
              <a:rPr lang="en-US" sz="1600" dirty="0" err="1"/>
              <a:t>ischaemic</a:t>
            </a:r>
            <a:r>
              <a:rPr lang="en-US" sz="1600" dirty="0"/>
              <a:t> / strain changes. </a:t>
            </a:r>
            <a:r>
              <a:rPr lang="en-US" sz="1600" dirty="0" err="1"/>
              <a:t>Sats</a:t>
            </a:r>
            <a:r>
              <a:rPr lang="en-US" sz="1600" dirty="0"/>
              <a:t> 93% on air. BMI 42 Kg/m2</a:t>
            </a:r>
          </a:p>
          <a:p>
            <a:endParaRPr lang="en-US" sz="1600" dirty="0"/>
          </a:p>
          <a:p>
            <a:endParaRPr lang="en-US" sz="1600" dirty="0"/>
          </a:p>
          <a:p>
            <a:r>
              <a:rPr lang="en-US" sz="1600" dirty="0"/>
              <a:t>She has been started on enoxaparin 100mg </a:t>
            </a:r>
            <a:r>
              <a:rPr lang="en-US" sz="1600" dirty="0" err="1"/>
              <a:t>sc</a:t>
            </a:r>
            <a:r>
              <a:rPr lang="en-US" sz="1600" dirty="0"/>
              <a:t> twice daily.</a:t>
            </a:r>
          </a:p>
        </p:txBody>
      </p:sp>
      <p:sp>
        <p:nvSpPr>
          <p:cNvPr id="10" name="TextBox 9"/>
          <p:cNvSpPr txBox="1"/>
          <p:nvPr/>
        </p:nvSpPr>
        <p:spPr>
          <a:xfrm>
            <a:off x="1631504" y="4725145"/>
            <a:ext cx="4381500" cy="1323439"/>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need for dose adjustment of the enoxaparin.</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3946674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a:spcBef>
                <a:spcPts val="1200"/>
              </a:spcBef>
              <a:buAutoNum type="alphaUcPeriod"/>
            </a:pPr>
            <a:endParaRPr lang="en-GB" sz="1800" dirty="0"/>
          </a:p>
          <a:p>
            <a:pPr>
              <a:spcBef>
                <a:spcPts val="1200"/>
              </a:spcBef>
              <a:buAutoNum type="alphaUcPeriod"/>
            </a:pPr>
            <a:r>
              <a:rPr lang="en-GB" sz="1800" dirty="0"/>
              <a:t>Alpha-1-fetoprotein levels </a:t>
            </a:r>
          </a:p>
          <a:p>
            <a:pPr>
              <a:spcBef>
                <a:spcPts val="1200"/>
              </a:spcBef>
              <a:buAutoNum type="alphaUcPeriod"/>
            </a:pPr>
            <a:r>
              <a:rPr lang="en-GB" sz="1800" dirty="0"/>
              <a:t>FBC</a:t>
            </a:r>
          </a:p>
          <a:p>
            <a:pPr>
              <a:spcBef>
                <a:spcPts val="1200"/>
              </a:spcBef>
              <a:buAutoNum type="alphaUcPeriod"/>
            </a:pPr>
            <a:r>
              <a:rPr lang="en-GB" sz="1800" dirty="0"/>
              <a:t>Stool frequency</a:t>
            </a:r>
          </a:p>
          <a:p>
            <a:pPr>
              <a:spcBef>
                <a:spcPts val="1200"/>
              </a:spcBef>
              <a:buAutoNum type="alphaUcPeriod"/>
            </a:pPr>
            <a:r>
              <a:rPr lang="en-GB" sz="1800" dirty="0"/>
              <a:t>Serum albumin </a:t>
            </a:r>
          </a:p>
          <a:p>
            <a:pPr>
              <a:spcBef>
                <a:spcPts val="1200"/>
              </a:spcBef>
              <a:buAutoNum type="alphaUcPeriod"/>
            </a:pPr>
            <a:r>
              <a:rPr lang="en-GB" sz="1800" dirty="0"/>
              <a:t>INR</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TDM021</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1815882"/>
          </a:xfrm>
          <a:prstGeom prst="rect">
            <a:avLst/>
          </a:prstGeom>
          <a:noFill/>
          <a:ln>
            <a:solidFill>
              <a:srgbClr val="000000"/>
            </a:solidFill>
          </a:ln>
        </p:spPr>
        <p:txBody>
          <a:bodyPr>
            <a:spAutoFit/>
          </a:bodyPr>
          <a:lstStyle/>
          <a:p>
            <a:r>
              <a:rPr lang="en-US" sz="1600" b="1" dirty="0"/>
              <a:t>Case presentation</a:t>
            </a:r>
          </a:p>
          <a:p>
            <a:r>
              <a:rPr lang="en-US" sz="1600" dirty="0"/>
              <a:t>A 22-year old man has had several recent flare-ups of his inflammatory bowel disease despite taking prednisolone 20mg/day. </a:t>
            </a:r>
          </a:p>
          <a:p>
            <a:endParaRPr lang="en-US" sz="1600" dirty="0"/>
          </a:p>
          <a:p>
            <a:r>
              <a:rPr lang="en-US" sz="1600" dirty="0"/>
              <a:t>He is commenced on Azathioprine 150mg po daily</a:t>
            </a:r>
          </a:p>
          <a:p>
            <a:endParaRPr lang="en-US" sz="1600" dirty="0"/>
          </a:p>
        </p:txBody>
      </p:sp>
      <p:sp>
        <p:nvSpPr>
          <p:cNvPr id="10" name="TextBox 9"/>
          <p:cNvSpPr txBox="1"/>
          <p:nvPr/>
        </p:nvSpPr>
        <p:spPr>
          <a:xfrm>
            <a:off x="1155254" y="4725144"/>
            <a:ext cx="4381500" cy="1323439"/>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check for adverse effects of the new treatment in the next 1-2 weeks</a:t>
            </a:r>
          </a:p>
          <a:p>
            <a:pPr>
              <a:defRPr/>
            </a:pPr>
            <a:r>
              <a:rPr lang="en-US" sz="1600" dirty="0"/>
              <a:t>(</a:t>
            </a:r>
            <a:r>
              <a:rPr lang="en-US" sz="1600" i="1" dirty="0"/>
              <a:t>mark it with a tick</a:t>
            </a:r>
            <a:r>
              <a:rPr lang="en-US" sz="1600" dirty="0"/>
              <a:t>)</a:t>
            </a:r>
          </a:p>
        </p:txBody>
      </p:sp>
      <p:sp>
        <p:nvSpPr>
          <p:cNvPr id="2" name="TextBox 1">
            <a:extLst>
              <a:ext uri="{FF2B5EF4-FFF2-40B4-BE49-F238E27FC236}">
                <a16:creationId xmlns:a16="http://schemas.microsoft.com/office/drawing/2014/main" id="{615AE6D5-3A08-B503-0E3F-B8F65EB3C720}"/>
              </a:ext>
            </a:extLst>
          </p:cNvPr>
          <p:cNvSpPr txBox="1"/>
          <p:nvPr/>
        </p:nvSpPr>
        <p:spPr>
          <a:xfrm>
            <a:off x="6936929" y="4725145"/>
            <a:ext cx="4381500" cy="1323439"/>
          </a:xfrm>
          <a:prstGeom prst="rect">
            <a:avLst/>
          </a:prstGeom>
          <a:solidFill>
            <a:schemeClr val="bg1">
              <a:lumMod val="85000"/>
            </a:schemeClr>
          </a:solidFill>
          <a:ln>
            <a:solidFill>
              <a:srgbClr val="000000"/>
            </a:solidFill>
          </a:ln>
        </p:spPr>
        <p:txBody>
          <a:bodyPr wrap="square">
            <a:spAutoFit/>
          </a:bodyPr>
          <a:lstStyle/>
          <a:p>
            <a:pPr>
              <a:defRPr/>
            </a:pPr>
            <a:r>
              <a:rPr lang="en-US" sz="1600" b="1" dirty="0"/>
              <a:t>Alternate Question</a:t>
            </a:r>
          </a:p>
          <a:p>
            <a:pPr>
              <a:defRPr/>
            </a:pPr>
            <a:r>
              <a:rPr lang="en-US" sz="1600" dirty="0"/>
              <a:t>Select the </a:t>
            </a:r>
            <a:r>
              <a:rPr lang="en-US" sz="1600" i="1" dirty="0"/>
              <a:t>most appropriate </a:t>
            </a:r>
            <a:r>
              <a:rPr lang="en-US" sz="1600" dirty="0"/>
              <a:t>monitoring option to check for beneficial effects of the new treatment in the next 1-2 weeks</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650964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3033712"/>
          </a:xfrm>
        </p:spPr>
        <p:txBody>
          <a:bodyPr>
            <a:normAutofit/>
          </a:bodyPr>
          <a:lstStyle/>
          <a:p>
            <a:pPr>
              <a:spcBef>
                <a:spcPts val="1200"/>
              </a:spcBef>
              <a:buAutoNum type="alphaUcPeriod"/>
            </a:pPr>
            <a:r>
              <a:rPr lang="en-GB" sz="1800" dirty="0"/>
              <a:t>Pre-bedtime capillary blood glucose</a:t>
            </a:r>
          </a:p>
          <a:p>
            <a:pPr>
              <a:spcBef>
                <a:spcPts val="1200"/>
              </a:spcBef>
              <a:buAutoNum type="alphaUcPeriod"/>
            </a:pPr>
            <a:r>
              <a:rPr lang="en-GB" sz="1800" dirty="0"/>
              <a:t>Pre-breakfast capillary blood glucose</a:t>
            </a:r>
          </a:p>
          <a:p>
            <a:pPr>
              <a:spcBef>
                <a:spcPts val="1200"/>
              </a:spcBef>
              <a:buAutoNum type="alphaUcPeriod"/>
            </a:pPr>
            <a:r>
              <a:rPr lang="en-GB" sz="1800" dirty="0"/>
              <a:t>Pre-evening meal capillary blood glucose</a:t>
            </a:r>
          </a:p>
          <a:p>
            <a:pPr>
              <a:spcBef>
                <a:spcPts val="1200"/>
              </a:spcBef>
              <a:buAutoNum type="alphaUcPeriod"/>
            </a:pPr>
            <a:r>
              <a:rPr lang="en-GB" sz="1800" dirty="0"/>
              <a:t>Pre-lunch capillary blood glucose</a:t>
            </a:r>
          </a:p>
          <a:p>
            <a:pPr>
              <a:spcBef>
                <a:spcPts val="1200"/>
              </a:spcBef>
              <a:buAutoNum type="alphaUcPeriod"/>
            </a:pPr>
            <a:r>
              <a:rPr lang="en-GB" sz="1800" dirty="0"/>
              <a:t>Pre-morning snack</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TDM022</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9"/>
            <a:ext cx="4381500" cy="2062103"/>
          </a:xfrm>
          <a:prstGeom prst="rect">
            <a:avLst/>
          </a:prstGeom>
          <a:noFill/>
          <a:ln>
            <a:solidFill>
              <a:srgbClr val="000000"/>
            </a:solidFill>
          </a:ln>
        </p:spPr>
        <p:txBody>
          <a:bodyPr>
            <a:spAutoFit/>
          </a:bodyPr>
          <a:lstStyle/>
          <a:p>
            <a:r>
              <a:rPr lang="en-US" sz="1600" b="1" dirty="0"/>
              <a:t>Case presentation</a:t>
            </a:r>
          </a:p>
          <a:p>
            <a:r>
              <a:rPr lang="en-GB" sz="1600" dirty="0"/>
              <a:t>A 24-year old man is having his diabetic control reviewed. He is currently asymptomatic. </a:t>
            </a:r>
            <a:r>
              <a:rPr lang="en-GB" sz="1600" b="1" dirty="0"/>
              <a:t>PMH. </a:t>
            </a:r>
            <a:r>
              <a:rPr lang="en-GB" sz="1600" dirty="0"/>
              <a:t>Type I diabetes. </a:t>
            </a:r>
            <a:r>
              <a:rPr lang="en-GB" sz="1600" b="1" dirty="0"/>
              <a:t>DH. </a:t>
            </a:r>
            <a:r>
              <a:rPr lang="en-GB" sz="1600" dirty="0"/>
              <a:t>Basal-bolus insulin. </a:t>
            </a:r>
          </a:p>
          <a:p>
            <a:endParaRPr lang="en-GB" sz="1600" dirty="0"/>
          </a:p>
          <a:p>
            <a:r>
              <a:rPr lang="en-GB" sz="1600" dirty="0"/>
              <a:t>He has concerns that his lunchtime dose is too high. His usual meals are breakfast, lunch and evening meal and he has a mid-morning snack</a:t>
            </a:r>
          </a:p>
        </p:txBody>
      </p:sp>
      <p:sp>
        <p:nvSpPr>
          <p:cNvPr id="10" name="TextBox 9"/>
          <p:cNvSpPr txBox="1"/>
          <p:nvPr/>
        </p:nvSpPr>
        <p:spPr>
          <a:xfrm>
            <a:off x="1631504" y="3041651"/>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effects of lunchtime dose of insulin.</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3078421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lnSpcReduction="10000"/>
          </a:bodyPr>
          <a:lstStyle/>
          <a:p>
            <a:pPr>
              <a:spcBef>
                <a:spcPts val="1200"/>
              </a:spcBef>
              <a:buAutoNum type="alphaUcPeriod"/>
            </a:pPr>
            <a:r>
              <a:rPr lang="en-GB" sz="1600" dirty="0"/>
              <a:t>Decrease the breakfast </a:t>
            </a:r>
            <a:r>
              <a:rPr lang="en-GB" sz="1600" dirty="0" err="1"/>
              <a:t>NovoMix</a:t>
            </a:r>
            <a:r>
              <a:rPr lang="en-GB" sz="1600" dirty="0"/>
              <a:t>® 30 dose to 16 units SC</a:t>
            </a:r>
          </a:p>
          <a:p>
            <a:pPr>
              <a:spcBef>
                <a:spcPts val="1200"/>
              </a:spcBef>
              <a:buAutoNum type="alphaUcPeriod"/>
            </a:pPr>
            <a:r>
              <a:rPr lang="en-GB" sz="1600" dirty="0"/>
              <a:t>Decrease the evening meal </a:t>
            </a:r>
            <a:r>
              <a:rPr lang="en-GB" sz="1600" dirty="0" err="1"/>
              <a:t>NovoMix</a:t>
            </a:r>
            <a:r>
              <a:rPr lang="en-GB" sz="1600" dirty="0"/>
              <a:t>® 30 dose to 12 units SC</a:t>
            </a:r>
          </a:p>
          <a:p>
            <a:pPr>
              <a:spcBef>
                <a:spcPts val="1200"/>
              </a:spcBef>
              <a:buAutoNum type="alphaUcPeriod"/>
            </a:pPr>
            <a:r>
              <a:rPr lang="en-GB" sz="1600" dirty="0"/>
              <a:t>Give </a:t>
            </a:r>
            <a:r>
              <a:rPr lang="en-GB" sz="1600" dirty="0" err="1"/>
              <a:t>Actrapid</a:t>
            </a:r>
            <a:r>
              <a:rPr lang="en-GB" sz="1600" dirty="0"/>
              <a:t>® insulin 6 units SC with the evening meal</a:t>
            </a:r>
          </a:p>
          <a:p>
            <a:pPr>
              <a:spcBef>
                <a:spcPts val="1200"/>
              </a:spcBef>
              <a:buAutoNum type="alphaUcPeriod"/>
            </a:pPr>
            <a:r>
              <a:rPr lang="en-GB" sz="1600" dirty="0"/>
              <a:t>Increase the breakfast </a:t>
            </a:r>
            <a:r>
              <a:rPr lang="en-GB" sz="1600" dirty="0" err="1"/>
              <a:t>NovoMix</a:t>
            </a:r>
            <a:r>
              <a:rPr lang="en-GB" sz="1600" dirty="0"/>
              <a:t>® 30 dose to 22 units SC</a:t>
            </a:r>
          </a:p>
          <a:p>
            <a:pPr>
              <a:spcBef>
                <a:spcPts val="1200"/>
              </a:spcBef>
              <a:buAutoNum type="alphaUcPeriod"/>
            </a:pPr>
            <a:r>
              <a:rPr lang="en-GB" sz="1600" dirty="0"/>
              <a:t>Increase the breakfast </a:t>
            </a:r>
            <a:r>
              <a:rPr lang="en-GB" sz="1600" dirty="0" err="1"/>
              <a:t>NovoMix</a:t>
            </a:r>
            <a:r>
              <a:rPr lang="en-GB" sz="1600" dirty="0"/>
              <a:t>® 30 dose to 30 units SC</a:t>
            </a:r>
          </a:p>
          <a:p>
            <a:pPr>
              <a:spcBef>
                <a:spcPts val="1200"/>
              </a:spcBef>
              <a:buAutoNum type="alphaUcPeriod"/>
            </a:pPr>
            <a:r>
              <a:rPr lang="en-GB" sz="1600" dirty="0"/>
              <a:t>Increase the calorific content of the lunchtime meal</a:t>
            </a:r>
          </a:p>
          <a:p>
            <a:pPr>
              <a:spcBef>
                <a:spcPts val="1200"/>
              </a:spcBef>
              <a:buAutoNum type="alphaUcPeriod"/>
            </a:pPr>
            <a:r>
              <a:rPr lang="en-GB" sz="1600" dirty="0"/>
              <a:t>Increase the evening meal </a:t>
            </a:r>
            <a:r>
              <a:rPr lang="en-GB" sz="1600" dirty="0" err="1"/>
              <a:t>NovoMix</a:t>
            </a:r>
            <a:r>
              <a:rPr lang="en-GB" sz="1600" dirty="0"/>
              <a:t>® 30 dose to 18 units SC</a:t>
            </a:r>
          </a:p>
          <a:p>
            <a:pPr>
              <a:spcBef>
                <a:spcPts val="1200"/>
              </a:spcBef>
              <a:buAutoNum type="alphaUcPeriod"/>
            </a:pPr>
            <a:r>
              <a:rPr lang="en-GB" sz="1600" dirty="0"/>
              <a:t>Increase the evening meal </a:t>
            </a:r>
            <a:r>
              <a:rPr lang="en-GB" sz="1600" dirty="0" err="1"/>
              <a:t>NovoMix</a:t>
            </a:r>
            <a:r>
              <a:rPr lang="en-GB" sz="1600" dirty="0"/>
              <a:t>® 30 dose to 24 units SC</a:t>
            </a:r>
          </a:p>
          <a:p>
            <a:pPr>
              <a:spcBef>
                <a:spcPts val="1200"/>
              </a:spcBef>
              <a:buAutoNum type="alphaUcPeriod"/>
            </a:pPr>
            <a:r>
              <a:rPr lang="en-GB" sz="1600" dirty="0"/>
              <a:t>No changes to insulin doses</a:t>
            </a:r>
          </a:p>
          <a:p>
            <a:pPr>
              <a:spcBef>
                <a:spcPts val="1200"/>
              </a:spcBef>
              <a:buAutoNum type="alphaUcPeriod"/>
            </a:pPr>
            <a:r>
              <a:rPr lang="en-GB" sz="1600" dirty="0"/>
              <a:t>Switch from </a:t>
            </a:r>
            <a:r>
              <a:rPr lang="en-GB" sz="1600" dirty="0" err="1"/>
              <a:t>NovoMix</a:t>
            </a:r>
            <a:r>
              <a:rPr lang="en-GB" sz="1600" dirty="0"/>
              <a:t>® 30 SC to insulin glargine 36 units SC nightly</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DAT027</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29" y="467880"/>
            <a:ext cx="4381500" cy="3539430"/>
          </a:xfrm>
          <a:prstGeom prst="rect">
            <a:avLst/>
          </a:prstGeom>
          <a:noFill/>
          <a:ln>
            <a:solidFill>
              <a:srgbClr val="000000"/>
            </a:solidFill>
          </a:ln>
        </p:spPr>
        <p:txBody>
          <a:bodyPr>
            <a:spAutoFit/>
          </a:bodyPr>
          <a:lstStyle/>
          <a:p>
            <a:r>
              <a:rPr lang="en-US" sz="1600" b="1" dirty="0"/>
              <a:t>Case presentation</a:t>
            </a:r>
          </a:p>
          <a:p>
            <a:pPr fontAlgn="base"/>
            <a:r>
              <a:rPr lang="en-GB" sz="1600" dirty="0"/>
              <a:t>A 27-year-old woman attends the diabetes clinic for routine review. She reports no hypoglycaemic symptoms or episodes. </a:t>
            </a:r>
            <a:r>
              <a:rPr lang="en-GB" sz="1600" b="1" dirty="0"/>
              <a:t>PMH.</a:t>
            </a:r>
            <a:r>
              <a:rPr lang="en-GB" sz="1600" dirty="0"/>
              <a:t> Type 1 diabetes. </a:t>
            </a:r>
            <a:r>
              <a:rPr lang="en-GB" sz="1600" b="1" dirty="0"/>
              <a:t>DH.</a:t>
            </a:r>
            <a:r>
              <a:rPr lang="en-GB" sz="1600" dirty="0"/>
              <a:t> </a:t>
            </a:r>
            <a:r>
              <a:rPr lang="en-GB" sz="1600" dirty="0" err="1"/>
              <a:t>NovoMix</a:t>
            </a:r>
            <a:r>
              <a:rPr lang="en-GB" sz="1600" baseline="30000" dirty="0"/>
              <a:t>®</a:t>
            </a:r>
            <a:r>
              <a:rPr lang="en-GB" sz="1600" dirty="0"/>
              <a:t> 30 (biphasic insulin </a:t>
            </a:r>
            <a:r>
              <a:rPr lang="en-GB" sz="1600" dirty="0" err="1"/>
              <a:t>aspart</a:t>
            </a:r>
            <a:r>
              <a:rPr lang="en-GB" sz="1600" dirty="0"/>
              <a:t>) 20 units SC at breakfast and 16 units SC with evening meal.</a:t>
            </a:r>
          </a:p>
          <a:p>
            <a:pPr fontAlgn="base"/>
            <a:endParaRPr lang="en-GB" sz="1600" dirty="0"/>
          </a:p>
          <a:p>
            <a:pPr fontAlgn="base"/>
            <a:r>
              <a:rPr lang="en-GB" sz="1600" dirty="0"/>
              <a:t>For the past 2 weeks, pre-prandial and bedtime capillary blood glucose monitoring shows:</a:t>
            </a:r>
          </a:p>
          <a:p>
            <a:pPr fontAlgn="base"/>
            <a:r>
              <a:rPr lang="en-GB" sz="1600" dirty="0"/>
              <a:t>08.00 h: 7-10 mmol/L</a:t>
            </a:r>
          </a:p>
          <a:p>
            <a:pPr fontAlgn="base"/>
            <a:r>
              <a:rPr lang="en-GB" sz="1600" dirty="0"/>
              <a:t>12.00 h: 6-11 </a:t>
            </a:r>
            <a:r>
              <a:rPr lang="en-GB" sz="1600" dirty="0" err="1"/>
              <a:t>mmol</a:t>
            </a:r>
            <a:r>
              <a:rPr lang="en-GB" sz="1600" dirty="0"/>
              <a:t>/L</a:t>
            </a:r>
          </a:p>
          <a:p>
            <a:pPr fontAlgn="base"/>
            <a:r>
              <a:rPr lang="en-GB" sz="1600" dirty="0"/>
              <a:t>18.00 h: 7-11 </a:t>
            </a:r>
            <a:r>
              <a:rPr lang="en-GB" sz="1600" dirty="0" err="1"/>
              <a:t>mmol</a:t>
            </a:r>
            <a:r>
              <a:rPr lang="en-GB" sz="1600" dirty="0"/>
              <a:t>/L</a:t>
            </a:r>
          </a:p>
          <a:p>
            <a:pPr fontAlgn="base"/>
            <a:r>
              <a:rPr lang="en-GB" sz="1600" dirty="0"/>
              <a:t>22.00 h: 11-14 </a:t>
            </a:r>
            <a:r>
              <a:rPr lang="en-GB" sz="1600" dirty="0" err="1"/>
              <a:t>mmol</a:t>
            </a:r>
            <a:r>
              <a:rPr lang="en-GB" sz="1600" dirty="0"/>
              <a:t>/L</a:t>
            </a:r>
          </a:p>
        </p:txBody>
      </p:sp>
      <p:sp>
        <p:nvSpPr>
          <p:cNvPr id="10" name="TextBox 9"/>
          <p:cNvSpPr txBox="1"/>
          <p:nvPr/>
        </p:nvSpPr>
        <p:spPr>
          <a:xfrm>
            <a:off x="1697230" y="5448126"/>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GB" sz="1600" dirty="0"/>
              <a:t>Select the </a:t>
            </a:r>
            <a:r>
              <a:rPr lang="en-GB" sz="1600" i="1" dirty="0"/>
              <a:t>most appropriate</a:t>
            </a:r>
            <a:r>
              <a:rPr lang="en-GB" sz="1600" dirty="0"/>
              <a:t> management option at this stage to improve glycaemic control.</a:t>
            </a:r>
            <a:br>
              <a:rPr lang="en-GB" sz="1600" dirty="0"/>
            </a:br>
            <a:r>
              <a:rPr lang="en-GB" sz="1600" i="1" dirty="0"/>
              <a:t>(mark it with a tick)</a:t>
            </a:r>
            <a:endParaRPr lang="en-US" sz="1600" dirty="0"/>
          </a:p>
        </p:txBody>
      </p:sp>
    </p:spTree>
    <p:custDataLst>
      <p:tags r:id="rId1"/>
    </p:custDataLst>
    <p:extLst>
      <p:ext uri="{BB962C8B-B14F-4D97-AF65-F5344CB8AC3E}">
        <p14:creationId xmlns:p14="http://schemas.microsoft.com/office/powerpoint/2010/main" val="174883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a:buAutoNum type="alphaUcPeriod"/>
            </a:pPr>
            <a:r>
              <a:rPr lang="en-GB" sz="1800" dirty="0"/>
              <a:t>Decrease bedtime Lantus to 8 units</a:t>
            </a:r>
          </a:p>
          <a:p>
            <a:pPr>
              <a:buAutoNum type="alphaUcPeriod"/>
            </a:pPr>
            <a:r>
              <a:rPr lang="en-GB" sz="1800" dirty="0"/>
              <a:t>Decrease breakfast </a:t>
            </a:r>
            <a:r>
              <a:rPr lang="en-GB" sz="1800" dirty="0" err="1"/>
              <a:t>Actrapid</a:t>
            </a:r>
            <a:r>
              <a:rPr lang="en-GB" sz="1800" dirty="0"/>
              <a:t> to 4 units</a:t>
            </a:r>
          </a:p>
          <a:p>
            <a:pPr>
              <a:buAutoNum type="alphaUcPeriod"/>
            </a:pPr>
            <a:r>
              <a:rPr lang="en-GB" sz="1800" dirty="0"/>
              <a:t>Decrease evening-meal </a:t>
            </a:r>
            <a:r>
              <a:rPr lang="en-GB" sz="1800" dirty="0" err="1"/>
              <a:t>Actrapid</a:t>
            </a:r>
            <a:r>
              <a:rPr lang="en-GB" sz="1800" dirty="0"/>
              <a:t> to 6 units</a:t>
            </a:r>
          </a:p>
          <a:p>
            <a:pPr>
              <a:buAutoNum type="alphaUcPeriod"/>
            </a:pPr>
            <a:r>
              <a:rPr lang="en-GB" sz="1800" dirty="0"/>
              <a:t>Decrease lunchtime </a:t>
            </a:r>
            <a:r>
              <a:rPr lang="en-GB" sz="1800" dirty="0" err="1"/>
              <a:t>Actrapid</a:t>
            </a:r>
            <a:r>
              <a:rPr lang="en-GB" sz="1800" dirty="0"/>
              <a:t> to 6 units</a:t>
            </a:r>
          </a:p>
          <a:p>
            <a:pPr>
              <a:buAutoNum type="alphaUcPeriod"/>
            </a:pPr>
            <a:r>
              <a:rPr lang="en-GB" sz="1800" dirty="0"/>
              <a:t>Increase bedtime Lantus to 12 units</a:t>
            </a:r>
          </a:p>
          <a:p>
            <a:pPr>
              <a:buAutoNum type="alphaUcPeriod"/>
            </a:pPr>
            <a:r>
              <a:rPr lang="en-GB" sz="1800" dirty="0"/>
              <a:t>Increase breakfast </a:t>
            </a:r>
            <a:r>
              <a:rPr lang="en-GB" sz="1800" dirty="0" err="1"/>
              <a:t>Actrapid</a:t>
            </a:r>
            <a:r>
              <a:rPr lang="en-GB" sz="1800" dirty="0"/>
              <a:t> to 8 units</a:t>
            </a:r>
          </a:p>
          <a:p>
            <a:pPr>
              <a:buAutoNum type="alphaUcPeriod"/>
            </a:pPr>
            <a:r>
              <a:rPr lang="en-GB" sz="1800" dirty="0"/>
              <a:t>Increase evening-meal </a:t>
            </a:r>
            <a:r>
              <a:rPr lang="en-GB" sz="1800" dirty="0" err="1"/>
              <a:t>Actrapid</a:t>
            </a:r>
            <a:r>
              <a:rPr lang="en-GB" sz="1800" dirty="0"/>
              <a:t> to 10 units</a:t>
            </a:r>
          </a:p>
          <a:p>
            <a:pPr>
              <a:buAutoNum type="alphaUcPeriod"/>
            </a:pPr>
            <a:r>
              <a:rPr lang="en-GB" sz="1800" dirty="0"/>
              <a:t>Increase lunchtime </a:t>
            </a:r>
            <a:r>
              <a:rPr lang="en-GB" sz="1800" dirty="0" err="1"/>
              <a:t>Actrapid</a:t>
            </a:r>
            <a:r>
              <a:rPr lang="en-GB" sz="1800" dirty="0"/>
              <a:t> to 10 units</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DAT028</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29" y="467881"/>
            <a:ext cx="4381500" cy="3293209"/>
          </a:xfrm>
          <a:prstGeom prst="rect">
            <a:avLst/>
          </a:prstGeom>
          <a:noFill/>
          <a:ln>
            <a:solidFill>
              <a:srgbClr val="000000"/>
            </a:solidFill>
          </a:ln>
        </p:spPr>
        <p:txBody>
          <a:bodyPr>
            <a:spAutoFit/>
          </a:bodyPr>
          <a:lstStyle/>
          <a:p>
            <a:r>
              <a:rPr lang="en-US" sz="1600" b="1" dirty="0"/>
              <a:t>Case presentation</a:t>
            </a:r>
          </a:p>
          <a:p>
            <a:pPr fontAlgn="base"/>
            <a:r>
              <a:rPr lang="en-GB" sz="1600" dirty="0"/>
              <a:t>A 27-year-old woman attends the diabetes clinic for routine review. </a:t>
            </a:r>
            <a:r>
              <a:rPr lang="en-GB" sz="1600" b="1" dirty="0"/>
              <a:t>PMH.</a:t>
            </a:r>
            <a:r>
              <a:rPr lang="en-GB" sz="1600" dirty="0"/>
              <a:t> Type 1 diabetes. </a:t>
            </a:r>
            <a:r>
              <a:rPr lang="en-GB" sz="1600" b="1" dirty="0"/>
              <a:t>DH.</a:t>
            </a:r>
            <a:r>
              <a:rPr lang="en-GB" sz="1600" dirty="0"/>
              <a:t> Lantus 10 units at bedtime, </a:t>
            </a:r>
            <a:r>
              <a:rPr lang="en-GB" sz="1600" dirty="0" err="1"/>
              <a:t>Actrapid</a:t>
            </a:r>
            <a:r>
              <a:rPr lang="en-GB" sz="1600" dirty="0"/>
              <a:t> 6 units at breakfast, 8 units at lunchtime, 8 units at evening meal</a:t>
            </a:r>
          </a:p>
          <a:p>
            <a:pPr fontAlgn="base"/>
            <a:endParaRPr lang="en-GB" sz="1600" dirty="0"/>
          </a:p>
          <a:p>
            <a:pPr fontAlgn="base"/>
            <a:r>
              <a:rPr lang="en-GB" sz="1600" dirty="0"/>
              <a:t>For the past 2 weeks, pre-prandial and bedtime capillary blood glucose monitoring shows:</a:t>
            </a:r>
          </a:p>
          <a:p>
            <a:pPr fontAlgn="base"/>
            <a:r>
              <a:rPr lang="en-GB" sz="1600" dirty="0"/>
              <a:t>08.00 h: 3-5 </a:t>
            </a:r>
            <a:r>
              <a:rPr lang="en-GB" sz="1600" dirty="0" err="1"/>
              <a:t>mmol</a:t>
            </a:r>
            <a:r>
              <a:rPr lang="en-GB" sz="1600" dirty="0"/>
              <a:t>/L</a:t>
            </a:r>
          </a:p>
          <a:p>
            <a:pPr fontAlgn="base"/>
            <a:r>
              <a:rPr lang="en-GB" sz="1600" dirty="0"/>
              <a:t>12.00 h: 6-9 </a:t>
            </a:r>
            <a:r>
              <a:rPr lang="en-GB" sz="1600" dirty="0" err="1"/>
              <a:t>mmol</a:t>
            </a:r>
            <a:r>
              <a:rPr lang="en-GB" sz="1600" dirty="0"/>
              <a:t>/L</a:t>
            </a:r>
          </a:p>
          <a:p>
            <a:pPr fontAlgn="base"/>
            <a:r>
              <a:rPr lang="en-GB" sz="1600" dirty="0"/>
              <a:t>18.00 h: 6-9 </a:t>
            </a:r>
            <a:r>
              <a:rPr lang="en-GB" sz="1600" dirty="0" err="1"/>
              <a:t>mmol</a:t>
            </a:r>
            <a:r>
              <a:rPr lang="en-GB" sz="1600" dirty="0"/>
              <a:t>/L</a:t>
            </a:r>
          </a:p>
          <a:p>
            <a:pPr fontAlgn="base"/>
            <a:r>
              <a:rPr lang="en-GB" sz="1600" dirty="0"/>
              <a:t>22.00 h: 6-8 </a:t>
            </a:r>
            <a:r>
              <a:rPr lang="en-GB" sz="1600" dirty="0" err="1"/>
              <a:t>mmol</a:t>
            </a:r>
            <a:r>
              <a:rPr lang="en-GB" sz="1600" dirty="0"/>
              <a:t>/L</a:t>
            </a:r>
          </a:p>
        </p:txBody>
      </p:sp>
      <p:sp>
        <p:nvSpPr>
          <p:cNvPr id="10" name="TextBox 9"/>
          <p:cNvSpPr txBox="1"/>
          <p:nvPr/>
        </p:nvSpPr>
        <p:spPr>
          <a:xfrm>
            <a:off x="1777873" y="4509120"/>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GB" sz="1600" dirty="0"/>
              <a:t>Select the </a:t>
            </a:r>
            <a:r>
              <a:rPr lang="en-GB" sz="1600" i="1" dirty="0"/>
              <a:t>most appropriate</a:t>
            </a:r>
            <a:r>
              <a:rPr lang="en-GB" sz="1600" dirty="0"/>
              <a:t> management option at this stage to improve glycaemic control.</a:t>
            </a:r>
            <a:br>
              <a:rPr lang="en-GB" sz="1600" dirty="0"/>
            </a:br>
            <a:r>
              <a:rPr lang="en-GB" sz="1600" i="1" dirty="0"/>
              <a:t>(mark it with a tick)</a:t>
            </a:r>
            <a:endParaRPr lang="en-US" sz="1600" dirty="0"/>
          </a:p>
        </p:txBody>
      </p:sp>
    </p:spTree>
    <p:custDataLst>
      <p:tags r:id="rId1"/>
    </p:custDataLst>
    <p:extLst>
      <p:ext uri="{BB962C8B-B14F-4D97-AF65-F5344CB8AC3E}">
        <p14:creationId xmlns:p14="http://schemas.microsoft.com/office/powerpoint/2010/main" val="258884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a:spcBef>
                <a:spcPts val="1200"/>
              </a:spcBef>
              <a:buAutoNum type="alphaUcPeriod"/>
            </a:pPr>
            <a:r>
              <a:rPr lang="en-GB" sz="1800" dirty="0"/>
              <a:t>anti-Factor </a:t>
            </a:r>
            <a:r>
              <a:rPr lang="en-GB" sz="1800" dirty="0" err="1"/>
              <a:t>Xa</a:t>
            </a:r>
            <a:r>
              <a:rPr lang="en-GB" sz="1800" dirty="0"/>
              <a:t> activity</a:t>
            </a:r>
          </a:p>
          <a:p>
            <a:pPr>
              <a:spcBef>
                <a:spcPts val="1200"/>
              </a:spcBef>
              <a:buAutoNum type="alphaUcPeriod"/>
            </a:pPr>
            <a:r>
              <a:rPr lang="en-GB" sz="1800" dirty="0" err="1"/>
              <a:t>aPTT</a:t>
            </a:r>
            <a:r>
              <a:rPr lang="en-GB" sz="1800" dirty="0"/>
              <a:t> (activated partial thromboplastin time)</a:t>
            </a:r>
          </a:p>
          <a:p>
            <a:pPr>
              <a:spcBef>
                <a:spcPts val="1200"/>
              </a:spcBef>
              <a:buAutoNum type="alphaUcPeriod"/>
            </a:pPr>
            <a:r>
              <a:rPr lang="en-GB" sz="1800" dirty="0"/>
              <a:t>Clotting time</a:t>
            </a:r>
          </a:p>
          <a:p>
            <a:pPr>
              <a:spcBef>
                <a:spcPts val="1200"/>
              </a:spcBef>
              <a:buAutoNum type="alphaUcPeriod"/>
            </a:pPr>
            <a:r>
              <a:rPr lang="en-GB" sz="1800" dirty="0"/>
              <a:t>INR</a:t>
            </a:r>
          </a:p>
          <a:p>
            <a:pPr>
              <a:spcBef>
                <a:spcPts val="1200"/>
              </a:spcBef>
              <a:buAutoNum type="alphaUcPeriod"/>
            </a:pPr>
            <a:r>
              <a:rPr lang="en-GB" sz="1800" dirty="0"/>
              <a:t>Liver function tests</a:t>
            </a:r>
          </a:p>
          <a:p>
            <a:pPr>
              <a:spcBef>
                <a:spcPts val="1200"/>
              </a:spcBef>
              <a:buAutoNum type="alphaUcPeriod"/>
            </a:pPr>
            <a:r>
              <a:rPr lang="en-GB" sz="1800" dirty="0"/>
              <a:t>Monitor clinically</a:t>
            </a:r>
          </a:p>
          <a:p>
            <a:pPr>
              <a:spcBef>
                <a:spcPts val="1200"/>
              </a:spcBef>
              <a:buAutoNum type="alphaUcPeriod"/>
            </a:pPr>
            <a:r>
              <a:rPr lang="en-GB" sz="1800" dirty="0"/>
              <a:t>Platelets</a:t>
            </a:r>
          </a:p>
          <a:p>
            <a:pPr>
              <a:spcBef>
                <a:spcPts val="1200"/>
              </a:spcBef>
              <a:buAutoNum type="alphaUcPeriod"/>
            </a:pPr>
            <a:r>
              <a:rPr lang="en-GB" sz="1800" dirty="0"/>
              <a:t>Urea and electrolytes</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TDM023</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0" name="TextBox 9"/>
          <p:cNvSpPr txBox="1"/>
          <p:nvPr/>
        </p:nvSpPr>
        <p:spPr>
          <a:xfrm>
            <a:off x="1631504" y="4725144"/>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adverse effects of </a:t>
            </a:r>
            <a:r>
              <a:rPr lang="en-US" sz="1600" dirty="0" err="1"/>
              <a:t>edoxaban</a:t>
            </a:r>
            <a:r>
              <a:rPr lang="en-US" sz="1600" dirty="0"/>
              <a:t>.</a:t>
            </a:r>
          </a:p>
          <a:p>
            <a:pPr>
              <a:defRPr/>
            </a:pPr>
            <a:r>
              <a:rPr lang="en-US" sz="1600" dirty="0"/>
              <a:t>(</a:t>
            </a:r>
            <a:r>
              <a:rPr lang="en-US" sz="1600" i="1" dirty="0"/>
              <a:t>mark it with a tick</a:t>
            </a:r>
            <a:r>
              <a:rPr lang="en-US" sz="1600" dirty="0"/>
              <a:t>)</a:t>
            </a:r>
          </a:p>
        </p:txBody>
      </p:sp>
      <p:sp>
        <p:nvSpPr>
          <p:cNvPr id="11" name="TextBox 10">
            <a:extLst>
              <a:ext uri="{FF2B5EF4-FFF2-40B4-BE49-F238E27FC236}">
                <a16:creationId xmlns:a16="http://schemas.microsoft.com/office/drawing/2014/main" id="{430E55EC-CD3F-4795-B3B9-2F2036445C54}"/>
              </a:ext>
            </a:extLst>
          </p:cNvPr>
          <p:cNvSpPr txBox="1"/>
          <p:nvPr/>
        </p:nvSpPr>
        <p:spPr>
          <a:xfrm>
            <a:off x="1631504" y="598489"/>
            <a:ext cx="4381500" cy="2062103"/>
          </a:xfrm>
          <a:prstGeom prst="rect">
            <a:avLst/>
          </a:prstGeom>
          <a:noFill/>
          <a:ln>
            <a:solidFill>
              <a:srgbClr val="000000"/>
            </a:solidFill>
          </a:ln>
        </p:spPr>
        <p:txBody>
          <a:bodyPr>
            <a:spAutoFit/>
          </a:bodyPr>
          <a:lstStyle/>
          <a:p>
            <a:r>
              <a:rPr lang="en-US" sz="1600" b="1" dirty="0"/>
              <a:t>Case presentation</a:t>
            </a:r>
          </a:p>
          <a:p>
            <a:r>
              <a:rPr lang="en-GB" sz="1600" dirty="0"/>
              <a:t>A 68-year-old man is admitted with palpitations. His ECG shows atrial fibrillation with a fast ventricular rate (144 bpm). A beta-blocker is prescribed with good effect on ventricular rate. </a:t>
            </a:r>
          </a:p>
          <a:p>
            <a:endParaRPr lang="en-GB" sz="1600" dirty="0"/>
          </a:p>
          <a:p>
            <a:r>
              <a:rPr lang="en-GB" sz="1600" dirty="0"/>
              <a:t>After a discussion about anticoagulant choices, the agreed treatment is </a:t>
            </a:r>
            <a:r>
              <a:rPr lang="en-GB" sz="1600" dirty="0" err="1"/>
              <a:t>edoxaban</a:t>
            </a:r>
            <a:r>
              <a:rPr lang="en-GB" sz="1600" dirty="0"/>
              <a:t> 60 mg orally daily.</a:t>
            </a:r>
          </a:p>
        </p:txBody>
      </p:sp>
    </p:spTree>
    <p:custDataLst>
      <p:tags r:id="rId1"/>
    </p:custDataLst>
    <p:extLst>
      <p:ext uri="{BB962C8B-B14F-4D97-AF65-F5344CB8AC3E}">
        <p14:creationId xmlns:p14="http://schemas.microsoft.com/office/powerpoint/2010/main" val="2253703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a:spcBef>
                <a:spcPts val="1200"/>
              </a:spcBef>
              <a:buAutoNum type="alphaUcPeriod"/>
            </a:pPr>
            <a:r>
              <a:rPr lang="en-GB" sz="1800" dirty="0"/>
              <a:t>anti-Factor </a:t>
            </a:r>
            <a:r>
              <a:rPr lang="en-GB" sz="1800" dirty="0" err="1"/>
              <a:t>Xa</a:t>
            </a:r>
            <a:r>
              <a:rPr lang="en-GB" sz="1800" dirty="0"/>
              <a:t> activity</a:t>
            </a:r>
          </a:p>
          <a:p>
            <a:pPr>
              <a:spcBef>
                <a:spcPts val="1200"/>
              </a:spcBef>
              <a:buAutoNum type="alphaUcPeriod"/>
            </a:pPr>
            <a:r>
              <a:rPr lang="en-GB" sz="1800" dirty="0" err="1"/>
              <a:t>aPTT</a:t>
            </a:r>
            <a:r>
              <a:rPr lang="en-GB" sz="1800" dirty="0"/>
              <a:t> (activated partial thromboplastin time)</a:t>
            </a:r>
          </a:p>
          <a:p>
            <a:pPr>
              <a:spcBef>
                <a:spcPts val="1200"/>
              </a:spcBef>
              <a:buAutoNum type="alphaUcPeriod"/>
            </a:pPr>
            <a:r>
              <a:rPr lang="en-GB" sz="1800" dirty="0"/>
              <a:t>Clotting time</a:t>
            </a:r>
          </a:p>
          <a:p>
            <a:pPr>
              <a:spcBef>
                <a:spcPts val="1200"/>
              </a:spcBef>
              <a:buAutoNum type="alphaUcPeriod"/>
            </a:pPr>
            <a:r>
              <a:rPr lang="en-GB" sz="1800" dirty="0"/>
              <a:t>INR</a:t>
            </a:r>
          </a:p>
          <a:p>
            <a:pPr>
              <a:spcBef>
                <a:spcPts val="1200"/>
              </a:spcBef>
              <a:buAutoNum type="alphaUcPeriod"/>
            </a:pPr>
            <a:r>
              <a:rPr lang="en-GB" sz="1800" dirty="0"/>
              <a:t>Liver function tests</a:t>
            </a:r>
          </a:p>
          <a:p>
            <a:pPr>
              <a:spcBef>
                <a:spcPts val="1200"/>
              </a:spcBef>
              <a:buAutoNum type="alphaUcPeriod"/>
            </a:pPr>
            <a:r>
              <a:rPr lang="en-GB" sz="1800" dirty="0"/>
              <a:t>Monitor clinically</a:t>
            </a:r>
          </a:p>
          <a:p>
            <a:pPr>
              <a:spcBef>
                <a:spcPts val="1200"/>
              </a:spcBef>
              <a:buAutoNum type="alphaUcPeriod"/>
            </a:pPr>
            <a:r>
              <a:rPr lang="en-GB" sz="1800" dirty="0"/>
              <a:t>Platelets</a:t>
            </a:r>
          </a:p>
          <a:p>
            <a:pPr>
              <a:spcBef>
                <a:spcPts val="1200"/>
              </a:spcBef>
              <a:buAutoNum type="alphaUcPeriod"/>
            </a:pPr>
            <a:r>
              <a:rPr lang="en-GB" sz="1800" dirty="0"/>
              <a:t>Urea and electrolytes</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a:solidFill>
                  <a:sysClr val="windowText" lastClr="000000"/>
                </a:solidFill>
                <a:latin typeface="Calibri"/>
                <a:ea typeface="+mj-ea"/>
                <a:cs typeface="+mj-cs"/>
              </a:rPr>
              <a:t>TDM024</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1815882"/>
          </a:xfrm>
          <a:prstGeom prst="rect">
            <a:avLst/>
          </a:prstGeom>
          <a:noFill/>
          <a:ln>
            <a:solidFill>
              <a:srgbClr val="000000"/>
            </a:solidFill>
          </a:ln>
        </p:spPr>
        <p:txBody>
          <a:bodyPr>
            <a:spAutoFit/>
          </a:bodyPr>
          <a:lstStyle/>
          <a:p>
            <a:r>
              <a:rPr lang="en-US" sz="1600" b="1" dirty="0"/>
              <a:t>Case presentation</a:t>
            </a:r>
          </a:p>
          <a:p>
            <a:r>
              <a:rPr lang="en-GB" sz="1600" dirty="0"/>
              <a:t>A 28-year-old woman is found to have a pulmonary embolus. She is 7 weeks pregnant. She weighs 80kg.</a:t>
            </a:r>
          </a:p>
          <a:p>
            <a:endParaRPr lang="en-GB" sz="1600" dirty="0"/>
          </a:p>
          <a:p>
            <a:r>
              <a:rPr lang="en-GB" sz="1600" dirty="0"/>
              <a:t>She is started on </a:t>
            </a:r>
            <a:r>
              <a:rPr lang="en-GB" sz="1600" dirty="0" err="1"/>
              <a:t>tinzaparin</a:t>
            </a:r>
            <a:r>
              <a:rPr lang="en-GB" sz="1600" dirty="0"/>
              <a:t> 14000 units subcutaneously daily.</a:t>
            </a:r>
          </a:p>
        </p:txBody>
      </p:sp>
      <p:sp>
        <p:nvSpPr>
          <p:cNvPr id="10" name="TextBox 9"/>
          <p:cNvSpPr txBox="1"/>
          <p:nvPr/>
        </p:nvSpPr>
        <p:spPr>
          <a:xfrm>
            <a:off x="1631504" y="4725144"/>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anticoagulant effect of </a:t>
            </a:r>
            <a:r>
              <a:rPr lang="en-US" sz="1600" dirty="0" err="1"/>
              <a:t>tinzaparin</a:t>
            </a:r>
            <a:r>
              <a:rPr lang="en-US" sz="1600" dirty="0"/>
              <a:t>.</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2982527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a:spcBef>
                <a:spcPts val="1200"/>
              </a:spcBef>
              <a:buAutoNum type="alphaUcPeriod"/>
            </a:pPr>
            <a:r>
              <a:rPr lang="en-GB" sz="1600" dirty="0"/>
              <a:t>Co-</a:t>
            </a:r>
            <a:r>
              <a:rPr lang="en-GB" sz="1600" dirty="0" err="1"/>
              <a:t>amoxiclav</a:t>
            </a:r>
            <a:r>
              <a:rPr lang="en-GB" sz="1600" dirty="0"/>
              <a:t> 625 mg orally 8hrly</a:t>
            </a:r>
          </a:p>
          <a:p>
            <a:pPr>
              <a:spcBef>
                <a:spcPts val="1200"/>
              </a:spcBef>
              <a:buAutoNum type="alphaUcPeriod"/>
            </a:pPr>
            <a:r>
              <a:rPr lang="en-GB" sz="1600" dirty="0"/>
              <a:t>Co-</a:t>
            </a:r>
            <a:r>
              <a:rPr lang="en-GB" sz="1600" dirty="0" err="1"/>
              <a:t>amoxiclav</a:t>
            </a:r>
            <a:r>
              <a:rPr lang="en-GB" sz="1600" dirty="0"/>
              <a:t> 1.2 g intravenously 8hrly</a:t>
            </a:r>
          </a:p>
          <a:p>
            <a:pPr>
              <a:spcBef>
                <a:spcPts val="1200"/>
              </a:spcBef>
              <a:buAutoNum type="alphaUcPeriod"/>
            </a:pPr>
            <a:r>
              <a:rPr lang="en-GB" sz="1600" dirty="0"/>
              <a:t>Ceftriaxone 1 g intravenously once daily</a:t>
            </a:r>
          </a:p>
          <a:p>
            <a:pPr>
              <a:spcBef>
                <a:spcPts val="1200"/>
              </a:spcBef>
              <a:buAutoNum type="alphaUcPeriod"/>
            </a:pPr>
            <a:r>
              <a:rPr lang="en-GB" sz="1600" dirty="0"/>
              <a:t>Ciprofloxacin 500 mg orally 12hrly</a:t>
            </a:r>
          </a:p>
          <a:p>
            <a:pPr>
              <a:spcBef>
                <a:spcPts val="1200"/>
              </a:spcBef>
              <a:buAutoNum type="alphaUcPeriod"/>
            </a:pPr>
            <a:r>
              <a:rPr lang="en-GB" sz="1600" dirty="0"/>
              <a:t>Ciprofloxacin 750 mg orally 12hrly </a:t>
            </a:r>
          </a:p>
          <a:p>
            <a:pPr>
              <a:spcBef>
                <a:spcPts val="1200"/>
              </a:spcBef>
              <a:buAutoNum type="alphaUcPeriod"/>
            </a:pPr>
            <a:r>
              <a:rPr lang="en-GB" sz="1600" dirty="0"/>
              <a:t>Doxycycline 200 mg orally daily</a:t>
            </a:r>
          </a:p>
          <a:p>
            <a:pPr>
              <a:spcBef>
                <a:spcPts val="1200"/>
              </a:spcBef>
              <a:buAutoNum type="alphaUcPeriod"/>
            </a:pPr>
            <a:r>
              <a:rPr lang="en-GB" sz="1600" dirty="0"/>
              <a:t>Gentamicin 70 mg intravenously 8hrly</a:t>
            </a:r>
          </a:p>
          <a:p>
            <a:pPr>
              <a:spcBef>
                <a:spcPts val="1200"/>
              </a:spcBef>
              <a:buAutoNum type="alphaUcPeriod"/>
            </a:pPr>
            <a:r>
              <a:rPr lang="en-GB" sz="1600" dirty="0"/>
              <a:t>Nitrofurantoin 100 mg orally 12hrly</a:t>
            </a:r>
          </a:p>
          <a:p>
            <a:pPr>
              <a:spcBef>
                <a:spcPts val="1200"/>
              </a:spcBef>
              <a:buAutoNum type="alphaUcPeriod"/>
            </a:pPr>
            <a:r>
              <a:rPr lang="en-GB" sz="1600" dirty="0" err="1"/>
              <a:t>Tazosin</a:t>
            </a:r>
            <a:r>
              <a:rPr lang="en-GB" sz="1600" dirty="0"/>
              <a:t> 4.5 g intravenously 8hrly</a:t>
            </a:r>
          </a:p>
          <a:p>
            <a:pPr>
              <a:spcBef>
                <a:spcPts val="1200"/>
              </a:spcBef>
              <a:buAutoNum type="alphaUcPeriod"/>
            </a:pPr>
            <a:r>
              <a:rPr lang="en-GB" sz="1600" dirty="0" err="1"/>
              <a:t>Tigecycline</a:t>
            </a:r>
            <a:r>
              <a:rPr lang="en-GB" sz="1600" dirty="0"/>
              <a:t> 100 mg intravenously 12hrly</a:t>
            </a:r>
          </a:p>
          <a:p>
            <a:pPr>
              <a:spcBef>
                <a:spcPts val="1200"/>
              </a:spcBef>
              <a:buAutoNum type="alphaUcPeriod"/>
            </a:pPr>
            <a:endParaRPr lang="en-GB" sz="1600" dirty="0"/>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DAT025</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29" y="467881"/>
            <a:ext cx="4381500" cy="6340197"/>
          </a:xfrm>
          <a:prstGeom prst="rect">
            <a:avLst/>
          </a:prstGeom>
          <a:noFill/>
          <a:ln>
            <a:solidFill>
              <a:srgbClr val="000000"/>
            </a:solidFill>
          </a:ln>
        </p:spPr>
        <p:txBody>
          <a:bodyPr>
            <a:spAutoFit/>
          </a:bodyPr>
          <a:lstStyle/>
          <a:p>
            <a:pPr>
              <a:spcBef>
                <a:spcPct val="0"/>
              </a:spcBef>
              <a:buFontTx/>
              <a:buNone/>
            </a:pPr>
            <a:r>
              <a:rPr lang="en-US" altLang="en-US" sz="1400" b="1" dirty="0"/>
              <a:t>Case presentation</a:t>
            </a:r>
          </a:p>
          <a:p>
            <a:pPr>
              <a:spcBef>
                <a:spcPct val="0"/>
              </a:spcBef>
              <a:buFontTx/>
              <a:buNone/>
            </a:pPr>
            <a:r>
              <a:rPr lang="en-GB" altLang="en-US" sz="1400" dirty="0"/>
              <a:t>A 72-year-old woman has been admitted with confusion and a fever. Her urine dip was positive for nitrites and leucocytes. She has been treated with nitrofurantoin 100 mg orally 12hr-ly for the last day. </a:t>
            </a:r>
            <a:r>
              <a:rPr lang="en-GB" altLang="en-US" sz="1400" b="1" dirty="0"/>
              <a:t>PMH. </a:t>
            </a:r>
            <a:r>
              <a:rPr lang="en-GB" altLang="en-US" sz="1400" dirty="0"/>
              <a:t>Nil. </a:t>
            </a:r>
            <a:r>
              <a:rPr lang="en-GB" altLang="en-US" sz="1400" b="1" dirty="0"/>
              <a:t>DH.</a:t>
            </a:r>
            <a:r>
              <a:rPr lang="en-GB" altLang="en-US" sz="1400" dirty="0"/>
              <a:t> Nil. Anaphylaxis to penicillin. She weighs 68 kg.</a:t>
            </a:r>
            <a:endParaRPr lang="en-GB" altLang="en-US" sz="1400" b="1" dirty="0"/>
          </a:p>
          <a:p>
            <a:pPr>
              <a:spcBef>
                <a:spcPct val="0"/>
              </a:spcBef>
              <a:buFontTx/>
              <a:buNone/>
            </a:pPr>
            <a:endParaRPr lang="en-GB" altLang="en-US" sz="1400" b="1" dirty="0"/>
          </a:p>
          <a:p>
            <a:pPr>
              <a:spcBef>
                <a:spcPct val="0"/>
              </a:spcBef>
              <a:buFontTx/>
              <a:buNone/>
            </a:pPr>
            <a:r>
              <a:rPr lang="en-GB" altLang="en-US" sz="1400" dirty="0"/>
              <a:t>After a day of antibiotic therapy, microbiological results from her urine sample are available.</a:t>
            </a:r>
          </a:p>
          <a:p>
            <a:pPr>
              <a:spcBef>
                <a:spcPct val="0"/>
              </a:spcBef>
              <a:buFontTx/>
              <a:buNone/>
            </a:pPr>
            <a:r>
              <a:rPr lang="en-GB" altLang="en-US" sz="1400" dirty="0"/>
              <a:t>She continues to take medications orally.</a:t>
            </a:r>
          </a:p>
          <a:p>
            <a:pPr>
              <a:spcBef>
                <a:spcPct val="0"/>
              </a:spcBef>
              <a:buFontTx/>
              <a:buNone/>
            </a:pPr>
            <a:endParaRPr lang="en-GB" altLang="en-US" sz="1400" dirty="0"/>
          </a:p>
          <a:p>
            <a:pPr>
              <a:spcBef>
                <a:spcPct val="0"/>
              </a:spcBef>
              <a:buFontTx/>
              <a:buNone/>
            </a:pPr>
            <a:r>
              <a:rPr lang="en-GB" altLang="en-US" sz="1400" dirty="0" err="1"/>
              <a:t>eGFR</a:t>
            </a:r>
            <a:r>
              <a:rPr lang="en-GB" altLang="en-US" sz="1400" dirty="0"/>
              <a:t> 54 mL/min</a:t>
            </a:r>
          </a:p>
          <a:p>
            <a:pPr>
              <a:spcBef>
                <a:spcPct val="0"/>
              </a:spcBef>
              <a:buFontTx/>
              <a:buNone/>
            </a:pPr>
            <a:endParaRPr lang="en-GB" altLang="en-US" sz="1400" dirty="0"/>
          </a:p>
          <a:p>
            <a:pPr>
              <a:spcBef>
                <a:spcPct val="0"/>
              </a:spcBef>
              <a:buFontTx/>
              <a:buNone/>
            </a:pPr>
            <a:r>
              <a:rPr lang="en-GB" altLang="en-US" sz="1400" dirty="0"/>
              <a:t>Urine MC&amp;S results:</a:t>
            </a:r>
          </a:p>
          <a:p>
            <a:pPr>
              <a:spcBef>
                <a:spcPct val="0"/>
              </a:spcBef>
              <a:buFontTx/>
              <a:buNone/>
            </a:pPr>
            <a:r>
              <a:rPr lang="en-GB" altLang="en-US" sz="1400" b="1" dirty="0"/>
              <a:t>Escherichia Coli &gt;100,000/ml</a:t>
            </a:r>
          </a:p>
          <a:p>
            <a:pPr>
              <a:spcBef>
                <a:spcPct val="0"/>
              </a:spcBef>
              <a:buFontTx/>
              <a:buNone/>
            </a:pPr>
            <a:endParaRPr lang="en-GB" altLang="en-US" sz="1400" b="1" dirty="0"/>
          </a:p>
          <a:p>
            <a:pPr>
              <a:spcBef>
                <a:spcPct val="0"/>
              </a:spcBef>
              <a:buFontTx/>
              <a:buNone/>
            </a:pPr>
            <a:r>
              <a:rPr lang="en-GB" altLang="en-US" sz="1400" b="1" dirty="0"/>
              <a:t>Amoxicillin 			R</a:t>
            </a:r>
          </a:p>
          <a:p>
            <a:pPr>
              <a:spcBef>
                <a:spcPct val="0"/>
              </a:spcBef>
              <a:buFontTx/>
              <a:buNone/>
            </a:pPr>
            <a:r>
              <a:rPr lang="en-GB" altLang="en-US" sz="1400" b="1" dirty="0"/>
              <a:t>Amoxicillin/</a:t>
            </a:r>
            <a:r>
              <a:rPr lang="en-GB" altLang="en-US" sz="1400" b="1" dirty="0" err="1"/>
              <a:t>clavulinic</a:t>
            </a:r>
            <a:r>
              <a:rPr lang="en-GB" altLang="en-US" sz="1400" b="1" dirty="0"/>
              <a:t> acid	S</a:t>
            </a:r>
          </a:p>
          <a:p>
            <a:pPr>
              <a:spcBef>
                <a:spcPct val="0"/>
              </a:spcBef>
              <a:buFontTx/>
              <a:buNone/>
            </a:pPr>
            <a:r>
              <a:rPr lang="en-GB" altLang="en-US" sz="1400" b="1" dirty="0" err="1"/>
              <a:t>Ceftazolin</a:t>
            </a:r>
            <a:r>
              <a:rPr lang="en-GB" altLang="en-US" sz="1400" b="1" dirty="0"/>
              <a:t>			S</a:t>
            </a:r>
          </a:p>
          <a:p>
            <a:pPr>
              <a:spcBef>
                <a:spcPct val="0"/>
              </a:spcBef>
              <a:buFontTx/>
              <a:buNone/>
            </a:pPr>
            <a:r>
              <a:rPr lang="en-GB" altLang="en-US" sz="1400" b="1" dirty="0"/>
              <a:t>Ceftriaxone			S</a:t>
            </a:r>
          </a:p>
          <a:p>
            <a:pPr>
              <a:spcBef>
                <a:spcPct val="0"/>
              </a:spcBef>
              <a:buFontTx/>
              <a:buNone/>
            </a:pPr>
            <a:r>
              <a:rPr lang="en-GB" altLang="en-US" sz="1400" b="1" dirty="0"/>
              <a:t>Ciprofloxacin		S</a:t>
            </a:r>
          </a:p>
          <a:p>
            <a:pPr>
              <a:spcBef>
                <a:spcPct val="0"/>
              </a:spcBef>
              <a:buFontTx/>
              <a:buNone/>
            </a:pPr>
            <a:r>
              <a:rPr lang="en-GB" altLang="en-US" sz="1400" b="1" dirty="0"/>
              <a:t>Doxycycline			R</a:t>
            </a:r>
          </a:p>
          <a:p>
            <a:pPr>
              <a:spcBef>
                <a:spcPct val="0"/>
              </a:spcBef>
              <a:buFontTx/>
              <a:buNone/>
            </a:pPr>
            <a:r>
              <a:rPr lang="en-GB" altLang="en-US" sz="1400" b="1" dirty="0" err="1"/>
              <a:t>Ertapenem</a:t>
            </a:r>
            <a:r>
              <a:rPr lang="en-GB" altLang="en-US" sz="1400" b="1" dirty="0"/>
              <a:t>			S</a:t>
            </a:r>
          </a:p>
          <a:p>
            <a:pPr>
              <a:spcBef>
                <a:spcPct val="0"/>
              </a:spcBef>
              <a:buFontTx/>
              <a:buNone/>
            </a:pPr>
            <a:r>
              <a:rPr lang="en-GB" altLang="en-US" sz="1400" b="1" dirty="0"/>
              <a:t>Gentamicin			R</a:t>
            </a:r>
          </a:p>
          <a:p>
            <a:pPr>
              <a:spcBef>
                <a:spcPct val="0"/>
              </a:spcBef>
              <a:buFontTx/>
              <a:buNone/>
            </a:pPr>
            <a:r>
              <a:rPr lang="en-GB" altLang="en-US" sz="1400" b="1" dirty="0"/>
              <a:t>Nitrofurantoin		R</a:t>
            </a:r>
          </a:p>
          <a:p>
            <a:pPr>
              <a:spcBef>
                <a:spcPct val="0"/>
              </a:spcBef>
              <a:buFontTx/>
              <a:buNone/>
            </a:pPr>
            <a:r>
              <a:rPr lang="en-GB" altLang="en-US" sz="1400" b="1" dirty="0" err="1"/>
              <a:t>Ofloxacin</a:t>
            </a:r>
            <a:r>
              <a:rPr lang="en-GB" altLang="en-US" sz="1400" b="1" dirty="0"/>
              <a:t>			R</a:t>
            </a:r>
          </a:p>
          <a:p>
            <a:pPr>
              <a:spcBef>
                <a:spcPct val="0"/>
              </a:spcBef>
              <a:buFontTx/>
              <a:buNone/>
            </a:pPr>
            <a:r>
              <a:rPr lang="en-GB" altLang="en-US" sz="1400" b="1" dirty="0"/>
              <a:t>Piperacillin/</a:t>
            </a:r>
            <a:r>
              <a:rPr lang="en-GB" altLang="en-US" sz="1400" b="1" dirty="0" err="1"/>
              <a:t>tazobactam</a:t>
            </a:r>
            <a:r>
              <a:rPr lang="en-GB" altLang="en-US" sz="1400" b="1" dirty="0"/>
              <a:t>		S</a:t>
            </a:r>
          </a:p>
          <a:p>
            <a:pPr>
              <a:spcBef>
                <a:spcPct val="0"/>
              </a:spcBef>
              <a:buFontTx/>
              <a:buNone/>
            </a:pPr>
            <a:r>
              <a:rPr lang="en-GB" altLang="en-US" sz="1400" b="1" dirty="0" err="1"/>
              <a:t>Tigecycline</a:t>
            </a:r>
            <a:r>
              <a:rPr lang="en-GB" altLang="en-US" sz="1400" b="1" dirty="0"/>
              <a:t>			R</a:t>
            </a:r>
          </a:p>
          <a:p>
            <a:pPr>
              <a:spcBef>
                <a:spcPct val="0"/>
              </a:spcBef>
              <a:buFontTx/>
              <a:buNone/>
            </a:pPr>
            <a:r>
              <a:rPr lang="en-GB" altLang="en-US" sz="1400" b="1" dirty="0"/>
              <a:t>Trimethoprim		R</a:t>
            </a:r>
          </a:p>
        </p:txBody>
      </p:sp>
      <p:sp>
        <p:nvSpPr>
          <p:cNvPr id="10" name="TextBox 9"/>
          <p:cNvSpPr txBox="1"/>
          <p:nvPr/>
        </p:nvSpPr>
        <p:spPr>
          <a:xfrm>
            <a:off x="6175883" y="5413359"/>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antibiotic based on these data.</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2090669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Prescribing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PWS021</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30" y="467880"/>
            <a:ext cx="4110739" cy="3785652"/>
          </a:xfrm>
          <a:prstGeom prst="rect">
            <a:avLst/>
          </a:prstGeom>
          <a:noFill/>
          <a:ln>
            <a:solidFill>
              <a:srgbClr val="000000"/>
            </a:solidFill>
          </a:ln>
        </p:spPr>
        <p:txBody>
          <a:bodyPr wrap="square">
            <a:spAutoFit/>
          </a:bodyPr>
          <a:lstStyle/>
          <a:p>
            <a:r>
              <a:rPr lang="en-US" sz="1600" b="1" dirty="0"/>
              <a:t>Case presentation</a:t>
            </a:r>
          </a:p>
          <a:p>
            <a:r>
              <a:rPr lang="en-GB" sz="1600" dirty="0"/>
              <a:t>A 70-year-old man with needle phobia is to commence anti-coagulation for paroxysmal atrial fibrillation. </a:t>
            </a:r>
            <a:r>
              <a:rPr lang="en-GB" sz="1600" b="1" dirty="0"/>
              <a:t>PMH. </a:t>
            </a:r>
            <a:r>
              <a:rPr lang="en-GB" sz="1600" dirty="0"/>
              <a:t>Hypertension. </a:t>
            </a:r>
            <a:r>
              <a:rPr lang="en-GB" sz="1600" b="1" dirty="0"/>
              <a:t>DH. </a:t>
            </a:r>
            <a:r>
              <a:rPr lang="en-GB" sz="1600" dirty="0"/>
              <a:t>Amlodipine 10mg daily. Indapamide MR 1.5mg daily</a:t>
            </a:r>
          </a:p>
          <a:p>
            <a:endParaRPr lang="en-GB" sz="1600" dirty="0"/>
          </a:p>
          <a:p>
            <a:r>
              <a:rPr lang="en-GB" sz="1600" b="1" dirty="0"/>
              <a:t>Investigations</a:t>
            </a:r>
          </a:p>
          <a:p>
            <a:r>
              <a:rPr lang="en-GB" sz="1600" dirty="0"/>
              <a:t>Hb 145 g/L (130-170); Na</a:t>
            </a:r>
            <a:r>
              <a:rPr lang="en-GB" sz="1600" baseline="30000" dirty="0"/>
              <a:t>+</a:t>
            </a:r>
            <a:r>
              <a:rPr lang="en-GB" sz="1600" dirty="0"/>
              <a:t> 140 mmol/L (137–144), K</a:t>
            </a:r>
            <a:r>
              <a:rPr lang="en-GB" sz="1600" baseline="30000" dirty="0"/>
              <a:t>+</a:t>
            </a:r>
            <a:r>
              <a:rPr lang="en-GB" sz="1600" dirty="0"/>
              <a:t> 3.9 mmol/L (3.5–5.3), U 7.2 mmol/L (2.5–7.0) Cr 139 </a:t>
            </a:r>
            <a:r>
              <a:rPr lang="el-GR" sz="1600" dirty="0"/>
              <a:t>μ</a:t>
            </a:r>
            <a:r>
              <a:rPr lang="en-GB" sz="1600" dirty="0"/>
              <a:t>mol/L (60–110), </a:t>
            </a:r>
            <a:r>
              <a:rPr lang="en-GB" sz="1600" dirty="0" err="1"/>
              <a:t>CrCl</a:t>
            </a:r>
            <a:r>
              <a:rPr lang="en-GB" sz="1600" dirty="0"/>
              <a:t> 49 mL/min; calcium 2.20 mmol/L (2.20–2.60), phosphate 0.9 mmol/L (0.8–1.4), magnesium 0.38 mmol/L (0.75–1.05).</a:t>
            </a:r>
          </a:p>
          <a:p>
            <a:r>
              <a:rPr lang="en-GB" sz="1600" dirty="0"/>
              <a:t>Weight: 82Kg</a:t>
            </a:r>
          </a:p>
        </p:txBody>
      </p:sp>
      <p:sp>
        <p:nvSpPr>
          <p:cNvPr id="10" name="TextBox 9"/>
          <p:cNvSpPr txBox="1"/>
          <p:nvPr/>
        </p:nvSpPr>
        <p:spPr>
          <a:xfrm>
            <a:off x="1697229" y="4653137"/>
            <a:ext cx="4110738" cy="584775"/>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Prescribe an </a:t>
            </a:r>
            <a:r>
              <a:rPr lang="en-US" sz="1600" i="1" dirty="0"/>
              <a:t>appropriate </a:t>
            </a:r>
            <a:r>
              <a:rPr lang="en-US" sz="1600" dirty="0"/>
              <a:t>anti-coagulant for him</a:t>
            </a:r>
          </a:p>
        </p:txBody>
      </p:sp>
      <p:pic>
        <p:nvPicPr>
          <p:cNvPr id="5" name="Picture 4">
            <a:extLst>
              <a:ext uri="{FF2B5EF4-FFF2-40B4-BE49-F238E27FC236}">
                <a16:creationId xmlns:a16="http://schemas.microsoft.com/office/drawing/2014/main" id="{FDA50E7D-0A64-51AF-AEAA-04BBA1ED106F}"/>
              </a:ext>
            </a:extLst>
          </p:cNvPr>
          <p:cNvPicPr>
            <a:picLocks noChangeAspect="1"/>
          </p:cNvPicPr>
          <p:nvPr/>
        </p:nvPicPr>
        <p:blipFill rotWithShape="1">
          <a:blip r:embed="rId3"/>
          <a:srcRect b="17857"/>
          <a:stretch/>
        </p:blipFill>
        <p:spPr>
          <a:xfrm>
            <a:off x="5853736" y="455899"/>
            <a:ext cx="4767174" cy="1656184"/>
          </a:xfrm>
          <a:prstGeom prst="rect">
            <a:avLst/>
          </a:prstGeom>
        </p:spPr>
      </p:pic>
      <p:pic>
        <p:nvPicPr>
          <p:cNvPr id="11" name="Picture 10">
            <a:extLst>
              <a:ext uri="{FF2B5EF4-FFF2-40B4-BE49-F238E27FC236}">
                <a16:creationId xmlns:a16="http://schemas.microsoft.com/office/drawing/2014/main" id="{D720101A-E94A-BDCE-7C09-FAB4A549A686}"/>
              </a:ext>
            </a:extLst>
          </p:cNvPr>
          <p:cNvPicPr>
            <a:picLocks noChangeAspect="1"/>
          </p:cNvPicPr>
          <p:nvPr/>
        </p:nvPicPr>
        <p:blipFill rotWithShape="1">
          <a:blip r:embed="rId3"/>
          <a:srcRect t="89718"/>
          <a:stretch/>
        </p:blipFill>
        <p:spPr>
          <a:xfrm>
            <a:off x="5853736" y="2144478"/>
            <a:ext cx="4767174" cy="207314"/>
          </a:xfrm>
          <a:prstGeom prst="rect">
            <a:avLst/>
          </a:prstGeom>
        </p:spPr>
      </p:pic>
    </p:spTree>
    <p:custDataLst>
      <p:tags r:id="rId1"/>
    </p:custDataLst>
    <p:extLst>
      <p:ext uri="{BB962C8B-B14F-4D97-AF65-F5344CB8AC3E}">
        <p14:creationId xmlns:p14="http://schemas.microsoft.com/office/powerpoint/2010/main" val="423073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6863" y="1276349"/>
            <a:ext cx="8729662" cy="3338513"/>
          </a:xfrm>
        </p:spPr>
        <p:txBody>
          <a:bodyPr>
            <a:normAutofit/>
          </a:bodyPr>
          <a:lstStyle/>
          <a:p>
            <a:br>
              <a:rPr lang="en-GB" sz="3600" b="1" dirty="0"/>
            </a:br>
            <a:r>
              <a:rPr lang="en-GB" sz="3600" b="1" dirty="0"/>
              <a:t>Many DAT questions include aspects of TDM and / or MAN</a:t>
            </a:r>
            <a:br>
              <a:rPr lang="en-GB" sz="3600" b="1" dirty="0"/>
            </a:br>
            <a:br>
              <a:rPr lang="en-GB" sz="3600" b="1" dirty="0"/>
            </a:br>
            <a:r>
              <a:rPr lang="en-GB" sz="3600" b="1" dirty="0"/>
              <a:t>This is true of most of the Q that follow here</a:t>
            </a:r>
            <a:br>
              <a:rPr lang="en-GB" sz="3600" b="1" dirty="0"/>
            </a:br>
            <a:endParaRPr lang="en-GB" sz="3600" b="1" dirty="0"/>
          </a:p>
        </p:txBody>
      </p:sp>
    </p:spTree>
    <p:extLst>
      <p:ext uri="{BB962C8B-B14F-4D97-AF65-F5344CB8AC3E}">
        <p14:creationId xmlns:p14="http://schemas.microsoft.com/office/powerpoint/2010/main" val="441888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marL="514350" indent="-514350">
              <a:spcBef>
                <a:spcPts val="1200"/>
              </a:spcBef>
              <a:buFont typeface="Arial" panose="020B0604020202020204" pitchFamily="34" charset="0"/>
              <a:buAutoNum type="alphaUcPeriod"/>
            </a:pPr>
            <a:r>
              <a:rPr lang="en-GB" sz="1800" dirty="0"/>
              <a:t>Change to simvastatin 40 mg orally nightly</a:t>
            </a:r>
          </a:p>
          <a:p>
            <a:pPr marL="514350" indent="-514350">
              <a:spcBef>
                <a:spcPts val="1200"/>
              </a:spcBef>
              <a:buFont typeface="Arial" panose="020B0604020202020204" pitchFamily="34" charset="0"/>
              <a:buAutoNum type="alphaUcPeriod"/>
            </a:pPr>
            <a:r>
              <a:rPr lang="en-GB" sz="1800" dirty="0"/>
              <a:t>Decrease atorvastatin to 10 mg orally nightly</a:t>
            </a:r>
          </a:p>
          <a:p>
            <a:pPr marL="514350" indent="-514350">
              <a:spcBef>
                <a:spcPts val="1200"/>
              </a:spcBef>
              <a:buFont typeface="Arial" panose="020B0604020202020204" pitchFamily="34" charset="0"/>
              <a:buAutoNum type="alphaUcPeriod"/>
            </a:pPr>
            <a:r>
              <a:rPr lang="en-GB" sz="1800" dirty="0"/>
              <a:t>Increase atorvastatin to 40 mg orally nightly</a:t>
            </a:r>
          </a:p>
          <a:p>
            <a:pPr marL="514350" indent="-514350">
              <a:spcBef>
                <a:spcPts val="1200"/>
              </a:spcBef>
              <a:buFont typeface="Arial" panose="020B0604020202020204" pitchFamily="34" charset="0"/>
              <a:buAutoNum type="alphaUcPeriod"/>
            </a:pPr>
            <a:r>
              <a:rPr lang="en-GB" sz="1800" dirty="0"/>
              <a:t>No changes to medications, continue to monitor creatinine kinase</a:t>
            </a:r>
          </a:p>
          <a:p>
            <a:pPr marL="514350" indent="-514350">
              <a:spcBef>
                <a:spcPts val="1200"/>
              </a:spcBef>
              <a:buFont typeface="Arial" panose="020B0604020202020204" pitchFamily="34" charset="0"/>
              <a:buAutoNum type="alphaUcPeriod"/>
            </a:pPr>
            <a:r>
              <a:rPr lang="en-GB" sz="1800" dirty="0"/>
              <a:t>Stop atorvastatin</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DAT023</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29" y="467880"/>
            <a:ext cx="4381500" cy="3539430"/>
          </a:xfrm>
          <a:prstGeom prst="rect">
            <a:avLst/>
          </a:prstGeom>
          <a:noFill/>
          <a:ln>
            <a:solidFill>
              <a:srgbClr val="000000"/>
            </a:solidFill>
          </a:ln>
        </p:spPr>
        <p:txBody>
          <a:bodyPr>
            <a:spAutoFit/>
          </a:bodyPr>
          <a:lstStyle/>
          <a:p>
            <a:r>
              <a:rPr lang="en-US" sz="1600" b="1" dirty="0"/>
              <a:t>Case presentation</a:t>
            </a:r>
          </a:p>
          <a:p>
            <a:r>
              <a:rPr lang="en-GB" sz="1600" dirty="0"/>
              <a:t>A 65-year old man has been started on atorvastatin 20 mg orally nightly for cardiovascular primary prevention; his 10-year QRISK2 score is &gt;10%. </a:t>
            </a:r>
            <a:r>
              <a:rPr lang="en-GB" sz="1600" b="1" dirty="0"/>
              <a:t>PMH</a:t>
            </a:r>
            <a:r>
              <a:rPr lang="en-GB" sz="1600" dirty="0"/>
              <a:t>. Hypertension, current smoker. </a:t>
            </a:r>
            <a:r>
              <a:rPr lang="en-GB" sz="1600" b="1" dirty="0"/>
              <a:t>DH. </a:t>
            </a:r>
            <a:r>
              <a:rPr lang="en-GB" sz="1600" dirty="0"/>
              <a:t>Atorvastatin 20 mg orally nightly, amlodipine 10 mg orally daily.</a:t>
            </a:r>
          </a:p>
          <a:p>
            <a:endParaRPr lang="en-GB" sz="1600" dirty="0"/>
          </a:p>
          <a:p>
            <a:r>
              <a:rPr lang="en-GB" sz="1600" dirty="0"/>
              <a:t>He is asymptomatic and returns for monitoring of creatine kinase 3 months after starting therapy. This was normal before starting treatment.</a:t>
            </a:r>
          </a:p>
          <a:p>
            <a:endParaRPr lang="en-GB" sz="1600" dirty="0"/>
          </a:p>
          <a:p>
            <a:r>
              <a:rPr lang="en-GB" sz="1600" b="1" dirty="0"/>
              <a:t>Investigations</a:t>
            </a:r>
          </a:p>
          <a:p>
            <a:r>
              <a:rPr lang="en-GB" sz="1600" dirty="0"/>
              <a:t>Creatine kinase 750 U/L (24–195)</a:t>
            </a:r>
          </a:p>
        </p:txBody>
      </p:sp>
      <p:sp>
        <p:nvSpPr>
          <p:cNvPr id="10" name="TextBox 9"/>
          <p:cNvSpPr txBox="1"/>
          <p:nvPr/>
        </p:nvSpPr>
        <p:spPr>
          <a:xfrm>
            <a:off x="1697230" y="5157192"/>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decision option with regard to his atorvastatin based on these data.</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1592351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9FD41-6D68-7F0F-9FA4-EED5E654BD7D}"/>
              </a:ext>
            </a:extLst>
          </p:cNvPr>
          <p:cNvSpPr>
            <a:spLocks noGrp="1"/>
          </p:cNvSpPr>
          <p:nvPr>
            <p:ph type="title"/>
          </p:nvPr>
        </p:nvSpPr>
        <p:spPr>
          <a:xfrm>
            <a:off x="609600" y="1074738"/>
            <a:ext cx="10972800" cy="1143000"/>
          </a:xfrm>
        </p:spPr>
        <p:txBody>
          <a:bodyPr/>
          <a:lstStyle/>
          <a:p>
            <a:r>
              <a:rPr lang="en-GB" dirty="0"/>
              <a:t>ADR questions</a:t>
            </a:r>
          </a:p>
        </p:txBody>
      </p:sp>
    </p:spTree>
    <p:extLst>
      <p:ext uri="{BB962C8B-B14F-4D97-AF65-F5344CB8AC3E}">
        <p14:creationId xmlns:p14="http://schemas.microsoft.com/office/powerpoint/2010/main" val="1224066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0E67C-DE52-A3A4-5B4F-25C93BC3EF27}"/>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831CF2C-232E-389D-07D0-463644C4445C}"/>
              </a:ext>
            </a:extLst>
          </p:cNvPr>
          <p:cNvSpPr txBox="1">
            <a:spLocks/>
          </p:cNvSpPr>
          <p:nvPr/>
        </p:nvSpPr>
        <p:spPr>
          <a:xfrm>
            <a:off x="1631950" y="82550"/>
            <a:ext cx="2647950"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Adverse Drug Reactions Item </a:t>
            </a:r>
          </a:p>
        </p:txBody>
      </p:sp>
      <p:sp>
        <p:nvSpPr>
          <p:cNvPr id="9" name="Title 1">
            <a:extLst>
              <a:ext uri="{FF2B5EF4-FFF2-40B4-BE49-F238E27FC236}">
                <a16:creationId xmlns:a16="http://schemas.microsoft.com/office/drawing/2014/main" id="{BD4F9570-B637-9CDB-2B78-3D51AB43C78A}"/>
              </a:ext>
            </a:extLst>
          </p:cNvPr>
          <p:cNvSpPr txBox="1">
            <a:spLocks/>
          </p:cNvSpPr>
          <p:nvPr/>
        </p:nvSpPr>
        <p:spPr>
          <a:xfrm>
            <a:off x="5275264" y="82550"/>
            <a:ext cx="738187"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ADR301</a:t>
            </a:r>
            <a:endParaRPr lang="en-US" sz="1050" dirty="0">
              <a:solidFill>
                <a:sysClr val="windowText" lastClr="000000"/>
              </a:solidFill>
              <a:latin typeface="Calibri"/>
              <a:ea typeface="+mj-ea"/>
              <a:cs typeface="+mj-cs"/>
            </a:endParaRPr>
          </a:p>
        </p:txBody>
      </p:sp>
      <p:sp>
        <p:nvSpPr>
          <p:cNvPr id="11" name="Title 1">
            <a:extLst>
              <a:ext uri="{FF2B5EF4-FFF2-40B4-BE49-F238E27FC236}">
                <a16:creationId xmlns:a16="http://schemas.microsoft.com/office/drawing/2014/main" id="{0E989E7B-9549-255D-DEC7-A5D4291F8DC5}"/>
              </a:ext>
            </a:extLst>
          </p:cNvPr>
          <p:cNvSpPr txBox="1">
            <a:spLocks/>
          </p:cNvSpPr>
          <p:nvPr/>
        </p:nvSpPr>
        <p:spPr>
          <a:xfrm>
            <a:off x="4914901"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2" name="Title 1">
            <a:extLst>
              <a:ext uri="{FF2B5EF4-FFF2-40B4-BE49-F238E27FC236}">
                <a16:creationId xmlns:a16="http://schemas.microsoft.com/office/drawing/2014/main" id="{C2B0E22A-6D1A-7366-471B-50DDCC336D6A}"/>
              </a:ext>
            </a:extLst>
          </p:cNvPr>
          <p:cNvSpPr txBox="1">
            <a:spLocks/>
          </p:cNvSpPr>
          <p:nvPr/>
        </p:nvSpPr>
        <p:spPr>
          <a:xfrm>
            <a:off x="6181726" y="82550"/>
            <a:ext cx="2416175" cy="312738"/>
          </a:xfrm>
          <a:prstGeom prst="rect">
            <a:avLst/>
          </a:prstGeom>
          <a:solidFill>
            <a:sysClr val="window" lastClr="FFFFFF">
              <a:lumMod val="95000"/>
            </a:sysClr>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100" kern="0" dirty="0">
                <a:solidFill>
                  <a:sysClr val="windowText" lastClr="000000"/>
                </a:solidFill>
                <a:latin typeface="Calibri"/>
                <a:ea typeface="+mj-ea"/>
                <a:cs typeface="+mj-cs"/>
              </a:rPr>
              <a:t>This question item is worth </a:t>
            </a:r>
            <a:r>
              <a:rPr lang="en-US" sz="1100" b="1" kern="0" dirty="0">
                <a:solidFill>
                  <a:sysClr val="windowText" lastClr="000000"/>
                </a:solidFill>
                <a:latin typeface="Calibri"/>
                <a:ea typeface="+mj-ea"/>
                <a:cs typeface="+mj-cs"/>
              </a:rPr>
              <a:t>2 marks</a:t>
            </a:r>
            <a:endParaRPr lang="en-US" sz="1100" b="1" dirty="0">
              <a:solidFill>
                <a:sysClr val="windowText" lastClr="000000"/>
              </a:solidFill>
              <a:latin typeface="Calibri"/>
              <a:ea typeface="+mj-ea"/>
              <a:cs typeface="+mj-cs"/>
            </a:endParaRPr>
          </a:p>
        </p:txBody>
      </p:sp>
      <p:sp>
        <p:nvSpPr>
          <p:cNvPr id="13" name="Title 1">
            <a:extLst>
              <a:ext uri="{FF2B5EF4-FFF2-40B4-BE49-F238E27FC236}">
                <a16:creationId xmlns:a16="http://schemas.microsoft.com/office/drawing/2014/main" id="{A9BA7D3C-1C38-625B-2056-350DA08CC456}"/>
              </a:ext>
            </a:extLst>
          </p:cNvPr>
          <p:cNvSpPr txBox="1">
            <a:spLocks/>
          </p:cNvSpPr>
          <p:nvPr/>
        </p:nvSpPr>
        <p:spPr>
          <a:xfrm>
            <a:off x="8947150" y="82550"/>
            <a:ext cx="908050" cy="312738"/>
          </a:xfrm>
          <a:prstGeom prst="rect">
            <a:avLst/>
          </a:prstGeom>
          <a:ln w="3175" cap="flat" cmpd="sng" algn="ctr">
            <a:solidFill>
              <a:sysClr val="windowText" lastClr="000000"/>
            </a:solidFill>
            <a:prstDash val="solid"/>
            <a:round/>
            <a:headEnd type="none" w="med" len="med"/>
            <a:tailEnd type="none" w="med" len="med"/>
          </a:ln>
        </p:spPr>
        <p:txBody>
          <a:bodyPr anchor="ctr"/>
          <a:lstStyle/>
          <a:p>
            <a:pPr algn="ctr" defTabSz="457200">
              <a:defRPr/>
            </a:pPr>
            <a:r>
              <a:rPr lang="en-US" sz="800" dirty="0">
                <a:solidFill>
                  <a:sysClr val="windowText" lastClr="000000"/>
                </a:solidFill>
                <a:latin typeface="Calibri"/>
                <a:ea typeface="+mj-ea"/>
                <a:cs typeface="+mj-cs"/>
              </a:rPr>
              <a:t>You may use  the BNF at any time </a:t>
            </a:r>
          </a:p>
        </p:txBody>
      </p:sp>
      <p:pic>
        <p:nvPicPr>
          <p:cNvPr id="39950" name="Picture 13" descr="Screen shot 2011-01-25 at 16.58.44.png">
            <a:extLst>
              <a:ext uri="{FF2B5EF4-FFF2-40B4-BE49-F238E27FC236}">
                <a16:creationId xmlns:a16="http://schemas.microsoft.com/office/drawing/2014/main" id="{A26CB8C3-2AC3-A1BD-0F0B-A25F696A9B3C}"/>
              </a:ext>
            </a:extLst>
          </p:cNvPr>
          <p:cNvPicPr>
            <a:picLocks noChangeAspect="1"/>
          </p:cNvPicPr>
          <p:nvPr/>
        </p:nvPicPr>
        <p:blipFill>
          <a:blip r:embed="rId3"/>
          <a:srcRect/>
          <a:stretch>
            <a:fillRect/>
          </a:stretch>
        </p:blipFill>
        <p:spPr bwMode="auto">
          <a:xfrm>
            <a:off x="9855201" y="82550"/>
            <a:ext cx="728663" cy="312738"/>
          </a:xfrm>
          <a:prstGeom prst="rect">
            <a:avLst/>
          </a:prstGeom>
          <a:noFill/>
          <a:ln w="9525">
            <a:noFill/>
            <a:miter lim="800000"/>
            <a:headEnd/>
            <a:tailEnd/>
          </a:ln>
        </p:spPr>
      </p:pic>
      <p:graphicFrame>
        <p:nvGraphicFramePr>
          <p:cNvPr id="15" name="Table 14">
            <a:extLst>
              <a:ext uri="{FF2B5EF4-FFF2-40B4-BE49-F238E27FC236}">
                <a16:creationId xmlns:a16="http://schemas.microsoft.com/office/drawing/2014/main" id="{E775F643-1481-1193-49C7-9EFD7A881BC1}"/>
              </a:ext>
            </a:extLst>
          </p:cNvPr>
          <p:cNvGraphicFramePr>
            <a:graphicFrameLocks noGrp="1"/>
          </p:cNvGraphicFramePr>
          <p:nvPr/>
        </p:nvGraphicFramePr>
        <p:xfrm>
          <a:off x="6278288" y="594679"/>
          <a:ext cx="4239850" cy="2034222"/>
        </p:xfrm>
        <a:graphic>
          <a:graphicData uri="http://schemas.openxmlformats.org/drawingml/2006/table">
            <a:tbl>
              <a:tblPr firstRow="1" bandRow="1">
                <a:tableStyleId>{5940675A-B579-460E-94D1-54222C63F5DA}</a:tableStyleId>
              </a:tblPr>
              <a:tblGrid>
                <a:gridCol w="274912">
                  <a:extLst>
                    <a:ext uri="{9D8B030D-6E8A-4147-A177-3AD203B41FA5}">
                      <a16:colId xmlns:a16="http://schemas.microsoft.com/office/drawing/2014/main" val="20000"/>
                    </a:ext>
                  </a:extLst>
                </a:gridCol>
                <a:gridCol w="344297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313688">
                  <a:extLst>
                    <a:ext uri="{9D8B030D-6E8A-4147-A177-3AD203B41FA5}">
                      <a16:colId xmlns:a16="http://schemas.microsoft.com/office/drawing/2014/main" val="20003"/>
                    </a:ext>
                  </a:extLst>
                </a:gridCol>
              </a:tblGrid>
              <a:tr h="449262">
                <a:tc gridSpan="2">
                  <a:txBody>
                    <a:bodyPr/>
                    <a:lstStyle/>
                    <a:p>
                      <a:pPr algn="ctr">
                        <a:spcAft>
                          <a:spcPts val="0"/>
                        </a:spcAft>
                      </a:pPr>
                      <a:r>
                        <a:rPr lang="en-GB" sz="1600" b="1" dirty="0"/>
                        <a:t>PRESCRIPTION OPTIONS</a:t>
                      </a:r>
                    </a:p>
                    <a:p>
                      <a:pPr algn="ctr">
                        <a:spcAft>
                          <a:spcPts val="0"/>
                        </a:spcAft>
                      </a:pPr>
                      <a:endParaRPr lang="en-GB" sz="500" b="1" dirty="0"/>
                    </a:p>
                  </a:txBody>
                  <a:tcPr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sz="1400"/>
                    </a:p>
                  </a:txBody>
                  <a:tcPr/>
                </a:tc>
                <a:tc>
                  <a:txBody>
                    <a:bodyPr/>
                    <a:lstStyle/>
                    <a:p>
                      <a:pPr>
                        <a:spcAft>
                          <a:spcPts val="1800"/>
                        </a:spcAft>
                      </a:pPr>
                      <a:endParaRPr lang="en-GB" sz="800" dirty="0"/>
                    </a:p>
                  </a:txBody>
                  <a:tcPr vert="vert270">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spcAft>
                          <a:spcPts val="1800"/>
                        </a:spcAft>
                      </a:pPr>
                      <a:endParaRPr lang="en-GB" sz="900" dirty="0"/>
                    </a:p>
                  </a:txBody>
                  <a:tcPr vert="vert27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1609">
                <a:tc gridSpan="2">
                  <a:txBody>
                    <a:bodyPr/>
                    <a:lstStyle/>
                    <a:p>
                      <a:endParaRPr lang="en-GB" sz="800" b="1" dirty="0"/>
                    </a:p>
                  </a:txBody>
                  <a:tcPr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sz="1050" b="1" dirty="0"/>
                    </a:p>
                  </a:txBody>
                  <a:tcPr anchor="b">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endParaRPr lang="en-GB" sz="800" b="1" dirty="0"/>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19636">
                <a:tc>
                  <a:txBody>
                    <a:bodyPr/>
                    <a:lstStyle/>
                    <a:p>
                      <a:r>
                        <a:rPr lang="en-GB" sz="1100" b="1" dirty="0"/>
                        <a:t>A</a:t>
                      </a:r>
                    </a:p>
                  </a:txBody>
                  <a:tcPr anchor="ctr">
                    <a:lnT w="12700" cap="flat" cmpd="sng" algn="ctr">
                      <a:solidFill>
                        <a:srgbClr val="000000"/>
                      </a:solidFill>
                      <a:prstDash val="solid"/>
                      <a:round/>
                      <a:headEnd type="none" w="med" len="med"/>
                      <a:tailEnd type="none" w="med" len="med"/>
                    </a:lnT>
                  </a:tcPr>
                </a:tc>
                <a:tc>
                  <a:txBody>
                    <a:bodyPr/>
                    <a:lstStyle/>
                    <a:p>
                      <a:r>
                        <a:rPr lang="en-GB" sz="1200" dirty="0"/>
                        <a:t>ciprofloxacin</a:t>
                      </a:r>
                      <a:r>
                        <a:rPr lang="en-GB" sz="1200" baseline="0" dirty="0"/>
                        <a:t> 500 mg orally 12-hrly</a:t>
                      </a:r>
                      <a:endParaRPr lang="en-GB" sz="1200" dirty="0"/>
                    </a:p>
                  </a:txBody>
                  <a:tcPr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2"/>
                  </a:ext>
                </a:extLst>
              </a:tr>
              <a:tr h="219636">
                <a:tc>
                  <a:txBody>
                    <a:bodyPr/>
                    <a:lstStyle/>
                    <a:p>
                      <a:r>
                        <a:rPr lang="en-GB" sz="1100" b="1" dirty="0"/>
                        <a:t>B</a:t>
                      </a:r>
                    </a:p>
                  </a:txBody>
                  <a:tcPr anchor="ctr"/>
                </a:tc>
                <a:tc>
                  <a:txBody>
                    <a:bodyPr/>
                    <a:lstStyle/>
                    <a:p>
                      <a:r>
                        <a:rPr lang="en-GB" sz="1200" dirty="0" err="1"/>
                        <a:t>enoxaparin</a:t>
                      </a:r>
                      <a:r>
                        <a:rPr lang="en-GB" sz="1200" baseline="0" dirty="0"/>
                        <a:t> 40 mg subcutaneously daily</a:t>
                      </a:r>
                      <a:endParaRPr lang="en-GB" sz="1200" dirty="0"/>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3"/>
                  </a:ext>
                </a:extLst>
              </a:tr>
              <a:tr h="219636">
                <a:tc>
                  <a:txBody>
                    <a:bodyPr/>
                    <a:lstStyle/>
                    <a:p>
                      <a:r>
                        <a:rPr lang="en-GB" sz="1100" b="1" dirty="0"/>
                        <a:t>C</a:t>
                      </a:r>
                    </a:p>
                  </a:txBody>
                  <a:tcPr anchor="ctr"/>
                </a:tc>
                <a:tc>
                  <a:txBody>
                    <a:bodyPr/>
                    <a:lstStyle/>
                    <a:p>
                      <a:r>
                        <a:rPr lang="en-GB" sz="1200" dirty="0" err="1"/>
                        <a:t>ipratropium</a:t>
                      </a:r>
                      <a:r>
                        <a:rPr lang="en-GB" sz="1200" dirty="0"/>
                        <a:t> 250micrograms nebulised</a:t>
                      </a:r>
                      <a:r>
                        <a:rPr lang="en-GB" sz="1200" baseline="0" dirty="0"/>
                        <a:t> 6-hrly</a:t>
                      </a:r>
                      <a:r>
                        <a:rPr lang="en-GB" sz="1200" dirty="0"/>
                        <a:t> </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4"/>
                  </a:ext>
                </a:extLst>
              </a:tr>
              <a:tr h="219636">
                <a:tc>
                  <a:txBody>
                    <a:bodyPr/>
                    <a:lstStyle/>
                    <a:p>
                      <a:r>
                        <a:rPr lang="en-GB" sz="1100" b="1" dirty="0"/>
                        <a:t>D</a:t>
                      </a:r>
                    </a:p>
                  </a:txBody>
                  <a:tcPr anchor="ctr"/>
                </a:tc>
                <a:tc>
                  <a:txBody>
                    <a:bodyPr/>
                    <a:lstStyle/>
                    <a:p>
                      <a:r>
                        <a:rPr lang="en-GB" sz="1200" dirty="0" err="1"/>
                        <a:t>prednisolone</a:t>
                      </a:r>
                      <a:r>
                        <a:rPr lang="en-GB" sz="1200" dirty="0"/>
                        <a:t> 30mg orally daily</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5"/>
                  </a:ext>
                </a:extLst>
              </a:tr>
              <a:tr h="219636">
                <a:tc>
                  <a:txBody>
                    <a:bodyPr/>
                    <a:lstStyle/>
                    <a:p>
                      <a:r>
                        <a:rPr lang="en-GB" sz="1100" b="1" dirty="0"/>
                        <a:t>E</a:t>
                      </a:r>
                    </a:p>
                  </a:txBody>
                  <a:tcPr anchor="ctr"/>
                </a:tc>
                <a:tc>
                  <a:txBody>
                    <a:bodyPr/>
                    <a:lstStyle/>
                    <a:p>
                      <a:r>
                        <a:rPr lang="en-GB" sz="1200" dirty="0" err="1"/>
                        <a:t>salbutamol</a:t>
                      </a:r>
                      <a:r>
                        <a:rPr lang="en-GB" sz="1200" dirty="0"/>
                        <a:t> 2.5 mg nebulised</a:t>
                      </a:r>
                      <a:r>
                        <a:rPr lang="en-GB" sz="1200" baseline="0" dirty="0"/>
                        <a:t> 6-hrly</a:t>
                      </a:r>
                      <a:r>
                        <a:rPr lang="en-GB" sz="1200" dirty="0"/>
                        <a:t> </a:t>
                      </a:r>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16" name="TextBox 15">
            <a:extLst>
              <a:ext uri="{FF2B5EF4-FFF2-40B4-BE49-F238E27FC236}">
                <a16:creationId xmlns:a16="http://schemas.microsoft.com/office/drawing/2014/main" id="{5AACE859-E1F4-26C7-6754-273D68B0482D}"/>
              </a:ext>
            </a:extLst>
          </p:cNvPr>
          <p:cNvSpPr txBox="1"/>
          <p:nvPr/>
        </p:nvSpPr>
        <p:spPr>
          <a:xfrm>
            <a:off x="1631950" y="598488"/>
            <a:ext cx="4381500" cy="1569660"/>
          </a:xfrm>
          <a:prstGeom prst="rect">
            <a:avLst/>
          </a:prstGeom>
          <a:noFill/>
          <a:ln>
            <a:solidFill>
              <a:srgbClr val="000000"/>
            </a:solidFill>
          </a:ln>
        </p:spPr>
        <p:txBody>
          <a:bodyPr wrap="square">
            <a:spAutoFit/>
          </a:bodyPr>
          <a:lstStyle/>
          <a:p>
            <a:r>
              <a:rPr lang="en-US" sz="1200" b="1" dirty="0"/>
              <a:t>Case presentation</a:t>
            </a:r>
          </a:p>
          <a:p>
            <a:r>
              <a:rPr lang="en-US" sz="1200" dirty="0">
                <a:solidFill>
                  <a:srgbClr val="000000"/>
                </a:solidFill>
                <a:latin typeface="Calibri" charset="0"/>
              </a:rPr>
              <a:t>A 53-year-old woman with bronchiectasis and chronic obstructive pulmonary disease is being treated in hospital for an exacerbation of her usual wheeze and productive cough. Her regular medicines include oral theophylline that is continued in hospital. </a:t>
            </a:r>
          </a:p>
          <a:p>
            <a:endParaRPr lang="en-US" sz="1200" dirty="0">
              <a:solidFill>
                <a:srgbClr val="000000"/>
              </a:solidFill>
              <a:latin typeface="Calibri" charset="0"/>
            </a:endParaRPr>
          </a:p>
          <a:p>
            <a:r>
              <a:rPr lang="en-US" sz="1200" dirty="0">
                <a:solidFill>
                  <a:srgbClr val="000000"/>
                </a:solidFill>
                <a:latin typeface="Calibri" charset="0"/>
              </a:rPr>
              <a:t>Her concomitant in-patient prescriptions are listed (right). On Day 3 of admission, she suffers a first-ever seizure. </a:t>
            </a:r>
          </a:p>
        </p:txBody>
      </p:sp>
      <p:sp>
        <p:nvSpPr>
          <p:cNvPr id="17" name="TextBox 16">
            <a:extLst>
              <a:ext uri="{FF2B5EF4-FFF2-40B4-BE49-F238E27FC236}">
                <a16:creationId xmlns:a16="http://schemas.microsoft.com/office/drawing/2014/main" id="{D7E25966-B21B-D8EC-013C-A9A8E5ACD0EC}"/>
              </a:ext>
            </a:extLst>
          </p:cNvPr>
          <p:cNvSpPr txBox="1"/>
          <p:nvPr/>
        </p:nvSpPr>
        <p:spPr>
          <a:xfrm>
            <a:off x="1589863" y="2819296"/>
            <a:ext cx="4381500" cy="830997"/>
          </a:xfrm>
          <a:prstGeom prst="rect">
            <a:avLst/>
          </a:prstGeom>
          <a:solidFill>
            <a:schemeClr val="bg1">
              <a:lumMod val="85000"/>
            </a:schemeClr>
          </a:solidFill>
          <a:ln>
            <a:solidFill>
              <a:srgbClr val="000000"/>
            </a:solidFill>
          </a:ln>
        </p:spPr>
        <p:txBody>
          <a:bodyPr wrap="square">
            <a:spAutoFit/>
          </a:bodyPr>
          <a:lstStyle/>
          <a:p>
            <a:pPr>
              <a:defRPr/>
            </a:pPr>
            <a:r>
              <a:rPr lang="en-US" sz="1200" b="1" dirty="0"/>
              <a:t>Question</a:t>
            </a:r>
          </a:p>
          <a:p>
            <a:pPr>
              <a:defRPr/>
            </a:pPr>
            <a:r>
              <a:rPr lang="en-US" sz="1200" dirty="0"/>
              <a:t>Of the prescriptions listed here, which is </a:t>
            </a:r>
            <a:r>
              <a:rPr lang="en-US" sz="1200" i="1" dirty="0"/>
              <a:t>most likely </a:t>
            </a:r>
            <a:r>
              <a:rPr lang="en-US" sz="1200" dirty="0"/>
              <a:t>to have contributed to the occurrence of a seizure in this patient.</a:t>
            </a:r>
          </a:p>
          <a:p>
            <a:pPr>
              <a:defRPr/>
            </a:pPr>
            <a:r>
              <a:rPr lang="en-US" sz="1200" dirty="0"/>
              <a:t>(</a:t>
            </a:r>
            <a:r>
              <a:rPr lang="en-US" sz="1200" i="1" dirty="0"/>
              <a:t>mark with a tick</a:t>
            </a:r>
            <a:r>
              <a:rPr lang="en-US" sz="1200" dirty="0"/>
              <a:t>)</a:t>
            </a:r>
          </a:p>
        </p:txBody>
      </p:sp>
      <p:cxnSp>
        <p:nvCxnSpPr>
          <p:cNvPr id="39955" name="Straight Connector 20">
            <a:extLst>
              <a:ext uri="{FF2B5EF4-FFF2-40B4-BE49-F238E27FC236}">
                <a16:creationId xmlns:a16="http://schemas.microsoft.com/office/drawing/2014/main" id="{5F4F5776-1BAB-7631-FEF9-137CE5818FE5}"/>
              </a:ext>
            </a:extLst>
          </p:cNvPr>
          <p:cNvCxnSpPr>
            <a:cxnSpLocks noChangeShapeType="1"/>
          </p:cNvCxnSpPr>
          <p:nvPr/>
        </p:nvCxnSpPr>
        <p:spPr bwMode="auto">
          <a:xfrm rot="5400000">
            <a:off x="3219451" y="3473451"/>
            <a:ext cx="5751512" cy="1587"/>
          </a:xfrm>
          <a:prstGeom prst="line">
            <a:avLst/>
          </a:prstGeom>
          <a:noFill/>
          <a:ln w="19050">
            <a:solidFill>
              <a:srgbClr val="000000"/>
            </a:solidFill>
            <a:round/>
            <a:headEnd/>
            <a:tailEnd/>
          </a:ln>
        </p:spPr>
      </p:cxnSp>
    </p:spTree>
    <p:extLst>
      <p:ext uri="{BB962C8B-B14F-4D97-AF65-F5344CB8AC3E}">
        <p14:creationId xmlns:p14="http://schemas.microsoft.com/office/powerpoint/2010/main" val="4247135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631950" y="82550"/>
            <a:ext cx="2647950"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Adverse Drug Reactions Item </a:t>
            </a:r>
          </a:p>
        </p:txBody>
      </p:sp>
      <p:sp>
        <p:nvSpPr>
          <p:cNvPr id="9" name="Title 1"/>
          <p:cNvSpPr txBox="1">
            <a:spLocks/>
          </p:cNvSpPr>
          <p:nvPr/>
        </p:nvSpPr>
        <p:spPr>
          <a:xfrm>
            <a:off x="5275264" y="82550"/>
            <a:ext cx="738187"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ADR101</a:t>
            </a:r>
            <a:endParaRPr lang="en-US" sz="1050" dirty="0">
              <a:solidFill>
                <a:sysClr val="windowText" lastClr="000000"/>
              </a:solidFill>
              <a:latin typeface="Calibri"/>
              <a:ea typeface="+mj-ea"/>
              <a:cs typeface="+mj-cs"/>
            </a:endParaRPr>
          </a:p>
        </p:txBody>
      </p:sp>
      <p:sp>
        <p:nvSpPr>
          <p:cNvPr id="11" name="Title 1"/>
          <p:cNvSpPr txBox="1">
            <a:spLocks/>
          </p:cNvSpPr>
          <p:nvPr/>
        </p:nvSpPr>
        <p:spPr>
          <a:xfrm>
            <a:off x="4914901"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2" name="Title 1"/>
          <p:cNvSpPr txBox="1">
            <a:spLocks/>
          </p:cNvSpPr>
          <p:nvPr/>
        </p:nvSpPr>
        <p:spPr>
          <a:xfrm>
            <a:off x="6181726" y="82550"/>
            <a:ext cx="2416175" cy="312738"/>
          </a:xfrm>
          <a:prstGeom prst="rect">
            <a:avLst/>
          </a:prstGeom>
          <a:solidFill>
            <a:sysClr val="window" lastClr="FFFFFF">
              <a:lumMod val="95000"/>
            </a:sysClr>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100" kern="0" dirty="0">
                <a:solidFill>
                  <a:sysClr val="windowText" lastClr="000000"/>
                </a:solidFill>
                <a:latin typeface="Calibri"/>
                <a:ea typeface="+mj-ea"/>
                <a:cs typeface="+mj-cs"/>
              </a:rPr>
              <a:t>This item is worth </a:t>
            </a:r>
            <a:r>
              <a:rPr lang="en-US" sz="1100" b="1" kern="0" dirty="0">
                <a:solidFill>
                  <a:sysClr val="windowText" lastClr="000000"/>
                </a:solidFill>
                <a:latin typeface="Calibri"/>
                <a:ea typeface="+mj-ea"/>
                <a:cs typeface="+mj-cs"/>
              </a:rPr>
              <a:t>2 marks</a:t>
            </a:r>
            <a:endParaRPr lang="en-US" sz="1100" b="1" dirty="0">
              <a:solidFill>
                <a:sysClr val="windowText" lastClr="000000"/>
              </a:solidFill>
              <a:latin typeface="Calibri"/>
              <a:ea typeface="+mj-ea"/>
              <a:cs typeface="+mj-cs"/>
            </a:endParaRPr>
          </a:p>
        </p:txBody>
      </p:sp>
      <p:sp>
        <p:nvSpPr>
          <p:cNvPr id="13" name="Title 1"/>
          <p:cNvSpPr txBox="1">
            <a:spLocks/>
          </p:cNvSpPr>
          <p:nvPr/>
        </p:nvSpPr>
        <p:spPr>
          <a:xfrm>
            <a:off x="8947150" y="82550"/>
            <a:ext cx="908050" cy="312738"/>
          </a:xfrm>
          <a:prstGeom prst="rect">
            <a:avLst/>
          </a:prstGeom>
          <a:ln w="3175" cap="flat" cmpd="sng" algn="ctr">
            <a:solidFill>
              <a:sysClr val="windowText" lastClr="000000"/>
            </a:solidFill>
            <a:prstDash val="solid"/>
            <a:round/>
            <a:headEnd type="none" w="med" len="med"/>
            <a:tailEnd type="none" w="med" len="med"/>
          </a:ln>
        </p:spPr>
        <p:txBody>
          <a:bodyPr anchor="ctr"/>
          <a:lstStyle/>
          <a:p>
            <a:pPr algn="ctr" defTabSz="457200">
              <a:defRPr/>
            </a:pPr>
            <a:r>
              <a:rPr lang="en-US" sz="800" dirty="0">
                <a:solidFill>
                  <a:sysClr val="windowText" lastClr="000000"/>
                </a:solidFill>
                <a:latin typeface="Calibri"/>
                <a:ea typeface="+mj-ea"/>
                <a:cs typeface="+mj-cs"/>
              </a:rPr>
              <a:t>You may use  the BNF at any time </a:t>
            </a:r>
          </a:p>
        </p:txBody>
      </p:sp>
      <p:pic>
        <p:nvPicPr>
          <p:cNvPr id="39950" name="Picture 13" descr="Screen shot 2011-01-25 at 16.58.44.png"/>
          <p:cNvPicPr>
            <a:picLocks noChangeAspect="1"/>
          </p:cNvPicPr>
          <p:nvPr/>
        </p:nvPicPr>
        <p:blipFill>
          <a:blip r:embed="rId3"/>
          <a:srcRect/>
          <a:stretch>
            <a:fillRect/>
          </a:stretch>
        </p:blipFill>
        <p:spPr bwMode="auto">
          <a:xfrm>
            <a:off x="9855201" y="82550"/>
            <a:ext cx="728663" cy="312738"/>
          </a:xfrm>
          <a:prstGeom prst="rect">
            <a:avLst/>
          </a:prstGeom>
          <a:noFill/>
          <a:ln w="9525">
            <a:noFill/>
            <a:miter lim="800000"/>
            <a:headEnd/>
            <a:tailEnd/>
          </a:ln>
        </p:spPr>
      </p:pic>
      <p:graphicFrame>
        <p:nvGraphicFramePr>
          <p:cNvPr id="15" name="Table 14"/>
          <p:cNvGraphicFramePr>
            <a:graphicFrameLocks noGrp="1"/>
          </p:cNvGraphicFramePr>
          <p:nvPr>
            <p:extLst>
              <p:ext uri="{D42A27DB-BD31-4B8C-83A1-F6EECF244321}">
                <p14:modId xmlns:p14="http://schemas.microsoft.com/office/powerpoint/2010/main" val="412437925"/>
              </p:ext>
            </p:extLst>
          </p:nvPr>
        </p:nvGraphicFramePr>
        <p:xfrm>
          <a:off x="6278288" y="594679"/>
          <a:ext cx="4239850" cy="1958022"/>
        </p:xfrm>
        <a:graphic>
          <a:graphicData uri="http://schemas.openxmlformats.org/drawingml/2006/table">
            <a:tbl>
              <a:tblPr firstRow="1" bandRow="1">
                <a:tableStyleId>{5940675A-B579-460E-94D1-54222C63F5DA}</a:tableStyleId>
              </a:tblPr>
              <a:tblGrid>
                <a:gridCol w="274912">
                  <a:extLst>
                    <a:ext uri="{9D8B030D-6E8A-4147-A177-3AD203B41FA5}">
                      <a16:colId xmlns:a16="http://schemas.microsoft.com/office/drawing/2014/main" val="20000"/>
                    </a:ext>
                  </a:extLst>
                </a:gridCol>
                <a:gridCol w="344297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313688">
                  <a:extLst>
                    <a:ext uri="{9D8B030D-6E8A-4147-A177-3AD203B41FA5}">
                      <a16:colId xmlns:a16="http://schemas.microsoft.com/office/drawing/2014/main" val="20003"/>
                    </a:ext>
                  </a:extLst>
                </a:gridCol>
              </a:tblGrid>
              <a:tr h="449262">
                <a:tc gridSpan="2">
                  <a:txBody>
                    <a:bodyPr/>
                    <a:lstStyle/>
                    <a:p>
                      <a:pPr algn="ctr">
                        <a:spcAft>
                          <a:spcPts val="0"/>
                        </a:spcAft>
                      </a:pPr>
                      <a:r>
                        <a:rPr lang="en-GB" sz="1600" b="1" dirty="0"/>
                        <a:t>ADVERSE EFFECT OPTIONS</a:t>
                      </a:r>
                    </a:p>
                    <a:p>
                      <a:pPr algn="ctr">
                        <a:spcAft>
                          <a:spcPts val="0"/>
                        </a:spcAft>
                      </a:pPr>
                      <a:endParaRPr lang="en-GB" sz="500" b="1" dirty="0"/>
                    </a:p>
                  </a:txBody>
                  <a:tcPr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sz="1400"/>
                    </a:p>
                  </a:txBody>
                  <a:tcPr/>
                </a:tc>
                <a:tc>
                  <a:txBody>
                    <a:bodyPr/>
                    <a:lstStyle/>
                    <a:p>
                      <a:pPr>
                        <a:spcAft>
                          <a:spcPts val="1800"/>
                        </a:spcAft>
                      </a:pPr>
                      <a:endParaRPr lang="en-GB" sz="800" dirty="0"/>
                    </a:p>
                  </a:txBody>
                  <a:tcPr vert="vert270">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spcAft>
                          <a:spcPts val="1800"/>
                        </a:spcAft>
                      </a:pPr>
                      <a:endParaRPr lang="en-GB" sz="900" dirty="0"/>
                    </a:p>
                  </a:txBody>
                  <a:tcPr vert="vert27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1609">
                <a:tc gridSpan="2">
                  <a:txBody>
                    <a:bodyPr/>
                    <a:lstStyle/>
                    <a:p>
                      <a:endParaRPr lang="en-GB" sz="800" b="1" dirty="0"/>
                    </a:p>
                  </a:txBody>
                  <a:tcPr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sz="1050" b="1" dirty="0"/>
                    </a:p>
                  </a:txBody>
                  <a:tcPr anchor="b">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endParaRPr lang="en-GB" sz="800" b="1" dirty="0"/>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19636">
                <a:tc>
                  <a:txBody>
                    <a:bodyPr/>
                    <a:lstStyle/>
                    <a:p>
                      <a:r>
                        <a:rPr lang="en-GB" sz="1100" b="1" dirty="0"/>
                        <a:t>A</a:t>
                      </a:r>
                    </a:p>
                  </a:txBody>
                  <a:tcPr anchor="ctr">
                    <a:lnT w="12700" cap="flat" cmpd="sng" algn="ctr">
                      <a:solidFill>
                        <a:srgbClr val="000000"/>
                      </a:solidFill>
                      <a:prstDash val="solid"/>
                      <a:round/>
                      <a:headEnd type="none" w="med" len="med"/>
                      <a:tailEnd type="none" w="med" len="med"/>
                    </a:lnT>
                  </a:tcPr>
                </a:tc>
                <a:tc>
                  <a:txBody>
                    <a:bodyPr/>
                    <a:lstStyle/>
                    <a:p>
                      <a:r>
                        <a:rPr lang="en-GB" sz="1200" dirty="0"/>
                        <a:t>bradycardia</a:t>
                      </a:r>
                    </a:p>
                  </a:txBody>
                  <a:tcPr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2"/>
                  </a:ext>
                </a:extLst>
              </a:tr>
              <a:tr h="219636">
                <a:tc>
                  <a:txBody>
                    <a:bodyPr/>
                    <a:lstStyle/>
                    <a:p>
                      <a:r>
                        <a:rPr lang="en-GB" sz="1100" b="1" dirty="0"/>
                        <a:t>B</a:t>
                      </a:r>
                    </a:p>
                  </a:txBody>
                  <a:tcPr anchor="ctr"/>
                </a:tc>
                <a:tc>
                  <a:txBody>
                    <a:bodyPr/>
                    <a:lstStyle/>
                    <a:p>
                      <a:r>
                        <a:rPr lang="en-GB" sz="1200" dirty="0" err="1"/>
                        <a:t>hypersalivation</a:t>
                      </a:r>
                      <a:endParaRPr lang="en-GB" sz="1200" dirty="0"/>
                    </a:p>
                  </a:txBody>
                  <a:tcPr marT="0" marB="0"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3"/>
                  </a:ext>
                </a:extLst>
              </a:tr>
              <a:tr h="219636">
                <a:tc>
                  <a:txBody>
                    <a:bodyPr/>
                    <a:lstStyle/>
                    <a:p>
                      <a:r>
                        <a:rPr lang="en-GB" sz="1100" b="1" dirty="0"/>
                        <a:t>C</a:t>
                      </a:r>
                    </a:p>
                  </a:txBody>
                  <a:tcPr anchor="ctr"/>
                </a:tc>
                <a:tc>
                  <a:txBody>
                    <a:bodyPr/>
                    <a:lstStyle/>
                    <a:p>
                      <a:r>
                        <a:rPr lang="en-GB" sz="1200" dirty="0"/>
                        <a:t>hypokalaemia</a:t>
                      </a:r>
                    </a:p>
                  </a:txBody>
                  <a:tcPr marT="0" marB="0"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4"/>
                  </a:ext>
                </a:extLst>
              </a:tr>
              <a:tr h="219636">
                <a:tc>
                  <a:txBody>
                    <a:bodyPr/>
                    <a:lstStyle/>
                    <a:p>
                      <a:r>
                        <a:rPr lang="en-GB" sz="1100" b="1" dirty="0"/>
                        <a:t>D</a:t>
                      </a:r>
                    </a:p>
                  </a:txBody>
                  <a:tcPr anchor="ctr"/>
                </a:tc>
                <a:tc>
                  <a:txBody>
                    <a:bodyPr/>
                    <a:lstStyle/>
                    <a:p>
                      <a:r>
                        <a:rPr lang="en-GB" sz="1200" dirty="0" err="1"/>
                        <a:t>mydriasis</a:t>
                      </a:r>
                      <a:endParaRPr lang="en-GB" sz="1200" dirty="0"/>
                    </a:p>
                  </a:txBody>
                  <a:tcPr marT="0" marB="0"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5"/>
                  </a:ext>
                </a:extLst>
              </a:tr>
              <a:tr h="219636">
                <a:tc>
                  <a:txBody>
                    <a:bodyPr/>
                    <a:lstStyle/>
                    <a:p>
                      <a:r>
                        <a:rPr lang="en-GB" sz="1100" b="1" dirty="0"/>
                        <a:t>E</a:t>
                      </a:r>
                    </a:p>
                  </a:txBody>
                  <a:tcPr anchor="ctr"/>
                </a:tc>
                <a:tc>
                  <a:txBody>
                    <a:bodyPr/>
                    <a:lstStyle/>
                    <a:p>
                      <a:r>
                        <a:rPr lang="en-GB" sz="1200" dirty="0"/>
                        <a:t>urinary</a:t>
                      </a:r>
                      <a:r>
                        <a:rPr lang="en-GB" sz="1200" baseline="0" dirty="0"/>
                        <a:t> frequency</a:t>
                      </a:r>
                      <a:endParaRPr lang="en-GB" sz="1200" dirty="0"/>
                    </a:p>
                  </a:txBody>
                  <a:tcPr marT="0" marB="0"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16" name="TextBox 15"/>
          <p:cNvSpPr txBox="1"/>
          <p:nvPr/>
        </p:nvSpPr>
        <p:spPr>
          <a:xfrm>
            <a:off x="713582" y="757020"/>
            <a:ext cx="4381500" cy="646331"/>
          </a:xfrm>
          <a:prstGeom prst="rect">
            <a:avLst/>
          </a:prstGeom>
          <a:noFill/>
          <a:ln>
            <a:solidFill>
              <a:srgbClr val="000000"/>
            </a:solidFill>
          </a:ln>
        </p:spPr>
        <p:txBody>
          <a:bodyPr>
            <a:spAutoFit/>
          </a:bodyPr>
          <a:lstStyle/>
          <a:p>
            <a:r>
              <a:rPr lang="en-US" sz="1200" b="1" dirty="0"/>
              <a:t>Case presentation</a:t>
            </a:r>
          </a:p>
          <a:p>
            <a:r>
              <a:rPr lang="en-GB" sz="1200" dirty="0"/>
              <a:t>A 10-year-old girl is treated with ipratropium as part of treatment for an acute asthma attack. </a:t>
            </a:r>
            <a:endParaRPr lang="en-US" sz="1200" dirty="0"/>
          </a:p>
        </p:txBody>
      </p:sp>
      <p:sp>
        <p:nvSpPr>
          <p:cNvPr id="17" name="TextBox 16"/>
          <p:cNvSpPr txBox="1"/>
          <p:nvPr/>
        </p:nvSpPr>
        <p:spPr>
          <a:xfrm>
            <a:off x="713582" y="1922464"/>
            <a:ext cx="4381500" cy="830997"/>
          </a:xfrm>
          <a:prstGeom prst="rect">
            <a:avLst/>
          </a:prstGeom>
          <a:solidFill>
            <a:schemeClr val="bg1">
              <a:lumMod val="85000"/>
            </a:schemeClr>
          </a:solidFill>
          <a:ln>
            <a:solidFill>
              <a:srgbClr val="000000"/>
            </a:solidFill>
          </a:ln>
        </p:spPr>
        <p:txBody>
          <a:bodyPr wrap="square">
            <a:spAutoFit/>
          </a:bodyPr>
          <a:lstStyle/>
          <a:p>
            <a:pPr>
              <a:defRPr/>
            </a:pPr>
            <a:r>
              <a:rPr lang="en-US" sz="1200" b="1" dirty="0"/>
              <a:t>Question</a:t>
            </a:r>
          </a:p>
          <a:p>
            <a:pPr>
              <a:defRPr/>
            </a:pPr>
            <a:r>
              <a:rPr lang="en-US" sz="1200" dirty="0"/>
              <a:t>Select the adverse effect that is </a:t>
            </a:r>
            <a:r>
              <a:rPr lang="en-US" sz="1200" i="1" dirty="0"/>
              <a:t>most likely </a:t>
            </a:r>
            <a:r>
              <a:rPr lang="en-US" sz="1200" dirty="0"/>
              <a:t>to be caused by ipratropium.</a:t>
            </a:r>
          </a:p>
          <a:p>
            <a:pPr>
              <a:defRPr/>
            </a:pPr>
            <a:r>
              <a:rPr lang="en-US" sz="1200" dirty="0"/>
              <a:t>(</a:t>
            </a:r>
            <a:r>
              <a:rPr lang="en-US" sz="1200" i="1" dirty="0"/>
              <a:t>mark it with a tick</a:t>
            </a:r>
            <a:r>
              <a:rPr lang="en-US" sz="1200" dirty="0"/>
              <a:t>)</a:t>
            </a:r>
          </a:p>
        </p:txBody>
      </p:sp>
      <p:cxnSp>
        <p:nvCxnSpPr>
          <p:cNvPr id="39955" name="Straight Connector 20"/>
          <p:cNvCxnSpPr>
            <a:cxnSpLocks noChangeShapeType="1"/>
          </p:cNvCxnSpPr>
          <p:nvPr/>
        </p:nvCxnSpPr>
        <p:spPr bwMode="auto">
          <a:xfrm rot="5400000">
            <a:off x="3219451" y="3473451"/>
            <a:ext cx="5751512" cy="1587"/>
          </a:xfrm>
          <a:prstGeom prst="line">
            <a:avLst/>
          </a:prstGeom>
          <a:noFill/>
          <a:ln w="19050">
            <a:solidFill>
              <a:srgbClr val="000000"/>
            </a:solidFill>
            <a:round/>
            <a:headEnd/>
            <a:tailEnd/>
          </a:ln>
        </p:spPr>
      </p:cxnSp>
    </p:spTree>
    <p:extLst>
      <p:ext uri="{BB962C8B-B14F-4D97-AF65-F5344CB8AC3E}">
        <p14:creationId xmlns:p14="http://schemas.microsoft.com/office/powerpoint/2010/main" val="1803290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631950" y="82550"/>
            <a:ext cx="2647950"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Adverse Drug Reactions Item </a:t>
            </a:r>
          </a:p>
        </p:txBody>
      </p:sp>
      <p:sp>
        <p:nvSpPr>
          <p:cNvPr id="9" name="Title 1"/>
          <p:cNvSpPr txBox="1">
            <a:spLocks/>
          </p:cNvSpPr>
          <p:nvPr/>
        </p:nvSpPr>
        <p:spPr>
          <a:xfrm>
            <a:off x="5275264" y="82550"/>
            <a:ext cx="738187"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ADR301</a:t>
            </a:r>
            <a:endParaRPr lang="en-US" sz="1050" dirty="0">
              <a:solidFill>
                <a:sysClr val="windowText" lastClr="000000"/>
              </a:solidFill>
              <a:latin typeface="Calibri"/>
              <a:ea typeface="+mj-ea"/>
              <a:cs typeface="+mj-cs"/>
            </a:endParaRPr>
          </a:p>
        </p:txBody>
      </p:sp>
      <p:sp>
        <p:nvSpPr>
          <p:cNvPr id="11" name="Title 1"/>
          <p:cNvSpPr txBox="1">
            <a:spLocks/>
          </p:cNvSpPr>
          <p:nvPr/>
        </p:nvSpPr>
        <p:spPr>
          <a:xfrm>
            <a:off x="4914901"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2" name="Title 1"/>
          <p:cNvSpPr txBox="1">
            <a:spLocks/>
          </p:cNvSpPr>
          <p:nvPr/>
        </p:nvSpPr>
        <p:spPr>
          <a:xfrm>
            <a:off x="6181726" y="82550"/>
            <a:ext cx="2416175" cy="312738"/>
          </a:xfrm>
          <a:prstGeom prst="rect">
            <a:avLst/>
          </a:prstGeom>
          <a:solidFill>
            <a:sysClr val="window" lastClr="FFFFFF">
              <a:lumMod val="95000"/>
            </a:sysClr>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100" kern="0" dirty="0">
                <a:solidFill>
                  <a:sysClr val="windowText" lastClr="000000"/>
                </a:solidFill>
                <a:latin typeface="Calibri"/>
                <a:ea typeface="+mj-ea"/>
                <a:cs typeface="+mj-cs"/>
              </a:rPr>
              <a:t>This question item is worth </a:t>
            </a:r>
            <a:r>
              <a:rPr lang="en-US" sz="1100" b="1" kern="0" dirty="0">
                <a:solidFill>
                  <a:sysClr val="windowText" lastClr="000000"/>
                </a:solidFill>
                <a:latin typeface="Calibri"/>
                <a:ea typeface="+mj-ea"/>
                <a:cs typeface="+mj-cs"/>
              </a:rPr>
              <a:t>2 marks</a:t>
            </a:r>
            <a:endParaRPr lang="en-US" sz="1100" b="1" dirty="0">
              <a:solidFill>
                <a:sysClr val="windowText" lastClr="000000"/>
              </a:solidFill>
              <a:latin typeface="Calibri"/>
              <a:ea typeface="+mj-ea"/>
              <a:cs typeface="+mj-cs"/>
            </a:endParaRPr>
          </a:p>
        </p:txBody>
      </p:sp>
      <p:sp>
        <p:nvSpPr>
          <p:cNvPr id="13" name="Title 1"/>
          <p:cNvSpPr txBox="1">
            <a:spLocks/>
          </p:cNvSpPr>
          <p:nvPr/>
        </p:nvSpPr>
        <p:spPr>
          <a:xfrm>
            <a:off x="8947150" y="82550"/>
            <a:ext cx="908050" cy="312738"/>
          </a:xfrm>
          <a:prstGeom prst="rect">
            <a:avLst/>
          </a:prstGeom>
          <a:ln w="3175" cap="flat" cmpd="sng" algn="ctr">
            <a:solidFill>
              <a:sysClr val="windowText" lastClr="000000"/>
            </a:solidFill>
            <a:prstDash val="solid"/>
            <a:round/>
            <a:headEnd type="none" w="med" len="med"/>
            <a:tailEnd type="none" w="med" len="med"/>
          </a:ln>
        </p:spPr>
        <p:txBody>
          <a:bodyPr anchor="ctr"/>
          <a:lstStyle/>
          <a:p>
            <a:pPr algn="ctr" defTabSz="457200">
              <a:defRPr/>
            </a:pPr>
            <a:r>
              <a:rPr lang="en-US" sz="800" dirty="0">
                <a:solidFill>
                  <a:sysClr val="windowText" lastClr="000000"/>
                </a:solidFill>
                <a:latin typeface="Calibri"/>
                <a:ea typeface="+mj-ea"/>
                <a:cs typeface="+mj-cs"/>
              </a:rPr>
              <a:t>You may use  the BNF at any time </a:t>
            </a:r>
          </a:p>
        </p:txBody>
      </p:sp>
      <p:pic>
        <p:nvPicPr>
          <p:cNvPr id="39950" name="Picture 13" descr="Screen shot 2011-01-25 at 16.58.44.png"/>
          <p:cNvPicPr>
            <a:picLocks noChangeAspect="1"/>
          </p:cNvPicPr>
          <p:nvPr/>
        </p:nvPicPr>
        <p:blipFill>
          <a:blip r:embed="rId3"/>
          <a:srcRect/>
          <a:stretch>
            <a:fillRect/>
          </a:stretch>
        </p:blipFill>
        <p:spPr bwMode="auto">
          <a:xfrm>
            <a:off x="9855201" y="82550"/>
            <a:ext cx="728663" cy="312738"/>
          </a:xfrm>
          <a:prstGeom prst="rect">
            <a:avLst/>
          </a:prstGeom>
          <a:noFill/>
          <a:ln w="9525">
            <a:noFill/>
            <a:miter lim="800000"/>
            <a:headEnd/>
            <a:tailEnd/>
          </a:ln>
        </p:spPr>
      </p:pic>
      <p:graphicFrame>
        <p:nvGraphicFramePr>
          <p:cNvPr id="15" name="Table 14"/>
          <p:cNvGraphicFramePr>
            <a:graphicFrameLocks noGrp="1"/>
          </p:cNvGraphicFramePr>
          <p:nvPr>
            <p:extLst>
              <p:ext uri="{D42A27DB-BD31-4B8C-83A1-F6EECF244321}">
                <p14:modId xmlns:p14="http://schemas.microsoft.com/office/powerpoint/2010/main" val="1628538087"/>
              </p:ext>
            </p:extLst>
          </p:nvPr>
        </p:nvGraphicFramePr>
        <p:xfrm>
          <a:off x="6278288" y="594679"/>
          <a:ext cx="4239850" cy="2034222"/>
        </p:xfrm>
        <a:graphic>
          <a:graphicData uri="http://schemas.openxmlformats.org/drawingml/2006/table">
            <a:tbl>
              <a:tblPr firstRow="1" bandRow="1">
                <a:tableStyleId>{5940675A-B579-460E-94D1-54222C63F5DA}</a:tableStyleId>
              </a:tblPr>
              <a:tblGrid>
                <a:gridCol w="274912">
                  <a:extLst>
                    <a:ext uri="{9D8B030D-6E8A-4147-A177-3AD203B41FA5}">
                      <a16:colId xmlns:a16="http://schemas.microsoft.com/office/drawing/2014/main" val="20000"/>
                    </a:ext>
                  </a:extLst>
                </a:gridCol>
                <a:gridCol w="344297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313688">
                  <a:extLst>
                    <a:ext uri="{9D8B030D-6E8A-4147-A177-3AD203B41FA5}">
                      <a16:colId xmlns:a16="http://schemas.microsoft.com/office/drawing/2014/main" val="20003"/>
                    </a:ext>
                  </a:extLst>
                </a:gridCol>
              </a:tblGrid>
              <a:tr h="449262">
                <a:tc gridSpan="2">
                  <a:txBody>
                    <a:bodyPr/>
                    <a:lstStyle/>
                    <a:p>
                      <a:pPr algn="ctr">
                        <a:spcAft>
                          <a:spcPts val="0"/>
                        </a:spcAft>
                      </a:pPr>
                      <a:r>
                        <a:rPr lang="en-GB" sz="1600" b="1" dirty="0"/>
                        <a:t>PRESCRIPTION OPTIONS</a:t>
                      </a:r>
                    </a:p>
                    <a:p>
                      <a:pPr algn="ctr">
                        <a:spcAft>
                          <a:spcPts val="0"/>
                        </a:spcAft>
                      </a:pPr>
                      <a:endParaRPr lang="en-GB" sz="500" b="1" dirty="0"/>
                    </a:p>
                  </a:txBody>
                  <a:tcPr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sz="1400"/>
                    </a:p>
                  </a:txBody>
                  <a:tcPr/>
                </a:tc>
                <a:tc>
                  <a:txBody>
                    <a:bodyPr/>
                    <a:lstStyle/>
                    <a:p>
                      <a:pPr>
                        <a:spcAft>
                          <a:spcPts val="1800"/>
                        </a:spcAft>
                      </a:pPr>
                      <a:endParaRPr lang="en-GB" sz="800" dirty="0"/>
                    </a:p>
                  </a:txBody>
                  <a:tcPr vert="vert270">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spcAft>
                          <a:spcPts val="1800"/>
                        </a:spcAft>
                      </a:pPr>
                      <a:endParaRPr lang="en-GB" sz="900" dirty="0"/>
                    </a:p>
                  </a:txBody>
                  <a:tcPr vert="vert27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1609">
                <a:tc gridSpan="2">
                  <a:txBody>
                    <a:bodyPr/>
                    <a:lstStyle/>
                    <a:p>
                      <a:endParaRPr lang="en-GB" sz="800" b="1" dirty="0"/>
                    </a:p>
                  </a:txBody>
                  <a:tcPr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sz="1050" b="1" dirty="0"/>
                    </a:p>
                  </a:txBody>
                  <a:tcPr anchor="b">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endParaRPr lang="en-GB" sz="800" b="1" dirty="0"/>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19636">
                <a:tc>
                  <a:txBody>
                    <a:bodyPr/>
                    <a:lstStyle/>
                    <a:p>
                      <a:r>
                        <a:rPr lang="en-GB" sz="1100" b="1" dirty="0"/>
                        <a:t>A</a:t>
                      </a:r>
                    </a:p>
                  </a:txBody>
                  <a:tcPr anchor="ctr">
                    <a:lnT w="12700" cap="flat" cmpd="sng" algn="ctr">
                      <a:solidFill>
                        <a:srgbClr val="000000"/>
                      </a:solidFill>
                      <a:prstDash val="solid"/>
                      <a:round/>
                      <a:headEnd type="none" w="med" len="med"/>
                      <a:tailEnd type="none" w="med" len="med"/>
                    </a:lnT>
                  </a:tcPr>
                </a:tc>
                <a:tc>
                  <a:txBody>
                    <a:bodyPr/>
                    <a:lstStyle/>
                    <a:p>
                      <a:r>
                        <a:rPr lang="en-GB" sz="1200" dirty="0"/>
                        <a:t>Acute renal injury</a:t>
                      </a:r>
                    </a:p>
                  </a:txBody>
                  <a:tcPr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2"/>
                  </a:ext>
                </a:extLst>
              </a:tr>
              <a:tr h="219636">
                <a:tc>
                  <a:txBody>
                    <a:bodyPr/>
                    <a:lstStyle/>
                    <a:p>
                      <a:r>
                        <a:rPr lang="en-GB" sz="1100" b="1" dirty="0"/>
                        <a:t>B</a:t>
                      </a:r>
                    </a:p>
                  </a:txBody>
                  <a:tcPr anchor="ctr"/>
                </a:tc>
                <a:tc>
                  <a:txBody>
                    <a:bodyPr/>
                    <a:lstStyle/>
                    <a:p>
                      <a:r>
                        <a:rPr lang="en-GB" sz="1200" dirty="0"/>
                        <a:t>Diarrhoea</a:t>
                      </a:r>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3"/>
                  </a:ext>
                </a:extLst>
              </a:tr>
              <a:tr h="219636">
                <a:tc>
                  <a:txBody>
                    <a:bodyPr/>
                    <a:lstStyle/>
                    <a:p>
                      <a:r>
                        <a:rPr lang="en-GB" sz="1100" b="1" dirty="0"/>
                        <a:t>C</a:t>
                      </a:r>
                    </a:p>
                  </a:txBody>
                  <a:tcPr anchor="ctr"/>
                </a:tc>
                <a:tc>
                  <a:txBody>
                    <a:bodyPr/>
                    <a:lstStyle/>
                    <a:p>
                      <a:r>
                        <a:rPr lang="en-GB" sz="1200" dirty="0"/>
                        <a:t>Hypoglycaemia</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4"/>
                  </a:ext>
                </a:extLst>
              </a:tr>
              <a:tr h="219636">
                <a:tc>
                  <a:txBody>
                    <a:bodyPr/>
                    <a:lstStyle/>
                    <a:p>
                      <a:r>
                        <a:rPr lang="en-GB" sz="1100" b="1" dirty="0"/>
                        <a:t>D</a:t>
                      </a:r>
                    </a:p>
                  </a:txBody>
                  <a:tcPr anchor="ctr"/>
                </a:tc>
                <a:tc>
                  <a:txBody>
                    <a:bodyPr/>
                    <a:lstStyle/>
                    <a:p>
                      <a:r>
                        <a:rPr lang="en-GB" sz="1200" dirty="0"/>
                        <a:t>Osteonecrosis of the jaw</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5"/>
                  </a:ext>
                </a:extLst>
              </a:tr>
              <a:tr h="219636">
                <a:tc>
                  <a:txBody>
                    <a:bodyPr/>
                    <a:lstStyle/>
                    <a:p>
                      <a:r>
                        <a:rPr lang="en-GB" sz="1100" b="1" dirty="0"/>
                        <a:t>E</a:t>
                      </a:r>
                    </a:p>
                  </a:txBody>
                  <a:tcPr anchor="ctr"/>
                </a:tc>
                <a:tc>
                  <a:txBody>
                    <a:bodyPr/>
                    <a:lstStyle/>
                    <a:p>
                      <a:r>
                        <a:rPr lang="en-GB" sz="1200" dirty="0"/>
                        <a:t>Vaginal candidiasis</a:t>
                      </a:r>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16" name="TextBox 15"/>
          <p:cNvSpPr txBox="1"/>
          <p:nvPr/>
        </p:nvSpPr>
        <p:spPr>
          <a:xfrm>
            <a:off x="893764" y="1027651"/>
            <a:ext cx="4381500" cy="830997"/>
          </a:xfrm>
          <a:prstGeom prst="rect">
            <a:avLst/>
          </a:prstGeom>
          <a:noFill/>
          <a:ln>
            <a:solidFill>
              <a:srgbClr val="000000"/>
            </a:solidFill>
          </a:ln>
        </p:spPr>
        <p:txBody>
          <a:bodyPr wrap="square">
            <a:spAutoFit/>
          </a:bodyPr>
          <a:lstStyle/>
          <a:p>
            <a:r>
              <a:rPr lang="en-US" sz="1200" b="1" dirty="0"/>
              <a:t>Case presentation</a:t>
            </a:r>
          </a:p>
          <a:p>
            <a:r>
              <a:rPr lang="en-US" sz="1200" dirty="0">
                <a:solidFill>
                  <a:srgbClr val="000000"/>
                </a:solidFill>
                <a:latin typeface="Calibri" charset="0"/>
              </a:rPr>
              <a:t>A 64-year-old woman with heart failure  is commenced on dapagliflozin..</a:t>
            </a:r>
          </a:p>
          <a:p>
            <a:endParaRPr lang="en-US" sz="1200" dirty="0">
              <a:solidFill>
                <a:srgbClr val="000000"/>
              </a:solidFill>
              <a:latin typeface="Calibri" charset="0"/>
            </a:endParaRPr>
          </a:p>
        </p:txBody>
      </p:sp>
      <p:sp>
        <p:nvSpPr>
          <p:cNvPr id="17" name="TextBox 16"/>
          <p:cNvSpPr txBox="1"/>
          <p:nvPr/>
        </p:nvSpPr>
        <p:spPr>
          <a:xfrm>
            <a:off x="893764" y="2971335"/>
            <a:ext cx="4381500" cy="830997"/>
          </a:xfrm>
          <a:prstGeom prst="rect">
            <a:avLst/>
          </a:prstGeom>
          <a:solidFill>
            <a:schemeClr val="bg1">
              <a:lumMod val="85000"/>
            </a:schemeClr>
          </a:solidFill>
          <a:ln>
            <a:solidFill>
              <a:srgbClr val="000000"/>
            </a:solidFill>
          </a:ln>
        </p:spPr>
        <p:txBody>
          <a:bodyPr wrap="square">
            <a:spAutoFit/>
          </a:bodyPr>
          <a:lstStyle/>
          <a:p>
            <a:pPr>
              <a:defRPr/>
            </a:pPr>
            <a:r>
              <a:rPr lang="en-US" sz="1200" b="1" dirty="0"/>
              <a:t>Question</a:t>
            </a:r>
          </a:p>
          <a:p>
            <a:pPr>
              <a:defRPr/>
            </a:pPr>
            <a:r>
              <a:rPr lang="en-US" sz="1200" dirty="0"/>
              <a:t>Of the adverse effects listed, which is </a:t>
            </a:r>
            <a:r>
              <a:rPr lang="en-US" sz="1200" i="1" dirty="0"/>
              <a:t>most likely </a:t>
            </a:r>
            <a:r>
              <a:rPr lang="en-US" sz="1200" dirty="0"/>
              <a:t>to be caused by dapagliflozin.</a:t>
            </a:r>
          </a:p>
          <a:p>
            <a:pPr>
              <a:defRPr/>
            </a:pPr>
            <a:r>
              <a:rPr lang="en-US" sz="1200" dirty="0"/>
              <a:t>(</a:t>
            </a:r>
            <a:r>
              <a:rPr lang="en-US" sz="1200" i="1" dirty="0"/>
              <a:t>mark with a tick</a:t>
            </a:r>
            <a:r>
              <a:rPr lang="en-US" sz="1200" dirty="0"/>
              <a:t>)</a:t>
            </a:r>
          </a:p>
        </p:txBody>
      </p:sp>
      <p:cxnSp>
        <p:nvCxnSpPr>
          <p:cNvPr id="39955" name="Straight Connector 20"/>
          <p:cNvCxnSpPr>
            <a:cxnSpLocks noChangeShapeType="1"/>
          </p:cNvCxnSpPr>
          <p:nvPr/>
        </p:nvCxnSpPr>
        <p:spPr bwMode="auto">
          <a:xfrm rot="5400000">
            <a:off x="3219451" y="3473451"/>
            <a:ext cx="5751512" cy="1587"/>
          </a:xfrm>
          <a:prstGeom prst="line">
            <a:avLst/>
          </a:prstGeom>
          <a:noFill/>
          <a:ln w="19050">
            <a:solidFill>
              <a:srgbClr val="000000"/>
            </a:solidFill>
            <a:round/>
            <a:headEnd/>
            <a:tailEnd/>
          </a:ln>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0251E-5DC8-29E9-6112-FB21DE6C5CAB}"/>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23A3F84-C6EF-B1DB-AC91-926D93E57F4C}"/>
              </a:ext>
            </a:extLst>
          </p:cNvPr>
          <p:cNvSpPr txBox="1">
            <a:spLocks/>
          </p:cNvSpPr>
          <p:nvPr/>
        </p:nvSpPr>
        <p:spPr>
          <a:xfrm>
            <a:off x="1631950" y="82550"/>
            <a:ext cx="2647950"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Adverse Drug Reactions Item </a:t>
            </a:r>
          </a:p>
        </p:txBody>
      </p:sp>
      <p:sp>
        <p:nvSpPr>
          <p:cNvPr id="9" name="Title 1">
            <a:extLst>
              <a:ext uri="{FF2B5EF4-FFF2-40B4-BE49-F238E27FC236}">
                <a16:creationId xmlns:a16="http://schemas.microsoft.com/office/drawing/2014/main" id="{D19678A4-B447-BF1E-56E2-F74D94A3CCB5}"/>
              </a:ext>
            </a:extLst>
          </p:cNvPr>
          <p:cNvSpPr txBox="1">
            <a:spLocks/>
          </p:cNvSpPr>
          <p:nvPr/>
        </p:nvSpPr>
        <p:spPr>
          <a:xfrm>
            <a:off x="5275264" y="82550"/>
            <a:ext cx="738187" cy="312738"/>
          </a:xfrm>
          <a:prstGeom prst="rect">
            <a:avLst/>
          </a:prstGeom>
          <a:solidFill>
            <a:srgbClr val="FFFF00"/>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ADR301</a:t>
            </a:r>
            <a:endParaRPr lang="en-US" sz="1050" dirty="0">
              <a:solidFill>
                <a:sysClr val="windowText" lastClr="000000"/>
              </a:solidFill>
              <a:latin typeface="Calibri"/>
              <a:ea typeface="+mj-ea"/>
              <a:cs typeface="+mj-cs"/>
            </a:endParaRPr>
          </a:p>
        </p:txBody>
      </p:sp>
      <p:sp>
        <p:nvSpPr>
          <p:cNvPr id="11" name="Title 1">
            <a:extLst>
              <a:ext uri="{FF2B5EF4-FFF2-40B4-BE49-F238E27FC236}">
                <a16:creationId xmlns:a16="http://schemas.microsoft.com/office/drawing/2014/main" id="{EC812E7F-857C-FE1F-0C5F-9F62A22D64FE}"/>
              </a:ext>
            </a:extLst>
          </p:cNvPr>
          <p:cNvSpPr txBox="1">
            <a:spLocks/>
          </p:cNvSpPr>
          <p:nvPr/>
        </p:nvSpPr>
        <p:spPr>
          <a:xfrm>
            <a:off x="4914901"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2" name="Title 1">
            <a:extLst>
              <a:ext uri="{FF2B5EF4-FFF2-40B4-BE49-F238E27FC236}">
                <a16:creationId xmlns:a16="http://schemas.microsoft.com/office/drawing/2014/main" id="{15468CDD-4D26-DB6E-72D1-C3C20A4E5501}"/>
              </a:ext>
            </a:extLst>
          </p:cNvPr>
          <p:cNvSpPr txBox="1">
            <a:spLocks/>
          </p:cNvSpPr>
          <p:nvPr/>
        </p:nvSpPr>
        <p:spPr>
          <a:xfrm>
            <a:off x="6181726" y="82550"/>
            <a:ext cx="2416175" cy="312738"/>
          </a:xfrm>
          <a:prstGeom prst="rect">
            <a:avLst/>
          </a:prstGeom>
          <a:solidFill>
            <a:sysClr val="window" lastClr="FFFFFF">
              <a:lumMod val="95000"/>
            </a:sysClr>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100" kern="0" dirty="0">
                <a:solidFill>
                  <a:sysClr val="windowText" lastClr="000000"/>
                </a:solidFill>
                <a:latin typeface="Calibri"/>
                <a:ea typeface="+mj-ea"/>
                <a:cs typeface="+mj-cs"/>
              </a:rPr>
              <a:t>This question item is worth </a:t>
            </a:r>
            <a:r>
              <a:rPr lang="en-US" sz="1100" b="1" kern="0" dirty="0">
                <a:solidFill>
                  <a:sysClr val="windowText" lastClr="000000"/>
                </a:solidFill>
                <a:latin typeface="Calibri"/>
                <a:ea typeface="+mj-ea"/>
                <a:cs typeface="+mj-cs"/>
              </a:rPr>
              <a:t>2 marks</a:t>
            </a:r>
            <a:endParaRPr lang="en-US" sz="1100" b="1" dirty="0">
              <a:solidFill>
                <a:sysClr val="windowText" lastClr="000000"/>
              </a:solidFill>
              <a:latin typeface="Calibri"/>
              <a:ea typeface="+mj-ea"/>
              <a:cs typeface="+mj-cs"/>
            </a:endParaRPr>
          </a:p>
        </p:txBody>
      </p:sp>
      <p:sp>
        <p:nvSpPr>
          <p:cNvPr id="13" name="Title 1">
            <a:extLst>
              <a:ext uri="{FF2B5EF4-FFF2-40B4-BE49-F238E27FC236}">
                <a16:creationId xmlns:a16="http://schemas.microsoft.com/office/drawing/2014/main" id="{AD667AEE-0CC5-DC6F-33AA-9FA23A01C0CC}"/>
              </a:ext>
            </a:extLst>
          </p:cNvPr>
          <p:cNvSpPr txBox="1">
            <a:spLocks/>
          </p:cNvSpPr>
          <p:nvPr/>
        </p:nvSpPr>
        <p:spPr>
          <a:xfrm>
            <a:off x="8947150" y="82550"/>
            <a:ext cx="908050" cy="312738"/>
          </a:xfrm>
          <a:prstGeom prst="rect">
            <a:avLst/>
          </a:prstGeom>
          <a:ln w="3175" cap="flat" cmpd="sng" algn="ctr">
            <a:solidFill>
              <a:sysClr val="windowText" lastClr="000000"/>
            </a:solidFill>
            <a:prstDash val="solid"/>
            <a:round/>
            <a:headEnd type="none" w="med" len="med"/>
            <a:tailEnd type="none" w="med" len="med"/>
          </a:ln>
        </p:spPr>
        <p:txBody>
          <a:bodyPr anchor="ctr"/>
          <a:lstStyle/>
          <a:p>
            <a:pPr algn="ctr" defTabSz="457200">
              <a:defRPr/>
            </a:pPr>
            <a:r>
              <a:rPr lang="en-US" sz="800" dirty="0">
                <a:solidFill>
                  <a:sysClr val="windowText" lastClr="000000"/>
                </a:solidFill>
                <a:latin typeface="Calibri"/>
                <a:ea typeface="+mj-ea"/>
                <a:cs typeface="+mj-cs"/>
              </a:rPr>
              <a:t>You may use  the BNF at any time </a:t>
            </a:r>
          </a:p>
        </p:txBody>
      </p:sp>
      <p:pic>
        <p:nvPicPr>
          <p:cNvPr id="39950" name="Picture 13" descr="Screen shot 2011-01-25 at 16.58.44.png">
            <a:extLst>
              <a:ext uri="{FF2B5EF4-FFF2-40B4-BE49-F238E27FC236}">
                <a16:creationId xmlns:a16="http://schemas.microsoft.com/office/drawing/2014/main" id="{D00C1BFC-8EBF-14D3-9ECC-4DC5E9700C5B}"/>
              </a:ext>
            </a:extLst>
          </p:cNvPr>
          <p:cNvPicPr>
            <a:picLocks noChangeAspect="1"/>
          </p:cNvPicPr>
          <p:nvPr/>
        </p:nvPicPr>
        <p:blipFill>
          <a:blip r:embed="rId3"/>
          <a:srcRect/>
          <a:stretch>
            <a:fillRect/>
          </a:stretch>
        </p:blipFill>
        <p:spPr bwMode="auto">
          <a:xfrm>
            <a:off x="9855201" y="82550"/>
            <a:ext cx="728663" cy="312738"/>
          </a:xfrm>
          <a:prstGeom prst="rect">
            <a:avLst/>
          </a:prstGeom>
          <a:noFill/>
          <a:ln w="9525">
            <a:noFill/>
            <a:miter lim="800000"/>
            <a:headEnd/>
            <a:tailEnd/>
          </a:ln>
        </p:spPr>
      </p:pic>
      <p:graphicFrame>
        <p:nvGraphicFramePr>
          <p:cNvPr id="15" name="Table 14">
            <a:extLst>
              <a:ext uri="{FF2B5EF4-FFF2-40B4-BE49-F238E27FC236}">
                <a16:creationId xmlns:a16="http://schemas.microsoft.com/office/drawing/2014/main" id="{CD6191F5-84C1-C8E1-B5F5-0FB4494D269A}"/>
              </a:ext>
            </a:extLst>
          </p:cNvPr>
          <p:cNvGraphicFramePr>
            <a:graphicFrameLocks noGrp="1"/>
          </p:cNvGraphicFramePr>
          <p:nvPr>
            <p:extLst>
              <p:ext uri="{D42A27DB-BD31-4B8C-83A1-F6EECF244321}">
                <p14:modId xmlns:p14="http://schemas.microsoft.com/office/powerpoint/2010/main" val="319791559"/>
              </p:ext>
            </p:extLst>
          </p:nvPr>
        </p:nvGraphicFramePr>
        <p:xfrm>
          <a:off x="6278288" y="594679"/>
          <a:ext cx="4239850" cy="2034222"/>
        </p:xfrm>
        <a:graphic>
          <a:graphicData uri="http://schemas.openxmlformats.org/drawingml/2006/table">
            <a:tbl>
              <a:tblPr firstRow="1" bandRow="1">
                <a:tableStyleId>{5940675A-B579-460E-94D1-54222C63F5DA}</a:tableStyleId>
              </a:tblPr>
              <a:tblGrid>
                <a:gridCol w="274912">
                  <a:extLst>
                    <a:ext uri="{9D8B030D-6E8A-4147-A177-3AD203B41FA5}">
                      <a16:colId xmlns:a16="http://schemas.microsoft.com/office/drawing/2014/main" val="20000"/>
                    </a:ext>
                  </a:extLst>
                </a:gridCol>
                <a:gridCol w="344297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313688">
                  <a:extLst>
                    <a:ext uri="{9D8B030D-6E8A-4147-A177-3AD203B41FA5}">
                      <a16:colId xmlns:a16="http://schemas.microsoft.com/office/drawing/2014/main" val="20003"/>
                    </a:ext>
                  </a:extLst>
                </a:gridCol>
              </a:tblGrid>
              <a:tr h="449262">
                <a:tc gridSpan="2">
                  <a:txBody>
                    <a:bodyPr/>
                    <a:lstStyle/>
                    <a:p>
                      <a:pPr algn="ctr">
                        <a:spcAft>
                          <a:spcPts val="0"/>
                        </a:spcAft>
                      </a:pPr>
                      <a:r>
                        <a:rPr lang="en-GB" sz="1600" b="1" dirty="0"/>
                        <a:t>PRESCRIPTION OPTIONS</a:t>
                      </a:r>
                    </a:p>
                    <a:p>
                      <a:pPr algn="ctr">
                        <a:spcAft>
                          <a:spcPts val="0"/>
                        </a:spcAft>
                      </a:pPr>
                      <a:endParaRPr lang="en-GB" sz="500" b="1" dirty="0"/>
                    </a:p>
                  </a:txBody>
                  <a:tcPr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sz="1400"/>
                    </a:p>
                  </a:txBody>
                  <a:tcPr/>
                </a:tc>
                <a:tc>
                  <a:txBody>
                    <a:bodyPr/>
                    <a:lstStyle/>
                    <a:p>
                      <a:pPr>
                        <a:spcAft>
                          <a:spcPts val="1800"/>
                        </a:spcAft>
                      </a:pPr>
                      <a:endParaRPr lang="en-GB" sz="800" dirty="0"/>
                    </a:p>
                  </a:txBody>
                  <a:tcPr vert="vert270">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spcAft>
                          <a:spcPts val="1800"/>
                        </a:spcAft>
                      </a:pPr>
                      <a:endParaRPr lang="en-GB" sz="900" dirty="0"/>
                    </a:p>
                  </a:txBody>
                  <a:tcPr vert="vert27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1609">
                <a:tc gridSpan="2">
                  <a:txBody>
                    <a:bodyPr/>
                    <a:lstStyle/>
                    <a:p>
                      <a:endParaRPr lang="en-GB" sz="800" b="1" dirty="0"/>
                    </a:p>
                  </a:txBody>
                  <a:tcPr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sz="1050" b="1" dirty="0"/>
                    </a:p>
                  </a:txBody>
                  <a:tcPr anchor="b">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endParaRPr lang="en-GB" sz="800" b="1" dirty="0"/>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19636">
                <a:tc>
                  <a:txBody>
                    <a:bodyPr/>
                    <a:lstStyle/>
                    <a:p>
                      <a:r>
                        <a:rPr lang="en-GB" sz="1100" b="1" dirty="0"/>
                        <a:t>A</a:t>
                      </a:r>
                    </a:p>
                  </a:txBody>
                  <a:tcPr anchor="ctr">
                    <a:lnT w="12700" cap="flat" cmpd="sng" algn="ctr">
                      <a:solidFill>
                        <a:srgbClr val="000000"/>
                      </a:solidFill>
                      <a:prstDash val="solid"/>
                      <a:round/>
                      <a:headEnd type="none" w="med" len="med"/>
                      <a:tailEnd type="none" w="med" len="med"/>
                    </a:lnT>
                  </a:tcPr>
                </a:tc>
                <a:tc>
                  <a:txBody>
                    <a:bodyPr/>
                    <a:lstStyle/>
                    <a:p>
                      <a:r>
                        <a:rPr lang="en-GB" sz="1200" dirty="0"/>
                        <a:t>Acute renal injury</a:t>
                      </a:r>
                    </a:p>
                  </a:txBody>
                  <a:tcPr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2"/>
                  </a:ext>
                </a:extLst>
              </a:tr>
              <a:tr h="219636">
                <a:tc>
                  <a:txBody>
                    <a:bodyPr/>
                    <a:lstStyle/>
                    <a:p>
                      <a:r>
                        <a:rPr lang="en-GB" sz="1100" b="1" dirty="0"/>
                        <a:t>B</a:t>
                      </a:r>
                    </a:p>
                  </a:txBody>
                  <a:tcPr anchor="ctr"/>
                </a:tc>
                <a:tc>
                  <a:txBody>
                    <a:bodyPr/>
                    <a:lstStyle/>
                    <a:p>
                      <a:r>
                        <a:rPr lang="en-GB" sz="1200" dirty="0"/>
                        <a:t>Anaphylactoid reaction</a:t>
                      </a:r>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3"/>
                  </a:ext>
                </a:extLst>
              </a:tr>
              <a:tr h="219636">
                <a:tc>
                  <a:txBody>
                    <a:bodyPr/>
                    <a:lstStyle/>
                    <a:p>
                      <a:r>
                        <a:rPr lang="en-GB" sz="1100" b="1" dirty="0"/>
                        <a:t>C</a:t>
                      </a:r>
                    </a:p>
                  </a:txBody>
                  <a:tcPr anchor="ctr"/>
                </a:tc>
                <a:tc>
                  <a:txBody>
                    <a:bodyPr/>
                    <a:lstStyle/>
                    <a:p>
                      <a:r>
                        <a:rPr lang="en-GB" sz="1200" dirty="0"/>
                        <a:t>Hypoglycaemia</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4"/>
                  </a:ext>
                </a:extLst>
              </a:tr>
              <a:tr h="219636">
                <a:tc>
                  <a:txBody>
                    <a:bodyPr/>
                    <a:lstStyle/>
                    <a:p>
                      <a:r>
                        <a:rPr lang="en-GB" sz="1100" b="1" dirty="0"/>
                        <a:t>D</a:t>
                      </a:r>
                    </a:p>
                  </a:txBody>
                  <a:tcPr anchor="ctr"/>
                </a:tc>
                <a:tc>
                  <a:txBody>
                    <a:bodyPr/>
                    <a:lstStyle/>
                    <a:p>
                      <a:r>
                        <a:rPr lang="en-GB" sz="1200" dirty="0"/>
                        <a:t>Jaundice</a:t>
                      </a:r>
                    </a:p>
                  </a:txBody>
                  <a:tcPr anchor="ctr">
                    <a:lnR w="12700" cap="flat" cmpd="sng" algn="ctr">
                      <a:solidFill>
                        <a:srgbClr val="000000"/>
                      </a:solidFill>
                      <a:prstDash val="solid"/>
                      <a:round/>
                      <a:headEnd type="none" w="med" len="med"/>
                      <a:tailEnd type="none" w="med" len="med"/>
                    </a:lnR>
                  </a:tcPr>
                </a:tc>
                <a:tc>
                  <a:txBody>
                    <a:bodyPr/>
                    <a:lstStyle/>
                    <a:p>
                      <a:endParaRPr lang="en-GB"/>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1200" dirty="0">
                          <a:latin typeface="ＭＳ ゴシック"/>
                          <a:ea typeface="ＭＳ ゴシック"/>
                          <a:cs typeface="ＭＳ ゴシック"/>
                        </a:rPr>
                        <a:t>☐</a:t>
                      </a:r>
                      <a:endParaRPr lang="en-GB" sz="12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5"/>
                  </a:ext>
                </a:extLst>
              </a:tr>
              <a:tr h="219636">
                <a:tc>
                  <a:txBody>
                    <a:bodyPr/>
                    <a:lstStyle/>
                    <a:p>
                      <a:r>
                        <a:rPr lang="en-GB" sz="1100" b="1" dirty="0"/>
                        <a:t>E</a:t>
                      </a:r>
                    </a:p>
                  </a:txBody>
                  <a:tcPr anchor="ctr"/>
                </a:tc>
                <a:tc>
                  <a:txBody>
                    <a:bodyPr/>
                    <a:lstStyle/>
                    <a:p>
                      <a:r>
                        <a:rPr lang="en-GB" sz="1200" dirty="0"/>
                        <a:t>Serotonin syndrome</a:t>
                      </a:r>
                    </a:p>
                  </a:txBody>
                  <a:tcPr anchor="ctr">
                    <a:lnR w="12700" cap="flat" cmpd="sng" algn="ctr">
                      <a:solidFill>
                        <a:srgbClr val="000000"/>
                      </a:solidFill>
                      <a:prstDash val="solid"/>
                      <a:round/>
                      <a:headEnd type="none" w="med" len="med"/>
                      <a:tailEnd type="none" w="med" len="med"/>
                    </a:lnR>
                  </a:tcPr>
                </a:tc>
                <a:tc>
                  <a:txBody>
                    <a:bodyPr/>
                    <a:lstStyle/>
                    <a:p>
                      <a:endParaRPr lang="en-GB" sz="1000" dirty="0"/>
                    </a:p>
                  </a:txBody>
                  <a:tcPr marT="0" marB="0"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marT="0" marB="0"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16" name="TextBox 15">
            <a:extLst>
              <a:ext uri="{FF2B5EF4-FFF2-40B4-BE49-F238E27FC236}">
                <a16:creationId xmlns:a16="http://schemas.microsoft.com/office/drawing/2014/main" id="{CCB9F1B8-010A-0B78-4BE5-4D0C60EF2617}"/>
              </a:ext>
            </a:extLst>
          </p:cNvPr>
          <p:cNvSpPr txBox="1"/>
          <p:nvPr/>
        </p:nvSpPr>
        <p:spPr>
          <a:xfrm>
            <a:off x="893764" y="1027651"/>
            <a:ext cx="4381500" cy="830997"/>
          </a:xfrm>
          <a:prstGeom prst="rect">
            <a:avLst/>
          </a:prstGeom>
          <a:noFill/>
          <a:ln>
            <a:solidFill>
              <a:srgbClr val="000000"/>
            </a:solidFill>
          </a:ln>
        </p:spPr>
        <p:txBody>
          <a:bodyPr wrap="square">
            <a:spAutoFit/>
          </a:bodyPr>
          <a:lstStyle/>
          <a:p>
            <a:r>
              <a:rPr lang="en-US" sz="1200" b="1" dirty="0"/>
              <a:t>Case presentation</a:t>
            </a:r>
          </a:p>
          <a:p>
            <a:r>
              <a:rPr lang="en-US" sz="1200" dirty="0">
                <a:solidFill>
                  <a:srgbClr val="000000"/>
                </a:solidFill>
                <a:latin typeface="Calibri" charset="0"/>
              </a:rPr>
              <a:t>A 18-year old man is on a n-acetylcysteine (NAC) infusion following a paracetamol overdose. </a:t>
            </a:r>
          </a:p>
          <a:p>
            <a:endParaRPr lang="en-US" sz="1200" dirty="0">
              <a:solidFill>
                <a:srgbClr val="000000"/>
              </a:solidFill>
              <a:latin typeface="Calibri" charset="0"/>
            </a:endParaRPr>
          </a:p>
        </p:txBody>
      </p:sp>
      <p:sp>
        <p:nvSpPr>
          <p:cNvPr id="17" name="TextBox 16">
            <a:extLst>
              <a:ext uri="{FF2B5EF4-FFF2-40B4-BE49-F238E27FC236}">
                <a16:creationId xmlns:a16="http://schemas.microsoft.com/office/drawing/2014/main" id="{C1FBF861-39E6-C8C4-255E-7E6E025BC4B3}"/>
              </a:ext>
            </a:extLst>
          </p:cNvPr>
          <p:cNvSpPr txBox="1"/>
          <p:nvPr/>
        </p:nvSpPr>
        <p:spPr>
          <a:xfrm>
            <a:off x="893764" y="2971335"/>
            <a:ext cx="4381500" cy="830997"/>
          </a:xfrm>
          <a:prstGeom prst="rect">
            <a:avLst/>
          </a:prstGeom>
          <a:solidFill>
            <a:schemeClr val="bg1">
              <a:lumMod val="85000"/>
            </a:schemeClr>
          </a:solidFill>
          <a:ln>
            <a:solidFill>
              <a:srgbClr val="000000"/>
            </a:solidFill>
          </a:ln>
        </p:spPr>
        <p:txBody>
          <a:bodyPr wrap="square">
            <a:spAutoFit/>
          </a:bodyPr>
          <a:lstStyle/>
          <a:p>
            <a:pPr>
              <a:defRPr/>
            </a:pPr>
            <a:r>
              <a:rPr lang="en-US" sz="1200" b="1" dirty="0"/>
              <a:t>Question</a:t>
            </a:r>
          </a:p>
          <a:p>
            <a:pPr>
              <a:defRPr/>
            </a:pPr>
            <a:r>
              <a:rPr lang="en-US" sz="1200" dirty="0"/>
              <a:t>Of the adverse effects listed, which is most likely to be caused by dapagliflozin.</a:t>
            </a:r>
          </a:p>
          <a:p>
            <a:pPr>
              <a:defRPr/>
            </a:pPr>
            <a:r>
              <a:rPr lang="en-US" sz="1200" dirty="0"/>
              <a:t>(</a:t>
            </a:r>
            <a:r>
              <a:rPr lang="en-US" sz="1200" i="1" dirty="0"/>
              <a:t>mark with a tick</a:t>
            </a:r>
            <a:r>
              <a:rPr lang="en-US" sz="1200" dirty="0"/>
              <a:t>)</a:t>
            </a:r>
          </a:p>
        </p:txBody>
      </p:sp>
      <p:cxnSp>
        <p:nvCxnSpPr>
          <p:cNvPr id="39955" name="Straight Connector 20">
            <a:extLst>
              <a:ext uri="{FF2B5EF4-FFF2-40B4-BE49-F238E27FC236}">
                <a16:creationId xmlns:a16="http://schemas.microsoft.com/office/drawing/2014/main" id="{4E8055FB-EA9F-6F90-4781-1F75AF0DD61E}"/>
              </a:ext>
            </a:extLst>
          </p:cNvPr>
          <p:cNvCxnSpPr>
            <a:cxnSpLocks noChangeShapeType="1"/>
          </p:cNvCxnSpPr>
          <p:nvPr/>
        </p:nvCxnSpPr>
        <p:spPr bwMode="auto">
          <a:xfrm rot="5400000">
            <a:off x="3219451" y="3473451"/>
            <a:ext cx="5751512" cy="1587"/>
          </a:xfrm>
          <a:prstGeom prst="line">
            <a:avLst/>
          </a:prstGeom>
          <a:noFill/>
          <a:ln w="19050">
            <a:solidFill>
              <a:srgbClr val="000000"/>
            </a:solidFill>
            <a:round/>
            <a:headEnd/>
            <a:tailEnd/>
          </a:ln>
        </p:spPr>
      </p:cxnSp>
    </p:spTree>
    <p:extLst>
      <p:ext uri="{BB962C8B-B14F-4D97-AF65-F5344CB8AC3E}">
        <p14:creationId xmlns:p14="http://schemas.microsoft.com/office/powerpoint/2010/main" val="3338379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631950" y="8255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9" name="Title 1"/>
          <p:cNvSpPr txBox="1">
            <a:spLocks/>
          </p:cNvSpPr>
          <p:nvPr/>
        </p:nvSpPr>
        <p:spPr>
          <a:xfrm>
            <a:off x="5275264" y="8255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DAT001</a:t>
            </a:r>
            <a:endParaRPr lang="en-US" sz="1050" dirty="0">
              <a:solidFill>
                <a:sysClr val="windowText" lastClr="000000"/>
              </a:solidFill>
              <a:latin typeface="Calibri"/>
              <a:ea typeface="+mj-ea"/>
              <a:cs typeface="+mj-cs"/>
            </a:endParaRPr>
          </a:p>
        </p:txBody>
      </p:sp>
      <p:sp>
        <p:nvSpPr>
          <p:cNvPr id="11" name="Title 1"/>
          <p:cNvSpPr txBox="1">
            <a:spLocks/>
          </p:cNvSpPr>
          <p:nvPr/>
        </p:nvSpPr>
        <p:spPr>
          <a:xfrm>
            <a:off x="4914901"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12" name="Title 1"/>
          <p:cNvSpPr txBox="1">
            <a:spLocks/>
          </p:cNvSpPr>
          <p:nvPr/>
        </p:nvSpPr>
        <p:spPr>
          <a:xfrm>
            <a:off x="6181726" y="82550"/>
            <a:ext cx="2416175" cy="312738"/>
          </a:xfrm>
          <a:prstGeom prst="rect">
            <a:avLst/>
          </a:prstGeom>
          <a:solidFill>
            <a:sysClr val="window" lastClr="FFFFFF">
              <a:lumMod val="95000"/>
            </a:sysClr>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100" kern="0" dirty="0">
                <a:solidFill>
                  <a:sysClr val="windowText" lastClr="000000"/>
                </a:solidFill>
                <a:latin typeface="Calibri"/>
                <a:ea typeface="+mj-ea"/>
                <a:cs typeface="+mj-cs"/>
              </a:rPr>
              <a:t>This question item is worth </a:t>
            </a:r>
            <a:r>
              <a:rPr lang="en-US" sz="1100" b="1" kern="0" dirty="0">
                <a:solidFill>
                  <a:sysClr val="windowText" lastClr="000000"/>
                </a:solidFill>
                <a:latin typeface="Calibri"/>
                <a:ea typeface="+mj-ea"/>
                <a:cs typeface="+mj-cs"/>
              </a:rPr>
              <a:t>2 marks</a:t>
            </a:r>
            <a:endParaRPr lang="en-US" sz="1100" b="1" dirty="0">
              <a:solidFill>
                <a:sysClr val="windowText" lastClr="000000"/>
              </a:solidFill>
              <a:latin typeface="Calibri"/>
              <a:ea typeface="+mj-ea"/>
              <a:cs typeface="+mj-cs"/>
            </a:endParaRPr>
          </a:p>
        </p:txBody>
      </p:sp>
      <p:sp>
        <p:nvSpPr>
          <p:cNvPr id="13" name="Title 1"/>
          <p:cNvSpPr txBox="1">
            <a:spLocks/>
          </p:cNvSpPr>
          <p:nvPr/>
        </p:nvSpPr>
        <p:spPr>
          <a:xfrm>
            <a:off x="8947150" y="82550"/>
            <a:ext cx="908050" cy="312738"/>
          </a:xfrm>
          <a:prstGeom prst="rect">
            <a:avLst/>
          </a:prstGeom>
          <a:ln w="3175" cap="flat" cmpd="sng" algn="ctr">
            <a:solidFill>
              <a:sysClr val="windowText" lastClr="000000"/>
            </a:solidFill>
            <a:prstDash val="solid"/>
            <a:round/>
            <a:headEnd type="none" w="med" len="med"/>
            <a:tailEnd type="none" w="med" len="med"/>
          </a:ln>
        </p:spPr>
        <p:txBody>
          <a:bodyPr anchor="ctr"/>
          <a:lstStyle/>
          <a:p>
            <a:pPr algn="ctr" defTabSz="457200">
              <a:defRPr/>
            </a:pPr>
            <a:r>
              <a:rPr lang="en-US" sz="800" dirty="0">
                <a:solidFill>
                  <a:sysClr val="windowText" lastClr="000000"/>
                </a:solidFill>
                <a:latin typeface="Calibri"/>
                <a:ea typeface="+mj-ea"/>
                <a:cs typeface="+mj-cs"/>
              </a:rPr>
              <a:t>You may use  the BNF at any time </a:t>
            </a:r>
          </a:p>
        </p:txBody>
      </p:sp>
      <p:pic>
        <p:nvPicPr>
          <p:cNvPr id="39950" name="Picture 13" descr="Screen shot 2011-01-25 at 16.58.44.png"/>
          <p:cNvPicPr>
            <a:picLocks noChangeAspect="1"/>
          </p:cNvPicPr>
          <p:nvPr/>
        </p:nvPicPr>
        <p:blipFill>
          <a:blip r:embed="rId3" cstate="print"/>
          <a:srcRect/>
          <a:stretch>
            <a:fillRect/>
          </a:stretch>
        </p:blipFill>
        <p:spPr bwMode="auto">
          <a:xfrm>
            <a:off x="9855201" y="82550"/>
            <a:ext cx="728663" cy="312738"/>
          </a:xfrm>
          <a:prstGeom prst="rect">
            <a:avLst/>
          </a:prstGeom>
          <a:noFill/>
          <a:ln w="9525">
            <a:noFill/>
            <a:miter lim="800000"/>
            <a:headEnd/>
            <a:tailEnd/>
          </a:ln>
        </p:spPr>
      </p:pic>
      <p:graphicFrame>
        <p:nvGraphicFramePr>
          <p:cNvPr id="15" name="Table 14"/>
          <p:cNvGraphicFramePr>
            <a:graphicFrameLocks noGrp="1"/>
          </p:cNvGraphicFramePr>
          <p:nvPr/>
        </p:nvGraphicFramePr>
        <p:xfrm>
          <a:off x="6278288" y="594679"/>
          <a:ext cx="4239850" cy="2034222"/>
        </p:xfrm>
        <a:graphic>
          <a:graphicData uri="http://schemas.openxmlformats.org/drawingml/2006/table">
            <a:tbl>
              <a:tblPr firstRow="1" bandRow="1">
                <a:tableStyleId>{5940675A-B579-460E-94D1-54222C63F5DA}</a:tableStyleId>
              </a:tblPr>
              <a:tblGrid>
                <a:gridCol w="274912">
                  <a:extLst>
                    <a:ext uri="{9D8B030D-6E8A-4147-A177-3AD203B41FA5}">
                      <a16:colId xmlns:a16="http://schemas.microsoft.com/office/drawing/2014/main" val="20000"/>
                    </a:ext>
                  </a:extLst>
                </a:gridCol>
                <a:gridCol w="3442970">
                  <a:extLst>
                    <a:ext uri="{9D8B030D-6E8A-4147-A177-3AD203B41FA5}">
                      <a16:colId xmlns:a16="http://schemas.microsoft.com/office/drawing/2014/main" val="20001"/>
                    </a:ext>
                  </a:extLst>
                </a:gridCol>
                <a:gridCol w="208280">
                  <a:extLst>
                    <a:ext uri="{9D8B030D-6E8A-4147-A177-3AD203B41FA5}">
                      <a16:colId xmlns:a16="http://schemas.microsoft.com/office/drawing/2014/main" val="20002"/>
                    </a:ext>
                  </a:extLst>
                </a:gridCol>
                <a:gridCol w="313688">
                  <a:extLst>
                    <a:ext uri="{9D8B030D-6E8A-4147-A177-3AD203B41FA5}">
                      <a16:colId xmlns:a16="http://schemas.microsoft.com/office/drawing/2014/main" val="20003"/>
                    </a:ext>
                  </a:extLst>
                </a:gridCol>
              </a:tblGrid>
              <a:tr h="449262">
                <a:tc gridSpan="2">
                  <a:txBody>
                    <a:bodyPr/>
                    <a:lstStyle/>
                    <a:p>
                      <a:pPr algn="ctr">
                        <a:spcAft>
                          <a:spcPts val="0"/>
                        </a:spcAft>
                      </a:pPr>
                      <a:r>
                        <a:rPr lang="en-GB" sz="1600" b="1" dirty="0"/>
                        <a:t>DECISION OPTIONS</a:t>
                      </a:r>
                    </a:p>
                    <a:p>
                      <a:pPr algn="ctr">
                        <a:spcAft>
                          <a:spcPts val="0"/>
                        </a:spcAft>
                      </a:pPr>
                      <a:endParaRPr lang="en-GB" sz="500" b="1" dirty="0"/>
                    </a:p>
                  </a:txBody>
                  <a:tcPr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sz="1400"/>
                    </a:p>
                  </a:txBody>
                  <a:tcPr/>
                </a:tc>
                <a:tc>
                  <a:txBody>
                    <a:bodyPr/>
                    <a:lstStyle/>
                    <a:p>
                      <a:pPr>
                        <a:spcAft>
                          <a:spcPts val="1800"/>
                        </a:spcAft>
                      </a:pPr>
                      <a:endParaRPr lang="en-GB" sz="800" dirty="0"/>
                    </a:p>
                  </a:txBody>
                  <a:tcPr vert="vert270">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spcAft>
                          <a:spcPts val="1800"/>
                        </a:spcAft>
                      </a:pPr>
                      <a:endParaRPr lang="en-GB" sz="900" dirty="0"/>
                    </a:p>
                  </a:txBody>
                  <a:tcPr vert="vert27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0"/>
                  </a:ext>
                </a:extLst>
              </a:tr>
              <a:tr h="181609">
                <a:tc gridSpan="2">
                  <a:txBody>
                    <a:bodyPr/>
                    <a:lstStyle/>
                    <a:p>
                      <a:endParaRPr lang="en-GB" sz="800" b="1" dirty="0"/>
                    </a:p>
                  </a:txBody>
                  <a:tcPr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lang="en-GB" sz="1050" b="1" dirty="0"/>
                    </a:p>
                  </a:txBody>
                  <a:tcPr anchor="b">
                    <a:lnR w="12700" cap="flat" cmpd="sng" algn="ctr">
                      <a:solidFill>
                        <a:srgbClr val="00000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endParaRPr lang="en-GB" sz="800" b="1" dirty="0"/>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sz="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19636">
                <a:tc>
                  <a:txBody>
                    <a:bodyPr/>
                    <a:lstStyle/>
                    <a:p>
                      <a:r>
                        <a:rPr lang="en-GB" sz="1200" b="1" dirty="0"/>
                        <a:t>A</a:t>
                      </a:r>
                    </a:p>
                  </a:txBody>
                  <a:tcPr anchor="ctr">
                    <a:lnT w="12700" cap="flat" cmpd="sng" algn="ctr">
                      <a:solidFill>
                        <a:srgbClr val="000000"/>
                      </a:solidFill>
                      <a:prstDash val="solid"/>
                      <a:round/>
                      <a:headEnd type="none" w="med" len="med"/>
                      <a:tailEnd type="none" w="med" len="med"/>
                    </a:lnT>
                  </a:tcPr>
                </a:tc>
                <a:tc>
                  <a:txBody>
                    <a:bodyPr/>
                    <a:lstStyle/>
                    <a:p>
                      <a:r>
                        <a:rPr lang="en-GB" sz="1200" dirty="0"/>
                        <a:t>Gentamicin 60mg once daily</a:t>
                      </a:r>
                    </a:p>
                  </a:txBody>
                  <a:tcPr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800" dirty="0"/>
                    </a:p>
                  </a:txBody>
                  <a:tcPr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2"/>
                  </a:ext>
                </a:extLst>
              </a:tr>
              <a:tr h="219636">
                <a:tc>
                  <a:txBody>
                    <a:bodyPr/>
                    <a:lstStyle/>
                    <a:p>
                      <a:r>
                        <a:rPr lang="en-GB" sz="1200" b="1" dirty="0"/>
                        <a:t>B</a:t>
                      </a:r>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t>No</a:t>
                      </a:r>
                      <a:r>
                        <a:rPr lang="en-GB" sz="1200" baseline="0" dirty="0"/>
                        <a:t> change to therapy required</a:t>
                      </a:r>
                      <a:endParaRPr lang="en-GB" sz="1200" dirty="0"/>
                    </a:p>
                  </a:txBody>
                  <a:tcPr anchor="ctr">
                    <a:lnR w="12700" cap="flat" cmpd="sng" algn="ctr">
                      <a:solidFill>
                        <a:srgbClr val="000000"/>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800" dirty="0"/>
                    </a:p>
                  </a:txBody>
                  <a:tcPr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3"/>
                  </a:ext>
                </a:extLst>
              </a:tr>
              <a:tr h="219636">
                <a:tc>
                  <a:txBody>
                    <a:bodyPr/>
                    <a:lstStyle/>
                    <a:p>
                      <a:r>
                        <a:rPr lang="en-GB" sz="1200" b="1" dirty="0"/>
                        <a:t>C</a:t>
                      </a:r>
                    </a:p>
                  </a:txBody>
                  <a:tcPr anchor="ctr"/>
                </a:tc>
                <a:tc>
                  <a:txBody>
                    <a:bodyPr/>
                    <a:lstStyle/>
                    <a:p>
                      <a:r>
                        <a:rPr lang="en-GB" sz="1200" dirty="0"/>
                        <a:t>Gentamicin</a:t>
                      </a:r>
                      <a:r>
                        <a:rPr lang="en-GB" sz="1200" baseline="0" dirty="0"/>
                        <a:t> 75mg twice daily</a:t>
                      </a:r>
                      <a:endParaRPr lang="en-GB" sz="1200" dirty="0"/>
                    </a:p>
                  </a:txBody>
                  <a:tcPr anchor="ctr">
                    <a:lnR w="12700" cap="flat" cmpd="sng" algn="ctr">
                      <a:solidFill>
                        <a:srgbClr val="000000"/>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800" dirty="0"/>
                    </a:p>
                  </a:txBody>
                  <a:tcPr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4"/>
                  </a:ext>
                </a:extLst>
              </a:tr>
              <a:tr h="219636">
                <a:tc>
                  <a:txBody>
                    <a:bodyPr/>
                    <a:lstStyle/>
                    <a:p>
                      <a:r>
                        <a:rPr lang="en-GB" sz="1200" b="1" dirty="0"/>
                        <a:t>D</a:t>
                      </a:r>
                    </a:p>
                  </a:txBody>
                  <a:tcPr anchor="ctr"/>
                </a:tc>
                <a:tc>
                  <a:txBody>
                    <a:bodyPr/>
                    <a:lstStyle/>
                    <a:p>
                      <a:r>
                        <a:rPr lang="en-GB" sz="1200" dirty="0"/>
                        <a:t>Gentamicin</a:t>
                      </a:r>
                      <a:r>
                        <a:rPr lang="en-GB" sz="1200" baseline="0" dirty="0"/>
                        <a:t> 45mg twice daily</a:t>
                      </a:r>
                      <a:endParaRPr lang="en-GB" sz="1200" dirty="0"/>
                    </a:p>
                  </a:txBody>
                  <a:tcPr anchor="ctr">
                    <a:lnR w="12700" cap="flat" cmpd="sng" algn="ctr">
                      <a:solidFill>
                        <a:srgbClr val="000000"/>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800" dirty="0"/>
                    </a:p>
                  </a:txBody>
                  <a:tcPr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dirty="0"/>
                    </a:p>
                  </a:txBody>
                  <a:tcPr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5"/>
                  </a:ext>
                </a:extLst>
              </a:tr>
              <a:tr h="219636">
                <a:tc>
                  <a:txBody>
                    <a:bodyPr/>
                    <a:lstStyle/>
                    <a:p>
                      <a:r>
                        <a:rPr lang="en-GB" sz="1200" b="1" dirty="0"/>
                        <a:t>E</a:t>
                      </a:r>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a:t>Stop gentamicin</a:t>
                      </a:r>
                    </a:p>
                  </a:txBody>
                  <a:tcPr anchor="ctr">
                    <a:lnR w="12700" cap="flat" cmpd="sng" algn="ctr">
                      <a:solidFill>
                        <a:srgbClr val="000000"/>
                      </a:solidFill>
                      <a:prstDash val="solid"/>
                      <a:round/>
                      <a:headEnd type="none" w="med" len="med"/>
                      <a:tailEnd type="none" w="med" len="med"/>
                    </a:lnR>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GB" sz="800" dirty="0"/>
                    </a:p>
                  </a:txBody>
                  <a:tcPr anchor="ctr">
                    <a:lnL w="12700" cap="flat" cmpd="sng" algn="ctr">
                      <a:solidFill>
                        <a:srgbClr val="00000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GB" sz="900" dirty="0">
                          <a:latin typeface="ＭＳ ゴシック"/>
                          <a:ea typeface="ＭＳ ゴシック"/>
                          <a:cs typeface="ＭＳ ゴシック"/>
                        </a:rPr>
                        <a:t>☐</a:t>
                      </a:r>
                      <a:endParaRPr lang="en-GB" sz="900" b="1" dirty="0">
                        <a:solidFill>
                          <a:srgbClr val="FF0000"/>
                        </a:solidFill>
                      </a:endParaRPr>
                    </a:p>
                  </a:txBody>
                  <a:tcPr anchor="ctr">
                    <a:lnL w="12700" cap="flat" cmpd="sng" algn="ctr">
                      <a:solidFill>
                        <a:scrgbClr r="0" g="0" b="0"/>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16" name="TextBox 15"/>
          <p:cNvSpPr txBox="1"/>
          <p:nvPr/>
        </p:nvSpPr>
        <p:spPr>
          <a:xfrm>
            <a:off x="836613" y="594679"/>
            <a:ext cx="4381500" cy="1569660"/>
          </a:xfrm>
          <a:prstGeom prst="rect">
            <a:avLst/>
          </a:prstGeom>
          <a:noFill/>
          <a:ln>
            <a:solidFill>
              <a:srgbClr val="000000"/>
            </a:solidFill>
          </a:ln>
        </p:spPr>
        <p:txBody>
          <a:bodyPr>
            <a:spAutoFit/>
          </a:bodyPr>
          <a:lstStyle/>
          <a:p>
            <a:r>
              <a:rPr lang="en-US" sz="1200" b="1" dirty="0"/>
              <a:t>Case presentation</a:t>
            </a:r>
          </a:p>
          <a:p>
            <a:r>
              <a:rPr lang="en-GB" sz="1200" dirty="0"/>
              <a:t>A 34-year-old woman is on twice daily gentamicin based on weight [60mg 12-hrly] for streptococcal infective endocarditis</a:t>
            </a:r>
          </a:p>
          <a:p>
            <a:endParaRPr lang="en-GB" sz="1200" dirty="0"/>
          </a:p>
          <a:p>
            <a:r>
              <a:rPr lang="en-GB" sz="1200" dirty="0"/>
              <a:t>After 4 doses:</a:t>
            </a:r>
          </a:p>
          <a:p>
            <a:endParaRPr lang="en-GB" sz="1200" dirty="0"/>
          </a:p>
          <a:p>
            <a:r>
              <a:rPr lang="en-GB" sz="1200" dirty="0"/>
              <a:t>Pre dose trough:	0.6 mg/L [&lt;1}</a:t>
            </a:r>
          </a:p>
          <a:p>
            <a:r>
              <a:rPr lang="en-GB" sz="1200" dirty="0"/>
              <a:t>Post dose peak:	6 mg/L [3-5]</a:t>
            </a:r>
          </a:p>
        </p:txBody>
      </p:sp>
      <p:sp>
        <p:nvSpPr>
          <p:cNvPr id="17" name="TextBox 16"/>
          <p:cNvSpPr txBox="1"/>
          <p:nvPr/>
        </p:nvSpPr>
        <p:spPr>
          <a:xfrm>
            <a:off x="836613" y="2401272"/>
            <a:ext cx="4381500" cy="830997"/>
          </a:xfrm>
          <a:prstGeom prst="rect">
            <a:avLst/>
          </a:prstGeom>
          <a:solidFill>
            <a:schemeClr val="bg1">
              <a:lumMod val="85000"/>
            </a:schemeClr>
          </a:solidFill>
          <a:ln>
            <a:solidFill>
              <a:srgbClr val="000000"/>
            </a:solidFill>
          </a:ln>
        </p:spPr>
        <p:txBody>
          <a:bodyPr wrap="square">
            <a:spAutoFit/>
          </a:bodyPr>
          <a:lstStyle/>
          <a:p>
            <a:pPr>
              <a:defRPr/>
            </a:pPr>
            <a:r>
              <a:rPr lang="en-US" sz="1200" b="1" dirty="0"/>
              <a:t>Question</a:t>
            </a:r>
          </a:p>
          <a:p>
            <a:pPr>
              <a:defRPr/>
            </a:pPr>
            <a:r>
              <a:rPr lang="en-US" sz="1200" dirty="0"/>
              <a:t>Select the </a:t>
            </a:r>
            <a:r>
              <a:rPr lang="en-US" sz="1200" i="1" dirty="0"/>
              <a:t>most appropriate </a:t>
            </a:r>
            <a:r>
              <a:rPr lang="en-US" sz="1200" dirty="0"/>
              <a:t>decision option with regard to the anti-biotic prescription based on these data.</a:t>
            </a:r>
          </a:p>
          <a:p>
            <a:pPr>
              <a:defRPr/>
            </a:pPr>
            <a:r>
              <a:rPr lang="en-US" sz="1200" dirty="0"/>
              <a:t>(</a:t>
            </a:r>
            <a:r>
              <a:rPr lang="en-US" sz="1200" i="1" dirty="0"/>
              <a:t>mark it with a tick</a:t>
            </a:r>
            <a:r>
              <a:rPr lang="en-US" sz="1200" dirty="0"/>
              <a:t>)</a:t>
            </a:r>
          </a:p>
        </p:txBody>
      </p:sp>
      <p:cxnSp>
        <p:nvCxnSpPr>
          <p:cNvPr id="39955" name="Straight Connector 20"/>
          <p:cNvCxnSpPr>
            <a:cxnSpLocks noChangeShapeType="1"/>
          </p:cNvCxnSpPr>
          <p:nvPr/>
        </p:nvCxnSpPr>
        <p:spPr bwMode="auto">
          <a:xfrm rot="5400000">
            <a:off x="3219451" y="3473451"/>
            <a:ext cx="5751512" cy="1587"/>
          </a:xfrm>
          <a:prstGeom prst="line">
            <a:avLst/>
          </a:prstGeom>
          <a:noFill/>
          <a:ln w="19050">
            <a:solidFill>
              <a:srgbClr val="000000"/>
            </a:solidFill>
            <a:round/>
            <a:headEnd/>
            <a:tailEnd/>
          </a:ln>
        </p:spPr>
      </p:cxnSp>
      <p:sp>
        <p:nvSpPr>
          <p:cNvPr id="18" name="Rectangle 17"/>
          <p:cNvSpPr/>
          <p:nvPr/>
        </p:nvSpPr>
        <p:spPr>
          <a:xfrm>
            <a:off x="2659782" y="6586934"/>
            <a:ext cx="7318037" cy="29845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1050" dirty="0">
                <a:solidFill>
                  <a:schemeClr val="bg1">
                    <a:lumMod val="65000"/>
                  </a:schemeClr>
                </a:solidFill>
              </a:rPr>
              <a:t>Created by Department of Clinical Pharmacology, QMUL</a:t>
            </a:r>
          </a:p>
        </p:txBody>
      </p:sp>
    </p:spTree>
    <p:extLst>
      <p:ext uri="{BB962C8B-B14F-4D97-AF65-F5344CB8AC3E}">
        <p14:creationId xmlns:p14="http://schemas.microsoft.com/office/powerpoint/2010/main" val="2587827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marL="514350" indent="-514350">
              <a:spcBef>
                <a:spcPts val="1200"/>
              </a:spcBef>
              <a:buFont typeface="Arial" panose="020B0604020202020204" pitchFamily="34" charset="0"/>
              <a:buAutoNum type="alphaUcPeriod"/>
            </a:pPr>
            <a:r>
              <a:rPr lang="en-GB" sz="1800" dirty="0"/>
              <a:t>Continue warfarin at reduced dose of 2 mg orally daily</a:t>
            </a:r>
          </a:p>
          <a:p>
            <a:pPr marL="514350" indent="-514350">
              <a:spcBef>
                <a:spcPts val="1200"/>
              </a:spcBef>
              <a:buFont typeface="Arial" panose="020B0604020202020204" pitchFamily="34" charset="0"/>
              <a:buAutoNum type="alphaUcPeriod"/>
            </a:pPr>
            <a:r>
              <a:rPr lang="en-GB" sz="1800" dirty="0"/>
              <a:t>Stop warfarin, give Vitamin K 1 mg intravenously </a:t>
            </a:r>
          </a:p>
          <a:p>
            <a:pPr marL="514350" indent="-514350">
              <a:spcBef>
                <a:spcPts val="1200"/>
              </a:spcBef>
              <a:buFont typeface="Arial" panose="020B0604020202020204" pitchFamily="34" charset="0"/>
              <a:buAutoNum type="alphaUcPeriod"/>
            </a:pPr>
            <a:r>
              <a:rPr lang="en-GB" sz="1800" dirty="0"/>
              <a:t>Stop warfarin, give Vitamin K 1 mg orally</a:t>
            </a:r>
          </a:p>
          <a:p>
            <a:pPr marL="514350" indent="-514350">
              <a:spcBef>
                <a:spcPts val="1200"/>
              </a:spcBef>
              <a:buFont typeface="Arial" panose="020B0604020202020204" pitchFamily="34" charset="0"/>
              <a:buAutoNum type="alphaUcPeriod"/>
            </a:pPr>
            <a:r>
              <a:rPr lang="en-GB" sz="1800" dirty="0"/>
              <a:t>Stop warfarin, give Vitamin K 5 mg intravenously and dried prothrombin complex</a:t>
            </a:r>
          </a:p>
          <a:p>
            <a:pPr marL="514350" indent="-514350">
              <a:spcBef>
                <a:spcPts val="1200"/>
              </a:spcBef>
              <a:buFont typeface="Arial" panose="020B0604020202020204" pitchFamily="34" charset="0"/>
              <a:buAutoNum type="alphaUcPeriod"/>
            </a:pPr>
            <a:r>
              <a:rPr lang="en-GB" sz="1800" dirty="0"/>
              <a:t>Stop warfarin, start </a:t>
            </a:r>
            <a:r>
              <a:rPr lang="en-GB" sz="1800" dirty="0" err="1"/>
              <a:t>edoxaban</a:t>
            </a:r>
            <a:r>
              <a:rPr lang="en-GB" sz="1800" dirty="0"/>
              <a:t> 60 mg orally daily</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latin typeface="Calibri"/>
            </a:endParaRPr>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rPr>
              <a:t>DAT021</a:t>
            </a:r>
            <a:endParaRPr lang="en-US" sz="1050" dirty="0">
              <a:solidFill>
                <a:sysClr val="windowText" lastClr="000000"/>
              </a:solidFill>
              <a:latin typeface="Calibri"/>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rPr>
              <a:t>ID</a:t>
            </a:r>
          </a:p>
        </p:txBody>
      </p:sp>
      <p:sp>
        <p:nvSpPr>
          <p:cNvPr id="9" name="TextBox 8"/>
          <p:cNvSpPr txBox="1"/>
          <p:nvPr/>
        </p:nvSpPr>
        <p:spPr>
          <a:xfrm>
            <a:off x="1020954" y="628233"/>
            <a:ext cx="4381500" cy="2800767"/>
          </a:xfrm>
          <a:prstGeom prst="rect">
            <a:avLst/>
          </a:prstGeom>
          <a:noFill/>
          <a:ln>
            <a:solidFill>
              <a:srgbClr val="000000"/>
            </a:solidFill>
          </a:ln>
        </p:spPr>
        <p:txBody>
          <a:bodyPr>
            <a:spAutoFit/>
          </a:bodyPr>
          <a:lstStyle/>
          <a:p>
            <a:r>
              <a:rPr lang="en-US" sz="1600" b="1" dirty="0">
                <a:solidFill>
                  <a:prstClr val="black"/>
                </a:solidFill>
                <a:latin typeface="Calibri"/>
              </a:rPr>
              <a:t>Case presentation</a:t>
            </a:r>
          </a:p>
          <a:p>
            <a:r>
              <a:rPr lang="en-GB" sz="1600" dirty="0">
                <a:solidFill>
                  <a:prstClr val="black"/>
                </a:solidFill>
                <a:latin typeface="Calibri"/>
              </a:rPr>
              <a:t>A 62-year-old man attends the Emergency Department as he cannot stop the bleeding from a small shaving cut. There are no other symptoms or signs of bleeding. </a:t>
            </a:r>
            <a:r>
              <a:rPr lang="en-GB" sz="1600" b="1" dirty="0">
                <a:solidFill>
                  <a:prstClr val="black"/>
                </a:solidFill>
                <a:latin typeface="Calibri"/>
              </a:rPr>
              <a:t>PMH. </a:t>
            </a:r>
            <a:r>
              <a:rPr lang="en-GB" sz="1600" dirty="0">
                <a:solidFill>
                  <a:prstClr val="black"/>
                </a:solidFill>
                <a:latin typeface="Calibri"/>
              </a:rPr>
              <a:t>Mitral stenosis with atrial fibrillation. </a:t>
            </a:r>
            <a:r>
              <a:rPr lang="en-GB" sz="1600" b="1" dirty="0">
                <a:solidFill>
                  <a:prstClr val="black"/>
                </a:solidFill>
                <a:latin typeface="Calibri"/>
              </a:rPr>
              <a:t>DH. </a:t>
            </a:r>
            <a:r>
              <a:rPr lang="en-GB" sz="1600" dirty="0">
                <a:solidFill>
                  <a:prstClr val="black"/>
                </a:solidFill>
                <a:latin typeface="Calibri"/>
              </a:rPr>
              <a:t>Warfarin 3 mg orally daily (target INR 2.5)</a:t>
            </a:r>
          </a:p>
          <a:p>
            <a:endParaRPr lang="en-GB" sz="1600" dirty="0">
              <a:solidFill>
                <a:prstClr val="black"/>
              </a:solidFill>
              <a:latin typeface="Calibri"/>
            </a:endParaRPr>
          </a:p>
          <a:p>
            <a:r>
              <a:rPr lang="en-GB" sz="1600" b="1" dirty="0">
                <a:solidFill>
                  <a:prstClr val="black"/>
                </a:solidFill>
                <a:latin typeface="Calibri"/>
              </a:rPr>
              <a:t>Investigations</a:t>
            </a:r>
          </a:p>
          <a:p>
            <a:r>
              <a:rPr lang="en-GB" sz="1600" dirty="0">
                <a:solidFill>
                  <a:prstClr val="black"/>
                </a:solidFill>
                <a:latin typeface="Calibri"/>
              </a:rPr>
              <a:t>Hb 145 g/L (130-170), stable.</a:t>
            </a:r>
          </a:p>
          <a:p>
            <a:r>
              <a:rPr lang="en-GB" sz="1600" dirty="0">
                <a:solidFill>
                  <a:prstClr val="black"/>
                </a:solidFill>
                <a:latin typeface="Calibri"/>
              </a:rPr>
              <a:t>INR 7.9. </a:t>
            </a:r>
          </a:p>
        </p:txBody>
      </p:sp>
      <p:sp>
        <p:nvSpPr>
          <p:cNvPr id="10" name="TextBox 9"/>
          <p:cNvSpPr txBox="1"/>
          <p:nvPr/>
        </p:nvSpPr>
        <p:spPr>
          <a:xfrm>
            <a:off x="1020954" y="4268713"/>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solidFill>
                  <a:prstClr val="black"/>
                </a:solidFill>
                <a:latin typeface="Calibri"/>
              </a:rPr>
              <a:t>Question</a:t>
            </a:r>
          </a:p>
          <a:p>
            <a:pPr>
              <a:defRPr/>
            </a:pPr>
            <a:r>
              <a:rPr lang="en-US" sz="1600" dirty="0">
                <a:solidFill>
                  <a:prstClr val="black"/>
                </a:solidFill>
                <a:latin typeface="Calibri"/>
              </a:rPr>
              <a:t>Select the </a:t>
            </a:r>
            <a:r>
              <a:rPr lang="en-US" sz="1600" i="1" dirty="0">
                <a:solidFill>
                  <a:prstClr val="black"/>
                </a:solidFill>
                <a:latin typeface="Calibri"/>
              </a:rPr>
              <a:t>most appropriate </a:t>
            </a:r>
            <a:r>
              <a:rPr lang="en-US" sz="1600" dirty="0">
                <a:solidFill>
                  <a:prstClr val="black"/>
                </a:solidFill>
                <a:latin typeface="Calibri"/>
              </a:rPr>
              <a:t>decision option with regard to his warfarin based on these data.</a:t>
            </a:r>
          </a:p>
          <a:p>
            <a:pPr>
              <a:defRPr/>
            </a:pPr>
            <a:r>
              <a:rPr lang="en-US" sz="1600" dirty="0">
                <a:solidFill>
                  <a:prstClr val="black"/>
                </a:solidFill>
                <a:latin typeface="Calibri"/>
              </a:rPr>
              <a:t>(</a:t>
            </a:r>
            <a:r>
              <a:rPr lang="en-US" sz="1600" i="1" dirty="0">
                <a:solidFill>
                  <a:prstClr val="black"/>
                </a:solidFill>
                <a:latin typeface="Calibri"/>
              </a:rPr>
              <a:t>mark it with a tick</a:t>
            </a:r>
            <a:r>
              <a:rPr lang="en-US" sz="1600" dirty="0">
                <a:solidFill>
                  <a:prstClr val="black"/>
                </a:solidFill>
                <a:latin typeface="Calibri"/>
              </a:rPr>
              <a:t>)</a:t>
            </a:r>
          </a:p>
        </p:txBody>
      </p:sp>
    </p:spTree>
    <p:custDataLst>
      <p:tags r:id="rId1"/>
    </p:custDataLst>
    <p:extLst>
      <p:ext uri="{BB962C8B-B14F-4D97-AF65-F5344CB8AC3E}">
        <p14:creationId xmlns:p14="http://schemas.microsoft.com/office/powerpoint/2010/main" val="4065952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marL="514350" indent="-514350">
              <a:spcBef>
                <a:spcPts val="1200"/>
              </a:spcBef>
              <a:buFont typeface="Arial" panose="020B0604020202020204" pitchFamily="34" charset="0"/>
              <a:buAutoNum type="alphaUcPeriod"/>
            </a:pPr>
            <a:r>
              <a:rPr lang="en-GB" sz="1800" dirty="0"/>
              <a:t>Change to ezetimibe 10 mg orally nightly</a:t>
            </a:r>
          </a:p>
          <a:p>
            <a:pPr marL="514350" indent="-514350">
              <a:spcBef>
                <a:spcPts val="1200"/>
              </a:spcBef>
              <a:buFont typeface="Arial" panose="020B0604020202020204" pitchFamily="34" charset="0"/>
              <a:buAutoNum type="alphaUcPeriod"/>
            </a:pPr>
            <a:r>
              <a:rPr lang="en-GB" sz="1800" dirty="0"/>
              <a:t>Change to simvastatin 40 mg orally nightly</a:t>
            </a:r>
          </a:p>
          <a:p>
            <a:pPr marL="514350" indent="-514350">
              <a:spcBef>
                <a:spcPts val="1200"/>
              </a:spcBef>
              <a:buFont typeface="Arial" panose="020B0604020202020204" pitchFamily="34" charset="0"/>
              <a:buAutoNum type="alphaUcPeriod"/>
            </a:pPr>
            <a:r>
              <a:rPr lang="en-GB" sz="1800" dirty="0"/>
              <a:t>Decrease atorvastatin to 10 mg orally nightly</a:t>
            </a:r>
          </a:p>
          <a:p>
            <a:pPr marL="514350" indent="-514350">
              <a:spcBef>
                <a:spcPts val="1200"/>
              </a:spcBef>
              <a:buFont typeface="Arial" panose="020B0604020202020204" pitchFamily="34" charset="0"/>
              <a:buAutoNum type="alphaUcPeriod"/>
            </a:pPr>
            <a:r>
              <a:rPr lang="en-GB" sz="1800" dirty="0"/>
              <a:t>Increase atorvastatin to 40 mg orally nightly</a:t>
            </a:r>
          </a:p>
          <a:p>
            <a:pPr marL="514350" indent="-514350">
              <a:spcBef>
                <a:spcPts val="1200"/>
              </a:spcBef>
              <a:buFont typeface="Arial" panose="020B0604020202020204" pitchFamily="34" charset="0"/>
              <a:buAutoNum type="alphaUcPeriod"/>
            </a:pPr>
            <a:r>
              <a:rPr lang="en-GB" sz="1800" dirty="0"/>
              <a:t>No changes to medications, continue to monitor lipid profile</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latin typeface="Calibri"/>
            </a:endParaRPr>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rPr>
              <a:t>DAT022</a:t>
            </a:r>
            <a:endParaRPr lang="en-US" sz="1050" dirty="0">
              <a:solidFill>
                <a:sysClr val="windowText" lastClr="000000"/>
              </a:solidFill>
              <a:latin typeface="Calibri"/>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rPr>
              <a:t>ID</a:t>
            </a:r>
          </a:p>
        </p:txBody>
      </p:sp>
      <p:sp>
        <p:nvSpPr>
          <p:cNvPr id="9" name="TextBox 8"/>
          <p:cNvSpPr txBox="1"/>
          <p:nvPr/>
        </p:nvSpPr>
        <p:spPr>
          <a:xfrm>
            <a:off x="1697229" y="467881"/>
            <a:ext cx="4381500" cy="4185761"/>
          </a:xfrm>
          <a:prstGeom prst="rect">
            <a:avLst/>
          </a:prstGeom>
          <a:noFill/>
          <a:ln>
            <a:solidFill>
              <a:srgbClr val="000000"/>
            </a:solidFill>
          </a:ln>
        </p:spPr>
        <p:txBody>
          <a:bodyPr>
            <a:spAutoFit/>
          </a:bodyPr>
          <a:lstStyle/>
          <a:p>
            <a:r>
              <a:rPr lang="en-US" sz="1400" b="1" dirty="0">
                <a:solidFill>
                  <a:prstClr val="black"/>
                </a:solidFill>
                <a:latin typeface="Calibri"/>
              </a:rPr>
              <a:t>Case presentation</a:t>
            </a:r>
          </a:p>
          <a:p>
            <a:r>
              <a:rPr lang="en-GB" sz="1400" dirty="0">
                <a:solidFill>
                  <a:prstClr val="black"/>
                </a:solidFill>
                <a:latin typeface="Calibri"/>
              </a:rPr>
              <a:t>A 65-year old man has commenced atorvastatin 20 mg orally nightly for cardiovascular primary prevention. </a:t>
            </a:r>
            <a:r>
              <a:rPr lang="en-GB" sz="1400" b="1" dirty="0">
                <a:solidFill>
                  <a:prstClr val="black"/>
                </a:solidFill>
                <a:latin typeface="Calibri"/>
              </a:rPr>
              <a:t>PMH</a:t>
            </a:r>
            <a:r>
              <a:rPr lang="en-GB" sz="1400" dirty="0">
                <a:solidFill>
                  <a:prstClr val="black"/>
                </a:solidFill>
                <a:latin typeface="Calibri"/>
              </a:rPr>
              <a:t>. Hypertension, current smoker. </a:t>
            </a:r>
            <a:r>
              <a:rPr lang="en-GB" sz="1400" b="1" dirty="0">
                <a:solidFill>
                  <a:prstClr val="black"/>
                </a:solidFill>
                <a:latin typeface="Calibri"/>
              </a:rPr>
              <a:t>DH. </a:t>
            </a:r>
            <a:r>
              <a:rPr lang="en-GB" sz="1400" dirty="0">
                <a:solidFill>
                  <a:prstClr val="black"/>
                </a:solidFill>
                <a:latin typeface="Calibri"/>
              </a:rPr>
              <a:t>Atorvastatin 20 mg orally nightly, amlodipine 10 mg orally daily.</a:t>
            </a:r>
          </a:p>
          <a:p>
            <a:endParaRPr lang="en-GB" sz="1400" dirty="0">
              <a:solidFill>
                <a:prstClr val="black"/>
              </a:solidFill>
              <a:latin typeface="Calibri"/>
            </a:endParaRPr>
          </a:p>
          <a:p>
            <a:r>
              <a:rPr lang="en-GB" sz="1400" dirty="0">
                <a:solidFill>
                  <a:prstClr val="black"/>
                </a:solidFill>
                <a:latin typeface="Calibri"/>
              </a:rPr>
              <a:t>He is asymptomatic and returns for monitoring of his lipid levels 3 months after starting therapy.</a:t>
            </a:r>
          </a:p>
          <a:p>
            <a:endParaRPr lang="en-GB" sz="1400" dirty="0">
              <a:solidFill>
                <a:prstClr val="black"/>
              </a:solidFill>
              <a:latin typeface="Calibri"/>
            </a:endParaRPr>
          </a:p>
          <a:p>
            <a:r>
              <a:rPr lang="en-GB" sz="1400" b="1" dirty="0">
                <a:solidFill>
                  <a:prstClr val="black"/>
                </a:solidFill>
                <a:latin typeface="Calibri"/>
              </a:rPr>
              <a:t>Investigations</a:t>
            </a:r>
          </a:p>
          <a:p>
            <a:r>
              <a:rPr lang="en-GB" sz="1400" dirty="0">
                <a:solidFill>
                  <a:prstClr val="black"/>
                </a:solidFill>
                <a:latin typeface="Calibri"/>
              </a:rPr>
              <a:t>Pre-treatment:</a:t>
            </a:r>
          </a:p>
          <a:p>
            <a:r>
              <a:rPr lang="en-GB" sz="1400" dirty="0">
                <a:solidFill>
                  <a:prstClr val="black"/>
                </a:solidFill>
                <a:latin typeface="Calibri"/>
              </a:rPr>
              <a:t>Cholesterol 6.0 </a:t>
            </a:r>
            <a:r>
              <a:rPr lang="en-GB" sz="1400" dirty="0" err="1">
                <a:solidFill>
                  <a:prstClr val="black"/>
                </a:solidFill>
                <a:latin typeface="Calibri"/>
              </a:rPr>
              <a:t>mmol</a:t>
            </a:r>
            <a:r>
              <a:rPr lang="en-GB" sz="1400" dirty="0">
                <a:solidFill>
                  <a:prstClr val="black"/>
                </a:solidFill>
                <a:latin typeface="Calibri"/>
              </a:rPr>
              <a:t>/L (&lt;5.2)</a:t>
            </a:r>
          </a:p>
          <a:p>
            <a:r>
              <a:rPr lang="en-GB" sz="1400" dirty="0">
                <a:solidFill>
                  <a:prstClr val="black"/>
                </a:solidFill>
                <a:latin typeface="Calibri"/>
              </a:rPr>
              <a:t>Non-HDL Cholesterol 4.0 </a:t>
            </a:r>
            <a:r>
              <a:rPr lang="en-GB" sz="1400" dirty="0" err="1">
                <a:solidFill>
                  <a:prstClr val="black"/>
                </a:solidFill>
                <a:latin typeface="Calibri"/>
              </a:rPr>
              <a:t>mmol</a:t>
            </a:r>
            <a:r>
              <a:rPr lang="en-GB" sz="1400" dirty="0">
                <a:solidFill>
                  <a:prstClr val="black"/>
                </a:solidFill>
                <a:latin typeface="Calibri"/>
              </a:rPr>
              <a:t>/L (&lt;3.4)</a:t>
            </a:r>
          </a:p>
          <a:p>
            <a:r>
              <a:rPr lang="en-GB" sz="1400" dirty="0">
                <a:solidFill>
                  <a:prstClr val="black"/>
                </a:solidFill>
                <a:latin typeface="Calibri"/>
              </a:rPr>
              <a:t>HDL Cholesterol 1.1 </a:t>
            </a:r>
            <a:r>
              <a:rPr lang="en-GB" sz="1400" dirty="0" err="1">
                <a:solidFill>
                  <a:prstClr val="black"/>
                </a:solidFill>
                <a:latin typeface="Calibri"/>
              </a:rPr>
              <a:t>mmol</a:t>
            </a:r>
            <a:r>
              <a:rPr lang="en-GB" sz="1400" dirty="0">
                <a:solidFill>
                  <a:prstClr val="black"/>
                </a:solidFill>
                <a:latin typeface="Calibri"/>
              </a:rPr>
              <a:t>/L (&gt;1.55)</a:t>
            </a:r>
          </a:p>
          <a:p>
            <a:endParaRPr lang="en-GB" sz="1400" dirty="0">
              <a:solidFill>
                <a:prstClr val="black"/>
              </a:solidFill>
              <a:latin typeface="Calibri"/>
            </a:endParaRPr>
          </a:p>
          <a:p>
            <a:r>
              <a:rPr lang="en-GB" sz="1400" dirty="0">
                <a:solidFill>
                  <a:prstClr val="black"/>
                </a:solidFill>
                <a:latin typeface="Calibri"/>
              </a:rPr>
              <a:t>3 months after starting:</a:t>
            </a:r>
          </a:p>
          <a:p>
            <a:r>
              <a:rPr lang="en-GB" sz="1400" dirty="0">
                <a:solidFill>
                  <a:prstClr val="black"/>
                </a:solidFill>
                <a:latin typeface="Calibri"/>
              </a:rPr>
              <a:t>Cholesterol 5.1 mmol/L (&lt;5.2)</a:t>
            </a:r>
          </a:p>
          <a:p>
            <a:r>
              <a:rPr lang="en-GB" sz="1400" dirty="0">
                <a:solidFill>
                  <a:prstClr val="black"/>
                </a:solidFill>
                <a:latin typeface="Calibri"/>
              </a:rPr>
              <a:t>Non-HDL Cholesterol 3.0 </a:t>
            </a:r>
            <a:r>
              <a:rPr lang="en-GB" sz="1400" dirty="0" err="1">
                <a:solidFill>
                  <a:prstClr val="black"/>
                </a:solidFill>
                <a:latin typeface="Calibri"/>
              </a:rPr>
              <a:t>mmol</a:t>
            </a:r>
            <a:r>
              <a:rPr lang="en-GB" sz="1400" dirty="0">
                <a:solidFill>
                  <a:prstClr val="black"/>
                </a:solidFill>
                <a:latin typeface="Calibri"/>
              </a:rPr>
              <a:t>/L (&lt;3.4)</a:t>
            </a:r>
          </a:p>
          <a:p>
            <a:r>
              <a:rPr lang="en-GB" sz="1400" dirty="0">
                <a:solidFill>
                  <a:prstClr val="black"/>
                </a:solidFill>
                <a:latin typeface="Calibri"/>
              </a:rPr>
              <a:t>HDL Cholesterol 1.2 </a:t>
            </a:r>
            <a:r>
              <a:rPr lang="en-GB" sz="1400" dirty="0" err="1">
                <a:solidFill>
                  <a:prstClr val="black"/>
                </a:solidFill>
                <a:latin typeface="Calibri"/>
              </a:rPr>
              <a:t>mmol</a:t>
            </a:r>
            <a:r>
              <a:rPr lang="en-GB" sz="1400" dirty="0">
                <a:solidFill>
                  <a:prstClr val="black"/>
                </a:solidFill>
                <a:latin typeface="Calibri"/>
              </a:rPr>
              <a:t>/L (&gt;1.55)</a:t>
            </a:r>
          </a:p>
        </p:txBody>
      </p:sp>
      <p:sp>
        <p:nvSpPr>
          <p:cNvPr id="10" name="TextBox 9"/>
          <p:cNvSpPr txBox="1"/>
          <p:nvPr/>
        </p:nvSpPr>
        <p:spPr>
          <a:xfrm>
            <a:off x="1697230" y="5157192"/>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solidFill>
                  <a:prstClr val="black"/>
                </a:solidFill>
                <a:latin typeface="Calibri"/>
              </a:rPr>
              <a:t>Question</a:t>
            </a:r>
          </a:p>
          <a:p>
            <a:pPr>
              <a:defRPr/>
            </a:pPr>
            <a:r>
              <a:rPr lang="en-US" sz="1600" dirty="0">
                <a:solidFill>
                  <a:prstClr val="black"/>
                </a:solidFill>
                <a:latin typeface="Calibri"/>
              </a:rPr>
              <a:t>Select the </a:t>
            </a:r>
            <a:r>
              <a:rPr lang="en-US" sz="1600" i="1" dirty="0">
                <a:solidFill>
                  <a:prstClr val="black"/>
                </a:solidFill>
                <a:latin typeface="Calibri"/>
              </a:rPr>
              <a:t>most appropriate </a:t>
            </a:r>
            <a:r>
              <a:rPr lang="en-US" sz="1600" dirty="0">
                <a:solidFill>
                  <a:prstClr val="black"/>
                </a:solidFill>
                <a:latin typeface="Calibri"/>
              </a:rPr>
              <a:t>decision option with regard to his atorvastatin based on these data.</a:t>
            </a:r>
          </a:p>
          <a:p>
            <a:pPr>
              <a:defRPr/>
            </a:pPr>
            <a:r>
              <a:rPr lang="en-US" sz="1600" dirty="0">
                <a:solidFill>
                  <a:prstClr val="black"/>
                </a:solidFill>
                <a:latin typeface="Calibri"/>
              </a:rPr>
              <a:t>(</a:t>
            </a:r>
            <a:r>
              <a:rPr lang="en-US" sz="1600" i="1" dirty="0">
                <a:solidFill>
                  <a:prstClr val="black"/>
                </a:solidFill>
                <a:latin typeface="Calibri"/>
              </a:rPr>
              <a:t>mark it with a tick</a:t>
            </a:r>
            <a:r>
              <a:rPr lang="en-US" sz="1600" dirty="0">
                <a:solidFill>
                  <a:prstClr val="black"/>
                </a:solidFill>
                <a:latin typeface="Calibri"/>
              </a:rPr>
              <a:t>)</a:t>
            </a:r>
          </a:p>
        </p:txBody>
      </p:sp>
    </p:spTree>
    <p:custDataLst>
      <p:tags r:id="rId1"/>
    </p:custDataLst>
    <p:extLst>
      <p:ext uri="{BB962C8B-B14F-4D97-AF65-F5344CB8AC3E}">
        <p14:creationId xmlns:p14="http://schemas.microsoft.com/office/powerpoint/2010/main" val="225215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80919"/>
            <a:ext cx="3528392" cy="5745245"/>
          </a:xfrm>
        </p:spPr>
        <p:txBody>
          <a:bodyPr>
            <a:normAutofit/>
          </a:bodyPr>
          <a:lstStyle/>
          <a:p>
            <a:pPr>
              <a:spcBef>
                <a:spcPts val="1200"/>
              </a:spcBef>
              <a:buAutoNum type="alphaUcPeriod"/>
            </a:pPr>
            <a:r>
              <a:rPr lang="en-GB" sz="1800" dirty="0"/>
              <a:t>Change to gentamicin 70 mg intravenously 8-hrly</a:t>
            </a:r>
          </a:p>
          <a:p>
            <a:pPr>
              <a:spcBef>
                <a:spcPts val="1200"/>
              </a:spcBef>
              <a:buAutoNum type="alphaUcPeriod"/>
            </a:pPr>
            <a:r>
              <a:rPr lang="en-GB" sz="1800" dirty="0"/>
              <a:t>Decrease dose to tobramycin 50 mg intravenously 8-hrly</a:t>
            </a:r>
          </a:p>
          <a:p>
            <a:pPr>
              <a:spcBef>
                <a:spcPts val="1200"/>
              </a:spcBef>
              <a:buAutoNum type="alphaUcPeriod"/>
            </a:pPr>
            <a:r>
              <a:rPr lang="en-GB" sz="1800" dirty="0"/>
              <a:t>Decrease frequency to tobramycin 60 mg intravenously 12-hrly</a:t>
            </a:r>
          </a:p>
          <a:p>
            <a:pPr>
              <a:spcBef>
                <a:spcPts val="1200"/>
              </a:spcBef>
              <a:buAutoNum type="alphaUcPeriod"/>
            </a:pPr>
            <a:r>
              <a:rPr lang="en-GB" sz="1800" dirty="0"/>
              <a:t>Increase dose to tobramycin 70 mg intravenously 8-hrly</a:t>
            </a:r>
          </a:p>
          <a:p>
            <a:pPr>
              <a:spcBef>
                <a:spcPts val="1200"/>
              </a:spcBef>
              <a:buAutoNum type="alphaUcPeriod"/>
            </a:pPr>
            <a:r>
              <a:rPr lang="en-GB" sz="1800" dirty="0"/>
              <a:t>Increase frequency to tobramycin 60 mg intravenously 6-hrly</a:t>
            </a:r>
          </a:p>
          <a:p>
            <a:pPr>
              <a:spcBef>
                <a:spcPts val="1200"/>
              </a:spcBef>
              <a:buAutoNum type="alphaUcPeriod"/>
            </a:pPr>
            <a:r>
              <a:rPr lang="en-GB" sz="1800" dirty="0"/>
              <a:t>No changes to tobramycin dose</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Data Interpretation Item</a:t>
            </a:r>
          </a:p>
        </p:txBody>
      </p:sp>
      <p:sp>
        <p:nvSpPr>
          <p:cNvPr id="7" name="Title 1"/>
          <p:cNvSpPr txBox="1">
            <a:spLocks/>
          </p:cNvSpPr>
          <p:nvPr/>
        </p:nvSpPr>
        <p:spPr>
          <a:xfrm>
            <a:off x="5340544" y="68180"/>
            <a:ext cx="738187" cy="312738"/>
          </a:xfrm>
          <a:prstGeom prst="rect">
            <a:avLst/>
          </a:prstGeom>
          <a:solidFill>
            <a:srgbClr val="BFBFBF"/>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DAT026</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80181" y="6818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97229" y="467880"/>
            <a:ext cx="4381500" cy="3046988"/>
          </a:xfrm>
          <a:prstGeom prst="rect">
            <a:avLst/>
          </a:prstGeom>
          <a:noFill/>
          <a:ln>
            <a:solidFill>
              <a:srgbClr val="000000"/>
            </a:solidFill>
          </a:ln>
        </p:spPr>
        <p:txBody>
          <a:bodyPr>
            <a:spAutoFit/>
          </a:bodyPr>
          <a:lstStyle/>
          <a:p>
            <a:r>
              <a:rPr lang="en-US" sz="1600" b="1" dirty="0"/>
              <a:t>Case presentation</a:t>
            </a:r>
          </a:p>
          <a:p>
            <a:r>
              <a:rPr lang="en-GB" sz="1600" dirty="0"/>
              <a:t>A 28-year old woman is admitted with acute pyelonephritis. She is being treated with tobramycin 60mg intravenously 8-hrly, as indicated by microbiology sensitivities. </a:t>
            </a:r>
            <a:r>
              <a:rPr lang="en-GB" sz="1600" b="1" dirty="0"/>
              <a:t>PMH. </a:t>
            </a:r>
            <a:r>
              <a:rPr lang="en-GB" sz="1600" dirty="0"/>
              <a:t>Type I diabetes mellitus. </a:t>
            </a:r>
            <a:r>
              <a:rPr lang="en-GB" sz="1600" b="1" dirty="0"/>
              <a:t>DH. </a:t>
            </a:r>
            <a:r>
              <a:rPr lang="en-GB" sz="1600" dirty="0"/>
              <a:t>Insulin.</a:t>
            </a:r>
          </a:p>
          <a:p>
            <a:endParaRPr lang="en-GB" sz="1600" dirty="0"/>
          </a:p>
          <a:p>
            <a:r>
              <a:rPr lang="en-GB" sz="1600" dirty="0"/>
              <a:t>Serum tobramycin level:	</a:t>
            </a:r>
          </a:p>
          <a:p>
            <a:r>
              <a:rPr lang="en-GB" sz="1600" dirty="0"/>
              <a:t>Pre-dose	1.4 mg/L	(target &lt;2 mg/L)</a:t>
            </a:r>
          </a:p>
          <a:p>
            <a:r>
              <a:rPr lang="en-GB" sz="1600" dirty="0"/>
              <a:t>Post-dose	11.3 mg/L	(target &lt;10 mg/L)</a:t>
            </a:r>
          </a:p>
          <a:p>
            <a:endParaRPr lang="en-GB" sz="1600" dirty="0"/>
          </a:p>
          <a:p>
            <a:r>
              <a:rPr lang="en-GB" sz="1600" dirty="0"/>
              <a:t>Renal function normal</a:t>
            </a:r>
          </a:p>
        </p:txBody>
      </p:sp>
      <p:sp>
        <p:nvSpPr>
          <p:cNvPr id="10" name="TextBox 9"/>
          <p:cNvSpPr txBox="1"/>
          <p:nvPr/>
        </p:nvSpPr>
        <p:spPr>
          <a:xfrm>
            <a:off x="1665658" y="4365104"/>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decision option with regard to antimicrobial doses based on these data.</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1344304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a:t>TDM (Therapeutic Drug Monitoring) questions</a:t>
            </a:r>
            <a:br>
              <a:rPr lang="en-GB" sz="3200" b="1" dirty="0"/>
            </a:br>
            <a:endParaRPr lang="en-GB" sz="3200" dirty="0"/>
          </a:p>
        </p:txBody>
      </p:sp>
      <p:sp>
        <p:nvSpPr>
          <p:cNvPr id="5" name="Content Placeholder 4">
            <a:extLst>
              <a:ext uri="{FF2B5EF4-FFF2-40B4-BE49-F238E27FC236}">
                <a16:creationId xmlns:a16="http://schemas.microsoft.com/office/drawing/2014/main" id="{19DEFDD5-A939-3120-652A-991B30335F58}"/>
              </a:ext>
            </a:extLst>
          </p:cNvPr>
          <p:cNvSpPr>
            <a:spLocks noGrp="1"/>
          </p:cNvSpPr>
          <p:nvPr>
            <p:ph idx="1"/>
          </p:nvPr>
        </p:nvSpPr>
        <p:spPr/>
        <p:txBody>
          <a:bodyPr>
            <a:normAutofit/>
          </a:bodyPr>
          <a:lstStyle/>
          <a:p>
            <a:r>
              <a:rPr lang="en-GB" sz="3200" dirty="0"/>
              <a:t>TDM and DAT questions may overlap depending on the drug or situation </a:t>
            </a:r>
          </a:p>
          <a:p>
            <a:r>
              <a:rPr lang="en-GB" sz="3200" dirty="0"/>
              <a:t>Some TDM questions will include data, as in clinical life</a:t>
            </a:r>
            <a:endParaRPr lang="en-GB" dirty="0"/>
          </a:p>
          <a:p>
            <a:r>
              <a:rPr lang="en-GB" sz="3200" dirty="0"/>
              <a:t>Many DAT questions also represent aspects of MAN – considerable overlap depending on the topic / scenario</a:t>
            </a:r>
            <a:endParaRPr lang="en-GB" dirty="0"/>
          </a:p>
          <a:p>
            <a:r>
              <a:rPr lang="en-GB" sz="3200" dirty="0"/>
              <a:t>MAN is inherent in many / most PWS questions</a:t>
            </a:r>
            <a:endParaRPr lang="en-GB" dirty="0"/>
          </a:p>
        </p:txBody>
      </p:sp>
    </p:spTree>
    <p:extLst>
      <p:ext uri="{BB962C8B-B14F-4D97-AF65-F5344CB8AC3E}">
        <p14:creationId xmlns:p14="http://schemas.microsoft.com/office/powerpoint/2010/main" val="565245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2308324"/>
          </a:xfrm>
          <a:prstGeom prst="rect">
            <a:avLst/>
          </a:prstGeom>
          <a:noFill/>
          <a:ln>
            <a:solidFill>
              <a:srgbClr val="000000"/>
            </a:solidFill>
          </a:ln>
        </p:spPr>
        <p:txBody>
          <a:bodyPr>
            <a:spAutoFit/>
          </a:bodyPr>
          <a:lstStyle/>
          <a:p>
            <a:r>
              <a:rPr lang="en-US" sz="1600" b="1" dirty="0"/>
              <a:t>Case presentation</a:t>
            </a:r>
          </a:p>
          <a:p>
            <a:r>
              <a:rPr lang="en-GB" sz="1600" dirty="0"/>
              <a:t>A 9-year old boy  is being reviewed for his asthma. He has been requiring regular salbutamol inhalers, around 4-5 times a week recently. Previously, he rarely needed to use the inhaler. </a:t>
            </a:r>
            <a:r>
              <a:rPr lang="en-GB" sz="1600" b="1" dirty="0"/>
              <a:t>PMH</a:t>
            </a:r>
            <a:r>
              <a:rPr lang="en-GB" sz="1600" dirty="0"/>
              <a:t>. Asthma.</a:t>
            </a:r>
          </a:p>
          <a:p>
            <a:endParaRPr lang="en-GB" sz="1600" dirty="0"/>
          </a:p>
          <a:p>
            <a:r>
              <a:rPr lang="en-GB" sz="1600" dirty="0"/>
              <a:t>His General Practitioner (GP) explains he needs to commence additional therapy to improve his asthma control</a:t>
            </a:r>
          </a:p>
        </p:txBody>
      </p:sp>
      <p:sp>
        <p:nvSpPr>
          <p:cNvPr id="10" name="TextBox 9"/>
          <p:cNvSpPr txBox="1"/>
          <p:nvPr/>
        </p:nvSpPr>
        <p:spPr>
          <a:xfrm>
            <a:off x="1631504" y="3573016"/>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Prescribing request</a:t>
            </a:r>
          </a:p>
          <a:p>
            <a:pPr>
              <a:defRPr/>
            </a:pPr>
            <a:r>
              <a:rPr lang="en-US" sz="1600" dirty="0"/>
              <a:t>Write a prescription for an appropriate drug to be added to his therapy </a:t>
            </a:r>
          </a:p>
          <a:p>
            <a:pPr>
              <a:defRPr/>
            </a:pPr>
            <a:r>
              <a:rPr lang="en-US" sz="1600" dirty="0"/>
              <a:t>(</a:t>
            </a:r>
            <a:r>
              <a:rPr lang="en-US" sz="1600" i="1" dirty="0"/>
              <a:t>Use the GP prescription form provided</a:t>
            </a:r>
            <a:r>
              <a:rPr lang="en-US" sz="1600" dirty="0"/>
              <a:t>)</a:t>
            </a:r>
          </a:p>
        </p:txBody>
      </p:sp>
      <p:sp>
        <p:nvSpPr>
          <p:cNvPr id="2" name="Title 1">
            <a:extLst>
              <a:ext uri="{FF2B5EF4-FFF2-40B4-BE49-F238E27FC236}">
                <a16:creationId xmlns:a16="http://schemas.microsoft.com/office/drawing/2014/main" id="{49D90108-FA64-4181-7E8E-D3830133C83A}"/>
              </a:ext>
            </a:extLst>
          </p:cNvPr>
          <p:cNvSpPr txBox="1">
            <a:spLocks/>
          </p:cNvSpPr>
          <p:nvPr/>
        </p:nvSpPr>
        <p:spPr>
          <a:xfrm>
            <a:off x="1697229" y="68180"/>
            <a:ext cx="1828800" cy="312738"/>
          </a:xfrm>
          <a:prstGeom prst="rect">
            <a:avLst/>
          </a:prstGeom>
          <a:solidFill>
            <a:schemeClr val="bg1">
              <a:lumMod val="75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Prescribing Item</a:t>
            </a:r>
          </a:p>
        </p:txBody>
      </p:sp>
      <p:pic>
        <p:nvPicPr>
          <p:cNvPr id="14" name="Picture 13">
            <a:extLst>
              <a:ext uri="{FF2B5EF4-FFF2-40B4-BE49-F238E27FC236}">
                <a16:creationId xmlns:a16="http://schemas.microsoft.com/office/drawing/2014/main" id="{1177912C-542E-4028-3F0D-27E4D87B8495}"/>
              </a:ext>
            </a:extLst>
          </p:cNvPr>
          <p:cNvPicPr>
            <a:picLocks noChangeAspect="1"/>
          </p:cNvPicPr>
          <p:nvPr/>
        </p:nvPicPr>
        <p:blipFill>
          <a:blip r:embed="rId3"/>
          <a:stretch>
            <a:fillRect/>
          </a:stretch>
        </p:blipFill>
        <p:spPr>
          <a:xfrm>
            <a:off x="6456040" y="250899"/>
            <a:ext cx="3960440" cy="5308452"/>
          </a:xfrm>
          <a:prstGeom prst="rect">
            <a:avLst/>
          </a:prstGeom>
        </p:spPr>
      </p:pic>
      <p:sp>
        <p:nvSpPr>
          <p:cNvPr id="15" name="TextBox 14">
            <a:extLst>
              <a:ext uri="{FF2B5EF4-FFF2-40B4-BE49-F238E27FC236}">
                <a16:creationId xmlns:a16="http://schemas.microsoft.com/office/drawing/2014/main" id="{049ED10A-980A-5571-28B7-0341F2062153}"/>
              </a:ext>
            </a:extLst>
          </p:cNvPr>
          <p:cNvSpPr txBox="1"/>
          <p:nvPr/>
        </p:nvSpPr>
        <p:spPr>
          <a:xfrm>
            <a:off x="7244876" y="1644533"/>
            <a:ext cx="2205959" cy="1200329"/>
          </a:xfrm>
          <a:prstGeom prst="rect">
            <a:avLst/>
          </a:prstGeom>
          <a:noFill/>
        </p:spPr>
        <p:txBody>
          <a:bodyPr wrap="square" rtlCol="0">
            <a:spAutoFit/>
          </a:bodyPr>
          <a:lstStyle/>
          <a:p>
            <a:r>
              <a:rPr lang="en-GB" dirty="0"/>
              <a:t>Drug name </a:t>
            </a:r>
          </a:p>
          <a:p>
            <a:r>
              <a:rPr lang="en-GB" dirty="0"/>
              <a:t>Dose</a:t>
            </a:r>
          </a:p>
          <a:p>
            <a:r>
              <a:rPr lang="en-GB" dirty="0"/>
              <a:t>Frequency</a:t>
            </a:r>
          </a:p>
          <a:p>
            <a:r>
              <a:rPr lang="en-GB" dirty="0"/>
              <a:t>Duration</a:t>
            </a:r>
          </a:p>
        </p:txBody>
      </p:sp>
      <p:pic>
        <p:nvPicPr>
          <p:cNvPr id="17" name="Picture 16">
            <a:extLst>
              <a:ext uri="{FF2B5EF4-FFF2-40B4-BE49-F238E27FC236}">
                <a16:creationId xmlns:a16="http://schemas.microsoft.com/office/drawing/2014/main" id="{33213843-96F6-0836-69DE-A1F355984B37}"/>
              </a:ext>
            </a:extLst>
          </p:cNvPr>
          <p:cNvPicPr>
            <a:picLocks noChangeAspect="1"/>
          </p:cNvPicPr>
          <p:nvPr/>
        </p:nvPicPr>
        <p:blipFill>
          <a:blip r:embed="rId4"/>
          <a:stretch>
            <a:fillRect/>
          </a:stretch>
        </p:blipFill>
        <p:spPr>
          <a:xfrm>
            <a:off x="7320136" y="1300017"/>
            <a:ext cx="742988" cy="438173"/>
          </a:xfrm>
          <a:prstGeom prst="rect">
            <a:avLst/>
          </a:prstGeom>
        </p:spPr>
      </p:pic>
    </p:spTree>
    <p:custDataLst>
      <p:tags r:id="rId1"/>
    </p:custDataLst>
    <p:extLst>
      <p:ext uri="{BB962C8B-B14F-4D97-AF65-F5344CB8AC3E}">
        <p14:creationId xmlns:p14="http://schemas.microsoft.com/office/powerpoint/2010/main" val="1998627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PAnswers" title="Answer Text"/>
          <p:cNvSpPr>
            <a:spLocks noGrp="1"/>
          </p:cNvSpPr>
          <p:nvPr>
            <p:ph type="body" idx="1"/>
            <p:custDataLst>
              <p:tags r:id="rId2"/>
            </p:custDataLst>
          </p:nvPr>
        </p:nvSpPr>
        <p:spPr>
          <a:xfrm>
            <a:off x="6240016" y="395289"/>
            <a:ext cx="3672408" cy="5730875"/>
          </a:xfrm>
        </p:spPr>
        <p:txBody>
          <a:bodyPr>
            <a:normAutofit/>
          </a:bodyPr>
          <a:lstStyle/>
          <a:p>
            <a:pPr marL="514350" indent="-514350">
              <a:spcBef>
                <a:spcPts val="1200"/>
              </a:spcBef>
              <a:buFont typeface="Arial" panose="020B0604020202020204" pitchFamily="34" charset="0"/>
              <a:buAutoNum type="alphaUcPeriod"/>
            </a:pPr>
            <a:r>
              <a:rPr lang="en-GB" sz="1800" dirty="0"/>
              <a:t>Blood glucose diary</a:t>
            </a:r>
          </a:p>
          <a:p>
            <a:pPr marL="514350" indent="-514350">
              <a:spcBef>
                <a:spcPts val="1200"/>
              </a:spcBef>
              <a:buFont typeface="Arial" panose="020B0604020202020204" pitchFamily="34" charset="0"/>
              <a:buAutoNum type="alphaUcPeriod"/>
            </a:pPr>
            <a:r>
              <a:rPr lang="en-GB" sz="1800" dirty="0"/>
              <a:t>Blood pressure</a:t>
            </a:r>
          </a:p>
          <a:p>
            <a:pPr marL="514350" indent="-514350">
              <a:spcBef>
                <a:spcPts val="1200"/>
              </a:spcBef>
              <a:buFont typeface="Arial" panose="020B0604020202020204" pitchFamily="34" charset="0"/>
              <a:buAutoNum type="alphaUcPeriod"/>
            </a:pPr>
            <a:r>
              <a:rPr lang="en-GB" sz="1800" dirty="0"/>
              <a:t>Full blood count</a:t>
            </a:r>
          </a:p>
          <a:p>
            <a:pPr marL="514350" indent="-514350">
              <a:spcBef>
                <a:spcPts val="1200"/>
              </a:spcBef>
              <a:buFont typeface="Arial" panose="020B0604020202020204" pitchFamily="34" charset="0"/>
              <a:buAutoNum type="alphaUcPeriod"/>
            </a:pPr>
            <a:r>
              <a:rPr lang="en-GB" sz="1800" dirty="0"/>
              <a:t>Haemoglobin A1c</a:t>
            </a:r>
          </a:p>
          <a:p>
            <a:pPr marL="514350" indent="-514350">
              <a:spcBef>
                <a:spcPts val="1200"/>
              </a:spcBef>
              <a:buFont typeface="Arial" panose="020B0604020202020204" pitchFamily="34" charset="0"/>
              <a:buAutoNum type="alphaUcPeriod"/>
            </a:pPr>
            <a:r>
              <a:rPr lang="en-GB" sz="1800" dirty="0"/>
              <a:t>Height and weight</a:t>
            </a:r>
          </a:p>
          <a:p>
            <a:pPr marL="514350" indent="-514350">
              <a:spcBef>
                <a:spcPts val="1200"/>
              </a:spcBef>
              <a:buFont typeface="Arial" panose="020B0604020202020204" pitchFamily="34" charset="0"/>
              <a:buAutoNum type="alphaUcPeriod"/>
            </a:pPr>
            <a:r>
              <a:rPr lang="en-GB" sz="1800" dirty="0"/>
              <a:t>Liver function tests</a:t>
            </a:r>
          </a:p>
          <a:p>
            <a:pPr marL="514350" indent="-514350">
              <a:spcBef>
                <a:spcPts val="1200"/>
              </a:spcBef>
              <a:buFont typeface="Arial" panose="020B0604020202020204" pitchFamily="34" charset="0"/>
              <a:buAutoNum type="alphaUcPeriod"/>
            </a:pPr>
            <a:r>
              <a:rPr lang="en-GB" sz="1800" dirty="0"/>
              <a:t>Serum cortisol</a:t>
            </a:r>
          </a:p>
          <a:p>
            <a:pPr marL="514350" indent="-514350">
              <a:spcBef>
                <a:spcPts val="1200"/>
              </a:spcBef>
              <a:buFont typeface="Arial" panose="020B0604020202020204" pitchFamily="34" charset="0"/>
              <a:buAutoNum type="alphaUcPeriod"/>
            </a:pPr>
            <a:r>
              <a:rPr lang="en-GB" sz="1800" dirty="0"/>
              <a:t>Urea and electrolytes</a:t>
            </a:r>
          </a:p>
        </p:txBody>
      </p:sp>
      <p:sp>
        <p:nvSpPr>
          <p:cNvPr id="4" name="TPPolling" title="Polling Shape"/>
          <p:cNvSpPr/>
          <p:nvPr/>
        </p:nvSpPr>
        <p:spPr>
          <a:xfrm>
            <a:off x="1524000" y="0"/>
            <a:ext cx="12700" cy="12700"/>
          </a:xfrm>
          <a:prstGeom prst="rect">
            <a:avLst/>
          </a:prstGeom>
          <a:solidFill>
            <a:schemeClr val="accent1">
              <a:alpha val="10000"/>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p:cNvSpPr txBox="1">
            <a:spLocks/>
          </p:cNvSpPr>
          <p:nvPr/>
        </p:nvSpPr>
        <p:spPr>
          <a:xfrm>
            <a:off x="1631504" y="82550"/>
            <a:ext cx="1631950" cy="312738"/>
          </a:xfrm>
          <a:prstGeom prst="rect">
            <a:avLst/>
          </a:prstGeom>
          <a:solidFill>
            <a:schemeClr val="accent6">
              <a:lumMod val="40000"/>
              <a:lumOff val="60000"/>
            </a:schemeClr>
          </a:solidFill>
          <a:ln w="12700" cap="flat" cmpd="sng" algn="ctr">
            <a:solidFill>
              <a:sysClr val="windowText" lastClr="000000"/>
            </a:solidFill>
            <a:prstDash val="solid"/>
            <a:round/>
            <a:headEnd type="none" w="med" len="med"/>
            <a:tailEnd type="none" w="med" len="med"/>
          </a:ln>
        </p:spPr>
        <p:txBody>
          <a:bodyPr anchor="ctr"/>
          <a:lstStyle/>
          <a:p>
            <a:pPr defTabSz="457200">
              <a:defRPr/>
            </a:pPr>
            <a:r>
              <a:rPr lang="en-US" sz="1200" b="1" dirty="0">
                <a:solidFill>
                  <a:sysClr val="windowText" lastClr="000000"/>
                </a:solidFill>
                <a:latin typeface="Calibri"/>
                <a:ea typeface="+mj-ea"/>
                <a:cs typeface="+mj-cs"/>
              </a:rPr>
              <a:t>Drug Monitoring Item</a:t>
            </a:r>
          </a:p>
        </p:txBody>
      </p:sp>
      <p:sp>
        <p:nvSpPr>
          <p:cNvPr id="7" name="Title 1"/>
          <p:cNvSpPr txBox="1">
            <a:spLocks/>
          </p:cNvSpPr>
          <p:nvPr/>
        </p:nvSpPr>
        <p:spPr>
          <a:xfrm>
            <a:off x="5274819" y="82550"/>
            <a:ext cx="738187" cy="312738"/>
          </a:xfrm>
          <a:prstGeom prst="rect">
            <a:avLst/>
          </a:prstGeom>
          <a:solidFill>
            <a:srgbClr val="FCD5B5"/>
          </a:solidFill>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050" kern="0" dirty="0">
                <a:solidFill>
                  <a:sysClr val="windowText" lastClr="000000"/>
                </a:solidFill>
                <a:latin typeface="Calibri"/>
                <a:ea typeface="+mj-ea"/>
                <a:cs typeface="+mj-cs"/>
              </a:rPr>
              <a:t>TDM020</a:t>
            </a:r>
            <a:endParaRPr lang="en-US" sz="1050" dirty="0">
              <a:solidFill>
                <a:sysClr val="windowText" lastClr="000000"/>
              </a:solidFill>
              <a:latin typeface="Calibri"/>
              <a:ea typeface="+mj-ea"/>
              <a:cs typeface="+mj-cs"/>
            </a:endParaRPr>
          </a:p>
        </p:txBody>
      </p:sp>
      <p:sp>
        <p:nvSpPr>
          <p:cNvPr id="8" name="Title 1"/>
          <p:cNvSpPr txBox="1">
            <a:spLocks/>
          </p:cNvSpPr>
          <p:nvPr/>
        </p:nvSpPr>
        <p:spPr>
          <a:xfrm>
            <a:off x="4914456" y="82550"/>
            <a:ext cx="360363" cy="312738"/>
          </a:xfrm>
          <a:prstGeom prst="rect">
            <a:avLst/>
          </a:prstGeom>
          <a:ln w="12700" cap="flat" cmpd="sng" algn="ctr">
            <a:solidFill>
              <a:sysClr val="windowText" lastClr="000000"/>
            </a:solidFill>
            <a:prstDash val="solid"/>
            <a:round/>
            <a:headEnd type="none" w="med" len="med"/>
            <a:tailEnd type="none" w="med" len="med"/>
          </a:ln>
        </p:spPr>
        <p:txBody>
          <a:bodyPr anchor="ctr"/>
          <a:lstStyle/>
          <a:p>
            <a:pPr algn="ctr" defTabSz="457200">
              <a:defRPr/>
            </a:pPr>
            <a:r>
              <a:rPr lang="en-US" sz="1400" b="1" dirty="0">
                <a:solidFill>
                  <a:sysClr val="windowText" lastClr="000000"/>
                </a:solidFill>
                <a:latin typeface="Calibri"/>
                <a:ea typeface="+mj-ea"/>
                <a:cs typeface="+mj-cs"/>
              </a:rPr>
              <a:t>ID</a:t>
            </a:r>
          </a:p>
        </p:txBody>
      </p:sp>
      <p:sp>
        <p:nvSpPr>
          <p:cNvPr id="9" name="TextBox 8"/>
          <p:cNvSpPr txBox="1"/>
          <p:nvPr/>
        </p:nvSpPr>
        <p:spPr>
          <a:xfrm>
            <a:off x="1631504" y="598488"/>
            <a:ext cx="4381500" cy="1815882"/>
          </a:xfrm>
          <a:prstGeom prst="rect">
            <a:avLst/>
          </a:prstGeom>
          <a:noFill/>
          <a:ln>
            <a:solidFill>
              <a:srgbClr val="000000"/>
            </a:solidFill>
          </a:ln>
        </p:spPr>
        <p:txBody>
          <a:bodyPr>
            <a:spAutoFit/>
          </a:bodyPr>
          <a:lstStyle/>
          <a:p>
            <a:r>
              <a:rPr lang="en-US" sz="1600" b="1" dirty="0"/>
              <a:t>Case presentation</a:t>
            </a:r>
          </a:p>
          <a:p>
            <a:r>
              <a:rPr lang="en-GB" sz="1600" dirty="0"/>
              <a:t>A 7-year old boy  is being reviewed for his asthma. He has been requiring regular salbutamol inhalers, around 4-5 times a week. </a:t>
            </a:r>
            <a:r>
              <a:rPr lang="en-GB" sz="1600" b="1" dirty="0"/>
              <a:t>PMH</a:t>
            </a:r>
            <a:r>
              <a:rPr lang="en-GB" sz="1600" dirty="0"/>
              <a:t>. Asthma.</a:t>
            </a:r>
          </a:p>
          <a:p>
            <a:endParaRPr lang="en-GB" sz="1600" dirty="0"/>
          </a:p>
          <a:p>
            <a:r>
              <a:rPr lang="en-GB" sz="1600" dirty="0"/>
              <a:t>He is due to start on budesonide 100 micrograms, inhaled twice daily.</a:t>
            </a:r>
          </a:p>
        </p:txBody>
      </p:sp>
      <p:sp>
        <p:nvSpPr>
          <p:cNvPr id="10" name="TextBox 9"/>
          <p:cNvSpPr txBox="1"/>
          <p:nvPr/>
        </p:nvSpPr>
        <p:spPr>
          <a:xfrm>
            <a:off x="1631504" y="3041651"/>
            <a:ext cx="4381500" cy="1077218"/>
          </a:xfrm>
          <a:prstGeom prst="rect">
            <a:avLst/>
          </a:prstGeom>
          <a:solidFill>
            <a:schemeClr val="bg1">
              <a:lumMod val="85000"/>
            </a:schemeClr>
          </a:solidFill>
          <a:ln>
            <a:solidFill>
              <a:srgbClr val="000000"/>
            </a:solidFill>
          </a:ln>
        </p:spPr>
        <p:txBody>
          <a:bodyPr wrap="square">
            <a:spAutoFit/>
          </a:bodyPr>
          <a:lstStyle/>
          <a:p>
            <a:pPr>
              <a:defRPr/>
            </a:pPr>
            <a:r>
              <a:rPr lang="en-US" sz="1600" b="1" dirty="0"/>
              <a:t>Question</a:t>
            </a:r>
          </a:p>
          <a:p>
            <a:pPr>
              <a:defRPr/>
            </a:pPr>
            <a:r>
              <a:rPr lang="en-US" sz="1600" dirty="0"/>
              <a:t>Select the </a:t>
            </a:r>
            <a:r>
              <a:rPr lang="en-US" sz="1600" i="1" dirty="0"/>
              <a:t>most appropriate </a:t>
            </a:r>
            <a:r>
              <a:rPr lang="en-US" sz="1600" dirty="0"/>
              <a:t>monitoring option to assess the adverse effects of this treatment.</a:t>
            </a:r>
          </a:p>
          <a:p>
            <a:pPr>
              <a:defRPr/>
            </a:pPr>
            <a:r>
              <a:rPr lang="en-US" sz="1600" dirty="0"/>
              <a:t>(</a:t>
            </a:r>
            <a:r>
              <a:rPr lang="en-US" sz="1600" i="1" dirty="0"/>
              <a:t>mark it with a tick</a:t>
            </a:r>
            <a:r>
              <a:rPr lang="en-US" sz="1600" dirty="0"/>
              <a:t>)</a:t>
            </a:r>
          </a:p>
        </p:txBody>
      </p:sp>
    </p:spTree>
    <p:custDataLst>
      <p:tags r:id="rId1"/>
    </p:custDataLst>
    <p:extLst>
      <p:ext uri="{BB962C8B-B14F-4D97-AF65-F5344CB8AC3E}">
        <p14:creationId xmlns:p14="http://schemas.microsoft.com/office/powerpoint/2010/main" val="37353051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BC760028B5E4F98B5E4C8D4F19AED9A&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ontinue warfarin at reduced dose of 2 mg orally daily&lt;/answertext&gt;&#10;                    &lt;valuetype&gt;-1&lt;/valuetype&gt;&#10;                &lt;/answer&gt;&#10;                &lt;answer&gt;&#10;                    &lt;guid&gt;04957BAD142E46A8A08CE4673B04970E&lt;/guid&gt;&#10;                    &lt;answertext&gt;Stop warfarin, give Vitamin K 1 mg intravenously &lt;/answertext&gt;&#10;                    &lt;valuetype&gt;1&lt;/valuetype&gt;&#10;                &lt;/answer&gt;&#10;                &lt;answer&gt;&#10;                    &lt;guid&gt;DC48CF7764934E9E84BC9EB1AA551A39&lt;/guid&gt;&#10;                    &lt;answertext&gt;Stop warfarin, give Vitamin K 1 mg orally&lt;/answertext&gt;&#10;                    &lt;valuetype&gt;-1&lt;/valuetype&gt;&#10;                &lt;/answer&gt;&#10;                &lt;answer&gt;&#10;                    &lt;guid&gt;BD222E02E0434C90B23E20A760C3DF0A&lt;/guid&gt;&#10;                    &lt;answertext&gt;Stop warfarin, give Vitamin K 5 mg intravenously and dried prothrombin complex&lt;/answertext&gt;&#10;                    &lt;valuetype&gt;-1&lt;/valuetype&gt;&#10;                &lt;/answer&gt;&#10;                &lt;answer&gt;&#10;                    &lt;guid&gt;35639B5AC4F4404FA75CE0D169A60994&lt;/guid&gt;&#10;                    &lt;answertext&gt;Stop warfarin, start edoxaban 60 mg orally daily&lt;/answertext&gt;&#10;                    &lt;valuetype&gt;-1&lt;/valuetype&gt;&#10;                &lt;/answer&gt;&#10;                &lt;answer&gt;&#10;                    &lt;guid&gt;CA72C160B0B846B78B90AE99C55B0819&lt;/guid&gt;&#10;                    &lt;answertext&gt;Withold 2 doses of warfarin and reduce subsequent dose of warfarin to 2 mg orally dail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10.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D55BEF66BC94E809FA281AF4AB36903&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Exercise tolerance&lt;/answertext&gt;&#10;                    &lt;valuetype&gt;1&lt;/valuetype&gt;&#10;                &lt;/answer&gt;&#10;                &lt;answer&gt;&#10;                    &lt;guid&gt;BB2EFAA9C37C46C9BAF18713A2C92EB1&lt;/guid&gt;&#10;                    &lt;answertext&gt;Heart rate&lt;/answertext&gt;&#10;                    &lt;valuetype&gt;-1&lt;/valuetype&gt;&#10;                &lt;/answer&gt;&#10;                &lt;answer&gt;&#10;                    &lt;guid&gt;238646F194CF4D1CB9A31EA5E3054485&lt;/guid&gt;&#10;                    &lt;answertext&gt;Left ventricular ejection fraction&lt;/answertext&gt;&#10;                    &lt;valuetype&gt;-1&lt;/valuetype&gt;&#10;                &lt;/answer&gt;&#10;                &lt;answer&gt;&#10;                    &lt;guid&gt;BB1E58A421934BB4AAD5AE167C04FA17&lt;/guid&gt;&#10;                    &lt;answertext&gt;Liver function tests&lt;/answertext&gt;&#10;                    &lt;valuetype&gt;-1&lt;/valuetype&gt;&#10;                &lt;/answer&gt;&#10;                &lt;answer&gt;&#10;                    &lt;guid&gt;B687326611FD48D1A85DB0561DEBE088&lt;/guid&gt;&#10;                    &lt;answertext&gt;Postural blood pressure&lt;/answertext&gt;&#10;                    &lt;valuetype&gt;-1&lt;/valuetype&gt;&#10;                &lt;/answer&gt;&#10;                &lt;answer&gt;&#10;                    &lt;guid&gt;49BFAA16D8B140ADBE0A1D192295D1A4&lt;/guid&gt;&#10;                    &lt;answertext&gt;PR interval&lt;/answertext&gt;&#10;                    &lt;valuetype&gt;-1&lt;/valuetype&gt;&#10;                &lt;/answer&gt;&#10;                &lt;answer&gt;&#10;                    &lt;guid&gt;EE959DAA852C4DF79580A9AAE55EA4E7&lt;/guid&gt;&#10;                    &lt;answertext&gt;Spirometr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11.xml><?xml version="1.0" encoding="utf-8"?>
<p:tagLst xmlns:a="http://schemas.openxmlformats.org/drawingml/2006/main" xmlns:r="http://schemas.openxmlformats.org/officeDocument/2006/relationships" xmlns:p="http://schemas.openxmlformats.org/presentationml/2006/main">
  <p:tag name="ZEROBASED" val="False"/>
</p:tagLst>
</file>

<file path=ppt/tags/tag12.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D55BEF66BC94E809FA281AF4AB36903&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Exercise tolerance&lt;/answertext&gt;&#10;                    &lt;valuetype&gt;1&lt;/valuetype&gt;&#10;                &lt;/answer&gt;&#10;                &lt;answer&gt;&#10;                    &lt;guid&gt;BB2EFAA9C37C46C9BAF18713A2C92EB1&lt;/guid&gt;&#10;                    &lt;answertext&gt;Heart rate&lt;/answertext&gt;&#10;                    &lt;valuetype&gt;-1&lt;/valuetype&gt;&#10;                &lt;/answer&gt;&#10;                &lt;answer&gt;&#10;                    &lt;guid&gt;238646F194CF4D1CB9A31EA5E3054485&lt;/guid&gt;&#10;                    &lt;answertext&gt;Left ventricular ejection fraction&lt;/answertext&gt;&#10;                    &lt;valuetype&gt;-1&lt;/valuetype&gt;&#10;                &lt;/answer&gt;&#10;                &lt;answer&gt;&#10;                    &lt;guid&gt;BB1E58A421934BB4AAD5AE167C04FA17&lt;/guid&gt;&#10;                    &lt;answertext&gt;Liver function tests&lt;/answertext&gt;&#10;                    &lt;valuetype&gt;-1&lt;/valuetype&gt;&#10;                &lt;/answer&gt;&#10;                &lt;answer&gt;&#10;                    &lt;guid&gt;B687326611FD48D1A85DB0561DEBE088&lt;/guid&gt;&#10;                    &lt;answertext&gt;Postural blood pressure&lt;/answertext&gt;&#10;                    &lt;valuetype&gt;-1&lt;/valuetype&gt;&#10;                &lt;/answer&gt;&#10;                &lt;answer&gt;&#10;                    &lt;guid&gt;49BFAA16D8B140ADBE0A1D192295D1A4&lt;/guid&gt;&#10;                    &lt;answertext&gt;PR interval&lt;/answertext&gt;&#10;                    &lt;valuetype&gt;-1&lt;/valuetype&gt;&#10;                &lt;/answer&gt;&#10;                &lt;answer&gt;&#10;                    &lt;guid&gt;EE959DAA852C4DF79580A9AAE55EA4E7&lt;/guid&gt;&#10;                    &lt;answertext&gt;Spirometr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13.xml><?xml version="1.0" encoding="utf-8"?>
<p:tagLst xmlns:a="http://schemas.openxmlformats.org/drawingml/2006/main" xmlns:r="http://schemas.openxmlformats.org/officeDocument/2006/relationships" xmlns:p="http://schemas.openxmlformats.org/presentationml/2006/main">
  <p:tag name="ZEROBASED" val="False"/>
</p:tagLst>
</file>

<file path=ppt/tags/tag14.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D55BEF66BC94E809FA281AF4AB36903&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Exercise tolerance&lt;/answertext&gt;&#10;                    &lt;valuetype&gt;1&lt;/valuetype&gt;&#10;                &lt;/answer&gt;&#10;                &lt;answer&gt;&#10;                    &lt;guid&gt;BB2EFAA9C37C46C9BAF18713A2C92EB1&lt;/guid&gt;&#10;                    &lt;answertext&gt;Heart rate&lt;/answertext&gt;&#10;                    &lt;valuetype&gt;-1&lt;/valuetype&gt;&#10;                &lt;/answer&gt;&#10;                &lt;answer&gt;&#10;                    &lt;guid&gt;238646F194CF4D1CB9A31EA5E3054485&lt;/guid&gt;&#10;                    &lt;answertext&gt;Left ventricular ejection fraction&lt;/answertext&gt;&#10;                    &lt;valuetype&gt;-1&lt;/valuetype&gt;&#10;                &lt;/answer&gt;&#10;                &lt;answer&gt;&#10;                    &lt;guid&gt;BB1E58A421934BB4AAD5AE167C04FA17&lt;/guid&gt;&#10;                    &lt;answertext&gt;Liver function tests&lt;/answertext&gt;&#10;                    &lt;valuetype&gt;-1&lt;/valuetype&gt;&#10;                &lt;/answer&gt;&#10;                &lt;answer&gt;&#10;                    &lt;guid&gt;B687326611FD48D1A85DB0561DEBE088&lt;/guid&gt;&#10;                    &lt;answertext&gt;Postural blood pressure&lt;/answertext&gt;&#10;                    &lt;valuetype&gt;-1&lt;/valuetype&gt;&#10;                &lt;/answer&gt;&#10;                &lt;answer&gt;&#10;                    &lt;guid&gt;49BFAA16D8B140ADBE0A1D192295D1A4&lt;/guid&gt;&#10;                    &lt;answertext&gt;PR interval&lt;/answertext&gt;&#10;                    &lt;valuetype&gt;-1&lt;/valuetype&gt;&#10;                &lt;/answer&gt;&#10;                &lt;answer&gt;&#10;                    &lt;guid&gt;EE959DAA852C4DF79580A9AAE55EA4E7&lt;/guid&gt;&#10;                    &lt;answertext&gt;Spirometr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15.xml><?xml version="1.0" encoding="utf-8"?>
<p:tagLst xmlns:a="http://schemas.openxmlformats.org/drawingml/2006/main" xmlns:r="http://schemas.openxmlformats.org/officeDocument/2006/relationships" xmlns:p="http://schemas.openxmlformats.org/presentationml/2006/main">
  <p:tag name="ZEROBASED" val="False"/>
</p:tagLst>
</file>

<file path=ppt/tags/tag16.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B7A0BCA8795414185C690474AA2D451&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Bedtime capillary blood glucose&lt;/answertext&gt;&#10;                    &lt;valuetype&gt;-1&lt;/valuetype&gt;&#10;                &lt;/answer&gt;&#10;                &lt;answer&gt;&#10;                    &lt;guid&gt;BB2EFAA9C37C46C9BAF18713A2C92EB1&lt;/guid&gt;&#10;                    &lt;answertext&gt;Haemoglobin A1c&lt;/answertext&gt;&#10;                    &lt;valuetype&gt;-1&lt;/valuetype&gt;&#10;                &lt;/answer&gt;&#10;                &lt;answer&gt;&#10;                    &lt;guid&gt;238646F194CF4D1CB9A31EA5E3054485&lt;/guid&gt;&#10;                    &lt;answertext&gt;Post-breakfast capillary blood glucose&lt;/answertext&gt;&#10;                    &lt;valuetype&gt;-1&lt;/valuetype&gt;&#10;                &lt;/answer&gt;&#10;                &lt;answer&gt;&#10;                    &lt;guid&gt;BB1E58A421934BB4AAD5AE167C04FA17&lt;/guid&gt;&#10;                    &lt;answertext&gt;Post-evening meal capillary blood glucose&lt;/answertext&gt;&#10;                    &lt;valuetype&gt;-1&lt;/valuetype&gt;&#10;                &lt;/answer&gt;&#10;                &lt;answer&gt;&#10;                    &lt;guid&gt;B687326611FD48D1A85DB0561DEBE088&lt;/guid&gt;&#10;                    &lt;answertext&gt;Post-lunch capillary blood glucose&lt;/answertext&gt;&#10;                    &lt;valuetype&gt;-1&lt;/valuetype&gt;&#10;                &lt;/answer&gt;&#10;                &lt;answer&gt;&#10;                    &lt;guid&gt;49BFAA16D8B140ADBE0A1D192295D1A4&lt;/guid&gt;&#10;                    &lt;answertext&gt;Pre-breakfast capillary blood glucose&lt;/answertext&gt;&#10;                    &lt;valuetype&gt;-1&lt;/valuetype&gt;&#10;                &lt;/answer&gt;&#10;                &lt;answer&gt;&#10;                    &lt;guid&gt;EE959DAA852C4DF79580A9AAE55EA4E7&lt;/guid&gt;&#10;                    &lt;answertext&gt;Pre-evening meal capillary blood glucose&lt;/answertext&gt;&#10;                    &lt;valuetype&gt;1&lt;/valuetype&gt;&#10;                &lt;/answer&gt;&#10;                &lt;answer&gt;&#10;                    &lt;guid&gt;7AB1442388C74D808DE309425A5AA18B&lt;/guid&gt;&#10;                    &lt;answertext&gt;Pre-lunch capillary blood glucose&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LIVECHARTING" val="False"/>
  <p:tag name="AUTOOPENPOLL" val="True"/>
  <p:tag name="AUTOFORMATCHART" val="True"/>
</p:tagLst>
</file>

<file path=ppt/tags/tag17.xml><?xml version="1.0" encoding="utf-8"?>
<p:tagLst xmlns:a="http://schemas.openxmlformats.org/drawingml/2006/main" xmlns:r="http://schemas.openxmlformats.org/officeDocument/2006/relationships" xmlns:p="http://schemas.openxmlformats.org/presentationml/2006/main">
  <p:tag name="ZEROBASED" val="False"/>
</p:tagLst>
</file>

<file path=ppt/tags/tag18.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F785ECA04D174068990825F4182C516F&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Decrease the breakfast NovoMix® 30 dose to 16 units SC&lt;/answertext&gt;&#10;                    &lt;valuetype&gt;-1&lt;/valuetype&gt;&#10;                &lt;/answer&gt;&#10;                &lt;answer&gt;&#10;                    &lt;guid&gt;04957BAD142E46A8A08CE4673B04970E&lt;/guid&gt;&#10;                    &lt;answertext&gt;Decrease the evening meal NovoMix® 30 dose to 12 units SC&lt;/answertext&gt;&#10;                    &lt;valuetype&gt;-1&lt;/valuetype&gt;&#10;                &lt;/answer&gt;&#10;                &lt;answer&gt;&#10;                    &lt;guid&gt;DC48CF7764934E9E84BC9EB1AA551A39&lt;/guid&gt;&#10;                    &lt;answertext&gt;Give Actrapid® insulin 6 units SC with the evening meal&lt;/answertext&gt;&#10;                    &lt;valuetype&gt;-1&lt;/valuetype&gt;&#10;                &lt;/answer&gt;&#10;                &lt;answer&gt;&#10;                    &lt;guid&gt;BD222E02E0434C90B23E20A760C3DF0A&lt;/guid&gt;&#10;                    &lt;answertext&gt;Increase the breakfast NovoMix® 30 dose to 22 units SC&lt;/answertext&gt;&#10;                    &lt;valuetype&gt;-1&lt;/valuetype&gt;&#10;                &lt;/answer&gt;&#10;                &lt;answer&gt;&#10;                    &lt;guid&gt;35639B5AC4F4404FA75CE0D169A60994&lt;/guid&gt;&#10;                    &lt;answertext&gt;Increase the breakfast NovoMix® 30 dose to 30 units SC&lt;/answertext&gt;&#10;                    &lt;valuetype&gt;-1&lt;/valuetype&gt;&#10;                &lt;/answer&gt;&#10;                &lt;answer&gt;&#10;                    &lt;guid&gt;CA72C160B0B846B78B90AE99C55B0819&lt;/guid&gt;&#10;                    &lt;answertext&gt;Increase the calorific content of the lunchtime meal&lt;/answertext&gt;&#10;                    &lt;valuetype&gt;-1&lt;/valuetype&gt;&#10;                &lt;/answer&gt;&#10;                &lt;answer&gt;&#10;                    &lt;guid&gt;F36679DC18C44F589909BCFD16E47E35&lt;/guid&gt;&#10;                    &lt;answertext&gt;Increase the evening meal NovoMix® 30 dose to 18 units SC&lt;/answertext&gt;&#10;                    &lt;valuetype&gt;1&lt;/valuetype&gt;&#10;                &lt;/answer&gt;&#10;                &lt;answer&gt;&#10;                    &lt;guid&gt;625C6156AD524B77971D99F8AC89BE94&lt;/guid&gt;&#10;                    &lt;answertext&gt;Increase the evening meal NovoMix® 30 dose to 24 units SC&lt;/answertext&gt;&#10;                    &lt;valuetype&gt;-1&lt;/valuetype&gt;&#10;                &lt;/answer&gt;&#10;                &lt;answer&gt;&#10;                    &lt;guid&gt;7AA8D2733F274B2D9E972ABA5921B6C8&lt;/guid&gt;&#10;                    &lt;answertext&gt;No changes to insulin doses&lt;/answertext&gt;&#10;                    &lt;valuetype&gt;-1&lt;/valuetype&gt;&#10;                &lt;/answer&gt;&#10;                &lt;answer&gt;&#10;                    &lt;guid&gt;A398288812504C3CA2F717DFA4B2DF48&lt;/guid&gt;&#10;                    &lt;answertext&gt;Switch from NovoMix® 30 SC to insulin glargine 36 units SC nightl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19.xml><?xml version="1.0" encoding="utf-8"?>
<p:tagLst xmlns:a="http://schemas.openxmlformats.org/drawingml/2006/main" xmlns:r="http://schemas.openxmlformats.org/officeDocument/2006/relationships" xmlns:p="http://schemas.openxmlformats.org/presentationml/2006/main">
  <p:tag name="ZEROBASED" val="False"/>
</p:tagLst>
</file>

<file path=ppt/tags/tag2.xml><?xml version="1.0" encoding="utf-8"?>
<p:tagLst xmlns:a="http://schemas.openxmlformats.org/drawingml/2006/main" xmlns:r="http://schemas.openxmlformats.org/officeDocument/2006/relationships" xmlns:p="http://schemas.openxmlformats.org/presentationml/2006/main">
  <p:tag name="ZEROBASED" val="False"/>
</p:tagLst>
</file>

<file path=ppt/tags/tag20.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36638F0E7FE24BFF8275B177BB54AEA8&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Decrease bedtime Lantus to 8 units&lt;/answertext&gt;&#10;                    &lt;valuetype&gt;1&lt;/valuetype&gt;&#10;                &lt;/answer&gt;&#10;                &lt;answer&gt;&#10;                    &lt;guid&gt;04957BAD142E46A8A08CE4673B04970E&lt;/guid&gt;&#10;                    &lt;answertext&gt;Decrease breakfast Actrapid to 4 units&lt;/answertext&gt;&#10;                    &lt;valuetype&gt;-1&lt;/valuetype&gt;&#10;                &lt;/answer&gt;&#10;                &lt;answer&gt;&#10;                    &lt;guid&gt;DC48CF7764934E9E84BC9EB1AA551A39&lt;/guid&gt;&#10;                    &lt;answertext&gt;Decrease evening-meal Actrapid to 6 units&lt;/answertext&gt;&#10;                    &lt;valuetype&gt;-1&lt;/valuetype&gt;&#10;                &lt;/answer&gt;&#10;                &lt;answer&gt;&#10;                    &lt;guid&gt;BD222E02E0434C90B23E20A760C3DF0A&lt;/guid&gt;&#10;                    &lt;answertext&gt;Decrease lunchtime Actrapid to 6 units&lt;/answertext&gt;&#10;                    &lt;valuetype&gt;-1&lt;/valuetype&gt;&#10;                &lt;/answer&gt;&#10;                &lt;answer&gt;&#10;                    &lt;guid&gt;35639B5AC4F4404FA75CE0D169A60994&lt;/guid&gt;&#10;                    &lt;answertext&gt;Increase bedtime Lantus to 12 units&lt;/answertext&gt;&#10;                    &lt;valuetype&gt;-1&lt;/valuetype&gt;&#10;                &lt;/answer&gt;&#10;                &lt;answer&gt;&#10;                    &lt;guid&gt;CA72C160B0B846B78B90AE99C55B0819&lt;/guid&gt;&#10;                    &lt;answertext&gt;Increase breakfast Actrapid to 8 units&lt;/answertext&gt;&#10;                    &lt;valuetype&gt;-1&lt;/valuetype&gt;&#10;                &lt;/answer&gt;&#10;                &lt;answer&gt;&#10;                    &lt;guid&gt;BFAEE05B3A9148099D2A1A2504AF2213&lt;/guid&gt;&#10;                    &lt;answertext&gt;Increase evening-meal Actrapid to 10 units&lt;/answertext&gt;&#10;                    &lt;valuetype&gt;-1&lt;/valuetype&gt;&#10;                &lt;/answer&gt;&#10;                &lt;answer&gt;&#10;                    &lt;guid&gt;236C1220CF054297A1F4F19A4FBF21C9&lt;/guid&gt;&#10;                    &lt;answertext&gt;Increase lunchtime Actrapid to 10 units&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21.xml><?xml version="1.0" encoding="utf-8"?>
<p:tagLst xmlns:a="http://schemas.openxmlformats.org/drawingml/2006/main" xmlns:r="http://schemas.openxmlformats.org/officeDocument/2006/relationships" xmlns:p="http://schemas.openxmlformats.org/presentationml/2006/main">
  <p:tag name="ZEROBASED" val="False"/>
</p:tagLst>
</file>

<file path=ppt/tags/tag22.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54925B6902141C1B6E51382D099FB8C&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anti-Factor Xa activity&lt;/answertext&gt;&#10;                    &lt;valuetype&gt;-1&lt;/valuetype&gt;&#10;                &lt;/answer&gt;&#10;                &lt;answer&gt;&#10;                    &lt;guid&gt;BB2EFAA9C37C46C9BAF18713A2C92EB1&lt;/guid&gt;&#10;                    &lt;answertext&gt;aPTT (activated partial thromboplastin time)&lt;/answertext&gt;&#10;                    &lt;valuetype&gt;-1&lt;/valuetype&gt;&#10;                &lt;/answer&gt;&#10;                &lt;answer&gt;&#10;                    &lt;guid&gt;238646F194CF4D1CB9A31EA5E3054485&lt;/guid&gt;&#10;                    &lt;answertext&gt;Clotting time&lt;/answertext&gt;&#10;                    &lt;valuetype&gt;-1&lt;/valuetype&gt;&#10;                &lt;/answer&gt;&#10;                &lt;answer&gt;&#10;                    &lt;guid&gt;BB1E58A421934BB4AAD5AE167C04FA17&lt;/guid&gt;&#10;                    &lt;answertext&gt;INR&lt;/answertext&gt;&#10;                    &lt;valuetype&gt;-1&lt;/valuetype&gt;&#10;                &lt;/answer&gt;&#10;                &lt;answer&gt;&#10;                    &lt;guid&gt;B687326611FD48D1A85DB0561DEBE088&lt;/guid&gt;&#10;                    &lt;answertext&gt;Liver function tests&lt;/answertext&gt;&#10;                    &lt;valuetype&gt;-1&lt;/valuetype&gt;&#10;                &lt;/answer&gt;&#10;                &lt;answer&gt;&#10;                    &lt;guid&gt;49BFAA16D8B140ADBE0A1D192295D1A4&lt;/guid&gt;&#10;                    &lt;answertext&gt;Monitor clinically&lt;/answertext&gt;&#10;                    &lt;valuetype&gt;1&lt;/valuetype&gt;&#10;                &lt;/answer&gt;&#10;                &lt;answer&gt;&#10;                    &lt;guid&gt;EE959DAA852C4DF79580A9AAE55EA4E7&lt;/guid&gt;&#10;                    &lt;answertext&gt;Platelets&lt;/answertext&gt;&#10;                    &lt;valuetype&gt;-1&lt;/valuetype&gt;&#10;                &lt;/answer&gt;&#10;                &lt;answer&gt;&#10;                    &lt;guid&gt;84C07686F32E4B4AA5879DAC853291EE&lt;/guid&gt;&#10;                    &lt;answertext&gt;Urea and electrolytes&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23.xml><?xml version="1.0" encoding="utf-8"?>
<p:tagLst xmlns:a="http://schemas.openxmlformats.org/drawingml/2006/main" xmlns:r="http://schemas.openxmlformats.org/officeDocument/2006/relationships" xmlns:p="http://schemas.openxmlformats.org/presentationml/2006/main">
  <p:tag name="ZEROBASED" val="False"/>
</p:tagLst>
</file>

<file path=ppt/tags/tag24.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79DA2C0F6714BDA8EE6E81836553322&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anti-Factor Xa activity&lt;/answertext&gt;&#10;                    &lt;valuetype&gt;1&lt;/valuetype&gt;&#10;                &lt;/answer&gt;&#10;                &lt;answer&gt;&#10;                    &lt;guid&gt;BB2EFAA9C37C46C9BAF18713A2C92EB1&lt;/guid&gt;&#10;                    &lt;answertext&gt;aPTT (activated partial thromboplastin time)&lt;/answertext&gt;&#10;                    &lt;valuetype&gt;-1&lt;/valuetype&gt;&#10;                &lt;/answer&gt;&#10;                &lt;answer&gt;&#10;                    &lt;guid&gt;238646F194CF4D1CB9A31EA5E3054485&lt;/guid&gt;&#10;                    &lt;answertext&gt;Clotting time&lt;/answertext&gt;&#10;                    &lt;valuetype&gt;-1&lt;/valuetype&gt;&#10;                &lt;/answer&gt;&#10;                &lt;answer&gt;&#10;                    &lt;guid&gt;BB1E58A421934BB4AAD5AE167C04FA17&lt;/guid&gt;&#10;                    &lt;answertext&gt;INR&lt;/answertext&gt;&#10;                    &lt;valuetype&gt;-1&lt;/valuetype&gt;&#10;                &lt;/answer&gt;&#10;                &lt;answer&gt;&#10;                    &lt;guid&gt;B687326611FD48D1A85DB0561DEBE088&lt;/guid&gt;&#10;                    &lt;answertext&gt;Liver function tests&lt;/answertext&gt;&#10;                    &lt;valuetype&gt;-1&lt;/valuetype&gt;&#10;                &lt;/answer&gt;&#10;                &lt;answer&gt;&#10;                    &lt;guid&gt;49BFAA16D8B140ADBE0A1D192295D1A4&lt;/guid&gt;&#10;                    &lt;answertext&gt;Monitor clinically&lt;/answertext&gt;&#10;                    &lt;valuetype&gt;-1&lt;/valuetype&gt;&#10;                &lt;/answer&gt;&#10;                &lt;answer&gt;&#10;                    &lt;guid&gt;EE959DAA852C4DF79580A9AAE55EA4E7&lt;/guid&gt;&#10;                    &lt;answertext&gt;Platelets&lt;/answertext&gt;&#10;                    &lt;valuetype&gt;-1&lt;/valuetype&gt;&#10;                &lt;/answer&gt;&#10;                &lt;answer&gt;&#10;                    &lt;guid&gt;84C07686F32E4B4AA5879DAC853291EE&lt;/guid&gt;&#10;                    &lt;answertext&gt;Urea and electrolytes&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25.xml><?xml version="1.0" encoding="utf-8"?>
<p:tagLst xmlns:a="http://schemas.openxmlformats.org/drawingml/2006/main" xmlns:r="http://schemas.openxmlformats.org/officeDocument/2006/relationships" xmlns:p="http://schemas.openxmlformats.org/presentationml/2006/main">
  <p:tag name="ZEROBASED" val="False"/>
</p:tagLst>
</file>

<file path=ppt/tags/tag26.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B4C81F20B3041A3B77B1023873035A8&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o-amoxiclav 625 mg orally 8hrly&lt;/answertext&gt;&#10;                    &lt;valuetype&gt;-1&lt;/valuetype&gt;&#10;                &lt;/answer&gt;&#10;                &lt;answer&gt;&#10;                    &lt;guid&gt;04957BAD142E46A8A08CE4673B04970E&lt;/guid&gt;&#10;                    &lt;answertext&gt;Co-amoxiclay 1.2 g intravenously 8hrly&lt;/answertext&gt;&#10;                    &lt;valuetype&gt;-1&lt;/valuetype&gt;&#10;                &lt;/answer&gt;&#10;                &lt;answer&gt;&#10;                    &lt;guid&gt;DC48CF7764934E9E84BC9EB1AA551A39&lt;/guid&gt;&#10;                    &lt;answertext&gt;Ceftriaxone 1 g intravenously once daily&lt;/answertext&gt;&#10;                    &lt;valuetype&gt;-1&lt;/valuetype&gt;&#10;                &lt;/answer&gt;&#10;                &lt;answer&gt;&#10;                    &lt;guid&gt;BD222E02E0434C90B23E20A760C3DF0A&lt;/guid&gt;&#10;                    &lt;answertext&gt;Ciprofloxacin 500 mg orally 12hrly&lt;/answertext&gt;&#10;                    &lt;valuetype&gt;1&lt;/valuetype&gt;&#10;                &lt;/answer&gt;&#10;                &lt;answer&gt;&#10;                    &lt;guid&gt;35639B5AC4F4404FA75CE0D169A60994&lt;/guid&gt;&#10;                    &lt;answertext&gt;Ciprofloxacin 750 mg orally 12hrly &lt;/answertext&gt;&#10;                    &lt;valuetype&gt;-1&lt;/valuetype&gt;&#10;                &lt;/answer&gt;&#10;                &lt;answer&gt;&#10;                    &lt;guid&gt;CA72C160B0B846B78B90AE99C55B0819&lt;/guid&gt;&#10;                    &lt;answertext&gt;Doxycycline 200 mg orally daily&lt;/answertext&gt;&#10;                    &lt;valuetype&gt;-1&lt;/valuetype&gt;&#10;                &lt;/answer&gt;&#10;                &lt;answer&gt;&#10;                    &lt;guid&gt;893BD6B8F7A14AACA31B4A1C07911F39&lt;/guid&gt;&#10;                    &lt;answertext&gt;Gentamicin 70 mg intravenously 8hrly&lt;/answertext&gt;&#10;                    &lt;valuetype&gt;-1&lt;/valuetype&gt;&#10;                &lt;/answer&gt;&#10;                &lt;answer&gt;&#10;                    &lt;guid&gt;73D883792DD64D7893FAE5859832A0AF&lt;/guid&gt;&#10;                    &lt;answertext&gt;Nitrofurantoin 100 mg orally 12hrly&lt;/answertext&gt;&#10;                    &lt;valuetype&gt;-1&lt;/valuetype&gt;&#10;                &lt;/answer&gt;&#10;                &lt;answer&gt;&#10;                    &lt;guid&gt;8A66A7A7816945628452694B5B7F0FC0&lt;/guid&gt;&#10;                    &lt;answertext&gt;Tazosin 4.5 g intravenously 8hrly&lt;/answertext&gt;&#10;                    &lt;valuetype&gt;-1&lt;/valuetype&gt;&#10;                &lt;/answer&gt;&#10;                &lt;answer&gt;&#10;                    &lt;guid&gt;EED4ACA166E44CD2BC4E366828F175CF&lt;/guid&gt;&#10;                    &lt;answertext&gt;Tigecycline 100 mg intravenously 12hrl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27.xml><?xml version="1.0" encoding="utf-8"?>
<p:tagLst xmlns:a="http://schemas.openxmlformats.org/drawingml/2006/main" xmlns:r="http://schemas.openxmlformats.org/officeDocument/2006/relationships" xmlns:p="http://schemas.openxmlformats.org/presentationml/2006/main">
  <p:tag name="ZEROBASED" val="False"/>
</p:tagLst>
</file>

<file path=ppt/tags/tag28.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BC760028B5E4F98B5E4C8D4F19AED9A&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ontinue warfarin at reduced dose of 2 mg orally daily&lt;/answertext&gt;&#10;                    &lt;valuetype&gt;-1&lt;/valuetype&gt;&#10;                &lt;/answer&gt;&#10;                &lt;answer&gt;&#10;                    &lt;guid&gt;04957BAD142E46A8A08CE4673B04970E&lt;/guid&gt;&#10;                    &lt;answertext&gt;Stop warfarin, give Vitamin K 1 mg intravenously &lt;/answertext&gt;&#10;                    &lt;valuetype&gt;1&lt;/valuetype&gt;&#10;                &lt;/answer&gt;&#10;                &lt;answer&gt;&#10;                    &lt;guid&gt;DC48CF7764934E9E84BC9EB1AA551A39&lt;/guid&gt;&#10;                    &lt;answertext&gt;Stop warfarin, give Vitamin K 1 mg orally&lt;/answertext&gt;&#10;                    &lt;valuetype&gt;-1&lt;/valuetype&gt;&#10;                &lt;/answer&gt;&#10;                &lt;answer&gt;&#10;                    &lt;guid&gt;BD222E02E0434C90B23E20A760C3DF0A&lt;/guid&gt;&#10;                    &lt;answertext&gt;Stop warfarin, give Vitamin K 5 mg intravenously and dried prothrombin complex&lt;/answertext&gt;&#10;                    &lt;valuetype&gt;-1&lt;/valuetype&gt;&#10;                &lt;/answer&gt;&#10;                &lt;answer&gt;&#10;                    &lt;guid&gt;35639B5AC4F4404FA75CE0D169A60994&lt;/guid&gt;&#10;                    &lt;answertext&gt;Stop warfarin, start edoxaban 60 mg orally daily&lt;/answertext&gt;&#10;                    &lt;valuetype&gt;-1&lt;/valuetype&gt;&#10;                &lt;/answer&gt;&#10;                &lt;answer&gt;&#10;                    &lt;guid&gt;CA72C160B0B846B78B90AE99C55B0819&lt;/guid&gt;&#10;                    &lt;answertext&gt;Withold 2 doses of warfarin and reduce subsequent dose of warfarin to 2 mg orally daily&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29.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16468FF1A2304379BA67D700E3CBDD8B&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hange to ezetimibe 10 mg orally nightly&lt;/answertext&gt;&#10;                    &lt;valuetype&gt;-1&lt;/valuetype&gt;&#10;                &lt;/answer&gt;&#10;                &lt;answer&gt;&#10;                    &lt;guid&gt;04957BAD142E46A8A08CE4673B04970E&lt;/guid&gt;&#10;                    &lt;answertext&gt;Change to simvastatin 40 mg orally nightly&lt;/answertext&gt;&#10;                    &lt;valuetype&gt;-1&lt;/valuetype&gt;&#10;                &lt;/answer&gt;&#10;                &lt;answer&gt;&#10;                    &lt;guid&gt;DC48CF7764934E9E84BC9EB1AA551A39&lt;/guid&gt;&#10;                    &lt;answertext&gt;Decrease atorvastatin to 10 mg orally nightly&lt;/answertext&gt;&#10;                    &lt;valuetype&gt;-1&lt;/valuetype&gt;&#10;                &lt;/answer&gt;&#10;                &lt;answer&gt;&#10;                    &lt;guid&gt;BD222E02E0434C90B23E20A760C3DF0A&lt;/guid&gt;&#10;                    &lt;answertext&gt;Increase atorvastatin to 40 mg orally nightly&lt;/answertext&gt;&#10;                    &lt;valuetype&gt;-1&lt;/valuetype&gt;&#10;                &lt;/answer&gt;&#10;                &lt;answer&gt;&#10;                    &lt;guid&gt;35639B5AC4F4404FA75CE0D169A60994&lt;/guid&gt;&#10;                    &lt;answertext&gt;No changes to medications, continue to monitor creatinine kinase&lt;/answertext&gt;&#10;                    &lt;valuetype&gt;1&lt;/valuetype&gt;&#10;                &lt;/answer&gt;&#10;                &lt;answer&gt;&#10;                    &lt;guid&gt;CA72C160B0B846B78B90AE99C55B0819&lt;/guid&gt;&#10;                    &lt;answertext&gt;Stop atorvastatin&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LIVECHARTING" val="False"/>
  <p:tag name="AUTOOPENPOLL" val="True"/>
  <p:tag name="AUTOFORMATCHART" val="True"/>
</p:tagLst>
</file>

<file path=ppt/tags/tag3.xml><?xml version="1.0" encoding="utf-8"?>
<p:tagLst xmlns:a="http://schemas.openxmlformats.org/drawingml/2006/main" xmlns:r="http://schemas.openxmlformats.org/officeDocument/2006/relationships" xmlns:p="http://schemas.openxmlformats.org/presentationml/2006/main">
  <p:tag name="TYPE" val="MultiChoiceSlid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8C3B63D2EF646028D0D41335692C8F8&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hange to ezetimibe 10 mg orally nightly&lt;/answertext&gt;&#10;                    &lt;valuetype&gt;-1&lt;/valuetype&gt;&#10;                &lt;/answer&gt;&#10;                &lt;answer&gt;&#10;                    &lt;guid&gt;04957BAD142E46A8A08CE4673B04970E&lt;/guid&gt;&#10;                    &lt;answertext&gt;Change to simvastatin 40 mg orally nightly&lt;/answertext&gt;&#10;                    &lt;valuetype&gt;-1&lt;/valuetype&gt;&#10;                &lt;/answer&gt;&#10;                &lt;answer&gt;&#10;                    &lt;guid&gt;DC48CF7764934E9E84BC9EB1AA551A39&lt;/guid&gt;&#10;                    &lt;answertext&gt;Decrease atorvastatin to 10 mg orally nightly&lt;/answertext&gt;&#10;                    &lt;valuetype&gt;-1&lt;/valuetype&gt;&#10;                &lt;/answer&gt;&#10;                &lt;answer&gt;&#10;                    &lt;guid&gt;BD222E02E0434C90B23E20A760C3DF0A&lt;/guid&gt;&#10;                    &lt;answertext&gt;Increase atorvastatin to 40 mg orally nightly&lt;/answertext&gt;&#10;                    &lt;valuetype&gt;1&lt;/valuetype&gt;&#10;                &lt;/answer&gt;&#10;                &lt;answer&gt;&#10;                    &lt;guid&gt;35639B5AC4F4404FA75CE0D169A60994&lt;/guid&gt;&#10;                    &lt;answertext&gt;No changes to medications, continue to monitor lipid profile&lt;/answertext&gt;&#10;                    &lt;valuetype&gt;-1&lt;/valuetype&gt;&#10;                &lt;/answer&gt;&#10;                &lt;answer&gt;&#10;                    &lt;guid&gt;CA72C160B0B846B78B90AE99C55B0819&lt;/guid&gt;&#10;                    &lt;answertext&gt;Stop atorvastatin&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LIVECHARTING" val="False"/>
  <p:tag name="AUTOOPENPOLL" val="True"/>
  <p:tag name="AUTOFORMATCHART" val="True"/>
</p:tagLst>
</file>

<file path=ppt/tags/tag30.xml><?xml version="1.0" encoding="utf-8"?>
<p:tagLst xmlns:a="http://schemas.openxmlformats.org/drawingml/2006/main" xmlns:r="http://schemas.openxmlformats.org/officeDocument/2006/relationships" xmlns:p="http://schemas.openxmlformats.org/presentationml/2006/main">
  <p:tag name="ZEROBASED" val="False"/>
</p:tagLst>
</file>

<file path=ppt/tags/tag4.xml><?xml version="1.0" encoding="utf-8"?>
<p:tagLst xmlns:a="http://schemas.openxmlformats.org/drawingml/2006/main" xmlns:r="http://schemas.openxmlformats.org/officeDocument/2006/relationships" xmlns:p="http://schemas.openxmlformats.org/presentationml/2006/main">
  <p:tag name="ZEROBASED" val="False"/>
</p:tagLst>
</file>

<file path=ppt/tags/tag5.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345827DA3E0A4FA0A21491D3E79BA2F4&lt;/guid&gt;&#10;        &lt;description /&gt;&#10;        &lt;date&gt;11/22/2018 10:10:31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02DF0A2FA73A43499687F1F644BEB1D6&lt;/guid&gt;&#10;            &lt;repollguid&gt;CAC5294EEF934B0B8F96F05DFD2E1B11&lt;/repollguid&gt;&#10;            &lt;sourceid&gt;925FDB9052DE41B5873358E1F993E461&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F72D77AFFB174A61984A714675F7890B&lt;/guid&gt;&#10;                    &lt;answertext&gt;Change to gentamicin 70 mg intravenously 8-hrly&lt;/answertext&gt;&#10;                    &lt;valuetype&gt;-1&lt;/valuetype&gt;&#10;                &lt;/answer&gt;&#10;                &lt;answer&gt;&#10;                    &lt;guid&gt;04957BAD142E46A8A08CE4673B04970E&lt;/guid&gt;&#10;                    &lt;answertext&gt;Decrease dose to tobramycin 50 mg intravenously 8-hrly&lt;/answertext&gt;&#10;                    &lt;valuetype&gt;1&lt;/valuetype&gt;&#10;                &lt;/answer&gt;&#10;                &lt;answer&gt;&#10;                    &lt;guid&gt;DC48CF7764934E9E84BC9EB1AA551A39&lt;/guid&gt;&#10;                    &lt;answertext&gt;Decrease frequency to tobramycin 60 mg intravenously 12-hrly&lt;/answertext&gt;&#10;                    &lt;valuetype&gt;-1&lt;/valuetype&gt;&#10;                &lt;/answer&gt;&#10;                &lt;answer&gt;&#10;                    &lt;guid&gt;BD222E02E0434C90B23E20A760C3DF0A&lt;/guid&gt;&#10;                    &lt;answertext&gt;Increase dose to tobramycin 70 mg intravenously 8-hrly&lt;/answertext&gt;&#10;                    &lt;valuetype&gt;-1&lt;/valuetype&gt;&#10;                &lt;/answer&gt;&#10;                &lt;answer&gt;&#10;                    &lt;guid&gt;35639B5AC4F4404FA75CE0D169A60994&lt;/guid&gt;&#10;                    &lt;answertext&gt;Increase frequency to tobramycin 60 mg intravenously 6-hrly&lt;/answertext&gt;&#10;                    &lt;valuetype&gt;-1&lt;/valuetype&gt;&#10;                &lt;/answer&gt;&#10;                &lt;answer&gt;&#10;                    &lt;guid&gt;CA72C160B0B846B78B90AE99C55B0819&lt;/guid&gt;&#10;                    &lt;answertext&gt;No changes to tobramycin dose&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6.xml><?xml version="1.0" encoding="utf-8"?>
<p:tagLst xmlns:a="http://schemas.openxmlformats.org/drawingml/2006/main" xmlns:r="http://schemas.openxmlformats.org/officeDocument/2006/relationships" xmlns:p="http://schemas.openxmlformats.org/presentationml/2006/main">
  <p:tag name="ZEROBASED" val="False"/>
</p:tagLst>
</file>

<file path=ppt/tags/tag7.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EC7F96035078477D9852BED4D838768C&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Blood glucose diary&lt;/answertext&gt;&#10;                    &lt;valuetype&gt;-1&lt;/valuetype&gt;&#10;                &lt;/answer&gt;&#10;                &lt;answer&gt;&#10;                    &lt;guid&gt;BB2EFAA9C37C46C9BAF18713A2C92EB1&lt;/guid&gt;&#10;                    &lt;answertext&gt;Blood pressure&lt;/answertext&gt;&#10;                    &lt;valuetype&gt;-1&lt;/valuetype&gt;&#10;                &lt;/answer&gt;&#10;                &lt;answer&gt;&#10;                    &lt;guid&gt;238646F194CF4D1CB9A31EA5E3054485&lt;/guid&gt;&#10;                    &lt;answertext&gt;Full blood count&lt;/answertext&gt;&#10;                    &lt;valuetype&gt;-1&lt;/valuetype&gt;&#10;                &lt;/answer&gt;&#10;                &lt;answer&gt;&#10;                    &lt;guid&gt;BB1E58A421934BB4AAD5AE167C04FA17&lt;/guid&gt;&#10;                    &lt;answertext&gt;Haemoglobin A1c&lt;/answertext&gt;&#10;                    &lt;valuetype&gt;-1&lt;/valuetype&gt;&#10;                &lt;/answer&gt;&#10;                &lt;answer&gt;&#10;                    &lt;guid&gt;B687326611FD48D1A85DB0561DEBE088&lt;/guid&gt;&#10;                    &lt;answertext&gt;Height and weight&lt;/answertext&gt;&#10;                    &lt;valuetype&gt;1&lt;/valuetype&gt;&#10;                &lt;/answer&gt;&#10;                &lt;answer&gt;&#10;                    &lt;guid&gt;49BFAA16D8B140ADBE0A1D192295D1A4&lt;/guid&gt;&#10;                    &lt;answertext&gt;Liver function tests&lt;/answertext&gt;&#10;                    &lt;valuetype&gt;-1&lt;/valuetype&gt;&#10;                &lt;/answer&gt;&#10;                &lt;answer&gt;&#10;                    &lt;guid&gt;EE959DAA852C4DF79580A9AAE55EA4E7&lt;/guid&gt;&#10;                    &lt;answertext&gt;Serum cortisol&lt;/answertext&gt;&#10;                    &lt;valuetype&gt;-1&lt;/valuetype&gt;&#10;                &lt;/answer&gt;&#10;                &lt;answer&gt;&#10;                    &lt;guid&gt;7AB1442388C74D808DE309425A5AA18B&lt;/guid&gt;&#10;                    &lt;answertext&gt;Urea and electrolytes&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8.xml><?xml version="1.0" encoding="utf-8"?>
<p:tagLst xmlns:a="http://schemas.openxmlformats.org/drawingml/2006/main" xmlns:r="http://schemas.openxmlformats.org/officeDocument/2006/relationships" xmlns:p="http://schemas.openxmlformats.org/presentationml/2006/main">
  <p:tag name="TYPE" val="MultiChoiceSlide"/>
  <p:tag name="LIVECHARTING" val="False"/>
  <p:tag name="TPQUESTIONXML" val="﻿&lt;?xml version=&quot;1.0&quot; encoding=&quot;utf-8&quot;?&gt;&#10;&lt;questionlist&gt;&#10;    &lt;properties&gt;&#10;        &lt;guid&gt;B7D670911DAB4154920F4EC1670214FF&lt;/guid&gt;&#10;        &lt;description /&gt;&#10;        &lt;date&gt;11/22/2018 10:20:09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EC7F96035078477D9852BED4D838768C&lt;/guid&gt;&#10;            &lt;repollguid&gt;76AE5C6AB05D4C2BB5666675CAC321B3&lt;/repollguid&gt;&#10;            &lt;sourceid&gt;2D9C17B76CAB4A3E9CEA06272CE5FAAD&lt;/sourceid&gt;&#10;            &lt;questiontext&gt;Enter Question Tex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5726FB735D3A463A88616238260C7565&lt;/guid&gt;&#10;                    &lt;answertext&gt;Blood glucose diary&lt;/answertext&gt;&#10;                    &lt;valuetype&gt;-1&lt;/valuetype&gt;&#10;                &lt;/answer&gt;&#10;                &lt;answer&gt;&#10;                    &lt;guid&gt;BB2EFAA9C37C46C9BAF18713A2C92EB1&lt;/guid&gt;&#10;                    &lt;answertext&gt;Blood pressure&lt;/answertext&gt;&#10;                    &lt;valuetype&gt;-1&lt;/valuetype&gt;&#10;                &lt;/answer&gt;&#10;                &lt;answer&gt;&#10;                    &lt;guid&gt;238646F194CF4D1CB9A31EA5E3054485&lt;/guid&gt;&#10;                    &lt;answertext&gt;Full blood count&lt;/answertext&gt;&#10;                    &lt;valuetype&gt;-1&lt;/valuetype&gt;&#10;                &lt;/answer&gt;&#10;                &lt;answer&gt;&#10;                    &lt;guid&gt;BB1E58A421934BB4AAD5AE167C04FA17&lt;/guid&gt;&#10;                    &lt;answertext&gt;Haemoglobin A1c&lt;/answertext&gt;&#10;                    &lt;valuetype&gt;-1&lt;/valuetype&gt;&#10;                &lt;/answer&gt;&#10;                &lt;answer&gt;&#10;                    &lt;guid&gt;B687326611FD48D1A85DB0561DEBE088&lt;/guid&gt;&#10;                    &lt;answertext&gt;Height and weight&lt;/answertext&gt;&#10;                    &lt;valuetype&gt;1&lt;/valuetype&gt;&#10;                &lt;/answer&gt;&#10;                &lt;answer&gt;&#10;                    &lt;guid&gt;49BFAA16D8B140ADBE0A1D192295D1A4&lt;/guid&gt;&#10;                    &lt;answertext&gt;Liver function tests&lt;/answertext&gt;&#10;                    &lt;valuetype&gt;-1&lt;/valuetype&gt;&#10;                &lt;/answer&gt;&#10;                &lt;answer&gt;&#10;                    &lt;guid&gt;EE959DAA852C4DF79580A9AAE55EA4E7&lt;/guid&gt;&#10;                    &lt;answertext&gt;Serum cortisol&lt;/answertext&gt;&#10;                    &lt;valuetype&gt;-1&lt;/valuetype&gt;&#10;                &lt;/answer&gt;&#10;                &lt;answer&gt;&#10;                    &lt;guid&gt;7AB1442388C74D808DE309425A5AA18B&lt;/guid&gt;&#10;                    &lt;answertext&gt;Urea and electrolytes&lt;/answertext&gt;&#10;                    &lt;valuetype&gt;-1&lt;/valuetype&gt;&#10;                &lt;/answer&gt;&#10;            &lt;/answers&gt;&#10;            &lt;metadata&gt;&#10;                &lt;entry&gt;&#10;                    &lt;key&gt;AUTOFORMATCHART&lt;/key&gt;&#10;                    &lt;value&gt;True&lt;/value&gt;&#10;                &lt;/entry&gt;&#10;                &lt;entry&gt;&#10;                    &lt;key&gt;AUTOOPENPOLL&lt;/key&gt;&#10;                    &lt;value&gt;True&lt;/value&gt;&#10;                &lt;/entry&gt;&#10;                &lt;entry&gt;&#10;                    &lt;key&gt;LIVECHARTING&lt;/key&gt;&#10;                    &lt;value&gt;False&lt;/value&gt;&#10;                &lt;/entry&gt;&#10;            &lt;/metadata&gt;&#10;        &lt;/multichoice&gt;&#10;    &lt;/questions&gt;&#10;&lt;/questionlist&gt;"/>
  <p:tag name="AUTOOPENPOLL" val="True"/>
  <p:tag name="AUTOFORMATCHART" val="True"/>
</p:tagLst>
</file>

<file path=ppt/tags/tag9.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556</TotalTime>
  <Words>2792</Words>
  <Application>Microsoft Office PowerPoint</Application>
  <PresentationFormat>Widescreen</PresentationFormat>
  <Paragraphs>468</Paragraphs>
  <Slides>25</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ＭＳ ゴシック</vt:lpstr>
      <vt:lpstr>Arial</vt:lpstr>
      <vt:lpstr>Calibri</vt:lpstr>
      <vt:lpstr>Calibri Light</vt:lpstr>
      <vt:lpstr>Office Theme</vt:lpstr>
      <vt:lpstr>1_Office Theme</vt:lpstr>
      <vt:lpstr>Masterclass 4  10th and 17th January 2025  DAT, TDM, MAN and ADR</vt:lpstr>
      <vt:lpstr> Many DAT questions include aspects of TDM and / or MAN  This is true of most of the Q that follow here </vt:lpstr>
      <vt:lpstr>PowerPoint Presentation</vt:lpstr>
      <vt:lpstr>PowerPoint Presentation</vt:lpstr>
      <vt:lpstr>PowerPoint Presentation</vt:lpstr>
      <vt:lpstr>PowerPoint Presentation</vt:lpstr>
      <vt:lpstr>TDM (Therapeutic Drug Monitoring) questions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ADR questions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Masterclass 3  24th November, 8th December 2023  DAT and TDM questions Some related PWS questions Learning points</dc:title>
  <dc:creator>Nicole Pereira</dc:creator>
  <cp:lastModifiedBy>Patricia McGettigan</cp:lastModifiedBy>
  <cp:revision>23</cp:revision>
  <dcterms:created xsi:type="dcterms:W3CDTF">2023-11-20T13:12:32Z</dcterms:created>
  <dcterms:modified xsi:type="dcterms:W3CDTF">2025-01-09T19:06:53Z</dcterms:modified>
</cp:coreProperties>
</file>