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  <p:sldMasterId id="2147483667" r:id="rId6"/>
  </p:sldMasterIdLst>
  <p:sldIdLst>
    <p:sldId id="256" r:id="rId7"/>
    <p:sldId id="294" r:id="rId8"/>
    <p:sldId id="257" r:id="rId9"/>
    <p:sldId id="266" r:id="rId10"/>
    <p:sldId id="268" r:id="rId11"/>
    <p:sldId id="267" r:id="rId12"/>
    <p:sldId id="292" r:id="rId13"/>
    <p:sldId id="265" r:id="rId14"/>
    <p:sldId id="290" r:id="rId15"/>
    <p:sldId id="289" r:id="rId16"/>
    <p:sldId id="263" r:id="rId17"/>
    <p:sldId id="291" r:id="rId18"/>
    <p:sldId id="261" r:id="rId19"/>
    <p:sldId id="262" r:id="rId20"/>
    <p:sldId id="288" r:id="rId21"/>
    <p:sldId id="264" r:id="rId22"/>
    <p:sldId id="271" r:id="rId23"/>
    <p:sldId id="269" r:id="rId24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DA6458-C85B-874D-605C-CCB763EA55D9}" v="32" dt="2025-09-24T08:35:45.694"/>
    <p1510:client id="{B2F3C7C3-8EF2-C2C8-AED8-402038452844}" v="17" dt="2025-09-25T13:53:15.58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80" y="5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F7B57-3590-B82A-17CD-C3F543BCD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A5D32-8A33-3757-0B92-6287B38C73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C07AEF-003F-EE5E-851F-73F83DCAF2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C81351-90E8-9B9E-AFF7-753413C5E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1DCB-23A1-4A70-B62F-0D40054747DE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0A939F-EAE7-D28B-679B-664F68E93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7BFED0-22A0-39A5-F4B9-BC83CBB27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F5BEB-04B6-4DAA-9804-DE68D2F76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343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736B0-C163-FBE3-8417-279F8DE666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C00F0E-7BE3-1B95-8E4A-3EDD1DA68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DF3165-1444-14E6-9B8F-135F5904B2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B122B3-DFF2-30AE-1941-11AA2974D9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E03081-F666-668E-5A1B-59BCDEE1D7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799D2E-147D-7BDB-C02A-1635E6BF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1DCB-23A1-4A70-B62F-0D40054747DE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B66D7E-3481-53A8-1AEE-1BE501E71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531268-B0BF-93D0-F22D-4FFF4B561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F5BEB-04B6-4DAA-9804-DE68D2F76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966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C1A13-2661-917F-993D-43EC48768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66680-C32B-5787-1678-183B542F2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1DCB-23A1-4A70-B62F-0D40054747DE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C287D5-0684-F9EF-3C7F-8062FE752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5BDF8D-5C19-04BE-87E4-0AB004ED1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F5BEB-04B6-4DAA-9804-DE68D2F76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9817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EE2941-72CC-F956-8667-4D837AF70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1DCB-23A1-4A70-B62F-0D40054747DE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6D3043-9721-10B4-496E-E64D993F0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8FE721-6214-F769-4297-774AB490D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F5BEB-04B6-4DAA-9804-DE68D2F76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7475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33490-04B7-DF25-E439-29C259A06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CDBFA-1590-38DB-38F8-F54F635D1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5E95B6-41A5-C0FF-0F56-1BB977CF3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98A250-01E4-2EB4-1DE9-872527703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1DCB-23A1-4A70-B62F-0D40054747DE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F09A1C-0BF6-AC3C-ACF4-07AD5E706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E94BA4-465E-5727-FF70-DE27F8F32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F5BEB-04B6-4DAA-9804-DE68D2F76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977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61DEE-71D5-1DDB-AD85-AA92F9CAE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D492D13-4726-E93E-1300-0B6A773F2C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7B944-75DC-281B-3B33-62201C56B2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17B2BF-BF9A-D04E-591B-DC62FE1EA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1DCB-23A1-4A70-B62F-0D40054747DE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E10B9-77BA-7851-DE0D-CBA7B2F8A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6D5DCC-4C7F-2E3F-37C0-53998D9B7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F5BEB-04B6-4DAA-9804-DE68D2F76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8194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2469A-8916-EEF5-ECA0-AAC1DB11E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DE299C-7FFF-2266-190B-D0FD7664E6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21E5C-AA8C-5BFF-E791-65C62D453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1DCB-23A1-4A70-B62F-0D40054747DE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6573B-0A3D-F6DE-1C06-4670F27EE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53BCA-7592-7CAD-F650-CDB5399F9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F5BEB-04B6-4DAA-9804-DE68D2F76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93968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F8B8A3-C7BB-76E7-1386-AA38E4F8DC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C1741E-6575-F3A0-1381-C5E00DECA3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F83C45-A2DF-10EF-3E8F-993EC7E8B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1DCB-23A1-4A70-B62F-0D40054747DE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D2B8C-4BE4-54A1-6756-461FC70309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ADECB-E307-06D7-BCC1-C02C12530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F5BEB-04B6-4DAA-9804-DE68D2F76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3227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033C7C4-8240-1D49-B4A5-D3132FA3B8A4}"/>
              </a:ext>
            </a:extLst>
          </p:cNvPr>
          <p:cNvSpPr/>
          <p:nvPr userDrawn="1"/>
        </p:nvSpPr>
        <p:spPr>
          <a:xfrm>
            <a:off x="1" y="6129716"/>
            <a:ext cx="9143999" cy="728284"/>
          </a:xfrm>
          <a:prstGeom prst="rect">
            <a:avLst/>
          </a:prstGeom>
          <a:gradFill flip="none" rotWithShape="1">
            <a:gsLst>
              <a:gs pos="0">
                <a:srgbClr val="17336F"/>
              </a:gs>
              <a:gs pos="98000">
                <a:srgbClr val="FFFFFF"/>
              </a:gs>
              <a:gs pos="100000">
                <a:srgbClr val="FFFFFF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ECE1C0-325D-C545-90BF-9D2CDBFE6C6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919" y="6220611"/>
            <a:ext cx="1403411" cy="50014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C6538F9-1918-2140-8578-3520B96E4B17}"/>
              </a:ext>
            </a:extLst>
          </p:cNvPr>
          <p:cNvSpPr/>
          <p:nvPr userDrawn="1"/>
        </p:nvSpPr>
        <p:spPr>
          <a:xfrm>
            <a:off x="-1" y="0"/>
            <a:ext cx="115231" cy="6860688"/>
          </a:xfrm>
          <a:prstGeom prst="rect">
            <a:avLst/>
          </a:prstGeom>
          <a:solidFill>
            <a:srgbClr val="16346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solidFill>
                <a:schemeClr val="tx1"/>
              </a:solidFill>
            </a:endParaRP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62296392-260A-0E49-9E75-359D8CE713A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02506" y="1943100"/>
            <a:ext cx="7025879" cy="35171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/>
              <a:t>[add body or bullet text here]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7E77B857-528E-7A4A-8169-ABCFFD72DC8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02507" y="519114"/>
            <a:ext cx="3456385" cy="8778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5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/>
            </a:lvl2pPr>
          </a:lstStyle>
          <a:p>
            <a:pPr lvl="0"/>
            <a:r>
              <a:rPr lang="en-US"/>
              <a:t>[Heading text]</a:t>
            </a:r>
          </a:p>
        </p:txBody>
      </p:sp>
    </p:spTree>
    <p:extLst>
      <p:ext uri="{BB962C8B-B14F-4D97-AF65-F5344CB8AC3E}">
        <p14:creationId xmlns:p14="http://schemas.microsoft.com/office/powerpoint/2010/main" val="1535626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EE248-2086-0E4F-39A4-423C61C1AD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5747A0-39FA-ECD5-B276-2A894BEF04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CEA0A-DAA4-3118-733E-70B44825F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1DCB-23A1-4A70-B62F-0D40054747DE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49C38-E700-7813-A93E-03AFD8D1D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C011DD-9739-162B-7B6C-E84B13BE4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F5BEB-04B6-4DAA-9804-DE68D2F76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860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5E68C-7009-D42E-E90C-42EC8BF04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B29DC7-179E-565D-0B59-5D0EB4D86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5A835-E2B4-F361-885F-F93DDB0C2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1DCB-23A1-4A70-B62F-0D40054747DE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21EE0-ED07-CE54-CD98-F7FD4225A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6ABEEE-5C23-3B9E-DB4D-CCF7B8B6A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F5BEB-04B6-4DAA-9804-DE68D2F76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265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4B7D8-CF16-A6D8-2A94-F15AE8394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A5C524-887A-71B7-22A4-815738E19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68098D-BE8D-6780-4B31-B01B7A13F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A1DCB-23A1-4A70-B62F-0D40054747DE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204D2-321C-75BE-338A-925A92EED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8A4774-EC16-D645-A4BE-D1217D3EB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F5BEB-04B6-4DAA-9804-DE68D2F76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4050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5684520"/>
            <a:ext cx="9144000" cy="117347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0857" y="78917"/>
            <a:ext cx="7764145" cy="695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6850" y="1328064"/>
            <a:ext cx="7955915" cy="3324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9/25/2025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BB18F9-B15E-150F-C399-E16B98945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F63FC8-2BC9-48E8-7985-CA706FD6E4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95D89-644A-983C-3649-8BBFEB08AF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3A1DCB-23A1-4A70-B62F-0D40054747DE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7A0076-2345-C820-A37E-86663AB34D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F1BAB-35C9-1FEE-3D5D-2657FDA8B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2F5BEB-04B6-4DAA-9804-DE68D2F76A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898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ysis.qmul.ac.uk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skqm.qmul.ac.uk/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qmul.ac.uk/about/calendar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qmul.ac.uk/about/calendar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qmul.ac.uk/about/calendar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5684520"/>
            <a:ext cx="9144000" cy="11734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BB5C648-A18B-5ACC-08B1-779863DBE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172" y="1709939"/>
            <a:ext cx="7764145" cy="1354217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US" dirty="0"/>
              <a:t>MSc Economics Induction </a:t>
            </a:r>
            <a:br>
              <a:rPr lang="en-US" dirty="0"/>
            </a:br>
            <a:r>
              <a:rPr lang="en-US" dirty="0"/>
              <a:t>2025/26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DFC3743-9C94-639C-70BC-7CCAB04F78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258" y="913235"/>
            <a:ext cx="8851483" cy="376658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349B96A-A13C-EA48-14F1-C47EC10C62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373" y="4713331"/>
            <a:ext cx="3754556" cy="1547430"/>
          </a:xfrm>
          <a:prstGeom prst="rect">
            <a:avLst/>
          </a:prstGeom>
        </p:spPr>
      </p:pic>
      <p:sp>
        <p:nvSpPr>
          <p:cNvPr id="2" name="object 2">
            <a:extLst>
              <a:ext uri="{FF2B5EF4-FFF2-40B4-BE49-F238E27FC236}">
                <a16:creationId xmlns:a16="http://schemas.microsoft.com/office/drawing/2014/main" id="{03D62B1E-B933-C647-87BF-BBB706F018D1}"/>
              </a:ext>
            </a:extLst>
          </p:cNvPr>
          <p:cNvSpPr txBox="1">
            <a:spLocks/>
          </p:cNvSpPr>
          <p:nvPr/>
        </p:nvSpPr>
        <p:spPr>
          <a:xfrm>
            <a:off x="1327785" y="186721"/>
            <a:ext cx="6488430" cy="627095"/>
          </a:xfrm>
          <a:prstGeom prst="rect">
            <a:avLst/>
          </a:prstGeom>
        </p:spPr>
        <p:txBody>
          <a:bodyPr vert="horz" wrap="square" lIns="0" tIns="11430" rIns="0" bIns="0" rtlCol="0" anchor="t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GB" sz="4000" spc="-10" dirty="0">
                <a:latin typeface="Trebuchet MS"/>
              </a:rPr>
              <a:t>Pathways</a:t>
            </a:r>
            <a:endParaRPr lang="en-GB" sz="4000" spc="-15" dirty="0"/>
          </a:p>
        </p:txBody>
      </p:sp>
    </p:spTree>
    <p:extLst>
      <p:ext uri="{BB962C8B-B14F-4D97-AF65-F5344CB8AC3E}">
        <p14:creationId xmlns:p14="http://schemas.microsoft.com/office/powerpoint/2010/main" val="3271820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21534" y="548271"/>
            <a:ext cx="4628515" cy="627095"/>
          </a:xfrm>
          <a:prstGeom prst="rect">
            <a:avLst/>
          </a:prstGeom>
        </p:spPr>
        <p:txBody>
          <a:bodyPr vert="horz" wrap="square" lIns="0" tIns="11430" rIns="0" bIns="0" rtlCol="0" anchor="t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z="4000" spc="-10"/>
              <a:t>Module</a:t>
            </a:r>
            <a:r>
              <a:rPr sz="4000" spc="-40"/>
              <a:t> </a:t>
            </a:r>
            <a:r>
              <a:rPr sz="4000" spc="-25"/>
              <a:t>Registration</a:t>
            </a:r>
            <a:endParaRPr lang="en-US" sz="4000"/>
          </a:p>
        </p:txBody>
      </p:sp>
      <p:sp>
        <p:nvSpPr>
          <p:cNvPr id="3" name="object 3"/>
          <p:cNvSpPr txBox="1"/>
          <p:nvPr/>
        </p:nvSpPr>
        <p:spPr>
          <a:xfrm>
            <a:off x="454046" y="1641271"/>
            <a:ext cx="8173738" cy="3275256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407670" marR="183515" indent="-344805">
              <a:spcBef>
                <a:spcPts val="100"/>
              </a:spcBef>
              <a:buFont typeface="Arial"/>
              <a:buChar char="•"/>
              <a:tabLst>
                <a:tab pos="407670" algn="l"/>
                <a:tab pos="408305" algn="l"/>
              </a:tabLst>
            </a:pPr>
            <a:r>
              <a:rPr sz="2400" spc="-5" dirty="0">
                <a:latin typeface="Carlito"/>
                <a:cs typeface="Carlito"/>
              </a:rPr>
              <a:t>Go </a:t>
            </a:r>
            <a:r>
              <a:rPr sz="2400" spc="-20" dirty="0">
                <a:latin typeface="Carlito"/>
                <a:cs typeface="Carlito"/>
              </a:rPr>
              <a:t>to</a:t>
            </a:r>
            <a:r>
              <a:rPr sz="2400" spc="-20" dirty="0">
                <a:solidFill>
                  <a:srgbClr val="0000FF"/>
                </a:solidFill>
                <a:latin typeface="Carlito"/>
                <a:cs typeface="Carlito"/>
              </a:rPr>
              <a:t> </a:t>
            </a:r>
            <a:r>
              <a:rPr sz="2400" u="heavy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Carlito"/>
                <a:cs typeface="Carlito"/>
                <a:hlinkClick r:id="rId2"/>
              </a:rPr>
              <a:t>https://mysis.qmul.ac.uk</a:t>
            </a:r>
            <a:r>
              <a:rPr sz="2400" spc="-20" dirty="0">
                <a:solidFill>
                  <a:srgbClr val="0000FF"/>
                </a:solidFill>
                <a:latin typeface="Carlito"/>
                <a:cs typeface="Carlito"/>
                <a:hlinkClick r:id="rId2"/>
              </a:rPr>
              <a:t> </a:t>
            </a:r>
            <a:r>
              <a:rPr sz="2400" dirty="0">
                <a:latin typeface="Carlito"/>
                <a:cs typeface="Carlito"/>
              </a:rPr>
              <a:t>and login </a:t>
            </a:r>
            <a:r>
              <a:rPr sz="2400" spc="-5" dirty="0">
                <a:latin typeface="Carlito"/>
                <a:cs typeface="Carlito"/>
              </a:rPr>
              <a:t>with </a:t>
            </a:r>
            <a:r>
              <a:rPr sz="2400" spc="-10" dirty="0">
                <a:latin typeface="Carlito"/>
                <a:cs typeface="Carlito"/>
              </a:rPr>
              <a:t>your</a:t>
            </a:r>
            <a:r>
              <a:rPr sz="2400" spc="-29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QMUL</a:t>
            </a:r>
            <a:r>
              <a:rPr lang="en-US" sz="2400" spc="-5" dirty="0">
                <a:latin typeface="Carlito"/>
                <a:cs typeface="Carlito"/>
              </a:rPr>
              <a:t> </a:t>
            </a:r>
            <a:r>
              <a:rPr sz="2400" spc="-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username and</a:t>
            </a:r>
            <a:r>
              <a:rPr sz="2400" spc="-95" dirty="0">
                <a:latin typeface="Carlito"/>
                <a:cs typeface="Carlito"/>
              </a:rPr>
              <a:t> </a:t>
            </a:r>
            <a:r>
              <a:rPr sz="2400" spc="-15" dirty="0">
                <a:latin typeface="Carlito"/>
                <a:cs typeface="Carlito"/>
              </a:rPr>
              <a:t>password.</a:t>
            </a:r>
            <a:endParaRPr lang="en-US" sz="2400" dirty="0">
              <a:latin typeface="Carlito"/>
              <a:cs typeface="Carlito"/>
            </a:endParaRPr>
          </a:p>
          <a:p>
            <a:pPr marL="407670" marR="68580" indent="-344805">
              <a:spcBef>
                <a:spcPts val="600"/>
              </a:spcBef>
              <a:buFont typeface="Arial"/>
              <a:buChar char="•"/>
              <a:tabLst>
                <a:tab pos="407670" algn="l"/>
                <a:tab pos="408305" algn="l"/>
              </a:tabLst>
            </a:pPr>
            <a:r>
              <a:rPr sz="2400" dirty="0">
                <a:latin typeface="Carlito"/>
                <a:cs typeface="Carlito"/>
              </a:rPr>
              <a:t>Choose </a:t>
            </a:r>
            <a:r>
              <a:rPr sz="2400" spc="-35" dirty="0">
                <a:latin typeface="Carlito"/>
                <a:cs typeface="Carlito"/>
              </a:rPr>
              <a:t>preferred </a:t>
            </a:r>
            <a:r>
              <a:rPr sz="2400" spc="-5" dirty="0">
                <a:latin typeface="Carlito"/>
                <a:cs typeface="Carlito"/>
              </a:rPr>
              <a:t>options </a:t>
            </a:r>
            <a:r>
              <a:rPr sz="2400" dirty="0">
                <a:latin typeface="Carlito"/>
                <a:cs typeface="Carlito"/>
              </a:rPr>
              <a:t>(subject </a:t>
            </a:r>
            <a:r>
              <a:rPr sz="2400" spc="-20" dirty="0">
                <a:latin typeface="Carlito"/>
                <a:cs typeface="Carlito"/>
              </a:rPr>
              <a:t>to </a:t>
            </a:r>
            <a:r>
              <a:rPr sz="2400" spc="-25" dirty="0">
                <a:latin typeface="Carlito"/>
                <a:cs typeface="Carlito"/>
              </a:rPr>
              <a:t>constraints</a:t>
            </a:r>
            <a:r>
              <a:rPr sz="2400" spc="-26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described</a:t>
            </a:r>
            <a:r>
              <a:rPr lang="en-US" sz="2400" dirty="0">
                <a:latin typeface="Carlito"/>
                <a:cs typeface="Carlito"/>
              </a:rPr>
              <a:t> </a:t>
            </a:r>
            <a:r>
              <a:rPr sz="240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earlier).</a:t>
            </a:r>
            <a:endParaRPr sz="2400" dirty="0">
              <a:latin typeface="Carlito"/>
              <a:cs typeface="Carlito"/>
            </a:endParaRPr>
          </a:p>
          <a:p>
            <a:pPr marL="407670" indent="-344805">
              <a:spcBef>
                <a:spcPts val="600"/>
              </a:spcBef>
              <a:buFont typeface="Arial"/>
              <a:buChar char="•"/>
              <a:tabLst>
                <a:tab pos="407670" algn="l"/>
                <a:tab pos="408305" algn="l"/>
              </a:tabLst>
            </a:pPr>
            <a:r>
              <a:rPr lang="en-US" sz="2400" spc="-5" dirty="0">
                <a:latin typeface="Carlito"/>
                <a:cs typeface="Carlito"/>
              </a:rPr>
              <a:t>PG team</a:t>
            </a:r>
            <a:r>
              <a:rPr lang="en-US" sz="2400" spc="-1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will check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15" dirty="0">
                <a:latin typeface="Carlito"/>
                <a:cs typeface="Carlito"/>
              </a:rPr>
              <a:t>confirm </a:t>
            </a:r>
            <a:r>
              <a:rPr sz="2400" spc="-10" dirty="0">
                <a:latin typeface="Carlito"/>
                <a:cs typeface="Carlito"/>
              </a:rPr>
              <a:t>your</a:t>
            </a:r>
            <a:r>
              <a:rPr sz="2400" spc="-310" dirty="0">
                <a:latin typeface="Carlito"/>
                <a:cs typeface="Carlito"/>
              </a:rPr>
              <a:t> </a:t>
            </a:r>
            <a:r>
              <a:rPr sz="2400" spc="-5" dirty="0">
                <a:latin typeface="Carlito"/>
                <a:cs typeface="Carlito"/>
              </a:rPr>
              <a:t>choices.</a:t>
            </a:r>
            <a:endParaRPr sz="2400" dirty="0">
              <a:latin typeface="Carlito"/>
              <a:cs typeface="Carlito"/>
            </a:endParaRPr>
          </a:p>
          <a:p>
            <a:pPr marL="407670" indent="-344805">
              <a:spcBef>
                <a:spcPts val="600"/>
              </a:spcBef>
              <a:buFont typeface="Arial"/>
              <a:buChar char="•"/>
              <a:tabLst>
                <a:tab pos="407670" algn="l"/>
                <a:tab pos="408305" algn="l"/>
              </a:tabLst>
            </a:pPr>
            <a:r>
              <a:rPr sz="2400" spc="-25" dirty="0">
                <a:latin typeface="Carlito"/>
                <a:cs typeface="Carlito"/>
              </a:rPr>
              <a:t>Registration </a:t>
            </a:r>
            <a:r>
              <a:rPr sz="2400" dirty="0">
                <a:latin typeface="Carlito"/>
                <a:cs typeface="Carlito"/>
              </a:rPr>
              <a:t>deadline:</a:t>
            </a:r>
            <a:r>
              <a:rPr lang="en-US" sz="2400" dirty="0">
                <a:latin typeface="Carlito"/>
                <a:cs typeface="Carlito"/>
              </a:rPr>
              <a:t> 9</a:t>
            </a:r>
            <a:r>
              <a:rPr lang="en-US" sz="2400" spc="-1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October</a:t>
            </a:r>
            <a:r>
              <a:rPr lang="en-US" sz="2400" spc="-10" dirty="0">
                <a:latin typeface="Carlito"/>
                <a:cs typeface="Carlito"/>
              </a:rPr>
              <a:t> 2025</a:t>
            </a:r>
            <a:endParaRPr sz="2400" spc="-35" dirty="0">
              <a:latin typeface="Carlito"/>
              <a:cs typeface="Carlito"/>
            </a:endParaRPr>
          </a:p>
          <a:p>
            <a:pPr marL="407670" marR="158750" indent="-344805">
              <a:spcBef>
                <a:spcPts val="600"/>
              </a:spcBef>
              <a:buFont typeface="Arial"/>
              <a:buChar char="•"/>
              <a:tabLst>
                <a:tab pos="407670" algn="l"/>
                <a:tab pos="408305" algn="l"/>
              </a:tabLst>
            </a:pPr>
            <a:r>
              <a:rPr sz="2400" spc="5" dirty="0">
                <a:latin typeface="Carlito"/>
                <a:cs typeface="Carlito"/>
              </a:rPr>
              <a:t>Module </a:t>
            </a:r>
            <a:r>
              <a:rPr sz="2400" dirty="0">
                <a:latin typeface="Carlito"/>
                <a:cs typeface="Carlito"/>
              </a:rPr>
              <a:t>choices </a:t>
            </a:r>
            <a:r>
              <a:rPr sz="2400" spc="-30" dirty="0">
                <a:latin typeface="Carlito"/>
                <a:cs typeface="Carlito"/>
              </a:rPr>
              <a:t>for </a:t>
            </a:r>
            <a:r>
              <a:rPr sz="2400" spc="-10" dirty="0">
                <a:latin typeface="Carlito"/>
                <a:cs typeface="Carlito"/>
              </a:rPr>
              <a:t>Semester </a:t>
            </a:r>
            <a:r>
              <a:rPr sz="2400" dirty="0">
                <a:latin typeface="Carlito"/>
                <a:cs typeface="Carlito"/>
              </a:rPr>
              <a:t>B </a:t>
            </a:r>
            <a:r>
              <a:rPr sz="2400" spc="-25" dirty="0">
                <a:latin typeface="Carlito"/>
                <a:cs typeface="Carlito"/>
              </a:rPr>
              <a:t>are </a:t>
            </a:r>
            <a:r>
              <a:rPr sz="2400" spc="-10" dirty="0">
                <a:latin typeface="Carlito"/>
                <a:cs typeface="Carlito"/>
              </a:rPr>
              <a:t>provisional </a:t>
            </a:r>
            <a:r>
              <a:rPr sz="2400" dirty="0">
                <a:latin typeface="Carlito"/>
                <a:cs typeface="Carlito"/>
              </a:rPr>
              <a:t>and </a:t>
            </a:r>
            <a:r>
              <a:rPr sz="2400" spc="-20" dirty="0">
                <a:latin typeface="Carlito"/>
                <a:cs typeface="Carlito"/>
              </a:rPr>
              <a:t>can</a:t>
            </a:r>
            <a:r>
              <a:rPr sz="2400" spc="-370" dirty="0">
                <a:latin typeface="Carlito"/>
                <a:cs typeface="Carlito"/>
              </a:rPr>
              <a:t> </a:t>
            </a:r>
            <a:r>
              <a:rPr sz="2400" spc="5" dirty="0">
                <a:latin typeface="Carlito"/>
                <a:cs typeface="Carlito"/>
              </a:rPr>
              <a:t>be</a:t>
            </a:r>
            <a:r>
              <a:rPr lang="en-US" sz="2400" spc="5" dirty="0">
                <a:latin typeface="Carlito"/>
                <a:cs typeface="Carlito"/>
              </a:rPr>
              <a:t> </a:t>
            </a:r>
            <a:r>
              <a:rPr sz="2400" spc="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amended during a </a:t>
            </a:r>
            <a:r>
              <a:rPr sz="2400" spc="-25" dirty="0">
                <a:latin typeface="Carlito"/>
                <a:cs typeface="Carlito"/>
              </a:rPr>
              <a:t>registration </a:t>
            </a:r>
            <a:r>
              <a:rPr sz="2400" spc="-5" dirty="0">
                <a:latin typeface="Carlito"/>
                <a:cs typeface="Carlito"/>
              </a:rPr>
              <a:t>window </a:t>
            </a:r>
            <a:r>
              <a:rPr sz="2400" dirty="0">
                <a:latin typeface="Carlito"/>
                <a:cs typeface="Carlito"/>
              </a:rPr>
              <a:t>in Jan</a:t>
            </a:r>
            <a:r>
              <a:rPr sz="2400" spc="-270" dirty="0">
                <a:latin typeface="Carlito"/>
                <a:cs typeface="Carlito"/>
              </a:rPr>
              <a:t> </a:t>
            </a:r>
            <a:r>
              <a:rPr lang="en-US" sz="2400" spc="5" dirty="0">
                <a:latin typeface="Carlito"/>
                <a:cs typeface="Carlito"/>
              </a:rPr>
              <a:t>2026</a:t>
            </a:r>
            <a:endParaRPr sz="2400" dirty="0">
              <a:latin typeface="Carlito"/>
              <a:cs typeface="Carlito"/>
            </a:endParaRPr>
          </a:p>
        </p:txBody>
      </p:sp>
    </p:spTree>
    <p:extLst>
      <p:ext uri="{BB962C8B-B14F-4D97-AF65-F5344CB8AC3E}">
        <p14:creationId xmlns:p14="http://schemas.microsoft.com/office/powerpoint/2010/main" val="1412602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C6BC334-5781-3A79-E95F-5B278D70E3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933" y="3284618"/>
            <a:ext cx="8848891" cy="1323957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5AD0590-8ED0-B019-5560-99B6F2082A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934" y="2084832"/>
            <a:ext cx="8755636" cy="823245"/>
          </a:xfrm>
          <a:prstGeom prst="rect">
            <a:avLst/>
          </a:prstGeom>
        </p:spPr>
      </p:pic>
      <p:sp>
        <p:nvSpPr>
          <p:cNvPr id="4" name="object 2">
            <a:extLst>
              <a:ext uri="{FF2B5EF4-FFF2-40B4-BE49-F238E27FC236}">
                <a16:creationId xmlns:a16="http://schemas.microsoft.com/office/drawing/2014/main" id="{26129F0D-CF8D-5589-351E-9160FB5F505E}"/>
              </a:ext>
            </a:extLst>
          </p:cNvPr>
          <p:cNvSpPr txBox="1">
            <a:spLocks/>
          </p:cNvSpPr>
          <p:nvPr/>
        </p:nvSpPr>
        <p:spPr>
          <a:xfrm>
            <a:off x="1327785" y="186721"/>
            <a:ext cx="6488430" cy="627095"/>
          </a:xfrm>
          <a:prstGeom prst="rect">
            <a:avLst/>
          </a:prstGeom>
        </p:spPr>
        <p:txBody>
          <a:bodyPr vert="horz" wrap="square" lIns="0" tIns="11430" rIns="0" bIns="0" rtlCol="0" anchor="t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GB" sz="4000" spc="-10" dirty="0">
                <a:latin typeface="Trebuchet MS"/>
              </a:rPr>
              <a:t>Independent project</a:t>
            </a:r>
            <a:endParaRPr lang="en-GB" sz="4000" spc="-15" dirty="0"/>
          </a:p>
        </p:txBody>
      </p:sp>
    </p:spTree>
    <p:extLst>
      <p:ext uri="{BB962C8B-B14F-4D97-AF65-F5344CB8AC3E}">
        <p14:creationId xmlns:p14="http://schemas.microsoft.com/office/powerpoint/2010/main" val="154272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91894" y="548271"/>
            <a:ext cx="6488430" cy="627095"/>
          </a:xfrm>
          <a:prstGeom prst="rect">
            <a:avLst/>
          </a:prstGeom>
        </p:spPr>
        <p:txBody>
          <a:bodyPr vert="horz" wrap="square" lIns="0" tIns="11430" rIns="0" bIns="0" rtlCol="0" anchor="t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z="4000" spc="-10" dirty="0">
                <a:latin typeface="Trebuchet MS"/>
              </a:rPr>
              <a:t>Assessment &amp; </a:t>
            </a:r>
            <a:r>
              <a:rPr lang="en-US" sz="4000" spc="-30" dirty="0">
                <a:latin typeface="Trebuchet MS"/>
              </a:rPr>
              <a:t>Awards</a:t>
            </a:r>
            <a:endParaRPr lang="en-US" sz="4000" spc="-15" dirty="0"/>
          </a:p>
        </p:txBody>
      </p:sp>
      <p:sp>
        <p:nvSpPr>
          <p:cNvPr id="3" name="object 3"/>
          <p:cNvSpPr txBox="1"/>
          <p:nvPr/>
        </p:nvSpPr>
        <p:spPr>
          <a:xfrm>
            <a:off x="662968" y="1528534"/>
            <a:ext cx="7975600" cy="3783087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356870" marR="251460" indent="-344805">
              <a:spcBef>
                <a:spcPts val="10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2000" spc="-20" dirty="0">
                <a:latin typeface="Trebuchet MS"/>
                <a:cs typeface="Carlito"/>
              </a:rPr>
              <a:t>Each </a:t>
            </a:r>
            <a:r>
              <a:rPr sz="2000" spc="-15" dirty="0">
                <a:latin typeface="Trebuchet MS"/>
                <a:cs typeface="Carlito"/>
              </a:rPr>
              <a:t>taught </a:t>
            </a:r>
            <a:r>
              <a:rPr sz="2000" dirty="0">
                <a:latin typeface="Trebuchet MS"/>
                <a:cs typeface="Carlito"/>
              </a:rPr>
              <a:t>module </a:t>
            </a:r>
            <a:r>
              <a:rPr sz="2000" spc="-10" dirty="0">
                <a:latin typeface="Trebuchet MS"/>
                <a:cs typeface="Carlito"/>
              </a:rPr>
              <a:t>carries </a:t>
            </a:r>
            <a:r>
              <a:rPr sz="2000" dirty="0">
                <a:latin typeface="Trebuchet MS"/>
                <a:cs typeface="Carlito"/>
              </a:rPr>
              <a:t>15 </a:t>
            </a:r>
            <a:r>
              <a:rPr sz="2000" spc="-10" dirty="0">
                <a:latin typeface="Trebuchet MS"/>
                <a:cs typeface="Carlito"/>
              </a:rPr>
              <a:t>credits</a:t>
            </a:r>
            <a:r>
              <a:rPr lang="en-GB" sz="2000" spc="-10" dirty="0">
                <a:latin typeface="Trebuchet MS"/>
                <a:cs typeface="Carlito"/>
              </a:rPr>
              <a:t> unless stated otherwise</a:t>
            </a:r>
            <a:r>
              <a:rPr sz="2000" spc="-10" dirty="0">
                <a:latin typeface="Trebuchet MS"/>
                <a:cs typeface="Carlito"/>
              </a:rPr>
              <a:t>.</a:t>
            </a:r>
            <a:r>
              <a:rPr lang="en-GB" sz="2000" spc="-10" dirty="0">
                <a:latin typeface="Trebuchet MS"/>
                <a:cs typeface="Carlito"/>
              </a:rPr>
              <a:t> Your Independent Project </a:t>
            </a:r>
            <a:r>
              <a:rPr sz="2000" dirty="0">
                <a:latin typeface="Trebuchet MS"/>
                <a:cs typeface="Carlito"/>
              </a:rPr>
              <a:t>module</a:t>
            </a:r>
            <a:r>
              <a:rPr lang="en-US" sz="2000" dirty="0">
                <a:latin typeface="Trebuchet MS"/>
                <a:cs typeface="Carlito"/>
              </a:rPr>
              <a:t> </a:t>
            </a:r>
            <a:r>
              <a:rPr sz="2000" spc="-10" dirty="0">
                <a:latin typeface="Trebuchet MS"/>
                <a:cs typeface="Carlito"/>
              </a:rPr>
              <a:t>carries</a:t>
            </a:r>
            <a:r>
              <a:rPr lang="en-GB" sz="2000" spc="-45" dirty="0">
                <a:latin typeface="Trebuchet MS"/>
                <a:cs typeface="Carlito"/>
              </a:rPr>
              <a:t> 3</a:t>
            </a:r>
            <a:r>
              <a:rPr lang="en-GB" sz="2000" dirty="0">
                <a:latin typeface="Trebuchet MS"/>
                <a:cs typeface="Carlito"/>
              </a:rPr>
              <a:t>0</a:t>
            </a:r>
            <a:r>
              <a:rPr sz="2000" spc="-55" dirty="0">
                <a:latin typeface="Trebuchet MS"/>
                <a:cs typeface="Carlito"/>
              </a:rPr>
              <a:t> </a:t>
            </a:r>
            <a:r>
              <a:rPr sz="2000" spc="-10" dirty="0">
                <a:latin typeface="Trebuchet MS"/>
                <a:cs typeface="Carlito"/>
              </a:rPr>
              <a:t>credits.</a:t>
            </a:r>
            <a:r>
              <a:rPr sz="2000" spc="-70" dirty="0">
                <a:latin typeface="Trebuchet MS"/>
                <a:cs typeface="Carlito"/>
              </a:rPr>
              <a:t> </a:t>
            </a:r>
            <a:r>
              <a:rPr sz="2000" dirty="0">
                <a:latin typeface="Trebuchet MS"/>
                <a:cs typeface="Carlito"/>
              </a:rPr>
              <a:t>[</a:t>
            </a:r>
            <a:r>
              <a:rPr lang="en-GB" sz="2000" dirty="0">
                <a:latin typeface="Trebuchet MS"/>
                <a:cs typeface="Carlito"/>
              </a:rPr>
              <a:t>75 + 75</a:t>
            </a:r>
            <a:r>
              <a:rPr sz="2000" spc="-55" dirty="0">
                <a:latin typeface="Trebuchet MS"/>
                <a:cs typeface="Carlito"/>
              </a:rPr>
              <a:t> </a:t>
            </a:r>
            <a:r>
              <a:rPr sz="2000" dirty="0">
                <a:latin typeface="Trebuchet MS"/>
                <a:cs typeface="Carlito"/>
              </a:rPr>
              <a:t>+</a:t>
            </a:r>
            <a:r>
              <a:rPr lang="en-GB" sz="2000" spc="10" dirty="0">
                <a:latin typeface="Trebuchet MS"/>
                <a:cs typeface="Carlito"/>
              </a:rPr>
              <a:t> 3</a:t>
            </a:r>
            <a:r>
              <a:rPr lang="en-GB" sz="2000" dirty="0">
                <a:latin typeface="Trebuchet MS"/>
                <a:cs typeface="Carlito"/>
              </a:rPr>
              <a:t>0</a:t>
            </a:r>
            <a:r>
              <a:rPr sz="2000" dirty="0">
                <a:latin typeface="Trebuchet MS"/>
                <a:cs typeface="Carlito"/>
              </a:rPr>
              <a:t>]</a:t>
            </a:r>
            <a:r>
              <a:rPr sz="2000" spc="-80" dirty="0">
                <a:latin typeface="Trebuchet MS"/>
                <a:cs typeface="Carlito"/>
              </a:rPr>
              <a:t> </a:t>
            </a:r>
            <a:r>
              <a:rPr sz="2000" spc="-10" dirty="0">
                <a:latin typeface="Trebuchet MS"/>
                <a:cs typeface="Carlito"/>
              </a:rPr>
              <a:t>credits</a:t>
            </a:r>
            <a:r>
              <a:rPr sz="2000" spc="-35" dirty="0">
                <a:latin typeface="Trebuchet MS"/>
                <a:cs typeface="Carlito"/>
              </a:rPr>
              <a:t> </a:t>
            </a:r>
            <a:r>
              <a:rPr sz="2000" dirty="0">
                <a:latin typeface="Trebuchet MS"/>
                <a:cs typeface="Carlito"/>
              </a:rPr>
              <a:t>=</a:t>
            </a:r>
            <a:r>
              <a:rPr sz="2000" spc="-10" dirty="0">
                <a:latin typeface="Trebuchet MS"/>
                <a:cs typeface="Carlito"/>
              </a:rPr>
              <a:t> </a:t>
            </a:r>
            <a:r>
              <a:rPr sz="2000" dirty="0">
                <a:latin typeface="Trebuchet MS"/>
                <a:cs typeface="Carlito"/>
              </a:rPr>
              <a:t>180</a:t>
            </a:r>
            <a:r>
              <a:rPr sz="2000" spc="-55" dirty="0">
                <a:latin typeface="Trebuchet MS"/>
                <a:cs typeface="Carlito"/>
              </a:rPr>
              <a:t> </a:t>
            </a:r>
            <a:r>
              <a:rPr sz="2000" spc="-10" dirty="0">
                <a:latin typeface="Trebuchet MS"/>
                <a:cs typeface="Carlito"/>
              </a:rPr>
              <a:t>credits</a:t>
            </a:r>
            <a:r>
              <a:rPr sz="2000" spc="-40" dirty="0">
                <a:latin typeface="Trebuchet MS"/>
                <a:cs typeface="Carlito"/>
              </a:rPr>
              <a:t> </a:t>
            </a:r>
            <a:r>
              <a:rPr sz="2000" spc="-30" dirty="0">
                <a:latin typeface="Trebuchet MS"/>
                <a:cs typeface="Carlito"/>
              </a:rPr>
              <a:t>for</a:t>
            </a:r>
            <a:r>
              <a:rPr sz="2000" spc="-35" dirty="0">
                <a:latin typeface="Trebuchet MS"/>
                <a:cs typeface="Carlito"/>
              </a:rPr>
              <a:t> </a:t>
            </a:r>
            <a:r>
              <a:rPr sz="2000" dirty="0">
                <a:latin typeface="Trebuchet MS"/>
                <a:cs typeface="Carlito"/>
              </a:rPr>
              <a:t>MSc.</a:t>
            </a:r>
            <a:endParaRPr lang="en-US" sz="2000" dirty="0">
              <a:latin typeface="Trebuchet MS"/>
              <a:cs typeface="Carlito"/>
            </a:endParaRPr>
          </a:p>
          <a:p>
            <a:pPr marL="356870" indent="-34480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2000" dirty="0">
                <a:latin typeface="Trebuchet MS"/>
                <a:cs typeface="Carlito"/>
              </a:rPr>
              <a:t>Marking</a:t>
            </a:r>
            <a:r>
              <a:rPr sz="2000" spc="-90" dirty="0">
                <a:latin typeface="Trebuchet MS"/>
                <a:cs typeface="Carlito"/>
              </a:rPr>
              <a:t> </a:t>
            </a:r>
            <a:r>
              <a:rPr sz="2000" spc="-10" dirty="0">
                <a:latin typeface="Trebuchet MS"/>
                <a:cs typeface="Carlito"/>
              </a:rPr>
              <a:t>scale:</a:t>
            </a:r>
            <a:r>
              <a:rPr sz="2000" spc="-35" dirty="0">
                <a:latin typeface="Trebuchet MS"/>
                <a:cs typeface="Carlito"/>
              </a:rPr>
              <a:t> </a:t>
            </a:r>
            <a:r>
              <a:rPr sz="2000" spc="-5" dirty="0">
                <a:latin typeface="Trebuchet MS"/>
                <a:cs typeface="Carlito"/>
              </a:rPr>
              <a:t>Distinction</a:t>
            </a:r>
            <a:r>
              <a:rPr sz="2000" spc="-100" dirty="0">
                <a:latin typeface="Trebuchet MS"/>
                <a:cs typeface="Carlito"/>
              </a:rPr>
              <a:t> </a:t>
            </a:r>
            <a:r>
              <a:rPr sz="2000" spc="-5" dirty="0">
                <a:latin typeface="Trebuchet MS"/>
                <a:cs typeface="Carlito"/>
              </a:rPr>
              <a:t>70–100,</a:t>
            </a:r>
            <a:r>
              <a:rPr sz="2000" spc="-85" dirty="0">
                <a:latin typeface="Trebuchet MS"/>
                <a:cs typeface="Carlito"/>
              </a:rPr>
              <a:t> </a:t>
            </a:r>
            <a:r>
              <a:rPr sz="2000" dirty="0">
                <a:latin typeface="Trebuchet MS"/>
                <a:cs typeface="Carlito"/>
              </a:rPr>
              <a:t>Merit</a:t>
            </a:r>
            <a:r>
              <a:rPr sz="2000" spc="-55" dirty="0">
                <a:latin typeface="Trebuchet MS"/>
                <a:cs typeface="Carlito"/>
              </a:rPr>
              <a:t> </a:t>
            </a:r>
            <a:r>
              <a:rPr sz="2000" spc="-5" dirty="0">
                <a:latin typeface="Trebuchet MS"/>
                <a:cs typeface="Carlito"/>
              </a:rPr>
              <a:t>60–69,</a:t>
            </a:r>
            <a:r>
              <a:rPr sz="2000" spc="-90" dirty="0">
                <a:latin typeface="Trebuchet MS"/>
                <a:cs typeface="Carlito"/>
              </a:rPr>
              <a:t> </a:t>
            </a:r>
            <a:r>
              <a:rPr sz="2000" spc="-30" dirty="0">
                <a:latin typeface="Trebuchet MS"/>
                <a:cs typeface="Carlito"/>
              </a:rPr>
              <a:t>Pass</a:t>
            </a:r>
            <a:r>
              <a:rPr sz="2000" spc="-20" dirty="0">
                <a:latin typeface="Trebuchet MS"/>
                <a:cs typeface="Carlito"/>
              </a:rPr>
              <a:t> </a:t>
            </a:r>
            <a:r>
              <a:rPr sz="2000" dirty="0">
                <a:latin typeface="Trebuchet MS"/>
                <a:cs typeface="Carlito"/>
              </a:rPr>
              <a:t>50–59.</a:t>
            </a:r>
          </a:p>
          <a:p>
            <a:pPr marL="356870" indent="-34480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2000" spc="-15" dirty="0">
                <a:latin typeface="Trebuchet MS"/>
                <a:cs typeface="Carlito"/>
              </a:rPr>
              <a:t>For </a:t>
            </a:r>
            <a:r>
              <a:rPr sz="2000" dirty="0">
                <a:latin typeface="Trebuchet MS"/>
                <a:cs typeface="Carlito"/>
              </a:rPr>
              <a:t>MSc </a:t>
            </a:r>
            <a:r>
              <a:rPr sz="2000" spc="-25" dirty="0">
                <a:latin typeface="Trebuchet MS"/>
                <a:cs typeface="Carlito"/>
              </a:rPr>
              <a:t>award: </a:t>
            </a:r>
            <a:r>
              <a:rPr sz="2000" spc="5" dirty="0">
                <a:latin typeface="Trebuchet MS"/>
                <a:cs typeface="Carlito"/>
              </a:rPr>
              <a:t>need </a:t>
            </a:r>
            <a:r>
              <a:rPr sz="2000" spc="-5" dirty="0">
                <a:latin typeface="Trebuchet MS"/>
                <a:cs typeface="Carlito"/>
              </a:rPr>
              <a:t>(</a:t>
            </a:r>
            <a:r>
              <a:rPr sz="2000" spc="-5" dirty="0" err="1">
                <a:latin typeface="Trebuchet MS"/>
                <a:cs typeface="Carlito"/>
              </a:rPr>
              <a:t>i</a:t>
            </a:r>
            <a:r>
              <a:rPr sz="2000" spc="-5" dirty="0">
                <a:latin typeface="Trebuchet MS"/>
                <a:cs typeface="Carlito"/>
              </a:rPr>
              <a:t>) </a:t>
            </a:r>
            <a:r>
              <a:rPr sz="2000" spc="-25" dirty="0">
                <a:latin typeface="Trebuchet MS"/>
                <a:cs typeface="Carlito"/>
              </a:rPr>
              <a:t>overall </a:t>
            </a:r>
            <a:r>
              <a:rPr sz="2000" spc="-15" dirty="0">
                <a:latin typeface="Trebuchet MS"/>
                <a:cs typeface="Carlito"/>
              </a:rPr>
              <a:t>[credit-weighted] </a:t>
            </a:r>
            <a:r>
              <a:rPr sz="2000" spc="-40" dirty="0">
                <a:latin typeface="Trebuchet MS"/>
                <a:cs typeface="Carlito"/>
              </a:rPr>
              <a:t>average</a:t>
            </a:r>
            <a:r>
              <a:rPr sz="2000" spc="-305" dirty="0">
                <a:latin typeface="Trebuchet MS"/>
                <a:cs typeface="Carlito"/>
              </a:rPr>
              <a:t> </a:t>
            </a:r>
            <a:r>
              <a:rPr sz="2000" dirty="0">
                <a:latin typeface="Trebuchet MS"/>
                <a:cs typeface="Carlito"/>
              </a:rPr>
              <a:t>50+,</a:t>
            </a:r>
          </a:p>
          <a:p>
            <a:pPr marL="353695" marR="185420"/>
            <a:r>
              <a:rPr sz="2000" spc="-5" dirty="0">
                <a:latin typeface="Trebuchet MS"/>
                <a:cs typeface="Carlito"/>
              </a:rPr>
              <a:t>(ii)</a:t>
            </a:r>
            <a:r>
              <a:rPr sz="2000" spc="-25" dirty="0">
                <a:latin typeface="Trebuchet MS"/>
                <a:cs typeface="Carlito"/>
              </a:rPr>
              <a:t> </a:t>
            </a:r>
            <a:r>
              <a:rPr sz="2000" spc="-10" dirty="0">
                <a:latin typeface="Trebuchet MS"/>
                <a:cs typeface="Carlito"/>
              </a:rPr>
              <a:t>dissertation</a:t>
            </a:r>
            <a:r>
              <a:rPr sz="2000" spc="-100" dirty="0">
                <a:latin typeface="Trebuchet MS"/>
                <a:cs typeface="Carlito"/>
              </a:rPr>
              <a:t> </a:t>
            </a:r>
            <a:r>
              <a:rPr sz="2000" dirty="0">
                <a:latin typeface="Trebuchet MS"/>
                <a:cs typeface="Carlito"/>
              </a:rPr>
              <a:t>mark</a:t>
            </a:r>
            <a:r>
              <a:rPr sz="2000" spc="-70" dirty="0">
                <a:latin typeface="Trebuchet MS"/>
                <a:cs typeface="Carlito"/>
              </a:rPr>
              <a:t> </a:t>
            </a:r>
            <a:r>
              <a:rPr sz="2000" dirty="0">
                <a:latin typeface="Trebuchet MS"/>
                <a:cs typeface="Carlito"/>
              </a:rPr>
              <a:t>50+,</a:t>
            </a:r>
            <a:r>
              <a:rPr sz="2000" spc="-40" dirty="0">
                <a:latin typeface="Trebuchet MS"/>
                <a:cs typeface="Carlito"/>
              </a:rPr>
              <a:t> </a:t>
            </a:r>
            <a:r>
              <a:rPr sz="2000" spc="-5" dirty="0">
                <a:latin typeface="Trebuchet MS"/>
                <a:cs typeface="Carlito"/>
              </a:rPr>
              <a:t>(iii)</a:t>
            </a:r>
            <a:r>
              <a:rPr sz="2000" spc="-45" dirty="0">
                <a:latin typeface="Trebuchet MS"/>
                <a:cs typeface="Carlito"/>
              </a:rPr>
              <a:t> </a:t>
            </a:r>
            <a:r>
              <a:rPr sz="2000" spc="5" dirty="0">
                <a:latin typeface="Trebuchet MS"/>
                <a:cs typeface="Carlito"/>
              </a:rPr>
              <a:t>no</a:t>
            </a:r>
            <a:r>
              <a:rPr sz="2000" spc="-35" dirty="0">
                <a:latin typeface="Trebuchet MS"/>
                <a:cs typeface="Carlito"/>
              </a:rPr>
              <a:t> </a:t>
            </a:r>
            <a:r>
              <a:rPr sz="2000" spc="-20" dirty="0">
                <a:latin typeface="Trebuchet MS"/>
                <a:cs typeface="Carlito"/>
              </a:rPr>
              <a:t>more</a:t>
            </a:r>
            <a:r>
              <a:rPr sz="2000" spc="-30" dirty="0">
                <a:latin typeface="Trebuchet MS"/>
                <a:cs typeface="Carlito"/>
              </a:rPr>
              <a:t> </a:t>
            </a:r>
            <a:r>
              <a:rPr sz="2000" spc="5" dirty="0">
                <a:latin typeface="Trebuchet MS"/>
                <a:cs typeface="Carlito"/>
              </a:rPr>
              <a:t>than</a:t>
            </a:r>
            <a:r>
              <a:rPr sz="2000" spc="-55" dirty="0">
                <a:latin typeface="Trebuchet MS"/>
                <a:cs typeface="Carlito"/>
              </a:rPr>
              <a:t> </a:t>
            </a:r>
            <a:r>
              <a:rPr sz="2000" dirty="0">
                <a:latin typeface="Trebuchet MS"/>
                <a:cs typeface="Carlito"/>
              </a:rPr>
              <a:t>30</a:t>
            </a:r>
            <a:r>
              <a:rPr sz="2000" spc="-30" dirty="0">
                <a:latin typeface="Trebuchet MS"/>
                <a:cs typeface="Carlito"/>
              </a:rPr>
              <a:t> </a:t>
            </a:r>
            <a:r>
              <a:rPr sz="2000" spc="-10" dirty="0">
                <a:latin typeface="Trebuchet MS"/>
                <a:cs typeface="Carlito"/>
              </a:rPr>
              <a:t>credits</a:t>
            </a:r>
            <a:r>
              <a:rPr sz="2000" spc="-65" dirty="0">
                <a:latin typeface="Trebuchet MS"/>
                <a:cs typeface="Carlito"/>
              </a:rPr>
              <a:t> </a:t>
            </a:r>
            <a:r>
              <a:rPr sz="2000" spc="-15" dirty="0">
                <a:latin typeface="Trebuchet MS"/>
                <a:cs typeface="Carlito"/>
              </a:rPr>
              <a:t>failed,</a:t>
            </a:r>
            <a:r>
              <a:rPr lang="en-US" sz="2000" spc="-15" dirty="0">
                <a:latin typeface="Trebuchet MS"/>
                <a:cs typeface="Carlito"/>
              </a:rPr>
              <a:t> </a:t>
            </a:r>
            <a:r>
              <a:rPr sz="2000" dirty="0">
                <a:latin typeface="Trebuchet MS"/>
                <a:cs typeface="Carlito"/>
              </a:rPr>
              <a:t>and </a:t>
            </a:r>
            <a:endParaRPr lang="en-GB" sz="2000">
              <a:latin typeface="Trebuchet MS"/>
              <a:cs typeface="Carlito"/>
            </a:endParaRPr>
          </a:p>
          <a:p>
            <a:pPr marL="353695" marR="185420"/>
            <a:r>
              <a:rPr sz="2000" spc="-5" dirty="0">
                <a:latin typeface="Trebuchet MS"/>
                <a:cs typeface="Carlito"/>
              </a:rPr>
              <a:t>(iv) </a:t>
            </a:r>
            <a:r>
              <a:rPr sz="2000" spc="-10" dirty="0">
                <a:latin typeface="Trebuchet MS"/>
                <a:cs typeface="Carlito"/>
              </a:rPr>
              <a:t>no </a:t>
            </a:r>
            <a:r>
              <a:rPr sz="2000" dirty="0">
                <a:latin typeface="Trebuchet MS"/>
                <a:cs typeface="Carlito"/>
              </a:rPr>
              <a:t>mark </a:t>
            </a:r>
            <a:r>
              <a:rPr sz="2000" spc="-15" dirty="0">
                <a:latin typeface="Trebuchet MS"/>
                <a:cs typeface="Carlito"/>
              </a:rPr>
              <a:t>under</a:t>
            </a:r>
            <a:r>
              <a:rPr sz="2000" spc="-290" dirty="0">
                <a:latin typeface="Trebuchet MS"/>
                <a:cs typeface="Carlito"/>
              </a:rPr>
              <a:t> </a:t>
            </a:r>
            <a:r>
              <a:rPr sz="2000" dirty="0">
                <a:latin typeface="Trebuchet MS"/>
                <a:cs typeface="Carlito"/>
              </a:rPr>
              <a:t>40.</a:t>
            </a:r>
            <a:endParaRPr>
              <a:latin typeface="Trebuchet MS"/>
            </a:endParaRPr>
          </a:p>
          <a:p>
            <a:pPr marL="356870" indent="-34480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2000" dirty="0">
                <a:latin typeface="Trebuchet MS"/>
                <a:cs typeface="Carlito"/>
              </a:rPr>
              <a:t>One </a:t>
            </a:r>
            <a:r>
              <a:rPr sz="2000" spc="-15" dirty="0" err="1">
                <a:latin typeface="Trebuchet MS"/>
                <a:cs typeface="Carlito"/>
              </a:rPr>
              <a:t>resit</a:t>
            </a:r>
            <a:r>
              <a:rPr sz="2000" spc="-15" dirty="0">
                <a:latin typeface="Trebuchet MS"/>
                <a:cs typeface="Carlito"/>
              </a:rPr>
              <a:t> </a:t>
            </a:r>
            <a:r>
              <a:rPr sz="2000" spc="-5" dirty="0">
                <a:latin typeface="Trebuchet MS"/>
                <a:cs typeface="Carlito"/>
              </a:rPr>
              <a:t>opportunity </a:t>
            </a:r>
            <a:r>
              <a:rPr sz="2000" spc="-30" dirty="0">
                <a:latin typeface="Trebuchet MS"/>
                <a:cs typeface="Carlito"/>
              </a:rPr>
              <a:t>for </a:t>
            </a:r>
            <a:r>
              <a:rPr sz="2000" spc="-15" dirty="0">
                <a:latin typeface="Trebuchet MS"/>
                <a:cs typeface="Carlito"/>
              </a:rPr>
              <a:t>failed </a:t>
            </a:r>
            <a:r>
              <a:rPr sz="2000" dirty="0">
                <a:latin typeface="Trebuchet MS"/>
                <a:cs typeface="Carlito"/>
              </a:rPr>
              <a:t>modules; mark </a:t>
            </a:r>
            <a:r>
              <a:rPr sz="2000" spc="-5" dirty="0">
                <a:latin typeface="Trebuchet MS"/>
                <a:cs typeface="Carlito"/>
              </a:rPr>
              <a:t>capped </a:t>
            </a:r>
            <a:r>
              <a:rPr sz="2000" spc="-25" dirty="0">
                <a:latin typeface="Trebuchet MS"/>
                <a:cs typeface="Carlito"/>
              </a:rPr>
              <a:t>at</a:t>
            </a:r>
            <a:r>
              <a:rPr sz="2000" spc="-320" dirty="0">
                <a:latin typeface="Trebuchet MS"/>
                <a:cs typeface="Carlito"/>
              </a:rPr>
              <a:t> </a:t>
            </a:r>
            <a:r>
              <a:rPr sz="2000" dirty="0">
                <a:latin typeface="Trebuchet MS"/>
                <a:cs typeface="Carlito"/>
              </a:rPr>
              <a:t>50.</a:t>
            </a:r>
          </a:p>
          <a:p>
            <a:pPr marL="356870" indent="-344805">
              <a:spcBef>
                <a:spcPts val="60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2000" spc="-15" dirty="0">
                <a:latin typeface="Trebuchet MS"/>
                <a:cs typeface="Carlito"/>
              </a:rPr>
              <a:t>Alternative </a:t>
            </a:r>
            <a:r>
              <a:rPr sz="2000" spc="-25" dirty="0">
                <a:latin typeface="Trebuchet MS"/>
                <a:cs typeface="Carlito"/>
              </a:rPr>
              <a:t>awards: </a:t>
            </a:r>
            <a:r>
              <a:rPr sz="2000" dirty="0">
                <a:latin typeface="Trebuchet MS"/>
                <a:cs typeface="Carlito"/>
              </a:rPr>
              <a:t>PG</a:t>
            </a:r>
            <a:r>
              <a:rPr lang="en-US" sz="2000" dirty="0">
                <a:latin typeface="Trebuchet MS"/>
                <a:cs typeface="Carlito"/>
              </a:rPr>
              <a:t> Certificate or PG Diploma </a:t>
            </a:r>
          </a:p>
          <a:p>
            <a:pPr marL="356870" indent="-34480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2000" spc="-5" dirty="0">
                <a:latin typeface="Trebuchet MS"/>
                <a:cs typeface="Carlito"/>
              </a:rPr>
              <a:t>Extenuating </a:t>
            </a:r>
            <a:r>
              <a:rPr sz="2000" spc="-15" dirty="0">
                <a:latin typeface="Trebuchet MS"/>
                <a:cs typeface="Carlito"/>
              </a:rPr>
              <a:t>circumstances </a:t>
            </a:r>
            <a:r>
              <a:rPr sz="2000" dirty="0">
                <a:latin typeface="Trebuchet MS"/>
                <a:cs typeface="Carlito"/>
              </a:rPr>
              <a:t>and </a:t>
            </a:r>
            <a:r>
              <a:rPr sz="2000" spc="10" dirty="0">
                <a:latin typeface="Trebuchet MS"/>
                <a:cs typeface="Carlito"/>
              </a:rPr>
              <a:t>“fit-to-sit”</a:t>
            </a:r>
            <a:r>
              <a:rPr sz="2000" spc="-355" dirty="0">
                <a:latin typeface="Trebuchet MS"/>
                <a:cs typeface="Carlito"/>
              </a:rPr>
              <a:t> </a:t>
            </a:r>
            <a:r>
              <a:rPr sz="2000" spc="-50" dirty="0">
                <a:latin typeface="Trebuchet MS"/>
                <a:cs typeface="Carlito"/>
              </a:rPr>
              <a:t>policy.</a:t>
            </a:r>
            <a:endParaRPr sz="2000" dirty="0">
              <a:latin typeface="Trebuchet MS"/>
              <a:cs typeface="Carlito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3298" y="548271"/>
            <a:ext cx="6943725" cy="565539"/>
          </a:xfrm>
          <a:prstGeom prst="rect">
            <a:avLst/>
          </a:prstGeom>
        </p:spPr>
        <p:txBody>
          <a:bodyPr vert="horz" wrap="square" lIns="0" tIns="11430" rIns="0" bIns="0" rtlCol="0" anchor="t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z="3600" spc="-10" dirty="0">
                <a:latin typeface="Trebuchet MS"/>
              </a:rPr>
              <a:t>Other </a:t>
            </a:r>
            <a:r>
              <a:rPr sz="3600" spc="-20" dirty="0">
                <a:latin typeface="Trebuchet MS"/>
              </a:rPr>
              <a:t>Resources </a:t>
            </a:r>
            <a:r>
              <a:rPr sz="3600" spc="-5" dirty="0">
                <a:latin typeface="Trebuchet MS"/>
              </a:rPr>
              <a:t>and</a:t>
            </a:r>
            <a:r>
              <a:rPr sz="3600" spc="35" dirty="0">
                <a:latin typeface="Trebuchet MS"/>
              </a:rPr>
              <a:t> </a:t>
            </a:r>
            <a:r>
              <a:rPr sz="3600" spc="-10" dirty="0">
                <a:latin typeface="Trebuchet MS"/>
              </a:rPr>
              <a:t>Activities</a:t>
            </a:r>
            <a:endParaRPr lang="en-US" sz="3600" dirty="0">
              <a:latin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87572" y="1174428"/>
            <a:ext cx="8006395" cy="2782813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1F497D"/>
                </a:solidFill>
                <a:latin typeface="Trebuchet MS"/>
                <a:cs typeface="Carlito"/>
              </a:rPr>
              <a:t>Computational </a:t>
            </a:r>
            <a:r>
              <a:rPr sz="1800" spc="-5" dirty="0">
                <a:solidFill>
                  <a:srgbClr val="1F497D"/>
                </a:solidFill>
                <a:latin typeface="Trebuchet MS"/>
                <a:cs typeface="Carlito"/>
              </a:rPr>
              <a:t>and </a:t>
            </a:r>
            <a:r>
              <a:rPr sz="1800" spc="-15" dirty="0">
                <a:solidFill>
                  <a:srgbClr val="1F497D"/>
                </a:solidFill>
                <a:latin typeface="Trebuchet MS"/>
                <a:cs typeface="Carlito"/>
              </a:rPr>
              <a:t>statistical</a:t>
            </a:r>
            <a:r>
              <a:rPr sz="1800" spc="40" dirty="0">
                <a:solidFill>
                  <a:srgbClr val="1F497D"/>
                </a:solidFill>
                <a:latin typeface="Trebuchet MS"/>
                <a:cs typeface="Carlito"/>
              </a:rPr>
              <a:t> </a:t>
            </a:r>
            <a:r>
              <a:rPr sz="1800" spc="-10" dirty="0">
                <a:solidFill>
                  <a:srgbClr val="1F497D"/>
                </a:solidFill>
                <a:latin typeface="Trebuchet MS"/>
                <a:cs typeface="Carlito"/>
              </a:rPr>
              <a:t>software</a:t>
            </a:r>
            <a:endParaRPr lang="en-US" sz="1800" dirty="0">
              <a:latin typeface="Trebuchet MS"/>
              <a:cs typeface="Carlito"/>
            </a:endParaRPr>
          </a:p>
          <a:p>
            <a:pPr marL="299085" indent="-2870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800" spc="-25" dirty="0">
                <a:solidFill>
                  <a:srgbClr val="000000"/>
                </a:solidFill>
                <a:latin typeface="Trebuchet MS"/>
                <a:cs typeface="Carlito"/>
              </a:rPr>
              <a:t>MATLAB </a:t>
            </a:r>
            <a:r>
              <a:rPr sz="1800" spc="-10" dirty="0">
                <a:solidFill>
                  <a:srgbClr val="000000"/>
                </a:solidFill>
                <a:latin typeface="Trebuchet MS"/>
                <a:cs typeface="Carlito"/>
              </a:rPr>
              <a:t>classes </a:t>
            </a:r>
            <a:r>
              <a:rPr sz="1800" spc="-5" dirty="0">
                <a:solidFill>
                  <a:srgbClr val="000000"/>
                </a:solidFill>
                <a:latin typeface="Trebuchet MS"/>
                <a:cs typeface="Carlito"/>
              </a:rPr>
              <a:t>in </a:t>
            </a:r>
            <a:r>
              <a:rPr sz="1800" spc="10" dirty="0">
                <a:solidFill>
                  <a:srgbClr val="000000"/>
                </a:solidFill>
                <a:latin typeface="Trebuchet MS"/>
                <a:cs typeface="Carlito"/>
              </a:rPr>
              <a:t>Semester </a:t>
            </a:r>
            <a:r>
              <a:rPr sz="1800" dirty="0">
                <a:solidFill>
                  <a:srgbClr val="000000"/>
                </a:solidFill>
                <a:latin typeface="Trebuchet MS"/>
                <a:cs typeface="Carlito"/>
              </a:rPr>
              <a:t>A</a:t>
            </a:r>
            <a:r>
              <a:rPr lang="en-GB" dirty="0">
                <a:solidFill>
                  <a:srgbClr val="000000"/>
                </a:solidFill>
                <a:latin typeface="Trebuchet MS"/>
                <a:cs typeface="Carlito"/>
              </a:rPr>
              <a:t> (last two weekends in November)</a:t>
            </a:r>
            <a:r>
              <a:rPr lang="en-US" spc="45" dirty="0">
                <a:solidFill>
                  <a:srgbClr val="000000"/>
                </a:solidFill>
                <a:latin typeface="Trebuchet MS"/>
                <a:cs typeface="Carlito"/>
              </a:rPr>
              <a:t> </a:t>
            </a:r>
            <a:endParaRPr sz="1800" dirty="0">
              <a:solidFill>
                <a:srgbClr val="000000"/>
              </a:solidFill>
              <a:latin typeface="Trebuchet MS"/>
              <a:cs typeface="Carlito"/>
            </a:endParaRPr>
          </a:p>
          <a:p>
            <a:pPr marL="299085" indent="-28702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800" spc="-20" dirty="0">
                <a:solidFill>
                  <a:srgbClr val="000000"/>
                </a:solidFill>
                <a:latin typeface="Trebuchet MS"/>
                <a:cs typeface="Carlito"/>
              </a:rPr>
              <a:t>Stata </a:t>
            </a:r>
            <a:r>
              <a:rPr sz="1800" spc="-10" dirty="0">
                <a:solidFill>
                  <a:srgbClr val="000000"/>
                </a:solidFill>
                <a:latin typeface="Trebuchet MS"/>
                <a:cs typeface="Carlito"/>
              </a:rPr>
              <a:t>classes </a:t>
            </a:r>
            <a:r>
              <a:rPr sz="1800" spc="-5" dirty="0">
                <a:solidFill>
                  <a:srgbClr val="000000"/>
                </a:solidFill>
                <a:latin typeface="Trebuchet MS"/>
                <a:cs typeface="Carlito"/>
              </a:rPr>
              <a:t>in </a:t>
            </a:r>
            <a:r>
              <a:rPr sz="1800" spc="-15" dirty="0">
                <a:solidFill>
                  <a:srgbClr val="000000"/>
                </a:solidFill>
                <a:latin typeface="Trebuchet MS"/>
                <a:cs typeface="Carlito"/>
              </a:rPr>
              <a:t>Semester</a:t>
            </a:r>
            <a:r>
              <a:rPr sz="1800" spc="75" dirty="0">
                <a:solidFill>
                  <a:srgbClr val="000000"/>
                </a:solidFill>
                <a:latin typeface="Trebuchet MS"/>
                <a:cs typeface="Carlito"/>
              </a:rPr>
              <a:t> </a:t>
            </a:r>
            <a:r>
              <a:rPr sz="1800" spc="5" dirty="0">
                <a:solidFill>
                  <a:srgbClr val="000000"/>
                </a:solidFill>
                <a:latin typeface="Trebuchet MS"/>
                <a:cs typeface="Carlito"/>
              </a:rPr>
              <a:t>B.</a:t>
            </a:r>
            <a:endParaRPr sz="1800" dirty="0">
              <a:solidFill>
                <a:srgbClr val="000000"/>
              </a:solidFill>
              <a:latin typeface="Trebuchet MS"/>
              <a:cs typeface="Carlito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1800" dirty="0">
              <a:latin typeface="Trebuchet MS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endParaRPr sz="1800" spc="-15" dirty="0">
              <a:solidFill>
                <a:srgbClr val="1F497D"/>
              </a:solidFill>
              <a:highlight>
                <a:srgbClr val="FFFF00"/>
              </a:highlight>
              <a:latin typeface="Trebuchet MS"/>
              <a:cs typeface="Carlito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1800" dirty="0">
              <a:latin typeface="Trebuchet MS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1800" spc="-15" dirty="0">
                <a:solidFill>
                  <a:srgbClr val="1F497D"/>
                </a:solidFill>
                <a:latin typeface="Trebuchet MS"/>
                <a:cs typeface="Carlito"/>
              </a:rPr>
              <a:t>Professional </a:t>
            </a:r>
            <a:r>
              <a:rPr sz="1800" spc="-5" dirty="0">
                <a:solidFill>
                  <a:srgbClr val="1F497D"/>
                </a:solidFill>
                <a:latin typeface="Trebuchet MS"/>
                <a:cs typeface="Carlito"/>
              </a:rPr>
              <a:t>skills for financial</a:t>
            </a:r>
            <a:r>
              <a:rPr sz="1800" spc="-30" dirty="0">
                <a:solidFill>
                  <a:srgbClr val="1F497D"/>
                </a:solidFill>
                <a:latin typeface="Trebuchet MS"/>
                <a:cs typeface="Carlito"/>
              </a:rPr>
              <a:t> </a:t>
            </a:r>
            <a:r>
              <a:rPr sz="1800" spc="-15" dirty="0">
                <a:solidFill>
                  <a:srgbClr val="1F497D"/>
                </a:solidFill>
                <a:latin typeface="Trebuchet MS"/>
                <a:cs typeface="Carlito"/>
              </a:rPr>
              <a:t>practitioners</a:t>
            </a:r>
            <a:endParaRPr sz="1800" dirty="0">
              <a:latin typeface="Trebuchet MS"/>
              <a:cs typeface="Carlito"/>
            </a:endParaRPr>
          </a:p>
          <a:p>
            <a:pPr marL="299085" indent="-28702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z="1800" dirty="0">
                <a:latin typeface="Trebuchet MS"/>
                <a:cs typeface="Carlito"/>
              </a:rPr>
              <a:t>C</a:t>
            </a:r>
            <a:r>
              <a:rPr lang="en-US" dirty="0">
                <a:latin typeface="Trebuchet MS"/>
                <a:cs typeface="Carlito"/>
              </a:rPr>
              <a:t>++ for Finance, </a:t>
            </a:r>
            <a:r>
              <a:rPr sz="1800" spc="-10" dirty="0">
                <a:latin typeface="Trebuchet MS"/>
                <a:cs typeface="Carlito"/>
              </a:rPr>
              <a:t>VBA</a:t>
            </a:r>
            <a:r>
              <a:rPr lang="en-US" spc="-10" dirty="0">
                <a:latin typeface="Trebuchet MS"/>
                <a:cs typeface="Carlito"/>
              </a:rPr>
              <a:t> for</a:t>
            </a:r>
            <a:r>
              <a:rPr sz="1800" spc="-10" dirty="0">
                <a:latin typeface="Trebuchet MS"/>
                <a:cs typeface="Carlito"/>
              </a:rPr>
              <a:t> </a:t>
            </a:r>
            <a:r>
              <a:rPr lang="en-US" spc="-10" dirty="0">
                <a:latin typeface="Trebuchet MS"/>
                <a:cs typeface="Carlito"/>
              </a:rPr>
              <a:t>Finance</a:t>
            </a:r>
            <a:r>
              <a:rPr lang="en-US" spc="35" dirty="0">
                <a:latin typeface="Trebuchet MS"/>
                <a:cs typeface="Carlito"/>
              </a:rPr>
              <a:t> </a:t>
            </a:r>
            <a:r>
              <a:rPr sz="1800" spc="-25" dirty="0">
                <a:latin typeface="Trebuchet MS"/>
                <a:cs typeface="Carlito"/>
              </a:rPr>
              <a:t>.</a:t>
            </a:r>
            <a:endParaRPr sz="1800" dirty="0">
              <a:latin typeface="Trebuchet MS"/>
              <a:cs typeface="Carlito"/>
            </a:endParaRPr>
          </a:p>
          <a:p>
            <a:pPr marL="299085" marR="5080" indent="-286385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pc="-5" dirty="0" err="1">
                <a:latin typeface="Trebuchet MS"/>
                <a:cs typeface="Carlito"/>
              </a:rPr>
              <a:t>AmplifyME</a:t>
            </a:r>
            <a:r>
              <a:rPr lang="en-US" spc="-5" dirty="0">
                <a:latin typeface="Trebuchet MS"/>
                <a:cs typeface="Carlito"/>
              </a:rPr>
              <a:t> Experience Finance,</a:t>
            </a:r>
            <a:r>
              <a:rPr sz="1800" spc="-25" dirty="0">
                <a:latin typeface="Trebuchet MS"/>
                <a:cs typeface="Carlito"/>
              </a:rPr>
              <a:t> </a:t>
            </a:r>
            <a:r>
              <a:rPr sz="1800" spc="-10" dirty="0">
                <a:latin typeface="Trebuchet MS"/>
                <a:cs typeface="Carlito"/>
              </a:rPr>
              <a:t>Applied </a:t>
            </a:r>
            <a:r>
              <a:rPr sz="1800" spc="-15" dirty="0">
                <a:latin typeface="Trebuchet MS"/>
                <a:cs typeface="Carlito"/>
              </a:rPr>
              <a:t>Portfolio </a:t>
            </a:r>
            <a:r>
              <a:rPr sz="1800" spc="-10" dirty="0">
                <a:latin typeface="Trebuchet MS"/>
                <a:cs typeface="Carlito"/>
              </a:rPr>
              <a:t>Management, </a:t>
            </a:r>
            <a:r>
              <a:rPr lang="en-US" spc="-10" dirty="0">
                <a:latin typeface="Trebuchet MS"/>
                <a:cs typeface="Carlito"/>
              </a:rPr>
              <a:t>Financial</a:t>
            </a:r>
            <a:r>
              <a:rPr sz="1800" spc="-10" dirty="0">
                <a:latin typeface="Trebuchet MS"/>
                <a:cs typeface="Carlito"/>
              </a:rPr>
              <a:t> </a:t>
            </a:r>
            <a:r>
              <a:rPr lang="en-US" spc="-30" dirty="0">
                <a:latin typeface="Trebuchet MS"/>
                <a:cs typeface="Carlito"/>
              </a:rPr>
              <a:t>Training</a:t>
            </a:r>
            <a:r>
              <a:rPr sz="1800" spc="-30" dirty="0">
                <a:latin typeface="Trebuchet MS"/>
                <a:cs typeface="Carlito"/>
              </a:rPr>
              <a:t> </a:t>
            </a:r>
            <a:r>
              <a:rPr sz="1800" spc="-15" dirty="0" err="1">
                <a:latin typeface="Trebuchet MS"/>
                <a:cs typeface="Carlito"/>
              </a:rPr>
              <a:t>Programme</a:t>
            </a:r>
            <a:r>
              <a:rPr lang="en-US" spc="-15" dirty="0">
                <a:latin typeface="Trebuchet MS"/>
                <a:cs typeface="Carlito"/>
              </a:rPr>
              <a:t>. </a:t>
            </a:r>
            <a:endParaRPr lang="en-US" sz="1800" spc="-15" dirty="0">
              <a:latin typeface="Trebuchet MS"/>
              <a:cs typeface="Carlito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811F3-CCDE-847F-F71B-8C68ADD8D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903" y="455741"/>
            <a:ext cx="6548334" cy="1052727"/>
          </a:xfrm>
        </p:spPr>
        <p:txBody>
          <a:bodyPr/>
          <a:lstStyle>
            <a:defPPr>
              <a:defRPr lang="en-US"/>
            </a:defPPr>
            <a:lvl1pPr marL="0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736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472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207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2943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3679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4415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5151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5886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420">
                <a:latin typeface="Calibri"/>
                <a:ea typeface="Calibri"/>
                <a:cs typeface="Calibri"/>
              </a:rPr>
              <a:t>AmplifyME Pathways Online Platform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61B317-31C2-A0F1-EFD2-448CED8F91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7903" y="1514515"/>
            <a:ext cx="6881892" cy="3164762"/>
          </a:xfrm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0736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01472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2207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02943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03679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404415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805151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205886" algn="l" defTabSz="801472" rtl="0" eaLnBrk="1" latinLnBrk="0" hangingPunct="1">
              <a:defRPr sz="15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625" b="1" u="sng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Live simulations</a:t>
            </a:r>
            <a:endParaRPr lang="en-US"/>
          </a:p>
          <a:p>
            <a:pPr algn="l"/>
            <a:r>
              <a:rPr lang="en-US" sz="1625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Practical tasks from careers in finance</a:t>
            </a:r>
            <a:endParaRPr lang="en-US"/>
          </a:p>
          <a:p>
            <a:pPr algn="l"/>
            <a:r>
              <a:rPr lang="en-US" sz="1625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Students from around the world interact</a:t>
            </a:r>
            <a:endParaRPr lang="en-US"/>
          </a:p>
          <a:p>
            <a:pPr algn="l"/>
            <a:r>
              <a:rPr lang="en-US" sz="1625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Three pathways</a:t>
            </a:r>
            <a:endParaRPr lang="en-US"/>
          </a:p>
          <a:p>
            <a:pPr algn="l"/>
            <a:r>
              <a:rPr lang="en-US" sz="1368"/>
              <a:t>-</a:t>
            </a:r>
            <a:r>
              <a:rPr lang="en-US" sz="1368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Markets (trading and asset management)</a:t>
            </a:r>
            <a:endParaRPr lang="en-US"/>
          </a:p>
          <a:p>
            <a:pPr algn="l"/>
            <a:r>
              <a:rPr lang="en-US" sz="1368"/>
              <a:t>-</a:t>
            </a:r>
            <a:r>
              <a:rPr lang="en-US" sz="1368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Banking (financial statements and company valuation)</a:t>
            </a:r>
            <a:endParaRPr lang="en-US"/>
          </a:p>
          <a:p>
            <a:pPr algn="l"/>
            <a:r>
              <a:rPr lang="en-US" sz="1368"/>
              <a:t>-</a:t>
            </a:r>
            <a:r>
              <a:rPr lang="en-US" sz="1368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Quant (automating processes and trading strategies using Python)</a:t>
            </a:r>
            <a:endParaRPr lang="en-US"/>
          </a:p>
          <a:p>
            <a:pPr algn="l"/>
            <a:r>
              <a:rPr lang="en-US" sz="1625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Leaderboards</a:t>
            </a:r>
            <a:endParaRPr lang="en-US"/>
          </a:p>
          <a:p>
            <a:pPr algn="l"/>
            <a:r>
              <a:rPr lang="en-US" sz="1368"/>
              <a:t>-</a:t>
            </a:r>
            <a:r>
              <a:rPr lang="en-US" sz="1368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top performers get fast-track job/internship opportunities with leading financial institutions</a:t>
            </a:r>
            <a:endParaRPr lang="en-US"/>
          </a:p>
          <a:p>
            <a:pPr algn="l"/>
            <a:r>
              <a:rPr lang="en-US" sz="1625" b="1" u="sng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On-demand content</a:t>
            </a:r>
            <a:endParaRPr lang="en-US"/>
          </a:p>
          <a:p>
            <a:pPr algn="l"/>
            <a:r>
              <a:rPr lang="en-US" sz="1625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Learning content for each pathway</a:t>
            </a:r>
            <a:endParaRPr lang="en-US"/>
          </a:p>
          <a:p>
            <a:pPr algn="l"/>
            <a:r>
              <a:rPr lang="en-US" sz="1625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Careers advice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52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94558" y="548271"/>
            <a:ext cx="3488054" cy="627095"/>
          </a:xfrm>
          <a:prstGeom prst="rect">
            <a:avLst/>
          </a:prstGeom>
        </p:spPr>
        <p:txBody>
          <a:bodyPr vert="horz" wrap="square" lIns="0" tIns="11430" rIns="0" bIns="0" rtlCol="0" anchor="t">
            <a:spAutoFit/>
          </a:bodyPr>
          <a:lstStyle/>
          <a:p>
            <a:pPr marL="12700" algn="ctr">
              <a:spcBef>
                <a:spcPts val="90"/>
              </a:spcBef>
            </a:pPr>
            <a:r>
              <a:rPr lang="en-US" sz="4000" spc="-10"/>
              <a:t>Useful</a:t>
            </a:r>
            <a:r>
              <a:rPr lang="en-US" sz="4000"/>
              <a:t> Tips</a:t>
            </a:r>
            <a:endParaRPr lang="en-US" sz="4000" spc="-10"/>
          </a:p>
        </p:txBody>
      </p:sp>
      <p:sp>
        <p:nvSpPr>
          <p:cNvPr id="3" name="object 3"/>
          <p:cNvSpPr txBox="1"/>
          <p:nvPr/>
        </p:nvSpPr>
        <p:spPr>
          <a:xfrm>
            <a:off x="561151" y="1249762"/>
            <a:ext cx="7830655" cy="4013919"/>
          </a:xfrm>
          <a:prstGeom prst="rect">
            <a:avLst/>
          </a:prstGeom>
        </p:spPr>
        <p:txBody>
          <a:bodyPr vert="horz" wrap="square" lIns="0" tIns="88900" rIns="0" bIns="0" rtlCol="0" anchor="t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70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2300" spc="-5" dirty="0">
                <a:latin typeface="Trebuchet MS"/>
                <a:cs typeface="Carlito"/>
              </a:rPr>
              <a:t>Be </a:t>
            </a:r>
            <a:r>
              <a:rPr sz="2300" spc="-15" dirty="0">
                <a:latin typeface="Trebuchet MS"/>
                <a:cs typeface="Carlito"/>
              </a:rPr>
              <a:t>ready </a:t>
            </a:r>
            <a:r>
              <a:rPr sz="2300" spc="-20" dirty="0">
                <a:latin typeface="Trebuchet MS"/>
                <a:cs typeface="Carlito"/>
              </a:rPr>
              <a:t>to </a:t>
            </a:r>
            <a:r>
              <a:rPr sz="2300" spc="-30" dirty="0">
                <a:latin typeface="Trebuchet MS"/>
                <a:cs typeface="Carlito"/>
              </a:rPr>
              <a:t>start </a:t>
            </a:r>
            <a:r>
              <a:rPr sz="2300" dirty="0">
                <a:latin typeface="Trebuchet MS"/>
                <a:cs typeface="Carlito"/>
              </a:rPr>
              <a:t>and try </a:t>
            </a:r>
            <a:r>
              <a:rPr sz="2300" spc="-15" dirty="0">
                <a:latin typeface="Trebuchet MS"/>
                <a:cs typeface="Carlito"/>
              </a:rPr>
              <a:t>hard </a:t>
            </a:r>
            <a:r>
              <a:rPr sz="2300" spc="5" dirty="0">
                <a:latin typeface="Trebuchet MS"/>
                <a:cs typeface="Carlito"/>
              </a:rPr>
              <a:t>not </a:t>
            </a:r>
            <a:r>
              <a:rPr sz="2300" spc="-20" dirty="0">
                <a:latin typeface="Trebuchet MS"/>
                <a:cs typeface="Carlito"/>
              </a:rPr>
              <a:t>to </a:t>
            </a:r>
            <a:r>
              <a:rPr sz="2300" spc="-25" dirty="0">
                <a:latin typeface="Trebuchet MS"/>
                <a:cs typeface="Carlito"/>
              </a:rPr>
              <a:t>fall</a:t>
            </a:r>
            <a:r>
              <a:rPr sz="2300" spc="-270" dirty="0">
                <a:latin typeface="Trebuchet MS"/>
                <a:cs typeface="Carlito"/>
              </a:rPr>
              <a:t> </a:t>
            </a:r>
            <a:r>
              <a:rPr sz="2300" spc="5" dirty="0">
                <a:latin typeface="Trebuchet MS"/>
                <a:cs typeface="Carlito"/>
              </a:rPr>
              <a:t>behind.</a:t>
            </a:r>
            <a:endParaRPr lang="en-US" sz="2300">
              <a:latin typeface="Trebuchet MS"/>
              <a:cs typeface="Carlito"/>
            </a:endParaRPr>
          </a:p>
          <a:p>
            <a:pPr marL="356870" indent="-344805">
              <a:spcBef>
                <a:spcPts val="60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2300" spc="-135" dirty="0">
                <a:latin typeface="Trebuchet MS"/>
                <a:cs typeface="Carlito"/>
              </a:rPr>
              <a:t>Take </a:t>
            </a:r>
            <a:r>
              <a:rPr sz="2300" spc="-25" dirty="0">
                <a:latin typeface="Trebuchet MS"/>
                <a:cs typeface="Carlito"/>
              </a:rPr>
              <a:t>control </a:t>
            </a:r>
            <a:r>
              <a:rPr sz="2300" dirty="0">
                <a:latin typeface="Trebuchet MS"/>
                <a:cs typeface="Carlito"/>
              </a:rPr>
              <a:t>of </a:t>
            </a:r>
            <a:r>
              <a:rPr sz="2300" spc="-10" dirty="0">
                <a:latin typeface="Trebuchet MS"/>
                <a:cs typeface="Carlito"/>
              </a:rPr>
              <a:t>your </a:t>
            </a:r>
            <a:r>
              <a:rPr sz="2300" spc="-15" dirty="0">
                <a:latin typeface="Trebuchet MS"/>
                <a:cs typeface="Carlito"/>
              </a:rPr>
              <a:t>own </a:t>
            </a:r>
            <a:r>
              <a:rPr sz="2300" spc="-10" dirty="0">
                <a:latin typeface="Trebuchet MS"/>
                <a:cs typeface="Carlito"/>
              </a:rPr>
              <a:t>education: </a:t>
            </a:r>
            <a:r>
              <a:rPr sz="2300" spc="-5" dirty="0">
                <a:latin typeface="Trebuchet MS"/>
                <a:cs typeface="Carlito"/>
              </a:rPr>
              <a:t>Be </a:t>
            </a:r>
            <a:r>
              <a:rPr sz="2300" spc="-10" dirty="0">
                <a:latin typeface="Trebuchet MS"/>
                <a:cs typeface="Carlito"/>
              </a:rPr>
              <a:t>active, </a:t>
            </a:r>
            <a:r>
              <a:rPr sz="2300" spc="5" dirty="0">
                <a:latin typeface="Trebuchet MS"/>
                <a:cs typeface="Carlito"/>
              </a:rPr>
              <a:t>not</a:t>
            </a:r>
            <a:r>
              <a:rPr sz="2300" spc="-145" dirty="0">
                <a:latin typeface="Trebuchet MS"/>
                <a:cs typeface="Carlito"/>
              </a:rPr>
              <a:t> </a:t>
            </a:r>
            <a:r>
              <a:rPr sz="2300" spc="-10" dirty="0">
                <a:latin typeface="Trebuchet MS"/>
                <a:cs typeface="Carlito"/>
              </a:rPr>
              <a:t>passive.</a:t>
            </a:r>
            <a:r>
              <a:rPr lang="en-US" sz="2300" spc="-10" dirty="0">
                <a:latin typeface="Trebuchet MS"/>
                <a:cs typeface="Carlito"/>
              </a:rPr>
              <a:t> Attend all classes. Attendance will be monitored</a:t>
            </a:r>
          </a:p>
          <a:p>
            <a:pPr marL="356870" indent="-34480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2300" spc="-50" dirty="0">
                <a:latin typeface="Trebuchet MS"/>
                <a:cs typeface="Carlito"/>
              </a:rPr>
              <a:t>Work </a:t>
            </a:r>
            <a:r>
              <a:rPr sz="2300" spc="-15" dirty="0">
                <a:latin typeface="Trebuchet MS"/>
                <a:cs typeface="Carlito"/>
              </a:rPr>
              <a:t>together </a:t>
            </a:r>
            <a:r>
              <a:rPr sz="2300" spc="-5" dirty="0">
                <a:latin typeface="Trebuchet MS"/>
                <a:cs typeface="Carlito"/>
              </a:rPr>
              <a:t>with </a:t>
            </a:r>
            <a:r>
              <a:rPr sz="2300" spc="5" dirty="0">
                <a:latin typeface="Trebuchet MS"/>
                <a:cs typeface="Carlito"/>
              </a:rPr>
              <a:t>other</a:t>
            </a:r>
            <a:r>
              <a:rPr sz="2300" spc="-160" dirty="0">
                <a:latin typeface="Trebuchet MS"/>
                <a:cs typeface="Carlito"/>
              </a:rPr>
              <a:t> </a:t>
            </a:r>
            <a:r>
              <a:rPr sz="2300" spc="-10" dirty="0">
                <a:latin typeface="Trebuchet MS"/>
                <a:cs typeface="Carlito"/>
              </a:rPr>
              <a:t>students.</a:t>
            </a:r>
            <a:endParaRPr sz="2300" dirty="0">
              <a:latin typeface="Trebuchet MS"/>
              <a:cs typeface="Carlito"/>
            </a:endParaRPr>
          </a:p>
          <a:p>
            <a:pPr marL="356870" marR="245110" indent="-344805">
              <a:spcBef>
                <a:spcPts val="60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2300" spc="-10" dirty="0">
                <a:latin typeface="Trebuchet MS"/>
                <a:cs typeface="Carlito"/>
              </a:rPr>
              <a:t>Start</a:t>
            </a:r>
            <a:r>
              <a:rPr sz="2300" spc="-80" dirty="0">
                <a:latin typeface="Trebuchet MS"/>
                <a:cs typeface="Carlito"/>
              </a:rPr>
              <a:t> </a:t>
            </a:r>
            <a:r>
              <a:rPr sz="2300" dirty="0">
                <a:latin typeface="Trebuchet MS"/>
                <a:cs typeface="Carlito"/>
              </a:rPr>
              <a:t>thinking</a:t>
            </a:r>
            <a:r>
              <a:rPr sz="2300" spc="-95" dirty="0">
                <a:latin typeface="Trebuchet MS"/>
                <a:cs typeface="Carlito"/>
              </a:rPr>
              <a:t> </a:t>
            </a:r>
            <a:r>
              <a:rPr sz="2300" spc="5" dirty="0">
                <a:latin typeface="Trebuchet MS"/>
                <a:cs typeface="Carlito"/>
              </a:rPr>
              <a:t>about</a:t>
            </a:r>
            <a:r>
              <a:rPr sz="2300" spc="-55" dirty="0">
                <a:latin typeface="Trebuchet MS"/>
                <a:cs typeface="Carlito"/>
              </a:rPr>
              <a:t> </a:t>
            </a:r>
            <a:r>
              <a:rPr sz="2300" spc="-10" dirty="0">
                <a:latin typeface="Trebuchet MS"/>
                <a:cs typeface="Carlito"/>
              </a:rPr>
              <a:t>your</a:t>
            </a:r>
            <a:r>
              <a:rPr sz="2300" spc="-65" dirty="0">
                <a:latin typeface="Trebuchet MS"/>
                <a:cs typeface="Carlito"/>
              </a:rPr>
              <a:t> </a:t>
            </a:r>
            <a:r>
              <a:rPr sz="2300" spc="-10" dirty="0">
                <a:latin typeface="Trebuchet MS"/>
                <a:cs typeface="Carlito"/>
              </a:rPr>
              <a:t>dissertation</a:t>
            </a:r>
            <a:r>
              <a:rPr sz="2300" spc="-100" dirty="0">
                <a:latin typeface="Trebuchet MS"/>
                <a:cs typeface="Carlito"/>
              </a:rPr>
              <a:t> </a:t>
            </a:r>
            <a:r>
              <a:rPr sz="2300" spc="-5" dirty="0">
                <a:latin typeface="Trebuchet MS"/>
                <a:cs typeface="Carlito"/>
              </a:rPr>
              <a:t>topic</a:t>
            </a:r>
            <a:r>
              <a:rPr sz="2300" spc="-75" dirty="0">
                <a:latin typeface="Trebuchet MS"/>
                <a:cs typeface="Carlito"/>
              </a:rPr>
              <a:t> </a:t>
            </a:r>
            <a:r>
              <a:rPr sz="2300" dirty="0">
                <a:latin typeface="Trebuchet MS"/>
                <a:cs typeface="Carlito"/>
              </a:rPr>
              <a:t>early</a:t>
            </a:r>
            <a:r>
              <a:rPr sz="2300" spc="-30" dirty="0">
                <a:latin typeface="Trebuchet MS"/>
                <a:cs typeface="Carlito"/>
              </a:rPr>
              <a:t> </a:t>
            </a:r>
            <a:r>
              <a:rPr sz="2300" dirty="0">
                <a:latin typeface="Trebuchet MS"/>
                <a:cs typeface="Carlito"/>
              </a:rPr>
              <a:t>(but</a:t>
            </a:r>
            <a:r>
              <a:rPr sz="2300" spc="-55" dirty="0">
                <a:latin typeface="Trebuchet MS"/>
                <a:cs typeface="Carlito"/>
              </a:rPr>
              <a:t> </a:t>
            </a:r>
            <a:r>
              <a:rPr sz="2300" spc="5" dirty="0">
                <a:latin typeface="Trebuchet MS"/>
                <a:cs typeface="Carlito"/>
              </a:rPr>
              <a:t>not</a:t>
            </a:r>
            <a:r>
              <a:rPr lang="en-US" sz="2300" spc="5" dirty="0">
                <a:latin typeface="Trebuchet MS"/>
                <a:cs typeface="Carlito"/>
              </a:rPr>
              <a:t> </a:t>
            </a:r>
            <a:r>
              <a:rPr sz="2300" spc="-10" dirty="0">
                <a:latin typeface="Trebuchet MS"/>
                <a:cs typeface="Carlito"/>
              </a:rPr>
              <a:t>obsessively).</a:t>
            </a:r>
            <a:endParaRPr sz="2300" dirty="0">
              <a:latin typeface="Trebuchet MS"/>
              <a:cs typeface="Carlito"/>
            </a:endParaRPr>
          </a:p>
          <a:p>
            <a:pPr marL="356870" marR="5080" indent="-344805">
              <a:spcBef>
                <a:spcPts val="60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2300" spc="-5" dirty="0">
                <a:latin typeface="Trebuchet MS"/>
                <a:cs typeface="Carlito"/>
              </a:rPr>
              <a:t>If </a:t>
            </a:r>
            <a:r>
              <a:rPr sz="2300" spc="-20" dirty="0">
                <a:latin typeface="Trebuchet MS"/>
                <a:cs typeface="Carlito"/>
              </a:rPr>
              <a:t>you </a:t>
            </a:r>
            <a:r>
              <a:rPr sz="2300" spc="-15" dirty="0">
                <a:latin typeface="Trebuchet MS"/>
                <a:cs typeface="Carlito"/>
              </a:rPr>
              <a:t>encounter </a:t>
            </a:r>
            <a:r>
              <a:rPr sz="2300" spc="-5" dirty="0">
                <a:latin typeface="Trebuchet MS"/>
                <a:cs typeface="Carlito"/>
              </a:rPr>
              <a:t>problems, </a:t>
            </a:r>
            <a:r>
              <a:rPr sz="2300" spc="5" dirty="0">
                <a:latin typeface="Trebuchet MS"/>
                <a:cs typeface="Carlito"/>
              </a:rPr>
              <a:t>don’t </a:t>
            </a:r>
            <a:r>
              <a:rPr sz="2300" spc="-20" dirty="0">
                <a:latin typeface="Trebuchet MS"/>
                <a:cs typeface="Carlito"/>
              </a:rPr>
              <a:t>delay </a:t>
            </a:r>
            <a:r>
              <a:rPr sz="2300" dirty="0">
                <a:latin typeface="Trebuchet MS"/>
                <a:cs typeface="Carlito"/>
              </a:rPr>
              <a:t>seeking help </a:t>
            </a:r>
            <a:r>
              <a:rPr sz="2300" spc="-20" dirty="0">
                <a:latin typeface="Trebuchet MS"/>
                <a:cs typeface="Carlito"/>
              </a:rPr>
              <a:t>from</a:t>
            </a:r>
            <a:r>
              <a:rPr lang="en-US" sz="2300" spc="-20" dirty="0">
                <a:latin typeface="Trebuchet MS"/>
                <a:cs typeface="Carlito"/>
              </a:rPr>
              <a:t> </a:t>
            </a:r>
            <a:r>
              <a:rPr sz="2300" dirty="0">
                <a:latin typeface="Trebuchet MS"/>
                <a:cs typeface="Carlito"/>
              </a:rPr>
              <a:t>module </a:t>
            </a:r>
            <a:r>
              <a:rPr sz="2300" spc="-20" dirty="0">
                <a:latin typeface="Trebuchet MS"/>
                <a:cs typeface="Carlito"/>
              </a:rPr>
              <a:t>instructors, </a:t>
            </a:r>
            <a:r>
              <a:rPr sz="2300" spc="-25" dirty="0">
                <a:latin typeface="Trebuchet MS"/>
                <a:cs typeface="Carlito"/>
              </a:rPr>
              <a:t>your </a:t>
            </a:r>
            <a:r>
              <a:rPr sz="2300" spc="-5" dirty="0">
                <a:latin typeface="Trebuchet MS"/>
                <a:cs typeface="Carlito"/>
              </a:rPr>
              <a:t>academic </a:t>
            </a:r>
            <a:r>
              <a:rPr sz="2300" spc="-60" dirty="0">
                <a:latin typeface="Trebuchet MS"/>
                <a:cs typeface="Carlito"/>
              </a:rPr>
              <a:t>director, </a:t>
            </a:r>
            <a:r>
              <a:rPr sz="2300" dirty="0">
                <a:latin typeface="Trebuchet MS"/>
                <a:cs typeface="Carlito"/>
              </a:rPr>
              <a:t>or admin</a:t>
            </a:r>
            <a:r>
              <a:rPr sz="2300" spc="-340" dirty="0">
                <a:latin typeface="Trebuchet MS"/>
                <a:cs typeface="Carlito"/>
              </a:rPr>
              <a:t> </a:t>
            </a:r>
            <a:r>
              <a:rPr sz="2300" spc="-10" dirty="0">
                <a:latin typeface="Trebuchet MS"/>
                <a:cs typeface="Carlito"/>
              </a:rPr>
              <a:t>team.</a:t>
            </a:r>
            <a:endParaRPr sz="2300" dirty="0">
              <a:latin typeface="Trebuchet MS"/>
              <a:cs typeface="Carlito"/>
            </a:endParaRPr>
          </a:p>
          <a:p>
            <a:pPr marL="356870" indent="-34480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sz="2300" spc="-10" dirty="0">
                <a:latin typeface="Trebuchet MS"/>
                <a:cs typeface="Carlito"/>
              </a:rPr>
              <a:t>Enjoy your </a:t>
            </a:r>
            <a:r>
              <a:rPr sz="2300" dirty="0">
                <a:latin typeface="Trebuchet MS"/>
                <a:cs typeface="Carlito"/>
              </a:rPr>
              <a:t>time </a:t>
            </a:r>
            <a:r>
              <a:rPr sz="2300" spc="-25" dirty="0">
                <a:latin typeface="Trebuchet MS"/>
                <a:cs typeface="Carlito"/>
              </a:rPr>
              <a:t>at</a:t>
            </a:r>
            <a:r>
              <a:rPr sz="2300" spc="-135" dirty="0">
                <a:latin typeface="Trebuchet MS"/>
                <a:cs typeface="Carlito"/>
              </a:rPr>
              <a:t> </a:t>
            </a:r>
            <a:r>
              <a:rPr sz="2300" spc="-5" dirty="0">
                <a:latin typeface="Trebuchet MS"/>
                <a:cs typeface="Carlito"/>
              </a:rPr>
              <a:t>QMUL.</a:t>
            </a:r>
            <a:endParaRPr sz="23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8BD7B2E-FC8D-6DE4-3A07-B2D361ABB276}"/>
              </a:ext>
            </a:extLst>
          </p:cNvPr>
          <p:cNvSpPr txBox="1"/>
          <p:nvPr/>
        </p:nvSpPr>
        <p:spPr>
          <a:xfrm>
            <a:off x="511818" y="1920094"/>
            <a:ext cx="6181589" cy="3000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685800"/>
            <a:r>
              <a:rPr lang="en-GB" sz="1350" dirty="0">
                <a:solidFill>
                  <a:prstClr val="black"/>
                </a:solidFill>
                <a:latin typeface="Aptos" panose="02110004020202020204"/>
              </a:rPr>
              <a:t>https://qmplus.qmul.ac.uk/mod/book/view.php?id=3276599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8D18C8-DF7B-66D8-52D4-061ABC1C4D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491" y="1389888"/>
            <a:ext cx="5544408" cy="381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6289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1D87D6-3274-391F-3F4F-F8485B29F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980" y="600835"/>
            <a:ext cx="7764145" cy="492443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GB" sz="3200" b="1" dirty="0">
                <a:solidFill>
                  <a:srgbClr val="013799"/>
                </a:solidFill>
                <a:latin typeface="Calibri"/>
                <a:ea typeface="Calibri"/>
                <a:cs typeface="Calibri"/>
              </a:rPr>
              <a:t>Thank you for choosing our School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F266F4-0463-F22C-8819-57B734E9B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6850" y="1328064"/>
            <a:ext cx="7955915" cy="1292662"/>
          </a:xfrm>
        </p:spPr>
        <p:txBody>
          <a:bodyPr wrap="square" lIns="0" tIns="0" rIns="0" bIns="0" anchor="t">
            <a:spAutoFit/>
          </a:bodyPr>
          <a:lstStyle/>
          <a:p>
            <a:pPr algn="ctr"/>
            <a:r>
              <a:rPr lang="en-GB" sz="2800" b="1" dirty="0">
                <a:solidFill>
                  <a:srgbClr val="253967"/>
                </a:solidFill>
                <a:ea typeface="Calibri"/>
                <a:cs typeface="Calibri"/>
              </a:rPr>
              <a:t>We wish you an exciting, challenging and </a:t>
            </a:r>
            <a:br>
              <a:rPr lang="en-GB" sz="2800" b="1" dirty="0">
                <a:solidFill>
                  <a:srgbClr val="253967"/>
                </a:solidFill>
                <a:ea typeface="Calibri"/>
                <a:cs typeface="Calibri"/>
              </a:rPr>
            </a:br>
            <a:r>
              <a:rPr lang="en-GB" sz="2800" b="1" dirty="0">
                <a:solidFill>
                  <a:srgbClr val="253967"/>
                </a:solidFill>
                <a:ea typeface="Calibri"/>
                <a:cs typeface="Calibri"/>
              </a:rPr>
              <a:t>rewarding experience </a:t>
            </a:r>
          </a:p>
          <a:p>
            <a:pPr algn="ctr"/>
            <a:endParaRPr lang="en-GB" sz="2800" b="1" dirty="0">
              <a:solidFill>
                <a:srgbClr val="253967"/>
              </a:solidFill>
              <a:ea typeface="Calibri"/>
              <a:cs typeface="Calibri"/>
            </a:endParaRPr>
          </a:p>
        </p:txBody>
      </p:sp>
      <p:pic>
        <p:nvPicPr>
          <p:cNvPr id="4" name="Picture 3" descr="A black text with stars&#10;&#10;Description automatically generated">
            <a:extLst>
              <a:ext uri="{FF2B5EF4-FFF2-40B4-BE49-F238E27FC236}">
                <a16:creationId xmlns:a16="http://schemas.microsoft.com/office/drawing/2014/main" id="{D371BA17-9E1F-712A-8321-51A1BA3E57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6633" y="2512317"/>
            <a:ext cx="5705475" cy="2543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178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8D3E0DE-F1D3-8022-0CF0-3770A9540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337" y="1825662"/>
            <a:ext cx="8333453" cy="150275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50BBB7F-80B2-41DB-0F7F-35934F2FC5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336" y="1225296"/>
            <a:ext cx="8482641" cy="32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230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7027" y="501383"/>
            <a:ext cx="6274172" cy="411651"/>
          </a:xfrm>
          <a:prstGeom prst="rect">
            <a:avLst/>
          </a:prstGeom>
        </p:spPr>
        <p:txBody>
          <a:bodyPr vert="horz" wrap="square" lIns="0" tIns="11430" rIns="0" bIns="0" rtlCol="0" anchor="t">
            <a:spAutoFit/>
          </a:bodyPr>
          <a:lstStyle/>
          <a:p>
            <a:pPr marL="12700" algn="ctr">
              <a:spcBef>
                <a:spcPts val="90"/>
              </a:spcBef>
            </a:pPr>
            <a:r>
              <a:rPr lang="en-US" sz="2600" spc="-5" dirty="0">
                <a:latin typeface="Trebuchet MS"/>
              </a:rPr>
              <a:t>Teaching and Support Staff</a:t>
            </a:r>
            <a:endParaRPr lang="en-US" sz="2600" dirty="0">
              <a:latin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66104" y="1178706"/>
            <a:ext cx="7593965" cy="3747180"/>
          </a:xfrm>
          <a:prstGeom prst="rect">
            <a:avLst/>
          </a:prstGeom>
        </p:spPr>
        <p:txBody>
          <a:bodyPr vert="horz" wrap="square" lIns="0" tIns="889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b="1" spc="-5" dirty="0">
                <a:solidFill>
                  <a:srgbClr val="1F497D"/>
                </a:solidFill>
                <a:latin typeface="Arial"/>
                <a:cs typeface="Carlito"/>
              </a:rPr>
              <a:t>Academic</a:t>
            </a:r>
            <a:r>
              <a:rPr b="1" spc="-80" dirty="0">
                <a:solidFill>
                  <a:srgbClr val="1F497D"/>
                </a:solidFill>
                <a:latin typeface="Arial"/>
                <a:cs typeface="Carlito"/>
              </a:rPr>
              <a:t> </a:t>
            </a:r>
            <a:r>
              <a:rPr b="1" spc="-25" dirty="0">
                <a:solidFill>
                  <a:srgbClr val="1F497D"/>
                </a:solidFill>
                <a:latin typeface="Arial"/>
                <a:cs typeface="Carlito"/>
              </a:rPr>
              <a:t>Staff</a:t>
            </a:r>
            <a:endParaRPr lang="en-US" b="1" dirty="0">
              <a:latin typeface="Arial"/>
              <a:cs typeface="Carlito"/>
            </a:endParaRPr>
          </a:p>
          <a:p>
            <a:pPr marL="298450" indent="-285750">
              <a:spcBef>
                <a:spcPts val="70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pc="-25" dirty="0">
                <a:latin typeface="Arial"/>
                <a:cs typeface="Arial"/>
              </a:rPr>
              <a:t>Head of SEF: Alp Atakan (a.atakan@qmul.ac.uk)</a:t>
            </a:r>
            <a:endParaRPr lang="en-US" dirty="0">
              <a:latin typeface="Arial"/>
              <a:ea typeface="Calibri"/>
              <a:cs typeface="Calibri"/>
            </a:endParaRPr>
          </a:p>
          <a:p>
            <a:pPr marL="299085" indent="-287020">
              <a:spcBef>
                <a:spcPts val="490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pc="-10" dirty="0">
                <a:latin typeface="Arial"/>
                <a:cs typeface="Carlito"/>
              </a:rPr>
              <a:t>MSc Economics </a:t>
            </a:r>
            <a:r>
              <a:rPr spc="-15" dirty="0">
                <a:latin typeface="Arial"/>
                <a:cs typeface="Carlito"/>
              </a:rPr>
              <a:t>Director: </a:t>
            </a:r>
            <a:r>
              <a:rPr lang="en-US" spc="-15" dirty="0">
                <a:latin typeface="Arial"/>
                <a:cs typeface="Carlito"/>
              </a:rPr>
              <a:t>Roman Sustek (</a:t>
            </a:r>
            <a:r>
              <a:rPr lang="en-US" spc="-15" dirty="0">
                <a:latin typeface="Arial"/>
                <a:ea typeface="+mn-lt"/>
                <a:cs typeface="+mn-lt"/>
              </a:rPr>
              <a:t>r.sustek@qmul.ac.uk)</a:t>
            </a:r>
            <a:endParaRPr lang="en-US" dirty="0">
              <a:latin typeface="Arial"/>
              <a:cs typeface="Carlito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endParaRPr>
              <a:latin typeface="Arial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b="1" spc="-20" dirty="0">
                <a:solidFill>
                  <a:srgbClr val="1F497D"/>
                </a:solidFill>
                <a:latin typeface="Arial"/>
                <a:cs typeface="Carlito"/>
              </a:rPr>
              <a:t>Administrative</a:t>
            </a:r>
            <a:r>
              <a:rPr b="1" spc="-110" dirty="0">
                <a:solidFill>
                  <a:srgbClr val="1F497D"/>
                </a:solidFill>
                <a:latin typeface="Arial"/>
                <a:cs typeface="Carlito"/>
              </a:rPr>
              <a:t> </a:t>
            </a:r>
            <a:r>
              <a:rPr b="1" spc="-25" dirty="0">
                <a:solidFill>
                  <a:srgbClr val="1F497D"/>
                </a:solidFill>
                <a:latin typeface="Arial"/>
                <a:cs typeface="Carlito"/>
              </a:rPr>
              <a:t>Staff</a:t>
            </a:r>
            <a:endParaRPr b="1" dirty="0">
              <a:latin typeface="Arial"/>
              <a:cs typeface="Carlito"/>
            </a:endParaRPr>
          </a:p>
          <a:p>
            <a:pPr marL="297815" indent="-285750">
              <a:spcBef>
                <a:spcPts val="7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pc="-15" dirty="0">
                <a:latin typeface="Arial"/>
                <a:cs typeface="Carlito"/>
              </a:rPr>
              <a:t>PG </a:t>
            </a:r>
            <a:r>
              <a:rPr lang="en-US" spc="-15" dirty="0" err="1">
                <a:latin typeface="Arial"/>
                <a:cs typeface="Carlito"/>
              </a:rPr>
              <a:t>Programme</a:t>
            </a:r>
            <a:r>
              <a:rPr lang="en-US" spc="-15" dirty="0">
                <a:latin typeface="Arial"/>
                <a:cs typeface="Carlito"/>
              </a:rPr>
              <a:t> Manager: James Kilvington </a:t>
            </a:r>
          </a:p>
          <a:p>
            <a:pPr marL="297815" indent="-285750">
              <a:spcBef>
                <a:spcPts val="735"/>
              </a:spcBef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US" spc="-15" dirty="0">
                <a:latin typeface="Arial"/>
                <a:cs typeface="Carlito"/>
              </a:rPr>
              <a:t>PG </a:t>
            </a:r>
            <a:r>
              <a:rPr spc="-15" dirty="0" err="1">
                <a:latin typeface="Arial"/>
                <a:cs typeface="Carlito"/>
              </a:rPr>
              <a:t>Programme</a:t>
            </a:r>
            <a:r>
              <a:rPr spc="-15" dirty="0">
                <a:latin typeface="Arial"/>
                <a:cs typeface="Carlito"/>
              </a:rPr>
              <a:t> Officer:</a:t>
            </a:r>
            <a:r>
              <a:rPr lang="en-US" spc="-15" dirty="0">
                <a:latin typeface="Arial"/>
                <a:cs typeface="Carlito"/>
              </a:rPr>
              <a:t> Oliver Grabowski </a:t>
            </a:r>
            <a:endParaRPr lang="en-US" spc="-15" dirty="0">
              <a:latin typeface="Arial"/>
              <a:ea typeface="+mn-lt"/>
              <a:cs typeface="+mn-lt"/>
            </a:endParaRPr>
          </a:p>
          <a:p>
            <a:pPr marL="297815" indent="-28575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spc="-10" dirty="0">
                <a:latin typeface="Arial"/>
                <a:cs typeface="Carlito"/>
              </a:rPr>
              <a:t>Student </a:t>
            </a:r>
            <a:r>
              <a:rPr spc="-5" dirty="0">
                <a:latin typeface="Arial"/>
                <a:cs typeface="Carlito"/>
              </a:rPr>
              <a:t>Support </a:t>
            </a:r>
            <a:r>
              <a:rPr lang="en-US" spc="-15" dirty="0">
                <a:latin typeface="Arial"/>
                <a:cs typeface="Carlito"/>
              </a:rPr>
              <a:t>Officers</a:t>
            </a:r>
            <a:r>
              <a:rPr spc="-15" dirty="0">
                <a:latin typeface="Arial"/>
                <a:cs typeface="Carlito"/>
              </a:rPr>
              <a:t>: </a:t>
            </a:r>
            <a:r>
              <a:rPr lang="en-US" spc="-15" dirty="0">
                <a:latin typeface="Arial"/>
                <a:cs typeface="Carlito"/>
              </a:rPr>
              <a:t>Maha Anis and Kay </a:t>
            </a:r>
            <a:r>
              <a:rPr lang="en-US" spc="-15" dirty="0" err="1">
                <a:latin typeface="Arial"/>
                <a:cs typeface="Carlito"/>
              </a:rPr>
              <a:t>Serroukh</a:t>
            </a:r>
            <a:r>
              <a:rPr lang="en-US" spc="-15" dirty="0">
                <a:latin typeface="Arial"/>
                <a:cs typeface="Carlito"/>
              </a:rPr>
              <a:t> </a:t>
            </a:r>
            <a:endParaRPr lang="en-US" sz="1600" spc="-15" dirty="0">
              <a:solidFill>
                <a:srgbClr val="17375E"/>
              </a:solidFill>
              <a:latin typeface="Trebuchet MS"/>
              <a:cs typeface="Carlito"/>
            </a:endParaRPr>
          </a:p>
          <a:p>
            <a:pPr marL="297815" marR="411480" indent="-285750">
              <a:lnSpc>
                <a:spcPct val="100000"/>
              </a:lnSpc>
              <a:buFont typeface="Arial"/>
              <a:buChar char="•"/>
              <a:tabLst>
                <a:tab pos="299085" algn="l"/>
                <a:tab pos="299720" algn="l"/>
              </a:tabLst>
            </a:pPr>
            <a:endParaRPr spc="-5" dirty="0">
              <a:latin typeface="Arial"/>
              <a:cs typeface="Carlito"/>
            </a:endParaRPr>
          </a:p>
          <a:p>
            <a:pPr marL="297815" marR="411480" indent="-285750">
              <a:buFont typeface="Arial"/>
              <a:buChar char="•"/>
              <a:tabLst>
                <a:tab pos="299085" algn="l"/>
                <a:tab pos="299720" algn="l"/>
              </a:tabLst>
            </a:pPr>
            <a:r>
              <a:rPr lang="en-GB" spc="-5" dirty="0">
                <a:latin typeface="Arial"/>
                <a:cs typeface="Carlito"/>
              </a:rPr>
              <a:t>Unless otherwise stated, the support staff are all located in GC306 on the 3rd floor of </a:t>
            </a:r>
            <a:r>
              <a:rPr lang="en-GB" spc="-5" dirty="0" err="1">
                <a:latin typeface="Arial"/>
                <a:cs typeface="Carlito"/>
              </a:rPr>
              <a:t>th</a:t>
            </a:r>
            <a:r>
              <a:rPr lang="en-GB" spc="-5" dirty="0">
                <a:latin typeface="Arial"/>
                <a:cs typeface="Carlito"/>
              </a:rPr>
              <a:t> Graduate Centre. Please contact them via </a:t>
            </a:r>
            <a:r>
              <a:rPr lang="en-GB" spc="-5" dirty="0">
                <a:latin typeface="Arial"/>
                <a:cs typeface="Carlito"/>
                <a:hlinkClick r:id="rId2"/>
              </a:rPr>
              <a:t>AskQM</a:t>
            </a:r>
            <a:endParaRPr lang="en-GB" spc="-5" dirty="0">
              <a:latin typeface="Arial"/>
              <a:cs typeface="Carli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36587-30AC-478F-669C-24A5EF80E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0404" y="350277"/>
            <a:ext cx="7764145" cy="984885"/>
          </a:xfrm>
        </p:spPr>
        <p:txBody>
          <a:bodyPr wrap="square" lIns="0" tIns="0" rIns="0" bIns="0" anchor="t">
            <a:spAutoFit/>
          </a:bodyPr>
          <a:lstStyle/>
          <a:p>
            <a:r>
              <a:rPr lang="en-GB" sz="3200" b="1" dirty="0">
                <a:solidFill>
                  <a:srgbClr val="243866"/>
                </a:solidFill>
                <a:latin typeface="Arial"/>
                <a:cs typeface="Arial"/>
              </a:rPr>
              <a:t>Semester A Dates</a:t>
            </a:r>
            <a:br>
              <a:rPr lang="en-GB" sz="3200" b="1" dirty="0">
                <a:solidFill>
                  <a:srgbClr val="243866"/>
                </a:solidFill>
                <a:latin typeface="Arial"/>
                <a:cs typeface="Arial"/>
              </a:rPr>
            </a:br>
            <a:r>
              <a:rPr lang="en-GB" sz="3200" b="1" dirty="0">
                <a:solidFill>
                  <a:srgbClr val="243866"/>
                </a:solidFill>
                <a:latin typeface="Arial"/>
                <a:cs typeface="Arial"/>
              </a:rPr>
              <a:t> </a:t>
            </a:r>
            <a:r>
              <a:rPr lang="en-GB" sz="1800" dirty="0">
                <a:latin typeface="Calibri"/>
                <a:ea typeface="Calibri"/>
                <a:cs typeface="Calibri"/>
                <a:hlinkClick r:id="rId2"/>
              </a:rPr>
              <a:t>https://www.qmul.ac.uk/about/calendar/</a:t>
            </a:r>
            <a:r>
              <a:rPr lang="en-GB" sz="1800" dirty="0">
                <a:latin typeface="Calibri"/>
                <a:ea typeface="Calibri"/>
                <a:cs typeface="Calibri"/>
              </a:rPr>
              <a:t> 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3BD9AF-9814-4292-FDA0-C085915328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6850" y="1328064"/>
            <a:ext cx="7955915" cy="3582519"/>
          </a:xfrm>
        </p:spPr>
        <p:txBody>
          <a:bodyPr wrap="square" lIns="0" tIns="0" rIns="0" bIns="0" anchor="t">
            <a:spAutoFit/>
          </a:bodyPr>
          <a:lstStyle/>
          <a:p>
            <a:pPr marL="342900" indent="-342900" algn="l">
              <a:lnSpc>
                <a:spcPct val="80000"/>
              </a:lnSpc>
            </a:pPr>
            <a:endParaRPr lang="en-GB" sz="2000" dirty="0">
              <a:solidFill>
                <a:srgbClr val="253967"/>
              </a:solidFill>
              <a:latin typeface="Arial"/>
              <a:cs typeface="Arial"/>
            </a:endParaRPr>
          </a:p>
          <a:p>
            <a:pPr marL="285750" indent="-285750" algn="l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r>
              <a:rPr lang="en-GB" sz="1600" b="1" dirty="0">
                <a:solidFill>
                  <a:srgbClr val="013799"/>
                </a:solidFill>
                <a:latin typeface="Trebuchet MS"/>
              </a:rPr>
              <a:t>Pre-</a:t>
            </a:r>
            <a:r>
              <a:rPr lang="en-GB" sz="1600" b="1" dirty="0" err="1">
                <a:solidFill>
                  <a:srgbClr val="013799"/>
                </a:solidFill>
                <a:latin typeface="Trebuchet MS"/>
              </a:rPr>
              <a:t>sessionals</a:t>
            </a:r>
            <a:r>
              <a:rPr lang="en-GB" sz="1600" b="1" dirty="0">
                <a:solidFill>
                  <a:srgbClr val="013799"/>
                </a:solidFill>
                <a:latin typeface="Trebuchet MS"/>
              </a:rPr>
              <a:t> and Induction (2 weeks):  </a:t>
            </a:r>
            <a:r>
              <a:rPr lang="en-GB" sz="1600" dirty="0">
                <a:solidFill>
                  <a:srgbClr val="013799"/>
                </a:solidFill>
                <a:latin typeface="Trebuchet MS"/>
              </a:rPr>
              <a:t> 15 September – 26 September 2025</a:t>
            </a:r>
            <a:endParaRPr lang="en-US" sz="1600" dirty="0">
              <a:solidFill>
                <a:srgbClr val="253967"/>
              </a:solidFill>
              <a:latin typeface="Trebuchet MS"/>
            </a:endParaRPr>
          </a:p>
          <a:p>
            <a:pPr marL="285750" indent="-285750" algn="l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r>
              <a:rPr lang="en-GB" sz="1600" b="1" dirty="0">
                <a:solidFill>
                  <a:srgbClr val="013799"/>
                </a:solidFill>
                <a:latin typeface="Trebuchet MS"/>
              </a:rPr>
              <a:t>Lectures start:</a:t>
            </a:r>
            <a:r>
              <a:rPr lang="en-GB" sz="1600" dirty="0">
                <a:solidFill>
                  <a:srgbClr val="013799"/>
                </a:solidFill>
                <a:latin typeface="Trebuchet MS"/>
              </a:rPr>
              <a:t>  29 September 2025</a:t>
            </a:r>
            <a:endParaRPr lang="en-US" sz="1600" dirty="0">
              <a:solidFill>
                <a:srgbClr val="253967"/>
              </a:solidFill>
              <a:latin typeface="Trebuchet MS"/>
            </a:endParaRPr>
          </a:p>
          <a:p>
            <a:pPr marL="285750" indent="-285750" algn="l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r>
              <a:rPr lang="en-GB" sz="1600" b="1" dirty="0">
                <a:solidFill>
                  <a:srgbClr val="013799"/>
                </a:solidFill>
                <a:latin typeface="Trebuchet MS"/>
              </a:rPr>
              <a:t>Module registration deadline: </a:t>
            </a:r>
            <a:r>
              <a:rPr lang="en-GB" sz="1600" dirty="0">
                <a:solidFill>
                  <a:srgbClr val="013799"/>
                </a:solidFill>
                <a:latin typeface="Trebuchet MS"/>
              </a:rPr>
              <a:t> 9th October 2025</a:t>
            </a:r>
            <a:endParaRPr lang="en-US" sz="1600" dirty="0">
              <a:solidFill>
                <a:srgbClr val="253967"/>
              </a:solidFill>
              <a:latin typeface="Trebuchet MS"/>
            </a:endParaRPr>
          </a:p>
          <a:p>
            <a:pPr marL="285750" indent="-285750" algn="l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r>
              <a:rPr lang="en-GB" sz="1600" b="1" dirty="0">
                <a:solidFill>
                  <a:srgbClr val="013799"/>
                </a:solidFill>
                <a:latin typeface="Trebuchet MS"/>
              </a:rPr>
              <a:t>Careers week:</a:t>
            </a:r>
            <a:r>
              <a:rPr lang="en-GB" sz="1600" dirty="0">
                <a:solidFill>
                  <a:srgbClr val="013799"/>
                </a:solidFill>
                <a:latin typeface="Trebuchet MS"/>
              </a:rPr>
              <a:t> 03 – 07 November 2025  </a:t>
            </a:r>
            <a:endParaRPr lang="en-US" sz="1600" dirty="0">
              <a:solidFill>
                <a:srgbClr val="253967"/>
              </a:solidFill>
              <a:latin typeface="Trebuchet MS"/>
            </a:endParaRPr>
          </a:p>
          <a:p>
            <a:pPr marL="285750" indent="-285750" algn="l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r>
              <a:rPr lang="en-GB" sz="1600" b="1" dirty="0">
                <a:solidFill>
                  <a:srgbClr val="013799"/>
                </a:solidFill>
                <a:latin typeface="Trebuchet MS"/>
              </a:rPr>
              <a:t>Semester ends: </a:t>
            </a:r>
            <a:r>
              <a:rPr lang="en-GB" sz="1600" dirty="0">
                <a:solidFill>
                  <a:srgbClr val="013799"/>
                </a:solidFill>
                <a:latin typeface="Trebuchet MS"/>
              </a:rPr>
              <a:t> 12 December 2025</a:t>
            </a:r>
            <a:endParaRPr lang="en-US" sz="1600" dirty="0">
              <a:solidFill>
                <a:srgbClr val="253967"/>
              </a:solidFill>
              <a:latin typeface="Trebuchet MS"/>
            </a:endParaRPr>
          </a:p>
          <a:p>
            <a:pPr marL="285750" indent="-285750" algn="l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r>
              <a:rPr lang="en-GB" sz="1600" b="1" dirty="0">
                <a:solidFill>
                  <a:srgbClr val="013799"/>
                </a:solidFill>
                <a:latin typeface="Trebuchet MS"/>
              </a:rPr>
              <a:t>Semester A Examination Period : </a:t>
            </a:r>
            <a:r>
              <a:rPr lang="en-GB" sz="1600" dirty="0">
                <a:solidFill>
                  <a:srgbClr val="013799"/>
                </a:solidFill>
                <a:latin typeface="Trebuchet MS"/>
              </a:rPr>
              <a:t>  08 January - 23 January 2026      </a:t>
            </a:r>
            <a:endParaRPr lang="en-US" sz="1600" dirty="0">
              <a:solidFill>
                <a:srgbClr val="253967"/>
              </a:solidFill>
              <a:latin typeface="Trebuchet MS"/>
            </a:endParaRPr>
          </a:p>
          <a:p>
            <a:pPr marL="742950" lvl="1" indent="-285750" algn="l">
              <a:buFont typeface="Arial,Sans-Serif"/>
              <a:buChar char="•"/>
            </a:pPr>
            <a:r>
              <a:rPr lang="en-GB" sz="1600" dirty="0">
                <a:solidFill>
                  <a:srgbClr val="013799"/>
                </a:solidFill>
                <a:latin typeface="Trebuchet MS"/>
              </a:rPr>
              <a:t> (Provisional results released 02 February 2026)</a:t>
            </a:r>
            <a:endParaRPr lang="en-US" sz="1600" dirty="0">
              <a:solidFill>
                <a:srgbClr val="253967"/>
              </a:solidFill>
              <a:latin typeface="Trebuchet MS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32120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C25A3-BB72-E1E2-C712-0441B0E8D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188" y="350277"/>
            <a:ext cx="7764145" cy="984885"/>
          </a:xfrm>
        </p:spPr>
        <p:txBody>
          <a:bodyPr wrap="square" lIns="0" tIns="0" rIns="0" bIns="0" anchor="t">
            <a:spAutoFit/>
          </a:bodyPr>
          <a:lstStyle/>
          <a:p>
            <a:r>
              <a:rPr lang="en-GB" sz="3200" b="1">
                <a:solidFill>
                  <a:srgbClr val="243866"/>
                </a:solidFill>
                <a:latin typeface="Arial"/>
                <a:cs typeface="Arial"/>
              </a:rPr>
              <a:t>Semester B Dates</a:t>
            </a:r>
            <a:br>
              <a:rPr lang="en-GB" sz="3200" b="1" dirty="0">
                <a:solidFill>
                  <a:srgbClr val="243866"/>
                </a:solidFill>
                <a:latin typeface="Arial"/>
                <a:cs typeface="Arial"/>
              </a:rPr>
            </a:br>
            <a:r>
              <a:rPr lang="en-GB" sz="3200" b="1" dirty="0">
                <a:solidFill>
                  <a:srgbClr val="243866"/>
                </a:solidFill>
                <a:latin typeface="Arial"/>
                <a:cs typeface="Arial"/>
              </a:rPr>
              <a:t> </a:t>
            </a:r>
            <a:r>
              <a:rPr lang="en-GB" sz="1800" dirty="0">
                <a:latin typeface="Calibri"/>
                <a:ea typeface="Calibri"/>
                <a:cs typeface="Calibri"/>
                <a:hlinkClick r:id="rId2"/>
              </a:rPr>
              <a:t>https://www.qmul.ac.uk/about/calendar/</a:t>
            </a:r>
            <a:r>
              <a:rPr lang="en-GB" sz="1800" dirty="0">
                <a:latin typeface="Calibri"/>
                <a:ea typeface="Calibri"/>
                <a:cs typeface="Calibri"/>
              </a:rPr>
              <a:t> 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5769E2-5EA5-E2C7-CFFD-BD8E467517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6850" y="1328064"/>
            <a:ext cx="7955915" cy="3315075"/>
          </a:xfrm>
        </p:spPr>
        <p:txBody>
          <a:bodyPr wrap="square" lIns="0" tIns="0" rIns="0" bIns="0" anchor="t">
            <a:spAutoFit/>
          </a:bodyPr>
          <a:lstStyle/>
          <a:p>
            <a:pPr marL="285750" indent="-285750" algn="l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r>
              <a:rPr lang="en-GB" sz="1600" b="1" dirty="0">
                <a:solidFill>
                  <a:srgbClr val="013799"/>
                </a:solidFill>
                <a:latin typeface="Trebuchet MS"/>
              </a:rPr>
              <a:t>Lectures start:  </a:t>
            </a:r>
            <a:r>
              <a:rPr lang="en-GB" sz="1600" dirty="0">
                <a:solidFill>
                  <a:srgbClr val="013799"/>
                </a:solidFill>
                <a:latin typeface="Trebuchet MS"/>
              </a:rPr>
              <a:t>26 January 2026</a:t>
            </a:r>
            <a:endParaRPr lang="en-US" sz="1600">
              <a:solidFill>
                <a:srgbClr val="253967"/>
              </a:solidFill>
              <a:latin typeface="Trebuchet MS"/>
            </a:endParaRPr>
          </a:p>
          <a:p>
            <a:pPr marL="285750" indent="-285750" algn="l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r>
              <a:rPr lang="en-GB" sz="1600" b="1" dirty="0">
                <a:solidFill>
                  <a:srgbClr val="013799"/>
                </a:solidFill>
                <a:latin typeface="Trebuchet MS"/>
              </a:rPr>
              <a:t>Careers week:  </a:t>
            </a:r>
            <a:r>
              <a:rPr lang="en-GB" sz="1600" dirty="0">
                <a:solidFill>
                  <a:srgbClr val="013799"/>
                </a:solidFill>
                <a:latin typeface="Trebuchet MS"/>
              </a:rPr>
              <a:t>09 - 13 March 2026 (no teaching)</a:t>
            </a:r>
            <a:endParaRPr lang="en-US" sz="1600">
              <a:solidFill>
                <a:srgbClr val="253967"/>
              </a:solidFill>
              <a:latin typeface="Trebuchet MS"/>
            </a:endParaRPr>
          </a:p>
          <a:p>
            <a:pPr marL="285750" indent="-285750" algn="l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r>
              <a:rPr lang="en-GB" sz="1600" b="1" dirty="0">
                <a:solidFill>
                  <a:srgbClr val="013799"/>
                </a:solidFill>
                <a:latin typeface="Trebuchet MS"/>
              </a:rPr>
              <a:t>Semester ends:  </a:t>
            </a:r>
            <a:r>
              <a:rPr lang="en-GB" sz="1600" dirty="0">
                <a:solidFill>
                  <a:srgbClr val="013799"/>
                </a:solidFill>
                <a:latin typeface="Trebuchet MS"/>
              </a:rPr>
              <a:t>17 April 2026</a:t>
            </a:r>
            <a:endParaRPr lang="en-US" sz="1600">
              <a:solidFill>
                <a:srgbClr val="253967"/>
              </a:solidFill>
              <a:latin typeface="Trebuchet MS"/>
            </a:endParaRPr>
          </a:p>
          <a:p>
            <a:pPr marL="285750" indent="-285750" algn="l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r>
              <a:rPr lang="en-GB" sz="1600" b="1" dirty="0">
                <a:solidFill>
                  <a:srgbClr val="013799"/>
                </a:solidFill>
                <a:latin typeface="Trebuchet MS"/>
              </a:rPr>
              <a:t>Bank holidays:  3</a:t>
            </a:r>
            <a:r>
              <a:rPr lang="en-GB" sz="1600" dirty="0">
                <a:solidFill>
                  <a:srgbClr val="013799"/>
                </a:solidFill>
                <a:latin typeface="Trebuchet MS"/>
              </a:rPr>
              <a:t> April and 6 April 2026, </a:t>
            </a:r>
            <a:endParaRPr lang="en-US" sz="1600">
              <a:solidFill>
                <a:srgbClr val="253967"/>
              </a:solidFill>
              <a:latin typeface="Trebuchet MS"/>
            </a:endParaRPr>
          </a:p>
          <a:p>
            <a:pPr marL="285750" indent="-285750" algn="l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r>
              <a:rPr lang="en-GB" sz="1600" b="1" dirty="0">
                <a:solidFill>
                  <a:srgbClr val="013799"/>
                </a:solidFill>
                <a:latin typeface="Trebuchet MS"/>
              </a:rPr>
              <a:t>Semester B Exam Period:  </a:t>
            </a:r>
            <a:r>
              <a:rPr lang="en-GB" sz="1600" dirty="0">
                <a:solidFill>
                  <a:srgbClr val="013799"/>
                </a:solidFill>
                <a:latin typeface="Trebuchet MS"/>
              </a:rPr>
              <a:t>07 May - 05 June 2026 </a:t>
            </a:r>
            <a:endParaRPr lang="en-US" sz="1600" dirty="0">
              <a:solidFill>
                <a:srgbClr val="253967"/>
              </a:solidFill>
              <a:latin typeface="Trebuchet MS"/>
            </a:endParaRPr>
          </a:p>
          <a:p>
            <a:pPr marL="285750" indent="-285750" algn="l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r>
              <a:rPr lang="en-GB" sz="1600" b="1" dirty="0">
                <a:solidFill>
                  <a:srgbClr val="013799"/>
                </a:solidFill>
                <a:latin typeface="Trebuchet MS"/>
              </a:rPr>
              <a:t>   (Semester B results released 14 July 2026)</a:t>
            </a:r>
            <a:endParaRPr lang="en-US" sz="1600">
              <a:solidFill>
                <a:srgbClr val="253967"/>
              </a:solidFill>
              <a:latin typeface="Trebuchet MS"/>
            </a:endParaRPr>
          </a:p>
          <a:p>
            <a:pPr marL="285750" indent="-285750" algn="l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r>
              <a:rPr lang="en-GB" sz="1600" b="1" dirty="0">
                <a:solidFill>
                  <a:srgbClr val="013799"/>
                </a:solidFill>
                <a:latin typeface="Trebuchet MS"/>
              </a:rPr>
              <a:t>Late summer resit exam period:  </a:t>
            </a:r>
            <a:r>
              <a:rPr lang="en-GB" sz="1600" dirty="0">
                <a:solidFill>
                  <a:srgbClr val="013799"/>
                </a:solidFill>
                <a:latin typeface="Trebuchet MS"/>
              </a:rPr>
              <a:t>03 August - 14 August 2026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867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0B55D4-E4AF-58FC-D501-0675F1D21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188" y="350277"/>
            <a:ext cx="7764145" cy="984885"/>
          </a:xfrm>
        </p:spPr>
        <p:txBody>
          <a:bodyPr wrap="square" lIns="0" tIns="0" rIns="0" bIns="0" anchor="t">
            <a:spAutoFit/>
          </a:bodyPr>
          <a:lstStyle/>
          <a:p>
            <a:r>
              <a:rPr lang="en-GB" sz="3200" b="1" dirty="0">
                <a:solidFill>
                  <a:srgbClr val="243866"/>
                </a:solidFill>
                <a:latin typeface="Arial"/>
              </a:rPr>
              <a:t>Semester C Dates</a:t>
            </a:r>
            <a:br>
              <a:rPr lang="en-GB" sz="3200" b="1" dirty="0">
                <a:solidFill>
                  <a:srgbClr val="243866"/>
                </a:solidFill>
              </a:rPr>
            </a:br>
            <a:r>
              <a:rPr lang="en-GB" sz="3200" b="1" dirty="0">
                <a:solidFill>
                  <a:srgbClr val="243866"/>
                </a:solidFill>
              </a:rPr>
              <a:t> </a:t>
            </a:r>
            <a:r>
              <a:rPr lang="en-GB" sz="1800" dirty="0">
                <a:latin typeface="Segoe UI"/>
                <a:cs typeface="Segoe UI"/>
                <a:hlinkClick r:id="rId2"/>
              </a:rPr>
              <a:t>https://www.qmul.ac.uk/about/calendar/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25635F-FBEC-83D2-D701-CFFB7EF0C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6850" y="1328064"/>
            <a:ext cx="7955915" cy="1801968"/>
          </a:xfrm>
        </p:spPr>
        <p:txBody>
          <a:bodyPr wrap="square" lIns="0" tIns="0" rIns="0" bIns="0" anchor="t">
            <a:spAutoFit/>
          </a:bodyPr>
          <a:lstStyle/>
          <a:p>
            <a:pPr marL="285750" indent="-285750" algn="l">
              <a:lnSpc>
                <a:spcPct val="8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endParaRPr lang="en-GB" dirty="0">
              <a:ea typeface="Calibri"/>
              <a:cs typeface="Calibri"/>
            </a:endParaRPr>
          </a:p>
          <a:p>
            <a:pPr marL="285750" indent="-285750" algn="l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r>
              <a:rPr lang="en-GB" b="1" dirty="0">
                <a:solidFill>
                  <a:schemeClr val="tx2"/>
                </a:solidFill>
                <a:latin typeface="Trebuchet MS"/>
              </a:rPr>
              <a:t>Lectures start:   </a:t>
            </a:r>
            <a:r>
              <a:rPr lang="en-GB" dirty="0">
                <a:solidFill>
                  <a:schemeClr val="tx2"/>
                </a:solidFill>
                <a:latin typeface="Trebuchet MS"/>
              </a:rPr>
              <a:t>02 June 2026</a:t>
            </a:r>
            <a:endParaRPr lang="en-US" dirty="0">
              <a:solidFill>
                <a:schemeClr val="tx2"/>
              </a:solidFill>
              <a:latin typeface="Trebuchet MS"/>
            </a:endParaRPr>
          </a:p>
          <a:p>
            <a:pPr marL="285750" indent="-285750" algn="l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r>
              <a:rPr lang="en-GB" b="1" dirty="0">
                <a:solidFill>
                  <a:schemeClr val="tx2"/>
                </a:solidFill>
                <a:latin typeface="Trebuchet MS"/>
              </a:rPr>
              <a:t>Semester ends :   </a:t>
            </a:r>
            <a:r>
              <a:rPr lang="en-GB" dirty="0">
                <a:solidFill>
                  <a:schemeClr val="tx2"/>
                </a:solidFill>
                <a:latin typeface="Trebuchet MS"/>
              </a:rPr>
              <a:t>01 August 2026</a:t>
            </a:r>
            <a:endParaRPr lang="en-US" dirty="0">
              <a:solidFill>
                <a:schemeClr val="tx2"/>
              </a:solidFill>
              <a:latin typeface="Trebuchet MS"/>
            </a:endParaRPr>
          </a:p>
          <a:p>
            <a:pPr marL="285750" indent="-285750" algn="l">
              <a:lnSpc>
                <a:spcPct val="150000"/>
              </a:lnSpc>
              <a:spcBef>
                <a:spcPts val="500"/>
              </a:spcBef>
              <a:spcAft>
                <a:spcPts val="500"/>
              </a:spcAft>
              <a:buFont typeface="Arial,Sans-Serif"/>
              <a:buChar char="•"/>
            </a:pPr>
            <a:endParaRPr lang="en-GB" dirty="0">
              <a:solidFill>
                <a:schemeClr val="tx2"/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4100101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32C9C32F-FA5B-7110-3B48-7BD1AB7F9F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349" y="722376"/>
            <a:ext cx="3696725" cy="57832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3C20AFC-4388-33BD-9E60-A51DE5400B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49" y="1416997"/>
            <a:ext cx="7718283" cy="36438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094DDD3-076C-F565-D0B1-ED74FE49E8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49" y="2048101"/>
            <a:ext cx="8963443" cy="90318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B9739B0-E36C-5228-20FF-AC52088D859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204" y="3268756"/>
            <a:ext cx="8963797" cy="1541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1055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67560" y="348526"/>
            <a:ext cx="6015930" cy="695325"/>
          </a:xfrm>
          <a:prstGeom prst="rect">
            <a:avLst/>
          </a:prstGeom>
        </p:spPr>
        <p:txBody>
          <a:bodyPr vert="horz" wrap="square" lIns="0" tIns="11430" rIns="0" bIns="0" rtlCol="0" anchor="t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spc="-15"/>
              <a:t>MSc </a:t>
            </a:r>
            <a:r>
              <a:rPr spc="-25"/>
              <a:t>Economics</a:t>
            </a:r>
            <a:r>
              <a:rPr spc="100"/>
              <a:t> </a:t>
            </a:r>
            <a:r>
              <a:rPr spc="-15"/>
              <a:t>Structure</a:t>
            </a:r>
            <a:endParaRPr lang="en-US"/>
          </a:p>
        </p:txBody>
      </p:sp>
      <p:sp>
        <p:nvSpPr>
          <p:cNvPr id="3" name="object 3"/>
          <p:cNvSpPr/>
          <p:nvPr/>
        </p:nvSpPr>
        <p:spPr>
          <a:xfrm>
            <a:off x="0" y="5711952"/>
            <a:ext cx="9144000" cy="11460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C7AC8D9-277E-4483-A63E-6B256AFC0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934761"/>
              </p:ext>
            </p:extLst>
          </p:nvPr>
        </p:nvGraphicFramePr>
        <p:xfrm>
          <a:off x="848263" y="1049547"/>
          <a:ext cx="7102017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9699">
                  <a:extLst>
                    <a:ext uri="{9D8B030D-6E8A-4147-A177-3AD203B41FA5}">
                      <a16:colId xmlns:a16="http://schemas.microsoft.com/office/drawing/2014/main" val="3854792811"/>
                    </a:ext>
                  </a:extLst>
                </a:gridCol>
                <a:gridCol w="2508976">
                  <a:extLst>
                    <a:ext uri="{9D8B030D-6E8A-4147-A177-3AD203B41FA5}">
                      <a16:colId xmlns:a16="http://schemas.microsoft.com/office/drawing/2014/main" val="1009316789"/>
                    </a:ext>
                  </a:extLst>
                </a:gridCol>
                <a:gridCol w="2023342">
                  <a:extLst>
                    <a:ext uri="{9D8B030D-6E8A-4147-A177-3AD203B41FA5}">
                      <a16:colId xmlns:a16="http://schemas.microsoft.com/office/drawing/2014/main" val="4201185253"/>
                    </a:ext>
                  </a:extLst>
                </a:gridCol>
              </a:tblGrid>
              <a:tr h="242633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Semester 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Semester B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Semester C</a:t>
                      </a:r>
                      <a:endParaRPr lang="en-US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959513723"/>
                  </a:ext>
                </a:extLst>
              </a:tr>
              <a:tr h="72790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Macroeconomics</a:t>
                      </a:r>
                      <a:endParaRPr lang="en-US" sz="1400"/>
                    </a:p>
                    <a:p>
                      <a:pPr lvl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Microeconomics</a:t>
                      </a:r>
                      <a:endParaRPr lang="en-US" sz="1400"/>
                    </a:p>
                    <a:p>
                      <a:pPr algn="ctr"/>
                      <a:r>
                        <a:rPr lang="en-US" sz="1400" dirty="0">
                          <a:effectLst/>
                        </a:rPr>
                        <a:t>Econometrics (30 credits)</a:t>
                      </a:r>
                    </a:p>
                  </a:txBody>
                  <a:tcPr marL="0" marR="0" marT="0" marB="0"/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dirty="0">
                          <a:effectLst/>
                        </a:rPr>
                        <a:t>Five modules from:</a:t>
                      </a:r>
                    </a:p>
                    <a:p>
                      <a:pPr lvl="0" algn="ctr">
                        <a:buNone/>
                      </a:pPr>
                      <a:endParaRPr lang="en-US" sz="1600" dirty="0">
                        <a:effectLst/>
                      </a:endParaRPr>
                    </a:p>
                    <a:p>
                      <a:pPr marL="285750" lvl="0" indent="-285750" algn="l">
                        <a:buFont typeface="Arial"/>
                        <a:buChar char="•"/>
                      </a:pPr>
                      <a:r>
                        <a:rPr lang="en-US" sz="1400" dirty="0">
                          <a:effectLst/>
                        </a:rPr>
                        <a:t>Applied Time Series and Forecasting,</a:t>
                      </a:r>
                    </a:p>
                    <a:p>
                      <a:pPr marL="285750" lvl="0" indent="-285750" algn="l">
                        <a:buFont typeface="Arial"/>
                        <a:buChar char="•"/>
                      </a:pPr>
                      <a:r>
                        <a:rPr lang="en-US" sz="1400" dirty="0">
                          <a:effectLst/>
                        </a:rPr>
                        <a:t>Games and Information,</a:t>
                      </a:r>
                    </a:p>
                    <a:p>
                      <a:pPr marL="285750" lvl="0" indent="-285750" algn="l">
                        <a:buFont typeface="Arial"/>
                        <a:buChar char="•"/>
                      </a:pPr>
                      <a:r>
                        <a:rPr lang="en-US" sz="1400" dirty="0">
                          <a:effectLst/>
                        </a:rPr>
                        <a:t>Design and Evaluation of Public Policy,</a:t>
                      </a:r>
                    </a:p>
                    <a:p>
                      <a:pPr marL="285750" lvl="0" indent="-285750" algn="l">
                        <a:buFont typeface="Arial"/>
                        <a:buChar char="•"/>
                      </a:pPr>
                      <a:r>
                        <a:rPr lang="en-US" sz="1400" dirty="0">
                          <a:effectLst/>
                        </a:rPr>
                        <a:t>Development Economics</a:t>
                      </a:r>
                    </a:p>
                    <a:p>
                      <a:pPr marL="285750" lvl="0" indent="-285750" algn="l">
                        <a:buFont typeface="Arial"/>
                        <a:buChar char="•"/>
                      </a:pPr>
                      <a:r>
                        <a:rPr lang="en-US" sz="1400" dirty="0">
                          <a:effectLst/>
                        </a:rPr>
                        <a:t>Macroeconomic Policies and Market Outcomes,</a:t>
                      </a:r>
                    </a:p>
                    <a:p>
                      <a:pPr marL="285750" lvl="0" indent="-285750" algn="l">
                        <a:buFont typeface="Arial"/>
                        <a:buChar char="•"/>
                      </a:pPr>
                      <a:r>
                        <a:rPr lang="en-US" sz="1400" dirty="0">
                          <a:effectLst/>
                        </a:rPr>
                        <a:t>International Finance,</a:t>
                      </a:r>
                    </a:p>
                    <a:p>
                      <a:pPr marL="285750" lvl="0" indent="-285750" algn="l">
                        <a:buFont typeface="Arial"/>
                        <a:buChar char="•"/>
                      </a:pPr>
                      <a:r>
                        <a:rPr lang="en-US" sz="1400" dirty="0">
                          <a:effectLst/>
                        </a:rPr>
                        <a:t>Advanced Asset Pricing and Modelling,</a:t>
                      </a:r>
                    </a:p>
                    <a:p>
                      <a:pPr marL="285750" lvl="0" indent="-285750" algn="l">
                        <a:buFont typeface="Arial"/>
                        <a:buChar char="•"/>
                      </a:pPr>
                      <a:r>
                        <a:rPr lang="en-US" sz="1400" dirty="0">
                          <a:effectLst/>
                        </a:rPr>
                        <a:t>Large Language models and Textual Analysis in Finance,</a:t>
                      </a:r>
                    </a:p>
                    <a:p>
                      <a:pPr marL="285750" lvl="0" indent="-285750" algn="l">
                        <a:buFont typeface="Arial"/>
                        <a:buChar char="•"/>
                      </a:pPr>
                      <a:r>
                        <a:rPr lang="en-US" sz="1400" dirty="0">
                          <a:effectLst/>
                        </a:rPr>
                        <a:t>Bid Data Applications for Finance*</a:t>
                      </a:r>
                    </a:p>
                    <a:p>
                      <a:pPr lvl="0" algn="l">
                        <a:buNone/>
                      </a:pPr>
                      <a:endParaRPr lang="en-US" dirty="0">
                        <a:effectLst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ECOM219 (Independent Project)</a:t>
                      </a:r>
                      <a:endParaRPr lang="en-US" sz="1400"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006737178"/>
                  </a:ext>
                </a:extLst>
              </a:tr>
              <a:tr h="1455808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effectLst/>
                        </a:rPr>
                        <a:t>One module from: </a:t>
                      </a:r>
                      <a:endParaRPr lang="en-US" sz="1400"/>
                    </a:p>
                    <a:p>
                      <a:pPr marL="285750" lvl="0" indent="-285750" algn="ctr">
                        <a:buFont typeface="Arial"/>
                        <a:buChar char="•"/>
                      </a:pPr>
                      <a:r>
                        <a:rPr lang="en-US" sz="1400" dirty="0">
                          <a:effectLst/>
                        </a:rPr>
                        <a:t>Corporate Finance, </a:t>
                      </a:r>
                      <a:endParaRPr lang="en-US" sz="1400" b="1" dirty="0"/>
                    </a:p>
                    <a:p>
                      <a:pPr marL="285750" lvl="0" indent="-285750" algn="ctr">
                        <a:buFont typeface="Arial"/>
                        <a:buChar char="•"/>
                      </a:pPr>
                      <a:r>
                        <a:rPr lang="en-US" sz="1400" dirty="0">
                          <a:effectLst/>
                        </a:rPr>
                        <a:t>International Economics,</a:t>
                      </a:r>
                      <a:endParaRPr lang="en-US" sz="1400" b="1" dirty="0">
                        <a:effectLst/>
                      </a:endParaRPr>
                    </a:p>
                    <a:p>
                      <a:pPr marL="285750" lvl="0" indent="-285750" algn="ctr">
                        <a:buFont typeface="Arial"/>
                        <a:buChar char="•"/>
                      </a:pPr>
                      <a:r>
                        <a:rPr lang="en-US" sz="1400" dirty="0">
                          <a:effectLst/>
                        </a:rPr>
                        <a:t> Introduction to Machine Learning </a:t>
                      </a:r>
                      <a:endParaRPr lang="en-US" sz="1400" b="1" dirty="0">
                        <a:effectLst/>
                      </a:endParaRPr>
                    </a:p>
                    <a:p>
                      <a:pPr marL="285750" lvl="0" indent="-285750" algn="ctr">
                        <a:buFont typeface="Arial"/>
                        <a:buChar char="•"/>
                      </a:pPr>
                      <a:r>
                        <a:rPr lang="en-US" sz="1400" err="1">
                          <a:effectLst/>
                        </a:rPr>
                        <a:t>Behavioural</a:t>
                      </a:r>
                      <a:r>
                        <a:rPr lang="en-US" sz="1400" dirty="0">
                          <a:effectLst/>
                        </a:rPr>
                        <a:t> Economics </a:t>
                      </a: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523473200"/>
                  </a:ext>
                </a:extLst>
              </a:tr>
              <a:tr h="1800606">
                <a:tc>
                  <a:txBody>
                    <a:bodyPr/>
                    <a:lstStyle/>
                    <a:p>
                      <a:pPr algn="ctr"/>
                      <a:endParaRPr lang="en-US" dirty="0">
                        <a:effectLst/>
                      </a:endParaRPr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effectLst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515610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9226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5B06FE3-3F19-D4E7-D5E2-05FAED417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835" y="1938528"/>
            <a:ext cx="8678076" cy="157211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1F3F9FE-6B72-5E89-5BA0-D73C8984F6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122" y="3665564"/>
            <a:ext cx="8226902" cy="383922"/>
          </a:xfrm>
          <a:prstGeom prst="rect">
            <a:avLst/>
          </a:prstGeom>
        </p:spPr>
      </p:pic>
      <p:sp>
        <p:nvSpPr>
          <p:cNvPr id="2" name="object 2">
            <a:extLst>
              <a:ext uri="{FF2B5EF4-FFF2-40B4-BE49-F238E27FC236}">
                <a16:creationId xmlns:a16="http://schemas.microsoft.com/office/drawing/2014/main" id="{98684B80-8DB2-3EEA-6A87-630710A62B0D}"/>
              </a:ext>
            </a:extLst>
          </p:cNvPr>
          <p:cNvSpPr txBox="1">
            <a:spLocks/>
          </p:cNvSpPr>
          <p:nvPr/>
        </p:nvSpPr>
        <p:spPr>
          <a:xfrm>
            <a:off x="1327785" y="186721"/>
            <a:ext cx="6488430" cy="627095"/>
          </a:xfrm>
          <a:prstGeom prst="rect">
            <a:avLst/>
          </a:prstGeom>
        </p:spPr>
        <p:txBody>
          <a:bodyPr vert="horz" wrap="square" lIns="0" tIns="11430" rIns="0" bIns="0" rtlCol="0" anchor="t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GB" sz="4000" spc="-10" dirty="0">
                <a:latin typeface="Trebuchet MS"/>
              </a:rPr>
              <a:t>Pathways</a:t>
            </a:r>
            <a:endParaRPr lang="en-GB" sz="4000" spc="-15" dirty="0"/>
          </a:p>
        </p:txBody>
      </p:sp>
    </p:spTree>
    <p:extLst>
      <p:ext uri="{BB962C8B-B14F-4D97-AF65-F5344CB8AC3E}">
        <p14:creationId xmlns:p14="http://schemas.microsoft.com/office/powerpoint/2010/main" val="965144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C9E68CFD6FF2F54DBD06B125470896AB" ma:contentTypeVersion="43" ma:contentTypeDescription="" ma:contentTypeScope="" ma:versionID="1191be1d76d3f5d4e59df24129a97d1f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59b173715021670bc89f25d3064b7079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Date" minOccurs="0"/>
                <xsd:element ref="ns3:size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4d881622-d4eb-452a-ad52-5fdf0110c499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4d881622-d4eb-452a-ad52-5fdf0110c499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OCR" ma:index="3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Date" ma:index="40" nillable="true" ma:displayName="Date" ma:format="DateOnly" ma:internalName="Date">
      <xsd:simpleType>
        <xsd:restriction base="dms:DateTime"/>
      </xsd:simpleType>
    </xsd:element>
    <xsd:element name="size" ma:index="41" nillable="true" ma:displayName="size" ma:internalName="size">
      <xsd:simpleType>
        <xsd:restriction base="dms:Text">
          <xsd:maxLength value="255"/>
        </xsd:restriction>
      </xsd:simpleType>
    </xsd:element>
    <xsd:element name="MediaLengthInSeconds" ma:index="4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4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4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TaxKeywordTaxHTField xmlns="d5efd484-15aa-41a0-83f6-0646502cb6d6">
      <Terms xmlns="http://schemas.microsoft.com/office/infopath/2007/PartnerControls"/>
    </TaxKeywordTaxHTField>
    <TaxCatchAll xmlns="d5efd484-15aa-41a0-83f6-0646502cb6d6">
      <Value>1</Value>
    </TaxCatchAll>
    <QMULSchoolTaxHTField0 xmlns="http://schemas.microsoft.com/sharepoint/v3">
      <Terms xmlns="http://schemas.microsoft.com/office/infopath/2007/PartnerControls"/>
    </QMULSchoolTaxHTField0>
    <QMULDocumentTypeTaxHTField0 xmlns="http://schemas.microsoft.com/sharepoint/v3">
      <Terms xmlns="http://schemas.microsoft.com/office/infopath/2007/PartnerControls"/>
    </QMULDocumentTypeTaxHTField0>
    <QMULReviewDate xmlns="http://schemas.microsoft.com/sharepoint/v3" xsi:nil="true"/>
    <lcf76f155ced4ddcb4097134ff3c332f xmlns="45ae7f3d-bcd0-4e4b-af93-f03a9fbb19b5">
      <Terms xmlns="http://schemas.microsoft.com/office/infopath/2007/PartnerControls"/>
    </lcf76f155ced4ddcb4097134ff3c332f>
    <Date xmlns="45ae7f3d-bcd0-4e4b-af93-f03a9fbb19b5" xsi:nil="true"/>
    <QMULOwner xmlns="http://schemas.microsoft.com/sharepoint/v3">
      <UserInfo>
        <DisplayName/>
        <AccountId xsi:nil="true"/>
        <AccountType/>
      </UserInfo>
    </QMULOwner>
    <size xmlns="45ae7f3d-bcd0-4e4b-af93-f03a9fbb19b5" xsi:nil="true"/>
    <QMULDepartmentTaxHTField0 xmlns="http://schemas.microsoft.com/sharepoint/v3">
      <Terms xmlns="http://schemas.microsoft.com/office/infopath/2007/PartnerControls"/>
    </QMULDepartmentTaxHTField0>
    <QMULAcademicYear xmlns="http://schemas.microsoft.com/sharepoint/v3" xsi:nil="true"/>
    <QMULLocationTaxHTField0 xmlns="http://schemas.microsoft.com/sharepoint/v3">
      <Terms xmlns="http://schemas.microsoft.com/office/infopath/2007/PartnerControls"/>
    </QMULLocationTaxHTField0>
    <QMULDocumentStatusTaxHTField0 xmlns="http://schemas.microsoft.com/sharepoint/v3">
      <Terms xmlns="http://schemas.microsoft.com/office/infopath/2007/PartnerControls"/>
    </QMULDocumentStatusTaxHTField0>
    <QMULProject xmlns="http://schemas.microsoft.com/sharepoint/v3" xsi:nil="true"/>
    <SharedWithUsers xmlns="6649982f-b66b-4072-8006-4697fed55f9d">
      <UserInfo>
        <DisplayName>Sarah Riley</DisplayName>
        <AccountId>6</AccountId>
        <AccountType/>
      </UserInfo>
      <UserInfo>
        <DisplayName>Roman Sustek</DisplayName>
        <AccountId>135</AccountId>
        <AccountType/>
      </UserInfo>
      <UserInfo>
        <DisplayName>Andrea Carriero</DisplayName>
        <AccountId>183</AccountId>
        <AccountType/>
      </UserInfo>
    </SharedWithUsers>
  </documentManagement>
</p:properties>
</file>

<file path=customXml/item4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Props1.xml><?xml version="1.0" encoding="utf-8"?>
<ds:datastoreItem xmlns:ds="http://schemas.openxmlformats.org/officeDocument/2006/customXml" ds:itemID="{ACC0122F-633A-4B06-B613-EF1E2436C68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FD8264D-E1E5-45C1-836A-D902136354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5efd484-15aa-41a0-83f6-0646502cb6d6"/>
    <ds:schemaRef ds:uri="45ae7f3d-bcd0-4e4b-af93-f03a9fbb19b5"/>
    <ds:schemaRef ds:uri="6649982f-b66b-4072-8006-4697fed55f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C6F980F-26AE-42BC-A079-0580CD9E0956}">
  <ds:schemaRefs>
    <ds:schemaRef ds:uri="45ae7f3d-bcd0-4e4b-af93-f03a9fbb19b5"/>
    <ds:schemaRef ds:uri="6649982f-b66b-4072-8006-4697fed55f9d"/>
    <ds:schemaRef ds:uri="d5efd484-15aa-41a0-83f6-0646502cb6d6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4.xml><?xml version="1.0" encoding="utf-8"?>
<ds:datastoreItem xmlns:ds="http://schemas.openxmlformats.org/officeDocument/2006/customXml" ds:itemID="{09177C32-87BE-47DA-ABF6-84825753E519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807</Words>
  <Application>Microsoft Office PowerPoint</Application>
  <PresentationFormat>On-screen Show (4:3)</PresentationFormat>
  <Paragraphs>108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Aptos</vt:lpstr>
      <vt:lpstr>Aptos Display</vt:lpstr>
      <vt:lpstr>Arial</vt:lpstr>
      <vt:lpstr>Arial,Sans-Serif</vt:lpstr>
      <vt:lpstr>Calibri</vt:lpstr>
      <vt:lpstr>Carlito</vt:lpstr>
      <vt:lpstr>Segoe UI</vt:lpstr>
      <vt:lpstr>Trebuchet MS</vt:lpstr>
      <vt:lpstr>Office Theme</vt:lpstr>
      <vt:lpstr>1_Office Theme</vt:lpstr>
      <vt:lpstr>MSc Economics Induction  2025/26</vt:lpstr>
      <vt:lpstr>PowerPoint Presentation</vt:lpstr>
      <vt:lpstr>Teaching and Support Staff</vt:lpstr>
      <vt:lpstr>Semester A Dates  https://www.qmul.ac.uk/about/calendar/ </vt:lpstr>
      <vt:lpstr>Semester B Dates  https://www.qmul.ac.uk/about/calendar/ </vt:lpstr>
      <vt:lpstr>Semester C Dates  https://www.qmul.ac.uk/about/calendar/</vt:lpstr>
      <vt:lpstr>PowerPoint Presentation</vt:lpstr>
      <vt:lpstr>MSc Economics Structure</vt:lpstr>
      <vt:lpstr>PowerPoint Presentation</vt:lpstr>
      <vt:lpstr>PowerPoint Presentation</vt:lpstr>
      <vt:lpstr>Module Registration</vt:lpstr>
      <vt:lpstr>PowerPoint Presentation</vt:lpstr>
      <vt:lpstr>Assessment &amp; Awards</vt:lpstr>
      <vt:lpstr>Other Resources and Activities</vt:lpstr>
      <vt:lpstr>AmplifyME Pathways Online Platform</vt:lpstr>
      <vt:lpstr>Useful Tips</vt:lpstr>
      <vt:lpstr>PowerPoint Presentation</vt:lpstr>
      <vt:lpstr>Thank you for choosing our School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PhD Economics/Finance programme</dc:title>
  <dc:creator>Nick Owen</dc:creator>
  <cp:lastModifiedBy>Roman Sustek</cp:lastModifiedBy>
  <cp:revision>418</cp:revision>
  <dcterms:created xsi:type="dcterms:W3CDTF">2022-09-13T10:40:02Z</dcterms:created>
  <dcterms:modified xsi:type="dcterms:W3CDTF">2025-09-25T14:16:57Z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2021-09-15T00:00:00Z</vt:filetime>
  </property>
  <property fmtid="{D5CDD505-2E9C-101B-9397-08002B2CF9AE}" pid="3" name="Creator">
    <vt:lpwstr>Acrobat PDFMaker 11 for PowerPoint</vt:lpwstr>
  </property>
  <property fmtid="{D5CDD505-2E9C-101B-9397-08002B2CF9AE}" pid="4" name="LastSaved">
    <vt:filetime>2022-09-13T00:00:00Z</vt:filetime>
  </property>
  <property fmtid="{D5CDD505-2E9C-101B-9397-08002B2CF9AE}" pid="5" name="ContentTypeId">
    <vt:lpwstr>0x0101005EA864BF41DF8A41860E925F5B29BCF500C9E68CFD6FF2F54DBD06B125470896AB</vt:lpwstr>
  </property>
  <property fmtid="{D5CDD505-2E9C-101B-9397-08002B2CF9AE}" pid="6" name="QMULDocumentStatus">
    <vt:lpwstr/>
  </property>
  <property fmtid="{D5CDD505-2E9C-101B-9397-08002B2CF9AE}" pid="7" name="TaxKeyword">
    <vt:lpwstr/>
  </property>
  <property fmtid="{D5CDD505-2E9C-101B-9397-08002B2CF9AE}" pid="8" name="QMULDepartment">
    <vt:lpwstr/>
  </property>
  <property fmtid="{D5CDD505-2E9C-101B-9397-08002B2CF9AE}" pid="9" name="MediaServiceImageTags">
    <vt:lpwstr/>
  </property>
  <property fmtid="{D5CDD505-2E9C-101B-9397-08002B2CF9AE}" pid="10" name="QMULInformationClassification">
    <vt:lpwstr>1;#Protect|9124d8d9-0c1c-41e9-aa14-aba001e9a028</vt:lpwstr>
  </property>
  <property fmtid="{D5CDD505-2E9C-101B-9397-08002B2CF9AE}" pid="11" name="QMULDocumentType">
    <vt:lpwstr/>
  </property>
  <property fmtid="{D5CDD505-2E9C-101B-9397-08002B2CF9AE}" pid="12" name="QMULSchool">
    <vt:lpwstr/>
  </property>
  <property fmtid="{D5CDD505-2E9C-101B-9397-08002B2CF9AE}" pid="13" name="QMULLocation">
    <vt:lpwstr/>
  </property>
</Properties>
</file>