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256" r:id="rId2"/>
    <p:sldId id="546" r:id="rId3"/>
    <p:sldId id="528" r:id="rId4"/>
    <p:sldId id="545" r:id="rId5"/>
    <p:sldId id="529" r:id="rId6"/>
    <p:sldId id="530" r:id="rId7"/>
    <p:sldId id="387" r:id="rId8"/>
    <p:sldId id="388" r:id="rId9"/>
    <p:sldId id="259" r:id="rId10"/>
    <p:sldId id="389" r:id="rId11"/>
    <p:sldId id="422" r:id="rId12"/>
    <p:sldId id="479" r:id="rId13"/>
    <p:sldId id="423" r:id="rId14"/>
    <p:sldId id="533" r:id="rId15"/>
    <p:sldId id="532" r:id="rId16"/>
    <p:sldId id="534" r:id="rId17"/>
    <p:sldId id="475" r:id="rId18"/>
    <p:sldId id="535" r:id="rId19"/>
    <p:sldId id="305" r:id="rId20"/>
    <p:sldId id="480" r:id="rId21"/>
    <p:sldId id="424" r:id="rId22"/>
    <p:sldId id="482" r:id="rId23"/>
    <p:sldId id="488" r:id="rId24"/>
    <p:sldId id="425" r:id="rId25"/>
    <p:sldId id="472" r:id="rId26"/>
    <p:sldId id="489" r:id="rId27"/>
    <p:sldId id="490" r:id="rId28"/>
    <p:sldId id="536" r:id="rId29"/>
    <p:sldId id="302" r:id="rId30"/>
    <p:sldId id="428" r:id="rId31"/>
    <p:sldId id="483" r:id="rId32"/>
    <p:sldId id="429" r:id="rId33"/>
    <p:sldId id="549" r:id="rId34"/>
    <p:sldId id="548" r:id="rId35"/>
    <p:sldId id="547" r:id="rId36"/>
    <p:sldId id="476" r:id="rId37"/>
    <p:sldId id="491" r:id="rId38"/>
    <p:sldId id="432" r:id="rId39"/>
    <p:sldId id="486" r:id="rId40"/>
    <p:sldId id="433" r:id="rId41"/>
    <p:sldId id="487" r:id="rId42"/>
    <p:sldId id="492" r:id="rId43"/>
    <p:sldId id="411" r:id="rId44"/>
    <p:sldId id="493" r:id="rId45"/>
    <p:sldId id="498" r:id="rId46"/>
    <p:sldId id="445" r:id="rId47"/>
    <p:sldId id="496" r:id="rId48"/>
    <p:sldId id="446" r:id="rId49"/>
    <p:sldId id="527" r:id="rId50"/>
    <p:sldId id="494" r:id="rId51"/>
    <p:sldId id="466" r:id="rId52"/>
    <p:sldId id="495" r:id="rId53"/>
    <p:sldId id="257" r:id="rId54"/>
    <p:sldId id="258" r:id="rId55"/>
    <p:sldId id="361" r:id="rId56"/>
    <p:sldId id="362" r:id="rId57"/>
    <p:sldId id="275" r:id="rId58"/>
    <p:sldId id="260" r:id="rId59"/>
    <p:sldId id="372" r:id="rId60"/>
    <p:sldId id="281" r:id="rId61"/>
    <p:sldId id="363" r:id="rId62"/>
    <p:sldId id="282" r:id="rId63"/>
    <p:sldId id="277" r:id="rId64"/>
    <p:sldId id="367" r:id="rId65"/>
    <p:sldId id="278" r:id="rId66"/>
    <p:sldId id="261" r:id="rId67"/>
    <p:sldId id="318" r:id="rId68"/>
    <p:sldId id="373" r:id="rId69"/>
    <p:sldId id="319" r:id="rId70"/>
    <p:sldId id="317" r:id="rId71"/>
    <p:sldId id="283" r:id="rId72"/>
    <p:sldId id="370" r:id="rId73"/>
    <p:sldId id="284" r:id="rId74"/>
    <p:sldId id="262" r:id="rId75"/>
    <p:sldId id="285" r:id="rId76"/>
    <p:sldId id="374" r:id="rId77"/>
    <p:sldId id="286" r:id="rId78"/>
    <p:sldId id="263" r:id="rId79"/>
    <p:sldId id="287" r:id="rId80"/>
    <p:sldId id="288" r:id="rId81"/>
    <p:sldId id="375" r:id="rId82"/>
    <p:sldId id="289" r:id="rId83"/>
    <p:sldId id="292" r:id="rId84"/>
    <p:sldId id="294" r:id="rId85"/>
    <p:sldId id="376" r:id="rId86"/>
    <p:sldId id="293" r:id="rId87"/>
    <p:sldId id="295" r:id="rId88"/>
    <p:sldId id="296" r:id="rId89"/>
    <p:sldId id="377" r:id="rId90"/>
    <p:sldId id="297" r:id="rId91"/>
    <p:sldId id="264" r:id="rId92"/>
    <p:sldId id="291" r:id="rId93"/>
    <p:sldId id="379" r:id="rId94"/>
    <p:sldId id="290" r:id="rId95"/>
    <p:sldId id="540" r:id="rId96"/>
    <p:sldId id="541" r:id="rId97"/>
    <p:sldId id="539" r:id="rId98"/>
    <p:sldId id="542" r:id="rId99"/>
    <p:sldId id="543" r:id="rId100"/>
    <p:sldId id="544" r:id="rId101"/>
    <p:sldId id="531" r:id="rId102"/>
  </p:sldIdLst>
  <p:sldSz cx="9144000" cy="6858000" type="screen4x3"/>
  <p:notesSz cx="6858000" cy="9144000"/>
  <p:custDataLst>
    <p:tags r:id="rId10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McGettigan" initials="" lastIdx="3" clrIdx="0"/>
  <p:cmAuthor id="2" name="Nicole Pereira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3165"/>
  </p:normalViewPr>
  <p:slideViewPr>
    <p:cSldViewPr>
      <p:cViewPr varScale="1">
        <p:scale>
          <a:sx n="66" d="100"/>
          <a:sy n="66" d="100"/>
        </p:scale>
        <p:origin x="844" y="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22692"/>
    </p:cViewPr>
  </p:sorterViewPr>
  <p:notesViewPr>
    <p:cSldViewPr>
      <p:cViewPr varScale="1">
        <p:scale>
          <a:sx n="53" d="100"/>
          <a:sy n="53" d="100"/>
        </p:scale>
        <p:origin x="240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366220-2B65-3DCB-8B9F-25F71D35DA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84F5B-09C9-C0E1-CC99-328BCF77FE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E82853-294E-4DB5-AA94-0D964BCEE631}" type="datetimeFigureOut">
              <a:rPr lang="en-GB"/>
              <a:pPr>
                <a:defRPr/>
              </a:pPr>
              <a:t>17/10/2024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247C9-AF51-9DFF-91AD-62EC821D22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7122A5-602C-D70C-6E55-FE4D27D499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6130C6-D43A-42A4-9693-D28E1AB29F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17BEDA-B97A-EAAC-245E-216D6E96A4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0D23B1-6348-E2B4-CEE3-1872CB8C88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F09F0A-14E2-4E9E-A253-2015F4F226A0}" type="datetimeFigureOut">
              <a:rPr lang="en-GB"/>
              <a:pPr>
                <a:defRPr/>
              </a:pPr>
              <a:t>17/10/2024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64A8399-4DDE-154D-F074-EAA86592BA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02D5143-FF7E-B9C4-F0C3-7B9602177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D021C-FFF6-9CFC-D853-93DDCB6493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CEEABB-B6EC-BB82-3787-E3EDD29114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E7D38A-C611-4E75-8CEA-7F9FFC6753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7373CB8-4DC3-29F1-B2D0-AC78D467E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B9512F2-F4EB-F7EA-EF6E-92E3EABC7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69050FBF-847F-2C5E-D542-76ACAA8EE6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801C5E-18C4-4C8D-A821-1BAA1C590BA6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08599345-3C74-89F2-F6C3-E7E6420F24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39F38E6F-F9E2-F820-A18D-CA5FC6923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E828E520-5764-6775-6762-CA66F6C786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16955D-13F4-4A6B-A216-1961A8B845E9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1C8D138C-52D6-00E0-0013-BB3A446FD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EFBC6F89-5394-DDFD-5FA5-D4FD076D0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792160C6-FF99-1507-22FD-C5C4C973B9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DC8620-D9AD-4332-B790-11B5678947B3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3D3D479F-DF7F-7FA4-97E1-DC21DC35E1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72AD6BE8-D48D-D3FC-AB5E-1FF4323C1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A71FB421-64D2-B1F0-79C3-D4E6417E33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2B3940-8C22-4DE9-B688-B3B2F41423C6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4BDFF-DA31-33B4-7200-2978407CB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C15AA-358E-4804-8CAE-2D572074D2D3}" type="datetimeFigureOut">
              <a:rPr lang="en-GB"/>
              <a:pPr>
                <a:defRPr/>
              </a:pPr>
              <a:t>17/10/2024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F6850-A91B-97AF-AFCD-F7DDA088F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4063E-CA3F-1254-BF6A-70EB73D4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A90EB-7255-43C9-9A74-40363D4FFF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6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4A1F3-8BAF-C3E7-BE22-4668618F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7B215-FCC7-45EA-B575-CD720EC413C4}" type="datetimeFigureOut">
              <a:rPr lang="en-GB"/>
              <a:pPr>
                <a:defRPr/>
              </a:pPr>
              <a:t>17/10/2024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1B1BD-13CA-1B60-A463-54248274D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502CA-5F49-67E1-A763-B0081C089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BE007-B8E3-4834-8361-2A905C957B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2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179A1-8AF3-BED4-8EAE-D7F16B55C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7D198-F6A7-4A94-891E-28B30CA5E404}" type="datetimeFigureOut">
              <a:rPr lang="en-GB"/>
              <a:pPr>
                <a:defRPr/>
              </a:pPr>
              <a:t>17/10/2024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99DFE-7A7B-47A6-39F0-91A105D8A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5E12-996B-7B47-8801-D44D6CD28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D54E-5B7A-46CD-90E9-7E12D4C030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8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67544" y="2348880"/>
            <a:ext cx="8279383" cy="3959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732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34244-9D81-D95C-6E0F-9F5140ACD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ACEC8-7477-42B4-9947-C935BD4549E2}" type="datetimeFigureOut">
              <a:rPr lang="en-GB"/>
              <a:pPr>
                <a:defRPr/>
              </a:pPr>
              <a:t>17/10/2024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4F895-A4D4-CA8B-8D5E-A4685D109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2645B-8E53-2D9B-B1D1-AC7B66B9F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A2A06-A245-486B-A3B8-C37A6CA7E6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55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CA2A3-6B33-F5E9-635C-D9B7EB9DD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8FBE-DE55-47F9-99B8-B36580EE1395}" type="datetimeFigureOut">
              <a:rPr lang="en-GB"/>
              <a:pPr>
                <a:defRPr/>
              </a:pPr>
              <a:t>17/10/2024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26B5C-EEEF-547E-814C-284D0B9A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07C59-1C48-E68C-49E2-934213E72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67571-ADB7-4083-95A7-A21DB1CDD4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65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AA9B6-DDE0-5C96-AE42-A03F01CE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12F27-781F-4F97-B9A8-125064BA30DF}" type="datetimeFigureOut">
              <a:rPr lang="en-GB"/>
              <a:pPr>
                <a:defRPr/>
              </a:pPr>
              <a:t>17/10/2024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B3310-0108-558A-8309-62AF34A97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5C0C0-A5AB-2034-5B1D-DAC0AD25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A485-22E5-44FC-8402-331426EE6B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54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155EB5-3CB0-40EE-43E4-D9C142CBA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4450B-121E-450D-8B52-6C766AB65BDC}" type="datetimeFigureOut">
              <a:rPr lang="en-GB"/>
              <a:pPr>
                <a:defRPr/>
              </a:pPr>
              <a:t>17/10/2024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237AEC-4428-212B-4DAC-653EA40FA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3BE0E1-438F-1F2C-5D47-D2BCDBE0B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900C3-2149-4783-BD89-215C97716E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55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29B3437-92FE-C633-D9CA-6C2E2A600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EB5D9-F478-4272-AA6F-1274F5162C5B}" type="datetimeFigureOut">
              <a:rPr lang="en-GB"/>
              <a:pPr>
                <a:defRPr/>
              </a:pPr>
              <a:t>17/10/2024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FDC57C9-5092-30E3-9F54-6F953FC7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CE1030-1E24-B968-6D53-C49102C0F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30C5-DBFC-450F-9C27-F74582F6DE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8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01716A7-93D2-EB7B-0146-3B81AA77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87394-2F15-4444-957C-41E4D8456DC1}" type="datetimeFigureOut">
              <a:rPr lang="en-GB"/>
              <a:pPr>
                <a:defRPr/>
              </a:pPr>
              <a:t>17/10/2024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99A3A-7D1F-A549-E7BB-9940092B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8114E3-08DF-8A4F-79B0-DE4C5E71C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3204E-5C7D-4173-B0C4-9EF5FD9685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63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C1F4498-9062-781A-2329-FC4ADEEC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3FE3E-6F8C-48BA-A53F-7430C4E283B2}" type="datetimeFigureOut">
              <a:rPr lang="en-GB"/>
              <a:pPr>
                <a:defRPr/>
              </a:pPr>
              <a:t>17/10/2024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286EB90-F93B-B2E4-BC9F-4832A0B1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DAA7671-1D7E-8686-3AD4-57A02AD7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4810-B2D7-48CA-B80B-F423700D7B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31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D3F933-75B4-9ADD-CEC2-0C6924934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BF89E-9D95-40A9-82CA-1A9B10305339}" type="datetimeFigureOut">
              <a:rPr lang="en-GB"/>
              <a:pPr>
                <a:defRPr/>
              </a:pPr>
              <a:t>17/10/2024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C7ACB9-4D84-12A9-4FE4-02C609713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E49DED-57E1-FA7D-27DE-9D6299917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537A-24F5-4566-BED3-14C8022B8D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00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AAD7F8-C3AC-FB03-D9F9-4ACBB3808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C527E-5797-4642-A813-E09442978C59}" type="datetimeFigureOut">
              <a:rPr lang="en-GB"/>
              <a:pPr>
                <a:defRPr/>
              </a:pPr>
              <a:t>17/10/2024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0A7E2F-7AEE-7031-08AF-EF1F21E2A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801036-5656-731A-A7B1-D638AE469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35544-3944-4C98-807D-7C2DBF55B9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55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DD05574-1C40-7559-B71A-AC424C4C9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35A91BF-A1B6-2206-3F18-50D16BE3C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8A7E2-7457-7C2A-0E02-66A8004F5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154D41-204F-4493-B845-49BD46C14221}" type="datetimeFigureOut">
              <a:rPr lang="en-GB"/>
              <a:pPr>
                <a:defRPr/>
              </a:pPr>
              <a:t>17/10/2024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A8CC6-66B8-BBC8-18BF-6D340922E1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3CEF1-3AFE-FD6E-7AED-3F7782C2D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DB418A-1DAC-405C-BCD6-EAF4DF9BA7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bnf.nice.org.uk/drugs/clozapine/#important-safety-information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bnf.nice.org.uk/drugs/clozapine/#important-safety-information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bnf.nice.org.uk/treatment-summaries/psychoses-and-related-disorder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icines.org.uk/emc/product/4063/smpc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64.xml"/><Relationship Id="rId10" Type="http://schemas.openxmlformats.org/officeDocument/2006/relationships/tags" Target="../tags/tag69.xml"/><Relationship Id="rId4" Type="http://schemas.openxmlformats.org/officeDocument/2006/relationships/tags" Target="../tags/tag63.xml"/><Relationship Id="rId9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nf.nice.org.uk/drugs/ibuprofen/#medicinal-form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.oup.com/rheumatology/article/59/3/487/5714025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pharmacyregulation.org/standards/guidance/sodium-valproate-resources-and-informat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mmdsreview.org.uk/Report.html" TargetMode="External"/><Relationship Id="rId5" Type="http://schemas.openxmlformats.org/officeDocument/2006/relationships/hyperlink" Target="https://www.gov.uk/guidance/valproate-use-by-women-and-girls" TargetMode="Externa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nf.nice.org.uk/drugs/ibuprofen/#medicinal-form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://www.chms.ac.uk/default.html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bnfc.nice.org.uk/drug/trimethoprim.html#indicationsAndDoses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4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4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4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4.xml"/><Relationship Id="rId1" Type="http://schemas.openxmlformats.org/officeDocument/2006/relationships/tags" Target="../tags/tag14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B711A6EC-04AB-87D1-1674-128E7E222E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58888" y="1628775"/>
            <a:ext cx="6408737" cy="2016125"/>
          </a:xfrm>
        </p:spPr>
        <p:txBody>
          <a:bodyPr/>
          <a:lstStyle/>
          <a:p>
            <a:pPr eaLnBrk="1" hangingPunct="1"/>
            <a:r>
              <a:rPr lang="en-GB" altLang="en-US" sz="4000" b="1" dirty="0"/>
              <a:t>Masterclass 2 – COM and CAL Questions, Answers and learning points</a:t>
            </a:r>
            <a:endParaRPr lang="en-GB" alt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B38F9-519D-C2E2-8589-415EB1465D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aseline="30000" dirty="0">
                <a:solidFill>
                  <a:schemeClr val="tx1"/>
                </a:solidFill>
              </a:rPr>
              <a:t>  </a:t>
            </a:r>
            <a:r>
              <a:rPr lang="en-GB" sz="2800" dirty="0">
                <a:solidFill>
                  <a:schemeClr val="tx1"/>
                </a:solidFill>
              </a:rPr>
              <a:t>18th October &amp; 1st  November 2024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800" baseline="300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aseline="30000" dirty="0">
                <a:solidFill>
                  <a:schemeClr val="tx1"/>
                </a:solidFill>
              </a:rPr>
              <a:t>Patricia McGettigan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aseline="30000" dirty="0">
                <a:solidFill>
                  <a:schemeClr val="tx1"/>
                </a:solidFill>
              </a:rPr>
              <a:t>Clinical Pharmacologist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aseline="30000" dirty="0">
                <a:solidFill>
                  <a:schemeClr val="tx1"/>
                </a:solidFill>
              </a:rPr>
              <a:t>Head of MBBS CPT teaching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5100" b="1" baseline="30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06F4-4DF1-C494-7BE1-C3172D0F6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/>
              <a:t>COM questions – selecting “most important”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D5FDA-C0E6-21F5-9E89-E44A1F4C5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743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400" b="1" dirty="0">
                <a:solidFill>
                  <a:srgbClr val="FF0000"/>
                </a:solidFill>
              </a:rPr>
              <a:t>“What happens if the patient does not know this?”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/>
              <a:t>Self-reporting / clinician-monitoring of severe side effects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/>
              <a:t>Sick day rules / </a:t>
            </a:r>
            <a:r>
              <a:rPr lang="en-GB" sz="2000" dirty="0" err="1"/>
              <a:t>peri</a:t>
            </a:r>
            <a:r>
              <a:rPr lang="en-GB" sz="2000" dirty="0"/>
              <a:t>-operative prescribing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/>
              <a:t>Potential teratogenicity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/>
              <a:t>Missed doses / interactions (i.e. things that make treatment less effective / more hazardous)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/>
              <a:t>Risk of adverse effects if stopping medication suddenly?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400" b="1" dirty="0">
                <a:solidFill>
                  <a:srgbClr val="FF0000"/>
                </a:solidFill>
              </a:rPr>
              <a:t>Patient perspective if the worst happened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2000" dirty="0"/>
              <a:t>“Why did no-one tell me?”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u="sng" dirty="0"/>
              <a:t>NOTE</a:t>
            </a:r>
            <a:r>
              <a:rPr lang="en-GB" sz="2400" u="sng" dirty="0"/>
              <a:t>:</a:t>
            </a:r>
            <a:r>
              <a:rPr lang="en-GB" sz="2400" dirty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2000" dirty="0"/>
              <a:t>The PSA question may not have the “clinically most important” option listed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2000" dirty="0"/>
              <a:t>You have to select the “most important of the list”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GB" sz="2000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81E3872D-4D02-3C3F-3623-5AF9CD0F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600"/>
              <a:t> 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01709CF6-3389-37B1-98A1-42EAE8D5683E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9572" name="Title 1">
            <a:extLst>
              <a:ext uri="{FF2B5EF4-FFF2-40B4-BE49-F238E27FC236}">
                <a16:creationId xmlns:a16="http://schemas.microsoft.com/office/drawing/2014/main" id="{8BBED9BE-14AB-B696-8BD4-92CE78363C9C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16C88D-854B-C034-8351-0191FA646949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CAL046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9574" name="Title 1">
            <a:extLst>
              <a:ext uri="{FF2B5EF4-FFF2-40B4-BE49-F238E27FC236}">
                <a16:creationId xmlns:a16="http://schemas.microsoft.com/office/drawing/2014/main" id="{B89DFE2C-8CF1-383D-3CC5-5C01F028580F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434362B0-8D9F-6C49-33A0-547E005EE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2892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</a:rPr>
              <a:t>Case presentation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11827"/>
                </a:solidFill>
                <a:latin typeface="+mn-lt"/>
                <a:ea typeface="+mn-lt"/>
                <a:cs typeface="+mn-lt"/>
              </a:rPr>
              <a:t>An obese 72-year-old patient with poorly-controlled type 2 diabetes mellitus is prescribed  liraglutide. Liraglutide is given as a 0.6 mg daily subcutaneous injection for the first week and is then increased by 0.6 mg weekly up to a maintenance dose of 1.8 mg daily.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11827"/>
                </a:solidFill>
                <a:latin typeface="+mn-lt"/>
                <a:ea typeface="+mn-lt"/>
                <a:cs typeface="+mn-lt"/>
              </a:rPr>
              <a:t>The patient takes  liraglutide for 4-weeks then stops the drug due to side effects. Liraglutide  comes in a 6 mg/mL solution for injection in the form of 3 mL pre-filled pens.</a:t>
            </a:r>
            <a:endParaRPr lang="en-US" sz="14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11827"/>
                </a:solidFill>
                <a:latin typeface="+mn-lt"/>
                <a:ea typeface="+mn-lt"/>
                <a:cs typeface="+mn-lt"/>
              </a:rPr>
              <a:t>How many liraglutide pens will the patient have used </a:t>
            </a:r>
            <a:r>
              <a:rPr lang="en-US" sz="1400" b="1" dirty="0">
                <a:solidFill>
                  <a:srgbClr val="111827"/>
                </a:solidFill>
                <a:latin typeface="+mn-lt"/>
                <a:ea typeface="+mn-lt"/>
                <a:cs typeface="+mn-lt"/>
              </a:rPr>
              <a:t>completely</a:t>
            </a:r>
            <a:r>
              <a:rPr lang="en-US" sz="1400" dirty="0">
                <a:solidFill>
                  <a:srgbClr val="111827"/>
                </a:solidFill>
                <a:latin typeface="+mn-lt"/>
                <a:ea typeface="+mn-lt"/>
                <a:cs typeface="+mn-lt"/>
              </a:rPr>
              <a:t> during the treatment period?</a:t>
            </a:r>
            <a:endParaRPr lang="en-US" sz="14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+mn-lt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52360C-F6A6-C50B-6122-913120470115}"/>
              </a:ext>
            </a:extLst>
          </p:cNvPr>
          <p:cNvSpPr txBox="1"/>
          <p:nvPr/>
        </p:nvSpPr>
        <p:spPr>
          <a:xfrm>
            <a:off x="15875" y="3924300"/>
            <a:ext cx="4381500" cy="954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+mn-lt"/>
                <a:cs typeface="Calibri"/>
              </a:rPr>
              <a:t>How many liraglutide pens will the patient have used completely during the treatment period?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3BE7FE-CC22-878B-1070-EFED773B24C7}"/>
              </a:ext>
            </a:extLst>
          </p:cNvPr>
          <p:cNvSpPr/>
          <p:nvPr/>
        </p:nvSpPr>
        <p:spPr>
          <a:xfrm>
            <a:off x="14288" y="4994275"/>
            <a:ext cx="792162" cy="296863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0AAA1B-42CF-EF4B-B6A5-E15F97ACFFF4}"/>
              </a:ext>
            </a:extLst>
          </p:cNvPr>
          <p:cNvSpPr/>
          <p:nvPr/>
        </p:nvSpPr>
        <p:spPr>
          <a:xfrm>
            <a:off x="1520825" y="4994275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pens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6C8B3E-64D7-DC89-7F34-005AEA8DFAEA}"/>
              </a:ext>
            </a:extLst>
          </p:cNvPr>
          <p:cNvSpPr/>
          <p:nvPr/>
        </p:nvSpPr>
        <p:spPr>
          <a:xfrm>
            <a:off x="844550" y="4994275"/>
            <a:ext cx="676275" cy="296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8311E0A-F4DE-5397-7A1F-86E4D2D31661}"/>
              </a:ext>
            </a:extLst>
          </p:cNvPr>
          <p:cNvGraphicFramePr>
            <a:graphicFrameLocks noGrp="1"/>
          </p:cNvGraphicFramePr>
          <p:nvPr/>
        </p:nvGraphicFramePr>
        <p:xfrm>
          <a:off x="4754563" y="598488"/>
          <a:ext cx="4240212" cy="511492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40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36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 marL="91448" marR="91448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36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 marL="91448" marR="91448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004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91448" marR="91448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36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 marL="91448" marR="91448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1413">
                <a:tc>
                  <a:txBody>
                    <a:bodyPr/>
                    <a:lstStyle/>
                    <a:p>
                      <a:r>
                        <a:rPr lang="en-I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Following the regime of increasing the dose by 0.6 mg every week will mean that the patient has received a total dosage of (0.6mg x 7) + (1.2mg x 7) +(1.8mg x 7) +(1.8mg x 7) = 37.8 mg. </a:t>
                      </a:r>
                    </a:p>
                    <a:p>
                      <a:endParaRPr lang="en-IN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Given a concentration of 6 mg/mL and 3ml / pen, each pen contains 18mg of liraglutide. </a:t>
                      </a:r>
                    </a:p>
                    <a:p>
                      <a:endParaRPr lang="en-IN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 (37.8/18 = 2.1). Therefore, the patient will have completely used </a:t>
                      </a:r>
                      <a:r>
                        <a:rPr lang="en-IN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pens</a:t>
                      </a:r>
                      <a:r>
                        <a:rPr lang="en-I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have started the third. </a:t>
                      </a:r>
                      <a:br>
                        <a:rPr lang="en-IN" sz="1400" dirty="0"/>
                      </a:br>
                      <a:endParaRPr lang="en-US" sz="1400" dirty="0"/>
                    </a:p>
                  </a:txBody>
                  <a:tcPr marL="91448" marR="91448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0C93E3-D4B8-258C-F02D-EC54D2B2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341438"/>
            <a:ext cx="7921625" cy="3527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rgbClr val="0070C0"/>
                </a:solidFill>
              </a:rPr>
              <a:t>Following Masterclass 2 repeat on 10</a:t>
            </a:r>
            <a:r>
              <a:rPr lang="en-GB" b="1" baseline="30000" dirty="0">
                <a:solidFill>
                  <a:srgbClr val="0070C0"/>
                </a:solidFill>
              </a:rPr>
              <a:t>th</a:t>
            </a:r>
            <a:r>
              <a:rPr lang="en-GB" b="1" dirty="0">
                <a:solidFill>
                  <a:srgbClr val="0070C0"/>
                </a:solidFill>
              </a:rPr>
              <a:t> November, the extended slide-set of Q and A will be available on QM+ for Year 5 in our CPT area</a:t>
            </a:r>
            <a:br>
              <a:rPr lang="en-GB" b="1" dirty="0">
                <a:solidFill>
                  <a:srgbClr val="0070C0"/>
                </a:solidFill>
              </a:rPr>
            </a:b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54C91149-C464-96DA-BF0A-D4211259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0" y="274638"/>
            <a:ext cx="101600" cy="346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00" dirty="0">
                <a:solidFill>
                  <a:schemeClr val="bg1"/>
                </a:solidFill>
              </a:rPr>
              <a:t>Enter Question Text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47A48C51-641D-1D31-BFC1-BFD2A86AE593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2650" y="360363"/>
            <a:ext cx="3695700" cy="5730875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is at increased risk of cardiac disease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may experience some drowsiness and the effects of alcohol may be enhanced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requires blood tests for prolactin levels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requires regular blood tests for his cholesterol and fasting blood glucose levels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requires regular blood tests to assess his white blood cells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should not stop the medication abruptly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should report symptoms of infection, especially influenza-like illnesses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will need his medication to be slowly increased over several weeks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should report new problems with constipation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5D5B81F6-FC35-7BC8-3794-FE8482EE90DB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54492D-E596-15BD-DA64-F1692A6633F5}"/>
              </a:ext>
            </a:extLst>
          </p:cNvPr>
          <p:cNvSpPr txBox="1">
            <a:spLocks/>
          </p:cNvSpPr>
          <p:nvPr/>
        </p:nvSpPr>
        <p:spPr>
          <a:xfrm>
            <a:off x="84138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297400-81DD-CA0D-27F6-BED5A88CD6FE}"/>
              </a:ext>
            </a:extLst>
          </p:cNvPr>
          <p:cNvSpPr txBox="1">
            <a:spLocks/>
          </p:cNvSpPr>
          <p:nvPr/>
        </p:nvSpPr>
        <p:spPr>
          <a:xfrm>
            <a:off x="3727450" y="82550"/>
            <a:ext cx="738188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COM020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5E6F4A-EE1C-87DE-03AF-2A9F56144350}"/>
              </a:ext>
            </a:extLst>
          </p:cNvPr>
          <p:cNvSpPr txBox="1">
            <a:spLocks/>
          </p:cNvSpPr>
          <p:nvPr/>
        </p:nvSpPr>
        <p:spPr>
          <a:xfrm>
            <a:off x="3367088" y="82550"/>
            <a:ext cx="360362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16392" name="TextBox 8">
            <a:extLst>
              <a:ext uri="{FF2B5EF4-FFF2-40B4-BE49-F238E27FC236}">
                <a16:creationId xmlns:a16="http://schemas.microsoft.com/office/drawing/2014/main" id="{3C45512E-28FD-B89B-0F33-E390D5C00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598488"/>
            <a:ext cx="4381500" cy="1816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A  42-year old man is currently a voluntary patient in a Psychiatry Ward. He has schizophrenia which has been unresponsive to conventional antipsychotic drugs.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He agrees to start on clozapine.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38079B-F5AF-8695-5897-9ADDD5B71AB5}"/>
              </a:ext>
            </a:extLst>
          </p:cNvPr>
          <p:cNvSpPr txBox="1"/>
          <p:nvPr/>
        </p:nvSpPr>
        <p:spPr>
          <a:xfrm>
            <a:off x="84138" y="2784475"/>
            <a:ext cx="4381500" cy="830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Question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Select the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TRUE information options</a:t>
            </a:r>
            <a:r>
              <a:rPr lang="en-US" sz="1600" dirty="0">
                <a:latin typeface="+mn-lt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</a:t>
            </a:r>
            <a:r>
              <a:rPr lang="en-US" sz="1600" i="1" dirty="0">
                <a:latin typeface="+mn-lt"/>
              </a:rPr>
              <a:t>mark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all</a:t>
            </a:r>
            <a:r>
              <a:rPr lang="en-US" sz="1600" i="1" dirty="0">
                <a:latin typeface="+mn-lt"/>
              </a:rPr>
              <a:t> with a tick</a:t>
            </a:r>
            <a:r>
              <a:rPr lang="en-US" sz="1600" dirty="0">
                <a:latin typeface="+mn-lt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CCABB6C7-7463-57B5-4555-104FB7422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0" y="274638"/>
            <a:ext cx="101600" cy="346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00" dirty="0">
                <a:solidFill>
                  <a:schemeClr val="bg1"/>
                </a:solidFill>
              </a:rPr>
              <a:t>Enter Question Text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14EACF9D-C4C2-EC39-3A92-E611A1B0419A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41863" y="296863"/>
            <a:ext cx="3694112" cy="5730875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is at increased risk of cardiac disease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may experience some drowsiness and the effects of alcohol may be enhanced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requires blood tests for prolactin levels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requires regular blood tests for his cholesterol and fasting blood glucose levels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requires regular blood tests to assess his white blood cells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should not stop the medication abruptly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should report symptoms of infection, especially influenza-like illnesses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will need his medication to be slowly increased over several weeks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should report new problems with constipation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endParaRPr lang="en-GB" sz="1600" dirty="0"/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20022626-EA53-FBCF-94D3-5A4A2A249FA1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24E037-70EA-C90E-1B73-BE54023371FA}"/>
              </a:ext>
            </a:extLst>
          </p:cNvPr>
          <p:cNvSpPr txBox="1">
            <a:spLocks/>
          </p:cNvSpPr>
          <p:nvPr/>
        </p:nvSpPr>
        <p:spPr>
          <a:xfrm>
            <a:off x="84138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BB52F6-6A0B-6AFB-1631-C9481F4D171C}"/>
              </a:ext>
            </a:extLst>
          </p:cNvPr>
          <p:cNvSpPr txBox="1">
            <a:spLocks/>
          </p:cNvSpPr>
          <p:nvPr/>
        </p:nvSpPr>
        <p:spPr>
          <a:xfrm>
            <a:off x="3727450" y="82550"/>
            <a:ext cx="738188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COM020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52B5C9-249A-7701-9EE3-61A45E427EF9}"/>
              </a:ext>
            </a:extLst>
          </p:cNvPr>
          <p:cNvSpPr txBox="1">
            <a:spLocks/>
          </p:cNvSpPr>
          <p:nvPr/>
        </p:nvSpPr>
        <p:spPr>
          <a:xfrm>
            <a:off x="3367088" y="82550"/>
            <a:ext cx="360362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17416" name="TextBox 8">
            <a:extLst>
              <a:ext uri="{FF2B5EF4-FFF2-40B4-BE49-F238E27FC236}">
                <a16:creationId xmlns:a16="http://schemas.microsoft.com/office/drawing/2014/main" id="{2EC1A00D-D308-3DF0-1FA8-6114A4434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598488"/>
            <a:ext cx="4381500" cy="1816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A  42-year old man is currently a voluntary patient in a Psychiatry Ward. He has schizophrenia which has been unresponsive to conventional antipsychotic drugs.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He agrees to start on clozapine.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A13856-BD88-1610-27D6-F91618826B07}"/>
              </a:ext>
            </a:extLst>
          </p:cNvPr>
          <p:cNvSpPr txBox="1"/>
          <p:nvPr/>
        </p:nvSpPr>
        <p:spPr>
          <a:xfrm>
            <a:off x="84138" y="2784475"/>
            <a:ext cx="4381500" cy="830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Question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Select the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TRUE </a:t>
            </a:r>
            <a:r>
              <a:rPr lang="en-US" sz="1600" b="1" i="1" dirty="0">
                <a:latin typeface="+mn-lt"/>
              </a:rPr>
              <a:t>information options</a:t>
            </a:r>
            <a:r>
              <a:rPr lang="en-US" sz="1600" dirty="0">
                <a:latin typeface="+mn-lt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</a:t>
            </a:r>
            <a:r>
              <a:rPr lang="en-US" sz="1600" i="1" dirty="0">
                <a:latin typeface="+mn-lt"/>
              </a:rPr>
              <a:t>mark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all</a:t>
            </a:r>
            <a:r>
              <a:rPr lang="en-US" sz="1600" i="1" dirty="0">
                <a:latin typeface="+mn-lt"/>
              </a:rPr>
              <a:t> with a tick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14" name="CAI1" title="Correct Answer Indicator">
            <a:extLst>
              <a:ext uri="{FF2B5EF4-FFF2-40B4-BE49-F238E27FC236}">
                <a16:creationId xmlns:a16="http://schemas.microsoft.com/office/drawing/2014/main" id="{76ECC8A1-6F68-60C7-6141-69C83A773F1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4500563" y="441325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CAI2" title="Correct Answer Indicator">
            <a:extLst>
              <a:ext uri="{FF2B5EF4-FFF2-40B4-BE49-F238E27FC236}">
                <a16:creationId xmlns:a16="http://schemas.microsoft.com/office/drawing/2014/main" id="{77347241-996B-E2BC-2E91-0FFA79CA0F8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4500563" y="1009650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CAI3" title="Correct Answer Indicator">
            <a:extLst>
              <a:ext uri="{FF2B5EF4-FFF2-40B4-BE49-F238E27FC236}">
                <a16:creationId xmlns:a16="http://schemas.microsoft.com/office/drawing/2014/main" id="{7FCA70F1-4424-96DE-EC23-8ED9F4FD951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0800000">
            <a:off x="4500563" y="1916113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CAI4" title="Correct Answer Indicator">
            <a:extLst>
              <a:ext uri="{FF2B5EF4-FFF2-40B4-BE49-F238E27FC236}">
                <a16:creationId xmlns:a16="http://schemas.microsoft.com/office/drawing/2014/main" id="{694D6D20-D05B-03B6-160C-38DE46CF422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10800000">
            <a:off x="4500563" y="2533650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CAI5" title="Correct Answer Indicator">
            <a:extLst>
              <a:ext uri="{FF2B5EF4-FFF2-40B4-BE49-F238E27FC236}">
                <a16:creationId xmlns:a16="http://schemas.microsoft.com/office/drawing/2014/main" id="{5E4B2BFF-9B28-3088-76C6-E59EF1FC329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10800000">
            <a:off x="4500563" y="3416300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CAI6" title="Correct Answer Indicator">
            <a:extLst>
              <a:ext uri="{FF2B5EF4-FFF2-40B4-BE49-F238E27FC236}">
                <a16:creationId xmlns:a16="http://schemas.microsoft.com/office/drawing/2014/main" id="{78A13709-8B5F-4363-06C8-A3986E338FC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10800000">
            <a:off x="4500563" y="4057650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CAI7" title="Correct Answer Indicator">
            <a:extLst>
              <a:ext uri="{FF2B5EF4-FFF2-40B4-BE49-F238E27FC236}">
                <a16:creationId xmlns:a16="http://schemas.microsoft.com/office/drawing/2014/main" id="{390DED0A-8BB9-87BD-898C-D7ABAD1ED4B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10800000">
            <a:off x="4500563" y="4697413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CAI8" title="Correct Answer Indicator">
            <a:extLst>
              <a:ext uri="{FF2B5EF4-FFF2-40B4-BE49-F238E27FC236}">
                <a16:creationId xmlns:a16="http://schemas.microsoft.com/office/drawing/2014/main" id="{82D532A0-78D8-A7B4-C33B-42AC708A893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rot="10800000">
            <a:off x="4500563" y="5581650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CAI8" title="Correct Answer Indicator">
            <a:extLst>
              <a:ext uri="{FF2B5EF4-FFF2-40B4-BE49-F238E27FC236}">
                <a16:creationId xmlns:a16="http://schemas.microsoft.com/office/drawing/2014/main" id="{1430F698-B2F4-7ED6-4E17-8D45EDBD974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10800000">
            <a:off x="4451350" y="6229350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2F01BFEF-1D19-145E-6B44-6FE6F870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0" y="274638"/>
            <a:ext cx="101600" cy="346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00" dirty="0">
                <a:solidFill>
                  <a:schemeClr val="bg1"/>
                </a:solidFill>
              </a:rPr>
              <a:t>Enter Question Text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66B91648-D5BD-D41F-CFEC-31A425A5D357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2650" y="395288"/>
            <a:ext cx="3695700" cy="5730875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is at increased risk of cardiac disease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requires regular blood tests to assess his white blood cells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should not stop the medication abruptly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should report symptoms of infection, especially influenza-like illnesses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will need his medication to be slowly increased over several weeks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2698CD6F-B58D-984F-8AEE-96D841C06BAD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E15037-3557-C02F-A101-D4A554425932}"/>
              </a:ext>
            </a:extLst>
          </p:cNvPr>
          <p:cNvSpPr txBox="1">
            <a:spLocks/>
          </p:cNvSpPr>
          <p:nvPr/>
        </p:nvSpPr>
        <p:spPr>
          <a:xfrm>
            <a:off x="84138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AEEA58-C9AF-C122-A09E-F6D3DF617AA0}"/>
              </a:ext>
            </a:extLst>
          </p:cNvPr>
          <p:cNvSpPr txBox="1">
            <a:spLocks/>
          </p:cNvSpPr>
          <p:nvPr/>
        </p:nvSpPr>
        <p:spPr>
          <a:xfrm>
            <a:off x="3727450" y="82550"/>
            <a:ext cx="738188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COM020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6FAACB-5B56-7E7D-8DF3-A26467B34401}"/>
              </a:ext>
            </a:extLst>
          </p:cNvPr>
          <p:cNvSpPr txBox="1">
            <a:spLocks/>
          </p:cNvSpPr>
          <p:nvPr/>
        </p:nvSpPr>
        <p:spPr>
          <a:xfrm>
            <a:off x="3367088" y="82550"/>
            <a:ext cx="360362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18440" name="TextBox 8">
            <a:extLst>
              <a:ext uri="{FF2B5EF4-FFF2-40B4-BE49-F238E27FC236}">
                <a16:creationId xmlns:a16="http://schemas.microsoft.com/office/drawing/2014/main" id="{3748D983-6581-F4EA-FC73-1A45705E3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598488"/>
            <a:ext cx="4381500" cy="1816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A  42-year old man is currently a voluntary patient in a Psychiatry Ward. He has schizophrenia which has been unresponsive to conventional antipsychotic drugs.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He agrees to start on clozapine.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AB2837-AA44-DA62-FB82-EB00B39F88E9}"/>
              </a:ext>
            </a:extLst>
          </p:cNvPr>
          <p:cNvSpPr txBox="1"/>
          <p:nvPr/>
        </p:nvSpPr>
        <p:spPr>
          <a:xfrm>
            <a:off x="84138" y="2784475"/>
            <a:ext cx="4381500" cy="1076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Question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Select the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most appropriate</a:t>
            </a:r>
            <a:r>
              <a:rPr lang="en-US" sz="16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dirty="0">
                <a:latin typeface="+mn-lt"/>
              </a:rPr>
              <a:t>information option that should be communicated to the patient.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</a:t>
            </a:r>
            <a:r>
              <a:rPr lang="en-US" sz="1600" i="1" dirty="0">
                <a:latin typeface="+mn-lt"/>
              </a:rPr>
              <a:t>mark it with a tick</a:t>
            </a:r>
            <a:r>
              <a:rPr lang="en-US" sz="1600" dirty="0">
                <a:latin typeface="+mn-lt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26DA4A13-848F-2D6C-AABD-C1C4F381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0" y="274638"/>
            <a:ext cx="101600" cy="346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00" dirty="0">
                <a:solidFill>
                  <a:schemeClr val="bg1"/>
                </a:solidFill>
              </a:rPr>
              <a:t>Enter Question Text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EF63A8F0-C0EF-9F7F-49F8-93B93AC88F35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005388" y="447675"/>
            <a:ext cx="3694112" cy="5730875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is at increased risk of cardiac disease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requires regular blood tests to assess his white blood cells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should not stop the medication abruptly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should report symptoms of infection, especially influenza-like illnesses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will need his medication to be slowly increased over several weeks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9E9ED4B2-D77C-C7F6-C007-9A573DE16DBE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83E853-8DAF-F1F8-45BE-B91F19C08E2D}"/>
              </a:ext>
            </a:extLst>
          </p:cNvPr>
          <p:cNvSpPr txBox="1">
            <a:spLocks/>
          </p:cNvSpPr>
          <p:nvPr/>
        </p:nvSpPr>
        <p:spPr>
          <a:xfrm>
            <a:off x="84138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E07463-F4D7-38B7-0715-72513D133BAE}"/>
              </a:ext>
            </a:extLst>
          </p:cNvPr>
          <p:cNvSpPr txBox="1">
            <a:spLocks/>
          </p:cNvSpPr>
          <p:nvPr/>
        </p:nvSpPr>
        <p:spPr>
          <a:xfrm>
            <a:off x="3727450" y="82550"/>
            <a:ext cx="738188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COM020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EAD5183-EB60-E1F5-F770-F14C6E7DC08E}"/>
              </a:ext>
            </a:extLst>
          </p:cNvPr>
          <p:cNvSpPr txBox="1">
            <a:spLocks/>
          </p:cNvSpPr>
          <p:nvPr/>
        </p:nvSpPr>
        <p:spPr>
          <a:xfrm>
            <a:off x="3367088" y="82550"/>
            <a:ext cx="360362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19464" name="TextBox 8">
            <a:extLst>
              <a:ext uri="{FF2B5EF4-FFF2-40B4-BE49-F238E27FC236}">
                <a16:creationId xmlns:a16="http://schemas.microsoft.com/office/drawing/2014/main" id="{024C9EC3-78F1-694D-2275-D666FC483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598488"/>
            <a:ext cx="4381500" cy="1816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A  42-year old man is currently a voluntary patient in a Psychiatry Ward. He has schizophrenia which has been unresponsive to conventional antipsychotic drugs.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He agrees to start on clozapine.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B86F62-F576-76AD-D967-52FA4252215E}"/>
              </a:ext>
            </a:extLst>
          </p:cNvPr>
          <p:cNvSpPr txBox="1"/>
          <p:nvPr/>
        </p:nvSpPr>
        <p:spPr>
          <a:xfrm>
            <a:off x="84138" y="2784475"/>
            <a:ext cx="4381500" cy="1076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Question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Select the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most appropriate</a:t>
            </a:r>
            <a:r>
              <a:rPr lang="en-US" sz="16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dirty="0">
                <a:latin typeface="+mn-lt"/>
              </a:rPr>
              <a:t>information option that should be communicated to the patient.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</a:t>
            </a:r>
            <a:r>
              <a:rPr lang="en-US" sz="1600" i="1" dirty="0">
                <a:latin typeface="+mn-lt"/>
              </a:rPr>
              <a:t>mark it with a tick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5" name="CAI3" title="Correct Answer Indicator">
            <a:extLst>
              <a:ext uri="{FF2B5EF4-FFF2-40B4-BE49-F238E27FC236}">
                <a16:creationId xmlns:a16="http://schemas.microsoft.com/office/drawing/2014/main" id="{8F7B4F19-120E-66FC-5618-49464AD69F2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4716463" y="2492375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D33E2982-BF51-B7A4-C76B-1560F5D8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0" y="274638"/>
            <a:ext cx="101600" cy="346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00" dirty="0">
                <a:solidFill>
                  <a:schemeClr val="bg1"/>
                </a:solidFill>
              </a:rPr>
              <a:t>Enter Question Text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AC402BBF-D48F-8468-4054-EEA45A8F8BCD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2650" y="395288"/>
            <a:ext cx="3695700" cy="5730875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Amlodipine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Atorvastatin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Dihydrocodeine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Ferrous </a:t>
            </a:r>
            <a:r>
              <a:rPr lang="en-GB" sz="1600" dirty="0" err="1"/>
              <a:t>sulfate</a:t>
            </a:r>
            <a:endParaRPr lang="en-GB" sz="1600" dirty="0"/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Indapamide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Loperamide 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Metformin 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Ramipril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Tolterodine 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Tramadol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endParaRPr lang="en-GB" sz="1600" dirty="0"/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82439BCF-652D-60A2-C66D-8395A431C0C4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9D816E-BED2-264F-4CE1-504B3792FCCC}"/>
              </a:ext>
            </a:extLst>
          </p:cNvPr>
          <p:cNvSpPr txBox="1">
            <a:spLocks/>
          </p:cNvSpPr>
          <p:nvPr/>
        </p:nvSpPr>
        <p:spPr>
          <a:xfrm>
            <a:off x="84138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9303D9-6B11-A801-1C82-AA577FD03F99}"/>
              </a:ext>
            </a:extLst>
          </p:cNvPr>
          <p:cNvSpPr txBox="1">
            <a:spLocks/>
          </p:cNvSpPr>
          <p:nvPr/>
        </p:nvSpPr>
        <p:spPr>
          <a:xfrm>
            <a:off x="3727450" y="82550"/>
            <a:ext cx="738188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COM020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77BFB2-3598-7E0B-233D-0BEE016E0919}"/>
              </a:ext>
            </a:extLst>
          </p:cNvPr>
          <p:cNvSpPr txBox="1">
            <a:spLocks/>
          </p:cNvSpPr>
          <p:nvPr/>
        </p:nvSpPr>
        <p:spPr>
          <a:xfrm>
            <a:off x="3367088" y="82550"/>
            <a:ext cx="360362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20488" name="TextBox 8">
            <a:extLst>
              <a:ext uri="{FF2B5EF4-FFF2-40B4-BE49-F238E27FC236}">
                <a16:creationId xmlns:a16="http://schemas.microsoft.com/office/drawing/2014/main" id="{0124B7A5-3026-1986-E9E9-652B2FF54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598488"/>
            <a:ext cx="4381500" cy="1816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A  54-year old man is currently a voluntary patient in a Psychiatry Ward. He has schizophrenia which has been unresponsive to conventional antipsychotic drugs.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He agrees to start on clozapine.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F22E17-9FD1-3C7E-2B20-897C18DC1E02}"/>
              </a:ext>
            </a:extLst>
          </p:cNvPr>
          <p:cNvSpPr txBox="1"/>
          <p:nvPr/>
        </p:nvSpPr>
        <p:spPr>
          <a:xfrm>
            <a:off x="84138" y="2784475"/>
            <a:ext cx="4381500" cy="1076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Question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Among his concomitant medications (listed), select those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most appropriate</a:t>
            </a:r>
            <a:r>
              <a:rPr lang="en-US" sz="16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dirty="0">
                <a:latin typeface="+mn-lt"/>
              </a:rPr>
              <a:t>to consider ceasing or substituting (</a:t>
            </a:r>
            <a:r>
              <a:rPr lang="en-US" sz="1600" i="1" dirty="0">
                <a:latin typeface="+mn-lt"/>
              </a:rPr>
              <a:t>mark them with a tick</a:t>
            </a:r>
            <a:r>
              <a:rPr lang="en-US" sz="1600" dirty="0">
                <a:latin typeface="+mn-lt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54BF19AC-03A2-48D6-7913-5C11C68D3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0" y="274638"/>
            <a:ext cx="101600" cy="346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00" dirty="0">
                <a:solidFill>
                  <a:schemeClr val="bg1"/>
                </a:solidFill>
              </a:rPr>
              <a:t>Enter Question Text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8E7E9A48-C4B6-0665-0770-F1BC431D0D5D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416550" y="376238"/>
            <a:ext cx="3694113" cy="5730875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Amlodipine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Atorvastatin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Dihydrocodeine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Ferrous </a:t>
            </a:r>
            <a:r>
              <a:rPr lang="en-GB" sz="1600" dirty="0" err="1"/>
              <a:t>sulfate</a:t>
            </a:r>
            <a:endParaRPr lang="en-GB" sz="1600" dirty="0"/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Indapamide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Loperamide 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Metformin 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Ramipril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Tolterodine 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Tramadol</a:t>
            </a: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600" dirty="0"/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728815DF-1F55-4E9F-CE3D-DB90DBB2AE91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4617B7-FC3B-CEC8-C53C-53B7F17A6295}"/>
              </a:ext>
            </a:extLst>
          </p:cNvPr>
          <p:cNvSpPr txBox="1">
            <a:spLocks/>
          </p:cNvSpPr>
          <p:nvPr/>
        </p:nvSpPr>
        <p:spPr>
          <a:xfrm>
            <a:off x="84138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32A3398-9FCC-8C68-2C4A-C836AA9E66A2}"/>
              </a:ext>
            </a:extLst>
          </p:cNvPr>
          <p:cNvSpPr txBox="1">
            <a:spLocks/>
          </p:cNvSpPr>
          <p:nvPr/>
        </p:nvSpPr>
        <p:spPr>
          <a:xfrm>
            <a:off x="3727450" y="82550"/>
            <a:ext cx="738188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COM020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730469-5528-C8F1-C41E-9939BD804162}"/>
              </a:ext>
            </a:extLst>
          </p:cNvPr>
          <p:cNvSpPr txBox="1">
            <a:spLocks/>
          </p:cNvSpPr>
          <p:nvPr/>
        </p:nvSpPr>
        <p:spPr>
          <a:xfrm>
            <a:off x="3367088" y="82550"/>
            <a:ext cx="360362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21512" name="TextBox 8">
            <a:extLst>
              <a:ext uri="{FF2B5EF4-FFF2-40B4-BE49-F238E27FC236}">
                <a16:creationId xmlns:a16="http://schemas.microsoft.com/office/drawing/2014/main" id="{82FF7654-F25C-BB1A-79F0-B3BA682EE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598488"/>
            <a:ext cx="4381500" cy="1816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A  54-year old man is currently a voluntary patient in a Psychiatry Ward. He has schizophrenia which has been unresponsive to conventional antipsychotic drugs.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He agrees to start on clozapine.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BFD9B7-72E1-B039-1AF4-2979A2C32190}"/>
              </a:ext>
            </a:extLst>
          </p:cNvPr>
          <p:cNvSpPr txBox="1"/>
          <p:nvPr/>
        </p:nvSpPr>
        <p:spPr>
          <a:xfrm>
            <a:off x="84138" y="2784475"/>
            <a:ext cx="4381500" cy="1076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Question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Among his concomitant medications (listed), select those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most appropriate</a:t>
            </a:r>
            <a:r>
              <a:rPr lang="en-US" sz="16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dirty="0">
                <a:latin typeface="+mn-lt"/>
              </a:rPr>
              <a:t>to consider ceasing or substituting (</a:t>
            </a:r>
            <a:r>
              <a:rPr lang="en-US" sz="1600" i="1" dirty="0">
                <a:latin typeface="+mn-lt"/>
              </a:rPr>
              <a:t>mark them with a tick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5" name="CAI3" title="Correct Answer Indicator">
            <a:extLst>
              <a:ext uri="{FF2B5EF4-FFF2-40B4-BE49-F238E27FC236}">
                <a16:creationId xmlns:a16="http://schemas.microsoft.com/office/drawing/2014/main" id="{B8AF9ABF-680C-6E4E-71DC-10CEC5B1F0D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5084763" y="1265238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CAI3" title="Correct Answer Indicator">
            <a:extLst>
              <a:ext uri="{FF2B5EF4-FFF2-40B4-BE49-F238E27FC236}">
                <a16:creationId xmlns:a16="http://schemas.microsoft.com/office/drawing/2014/main" id="{16F16DD2-BE35-4B5F-2769-778CDFCC484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5027613" y="1658938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CAI3" title="Correct Answer Indicator">
            <a:extLst>
              <a:ext uri="{FF2B5EF4-FFF2-40B4-BE49-F238E27FC236}">
                <a16:creationId xmlns:a16="http://schemas.microsoft.com/office/drawing/2014/main" id="{7E866071-A1BB-9166-824C-EBCB29C946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0800000">
            <a:off x="5129213" y="2414588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CAI3" title="Correct Answer Indicator">
            <a:extLst>
              <a:ext uri="{FF2B5EF4-FFF2-40B4-BE49-F238E27FC236}">
                <a16:creationId xmlns:a16="http://schemas.microsoft.com/office/drawing/2014/main" id="{15B971C0-02F9-AB83-9DD2-9651B8BCEB1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10800000">
            <a:off x="5181600" y="3563938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CAI3" title="Correct Answer Indicator">
            <a:extLst>
              <a:ext uri="{FF2B5EF4-FFF2-40B4-BE49-F238E27FC236}">
                <a16:creationId xmlns:a16="http://schemas.microsoft.com/office/drawing/2014/main" id="{DF7065BC-8781-0DA6-17F1-AD819E3284E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10800000">
            <a:off x="5219700" y="3971925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7431-9B59-CFB9-D3FE-1A67D843E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dirty="0"/>
              <a:t>Clozapine safety, BNF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B17F8-D7AA-B434-97CA-FAAC81CED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9" y="620688"/>
            <a:ext cx="6624736" cy="5616624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>
                <a:solidFill>
                  <a:srgbClr val="FF0000"/>
                </a:solidFill>
              </a:rPr>
              <a:t>1</a:t>
            </a:r>
            <a:r>
              <a:rPr lang="en-GB" sz="2400" b="1" baseline="30000" dirty="0">
                <a:solidFill>
                  <a:srgbClr val="FF0000"/>
                </a:solidFill>
              </a:rPr>
              <a:t>st</a:t>
            </a:r>
            <a:r>
              <a:rPr lang="en-GB" sz="2400" b="1" dirty="0">
                <a:solidFill>
                  <a:srgbClr val="FF0000"/>
                </a:solidFill>
              </a:rPr>
              <a:t> Q: </a:t>
            </a:r>
            <a:r>
              <a:rPr lang="en-GB" sz="2400" dirty="0"/>
              <a:t>‘Most appropriate = (D); He should report symptoms of infection, especially influenza-like illnesses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2000" b="1" dirty="0"/>
              <a:t>Case for: </a:t>
            </a:r>
            <a:r>
              <a:rPr lang="en-GB" sz="2000" dirty="0"/>
              <a:t>Potentially severe implications if it happens &amp; the patient dismisses the symptoms (which they might if not provided that advice); Neutropenia and agranulocytosis well-reported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2000" dirty="0"/>
              <a:t>Other drugs with bone marrow toxicity?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GB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>
                <a:solidFill>
                  <a:srgbClr val="FF0000"/>
                </a:solidFill>
              </a:rPr>
              <a:t>2</a:t>
            </a:r>
            <a:r>
              <a:rPr lang="en-GB" sz="2400" b="1" baseline="30000" dirty="0">
                <a:solidFill>
                  <a:srgbClr val="FF0000"/>
                </a:solidFill>
              </a:rPr>
              <a:t>nd</a:t>
            </a:r>
            <a:r>
              <a:rPr lang="en-GB" sz="2400" b="1" dirty="0">
                <a:solidFill>
                  <a:srgbClr val="FF0000"/>
                </a:solidFill>
              </a:rPr>
              <a:t> Q: </a:t>
            </a:r>
            <a:r>
              <a:rPr lang="en-GB" sz="2400" dirty="0"/>
              <a:t>Potentially fatal intestinal obstruction reported; MHRA warning applies re development of constipation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sz="1600" dirty="0"/>
              <a:t>Hence need to review concomitant meds; aim to avoid / cease any associated with constipation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sz="1600" dirty="0">
                <a:hlinkClick r:id="rId2"/>
              </a:rPr>
              <a:t>https://bnf.nice.org.uk/drugs/clozapine/#important-safety-information</a:t>
            </a:r>
            <a:r>
              <a:rPr lang="en-GB" sz="1600" dirty="0"/>
              <a:t>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sz="1600" dirty="0"/>
              <a:t>Go to section, then go to Cautions and CI sections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/>
              <a:t>Where a drug has several major risks, COM answer options will only list one that </a:t>
            </a:r>
            <a:r>
              <a:rPr lang="en-GB" sz="2400" u="sng" dirty="0"/>
              <a:t>fits best </a:t>
            </a:r>
            <a:r>
              <a:rPr lang="en-GB" sz="2400" dirty="0"/>
              <a:t>as ‘most appropriate’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CD6CC9-5956-BEA3-8AE4-B4088749E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3" y="4077073"/>
            <a:ext cx="3816424" cy="11545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5D4A9F21-2814-B3ED-EB5B-2BD082962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GB" altLang="en-US" sz="2400" b="1"/>
              <a:t>Multiple problems possible with clozapine – SO TAKE CARE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A762B-3849-A901-D9FA-A101F5C51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1863" y="1628775"/>
            <a:ext cx="2952750" cy="4525963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CYP hepatic metabolism (1A2 &amp; others)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Enzyme inducers, e.g., rifampicin, smoking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[carbamazepine is an inducer too but more concern re its bone marrow toxicity </a:t>
            </a:r>
            <a:r>
              <a:rPr lang="en-GB" dirty="0">
                <a:sym typeface="Wingdings" panose="05000000000000000000" pitchFamily="2" charset="2"/>
              </a:rPr>
              <a:t> avoid]</a:t>
            </a: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Inhibitors, e.g., ciprofloxacin, ritonavir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</a:rPr>
              <a:t>Best advice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</a:rPr>
              <a:t>Don’t rely on memory with clozapine - Check!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87855005-9D80-ECFE-4340-2FE26B765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125538"/>
            <a:ext cx="58356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6">
            <a:extLst>
              <a:ext uri="{FF2B5EF4-FFF2-40B4-BE49-F238E27FC236}">
                <a16:creationId xmlns:a16="http://schemas.microsoft.com/office/drawing/2014/main" id="{5D1A7C15-1FBF-DF79-8A00-A880C8C22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6154738"/>
            <a:ext cx="7345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hlinkClick r:id="rId4"/>
              </a:rPr>
              <a:t>https://bnf.nice.org.uk/drugs/clozapine/#important-safety-information</a:t>
            </a:r>
            <a:r>
              <a:rPr lang="en-GB" altLang="en-US" sz="180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>
            <a:extLst>
              <a:ext uri="{FF2B5EF4-FFF2-40B4-BE49-F238E27FC236}">
                <a16:creationId xmlns:a16="http://schemas.microsoft.com/office/drawing/2014/main" id="{ADEB21DF-1AA3-9CC1-578F-EDD5A6383D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20725"/>
          </a:xfrm>
        </p:spPr>
        <p:txBody>
          <a:bodyPr/>
          <a:lstStyle/>
          <a:p>
            <a:pPr eaLnBrk="1" hangingPunct="1"/>
            <a:r>
              <a:rPr lang="en-GB" altLang="en-US" sz="2800" b="1"/>
              <a:t>Clozapine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CA8ABD-AE25-05D8-7DBB-E92CA5A05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545137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Self-reporting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He should report symptoms of infection, especially influenza-like illnesses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He should report  new onset (or worsening) constipation – may herald intestinal obstruction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Medications use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He should not stop the medication abruptly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Monitoring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Cholesterol and fasting blood glucose levels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FBC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Prolactin levels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At increased risk of cardiac disease and </a:t>
            </a:r>
            <a:r>
              <a:rPr lang="en-GB" dirty="0" err="1"/>
              <a:t>QTc</a:t>
            </a:r>
            <a:r>
              <a:rPr lang="en-GB" dirty="0"/>
              <a:t> prolongation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Other comments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May experience some drowsiness and the effects of alcohol may be enhanced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Will need his medication to be slowly increased over several weeks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Weight increase – hyperglycaemia / diabetes / glucose control problems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FF0000"/>
                </a:solidFill>
              </a:rPr>
              <a:t>Specialty drug (to prescribe) but those of us who encounter patients taking it need to be aware of its many side effects / toxicities &amp; alert pharmacists / psych team for  help re optimal management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03F64-63BB-B29F-48CA-13FE1168A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altLang="en-US" sz="3600" dirty="0"/>
              <a:t>Before we begin: Know your BNF</a:t>
            </a:r>
            <a:endParaRPr lang="en-GB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DB632A-4E2E-3441-AF69-1E304A06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1" y="859569"/>
            <a:ext cx="4893598" cy="51388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D14F8F-F2A6-FC10-2F61-476FA104E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" y="883411"/>
            <a:ext cx="4893598" cy="5138861"/>
          </a:xfrm>
          <a:prstGeom prst="rect">
            <a:avLst/>
          </a:prstGeom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id="{8467A7D3-5DB5-0A51-8817-A8FA87B9C1D2}"/>
              </a:ext>
            </a:extLst>
          </p:cNvPr>
          <p:cNvSpPr/>
          <p:nvPr/>
        </p:nvSpPr>
        <p:spPr>
          <a:xfrm>
            <a:off x="1115616" y="5583036"/>
            <a:ext cx="338337" cy="28803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BAF88982-436A-B77D-7989-5569194D29A0}"/>
              </a:ext>
            </a:extLst>
          </p:cNvPr>
          <p:cNvSpPr/>
          <p:nvPr/>
        </p:nvSpPr>
        <p:spPr>
          <a:xfrm>
            <a:off x="4355976" y="2827627"/>
            <a:ext cx="292248" cy="28803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71DC55-6A29-4969-EBE2-3318EF06D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676749"/>
            <a:ext cx="4775149" cy="2906612"/>
          </a:xfrm>
          <a:prstGeom prst="rect">
            <a:avLst/>
          </a:prstGeom>
        </p:spPr>
      </p:pic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970A9D11-4BE7-2C5A-FA6F-3D3BC38E3255}"/>
              </a:ext>
            </a:extLst>
          </p:cNvPr>
          <p:cNvSpPr/>
          <p:nvPr/>
        </p:nvSpPr>
        <p:spPr>
          <a:xfrm>
            <a:off x="6651065" y="5878255"/>
            <a:ext cx="292248" cy="28803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434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4DEE5-1A13-F2E2-96E9-3D7B7E744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100" b="1" dirty="0">
                <a:solidFill>
                  <a:srgbClr val="FF0000"/>
                </a:solidFill>
              </a:rPr>
              <a:t>Read the BNF Treatment Summary for psychoses &amp; related disorders</a:t>
            </a:r>
            <a:br>
              <a:rPr lang="en-GB" sz="3100" b="1" dirty="0">
                <a:solidFill>
                  <a:srgbClr val="FF0000"/>
                </a:solidFill>
              </a:rPr>
            </a:br>
            <a:r>
              <a:rPr lang="en-GB" sz="3100" b="1" dirty="0">
                <a:solidFill>
                  <a:srgbClr val="FF0000"/>
                </a:solidFill>
              </a:rPr>
              <a:t> </a:t>
            </a:r>
            <a:r>
              <a:rPr lang="en-GB" sz="1800" b="1" dirty="0">
                <a:hlinkClick r:id="rId2"/>
              </a:rPr>
              <a:t>https://bnf.nice.org.uk/treatment-summaries/psychoses-and-related-disorders/</a:t>
            </a:r>
            <a:r>
              <a:rPr lang="en-GB" sz="1800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122A0-42C9-FD7A-FABC-DFB4A66DA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679950"/>
          </a:xfrm>
        </p:spPr>
        <p:txBody>
          <a:bodyPr rtlCol="0">
            <a:normAutofit fontScale="5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/>
              <a:t>Anti-psychotics (in general)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/>
              <a:t>Major side effects – relatively uncommon but crucial to recognise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Blood dyscrasias / agranulocytosis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QT prolongation, arrythmias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Worsening diabetes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Worsening Parkinson’s disease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Neuroleptic malignant syndrome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Commoner side effects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b="1" dirty="0"/>
              <a:t>Anti-cholinergic / muscarinic</a:t>
            </a:r>
            <a:r>
              <a:rPr lang="en-GB" dirty="0"/>
              <a:t>: Drowsiness, constipation, urinary retention, dry mouth,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Hypotension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Weight gain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Galactorrhoea, gynaecomastia, sexual dysfunction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Monitoring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rgbClr val="FF0000"/>
                </a:solidFill>
              </a:rPr>
              <a:t>UNIVERSAL TIP: If BNF has a Safety / Important Safety Information section for </a:t>
            </a:r>
            <a:r>
              <a:rPr lang="en-GB" b="1" u="sng" dirty="0">
                <a:solidFill>
                  <a:srgbClr val="FF0000"/>
                </a:solidFill>
              </a:rPr>
              <a:t>any</a:t>
            </a:r>
            <a:r>
              <a:rPr lang="en-GB" b="1" dirty="0">
                <a:solidFill>
                  <a:srgbClr val="FF0000"/>
                </a:solidFill>
              </a:rPr>
              <a:t> drug, check it!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FBCs, U+Es, LFTs, lipids, blood glucose, blood pressure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Prolactin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Physical health (and cardiovascular risk) monitoring, QTc monitoring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Not to stop medications suddenly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B0EE03A0-B399-807C-F711-F1AFEA5E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0" y="274638"/>
            <a:ext cx="101600" cy="346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00" dirty="0">
                <a:solidFill>
                  <a:schemeClr val="bg1"/>
                </a:solidFill>
              </a:rPr>
              <a:t>Enter Question Text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98B4AE78-33FC-1FFE-6129-AD4870DE2BFF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2650" y="395288"/>
            <a:ext cx="3695700" cy="5730875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may get side effects including rare occurrences of visual disturbances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must not crush the medications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needs regular blood tests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should avoid significant exposure to sunlight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should continue taking the medications even if he develops side effects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should not consume alcohol while taking doxycycline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should take the medication with milk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His teeth can be discoloured from the treatment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5BEF849D-3BAC-1705-F4FC-E38D01F3FACC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F0556D-3A28-23F1-4DA9-6B3755BAB49E}"/>
              </a:ext>
            </a:extLst>
          </p:cNvPr>
          <p:cNvSpPr txBox="1">
            <a:spLocks/>
          </p:cNvSpPr>
          <p:nvPr/>
        </p:nvSpPr>
        <p:spPr>
          <a:xfrm>
            <a:off x="84138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BBF311-2664-F109-E9E4-0110AB6384F4}"/>
              </a:ext>
            </a:extLst>
          </p:cNvPr>
          <p:cNvSpPr txBox="1">
            <a:spLocks/>
          </p:cNvSpPr>
          <p:nvPr/>
        </p:nvSpPr>
        <p:spPr>
          <a:xfrm>
            <a:off x="3727450" y="82550"/>
            <a:ext cx="738188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COM021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DBDC4A5-241F-9C23-B026-A95B15645DCB}"/>
              </a:ext>
            </a:extLst>
          </p:cNvPr>
          <p:cNvSpPr txBox="1">
            <a:spLocks/>
          </p:cNvSpPr>
          <p:nvPr/>
        </p:nvSpPr>
        <p:spPr>
          <a:xfrm>
            <a:off x="3367088" y="82550"/>
            <a:ext cx="360362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28680" name="TextBox 8">
            <a:extLst>
              <a:ext uri="{FF2B5EF4-FFF2-40B4-BE49-F238E27FC236}">
                <a16:creationId xmlns:a16="http://schemas.microsoft.com/office/drawing/2014/main" id="{AED27B81-3043-ABF1-0346-29D47E24F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598488"/>
            <a:ext cx="4381500" cy="1570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A 24-year old man presents to his GP with moderate-severity acne. Previous trials of topical preparations were unsuccessful in treating his acne. He has been prescribed doxycycline 100 mg orally daily.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20836-144B-9217-D6F9-456C99948BFF}"/>
              </a:ext>
            </a:extLst>
          </p:cNvPr>
          <p:cNvSpPr txBox="1"/>
          <p:nvPr/>
        </p:nvSpPr>
        <p:spPr>
          <a:xfrm>
            <a:off x="84138" y="2784475"/>
            <a:ext cx="4381500" cy="830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Question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Select the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TRUE information options</a:t>
            </a:r>
            <a:r>
              <a:rPr lang="en-US" sz="1600" dirty="0">
                <a:latin typeface="+mn-lt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</a:t>
            </a:r>
            <a:r>
              <a:rPr lang="en-US" sz="1600" i="1" dirty="0">
                <a:latin typeface="+mn-lt"/>
              </a:rPr>
              <a:t>mark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all</a:t>
            </a:r>
            <a:r>
              <a:rPr lang="en-US" sz="1600" i="1" dirty="0">
                <a:latin typeface="+mn-lt"/>
              </a:rPr>
              <a:t> with a tick</a:t>
            </a:r>
            <a:r>
              <a:rPr lang="en-US" sz="1600" dirty="0">
                <a:latin typeface="+mn-lt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E470F3F5-BF43-42D0-9D83-BA98ADAB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0" y="274638"/>
            <a:ext cx="101600" cy="346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00" dirty="0">
                <a:solidFill>
                  <a:schemeClr val="bg1"/>
                </a:solidFill>
              </a:rPr>
              <a:t>Enter Question Text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471A37F5-A198-F84E-B0D2-FD51612DA8BF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2650" y="395288"/>
            <a:ext cx="3695700" cy="5730875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may get side effects including rare occurrences of visual disturbances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must not crush the medications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needs regular blood tests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should avoid significant exposure to sunlight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should continue taking the medications even if he develops side effects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should not consume alcohol while taking doxycycline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should take the medication with milk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His teeth can be discoloured from the treatment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2E2DD30A-AB98-FB6F-C6B4-C2B99860503E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D591C0F-1AFD-5B51-F4F8-CC66232BC3DE}"/>
              </a:ext>
            </a:extLst>
          </p:cNvPr>
          <p:cNvSpPr txBox="1">
            <a:spLocks/>
          </p:cNvSpPr>
          <p:nvPr/>
        </p:nvSpPr>
        <p:spPr>
          <a:xfrm>
            <a:off x="84138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4346F6-D2CA-13D7-6D32-3D7CB78CB346}"/>
              </a:ext>
            </a:extLst>
          </p:cNvPr>
          <p:cNvSpPr txBox="1">
            <a:spLocks/>
          </p:cNvSpPr>
          <p:nvPr/>
        </p:nvSpPr>
        <p:spPr>
          <a:xfrm>
            <a:off x="3727450" y="82550"/>
            <a:ext cx="738188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COM021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573DB5-A677-C4BA-F2BF-ADEF29233486}"/>
              </a:ext>
            </a:extLst>
          </p:cNvPr>
          <p:cNvSpPr txBox="1">
            <a:spLocks/>
          </p:cNvSpPr>
          <p:nvPr/>
        </p:nvSpPr>
        <p:spPr>
          <a:xfrm>
            <a:off x="3367088" y="82550"/>
            <a:ext cx="360362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29704" name="TextBox 8">
            <a:extLst>
              <a:ext uri="{FF2B5EF4-FFF2-40B4-BE49-F238E27FC236}">
                <a16:creationId xmlns:a16="http://schemas.microsoft.com/office/drawing/2014/main" id="{167EA8C5-F103-CA06-047F-AFE27CF50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598488"/>
            <a:ext cx="4381500" cy="1570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A 24-year old man presents to his GP with moderate-severity acne. Previous trials of topical preparations were unsuccessful in treating his acne. He has been prescribed doxycycline 100 mg orally daily.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ADDE9D-9F0B-6025-507A-1C2E220707C6}"/>
              </a:ext>
            </a:extLst>
          </p:cNvPr>
          <p:cNvSpPr txBox="1"/>
          <p:nvPr/>
        </p:nvSpPr>
        <p:spPr>
          <a:xfrm>
            <a:off x="84138" y="2784475"/>
            <a:ext cx="4381500" cy="830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Question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Select the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TRUE information options</a:t>
            </a:r>
            <a:r>
              <a:rPr lang="en-US" sz="1600" dirty="0">
                <a:latin typeface="+mn-lt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</a:t>
            </a:r>
            <a:r>
              <a:rPr lang="en-US" sz="1600" i="1" dirty="0">
                <a:latin typeface="+mn-lt"/>
              </a:rPr>
              <a:t>mark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all</a:t>
            </a:r>
            <a:r>
              <a:rPr lang="en-US" sz="1600" i="1" dirty="0">
                <a:latin typeface="+mn-lt"/>
              </a:rPr>
              <a:t> with a tick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14" name="CAI1" title="Correct Answer Indicator">
            <a:extLst>
              <a:ext uri="{FF2B5EF4-FFF2-40B4-BE49-F238E27FC236}">
                <a16:creationId xmlns:a16="http://schemas.microsoft.com/office/drawing/2014/main" id="{3D31EF94-D94B-CB65-573C-D5102A10A54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4500563" y="441325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5" name="CAI2" title="Correct Answer Indicator">
            <a:extLst>
              <a:ext uri="{FF2B5EF4-FFF2-40B4-BE49-F238E27FC236}">
                <a16:creationId xmlns:a16="http://schemas.microsoft.com/office/drawing/2014/main" id="{84291BFB-E655-66AC-9D35-83A1DF4E96C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4500563" y="2044700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D5F2DE2A-4194-AE1C-AFBA-D7EACEEF1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0" y="274638"/>
            <a:ext cx="101600" cy="346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00" dirty="0">
                <a:solidFill>
                  <a:schemeClr val="bg1"/>
                </a:solidFill>
              </a:rPr>
              <a:t>Enter Question Text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ABC9C85D-AB51-7FC6-124A-5EB4720E89C7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2650" y="395288"/>
            <a:ext cx="3695700" cy="5730875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may get side effects including rare occurrences of visual disturbances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must not crush the medications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needs regular blood tests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should avoid significant exposure to sunlight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should continue taking the medications even if he develops side effects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should not consume alcohol while taking doxycycline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should take the medication with milk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His teeth can be discoloured from the treatment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7115935A-AD57-5186-6531-1F6231DB599F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89B024-15D4-6B2E-B57D-4CABA21F5D60}"/>
              </a:ext>
            </a:extLst>
          </p:cNvPr>
          <p:cNvSpPr txBox="1">
            <a:spLocks/>
          </p:cNvSpPr>
          <p:nvPr/>
        </p:nvSpPr>
        <p:spPr>
          <a:xfrm>
            <a:off x="84138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677FCD-C167-FB50-D5D1-9107CB88B1EB}"/>
              </a:ext>
            </a:extLst>
          </p:cNvPr>
          <p:cNvSpPr txBox="1">
            <a:spLocks/>
          </p:cNvSpPr>
          <p:nvPr/>
        </p:nvSpPr>
        <p:spPr>
          <a:xfrm>
            <a:off x="3727450" y="82550"/>
            <a:ext cx="738188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COM021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7FD3A9-2E00-1258-06D0-328E464EC9DA}"/>
              </a:ext>
            </a:extLst>
          </p:cNvPr>
          <p:cNvSpPr txBox="1">
            <a:spLocks/>
          </p:cNvSpPr>
          <p:nvPr/>
        </p:nvSpPr>
        <p:spPr>
          <a:xfrm>
            <a:off x="3367088" y="82550"/>
            <a:ext cx="360362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30728" name="TextBox 8">
            <a:extLst>
              <a:ext uri="{FF2B5EF4-FFF2-40B4-BE49-F238E27FC236}">
                <a16:creationId xmlns:a16="http://schemas.microsoft.com/office/drawing/2014/main" id="{FA1A5FD6-8CBA-0E25-48FE-21B6A0613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598488"/>
            <a:ext cx="4381500" cy="1570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A 24-year old man presents to his GP with moderate-severity acne. Previous trials of topical preparations were unsuccessful in treating his acne. He has been prescribed doxycycline 100 mg orally daily.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CC73C5-B7B0-222D-6BDB-FA35E1FE01C1}"/>
              </a:ext>
            </a:extLst>
          </p:cNvPr>
          <p:cNvSpPr txBox="1"/>
          <p:nvPr/>
        </p:nvSpPr>
        <p:spPr>
          <a:xfrm>
            <a:off x="122238" y="2441575"/>
            <a:ext cx="4381500" cy="1076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Question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Select the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most appropriate</a:t>
            </a:r>
            <a:r>
              <a:rPr lang="en-US" sz="16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dirty="0">
                <a:latin typeface="+mn-lt"/>
              </a:rPr>
              <a:t>information option that should be communicated to the patient.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</a:t>
            </a:r>
            <a:r>
              <a:rPr lang="en-US" sz="1600" i="1" dirty="0">
                <a:latin typeface="+mn-lt"/>
              </a:rPr>
              <a:t>mark it with a tick</a:t>
            </a:r>
            <a:r>
              <a:rPr lang="en-US" sz="1600" dirty="0">
                <a:latin typeface="+mn-lt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3D126F37-736C-9D37-DC11-79943E545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0" y="274638"/>
            <a:ext cx="101600" cy="346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00" dirty="0">
                <a:solidFill>
                  <a:schemeClr val="bg1"/>
                </a:solidFill>
              </a:rPr>
              <a:t>Enter Question Text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485DE478-879F-CCFF-DE7A-98752F3E077A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2650" y="395288"/>
            <a:ext cx="3695700" cy="5730875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may get side effects including rare occurrences of visual disturbances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must not crush the medications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needs regular blood tests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should avoid significant exposure to sunlight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should continue taking the medications even if he develops side effects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should not consume alcohol while taking doxycycline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He should take the medication with milk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His teeth can be discoloured from the treatment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F1731E59-110A-5DC9-2070-C5FFD9314666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767F70-6A88-0058-1644-365EDB7B0371}"/>
              </a:ext>
            </a:extLst>
          </p:cNvPr>
          <p:cNvSpPr txBox="1">
            <a:spLocks/>
          </p:cNvSpPr>
          <p:nvPr/>
        </p:nvSpPr>
        <p:spPr>
          <a:xfrm>
            <a:off x="84138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B56B4D1-E705-3B21-66EB-453E4F8A7B5C}"/>
              </a:ext>
            </a:extLst>
          </p:cNvPr>
          <p:cNvSpPr txBox="1">
            <a:spLocks/>
          </p:cNvSpPr>
          <p:nvPr/>
        </p:nvSpPr>
        <p:spPr>
          <a:xfrm>
            <a:off x="3727450" y="82550"/>
            <a:ext cx="738188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COM021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A76162-F570-4BA4-9239-1E46EB872096}"/>
              </a:ext>
            </a:extLst>
          </p:cNvPr>
          <p:cNvSpPr txBox="1">
            <a:spLocks/>
          </p:cNvSpPr>
          <p:nvPr/>
        </p:nvSpPr>
        <p:spPr>
          <a:xfrm>
            <a:off x="3367088" y="82550"/>
            <a:ext cx="360362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31752" name="TextBox 8">
            <a:extLst>
              <a:ext uri="{FF2B5EF4-FFF2-40B4-BE49-F238E27FC236}">
                <a16:creationId xmlns:a16="http://schemas.microsoft.com/office/drawing/2014/main" id="{374F7459-89B3-45AC-7777-51F405CD3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598488"/>
            <a:ext cx="4381500" cy="1570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A 24-year old man presents to his GP with moderate-severity acne. Previous trials of topical preparations were unsuccessful in treating his acne. He has been prescribed doxycycline 100 mg orally daily.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E28C73-ACC8-BD0A-A0C2-C2F6BD628377}"/>
              </a:ext>
            </a:extLst>
          </p:cNvPr>
          <p:cNvSpPr txBox="1"/>
          <p:nvPr/>
        </p:nvSpPr>
        <p:spPr>
          <a:xfrm>
            <a:off x="84138" y="2784475"/>
            <a:ext cx="4381500" cy="1076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Question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Select the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most appropriate</a:t>
            </a:r>
            <a:r>
              <a:rPr lang="en-US" sz="16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dirty="0">
                <a:latin typeface="+mn-lt"/>
              </a:rPr>
              <a:t>information option that should be communicated to the patient.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</a:t>
            </a:r>
            <a:r>
              <a:rPr lang="en-US" sz="1600" i="1" dirty="0">
                <a:latin typeface="+mn-lt"/>
              </a:rPr>
              <a:t>mark it with a tick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14" name="CAI1" title="Correct Answer Indicator">
            <a:extLst>
              <a:ext uri="{FF2B5EF4-FFF2-40B4-BE49-F238E27FC236}">
                <a16:creationId xmlns:a16="http://schemas.microsoft.com/office/drawing/2014/main" id="{8F7115A0-8B1B-D372-FA2A-4188E8349DB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4378325" y="2095500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40BE4-73A5-FE62-456E-7CAA8438B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FEB03-B318-99A5-F6BA-23AA3C28A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/>
              <a:t>Rationale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2400" dirty="0"/>
              <a:t>Photosensitivity is both common and severe (and therefore more appropriate to inform patient)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2400" dirty="0"/>
              <a:t>The visual side effect, while severe, is rare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2400" dirty="0"/>
              <a:t>Additionally, photosensitivity advice is important enough to be on the medication label (upcoming slides)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/>
              <a:t>Doxycycline / tetracyclines &amp; discoloration of teeth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2400" dirty="0"/>
              <a:t>BNF: avoid in children &lt;8y [choice of precisely 8y not explained] and in trimesters 2 &amp; 3 of pregnancy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2400" dirty="0"/>
              <a:t>Brief exposure in pregnancy – a benefit /risk judgement; every child exposed in utero does not develop tooth discoloration.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2400" dirty="0"/>
              <a:t>SPC is useful as well as BNF  – need to balance risk aversion with absence of reliable evidence; </a:t>
            </a:r>
            <a:r>
              <a:rPr lang="en-GB" sz="2400" dirty="0">
                <a:hlinkClick r:id="rId2"/>
              </a:rPr>
              <a:t>https://www.medicines.org.uk/emc/product/4063/smpc</a:t>
            </a:r>
            <a:r>
              <a:rPr lang="en-GB" sz="2400" dirty="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7E649C61-9792-3719-30A9-BB4DD141A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Photosensitivity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401D3F61-92AF-9CC3-3964-BFFD9B9629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1124744"/>
            <a:ext cx="8229600" cy="5040560"/>
          </a:xfrm>
        </p:spPr>
        <p:txBody>
          <a:bodyPr/>
          <a:lstStyle/>
          <a:p>
            <a:pPr eaLnBrk="1" hangingPunct="1"/>
            <a:r>
              <a:rPr lang="en-GB" altLang="en-US" dirty="0" err="1"/>
              <a:t>Isotretinoin</a:t>
            </a:r>
            <a:r>
              <a:rPr lang="en-GB" altLang="en-US" dirty="0"/>
              <a:t> </a:t>
            </a:r>
          </a:p>
          <a:p>
            <a:pPr lvl="2" eaLnBrk="1" hangingPunct="1"/>
            <a:r>
              <a:rPr lang="en-GB" altLang="en-US" i="1" dirty="0"/>
              <a:t>Also be aware of its </a:t>
            </a:r>
            <a:r>
              <a:rPr lang="en-GB" altLang="en-US" i="1" u="sng" dirty="0"/>
              <a:t>many</a:t>
            </a:r>
            <a:r>
              <a:rPr lang="en-GB" altLang="en-US" i="1" dirty="0"/>
              <a:t> cautions – Safety, Pregnancy, </a:t>
            </a:r>
            <a:r>
              <a:rPr lang="en-GB" altLang="en-US" i="1" dirty="0" err="1"/>
              <a:t>etc</a:t>
            </a:r>
            <a:r>
              <a:rPr lang="en-GB" altLang="en-US" i="1" dirty="0"/>
              <a:t> - refer BNF monograph</a:t>
            </a:r>
          </a:p>
          <a:p>
            <a:pPr eaLnBrk="1" hangingPunct="1"/>
            <a:r>
              <a:rPr lang="en-GB" altLang="en-US" dirty="0"/>
              <a:t>Amiodarone</a:t>
            </a:r>
          </a:p>
          <a:p>
            <a:pPr lvl="2" eaLnBrk="1" hangingPunct="1"/>
            <a:r>
              <a:rPr lang="en-GB" altLang="en-US" i="1" dirty="0"/>
              <a:t>Also be aware of its </a:t>
            </a:r>
            <a:r>
              <a:rPr lang="en-GB" altLang="en-US" i="1" u="sng" dirty="0"/>
              <a:t>many</a:t>
            </a:r>
            <a:r>
              <a:rPr lang="en-GB" altLang="en-US" i="1" dirty="0"/>
              <a:t> cautions &amp; side effects - refer BNF monograph</a:t>
            </a:r>
            <a:endParaRPr lang="en-GB" altLang="en-US" dirty="0"/>
          </a:p>
          <a:p>
            <a:pPr eaLnBrk="1" hangingPunct="1"/>
            <a:r>
              <a:rPr lang="en-GB" altLang="en-US" dirty="0"/>
              <a:t>Doxycycline (and other </a:t>
            </a:r>
            <a:r>
              <a:rPr lang="en-GB" altLang="en-US" dirty="0" err="1"/>
              <a:t>tetracyclines</a:t>
            </a:r>
            <a:r>
              <a:rPr lang="en-GB" altLang="en-US" dirty="0"/>
              <a:t>)</a:t>
            </a:r>
          </a:p>
          <a:p>
            <a:pPr eaLnBrk="1" hangingPunct="1"/>
            <a:r>
              <a:rPr lang="en-GB" altLang="en-US" dirty="0"/>
              <a:t>Thiazide diuretics</a:t>
            </a:r>
          </a:p>
          <a:p>
            <a:pPr eaLnBrk="1" hangingPunct="1"/>
            <a:r>
              <a:rPr lang="en-GB" altLang="en-US" dirty="0"/>
              <a:t>Topical NSAIDs – on light-exposed skin</a:t>
            </a:r>
          </a:p>
          <a:p>
            <a:pPr eaLnBrk="1" hangingPunct="1"/>
            <a:r>
              <a:rPr lang="en-GB" altLang="en-US" dirty="0"/>
              <a:t>others… care </a:t>
            </a:r>
          </a:p>
          <a:p>
            <a:pPr lvl="1" eaLnBrk="1" hangingPunct="1"/>
            <a:endParaRPr lang="en-GB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52DBC03A-74C1-DFE9-4D32-883CE1E92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96838"/>
            <a:ext cx="1855788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/>
              <a:t>Labels</a:t>
            </a:r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988AC8AB-7729-B1DD-69FA-4FF5EB96E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65600"/>
            <a:ext cx="480695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>
            <a:extLst>
              <a:ext uri="{FF2B5EF4-FFF2-40B4-BE49-F238E27FC236}">
                <a16:creationId xmlns:a16="http://schemas.microsoft.com/office/drawing/2014/main" id="{A641F756-E095-80F6-45A6-55B8E8B92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5257800"/>
            <a:ext cx="2825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2">
            <a:extLst>
              <a:ext uri="{FF2B5EF4-FFF2-40B4-BE49-F238E27FC236}">
                <a16:creationId xmlns:a16="http://schemas.microsoft.com/office/drawing/2014/main" id="{03F3DB01-B8DA-70AF-AAF9-9FF4F9C35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1500188"/>
            <a:ext cx="4370387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78D0ED8-264D-3959-2259-39F81872DA57}"/>
              </a:ext>
            </a:extLst>
          </p:cNvPr>
          <p:cNvCxnSpPr/>
          <p:nvPr/>
        </p:nvCxnSpPr>
        <p:spPr>
          <a:xfrm flipV="1">
            <a:off x="7596188" y="3748088"/>
            <a:ext cx="0" cy="21288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952171A-2388-6E74-B5B5-28F6C71EEC4A}"/>
              </a:ext>
            </a:extLst>
          </p:cNvPr>
          <p:cNvCxnSpPr>
            <a:endCxn id="34820" idx="1"/>
          </p:cNvCxnSpPr>
          <p:nvPr/>
        </p:nvCxnSpPr>
        <p:spPr>
          <a:xfrm flipV="1">
            <a:off x="808038" y="5972175"/>
            <a:ext cx="4668837" cy="555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4" name="Picture 21">
            <a:extLst>
              <a:ext uri="{FF2B5EF4-FFF2-40B4-BE49-F238E27FC236}">
                <a16:creationId xmlns:a16="http://schemas.microsoft.com/office/drawing/2014/main" id="{4E01CD05-A723-F104-463A-B7260ABC61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85725"/>
            <a:ext cx="3729038" cy="1403350"/>
          </a:xfrm>
          <a:prstGeom prst="rect">
            <a:avLst/>
          </a:prstGeom>
          <a:solidFill>
            <a:srgbClr val="EBF1DE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4825" name="TextBox 24">
            <a:extLst>
              <a:ext uri="{FF2B5EF4-FFF2-40B4-BE49-F238E27FC236}">
                <a16:creationId xmlns:a16="http://schemas.microsoft.com/office/drawing/2014/main" id="{661B6056-F190-A829-B956-A1C5912C9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90500"/>
            <a:ext cx="1027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See also:</a:t>
            </a:r>
          </a:p>
        </p:txBody>
      </p:sp>
      <p:pic>
        <p:nvPicPr>
          <p:cNvPr id="34826" name="Picture 8" descr="A screenshot of a phone&#10;&#10;Description automatically generated">
            <a:extLst>
              <a:ext uri="{FF2B5EF4-FFF2-40B4-BE49-F238E27FC236}">
                <a16:creationId xmlns:a16="http://schemas.microsoft.com/office/drawing/2014/main" id="{1B546F99-C287-A441-FEE7-E50AFDAC7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741363"/>
            <a:ext cx="4806950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AEFE91-1A82-D200-3818-29A3C910D226}"/>
              </a:ext>
            </a:extLst>
          </p:cNvPr>
          <p:cNvCxnSpPr>
            <a:cxnSpLocks/>
          </p:cNvCxnSpPr>
          <p:nvPr/>
        </p:nvCxnSpPr>
        <p:spPr>
          <a:xfrm flipH="1">
            <a:off x="603250" y="3429000"/>
            <a:ext cx="1231900" cy="7985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20CA79CF-2AB3-C31B-1C47-2351D4FD5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96838"/>
            <a:ext cx="1855788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/>
              <a:t>Labels</a:t>
            </a:r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ECBC7DF0-2DDF-588B-E65E-8A11AD04D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65600"/>
            <a:ext cx="480695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>
            <a:extLst>
              <a:ext uri="{FF2B5EF4-FFF2-40B4-BE49-F238E27FC236}">
                <a16:creationId xmlns:a16="http://schemas.microsoft.com/office/drawing/2014/main" id="{2A039552-A3D9-5015-0BC2-443537323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5257800"/>
            <a:ext cx="2825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2">
            <a:extLst>
              <a:ext uri="{FF2B5EF4-FFF2-40B4-BE49-F238E27FC236}">
                <a16:creationId xmlns:a16="http://schemas.microsoft.com/office/drawing/2014/main" id="{C65164F3-FB42-F8AD-FF73-683A2BFBE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1500188"/>
            <a:ext cx="4370387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B92B0B5-EFC1-5278-FBFF-C9EF414A65EF}"/>
              </a:ext>
            </a:extLst>
          </p:cNvPr>
          <p:cNvCxnSpPr/>
          <p:nvPr/>
        </p:nvCxnSpPr>
        <p:spPr>
          <a:xfrm flipV="1">
            <a:off x="7596188" y="3748088"/>
            <a:ext cx="0" cy="21288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86AC74-A89F-922F-1C16-E71C0D6BEAAD}"/>
              </a:ext>
            </a:extLst>
          </p:cNvPr>
          <p:cNvCxnSpPr>
            <a:endCxn id="36868" idx="1"/>
          </p:cNvCxnSpPr>
          <p:nvPr/>
        </p:nvCxnSpPr>
        <p:spPr>
          <a:xfrm flipV="1">
            <a:off x="808038" y="5972175"/>
            <a:ext cx="4668837" cy="555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2" name="Picture 21">
            <a:extLst>
              <a:ext uri="{FF2B5EF4-FFF2-40B4-BE49-F238E27FC236}">
                <a16:creationId xmlns:a16="http://schemas.microsoft.com/office/drawing/2014/main" id="{74DBA71B-CC9D-4261-779B-8F894F990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96838"/>
            <a:ext cx="3729038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Box 24">
            <a:extLst>
              <a:ext uri="{FF2B5EF4-FFF2-40B4-BE49-F238E27FC236}">
                <a16:creationId xmlns:a16="http://schemas.microsoft.com/office/drawing/2014/main" id="{07484F21-D891-189C-BD51-79064FAB6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25" y="76200"/>
            <a:ext cx="87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Also in:</a:t>
            </a:r>
          </a:p>
        </p:txBody>
      </p:sp>
      <p:pic>
        <p:nvPicPr>
          <p:cNvPr id="36874" name="Picture 8" descr="A screenshot of a phone&#10;&#10;Description automatically generated">
            <a:extLst>
              <a:ext uri="{FF2B5EF4-FFF2-40B4-BE49-F238E27FC236}">
                <a16:creationId xmlns:a16="http://schemas.microsoft.com/office/drawing/2014/main" id="{75ED93A7-13F9-860C-8ED4-890901D81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731838"/>
            <a:ext cx="4806950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D2E4AD-3C91-0E8D-EF3E-F28F03C3ACAF}"/>
              </a:ext>
            </a:extLst>
          </p:cNvPr>
          <p:cNvCxnSpPr>
            <a:cxnSpLocks/>
          </p:cNvCxnSpPr>
          <p:nvPr/>
        </p:nvCxnSpPr>
        <p:spPr>
          <a:xfrm flipH="1">
            <a:off x="603250" y="3429000"/>
            <a:ext cx="1231900" cy="7985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6">
            <a:extLst>
              <a:ext uri="{FF2B5EF4-FFF2-40B4-BE49-F238E27FC236}">
                <a16:creationId xmlns:a16="http://schemas.microsoft.com/office/drawing/2014/main" id="{7BEEFD60-1016-8C90-7841-FE6AF3A09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240" y="1772816"/>
            <a:ext cx="2089150" cy="424731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For individual drugs, the advised labels can help you prioritise side effects for Q, </a:t>
            </a:r>
            <a:r>
              <a:rPr lang="en-GB" altLang="en-US" sz="1800" b="1" dirty="0" err="1"/>
              <a:t>esp</a:t>
            </a:r>
            <a:r>
              <a:rPr lang="en-GB" altLang="en-US" sz="1800" b="1" dirty="0"/>
              <a:t> ADR, COM Q.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In your study, it’s well worth reading the BNF text and drug examples  illustrating each label – lots of helpful information for your CPT work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50572C8-4A48-AC0D-6570-99DB38313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287338"/>
            <a:ext cx="8567738" cy="431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/>
              <a:t>BNF Search Box: enter  </a:t>
            </a:r>
            <a:r>
              <a:rPr lang="en-GB" sz="2800" b="1" dirty="0">
                <a:solidFill>
                  <a:srgbClr val="FF0000"/>
                </a:solidFill>
              </a:rPr>
              <a:t>labels </a:t>
            </a:r>
            <a:r>
              <a:rPr lang="en-GB" sz="2800" b="1" dirty="0">
                <a:sym typeface="Wingdings" panose="05000000000000000000" pitchFamily="2" charset="2"/>
              </a:rPr>
              <a:t> general information on labels</a:t>
            </a:r>
            <a:endParaRPr lang="en-GB" sz="2800" b="1" dirty="0"/>
          </a:p>
        </p:txBody>
      </p:sp>
      <p:pic>
        <p:nvPicPr>
          <p:cNvPr id="38916" name="Picture 1">
            <a:extLst>
              <a:ext uri="{FF2B5EF4-FFF2-40B4-BE49-F238E27FC236}">
                <a16:creationId xmlns:a16="http://schemas.microsoft.com/office/drawing/2014/main" id="{B3C16034-B7BB-3702-DB11-E5B0FBD44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6332538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9F98812-69DD-1927-129C-9B0D84F668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8125"/>
            <a:ext cx="8229600" cy="850900"/>
          </a:xfrm>
        </p:spPr>
        <p:txBody>
          <a:bodyPr/>
          <a:lstStyle/>
          <a:p>
            <a:pPr eaLnBrk="1" hangingPunct="1"/>
            <a:r>
              <a:rPr lang="en-GB" altLang="en-US" dirty="0"/>
              <a:t>Before we begin: A good Q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5867F-268F-65CA-B19E-FF3C219F4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>
                <a:solidFill>
                  <a:srgbClr val="FF0000"/>
                </a:solidFill>
              </a:rPr>
              <a:t>How do I know if a drug / product needs a prescription or not?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/>
              <a:t>BNF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 Drug of interest monograph, e.g., ibuprofen  Navigate to Section: </a:t>
            </a: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“Medicinal forms”</a:t>
            </a:r>
            <a:endParaRPr lang="en-GB" dirty="0"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ym typeface="Wingdings" panose="05000000000000000000" pitchFamily="2" charset="2"/>
              </a:rPr>
              <a:t>Many brands &amp; strengths - But for each product listed, the </a:t>
            </a: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“</a:t>
            </a:r>
            <a:r>
              <a:rPr lang="en-GB" dirty="0">
                <a:solidFill>
                  <a:srgbClr val="FF0000"/>
                </a:solidFill>
              </a:rPr>
              <a:t>Legal category” </a:t>
            </a:r>
            <a:r>
              <a:rPr lang="en-GB" dirty="0">
                <a:sym typeface="Wingdings" panose="05000000000000000000" pitchFamily="2" charset="2"/>
              </a:rPr>
              <a:t>gives prescription status information (next slides)</a:t>
            </a:r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BE6FD983-30CE-05D8-1174-0935EB5D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0" y="274638"/>
            <a:ext cx="101600" cy="346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00" dirty="0">
                <a:solidFill>
                  <a:schemeClr val="bg1"/>
                </a:solidFill>
              </a:rPr>
              <a:t>Enter Question Text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DD6DC3FE-B267-5D03-1C69-3593C3157931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2650" y="395288"/>
            <a:ext cx="3695700" cy="5730875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Gastro-intestinal side-effects are common. However, a slow increase in dose may improve tolerability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Metformin may cause a decline in her renal function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is likely to require higher doses in the future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should have adequate contraception when taking metformin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should stop taking metformin if she develops diarrhoea or vomiting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should take metformin 30 minutes before food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will require monitoring for her renal function 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AA808892-E203-0F45-9170-693A787B2E33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785900F-9111-48B1-D551-574C76535909}"/>
              </a:ext>
            </a:extLst>
          </p:cNvPr>
          <p:cNvSpPr txBox="1">
            <a:spLocks/>
          </p:cNvSpPr>
          <p:nvPr/>
        </p:nvSpPr>
        <p:spPr>
          <a:xfrm>
            <a:off x="84138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512164E-9FFA-BE15-E247-6D1B6DB63330}"/>
              </a:ext>
            </a:extLst>
          </p:cNvPr>
          <p:cNvSpPr txBox="1">
            <a:spLocks/>
          </p:cNvSpPr>
          <p:nvPr/>
        </p:nvSpPr>
        <p:spPr>
          <a:xfrm>
            <a:off x="3727450" y="82550"/>
            <a:ext cx="738188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COM023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694020-8145-4623-3266-6FA8D52738D9}"/>
              </a:ext>
            </a:extLst>
          </p:cNvPr>
          <p:cNvSpPr txBox="1">
            <a:spLocks/>
          </p:cNvSpPr>
          <p:nvPr/>
        </p:nvSpPr>
        <p:spPr>
          <a:xfrm>
            <a:off x="3367088" y="82550"/>
            <a:ext cx="360362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39944" name="TextBox 8">
            <a:extLst>
              <a:ext uri="{FF2B5EF4-FFF2-40B4-BE49-F238E27FC236}">
                <a16:creationId xmlns:a16="http://schemas.microsoft.com/office/drawing/2014/main" id="{D218C7D3-31D5-FEB7-E778-BF0D9B1F9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598488"/>
            <a:ext cx="4381500" cy="1816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/>
              <a:t>A 58-year old woman attends her GP with symptoms of increased thirst and urination. Her HbA1c (72 </a:t>
            </a:r>
            <a:r>
              <a:rPr lang="en-GB" altLang="en-US" sz="1600" dirty="0" err="1"/>
              <a:t>mmol</a:t>
            </a:r>
            <a:r>
              <a:rPr lang="en-GB" altLang="en-US" sz="1600" dirty="0"/>
              <a:t>/</a:t>
            </a:r>
            <a:r>
              <a:rPr lang="en-GB" altLang="en-US" sz="1600" dirty="0" err="1"/>
              <a:t>mol</a:t>
            </a:r>
            <a:r>
              <a:rPr lang="en-GB" altLang="en-US" sz="1600" dirty="0"/>
              <a:t>) supports the diagnosis of Type II diabetes mellitus.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/>
              <a:t>She agrees to start metformin 500 mg orally daily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8EA801-E122-C3AA-9F0E-B3A3104C88C6}"/>
              </a:ext>
            </a:extLst>
          </p:cNvPr>
          <p:cNvSpPr txBox="1"/>
          <p:nvPr/>
        </p:nvSpPr>
        <p:spPr>
          <a:xfrm>
            <a:off x="84138" y="2784475"/>
            <a:ext cx="4381500" cy="830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Question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Select the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TRUE information options</a:t>
            </a:r>
            <a:r>
              <a:rPr lang="en-US" sz="1600" dirty="0">
                <a:latin typeface="+mn-lt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</a:t>
            </a:r>
            <a:r>
              <a:rPr lang="en-US" sz="1600" i="1" dirty="0">
                <a:latin typeface="+mn-lt"/>
              </a:rPr>
              <a:t>mark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all</a:t>
            </a:r>
            <a:r>
              <a:rPr lang="en-US" sz="1600" i="1" dirty="0">
                <a:latin typeface="+mn-lt"/>
              </a:rPr>
              <a:t> with a tick</a:t>
            </a:r>
            <a:r>
              <a:rPr lang="en-US" sz="1600" dirty="0">
                <a:latin typeface="+mn-lt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B909376B-1BED-A354-13B1-06D52440D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0" y="274638"/>
            <a:ext cx="101600" cy="346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00" dirty="0">
                <a:solidFill>
                  <a:schemeClr val="bg1"/>
                </a:solidFill>
              </a:rPr>
              <a:t>Enter Question Text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EF881CBA-5294-E5B9-D684-CEC3218FD327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2650" y="395288"/>
            <a:ext cx="3695700" cy="5730875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Gastro-intestinal side-effects are common. However, a slow increase in dose may improve tolerability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Metformin may cause a decline in her renal function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is likely to require higher doses in the future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should have adequate contraception when taking metformin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should stop taking metformin if she develops diarrhoea or vomiting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should take metformin 30 minutes before food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will require monitoring for her renal function 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B34A09A4-6FE7-D497-626A-0150AFB9E044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D0A5ED2-D627-5741-E81D-DA56AFD362FF}"/>
              </a:ext>
            </a:extLst>
          </p:cNvPr>
          <p:cNvSpPr txBox="1">
            <a:spLocks/>
          </p:cNvSpPr>
          <p:nvPr/>
        </p:nvSpPr>
        <p:spPr>
          <a:xfrm>
            <a:off x="84138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57E527-8753-353C-7106-C8DD64F1267C}"/>
              </a:ext>
            </a:extLst>
          </p:cNvPr>
          <p:cNvSpPr txBox="1">
            <a:spLocks/>
          </p:cNvSpPr>
          <p:nvPr/>
        </p:nvSpPr>
        <p:spPr>
          <a:xfrm>
            <a:off x="3727450" y="82550"/>
            <a:ext cx="738188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COM023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A3DDB0-B78F-BFE6-3121-DF814466B01B}"/>
              </a:ext>
            </a:extLst>
          </p:cNvPr>
          <p:cNvSpPr txBox="1">
            <a:spLocks/>
          </p:cNvSpPr>
          <p:nvPr/>
        </p:nvSpPr>
        <p:spPr>
          <a:xfrm>
            <a:off x="3367088" y="82550"/>
            <a:ext cx="360362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40968" name="TextBox 8">
            <a:extLst>
              <a:ext uri="{FF2B5EF4-FFF2-40B4-BE49-F238E27FC236}">
                <a16:creationId xmlns:a16="http://schemas.microsoft.com/office/drawing/2014/main" id="{C1820ECA-9D30-FF99-E667-6402ED6C7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598488"/>
            <a:ext cx="4381500" cy="1816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/>
              <a:t>A 58-year old woman attends her GP following symptoms of increased thirst and urination. Her HbA1c (72 </a:t>
            </a:r>
            <a:r>
              <a:rPr lang="en-GB" altLang="en-US" sz="1600" dirty="0" err="1"/>
              <a:t>mmol</a:t>
            </a:r>
            <a:r>
              <a:rPr lang="en-GB" altLang="en-US" sz="1600" dirty="0"/>
              <a:t>/</a:t>
            </a:r>
            <a:r>
              <a:rPr lang="en-GB" altLang="en-US" sz="1600" dirty="0" err="1"/>
              <a:t>mol</a:t>
            </a:r>
            <a:r>
              <a:rPr lang="en-GB" altLang="en-US" sz="1600" dirty="0"/>
              <a:t>) supports the diagnosis of Type II diabetes mellitus.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/>
              <a:t>She agrees to start metformin 500 mg orally daily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E7E64-2A19-238C-6502-322E8CA58B09}"/>
              </a:ext>
            </a:extLst>
          </p:cNvPr>
          <p:cNvSpPr txBox="1"/>
          <p:nvPr/>
        </p:nvSpPr>
        <p:spPr>
          <a:xfrm>
            <a:off x="84138" y="2784475"/>
            <a:ext cx="4381500" cy="830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Question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Select the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TRUE information options</a:t>
            </a:r>
            <a:r>
              <a:rPr lang="en-US" sz="1600" dirty="0">
                <a:latin typeface="+mn-lt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</a:t>
            </a:r>
            <a:r>
              <a:rPr lang="en-US" sz="1600" i="1" dirty="0">
                <a:latin typeface="+mn-lt"/>
              </a:rPr>
              <a:t>mark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all</a:t>
            </a:r>
            <a:r>
              <a:rPr lang="en-US" sz="1600" i="1" dirty="0">
                <a:latin typeface="+mn-lt"/>
              </a:rPr>
              <a:t> with a tick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14" name="CAI1" title="Correct Answer Indicator">
            <a:extLst>
              <a:ext uri="{FF2B5EF4-FFF2-40B4-BE49-F238E27FC236}">
                <a16:creationId xmlns:a16="http://schemas.microsoft.com/office/drawing/2014/main" id="{5FA6D53A-DDAD-B12E-1C92-51B533AFDBD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4500563" y="441325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CAI2" title="Correct Answer Indicator">
            <a:extLst>
              <a:ext uri="{FF2B5EF4-FFF2-40B4-BE49-F238E27FC236}">
                <a16:creationId xmlns:a16="http://schemas.microsoft.com/office/drawing/2014/main" id="{2D3D09C9-08D4-09AE-FA1E-A9AEADF7BF8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4500563" y="1892300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CAI3" title="Correct Answer Indicator">
            <a:extLst>
              <a:ext uri="{FF2B5EF4-FFF2-40B4-BE49-F238E27FC236}">
                <a16:creationId xmlns:a16="http://schemas.microsoft.com/office/drawing/2014/main" id="{17130E0F-892E-D014-FA21-FBBBC02FC0F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0800000">
            <a:off x="4500563" y="3416300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CAI4" title="Correct Answer Indicator">
            <a:extLst>
              <a:ext uri="{FF2B5EF4-FFF2-40B4-BE49-F238E27FC236}">
                <a16:creationId xmlns:a16="http://schemas.microsoft.com/office/drawing/2014/main" id="{F1743D97-0D2C-A51D-221E-2C37FDD7224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10800000">
            <a:off x="4500563" y="4697413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C9BAB07A-A261-839E-CBEF-2F93B0031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0" y="274638"/>
            <a:ext cx="101600" cy="346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00" dirty="0">
                <a:solidFill>
                  <a:schemeClr val="bg1"/>
                </a:solidFill>
              </a:rPr>
              <a:t>Enter Question Text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A5FBAFFA-6ECD-8007-1A91-25A063E53EDF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2650" y="395288"/>
            <a:ext cx="3695700" cy="5730875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Gastro-intestinal side-effects are common. However, a slow increase in dose may improve tolerability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Metformin may cause a decline in her renal function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is likely to require higher doses in the future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should have adequate contraception when taking metformin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should stop taking metformin if she develops diarrhoea or vomiting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63BD2F65-D7D0-EA09-7433-53230CFFC8C7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C90601-C861-5DF4-B4F9-36E564E9B9BD}"/>
              </a:ext>
            </a:extLst>
          </p:cNvPr>
          <p:cNvSpPr txBox="1">
            <a:spLocks/>
          </p:cNvSpPr>
          <p:nvPr/>
        </p:nvSpPr>
        <p:spPr>
          <a:xfrm>
            <a:off x="84138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2A8C0B5-6255-EF9A-88B3-D89B0DA70F76}"/>
              </a:ext>
            </a:extLst>
          </p:cNvPr>
          <p:cNvSpPr txBox="1">
            <a:spLocks/>
          </p:cNvSpPr>
          <p:nvPr/>
        </p:nvSpPr>
        <p:spPr>
          <a:xfrm>
            <a:off x="3727450" y="82550"/>
            <a:ext cx="738188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COM023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82CD2E-B512-7EFF-5D65-80A97E53962B}"/>
              </a:ext>
            </a:extLst>
          </p:cNvPr>
          <p:cNvSpPr txBox="1">
            <a:spLocks/>
          </p:cNvSpPr>
          <p:nvPr/>
        </p:nvSpPr>
        <p:spPr>
          <a:xfrm>
            <a:off x="3367088" y="82550"/>
            <a:ext cx="360362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41992" name="TextBox 8">
            <a:extLst>
              <a:ext uri="{FF2B5EF4-FFF2-40B4-BE49-F238E27FC236}">
                <a16:creationId xmlns:a16="http://schemas.microsoft.com/office/drawing/2014/main" id="{5010AEE3-3281-FD15-D6FF-B672E47B8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598488"/>
            <a:ext cx="4381500" cy="1816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/>
              <a:t>A 58-year old woman attends her GP following symptoms of increased thirst and urination. Her HbA1c (72 </a:t>
            </a:r>
            <a:r>
              <a:rPr lang="en-GB" altLang="en-US" sz="1600" dirty="0" err="1"/>
              <a:t>mmol</a:t>
            </a:r>
            <a:r>
              <a:rPr lang="en-GB" altLang="en-US" sz="1600" dirty="0"/>
              <a:t>/</a:t>
            </a:r>
            <a:r>
              <a:rPr lang="en-GB" altLang="en-US" sz="1600" dirty="0" err="1"/>
              <a:t>mol</a:t>
            </a:r>
            <a:r>
              <a:rPr lang="en-GB" altLang="en-US" sz="1600" dirty="0"/>
              <a:t>) supports the diagnosis of Type II diabetes mellitus.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/>
              <a:t>She agrees to start metformin 500 mg orally daily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96C096-A4F8-49BD-8FDD-27AF6B2AE2E9}"/>
              </a:ext>
            </a:extLst>
          </p:cNvPr>
          <p:cNvSpPr txBox="1"/>
          <p:nvPr/>
        </p:nvSpPr>
        <p:spPr>
          <a:xfrm>
            <a:off x="84138" y="2784475"/>
            <a:ext cx="4381500" cy="1076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Question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Select the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most appropriate</a:t>
            </a:r>
            <a:r>
              <a:rPr lang="en-US" sz="16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dirty="0">
                <a:latin typeface="+mn-lt"/>
              </a:rPr>
              <a:t>information option that should be communicated to the patient.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</a:t>
            </a:r>
            <a:r>
              <a:rPr lang="en-US" sz="1600" i="1" dirty="0">
                <a:latin typeface="+mn-lt"/>
              </a:rPr>
              <a:t>mark it with a tick</a:t>
            </a:r>
            <a:r>
              <a:rPr lang="en-US" sz="1600" dirty="0">
                <a:latin typeface="+mn-lt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C9BAB07A-A261-839E-CBEF-2F93B0031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0" y="274638"/>
            <a:ext cx="101600" cy="346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00" dirty="0">
                <a:solidFill>
                  <a:schemeClr val="bg1"/>
                </a:solidFill>
              </a:rPr>
              <a:t>Enter Question Text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A5FBAFFA-6ECD-8007-1A91-25A063E53EDF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2650" y="395288"/>
            <a:ext cx="3695700" cy="5730875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Gastro-intestinal side-effects are common. However, a slow increase in dose may improve tolerability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Metformin may cause a decline in her renal function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is likely to require higher doses in the future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should have adequate contraception when taking metformin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should stop taking metformin if she develops diarrhoea or vomiting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63BD2F65-D7D0-EA09-7433-53230CFFC8C7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C90601-C861-5DF4-B4F9-36E564E9B9BD}"/>
              </a:ext>
            </a:extLst>
          </p:cNvPr>
          <p:cNvSpPr txBox="1">
            <a:spLocks/>
          </p:cNvSpPr>
          <p:nvPr/>
        </p:nvSpPr>
        <p:spPr>
          <a:xfrm>
            <a:off x="84138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2A8C0B5-6255-EF9A-88B3-D89B0DA70F76}"/>
              </a:ext>
            </a:extLst>
          </p:cNvPr>
          <p:cNvSpPr txBox="1">
            <a:spLocks/>
          </p:cNvSpPr>
          <p:nvPr/>
        </p:nvSpPr>
        <p:spPr>
          <a:xfrm>
            <a:off x="3727450" y="82550"/>
            <a:ext cx="738188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COM023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82CD2E-B512-7EFF-5D65-80A97E53962B}"/>
              </a:ext>
            </a:extLst>
          </p:cNvPr>
          <p:cNvSpPr txBox="1">
            <a:spLocks/>
          </p:cNvSpPr>
          <p:nvPr/>
        </p:nvSpPr>
        <p:spPr>
          <a:xfrm>
            <a:off x="3367088" y="82550"/>
            <a:ext cx="360362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41992" name="TextBox 8">
            <a:extLst>
              <a:ext uri="{FF2B5EF4-FFF2-40B4-BE49-F238E27FC236}">
                <a16:creationId xmlns:a16="http://schemas.microsoft.com/office/drawing/2014/main" id="{5010AEE3-3281-FD15-D6FF-B672E47B8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598488"/>
            <a:ext cx="4381500" cy="1816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/>
              <a:t>A 58-year old woman attends her GP following symptoms of increased thirst and urination. Her HbA1c (72 </a:t>
            </a:r>
            <a:r>
              <a:rPr lang="en-GB" altLang="en-US" sz="1600" dirty="0" err="1"/>
              <a:t>mmol</a:t>
            </a:r>
            <a:r>
              <a:rPr lang="en-GB" altLang="en-US" sz="1600" dirty="0"/>
              <a:t>/</a:t>
            </a:r>
            <a:r>
              <a:rPr lang="en-GB" altLang="en-US" sz="1600" dirty="0" err="1"/>
              <a:t>mol</a:t>
            </a:r>
            <a:r>
              <a:rPr lang="en-GB" altLang="en-US" sz="1600" dirty="0"/>
              <a:t>) supports the diagnosis of Type II diabetes mellitus.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/>
              <a:t>She agrees to start metformin 500 mg orally daily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96C096-A4F8-49BD-8FDD-27AF6B2AE2E9}"/>
              </a:ext>
            </a:extLst>
          </p:cNvPr>
          <p:cNvSpPr txBox="1"/>
          <p:nvPr/>
        </p:nvSpPr>
        <p:spPr>
          <a:xfrm>
            <a:off x="84138" y="2784475"/>
            <a:ext cx="4381500" cy="1076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Question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Select the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most appropriate</a:t>
            </a:r>
            <a:r>
              <a:rPr lang="en-US" sz="16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dirty="0">
                <a:latin typeface="+mn-lt"/>
              </a:rPr>
              <a:t>information option that should be communicated to the patient.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</a:t>
            </a:r>
            <a:r>
              <a:rPr lang="en-US" sz="1600" i="1" dirty="0">
                <a:latin typeface="+mn-lt"/>
              </a:rPr>
              <a:t>mark it with a tick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11" name="CAI3" title="Correct Answer Indicator">
            <a:extLst>
              <a:ext uri="{FF2B5EF4-FFF2-40B4-BE49-F238E27FC236}">
                <a16:creationId xmlns:a16="http://schemas.microsoft.com/office/drawing/2014/main" id="{17130E0F-892E-D014-FA21-FBBBC02FC0F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4860032" y="3619500"/>
            <a:ext cx="241300" cy="241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385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B11AB922-C56F-F6CC-F7BF-4E1C1B98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0" y="274638"/>
            <a:ext cx="101600" cy="346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00" dirty="0">
                <a:solidFill>
                  <a:schemeClr val="bg1"/>
                </a:solidFill>
              </a:rPr>
              <a:t>Enter Question Text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7B3DFFEB-E462-18B3-8A18-673EE4752E8A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2650" y="395288"/>
            <a:ext cx="3695700" cy="5730875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altLang="en-US" sz="1600" dirty="0" err="1"/>
              <a:t>Dapagliflozin</a:t>
            </a:r>
            <a:r>
              <a:rPr lang="en-GB" sz="1600" dirty="0"/>
              <a:t> may cause her blood pressure to drop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altLang="en-US" sz="1600" dirty="0" err="1"/>
              <a:t>Dapagliflozin</a:t>
            </a:r>
            <a:r>
              <a:rPr lang="en-GB" sz="1600" dirty="0"/>
              <a:t> may cause a decline in her renal function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is likely to require higher doses of </a:t>
            </a:r>
            <a:r>
              <a:rPr lang="en-GB" altLang="en-US" sz="1600" dirty="0" err="1"/>
              <a:t>dapagliflozin</a:t>
            </a:r>
            <a:r>
              <a:rPr lang="en-GB" altLang="en-US" sz="1600" dirty="0"/>
              <a:t> </a:t>
            </a:r>
            <a:r>
              <a:rPr lang="en-GB" sz="1600" dirty="0"/>
              <a:t>in the future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requires </a:t>
            </a:r>
            <a:r>
              <a:rPr lang="en-GB" altLang="en-US" sz="1600" dirty="0" err="1"/>
              <a:t>dapagliflozin</a:t>
            </a:r>
            <a:r>
              <a:rPr lang="en-GB" sz="1600" dirty="0"/>
              <a:t> </a:t>
            </a:r>
            <a:r>
              <a:rPr lang="en-GB" altLang="en-US" sz="1600" dirty="0"/>
              <a:t>blood levels to be checked after she commences therapy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should stop taking </a:t>
            </a:r>
            <a:r>
              <a:rPr lang="en-GB" altLang="en-US" sz="1600" dirty="0" err="1"/>
              <a:t>dapagliflozin</a:t>
            </a:r>
            <a:r>
              <a:rPr lang="en-GB" sz="1600" dirty="0"/>
              <a:t> if she develops diarrhoea or vomiting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43D65B9B-02BA-7D52-2F4E-88555A62B131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CF46A4-6927-1805-44BA-79DD09594276}"/>
              </a:ext>
            </a:extLst>
          </p:cNvPr>
          <p:cNvSpPr txBox="1">
            <a:spLocks/>
          </p:cNvSpPr>
          <p:nvPr/>
        </p:nvSpPr>
        <p:spPr>
          <a:xfrm>
            <a:off x="84138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FCF05D-7F18-9299-62E7-4FA7FE7DAD46}"/>
              </a:ext>
            </a:extLst>
          </p:cNvPr>
          <p:cNvSpPr txBox="1">
            <a:spLocks/>
          </p:cNvSpPr>
          <p:nvPr/>
        </p:nvSpPr>
        <p:spPr>
          <a:xfrm>
            <a:off x="3727450" y="82550"/>
            <a:ext cx="738188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COM023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E5A3263-FF6A-4F8F-2BDA-9FC6E19F3EF1}"/>
              </a:ext>
            </a:extLst>
          </p:cNvPr>
          <p:cNvSpPr txBox="1">
            <a:spLocks/>
          </p:cNvSpPr>
          <p:nvPr/>
        </p:nvSpPr>
        <p:spPr>
          <a:xfrm>
            <a:off x="3367088" y="82550"/>
            <a:ext cx="360362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43016" name="TextBox 8">
            <a:extLst>
              <a:ext uri="{FF2B5EF4-FFF2-40B4-BE49-F238E27FC236}">
                <a16:creationId xmlns:a16="http://schemas.microsoft.com/office/drawing/2014/main" id="{5E323AA4-AF8A-17AB-A190-A433A6BBF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598488"/>
            <a:ext cx="4381500" cy="10772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/>
              <a:t>A 48-year old woman unable to tolerate metformin is commenced on </a:t>
            </a:r>
            <a:r>
              <a:rPr lang="en-GB" altLang="en-US" sz="1600" dirty="0" err="1"/>
              <a:t>dapagliflozin</a:t>
            </a:r>
            <a:r>
              <a:rPr lang="en-GB" altLang="en-US" sz="1600" dirty="0"/>
              <a:t> 10mg daily for diabetes.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2C19A5-1D75-2009-8CB3-C02824A5E884}"/>
              </a:ext>
            </a:extLst>
          </p:cNvPr>
          <p:cNvSpPr txBox="1"/>
          <p:nvPr/>
        </p:nvSpPr>
        <p:spPr>
          <a:xfrm>
            <a:off x="84138" y="2784475"/>
            <a:ext cx="4381500" cy="1076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Question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Select the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most important</a:t>
            </a:r>
            <a:r>
              <a:rPr lang="en-US" sz="16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dirty="0">
                <a:latin typeface="+mn-lt"/>
              </a:rPr>
              <a:t>information option that should be communicated to the patient.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</a:t>
            </a:r>
            <a:r>
              <a:rPr lang="en-US" sz="1600" i="1" dirty="0">
                <a:latin typeface="+mn-lt"/>
              </a:rPr>
              <a:t>mark it with a tick</a:t>
            </a:r>
            <a:r>
              <a:rPr lang="en-US" sz="1600" dirty="0">
                <a:latin typeface="+mn-lt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4198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B11AB922-C56F-F6CC-F7BF-4E1C1B98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0" y="274638"/>
            <a:ext cx="101600" cy="346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00" dirty="0">
                <a:solidFill>
                  <a:schemeClr val="bg1"/>
                </a:solidFill>
              </a:rPr>
              <a:t>Enter Question Text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7B3DFFEB-E462-18B3-8A18-673EE4752E8A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2650" y="395288"/>
            <a:ext cx="3695700" cy="5730875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altLang="en-US" sz="1600" dirty="0" err="1"/>
              <a:t>Dapagliflozin</a:t>
            </a:r>
            <a:r>
              <a:rPr lang="en-GB" sz="1600" dirty="0"/>
              <a:t> may cause her blood pressure to drop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altLang="en-US" sz="1600" dirty="0" err="1"/>
              <a:t>Dapagliflozin</a:t>
            </a:r>
            <a:r>
              <a:rPr lang="en-GB" sz="1600" dirty="0"/>
              <a:t> may cause a decline in her renal function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is likely to require higher doses in the future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requires </a:t>
            </a:r>
            <a:r>
              <a:rPr lang="en-GB" altLang="en-US" sz="1600" dirty="0" err="1"/>
              <a:t>dapagliflozin</a:t>
            </a:r>
            <a:r>
              <a:rPr lang="en-GB" sz="1600" dirty="0"/>
              <a:t> </a:t>
            </a:r>
            <a:r>
              <a:rPr lang="en-GB" altLang="en-US" sz="1600" dirty="0"/>
              <a:t>blood levels to be checked after she commences therapy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should stop taking </a:t>
            </a:r>
            <a:r>
              <a:rPr lang="en-GB" altLang="en-US" sz="1600" dirty="0" err="1"/>
              <a:t>dapagliflozin</a:t>
            </a:r>
            <a:r>
              <a:rPr lang="en-GB" sz="1600" dirty="0"/>
              <a:t> if she develops diarrhoea or vomiting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43D65B9B-02BA-7D52-2F4E-88555A62B131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CF46A4-6927-1805-44BA-79DD09594276}"/>
              </a:ext>
            </a:extLst>
          </p:cNvPr>
          <p:cNvSpPr txBox="1">
            <a:spLocks/>
          </p:cNvSpPr>
          <p:nvPr/>
        </p:nvSpPr>
        <p:spPr>
          <a:xfrm>
            <a:off x="84138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FCF05D-7F18-9299-62E7-4FA7FE7DAD46}"/>
              </a:ext>
            </a:extLst>
          </p:cNvPr>
          <p:cNvSpPr txBox="1">
            <a:spLocks/>
          </p:cNvSpPr>
          <p:nvPr/>
        </p:nvSpPr>
        <p:spPr>
          <a:xfrm>
            <a:off x="3727450" y="82550"/>
            <a:ext cx="738188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COM023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E5A3263-FF6A-4F8F-2BDA-9FC6E19F3EF1}"/>
              </a:ext>
            </a:extLst>
          </p:cNvPr>
          <p:cNvSpPr txBox="1">
            <a:spLocks/>
          </p:cNvSpPr>
          <p:nvPr/>
        </p:nvSpPr>
        <p:spPr>
          <a:xfrm>
            <a:off x="3367088" y="82550"/>
            <a:ext cx="360362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43016" name="TextBox 8">
            <a:extLst>
              <a:ext uri="{FF2B5EF4-FFF2-40B4-BE49-F238E27FC236}">
                <a16:creationId xmlns:a16="http://schemas.microsoft.com/office/drawing/2014/main" id="{5E323AA4-AF8A-17AB-A190-A433A6BBF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598488"/>
            <a:ext cx="4381500" cy="10772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/>
              <a:t>A 48-year old woman unable to tolerate metformin is commenced on </a:t>
            </a:r>
            <a:r>
              <a:rPr lang="en-GB" altLang="en-US" sz="1600" dirty="0" err="1"/>
              <a:t>dapagliflozin</a:t>
            </a:r>
            <a:r>
              <a:rPr lang="en-GB" altLang="en-US" sz="1600" dirty="0"/>
              <a:t> 10mg daily for diabetes.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2C19A5-1D75-2009-8CB3-C02824A5E884}"/>
              </a:ext>
            </a:extLst>
          </p:cNvPr>
          <p:cNvSpPr txBox="1"/>
          <p:nvPr/>
        </p:nvSpPr>
        <p:spPr>
          <a:xfrm>
            <a:off x="84138" y="2784475"/>
            <a:ext cx="4381500" cy="1076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Question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Select the </a:t>
            </a:r>
            <a:r>
              <a:rPr lang="en-US" sz="1600" b="1" i="1" u="sng" dirty="0">
                <a:solidFill>
                  <a:srgbClr val="FF0000"/>
                </a:solidFill>
              </a:rPr>
              <a:t>most important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dirty="0">
                <a:latin typeface="+mn-lt"/>
              </a:rPr>
              <a:t>information option that should be communicated to the patient.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</a:t>
            </a:r>
            <a:r>
              <a:rPr lang="en-US" sz="1600" i="1" dirty="0">
                <a:latin typeface="+mn-lt"/>
              </a:rPr>
              <a:t>mark it with a tick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14" name="CAI1" title="Correct Answer Indicator">
            <a:extLst>
              <a:ext uri="{FF2B5EF4-FFF2-40B4-BE49-F238E27FC236}">
                <a16:creationId xmlns:a16="http://schemas.microsoft.com/office/drawing/2014/main" id="{BCB95288-0BFD-A4E3-7A57-31D8739B06B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4788024" y="3344747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71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B9D072FA-9FEF-5F28-E05E-8FBCCE0710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NOTE: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1CD31-865A-D329-632F-ACA7D63DE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/>
              <a:t>Case for: both metformin and </a:t>
            </a:r>
            <a:r>
              <a:rPr lang="en-GB" sz="2400" dirty="0" err="1"/>
              <a:t>dapagliflozin</a:t>
            </a:r>
            <a:r>
              <a:rPr lang="en-GB" sz="2400" dirty="0"/>
              <a:t> should be with-held if patients develop diarrhoea or vomiting: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2000" dirty="0"/>
              <a:t>To prevent potentially very side effects in the event of dehydration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2000" dirty="0"/>
              <a:t>If not informed to stop, the patient is likely to continue to take medications.</a:t>
            </a:r>
          </a:p>
          <a:p>
            <a:pPr marL="857250" lvl="1" indent="-342900" eaLnBrk="1" fontAlgn="auto" hangingPunct="1">
              <a:spcAft>
                <a:spcPts val="0"/>
              </a:spcAft>
              <a:defRPr/>
            </a:pPr>
            <a:r>
              <a:rPr lang="en-GB" sz="2000" dirty="0"/>
              <a:t>BNF may not say this </a:t>
            </a:r>
            <a:r>
              <a:rPr lang="en-GB" sz="2000" u="sng" dirty="0"/>
              <a:t>precisely</a:t>
            </a:r>
            <a:r>
              <a:rPr lang="en-GB" sz="2000" dirty="0"/>
              <a:t> – you need to interpret re most appropriate / most important advice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sz="1600" dirty="0"/>
              <a:t>Metformin: .‘interrupt treatment if dehydration occurs’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sz="1600" dirty="0" err="1"/>
              <a:t>Dapagliflozin</a:t>
            </a:r>
            <a:r>
              <a:rPr lang="en-GB" sz="1600" dirty="0"/>
              <a:t>: ‘interrupt treatment if volume depletion occurs’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GB" sz="200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2000" dirty="0"/>
              <a:t>Other “true” options: Yes, </a:t>
            </a:r>
            <a:r>
              <a:rPr lang="en-GB" sz="2000" i="1" dirty="0"/>
              <a:t>but these are not the most appropriate / most important option</a:t>
            </a:r>
            <a:r>
              <a:rPr lang="en-GB" sz="2000" b="1" dirty="0"/>
              <a:t>  </a:t>
            </a:r>
            <a:r>
              <a:rPr lang="en-GB" sz="2000" dirty="0"/>
              <a:t>– you need to apply judgement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2000" dirty="0"/>
              <a:t>There will not be &gt;1 most appropriate / most important answer option in the question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C9E95D69-3C4D-04BC-B62B-823F7EBC8C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863" y="260350"/>
            <a:ext cx="3322637" cy="1143000"/>
          </a:xfrm>
        </p:spPr>
        <p:txBody>
          <a:bodyPr/>
          <a:lstStyle/>
          <a:p>
            <a:pPr eaLnBrk="1" hangingPunct="1"/>
            <a:r>
              <a:rPr lang="en-GB" altLang="en-US" b="1"/>
              <a:t>Sick day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7B7CE-0AD5-73CC-1995-5708397DD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600200"/>
            <a:ext cx="4464050" cy="4525963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2400" dirty="0"/>
              <a:t>If unwell, (e.g. vomiting, diarrhoea, fevers, sweats), </a:t>
            </a:r>
            <a:r>
              <a:rPr lang="en-GB" sz="2400" b="1" dirty="0"/>
              <a:t>consider stopping until well again </a:t>
            </a:r>
            <a:r>
              <a:rPr lang="en-GB" sz="2400" dirty="0"/>
              <a:t>the following: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sz="2000"/>
              <a:t>Metformin </a:t>
            </a:r>
            <a:r>
              <a:rPr lang="en-GB" sz="2000" dirty="0"/>
              <a:t>(not insulin!)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sz="2000" dirty="0"/>
              <a:t>SGLT2 inhibitors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sz="2000" dirty="0" err="1"/>
              <a:t>ACEi</a:t>
            </a:r>
            <a:r>
              <a:rPr lang="en-GB" sz="2000" dirty="0"/>
              <a:t> / ARBs / diuretics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sz="2000" dirty="0"/>
              <a:t>NSAIDs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dirty="0"/>
              <a:t>Others….</a:t>
            </a:r>
            <a:endParaRPr lang="en-GB" sz="2400" i="1" dirty="0"/>
          </a:p>
        </p:txBody>
      </p:sp>
      <p:pic>
        <p:nvPicPr>
          <p:cNvPr id="45060" name="Picture 2" descr="Image result for sick day rules cards">
            <a:extLst>
              <a:ext uri="{FF2B5EF4-FFF2-40B4-BE49-F238E27FC236}">
                <a16:creationId xmlns:a16="http://schemas.microsoft.com/office/drawing/2014/main" id="{60A00C36-89DE-3D21-8B8F-76A0B0A5C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t="6067" r="2322" b="1331"/>
          <a:stretch>
            <a:fillRect/>
          </a:stretch>
        </p:blipFill>
        <p:spPr bwMode="auto">
          <a:xfrm>
            <a:off x="4694238" y="401638"/>
            <a:ext cx="4449762" cy="63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FB97E8-11E4-5D08-6B80-004D5DCE44E5}"/>
              </a:ext>
            </a:extLst>
          </p:cNvPr>
          <p:cNvSpPr/>
          <p:nvPr/>
        </p:nvSpPr>
        <p:spPr>
          <a:xfrm>
            <a:off x="4743450" y="3429000"/>
            <a:ext cx="4400550" cy="325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E98C41ED-EB33-6FA7-4C79-726743C3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0" y="274638"/>
            <a:ext cx="101600" cy="346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00" dirty="0">
                <a:solidFill>
                  <a:schemeClr val="bg1"/>
                </a:solidFill>
              </a:rPr>
              <a:t>Enter Question Text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E8DBC154-1DF5-B49E-098B-B12DCE707E00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2650" y="395288"/>
            <a:ext cx="3695700" cy="5730875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400" dirty="0"/>
              <a:t>If not already immune, she should avoid close contact with people who have chickenpox, shingles or measles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400" dirty="0"/>
              <a:t>She may need to increase steroid dose during </a:t>
            </a:r>
            <a:r>
              <a:rPr lang="en-GB" sz="1400" dirty="0" err="1"/>
              <a:t>peri</a:t>
            </a:r>
            <a:r>
              <a:rPr lang="en-GB" sz="1400" dirty="0"/>
              <a:t>-operative period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400" dirty="0"/>
              <a:t>She may need to increase steroid dose with </a:t>
            </a:r>
            <a:r>
              <a:rPr lang="en-GB" sz="1400" dirty="0" err="1"/>
              <a:t>intercurrent</a:t>
            </a:r>
            <a:r>
              <a:rPr lang="en-GB" sz="1400" dirty="0"/>
              <a:t> illness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400" dirty="0"/>
              <a:t>She should carry a Steroid Treatment Card 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400" dirty="0"/>
              <a:t>She should seek medical advice if worrying psychological changes occur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400" dirty="0"/>
              <a:t>Steroids are contraindicated in pregnancy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400" dirty="0"/>
              <a:t>Steroids should be taken in the morning to reduce risk of sleep disturbance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400" dirty="0"/>
              <a:t>Steroids should be taken with or just after food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400" dirty="0"/>
              <a:t>Treatment must not be stopped abruptly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EC6032D3-9A4C-5369-E9D3-D02ECA9608E8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839D81-9C5B-D297-DDF0-68DFB98E0548}"/>
              </a:ext>
            </a:extLst>
          </p:cNvPr>
          <p:cNvSpPr txBox="1">
            <a:spLocks/>
          </p:cNvSpPr>
          <p:nvPr/>
        </p:nvSpPr>
        <p:spPr>
          <a:xfrm>
            <a:off x="84138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75C1E3C-873C-C17D-47FD-DCA2B06E75DD}"/>
              </a:ext>
            </a:extLst>
          </p:cNvPr>
          <p:cNvSpPr txBox="1">
            <a:spLocks/>
          </p:cNvSpPr>
          <p:nvPr/>
        </p:nvSpPr>
        <p:spPr>
          <a:xfrm>
            <a:off x="3727450" y="82550"/>
            <a:ext cx="738188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COM025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0E9172-54D5-FF36-5549-BB9B0821F06C}"/>
              </a:ext>
            </a:extLst>
          </p:cNvPr>
          <p:cNvSpPr txBox="1">
            <a:spLocks/>
          </p:cNvSpPr>
          <p:nvPr/>
        </p:nvSpPr>
        <p:spPr>
          <a:xfrm>
            <a:off x="3367088" y="82550"/>
            <a:ext cx="360362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46088" name="TextBox 8">
            <a:extLst>
              <a:ext uri="{FF2B5EF4-FFF2-40B4-BE49-F238E27FC236}">
                <a16:creationId xmlns:a16="http://schemas.microsoft.com/office/drawing/2014/main" id="{842BA8B9-9418-5E0F-ABCD-B4982565D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652463"/>
            <a:ext cx="4381500" cy="1814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A 38-year old woman has been diagnosed with giant cell arteritis.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She is to be started on 60 mg prednisolone daily until clinical remission and then to be slowly reduced. Treatment will likely be for many months.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219FB2-1B31-3F77-7B05-1313E130003B}"/>
              </a:ext>
            </a:extLst>
          </p:cNvPr>
          <p:cNvSpPr txBox="1"/>
          <p:nvPr/>
        </p:nvSpPr>
        <p:spPr>
          <a:xfrm>
            <a:off x="84138" y="2784475"/>
            <a:ext cx="4381500" cy="830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Question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Select the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TRUE information options</a:t>
            </a:r>
            <a:r>
              <a:rPr lang="en-US" sz="1600" dirty="0">
                <a:latin typeface="+mn-lt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</a:t>
            </a:r>
            <a:r>
              <a:rPr lang="en-US" sz="1600" i="1" dirty="0">
                <a:latin typeface="+mn-lt"/>
              </a:rPr>
              <a:t>mark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all</a:t>
            </a:r>
            <a:r>
              <a:rPr lang="en-US" sz="1600" i="1" dirty="0">
                <a:latin typeface="+mn-lt"/>
              </a:rPr>
              <a:t> with a tick</a:t>
            </a:r>
            <a:r>
              <a:rPr lang="en-US" sz="1600" dirty="0">
                <a:latin typeface="+mn-lt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A3231B30-69ED-20F6-E954-34A5C60C2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0" y="274638"/>
            <a:ext cx="101600" cy="346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00" dirty="0">
                <a:solidFill>
                  <a:schemeClr val="bg1"/>
                </a:solidFill>
              </a:rPr>
              <a:t>Enter Question Text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09386DDC-2333-BF30-CC53-7AA58EFD0A33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2650" y="395288"/>
            <a:ext cx="3695700" cy="5730875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400" dirty="0"/>
              <a:t>If not already immune, she should avoid close contact with people who have chickenpox, shingles or measles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400" dirty="0"/>
              <a:t>She may need to increase steroid dose during </a:t>
            </a:r>
            <a:r>
              <a:rPr lang="en-GB" sz="1400" dirty="0" err="1"/>
              <a:t>peri</a:t>
            </a:r>
            <a:r>
              <a:rPr lang="en-GB" sz="1400" dirty="0"/>
              <a:t>-operative period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400" dirty="0"/>
              <a:t>She may need to increase steroid dose with </a:t>
            </a:r>
            <a:r>
              <a:rPr lang="en-GB" sz="1400" dirty="0" err="1"/>
              <a:t>intercurrent</a:t>
            </a:r>
            <a:r>
              <a:rPr lang="en-GB" sz="1400" dirty="0"/>
              <a:t> illness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400" dirty="0"/>
              <a:t>She should carry a Steroid Treatment Card 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400" dirty="0"/>
              <a:t>She should seek medical advice if worrying psychological changes occur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400" dirty="0"/>
              <a:t>Steroids are contraindicated in pregnancy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400" dirty="0"/>
              <a:t>Steroids should be taken in the morning to reduce risk of sleep disturbance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400" dirty="0"/>
              <a:t>Steroids should be taken with or just after food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400" dirty="0"/>
              <a:t>Treatment must not be stopped abruptly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BA68DA5D-279D-7487-72E2-47519492680C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805DFD-A174-8256-9227-87480AA5840C}"/>
              </a:ext>
            </a:extLst>
          </p:cNvPr>
          <p:cNvSpPr txBox="1">
            <a:spLocks/>
          </p:cNvSpPr>
          <p:nvPr/>
        </p:nvSpPr>
        <p:spPr>
          <a:xfrm>
            <a:off x="84138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795FD9-BCF6-7743-FAE7-FF311AE83B22}"/>
              </a:ext>
            </a:extLst>
          </p:cNvPr>
          <p:cNvSpPr txBox="1">
            <a:spLocks/>
          </p:cNvSpPr>
          <p:nvPr/>
        </p:nvSpPr>
        <p:spPr>
          <a:xfrm>
            <a:off x="3727450" y="82550"/>
            <a:ext cx="738188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COM025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575ABC-8D37-028D-4ADF-80C828C3D3FC}"/>
              </a:ext>
            </a:extLst>
          </p:cNvPr>
          <p:cNvSpPr txBox="1">
            <a:spLocks/>
          </p:cNvSpPr>
          <p:nvPr/>
        </p:nvSpPr>
        <p:spPr>
          <a:xfrm>
            <a:off x="3367088" y="82550"/>
            <a:ext cx="360362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47112" name="TextBox 8">
            <a:extLst>
              <a:ext uri="{FF2B5EF4-FFF2-40B4-BE49-F238E27FC236}">
                <a16:creationId xmlns:a16="http://schemas.microsoft.com/office/drawing/2014/main" id="{EC2EF183-479A-ECAF-32D3-1CC1D418C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598488"/>
            <a:ext cx="4381500" cy="1816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A 38-year old woman has been diagnosed with giant cell arteritis.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She is to be started on 60 mg prednisolone daily until clinical remission and then to be slowly reduced. Treatment will likely be for many months.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AEF677-E06B-CA10-6566-0CBFF4D25F75}"/>
              </a:ext>
            </a:extLst>
          </p:cNvPr>
          <p:cNvSpPr txBox="1"/>
          <p:nvPr/>
        </p:nvSpPr>
        <p:spPr>
          <a:xfrm>
            <a:off x="84138" y="2784475"/>
            <a:ext cx="4381500" cy="830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Question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Select the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TRUE information options</a:t>
            </a:r>
            <a:r>
              <a:rPr lang="en-US" sz="1600" dirty="0">
                <a:latin typeface="+mn-lt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</a:t>
            </a:r>
            <a:r>
              <a:rPr lang="en-US" sz="1600" i="1" dirty="0">
                <a:latin typeface="+mn-lt"/>
              </a:rPr>
              <a:t>mark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all</a:t>
            </a:r>
            <a:r>
              <a:rPr lang="en-US" sz="1600" i="1" dirty="0">
                <a:latin typeface="+mn-lt"/>
              </a:rPr>
              <a:t> with a tick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14" name="CAI1" title="Correct Answer Indicator">
            <a:extLst>
              <a:ext uri="{FF2B5EF4-FFF2-40B4-BE49-F238E27FC236}">
                <a16:creationId xmlns:a16="http://schemas.microsoft.com/office/drawing/2014/main" id="{B31955BE-F685-B277-A4D9-AA08F7EF7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4519613" y="441325"/>
            <a:ext cx="215900" cy="215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CAI2" title="Correct Answer Indicator">
            <a:extLst>
              <a:ext uri="{FF2B5EF4-FFF2-40B4-BE49-F238E27FC236}">
                <a16:creationId xmlns:a16="http://schemas.microsoft.com/office/drawing/2014/main" id="{74E20557-37BF-47E2-62DD-2F00D596BA8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4519613" y="1152525"/>
            <a:ext cx="215900" cy="215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CAI3" title="Correct Answer Indicator">
            <a:extLst>
              <a:ext uri="{FF2B5EF4-FFF2-40B4-BE49-F238E27FC236}">
                <a16:creationId xmlns:a16="http://schemas.microsoft.com/office/drawing/2014/main" id="{F0BD2D8F-88E8-7B7D-1511-C6E9B7D8730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0800000">
            <a:off x="4519613" y="1731963"/>
            <a:ext cx="215900" cy="215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CAI4" title="Correct Answer Indicator">
            <a:extLst>
              <a:ext uri="{FF2B5EF4-FFF2-40B4-BE49-F238E27FC236}">
                <a16:creationId xmlns:a16="http://schemas.microsoft.com/office/drawing/2014/main" id="{62A6E5F5-DFA3-77B2-1BAC-F5052144B64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10800000">
            <a:off x="4519613" y="2311400"/>
            <a:ext cx="215900" cy="215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CAI5" title="Correct Answer Indicator">
            <a:extLst>
              <a:ext uri="{FF2B5EF4-FFF2-40B4-BE49-F238E27FC236}">
                <a16:creationId xmlns:a16="http://schemas.microsoft.com/office/drawing/2014/main" id="{02AD3387-0A32-0D1E-2324-D6B9F4E990F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10800000">
            <a:off x="4519613" y="2890838"/>
            <a:ext cx="215900" cy="215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CAI6" title="Correct Answer Indicator">
            <a:extLst>
              <a:ext uri="{FF2B5EF4-FFF2-40B4-BE49-F238E27FC236}">
                <a16:creationId xmlns:a16="http://schemas.microsoft.com/office/drawing/2014/main" id="{18B05281-01A8-9B47-C514-CEF5A4A17F7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10800000">
            <a:off x="4519613" y="4048125"/>
            <a:ext cx="215900" cy="215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CAI7" title="Correct Answer Indicator">
            <a:extLst>
              <a:ext uri="{FF2B5EF4-FFF2-40B4-BE49-F238E27FC236}">
                <a16:creationId xmlns:a16="http://schemas.microsoft.com/office/drawing/2014/main" id="{40B5B990-73E1-4191-28BD-906CADB0F80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10800000">
            <a:off x="4519613" y="4627563"/>
            <a:ext cx="215900" cy="215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CAI8" title="Correct Answer Indicator">
            <a:extLst>
              <a:ext uri="{FF2B5EF4-FFF2-40B4-BE49-F238E27FC236}">
                <a16:creationId xmlns:a16="http://schemas.microsoft.com/office/drawing/2014/main" id="{E13F6A12-E999-B531-9500-27FE9CB485B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rot="10800000">
            <a:off x="4519613" y="5207000"/>
            <a:ext cx="215900" cy="215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58EC419-9B71-5FFA-FEC2-F91205E00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576263"/>
          </a:xfrm>
        </p:spPr>
        <p:txBody>
          <a:bodyPr/>
          <a:lstStyle/>
          <a:p>
            <a:pPr eaLnBrk="1" hangingPunct="1"/>
            <a:r>
              <a:rPr lang="en-GB" altLang="en-US" sz="2400" b="1"/>
              <a:t>Ibuprofen</a:t>
            </a:r>
            <a:r>
              <a:rPr lang="en-GB" altLang="en-US" sz="2000"/>
              <a:t> </a:t>
            </a:r>
            <a:r>
              <a:rPr lang="en-GB" altLang="en-US" sz="2000">
                <a:hlinkClick r:id="rId2"/>
              </a:rPr>
              <a:t>https://bnf.nice.org.uk/drugs/ibuprofen/#medicinal-forms</a:t>
            </a:r>
            <a:r>
              <a:rPr lang="en-GB" altLang="en-US" sz="2000"/>
              <a:t> </a:t>
            </a:r>
          </a:p>
        </p:txBody>
      </p:sp>
      <p:sp>
        <p:nvSpPr>
          <p:cNvPr id="8195" name="Content Placeholder 1">
            <a:extLst>
              <a:ext uri="{FF2B5EF4-FFF2-40B4-BE49-F238E27FC236}">
                <a16:creationId xmlns:a16="http://schemas.microsoft.com/office/drawing/2014/main" id="{30918486-97A5-FE05-AA01-9BAB04341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1413" y="3405188"/>
            <a:ext cx="1600200" cy="1123950"/>
          </a:xfrm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Tablet: </a:t>
            </a:r>
            <a:r>
              <a:rPr lang="en-GB" altLang="en-US" sz="1800"/>
              <a:t>Also a long list of products… click on one  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7AC133E1-85A6-7C9C-5E51-F610D913F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936625"/>
            <a:ext cx="61182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>
            <a:extLst>
              <a:ext uri="{FF2B5EF4-FFF2-40B4-BE49-F238E27FC236}">
                <a16:creationId xmlns:a16="http://schemas.microsoft.com/office/drawing/2014/main" id="{C428283E-59C7-F943-CE2A-0ED7110C5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3"/>
          <a:stretch>
            <a:fillRect/>
          </a:stretch>
        </p:blipFill>
        <p:spPr bwMode="auto">
          <a:xfrm>
            <a:off x="5789613" y="881063"/>
            <a:ext cx="309562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8248AA1-E5C3-1CB2-72E0-875C4FF1B943}"/>
              </a:ext>
            </a:extLst>
          </p:cNvPr>
          <p:cNvSpPr/>
          <p:nvPr/>
        </p:nvSpPr>
        <p:spPr>
          <a:xfrm>
            <a:off x="3159125" y="3530600"/>
            <a:ext cx="1247775" cy="3635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BC10775-F583-C4DD-7CEC-18071150E3B7}"/>
              </a:ext>
            </a:extLst>
          </p:cNvPr>
          <p:cNvCxnSpPr>
            <a:cxnSpLocks/>
          </p:cNvCxnSpPr>
          <p:nvPr/>
        </p:nvCxnSpPr>
        <p:spPr>
          <a:xfrm flipV="1">
            <a:off x="4356100" y="2852738"/>
            <a:ext cx="1584325" cy="8588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Content Placeholder 1">
            <a:extLst>
              <a:ext uri="{FF2B5EF4-FFF2-40B4-BE49-F238E27FC236}">
                <a16:creationId xmlns:a16="http://schemas.microsoft.com/office/drawing/2014/main" id="{8F5C8D2C-09D1-C1DA-BF42-80EC5E49FBBF}"/>
              </a:ext>
            </a:extLst>
          </p:cNvPr>
          <p:cNvSpPr txBox="1">
            <a:spLocks/>
          </p:cNvSpPr>
          <p:nvPr/>
        </p:nvSpPr>
        <p:spPr bwMode="auto">
          <a:xfrm>
            <a:off x="941388" y="4906963"/>
            <a:ext cx="2841625" cy="8255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Medicinal Forms </a:t>
            </a:r>
            <a:r>
              <a:rPr lang="en-GB" altLang="en-US" sz="1800"/>
              <a:t>– many - Click on e.g., Tablet</a:t>
            </a:r>
          </a:p>
        </p:txBody>
      </p:sp>
      <p:pic>
        <p:nvPicPr>
          <p:cNvPr id="8201" name="Picture 8">
            <a:extLst>
              <a:ext uri="{FF2B5EF4-FFF2-40B4-BE49-F238E27FC236}">
                <a16:creationId xmlns:a16="http://schemas.microsoft.com/office/drawing/2014/main" id="{3C7EB318-C0D6-17FE-4EB3-E4CCFA356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3967163"/>
            <a:ext cx="284162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F1D6956A-DBFE-A8B2-9FC9-E823402AF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0" y="274638"/>
            <a:ext cx="101600" cy="346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00" dirty="0">
                <a:solidFill>
                  <a:schemeClr val="bg1"/>
                </a:solidFill>
              </a:rPr>
              <a:t>Enter Question Text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200EB5B6-4C97-DBA8-8925-219A660FBE96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2650" y="395288"/>
            <a:ext cx="3695700" cy="5730875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400" dirty="0"/>
              <a:t>She should carry a Steroid Treatment Card 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400" dirty="0"/>
              <a:t>She should seek medical advice if worrying psychological changes occur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400" dirty="0"/>
              <a:t>Steroids should be taken in the morning to reduce risk of sleep disturbance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400" dirty="0"/>
              <a:t>Steroids should be taken with or just after food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400" dirty="0"/>
              <a:t>Treatment must not be stopped abruptly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EC1AFDA3-A46E-F298-4E92-4D9503F74859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3417C0-A4A8-C714-32EA-56A00FF87C82}"/>
              </a:ext>
            </a:extLst>
          </p:cNvPr>
          <p:cNvSpPr txBox="1">
            <a:spLocks/>
          </p:cNvSpPr>
          <p:nvPr/>
        </p:nvSpPr>
        <p:spPr>
          <a:xfrm>
            <a:off x="84138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615ACA-6D4F-DB65-7EE3-49B32E552022}"/>
              </a:ext>
            </a:extLst>
          </p:cNvPr>
          <p:cNvSpPr txBox="1">
            <a:spLocks/>
          </p:cNvSpPr>
          <p:nvPr/>
        </p:nvSpPr>
        <p:spPr>
          <a:xfrm>
            <a:off x="3727450" y="82550"/>
            <a:ext cx="738188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COM025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F654AC-6DF7-E076-5AD9-018960D724C0}"/>
              </a:ext>
            </a:extLst>
          </p:cNvPr>
          <p:cNvSpPr txBox="1">
            <a:spLocks/>
          </p:cNvSpPr>
          <p:nvPr/>
        </p:nvSpPr>
        <p:spPr>
          <a:xfrm>
            <a:off x="3367088" y="82550"/>
            <a:ext cx="360362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48136" name="TextBox 8">
            <a:extLst>
              <a:ext uri="{FF2B5EF4-FFF2-40B4-BE49-F238E27FC236}">
                <a16:creationId xmlns:a16="http://schemas.microsoft.com/office/drawing/2014/main" id="{592B8D3A-9F8D-35EE-0A65-902A45247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598488"/>
            <a:ext cx="4381500" cy="1816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A 38-year old woman has been diagnosed with giant cell arteritis.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She is to be started on 60 mg prednisolone daily until clinical remission and then to be slowly reduced. Treatment will likely be for many months.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E4562D-B2BC-CF6E-CF46-A97AE2D7F34C}"/>
              </a:ext>
            </a:extLst>
          </p:cNvPr>
          <p:cNvSpPr txBox="1"/>
          <p:nvPr/>
        </p:nvSpPr>
        <p:spPr>
          <a:xfrm>
            <a:off x="84138" y="2784475"/>
            <a:ext cx="4381500" cy="1076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Question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Select the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most appropriate</a:t>
            </a:r>
            <a:r>
              <a:rPr lang="en-US" sz="16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dirty="0">
                <a:latin typeface="+mn-lt"/>
              </a:rPr>
              <a:t>information option that should be communicated to the patient.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</a:t>
            </a:r>
            <a:r>
              <a:rPr lang="en-US" sz="1600" i="1" dirty="0">
                <a:latin typeface="+mn-lt"/>
              </a:rPr>
              <a:t>mark it with a tick</a:t>
            </a:r>
            <a:r>
              <a:rPr lang="en-US" sz="1600" dirty="0">
                <a:latin typeface="+mn-lt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92FFE033-7FA2-6A23-3A74-35147EF05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0" y="274638"/>
            <a:ext cx="101600" cy="346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00" dirty="0">
                <a:solidFill>
                  <a:schemeClr val="bg1"/>
                </a:solidFill>
              </a:rPr>
              <a:t>Enter Question Text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BFC2AC3F-3D9E-6F37-3A1F-B2E39B3A849D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2650" y="395288"/>
            <a:ext cx="3695700" cy="5730875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400" dirty="0"/>
              <a:t>She should carry a Steroid Treatment Card 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400" dirty="0"/>
              <a:t>She should seek medical advice if worrying psychological changes occur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400" dirty="0"/>
              <a:t>Steroids should be taken in the morning to reduce risk of sleep disturbance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400" dirty="0"/>
              <a:t>Steroids should be taken with or just after food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400" dirty="0"/>
              <a:t>Treatment must not be stopped abruptly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8DD49A79-D988-3D56-3156-190832B8F41D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A5DBA4-ADB7-6181-11E1-687563301A5B}"/>
              </a:ext>
            </a:extLst>
          </p:cNvPr>
          <p:cNvSpPr txBox="1">
            <a:spLocks/>
          </p:cNvSpPr>
          <p:nvPr/>
        </p:nvSpPr>
        <p:spPr>
          <a:xfrm>
            <a:off x="84138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5FF18B4-F089-1814-F167-71CCF96DAA8C}"/>
              </a:ext>
            </a:extLst>
          </p:cNvPr>
          <p:cNvSpPr txBox="1">
            <a:spLocks/>
          </p:cNvSpPr>
          <p:nvPr/>
        </p:nvSpPr>
        <p:spPr>
          <a:xfrm>
            <a:off x="3727450" y="82550"/>
            <a:ext cx="738188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COM025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C21C353-22D7-33C4-FA5A-A375229C9FE5}"/>
              </a:ext>
            </a:extLst>
          </p:cNvPr>
          <p:cNvSpPr txBox="1">
            <a:spLocks/>
          </p:cNvSpPr>
          <p:nvPr/>
        </p:nvSpPr>
        <p:spPr>
          <a:xfrm>
            <a:off x="3367088" y="82550"/>
            <a:ext cx="360362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49160" name="TextBox 8">
            <a:extLst>
              <a:ext uri="{FF2B5EF4-FFF2-40B4-BE49-F238E27FC236}">
                <a16:creationId xmlns:a16="http://schemas.microsoft.com/office/drawing/2014/main" id="{71D5E91E-7EDD-98B4-E6A7-ED2201663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598488"/>
            <a:ext cx="4381500" cy="1816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A 38-year old woman has been diagnosed with giant cell arteritis.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She is to be started on 60 mg prednisolone daily until clinical remission and then to be slowly reduced. Treatment will likely be for many months.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C223A5-6E55-331E-6B61-C9CFC3F46392}"/>
              </a:ext>
            </a:extLst>
          </p:cNvPr>
          <p:cNvSpPr txBox="1"/>
          <p:nvPr/>
        </p:nvSpPr>
        <p:spPr>
          <a:xfrm>
            <a:off x="84138" y="2784475"/>
            <a:ext cx="4381500" cy="1076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Question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Select the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most appropriate</a:t>
            </a:r>
            <a:r>
              <a:rPr lang="en-US" sz="16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dirty="0">
                <a:latin typeface="+mn-lt"/>
              </a:rPr>
              <a:t>information option that should be communicated to the patient.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</a:t>
            </a:r>
            <a:r>
              <a:rPr lang="en-US" sz="1600" i="1" dirty="0">
                <a:latin typeface="+mn-lt"/>
              </a:rPr>
              <a:t>mark it with a tick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14" name="CAI1" title="Correct Answer Indicator">
            <a:extLst>
              <a:ext uri="{FF2B5EF4-FFF2-40B4-BE49-F238E27FC236}">
                <a16:creationId xmlns:a16="http://schemas.microsoft.com/office/drawing/2014/main" id="{072A66EF-7C18-910F-B8B6-D525E154B3B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4532313" y="2638425"/>
            <a:ext cx="292100" cy="2921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EC515C07-E7A1-B452-8DC7-808E397180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(Long-term) Steroids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A4010-760A-362D-ABF2-BBCDB6440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Sick day rules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Likely need to increase dose if unwell or undergoing surgery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Method of use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Do not stop steroids abruptly (discuss: fine-tune this advice)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Usually taken in morning (reduce nocturnal side effects)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Take with or just after food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Should carry steroid card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Serious side effects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Increased risk of psychological side effects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Increased risk of infections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Useful open access reference on GCA </a:t>
            </a:r>
            <a:r>
              <a:rPr lang="en-GB" dirty="0">
                <a:hlinkClick r:id="rId2"/>
              </a:rPr>
              <a:t>https://academic.oup.com/rheumatology/article/59/3/487/5714025</a:t>
            </a:r>
            <a:r>
              <a:rPr lang="en-GB" dirty="0"/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91570B4B-B472-1EAC-7548-EE7095458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425" y="234950"/>
            <a:ext cx="4824413" cy="1143000"/>
          </a:xfrm>
        </p:spPr>
        <p:txBody>
          <a:bodyPr/>
          <a:lstStyle/>
          <a:p>
            <a:pPr algn="l" eaLnBrk="1" hangingPunct="1"/>
            <a:r>
              <a:rPr lang="en-GB" altLang="en-US" sz="3200"/>
              <a:t>Be familiar with what you can find in these sections</a:t>
            </a:r>
          </a:p>
        </p:txBody>
      </p:sp>
      <p:pic>
        <p:nvPicPr>
          <p:cNvPr id="51203" name="Picture 2">
            <a:extLst>
              <a:ext uri="{FF2B5EF4-FFF2-40B4-BE49-F238E27FC236}">
                <a16:creationId xmlns:a16="http://schemas.microsoft.com/office/drawing/2014/main" id="{5E58453D-B2BC-EB43-10E6-B8FA7104B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205038"/>
            <a:ext cx="4279900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8">
            <a:extLst>
              <a:ext uri="{FF2B5EF4-FFF2-40B4-BE49-F238E27FC236}">
                <a16:creationId xmlns:a16="http://schemas.microsoft.com/office/drawing/2014/main" id="{0725B5C3-5406-F605-F3B5-0F890159A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225425"/>
            <a:ext cx="36258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955E53-14D9-9C7C-6E29-D27CFB0E180C}"/>
              </a:ext>
            </a:extLst>
          </p:cNvPr>
          <p:cNvCxnSpPr/>
          <p:nvPr/>
        </p:nvCxnSpPr>
        <p:spPr>
          <a:xfrm flipV="1">
            <a:off x="3708400" y="476250"/>
            <a:ext cx="1255713" cy="35972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6" name="Picture 10">
            <a:extLst>
              <a:ext uri="{FF2B5EF4-FFF2-40B4-BE49-F238E27FC236}">
                <a16:creationId xmlns:a16="http://schemas.microsoft.com/office/drawing/2014/main" id="{36156226-1BAA-A65D-06E7-90A1A6E4E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3141663"/>
            <a:ext cx="2967037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363A59-6130-BB09-6055-B316F63C36C9}"/>
              </a:ext>
            </a:extLst>
          </p:cNvPr>
          <p:cNvCxnSpPr/>
          <p:nvPr/>
        </p:nvCxnSpPr>
        <p:spPr>
          <a:xfrm flipV="1">
            <a:off x="3851275" y="3429000"/>
            <a:ext cx="1441450" cy="1152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8" name="Picture 2">
            <a:extLst>
              <a:ext uri="{FF2B5EF4-FFF2-40B4-BE49-F238E27FC236}">
                <a16:creationId xmlns:a16="http://schemas.microsoft.com/office/drawing/2014/main" id="{C10E7EE7-B40B-E156-35FA-0D7A4BC79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205038"/>
            <a:ext cx="6223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36A612B2-ED1B-E683-A9F0-F29D879A3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Immunosuppressants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2E4BD57-F88B-B83B-332B-CE4E8BDDAA1D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1484313"/>
          <a:ext cx="8785225" cy="5040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1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195"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 marL="91443" marR="91443" marT="45718" marB="45718" anchor="ctr"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Notes</a:t>
                      </a:r>
                    </a:p>
                  </a:txBody>
                  <a:tcPr marL="91443" marR="91443" marT="45718" marB="4571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841">
                <a:tc>
                  <a:txBody>
                    <a:bodyPr/>
                    <a:lstStyle/>
                    <a:p>
                      <a:r>
                        <a:rPr lang="en-GB" sz="1600" b="1" dirty="0"/>
                        <a:t>Azathioprine </a:t>
                      </a:r>
                    </a:p>
                  </a:txBody>
                  <a:tcPr marL="91443" marR="91443" marT="45718" marB="45718"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600" dirty="0"/>
                        <a:t>Should be warned to report immediately any signs or symptoms of bone marrow suppression e.g. inexplicable bruising or bleeding, infection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lang="en-GB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a risk of h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ypersensitivity reactions,</a:t>
                      </a:r>
                      <a:r>
                        <a:rPr lang="en-GB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which 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calls for immediate withdrawal</a:t>
                      </a:r>
                      <a:endParaRPr lang="en-GB" sz="1600" dirty="0"/>
                    </a:p>
                  </a:txBody>
                  <a:tcPr marL="91443" marR="91443" marT="45718" marB="4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2664">
                <a:tc>
                  <a:txBody>
                    <a:bodyPr/>
                    <a:lstStyle/>
                    <a:p>
                      <a:r>
                        <a:rPr lang="en-GB" sz="1600" b="1" dirty="0"/>
                        <a:t>Methotrexate </a:t>
                      </a:r>
                    </a:p>
                  </a:txBody>
                  <a:tcPr marL="91443" marR="91443" marT="45718" marB="45718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600" dirty="0"/>
                        <a:t>Weekly dosing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600" dirty="0"/>
                        <a:t>Requires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dirty="0"/>
                        <a:t>folic acid also weekly on a separate</a:t>
                      </a:r>
                      <a:r>
                        <a:rPr lang="en-GB" sz="1600" baseline="0" dirty="0"/>
                        <a:t> day to methotrexate</a:t>
                      </a:r>
                      <a:endParaRPr lang="en-GB" sz="1600" dirty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600" dirty="0"/>
                        <a:t>Should be warned to report immediately any signs or symptoms of bone marrow suppression e.g. bruising or bleeding, infection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600" dirty="0"/>
                        <a:t>Should be warned to report 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stomatitis develops</a:t>
                      </a:r>
                      <a:r>
                        <a:rPr lang="en-GB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 be first sign of gastro-intestinal toxicity)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600" dirty="0"/>
                        <a:t>Should be warned to report </a:t>
                      </a:r>
                      <a:r>
                        <a:rPr lang="en-GB" sz="1600" dirty="0">
                          <a:effectLst/>
                        </a:rPr>
                        <a:t>to seek medical attention if dyspnoea, cough or fever (pneumonitis)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600" dirty="0"/>
                        <a:t>Contraception recommended for both women</a:t>
                      </a:r>
                      <a:r>
                        <a:rPr lang="en-GB" sz="1600" baseline="0" dirty="0"/>
                        <a:t> and men for at least 3 months after treatment</a:t>
                      </a:r>
                      <a:endParaRPr lang="en-GB" sz="160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Patients should avoid self-medication with over-the-counter aspirin or ibuprofen / NSAIDs – renal toxicity from both; NSAID renal impairment 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reduced </a:t>
                      </a:r>
                      <a:r>
                        <a:rPr lang="en-GB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mtx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excretion (mainly excreted unchanged, renally)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1443" marR="91443" marT="45718" marB="4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612">
                <a:tc>
                  <a:txBody>
                    <a:bodyPr/>
                    <a:lstStyle/>
                    <a:p>
                      <a:r>
                        <a:rPr lang="en-GB" sz="1600" b="1" dirty="0"/>
                        <a:t>In</a:t>
                      </a:r>
                      <a:r>
                        <a:rPr lang="en-GB" sz="1600" b="1" baseline="0" dirty="0"/>
                        <a:t> general</a:t>
                      </a:r>
                      <a:endParaRPr lang="en-GB" sz="1600" b="1" dirty="0"/>
                    </a:p>
                  </a:txBody>
                  <a:tcPr marL="91443" marR="91443" marT="45718" marB="45718"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Requires regular blood monitoring</a:t>
                      </a:r>
                      <a:r>
                        <a:rPr lang="en-GB" sz="1600" baseline="0" dirty="0"/>
                        <a:t> (</a:t>
                      </a:r>
                      <a:r>
                        <a:rPr lang="en-GB" sz="1600" baseline="0" dirty="0" err="1"/>
                        <a:t>esp</a:t>
                      </a:r>
                      <a:r>
                        <a:rPr lang="en-GB" sz="1600" baseline="0" dirty="0"/>
                        <a:t> FBC, LFT)</a:t>
                      </a:r>
                      <a:endParaRPr lang="en-GB" sz="1600" dirty="0"/>
                    </a:p>
                  </a:txBody>
                  <a:tcPr marL="91443" marR="91443" marT="45718" marB="4571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06F1485F-92F6-D6B8-0D98-210C862B1FBA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2650" y="395288"/>
            <a:ext cx="3695700" cy="5730875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is at high risk of severe skin reactions, and should report any rash that she develops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must sign up for a Pregnancy Prevention Programme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requires regular blood tests to monitor her liver function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should not stop her sodium valproate abruptly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should report any unexpected bruising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Sodium valproate dose will be adjusted based on her plasma-valproate levels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52B31A91-4BC8-040B-603B-01DDF2482F7F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76095C0-14CE-960C-0989-F403BABBAC58}"/>
              </a:ext>
            </a:extLst>
          </p:cNvPr>
          <p:cNvSpPr txBox="1">
            <a:spLocks/>
          </p:cNvSpPr>
          <p:nvPr/>
        </p:nvSpPr>
        <p:spPr>
          <a:xfrm>
            <a:off x="84138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4EAA25-F9BF-2185-F99B-59ED328E11C3}"/>
              </a:ext>
            </a:extLst>
          </p:cNvPr>
          <p:cNvSpPr txBox="1">
            <a:spLocks/>
          </p:cNvSpPr>
          <p:nvPr/>
        </p:nvSpPr>
        <p:spPr>
          <a:xfrm>
            <a:off x="3727450" y="82550"/>
            <a:ext cx="738188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COM032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824864-77A4-479F-F2DE-FA5EB3167A14}"/>
              </a:ext>
            </a:extLst>
          </p:cNvPr>
          <p:cNvSpPr txBox="1">
            <a:spLocks/>
          </p:cNvSpPr>
          <p:nvPr/>
        </p:nvSpPr>
        <p:spPr>
          <a:xfrm>
            <a:off x="3367088" y="82550"/>
            <a:ext cx="360362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53255" name="TextBox 8">
            <a:extLst>
              <a:ext uri="{FF2B5EF4-FFF2-40B4-BE49-F238E27FC236}">
                <a16:creationId xmlns:a16="http://schemas.microsoft.com/office/drawing/2014/main" id="{819B7912-35E8-695E-28EA-F6D6D6022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598488"/>
            <a:ext cx="4381500" cy="18158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A 26-year old woman attends Neurology Clinic for review of her uncontrolled epilepsy. Following trials of many different anti-epileptics that did not control seizures well, the joint decision is now to start sodium valproate, initially at 300 mg twice daily, but to increase dose if required.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B6D13-5D91-EB3B-C683-D48E1FF38E71}"/>
              </a:ext>
            </a:extLst>
          </p:cNvPr>
          <p:cNvSpPr txBox="1"/>
          <p:nvPr/>
        </p:nvSpPr>
        <p:spPr>
          <a:xfrm>
            <a:off x="84138" y="3533775"/>
            <a:ext cx="4381500" cy="831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Question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Select the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TRUE information options</a:t>
            </a:r>
            <a:r>
              <a:rPr lang="en-US" sz="1600" dirty="0">
                <a:latin typeface="+mn-lt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</a:t>
            </a:r>
            <a:r>
              <a:rPr lang="en-US" sz="1600" i="1" dirty="0">
                <a:latin typeface="+mn-lt"/>
              </a:rPr>
              <a:t>mark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all</a:t>
            </a:r>
            <a:r>
              <a:rPr lang="en-US" sz="1600" i="1" dirty="0">
                <a:latin typeface="+mn-lt"/>
              </a:rPr>
              <a:t> with a tick</a:t>
            </a:r>
            <a:r>
              <a:rPr lang="en-US" sz="1600" dirty="0">
                <a:latin typeface="+mn-lt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E397BA0A-B834-DB9B-922D-8E31BB9D9CF2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2650" y="395288"/>
            <a:ext cx="4200525" cy="5730875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is at high risk of severe skin reactions, and should report any rash that she develops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must sign up for a Pregnancy Prevention Programme 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requires blood tests to monitor her liver function 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should not stop her sodium valproate abruptly 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should report any unexpected bruising 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Sodium valproate dose will be adjusted based on her plasma-valproate levels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562943C3-9E16-FCB0-15E4-B2DD30F70AD0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67D259-DDEF-29C1-9D50-A6DBB98FAF7B}"/>
              </a:ext>
            </a:extLst>
          </p:cNvPr>
          <p:cNvSpPr txBox="1">
            <a:spLocks/>
          </p:cNvSpPr>
          <p:nvPr/>
        </p:nvSpPr>
        <p:spPr>
          <a:xfrm>
            <a:off x="84138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2E712A-AFAE-F0E7-8A38-8720F24778DD}"/>
              </a:ext>
            </a:extLst>
          </p:cNvPr>
          <p:cNvSpPr txBox="1">
            <a:spLocks/>
          </p:cNvSpPr>
          <p:nvPr/>
        </p:nvSpPr>
        <p:spPr>
          <a:xfrm>
            <a:off x="3727450" y="82550"/>
            <a:ext cx="738188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COM032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2DC343-394A-6799-5F10-81817D3564BF}"/>
              </a:ext>
            </a:extLst>
          </p:cNvPr>
          <p:cNvSpPr txBox="1">
            <a:spLocks/>
          </p:cNvSpPr>
          <p:nvPr/>
        </p:nvSpPr>
        <p:spPr>
          <a:xfrm>
            <a:off x="3367088" y="82550"/>
            <a:ext cx="360362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54279" name="TextBox 8">
            <a:extLst>
              <a:ext uri="{FF2B5EF4-FFF2-40B4-BE49-F238E27FC236}">
                <a16:creationId xmlns:a16="http://schemas.microsoft.com/office/drawing/2014/main" id="{90757930-AB93-D9F4-6890-9218A151F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598488"/>
            <a:ext cx="4381500" cy="1816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A 26-year old woman attends Neurology Clinic for review of her uncontrolled epilepsy. Following trials of many different anti-epileptics that did not control seizures well, the joint decision is now to start sodium valproate, initially at 300 mg twice daily, but to increase dose if required.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2FA1BB-946E-7F93-FCBC-615B277651BE}"/>
              </a:ext>
            </a:extLst>
          </p:cNvPr>
          <p:cNvSpPr txBox="1"/>
          <p:nvPr/>
        </p:nvSpPr>
        <p:spPr>
          <a:xfrm>
            <a:off x="84138" y="3533775"/>
            <a:ext cx="4381500" cy="831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Question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Select the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TRUE information options</a:t>
            </a:r>
            <a:r>
              <a:rPr lang="en-US" sz="1600" dirty="0">
                <a:latin typeface="+mn-lt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</a:t>
            </a:r>
            <a:r>
              <a:rPr lang="en-US" sz="1600" i="1" dirty="0">
                <a:latin typeface="+mn-lt"/>
              </a:rPr>
              <a:t>mark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all</a:t>
            </a:r>
            <a:r>
              <a:rPr lang="en-US" sz="1600" i="1" dirty="0">
                <a:latin typeface="+mn-lt"/>
              </a:rPr>
              <a:t> with a tick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17" name="CAI1" title="Correct Answer Indicator">
            <a:extLst>
              <a:ext uri="{FF2B5EF4-FFF2-40B4-BE49-F238E27FC236}">
                <a16:creationId xmlns:a16="http://schemas.microsoft.com/office/drawing/2014/main" id="{430AB360-150E-532D-E330-87BAD61512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4378325" y="1303338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CAI2" title="Correct Answer Indicator">
            <a:extLst>
              <a:ext uri="{FF2B5EF4-FFF2-40B4-BE49-F238E27FC236}">
                <a16:creationId xmlns:a16="http://schemas.microsoft.com/office/drawing/2014/main" id="{20714237-1E61-AA91-253F-71030A06AD3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4378325" y="1943100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CAI3" title="Correct Answer Indicator">
            <a:extLst>
              <a:ext uri="{FF2B5EF4-FFF2-40B4-BE49-F238E27FC236}">
                <a16:creationId xmlns:a16="http://schemas.microsoft.com/office/drawing/2014/main" id="{12497651-2CD9-49B6-169C-D4C2E14EF17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0800000">
            <a:off x="4378325" y="2584450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CAI4" title="Correct Answer Indicator">
            <a:extLst>
              <a:ext uri="{FF2B5EF4-FFF2-40B4-BE49-F238E27FC236}">
                <a16:creationId xmlns:a16="http://schemas.microsoft.com/office/drawing/2014/main" id="{149BEC7C-756A-D02D-7B10-BCA6D54F048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10800000">
            <a:off x="4378325" y="3224213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3EA99BC0-5B8D-A571-8310-EEC5207819A1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2650" y="395288"/>
            <a:ext cx="3695700" cy="5730875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is at high risk of severe skin reactions, and should report any rash that she develops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must sign up for a Pregnancy Prevention Programme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requires blood tests to monitor her liver function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should not stop her sodium valproate abruptly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Sodium valproate dose will be adjusted based on her plasma-valproate levels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16427602-1C87-A153-FB12-FEB4F3E005AB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BCF411-A681-8838-ABCE-5A48DA92B271}"/>
              </a:ext>
            </a:extLst>
          </p:cNvPr>
          <p:cNvSpPr txBox="1">
            <a:spLocks/>
          </p:cNvSpPr>
          <p:nvPr/>
        </p:nvSpPr>
        <p:spPr>
          <a:xfrm>
            <a:off x="84138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AB1AE0-5657-CFC9-BCF3-DAF51D078366}"/>
              </a:ext>
            </a:extLst>
          </p:cNvPr>
          <p:cNvSpPr txBox="1">
            <a:spLocks/>
          </p:cNvSpPr>
          <p:nvPr/>
        </p:nvSpPr>
        <p:spPr>
          <a:xfrm>
            <a:off x="3727450" y="82550"/>
            <a:ext cx="738188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COM032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3E6FEF-6984-C8D1-F616-3EC5943DDE7F}"/>
              </a:ext>
            </a:extLst>
          </p:cNvPr>
          <p:cNvSpPr txBox="1">
            <a:spLocks/>
          </p:cNvSpPr>
          <p:nvPr/>
        </p:nvSpPr>
        <p:spPr>
          <a:xfrm>
            <a:off x="3367088" y="82550"/>
            <a:ext cx="360362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55303" name="TextBox 8">
            <a:extLst>
              <a:ext uri="{FF2B5EF4-FFF2-40B4-BE49-F238E27FC236}">
                <a16:creationId xmlns:a16="http://schemas.microsoft.com/office/drawing/2014/main" id="{45E50035-D766-FF73-68FC-A9E0661EC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598488"/>
            <a:ext cx="4381500" cy="1816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A 26-year old woman attends Neurology Clinic for review of her uncontrolled epilepsy. Following trials of many different anti-epileptics that did not control seizures well, the joint decision is now to start sodium valproate, initially at 300 mg twice daily, but to increase dose if required.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1476EC-3E5E-300B-7520-90E07C55DB93}"/>
              </a:ext>
            </a:extLst>
          </p:cNvPr>
          <p:cNvSpPr txBox="1"/>
          <p:nvPr/>
        </p:nvSpPr>
        <p:spPr>
          <a:xfrm>
            <a:off x="84138" y="3576638"/>
            <a:ext cx="4381500" cy="1076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Question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Select the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most appropriate</a:t>
            </a:r>
            <a:r>
              <a:rPr lang="en-US" sz="16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dirty="0">
                <a:latin typeface="+mn-lt"/>
              </a:rPr>
              <a:t>information that should be communicated to the patient.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</a:t>
            </a:r>
            <a:r>
              <a:rPr lang="en-US" sz="1600" i="1" dirty="0">
                <a:latin typeface="+mn-lt"/>
              </a:rPr>
              <a:t>mark it with a tick</a:t>
            </a:r>
            <a:r>
              <a:rPr lang="en-US" sz="1600" dirty="0">
                <a:latin typeface="+mn-lt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BC913E0C-D786-07E6-5F06-91225B36F58C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C2B85A-3A09-2022-DB84-AFBA73F93AE3}"/>
              </a:ext>
            </a:extLst>
          </p:cNvPr>
          <p:cNvSpPr txBox="1">
            <a:spLocks/>
          </p:cNvSpPr>
          <p:nvPr/>
        </p:nvSpPr>
        <p:spPr>
          <a:xfrm>
            <a:off x="84138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89F218-A0D7-B081-88FE-1715AD8107E3}"/>
              </a:ext>
            </a:extLst>
          </p:cNvPr>
          <p:cNvSpPr txBox="1">
            <a:spLocks/>
          </p:cNvSpPr>
          <p:nvPr/>
        </p:nvSpPr>
        <p:spPr>
          <a:xfrm>
            <a:off x="3727450" y="82550"/>
            <a:ext cx="738188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COM032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24E5DE-7500-B091-C4E0-DA8493E92781}"/>
              </a:ext>
            </a:extLst>
          </p:cNvPr>
          <p:cNvSpPr txBox="1">
            <a:spLocks/>
          </p:cNvSpPr>
          <p:nvPr/>
        </p:nvSpPr>
        <p:spPr>
          <a:xfrm>
            <a:off x="3367088" y="82550"/>
            <a:ext cx="360362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56326" name="TextBox 8">
            <a:extLst>
              <a:ext uri="{FF2B5EF4-FFF2-40B4-BE49-F238E27FC236}">
                <a16:creationId xmlns:a16="http://schemas.microsoft.com/office/drawing/2014/main" id="{985694EA-D4F6-5294-33C0-637BC1B9B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598488"/>
            <a:ext cx="4381500" cy="1816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A 26-year old woman attends Epilepsy Clinic for review of her uncontrolled epilepsy. Following trials of many different anti-epileptics, the joint decision is now to start sodium valproate, initially at 300 mg twice daily, but to increase dose if required.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BD3D70-FD20-0E47-0900-BA9CDD95C149}"/>
              </a:ext>
            </a:extLst>
          </p:cNvPr>
          <p:cNvSpPr txBox="1"/>
          <p:nvPr/>
        </p:nvSpPr>
        <p:spPr>
          <a:xfrm>
            <a:off x="84138" y="3576638"/>
            <a:ext cx="4381500" cy="1076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Question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Select the </a:t>
            </a:r>
            <a:r>
              <a:rPr lang="en-US" sz="1600" b="1" i="1" u="sng" dirty="0">
                <a:solidFill>
                  <a:srgbClr val="FF0000"/>
                </a:solidFill>
                <a:latin typeface="+mn-lt"/>
              </a:rPr>
              <a:t>most appropriate</a:t>
            </a:r>
            <a:r>
              <a:rPr lang="en-US" sz="16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dirty="0">
                <a:latin typeface="+mn-lt"/>
              </a:rPr>
              <a:t>information that should be communicated to the patient.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</a:t>
            </a:r>
            <a:r>
              <a:rPr lang="en-US" sz="1600" i="1" dirty="0">
                <a:latin typeface="+mn-lt"/>
              </a:rPr>
              <a:t>mark it with a tick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14" name="CAI1" title="Correct Answer Indicator">
            <a:extLst>
              <a:ext uri="{FF2B5EF4-FFF2-40B4-BE49-F238E27FC236}">
                <a16:creationId xmlns:a16="http://schemas.microsoft.com/office/drawing/2014/main" id="{39535257-B662-386D-2B7E-B4F5C58F462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0800000">
            <a:off x="4859338" y="1309688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PAnswers" title="Answer Text">
            <a:extLst>
              <a:ext uri="{FF2B5EF4-FFF2-40B4-BE49-F238E27FC236}">
                <a16:creationId xmlns:a16="http://schemas.microsoft.com/office/drawing/2014/main" id="{A201500A-2524-583E-4344-AAD20CBB0F2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692650" y="395288"/>
            <a:ext cx="4200525" cy="57308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is at high risk of severe skin reactions, and should report any rash that she develops</a:t>
            </a:r>
          </a:p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must sign up for a Pregnancy Prevention Programme (</a:t>
            </a:r>
            <a:r>
              <a:rPr lang="en-GB" sz="1600" i="1" dirty="0"/>
              <a:t>teratogenic</a:t>
            </a:r>
            <a:r>
              <a:rPr lang="en-GB" sz="1600" dirty="0"/>
              <a:t>)</a:t>
            </a:r>
          </a:p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requires blood tests to monitor her liver function (</a:t>
            </a:r>
            <a:r>
              <a:rPr lang="en-GB" sz="1600" i="1" dirty="0" err="1"/>
              <a:t>esp</a:t>
            </a:r>
            <a:r>
              <a:rPr lang="en-GB" sz="1600" i="1" dirty="0"/>
              <a:t> at baseline</a:t>
            </a:r>
            <a:r>
              <a:rPr lang="en-GB" sz="1600" dirty="0"/>
              <a:t>)</a:t>
            </a:r>
          </a:p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She should not stop her sodium valproate abruptly (</a:t>
            </a:r>
            <a:r>
              <a:rPr lang="en-GB" sz="1600" i="1" dirty="0"/>
              <a:t>seizures</a:t>
            </a:r>
            <a:r>
              <a:rPr lang="en-GB" sz="1600" dirty="0"/>
              <a:t>)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1600" dirty="0"/>
              <a:t>Sodium valproate dose will be adjusted based on her plasma-valproate levels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>
            <a:extLst>
              <a:ext uri="{FF2B5EF4-FFF2-40B4-BE49-F238E27FC236}">
                <a16:creationId xmlns:a16="http://schemas.microsoft.com/office/drawing/2014/main" id="{F6B8C3C1-40D7-C4B0-8CBF-5A56A9E19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520700"/>
            <a:ext cx="43195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hlinkClick r:id="rId2"/>
              </a:rPr>
              <a:t>https://www.pharmacyregulation.org/standards/guidance/sodium-valproate-resources-and-information</a:t>
            </a:r>
            <a:r>
              <a:rPr lang="en-GB" altLang="en-US" sz="1400" b="1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/>
              <a:t>Excellent links and learning materials on both sites </a:t>
            </a:r>
          </a:p>
        </p:txBody>
      </p:sp>
      <p:pic>
        <p:nvPicPr>
          <p:cNvPr id="57347" name="Picture 4">
            <a:extLst>
              <a:ext uri="{FF2B5EF4-FFF2-40B4-BE49-F238E27FC236}">
                <a16:creationId xmlns:a16="http://schemas.microsoft.com/office/drawing/2014/main" id="{03827F89-0438-F5BD-CE9E-13A080C26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4248150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>
            <a:extLst>
              <a:ext uri="{FF2B5EF4-FFF2-40B4-BE49-F238E27FC236}">
                <a16:creationId xmlns:a16="http://schemas.microsoft.com/office/drawing/2014/main" id="{38C3D587-EEB6-4973-8359-A7660BC85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2133600"/>
            <a:ext cx="4371975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6">
            <a:extLst>
              <a:ext uri="{FF2B5EF4-FFF2-40B4-BE49-F238E27FC236}">
                <a16:creationId xmlns:a16="http://schemas.microsoft.com/office/drawing/2014/main" id="{6E0553B3-ECCE-6100-081A-214679653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663" y="520700"/>
            <a:ext cx="4572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hlinkClick r:id="rId5"/>
              </a:rPr>
              <a:t>https://www.gov.uk/guidance/valproate-use-by-women-and-girls</a:t>
            </a:r>
            <a:r>
              <a:rPr lang="en-GB" altLang="en-US" sz="1400" b="1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/>
              <a:t>Major concern – Cumberledge Report – First do no harm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hlinkClick r:id="rId6"/>
              </a:rPr>
              <a:t>https://www.immdsreview.org.uk/Report.html</a:t>
            </a:r>
            <a:r>
              <a:rPr lang="en-GB" altLang="en-US" sz="1400" b="1"/>
              <a:t> </a:t>
            </a:r>
          </a:p>
        </p:txBody>
      </p:sp>
      <p:sp>
        <p:nvSpPr>
          <p:cNvPr id="57350" name="TextBox 7">
            <a:extLst>
              <a:ext uri="{FF2B5EF4-FFF2-40B4-BE49-F238E27FC236}">
                <a16:creationId xmlns:a16="http://schemas.microsoft.com/office/drawing/2014/main" id="{03B3A81B-E28C-C649-A877-DFD1FC045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152400"/>
            <a:ext cx="110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Valproate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A57880-216A-0CD6-0826-12A7A1564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14300"/>
            <a:ext cx="8648700" cy="577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000" b="1" dirty="0"/>
              <a:t>Prescription status information is shown in “Legal category” for each product</a:t>
            </a:r>
            <a:br>
              <a:rPr lang="en-GB" sz="2000" b="1" dirty="0"/>
            </a:br>
            <a:r>
              <a:rPr lang="en-GB" sz="1400" dirty="0">
                <a:hlinkClick r:id="rId2"/>
              </a:rPr>
              <a:t>https://bnf.nice.org.uk/drugs/ibuprofen/#medicinal-forms</a:t>
            </a:r>
            <a:r>
              <a:rPr lang="en-GB" sz="1400" dirty="0"/>
              <a:t> </a:t>
            </a:r>
          </a:p>
        </p:txBody>
      </p:sp>
      <p:sp>
        <p:nvSpPr>
          <p:cNvPr id="9219" name="Content Placeholder 1">
            <a:extLst>
              <a:ext uri="{FF2B5EF4-FFF2-40B4-BE49-F238E27FC236}">
                <a16:creationId xmlns:a16="http://schemas.microsoft.com/office/drawing/2014/main" id="{48908B7F-8A41-85E2-001E-A3743F00E07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41288" y="733425"/>
            <a:ext cx="4359275" cy="5334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1600"/>
              <a:t>Click on e.g., Tablet: many products… click on one  </a:t>
            </a:r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CD0DC1F7-3312-F99F-448A-F0F9C35B9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43"/>
          <a:stretch>
            <a:fillRect/>
          </a:stretch>
        </p:blipFill>
        <p:spPr bwMode="auto">
          <a:xfrm>
            <a:off x="171450" y="1446213"/>
            <a:ext cx="3187700" cy="2155825"/>
          </a:xfrm>
          <a:prstGeom prst="rect">
            <a:avLst/>
          </a:prstGeom>
          <a:noFill/>
          <a:ln w="28575">
            <a:solidFill>
              <a:srgbClr val="E46C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4">
            <a:extLst>
              <a:ext uri="{FF2B5EF4-FFF2-40B4-BE49-F238E27FC236}">
                <a16:creationId xmlns:a16="http://schemas.microsoft.com/office/drawing/2014/main" id="{2DEB65B6-8EFE-2E70-FAD5-0E083F12F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9"/>
          <a:stretch>
            <a:fillRect/>
          </a:stretch>
        </p:blipFill>
        <p:spPr bwMode="auto">
          <a:xfrm>
            <a:off x="114300" y="4076700"/>
            <a:ext cx="3449638" cy="2703513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3131E35F-2CAF-E118-9063-C3A28C7200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7"/>
          <a:stretch>
            <a:fillRect/>
          </a:stretch>
        </p:blipFill>
        <p:spPr bwMode="auto">
          <a:xfrm>
            <a:off x="1133475" y="2651125"/>
            <a:ext cx="3798888" cy="2481263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9">
            <a:extLst>
              <a:ext uri="{FF2B5EF4-FFF2-40B4-BE49-F238E27FC236}">
                <a16:creationId xmlns:a16="http://schemas.microsoft.com/office/drawing/2014/main" id="{160B2295-D106-0323-526E-5839930DD9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5" y="4273550"/>
            <a:ext cx="3800475" cy="2408238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050ECCA-478A-CD51-44D9-5D89753F2A7A}"/>
              </a:ext>
            </a:extLst>
          </p:cNvPr>
          <p:cNvSpPr/>
          <p:nvPr/>
        </p:nvSpPr>
        <p:spPr>
          <a:xfrm>
            <a:off x="971550" y="4762500"/>
            <a:ext cx="1296988" cy="257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490681-2C9F-E08D-7507-6604B1D4DB4E}"/>
              </a:ext>
            </a:extLst>
          </p:cNvPr>
          <p:cNvSpPr txBox="1"/>
          <p:nvPr/>
        </p:nvSpPr>
        <p:spPr>
          <a:xfrm>
            <a:off x="4860033" y="733425"/>
            <a:ext cx="4169668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FF0000"/>
                </a:solidFill>
                <a:latin typeface="+mn-lt"/>
              </a:rPr>
              <a:t>Example: Ibuprofen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700" b="1" dirty="0">
                <a:latin typeface="+mn-lt"/>
              </a:rPr>
              <a:t>Legal category</a:t>
            </a:r>
            <a:r>
              <a:rPr lang="en-GB" sz="1700" dirty="0">
                <a:latin typeface="+mn-lt"/>
              </a:rPr>
              <a:t>: 200mg tablets in packs of </a:t>
            </a:r>
            <a:r>
              <a:rPr lang="en-GB" sz="1700" b="1" dirty="0">
                <a:latin typeface="+mn-lt"/>
              </a:rPr>
              <a:t>&lt;/=16 </a:t>
            </a:r>
            <a:r>
              <a:rPr lang="en-GB" sz="1700" dirty="0">
                <a:latin typeface="+mn-lt"/>
              </a:rPr>
              <a:t>are ‘</a:t>
            </a:r>
            <a:r>
              <a:rPr lang="en-GB" sz="1700" b="1" dirty="0">
                <a:latin typeface="+mn-lt"/>
              </a:rPr>
              <a:t>General Sales List’, GSL </a:t>
            </a:r>
            <a:r>
              <a:rPr lang="en-GB" sz="1700" dirty="0">
                <a:latin typeface="+mn-lt"/>
              </a:rPr>
              <a:t>-  available for general sale in supermarkets – with age check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700" dirty="0">
                <a:latin typeface="+mn-lt"/>
              </a:rPr>
              <a:t>200mg in packs of </a:t>
            </a:r>
            <a:r>
              <a:rPr lang="en-GB" sz="1700" b="1" dirty="0">
                <a:latin typeface="+mn-lt"/>
              </a:rPr>
              <a:t>&gt;16 </a:t>
            </a:r>
            <a:r>
              <a:rPr lang="en-GB" sz="1700" dirty="0">
                <a:latin typeface="+mn-lt"/>
              </a:rPr>
              <a:t>are a Pharmacy only medicine (P), available over the counter (OTC) without prescription; pharmacist counsels / checks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700" dirty="0">
                <a:latin typeface="+mn-lt"/>
              </a:rPr>
              <a:t>400mg tablets are also </a:t>
            </a:r>
            <a:r>
              <a:rPr lang="en-GB" sz="1700" b="1" dirty="0">
                <a:latin typeface="+mn-lt"/>
              </a:rPr>
              <a:t>Pharmacy only </a:t>
            </a:r>
            <a:r>
              <a:rPr lang="en-GB" sz="1700" dirty="0">
                <a:latin typeface="+mn-lt"/>
              </a:rPr>
              <a:t>(P)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700" dirty="0">
                <a:latin typeface="+mn-lt"/>
              </a:rPr>
              <a:t>Some strengths /pack sizes are </a:t>
            </a:r>
            <a:r>
              <a:rPr lang="en-GB" sz="1700" b="1" dirty="0">
                <a:latin typeface="+mn-lt"/>
              </a:rPr>
              <a:t>‘prescription only medicine’ (POM)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B9A8D0-515D-99B9-650B-C3B0BD7C7A26}"/>
              </a:ext>
            </a:extLst>
          </p:cNvPr>
          <p:cNvSpPr/>
          <p:nvPr/>
        </p:nvSpPr>
        <p:spPr>
          <a:xfrm>
            <a:off x="4959350" y="6424613"/>
            <a:ext cx="1296988" cy="257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F1290DD-D794-FC6F-EAFC-8A80BC9BF69F}"/>
              </a:ext>
            </a:extLst>
          </p:cNvPr>
          <p:cNvSpPr/>
          <p:nvPr/>
        </p:nvSpPr>
        <p:spPr>
          <a:xfrm>
            <a:off x="0" y="6486525"/>
            <a:ext cx="1295400" cy="257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3B91E029-1574-7E9D-7930-7F5770CCE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346075"/>
          </a:xfrm>
        </p:spPr>
        <p:txBody>
          <a:bodyPr/>
          <a:lstStyle/>
          <a:p>
            <a:pPr eaLnBrk="1" hangingPunct="1"/>
            <a:r>
              <a:rPr lang="en-GB" altLang="en-US" sz="3200" b="1"/>
              <a:t>Antiepileptics 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077F9450-2EB6-DB3A-D7C5-5A1BF27EF7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196764-D52D-8624-3BB6-8653D9A83D0F}"/>
              </a:ext>
            </a:extLst>
          </p:cNvPr>
          <p:cNvGraphicFramePr>
            <a:graphicFrameLocks noGrp="1"/>
          </p:cNvGraphicFramePr>
          <p:nvPr/>
        </p:nvGraphicFramePr>
        <p:xfrm>
          <a:off x="439738" y="461963"/>
          <a:ext cx="8569325" cy="636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5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366">
                <a:tc>
                  <a:txBody>
                    <a:bodyPr/>
                    <a:lstStyle/>
                    <a:p>
                      <a:r>
                        <a:rPr lang="en-GB" sz="1500" b="1" dirty="0"/>
                        <a:t>Antiepileptic</a:t>
                      </a: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Notes</a:t>
                      </a:r>
                    </a:p>
                  </a:txBody>
                  <a:tcPr marL="91444" marR="91444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915">
                <a:tc>
                  <a:txBody>
                    <a:bodyPr/>
                    <a:lstStyle/>
                    <a:p>
                      <a:r>
                        <a:rPr lang="en-GB" sz="1600" b="1" dirty="0"/>
                        <a:t>Carbamazepine</a:t>
                      </a: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600" dirty="0"/>
                        <a:t>Advice</a:t>
                      </a:r>
                      <a:r>
                        <a:rPr lang="en-GB" sz="1600" baseline="0" dirty="0"/>
                        <a:t> on </a:t>
                      </a:r>
                      <a:r>
                        <a:rPr lang="en-GB" sz="1600" dirty="0"/>
                        <a:t>how to recognise signs of </a:t>
                      </a:r>
                      <a:r>
                        <a:rPr lang="en-GB" sz="1600" b="1" u="none" dirty="0"/>
                        <a:t>blood</a:t>
                      </a:r>
                      <a:r>
                        <a:rPr lang="en-GB" sz="1600" dirty="0"/>
                        <a:t>, </a:t>
                      </a:r>
                      <a:r>
                        <a:rPr lang="en-GB" sz="1600" b="1" u="none" dirty="0"/>
                        <a:t>liver</a:t>
                      </a:r>
                      <a:r>
                        <a:rPr lang="en-GB" sz="1600" dirty="0"/>
                        <a:t>, or </a:t>
                      </a:r>
                      <a:r>
                        <a:rPr lang="en-GB" sz="1600" b="1" u="none" dirty="0"/>
                        <a:t>skin</a:t>
                      </a:r>
                      <a:r>
                        <a:rPr lang="en-GB" sz="1600" dirty="0"/>
                        <a:t> disorders (e.g. fever, rash, mouth ulcers, bruising, or bleeding) - seek immediate medical attention; CYP enzyme inducer; Teratogenicity reported – specialist referral; Skin: SJ/TEN risk - HLA B*1502 testing before commencing</a:t>
                      </a:r>
                    </a:p>
                  </a:txBody>
                  <a:tcPr marL="91444" marR="91444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898">
                <a:tc>
                  <a:txBody>
                    <a:bodyPr/>
                    <a:lstStyle/>
                    <a:p>
                      <a:r>
                        <a:rPr lang="en-GB" sz="1600" b="1" dirty="0"/>
                        <a:t>Phenytoin</a:t>
                      </a: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600" dirty="0"/>
                        <a:t>Narrow therapeutic index – neurologic toxicity - nystagmus, ataxia, tremor; CYP enzyme inducer – initial dose needs increase to maintain therapeutic level; Teratogenicity reported – specialist referral; Skin toxicity SJS/ TEN</a:t>
                      </a:r>
                    </a:p>
                  </a:txBody>
                  <a:tcPr marL="91444" marR="91444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04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Valproate</a:t>
                      </a: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600" b="1" dirty="0"/>
                        <a:t>*Highly teratogenic* </a:t>
                      </a:r>
                      <a:r>
                        <a:rPr lang="en-GB" sz="1600" b="0" dirty="0"/>
                        <a:t>- contraindicated in women and girls of childbearing potential unless conditions of Pregnancy Prevention Programme are met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600" baseline="0" dirty="0"/>
                        <a:t>Advice on </a:t>
                      </a:r>
                      <a:r>
                        <a:rPr lang="en-GB" sz="1600" dirty="0"/>
                        <a:t>how to recognise signs of </a:t>
                      </a:r>
                      <a:r>
                        <a:rPr lang="en-GB" sz="1600" b="1" u="none" dirty="0"/>
                        <a:t>liver</a:t>
                      </a:r>
                      <a:r>
                        <a:rPr lang="en-GB" sz="1600" baseline="0" dirty="0"/>
                        <a:t> dysfunction or </a:t>
                      </a:r>
                      <a:r>
                        <a:rPr lang="en-GB" sz="1600" b="1" u="none" baseline="0" dirty="0"/>
                        <a:t>pancreatitis</a:t>
                      </a:r>
                      <a:r>
                        <a:rPr lang="en-GB" sz="1600" baseline="0" dirty="0"/>
                        <a:t> (e.g. 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persistent vomiting and abdominal pain, anorexia, jaundice) </a:t>
                      </a:r>
                      <a:r>
                        <a:rPr lang="en-GB" sz="1600" dirty="0"/>
                        <a:t>and advised to seek immediate medical attention</a:t>
                      </a:r>
                    </a:p>
                  </a:txBody>
                  <a:tcPr marL="91444" marR="91444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2485">
                <a:tc>
                  <a:txBody>
                    <a:bodyPr/>
                    <a:lstStyle/>
                    <a:p>
                      <a:r>
                        <a:rPr lang="en-GB" sz="1600" b="1" dirty="0"/>
                        <a:t>Lamotrigine</a:t>
                      </a: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Advice</a:t>
                      </a:r>
                      <a:r>
                        <a:rPr lang="en-GB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see 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doctor immediately if </a:t>
                      </a:r>
                      <a:r>
                        <a:rPr lang="en-GB" sz="1600" b="1" i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rash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symptoms of </a:t>
                      </a:r>
                      <a:r>
                        <a:rPr lang="en-GB" sz="1600" b="1" i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hypersensitivity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600" dirty="0"/>
                        <a:t>risk of Stevens-Johnson syndrome SJS</a:t>
                      </a:r>
                      <a:r>
                        <a:rPr lang="en-GB" sz="1600" baseline="0" dirty="0"/>
                        <a:t> / toxic epidermal necrolysis TEN); Advice on</a:t>
                      </a:r>
                      <a:r>
                        <a:rPr lang="en-GB" sz="1600" dirty="0"/>
                        <a:t> recognising signs of </a:t>
                      </a:r>
                      <a:r>
                        <a:rPr lang="en-GB" sz="1600" b="1" u="none" dirty="0"/>
                        <a:t>bone marrow suppression </a:t>
                      </a:r>
                      <a:r>
                        <a:rPr lang="en-GB" sz="1600" dirty="0"/>
                        <a:t>-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anaemia, bruising, or infection. </a:t>
                      </a:r>
                      <a:endParaRPr lang="en-GB" sz="1600" dirty="0"/>
                    </a:p>
                  </a:txBody>
                  <a:tcPr marL="91444" marR="91444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07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In general</a:t>
                      </a: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600" dirty="0"/>
                        <a:t>Often require LFT ± FBC monitoring; Slow up-titration (carbamazepine, phenytoin induce own metabolising CYP enzymes; monitor levels until steady state dose reached); Don’t abruptly withdraw medications; Where appropriate, discuss teratogenic risk of non- valproate agents v epilepsy risks to foetus – specialist neurology;</a:t>
                      </a:r>
                    </a:p>
                  </a:txBody>
                  <a:tcPr marL="91444" marR="91444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DB924-093D-FEDF-911E-731679149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/>
              <a:t>NB: COM questions – selecting “most important”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0EAC4-A2E7-5CBF-2FA6-BBC148436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466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400" b="1" dirty="0">
                <a:solidFill>
                  <a:srgbClr val="FF0000"/>
                </a:solidFill>
              </a:rPr>
              <a:t>Consider “what happens if this patient does not know this?”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/>
              <a:t>Self-reporting / clinician-monitoring of severe side effects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/>
              <a:t>Sick day rules / </a:t>
            </a:r>
            <a:r>
              <a:rPr lang="en-GB" sz="2000" dirty="0" err="1"/>
              <a:t>peri</a:t>
            </a:r>
            <a:r>
              <a:rPr lang="en-GB" sz="2000" dirty="0"/>
              <a:t>-operative prescribing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/>
              <a:t>Potential teratogenicity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/>
              <a:t>Missed doses / interactions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/>
              <a:t>Risk of adverse effects if stopping medication suddenly?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400" b="1" dirty="0">
                <a:solidFill>
                  <a:srgbClr val="FF0000"/>
                </a:solidFill>
              </a:rPr>
              <a:t>Consider the patient perspective if the worst happened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2000" dirty="0"/>
              <a:t>“Why did no-one tell me?”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000" dirty="0"/>
              <a:t>NB: PSA question may not have the “clinically most important” option listed. You have to select the </a:t>
            </a:r>
            <a:r>
              <a:rPr lang="en-GB" sz="2000" b="1" i="1" dirty="0"/>
              <a:t>“most important of the list”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/>
              <a:t>MBBS Comms Skills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2000" dirty="0"/>
              <a:t>In clinical practice, you must ‘triage’ lots of information to select and  communicate the most important elements for </a:t>
            </a:r>
            <a:r>
              <a:rPr lang="en-GB" sz="2000" i="1" dirty="0"/>
              <a:t>this</a:t>
            </a:r>
            <a:r>
              <a:rPr lang="en-GB" sz="2000" dirty="0"/>
              <a:t> </a:t>
            </a:r>
            <a:r>
              <a:rPr lang="en-GB" sz="2000" i="1" dirty="0"/>
              <a:t>patient</a:t>
            </a:r>
            <a:r>
              <a:rPr lang="en-GB" sz="2000" dirty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2000" dirty="0"/>
              <a:t>What does </a:t>
            </a:r>
            <a:r>
              <a:rPr lang="en-GB" sz="2000" i="1" u="sng" dirty="0"/>
              <a:t>this</a:t>
            </a:r>
            <a:r>
              <a:rPr lang="en-GB" sz="2000" dirty="0"/>
              <a:t> </a:t>
            </a:r>
            <a:r>
              <a:rPr lang="en-GB" sz="2000" i="1" dirty="0"/>
              <a:t>patient</a:t>
            </a:r>
            <a:r>
              <a:rPr lang="en-GB" sz="2000" dirty="0"/>
              <a:t> </a:t>
            </a:r>
            <a:r>
              <a:rPr lang="en-GB" sz="2000" u="sng" dirty="0"/>
              <a:t>most need </a:t>
            </a:r>
            <a:r>
              <a:rPr lang="en-GB" sz="2000" dirty="0"/>
              <a:t>to know here?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GB" sz="2000" b="1" i="1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GB" sz="20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3">
            <a:extLst>
              <a:ext uri="{FF2B5EF4-FFF2-40B4-BE49-F238E27FC236}">
                <a16:creationId xmlns:a16="http://schemas.microsoft.com/office/drawing/2014/main" id="{8C5BF9DE-9501-0A33-436E-01E6A86563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6057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CAL Questions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6C5F1068-7F08-30B7-DB01-51646A984F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600" b="1"/>
              <a:t>CAL in the PSA</a:t>
            </a:r>
            <a:br>
              <a:rPr lang="en-GB" altLang="en-US" sz="3600" b="1"/>
            </a:br>
            <a:r>
              <a:rPr lang="en-GB" altLang="en-US" sz="3600" b="1"/>
              <a:t>Types of Question</a:t>
            </a:r>
            <a:endParaRPr lang="en-GB" altLang="en-US" sz="3600"/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067764BC-AED4-B808-6A2C-B380DAD84F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400"/>
              <a:t>Examples include</a:t>
            </a:r>
          </a:p>
          <a:p>
            <a:pPr lvl="1" eaLnBrk="1" hangingPunct="1"/>
            <a:r>
              <a:rPr lang="en-GB" altLang="en-US" sz="2000"/>
              <a:t>Dose calculation based on weight or body surface area</a:t>
            </a:r>
          </a:p>
          <a:p>
            <a:pPr lvl="1" eaLnBrk="1" hangingPunct="1"/>
            <a:r>
              <a:rPr lang="en-GB" altLang="en-US" sz="2000"/>
              <a:t>Diluting a drug for administration in infusion pump.</a:t>
            </a:r>
          </a:p>
          <a:p>
            <a:pPr lvl="1" eaLnBrk="1" hangingPunct="1"/>
            <a:r>
              <a:rPr lang="en-GB" altLang="en-US" sz="2000"/>
              <a:t>Convert different expressions of drug doses and concentrations</a:t>
            </a:r>
          </a:p>
          <a:p>
            <a:pPr lvl="1" eaLnBrk="1" hangingPunct="1"/>
            <a:r>
              <a:rPr lang="en-GB" altLang="en-US" sz="2000"/>
              <a:t>Correct number of tablets / mLs of injection etc to achieve required dose</a:t>
            </a:r>
          </a:p>
          <a:p>
            <a:pPr eaLnBrk="1" hangingPunct="1"/>
            <a:endParaRPr lang="en-GB" altLang="en-US" sz="2400"/>
          </a:p>
          <a:p>
            <a:pPr eaLnBrk="1" hangingPunct="1"/>
            <a:r>
              <a:rPr lang="en-GB" altLang="en-US" sz="2400"/>
              <a:t>Also</a:t>
            </a:r>
          </a:p>
          <a:p>
            <a:pPr lvl="1" eaLnBrk="1" hangingPunct="1"/>
            <a:r>
              <a:rPr lang="en-GB" altLang="en-US" sz="2000"/>
              <a:t>Understand rates, times, percentages, tablets, vials</a:t>
            </a:r>
          </a:p>
          <a:p>
            <a:pPr lvl="1" eaLnBrk="1" hangingPunct="1"/>
            <a:r>
              <a:rPr lang="en-GB" altLang="en-US" sz="2000"/>
              <a:t>Know which information in Q is needed </a:t>
            </a:r>
          </a:p>
          <a:p>
            <a:pPr lvl="1" eaLnBrk="1" hangingPunct="1"/>
            <a:r>
              <a:rPr lang="en-GB" altLang="en-US" sz="2000"/>
              <a:t>Learn to identify distractor / superfluous information</a:t>
            </a:r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>
            <a:extLst>
              <a:ext uri="{FF2B5EF4-FFF2-40B4-BE49-F238E27FC236}">
                <a16:creationId xmlns:a16="http://schemas.microsoft.com/office/drawing/2014/main" id="{0A35CDC5-044B-FE6E-4B9E-0DB55A3287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577013"/>
          <a:ext cx="111125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958991" imgH="749272" progId="">
                  <p:embed/>
                </p:oleObj>
              </mc:Choice>
              <mc:Fallback>
                <p:oleObj name="Document" r:id="rId2" imgW="2958991" imgH="74927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577013"/>
                        <a:ext cx="1111250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67" name="Picture 5" descr="Medical Schools Council">
            <a:hlinkClick r:id="rId4"/>
            <a:extLst>
              <a:ext uri="{FF2B5EF4-FFF2-40B4-BE49-F238E27FC236}">
                <a16:creationId xmlns:a16="http://schemas.microsoft.com/office/drawing/2014/main" id="{44D7BC82-0142-C230-2727-E92B31589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6532563"/>
            <a:ext cx="5048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itle 1">
            <a:extLst>
              <a:ext uri="{FF2B5EF4-FFF2-40B4-BE49-F238E27FC236}">
                <a16:creationId xmlns:a16="http://schemas.microsoft.com/office/drawing/2014/main" id="{05F3106E-A3BB-B835-2349-7592E16E01BF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08A53F5-A00F-892F-3FA2-66365741D7CC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CAL000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2470" name="Title 1">
            <a:extLst>
              <a:ext uri="{FF2B5EF4-FFF2-40B4-BE49-F238E27FC236}">
                <a16:creationId xmlns:a16="http://schemas.microsoft.com/office/drawing/2014/main" id="{AA9EAEA3-29C6-236A-3488-433851B382F4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EEFE6E9-7E0A-5E20-96B6-1DA61C90D33C}"/>
              </a:ext>
            </a:extLst>
          </p:cNvPr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/>
              </a:rPr>
              <a:t>This item is worth 2 marks</a:t>
            </a:r>
            <a:endParaRPr lang="en-US" sz="11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2472" name="Title 1">
            <a:extLst>
              <a:ext uri="{FF2B5EF4-FFF2-40B4-BE49-F238E27FC236}">
                <a16:creationId xmlns:a16="http://schemas.microsoft.com/office/drawing/2014/main" id="{42EA8FEE-06ED-4D95-4E13-CDAE5C390EA6}"/>
              </a:ext>
            </a:extLst>
          </p:cNvPr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You may use  a calculator at any time </a:t>
            </a:r>
          </a:p>
        </p:txBody>
      </p:sp>
      <p:sp>
        <p:nvSpPr>
          <p:cNvPr id="62473" name="TextBox 15">
            <a:extLst>
              <a:ext uri="{FF2B5EF4-FFF2-40B4-BE49-F238E27FC236}">
                <a16:creationId xmlns:a16="http://schemas.microsoft.com/office/drawing/2014/main" id="{D45CDCDF-3D31-2A83-40D0-CB4975F3A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120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000000"/>
                </a:solidFill>
              </a:rPr>
              <a:t>A [</a:t>
            </a:r>
            <a:r>
              <a:rPr lang="en-GB" altLang="en-US" sz="1200">
                <a:solidFill>
                  <a:srgbClr val="7F7F7F"/>
                </a:solidFill>
              </a:rPr>
              <a:t>age</a:t>
            </a:r>
            <a:r>
              <a:rPr lang="en-GB" altLang="en-US" sz="1200">
                <a:solidFill>
                  <a:srgbClr val="000000"/>
                </a:solidFill>
              </a:rPr>
              <a:t>]-year-old [</a:t>
            </a:r>
            <a:r>
              <a:rPr lang="en-GB" altLang="en-US" sz="1200">
                <a:solidFill>
                  <a:srgbClr val="7F7F7F"/>
                </a:solidFill>
              </a:rPr>
              <a:t>man/woman/child</a:t>
            </a:r>
            <a:r>
              <a:rPr lang="en-GB" altLang="en-US" sz="1200">
                <a:solidFill>
                  <a:srgbClr val="000000"/>
                </a:solidFill>
              </a:rPr>
              <a:t>] presents to [</a:t>
            </a:r>
            <a:r>
              <a:rPr lang="en-GB" altLang="en-US" sz="1200">
                <a:solidFill>
                  <a:srgbClr val="7F7F7F"/>
                </a:solidFill>
              </a:rPr>
              <a:t>location and situation</a:t>
            </a:r>
            <a:r>
              <a:rPr lang="en-GB" altLang="en-US" sz="1200">
                <a:solidFill>
                  <a:srgbClr val="000000"/>
                </a:solidFill>
              </a:rPr>
              <a:t>] complaining of [</a:t>
            </a:r>
            <a:r>
              <a:rPr lang="en-GB" altLang="en-US" sz="1200">
                <a:solidFill>
                  <a:srgbClr val="7F7F7F"/>
                </a:solidFill>
              </a:rPr>
              <a:t>symptom that might be used as the focus for one of the questions</a:t>
            </a:r>
            <a:r>
              <a:rPr lang="en-GB" altLang="en-US" sz="1200">
                <a:solidFill>
                  <a:srgbClr val="000000"/>
                </a:solidFill>
              </a:rPr>
              <a:t>] etc. You are required to give a dose of ...etc. The patient weighs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000000"/>
                </a:solidFill>
              </a:rPr>
              <a:t>[</a:t>
            </a:r>
            <a:r>
              <a:rPr lang="en-GB" altLang="en-US" sz="1200">
                <a:solidFill>
                  <a:srgbClr val="7F7F7F"/>
                </a:solidFill>
              </a:rPr>
              <a:t>The case presentations should be fairly brief – 2 or 3 sentences</a:t>
            </a:r>
            <a:r>
              <a:rPr lang="en-GB" altLang="en-US" sz="1200">
                <a:solidFill>
                  <a:srgbClr val="000000"/>
                </a:solidFill>
              </a:rPr>
              <a:t>]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E76F92-FF32-6185-F883-ACD9F7DB6595}"/>
              </a:ext>
            </a:extLst>
          </p:cNvPr>
          <p:cNvSpPr txBox="1"/>
          <p:nvPr/>
        </p:nvSpPr>
        <p:spPr>
          <a:xfrm>
            <a:off x="107950" y="1930400"/>
            <a:ext cx="4381500" cy="830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ysClr val="windowText" lastClr="000000"/>
                </a:solidFill>
                <a:latin typeface="Calibri"/>
              </a:rPr>
              <a:t>Calculation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ysClr val="windowText" lastClr="000000"/>
                </a:solidFill>
                <a:latin typeface="Calibri"/>
              </a:rPr>
              <a:t>What [</a:t>
            </a:r>
            <a:r>
              <a:rPr lang="en-US" sz="1200" kern="0" dirty="0">
                <a:solidFill>
                  <a:srgbClr val="7F7F7F"/>
                </a:solidFill>
                <a:latin typeface="Calibri"/>
              </a:rPr>
              <a:t>total amount/volume/duration/total dose etc.</a:t>
            </a:r>
            <a:r>
              <a:rPr lang="en-US" sz="1200" kern="0" dirty="0">
                <a:solidFill>
                  <a:sysClr val="windowText" lastClr="000000"/>
                </a:solidFill>
                <a:latin typeface="Calibri"/>
              </a:rPr>
              <a:t>] should the patient [</a:t>
            </a:r>
            <a:r>
              <a:rPr lang="en-US" sz="1200" kern="0" dirty="0">
                <a:solidFill>
                  <a:srgbClr val="7F7F7F"/>
                </a:solidFill>
                <a:latin typeface="Calibri"/>
              </a:rPr>
              <a:t>be given, etc.</a:t>
            </a:r>
            <a:r>
              <a:rPr lang="en-US" sz="1200" kern="0" dirty="0">
                <a:solidFill>
                  <a:sysClr val="windowText" lastClr="000000"/>
                </a:solidFill>
                <a:latin typeface="Calibri"/>
              </a:rPr>
              <a:t>] …… ?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ysClr val="windowText" lastClr="000000"/>
                </a:solidFill>
                <a:latin typeface="Calibri"/>
              </a:rPr>
              <a:t>(Write your answer in the box below)</a:t>
            </a:r>
          </a:p>
        </p:txBody>
      </p:sp>
      <p:cxnSp>
        <p:nvCxnSpPr>
          <p:cNvPr id="62475" name="Straight Connector 20">
            <a:extLst>
              <a:ext uri="{FF2B5EF4-FFF2-40B4-BE49-F238E27FC236}">
                <a16:creationId xmlns:a16="http://schemas.microsoft.com/office/drawing/2014/main" id="{74907BDC-ECF0-0FE6-56DD-2BFDAA05959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F85D5ECE-A7F6-D608-53DB-465B1ABB2654}"/>
              </a:ext>
            </a:extLst>
          </p:cNvPr>
          <p:cNvGraphicFramePr>
            <a:graphicFrameLocks noGrp="1"/>
          </p:cNvGraphicFramePr>
          <p:nvPr/>
        </p:nvGraphicFramePr>
        <p:xfrm>
          <a:off x="4754563" y="598488"/>
          <a:ext cx="4240212" cy="167005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40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794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 marL="91448" marR="91448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35">
                <a:tc>
                  <a:txBody>
                    <a:bodyPr/>
                    <a:lstStyle/>
                    <a:p>
                      <a:r>
                        <a:rPr lang="en-US" sz="1000" b="1" dirty="0"/>
                        <a:t>Correct answer</a:t>
                      </a:r>
                    </a:p>
                  </a:txBody>
                  <a:tcPr marL="91448" marR="91448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54">
                <a:tc>
                  <a:txBody>
                    <a:bodyPr/>
                    <a:lstStyle/>
                    <a:p>
                      <a:r>
                        <a:rPr lang="en-US" sz="1000" dirty="0"/>
                        <a:t>Write the correct answer with units in this box</a:t>
                      </a:r>
                    </a:p>
                  </a:txBody>
                  <a:tcPr marL="91448" marR="91448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35">
                <a:tc>
                  <a:txBody>
                    <a:bodyPr/>
                    <a:lstStyle/>
                    <a:p>
                      <a:r>
                        <a:rPr lang="en-US" sz="1000" b="1" dirty="0"/>
                        <a:t>Working</a:t>
                      </a:r>
                    </a:p>
                  </a:txBody>
                  <a:tcPr marL="91448" marR="91448"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3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Write a brief justification of the answer in this box, sufficient to explain how</a:t>
                      </a:r>
                      <a:r>
                        <a:rPr lang="en-US" sz="1000" baseline="0" dirty="0"/>
                        <a:t> to calculate the correct answer</a:t>
                      </a:r>
                      <a:endParaRPr lang="en-US" sz="1000" dirty="0"/>
                    </a:p>
                    <a:p>
                      <a:endParaRPr lang="en-US" sz="1000" dirty="0"/>
                    </a:p>
                  </a:txBody>
                  <a:tcPr marL="91448" marR="91448"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A126DBC8-81D4-C05C-9468-B4F36702A016}"/>
              </a:ext>
            </a:extLst>
          </p:cNvPr>
          <p:cNvSpPr/>
          <p:nvPr/>
        </p:nvSpPr>
        <p:spPr>
          <a:xfrm>
            <a:off x="107950" y="3059113"/>
            <a:ext cx="676275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BB05D3-6F40-8FCD-337D-7C1E8D6E848E}"/>
              </a:ext>
            </a:extLst>
          </p:cNvPr>
          <p:cNvSpPr/>
          <p:nvPr/>
        </p:nvSpPr>
        <p:spPr>
          <a:xfrm>
            <a:off x="1460500" y="3059113"/>
            <a:ext cx="698500" cy="296862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alibri"/>
              </a:rPr>
              <a:t>unit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902D6E5-F566-4F73-A115-A36B1002CEAB}"/>
              </a:ext>
            </a:extLst>
          </p:cNvPr>
          <p:cNvSpPr/>
          <p:nvPr/>
        </p:nvSpPr>
        <p:spPr>
          <a:xfrm>
            <a:off x="784225" y="3059113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62493" name="Picture 49">
            <a:extLst>
              <a:ext uri="{FF2B5EF4-FFF2-40B4-BE49-F238E27FC236}">
                <a16:creationId xmlns:a16="http://schemas.microsoft.com/office/drawing/2014/main" id="{DFA2EFF2-CAA4-4090-5B7E-3926190DE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D80A416-E68F-2C86-EA37-A22ED45D1729}"/>
              </a:ext>
            </a:extLst>
          </p:cNvPr>
          <p:cNvSpPr/>
          <p:nvPr/>
        </p:nvSpPr>
        <p:spPr>
          <a:xfrm>
            <a:off x="1128713" y="6548438"/>
            <a:ext cx="7318375" cy="29845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prstClr val="white">
                    <a:lumMod val="65000"/>
                  </a:prstClr>
                </a:solidFill>
              </a:rPr>
              <a:t>Slide compilation © 2012 The British Pharmacological Society &amp; Medical Schools Council. All rights reserved.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2E5A968-B8A5-B4F2-BB52-39BA973A671B}"/>
              </a:ext>
            </a:extLst>
          </p:cNvPr>
          <p:cNvSpPr/>
          <p:nvPr/>
        </p:nvSpPr>
        <p:spPr>
          <a:xfrm>
            <a:off x="1308100" y="2911475"/>
            <a:ext cx="990600" cy="6048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1660B46-524A-1FC8-8475-E5C3E908AD2C}"/>
              </a:ext>
            </a:extLst>
          </p:cNvPr>
          <p:cNvCxnSpPr>
            <a:endCxn id="2" idx="4"/>
          </p:cNvCxnSpPr>
          <p:nvPr/>
        </p:nvCxnSpPr>
        <p:spPr>
          <a:xfrm flipV="1">
            <a:off x="1803400" y="3516313"/>
            <a:ext cx="0" cy="3381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497" name="TextBox 6">
            <a:extLst>
              <a:ext uri="{FF2B5EF4-FFF2-40B4-BE49-F238E27FC236}">
                <a16:creationId xmlns:a16="http://schemas.microsoft.com/office/drawing/2014/main" id="{0E66D64F-58B4-9B48-37A5-C8B558049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3854450"/>
            <a:ext cx="1536700" cy="400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Fixed units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BDE11A18-3E1F-B153-BC07-770572CED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600" dirty="0"/>
              <a:t> 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59E92382-45EB-E36D-298B-59ED26C59C39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940425" y="279400"/>
            <a:ext cx="3024188" cy="58515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1.6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3.2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16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32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160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83C38485-6EA7-2A0B-D21D-FA6043EBD59B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3493" name="Title 1">
            <a:extLst>
              <a:ext uri="{FF2B5EF4-FFF2-40B4-BE49-F238E27FC236}">
                <a16:creationId xmlns:a16="http://schemas.microsoft.com/office/drawing/2014/main" id="{B791AD21-62B1-0A8E-0703-52F06A05C4BB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413F47A-FF71-0B1E-BC90-B6CA345FDAC4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CAL032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3495" name="Title 1">
            <a:extLst>
              <a:ext uri="{FF2B5EF4-FFF2-40B4-BE49-F238E27FC236}">
                <a16:creationId xmlns:a16="http://schemas.microsoft.com/office/drawing/2014/main" id="{0C73F26A-3504-8380-EF09-7C6068DDB9D0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63496" name="TextBox 15">
            <a:extLst>
              <a:ext uri="{FF2B5EF4-FFF2-40B4-BE49-F238E27FC236}">
                <a16:creationId xmlns:a16="http://schemas.microsoft.com/office/drawing/2014/main" id="{72E32DBE-182D-7C5D-BB80-510B189A3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1384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0000"/>
                </a:solidFill>
              </a:rPr>
              <a:t>A 47 year old man is admitted with septic arthritis, and has grown MRSA from his joint aspirate.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0000"/>
                </a:solidFill>
              </a:rPr>
              <a:t>He requires an initial prescription of vancomycin at a dose of 20mg/kg every 12 hours.  He weighs 80kg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9A5AD7-C3CC-A3F3-F8BD-B735B88719B8}"/>
              </a:ext>
            </a:extLst>
          </p:cNvPr>
          <p:cNvSpPr txBox="1"/>
          <p:nvPr/>
        </p:nvSpPr>
        <p:spPr>
          <a:xfrm>
            <a:off x="98425" y="2036763"/>
            <a:ext cx="4381500" cy="954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What dose (g) of vancomycin should the patient be given each time?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A6EF22-033A-D1E9-015A-A4888066363A}"/>
              </a:ext>
            </a:extLst>
          </p:cNvPr>
          <p:cNvSpPr/>
          <p:nvPr/>
        </p:nvSpPr>
        <p:spPr>
          <a:xfrm>
            <a:off x="107950" y="3311525"/>
            <a:ext cx="792163" cy="312738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C65CA2-E1E1-0EE6-3841-343C7F63F3E3}"/>
              </a:ext>
            </a:extLst>
          </p:cNvPr>
          <p:cNvSpPr/>
          <p:nvPr/>
        </p:nvSpPr>
        <p:spPr>
          <a:xfrm>
            <a:off x="1460500" y="3327400"/>
            <a:ext cx="1930400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grams every 12 hours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B76169-F4FA-7FB6-5204-BDC36F1AF506}"/>
              </a:ext>
            </a:extLst>
          </p:cNvPr>
          <p:cNvSpPr/>
          <p:nvPr/>
        </p:nvSpPr>
        <p:spPr>
          <a:xfrm>
            <a:off x="900113" y="3327400"/>
            <a:ext cx="560387" cy="296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2514E744-C558-0A5B-4F5C-B5D5C1B1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600" dirty="0"/>
              <a:t> 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FC1C97A8-2753-2DA1-1CFC-318FC0AE832D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449888" y="269875"/>
            <a:ext cx="3025775" cy="58515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1.6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3.2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16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32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160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14B69EEA-BF57-7AB9-A5F1-9E7CB4982FF9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4517" name="Title 1">
            <a:extLst>
              <a:ext uri="{FF2B5EF4-FFF2-40B4-BE49-F238E27FC236}">
                <a16:creationId xmlns:a16="http://schemas.microsoft.com/office/drawing/2014/main" id="{76A122B2-656D-1493-AF70-30F6CD249708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9B9799-C2F7-E8C3-18B7-50D6DF9526F4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CAL032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4519" name="Title 1">
            <a:extLst>
              <a:ext uri="{FF2B5EF4-FFF2-40B4-BE49-F238E27FC236}">
                <a16:creationId xmlns:a16="http://schemas.microsoft.com/office/drawing/2014/main" id="{BC3BA0E7-9DCD-FE64-2E1A-5D2688735E9C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64520" name="TextBox 15">
            <a:extLst>
              <a:ext uri="{FF2B5EF4-FFF2-40B4-BE49-F238E27FC236}">
                <a16:creationId xmlns:a16="http://schemas.microsoft.com/office/drawing/2014/main" id="{08D37032-1383-EB3A-164A-B6FB2E2D3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1384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0000"/>
                </a:solidFill>
              </a:rPr>
              <a:t>A 47 year old man is admitted with septic arthritis, and has grown MRSA from his joint aspirate.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0000"/>
                </a:solidFill>
              </a:rPr>
              <a:t>He requires an initial prescription of vancomycin at a dose of 20mg/kg every 12 hours.  He weighs 80kg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72A58A-46D5-402F-A74D-A52B65C3CB59}"/>
              </a:ext>
            </a:extLst>
          </p:cNvPr>
          <p:cNvSpPr txBox="1"/>
          <p:nvPr/>
        </p:nvSpPr>
        <p:spPr>
          <a:xfrm>
            <a:off x="98425" y="2036763"/>
            <a:ext cx="4381500" cy="954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What dose (g) of vancomycin should the patient be given each time?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FDEFEF-F8DB-36B2-07A0-537D6FEF3603}"/>
              </a:ext>
            </a:extLst>
          </p:cNvPr>
          <p:cNvSpPr/>
          <p:nvPr/>
        </p:nvSpPr>
        <p:spPr>
          <a:xfrm>
            <a:off x="107950" y="3311525"/>
            <a:ext cx="792163" cy="312738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99E222-829D-66F1-9E0E-AB35D377F9E3}"/>
              </a:ext>
            </a:extLst>
          </p:cNvPr>
          <p:cNvSpPr/>
          <p:nvPr/>
        </p:nvSpPr>
        <p:spPr>
          <a:xfrm>
            <a:off x="1460500" y="3327400"/>
            <a:ext cx="1930400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grams every 12 hours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AC30D0-925E-48A5-441A-14B20AC80602}"/>
              </a:ext>
            </a:extLst>
          </p:cNvPr>
          <p:cNvSpPr/>
          <p:nvPr/>
        </p:nvSpPr>
        <p:spPr>
          <a:xfrm>
            <a:off x="900113" y="3327400"/>
            <a:ext cx="560387" cy="296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4" name="CAI1" title="Correct Answer Indicator">
            <a:extLst>
              <a:ext uri="{FF2B5EF4-FFF2-40B4-BE49-F238E27FC236}">
                <a16:creationId xmlns:a16="http://schemas.microsoft.com/office/drawing/2014/main" id="{97B85523-B507-7952-FC0F-B9FDF881DEA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5105400" y="23971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5579404A-451C-4076-6AFE-AEA41C0DB2B2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21FDF66-FA02-B09E-B0F5-EF79D10FA4E6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CAL032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5540" name="Title 1">
            <a:extLst>
              <a:ext uri="{FF2B5EF4-FFF2-40B4-BE49-F238E27FC236}">
                <a16:creationId xmlns:a16="http://schemas.microsoft.com/office/drawing/2014/main" id="{69AEAE62-A986-A8F5-C0F6-3840D9E43E42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834518-5090-1438-0E6D-4B7F32AB227F}"/>
              </a:ext>
            </a:extLst>
          </p:cNvPr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/>
              </a:rPr>
              <a:t>This item is worth 2 marks</a:t>
            </a:r>
            <a:endParaRPr lang="en-US" sz="11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5542" name="Title 1">
            <a:extLst>
              <a:ext uri="{FF2B5EF4-FFF2-40B4-BE49-F238E27FC236}">
                <a16:creationId xmlns:a16="http://schemas.microsoft.com/office/drawing/2014/main" id="{E7E41146-D1A1-A2BB-C603-A367DB2B82C2}"/>
              </a:ext>
            </a:extLst>
          </p:cNvPr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You may use  a calculator at any time </a:t>
            </a:r>
          </a:p>
        </p:txBody>
      </p:sp>
      <p:sp>
        <p:nvSpPr>
          <p:cNvPr id="65543" name="TextBox 15">
            <a:extLst>
              <a:ext uri="{FF2B5EF4-FFF2-40B4-BE49-F238E27FC236}">
                <a16:creationId xmlns:a16="http://schemas.microsoft.com/office/drawing/2014/main" id="{3963547A-A546-76DC-47CA-62960913A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1384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0000"/>
                </a:solidFill>
              </a:rPr>
              <a:t>A 47 year old man is admitted with septic arthritis, and has grown MRSA from his joint aspirate.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0000"/>
                </a:solidFill>
              </a:rPr>
              <a:t>He requires an initial prescription of vancomycin at a dose of 20mg/kg every 12 hours.  He weighs 80kg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9AED3D-4D45-CF34-F24B-E32FCAE8824B}"/>
              </a:ext>
            </a:extLst>
          </p:cNvPr>
          <p:cNvSpPr txBox="1"/>
          <p:nvPr/>
        </p:nvSpPr>
        <p:spPr>
          <a:xfrm>
            <a:off x="98425" y="2036763"/>
            <a:ext cx="4381500" cy="954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What dose (g) of vancomycin should the patient be given each time?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</a:p>
        </p:txBody>
      </p:sp>
      <p:cxnSp>
        <p:nvCxnSpPr>
          <p:cNvPr id="65545" name="Straight Connector 20">
            <a:extLst>
              <a:ext uri="{FF2B5EF4-FFF2-40B4-BE49-F238E27FC236}">
                <a16:creationId xmlns:a16="http://schemas.microsoft.com/office/drawing/2014/main" id="{6C4BE53F-F2C0-0AA1-746A-C31C0C8C037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CB7F50D-9284-B845-0903-D0EB2AAF4889}"/>
              </a:ext>
            </a:extLst>
          </p:cNvPr>
          <p:cNvGraphicFramePr>
            <a:graphicFrameLocks noGrp="1"/>
          </p:cNvGraphicFramePr>
          <p:nvPr/>
        </p:nvGraphicFramePr>
        <p:xfrm>
          <a:off x="4754563" y="598488"/>
          <a:ext cx="4240212" cy="218788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40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708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 marL="91448" marR="91448" marT="45696" marB="456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08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 marL="91448" marR="91448" marT="45696" marB="456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795">
                <a:tc>
                  <a:txBody>
                    <a:bodyPr/>
                    <a:lstStyle/>
                    <a:p>
                      <a:r>
                        <a:rPr lang="en-US" sz="1400" dirty="0"/>
                        <a:t>1.6 g</a:t>
                      </a:r>
                    </a:p>
                  </a:txBody>
                  <a:tcPr marL="91448" marR="91448" marT="45696" marB="456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08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 marL="91448" marR="91448" marT="45696" marB="456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6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20mg/kg x 80kg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 = 1600 mg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 = 1.6g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91448" marR="91448" marT="45696" marB="456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09CE8A3D-BA2A-5E28-E0CA-E24D2D281139}"/>
              </a:ext>
            </a:extLst>
          </p:cNvPr>
          <p:cNvSpPr/>
          <p:nvPr/>
        </p:nvSpPr>
        <p:spPr>
          <a:xfrm>
            <a:off x="107950" y="3311525"/>
            <a:ext cx="792163" cy="312738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17094C-E469-2918-1D76-9178092F971F}"/>
              </a:ext>
            </a:extLst>
          </p:cNvPr>
          <p:cNvSpPr/>
          <p:nvPr/>
        </p:nvSpPr>
        <p:spPr>
          <a:xfrm>
            <a:off x="1460500" y="3327400"/>
            <a:ext cx="1930400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grams every 12 hours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ABD3DA-B465-2BD0-AA3D-41DCA813B75B}"/>
              </a:ext>
            </a:extLst>
          </p:cNvPr>
          <p:cNvSpPr/>
          <p:nvPr/>
        </p:nvSpPr>
        <p:spPr>
          <a:xfrm>
            <a:off x="900113" y="3327400"/>
            <a:ext cx="560387" cy="296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FF0000"/>
                </a:solidFill>
                <a:latin typeface="Calibri"/>
              </a:rPr>
              <a:t>1.6</a:t>
            </a:r>
          </a:p>
        </p:txBody>
      </p:sp>
      <p:pic>
        <p:nvPicPr>
          <p:cNvPr id="65563" name="Picture 49">
            <a:extLst>
              <a:ext uri="{FF2B5EF4-FFF2-40B4-BE49-F238E27FC236}">
                <a16:creationId xmlns:a16="http://schemas.microsoft.com/office/drawing/2014/main" id="{9ABBA4C3-494A-FD5A-A8D8-BAEDC77C1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56B7E2B6-A116-3ED6-A69A-192351D5F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7660F-6AF3-E995-EF81-8D2A7C291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Be wary if the question fixes the units that you have to use.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The units for the answer may not be consistent with the units used in the question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You should also do a “sense check” on whether the dose is consistent with what you have seen clinically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Remember: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1000 </a:t>
            </a:r>
            <a:r>
              <a:rPr lang="en-GB" dirty="0" err="1"/>
              <a:t>nanograms</a:t>
            </a:r>
            <a:r>
              <a:rPr lang="en-GB" dirty="0"/>
              <a:t>		= 1 microgram		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1000 micrograms 	= 1 mg 	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1000 mg			= 1 g			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D1264F46-B60A-55D1-96C5-A3008080B22F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59EF8B7-1A84-5476-3DE1-BA8019540F28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CAL032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7588" name="Title 1">
            <a:extLst>
              <a:ext uri="{FF2B5EF4-FFF2-40B4-BE49-F238E27FC236}">
                <a16:creationId xmlns:a16="http://schemas.microsoft.com/office/drawing/2014/main" id="{C47E7EBC-458D-4BD7-4032-302C576725FC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E479D51-239C-58C5-C419-CA6ADFF24008}"/>
              </a:ext>
            </a:extLst>
          </p:cNvPr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/>
              </a:rPr>
              <a:t>This item is worth 2 marks</a:t>
            </a:r>
            <a:endParaRPr lang="en-US" sz="11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7590" name="Title 1">
            <a:extLst>
              <a:ext uri="{FF2B5EF4-FFF2-40B4-BE49-F238E27FC236}">
                <a16:creationId xmlns:a16="http://schemas.microsoft.com/office/drawing/2014/main" id="{C5B48B9E-05C2-8DA6-9817-2061928D737A}"/>
              </a:ext>
            </a:extLst>
          </p:cNvPr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You may use  a calculator at any time </a:t>
            </a:r>
          </a:p>
        </p:txBody>
      </p:sp>
      <p:sp>
        <p:nvSpPr>
          <p:cNvPr id="67591" name="TextBox 15">
            <a:extLst>
              <a:ext uri="{FF2B5EF4-FFF2-40B4-BE49-F238E27FC236}">
                <a16:creationId xmlns:a16="http://schemas.microsoft.com/office/drawing/2014/main" id="{FB7DF152-0BB9-1144-196B-BBE3A90DD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1384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0000"/>
                </a:solidFill>
              </a:rPr>
              <a:t>A 47 year old man is admitted with septic arthritis, and has grown MRSA from his joint aspirate.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0000"/>
                </a:solidFill>
              </a:rPr>
              <a:t>He requires an initial prescription of vancomycin at a dose of 20mg/kg every 12 hours.  He weighs 80kg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B2AD50-045F-373A-9E82-69E65097597E}"/>
              </a:ext>
            </a:extLst>
          </p:cNvPr>
          <p:cNvSpPr txBox="1"/>
          <p:nvPr/>
        </p:nvSpPr>
        <p:spPr>
          <a:xfrm>
            <a:off x="98425" y="2036763"/>
            <a:ext cx="4381500" cy="954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How much (g) of vancomycin will the patient receive in 24 hours?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</a:p>
        </p:txBody>
      </p:sp>
      <p:cxnSp>
        <p:nvCxnSpPr>
          <p:cNvPr id="67593" name="Straight Connector 20">
            <a:extLst>
              <a:ext uri="{FF2B5EF4-FFF2-40B4-BE49-F238E27FC236}">
                <a16:creationId xmlns:a16="http://schemas.microsoft.com/office/drawing/2014/main" id="{1A298BC4-FFFD-3707-204B-A852075A4BF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5889B69-11B6-CF2A-8EE7-B5495491FC5D}"/>
              </a:ext>
            </a:extLst>
          </p:cNvPr>
          <p:cNvGraphicFramePr>
            <a:graphicFrameLocks noGrp="1"/>
          </p:cNvGraphicFramePr>
          <p:nvPr/>
        </p:nvGraphicFramePr>
        <p:xfrm>
          <a:off x="4754563" y="598488"/>
          <a:ext cx="4240212" cy="240188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40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36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 marL="91448" marR="91448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36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 marL="91448" marR="91448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004">
                <a:tc>
                  <a:txBody>
                    <a:bodyPr/>
                    <a:lstStyle/>
                    <a:p>
                      <a:r>
                        <a:rPr lang="en-US" sz="1400" dirty="0"/>
                        <a:t>3.2 g</a:t>
                      </a:r>
                    </a:p>
                  </a:txBody>
                  <a:tcPr marL="91448" marR="91448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36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 marL="91448" marR="91448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3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20mg/kg x 80kg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 = 1600 mg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 = 1.6g every 12h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So 1.6g x 2 = 3.2g in 24h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91448" marR="91448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D344FA5F-7B7F-0325-D05A-863B50A7B280}"/>
              </a:ext>
            </a:extLst>
          </p:cNvPr>
          <p:cNvSpPr/>
          <p:nvPr/>
        </p:nvSpPr>
        <p:spPr>
          <a:xfrm>
            <a:off x="107950" y="3311525"/>
            <a:ext cx="792163" cy="312738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2CD934-EE9C-A7AC-B369-3737F70404AC}"/>
              </a:ext>
            </a:extLst>
          </p:cNvPr>
          <p:cNvSpPr/>
          <p:nvPr/>
        </p:nvSpPr>
        <p:spPr>
          <a:xfrm>
            <a:off x="1460500" y="3327400"/>
            <a:ext cx="1930400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grams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7612BD-D52A-EDCD-466A-2994AB01B901}"/>
              </a:ext>
            </a:extLst>
          </p:cNvPr>
          <p:cNvSpPr/>
          <p:nvPr/>
        </p:nvSpPr>
        <p:spPr>
          <a:xfrm>
            <a:off x="900113" y="3327400"/>
            <a:ext cx="560387" cy="296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FF0000"/>
                </a:solidFill>
                <a:latin typeface="Calibri"/>
              </a:rPr>
              <a:t>3.2</a:t>
            </a:r>
          </a:p>
        </p:txBody>
      </p:sp>
      <p:pic>
        <p:nvPicPr>
          <p:cNvPr id="67611" name="Picture 49">
            <a:extLst>
              <a:ext uri="{FF2B5EF4-FFF2-40B4-BE49-F238E27FC236}">
                <a16:creationId xmlns:a16="http://schemas.microsoft.com/office/drawing/2014/main" id="{C85255C1-5B79-B7E1-B7CA-0A190487B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12" name="TextBox 1">
            <a:extLst>
              <a:ext uri="{FF2B5EF4-FFF2-40B4-BE49-F238E27FC236}">
                <a16:creationId xmlns:a16="http://schemas.microsoft.com/office/drawing/2014/main" id="{73CFA9F5-3C5A-4C9B-2D9F-1CF1B3BAC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8" y="4221163"/>
            <a:ext cx="7507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VARIATION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Highlights need for care in being clear about what you are asked to calculate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5598F-AAA7-8C38-0C0D-D4743D16C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125538"/>
            <a:ext cx="2736850" cy="4525962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>
                <a:solidFill>
                  <a:srgbClr val="FF0000"/>
                </a:solidFill>
              </a:rPr>
              <a:t>Ramipril</a:t>
            </a:r>
          </a:p>
          <a:p>
            <a:pPr marL="285750" indent="-285750" eaLnBrk="1" fontAlgn="auto" hangingPunct="1">
              <a:spcAft>
                <a:spcPts val="0"/>
              </a:spcAft>
              <a:defRPr/>
            </a:pPr>
            <a:r>
              <a:rPr lang="en-GB" dirty="0"/>
              <a:t>All forms / strengths of ramipril – are prescription only medicines </a:t>
            </a:r>
          </a:p>
          <a:p>
            <a:pPr marL="285750" indent="-285750" eaLnBrk="1" fontAlgn="auto" hangingPunct="1">
              <a:spcAft>
                <a:spcPts val="0"/>
              </a:spcAft>
              <a:defRPr/>
            </a:pPr>
            <a:r>
              <a:rPr lang="en-GB" dirty="0"/>
              <a:t>Legal category = </a:t>
            </a:r>
            <a:r>
              <a:rPr lang="en-GB" b="1" dirty="0">
                <a:solidFill>
                  <a:srgbClr val="FF0000"/>
                </a:solidFill>
              </a:rPr>
              <a:t>POM </a:t>
            </a:r>
            <a:r>
              <a:rPr lang="en-GB" dirty="0"/>
              <a:t>– cannot be purchased (legally) without prescription</a:t>
            </a:r>
          </a:p>
          <a:p>
            <a:pPr marL="285750" indent="-285750"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marL="285750" indent="-285750" eaLnBrk="1" fontAlgn="auto" hangingPunct="1">
              <a:spcAft>
                <a:spcPts val="0"/>
              </a:spcAft>
              <a:defRPr/>
            </a:pPr>
            <a:r>
              <a:rPr lang="en-GB" dirty="0"/>
              <a:t>Off patent – many manufacturers / brands available – long list – prescribe by generic name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4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2E0A08C-788C-90A6-2767-69E22B07E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2192338"/>
            <a:ext cx="461962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EE9EEC3-FD5C-4BBA-AC43-FCD397F44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33338"/>
            <a:ext cx="4576763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A screenshot of a medical prescription&#10;&#10;Description automatically generated">
            <a:extLst>
              <a:ext uri="{FF2B5EF4-FFF2-40B4-BE49-F238E27FC236}">
                <a16:creationId xmlns:a16="http://schemas.microsoft.com/office/drawing/2014/main" id="{FC28BE47-D509-0277-2500-F64620F25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4619625"/>
            <a:ext cx="46196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068A28C7-C0F8-5322-4E1F-B7A3CAAA007C}"/>
              </a:ext>
            </a:extLst>
          </p:cNvPr>
          <p:cNvSpPr/>
          <p:nvPr/>
        </p:nvSpPr>
        <p:spPr>
          <a:xfrm>
            <a:off x="5651500" y="4251325"/>
            <a:ext cx="261938" cy="288925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B57905BE-E8D8-667B-D19E-75170680DD7D}"/>
              </a:ext>
            </a:extLst>
          </p:cNvPr>
          <p:cNvSpPr/>
          <p:nvPr/>
        </p:nvSpPr>
        <p:spPr>
          <a:xfrm>
            <a:off x="6708775" y="6381750"/>
            <a:ext cx="261938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318509CC-44A7-D11F-FC23-2DD61F4BEE3A}"/>
              </a:ext>
            </a:extLst>
          </p:cNvPr>
          <p:cNvSpPr/>
          <p:nvPr/>
        </p:nvSpPr>
        <p:spPr>
          <a:xfrm>
            <a:off x="5521325" y="1951038"/>
            <a:ext cx="261938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55EC1FDA-4FCC-BCCA-23F1-AC7EED887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600" dirty="0"/>
              <a:t> 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5627DD8A-763E-4B81-A7E1-D94E7DE20ABB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446713" y="274638"/>
            <a:ext cx="3024187" cy="58515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0.3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0.675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1.8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3.375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5.9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31716BAB-F954-FC04-A7D9-CCF3BD18FA09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8613" name="Title 1">
            <a:extLst>
              <a:ext uri="{FF2B5EF4-FFF2-40B4-BE49-F238E27FC236}">
                <a16:creationId xmlns:a16="http://schemas.microsoft.com/office/drawing/2014/main" id="{5F2A32BB-8BF1-3E4D-3921-B1F6B007142B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2A7EF6-D231-B538-66D6-BB8EF68416CB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CAL033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8615" name="Title 1">
            <a:extLst>
              <a:ext uri="{FF2B5EF4-FFF2-40B4-BE49-F238E27FC236}">
                <a16:creationId xmlns:a16="http://schemas.microsoft.com/office/drawing/2014/main" id="{B798A26D-34AC-A3A5-64D9-3DB46C62D021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68616" name="TextBox 15">
            <a:extLst>
              <a:ext uri="{FF2B5EF4-FFF2-40B4-BE49-F238E27FC236}">
                <a16:creationId xmlns:a16="http://schemas.microsoft.com/office/drawing/2014/main" id="{586A6BCA-832A-444E-F45B-74D69FC3C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2462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/>
              <a:t>A 65 year-old man is admitted to the Intensive Care Unit with cardiogenic shock after a STEMI. He has been prescribed a vasopressor at a dose of 2 micrograms/kg/minute.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/>
              <a:t>The drug is available at a stock solution of 200mg/5ml, which is subsequently diluted in Glucose 5% to a final concentration of 3.2mg/</a:t>
            </a:r>
            <a:r>
              <a:rPr lang="en-GB" altLang="en-US" sz="1400" dirty="0" err="1"/>
              <a:t>mL.</a:t>
            </a:r>
            <a:r>
              <a:rPr lang="en-GB" altLang="en-US" sz="14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/>
              <a:t>He weighs 90kg.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4910AB-0770-B9B6-109D-748F1D9699F1}"/>
              </a:ext>
            </a:extLst>
          </p:cNvPr>
          <p:cNvSpPr txBox="1"/>
          <p:nvPr/>
        </p:nvSpPr>
        <p:spPr>
          <a:xfrm>
            <a:off x="98425" y="3279775"/>
            <a:ext cx="4381500" cy="7381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What rate (mL/</a:t>
            </a:r>
            <a:r>
              <a:rPr lang="en-US" sz="1400" kern="0" dirty="0" err="1">
                <a:solidFill>
                  <a:sysClr val="windowText" lastClr="000000"/>
                </a:solidFill>
                <a:latin typeface="+mn-lt"/>
              </a:rPr>
              <a:t>hr</a:t>
            </a: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) should the drug be infused?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DA9210-98FC-390D-BAAE-758D19C27D10}"/>
              </a:ext>
            </a:extLst>
          </p:cNvPr>
          <p:cNvSpPr/>
          <p:nvPr/>
        </p:nvSpPr>
        <p:spPr>
          <a:xfrm>
            <a:off x="125413" y="4140200"/>
            <a:ext cx="792162" cy="296863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C306DF-C9C7-2B6D-D586-D58F6D9DDBF3}"/>
              </a:ext>
            </a:extLst>
          </p:cNvPr>
          <p:cNvSpPr/>
          <p:nvPr/>
        </p:nvSpPr>
        <p:spPr>
          <a:xfrm>
            <a:off x="1520825" y="4140200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mL/</a:t>
            </a:r>
            <a:r>
              <a:rPr lang="en-US" sz="1400" kern="0" dirty="0" err="1">
                <a:solidFill>
                  <a:srgbClr val="000000"/>
                </a:solidFill>
                <a:latin typeface="+mn-lt"/>
              </a:rPr>
              <a:t>hr</a:t>
            </a:r>
            <a:endParaRPr lang="en-US" sz="14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E8278B-C5E4-B48F-D7FA-A9065F3C83A9}"/>
              </a:ext>
            </a:extLst>
          </p:cNvPr>
          <p:cNvSpPr/>
          <p:nvPr/>
        </p:nvSpPr>
        <p:spPr>
          <a:xfrm>
            <a:off x="844550" y="4140200"/>
            <a:ext cx="676275" cy="296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5C236C80-9275-BAFA-F100-9348B1CBA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600" dirty="0"/>
              <a:t> 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C168E19B-A30F-F0A0-954B-950A53CE6555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446713" y="274638"/>
            <a:ext cx="3024187" cy="58515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0.3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0.675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1.8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3.375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5.9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285D5BA0-BA54-14C7-8C26-B08C4D0B71FC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9637" name="Title 1">
            <a:extLst>
              <a:ext uri="{FF2B5EF4-FFF2-40B4-BE49-F238E27FC236}">
                <a16:creationId xmlns:a16="http://schemas.microsoft.com/office/drawing/2014/main" id="{E125A239-4955-98C5-0AFF-BAED5C214FDC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BF3420-59E4-24FA-1BEC-544F1F831CD8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CAL033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9639" name="Title 1">
            <a:extLst>
              <a:ext uri="{FF2B5EF4-FFF2-40B4-BE49-F238E27FC236}">
                <a16:creationId xmlns:a16="http://schemas.microsoft.com/office/drawing/2014/main" id="{3BF02A14-4E8C-78AE-2BC9-918747923852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69640" name="TextBox 15">
            <a:extLst>
              <a:ext uri="{FF2B5EF4-FFF2-40B4-BE49-F238E27FC236}">
                <a16:creationId xmlns:a16="http://schemas.microsoft.com/office/drawing/2014/main" id="{00838268-9073-57CF-9FCA-6C15B597C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2462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/>
              <a:t>A 65 year-old man is admitted to the Intensive Care Unit with cardiogenic shock after a STEMI. He has been prescribed a vasopressor at a dose of 2 micrograms/kg/minute.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/>
              <a:t>The drug is available at a stock solution of 200mg/5ml, which is subsequently diluted in Glucose 5% to a final concentration of 3.2mg/</a:t>
            </a:r>
            <a:r>
              <a:rPr lang="en-GB" altLang="en-US" sz="1400" dirty="0" err="1"/>
              <a:t>mL.</a:t>
            </a:r>
            <a:r>
              <a:rPr lang="en-GB" altLang="en-US" sz="14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/>
              <a:t>He weighs 90kg.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55B15-CB25-1738-C6FE-0F201738BBCF}"/>
              </a:ext>
            </a:extLst>
          </p:cNvPr>
          <p:cNvSpPr txBox="1"/>
          <p:nvPr/>
        </p:nvSpPr>
        <p:spPr>
          <a:xfrm>
            <a:off x="98425" y="3279775"/>
            <a:ext cx="4381500" cy="7381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What rate (mL/</a:t>
            </a:r>
            <a:r>
              <a:rPr lang="en-US" sz="1400" kern="0" dirty="0" err="1">
                <a:solidFill>
                  <a:sysClr val="windowText" lastClr="000000"/>
                </a:solidFill>
                <a:latin typeface="+mn-lt"/>
              </a:rPr>
              <a:t>hr</a:t>
            </a: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) should the drug be infused?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4EA3C7-005B-2653-9561-7E94EBFE6A67}"/>
              </a:ext>
            </a:extLst>
          </p:cNvPr>
          <p:cNvSpPr/>
          <p:nvPr/>
        </p:nvSpPr>
        <p:spPr>
          <a:xfrm>
            <a:off x="125413" y="4140200"/>
            <a:ext cx="792162" cy="296863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A664B-899C-9C82-982E-AF3161305914}"/>
              </a:ext>
            </a:extLst>
          </p:cNvPr>
          <p:cNvSpPr/>
          <p:nvPr/>
        </p:nvSpPr>
        <p:spPr>
          <a:xfrm>
            <a:off x="1520825" y="4140200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mL/</a:t>
            </a:r>
            <a:r>
              <a:rPr lang="en-US" sz="1400" kern="0" dirty="0" err="1">
                <a:solidFill>
                  <a:srgbClr val="000000"/>
                </a:solidFill>
                <a:latin typeface="+mn-lt"/>
              </a:rPr>
              <a:t>hr</a:t>
            </a:r>
            <a:endParaRPr lang="en-US" sz="14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BA2371-75E4-C263-D656-C0D442C18434}"/>
              </a:ext>
            </a:extLst>
          </p:cNvPr>
          <p:cNvSpPr/>
          <p:nvPr/>
        </p:nvSpPr>
        <p:spPr>
          <a:xfrm>
            <a:off x="844550" y="4140200"/>
            <a:ext cx="676275" cy="296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CAI1" title="Correct Answer Indicator">
            <a:extLst>
              <a:ext uri="{FF2B5EF4-FFF2-40B4-BE49-F238E27FC236}">
                <a16:creationId xmlns:a16="http://schemas.microsoft.com/office/drawing/2014/main" id="{5FA724E4-4F01-2DF1-83A9-D3C2D712D5E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5092700" y="1557338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8C4D9BAD-6CE2-B149-DB21-DF5DBBCAC2E7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E1EE562-15FC-CB46-CF28-D87FB8D2F14F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CAL033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0660" name="Title 1">
            <a:extLst>
              <a:ext uri="{FF2B5EF4-FFF2-40B4-BE49-F238E27FC236}">
                <a16:creationId xmlns:a16="http://schemas.microsoft.com/office/drawing/2014/main" id="{A73490C0-D71C-FE8C-4030-DB9FE606C23A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6B06151-619B-611A-D392-B85534AF9CEA}"/>
              </a:ext>
            </a:extLst>
          </p:cNvPr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/>
              </a:rPr>
              <a:t>This item is worth 2 marks</a:t>
            </a:r>
            <a:endParaRPr lang="en-US" sz="11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0662" name="Title 1">
            <a:extLst>
              <a:ext uri="{FF2B5EF4-FFF2-40B4-BE49-F238E27FC236}">
                <a16:creationId xmlns:a16="http://schemas.microsoft.com/office/drawing/2014/main" id="{B5AFCD68-5781-18F1-71D1-00E5DF5B88B2}"/>
              </a:ext>
            </a:extLst>
          </p:cNvPr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You may use  a calculator at any time </a:t>
            </a:r>
          </a:p>
        </p:txBody>
      </p:sp>
      <p:cxnSp>
        <p:nvCxnSpPr>
          <p:cNvPr id="70663" name="Straight Connector 20">
            <a:extLst>
              <a:ext uri="{FF2B5EF4-FFF2-40B4-BE49-F238E27FC236}">
                <a16:creationId xmlns:a16="http://schemas.microsoft.com/office/drawing/2014/main" id="{ABA9E62F-7D49-6BC9-6FB8-A441880A5F2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8E6B77F-FAE8-07CC-2261-E89D8DF4995A}"/>
              </a:ext>
            </a:extLst>
          </p:cNvPr>
          <p:cNvGraphicFramePr>
            <a:graphicFrameLocks noGrp="1"/>
          </p:cNvGraphicFramePr>
          <p:nvPr/>
        </p:nvGraphicFramePr>
        <p:xfrm>
          <a:off x="4754563" y="598488"/>
          <a:ext cx="4240212" cy="453548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40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19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19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85">
                <a:tc>
                  <a:txBody>
                    <a:bodyPr/>
                    <a:lstStyle/>
                    <a:p>
                      <a:r>
                        <a:rPr lang="en-US" sz="1400" dirty="0"/>
                        <a:t>3.375</a:t>
                      </a:r>
                      <a:r>
                        <a:rPr lang="en-US" sz="1400" baseline="0" dirty="0"/>
                        <a:t> ml/</a:t>
                      </a:r>
                      <a:r>
                        <a:rPr lang="en-US" sz="1400" baseline="0" dirty="0" err="1"/>
                        <a:t>hr</a:t>
                      </a:r>
                      <a:endParaRPr lang="en-US" sz="1400" dirty="0"/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19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204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Dose required = 2micrograms/kg/min x 90kg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 = 180 micrograms/min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 = 0.18 mg/min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 = (0.18*60) mg/hr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 = 10.8 mg/hr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Concentration is 3.2mg/ml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/>
                        <a:t>(The rest “200mg/5ml stock concentration” and “diluting with 5% glucose” are distractors)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Rate = Dose-per-unit-time / Concentration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Rate = 10.8 mg/hr / 3.2 mg/ml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 = 3.375 ml/hr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0678" name="Picture 49">
            <a:extLst>
              <a:ext uri="{FF2B5EF4-FFF2-40B4-BE49-F238E27FC236}">
                <a16:creationId xmlns:a16="http://schemas.microsoft.com/office/drawing/2014/main" id="{B5622A8F-6774-2F92-2532-6030E1055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9" name="TextBox 15">
            <a:extLst>
              <a:ext uri="{FF2B5EF4-FFF2-40B4-BE49-F238E27FC236}">
                <a16:creationId xmlns:a16="http://schemas.microsoft.com/office/drawing/2014/main" id="{BCEF8E2C-691D-3F3A-C305-1A669CD88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2462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/>
              <a:t>A 65 year-old man is admitted to the Intensive Care Unit with cardiogenic shock after a STEMI. He has been prescribed  a vasopressor at a dose of 2 micrograms/kg/minute.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/>
              <a:t>The drug is available at a stock solution of 200mg/5ml, which is subsequently diluted in Glucose 5% to a final concentration of 3.2mg/</a:t>
            </a:r>
            <a:r>
              <a:rPr lang="en-GB" altLang="en-US" sz="1400" dirty="0" err="1"/>
              <a:t>mL.</a:t>
            </a:r>
            <a:r>
              <a:rPr lang="en-GB" altLang="en-US" sz="14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/>
              <a:t>He weighs 90kg.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C9E426-1867-3643-4172-62BCD7E4FD36}"/>
              </a:ext>
            </a:extLst>
          </p:cNvPr>
          <p:cNvSpPr txBox="1"/>
          <p:nvPr/>
        </p:nvSpPr>
        <p:spPr>
          <a:xfrm>
            <a:off x="98425" y="3213100"/>
            <a:ext cx="4381500" cy="7381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What rate (mL/</a:t>
            </a:r>
            <a:r>
              <a:rPr lang="en-US" sz="1400" kern="0" dirty="0" err="1">
                <a:solidFill>
                  <a:sysClr val="windowText" lastClr="000000"/>
                </a:solidFill>
                <a:latin typeface="+mn-lt"/>
              </a:rPr>
              <a:t>hr</a:t>
            </a: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) should the drug be infused?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29F7A1-6C67-6532-0AF6-6D2DB7C5F286}"/>
              </a:ext>
            </a:extLst>
          </p:cNvPr>
          <p:cNvSpPr/>
          <p:nvPr/>
        </p:nvSpPr>
        <p:spPr>
          <a:xfrm>
            <a:off x="125413" y="4073525"/>
            <a:ext cx="792162" cy="296863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3AFC5DA-3D0F-EA35-03CB-BA90344BAA7A}"/>
              </a:ext>
            </a:extLst>
          </p:cNvPr>
          <p:cNvSpPr/>
          <p:nvPr/>
        </p:nvSpPr>
        <p:spPr>
          <a:xfrm>
            <a:off x="1520825" y="4073525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mL/</a:t>
            </a:r>
            <a:r>
              <a:rPr lang="en-US" sz="1400" kern="0" dirty="0" err="1">
                <a:solidFill>
                  <a:srgbClr val="000000"/>
                </a:solidFill>
                <a:latin typeface="+mn-lt"/>
              </a:rPr>
              <a:t>hr</a:t>
            </a:r>
            <a:endParaRPr lang="en-US" sz="14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090A9F-F4CE-1233-3CC7-CB16171363E7}"/>
              </a:ext>
            </a:extLst>
          </p:cNvPr>
          <p:cNvSpPr/>
          <p:nvPr/>
        </p:nvSpPr>
        <p:spPr>
          <a:xfrm>
            <a:off x="844550" y="4073525"/>
            <a:ext cx="676275" cy="296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FF0000"/>
                </a:solidFill>
                <a:latin typeface="Calibri"/>
              </a:rPr>
              <a:t>3.375</a:t>
            </a:r>
          </a:p>
        </p:txBody>
      </p:sp>
      <p:sp>
        <p:nvSpPr>
          <p:cNvPr id="70684" name="TextBox 1">
            <a:extLst>
              <a:ext uri="{FF2B5EF4-FFF2-40B4-BE49-F238E27FC236}">
                <a16:creationId xmlns:a16="http://schemas.microsoft.com/office/drawing/2014/main" id="{DA3A5F66-DDCD-67BA-C72E-F319E9E31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963" y="5300663"/>
            <a:ext cx="4311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Note: </a:t>
            </a:r>
            <a:r>
              <a:rPr lang="en-GB" altLang="en-US" sz="1800"/>
              <a:t>200mg/5ml - Illustrates superfluous information – it’s information we’d take account of in real-life but not needed for the calculation</a:t>
            </a:r>
          </a:p>
        </p:txBody>
      </p:sp>
      <p:sp>
        <p:nvSpPr>
          <p:cNvPr id="70685" name="TextBox 2">
            <a:extLst>
              <a:ext uri="{FF2B5EF4-FFF2-40B4-BE49-F238E27FC236}">
                <a16:creationId xmlns:a16="http://schemas.microsoft.com/office/drawing/2014/main" id="{0B2FFE1A-EAE5-5A33-BAFA-12A072FDC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5084763"/>
            <a:ext cx="3925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Further exercise: </a:t>
            </a:r>
            <a:r>
              <a:rPr lang="en-GB" altLang="en-US" sz="1800" dirty="0"/>
              <a:t>work out the dilution to end up with 3.2mg/ml concentration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A2041220-5676-6BB9-C049-AEC9A3B28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600" dirty="0"/>
              <a:t> 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85DB321B-40D3-383A-AEDA-B49E4BA9FD5F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737225" y="234950"/>
            <a:ext cx="3024188" cy="58515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0.44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1.35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2.7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3.7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7.4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1FF047ED-6166-4E6A-C1D7-413B924C32C2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685" name="Title 1">
            <a:extLst>
              <a:ext uri="{FF2B5EF4-FFF2-40B4-BE49-F238E27FC236}">
                <a16:creationId xmlns:a16="http://schemas.microsoft.com/office/drawing/2014/main" id="{A8287932-4D73-26C5-51C1-AC8A528AEEAF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8C6CD1-9462-1972-7C59-F9F50D78A92A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CAL035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1687" name="Title 1">
            <a:extLst>
              <a:ext uri="{FF2B5EF4-FFF2-40B4-BE49-F238E27FC236}">
                <a16:creationId xmlns:a16="http://schemas.microsoft.com/office/drawing/2014/main" id="{C2A7632E-5B4C-6A8C-B9BA-9ABE35A2C541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71688" name="TextBox 15">
            <a:extLst>
              <a:ext uri="{FF2B5EF4-FFF2-40B4-BE49-F238E27FC236}">
                <a16:creationId xmlns:a16="http://schemas.microsoft.com/office/drawing/2014/main" id="{46750B0B-963C-E12D-8BDF-5EDB9E9E8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203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/>
              <a:t>A 36 year-old man is admitted to the Intensive Care Unit with severe sepsis of unknown origin. He has been prescribed drug X at a dose of 600 nanograms/kg/minute.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/>
              <a:t>Drug X is available as a stock solution of 100mg/5ml, which is subsequently diluted from 5ml to 50ml.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/>
              <a:t>He weighs 75kg.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715EB9-2E0D-7E1E-CEFF-F45B15E7C271}"/>
              </a:ext>
            </a:extLst>
          </p:cNvPr>
          <p:cNvSpPr txBox="1"/>
          <p:nvPr/>
        </p:nvSpPr>
        <p:spPr>
          <a:xfrm>
            <a:off x="98425" y="2919413"/>
            <a:ext cx="4381500" cy="738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What rate (mL/</a:t>
            </a:r>
            <a:r>
              <a:rPr lang="en-US" sz="1400" kern="0" dirty="0" err="1">
                <a:solidFill>
                  <a:sysClr val="windowText" lastClr="000000"/>
                </a:solidFill>
                <a:latin typeface="+mn-lt"/>
              </a:rPr>
              <a:t>hr</a:t>
            </a: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) should Drug X be given?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E4400-9B2D-CC5E-2437-375B425A2811}"/>
              </a:ext>
            </a:extLst>
          </p:cNvPr>
          <p:cNvSpPr/>
          <p:nvPr/>
        </p:nvSpPr>
        <p:spPr>
          <a:xfrm>
            <a:off x="125413" y="3779838"/>
            <a:ext cx="79216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D86747-9E9B-D3F0-FF35-A97F6C22A640}"/>
              </a:ext>
            </a:extLst>
          </p:cNvPr>
          <p:cNvSpPr/>
          <p:nvPr/>
        </p:nvSpPr>
        <p:spPr>
          <a:xfrm>
            <a:off x="1520825" y="3779838"/>
            <a:ext cx="676275" cy="296862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mL/</a:t>
            </a:r>
            <a:r>
              <a:rPr lang="en-US" sz="1400" kern="0" dirty="0" err="1">
                <a:solidFill>
                  <a:srgbClr val="000000"/>
                </a:solidFill>
                <a:latin typeface="+mn-lt"/>
              </a:rPr>
              <a:t>hr</a:t>
            </a:r>
            <a:endParaRPr lang="en-US" sz="14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2C1E21-3665-7AC0-1FD8-D00ADE976BFF}"/>
              </a:ext>
            </a:extLst>
          </p:cNvPr>
          <p:cNvSpPr/>
          <p:nvPr/>
        </p:nvSpPr>
        <p:spPr>
          <a:xfrm>
            <a:off x="844550" y="3779838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E4D8DFAF-BC57-1D51-DBDF-FB913F76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600" dirty="0"/>
              <a:t> 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960D50D6-25ED-1ADC-9636-9C595B501156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737225" y="234950"/>
            <a:ext cx="3024188" cy="58515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0.44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1.35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2.7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3.7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7.4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9F6BC04E-2E76-9123-273A-9465E09BB237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2709" name="Title 1">
            <a:extLst>
              <a:ext uri="{FF2B5EF4-FFF2-40B4-BE49-F238E27FC236}">
                <a16:creationId xmlns:a16="http://schemas.microsoft.com/office/drawing/2014/main" id="{953644D6-92D3-51FD-2C93-9F489062F467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E37E2F-49DB-03C1-42F5-94B636630F2B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CAL035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2711" name="Title 1">
            <a:extLst>
              <a:ext uri="{FF2B5EF4-FFF2-40B4-BE49-F238E27FC236}">
                <a16:creationId xmlns:a16="http://schemas.microsoft.com/office/drawing/2014/main" id="{27CAF6D4-3AA5-A7D2-1F0D-BCDDC81948C5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72712" name="TextBox 15">
            <a:extLst>
              <a:ext uri="{FF2B5EF4-FFF2-40B4-BE49-F238E27FC236}">
                <a16:creationId xmlns:a16="http://schemas.microsoft.com/office/drawing/2014/main" id="{2D0F12F0-1EEF-7EE2-515F-2B893D724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203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/>
              <a:t>A 36 year-old man is admitted to the Intensive Care Unit with severe sepsis of unknown origin. He has been prescribed drug X at a dose of 600 nanograms/kg/minute.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/>
              <a:t>Drug X is available as a stock solution of 100mg/5ml, which is subsequently diluted from 5ml to 50ml.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/>
              <a:t>He weighs 75kg.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C3A458-7CAB-CA8A-4BD2-EFFF716DCD2B}"/>
              </a:ext>
            </a:extLst>
          </p:cNvPr>
          <p:cNvSpPr txBox="1"/>
          <p:nvPr/>
        </p:nvSpPr>
        <p:spPr>
          <a:xfrm>
            <a:off x="98425" y="2919413"/>
            <a:ext cx="4381500" cy="738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What rate (mL/</a:t>
            </a:r>
            <a:r>
              <a:rPr lang="en-US" sz="1400" kern="0" dirty="0" err="1">
                <a:solidFill>
                  <a:sysClr val="windowText" lastClr="000000"/>
                </a:solidFill>
                <a:latin typeface="+mn-lt"/>
              </a:rPr>
              <a:t>hr</a:t>
            </a: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) should Drug X be given?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74C381-C9F7-7702-2C85-C564ED386B3F}"/>
              </a:ext>
            </a:extLst>
          </p:cNvPr>
          <p:cNvSpPr/>
          <p:nvPr/>
        </p:nvSpPr>
        <p:spPr>
          <a:xfrm>
            <a:off x="125413" y="3779838"/>
            <a:ext cx="792162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AC72B9-CEA7-8903-E0B2-5FDD0486EA72}"/>
              </a:ext>
            </a:extLst>
          </p:cNvPr>
          <p:cNvSpPr/>
          <p:nvPr/>
        </p:nvSpPr>
        <p:spPr>
          <a:xfrm>
            <a:off x="1520825" y="3779838"/>
            <a:ext cx="676275" cy="296862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mL/</a:t>
            </a:r>
            <a:r>
              <a:rPr lang="en-US" sz="1400" kern="0" dirty="0" err="1">
                <a:solidFill>
                  <a:srgbClr val="000000"/>
                </a:solidFill>
                <a:latin typeface="+mn-lt"/>
              </a:rPr>
              <a:t>hr</a:t>
            </a:r>
            <a:endParaRPr lang="en-US" sz="14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03C439-8E11-4BBC-AD5F-DBD9795CB424}"/>
              </a:ext>
            </a:extLst>
          </p:cNvPr>
          <p:cNvSpPr/>
          <p:nvPr/>
        </p:nvSpPr>
        <p:spPr>
          <a:xfrm>
            <a:off x="844550" y="3779838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CAI1" title="Correct Answer Indicator">
            <a:extLst>
              <a:ext uri="{FF2B5EF4-FFF2-40B4-BE49-F238E27FC236}">
                <a16:creationId xmlns:a16="http://schemas.microsoft.com/office/drawing/2014/main" id="{D4195A7D-2185-713F-D791-6B6FCD4E100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5307013" y="668338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1D4DC7C6-19D1-BD3C-CAEA-86A319AEDB26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1C2F0D3-E18A-6EB1-8D50-4BA2AF070364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CAL035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3732" name="Title 1">
            <a:extLst>
              <a:ext uri="{FF2B5EF4-FFF2-40B4-BE49-F238E27FC236}">
                <a16:creationId xmlns:a16="http://schemas.microsoft.com/office/drawing/2014/main" id="{64CBE0C2-6D3F-1788-7B77-CC38B3A0DECC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301D571-9675-0E5E-DFEB-F5FDAAEF28F2}"/>
              </a:ext>
            </a:extLst>
          </p:cNvPr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/>
              </a:rPr>
              <a:t>This item is worth 2 marks</a:t>
            </a:r>
            <a:endParaRPr lang="en-US" sz="11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3734" name="Title 1">
            <a:extLst>
              <a:ext uri="{FF2B5EF4-FFF2-40B4-BE49-F238E27FC236}">
                <a16:creationId xmlns:a16="http://schemas.microsoft.com/office/drawing/2014/main" id="{83E23C4F-4501-ECC7-C9B0-841446DE4877}"/>
              </a:ext>
            </a:extLst>
          </p:cNvPr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You may use  a calculator at any time </a:t>
            </a:r>
          </a:p>
        </p:txBody>
      </p:sp>
      <p:cxnSp>
        <p:nvCxnSpPr>
          <p:cNvPr id="73735" name="Straight Connector 20">
            <a:extLst>
              <a:ext uri="{FF2B5EF4-FFF2-40B4-BE49-F238E27FC236}">
                <a16:creationId xmlns:a16="http://schemas.microsoft.com/office/drawing/2014/main" id="{F2ED35E3-01C4-C34F-21D9-F0B82337760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51C7E07-B4EE-DBF0-E408-25EC181D2961}"/>
              </a:ext>
            </a:extLst>
          </p:cNvPr>
          <p:cNvGraphicFramePr>
            <a:graphicFrameLocks noGrp="1"/>
          </p:cNvGraphicFramePr>
          <p:nvPr/>
        </p:nvGraphicFramePr>
        <p:xfrm>
          <a:off x="4754563" y="598488"/>
          <a:ext cx="4240212" cy="474847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40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774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74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20">
                <a:tc>
                  <a:txBody>
                    <a:bodyPr/>
                    <a:lstStyle/>
                    <a:p>
                      <a:r>
                        <a:rPr lang="en-US" sz="1400" dirty="0"/>
                        <a:t>1.35</a:t>
                      </a:r>
                      <a:r>
                        <a:rPr lang="en-US" sz="1400" baseline="0" dirty="0"/>
                        <a:t> ml/</a:t>
                      </a:r>
                      <a:r>
                        <a:rPr lang="en-US" sz="1400" baseline="0" dirty="0" err="1"/>
                        <a:t>hr</a:t>
                      </a:r>
                      <a:endParaRPr lang="en-US" sz="1400" dirty="0"/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74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49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Dose required = 600 </a:t>
                      </a:r>
                      <a:r>
                        <a:rPr lang="en-GB" sz="1400" baseline="0" dirty="0" err="1"/>
                        <a:t>nanograms</a:t>
                      </a:r>
                      <a:r>
                        <a:rPr lang="en-GB" sz="1400" baseline="0" dirty="0"/>
                        <a:t>/kg/min x 75kg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 = 45000 </a:t>
                      </a:r>
                      <a:r>
                        <a:rPr lang="en-GB" sz="1400" baseline="0" dirty="0" err="1"/>
                        <a:t>nanograms</a:t>
                      </a:r>
                      <a:r>
                        <a:rPr lang="en-GB" sz="1400" baseline="0" dirty="0"/>
                        <a:t>/min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 = 45 micrograms/min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 = 0.045 mg/min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 = (0.045*60) mg/hr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 = 2.7 mg/hr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Initial stock solution 100mg/5ml, but diluted into 50ml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 = 100mg/50ml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 = 2mg/ml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Rate = Dose-per-unit-time / Concentration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Rate = 2.7 mg/hr / 2 mg/ml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 = 1.35 ml/hr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3750" name="Picture 49">
            <a:extLst>
              <a:ext uri="{FF2B5EF4-FFF2-40B4-BE49-F238E27FC236}">
                <a16:creationId xmlns:a16="http://schemas.microsoft.com/office/drawing/2014/main" id="{CB1E10B8-C900-8204-5269-08E3F693C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51" name="TextBox 15">
            <a:extLst>
              <a:ext uri="{FF2B5EF4-FFF2-40B4-BE49-F238E27FC236}">
                <a16:creationId xmlns:a16="http://schemas.microsoft.com/office/drawing/2014/main" id="{E4A00C2C-F8C5-5A86-2D41-A418D8CFC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203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A 36 year-old man is admitted to the Intensive Care Unit with severe sepsis of unknown origin. He has been prescribed drug X at a dose of 600 nanograms/kg/minute.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Drug X is available at a stock solution of 100mg/5ml, which is subsequently diluted from 5ml to 50ml.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He weighs 75kg.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7F2C2E-08CA-DE0A-E50E-AACDE94529DF}"/>
              </a:ext>
            </a:extLst>
          </p:cNvPr>
          <p:cNvSpPr txBox="1"/>
          <p:nvPr/>
        </p:nvSpPr>
        <p:spPr>
          <a:xfrm>
            <a:off x="98425" y="2781300"/>
            <a:ext cx="4381500" cy="7381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What rate (mL/</a:t>
            </a:r>
            <a:r>
              <a:rPr lang="en-US" sz="1400" kern="0" dirty="0" err="1">
                <a:solidFill>
                  <a:sysClr val="windowText" lastClr="000000"/>
                </a:solidFill>
                <a:latin typeface="+mn-lt"/>
              </a:rPr>
              <a:t>hr</a:t>
            </a: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) should Drug X be given?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8FBA40-EB09-6FFB-A3FC-F241E5A7BEE9}"/>
              </a:ext>
            </a:extLst>
          </p:cNvPr>
          <p:cNvSpPr/>
          <p:nvPr/>
        </p:nvSpPr>
        <p:spPr>
          <a:xfrm>
            <a:off x="125413" y="3641725"/>
            <a:ext cx="792162" cy="296863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52A118-EF27-0E9F-3DB1-DFF65A593150}"/>
              </a:ext>
            </a:extLst>
          </p:cNvPr>
          <p:cNvSpPr/>
          <p:nvPr/>
        </p:nvSpPr>
        <p:spPr>
          <a:xfrm>
            <a:off x="1520825" y="3641725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mL/</a:t>
            </a:r>
            <a:r>
              <a:rPr lang="en-US" sz="1400" kern="0" dirty="0" err="1">
                <a:solidFill>
                  <a:srgbClr val="000000"/>
                </a:solidFill>
                <a:latin typeface="+mn-lt"/>
              </a:rPr>
              <a:t>hr</a:t>
            </a:r>
            <a:endParaRPr lang="en-US" sz="14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FAC0C2-0CAB-D4CB-375E-C64AE16889B8}"/>
              </a:ext>
            </a:extLst>
          </p:cNvPr>
          <p:cNvSpPr/>
          <p:nvPr/>
        </p:nvSpPr>
        <p:spPr>
          <a:xfrm>
            <a:off x="844550" y="3641725"/>
            <a:ext cx="676275" cy="296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FF0000"/>
                </a:solidFill>
                <a:latin typeface="Calibri"/>
              </a:rPr>
              <a:t>1.35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9D7BC142-805A-22E4-ABA3-80168B2AB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Rates, dilutions</a:t>
            </a:r>
            <a:r>
              <a:rPr lang="en-GB" altLang="en-US"/>
              <a:t> </a:t>
            </a:r>
            <a:r>
              <a:rPr lang="en-GB" altLang="en-US" b="1"/>
              <a:t>(and units!)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8C39A-E4EB-16B2-6AA5-9B6034E00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Rate = Dose-per-unit-time / Concentration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rgbClr val="FF0000"/>
                </a:solidFill>
              </a:rPr>
              <a:t>Note sometimes you will also have to convert time – e.g. (/sec), (/min) or (/hr)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When solutions are diluted, make sure you update the “working concentration”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You should also do a “sense check” on whether the dose is consistent with what you have seen clinically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25950956-5F6B-0CAA-0E59-2F25305D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600" dirty="0"/>
              <a:t> 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95FCF0CE-3626-3F97-08A8-0EBEDDD7F849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454650" y="239713"/>
            <a:ext cx="3024188" cy="58515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244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263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270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278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285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63CD4826-F3C0-158A-9A2B-023EE8EA7CF1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5781" name="Title 1">
            <a:extLst>
              <a:ext uri="{FF2B5EF4-FFF2-40B4-BE49-F238E27FC236}">
                <a16:creationId xmlns:a16="http://schemas.microsoft.com/office/drawing/2014/main" id="{A5D59405-6310-C11B-E6BF-1A4C367CD8B3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C07A75-11D6-7D86-234C-9B09DFC5A7C8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CAL037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5783" name="Title 1">
            <a:extLst>
              <a:ext uri="{FF2B5EF4-FFF2-40B4-BE49-F238E27FC236}">
                <a16:creationId xmlns:a16="http://schemas.microsoft.com/office/drawing/2014/main" id="{4FC84531-19D8-2ADB-BCDE-E36D53D0A386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75784" name="TextBox 15">
            <a:extLst>
              <a:ext uri="{FF2B5EF4-FFF2-40B4-BE49-F238E27FC236}">
                <a16:creationId xmlns:a16="http://schemas.microsoft.com/office/drawing/2014/main" id="{083906EE-3117-9223-99FD-67A76F02D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2678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A 76-year old man requires an iron sucrose (Venofer®) infusion. Based on his weight, current and target haemoglobin levels, it was calculated that he requires 900mg iron sucrose (Venofer®)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Every 100 mg vial of iron sucrose (Venofer®) is to be diluted in 100mL 0.9% sodium chloride.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The first 25 mg is given over 15 minutes.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The remaining dose should be </a:t>
            </a:r>
            <a:r>
              <a:rPr lang="en-GB" altLang="en-US" sz="1400"/>
              <a:t>given at a rate not exceeding 3.33 mg/minute.</a:t>
            </a:r>
            <a:endParaRPr lang="en-US" altLang="en-US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C3BF5-8F98-B05F-8FF9-E613B51C112B}"/>
              </a:ext>
            </a:extLst>
          </p:cNvPr>
          <p:cNvSpPr txBox="1"/>
          <p:nvPr/>
        </p:nvSpPr>
        <p:spPr>
          <a:xfrm>
            <a:off x="98425" y="3638550"/>
            <a:ext cx="4381500" cy="954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What is the minimum duration (minutes) required to safely administer the dose of </a:t>
            </a:r>
            <a:r>
              <a:rPr lang="en-US" sz="1400" dirty="0">
                <a:latin typeface="+mn-lt"/>
              </a:rPr>
              <a:t>iron sucrose (</a:t>
            </a:r>
            <a:r>
              <a:rPr lang="en-US" sz="1400" dirty="0" err="1">
                <a:latin typeface="+mn-lt"/>
              </a:rPr>
              <a:t>Venofer</a:t>
            </a:r>
            <a:r>
              <a:rPr lang="en-US" sz="1400" dirty="0">
                <a:latin typeface="+mn-lt"/>
              </a:rPr>
              <a:t>®)?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0D7C92-F73A-0BF9-F738-C91D09E5CE19}"/>
              </a:ext>
            </a:extLst>
          </p:cNvPr>
          <p:cNvSpPr/>
          <p:nvPr/>
        </p:nvSpPr>
        <p:spPr>
          <a:xfrm>
            <a:off x="125413" y="4787900"/>
            <a:ext cx="792162" cy="296863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0C9383-02A5-777E-2C1C-141DEA8F9D2D}"/>
              </a:ext>
            </a:extLst>
          </p:cNvPr>
          <p:cNvSpPr/>
          <p:nvPr/>
        </p:nvSpPr>
        <p:spPr>
          <a:xfrm>
            <a:off x="1520825" y="4787900"/>
            <a:ext cx="963613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minutes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66F69F-0FFF-1B71-4058-7DA419F69170}"/>
              </a:ext>
            </a:extLst>
          </p:cNvPr>
          <p:cNvSpPr/>
          <p:nvPr/>
        </p:nvSpPr>
        <p:spPr>
          <a:xfrm>
            <a:off x="844550" y="4787900"/>
            <a:ext cx="676275" cy="296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59BEA5A0-B3C4-F498-C75A-800C13446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600" dirty="0"/>
              <a:t> 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643CA5E6-96C0-DA0D-7645-9C2FAA468E97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454650" y="204788"/>
            <a:ext cx="3024188" cy="58515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244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263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270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278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285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00FAAC44-C47E-7EEC-2A4A-D0BBA62AA1D7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6805" name="Title 1">
            <a:extLst>
              <a:ext uri="{FF2B5EF4-FFF2-40B4-BE49-F238E27FC236}">
                <a16:creationId xmlns:a16="http://schemas.microsoft.com/office/drawing/2014/main" id="{8AB01830-9C43-1FB8-334E-AB10CD1EABEC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B0C12F-AA81-515E-8C75-04224A6F5581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CAL037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6807" name="Title 1">
            <a:extLst>
              <a:ext uri="{FF2B5EF4-FFF2-40B4-BE49-F238E27FC236}">
                <a16:creationId xmlns:a16="http://schemas.microsoft.com/office/drawing/2014/main" id="{583A3218-7474-8E7C-CA18-B7DF0DD8AB78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76808" name="TextBox 15">
            <a:extLst>
              <a:ext uri="{FF2B5EF4-FFF2-40B4-BE49-F238E27FC236}">
                <a16:creationId xmlns:a16="http://schemas.microsoft.com/office/drawing/2014/main" id="{6C9095F4-4787-077B-A68E-7B23075F7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2678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A 76-year old man requires an iron sucrose (Venofer®) infusion. Based on his weight, current and target haemoglobin levels, it was calculated that he requires 900mg iron sucrose (Venofer®)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Every 100 mg vial of iron sucrose (Venofer®) is to be diluted in 100mL 0.9% sodium chloride.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The first 25 mg is given over 15 minutes.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The remaining dose should be </a:t>
            </a:r>
            <a:r>
              <a:rPr lang="en-GB" altLang="en-US" sz="1400"/>
              <a:t>given at a rate not exceeding 3.33 mg/minute.</a:t>
            </a:r>
            <a:endParaRPr lang="en-US" altLang="en-US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2C976C-2190-897D-50AE-F75919EAAB55}"/>
              </a:ext>
            </a:extLst>
          </p:cNvPr>
          <p:cNvSpPr txBox="1"/>
          <p:nvPr/>
        </p:nvSpPr>
        <p:spPr>
          <a:xfrm>
            <a:off x="98425" y="3638550"/>
            <a:ext cx="4381500" cy="954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What is the minimum duration (minutes) required to safely administer the dose of </a:t>
            </a:r>
            <a:r>
              <a:rPr lang="en-US" sz="1400" dirty="0">
                <a:latin typeface="+mn-lt"/>
              </a:rPr>
              <a:t>iron sucrose (</a:t>
            </a:r>
            <a:r>
              <a:rPr lang="en-US" sz="1400" dirty="0" err="1">
                <a:latin typeface="+mn-lt"/>
              </a:rPr>
              <a:t>Venofer</a:t>
            </a:r>
            <a:r>
              <a:rPr lang="en-US" sz="1400" dirty="0">
                <a:latin typeface="+mn-lt"/>
              </a:rPr>
              <a:t>®)?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0055D4-E0CA-6F1B-A73C-004DEA932C3B}"/>
              </a:ext>
            </a:extLst>
          </p:cNvPr>
          <p:cNvSpPr/>
          <p:nvPr/>
        </p:nvSpPr>
        <p:spPr>
          <a:xfrm>
            <a:off x="125413" y="4787900"/>
            <a:ext cx="792162" cy="296863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3933A-E5F0-5CF1-BBB8-9E45B7B71759}"/>
              </a:ext>
            </a:extLst>
          </p:cNvPr>
          <p:cNvSpPr/>
          <p:nvPr/>
        </p:nvSpPr>
        <p:spPr>
          <a:xfrm>
            <a:off x="1520825" y="4787900"/>
            <a:ext cx="963613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minutes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3EA8A8-9511-B3E8-779B-78F2B5FD772C}"/>
              </a:ext>
            </a:extLst>
          </p:cNvPr>
          <p:cNvSpPr/>
          <p:nvPr/>
        </p:nvSpPr>
        <p:spPr>
          <a:xfrm>
            <a:off x="844550" y="4787900"/>
            <a:ext cx="676275" cy="296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3" name="CAI1" title="Correct Answer Indicator">
            <a:extLst>
              <a:ext uri="{FF2B5EF4-FFF2-40B4-BE49-F238E27FC236}">
                <a16:creationId xmlns:a16="http://schemas.microsoft.com/office/drawing/2014/main" id="{F265839A-5B39-8CC4-478B-16962CA137D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5108575" y="145891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0BDC8D8B-2DF4-B2BD-1EFD-1AFE7484A519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BA6FD49-9EF4-CDFD-505D-84D68E438EDC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CAL037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7828" name="Title 1">
            <a:extLst>
              <a:ext uri="{FF2B5EF4-FFF2-40B4-BE49-F238E27FC236}">
                <a16:creationId xmlns:a16="http://schemas.microsoft.com/office/drawing/2014/main" id="{D481404D-A113-A946-70D5-7342BD1CD494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2CD4520-C7B5-FE9A-8A56-C3A78B977F3C}"/>
              </a:ext>
            </a:extLst>
          </p:cNvPr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/>
              </a:rPr>
              <a:t>This item is worth 2 marks</a:t>
            </a:r>
            <a:endParaRPr lang="en-US" sz="11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7830" name="Title 1">
            <a:extLst>
              <a:ext uri="{FF2B5EF4-FFF2-40B4-BE49-F238E27FC236}">
                <a16:creationId xmlns:a16="http://schemas.microsoft.com/office/drawing/2014/main" id="{8F6AF83F-3C41-F664-5054-1EC4EB5202E1}"/>
              </a:ext>
            </a:extLst>
          </p:cNvPr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You may use  a calculator at any time </a:t>
            </a:r>
          </a:p>
        </p:txBody>
      </p:sp>
      <p:cxnSp>
        <p:nvCxnSpPr>
          <p:cNvPr id="77831" name="Straight Connector 20">
            <a:extLst>
              <a:ext uri="{FF2B5EF4-FFF2-40B4-BE49-F238E27FC236}">
                <a16:creationId xmlns:a16="http://schemas.microsoft.com/office/drawing/2014/main" id="{8CB88AAD-3C50-A469-DE65-33474EAFA50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6E86969-B8CA-A85E-48E0-95D78C186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018067"/>
              </p:ext>
            </p:extLst>
          </p:nvPr>
        </p:nvGraphicFramePr>
        <p:xfrm>
          <a:off x="4754563" y="598488"/>
          <a:ext cx="4240212" cy="538872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40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19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19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278 minutes</a:t>
                      </a:r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19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2045">
                <a:tc>
                  <a:txBody>
                    <a:bodyPr/>
                    <a:lstStyle/>
                    <a:p>
                      <a:r>
                        <a:rPr lang="en-US" sz="1400" dirty="0"/>
                        <a:t>Dilution:  100mg  </a:t>
                      </a:r>
                      <a:r>
                        <a:rPr lang="en-US" sz="1400" dirty="0" err="1"/>
                        <a:t>Venofer</a:t>
                      </a:r>
                      <a:r>
                        <a:rPr lang="en-US" sz="1400" dirty="0"/>
                        <a:t> is made up to 100mL, 1mg/mL; so for the 900mg dose, made-up volume is 900mL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First 25mg in 15 minutes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Remaining dose = 900-25</a:t>
                      </a:r>
                    </a:p>
                    <a:p>
                      <a:r>
                        <a:rPr lang="en-US" sz="1400" dirty="0"/>
                        <a:t> = 875mg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Rate</a:t>
                      </a:r>
                      <a:r>
                        <a:rPr lang="en-US" sz="1400" baseline="0" dirty="0"/>
                        <a:t> = Dose / Time</a:t>
                      </a:r>
                    </a:p>
                    <a:p>
                      <a:r>
                        <a:rPr lang="en-US" sz="1400" baseline="0" dirty="0"/>
                        <a:t>Time = Dose / Rate</a:t>
                      </a:r>
                    </a:p>
                    <a:p>
                      <a:endParaRPr lang="en-US" sz="1400" baseline="0" dirty="0"/>
                    </a:p>
                    <a:p>
                      <a:r>
                        <a:rPr lang="en-US" sz="1400" baseline="0" dirty="0"/>
                        <a:t>Therefore for remaining (875mg) dose, </a:t>
                      </a:r>
                    </a:p>
                    <a:p>
                      <a:r>
                        <a:rPr lang="en-US" sz="1400" baseline="0" dirty="0"/>
                        <a:t>Time = 875mg / 3.33mg/minute</a:t>
                      </a:r>
                    </a:p>
                    <a:p>
                      <a:r>
                        <a:rPr lang="en-US" sz="1400" baseline="0" dirty="0"/>
                        <a:t> = 263 minutes (rounded up)</a:t>
                      </a:r>
                    </a:p>
                    <a:p>
                      <a:endParaRPr lang="en-US" sz="1400" baseline="0" dirty="0"/>
                    </a:p>
                    <a:p>
                      <a:r>
                        <a:rPr lang="en-US" sz="1400" baseline="0" dirty="0"/>
                        <a:t>Therefore total time</a:t>
                      </a:r>
                    </a:p>
                    <a:p>
                      <a:r>
                        <a:rPr lang="en-US" sz="1400" baseline="0" dirty="0"/>
                        <a:t> = 263+15 minutes</a:t>
                      </a:r>
                    </a:p>
                    <a:p>
                      <a:r>
                        <a:rPr lang="en-US" sz="1400" baseline="0" dirty="0"/>
                        <a:t> = 278 minutes</a:t>
                      </a:r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7846" name="Picture 49">
            <a:extLst>
              <a:ext uri="{FF2B5EF4-FFF2-40B4-BE49-F238E27FC236}">
                <a16:creationId xmlns:a16="http://schemas.microsoft.com/office/drawing/2014/main" id="{28DBB77E-29EE-0E21-0475-BEB8765D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47" name="TextBox 15">
            <a:extLst>
              <a:ext uri="{FF2B5EF4-FFF2-40B4-BE49-F238E27FC236}">
                <a16:creationId xmlns:a16="http://schemas.microsoft.com/office/drawing/2014/main" id="{C768DD50-B13E-ACF9-C65E-5470C1710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2678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A 76-year old man requires an iron sucrose (Venofer®) infusion. Based on his weight, current and target haemoglobin levels, it was calculated that he requires 900mg iron sucrose (Venofer®)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Every 100 mg vial of iron sucrose (Venofer®) is to be diluted in 100mL 0.9% sodium chloride.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The first 25 mg is given over 15 minutes.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The remaining dose should be </a:t>
            </a:r>
            <a:r>
              <a:rPr lang="en-GB" altLang="en-US" sz="1400"/>
              <a:t>given at a rate not exceeding 3.33 mg/minute.</a:t>
            </a:r>
            <a:endParaRPr lang="en-US" altLang="en-US" sz="1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7ECB2B-AE91-DBC5-4AAB-EF1D40BA9050}"/>
              </a:ext>
            </a:extLst>
          </p:cNvPr>
          <p:cNvSpPr txBox="1"/>
          <p:nvPr/>
        </p:nvSpPr>
        <p:spPr>
          <a:xfrm>
            <a:off x="98425" y="3573463"/>
            <a:ext cx="4381500" cy="954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What is the minimum duration (minutes) required to safely administer the </a:t>
            </a:r>
            <a:r>
              <a:rPr lang="en-US" sz="1400" dirty="0">
                <a:latin typeface="+mn-lt"/>
              </a:rPr>
              <a:t>prescribed</a:t>
            </a: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en-US" sz="1400" dirty="0">
                <a:latin typeface="+mn-lt"/>
              </a:rPr>
              <a:t>iron sucrose (</a:t>
            </a:r>
            <a:r>
              <a:rPr lang="en-US" sz="1400" dirty="0" err="1">
                <a:latin typeface="+mn-lt"/>
              </a:rPr>
              <a:t>Venofer</a:t>
            </a:r>
            <a:r>
              <a:rPr lang="en-US" sz="1400" dirty="0">
                <a:latin typeface="+mn-lt"/>
              </a:rPr>
              <a:t>®)?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5AF73C3-8C0F-02A8-821E-C930128ADACE}"/>
              </a:ext>
            </a:extLst>
          </p:cNvPr>
          <p:cNvSpPr/>
          <p:nvPr/>
        </p:nvSpPr>
        <p:spPr>
          <a:xfrm>
            <a:off x="125413" y="4860925"/>
            <a:ext cx="792162" cy="296863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843CED9-55EC-0CE6-D3CD-D1213E24C011}"/>
              </a:ext>
            </a:extLst>
          </p:cNvPr>
          <p:cNvSpPr/>
          <p:nvPr/>
        </p:nvSpPr>
        <p:spPr>
          <a:xfrm>
            <a:off x="1520825" y="4860925"/>
            <a:ext cx="963613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minutes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353FD7-A7FC-4117-7F7B-AFF9C031E50C}"/>
              </a:ext>
            </a:extLst>
          </p:cNvPr>
          <p:cNvSpPr/>
          <p:nvPr/>
        </p:nvSpPr>
        <p:spPr>
          <a:xfrm>
            <a:off x="844550" y="4860925"/>
            <a:ext cx="676275" cy="296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FF0000"/>
                </a:solidFill>
                <a:latin typeface="Calibri"/>
              </a:rPr>
              <a:t>278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6AF186A6-F9B3-8430-14F4-1B4FC2DBC9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125538"/>
            <a:ext cx="7772400" cy="4175125"/>
          </a:xfrm>
        </p:spPr>
        <p:txBody>
          <a:bodyPr/>
          <a:lstStyle/>
          <a:p>
            <a:pPr eaLnBrk="1" hangingPunct="1"/>
            <a:r>
              <a:rPr lang="en-GB" altLang="en-US" sz="2800" b="1">
                <a:solidFill>
                  <a:srgbClr val="0070C0"/>
                </a:solidFill>
              </a:rPr>
              <a:t>Today: COM (Communicating information)and CAL (Calculation) questions and associated learning points</a:t>
            </a:r>
            <a:br>
              <a:rPr lang="en-GB" altLang="en-US" sz="2800" b="1">
                <a:solidFill>
                  <a:srgbClr val="0070C0"/>
                </a:solidFill>
              </a:rPr>
            </a:br>
            <a:br>
              <a:rPr lang="en-GB" altLang="en-US" sz="2800" b="1">
                <a:solidFill>
                  <a:srgbClr val="0070C0"/>
                </a:solidFill>
              </a:rPr>
            </a:br>
            <a:r>
              <a:rPr lang="en-GB" altLang="en-US" sz="2800" b="1">
                <a:solidFill>
                  <a:srgbClr val="0070C0"/>
                </a:solidFill>
              </a:rPr>
              <a:t>Following the on-line repeat of Masterclass 2, this slide set will be posted on QM+ for your own later work and revision</a:t>
            </a:r>
            <a:br>
              <a:rPr lang="en-GB" altLang="en-US" sz="2800" b="1">
                <a:solidFill>
                  <a:srgbClr val="0070C0"/>
                </a:solidFill>
              </a:rPr>
            </a:br>
            <a:br>
              <a:rPr lang="en-GB" altLang="en-US" sz="2800" b="1">
                <a:solidFill>
                  <a:srgbClr val="00B050"/>
                </a:solidFill>
              </a:rPr>
            </a:br>
            <a:r>
              <a:rPr lang="en-GB" altLang="en-US" sz="2800" b="1">
                <a:solidFill>
                  <a:srgbClr val="00B050"/>
                </a:solidFill>
              </a:rPr>
              <a:t>To be posted next week: </a:t>
            </a:r>
            <a:r>
              <a:rPr lang="en-GB" altLang="en-US" sz="2800" b="1">
                <a:solidFill>
                  <a:srgbClr val="0070C0"/>
                </a:solidFill>
              </a:rPr>
              <a:t>Extra COM &amp; CAL Q_A for your own personal / group PSA work</a:t>
            </a:r>
            <a:endParaRPr lang="en-GB" altLang="en-US" sz="2800" b="1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id="{FD886D4D-51C6-A94E-E1BB-FAA0801C82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Rates and shortest time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8A095-7360-C069-19FE-E340EBCBB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Rate = Dose / time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Note sometimes you will also have to convert time – e.g. (/sec), (/min) or (/hr)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When solutions are diluted, make sure you update the “working concentration”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You should also do a “sense check” on whether the dose is consistent with what you have seen clinically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D09CB5D8-A527-E690-C8B3-7FB3E4BF9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600" dirty="0"/>
              <a:t> 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E1FD1D6F-6600-2AEA-FC39-140FB42EC77F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888038" y="395288"/>
            <a:ext cx="3024187" cy="58515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10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11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22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100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110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5FD5B749-D449-2548-A0A9-45854FF8BF00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9877" name="Title 1">
            <a:extLst>
              <a:ext uri="{FF2B5EF4-FFF2-40B4-BE49-F238E27FC236}">
                <a16:creationId xmlns:a16="http://schemas.microsoft.com/office/drawing/2014/main" id="{99C7D01E-75CE-B81D-376F-FAE4DF8968EB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E76FFF-3F67-487A-A3FE-13D576F5230A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CAL038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9879" name="Title 1">
            <a:extLst>
              <a:ext uri="{FF2B5EF4-FFF2-40B4-BE49-F238E27FC236}">
                <a16:creationId xmlns:a16="http://schemas.microsoft.com/office/drawing/2014/main" id="{1D075BC1-9C72-0B2D-EA76-351C3DA3CF2E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79880" name="TextBox 15">
            <a:extLst>
              <a:ext uri="{FF2B5EF4-FFF2-40B4-BE49-F238E27FC236}">
                <a16:creationId xmlns:a16="http://schemas.microsoft.com/office/drawing/2014/main" id="{A74B6000-A1B3-724E-70AA-AB641FBF6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1384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An 11-year old boy is in the care of the Paediatric Urologists with recurrent urinary tract infections. Due to his urinary tract anomalies, he is prescribed trimethoprim 2mg/kg (max 100 mg) once daily for prophylaxis of urinary tract infections. He weighs 55kg.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9DD570-EC36-3DD3-F51D-9EB9666C6C79}"/>
              </a:ext>
            </a:extLst>
          </p:cNvPr>
          <p:cNvSpPr txBox="1"/>
          <p:nvPr/>
        </p:nvSpPr>
        <p:spPr>
          <a:xfrm>
            <a:off x="98425" y="2919413"/>
            <a:ext cx="4381500" cy="954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What dose (mg once daily) of trimethoprim should be given?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548B61-FADE-C5F2-5736-824F6031452D}"/>
              </a:ext>
            </a:extLst>
          </p:cNvPr>
          <p:cNvSpPr/>
          <p:nvPr/>
        </p:nvSpPr>
        <p:spPr>
          <a:xfrm>
            <a:off x="125413" y="4140200"/>
            <a:ext cx="792162" cy="296863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C38BBF-B55A-8968-4059-C296D086F8B8}"/>
              </a:ext>
            </a:extLst>
          </p:cNvPr>
          <p:cNvSpPr/>
          <p:nvPr/>
        </p:nvSpPr>
        <p:spPr>
          <a:xfrm>
            <a:off x="1520825" y="4140200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mg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81450C-56CB-5E1E-F89A-BA9034A24B2C}"/>
              </a:ext>
            </a:extLst>
          </p:cNvPr>
          <p:cNvSpPr/>
          <p:nvPr/>
        </p:nvSpPr>
        <p:spPr>
          <a:xfrm>
            <a:off x="844550" y="4140200"/>
            <a:ext cx="676275" cy="296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09AAF28D-F092-6074-457E-58D671DA2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600" dirty="0"/>
              <a:t> 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70563159-0C4C-5FFB-5AD6-C1E51DA9C11F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888038" y="395288"/>
            <a:ext cx="3024187" cy="58515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10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11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22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100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110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675B18DC-9046-A338-81E4-2972FB972868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0901" name="Title 1">
            <a:extLst>
              <a:ext uri="{FF2B5EF4-FFF2-40B4-BE49-F238E27FC236}">
                <a16:creationId xmlns:a16="http://schemas.microsoft.com/office/drawing/2014/main" id="{33BE616E-E12D-B031-C469-4B3CE2DD17BB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37D7EEF-45BA-FC8C-0E4E-D413E59C8CE8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CAL038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0903" name="Title 1">
            <a:extLst>
              <a:ext uri="{FF2B5EF4-FFF2-40B4-BE49-F238E27FC236}">
                <a16:creationId xmlns:a16="http://schemas.microsoft.com/office/drawing/2014/main" id="{43E02A4D-48F0-E80F-554C-C349940FF1E3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80904" name="TextBox 15">
            <a:extLst>
              <a:ext uri="{FF2B5EF4-FFF2-40B4-BE49-F238E27FC236}">
                <a16:creationId xmlns:a16="http://schemas.microsoft.com/office/drawing/2014/main" id="{34AAC2B2-2176-FE4A-EFDA-00A64F017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1384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An 11-year old boy is in the care of the Paediatric Urologists with recurrent urinary tract infections. Due to his urinary tract anomalies, he is prescribed trimethoprim 2mg/kg (max 100 mg) once daily for prophylaxis of urinary tract infections. He weighs 55kg.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F9ED7B-B483-F89C-19AE-B71A332C18D0}"/>
              </a:ext>
            </a:extLst>
          </p:cNvPr>
          <p:cNvSpPr txBox="1"/>
          <p:nvPr/>
        </p:nvSpPr>
        <p:spPr>
          <a:xfrm>
            <a:off x="98425" y="2919413"/>
            <a:ext cx="4381500" cy="954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What dose (mg once daily) of trimethoprim should be given?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26F92B-C037-3333-5590-E4C10E0E9C4A}"/>
              </a:ext>
            </a:extLst>
          </p:cNvPr>
          <p:cNvSpPr/>
          <p:nvPr/>
        </p:nvSpPr>
        <p:spPr>
          <a:xfrm>
            <a:off x="125413" y="4140200"/>
            <a:ext cx="792162" cy="296863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B9AD74-5CE5-ABF5-50FE-E8827E1154DC}"/>
              </a:ext>
            </a:extLst>
          </p:cNvPr>
          <p:cNvSpPr/>
          <p:nvPr/>
        </p:nvSpPr>
        <p:spPr>
          <a:xfrm>
            <a:off x="1520825" y="4140200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mg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A63195-62EF-398B-25DE-705A162AB6CC}"/>
              </a:ext>
            </a:extLst>
          </p:cNvPr>
          <p:cNvSpPr/>
          <p:nvPr/>
        </p:nvSpPr>
        <p:spPr>
          <a:xfrm>
            <a:off x="844550" y="4140200"/>
            <a:ext cx="676275" cy="296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CAI1" title="Correct Answer Indicator">
            <a:extLst>
              <a:ext uri="{FF2B5EF4-FFF2-40B4-BE49-F238E27FC236}">
                <a16:creationId xmlns:a16="http://schemas.microsoft.com/office/drawing/2014/main" id="{12908EE2-B761-77F1-9311-4AF0EC162AE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5580063" y="170021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236F2105-310D-501B-9D64-744A087D65BB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8B12F96-037C-2F50-9706-19438E821585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CAL038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1924" name="Title 1">
            <a:extLst>
              <a:ext uri="{FF2B5EF4-FFF2-40B4-BE49-F238E27FC236}">
                <a16:creationId xmlns:a16="http://schemas.microsoft.com/office/drawing/2014/main" id="{10E8BC7A-BDEB-4250-700A-40301948DFB4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86E8CA5-C395-23D1-260D-3D5E4CE4E64E}"/>
              </a:ext>
            </a:extLst>
          </p:cNvPr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/>
              </a:rPr>
              <a:t>This item is worth 2 marks</a:t>
            </a:r>
            <a:endParaRPr lang="en-US" sz="11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1926" name="Title 1">
            <a:extLst>
              <a:ext uri="{FF2B5EF4-FFF2-40B4-BE49-F238E27FC236}">
                <a16:creationId xmlns:a16="http://schemas.microsoft.com/office/drawing/2014/main" id="{24DB475B-9824-56E1-4A65-6167E3ECDA3C}"/>
              </a:ext>
            </a:extLst>
          </p:cNvPr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You may use  a calculator at any time </a:t>
            </a:r>
          </a:p>
        </p:txBody>
      </p:sp>
      <p:cxnSp>
        <p:nvCxnSpPr>
          <p:cNvPr id="81927" name="Straight Connector 20">
            <a:extLst>
              <a:ext uri="{FF2B5EF4-FFF2-40B4-BE49-F238E27FC236}">
                <a16:creationId xmlns:a16="http://schemas.microsoft.com/office/drawing/2014/main" id="{E06DD27C-EF14-22FC-5E40-2AC365325BE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538D437-9239-1287-A3A1-A10EA246B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943784"/>
              </p:ext>
            </p:extLst>
          </p:nvPr>
        </p:nvGraphicFramePr>
        <p:xfrm>
          <a:off x="4754563" y="598488"/>
          <a:ext cx="4240212" cy="325479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40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732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 marL="91448" marR="91448" marT="45704" marB="457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32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 marL="91448" marR="91448" marT="45704" marB="457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43">
                <a:tc>
                  <a:txBody>
                    <a:bodyPr/>
                    <a:lstStyle/>
                    <a:p>
                      <a:r>
                        <a:rPr lang="en-US" sz="1400" dirty="0"/>
                        <a:t>100mg</a:t>
                      </a:r>
                    </a:p>
                  </a:txBody>
                  <a:tcPr marL="91448" marR="91448" marT="45704" marB="457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32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 marL="91448" marR="91448" marT="45704" marB="457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133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Calculated dose = 2mg/kg X 55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 = 110mg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sng" baseline="0" dirty="0">
                          <a:solidFill>
                            <a:srgbClr val="FF0000"/>
                          </a:solidFill>
                        </a:rPr>
                        <a:t>BUT</a:t>
                      </a:r>
                      <a:r>
                        <a:rPr lang="en-GB" sz="1400" baseline="0" dirty="0"/>
                        <a:t> maximum dose is 100 mg </a:t>
                      </a:r>
                      <a:r>
                        <a:rPr lang="en-GB" sz="1400" baseline="0" dirty="0">
                          <a:hlinkClick r:id="rId2"/>
                        </a:rPr>
                        <a:t>https://bnfc.nice.org.uk/drug/trimethoprim.html#indicationsAndDoses</a:t>
                      </a:r>
                      <a:r>
                        <a:rPr lang="en-GB" sz="1400" baseline="0" dirty="0"/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 = Therefore prescribed 100mg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r>
                        <a:rPr lang="en-US" sz="1400" dirty="0"/>
                        <a:t>For children’s doses especially, may be wise to check if there is a max dose </a:t>
                      </a:r>
                    </a:p>
                  </a:txBody>
                  <a:tcPr marL="91448" marR="91448" marT="45704" marB="457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1942" name="Picture 49">
            <a:extLst>
              <a:ext uri="{FF2B5EF4-FFF2-40B4-BE49-F238E27FC236}">
                <a16:creationId xmlns:a16="http://schemas.microsoft.com/office/drawing/2014/main" id="{C2CB1E7E-509C-260C-F89C-40127D3A4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3" name="TextBox 15">
            <a:extLst>
              <a:ext uri="{FF2B5EF4-FFF2-40B4-BE49-F238E27FC236}">
                <a16:creationId xmlns:a16="http://schemas.microsoft.com/office/drawing/2014/main" id="{5BB99741-B34B-DC76-C565-006BBACC4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1384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An 11-year old boy in under the care of the Paediatric Urologists with recurrent urinary tract infections. Due to his urinary tract anomalies, he is prescribed trimethoprim 2mg/kg (max 100 mg) once daily for prophylaxis of urinary tract infections. He weighs 55kg.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0FCD35-13A2-724D-48BE-8F9813FEC0C3}"/>
              </a:ext>
            </a:extLst>
          </p:cNvPr>
          <p:cNvSpPr txBox="1"/>
          <p:nvPr/>
        </p:nvSpPr>
        <p:spPr>
          <a:xfrm>
            <a:off x="98425" y="2781300"/>
            <a:ext cx="4381500" cy="954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What dose (mg once daily) of trimethoprim should be given?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BE12631-692B-4F6B-78E6-DE3C5BCA2B99}"/>
              </a:ext>
            </a:extLst>
          </p:cNvPr>
          <p:cNvSpPr/>
          <p:nvPr/>
        </p:nvSpPr>
        <p:spPr>
          <a:xfrm>
            <a:off x="125413" y="3924300"/>
            <a:ext cx="792162" cy="296863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18F0459-C656-99EB-185D-64E9E5902794}"/>
              </a:ext>
            </a:extLst>
          </p:cNvPr>
          <p:cNvSpPr/>
          <p:nvPr/>
        </p:nvSpPr>
        <p:spPr>
          <a:xfrm>
            <a:off x="1520825" y="3924300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mg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616304-F390-A895-DF94-BF0D7B97ED9A}"/>
              </a:ext>
            </a:extLst>
          </p:cNvPr>
          <p:cNvSpPr/>
          <p:nvPr/>
        </p:nvSpPr>
        <p:spPr>
          <a:xfrm>
            <a:off x="844550" y="3924300"/>
            <a:ext cx="676275" cy="296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FF0000"/>
                </a:solidFill>
                <a:latin typeface="Calibri"/>
              </a:rPr>
              <a:t>100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F3969BF8-6B19-1D57-F329-C421EEAE9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Maximal dose</a:t>
            </a:r>
          </a:p>
        </p:txBody>
      </p:sp>
      <p:sp>
        <p:nvSpPr>
          <p:cNvPr id="82947" name="Content Placeholder 2">
            <a:extLst>
              <a:ext uri="{FF2B5EF4-FFF2-40B4-BE49-F238E27FC236}">
                <a16:creationId xmlns:a16="http://schemas.microsoft.com/office/drawing/2014/main" id="{B8FE4F0C-44A8-8F85-4E11-1F646DEE5A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On the few occasions that a maximal dose is stated, you need to make sure that this is accounted for.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If there is no maximal dose stated, then there is no maximal dose on this weight-based calculation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46982BC9-22A6-53C5-2533-4B416C20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600" dirty="0"/>
              <a:t> 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5E3496F2-199C-357B-6C63-E732A0FDC473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580063" y="244475"/>
            <a:ext cx="3024187" cy="58515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0.6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1.2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1.7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2.4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29.1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C73E0962-3908-0790-938C-8B5ABBA0C292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3973" name="Title 1">
            <a:extLst>
              <a:ext uri="{FF2B5EF4-FFF2-40B4-BE49-F238E27FC236}">
                <a16:creationId xmlns:a16="http://schemas.microsoft.com/office/drawing/2014/main" id="{D9DF0AB6-EBCC-5B65-89F1-A7D0B0F269AF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D8062B-7A7C-DB65-A042-97B1006EFF15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CAL039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3975" name="Title 1">
            <a:extLst>
              <a:ext uri="{FF2B5EF4-FFF2-40B4-BE49-F238E27FC236}">
                <a16:creationId xmlns:a16="http://schemas.microsoft.com/office/drawing/2014/main" id="{D2604A56-D852-8F0A-D5F9-B65B7767E6FC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83976" name="TextBox 15">
            <a:extLst>
              <a:ext uri="{FF2B5EF4-FFF2-40B4-BE49-F238E27FC236}">
                <a16:creationId xmlns:a16="http://schemas.microsoft.com/office/drawing/2014/main" id="{7D574810-01D7-7E4E-6503-E6DD39266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1816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/>
              <a:t>A 10yr old boy with acute lymphocytic leukaemia under the care of the Paediatric </a:t>
            </a:r>
            <a:r>
              <a:rPr lang="en-GB" altLang="en-US" sz="1400" dirty="0" err="1"/>
              <a:t>Haemo</a:t>
            </a:r>
            <a:r>
              <a:rPr lang="en-GB" altLang="en-US" sz="1400" dirty="0"/>
              <a:t>-oncology team is to be given vincristine injection intravenously at a dose of 2mg/m</a:t>
            </a:r>
            <a:r>
              <a:rPr lang="en-GB" altLang="en-US" sz="1400" baseline="30000" dirty="0"/>
              <a:t>2</a:t>
            </a:r>
            <a:r>
              <a:rPr lang="en-GB" altLang="en-US" sz="14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/>
              <a:t>He weighs 35kg, and has a calculated body-surface area of 1.2m</a:t>
            </a:r>
            <a:r>
              <a:rPr lang="en-GB" altLang="en-US" sz="1400" baseline="30000" dirty="0"/>
              <a:t>2</a:t>
            </a:r>
            <a:r>
              <a:rPr lang="en-GB" altLang="en-US" sz="14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21126D-2E9F-D2BD-9FEC-E18366206886}"/>
              </a:ext>
            </a:extLst>
          </p:cNvPr>
          <p:cNvSpPr txBox="1"/>
          <p:nvPr/>
        </p:nvSpPr>
        <p:spPr>
          <a:xfrm>
            <a:off x="98425" y="2919413"/>
            <a:ext cx="4381500" cy="954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+mn-lt"/>
              </a:rPr>
              <a:t>What dose (mg) of intravenous vincristine should be prescribed? </a:t>
            </a:r>
            <a:endParaRPr lang="en-GB" sz="140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193CA2-355E-2341-E86C-2CBE117F921B}"/>
              </a:ext>
            </a:extLst>
          </p:cNvPr>
          <p:cNvSpPr/>
          <p:nvPr/>
        </p:nvSpPr>
        <p:spPr>
          <a:xfrm>
            <a:off x="125413" y="4140200"/>
            <a:ext cx="792162" cy="296863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AFFDDB-8208-90F0-3A4C-1F51EA960F58}"/>
              </a:ext>
            </a:extLst>
          </p:cNvPr>
          <p:cNvSpPr/>
          <p:nvPr/>
        </p:nvSpPr>
        <p:spPr>
          <a:xfrm>
            <a:off x="1520825" y="4140200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mg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02238C-D255-6BBA-8731-7B1C2A282705}"/>
              </a:ext>
            </a:extLst>
          </p:cNvPr>
          <p:cNvSpPr/>
          <p:nvPr/>
        </p:nvSpPr>
        <p:spPr>
          <a:xfrm>
            <a:off x="844550" y="4140200"/>
            <a:ext cx="676275" cy="296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554095FC-F00A-5C1D-BD36-59921D7F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600" dirty="0"/>
              <a:t> 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E23EA842-B5A6-0FFA-A01B-42A712FB9DD2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137275" y="239713"/>
            <a:ext cx="3024188" cy="58515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0.6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1.2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1.7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2.4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29.1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7A5D156A-6464-B9F8-DB1B-35132C1F9457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4997" name="Title 1">
            <a:extLst>
              <a:ext uri="{FF2B5EF4-FFF2-40B4-BE49-F238E27FC236}">
                <a16:creationId xmlns:a16="http://schemas.microsoft.com/office/drawing/2014/main" id="{16F2AEF3-FB33-745F-C99B-744C954FF79B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CFC9475-F4C6-C0CC-572A-B39A80C33E51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CAL039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4999" name="Title 1">
            <a:extLst>
              <a:ext uri="{FF2B5EF4-FFF2-40B4-BE49-F238E27FC236}">
                <a16:creationId xmlns:a16="http://schemas.microsoft.com/office/drawing/2014/main" id="{C011136C-543B-03C5-07E2-0B463880A8CF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85000" name="TextBox 15">
            <a:extLst>
              <a:ext uri="{FF2B5EF4-FFF2-40B4-BE49-F238E27FC236}">
                <a16:creationId xmlns:a16="http://schemas.microsoft.com/office/drawing/2014/main" id="{CE7BD84A-4714-4C80-FEF9-5E5F1A5FB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1816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/>
              <a:t>A 10yr old boy with acute lymphocytic leukaemia under the care of the Paediatric </a:t>
            </a:r>
            <a:r>
              <a:rPr lang="en-GB" altLang="en-US" sz="1400" dirty="0" err="1"/>
              <a:t>Haemo</a:t>
            </a:r>
            <a:r>
              <a:rPr lang="en-GB" altLang="en-US" sz="1400" dirty="0"/>
              <a:t>-oncology team is to be given vincristine injection intravenously at a dose of 2mg/m</a:t>
            </a:r>
            <a:r>
              <a:rPr lang="en-GB" altLang="en-US" sz="1400" baseline="30000" dirty="0"/>
              <a:t>2</a:t>
            </a:r>
            <a:r>
              <a:rPr lang="en-GB" altLang="en-US" sz="14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/>
              <a:t>He weighs 35kg, and has a calculated body-surface area of 1.2m</a:t>
            </a:r>
            <a:r>
              <a:rPr lang="en-GB" altLang="en-US" sz="1400" baseline="30000" dirty="0"/>
              <a:t>2</a:t>
            </a:r>
            <a:r>
              <a:rPr lang="en-GB" altLang="en-US" sz="14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5A3A07-F23F-4D18-9E40-D7A5D260AD70}"/>
              </a:ext>
            </a:extLst>
          </p:cNvPr>
          <p:cNvSpPr txBox="1"/>
          <p:nvPr/>
        </p:nvSpPr>
        <p:spPr>
          <a:xfrm>
            <a:off x="98425" y="2919413"/>
            <a:ext cx="4381500" cy="954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+mn-lt"/>
              </a:rPr>
              <a:t>What dose (mg) of intravenous vincristine should be prescribed? </a:t>
            </a:r>
            <a:endParaRPr lang="en-GB" sz="140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71C473-0459-5A55-F9C2-6FE3DCE283C7}"/>
              </a:ext>
            </a:extLst>
          </p:cNvPr>
          <p:cNvSpPr/>
          <p:nvPr/>
        </p:nvSpPr>
        <p:spPr>
          <a:xfrm>
            <a:off x="125413" y="4140200"/>
            <a:ext cx="792162" cy="296863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B908E8-E53A-9A2B-DCA0-F76CC43D36E7}"/>
              </a:ext>
            </a:extLst>
          </p:cNvPr>
          <p:cNvSpPr/>
          <p:nvPr/>
        </p:nvSpPr>
        <p:spPr>
          <a:xfrm>
            <a:off x="1520825" y="4140200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mg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E2C78A-E8A4-B769-B8EB-AB6AB4B86942}"/>
              </a:ext>
            </a:extLst>
          </p:cNvPr>
          <p:cNvSpPr/>
          <p:nvPr/>
        </p:nvSpPr>
        <p:spPr>
          <a:xfrm>
            <a:off x="844550" y="4140200"/>
            <a:ext cx="676275" cy="296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CAI1" title="Correct Answer Indicator">
            <a:extLst>
              <a:ext uri="{FF2B5EF4-FFF2-40B4-BE49-F238E27FC236}">
                <a16:creationId xmlns:a16="http://schemas.microsoft.com/office/drawing/2014/main" id="{2595560D-CEED-4CE0-BE04-05CA85C4DA2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5867400" y="1576388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>
            <a:extLst>
              <a:ext uri="{FF2B5EF4-FFF2-40B4-BE49-F238E27FC236}">
                <a16:creationId xmlns:a16="http://schemas.microsoft.com/office/drawing/2014/main" id="{F23438A6-18C3-9E04-C23F-31A01FA21ACA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26BF4EC-C71C-D679-670A-687AC23DDFA8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CAL039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6020" name="Title 1">
            <a:extLst>
              <a:ext uri="{FF2B5EF4-FFF2-40B4-BE49-F238E27FC236}">
                <a16:creationId xmlns:a16="http://schemas.microsoft.com/office/drawing/2014/main" id="{527BB965-6C44-AE8E-4EE4-CA3074F81B3F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18F6DD6-6775-219F-EC53-AF6DAC81BD4E}"/>
              </a:ext>
            </a:extLst>
          </p:cNvPr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/>
              </a:rPr>
              <a:t>This item is worth 2 marks</a:t>
            </a:r>
            <a:endParaRPr lang="en-US" sz="11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6022" name="Title 1">
            <a:extLst>
              <a:ext uri="{FF2B5EF4-FFF2-40B4-BE49-F238E27FC236}">
                <a16:creationId xmlns:a16="http://schemas.microsoft.com/office/drawing/2014/main" id="{3FE0B822-027A-0596-256C-D86BCDFA97C3}"/>
              </a:ext>
            </a:extLst>
          </p:cNvPr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You may use  a calculator at any time </a:t>
            </a:r>
          </a:p>
        </p:txBody>
      </p:sp>
      <p:cxnSp>
        <p:nvCxnSpPr>
          <p:cNvPr id="86023" name="Straight Connector 20">
            <a:extLst>
              <a:ext uri="{FF2B5EF4-FFF2-40B4-BE49-F238E27FC236}">
                <a16:creationId xmlns:a16="http://schemas.microsoft.com/office/drawing/2014/main" id="{A28415DC-E88C-ED00-74CC-4A8484E60EE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1D9E1FE-5623-6D68-A872-38E50F2B2C11}"/>
              </a:ext>
            </a:extLst>
          </p:cNvPr>
          <p:cNvGraphicFramePr>
            <a:graphicFrameLocks noGrp="1"/>
          </p:cNvGraphicFramePr>
          <p:nvPr/>
        </p:nvGraphicFramePr>
        <p:xfrm>
          <a:off x="4754563" y="598488"/>
          <a:ext cx="4240212" cy="218788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40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708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 marL="91448" marR="91448" marT="45696" marB="456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08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 marL="91448" marR="91448" marT="45696" marB="456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795">
                <a:tc>
                  <a:txBody>
                    <a:bodyPr/>
                    <a:lstStyle/>
                    <a:p>
                      <a:r>
                        <a:rPr lang="en-US" sz="1400" dirty="0"/>
                        <a:t>2.4mg</a:t>
                      </a:r>
                    </a:p>
                  </a:txBody>
                  <a:tcPr marL="91448" marR="91448" marT="45696" marB="456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08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 marL="91448" marR="91448" marT="45696" marB="456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6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Dose = 2mg/m</a:t>
                      </a:r>
                      <a:r>
                        <a:rPr lang="en-GB" sz="1400" baseline="30000" dirty="0"/>
                        <a:t>2</a:t>
                      </a:r>
                      <a:r>
                        <a:rPr lang="en-GB" sz="1400" baseline="0" dirty="0"/>
                        <a:t> x 1.2m</a:t>
                      </a:r>
                      <a:r>
                        <a:rPr lang="en-GB" sz="1400" baseline="30000" dirty="0"/>
                        <a:t>2</a:t>
                      </a:r>
                      <a:endParaRPr lang="en-GB" sz="1400" baseline="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 = 2.4mg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endParaRPr lang="en-US" sz="1400" dirty="0"/>
                    </a:p>
                  </a:txBody>
                  <a:tcPr marL="91448" marR="91448" marT="45696" marB="456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6038" name="Picture 49">
            <a:extLst>
              <a:ext uri="{FF2B5EF4-FFF2-40B4-BE49-F238E27FC236}">
                <a16:creationId xmlns:a16="http://schemas.microsoft.com/office/drawing/2014/main" id="{E7F8E55A-D84D-8B99-2772-45254E36E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39" name="TextBox 15">
            <a:extLst>
              <a:ext uri="{FF2B5EF4-FFF2-40B4-BE49-F238E27FC236}">
                <a16:creationId xmlns:a16="http://schemas.microsoft.com/office/drawing/2014/main" id="{BA53E777-42E2-E487-9F6D-D2B18FFCB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1816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A 10yr old boy with acute lymphocytic leukaemia under the care of the Paediatric Haemo-oncology team is to be given vincristine injection intravenously at a dose of 2mg/m</a:t>
            </a:r>
            <a:r>
              <a:rPr lang="en-GB" altLang="en-US" sz="1400" baseline="30000"/>
              <a:t>2</a:t>
            </a:r>
            <a:r>
              <a:rPr lang="en-GB" altLang="en-US" sz="14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He has a weight of 35kg, and a calculated body-surface area of 1.2m</a:t>
            </a:r>
            <a:r>
              <a:rPr lang="en-GB" altLang="en-US" sz="1400" baseline="30000"/>
              <a:t>2</a:t>
            </a:r>
            <a:r>
              <a:rPr lang="en-GB" altLang="en-US" sz="140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14845D-5DF0-389E-DFC4-6BDE9B8712A1}"/>
              </a:ext>
            </a:extLst>
          </p:cNvPr>
          <p:cNvSpPr txBox="1"/>
          <p:nvPr/>
        </p:nvSpPr>
        <p:spPr>
          <a:xfrm>
            <a:off x="98425" y="2781300"/>
            <a:ext cx="4381500" cy="954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+mn-lt"/>
              </a:rPr>
              <a:t>What dose (mg) of intravenous vincristine should be prescribed? </a:t>
            </a:r>
            <a:endParaRPr lang="en-GB" sz="140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0E7B106-D7BA-297F-4546-4FEBE3B6DF94}"/>
              </a:ext>
            </a:extLst>
          </p:cNvPr>
          <p:cNvSpPr/>
          <p:nvPr/>
        </p:nvSpPr>
        <p:spPr>
          <a:xfrm>
            <a:off x="125413" y="3924300"/>
            <a:ext cx="792162" cy="296863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13803C0-505C-0156-5CA1-A0E6ED513C51}"/>
              </a:ext>
            </a:extLst>
          </p:cNvPr>
          <p:cNvSpPr/>
          <p:nvPr/>
        </p:nvSpPr>
        <p:spPr>
          <a:xfrm>
            <a:off x="1520825" y="3924300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mg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688AED-F456-9AAA-DF9F-08FECE158669}"/>
              </a:ext>
            </a:extLst>
          </p:cNvPr>
          <p:cNvSpPr/>
          <p:nvPr/>
        </p:nvSpPr>
        <p:spPr>
          <a:xfrm>
            <a:off x="844550" y="3924300"/>
            <a:ext cx="676275" cy="296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FF0000"/>
                </a:solidFill>
                <a:latin typeface="Calibri"/>
              </a:rPr>
              <a:t>2.4</a:t>
            </a:r>
          </a:p>
        </p:txBody>
      </p:sp>
      <p:sp>
        <p:nvSpPr>
          <p:cNvPr id="86044" name="TextBox 1">
            <a:extLst>
              <a:ext uri="{FF2B5EF4-FFF2-40B4-BE49-F238E27FC236}">
                <a16:creationId xmlns:a16="http://schemas.microsoft.com/office/drawing/2014/main" id="{82855EA1-9AD8-F0E0-C21F-957C5361C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3" y="4365625"/>
            <a:ext cx="3097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Weight is a distractor in this question</a:t>
            </a:r>
            <a:endParaRPr lang="en-US" altLang="en-US" sz="1800" b="1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>
            <a:extLst>
              <a:ext uri="{FF2B5EF4-FFF2-40B4-BE49-F238E27FC236}">
                <a16:creationId xmlns:a16="http://schemas.microsoft.com/office/drawing/2014/main" id="{87D5E13B-3354-4D3D-A602-843E4617D7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Body surface area</a:t>
            </a:r>
          </a:p>
        </p:txBody>
      </p:sp>
      <p:sp>
        <p:nvSpPr>
          <p:cNvPr id="87043" name="Content Placeholder 2">
            <a:extLst>
              <a:ext uri="{FF2B5EF4-FFF2-40B4-BE49-F238E27FC236}">
                <a16:creationId xmlns:a16="http://schemas.microsoft.com/office/drawing/2014/main" id="{CF0FF0B2-A36B-BC24-F94A-78E40BFE16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With children, sometimes dosing is based on body surface area.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The body surface area should be provided for you already</a:t>
            </a:r>
          </a:p>
          <a:p>
            <a:pPr lvl="1" eaLnBrk="1" hangingPunct="1"/>
            <a:r>
              <a:rPr lang="en-GB" altLang="en-US"/>
              <a:t>But for your information, the way to find it is on the next slide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>
            <a:extLst>
              <a:ext uri="{FF2B5EF4-FFF2-40B4-BE49-F238E27FC236}">
                <a16:creationId xmlns:a16="http://schemas.microsoft.com/office/drawing/2014/main" id="{C9049106-88E2-B238-C824-C135998BF0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2663825" cy="1143000"/>
          </a:xfrm>
        </p:spPr>
        <p:txBody>
          <a:bodyPr/>
          <a:lstStyle/>
          <a:p>
            <a:pPr eaLnBrk="1" hangingPunct="1"/>
            <a:r>
              <a:rPr lang="en-GB" altLang="en-US" sz="3200" b="1"/>
              <a:t>Body surface area conversion</a:t>
            </a:r>
          </a:p>
        </p:txBody>
      </p:sp>
      <p:pic>
        <p:nvPicPr>
          <p:cNvPr id="88067" name="Picture 4">
            <a:extLst>
              <a:ext uri="{FF2B5EF4-FFF2-40B4-BE49-F238E27FC236}">
                <a16:creationId xmlns:a16="http://schemas.microsoft.com/office/drawing/2014/main" id="{82F4201F-18B5-3391-D609-0525621B9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104775"/>
            <a:ext cx="5768975" cy="3951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8" name="Picture 6">
            <a:extLst>
              <a:ext uri="{FF2B5EF4-FFF2-40B4-BE49-F238E27FC236}">
                <a16:creationId xmlns:a16="http://schemas.microsoft.com/office/drawing/2014/main" id="{4CB97581-4D41-8604-2E6A-048F8A6AD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1350"/>
            <a:ext cx="4500563" cy="2214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9" name="Picture 8">
            <a:extLst>
              <a:ext uri="{FF2B5EF4-FFF2-40B4-BE49-F238E27FC236}">
                <a16:creationId xmlns:a16="http://schemas.microsoft.com/office/drawing/2014/main" id="{84D430F2-F3B7-5C64-E1DE-AE292D544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4294188"/>
            <a:ext cx="4500562" cy="2530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B71BCC4-4815-A9D3-848A-1B9FA437295B}"/>
              </a:ext>
            </a:extLst>
          </p:cNvPr>
          <p:cNvCxnSpPr/>
          <p:nvPr/>
        </p:nvCxnSpPr>
        <p:spPr>
          <a:xfrm flipV="1">
            <a:off x="1979613" y="5559425"/>
            <a:ext cx="3097212" cy="390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71" name="Title 1">
            <a:extLst>
              <a:ext uri="{FF2B5EF4-FFF2-40B4-BE49-F238E27FC236}">
                <a16:creationId xmlns:a16="http://schemas.microsoft.com/office/drawing/2014/main" id="{79B70314-D4FB-51E2-BCD4-CD8D11629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3" y="1812925"/>
            <a:ext cx="307657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2400"/>
              <a:t>Best seen with BNF-C</a:t>
            </a:r>
          </a:p>
          <a:p>
            <a:pPr eaLnBrk="1" hangingPunct="1">
              <a:spcBef>
                <a:spcPct val="0"/>
              </a:spcBef>
            </a:pPr>
            <a:endParaRPr lang="en-GB" altLang="en-US" sz="2400"/>
          </a:p>
          <a:p>
            <a:pPr eaLnBrk="1" hangingPunct="1">
              <a:spcBef>
                <a:spcPct val="0"/>
              </a:spcBef>
            </a:pPr>
            <a:r>
              <a:rPr lang="en-GB" altLang="en-US" sz="2400"/>
              <a:t>Be familiar with both NICE and eMC versions</a:t>
            </a:r>
          </a:p>
          <a:p>
            <a:pPr eaLnBrk="1" hangingPunct="1">
              <a:spcBef>
                <a:spcPct val="0"/>
              </a:spcBef>
            </a:pPr>
            <a:endParaRPr lang="en-GB" altLang="en-US" sz="2400"/>
          </a:p>
          <a:p>
            <a:pPr eaLnBrk="1" hangingPunct="1">
              <a:spcBef>
                <a:spcPct val="0"/>
              </a:spcBef>
            </a:pPr>
            <a:endParaRPr lang="en-GB" alt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3BD37-325B-C803-01AD-A2E82154CEB2}"/>
              </a:ext>
            </a:extLst>
          </p:cNvPr>
          <p:cNvSpPr txBox="1">
            <a:spLocks/>
          </p:cNvSpPr>
          <p:nvPr/>
        </p:nvSpPr>
        <p:spPr>
          <a:xfrm>
            <a:off x="84138" y="82550"/>
            <a:ext cx="2317750" cy="31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Communicating Information Item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62511A-2771-3B59-DD4D-2F7CD35553C3}"/>
              </a:ext>
            </a:extLst>
          </p:cNvPr>
          <p:cNvSpPr txBox="1">
            <a:spLocks/>
          </p:cNvSpPr>
          <p:nvPr/>
        </p:nvSpPr>
        <p:spPr>
          <a:xfrm>
            <a:off x="3727450" y="82550"/>
            <a:ext cx="738188" cy="312738"/>
          </a:xfrm>
          <a:prstGeom prst="rect">
            <a:avLst/>
          </a:prstGeom>
          <a:solidFill>
            <a:srgbClr val="B9CDE5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COM000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A72E7B-F0F0-BD0B-444D-056C16C31011}"/>
              </a:ext>
            </a:extLst>
          </p:cNvPr>
          <p:cNvSpPr txBox="1">
            <a:spLocks/>
          </p:cNvSpPr>
          <p:nvPr/>
        </p:nvSpPr>
        <p:spPr>
          <a:xfrm>
            <a:off x="3367088" y="82550"/>
            <a:ext cx="360362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2F5B71-8BA8-225B-0942-68F2923E2D26}"/>
              </a:ext>
            </a:extLst>
          </p:cNvPr>
          <p:cNvSpPr txBox="1">
            <a:spLocks/>
          </p:cNvSpPr>
          <p:nvPr/>
        </p:nvSpPr>
        <p:spPr>
          <a:xfrm>
            <a:off x="4633913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This item is worth </a:t>
            </a:r>
            <a:r>
              <a:rPr lang="en-US" sz="1100" b="1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2 marks</a:t>
            </a:r>
            <a:endParaRPr lang="en-US" sz="1100" b="1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2B8614-23A0-29F7-E85D-64A69B317B78}"/>
              </a:ext>
            </a:extLst>
          </p:cNvPr>
          <p:cNvSpPr txBox="1">
            <a:spLocks/>
          </p:cNvSpPr>
          <p:nvPr/>
        </p:nvSpPr>
        <p:spPr>
          <a:xfrm>
            <a:off x="7399338" y="82550"/>
            <a:ext cx="908050" cy="312738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You may use  the BNF at any time </a:t>
            </a:r>
          </a:p>
        </p:txBody>
      </p:sp>
      <p:pic>
        <p:nvPicPr>
          <p:cNvPr id="12295" name="Picture 13" descr="Screen shot 2011-01-25 at 16.58.44.png">
            <a:extLst>
              <a:ext uri="{FF2B5EF4-FFF2-40B4-BE49-F238E27FC236}">
                <a16:creationId xmlns:a16="http://schemas.microsoft.com/office/drawing/2014/main" id="{57B13D44-EF95-D983-B54D-F6028C240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88" y="82550"/>
            <a:ext cx="7286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CAA371-FECF-8AA6-EED9-BFC84061B4D3}"/>
              </a:ext>
            </a:extLst>
          </p:cNvPr>
          <p:cNvGraphicFramePr>
            <a:graphicFrameLocks noGrp="1"/>
          </p:cNvGraphicFramePr>
          <p:nvPr/>
        </p:nvGraphicFramePr>
        <p:xfrm>
          <a:off x="4730920" y="594679"/>
          <a:ext cx="4239850" cy="19580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2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26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/>
                        <a:t>INFORMATION OPTIONS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500" b="1" dirty="0"/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endParaRPr lang="en-GB" sz="80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endParaRPr lang="en-GB" sz="900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09">
                <a:tc gridSpan="2"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50" b="1" dirty="0"/>
                    </a:p>
                  </a:txBody>
                  <a:tcPr anchor="b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636">
                <a:tc>
                  <a:txBody>
                    <a:bodyPr/>
                    <a:lstStyle/>
                    <a:p>
                      <a:r>
                        <a:rPr lang="en-GB" sz="1100" b="1" dirty="0"/>
                        <a:t>A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636">
                <a:tc>
                  <a:txBody>
                    <a:bodyPr/>
                    <a:lstStyle/>
                    <a:p>
                      <a:r>
                        <a:rPr lang="en-GB" sz="1100" b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636">
                <a:tc>
                  <a:txBody>
                    <a:bodyPr/>
                    <a:lstStyle/>
                    <a:p>
                      <a:r>
                        <a:rPr lang="en-GB" sz="1100" b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636">
                <a:tc>
                  <a:txBody>
                    <a:bodyPr/>
                    <a:lstStyle/>
                    <a:p>
                      <a:r>
                        <a:rPr lang="en-GB" sz="1100" b="1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636">
                <a:tc>
                  <a:txBody>
                    <a:bodyPr/>
                    <a:lstStyle/>
                    <a:p>
                      <a:r>
                        <a:rPr lang="en-GB" sz="1100" b="1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297" name="TextBox 8">
            <a:extLst>
              <a:ext uri="{FF2B5EF4-FFF2-40B4-BE49-F238E27FC236}">
                <a16:creationId xmlns:a16="http://schemas.microsoft.com/office/drawing/2014/main" id="{01528DD5-890D-54EB-E23C-F8AC1918F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598488"/>
            <a:ext cx="4381500" cy="1323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/>
              <a:t>PMH</a:t>
            </a:r>
            <a:r>
              <a:rPr lang="en-GB" altLang="en-US" sz="160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/>
              <a:t>DH. </a:t>
            </a:r>
            <a:endParaRPr lang="en-GB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/>
              <a:t>SH. </a:t>
            </a:r>
            <a:endParaRPr lang="en-GB" altLang="en-US" sz="1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493ADA-C4B8-B0EA-A197-556AC5378F27}"/>
              </a:ext>
            </a:extLst>
          </p:cNvPr>
          <p:cNvSpPr txBox="1"/>
          <p:nvPr/>
        </p:nvSpPr>
        <p:spPr>
          <a:xfrm>
            <a:off x="84138" y="2470150"/>
            <a:ext cx="4381500" cy="1323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Question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Select the </a:t>
            </a:r>
            <a:r>
              <a:rPr lang="en-US" sz="1600" i="1" dirty="0">
                <a:latin typeface="+mn-lt"/>
              </a:rPr>
              <a:t>most appropriate </a:t>
            </a:r>
            <a:r>
              <a:rPr lang="en-US" sz="1600" dirty="0">
                <a:latin typeface="+mn-lt"/>
              </a:rPr>
              <a:t>information option that should be communicated to the [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patient/mother/staff nurse/GP</a:t>
            </a:r>
            <a:r>
              <a:rPr lang="en-US" sz="1600" dirty="0">
                <a:latin typeface="+mn-lt"/>
              </a:rPr>
              <a:t>].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</a:t>
            </a:r>
            <a:r>
              <a:rPr lang="en-US" sz="1600" i="1" dirty="0">
                <a:latin typeface="+mn-lt"/>
              </a:rPr>
              <a:t>mark it with a tick</a:t>
            </a:r>
            <a:r>
              <a:rPr lang="en-US" sz="1600" dirty="0">
                <a:latin typeface="+mn-lt"/>
              </a:rPr>
              <a:t>)</a:t>
            </a:r>
          </a:p>
        </p:txBody>
      </p:sp>
      <p:cxnSp>
        <p:nvCxnSpPr>
          <p:cNvPr id="12299" name="Straight Connector 20">
            <a:extLst>
              <a:ext uri="{FF2B5EF4-FFF2-40B4-BE49-F238E27FC236}">
                <a16:creationId xmlns:a16="http://schemas.microsoft.com/office/drawing/2014/main" id="{B4970974-0591-C009-F6D7-F5A7B3FF796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671638" y="3473450"/>
            <a:ext cx="57515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E5A2187-50AD-5C34-3C8A-7B29D11EB6BD}"/>
              </a:ext>
            </a:extLst>
          </p:cNvPr>
          <p:cNvGraphicFramePr>
            <a:graphicFrameLocks noGrp="1"/>
          </p:cNvGraphicFramePr>
          <p:nvPr/>
        </p:nvGraphicFramePr>
        <p:xfrm>
          <a:off x="4730750" y="3170238"/>
          <a:ext cx="4240213" cy="323855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35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4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770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 marL="91448" marR="91448" marT="45711" marB="4571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14">
                <a:tc>
                  <a:txBody>
                    <a:bodyPr/>
                    <a:lstStyle/>
                    <a:p>
                      <a:r>
                        <a:rPr lang="en-US" sz="1000" b="1" dirty="0"/>
                        <a:t>Option A</a:t>
                      </a:r>
                    </a:p>
                  </a:txBody>
                  <a:tcPr marL="91448" marR="91448" marT="45711" marB="45711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Justification</a:t>
                      </a:r>
                    </a:p>
                  </a:txBody>
                  <a:tcPr marL="91448" marR="91448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4">
                <a:tc grid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8" marR="91448" marT="45711" marB="45711"/>
                </a:tc>
                <a:tc hMerge="1"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14">
                <a:tc>
                  <a:txBody>
                    <a:bodyPr/>
                    <a:lstStyle/>
                    <a:p>
                      <a:r>
                        <a:rPr lang="en-US" sz="1000" b="1" dirty="0"/>
                        <a:t>Option B</a:t>
                      </a:r>
                    </a:p>
                  </a:txBody>
                  <a:tcPr marL="91448" marR="91448" marT="45711" marB="457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Justification</a:t>
                      </a:r>
                    </a:p>
                  </a:txBody>
                  <a:tcPr marL="91448" marR="91448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17">
                <a:tc grid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8" marR="91448" marT="45711" marB="45711"/>
                </a:tc>
                <a:tc hMerge="1"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14">
                <a:tc>
                  <a:txBody>
                    <a:bodyPr/>
                    <a:lstStyle/>
                    <a:p>
                      <a:r>
                        <a:rPr lang="en-US" sz="1000" b="1" dirty="0"/>
                        <a:t>Option C</a:t>
                      </a:r>
                    </a:p>
                  </a:txBody>
                  <a:tcPr marL="91448" marR="91448" marT="45711" marB="45711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Justification</a:t>
                      </a:r>
                    </a:p>
                  </a:txBody>
                  <a:tcPr marL="91448" marR="91448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54">
                <a:tc grid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8" marR="91448" marT="45711" marB="4571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14">
                <a:tc>
                  <a:txBody>
                    <a:bodyPr/>
                    <a:lstStyle/>
                    <a:p>
                      <a:r>
                        <a:rPr lang="en-US" sz="1000" b="1" dirty="0"/>
                        <a:t>Option D</a:t>
                      </a:r>
                    </a:p>
                  </a:txBody>
                  <a:tcPr marL="91448" marR="91448" marT="45711" marB="45711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Justification</a:t>
                      </a:r>
                    </a:p>
                  </a:txBody>
                  <a:tcPr marL="91448" marR="91448" marT="45711" marB="4571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950">
                <a:tc grid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8" marR="91448" marT="45711" marB="4571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14">
                <a:tc>
                  <a:txBody>
                    <a:bodyPr/>
                    <a:lstStyle/>
                    <a:p>
                      <a:r>
                        <a:rPr lang="en-US" sz="1000" b="1" dirty="0"/>
                        <a:t>Option E</a:t>
                      </a:r>
                    </a:p>
                  </a:txBody>
                  <a:tcPr marL="91448" marR="91448" marT="45711" marB="45711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Justification</a:t>
                      </a:r>
                    </a:p>
                  </a:txBody>
                  <a:tcPr marL="91448" marR="91448" marT="45711" marB="4571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3747">
                <a:tc grid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8" marR="91448" marT="45711" marB="4571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F42D9FB7-590A-FC50-A149-CE12D7E336BC}"/>
              </a:ext>
            </a:extLst>
          </p:cNvPr>
          <p:cNvSpPr/>
          <p:nvPr/>
        </p:nvSpPr>
        <p:spPr>
          <a:xfrm>
            <a:off x="755650" y="2700338"/>
            <a:ext cx="1935163" cy="43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/>
          </a:p>
        </p:txBody>
      </p:sp>
      <p:sp>
        <p:nvSpPr>
          <p:cNvPr id="12332" name="TextBox 14">
            <a:extLst>
              <a:ext uri="{FF2B5EF4-FFF2-40B4-BE49-F238E27FC236}">
                <a16:creationId xmlns:a16="http://schemas.microsoft.com/office/drawing/2014/main" id="{6AA3717F-2A90-4605-542D-0D7773719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318000"/>
            <a:ext cx="3773488" cy="2032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In the PSA exam, questions are best-of-five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In this workshop, the questions sometimes provide &gt;5 answer options to serve as a teaching point in selecting ‘most appropriate’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1FDEF4F2-874C-9E79-2B52-C1803AAD4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600" dirty="0"/>
              <a:t> 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E4045FA3-AE6B-56BE-C953-A517DF61936D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853113" y="274638"/>
            <a:ext cx="3024187" cy="58515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30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45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50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60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150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BE9256B2-964F-91A1-D5B3-1F1D4D378790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9093" name="Title 1">
            <a:extLst>
              <a:ext uri="{FF2B5EF4-FFF2-40B4-BE49-F238E27FC236}">
                <a16:creationId xmlns:a16="http://schemas.microsoft.com/office/drawing/2014/main" id="{D6979C91-EDC0-8A51-4EE7-1CE52B913244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6C1BB1-82B3-FED7-CDB7-F82C9964DB97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CAL040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9095" name="Title 1">
            <a:extLst>
              <a:ext uri="{FF2B5EF4-FFF2-40B4-BE49-F238E27FC236}">
                <a16:creationId xmlns:a16="http://schemas.microsoft.com/office/drawing/2014/main" id="{65222C86-723B-A1C3-4815-94E01164231B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89096" name="TextBox 15">
            <a:extLst>
              <a:ext uri="{FF2B5EF4-FFF2-40B4-BE49-F238E27FC236}">
                <a16:creationId xmlns:a16="http://schemas.microsoft.com/office/drawing/2014/main" id="{DBBB4F45-D61F-6615-3A93-32C77EEDD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20738"/>
            <a:ext cx="4381500" cy="738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A 48 year-old patient has received 30ml of lidocaine hydrochloride injection 0.5% as a peripheral nerve block. </a:t>
            </a:r>
            <a:endParaRPr lang="en-GB" altLang="en-US" sz="14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80DEDA-A2D2-C342-64A3-DA7287AE9B91}"/>
              </a:ext>
            </a:extLst>
          </p:cNvPr>
          <p:cNvSpPr txBox="1"/>
          <p:nvPr/>
        </p:nvSpPr>
        <p:spPr>
          <a:xfrm>
            <a:off x="138113" y="2384425"/>
            <a:ext cx="4381500" cy="954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+mn-lt"/>
              </a:rPr>
              <a:t>What amount (mg) of lidocaine hydrochloride has the patient received?</a:t>
            </a:r>
            <a:endParaRPr lang="en-GB" sz="140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21E2F1-DE04-8C3B-C623-65FEF77A2B9C}"/>
              </a:ext>
            </a:extLst>
          </p:cNvPr>
          <p:cNvSpPr/>
          <p:nvPr/>
        </p:nvSpPr>
        <p:spPr>
          <a:xfrm>
            <a:off x="125413" y="4140200"/>
            <a:ext cx="792162" cy="296863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C1526-927F-EA7C-56C2-91F256644E27}"/>
              </a:ext>
            </a:extLst>
          </p:cNvPr>
          <p:cNvSpPr/>
          <p:nvPr/>
        </p:nvSpPr>
        <p:spPr>
          <a:xfrm>
            <a:off x="1520825" y="4140200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mg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A6BF76-C1DB-1AAC-7937-F5E046FC451A}"/>
              </a:ext>
            </a:extLst>
          </p:cNvPr>
          <p:cNvSpPr/>
          <p:nvPr/>
        </p:nvSpPr>
        <p:spPr>
          <a:xfrm>
            <a:off x="904875" y="4140200"/>
            <a:ext cx="676275" cy="296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834DB53C-789D-B5A0-2FFB-27823ACCB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600" dirty="0"/>
              <a:t> 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0366387D-7F34-C5C5-8D0F-E8DA7528EEB9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853113" y="274638"/>
            <a:ext cx="3024187" cy="58515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30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45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50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60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150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5719A11C-DDFD-EFC7-B269-06D5B11F2F52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0117" name="Title 1">
            <a:extLst>
              <a:ext uri="{FF2B5EF4-FFF2-40B4-BE49-F238E27FC236}">
                <a16:creationId xmlns:a16="http://schemas.microsoft.com/office/drawing/2014/main" id="{973B5A77-0701-B9E3-AE6C-D50AFC8A2FE7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5E6B12-6283-92C8-C17F-522409D76036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CAL040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90119" name="Title 1">
            <a:extLst>
              <a:ext uri="{FF2B5EF4-FFF2-40B4-BE49-F238E27FC236}">
                <a16:creationId xmlns:a16="http://schemas.microsoft.com/office/drawing/2014/main" id="{0F22ABBD-C3FC-D596-5203-4154CDB1A800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90120" name="TextBox 15">
            <a:extLst>
              <a:ext uri="{FF2B5EF4-FFF2-40B4-BE49-F238E27FC236}">
                <a16:creationId xmlns:a16="http://schemas.microsoft.com/office/drawing/2014/main" id="{2E89E4F4-35F9-F3D8-0136-C7D193743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20738"/>
            <a:ext cx="4381500" cy="738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A 48 year-old patient has received 30ml of lidocaine hydrochloride injection 0.5% as a peripheral nerve block. </a:t>
            </a:r>
            <a:endParaRPr lang="en-GB" altLang="en-US" sz="14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7934D7-A71C-EE54-3FE0-CF6EEE96076F}"/>
              </a:ext>
            </a:extLst>
          </p:cNvPr>
          <p:cNvSpPr txBox="1"/>
          <p:nvPr/>
        </p:nvSpPr>
        <p:spPr>
          <a:xfrm>
            <a:off x="138113" y="2384425"/>
            <a:ext cx="4381500" cy="954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+mn-lt"/>
              </a:rPr>
              <a:t>What amount (mg) of lidocaine hydrochloride has the patient received?</a:t>
            </a:r>
            <a:endParaRPr lang="en-GB" sz="140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DD2C3-99BC-2688-D242-B80D56541819}"/>
              </a:ext>
            </a:extLst>
          </p:cNvPr>
          <p:cNvSpPr/>
          <p:nvPr/>
        </p:nvSpPr>
        <p:spPr>
          <a:xfrm>
            <a:off x="125413" y="4140200"/>
            <a:ext cx="792162" cy="296863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DCD9EB-C54E-7348-3528-7322090650D2}"/>
              </a:ext>
            </a:extLst>
          </p:cNvPr>
          <p:cNvSpPr/>
          <p:nvPr/>
        </p:nvSpPr>
        <p:spPr>
          <a:xfrm>
            <a:off x="1520825" y="4140200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mg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6DA089-4990-7B7B-78C3-96C4A71AE7FC}"/>
              </a:ext>
            </a:extLst>
          </p:cNvPr>
          <p:cNvSpPr/>
          <p:nvPr/>
        </p:nvSpPr>
        <p:spPr>
          <a:xfrm>
            <a:off x="904875" y="4140200"/>
            <a:ext cx="676275" cy="296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4" name="CAI1" title="Correct Answer Indicator">
            <a:extLst>
              <a:ext uri="{FF2B5EF4-FFF2-40B4-BE49-F238E27FC236}">
                <a16:creationId xmlns:a16="http://schemas.microsoft.com/office/drawing/2014/main" id="{C3FE6CBC-B2AD-E038-6FC4-DDB50EAB0B5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5435600" y="1989138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>
            <a:extLst>
              <a:ext uri="{FF2B5EF4-FFF2-40B4-BE49-F238E27FC236}">
                <a16:creationId xmlns:a16="http://schemas.microsoft.com/office/drawing/2014/main" id="{2708733D-971D-101D-3BE2-E896E8FE3A41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07E5798-5047-898C-BB2C-580502BF85E2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CAL040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91140" name="Title 1">
            <a:extLst>
              <a:ext uri="{FF2B5EF4-FFF2-40B4-BE49-F238E27FC236}">
                <a16:creationId xmlns:a16="http://schemas.microsoft.com/office/drawing/2014/main" id="{DA024A06-4CFD-2832-3AD5-7BC4CABC79D5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78A9AEC-4CF1-C329-C0CE-B0B4EBCA0741}"/>
              </a:ext>
            </a:extLst>
          </p:cNvPr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/>
              </a:rPr>
              <a:t>This item is worth 2 marks</a:t>
            </a:r>
            <a:endParaRPr lang="en-US" sz="11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91142" name="Title 1">
            <a:extLst>
              <a:ext uri="{FF2B5EF4-FFF2-40B4-BE49-F238E27FC236}">
                <a16:creationId xmlns:a16="http://schemas.microsoft.com/office/drawing/2014/main" id="{BB07A785-1992-F052-A93E-7DAC47FCF771}"/>
              </a:ext>
            </a:extLst>
          </p:cNvPr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You may use  a calculator at any time </a:t>
            </a:r>
          </a:p>
        </p:txBody>
      </p:sp>
      <p:cxnSp>
        <p:nvCxnSpPr>
          <p:cNvPr id="91143" name="Straight Connector 20">
            <a:extLst>
              <a:ext uri="{FF2B5EF4-FFF2-40B4-BE49-F238E27FC236}">
                <a16:creationId xmlns:a16="http://schemas.microsoft.com/office/drawing/2014/main" id="{4D44116A-0B41-5AD0-169D-7C937B9DBFC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7D03354-983A-223A-AB0E-77454D12D511}"/>
              </a:ext>
            </a:extLst>
          </p:cNvPr>
          <p:cNvGraphicFramePr>
            <a:graphicFrameLocks noGrp="1"/>
          </p:cNvGraphicFramePr>
          <p:nvPr/>
        </p:nvGraphicFramePr>
        <p:xfrm>
          <a:off x="4754563" y="598488"/>
          <a:ext cx="4240212" cy="261461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40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758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 marL="91448" marR="91448"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58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 marL="91448" marR="91448"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88">
                <a:tc>
                  <a:txBody>
                    <a:bodyPr/>
                    <a:lstStyle/>
                    <a:p>
                      <a:r>
                        <a:rPr lang="en-US" sz="1400" dirty="0"/>
                        <a:t>150 mg</a:t>
                      </a:r>
                    </a:p>
                  </a:txBody>
                  <a:tcPr marL="91448" marR="91448"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58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 marL="91448" marR="91448"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451">
                <a:tc>
                  <a:txBody>
                    <a:bodyPr/>
                    <a:lstStyle/>
                    <a:p>
                      <a:r>
                        <a:rPr lang="en-GB" sz="1400" dirty="0"/>
                        <a:t>0.5% means 0.5grams (500mg) in 100mls </a:t>
                      </a:r>
                    </a:p>
                    <a:p>
                      <a:r>
                        <a:rPr lang="en-GB" sz="1400" dirty="0"/>
                        <a:t>= 5mg/ml. 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Therefore, in 30mls there are 5mg/ml x 30ml </a:t>
                      </a:r>
                    </a:p>
                    <a:p>
                      <a:r>
                        <a:rPr lang="en-GB" sz="1400" dirty="0"/>
                        <a:t>= 150mg.</a:t>
                      </a:r>
                    </a:p>
                    <a:p>
                      <a:endParaRPr lang="en-US" sz="1400" dirty="0"/>
                    </a:p>
                  </a:txBody>
                  <a:tcPr marL="91448" marR="91448"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1158" name="Picture 49">
            <a:extLst>
              <a:ext uri="{FF2B5EF4-FFF2-40B4-BE49-F238E27FC236}">
                <a16:creationId xmlns:a16="http://schemas.microsoft.com/office/drawing/2014/main" id="{FC3015F3-E99C-F4B1-F996-18B2A723C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59" name="TextBox 15">
            <a:extLst>
              <a:ext uri="{FF2B5EF4-FFF2-40B4-BE49-F238E27FC236}">
                <a16:creationId xmlns:a16="http://schemas.microsoft.com/office/drawing/2014/main" id="{B01B1752-1773-CBF8-7BBA-48D816EEC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738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A 48 year-old patient has received 30ml of lidocaine hydrochloride injection 0.5% as a peripheral nerve block. </a:t>
            </a:r>
            <a:endParaRPr lang="en-GB" altLang="en-US" sz="1400" b="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D1FF52-9067-DF74-7011-982C3D0E5CD3}"/>
              </a:ext>
            </a:extLst>
          </p:cNvPr>
          <p:cNvSpPr txBox="1"/>
          <p:nvPr/>
        </p:nvSpPr>
        <p:spPr>
          <a:xfrm>
            <a:off x="98425" y="2781300"/>
            <a:ext cx="4381500" cy="954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+mn-lt"/>
              </a:rPr>
              <a:t>What amount (mg) of lidocaine hydrochloride has the patient received?</a:t>
            </a:r>
            <a:endParaRPr lang="en-GB" sz="140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9021C17-8324-9E10-91AF-3BD03B398F2D}"/>
              </a:ext>
            </a:extLst>
          </p:cNvPr>
          <p:cNvSpPr/>
          <p:nvPr/>
        </p:nvSpPr>
        <p:spPr>
          <a:xfrm>
            <a:off x="125413" y="3924300"/>
            <a:ext cx="792162" cy="296863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A7017D-A393-E9F6-B6F4-BA7E237B3FBF}"/>
              </a:ext>
            </a:extLst>
          </p:cNvPr>
          <p:cNvSpPr/>
          <p:nvPr/>
        </p:nvSpPr>
        <p:spPr>
          <a:xfrm>
            <a:off x="1520825" y="3924300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mg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9A50402-BA94-2C18-28B6-D6FBB4928C7A}"/>
              </a:ext>
            </a:extLst>
          </p:cNvPr>
          <p:cNvSpPr/>
          <p:nvPr/>
        </p:nvSpPr>
        <p:spPr>
          <a:xfrm>
            <a:off x="844550" y="3924300"/>
            <a:ext cx="676275" cy="296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FF0000"/>
                </a:solidFill>
                <a:latin typeface="Calibri"/>
              </a:rPr>
              <a:t>150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E5B08-32DB-B95A-0587-3DCA8C8A6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" y="117475"/>
            <a:ext cx="2700338" cy="649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/>
              <a:t>Percentage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54604-5615-A07E-B489-708E841A9E28}"/>
              </a:ext>
            </a:extLst>
          </p:cNvPr>
          <p:cNvSpPr txBox="1"/>
          <p:nvPr/>
        </p:nvSpPr>
        <p:spPr>
          <a:xfrm>
            <a:off x="106363" y="766763"/>
            <a:ext cx="3805237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Conversions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100% = 1 </a:t>
            </a:r>
            <a:r>
              <a:rPr lang="en-GB" b="1" u="sng" dirty="0">
                <a:latin typeface="+mn-lt"/>
              </a:rPr>
              <a:t>g/mL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FF0000"/>
                </a:solidFill>
                <a:latin typeface="+mn-lt"/>
              </a:rPr>
              <a:t>1% = 1g/100mL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But if you cannot remember on the day, the BNF </a:t>
            </a:r>
            <a:r>
              <a:rPr lang="en-GB" b="1" i="1" u="sng" dirty="0">
                <a:latin typeface="+mn-lt"/>
              </a:rPr>
              <a:t>sometimes </a:t>
            </a:r>
            <a:r>
              <a:rPr lang="en-GB" dirty="0">
                <a:latin typeface="+mn-lt"/>
              </a:rPr>
              <a:t>shows both % and </a:t>
            </a:r>
            <a:r>
              <a:rPr lang="en-GB" dirty="0" err="1">
                <a:latin typeface="+mn-lt"/>
              </a:rPr>
              <a:t>wt</a:t>
            </a:r>
            <a:r>
              <a:rPr lang="en-GB" dirty="0">
                <a:latin typeface="+mn-lt"/>
              </a:rPr>
              <a:t>/vol for the specific drug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pic>
        <p:nvPicPr>
          <p:cNvPr id="92164" name="Picture 6">
            <a:extLst>
              <a:ext uri="{FF2B5EF4-FFF2-40B4-BE49-F238E27FC236}">
                <a16:creationId xmlns:a16="http://schemas.microsoft.com/office/drawing/2014/main" id="{C4FD5E6D-3F19-5B56-0FF4-2D97BFB44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3375"/>
            <a:ext cx="4429125" cy="11160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5" name="Picture 4">
            <a:extLst>
              <a:ext uri="{FF2B5EF4-FFF2-40B4-BE49-F238E27FC236}">
                <a16:creationId xmlns:a16="http://schemas.microsoft.com/office/drawing/2014/main" id="{5D4B9830-6A32-2D7E-10C3-17980D822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0563"/>
            <a:ext cx="59150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12">
            <a:extLst>
              <a:ext uri="{FF2B5EF4-FFF2-40B4-BE49-F238E27FC236}">
                <a16:creationId xmlns:a16="http://schemas.microsoft.com/office/drawing/2014/main" id="{7983ACC7-0DF5-EDA7-DB32-4F6459540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2568575"/>
            <a:ext cx="483552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455EED-8561-7553-6A20-1BE66E3F569A}"/>
              </a:ext>
            </a:extLst>
          </p:cNvPr>
          <p:cNvCxnSpPr>
            <a:cxnSpLocks/>
          </p:cNvCxnSpPr>
          <p:nvPr/>
        </p:nvCxnSpPr>
        <p:spPr>
          <a:xfrm>
            <a:off x="5148263" y="1412875"/>
            <a:ext cx="792162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D25067F-52C7-1C70-F497-F88BC4E589AE}"/>
              </a:ext>
            </a:extLst>
          </p:cNvPr>
          <p:cNvCxnSpPr>
            <a:cxnSpLocks/>
          </p:cNvCxnSpPr>
          <p:nvPr/>
        </p:nvCxnSpPr>
        <p:spPr>
          <a:xfrm>
            <a:off x="5140325" y="1412875"/>
            <a:ext cx="471488" cy="18986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23766CB-7544-BFFE-83B5-57172DEC89CC}"/>
              </a:ext>
            </a:extLst>
          </p:cNvPr>
          <p:cNvCxnSpPr>
            <a:cxnSpLocks/>
            <a:endCxn id="92164" idx="1"/>
          </p:cNvCxnSpPr>
          <p:nvPr/>
        </p:nvCxnSpPr>
        <p:spPr>
          <a:xfrm flipV="1">
            <a:off x="3132138" y="890588"/>
            <a:ext cx="1511300" cy="4841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70" name="TextBox 22">
            <a:extLst>
              <a:ext uri="{FF2B5EF4-FFF2-40B4-BE49-F238E27FC236}">
                <a16:creationId xmlns:a16="http://schemas.microsoft.com/office/drawing/2014/main" id="{3A722977-47CA-8070-36B9-FEC62C68B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838" y="1466850"/>
            <a:ext cx="19446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Pick the correct  formulation!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45A08248-CAB1-2E4B-44D8-B778DB8F5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600" dirty="0"/>
              <a:t> 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9D6A7278-42CD-C546-E414-221F7BAC950E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92738" y="303213"/>
            <a:ext cx="3024187" cy="58515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0.003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0.03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0.3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3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30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E6E3D79E-6A78-7709-7122-A0EC0EA2AC3F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3189" name="Title 1">
            <a:extLst>
              <a:ext uri="{FF2B5EF4-FFF2-40B4-BE49-F238E27FC236}">
                <a16:creationId xmlns:a16="http://schemas.microsoft.com/office/drawing/2014/main" id="{41978F62-F59D-BA8B-C157-961C1106CA60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0DB9F1-119A-4BD6-5B33-108138321D04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CAL041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93191" name="Title 1">
            <a:extLst>
              <a:ext uri="{FF2B5EF4-FFF2-40B4-BE49-F238E27FC236}">
                <a16:creationId xmlns:a16="http://schemas.microsoft.com/office/drawing/2014/main" id="{73BD0B6A-7204-1FDD-CF41-3BE9F427A9E4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93192" name="TextBox 15">
            <a:extLst>
              <a:ext uri="{FF2B5EF4-FFF2-40B4-BE49-F238E27FC236}">
                <a16:creationId xmlns:a16="http://schemas.microsoft.com/office/drawing/2014/main" id="{7F5EF173-E6FA-6AF5-4254-5B487C67B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95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A 67-year old woman suffered a cardiac arrest, and during cardiopulmonary resuscitation, she received 30ml of 1-in-10000 adrenaline/epinephrine intravenously. </a:t>
            </a:r>
            <a:endParaRPr lang="en-GB" altLang="en-US" sz="14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E741B3-7250-534E-EB25-19F355DE98A9}"/>
              </a:ext>
            </a:extLst>
          </p:cNvPr>
          <p:cNvSpPr txBox="1"/>
          <p:nvPr/>
        </p:nvSpPr>
        <p:spPr>
          <a:xfrm>
            <a:off x="98425" y="2919413"/>
            <a:ext cx="4381500" cy="954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+mn-lt"/>
              </a:rPr>
              <a:t>What amount (mg) of adrenaline/epinephrine has she received?</a:t>
            </a:r>
            <a:endParaRPr lang="en-GB" sz="140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7B8D55-08DA-F075-E418-9D19C8CA0E5B}"/>
              </a:ext>
            </a:extLst>
          </p:cNvPr>
          <p:cNvSpPr/>
          <p:nvPr/>
        </p:nvSpPr>
        <p:spPr>
          <a:xfrm>
            <a:off x="125413" y="4140200"/>
            <a:ext cx="792162" cy="296863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22BAD3-7D01-886B-9404-8C0AF0B2550F}"/>
              </a:ext>
            </a:extLst>
          </p:cNvPr>
          <p:cNvSpPr/>
          <p:nvPr/>
        </p:nvSpPr>
        <p:spPr>
          <a:xfrm>
            <a:off x="1520825" y="4140200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mg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C191AE-5EF7-B701-BDF4-93C2F9F16C20}"/>
              </a:ext>
            </a:extLst>
          </p:cNvPr>
          <p:cNvSpPr/>
          <p:nvPr/>
        </p:nvSpPr>
        <p:spPr>
          <a:xfrm>
            <a:off x="844550" y="4140200"/>
            <a:ext cx="676275" cy="296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79CB096D-A402-56D1-0D0C-6FB0C6EAC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600" dirty="0"/>
              <a:t> 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F3FD18D0-ACC5-BB98-5EA1-4C3F0E78015F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92738" y="303213"/>
            <a:ext cx="3024187" cy="58515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0.003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0.03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0.3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3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30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F1B972AE-C245-EB24-777F-F5F941C55543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4213" name="Title 1">
            <a:extLst>
              <a:ext uri="{FF2B5EF4-FFF2-40B4-BE49-F238E27FC236}">
                <a16:creationId xmlns:a16="http://schemas.microsoft.com/office/drawing/2014/main" id="{B76014BD-1FC9-794E-2B47-398086A4CBA1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0D129A-C203-DCC4-EA12-108DC01CBCBF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CAL041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94215" name="Title 1">
            <a:extLst>
              <a:ext uri="{FF2B5EF4-FFF2-40B4-BE49-F238E27FC236}">
                <a16:creationId xmlns:a16="http://schemas.microsoft.com/office/drawing/2014/main" id="{FDD28A72-240C-FA86-7062-8EA8AEEE4F0D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94216" name="TextBox 15">
            <a:extLst>
              <a:ext uri="{FF2B5EF4-FFF2-40B4-BE49-F238E27FC236}">
                <a16:creationId xmlns:a16="http://schemas.microsoft.com/office/drawing/2014/main" id="{25DC12B0-61B7-F782-4C77-EC2F8CEEA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95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A 67-year old woman suffered a cardiac arrest, and during cardiopulmonary resuscitation, she received 30ml of 1-in-10000 adrenaline/epinephrine intravenously. </a:t>
            </a:r>
            <a:endParaRPr lang="en-GB" altLang="en-US" sz="14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CC056C-AC76-C1E4-EDCB-89AA5342487B}"/>
              </a:ext>
            </a:extLst>
          </p:cNvPr>
          <p:cNvSpPr txBox="1"/>
          <p:nvPr/>
        </p:nvSpPr>
        <p:spPr>
          <a:xfrm>
            <a:off x="98425" y="2919413"/>
            <a:ext cx="4381500" cy="954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+mn-lt"/>
              </a:rPr>
              <a:t>What amount (mg) of adrenaline/epinephrine has she received?</a:t>
            </a:r>
            <a:endParaRPr lang="en-GB" sz="140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372336-ACF9-E2D5-2A86-13D5BC2DA165}"/>
              </a:ext>
            </a:extLst>
          </p:cNvPr>
          <p:cNvSpPr/>
          <p:nvPr/>
        </p:nvSpPr>
        <p:spPr>
          <a:xfrm>
            <a:off x="125413" y="4140200"/>
            <a:ext cx="792162" cy="296863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054303-4CF4-E286-1D0A-A50AD99C41FD}"/>
              </a:ext>
            </a:extLst>
          </p:cNvPr>
          <p:cNvSpPr/>
          <p:nvPr/>
        </p:nvSpPr>
        <p:spPr>
          <a:xfrm>
            <a:off x="1520825" y="4140200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mg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DC5A56-EF19-4597-0F11-738CF6C392FD}"/>
              </a:ext>
            </a:extLst>
          </p:cNvPr>
          <p:cNvSpPr/>
          <p:nvPr/>
        </p:nvSpPr>
        <p:spPr>
          <a:xfrm>
            <a:off x="844550" y="4140200"/>
            <a:ext cx="676275" cy="296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CAI1" title="Correct Answer Indicator">
            <a:extLst>
              <a:ext uri="{FF2B5EF4-FFF2-40B4-BE49-F238E27FC236}">
                <a16:creationId xmlns:a16="http://schemas.microsoft.com/office/drawing/2014/main" id="{A4C6D2B4-438C-78DB-0FE2-D04900F56D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5021263" y="163671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>
            <a:extLst>
              <a:ext uri="{FF2B5EF4-FFF2-40B4-BE49-F238E27FC236}">
                <a16:creationId xmlns:a16="http://schemas.microsoft.com/office/drawing/2014/main" id="{C9D33B4A-C044-3433-2A5E-764987C3D0F4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918347E-8030-4913-260F-150DE39C2DC0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CAL041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95236" name="Title 1">
            <a:extLst>
              <a:ext uri="{FF2B5EF4-FFF2-40B4-BE49-F238E27FC236}">
                <a16:creationId xmlns:a16="http://schemas.microsoft.com/office/drawing/2014/main" id="{9A2B9F24-2184-DA5B-8631-BFCB5F777FDE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22C3BA2-9436-74C4-44F3-DA4D4AD13DD4}"/>
              </a:ext>
            </a:extLst>
          </p:cNvPr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/>
              </a:rPr>
              <a:t>This item is worth 2 marks</a:t>
            </a:r>
            <a:endParaRPr lang="en-US" sz="11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95238" name="Title 1">
            <a:extLst>
              <a:ext uri="{FF2B5EF4-FFF2-40B4-BE49-F238E27FC236}">
                <a16:creationId xmlns:a16="http://schemas.microsoft.com/office/drawing/2014/main" id="{77351132-81BD-00D2-C1AC-326E76135E50}"/>
              </a:ext>
            </a:extLst>
          </p:cNvPr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You may use  a calculator at any time </a:t>
            </a:r>
          </a:p>
        </p:txBody>
      </p:sp>
      <p:cxnSp>
        <p:nvCxnSpPr>
          <p:cNvPr id="95239" name="Straight Connector 20">
            <a:extLst>
              <a:ext uri="{FF2B5EF4-FFF2-40B4-BE49-F238E27FC236}">
                <a16:creationId xmlns:a16="http://schemas.microsoft.com/office/drawing/2014/main" id="{D2702546-30F8-047F-559F-6E6B1E318E8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D2BEB9A2-CECD-DB66-9116-7AC4365D30B8}"/>
              </a:ext>
            </a:extLst>
          </p:cNvPr>
          <p:cNvGraphicFramePr>
            <a:graphicFrameLocks noGrp="1"/>
          </p:cNvGraphicFramePr>
          <p:nvPr/>
        </p:nvGraphicFramePr>
        <p:xfrm>
          <a:off x="4754563" y="598488"/>
          <a:ext cx="4240212" cy="383063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40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43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 marL="91448" marR="91448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43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 marL="91448" marR="91448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011">
                <a:tc>
                  <a:txBody>
                    <a:bodyPr/>
                    <a:lstStyle/>
                    <a:p>
                      <a:r>
                        <a:rPr lang="en-US" sz="1400" dirty="0"/>
                        <a:t>3 mg</a:t>
                      </a:r>
                    </a:p>
                  </a:txBody>
                  <a:tcPr marL="91448" marR="91448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43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 marL="91448" marR="91448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5352">
                <a:tc>
                  <a:txBody>
                    <a:bodyPr/>
                    <a:lstStyle/>
                    <a:p>
                      <a:r>
                        <a:rPr lang="en-GB" sz="1400" dirty="0"/>
                        <a:t>1-in-10000</a:t>
                      </a:r>
                      <a:r>
                        <a:rPr lang="en-GB" sz="1400" baseline="0" dirty="0"/>
                        <a:t> </a:t>
                      </a:r>
                    </a:p>
                    <a:p>
                      <a:r>
                        <a:rPr lang="en-GB" sz="1400" baseline="0" dirty="0"/>
                        <a:t> = 1g/10,000mL</a:t>
                      </a:r>
                    </a:p>
                    <a:p>
                      <a:r>
                        <a:rPr lang="en-GB" sz="1400" baseline="0" dirty="0"/>
                        <a:t> = 1000mg/10,000mL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 = 10mg / 100mL  =  0.01g/100mL  (aka 0.01%) </a:t>
                      </a:r>
                    </a:p>
                    <a:p>
                      <a:r>
                        <a:rPr lang="en-GB" sz="1400" baseline="0" dirty="0"/>
                        <a:t> = 0.1mg/mL</a:t>
                      </a:r>
                      <a:r>
                        <a:rPr lang="en-US" sz="1400" baseline="0" dirty="0"/>
                        <a:t> </a:t>
                      </a:r>
                    </a:p>
                    <a:p>
                      <a:r>
                        <a:rPr lang="en-US" sz="1400" baseline="0" dirty="0"/>
                        <a:t>(or 100 micrograms/mL)</a:t>
                      </a:r>
                    </a:p>
                    <a:p>
                      <a:endParaRPr lang="en-US" sz="1400" baseline="0" dirty="0"/>
                    </a:p>
                    <a:p>
                      <a:r>
                        <a:rPr lang="en-US" sz="1400" baseline="0" dirty="0" err="1"/>
                        <a:t>Thererfore</a:t>
                      </a:r>
                      <a:r>
                        <a:rPr lang="en-US" sz="1400" baseline="0" dirty="0"/>
                        <a:t> 30ml contains</a:t>
                      </a:r>
                    </a:p>
                    <a:p>
                      <a:r>
                        <a:rPr lang="en-US" sz="1400" baseline="0" dirty="0"/>
                        <a:t> = 0.1 mg/mL x 30mL</a:t>
                      </a:r>
                    </a:p>
                    <a:p>
                      <a:r>
                        <a:rPr lang="en-US" sz="1400" baseline="0" dirty="0"/>
                        <a:t> = 3 mg</a:t>
                      </a:r>
                      <a:endParaRPr lang="en-GB" sz="1400" baseline="0" dirty="0"/>
                    </a:p>
                  </a:txBody>
                  <a:tcPr marL="91448" marR="91448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745">
                <a:tc>
                  <a:txBody>
                    <a:bodyPr/>
                    <a:lstStyle/>
                    <a:p>
                      <a:endParaRPr lang="en-GB" sz="1400" baseline="0" dirty="0"/>
                    </a:p>
                  </a:txBody>
                  <a:tcPr marL="91448" marR="91448"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5256" name="Picture 49">
            <a:extLst>
              <a:ext uri="{FF2B5EF4-FFF2-40B4-BE49-F238E27FC236}">
                <a16:creationId xmlns:a16="http://schemas.microsoft.com/office/drawing/2014/main" id="{695506EF-5E91-1177-D0BC-12DDFB47A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57" name="TextBox 15">
            <a:extLst>
              <a:ext uri="{FF2B5EF4-FFF2-40B4-BE49-F238E27FC236}">
                <a16:creationId xmlns:a16="http://schemas.microsoft.com/office/drawing/2014/main" id="{98573F0E-F99B-899D-8E56-C9BEDD8EE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95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A 67-year old woman suffered a cardiac arrest, and during cardiopulmonary resuscitation, she received 30ml of 1-in-10000 adrenaline/epinephrine intravenously. </a:t>
            </a:r>
            <a:endParaRPr lang="en-GB" altLang="en-US" sz="1400" b="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BB9167-3087-AF57-842A-63B58D590EC8}"/>
              </a:ext>
            </a:extLst>
          </p:cNvPr>
          <p:cNvSpPr txBox="1"/>
          <p:nvPr/>
        </p:nvSpPr>
        <p:spPr>
          <a:xfrm>
            <a:off x="98425" y="2781300"/>
            <a:ext cx="4381500" cy="954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+mn-lt"/>
              </a:rPr>
              <a:t>What amount (mg) of adrenaline/epinephrine has she received?</a:t>
            </a:r>
            <a:endParaRPr lang="en-GB" sz="140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A8B031-2B17-C698-E8A1-9B8EAE033A20}"/>
              </a:ext>
            </a:extLst>
          </p:cNvPr>
          <p:cNvSpPr/>
          <p:nvPr/>
        </p:nvSpPr>
        <p:spPr>
          <a:xfrm>
            <a:off x="125413" y="3924300"/>
            <a:ext cx="792162" cy="296863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2DD472-546E-FFAE-A3D5-2EB9E3E01913}"/>
              </a:ext>
            </a:extLst>
          </p:cNvPr>
          <p:cNvSpPr/>
          <p:nvPr/>
        </p:nvSpPr>
        <p:spPr>
          <a:xfrm>
            <a:off x="1520825" y="3924300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mg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3E62ED-13CF-C07A-2DA9-17C37F035F51}"/>
              </a:ext>
            </a:extLst>
          </p:cNvPr>
          <p:cNvSpPr/>
          <p:nvPr/>
        </p:nvSpPr>
        <p:spPr>
          <a:xfrm>
            <a:off x="844550" y="3924300"/>
            <a:ext cx="676275" cy="296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FF0000"/>
                </a:solidFill>
                <a:latin typeface="Calibri"/>
              </a:rPr>
              <a:t>3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>
            <a:extLst>
              <a:ext uri="{FF2B5EF4-FFF2-40B4-BE49-F238E27FC236}">
                <a16:creationId xmlns:a16="http://schemas.microsoft.com/office/drawing/2014/main" id="{2C95CA9B-1D1A-9C0A-2D58-18B9E35B3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50" y="117475"/>
            <a:ext cx="2700338" cy="1143000"/>
          </a:xfrm>
        </p:spPr>
        <p:txBody>
          <a:bodyPr/>
          <a:lstStyle/>
          <a:p>
            <a:pPr eaLnBrk="1" hangingPunct="1"/>
            <a:r>
              <a:rPr lang="en-GB" altLang="en-US" b="1"/>
              <a:t>Ratio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07D348-0DA1-9B09-0AE8-D6EF1CEC7C3D}"/>
              </a:ext>
            </a:extLst>
          </p:cNvPr>
          <p:cNvSpPr txBox="1"/>
          <p:nvPr/>
        </p:nvSpPr>
        <p:spPr>
          <a:xfrm>
            <a:off x="47625" y="1260475"/>
            <a:ext cx="4092575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Conversions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1-in-1 = 1 </a:t>
            </a:r>
            <a:r>
              <a:rPr lang="en-GB" b="1" u="sng" dirty="0">
                <a:latin typeface="+mn-lt"/>
              </a:rPr>
              <a:t>g/mL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1-in-1000 = 1g/1000mL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1-in-10000 = 1g/10000mL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(Or however you prefer to remember)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But if you cannot remember on the day, the BNF often shows conversion for the specific drug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pic>
        <p:nvPicPr>
          <p:cNvPr id="96260" name="Picture 6">
            <a:extLst>
              <a:ext uri="{FF2B5EF4-FFF2-40B4-BE49-F238E27FC236}">
                <a16:creationId xmlns:a16="http://schemas.microsoft.com/office/drawing/2014/main" id="{6BDBD3A0-D024-973E-6F97-79FF61888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005263"/>
            <a:ext cx="4183062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13">
            <a:extLst>
              <a:ext uri="{FF2B5EF4-FFF2-40B4-BE49-F238E27FC236}">
                <a16:creationId xmlns:a16="http://schemas.microsoft.com/office/drawing/2014/main" id="{942D81E0-AA77-1AA1-3898-32FF1CDC8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180975"/>
            <a:ext cx="37528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15">
            <a:extLst>
              <a:ext uri="{FF2B5EF4-FFF2-40B4-BE49-F238E27FC236}">
                <a16:creationId xmlns:a16="http://schemas.microsoft.com/office/drawing/2014/main" id="{3BA43AB0-3A54-34E6-B0F5-628FE6F74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4"/>
          <a:stretch>
            <a:fillRect/>
          </a:stretch>
        </p:blipFill>
        <p:spPr bwMode="auto">
          <a:xfrm>
            <a:off x="4859338" y="1252538"/>
            <a:ext cx="39687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8B9767-CB5B-12CD-5E2D-25700E6BE9B3}"/>
              </a:ext>
            </a:extLst>
          </p:cNvPr>
          <p:cNvCxnSpPr>
            <a:cxnSpLocks/>
          </p:cNvCxnSpPr>
          <p:nvPr/>
        </p:nvCxnSpPr>
        <p:spPr>
          <a:xfrm flipV="1">
            <a:off x="3195638" y="692150"/>
            <a:ext cx="1595437" cy="51847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2BCCD9-AC74-800D-16AB-FA5B89EA3D99}"/>
              </a:ext>
            </a:extLst>
          </p:cNvPr>
          <p:cNvCxnSpPr>
            <a:cxnSpLocks/>
          </p:cNvCxnSpPr>
          <p:nvPr/>
        </p:nvCxnSpPr>
        <p:spPr>
          <a:xfrm>
            <a:off x="6659563" y="1085850"/>
            <a:ext cx="0" cy="4714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265" name="Picture 20">
            <a:extLst>
              <a:ext uri="{FF2B5EF4-FFF2-40B4-BE49-F238E27FC236}">
                <a16:creationId xmlns:a16="http://schemas.microsoft.com/office/drawing/2014/main" id="{F5D69E6B-2393-E265-D7F9-A97A03BD9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5387975"/>
            <a:ext cx="47529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6" name="TextBox 22">
            <a:extLst>
              <a:ext uri="{FF2B5EF4-FFF2-40B4-BE49-F238E27FC236}">
                <a16:creationId xmlns:a16="http://schemas.microsoft.com/office/drawing/2014/main" id="{62B96D8A-C898-886F-44EA-CBCCD1E58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3716338"/>
            <a:ext cx="172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Many products</a:t>
            </a:r>
          </a:p>
        </p:txBody>
      </p:sp>
      <p:sp>
        <p:nvSpPr>
          <p:cNvPr id="96267" name="TextBox 23">
            <a:extLst>
              <a:ext uri="{FF2B5EF4-FFF2-40B4-BE49-F238E27FC236}">
                <a16:creationId xmlns:a16="http://schemas.microsoft.com/office/drawing/2014/main" id="{39A7B243-B3F7-07DE-8DA9-5DC1379CE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4799013"/>
            <a:ext cx="3240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Note also, different strength adrenaline  products further down the page</a:t>
            </a:r>
          </a:p>
        </p:txBody>
      </p:sp>
      <p:pic>
        <p:nvPicPr>
          <p:cNvPr id="96268" name="Picture 2">
            <a:extLst>
              <a:ext uri="{FF2B5EF4-FFF2-40B4-BE49-F238E27FC236}">
                <a16:creationId xmlns:a16="http://schemas.microsoft.com/office/drawing/2014/main" id="{D198C38D-679E-D91C-8833-5B6633497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1222375"/>
            <a:ext cx="609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E4FB79B6-01BE-7DF1-8469-C9E13FDAB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600" dirty="0"/>
              <a:t> 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AD6A5BCA-C1C5-5588-F8F5-DEF0C2416005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72100" y="363538"/>
            <a:ext cx="3024188" cy="58515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0.96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16.7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60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120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125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20FBEE3D-3996-4100-1706-C2F368B0843D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7285" name="Title 1">
            <a:extLst>
              <a:ext uri="{FF2B5EF4-FFF2-40B4-BE49-F238E27FC236}">
                <a16:creationId xmlns:a16="http://schemas.microsoft.com/office/drawing/2014/main" id="{37F65C80-1268-F240-2AEC-F5AF294E696E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094777-1C4D-E602-CA0C-33A5C9E1EC49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CAL042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97287" name="Title 1">
            <a:extLst>
              <a:ext uri="{FF2B5EF4-FFF2-40B4-BE49-F238E27FC236}">
                <a16:creationId xmlns:a16="http://schemas.microsoft.com/office/drawing/2014/main" id="{D3C2903A-1623-D5CC-E788-802FD2899146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97288" name="TextBox 15">
            <a:extLst>
              <a:ext uri="{FF2B5EF4-FFF2-40B4-BE49-F238E27FC236}">
                <a16:creationId xmlns:a16="http://schemas.microsoft.com/office/drawing/2014/main" id="{AFFADACA-B275-7BF2-2521-F6C2B18C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203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A 6-month old girl is being treated for otitis media. She has previously has a severe rash to penicillins. She has been prescribed clarithromycin 7.5mg/kg twice daily.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Clarithromycin oral suspension is available at a concentration of 125mg/ml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She weighs 8kg.</a:t>
            </a:r>
            <a:endParaRPr lang="en-GB" altLang="en-US" sz="14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439BDF-E141-BF07-271A-AB8C94B4361F}"/>
              </a:ext>
            </a:extLst>
          </p:cNvPr>
          <p:cNvSpPr txBox="1"/>
          <p:nvPr/>
        </p:nvSpPr>
        <p:spPr>
          <a:xfrm>
            <a:off x="98425" y="2919413"/>
            <a:ext cx="4381500" cy="738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+mn-lt"/>
              </a:rPr>
              <a:t>What total daily dose (mg) does she need each day?</a:t>
            </a:r>
            <a:endParaRPr lang="en-GB" sz="140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1B4BE6-1907-C39C-E6E4-E5BBC354EB4A}"/>
              </a:ext>
            </a:extLst>
          </p:cNvPr>
          <p:cNvSpPr/>
          <p:nvPr/>
        </p:nvSpPr>
        <p:spPr>
          <a:xfrm>
            <a:off x="125413" y="4140200"/>
            <a:ext cx="792162" cy="296863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A0BE8D-2A85-60C6-536C-F4ADB09AE679}"/>
              </a:ext>
            </a:extLst>
          </p:cNvPr>
          <p:cNvSpPr/>
          <p:nvPr/>
        </p:nvSpPr>
        <p:spPr>
          <a:xfrm>
            <a:off x="1520825" y="4140200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mg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F5DB12-8AA9-BD86-9A3C-167D021376D9}"/>
              </a:ext>
            </a:extLst>
          </p:cNvPr>
          <p:cNvSpPr/>
          <p:nvPr/>
        </p:nvSpPr>
        <p:spPr>
          <a:xfrm>
            <a:off x="844550" y="4140200"/>
            <a:ext cx="676275" cy="296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AD69DE75-EE4E-C601-A550-7D4A3CA67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600" dirty="0"/>
              <a:t> 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DB8F1C66-9C1C-97B6-94D5-DC93E34BAE68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72100" y="363538"/>
            <a:ext cx="3024188" cy="58515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0.96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16.7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60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120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125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81B86108-B450-219E-9249-E86FBC0A081D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8309" name="Title 1">
            <a:extLst>
              <a:ext uri="{FF2B5EF4-FFF2-40B4-BE49-F238E27FC236}">
                <a16:creationId xmlns:a16="http://schemas.microsoft.com/office/drawing/2014/main" id="{9E530957-305D-D67B-9276-B90BB787758F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D379ED-4729-C7BF-0D5D-62F06D4C012A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CAL042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98311" name="Title 1">
            <a:extLst>
              <a:ext uri="{FF2B5EF4-FFF2-40B4-BE49-F238E27FC236}">
                <a16:creationId xmlns:a16="http://schemas.microsoft.com/office/drawing/2014/main" id="{EF4A8738-E004-6271-8B18-19CF5DFFD285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98312" name="TextBox 15">
            <a:extLst>
              <a:ext uri="{FF2B5EF4-FFF2-40B4-BE49-F238E27FC236}">
                <a16:creationId xmlns:a16="http://schemas.microsoft.com/office/drawing/2014/main" id="{B8AD3F5B-3130-2B31-218E-8FC48837A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203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A 6-month old girl is being treated for otitis media. She has previously has a severe rash to penicillins. She has been prescribed clarithromycin 7.5mg/kg twice daily.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Clarithromycin oral suspension is available at a concentration of 125mg/ml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She weighs 8kg.</a:t>
            </a:r>
            <a:endParaRPr lang="en-GB" altLang="en-US" sz="14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A6028F-1857-753E-7A26-FC5F93EE1C99}"/>
              </a:ext>
            </a:extLst>
          </p:cNvPr>
          <p:cNvSpPr txBox="1"/>
          <p:nvPr/>
        </p:nvSpPr>
        <p:spPr>
          <a:xfrm>
            <a:off x="98425" y="2919413"/>
            <a:ext cx="4381500" cy="738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+mn-lt"/>
              </a:rPr>
              <a:t>What total daily dose (mg) does she need each day?</a:t>
            </a:r>
            <a:endParaRPr lang="en-GB" sz="140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07D405-FD85-DF75-CC1D-C2639D57F173}"/>
              </a:ext>
            </a:extLst>
          </p:cNvPr>
          <p:cNvSpPr/>
          <p:nvPr/>
        </p:nvSpPr>
        <p:spPr>
          <a:xfrm>
            <a:off x="125413" y="4140200"/>
            <a:ext cx="792162" cy="296863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66A86C-2F88-07BF-371B-72D7663E7723}"/>
              </a:ext>
            </a:extLst>
          </p:cNvPr>
          <p:cNvSpPr/>
          <p:nvPr/>
        </p:nvSpPr>
        <p:spPr>
          <a:xfrm>
            <a:off x="1520825" y="4140200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mg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FC904-1652-0106-C4A3-26C9E3DCE0C2}"/>
              </a:ext>
            </a:extLst>
          </p:cNvPr>
          <p:cNvSpPr/>
          <p:nvPr/>
        </p:nvSpPr>
        <p:spPr>
          <a:xfrm>
            <a:off x="844550" y="4140200"/>
            <a:ext cx="676275" cy="296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8" name="CAI1" title="Correct Answer Indicator">
            <a:extLst>
              <a:ext uri="{FF2B5EF4-FFF2-40B4-BE49-F238E27FC236}">
                <a16:creationId xmlns:a16="http://schemas.microsoft.com/office/drawing/2014/main" id="{F9CCC4DF-A91E-325F-7E20-325A6648B52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5016500" y="166846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90F2A97-52EE-3040-7130-B6D38DBE5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42158"/>
          </a:xfrm>
        </p:spPr>
        <p:txBody>
          <a:bodyPr/>
          <a:lstStyle/>
          <a:p>
            <a:pPr eaLnBrk="1" hangingPunct="1"/>
            <a:r>
              <a:rPr lang="en-GB" altLang="en-US" sz="3600" b="1" dirty="0"/>
              <a:t>COM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85D10-B399-0264-7110-2629913E2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8"/>
            <a:ext cx="8712968" cy="565258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Caveat re: “</a:t>
            </a:r>
            <a:r>
              <a:rPr lang="en-GB" i="1" dirty="0"/>
              <a:t>most important </a:t>
            </a:r>
            <a:r>
              <a:rPr lang="en-GB" dirty="0"/>
              <a:t>/ </a:t>
            </a:r>
            <a:r>
              <a:rPr lang="en-GB" i="1" dirty="0"/>
              <a:t>appropriate</a:t>
            </a:r>
            <a:r>
              <a:rPr lang="en-GB" dirty="0"/>
              <a:t>”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A lot of questions have answers where more than one, or all, options are “true”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You have to select “most important”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b="1" u="sng" dirty="0"/>
              <a:t>Ask yourself:</a:t>
            </a:r>
            <a:r>
              <a:rPr lang="en-GB" b="1" dirty="0">
                <a:solidFill>
                  <a:srgbClr val="FF0000"/>
                </a:solidFill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3200" b="1" i="1" dirty="0">
                <a:solidFill>
                  <a:srgbClr val="FF0000"/>
                </a:solidFill>
              </a:rPr>
              <a:t>“What happens if this patient does not know this?”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Most difficult to teach </a:t>
            </a:r>
            <a:r>
              <a:rPr lang="en-GB" i="1" dirty="0"/>
              <a:t>in theory</a:t>
            </a:r>
            <a:r>
              <a:rPr lang="en-GB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Very good reflection of actual </a:t>
            </a:r>
            <a:r>
              <a:rPr lang="en-GB" i="1" dirty="0"/>
              <a:t>clinical</a:t>
            </a:r>
            <a:r>
              <a:rPr lang="en-GB" dirty="0"/>
              <a:t> </a:t>
            </a:r>
            <a:r>
              <a:rPr lang="en-GB" i="1" dirty="0"/>
              <a:t>practice &amp; your experience </a:t>
            </a:r>
            <a:r>
              <a:rPr lang="en-GB" dirty="0"/>
              <a:t>in clinical practice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Integrates learnings from your MBBS Comms Skills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In clinical practice, you must ‘triage’ lots of information to communicate the most important elements for </a:t>
            </a:r>
            <a:r>
              <a:rPr lang="en-GB" i="1" dirty="0"/>
              <a:t>this</a:t>
            </a:r>
            <a:r>
              <a:rPr lang="en-GB" dirty="0"/>
              <a:t> </a:t>
            </a:r>
            <a:r>
              <a:rPr lang="en-GB" i="1" dirty="0"/>
              <a:t>patient</a:t>
            </a:r>
            <a:r>
              <a:rPr lang="en-GB" dirty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/>
              <a:t>What does </a:t>
            </a:r>
            <a:r>
              <a:rPr lang="en-GB" i="1" dirty="0"/>
              <a:t>this</a:t>
            </a:r>
            <a:r>
              <a:rPr lang="en-GB" dirty="0"/>
              <a:t> </a:t>
            </a:r>
            <a:r>
              <a:rPr lang="en-GB" i="1" dirty="0"/>
              <a:t>patient</a:t>
            </a:r>
            <a:r>
              <a:rPr lang="en-GB" dirty="0"/>
              <a:t> </a:t>
            </a:r>
            <a:r>
              <a:rPr lang="en-GB" u="sng" dirty="0"/>
              <a:t>most need </a:t>
            </a:r>
            <a:r>
              <a:rPr lang="en-GB" dirty="0"/>
              <a:t>to Know here?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>
            <a:extLst>
              <a:ext uri="{FF2B5EF4-FFF2-40B4-BE49-F238E27FC236}">
                <a16:creationId xmlns:a16="http://schemas.microsoft.com/office/drawing/2014/main" id="{09425FCC-9425-D386-BBED-8528CD147009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449579C-56D1-9720-1B4B-99B44C134E73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CAL042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99332" name="Title 1">
            <a:extLst>
              <a:ext uri="{FF2B5EF4-FFF2-40B4-BE49-F238E27FC236}">
                <a16:creationId xmlns:a16="http://schemas.microsoft.com/office/drawing/2014/main" id="{5055F09C-0706-7E91-A790-744CBE461475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A755D90-1A72-8D2D-7370-2B308D4F81B4}"/>
              </a:ext>
            </a:extLst>
          </p:cNvPr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/>
              </a:rPr>
              <a:t>This item is worth 2 marks</a:t>
            </a:r>
            <a:endParaRPr lang="en-US" sz="11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99334" name="Title 1">
            <a:extLst>
              <a:ext uri="{FF2B5EF4-FFF2-40B4-BE49-F238E27FC236}">
                <a16:creationId xmlns:a16="http://schemas.microsoft.com/office/drawing/2014/main" id="{AA03CF73-8342-F27F-949B-09F88E19BD2C}"/>
              </a:ext>
            </a:extLst>
          </p:cNvPr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You may use  a calculator at any time </a:t>
            </a:r>
          </a:p>
        </p:txBody>
      </p:sp>
      <p:cxnSp>
        <p:nvCxnSpPr>
          <p:cNvPr id="99335" name="Straight Connector 20">
            <a:extLst>
              <a:ext uri="{FF2B5EF4-FFF2-40B4-BE49-F238E27FC236}">
                <a16:creationId xmlns:a16="http://schemas.microsoft.com/office/drawing/2014/main" id="{4F7E7F7E-35BD-56DB-535C-A5299B3481B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BEA2C12-8812-86C6-A2E8-957210021946}"/>
              </a:ext>
            </a:extLst>
          </p:cNvPr>
          <p:cNvGraphicFramePr>
            <a:graphicFrameLocks noGrp="1"/>
          </p:cNvGraphicFramePr>
          <p:nvPr/>
        </p:nvGraphicFramePr>
        <p:xfrm>
          <a:off x="4754563" y="598488"/>
          <a:ext cx="4240212" cy="304165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40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796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 marL="91448" marR="91448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96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 marL="91448" marR="91448"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59">
                <a:tc>
                  <a:txBody>
                    <a:bodyPr/>
                    <a:lstStyle/>
                    <a:p>
                      <a:r>
                        <a:rPr lang="en-US" sz="1400" dirty="0"/>
                        <a:t>120 mg</a:t>
                      </a:r>
                    </a:p>
                  </a:txBody>
                  <a:tcPr marL="91448" marR="91448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96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 marL="91448" marR="91448"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8304">
                <a:tc>
                  <a:txBody>
                    <a:bodyPr/>
                    <a:lstStyle/>
                    <a:p>
                      <a:r>
                        <a:rPr lang="en-GB" sz="1400" dirty="0"/>
                        <a:t>Each</a:t>
                      </a:r>
                      <a:r>
                        <a:rPr lang="en-GB" sz="1400" baseline="0" dirty="0"/>
                        <a:t> dose is 7.5mg/kg x 8 kg</a:t>
                      </a:r>
                    </a:p>
                    <a:p>
                      <a:r>
                        <a:rPr lang="en-GB" sz="1400" baseline="0" dirty="0"/>
                        <a:t> = 60 mg</a:t>
                      </a:r>
                    </a:p>
                    <a:p>
                      <a:endParaRPr lang="en-GB" sz="1400" baseline="0" dirty="0"/>
                    </a:p>
                    <a:p>
                      <a:r>
                        <a:rPr lang="en-GB" sz="1400" baseline="0" dirty="0"/>
                        <a:t>As she requires a twice daily dosing, her </a:t>
                      </a:r>
                      <a:r>
                        <a:rPr lang="en-GB" sz="1400" b="1" u="sng" baseline="0" dirty="0"/>
                        <a:t>total daily dose</a:t>
                      </a:r>
                      <a:r>
                        <a:rPr lang="en-GB" sz="1400" b="0" u="none" baseline="0" dirty="0"/>
                        <a:t> = 60mg x 2</a:t>
                      </a:r>
                    </a:p>
                    <a:p>
                      <a:r>
                        <a:rPr lang="en-GB" sz="1400" b="0" u="none" baseline="0" dirty="0"/>
                        <a:t> = 120mg</a:t>
                      </a:r>
                      <a:endParaRPr lang="en-GB" sz="1400" b="1" u="sng" dirty="0"/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(Concentration is a distractor)</a:t>
                      </a:r>
                    </a:p>
                  </a:txBody>
                  <a:tcPr marL="91448" marR="91448"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9350" name="Picture 49">
            <a:extLst>
              <a:ext uri="{FF2B5EF4-FFF2-40B4-BE49-F238E27FC236}">
                <a16:creationId xmlns:a16="http://schemas.microsoft.com/office/drawing/2014/main" id="{E71649F9-61D1-E65C-6D5D-6331C20BF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51" name="TextBox 15">
            <a:extLst>
              <a:ext uri="{FF2B5EF4-FFF2-40B4-BE49-F238E27FC236}">
                <a16:creationId xmlns:a16="http://schemas.microsoft.com/office/drawing/2014/main" id="{7B5F8609-B867-18CA-7D0D-1DC348C5C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203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A 6-month old girl is being treated for otitis media. She has previously has a severe rash to penicillins. She has been prescribed clarithromycin 7.5mg/kg twice daily.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Clarithromycin oral suspension is available at a concentration of 125mg/ml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She weighs 8kg.</a:t>
            </a:r>
            <a:endParaRPr lang="en-GB" altLang="en-US" sz="1400" b="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20CF34-16EC-ABC1-B3EA-03FF905CAC9F}"/>
              </a:ext>
            </a:extLst>
          </p:cNvPr>
          <p:cNvSpPr txBox="1"/>
          <p:nvPr/>
        </p:nvSpPr>
        <p:spPr>
          <a:xfrm>
            <a:off x="98425" y="2781300"/>
            <a:ext cx="4381500" cy="7381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+mn-lt"/>
              </a:rPr>
              <a:t>What total daily dose (mg) does she need each day?</a:t>
            </a:r>
            <a:endParaRPr lang="en-GB" sz="140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327C49-E121-4122-E6F0-AFE847A59A50}"/>
              </a:ext>
            </a:extLst>
          </p:cNvPr>
          <p:cNvSpPr/>
          <p:nvPr/>
        </p:nvSpPr>
        <p:spPr>
          <a:xfrm>
            <a:off x="125413" y="3924300"/>
            <a:ext cx="792162" cy="296863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A16B17-9597-95B7-8B93-7325ABB90352}"/>
              </a:ext>
            </a:extLst>
          </p:cNvPr>
          <p:cNvSpPr/>
          <p:nvPr/>
        </p:nvSpPr>
        <p:spPr>
          <a:xfrm>
            <a:off x="1520825" y="3924300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mg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09E88A-5882-5547-B8F9-CFDF4069B09A}"/>
              </a:ext>
            </a:extLst>
          </p:cNvPr>
          <p:cNvSpPr/>
          <p:nvPr/>
        </p:nvSpPr>
        <p:spPr>
          <a:xfrm>
            <a:off x="844550" y="3924300"/>
            <a:ext cx="676275" cy="296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FF0000"/>
                </a:solidFill>
                <a:latin typeface="Calibri"/>
              </a:rPr>
              <a:t>120</a:t>
            </a:r>
          </a:p>
        </p:txBody>
      </p:sp>
      <p:sp>
        <p:nvSpPr>
          <p:cNvPr id="99356" name="TextBox 1">
            <a:extLst>
              <a:ext uri="{FF2B5EF4-FFF2-40B4-BE49-F238E27FC236}">
                <a16:creationId xmlns:a16="http://schemas.microsoft.com/office/drawing/2014/main" id="{F2B53C96-9E8A-A128-477D-FFF03FB246B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1125" y="4868863"/>
            <a:ext cx="41290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/>
              <a:t>Alternative Request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i="1"/>
              <a:t>How much clarithromycin does she receive in each dose?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5DD288DB-B159-D4C4-2CF5-1E9343F49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First dose vs “total daily dose”</a:t>
            </a:r>
          </a:p>
        </p:txBody>
      </p:sp>
      <p:sp>
        <p:nvSpPr>
          <p:cNvPr id="100355" name="Content Placeholder 2">
            <a:extLst>
              <a:ext uri="{FF2B5EF4-FFF2-40B4-BE49-F238E27FC236}">
                <a16:creationId xmlns:a16="http://schemas.microsoft.com/office/drawing/2014/main" id="{78EE983D-35C3-A5CC-9EF6-1E146B7F10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Be wary of whether the question asks for the “first dose”, “each dose”, “total daily dose” etc…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A3F5165A-E32F-50C9-C1C7-A4D60170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600" dirty="0"/>
              <a:t> 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443AD466-868B-8CCC-BDAC-74C14DCE058C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91150" y="239713"/>
            <a:ext cx="3024188" cy="58515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6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10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14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26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60DC5E1B-F96F-FF7F-88EF-37F32E1AB804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1381" name="Title 1">
            <a:extLst>
              <a:ext uri="{FF2B5EF4-FFF2-40B4-BE49-F238E27FC236}">
                <a16:creationId xmlns:a16="http://schemas.microsoft.com/office/drawing/2014/main" id="{7B518535-C346-4018-5A0E-A3E6E511BBA4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B31608-6AC4-F69C-B777-C3B72562988A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CAL044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1383" name="Title 1">
            <a:extLst>
              <a:ext uri="{FF2B5EF4-FFF2-40B4-BE49-F238E27FC236}">
                <a16:creationId xmlns:a16="http://schemas.microsoft.com/office/drawing/2014/main" id="{32020DC8-DCA1-9220-04D2-C009E6E22912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101384" name="TextBox 15">
            <a:extLst>
              <a:ext uri="{FF2B5EF4-FFF2-40B4-BE49-F238E27FC236}">
                <a16:creationId xmlns:a16="http://schemas.microsoft.com/office/drawing/2014/main" id="{79F5B57A-AEB3-3130-1B15-A02043751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203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A 48 year-old patient has already received 14ml of lidocaine hydrochloride injection 0.5% as a peripheral nerve block.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He feels that the local anaesthesia is insufficient and is requesting added lidocaine hydrochloride. The maximal dose for local lidocaine hydrochloride infiltration is  200mg.</a:t>
            </a:r>
            <a:endParaRPr lang="en-GB" altLang="en-US" sz="14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3C15F3-4E77-27D7-04FA-41E604A82DE7}"/>
              </a:ext>
            </a:extLst>
          </p:cNvPr>
          <p:cNvSpPr txBox="1"/>
          <p:nvPr/>
        </p:nvSpPr>
        <p:spPr>
          <a:xfrm>
            <a:off x="98425" y="2919413"/>
            <a:ext cx="4381500" cy="954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+mn-lt"/>
              </a:rPr>
              <a:t>What additional volume (mL) of lidocaine can be given to the patient before he reaches his maximal dose?</a:t>
            </a:r>
            <a:endParaRPr lang="en-GB" sz="140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55412A-35D2-2233-F899-E445D75EB888}"/>
              </a:ext>
            </a:extLst>
          </p:cNvPr>
          <p:cNvSpPr/>
          <p:nvPr/>
        </p:nvSpPr>
        <p:spPr>
          <a:xfrm>
            <a:off x="125413" y="4140200"/>
            <a:ext cx="792162" cy="296863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F501FC-35DD-67C5-0014-4454A93D3F18}"/>
              </a:ext>
            </a:extLst>
          </p:cNvPr>
          <p:cNvSpPr/>
          <p:nvPr/>
        </p:nvSpPr>
        <p:spPr>
          <a:xfrm>
            <a:off x="1520825" y="4140200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mL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3FCA10-9B9B-FBB5-FAAB-8EBE3D151558}"/>
              </a:ext>
            </a:extLst>
          </p:cNvPr>
          <p:cNvSpPr/>
          <p:nvPr/>
        </p:nvSpPr>
        <p:spPr>
          <a:xfrm>
            <a:off x="844550" y="4140200"/>
            <a:ext cx="676275" cy="296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28C917FB-CAC0-8B8B-C0E9-9375111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600" dirty="0"/>
              <a:t> 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698E8A5F-EDFD-85D4-3CBB-955CFAA1922D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91150" y="239713"/>
            <a:ext cx="3024188" cy="58515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6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10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14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26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BE75C573-DCA1-A424-6465-91A68FA82555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05" name="Title 1">
            <a:extLst>
              <a:ext uri="{FF2B5EF4-FFF2-40B4-BE49-F238E27FC236}">
                <a16:creationId xmlns:a16="http://schemas.microsoft.com/office/drawing/2014/main" id="{B329B9B1-2361-6383-5D76-8EE821A61BDC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10A170-50C6-EC41-8924-5C10E63435EB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CAL044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2407" name="Title 1">
            <a:extLst>
              <a:ext uri="{FF2B5EF4-FFF2-40B4-BE49-F238E27FC236}">
                <a16:creationId xmlns:a16="http://schemas.microsoft.com/office/drawing/2014/main" id="{BCC269A3-8125-A213-77C5-F64FC079BE4B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102408" name="TextBox 15">
            <a:extLst>
              <a:ext uri="{FF2B5EF4-FFF2-40B4-BE49-F238E27FC236}">
                <a16:creationId xmlns:a16="http://schemas.microsoft.com/office/drawing/2014/main" id="{D5AEE6EB-D759-D5BF-260A-7BB782588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203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A 48 year-old patient has already received 14ml of lidocaine hydrochloride injection 0.5% as a peripheral nerve block.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He feels that the local anaesthesia is insufficient and is requesting added lidocaine hydrochloride. The maximal dose for local lidocaine hydrochloride infiltration is  200mg.</a:t>
            </a:r>
            <a:endParaRPr lang="en-GB" altLang="en-US" sz="14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004670-50BA-7A1F-8AE8-79C76B02A06C}"/>
              </a:ext>
            </a:extLst>
          </p:cNvPr>
          <p:cNvSpPr txBox="1"/>
          <p:nvPr/>
        </p:nvSpPr>
        <p:spPr>
          <a:xfrm>
            <a:off x="98425" y="2919413"/>
            <a:ext cx="4381500" cy="954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+mn-lt"/>
              </a:rPr>
              <a:t>What additional volume (mL) of lidocaine can be given to the patient before he reaches his maximal dose?</a:t>
            </a:r>
            <a:endParaRPr lang="en-GB" sz="140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C50F58-8C30-855A-165A-3F0D0A635A5C}"/>
              </a:ext>
            </a:extLst>
          </p:cNvPr>
          <p:cNvSpPr/>
          <p:nvPr/>
        </p:nvSpPr>
        <p:spPr>
          <a:xfrm>
            <a:off x="125413" y="4140200"/>
            <a:ext cx="792162" cy="296863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A39147-CCB9-97E6-B566-BB200E4D45E8}"/>
              </a:ext>
            </a:extLst>
          </p:cNvPr>
          <p:cNvSpPr/>
          <p:nvPr/>
        </p:nvSpPr>
        <p:spPr>
          <a:xfrm>
            <a:off x="1520825" y="4140200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mL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E77556-0971-FD1F-D656-0E3D71DCB691}"/>
              </a:ext>
            </a:extLst>
          </p:cNvPr>
          <p:cNvSpPr/>
          <p:nvPr/>
        </p:nvSpPr>
        <p:spPr>
          <a:xfrm>
            <a:off x="844550" y="4140200"/>
            <a:ext cx="676275" cy="296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7" name="CAI1" title="Correct Answer Indicator">
            <a:extLst>
              <a:ext uri="{FF2B5EF4-FFF2-40B4-BE49-F238E27FC236}">
                <a16:creationId xmlns:a16="http://schemas.microsoft.com/office/drawing/2014/main" id="{484A6612-D58E-F88D-C4E6-500545F14D1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4941888" y="1989138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>
            <a:extLst>
              <a:ext uri="{FF2B5EF4-FFF2-40B4-BE49-F238E27FC236}">
                <a16:creationId xmlns:a16="http://schemas.microsoft.com/office/drawing/2014/main" id="{6D2A71A9-D8B7-1EE0-8F90-8137D37899E9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0BB988-D61E-381B-BD6A-63FBEA38C3DA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CAL044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3428" name="Title 1">
            <a:extLst>
              <a:ext uri="{FF2B5EF4-FFF2-40B4-BE49-F238E27FC236}">
                <a16:creationId xmlns:a16="http://schemas.microsoft.com/office/drawing/2014/main" id="{20BEDE87-5580-63C9-B404-39E70F11B960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57A8044-DE74-523B-54BF-0B73E8B65274}"/>
              </a:ext>
            </a:extLst>
          </p:cNvPr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/>
              </a:rPr>
              <a:t>This item is worth 2 marks</a:t>
            </a:r>
            <a:endParaRPr lang="en-US" sz="11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3430" name="Title 1">
            <a:extLst>
              <a:ext uri="{FF2B5EF4-FFF2-40B4-BE49-F238E27FC236}">
                <a16:creationId xmlns:a16="http://schemas.microsoft.com/office/drawing/2014/main" id="{A30DDE0C-F270-9713-F70F-E4398241ADA8}"/>
              </a:ext>
            </a:extLst>
          </p:cNvPr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You may use  a calculator at any time </a:t>
            </a:r>
          </a:p>
        </p:txBody>
      </p:sp>
      <p:cxnSp>
        <p:nvCxnSpPr>
          <p:cNvPr id="103431" name="Straight Connector 20">
            <a:extLst>
              <a:ext uri="{FF2B5EF4-FFF2-40B4-BE49-F238E27FC236}">
                <a16:creationId xmlns:a16="http://schemas.microsoft.com/office/drawing/2014/main" id="{555C74CC-4874-DB0E-F9DD-B1ABC486AFE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8B1EC3E-9519-A1B3-CBAD-828C22B5FE1C}"/>
              </a:ext>
            </a:extLst>
          </p:cNvPr>
          <p:cNvGraphicFramePr>
            <a:graphicFrameLocks noGrp="1"/>
          </p:cNvGraphicFramePr>
          <p:nvPr/>
        </p:nvGraphicFramePr>
        <p:xfrm>
          <a:off x="4754563" y="598488"/>
          <a:ext cx="4240212" cy="368141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40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768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 marL="91448" marR="91448" marT="45712" marB="4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68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 marL="91448" marR="91448" marT="45712" marB="4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07">
                <a:tc>
                  <a:txBody>
                    <a:bodyPr/>
                    <a:lstStyle/>
                    <a:p>
                      <a:r>
                        <a:rPr lang="en-US" sz="1400" dirty="0"/>
                        <a:t>26ml</a:t>
                      </a:r>
                    </a:p>
                  </a:txBody>
                  <a:tcPr marL="91448" marR="91448" marT="45712" marB="457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68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 marL="91448" marR="91448" marT="45712" marB="457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201">
                <a:tc>
                  <a:txBody>
                    <a:bodyPr/>
                    <a:lstStyle/>
                    <a:p>
                      <a:r>
                        <a:rPr lang="en-GB" sz="1400" dirty="0"/>
                        <a:t>0.5% means 0.5gram (500mg) in 100mls = 5mg/ml. </a:t>
                      </a:r>
                    </a:p>
                    <a:p>
                      <a:r>
                        <a:rPr lang="en-GB" sz="1400" dirty="0"/>
                        <a:t>(See previous slides for percentage calculations)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Therefore, volume for the maximal 200mg</a:t>
                      </a:r>
                    </a:p>
                    <a:p>
                      <a:r>
                        <a:rPr lang="en-GB" sz="1400" dirty="0"/>
                        <a:t> = (200mg / 5mg/ml)</a:t>
                      </a:r>
                    </a:p>
                    <a:p>
                      <a:r>
                        <a:rPr lang="en-GB" sz="1400" baseline="0" dirty="0"/>
                        <a:t> = 40ml</a:t>
                      </a:r>
                    </a:p>
                    <a:p>
                      <a:endParaRPr lang="en-GB" sz="1400" baseline="0" dirty="0"/>
                    </a:p>
                    <a:p>
                      <a:r>
                        <a:rPr lang="en-GB" sz="1400" baseline="0" dirty="0"/>
                        <a:t>Therefore he can still have </a:t>
                      </a:r>
                    </a:p>
                    <a:p>
                      <a:r>
                        <a:rPr lang="en-GB" sz="1400" baseline="0" dirty="0"/>
                        <a:t> = (40 – 14) ml</a:t>
                      </a:r>
                    </a:p>
                    <a:p>
                      <a:r>
                        <a:rPr lang="en-GB" sz="1400" baseline="0" dirty="0"/>
                        <a:t> = 26 ml</a:t>
                      </a:r>
                      <a:endParaRPr lang="en-GB" sz="1400" dirty="0"/>
                    </a:p>
                    <a:p>
                      <a:endParaRPr lang="en-US" sz="1400" dirty="0"/>
                    </a:p>
                  </a:txBody>
                  <a:tcPr marL="91448" marR="91448" marT="45712" marB="457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3446" name="Picture 49">
            <a:extLst>
              <a:ext uri="{FF2B5EF4-FFF2-40B4-BE49-F238E27FC236}">
                <a16:creationId xmlns:a16="http://schemas.microsoft.com/office/drawing/2014/main" id="{1756A21D-087C-704B-1001-A2CB4DA33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47" name="TextBox 15">
            <a:extLst>
              <a:ext uri="{FF2B5EF4-FFF2-40B4-BE49-F238E27FC236}">
                <a16:creationId xmlns:a16="http://schemas.microsoft.com/office/drawing/2014/main" id="{561FC9B5-4893-B045-C661-A5CC0CF6E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203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Case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A 48 year-old patient has already received 14ml of lidocaine hydrochloride injection 0.5% as a peripheral nerve block.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He feels that the local anaesthesia is insufficient and is requesting added lidocaine hydrochloride. The maximal dose for local lidocaine hydrochloride infiltration is  200mg.</a:t>
            </a:r>
            <a:endParaRPr lang="en-GB" altLang="en-US" sz="1400" b="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910350-8F1F-57B6-7C2B-808E7714913B}"/>
              </a:ext>
            </a:extLst>
          </p:cNvPr>
          <p:cNvSpPr txBox="1"/>
          <p:nvPr/>
        </p:nvSpPr>
        <p:spPr>
          <a:xfrm>
            <a:off x="98425" y="2781300"/>
            <a:ext cx="4381500" cy="954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+mn-lt"/>
              </a:rPr>
              <a:t>What additional volume (mL) of lidocaine can be given to the patient before he reaches his maximal dose?</a:t>
            </a:r>
            <a:endParaRPr lang="en-GB" sz="140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F172C6-30C3-C844-66FD-F5F93CC1F284}"/>
              </a:ext>
            </a:extLst>
          </p:cNvPr>
          <p:cNvSpPr/>
          <p:nvPr/>
        </p:nvSpPr>
        <p:spPr>
          <a:xfrm>
            <a:off x="125413" y="3924300"/>
            <a:ext cx="792162" cy="296863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345521-E369-DF7C-E326-497E6A0F5B72}"/>
              </a:ext>
            </a:extLst>
          </p:cNvPr>
          <p:cNvSpPr/>
          <p:nvPr/>
        </p:nvSpPr>
        <p:spPr>
          <a:xfrm>
            <a:off x="1520825" y="3924300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mL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50C060-5E18-EFEB-6682-E02DDC9012E8}"/>
              </a:ext>
            </a:extLst>
          </p:cNvPr>
          <p:cNvSpPr/>
          <p:nvPr/>
        </p:nvSpPr>
        <p:spPr>
          <a:xfrm>
            <a:off x="844550" y="3924300"/>
            <a:ext cx="676275" cy="296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FF0000"/>
                </a:solidFill>
                <a:latin typeface="Calibri"/>
              </a:rPr>
              <a:t>26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C270F595-2339-A9E3-3D0B-0B06E0E0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600"/>
              <a:t> 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741EF54A-487E-D80F-A07F-F789C11C3335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91150" y="239713"/>
            <a:ext cx="3024188" cy="58515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2.1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>
                <a:ea typeface="Calibri"/>
                <a:cs typeface="Calibri"/>
              </a:rPr>
              <a:t>21.6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>
                <a:ea typeface="Calibri"/>
                <a:cs typeface="Calibri"/>
              </a:rPr>
              <a:t>4.2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>
                <a:ea typeface="Calibri"/>
                <a:cs typeface="Calibri"/>
              </a:rPr>
              <a:t>8.4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>
                <a:ea typeface="Calibri"/>
                <a:cs typeface="Calibri"/>
              </a:rPr>
              <a:t>12.6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54BBDCE5-2C48-793C-BD64-CF075587EAD5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4453" name="Title 1">
            <a:extLst>
              <a:ext uri="{FF2B5EF4-FFF2-40B4-BE49-F238E27FC236}">
                <a16:creationId xmlns:a16="http://schemas.microsoft.com/office/drawing/2014/main" id="{BD6D5397-F79A-D8F8-05B5-B71196EC3B82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41BA7C-8073-7612-D71C-7DE058609662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>
                <a:solidFill>
                  <a:sysClr val="windowText" lastClr="000000"/>
                </a:solidFill>
                <a:latin typeface="Calibri"/>
              </a:rPr>
              <a:t>CAL045</a:t>
            </a:r>
            <a:endParaRPr lang="en-US" sz="105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4455" name="Title 1">
            <a:extLst>
              <a:ext uri="{FF2B5EF4-FFF2-40B4-BE49-F238E27FC236}">
                <a16:creationId xmlns:a16="http://schemas.microsoft.com/office/drawing/2014/main" id="{3C5C89C5-1528-AF61-C259-E216261690C6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0DDF0604-A216-9C73-F94A-C1AF9D843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2678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</a:rPr>
              <a:t>Case presentation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11827"/>
                </a:solidFill>
                <a:latin typeface="+mn-lt"/>
                <a:ea typeface="+mn-lt"/>
                <a:cs typeface="+mn-lt"/>
              </a:rPr>
              <a:t>An obese 72-year-old patient with poorly-controlled type 2 diabetes mellitus is prescribed  liraglutide. Liraglutide is given as a 0.6 mg daily subcutaneous injection for the first week and is then increased by 0.6 mg weekly up to a maintenance dose of 1.8 mg / day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rgbClr val="111827"/>
              </a:solidFill>
              <a:latin typeface="+mn-lt"/>
              <a:ea typeface="+mn-lt"/>
              <a:cs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111827"/>
                </a:solidFill>
                <a:latin typeface="+mn-lt"/>
                <a:ea typeface="+mn-lt"/>
                <a:cs typeface="+mn-lt"/>
              </a:rPr>
              <a:t>The patient takes the medication for 2 weeks according to this schedule, but then stops the drug due to side effects. Liraglutide comes in 6 mg/ mL solution for injection in the form of 3 mL pre-filled pens.</a:t>
            </a:r>
            <a:endParaRPr lang="en-GB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latin typeface="+mn-lt"/>
              <a:ea typeface="Calibri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7BF6D2-C1AE-FAED-1FF8-7C9AD50E14CC}"/>
              </a:ext>
            </a:extLst>
          </p:cNvPr>
          <p:cNvSpPr/>
          <p:nvPr/>
        </p:nvSpPr>
        <p:spPr>
          <a:xfrm>
            <a:off x="57150" y="5475288"/>
            <a:ext cx="792163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49E910-4C23-094C-F034-720ADE70E557}"/>
              </a:ext>
            </a:extLst>
          </p:cNvPr>
          <p:cNvSpPr/>
          <p:nvPr/>
        </p:nvSpPr>
        <p:spPr>
          <a:xfrm>
            <a:off x="1566863" y="5475288"/>
            <a:ext cx="676275" cy="296862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000000"/>
                </a:solidFill>
                <a:latin typeface="+mn-lt"/>
              </a:rPr>
              <a:t>mL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9AD797-DF97-211A-0481-0A402916E56D}"/>
              </a:ext>
            </a:extLst>
          </p:cNvPr>
          <p:cNvSpPr/>
          <p:nvPr/>
        </p:nvSpPr>
        <p:spPr>
          <a:xfrm>
            <a:off x="901700" y="5475288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4C0FC04-34EF-C2F4-75F0-DEF2098865C7}"/>
              </a:ext>
            </a:extLst>
          </p:cNvPr>
          <p:cNvSpPr txBox="1"/>
          <p:nvPr/>
        </p:nvSpPr>
        <p:spPr>
          <a:xfrm>
            <a:off x="109538" y="4000500"/>
            <a:ext cx="4381500" cy="954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</a:rPr>
              <a:t>Calculation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>
                <a:ea typeface="Calibri"/>
                <a:cs typeface="Calibri"/>
              </a:rPr>
              <a:t>What is the total volume of liraglutide that the patient will have injected during her treatment period?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D6FB6E3C-A183-CB92-7FAA-44EC590B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600"/>
              <a:t> 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1BBA96A7-7FDB-2100-A225-1B95857DBACE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64163" y="274638"/>
            <a:ext cx="3024187" cy="58515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2.1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>
                <a:ea typeface="Calibri"/>
                <a:cs typeface="Calibri"/>
              </a:rPr>
              <a:t>21.6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>
                <a:ea typeface="Calibri"/>
                <a:cs typeface="Calibri"/>
              </a:rPr>
              <a:t>4.2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>
                <a:ea typeface="Calibri"/>
                <a:cs typeface="Calibri"/>
              </a:rPr>
              <a:t>8.4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>
                <a:ea typeface="Calibri"/>
                <a:cs typeface="Calibri"/>
              </a:rPr>
              <a:t>12.6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044F4E62-F0DD-847C-8809-F65B90161180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5477" name="Title 1">
            <a:extLst>
              <a:ext uri="{FF2B5EF4-FFF2-40B4-BE49-F238E27FC236}">
                <a16:creationId xmlns:a16="http://schemas.microsoft.com/office/drawing/2014/main" id="{3C6BE795-AA5B-40D8-06A7-32DA3FC749D8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571036-4F9F-E74A-73A0-5008AF8D8244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>
                <a:solidFill>
                  <a:sysClr val="windowText" lastClr="000000"/>
                </a:solidFill>
                <a:latin typeface="Calibri"/>
              </a:rPr>
              <a:t>CAL045</a:t>
            </a:r>
            <a:endParaRPr lang="en-US" sz="105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5479" name="Title 1">
            <a:extLst>
              <a:ext uri="{FF2B5EF4-FFF2-40B4-BE49-F238E27FC236}">
                <a16:creationId xmlns:a16="http://schemas.microsoft.com/office/drawing/2014/main" id="{0E0D5D12-60F7-F831-646C-DAB81DA00A7D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73229045-1DFB-022B-FB94-5EADCF63B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2738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</a:rPr>
              <a:t>Case presentation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11827"/>
                </a:solidFill>
                <a:latin typeface="+mn-lt"/>
                <a:ea typeface="+mn-lt"/>
                <a:cs typeface="+mn-lt"/>
              </a:rPr>
              <a:t>An obese 72-year-old patient with poorly-controlled type 2 diabetes mellitus is prescribed  liraglutide. Liraglutide is given as a 0.6 mg daily subcutaneous injection for the first week and is then increased by 0.6 mg weekly up to a maintenance dose of 1.8 mg / day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111827"/>
                </a:solidFill>
                <a:latin typeface="+mn-lt"/>
                <a:ea typeface="+mn-lt"/>
                <a:cs typeface="+mn-lt"/>
              </a:rPr>
              <a:t>The patient takes the medication for 2 weeks according to this schedule, but then stops the drug due to side effects. Liraglutide comes in 6 mg/ mL solution for injection in the form of 3 mL pre-filled pens.</a:t>
            </a:r>
            <a:endParaRPr lang="en-GB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latin typeface="+mn-lt"/>
              <a:ea typeface="Calibri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F94242-8690-411A-E9B0-62227507DFEE}"/>
              </a:ext>
            </a:extLst>
          </p:cNvPr>
          <p:cNvSpPr/>
          <p:nvPr/>
        </p:nvSpPr>
        <p:spPr>
          <a:xfrm>
            <a:off x="57150" y="5475288"/>
            <a:ext cx="792163" cy="296862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B83E56-05AF-F90D-8672-99CDCC849131}"/>
              </a:ext>
            </a:extLst>
          </p:cNvPr>
          <p:cNvSpPr/>
          <p:nvPr/>
        </p:nvSpPr>
        <p:spPr>
          <a:xfrm>
            <a:off x="1566863" y="5475288"/>
            <a:ext cx="676275" cy="296862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000000"/>
                </a:solidFill>
                <a:latin typeface="+mn-lt"/>
              </a:rPr>
              <a:t>mL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EC50C8-D808-B69E-AAF3-0DA8DB4F1041}"/>
              </a:ext>
            </a:extLst>
          </p:cNvPr>
          <p:cNvSpPr/>
          <p:nvPr/>
        </p:nvSpPr>
        <p:spPr>
          <a:xfrm>
            <a:off x="901700" y="5475288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309939D0-18F7-B657-ED82-4DA8465415B0}"/>
              </a:ext>
            </a:extLst>
          </p:cNvPr>
          <p:cNvSpPr txBox="1"/>
          <p:nvPr/>
        </p:nvSpPr>
        <p:spPr>
          <a:xfrm>
            <a:off x="109538" y="4000500"/>
            <a:ext cx="4381500" cy="954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</a:rPr>
              <a:t>Calculation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>
                <a:ea typeface="Calibri"/>
                <a:cs typeface="Calibri"/>
              </a:rPr>
              <a:t>What is the total volume of liraglutide that the patient will have injected during her treatment period?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>
                <a:solidFill>
                  <a:sysClr val="windowText" lastClr="000000"/>
                </a:solidFill>
              </a:rPr>
              <a:t>(Write your answer in the box below)</a:t>
            </a:r>
            <a:endParaRPr lang="en-US" sz="1400" kern="0">
              <a:solidFill>
                <a:sysClr val="windowText" lastClr="000000"/>
              </a:solidFill>
            </a:endParaRPr>
          </a:p>
        </p:txBody>
      </p:sp>
      <p:sp>
        <p:nvSpPr>
          <p:cNvPr id="10" name="CAI1" title="Correct Answer Indicator">
            <a:extLst>
              <a:ext uri="{FF2B5EF4-FFF2-40B4-BE49-F238E27FC236}">
                <a16:creationId xmlns:a16="http://schemas.microsoft.com/office/drawing/2014/main" id="{3DB3FA92-9543-40CA-AF34-F930A7CCF83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4789488" y="307975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>
            <a:extLst>
              <a:ext uri="{FF2B5EF4-FFF2-40B4-BE49-F238E27FC236}">
                <a16:creationId xmlns:a16="http://schemas.microsoft.com/office/drawing/2014/main" id="{6E16CA3C-AF8F-C09A-43DE-7DE6DF819956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739E0D9-62EE-D4EC-DA80-C22F00E970A8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CAL044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6500" name="Title 1">
            <a:extLst>
              <a:ext uri="{FF2B5EF4-FFF2-40B4-BE49-F238E27FC236}">
                <a16:creationId xmlns:a16="http://schemas.microsoft.com/office/drawing/2014/main" id="{86048A1D-610D-0AB3-56EF-15D731AB9338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4B9868D-C109-2A94-7529-FF7C61B7E171}"/>
              </a:ext>
            </a:extLst>
          </p:cNvPr>
          <p:cNvSpPr txBox="1">
            <a:spLocks/>
          </p:cNvSpPr>
          <p:nvPr/>
        </p:nvSpPr>
        <p:spPr>
          <a:xfrm>
            <a:off x="4657725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/>
              </a:rPr>
              <a:t>This item is worth 2 marks</a:t>
            </a:r>
            <a:endParaRPr lang="en-US" sz="11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6502" name="Title 1">
            <a:extLst>
              <a:ext uri="{FF2B5EF4-FFF2-40B4-BE49-F238E27FC236}">
                <a16:creationId xmlns:a16="http://schemas.microsoft.com/office/drawing/2014/main" id="{F932AB4F-8A81-86F1-BF2D-15EBACFAA9E7}"/>
              </a:ext>
            </a:extLst>
          </p:cNvPr>
          <p:cNvSpPr txBox="1">
            <a:spLocks/>
          </p:cNvSpPr>
          <p:nvPr/>
        </p:nvSpPr>
        <p:spPr bwMode="auto">
          <a:xfrm>
            <a:off x="7613650" y="82550"/>
            <a:ext cx="1068388" cy="312738"/>
          </a:xfrm>
          <a:prstGeom prst="rect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You may use  a calculator at any time </a:t>
            </a:r>
          </a:p>
        </p:txBody>
      </p:sp>
      <p:cxnSp>
        <p:nvCxnSpPr>
          <p:cNvPr id="106503" name="Straight Connector 20">
            <a:extLst>
              <a:ext uri="{FF2B5EF4-FFF2-40B4-BE49-F238E27FC236}">
                <a16:creationId xmlns:a16="http://schemas.microsoft.com/office/drawing/2014/main" id="{4462F6FB-9A81-B5EC-9EB3-F78D8A5746E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695451" y="3473450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0D4330A-3F47-F467-A86C-E0080611412C}"/>
              </a:ext>
            </a:extLst>
          </p:cNvPr>
          <p:cNvGraphicFramePr>
            <a:graphicFrameLocks noGrp="1"/>
          </p:cNvGraphicFramePr>
          <p:nvPr/>
        </p:nvGraphicFramePr>
        <p:xfrm>
          <a:off x="4754563" y="598488"/>
          <a:ext cx="4240212" cy="409257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40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744">
                <a:tc>
                  <a:txBody>
                    <a:bodyPr/>
                    <a:lstStyle/>
                    <a:p>
                      <a:r>
                        <a:rPr lang="en-US" sz="1400" dirty="0"/>
                        <a:t>Answer box</a:t>
                      </a:r>
                    </a:p>
                  </a:txBody>
                  <a:tcPr marL="91448" marR="91448" marT="45707" marB="4570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44">
                <a:tc>
                  <a:txBody>
                    <a:bodyPr/>
                    <a:lstStyle/>
                    <a:p>
                      <a:r>
                        <a:rPr lang="en-US" sz="1400" b="1" dirty="0"/>
                        <a:t>Correct answer</a:t>
                      </a:r>
                    </a:p>
                  </a:txBody>
                  <a:tcPr marL="91448" marR="91448" marT="45707" marB="457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66">
                <a:tc>
                  <a:txBody>
                    <a:bodyPr/>
                    <a:lstStyle/>
                    <a:p>
                      <a:r>
                        <a:rPr lang="en-US" sz="1400" dirty="0"/>
                        <a:t>2.1ml</a:t>
                      </a:r>
                    </a:p>
                  </a:txBody>
                  <a:tcPr marL="91448" marR="91448" marT="45707" marB="4570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44">
                <a:tc>
                  <a:txBody>
                    <a:bodyPr/>
                    <a:lstStyle/>
                    <a:p>
                      <a:r>
                        <a:rPr lang="en-US" sz="1400" b="1" dirty="0"/>
                        <a:t>Working</a:t>
                      </a:r>
                    </a:p>
                  </a:txBody>
                  <a:tcPr marL="91448" marR="91448" marT="45707" marB="4570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9476">
                <a:tc>
                  <a:txBody>
                    <a:bodyPr/>
                    <a:lstStyle/>
                    <a:p>
                      <a:pPr latinLnBrk="1"/>
                      <a:r>
                        <a:rPr lang="en-IN" sz="17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patient will have been taking 0.6 mg daily for the first week (7 days), and then 1.2 mg </a:t>
                      </a:r>
                    </a:p>
                    <a:p>
                      <a:pPr latinLnBrk="1"/>
                      <a:r>
                        <a:rPr lang="en-IN" sz="17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the following 7 days. </a:t>
                      </a:r>
                    </a:p>
                    <a:p>
                      <a:pPr latinLnBrk="1"/>
                      <a:endParaRPr lang="en-IN" sz="17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en-IN" sz="17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will give a total dose of (0.6 x 7) + </a:t>
                      </a:r>
                    </a:p>
                    <a:p>
                      <a:pPr latinLnBrk="1"/>
                      <a:r>
                        <a:rPr lang="en-IN" sz="17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(1.2 x 7) = 12.6 mg in total. Given that </a:t>
                      </a:r>
                    </a:p>
                    <a:p>
                      <a:pPr latinLnBrk="1"/>
                      <a:r>
                        <a:rPr lang="en-IN" sz="17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liraglutide comes in a concentration of </a:t>
                      </a:r>
                    </a:p>
                    <a:p>
                      <a:pPr latinLnBrk="1"/>
                      <a:r>
                        <a:rPr lang="en-IN" sz="17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mg / mL, this dosage will correspond to a </a:t>
                      </a:r>
                    </a:p>
                    <a:p>
                      <a:pPr latinLnBrk="1"/>
                      <a:r>
                        <a:rPr lang="en-IN" sz="17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volume of 12.6/6= </a:t>
                      </a:r>
                      <a:r>
                        <a:rPr lang="en-IN" sz="17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</a:t>
                      </a:r>
                      <a:r>
                        <a:rPr lang="en-IN" sz="17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r>
                        <a:rPr lang="en-IN" sz="17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IN" sz="17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br>
                        <a:rPr lang="en-IN" sz="1400" dirty="0"/>
                      </a:br>
                      <a:endParaRPr lang="en-US" sz="1400" dirty="0"/>
                    </a:p>
                  </a:txBody>
                  <a:tcPr marL="91448" marR="91448" marT="45707" marB="4570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6518" name="Picture 49">
            <a:extLst>
              <a:ext uri="{FF2B5EF4-FFF2-40B4-BE49-F238E27FC236}">
                <a16:creationId xmlns:a16="http://schemas.microsoft.com/office/drawing/2014/main" id="{DC7C849A-A932-AFA8-7F46-9930DCA03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8" y="82550"/>
            <a:ext cx="3127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5">
            <a:extLst>
              <a:ext uri="{FF2B5EF4-FFF2-40B4-BE49-F238E27FC236}">
                <a16:creationId xmlns:a16="http://schemas.microsoft.com/office/drawing/2014/main" id="{FA99EEF8-3583-BCF0-0B11-DB37D36A7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2892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</a:rPr>
              <a:t>Case presentation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11827"/>
                </a:solidFill>
                <a:latin typeface="+mn-lt"/>
                <a:ea typeface="+mn-lt"/>
                <a:cs typeface="+mn-lt"/>
              </a:rPr>
              <a:t>An obese 72-year-old patient with poorly-controlled type 2 diabetes mellitus is prescribed  liraglutide. Liraglutide is given as a 0.6 mg daily subcutaneous injection for the first week and is then increased by 0.6 mg weekly up to a maintenance dose of 1.8 mg / day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400" dirty="0">
              <a:solidFill>
                <a:srgbClr val="111827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111827"/>
                </a:solidFill>
                <a:latin typeface="+mn-lt"/>
              </a:rPr>
              <a:t>The patient takes liraglutide for 2 weeks according to this schedule, but then stops the drug due to side effects. Liraglutide comes in 6 mg/ mL solution for injection in the form of 3 mL pre-filled pens.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111827"/>
                </a:solidFill>
                <a:latin typeface="+mn-lt"/>
              </a:rPr>
              <a:t>What is the total volume of liraglutide that the patient will have injected during her treatment period?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8468A6-B4EC-A3F9-D4A4-9C2E2ADA55C9}"/>
              </a:ext>
            </a:extLst>
          </p:cNvPr>
          <p:cNvSpPr txBox="1"/>
          <p:nvPr/>
        </p:nvSpPr>
        <p:spPr>
          <a:xfrm>
            <a:off x="111125" y="3630613"/>
            <a:ext cx="4381500" cy="954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What is the total volume of liraglutide that the patient will have injected during her treatment period?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(</a:t>
            </a:r>
            <a:r>
              <a:rPr lang="en-US" sz="1400" i="1" kern="0" dirty="0">
                <a:solidFill>
                  <a:sysClr val="windowText" lastClr="000000"/>
                </a:solidFill>
                <a:latin typeface="+mn-lt"/>
              </a:rPr>
              <a:t>write your answer in the box below)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8BDE51-ACCF-1A6D-05BB-65AC8E1699D2}"/>
              </a:ext>
            </a:extLst>
          </p:cNvPr>
          <p:cNvSpPr/>
          <p:nvPr/>
        </p:nvSpPr>
        <p:spPr>
          <a:xfrm>
            <a:off x="144463" y="4797425"/>
            <a:ext cx="792162" cy="296863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C6AF62-1075-6629-DEED-6617033237FF}"/>
              </a:ext>
            </a:extLst>
          </p:cNvPr>
          <p:cNvSpPr/>
          <p:nvPr/>
        </p:nvSpPr>
        <p:spPr>
          <a:xfrm>
            <a:off x="1641475" y="4816475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mL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F942770-C8FB-1B5A-AA73-7E87D970791D}"/>
              </a:ext>
            </a:extLst>
          </p:cNvPr>
          <p:cNvSpPr/>
          <p:nvPr/>
        </p:nvSpPr>
        <p:spPr>
          <a:xfrm>
            <a:off x="965200" y="4816475"/>
            <a:ext cx="676275" cy="296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FF0000"/>
                </a:solidFill>
                <a:latin typeface="Calibri"/>
              </a:rPr>
              <a:t>2.1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F0840FF3-7197-C2CA-9CB6-8101647AC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600"/>
              <a:t> 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F0087A1A-D2BB-3215-6A62-D034C15FF16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91150" y="239713"/>
            <a:ext cx="3024188" cy="58515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2</a:t>
            </a:r>
            <a:endParaRPr lang="en-GB" sz="2400" dirty="0">
              <a:cs typeface="Calibri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>
                <a:cs typeface="Calibri"/>
              </a:rPr>
              <a:t>3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>
                <a:cs typeface="Calibri"/>
              </a:rPr>
              <a:t>4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>
                <a:cs typeface="Calibri"/>
              </a:rPr>
              <a:t>5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A247510E-97F8-0331-DD0C-6211A0354929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7525" name="Title 1">
            <a:extLst>
              <a:ext uri="{FF2B5EF4-FFF2-40B4-BE49-F238E27FC236}">
                <a16:creationId xmlns:a16="http://schemas.microsoft.com/office/drawing/2014/main" id="{4F1CD036-D72E-10B0-F775-DA3126D83868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AA398E-15FC-6710-879B-AFDB1A0E2253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CAL046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7527" name="Title 1">
            <a:extLst>
              <a:ext uri="{FF2B5EF4-FFF2-40B4-BE49-F238E27FC236}">
                <a16:creationId xmlns:a16="http://schemas.microsoft.com/office/drawing/2014/main" id="{BCCE715A-94FE-53C7-94E3-0EEF1A605C81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07616F86-BFC7-122C-03B3-42BD5C850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2954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</a:rPr>
              <a:t>Case presentation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11827"/>
                </a:solidFill>
                <a:latin typeface="+mn-lt"/>
                <a:ea typeface="+mn-lt"/>
                <a:cs typeface="+mn-lt"/>
              </a:rPr>
              <a:t>An obese 72-year-old patient with poorly-controlled type 2 diabetes mellitus is prescribed  liraglutide. Liraglutide is given as a 0.6 mg daily subcutaneous injection for the first week and is then increased by 0.6 mg weekly up to a maintenance dose of 1.8 mg / day.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11827"/>
                </a:solidFill>
                <a:latin typeface="+mn-lt"/>
                <a:ea typeface="+mn-lt"/>
                <a:cs typeface="+mn-lt"/>
              </a:rPr>
              <a:t>The patient takes  liraglutide for 4-weeks then stops the drug due to side effects. Liraglutide  comes in a 6 mg/mL solution for injection in the form of 3 mL pre-filled pens.</a:t>
            </a:r>
            <a:endParaRPr lang="en-US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11827"/>
                </a:solidFill>
                <a:latin typeface="+mn-lt"/>
                <a:ea typeface="+mn-lt"/>
                <a:cs typeface="+mn-lt"/>
              </a:rPr>
              <a:t>How many liraglutide pens will the patient have used </a:t>
            </a:r>
            <a:r>
              <a:rPr lang="en-US" sz="1400" b="1" dirty="0">
                <a:solidFill>
                  <a:srgbClr val="111827"/>
                </a:solidFill>
                <a:latin typeface="+mn-lt"/>
                <a:ea typeface="+mn-lt"/>
                <a:cs typeface="+mn-lt"/>
              </a:rPr>
              <a:t>completely</a:t>
            </a:r>
            <a:r>
              <a:rPr lang="en-US" sz="1400" dirty="0">
                <a:solidFill>
                  <a:srgbClr val="111827"/>
                </a:solidFill>
                <a:latin typeface="+mn-lt"/>
                <a:ea typeface="+mn-lt"/>
                <a:cs typeface="+mn-lt"/>
              </a:rPr>
              <a:t> during the treatment period?</a:t>
            </a:r>
            <a:endParaRPr lang="en-US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+mn-lt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736B6-A00F-CA85-EDE5-CF0F91D17043}"/>
              </a:ext>
            </a:extLst>
          </p:cNvPr>
          <p:cNvSpPr txBox="1"/>
          <p:nvPr/>
        </p:nvSpPr>
        <p:spPr>
          <a:xfrm>
            <a:off x="107950" y="3933825"/>
            <a:ext cx="4381500" cy="954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+mn-lt"/>
                <a:cs typeface="Calibri"/>
              </a:rPr>
              <a:t>How many liraglutide pens will the patient have used completely during the treatment period?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4A3822-1BB5-2EDF-8E00-DB8DB3AA836E}"/>
              </a:ext>
            </a:extLst>
          </p:cNvPr>
          <p:cNvSpPr/>
          <p:nvPr/>
        </p:nvSpPr>
        <p:spPr>
          <a:xfrm>
            <a:off x="14288" y="4994275"/>
            <a:ext cx="792162" cy="296863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21C611-AD3D-3D10-ADAF-6C1622222298}"/>
              </a:ext>
            </a:extLst>
          </p:cNvPr>
          <p:cNvSpPr/>
          <p:nvPr/>
        </p:nvSpPr>
        <p:spPr>
          <a:xfrm>
            <a:off x="1520825" y="4994275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pens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93E427-D83C-C677-3CF4-B1C484241795}"/>
              </a:ext>
            </a:extLst>
          </p:cNvPr>
          <p:cNvSpPr/>
          <p:nvPr/>
        </p:nvSpPr>
        <p:spPr>
          <a:xfrm>
            <a:off x="844550" y="5011738"/>
            <a:ext cx="676275" cy="296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0E349398-0CCF-E6BF-CF0A-89DD1313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600" dirty="0"/>
              <a:t> 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B84B44F0-EDBB-2445-1667-385C2BA30C6D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91150" y="239713"/>
            <a:ext cx="3024188" cy="58515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1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/>
              <a:t>2</a:t>
            </a:r>
            <a:endParaRPr lang="en-GB" sz="2400" dirty="0">
              <a:cs typeface="Calibri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>
                <a:cs typeface="Calibri"/>
              </a:rPr>
              <a:t>3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>
                <a:cs typeface="Calibri"/>
              </a:rPr>
              <a:t>4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GB" sz="2400" dirty="0">
                <a:cs typeface="Calibri"/>
              </a:rPr>
              <a:t>5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37D09E19-9AC9-694B-5F3F-D6C9D32BEBFB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8549" name="Title 1">
            <a:extLst>
              <a:ext uri="{FF2B5EF4-FFF2-40B4-BE49-F238E27FC236}">
                <a16:creationId xmlns:a16="http://schemas.microsoft.com/office/drawing/2014/main" id="{A43053F4-629B-4E31-FA81-A127802069D1}"/>
              </a:ext>
            </a:extLst>
          </p:cNvPr>
          <p:cNvSpPr txBox="1">
            <a:spLocks/>
          </p:cNvSpPr>
          <p:nvPr/>
        </p:nvSpPr>
        <p:spPr bwMode="auto">
          <a:xfrm>
            <a:off x="107950" y="82550"/>
            <a:ext cx="1593850" cy="3127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Calculation Skills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028187-226C-F033-E216-12D4D01DFDD1}"/>
              </a:ext>
            </a:extLst>
          </p:cNvPr>
          <p:cNvSpPr txBox="1">
            <a:spLocks/>
          </p:cNvSpPr>
          <p:nvPr/>
        </p:nvSpPr>
        <p:spPr>
          <a:xfrm>
            <a:off x="3751263" y="82550"/>
            <a:ext cx="738187" cy="31273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Calibri"/>
              </a:rPr>
              <a:t>CAL046</a:t>
            </a:r>
            <a:endParaRPr lang="en-US" sz="105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8551" name="Title 1">
            <a:extLst>
              <a:ext uri="{FF2B5EF4-FFF2-40B4-BE49-F238E27FC236}">
                <a16:creationId xmlns:a16="http://schemas.microsoft.com/office/drawing/2014/main" id="{69AFD680-5778-17A8-6078-DB49785A4A45}"/>
              </a:ext>
            </a:extLst>
          </p:cNvPr>
          <p:cNvSpPr txBox="1">
            <a:spLocks/>
          </p:cNvSpPr>
          <p:nvPr/>
        </p:nvSpPr>
        <p:spPr bwMode="auto">
          <a:xfrm>
            <a:off x="3390900" y="82550"/>
            <a:ext cx="360363" cy="312738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3189ED74-1EC5-48A6-B523-2581C19FD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8488"/>
            <a:ext cx="4381500" cy="2892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</a:rPr>
              <a:t>Case presentation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11827"/>
                </a:solidFill>
                <a:latin typeface="+mn-lt"/>
                <a:ea typeface="+mn-lt"/>
                <a:cs typeface="+mn-lt"/>
              </a:rPr>
              <a:t>An obese 72-year-old patient with poorly-controlled type 2 diabetes mellitus is prescribed  liraglutide. Liraglutide is given as a 0.6 mg daily subcutaneous injection for the first week and is then increased by 0.6 mg weekly up to a maintenance dose of 1.8 mg / day.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11827"/>
                </a:solidFill>
                <a:latin typeface="+mn-lt"/>
                <a:ea typeface="+mn-lt"/>
                <a:cs typeface="+mn-lt"/>
              </a:rPr>
              <a:t>The patient takes  liraglutide for 4-weeks then stops the drug due to side effects. Liraglutide  comes in a 6 mg/mL solution for injection in the form of 3 mL pre-filled pens.</a:t>
            </a:r>
            <a:endParaRPr lang="en-US" sz="14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11827"/>
                </a:solidFill>
                <a:latin typeface="+mn-lt"/>
                <a:ea typeface="+mn-lt"/>
                <a:cs typeface="+mn-lt"/>
              </a:rPr>
              <a:t>How many liraglutide pens will the patient have used </a:t>
            </a:r>
            <a:r>
              <a:rPr lang="en-US" sz="1400" b="1" dirty="0">
                <a:solidFill>
                  <a:srgbClr val="111827"/>
                </a:solidFill>
                <a:latin typeface="+mn-lt"/>
                <a:ea typeface="+mn-lt"/>
                <a:cs typeface="+mn-lt"/>
              </a:rPr>
              <a:t>completely</a:t>
            </a:r>
            <a:r>
              <a:rPr lang="en-US" sz="1400" dirty="0">
                <a:solidFill>
                  <a:srgbClr val="111827"/>
                </a:solidFill>
                <a:latin typeface="+mn-lt"/>
                <a:ea typeface="+mn-lt"/>
                <a:cs typeface="+mn-lt"/>
              </a:rPr>
              <a:t> during the treatment period?</a:t>
            </a:r>
            <a:endParaRPr lang="en-US" sz="14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+mn-lt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068669-A73A-6A03-2F59-CD49BB41A524}"/>
              </a:ext>
            </a:extLst>
          </p:cNvPr>
          <p:cNvSpPr txBox="1"/>
          <p:nvPr/>
        </p:nvSpPr>
        <p:spPr>
          <a:xfrm>
            <a:off x="15875" y="3924300"/>
            <a:ext cx="4381500" cy="954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+mn-lt"/>
              </a:rPr>
              <a:t>Calculation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+mn-lt"/>
                <a:cs typeface="Calibri"/>
              </a:rPr>
              <a:t>How many liraglutide pens will the patient have used completely during the treatment period?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+mn-lt"/>
              </a:rPr>
              <a:t>(Write your answer in the box below)</a:t>
            </a:r>
            <a:endParaRPr lang="en-US" sz="14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B968A5-9D7C-469A-7AFA-72BCEE472B56}"/>
              </a:ext>
            </a:extLst>
          </p:cNvPr>
          <p:cNvSpPr/>
          <p:nvPr/>
        </p:nvSpPr>
        <p:spPr>
          <a:xfrm>
            <a:off x="14288" y="4994275"/>
            <a:ext cx="792162" cy="296863"/>
          </a:xfrm>
          <a:prstGeom prst="rect">
            <a:avLst/>
          </a:prstGeom>
          <a:solidFill>
            <a:srgbClr val="D9D9D9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000000"/>
                </a:solidFill>
                <a:latin typeface="Calibri"/>
              </a:rPr>
              <a:t>Answer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C58688-6865-252B-D041-89F11958A42F}"/>
              </a:ext>
            </a:extLst>
          </p:cNvPr>
          <p:cNvSpPr/>
          <p:nvPr/>
        </p:nvSpPr>
        <p:spPr>
          <a:xfrm>
            <a:off x="1520825" y="4994275"/>
            <a:ext cx="676275" cy="2968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pens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C3DDE9-C768-0B5F-17C6-53815838E64B}"/>
              </a:ext>
            </a:extLst>
          </p:cNvPr>
          <p:cNvSpPr/>
          <p:nvPr/>
        </p:nvSpPr>
        <p:spPr>
          <a:xfrm>
            <a:off x="844550" y="4994275"/>
            <a:ext cx="676275" cy="296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CAI1" title="Correct Answer Indicator">
            <a:extLst>
              <a:ext uri="{FF2B5EF4-FFF2-40B4-BE49-F238E27FC236}">
                <a16:creationId xmlns:a16="http://schemas.microsoft.com/office/drawing/2014/main" id="{A05E35C4-A461-C20D-AA0D-9D12CC71705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4838700" y="846138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088be66d-c41c-4fe2-af52-98eec70c1110"/>
  <p:tag name="WASPOLLED" val="B03BFB3E533B44A9856A1E1B70B47360"/>
  <p:tag name="TPVERSION" val="8"/>
  <p:tag name="TPFULLVERSION" val="8.5.4.5"/>
  <p:tag name="PPTVERSION" val="16"/>
  <p:tag name="TPOS" val="2"/>
  <p:tag name="TPLASTSAVEVERSION" val="6.3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26[;]53[;]26[;]False[;]13[;][;crlf;]5.38461538461539[;]3[;]2.93620533599882[;]8.62130177514793[;crlf;]1[;]-1[;]0.02251[;]0.0225[;][;crlf;]0[;]-1[;]0.442[;]0.44[;][;crlf;]13[;]1[;]1.353[;]1.35[;][;crlf;]0[;]-1[;]2.74[;]2.7[;][;crlf;]2[;]-1[;]3.75[;]3.7[;][;crlf;]0[;]-1[;]7.46[;]7.4[;][;crlf;]0[;]-1[;]457[;]45[;][;crlf;]0[;]-1[;]27008[;]2700[;][;crlf;]10[;]-1[;]Not listed above9[;]Not listed above[;][;crlf;]0[;]-1[;]I need more time0[;]I need more time[;]"/>
  <p:tag name="HASRESULTS" val="Tru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7D3B624E8E14EF18EB2E71552D39CEA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0.0225&lt;/answertext&gt;&#10;                    &lt;valuetype&gt;-1&lt;/valuetype&gt;&#10;                &lt;/answer&gt;&#10;                &lt;answer&gt;&#10;                    &lt;guid&gt;ADF1AF965FBC49BDBB8DC4B386740ECA&lt;/guid&gt;&#10;                    &lt;answertext&gt;0.44&lt;/answertext&gt;&#10;                    &lt;valuetype&gt;-1&lt;/valuetype&gt;&#10;                &lt;/answer&gt;&#10;                &lt;answer&gt;&#10;                    &lt;guid&gt;85DA2A599774464BA168C38FBA89F7E7&lt;/guid&gt;&#10;                    &lt;answertext&gt;1.35&lt;/answertext&gt;&#10;                    &lt;valuetype&gt;1&lt;/valuetype&gt;&#10;                &lt;/answer&gt;&#10;                &lt;answer&gt;&#10;                    &lt;guid&gt;8CF78B2E8586429A94125FB73C91C525&lt;/guid&gt;&#10;                    &lt;answertext&gt;2.7&lt;/answertext&gt;&#10;                    &lt;valuetype&gt;-1&lt;/valuetype&gt;&#10;                &lt;/answer&gt;&#10;                &lt;answer&gt;&#10;                    &lt;guid&gt;23827A210BB84AB7A857FAB224BEB493&lt;/guid&gt;&#10;                    &lt;answertext&gt;3.7&lt;/answertext&gt;&#10;                    &lt;valuetype&gt;-1&lt;/valuetype&gt;&#10;                &lt;/answer&gt;&#10;                &lt;answer&gt;&#10;                    &lt;guid&gt;427DEC7FA54E4D5AA9D2DD7E652DC04A&lt;/guid&gt;&#10;                    &lt;answertext&gt;7.4&lt;/answertext&gt;&#10;                    &lt;valuetype&gt;-1&lt;/valuetype&gt;&#10;                &lt;/answer&gt;&#10;                &lt;answer&gt;&#10;                    &lt;guid&gt;5A5911E1E6A148939885BE5D805441C8&lt;/guid&gt;&#10;                    &lt;answertext&gt;45&lt;/answertext&gt;&#10;                    &lt;valuetype&gt;-1&lt;/valuetype&gt;&#10;                &lt;/answer&gt;&#10;                &lt;answer&gt;&#10;                    &lt;guid&gt;FCE72C27B769444CADAFD63ECBB85EF0&lt;/guid&gt;&#10;                    &lt;answertext&gt;2700&lt;/answertext&gt;&#10;                    &lt;valuetype&gt;-1&lt;/valuetype&gt;&#10;                &lt;/answer&gt;&#10;                &lt;answer&gt;&#10;                    &lt;guid&gt;75462A3012F6493AB4CD34822EC43BC3&lt;/guid&gt;&#10;                    &lt;answertext&gt;Not listed above&lt;/answertext&gt;&#10;                    &lt;valuetype&gt;-1&lt;/valuetype&gt;&#10;                &lt;/answer&gt;&#10;                &lt;answer&gt;&#10;                    &lt;guid&gt;395CF310ED3C4C2CA8215C5CCB2257F8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43[;]55[;]43[;]False[;]23[;][;crlf;]4.53488372093023[;]5[;]1.4995943204794[;]2.24878312601406[;crlf;]0[;]-1[;]1451[;]145[;][;crlf;]0[;]-1[;]2442[;]244[;][;crlf;]16[;]-1[;]2633[;]263[;][;crlf;]0[;]-1[;]2704[;]270[;][;crlf;]23[;]1[;]2785[;]278[;][;crlf;]1[;]-1[;]2856[;]285[;][;crlf;]0[;]-1[;]3007[;]300[;][;crlf;]1[;]-1[;]3338[;]333[;][;crlf;]2[;]-1[;]Not listed above9[;]Not listed above[;][;crlf;]0[;]-1[;]I need more time0[;]I need more time[;]"/>
  <p:tag name="HASRESULTS" val="Tru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BE9745D31EB4FA994E38C6FD0B547C5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145&lt;/answertext&gt;&#10;                    &lt;valuetype&gt;-1&lt;/valuetype&gt;&#10;                &lt;/answer&gt;&#10;                &lt;answer&gt;&#10;                    &lt;guid&gt;ADF1AF965FBC49BDBB8DC4B386740ECA&lt;/guid&gt;&#10;                    &lt;answertext&gt;244&lt;/answertext&gt;&#10;                    &lt;valuetype&gt;-1&lt;/valuetype&gt;&#10;                &lt;/answer&gt;&#10;                &lt;answer&gt;&#10;                    &lt;guid&gt;D4258C4203F947C5A44CD53CE0319BDE&lt;/guid&gt;&#10;                    &lt;answertext&gt;263&lt;/answertext&gt;&#10;                    &lt;valuetype&gt;-1&lt;/valuetype&gt;&#10;                &lt;/answer&gt;&#10;                &lt;answer&gt;&#10;                    &lt;guid&gt;FB73CE9EE9434EE7905CDB9DEFD73C56&lt;/guid&gt;&#10;                    &lt;answertext&gt;270&lt;/answertext&gt;&#10;                    &lt;valuetype&gt;-1&lt;/valuetype&gt;&#10;                &lt;/answer&gt;&#10;                &lt;answer&gt;&#10;                    &lt;guid&gt;607BD7A32F594B53BE361E6067F84D18&lt;/guid&gt;&#10;                    &lt;answertext&gt;278&lt;/answertext&gt;&#10;                    &lt;valuetype&gt;1&lt;/valuetype&gt;&#10;                &lt;/answer&gt;&#10;                &lt;answer&gt;&#10;                    &lt;guid&gt;84FF04FB8A9A4892A3B942966B445E05&lt;/guid&gt;&#10;                    &lt;answertext&gt;285&lt;/answertext&gt;&#10;                    &lt;valuetype&gt;-1&lt;/valuetype&gt;&#10;                &lt;/answer&gt;&#10;                &lt;answer&gt;&#10;                    &lt;guid&gt;19BF50AC4D07422D8CA421FE1D01199E&lt;/guid&gt;&#10;                    &lt;answertext&gt;300&lt;/answertext&gt;&#10;                    &lt;valuetype&gt;-1&lt;/valuetype&gt;&#10;                &lt;/answer&gt;&#10;                &lt;answer&gt;&#10;                    &lt;guid&gt;276869C03E8E459C8B710F679A7E00AC&lt;/guid&gt;&#10;                    &lt;answertext&gt;333&lt;/answertext&gt;&#10;                    &lt;valuetype&gt;-1&lt;/valuetype&gt;&#10;                &lt;/answer&gt;&#10;                &lt;answer&gt;&#10;                    &lt;guid&gt;A9616A32014B4F4AB1520BF9C51F1812&lt;/guid&gt;&#10;                    &lt;answertext&gt;Not listed above&lt;/answertext&gt;&#10;                    &lt;valuetype&gt;-1&lt;/valuetype&gt;&#10;                &lt;/answer&gt;&#10;                &lt;answer&gt;&#10;                    &lt;guid&gt;0B624CF5A70D44A1BEA9BC2D5CA3930D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43[;]55[;]43[;]False[;]23[;][;crlf;]4.53488372093023[;]5[;]1.4995943204794[;]2.24878312601406[;crlf;]0[;]-1[;]1451[;]145[;][;crlf;]0[;]-1[;]2442[;]244[;][;crlf;]16[;]-1[;]2633[;]263[;][;crlf;]0[;]-1[;]2704[;]270[;][;crlf;]23[;]1[;]2785[;]278[;][;crlf;]1[;]-1[;]2856[;]285[;][;crlf;]0[;]-1[;]3007[;]300[;][;crlf;]1[;]-1[;]3338[;]333[;][;crlf;]2[;]-1[;]Not listed above9[;]Not listed above[;][;crlf;]0[;]-1[;]I need more time0[;]I need more time[;]"/>
  <p:tag name="HASRESULTS" val="Tru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BE9745D31EB4FA994E38C6FD0B547C5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145&lt;/answertext&gt;&#10;                    &lt;valuetype&gt;-1&lt;/valuetype&gt;&#10;                &lt;/answer&gt;&#10;                &lt;answer&gt;&#10;                    &lt;guid&gt;ADF1AF965FBC49BDBB8DC4B386740ECA&lt;/guid&gt;&#10;                    &lt;answertext&gt;244&lt;/answertext&gt;&#10;                    &lt;valuetype&gt;-1&lt;/valuetype&gt;&#10;                &lt;/answer&gt;&#10;                &lt;answer&gt;&#10;                    &lt;guid&gt;D4258C4203F947C5A44CD53CE0319BDE&lt;/guid&gt;&#10;                    &lt;answertext&gt;263&lt;/answertext&gt;&#10;                    &lt;valuetype&gt;-1&lt;/valuetype&gt;&#10;                &lt;/answer&gt;&#10;                &lt;answer&gt;&#10;                    &lt;guid&gt;FB73CE9EE9434EE7905CDB9DEFD73C56&lt;/guid&gt;&#10;                    &lt;answertext&gt;270&lt;/answertext&gt;&#10;                    &lt;valuetype&gt;-1&lt;/valuetype&gt;&#10;                &lt;/answer&gt;&#10;                &lt;answer&gt;&#10;                    &lt;guid&gt;607BD7A32F594B53BE361E6067F84D18&lt;/guid&gt;&#10;                    &lt;answertext&gt;278&lt;/answertext&gt;&#10;                    &lt;valuetype&gt;1&lt;/valuetype&gt;&#10;                &lt;/answer&gt;&#10;                &lt;answer&gt;&#10;                    &lt;guid&gt;84FF04FB8A9A4892A3B942966B445E05&lt;/guid&gt;&#10;                    &lt;answertext&gt;285&lt;/answertext&gt;&#10;                    &lt;valuetype&gt;-1&lt;/valuetype&gt;&#10;                &lt;/answer&gt;&#10;                &lt;answer&gt;&#10;                    &lt;guid&gt;19BF50AC4D07422D8CA421FE1D01199E&lt;/guid&gt;&#10;                    &lt;answertext&gt;300&lt;/answertext&gt;&#10;                    &lt;valuetype&gt;-1&lt;/valuetype&gt;&#10;                &lt;/answer&gt;&#10;                &lt;answer&gt;&#10;                    &lt;guid&gt;276869C03E8E459C8B710F679A7E00AC&lt;/guid&gt;&#10;                    &lt;answertext&gt;333&lt;/answertext&gt;&#10;                    &lt;valuetype&gt;-1&lt;/valuetype&gt;&#10;                &lt;/answer&gt;&#10;                &lt;answer&gt;&#10;                    &lt;guid&gt;A9616A32014B4F4AB1520BF9C51F1812&lt;/guid&gt;&#10;                    &lt;answertext&gt;Not listed above&lt;/answertext&gt;&#10;                    &lt;valuetype&gt;-1&lt;/valuetype&gt;&#10;                &lt;/answer&gt;&#10;                &lt;answer&gt;&#10;                    &lt;guid&gt;0B624CF5A70D44A1BEA9BC2D5CA3930D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47[;]55[;]47[;]False[;]46[;][;crlf;]8.95744680851064[;]9[;]0.288609786515969[;]0.0832956088727931[;crlf;]0[;]-1[;]1.11[;]1.1[;][;crlf;]0[;]-1[;]22[;]2[;][;crlf;]0[;]-1[;]103[;]10[;][;crlf;]0[;]-1[;]224[;]22[;][;crlf;]0[;]-1[;]405[;]40[;][;crlf;]0[;]-1[;]556[;]55[;][;crlf;]1[;]-1[;]1107[;]110[;][;crlf;]0[;]-1[;]2208[;]220[;][;crlf;]46[;]1[;]Not listed above9[;]Not listed above[;][;crlf;]0[;]-1[;]I need more time0[;]I need more time[;]"/>
  <p:tag name="HASRESULTS" val="Tru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BB22336123B489F85A5E5DACBC9CD8E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1.1&lt;/answertext&gt;&#10;                    &lt;valuetype&gt;-1&lt;/valuetype&gt;&#10;                &lt;/answer&gt;&#10;                &lt;answer&gt;&#10;                    &lt;guid&gt;ADF1AF965FBC49BDBB8DC4B386740ECA&lt;/guid&gt;&#10;                    &lt;answertext&gt;2&lt;/answertext&gt;&#10;                    &lt;valuetype&gt;-1&lt;/valuetype&gt;&#10;                &lt;/answer&gt;&#10;                &lt;answer&gt;&#10;                    &lt;guid&gt;85DA2A599774464BA168C38FBA89F7E7&lt;/guid&gt;&#10;                    &lt;answertext&gt;10&lt;/answertext&gt;&#10;                    &lt;valuetype&gt;-1&lt;/valuetype&gt;&#10;                &lt;/answer&gt;&#10;                &lt;answer&gt;&#10;                    &lt;guid&gt;8CF78B2E8586429A94125FB73C91C525&lt;/guid&gt;&#10;                    &lt;answertext&gt;22&lt;/answertext&gt;&#10;                    &lt;valuetype&gt;-1&lt;/valuetype&gt;&#10;                &lt;/answer&gt;&#10;                &lt;answer&gt;&#10;                    &lt;guid&gt;7E969B35F9554B4089FB132F9C0562E0&lt;/guid&gt;&#10;                    &lt;answertext&gt;40&lt;/answertext&gt;&#10;                    &lt;valuetype&gt;-1&lt;/valuetype&gt;&#10;                &lt;/answer&gt;&#10;                &lt;answer&gt;&#10;                    &lt;guid&gt;B5F684B4FD174253A00C3B52E2709C47&lt;/guid&gt;&#10;                    &lt;answertext&gt;55&lt;/answertext&gt;&#10;                    &lt;valuetype&gt;-1&lt;/valuetype&gt;&#10;                &lt;/answer&gt;&#10;                &lt;answer&gt;&#10;                    &lt;guid&gt;2E8ACA2351B7447985C17CFC96289542&lt;/guid&gt;&#10;                    &lt;answertext&gt;110&lt;/answertext&gt;&#10;                    &lt;valuetype&gt;-1&lt;/valuetype&gt;&#10;                &lt;/answer&gt;&#10;                &lt;answer&gt;&#10;                    &lt;guid&gt;123155D376754356ACE29BC7375259FB&lt;/guid&gt;&#10;                    &lt;answertext&gt;220&lt;/answertext&gt;&#10;                    &lt;valuetype&gt;-1&lt;/valuetype&gt;&#10;                &lt;/answer&gt;&#10;                &lt;answer&gt;&#10;                    &lt;guid&gt;8F1DACE023E9463B9AF48662868BF8C4&lt;/guid&gt;&#10;                    &lt;answertext&gt;Not listed above&lt;/answertext&gt;&#10;                    &lt;valuetype&gt;1&lt;/valuetype&gt;&#10;                &lt;/answer&gt;&#10;                &lt;answer&gt;&#10;                    &lt;guid&gt;343693F8161C427A8BFB667DC90BE92F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47[;]55[;]47[;]False[;]46[;][;crlf;]8.95744680851064[;]9[;]0.288609786515969[;]0.0832956088727931[;crlf;]0[;]-1[;]1.11[;]1.1[;][;crlf;]0[;]-1[;]22[;]2[;][;crlf;]0[;]-1[;]103[;]10[;][;crlf;]0[;]-1[;]224[;]22[;][;crlf;]0[;]-1[;]405[;]40[;][;crlf;]0[;]-1[;]556[;]55[;][;crlf;]1[;]-1[;]1107[;]110[;][;crlf;]0[;]-1[;]2208[;]220[;][;crlf;]46[;]1[;]Not listed above9[;]Not listed above[;][;crlf;]0[;]-1[;]I need more time0[;]I need more time[;]"/>
  <p:tag name="HASRESULTS" val="Tru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BB22336123B489F85A5E5DACBC9CD8E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1.1&lt;/answertext&gt;&#10;                    &lt;valuetype&gt;-1&lt;/valuetype&gt;&#10;                &lt;/answer&gt;&#10;                &lt;answer&gt;&#10;                    &lt;guid&gt;ADF1AF965FBC49BDBB8DC4B386740ECA&lt;/guid&gt;&#10;                    &lt;answertext&gt;2&lt;/answertext&gt;&#10;                    &lt;valuetype&gt;-1&lt;/valuetype&gt;&#10;                &lt;/answer&gt;&#10;                &lt;answer&gt;&#10;                    &lt;guid&gt;85DA2A599774464BA168C38FBA89F7E7&lt;/guid&gt;&#10;                    &lt;answertext&gt;10&lt;/answertext&gt;&#10;                    &lt;valuetype&gt;-1&lt;/valuetype&gt;&#10;                &lt;/answer&gt;&#10;                &lt;answer&gt;&#10;                    &lt;guid&gt;8CF78B2E8586429A94125FB73C91C525&lt;/guid&gt;&#10;                    &lt;answertext&gt;22&lt;/answertext&gt;&#10;                    &lt;valuetype&gt;-1&lt;/valuetype&gt;&#10;                &lt;/answer&gt;&#10;                &lt;answer&gt;&#10;                    &lt;guid&gt;7E969B35F9554B4089FB132F9C0562E0&lt;/guid&gt;&#10;                    &lt;answertext&gt;40&lt;/answertext&gt;&#10;                    &lt;valuetype&gt;-1&lt;/valuetype&gt;&#10;                &lt;/answer&gt;&#10;                &lt;answer&gt;&#10;                    &lt;guid&gt;B5F684B4FD174253A00C3B52E2709C47&lt;/guid&gt;&#10;                    &lt;answertext&gt;55&lt;/answertext&gt;&#10;                    &lt;valuetype&gt;-1&lt;/valuetype&gt;&#10;                &lt;/answer&gt;&#10;                &lt;answer&gt;&#10;                    &lt;guid&gt;2E8ACA2351B7447985C17CFC96289542&lt;/guid&gt;&#10;                    &lt;answertext&gt;110&lt;/answertext&gt;&#10;                    &lt;valuetype&gt;-1&lt;/valuetype&gt;&#10;                &lt;/answer&gt;&#10;                &lt;answer&gt;&#10;                    &lt;guid&gt;123155D376754356ACE29BC7375259FB&lt;/guid&gt;&#10;                    &lt;answertext&gt;220&lt;/answertext&gt;&#10;                    &lt;valuetype&gt;-1&lt;/valuetype&gt;&#10;                &lt;/answer&gt;&#10;                &lt;answer&gt;&#10;                    &lt;guid&gt;8F1DACE023E9463B9AF48662868BF8C4&lt;/guid&gt;&#10;                    &lt;answertext&gt;Not listed above&lt;/answertext&gt;&#10;                    &lt;valuetype&gt;1&lt;/valuetype&gt;&#10;                &lt;/answer&gt;&#10;                &lt;answer&gt;&#10;                    &lt;guid&gt;343693F8161C427A8BFB667DC90BE92F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47[;]55[;]47[;]False[;]46[;][;crlf;]3.95744680851064[;]4[;]0.288609786515969[;]0.0832956088727931[;crlf;]0[;]-1[;]0.61[;]0.6[;][;crlf;]1[;]-1[;]1.22[;]1.2[;][;crlf;]0[;]-1[;]1.73[;]1.7[;][;crlf;]46[;]1[;]2.44[;]2.4[;][;crlf;]0[;]-1[;]29.15[;]29.1[;][;crlf;]0[;]-1[;]426[;]42[;][;crlf;]0[;]-1[;]707[;]70[;][;crlf;]0[;]-1[;]3508[;]350[;][;crlf;]0[;]-1[;]Not listed above9[;]Not listed above[;][;crlf;]0[;]-1[;]I need more time0[;]I need more time[;]"/>
  <p:tag name="HASRESULTS" val="Tru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FEE2357803342448853BC15237255FA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0.6&lt;/answertext&gt;&#10;                    &lt;valuetype&gt;-1&lt;/valuetype&gt;&#10;                &lt;/answer&gt;&#10;                &lt;answer&gt;&#10;                    &lt;guid&gt;ADF1AF965FBC49BDBB8DC4B386740ECA&lt;/guid&gt;&#10;                    &lt;answertext&gt;1.2&lt;/answertext&gt;&#10;                    &lt;valuetype&gt;-1&lt;/valuetype&gt;&#10;                &lt;/answer&gt;&#10;                &lt;answer&gt;&#10;                    &lt;guid&gt;85DA2A599774464BA168C38FBA89F7E7&lt;/guid&gt;&#10;                    &lt;answertext&gt;1.7&lt;/answertext&gt;&#10;                    &lt;valuetype&gt;-1&lt;/valuetype&gt;&#10;                &lt;/answer&gt;&#10;                &lt;answer&gt;&#10;                    &lt;guid&gt;4115E8670BFF4FF5A19CD28D78B6E694&lt;/guid&gt;&#10;                    &lt;answertext&gt;2.4&lt;/answertext&gt;&#10;                    &lt;valuetype&gt;1&lt;/valuetype&gt;&#10;                &lt;/answer&gt;&#10;                &lt;answer&gt;&#10;                    &lt;guid&gt;137D719D255F4A6DB2C9299018A8A49B&lt;/guid&gt;&#10;                    &lt;answertext&gt;29.1&lt;/answertext&gt;&#10;                    &lt;valuetype&gt;-1&lt;/valuetype&gt;&#10;                &lt;/answer&gt;&#10;                &lt;answer&gt;&#10;                    &lt;guid&gt;863556BCF3914A0C82AF04EC37AE8B79&lt;/guid&gt;&#10;                    &lt;answertext&gt;42&lt;/answertext&gt;&#10;                    &lt;valuetype&gt;-1&lt;/valuetype&gt;&#10;                &lt;/answer&gt;&#10;                &lt;answer&gt;&#10;                    &lt;guid&gt;8AE6DCE945BE40F6AD5C17C645B93D1F&lt;/guid&gt;&#10;                    &lt;answertext&gt;70&lt;/answertext&gt;&#10;                    &lt;valuetype&gt;-1&lt;/valuetype&gt;&#10;                &lt;/answer&gt;&#10;                &lt;answer&gt;&#10;                    &lt;guid&gt;7F85481A6F7947F3B727777D9F5A9FDA&lt;/guid&gt;&#10;                    &lt;answertext&gt;350&lt;/answertext&gt;&#10;                    &lt;valuetype&gt;-1&lt;/valuetype&gt;&#10;                &lt;/answer&gt;&#10;                &lt;answer&gt;&#10;                    &lt;guid&gt;99E439C88E184D45A7875FB6D043BC63&lt;/guid&gt;&#10;                    &lt;answertext&gt;Not listed above&lt;/answertext&gt;&#10;                    &lt;valuetype&gt;-1&lt;/valuetype&gt;&#10;                &lt;/answer&gt;&#10;                &lt;answer&gt;&#10;                    &lt;guid&gt;B68E635C9FD24954A8CDD4E328A74F6A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47[;]55[;]47[;]False[;]46[;][;crlf;]3.95744680851064[;]4[;]0.288609786515969[;]0.0832956088727931[;crlf;]0[;]-1[;]0.61[;]0.6[;][;crlf;]1[;]-1[;]1.22[;]1.2[;][;crlf;]0[;]-1[;]1.73[;]1.7[;][;crlf;]46[;]1[;]2.44[;]2.4[;][;crlf;]0[;]-1[;]29.15[;]29.1[;][;crlf;]0[;]-1[;]426[;]42[;][;crlf;]0[;]-1[;]707[;]70[;][;crlf;]0[;]-1[;]3508[;]350[;][;crlf;]0[;]-1[;]Not listed above9[;]Not listed above[;][;crlf;]0[;]-1[;]I need more time0[;]I need more time[;]"/>
  <p:tag name="HASRESULTS" val="Tru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FEE2357803342448853BC15237255FA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0.6&lt;/answertext&gt;&#10;                    &lt;valuetype&gt;-1&lt;/valuetype&gt;&#10;                &lt;/answer&gt;&#10;                &lt;answer&gt;&#10;                    &lt;guid&gt;ADF1AF965FBC49BDBB8DC4B386740ECA&lt;/guid&gt;&#10;                    &lt;answertext&gt;1.2&lt;/answertext&gt;&#10;                    &lt;valuetype&gt;-1&lt;/valuetype&gt;&#10;                &lt;/answer&gt;&#10;                &lt;answer&gt;&#10;                    &lt;guid&gt;85DA2A599774464BA168C38FBA89F7E7&lt;/guid&gt;&#10;                    &lt;answertext&gt;1.7&lt;/answertext&gt;&#10;                    &lt;valuetype&gt;-1&lt;/valuetype&gt;&#10;                &lt;/answer&gt;&#10;                &lt;answer&gt;&#10;                    &lt;guid&gt;4115E8670BFF4FF5A19CD28D78B6E694&lt;/guid&gt;&#10;                    &lt;answertext&gt;2.4&lt;/answertext&gt;&#10;                    &lt;valuetype&gt;1&lt;/valuetype&gt;&#10;                &lt;/answer&gt;&#10;                &lt;answer&gt;&#10;                    &lt;guid&gt;137D719D255F4A6DB2C9299018A8A49B&lt;/guid&gt;&#10;                    &lt;answertext&gt;29.1&lt;/answertext&gt;&#10;                    &lt;valuetype&gt;-1&lt;/valuetype&gt;&#10;                &lt;/answer&gt;&#10;                &lt;answer&gt;&#10;                    &lt;guid&gt;863556BCF3914A0C82AF04EC37AE8B79&lt;/guid&gt;&#10;                    &lt;answertext&gt;42&lt;/answertext&gt;&#10;                    &lt;valuetype&gt;-1&lt;/valuetype&gt;&#10;                &lt;/answer&gt;&#10;                &lt;answer&gt;&#10;                    &lt;guid&gt;8AE6DCE945BE40F6AD5C17C645B93D1F&lt;/guid&gt;&#10;                    &lt;answertext&gt;70&lt;/answertext&gt;&#10;                    &lt;valuetype&gt;-1&lt;/valuetype&gt;&#10;                &lt;/answer&gt;&#10;                &lt;answer&gt;&#10;                    &lt;guid&gt;7F85481A6F7947F3B727777D9F5A9FDA&lt;/guid&gt;&#10;                    &lt;answertext&gt;350&lt;/answertext&gt;&#10;                    &lt;valuetype&gt;-1&lt;/valuetype&gt;&#10;                &lt;/answer&gt;&#10;                &lt;answer&gt;&#10;                    &lt;guid&gt;99E439C88E184D45A7875FB6D043BC63&lt;/guid&gt;&#10;                    &lt;answertext&gt;Not listed above&lt;/answertext&gt;&#10;                    &lt;valuetype&gt;-1&lt;/valuetype&gt;&#10;                &lt;/answer&gt;&#10;                &lt;answer&gt;&#10;                    &lt;guid&gt;B68E635C9FD24954A8CDD4E328A74F6A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39[;]55[;]39[;]False[;]20[;][;crlf;]6.53846153846154[;]7[;]2.45833124393987[;]6.04339250493097[;crlf;]0[;]-1[;]51[;]5[;][;crlf;]8[;]-1[;]152[;]15[;][;crlf;]0[;]-1[;]22.53[;]22.5[;][;crlf;]0[;]-1[;]454[;]45[;][;crlf;]0[;]-1[;]505[;]50[;][;crlf;]0[;]-1[;]606[;]60[;][;crlf;]20[;]1[;]1507[;]150[;][;crlf;]0[;]-1[;]4508[;]450[;][;crlf;]11[;]-1[;]Not listed above9[;]Not listed above[;][;crlf;]0[;]-1[;]I need more time0[;]I need more time[;]"/>
  <p:tag name="HASRESULTS" val="Tru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A24495629CF400BB696DEF4F2A9A9A3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5&lt;/answertext&gt;&#10;                    &lt;valuetype&gt;-1&lt;/valuetype&gt;&#10;                &lt;/answer&gt;&#10;                &lt;answer&gt;&#10;                    &lt;guid&gt;ADF1AF965FBC49BDBB8DC4B386740ECA&lt;/guid&gt;&#10;                    &lt;answertext&gt;15&lt;/answertext&gt;&#10;                    &lt;valuetype&gt;-1&lt;/valuetype&gt;&#10;                &lt;/answer&gt;&#10;                &lt;answer&gt;&#10;                    &lt;guid&gt;00D11A74B3304808AF717F55F32A50AF&lt;/guid&gt;&#10;                    &lt;answertext&gt;22.5&lt;/answertext&gt;&#10;                    &lt;valuetype&gt;-1&lt;/valuetype&gt;&#10;                &lt;/answer&gt;&#10;                &lt;answer&gt;&#10;                    &lt;guid&gt;F8F1D18998AF4DA68100AE39890CDF36&lt;/guid&gt;&#10;                    &lt;answertext&gt;45&lt;/answertext&gt;&#10;                    &lt;valuetype&gt;-1&lt;/valuetype&gt;&#10;                &lt;/answer&gt;&#10;                &lt;answer&gt;&#10;                    &lt;guid&gt;DFF00B5813D94D6BB88960DB7016A911&lt;/guid&gt;&#10;                    &lt;answertext&gt;50&lt;/answertext&gt;&#10;                    &lt;valuetype&gt;-1&lt;/valuetype&gt;&#10;                &lt;/answer&gt;&#10;                &lt;answer&gt;&#10;                    &lt;guid&gt;2AA21393B7C34D26A0EF73DC51266797&lt;/guid&gt;&#10;                    &lt;answertext&gt;60&lt;/answertext&gt;&#10;                    &lt;valuetype&gt;-1&lt;/valuetype&gt;&#10;                &lt;/answer&gt;&#10;                &lt;answer&gt;&#10;                    &lt;guid&gt;F9FEEF842298493F88230F48894295CD&lt;/guid&gt;&#10;                    &lt;answertext&gt;150&lt;/answertext&gt;&#10;                    &lt;valuetype&gt;1&lt;/valuetype&gt;&#10;                &lt;/answer&gt;&#10;                &lt;answer&gt;&#10;                    &lt;guid&gt;EF3ED92BE97041BA9BE5383549BF99D1&lt;/guid&gt;&#10;                    &lt;answertext&gt;450&lt;/answertext&gt;&#10;                    &lt;valuetype&gt;-1&lt;/valuetype&gt;&#10;                &lt;/answer&gt;&#10;                &lt;answer&gt;&#10;                    &lt;guid&gt;7C410B497DE94717A391074A1233C3D4&lt;/guid&gt;&#10;                    &lt;answertext&gt;Not listed above&lt;/answertext&gt;&#10;                    &lt;valuetype&gt;-1&lt;/valuetype&gt;&#10;                &lt;/answer&gt;&#10;                &lt;answer&gt;&#10;                    &lt;guid&gt;047BBDC18AD044098C0BE73A61FBE494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39[;]55[;]39[;]False[;]20[;][;crlf;]6.53846153846154[;]7[;]2.45833124393987[;]6.04339250493097[;crlf;]0[;]-1[;]51[;]5[;][;crlf;]8[;]-1[;]152[;]15[;][;crlf;]0[;]-1[;]22.53[;]22.5[;][;crlf;]0[;]-1[;]454[;]45[;][;crlf;]0[;]-1[;]505[;]50[;][;crlf;]0[;]-1[;]606[;]60[;][;crlf;]20[;]1[;]1507[;]150[;][;crlf;]0[;]-1[;]4508[;]450[;][;crlf;]11[;]-1[;]Not listed above9[;]Not listed above[;][;crlf;]0[;]-1[;]I need more time0[;]I need more time[;]"/>
  <p:tag name="HASRESULTS" val="Tru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A24495629CF400BB696DEF4F2A9A9A3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5&lt;/answertext&gt;&#10;                    &lt;valuetype&gt;-1&lt;/valuetype&gt;&#10;                &lt;/answer&gt;&#10;                &lt;answer&gt;&#10;                    &lt;guid&gt;ADF1AF965FBC49BDBB8DC4B386740ECA&lt;/guid&gt;&#10;                    &lt;answertext&gt;15&lt;/answertext&gt;&#10;                    &lt;valuetype&gt;-1&lt;/valuetype&gt;&#10;                &lt;/answer&gt;&#10;                &lt;answer&gt;&#10;                    &lt;guid&gt;00D11A74B3304808AF717F55F32A50AF&lt;/guid&gt;&#10;                    &lt;answertext&gt;22.5&lt;/answertext&gt;&#10;                    &lt;valuetype&gt;-1&lt;/valuetype&gt;&#10;                &lt;/answer&gt;&#10;                &lt;answer&gt;&#10;                    &lt;guid&gt;F8F1D18998AF4DA68100AE39890CDF36&lt;/guid&gt;&#10;                    &lt;answertext&gt;45&lt;/answertext&gt;&#10;                    &lt;valuetype&gt;-1&lt;/valuetype&gt;&#10;                &lt;/answer&gt;&#10;                &lt;answer&gt;&#10;                    &lt;guid&gt;DFF00B5813D94D6BB88960DB7016A911&lt;/guid&gt;&#10;                    &lt;answertext&gt;50&lt;/answertext&gt;&#10;                    &lt;valuetype&gt;-1&lt;/valuetype&gt;&#10;                &lt;/answer&gt;&#10;                &lt;answer&gt;&#10;                    &lt;guid&gt;2AA21393B7C34D26A0EF73DC51266797&lt;/guid&gt;&#10;                    &lt;answertext&gt;60&lt;/answertext&gt;&#10;                    &lt;valuetype&gt;-1&lt;/valuetype&gt;&#10;                &lt;/answer&gt;&#10;                &lt;answer&gt;&#10;                    &lt;guid&gt;F9FEEF842298493F88230F48894295CD&lt;/guid&gt;&#10;                    &lt;answertext&gt;150&lt;/answertext&gt;&#10;                    &lt;valuetype&gt;1&lt;/valuetype&gt;&#10;                &lt;/answer&gt;&#10;                &lt;answer&gt;&#10;                    &lt;guid&gt;EF3ED92BE97041BA9BE5383549BF99D1&lt;/guid&gt;&#10;                    &lt;answertext&gt;450&lt;/answertext&gt;&#10;                    &lt;valuetype&gt;-1&lt;/valuetype&gt;&#10;                &lt;/answer&gt;&#10;                &lt;answer&gt;&#10;                    &lt;guid&gt;7C410B497DE94717A391074A1233C3D4&lt;/guid&gt;&#10;                    &lt;answertext&gt;Not listed above&lt;/answertext&gt;&#10;                    &lt;valuetype&gt;-1&lt;/valuetype&gt;&#10;                &lt;/answer&gt;&#10;                &lt;answer&gt;&#10;                    &lt;guid&gt;047BBDC18AD044098C0BE73A61FBE494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34[;]55[;]34[;]False[;]18[;][;crlf;]4.55882352941176[;]5[;]1.43877350689824[;]2.07006920415225[;crlf;]1[;]-1[;]0.00031[;]0.0003[;][;crlf;]5[;]-1[;]0.0032[;]0.003[;][;crlf;]1[;]-1[;]0.033[;]0.03[;][;crlf;]2[;]-1[;]0.34[;]0.3[;][;crlf;]18[;]1[;]35[;]3[;][;crlf;]6[;]-1[;]306[;]30[;][;crlf;]1[;]-1[;]3007[;]300[;][;crlf;]0[;]-1[;]30008[;]3000[;][;crlf;]0[;]-1[;]Not listed above9[;]Not listed above[;][;crlf;]0[;]-1[;]I need more time0[;]I need more time[;]"/>
  <p:tag name="HASRESULTS" val="Tru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2ECFF38EF374526AD4FBD0F686598BC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0.0003&lt;/answertext&gt;&#10;                    &lt;valuetype&gt;-1&lt;/valuetype&gt;&#10;                &lt;/answer&gt;&#10;                &lt;answer&gt;&#10;                    &lt;guid&gt;ADF1AF965FBC49BDBB8DC4B386740ECA&lt;/guid&gt;&#10;                    &lt;answertext&gt;0.003&lt;/answertext&gt;&#10;                    &lt;valuetype&gt;-1&lt;/valuetype&gt;&#10;                &lt;/answer&gt;&#10;                &lt;answer&gt;&#10;                    &lt;guid&gt;00D11A74B3304808AF717F55F32A50AF&lt;/guid&gt;&#10;                    &lt;answertext&gt;0.03&lt;/answertext&gt;&#10;                    &lt;valuetype&gt;-1&lt;/valuetype&gt;&#10;                &lt;/answer&gt;&#10;                &lt;answer&gt;&#10;                    &lt;guid&gt;F8F1D18998AF4DA68100AE39890CDF36&lt;/guid&gt;&#10;                    &lt;answertext&gt;0.3&lt;/answertext&gt;&#10;                    &lt;valuetype&gt;-1&lt;/valuetype&gt;&#10;                &lt;/answer&gt;&#10;                &lt;answer&gt;&#10;                    &lt;guid&gt;DFF00B5813D94D6BB88960DB7016A911&lt;/guid&gt;&#10;                    &lt;answertext&gt;3&lt;/answertext&gt;&#10;                    &lt;valuetype&gt;1&lt;/valuetype&gt;&#10;                &lt;/answer&gt;&#10;                &lt;answer&gt;&#10;                    &lt;guid&gt;2AA21393B7C34D26A0EF73DC51266797&lt;/guid&gt;&#10;                    &lt;answertext&gt;30&lt;/answertext&gt;&#10;                    &lt;valuetype&gt;-1&lt;/valuetype&gt;&#10;                &lt;/answer&gt;&#10;                &lt;answer&gt;&#10;                    &lt;guid&gt;F9FEEF842298493F88230F48894295CD&lt;/guid&gt;&#10;                    &lt;answertext&gt;300&lt;/answertext&gt;&#10;                    &lt;valuetype&gt;-1&lt;/valuetype&gt;&#10;                &lt;/answer&gt;&#10;                &lt;answer&gt;&#10;                    &lt;guid&gt;EF3ED92BE97041BA9BE5383549BF99D1&lt;/guid&gt;&#10;                    &lt;answertext&gt;3000&lt;/answertext&gt;&#10;                    &lt;valuetype&gt;-1&lt;/valuetype&gt;&#10;                &lt;/answer&gt;&#10;                &lt;answer&gt;&#10;                    &lt;guid&gt;7C410B497DE94717A391074A1233C3D4&lt;/guid&gt;&#10;                    &lt;answertext&gt;Not listed above&lt;/answertext&gt;&#10;                    &lt;valuetype&gt;-1&lt;/valuetype&gt;&#10;                &lt;/answer&gt;&#10;                &lt;answer&gt;&#10;                    &lt;guid&gt;047BBDC18AD044098C0BE73A61FBE494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34[;]55[;]34[;]False[;]18[;][;crlf;]4.55882352941176[;]5[;]1.43877350689824[;]2.07006920415225[;crlf;]1[;]-1[;]0.00031[;]0.0003[;][;crlf;]5[;]-1[;]0.0032[;]0.003[;][;crlf;]1[;]-1[;]0.033[;]0.03[;][;crlf;]2[;]-1[;]0.34[;]0.3[;][;crlf;]18[;]1[;]35[;]3[;][;crlf;]6[;]-1[;]306[;]30[;][;crlf;]1[;]-1[;]3007[;]300[;][;crlf;]0[;]-1[;]30008[;]3000[;][;crlf;]0[;]-1[;]Not listed above9[;]Not listed above[;][;crlf;]0[;]-1[;]I need more time0[;]I need more time[;]"/>
  <p:tag name="HASRESULTS" val="Tru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2ECFF38EF374526AD4FBD0F686598BC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0.0003&lt;/answertext&gt;&#10;                    &lt;valuetype&gt;-1&lt;/valuetype&gt;&#10;                &lt;/answer&gt;&#10;                &lt;answer&gt;&#10;                    &lt;guid&gt;ADF1AF965FBC49BDBB8DC4B386740ECA&lt;/guid&gt;&#10;                    &lt;answertext&gt;0.003&lt;/answertext&gt;&#10;                    &lt;valuetype&gt;-1&lt;/valuetype&gt;&#10;                &lt;/answer&gt;&#10;                &lt;answer&gt;&#10;                    &lt;guid&gt;00D11A74B3304808AF717F55F32A50AF&lt;/guid&gt;&#10;                    &lt;answertext&gt;0.03&lt;/answertext&gt;&#10;                    &lt;valuetype&gt;-1&lt;/valuetype&gt;&#10;                &lt;/answer&gt;&#10;                &lt;answer&gt;&#10;                    &lt;guid&gt;F8F1D18998AF4DA68100AE39890CDF36&lt;/guid&gt;&#10;                    &lt;answertext&gt;0.3&lt;/answertext&gt;&#10;                    &lt;valuetype&gt;-1&lt;/valuetype&gt;&#10;                &lt;/answer&gt;&#10;                &lt;answer&gt;&#10;                    &lt;guid&gt;DFF00B5813D94D6BB88960DB7016A911&lt;/guid&gt;&#10;                    &lt;answertext&gt;3&lt;/answertext&gt;&#10;                    &lt;valuetype&gt;1&lt;/valuetype&gt;&#10;                &lt;/answer&gt;&#10;                &lt;answer&gt;&#10;                    &lt;guid&gt;2AA21393B7C34D26A0EF73DC51266797&lt;/guid&gt;&#10;                    &lt;answertext&gt;30&lt;/answertext&gt;&#10;                    &lt;valuetype&gt;-1&lt;/valuetype&gt;&#10;                &lt;/answer&gt;&#10;                &lt;answer&gt;&#10;                    &lt;guid&gt;F9FEEF842298493F88230F48894295CD&lt;/guid&gt;&#10;                    &lt;answertext&gt;300&lt;/answertext&gt;&#10;                    &lt;valuetype&gt;-1&lt;/valuetype&gt;&#10;                &lt;/answer&gt;&#10;                &lt;answer&gt;&#10;                    &lt;guid&gt;EF3ED92BE97041BA9BE5383549BF99D1&lt;/guid&gt;&#10;                    &lt;answertext&gt;3000&lt;/answertext&gt;&#10;                    &lt;valuetype&gt;-1&lt;/valuetype&gt;&#10;                &lt;/answer&gt;&#10;                &lt;answer&gt;&#10;                    &lt;guid&gt;7C410B497DE94717A391074A1233C3D4&lt;/guid&gt;&#10;                    &lt;answertext&gt;Not listed above&lt;/answertext&gt;&#10;                    &lt;valuetype&gt;-1&lt;/valuetype&gt;&#10;                &lt;/answer&gt;&#10;                &lt;answer&gt;&#10;                    &lt;guid&gt;047BBDC18AD044098C0BE73A61FBE494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29[;]55[;]29[;]False[;]21[;][;crlf;]5.24137931034483[;]6[;]1.69492492792338[;]2.87277051129608[;crlf;]0[;]-1[;]0.061[;]0.06[;][;crlf;]4[;]-1[;]0.482[;]0.48[;][;crlf;]3[;]-1[;]0.963[;]0.96[;][;crlf;]0[;]-1[;]16.74[;]16.7[;][;crlf;]0[;]-1[;]605[;]60[;][;crlf;]21[;]1[;]1206[;]120[;][;crlf;]0[;]-1[;]937.57[;]937.5[;][;crlf;]0[;]-1[;]10008[;]1000[;][;crlf;]1[;]-1[;]Not listed above9[;]Not listed above[;][;crlf;]0[;]-1[;]I need more time0[;]I need more time[;]"/>
  <p:tag name="HASRESULTS" val="Tru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D575863CFCA4392999746C4FE693783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0.06&lt;/answertext&gt;&#10;                    &lt;valuetype&gt;-1&lt;/valuetype&gt;&#10;                &lt;/answer&gt;&#10;                &lt;answer&gt;&#10;                    &lt;guid&gt;ADF1AF965FBC49BDBB8DC4B386740ECA&lt;/guid&gt;&#10;                    &lt;answertext&gt;0.48&lt;/answertext&gt;&#10;                    &lt;valuetype&gt;-1&lt;/valuetype&gt;&#10;                &lt;/answer&gt;&#10;                &lt;answer&gt;&#10;                    &lt;guid&gt;00D11A74B3304808AF717F55F32A50AF&lt;/guid&gt;&#10;                    &lt;answertext&gt;0.96&lt;/answertext&gt;&#10;                    &lt;valuetype&gt;-1&lt;/valuetype&gt;&#10;                &lt;/answer&gt;&#10;                &lt;answer&gt;&#10;                    &lt;guid&gt;F8F1D18998AF4DA68100AE39890CDF36&lt;/guid&gt;&#10;                    &lt;answertext&gt;16.7&lt;/answertext&gt;&#10;                    &lt;valuetype&gt;-1&lt;/valuetype&gt;&#10;                &lt;/answer&gt;&#10;                &lt;answer&gt;&#10;                    &lt;guid&gt;DFF00B5813D94D6BB88960DB7016A911&lt;/guid&gt;&#10;                    &lt;answertext&gt;60&lt;/answertext&gt;&#10;                    &lt;valuetype&gt;-1&lt;/valuetype&gt;&#10;                &lt;/answer&gt;&#10;                &lt;answer&gt;&#10;                    &lt;guid&gt;2AA21393B7C34D26A0EF73DC51266797&lt;/guid&gt;&#10;                    &lt;answertext&gt;120&lt;/answertext&gt;&#10;                    &lt;valuetype&gt;1&lt;/valuetype&gt;&#10;                &lt;/answer&gt;&#10;                &lt;answer&gt;&#10;                    &lt;guid&gt;F9FEEF842298493F88230F48894295CD&lt;/guid&gt;&#10;                    &lt;answertext&gt;937.5&lt;/answertext&gt;&#10;                    &lt;valuetype&gt;-1&lt;/valuetype&gt;&#10;                &lt;/answer&gt;&#10;                &lt;answer&gt;&#10;                    &lt;guid&gt;EF3ED92BE97041BA9BE5383549BF99D1&lt;/guid&gt;&#10;                    &lt;answertext&gt;1000&lt;/answertext&gt;&#10;                    &lt;valuetype&gt;-1&lt;/valuetype&gt;&#10;                &lt;/answer&gt;&#10;                &lt;answer&gt;&#10;                    &lt;guid&gt;7C410B497DE94717A391074A1233C3D4&lt;/guid&gt;&#10;                    &lt;answertext&gt;Not listed above&lt;/answertext&gt;&#10;                    &lt;valuetype&gt;-1&lt;/valuetype&gt;&#10;                &lt;/answer&gt;&#10;                &lt;answer&gt;&#10;                    &lt;guid&gt;047BBDC18AD044098C0BE73A61FBE494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29[;]55[;]29[;]False[;]21[;][;crlf;]5.24137931034483[;]6[;]1.69492492792338[;]2.87277051129608[;crlf;]0[;]-1[;]0.061[;]0.06[;][;crlf;]4[;]-1[;]0.482[;]0.48[;][;crlf;]3[;]-1[;]0.963[;]0.96[;][;crlf;]0[;]-1[;]16.74[;]16.7[;][;crlf;]0[;]-1[;]605[;]60[;][;crlf;]21[;]1[;]1206[;]120[;][;crlf;]0[;]-1[;]937.57[;]937.5[;][;crlf;]0[;]-1[;]10008[;]1000[;][;crlf;]1[;]-1[;]Not listed above9[;]Not listed above[;][;crlf;]0[;]-1[;]I need more time0[;]I need more time[;]"/>
  <p:tag name="HASRESULTS" val="Tru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D575863CFCA4392999746C4FE693783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0.06&lt;/answertext&gt;&#10;                    &lt;valuetype&gt;-1&lt;/valuetype&gt;&#10;                &lt;/answer&gt;&#10;                &lt;answer&gt;&#10;                    &lt;guid&gt;ADF1AF965FBC49BDBB8DC4B386740ECA&lt;/guid&gt;&#10;                    &lt;answertext&gt;0.48&lt;/answertext&gt;&#10;                    &lt;valuetype&gt;-1&lt;/valuetype&gt;&#10;                &lt;/answer&gt;&#10;                &lt;answer&gt;&#10;                    &lt;guid&gt;00D11A74B3304808AF717F55F32A50AF&lt;/guid&gt;&#10;                    &lt;answertext&gt;0.96&lt;/answertext&gt;&#10;                    &lt;valuetype&gt;-1&lt;/valuetype&gt;&#10;                &lt;/answer&gt;&#10;                &lt;answer&gt;&#10;                    &lt;guid&gt;F8F1D18998AF4DA68100AE39890CDF36&lt;/guid&gt;&#10;                    &lt;answertext&gt;16.7&lt;/answertext&gt;&#10;                    &lt;valuetype&gt;-1&lt;/valuetype&gt;&#10;                &lt;/answer&gt;&#10;                &lt;answer&gt;&#10;                    &lt;guid&gt;DFF00B5813D94D6BB88960DB7016A911&lt;/guid&gt;&#10;                    &lt;answertext&gt;60&lt;/answertext&gt;&#10;                    &lt;valuetype&gt;-1&lt;/valuetype&gt;&#10;                &lt;/answer&gt;&#10;                &lt;answer&gt;&#10;                    &lt;guid&gt;2AA21393B7C34D26A0EF73DC51266797&lt;/guid&gt;&#10;                    &lt;answertext&gt;120&lt;/answertext&gt;&#10;                    &lt;valuetype&gt;1&lt;/valuetype&gt;&#10;                &lt;/answer&gt;&#10;                &lt;answer&gt;&#10;                    &lt;guid&gt;F9FEEF842298493F88230F48894295CD&lt;/guid&gt;&#10;                    &lt;answertext&gt;937.5&lt;/answertext&gt;&#10;                    &lt;valuetype&gt;-1&lt;/valuetype&gt;&#10;                &lt;/answer&gt;&#10;                &lt;answer&gt;&#10;                    &lt;guid&gt;EF3ED92BE97041BA9BE5383549BF99D1&lt;/guid&gt;&#10;                    &lt;answertext&gt;1000&lt;/answertext&gt;&#10;                    &lt;valuetype&gt;-1&lt;/valuetype&gt;&#10;                &lt;/answer&gt;&#10;                &lt;answer&gt;&#10;                    &lt;guid&gt;7C410B497DE94717A391074A1233C3D4&lt;/guid&gt;&#10;                    &lt;answertext&gt;Not listed above&lt;/answertext&gt;&#10;                    &lt;valuetype&gt;-1&lt;/valuetype&gt;&#10;                &lt;/answer&gt;&#10;                &lt;answer&gt;&#10;                    &lt;guid&gt;047BBDC18AD044098C0BE73A61FBE494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32[;]55[;]32[;]False[;]21[;][;crlf;]5.8125[;]5[;]2.17136909575503[;]4.71484375[;crlf;]1[;]-1[;]11[;]1[;][;crlf;]1[;]-1[;]62[;]6[;][;crlf;]0[;]-1[;]103[;]10[;][;crlf;]1[;]-1[;]144[;]14[;][;crlf;]21[;]1[;]265[;]26[;][;crlf;]0[;]-1[;]306[;]30[;][;crlf;]0[;]-1[;]367[;]36[;][;crlf;]0[;]-1[;]608[;]60[;][;crlf;]6[;]-1[;]Not listed above9[;]Not listed above[;][;crlf;]2[;]-1[;]I need more time0[;]I need more time[;]"/>
  <p:tag name="HASRESULTS" val="True"/>
  <p:tag name="LIVECHARTING" val="Fals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1FA0B5EB76A4C1AB7A2573591BA5D6F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1&lt;/answertext&gt;&#10;                    &lt;valuetype&gt;-1&lt;/valuetype&gt;&#10;                &lt;/answer&gt;&#10;                &lt;answer&gt;&#10;                    &lt;guid&gt;ADF1AF965FBC49BDBB8DC4B386740ECA&lt;/guid&gt;&#10;                    &lt;answertext&gt;6&lt;/answertext&gt;&#10;                    &lt;valuetype&gt;-1&lt;/valuetype&gt;&#10;                &lt;/answer&gt;&#10;                &lt;answer&gt;&#10;                    &lt;guid&gt;00D11A74B3304808AF717F55F32A50AF&lt;/guid&gt;&#10;                    &lt;answertext&gt;10&lt;/answertext&gt;&#10;                    &lt;valuetype&gt;-1&lt;/valuetype&gt;&#10;                &lt;/answer&gt;&#10;                &lt;answer&gt;&#10;                    &lt;guid&gt;F8F1D18998AF4DA68100AE39890CDF36&lt;/guid&gt;&#10;                    &lt;answertext&gt;14&lt;/answertext&gt;&#10;                    &lt;valuetype&gt;-1&lt;/valuetype&gt;&#10;                &lt;/answer&gt;&#10;                &lt;answer&gt;&#10;                    &lt;guid&gt;7809A3F94A48425ABACD5FDD1174A7F2&lt;/guid&gt;&#10;                    &lt;answertext&gt;26&lt;/answertext&gt;&#10;                    &lt;valuetype&gt;1&lt;/valuetype&gt;&#10;                &lt;/answer&gt;&#10;                &lt;answer&gt;&#10;                    &lt;guid&gt;A1893EF7ACC44ED6BC648908DF287005&lt;/guid&gt;&#10;                    &lt;answertext&gt;30&lt;/answertext&gt;&#10;                    &lt;valuetype&gt;-1&lt;/valuetype&gt;&#10;                &lt;/answer&gt;&#10;                &lt;answer&gt;&#10;                    &lt;guid&gt;4803F52EFC394FE7A870AD34423EA677&lt;/guid&gt;&#10;                    &lt;answertext&gt;36&lt;/answertext&gt;&#10;                    &lt;valuetype&gt;-1&lt;/valuetype&gt;&#10;                &lt;/answer&gt;&#10;                &lt;answer&gt;&#10;                    &lt;guid&gt;20BE094DA144491AA3E3EB2195D971AA&lt;/guid&gt;&#10;                    &lt;answertext&gt;60&lt;/answertext&gt;&#10;                    &lt;valuetype&gt;-1&lt;/valuetype&gt;&#10;                &lt;/answer&gt;&#10;                &lt;answer&gt;&#10;                    &lt;guid&gt;F29804BE670A466D9668AED530C7581F&lt;/guid&gt;&#10;                    &lt;answertext&gt;Not listed above&lt;/answertext&gt;&#10;                    &lt;valuetype&gt;-1&lt;/valuetype&gt;&#10;                &lt;/answer&gt;&#10;                &lt;answer&gt;&#10;                    &lt;guid&gt;5A338303A8244C63BE6B9BA3C1886781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32[;]55[;]32[;]False[;]21[;][;crlf;]5.8125[;]5[;]2.17136909575503[;]4.71484375[;crlf;]1[;]-1[;]11[;]1[;][;crlf;]1[;]-1[;]62[;]6[;][;crlf;]0[;]-1[;]103[;]10[;][;crlf;]1[;]-1[;]144[;]14[;][;crlf;]21[;]1[;]265[;]26[;][;crlf;]0[;]-1[;]306[;]30[;][;crlf;]0[;]-1[;]367[;]36[;][;crlf;]0[;]-1[;]608[;]60[;][;crlf;]6[;]-1[;]Not listed above9[;]Not listed above[;][;crlf;]2[;]-1[;]I need more time0[;]I need more time[;]"/>
  <p:tag name="HASRESULTS" val="True"/>
  <p:tag name="LIVECHARTING" val="Fals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1FA0B5EB76A4C1AB7A2573591BA5D6F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1&lt;/answertext&gt;&#10;                    &lt;valuetype&gt;-1&lt;/valuetype&gt;&#10;                &lt;/answer&gt;&#10;                &lt;answer&gt;&#10;                    &lt;guid&gt;ADF1AF965FBC49BDBB8DC4B386740ECA&lt;/guid&gt;&#10;                    &lt;answertext&gt;6&lt;/answertext&gt;&#10;                    &lt;valuetype&gt;-1&lt;/valuetype&gt;&#10;                &lt;/answer&gt;&#10;                &lt;answer&gt;&#10;                    &lt;guid&gt;00D11A74B3304808AF717F55F32A50AF&lt;/guid&gt;&#10;                    &lt;answertext&gt;10&lt;/answertext&gt;&#10;                    &lt;valuetype&gt;-1&lt;/valuetype&gt;&#10;                &lt;/answer&gt;&#10;                &lt;answer&gt;&#10;                    &lt;guid&gt;F8F1D18998AF4DA68100AE39890CDF36&lt;/guid&gt;&#10;                    &lt;answertext&gt;14&lt;/answertext&gt;&#10;                    &lt;valuetype&gt;-1&lt;/valuetype&gt;&#10;                &lt;/answer&gt;&#10;                &lt;answer&gt;&#10;                    &lt;guid&gt;7809A3F94A48425ABACD5FDD1174A7F2&lt;/guid&gt;&#10;                    &lt;answertext&gt;26&lt;/answertext&gt;&#10;                    &lt;valuetype&gt;1&lt;/valuetype&gt;&#10;                &lt;/answer&gt;&#10;                &lt;answer&gt;&#10;                    &lt;guid&gt;A1893EF7ACC44ED6BC648908DF287005&lt;/guid&gt;&#10;                    &lt;answertext&gt;30&lt;/answertext&gt;&#10;                    &lt;valuetype&gt;-1&lt;/valuetype&gt;&#10;                &lt;/answer&gt;&#10;                &lt;answer&gt;&#10;                    &lt;guid&gt;4803F52EFC394FE7A870AD34423EA677&lt;/guid&gt;&#10;                    &lt;answertext&gt;36&lt;/answertext&gt;&#10;                    &lt;valuetype&gt;-1&lt;/valuetype&gt;&#10;                &lt;/answer&gt;&#10;                &lt;answer&gt;&#10;                    &lt;guid&gt;20BE094DA144491AA3E3EB2195D971AA&lt;/guid&gt;&#10;                    &lt;answertext&gt;60&lt;/answertext&gt;&#10;                    &lt;valuetype&gt;-1&lt;/valuetype&gt;&#10;                &lt;/answer&gt;&#10;                &lt;answer&gt;&#10;                    &lt;guid&gt;F29804BE670A466D9668AED530C7581F&lt;/guid&gt;&#10;                    &lt;answertext&gt;Not listed above&lt;/answertext&gt;&#10;                    &lt;valuetype&gt;-1&lt;/valuetype&gt;&#10;                &lt;/answer&gt;&#10;                &lt;answer&gt;&#10;                    &lt;guid&gt;5A338303A8244C63BE6B9BA3C1886781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32[;]55[;]32[;]False[;]21[;][;crlf;]5.8125[;]5[;]2.17136909575503[;]4.71484375[;crlf;]1[;]-1[;]11[;]1[;][;crlf;]1[;]-1[;]62[;]6[;][;crlf;]0[;]-1[;]103[;]10[;][;crlf;]1[;]-1[;]144[;]14[;][;crlf;]21[;]1[;]265[;]26[;][;crlf;]0[;]-1[;]306[;]30[;][;crlf;]0[;]-1[;]367[;]36[;][;crlf;]0[;]-1[;]608[;]60[;][;crlf;]6[;]-1[;]Not listed above9[;]Not listed above[;][;crlf;]2[;]-1[;]I need more time0[;]I need more time[;]"/>
  <p:tag name="HASRESULTS" val="True"/>
  <p:tag name="LIVECHARTING" val="Fals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1FA0B5EB76A4C1AB7A2573591BA5D6F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1&lt;/answertext&gt;&#10;                    &lt;valuetype&gt;-1&lt;/valuetype&gt;&#10;                &lt;/answer&gt;&#10;                &lt;answer&gt;&#10;                    &lt;guid&gt;ADF1AF965FBC49BDBB8DC4B386740ECA&lt;/guid&gt;&#10;                    &lt;answertext&gt;6&lt;/answertext&gt;&#10;                    &lt;valuetype&gt;-1&lt;/valuetype&gt;&#10;                &lt;/answer&gt;&#10;                &lt;answer&gt;&#10;                    &lt;guid&gt;00D11A74B3304808AF717F55F32A50AF&lt;/guid&gt;&#10;                    &lt;answertext&gt;10&lt;/answertext&gt;&#10;                    &lt;valuetype&gt;-1&lt;/valuetype&gt;&#10;                &lt;/answer&gt;&#10;                &lt;answer&gt;&#10;                    &lt;guid&gt;F8F1D18998AF4DA68100AE39890CDF36&lt;/guid&gt;&#10;                    &lt;answertext&gt;14&lt;/answertext&gt;&#10;                    &lt;valuetype&gt;-1&lt;/valuetype&gt;&#10;                &lt;/answer&gt;&#10;                &lt;answer&gt;&#10;                    &lt;guid&gt;7809A3F94A48425ABACD5FDD1174A7F2&lt;/guid&gt;&#10;                    &lt;answertext&gt;26&lt;/answertext&gt;&#10;                    &lt;valuetype&gt;1&lt;/valuetype&gt;&#10;                &lt;/answer&gt;&#10;                &lt;answer&gt;&#10;                    &lt;guid&gt;A1893EF7ACC44ED6BC648908DF287005&lt;/guid&gt;&#10;                    &lt;answertext&gt;30&lt;/answertext&gt;&#10;                    &lt;valuetype&gt;-1&lt;/valuetype&gt;&#10;                &lt;/answer&gt;&#10;                &lt;answer&gt;&#10;                    &lt;guid&gt;4803F52EFC394FE7A870AD34423EA677&lt;/guid&gt;&#10;                    &lt;answertext&gt;36&lt;/answertext&gt;&#10;                    &lt;valuetype&gt;-1&lt;/valuetype&gt;&#10;                &lt;/answer&gt;&#10;                &lt;answer&gt;&#10;                    &lt;guid&gt;20BE094DA144491AA3E3EB2195D971AA&lt;/guid&gt;&#10;                    &lt;answertext&gt;60&lt;/answertext&gt;&#10;                    &lt;valuetype&gt;-1&lt;/valuetype&gt;&#10;                &lt;/answer&gt;&#10;                &lt;answer&gt;&#10;                    &lt;guid&gt;F29804BE670A466D9668AED530C7581F&lt;/guid&gt;&#10;                    &lt;answertext&gt;Not listed above&lt;/answertext&gt;&#10;                    &lt;valuetype&gt;-1&lt;/valuetype&gt;&#10;                &lt;/answer&gt;&#10;                &lt;answer&gt;&#10;                    &lt;guid&gt;5A338303A8244C63BE6B9BA3C1886781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32[;]55[;]32[;]False[;]21[;][;crlf;]5.8125[;]5[;]2.17136909575503[;]4.71484375[;crlf;]1[;]-1[;]11[;]1[;][;crlf;]1[;]-1[;]62[;]6[;][;crlf;]0[;]-1[;]103[;]10[;][;crlf;]1[;]-1[;]144[;]14[;][;crlf;]21[;]1[;]265[;]26[;][;crlf;]0[;]-1[;]306[;]30[;][;crlf;]0[;]-1[;]367[;]36[;][;crlf;]0[;]-1[;]608[;]60[;][;crlf;]6[;]-1[;]Not listed above9[;]Not listed above[;][;crlf;]2[;]-1[;]I need more time0[;]I need more time[;]"/>
  <p:tag name="HASRESULTS" val="True"/>
  <p:tag name="LIVECHARTING" val="Fals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1FA0B5EB76A4C1AB7A2573591BA5D6F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1&lt;/answertext&gt;&#10;                    &lt;valuetype&gt;-1&lt;/valuetype&gt;&#10;                &lt;/answer&gt;&#10;                &lt;answer&gt;&#10;                    &lt;guid&gt;ADF1AF965FBC49BDBB8DC4B386740ECA&lt;/guid&gt;&#10;                    &lt;answertext&gt;6&lt;/answertext&gt;&#10;                    &lt;valuetype&gt;-1&lt;/valuetype&gt;&#10;                &lt;/answer&gt;&#10;                &lt;answer&gt;&#10;                    &lt;guid&gt;00D11A74B3304808AF717F55F32A50AF&lt;/guid&gt;&#10;                    &lt;answertext&gt;10&lt;/answertext&gt;&#10;                    &lt;valuetype&gt;-1&lt;/valuetype&gt;&#10;                &lt;/answer&gt;&#10;                &lt;answer&gt;&#10;                    &lt;guid&gt;F8F1D18998AF4DA68100AE39890CDF36&lt;/guid&gt;&#10;                    &lt;answertext&gt;14&lt;/answertext&gt;&#10;                    &lt;valuetype&gt;-1&lt;/valuetype&gt;&#10;                &lt;/answer&gt;&#10;                &lt;answer&gt;&#10;                    &lt;guid&gt;7809A3F94A48425ABACD5FDD1174A7F2&lt;/guid&gt;&#10;                    &lt;answertext&gt;26&lt;/answertext&gt;&#10;                    &lt;valuetype&gt;1&lt;/valuetype&gt;&#10;                &lt;/answer&gt;&#10;                &lt;answer&gt;&#10;                    &lt;guid&gt;A1893EF7ACC44ED6BC648908DF287005&lt;/guid&gt;&#10;                    &lt;answertext&gt;30&lt;/answertext&gt;&#10;                    &lt;valuetype&gt;-1&lt;/valuetype&gt;&#10;                &lt;/answer&gt;&#10;                &lt;answer&gt;&#10;                    &lt;guid&gt;4803F52EFC394FE7A870AD34423EA677&lt;/guid&gt;&#10;                    &lt;answertext&gt;36&lt;/answertext&gt;&#10;                    &lt;valuetype&gt;-1&lt;/valuetype&gt;&#10;                &lt;/answer&gt;&#10;                &lt;answer&gt;&#10;                    &lt;guid&gt;20BE094DA144491AA3E3EB2195D971AA&lt;/guid&gt;&#10;                    &lt;answertext&gt;60&lt;/answertext&gt;&#10;                    &lt;valuetype&gt;-1&lt;/valuetype&gt;&#10;                &lt;/answer&gt;&#10;                &lt;answer&gt;&#10;                    &lt;guid&gt;F29804BE670A466D9668AED530C7581F&lt;/guid&gt;&#10;                    &lt;answertext&gt;Not listed above&lt;/answertext&gt;&#10;                    &lt;valuetype&gt;-1&lt;/valuetype&gt;&#10;                &lt;/answer&gt;&#10;                &lt;answer&gt;&#10;                    &lt;guid&gt;5A338303A8244C63BE6B9BA3C1886781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32[;]55[;]32[;]False[;]21[;][;crlf;]5.8125[;]5[;]2.17136909575503[;]4.71484375[;crlf;]1[;]-1[;]11[;]1[;][;crlf;]1[;]-1[;]62[;]6[;][;crlf;]0[;]-1[;]103[;]10[;][;crlf;]1[;]-1[;]144[;]14[;][;crlf;]21[;]1[;]265[;]26[;][;crlf;]0[;]-1[;]306[;]30[;][;crlf;]0[;]-1[;]367[;]36[;][;crlf;]0[;]-1[;]608[;]60[;][;crlf;]6[;]-1[;]Not listed above9[;]Not listed above[;][;crlf;]2[;]-1[;]I need more time0[;]I need more time[;]"/>
  <p:tag name="HASRESULTS" val="True"/>
  <p:tag name="LIVECHARTING" val="Fals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1FA0B5EB76A4C1AB7A2573591BA5D6F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1&lt;/answertext&gt;&#10;                    &lt;valuetype&gt;-1&lt;/valuetype&gt;&#10;                &lt;/answer&gt;&#10;                &lt;answer&gt;&#10;                    &lt;guid&gt;ADF1AF965FBC49BDBB8DC4B386740ECA&lt;/guid&gt;&#10;                    &lt;answertext&gt;6&lt;/answertext&gt;&#10;                    &lt;valuetype&gt;-1&lt;/valuetype&gt;&#10;                &lt;/answer&gt;&#10;                &lt;answer&gt;&#10;                    &lt;guid&gt;00D11A74B3304808AF717F55F32A50AF&lt;/guid&gt;&#10;                    &lt;answertext&gt;10&lt;/answertext&gt;&#10;                    &lt;valuetype&gt;-1&lt;/valuetype&gt;&#10;                &lt;/answer&gt;&#10;                &lt;answer&gt;&#10;                    &lt;guid&gt;F8F1D18998AF4DA68100AE39890CDF36&lt;/guid&gt;&#10;                    &lt;answertext&gt;14&lt;/answertext&gt;&#10;                    &lt;valuetype&gt;-1&lt;/valuetype&gt;&#10;                &lt;/answer&gt;&#10;                &lt;answer&gt;&#10;                    &lt;guid&gt;7809A3F94A48425ABACD5FDD1174A7F2&lt;/guid&gt;&#10;                    &lt;answertext&gt;26&lt;/answertext&gt;&#10;                    &lt;valuetype&gt;1&lt;/valuetype&gt;&#10;                &lt;/answer&gt;&#10;                &lt;answer&gt;&#10;                    &lt;guid&gt;A1893EF7ACC44ED6BC648908DF287005&lt;/guid&gt;&#10;                    &lt;answertext&gt;30&lt;/answertext&gt;&#10;                    &lt;valuetype&gt;-1&lt;/valuetype&gt;&#10;                &lt;/answer&gt;&#10;                &lt;answer&gt;&#10;                    &lt;guid&gt;4803F52EFC394FE7A870AD34423EA677&lt;/guid&gt;&#10;                    &lt;answertext&gt;36&lt;/answertext&gt;&#10;                    &lt;valuetype&gt;-1&lt;/valuetype&gt;&#10;                &lt;/answer&gt;&#10;                &lt;answer&gt;&#10;                    &lt;guid&gt;20BE094DA144491AA3E3EB2195D971AA&lt;/guid&gt;&#10;                    &lt;answertext&gt;60&lt;/answertext&gt;&#10;                    &lt;valuetype&gt;-1&lt;/valuetype&gt;&#10;                &lt;/answer&gt;&#10;                &lt;answer&gt;&#10;                    &lt;guid&gt;F29804BE670A466D9668AED530C7581F&lt;/guid&gt;&#10;                    &lt;answertext&gt;Not listed above&lt;/answertext&gt;&#10;                    &lt;valuetype&gt;-1&lt;/valuetype&gt;&#10;                &lt;/answer&gt;&#10;                &lt;answer&gt;&#10;                    &lt;guid&gt;5A338303A8244C63BE6B9BA3C1886781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32[;]55[;]32[;]False[;]21[;][;crlf;]5.8125[;]5[;]2.17136909575503[;]4.71484375[;crlf;]1[;]-1[;]11[;]1[;][;crlf;]1[;]-1[;]62[;]6[;][;crlf;]0[;]-1[;]103[;]10[;][;crlf;]1[;]-1[;]144[;]14[;][;crlf;]21[;]1[;]265[;]26[;][;crlf;]0[;]-1[;]306[;]30[;][;crlf;]0[;]-1[;]367[;]36[;][;crlf;]0[;]-1[;]608[;]60[;][;crlf;]6[;]-1[;]Not listed above9[;]Not listed above[;][;crlf;]2[;]-1[;]I need more time0[;]I need more time[;]"/>
  <p:tag name="HASRESULTS" val="True"/>
  <p:tag name="LIVECHARTING" val="Fals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1FA0B5EB76A4C1AB7A2573591BA5D6F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1&lt;/answertext&gt;&#10;                    &lt;valuetype&gt;-1&lt;/valuetype&gt;&#10;                &lt;/answer&gt;&#10;                &lt;answer&gt;&#10;                    &lt;guid&gt;ADF1AF965FBC49BDBB8DC4B386740ECA&lt;/guid&gt;&#10;                    &lt;answertext&gt;6&lt;/answertext&gt;&#10;                    &lt;valuetype&gt;-1&lt;/valuetype&gt;&#10;                &lt;/answer&gt;&#10;                &lt;answer&gt;&#10;                    &lt;guid&gt;00D11A74B3304808AF717F55F32A50AF&lt;/guid&gt;&#10;                    &lt;answertext&gt;10&lt;/answertext&gt;&#10;                    &lt;valuetype&gt;-1&lt;/valuetype&gt;&#10;                &lt;/answer&gt;&#10;                &lt;answer&gt;&#10;                    &lt;guid&gt;F8F1D18998AF4DA68100AE39890CDF36&lt;/guid&gt;&#10;                    &lt;answertext&gt;14&lt;/answertext&gt;&#10;                    &lt;valuetype&gt;-1&lt;/valuetype&gt;&#10;                &lt;/answer&gt;&#10;                &lt;answer&gt;&#10;                    &lt;guid&gt;7809A3F94A48425ABACD5FDD1174A7F2&lt;/guid&gt;&#10;                    &lt;answertext&gt;26&lt;/answertext&gt;&#10;                    &lt;valuetype&gt;1&lt;/valuetype&gt;&#10;                &lt;/answer&gt;&#10;                &lt;answer&gt;&#10;                    &lt;guid&gt;A1893EF7ACC44ED6BC648908DF287005&lt;/guid&gt;&#10;                    &lt;answertext&gt;30&lt;/answertext&gt;&#10;                    &lt;valuetype&gt;-1&lt;/valuetype&gt;&#10;                &lt;/answer&gt;&#10;                &lt;answer&gt;&#10;                    &lt;guid&gt;4803F52EFC394FE7A870AD34423EA677&lt;/guid&gt;&#10;                    &lt;answertext&gt;36&lt;/answertext&gt;&#10;                    &lt;valuetype&gt;-1&lt;/valuetype&gt;&#10;                &lt;/answer&gt;&#10;                &lt;answer&gt;&#10;                    &lt;guid&gt;20BE094DA144491AA3E3EB2195D971AA&lt;/guid&gt;&#10;                    &lt;answertext&gt;60&lt;/answertext&gt;&#10;                    &lt;valuetype&gt;-1&lt;/valuetype&gt;&#10;                &lt;/answer&gt;&#10;                &lt;answer&gt;&#10;                    &lt;guid&gt;F29804BE670A466D9668AED530C7581F&lt;/guid&gt;&#10;                    &lt;answertext&gt;Not listed above&lt;/answertext&gt;&#10;                    &lt;valuetype&gt;-1&lt;/valuetype&gt;&#10;                &lt;/answer&gt;&#10;                &lt;answer&gt;&#10;                    &lt;guid&gt;5A338303A8244C63BE6B9BA3C1886781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32[;]55[;]32[;]False[;]21[;][;crlf;]5.8125[;]5[;]2.17136909575503[;]4.71484375[;crlf;]1[;]-1[;]11[;]1[;][;crlf;]1[;]-1[;]62[;]6[;][;crlf;]0[;]-1[;]103[;]10[;][;crlf;]1[;]-1[;]144[;]14[;][;crlf;]21[;]1[;]265[;]26[;][;crlf;]0[;]-1[;]306[;]30[;][;crlf;]0[;]-1[;]367[;]36[;][;crlf;]0[;]-1[;]608[;]60[;][;crlf;]6[;]-1[;]Not listed above9[;]Not listed above[;][;crlf;]2[;]-1[;]I need more time0[;]I need more time[;]"/>
  <p:tag name="HASRESULTS" val="True"/>
  <p:tag name="LIVECHARTING" val="Fals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1FA0B5EB76A4C1AB7A2573591BA5D6F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1&lt;/answertext&gt;&#10;                    &lt;valuetype&gt;-1&lt;/valuetype&gt;&#10;                &lt;/answer&gt;&#10;                &lt;answer&gt;&#10;                    &lt;guid&gt;ADF1AF965FBC49BDBB8DC4B386740ECA&lt;/guid&gt;&#10;                    &lt;answertext&gt;6&lt;/answertext&gt;&#10;                    &lt;valuetype&gt;-1&lt;/valuetype&gt;&#10;                &lt;/answer&gt;&#10;                &lt;answer&gt;&#10;                    &lt;guid&gt;00D11A74B3304808AF717F55F32A50AF&lt;/guid&gt;&#10;                    &lt;answertext&gt;10&lt;/answertext&gt;&#10;                    &lt;valuetype&gt;-1&lt;/valuetype&gt;&#10;                &lt;/answer&gt;&#10;                &lt;answer&gt;&#10;                    &lt;guid&gt;F8F1D18998AF4DA68100AE39890CDF36&lt;/guid&gt;&#10;                    &lt;answertext&gt;14&lt;/answertext&gt;&#10;                    &lt;valuetype&gt;-1&lt;/valuetype&gt;&#10;                &lt;/answer&gt;&#10;                &lt;answer&gt;&#10;                    &lt;guid&gt;7809A3F94A48425ABACD5FDD1174A7F2&lt;/guid&gt;&#10;                    &lt;answertext&gt;26&lt;/answertext&gt;&#10;                    &lt;valuetype&gt;1&lt;/valuetype&gt;&#10;                &lt;/answer&gt;&#10;                &lt;answer&gt;&#10;                    &lt;guid&gt;A1893EF7ACC44ED6BC648908DF287005&lt;/guid&gt;&#10;                    &lt;answertext&gt;30&lt;/answertext&gt;&#10;                    &lt;valuetype&gt;-1&lt;/valuetype&gt;&#10;                &lt;/answer&gt;&#10;                &lt;answer&gt;&#10;                    &lt;guid&gt;4803F52EFC394FE7A870AD34423EA677&lt;/guid&gt;&#10;                    &lt;answertext&gt;36&lt;/answertext&gt;&#10;                    &lt;valuetype&gt;-1&lt;/valuetype&gt;&#10;                &lt;/answer&gt;&#10;                &lt;answer&gt;&#10;                    &lt;guid&gt;20BE094DA144491AA3E3EB2195D971AA&lt;/guid&gt;&#10;                    &lt;answertext&gt;60&lt;/answertext&gt;&#10;                    &lt;valuetype&gt;-1&lt;/valuetype&gt;&#10;                &lt;/answer&gt;&#10;                &lt;answer&gt;&#10;                    &lt;guid&gt;F29804BE670A466D9668AED530C7581F&lt;/guid&gt;&#10;                    &lt;answertext&gt;Not listed above&lt;/answertext&gt;&#10;                    &lt;valuetype&gt;-1&lt;/valuetype&gt;&#10;                &lt;/answer&gt;&#10;                &lt;answer&gt;&#10;                    &lt;guid&gt;5A338303A8244C63BE6B9BA3C1886781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EB16E1C54744915B02C2A49BDB4D237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He is at increased risk of cardiac disease&lt;/answertext&gt;&#10;                    &lt;valuetype&gt;-1&lt;/valuetype&gt;&#10;                &lt;/answer&gt;&#10;                &lt;answer&gt;&#10;                    &lt;guid&gt;9E43C31779E044F4A8F7CB291A28EAF5&lt;/guid&gt;&#10;                    &lt;answertext&gt;He may experience some drowsiness and the effects of alcohol may be enhanced&lt;/answertext&gt;&#10;                    &lt;valuetype&gt;-1&lt;/valuetype&gt;&#10;                &lt;/answer&gt;&#10;                &lt;answer&gt;&#10;                    &lt;guid&gt;E3009AAB919546AF9100621F32F0EBA7&lt;/guid&gt;&#10;                    &lt;answertext&gt;He requires blood tests for prolactin levels&lt;/answertext&gt;&#10;                    &lt;valuetype&gt;-1&lt;/valuetype&gt;&#10;                &lt;/answer&gt;&#10;                &lt;answer&gt;&#10;                    &lt;guid&gt;52B48C9CEAA346F2A901535D8F5D86C9&lt;/guid&gt;&#10;                    &lt;answertext&gt;He requires regular blood tests for his cholesterol and fasting blood glucose levels&lt;/answertext&gt;&#10;                    &lt;valuetype&gt;-1&lt;/valuetype&gt;&#10;                &lt;/answer&gt;&#10;                &lt;answer&gt;&#10;                    &lt;guid&gt;9334C883A83F40D5AA10D492C55A0C70&lt;/guid&gt;&#10;                    &lt;answertext&gt;He requires regular blood tests to assess his white blood cells&lt;/answertext&gt;&#10;                    &lt;valuetype&gt;-1&lt;/valuetype&gt;&#10;                &lt;/answer&gt;&#10;                &lt;answer&gt;&#10;                    &lt;guid&gt;4D3AF54790FA42FDBEA6E7AD678E93E8&lt;/guid&gt;&#10;                    &lt;answertext&gt;He should not stop the medication abruptly&lt;/answertext&gt;&#10;                    &lt;valuetype&gt;-1&lt;/valuetype&gt;&#10;                &lt;/answer&gt;&#10;                &lt;answer&gt;&#10;                    &lt;guid&gt;A3C3A961A093478D8CA9CFC007851474&lt;/guid&gt;&#10;                    &lt;answertext&gt;He should report symptoms of infection, especially influenza-like illnesses&lt;/answertext&gt;&#10;                    &lt;valuetype&gt;1&lt;/valuetype&gt;&#10;                &lt;/answer&gt;&#10;                &lt;answer&gt;&#10;                    &lt;guid&gt;28246344FD234F9093666C1188FE41ED&lt;/guid&gt;&#10;                    &lt;answertext&gt;He will need his medication to be slowly increased over several weeks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EB16E1C54744915B02C2A49BDB4D237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He is at increased risk of cardiac disease&lt;/answertext&gt;&#10;                    &lt;valuetype&gt;-1&lt;/valuetype&gt;&#10;                &lt;/answer&gt;&#10;                &lt;answer&gt;&#10;                    &lt;guid&gt;9E43C31779E044F4A8F7CB291A28EAF5&lt;/guid&gt;&#10;                    &lt;answertext&gt;He may experience some drowsiness and the effects of alcohol may be enhanced&lt;/answertext&gt;&#10;                    &lt;valuetype&gt;-1&lt;/valuetype&gt;&#10;                &lt;/answer&gt;&#10;                &lt;answer&gt;&#10;                    &lt;guid&gt;E3009AAB919546AF9100621F32F0EBA7&lt;/guid&gt;&#10;                    &lt;answertext&gt;He requires blood tests for prolactin levels&lt;/answertext&gt;&#10;                    &lt;valuetype&gt;-1&lt;/valuetype&gt;&#10;                &lt;/answer&gt;&#10;                &lt;answer&gt;&#10;                    &lt;guid&gt;52B48C9CEAA346F2A901535D8F5D86C9&lt;/guid&gt;&#10;                    &lt;answertext&gt;He requires regular blood tests for his cholesterol and fasting blood glucose levels&lt;/answertext&gt;&#10;                    &lt;valuetype&gt;-1&lt;/valuetype&gt;&#10;                &lt;/answer&gt;&#10;                &lt;answer&gt;&#10;                    &lt;guid&gt;9334C883A83F40D5AA10D492C55A0C70&lt;/guid&gt;&#10;                    &lt;answertext&gt;He requires regular blood tests to assess his white blood cells&lt;/answertext&gt;&#10;                    &lt;valuetype&gt;-1&lt;/valuetype&gt;&#10;                &lt;/answer&gt;&#10;                &lt;answer&gt;&#10;                    &lt;guid&gt;4D3AF54790FA42FDBEA6E7AD678E93E8&lt;/guid&gt;&#10;                    &lt;answertext&gt;He should not stop the medication abruptly&lt;/answertext&gt;&#10;                    &lt;valuetype&gt;-1&lt;/valuetype&gt;&#10;                &lt;/answer&gt;&#10;                &lt;answer&gt;&#10;                    &lt;guid&gt;A3C3A961A093478D8CA9CFC007851474&lt;/guid&gt;&#10;                    &lt;answertext&gt;He should report symptoms of infection, especially influenza-like illnesses&lt;/answertext&gt;&#10;                    &lt;valuetype&gt;1&lt;/valuetype&gt;&#10;                &lt;/answer&gt;&#10;                &lt;answer&gt;&#10;                    &lt;guid&gt;28246344FD234F9093666C1188FE41ED&lt;/guid&gt;&#10;                    &lt;answertext&gt;He will need his medication to be slowly increased over several weeks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AD3C0CC877B4273B62B81A602061759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0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He is at increased risk of cardiac disease&lt;/answertext&gt;&#10;                    &lt;valuetype&gt;1&lt;/valuetype&gt;&#10;                &lt;/answer&gt;&#10;                &lt;answer&gt;&#10;                    &lt;guid&gt;9E43C31779E044F4A8F7CB291A28EAF5&lt;/guid&gt;&#10;                    &lt;answertext&gt;He may experience some drowsiness and the effects of alcohol may be enhanced&lt;/answertext&gt;&#10;                    &lt;valuetype&gt;1&lt;/valuetype&gt;&#10;                &lt;/answer&gt;&#10;                &lt;answer&gt;&#10;                    &lt;guid&gt;E3009AAB919546AF9100621F32F0EBA7&lt;/guid&gt;&#10;                    &lt;answertext&gt;He requires blood tests for prolactin levels&lt;/answertext&gt;&#10;                    &lt;valuetype&gt;1&lt;/valuetype&gt;&#10;                &lt;/answer&gt;&#10;                &lt;answer&gt;&#10;                    &lt;guid&gt;52B48C9CEAA346F2A901535D8F5D86C9&lt;/guid&gt;&#10;                    &lt;answertext&gt;He requires regular blood tests for his cholesterol and fasting blood glucose levels&lt;/answertext&gt;&#10;                    &lt;valuetype&gt;1&lt;/valuetype&gt;&#10;                &lt;/answer&gt;&#10;                &lt;answer&gt;&#10;                    &lt;guid&gt;9334C883A83F40D5AA10D492C55A0C70&lt;/guid&gt;&#10;                    &lt;answertext&gt;He requires regular blood tests to assess his white blood cells&lt;/answertext&gt;&#10;                    &lt;valuetype&gt;1&lt;/valuetype&gt;&#10;                &lt;/answer&gt;&#10;                &lt;answer&gt;&#10;                    &lt;guid&gt;4D3AF54790FA42FDBEA6E7AD678E93E8&lt;/guid&gt;&#10;                    &lt;answertext&gt;He should not stop the medication abruptly&lt;/answertext&gt;&#10;                    &lt;valuetype&gt;1&lt;/valuetype&gt;&#10;                &lt;/answer&gt;&#10;                &lt;answer&gt;&#10;                    &lt;guid&gt;A3C3A961A093478D8CA9CFC007851474&lt;/guid&gt;&#10;                    &lt;answertext&gt;He should report symptoms of infection, especially influenza-like illnesses&lt;/answertext&gt;&#10;                    &lt;valuetype&gt;1&lt;/valuetype&gt;&#10;                &lt;/answer&gt;&#10;                &lt;answer&gt;&#10;                    &lt;guid&gt;28246344FD234F9093666C1188FE41ED&lt;/guid&gt;&#10;                    &lt;answertext&gt;He will need his medication to be slowly increased over several weeks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EB16E1C54744915B02C2A49BDB4D237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He is at increased risk of cardiac disease&lt;/answertext&gt;&#10;                    &lt;valuetype&gt;-1&lt;/valuetype&gt;&#10;                &lt;/answer&gt;&#10;                &lt;answer&gt;&#10;                    &lt;guid&gt;9E43C31779E044F4A8F7CB291A28EAF5&lt;/guid&gt;&#10;                    &lt;answertext&gt;He may experience some drowsiness and the effects of alcohol may be enhanced&lt;/answertext&gt;&#10;                    &lt;valuetype&gt;-1&lt;/valuetype&gt;&#10;                &lt;/answer&gt;&#10;                &lt;answer&gt;&#10;                    &lt;guid&gt;E3009AAB919546AF9100621F32F0EBA7&lt;/guid&gt;&#10;                    &lt;answertext&gt;He requires blood tests for prolactin levels&lt;/answertext&gt;&#10;                    &lt;valuetype&gt;-1&lt;/valuetype&gt;&#10;                &lt;/answer&gt;&#10;                &lt;answer&gt;&#10;                    &lt;guid&gt;52B48C9CEAA346F2A901535D8F5D86C9&lt;/guid&gt;&#10;                    &lt;answertext&gt;He requires regular blood tests for his cholesterol and fasting blood glucose levels&lt;/answertext&gt;&#10;                    &lt;valuetype&gt;-1&lt;/valuetype&gt;&#10;                &lt;/answer&gt;&#10;                &lt;answer&gt;&#10;                    &lt;guid&gt;9334C883A83F40D5AA10D492C55A0C70&lt;/guid&gt;&#10;                    &lt;answertext&gt;He requires regular blood tests to assess his white blood cells&lt;/answertext&gt;&#10;                    &lt;valuetype&gt;-1&lt;/valuetype&gt;&#10;                &lt;/answer&gt;&#10;                &lt;answer&gt;&#10;                    &lt;guid&gt;4D3AF54790FA42FDBEA6E7AD678E93E8&lt;/guid&gt;&#10;                    &lt;answertext&gt;He should not stop the medication abruptly&lt;/answertext&gt;&#10;                    &lt;valuetype&gt;-1&lt;/valuetype&gt;&#10;                &lt;/answer&gt;&#10;                &lt;answer&gt;&#10;                    &lt;guid&gt;A3C3A961A093478D8CA9CFC007851474&lt;/guid&gt;&#10;                    &lt;answertext&gt;He should report symptoms of infection, especially influenza-like illnesses&lt;/answertext&gt;&#10;                    &lt;valuetype&gt;1&lt;/valuetype&gt;&#10;                &lt;/answer&gt;&#10;                &lt;answer&gt;&#10;                    &lt;guid&gt;28246344FD234F9093666C1188FE41ED&lt;/guid&gt;&#10;                    &lt;answertext&gt;He will need his medication to be slowly increased over several weeks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EB16E1C54744915B02C2A49BDB4D237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He is at increased risk of cardiac disease&lt;/answertext&gt;&#10;                    &lt;valuetype&gt;-1&lt;/valuetype&gt;&#10;                &lt;/answer&gt;&#10;                &lt;answer&gt;&#10;                    &lt;guid&gt;9E43C31779E044F4A8F7CB291A28EAF5&lt;/guid&gt;&#10;                    &lt;answertext&gt;He may experience some drowsiness and the effects of alcohol may be enhanced&lt;/answertext&gt;&#10;                    &lt;valuetype&gt;-1&lt;/valuetype&gt;&#10;                &lt;/answer&gt;&#10;                &lt;answer&gt;&#10;                    &lt;guid&gt;E3009AAB919546AF9100621F32F0EBA7&lt;/guid&gt;&#10;                    &lt;answertext&gt;He requires blood tests for prolactin levels&lt;/answertext&gt;&#10;                    &lt;valuetype&gt;-1&lt;/valuetype&gt;&#10;                &lt;/answer&gt;&#10;                &lt;answer&gt;&#10;                    &lt;guid&gt;52B48C9CEAA346F2A901535D8F5D86C9&lt;/guid&gt;&#10;                    &lt;answertext&gt;He requires regular blood tests for his cholesterol and fasting blood glucose levels&lt;/answertext&gt;&#10;                    &lt;valuetype&gt;-1&lt;/valuetype&gt;&#10;                &lt;/answer&gt;&#10;                &lt;answer&gt;&#10;                    &lt;guid&gt;9334C883A83F40D5AA10D492C55A0C70&lt;/guid&gt;&#10;                    &lt;answertext&gt;He requires regular blood tests to assess his white blood cells&lt;/answertext&gt;&#10;                    &lt;valuetype&gt;-1&lt;/valuetype&gt;&#10;                &lt;/answer&gt;&#10;                &lt;answer&gt;&#10;                    &lt;guid&gt;4D3AF54790FA42FDBEA6E7AD678E93E8&lt;/guid&gt;&#10;                    &lt;answertext&gt;He should not stop the medication abruptly&lt;/answertext&gt;&#10;                    &lt;valuetype&gt;-1&lt;/valuetype&gt;&#10;                &lt;/answer&gt;&#10;                &lt;answer&gt;&#10;                    &lt;guid&gt;A3C3A961A093478D8CA9CFC007851474&lt;/guid&gt;&#10;                    &lt;answertext&gt;He should report symptoms of infection, especially influenza-like illnesses&lt;/answertext&gt;&#10;                    &lt;valuetype&gt;1&lt;/valuetype&gt;&#10;                &lt;/answer&gt;&#10;                &lt;answer&gt;&#10;                    &lt;guid&gt;28246344FD234F9093666C1188FE41ED&lt;/guid&gt;&#10;                    &lt;answertext&gt;He will need his medication to be slowly increased over several weeks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22739ABC8EE4ACDB1B413CA79B3EBBF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0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He may get side effects including rare occurrences of visual disturbances&lt;/answertext&gt;&#10;                    &lt;valuetype&gt;1&lt;/valuetype&gt;&#10;                &lt;/answer&gt;&#10;                &lt;answer&gt;&#10;                    &lt;guid&gt;9E43C31779E044F4A8F7CB291A28EAF5&lt;/guid&gt;&#10;                    &lt;answertext&gt;He must not crush the medications&lt;/answertext&gt;&#10;                    &lt;valuetype&gt;-1&lt;/valuetype&gt;&#10;                &lt;/answer&gt;&#10;                &lt;answer&gt;&#10;                    &lt;guid&gt;E3009AAB919546AF9100621F32F0EBA7&lt;/guid&gt;&#10;                    &lt;answertext&gt;He needs regular blood tests&lt;/answertext&gt;&#10;                    &lt;valuetype&gt;-1&lt;/valuetype&gt;&#10;                &lt;/answer&gt;&#10;                &lt;answer&gt;&#10;                    &lt;guid&gt;52B48C9CEAA346F2A901535D8F5D86C9&lt;/guid&gt;&#10;                    &lt;answertext&gt;He should avoid significant exposure to sunlight&lt;/answertext&gt;&#10;                    &lt;valuetype&gt;1&lt;/valuetype&gt;&#10;                &lt;/answer&gt;&#10;                &lt;answer&gt;&#10;                    &lt;guid&gt;9334C883A83F40D5AA10D492C55A0C70&lt;/guid&gt;&#10;                    &lt;answertext&gt;He should continue taking the medications even if he develops side effects&lt;/answertext&gt;&#10;                    &lt;valuetype&gt;-1&lt;/valuetype&gt;&#10;                &lt;/answer&gt;&#10;                &lt;answer&gt;&#10;                    &lt;guid&gt;4D3AF54790FA42FDBEA6E7AD678E93E8&lt;/guid&gt;&#10;                    &lt;answertext&gt;He should not consume alcohol while taking doxycycline&lt;/answertext&gt;&#10;                    &lt;valuetype&gt;-1&lt;/valuetype&gt;&#10;                &lt;/answer&gt;&#10;                &lt;answer&gt;&#10;                    &lt;guid&gt;A3C3A961A093478D8CA9CFC007851474&lt;/guid&gt;&#10;                    &lt;answertext&gt;He should take the medication with milk&lt;/answertext&gt;&#10;                    &lt;valuetype&gt;-1&lt;/valuetype&gt;&#10;                &lt;/answer&gt;&#10;                &lt;answer&gt;&#10;                    &lt;guid&gt;28246344FD234F9093666C1188FE41ED&lt;/guid&gt;&#10;                    &lt;answertext&gt;His teeth can be discoloured from the treatment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22739ABC8EE4ACDB1B413CA79B3EBBF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0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He may get side effects including rare occurrences of visual disturbances&lt;/answertext&gt;&#10;                    &lt;valuetype&gt;1&lt;/valuetype&gt;&#10;                &lt;/answer&gt;&#10;                &lt;answer&gt;&#10;                    &lt;guid&gt;9E43C31779E044F4A8F7CB291A28EAF5&lt;/guid&gt;&#10;                    &lt;answertext&gt;He must not crush the medications&lt;/answertext&gt;&#10;                    &lt;valuetype&gt;-1&lt;/valuetype&gt;&#10;                &lt;/answer&gt;&#10;                &lt;answer&gt;&#10;                    &lt;guid&gt;E3009AAB919546AF9100621F32F0EBA7&lt;/guid&gt;&#10;                    &lt;answertext&gt;He needs regular blood tests&lt;/answertext&gt;&#10;                    &lt;valuetype&gt;-1&lt;/valuetype&gt;&#10;                &lt;/answer&gt;&#10;                &lt;answer&gt;&#10;                    &lt;guid&gt;52B48C9CEAA346F2A901535D8F5D86C9&lt;/guid&gt;&#10;                    &lt;answertext&gt;He should avoid significant exposure to sunlight&lt;/answertext&gt;&#10;                    &lt;valuetype&gt;1&lt;/valuetype&gt;&#10;                &lt;/answer&gt;&#10;                &lt;answer&gt;&#10;                    &lt;guid&gt;9334C883A83F40D5AA10D492C55A0C70&lt;/guid&gt;&#10;                    &lt;answertext&gt;He should continue taking the medications even if he develops side effects&lt;/answertext&gt;&#10;                    &lt;valuetype&gt;-1&lt;/valuetype&gt;&#10;                &lt;/answer&gt;&#10;                &lt;answer&gt;&#10;                    &lt;guid&gt;4D3AF54790FA42FDBEA6E7AD678E93E8&lt;/guid&gt;&#10;                    &lt;answertext&gt;He should not consume alcohol while taking doxycycline&lt;/answertext&gt;&#10;                    &lt;valuetype&gt;-1&lt;/valuetype&gt;&#10;                &lt;/answer&gt;&#10;                &lt;answer&gt;&#10;                    &lt;guid&gt;A3C3A961A093478D8CA9CFC007851474&lt;/guid&gt;&#10;                    &lt;answertext&gt;He should take the medication with milk&lt;/answertext&gt;&#10;                    &lt;valuetype&gt;-1&lt;/valuetype&gt;&#10;                &lt;/answer&gt;&#10;                &lt;answer&gt;&#10;                    &lt;guid&gt;28246344FD234F9093666C1188FE41ED&lt;/guid&gt;&#10;                    &lt;answertext&gt;His teeth can be discoloured from the treatment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22739ABC8EE4ACDB1B413CA79B3EBBF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0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He may get side effects including rare occurrences of visual disturbances&lt;/answertext&gt;&#10;                    &lt;valuetype&gt;1&lt;/valuetype&gt;&#10;                &lt;/answer&gt;&#10;                &lt;answer&gt;&#10;                    &lt;guid&gt;9E43C31779E044F4A8F7CB291A28EAF5&lt;/guid&gt;&#10;                    &lt;answertext&gt;He must not crush the medications&lt;/answertext&gt;&#10;                    &lt;valuetype&gt;-1&lt;/valuetype&gt;&#10;                &lt;/answer&gt;&#10;                &lt;answer&gt;&#10;                    &lt;guid&gt;E3009AAB919546AF9100621F32F0EBA7&lt;/guid&gt;&#10;                    &lt;answertext&gt;He needs regular blood tests&lt;/answertext&gt;&#10;                    &lt;valuetype&gt;-1&lt;/valuetype&gt;&#10;                &lt;/answer&gt;&#10;                &lt;answer&gt;&#10;                    &lt;guid&gt;52B48C9CEAA346F2A901535D8F5D86C9&lt;/guid&gt;&#10;                    &lt;answertext&gt;He should avoid significant exposure to sunlight&lt;/answertext&gt;&#10;                    &lt;valuetype&gt;1&lt;/valuetype&gt;&#10;                &lt;/answer&gt;&#10;                &lt;answer&gt;&#10;                    &lt;guid&gt;9334C883A83F40D5AA10D492C55A0C70&lt;/guid&gt;&#10;                    &lt;answertext&gt;He should continue taking the medications even if he develops side effects&lt;/answertext&gt;&#10;                    &lt;valuetype&gt;-1&lt;/valuetype&gt;&#10;                &lt;/answer&gt;&#10;                &lt;answer&gt;&#10;                    &lt;guid&gt;4D3AF54790FA42FDBEA6E7AD678E93E8&lt;/guid&gt;&#10;                    &lt;answertext&gt;He should not consume alcohol while taking doxycycline&lt;/answertext&gt;&#10;                    &lt;valuetype&gt;-1&lt;/valuetype&gt;&#10;                &lt;/answer&gt;&#10;                &lt;answer&gt;&#10;                    &lt;guid&gt;A3C3A961A093478D8CA9CFC007851474&lt;/guid&gt;&#10;                    &lt;answertext&gt;He should take the medication with milk&lt;/answertext&gt;&#10;                    &lt;valuetype&gt;-1&lt;/valuetype&gt;&#10;                &lt;/answer&gt;&#10;                &lt;answer&gt;&#10;                    &lt;guid&gt;28246344FD234F9093666C1188FE41ED&lt;/guid&gt;&#10;                    &lt;answertext&gt;His teeth can be discoloured from the treatment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F2943A8C14D4038B1F5F4D7EE579B0F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He may get side effects including rare occurrences of visual disturbances&lt;/answertext&gt;&#10;                    &lt;valuetype&gt;-1&lt;/valuetype&gt;&#10;                &lt;/answer&gt;&#10;                &lt;answer&gt;&#10;                    &lt;guid&gt;9E43C31779E044F4A8F7CB291A28EAF5&lt;/guid&gt;&#10;                    &lt;answertext&gt;He must not crush the medications&lt;/answertext&gt;&#10;                    &lt;valuetype&gt;-1&lt;/valuetype&gt;&#10;                &lt;/answer&gt;&#10;                &lt;answer&gt;&#10;                    &lt;guid&gt;E3009AAB919546AF9100621F32F0EBA7&lt;/guid&gt;&#10;                    &lt;answertext&gt;He needs regular blood tests&lt;/answertext&gt;&#10;                    &lt;valuetype&gt;-1&lt;/valuetype&gt;&#10;                &lt;/answer&gt;&#10;                &lt;answer&gt;&#10;                    &lt;guid&gt;52B48C9CEAA346F2A901535D8F5D86C9&lt;/guid&gt;&#10;                    &lt;answertext&gt;He should avoid significant exposure to sunlight&lt;/answertext&gt;&#10;                    &lt;valuetype&gt;1&lt;/valuetype&gt;&#10;                &lt;/answer&gt;&#10;                &lt;answer&gt;&#10;                    &lt;guid&gt;9334C883A83F40D5AA10D492C55A0C70&lt;/guid&gt;&#10;                    &lt;answertext&gt;He should continue taking the medications even if he develops side effects&lt;/answertext&gt;&#10;                    &lt;valuetype&gt;-1&lt;/valuetype&gt;&#10;                &lt;/answer&gt;&#10;                &lt;answer&gt;&#10;                    &lt;guid&gt;4D3AF54790FA42FDBEA6E7AD678E93E8&lt;/guid&gt;&#10;                    &lt;answertext&gt;He should not consume alcohol while taking doxycycline&lt;/answertext&gt;&#10;                    &lt;valuetype&gt;-1&lt;/valuetype&gt;&#10;                &lt;/answer&gt;&#10;                &lt;answer&gt;&#10;                    &lt;guid&gt;A3C3A961A093478D8CA9CFC007851474&lt;/guid&gt;&#10;                    &lt;answertext&gt;He should take the medication with milk&lt;/answertext&gt;&#10;                    &lt;valuetype&gt;-1&lt;/valuetype&gt;&#10;                &lt;/answer&gt;&#10;                &lt;answer&gt;&#10;                    &lt;guid&gt;28246344FD234F9093666C1188FE41ED&lt;/guid&gt;&#10;                    &lt;answertext&gt;His teeth can be discoloured from the treatment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AD3C0CC877B4273B62B81A602061759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0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He is at increased risk of cardiac disease&lt;/answertext&gt;&#10;                    &lt;valuetype&gt;1&lt;/valuetype&gt;&#10;                &lt;/answer&gt;&#10;                &lt;answer&gt;&#10;                    &lt;guid&gt;9E43C31779E044F4A8F7CB291A28EAF5&lt;/guid&gt;&#10;                    &lt;answertext&gt;He may experience some drowsiness and the effects of alcohol may be enhanced&lt;/answertext&gt;&#10;                    &lt;valuetype&gt;1&lt;/valuetype&gt;&#10;                &lt;/answer&gt;&#10;                &lt;answer&gt;&#10;                    &lt;guid&gt;E3009AAB919546AF9100621F32F0EBA7&lt;/guid&gt;&#10;                    &lt;answertext&gt;He requires blood tests for prolactin levels&lt;/answertext&gt;&#10;                    &lt;valuetype&gt;1&lt;/valuetype&gt;&#10;                &lt;/answer&gt;&#10;                &lt;answer&gt;&#10;                    &lt;guid&gt;52B48C9CEAA346F2A901535D8F5D86C9&lt;/guid&gt;&#10;                    &lt;answertext&gt;He requires regular blood tests for his cholesterol and fasting blood glucose levels&lt;/answertext&gt;&#10;                    &lt;valuetype&gt;1&lt;/valuetype&gt;&#10;                &lt;/answer&gt;&#10;                &lt;answer&gt;&#10;                    &lt;guid&gt;9334C883A83F40D5AA10D492C55A0C70&lt;/guid&gt;&#10;                    &lt;answertext&gt;He requires regular blood tests to assess his white blood cells&lt;/answertext&gt;&#10;                    &lt;valuetype&gt;1&lt;/valuetype&gt;&#10;                &lt;/answer&gt;&#10;                &lt;answer&gt;&#10;                    &lt;guid&gt;4D3AF54790FA42FDBEA6E7AD678E93E8&lt;/guid&gt;&#10;                    &lt;answertext&gt;He should not stop the medication abruptly&lt;/answertext&gt;&#10;                    &lt;valuetype&gt;1&lt;/valuetype&gt;&#10;                &lt;/answer&gt;&#10;                &lt;answer&gt;&#10;                    &lt;guid&gt;A3C3A961A093478D8CA9CFC007851474&lt;/guid&gt;&#10;                    &lt;answertext&gt;He should report symptoms of infection, especially influenza-like illnesses&lt;/answertext&gt;&#10;                    &lt;valuetype&gt;1&lt;/valuetype&gt;&#10;                &lt;/answer&gt;&#10;                &lt;answer&gt;&#10;                    &lt;guid&gt;28246344FD234F9093666C1188FE41ED&lt;/guid&gt;&#10;                    &lt;answertext&gt;He will need his medication to be slowly increased over several weeks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019F082B19A4BE98B5EA6B981EB9E97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0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Gastro-intestinal side-effects are common. However, a slow increase in dose may improve tolerability&lt;/answertext&gt;&#10;                    &lt;valuetype&gt;1&lt;/valuetype&gt;&#10;                &lt;/answer&gt;&#10;                &lt;answer&gt;&#10;                    &lt;guid&gt;9E43C31779E044F4A8F7CB291A28EAF5&lt;/guid&gt;&#10;                    &lt;answertext&gt;Metformin may cause a decline in her renal function&lt;/answertext&gt;&#10;                    &lt;valuetype&gt;-1&lt;/valuetype&gt;&#10;                &lt;/answer&gt;&#10;                &lt;answer&gt;&#10;                    &lt;guid&gt;E3009AAB919546AF9100621F32F0EBA7&lt;/guid&gt;&#10;                    &lt;answertext&gt;She is likely to require higher doses in the future&lt;/answertext&gt;&#10;                    &lt;valuetype&gt;1&lt;/valuetype&gt;&#10;                &lt;/answer&gt;&#10;                &lt;answer&gt;&#10;                    &lt;guid&gt;52B48C9CEAA346F2A901535D8F5D86C9&lt;/guid&gt;&#10;                    &lt;answertext&gt;She should have adequate contraception when taking metformin&lt;/answertext&gt;&#10;                    &lt;valuetype&gt;-1&lt;/valuetype&gt;&#10;                &lt;/answer&gt;&#10;                &lt;answer&gt;&#10;                    &lt;guid&gt;9334C883A83F40D5AA10D492C55A0C70&lt;/guid&gt;&#10;                    &lt;answertext&gt;She should stop taking metformin if she develops diarrhoea or vomiting&lt;/answertext&gt;&#10;                    &lt;valuetype&gt;1&lt;/valuetype&gt;&#10;                &lt;/answer&gt;&#10;                &lt;answer&gt;&#10;                    &lt;guid&gt;4D3AF54790FA42FDBEA6E7AD678E93E8&lt;/guid&gt;&#10;                    &lt;answertext&gt;She should take metformin 30 minutes before food&lt;/answertext&gt;&#10;                    &lt;valuetype&gt;-1&lt;/valuetype&gt;&#10;                &lt;/answer&gt;&#10;                &lt;answer&gt;&#10;                    &lt;guid&gt;A3C3A961A093478D8CA9CFC007851474&lt;/guid&gt;&#10;                    &lt;answertext&gt;She will require monitoring for her renal function 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019F082B19A4BE98B5EA6B981EB9E97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0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Gastro-intestinal side-effects are common. However, a slow increase in dose may improve tolerability&lt;/answertext&gt;&#10;                    &lt;valuetype&gt;1&lt;/valuetype&gt;&#10;                &lt;/answer&gt;&#10;                &lt;answer&gt;&#10;                    &lt;guid&gt;9E43C31779E044F4A8F7CB291A28EAF5&lt;/guid&gt;&#10;                    &lt;answertext&gt;Metformin may cause a decline in her renal function&lt;/answertext&gt;&#10;                    &lt;valuetype&gt;-1&lt;/valuetype&gt;&#10;                &lt;/answer&gt;&#10;                &lt;answer&gt;&#10;                    &lt;guid&gt;E3009AAB919546AF9100621F32F0EBA7&lt;/guid&gt;&#10;                    &lt;answertext&gt;She is likely to require higher doses in the future&lt;/answertext&gt;&#10;                    &lt;valuetype&gt;1&lt;/valuetype&gt;&#10;                &lt;/answer&gt;&#10;                &lt;answer&gt;&#10;                    &lt;guid&gt;52B48C9CEAA346F2A901535D8F5D86C9&lt;/guid&gt;&#10;                    &lt;answertext&gt;She should have adequate contraception when taking metformin&lt;/answertext&gt;&#10;                    &lt;valuetype&gt;-1&lt;/valuetype&gt;&#10;                &lt;/answer&gt;&#10;                &lt;answer&gt;&#10;                    &lt;guid&gt;9334C883A83F40D5AA10D492C55A0C70&lt;/guid&gt;&#10;                    &lt;answertext&gt;She should stop taking metformin if she develops diarrhoea or vomiting&lt;/answertext&gt;&#10;                    &lt;valuetype&gt;1&lt;/valuetype&gt;&#10;                &lt;/answer&gt;&#10;                &lt;answer&gt;&#10;                    &lt;guid&gt;4D3AF54790FA42FDBEA6E7AD678E93E8&lt;/guid&gt;&#10;                    &lt;answertext&gt;She should take metformin 30 minutes before food&lt;/answertext&gt;&#10;                    &lt;valuetype&gt;-1&lt;/valuetype&gt;&#10;                &lt;/answer&gt;&#10;                &lt;answer&gt;&#10;                    &lt;guid&gt;A3C3A961A093478D8CA9CFC007851474&lt;/guid&gt;&#10;                    &lt;answertext&gt;She will require monitoring for her renal function 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589FC5E3371459087D4526BA9FF9C9C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Gastro-intestinal side-effects are common. However, a slow increase in dose may improve tolerability&lt;/answertext&gt;&#10;                    &lt;valuetype&gt;-1&lt;/valuetype&gt;&#10;                &lt;/answer&gt;&#10;                &lt;answer&gt;&#10;                    &lt;guid&gt;9E43C31779E044F4A8F7CB291A28EAF5&lt;/guid&gt;&#10;                    &lt;answertext&gt;Metformin may cause a decline in her renal function&lt;/answertext&gt;&#10;                    &lt;valuetype&gt;-1&lt;/valuetype&gt;&#10;                &lt;/answer&gt;&#10;                &lt;answer&gt;&#10;                    &lt;guid&gt;E3009AAB919546AF9100621F32F0EBA7&lt;/guid&gt;&#10;                    &lt;answertext&gt;She is likely to require higher doses in the future&lt;/answertext&gt;&#10;                    &lt;valuetype&gt;-1&lt;/valuetype&gt;&#10;                &lt;/answer&gt;&#10;                &lt;answer&gt;&#10;                    &lt;guid&gt;52B48C9CEAA346F2A901535D8F5D86C9&lt;/guid&gt;&#10;                    &lt;answertext&gt;She should have adequate contraception when taking metformin&lt;/answertext&gt;&#10;                    &lt;valuetype&gt;-1&lt;/valuetype&gt;&#10;                &lt;/answer&gt;&#10;                &lt;answer&gt;&#10;                    &lt;guid&gt;9334C883A83F40D5AA10D492C55A0C70&lt;/guid&gt;&#10;                    &lt;answertext&gt;She should stop taking metformin if she develops diarrhoea or vomiting&lt;/answertext&gt;&#10;                    &lt;valuetype&gt;1&lt;/valuetype&gt;&#10;                &lt;/answer&gt;&#10;                &lt;answer&gt;&#10;                    &lt;guid&gt;4D3AF54790FA42FDBEA6E7AD678E93E8&lt;/guid&gt;&#10;                    &lt;answertext&gt;She should take metformin 30 minutes before food&lt;/answertext&gt;&#10;                    &lt;valuetype&gt;-1&lt;/valuetype&gt;&#10;                &lt;/answer&gt;&#10;                &lt;answer&gt;&#10;                    &lt;guid&gt;5D284BAD73D54449B59F4337D2F67E5B&lt;/guid&gt;&#10;                    &lt;answertext&gt;She will require monitoring for her renal function 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589FC5E3371459087D4526BA9FF9C9C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Gastro-intestinal side-effects are common. However, a slow increase in dose may improve tolerability&lt;/answertext&gt;&#10;                    &lt;valuetype&gt;-1&lt;/valuetype&gt;&#10;                &lt;/answer&gt;&#10;                &lt;answer&gt;&#10;                    &lt;guid&gt;9E43C31779E044F4A8F7CB291A28EAF5&lt;/guid&gt;&#10;                    &lt;answertext&gt;Metformin may cause a decline in her renal function&lt;/answertext&gt;&#10;                    &lt;valuetype&gt;-1&lt;/valuetype&gt;&#10;                &lt;/answer&gt;&#10;                &lt;answer&gt;&#10;                    &lt;guid&gt;E3009AAB919546AF9100621F32F0EBA7&lt;/guid&gt;&#10;                    &lt;answertext&gt;She is likely to require higher doses in the future&lt;/answertext&gt;&#10;                    &lt;valuetype&gt;-1&lt;/valuetype&gt;&#10;                &lt;/answer&gt;&#10;                &lt;answer&gt;&#10;                    &lt;guid&gt;52B48C9CEAA346F2A901535D8F5D86C9&lt;/guid&gt;&#10;                    &lt;answertext&gt;She should have adequate contraception when taking metformin&lt;/answertext&gt;&#10;                    &lt;valuetype&gt;-1&lt;/valuetype&gt;&#10;                &lt;/answer&gt;&#10;                &lt;answer&gt;&#10;                    &lt;guid&gt;9334C883A83F40D5AA10D492C55A0C70&lt;/guid&gt;&#10;                    &lt;answertext&gt;She should stop taking metformin if she develops diarrhoea or vomiting&lt;/answertext&gt;&#10;                    &lt;valuetype&gt;1&lt;/valuetype&gt;&#10;                &lt;/answer&gt;&#10;                &lt;answer&gt;&#10;                    &lt;guid&gt;4D3AF54790FA42FDBEA6E7AD678E93E8&lt;/guid&gt;&#10;                    &lt;answertext&gt;She should take metformin 30 minutes before food&lt;/answertext&gt;&#10;                    &lt;valuetype&gt;-1&lt;/valuetype&gt;&#10;                &lt;/answer&gt;&#10;                &lt;answer&gt;&#10;                    &lt;guid&gt;5D284BAD73D54449B59F4337D2F67E5B&lt;/guid&gt;&#10;                    &lt;answertext&gt;She will require monitoring for her renal function 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589FC5E3371459087D4526BA9FF9C9C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Gastro-intestinal side-effects are common. However, a slow increase in dose may improve tolerability&lt;/answertext&gt;&#10;                    &lt;valuetype&gt;-1&lt;/valuetype&gt;&#10;                &lt;/answer&gt;&#10;                &lt;answer&gt;&#10;                    &lt;guid&gt;9E43C31779E044F4A8F7CB291A28EAF5&lt;/guid&gt;&#10;                    &lt;answertext&gt;Metformin may cause a decline in her renal function&lt;/answertext&gt;&#10;                    &lt;valuetype&gt;-1&lt;/valuetype&gt;&#10;                &lt;/answer&gt;&#10;                &lt;answer&gt;&#10;                    &lt;guid&gt;E3009AAB919546AF9100621F32F0EBA7&lt;/guid&gt;&#10;                    &lt;answertext&gt;She is likely to require higher doses in the future&lt;/answertext&gt;&#10;                    &lt;valuetype&gt;-1&lt;/valuetype&gt;&#10;                &lt;/answer&gt;&#10;                &lt;answer&gt;&#10;                    &lt;guid&gt;52B48C9CEAA346F2A901535D8F5D86C9&lt;/guid&gt;&#10;                    &lt;answertext&gt;She should have adequate contraception when taking metformin&lt;/answertext&gt;&#10;                    &lt;valuetype&gt;-1&lt;/valuetype&gt;&#10;                &lt;/answer&gt;&#10;                &lt;answer&gt;&#10;                    &lt;guid&gt;9334C883A83F40D5AA10D492C55A0C70&lt;/guid&gt;&#10;                    &lt;answertext&gt;She should stop taking metformin if she develops diarrhoea or vomiting&lt;/answertext&gt;&#10;                    &lt;valuetype&gt;1&lt;/valuetype&gt;&#10;                &lt;/answer&gt;&#10;                &lt;answer&gt;&#10;                    &lt;guid&gt;4D3AF54790FA42FDBEA6E7AD678E93E8&lt;/guid&gt;&#10;                    &lt;answertext&gt;She should take metformin 30 minutes before food&lt;/answertext&gt;&#10;                    &lt;valuetype&gt;-1&lt;/valuetype&gt;&#10;                &lt;/answer&gt;&#10;                &lt;answer&gt;&#10;                    &lt;guid&gt;5D284BAD73D54449B59F4337D2F67E5B&lt;/guid&gt;&#10;                    &lt;answertext&gt;She will require monitoring for her renal function 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589FC5E3371459087D4526BA9FF9C9C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Gastro-intestinal side-effects are common. However, a slow increase in dose may improve tolerability&lt;/answertext&gt;&#10;                    &lt;valuetype&gt;-1&lt;/valuetype&gt;&#10;                &lt;/answer&gt;&#10;                &lt;answer&gt;&#10;                    &lt;guid&gt;9E43C31779E044F4A8F7CB291A28EAF5&lt;/guid&gt;&#10;                    &lt;answertext&gt;Metformin may cause a decline in her renal function&lt;/answertext&gt;&#10;                    &lt;valuetype&gt;-1&lt;/valuetype&gt;&#10;                &lt;/answer&gt;&#10;                &lt;answer&gt;&#10;                    &lt;guid&gt;E3009AAB919546AF9100621F32F0EBA7&lt;/guid&gt;&#10;                    &lt;answertext&gt;She is likely to require higher doses in the future&lt;/answertext&gt;&#10;                    &lt;valuetype&gt;-1&lt;/valuetype&gt;&#10;                &lt;/answer&gt;&#10;                &lt;answer&gt;&#10;                    &lt;guid&gt;52B48C9CEAA346F2A901535D8F5D86C9&lt;/guid&gt;&#10;                    &lt;answertext&gt;She should have adequate contraception when taking metformin&lt;/answertext&gt;&#10;                    &lt;valuetype&gt;-1&lt;/valuetype&gt;&#10;                &lt;/answer&gt;&#10;                &lt;answer&gt;&#10;                    &lt;guid&gt;9334C883A83F40D5AA10D492C55A0C70&lt;/guid&gt;&#10;                    &lt;answertext&gt;She should stop taking metformin if she develops diarrhoea or vomiting&lt;/answertext&gt;&#10;                    &lt;valuetype&gt;1&lt;/valuetype&gt;&#10;                &lt;/answer&gt;&#10;                &lt;answer&gt;&#10;                    &lt;guid&gt;4D3AF54790FA42FDBEA6E7AD678E93E8&lt;/guid&gt;&#10;                    &lt;answertext&gt;She should take metformin 30 minutes before food&lt;/answertext&gt;&#10;                    &lt;valuetype&gt;-1&lt;/valuetype&gt;&#10;                &lt;/answer&gt;&#10;                &lt;answer&gt;&#10;                    &lt;guid&gt;5D284BAD73D54449B59F4337D2F67E5B&lt;/guid&gt;&#10;                    &lt;answertext&gt;She will require monitoring for her renal function 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95F5BAB83CE4765BE66BAAD219FB191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0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If not already immune, she should avoid close contact with people who have chickenpox, shingles or measles&lt;/answertext&gt;&#10;                    &lt;valuetype&gt;1&lt;/valuetype&gt;&#10;                &lt;/answer&gt;&#10;                &lt;answer&gt;&#10;                    &lt;guid&gt;9E43C31779E044F4A8F7CB291A28EAF5&lt;/guid&gt;&#10;                    &lt;answertext&gt;She may need to increase steroid dose during peri-operative period&lt;/answertext&gt;&#10;                    &lt;valuetype&gt;1&lt;/valuetype&gt;&#10;                &lt;/answer&gt;&#10;                &lt;answer&gt;&#10;                    &lt;guid&gt;E3009AAB919546AF9100621F32F0EBA7&lt;/guid&gt;&#10;                    &lt;answertext&gt;She may need to increase steroid dose with intercurrent illness&lt;/answertext&gt;&#10;                    &lt;valuetype&gt;1&lt;/valuetype&gt;&#10;                &lt;/answer&gt;&#10;                &lt;answer&gt;&#10;                    &lt;guid&gt;52B48C9CEAA346F2A901535D8F5D86C9&lt;/guid&gt;&#10;                    &lt;answertext&gt;She should carry a Steroid Treatment Card &lt;/answertext&gt;&#10;                    &lt;valuetype&gt;1&lt;/valuetype&gt;&#10;                &lt;/answer&gt;&#10;                &lt;answer&gt;&#10;                    &lt;guid&gt;9334C883A83F40D5AA10D492C55A0C70&lt;/guid&gt;&#10;                    &lt;answertext&gt;She should seek medical advice if worrying psychological changes occur&lt;/answertext&gt;&#10;                    &lt;valuetype&gt;1&lt;/valuetype&gt;&#10;                &lt;/answer&gt;&#10;                &lt;answer&gt;&#10;                    &lt;guid&gt;4D3AF54790FA42FDBEA6E7AD678E93E8&lt;/guid&gt;&#10;                    &lt;answertext&gt;Steroids are contraindicated in pregnancy&lt;/answertext&gt;&#10;                    &lt;valuetype&gt;-1&lt;/valuetype&gt;&#10;                &lt;/answer&gt;&#10;                &lt;answer&gt;&#10;                    &lt;guid&gt;A3C3A961A093478D8CA9CFC007851474&lt;/guid&gt;&#10;                    &lt;answertext&gt;Steroids should be taken in the morning to reduce risk of sleep disturbance&lt;/answertext&gt;&#10;                    &lt;valuetype&gt;1&lt;/valuetype&gt;&#10;                &lt;/answer&gt;&#10;                &lt;answer&gt;&#10;                    &lt;guid&gt;468378B1C8114013AF70EEB218448E81&lt;/guid&gt;&#10;                    &lt;answertext&gt;Steroids should be taken with or just after food&lt;/answertext&gt;&#10;                    &lt;valuetype&gt;1&lt;/valuetype&gt;&#10;                &lt;/answer&gt;&#10;                &lt;answer&gt;&#10;                    &lt;guid&gt;7839F075E0D34FE49F4945BA27DE1CAC&lt;/guid&gt;&#10;                    &lt;answertext&gt;Treatment must not be stopped abruptly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95F5BAB83CE4765BE66BAAD219FB191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0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If not already immune, she should avoid close contact with people who have chickenpox, shingles or measles&lt;/answertext&gt;&#10;                    &lt;valuetype&gt;1&lt;/valuetype&gt;&#10;                &lt;/answer&gt;&#10;                &lt;answer&gt;&#10;                    &lt;guid&gt;9E43C31779E044F4A8F7CB291A28EAF5&lt;/guid&gt;&#10;                    &lt;answertext&gt;She may need to increase steroid dose during peri-operative period&lt;/answertext&gt;&#10;                    &lt;valuetype&gt;1&lt;/valuetype&gt;&#10;                &lt;/answer&gt;&#10;                &lt;answer&gt;&#10;                    &lt;guid&gt;E3009AAB919546AF9100621F32F0EBA7&lt;/guid&gt;&#10;                    &lt;answertext&gt;She may need to increase steroid dose with intercurrent illness&lt;/answertext&gt;&#10;                    &lt;valuetype&gt;1&lt;/valuetype&gt;&#10;                &lt;/answer&gt;&#10;                &lt;answer&gt;&#10;                    &lt;guid&gt;52B48C9CEAA346F2A901535D8F5D86C9&lt;/guid&gt;&#10;                    &lt;answertext&gt;She should carry a Steroid Treatment Card &lt;/answertext&gt;&#10;                    &lt;valuetype&gt;1&lt;/valuetype&gt;&#10;                &lt;/answer&gt;&#10;                &lt;answer&gt;&#10;                    &lt;guid&gt;9334C883A83F40D5AA10D492C55A0C70&lt;/guid&gt;&#10;                    &lt;answertext&gt;She should seek medical advice if worrying psychological changes occur&lt;/answertext&gt;&#10;                    &lt;valuetype&gt;1&lt;/valuetype&gt;&#10;                &lt;/answer&gt;&#10;                &lt;answer&gt;&#10;                    &lt;guid&gt;4D3AF54790FA42FDBEA6E7AD678E93E8&lt;/guid&gt;&#10;                    &lt;answertext&gt;Steroids are contraindicated in pregnancy&lt;/answertext&gt;&#10;                    &lt;valuetype&gt;-1&lt;/valuetype&gt;&#10;                &lt;/answer&gt;&#10;                &lt;answer&gt;&#10;                    &lt;guid&gt;A3C3A961A093478D8CA9CFC007851474&lt;/guid&gt;&#10;                    &lt;answertext&gt;Steroids should be taken in the morning to reduce risk of sleep disturbance&lt;/answertext&gt;&#10;                    &lt;valuetype&gt;1&lt;/valuetype&gt;&#10;                &lt;/answer&gt;&#10;                &lt;answer&gt;&#10;                    &lt;guid&gt;468378B1C8114013AF70EEB218448E81&lt;/guid&gt;&#10;                    &lt;answertext&gt;Steroids should be taken with or just after food&lt;/answertext&gt;&#10;                    &lt;valuetype&gt;1&lt;/valuetype&gt;&#10;                &lt;/answer&gt;&#10;                &lt;answer&gt;&#10;                    &lt;guid&gt;7839F075E0D34FE49F4945BA27DE1CAC&lt;/guid&gt;&#10;                    &lt;answertext&gt;Treatment must not be stopped abruptly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D871620FF13430AAD5C7A73BBB37876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If not already immune, she should avoid close contact with people who have chickenpox, shingles or measles&lt;/answertext&gt;&#10;                    &lt;valuetype&gt;-1&lt;/valuetype&gt;&#10;                &lt;/answer&gt;&#10;                &lt;answer&gt;&#10;                    &lt;guid&gt;9E43C31779E044F4A8F7CB291A28EAF5&lt;/guid&gt;&#10;                    &lt;answertext&gt;She may need to increase steroid dose during peri-operative period&lt;/answertext&gt;&#10;                    &lt;valuetype&gt;-1&lt;/valuetype&gt;&#10;                &lt;/answer&gt;&#10;                &lt;answer&gt;&#10;                    &lt;guid&gt;E3009AAB919546AF9100621F32F0EBA7&lt;/guid&gt;&#10;                    &lt;answertext&gt;She may need to increase steroid dose with intercurrent illness&lt;/answertext&gt;&#10;                    &lt;valuetype&gt;-1&lt;/valuetype&gt;&#10;                &lt;/answer&gt;&#10;                &lt;answer&gt;&#10;                    &lt;guid&gt;52B48C9CEAA346F2A901535D8F5D86C9&lt;/guid&gt;&#10;                    &lt;answertext&gt;She should carry a Steroid Treatment Card &lt;/answertext&gt;&#10;                    &lt;valuetype&gt;-1&lt;/valuetype&gt;&#10;                &lt;/answer&gt;&#10;                &lt;answer&gt;&#10;                    &lt;guid&gt;9334C883A83F40D5AA10D492C55A0C70&lt;/guid&gt;&#10;                    &lt;answertext&gt;She should seek medical advice if worrying psychological changes occur&lt;/answertext&gt;&#10;                    &lt;valuetype&gt;-1&lt;/valuetype&gt;&#10;                &lt;/answer&gt;&#10;                &lt;answer&gt;&#10;                    &lt;guid&gt;4D3AF54790FA42FDBEA6E7AD678E93E8&lt;/guid&gt;&#10;                    &lt;answertext&gt;Steroids are contraindicated in pregnancy&lt;/answertext&gt;&#10;                    &lt;valuetype&gt;-1&lt;/valuetype&gt;&#10;                &lt;/answer&gt;&#10;                &lt;answer&gt;&#10;                    &lt;guid&gt;A3C3A961A093478D8CA9CFC007851474&lt;/guid&gt;&#10;                    &lt;answertext&gt;Steroids should be taken in the morning to reduce risk of sleep disturbance&lt;/answertext&gt;&#10;                    &lt;valuetype&gt;-1&lt;/valuetype&gt;&#10;                &lt;/answer&gt;&#10;                &lt;answer&gt;&#10;                    &lt;guid&gt;126E13B75E9A467B8B3DC3B81F0CEB44&lt;/guid&gt;&#10;                    &lt;answertext&gt;Steroids should be taken with or just after food&lt;/answertext&gt;&#10;                    &lt;valuetype&gt;-1&lt;/valuetype&gt;&#10;                &lt;/answer&gt;&#10;                &lt;answer&gt;&#10;                    &lt;guid&gt;93F191953B0042559EDC224F86AFFA17&lt;/guid&gt;&#10;                    &lt;answertext&gt;Treatment must not be stopped abruptly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D871620FF13430AAD5C7A73BBB37876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If not already immune, she should avoid close contact with people who have chickenpox, shingles or measles&lt;/answertext&gt;&#10;                    &lt;valuetype&gt;-1&lt;/valuetype&gt;&#10;                &lt;/answer&gt;&#10;                &lt;answer&gt;&#10;                    &lt;guid&gt;9E43C31779E044F4A8F7CB291A28EAF5&lt;/guid&gt;&#10;                    &lt;answertext&gt;She may need to increase steroid dose during peri-operative period&lt;/answertext&gt;&#10;                    &lt;valuetype&gt;-1&lt;/valuetype&gt;&#10;                &lt;/answer&gt;&#10;                &lt;answer&gt;&#10;                    &lt;guid&gt;E3009AAB919546AF9100621F32F0EBA7&lt;/guid&gt;&#10;                    &lt;answertext&gt;She may need to increase steroid dose with intercurrent illness&lt;/answertext&gt;&#10;                    &lt;valuetype&gt;-1&lt;/valuetype&gt;&#10;                &lt;/answer&gt;&#10;                &lt;answer&gt;&#10;                    &lt;guid&gt;52B48C9CEAA346F2A901535D8F5D86C9&lt;/guid&gt;&#10;                    &lt;answertext&gt;She should carry a Steroid Treatment Card &lt;/answertext&gt;&#10;                    &lt;valuetype&gt;-1&lt;/valuetype&gt;&#10;                &lt;/answer&gt;&#10;                &lt;answer&gt;&#10;                    &lt;guid&gt;9334C883A83F40D5AA10D492C55A0C70&lt;/guid&gt;&#10;                    &lt;answertext&gt;She should seek medical advice if worrying psychological changes occur&lt;/answertext&gt;&#10;                    &lt;valuetype&gt;-1&lt;/valuetype&gt;&#10;                &lt;/answer&gt;&#10;                &lt;answer&gt;&#10;                    &lt;guid&gt;4D3AF54790FA42FDBEA6E7AD678E93E8&lt;/guid&gt;&#10;                    &lt;answertext&gt;Steroids are contraindicated in pregnancy&lt;/answertext&gt;&#10;                    &lt;valuetype&gt;-1&lt;/valuetype&gt;&#10;                &lt;/answer&gt;&#10;                &lt;answer&gt;&#10;                    &lt;guid&gt;A3C3A961A093478D8CA9CFC007851474&lt;/guid&gt;&#10;                    &lt;answertext&gt;Steroids should be taken in the morning to reduce risk of sleep disturbance&lt;/answertext&gt;&#10;                    &lt;valuetype&gt;-1&lt;/valuetype&gt;&#10;                &lt;/answer&gt;&#10;                &lt;answer&gt;&#10;                    &lt;guid&gt;126E13B75E9A467B8B3DC3B81F0CEB44&lt;/guid&gt;&#10;                    &lt;answertext&gt;Steroids should be taken with or just after food&lt;/answertext&gt;&#10;                    &lt;valuetype&gt;-1&lt;/valuetype&gt;&#10;                &lt;/answer&gt;&#10;                &lt;answer&gt;&#10;                    &lt;guid&gt;93F191953B0042559EDC224F86AFFA17&lt;/guid&gt;&#10;                    &lt;answertext&gt;Treatment must not be stopped abruptly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AUTOOPENPOLL" val="True"/>
  <p:tag name="AUTOFORMATCHART" val="Tru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CB22F8CEAAB4CFF9BDF5EAFFD19637F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4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She is at high risk of severe skin reactions, and should report any rash that she develops&lt;/answertext&gt;&#10;                    &lt;valuetype&gt;-1&lt;/valuetype&gt;&#10;                &lt;/answer&gt;&#10;                &lt;answer&gt;&#10;                    &lt;guid&gt;9E43C31779E044F4A8F7CB291A28EAF5&lt;/guid&gt;&#10;                    &lt;answertext&gt;She must sign up for a Pregnancy Prevention Programme&lt;/answertext&gt;&#10;                    &lt;valuetype&gt;1&lt;/valuetype&gt;&#10;                &lt;/answer&gt;&#10;                &lt;answer&gt;&#10;                    &lt;guid&gt;E3009AAB919546AF9100621F32F0EBA7&lt;/guid&gt;&#10;                    &lt;answertext&gt;She requires regular blood tests to monitor her liver function&lt;/answertext&gt;&#10;                    &lt;valuetype&gt;1&lt;/valuetype&gt;&#10;                &lt;/answer&gt;&#10;                &lt;answer&gt;&#10;                    &lt;guid&gt;52B48C9CEAA346F2A901535D8F5D86C9&lt;/guid&gt;&#10;                    &lt;answertext&gt;She should not stop her sodium valproate abruptly&lt;/answertext&gt;&#10;                    &lt;valuetype&gt;1&lt;/valuetype&gt;&#10;                &lt;/answer&gt;&#10;                &lt;answer&gt;&#10;                    &lt;guid&gt;9334C883A83F40D5AA10D492C55A0C70&lt;/guid&gt;&#10;                    &lt;answertext&gt;She should report any unexpected bruising&lt;/answertext&gt;&#10;                    &lt;valuetype&gt;1&lt;/valuetype&gt;&#10;                &lt;/answer&gt;&#10;                &lt;answer&gt;&#10;                    &lt;guid&gt;49C4A692C5D846C5907488BA562709DE&lt;/guid&gt;&#10;                    &lt;answertext&gt;She will have dose of sodium valproate based on plasma-valproate levels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AUTOOPENPOLL" val="True"/>
  <p:tag name="AUTOFORMATCHART" val="Tru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CB22F8CEAAB4CFF9BDF5EAFFD19637F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4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She is at high risk of severe skin reactions, and should report any rash that she develops&lt;/answertext&gt;&#10;                    &lt;valuetype&gt;-1&lt;/valuetype&gt;&#10;                &lt;/answer&gt;&#10;                &lt;answer&gt;&#10;                    &lt;guid&gt;9E43C31779E044F4A8F7CB291A28EAF5&lt;/guid&gt;&#10;                    &lt;answertext&gt;She must sign up for a Pregnancy Prevention Programme&lt;/answertext&gt;&#10;                    &lt;valuetype&gt;1&lt;/valuetype&gt;&#10;                &lt;/answer&gt;&#10;                &lt;answer&gt;&#10;                    &lt;guid&gt;E3009AAB919546AF9100621F32F0EBA7&lt;/guid&gt;&#10;                    &lt;answertext&gt;She requires regular blood tests to monitor her liver function&lt;/answertext&gt;&#10;                    &lt;valuetype&gt;1&lt;/valuetype&gt;&#10;                &lt;/answer&gt;&#10;                &lt;answer&gt;&#10;                    &lt;guid&gt;52B48C9CEAA346F2A901535D8F5D86C9&lt;/guid&gt;&#10;                    &lt;answertext&gt;She should not stop her sodium valproate abruptly&lt;/answertext&gt;&#10;                    &lt;valuetype&gt;1&lt;/valuetype&gt;&#10;                &lt;/answer&gt;&#10;                &lt;answer&gt;&#10;                    &lt;guid&gt;9334C883A83F40D5AA10D492C55A0C70&lt;/guid&gt;&#10;                    &lt;answertext&gt;She should report any unexpected bruising&lt;/answertext&gt;&#10;                    &lt;valuetype&gt;1&lt;/valuetype&gt;&#10;                &lt;/answer&gt;&#10;                &lt;answer&gt;&#10;                    &lt;guid&gt;49C4A692C5D846C5907488BA562709DE&lt;/guid&gt;&#10;                    &lt;answertext&gt;She will have dose of sodium valproate based on plasma-valproate levels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28408B800F04654BA1D21E5EF585C52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She is at high risk of severe skin reactions, and should report any rash that she develops&lt;/answertext&gt;&#10;                    &lt;valuetype&gt;-1&lt;/valuetype&gt;&#10;                &lt;/answer&gt;&#10;                &lt;answer&gt;&#10;                    &lt;guid&gt;9E43C31779E044F4A8F7CB291A28EAF5&lt;/guid&gt;&#10;                    &lt;answertext&gt;She must sign up for a Pregnancy Prevention Programme&lt;/answertext&gt;&#10;                    &lt;valuetype&gt;1&lt;/valuetype&gt;&#10;                &lt;/answer&gt;&#10;                &lt;answer&gt;&#10;                    &lt;guid&gt;E3009AAB919546AF9100621F32F0EBA7&lt;/guid&gt;&#10;                    &lt;answertext&gt;She requires regular blood tests to monitor her liver function&lt;/answertext&gt;&#10;                    &lt;valuetype&gt;-1&lt;/valuetype&gt;&#10;                &lt;/answer&gt;&#10;                &lt;answer&gt;&#10;                    &lt;guid&gt;52B48C9CEAA346F2A901535D8F5D86C9&lt;/guid&gt;&#10;                    &lt;answertext&gt;She should not stop her sodium valproate abruptly&lt;/answertext&gt;&#10;                    &lt;valuetype&gt;-1&lt;/valuetype&gt;&#10;                &lt;/answer&gt;&#10;                &lt;answer&gt;&#10;                    &lt;guid&gt;9334C883A83F40D5AA10D492C55A0C70&lt;/guid&gt;&#10;                    &lt;answertext&gt;She should report any unexpected bruising&lt;/answertext&gt;&#10;                    &lt;valuetype&gt;-1&lt;/valuetype&gt;&#10;                &lt;/answer&gt;&#10;                &lt;answer&gt;&#10;                    &lt;guid&gt;7F7B27C97FC9445AA46DA0C5C15277E9&lt;/guid&gt;&#10;                    &lt;answertext&gt;She will have dose of sodium valproate based on plasma-valproate levels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20271B0C0D547268760560FEFD7B990&lt;/guid&gt;&#10;        &lt;description /&gt;&#10;        &lt;date&gt;11/22/2018 9:50:1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28408B800F04654BA1D21E5EF585C52&lt;/guid&gt;&#10;            &lt;repollguid&gt;9A2F9A9706BF41D4B321CB312B5F3316&lt;/repollguid&gt;&#10;            &lt;sourceid&gt;CA6826CDEA154876A3C53D0DCC78A0FA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896FFA33DB146A1B8670E53043B7484&lt;/guid&gt;&#10;                    &lt;answertext&gt;She is at high risk of severe skin reactions, and should report any rash that she develops&lt;/answertext&gt;&#10;                    &lt;valuetype&gt;-1&lt;/valuetype&gt;&#10;                &lt;/answer&gt;&#10;                &lt;answer&gt;&#10;                    &lt;guid&gt;9E43C31779E044F4A8F7CB291A28EAF5&lt;/guid&gt;&#10;                    &lt;answertext&gt;She must sign up for a Pregnancy Prevention Programme&lt;/answertext&gt;&#10;                    &lt;valuetype&gt;1&lt;/valuetype&gt;&#10;                &lt;/answer&gt;&#10;                &lt;answer&gt;&#10;                    &lt;guid&gt;E3009AAB919546AF9100621F32F0EBA7&lt;/guid&gt;&#10;                    &lt;answertext&gt;She requires regular blood tests to monitor her liver function&lt;/answertext&gt;&#10;                    &lt;valuetype&gt;-1&lt;/valuetype&gt;&#10;                &lt;/answer&gt;&#10;                &lt;answer&gt;&#10;                    &lt;guid&gt;52B48C9CEAA346F2A901535D8F5D86C9&lt;/guid&gt;&#10;                    &lt;answertext&gt;She should not stop her sodium valproate abruptly&lt;/answertext&gt;&#10;                    &lt;valuetype&gt;-1&lt;/valuetype&gt;&#10;                &lt;/answer&gt;&#10;                &lt;answer&gt;&#10;                    &lt;guid&gt;9334C883A83F40D5AA10D492C55A0C70&lt;/guid&gt;&#10;                    &lt;answertext&gt;She should report any unexpected bruising&lt;/answertext&gt;&#10;                    &lt;valuetype&gt;-1&lt;/valuetype&gt;&#10;                &lt;/answer&gt;&#10;                &lt;answer&gt;&#10;                    &lt;guid&gt;7F7B27C97FC9445AA46DA0C5C15277E9&lt;/guid&gt;&#10;                    &lt;answertext&gt;She will have dose of sodium valproate based on plasma-valproate levels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36[;]44[;]36[;]False[;]12[;][;crlf;]6.25[;]7[;]2.77263412660235[;]7.6875[;crlf;]2[;]-1[;]3.21[;]3.2[;][;crlf;]6[;]-1[;]162[;]16[;][;crlf;]0[;]-1[;]323[;]32[;][;crlf;]3[;]-1[;]1604[;]160[;][;crlf;]0[;]-1[;]3205[;]320[;][;crlf;]0[;]-1[;]4006[;]400[;][;crlf;]13[;]-1[;]16007[;]1600[;][;crlf;]0[;]-1[;]32008[;]3200[;][;crlf;]12[;]1[;]Not listed above9[;]Not listed above[;][;crlf;]0[;]-1[;]I need more time0[;]I need more time[;]"/>
  <p:tag name="HASRESULTS" val="Tru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82BD1A6D0EA4587A8B6D05013603099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3.2&lt;/answertext&gt;&#10;                    &lt;valuetype&gt;-1&lt;/valuetype&gt;&#10;                &lt;/answer&gt;&#10;                &lt;answer&gt;&#10;                    &lt;guid&gt;ADF1AF965FBC49BDBB8DC4B386740ECA&lt;/guid&gt;&#10;                    &lt;answertext&gt;16&lt;/answertext&gt;&#10;                    &lt;valuetype&gt;-1&lt;/valuetype&gt;&#10;                &lt;/answer&gt;&#10;                &lt;answer&gt;&#10;                    &lt;guid&gt;85DA2A599774464BA168C38FBA89F7E7&lt;/guid&gt;&#10;                    &lt;answertext&gt;32&lt;/answertext&gt;&#10;                    &lt;valuetype&gt;-1&lt;/valuetype&gt;&#10;                &lt;/answer&gt;&#10;                &lt;answer&gt;&#10;                    &lt;guid&gt;8CF78B2E8586429A94125FB73C91C525&lt;/guid&gt;&#10;                    &lt;answertext&gt;160&lt;/answertext&gt;&#10;                    &lt;valuetype&gt;-1&lt;/valuetype&gt;&#10;                &lt;/answer&gt;&#10;                &lt;answer&gt;&#10;                    &lt;guid&gt;2610C1B97B1D47C1AB5DFF9DE451658C&lt;/guid&gt;&#10;                    &lt;answertext&gt;320&lt;/answertext&gt;&#10;                    &lt;valuetype&gt;-1&lt;/valuetype&gt;&#10;                &lt;/answer&gt;&#10;                &lt;answer&gt;&#10;                    &lt;guid&gt;C694F7DB1C724C18AC4ED3651E30AA34&lt;/guid&gt;&#10;                    &lt;answertext&gt;400&lt;/answertext&gt;&#10;                    &lt;valuetype&gt;-1&lt;/valuetype&gt;&#10;                &lt;/answer&gt;&#10;                &lt;answer&gt;&#10;                    &lt;guid&gt;89926E305F04465594AD3D1D77341286&lt;/guid&gt;&#10;                    &lt;answertext&gt;1600&lt;/answertext&gt;&#10;                    &lt;valuetype&gt;-1&lt;/valuetype&gt;&#10;                &lt;/answer&gt;&#10;                &lt;answer&gt;&#10;                    &lt;guid&gt;BD564BEE207F4EE2B2D77F82B6824A31&lt;/guid&gt;&#10;                    &lt;answertext&gt;3200&lt;/answertext&gt;&#10;                    &lt;valuetype&gt;-1&lt;/valuetype&gt;&#10;                &lt;/answer&gt;&#10;                &lt;answer&gt;&#10;                    &lt;guid&gt;6FFEDBE2450A421395E43B97264B062A&lt;/guid&gt;&#10;                    &lt;answertext&gt;Not listed above&lt;/answertext&gt;&#10;                    &lt;valuetype&gt;1&lt;/valuetype&gt;&#10;                &lt;/answer&gt;&#10;                &lt;answer&gt;&#10;                    &lt;guid&gt;F073AFD2DA714C2F977E762EBC3F68AF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36[;]44[;]36[;]False[;]12[;][;crlf;]6.25[;]7[;]2.77263412660235[;]7.6875[;crlf;]2[;]-1[;]3.21[;]3.2[;][;crlf;]6[;]-1[;]162[;]16[;][;crlf;]0[;]-1[;]323[;]32[;][;crlf;]3[;]-1[;]1604[;]160[;][;crlf;]0[;]-1[;]3205[;]320[;][;crlf;]0[;]-1[;]4006[;]400[;][;crlf;]13[;]-1[;]16007[;]1600[;][;crlf;]0[;]-1[;]32008[;]3200[;][;crlf;]12[;]1[;]Not listed above9[;]Not listed above[;][;crlf;]0[;]-1[;]I need more time0[;]I need more time[;]"/>
  <p:tag name="HASRESULTS" val="Tru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82BD1A6D0EA4587A8B6D05013603099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3.2&lt;/answertext&gt;&#10;                    &lt;valuetype&gt;-1&lt;/valuetype&gt;&#10;                &lt;/answer&gt;&#10;                &lt;answer&gt;&#10;                    &lt;guid&gt;ADF1AF965FBC49BDBB8DC4B386740ECA&lt;/guid&gt;&#10;                    &lt;answertext&gt;16&lt;/answertext&gt;&#10;                    &lt;valuetype&gt;-1&lt;/valuetype&gt;&#10;                &lt;/answer&gt;&#10;                &lt;answer&gt;&#10;                    &lt;guid&gt;85DA2A599774464BA168C38FBA89F7E7&lt;/guid&gt;&#10;                    &lt;answertext&gt;32&lt;/answertext&gt;&#10;                    &lt;valuetype&gt;-1&lt;/valuetype&gt;&#10;                &lt;/answer&gt;&#10;                &lt;answer&gt;&#10;                    &lt;guid&gt;8CF78B2E8586429A94125FB73C91C525&lt;/guid&gt;&#10;                    &lt;answertext&gt;160&lt;/answertext&gt;&#10;                    &lt;valuetype&gt;-1&lt;/valuetype&gt;&#10;                &lt;/answer&gt;&#10;                &lt;answer&gt;&#10;                    &lt;guid&gt;2610C1B97B1D47C1AB5DFF9DE451658C&lt;/guid&gt;&#10;                    &lt;answertext&gt;320&lt;/answertext&gt;&#10;                    &lt;valuetype&gt;-1&lt;/valuetype&gt;&#10;                &lt;/answer&gt;&#10;                &lt;answer&gt;&#10;                    &lt;guid&gt;C694F7DB1C724C18AC4ED3651E30AA34&lt;/guid&gt;&#10;                    &lt;answertext&gt;400&lt;/answertext&gt;&#10;                    &lt;valuetype&gt;-1&lt;/valuetype&gt;&#10;                &lt;/answer&gt;&#10;                &lt;answer&gt;&#10;                    &lt;guid&gt;89926E305F04465594AD3D1D77341286&lt;/guid&gt;&#10;                    &lt;answertext&gt;1600&lt;/answertext&gt;&#10;                    &lt;valuetype&gt;-1&lt;/valuetype&gt;&#10;                &lt;/answer&gt;&#10;                &lt;answer&gt;&#10;                    &lt;guid&gt;BD564BEE207F4EE2B2D77F82B6824A31&lt;/guid&gt;&#10;                    &lt;answertext&gt;3200&lt;/answertext&gt;&#10;                    &lt;valuetype&gt;-1&lt;/valuetype&gt;&#10;                &lt;/answer&gt;&#10;                &lt;answer&gt;&#10;                    &lt;guid&gt;6FFEDBE2450A421395E43B97264B062A&lt;/guid&gt;&#10;                    &lt;answertext&gt;Not listed above&lt;/answertext&gt;&#10;                    &lt;valuetype&gt;1&lt;/valuetype&gt;&#10;                &lt;/answer&gt;&#10;                &lt;answer&gt;&#10;                    &lt;guid&gt;F073AFD2DA714C2F977E762EBC3F68AF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22[;]46[;]22[;]False[;]12[;][;crlf;]6.5[;]6[;]2.06155281280883[;]4.25[;crlf;]1[;]-1[;]0.1691[;]0.169[;][;crlf;]0[;]-1[;]0.272[;]0.27[;][;crlf;]0[;]-1[;]0.33[;]0.3[;][;crlf;]1[;]-1[;]0.6754[;]0.675[;][;crlf;]2[;]-1[;]1.85[;]1.8[;][;crlf;]12[;]1[;]3.3756[;]3.375[;][;crlf;]0[;]-1[;]5.97[;]5.9[;][;crlf;]0[;]-1[;]10.88[;]10.8[;][;crlf;]4[;]-1[;]Not listed above9[;]Not listed above[;][;crlf;]2[;]-1[;]I need more time0[;]I need more time[;]"/>
  <p:tag name="HASRESULTS" val="Tru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7423E7E2D4946108DA09FFA3046047A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0.169&lt;/answertext&gt;&#10;                    &lt;valuetype&gt;-1&lt;/valuetype&gt;&#10;                &lt;/answer&gt;&#10;                &lt;answer&gt;&#10;                    &lt;guid&gt;ADF1AF965FBC49BDBB8DC4B386740ECA&lt;/guid&gt;&#10;                    &lt;answertext&gt;0.27&lt;/answertext&gt;&#10;                    &lt;valuetype&gt;-1&lt;/valuetype&gt;&#10;                &lt;/answer&gt;&#10;                &lt;answer&gt;&#10;                    &lt;guid&gt;85DA2A599774464BA168C38FBA89F7E7&lt;/guid&gt;&#10;                    &lt;answertext&gt;0.3&lt;/answertext&gt;&#10;                    &lt;valuetype&gt;-1&lt;/valuetype&gt;&#10;                &lt;/answer&gt;&#10;                &lt;answer&gt;&#10;                    &lt;guid&gt;A808417574524E728C30176C14C4AFD9&lt;/guid&gt;&#10;                    &lt;answertext&gt;0.675&lt;/answertext&gt;&#10;                    &lt;valuetype&gt;-1&lt;/valuetype&gt;&#10;                &lt;/answer&gt;&#10;                &lt;answer&gt;&#10;                    &lt;guid&gt;D153DEE0310F46528247A5C0CF8A3FCB&lt;/guid&gt;&#10;                    &lt;answertext&gt;1.8&lt;/answertext&gt;&#10;                    &lt;valuetype&gt;-1&lt;/valuetype&gt;&#10;                &lt;/answer&gt;&#10;                &lt;answer&gt;&#10;                    &lt;guid&gt;0EC26AC7D3044859B08C5C61EAB80CA1&lt;/guid&gt;&#10;                    &lt;answertext&gt;3.375&lt;/answertext&gt;&#10;                    &lt;valuetype&gt;1&lt;/valuetype&gt;&#10;                &lt;/answer&gt;&#10;                &lt;answer&gt;&#10;                    &lt;guid&gt;8602FC14DF3044D59EFDA6F8822E059E&lt;/guid&gt;&#10;                    &lt;answertext&gt;5.9&lt;/answertext&gt;&#10;                    &lt;valuetype&gt;-1&lt;/valuetype&gt;&#10;                &lt;/answer&gt;&#10;                &lt;answer&gt;&#10;                    &lt;guid&gt;B12B317D1806496FBC5BED5FCF0AD819&lt;/guid&gt;&#10;                    &lt;answertext&gt;10.8&lt;/answertext&gt;&#10;                    &lt;valuetype&gt;-1&lt;/valuetype&gt;&#10;                &lt;/answer&gt;&#10;                &lt;answer&gt;&#10;                    &lt;guid&gt;FA7D709ACCF64760BEBB8385C8210890&lt;/guid&gt;&#10;                    &lt;answertext&gt;Not listed above&lt;/answertext&gt;&#10;                    &lt;valuetype&gt;-1&lt;/valuetype&gt;&#10;                &lt;/answer&gt;&#10;                &lt;answer&gt;&#10;                    &lt;guid&gt;C0AA2F5CFDCF41FA95C0743AA1559545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22[;]46[;]22[;]False[;]12[;][;crlf;]6.5[;]6[;]2.06155281280883[;]4.25[;crlf;]1[;]-1[;]0.1691[;]0.169[;][;crlf;]0[;]-1[;]0.272[;]0.27[;][;crlf;]0[;]-1[;]0.33[;]0.3[;][;crlf;]1[;]-1[;]0.6754[;]0.675[;][;crlf;]2[;]-1[;]1.85[;]1.8[;][;crlf;]12[;]1[;]3.3756[;]3.375[;][;crlf;]0[;]-1[;]5.97[;]5.9[;][;crlf;]0[;]-1[;]10.88[;]10.8[;][;crlf;]4[;]-1[;]Not listed above9[;]Not listed above[;][;crlf;]2[;]-1[;]I need more time0[;]I need more time[;]"/>
  <p:tag name="HASRESULTS" val="Tru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7423E7E2D4946108DA09FFA3046047A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0.169&lt;/answertext&gt;&#10;                    &lt;valuetype&gt;-1&lt;/valuetype&gt;&#10;                &lt;/answer&gt;&#10;                &lt;answer&gt;&#10;                    &lt;guid&gt;ADF1AF965FBC49BDBB8DC4B386740ECA&lt;/guid&gt;&#10;                    &lt;answertext&gt;0.27&lt;/answertext&gt;&#10;                    &lt;valuetype&gt;-1&lt;/valuetype&gt;&#10;                &lt;/answer&gt;&#10;                &lt;answer&gt;&#10;                    &lt;guid&gt;85DA2A599774464BA168C38FBA89F7E7&lt;/guid&gt;&#10;                    &lt;answertext&gt;0.3&lt;/answertext&gt;&#10;                    &lt;valuetype&gt;-1&lt;/valuetype&gt;&#10;                &lt;/answer&gt;&#10;                &lt;answer&gt;&#10;                    &lt;guid&gt;A808417574524E728C30176C14C4AFD9&lt;/guid&gt;&#10;                    &lt;answertext&gt;0.675&lt;/answertext&gt;&#10;                    &lt;valuetype&gt;-1&lt;/valuetype&gt;&#10;                &lt;/answer&gt;&#10;                &lt;answer&gt;&#10;                    &lt;guid&gt;D153DEE0310F46528247A5C0CF8A3FCB&lt;/guid&gt;&#10;                    &lt;answertext&gt;1.8&lt;/answertext&gt;&#10;                    &lt;valuetype&gt;-1&lt;/valuetype&gt;&#10;                &lt;/answer&gt;&#10;                &lt;answer&gt;&#10;                    &lt;guid&gt;0EC26AC7D3044859B08C5C61EAB80CA1&lt;/guid&gt;&#10;                    &lt;answertext&gt;3.375&lt;/answertext&gt;&#10;                    &lt;valuetype&gt;1&lt;/valuetype&gt;&#10;                &lt;/answer&gt;&#10;                &lt;answer&gt;&#10;                    &lt;guid&gt;8602FC14DF3044D59EFDA6F8822E059E&lt;/guid&gt;&#10;                    &lt;answertext&gt;5.9&lt;/answertext&gt;&#10;                    &lt;valuetype&gt;-1&lt;/valuetype&gt;&#10;                &lt;/answer&gt;&#10;                &lt;answer&gt;&#10;                    &lt;guid&gt;B12B317D1806496FBC5BED5FCF0AD819&lt;/guid&gt;&#10;                    &lt;answertext&gt;10.8&lt;/answertext&gt;&#10;                    &lt;valuetype&gt;-1&lt;/valuetype&gt;&#10;                &lt;/answer&gt;&#10;                &lt;answer&gt;&#10;                    &lt;guid&gt;FA7D709ACCF64760BEBB8385C8210890&lt;/guid&gt;&#10;                    &lt;answertext&gt;Not listed above&lt;/answertext&gt;&#10;                    &lt;valuetype&gt;-1&lt;/valuetype&gt;&#10;                &lt;/answer&gt;&#10;                &lt;answer&gt;&#10;                    &lt;guid&gt;C0AA2F5CFDCF41FA95C0743AA1559545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RESULTS" val=" [;crlf;]26[;]53[;]26[;]False[;]13[;][;crlf;]5.38461538461539[;]3[;]2.93620533599882[;]8.62130177514793[;crlf;]1[;]-1[;]0.02251[;]0.0225[;][;crlf;]0[;]-1[;]0.442[;]0.44[;][;crlf;]13[;]1[;]1.353[;]1.35[;][;crlf;]0[;]-1[;]2.74[;]2.7[;][;crlf;]2[;]-1[;]3.75[;]3.7[;][;crlf;]0[;]-1[;]7.46[;]7.4[;][;crlf;]0[;]-1[;]457[;]45[;][;crlf;]0[;]-1[;]27008[;]2700[;][;crlf;]10[;]-1[;]Not listed above9[;]Not listed above[;][;crlf;]0[;]-1[;]I need more time0[;]I need more time[;]"/>
  <p:tag name="HASRESULTS" val="True"/>
  <p:tag name="TPQUESTIONXML" val="﻿&lt;?xml version=&quot;1.0&quot; encoding=&quot;utf-8&quot;?&gt;&#10;&lt;questionlist&gt;&#10;    &lt;properties&gt;&#10;        &lt;guid&gt;24F5C9C37EA64DFCA0A80EF48B341EAF&lt;/guid&gt;&#10;        &lt;description /&gt;&#10;        &lt;date&gt;8/23/2018 10:41:1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7D3B624E8E14EF18EB2E71552D39CEA&lt;/guid&gt;&#10;            &lt;repollguid&gt;5FA3613686F444C69B5DD235D56A11FD&lt;/repollguid&gt;&#10;            &lt;sourceid&gt;A7A461AB42CD42CCB24326099AC64B4A&lt;/sourceid&gt;&#10;            &lt;questiontext&gt;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66051573A649C180A9928D67CB1548&lt;/guid&gt;&#10;                    &lt;answertext&gt;0.0225&lt;/answertext&gt;&#10;                    &lt;valuetype&gt;-1&lt;/valuetype&gt;&#10;                &lt;/answer&gt;&#10;                &lt;answer&gt;&#10;                    &lt;guid&gt;ADF1AF965FBC49BDBB8DC4B386740ECA&lt;/guid&gt;&#10;                    &lt;answertext&gt;0.44&lt;/answertext&gt;&#10;                    &lt;valuetype&gt;-1&lt;/valuetype&gt;&#10;                &lt;/answer&gt;&#10;                &lt;answer&gt;&#10;                    &lt;guid&gt;85DA2A599774464BA168C38FBA89F7E7&lt;/guid&gt;&#10;                    &lt;answertext&gt;1.35&lt;/answertext&gt;&#10;                    &lt;valuetype&gt;1&lt;/valuetype&gt;&#10;                &lt;/answer&gt;&#10;                &lt;answer&gt;&#10;                    &lt;guid&gt;8CF78B2E8586429A94125FB73C91C525&lt;/guid&gt;&#10;                    &lt;answertext&gt;2.7&lt;/answertext&gt;&#10;                    &lt;valuetype&gt;-1&lt;/valuetype&gt;&#10;                &lt;/answer&gt;&#10;                &lt;answer&gt;&#10;                    &lt;guid&gt;23827A210BB84AB7A857FAB224BEB493&lt;/guid&gt;&#10;                    &lt;answertext&gt;3.7&lt;/answertext&gt;&#10;                    &lt;valuetype&gt;-1&lt;/valuetype&gt;&#10;                &lt;/answer&gt;&#10;                &lt;answer&gt;&#10;                    &lt;guid&gt;427DEC7FA54E4D5AA9D2DD7E652DC04A&lt;/guid&gt;&#10;                    &lt;answertext&gt;7.4&lt;/answertext&gt;&#10;                    &lt;valuetype&gt;-1&lt;/valuetype&gt;&#10;                &lt;/answer&gt;&#10;                &lt;answer&gt;&#10;                    &lt;guid&gt;5A5911E1E6A148939885BE5D805441C8&lt;/guid&gt;&#10;                    &lt;answertext&gt;45&lt;/answertext&gt;&#10;                    &lt;valuetype&gt;-1&lt;/valuetype&gt;&#10;                &lt;/answer&gt;&#10;                &lt;answer&gt;&#10;                    &lt;guid&gt;FCE72C27B769444CADAFD63ECBB85EF0&lt;/guid&gt;&#10;                    &lt;answertext&gt;2700&lt;/answertext&gt;&#10;                    &lt;valuetype&gt;-1&lt;/valuetype&gt;&#10;                &lt;/answer&gt;&#10;                &lt;answer&gt;&#10;                    &lt;guid&gt;75462A3012F6493AB4CD34822EC43BC3&lt;/guid&gt;&#10;                    &lt;answertext&gt;Not listed above&lt;/answertext&gt;&#10;                    &lt;valuetype&gt;-1&lt;/valuetype&gt;&#10;                &lt;/answer&gt;&#10;                &lt;answer&gt;&#10;                    &lt;guid&gt;395CF310ED3C4C2CA8215C5CCB2257F8&lt;/guid&gt;&#10;                    &lt;answertext&gt;I need more tim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10576</TotalTime>
  <Words>10540</Words>
  <Application>Microsoft Office PowerPoint</Application>
  <PresentationFormat>On-screen Show (4:3)</PresentationFormat>
  <Paragraphs>1550</Paragraphs>
  <Slides>101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6" baseType="lpstr">
      <vt:lpstr>Arial</vt:lpstr>
      <vt:lpstr>Calibri</vt:lpstr>
      <vt:lpstr>Wingdings</vt:lpstr>
      <vt:lpstr>Office Theme</vt:lpstr>
      <vt:lpstr>Document</vt:lpstr>
      <vt:lpstr>Masterclass 2 – COM and CAL Questions, Answers and learning points</vt:lpstr>
      <vt:lpstr>Before we begin: Know your BNF</vt:lpstr>
      <vt:lpstr>Before we begin: A good Q </vt:lpstr>
      <vt:lpstr>Ibuprofen https://bnf.nice.org.uk/drugs/ibuprofen/#medicinal-forms </vt:lpstr>
      <vt:lpstr>Prescription status information is shown in “Legal category” for each product https://bnf.nice.org.uk/drugs/ibuprofen/#medicinal-forms </vt:lpstr>
      <vt:lpstr>PowerPoint Presentation</vt:lpstr>
      <vt:lpstr>Today: COM (Communicating information)and CAL (Calculation) questions and associated learning points  Following the on-line repeat of Masterclass 2, this slide set will be posted on QM+ for your own later work and revision  To be posted next week: Extra COM &amp; CAL Q_A for your own personal / group PSA work</vt:lpstr>
      <vt:lpstr>PowerPoint Presentation</vt:lpstr>
      <vt:lpstr>COM questions</vt:lpstr>
      <vt:lpstr>COM questions – selecting “most important”</vt:lpstr>
      <vt:lpstr>Enter Question Text</vt:lpstr>
      <vt:lpstr>Enter Question Text</vt:lpstr>
      <vt:lpstr>Enter Question Text</vt:lpstr>
      <vt:lpstr>Enter Question Text</vt:lpstr>
      <vt:lpstr>Enter Question Text</vt:lpstr>
      <vt:lpstr>Enter Question Text</vt:lpstr>
      <vt:lpstr>Clozapine safety, BNF</vt:lpstr>
      <vt:lpstr>Multiple problems possible with clozapine – SO TAKE CARE</vt:lpstr>
      <vt:lpstr>Clozapine</vt:lpstr>
      <vt:lpstr>Read the BNF Treatment Summary for psychoses &amp; related disorders  https://bnf.nice.org.uk/treatment-summaries/psychoses-and-related-disorders/ </vt:lpstr>
      <vt:lpstr>Enter Question Text</vt:lpstr>
      <vt:lpstr>Enter Question Text</vt:lpstr>
      <vt:lpstr>Enter Question Text</vt:lpstr>
      <vt:lpstr>Enter Question Text</vt:lpstr>
      <vt:lpstr>NOTES</vt:lpstr>
      <vt:lpstr>Photosensitivity</vt:lpstr>
      <vt:lpstr>PowerPoint Presentation</vt:lpstr>
      <vt:lpstr>PowerPoint Presentation</vt:lpstr>
      <vt:lpstr>BNF Search Box: enter  labels  general information on labels</vt:lpstr>
      <vt:lpstr>Enter Question Text</vt:lpstr>
      <vt:lpstr>Enter Question Text</vt:lpstr>
      <vt:lpstr>Enter Question Text</vt:lpstr>
      <vt:lpstr>Enter Question Text</vt:lpstr>
      <vt:lpstr>Enter Question Text</vt:lpstr>
      <vt:lpstr>Enter Question Text</vt:lpstr>
      <vt:lpstr>NOTE:</vt:lpstr>
      <vt:lpstr>Sick day rules</vt:lpstr>
      <vt:lpstr>Enter Question Text</vt:lpstr>
      <vt:lpstr>Enter Question Text</vt:lpstr>
      <vt:lpstr>Enter Question Text</vt:lpstr>
      <vt:lpstr>Enter Question Text</vt:lpstr>
      <vt:lpstr>(Long-term) Steroids</vt:lpstr>
      <vt:lpstr>Be familiar with what you can find in these sections</vt:lpstr>
      <vt:lpstr>Immunosuppressants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Antiepileptics </vt:lpstr>
      <vt:lpstr>NB: COM questions – selecting “most important”</vt:lpstr>
      <vt:lpstr>CAL Questions</vt:lpstr>
      <vt:lpstr>CAL in the PSA Types of Question</vt:lpstr>
      <vt:lpstr>PowerPoint Presentation</vt:lpstr>
      <vt:lpstr> </vt:lpstr>
      <vt:lpstr> </vt:lpstr>
      <vt:lpstr>PowerPoint Presentation</vt:lpstr>
      <vt:lpstr>Units</vt:lpstr>
      <vt:lpstr>PowerPoint Presentation</vt:lpstr>
      <vt:lpstr> </vt:lpstr>
      <vt:lpstr> </vt:lpstr>
      <vt:lpstr>PowerPoint Presentation</vt:lpstr>
      <vt:lpstr> </vt:lpstr>
      <vt:lpstr> </vt:lpstr>
      <vt:lpstr>PowerPoint Presentation</vt:lpstr>
      <vt:lpstr>Rates, dilutions (and units!)</vt:lpstr>
      <vt:lpstr> </vt:lpstr>
      <vt:lpstr> </vt:lpstr>
      <vt:lpstr>PowerPoint Presentation</vt:lpstr>
      <vt:lpstr>Rates and shortest time period</vt:lpstr>
      <vt:lpstr> </vt:lpstr>
      <vt:lpstr> </vt:lpstr>
      <vt:lpstr>PowerPoint Presentation</vt:lpstr>
      <vt:lpstr>Maximal dose</vt:lpstr>
      <vt:lpstr> </vt:lpstr>
      <vt:lpstr> </vt:lpstr>
      <vt:lpstr>PowerPoint Presentation</vt:lpstr>
      <vt:lpstr>Body surface area</vt:lpstr>
      <vt:lpstr>Body surface area conversion</vt:lpstr>
      <vt:lpstr> </vt:lpstr>
      <vt:lpstr> </vt:lpstr>
      <vt:lpstr>PowerPoint Presentation</vt:lpstr>
      <vt:lpstr>Percentage</vt:lpstr>
      <vt:lpstr> </vt:lpstr>
      <vt:lpstr> </vt:lpstr>
      <vt:lpstr>PowerPoint Presentation</vt:lpstr>
      <vt:lpstr>Ratio</vt:lpstr>
      <vt:lpstr> </vt:lpstr>
      <vt:lpstr> </vt:lpstr>
      <vt:lpstr>PowerPoint Presentation</vt:lpstr>
      <vt:lpstr>First dose vs “total daily dose”</vt:lpstr>
      <vt:lpstr> </vt:lpstr>
      <vt:lpstr> </vt:lpstr>
      <vt:lpstr>PowerPoint Presentation</vt:lpstr>
      <vt:lpstr> </vt:lpstr>
      <vt:lpstr> </vt:lpstr>
      <vt:lpstr>PowerPoint Presentation</vt:lpstr>
      <vt:lpstr> </vt:lpstr>
      <vt:lpstr> </vt:lpstr>
      <vt:lpstr> </vt:lpstr>
      <vt:lpstr>Following Masterclass 2 repeat on 10th November, the extended slide-set of Q and A will be available on QM+ for Year 5 in our CPT area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2 – CAL questions (and associated lessons)</dc:title>
  <dc:creator>Fu Liang Ng</dc:creator>
  <cp:lastModifiedBy>Patricia McGettigan</cp:lastModifiedBy>
  <cp:revision>333</cp:revision>
  <dcterms:created xsi:type="dcterms:W3CDTF">2018-08-17T23:36:11Z</dcterms:created>
  <dcterms:modified xsi:type="dcterms:W3CDTF">2024-10-17T17:47:49Z</dcterms:modified>
</cp:coreProperties>
</file>