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5"/>
    <p:sldMasterId id="2147483648" r:id="rId6"/>
  </p:sldMasterIdLst>
  <p:notesMasterIdLst>
    <p:notesMasterId r:id="rId24"/>
  </p:notesMasterIdLst>
  <p:sldIdLst>
    <p:sldId id="485" r:id="rId7"/>
    <p:sldId id="496" r:id="rId8"/>
    <p:sldId id="491" r:id="rId9"/>
    <p:sldId id="488" r:id="rId10"/>
    <p:sldId id="428" r:id="rId11"/>
    <p:sldId id="457" r:id="rId12"/>
    <p:sldId id="478" r:id="rId13"/>
    <p:sldId id="479" r:id="rId14"/>
    <p:sldId id="439" r:id="rId15"/>
    <p:sldId id="482" r:id="rId16"/>
    <p:sldId id="481" r:id="rId17"/>
    <p:sldId id="484" r:id="rId18"/>
    <p:sldId id="493" r:id="rId19"/>
    <p:sldId id="494" r:id="rId20"/>
    <p:sldId id="495" r:id="rId21"/>
    <p:sldId id="288" r:id="rId22"/>
    <p:sldId id="49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76CF02E-4212-5E4C-8101-0F080AEFA8D9}">
          <p14:sldIdLst>
            <p14:sldId id="485"/>
            <p14:sldId id="496"/>
            <p14:sldId id="491"/>
            <p14:sldId id="488"/>
            <p14:sldId id="428"/>
            <p14:sldId id="457"/>
            <p14:sldId id="478"/>
            <p14:sldId id="479"/>
          </p14:sldIdLst>
        </p14:section>
        <p14:section name="Untitled Section" id="{2771040C-9FE0-DA46-822F-5F2E67128764}">
          <p14:sldIdLst>
            <p14:sldId id="439"/>
            <p14:sldId id="482"/>
            <p14:sldId id="481"/>
            <p14:sldId id="484"/>
            <p14:sldId id="493"/>
            <p14:sldId id="494"/>
            <p14:sldId id="495"/>
            <p14:sldId id="288"/>
            <p14:sldId id="49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8751F5-9593-AAC7-1F63-3B37EF2DE80D}" v="44" dt="2025-09-18T13:43:12.6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3F167F-BB41-AB4D-9B4E-D39728796099}" type="datetimeFigureOut">
              <a:rPr lang="en-US" smtClean="0"/>
              <a:t>10/9/2025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5279B5-66AE-0A43-A95D-592AAD3F0B55}" type="slidenum">
              <a:rPr lang="en-US" smtClean="0"/>
              <a:t>‹#›</a:t>
            </a:fld>
            <a:endParaRPr lang="en-US"/>
          </a:p>
        </p:txBody>
      </p:sp>
    </p:spTree>
    <p:extLst>
      <p:ext uri="{BB962C8B-B14F-4D97-AF65-F5344CB8AC3E}">
        <p14:creationId xmlns:p14="http://schemas.microsoft.com/office/powerpoint/2010/main" val="2549977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7B6EA-9152-FFBA-C89E-CB98F3185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1621D-055C-FD2A-7CDB-934D0D8F153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5F63242-FB23-FC76-8426-0DFF8B4A5F8F}"/>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306272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02341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2023418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9198625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310586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7722167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4020259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239773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Tree>
    <p:extLst>
      <p:ext uri="{BB962C8B-B14F-4D97-AF65-F5344CB8AC3E}">
        <p14:creationId xmlns:p14="http://schemas.microsoft.com/office/powerpoint/2010/main" val="13552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24362-7ABF-2842-9A73-3F7F69B2DA8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3959675-86D1-3542-9153-352E9C4EB9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1DF7262-6348-804C-88F6-A79871C7621E}"/>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A01A597A-C2B9-584A-964A-1D1D528455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1CC49B-8CDC-E44A-B56F-6D12F08C2729}"/>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1528049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8BAA5-AC17-6145-83A4-75CE968E8C24}"/>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DDA7C15-7A6D-534E-A700-64C4AC44F94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9CCAAB9-D665-1341-8048-23DA209B5CF8}"/>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B31D0285-860D-E54B-80C1-367D0270A0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7BD07E-B727-1343-A8FC-3BCEBE9E6CB4}"/>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4126856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DB9775-7F1F-194F-9061-B37893CA914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EE479AD-E271-AC42-A4A8-C449AEC79B3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0E58DBB-B290-1B40-B1EA-01A0D59EC2F1}"/>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0D0299FA-8184-984B-BE38-E72EA78B5B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4E1CD0-70D6-2447-8753-5A9A2DEB7FDF}"/>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1584191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Video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41D9A1A-33F0-FA4F-A88F-406D51794B3F}"/>
              </a:ext>
            </a:extLst>
          </p:cNvPr>
          <p:cNvSpPr/>
          <p:nvPr userDrawn="1"/>
        </p:nvSpPr>
        <p:spPr>
          <a:xfrm>
            <a:off x="0" y="6129716"/>
            <a:ext cx="12191999" cy="728284"/>
          </a:xfrm>
          <a:prstGeom prst="rect">
            <a:avLst/>
          </a:prstGeom>
          <a:gradFill flip="none" rotWithShape="1">
            <a:gsLst>
              <a:gs pos="0">
                <a:srgbClr val="17336F"/>
              </a:gs>
              <a:gs pos="98000">
                <a:srgbClr val="FFFFFF"/>
              </a:gs>
              <a:gs pos="100000">
                <a:srgbClr val="FFFFFF"/>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4" name="Picture 3">
            <a:extLst>
              <a:ext uri="{FF2B5EF4-FFF2-40B4-BE49-F238E27FC236}">
                <a16:creationId xmlns:a16="http://schemas.microsoft.com/office/drawing/2014/main" id="{256BAC16-84EC-ED45-AE71-F9DDD8F507D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23891" y="6220611"/>
            <a:ext cx="1871215" cy="500140"/>
          </a:xfrm>
          <a:prstGeom prst="rect">
            <a:avLst/>
          </a:prstGeom>
        </p:spPr>
      </p:pic>
      <p:sp>
        <p:nvSpPr>
          <p:cNvPr id="5" name="Rectangle 4">
            <a:extLst>
              <a:ext uri="{FF2B5EF4-FFF2-40B4-BE49-F238E27FC236}">
                <a16:creationId xmlns:a16="http://schemas.microsoft.com/office/drawing/2014/main" id="{22F9246A-6EC8-2E40-A09E-609D17C754E8}"/>
              </a:ext>
            </a:extLst>
          </p:cNvPr>
          <p:cNvSpPr/>
          <p:nvPr userDrawn="1"/>
        </p:nvSpPr>
        <p:spPr>
          <a:xfrm>
            <a:off x="-1" y="2688"/>
            <a:ext cx="153641" cy="6858000"/>
          </a:xfrm>
          <a:prstGeom prst="rect">
            <a:avLst/>
          </a:prstGeom>
          <a:solidFill>
            <a:srgbClr val="1634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Media Placeholder 7">
            <a:extLst>
              <a:ext uri="{FF2B5EF4-FFF2-40B4-BE49-F238E27FC236}">
                <a16:creationId xmlns:a16="http://schemas.microsoft.com/office/drawing/2014/main" id="{9092C02C-713E-AA46-889A-4E117D9A52B8}"/>
              </a:ext>
            </a:extLst>
          </p:cNvPr>
          <p:cNvSpPr>
            <a:spLocks noGrp="1"/>
          </p:cNvSpPr>
          <p:nvPr>
            <p:ph type="media" sz="quarter" idx="10"/>
          </p:nvPr>
        </p:nvSpPr>
        <p:spPr>
          <a:xfrm>
            <a:off x="1450975" y="1417638"/>
            <a:ext cx="9253538" cy="4365625"/>
          </a:xfrm>
          <a:prstGeom prst="rect">
            <a:avLst/>
          </a:prstGeom>
          <a:solidFill>
            <a:schemeClr val="bg1">
              <a:lumMod val="85000"/>
            </a:schemeClr>
          </a:solidFill>
        </p:spPr>
        <p:txBody>
          <a:bodyPr/>
          <a:lstStyle/>
          <a:p>
            <a:endParaRPr lang="en-US"/>
          </a:p>
        </p:txBody>
      </p:sp>
      <p:sp>
        <p:nvSpPr>
          <p:cNvPr id="7" name="Text Placeholder 6">
            <a:extLst>
              <a:ext uri="{FF2B5EF4-FFF2-40B4-BE49-F238E27FC236}">
                <a16:creationId xmlns:a16="http://schemas.microsoft.com/office/drawing/2014/main" id="{4AE7925A-78BE-334F-B7A3-BAC753AA68D9}"/>
              </a:ext>
            </a:extLst>
          </p:cNvPr>
          <p:cNvSpPr>
            <a:spLocks noGrp="1"/>
          </p:cNvSpPr>
          <p:nvPr>
            <p:ph type="body" sz="quarter" idx="11" hasCustomPrompt="1"/>
          </p:nvPr>
        </p:nvSpPr>
        <p:spPr>
          <a:xfrm>
            <a:off x="1450975" y="620713"/>
            <a:ext cx="7705725" cy="660400"/>
          </a:xfrm>
          <a:prstGeom prst="rect">
            <a:avLst/>
          </a:prstGeom>
        </p:spPr>
        <p:txBody>
          <a:bodyPr/>
          <a:lstStyle>
            <a:lvl1pPr marL="0" indent="0">
              <a:buNone/>
              <a:defRPr sz="5000" b="1">
                <a:latin typeface="Arial" panose="020B0604020202020204" pitchFamily="34" charset="0"/>
                <a:cs typeface="Arial" panose="020B0604020202020204" pitchFamily="34" charset="0"/>
              </a:defRPr>
            </a:lvl1pPr>
            <a:lvl2pPr marL="457200" indent="0">
              <a:buNone/>
              <a:defRPr/>
            </a:lvl2pPr>
          </a:lstStyle>
          <a:p>
            <a:pPr lvl="0"/>
            <a:r>
              <a:rPr lang="en-US"/>
              <a:t>[Video title]</a:t>
            </a:r>
          </a:p>
        </p:txBody>
      </p:sp>
    </p:spTree>
    <p:extLst>
      <p:ext uri="{BB962C8B-B14F-4D97-AF65-F5344CB8AC3E}">
        <p14:creationId xmlns:p14="http://schemas.microsoft.com/office/powerpoint/2010/main" val="40243183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129716"/>
            <a:ext cx="12191999" cy="728283"/>
          </a:xfrm>
          <a:prstGeom prst="rect">
            <a:avLst/>
          </a:prstGeom>
          <a:blipFill>
            <a:blip r:embed="rId2" cstate="print"/>
            <a:stretch>
              <a:fillRect/>
            </a:stretch>
          </a:blipFill>
        </p:spPr>
        <p:txBody>
          <a:bodyPr wrap="square" lIns="0" tIns="0" rIns="0" bIns="0" rtlCol="0"/>
          <a:lstStyle/>
          <a:p>
            <a:endParaRPr/>
          </a:p>
        </p:txBody>
      </p:sp>
      <p:sp>
        <p:nvSpPr>
          <p:cNvPr id="17" name="bg object 17"/>
          <p:cNvSpPr/>
          <p:nvPr/>
        </p:nvSpPr>
        <p:spPr>
          <a:xfrm>
            <a:off x="923890" y="6220610"/>
            <a:ext cx="1871214" cy="500139"/>
          </a:xfrm>
          <a:prstGeom prst="rect">
            <a:avLst/>
          </a:prstGeom>
          <a:blipFill>
            <a:blip r:embed="rId3" cstate="print"/>
            <a:stretch>
              <a:fillRect/>
            </a:stretch>
          </a:blipFill>
        </p:spPr>
        <p:txBody>
          <a:bodyPr wrap="square" lIns="0" tIns="0" rIns="0" bIns="0" rtlCol="0"/>
          <a:lstStyle/>
          <a:p>
            <a:endParaRPr/>
          </a:p>
        </p:txBody>
      </p:sp>
      <p:sp>
        <p:nvSpPr>
          <p:cNvPr id="18" name="bg object 18"/>
          <p:cNvSpPr/>
          <p:nvPr/>
        </p:nvSpPr>
        <p:spPr>
          <a:xfrm>
            <a:off x="0" y="0"/>
            <a:ext cx="153670" cy="6858000"/>
          </a:xfrm>
          <a:custGeom>
            <a:avLst/>
            <a:gdLst/>
            <a:ahLst/>
            <a:cxnLst/>
            <a:rect l="l" t="t" r="r" b="b"/>
            <a:pathLst>
              <a:path w="153670" h="6858000">
                <a:moveTo>
                  <a:pt x="0" y="6858000"/>
                </a:moveTo>
                <a:lnTo>
                  <a:pt x="0" y="0"/>
                </a:lnTo>
                <a:lnTo>
                  <a:pt x="153639" y="0"/>
                </a:lnTo>
                <a:lnTo>
                  <a:pt x="153639" y="6858000"/>
                </a:lnTo>
                <a:lnTo>
                  <a:pt x="0" y="6858000"/>
                </a:lnTo>
                <a:close/>
              </a:path>
            </a:pathLst>
          </a:custGeom>
          <a:solidFill>
            <a:srgbClr val="16346F"/>
          </a:solidFill>
        </p:spPr>
        <p:txBody>
          <a:bodyPr wrap="square" lIns="0" tIns="0" rIns="0" bIns="0" rtlCol="0"/>
          <a:lstStyle/>
          <a:p>
            <a:endParaRPr/>
          </a:p>
        </p:txBody>
      </p:sp>
      <p:sp>
        <p:nvSpPr>
          <p:cNvPr id="19" name="bg object 19"/>
          <p:cNvSpPr/>
          <p:nvPr/>
        </p:nvSpPr>
        <p:spPr>
          <a:xfrm>
            <a:off x="10561319" y="0"/>
            <a:ext cx="1627631" cy="1773936"/>
          </a:xfrm>
          <a:prstGeom prst="rect">
            <a:avLst/>
          </a:prstGeom>
          <a:blipFill>
            <a:blip r:embed="rId4" cstate="print"/>
            <a:stretch>
              <a:fillRect/>
            </a:stretch>
          </a:blipFill>
        </p:spPr>
        <p:txBody>
          <a:bodyPr wrap="square" lIns="0" tIns="0" rIns="0" bIns="0" rtlCol="0"/>
          <a:lstStyle/>
          <a:p>
            <a:endParaRPr/>
          </a:p>
        </p:txBody>
      </p:sp>
      <p:sp>
        <p:nvSpPr>
          <p:cNvPr id="20" name="bg object 20"/>
          <p:cNvSpPr/>
          <p:nvPr/>
        </p:nvSpPr>
        <p:spPr>
          <a:xfrm>
            <a:off x="10755972" y="136484"/>
            <a:ext cx="1244955" cy="1244958"/>
          </a:xfrm>
          <a:prstGeom prst="rect">
            <a:avLst/>
          </a:prstGeom>
          <a:blipFill>
            <a:blip r:embed="rId5" cstate="print"/>
            <a:stretch>
              <a:fillRect/>
            </a:stretch>
          </a:blipFill>
        </p:spPr>
        <p:txBody>
          <a:bodyPr wrap="square" lIns="0" tIns="0" rIns="0" bIns="0" rtlCol="0"/>
          <a:lstStyle/>
          <a:p>
            <a:endParaRPr/>
          </a:p>
        </p:txBody>
      </p:sp>
      <p:sp>
        <p:nvSpPr>
          <p:cNvPr id="21" name="bg object 21"/>
          <p:cNvSpPr/>
          <p:nvPr/>
        </p:nvSpPr>
        <p:spPr>
          <a:xfrm>
            <a:off x="2917635" y="3039033"/>
            <a:ext cx="5557004" cy="2538133"/>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2489936" y="477012"/>
            <a:ext cx="7212126" cy="51308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162414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129731"/>
            <a:ext cx="12191758" cy="727913"/>
          </a:xfrm>
          <a:prstGeom prst="rect">
            <a:avLst/>
          </a:prstGeom>
          <a:blipFill>
            <a:blip r:embed="rId2" cstate="print"/>
            <a:stretch>
              <a:fillRect/>
            </a:stretch>
          </a:blipFill>
        </p:spPr>
        <p:txBody>
          <a:bodyPr wrap="square" lIns="0" tIns="0" rIns="0" bIns="0" rtlCol="0"/>
          <a:lstStyle/>
          <a:p>
            <a:endParaRPr/>
          </a:p>
        </p:txBody>
      </p:sp>
      <p:sp>
        <p:nvSpPr>
          <p:cNvPr id="17" name="bg object 17"/>
          <p:cNvSpPr/>
          <p:nvPr/>
        </p:nvSpPr>
        <p:spPr>
          <a:xfrm>
            <a:off x="923759" y="6220078"/>
            <a:ext cx="1870925" cy="499681"/>
          </a:xfrm>
          <a:prstGeom prst="rect">
            <a:avLst/>
          </a:prstGeom>
          <a:blipFill>
            <a:blip r:embed="rId3" cstate="print"/>
            <a:stretch>
              <a:fillRect/>
            </a:stretch>
          </a:blipFill>
        </p:spPr>
        <p:txBody>
          <a:bodyPr wrap="square" lIns="0" tIns="0" rIns="0" bIns="0" rtlCol="0"/>
          <a:lstStyle/>
          <a:p>
            <a:endParaRPr/>
          </a:p>
        </p:txBody>
      </p:sp>
      <p:sp>
        <p:nvSpPr>
          <p:cNvPr id="2" name="Holder 2"/>
          <p:cNvSpPr>
            <a:spLocks noGrp="1"/>
          </p:cNvSpPr>
          <p:nvPr>
            <p:ph type="ctrTitle"/>
          </p:nvPr>
        </p:nvSpPr>
        <p:spPr>
          <a:xfrm>
            <a:off x="2630055" y="481215"/>
            <a:ext cx="6938238" cy="63500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829752" y="3840480"/>
            <a:ext cx="8538845"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243866"/>
                </a:solidFill>
                <a:latin typeface="Carlito"/>
                <a:cs typeface="Carlito"/>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D3E07-BB46-C54F-9508-FA0C981548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91CFA49-4F4F-FC45-8372-3B057B2FCA1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07B9D7B-32E8-BF41-9B5E-BDF0EA996170}"/>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2A7367A9-8E2E-8649-9629-F7B23424A5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6D7204-DDCF-E242-B1C7-9B0C0152E796}"/>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268688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A0FAE-401C-C948-9CF7-C6CD038B55F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2E28699-A6CA-DC41-8519-B17A42C9A0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0EBF6B2-751E-9149-8A78-B40D2AE3F701}"/>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2D1B0A97-5142-D740-ABE0-BA943AC248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0D679-9A7F-B64A-A00B-3E7A8BB17B28}"/>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1495418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EAEC3-E8F2-934C-B698-3DD215BAC38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F990CD4-9634-8A4E-8282-0D6DB514F4D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97DD311-4ED1-F347-AD09-D22F128E182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30FE6B0D-9C36-9548-8B86-CD5E6613564D}"/>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6" name="Footer Placeholder 5">
            <a:extLst>
              <a:ext uri="{FF2B5EF4-FFF2-40B4-BE49-F238E27FC236}">
                <a16:creationId xmlns:a16="http://schemas.microsoft.com/office/drawing/2014/main" id="{81A6B921-7A7B-FC48-8631-F16D271E74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9AD3E7-029D-F74C-BDB0-6B467237F47F}"/>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3758849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393EC-CE85-9A42-89D4-DD817CD24A1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4973D3C-1928-C34D-B0FF-DAF976CABA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343DC3F-2A29-D841-B4BD-F48082D1936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4934892-AD3B-7B41-B623-AA06835E3F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0C86CCA-75F6-E342-B7B5-2E48592EAAF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A66B632A-56D8-924A-B059-A0473DC4622E}"/>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8" name="Footer Placeholder 7">
            <a:extLst>
              <a:ext uri="{FF2B5EF4-FFF2-40B4-BE49-F238E27FC236}">
                <a16:creationId xmlns:a16="http://schemas.microsoft.com/office/drawing/2014/main" id="{7690E020-3B93-9143-907C-27DDB5AD77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699ADB1-2798-6842-8A55-C113A88375A7}"/>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2133946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45105-F01C-574B-936C-63702078D51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8913685-1E11-3940-BD89-8358AE00857D}"/>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4" name="Footer Placeholder 3">
            <a:extLst>
              <a:ext uri="{FF2B5EF4-FFF2-40B4-BE49-F238E27FC236}">
                <a16:creationId xmlns:a16="http://schemas.microsoft.com/office/drawing/2014/main" id="{B503CA88-E9CC-E44E-B51F-D0282CCB3A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5ABB4C-7BD2-C841-A1D7-9BA5055FEF90}"/>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349298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EB4797-35C9-9841-862A-0E5A08F27EFF}"/>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3" name="Footer Placeholder 2">
            <a:extLst>
              <a:ext uri="{FF2B5EF4-FFF2-40B4-BE49-F238E27FC236}">
                <a16:creationId xmlns:a16="http://schemas.microsoft.com/office/drawing/2014/main" id="{8F007E0D-1A1A-FE4B-BCC8-6A8605E1E0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AC3DAF-638F-034F-BBB6-BC8533C6DC02}"/>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900045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BAC34-C4F3-164E-819E-3B3E40F649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03F9E8A-C24D-AE4A-A2B1-9E8048EFC5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9DE0ECC2-9DF1-A043-9BC2-133460688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E92E566-E06F-C349-9551-54CC1E8FE349}"/>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6" name="Footer Placeholder 5">
            <a:extLst>
              <a:ext uri="{FF2B5EF4-FFF2-40B4-BE49-F238E27FC236}">
                <a16:creationId xmlns:a16="http://schemas.microsoft.com/office/drawing/2014/main" id="{BB4EC947-A3FC-FA4F-A4EE-0F550DB428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448FA6-2A2A-6942-8A74-AF3320855F56}"/>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576824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FB379-EE48-9F4E-9EE8-DC53CD2EB6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CDD5FD7-5BA0-7440-BFD7-45EEF11839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70B07D-6F1F-7A49-B22D-B4BAD7F92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2256C3D-3184-C349-85B0-CF5C051A4B15}"/>
              </a:ext>
            </a:extLst>
          </p:cNvPr>
          <p:cNvSpPr>
            <a:spLocks noGrp="1"/>
          </p:cNvSpPr>
          <p:nvPr>
            <p:ph type="dt" sz="half" idx="10"/>
          </p:nvPr>
        </p:nvSpPr>
        <p:spPr/>
        <p:txBody>
          <a:bodyPr/>
          <a:lstStyle/>
          <a:p>
            <a:fld id="{B8AD675D-103F-CE48-8F21-2A968DF56B7C}" type="datetimeFigureOut">
              <a:rPr lang="en-US" smtClean="0"/>
              <a:t>10/9/2025</a:t>
            </a:fld>
            <a:endParaRPr lang="en-US"/>
          </a:p>
        </p:txBody>
      </p:sp>
      <p:sp>
        <p:nvSpPr>
          <p:cNvPr id="6" name="Footer Placeholder 5">
            <a:extLst>
              <a:ext uri="{FF2B5EF4-FFF2-40B4-BE49-F238E27FC236}">
                <a16:creationId xmlns:a16="http://schemas.microsoft.com/office/drawing/2014/main" id="{D0FBE155-F5CA-694D-86D1-0261145357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B94A3E-06F8-F64D-9C36-628196530AD6}"/>
              </a:ext>
            </a:extLst>
          </p:cNvPr>
          <p:cNvSpPr>
            <a:spLocks noGrp="1"/>
          </p:cNvSpPr>
          <p:nvPr>
            <p:ph type="sldNum" sz="quarter" idx="12"/>
          </p:nvPr>
        </p:nvSpPr>
        <p:spPr/>
        <p:txBody>
          <a:bodyPr/>
          <a:lstStyle/>
          <a:p>
            <a:fld id="{D4651574-0704-7D43-9FDE-DAA6F8EC6EA1}" type="slidenum">
              <a:rPr lang="en-US" smtClean="0"/>
              <a:t>‹#›</a:t>
            </a:fld>
            <a:endParaRPr lang="en-US"/>
          </a:p>
        </p:txBody>
      </p:sp>
    </p:spTree>
    <p:extLst>
      <p:ext uri="{BB962C8B-B14F-4D97-AF65-F5344CB8AC3E}">
        <p14:creationId xmlns:p14="http://schemas.microsoft.com/office/powerpoint/2010/main" val="343418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80390EE-E63D-5A47-8165-3ABA12AFB1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57EE18A-1113-B04D-8F11-A4E564FEFE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E672389-D4AD-C046-8306-0B117AA94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AD675D-103F-CE48-8F21-2A968DF56B7C}" type="datetimeFigureOut">
              <a:rPr lang="en-US" smtClean="0"/>
              <a:t>10/9/2025</a:t>
            </a:fld>
            <a:endParaRPr lang="en-US"/>
          </a:p>
        </p:txBody>
      </p:sp>
      <p:sp>
        <p:nvSpPr>
          <p:cNvPr id="5" name="Footer Placeholder 4">
            <a:extLst>
              <a:ext uri="{FF2B5EF4-FFF2-40B4-BE49-F238E27FC236}">
                <a16:creationId xmlns:a16="http://schemas.microsoft.com/office/drawing/2014/main" id="{85468CEE-5971-234B-8A6D-AF1420B36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529642-018A-894A-9C39-29C2FE9472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51574-0704-7D43-9FDE-DAA6F8EC6EA1}" type="slidenum">
              <a:rPr lang="en-US" smtClean="0"/>
              <a:t>‹#›</a:t>
            </a:fld>
            <a:endParaRPr lang="en-US"/>
          </a:p>
        </p:txBody>
      </p:sp>
    </p:spTree>
    <p:extLst>
      <p:ext uri="{BB962C8B-B14F-4D97-AF65-F5344CB8AC3E}">
        <p14:creationId xmlns:p14="http://schemas.microsoft.com/office/powerpoint/2010/main" val="892543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129731"/>
            <a:ext cx="12191758" cy="727913"/>
          </a:xfrm>
          <a:prstGeom prst="rect">
            <a:avLst/>
          </a:prstGeom>
          <a:blipFill>
            <a:blip r:embed="rId4" cstate="print"/>
            <a:stretch>
              <a:fillRect/>
            </a:stretch>
          </a:blipFill>
        </p:spPr>
        <p:txBody>
          <a:bodyPr wrap="square" lIns="0" tIns="0" rIns="0" bIns="0" rtlCol="0"/>
          <a:lstStyle/>
          <a:p>
            <a:endParaRPr/>
          </a:p>
        </p:txBody>
      </p:sp>
      <p:sp>
        <p:nvSpPr>
          <p:cNvPr id="17" name="bg object 17"/>
          <p:cNvSpPr/>
          <p:nvPr/>
        </p:nvSpPr>
        <p:spPr>
          <a:xfrm>
            <a:off x="923759" y="6220079"/>
            <a:ext cx="1870925" cy="499681"/>
          </a:xfrm>
          <a:prstGeom prst="rect">
            <a:avLst/>
          </a:prstGeom>
          <a:blipFill>
            <a:blip r:embed="rId5" cstate="print"/>
            <a:stretch>
              <a:fillRect/>
            </a:stretch>
          </a:blipFill>
        </p:spPr>
        <p:txBody>
          <a:bodyPr wrap="square" lIns="0" tIns="0" rIns="0" bIns="0" rtlCol="0"/>
          <a:lstStyle/>
          <a:p>
            <a:endParaRPr/>
          </a:p>
        </p:txBody>
      </p:sp>
      <p:sp>
        <p:nvSpPr>
          <p:cNvPr id="18" name="bg object 18"/>
          <p:cNvSpPr/>
          <p:nvPr/>
        </p:nvSpPr>
        <p:spPr>
          <a:xfrm>
            <a:off x="0" y="2159"/>
            <a:ext cx="153670" cy="6858000"/>
          </a:xfrm>
          <a:custGeom>
            <a:avLst/>
            <a:gdLst/>
            <a:ahLst/>
            <a:cxnLst/>
            <a:rect l="l" t="t" r="r" b="b"/>
            <a:pathLst>
              <a:path w="153670" h="6858000">
                <a:moveTo>
                  <a:pt x="153365" y="0"/>
                </a:moveTo>
                <a:lnTo>
                  <a:pt x="0" y="0"/>
                </a:lnTo>
                <a:lnTo>
                  <a:pt x="0" y="6857644"/>
                </a:lnTo>
                <a:lnTo>
                  <a:pt x="153365" y="6857644"/>
                </a:lnTo>
                <a:close/>
              </a:path>
            </a:pathLst>
          </a:custGeom>
          <a:solidFill>
            <a:srgbClr val="15336E"/>
          </a:solidFill>
        </p:spPr>
        <p:txBody>
          <a:bodyPr wrap="square" lIns="0" tIns="0" rIns="0" bIns="0" rtlCol="0"/>
          <a:lstStyle/>
          <a:p>
            <a:endParaRPr/>
          </a:p>
        </p:txBody>
      </p:sp>
      <p:sp>
        <p:nvSpPr>
          <p:cNvPr id="19" name="bg object 19"/>
          <p:cNvSpPr/>
          <p:nvPr/>
        </p:nvSpPr>
        <p:spPr>
          <a:xfrm>
            <a:off x="11006277" y="181076"/>
            <a:ext cx="1137285" cy="1137285"/>
          </a:xfrm>
          <a:custGeom>
            <a:avLst/>
            <a:gdLst/>
            <a:ahLst/>
            <a:cxnLst/>
            <a:rect l="l" t="t" r="r" b="b"/>
            <a:pathLst>
              <a:path w="1137284" h="1137285">
                <a:moveTo>
                  <a:pt x="1136878" y="0"/>
                </a:moveTo>
                <a:lnTo>
                  <a:pt x="0" y="0"/>
                </a:lnTo>
                <a:lnTo>
                  <a:pt x="0" y="1136878"/>
                </a:lnTo>
                <a:lnTo>
                  <a:pt x="1136878" y="1136878"/>
                </a:lnTo>
                <a:lnTo>
                  <a:pt x="1136878" y="0"/>
                </a:lnTo>
                <a:close/>
              </a:path>
            </a:pathLst>
          </a:custGeom>
          <a:solidFill>
            <a:srgbClr val="333333">
              <a:alpha val="65998"/>
            </a:srgbClr>
          </a:solidFill>
        </p:spPr>
        <p:txBody>
          <a:bodyPr wrap="square" lIns="0" tIns="0" rIns="0" bIns="0" rtlCol="0"/>
          <a:lstStyle/>
          <a:p>
            <a:endParaRPr/>
          </a:p>
        </p:txBody>
      </p:sp>
      <p:sp>
        <p:nvSpPr>
          <p:cNvPr id="20" name="bg object 20"/>
          <p:cNvSpPr/>
          <p:nvPr/>
        </p:nvSpPr>
        <p:spPr>
          <a:xfrm>
            <a:off x="10907636" y="82080"/>
            <a:ext cx="1136878" cy="1136878"/>
          </a:xfrm>
          <a:prstGeom prst="rect">
            <a:avLst/>
          </a:prstGeom>
          <a:blipFill>
            <a:blip r:embed="rId6" cstate="print"/>
            <a:stretch>
              <a:fillRect/>
            </a:stretch>
          </a:blipFill>
        </p:spPr>
        <p:txBody>
          <a:bodyPr wrap="square" lIns="0" tIns="0" rIns="0" bIns="0" rtlCol="0"/>
          <a:lstStyle/>
          <a:p>
            <a:endParaRPr/>
          </a:p>
        </p:txBody>
      </p:sp>
      <p:sp>
        <p:nvSpPr>
          <p:cNvPr id="2" name="Holder 2"/>
          <p:cNvSpPr>
            <a:spLocks noGrp="1"/>
          </p:cNvSpPr>
          <p:nvPr>
            <p:ph type="title"/>
          </p:nvPr>
        </p:nvSpPr>
        <p:spPr>
          <a:xfrm>
            <a:off x="701179" y="290779"/>
            <a:ext cx="4655185" cy="574040"/>
          </a:xfrm>
          <a:prstGeom prst="rect">
            <a:avLst/>
          </a:prstGeom>
        </p:spPr>
        <p:txBody>
          <a:bodyPr wrap="square" lIns="0" tIns="0" rIns="0" bIns="0">
            <a:spAutoFit/>
          </a:bodyPr>
          <a:lstStyle>
            <a:lvl1pPr>
              <a:defRPr sz="3600" b="0" i="0">
                <a:solidFill>
                  <a:srgbClr val="243866"/>
                </a:solidFill>
                <a:latin typeface="Carlito"/>
                <a:cs typeface="Carlito"/>
              </a:defRPr>
            </a:lvl1pPr>
          </a:lstStyle>
          <a:p>
            <a:endParaRPr/>
          </a:p>
        </p:txBody>
      </p:sp>
      <p:sp>
        <p:nvSpPr>
          <p:cNvPr id="3" name="Holder 3"/>
          <p:cNvSpPr>
            <a:spLocks noGrp="1"/>
          </p:cNvSpPr>
          <p:nvPr>
            <p:ph type="body" idx="1"/>
          </p:nvPr>
        </p:nvSpPr>
        <p:spPr>
          <a:xfrm>
            <a:off x="1686241" y="1594801"/>
            <a:ext cx="5485130" cy="36398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7439" y="6377940"/>
            <a:ext cx="3903472"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917" y="6377940"/>
            <a:ext cx="28056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10/9/2025</a:t>
            </a:fld>
            <a:endParaRPr lang="en-US"/>
          </a:p>
        </p:txBody>
      </p:sp>
      <p:sp>
        <p:nvSpPr>
          <p:cNvPr id="6" name="Holder 6"/>
          <p:cNvSpPr>
            <a:spLocks noGrp="1"/>
          </p:cNvSpPr>
          <p:nvPr>
            <p:ph type="sldNum" sz="quarter" idx="7"/>
          </p:nvPr>
        </p:nvSpPr>
        <p:spPr>
          <a:xfrm>
            <a:off x="8782812" y="6377940"/>
            <a:ext cx="28056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hyperlink" Target="https://www.qmul.ac.uk/about/calendar/"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hyperlink" Target="https://www.qmul.ac.uk/about/calendar/"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hyperlink" Target="http://www.arcs.qmul.ac.uk/" TargetMode="External"/><Relationship Id="rId2" Type="http://schemas.openxmlformats.org/officeDocument/2006/relationships/image" Target="../media/image7.png"/><Relationship Id="rId1" Type="http://schemas.openxmlformats.org/officeDocument/2006/relationships/slideLayout" Target="../slideLayouts/slideLayout15.xml"/><Relationship Id="rId6" Type="http://schemas.openxmlformats.org/officeDocument/2006/relationships/hyperlink" Target="https://qmplus.qmul.ac.uk/course/view.php?id=26005" TargetMode="External"/><Relationship Id="rId5" Type="http://schemas.openxmlformats.org/officeDocument/2006/relationships/hyperlink" Target="http://www.arcs.qmul.ac.uk/policy_zone/index.html" TargetMode="External"/><Relationship Id="rId4" Type="http://schemas.openxmlformats.org/officeDocument/2006/relationships/hyperlink" Target="https://www.qmul.ac.uk/student-experience/student-wellbeing-hub/extenuating-circumstances-a-guide-for-students/"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hyperlink" Target="https://www.qmul.ac.uk/about/calenda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92000" cy="6851015"/>
          </a:xfrm>
          <a:custGeom>
            <a:avLst/>
            <a:gdLst/>
            <a:ahLst/>
            <a:cxnLst/>
            <a:rect l="l" t="t" r="r" b="b"/>
            <a:pathLst>
              <a:path w="12192000" h="6851015">
                <a:moveTo>
                  <a:pt x="0" y="0"/>
                </a:moveTo>
                <a:lnTo>
                  <a:pt x="12192000" y="0"/>
                </a:lnTo>
                <a:lnTo>
                  <a:pt x="12192000" y="6850596"/>
                </a:lnTo>
                <a:lnTo>
                  <a:pt x="0" y="6850596"/>
                </a:lnTo>
                <a:lnTo>
                  <a:pt x="0" y="0"/>
                </a:lnTo>
                <a:close/>
              </a:path>
            </a:pathLst>
          </a:custGeom>
          <a:solidFill>
            <a:srgbClr val="16346F"/>
          </a:solidFill>
        </p:spPr>
        <p:txBody>
          <a:bodyPr wrap="square" lIns="0" tIns="0" rIns="0" bIns="0" rtlCol="0"/>
          <a:lstStyle/>
          <a:p>
            <a:endParaRPr/>
          </a:p>
        </p:txBody>
      </p:sp>
      <p:sp>
        <p:nvSpPr>
          <p:cNvPr id="3" name="object 3"/>
          <p:cNvSpPr/>
          <p:nvPr/>
        </p:nvSpPr>
        <p:spPr>
          <a:xfrm>
            <a:off x="1450975" y="620420"/>
            <a:ext cx="5281764" cy="1403642"/>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1021554" y="3168903"/>
            <a:ext cx="10148570" cy="772160"/>
          </a:xfrm>
          <a:prstGeom prst="rect">
            <a:avLst/>
          </a:prstGeom>
        </p:spPr>
        <p:txBody>
          <a:bodyPr vert="horz" wrap="square" lIns="0" tIns="12700" rIns="0" bIns="0" rtlCol="0">
            <a:spAutoFit/>
          </a:bodyPr>
          <a:lstStyle/>
          <a:p>
            <a:pPr marL="12700">
              <a:lnSpc>
                <a:spcPct val="100000"/>
              </a:lnSpc>
              <a:spcBef>
                <a:spcPts val="100"/>
              </a:spcBef>
            </a:pPr>
            <a:r>
              <a:rPr sz="4900" b="1" spc="-10">
                <a:solidFill>
                  <a:srgbClr val="FFFFFF"/>
                </a:solidFill>
                <a:latin typeface="Arial"/>
                <a:cs typeface="Arial"/>
              </a:rPr>
              <a:t>School </a:t>
            </a:r>
            <a:r>
              <a:rPr sz="4900" b="1" spc="-5">
                <a:solidFill>
                  <a:srgbClr val="FFFFFF"/>
                </a:solidFill>
                <a:latin typeface="Arial"/>
                <a:cs typeface="Arial"/>
              </a:rPr>
              <a:t>of </a:t>
            </a:r>
            <a:r>
              <a:rPr sz="4900" b="1" spc="-10">
                <a:solidFill>
                  <a:srgbClr val="FFFFFF"/>
                </a:solidFill>
                <a:latin typeface="Arial"/>
                <a:cs typeface="Arial"/>
              </a:rPr>
              <a:t>Economics </a:t>
            </a:r>
            <a:r>
              <a:rPr sz="4900" b="1" spc="-5">
                <a:solidFill>
                  <a:srgbClr val="FFFFFF"/>
                </a:solidFill>
                <a:latin typeface="Arial"/>
                <a:cs typeface="Arial"/>
              </a:rPr>
              <a:t>and </a:t>
            </a:r>
            <a:r>
              <a:rPr sz="4900" b="1" spc="-10">
                <a:solidFill>
                  <a:srgbClr val="FFFFFF"/>
                </a:solidFill>
                <a:latin typeface="Arial"/>
                <a:cs typeface="Arial"/>
              </a:rPr>
              <a:t>Finance</a:t>
            </a:r>
            <a:endParaRPr sz="4900">
              <a:latin typeface="Arial"/>
              <a:cs typeface="Arial"/>
            </a:endParaRPr>
          </a:p>
        </p:txBody>
      </p:sp>
      <p:sp>
        <p:nvSpPr>
          <p:cNvPr id="5" name="object 5"/>
          <p:cNvSpPr txBox="1"/>
          <p:nvPr/>
        </p:nvSpPr>
        <p:spPr>
          <a:xfrm>
            <a:off x="3030537" y="3977131"/>
            <a:ext cx="5516245" cy="978535"/>
          </a:xfrm>
          <a:prstGeom prst="rect">
            <a:avLst/>
          </a:prstGeom>
        </p:spPr>
        <p:txBody>
          <a:bodyPr vert="horz" wrap="square" lIns="0" tIns="76835" rIns="0" bIns="0" rtlCol="0" anchor="t">
            <a:spAutoFit/>
          </a:bodyPr>
          <a:lstStyle/>
          <a:p>
            <a:pPr algn="ctr">
              <a:spcBef>
                <a:spcPts val="605"/>
              </a:spcBef>
            </a:pPr>
            <a:r>
              <a:rPr lang="en-US" sz="3600" spc="-180" dirty="0">
                <a:solidFill>
                  <a:srgbClr val="FFFFFF"/>
                </a:solidFill>
                <a:latin typeface="Trebuchet MS"/>
                <a:cs typeface="Trebuchet MS"/>
              </a:rPr>
              <a:t>M.Sc. </a:t>
            </a:r>
            <a:r>
              <a:rPr lang="en-GB" sz="3600" spc="-180" dirty="0">
                <a:solidFill>
                  <a:srgbClr val="FFFFFF"/>
                </a:solidFill>
                <a:latin typeface="Trebuchet MS"/>
                <a:cs typeface="Trebuchet MS"/>
              </a:rPr>
              <a:t>Wealth Management </a:t>
            </a:r>
            <a:endParaRPr lang="en-US" sz="3600" spc="-160" dirty="0">
              <a:solidFill>
                <a:srgbClr val="FFFFFF"/>
              </a:solidFill>
              <a:latin typeface="Trebuchet MS"/>
              <a:cs typeface="Trebuchet MS"/>
            </a:endParaRPr>
          </a:p>
          <a:p>
            <a:pPr algn="ctr">
              <a:lnSpc>
                <a:spcPct val="100000"/>
              </a:lnSpc>
              <a:spcBef>
                <a:spcPts val="280"/>
              </a:spcBef>
            </a:pPr>
            <a:r>
              <a:rPr sz="2000" spc="-100" dirty="0">
                <a:solidFill>
                  <a:srgbClr val="FFFFFF"/>
                </a:solidFill>
                <a:latin typeface="Trebuchet MS"/>
                <a:cs typeface="Trebuchet MS"/>
              </a:rPr>
              <a:t>September</a:t>
            </a:r>
            <a:r>
              <a:rPr sz="2000" spc="290" dirty="0">
                <a:solidFill>
                  <a:srgbClr val="FFFFFF"/>
                </a:solidFill>
                <a:latin typeface="Trebuchet MS"/>
                <a:cs typeface="Trebuchet MS"/>
              </a:rPr>
              <a:t> </a:t>
            </a:r>
            <a:r>
              <a:rPr lang="en-US" sz="2000" spc="-40" dirty="0">
                <a:solidFill>
                  <a:srgbClr val="FFFFFF"/>
                </a:solidFill>
                <a:latin typeface="Trebuchet MS"/>
                <a:cs typeface="Trebuchet MS"/>
              </a:rPr>
              <a:t>2025</a:t>
            </a:r>
            <a:endParaRPr lang="en-GB" sz="2000" spc="-40" dirty="0">
              <a:solidFill>
                <a:srgbClr val="FFFFFF"/>
              </a:solidFill>
              <a:latin typeface="Trebuchet MS"/>
              <a:cs typeface="Trebuchet MS"/>
            </a:endParaRPr>
          </a:p>
        </p:txBody>
      </p:sp>
      <p:sp>
        <p:nvSpPr>
          <p:cNvPr id="6" name="object 6"/>
          <p:cNvSpPr txBox="1"/>
          <p:nvPr/>
        </p:nvSpPr>
        <p:spPr>
          <a:xfrm>
            <a:off x="4079824" y="5394452"/>
            <a:ext cx="3224530" cy="593111"/>
          </a:xfrm>
          <a:prstGeom prst="rect">
            <a:avLst/>
          </a:prstGeom>
        </p:spPr>
        <p:txBody>
          <a:bodyPr vert="horz" wrap="square" lIns="0" tIns="28575" rIns="0" bIns="0" rtlCol="0">
            <a:spAutoFit/>
          </a:bodyPr>
          <a:lstStyle/>
          <a:p>
            <a:pPr marL="54610" marR="5080" indent="-42545">
              <a:lnSpc>
                <a:spcPts val="2090"/>
              </a:lnSpc>
              <a:spcBef>
                <a:spcPts val="225"/>
              </a:spcBef>
            </a:pPr>
            <a:r>
              <a:rPr sz="1800" b="1" spc="-114">
                <a:solidFill>
                  <a:srgbClr val="FFFFFF"/>
                </a:solidFill>
                <a:latin typeface="Trebuchet MS"/>
                <a:cs typeface="Trebuchet MS"/>
              </a:rPr>
              <a:t>Director: </a:t>
            </a:r>
            <a:r>
              <a:rPr lang="en-GB" b="1" spc="-85">
                <a:solidFill>
                  <a:srgbClr val="FFFFFF"/>
                </a:solidFill>
                <a:latin typeface="Trebuchet MS"/>
                <a:cs typeface="Trebuchet MS"/>
              </a:rPr>
              <a:t>Yioryos Makedonis</a:t>
            </a:r>
          </a:p>
          <a:p>
            <a:pPr marL="54610" marR="5080" indent="-42545">
              <a:lnSpc>
                <a:spcPts val="2090"/>
              </a:lnSpc>
              <a:spcBef>
                <a:spcPts val="225"/>
              </a:spcBef>
            </a:pPr>
            <a:r>
              <a:rPr lang="en-GB" b="1" spc="-85">
                <a:solidFill>
                  <a:srgbClr val="FFFFFF"/>
                </a:solidFill>
                <a:latin typeface="Trebuchet MS"/>
                <a:cs typeface="Trebuchet MS"/>
              </a:rPr>
              <a:t>y.makedonis@qmul.ac.uk</a:t>
            </a:r>
          </a:p>
        </p:txBody>
      </p:sp>
    </p:spTree>
    <p:extLst>
      <p:ext uri="{BB962C8B-B14F-4D97-AF65-F5344CB8AC3E}">
        <p14:creationId xmlns:p14="http://schemas.microsoft.com/office/powerpoint/2010/main" val="2015764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vert="horz" lIns="91440" tIns="45720" rIns="91440" bIns="45720" rtlCol="0" anchor="t">
            <a:normAutofit/>
          </a:bodyPr>
          <a:lstStyle/>
          <a:p>
            <a:r>
              <a:rPr lang="en-GB" sz="4000" b="0"/>
              <a:t>MSc Wealth Management</a:t>
            </a:r>
          </a:p>
          <a:p>
            <a:pPr>
              <a:lnSpc>
                <a:spcPct val="100000"/>
              </a:lnSpc>
              <a:spcBef>
                <a:spcPts val="0"/>
              </a:spcBef>
            </a:pPr>
            <a:endParaRPr lang="en-GB" sz="2800">
              <a:latin typeface="+mj-lt"/>
              <a:ea typeface="Calibri Light"/>
            </a:endParaRPr>
          </a:p>
        </p:txBody>
      </p:sp>
      <p:sp>
        <p:nvSpPr>
          <p:cNvPr id="9" name="Text Placeholder 5"/>
          <p:cNvSpPr txBox="1">
            <a:spLocks/>
          </p:cNvSpPr>
          <p:nvPr/>
        </p:nvSpPr>
        <p:spPr>
          <a:xfrm>
            <a:off x="524435" y="1504336"/>
            <a:ext cx="8323730" cy="46140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b="0"/>
          </a:p>
        </p:txBody>
      </p:sp>
      <p:sp>
        <p:nvSpPr>
          <p:cNvPr id="6" name="Rectangle 5"/>
          <p:cNvSpPr>
            <a:spLocks noChangeArrowheads="1"/>
          </p:cNvSpPr>
          <p:nvPr/>
        </p:nvSpPr>
        <p:spPr bwMode="auto">
          <a:xfrm>
            <a:off x="334434" y="1504335"/>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8" name="Rectangle 5"/>
          <p:cNvSpPr>
            <a:spLocks noChangeArrowheads="1"/>
          </p:cNvSpPr>
          <p:nvPr/>
        </p:nvSpPr>
        <p:spPr bwMode="auto">
          <a:xfrm>
            <a:off x="486835" y="1504336"/>
            <a:ext cx="9544672"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GB" sz="2000" b="1" dirty="0">
                <a:solidFill>
                  <a:schemeClr val="tx2"/>
                </a:solidFill>
                <a:latin typeface="Trebuchet MS"/>
                <a:cs typeface="Arial"/>
              </a:rPr>
              <a:t>Semester B Dates - </a:t>
            </a:r>
            <a:r>
              <a:rPr lang="en-GB" dirty="0">
                <a:solidFill>
                  <a:srgbClr val="1F497D"/>
                </a:solidFill>
                <a:latin typeface="Trebuchet MS"/>
                <a:cs typeface="Arial"/>
                <a:hlinkClick r:id="rId4"/>
              </a:rPr>
              <a:t>https://www.qmul.ac.uk/about/calendar/</a:t>
            </a:r>
            <a:r>
              <a:rPr lang="en-GB" dirty="0">
                <a:solidFill>
                  <a:srgbClr val="253967"/>
                </a:solidFill>
                <a:latin typeface="Trebuchet MS"/>
                <a:cs typeface="Arial"/>
              </a:rPr>
              <a:t> </a:t>
            </a:r>
            <a:endParaRPr lang="en-US" sz="2000" b="1" dirty="0">
              <a:solidFill>
                <a:schemeClr val="tx2"/>
              </a:solidFill>
              <a:latin typeface="Trebuchet MS"/>
              <a:cs typeface="Arial"/>
            </a:endParaRPr>
          </a:p>
          <a:p>
            <a:endParaRPr lang="en-GB">
              <a:solidFill>
                <a:srgbClr val="000000"/>
              </a:solidFill>
              <a:ea typeface="Calibri"/>
              <a:cs typeface="Arial"/>
            </a:endParaRPr>
          </a:p>
          <a:p>
            <a:pPr marL="285750" indent="-285750">
              <a:spcBef>
                <a:spcPts val="500"/>
              </a:spcBef>
              <a:spcAft>
                <a:spcPts val="500"/>
              </a:spcAft>
              <a:buFont typeface="Arial,Sans-Serif"/>
              <a:buChar char="•"/>
            </a:pPr>
            <a:r>
              <a:rPr lang="en-GB" b="1" dirty="0">
                <a:solidFill>
                  <a:schemeClr val="tx2"/>
                </a:solidFill>
                <a:latin typeface="Trebuchet MS"/>
                <a:cs typeface="Arial"/>
              </a:rPr>
              <a:t>Introduction lectures:</a:t>
            </a:r>
            <a:r>
              <a:rPr lang="en-GB" dirty="0">
                <a:solidFill>
                  <a:schemeClr val="tx2"/>
                </a:solidFill>
                <a:latin typeface="Trebuchet MS"/>
                <a:cs typeface="Arial"/>
              </a:rPr>
              <a:t>  Monday 26 – Friday 30 January 2026</a:t>
            </a: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Lectures start:</a:t>
            </a:r>
            <a:r>
              <a:rPr lang="en-GB" dirty="0">
                <a:solidFill>
                  <a:schemeClr val="tx2"/>
                </a:solidFill>
                <a:latin typeface="Trebuchet MS"/>
                <a:ea typeface="Calibri"/>
                <a:cs typeface="Calibri"/>
              </a:rPr>
              <a:t> Monday 02 February </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Tutorial classes</a:t>
            </a:r>
            <a:r>
              <a:rPr lang="en-GB" dirty="0">
                <a:solidFill>
                  <a:schemeClr val="tx2"/>
                </a:solidFill>
                <a:latin typeface="Trebuchet MS"/>
                <a:ea typeface="Calibri"/>
                <a:cs typeface="Calibri"/>
              </a:rPr>
              <a:t> begin the following week (Monday 09 February)</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Reading/Careers week:</a:t>
            </a:r>
            <a:r>
              <a:rPr lang="en-GB" dirty="0">
                <a:solidFill>
                  <a:schemeClr val="tx2"/>
                </a:solidFill>
                <a:latin typeface="Trebuchet MS"/>
                <a:ea typeface="Calibri"/>
                <a:cs typeface="Calibri"/>
              </a:rPr>
              <a:t>  09 - 13 March 2026 (no teaching)</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Bank Holidays: </a:t>
            </a:r>
            <a:r>
              <a:rPr lang="en-GB" dirty="0">
                <a:solidFill>
                  <a:schemeClr val="tx2"/>
                </a:solidFill>
                <a:latin typeface="Trebuchet MS"/>
                <a:ea typeface="Calibri"/>
                <a:cs typeface="Calibri"/>
              </a:rPr>
              <a:t>03 – 06 April 2026 (no teaching) </a:t>
            </a: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ends:</a:t>
            </a:r>
            <a:r>
              <a:rPr lang="en-GB" dirty="0">
                <a:solidFill>
                  <a:schemeClr val="tx2"/>
                </a:solidFill>
                <a:latin typeface="Trebuchet MS"/>
                <a:ea typeface="Calibri"/>
                <a:cs typeface="Calibri"/>
              </a:rPr>
              <a:t>  17 April 2026</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endParaRPr lang="en-GB">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B Exam Period:</a:t>
            </a:r>
            <a:r>
              <a:rPr lang="en-GB" dirty="0">
                <a:solidFill>
                  <a:schemeClr val="tx2"/>
                </a:solidFill>
                <a:latin typeface="Trebuchet MS"/>
                <a:ea typeface="Calibri"/>
                <a:cs typeface="Calibri"/>
              </a:rPr>
              <a:t>  07 May - 05 June 2026 </a:t>
            </a:r>
          </a:p>
          <a:p>
            <a:pPr marL="285750" indent="-285750">
              <a:lnSpc>
                <a:spcPct val="80000"/>
              </a:lnSpc>
              <a:spcBef>
                <a:spcPts val="500"/>
              </a:spcBef>
              <a:spcAft>
                <a:spcPts val="500"/>
              </a:spcAft>
              <a:buFont typeface="Arial,Sans-Serif"/>
              <a:buChar char="•"/>
            </a:pPr>
            <a:endParaRPr lang="en-GB" sz="1600" dirty="0">
              <a:solidFill>
                <a:schemeClr val="tx2"/>
              </a:solidFill>
              <a:latin typeface="Trebuchet MS"/>
              <a:ea typeface="Calibri"/>
              <a:cs typeface="Calibri"/>
            </a:endParaRPr>
          </a:p>
          <a:p>
            <a:pPr marL="285750" indent="-285750">
              <a:lnSpc>
                <a:spcPct val="80000"/>
              </a:lnSpc>
              <a:spcBef>
                <a:spcPts val="500"/>
              </a:spcBef>
              <a:spcAft>
                <a:spcPts val="500"/>
              </a:spcAft>
              <a:buFont typeface="Arial,Sans-Serif"/>
              <a:buChar char="•"/>
            </a:pPr>
            <a:endParaRPr lang="en-GB" dirty="0">
              <a:solidFill>
                <a:schemeClr val="tx2"/>
              </a:solidFill>
              <a:latin typeface="Trebuchet MS"/>
              <a:ea typeface="Calibri"/>
              <a:cs typeface="Calibri"/>
            </a:endParaRPr>
          </a:p>
          <a:p>
            <a:pPr marL="285750" indent="-285750">
              <a:lnSpc>
                <a:spcPct val="80000"/>
              </a:lnSpc>
              <a:buFont typeface="Arial,Sans-Serif"/>
              <a:buChar char="•"/>
            </a:pPr>
            <a:endParaRPr lang="en-GB" spc="-60">
              <a:solidFill>
                <a:srgbClr val="17375E"/>
              </a:solidFill>
              <a:latin typeface="Calibri"/>
              <a:ea typeface="Calibri"/>
              <a:cs typeface="Calibri"/>
            </a:endParaRPr>
          </a:p>
          <a:p>
            <a:pPr marL="0" indent="0">
              <a:lnSpc>
                <a:spcPct val="80000"/>
              </a:lnSpc>
            </a:pPr>
            <a:endParaRPr lang="en-GB" b="0" spc="-60">
              <a:solidFill>
                <a:srgbClr val="17375E"/>
              </a:solidFill>
              <a:latin typeface="Calibri"/>
              <a:ea typeface="Calibri"/>
              <a:cs typeface="Calibri"/>
            </a:endParaRPr>
          </a:p>
          <a:p>
            <a:pPr eaLnBrk="1" hangingPunct="1"/>
            <a:endParaRPr lang="en-GB">
              <a:cs typeface="Arial" charset="0"/>
            </a:endParaRPr>
          </a:p>
          <a:p>
            <a:endParaRPr lang="en-GB" altLang="en-US">
              <a:latin typeface="dcr10" pitchFamily="34" charset="0"/>
              <a:cs typeface="Times New Roman" pitchFamily="18" charset="0"/>
            </a:endParaRPr>
          </a:p>
        </p:txBody>
      </p:sp>
    </p:spTree>
    <p:extLst>
      <p:ext uri="{BB962C8B-B14F-4D97-AF65-F5344CB8AC3E}">
        <p14:creationId xmlns:p14="http://schemas.microsoft.com/office/powerpoint/2010/main" val="1390688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vert="horz" lIns="91440" tIns="45720" rIns="91440" bIns="45720" rtlCol="0" anchor="t">
            <a:normAutofit/>
          </a:bodyPr>
          <a:lstStyle/>
          <a:p>
            <a:r>
              <a:rPr lang="en-GB" sz="4000" b="0"/>
              <a:t>MSc Wealth Management</a:t>
            </a:r>
          </a:p>
          <a:p>
            <a:pPr>
              <a:lnSpc>
                <a:spcPct val="100000"/>
              </a:lnSpc>
              <a:spcBef>
                <a:spcPts val="0"/>
              </a:spcBef>
            </a:pPr>
            <a:endParaRPr lang="en-GB" sz="2800">
              <a:latin typeface="+mj-lt"/>
              <a:ea typeface="Calibri Light"/>
            </a:endParaRPr>
          </a:p>
        </p:txBody>
      </p:sp>
      <p:sp>
        <p:nvSpPr>
          <p:cNvPr id="9" name="Text Placeholder 5"/>
          <p:cNvSpPr txBox="1">
            <a:spLocks/>
          </p:cNvSpPr>
          <p:nvPr/>
        </p:nvSpPr>
        <p:spPr>
          <a:xfrm>
            <a:off x="524435" y="1504336"/>
            <a:ext cx="8323730" cy="46140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b="0"/>
          </a:p>
        </p:txBody>
      </p:sp>
      <p:sp>
        <p:nvSpPr>
          <p:cNvPr id="6" name="Rectangle 5"/>
          <p:cNvSpPr>
            <a:spLocks noChangeArrowheads="1"/>
          </p:cNvSpPr>
          <p:nvPr/>
        </p:nvSpPr>
        <p:spPr bwMode="auto">
          <a:xfrm>
            <a:off x="334434" y="1504335"/>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8" name="Rectangle 5"/>
          <p:cNvSpPr>
            <a:spLocks noChangeArrowheads="1"/>
          </p:cNvSpPr>
          <p:nvPr/>
        </p:nvSpPr>
        <p:spPr bwMode="auto">
          <a:xfrm>
            <a:off x="486835" y="1504336"/>
            <a:ext cx="9544672"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GB" sz="2000" b="1" dirty="0">
                <a:solidFill>
                  <a:schemeClr val="tx2"/>
                </a:solidFill>
                <a:latin typeface="Trebuchet MS"/>
                <a:ea typeface="Calibri"/>
                <a:cs typeface="Calibri"/>
              </a:rPr>
              <a:t>Semester C Dates - </a:t>
            </a:r>
            <a:r>
              <a:rPr lang="en-GB" dirty="0">
                <a:solidFill>
                  <a:srgbClr val="0070C0"/>
                </a:solidFill>
                <a:latin typeface="Trebuchet MS"/>
                <a:ea typeface="Calibri"/>
                <a:cs typeface="Calibri"/>
                <a:hlinkClick r:id="rId4">
                  <a:extLst>
                    <a:ext uri="{A12FA001-AC4F-418D-AE19-62706E023703}">
                      <ahyp:hlinkClr xmlns:ahyp="http://schemas.microsoft.com/office/drawing/2018/hyperlinkcolor" val="tx"/>
                    </a:ext>
                  </a:extLst>
                </a:hlinkClick>
              </a:rPr>
              <a:t>https://www.qmul.ac.uk/about/calendar/</a:t>
            </a:r>
            <a:r>
              <a:rPr lang="en-GB" dirty="0">
                <a:solidFill>
                  <a:srgbClr val="0070C0"/>
                </a:solidFill>
                <a:latin typeface="Trebuchet MS"/>
                <a:ea typeface="Calibri"/>
                <a:cs typeface="Calibri"/>
              </a:rPr>
              <a:t> </a:t>
            </a:r>
            <a:endParaRPr lang="en-US" sz="2000" b="1" dirty="0">
              <a:solidFill>
                <a:srgbClr val="0070C0"/>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Lectures start:   </a:t>
            </a:r>
            <a:r>
              <a:rPr lang="en-GB">
                <a:solidFill>
                  <a:schemeClr val="tx2"/>
                </a:solidFill>
                <a:latin typeface="Trebuchet MS"/>
                <a:ea typeface="Calibri"/>
                <a:cs typeface="Calibri"/>
              </a:rPr>
              <a:t>02 June 2026</a:t>
            </a:r>
            <a:endParaRPr lang="en-US">
              <a:solidFill>
                <a:srgbClr val="243866"/>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ends :  </a:t>
            </a:r>
            <a:r>
              <a:rPr lang="en-GB">
                <a:solidFill>
                  <a:schemeClr val="tx2"/>
                </a:solidFill>
                <a:latin typeface="Trebuchet MS"/>
                <a:ea typeface="Calibri"/>
                <a:cs typeface="Calibri"/>
              </a:rPr>
              <a:t> 01 August 2026</a:t>
            </a:r>
            <a:endParaRPr lang="en-US">
              <a:solidFill>
                <a:srgbClr val="243866"/>
              </a:solidFill>
              <a:latin typeface="Trebuchet MS"/>
              <a:ea typeface="Calibri"/>
              <a:cs typeface="Calibri"/>
            </a:endParaRPr>
          </a:p>
          <a:p>
            <a:pPr marL="285750" indent="-285750">
              <a:spcBef>
                <a:spcPts val="500"/>
              </a:spcBef>
              <a:spcAft>
                <a:spcPts val="500"/>
              </a:spcAft>
              <a:buFont typeface="Arial,Sans-Serif"/>
              <a:buChar char="•"/>
            </a:pPr>
            <a:endParaRPr lang="en-GB"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C Exam Period:   </a:t>
            </a:r>
            <a:r>
              <a:rPr lang="en-GB" dirty="0">
                <a:solidFill>
                  <a:schemeClr val="tx2"/>
                </a:solidFill>
                <a:latin typeface="Trebuchet MS"/>
                <a:ea typeface="Calibri"/>
                <a:cs typeface="Calibri"/>
              </a:rPr>
              <a:t>17 - 27 August 2026</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endParaRPr lang="en-GB">
              <a:solidFill>
                <a:srgbClr val="243866"/>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C resit exam period:  </a:t>
            </a:r>
            <a:r>
              <a:rPr lang="en-GB" dirty="0">
                <a:solidFill>
                  <a:schemeClr val="tx2"/>
                </a:solidFill>
                <a:latin typeface="Trebuchet MS"/>
                <a:ea typeface="Calibri"/>
                <a:cs typeface="Calibri"/>
              </a:rPr>
              <a:t>07 - 18 December 2026</a:t>
            </a:r>
          </a:p>
          <a:p>
            <a:pPr marL="64770" indent="0">
              <a:spcBef>
                <a:spcPts val="1325"/>
              </a:spcBef>
              <a:spcAft>
                <a:spcPct val="0"/>
              </a:spcAft>
            </a:pPr>
            <a:r>
              <a:rPr lang="en-GB" b="1" dirty="0">
                <a:solidFill>
                  <a:schemeClr val="tx2"/>
                </a:solidFill>
                <a:latin typeface="Trebuchet MS"/>
                <a:ea typeface="Calibri"/>
                <a:cs typeface="Calibri"/>
              </a:rPr>
              <a:t>Lectures start before the end of the Semester B exams, we will try to ensure that you don’t have an exam in that first week</a:t>
            </a:r>
            <a:endParaRPr lang="en-US" dirty="0">
              <a:solidFill>
                <a:schemeClr val="tx2"/>
              </a:solidFill>
              <a:latin typeface="Trebuchet MS"/>
              <a:ea typeface="Calibri"/>
              <a:cs typeface="Calibri"/>
            </a:endParaRPr>
          </a:p>
          <a:p>
            <a:pPr marL="64770" indent="0">
              <a:spcBef>
                <a:spcPts val="1325"/>
              </a:spcBef>
              <a:spcAft>
                <a:spcPct val="0"/>
              </a:spcAft>
            </a:pPr>
            <a:r>
              <a:rPr lang="en-GB" b="1" dirty="0">
                <a:solidFill>
                  <a:schemeClr val="tx2"/>
                </a:solidFill>
                <a:latin typeface="Trebuchet MS"/>
                <a:ea typeface="Calibri"/>
                <a:cs typeface="Calibri"/>
              </a:rPr>
              <a:t>If you require Sem C resits this will affect your graduate date, and may affect your ability to gain a Graduate visa, so please bear this in mind.</a:t>
            </a:r>
            <a:endParaRPr lang="en-GB" dirty="0">
              <a:solidFill>
                <a:schemeClr val="tx2"/>
              </a:solidFill>
            </a:endParaRPr>
          </a:p>
          <a:p>
            <a:pPr marL="285750" indent="-285750">
              <a:lnSpc>
                <a:spcPct val="80000"/>
              </a:lnSpc>
              <a:buFont typeface="Arial,Sans-Serif"/>
              <a:buChar char="•"/>
            </a:pPr>
            <a:endParaRPr lang="en-GB">
              <a:solidFill>
                <a:schemeClr val="tx2">
                  <a:lumMod val="75000"/>
                </a:schemeClr>
              </a:solidFill>
              <a:latin typeface="Calibri"/>
              <a:ea typeface="Calibri"/>
              <a:cs typeface="Calibri"/>
            </a:endParaRPr>
          </a:p>
          <a:p>
            <a:pPr eaLnBrk="1" hangingPunct="1"/>
            <a:endParaRPr lang="en-GB" altLang="en-US">
              <a:latin typeface="dcr10" pitchFamily="34" charset="0"/>
              <a:cs typeface="Times New Roman" pitchFamily="18" charset="0"/>
            </a:endParaRPr>
          </a:p>
        </p:txBody>
      </p:sp>
    </p:spTree>
    <p:extLst>
      <p:ext uri="{BB962C8B-B14F-4D97-AF65-F5344CB8AC3E}">
        <p14:creationId xmlns:p14="http://schemas.microsoft.com/office/powerpoint/2010/main" val="1746721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vert="horz" lIns="91440" tIns="45720" rIns="91440" bIns="45720" rtlCol="0" anchor="t">
            <a:normAutofit/>
          </a:bodyPr>
          <a:lstStyle/>
          <a:p>
            <a:r>
              <a:rPr lang="en-GB" sz="4000" b="0"/>
              <a:t>MSc Wealth Management</a:t>
            </a:r>
          </a:p>
          <a:p>
            <a:endParaRPr lang="en-GB" sz="1800" b="0">
              <a:latin typeface="Arial"/>
              <a:cs typeface="Arial"/>
            </a:endParaRPr>
          </a:p>
        </p:txBody>
      </p:sp>
      <p:sp>
        <p:nvSpPr>
          <p:cNvPr id="9" name="Text Placeholder 5"/>
          <p:cNvSpPr txBox="1">
            <a:spLocks/>
          </p:cNvSpPr>
          <p:nvPr/>
        </p:nvSpPr>
        <p:spPr>
          <a:xfrm>
            <a:off x="524435" y="1504336"/>
            <a:ext cx="8323730" cy="46140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b="0"/>
          </a:p>
        </p:txBody>
      </p:sp>
      <p:sp>
        <p:nvSpPr>
          <p:cNvPr id="6" name="Rectangle 5"/>
          <p:cNvSpPr>
            <a:spLocks noChangeArrowheads="1"/>
          </p:cNvSpPr>
          <p:nvPr/>
        </p:nvSpPr>
        <p:spPr bwMode="auto">
          <a:xfrm>
            <a:off x="334434" y="1504335"/>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8" name="Rectangle 5"/>
          <p:cNvSpPr>
            <a:spLocks noChangeArrowheads="1"/>
          </p:cNvSpPr>
          <p:nvPr/>
        </p:nvSpPr>
        <p:spPr bwMode="auto">
          <a:xfrm>
            <a:off x="624418" y="1218586"/>
            <a:ext cx="9544672" cy="4614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GB" b="1" dirty="0">
                <a:solidFill>
                  <a:schemeClr val="tx2"/>
                </a:solidFill>
                <a:latin typeface="Trebuchet MS"/>
                <a:ea typeface="Calibri"/>
                <a:cs typeface="Calibri"/>
              </a:rPr>
              <a:t>Late Summer Examination Period (LSR) / Dissertations</a:t>
            </a:r>
            <a:endParaRPr lang="en-US" b="1" dirty="0">
              <a:solidFill>
                <a:schemeClr val="tx2"/>
              </a:solidFill>
              <a:latin typeface="Trebuchet MS"/>
              <a:ea typeface="Calibri"/>
              <a:cs typeface="Calibri"/>
            </a:endParaRPr>
          </a:p>
          <a:p>
            <a:pPr marL="50800">
              <a:spcBef>
                <a:spcPts val="1510"/>
              </a:spcBef>
            </a:pPr>
            <a:r>
              <a:rPr lang="en-GB" b="1" dirty="0">
                <a:solidFill>
                  <a:schemeClr val="tx2"/>
                </a:solidFill>
                <a:latin typeface="Trebuchet MS"/>
                <a:ea typeface="Calibri"/>
                <a:cs typeface="Calibri"/>
              </a:rPr>
              <a:t>LSR period:  3 August - 14 August 2026</a:t>
            </a:r>
          </a:p>
          <a:p>
            <a:endParaRPr lang="en-GB" b="1">
              <a:solidFill>
                <a:schemeClr val="tx2"/>
              </a:solidFill>
              <a:latin typeface="Trebuchet MS"/>
              <a:ea typeface="Calibri"/>
              <a:cs typeface="Calibri"/>
            </a:endParaRPr>
          </a:p>
          <a:p>
            <a:pPr algn="just">
              <a:buFont typeface="Arial" panose="020B0604020202020204" pitchFamily="34" charset="0"/>
              <a:buChar char="•"/>
            </a:pPr>
            <a:r>
              <a:rPr lang="en-GB" b="1" dirty="0">
                <a:solidFill>
                  <a:schemeClr val="tx2"/>
                </a:solidFill>
                <a:latin typeface="Trebuchet MS"/>
                <a:ea typeface="Calibri"/>
                <a:cs typeface="Calibri"/>
              </a:rPr>
              <a:t>This is predominately for resits, i.e. for failed modules from Semester A and Semester B, but also for first attempts (“first sits”), where a student has missed an exam during Sem A and/or Sem B due to accepted Extenuating Circumstances.</a:t>
            </a:r>
          </a:p>
          <a:p>
            <a:pPr algn="just">
              <a:buFont typeface="Arial" panose="020B0604020202020204" pitchFamily="34" charset="0"/>
              <a:buChar char="•"/>
            </a:pPr>
            <a:endParaRPr lang="en-GB" b="1">
              <a:solidFill>
                <a:schemeClr val="tx2"/>
              </a:solidFill>
              <a:latin typeface="Trebuchet MS"/>
              <a:ea typeface="Calibri"/>
              <a:cs typeface="Calibri"/>
            </a:endParaRPr>
          </a:p>
          <a:p>
            <a:pPr algn="just">
              <a:buFont typeface="Arial" panose="020B0604020202020204" pitchFamily="34" charset="0"/>
              <a:buChar char="•"/>
            </a:pPr>
            <a:r>
              <a:rPr lang="en-GB" b="1" dirty="0">
                <a:solidFill>
                  <a:schemeClr val="tx2"/>
                </a:solidFill>
                <a:latin typeface="Trebuchet MS"/>
                <a:ea typeface="Calibri"/>
                <a:cs typeface="Calibri"/>
              </a:rPr>
              <a:t>The late summer examination period coincides with the Semester C examination period, so please note, if you fail a Semester C module this could delay your graduation </a:t>
            </a:r>
          </a:p>
          <a:p>
            <a:pPr marL="0" indent="0" algn="just"/>
            <a:endParaRPr lang="en-GB" b="1">
              <a:solidFill>
                <a:schemeClr val="tx2"/>
              </a:solidFill>
              <a:latin typeface="Trebuchet MS"/>
              <a:ea typeface="Calibri"/>
              <a:cs typeface="Calibri"/>
            </a:endParaRPr>
          </a:p>
          <a:p>
            <a:pPr algn="just">
              <a:buFont typeface="Arial" panose="020B0604020202020204" pitchFamily="34" charset="0"/>
              <a:buChar char="•"/>
            </a:pPr>
            <a:r>
              <a:rPr lang="en-GB" b="1" dirty="0">
                <a:solidFill>
                  <a:schemeClr val="tx2"/>
                </a:solidFill>
                <a:latin typeface="Trebuchet MS"/>
                <a:ea typeface="Calibri"/>
                <a:cs typeface="Calibri"/>
              </a:rPr>
              <a:t>Dissertation, Valuation Project, &amp; Research Project Deadline: Late August 2026</a:t>
            </a:r>
          </a:p>
          <a:p>
            <a:pPr marL="0" indent="0" algn="just"/>
            <a:endParaRPr lang="en-GB" b="1">
              <a:solidFill>
                <a:schemeClr val="tx2"/>
              </a:solidFill>
              <a:latin typeface="Trebuchet MS"/>
              <a:ea typeface="Calibri"/>
              <a:cs typeface="Calibri"/>
            </a:endParaRPr>
          </a:p>
          <a:p>
            <a:pPr algn="just">
              <a:buFont typeface="Arial" panose="020B0604020202020204" pitchFamily="34" charset="0"/>
              <a:buChar char="•"/>
            </a:pPr>
            <a:r>
              <a:rPr lang="en-GB" b="1" dirty="0">
                <a:solidFill>
                  <a:schemeClr val="tx2"/>
                </a:solidFill>
                <a:latin typeface="Trebuchet MS"/>
                <a:ea typeface="Calibri"/>
                <a:cs typeface="Calibri"/>
              </a:rPr>
              <a:t>Please bear in mind that revising for an exam is not an accepted reason for delaying the submission of your Dissertation or the Research Project, so plan accordingly.</a:t>
            </a:r>
          </a:p>
          <a:p>
            <a:pPr eaLnBrk="1" hangingPunct="1"/>
            <a:endParaRPr lang="en-GB" altLang="en-US" b="1">
              <a:solidFill>
                <a:schemeClr val="tx2"/>
              </a:solidFill>
              <a:latin typeface="Trebuchet MS"/>
              <a:ea typeface="Calibri"/>
              <a:cs typeface="Calibri"/>
            </a:endParaRPr>
          </a:p>
        </p:txBody>
      </p:sp>
    </p:spTree>
    <p:extLst>
      <p:ext uri="{BB962C8B-B14F-4D97-AF65-F5344CB8AC3E}">
        <p14:creationId xmlns:p14="http://schemas.microsoft.com/office/powerpoint/2010/main" val="1221792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0" y="0"/>
            <a:ext cx="12192000" cy="6860540"/>
            <a:chOff x="0" y="0"/>
            <a:chExt cx="12192000" cy="6860540"/>
          </a:xfrm>
        </p:grpSpPr>
        <p:sp>
          <p:nvSpPr>
            <p:cNvPr id="3" name="object 3"/>
            <p:cNvSpPr/>
            <p:nvPr/>
          </p:nvSpPr>
          <p:spPr>
            <a:xfrm>
              <a:off x="0" y="6129731"/>
              <a:ext cx="12191758" cy="727913"/>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923759" y="6220078"/>
              <a:ext cx="1870925" cy="499681"/>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0" y="0"/>
              <a:ext cx="153670" cy="6860540"/>
            </a:xfrm>
            <a:custGeom>
              <a:avLst/>
              <a:gdLst/>
              <a:ahLst/>
              <a:cxnLst/>
              <a:rect l="l" t="t" r="r" b="b"/>
              <a:pathLst>
                <a:path w="153670" h="6860540">
                  <a:moveTo>
                    <a:pt x="153365" y="0"/>
                  </a:moveTo>
                  <a:lnTo>
                    <a:pt x="0" y="0"/>
                  </a:lnTo>
                  <a:lnTo>
                    <a:pt x="0" y="6860158"/>
                  </a:lnTo>
                  <a:lnTo>
                    <a:pt x="153365" y="6860158"/>
                  </a:lnTo>
                  <a:close/>
                </a:path>
              </a:pathLst>
            </a:custGeom>
            <a:solidFill>
              <a:srgbClr val="15336E"/>
            </a:solidFill>
          </p:spPr>
          <p:txBody>
            <a:bodyPr wrap="square" lIns="0" tIns="0" rIns="0" bIns="0" rtlCol="0"/>
            <a:lstStyle/>
            <a:p>
              <a:endParaRPr/>
            </a:p>
          </p:txBody>
        </p:sp>
      </p:grpSp>
      <p:sp>
        <p:nvSpPr>
          <p:cNvPr id="6" name="object 6"/>
          <p:cNvSpPr txBox="1"/>
          <p:nvPr/>
        </p:nvSpPr>
        <p:spPr>
          <a:xfrm>
            <a:off x="1413624" y="1379054"/>
            <a:ext cx="9091930" cy="3499676"/>
          </a:xfrm>
          <a:prstGeom prst="rect">
            <a:avLst/>
          </a:prstGeom>
        </p:spPr>
        <p:txBody>
          <a:bodyPr vert="horz" wrap="square" lIns="0" tIns="46990" rIns="0" bIns="0" rtlCol="0" anchor="t">
            <a:spAutoFit/>
          </a:bodyPr>
          <a:lstStyle/>
          <a:p>
            <a:pPr marL="12700" marR="5080">
              <a:lnSpc>
                <a:spcPts val="2160"/>
              </a:lnSpc>
              <a:spcBef>
                <a:spcPts val="370"/>
              </a:spcBef>
            </a:pPr>
            <a:r>
              <a:rPr sz="2000" spc="-5">
                <a:solidFill>
                  <a:srgbClr val="16336E"/>
                </a:solidFill>
                <a:latin typeface="Trebuchet MS"/>
                <a:cs typeface="Carlito"/>
              </a:rPr>
              <a:t>Students </a:t>
            </a:r>
            <a:r>
              <a:rPr sz="2000" spc="-15">
                <a:solidFill>
                  <a:srgbClr val="16336E"/>
                </a:solidFill>
                <a:latin typeface="Trebuchet MS"/>
                <a:cs typeface="Carlito"/>
              </a:rPr>
              <a:t>may </a:t>
            </a:r>
            <a:r>
              <a:rPr sz="2000" spc="-10">
                <a:solidFill>
                  <a:srgbClr val="16336E"/>
                </a:solidFill>
                <a:latin typeface="Trebuchet MS"/>
                <a:cs typeface="Carlito"/>
              </a:rPr>
              <a:t>come to </a:t>
            </a:r>
            <a:r>
              <a:rPr sz="2000" spc="-5">
                <a:solidFill>
                  <a:srgbClr val="16336E"/>
                </a:solidFill>
                <a:latin typeface="Trebuchet MS"/>
                <a:cs typeface="Carlito"/>
              </a:rPr>
              <a:t>use </a:t>
            </a:r>
            <a:r>
              <a:rPr sz="2000" b="1" spc="-10">
                <a:solidFill>
                  <a:srgbClr val="16336E"/>
                </a:solidFill>
                <a:latin typeface="Trebuchet MS"/>
                <a:cs typeface="Carlito"/>
              </a:rPr>
              <a:t>Extenuating Circumstances </a:t>
            </a:r>
            <a:r>
              <a:rPr sz="2000" spc="-5">
                <a:solidFill>
                  <a:srgbClr val="16336E"/>
                </a:solidFill>
                <a:latin typeface="Trebuchet MS"/>
                <a:cs typeface="Carlito"/>
              </a:rPr>
              <a:t>because they </a:t>
            </a:r>
            <a:r>
              <a:rPr sz="2000" spc="-15">
                <a:solidFill>
                  <a:srgbClr val="16336E"/>
                </a:solidFill>
                <a:latin typeface="Trebuchet MS"/>
                <a:cs typeface="Carlito"/>
              </a:rPr>
              <a:t>have </a:t>
            </a:r>
            <a:r>
              <a:rPr sz="2000" spc="-5">
                <a:solidFill>
                  <a:srgbClr val="16336E"/>
                </a:solidFill>
                <a:latin typeface="Trebuchet MS"/>
                <a:cs typeface="Carlito"/>
              </a:rPr>
              <a:t>missed </a:t>
            </a:r>
            <a:r>
              <a:rPr sz="2000">
                <a:solidFill>
                  <a:srgbClr val="16336E"/>
                </a:solidFill>
                <a:latin typeface="Trebuchet MS"/>
                <a:cs typeface="Carlito"/>
              </a:rPr>
              <a:t>a </a:t>
            </a:r>
            <a:r>
              <a:rPr lang="en-US" sz="2000" spc="-5">
                <a:solidFill>
                  <a:srgbClr val="16336E"/>
                </a:solidFill>
                <a:latin typeface="Trebuchet MS"/>
                <a:cs typeface="Carlito"/>
              </a:rPr>
              <a:t>mid-term</a:t>
            </a:r>
            <a:r>
              <a:rPr sz="2000" spc="-5">
                <a:solidFill>
                  <a:srgbClr val="16336E"/>
                </a:solidFill>
                <a:latin typeface="Trebuchet MS"/>
                <a:cs typeface="Carlito"/>
              </a:rPr>
              <a:t> </a:t>
            </a:r>
            <a:r>
              <a:rPr sz="2000">
                <a:solidFill>
                  <a:srgbClr val="16336E"/>
                </a:solidFill>
                <a:latin typeface="Trebuchet MS"/>
                <a:cs typeface="Carlito"/>
              </a:rPr>
              <a:t>or a </a:t>
            </a:r>
            <a:r>
              <a:rPr sz="2000" spc="-5">
                <a:solidFill>
                  <a:srgbClr val="16336E"/>
                </a:solidFill>
                <a:latin typeface="Trebuchet MS"/>
                <a:cs typeface="Carlito"/>
              </a:rPr>
              <a:t>piece </a:t>
            </a:r>
            <a:r>
              <a:rPr sz="2000">
                <a:solidFill>
                  <a:srgbClr val="16336E"/>
                </a:solidFill>
                <a:latin typeface="Trebuchet MS"/>
                <a:cs typeface="Carlito"/>
              </a:rPr>
              <a:t>of </a:t>
            </a:r>
            <a:r>
              <a:rPr sz="2000" spc="-15">
                <a:solidFill>
                  <a:srgbClr val="16336E"/>
                </a:solidFill>
                <a:latin typeface="Trebuchet MS"/>
                <a:cs typeface="Carlito"/>
              </a:rPr>
              <a:t>course </a:t>
            </a:r>
            <a:r>
              <a:rPr sz="2000" spc="-5">
                <a:solidFill>
                  <a:srgbClr val="16336E"/>
                </a:solidFill>
                <a:latin typeface="Trebuchet MS"/>
                <a:cs typeface="Carlito"/>
              </a:rPr>
              <a:t>work. </a:t>
            </a:r>
            <a:endParaRPr lang="en-US" sz="2000">
              <a:solidFill>
                <a:srgbClr val="000000"/>
              </a:solidFill>
              <a:latin typeface="Trebuchet MS"/>
              <a:cs typeface="Carlito"/>
            </a:endParaRPr>
          </a:p>
          <a:p>
            <a:pPr marL="12700" marR="5080">
              <a:lnSpc>
                <a:spcPts val="2160"/>
              </a:lnSpc>
              <a:spcBef>
                <a:spcPts val="370"/>
              </a:spcBef>
            </a:pPr>
            <a:r>
              <a:rPr lang="en-US" sz="2000" spc="-5">
                <a:solidFill>
                  <a:srgbClr val="16336E"/>
                </a:solidFill>
                <a:latin typeface="Trebuchet MS"/>
                <a:ea typeface="+mn-lt"/>
                <a:cs typeface="+mn-lt"/>
                <a:hlinkClick r:id="rId4"/>
              </a:rPr>
              <a:t>https://www.qmul.ac.uk/student-experience/student-wellbeing-hub/extenuating-circumstances-a-guide-for-students/</a:t>
            </a:r>
            <a:endParaRPr lang="en-US">
              <a:latin typeface="Trebuchet MS"/>
            </a:endParaRPr>
          </a:p>
          <a:p>
            <a:pPr marL="12700" marR="5080">
              <a:lnSpc>
                <a:spcPts val="2160"/>
              </a:lnSpc>
              <a:spcBef>
                <a:spcPts val="370"/>
              </a:spcBef>
            </a:pPr>
            <a:endParaRPr lang="en-US" sz="2000" spc="-5">
              <a:solidFill>
                <a:srgbClr val="16336E"/>
              </a:solidFill>
              <a:latin typeface="Trebuchet MS"/>
              <a:ea typeface="Calibri"/>
              <a:cs typeface="Calibri"/>
            </a:endParaRPr>
          </a:p>
          <a:p>
            <a:r>
              <a:rPr lang="en-US" spc="-10">
                <a:solidFill>
                  <a:srgbClr val="17336F"/>
                </a:solidFill>
                <a:latin typeface="Trebuchet MS"/>
                <a:cs typeface="Carlito"/>
              </a:rPr>
              <a:t>The Academic Regulations are available online at  </a:t>
            </a:r>
            <a:r>
              <a:rPr lang="en-US" u="sng" spc="-10">
                <a:solidFill>
                  <a:srgbClr val="5BB5C3"/>
                </a:solidFill>
                <a:latin typeface="Trebuchet MS"/>
                <a:cs typeface="Carlito"/>
                <a:hlinkClick r:id="rId5"/>
              </a:rPr>
              <a:t>http://www.arcs.qmul.ac.uk/policy_zone/index.html#academic_policies</a:t>
            </a:r>
            <a:endParaRPr lang="en-US" u="sng">
              <a:solidFill>
                <a:srgbClr val="5BB5C3"/>
              </a:solidFill>
              <a:hlinkClick r:id="rId5"/>
            </a:endParaRPr>
          </a:p>
          <a:p>
            <a:endParaRPr lang="en-US" u="sng" spc="-10">
              <a:solidFill>
                <a:srgbClr val="5BB5C3"/>
              </a:solidFill>
              <a:latin typeface="Trebuchet MS"/>
            </a:endParaRPr>
          </a:p>
          <a:p>
            <a:r>
              <a:rPr lang="en-US" spc="-10">
                <a:solidFill>
                  <a:srgbClr val="17336F"/>
                </a:solidFill>
                <a:latin typeface="Trebuchet MS"/>
              </a:rPr>
              <a:t>The School of Economics and Finance Handbook is available online at:  </a:t>
            </a:r>
            <a:r>
              <a:rPr lang="en-US">
                <a:latin typeface="Trebuchet MS"/>
                <a:ea typeface="Calibri"/>
                <a:cs typeface="Calibri"/>
                <a:hlinkClick r:id="rId6"/>
              </a:rPr>
              <a:t>https://qmplus.qmul.ac.uk/course/view.php?id=</a:t>
            </a:r>
            <a:r>
              <a:rPr lang="en-US">
                <a:latin typeface="Trebuchet MS"/>
                <a:ea typeface="+mn-lt"/>
                <a:cs typeface="+mn-lt"/>
                <a:hlinkClick r:id="rId6"/>
              </a:rPr>
              <a:t>26005</a:t>
            </a:r>
            <a:endParaRPr>
              <a:latin typeface="Trebuchet MS"/>
            </a:endParaRPr>
          </a:p>
          <a:p>
            <a:endParaRPr lang="en-US" spc="-10">
              <a:solidFill>
                <a:srgbClr val="000000"/>
              </a:solidFill>
              <a:latin typeface="Trebuchet MS"/>
              <a:ea typeface="Calibri"/>
              <a:cs typeface="Calibri"/>
            </a:endParaRPr>
          </a:p>
          <a:p>
            <a:r>
              <a:rPr lang="en-US" spc="-10">
                <a:solidFill>
                  <a:srgbClr val="17336F"/>
                </a:solidFill>
                <a:latin typeface="Trebuchet MS"/>
                <a:cs typeface="Carlito"/>
              </a:rPr>
              <a:t>The Student Guide is available online at: </a:t>
            </a:r>
            <a:r>
              <a:rPr lang="en-US" u="sng" spc="-10">
                <a:solidFill>
                  <a:srgbClr val="5BB5C3"/>
                </a:solidFill>
                <a:latin typeface="Trebuchet MS"/>
                <a:cs typeface="Carlito"/>
                <a:hlinkClick r:id="rId7"/>
              </a:rPr>
              <a:t>http://www.arcs.qmul.ac.uk</a:t>
            </a:r>
            <a:endParaRPr lang="en-US" u="sng" spc="-10">
              <a:solidFill>
                <a:srgbClr val="5BB5C3"/>
              </a:solidFill>
              <a:latin typeface="Trebuchet MS"/>
              <a:cs typeface="Carlito"/>
            </a:endParaRPr>
          </a:p>
        </p:txBody>
      </p:sp>
      <p:sp>
        <p:nvSpPr>
          <p:cNvPr id="7" name="object 7"/>
          <p:cNvSpPr txBox="1">
            <a:spLocks noGrp="1"/>
          </p:cNvSpPr>
          <p:nvPr>
            <p:ph type="title"/>
          </p:nvPr>
        </p:nvSpPr>
        <p:spPr>
          <a:xfrm>
            <a:off x="1413624" y="484809"/>
            <a:ext cx="4758576" cy="605155"/>
          </a:xfrm>
          <a:prstGeom prst="rect">
            <a:avLst/>
          </a:prstGeom>
        </p:spPr>
        <p:txBody>
          <a:bodyPr vert="horz" wrap="square" lIns="0" tIns="12700" rIns="0" bIns="0" rtlCol="0" anchor="t">
            <a:spAutoFit/>
          </a:bodyPr>
          <a:lstStyle/>
          <a:p>
            <a:pPr marL="12700">
              <a:lnSpc>
                <a:spcPct val="100000"/>
              </a:lnSpc>
              <a:spcBef>
                <a:spcPts val="100"/>
              </a:spcBef>
            </a:pPr>
            <a:r>
              <a:rPr sz="3800" spc="-10">
                <a:latin typeface="Trebuchet MS"/>
              </a:rPr>
              <a:t>Useful</a:t>
            </a:r>
            <a:r>
              <a:rPr sz="3800" spc="-65">
                <a:latin typeface="Trebuchet MS"/>
              </a:rPr>
              <a:t> </a:t>
            </a:r>
            <a:r>
              <a:rPr sz="3800" spc="-10">
                <a:latin typeface="Trebuchet MS"/>
              </a:rPr>
              <a:t>Links</a:t>
            </a:r>
            <a:endParaRPr sz="3800">
              <a:latin typeface="Trebuchet MS"/>
            </a:endParaRPr>
          </a:p>
        </p:txBody>
      </p:sp>
      <p:grpSp>
        <p:nvGrpSpPr>
          <p:cNvPr id="8" name="object 8"/>
          <p:cNvGrpSpPr/>
          <p:nvPr/>
        </p:nvGrpSpPr>
        <p:grpSpPr>
          <a:xfrm>
            <a:off x="10756074" y="136080"/>
            <a:ext cx="1343660" cy="1343660"/>
            <a:chOff x="10756074" y="136080"/>
            <a:chExt cx="1343660" cy="1343660"/>
          </a:xfrm>
        </p:grpSpPr>
        <p:sp>
          <p:nvSpPr>
            <p:cNvPr id="9" name="object 9"/>
            <p:cNvSpPr/>
            <p:nvPr/>
          </p:nvSpPr>
          <p:spPr>
            <a:xfrm>
              <a:off x="10854715" y="235077"/>
              <a:ext cx="1244600" cy="1244600"/>
            </a:xfrm>
            <a:custGeom>
              <a:avLst/>
              <a:gdLst/>
              <a:ahLst/>
              <a:cxnLst/>
              <a:rect l="l" t="t" r="r" b="b"/>
              <a:pathLst>
                <a:path w="1244600" h="1244600">
                  <a:moveTo>
                    <a:pt x="1244523" y="0"/>
                  </a:moveTo>
                  <a:lnTo>
                    <a:pt x="0" y="0"/>
                  </a:lnTo>
                  <a:lnTo>
                    <a:pt x="0" y="1244523"/>
                  </a:lnTo>
                  <a:lnTo>
                    <a:pt x="1244523" y="1244523"/>
                  </a:lnTo>
                  <a:lnTo>
                    <a:pt x="1244523" y="0"/>
                  </a:lnTo>
                  <a:close/>
                </a:path>
              </a:pathLst>
            </a:custGeom>
            <a:solidFill>
              <a:srgbClr val="333333">
                <a:alpha val="65998"/>
              </a:srgbClr>
            </a:solidFill>
          </p:spPr>
          <p:txBody>
            <a:bodyPr wrap="square" lIns="0" tIns="0" rIns="0" bIns="0" rtlCol="0"/>
            <a:lstStyle/>
            <a:p>
              <a:endParaRPr/>
            </a:p>
          </p:txBody>
        </p:sp>
        <p:sp>
          <p:nvSpPr>
            <p:cNvPr id="10" name="object 10"/>
            <p:cNvSpPr/>
            <p:nvPr/>
          </p:nvSpPr>
          <p:spPr>
            <a:xfrm>
              <a:off x="10756074" y="136080"/>
              <a:ext cx="1244523" cy="1244523"/>
            </a:xfrm>
            <a:prstGeom prst="rect">
              <a:avLst/>
            </a:prstGeom>
            <a:blipFill>
              <a:blip r:embed="rId8" cstate="print"/>
              <a:stretch>
                <a:fillRect/>
              </a:stretch>
            </a:blipFill>
          </p:spPr>
          <p:txBody>
            <a:bodyPr wrap="square" lIns="0" tIns="0" rIns="0" bIns="0" rtlCol="0"/>
            <a:lstStyle/>
            <a:p>
              <a:endParaRPr/>
            </a:p>
          </p:txBody>
        </p:sp>
      </p:grpSp>
    </p:spTree>
    <p:extLst>
      <p:ext uri="{BB962C8B-B14F-4D97-AF65-F5344CB8AC3E}">
        <p14:creationId xmlns:p14="http://schemas.microsoft.com/office/powerpoint/2010/main" val="1691725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159"/>
            <a:ext cx="153670" cy="6858000"/>
          </a:xfrm>
          <a:custGeom>
            <a:avLst/>
            <a:gdLst/>
            <a:ahLst/>
            <a:cxnLst/>
            <a:rect l="l" t="t" r="r" b="b"/>
            <a:pathLst>
              <a:path w="153670" h="6858000">
                <a:moveTo>
                  <a:pt x="153365" y="0"/>
                </a:moveTo>
                <a:lnTo>
                  <a:pt x="0" y="0"/>
                </a:lnTo>
                <a:lnTo>
                  <a:pt x="0" y="6857644"/>
                </a:lnTo>
                <a:lnTo>
                  <a:pt x="153365" y="6857644"/>
                </a:lnTo>
                <a:close/>
              </a:path>
            </a:pathLst>
          </a:custGeom>
          <a:solidFill>
            <a:srgbClr val="15336E"/>
          </a:solidFill>
        </p:spPr>
        <p:txBody>
          <a:bodyPr wrap="square" lIns="0" tIns="0" rIns="0" bIns="0" rtlCol="0"/>
          <a:lstStyle/>
          <a:p>
            <a:endParaRPr/>
          </a:p>
        </p:txBody>
      </p:sp>
      <p:grpSp>
        <p:nvGrpSpPr>
          <p:cNvPr id="3" name="object 3"/>
          <p:cNvGrpSpPr/>
          <p:nvPr/>
        </p:nvGrpSpPr>
        <p:grpSpPr>
          <a:xfrm>
            <a:off x="10907636" y="82080"/>
            <a:ext cx="1235710" cy="1236345"/>
            <a:chOff x="10907636" y="82080"/>
            <a:chExt cx="1235710" cy="1236345"/>
          </a:xfrm>
        </p:grpSpPr>
        <p:sp>
          <p:nvSpPr>
            <p:cNvPr id="4" name="object 4"/>
            <p:cNvSpPr/>
            <p:nvPr/>
          </p:nvSpPr>
          <p:spPr>
            <a:xfrm>
              <a:off x="11006277" y="181076"/>
              <a:ext cx="1137285" cy="1137285"/>
            </a:xfrm>
            <a:custGeom>
              <a:avLst/>
              <a:gdLst/>
              <a:ahLst/>
              <a:cxnLst/>
              <a:rect l="l" t="t" r="r" b="b"/>
              <a:pathLst>
                <a:path w="1137284" h="1137285">
                  <a:moveTo>
                    <a:pt x="1136878" y="0"/>
                  </a:moveTo>
                  <a:lnTo>
                    <a:pt x="0" y="0"/>
                  </a:lnTo>
                  <a:lnTo>
                    <a:pt x="0" y="1136878"/>
                  </a:lnTo>
                  <a:lnTo>
                    <a:pt x="1136878" y="1136878"/>
                  </a:lnTo>
                  <a:lnTo>
                    <a:pt x="1136878" y="0"/>
                  </a:lnTo>
                  <a:close/>
                </a:path>
              </a:pathLst>
            </a:custGeom>
            <a:solidFill>
              <a:srgbClr val="333333">
                <a:alpha val="65998"/>
              </a:srgbClr>
            </a:solidFill>
          </p:spPr>
          <p:txBody>
            <a:bodyPr wrap="square" lIns="0" tIns="0" rIns="0" bIns="0" rtlCol="0"/>
            <a:lstStyle/>
            <a:p>
              <a:endParaRPr/>
            </a:p>
          </p:txBody>
        </p:sp>
        <p:sp>
          <p:nvSpPr>
            <p:cNvPr id="5" name="object 5"/>
            <p:cNvSpPr/>
            <p:nvPr/>
          </p:nvSpPr>
          <p:spPr>
            <a:xfrm>
              <a:off x="10907636" y="82080"/>
              <a:ext cx="1136878" cy="1136878"/>
            </a:xfrm>
            <a:prstGeom prst="rect">
              <a:avLst/>
            </a:prstGeom>
            <a:blipFill>
              <a:blip r:embed="rId2" cstate="print"/>
              <a:stretch>
                <a:fillRect/>
              </a:stretch>
            </a:blipFill>
          </p:spPr>
          <p:txBody>
            <a:bodyPr wrap="square" lIns="0" tIns="0" rIns="0" bIns="0" rtlCol="0"/>
            <a:lstStyle/>
            <a:p>
              <a:endParaRPr/>
            </a:p>
          </p:txBody>
        </p:sp>
      </p:grpSp>
      <p:sp>
        <p:nvSpPr>
          <p:cNvPr id="6" name="object 6"/>
          <p:cNvSpPr txBox="1"/>
          <p:nvPr/>
        </p:nvSpPr>
        <p:spPr>
          <a:xfrm>
            <a:off x="654283" y="414647"/>
            <a:ext cx="6987540" cy="505267"/>
          </a:xfrm>
          <a:prstGeom prst="rect">
            <a:avLst/>
          </a:prstGeom>
        </p:spPr>
        <p:txBody>
          <a:bodyPr vert="horz" wrap="square" lIns="0" tIns="12700" rIns="0" bIns="0" rtlCol="0" anchor="t">
            <a:spAutoFit/>
          </a:bodyPr>
          <a:lstStyle/>
          <a:p>
            <a:pPr marL="12700">
              <a:spcBef>
                <a:spcPts val="100"/>
              </a:spcBef>
            </a:pPr>
            <a:r>
              <a:rPr lang="en-GB" sz="3200" spc="-5">
                <a:solidFill>
                  <a:srgbClr val="17336F"/>
                </a:solidFill>
                <a:latin typeface="Trebuchet MS" panose="020B0603020202020204" pitchFamily="34" charset="0"/>
                <a:ea typeface="Calibri"/>
                <a:cs typeface="Calibri"/>
              </a:rPr>
              <a:t>What you can expect from us</a:t>
            </a:r>
            <a:endParaRPr lang="en-US" sz="1600">
              <a:latin typeface="Trebuchet MS" panose="020B0603020202020204" pitchFamily="34" charset="0"/>
            </a:endParaRPr>
          </a:p>
        </p:txBody>
      </p:sp>
      <p:sp>
        <p:nvSpPr>
          <p:cNvPr id="7" name="object 7"/>
          <p:cNvSpPr txBox="1"/>
          <p:nvPr/>
        </p:nvSpPr>
        <p:spPr>
          <a:xfrm>
            <a:off x="655459" y="1348829"/>
            <a:ext cx="9250541" cy="3017877"/>
          </a:xfrm>
          <a:prstGeom prst="rect">
            <a:avLst/>
          </a:prstGeom>
        </p:spPr>
        <p:txBody>
          <a:bodyPr vert="horz" wrap="square" lIns="0" tIns="56515" rIns="0" bIns="0" rtlCol="0" anchor="t">
            <a:spAutoFit/>
          </a:bodyPr>
          <a:lstStyle/>
          <a:p>
            <a:pPr marL="342900" lvl="1" indent="-342900" algn="just">
              <a:lnSpc>
                <a:spcPct val="80000"/>
              </a:lnSpc>
              <a:buFont typeface="Wingdings,Sans-Serif"/>
              <a:buChar char="ü"/>
            </a:pPr>
            <a:r>
              <a:rPr lang="en-GB" sz="2000" spc="-25">
                <a:solidFill>
                  <a:srgbClr val="17336F"/>
                </a:solidFill>
                <a:latin typeface="Trebuchet MS" panose="020B0603020202020204" pitchFamily="34" charset="0"/>
                <a:ea typeface="Calibri"/>
                <a:cs typeface="Calibri"/>
              </a:rPr>
              <a:t>Our teaching introduces you to work that is both stimulating and challenging;</a:t>
            </a:r>
            <a:endParaRPr lang="en-US"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r>
              <a:rPr lang="en-GB" sz="2000" spc="-25">
                <a:solidFill>
                  <a:srgbClr val="17336F"/>
                </a:solidFill>
                <a:latin typeface="Trebuchet MS" panose="020B0603020202020204" pitchFamily="34" charset="0"/>
                <a:ea typeface="Calibri"/>
                <a:cs typeface="Calibri"/>
              </a:rPr>
              <a:t>We use a range of teaching methods as appropriate to individual modules (which means that modules will be taught in a variety of ways) and try to maximise your involvement and participation; </a:t>
            </a:r>
            <a:endParaRPr lang="en-US"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r>
              <a:rPr lang="en-GB" sz="2000" spc="-25">
                <a:solidFill>
                  <a:srgbClr val="17336F"/>
                </a:solidFill>
                <a:latin typeface="Trebuchet MS" panose="020B0603020202020204" pitchFamily="34" charset="0"/>
                <a:ea typeface="Calibri"/>
                <a:cs typeface="Calibri"/>
              </a:rPr>
              <a:t>We are available for consultation during the office hours.</a:t>
            </a:r>
            <a:endParaRPr lang="en-US"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800100" lvl="1" indent="-342900" algn="just">
              <a:lnSpc>
                <a:spcPct val="80000"/>
              </a:lnSpc>
              <a:buFont typeface="Wingdings,Sans-Serif"/>
              <a:buChar char="ü"/>
            </a:pPr>
            <a:endParaRPr lang="en-GB" sz="2000" spc="-25">
              <a:solidFill>
                <a:srgbClr val="253967"/>
              </a:solidFill>
              <a:latin typeface="Trebuchet MS" panose="020B0603020202020204" pitchFamily="34" charset="0"/>
              <a:ea typeface="Calibri"/>
              <a:cs typeface="Calibri"/>
            </a:endParaRPr>
          </a:p>
          <a:p>
            <a:pPr marL="342900" lvl="1" indent="-342900" algn="just">
              <a:lnSpc>
                <a:spcPct val="80000"/>
              </a:lnSpc>
              <a:buFont typeface="Wingdings,Sans-Serif"/>
              <a:buChar char="ü"/>
            </a:pPr>
            <a:r>
              <a:rPr lang="en-GB" sz="2000" spc="-25">
                <a:solidFill>
                  <a:srgbClr val="17336F"/>
                </a:solidFill>
                <a:latin typeface="Trebuchet MS" panose="020B0603020202020204" pitchFamily="34" charset="0"/>
                <a:ea typeface="Calibri"/>
                <a:cs typeface="Calibri"/>
              </a:rPr>
              <a:t>We aim to read and return assessed work as quickly as possible.</a:t>
            </a:r>
            <a:endParaRPr>
              <a:latin typeface="Trebuchet MS" panose="020B0603020202020204" pitchFamily="34" charset="0"/>
            </a:endParaRPr>
          </a:p>
        </p:txBody>
      </p:sp>
    </p:spTree>
    <p:extLst>
      <p:ext uri="{BB962C8B-B14F-4D97-AF65-F5344CB8AC3E}">
        <p14:creationId xmlns:p14="http://schemas.microsoft.com/office/powerpoint/2010/main" val="2885749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159"/>
            <a:ext cx="153670" cy="6858000"/>
          </a:xfrm>
          <a:custGeom>
            <a:avLst/>
            <a:gdLst/>
            <a:ahLst/>
            <a:cxnLst/>
            <a:rect l="l" t="t" r="r" b="b"/>
            <a:pathLst>
              <a:path w="153670" h="6858000">
                <a:moveTo>
                  <a:pt x="153365" y="0"/>
                </a:moveTo>
                <a:lnTo>
                  <a:pt x="0" y="0"/>
                </a:lnTo>
                <a:lnTo>
                  <a:pt x="0" y="6857644"/>
                </a:lnTo>
                <a:lnTo>
                  <a:pt x="153365" y="6857644"/>
                </a:lnTo>
                <a:close/>
              </a:path>
            </a:pathLst>
          </a:custGeom>
          <a:solidFill>
            <a:srgbClr val="15336E"/>
          </a:solidFill>
        </p:spPr>
        <p:txBody>
          <a:bodyPr wrap="square" lIns="0" tIns="0" rIns="0" bIns="0" rtlCol="0"/>
          <a:lstStyle/>
          <a:p>
            <a:endParaRPr/>
          </a:p>
        </p:txBody>
      </p:sp>
      <p:grpSp>
        <p:nvGrpSpPr>
          <p:cNvPr id="3" name="object 3"/>
          <p:cNvGrpSpPr/>
          <p:nvPr/>
        </p:nvGrpSpPr>
        <p:grpSpPr>
          <a:xfrm>
            <a:off x="10907636" y="82080"/>
            <a:ext cx="1235710" cy="1236345"/>
            <a:chOff x="10907636" y="82080"/>
            <a:chExt cx="1235710" cy="1236345"/>
          </a:xfrm>
        </p:grpSpPr>
        <p:sp>
          <p:nvSpPr>
            <p:cNvPr id="4" name="object 4"/>
            <p:cNvSpPr/>
            <p:nvPr/>
          </p:nvSpPr>
          <p:spPr>
            <a:xfrm>
              <a:off x="11006277" y="181076"/>
              <a:ext cx="1137285" cy="1137285"/>
            </a:xfrm>
            <a:custGeom>
              <a:avLst/>
              <a:gdLst/>
              <a:ahLst/>
              <a:cxnLst/>
              <a:rect l="l" t="t" r="r" b="b"/>
              <a:pathLst>
                <a:path w="1137284" h="1137285">
                  <a:moveTo>
                    <a:pt x="1136878" y="0"/>
                  </a:moveTo>
                  <a:lnTo>
                    <a:pt x="0" y="0"/>
                  </a:lnTo>
                  <a:lnTo>
                    <a:pt x="0" y="1136878"/>
                  </a:lnTo>
                  <a:lnTo>
                    <a:pt x="1136878" y="1136878"/>
                  </a:lnTo>
                  <a:lnTo>
                    <a:pt x="1136878" y="0"/>
                  </a:lnTo>
                  <a:close/>
                </a:path>
              </a:pathLst>
            </a:custGeom>
            <a:solidFill>
              <a:srgbClr val="333333">
                <a:alpha val="65998"/>
              </a:srgbClr>
            </a:solidFill>
          </p:spPr>
          <p:txBody>
            <a:bodyPr wrap="square" lIns="0" tIns="0" rIns="0" bIns="0" rtlCol="0"/>
            <a:lstStyle/>
            <a:p>
              <a:endParaRPr/>
            </a:p>
          </p:txBody>
        </p:sp>
        <p:sp>
          <p:nvSpPr>
            <p:cNvPr id="5" name="object 5"/>
            <p:cNvSpPr/>
            <p:nvPr/>
          </p:nvSpPr>
          <p:spPr>
            <a:xfrm>
              <a:off x="10907636" y="82080"/>
              <a:ext cx="1136878" cy="1136878"/>
            </a:xfrm>
            <a:prstGeom prst="rect">
              <a:avLst/>
            </a:prstGeom>
            <a:blipFill>
              <a:blip r:embed="rId2" cstate="print"/>
              <a:stretch>
                <a:fillRect/>
              </a:stretch>
            </a:blipFill>
          </p:spPr>
          <p:txBody>
            <a:bodyPr wrap="square" lIns="0" tIns="0" rIns="0" bIns="0" rtlCol="0"/>
            <a:lstStyle/>
            <a:p>
              <a:endParaRPr/>
            </a:p>
          </p:txBody>
        </p:sp>
      </p:grpSp>
      <p:sp>
        <p:nvSpPr>
          <p:cNvPr id="6" name="object 6"/>
          <p:cNvSpPr txBox="1"/>
          <p:nvPr/>
        </p:nvSpPr>
        <p:spPr>
          <a:xfrm>
            <a:off x="654283" y="414647"/>
            <a:ext cx="6987540" cy="505267"/>
          </a:xfrm>
          <a:prstGeom prst="rect">
            <a:avLst/>
          </a:prstGeom>
        </p:spPr>
        <p:txBody>
          <a:bodyPr vert="horz" wrap="square" lIns="0" tIns="12700" rIns="0" bIns="0" rtlCol="0" anchor="t">
            <a:spAutoFit/>
          </a:bodyPr>
          <a:lstStyle/>
          <a:p>
            <a:pPr marL="12700">
              <a:spcBef>
                <a:spcPts val="100"/>
              </a:spcBef>
            </a:pPr>
            <a:r>
              <a:rPr lang="en-GB" sz="3200" spc="-5">
                <a:solidFill>
                  <a:srgbClr val="17336F"/>
                </a:solidFill>
                <a:latin typeface="Trebuchet MS" panose="020B0603020202020204" pitchFamily="34" charset="0"/>
                <a:ea typeface="Calibri"/>
                <a:cs typeface="Calibri"/>
              </a:rPr>
              <a:t>What we expect from you</a:t>
            </a:r>
            <a:endParaRPr lang="en-US" sz="1600">
              <a:latin typeface="Trebuchet MS" panose="020B0603020202020204" pitchFamily="34" charset="0"/>
            </a:endParaRPr>
          </a:p>
        </p:txBody>
      </p:sp>
      <p:sp>
        <p:nvSpPr>
          <p:cNvPr id="7" name="object 7"/>
          <p:cNvSpPr txBox="1"/>
          <p:nvPr/>
        </p:nvSpPr>
        <p:spPr>
          <a:xfrm>
            <a:off x="655459" y="1348829"/>
            <a:ext cx="10186670" cy="3326680"/>
          </a:xfrm>
          <a:prstGeom prst="rect">
            <a:avLst/>
          </a:prstGeom>
        </p:spPr>
        <p:txBody>
          <a:bodyPr vert="horz" wrap="square" lIns="0" tIns="56515" rIns="0" bIns="0" rtlCol="0" anchor="t">
            <a:spAutoFit/>
          </a:bodyPr>
          <a:lstStyle/>
          <a:p>
            <a:pPr marL="342900" indent="-342900" algn="just">
              <a:lnSpc>
                <a:spcPct val="90000"/>
              </a:lnSpc>
              <a:spcBef>
                <a:spcPts val="1000"/>
              </a:spcBef>
              <a:buFont typeface="Wingdings,Sans-Serif"/>
              <a:buChar char="ü"/>
            </a:pPr>
            <a:r>
              <a:rPr lang="en-GB" spc="-25">
                <a:solidFill>
                  <a:srgbClr val="17336F"/>
                </a:solidFill>
                <a:latin typeface="Trebuchet MS"/>
                <a:ea typeface="Calibri"/>
                <a:cs typeface="Calibri"/>
              </a:rPr>
              <a:t>A strong interest in your chosen subject;</a:t>
            </a: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r>
              <a:rPr lang="en-GB" spc="-25">
                <a:solidFill>
                  <a:srgbClr val="17336F"/>
                </a:solidFill>
                <a:latin typeface="Trebuchet MS"/>
                <a:ea typeface="Calibri"/>
                <a:cs typeface="Calibri"/>
              </a:rPr>
              <a:t>Attendance at all modules (lectures and classes/seminars) for which you are registered;</a:t>
            </a: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r>
              <a:rPr lang="en-GB" spc="-25">
                <a:solidFill>
                  <a:srgbClr val="17336F"/>
                </a:solidFill>
                <a:latin typeface="Trebuchet MS"/>
                <a:ea typeface="Calibri"/>
                <a:cs typeface="Calibri"/>
              </a:rPr>
              <a:t>Full participation in modules: as we are committed to increasing student involvement in learning</a:t>
            </a: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r>
              <a:rPr lang="en-GB" spc="-25">
                <a:solidFill>
                  <a:srgbClr val="17336F"/>
                </a:solidFill>
                <a:latin typeface="Trebuchet MS"/>
                <a:ea typeface="Calibri"/>
                <a:cs typeface="Calibri"/>
              </a:rPr>
              <a:t>Participation in module development via constructive evaluation of the modules you take;</a:t>
            </a: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endParaRPr lang="en-GB" spc="-25">
              <a:solidFill>
                <a:srgbClr val="253967"/>
              </a:solidFill>
              <a:latin typeface="Trebuchet MS"/>
              <a:ea typeface="Calibri"/>
              <a:cs typeface="Calibri"/>
            </a:endParaRPr>
          </a:p>
          <a:p>
            <a:pPr marL="342900" indent="-342900" algn="just">
              <a:lnSpc>
                <a:spcPct val="90000"/>
              </a:lnSpc>
              <a:spcBef>
                <a:spcPts val="1000"/>
              </a:spcBef>
              <a:buFont typeface="Wingdings,Sans-Serif"/>
              <a:buChar char="ü"/>
            </a:pPr>
            <a:r>
              <a:rPr lang="en-GB" spc="-25">
                <a:solidFill>
                  <a:srgbClr val="17336F"/>
                </a:solidFill>
                <a:latin typeface="Trebuchet MS"/>
                <a:ea typeface="Calibri"/>
                <a:cs typeface="Calibri"/>
              </a:rPr>
              <a:t>Prompt submission of work you have been set.</a:t>
            </a:r>
            <a:endParaRPr sz="1600">
              <a:latin typeface="Trebuchet MS"/>
            </a:endParaRPr>
          </a:p>
        </p:txBody>
      </p:sp>
    </p:spTree>
    <p:extLst>
      <p:ext uri="{BB962C8B-B14F-4D97-AF65-F5344CB8AC3E}">
        <p14:creationId xmlns:p14="http://schemas.microsoft.com/office/powerpoint/2010/main" val="38652726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811F3-CCDE-847F-F71B-8C68ADD8D5E4}"/>
              </a:ext>
            </a:extLst>
          </p:cNvPr>
          <p:cNvSpPr>
            <a:spLocks noGrp="1"/>
          </p:cNvSpPr>
          <p:nvPr>
            <p:ph type="title"/>
          </p:nvPr>
        </p:nvSpPr>
        <p:spPr>
          <a:xfrm>
            <a:off x="1045424" y="275998"/>
            <a:ext cx="7706203" cy="1116368"/>
          </a:xfrm>
        </p:spPr>
        <p:txBody>
          <a:bodyPr/>
          <a:lstStyle/>
          <a:p>
            <a:r>
              <a:rPr lang="en-US" sz="3627">
                <a:latin typeface="Calibri"/>
                <a:ea typeface="Calibri"/>
                <a:cs typeface="Calibri"/>
              </a:rPr>
              <a:t>AmplifyME Pathways Online Platform</a:t>
            </a:r>
            <a:endParaRPr lang="en-US"/>
          </a:p>
        </p:txBody>
      </p:sp>
      <p:sp>
        <p:nvSpPr>
          <p:cNvPr id="3" name="Text Placeholder 2">
            <a:extLst>
              <a:ext uri="{FF2B5EF4-FFF2-40B4-BE49-F238E27FC236}">
                <a16:creationId xmlns:a16="http://schemas.microsoft.com/office/drawing/2014/main" id="{A361B317-31C2-A0F1-EFD2-448CED8F91EB}"/>
              </a:ext>
            </a:extLst>
          </p:cNvPr>
          <p:cNvSpPr>
            <a:spLocks noGrp="1"/>
          </p:cNvSpPr>
          <p:nvPr>
            <p:ph type="body" idx="1"/>
          </p:nvPr>
        </p:nvSpPr>
        <p:spPr>
          <a:xfrm>
            <a:off x="1045424" y="1208278"/>
            <a:ext cx="9785008" cy="4431983"/>
          </a:xfrm>
        </p:spPr>
        <p:txBody>
          <a:bodyPr wrap="square" lIns="0" tIns="0" rIns="0" bIns="0" anchor="t">
            <a:spAutoFit/>
          </a:bodyPr>
          <a:lstStyle/>
          <a:p>
            <a:pPr algn="l"/>
            <a:r>
              <a:rPr lang="en-US" b="1" u="sng" dirty="0">
                <a:solidFill>
                  <a:schemeClr val="bg2">
                    <a:lumMod val="25000"/>
                  </a:schemeClr>
                </a:solidFill>
                <a:latin typeface="Trebuchet MS"/>
                <a:ea typeface="Calibri"/>
                <a:cs typeface="Calibri"/>
              </a:rPr>
              <a:t>Live simulations</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ea typeface="Calibri"/>
                <a:cs typeface="Calibri"/>
              </a:rPr>
              <a:t>Practical tasks from careers in finance</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ea typeface="Calibri"/>
                <a:cs typeface="Calibri"/>
              </a:rPr>
              <a:t>Students from around the world interact</a:t>
            </a:r>
          </a:p>
          <a:p>
            <a:pPr algn="l"/>
            <a:endParaRPr lang="en-US" dirty="0">
              <a:solidFill>
                <a:schemeClr val="bg2">
                  <a:lumMod val="25000"/>
                </a:schemeClr>
              </a:solidFill>
              <a:latin typeface="Trebuchet MS"/>
              <a:ea typeface="Calibri"/>
              <a:cs typeface="Calibri"/>
            </a:endParaRPr>
          </a:p>
          <a:p>
            <a:pPr algn="l"/>
            <a:r>
              <a:rPr lang="en-US" dirty="0">
                <a:solidFill>
                  <a:schemeClr val="bg2">
                    <a:lumMod val="25000"/>
                  </a:schemeClr>
                </a:solidFill>
                <a:latin typeface="Trebuchet MS"/>
                <a:ea typeface="Calibri"/>
                <a:cs typeface="Calibri"/>
              </a:rPr>
              <a:t>Three pathways</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rPr>
              <a:t>-</a:t>
            </a:r>
            <a:r>
              <a:rPr lang="en-US" dirty="0">
                <a:solidFill>
                  <a:schemeClr val="bg2">
                    <a:lumMod val="25000"/>
                  </a:schemeClr>
                </a:solidFill>
                <a:latin typeface="Trebuchet MS"/>
                <a:ea typeface="Calibri"/>
                <a:cs typeface="Calibri"/>
              </a:rPr>
              <a:t>Markets (trading and asset management)</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rPr>
              <a:t>-</a:t>
            </a:r>
            <a:r>
              <a:rPr lang="en-US" dirty="0">
                <a:solidFill>
                  <a:schemeClr val="bg2">
                    <a:lumMod val="25000"/>
                  </a:schemeClr>
                </a:solidFill>
                <a:latin typeface="Trebuchet MS"/>
                <a:ea typeface="Calibri"/>
                <a:cs typeface="Calibri"/>
              </a:rPr>
              <a:t>Banking (financial statements and company valuation)</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rPr>
              <a:t>-</a:t>
            </a:r>
            <a:r>
              <a:rPr lang="en-US" dirty="0">
                <a:solidFill>
                  <a:schemeClr val="bg2">
                    <a:lumMod val="25000"/>
                  </a:schemeClr>
                </a:solidFill>
                <a:latin typeface="Trebuchet MS"/>
                <a:ea typeface="Calibri"/>
                <a:cs typeface="Calibri"/>
              </a:rPr>
              <a:t>Quant (automating processes and trading strategies using Python)</a:t>
            </a:r>
          </a:p>
          <a:p>
            <a:pPr algn="l"/>
            <a:endParaRPr lang="en-US" dirty="0">
              <a:solidFill>
                <a:schemeClr val="bg2">
                  <a:lumMod val="25000"/>
                </a:schemeClr>
              </a:solidFill>
              <a:latin typeface="Trebuchet MS"/>
              <a:ea typeface="Calibri"/>
              <a:cs typeface="Calibri"/>
            </a:endParaRPr>
          </a:p>
          <a:p>
            <a:pPr algn="l"/>
            <a:r>
              <a:rPr lang="en-US" dirty="0">
                <a:solidFill>
                  <a:schemeClr val="bg2">
                    <a:lumMod val="25000"/>
                  </a:schemeClr>
                </a:solidFill>
                <a:latin typeface="Trebuchet MS"/>
                <a:ea typeface="Calibri"/>
                <a:cs typeface="Calibri"/>
              </a:rPr>
              <a:t>Leaderboards</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rPr>
              <a:t>-</a:t>
            </a:r>
            <a:r>
              <a:rPr lang="en-US" dirty="0">
                <a:solidFill>
                  <a:schemeClr val="bg2">
                    <a:lumMod val="25000"/>
                  </a:schemeClr>
                </a:solidFill>
                <a:latin typeface="Trebuchet MS"/>
                <a:ea typeface="Calibri"/>
                <a:cs typeface="Calibri"/>
              </a:rPr>
              <a:t>top performers get fast-track job/internship opportunities with leading financial institutions</a:t>
            </a:r>
            <a:endParaRPr lang="en-US" dirty="0">
              <a:solidFill>
                <a:schemeClr val="bg2">
                  <a:lumMod val="25000"/>
                </a:schemeClr>
              </a:solidFill>
              <a:latin typeface="Trebuchet MS"/>
            </a:endParaRPr>
          </a:p>
          <a:p>
            <a:pPr algn="l"/>
            <a:endParaRPr lang="en-US" dirty="0">
              <a:solidFill>
                <a:schemeClr val="bg2">
                  <a:lumMod val="25000"/>
                </a:schemeClr>
              </a:solidFill>
              <a:latin typeface="Trebuchet MS"/>
              <a:ea typeface="Calibri"/>
              <a:cs typeface="Calibri"/>
            </a:endParaRPr>
          </a:p>
          <a:p>
            <a:pPr algn="l"/>
            <a:r>
              <a:rPr lang="en-US" b="1" u="sng" dirty="0">
                <a:solidFill>
                  <a:schemeClr val="bg2">
                    <a:lumMod val="25000"/>
                  </a:schemeClr>
                </a:solidFill>
                <a:latin typeface="Trebuchet MS"/>
                <a:ea typeface="Calibri"/>
                <a:cs typeface="Calibri"/>
              </a:rPr>
              <a:t>On-demand content</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ea typeface="Calibri"/>
                <a:cs typeface="Calibri"/>
              </a:rPr>
              <a:t>Learning content for each pathway</a:t>
            </a:r>
            <a:endParaRPr lang="en-US" dirty="0">
              <a:solidFill>
                <a:schemeClr val="bg2">
                  <a:lumMod val="25000"/>
                </a:schemeClr>
              </a:solidFill>
              <a:latin typeface="Trebuchet MS"/>
            </a:endParaRPr>
          </a:p>
          <a:p>
            <a:pPr algn="l"/>
            <a:r>
              <a:rPr lang="en-US" dirty="0">
                <a:solidFill>
                  <a:schemeClr val="bg2">
                    <a:lumMod val="25000"/>
                  </a:schemeClr>
                </a:solidFill>
                <a:latin typeface="Trebuchet MS"/>
                <a:ea typeface="Calibri"/>
                <a:cs typeface="Calibri"/>
              </a:rPr>
              <a:t>Careers advice</a:t>
            </a:r>
            <a:endParaRPr lang="en-US" dirty="0">
              <a:solidFill>
                <a:schemeClr val="bg2">
                  <a:lumMod val="25000"/>
                </a:schemeClr>
              </a:solidFill>
              <a:latin typeface="Trebuchet MS"/>
            </a:endParaRPr>
          </a:p>
          <a:p>
            <a:endParaRPr lang="en-US" dirty="0">
              <a:solidFill>
                <a:schemeClr val="bg2">
                  <a:lumMod val="25000"/>
                </a:schemeClr>
              </a:solidFill>
              <a:latin typeface="Trebuchet MS"/>
            </a:endParaRPr>
          </a:p>
        </p:txBody>
      </p:sp>
    </p:spTree>
    <p:extLst>
      <p:ext uri="{BB962C8B-B14F-4D97-AF65-F5344CB8AC3E}">
        <p14:creationId xmlns:p14="http://schemas.microsoft.com/office/powerpoint/2010/main" val="2465454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489936" y="477012"/>
            <a:ext cx="5823585" cy="513080"/>
          </a:xfrm>
          <a:prstGeom prst="rect">
            <a:avLst/>
          </a:prstGeom>
        </p:spPr>
        <p:txBody>
          <a:bodyPr vert="horz" wrap="square" lIns="0" tIns="12700" rIns="0" bIns="0" rtlCol="0">
            <a:spAutoFit/>
          </a:bodyPr>
          <a:lstStyle/>
          <a:p>
            <a:pPr marL="12700">
              <a:lnSpc>
                <a:spcPct val="100000"/>
              </a:lnSpc>
              <a:spcBef>
                <a:spcPts val="100"/>
              </a:spcBef>
            </a:pPr>
            <a:r>
              <a:rPr sz="3200" b="1" spc="-220">
                <a:solidFill>
                  <a:srgbClr val="013799"/>
                </a:solidFill>
                <a:latin typeface="Trebuchet MS"/>
                <a:cs typeface="Trebuchet MS"/>
              </a:rPr>
              <a:t>Thank </a:t>
            </a:r>
            <a:r>
              <a:rPr sz="3200" b="1" spc="-170">
                <a:solidFill>
                  <a:srgbClr val="013799"/>
                </a:solidFill>
                <a:latin typeface="Trebuchet MS"/>
                <a:cs typeface="Trebuchet MS"/>
              </a:rPr>
              <a:t>you </a:t>
            </a:r>
            <a:r>
              <a:rPr sz="3200" b="1" spc="-185">
                <a:solidFill>
                  <a:srgbClr val="013799"/>
                </a:solidFill>
                <a:latin typeface="Trebuchet MS"/>
                <a:cs typeface="Trebuchet MS"/>
              </a:rPr>
              <a:t>for </a:t>
            </a:r>
            <a:r>
              <a:rPr sz="3200" b="1" spc="-155">
                <a:solidFill>
                  <a:srgbClr val="013799"/>
                </a:solidFill>
                <a:latin typeface="Trebuchet MS"/>
                <a:cs typeface="Trebuchet MS"/>
              </a:rPr>
              <a:t>choosing </a:t>
            </a:r>
            <a:r>
              <a:rPr sz="3200" b="1" spc="-170">
                <a:solidFill>
                  <a:srgbClr val="013799"/>
                </a:solidFill>
                <a:latin typeface="Trebuchet MS"/>
                <a:cs typeface="Trebuchet MS"/>
              </a:rPr>
              <a:t>our</a:t>
            </a:r>
            <a:r>
              <a:rPr sz="3200" b="1" spc="-495">
                <a:solidFill>
                  <a:srgbClr val="013799"/>
                </a:solidFill>
                <a:latin typeface="Trebuchet MS"/>
                <a:cs typeface="Trebuchet MS"/>
              </a:rPr>
              <a:t> </a:t>
            </a:r>
            <a:r>
              <a:rPr sz="3200" b="1" spc="-160">
                <a:solidFill>
                  <a:srgbClr val="013799"/>
                </a:solidFill>
                <a:latin typeface="Trebuchet MS"/>
                <a:cs typeface="Trebuchet MS"/>
              </a:rPr>
              <a:t>School</a:t>
            </a:r>
            <a:endParaRPr sz="3200">
              <a:latin typeface="Trebuchet MS"/>
              <a:cs typeface="Trebuchet MS"/>
            </a:endParaRPr>
          </a:p>
        </p:txBody>
      </p:sp>
      <p:sp>
        <p:nvSpPr>
          <p:cNvPr id="3" name="object 3"/>
          <p:cNvSpPr txBox="1"/>
          <p:nvPr/>
        </p:nvSpPr>
        <p:spPr>
          <a:xfrm>
            <a:off x="1844186" y="1333730"/>
            <a:ext cx="7245774" cy="897682"/>
          </a:xfrm>
          <a:prstGeom prst="rect">
            <a:avLst/>
          </a:prstGeom>
        </p:spPr>
        <p:txBody>
          <a:bodyPr vert="horz" wrap="square" lIns="0" tIns="63500" rIns="0" bIns="0" rtlCol="0" anchor="ctr">
            <a:spAutoFit/>
          </a:bodyPr>
          <a:lstStyle/>
          <a:p>
            <a:pPr marL="1431290" marR="5080" indent="-1419225" algn="ctr">
              <a:lnSpc>
                <a:spcPts val="3000"/>
              </a:lnSpc>
              <a:spcBef>
                <a:spcPts val="500"/>
              </a:spcBef>
            </a:pPr>
            <a:r>
              <a:rPr lang="en-GB" sz="2800" b="1" spc="-125">
                <a:solidFill>
                  <a:srgbClr val="253967"/>
                </a:solidFill>
                <a:latin typeface="Trebuchet MS"/>
                <a:cs typeface="Trebuchet MS"/>
              </a:rPr>
              <a:t>   </a:t>
            </a:r>
            <a:r>
              <a:rPr sz="3200" b="1" spc="-220">
                <a:solidFill>
                  <a:srgbClr val="013799"/>
                </a:solidFill>
                <a:latin typeface="Trebuchet MS"/>
              </a:rPr>
              <a:t>We wish you </a:t>
            </a:r>
            <a:r>
              <a:rPr lang="en-GB" sz="3200" b="1" spc="-220">
                <a:solidFill>
                  <a:srgbClr val="013799"/>
                </a:solidFill>
                <a:latin typeface="Trebuchet MS"/>
              </a:rPr>
              <a:t>all an</a:t>
            </a:r>
            <a:r>
              <a:rPr sz="3200" b="1" spc="-220">
                <a:solidFill>
                  <a:srgbClr val="013799"/>
                </a:solidFill>
                <a:latin typeface="Trebuchet MS"/>
              </a:rPr>
              <a:t> exciting, challenging</a:t>
            </a:r>
            <a:r>
              <a:rPr lang="en-GB" sz="3200" b="1" spc="-220">
                <a:solidFill>
                  <a:srgbClr val="013799"/>
                </a:solidFill>
                <a:latin typeface="Trebuchet MS"/>
              </a:rPr>
              <a:t>     </a:t>
            </a:r>
            <a:endParaRPr lang="en-US" sz="3200" b="1" spc="-220">
              <a:solidFill>
                <a:srgbClr val="013799"/>
              </a:solidFill>
              <a:latin typeface="Trebuchet MS"/>
            </a:endParaRPr>
          </a:p>
          <a:p>
            <a:pPr marL="1431290" marR="5080" indent="-1419225" algn="ctr">
              <a:lnSpc>
                <a:spcPts val="3000"/>
              </a:lnSpc>
              <a:spcBef>
                <a:spcPts val="500"/>
              </a:spcBef>
            </a:pPr>
            <a:r>
              <a:rPr sz="3200" b="1" spc="-220">
                <a:solidFill>
                  <a:srgbClr val="013799"/>
                </a:solidFill>
                <a:latin typeface="Trebuchet MS"/>
              </a:rPr>
              <a:t>and</a:t>
            </a:r>
            <a:r>
              <a:rPr lang="en-GB" sz="3200" b="1" spc="-220">
                <a:solidFill>
                  <a:srgbClr val="013799"/>
                </a:solidFill>
                <a:latin typeface="Trebuchet MS"/>
              </a:rPr>
              <a:t> </a:t>
            </a:r>
            <a:r>
              <a:rPr sz="3200" b="1" spc="-220">
                <a:solidFill>
                  <a:srgbClr val="013799"/>
                </a:solidFill>
                <a:latin typeface="Trebuchet MS"/>
              </a:rPr>
              <a:t> rewarding experience</a:t>
            </a:r>
            <a:endParaRPr lang="en-US" sz="3200" b="1" spc="-220">
              <a:solidFill>
                <a:srgbClr val="013799"/>
              </a:solidFill>
              <a:latin typeface="Trebuchet MS"/>
            </a:endParaRPr>
          </a:p>
        </p:txBody>
      </p:sp>
    </p:spTree>
    <p:extLst>
      <p:ext uri="{BB962C8B-B14F-4D97-AF65-F5344CB8AC3E}">
        <p14:creationId xmlns:p14="http://schemas.microsoft.com/office/powerpoint/2010/main" val="2631527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DD8D0-BBEF-932C-1365-4A1565C7F4C1}"/>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97724BE3-1EB9-47FC-8491-25F2ED4C2E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a:extLst>
              <a:ext uri="{FF2B5EF4-FFF2-40B4-BE49-F238E27FC236}">
                <a16:creationId xmlns:a16="http://schemas.microsoft.com/office/drawing/2014/main" id="{D5281200-AD19-5D6D-C3FD-DB62B80C7ECA}"/>
              </a:ext>
            </a:extLst>
          </p:cNvPr>
          <p:cNvSpPr>
            <a:spLocks noGrp="1"/>
          </p:cNvSpPr>
          <p:nvPr>
            <p:ph type="body" sz="quarter" idx="11"/>
          </p:nvPr>
        </p:nvSpPr>
        <p:spPr>
          <a:xfrm>
            <a:off x="558353" y="105538"/>
            <a:ext cx="9994420" cy="660400"/>
          </a:xfrm>
        </p:spPr>
        <p:txBody>
          <a:bodyPr/>
          <a:lstStyle/>
          <a:p>
            <a:r>
              <a:rPr lang="en-GB" sz="3600" b="0"/>
              <a:t>MSc Wealth Management</a:t>
            </a:r>
          </a:p>
        </p:txBody>
      </p:sp>
      <p:sp>
        <p:nvSpPr>
          <p:cNvPr id="11" name="TextBox 10">
            <a:extLst>
              <a:ext uri="{FF2B5EF4-FFF2-40B4-BE49-F238E27FC236}">
                <a16:creationId xmlns:a16="http://schemas.microsoft.com/office/drawing/2014/main" id="{3152C5D6-F20C-19C1-D102-6FD655004E91}"/>
              </a:ext>
            </a:extLst>
          </p:cNvPr>
          <p:cNvSpPr txBox="1"/>
          <p:nvPr/>
        </p:nvSpPr>
        <p:spPr>
          <a:xfrm>
            <a:off x="1143783" y="4979915"/>
            <a:ext cx="1042811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Calibri"/>
                <a:cs typeface="Calibri"/>
              </a:rPr>
              <a:t>MSc = 180 Academic credits:</a:t>
            </a:r>
          </a:p>
          <a:p>
            <a:r>
              <a:rPr lang="en-US">
                <a:ea typeface="Calibri"/>
                <a:cs typeface="Calibri"/>
              </a:rPr>
              <a:t>Semester A = 75 credits; Semester B = 60 credits; Semester C = 45 credits.</a:t>
            </a:r>
          </a:p>
        </p:txBody>
      </p:sp>
      <p:graphicFrame>
        <p:nvGraphicFramePr>
          <p:cNvPr id="2" name="Table 1">
            <a:extLst>
              <a:ext uri="{FF2B5EF4-FFF2-40B4-BE49-F238E27FC236}">
                <a16:creationId xmlns:a16="http://schemas.microsoft.com/office/drawing/2014/main" id="{A6E7E78D-D316-DBFC-B803-E5392937361E}"/>
              </a:ext>
            </a:extLst>
          </p:cNvPr>
          <p:cNvGraphicFramePr>
            <a:graphicFrameLocks noGrp="1"/>
          </p:cNvGraphicFramePr>
          <p:nvPr>
            <p:extLst>
              <p:ext uri="{D42A27DB-BD31-4B8C-83A1-F6EECF244321}">
                <p14:modId xmlns:p14="http://schemas.microsoft.com/office/powerpoint/2010/main" val="3363568618"/>
              </p:ext>
            </p:extLst>
          </p:nvPr>
        </p:nvGraphicFramePr>
        <p:xfrm>
          <a:off x="838200" y="723900"/>
          <a:ext cx="9332377" cy="4004569"/>
        </p:xfrm>
        <a:graphic>
          <a:graphicData uri="http://schemas.openxmlformats.org/drawingml/2006/table">
            <a:tbl>
              <a:tblPr firstRow="1" bandRow="1">
                <a:tableStyleId>{5C22544A-7EE6-4342-B048-85BDC9FD1C3A}</a:tableStyleId>
              </a:tblPr>
              <a:tblGrid>
                <a:gridCol w="1503123">
                  <a:extLst>
                    <a:ext uri="{9D8B030D-6E8A-4147-A177-3AD203B41FA5}">
                      <a16:colId xmlns:a16="http://schemas.microsoft.com/office/drawing/2014/main" val="95272935"/>
                    </a:ext>
                  </a:extLst>
                </a:gridCol>
                <a:gridCol w="2338188">
                  <a:extLst>
                    <a:ext uri="{9D8B030D-6E8A-4147-A177-3AD203B41FA5}">
                      <a16:colId xmlns:a16="http://schemas.microsoft.com/office/drawing/2014/main" val="4223247303"/>
                    </a:ext>
                  </a:extLst>
                </a:gridCol>
                <a:gridCol w="2223614">
                  <a:extLst>
                    <a:ext uri="{9D8B030D-6E8A-4147-A177-3AD203B41FA5}">
                      <a16:colId xmlns:a16="http://schemas.microsoft.com/office/drawing/2014/main" val="3631925710"/>
                    </a:ext>
                  </a:extLst>
                </a:gridCol>
                <a:gridCol w="1633726">
                  <a:extLst>
                    <a:ext uri="{9D8B030D-6E8A-4147-A177-3AD203B41FA5}">
                      <a16:colId xmlns:a16="http://schemas.microsoft.com/office/drawing/2014/main" val="500220128"/>
                    </a:ext>
                  </a:extLst>
                </a:gridCol>
                <a:gridCol w="1633726">
                  <a:extLst>
                    <a:ext uri="{9D8B030D-6E8A-4147-A177-3AD203B41FA5}">
                      <a16:colId xmlns:a16="http://schemas.microsoft.com/office/drawing/2014/main" val="535171133"/>
                    </a:ext>
                  </a:extLst>
                </a:gridCol>
              </a:tblGrid>
              <a:tr h="574109">
                <a:tc>
                  <a:txBody>
                    <a:bodyPr/>
                    <a:lstStyle/>
                    <a:p>
                      <a:pPr lvl="0" algn="ctr">
                        <a:buNone/>
                      </a:pPr>
                      <a:r>
                        <a:rPr lang="en-GB" dirty="0"/>
                        <a:t>Induction</a:t>
                      </a:r>
                    </a:p>
                  </a:txBody>
                  <a:tcPr anchor="ctr"/>
                </a:tc>
                <a:tc>
                  <a:txBody>
                    <a:bodyPr/>
                    <a:lstStyle/>
                    <a:p>
                      <a:pPr algn="ctr"/>
                      <a:r>
                        <a:rPr lang="en-GB" dirty="0"/>
                        <a:t>Semester A</a:t>
                      </a:r>
                    </a:p>
                  </a:txBody>
                  <a:tcPr anchor="ctr"/>
                </a:tc>
                <a:tc>
                  <a:txBody>
                    <a:bodyPr/>
                    <a:lstStyle/>
                    <a:p>
                      <a:pPr algn="ctr"/>
                      <a:r>
                        <a:rPr lang="en-GB" dirty="0"/>
                        <a:t>Semester B</a:t>
                      </a:r>
                    </a:p>
                  </a:txBody>
                  <a:tcPr anchor="ctr"/>
                </a:tc>
                <a:tc gridSpan="2">
                  <a:txBody>
                    <a:bodyPr/>
                    <a:lstStyle/>
                    <a:p>
                      <a:pPr algn="ctr"/>
                      <a:r>
                        <a:rPr lang="en-GB" dirty="0"/>
                        <a:t>Semester C</a:t>
                      </a:r>
                    </a:p>
                  </a:txBody>
                  <a:tcPr anchor="ctr"/>
                </a:tc>
                <a:tc hMerge="1">
                  <a:txBody>
                    <a:bodyPr/>
                    <a:lstStyle/>
                    <a:p>
                      <a:endParaRPr lang="en-US"/>
                    </a:p>
                  </a:txBody>
                  <a:tcPr/>
                </a:tc>
                <a:extLst>
                  <a:ext uri="{0D108BD9-81ED-4DB2-BD59-A6C34878D82A}">
                    <a16:rowId xmlns:a16="http://schemas.microsoft.com/office/drawing/2014/main" val="1482263519"/>
                  </a:ext>
                </a:extLst>
              </a:tr>
              <a:tr h="574109">
                <a:tc>
                  <a:txBody>
                    <a:bodyPr/>
                    <a:lstStyle/>
                    <a:p>
                      <a:pPr lvl="0" algn="ctr">
                        <a:buNone/>
                      </a:pPr>
                      <a:r>
                        <a:rPr lang="en-GB" sz="1800" b="0" i="0" u="none" strike="noStrike" noProof="0" dirty="0">
                          <a:solidFill>
                            <a:srgbClr val="17336F"/>
                          </a:solidFill>
                          <a:latin typeface="Calibri"/>
                        </a:rPr>
                        <a:t>Mathematics (ungraded)</a:t>
                      </a:r>
                      <a:endParaRPr lang="en-US" sz="1800"/>
                    </a:p>
                  </a:txBody>
                  <a:tcPr/>
                </a:tc>
                <a:tc>
                  <a:txBody>
                    <a:bodyPr/>
                    <a:lstStyle/>
                    <a:p>
                      <a:pPr algn="ctr"/>
                      <a:r>
                        <a:rPr lang="en-GB" sz="1800" b="0" i="0" u="none" strike="noStrike" kern="1200" dirty="0">
                          <a:solidFill>
                            <a:srgbClr val="17336F"/>
                          </a:solidFill>
                          <a:latin typeface="Calibri"/>
                          <a:ea typeface="+mn-ea"/>
                          <a:cs typeface="+mn-cs"/>
                        </a:rPr>
                        <a:t>Applied Wealth Management </a:t>
                      </a:r>
                    </a:p>
                  </a:txBody>
                  <a:tcP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Practical Valuation</a:t>
                      </a:r>
                    </a:p>
                  </a:txBody>
                  <a:tcP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Dissertation</a:t>
                      </a:r>
                    </a:p>
                  </a:txBody>
                  <a:tcPr anchor="ct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or</a:t>
                      </a:r>
                    </a:p>
                  </a:txBody>
                  <a:tcPr/>
                </a:tc>
                <a:extLst>
                  <a:ext uri="{0D108BD9-81ED-4DB2-BD59-A6C34878D82A}">
                    <a16:rowId xmlns:a16="http://schemas.microsoft.com/office/drawing/2014/main" val="2427579215"/>
                  </a:ext>
                </a:extLst>
              </a:tr>
              <a:tr h="720246">
                <a:tc>
                  <a:txBody>
                    <a:bodyPr/>
                    <a:lstStyle/>
                    <a:p>
                      <a:pPr lvl="0" algn="ctr">
                        <a:buNone/>
                      </a:pPr>
                      <a:r>
                        <a:rPr lang="en-GB" sz="1800" b="0" i="0" u="none" strike="noStrike" noProof="0" dirty="0">
                          <a:solidFill>
                            <a:srgbClr val="17336F"/>
                          </a:solidFill>
                          <a:latin typeface="Calibri"/>
                        </a:rPr>
                        <a:t>Statistics (ungraded)</a:t>
                      </a:r>
                      <a:endParaRPr lang="en-US" sz="1800"/>
                    </a:p>
                  </a:txBody>
                  <a:tcPr/>
                </a:tc>
                <a:tc>
                  <a:txBody>
                    <a:bodyPr/>
                    <a:lstStyle/>
                    <a:p>
                      <a:pPr algn="ctr"/>
                      <a:r>
                        <a:rPr lang="en-GB" sz="1800" b="0" i="0" u="none" strike="noStrike" kern="1200" dirty="0">
                          <a:solidFill>
                            <a:srgbClr val="17336F"/>
                          </a:solidFill>
                          <a:latin typeface="Calibri"/>
                          <a:ea typeface="+mn-ea"/>
                          <a:cs typeface="+mn-cs"/>
                        </a:rPr>
                        <a:t>Financial Modelling in Excel</a:t>
                      </a:r>
                    </a:p>
                  </a:txBody>
                  <a:tcP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Applied Portfolio Construction </a:t>
                      </a:r>
                    </a:p>
                  </a:txBody>
                  <a:tcP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or</a:t>
                      </a:r>
                    </a:p>
                  </a:txBody>
                  <a:tcPr anchor="ct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Research Project </a:t>
                      </a:r>
                    </a:p>
                  </a:txBody>
                  <a:tcPr/>
                </a:tc>
                <a:extLst>
                  <a:ext uri="{0D108BD9-81ED-4DB2-BD59-A6C34878D82A}">
                    <a16:rowId xmlns:a16="http://schemas.microsoft.com/office/drawing/2014/main" val="2726762171"/>
                  </a:ext>
                </a:extLst>
              </a:tr>
              <a:tr h="741123">
                <a:tc>
                  <a:txBody>
                    <a:bodyPr/>
                    <a:lstStyle/>
                    <a:p>
                      <a:pPr lvl="0">
                        <a:buNone/>
                      </a:pPr>
                      <a:endParaRPr lang="en-GB" dirty="0"/>
                    </a:p>
                  </a:txBody>
                  <a:tcPr/>
                </a:tc>
                <a:tc>
                  <a:txBody>
                    <a:bodyPr/>
                    <a:lstStyle/>
                    <a:p>
                      <a:pPr algn="ctr"/>
                      <a:r>
                        <a:rPr lang="en-GB" sz="1800" b="0" i="0" u="none" strike="noStrike" kern="1200" dirty="0">
                          <a:solidFill>
                            <a:srgbClr val="17336F"/>
                          </a:solidFill>
                          <a:latin typeface="Calibri"/>
                          <a:ea typeface="+mn-ea"/>
                          <a:cs typeface="+mn-cs"/>
                        </a:rPr>
                        <a:t>Primary Markets and Securities</a:t>
                      </a:r>
                    </a:p>
                  </a:txBody>
                  <a:tcPr/>
                </a:tc>
                <a:tc>
                  <a:txBody>
                    <a:bodyPr/>
                    <a:lstStyle/>
                    <a:p>
                      <a:pPr marL="0" algn="ctr" rtl="0" eaLnBrk="1" latinLnBrk="0" hangingPunct="1"/>
                      <a:r>
                        <a:rPr lang="en-GB" sz="1800" b="0" i="0" u="none" strike="noStrike" kern="1200" dirty="0">
                          <a:solidFill>
                            <a:srgbClr val="17336F"/>
                          </a:solidFill>
                          <a:latin typeface="Calibri"/>
                          <a:ea typeface="+mn-ea"/>
                          <a:cs typeface="+mn-cs"/>
                        </a:rPr>
                        <a:t>Elective module</a:t>
                      </a:r>
                    </a:p>
                  </a:txBody>
                  <a:tcPr anchor="ctr"/>
                </a:tc>
                <a:tc rowSpan="2">
                  <a:txBody>
                    <a:bodyPr/>
                    <a:lstStyle/>
                    <a:p>
                      <a:pPr marL="0" algn="ctr" defTabSz="914400" rtl="0" eaLnBrk="1" latinLnBrk="0" hangingPunct="1"/>
                      <a:r>
                        <a:rPr lang="en-GB" sz="1800" b="0" i="0" u="none" strike="noStrike" kern="1200" dirty="0">
                          <a:solidFill>
                            <a:srgbClr val="17336F"/>
                          </a:solidFill>
                          <a:latin typeface="Calibri"/>
                          <a:ea typeface="+mn-ea"/>
                          <a:cs typeface="+mn-cs"/>
                        </a:rPr>
                        <a:t>Applied Project in Valuation +Further Topics in Valuation  </a:t>
                      </a:r>
                    </a:p>
                  </a:txBody>
                  <a:tcPr anchor="ct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 Elective</a:t>
                      </a:r>
                    </a:p>
                  </a:txBody>
                  <a:tcPr anchor="ctr"/>
                </a:tc>
                <a:extLst>
                  <a:ext uri="{0D108BD9-81ED-4DB2-BD59-A6C34878D82A}">
                    <a16:rowId xmlns:a16="http://schemas.microsoft.com/office/drawing/2014/main" val="2885206103"/>
                  </a:ext>
                </a:extLst>
              </a:tr>
              <a:tr h="688931">
                <a:tc>
                  <a:txBody>
                    <a:bodyPr/>
                    <a:lstStyle/>
                    <a:p>
                      <a:pPr lvl="0">
                        <a:buNone/>
                      </a:pPr>
                      <a:endParaRPr lang="en-GB" dirty="0"/>
                    </a:p>
                  </a:txBody>
                  <a:tcPr/>
                </a:tc>
                <a:tc>
                  <a:txBody>
                    <a:bodyPr/>
                    <a:lstStyle/>
                    <a:p>
                      <a:pPr algn="ctr"/>
                      <a:r>
                        <a:rPr lang="en-GB" sz="1800" b="0" i="0" u="none" strike="noStrike" kern="1200" dirty="0">
                          <a:solidFill>
                            <a:srgbClr val="17336F"/>
                          </a:solidFill>
                          <a:latin typeface="Calibri"/>
                          <a:ea typeface="+mn-ea"/>
                          <a:cs typeface="+mn-cs"/>
                        </a:rPr>
                        <a:t>Foundations of Corporate Finance </a:t>
                      </a:r>
                    </a:p>
                  </a:txBody>
                  <a:tcPr/>
                </a:tc>
                <a:tc>
                  <a:txBody>
                    <a:bodyPr/>
                    <a:lstStyle/>
                    <a:p>
                      <a:pPr marL="0" algn="ctr" rtl="0" eaLnBrk="1" latinLnBrk="0" hangingPunct="1"/>
                      <a:r>
                        <a:rPr lang="en-GB" sz="1800" b="0" i="0" u="none" strike="noStrike" kern="1200" dirty="0">
                          <a:solidFill>
                            <a:srgbClr val="17336F"/>
                          </a:solidFill>
                          <a:latin typeface="Calibri"/>
                          <a:ea typeface="+mn-ea"/>
                          <a:cs typeface="+mn-cs"/>
                        </a:rPr>
                        <a:t>Elective module</a:t>
                      </a:r>
                    </a:p>
                  </a:txBody>
                  <a:tcPr anchor="ctr"/>
                </a:tc>
                <a:tc vMerge="1">
                  <a:txBody>
                    <a:bodyPr/>
                    <a:lstStyle/>
                    <a:p>
                      <a:endParaRPr lang="en-US"/>
                    </a:p>
                  </a:txBody>
                  <a:tcPr/>
                </a:tc>
                <a:tc>
                  <a:txBody>
                    <a:bodyPr/>
                    <a:lstStyle/>
                    <a:p>
                      <a:pPr marL="0" algn="ctr" defTabSz="914400" rtl="0" eaLnBrk="1" latinLnBrk="0" hangingPunct="1"/>
                      <a:r>
                        <a:rPr lang="en-GB" sz="1800" b="0" i="0" u="none" strike="noStrike" kern="1200" dirty="0">
                          <a:solidFill>
                            <a:srgbClr val="17336F"/>
                          </a:solidFill>
                          <a:latin typeface="Calibri"/>
                          <a:ea typeface="+mn-ea"/>
                          <a:cs typeface="+mn-cs"/>
                        </a:rPr>
                        <a:t>+ Elective</a:t>
                      </a:r>
                    </a:p>
                  </a:txBody>
                  <a:tcPr anchor="ctr"/>
                </a:tc>
                <a:extLst>
                  <a:ext uri="{0D108BD9-81ED-4DB2-BD59-A6C34878D82A}">
                    <a16:rowId xmlns:a16="http://schemas.microsoft.com/office/drawing/2014/main" val="2063249958"/>
                  </a:ext>
                </a:extLst>
              </a:tr>
              <a:tr h="636739">
                <a:tc>
                  <a:txBody>
                    <a:bodyPr/>
                    <a:lstStyle/>
                    <a:p>
                      <a:pPr lvl="0">
                        <a:buNone/>
                      </a:pPr>
                      <a:endParaRPr lang="en-GB" dirty="0"/>
                    </a:p>
                  </a:txBody>
                  <a:tcPr/>
                </a:tc>
                <a:tc>
                  <a:txBody>
                    <a:bodyPr/>
                    <a:lstStyle/>
                    <a:p>
                      <a:pPr lvl="0" algn="ctr">
                        <a:buNone/>
                      </a:pPr>
                      <a:r>
                        <a:rPr lang="en-GB" sz="1800" b="0" i="0" u="none" strike="noStrike" kern="1200" dirty="0">
                          <a:solidFill>
                            <a:srgbClr val="17336F"/>
                          </a:solidFill>
                          <a:latin typeface="Calibri"/>
                          <a:ea typeface="+mn-ea"/>
                          <a:cs typeface="+mn-cs"/>
                        </a:rPr>
                        <a:t>Financial Statement Analysis</a:t>
                      </a:r>
                    </a:p>
                  </a:txBody>
                  <a:tcPr/>
                </a:tc>
                <a:tc>
                  <a:txBody>
                    <a:bodyPr/>
                    <a:lstStyle/>
                    <a:p>
                      <a:pPr marL="0" lvl="0" algn="ctr" defTabSz="914400" rtl="0" eaLnBrk="1" latinLnBrk="0" hangingPunct="1">
                        <a:buNone/>
                      </a:pPr>
                      <a:endParaRPr lang="en-GB" sz="1800" b="0" i="0" u="none" strike="noStrike" kern="1200" dirty="0">
                        <a:solidFill>
                          <a:srgbClr val="17336F"/>
                        </a:solidFill>
                        <a:latin typeface="Calibri"/>
                        <a:ea typeface="+mn-ea"/>
                        <a:cs typeface="+mn-cs"/>
                      </a:endParaRPr>
                    </a:p>
                  </a:txBody>
                  <a:tcPr/>
                </a:tc>
                <a:tc>
                  <a:txBody>
                    <a:bodyPr/>
                    <a:lstStyle/>
                    <a:p>
                      <a:pPr lvl="0" algn="ctr">
                        <a:buNone/>
                      </a:pPr>
                      <a:endParaRPr lang="en-GB" sz="1800" b="0" i="0" u="none" strike="noStrike" kern="1200" dirty="0">
                        <a:solidFill>
                          <a:srgbClr val="17336F"/>
                        </a:solidFill>
                        <a:latin typeface="Calibri"/>
                        <a:ea typeface="+mn-ea"/>
                        <a:cs typeface="+mn-cs"/>
                      </a:endParaRPr>
                    </a:p>
                  </a:txBody>
                  <a:tcPr anchor="ctr"/>
                </a:tc>
                <a:tc>
                  <a:txBody>
                    <a:bodyPr/>
                    <a:lstStyle/>
                    <a:p>
                      <a:pPr lvl="0">
                        <a:buNone/>
                      </a:pPr>
                      <a:endParaRPr lang="en-GB" dirty="0"/>
                    </a:p>
                  </a:txBody>
                  <a:tcPr/>
                </a:tc>
                <a:extLst>
                  <a:ext uri="{0D108BD9-81ED-4DB2-BD59-A6C34878D82A}">
                    <a16:rowId xmlns:a16="http://schemas.microsoft.com/office/drawing/2014/main" val="3422485402"/>
                  </a:ext>
                </a:extLst>
              </a:tr>
            </a:tbl>
          </a:graphicData>
        </a:graphic>
      </p:graphicFrame>
    </p:spTree>
    <p:extLst>
      <p:ext uri="{BB962C8B-B14F-4D97-AF65-F5344CB8AC3E}">
        <p14:creationId xmlns:p14="http://schemas.microsoft.com/office/powerpoint/2010/main" val="24899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1450975" y="280278"/>
            <a:ext cx="8305500" cy="1001053"/>
          </a:xfrm>
        </p:spPr>
        <p:txBody>
          <a:bodyPr vert="horz" lIns="91440" tIns="45720" rIns="91440" bIns="45720" rtlCol="0" anchor="t">
            <a:noAutofit/>
          </a:bodyPr>
          <a:lstStyle/>
          <a:p>
            <a:r>
              <a:rPr lang="en-GB" sz="3200" b="0">
                <a:solidFill>
                  <a:schemeClr val="accent1">
                    <a:lumMod val="50000"/>
                  </a:schemeClr>
                </a:solidFill>
                <a:latin typeface="Trebuchet MS"/>
                <a:cs typeface="Arial"/>
              </a:rPr>
              <a:t>MSc Wealth Management</a:t>
            </a:r>
            <a:br>
              <a:rPr lang="en-GB" sz="2400" b="0">
                <a:latin typeface="+mn-lt"/>
              </a:rPr>
            </a:br>
            <a:br>
              <a:rPr lang="en-GB" sz="2400" b="0">
                <a:latin typeface="+mn-lt"/>
              </a:rPr>
            </a:br>
            <a:r>
              <a:rPr lang="en-GB" sz="2400" b="0" spc="-114">
                <a:solidFill>
                  <a:schemeClr val="accent1">
                    <a:lumMod val="50000"/>
                  </a:schemeClr>
                </a:solidFill>
                <a:latin typeface="Trebuchet MS"/>
                <a:cs typeface="Arial"/>
              </a:rPr>
              <a:t>Electives </a:t>
            </a:r>
            <a:r>
              <a:rPr lang="en-GB" sz="2400" b="0" spc="-100">
                <a:solidFill>
                  <a:schemeClr val="accent1">
                    <a:lumMod val="50000"/>
                  </a:schemeClr>
                </a:solidFill>
                <a:latin typeface="Trebuchet MS"/>
                <a:cs typeface="Arial"/>
              </a:rPr>
              <a:t>(Semester</a:t>
            </a:r>
            <a:r>
              <a:rPr lang="en-GB" sz="2400" b="0" spc="-220">
                <a:solidFill>
                  <a:schemeClr val="accent1">
                    <a:lumMod val="50000"/>
                  </a:schemeClr>
                </a:solidFill>
                <a:latin typeface="Trebuchet MS"/>
                <a:cs typeface="Arial"/>
              </a:rPr>
              <a:t> </a:t>
            </a:r>
            <a:r>
              <a:rPr lang="en-GB" sz="2400" b="0" spc="-100">
                <a:solidFill>
                  <a:schemeClr val="accent1">
                    <a:lumMod val="50000"/>
                  </a:schemeClr>
                </a:solidFill>
                <a:latin typeface="Trebuchet MS"/>
                <a:cs typeface="Arial"/>
              </a:rPr>
              <a:t>B)</a:t>
            </a:r>
            <a:endParaRPr lang="en-GB" sz="2400" b="0">
              <a:solidFill>
                <a:schemeClr val="accent1">
                  <a:lumMod val="50000"/>
                </a:schemeClr>
              </a:solidFill>
              <a:latin typeface="Trebuchet MS"/>
              <a:cs typeface="Arial"/>
            </a:endParaRPr>
          </a:p>
        </p:txBody>
      </p:sp>
      <p:sp>
        <p:nvSpPr>
          <p:cNvPr id="4" name="Rectangle 3"/>
          <p:cNvSpPr/>
          <p:nvPr/>
        </p:nvSpPr>
        <p:spPr>
          <a:xfrm>
            <a:off x="672896" y="1858954"/>
            <a:ext cx="6415001" cy="3877985"/>
          </a:xfrm>
          <a:prstGeom prst="rect">
            <a:avLst/>
          </a:prstGeom>
        </p:spPr>
        <p:txBody>
          <a:bodyPr wrap="square" lIns="91440" tIns="45720" rIns="91440" bIns="45720" anchor="t">
            <a:spAutoFit/>
          </a:bodyPr>
          <a:lstStyle/>
          <a:p>
            <a:pPr indent="-285750">
              <a:buFont typeface="Arial"/>
              <a:buChar char="•"/>
            </a:pPr>
            <a:r>
              <a:rPr lang="en-US" spc="-114" dirty="0">
                <a:solidFill>
                  <a:schemeClr val="accent1">
                    <a:lumMod val="50000"/>
                  </a:schemeClr>
                </a:solidFill>
                <a:latin typeface="Trebuchet MS"/>
                <a:cs typeface="Arial"/>
              </a:rPr>
              <a:t>Financial Derivatives (ECOM 026)</a:t>
            </a:r>
          </a:p>
          <a:p>
            <a:pPr indent="-285750">
              <a:buFont typeface="Arial"/>
              <a:buChar char="•"/>
            </a:pPr>
            <a:r>
              <a:rPr lang="en-US" spc="-114" dirty="0">
                <a:solidFill>
                  <a:schemeClr val="accent1">
                    <a:lumMod val="50000"/>
                  </a:schemeClr>
                </a:solidFill>
                <a:latin typeface="Trebuchet MS"/>
                <a:cs typeface="Arial"/>
              </a:rPr>
              <a:t>International Finance (ECOM035)</a:t>
            </a:r>
          </a:p>
          <a:p>
            <a:pPr indent="-285750">
              <a:buFont typeface="Arial"/>
              <a:buChar char="•"/>
            </a:pPr>
            <a:r>
              <a:rPr lang="en-US" spc="-114" dirty="0" err="1">
                <a:solidFill>
                  <a:schemeClr val="accent1">
                    <a:lumMod val="50000"/>
                  </a:schemeClr>
                </a:solidFill>
                <a:latin typeface="Trebuchet MS"/>
                <a:cs typeface="Arial"/>
              </a:rPr>
              <a:t>Behavioural</a:t>
            </a:r>
            <a:r>
              <a:rPr lang="en-US" spc="-114" dirty="0">
                <a:solidFill>
                  <a:schemeClr val="accent1">
                    <a:lumMod val="50000"/>
                  </a:schemeClr>
                </a:solidFill>
                <a:latin typeface="Trebuchet MS"/>
                <a:cs typeface="Arial"/>
              </a:rPr>
              <a:t> Finance (ECOM038)</a:t>
            </a:r>
          </a:p>
          <a:p>
            <a:pPr indent="-285750">
              <a:buFont typeface="Arial"/>
              <a:buChar char="•"/>
            </a:pPr>
            <a:r>
              <a:rPr lang="en-US" spc="-114" dirty="0">
                <a:solidFill>
                  <a:schemeClr val="accent1">
                    <a:lumMod val="50000"/>
                  </a:schemeClr>
                </a:solidFill>
                <a:latin typeface="Trebuchet MS"/>
                <a:cs typeface="Arial"/>
              </a:rPr>
              <a:t>Commercial and Investment Banking (ECOM049)</a:t>
            </a:r>
          </a:p>
          <a:p>
            <a:pPr indent="-285750">
              <a:buFont typeface="Arial"/>
              <a:buChar char="•"/>
            </a:pPr>
            <a:r>
              <a:rPr lang="en-US" spc="-114" dirty="0">
                <a:solidFill>
                  <a:schemeClr val="accent1">
                    <a:lumMod val="50000"/>
                  </a:schemeClr>
                </a:solidFill>
                <a:latin typeface="Trebuchet MS"/>
                <a:cs typeface="Arial"/>
              </a:rPr>
              <a:t>Risk Management for Banking (ECOM055)</a:t>
            </a:r>
          </a:p>
          <a:p>
            <a:pPr indent="-285750">
              <a:buFont typeface="Arial"/>
              <a:buChar char="•"/>
            </a:pPr>
            <a:r>
              <a:rPr lang="en-US" spc="-114" dirty="0">
                <a:solidFill>
                  <a:schemeClr val="accent1">
                    <a:lumMod val="50000"/>
                  </a:schemeClr>
                </a:solidFill>
                <a:latin typeface="Trebuchet MS"/>
                <a:cs typeface="Arial"/>
              </a:rPr>
              <a:t>Asset Management (ECOM057)</a:t>
            </a:r>
          </a:p>
          <a:p>
            <a:pPr indent="-285750">
              <a:buFont typeface="Arial"/>
              <a:buChar char="•"/>
            </a:pPr>
            <a:r>
              <a:rPr lang="en-US" spc="-114" dirty="0">
                <a:solidFill>
                  <a:schemeClr val="accent1">
                    <a:lumMod val="50000"/>
                  </a:schemeClr>
                </a:solidFill>
                <a:latin typeface="Trebuchet MS"/>
                <a:cs typeface="Arial"/>
              </a:rPr>
              <a:t>Bond Market Strategies (ECOM074)</a:t>
            </a:r>
          </a:p>
          <a:p>
            <a:pPr indent="-285750">
              <a:buFont typeface="Arial"/>
              <a:buChar char="•"/>
            </a:pPr>
            <a:r>
              <a:rPr lang="en-US" spc="-114" dirty="0">
                <a:solidFill>
                  <a:schemeClr val="accent1">
                    <a:lumMod val="50000"/>
                  </a:schemeClr>
                </a:solidFill>
                <a:latin typeface="Trebuchet MS"/>
                <a:cs typeface="Arial"/>
              </a:rPr>
              <a:t>Credit Rating (ECOM091)</a:t>
            </a:r>
          </a:p>
          <a:p>
            <a:pPr indent="-285750">
              <a:buFont typeface="Arial"/>
              <a:buChar char="•"/>
            </a:pPr>
            <a:r>
              <a:rPr lang="en-US" spc="-114" dirty="0">
                <a:solidFill>
                  <a:schemeClr val="accent1">
                    <a:lumMod val="50000"/>
                  </a:schemeClr>
                </a:solidFill>
                <a:latin typeface="Trebuchet MS"/>
                <a:cs typeface="Arial"/>
              </a:rPr>
              <a:t>Mergers and Acquisitions (ECOM095)</a:t>
            </a:r>
          </a:p>
          <a:p>
            <a:pPr indent="-285750">
              <a:buFont typeface="Arial"/>
              <a:buChar char="•"/>
            </a:pPr>
            <a:r>
              <a:rPr lang="en-US" spc="-114" dirty="0">
                <a:solidFill>
                  <a:schemeClr val="accent1">
                    <a:lumMod val="50000"/>
                  </a:schemeClr>
                </a:solidFill>
                <a:latin typeface="Trebuchet MS"/>
                <a:cs typeface="Arial"/>
              </a:rPr>
              <a:t>Systematic Trading Strategies (ECOM123)</a:t>
            </a:r>
          </a:p>
          <a:p>
            <a:pPr indent="-285750">
              <a:buFont typeface="Arial"/>
              <a:buChar char="•"/>
            </a:pPr>
            <a:r>
              <a:rPr lang="en-US" spc="-114" dirty="0">
                <a:solidFill>
                  <a:schemeClr val="accent1">
                    <a:lumMod val="50000"/>
                  </a:schemeClr>
                </a:solidFill>
                <a:latin typeface="Trebuchet MS"/>
                <a:cs typeface="Arial"/>
              </a:rPr>
              <a:t>China and Global Financial Markets (ECOM137)</a:t>
            </a:r>
          </a:p>
          <a:p>
            <a:pPr indent="-285750">
              <a:buFont typeface="Arial"/>
              <a:buChar char="•"/>
            </a:pPr>
            <a:r>
              <a:rPr lang="en-US" spc="-114" dirty="0">
                <a:solidFill>
                  <a:schemeClr val="accent1">
                    <a:lumMod val="50000"/>
                  </a:schemeClr>
                </a:solidFill>
                <a:latin typeface="Trebuchet MS"/>
                <a:cs typeface="Arial"/>
              </a:rPr>
              <a:t>Real Estate Finance (ECOM138)</a:t>
            </a:r>
          </a:p>
          <a:p>
            <a:pPr>
              <a:buFont typeface="Arial"/>
              <a:buChar char="•"/>
            </a:pPr>
            <a:endParaRPr lang="en-US">
              <a:solidFill>
                <a:schemeClr val="accent1">
                  <a:lumMod val="50000"/>
                </a:schemeClr>
              </a:solidFill>
            </a:endParaRPr>
          </a:p>
          <a:p>
            <a:endParaRPr lang="en-US" sz="1200">
              <a:solidFill>
                <a:srgbClr val="1D2125"/>
              </a:solidFill>
              <a:latin typeface="Source Sans Pro"/>
              <a:ea typeface="Source Sans Pro"/>
              <a:cs typeface="Calibri"/>
            </a:endParaRPr>
          </a:p>
        </p:txBody>
      </p:sp>
      <p:sp>
        <p:nvSpPr>
          <p:cNvPr id="5" name="Rectangle 4"/>
          <p:cNvSpPr/>
          <p:nvPr/>
        </p:nvSpPr>
        <p:spPr>
          <a:xfrm>
            <a:off x="5703693" y="1675083"/>
            <a:ext cx="5171808" cy="369332"/>
          </a:xfrm>
          <a:prstGeom prst="rect">
            <a:avLst/>
          </a:prstGeom>
        </p:spPr>
        <p:txBody>
          <a:bodyPr wrap="square" lIns="91440" tIns="45720" rIns="91440" bIns="45720" anchor="t">
            <a:spAutoFit/>
          </a:bodyPr>
          <a:lstStyle/>
          <a:p>
            <a:pPr marL="285750" indent="-285750">
              <a:buFont typeface="Arial"/>
              <a:buChar char="•"/>
            </a:pPr>
            <a:endParaRPr lang="en-US">
              <a:ea typeface="Calibri"/>
              <a:cs typeface="Calibri"/>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8472" y="280278"/>
            <a:ext cx="1137360" cy="1137360"/>
          </a:xfrm>
          <a:prstGeom prst="rect">
            <a:avLst/>
          </a:prstGeom>
          <a:ln>
            <a:noFill/>
          </a:ln>
          <a:effectLst>
            <a:outerShdw blurRad="292100" dist="139700" dir="2700000" algn="tl" rotWithShape="0">
              <a:srgbClr val="333333">
                <a:alpha val="65000"/>
              </a:srgbClr>
            </a:outerShdw>
          </a:effectLst>
        </p:spPr>
      </p:pic>
      <p:sp>
        <p:nvSpPr>
          <p:cNvPr id="2" name="TextBox 1">
            <a:extLst>
              <a:ext uri="{FF2B5EF4-FFF2-40B4-BE49-F238E27FC236}">
                <a16:creationId xmlns:a16="http://schemas.microsoft.com/office/drawing/2014/main" id="{1483860A-A195-7817-3AA9-018F217CF687}"/>
              </a:ext>
            </a:extLst>
          </p:cNvPr>
          <p:cNvSpPr txBox="1"/>
          <p:nvPr/>
        </p:nvSpPr>
        <p:spPr>
          <a:xfrm>
            <a:off x="5604090" y="1859796"/>
            <a:ext cx="6407418" cy="36009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indent="-285750">
              <a:buFont typeface="Arial"/>
              <a:buChar char="•"/>
            </a:pPr>
            <a:r>
              <a:rPr lang="en-US" spc="-114" dirty="0">
                <a:solidFill>
                  <a:schemeClr val="accent1">
                    <a:lumMod val="50000"/>
                  </a:schemeClr>
                </a:solidFill>
                <a:latin typeface="Trebuchet MS"/>
                <a:cs typeface="Arial"/>
              </a:rPr>
              <a:t>Real Estate Finance (ECOM138) </a:t>
            </a:r>
          </a:p>
          <a:p>
            <a:pPr indent="-285750">
              <a:buFont typeface="Arial"/>
              <a:buChar char="•"/>
            </a:pPr>
            <a:r>
              <a:rPr lang="en-US" spc="-114" dirty="0">
                <a:solidFill>
                  <a:schemeClr val="accent1">
                    <a:lumMod val="50000"/>
                  </a:schemeClr>
                </a:solidFill>
                <a:latin typeface="Trebuchet MS"/>
                <a:cs typeface="Arial"/>
              </a:rPr>
              <a:t>Cases in Corporate Finance (ECOM143)</a:t>
            </a:r>
            <a:endParaRPr lang="en-US" dirty="0">
              <a:solidFill>
                <a:schemeClr val="accent1">
                  <a:lumMod val="50000"/>
                </a:schemeClr>
              </a:solidFill>
              <a:ea typeface="Calibri" panose="020F0502020204030204"/>
              <a:cs typeface="Calibri" panose="020F0502020204030204"/>
            </a:endParaRPr>
          </a:p>
          <a:p>
            <a:pPr indent="-285750">
              <a:buFont typeface="Arial"/>
              <a:buChar char="•"/>
            </a:pPr>
            <a:r>
              <a:rPr lang="en-US" spc="-114" dirty="0">
                <a:solidFill>
                  <a:schemeClr val="accent1">
                    <a:lumMod val="50000"/>
                  </a:schemeClr>
                </a:solidFill>
                <a:latin typeface="Trebuchet MS"/>
                <a:cs typeface="Arial"/>
              </a:rPr>
              <a:t>Private Equity and Venture Capital (ECOM147)</a:t>
            </a:r>
          </a:p>
          <a:p>
            <a:pPr indent="-285750">
              <a:buFont typeface="Arial"/>
              <a:buChar char="•"/>
            </a:pPr>
            <a:r>
              <a:rPr lang="en-US" spc="-114" dirty="0">
                <a:solidFill>
                  <a:schemeClr val="accent1">
                    <a:lumMod val="50000"/>
                  </a:schemeClr>
                </a:solidFill>
                <a:latin typeface="Trebuchet MS"/>
                <a:cs typeface="Arial"/>
              </a:rPr>
              <a:t>Fintech (ECOM194)</a:t>
            </a:r>
          </a:p>
          <a:p>
            <a:pPr indent="-285750">
              <a:buFont typeface="Arial"/>
              <a:buChar char="•"/>
            </a:pPr>
            <a:r>
              <a:rPr lang="en-US" spc="-114" dirty="0">
                <a:solidFill>
                  <a:schemeClr val="accent1">
                    <a:lumMod val="50000"/>
                  </a:schemeClr>
                </a:solidFill>
                <a:latin typeface="Trebuchet MS"/>
                <a:cs typeface="Arial"/>
              </a:rPr>
              <a:t>Machine Learning for Finance (ECOM198)</a:t>
            </a:r>
          </a:p>
          <a:p>
            <a:pPr indent="-285750">
              <a:buFont typeface="Arial"/>
              <a:buChar char="•"/>
            </a:pPr>
            <a:r>
              <a:rPr lang="en-US" spc="-114" dirty="0">
                <a:solidFill>
                  <a:schemeClr val="accent1">
                    <a:lumMod val="50000"/>
                  </a:schemeClr>
                </a:solidFill>
                <a:latin typeface="Trebuchet MS"/>
                <a:cs typeface="Arial"/>
              </a:rPr>
              <a:t>ESG Investing (ECOM208)</a:t>
            </a:r>
          </a:p>
          <a:p>
            <a:pPr indent="-285750">
              <a:buFont typeface="Arial"/>
              <a:buChar char="•"/>
            </a:pPr>
            <a:r>
              <a:rPr lang="en-US" spc="-114" dirty="0">
                <a:solidFill>
                  <a:schemeClr val="accent1">
                    <a:lumMod val="50000"/>
                  </a:schemeClr>
                </a:solidFill>
                <a:latin typeface="Trebuchet MS"/>
                <a:cs typeface="Arial"/>
              </a:rPr>
              <a:t>Financial Statement Analysis (ECOM211)</a:t>
            </a:r>
          </a:p>
          <a:p>
            <a:pPr indent="-285750">
              <a:buFont typeface="Arial"/>
              <a:buChar char="•"/>
            </a:pPr>
            <a:r>
              <a:rPr lang="en-US" spc="-114" dirty="0">
                <a:solidFill>
                  <a:schemeClr val="accent1">
                    <a:lumMod val="50000"/>
                  </a:schemeClr>
                </a:solidFill>
                <a:latin typeface="Trebuchet MS"/>
                <a:cs typeface="Arial"/>
              </a:rPr>
              <a:t>Blockchain Economics and Financial Market Innovation (ECOM215)</a:t>
            </a:r>
          </a:p>
          <a:p>
            <a:pPr indent="-285750">
              <a:buFont typeface="Arial"/>
              <a:buChar char="•"/>
            </a:pPr>
            <a:r>
              <a:rPr lang="en-US" spc="-114" dirty="0">
                <a:solidFill>
                  <a:schemeClr val="accent1">
                    <a:lumMod val="50000"/>
                  </a:schemeClr>
                </a:solidFill>
                <a:latin typeface="Trebuchet MS"/>
                <a:cs typeface="Arial"/>
              </a:rPr>
              <a:t>Large Language Models and Textual Analysis in Finance (ECOM217)</a:t>
            </a:r>
          </a:p>
          <a:p>
            <a:pPr indent="-285750">
              <a:buFont typeface="Arial"/>
              <a:buChar char="•"/>
            </a:pPr>
            <a:r>
              <a:rPr lang="en-US" spc="-114" dirty="0">
                <a:solidFill>
                  <a:schemeClr val="accent1">
                    <a:lumMod val="50000"/>
                  </a:schemeClr>
                </a:solidFill>
                <a:latin typeface="Trebuchet MS"/>
                <a:cs typeface="Arial"/>
              </a:rPr>
              <a:t>Financial Data Analysis (MTH792P)</a:t>
            </a:r>
          </a:p>
          <a:p>
            <a:pPr lvl="0" indent="-285750">
              <a:buFont typeface="Arial"/>
              <a:buChar char="•"/>
            </a:pPr>
            <a:endParaRPr lang="en-US" spc="-114" dirty="0">
              <a:solidFill>
                <a:schemeClr val="accent1">
                  <a:lumMod val="50000"/>
                </a:schemeClr>
              </a:solidFill>
              <a:latin typeface="Trebuchet MS"/>
              <a:cs typeface="Arial"/>
            </a:endParaRPr>
          </a:p>
          <a:p>
            <a:endParaRPr lang="en-US" sz="1200">
              <a:solidFill>
                <a:srgbClr val="000000"/>
              </a:solidFill>
              <a:latin typeface="Source Sans Pro"/>
              <a:ea typeface="Source Sans Pro"/>
              <a:cs typeface="Arial"/>
            </a:endParaRPr>
          </a:p>
          <a:p>
            <a:pPr marL="228600" indent="-228600">
              <a:buFont typeface="Arial,Sans-Serif"/>
              <a:buChar char="•"/>
            </a:pPr>
            <a:endParaRPr lang="en-US">
              <a:solidFill>
                <a:schemeClr val="accent1">
                  <a:lumMod val="50000"/>
                </a:schemeClr>
              </a:solidFill>
              <a:ea typeface="Calibri" panose="020F0502020204030204"/>
              <a:cs typeface="Calibri" panose="020F0502020204030204"/>
            </a:endParaRPr>
          </a:p>
        </p:txBody>
      </p:sp>
    </p:spTree>
    <p:extLst>
      <p:ext uri="{BB962C8B-B14F-4D97-AF65-F5344CB8AC3E}">
        <p14:creationId xmlns:p14="http://schemas.microsoft.com/office/powerpoint/2010/main" val="127699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1450975" y="280278"/>
            <a:ext cx="8305500" cy="1035840"/>
          </a:xfrm>
        </p:spPr>
        <p:txBody>
          <a:bodyPr vert="horz" lIns="91440" tIns="45720" rIns="91440" bIns="45720" rtlCol="0" anchor="t">
            <a:noAutofit/>
          </a:bodyPr>
          <a:lstStyle/>
          <a:p>
            <a:r>
              <a:rPr lang="en-GB" sz="3200" b="0" dirty="0">
                <a:solidFill>
                  <a:schemeClr val="accent1">
                    <a:lumMod val="50000"/>
                  </a:schemeClr>
                </a:solidFill>
                <a:latin typeface="Trebuchet MS"/>
                <a:cs typeface="Arial"/>
              </a:rPr>
              <a:t>MSc Wealth Management</a:t>
            </a:r>
            <a:endParaRPr lang="en-GB" sz="2400" b="0" dirty="0">
              <a:solidFill>
                <a:schemeClr val="accent1">
                  <a:lumMod val="50000"/>
                </a:schemeClr>
              </a:solidFill>
              <a:latin typeface="Calibri" panose="020F0502020204030204"/>
              <a:ea typeface="Calibri"/>
              <a:cs typeface="Arial"/>
            </a:endParaRPr>
          </a:p>
          <a:p>
            <a:r>
              <a:rPr lang="en-GB" sz="2400" b="0" spc="-114" dirty="0">
                <a:solidFill>
                  <a:schemeClr val="accent1">
                    <a:lumMod val="50000"/>
                  </a:schemeClr>
                </a:solidFill>
                <a:latin typeface="Trebuchet MS"/>
                <a:cs typeface="Arial"/>
              </a:rPr>
              <a:t>Electives (Semester C)</a:t>
            </a:r>
            <a:endParaRPr lang="en-GB" sz="2400" b="0" dirty="0">
              <a:solidFill>
                <a:schemeClr val="accent1">
                  <a:lumMod val="50000"/>
                </a:schemeClr>
              </a:solidFill>
              <a:latin typeface="Calibri" panose="020F0502020204030204"/>
              <a:ea typeface="Calibri"/>
              <a:cs typeface="Arial"/>
            </a:endParaRPr>
          </a:p>
          <a:p>
            <a:endParaRPr lang="en-GB" sz="2400" b="0" spc="-114">
              <a:solidFill>
                <a:schemeClr val="accent1">
                  <a:lumMod val="50000"/>
                </a:schemeClr>
              </a:solidFill>
              <a:latin typeface="Trebuchet MS"/>
              <a:cs typeface="Arial"/>
            </a:endParaRPr>
          </a:p>
        </p:txBody>
      </p:sp>
      <p:sp>
        <p:nvSpPr>
          <p:cNvPr id="4" name="Rectangle 3"/>
          <p:cNvSpPr/>
          <p:nvPr/>
        </p:nvSpPr>
        <p:spPr>
          <a:xfrm>
            <a:off x="1447956" y="1425565"/>
            <a:ext cx="6896100" cy="3416320"/>
          </a:xfrm>
          <a:prstGeom prst="rect">
            <a:avLst/>
          </a:prstGeom>
        </p:spPr>
        <p:txBody>
          <a:bodyPr wrap="square" lIns="91440" tIns="45720" rIns="91440" bIns="45720" anchor="t">
            <a:spAutoFit/>
          </a:bodyPr>
          <a:lstStyle/>
          <a:p>
            <a:pPr indent="-285750" fontAlgn="base">
              <a:buFont typeface="Arial"/>
              <a:buChar char="•"/>
            </a:pPr>
            <a:r>
              <a:rPr lang="en-GB" spc="-114" dirty="0">
                <a:solidFill>
                  <a:schemeClr val="accent1">
                    <a:lumMod val="50000"/>
                  </a:schemeClr>
                </a:solidFill>
                <a:latin typeface="Trebuchet MS"/>
                <a:cs typeface="Arial"/>
              </a:rPr>
              <a:t>Financial Derivatives (ECOM026)**</a:t>
            </a:r>
            <a:endParaRPr lang="en-US" spc="-114" dirty="0">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International Finance (ECOM035)</a:t>
            </a:r>
            <a:endParaRPr lang="en-GB"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Commercial and Investment Banking (ECOM049)</a:t>
            </a:r>
            <a:endParaRPr lang="en-GB"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Risk Management for Banking (ECOM055)</a:t>
            </a:r>
            <a:endParaRPr lang="en-US"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Bond Market Strategies (ECOM074)</a:t>
            </a:r>
            <a:endParaRPr lang="en-US"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Mergers and Acquisitions (ECOM095)**</a:t>
            </a:r>
            <a:endParaRPr lang="en-US" spc="-114" dirty="0">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Further Topics in Valuation (ECOM154)**</a:t>
            </a:r>
            <a:endParaRPr lang="en-US" spc="-114" dirty="0">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Climate Finance (ECOM207)</a:t>
            </a:r>
            <a:endParaRPr lang="en-US"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R for Finance (ECOM209)</a:t>
            </a:r>
            <a:endParaRPr lang="en-US" spc="-114">
              <a:solidFill>
                <a:schemeClr val="accent1">
                  <a:lumMod val="50000"/>
                </a:schemeClr>
              </a:solidFill>
              <a:latin typeface="Trebuchet MS"/>
              <a:cs typeface="Arial"/>
            </a:endParaRPr>
          </a:p>
          <a:p>
            <a:pPr indent="-285750">
              <a:buFont typeface="Arial"/>
              <a:buChar char="•"/>
            </a:pPr>
            <a:r>
              <a:rPr lang="en-GB" spc="-114" dirty="0">
                <a:solidFill>
                  <a:schemeClr val="accent1">
                    <a:lumMod val="50000"/>
                  </a:schemeClr>
                </a:solidFill>
                <a:latin typeface="Trebuchet MS"/>
                <a:cs typeface="Arial"/>
              </a:rPr>
              <a:t>Evolution of Financial System and Financial Innovation (ECOM225)**</a:t>
            </a:r>
            <a:endParaRPr lang="en-US" spc="-114" dirty="0">
              <a:solidFill>
                <a:schemeClr val="accent1">
                  <a:lumMod val="50000"/>
                </a:schemeClr>
              </a:solidFill>
              <a:latin typeface="Trebuchet MS"/>
              <a:cs typeface="Arial"/>
            </a:endParaRPr>
          </a:p>
          <a:p>
            <a:pPr indent="-285750">
              <a:buFont typeface="Arial"/>
              <a:buChar char="•"/>
            </a:pPr>
            <a:endParaRPr lang="en-GB" spc="-114" dirty="0">
              <a:solidFill>
                <a:schemeClr val="accent1">
                  <a:lumMod val="50000"/>
                </a:schemeClr>
              </a:solidFill>
              <a:latin typeface="Trebuchet MS"/>
              <a:cs typeface="Arial"/>
            </a:endParaRPr>
          </a:p>
          <a:p>
            <a:pPr indent="-285750" fontAlgn="base">
              <a:buFont typeface="Arial"/>
              <a:buChar char="•"/>
            </a:pPr>
            <a:endParaRPr lang="en-GB" spc="-114">
              <a:solidFill>
                <a:schemeClr val="accent1">
                  <a:lumMod val="50000"/>
                </a:schemeClr>
              </a:solidFill>
              <a:latin typeface="Trebuchet MS"/>
              <a:cs typeface="Arial"/>
            </a:endParaRPr>
          </a:p>
        </p:txBody>
      </p:sp>
      <p:sp>
        <p:nvSpPr>
          <p:cNvPr id="5" name="Rectangle 4"/>
          <p:cNvSpPr/>
          <p:nvPr/>
        </p:nvSpPr>
        <p:spPr>
          <a:xfrm>
            <a:off x="1262215" y="4431059"/>
            <a:ext cx="10341470" cy="1477328"/>
          </a:xfrm>
          <a:prstGeom prst="rect">
            <a:avLst/>
          </a:prstGeom>
        </p:spPr>
        <p:txBody>
          <a:bodyPr wrap="square" lIns="91440" tIns="45720" rIns="91440" bIns="45720" anchor="t">
            <a:spAutoFit/>
          </a:bodyPr>
          <a:lstStyle/>
          <a:p>
            <a:pPr fontAlgn="base"/>
            <a:r>
              <a:rPr lang="en-GB" spc="-114" dirty="0">
                <a:solidFill>
                  <a:schemeClr val="accent1">
                    <a:lumMod val="50000"/>
                  </a:schemeClr>
                </a:solidFill>
                <a:latin typeface="Trebuchet MS"/>
                <a:cs typeface="Arial"/>
              </a:rPr>
              <a:t>If you take a Semester C taught module and require a re-sit assessment this is likely to mean your graduation will be delayed by up to six months. This may mean you are ineligible for the UK Graduate visa.  </a:t>
            </a:r>
            <a:endParaRPr lang="en-US" spc="-114" dirty="0">
              <a:solidFill>
                <a:schemeClr val="accent1">
                  <a:lumMod val="50000"/>
                </a:schemeClr>
              </a:solidFill>
              <a:latin typeface="Trebuchet MS"/>
              <a:cs typeface="Arial"/>
            </a:endParaRPr>
          </a:p>
          <a:p>
            <a:pPr fontAlgn="base"/>
            <a:endParaRPr lang="en-GB" spc="-114">
              <a:solidFill>
                <a:schemeClr val="accent1">
                  <a:lumMod val="50000"/>
                </a:schemeClr>
              </a:solidFill>
              <a:latin typeface="Trebuchet MS"/>
              <a:cs typeface="Arial"/>
            </a:endParaRPr>
          </a:p>
          <a:p>
            <a:pPr fontAlgn="base"/>
            <a:r>
              <a:rPr lang="en-GB" spc="-114" dirty="0">
                <a:solidFill>
                  <a:schemeClr val="accent1">
                    <a:lumMod val="50000"/>
                  </a:schemeClr>
                </a:solidFill>
                <a:latin typeface="Trebuchet MS"/>
                <a:cs typeface="Arial"/>
              </a:rPr>
              <a:t>If you choose to undertake the Research project and the additional modules in semester C, you will be able to change to the Dissertation or Valuation Project option in January, or vice versa.</a:t>
            </a:r>
            <a:endParaRPr lang="en-US" spc="-114" dirty="0">
              <a:solidFill>
                <a:schemeClr val="accent1">
                  <a:lumMod val="50000"/>
                </a:schemeClr>
              </a:solidFill>
              <a:latin typeface="Trebuchet MS"/>
              <a:cs typeface="Aria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8472" y="280278"/>
            <a:ext cx="1137360" cy="1137360"/>
          </a:xfrm>
          <a:prstGeom prst="rect">
            <a:avLst/>
          </a:prstGeom>
          <a:ln>
            <a:noFill/>
          </a:ln>
          <a:effectLst>
            <a:outerShdw blurRad="292100" dist="139700" dir="2700000" algn="tl" rotWithShape="0">
              <a:srgbClr val="333333">
                <a:alpha val="65000"/>
              </a:srgbClr>
            </a:outerShdw>
          </a:effectLst>
        </p:spPr>
      </p:pic>
      <p:sp>
        <p:nvSpPr>
          <p:cNvPr id="2" name="TextBox 1">
            <a:extLst>
              <a:ext uri="{FF2B5EF4-FFF2-40B4-BE49-F238E27FC236}">
                <a16:creationId xmlns:a16="http://schemas.microsoft.com/office/drawing/2014/main" id="{3ADDB896-A868-E80F-F7DF-5BF1B8BD86A1}"/>
              </a:ext>
            </a:extLst>
          </p:cNvPr>
          <p:cNvSpPr txBox="1"/>
          <p:nvPr/>
        </p:nvSpPr>
        <p:spPr>
          <a:xfrm>
            <a:off x="6335889" y="2102555"/>
            <a:ext cx="5630332"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fontAlgn="base"/>
            <a:r>
              <a:rPr lang="en-US" spc="-114" dirty="0">
                <a:solidFill>
                  <a:schemeClr val="accent1">
                    <a:lumMod val="50000"/>
                  </a:schemeClr>
                </a:solidFill>
                <a:latin typeface="Trebuchet MS"/>
                <a:cs typeface="Arial"/>
              </a:rPr>
              <a:t>**These modules are taught as with compressed lectures which will take place in weeks 1-5 of term. Tutorial classes are taught throughout the semester.</a:t>
            </a:r>
            <a:endParaRPr lang="en-US" dirty="0">
              <a:solidFill>
                <a:schemeClr val="accent1">
                  <a:lumMod val="50000"/>
                </a:schemeClr>
              </a:solidFill>
              <a:ea typeface="Calibri"/>
              <a:cs typeface="Calibri"/>
            </a:endParaRPr>
          </a:p>
        </p:txBody>
      </p:sp>
    </p:spTree>
    <p:extLst>
      <p:ext uri="{BB962C8B-B14F-4D97-AF65-F5344CB8AC3E}">
        <p14:creationId xmlns:p14="http://schemas.microsoft.com/office/powerpoint/2010/main" val="2423942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a:lstStyle/>
          <a:p>
            <a:r>
              <a:rPr lang="en-GB" sz="3600" b="0"/>
              <a:t>MSc Wealth Management</a:t>
            </a:r>
          </a:p>
          <a:p>
            <a:pPr>
              <a:lnSpc>
                <a:spcPct val="100000"/>
              </a:lnSpc>
              <a:spcBef>
                <a:spcPts val="0"/>
              </a:spcBef>
            </a:pPr>
            <a:r>
              <a:rPr lang="en-GB" sz="2800">
                <a:latin typeface="+mj-lt"/>
              </a:rPr>
              <a:t>Teaching</a:t>
            </a:r>
          </a:p>
        </p:txBody>
      </p:sp>
      <p:sp>
        <p:nvSpPr>
          <p:cNvPr id="8" name="Rectangle 5"/>
          <p:cNvSpPr>
            <a:spLocks noChangeArrowheads="1"/>
          </p:cNvSpPr>
          <p:nvPr/>
        </p:nvSpPr>
        <p:spPr bwMode="auto">
          <a:xfrm>
            <a:off x="668867" y="1321345"/>
            <a:ext cx="11523133" cy="4925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a:spcAft>
                <a:spcPts val="600"/>
              </a:spcAft>
            </a:pPr>
            <a:r>
              <a:rPr lang="en-GB" altLang="en-US" u="sng">
                <a:solidFill>
                  <a:srgbClr val="002060"/>
                </a:solidFill>
                <a:latin typeface="Trebuchet MS"/>
              </a:rPr>
              <a:t>Modules</a:t>
            </a:r>
            <a:endParaRPr lang="en-GB" altLang="en-US" u="sng">
              <a:solidFill>
                <a:srgbClr val="002060"/>
              </a:solidFill>
              <a:latin typeface="Trebuchet MS"/>
              <a:ea typeface="SimSun" pitchFamily="2" charset="-122"/>
              <a:cs typeface="Arial" charset="0"/>
            </a:endParaRPr>
          </a:p>
          <a:p>
            <a:pPr marL="0" indent="0"/>
            <a:r>
              <a:rPr lang="en-GB" altLang="en-US" b="0">
                <a:solidFill>
                  <a:srgbClr val="002060"/>
                </a:solidFill>
                <a:latin typeface="Trebuchet MS"/>
                <a:ea typeface="SimSun"/>
                <a:cs typeface="Arial"/>
              </a:rPr>
              <a:t>Graded m</a:t>
            </a:r>
            <a:r>
              <a:rPr lang="en-GB" altLang="en-US" b="0">
                <a:solidFill>
                  <a:srgbClr val="002060"/>
                </a:solidFill>
                <a:latin typeface="Trebuchet MS"/>
                <a:ea typeface="Times New Roman" pitchFamily="18" charset="0"/>
                <a:cs typeface="Arial"/>
              </a:rPr>
              <a:t>odules – those which are compulsory and your elective choices - are typically taught via a weekly lecture and the support class over 11 weeks.  The grade for each module comes from the exam, </a:t>
            </a:r>
            <a:r>
              <a:rPr lang="en-GB" altLang="en-US" b="1">
                <a:solidFill>
                  <a:srgbClr val="002060"/>
                </a:solidFill>
                <a:latin typeface="Trebuchet MS"/>
                <a:ea typeface="Times New Roman" pitchFamily="18" charset="0"/>
                <a:cs typeface="Arial"/>
              </a:rPr>
              <a:t>generally</a:t>
            </a:r>
            <a:r>
              <a:rPr lang="en-GB" altLang="en-US" b="0">
                <a:solidFill>
                  <a:srgbClr val="002060"/>
                </a:solidFill>
                <a:latin typeface="Trebuchet MS"/>
                <a:ea typeface="Times New Roman" pitchFamily="18" charset="0"/>
                <a:cs typeface="Arial"/>
              </a:rPr>
              <a:t> worth 80% and an in-sessional assessment, worth the </a:t>
            </a:r>
            <a:r>
              <a:rPr lang="en-GB" altLang="en-US" b="0">
                <a:solidFill>
                  <a:srgbClr val="002060"/>
                </a:solidFill>
                <a:latin typeface="Trebuchet MS"/>
                <a:ea typeface="SimSun"/>
                <a:cs typeface="Arial"/>
              </a:rPr>
              <a:t>remaining 20% of the overall module mark. </a:t>
            </a:r>
          </a:p>
          <a:p>
            <a:pPr algn="just"/>
            <a:endParaRPr lang="en-GB" altLang="zh-CN" b="0">
              <a:solidFill>
                <a:srgbClr val="002060"/>
              </a:solidFill>
              <a:latin typeface="Trebuchet MS"/>
              <a:ea typeface="SimSun" pitchFamily="2" charset="-122"/>
              <a:cs typeface="Arial" charset="0"/>
            </a:endParaRPr>
          </a:p>
          <a:p>
            <a:pPr algn="just">
              <a:spcAft>
                <a:spcPts val="600"/>
              </a:spcAft>
            </a:pPr>
            <a:r>
              <a:rPr lang="en-GB" altLang="zh-CN" u="sng">
                <a:solidFill>
                  <a:srgbClr val="002060"/>
                </a:solidFill>
                <a:latin typeface="Trebuchet MS"/>
                <a:ea typeface="等线"/>
              </a:rPr>
              <a:t>Lecture teaching</a:t>
            </a:r>
            <a:endParaRPr lang="en-GB" altLang="zh-CN" u="sng">
              <a:solidFill>
                <a:srgbClr val="002060"/>
              </a:solidFill>
              <a:latin typeface="Trebuchet MS"/>
              <a:ea typeface="等线"/>
              <a:cs typeface="Calibri Light"/>
            </a:endParaRPr>
          </a:p>
          <a:p>
            <a:pPr marL="0" indent="0"/>
            <a:r>
              <a:rPr lang="en-GB" altLang="zh-CN">
                <a:solidFill>
                  <a:srgbClr val="002060"/>
                </a:solidFill>
                <a:latin typeface="Trebuchet MS"/>
                <a:ea typeface="SimSun"/>
                <a:cs typeface="Arial"/>
              </a:rPr>
              <a:t>The majority of your semester A teaching will have a pre-recorded element on </a:t>
            </a:r>
            <a:r>
              <a:rPr lang="en-GB" altLang="zh-CN" err="1">
                <a:solidFill>
                  <a:srgbClr val="002060"/>
                </a:solidFill>
                <a:latin typeface="Trebuchet MS"/>
                <a:ea typeface="SimSun"/>
                <a:cs typeface="Arial"/>
              </a:rPr>
              <a:t>QMplus</a:t>
            </a:r>
            <a:r>
              <a:rPr lang="en-GB" altLang="zh-CN">
                <a:solidFill>
                  <a:srgbClr val="002060"/>
                </a:solidFill>
                <a:latin typeface="Trebuchet MS"/>
                <a:ea typeface="SimSun"/>
                <a:cs typeface="Arial"/>
              </a:rPr>
              <a:t>, and also a two-hour lecture held on campus. These lectures will also be recorded and these sessions will be found on the module pages on </a:t>
            </a:r>
            <a:r>
              <a:rPr lang="en-GB" altLang="zh-CN" err="1">
                <a:solidFill>
                  <a:srgbClr val="002060"/>
                </a:solidFill>
                <a:latin typeface="Trebuchet MS"/>
                <a:ea typeface="SimSun"/>
                <a:cs typeface="Arial"/>
              </a:rPr>
              <a:t>QMplus</a:t>
            </a:r>
            <a:r>
              <a:rPr lang="en-GB" altLang="zh-CN">
                <a:solidFill>
                  <a:srgbClr val="002060"/>
                </a:solidFill>
                <a:latin typeface="Trebuchet MS"/>
                <a:ea typeface="SimSun"/>
                <a:cs typeface="Arial"/>
              </a:rPr>
              <a:t>.</a:t>
            </a:r>
          </a:p>
          <a:p>
            <a:pPr marL="0" indent="0"/>
            <a:endParaRPr lang="en-GB" altLang="zh-CN">
              <a:solidFill>
                <a:srgbClr val="002060"/>
              </a:solidFill>
              <a:latin typeface="Trebuchet MS"/>
              <a:ea typeface="SimSun" pitchFamily="2" charset="-122"/>
              <a:cs typeface="Calibri" pitchFamily="34" charset="0"/>
            </a:endParaRPr>
          </a:p>
          <a:p>
            <a:pPr algn="just"/>
            <a:r>
              <a:rPr lang="en-GB" altLang="zh-CN" u="sng">
                <a:solidFill>
                  <a:srgbClr val="002060"/>
                </a:solidFill>
                <a:latin typeface="Trebuchet MS"/>
                <a:ea typeface="等线"/>
              </a:rPr>
              <a:t>Classes</a:t>
            </a:r>
            <a:endParaRPr lang="en-GB" altLang="zh-CN" u="sng">
              <a:solidFill>
                <a:srgbClr val="002060"/>
              </a:solidFill>
              <a:latin typeface="Trebuchet MS"/>
              <a:ea typeface="等线"/>
              <a:cs typeface="Calibri Light"/>
            </a:endParaRPr>
          </a:p>
          <a:p>
            <a:pPr marL="0" indent="0"/>
            <a:r>
              <a:rPr lang="en-GB" altLang="zh-CN">
                <a:solidFill>
                  <a:srgbClr val="002060"/>
                </a:solidFill>
                <a:latin typeface="Trebuchet MS"/>
                <a:ea typeface="SimSun"/>
                <a:cs typeface="Arial"/>
              </a:rPr>
              <a:t>You will be allocated to a weekly one-hour support class where you will have the opportunity to work  through exercises with a Teaching Assistant. Students are advised not to miss the support classes: practice on these exercises is going to be crucial for the final exam.</a:t>
            </a:r>
          </a:p>
          <a:p>
            <a:pPr marL="0" indent="0" eaLnBrk="1"/>
            <a:endParaRPr lang="en-GB" altLang="en-US" b="0">
              <a:latin typeface="+mn-lt"/>
              <a:ea typeface="SimSun" pitchFamily="2" charset="-122"/>
              <a:cs typeface="Arial" charset="0"/>
            </a:endParaRPr>
          </a:p>
        </p:txBody>
      </p:sp>
    </p:spTree>
    <p:extLst>
      <p:ext uri="{BB962C8B-B14F-4D97-AF65-F5344CB8AC3E}">
        <p14:creationId xmlns:p14="http://schemas.microsoft.com/office/powerpoint/2010/main" val="2603673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a:lstStyle/>
          <a:p>
            <a:r>
              <a:rPr lang="en-GB" sz="3600" b="0"/>
              <a:t>MSc Wealth Management</a:t>
            </a:r>
          </a:p>
          <a:p>
            <a:pPr>
              <a:lnSpc>
                <a:spcPct val="100000"/>
              </a:lnSpc>
              <a:spcBef>
                <a:spcPts val="0"/>
              </a:spcBef>
            </a:pPr>
            <a:r>
              <a:rPr lang="en-GB" sz="2800">
                <a:latin typeface="+mj-lt"/>
              </a:rPr>
              <a:t>Assessment</a:t>
            </a:r>
          </a:p>
        </p:txBody>
      </p:sp>
      <p:sp>
        <p:nvSpPr>
          <p:cNvPr id="8" name="Rectangle 5"/>
          <p:cNvSpPr>
            <a:spLocks noChangeArrowheads="1"/>
          </p:cNvSpPr>
          <p:nvPr/>
        </p:nvSpPr>
        <p:spPr bwMode="auto">
          <a:xfrm>
            <a:off x="334434" y="1726443"/>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2" name="Rectangle 1"/>
          <p:cNvSpPr/>
          <p:nvPr/>
        </p:nvSpPr>
        <p:spPr>
          <a:xfrm>
            <a:off x="524435" y="1726443"/>
            <a:ext cx="8619565" cy="2402068"/>
          </a:xfrm>
          <a:prstGeom prst="rect">
            <a:avLst/>
          </a:prstGeom>
        </p:spPr>
        <p:txBody>
          <a:bodyPr wrap="square" lIns="91440" tIns="45720" rIns="91440" bIns="45720" anchor="t">
            <a:spAutoFit/>
          </a:bodyPr>
          <a:lstStyle/>
          <a:p>
            <a:pPr marL="12700" algn="just">
              <a:defRPr/>
            </a:pPr>
            <a:r>
              <a:rPr lang="en-GB" b="1">
                <a:solidFill>
                  <a:srgbClr val="17336F"/>
                </a:solidFill>
                <a:ea typeface="ＭＳ Ｐゴシック"/>
                <a:cs typeface="Arial"/>
              </a:rPr>
              <a:t>Total Grade per module - with some exceptions</a:t>
            </a:r>
          </a:p>
          <a:p>
            <a:pPr>
              <a:lnSpc>
                <a:spcPct val="150000"/>
              </a:lnSpc>
            </a:pPr>
            <a:r>
              <a:rPr lang="en-GB" b="0" spc="5">
                <a:solidFill>
                  <a:srgbClr val="17336F"/>
                </a:solidFill>
                <a:ea typeface="ＭＳ Ｐゴシック"/>
                <a:cs typeface="Arial"/>
              </a:rPr>
              <a:t>80% Final exams</a:t>
            </a:r>
          </a:p>
          <a:p>
            <a:pPr>
              <a:lnSpc>
                <a:spcPct val="150000"/>
              </a:lnSpc>
            </a:pPr>
            <a:r>
              <a:rPr lang="en-GB" b="0" spc="5">
                <a:solidFill>
                  <a:srgbClr val="17336F"/>
                </a:solidFill>
                <a:ea typeface="ＭＳ Ｐゴシック" panose="020B0600070205080204" pitchFamily="34" charset="-128"/>
                <a:cs typeface="Arial"/>
              </a:rPr>
              <a:t>20% In-sessional assessment (mid-term test, coursework, etc.)</a:t>
            </a:r>
          </a:p>
          <a:p>
            <a:pPr>
              <a:lnSpc>
                <a:spcPct val="150000"/>
              </a:lnSpc>
            </a:pPr>
            <a:endParaRPr lang="en-GB" spc="5">
              <a:solidFill>
                <a:srgbClr val="17336F"/>
              </a:solidFill>
              <a:ea typeface="ＭＳ Ｐゴシック"/>
              <a:cs typeface="Arial"/>
            </a:endParaRPr>
          </a:p>
          <a:p>
            <a:pPr marL="342900" indent="-342900">
              <a:lnSpc>
                <a:spcPct val="150000"/>
              </a:lnSpc>
              <a:buFont typeface="Arial" panose="020B0604020202020204" pitchFamily="34" charset="0"/>
              <a:buChar char="•"/>
            </a:pPr>
            <a:r>
              <a:rPr lang="en-GB" b="0" spc="5">
                <a:solidFill>
                  <a:srgbClr val="17336F"/>
                </a:solidFill>
                <a:ea typeface="ＭＳ Ｐゴシック"/>
                <a:cs typeface="Arial"/>
              </a:rPr>
              <a:t>If you fail the in-sessional assessment</a:t>
            </a:r>
            <a:r>
              <a:rPr lang="en-GB" spc="5">
                <a:solidFill>
                  <a:srgbClr val="17336F"/>
                </a:solidFill>
                <a:ea typeface="ＭＳ Ｐゴシック"/>
                <a:cs typeface="Arial"/>
              </a:rPr>
              <a:t>,</a:t>
            </a:r>
            <a:r>
              <a:rPr lang="en-GB" b="0" spc="5">
                <a:solidFill>
                  <a:srgbClr val="17336F"/>
                </a:solidFill>
                <a:ea typeface="ＭＳ Ｐゴシック"/>
                <a:cs typeface="Arial"/>
              </a:rPr>
              <a:t> you can pass the overall module with the exam.  </a:t>
            </a:r>
          </a:p>
          <a:p>
            <a:pPr marL="342900" indent="-342900">
              <a:lnSpc>
                <a:spcPct val="150000"/>
              </a:lnSpc>
              <a:buFont typeface="Arial" panose="020B0604020202020204" pitchFamily="34" charset="0"/>
              <a:buChar char="•"/>
            </a:pPr>
            <a:r>
              <a:rPr lang="en-GB" b="0" spc="5">
                <a:solidFill>
                  <a:srgbClr val="17336F"/>
                </a:solidFill>
                <a:ea typeface="ＭＳ Ｐゴシック"/>
                <a:cs typeface="Arial"/>
              </a:rPr>
              <a:t>If you fail the overall module, you will have </a:t>
            </a:r>
            <a:r>
              <a:rPr lang="en-GB" spc="5">
                <a:solidFill>
                  <a:srgbClr val="17336F"/>
                </a:solidFill>
                <a:ea typeface="ＭＳ Ｐゴシック"/>
                <a:cs typeface="Arial"/>
              </a:rPr>
              <a:t>an</a:t>
            </a:r>
            <a:r>
              <a:rPr lang="en-GB" b="0" spc="5">
                <a:solidFill>
                  <a:srgbClr val="17336F"/>
                </a:solidFill>
                <a:ea typeface="ＭＳ Ｐゴシック"/>
                <a:cs typeface="Arial"/>
              </a:rPr>
              <a:t> </a:t>
            </a:r>
            <a:r>
              <a:rPr lang="en-GB" spc="5">
                <a:solidFill>
                  <a:srgbClr val="17336F"/>
                </a:solidFill>
                <a:ea typeface="ＭＳ Ｐゴシック"/>
                <a:cs typeface="Arial"/>
              </a:rPr>
              <a:t>opportunity to</a:t>
            </a:r>
            <a:r>
              <a:rPr lang="en-GB" b="0" spc="5">
                <a:solidFill>
                  <a:srgbClr val="17336F"/>
                </a:solidFill>
                <a:ea typeface="ＭＳ Ｐゴシック"/>
                <a:cs typeface="Arial"/>
              </a:rPr>
              <a:t> pass with a resit exam.</a:t>
            </a:r>
            <a:endParaRPr lang="en-GB">
              <a:latin typeface="Arial"/>
              <a:ea typeface="ＭＳ Ｐゴシック"/>
              <a:cs typeface="Arial"/>
            </a:endParaRPr>
          </a:p>
        </p:txBody>
      </p:sp>
    </p:spTree>
    <p:extLst>
      <p:ext uri="{BB962C8B-B14F-4D97-AF65-F5344CB8AC3E}">
        <p14:creationId xmlns:p14="http://schemas.microsoft.com/office/powerpoint/2010/main" val="3057038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a:lstStyle/>
          <a:p>
            <a:r>
              <a:rPr lang="en-GB" sz="3600" b="0"/>
              <a:t>MSc Wealth Management </a:t>
            </a:r>
          </a:p>
          <a:p>
            <a:pPr>
              <a:lnSpc>
                <a:spcPct val="100000"/>
              </a:lnSpc>
              <a:spcBef>
                <a:spcPts val="0"/>
              </a:spcBef>
            </a:pPr>
            <a:r>
              <a:rPr lang="en-GB" sz="2800">
                <a:latin typeface="+mj-lt"/>
              </a:rPr>
              <a:t>Assessment</a:t>
            </a:r>
          </a:p>
        </p:txBody>
      </p:sp>
      <p:sp>
        <p:nvSpPr>
          <p:cNvPr id="8" name="Rectangle 5"/>
          <p:cNvSpPr>
            <a:spLocks noChangeArrowheads="1"/>
          </p:cNvSpPr>
          <p:nvPr/>
        </p:nvSpPr>
        <p:spPr bwMode="auto">
          <a:xfrm>
            <a:off x="334434" y="1726443"/>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2" name="Rectangle 1"/>
          <p:cNvSpPr/>
          <p:nvPr/>
        </p:nvSpPr>
        <p:spPr>
          <a:xfrm>
            <a:off x="524435" y="1726443"/>
            <a:ext cx="8619565" cy="3693319"/>
          </a:xfrm>
          <a:prstGeom prst="rect">
            <a:avLst/>
          </a:prstGeom>
        </p:spPr>
        <p:txBody>
          <a:bodyPr wrap="square" lIns="91440" tIns="45720" rIns="91440" bIns="45720" anchor="t">
            <a:spAutoFit/>
          </a:bodyPr>
          <a:lstStyle/>
          <a:p>
            <a:pPr marL="12700" algn="just">
              <a:lnSpc>
                <a:spcPct val="100000"/>
              </a:lnSpc>
              <a:spcBef>
                <a:spcPts val="5"/>
              </a:spcBef>
              <a:defRPr/>
            </a:pPr>
            <a:r>
              <a:rPr lang="en-GB" b="1" dirty="0">
                <a:solidFill>
                  <a:srgbClr val="002060"/>
                </a:solidFill>
                <a:latin typeface="Trebuchet MS"/>
                <a:ea typeface="ＭＳ Ｐゴシック"/>
                <a:cs typeface="Arial"/>
              </a:rPr>
              <a:t>Dissertation</a:t>
            </a:r>
          </a:p>
          <a:p>
            <a:pPr marL="12700" algn="just">
              <a:lnSpc>
                <a:spcPct val="100000"/>
              </a:lnSpc>
              <a:spcBef>
                <a:spcPts val="5"/>
              </a:spcBef>
              <a:defRPr/>
            </a:pPr>
            <a:endParaRPr lang="en-GB" altLang="en-US" b="0" spc="5">
              <a:solidFill>
                <a:srgbClr val="002060"/>
              </a:solidFill>
              <a:latin typeface="+mn-lt"/>
              <a:ea typeface="ＭＳ Ｐゴシック" panose="020B0600070205080204" pitchFamily="34" charset="-128"/>
              <a:cs typeface="Arial"/>
            </a:endParaRPr>
          </a:p>
          <a:p>
            <a:pPr marL="355600" indent="-342900">
              <a:lnSpc>
                <a:spcPct val="100000"/>
              </a:lnSpc>
              <a:spcBef>
                <a:spcPts val="5"/>
              </a:spcBef>
              <a:buFont typeface="Arial" panose="020B0604020202020204" pitchFamily="34" charset="0"/>
              <a:buChar char="•"/>
              <a:defRPr/>
            </a:pPr>
            <a:r>
              <a:rPr lang="en-GB" altLang="en-US" dirty="0">
                <a:solidFill>
                  <a:srgbClr val="002060"/>
                </a:solidFill>
                <a:latin typeface="Trebuchet MS"/>
                <a:ea typeface="ＭＳ Ｐゴシック"/>
                <a:cs typeface="Arial"/>
              </a:rPr>
              <a:t>Your dissertation will be a 7,000 word assessment where you present the findings of your own research, which you will work on in Semester C</a:t>
            </a:r>
          </a:p>
          <a:p>
            <a:pPr marL="355600" indent="-342900">
              <a:spcBef>
                <a:spcPts val="5"/>
              </a:spcBef>
              <a:buFont typeface="Arial" panose="020B0604020202020204" pitchFamily="34" charset="0"/>
              <a:buChar char="•"/>
              <a:defRPr/>
            </a:pPr>
            <a:r>
              <a:rPr lang="en-GB" altLang="en-US" dirty="0">
                <a:solidFill>
                  <a:srgbClr val="002060"/>
                </a:solidFill>
                <a:latin typeface="Trebuchet MS"/>
                <a:ea typeface="ＭＳ Ｐゴシック"/>
                <a:cs typeface="Arial"/>
              </a:rPr>
              <a:t>You are expected to attend meetings with your dissertation supervisor over the summer which you will be able to attend online.</a:t>
            </a:r>
          </a:p>
          <a:p>
            <a:pPr marL="355600" indent="-342900">
              <a:spcBef>
                <a:spcPts val="5"/>
              </a:spcBef>
              <a:buFont typeface="Arial" panose="020B0604020202020204" pitchFamily="34" charset="0"/>
              <a:buChar char="•"/>
              <a:defRPr/>
            </a:pPr>
            <a:r>
              <a:rPr lang="en-GB" altLang="en-US" dirty="0">
                <a:solidFill>
                  <a:srgbClr val="002060"/>
                </a:solidFill>
                <a:latin typeface="Trebuchet MS"/>
                <a:ea typeface="ＭＳ Ｐゴシック"/>
                <a:cs typeface="Arial"/>
              </a:rPr>
              <a:t>More details will be provided during a presentation in November, with a further session at the beginning of semester B</a:t>
            </a:r>
          </a:p>
          <a:p>
            <a:pPr marL="355600" indent="-342900">
              <a:spcBef>
                <a:spcPts val="5"/>
              </a:spcBef>
              <a:buFont typeface="Arial" panose="020B0604020202020204" pitchFamily="34" charset="0"/>
              <a:buChar char="•"/>
              <a:defRPr/>
            </a:pPr>
            <a:endParaRPr lang="en-GB" altLang="en-US">
              <a:solidFill>
                <a:srgbClr val="002060"/>
              </a:solidFill>
              <a:latin typeface="Trebuchet MS"/>
              <a:ea typeface="ＭＳ Ｐゴシック"/>
              <a:cs typeface="Arial"/>
            </a:endParaRPr>
          </a:p>
          <a:p>
            <a:pPr marL="355600" indent="-342900">
              <a:spcBef>
                <a:spcPts val="5"/>
              </a:spcBef>
              <a:buFont typeface="Arial" panose="020B0604020202020204" pitchFamily="34" charset="0"/>
              <a:buChar char="•"/>
              <a:defRPr/>
            </a:pPr>
            <a:r>
              <a:rPr lang="en-GB" altLang="en-US" dirty="0">
                <a:solidFill>
                  <a:srgbClr val="002060"/>
                </a:solidFill>
                <a:latin typeface="Trebuchet MS"/>
                <a:ea typeface="ＭＳ Ｐゴシック"/>
                <a:cs typeface="Arial"/>
              </a:rPr>
              <a:t>Deadline for submission of the Dissertation will be late August 2026. </a:t>
            </a:r>
          </a:p>
          <a:p>
            <a:pPr marL="355600" indent="-342900">
              <a:spcBef>
                <a:spcPts val="5"/>
              </a:spcBef>
              <a:buFont typeface="Arial" panose="020B0604020202020204" pitchFamily="34" charset="0"/>
              <a:buChar char="•"/>
              <a:defRPr/>
            </a:pPr>
            <a:endParaRPr lang="en-GB" altLang="en-US">
              <a:solidFill>
                <a:srgbClr val="002060"/>
              </a:solidFill>
              <a:latin typeface="Trebuchet MS"/>
              <a:ea typeface="ＭＳ Ｐゴシック"/>
              <a:cs typeface="Arial"/>
            </a:endParaRPr>
          </a:p>
          <a:p>
            <a:pPr marL="355600" indent="-342900">
              <a:lnSpc>
                <a:spcPct val="100000"/>
              </a:lnSpc>
              <a:spcBef>
                <a:spcPts val="5"/>
              </a:spcBef>
              <a:buFont typeface="Arial" panose="020B0604020202020204" pitchFamily="34" charset="0"/>
              <a:buChar char="•"/>
              <a:defRPr/>
            </a:pPr>
            <a:r>
              <a:rPr lang="en-GB" altLang="en-US" dirty="0">
                <a:solidFill>
                  <a:srgbClr val="002060"/>
                </a:solidFill>
                <a:latin typeface="Trebuchet MS"/>
                <a:ea typeface="ＭＳ Ｐゴシック"/>
                <a:cs typeface="Arial"/>
              </a:rPr>
              <a:t>Dissertation Coordinator: </a:t>
            </a:r>
            <a:r>
              <a:rPr lang="en-GB" altLang="en-US" dirty="0" err="1">
                <a:solidFill>
                  <a:srgbClr val="002060"/>
                </a:solidFill>
                <a:latin typeface="Trebuchet MS"/>
                <a:ea typeface="ＭＳ Ｐゴシック"/>
                <a:cs typeface="Arial"/>
              </a:rPr>
              <a:t>Thomai</a:t>
            </a:r>
            <a:r>
              <a:rPr lang="en-GB" altLang="en-US" dirty="0">
                <a:solidFill>
                  <a:srgbClr val="002060"/>
                </a:solidFill>
                <a:latin typeface="Trebuchet MS"/>
                <a:ea typeface="ＭＳ Ｐゴシック"/>
                <a:cs typeface="Arial"/>
              </a:rPr>
              <a:t> Filipelli.</a:t>
            </a:r>
            <a:br>
              <a:rPr lang="en-GB" altLang="en-US" b="0" dirty="0"/>
            </a:br>
            <a:endParaRPr lang="en-GB">
              <a:latin typeface="Arial"/>
              <a:ea typeface="ＭＳ Ｐゴシック" panose="020B0600070205080204" pitchFamily="34" charset="-128"/>
              <a:cs typeface="Arial"/>
            </a:endParaRPr>
          </a:p>
        </p:txBody>
      </p:sp>
    </p:spTree>
    <p:extLst>
      <p:ext uri="{BB962C8B-B14F-4D97-AF65-F5344CB8AC3E}">
        <p14:creationId xmlns:p14="http://schemas.microsoft.com/office/powerpoint/2010/main" val="2742791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a:lstStyle/>
          <a:p>
            <a:r>
              <a:rPr lang="en-GB" sz="3600" b="0"/>
              <a:t>MSc Wealth Management </a:t>
            </a:r>
          </a:p>
          <a:p>
            <a:pPr>
              <a:lnSpc>
                <a:spcPct val="100000"/>
              </a:lnSpc>
              <a:spcBef>
                <a:spcPts val="0"/>
              </a:spcBef>
            </a:pPr>
            <a:r>
              <a:rPr lang="en-GB" sz="2800">
                <a:latin typeface="+mj-lt"/>
              </a:rPr>
              <a:t>Assessment</a:t>
            </a:r>
          </a:p>
        </p:txBody>
      </p:sp>
      <p:sp>
        <p:nvSpPr>
          <p:cNvPr id="8" name="Rectangle 5"/>
          <p:cNvSpPr>
            <a:spLocks noChangeArrowheads="1"/>
          </p:cNvSpPr>
          <p:nvPr/>
        </p:nvSpPr>
        <p:spPr bwMode="auto">
          <a:xfrm>
            <a:off x="334434" y="1726443"/>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2" name="Rectangle 1"/>
          <p:cNvSpPr/>
          <p:nvPr/>
        </p:nvSpPr>
        <p:spPr>
          <a:xfrm>
            <a:off x="524435" y="1718161"/>
            <a:ext cx="9406412" cy="4078039"/>
          </a:xfrm>
          <a:prstGeom prst="rect">
            <a:avLst/>
          </a:prstGeom>
        </p:spPr>
        <p:txBody>
          <a:bodyPr wrap="square" lIns="91440" tIns="45720" rIns="91440" bIns="45720" anchor="t">
            <a:spAutoFit/>
          </a:bodyPr>
          <a:lstStyle/>
          <a:p>
            <a:pPr marL="12700" algn="just">
              <a:spcBef>
                <a:spcPts val="5"/>
              </a:spcBef>
              <a:spcAft>
                <a:spcPts val="600"/>
              </a:spcAft>
              <a:defRPr/>
            </a:pPr>
            <a:r>
              <a:rPr lang="en-GB" b="1" dirty="0">
                <a:solidFill>
                  <a:srgbClr val="17336F"/>
                </a:solidFill>
                <a:latin typeface="Trebuchet MS"/>
                <a:ea typeface="ＭＳ Ｐゴシック"/>
                <a:cs typeface="Arial"/>
              </a:rPr>
              <a:t>Applied Project in Valuation (30 credits) </a:t>
            </a:r>
            <a:endParaRPr lang="en-US"/>
          </a:p>
          <a:p>
            <a:pPr marL="12700" algn="just">
              <a:spcBef>
                <a:spcPts val="5"/>
              </a:spcBef>
              <a:spcAft>
                <a:spcPts val="600"/>
              </a:spcAft>
              <a:defRPr/>
            </a:pPr>
            <a:r>
              <a:rPr lang="en-GB" dirty="0">
                <a:solidFill>
                  <a:srgbClr val="17336F"/>
                </a:solidFill>
                <a:latin typeface="Trebuchet MS"/>
                <a:ea typeface="ＭＳ Ｐゴシック"/>
                <a:cs typeface="Arial"/>
              </a:rPr>
              <a:t>has to be taken with the Semester C taught module Further Topics in Valuation </a:t>
            </a:r>
            <a:endParaRPr lang="en-GB" dirty="0"/>
          </a:p>
          <a:p>
            <a:pPr marL="12700" algn="just">
              <a:spcBef>
                <a:spcPts val="5"/>
              </a:spcBef>
              <a:spcAft>
                <a:spcPts val="600"/>
              </a:spcAft>
              <a:defRPr/>
            </a:pPr>
            <a:endParaRPr lang="en-GB" b="1" dirty="0">
              <a:solidFill>
                <a:srgbClr val="17336F"/>
              </a:solidFill>
              <a:latin typeface="Trebuchet MS"/>
              <a:ea typeface="ＭＳ Ｐゴシック"/>
              <a:cs typeface="Arial"/>
            </a:endParaRPr>
          </a:p>
          <a:p>
            <a:pPr marL="12700" algn="just">
              <a:spcBef>
                <a:spcPts val="5"/>
              </a:spcBef>
              <a:spcAft>
                <a:spcPts val="600"/>
              </a:spcAft>
              <a:defRPr/>
            </a:pPr>
            <a:endParaRPr lang="en-GB" b="1" dirty="0">
              <a:solidFill>
                <a:srgbClr val="17336F"/>
              </a:solidFill>
              <a:latin typeface="Trebuchet MS"/>
              <a:ea typeface="ＭＳ Ｐゴシック"/>
              <a:cs typeface="Arial"/>
            </a:endParaRPr>
          </a:p>
          <a:p>
            <a:pPr marL="12700" algn="just">
              <a:lnSpc>
                <a:spcPct val="100000"/>
              </a:lnSpc>
              <a:spcBef>
                <a:spcPts val="5"/>
              </a:spcBef>
              <a:spcAft>
                <a:spcPts val="600"/>
              </a:spcAft>
              <a:defRPr/>
            </a:pPr>
            <a:r>
              <a:rPr lang="en-GB" b="1" dirty="0">
                <a:solidFill>
                  <a:srgbClr val="17336F"/>
                </a:solidFill>
                <a:latin typeface="Trebuchet MS"/>
                <a:ea typeface="ＭＳ Ｐゴシック"/>
                <a:cs typeface="Arial"/>
              </a:rPr>
              <a:t>Research Project </a:t>
            </a:r>
            <a:endParaRPr lang="en-GB" dirty="0"/>
          </a:p>
          <a:p>
            <a:pPr marL="12700" algn="just">
              <a:spcBef>
                <a:spcPts val="5"/>
              </a:spcBef>
              <a:defRPr/>
            </a:pPr>
            <a:r>
              <a:rPr lang="en-GB" altLang="en-US" b="0" spc="5" dirty="0">
                <a:solidFill>
                  <a:srgbClr val="17336F"/>
                </a:solidFill>
                <a:latin typeface="Trebuchet MS"/>
                <a:ea typeface="ＭＳ Ｐゴシック"/>
                <a:cs typeface="Arial"/>
              </a:rPr>
              <a:t>If you would prefer not to write a dissertation you can instead, do a research project</a:t>
            </a:r>
            <a:r>
              <a:rPr lang="en-GB" altLang="en-US" spc="5" dirty="0">
                <a:solidFill>
                  <a:srgbClr val="17336F"/>
                </a:solidFill>
                <a:latin typeface="Trebuchet MS"/>
                <a:ea typeface="ＭＳ Ｐゴシック"/>
                <a:cs typeface="Arial"/>
              </a:rPr>
              <a:t>.</a:t>
            </a:r>
            <a:r>
              <a:rPr lang="en-GB" altLang="en-US" b="0" spc="5" dirty="0">
                <a:solidFill>
                  <a:srgbClr val="17336F"/>
                </a:solidFill>
                <a:latin typeface="Trebuchet MS"/>
                <a:ea typeface="ＭＳ Ｐゴシック"/>
                <a:cs typeface="Arial"/>
              </a:rPr>
              <a:t> </a:t>
            </a:r>
            <a:r>
              <a:rPr lang="en-GB" altLang="en-US" spc="5" dirty="0">
                <a:solidFill>
                  <a:srgbClr val="17336F"/>
                </a:solidFill>
                <a:latin typeface="Trebuchet MS"/>
                <a:ea typeface="ＭＳ Ｐゴシック"/>
                <a:cs typeface="Arial"/>
              </a:rPr>
              <a:t>This </a:t>
            </a:r>
            <a:r>
              <a:rPr lang="en-GB" altLang="en-US" b="0" spc="5" dirty="0">
                <a:solidFill>
                  <a:srgbClr val="17336F"/>
                </a:solidFill>
                <a:latin typeface="Trebuchet MS"/>
                <a:ea typeface="ＭＳ Ｐゴシック"/>
                <a:cs typeface="Arial"/>
              </a:rPr>
              <a:t>would be similar to a dissertation, so it will be your own work, but may take the form of a literature review, or a general overview of a topic</a:t>
            </a:r>
            <a:r>
              <a:rPr lang="en-GB" altLang="en-US" spc="5" dirty="0">
                <a:solidFill>
                  <a:srgbClr val="17336F"/>
                </a:solidFill>
                <a:latin typeface="Trebuchet MS"/>
                <a:ea typeface="ＭＳ Ｐゴシック"/>
                <a:cs typeface="Arial"/>
              </a:rPr>
              <a:t>,</a:t>
            </a:r>
            <a:r>
              <a:rPr lang="en-GB" altLang="en-US" b="0" spc="5" dirty="0">
                <a:solidFill>
                  <a:srgbClr val="17336F"/>
                </a:solidFill>
                <a:latin typeface="Trebuchet MS"/>
                <a:ea typeface="ＭＳ Ｐゴシック"/>
                <a:cs typeface="Arial"/>
              </a:rPr>
              <a:t> so it would be shorter (2,500 words) and this is reflected in its value, as it is worth 15 credits.</a:t>
            </a:r>
          </a:p>
          <a:p>
            <a:pPr marL="12700" algn="just">
              <a:lnSpc>
                <a:spcPct val="100000"/>
              </a:lnSpc>
              <a:spcBef>
                <a:spcPts val="5"/>
              </a:spcBef>
              <a:defRPr/>
            </a:pPr>
            <a:endParaRPr lang="en-GB" altLang="en-US" b="0" spc="5">
              <a:solidFill>
                <a:srgbClr val="17336F"/>
              </a:solidFill>
              <a:latin typeface="Trebuchet MS"/>
              <a:ea typeface="ＭＳ Ｐゴシック" panose="020B0600070205080204" pitchFamily="34" charset="-128"/>
              <a:cs typeface="Arial"/>
            </a:endParaRPr>
          </a:p>
          <a:p>
            <a:pPr marL="12700">
              <a:spcBef>
                <a:spcPts val="5"/>
              </a:spcBef>
              <a:defRPr/>
            </a:pPr>
            <a:r>
              <a:rPr lang="en-GB" altLang="en-US" b="0" spc="5" dirty="0">
                <a:solidFill>
                  <a:srgbClr val="17336F"/>
                </a:solidFill>
                <a:latin typeface="Trebuchet MS"/>
                <a:ea typeface="ＭＳ Ｐゴシック"/>
                <a:cs typeface="Arial"/>
              </a:rPr>
              <a:t>To make up for the lower credits you will receive for taking the Research Project, you will take </a:t>
            </a:r>
            <a:r>
              <a:rPr lang="en-GB" altLang="en-US" b="1" spc="5" dirty="0">
                <a:solidFill>
                  <a:srgbClr val="17336F"/>
                </a:solidFill>
                <a:latin typeface="Trebuchet MS"/>
                <a:ea typeface="ＭＳ Ｐゴシック"/>
                <a:cs typeface="Arial"/>
              </a:rPr>
              <a:t>two additional</a:t>
            </a:r>
            <a:r>
              <a:rPr lang="en-GB" altLang="en-US" b="0" spc="5" dirty="0">
                <a:solidFill>
                  <a:srgbClr val="17336F"/>
                </a:solidFill>
                <a:latin typeface="Trebuchet MS"/>
                <a:ea typeface="ＭＳ Ｐゴシック"/>
                <a:cs typeface="Arial"/>
              </a:rPr>
              <a:t> elective </a:t>
            </a:r>
            <a:r>
              <a:rPr lang="en-GB" altLang="en-US" spc="5" dirty="0">
                <a:solidFill>
                  <a:srgbClr val="17336F"/>
                </a:solidFill>
                <a:latin typeface="Trebuchet MS"/>
                <a:ea typeface="ＭＳ Ｐゴシック"/>
                <a:cs typeface="Arial"/>
              </a:rPr>
              <a:t>modules</a:t>
            </a:r>
            <a:r>
              <a:rPr lang="en-GB" altLang="en-US" b="0" spc="5" dirty="0">
                <a:solidFill>
                  <a:srgbClr val="17336F"/>
                </a:solidFill>
                <a:latin typeface="Trebuchet MS"/>
                <a:ea typeface="ＭＳ Ｐゴシック"/>
                <a:cs typeface="Arial"/>
              </a:rPr>
              <a:t> in Semester C. </a:t>
            </a:r>
            <a:br>
              <a:rPr lang="en-GB" altLang="en-US" b="0" dirty="0"/>
            </a:br>
            <a:endParaRPr lang="en-GB">
              <a:latin typeface="Arial"/>
              <a:ea typeface="ＭＳ Ｐゴシック" panose="020B0600070205080204" pitchFamily="34" charset="-128"/>
              <a:cs typeface="Arial"/>
            </a:endParaRPr>
          </a:p>
        </p:txBody>
      </p:sp>
    </p:spTree>
    <p:extLst>
      <p:ext uri="{BB962C8B-B14F-4D97-AF65-F5344CB8AC3E}">
        <p14:creationId xmlns:p14="http://schemas.microsoft.com/office/powerpoint/2010/main" val="2944910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612" y="82385"/>
            <a:ext cx="1137360" cy="1137360"/>
          </a:xfrm>
          <a:prstGeom prst="rect">
            <a:avLst/>
          </a:prstGeom>
          <a:ln>
            <a:noFill/>
          </a:ln>
          <a:effectLst>
            <a:outerShdw blurRad="292100" dist="139700" dir="2700000" algn="tl" rotWithShape="0">
              <a:srgbClr val="333333">
                <a:alpha val="65000"/>
              </a:srgbClr>
            </a:outerShdw>
          </a:effectLst>
        </p:spPr>
      </p:pic>
      <p:sp>
        <p:nvSpPr>
          <p:cNvPr id="5" name="Text Placeholder 4"/>
          <p:cNvSpPr>
            <a:spLocks noGrp="1"/>
          </p:cNvSpPr>
          <p:nvPr>
            <p:ph type="body" sz="quarter" idx="11"/>
          </p:nvPr>
        </p:nvSpPr>
        <p:spPr>
          <a:xfrm>
            <a:off x="624419" y="320865"/>
            <a:ext cx="9994420" cy="1183470"/>
          </a:xfrm>
        </p:spPr>
        <p:txBody>
          <a:bodyPr vert="horz" lIns="91440" tIns="45720" rIns="91440" bIns="45720" rtlCol="0" anchor="t">
            <a:normAutofit/>
          </a:bodyPr>
          <a:lstStyle/>
          <a:p>
            <a:r>
              <a:rPr lang="en-GB" sz="4000" b="0"/>
              <a:t>MSc Wealth Management </a:t>
            </a:r>
          </a:p>
          <a:p>
            <a:pPr>
              <a:lnSpc>
                <a:spcPct val="100000"/>
              </a:lnSpc>
              <a:spcBef>
                <a:spcPts val="0"/>
              </a:spcBef>
            </a:pPr>
            <a:endParaRPr lang="en-GB" sz="2800">
              <a:latin typeface="+mj-lt"/>
              <a:ea typeface="Calibri Light"/>
            </a:endParaRPr>
          </a:p>
        </p:txBody>
      </p:sp>
      <p:sp>
        <p:nvSpPr>
          <p:cNvPr id="9" name="Text Placeholder 5"/>
          <p:cNvSpPr txBox="1">
            <a:spLocks/>
          </p:cNvSpPr>
          <p:nvPr/>
        </p:nvSpPr>
        <p:spPr>
          <a:xfrm>
            <a:off x="524435" y="1504336"/>
            <a:ext cx="8323730" cy="461407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b="0"/>
          </a:p>
        </p:txBody>
      </p:sp>
      <p:sp>
        <p:nvSpPr>
          <p:cNvPr id="6" name="Rectangle 5"/>
          <p:cNvSpPr>
            <a:spLocks noChangeArrowheads="1"/>
          </p:cNvSpPr>
          <p:nvPr/>
        </p:nvSpPr>
        <p:spPr bwMode="auto">
          <a:xfrm>
            <a:off x="334434" y="1504335"/>
            <a:ext cx="11523133"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GB" altLang="en-US">
              <a:latin typeface="dcr10" pitchFamily="34" charset="0"/>
              <a:cs typeface="Times New Roman" pitchFamily="18" charset="0"/>
            </a:endParaRPr>
          </a:p>
        </p:txBody>
      </p:sp>
      <p:sp>
        <p:nvSpPr>
          <p:cNvPr id="8" name="Rectangle 5"/>
          <p:cNvSpPr>
            <a:spLocks noChangeArrowheads="1"/>
          </p:cNvSpPr>
          <p:nvPr/>
        </p:nvSpPr>
        <p:spPr bwMode="auto">
          <a:xfrm>
            <a:off x="486835" y="1504336"/>
            <a:ext cx="9544672" cy="439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lstStyle>
            <a:lvl1pPr marL="342900" indent="-3429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GB" sz="2400" b="1" dirty="0">
                <a:solidFill>
                  <a:schemeClr val="tx2"/>
                </a:solidFill>
                <a:latin typeface="Trebuchet MS"/>
                <a:ea typeface="Calibri"/>
                <a:cs typeface="Calibri"/>
              </a:rPr>
              <a:t>Semester A Dates </a:t>
            </a:r>
            <a:r>
              <a:rPr lang="en-GB" dirty="0">
                <a:solidFill>
                  <a:srgbClr val="1F497D"/>
                </a:solidFill>
                <a:latin typeface="Trebuchet MS"/>
                <a:ea typeface="Calibri"/>
                <a:cs typeface="Calibri"/>
                <a:hlinkClick r:id="rId4"/>
              </a:rPr>
              <a:t>https://www.qmul.ac.uk/about/calendar/</a:t>
            </a:r>
            <a:r>
              <a:rPr lang="en-GB" dirty="0">
                <a:solidFill>
                  <a:srgbClr val="253967"/>
                </a:solidFill>
                <a:latin typeface="Trebuchet MS"/>
                <a:ea typeface="Calibri"/>
                <a:cs typeface="Calibri"/>
              </a:rPr>
              <a:t> </a:t>
            </a:r>
            <a:endParaRPr lang="en-US" sz="2400" b="1" dirty="0">
              <a:solidFill>
                <a:schemeClr val="tx2"/>
              </a:solidFill>
              <a:latin typeface="Trebuchet MS"/>
              <a:ea typeface="Calibri"/>
              <a:cs typeface="Calibri"/>
            </a:endParaRPr>
          </a:p>
          <a:p>
            <a:endParaRPr lang="en-GB">
              <a:ea typeface="Calibri"/>
              <a:cs typeface="Arial"/>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Pre-</a:t>
            </a:r>
            <a:r>
              <a:rPr lang="en-GB" b="1" dirty="0" err="1">
                <a:solidFill>
                  <a:schemeClr val="tx2"/>
                </a:solidFill>
                <a:latin typeface="Trebuchet MS"/>
                <a:ea typeface="Calibri"/>
                <a:cs typeface="Calibri"/>
              </a:rPr>
              <a:t>sessionals</a:t>
            </a:r>
            <a:r>
              <a:rPr lang="en-GB" b="1" dirty="0">
                <a:solidFill>
                  <a:schemeClr val="tx2"/>
                </a:solidFill>
                <a:latin typeface="Trebuchet MS"/>
                <a:ea typeface="Calibri"/>
                <a:cs typeface="Calibri"/>
              </a:rPr>
              <a:t> and Induction (2 weeks):   </a:t>
            </a:r>
            <a:r>
              <a:rPr lang="en-GB" dirty="0">
                <a:solidFill>
                  <a:schemeClr val="tx2"/>
                </a:solidFill>
                <a:latin typeface="Trebuchet MS"/>
                <a:ea typeface="Calibri"/>
                <a:cs typeface="Calibri"/>
              </a:rPr>
              <a:t>15 – 26 September 2025</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Lectures start:  </a:t>
            </a:r>
            <a:r>
              <a:rPr lang="en-GB" dirty="0">
                <a:solidFill>
                  <a:schemeClr val="tx2"/>
                </a:solidFill>
                <a:latin typeface="Trebuchet MS"/>
                <a:ea typeface="Calibri"/>
                <a:cs typeface="Calibri"/>
              </a:rPr>
              <a:t>29 September 2025</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Tutorial classes</a:t>
            </a:r>
            <a:r>
              <a:rPr lang="en-GB" dirty="0">
                <a:solidFill>
                  <a:schemeClr val="tx2"/>
                </a:solidFill>
                <a:latin typeface="Trebuchet MS"/>
                <a:ea typeface="Calibri"/>
                <a:cs typeface="Calibri"/>
              </a:rPr>
              <a:t> begin the following week (06 October)</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Module registration deadline</a:t>
            </a:r>
            <a:r>
              <a:rPr lang="en-GB" dirty="0">
                <a:solidFill>
                  <a:schemeClr val="tx2"/>
                </a:solidFill>
                <a:latin typeface="Trebuchet MS"/>
                <a:ea typeface="Calibri"/>
                <a:cs typeface="Calibri"/>
              </a:rPr>
              <a:t>:  09 October 2025</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Reading/Careers week</a:t>
            </a:r>
            <a:r>
              <a:rPr lang="en-GB" dirty="0">
                <a:solidFill>
                  <a:schemeClr val="tx2"/>
                </a:solidFill>
                <a:latin typeface="Trebuchet MS"/>
                <a:ea typeface="Calibri"/>
                <a:cs typeface="Calibri"/>
              </a:rPr>
              <a:t>: 03 – 07 November 2025 (no teaching)</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ends:  </a:t>
            </a:r>
            <a:r>
              <a:rPr lang="en-GB" dirty="0">
                <a:solidFill>
                  <a:schemeClr val="tx2"/>
                </a:solidFill>
                <a:latin typeface="Trebuchet MS"/>
                <a:ea typeface="Calibri"/>
                <a:cs typeface="Calibri"/>
              </a:rPr>
              <a:t>12 December 2025</a:t>
            </a:r>
            <a:endParaRPr lang="en-US" dirty="0">
              <a:solidFill>
                <a:schemeClr val="tx2"/>
              </a:solidFill>
              <a:latin typeface="Trebuchet MS"/>
              <a:ea typeface="Calibri"/>
              <a:cs typeface="Calibri"/>
            </a:endParaRPr>
          </a:p>
          <a:p>
            <a:pPr marL="285750" indent="-285750">
              <a:spcBef>
                <a:spcPts val="500"/>
              </a:spcBef>
              <a:spcAft>
                <a:spcPts val="500"/>
              </a:spcAft>
              <a:buFont typeface="Arial,Sans-Serif"/>
              <a:buChar char="•"/>
            </a:pPr>
            <a:r>
              <a:rPr lang="en-GB" b="1" dirty="0">
                <a:solidFill>
                  <a:schemeClr val="tx2"/>
                </a:solidFill>
                <a:latin typeface="Trebuchet MS"/>
                <a:ea typeface="Calibri"/>
                <a:cs typeface="Calibri"/>
              </a:rPr>
              <a:t>Semester A Examination Period :  </a:t>
            </a:r>
            <a:r>
              <a:rPr lang="en-GB" dirty="0">
                <a:solidFill>
                  <a:schemeClr val="tx2"/>
                </a:solidFill>
                <a:latin typeface="Trebuchet MS"/>
                <a:ea typeface="Calibri"/>
                <a:cs typeface="Calibri"/>
              </a:rPr>
              <a:t> 08 January - 23 January 2026 </a:t>
            </a:r>
            <a:r>
              <a:rPr lang="en-GB" b="1" dirty="0">
                <a:solidFill>
                  <a:schemeClr val="tx2"/>
                </a:solidFill>
                <a:latin typeface="Trebuchet MS"/>
                <a:ea typeface="Calibri"/>
                <a:cs typeface="Calibri"/>
              </a:rPr>
              <a:t>     </a:t>
            </a:r>
            <a:endParaRPr lang="en-GB" dirty="0">
              <a:solidFill>
                <a:schemeClr val="tx2"/>
              </a:solidFill>
              <a:latin typeface="Trebuchet MS"/>
              <a:ea typeface="Calibri"/>
              <a:cs typeface="Calibri"/>
            </a:endParaRPr>
          </a:p>
          <a:p>
            <a:pPr marL="50800" marR="1397000">
              <a:lnSpc>
                <a:spcPts val="1920"/>
              </a:lnSpc>
              <a:spcBef>
                <a:spcPts val="1955"/>
              </a:spcBef>
            </a:pPr>
            <a:endParaRPr lang="en-GB" spc="-50">
              <a:solidFill>
                <a:srgbClr val="253967"/>
              </a:solidFill>
              <a:latin typeface="Trebuchet MS"/>
              <a:cs typeface="Trebuchet MS"/>
            </a:endParaRPr>
          </a:p>
          <a:p>
            <a:pPr eaLnBrk="1" hangingPunct="1"/>
            <a:endParaRPr lang="en-GB" altLang="en-US">
              <a:latin typeface="dcr10" pitchFamily="34" charset="0"/>
              <a:cs typeface="Times New Roman" pitchFamily="18" charset="0"/>
            </a:endParaRPr>
          </a:p>
        </p:txBody>
      </p:sp>
    </p:spTree>
    <p:extLst>
      <p:ext uri="{BB962C8B-B14F-4D97-AF65-F5344CB8AC3E}">
        <p14:creationId xmlns:p14="http://schemas.microsoft.com/office/powerpoint/2010/main" val="971313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QMUL Document" ma:contentTypeID="0x0101005EA864BF41DF8A41860E925F5B29BCF500C9E68CFD6FF2F54DBD06B125470896AB" ma:contentTypeVersion="43" ma:contentTypeDescription="" ma:contentTypeScope="" ma:versionID="1191be1d76d3f5d4e59df24129a97d1f">
  <xsd:schema xmlns:xsd="http://www.w3.org/2001/XMLSchema" xmlns:xs="http://www.w3.org/2001/XMLSchema" xmlns:p="http://schemas.microsoft.com/office/2006/metadata/properties" xmlns:ns1="http://schemas.microsoft.com/sharepoint/v3" xmlns:ns2="d5efd484-15aa-41a0-83f6-0646502cb6d6" xmlns:ns3="45ae7f3d-bcd0-4e4b-af93-f03a9fbb19b5" xmlns:ns4="6649982f-b66b-4072-8006-4697fed55f9d" targetNamespace="http://schemas.microsoft.com/office/2006/metadata/properties" ma:root="true" ma:fieldsID="59b173715021670bc89f25d3064b7079" ns1:_="" ns2:_="" ns3:_="" ns4:_="">
    <xsd:import namespace="http://schemas.microsoft.com/sharepoint/v3"/>
    <xsd:import namespace="d5efd484-15aa-41a0-83f6-0646502cb6d6"/>
    <xsd:import namespace="45ae7f3d-bcd0-4e4b-af93-f03a9fbb19b5"/>
    <xsd:import namespace="6649982f-b66b-4072-8006-4697fed55f9d"/>
    <xsd:element name="properties">
      <xsd:complexType>
        <xsd:sequence>
          <xsd:element name="documentManagement">
            <xsd:complexType>
              <xsd:all>
                <xsd:element ref="ns1:QMULDocumentStatusTaxHTField0" minOccurs="0"/>
                <xsd:element ref="ns1:QMULDepartmentTaxHTField0" minOccurs="0"/>
                <xsd:element ref="ns1:QMULSchoolTaxHTField0" minOccurs="0"/>
                <xsd:element ref="ns1:QMULDocumentTypeTaxHTField0" minOccurs="0"/>
                <xsd:element ref="ns1:QMULLocationTaxHTField0" minOccurs="0"/>
                <xsd:element ref="ns1:QMULInformationClassificationTaxHTField0" minOccurs="0"/>
                <xsd:element ref="ns1:QMULAcademicYear" minOccurs="0"/>
                <xsd:element ref="ns1:QMULProject" minOccurs="0"/>
                <xsd:element ref="ns1:QMULReviewDate" minOccurs="0"/>
                <xsd:element ref="ns1:QMULOwner" minOccurs="0"/>
                <xsd:element ref="ns2:TaxKeywordTaxHTField" minOccurs="0"/>
                <xsd:element ref="ns2:TaxCatchAll" minOccurs="0"/>
                <xsd:element ref="ns2:TaxCatchAllLabel" minOccurs="0"/>
                <xsd:element ref="ns3:MediaServiceMetadata" minOccurs="0"/>
                <xsd:element ref="ns3:MediaServiceFastMetadata" minOccurs="0"/>
                <xsd:element ref="ns4:SharedWithUsers" minOccurs="0"/>
                <xsd:element ref="ns4:SharedWithDetail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Date" minOccurs="0"/>
                <xsd:element ref="ns3:size" minOccurs="0"/>
                <xsd:element ref="ns3:MediaLengthInSeconds" minOccurs="0"/>
                <xsd:element ref="ns3:lcf76f155ced4ddcb4097134ff3c332f"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QMULDocumentStatusTaxHTField0" ma:index="8" nillable="true" ma:taxonomy="true" ma:internalName="QMULDocumentStatusTaxHTField0" ma:taxonomyFieldName="QMULDocumentStatus" ma:displayName="Document Status" ma:default="" ma:fieldId="{083bdfb7-9f4e-4bc9-b582-62ed6b950f9e}" ma:sspId="9c18f9b8-5ae4-4f0b-a238-a922c51e2dda" ma:termSetId="780aba48-6c17-4ca0-84b9-f0207a095630" ma:anchorId="00000000-0000-0000-0000-000000000000" ma:open="false" ma:isKeyword="false">
      <xsd:complexType>
        <xsd:sequence>
          <xsd:element ref="pc:Terms" minOccurs="0" maxOccurs="1"/>
        </xsd:sequence>
      </xsd:complexType>
    </xsd:element>
    <xsd:element name="QMULDepartmentTaxHTField0" ma:index="10" nillable="true" ma:taxonomy="true" ma:internalName="QMULDepartmentTaxHTField0" ma:taxonomyFieldName="QMULDepartment" ma:displayName="Department" ma:readOnly="false" ma:default="" ma:fieldId="{2a7d89f9-5f8e-4c42-ab4f-aa1fc3002ea0}" ma:sspId="9c18f9b8-5ae4-4f0b-a238-a922c51e2dda" ma:termSetId="28874c57-2df5-45e8-a804-d15afc96d4ee" ma:anchorId="00000000-0000-0000-0000-000000000000" ma:open="false" ma:isKeyword="false">
      <xsd:complexType>
        <xsd:sequence>
          <xsd:element ref="pc:Terms" minOccurs="0" maxOccurs="1"/>
        </xsd:sequence>
      </xsd:complexType>
    </xsd:element>
    <xsd:element name="QMULSchoolTaxHTField0" ma:index="12" nillable="true" ma:taxonomy="true" ma:internalName="QMULSchoolTaxHTField0" ma:taxonomyFieldName="QMULSchool" ma:displayName="School" ma:readOnly="false" ma:default="" ma:fieldId="{46346f8e-3161-4021-8b14-3dcca2e3ca8d}" ma:sspId="9c18f9b8-5ae4-4f0b-a238-a922c51e2dda" ma:termSetId="0f9f7e9f-7d6b-4cae-9193-a3e3200f87de" ma:anchorId="00000000-0000-0000-0000-000000000000" ma:open="false" ma:isKeyword="false">
      <xsd:complexType>
        <xsd:sequence>
          <xsd:element ref="pc:Terms" minOccurs="0" maxOccurs="1"/>
        </xsd:sequence>
      </xsd:complexType>
    </xsd:element>
    <xsd:element name="QMULDocumentTypeTaxHTField0" ma:index="14" nillable="true" ma:taxonomy="true" ma:internalName="QMULDocumentTypeTaxHTField0" ma:taxonomyFieldName="QMULDocumentType" ma:displayName="Document Type" ma:default="" ma:fieldId="{2596c3af-0d77-4ea4-a15d-d3f71457b096}" ma:sspId="9c18f9b8-5ae4-4f0b-a238-a922c51e2dda" ma:termSetId="8ec3f1bd-c4f8-46a7-ae88-878ed3be39d1" ma:anchorId="00000000-0000-0000-0000-000000000000" ma:open="false" ma:isKeyword="false">
      <xsd:complexType>
        <xsd:sequence>
          <xsd:element ref="pc:Terms" minOccurs="0" maxOccurs="1"/>
        </xsd:sequence>
      </xsd:complexType>
    </xsd:element>
    <xsd:element name="QMULLocationTaxHTField0" ma:index="16" nillable="true" ma:taxonomy="true" ma:internalName="QMULLocationTaxHTField0" ma:taxonomyFieldName="QMULLocation" ma:displayName="Location" ma:default="" ma:fieldId="{29b985f4-a05e-4f39-b5da-e9fb81ddaa79}" ma:sspId="9c18f9b8-5ae4-4f0b-a238-a922c51e2dda" ma:termSetId="5327f1c4-618f-4317-b197-fc29da39fa66" ma:anchorId="00000000-0000-0000-0000-000000000000" ma:open="false" ma:isKeyword="false">
      <xsd:complexType>
        <xsd:sequence>
          <xsd:element ref="pc:Terms" minOccurs="0" maxOccurs="1"/>
        </xsd:sequence>
      </xsd:complexType>
    </xsd:element>
    <xsd:element name="QMULInformationClassificationTaxHTField0" ma:index="18" nillable="true" ma:taxonomy="true" ma:internalName="QMULInformationClassificationTaxHTField0" ma:taxonomyFieldName="QMULInformationClassification" ma:displayName="Information Classification" ma:default="1;#Protect|9124d8d9-0c1c-41e9-aa14-aba001e9a028" ma:fieldId="{57b3469a-2ea1-4a06-a2d1-c99ce62a5d6f}" ma:sspId="9c18f9b8-5ae4-4f0b-a238-a922c51e2dda" ma:termSetId="a3d7b326-4e5e-4e73-95fa-6245adfab113" ma:anchorId="00000000-0000-0000-0000-000000000000" ma:open="false" ma:isKeyword="false">
      <xsd:complexType>
        <xsd:sequence>
          <xsd:element ref="pc:Terms" minOccurs="0" maxOccurs="1"/>
        </xsd:sequence>
      </xsd:complexType>
    </xsd:element>
    <xsd:element name="QMULAcademicYear" ma:index="20" nillable="true" ma:displayName="Academic Year" ma:decimals="0" ma:internalName="QMULAcademicYear" ma:percentage="FALSE">
      <xsd:simpleType>
        <xsd:restriction base="dms:Number">
          <xsd:maxInclusive value="9999"/>
          <xsd:minInclusive value="1000"/>
        </xsd:restriction>
      </xsd:simpleType>
    </xsd:element>
    <xsd:element name="QMULProject" ma:index="21" nillable="true" ma:displayName="Project" ma:internalName="QMULProject">
      <xsd:simpleType>
        <xsd:restriction base="dms:Text">
          <xsd:maxLength value="255"/>
        </xsd:restriction>
      </xsd:simpleType>
    </xsd:element>
    <xsd:element name="QMULReviewDate" ma:index="22" nillable="true" ma:displayName="Review Date" ma:format="DateOnly" ma:internalName="QMULReviewDate">
      <xsd:simpleType>
        <xsd:restriction base="dms:DateTime"/>
      </xsd:simpleType>
    </xsd:element>
    <xsd:element name="QMULOwner" ma:index="23" nillable="true" ma:displayName="Owner" ma:list="UserInfo" ma:SharePointGroup="0" ma:internalName="QMULOwne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efd484-15aa-41a0-83f6-0646502cb6d6" elementFormDefault="qualified">
    <xsd:import namespace="http://schemas.microsoft.com/office/2006/documentManagement/types"/>
    <xsd:import namespace="http://schemas.microsoft.com/office/infopath/2007/PartnerControls"/>
    <xsd:element name="TaxKeywordTaxHTField" ma:index="24" nillable="true" ma:taxonomy="true" ma:internalName="TaxKeywordTaxHTField" ma:taxonomyFieldName="TaxKeyword" ma:displayName="Enterprise Keywords" ma:fieldId="{23f27201-bee3-471e-b2e7-b64fd8b7ca38}" ma:taxonomyMulti="true" ma:sspId="9c18f9b8-5ae4-4f0b-a238-a922c51e2dda" ma:termSetId="00000000-0000-0000-0000-000000000000" ma:anchorId="00000000-0000-0000-0000-000000000000" ma:open="true" ma:isKeyword="true">
      <xsd:complexType>
        <xsd:sequence>
          <xsd:element ref="pc:Terms" minOccurs="0" maxOccurs="1"/>
        </xsd:sequence>
      </xsd:complexType>
    </xsd:element>
    <xsd:element name="TaxCatchAll" ma:index="26" nillable="true" ma:displayName="Taxonomy Catch All Column" ma:hidden="true" ma:list="{4d881622-d4eb-452a-ad52-5fdf0110c499}" ma:internalName="TaxCatchAll" ma:showField="CatchAllData" ma:web="6649982f-b66b-4072-8006-4697fed55f9d">
      <xsd:complexType>
        <xsd:complexContent>
          <xsd:extension base="dms:MultiChoiceLookup">
            <xsd:sequence>
              <xsd:element name="Value" type="dms:Lookup" maxOccurs="unbounded" minOccurs="0" nillable="true"/>
            </xsd:sequence>
          </xsd:extension>
        </xsd:complexContent>
      </xsd:complexType>
    </xsd:element>
    <xsd:element name="TaxCatchAllLabel" ma:index="27" nillable="true" ma:displayName="Taxonomy Catch All Column1" ma:hidden="true" ma:list="{4d881622-d4eb-452a-ad52-5fdf0110c499}" ma:internalName="TaxCatchAllLabel" ma:readOnly="true" ma:showField="CatchAllDataLabel" ma:web="6649982f-b66b-4072-8006-4697fed55f9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ae7f3d-bcd0-4e4b-af93-f03a9fbb19b5"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KeyPoints" ma:index="32" nillable="true" ma:displayName="MediaServiceAutoKeyPoints" ma:hidden="true" ma:internalName="MediaServiceAutoKeyPoints" ma:readOnly="true">
      <xsd:simpleType>
        <xsd:restriction base="dms:Note"/>
      </xsd:simpleType>
    </xsd:element>
    <xsd:element name="MediaServiceKeyPoints" ma:index="33" nillable="true" ma:displayName="KeyPoints" ma:internalName="MediaServiceKeyPoints" ma:readOnly="true">
      <xsd:simpleType>
        <xsd:restriction base="dms:Note">
          <xsd:maxLength value="255"/>
        </xsd:restriction>
      </xsd:simpleType>
    </xsd:element>
    <xsd:element name="MediaServiceAutoTags" ma:index="34" nillable="true" ma:displayName="Tags" ma:internalName="MediaServiceAutoTags"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GenerationTime" ma:index="36" nillable="true" ma:displayName="MediaServiceGenerationTime" ma:hidden="true" ma:internalName="MediaServiceGenerationTime" ma:readOnly="true">
      <xsd:simpleType>
        <xsd:restriction base="dms:Text"/>
      </xsd:simpleType>
    </xsd:element>
    <xsd:element name="MediaServiceEventHashCode" ma:index="37" nillable="true" ma:displayName="MediaServiceEventHashCode" ma:hidden="true" ma:internalName="MediaServiceEventHashCode" ma:readOnly="true">
      <xsd:simpleType>
        <xsd:restriction base="dms:Text"/>
      </xsd:simpleType>
    </xsd:element>
    <xsd:element name="MediaServiceDateTaken" ma:index="38" nillable="true" ma:displayName="MediaServiceDateTaken" ma:hidden="true" ma:internalName="MediaServiceDateTaken" ma:readOnly="true">
      <xsd:simpleType>
        <xsd:restriction base="dms:Text"/>
      </xsd:simpleType>
    </xsd:element>
    <xsd:element name="MediaServiceLocation" ma:index="39" nillable="true" ma:displayName="Location" ma:internalName="MediaServiceLocation" ma:readOnly="true">
      <xsd:simpleType>
        <xsd:restriction base="dms:Text"/>
      </xsd:simpleType>
    </xsd:element>
    <xsd:element name="Date" ma:index="40" nillable="true" ma:displayName="Date" ma:format="DateOnly" ma:internalName="Date">
      <xsd:simpleType>
        <xsd:restriction base="dms:DateTime"/>
      </xsd:simpleType>
    </xsd:element>
    <xsd:element name="size" ma:index="41" nillable="true" ma:displayName="size" ma:internalName="size">
      <xsd:simpleType>
        <xsd:restriction base="dms:Text">
          <xsd:maxLength value="255"/>
        </xsd:restriction>
      </xsd:simpleType>
    </xsd:element>
    <xsd:element name="MediaLengthInSeconds" ma:index="42" nillable="true" ma:displayName="Length (seconds)" ma:internalName="MediaLengthInSeconds" ma:readOnly="true">
      <xsd:simpleType>
        <xsd:restriction base="dms:Unknown"/>
      </xsd:simpleType>
    </xsd:element>
    <xsd:element name="lcf76f155ced4ddcb4097134ff3c332f" ma:index="44" nillable="true" ma:taxonomy="true" ma:internalName="lcf76f155ced4ddcb4097134ff3c332f" ma:taxonomyFieldName="MediaServiceImageTags" ma:displayName="Image Tags" ma:readOnly="false" ma:fieldId="{5cf76f15-5ced-4ddc-b409-7134ff3c332f}" ma:taxonomyMulti="true" ma:sspId="9c18f9b8-5ae4-4f0b-a238-a922c51e2dd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46" nillable="true" ma:displayName="MediaServiceSearchProperties" ma:hidden="true" ma:internalName="MediaServiceSearchProperties" ma:readOnly="true">
      <xsd:simpleType>
        <xsd:restriction base="dms:Note"/>
      </xsd:simpleType>
    </xsd:element>
    <xsd:element name="MediaServiceBillingMetadata" ma:index="4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49982f-b66b-4072-8006-4697fed55f9d" elementFormDefault="qualified">
    <xsd:import namespace="http://schemas.microsoft.com/office/2006/documentManagement/types"/>
    <xsd:import namespace="http://schemas.microsoft.com/office/infopath/2007/PartnerControls"/>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QMULInformationClassificationTaxHTField0 xmlns="http://schemas.microsoft.com/sharepoint/v3">
      <Terms xmlns="http://schemas.microsoft.com/office/infopath/2007/PartnerControls">
        <TermInfo xmlns="http://schemas.microsoft.com/office/infopath/2007/PartnerControls">
          <TermName xmlns="http://schemas.microsoft.com/office/infopath/2007/PartnerControls">Protect</TermName>
          <TermId xmlns="http://schemas.microsoft.com/office/infopath/2007/PartnerControls">9124d8d9-0c1c-41e9-aa14-aba001e9a028</TermId>
        </TermInfo>
      </Terms>
    </QMULInformationClassificationTaxHTField0>
    <TaxKeywordTaxHTField xmlns="d5efd484-15aa-41a0-83f6-0646502cb6d6">
      <Terms xmlns="http://schemas.microsoft.com/office/infopath/2007/PartnerControls"/>
    </TaxKeywordTaxHTField>
    <TaxCatchAll xmlns="d5efd484-15aa-41a0-83f6-0646502cb6d6">
      <Value>1</Value>
    </TaxCatchAll>
    <QMULSchoolTaxHTField0 xmlns="http://schemas.microsoft.com/sharepoint/v3">
      <Terms xmlns="http://schemas.microsoft.com/office/infopath/2007/PartnerControls"/>
    </QMULSchoolTaxHTField0>
    <QMULDocumentTypeTaxHTField0 xmlns="http://schemas.microsoft.com/sharepoint/v3">
      <Terms xmlns="http://schemas.microsoft.com/office/infopath/2007/PartnerControls"/>
    </QMULDocumentTypeTaxHTField0>
    <QMULReviewDate xmlns="http://schemas.microsoft.com/sharepoint/v3" xsi:nil="true"/>
    <lcf76f155ced4ddcb4097134ff3c332f xmlns="45ae7f3d-bcd0-4e4b-af93-f03a9fbb19b5">
      <Terms xmlns="http://schemas.microsoft.com/office/infopath/2007/PartnerControls"/>
    </lcf76f155ced4ddcb4097134ff3c332f>
    <Date xmlns="45ae7f3d-bcd0-4e4b-af93-f03a9fbb19b5" xsi:nil="true"/>
    <QMULOwner xmlns="http://schemas.microsoft.com/sharepoint/v3">
      <UserInfo>
        <DisplayName/>
        <AccountId xsi:nil="true"/>
        <AccountType/>
      </UserInfo>
    </QMULOwner>
    <size xmlns="45ae7f3d-bcd0-4e4b-af93-f03a9fbb19b5" xsi:nil="true"/>
    <QMULDepartmentTaxHTField0 xmlns="http://schemas.microsoft.com/sharepoint/v3">
      <Terms xmlns="http://schemas.microsoft.com/office/infopath/2007/PartnerControls"/>
    </QMULDepartmentTaxHTField0>
    <QMULAcademicYear xmlns="http://schemas.microsoft.com/sharepoint/v3" xsi:nil="true"/>
    <QMULLocationTaxHTField0 xmlns="http://schemas.microsoft.com/sharepoint/v3">
      <Terms xmlns="http://schemas.microsoft.com/office/infopath/2007/PartnerControls"/>
    </QMULLocationTaxHTField0>
    <QMULDocumentStatusTaxHTField0 xmlns="http://schemas.microsoft.com/sharepoint/v3">
      <Terms xmlns="http://schemas.microsoft.com/office/infopath/2007/PartnerControls"/>
    </QMULDocumentStatusTaxHTField0>
    <QMULProject xmlns="http://schemas.microsoft.com/sharepoint/v3" xsi:nil="true"/>
    <SharedWithUsers xmlns="6649982f-b66b-4072-8006-4697fed55f9d">
      <UserInfo>
        <DisplayName>Yioryos Makedonis</DisplayName>
        <AccountId>38</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9c18f9b8-5ae4-4f0b-a238-a922c51e2dda" ContentTypeId="0x0101005EA864BF41DF8A41860E925F5B29BCF5" PreviousValue="false"/>
</file>

<file path=customXml/itemProps1.xml><?xml version="1.0" encoding="utf-8"?>
<ds:datastoreItem xmlns:ds="http://schemas.openxmlformats.org/officeDocument/2006/customXml" ds:itemID="{DB8B8444-48A0-4365-8721-0D21D3FE72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5efd484-15aa-41a0-83f6-0646502cb6d6"/>
    <ds:schemaRef ds:uri="45ae7f3d-bcd0-4e4b-af93-f03a9fbb19b5"/>
    <ds:schemaRef ds:uri="6649982f-b66b-4072-8006-4697fed55f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3C11F83-D989-4F6C-9244-4E0B2D727183}">
  <ds:schemaRefs>
    <ds:schemaRef ds:uri="45ae7f3d-bcd0-4e4b-af93-f03a9fbb19b5"/>
    <ds:schemaRef ds:uri="6649982f-b66b-4072-8006-4697fed55f9d"/>
    <ds:schemaRef ds:uri="d5efd484-15aa-41a0-83f6-0646502cb6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63AACD5-0149-4C1E-A2DD-79BF443801F3}">
  <ds:schemaRefs>
    <ds:schemaRef ds:uri="http://schemas.microsoft.com/sharepoint/v3/contenttype/forms"/>
  </ds:schemaRefs>
</ds:datastoreItem>
</file>

<file path=customXml/itemProps4.xml><?xml version="1.0" encoding="utf-8"?>
<ds:datastoreItem xmlns:ds="http://schemas.openxmlformats.org/officeDocument/2006/customXml" ds:itemID="{BFA7C406-364D-4DFF-BD11-97C0A65D7BE9}">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17</Slides>
  <Notes>9</Notes>
  <HiddenSlides>0</HiddenSlide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Useful Links</vt:lpstr>
      <vt:lpstr>PowerPoint Presentation</vt:lpstr>
      <vt:lpstr>PowerPoint Presentation</vt:lpstr>
      <vt:lpstr>AmplifyME Pathways Online Platform</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Kilvington</dc:creator>
  <cp:revision>245</cp:revision>
  <dcterms:created xsi:type="dcterms:W3CDTF">2021-09-17T16:19:10Z</dcterms:created>
  <dcterms:modified xsi:type="dcterms:W3CDTF">2025-10-09T09:20:20Z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0x0101005EA864BF41DF8A41860E925F5B29BCF500C9E68CFD6FF2F54DBD06B125470896AB</vt:lpwstr>
  </property>
  <property fmtid="{D5CDD505-2E9C-101B-9397-08002B2CF9AE}" pid="3" name="TaxKeyword">
    <vt:lpwstr/>
  </property>
  <property fmtid="{D5CDD505-2E9C-101B-9397-08002B2CF9AE}" pid="4" name="QMULDocumentStatus">
    <vt:lpwstr/>
  </property>
  <property fmtid="{D5CDD505-2E9C-101B-9397-08002B2CF9AE}" pid="5" name="MediaServiceImageTags">
    <vt:lpwstr/>
  </property>
  <property fmtid="{D5CDD505-2E9C-101B-9397-08002B2CF9AE}" pid="6" name="QMULInformationClassification">
    <vt:lpwstr>1;#Protect|9124d8d9-0c1c-41e9-aa14-aba001e9a028</vt:lpwstr>
  </property>
  <property fmtid="{D5CDD505-2E9C-101B-9397-08002B2CF9AE}" pid="7" name="QMULLocation">
    <vt:lpwstr/>
  </property>
  <property fmtid="{D5CDD505-2E9C-101B-9397-08002B2CF9AE}" pid="8" name="QMULDepartment">
    <vt:lpwstr/>
  </property>
  <property fmtid="{D5CDD505-2E9C-101B-9397-08002B2CF9AE}" pid="9" name="QMULDocumentType">
    <vt:lpwstr/>
  </property>
  <property fmtid="{D5CDD505-2E9C-101B-9397-08002B2CF9AE}" pid="10" name="QMULSchool">
    <vt:lpwstr/>
  </property>
</Properties>
</file>