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37"/>
  </p:notesMasterIdLst>
  <p:sldIdLst>
    <p:sldId id="256" r:id="rId2"/>
    <p:sldId id="266" r:id="rId3"/>
    <p:sldId id="257" r:id="rId4"/>
    <p:sldId id="267" r:id="rId5"/>
    <p:sldId id="258" r:id="rId6"/>
    <p:sldId id="285" r:id="rId7"/>
    <p:sldId id="278" r:id="rId8"/>
    <p:sldId id="292" r:id="rId9"/>
    <p:sldId id="293" r:id="rId10"/>
    <p:sldId id="291" r:id="rId11"/>
    <p:sldId id="296" r:id="rId12"/>
    <p:sldId id="271" r:id="rId13"/>
    <p:sldId id="287" r:id="rId14"/>
    <p:sldId id="274" r:id="rId15"/>
    <p:sldId id="273" r:id="rId16"/>
    <p:sldId id="264" r:id="rId17"/>
    <p:sldId id="260" r:id="rId18"/>
    <p:sldId id="269" r:id="rId19"/>
    <p:sldId id="268" r:id="rId20"/>
    <p:sldId id="276" r:id="rId21"/>
    <p:sldId id="261" r:id="rId22"/>
    <p:sldId id="265" r:id="rId23"/>
    <p:sldId id="272" r:id="rId24"/>
    <p:sldId id="288" r:id="rId25"/>
    <p:sldId id="270" r:id="rId26"/>
    <p:sldId id="263" r:id="rId27"/>
    <p:sldId id="259" r:id="rId28"/>
    <p:sldId id="282" r:id="rId29"/>
    <p:sldId id="279" r:id="rId30"/>
    <p:sldId id="283" r:id="rId31"/>
    <p:sldId id="280" r:id="rId32"/>
    <p:sldId id="284" r:id="rId33"/>
    <p:sldId id="290" r:id="rId34"/>
    <p:sldId id="281"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68"/>
    <p:restoredTop sz="95890"/>
  </p:normalViewPr>
  <p:slideViewPr>
    <p:cSldViewPr snapToGrid="0" snapToObjects="1">
      <p:cViewPr varScale="1">
        <p:scale>
          <a:sx n="90" d="100"/>
          <a:sy n="90" d="100"/>
        </p:scale>
        <p:origin x="232"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0045E-6E57-A142-AA4A-6506E8324247}"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18BD7-9DA2-3A47-BC2B-9F7DA982EADD}" type="slidenum">
              <a:rPr lang="en-US" smtClean="0"/>
              <a:t>‹#›</a:t>
            </a:fld>
            <a:endParaRPr lang="en-US"/>
          </a:p>
        </p:txBody>
      </p:sp>
    </p:spTree>
    <p:extLst>
      <p:ext uri="{BB962C8B-B14F-4D97-AF65-F5344CB8AC3E}">
        <p14:creationId xmlns:p14="http://schemas.microsoft.com/office/powerpoint/2010/main" val="206953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=wtWXJvt1eK0</a:t>
            </a:r>
          </a:p>
        </p:txBody>
      </p:sp>
      <p:sp>
        <p:nvSpPr>
          <p:cNvPr id="4" name="Slide Number Placeholder 3"/>
          <p:cNvSpPr>
            <a:spLocks noGrp="1"/>
          </p:cNvSpPr>
          <p:nvPr>
            <p:ph type="sldNum" sz="quarter" idx="5"/>
          </p:nvPr>
        </p:nvSpPr>
        <p:spPr/>
        <p:txBody>
          <a:bodyPr/>
          <a:lstStyle/>
          <a:p>
            <a:fld id="{4AE18BD7-9DA2-3A47-BC2B-9F7DA982EADD}" type="slidenum">
              <a:rPr lang="en-US" smtClean="0"/>
              <a:t>14</a:t>
            </a:fld>
            <a:endParaRPr lang="en-US"/>
          </a:p>
        </p:txBody>
      </p:sp>
    </p:spTree>
    <p:extLst>
      <p:ext uri="{BB962C8B-B14F-4D97-AF65-F5344CB8AC3E}">
        <p14:creationId xmlns:p14="http://schemas.microsoft.com/office/powerpoint/2010/main" val="240512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watch?time_continue</a:t>
            </a:r>
            <a:r>
              <a:rPr lang="en-US" dirty="0"/>
              <a:t>=211&amp;v=-8rmnsqyTkQ&amp;feature=</a:t>
            </a:r>
            <a:r>
              <a:rPr lang="en-US" dirty="0" err="1"/>
              <a:t>emb_logo</a:t>
            </a:r>
            <a:endParaRPr lang="en-US" dirty="0"/>
          </a:p>
        </p:txBody>
      </p:sp>
      <p:sp>
        <p:nvSpPr>
          <p:cNvPr id="4" name="Slide Number Placeholder 3"/>
          <p:cNvSpPr>
            <a:spLocks noGrp="1"/>
          </p:cNvSpPr>
          <p:nvPr>
            <p:ph type="sldNum" sz="quarter" idx="5"/>
          </p:nvPr>
        </p:nvSpPr>
        <p:spPr/>
        <p:txBody>
          <a:bodyPr/>
          <a:lstStyle/>
          <a:p>
            <a:fld id="{4AE18BD7-9DA2-3A47-BC2B-9F7DA982EADD}" type="slidenum">
              <a:rPr lang="en-US" smtClean="0"/>
              <a:t>19</a:t>
            </a:fld>
            <a:endParaRPr lang="en-US"/>
          </a:p>
        </p:txBody>
      </p:sp>
    </p:spTree>
    <p:extLst>
      <p:ext uri="{BB962C8B-B14F-4D97-AF65-F5344CB8AC3E}">
        <p14:creationId xmlns:p14="http://schemas.microsoft.com/office/powerpoint/2010/main" val="96343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Marginalisation</a:t>
            </a:r>
            <a:r>
              <a:rPr lang="en-US" dirty="0"/>
              <a:t> – citizenship - belonging</a:t>
            </a:r>
          </a:p>
        </p:txBody>
      </p:sp>
      <p:sp>
        <p:nvSpPr>
          <p:cNvPr id="4" name="Slide Number Placeholder 3"/>
          <p:cNvSpPr>
            <a:spLocks noGrp="1"/>
          </p:cNvSpPr>
          <p:nvPr>
            <p:ph type="sldNum" sz="quarter" idx="5"/>
          </p:nvPr>
        </p:nvSpPr>
        <p:spPr/>
        <p:txBody>
          <a:bodyPr/>
          <a:lstStyle/>
          <a:p>
            <a:fld id="{4AE18BD7-9DA2-3A47-BC2B-9F7DA982EADD}" type="slidenum">
              <a:rPr lang="en-US" smtClean="0"/>
              <a:t>20</a:t>
            </a:fld>
            <a:endParaRPr lang="en-US"/>
          </a:p>
        </p:txBody>
      </p:sp>
    </p:spTree>
    <p:extLst>
      <p:ext uri="{BB962C8B-B14F-4D97-AF65-F5344CB8AC3E}">
        <p14:creationId xmlns:p14="http://schemas.microsoft.com/office/powerpoint/2010/main" val="227387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18BD7-9DA2-3A47-BC2B-9F7DA982EADD}" type="slidenum">
              <a:rPr lang="en-US" smtClean="0"/>
              <a:t>32</a:t>
            </a:fld>
            <a:endParaRPr lang="en-US"/>
          </a:p>
        </p:txBody>
      </p:sp>
    </p:spTree>
    <p:extLst>
      <p:ext uri="{BB962C8B-B14F-4D97-AF65-F5344CB8AC3E}">
        <p14:creationId xmlns:p14="http://schemas.microsoft.com/office/powerpoint/2010/main" val="300157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1F27-6A08-7743-B1F5-28DE540148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FB722F6-4FAF-154B-A2F7-46260B3F44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364669B-FFB7-134B-836D-80830232B006}"/>
              </a:ext>
            </a:extLst>
          </p:cNvPr>
          <p:cNvSpPr>
            <a:spLocks noGrp="1"/>
          </p:cNvSpPr>
          <p:nvPr>
            <p:ph type="dt" sz="half" idx="10"/>
          </p:nvPr>
        </p:nvSpPr>
        <p:spPr/>
        <p:txBody>
          <a:bodyPr/>
          <a:lstStyle/>
          <a:p>
            <a:fld id="{72345051-2045-45DA-935E-2E3CA1A69ADC}" type="datetimeFigureOut">
              <a:rPr lang="en-US" smtClean="0"/>
              <a:t>1/22/24</a:t>
            </a:fld>
            <a:endParaRPr lang="en-US" dirty="0"/>
          </a:p>
        </p:txBody>
      </p:sp>
      <p:sp>
        <p:nvSpPr>
          <p:cNvPr id="5" name="Footer Placeholder 4">
            <a:extLst>
              <a:ext uri="{FF2B5EF4-FFF2-40B4-BE49-F238E27FC236}">
                <a16:creationId xmlns:a16="http://schemas.microsoft.com/office/drawing/2014/main" id="{B599B952-8E46-7A40-A6DA-803E9142B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06C63-A4A8-174F-869F-913EF79DF06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374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FC4F-1D18-8B4F-962B-5BC58EAB45A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1C0BCEC-2FA9-664A-AD58-C7CB104E547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C3F2EF-7E3D-5645-A923-514E3A4A92CE}"/>
              </a:ext>
            </a:extLst>
          </p:cNvPr>
          <p:cNvSpPr>
            <a:spLocks noGrp="1"/>
          </p:cNvSpPr>
          <p:nvPr>
            <p:ph type="dt" sz="half" idx="10"/>
          </p:nvPr>
        </p:nvSpPr>
        <p:spPr/>
        <p:txBody>
          <a:bodyPr/>
          <a:lstStyle/>
          <a:p>
            <a:fld id="{72345051-2045-45DA-935E-2E3CA1A69ADC}" type="datetimeFigureOut">
              <a:rPr lang="en-US" smtClean="0"/>
              <a:t>1/22/24</a:t>
            </a:fld>
            <a:endParaRPr lang="en-US"/>
          </a:p>
        </p:txBody>
      </p:sp>
      <p:sp>
        <p:nvSpPr>
          <p:cNvPr id="5" name="Footer Placeholder 4">
            <a:extLst>
              <a:ext uri="{FF2B5EF4-FFF2-40B4-BE49-F238E27FC236}">
                <a16:creationId xmlns:a16="http://schemas.microsoft.com/office/drawing/2014/main" id="{5D5A7DF0-74A8-8E45-BAFD-3ABEEDAC4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288B3-3046-A046-88E0-7199D161753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4284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B9B0F-935C-7044-84FA-37124BBE88C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24719F-C68A-B144-8DAA-13B78A43D83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A053C0-E9D6-7544-AFCC-D435D31B9E11}"/>
              </a:ext>
            </a:extLst>
          </p:cNvPr>
          <p:cNvSpPr>
            <a:spLocks noGrp="1"/>
          </p:cNvSpPr>
          <p:nvPr>
            <p:ph type="dt" sz="half" idx="10"/>
          </p:nvPr>
        </p:nvSpPr>
        <p:spPr/>
        <p:txBody>
          <a:bodyPr/>
          <a:lstStyle/>
          <a:p>
            <a:fld id="{72345051-2045-45DA-935E-2E3CA1A69ADC}" type="datetimeFigureOut">
              <a:rPr lang="en-US" smtClean="0"/>
              <a:t>1/22/24</a:t>
            </a:fld>
            <a:endParaRPr lang="en-US"/>
          </a:p>
        </p:txBody>
      </p:sp>
      <p:sp>
        <p:nvSpPr>
          <p:cNvPr id="5" name="Footer Placeholder 4">
            <a:extLst>
              <a:ext uri="{FF2B5EF4-FFF2-40B4-BE49-F238E27FC236}">
                <a16:creationId xmlns:a16="http://schemas.microsoft.com/office/drawing/2014/main" id="{95F1AFCA-34D1-1645-B9D0-239A9F88D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D8A19-2FAA-B443-8FF0-B0255AE24EE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9662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48AA-727B-2B4E-8FDB-6FFBBD0065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A7DDA3-2BE3-0541-B9A6-FE8801F8AE5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E310AA-868B-7A4A-9C99-7F3C85B584C4}"/>
              </a:ext>
            </a:extLst>
          </p:cNvPr>
          <p:cNvSpPr>
            <a:spLocks noGrp="1"/>
          </p:cNvSpPr>
          <p:nvPr>
            <p:ph type="dt" sz="half" idx="10"/>
          </p:nvPr>
        </p:nvSpPr>
        <p:spPr/>
        <p:txBody>
          <a:bodyPr/>
          <a:lstStyle/>
          <a:p>
            <a:fld id="{72345051-2045-45DA-935E-2E3CA1A69ADC}" type="datetimeFigureOut">
              <a:rPr lang="en-US" smtClean="0"/>
              <a:t>1/22/24</a:t>
            </a:fld>
            <a:endParaRPr lang="en-US"/>
          </a:p>
        </p:txBody>
      </p:sp>
      <p:sp>
        <p:nvSpPr>
          <p:cNvPr id="5" name="Footer Placeholder 4">
            <a:extLst>
              <a:ext uri="{FF2B5EF4-FFF2-40B4-BE49-F238E27FC236}">
                <a16:creationId xmlns:a16="http://schemas.microsoft.com/office/drawing/2014/main" id="{DFDFA04F-9427-9445-9774-31D9E5987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7CEB5-0CA5-6C45-9635-51B233E7087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2237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54EB-CC57-7340-8C42-850913124A4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660A826-BA5E-DA48-8A5F-F6F86AE33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AAB503-B446-7D44-8696-550A68234169}"/>
              </a:ext>
            </a:extLst>
          </p:cNvPr>
          <p:cNvSpPr>
            <a:spLocks noGrp="1"/>
          </p:cNvSpPr>
          <p:nvPr>
            <p:ph type="dt" sz="half" idx="10"/>
          </p:nvPr>
        </p:nvSpPr>
        <p:spPr/>
        <p:txBody>
          <a:bodyPr/>
          <a:lstStyle/>
          <a:p>
            <a:fld id="{72345051-2045-45DA-935E-2E3CA1A69ADC}" type="datetimeFigureOut">
              <a:rPr lang="en-US" smtClean="0"/>
              <a:t>1/22/24</a:t>
            </a:fld>
            <a:endParaRPr lang="en-US"/>
          </a:p>
        </p:txBody>
      </p:sp>
      <p:sp>
        <p:nvSpPr>
          <p:cNvPr id="5" name="Footer Placeholder 4">
            <a:extLst>
              <a:ext uri="{FF2B5EF4-FFF2-40B4-BE49-F238E27FC236}">
                <a16:creationId xmlns:a16="http://schemas.microsoft.com/office/drawing/2014/main" id="{5701D4E8-59AC-D04B-B2FD-E99889BC0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C0921-7458-A94E-91FF-31FBF2EBA69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23168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37D9-49C7-6647-9BED-608743EFBAC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8FCFBF-875D-EF46-83CE-1C4E37FD11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68611F5-D2D6-9B46-ADB7-31D2BC5B5A3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C21543F-9713-2641-8E3C-03125A62B8FF}"/>
              </a:ext>
            </a:extLst>
          </p:cNvPr>
          <p:cNvSpPr>
            <a:spLocks noGrp="1"/>
          </p:cNvSpPr>
          <p:nvPr>
            <p:ph type="dt" sz="half" idx="10"/>
          </p:nvPr>
        </p:nvSpPr>
        <p:spPr/>
        <p:txBody>
          <a:bodyPr/>
          <a:lstStyle/>
          <a:p>
            <a:fld id="{72345051-2045-45DA-935E-2E3CA1A69ADC}" type="datetimeFigureOut">
              <a:rPr lang="en-US" smtClean="0"/>
              <a:t>1/22/24</a:t>
            </a:fld>
            <a:endParaRPr lang="en-US"/>
          </a:p>
        </p:txBody>
      </p:sp>
      <p:sp>
        <p:nvSpPr>
          <p:cNvPr id="6" name="Footer Placeholder 5">
            <a:extLst>
              <a:ext uri="{FF2B5EF4-FFF2-40B4-BE49-F238E27FC236}">
                <a16:creationId xmlns:a16="http://schemas.microsoft.com/office/drawing/2014/main" id="{FE82F6CF-D38C-4F4E-AEF4-034CD54B7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9DCC2-87CE-0145-AE59-781E58E61F6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4360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9FCD-8E3F-D946-B115-9570D18B565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21A5DF-7257-8C46-85BE-6DA59B2CDD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1381C2-9F14-404F-9D21-5E2122CC3E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1896C18-671F-764E-84B4-33AC156127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8FB304-DA54-504A-9A0A-0419E738D49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3B60643-05E0-DF43-8885-942E8B6FF1DD}"/>
              </a:ext>
            </a:extLst>
          </p:cNvPr>
          <p:cNvSpPr>
            <a:spLocks noGrp="1"/>
          </p:cNvSpPr>
          <p:nvPr>
            <p:ph type="dt" sz="half" idx="10"/>
          </p:nvPr>
        </p:nvSpPr>
        <p:spPr/>
        <p:txBody>
          <a:bodyPr/>
          <a:lstStyle/>
          <a:p>
            <a:fld id="{72345051-2045-45DA-935E-2E3CA1A69ADC}" type="datetimeFigureOut">
              <a:rPr lang="en-US" smtClean="0"/>
              <a:t>1/22/24</a:t>
            </a:fld>
            <a:endParaRPr lang="en-US" dirty="0"/>
          </a:p>
        </p:txBody>
      </p:sp>
      <p:sp>
        <p:nvSpPr>
          <p:cNvPr id="8" name="Footer Placeholder 7">
            <a:extLst>
              <a:ext uri="{FF2B5EF4-FFF2-40B4-BE49-F238E27FC236}">
                <a16:creationId xmlns:a16="http://schemas.microsoft.com/office/drawing/2014/main" id="{863837FF-00CB-FC4C-8951-C55888D1EF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16A4F8-FF3F-9041-A836-63342B7FC107}"/>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54993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A4B24-37F9-984A-85FE-E617827920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7E56E66-5B48-D243-A6E3-C7B04BD4544B}"/>
              </a:ext>
            </a:extLst>
          </p:cNvPr>
          <p:cNvSpPr>
            <a:spLocks noGrp="1"/>
          </p:cNvSpPr>
          <p:nvPr>
            <p:ph type="dt" sz="half" idx="10"/>
          </p:nvPr>
        </p:nvSpPr>
        <p:spPr/>
        <p:txBody>
          <a:bodyPr/>
          <a:lstStyle/>
          <a:p>
            <a:fld id="{72345051-2045-45DA-935E-2E3CA1A69ADC}" type="datetimeFigureOut">
              <a:rPr lang="en-US" smtClean="0"/>
              <a:t>1/22/24</a:t>
            </a:fld>
            <a:endParaRPr lang="en-US"/>
          </a:p>
        </p:txBody>
      </p:sp>
      <p:sp>
        <p:nvSpPr>
          <p:cNvPr id="4" name="Footer Placeholder 3">
            <a:extLst>
              <a:ext uri="{FF2B5EF4-FFF2-40B4-BE49-F238E27FC236}">
                <a16:creationId xmlns:a16="http://schemas.microsoft.com/office/drawing/2014/main" id="{ACCFDFFE-6F26-DB4C-8B55-96E3F23D0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AF311D-EA86-D34D-A8AD-77E87D862A1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9753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38197-7D3B-FD45-B655-24E6888E3E3B}"/>
              </a:ext>
            </a:extLst>
          </p:cNvPr>
          <p:cNvSpPr>
            <a:spLocks noGrp="1"/>
          </p:cNvSpPr>
          <p:nvPr>
            <p:ph type="dt" sz="half" idx="10"/>
          </p:nvPr>
        </p:nvSpPr>
        <p:spPr/>
        <p:txBody>
          <a:bodyPr/>
          <a:lstStyle/>
          <a:p>
            <a:fld id="{72345051-2045-45DA-935E-2E3CA1A69ADC}" type="datetimeFigureOut">
              <a:rPr lang="en-US" smtClean="0"/>
              <a:t>1/22/24</a:t>
            </a:fld>
            <a:endParaRPr lang="en-US"/>
          </a:p>
        </p:txBody>
      </p:sp>
      <p:sp>
        <p:nvSpPr>
          <p:cNvPr id="3" name="Footer Placeholder 2">
            <a:extLst>
              <a:ext uri="{FF2B5EF4-FFF2-40B4-BE49-F238E27FC236}">
                <a16:creationId xmlns:a16="http://schemas.microsoft.com/office/drawing/2014/main" id="{0D7291EA-C737-644A-91C6-0A35172964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7AEE9D-E15B-DB45-A10A-4F58FF7B938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366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6A04-20B6-E047-87CA-C08F63EA29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5A7745C-0B97-D245-9085-770C8AA02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7CD2F5-D614-1F4F-B11D-4455D38D8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4CF762-4AF2-564D-8C7E-2AB33619EFCE}"/>
              </a:ext>
            </a:extLst>
          </p:cNvPr>
          <p:cNvSpPr>
            <a:spLocks noGrp="1"/>
          </p:cNvSpPr>
          <p:nvPr>
            <p:ph type="dt" sz="half" idx="10"/>
          </p:nvPr>
        </p:nvSpPr>
        <p:spPr/>
        <p:txBody>
          <a:bodyPr/>
          <a:lstStyle/>
          <a:p>
            <a:fld id="{72345051-2045-45DA-935E-2E3CA1A69ADC}" type="datetimeFigureOut">
              <a:rPr lang="en-US" smtClean="0"/>
              <a:t>1/22/24</a:t>
            </a:fld>
            <a:endParaRPr lang="en-US"/>
          </a:p>
        </p:txBody>
      </p:sp>
      <p:sp>
        <p:nvSpPr>
          <p:cNvPr id="6" name="Footer Placeholder 5">
            <a:extLst>
              <a:ext uri="{FF2B5EF4-FFF2-40B4-BE49-F238E27FC236}">
                <a16:creationId xmlns:a16="http://schemas.microsoft.com/office/drawing/2014/main" id="{8955DE29-9DE7-9645-929A-4287404C3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DD14B-694E-164D-A3C6-E0BE8AE8D5F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8738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8314-202D-1145-9543-391B67D4D0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A4EBEC-AB2A-DC43-B40B-2022EEB38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50466D-EA4A-294E-9D24-265D785E2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EAFA21-7120-5A4B-A667-4FE6E17671AC}"/>
              </a:ext>
            </a:extLst>
          </p:cNvPr>
          <p:cNvSpPr>
            <a:spLocks noGrp="1"/>
          </p:cNvSpPr>
          <p:nvPr>
            <p:ph type="dt" sz="half" idx="10"/>
          </p:nvPr>
        </p:nvSpPr>
        <p:spPr/>
        <p:txBody>
          <a:bodyPr/>
          <a:lstStyle/>
          <a:p>
            <a:fld id="{72345051-2045-45DA-935E-2E3CA1A69ADC}" type="datetimeFigureOut">
              <a:rPr lang="en-US" smtClean="0"/>
              <a:t>1/22/24</a:t>
            </a:fld>
            <a:endParaRPr lang="en-US"/>
          </a:p>
        </p:txBody>
      </p:sp>
      <p:sp>
        <p:nvSpPr>
          <p:cNvPr id="6" name="Footer Placeholder 5">
            <a:extLst>
              <a:ext uri="{FF2B5EF4-FFF2-40B4-BE49-F238E27FC236}">
                <a16:creationId xmlns:a16="http://schemas.microsoft.com/office/drawing/2014/main" id="{C59D85FE-2DAA-D844-9037-B5D36F6F9B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3C7781-01CB-584A-83CD-15A5604B0BD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0749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610409-41EE-8640-8014-824B2CBAF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9C76282-22D9-BC48-B06F-98F43EC6BF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43A8AE-4928-0D43-BE7D-843ADF03E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1/22/24</a:t>
            </a:fld>
            <a:endParaRPr lang="en-US" dirty="0"/>
          </a:p>
        </p:txBody>
      </p:sp>
      <p:sp>
        <p:nvSpPr>
          <p:cNvPr id="5" name="Footer Placeholder 4">
            <a:extLst>
              <a:ext uri="{FF2B5EF4-FFF2-40B4-BE49-F238E27FC236}">
                <a16:creationId xmlns:a16="http://schemas.microsoft.com/office/drawing/2014/main" id="{4B0DE353-CFEF-AC46-94A3-F91620E04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BB78E0-8B4E-B84B-A91E-3492C47D43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6553368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Video 3">
            <a:extLst>
              <a:ext uri="{FF2B5EF4-FFF2-40B4-BE49-F238E27FC236}">
                <a16:creationId xmlns:a16="http://schemas.microsoft.com/office/drawing/2014/main" id="{EE7BF449-E652-4B7E-B8B6-63F3F19A052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blip>
          <a:srcRect r="-1" b="258"/>
          <a:stretch/>
        </p:blipFill>
        <p:spPr>
          <a:xfrm>
            <a:off x="20" y="10"/>
            <a:ext cx="12188931" cy="6857990"/>
          </a:xfrm>
          <a:prstGeom prst="rect">
            <a:avLst/>
          </a:prstGeom>
        </p:spPr>
      </p:pic>
      <p:sp>
        <p:nvSpPr>
          <p:cNvPr id="2" name="Title 1">
            <a:extLst>
              <a:ext uri="{FF2B5EF4-FFF2-40B4-BE49-F238E27FC236}">
                <a16:creationId xmlns:a16="http://schemas.microsoft.com/office/drawing/2014/main" id="{70956AB9-9D97-F846-89C1-EDA687F93446}"/>
              </a:ext>
            </a:extLst>
          </p:cNvPr>
          <p:cNvSpPr>
            <a:spLocks noGrp="1"/>
          </p:cNvSpPr>
          <p:nvPr>
            <p:ph type="ctrTitle"/>
          </p:nvPr>
        </p:nvSpPr>
        <p:spPr>
          <a:xfrm>
            <a:off x="1527048" y="1124712"/>
            <a:ext cx="9144000" cy="3063240"/>
          </a:xfrm>
        </p:spPr>
        <p:txBody>
          <a:bodyPr>
            <a:normAutofit/>
          </a:bodyPr>
          <a:lstStyle/>
          <a:p>
            <a:pPr algn="ctr"/>
            <a:r>
              <a:rPr lang="en-US" dirty="0">
                <a:solidFill>
                  <a:schemeClr val="bg1"/>
                </a:solidFill>
              </a:rPr>
              <a:t>Queer politics in contemporary France</a:t>
            </a:r>
          </a:p>
        </p:txBody>
      </p:sp>
      <p:sp>
        <p:nvSpPr>
          <p:cNvPr id="3" name="Subtitle 2">
            <a:extLst>
              <a:ext uri="{FF2B5EF4-FFF2-40B4-BE49-F238E27FC236}">
                <a16:creationId xmlns:a16="http://schemas.microsoft.com/office/drawing/2014/main" id="{5EDE4A88-83A0-B845-94A9-0D791202FDB3}"/>
              </a:ext>
            </a:extLst>
          </p:cNvPr>
          <p:cNvSpPr>
            <a:spLocks noGrp="1"/>
          </p:cNvSpPr>
          <p:nvPr>
            <p:ph type="subTitle" idx="1"/>
          </p:nvPr>
        </p:nvSpPr>
        <p:spPr>
          <a:xfrm>
            <a:off x="1527048" y="4599432"/>
            <a:ext cx="9144000" cy="1227520"/>
          </a:xfrm>
        </p:spPr>
        <p:txBody>
          <a:bodyPr>
            <a:normAutofit/>
          </a:bodyPr>
          <a:lstStyle/>
          <a:p>
            <a:pPr algn="ctr"/>
            <a:endParaRPr lang="en-US" sz="3200">
              <a:solidFill>
                <a:schemeClr val="bg1"/>
              </a:solidFill>
            </a:endParaRPr>
          </a:p>
        </p:txBody>
      </p:sp>
    </p:spTree>
    <p:extLst>
      <p:ext uri="{BB962C8B-B14F-4D97-AF65-F5344CB8AC3E}">
        <p14:creationId xmlns:p14="http://schemas.microsoft.com/office/powerpoint/2010/main" val="76499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Diagram, engineering drawing&#10;&#10;Description automatically generated">
            <a:extLst>
              <a:ext uri="{FF2B5EF4-FFF2-40B4-BE49-F238E27FC236}">
                <a16:creationId xmlns:a16="http://schemas.microsoft.com/office/drawing/2014/main" id="{59B84BA5-7333-9D43-A588-C87493463ED4}"/>
              </a:ext>
            </a:extLst>
          </p:cNvPr>
          <p:cNvPicPr>
            <a:picLocks noGrp="1" noChangeAspect="1"/>
          </p:cNvPicPr>
          <p:nvPr>
            <p:ph idx="1"/>
          </p:nvPr>
        </p:nvPicPr>
        <p:blipFill rotWithShape="1">
          <a:blip r:embed="rId2"/>
          <a:srcRect t="1398" b="7526"/>
          <a:stretch/>
        </p:blipFill>
        <p:spPr>
          <a:xfrm>
            <a:off x="20" y="1282"/>
            <a:ext cx="12191980" cy="6856718"/>
          </a:xfrm>
          <a:prstGeom prst="rect">
            <a:avLst/>
          </a:prstGeom>
        </p:spPr>
      </p:pic>
      <p:sp>
        <p:nvSpPr>
          <p:cNvPr id="4" name="AutoShape 2" descr="Scan 2023-01-24 1306.pdf">
            <a:extLst>
              <a:ext uri="{FF2B5EF4-FFF2-40B4-BE49-F238E27FC236}">
                <a16:creationId xmlns:a16="http://schemas.microsoft.com/office/drawing/2014/main" id="{5DF468D7-C93A-ED4C-95B4-40227A7B67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9279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9B06-8CFE-D171-3EED-698B8E13AE9D}"/>
              </a:ext>
            </a:extLst>
          </p:cNvPr>
          <p:cNvSpPr>
            <a:spLocks noGrp="1"/>
          </p:cNvSpPr>
          <p:nvPr>
            <p:ph type="title"/>
          </p:nvPr>
        </p:nvSpPr>
        <p:spPr>
          <a:xfrm>
            <a:off x="762000" y="1138036"/>
            <a:ext cx="3962400" cy="1402470"/>
          </a:xfrm>
        </p:spPr>
        <p:txBody>
          <a:bodyPr anchor="t">
            <a:normAutofit/>
          </a:bodyPr>
          <a:lstStyle/>
          <a:p>
            <a:r>
              <a:rPr lang="en-US" sz="3000"/>
              <a:t>20</a:t>
            </a:r>
            <a:r>
              <a:rPr lang="en-US" sz="3000" baseline="30000"/>
              <a:t>th</a:t>
            </a:r>
            <a:r>
              <a:rPr lang="en-US" sz="3000"/>
              <a:t> century movements: Sin to disorder</a:t>
            </a:r>
          </a:p>
        </p:txBody>
      </p:sp>
      <p:cxnSp>
        <p:nvCxnSpPr>
          <p:cNvPr id="2055" name="Straight Connector 205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823EB3D2-A182-4000-4BB0-608797D78BEC}"/>
              </a:ext>
            </a:extLst>
          </p:cNvPr>
          <p:cNvSpPr>
            <a:spLocks noGrp="1"/>
          </p:cNvSpPr>
          <p:nvPr>
            <p:ph idx="1"/>
          </p:nvPr>
        </p:nvSpPr>
        <p:spPr>
          <a:xfrm>
            <a:off x="762001" y="2551176"/>
            <a:ext cx="4502726" cy="3588367"/>
          </a:xfrm>
        </p:spPr>
        <p:txBody>
          <a:bodyPr>
            <a:normAutofit lnSpcReduction="10000"/>
          </a:bodyPr>
          <a:lstStyle/>
          <a:p>
            <a:r>
              <a:rPr lang="en-US" sz="1600" dirty="0"/>
              <a:t>1942 law on sexual majority and 1960 law on public indecency (punished homosexuals more harshly than heterosexuals) – </a:t>
            </a:r>
          </a:p>
          <a:p>
            <a:r>
              <a:rPr lang="en-US" sz="1600" dirty="0"/>
              <a:t>Club </a:t>
            </a:r>
            <a:r>
              <a:rPr lang="en-US" sz="1600" dirty="0" err="1"/>
              <a:t>Arcadie</a:t>
            </a:r>
            <a:r>
              <a:rPr lang="en-US" sz="1600" dirty="0"/>
              <a:t> (1954): Republican assimilationist strategy: Pederasty – Ancient Greece</a:t>
            </a:r>
          </a:p>
          <a:p>
            <a:r>
              <a:rPr lang="en-US" sz="1600" dirty="0"/>
              <a:t>Vs : FHAR and GLH – sexual liberation = social reformation</a:t>
            </a:r>
          </a:p>
          <a:p>
            <a:pPr lvl="1"/>
            <a:r>
              <a:rPr lang="en-US" sz="1600" dirty="0"/>
              <a:t>Elimination of age of consent v </a:t>
            </a:r>
            <a:r>
              <a:rPr lang="en-US" sz="1600" i="1" dirty="0" err="1"/>
              <a:t>Arcadie</a:t>
            </a:r>
            <a:r>
              <a:rPr lang="en-US" sz="1600" dirty="0" err="1"/>
              <a:t>’s</a:t>
            </a:r>
            <a:r>
              <a:rPr lang="en-US" sz="1600" dirty="0"/>
              <a:t> goal of bringing the ages for heterosexual and homosexual acts into alignment with one another.</a:t>
            </a:r>
          </a:p>
          <a:p>
            <a:pPr lvl="1"/>
            <a:r>
              <a:rPr lang="en-US" sz="1600" dirty="0"/>
              <a:t>Guy </a:t>
            </a:r>
            <a:r>
              <a:rPr lang="en-US" sz="1600" dirty="0" err="1"/>
              <a:t>Hocquenguem</a:t>
            </a:r>
            <a:r>
              <a:rPr lang="en-US" sz="1600" dirty="0"/>
              <a:t> and Daniel </a:t>
            </a:r>
            <a:r>
              <a:rPr lang="en-US" sz="1600" dirty="0" err="1"/>
              <a:t>Guérin</a:t>
            </a:r>
            <a:r>
              <a:rPr lang="en-US" sz="1600" dirty="0"/>
              <a:t> – political potential of sexual liberation to establish the primacy and autonomy of desire itself</a:t>
            </a:r>
          </a:p>
          <a:p>
            <a:endParaRPr lang="en-US" sz="1600" dirty="0"/>
          </a:p>
        </p:txBody>
      </p:sp>
      <p:sp>
        <p:nvSpPr>
          <p:cNvPr id="2057" name="Rectangle 2056">
            <a:extLst>
              <a:ext uri="{FF2B5EF4-FFF2-40B4-BE49-F238E27FC236}">
                <a16:creationId xmlns:a16="http://schemas.microsoft.com/office/drawing/2014/main" id="{2AB11B05-5E59-5B88-D8DB-0E975DEAE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27" y="0"/>
            <a:ext cx="6927273" cy="6876532"/>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rcadie - La vie homosexuelle en France, de... de Julian Jackson - Livre -  Decitre">
            <a:extLst>
              <a:ext uri="{FF2B5EF4-FFF2-40B4-BE49-F238E27FC236}">
                <a16:creationId xmlns:a16="http://schemas.microsoft.com/office/drawing/2014/main" id="{891B385F-16F7-3A1A-73F5-289E3B3D9C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337465"/>
            <a:ext cx="2658860" cy="4188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inem'Arc-en-Ciel présente : Le FHAR et La révolution du désir – 🔴 Info  Libertaire">
            <a:extLst>
              <a:ext uri="{FF2B5EF4-FFF2-40B4-BE49-F238E27FC236}">
                <a16:creationId xmlns:a16="http://schemas.microsoft.com/office/drawing/2014/main" id="{B5E92DF5-C836-A9E7-8B87-950AC7235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 b="6"/>
          <a:stretch/>
        </p:blipFill>
        <p:spPr bwMode="auto">
          <a:xfrm>
            <a:off x="8935278" y="962904"/>
            <a:ext cx="2378539" cy="2378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E DESIR HOMOSEXUEL - COLLECTION PSYCHOTHEQUE. : HOCQUENGHEM (Guy).:  Amazon.co.uk: Books">
            <a:extLst>
              <a:ext uri="{FF2B5EF4-FFF2-40B4-BE49-F238E27FC236}">
                <a16:creationId xmlns:a16="http://schemas.microsoft.com/office/drawing/2014/main" id="{52CCA82A-214E-BE42-7B24-0F62C88D50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214" r="-1" b="-1"/>
          <a:stretch/>
        </p:blipFill>
        <p:spPr bwMode="auto">
          <a:xfrm>
            <a:off x="8935278" y="3524333"/>
            <a:ext cx="2378538" cy="237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8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7EA750-E908-2F47-8CE1-A291CAA52F66}"/>
              </a:ext>
            </a:extLst>
          </p:cNvPr>
          <p:cNvSpPr>
            <a:spLocks noGrp="1"/>
          </p:cNvSpPr>
          <p:nvPr>
            <p:ph type="title"/>
          </p:nvPr>
        </p:nvSpPr>
        <p:spPr>
          <a:xfrm>
            <a:off x="643467" y="321734"/>
            <a:ext cx="9137842" cy="1135737"/>
          </a:xfrm>
        </p:spPr>
        <p:txBody>
          <a:bodyPr>
            <a:normAutofit/>
          </a:bodyPr>
          <a:lstStyle/>
          <a:p>
            <a:r>
              <a:rPr lang="en-US" sz="3100" dirty="0"/>
              <a:t>Globalized gay consciousness: Stonewall (1969)</a:t>
            </a:r>
          </a:p>
        </p:txBody>
      </p:sp>
      <p:sp>
        <p:nvSpPr>
          <p:cNvPr id="3" name="Content Placeholder 2">
            <a:extLst>
              <a:ext uri="{FF2B5EF4-FFF2-40B4-BE49-F238E27FC236}">
                <a16:creationId xmlns:a16="http://schemas.microsoft.com/office/drawing/2014/main" id="{BA3E24B3-4CE7-B547-A7AB-00A2BDAAFD6D}"/>
              </a:ext>
            </a:extLst>
          </p:cNvPr>
          <p:cNvSpPr>
            <a:spLocks noGrp="1"/>
          </p:cNvSpPr>
          <p:nvPr>
            <p:ph idx="1"/>
          </p:nvPr>
        </p:nvSpPr>
        <p:spPr>
          <a:xfrm>
            <a:off x="327349" y="1569173"/>
            <a:ext cx="6471766" cy="4967093"/>
          </a:xfrm>
        </p:spPr>
        <p:txBody>
          <a:bodyPr>
            <a:noAutofit/>
          </a:bodyPr>
          <a:lstStyle/>
          <a:p>
            <a:pPr marL="0" indent="0">
              <a:buNone/>
            </a:pPr>
            <a:r>
              <a:rPr lang="en-GB" sz="1600" dirty="0"/>
              <a:t>Stonewall refers to the “Stonewall riots,” a series of uprisings that began on the night of June 27−28, 1969 between gay men and lesbians and the police in the “Stonewall Inn” in Greenwich Village. This event has come to symbolically represent the beginning of a new era in </a:t>
            </a:r>
            <a:r>
              <a:rPr lang="en-GB" sz="1600" b="1" dirty="0"/>
              <a:t>civil rights claims </a:t>
            </a:r>
            <a:r>
              <a:rPr lang="en-GB" sz="1600" dirty="0"/>
              <a:t>for gays and lesbians.</a:t>
            </a:r>
            <a:endParaRPr lang="en-US" sz="1600" dirty="0"/>
          </a:p>
          <a:p>
            <a:pPr marL="0" indent="0">
              <a:buNone/>
            </a:pPr>
            <a:r>
              <a:rPr lang="en-US" sz="1600" dirty="0"/>
              <a:t>Unlike the post-Stonewall emergence of gay consciousness, there was not in France such a widespread and visible concretization of group visibility and gay politics:</a:t>
            </a:r>
          </a:p>
          <a:p>
            <a:r>
              <a:rPr lang="en-US" sz="1600" dirty="0"/>
              <a:t>May 1968 – </a:t>
            </a:r>
            <a:r>
              <a:rPr lang="en-US" sz="1600" i="1" dirty="0"/>
              <a:t>Front </a:t>
            </a:r>
            <a:r>
              <a:rPr lang="en-US" sz="1600" i="1" dirty="0" err="1"/>
              <a:t>homosexuel</a:t>
            </a:r>
            <a:r>
              <a:rPr lang="en-US" sz="1600" i="1" dirty="0"/>
              <a:t> </a:t>
            </a:r>
            <a:r>
              <a:rPr lang="en-US" sz="1600" i="1" dirty="0" err="1"/>
              <a:t>d’action</a:t>
            </a:r>
            <a:r>
              <a:rPr lang="en-US" sz="1600" i="1" dirty="0"/>
              <a:t> </a:t>
            </a:r>
            <a:r>
              <a:rPr lang="en-US" sz="1600" i="1" dirty="0" err="1"/>
              <a:t>révolutionnaire</a:t>
            </a:r>
            <a:endParaRPr lang="en-US" sz="1600" i="1" dirty="0"/>
          </a:p>
          <a:p>
            <a:r>
              <a:rPr lang="en-US" sz="1600" dirty="0"/>
              <a:t>Since the 1970s, glossy-style gay and lesbian news magazines, in the genre of such US identity-based publications as </a:t>
            </a:r>
            <a:r>
              <a:rPr lang="en-US" sz="1600" i="1" dirty="0"/>
              <a:t>The Advocate</a:t>
            </a:r>
            <a:r>
              <a:rPr lang="en-US" sz="1600" dirty="0"/>
              <a:t>, have gained significant popularity in France. This was most evident with the commercial success of the long running </a:t>
            </a:r>
            <a:r>
              <a:rPr lang="en-US" sz="1600" i="1" dirty="0"/>
              <a:t>Gai-Pied</a:t>
            </a:r>
            <a:r>
              <a:rPr lang="en-US" sz="1600" dirty="0"/>
              <a:t> (1979−92) and remains true today for both </a:t>
            </a:r>
            <a:r>
              <a:rPr lang="en-US" sz="1600" i="1" dirty="0" err="1"/>
              <a:t>Lesbia</a:t>
            </a:r>
            <a:r>
              <a:rPr lang="en-US" sz="1600" dirty="0"/>
              <a:t> (1982–present) and </a:t>
            </a:r>
            <a:r>
              <a:rPr lang="en-US" sz="1600" i="1" dirty="0" err="1"/>
              <a:t>Têtu</a:t>
            </a:r>
            <a:r>
              <a:rPr lang="en-US" sz="1600" dirty="0"/>
              <a:t> (1995–present).</a:t>
            </a:r>
          </a:p>
          <a:p>
            <a:r>
              <a:rPr lang="en-US" sz="1600" dirty="0"/>
              <a:t>It would take the AIDS crisis and responses to that for any sort of gay community recognizable as such from the Anglo-American tradition to develop in a post-2000, post- </a:t>
            </a:r>
            <a:r>
              <a:rPr lang="en-US" sz="1600" dirty="0" err="1"/>
              <a:t>PaCS</a:t>
            </a:r>
            <a:r>
              <a:rPr lang="en-US" sz="1600" dirty="0"/>
              <a:t> contemporary France</a:t>
            </a:r>
          </a:p>
          <a:p>
            <a:endParaRPr lang="en-US" sz="1600" dirty="0"/>
          </a:p>
          <a:p>
            <a:pPr marL="0" indent="0">
              <a:buNone/>
            </a:pPr>
            <a:endParaRPr lang="en-US" sz="1200" dirty="0"/>
          </a:p>
        </p:txBody>
      </p:sp>
      <p:sp>
        <p:nvSpPr>
          <p:cNvPr id="75" name="Isosceles Triangle 7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arvard scholars reflect on the history and legacy of the Stonewall riots –  Harvard Gazette">
            <a:extLst>
              <a:ext uri="{FF2B5EF4-FFF2-40B4-BE49-F238E27FC236}">
                <a16:creationId xmlns:a16="http://schemas.microsoft.com/office/drawing/2014/main" id="{A9290982-C9A2-A247-9B03-76E805831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35" r="-1" b="-1"/>
          <a:stretch/>
        </p:blipFill>
        <p:spPr bwMode="auto">
          <a:xfrm>
            <a:off x="6799115" y="1569173"/>
            <a:ext cx="4832544" cy="4396798"/>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80" name="Isosceles Triangle 79">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527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E210-D94B-C84F-B526-CE50EE5E0191}"/>
              </a:ext>
            </a:extLst>
          </p:cNvPr>
          <p:cNvSpPr>
            <a:spLocks noGrp="1"/>
          </p:cNvSpPr>
          <p:nvPr>
            <p:ph type="title"/>
          </p:nvPr>
        </p:nvSpPr>
        <p:spPr/>
        <p:txBody>
          <a:bodyPr/>
          <a:lstStyle/>
          <a:p>
            <a:r>
              <a:rPr lang="en-US" dirty="0"/>
              <a:t>Language of sexual citizenship – gay English?</a:t>
            </a:r>
          </a:p>
        </p:txBody>
      </p:sp>
      <p:sp>
        <p:nvSpPr>
          <p:cNvPr id="3" name="Content Placeholder 2">
            <a:extLst>
              <a:ext uri="{FF2B5EF4-FFF2-40B4-BE49-F238E27FC236}">
                <a16:creationId xmlns:a16="http://schemas.microsoft.com/office/drawing/2014/main" id="{DC3074C6-4C20-E34D-877B-C9511C325876}"/>
              </a:ext>
            </a:extLst>
          </p:cNvPr>
          <p:cNvSpPr>
            <a:spLocks noGrp="1"/>
          </p:cNvSpPr>
          <p:nvPr>
            <p:ph idx="1"/>
          </p:nvPr>
        </p:nvSpPr>
        <p:spPr/>
        <p:txBody>
          <a:bodyPr>
            <a:noAutofit/>
          </a:bodyPr>
          <a:lstStyle/>
          <a:p>
            <a:r>
              <a:rPr lang="en-US" sz="2400" dirty="0"/>
              <a:t>“Using the term, for example, invites consideration of how the so-called </a:t>
            </a:r>
            <a:r>
              <a:rPr lang="en-US" sz="2400" b="1" dirty="0"/>
              <a:t>globalization of gay men’s English coincides </a:t>
            </a:r>
            <a:r>
              <a:rPr lang="en-US" sz="2400" dirty="0"/>
              <a:t>with the selective transformation of other components of North American, urban gay culture: the politics and symbols of the Stonewall riots, the imperatives of the coming-out experience, and ideas of gay community and gay ghetto as well as rainbow flags, pink triangles, and other material markers of gay presence and gay pride” (</a:t>
            </a:r>
            <a:r>
              <a:rPr lang="en-GB" sz="2400" dirty="0"/>
              <a:t>Leap and </a:t>
            </a:r>
            <a:r>
              <a:rPr lang="en-GB" sz="2400" dirty="0" err="1"/>
              <a:t>Boellstorff</a:t>
            </a:r>
            <a:r>
              <a:rPr lang="en-GB" sz="2400" dirty="0"/>
              <a:t>, 2004, p.4)</a:t>
            </a:r>
          </a:p>
          <a:p>
            <a:r>
              <a:rPr lang="en-US" sz="2400" dirty="0"/>
              <a:t>Leap’s previous work on gay men’s English as well as Gilbert </a:t>
            </a:r>
            <a:r>
              <a:rPr lang="en-US" sz="2400" dirty="0" err="1"/>
              <a:t>Herdt’s</a:t>
            </a:r>
            <a:r>
              <a:rPr lang="en-US" sz="2400" dirty="0"/>
              <a:t> work on sexual cultures to claim that “if there are sexual cultures then there must be sexual languages, that is modes of describing, expressing, and interrogating the ideologies and practices relevant to the sexual culture(s)” (12)</a:t>
            </a:r>
            <a:endParaRPr lang="en-GB" sz="2400" dirty="0"/>
          </a:p>
        </p:txBody>
      </p:sp>
    </p:spTree>
    <p:extLst>
      <p:ext uri="{BB962C8B-B14F-4D97-AF65-F5344CB8AC3E}">
        <p14:creationId xmlns:p14="http://schemas.microsoft.com/office/powerpoint/2010/main" val="9549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4" name="Rectangle 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52CF7-1A10-9740-AF4E-10ED59BD979C}"/>
              </a:ext>
            </a:extLst>
          </p:cNvPr>
          <p:cNvSpPr>
            <a:spLocks noGrp="1"/>
          </p:cNvSpPr>
          <p:nvPr>
            <p:ph type="title"/>
          </p:nvPr>
        </p:nvSpPr>
        <p:spPr>
          <a:xfrm>
            <a:off x="572493" y="238539"/>
            <a:ext cx="11018520" cy="1434415"/>
          </a:xfrm>
        </p:spPr>
        <p:txBody>
          <a:bodyPr anchor="b">
            <a:normAutofit/>
          </a:bodyPr>
          <a:lstStyle/>
          <a:p>
            <a:r>
              <a:rPr lang="en-US" sz="4600"/>
              <a:t>EuroPride 1997 Paris – shame, citizenship, integration?</a:t>
            </a:r>
          </a:p>
        </p:txBody>
      </p:sp>
      <p:sp>
        <p:nvSpPr>
          <p:cNvPr id="616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22235EF-E71D-8049-89C8-3C00FC568F7E}"/>
              </a:ext>
            </a:extLst>
          </p:cNvPr>
          <p:cNvSpPr>
            <a:spLocks noGrp="1"/>
          </p:cNvSpPr>
          <p:nvPr>
            <p:ph idx="1"/>
          </p:nvPr>
        </p:nvSpPr>
        <p:spPr>
          <a:xfrm>
            <a:off x="572492" y="2071316"/>
            <a:ext cx="7286045" cy="4119172"/>
          </a:xfrm>
        </p:spPr>
        <p:txBody>
          <a:bodyPr anchor="t">
            <a:normAutofit/>
          </a:bodyPr>
          <a:lstStyle/>
          <a:p>
            <a:r>
              <a:rPr lang="en-US" sz="1800" dirty="0"/>
              <a:t>1970 which marked the first anniversary of the Stonewall riots, first gay pride march, Euro-Pride inaugurated in London in 1992. Coverage of 97 Paris – increase in </a:t>
            </a:r>
            <a:r>
              <a:rPr lang="en-US" sz="1800" b="1" dirty="0"/>
              <a:t>commercialism, consumption, Parisian transport</a:t>
            </a:r>
            <a:endParaRPr lang="en-GB" sz="1800" dirty="0"/>
          </a:p>
          <a:p>
            <a:r>
              <a:rPr lang="en-US" sz="1800" dirty="0"/>
              <a:t>Pride = associated with Europeanisation / NGOs. In their discursive framing of the parade, bound the event to the EU integration process in Serbia</a:t>
            </a:r>
            <a:endParaRPr lang="en-GB" sz="1800" dirty="0"/>
          </a:p>
          <a:p>
            <a:r>
              <a:rPr lang="en-US" sz="1800" dirty="0"/>
              <a:t>Queer sites of celebration and protest - queer tourism industry, history and materiality of homosexual oppression rubs against state spaces, what displays are deemed appropriate?</a:t>
            </a:r>
            <a:endParaRPr lang="en-GB" sz="1800" dirty="0"/>
          </a:p>
          <a:p>
            <a:r>
              <a:rPr lang="en-US" sz="1800" b="1" dirty="0"/>
              <a:t>Queer neoliberal cultural citizenship</a:t>
            </a:r>
            <a:r>
              <a:rPr lang="en-US" sz="1800" dirty="0"/>
              <a:t>, homonormativity once transgressive displays are now corporatized regulated and controlled</a:t>
            </a:r>
            <a:endParaRPr lang="en-GB" sz="1800" dirty="0"/>
          </a:p>
          <a:p>
            <a:r>
              <a:rPr lang="en-US" sz="1800" dirty="0"/>
              <a:t>Pride / shame – gay community was being shamed for its </a:t>
            </a:r>
            <a:r>
              <a:rPr lang="en-US" sz="1800" b="1" dirty="0"/>
              <a:t>normative embrace of corporate branding and </a:t>
            </a:r>
            <a:r>
              <a:rPr lang="en-GB" sz="1800" b="1" dirty="0"/>
              <a:t>c</a:t>
            </a:r>
            <a:r>
              <a:rPr lang="en-US" sz="1800" b="1" dirty="0" err="1"/>
              <a:t>odification</a:t>
            </a:r>
            <a:r>
              <a:rPr lang="en-US" sz="1800" b="1" dirty="0"/>
              <a:t> and </a:t>
            </a:r>
            <a:r>
              <a:rPr lang="en-US" sz="1800" b="1"/>
              <a:t>corporatization </a:t>
            </a:r>
            <a:endParaRPr lang="en-GB" sz="1800" b="1" dirty="0"/>
          </a:p>
        </p:txBody>
      </p:sp>
      <p:pic>
        <p:nvPicPr>
          <p:cNvPr id="9" name="Picture 8" descr="GayPride Paris 1997">
            <a:extLst>
              <a:ext uri="{FF2B5EF4-FFF2-40B4-BE49-F238E27FC236}">
                <a16:creationId xmlns:a16="http://schemas.microsoft.com/office/drawing/2014/main" id="{D59123BC-22D6-534F-BC71-F5D2C51C6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538" y="3031259"/>
            <a:ext cx="3472953" cy="235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1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38657-FB5C-364D-B21D-062D68BF6C49}"/>
              </a:ext>
            </a:extLst>
          </p:cNvPr>
          <p:cNvSpPr>
            <a:spLocks noGrp="1"/>
          </p:cNvSpPr>
          <p:nvPr>
            <p:ph type="title"/>
          </p:nvPr>
        </p:nvSpPr>
        <p:spPr>
          <a:xfrm>
            <a:off x="836679" y="723898"/>
            <a:ext cx="6002110" cy="1495425"/>
          </a:xfrm>
        </p:spPr>
        <p:txBody>
          <a:bodyPr>
            <a:normAutofit/>
          </a:bodyPr>
          <a:lstStyle/>
          <a:p>
            <a:r>
              <a:rPr lang="en-US" sz="4000"/>
              <a:t>French homosexual citizen = “citoyen de seconde zone” </a:t>
            </a:r>
          </a:p>
        </p:txBody>
      </p:sp>
      <p:sp>
        <p:nvSpPr>
          <p:cNvPr id="3" name="Content Placeholder 2">
            <a:extLst>
              <a:ext uri="{FF2B5EF4-FFF2-40B4-BE49-F238E27FC236}">
                <a16:creationId xmlns:a16="http://schemas.microsoft.com/office/drawing/2014/main" id="{11368A85-EE7E-A843-A41A-5C84563905A8}"/>
              </a:ext>
            </a:extLst>
          </p:cNvPr>
          <p:cNvSpPr>
            <a:spLocks noGrp="1"/>
          </p:cNvSpPr>
          <p:nvPr>
            <p:ph idx="1"/>
          </p:nvPr>
        </p:nvSpPr>
        <p:spPr>
          <a:xfrm>
            <a:off x="836680" y="2405067"/>
            <a:ext cx="6002110" cy="3729034"/>
          </a:xfrm>
        </p:spPr>
        <p:txBody>
          <a:bodyPr>
            <a:normAutofit/>
          </a:bodyPr>
          <a:lstStyle/>
          <a:p>
            <a:pPr marL="0" indent="0">
              <a:buNone/>
            </a:pPr>
            <a:r>
              <a:rPr lang="en-US" sz="1400" dirty="0"/>
              <a:t>The French homosexual remains in many ways a [“second-class citizen”] who occupies a position of “</a:t>
            </a:r>
            <a:r>
              <a:rPr lang="en-US" sz="1400" dirty="0" err="1"/>
              <a:t>citoyenneté</a:t>
            </a:r>
            <a:r>
              <a:rPr lang="en-US" sz="1400" dirty="0"/>
              <a:t> </a:t>
            </a:r>
            <a:r>
              <a:rPr lang="en-US" sz="1400" dirty="0" err="1"/>
              <a:t>inachevée</a:t>
            </a:r>
            <a:r>
              <a:rPr lang="en-US" sz="1400" dirty="0"/>
              <a:t>” [“incomplete citizenship”] (Le </a:t>
            </a:r>
            <a:r>
              <a:rPr lang="en-US" sz="1400" dirty="0" err="1"/>
              <a:t>Bitoux</a:t>
            </a:r>
            <a:r>
              <a:rPr lang="en-US" sz="1400" dirty="0"/>
              <a:t> 398). This is clearly illustrated by the on-going limited recognition of the French homosexual citizen on many other fronts. For example, recent scholars attribute France’s delay in the 1980s in responding to the AIDS epidemic to its republican disregard for the notions of “particularism” and “community” (Caron 2001). Other scholars attribute an elevated suicide rate among gay and lesbian youth to a similar source (</a:t>
            </a:r>
            <a:r>
              <a:rPr lang="en-US" sz="1400" dirty="0" err="1"/>
              <a:t>Verdier</a:t>
            </a:r>
            <a:r>
              <a:rPr lang="en-US" sz="1400" dirty="0"/>
              <a:t> and </a:t>
            </a:r>
            <a:r>
              <a:rPr lang="en-US" sz="1400" dirty="0" err="1"/>
              <a:t>Firdion</a:t>
            </a:r>
            <a:r>
              <a:rPr lang="en-US" sz="1400" dirty="0"/>
              <a:t> 2003). Moreover, homophobic attacks and lack of public discourse about such hate crimes continue to occur. These include the 2002 attack on Paris mayor Bertrand </a:t>
            </a:r>
            <a:r>
              <a:rPr lang="en-US" sz="1400" dirty="0" err="1"/>
              <a:t>Delanoë</a:t>
            </a:r>
            <a:r>
              <a:rPr lang="en-US" sz="1400" dirty="0"/>
              <a:t> by </a:t>
            </a:r>
            <a:r>
              <a:rPr lang="en-US" sz="1400" dirty="0" err="1"/>
              <a:t>Azedine</a:t>
            </a:r>
            <a:r>
              <a:rPr lang="en-US" sz="1400" dirty="0"/>
              <a:t> </a:t>
            </a:r>
            <a:r>
              <a:rPr lang="en-US" sz="1400" dirty="0" err="1"/>
              <a:t>Berkane</a:t>
            </a:r>
            <a:r>
              <a:rPr lang="en-US" sz="1400" dirty="0"/>
              <a:t> (Provencher 2003) and the 2004 attack and burning in </a:t>
            </a:r>
            <a:r>
              <a:rPr lang="en-US" sz="1400" dirty="0" err="1"/>
              <a:t>Noeux</a:t>
            </a:r>
            <a:r>
              <a:rPr lang="en-US" sz="1400" dirty="0"/>
              <a:t>-les-Mines of Sébastien </a:t>
            </a:r>
            <a:r>
              <a:rPr lang="en-US" sz="1400" dirty="0" err="1"/>
              <a:t>Nouchet</a:t>
            </a:r>
            <a:r>
              <a:rPr lang="en-US" sz="1400" dirty="0"/>
              <a:t> by a group of homophobic youth (</a:t>
            </a:r>
            <a:r>
              <a:rPr lang="en-US" sz="1400" dirty="0" err="1"/>
              <a:t>Silberfeld</a:t>
            </a:r>
            <a:r>
              <a:rPr lang="en-US" sz="1400" dirty="0"/>
              <a:t> 2004). The 2004 suspension of Noël </a:t>
            </a:r>
            <a:r>
              <a:rPr lang="en-US" sz="1400" dirty="0" err="1"/>
              <a:t>Mamère</a:t>
            </a:r>
            <a:r>
              <a:rPr lang="en-US" sz="1400" dirty="0"/>
              <a:t>, the French mayor of </a:t>
            </a:r>
            <a:r>
              <a:rPr lang="en-US" sz="1400" dirty="0" err="1"/>
              <a:t>Bègles</a:t>
            </a:r>
            <a:r>
              <a:rPr lang="en-US" sz="1400" dirty="0"/>
              <a:t> for performing a gay marriage, suggests that </a:t>
            </a:r>
            <a:r>
              <a:rPr lang="en-US" sz="1400" dirty="0" err="1"/>
              <a:t>heteronomormativity</a:t>
            </a:r>
            <a:r>
              <a:rPr lang="en-US" sz="1400" dirty="0"/>
              <a:t> and homophobia under the guise of French universalism still persist (Charpentier and Chapin 2004; Grosjean 2004)</a:t>
            </a:r>
          </a:p>
          <a:p>
            <a:pPr marL="0" indent="0" algn="r">
              <a:buNone/>
            </a:pPr>
            <a:r>
              <a:rPr lang="en-US" sz="1400" dirty="0"/>
              <a:t>Denis Provencher, </a:t>
            </a:r>
            <a:r>
              <a:rPr lang="en-US" sz="1400" i="1" dirty="0"/>
              <a:t>Queer French, </a:t>
            </a:r>
            <a:r>
              <a:rPr lang="en-US" sz="1400" dirty="0"/>
              <a:t>p.18</a:t>
            </a:r>
          </a:p>
          <a:p>
            <a:pPr marL="0" indent="0">
              <a:buNone/>
            </a:pPr>
            <a:endParaRPr lang="en-US" sz="1400" dirty="0"/>
          </a:p>
        </p:txBody>
      </p:sp>
      <p:pic>
        <p:nvPicPr>
          <p:cNvPr id="3074" name="Picture 2" descr="Amazon.fr - Queer French - Provencher, Denis M. - Livres">
            <a:extLst>
              <a:ext uri="{FF2B5EF4-FFF2-40B4-BE49-F238E27FC236}">
                <a16:creationId xmlns:a16="http://schemas.microsoft.com/office/drawing/2014/main" id="{B9296A8C-6758-D84D-988F-C2ABE40AF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9" r="1"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35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631F-043A-0349-AE49-810E15D69272}"/>
              </a:ext>
            </a:extLst>
          </p:cNvPr>
          <p:cNvSpPr>
            <a:spLocks noGrp="1"/>
          </p:cNvSpPr>
          <p:nvPr>
            <p:ph type="title"/>
          </p:nvPr>
        </p:nvSpPr>
        <p:spPr/>
        <p:txBody>
          <a:bodyPr>
            <a:noAutofit/>
          </a:bodyPr>
          <a:lstStyle/>
          <a:p>
            <a:r>
              <a:rPr lang="en-US" sz="3200" dirty="0"/>
              <a:t>French homosexual citizen = “</a:t>
            </a:r>
            <a:r>
              <a:rPr lang="en-US" sz="3200" dirty="0" err="1"/>
              <a:t>citoyen</a:t>
            </a:r>
            <a:r>
              <a:rPr lang="en-US" sz="3200" dirty="0"/>
              <a:t> de </a:t>
            </a:r>
            <a:r>
              <a:rPr lang="en-US" sz="3200" dirty="0" err="1"/>
              <a:t>seconde</a:t>
            </a:r>
            <a:r>
              <a:rPr lang="en-US" sz="3200" dirty="0"/>
              <a:t> zone” ?</a:t>
            </a:r>
          </a:p>
        </p:txBody>
      </p:sp>
      <p:pic>
        <p:nvPicPr>
          <p:cNvPr id="5" name="Content Placeholder 4" descr="A picture containing text, person&#10;&#10;Description automatically generated">
            <a:extLst>
              <a:ext uri="{FF2B5EF4-FFF2-40B4-BE49-F238E27FC236}">
                <a16:creationId xmlns:a16="http://schemas.microsoft.com/office/drawing/2014/main" id="{80D84AC4-370E-0248-A163-D6B9FA159251}"/>
              </a:ext>
            </a:extLst>
          </p:cNvPr>
          <p:cNvPicPr>
            <a:picLocks noGrp="1" noChangeAspect="1"/>
          </p:cNvPicPr>
          <p:nvPr>
            <p:ph idx="1"/>
          </p:nvPr>
        </p:nvPicPr>
        <p:blipFill>
          <a:blip r:embed="rId2"/>
          <a:stretch>
            <a:fillRect/>
          </a:stretch>
        </p:blipFill>
        <p:spPr>
          <a:xfrm>
            <a:off x="7002321" y="1613118"/>
            <a:ext cx="5023249" cy="3437371"/>
          </a:xfrm>
        </p:spPr>
      </p:pic>
      <p:sp>
        <p:nvSpPr>
          <p:cNvPr id="6" name="TextBox 5">
            <a:extLst>
              <a:ext uri="{FF2B5EF4-FFF2-40B4-BE49-F238E27FC236}">
                <a16:creationId xmlns:a16="http://schemas.microsoft.com/office/drawing/2014/main" id="{B7D93F2A-ED83-8B4D-8156-D130DB8C5D91}"/>
              </a:ext>
            </a:extLst>
          </p:cNvPr>
          <p:cNvSpPr txBox="1"/>
          <p:nvPr/>
        </p:nvSpPr>
        <p:spPr>
          <a:xfrm>
            <a:off x="838200" y="1613118"/>
            <a:ext cx="5811982" cy="4708981"/>
          </a:xfrm>
          <a:prstGeom prst="rect">
            <a:avLst/>
          </a:prstGeom>
          <a:noFill/>
        </p:spPr>
        <p:txBody>
          <a:bodyPr wrap="square" rtlCol="0">
            <a:spAutoFit/>
          </a:bodyPr>
          <a:lstStyle/>
          <a:p>
            <a:r>
              <a:rPr lang="en-GB" sz="2000" dirty="0"/>
              <a:t>Sébastien </a:t>
            </a:r>
            <a:r>
              <a:rPr lang="en-GB" sz="2000" dirty="0" err="1"/>
              <a:t>Nouchet</a:t>
            </a:r>
            <a:r>
              <a:rPr lang="en-GB" sz="2000" dirty="0"/>
              <a:t>, 16</a:t>
            </a:r>
            <a:r>
              <a:rPr lang="en-GB" sz="2000" baseline="30000" dirty="0"/>
              <a:t>th</a:t>
            </a:r>
            <a:r>
              <a:rPr lang="en-GB" sz="2000" dirty="0"/>
              <a:t> Jan 2004 - in </a:t>
            </a:r>
            <a:r>
              <a:rPr lang="en-GB" sz="2000" dirty="0" err="1"/>
              <a:t>Noeux</a:t>
            </a:r>
            <a:r>
              <a:rPr lang="en-GB" sz="2000" dirty="0"/>
              <a:t>-les-Mines in 2004, </a:t>
            </a:r>
            <a:r>
              <a:rPr lang="en-GB" sz="2000" dirty="0" err="1"/>
              <a:t>Nouchet</a:t>
            </a:r>
            <a:r>
              <a:rPr lang="en-GB" sz="2000" dirty="0"/>
              <a:t> was burned alive and received third degrees burns for being homosexual. </a:t>
            </a:r>
          </a:p>
          <a:p>
            <a:endParaRPr lang="en-GB" sz="2000" dirty="0"/>
          </a:p>
          <a:p>
            <a:r>
              <a:rPr lang="en-GB" sz="2000" dirty="0"/>
              <a:t>It serves as just one example of how gays and lesbians still remain secondary citizens in the eyes of Republic. It is likely such events that prompt </a:t>
            </a:r>
            <a:r>
              <a:rPr lang="en-GB" sz="2000" dirty="0" err="1"/>
              <a:t>Günther</a:t>
            </a:r>
            <a:r>
              <a:rPr lang="en-GB" sz="2000" dirty="0"/>
              <a:t> and Heathcote to rightfully point out the “urgent need for further research into the perpetuation of </a:t>
            </a:r>
            <a:r>
              <a:rPr lang="en-GB" sz="2000" b="1" dirty="0"/>
              <a:t>homophobic discourses </a:t>
            </a:r>
            <a:r>
              <a:rPr lang="en-GB" sz="2000" dirty="0"/>
              <a:t>and their relationship with homophobic violence” (289).</a:t>
            </a:r>
          </a:p>
          <a:p>
            <a:endParaRPr lang="en-GB" sz="2000" dirty="0"/>
          </a:p>
          <a:p>
            <a:r>
              <a:rPr lang="en-GB" sz="2000" dirty="0"/>
              <a:t>2004: Manifesto for Equal Rights / </a:t>
            </a:r>
            <a:r>
              <a:rPr lang="en-GB" sz="2000" dirty="0" err="1"/>
              <a:t>Manifeste</a:t>
            </a:r>
            <a:r>
              <a:rPr lang="en-GB" sz="2000" dirty="0"/>
              <a:t> pour </a:t>
            </a:r>
            <a:r>
              <a:rPr lang="en-GB" sz="2000" dirty="0" err="1"/>
              <a:t>l’égalité</a:t>
            </a:r>
            <a:r>
              <a:rPr lang="en-GB" sz="2000" dirty="0"/>
              <a:t> des droits – 120 signatories (Derrida, </a:t>
            </a:r>
            <a:r>
              <a:rPr lang="en-GB" sz="2000" dirty="0" err="1"/>
              <a:t>Fassin</a:t>
            </a:r>
            <a:r>
              <a:rPr lang="en-GB" sz="2000" dirty="0"/>
              <a:t>, </a:t>
            </a:r>
            <a:r>
              <a:rPr lang="en-GB" sz="2000" dirty="0" err="1"/>
              <a:t>Eribon</a:t>
            </a:r>
            <a:r>
              <a:rPr lang="en-GB" sz="2000" dirty="0"/>
              <a:t>, Laure Murat)</a:t>
            </a:r>
            <a:endParaRPr lang="en-US" sz="2000" dirty="0"/>
          </a:p>
        </p:txBody>
      </p:sp>
    </p:spTree>
    <p:extLst>
      <p:ext uri="{BB962C8B-B14F-4D97-AF65-F5344CB8AC3E}">
        <p14:creationId xmlns:p14="http://schemas.microsoft.com/office/powerpoint/2010/main" val="284563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D4D6CE2-C4FB-4B4D-991A-84C9705CD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54001-A619-7C4C-8600-FC1FA1EA0A77}"/>
              </a:ext>
            </a:extLst>
          </p:cNvPr>
          <p:cNvSpPr>
            <a:spLocks noGrp="1"/>
          </p:cNvSpPr>
          <p:nvPr>
            <p:ph type="title"/>
          </p:nvPr>
        </p:nvSpPr>
        <p:spPr>
          <a:xfrm>
            <a:off x="5769864" y="713232"/>
            <a:ext cx="5815584" cy="1197864"/>
          </a:xfrm>
          <a:ln>
            <a:noFill/>
          </a:ln>
        </p:spPr>
        <p:txBody>
          <a:bodyPr vert="horz" lIns="91440" tIns="45720" rIns="91440" bIns="45720" rtlCol="0" anchor="ctr">
            <a:normAutofit/>
          </a:bodyPr>
          <a:lstStyle/>
          <a:p>
            <a:r>
              <a:rPr lang="en-US" sz="3700" kern="1200">
                <a:solidFill>
                  <a:schemeClr val="tx1"/>
                </a:solidFill>
                <a:latin typeface="+mj-lt"/>
                <a:ea typeface="+mj-ea"/>
                <a:cs typeface="+mj-cs"/>
              </a:rPr>
              <a:t>Mariage pour tous - 2012 / 2013</a:t>
            </a:r>
          </a:p>
        </p:txBody>
      </p:sp>
      <p:pic>
        <p:nvPicPr>
          <p:cNvPr id="2050" name="Picture 2" descr="Mariage pour tous : réponse aux manifestants">
            <a:extLst>
              <a:ext uri="{FF2B5EF4-FFF2-40B4-BE49-F238E27FC236}">
                <a16:creationId xmlns:a16="http://schemas.microsoft.com/office/drawing/2014/main" id="{B53BB318-F1CB-6D47-8C17-ECB3F4ED30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4"/>
          <a:stretch/>
        </p:blipFill>
        <p:spPr bwMode="auto">
          <a:xfrm>
            <a:off x="20" y="10"/>
            <a:ext cx="4475130" cy="2232366"/>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F212C58-D7CC-47D6-AD5E-91C3F01B2F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363545"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2054" name="Picture 6" descr="Loi Bioéthique : le nouveau combat de &quot;la Manif pour tous&quot;, mais sans la  droite toulousaine">
            <a:extLst>
              <a:ext uri="{FF2B5EF4-FFF2-40B4-BE49-F238E27FC236}">
                <a16:creationId xmlns:a16="http://schemas.microsoft.com/office/drawing/2014/main" id="{405FA244-F7E1-844A-8208-81CBE03DEA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62" r="2" b="2"/>
          <a:stretch/>
        </p:blipFill>
        <p:spPr bwMode="auto">
          <a:xfrm>
            <a:off x="20" y="2325504"/>
            <a:ext cx="4475130" cy="22155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4F88B3A-DEF3-434F-8B52-7A15205285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558"/>
          <a:stretch/>
        </p:blipFill>
        <p:spPr bwMode="auto">
          <a:xfrm>
            <a:off x="20" y="4634159"/>
            <a:ext cx="4475130" cy="22238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2EC871-63E9-BD47-89B3-876B7C52E475}"/>
              </a:ext>
            </a:extLst>
          </p:cNvPr>
          <p:cNvSpPr txBox="1"/>
          <p:nvPr/>
        </p:nvSpPr>
        <p:spPr>
          <a:xfrm>
            <a:off x="5363545" y="2050472"/>
            <a:ext cx="6221903" cy="517328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t>Winter of 2012 – 2013:  </a:t>
            </a:r>
            <a:r>
              <a:rPr lang="en-US" sz="1600" dirty="0" err="1"/>
              <a:t>Mariage</a:t>
            </a:r>
            <a:r>
              <a:rPr lang="en-US" sz="1600" dirty="0"/>
              <a:t> pour </a:t>
            </a:r>
            <a:r>
              <a:rPr lang="en-US" sz="1600" dirty="0" err="1"/>
              <a:t>tous</a:t>
            </a:r>
            <a:r>
              <a:rPr lang="en-US" sz="1600" dirty="0"/>
              <a:t> – Christiane </a:t>
            </a:r>
            <a:r>
              <a:rPr lang="en-US" sz="1600" dirty="0" err="1"/>
              <a:t>Taubira</a:t>
            </a:r>
            <a:r>
              <a:rPr lang="en-US" sz="1600" dirty="0"/>
              <a:t> campaigns </a:t>
            </a:r>
            <a:r>
              <a:rPr lang="en-US" sz="1600" b="1" dirty="0"/>
              <a:t>for the legal extension of marriage and adoption to same-sex couples.</a:t>
            </a:r>
            <a:r>
              <a:rPr lang="en-US" sz="1600" dirty="0"/>
              <a:t> The scope of the demonstrations surprised foreign observers. How could France, perceived as quite liberal in regards to sexual mores, display such hostility to the rights of gays and lesbians?</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Bills on abortion (1975)</a:t>
            </a:r>
          </a:p>
          <a:p>
            <a:pPr indent="-228600">
              <a:lnSpc>
                <a:spcPct val="90000"/>
              </a:lnSpc>
              <a:spcAft>
                <a:spcPts val="600"/>
              </a:spcAft>
              <a:buFont typeface="Arial" panose="020B0604020202020204" pitchFamily="34" charset="0"/>
              <a:buChar char="•"/>
            </a:pPr>
            <a:r>
              <a:rPr lang="en-US" sz="1600" dirty="0"/>
              <a:t>Civil unions - </a:t>
            </a:r>
            <a:r>
              <a:rPr lang="en-US" sz="1600" dirty="0" err="1"/>
              <a:t>PaCs</a:t>
            </a:r>
            <a:r>
              <a:rPr lang="en-US" sz="1600" dirty="0"/>
              <a:t>  (1999) - “The PACS is, clearly, state recognition of same-sex relationships. And yet these come second in the preamble to the heterosexual ‘norm’”.</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Potentially damaging effect on the law on marriage; also claiming that its origin was to be found in ‘gender theory’ – an ideology imported from America.</a:t>
            </a:r>
          </a:p>
        </p:txBody>
      </p:sp>
    </p:spTree>
    <p:extLst>
      <p:ext uri="{BB962C8B-B14F-4D97-AF65-F5344CB8AC3E}">
        <p14:creationId xmlns:p14="http://schemas.microsoft.com/office/powerpoint/2010/main" val="54700691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B3D7-4259-264B-8988-5E27A7E200A2}"/>
              </a:ext>
            </a:extLst>
          </p:cNvPr>
          <p:cNvSpPr>
            <a:spLocks noGrp="1"/>
          </p:cNvSpPr>
          <p:nvPr>
            <p:ph type="title"/>
          </p:nvPr>
        </p:nvSpPr>
        <p:spPr>
          <a:xfrm>
            <a:off x="841248" y="475488"/>
            <a:ext cx="10515600" cy="1197864"/>
          </a:xfrm>
        </p:spPr>
        <p:txBody>
          <a:bodyPr>
            <a:normAutofit/>
          </a:bodyPr>
          <a:lstStyle/>
          <a:p>
            <a:r>
              <a:rPr lang="en-GB" sz="3700" dirty="0"/>
              <a:t>La </a:t>
            </a:r>
            <a:r>
              <a:rPr lang="en-GB" sz="3700" dirty="0" err="1"/>
              <a:t>Manif</a:t>
            </a:r>
            <a:r>
              <a:rPr lang="en-GB" sz="3700" dirty="0"/>
              <a:t> Pour </a:t>
            </a:r>
            <a:r>
              <a:rPr lang="en-GB" sz="3700" dirty="0" err="1"/>
              <a:t>Tous</a:t>
            </a:r>
            <a:r>
              <a:rPr lang="en-GB" sz="3700" dirty="0"/>
              <a:t>: “A father and a mother – it's hereditary” (Nov 2012 – Jan 2021)</a:t>
            </a:r>
            <a:endParaRPr lang="en-US" sz="3700" dirty="0"/>
          </a:p>
        </p:txBody>
      </p:sp>
      <p:sp>
        <p:nvSpPr>
          <p:cNvPr id="5" name="AutoShape 4">
            <a:extLst>
              <a:ext uri="{FF2B5EF4-FFF2-40B4-BE49-F238E27FC236}">
                <a16:creationId xmlns:a16="http://schemas.microsoft.com/office/drawing/2014/main" id="{FB40FDF5-1EEE-6244-8645-E33DEC88BD43}"/>
              </a:ext>
            </a:extLst>
          </p:cNvPr>
          <p:cNvSpPr>
            <a:spLocks noGrp="1" noChangeAspect="1" noChangeArrowheads="1"/>
          </p:cNvSpPr>
          <p:nvPr>
            <p:ph idx="1"/>
          </p:nvPr>
        </p:nvSpPr>
        <p:spPr bwMode="auto">
          <a:xfrm>
            <a:off x="7534656" y="2002536"/>
            <a:ext cx="3822192" cy="4169664"/>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t" anchorCtr="0" compatLnSpc="1">
            <a:prstTxWarp prst="textNoShape">
              <a:avLst/>
            </a:prstTxWarp>
            <a:normAutofit lnSpcReduction="10000"/>
          </a:bodyPr>
          <a:lstStyle/>
          <a:p>
            <a:pPr marL="0" indent="0">
              <a:buNone/>
            </a:pPr>
            <a:r>
              <a:rPr lang="en-US" sz="2200" dirty="0"/>
              <a:t>Opposition to adoption / surrogacy for gay couples</a:t>
            </a:r>
          </a:p>
          <a:p>
            <a:pPr marL="0" indent="0">
              <a:buNone/>
            </a:pPr>
            <a:r>
              <a:rPr lang="en-US" sz="2200" dirty="0"/>
              <a:t>Opposition to Medically assisted procreation (MAP)</a:t>
            </a:r>
          </a:p>
          <a:p>
            <a:pPr marL="0" indent="0">
              <a:buNone/>
            </a:pPr>
            <a:r>
              <a:rPr lang="en-US" sz="2200" dirty="0"/>
              <a:t>Opposition to gender theory in primary school perceived to come from the US</a:t>
            </a:r>
          </a:p>
          <a:p>
            <a:pPr marL="0" indent="0">
              <a:buNone/>
            </a:pPr>
            <a:r>
              <a:rPr lang="en-US" sz="2200" dirty="0"/>
              <a:t>Threat to family values</a:t>
            </a:r>
          </a:p>
          <a:p>
            <a:pPr marL="0" indent="0">
              <a:buNone/>
            </a:pPr>
            <a:r>
              <a:rPr lang="en-GB" sz="2200" dirty="0"/>
              <a:t>The fear of homosexuality and its contagiousness, as expressed during marches against gay marriage,</a:t>
            </a:r>
          </a:p>
          <a:p>
            <a:pPr marL="0" indent="0">
              <a:buNone/>
            </a:pPr>
            <a:endParaRPr lang="en-US" sz="2200" dirty="0"/>
          </a:p>
          <a:p>
            <a:pPr marL="0" indent="0">
              <a:buNone/>
            </a:pPr>
            <a:endParaRPr lang="en-US" sz="2200" dirty="0"/>
          </a:p>
          <a:p>
            <a:pPr marL="0" indent="0">
              <a:buNone/>
            </a:pPr>
            <a:endParaRPr lang="en-US" sz="2200" dirty="0"/>
          </a:p>
        </p:txBody>
      </p:sp>
      <p:pic>
        <p:nvPicPr>
          <p:cNvPr id="4106" name="Picture 10" descr="An AntiGayMarriage Tea Party French Style">
            <a:extLst>
              <a:ext uri="{FF2B5EF4-FFF2-40B4-BE49-F238E27FC236}">
                <a16:creationId xmlns:a16="http://schemas.microsoft.com/office/drawing/2014/main" id="{05700E4B-FA42-6E47-AE93-2143586CE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70" r="-1" b="2838"/>
          <a:stretch/>
        </p:blipFill>
        <p:spPr bwMode="auto">
          <a:xfrm>
            <a:off x="832104" y="2338131"/>
            <a:ext cx="6217920" cy="349847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a:extLst>
              <a:ext uri="{FF2B5EF4-FFF2-40B4-BE49-F238E27FC236}">
                <a16:creationId xmlns:a16="http://schemas.microsoft.com/office/drawing/2014/main" id="{B5A13322-2C81-5D46-817B-5748B7D05F7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09412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4A3F-5ED4-E846-9D64-49DA6712BBBA}"/>
              </a:ext>
            </a:extLst>
          </p:cNvPr>
          <p:cNvSpPr>
            <a:spLocks noGrp="1"/>
          </p:cNvSpPr>
          <p:nvPr>
            <p:ph type="title"/>
          </p:nvPr>
        </p:nvSpPr>
        <p:spPr>
          <a:xfrm>
            <a:off x="838200" y="424365"/>
            <a:ext cx="10852150" cy="1188720"/>
          </a:xfrm>
        </p:spPr>
        <p:txBody>
          <a:bodyPr>
            <a:noAutofit/>
          </a:bodyPr>
          <a:lstStyle/>
          <a:p>
            <a:r>
              <a:rPr lang="en-US" sz="2800" dirty="0"/>
              <a:t>Christiane </a:t>
            </a:r>
            <a:r>
              <a:rPr lang="en-US" sz="2800" dirty="0" err="1"/>
              <a:t>Taubira</a:t>
            </a:r>
            <a:r>
              <a:rPr lang="en-US" sz="2800" dirty="0"/>
              <a:t> (justice minister): Assemblée </a:t>
            </a:r>
            <a:r>
              <a:rPr lang="en-US" sz="2800" dirty="0" err="1"/>
              <a:t>Nationale</a:t>
            </a:r>
            <a:r>
              <a:rPr lang="en-US" sz="2800" dirty="0"/>
              <a:t> passed the </a:t>
            </a:r>
            <a:r>
              <a:rPr lang="en-US" sz="2800" dirty="0" err="1"/>
              <a:t>Taubira</a:t>
            </a:r>
            <a:r>
              <a:rPr lang="en-US" sz="2800" dirty="0"/>
              <a:t> Act on April 23, 2013. Proclaimed law by the president of the French Republic on May 17, 2013</a:t>
            </a:r>
          </a:p>
        </p:txBody>
      </p:sp>
      <p:sp>
        <p:nvSpPr>
          <p:cNvPr id="3" name="Content Placeholder 2">
            <a:extLst>
              <a:ext uri="{FF2B5EF4-FFF2-40B4-BE49-F238E27FC236}">
                <a16:creationId xmlns:a16="http://schemas.microsoft.com/office/drawing/2014/main" id="{DD8139F9-E9D7-2849-AAA3-1761341C57E8}"/>
              </a:ext>
            </a:extLst>
          </p:cNvPr>
          <p:cNvSpPr>
            <a:spLocks noGrp="1"/>
          </p:cNvSpPr>
          <p:nvPr>
            <p:ph idx="1"/>
          </p:nvPr>
        </p:nvSpPr>
        <p:spPr>
          <a:xfrm>
            <a:off x="838200" y="1825624"/>
            <a:ext cx="5168900" cy="5032375"/>
          </a:xfrm>
        </p:spPr>
        <p:txBody>
          <a:bodyPr>
            <a:normAutofit fontScale="92500" lnSpcReduction="10000"/>
          </a:bodyPr>
          <a:lstStyle/>
          <a:p>
            <a:pPr marL="0" indent="0">
              <a:buNone/>
            </a:pPr>
            <a:r>
              <a:rPr lang="en-GB" sz="1600" dirty="0"/>
              <a:t>"Tonight, we would especially like to speak to the adolescents in our country - boys and girls - who have been hurt during this debate. We speak to those children who found themselves in the midst of deep and frightening chaos.</a:t>
            </a:r>
          </a:p>
          <a:p>
            <a:pPr marL="0" indent="0">
              <a:buNone/>
            </a:pPr>
            <a:r>
              <a:rPr lang="en-GB" sz="1600" dirty="0"/>
              <a:t>"They discovered a society where a wave of selfishness led many to loudly protest against the rights of others.</a:t>
            </a:r>
          </a:p>
          <a:p>
            <a:pPr marL="0" indent="0">
              <a:buNone/>
            </a:pPr>
            <a:r>
              <a:rPr lang="en-GB" sz="1600" dirty="0"/>
              <a:t>"</a:t>
            </a:r>
            <a:r>
              <a:rPr lang="en-GB" sz="1600" b="1" dirty="0"/>
              <a:t>We simply want to tell these adolescents that they are at home in our society.</a:t>
            </a:r>
          </a:p>
          <a:p>
            <a:pPr marL="0" indent="0">
              <a:buNone/>
            </a:pPr>
            <a:r>
              <a:rPr lang="en-GB" sz="1600" dirty="0"/>
              <a:t>"We recognize them in this society. We recognize their contradictions, talents, shortcomings, qualities and fragility. These are the things that make each and every one of us unique. </a:t>
            </a:r>
            <a:r>
              <a:rPr lang="en-GB" sz="1600" b="1" dirty="0"/>
              <a:t>Regardless of any sexual issues, each one of us is unique.</a:t>
            </a:r>
          </a:p>
          <a:p>
            <a:pPr marL="0" indent="0">
              <a:buNone/>
            </a:pPr>
            <a:r>
              <a:rPr lang="en-GB" sz="1600" dirty="0"/>
              <a:t>"That is the strength of our society. It is even the basis of our society. It is the basis of our relationship to society. So we tell these adolescents</a:t>
            </a:r>
            <a:r>
              <a:rPr lang="en-GB" sz="1600" b="1" dirty="0"/>
              <a:t>: if you find yourself losing hope, sweep all of those thoughts out of your minds. They are only words.</a:t>
            </a:r>
          </a:p>
          <a:p>
            <a:pPr marL="0" indent="0">
              <a:buNone/>
            </a:pPr>
            <a:r>
              <a:rPr lang="en-GB" sz="1600" dirty="0"/>
              <a:t>"One day they will float away. Stay with us and keep your heads high. You have nothing to be ashamed of. We say that loud and clear, with our all the strength in our voices. </a:t>
            </a:r>
            <a:r>
              <a:rPr lang="en-GB" sz="1600" b="1" dirty="0"/>
              <a:t>As Nietzsche said</a:t>
            </a:r>
            <a:r>
              <a:rPr lang="en-GB" sz="1600" dirty="0"/>
              <a:t>: </a:t>
            </a:r>
            <a:r>
              <a:rPr lang="en-GB" sz="1600" b="1" dirty="0"/>
              <a:t>Truth kills. And if you repress it, it will kill you. </a:t>
            </a:r>
          </a:p>
          <a:p>
            <a:pPr marL="0" indent="0">
              <a:buNone/>
            </a:pPr>
            <a:r>
              <a:rPr lang="en-GB" sz="1600" dirty="0"/>
              <a:t>"Thank you all."</a:t>
            </a:r>
          </a:p>
        </p:txBody>
      </p:sp>
      <p:pic>
        <p:nvPicPr>
          <p:cNvPr id="5" name="Picture 4" descr="A picture containing text, person, crowd&#10;&#10;Description automatically generated">
            <a:extLst>
              <a:ext uri="{FF2B5EF4-FFF2-40B4-BE49-F238E27FC236}">
                <a16:creationId xmlns:a16="http://schemas.microsoft.com/office/drawing/2014/main" id="{ED9703A2-D9F9-9341-A870-00EFBDD047F7}"/>
              </a:ext>
            </a:extLst>
          </p:cNvPr>
          <p:cNvPicPr>
            <a:picLocks noChangeAspect="1"/>
          </p:cNvPicPr>
          <p:nvPr/>
        </p:nvPicPr>
        <p:blipFill>
          <a:blip r:embed="rId3"/>
          <a:stretch>
            <a:fillRect/>
          </a:stretch>
        </p:blipFill>
        <p:spPr>
          <a:xfrm>
            <a:off x="6096000" y="1768476"/>
            <a:ext cx="5594350" cy="3911600"/>
          </a:xfrm>
          <a:prstGeom prst="rect">
            <a:avLst/>
          </a:prstGeom>
        </p:spPr>
      </p:pic>
    </p:spTree>
    <p:extLst>
      <p:ext uri="{BB962C8B-B14F-4D97-AF65-F5344CB8AC3E}">
        <p14:creationId xmlns:p14="http://schemas.microsoft.com/office/powerpoint/2010/main" val="235588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6F423-5DBB-064E-9797-AFEC126B0AC7}"/>
              </a:ext>
            </a:extLst>
          </p:cNvPr>
          <p:cNvSpPr>
            <a:spLocks noGrp="1"/>
          </p:cNvSpPr>
          <p:nvPr>
            <p:ph type="title"/>
          </p:nvPr>
        </p:nvSpPr>
        <p:spPr/>
        <p:txBody>
          <a:bodyPr/>
          <a:lstStyle/>
          <a:p>
            <a:r>
              <a:rPr lang="en-US" dirty="0"/>
              <a:t>Why this module? </a:t>
            </a:r>
          </a:p>
        </p:txBody>
      </p:sp>
      <p:sp>
        <p:nvSpPr>
          <p:cNvPr id="3" name="Content Placeholder 2">
            <a:extLst>
              <a:ext uri="{FF2B5EF4-FFF2-40B4-BE49-F238E27FC236}">
                <a16:creationId xmlns:a16="http://schemas.microsoft.com/office/drawing/2014/main" id="{398FCFF2-B863-384F-899D-9E2FB68A5A65}"/>
              </a:ext>
            </a:extLst>
          </p:cNvPr>
          <p:cNvSpPr>
            <a:spLocks noGrp="1"/>
          </p:cNvSpPr>
          <p:nvPr>
            <p:ph idx="1"/>
          </p:nvPr>
        </p:nvSpPr>
        <p:spPr/>
        <p:txBody>
          <a:bodyPr>
            <a:normAutofit fontScale="70000" lnSpcReduction="20000"/>
          </a:bodyPr>
          <a:lstStyle/>
          <a:p>
            <a:pPr marL="0" indent="0">
              <a:buNone/>
            </a:pPr>
            <a:r>
              <a:rPr lang="en-US" dirty="0"/>
              <a:t>The early 1980s marked the beginning of a global AIDS epidemic that prompted vital debates about the representations and cultural politics of sexuality on both sides of the Atlantic. </a:t>
            </a:r>
            <a:endParaRPr lang="en-GB" dirty="0"/>
          </a:p>
          <a:p>
            <a:pPr marL="0" indent="0">
              <a:buNone/>
            </a:pPr>
            <a:r>
              <a:rPr lang="en-US" dirty="0"/>
              <a:t>In France, the crisis prompted a wave of new medical research (MAP – medically assisted procreation), new government legislations on civil partnerships (such as the </a:t>
            </a:r>
            <a:r>
              <a:rPr lang="en-US" dirty="0" err="1"/>
              <a:t>PaCS</a:t>
            </a:r>
            <a:r>
              <a:rPr lang="en-US" dirty="0"/>
              <a:t>, or Civil Pact of Solidarity), and radical forms of gay activism whose ideological consequences mobilized discussions around sexuality, identity, transgression, and deviance.</a:t>
            </a:r>
            <a:endParaRPr lang="en-GB" dirty="0"/>
          </a:p>
          <a:p>
            <a:pPr marL="0" indent="0">
              <a:buNone/>
            </a:pPr>
            <a:r>
              <a:rPr lang="en-US" dirty="0"/>
              <a:t>Inspired by the political events happening in France, American theorists in the 1990s invented what is known as “Queer Theory”: a critical paradigm that seeks to deconstruct sexual rhetoric and find new, non-heteronormative modes of being and non-binary vocabularies of identity. </a:t>
            </a:r>
            <a:endParaRPr lang="en-GB" dirty="0"/>
          </a:p>
          <a:p>
            <a:pPr marL="0" indent="0">
              <a:buNone/>
            </a:pPr>
            <a:r>
              <a:rPr lang="en-US" dirty="0"/>
              <a:t>Faced with pressing, contemporary debates around LGBTQ+ diversity, this module offers an introduction to critical, literary and visual discussions of queerness in contemporary France. It considers how globalization has impacted local forms of sexuality and identity practice in Francophone-based examples, while addressing key theoretical debates around the nature of gender performativity (Judith Butler), sexual history (Michel Foucault), and fluid language (Eve </a:t>
            </a:r>
            <a:r>
              <a:rPr lang="en-US" dirty="0" err="1"/>
              <a:t>Kofosky</a:t>
            </a:r>
            <a:r>
              <a:rPr lang="en-US" dirty="0"/>
              <a:t> Sedgwick, Judith Halberstam, </a:t>
            </a:r>
            <a:r>
              <a:rPr lang="en-GB" dirty="0"/>
              <a:t>José Esteban Muñoz). </a:t>
            </a:r>
          </a:p>
          <a:p>
            <a:pPr marL="0" indent="0">
              <a:buNone/>
            </a:pPr>
            <a:endParaRPr lang="en-US" dirty="0"/>
          </a:p>
        </p:txBody>
      </p:sp>
    </p:spTree>
    <p:extLst>
      <p:ext uri="{BB962C8B-B14F-4D97-AF65-F5344CB8AC3E}">
        <p14:creationId xmlns:p14="http://schemas.microsoft.com/office/powerpoint/2010/main" val="3318205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9E64-48A5-EA40-8E97-E17F69574B3F}"/>
              </a:ext>
            </a:extLst>
          </p:cNvPr>
          <p:cNvSpPr>
            <a:spLocks noGrp="1"/>
          </p:cNvSpPr>
          <p:nvPr>
            <p:ph type="title"/>
          </p:nvPr>
        </p:nvSpPr>
        <p:spPr/>
        <p:txBody>
          <a:bodyPr>
            <a:normAutofit fontScale="90000"/>
          </a:bodyPr>
          <a:lstStyle/>
          <a:p>
            <a:r>
              <a:rPr lang="en-US" dirty="0"/>
              <a:t>Bruno </a:t>
            </a:r>
            <a:r>
              <a:rPr lang="en-US" dirty="0" err="1"/>
              <a:t>Perreau</a:t>
            </a:r>
            <a:r>
              <a:rPr lang="en-US" dirty="0"/>
              <a:t>, </a:t>
            </a:r>
            <a:r>
              <a:rPr lang="en-US" i="1" dirty="0"/>
              <a:t>Queer Theory: the French response </a:t>
            </a:r>
            <a:r>
              <a:rPr lang="en-US" dirty="0"/>
              <a:t>(2004), p.11.</a:t>
            </a:r>
            <a:br>
              <a:rPr lang="en-US" dirty="0"/>
            </a:br>
            <a:endParaRPr lang="en-US" dirty="0"/>
          </a:p>
        </p:txBody>
      </p:sp>
      <p:sp>
        <p:nvSpPr>
          <p:cNvPr id="3" name="Content Placeholder 2">
            <a:extLst>
              <a:ext uri="{FF2B5EF4-FFF2-40B4-BE49-F238E27FC236}">
                <a16:creationId xmlns:a16="http://schemas.microsoft.com/office/drawing/2014/main" id="{C853C93E-05B7-124B-B46C-751D1A885999}"/>
              </a:ext>
            </a:extLst>
          </p:cNvPr>
          <p:cNvSpPr>
            <a:spLocks noGrp="1"/>
          </p:cNvSpPr>
          <p:nvPr>
            <p:ph idx="1"/>
          </p:nvPr>
        </p:nvSpPr>
        <p:spPr/>
        <p:txBody>
          <a:bodyPr>
            <a:normAutofit fontScale="85000" lnSpcReduction="10000"/>
          </a:bodyPr>
          <a:lstStyle/>
          <a:p>
            <a:pPr marL="0" indent="0">
              <a:buNone/>
            </a:pPr>
            <a:r>
              <a:rPr lang="en-US" dirty="0"/>
              <a:t>Demonstrators against gay marriage played simultaneously on </a:t>
            </a:r>
            <a:r>
              <a:rPr lang="en-US" b="1" dirty="0"/>
              <a:t>fear of the</a:t>
            </a:r>
          </a:p>
          <a:p>
            <a:pPr marL="0" indent="0">
              <a:buNone/>
            </a:pPr>
            <a:r>
              <a:rPr lang="en-US" b="1" dirty="0"/>
              <a:t>enemy within </a:t>
            </a:r>
            <a:r>
              <a:rPr lang="en-US" dirty="0"/>
              <a:t>(by establishing a parallel between Judaism and homosexuality)</a:t>
            </a:r>
          </a:p>
          <a:p>
            <a:pPr marL="0" indent="0">
              <a:buNone/>
            </a:pPr>
            <a:r>
              <a:rPr lang="en-US" dirty="0"/>
              <a:t>and on racism (by placing sexual minorities in the same category as uncivilized</a:t>
            </a:r>
          </a:p>
          <a:p>
            <a:pPr marL="0" indent="0">
              <a:buNone/>
            </a:pPr>
            <a:r>
              <a:rPr lang="en-US" dirty="0"/>
              <a:t>foreigners). They particularly targeted the French minister of justice,</a:t>
            </a:r>
          </a:p>
          <a:p>
            <a:pPr marL="0" indent="0">
              <a:buNone/>
            </a:pPr>
            <a:r>
              <a:rPr lang="en-US" dirty="0"/>
              <a:t>Christiane </a:t>
            </a:r>
            <a:r>
              <a:rPr lang="en-US" dirty="0" err="1"/>
              <a:t>Taubira</a:t>
            </a:r>
            <a:r>
              <a:rPr lang="en-US" dirty="0"/>
              <a:t>, because she is a black woman from French Guiana and the</a:t>
            </a:r>
          </a:p>
          <a:p>
            <a:pPr marL="0" indent="0">
              <a:buNone/>
            </a:pPr>
            <a:r>
              <a:rPr lang="en-US" dirty="0"/>
              <a:t>author of a law that made slavery a crime against humanity. Opponents of gay</a:t>
            </a:r>
          </a:p>
          <a:p>
            <a:pPr marL="0" indent="0">
              <a:buNone/>
            </a:pPr>
            <a:r>
              <a:rPr lang="en-US" dirty="0"/>
              <a:t>marriage also </a:t>
            </a:r>
            <a:r>
              <a:rPr lang="en-US" b="1" dirty="0"/>
              <a:t>denounced the perversity of anyone who rejected traditional</a:t>
            </a:r>
          </a:p>
          <a:p>
            <a:pPr marL="0" indent="0">
              <a:buNone/>
            </a:pPr>
            <a:r>
              <a:rPr lang="en-US" b="1" dirty="0"/>
              <a:t>gender rol</a:t>
            </a:r>
            <a:r>
              <a:rPr lang="en-US" dirty="0"/>
              <a:t>es, thereby attacking all public expressions of feminism and any cultural</a:t>
            </a:r>
          </a:p>
          <a:p>
            <a:pPr marL="0" indent="0">
              <a:buNone/>
            </a:pPr>
            <a:r>
              <a:rPr lang="en-US" dirty="0"/>
              <a:t>expression of androgyny or role reversal […]  What makes a community? How can representation be assured from a minority perspective? How can we rethink the principle of exclusiveness?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27266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9470-C846-2D4C-AD7E-E9B96951C835}"/>
              </a:ext>
            </a:extLst>
          </p:cNvPr>
          <p:cNvSpPr>
            <a:spLocks noGrp="1"/>
          </p:cNvSpPr>
          <p:nvPr>
            <p:ph type="title"/>
          </p:nvPr>
        </p:nvSpPr>
        <p:spPr/>
        <p:txBody>
          <a:bodyPr>
            <a:normAutofit/>
          </a:bodyPr>
          <a:lstStyle/>
          <a:p>
            <a:r>
              <a:rPr lang="en-GB" dirty="0"/>
              <a:t>Gay Marriage in France: A Question of Gender</a:t>
            </a:r>
            <a:endParaRPr lang="en-US" dirty="0"/>
          </a:p>
        </p:txBody>
      </p:sp>
      <p:sp>
        <p:nvSpPr>
          <p:cNvPr id="3" name="Content Placeholder 2">
            <a:extLst>
              <a:ext uri="{FF2B5EF4-FFF2-40B4-BE49-F238E27FC236}">
                <a16:creationId xmlns:a16="http://schemas.microsoft.com/office/drawing/2014/main" id="{DEB44021-AC2F-9244-BCED-D0E75C66D152}"/>
              </a:ext>
            </a:extLst>
          </p:cNvPr>
          <p:cNvSpPr>
            <a:spLocks noGrp="1"/>
          </p:cNvSpPr>
          <p:nvPr>
            <p:ph idx="1"/>
          </p:nvPr>
        </p:nvSpPr>
        <p:spPr/>
        <p:txBody>
          <a:bodyPr>
            <a:normAutofit lnSpcReduction="10000"/>
          </a:bodyPr>
          <a:lstStyle/>
          <a:p>
            <a:pPr marL="0" indent="0">
              <a:buNone/>
            </a:pPr>
            <a:r>
              <a:rPr lang="en-GB" dirty="0"/>
              <a:t>Assemblée </a:t>
            </a:r>
            <a:r>
              <a:rPr lang="en-GB" dirty="0" err="1"/>
              <a:t>Nationale</a:t>
            </a:r>
            <a:r>
              <a:rPr lang="en-GB" dirty="0"/>
              <a:t> passed the </a:t>
            </a:r>
            <a:r>
              <a:rPr lang="en-GB" dirty="0" err="1"/>
              <a:t>Taubira</a:t>
            </a:r>
            <a:r>
              <a:rPr lang="en-GB" dirty="0"/>
              <a:t> Act on April 23, 2013</a:t>
            </a:r>
          </a:p>
          <a:p>
            <a:pPr marL="0" indent="0">
              <a:buNone/>
            </a:pPr>
            <a:r>
              <a:rPr lang="en-GB" dirty="0"/>
              <a:t>It was thus proclaimed law by the president of the French Republic on May 17, 2013. Just two days later, the press announced the celebration of the “first” gay marriage in France. It was not, however, the first gay wedding. On June 5, 2004, the green-party mayor of </a:t>
            </a:r>
            <a:r>
              <a:rPr lang="en-GB" dirty="0" err="1"/>
              <a:t>Bègles</a:t>
            </a:r>
            <a:r>
              <a:rPr lang="en-GB" dirty="0"/>
              <a:t>, Noël </a:t>
            </a:r>
            <a:r>
              <a:rPr lang="en-GB" dirty="0" err="1"/>
              <a:t>Mamère</a:t>
            </a:r>
            <a:r>
              <a:rPr lang="en-GB" dirty="0"/>
              <a:t>, officiated over the marriage of two men. This wedding arose from a petition launched by sociologists Didier </a:t>
            </a:r>
            <a:r>
              <a:rPr lang="en-GB" dirty="0" err="1"/>
              <a:t>Eribon</a:t>
            </a:r>
            <a:r>
              <a:rPr lang="en-GB" dirty="0"/>
              <a:t> and Françoise Gaspard, lawyer Caroline </a:t>
            </a:r>
            <a:r>
              <a:rPr lang="en-GB" dirty="0" err="1"/>
              <a:t>Mécary</a:t>
            </a:r>
            <a:r>
              <a:rPr lang="en-GB" dirty="0"/>
              <a:t>, and legal scholar Daniel </a:t>
            </a:r>
            <a:r>
              <a:rPr lang="en-GB" dirty="0" err="1"/>
              <a:t>Borrillo</a:t>
            </a:r>
            <a:r>
              <a:rPr lang="en-GB" dirty="0"/>
              <a:t> subsequent to a session of the seminar “The Sociology of </a:t>
            </a:r>
            <a:r>
              <a:rPr lang="en-GB" dirty="0" err="1"/>
              <a:t>Homosexualities</a:t>
            </a:r>
            <a:r>
              <a:rPr lang="en-GB" dirty="0"/>
              <a:t>” run by </a:t>
            </a:r>
            <a:r>
              <a:rPr lang="en-GB" dirty="0" err="1"/>
              <a:t>Eribon</a:t>
            </a:r>
            <a:r>
              <a:rPr lang="en-GB" dirty="0"/>
              <a:t> and Gaspard at the École des Hautes Études </a:t>
            </a:r>
            <a:r>
              <a:rPr lang="en-GB" dirty="0" err="1"/>
              <a:t>en</a:t>
            </a:r>
            <a:r>
              <a:rPr lang="en-GB" dirty="0"/>
              <a:t> Sciences </a:t>
            </a:r>
            <a:r>
              <a:rPr lang="en-GB" dirty="0" err="1"/>
              <a:t>Sociales</a:t>
            </a:r>
            <a:r>
              <a:rPr lang="en-GB" dirty="0"/>
              <a:t> (EHESS) and led by </a:t>
            </a:r>
            <a:r>
              <a:rPr lang="en-GB" dirty="0" err="1"/>
              <a:t>Borrillo</a:t>
            </a:r>
            <a:r>
              <a:rPr lang="en-GB" dirty="0"/>
              <a:t>.</a:t>
            </a:r>
          </a:p>
        </p:txBody>
      </p:sp>
    </p:spTree>
    <p:extLst>
      <p:ext uri="{BB962C8B-B14F-4D97-AF65-F5344CB8AC3E}">
        <p14:creationId xmlns:p14="http://schemas.microsoft.com/office/powerpoint/2010/main" val="973643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378F-2BB2-F044-835F-FB37ADCAB0D0}"/>
              </a:ext>
            </a:extLst>
          </p:cNvPr>
          <p:cNvSpPr>
            <a:spLocks noGrp="1"/>
          </p:cNvSpPr>
          <p:nvPr>
            <p:ph type="title"/>
          </p:nvPr>
        </p:nvSpPr>
        <p:spPr/>
        <p:txBody>
          <a:bodyPr>
            <a:normAutofit fontScale="90000"/>
          </a:bodyPr>
          <a:lstStyle/>
          <a:p>
            <a:r>
              <a:rPr lang="en-GB" dirty="0"/>
              <a:t>France has experienced no clear “before-and-after” watershed with regards to gay marriage.</a:t>
            </a:r>
            <a:endParaRPr lang="en-US" dirty="0"/>
          </a:p>
        </p:txBody>
      </p:sp>
      <p:sp>
        <p:nvSpPr>
          <p:cNvPr id="3" name="Content Placeholder 2">
            <a:extLst>
              <a:ext uri="{FF2B5EF4-FFF2-40B4-BE49-F238E27FC236}">
                <a16:creationId xmlns:a16="http://schemas.microsoft.com/office/drawing/2014/main" id="{EE17650A-7C85-2541-8D94-82BAFA5543FB}"/>
              </a:ext>
            </a:extLst>
          </p:cNvPr>
          <p:cNvSpPr>
            <a:spLocks noGrp="1"/>
          </p:cNvSpPr>
          <p:nvPr>
            <p:ph idx="1"/>
          </p:nvPr>
        </p:nvSpPr>
        <p:spPr>
          <a:xfrm>
            <a:off x="838200" y="1825624"/>
            <a:ext cx="10515600" cy="5032375"/>
          </a:xfrm>
        </p:spPr>
        <p:txBody>
          <a:bodyPr>
            <a:normAutofit fontScale="92500" lnSpcReduction="20000"/>
          </a:bodyPr>
          <a:lstStyle/>
          <a:p>
            <a:pPr marL="0" indent="0">
              <a:buNone/>
            </a:pPr>
            <a:r>
              <a:rPr lang="en-US" sz="2000" dirty="0"/>
              <a:t>Legal recognition of lesbians and gays through the </a:t>
            </a:r>
            <a:r>
              <a:rPr lang="en-US" sz="2000" dirty="0" err="1"/>
              <a:t>Taubira</a:t>
            </a:r>
            <a:r>
              <a:rPr lang="en-US" sz="2000" dirty="0"/>
              <a:t> Act both </a:t>
            </a:r>
            <a:r>
              <a:rPr lang="en-US" sz="2000" b="1" dirty="0"/>
              <a:t>maintained and created new inequalities between married heterosexual and married homosexual couples</a:t>
            </a:r>
            <a:r>
              <a:rPr lang="en-US" sz="2000" dirty="0"/>
              <a:t>. For example:</a:t>
            </a:r>
          </a:p>
          <a:p>
            <a:r>
              <a:rPr lang="en-US" sz="2000" dirty="0"/>
              <a:t>no automatic presumption of a parental tie within married homosexual couples, requiring that a spouse’s biological child must be adopted. </a:t>
            </a:r>
          </a:p>
          <a:p>
            <a:r>
              <a:rPr lang="en-US" sz="2000" dirty="0"/>
              <a:t>When that biological child is the product of medically assisted procreation (MAP) effected abroad, some French courts have refused to grant adoption, arguing that a 1994 law on bioethics has been violated. </a:t>
            </a:r>
          </a:p>
          <a:p>
            <a:r>
              <a:rPr lang="en-US" sz="2000" dirty="0"/>
              <a:t>The law made MAP legal in France only for heterosexual couples with medically proven cases of infertility.) </a:t>
            </a:r>
          </a:p>
          <a:p>
            <a:r>
              <a:rPr lang="en-US" sz="2000" dirty="0"/>
              <a:t>The nation’s highest appeals court had to intervene, declaring that MAP conducted outside French borders should not be an obstacle to adoption. It nevertheless remains the case that should the biological parent die before adoption is granted, the child becomes an orphan, a situation that does not arise within a heterosexual couple.</a:t>
            </a:r>
          </a:p>
          <a:p>
            <a:pPr marL="0" indent="0">
              <a:buNone/>
            </a:pPr>
            <a:endParaRPr lang="en-US" sz="2000" dirty="0"/>
          </a:p>
          <a:p>
            <a:pPr marL="0" indent="0">
              <a:buNone/>
            </a:pPr>
            <a:r>
              <a:rPr lang="en-US" sz="2000" dirty="0"/>
              <a:t>Provencher - Gays and lesbians now seek benefits from the state in the public sphere that assist and protect them in their private lives in similar ways to that of heterosexuals. In the context of contemporary France, issues of </a:t>
            </a:r>
            <a:r>
              <a:rPr lang="en-US" sz="2000" dirty="0" err="1"/>
              <a:t>samesex</a:t>
            </a:r>
            <a:r>
              <a:rPr lang="en-US" sz="2000" dirty="0"/>
              <a:t> civil union (</a:t>
            </a:r>
            <a:r>
              <a:rPr lang="en-US" sz="2000" dirty="0" err="1"/>
              <a:t>PaCS</a:t>
            </a:r>
            <a:r>
              <a:rPr lang="en-US" sz="2000" dirty="0"/>
              <a:t>), gay marriage, adoption and gay parenting (</a:t>
            </a:r>
            <a:r>
              <a:rPr lang="en-US" sz="2000" dirty="0" err="1"/>
              <a:t>homoparentalité</a:t>
            </a:r>
            <a:r>
              <a:rPr lang="en-US" sz="2000" dirty="0"/>
              <a:t>), the symbolic </a:t>
            </a:r>
            <a:r>
              <a:rPr lang="en-US" sz="2000" b="1" dirty="0"/>
              <a:t>link between parent and child (filiation), and anti-homophobia laws represent on-going debates. Indeed, the male-centered and largely heteronormative order remains well maintained in France and does not easily allow for the discussion of such private matters in the public arena.</a:t>
            </a:r>
          </a:p>
        </p:txBody>
      </p:sp>
    </p:spTree>
    <p:extLst>
      <p:ext uri="{BB962C8B-B14F-4D97-AF65-F5344CB8AC3E}">
        <p14:creationId xmlns:p14="http://schemas.microsoft.com/office/powerpoint/2010/main" val="308743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6733-79DC-4F4B-95C6-D73D02D644DA}"/>
              </a:ext>
            </a:extLst>
          </p:cNvPr>
          <p:cNvSpPr>
            <a:spLocks noGrp="1"/>
          </p:cNvSpPr>
          <p:nvPr>
            <p:ph type="title"/>
          </p:nvPr>
        </p:nvSpPr>
        <p:spPr/>
        <p:txBody>
          <a:bodyPr/>
          <a:lstStyle/>
          <a:p>
            <a:r>
              <a:rPr lang="en-US" dirty="0"/>
              <a:t>Difference in the ‘universalist’ French Republic </a:t>
            </a:r>
          </a:p>
        </p:txBody>
      </p:sp>
      <p:sp>
        <p:nvSpPr>
          <p:cNvPr id="3" name="Content Placeholder 2">
            <a:extLst>
              <a:ext uri="{FF2B5EF4-FFF2-40B4-BE49-F238E27FC236}">
                <a16:creationId xmlns:a16="http://schemas.microsoft.com/office/drawing/2014/main" id="{D5DF98AB-31B2-4740-965A-E37F5B13AB10}"/>
              </a:ext>
            </a:extLst>
          </p:cNvPr>
          <p:cNvSpPr>
            <a:spLocks noGrp="1"/>
          </p:cNvSpPr>
          <p:nvPr>
            <p:ph idx="1"/>
          </p:nvPr>
        </p:nvSpPr>
        <p:spPr/>
        <p:txBody>
          <a:bodyPr>
            <a:noAutofit/>
          </a:bodyPr>
          <a:lstStyle/>
          <a:p>
            <a:r>
              <a:rPr lang="en-US" sz="2200" dirty="0"/>
              <a:t>France has maintained a strong male-centered and hetero-normative presence in both the public and private domains, which has excluded most other forms of citizenship for centuries. </a:t>
            </a:r>
          </a:p>
          <a:p>
            <a:r>
              <a:rPr lang="en-US" sz="2200" i="1" dirty="0"/>
              <a:t>La declaration des droits de </a:t>
            </a:r>
            <a:r>
              <a:rPr lang="en-US" sz="2200" i="1" dirty="0" err="1"/>
              <a:t>l’homme</a:t>
            </a:r>
            <a:r>
              <a:rPr lang="en-US" sz="2200" i="1" dirty="0"/>
              <a:t> et du </a:t>
            </a:r>
            <a:r>
              <a:rPr lang="en-US" sz="2200" i="1" dirty="0" err="1"/>
              <a:t>citoyen</a:t>
            </a:r>
            <a:r>
              <a:rPr lang="en-US" sz="2200" i="1" dirty="0"/>
              <a:t> 1789</a:t>
            </a:r>
            <a:r>
              <a:rPr lang="en-US" sz="2200" dirty="0"/>
              <a:t>, preamble to the 1791 French constitution, laid out the rights and responsivities associated with French citizenship as specifically male.</a:t>
            </a:r>
          </a:p>
          <a:p>
            <a:r>
              <a:rPr lang="en-US" sz="2200" dirty="0"/>
              <a:t>The 1789 </a:t>
            </a:r>
            <a:r>
              <a:rPr lang="en-US" sz="2200" dirty="0" err="1"/>
              <a:t>Déclaration</a:t>
            </a:r>
            <a:r>
              <a:rPr lang="en-US" sz="2200" dirty="0"/>
              <a:t> defined the role of the republican individual in two arenas:  1) man in his private life and 2) citizen in his public activity. In parallel, the document excluded several constituencies of the period from ‘active citizenship’ such as women, children, servants, slaves, the mentally ill and the homeless.</a:t>
            </a:r>
          </a:p>
          <a:p>
            <a:r>
              <a:rPr lang="en-US" sz="2200" dirty="0"/>
              <a:t>Henri Lefebvre: The French concept of citizenship has always intentionally neglected social and socioeconomic and cultural pluralist dimensions, because of a fear of social fragmentation leading to the destruction of the Republican ideology: this has brought about a renewal of the attack on particularism”. </a:t>
            </a:r>
          </a:p>
          <a:p>
            <a:pPr marL="0" indent="0">
              <a:buNone/>
            </a:pPr>
            <a:endParaRPr lang="en-US" sz="2200" dirty="0"/>
          </a:p>
        </p:txBody>
      </p:sp>
    </p:spTree>
    <p:extLst>
      <p:ext uri="{BB962C8B-B14F-4D97-AF65-F5344CB8AC3E}">
        <p14:creationId xmlns:p14="http://schemas.microsoft.com/office/powerpoint/2010/main" val="402477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5D2-453E-894D-9E4C-274BEFE21E34}"/>
              </a:ext>
            </a:extLst>
          </p:cNvPr>
          <p:cNvSpPr>
            <a:spLocks noGrp="1"/>
          </p:cNvSpPr>
          <p:nvPr>
            <p:ph type="title"/>
          </p:nvPr>
        </p:nvSpPr>
        <p:spPr/>
        <p:txBody>
          <a:bodyPr/>
          <a:lstStyle/>
          <a:p>
            <a:r>
              <a:rPr lang="en-US" dirty="0"/>
              <a:t>Good / bad citizenship</a:t>
            </a:r>
          </a:p>
        </p:txBody>
      </p:sp>
      <p:sp>
        <p:nvSpPr>
          <p:cNvPr id="3" name="Content Placeholder 2">
            <a:extLst>
              <a:ext uri="{FF2B5EF4-FFF2-40B4-BE49-F238E27FC236}">
                <a16:creationId xmlns:a16="http://schemas.microsoft.com/office/drawing/2014/main" id="{1EAD873E-893C-D847-ADD1-D5399F77B5AA}"/>
              </a:ext>
            </a:extLst>
          </p:cNvPr>
          <p:cNvSpPr>
            <a:spLocks noGrp="1"/>
          </p:cNvSpPr>
          <p:nvPr>
            <p:ph idx="1"/>
          </p:nvPr>
        </p:nvSpPr>
        <p:spPr/>
        <p:txBody>
          <a:bodyPr/>
          <a:lstStyle/>
          <a:p>
            <a:r>
              <a:rPr lang="en-US" dirty="0"/>
              <a:t>the notion of citizenship as prescribed in the </a:t>
            </a:r>
            <a:r>
              <a:rPr lang="en-US" dirty="0" err="1"/>
              <a:t>Déclaration</a:t>
            </a:r>
            <a:r>
              <a:rPr lang="en-US" dirty="0"/>
              <a:t> of 1789 is not a straightforward term for it implies that certain ‘good’ (male) citizens are ‘in’ and other ‘bad’ non male citizens are out. </a:t>
            </a:r>
          </a:p>
          <a:p>
            <a:r>
              <a:rPr lang="en-US" dirty="0"/>
              <a:t>Right to vote in 1944 -  equal citizens as specified in the preamble to the 1946 Constitution</a:t>
            </a:r>
          </a:p>
          <a:p>
            <a:r>
              <a:rPr lang="en-US" dirty="0"/>
              <a:t>La </a:t>
            </a:r>
            <a:r>
              <a:rPr lang="en-US" dirty="0" err="1"/>
              <a:t>loi</a:t>
            </a:r>
            <a:r>
              <a:rPr lang="en-US" dirty="0"/>
              <a:t> sur la </a:t>
            </a:r>
            <a:r>
              <a:rPr lang="en-US" dirty="0" err="1"/>
              <a:t>parité</a:t>
            </a:r>
            <a:r>
              <a:rPr lang="en-US" dirty="0"/>
              <a:t> – 2000</a:t>
            </a:r>
          </a:p>
          <a:p>
            <a:r>
              <a:rPr lang="en-GB" dirty="0"/>
              <a:t>Eric </a:t>
            </a:r>
            <a:r>
              <a:rPr lang="en-GB" dirty="0" err="1"/>
              <a:t>Fassin</a:t>
            </a:r>
            <a:r>
              <a:rPr lang="en-GB" dirty="0"/>
              <a:t> (2000b) - “universalism is the common language within which disputes about ‘minorities’ take place—this is obvious in the case of ‘</a:t>
            </a:r>
            <a:r>
              <a:rPr lang="en-GB" dirty="0" err="1"/>
              <a:t>parité</a:t>
            </a:r>
            <a:r>
              <a:rPr lang="en-GB" dirty="0"/>
              <a:t>,’ and it is becoming visible in the case of the </a:t>
            </a:r>
            <a:r>
              <a:rPr lang="en-GB" dirty="0" err="1"/>
              <a:t>PaCS</a:t>
            </a:r>
            <a:r>
              <a:rPr lang="en-GB" dirty="0"/>
              <a:t>” (63)</a:t>
            </a:r>
          </a:p>
          <a:p>
            <a:endParaRPr lang="en-GB" dirty="0"/>
          </a:p>
          <a:p>
            <a:endParaRPr lang="en-US" dirty="0"/>
          </a:p>
        </p:txBody>
      </p:sp>
    </p:spTree>
    <p:extLst>
      <p:ext uri="{BB962C8B-B14F-4D97-AF65-F5344CB8AC3E}">
        <p14:creationId xmlns:p14="http://schemas.microsoft.com/office/powerpoint/2010/main" val="72133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F0EE-C402-E545-8A5D-2A86F7594E0B}"/>
              </a:ext>
            </a:extLst>
          </p:cNvPr>
          <p:cNvSpPr>
            <a:spLocks noGrp="1"/>
          </p:cNvSpPr>
          <p:nvPr>
            <p:ph type="title"/>
          </p:nvPr>
        </p:nvSpPr>
        <p:spPr/>
        <p:txBody>
          <a:bodyPr/>
          <a:lstStyle/>
          <a:p>
            <a:r>
              <a:rPr lang="en-US" dirty="0"/>
              <a:t>Gender theory – American threat?</a:t>
            </a:r>
          </a:p>
        </p:txBody>
      </p:sp>
      <p:sp>
        <p:nvSpPr>
          <p:cNvPr id="3" name="Content Placeholder 2">
            <a:extLst>
              <a:ext uri="{FF2B5EF4-FFF2-40B4-BE49-F238E27FC236}">
                <a16:creationId xmlns:a16="http://schemas.microsoft.com/office/drawing/2014/main" id="{F118B95F-4B54-C148-9194-56D3AFD8EB0C}"/>
              </a:ext>
            </a:extLst>
          </p:cNvPr>
          <p:cNvSpPr>
            <a:spLocks noGrp="1"/>
          </p:cNvSpPr>
          <p:nvPr>
            <p:ph idx="1"/>
          </p:nvPr>
        </p:nvSpPr>
        <p:spPr/>
        <p:txBody>
          <a:bodyPr>
            <a:normAutofit fontScale="85000" lnSpcReduction="20000"/>
          </a:bodyPr>
          <a:lstStyle/>
          <a:p>
            <a:pPr marL="0" indent="0">
              <a:buNone/>
            </a:pPr>
            <a:r>
              <a:rPr lang="en-GB" dirty="0"/>
              <a:t>‘France’s anxiety about becoming Americanized is not just a simple question of loss of sovereignty. The idea of foreign cultural invasion is a direct echo of the </a:t>
            </a:r>
            <a:r>
              <a:rPr lang="en-GB" b="1" dirty="0"/>
              <a:t>fantasy of an enemy within, one who will multiply uncontrollably</a:t>
            </a:r>
            <a:r>
              <a:rPr lang="en-GB" dirty="0"/>
              <a:t>. Thus, it is directly linked to the idea of the propagation of homosexuality, which functions on many layers of discourse: contamination (which combines mental pathology and physiological illness), corruption (the destruction of the natural order through pagan practices), loss of distinctions (androgyny and transsexuality), and conversion (enlistment in an activist movement not unlike a religious conversion) (Bruno </a:t>
            </a:r>
            <a:r>
              <a:rPr lang="en-GB" dirty="0" err="1"/>
              <a:t>Perreau</a:t>
            </a:r>
            <a:r>
              <a:rPr lang="en-GB" dirty="0"/>
              <a:t>, </a:t>
            </a:r>
            <a:r>
              <a:rPr lang="en-GB" i="1" dirty="0"/>
              <a:t>Queer Theory: The French Response</a:t>
            </a:r>
            <a:r>
              <a:rPr lang="en-GB" dirty="0"/>
              <a:t>, p.10)</a:t>
            </a:r>
          </a:p>
          <a:p>
            <a:pPr marL="0" indent="0">
              <a:buNone/>
            </a:pPr>
            <a:endParaRPr lang="en-GB" dirty="0"/>
          </a:p>
          <a:p>
            <a:pPr marL="0" indent="0">
              <a:buNone/>
            </a:pPr>
            <a:r>
              <a:rPr lang="en-GB" dirty="0"/>
              <a:t>‘While the French gay resistance to an American-style presence does not necessarily represent a conscious or explicit resistance to globalization or global gay identity per se, it is clearly indicative of a larger trend within the French cultural tradition or system of semiosis that functions in opposition to outside hegemonic forces’, Denis Provencher, </a:t>
            </a:r>
            <a:r>
              <a:rPr lang="en-GB" i="1" dirty="0"/>
              <a:t>Queer France</a:t>
            </a:r>
            <a:r>
              <a:rPr lang="en-GB" dirty="0"/>
              <a:t>, p.10.</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650760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EA04-9437-5F4F-A6AB-DF40B6B835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1E72B0-1DBF-934D-8200-7BE081C06750}"/>
              </a:ext>
            </a:extLst>
          </p:cNvPr>
          <p:cNvSpPr>
            <a:spLocks noGrp="1"/>
          </p:cNvSpPr>
          <p:nvPr>
            <p:ph idx="1"/>
          </p:nvPr>
        </p:nvSpPr>
        <p:spPr>
          <a:xfrm>
            <a:off x="838200" y="1825625"/>
            <a:ext cx="6712527" cy="4351338"/>
          </a:xfrm>
        </p:spPr>
        <p:txBody>
          <a:bodyPr>
            <a:normAutofit fontScale="55000" lnSpcReduction="20000"/>
          </a:bodyPr>
          <a:lstStyle/>
          <a:p>
            <a:pPr marL="0" indent="0">
              <a:buNone/>
            </a:pPr>
            <a:r>
              <a:rPr lang="en-US" dirty="0"/>
              <a:t>‘Queer’ is, as the introduction reminds us ‘the</a:t>
            </a:r>
          </a:p>
          <a:p>
            <a:pPr marL="0" indent="0">
              <a:buNone/>
            </a:pPr>
            <a:r>
              <a:rPr lang="en-US" dirty="0"/>
              <a:t>obstreperous offspring, nurtured in the Academy, of the marriage between</a:t>
            </a:r>
          </a:p>
          <a:p>
            <a:pPr marL="0" indent="0">
              <a:buNone/>
            </a:pPr>
            <a:r>
              <a:rPr lang="en-US" dirty="0"/>
              <a:t>Continental Philosophy and Anglo-American direct action’, is the ‘</a:t>
            </a:r>
            <a:r>
              <a:rPr lang="en-US" dirty="0" err="1"/>
              <a:t>counterdiscursive</a:t>
            </a:r>
            <a:endParaRPr lang="en-US" dirty="0"/>
          </a:p>
          <a:p>
            <a:pPr marL="0" indent="0">
              <a:buNone/>
            </a:pPr>
            <a:r>
              <a:rPr lang="en-US" dirty="0"/>
              <a:t>gesture par excellence’, its strategic force being its ability to turn</a:t>
            </a:r>
          </a:p>
          <a:p>
            <a:pPr marL="0" indent="0">
              <a:buNone/>
            </a:pPr>
            <a:r>
              <a:rPr lang="en-US" dirty="0"/>
              <a:t>‘accepted thinking on its head [my emphasis]’. Because queer is, as James Agar</a:t>
            </a:r>
          </a:p>
          <a:p>
            <a:pPr marL="0" indent="0">
              <a:buNone/>
            </a:pPr>
            <a:r>
              <a:rPr lang="en-US" dirty="0"/>
              <a:t>writes here, a ‘</a:t>
            </a:r>
            <a:r>
              <a:rPr lang="en-US" dirty="0" err="1"/>
              <a:t>dissidentification</a:t>
            </a:r>
            <a:r>
              <a:rPr lang="en-US" dirty="0"/>
              <a:t>’, a ‘queer freedom from identity imposition’ it is</a:t>
            </a:r>
          </a:p>
          <a:p>
            <a:pPr marL="0" indent="0">
              <a:buNone/>
            </a:pPr>
            <a:r>
              <a:rPr lang="en-US" dirty="0"/>
              <a:t>‘properly revolutionary’. And, while ‘North American thought is held up as the</a:t>
            </a:r>
          </a:p>
          <a:p>
            <a:pPr marL="0" indent="0">
              <a:buNone/>
            </a:pPr>
            <a:r>
              <a:rPr lang="en-US" dirty="0"/>
              <a:t>acme of achievement or progress’ the story which emerges in these chapters</a:t>
            </a:r>
          </a:p>
          <a:p>
            <a:pPr marL="0" indent="0">
              <a:buNone/>
            </a:pPr>
            <a:r>
              <a:rPr lang="en-US" dirty="0"/>
              <a:t>is ‘is not a linear or progressive one. Nor is it a story of parts of Europe</a:t>
            </a:r>
          </a:p>
          <a:p>
            <a:pPr marL="0" indent="0">
              <a:buNone/>
            </a:pPr>
            <a:r>
              <a:rPr lang="en-US" dirty="0"/>
              <a:t>‘catching up’, at different speeds with North America. Rather, it is a story of</a:t>
            </a:r>
          </a:p>
          <a:p>
            <a:pPr marL="0" indent="0">
              <a:buNone/>
            </a:pPr>
            <a:r>
              <a:rPr lang="en-US" dirty="0"/>
              <a:t>discontinuities, of distinctions, of plurality’.</a:t>
            </a:r>
          </a:p>
          <a:p>
            <a:pPr marL="0" indent="0">
              <a:buNone/>
            </a:pPr>
            <a:endParaRPr lang="en-US" dirty="0"/>
          </a:p>
        </p:txBody>
      </p:sp>
      <p:pic>
        <p:nvPicPr>
          <p:cNvPr id="4" name="Content Placeholder 4" descr="A picture containing text, person, screenshot&#10;&#10;Description automatically generated">
            <a:extLst>
              <a:ext uri="{FF2B5EF4-FFF2-40B4-BE49-F238E27FC236}">
                <a16:creationId xmlns:a16="http://schemas.microsoft.com/office/drawing/2014/main" id="{0C84ECD1-10EB-2043-9D92-5065D10B74E2}"/>
              </a:ext>
            </a:extLst>
          </p:cNvPr>
          <p:cNvPicPr>
            <a:picLocks noChangeAspect="1"/>
          </p:cNvPicPr>
          <p:nvPr/>
        </p:nvPicPr>
        <p:blipFill>
          <a:blip r:embed="rId2"/>
          <a:stretch>
            <a:fillRect/>
          </a:stretch>
        </p:blipFill>
        <p:spPr>
          <a:xfrm>
            <a:off x="7750911" y="1825625"/>
            <a:ext cx="3319577" cy="4351338"/>
          </a:xfrm>
          <a:prstGeom prst="rect">
            <a:avLst/>
          </a:prstGeom>
        </p:spPr>
      </p:pic>
    </p:spTree>
    <p:extLst>
      <p:ext uri="{BB962C8B-B14F-4D97-AF65-F5344CB8AC3E}">
        <p14:creationId xmlns:p14="http://schemas.microsoft.com/office/powerpoint/2010/main" val="57558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CE7B-235A-6E4C-B289-51CA53FA57F3}"/>
              </a:ext>
            </a:extLst>
          </p:cNvPr>
          <p:cNvSpPr>
            <a:spLocks noGrp="1"/>
          </p:cNvSpPr>
          <p:nvPr>
            <p:ph type="title"/>
          </p:nvPr>
        </p:nvSpPr>
        <p:spPr/>
        <p:txBody>
          <a:bodyPr>
            <a:normAutofit/>
          </a:bodyPr>
          <a:lstStyle/>
          <a:p>
            <a:r>
              <a:rPr lang="en-US" dirty="0"/>
              <a:t>French thinkers associated with queer thinking</a:t>
            </a:r>
          </a:p>
        </p:txBody>
      </p:sp>
      <p:sp>
        <p:nvSpPr>
          <p:cNvPr id="3" name="Content Placeholder 2">
            <a:extLst>
              <a:ext uri="{FF2B5EF4-FFF2-40B4-BE49-F238E27FC236}">
                <a16:creationId xmlns:a16="http://schemas.microsoft.com/office/drawing/2014/main" id="{7F336D9B-5D68-BB4E-9193-293BB6CACDFF}"/>
              </a:ext>
            </a:extLst>
          </p:cNvPr>
          <p:cNvSpPr>
            <a:spLocks noGrp="1"/>
          </p:cNvSpPr>
          <p:nvPr>
            <p:ph idx="1"/>
          </p:nvPr>
        </p:nvSpPr>
        <p:spPr/>
        <p:txBody>
          <a:bodyPr>
            <a:normAutofit fontScale="92500" lnSpcReduction="10000"/>
          </a:bodyPr>
          <a:lstStyle/>
          <a:p>
            <a:r>
              <a:rPr lang="en-GB" dirty="0" err="1"/>
              <a:t>Eribon</a:t>
            </a:r>
            <a:r>
              <a:rPr lang="en-GB" dirty="0"/>
              <a:t>, Didier (1999) </a:t>
            </a:r>
            <a:r>
              <a:rPr lang="en-GB" i="1" dirty="0" err="1"/>
              <a:t>Réflexions</a:t>
            </a:r>
            <a:r>
              <a:rPr lang="en-GB" i="1" dirty="0"/>
              <a:t> sur la question gay</a:t>
            </a:r>
            <a:r>
              <a:rPr lang="en-GB" dirty="0"/>
              <a:t>. Paris: </a:t>
            </a:r>
            <a:r>
              <a:rPr lang="en-GB" dirty="0" err="1"/>
              <a:t>Fayard</a:t>
            </a:r>
            <a:r>
              <a:rPr lang="en-GB" dirty="0"/>
              <a:t> - </a:t>
            </a:r>
            <a:r>
              <a:rPr lang="en-GB" dirty="0" err="1"/>
              <a:t>Eribon</a:t>
            </a:r>
            <a:r>
              <a:rPr lang="en-GB" dirty="0"/>
              <a:t> is Michel Foucault’s biographer</a:t>
            </a:r>
          </a:p>
          <a:p>
            <a:r>
              <a:rPr lang="en-GB" dirty="0"/>
              <a:t>He taught for several years as a visiting scholar at the University of California, Berkeley, taking an active part in the emergence of queer theory. In June 1997 he invited important specialists in the field to a symposium at the Pompidou </a:t>
            </a:r>
            <a:r>
              <a:rPr lang="en-GB" dirty="0" err="1"/>
              <a:t>Center</a:t>
            </a:r>
            <a:r>
              <a:rPr lang="en-GB" dirty="0"/>
              <a:t> in Paris.62 The press labelled him a dangerous agent of the Americanization of French universities. Le Monde published a front-page article by Frédéric Martel (a former adviser to socialist cabinet minister Martine </a:t>
            </a:r>
            <a:r>
              <a:rPr lang="en-GB" dirty="0" err="1"/>
              <a:t>Aubry</a:t>
            </a:r>
            <a:r>
              <a:rPr lang="en-GB" dirty="0"/>
              <a:t> as well as the author of Le Rose et le Noir) that described the Pompidou event as a threat to French culture.63</a:t>
            </a:r>
          </a:p>
          <a:p>
            <a:r>
              <a:rPr lang="en-GB" dirty="0"/>
              <a:t>Eric </a:t>
            </a:r>
            <a:r>
              <a:rPr lang="en-GB" dirty="0" err="1"/>
              <a:t>Fassin</a:t>
            </a:r>
            <a:r>
              <a:rPr lang="en-GB" dirty="0"/>
              <a:t> – gay civil rights in France</a:t>
            </a:r>
          </a:p>
          <a:p>
            <a:r>
              <a:rPr lang="en-GB" dirty="0"/>
              <a:t>Monique Wittig – lesbian theorist</a:t>
            </a:r>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3777201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8F003B8-BA9A-0F45-A3C6-9AB1C0FC10B0}"/>
              </a:ext>
            </a:extLst>
          </p:cNvPr>
          <p:cNvSpPr>
            <a:spLocks noGrp="1"/>
          </p:cNvSpPr>
          <p:nvPr>
            <p:ph type="title"/>
          </p:nvPr>
        </p:nvSpPr>
        <p:spPr>
          <a:xfrm>
            <a:off x="1223962" y="692038"/>
            <a:ext cx="9144000" cy="3274592"/>
          </a:xfrm>
        </p:spPr>
        <p:txBody>
          <a:bodyPr vert="horz" lIns="91440" tIns="45720" rIns="91440" bIns="45720" rtlCol="0" anchor="ctr">
            <a:normAutofit/>
          </a:bodyPr>
          <a:lstStyle/>
          <a:p>
            <a:pPr algn="ctr"/>
            <a:r>
              <a:rPr lang="en-US" sz="4400" kern="1200" dirty="0">
                <a:solidFill>
                  <a:schemeClr val="tx1"/>
                </a:solidFill>
                <a:latin typeface="+mj-lt"/>
                <a:ea typeface="+mj-ea"/>
                <a:cs typeface="+mj-cs"/>
              </a:rPr>
              <a:t>Is homosexuality a social construct? Or, how </a:t>
            </a:r>
            <a:r>
              <a:rPr lang="en-US" sz="4400" dirty="0"/>
              <a:t>might the ways we talk about homosexuality police our understanding of it?</a:t>
            </a:r>
            <a:endParaRPr lang="en-US" sz="4400" i="1"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49231367-75C0-854A-872E-A06527433BA1}"/>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2000" dirty="0">
                <a:solidFill>
                  <a:schemeClr val="tx1"/>
                </a:solidFill>
              </a:rPr>
              <a:t>Michel Foucault and </a:t>
            </a:r>
            <a:r>
              <a:rPr lang="en-US" sz="2000" i="1" dirty="0">
                <a:solidFill>
                  <a:schemeClr val="tx1"/>
                </a:solidFill>
              </a:rPr>
              <a:t>The History of Sexuality :Vol. 1 [1976] 1978, </a:t>
            </a:r>
            <a:r>
              <a:rPr lang="en-US" sz="2000" dirty="0">
                <a:solidFill>
                  <a:schemeClr val="tx1"/>
                </a:solidFill>
              </a:rPr>
              <a:t>translated by Robert Hurley (Harmondsworth: Penguin, 1981), pp.1 – 36.</a:t>
            </a:r>
            <a:endParaRPr lang="en-US" sz="2000" i="1" dirty="0">
              <a:solidFill>
                <a:schemeClr val="tx1"/>
              </a:solidFill>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614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602A6-E89A-6F42-A7D7-6B2C8846B995}"/>
              </a:ext>
            </a:extLst>
          </p:cNvPr>
          <p:cNvSpPr>
            <a:spLocks noGrp="1"/>
          </p:cNvSpPr>
          <p:nvPr>
            <p:ph type="title"/>
          </p:nvPr>
        </p:nvSpPr>
        <p:spPr>
          <a:xfrm>
            <a:off x="644908" y="2139934"/>
            <a:ext cx="4806184" cy="3644537"/>
          </a:xfrm>
          <a:noFill/>
        </p:spPr>
        <p:txBody>
          <a:bodyPr vert="horz" lIns="91440" tIns="45720" rIns="91440" bIns="45720" rtlCol="0" anchor="b">
            <a:noAutofit/>
          </a:bodyPr>
          <a:lstStyle/>
          <a:p>
            <a:r>
              <a:rPr lang="en-US" sz="2800" dirty="0">
                <a:solidFill>
                  <a:schemeClr val="bg1"/>
                </a:solidFill>
              </a:rPr>
              <a:t>Michel Foucault:</a:t>
            </a:r>
            <a:br>
              <a:rPr lang="en-US" sz="2800" dirty="0">
                <a:solidFill>
                  <a:schemeClr val="bg1"/>
                </a:solidFill>
              </a:rPr>
            </a:br>
            <a:r>
              <a:rPr lang="en-US" sz="2800" dirty="0">
                <a:solidFill>
                  <a:schemeClr val="bg1"/>
                </a:solidFill>
              </a:rPr>
              <a:t>1926 – 1984</a:t>
            </a:r>
            <a:br>
              <a:rPr lang="en-US" sz="2800" dirty="0">
                <a:solidFill>
                  <a:schemeClr val="bg1"/>
                </a:solidFill>
              </a:rPr>
            </a:br>
            <a:br>
              <a:rPr lang="en-US" sz="2800" dirty="0">
                <a:solidFill>
                  <a:schemeClr val="bg1"/>
                </a:solidFill>
              </a:rPr>
            </a:br>
            <a:r>
              <a:rPr lang="en-US" sz="2800" dirty="0">
                <a:solidFill>
                  <a:schemeClr val="bg1"/>
                </a:solidFill>
              </a:rPr>
              <a:t>French philosopher, historian of ideas, political activist, literary critic. He died of AIDS in 1984, and became a powerful model for gay, lesbian and other intellectuals, since his ideas on the interrelationship of knowledge, power, and sexuality are perhaps the most foundational to queer theory. </a:t>
            </a:r>
          </a:p>
        </p:txBody>
      </p:sp>
      <p:pic>
        <p:nvPicPr>
          <p:cNvPr id="8196" name="Picture 4" descr="Black and white photo of Michel Foucault in a leather jacket">
            <a:extLst>
              <a:ext uri="{FF2B5EF4-FFF2-40B4-BE49-F238E27FC236}">
                <a16:creationId xmlns:a16="http://schemas.microsoft.com/office/drawing/2014/main" id="{7FB11CB5-D7E7-8540-B1F2-7974B37252E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5758"/>
          <a:stretch/>
        </p:blipFill>
        <p:spPr bwMode="auto">
          <a:xfrm>
            <a:off x="6095999" y="10"/>
            <a:ext cx="610565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8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E5519-6FBB-654F-9C3F-0AF8FABC782B}"/>
              </a:ext>
            </a:extLst>
          </p:cNvPr>
          <p:cNvSpPr>
            <a:spLocks noGrp="1"/>
          </p:cNvSpPr>
          <p:nvPr>
            <p:ph type="title"/>
          </p:nvPr>
        </p:nvSpPr>
        <p:spPr>
          <a:xfrm>
            <a:off x="572493" y="238539"/>
            <a:ext cx="11018520" cy="1434415"/>
          </a:xfrm>
        </p:spPr>
        <p:txBody>
          <a:bodyPr anchor="b">
            <a:normAutofit/>
          </a:bodyPr>
          <a:lstStyle/>
          <a:p>
            <a:r>
              <a:rPr lang="en-US" sz="5400" dirty="0"/>
              <a:t>Objectives</a:t>
            </a:r>
          </a:p>
        </p:txBody>
      </p:sp>
      <p:sp>
        <p:nvSpPr>
          <p:cNvPr id="10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B81662-8121-B742-8629-FA51E3FB4DB6}"/>
              </a:ext>
            </a:extLst>
          </p:cNvPr>
          <p:cNvSpPr>
            <a:spLocks noGrp="1"/>
          </p:cNvSpPr>
          <p:nvPr>
            <p:ph idx="1"/>
          </p:nvPr>
        </p:nvSpPr>
        <p:spPr>
          <a:xfrm>
            <a:off x="572492" y="2071316"/>
            <a:ext cx="11044229" cy="4119172"/>
          </a:xfrm>
        </p:spPr>
        <p:txBody>
          <a:bodyPr anchor="t">
            <a:noAutofit/>
          </a:bodyPr>
          <a:lstStyle/>
          <a:p>
            <a:pPr marL="0" indent="0">
              <a:buNone/>
            </a:pPr>
            <a:r>
              <a:rPr lang="en-GB" sz="2000" dirty="0"/>
              <a:t>Queer politics </a:t>
            </a:r>
            <a:r>
              <a:rPr lang="en-GB" sz="2000" b="1" dirty="0"/>
              <a:t>debates the prosecutions and </a:t>
            </a:r>
            <a:r>
              <a:rPr lang="en-GB" sz="2000" b="1" dirty="0" err="1"/>
              <a:t>pathologisations</a:t>
            </a:r>
            <a:r>
              <a:rPr lang="en-GB" sz="2000" dirty="0"/>
              <a:t> around lesbian, gay, bisexual, trans and non-binary identities. </a:t>
            </a:r>
          </a:p>
          <a:p>
            <a:pPr marL="0" indent="0">
              <a:buNone/>
            </a:pPr>
            <a:r>
              <a:rPr lang="en-GB" sz="2000" dirty="0"/>
              <a:t>It explores </a:t>
            </a:r>
            <a:r>
              <a:rPr lang="en-GB" sz="2000" b="1" dirty="0"/>
              <a:t>forms of resistance </a:t>
            </a:r>
            <a:r>
              <a:rPr lang="en-GB" sz="2000" dirty="0"/>
              <a:t>and other </a:t>
            </a:r>
            <a:r>
              <a:rPr lang="en-GB" sz="2000" b="1" dirty="0"/>
              <a:t>ways that queer subjects have strived to forge opportunities for themselves. </a:t>
            </a:r>
          </a:p>
          <a:p>
            <a:pPr marL="0" indent="0">
              <a:buNone/>
            </a:pPr>
            <a:r>
              <a:rPr lang="en-GB" sz="2000" dirty="0"/>
              <a:t>The goals of this module are threefold:</a:t>
            </a:r>
          </a:p>
          <a:p>
            <a:pPr marL="514350" lvl="0" indent="-514350">
              <a:buFont typeface="+mj-lt"/>
              <a:buAutoNum type="arabicPeriod"/>
            </a:pPr>
            <a:r>
              <a:rPr lang="en-US" sz="2000" dirty="0"/>
              <a:t>First, to consider the ways in which the politics of sexuality and gender identification have been debated, theorized and campaigned for in works of queer theory, both in France and America</a:t>
            </a:r>
          </a:p>
          <a:p>
            <a:pPr marL="514350" indent="-514350">
              <a:buFont typeface="+mj-lt"/>
              <a:buAutoNum type="arabicPeriod"/>
            </a:pPr>
            <a:r>
              <a:rPr lang="en-US" sz="2000" dirty="0"/>
              <a:t>Second, to think about queer stories that have been limited, silenced, or occluded by dominant norms. </a:t>
            </a:r>
            <a:r>
              <a:rPr lang="en-GB" sz="2000" dirty="0"/>
              <a:t>Who is left out and why? We will study expressions of queer sexuality in Francophone culture and film from </a:t>
            </a:r>
            <a:r>
              <a:rPr lang="en-US" sz="2000" dirty="0"/>
              <a:t>the Metropole to the Maghreb,</a:t>
            </a:r>
            <a:r>
              <a:rPr lang="en-GB" sz="2000" dirty="0"/>
              <a:t> and consider the social and personal structures it challenges.</a:t>
            </a:r>
          </a:p>
          <a:p>
            <a:pPr marL="514350" indent="-514350">
              <a:buFont typeface="+mj-lt"/>
              <a:buAutoNum type="arabicPeriod"/>
            </a:pPr>
            <a:r>
              <a:rPr lang="en-GB" sz="2000" dirty="0"/>
              <a:t>Third, to understand how the discriminations experienced by gender and sexuality </a:t>
            </a:r>
            <a:r>
              <a:rPr lang="en-US" sz="2000" dirty="0"/>
              <a:t>intersect with other cultural determinants, including race/ethnicity and class.</a:t>
            </a:r>
            <a:endParaRPr lang="en-GB" sz="2000" dirty="0"/>
          </a:p>
        </p:txBody>
      </p:sp>
    </p:spTree>
    <p:extLst>
      <p:ext uri="{BB962C8B-B14F-4D97-AF65-F5344CB8AC3E}">
        <p14:creationId xmlns:p14="http://schemas.microsoft.com/office/powerpoint/2010/main" val="3830683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C44D-D4EB-C445-AFED-64C8DC72F79F}"/>
              </a:ext>
            </a:extLst>
          </p:cNvPr>
          <p:cNvSpPr>
            <a:spLocks noGrp="1"/>
          </p:cNvSpPr>
          <p:nvPr>
            <p:ph type="title"/>
          </p:nvPr>
        </p:nvSpPr>
        <p:spPr/>
        <p:txBody>
          <a:bodyPr/>
          <a:lstStyle/>
          <a:p>
            <a:r>
              <a:rPr lang="en-US" dirty="0"/>
              <a:t>Brief biography: Tamsin Spargo, </a:t>
            </a:r>
            <a:r>
              <a:rPr lang="en-US" i="1" dirty="0"/>
              <a:t>Foucault and Queer Theory</a:t>
            </a:r>
            <a:r>
              <a:rPr lang="en-US" dirty="0"/>
              <a:t> (London: Icon Books, 1999)</a:t>
            </a:r>
          </a:p>
        </p:txBody>
      </p:sp>
      <p:pic>
        <p:nvPicPr>
          <p:cNvPr id="9" name="Content Placeholder 8" descr="Text&#10;&#10;Description automatically generated">
            <a:extLst>
              <a:ext uri="{FF2B5EF4-FFF2-40B4-BE49-F238E27FC236}">
                <a16:creationId xmlns:a16="http://schemas.microsoft.com/office/drawing/2014/main" id="{2DC954AC-D297-6844-86E4-9037C1B4C8E5}"/>
              </a:ext>
            </a:extLst>
          </p:cNvPr>
          <p:cNvPicPr>
            <a:picLocks noGrp="1" noChangeAspect="1"/>
          </p:cNvPicPr>
          <p:nvPr>
            <p:ph idx="1"/>
          </p:nvPr>
        </p:nvPicPr>
        <p:blipFill>
          <a:blip r:embed="rId2"/>
          <a:stretch>
            <a:fillRect/>
          </a:stretch>
        </p:blipFill>
        <p:spPr>
          <a:xfrm>
            <a:off x="838200" y="1690688"/>
            <a:ext cx="4448034" cy="4351338"/>
          </a:xfrm>
        </p:spPr>
      </p:pic>
    </p:spTree>
    <p:extLst>
      <p:ext uri="{BB962C8B-B14F-4D97-AF65-F5344CB8AC3E}">
        <p14:creationId xmlns:p14="http://schemas.microsoft.com/office/powerpoint/2010/main" val="1117545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Rectangle 13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C71D10-F150-1E47-A01B-05A6489C2B7A}"/>
              </a:ext>
            </a:extLst>
          </p:cNvPr>
          <p:cNvSpPr>
            <a:spLocks noGrp="1"/>
          </p:cNvSpPr>
          <p:nvPr>
            <p:ph type="title"/>
          </p:nvPr>
        </p:nvSpPr>
        <p:spPr>
          <a:xfrm>
            <a:off x="838200" y="365760"/>
            <a:ext cx="10515600" cy="1325563"/>
          </a:xfrm>
        </p:spPr>
        <p:txBody>
          <a:bodyPr>
            <a:normAutofit/>
          </a:bodyPr>
          <a:lstStyle/>
          <a:p>
            <a:r>
              <a:rPr lang="en-US" dirty="0">
                <a:solidFill>
                  <a:schemeClr val="bg1"/>
                </a:solidFill>
              </a:rPr>
              <a:t>Foucault’s </a:t>
            </a:r>
            <a:r>
              <a:rPr lang="en-US" i="1" dirty="0">
                <a:solidFill>
                  <a:schemeClr val="bg1"/>
                </a:solidFill>
              </a:rPr>
              <a:t>History of Sexuality: Vol 1. The Will to knowledge </a:t>
            </a:r>
            <a:r>
              <a:rPr lang="en-US" dirty="0">
                <a:solidFill>
                  <a:schemeClr val="bg1"/>
                </a:solidFill>
              </a:rPr>
              <a:t>[1976] (1978)</a:t>
            </a:r>
          </a:p>
        </p:txBody>
      </p:sp>
      <p:pic>
        <p:nvPicPr>
          <p:cNvPr id="9220" name="Picture 4" descr="Pin on randomness">
            <a:extLst>
              <a:ext uri="{FF2B5EF4-FFF2-40B4-BE49-F238E27FC236}">
                <a16:creationId xmlns:a16="http://schemas.microsoft.com/office/drawing/2014/main" id="{F2ECF65F-C675-204E-92DC-CCB76ECD1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90" r="5991"/>
          <a:stretch/>
        </p:blipFill>
        <p:spPr bwMode="auto">
          <a:xfrm>
            <a:off x="3262745" y="2272586"/>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40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4490-AB0E-EB49-B37F-1484352FF211}"/>
              </a:ext>
            </a:extLst>
          </p:cNvPr>
          <p:cNvSpPr>
            <a:spLocks noGrp="1"/>
          </p:cNvSpPr>
          <p:nvPr>
            <p:ph type="title"/>
          </p:nvPr>
        </p:nvSpPr>
        <p:spPr/>
        <p:txBody>
          <a:bodyPr/>
          <a:lstStyle/>
          <a:p>
            <a:r>
              <a:rPr lang="en-US" dirty="0"/>
              <a:t>Key ideas:</a:t>
            </a:r>
          </a:p>
        </p:txBody>
      </p:sp>
      <p:sp>
        <p:nvSpPr>
          <p:cNvPr id="3" name="Content Placeholder 2">
            <a:extLst>
              <a:ext uri="{FF2B5EF4-FFF2-40B4-BE49-F238E27FC236}">
                <a16:creationId xmlns:a16="http://schemas.microsoft.com/office/drawing/2014/main" id="{878D4416-139A-B84A-A357-8A218972AD73}"/>
              </a:ext>
            </a:extLst>
          </p:cNvPr>
          <p:cNvSpPr>
            <a:spLocks noGrp="1"/>
          </p:cNvSpPr>
          <p:nvPr>
            <p:ph idx="1"/>
          </p:nvPr>
        </p:nvSpPr>
        <p:spPr>
          <a:xfrm>
            <a:off x="838200" y="1825624"/>
            <a:ext cx="10515600" cy="5309467"/>
          </a:xfrm>
        </p:spPr>
        <p:txBody>
          <a:bodyPr>
            <a:normAutofit/>
          </a:bodyPr>
          <a:lstStyle/>
          <a:p>
            <a:r>
              <a:rPr lang="en-GB" dirty="0"/>
              <a:t>Sexuality is a social construct</a:t>
            </a:r>
          </a:p>
          <a:p>
            <a:r>
              <a:rPr lang="en-GB" dirty="0"/>
              <a:t>Heterosexuality has been deployed an instrument to police sexuality by orientating our sexual behaviours solely towards reproduction and towards the nuclear family to ensure the futurity of society.</a:t>
            </a:r>
          </a:p>
          <a:p>
            <a:r>
              <a:rPr lang="en-GB" dirty="0"/>
              <a:t>Sexuality is about power, but power as something OTHER than that which is enforced through legal, policing or state apparatus. Power which is enforced as a circulation or distribution of </a:t>
            </a:r>
            <a:r>
              <a:rPr lang="en-GB" b="1" dirty="0"/>
              <a:t>knowledge through language</a:t>
            </a:r>
            <a:r>
              <a:rPr lang="en-GB" dirty="0"/>
              <a:t>, which enforces its norms for all of us and circulates ideas that then become governing ideas about sexuality. </a:t>
            </a:r>
          </a:p>
        </p:txBody>
      </p:sp>
    </p:spTree>
    <p:extLst>
      <p:ext uri="{BB962C8B-B14F-4D97-AF65-F5344CB8AC3E}">
        <p14:creationId xmlns:p14="http://schemas.microsoft.com/office/powerpoint/2010/main" val="80457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C6CA-CC9A-BB45-B7BF-8B7AC9F3BC16}"/>
              </a:ext>
            </a:extLst>
          </p:cNvPr>
          <p:cNvSpPr>
            <a:spLocks noGrp="1"/>
          </p:cNvSpPr>
          <p:nvPr>
            <p:ph type="title"/>
          </p:nvPr>
        </p:nvSpPr>
        <p:spPr/>
        <p:txBody>
          <a:bodyPr/>
          <a:lstStyle/>
          <a:p>
            <a:r>
              <a:rPr lang="en-US" dirty="0"/>
              <a:t>Key Ideas: </a:t>
            </a:r>
          </a:p>
        </p:txBody>
      </p:sp>
      <p:sp>
        <p:nvSpPr>
          <p:cNvPr id="3" name="Content Placeholder 2">
            <a:extLst>
              <a:ext uri="{FF2B5EF4-FFF2-40B4-BE49-F238E27FC236}">
                <a16:creationId xmlns:a16="http://schemas.microsoft.com/office/drawing/2014/main" id="{33D97202-F731-C34E-9AE7-02DC6CE7B708}"/>
              </a:ext>
            </a:extLst>
          </p:cNvPr>
          <p:cNvSpPr>
            <a:spLocks noGrp="1"/>
          </p:cNvSpPr>
          <p:nvPr>
            <p:ph idx="1"/>
          </p:nvPr>
        </p:nvSpPr>
        <p:spPr>
          <a:xfrm>
            <a:off x="838200" y="1600702"/>
            <a:ext cx="10515600" cy="5072814"/>
          </a:xfrm>
        </p:spPr>
        <p:txBody>
          <a:bodyPr>
            <a:normAutofit lnSpcReduction="10000"/>
          </a:bodyPr>
          <a:lstStyle/>
          <a:p>
            <a:r>
              <a:rPr lang="en-GB" sz="2400" dirty="0"/>
              <a:t>POWER-KNOWLEDGE: discourse can constitute sites of resistance and oppression</a:t>
            </a:r>
          </a:p>
          <a:p>
            <a:r>
              <a:rPr lang="en-GB" sz="2400" dirty="0"/>
              <a:t>Authoritative power is NOT Foucault’s idea, top-down power.. But power as the way in which knowledge (not necessarily of the truth) circulates and imposes its effects on us. </a:t>
            </a:r>
          </a:p>
          <a:p>
            <a:r>
              <a:rPr lang="en-GB" sz="2400" b="1" dirty="0"/>
              <a:t>Behaviour – the way we are, or we think we are, is an effect of power-knowledge</a:t>
            </a:r>
            <a:r>
              <a:rPr lang="en-GB" sz="2400" dirty="0"/>
              <a:t>.</a:t>
            </a:r>
          </a:p>
          <a:p>
            <a:r>
              <a:rPr lang="en-US" sz="2400" dirty="0"/>
              <a:t>In volume 1 of </a:t>
            </a:r>
            <a:r>
              <a:rPr lang="en-US" sz="2400" i="1" dirty="0"/>
              <a:t>The History of Sexuality </a:t>
            </a:r>
            <a:r>
              <a:rPr lang="en-US" sz="2400" dirty="0"/>
              <a:t>Foucault shows that our compulsory and compulsive talk about sex […] should not be understood as emancipatory but as a discursive act that enmeshes us in networks of power that constitute the kinds of subjects that we are and regulate every aspect of our lives.</a:t>
            </a:r>
          </a:p>
          <a:p>
            <a:r>
              <a:rPr lang="en-GB" sz="2400" dirty="0"/>
              <a:t>Why have we come to see sex as so important to who we are? Why has it come to be a topic of authoritative and academic discourse? How have these discourses compelled us to speak about sex, and what power effects have these speech acts had?</a:t>
            </a:r>
            <a:endParaRPr lang="en-US" sz="2400" dirty="0"/>
          </a:p>
        </p:txBody>
      </p:sp>
    </p:spTree>
    <p:extLst>
      <p:ext uri="{BB962C8B-B14F-4D97-AF65-F5344CB8AC3E}">
        <p14:creationId xmlns:p14="http://schemas.microsoft.com/office/powerpoint/2010/main" val="1649570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3C7C-9BC4-6D4D-BBE3-84B123EAEEE3}"/>
              </a:ext>
            </a:extLst>
          </p:cNvPr>
          <p:cNvSpPr>
            <a:spLocks noGrp="1"/>
          </p:cNvSpPr>
          <p:nvPr>
            <p:ph type="title"/>
          </p:nvPr>
        </p:nvSpPr>
        <p:spPr/>
        <p:txBody>
          <a:bodyPr>
            <a:normAutofit/>
          </a:bodyPr>
          <a:lstStyle/>
          <a:p>
            <a:r>
              <a:rPr lang="en-US" dirty="0"/>
              <a:t>Read pages 3 – 13. In groups respond to the following questions:</a:t>
            </a:r>
          </a:p>
        </p:txBody>
      </p:sp>
      <p:sp>
        <p:nvSpPr>
          <p:cNvPr id="3" name="Content Placeholder 2">
            <a:extLst>
              <a:ext uri="{FF2B5EF4-FFF2-40B4-BE49-F238E27FC236}">
                <a16:creationId xmlns:a16="http://schemas.microsoft.com/office/drawing/2014/main" id="{D0BC1452-94A7-C544-9C61-5BB802BF16D7}"/>
              </a:ext>
            </a:extLst>
          </p:cNvPr>
          <p:cNvSpPr>
            <a:spLocks noGrp="1"/>
          </p:cNvSpPr>
          <p:nvPr>
            <p:ph idx="1"/>
          </p:nvPr>
        </p:nvSpPr>
        <p:spPr>
          <a:xfrm>
            <a:off x="685800" y="1894898"/>
            <a:ext cx="10515600" cy="4963102"/>
          </a:xfrm>
        </p:spPr>
        <p:txBody>
          <a:bodyPr>
            <a:normAutofit fontScale="70000" lnSpcReduction="20000"/>
          </a:bodyPr>
          <a:lstStyle/>
          <a:p>
            <a:pPr marL="514350" indent="-514350">
              <a:buFont typeface="+mj-lt"/>
              <a:buAutoNum type="arabicPeriod"/>
            </a:pPr>
            <a:r>
              <a:rPr lang="en-US" dirty="0"/>
              <a:t>Can you summarize Foucault’s main argument about the emergence of sexuality as a discursive construct? Pick out </a:t>
            </a:r>
            <a:r>
              <a:rPr lang="en-US" b="1" dirty="0"/>
              <a:t>two quotations </a:t>
            </a:r>
            <a:r>
              <a:rPr lang="en-US" dirty="0"/>
              <a:t>to support your idea (citing the page number and paragraph).</a:t>
            </a:r>
          </a:p>
          <a:p>
            <a:pPr marL="514350" indent="-514350">
              <a:buFont typeface="+mj-lt"/>
              <a:buAutoNum type="arabicPeriod"/>
            </a:pPr>
            <a:r>
              <a:rPr lang="en-US" dirty="0"/>
              <a:t>How is the body and sexual practice regulated according to Foucault?</a:t>
            </a:r>
          </a:p>
          <a:p>
            <a:pPr marL="514350" indent="-514350">
              <a:buFont typeface="+mj-lt"/>
              <a:buAutoNum type="arabicPeriod"/>
            </a:pPr>
            <a:r>
              <a:rPr lang="en-US" dirty="0"/>
              <a:t>What does Foucault mean on page 3 when he says ‘sexuality was carefully confined; it moved into the home. The conjugal family took custody of it and absorbed it into the serious function of reproduction’. How might this threaten codes / norms / emancipation of homosexuality?</a:t>
            </a:r>
          </a:p>
          <a:p>
            <a:pPr marL="514350" indent="-514350">
              <a:buFont typeface="+mj-lt"/>
              <a:buAutoNum type="arabicPeriod"/>
            </a:pPr>
            <a:r>
              <a:rPr lang="en-US" dirty="0"/>
              <a:t>On page 4, Foucault explains the nature of repression. How could you summarize his definition?</a:t>
            </a:r>
          </a:p>
          <a:p>
            <a:pPr marL="514350" indent="-514350">
              <a:buFont typeface="+mj-lt"/>
              <a:buAutoNum type="arabicPeriod"/>
            </a:pPr>
            <a:r>
              <a:rPr lang="en-US" dirty="0"/>
              <a:t>On page 5: ‘we are informed that if repression has indeed been the fundamental link between power, knowledge, and sexuality since the classical age it stands to reason that we will not be able to free ourselves from it except at a considerable cost: nothing less than a transgression of laws, a lifting of prohibitions, an irruption of speech, a reinstating of pleasure within reality, and a whole new economy in the mechanisms of power will be required. For the least glimmer of truth is obtained by politics’. Can you give an example of what Foucault is trying to say here?</a:t>
            </a:r>
          </a:p>
          <a:p>
            <a:pPr marL="514350" indent="-514350">
              <a:buFont typeface="+mj-lt"/>
              <a:buAutoNum type="arabicPeriod"/>
            </a:pPr>
            <a:r>
              <a:rPr lang="en-US" dirty="0"/>
              <a:t>How does Foucault’s argument explain the transgressive potential of homosexuality?</a:t>
            </a:r>
          </a:p>
          <a:p>
            <a:pPr marL="514350" indent="-514350">
              <a:buFont typeface="+mj-lt"/>
              <a:buAutoNum type="arabicPeriod"/>
            </a:pPr>
            <a:r>
              <a:rPr lang="en-US" dirty="0"/>
              <a:t>What is the relationship between capitalism and sexuality?</a:t>
            </a:r>
          </a:p>
        </p:txBody>
      </p:sp>
    </p:spTree>
    <p:extLst>
      <p:ext uri="{BB962C8B-B14F-4D97-AF65-F5344CB8AC3E}">
        <p14:creationId xmlns:p14="http://schemas.microsoft.com/office/powerpoint/2010/main" val="2235289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7EF0-E9D7-234C-BE85-DFAA400A337D}"/>
              </a:ext>
            </a:extLst>
          </p:cNvPr>
          <p:cNvSpPr>
            <a:spLocks noGrp="1"/>
          </p:cNvSpPr>
          <p:nvPr>
            <p:ph type="title"/>
          </p:nvPr>
        </p:nvSpPr>
        <p:spPr/>
        <p:txBody>
          <a:bodyPr/>
          <a:lstStyle/>
          <a:p>
            <a:r>
              <a:rPr lang="en-US" dirty="0"/>
              <a:t>Gay marriage: Paul Fry (Yale)</a:t>
            </a:r>
          </a:p>
        </p:txBody>
      </p:sp>
      <p:sp>
        <p:nvSpPr>
          <p:cNvPr id="3" name="Content Placeholder 2">
            <a:extLst>
              <a:ext uri="{FF2B5EF4-FFF2-40B4-BE49-F238E27FC236}">
                <a16:creationId xmlns:a16="http://schemas.microsoft.com/office/drawing/2014/main" id="{E425E5EB-5A17-6543-89DB-45BD661306A0}"/>
              </a:ext>
            </a:extLst>
          </p:cNvPr>
          <p:cNvSpPr>
            <a:spLocks noGrp="1"/>
          </p:cNvSpPr>
          <p:nvPr>
            <p:ph idx="1"/>
          </p:nvPr>
        </p:nvSpPr>
        <p:spPr/>
        <p:txBody>
          <a:bodyPr>
            <a:normAutofit fontScale="92500" lnSpcReduction="10000"/>
          </a:bodyPr>
          <a:lstStyle/>
          <a:p>
            <a:pPr marL="0" indent="0">
              <a:buNone/>
            </a:pPr>
            <a:r>
              <a:rPr lang="en-GB" dirty="0"/>
              <a:t>“If sexuality is something that is really just looking around for ways to get itself expressed […] it's just looking around for a way to get expressed, it's not particularly interested in alliance. It's not interested in the way in which relationships involving sexuality could settle into any kind of a coded pattern or system of regularity, so that there is this tension which, of course, gets itself expressed whenever, within the gay community, people strongly support gay marriage and see that as the politicized </a:t>
            </a:r>
            <a:r>
              <a:rPr lang="en-GB" dirty="0" err="1"/>
              <a:t>center</a:t>
            </a:r>
            <a:r>
              <a:rPr lang="en-GB" dirty="0"/>
              <a:t> of contemporary gay life; </a:t>
            </a:r>
            <a:r>
              <a:rPr lang="en-GB" i="1" dirty="0"/>
              <a:t>or</a:t>
            </a:r>
            <a:r>
              <a:rPr lang="en-GB" dirty="0"/>
              <a:t> people </a:t>
            </a:r>
            <a:r>
              <a:rPr lang="en-GB" i="1" dirty="0"/>
              <a:t>also</a:t>
            </a:r>
            <a:r>
              <a:rPr lang="en-GB" dirty="0"/>
              <a:t> in the gay community, many of them theoretically advanced, think of it as a non-issue or a side issue which loses track precisely of what Foucault calls the deployment of sexuality, simply trying to extend the domain, arguably a tyrannical domain, of the deployment of alliance--in other words, to redefine the basic concept of alliance in such a way that doesn't really touch very closely on the deployment of sexuality”</a:t>
            </a:r>
            <a:endParaRPr lang="en-US" dirty="0"/>
          </a:p>
        </p:txBody>
      </p:sp>
    </p:spTree>
    <p:extLst>
      <p:ext uri="{BB962C8B-B14F-4D97-AF65-F5344CB8AC3E}">
        <p14:creationId xmlns:p14="http://schemas.microsoft.com/office/powerpoint/2010/main" val="50487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76644-CB36-4E44-8FC0-C588747DB0B7}"/>
              </a:ext>
            </a:extLst>
          </p:cNvPr>
          <p:cNvSpPr>
            <a:spLocks noGrp="1"/>
          </p:cNvSpPr>
          <p:nvPr>
            <p:ph type="title"/>
          </p:nvPr>
        </p:nvSpPr>
        <p:spPr>
          <a:xfrm>
            <a:off x="1028700" y="1967266"/>
            <a:ext cx="2628900" cy="2547257"/>
          </a:xfrm>
          <a:noFill/>
        </p:spPr>
        <p:txBody>
          <a:bodyPr vert="horz" lIns="91440" tIns="45720" rIns="91440" bIns="45720" rtlCol="0" anchor="ctr" anchorCtr="1">
            <a:normAutofit/>
          </a:bodyPr>
          <a:lstStyle/>
          <a:p>
            <a:pPr algn="ctr"/>
            <a:r>
              <a:rPr lang="en-US" sz="3600" kern="1200">
                <a:solidFill>
                  <a:srgbClr val="FFFFFF"/>
                </a:solidFill>
                <a:latin typeface="+mj-lt"/>
                <a:ea typeface="+mj-ea"/>
                <a:cs typeface="+mj-cs"/>
              </a:rPr>
              <a:t>Corpus</a:t>
            </a:r>
            <a:br>
              <a:rPr lang="en-US" sz="3600" kern="1200">
                <a:solidFill>
                  <a:srgbClr val="FFFFFF"/>
                </a:solidFill>
                <a:latin typeface="+mj-lt"/>
                <a:ea typeface="+mj-ea"/>
                <a:cs typeface="+mj-cs"/>
              </a:rPr>
            </a:br>
            <a:endParaRPr lang="en-US" sz="3600" kern="1200">
              <a:solidFill>
                <a:srgbClr val="FFFFFF"/>
              </a:solidFill>
              <a:latin typeface="+mj-lt"/>
              <a:ea typeface="+mj-ea"/>
              <a:cs typeface="+mj-cs"/>
            </a:endParaRPr>
          </a:p>
        </p:txBody>
      </p:sp>
      <p:pic>
        <p:nvPicPr>
          <p:cNvPr id="6" name="Picture 5" descr="A screenshot of a computer&#10;&#10;Description automatically generated">
            <a:extLst>
              <a:ext uri="{FF2B5EF4-FFF2-40B4-BE49-F238E27FC236}">
                <a16:creationId xmlns:a16="http://schemas.microsoft.com/office/drawing/2014/main" id="{EBB2B033-8858-C686-A54B-6F033B091C90}"/>
              </a:ext>
            </a:extLst>
          </p:cNvPr>
          <p:cNvPicPr>
            <a:picLocks noChangeAspect="1"/>
          </p:cNvPicPr>
          <p:nvPr/>
        </p:nvPicPr>
        <p:blipFill>
          <a:blip r:embed="rId2"/>
          <a:stretch>
            <a:fillRect/>
          </a:stretch>
        </p:blipFill>
        <p:spPr>
          <a:xfrm>
            <a:off x="4862776" y="643466"/>
            <a:ext cx="6609779" cy="5568739"/>
          </a:xfrm>
          <a:prstGeom prst="rect">
            <a:avLst/>
          </a:prstGeom>
        </p:spPr>
      </p:pic>
    </p:spTree>
    <p:extLst>
      <p:ext uri="{BB962C8B-B14F-4D97-AF65-F5344CB8AC3E}">
        <p14:creationId xmlns:p14="http://schemas.microsoft.com/office/powerpoint/2010/main" val="181495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Michel Foucault and Jean Paul Sartre | Jean paul sartre, Best portraits,  Philosophers">
            <a:extLst>
              <a:ext uri="{FF2B5EF4-FFF2-40B4-BE49-F238E27FC236}">
                <a16:creationId xmlns:a16="http://schemas.microsoft.com/office/drawing/2014/main" id="{CB87DEF0-6437-3147-8A6F-62E881C8A0F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7854"/>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27D36D-0C6B-E74B-BD07-5D9E042F6083}"/>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kern="1200">
                <a:solidFill>
                  <a:srgbClr val="FFFFFF"/>
                </a:solidFill>
                <a:latin typeface="+mj-lt"/>
                <a:ea typeface="+mj-ea"/>
                <a:cs typeface="+mj-cs"/>
              </a:rPr>
              <a:t>1. Power and Resistance</a:t>
            </a:r>
          </a:p>
        </p:txBody>
      </p:sp>
      <p:pic>
        <p:nvPicPr>
          <p:cNvPr id="10244" name="Picture 4" descr="The Other Foucault | The Nation">
            <a:extLst>
              <a:ext uri="{FF2B5EF4-FFF2-40B4-BE49-F238E27FC236}">
                <a16:creationId xmlns:a16="http://schemas.microsoft.com/office/drawing/2014/main" id="{62B578B2-89A9-504F-A228-8EBC1A47BD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61" r="18446" b="1"/>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99FD-E815-E542-B462-3B148B153319}"/>
              </a:ext>
            </a:extLst>
          </p:cNvPr>
          <p:cNvSpPr>
            <a:spLocks noGrp="1"/>
          </p:cNvSpPr>
          <p:nvPr>
            <p:ph type="title"/>
          </p:nvPr>
        </p:nvSpPr>
        <p:spPr/>
        <p:txBody>
          <a:bodyPr/>
          <a:lstStyle/>
          <a:p>
            <a:r>
              <a:rPr lang="en-US" dirty="0"/>
              <a:t>Key questions today</a:t>
            </a:r>
          </a:p>
        </p:txBody>
      </p:sp>
      <p:sp>
        <p:nvSpPr>
          <p:cNvPr id="3" name="Content Placeholder 2">
            <a:extLst>
              <a:ext uri="{FF2B5EF4-FFF2-40B4-BE49-F238E27FC236}">
                <a16:creationId xmlns:a16="http://schemas.microsoft.com/office/drawing/2014/main" id="{189BEFDB-FF55-984F-8F27-9FF07BBD3334}"/>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en-US" u="sng" dirty="0" err="1"/>
              <a:t>Contextualisation</a:t>
            </a:r>
            <a:r>
              <a:rPr lang="en-US" u="sng" dirty="0"/>
              <a:t>:</a:t>
            </a:r>
          </a:p>
          <a:p>
            <a:pPr marL="0" indent="0">
              <a:buNone/>
            </a:pPr>
            <a:endParaRPr lang="en-US" dirty="0"/>
          </a:p>
          <a:p>
            <a:pPr marL="914400" lvl="1" indent="-457200">
              <a:buAutoNum type="arabicPeriod"/>
            </a:pPr>
            <a:r>
              <a:rPr lang="en-US" sz="2800" dirty="0"/>
              <a:t>What are the modes of thought that shape sexuality and citizenship in contemporary France?</a:t>
            </a:r>
          </a:p>
          <a:p>
            <a:pPr marL="914400" lvl="1" indent="-457200">
              <a:buAutoNum type="arabicPeriod"/>
            </a:pPr>
            <a:r>
              <a:rPr lang="en-US" sz="2800" dirty="0"/>
              <a:t>What political steps have tried to create egalitarian forms of living in France?</a:t>
            </a:r>
          </a:p>
          <a:p>
            <a:pPr marL="914400" lvl="1" indent="-457200">
              <a:buAutoNum type="arabicPeriod"/>
            </a:pPr>
            <a:r>
              <a:rPr lang="en-US" sz="2800" dirty="0"/>
              <a:t>What are the fears towards a possible enemy within the Universalist French Republic?</a:t>
            </a:r>
          </a:p>
          <a:p>
            <a:pPr marL="914400" lvl="1" indent="-457200">
              <a:buAutoNum type="arabicPeriod"/>
            </a:pPr>
            <a:endParaRPr lang="en-US" sz="2800" dirty="0"/>
          </a:p>
          <a:p>
            <a:pPr marL="0" indent="0">
              <a:buNone/>
            </a:pPr>
            <a:r>
              <a:rPr lang="en-US" u="sng"/>
              <a:t>Foucault’s Power </a:t>
            </a:r>
            <a:r>
              <a:rPr lang="en-US" u="sng" dirty="0"/>
              <a:t>– Knowledge – Discourse: </a:t>
            </a:r>
          </a:p>
          <a:p>
            <a:pPr marL="0" indent="0">
              <a:buNone/>
            </a:pPr>
            <a:endParaRPr lang="en-US" u="sng" dirty="0"/>
          </a:p>
          <a:p>
            <a:pPr marL="938213" indent="-484188">
              <a:buAutoNum type="arabicPeriod"/>
              <a:tabLst>
                <a:tab pos="482600" algn="l"/>
              </a:tabLst>
            </a:pPr>
            <a:r>
              <a:rPr lang="en-GB" dirty="0"/>
              <a:t>How does sexuality come to be policed through language?</a:t>
            </a:r>
            <a:endParaRPr lang="en-US" dirty="0"/>
          </a:p>
          <a:p>
            <a:pPr marL="938213" indent="-484188">
              <a:buAutoNum type="arabicPeriod"/>
              <a:tabLst>
                <a:tab pos="482600" algn="l"/>
              </a:tabLst>
            </a:pPr>
            <a:r>
              <a:rPr lang="en-US" dirty="0"/>
              <a:t>How does language enforce the ‘straight mind’ as the norm for </a:t>
            </a:r>
            <a:r>
              <a:rPr lang="en-US" dirty="0" err="1"/>
              <a:t>behaviour</a:t>
            </a:r>
            <a:r>
              <a:rPr lang="en-US" dirty="0"/>
              <a:t>?</a:t>
            </a:r>
          </a:p>
        </p:txBody>
      </p:sp>
    </p:spTree>
    <p:extLst>
      <p:ext uri="{BB962C8B-B14F-4D97-AF65-F5344CB8AC3E}">
        <p14:creationId xmlns:p14="http://schemas.microsoft.com/office/powerpoint/2010/main" val="394748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CC8C-5216-F14E-A1E4-125CDD906EF9}"/>
              </a:ext>
            </a:extLst>
          </p:cNvPr>
          <p:cNvSpPr>
            <a:spLocks noGrp="1"/>
          </p:cNvSpPr>
          <p:nvPr>
            <p:ph type="title"/>
          </p:nvPr>
        </p:nvSpPr>
        <p:spPr/>
        <p:txBody>
          <a:bodyPr/>
          <a:lstStyle/>
          <a:p>
            <a:r>
              <a:rPr lang="en-US" dirty="0"/>
              <a:t>Power and resistance: Key terms</a:t>
            </a:r>
          </a:p>
        </p:txBody>
      </p:sp>
      <p:sp>
        <p:nvSpPr>
          <p:cNvPr id="3" name="Content Placeholder 2">
            <a:extLst>
              <a:ext uri="{FF2B5EF4-FFF2-40B4-BE49-F238E27FC236}">
                <a16:creationId xmlns:a16="http://schemas.microsoft.com/office/drawing/2014/main" id="{7834A565-48D6-4143-9EC0-EAAB6D1F73AA}"/>
              </a:ext>
            </a:extLst>
          </p:cNvPr>
          <p:cNvSpPr>
            <a:spLocks noGrp="1"/>
          </p:cNvSpPr>
          <p:nvPr>
            <p:ph idx="1"/>
          </p:nvPr>
        </p:nvSpPr>
        <p:spPr>
          <a:xfrm>
            <a:off x="838200" y="1825625"/>
            <a:ext cx="7518400" cy="4667250"/>
          </a:xfrm>
        </p:spPr>
        <p:txBody>
          <a:bodyPr>
            <a:normAutofit/>
          </a:bodyPr>
          <a:lstStyle/>
          <a:p>
            <a:r>
              <a:rPr lang="en-US" sz="2400" b="1" dirty="0"/>
              <a:t>Sexuality</a:t>
            </a:r>
            <a:r>
              <a:rPr lang="en-US" sz="2400" dirty="0"/>
              <a:t>: what Foucault called ‘desired and experienced bodily pleasure’. But this pleasure is always orchestrated by a set of social factors that surround it</a:t>
            </a:r>
          </a:p>
          <a:p>
            <a:r>
              <a:rPr lang="en-US" sz="2400" b="1" dirty="0"/>
              <a:t>Heteronormativity</a:t>
            </a:r>
            <a:r>
              <a:rPr lang="en-US" sz="2400" dirty="0"/>
              <a:t>:</a:t>
            </a:r>
            <a:r>
              <a:rPr lang="en-GB" sz="2400" dirty="0"/>
              <a:t> ‘the institutions, structures of understanding, and practical orientations that make heterosexuality seem not only coherent—that is, organized as a sexuality—but also privileged’ (Berlant and Warner, 1998: 548).</a:t>
            </a:r>
          </a:p>
          <a:p>
            <a:r>
              <a:rPr lang="en-US" sz="2400" b="1" dirty="0"/>
              <a:t>Cultural citizenship: </a:t>
            </a:r>
            <a:r>
              <a:rPr lang="en-US" sz="2400" dirty="0"/>
              <a:t>Indexes of pride / shame, integration/</a:t>
            </a:r>
            <a:r>
              <a:rPr lang="en-US" sz="2400" dirty="0" err="1"/>
              <a:t>marginalisation</a:t>
            </a:r>
            <a:endParaRPr lang="en-US" sz="2400" dirty="0"/>
          </a:p>
          <a:p>
            <a:r>
              <a:rPr lang="en-US" sz="2400" i="1" dirty="0"/>
              <a:t>Le </a:t>
            </a:r>
            <a:r>
              <a:rPr lang="en-US" sz="2400" i="1" dirty="0" err="1"/>
              <a:t>mariage</a:t>
            </a:r>
            <a:r>
              <a:rPr lang="en-US" sz="2400" i="1" dirty="0"/>
              <a:t> pour </a:t>
            </a:r>
            <a:r>
              <a:rPr lang="en-US" sz="2400" i="1" dirty="0" err="1"/>
              <a:t>tous</a:t>
            </a:r>
            <a:r>
              <a:rPr lang="en-US" sz="2400" i="1" dirty="0"/>
              <a:t> </a:t>
            </a:r>
            <a:r>
              <a:rPr lang="en-US" sz="2400" dirty="0"/>
              <a:t>versus </a:t>
            </a:r>
            <a:r>
              <a:rPr lang="en-US" sz="2400" i="1" dirty="0"/>
              <a:t>La </a:t>
            </a:r>
            <a:r>
              <a:rPr lang="en-US" sz="2400" i="1" dirty="0" err="1"/>
              <a:t>manif</a:t>
            </a:r>
            <a:r>
              <a:rPr lang="en-US" sz="2400" i="1" dirty="0"/>
              <a:t> pour </a:t>
            </a:r>
            <a:r>
              <a:rPr lang="en-US" sz="2400" i="1" dirty="0" err="1"/>
              <a:t>tous</a:t>
            </a:r>
            <a:endParaRPr lang="en-US" sz="2400" i="1" dirty="0"/>
          </a:p>
          <a:p>
            <a:r>
              <a:rPr lang="en-US" sz="2400" dirty="0"/>
              <a:t>Discourse, sex, power, repression</a:t>
            </a:r>
          </a:p>
        </p:txBody>
      </p:sp>
      <p:pic>
        <p:nvPicPr>
          <p:cNvPr id="7170" name="Picture 2">
            <a:extLst>
              <a:ext uri="{FF2B5EF4-FFF2-40B4-BE49-F238E27FC236}">
                <a16:creationId xmlns:a16="http://schemas.microsoft.com/office/drawing/2014/main" id="{1C8C4DF2-7D93-A446-9B1B-52C78303B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600" y="1690688"/>
            <a:ext cx="29972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6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0014-B4DC-2F41-8FE3-E500261AF9B0}"/>
              </a:ext>
            </a:extLst>
          </p:cNvPr>
          <p:cNvSpPr>
            <a:spLocks noGrp="1"/>
          </p:cNvSpPr>
          <p:nvPr>
            <p:ph type="title"/>
          </p:nvPr>
        </p:nvSpPr>
        <p:spPr>
          <a:xfrm>
            <a:off x="4965430" y="629268"/>
            <a:ext cx="6586491" cy="1286160"/>
          </a:xfrm>
        </p:spPr>
        <p:txBody>
          <a:bodyPr anchor="b">
            <a:normAutofit/>
          </a:bodyPr>
          <a:lstStyle/>
          <a:p>
            <a:r>
              <a:rPr lang="en-US" sz="4100"/>
              <a:t>Repeal of the crime of sodomy 1791</a:t>
            </a:r>
          </a:p>
        </p:txBody>
      </p:sp>
      <p:sp>
        <p:nvSpPr>
          <p:cNvPr id="3" name="Content Placeholder 2">
            <a:extLst>
              <a:ext uri="{FF2B5EF4-FFF2-40B4-BE49-F238E27FC236}">
                <a16:creationId xmlns:a16="http://schemas.microsoft.com/office/drawing/2014/main" id="{F88D0FFD-73D3-E24A-A905-A3169842661F}"/>
              </a:ext>
            </a:extLst>
          </p:cNvPr>
          <p:cNvSpPr>
            <a:spLocks noGrp="1"/>
          </p:cNvSpPr>
          <p:nvPr>
            <p:ph idx="1"/>
          </p:nvPr>
        </p:nvSpPr>
        <p:spPr>
          <a:xfrm>
            <a:off x="4965431" y="2438400"/>
            <a:ext cx="6586489" cy="3785419"/>
          </a:xfrm>
        </p:spPr>
        <p:txBody>
          <a:bodyPr>
            <a:normAutofit fontScale="85000" lnSpcReduction="20000"/>
          </a:bodyPr>
          <a:lstStyle/>
          <a:p>
            <a:r>
              <a:rPr lang="en-US" sz="2000" dirty="0"/>
              <a:t>Punishable by death until early eighteenth century</a:t>
            </a:r>
          </a:p>
          <a:p>
            <a:r>
              <a:rPr lang="en-US" sz="2000" dirty="0"/>
              <a:t>Sodomy as sin to God - Renaissance and Reformation, abomination before God</a:t>
            </a:r>
          </a:p>
          <a:p>
            <a:r>
              <a:rPr lang="en-US" sz="2000" dirty="0"/>
              <a:t>Sodomy as disorder that corrupts society - 1720s: French judges and police relied on a new understanding of homosexuality as disorder, socially unacceptable taste or leaning, connected to criminal underground</a:t>
            </a:r>
          </a:p>
          <a:p>
            <a:r>
              <a:rPr lang="en-US" sz="2000" dirty="0"/>
              <a:t>Control and surveillance to monitor homosexuals thus began in mid 18</a:t>
            </a:r>
            <a:r>
              <a:rPr lang="en-US" sz="2000" baseline="30000" dirty="0"/>
              <a:t>th</a:t>
            </a:r>
            <a:r>
              <a:rPr lang="en-US" sz="2000" dirty="0"/>
              <a:t> century</a:t>
            </a:r>
          </a:p>
          <a:p>
            <a:r>
              <a:rPr lang="en-US" sz="2000" dirty="0"/>
              <a:t>Philosophers – Condorcet, Montesquieu, </a:t>
            </a:r>
            <a:r>
              <a:rPr lang="en-US" sz="2000" dirty="0" err="1"/>
              <a:t>Anachrasis</a:t>
            </a:r>
            <a:r>
              <a:rPr lang="en-US" sz="2000" dirty="0"/>
              <a:t> </a:t>
            </a:r>
            <a:r>
              <a:rPr lang="en-US" sz="2000" dirty="0" err="1"/>
              <a:t>Cloots</a:t>
            </a:r>
            <a:r>
              <a:rPr lang="en-US" sz="2000" dirty="0"/>
              <a:t> tolerated homosexuality</a:t>
            </a:r>
          </a:p>
          <a:p>
            <a:r>
              <a:rPr lang="en-US" sz="2000" dirty="0"/>
              <a:t>1791: Secularization of criminal law. Bolstered by Enlightenment values</a:t>
            </a:r>
          </a:p>
          <a:p>
            <a:r>
              <a:rPr lang="en-US" sz="2000" dirty="0"/>
              <a:t>Modesty? Accidental omission? Still no tolerance of sodomy by lawmakers</a:t>
            </a:r>
          </a:p>
        </p:txBody>
      </p:sp>
      <p:pic>
        <p:nvPicPr>
          <p:cNvPr id="1026" name="Picture 2" descr="Rodama: a blog of 18th century &amp; Revolutionary France: Muyart de Vouglans  and his &quot;Anti-Beccaria&quot;">
            <a:extLst>
              <a:ext uri="{FF2B5EF4-FFF2-40B4-BE49-F238E27FC236}">
                <a16:creationId xmlns:a16="http://schemas.microsoft.com/office/drawing/2014/main" id="{A35F65FF-7A90-A54C-8235-493C621D61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197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31" name="Straight Connector 103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D88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23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ierry Pastorello, Sodome à Paris. Fin XVIIIe-milieu XIXe siècle :  l'homosexualité masculine en construction – Le carnet du Mouvement social">
            <a:extLst>
              <a:ext uri="{FF2B5EF4-FFF2-40B4-BE49-F238E27FC236}">
                <a16:creationId xmlns:a16="http://schemas.microsoft.com/office/drawing/2014/main" id="{0E3375D6-E8DC-D044-AE19-CC45DB7142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4A361-B59E-5740-8F3F-A656B432AE4F}"/>
              </a:ext>
            </a:extLst>
          </p:cNvPr>
          <p:cNvSpPr>
            <a:spLocks noGrp="1"/>
          </p:cNvSpPr>
          <p:nvPr>
            <p:ph type="title"/>
          </p:nvPr>
        </p:nvSpPr>
        <p:spPr>
          <a:xfrm>
            <a:off x="594804" y="640263"/>
            <a:ext cx="6619811" cy="1344975"/>
          </a:xfrm>
        </p:spPr>
        <p:txBody>
          <a:bodyPr>
            <a:normAutofit/>
          </a:bodyPr>
          <a:lstStyle/>
          <a:p>
            <a:r>
              <a:rPr lang="en-US" sz="2800" dirty="0"/>
              <a:t>Why did France decriminalize homosexuality while other liberal democracies didn’t?</a:t>
            </a:r>
          </a:p>
        </p:txBody>
      </p:sp>
      <p:sp>
        <p:nvSpPr>
          <p:cNvPr id="3" name="Content Placeholder 2">
            <a:extLst>
              <a:ext uri="{FF2B5EF4-FFF2-40B4-BE49-F238E27FC236}">
                <a16:creationId xmlns:a16="http://schemas.microsoft.com/office/drawing/2014/main" id="{92A2A75C-F69B-4047-B194-27A9E068E331}"/>
              </a:ext>
            </a:extLst>
          </p:cNvPr>
          <p:cNvSpPr>
            <a:spLocks noGrp="1"/>
          </p:cNvSpPr>
          <p:nvPr>
            <p:ph idx="1"/>
          </p:nvPr>
        </p:nvSpPr>
        <p:spPr>
          <a:xfrm>
            <a:off x="594109" y="2121763"/>
            <a:ext cx="6620505" cy="4095974"/>
          </a:xfrm>
        </p:spPr>
        <p:txBody>
          <a:bodyPr>
            <a:normAutofit fontScale="77500" lnSpcReduction="20000"/>
          </a:bodyPr>
          <a:lstStyle/>
          <a:p>
            <a:r>
              <a:rPr lang="en-US" sz="2200" dirty="0"/>
              <a:t>Rational nature of the French legal system after the Revolution: secular; rationality; universalist</a:t>
            </a:r>
          </a:p>
          <a:p>
            <a:r>
              <a:rPr lang="en-US" sz="2200" dirty="0"/>
              <a:t>Jean </a:t>
            </a:r>
            <a:r>
              <a:rPr lang="en-US" sz="2200" dirty="0" err="1"/>
              <a:t>Danet</a:t>
            </a:r>
            <a:r>
              <a:rPr lang="en-US" sz="2200" dirty="0"/>
              <a:t> ‘Laws are understood to punish only when there are victims. Individuals ‘forced’ to witness a sexual act, or victims of physical violence exercised towards sexual ends legitimized punishment’. </a:t>
            </a:r>
          </a:p>
          <a:p>
            <a:r>
              <a:rPr lang="en-US" sz="2200" dirty="0"/>
              <a:t>But surveillance under July Monarchy in 19</a:t>
            </a:r>
            <a:r>
              <a:rPr lang="en-US" sz="2200" baseline="30000" dirty="0"/>
              <a:t>th</a:t>
            </a:r>
            <a:r>
              <a:rPr lang="en-US" sz="2200" dirty="0"/>
              <a:t> increased – criminal underworld; ‘pederasts tremble in the face of public opinion’ (Félix </a:t>
            </a:r>
            <a:r>
              <a:rPr lang="en-US" sz="2200" dirty="0" err="1"/>
              <a:t>Carlier</a:t>
            </a:r>
            <a:r>
              <a:rPr lang="en-US" sz="2200" dirty="0"/>
              <a:t>, </a:t>
            </a:r>
            <a:r>
              <a:rPr lang="fr-FR" sz="2200" i="1" dirty="0"/>
              <a:t>Nos ancêtres les pervers</a:t>
            </a:r>
            <a:r>
              <a:rPr lang="en-US" sz="2200" dirty="0"/>
              <a:t>, 237)</a:t>
            </a:r>
          </a:p>
          <a:p>
            <a:r>
              <a:rPr lang="en-US" sz="2200" dirty="0"/>
              <a:t>1895: medicalized discourses, interest in fetish, ‘moral troubles’, obsession, risk of contagion, asylums</a:t>
            </a:r>
          </a:p>
          <a:p>
            <a:r>
              <a:rPr lang="en-US" sz="2200" dirty="0"/>
              <a:t>August 6</a:t>
            </a:r>
            <a:r>
              <a:rPr lang="en-US" sz="2200" baseline="30000" dirty="0"/>
              <a:t>th</a:t>
            </a:r>
            <a:r>
              <a:rPr lang="en-US" sz="2200" dirty="0"/>
              <a:t> 1942: Marshal </a:t>
            </a:r>
            <a:r>
              <a:rPr lang="en-US" sz="2200" dirty="0" err="1"/>
              <a:t>Pétain</a:t>
            </a:r>
            <a:r>
              <a:rPr lang="en-US" sz="2200" dirty="0"/>
              <a:t> – ‘acts against nature with a minor of one’s own sex below the age of twenty-one in order to satisfy his own passions’ = criminal. 6000 franc fine.</a:t>
            </a:r>
          </a:p>
          <a:p>
            <a:r>
              <a:rPr lang="en-US" sz="2200" dirty="0"/>
              <a:t>Vichy motto: ‘Work, Family, Homeland’. Homosexuality associated with moral decadence and cosmopolitanism in 1930s. Low birth rate post war.</a:t>
            </a:r>
          </a:p>
        </p:txBody>
      </p:sp>
    </p:spTree>
    <p:extLst>
      <p:ext uri="{BB962C8B-B14F-4D97-AF65-F5344CB8AC3E}">
        <p14:creationId xmlns:p14="http://schemas.microsoft.com/office/powerpoint/2010/main" val="3656670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4568</Words>
  <Application>Microsoft Macintosh PowerPoint</Application>
  <PresentationFormat>Widescreen</PresentationFormat>
  <Paragraphs>184</Paragraphs>
  <Slides>35</Slides>
  <Notes>4</Notes>
  <HiddenSlides>3</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Queer politics in contemporary France</vt:lpstr>
      <vt:lpstr>Why this module? </vt:lpstr>
      <vt:lpstr>Objectives</vt:lpstr>
      <vt:lpstr>Corpus </vt:lpstr>
      <vt:lpstr>1. Power and Resistance</vt:lpstr>
      <vt:lpstr>Key questions today</vt:lpstr>
      <vt:lpstr>Power and resistance: Key terms</vt:lpstr>
      <vt:lpstr>Repeal of the crime of sodomy 1791</vt:lpstr>
      <vt:lpstr>Why did France decriminalize homosexuality while other liberal democracies didn’t?</vt:lpstr>
      <vt:lpstr>PowerPoint Presentation</vt:lpstr>
      <vt:lpstr>20th century movements: Sin to disorder</vt:lpstr>
      <vt:lpstr>Globalized gay consciousness: Stonewall (1969)</vt:lpstr>
      <vt:lpstr>Language of sexual citizenship – gay English?</vt:lpstr>
      <vt:lpstr>EuroPride 1997 Paris – shame, citizenship, integration?</vt:lpstr>
      <vt:lpstr>French homosexual citizen = “citoyen de seconde zone” </vt:lpstr>
      <vt:lpstr>French homosexual citizen = “citoyen de seconde zone” ?</vt:lpstr>
      <vt:lpstr>Mariage pour tous - 2012 / 2013</vt:lpstr>
      <vt:lpstr>La Manif Pour Tous: “A father and a mother – it's hereditary” (Nov 2012 – Jan 2021)</vt:lpstr>
      <vt:lpstr>Christiane Taubira (justice minister): Assemblée Nationale passed the Taubira Act on April 23, 2013. Proclaimed law by the president of the French Republic on May 17, 2013</vt:lpstr>
      <vt:lpstr>Bruno Perreau, Queer Theory: the French response (2004), p.11. </vt:lpstr>
      <vt:lpstr>Gay Marriage in France: A Question of Gender</vt:lpstr>
      <vt:lpstr>France has experienced no clear “before-and-after” watershed with regards to gay marriage.</vt:lpstr>
      <vt:lpstr>Difference in the ‘universalist’ French Republic </vt:lpstr>
      <vt:lpstr>Good / bad citizenship</vt:lpstr>
      <vt:lpstr>Gender theory – American threat?</vt:lpstr>
      <vt:lpstr>PowerPoint Presentation</vt:lpstr>
      <vt:lpstr>French thinkers associated with queer thinking</vt:lpstr>
      <vt:lpstr>Is homosexuality a social construct? Or, how might the ways we talk about homosexuality police our understanding of it?</vt:lpstr>
      <vt:lpstr>Michel Foucault: 1926 – 1984  French philosopher, historian of ideas, political activist, literary critic. He died of AIDS in 1984, and became a powerful model for gay, lesbian and other intellectuals, since his ideas on the interrelationship of knowledge, power, and sexuality are perhaps the most foundational to queer theory. </vt:lpstr>
      <vt:lpstr>Brief biography: Tamsin Spargo, Foucault and Queer Theory (London: Icon Books, 1999)</vt:lpstr>
      <vt:lpstr>Foucault’s History of Sexuality: Vol 1. The Will to knowledge [1976] (1978)</vt:lpstr>
      <vt:lpstr>Key ideas:</vt:lpstr>
      <vt:lpstr>Key Ideas: </vt:lpstr>
      <vt:lpstr>Read pages 3 – 13. In groups respond to the following questions:</vt:lpstr>
      <vt:lpstr>Gay marriage: Paul Fry (Yale)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Queer politics in contemporary France</dc:title>
  <dc:creator>Joanne Brueton</dc:creator>
  <cp:lastModifiedBy>Joanne Brueton</cp:lastModifiedBy>
  <cp:revision>7</cp:revision>
  <cp:lastPrinted>2024-01-22T07:58:58Z</cp:lastPrinted>
  <dcterms:created xsi:type="dcterms:W3CDTF">2023-01-25T18:46:00Z</dcterms:created>
  <dcterms:modified xsi:type="dcterms:W3CDTF">2024-01-22T11:47:58Z</dcterms:modified>
</cp:coreProperties>
</file>