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4" r:id="rId4"/>
    <p:sldId id="265" r:id="rId5"/>
    <p:sldId id="277" r:id="rId6"/>
    <p:sldId id="278" r:id="rId7"/>
    <p:sldId id="279" r:id="rId8"/>
    <p:sldId id="280" r:id="rId9"/>
    <p:sldId id="275" r:id="rId10"/>
    <p:sldId id="281" r:id="rId11"/>
    <p:sldId id="282" r:id="rId12"/>
    <p:sldId id="283" r:id="rId13"/>
    <p:sldId id="266" r:id="rId14"/>
    <p:sldId id="263" r:id="rId15"/>
    <p:sldId id="269" r:id="rId16"/>
    <p:sldId id="268" r:id="rId17"/>
    <p:sldId id="270" r:id="rId18"/>
    <p:sldId id="271" r:id="rId19"/>
    <p:sldId id="272" r:id="rId20"/>
    <p:sldId id="273" r:id="rId21"/>
    <p:sldId id="274" r:id="rId22"/>
    <p:sldId id="260"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Grech" userId="818d208f-c826-45c8-9bc8-2448b0fab286" providerId="ADAL" clId="{254110A4-9523-4DAA-8254-B46BBE59CCB9}"/>
    <pc:docChg chg="delSld">
      <pc:chgData name="Debra Grech" userId="818d208f-c826-45c8-9bc8-2448b0fab286" providerId="ADAL" clId="{254110A4-9523-4DAA-8254-B46BBE59CCB9}" dt="2024-01-09T15:18:05.959" v="0" actId="2696"/>
      <pc:docMkLst>
        <pc:docMk/>
      </pc:docMkLst>
      <pc:sldChg chg="del">
        <pc:chgData name="Debra Grech" userId="818d208f-c826-45c8-9bc8-2448b0fab286" providerId="ADAL" clId="{254110A4-9523-4DAA-8254-B46BBE59CCB9}" dt="2024-01-09T15:18:05.959" v="0" actId="2696"/>
        <pc:sldMkLst>
          <pc:docMk/>
          <pc:sldMk cId="478661439" sldId="27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F452E-0B60-42A0-8562-4CD5C187B8F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622EA170-EB5B-474F-BB8B-B46D181ED8C1}">
      <dgm:prSet phldrT="[Text]"/>
      <dgm:spPr/>
      <dgm:t>
        <a:bodyPr/>
        <a:lstStyle/>
        <a:p>
          <a:r>
            <a:rPr lang="en-GB"/>
            <a:t>You</a:t>
          </a:r>
        </a:p>
      </dgm:t>
    </dgm:pt>
    <dgm:pt modelId="{3B354BAC-B53A-4B36-B538-D488EC7E9563}" type="parTrans" cxnId="{23DA7C1E-74A4-4AB6-A98A-6783C1624EC1}">
      <dgm:prSet/>
      <dgm:spPr/>
      <dgm:t>
        <a:bodyPr/>
        <a:lstStyle/>
        <a:p>
          <a:endParaRPr lang="en-GB"/>
        </a:p>
      </dgm:t>
    </dgm:pt>
    <dgm:pt modelId="{340FF4A6-0E6D-4117-9834-D10A035976AE}" type="sibTrans" cxnId="{23DA7C1E-74A4-4AB6-A98A-6783C1624EC1}">
      <dgm:prSet/>
      <dgm:spPr/>
      <dgm:t>
        <a:bodyPr/>
        <a:lstStyle/>
        <a:p>
          <a:endParaRPr lang="en-GB"/>
        </a:p>
      </dgm:t>
    </dgm:pt>
    <dgm:pt modelId="{B25E2FD8-FDA9-495A-ADE2-12A645A7D929}">
      <dgm:prSet phldrT="[Text]"/>
      <dgm:spPr/>
      <dgm:t>
        <a:bodyPr/>
        <a:lstStyle/>
        <a:p>
          <a:r>
            <a:rPr lang="en-GB"/>
            <a:t>UKFP</a:t>
          </a:r>
        </a:p>
      </dgm:t>
    </dgm:pt>
    <dgm:pt modelId="{8F2907EB-B5A1-4004-BC66-5CF7A1ABE75A}" type="parTrans" cxnId="{B1A0D3DE-EF58-4D37-BCDD-6F6157F21C31}">
      <dgm:prSet/>
      <dgm:spPr/>
      <dgm:t>
        <a:bodyPr/>
        <a:lstStyle/>
        <a:p>
          <a:endParaRPr lang="en-GB"/>
        </a:p>
      </dgm:t>
    </dgm:pt>
    <dgm:pt modelId="{1D74525F-541A-4A28-9D8C-B40CAF5B0C18}" type="sibTrans" cxnId="{B1A0D3DE-EF58-4D37-BCDD-6F6157F21C31}">
      <dgm:prSet/>
      <dgm:spPr/>
      <dgm:t>
        <a:bodyPr/>
        <a:lstStyle/>
        <a:p>
          <a:endParaRPr lang="en-GB"/>
        </a:p>
      </dgm:t>
    </dgm:pt>
    <dgm:pt modelId="{B957E148-0641-4627-A661-6F228F13962D}">
      <dgm:prSet phldrT="[Text]"/>
      <dgm:spPr/>
      <dgm:t>
        <a:bodyPr/>
        <a:lstStyle/>
        <a:p>
          <a:r>
            <a:rPr lang="en-GB"/>
            <a:t>Malta FP</a:t>
          </a:r>
        </a:p>
      </dgm:t>
    </dgm:pt>
    <dgm:pt modelId="{ECFE6D8A-8247-48B9-835D-F37FF2B74EA3}" type="parTrans" cxnId="{0168A517-AC0F-4E5D-A7B4-36C855454DF0}">
      <dgm:prSet/>
      <dgm:spPr/>
      <dgm:t>
        <a:bodyPr/>
        <a:lstStyle/>
        <a:p>
          <a:endParaRPr lang="en-GB"/>
        </a:p>
      </dgm:t>
    </dgm:pt>
    <dgm:pt modelId="{AA999E30-0709-4DEF-9230-FB0A6B141E1E}" type="sibTrans" cxnId="{0168A517-AC0F-4E5D-A7B4-36C855454DF0}">
      <dgm:prSet/>
      <dgm:spPr/>
      <dgm:t>
        <a:bodyPr/>
        <a:lstStyle/>
        <a:p>
          <a:endParaRPr lang="en-GB"/>
        </a:p>
      </dgm:t>
    </dgm:pt>
    <dgm:pt modelId="{D714896A-9184-41FE-B941-CEAA235F7009}">
      <dgm:prSet phldrT="[Text]"/>
      <dgm:spPr/>
      <dgm:t>
        <a:bodyPr/>
        <a:lstStyle/>
        <a:p>
          <a:r>
            <a:rPr lang="en-GB"/>
            <a:t>Gap year</a:t>
          </a:r>
        </a:p>
      </dgm:t>
    </dgm:pt>
    <dgm:pt modelId="{79ECEBDE-D9DF-4DB6-A79E-F08ED0C917EF}" type="parTrans" cxnId="{059DC6B6-858B-4AC9-A38B-35814B830725}">
      <dgm:prSet/>
      <dgm:spPr/>
      <dgm:t>
        <a:bodyPr/>
        <a:lstStyle/>
        <a:p>
          <a:endParaRPr lang="en-GB"/>
        </a:p>
      </dgm:t>
    </dgm:pt>
    <dgm:pt modelId="{E41B2A7D-7DAB-4056-BD6B-B2FF27DE9430}" type="sibTrans" cxnId="{059DC6B6-858B-4AC9-A38B-35814B830725}">
      <dgm:prSet/>
      <dgm:spPr/>
      <dgm:t>
        <a:bodyPr/>
        <a:lstStyle/>
        <a:p>
          <a:endParaRPr lang="en-GB"/>
        </a:p>
      </dgm:t>
    </dgm:pt>
    <dgm:pt modelId="{682848D0-08E8-4CB7-9EE6-9E36F96C17C1}">
      <dgm:prSet phldrT="[Text]"/>
      <dgm:spPr/>
      <dgm:t>
        <a:bodyPr/>
        <a:lstStyle/>
        <a:p>
          <a:r>
            <a:rPr lang="en-GB"/>
            <a:t>Further Study </a:t>
          </a:r>
        </a:p>
      </dgm:t>
    </dgm:pt>
    <dgm:pt modelId="{4879559B-D40F-411A-86BD-EC78C831CE64}" type="parTrans" cxnId="{A57FA543-1251-4873-99C0-4AAFBC10CBF1}">
      <dgm:prSet/>
      <dgm:spPr/>
      <dgm:t>
        <a:bodyPr/>
        <a:lstStyle/>
        <a:p>
          <a:endParaRPr lang="en-GB"/>
        </a:p>
      </dgm:t>
    </dgm:pt>
    <dgm:pt modelId="{78B3F4D6-7716-4FB3-95AC-645CFC378EF6}" type="sibTrans" cxnId="{A57FA543-1251-4873-99C0-4AAFBC10CBF1}">
      <dgm:prSet/>
      <dgm:spPr/>
      <dgm:t>
        <a:bodyPr/>
        <a:lstStyle/>
        <a:p>
          <a:endParaRPr lang="en-GB"/>
        </a:p>
      </dgm:t>
    </dgm:pt>
    <dgm:pt modelId="{102936D7-2574-47EA-BF97-6B204CFCF367}" type="pres">
      <dgm:prSet presAssocID="{F67F452E-0B60-42A0-8562-4CD5C187B8FF}" presName="Name0" presStyleCnt="0">
        <dgm:presLayoutVars>
          <dgm:chMax val="1"/>
          <dgm:dir/>
          <dgm:animLvl val="ctr"/>
          <dgm:resizeHandles val="exact"/>
        </dgm:presLayoutVars>
      </dgm:prSet>
      <dgm:spPr/>
    </dgm:pt>
    <dgm:pt modelId="{3863DF63-308F-4533-B13B-3C8902D25729}" type="pres">
      <dgm:prSet presAssocID="{622EA170-EB5B-474F-BB8B-B46D181ED8C1}" presName="centerShape" presStyleLbl="node0" presStyleIdx="0" presStyleCnt="1"/>
      <dgm:spPr/>
    </dgm:pt>
    <dgm:pt modelId="{4B134710-9FA5-4E04-B6CF-3463309C2974}" type="pres">
      <dgm:prSet presAssocID="{B25E2FD8-FDA9-495A-ADE2-12A645A7D929}" presName="node" presStyleLbl="node1" presStyleIdx="0" presStyleCnt="4">
        <dgm:presLayoutVars>
          <dgm:bulletEnabled val="1"/>
        </dgm:presLayoutVars>
      </dgm:prSet>
      <dgm:spPr/>
    </dgm:pt>
    <dgm:pt modelId="{6DA3FBED-3EC6-4577-9565-11ED4CC755F8}" type="pres">
      <dgm:prSet presAssocID="{B25E2FD8-FDA9-495A-ADE2-12A645A7D929}" presName="dummy" presStyleCnt="0"/>
      <dgm:spPr/>
    </dgm:pt>
    <dgm:pt modelId="{3C5AA167-8F4D-476A-859C-4516AD954CAB}" type="pres">
      <dgm:prSet presAssocID="{1D74525F-541A-4A28-9D8C-B40CAF5B0C18}" presName="sibTrans" presStyleLbl="sibTrans2D1" presStyleIdx="0" presStyleCnt="4"/>
      <dgm:spPr/>
    </dgm:pt>
    <dgm:pt modelId="{7FCDA637-33DA-4E94-B9CF-7FFC78CCE9C7}" type="pres">
      <dgm:prSet presAssocID="{B957E148-0641-4627-A661-6F228F13962D}" presName="node" presStyleLbl="node1" presStyleIdx="1" presStyleCnt="4">
        <dgm:presLayoutVars>
          <dgm:bulletEnabled val="1"/>
        </dgm:presLayoutVars>
      </dgm:prSet>
      <dgm:spPr/>
    </dgm:pt>
    <dgm:pt modelId="{06C8C11D-B65C-4A9A-BB5C-27E4E9637BA6}" type="pres">
      <dgm:prSet presAssocID="{B957E148-0641-4627-A661-6F228F13962D}" presName="dummy" presStyleCnt="0"/>
      <dgm:spPr/>
    </dgm:pt>
    <dgm:pt modelId="{664074F6-4A6D-4B89-BFFD-1AF14C6CE61C}" type="pres">
      <dgm:prSet presAssocID="{AA999E30-0709-4DEF-9230-FB0A6B141E1E}" presName="sibTrans" presStyleLbl="sibTrans2D1" presStyleIdx="1" presStyleCnt="4"/>
      <dgm:spPr/>
    </dgm:pt>
    <dgm:pt modelId="{1CA87E33-81D1-441E-A7E1-83DDB9F6536A}" type="pres">
      <dgm:prSet presAssocID="{D714896A-9184-41FE-B941-CEAA235F7009}" presName="node" presStyleLbl="node1" presStyleIdx="2" presStyleCnt="4">
        <dgm:presLayoutVars>
          <dgm:bulletEnabled val="1"/>
        </dgm:presLayoutVars>
      </dgm:prSet>
      <dgm:spPr/>
    </dgm:pt>
    <dgm:pt modelId="{25F6D8A3-3CC8-43CE-AF54-9238AF3443E6}" type="pres">
      <dgm:prSet presAssocID="{D714896A-9184-41FE-B941-CEAA235F7009}" presName="dummy" presStyleCnt="0"/>
      <dgm:spPr/>
    </dgm:pt>
    <dgm:pt modelId="{060C0264-76B4-49AC-AEF6-553EF8ECEFEF}" type="pres">
      <dgm:prSet presAssocID="{E41B2A7D-7DAB-4056-BD6B-B2FF27DE9430}" presName="sibTrans" presStyleLbl="sibTrans2D1" presStyleIdx="2" presStyleCnt="4"/>
      <dgm:spPr/>
    </dgm:pt>
    <dgm:pt modelId="{3C970EB3-07EE-47CB-8172-37433EAEF4E2}" type="pres">
      <dgm:prSet presAssocID="{682848D0-08E8-4CB7-9EE6-9E36F96C17C1}" presName="node" presStyleLbl="node1" presStyleIdx="3" presStyleCnt="4">
        <dgm:presLayoutVars>
          <dgm:bulletEnabled val="1"/>
        </dgm:presLayoutVars>
      </dgm:prSet>
      <dgm:spPr/>
    </dgm:pt>
    <dgm:pt modelId="{CDC564CA-44EA-426D-8418-B1AEF4F2DE83}" type="pres">
      <dgm:prSet presAssocID="{682848D0-08E8-4CB7-9EE6-9E36F96C17C1}" presName="dummy" presStyleCnt="0"/>
      <dgm:spPr/>
    </dgm:pt>
    <dgm:pt modelId="{F56327EA-A8C6-41C8-8886-91E00BF2CD08}" type="pres">
      <dgm:prSet presAssocID="{78B3F4D6-7716-4FB3-95AC-645CFC378EF6}" presName="sibTrans" presStyleLbl="sibTrans2D1" presStyleIdx="3" presStyleCnt="4"/>
      <dgm:spPr/>
    </dgm:pt>
  </dgm:ptLst>
  <dgm:cxnLst>
    <dgm:cxn modelId="{0168A517-AC0F-4E5D-A7B4-36C855454DF0}" srcId="{622EA170-EB5B-474F-BB8B-B46D181ED8C1}" destId="{B957E148-0641-4627-A661-6F228F13962D}" srcOrd="1" destOrd="0" parTransId="{ECFE6D8A-8247-48B9-835D-F37FF2B74EA3}" sibTransId="{AA999E30-0709-4DEF-9230-FB0A6B141E1E}"/>
    <dgm:cxn modelId="{23DA7C1E-74A4-4AB6-A98A-6783C1624EC1}" srcId="{F67F452E-0B60-42A0-8562-4CD5C187B8FF}" destId="{622EA170-EB5B-474F-BB8B-B46D181ED8C1}" srcOrd="0" destOrd="0" parTransId="{3B354BAC-B53A-4B36-B538-D488EC7E9563}" sibTransId="{340FF4A6-0E6D-4117-9834-D10A035976AE}"/>
    <dgm:cxn modelId="{F8C4E52E-C301-4DFA-B263-835CF833B314}" type="presOf" srcId="{F67F452E-0B60-42A0-8562-4CD5C187B8FF}" destId="{102936D7-2574-47EA-BF97-6B204CFCF367}" srcOrd="0" destOrd="0" presId="urn:microsoft.com/office/officeart/2005/8/layout/radial6"/>
    <dgm:cxn modelId="{75E3AA5C-548E-4E39-92EE-E3D5F706B7AF}" type="presOf" srcId="{B957E148-0641-4627-A661-6F228F13962D}" destId="{7FCDA637-33DA-4E94-B9CF-7FFC78CCE9C7}" srcOrd="0" destOrd="0" presId="urn:microsoft.com/office/officeart/2005/8/layout/radial6"/>
    <dgm:cxn modelId="{A57FA543-1251-4873-99C0-4AAFBC10CBF1}" srcId="{622EA170-EB5B-474F-BB8B-B46D181ED8C1}" destId="{682848D0-08E8-4CB7-9EE6-9E36F96C17C1}" srcOrd="3" destOrd="0" parTransId="{4879559B-D40F-411A-86BD-EC78C831CE64}" sibTransId="{78B3F4D6-7716-4FB3-95AC-645CFC378EF6}"/>
    <dgm:cxn modelId="{09514B4B-45CA-49DB-9586-D5FF49869666}" type="presOf" srcId="{1D74525F-541A-4A28-9D8C-B40CAF5B0C18}" destId="{3C5AA167-8F4D-476A-859C-4516AD954CAB}" srcOrd="0" destOrd="0" presId="urn:microsoft.com/office/officeart/2005/8/layout/radial6"/>
    <dgm:cxn modelId="{9A188A4C-19E5-4B41-B335-F112CB972177}" type="presOf" srcId="{AA999E30-0709-4DEF-9230-FB0A6B141E1E}" destId="{664074F6-4A6D-4B89-BFFD-1AF14C6CE61C}" srcOrd="0" destOrd="0" presId="urn:microsoft.com/office/officeart/2005/8/layout/radial6"/>
    <dgm:cxn modelId="{3461B470-5639-4706-8365-1BF26FFA92A1}" type="presOf" srcId="{D714896A-9184-41FE-B941-CEAA235F7009}" destId="{1CA87E33-81D1-441E-A7E1-83DDB9F6536A}" srcOrd="0" destOrd="0" presId="urn:microsoft.com/office/officeart/2005/8/layout/radial6"/>
    <dgm:cxn modelId="{CE3D04A2-9763-488C-95E8-B672247B25D1}" type="presOf" srcId="{622EA170-EB5B-474F-BB8B-B46D181ED8C1}" destId="{3863DF63-308F-4533-B13B-3C8902D25729}" srcOrd="0" destOrd="0" presId="urn:microsoft.com/office/officeart/2005/8/layout/radial6"/>
    <dgm:cxn modelId="{059DC6B6-858B-4AC9-A38B-35814B830725}" srcId="{622EA170-EB5B-474F-BB8B-B46D181ED8C1}" destId="{D714896A-9184-41FE-B941-CEAA235F7009}" srcOrd="2" destOrd="0" parTransId="{79ECEBDE-D9DF-4DB6-A79E-F08ED0C917EF}" sibTransId="{E41B2A7D-7DAB-4056-BD6B-B2FF27DE9430}"/>
    <dgm:cxn modelId="{C8BDB6BC-2CEE-43F7-AFDF-5FE848EECEB6}" type="presOf" srcId="{B25E2FD8-FDA9-495A-ADE2-12A645A7D929}" destId="{4B134710-9FA5-4E04-B6CF-3463309C2974}" srcOrd="0" destOrd="0" presId="urn:microsoft.com/office/officeart/2005/8/layout/radial6"/>
    <dgm:cxn modelId="{A621B7C1-C8A7-4FC0-BF93-3558C227A8D5}" type="presOf" srcId="{78B3F4D6-7716-4FB3-95AC-645CFC378EF6}" destId="{F56327EA-A8C6-41C8-8886-91E00BF2CD08}" srcOrd="0" destOrd="0" presId="urn:microsoft.com/office/officeart/2005/8/layout/radial6"/>
    <dgm:cxn modelId="{D968DCD0-3F3E-4192-BEA6-DEFF6DB0C191}" type="presOf" srcId="{682848D0-08E8-4CB7-9EE6-9E36F96C17C1}" destId="{3C970EB3-07EE-47CB-8172-37433EAEF4E2}" srcOrd="0" destOrd="0" presId="urn:microsoft.com/office/officeart/2005/8/layout/radial6"/>
    <dgm:cxn modelId="{B1A0D3DE-EF58-4D37-BCDD-6F6157F21C31}" srcId="{622EA170-EB5B-474F-BB8B-B46D181ED8C1}" destId="{B25E2FD8-FDA9-495A-ADE2-12A645A7D929}" srcOrd="0" destOrd="0" parTransId="{8F2907EB-B5A1-4004-BC66-5CF7A1ABE75A}" sibTransId="{1D74525F-541A-4A28-9D8C-B40CAF5B0C18}"/>
    <dgm:cxn modelId="{91869EF5-C72D-444F-8583-B7FF8F95AD29}" type="presOf" srcId="{E41B2A7D-7DAB-4056-BD6B-B2FF27DE9430}" destId="{060C0264-76B4-49AC-AEF6-553EF8ECEFEF}" srcOrd="0" destOrd="0" presId="urn:microsoft.com/office/officeart/2005/8/layout/radial6"/>
    <dgm:cxn modelId="{5B256717-C22B-475E-9E0E-6C8023A3866A}" type="presParOf" srcId="{102936D7-2574-47EA-BF97-6B204CFCF367}" destId="{3863DF63-308F-4533-B13B-3C8902D25729}" srcOrd="0" destOrd="0" presId="urn:microsoft.com/office/officeart/2005/8/layout/radial6"/>
    <dgm:cxn modelId="{F9BBC41E-74B4-4DCA-822F-A3C9C0922D2B}" type="presParOf" srcId="{102936D7-2574-47EA-BF97-6B204CFCF367}" destId="{4B134710-9FA5-4E04-B6CF-3463309C2974}" srcOrd="1" destOrd="0" presId="urn:microsoft.com/office/officeart/2005/8/layout/radial6"/>
    <dgm:cxn modelId="{A331CF68-BE10-478B-A6A8-69B31CCB4456}" type="presParOf" srcId="{102936D7-2574-47EA-BF97-6B204CFCF367}" destId="{6DA3FBED-3EC6-4577-9565-11ED4CC755F8}" srcOrd="2" destOrd="0" presId="urn:microsoft.com/office/officeart/2005/8/layout/radial6"/>
    <dgm:cxn modelId="{3221FFDB-2D5D-4039-9548-99D0B8AAB564}" type="presParOf" srcId="{102936D7-2574-47EA-BF97-6B204CFCF367}" destId="{3C5AA167-8F4D-476A-859C-4516AD954CAB}" srcOrd="3" destOrd="0" presId="urn:microsoft.com/office/officeart/2005/8/layout/radial6"/>
    <dgm:cxn modelId="{67DBCD2A-5CA9-44CC-B7FC-0A1EF866D971}" type="presParOf" srcId="{102936D7-2574-47EA-BF97-6B204CFCF367}" destId="{7FCDA637-33DA-4E94-B9CF-7FFC78CCE9C7}" srcOrd="4" destOrd="0" presId="urn:microsoft.com/office/officeart/2005/8/layout/radial6"/>
    <dgm:cxn modelId="{9F43DEE1-B0A5-453F-8782-833D05AB7378}" type="presParOf" srcId="{102936D7-2574-47EA-BF97-6B204CFCF367}" destId="{06C8C11D-B65C-4A9A-BB5C-27E4E9637BA6}" srcOrd="5" destOrd="0" presId="urn:microsoft.com/office/officeart/2005/8/layout/radial6"/>
    <dgm:cxn modelId="{8279CF9E-B37F-449F-9904-D7BCC02F50C1}" type="presParOf" srcId="{102936D7-2574-47EA-BF97-6B204CFCF367}" destId="{664074F6-4A6D-4B89-BFFD-1AF14C6CE61C}" srcOrd="6" destOrd="0" presId="urn:microsoft.com/office/officeart/2005/8/layout/radial6"/>
    <dgm:cxn modelId="{0B0F4826-046A-4D4B-BDB8-DDB3E7932BAF}" type="presParOf" srcId="{102936D7-2574-47EA-BF97-6B204CFCF367}" destId="{1CA87E33-81D1-441E-A7E1-83DDB9F6536A}" srcOrd="7" destOrd="0" presId="urn:microsoft.com/office/officeart/2005/8/layout/radial6"/>
    <dgm:cxn modelId="{EC93D2F3-5462-4238-81D6-3892223FD7B1}" type="presParOf" srcId="{102936D7-2574-47EA-BF97-6B204CFCF367}" destId="{25F6D8A3-3CC8-43CE-AF54-9238AF3443E6}" srcOrd="8" destOrd="0" presId="urn:microsoft.com/office/officeart/2005/8/layout/radial6"/>
    <dgm:cxn modelId="{C9A8F222-58F1-465F-BBBB-742574D9992D}" type="presParOf" srcId="{102936D7-2574-47EA-BF97-6B204CFCF367}" destId="{060C0264-76B4-49AC-AEF6-553EF8ECEFEF}" srcOrd="9" destOrd="0" presId="urn:microsoft.com/office/officeart/2005/8/layout/radial6"/>
    <dgm:cxn modelId="{1D5FAA49-3649-447D-9361-17197EA44EC9}" type="presParOf" srcId="{102936D7-2574-47EA-BF97-6B204CFCF367}" destId="{3C970EB3-07EE-47CB-8172-37433EAEF4E2}" srcOrd="10" destOrd="0" presId="urn:microsoft.com/office/officeart/2005/8/layout/radial6"/>
    <dgm:cxn modelId="{89711F00-EC99-47EC-8CD1-AEE9D0587ABB}" type="presParOf" srcId="{102936D7-2574-47EA-BF97-6B204CFCF367}" destId="{CDC564CA-44EA-426D-8418-B1AEF4F2DE83}" srcOrd="11" destOrd="0" presId="urn:microsoft.com/office/officeart/2005/8/layout/radial6"/>
    <dgm:cxn modelId="{BD4BAB56-232D-425B-A0B8-C453F568730C}" type="presParOf" srcId="{102936D7-2574-47EA-BF97-6B204CFCF367}" destId="{F56327EA-A8C6-41C8-8886-91E00BF2CD08}"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27EA-A8C6-41C8-8886-91E00BF2CD08}">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0C0264-76B4-49AC-AEF6-553EF8ECEFEF}">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4074F6-4A6D-4B89-BFFD-1AF14C6CE61C}">
      <dsp:nvSpPr>
        <dsp:cNvPr id="0" name=""/>
        <dsp:cNvSpPr/>
      </dsp:nvSpPr>
      <dsp:spPr>
        <a:xfrm>
          <a:off x="1980380" y="625714"/>
          <a:ext cx="4167238" cy="416723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AA167-8F4D-476A-859C-4516AD954CAB}">
      <dsp:nvSpPr>
        <dsp:cNvPr id="0" name=""/>
        <dsp:cNvSpPr/>
      </dsp:nvSpPr>
      <dsp:spPr>
        <a:xfrm>
          <a:off x="1980380" y="625714"/>
          <a:ext cx="4167238" cy="416723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63DF63-308F-4533-B13B-3C8902D25729}">
      <dsp:nvSpPr>
        <dsp:cNvPr id="0" name=""/>
        <dsp:cNvSpPr/>
      </dsp:nvSpPr>
      <dsp:spPr>
        <a:xfrm>
          <a:off x="3104554" y="1749888"/>
          <a:ext cx="1918890" cy="1918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GB" sz="6400" kern="1200"/>
            <a:t>You</a:t>
          </a:r>
        </a:p>
      </dsp:txBody>
      <dsp:txXfrm>
        <a:off x="3385569" y="2030903"/>
        <a:ext cx="1356860" cy="1356860"/>
      </dsp:txXfrm>
    </dsp:sp>
    <dsp:sp modelId="{4B134710-9FA5-4E04-B6CF-3463309C2974}">
      <dsp:nvSpPr>
        <dsp:cNvPr id="0" name=""/>
        <dsp:cNvSpPr/>
      </dsp:nvSpPr>
      <dsp:spPr>
        <a:xfrm>
          <a:off x="3392388" y="2458"/>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UKFP</a:t>
          </a:r>
        </a:p>
      </dsp:txBody>
      <dsp:txXfrm>
        <a:off x="3589098" y="199168"/>
        <a:ext cx="949803" cy="949803"/>
      </dsp:txXfrm>
    </dsp:sp>
    <dsp:sp modelId="{7FCDA637-33DA-4E94-B9CF-7FFC78CCE9C7}">
      <dsp:nvSpPr>
        <dsp:cNvPr id="0" name=""/>
        <dsp:cNvSpPr/>
      </dsp:nvSpPr>
      <dsp:spPr>
        <a:xfrm>
          <a:off x="5427651" y="2037721"/>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Malta FP</a:t>
          </a:r>
        </a:p>
      </dsp:txBody>
      <dsp:txXfrm>
        <a:off x="5624361" y="2234431"/>
        <a:ext cx="949803" cy="949803"/>
      </dsp:txXfrm>
    </dsp:sp>
    <dsp:sp modelId="{1CA87E33-81D1-441E-A7E1-83DDB9F6536A}">
      <dsp:nvSpPr>
        <dsp:cNvPr id="0" name=""/>
        <dsp:cNvSpPr/>
      </dsp:nvSpPr>
      <dsp:spPr>
        <a:xfrm>
          <a:off x="3392388" y="4072985"/>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Gap year</a:t>
          </a:r>
        </a:p>
      </dsp:txBody>
      <dsp:txXfrm>
        <a:off x="3589098" y="4269695"/>
        <a:ext cx="949803" cy="949803"/>
      </dsp:txXfrm>
    </dsp:sp>
    <dsp:sp modelId="{3C970EB3-07EE-47CB-8172-37433EAEF4E2}">
      <dsp:nvSpPr>
        <dsp:cNvPr id="0" name=""/>
        <dsp:cNvSpPr/>
      </dsp:nvSpPr>
      <dsp:spPr>
        <a:xfrm>
          <a:off x="1357124" y="2037721"/>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Further Study </a:t>
          </a:r>
        </a:p>
      </dsp:txBody>
      <dsp:txXfrm>
        <a:off x="1553834" y="2234431"/>
        <a:ext cx="949803" cy="94980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CE29-1269-A621-B240-6EADFFE73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2EE134-4001-3EA2-1139-29B842677D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9FC5FE-CABB-996F-AA37-860B4FD6C45D}"/>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5" name="Footer Placeholder 4">
            <a:extLst>
              <a:ext uri="{FF2B5EF4-FFF2-40B4-BE49-F238E27FC236}">
                <a16:creationId xmlns:a16="http://schemas.microsoft.com/office/drawing/2014/main" id="{40E172D5-341B-A83A-3127-34794CB238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E11B4E-AC7D-D5E9-6C20-6540215B2F12}"/>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3425707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98BF-1AFC-5CF7-03B7-60E5AC5B21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EAE2D1-BA80-C289-9A4D-0957F3966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9068F3-5D18-BE0D-47D3-6152A391B794}"/>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5" name="Footer Placeholder 4">
            <a:extLst>
              <a:ext uri="{FF2B5EF4-FFF2-40B4-BE49-F238E27FC236}">
                <a16:creationId xmlns:a16="http://schemas.microsoft.com/office/drawing/2014/main" id="{5EF99492-D533-FFF0-05EE-C8441EF1A8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ED0895-2E1B-54F3-AFF1-A6697CE5A9CC}"/>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263073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76BDEB-64AA-B328-905A-6DC9FD2428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3B84FF-DB87-224A-3BEA-1D5F2B4794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B671C7-4157-8E40-9E0A-6C8EFC09BC2A}"/>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5" name="Footer Placeholder 4">
            <a:extLst>
              <a:ext uri="{FF2B5EF4-FFF2-40B4-BE49-F238E27FC236}">
                <a16:creationId xmlns:a16="http://schemas.microsoft.com/office/drawing/2014/main" id="{BCA72316-BE9C-9EB5-5E58-5C2170E3C3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28894C-3720-CCFA-17EF-7F2C246E3539}"/>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148497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D707-BFF3-DA9F-B1E4-0D03DDE599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1C3DF7-B158-3B13-7268-A53AE2630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FF2B9C-7138-F20A-F778-DEFD6B96B66A}"/>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5" name="Footer Placeholder 4">
            <a:extLst>
              <a:ext uri="{FF2B5EF4-FFF2-40B4-BE49-F238E27FC236}">
                <a16:creationId xmlns:a16="http://schemas.microsoft.com/office/drawing/2014/main" id="{78E0C7BA-363F-9565-7F9A-FCB7185591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384BAD-C92C-84CF-8579-2B85AFDA943B}"/>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144880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51B1-824D-FC3F-2B01-CC7E9D8E7B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0C42A8-B382-7C9A-981C-D52C7397AA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560663-184B-E104-047B-7C0EE92A1CC2}"/>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5" name="Footer Placeholder 4">
            <a:extLst>
              <a:ext uri="{FF2B5EF4-FFF2-40B4-BE49-F238E27FC236}">
                <a16:creationId xmlns:a16="http://schemas.microsoft.com/office/drawing/2014/main" id="{C927AB0C-6C70-2209-5D8D-7AA6413149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E89833-817E-06A1-19AF-AAD0520333A6}"/>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315266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7908-A454-55FE-116F-B041C85472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753E47-4A2E-4395-6C60-86D0CB8FC1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C024E1-FD85-435D-8A3A-4EE17AB5A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33188E-C83B-7BB4-F621-2589A716743A}"/>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6" name="Footer Placeholder 5">
            <a:extLst>
              <a:ext uri="{FF2B5EF4-FFF2-40B4-BE49-F238E27FC236}">
                <a16:creationId xmlns:a16="http://schemas.microsoft.com/office/drawing/2014/main" id="{DBE97394-6AC4-8085-51B0-BFA0397D27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C6B714-257C-DDEE-6897-42F5284FE4F4}"/>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317714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1804-BC71-0A7D-51C6-7B8E6B7CB14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9E4A6E-AACD-61F8-C82A-AADC67BEB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9F7BBF-8D28-38FF-9081-0FE068EFC3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40808D-B522-20DF-606D-40C90D9C79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7694BD-BCF1-8A5F-68E2-41B0D7679A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BA96E8-97E9-3289-6FEA-0ABADE9D4734}"/>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8" name="Footer Placeholder 7">
            <a:extLst>
              <a:ext uri="{FF2B5EF4-FFF2-40B4-BE49-F238E27FC236}">
                <a16:creationId xmlns:a16="http://schemas.microsoft.com/office/drawing/2014/main" id="{4A4C53B8-25E4-59B2-A528-5B158D14A7A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C89830-8E21-D517-2DCC-18AAFD4AAC88}"/>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85576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C9EC-EA1F-3318-8C02-5987F76D62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007AF0-ED44-12C2-7CB4-B04EA5C22050}"/>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4" name="Footer Placeholder 3">
            <a:extLst>
              <a:ext uri="{FF2B5EF4-FFF2-40B4-BE49-F238E27FC236}">
                <a16:creationId xmlns:a16="http://schemas.microsoft.com/office/drawing/2014/main" id="{E8539CFA-D236-7966-0F57-F6D2495200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ABC281-1225-E27C-9BD0-39C8C4332BC4}"/>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165375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E8F16-DE3E-B520-6719-2D3B96F38394}"/>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3" name="Footer Placeholder 2">
            <a:extLst>
              <a:ext uri="{FF2B5EF4-FFF2-40B4-BE49-F238E27FC236}">
                <a16:creationId xmlns:a16="http://schemas.microsoft.com/office/drawing/2014/main" id="{3BE18FFE-0B66-293B-14D9-922A9A32D5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16E7F3-C687-7F17-CDF9-3BA1BD1E1E0C}"/>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152192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367C-B696-C961-6334-2F97C4FC0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025858-14C1-E8D2-E35C-9EA4A8CA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6E30F24-E38D-2EEB-CDB2-EFEEFB286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350DD1-07FC-EC0E-2F9A-13719B4BABD3}"/>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6" name="Footer Placeholder 5">
            <a:extLst>
              <a:ext uri="{FF2B5EF4-FFF2-40B4-BE49-F238E27FC236}">
                <a16:creationId xmlns:a16="http://schemas.microsoft.com/office/drawing/2014/main" id="{AB939F1B-55D2-DB7A-4D8E-9FBE902CCC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CC96F3-784D-6830-FD71-909097F73E9E}"/>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176717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AED2-B7A8-A6FF-9645-7C76A822A8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2ABD6B-B5C8-6398-59B1-67130ADC5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4CE900-04CB-E65F-722E-A76A73705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06406B-146E-C6C3-6907-13049C7204AB}"/>
              </a:ext>
            </a:extLst>
          </p:cNvPr>
          <p:cNvSpPr>
            <a:spLocks noGrp="1"/>
          </p:cNvSpPr>
          <p:nvPr>
            <p:ph type="dt" sz="half" idx="10"/>
          </p:nvPr>
        </p:nvSpPr>
        <p:spPr/>
        <p:txBody>
          <a:bodyPr/>
          <a:lstStyle/>
          <a:p>
            <a:fld id="{EAE0B1FE-BABB-407E-8687-61B52FF70FEA}" type="datetimeFigureOut">
              <a:rPr lang="en-GB" smtClean="0"/>
              <a:t>09/01/2024</a:t>
            </a:fld>
            <a:endParaRPr lang="en-GB"/>
          </a:p>
        </p:txBody>
      </p:sp>
      <p:sp>
        <p:nvSpPr>
          <p:cNvPr id="6" name="Footer Placeholder 5">
            <a:extLst>
              <a:ext uri="{FF2B5EF4-FFF2-40B4-BE49-F238E27FC236}">
                <a16:creationId xmlns:a16="http://schemas.microsoft.com/office/drawing/2014/main" id="{270191A2-D4E0-E39F-09D3-47BAB4B6F4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F1F02-1D54-FA69-2177-C858B202C792}"/>
              </a:ext>
            </a:extLst>
          </p:cNvPr>
          <p:cNvSpPr>
            <a:spLocks noGrp="1"/>
          </p:cNvSpPr>
          <p:nvPr>
            <p:ph type="sldNum" sz="quarter" idx="12"/>
          </p:nvPr>
        </p:nvSpPr>
        <p:spPr/>
        <p:txBody>
          <a:bodyPr/>
          <a:lstStyle/>
          <a:p>
            <a:fld id="{6B7225D7-C7DE-4A3E-9D07-AA272D32CD04}" type="slidenum">
              <a:rPr lang="en-GB" smtClean="0"/>
              <a:t>‹#›</a:t>
            </a:fld>
            <a:endParaRPr lang="en-GB"/>
          </a:p>
        </p:txBody>
      </p:sp>
    </p:spTree>
    <p:extLst>
      <p:ext uri="{BB962C8B-B14F-4D97-AF65-F5344CB8AC3E}">
        <p14:creationId xmlns:p14="http://schemas.microsoft.com/office/powerpoint/2010/main" val="93782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DDCB2-F0D6-2B5C-7FAA-305DF54BC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D3D19-D505-B538-46A8-BEF04DD38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CC0A8F-9FDE-42AB-133A-29C3E67D9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0B1FE-BABB-407E-8687-61B52FF70FEA}" type="datetimeFigureOut">
              <a:rPr lang="en-GB" smtClean="0"/>
              <a:t>09/01/2024</a:t>
            </a:fld>
            <a:endParaRPr lang="en-GB"/>
          </a:p>
        </p:txBody>
      </p:sp>
      <p:sp>
        <p:nvSpPr>
          <p:cNvPr id="5" name="Footer Placeholder 4">
            <a:extLst>
              <a:ext uri="{FF2B5EF4-FFF2-40B4-BE49-F238E27FC236}">
                <a16:creationId xmlns:a16="http://schemas.microsoft.com/office/drawing/2014/main" id="{2DDA1AF3-FA57-A30B-21F1-F22475E3EC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02383F-9DF8-60B1-EFBB-65976E880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225D7-C7DE-4A3E-9D07-AA272D32CD04}" type="slidenum">
              <a:rPr lang="en-GB" smtClean="0"/>
              <a:t>‹#›</a:t>
            </a:fld>
            <a:endParaRPr lang="en-GB"/>
          </a:p>
        </p:txBody>
      </p:sp>
    </p:spTree>
    <p:extLst>
      <p:ext uri="{BB962C8B-B14F-4D97-AF65-F5344CB8AC3E}">
        <p14:creationId xmlns:p14="http://schemas.microsoft.com/office/powerpoint/2010/main" val="3582203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oundationprogramme.nhs.uk/programmes/2-year-foundation-programme/eligibility-information/eligibility-applications-ukfp-2023-how-to-apply/"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fpmalta.gov.mt/timeline-2023/" TargetMode="External"/><Relationship Id="rId7" Type="http://schemas.openxmlformats.org/officeDocument/2006/relationships/image" Target="../media/image23.png"/><Relationship Id="rId2" Type="http://schemas.openxmlformats.org/officeDocument/2006/relationships/hyperlink" Target="https://fpmalta.gov.mt/" TargetMode="Externa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Recruitment%20proces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fpmalta.gov.mt/eligibility-requirements/"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healthservices.gov.mt/en/regcounc/medicalcouncil/Pages/Provisional-Registration.aspx" TargetMode="External"/><Relationship Id="rId7" Type="http://schemas.openxmlformats.org/officeDocument/2006/relationships/image" Target="../media/image23.png"/><Relationship Id="rId2" Type="http://schemas.openxmlformats.org/officeDocument/2006/relationships/hyperlink" Target="https://healthservices.gov.mt/en/regcounc/medicalcouncil/Pages/medcounc.aspx"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mailto:medicalcouncil@gov.m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gmc-uk.org/registration-and-licensing/join-the-register/provisional-registration" TargetMode="External"/><Relationship Id="rId2" Type="http://schemas.openxmlformats.org/officeDocument/2006/relationships/hyperlink" Target="https://www.gmc-uk.org/-/media/documents/uk---timeline-for-the-gmc-provisional-registration-process---dc7412_pdf--60817344.pdf"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s://www.gmc-uk.org/education/medical-licensing-assessment/uk-students-guide-to-the-mla" TargetMode="External"/><Relationship Id="rId2" Type="http://schemas.openxmlformats.org/officeDocument/2006/relationships/hyperlink" Target="https://www.medschools.ac.uk/medical-licensing-assessment/preparing-for-the-ms-akt"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hyperlink" Target="https://foundationprogramme.nhs.uk/programmes/2-year-foundation-programme/specialised-foundation-programme" TargetMode="External"/><Relationship Id="rId7" Type="http://schemas.openxmlformats.org/officeDocument/2006/relationships/image" Target="../media/image6.png"/><Relationship Id="rId2" Type="http://schemas.openxmlformats.org/officeDocument/2006/relationships/hyperlink" Target="https://foundationprogramme.nhs.uk/"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s://foundationprogramme.nhs.uk/programmes/2-year-foundation-programme/eligibility-information/"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usmle.org/bulletin-information/eligibility" TargetMode="External"/><Relationship Id="rId7" Type="http://schemas.openxmlformats.org/officeDocument/2006/relationships/image" Target="../media/image36.jpeg"/><Relationship Id="rId2" Type="http://schemas.openxmlformats.org/officeDocument/2006/relationships/hyperlink" Target="https://www.usmle.org/step-exams/step-1"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s://www.usmle.org/bulletin-information" TargetMode="External"/><Relationship Id="rId4" Type="http://schemas.openxmlformats.org/officeDocument/2006/relationships/hyperlink" Target="https://www.usmle.org/apply-exam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smb.org/step-3" TargetMode="External"/><Relationship Id="rId7" Type="http://schemas.openxmlformats.org/officeDocument/2006/relationships/image" Target="../media/image38.jpeg"/><Relationship Id="rId2" Type="http://schemas.openxmlformats.org/officeDocument/2006/relationships/hyperlink" Target="https://www.ecfmg.org/" TargetMode="Externa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s://www.ecfmg.org/fees/index.html" TargetMode="External"/><Relationship Id="rId4" Type="http://schemas.openxmlformats.org/officeDocument/2006/relationships/hyperlink" Target="https://www.ecfmg.org/resource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healtheducationengland.sharepoint.com/sites/UKFPOT/WebDocs/Forms/AllItems.aspx?id=%2Fsites%2FUKFPOT%2FWebDocs%2F3%2E%20Programmes%2F2%20Year%20Foundation%20Programmes%2F2%2E%20Foundation%20Programme%2F2024%2FUKFP%202024%20Application%20Timeline%2Epdf&amp;parent=%2Fsites%2FUKFPOT%2FWebDocs%2F3%2E%20Programmes%2F2%20Year%20Foundation%20Programmes%2F2%2E%20Foundation%20Programme%2F2024&amp;p=true&amp;ga=1" TargetMode="External"/><Relationship Id="rId7" Type="http://schemas.openxmlformats.org/officeDocument/2006/relationships/image" Target="../media/image8.jpeg"/><Relationship Id="rId2" Type="http://schemas.openxmlformats.org/officeDocument/2006/relationships/hyperlink" Target="https://foundationprogramme.nhs.uk/programmes/2-year-foundation-programme/eligibility-information/"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healtheducationengland.sharepoint.com/sites/UKFPOT/WebDocs/Forms/AllItems.aspx?id=%2Fsites%2FUKFPOT%2FWebDocs%2F3%2E%20Programmes%2F2%20Year%20Foundation%20Programmes%2F1%2E%20Eligibility%20Application%2F2024%2FEligibility%20Outcome%20Guide%20%2Epdf&amp;parent=%2Fsites%2FUKFPOT%2FWebDocs%2F3%2E%20Programmes%2F2%20Year%20Foundation%20Programmes%2F1%2E%20Eligibility%20Application%2F2024&amp;p=true&amp;ga=1" TargetMode="External"/><Relationship Id="rId4" Type="http://schemas.openxmlformats.org/officeDocument/2006/relationships/hyperlink" Target="https://foundationprogramme.nhs.uk/faqs/oriel-faq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www.oriel.nhs.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2AE4772-0CA0-1CD7-1353-5F54EA8844D7}"/>
              </a:ext>
            </a:extLst>
          </p:cNvPr>
          <p:cNvGrpSpPr/>
          <p:nvPr/>
        </p:nvGrpSpPr>
        <p:grpSpPr>
          <a:xfrm>
            <a:off x="112314" y="296530"/>
            <a:ext cx="11545732" cy="6561470"/>
            <a:chOff x="51354" y="148016"/>
            <a:chExt cx="11545732" cy="6561470"/>
          </a:xfrm>
          <a:blipFill dpi="0" rotWithShape="1">
            <a:blip r:embed="rId2"/>
            <a:srcRect/>
            <a:stretch>
              <a:fillRect/>
            </a:stretch>
          </a:blipFill>
        </p:grpSpPr>
        <p:sp>
          <p:nvSpPr>
            <p:cNvPr id="4" name="Hexagon 3">
              <a:extLst>
                <a:ext uri="{FF2B5EF4-FFF2-40B4-BE49-F238E27FC236}">
                  <a16:creationId xmlns:a16="http://schemas.microsoft.com/office/drawing/2014/main" id="{445B3663-13C1-44AD-E656-04F4AEC1C228}"/>
                </a:ext>
              </a:extLst>
            </p:cNvPr>
            <p:cNvSpPr/>
            <p:nvPr/>
          </p:nvSpPr>
          <p:spPr>
            <a:xfrm>
              <a:off x="10052766" y="1831990"/>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Hexagon 4">
              <a:extLst>
                <a:ext uri="{FF2B5EF4-FFF2-40B4-BE49-F238E27FC236}">
                  <a16:creationId xmlns:a16="http://schemas.microsoft.com/office/drawing/2014/main" id="{47C9DD31-99F6-F1A1-031E-B7448CD9E456}"/>
                </a:ext>
              </a:extLst>
            </p:cNvPr>
            <p:cNvSpPr/>
            <p:nvPr/>
          </p:nvSpPr>
          <p:spPr>
            <a:xfrm>
              <a:off x="7633010" y="1831990"/>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3F9DD6F2-40E9-CC9A-AD79-867D4A12E448}"/>
                </a:ext>
              </a:extLst>
            </p:cNvPr>
            <p:cNvSpPr/>
            <p:nvPr/>
          </p:nvSpPr>
          <p:spPr>
            <a:xfrm>
              <a:off x="8966610" y="3933630"/>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xagon 6">
              <a:extLst>
                <a:ext uri="{FF2B5EF4-FFF2-40B4-BE49-F238E27FC236}">
                  <a16:creationId xmlns:a16="http://schemas.microsoft.com/office/drawing/2014/main" id="{294200A0-E2E8-3198-95C2-88136DBC7282}"/>
                </a:ext>
              </a:extLst>
            </p:cNvPr>
            <p:cNvSpPr/>
            <p:nvPr/>
          </p:nvSpPr>
          <p:spPr>
            <a:xfrm>
              <a:off x="10052766" y="448127"/>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xagon 7">
              <a:extLst>
                <a:ext uri="{FF2B5EF4-FFF2-40B4-BE49-F238E27FC236}">
                  <a16:creationId xmlns:a16="http://schemas.microsoft.com/office/drawing/2014/main" id="{2B736CC9-1A70-A0A7-7AF8-08C51910E1E9}"/>
                </a:ext>
              </a:extLst>
            </p:cNvPr>
            <p:cNvSpPr/>
            <p:nvPr/>
          </p:nvSpPr>
          <p:spPr>
            <a:xfrm>
              <a:off x="8842888" y="1192898"/>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xagon 8">
              <a:extLst>
                <a:ext uri="{FF2B5EF4-FFF2-40B4-BE49-F238E27FC236}">
                  <a16:creationId xmlns:a16="http://schemas.microsoft.com/office/drawing/2014/main" id="{CEC0778A-2BB9-3742-A3F0-07D4BD3F6D58}"/>
                </a:ext>
              </a:extLst>
            </p:cNvPr>
            <p:cNvSpPr/>
            <p:nvPr/>
          </p:nvSpPr>
          <p:spPr>
            <a:xfrm>
              <a:off x="7698412" y="3308790"/>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xagon 9">
              <a:extLst>
                <a:ext uri="{FF2B5EF4-FFF2-40B4-BE49-F238E27FC236}">
                  <a16:creationId xmlns:a16="http://schemas.microsoft.com/office/drawing/2014/main" id="{88A90121-5B26-2FA5-774A-08F5D7B4A9ED}"/>
                </a:ext>
              </a:extLst>
            </p:cNvPr>
            <p:cNvSpPr/>
            <p:nvPr/>
          </p:nvSpPr>
          <p:spPr>
            <a:xfrm>
              <a:off x="8842888" y="2526651"/>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a:extLst>
                <a:ext uri="{FF2B5EF4-FFF2-40B4-BE49-F238E27FC236}">
                  <a16:creationId xmlns:a16="http://schemas.microsoft.com/office/drawing/2014/main" id="{EFEE4165-FA23-73B2-EFE2-58AF4C840224}"/>
                </a:ext>
              </a:extLst>
            </p:cNvPr>
            <p:cNvSpPr/>
            <p:nvPr/>
          </p:nvSpPr>
          <p:spPr>
            <a:xfrm>
              <a:off x="7633010" y="490241"/>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0EA8B313-874C-D058-372A-F0FA42941336}"/>
                </a:ext>
              </a:extLst>
            </p:cNvPr>
            <p:cNvSpPr/>
            <p:nvPr/>
          </p:nvSpPr>
          <p:spPr>
            <a:xfrm>
              <a:off x="7698412" y="4715769"/>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a:extLst>
                <a:ext uri="{FF2B5EF4-FFF2-40B4-BE49-F238E27FC236}">
                  <a16:creationId xmlns:a16="http://schemas.microsoft.com/office/drawing/2014/main" id="{4F0CC65F-41F7-F999-8836-179D44F1739E}"/>
                </a:ext>
              </a:extLst>
            </p:cNvPr>
            <p:cNvSpPr/>
            <p:nvPr/>
          </p:nvSpPr>
          <p:spPr>
            <a:xfrm>
              <a:off x="10111086" y="3215853"/>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xagon 16">
              <a:extLst>
                <a:ext uri="{FF2B5EF4-FFF2-40B4-BE49-F238E27FC236}">
                  <a16:creationId xmlns:a16="http://schemas.microsoft.com/office/drawing/2014/main" id="{4FC98B68-8FBF-84FB-C072-53BB84674230}"/>
                </a:ext>
              </a:extLst>
            </p:cNvPr>
            <p:cNvSpPr/>
            <p:nvPr/>
          </p:nvSpPr>
          <p:spPr>
            <a:xfrm>
              <a:off x="10205166" y="4654394"/>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B87DFFFC-9073-F7AE-C89A-E861C2527160}"/>
                </a:ext>
              </a:extLst>
            </p:cNvPr>
            <p:cNvSpPr/>
            <p:nvPr/>
          </p:nvSpPr>
          <p:spPr>
            <a:xfrm>
              <a:off x="8966610" y="5340609"/>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Hexagon 18">
              <a:extLst>
                <a:ext uri="{FF2B5EF4-FFF2-40B4-BE49-F238E27FC236}">
                  <a16:creationId xmlns:a16="http://schemas.microsoft.com/office/drawing/2014/main" id="{DE2770F7-43BC-914A-92B9-0C6264C13BC9}"/>
                </a:ext>
              </a:extLst>
            </p:cNvPr>
            <p:cNvSpPr/>
            <p:nvPr/>
          </p:nvSpPr>
          <p:spPr>
            <a:xfrm>
              <a:off x="189873" y="4101280"/>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AE37CAFA-4BF1-0590-A70D-A6E56C9D9559}"/>
                </a:ext>
              </a:extLst>
            </p:cNvPr>
            <p:cNvSpPr/>
            <p:nvPr/>
          </p:nvSpPr>
          <p:spPr>
            <a:xfrm>
              <a:off x="1390692" y="4780543"/>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Hexagon 20">
              <a:extLst>
                <a:ext uri="{FF2B5EF4-FFF2-40B4-BE49-F238E27FC236}">
                  <a16:creationId xmlns:a16="http://schemas.microsoft.com/office/drawing/2014/main" id="{BED14F96-FFFD-121F-3F57-7A699619027F}"/>
                </a:ext>
              </a:extLst>
            </p:cNvPr>
            <p:cNvSpPr/>
            <p:nvPr/>
          </p:nvSpPr>
          <p:spPr>
            <a:xfrm>
              <a:off x="208479" y="5459806"/>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Hexagon 21">
              <a:extLst>
                <a:ext uri="{FF2B5EF4-FFF2-40B4-BE49-F238E27FC236}">
                  <a16:creationId xmlns:a16="http://schemas.microsoft.com/office/drawing/2014/main" id="{5F2A8BA5-CE98-DF32-932D-3B49F16B5EE9}"/>
                </a:ext>
              </a:extLst>
            </p:cNvPr>
            <p:cNvSpPr/>
            <p:nvPr/>
          </p:nvSpPr>
          <p:spPr>
            <a:xfrm>
              <a:off x="1240384" y="792350"/>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Hexagon 22">
              <a:extLst>
                <a:ext uri="{FF2B5EF4-FFF2-40B4-BE49-F238E27FC236}">
                  <a16:creationId xmlns:a16="http://schemas.microsoft.com/office/drawing/2014/main" id="{541283A8-3DD7-14BE-5F61-71E5FBDD5A41}"/>
                </a:ext>
              </a:extLst>
            </p:cNvPr>
            <p:cNvSpPr/>
            <p:nvPr/>
          </p:nvSpPr>
          <p:spPr>
            <a:xfrm>
              <a:off x="51354" y="148016"/>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Hexagon 23">
              <a:extLst>
                <a:ext uri="{FF2B5EF4-FFF2-40B4-BE49-F238E27FC236}">
                  <a16:creationId xmlns:a16="http://schemas.microsoft.com/office/drawing/2014/main" id="{D948F00A-081F-05BF-A5D4-1510EE9D5FF1}"/>
                </a:ext>
              </a:extLst>
            </p:cNvPr>
            <p:cNvSpPr/>
            <p:nvPr/>
          </p:nvSpPr>
          <p:spPr>
            <a:xfrm>
              <a:off x="77433" y="1501026"/>
              <a:ext cx="1391920" cy="124968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6" name="Diagram 25">
            <a:extLst>
              <a:ext uri="{FF2B5EF4-FFF2-40B4-BE49-F238E27FC236}">
                <a16:creationId xmlns:a16="http://schemas.microsoft.com/office/drawing/2014/main" id="{7FC220BC-44BB-A909-1DBE-32DEF2F165DE}"/>
              </a:ext>
            </a:extLst>
          </p:cNvPr>
          <p:cNvGraphicFramePr/>
          <p:nvPr>
            <p:extLst>
              <p:ext uri="{D42A27DB-BD31-4B8C-83A1-F6EECF244321}">
                <p14:modId xmlns:p14="http://schemas.microsoft.com/office/powerpoint/2010/main" val="3546667800"/>
              </p:ext>
            </p:extLst>
          </p:nvPr>
        </p:nvGraphicFramePr>
        <p:xfrm>
          <a:off x="658824" y="82303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xtBox 28">
            <a:extLst>
              <a:ext uri="{FF2B5EF4-FFF2-40B4-BE49-F238E27FC236}">
                <a16:creationId xmlns:a16="http://schemas.microsoft.com/office/drawing/2014/main" id="{38B2912B-48B3-089B-A931-FB3EBDAB3847}"/>
              </a:ext>
            </a:extLst>
          </p:cNvPr>
          <p:cNvSpPr txBox="1"/>
          <p:nvPr/>
        </p:nvSpPr>
        <p:spPr>
          <a:xfrm>
            <a:off x="1642753" y="17178"/>
            <a:ext cx="8653015"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pic>
        <p:nvPicPr>
          <p:cNvPr id="31" name="Graphic 30" descr="Thought outline">
            <a:extLst>
              <a:ext uri="{FF2B5EF4-FFF2-40B4-BE49-F238E27FC236}">
                <a16:creationId xmlns:a16="http://schemas.microsoft.com/office/drawing/2014/main" id="{82A47BEE-96F6-C927-313D-82CE04387C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36842" y="663122"/>
            <a:ext cx="1358062" cy="1358062"/>
          </a:xfrm>
          <a:prstGeom prst="rect">
            <a:avLst/>
          </a:prstGeom>
        </p:spPr>
      </p:pic>
    </p:spTree>
    <p:extLst>
      <p:ext uri="{BB962C8B-B14F-4D97-AF65-F5344CB8AC3E}">
        <p14:creationId xmlns:p14="http://schemas.microsoft.com/office/powerpoint/2010/main" val="66836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Eligibility application</a:t>
            </a:r>
            <a:br>
              <a:rPr lang="en-US" sz="4000" kern="1200">
                <a:solidFill>
                  <a:srgbClr val="FFFFFF"/>
                </a:solidFill>
                <a:latin typeface="+mj-lt"/>
                <a:ea typeface="+mj-ea"/>
                <a:cs typeface="+mj-cs"/>
              </a:rPr>
            </a:br>
            <a:r>
              <a:rPr lang="en-US" sz="4000" kern="1200">
                <a:solidFill>
                  <a:srgbClr val="FFFFFF"/>
                </a:solidFill>
                <a:latin typeface="+mj-lt"/>
                <a:ea typeface="+mj-ea"/>
                <a:cs typeface="+mj-cs"/>
              </a:rPr>
              <a:t>example 2023</a:t>
            </a:r>
          </a:p>
        </p:txBody>
      </p:sp>
      <p:pic>
        <p:nvPicPr>
          <p:cNvPr id="5" name="Picture 4">
            <a:extLst>
              <a:ext uri="{FF2B5EF4-FFF2-40B4-BE49-F238E27FC236}">
                <a16:creationId xmlns:a16="http://schemas.microsoft.com/office/drawing/2014/main" id="{5AF2B38C-0391-B32D-D8D3-B49DB948ECE6}"/>
              </a:ext>
            </a:extLst>
          </p:cNvPr>
          <p:cNvPicPr>
            <a:picLocks noChangeAspect="1"/>
          </p:cNvPicPr>
          <p:nvPr/>
        </p:nvPicPr>
        <p:blipFill>
          <a:blip r:embed="rId2"/>
          <a:stretch>
            <a:fillRect/>
          </a:stretch>
        </p:blipFill>
        <p:spPr>
          <a:xfrm>
            <a:off x="4502428" y="574158"/>
            <a:ext cx="7225748" cy="5826641"/>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23" y="704174"/>
            <a:ext cx="2314286" cy="952381"/>
          </a:xfrm>
          <a:prstGeom prst="rect">
            <a:avLst/>
          </a:prstGeom>
        </p:spPr>
      </p:pic>
    </p:spTree>
    <p:extLst>
      <p:ext uri="{BB962C8B-B14F-4D97-AF65-F5344CB8AC3E}">
        <p14:creationId xmlns:p14="http://schemas.microsoft.com/office/powerpoint/2010/main" val="3877938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Eligibility application</a:t>
            </a:r>
            <a:br>
              <a:rPr lang="en-US" sz="4000" kern="1200">
                <a:solidFill>
                  <a:srgbClr val="FFFFFF"/>
                </a:solidFill>
                <a:latin typeface="+mj-lt"/>
                <a:ea typeface="+mj-ea"/>
                <a:cs typeface="+mj-cs"/>
              </a:rPr>
            </a:br>
            <a:r>
              <a:rPr lang="en-US" sz="4000" kern="1200">
                <a:solidFill>
                  <a:srgbClr val="FFFFFF"/>
                </a:solidFill>
                <a:latin typeface="+mj-lt"/>
                <a:ea typeface="+mj-ea"/>
                <a:cs typeface="+mj-cs"/>
              </a:rPr>
              <a:t>example 2023</a:t>
            </a:r>
          </a:p>
        </p:txBody>
      </p:sp>
      <p:pic>
        <p:nvPicPr>
          <p:cNvPr id="6" name="Picture 5">
            <a:extLst>
              <a:ext uri="{FF2B5EF4-FFF2-40B4-BE49-F238E27FC236}">
                <a16:creationId xmlns:a16="http://schemas.microsoft.com/office/drawing/2014/main" id="{5C8DE6E4-B8F2-EC3B-25C7-1ED6D2585B87}"/>
              </a:ext>
            </a:extLst>
          </p:cNvPr>
          <p:cNvPicPr>
            <a:picLocks noChangeAspect="1"/>
          </p:cNvPicPr>
          <p:nvPr/>
        </p:nvPicPr>
        <p:blipFill>
          <a:blip r:embed="rId2"/>
          <a:stretch>
            <a:fillRect/>
          </a:stretch>
        </p:blipFill>
        <p:spPr>
          <a:xfrm>
            <a:off x="4330974" y="541563"/>
            <a:ext cx="7640571" cy="5721013"/>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60" y="704174"/>
            <a:ext cx="2314286" cy="952381"/>
          </a:xfrm>
          <a:prstGeom prst="rect">
            <a:avLst/>
          </a:prstGeom>
        </p:spPr>
      </p:pic>
    </p:spTree>
    <p:extLst>
      <p:ext uri="{BB962C8B-B14F-4D97-AF65-F5344CB8AC3E}">
        <p14:creationId xmlns:p14="http://schemas.microsoft.com/office/powerpoint/2010/main" val="2274898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690077" y="57496"/>
            <a:ext cx="5120561" cy="1325563"/>
          </a:xfrm>
        </p:spPr>
        <p:txBody>
          <a:bodyPr>
            <a:normAutofit/>
          </a:bodyPr>
          <a:lstStyle/>
          <a:p>
            <a:r>
              <a:rPr lang="en-GB" dirty="0"/>
              <a:t>Eligibility application</a:t>
            </a:r>
            <a:br>
              <a:rPr lang="en-GB" dirty="0"/>
            </a:br>
            <a:r>
              <a:rPr lang="en-GB" dirty="0"/>
              <a:t>example 2023</a:t>
            </a:r>
          </a:p>
        </p:txBody>
      </p:sp>
      <p:sp>
        <p:nvSpPr>
          <p:cNvPr id="26"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2107" y="326650"/>
            <a:ext cx="2314286" cy="952381"/>
          </a:xfrm>
          <a:prstGeom prst="rect">
            <a:avLst/>
          </a:prstGeom>
        </p:spPr>
      </p:pic>
      <p:pic>
        <p:nvPicPr>
          <p:cNvPr id="6" name="Picture 5">
            <a:extLst>
              <a:ext uri="{FF2B5EF4-FFF2-40B4-BE49-F238E27FC236}">
                <a16:creationId xmlns:a16="http://schemas.microsoft.com/office/drawing/2014/main" id="{E069FF02-CA0A-66D9-B93B-304BF5000314}"/>
              </a:ext>
            </a:extLst>
          </p:cNvPr>
          <p:cNvPicPr>
            <a:picLocks noChangeAspect="1"/>
          </p:cNvPicPr>
          <p:nvPr/>
        </p:nvPicPr>
        <p:blipFill>
          <a:blip r:embed="rId3"/>
          <a:stretch>
            <a:fillRect/>
          </a:stretch>
        </p:blipFill>
        <p:spPr>
          <a:xfrm>
            <a:off x="1798825" y="1554460"/>
            <a:ext cx="7851320" cy="4377865"/>
          </a:xfrm>
          <a:prstGeom prst="rect">
            <a:avLst/>
          </a:prstGeom>
        </p:spPr>
      </p:pic>
      <p:sp>
        <p:nvSpPr>
          <p:cNvPr id="7" name="Rectangle 6">
            <a:extLst>
              <a:ext uri="{FF2B5EF4-FFF2-40B4-BE49-F238E27FC236}">
                <a16:creationId xmlns:a16="http://schemas.microsoft.com/office/drawing/2014/main" id="{45BD2E86-6433-8FDA-0686-7779E005EA6F}"/>
              </a:ext>
            </a:extLst>
          </p:cNvPr>
          <p:cNvSpPr/>
          <p:nvPr/>
        </p:nvSpPr>
        <p:spPr>
          <a:xfrm>
            <a:off x="1875977" y="1825624"/>
            <a:ext cx="2685389" cy="12013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AEED92F-7FAE-056D-12C8-6882E36C34E6}"/>
              </a:ext>
            </a:extLst>
          </p:cNvPr>
          <p:cNvSpPr/>
          <p:nvPr/>
        </p:nvSpPr>
        <p:spPr>
          <a:xfrm>
            <a:off x="6804837" y="5145211"/>
            <a:ext cx="1271794" cy="1364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5151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3227D6-76B1-35F1-325F-145C30DBBBBA}"/>
              </a:ext>
            </a:extLst>
          </p:cNvPr>
          <p:cNvPicPr>
            <a:picLocks noChangeAspect="1"/>
          </p:cNvPicPr>
          <p:nvPr/>
        </p:nvPicPr>
        <p:blipFill>
          <a:blip r:embed="rId2"/>
          <a:stretch>
            <a:fillRect/>
          </a:stretch>
        </p:blipFill>
        <p:spPr>
          <a:xfrm>
            <a:off x="2305050" y="69432"/>
            <a:ext cx="5038724" cy="6712367"/>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A646D4-08F8-4504-6EFE-6CD1953FFE08}"/>
              </a:ext>
            </a:extLst>
          </p:cNvPr>
          <p:cNvSpPr txBox="1"/>
          <p:nvPr/>
        </p:nvSpPr>
        <p:spPr>
          <a:xfrm>
            <a:off x="7336463" y="2533007"/>
            <a:ext cx="4624721" cy="1200329"/>
          </a:xfrm>
          <a:prstGeom prst="rect">
            <a:avLst/>
          </a:prstGeom>
          <a:noFill/>
        </p:spPr>
        <p:txBody>
          <a:bodyPr wrap="square">
            <a:spAutoFit/>
          </a:bodyPr>
          <a:lstStyle/>
          <a:p>
            <a:r>
              <a:rPr lang="en-GB">
                <a:hlinkClick r:id="rId3"/>
              </a:rPr>
              <a:t>https://foundationprogramme.nhs.uk/programmes/2-year-foundation-programme/eligibility-information/eligibility-applications-ukfp-2023-how-to-apply/</a:t>
            </a:r>
            <a:r>
              <a:rPr lang="en-GB"/>
              <a:t> </a:t>
            </a:r>
          </a:p>
        </p:txBody>
      </p:sp>
      <p:pic>
        <p:nvPicPr>
          <p:cNvPr id="7" name="Picture 6">
            <a:extLst>
              <a:ext uri="{FF2B5EF4-FFF2-40B4-BE49-F238E27FC236}">
                <a16:creationId xmlns:a16="http://schemas.microsoft.com/office/drawing/2014/main" id="{92D46286-CB82-80B0-198F-B8442E2F7BF3}"/>
              </a:ext>
            </a:extLst>
          </p:cNvPr>
          <p:cNvPicPr>
            <a:picLocks noChangeAspect="1"/>
          </p:cNvPicPr>
          <p:nvPr/>
        </p:nvPicPr>
        <p:blipFill>
          <a:blip r:embed="rId4"/>
          <a:stretch>
            <a:fillRect/>
          </a:stretch>
        </p:blipFill>
        <p:spPr>
          <a:xfrm>
            <a:off x="7530162" y="656071"/>
            <a:ext cx="2310584" cy="957155"/>
          </a:xfrm>
          <a:prstGeom prst="rect">
            <a:avLst/>
          </a:prstGeom>
        </p:spPr>
      </p:pic>
      <p:sp>
        <p:nvSpPr>
          <p:cNvPr id="8" name="TextBox 7">
            <a:extLst>
              <a:ext uri="{FF2B5EF4-FFF2-40B4-BE49-F238E27FC236}">
                <a16:creationId xmlns:a16="http://schemas.microsoft.com/office/drawing/2014/main" id="{C8B771E5-41A2-D6F2-DEF8-9F0AB19EA021}"/>
              </a:ext>
            </a:extLst>
          </p:cNvPr>
          <p:cNvSpPr txBox="1"/>
          <p:nvPr/>
        </p:nvSpPr>
        <p:spPr>
          <a:xfrm>
            <a:off x="7425407" y="5357368"/>
            <a:ext cx="4766593" cy="830997"/>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295484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838201" y="345810"/>
            <a:ext cx="5120561" cy="1325563"/>
          </a:xfrm>
        </p:spPr>
        <p:txBody>
          <a:bodyPr>
            <a:normAutofit/>
          </a:bodyPr>
          <a:lstStyle/>
          <a:p>
            <a:r>
              <a:rPr lang="en-GB"/>
              <a:t>Have you got a plan?</a:t>
            </a:r>
          </a:p>
        </p:txBody>
      </p:sp>
      <p:sp>
        <p:nvSpPr>
          <p:cNvPr id="19" name="Content Placeholder 10">
            <a:extLst>
              <a:ext uri="{FF2B5EF4-FFF2-40B4-BE49-F238E27FC236}">
                <a16:creationId xmlns:a16="http://schemas.microsoft.com/office/drawing/2014/main" id="{FF39C8FA-B94B-1D83-11B1-50797FE7AC63}"/>
              </a:ext>
            </a:extLst>
          </p:cNvPr>
          <p:cNvSpPr>
            <a:spLocks noGrp="1"/>
          </p:cNvSpPr>
          <p:nvPr>
            <p:ph idx="1"/>
          </p:nvPr>
        </p:nvSpPr>
        <p:spPr>
          <a:xfrm>
            <a:off x="838201" y="1825625"/>
            <a:ext cx="5092194" cy="4351338"/>
          </a:xfrm>
        </p:spPr>
        <p:txBody>
          <a:bodyPr>
            <a:normAutofit/>
          </a:bodyPr>
          <a:lstStyle/>
          <a:p>
            <a:r>
              <a:rPr lang="en-US"/>
              <a:t>Malta foundation Programme: </a:t>
            </a:r>
            <a:r>
              <a:rPr lang="en-US">
                <a:hlinkClick r:id="rId2"/>
              </a:rPr>
              <a:t>https://fpmalta.gov.mt/</a:t>
            </a:r>
            <a:r>
              <a:rPr lang="en-US"/>
              <a:t> </a:t>
            </a:r>
          </a:p>
          <a:p>
            <a:endParaRPr lang="en-US"/>
          </a:p>
          <a:p>
            <a:r>
              <a:rPr lang="en-US">
                <a:hlinkClick r:id="rId3"/>
              </a:rPr>
              <a:t>Timeline 2024</a:t>
            </a:r>
            <a:endParaRPr lang="en-US"/>
          </a:p>
          <a:p>
            <a:endParaRPr lang="en-US"/>
          </a:p>
          <a:p>
            <a:r>
              <a:rPr lang="en-US">
                <a:hlinkClick r:id="rId4" action="ppaction://hlinkfile"/>
              </a:rPr>
              <a:t>Recruitment Process</a:t>
            </a:r>
            <a:endParaRPr lang="en-US"/>
          </a:p>
          <a:p>
            <a:endParaRPr lang="en-US"/>
          </a:p>
          <a:p>
            <a:r>
              <a:rPr lang="en-US"/>
              <a:t>SJT required for the Malta foundation </a:t>
            </a:r>
            <a:r>
              <a:rPr lang="en-US" err="1"/>
              <a:t>programme</a:t>
            </a:r>
            <a:endParaRPr lang="en-US"/>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73F7CD0-E93A-1CDD-884E-5C06671DB6EE}"/>
              </a:ext>
            </a:extLst>
          </p:cNvPr>
          <p:cNvPicPr>
            <a:picLocks noChangeAspect="1"/>
          </p:cNvPicPr>
          <p:nvPr/>
        </p:nvPicPr>
        <p:blipFill>
          <a:blip r:embed="rId5">
            <a:extLst>
              <a:ext uri="{28A0092B-C50C-407E-A947-70E740481C1C}">
                <a14:useLocalDpi xmlns:a14="http://schemas.microsoft.com/office/drawing/2010/main" val="0"/>
              </a:ext>
            </a:extLst>
          </a:blip>
          <a:srcRect l="15369" r="15369"/>
          <a:stretch/>
        </p:blipFill>
        <p:spPr>
          <a:xfrm>
            <a:off x="7929834"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descr="Smiling doctor examining smiling baby">
            <a:extLst>
              <a:ext uri="{FF2B5EF4-FFF2-40B4-BE49-F238E27FC236}">
                <a16:creationId xmlns:a16="http://schemas.microsoft.com/office/drawing/2014/main" id="{9B46FF5D-F8EE-A5CA-342B-80358B379FE4}"/>
              </a:ext>
            </a:extLst>
          </p:cNvPr>
          <p:cNvPicPr>
            <a:picLocks noChangeAspect="1"/>
          </p:cNvPicPr>
          <p:nvPr/>
        </p:nvPicPr>
        <p:blipFill>
          <a:blip r:embed="rId6">
            <a:extLst>
              <a:ext uri="{28A0092B-C50C-407E-A947-70E740481C1C}">
                <a14:useLocalDpi xmlns:a14="http://schemas.microsoft.com/office/drawing/2010/main" val="0"/>
              </a:ext>
            </a:extLst>
          </a:blip>
          <a:srcRect l="11041" r="11041"/>
          <a:stretch/>
        </p:blipFill>
        <p:spPr>
          <a:xfrm>
            <a:off x="6285077" y="12748"/>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TextBox 2">
            <a:extLst>
              <a:ext uri="{FF2B5EF4-FFF2-40B4-BE49-F238E27FC236}">
                <a16:creationId xmlns:a16="http://schemas.microsoft.com/office/drawing/2014/main" id="{581E435E-FA15-5D9F-7CBD-749A92C4BE2D}"/>
              </a:ext>
            </a:extLst>
          </p:cNvPr>
          <p:cNvSpPr txBox="1"/>
          <p:nvPr/>
        </p:nvSpPr>
        <p:spPr>
          <a:xfrm>
            <a:off x="0" y="639633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pic>
        <p:nvPicPr>
          <p:cNvPr id="4" name="Picture 3">
            <a:extLst>
              <a:ext uri="{FF2B5EF4-FFF2-40B4-BE49-F238E27FC236}">
                <a16:creationId xmlns:a16="http://schemas.microsoft.com/office/drawing/2014/main" id="{71DD6B4F-69A2-7960-4D65-C8CD1DE55E0E}"/>
              </a:ext>
            </a:extLst>
          </p:cNvPr>
          <p:cNvPicPr>
            <a:picLocks noChangeAspect="1"/>
          </p:cNvPicPr>
          <p:nvPr/>
        </p:nvPicPr>
        <p:blipFill>
          <a:blip r:embed="rId7"/>
          <a:stretch>
            <a:fillRect/>
          </a:stretch>
        </p:blipFill>
        <p:spPr>
          <a:xfrm>
            <a:off x="4563857" y="3576164"/>
            <a:ext cx="3077154" cy="1355266"/>
          </a:xfrm>
          <a:prstGeom prst="rect">
            <a:avLst/>
          </a:prstGeom>
        </p:spPr>
      </p:pic>
    </p:spTree>
    <p:extLst>
      <p:ext uri="{BB962C8B-B14F-4D97-AF65-F5344CB8AC3E}">
        <p14:creationId xmlns:p14="http://schemas.microsoft.com/office/powerpoint/2010/main" val="142675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838201" y="345810"/>
            <a:ext cx="5120561" cy="1325563"/>
          </a:xfrm>
        </p:spPr>
        <p:txBody>
          <a:bodyPr>
            <a:normAutofit/>
          </a:bodyPr>
          <a:lstStyle/>
          <a:p>
            <a:r>
              <a:rPr lang="en-GB"/>
              <a:t>Eligibility</a:t>
            </a:r>
          </a:p>
        </p:txBody>
      </p:sp>
      <p:sp>
        <p:nvSpPr>
          <p:cNvPr id="19" name="Content Placeholder 10">
            <a:extLst>
              <a:ext uri="{FF2B5EF4-FFF2-40B4-BE49-F238E27FC236}">
                <a16:creationId xmlns:a16="http://schemas.microsoft.com/office/drawing/2014/main" id="{FF39C8FA-B94B-1D83-11B1-50797FE7AC63}"/>
              </a:ext>
            </a:extLst>
          </p:cNvPr>
          <p:cNvSpPr>
            <a:spLocks noGrp="1"/>
          </p:cNvSpPr>
          <p:nvPr>
            <p:ph idx="1"/>
          </p:nvPr>
        </p:nvSpPr>
        <p:spPr>
          <a:xfrm>
            <a:off x="838201" y="1825625"/>
            <a:ext cx="5092194" cy="4351338"/>
          </a:xfrm>
        </p:spPr>
        <p:txBody>
          <a:bodyPr>
            <a:normAutofit/>
          </a:bodyPr>
          <a:lstStyle/>
          <a:p>
            <a:r>
              <a:rPr lang="en-GB" i="0">
                <a:effectLst/>
                <a:latin typeface="var(--wp--preset--font-family--urbanist)"/>
                <a:hlinkClick r:id="rId2"/>
              </a:rPr>
              <a:t>Eligibility requirements</a:t>
            </a:r>
            <a:endParaRPr lang="en-GB" i="0">
              <a:effectLst/>
              <a:latin typeface="var(--wp--preset--font-family--urbanist)"/>
            </a:endParaRPr>
          </a:p>
          <a:p>
            <a:endParaRPr lang="en-US"/>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73F7CD0-E93A-1CDD-884E-5C06671DB6EE}"/>
              </a:ext>
            </a:extLst>
          </p:cNvPr>
          <p:cNvPicPr>
            <a:picLocks noChangeAspect="1"/>
          </p:cNvPicPr>
          <p:nvPr/>
        </p:nvPicPr>
        <p:blipFill>
          <a:blip r:embed="rId3">
            <a:extLst>
              <a:ext uri="{28A0092B-C50C-407E-A947-70E740481C1C}">
                <a14:useLocalDpi xmlns:a14="http://schemas.microsoft.com/office/drawing/2010/main" val="0"/>
              </a:ext>
            </a:extLst>
          </a:blip>
          <a:srcRect l="15372" r="1537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B46FF5D-F8EE-A5CA-342B-80358B379FE4}"/>
              </a:ext>
            </a:extLst>
          </p:cNvPr>
          <p:cNvPicPr>
            <a:picLocks noChangeAspect="1"/>
          </p:cNvPicPr>
          <p:nvPr/>
        </p:nvPicPr>
        <p:blipFill>
          <a:blip r:embed="rId4">
            <a:extLst>
              <a:ext uri="{28A0092B-C50C-407E-A947-70E740481C1C}">
                <a14:useLocalDpi xmlns:a14="http://schemas.microsoft.com/office/drawing/2010/main" val="0"/>
              </a:ext>
            </a:extLst>
          </a:blip>
          <a:srcRect l="10999" r="10999"/>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TextBox 2">
            <a:extLst>
              <a:ext uri="{FF2B5EF4-FFF2-40B4-BE49-F238E27FC236}">
                <a16:creationId xmlns:a16="http://schemas.microsoft.com/office/drawing/2014/main" id="{581E435E-FA15-5D9F-7CBD-749A92C4BE2D}"/>
              </a:ext>
            </a:extLst>
          </p:cNvPr>
          <p:cNvSpPr txBox="1"/>
          <p:nvPr/>
        </p:nvSpPr>
        <p:spPr>
          <a:xfrm>
            <a:off x="0" y="639633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pic>
        <p:nvPicPr>
          <p:cNvPr id="6" name="Picture 5" descr="A logo for a foundation&#10;&#10;Description automatically generated">
            <a:extLst>
              <a:ext uri="{FF2B5EF4-FFF2-40B4-BE49-F238E27FC236}">
                <a16:creationId xmlns:a16="http://schemas.microsoft.com/office/drawing/2014/main" id="{6DF9E435-709D-08C0-BAEA-F472A2E56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890" y="3272387"/>
            <a:ext cx="4552514" cy="2009508"/>
          </a:xfrm>
          <a:prstGeom prst="rect">
            <a:avLst/>
          </a:prstGeom>
        </p:spPr>
      </p:pic>
    </p:spTree>
    <p:extLst>
      <p:ext uri="{BB962C8B-B14F-4D97-AF65-F5344CB8AC3E}">
        <p14:creationId xmlns:p14="http://schemas.microsoft.com/office/powerpoint/2010/main" val="417853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838201" y="345810"/>
            <a:ext cx="5120561" cy="1325563"/>
          </a:xfrm>
        </p:spPr>
        <p:txBody>
          <a:bodyPr>
            <a:normAutofit/>
          </a:bodyPr>
          <a:lstStyle/>
          <a:p>
            <a:r>
              <a:rPr lang="en-GB"/>
              <a:t>Do I need Medical Maltese?</a:t>
            </a:r>
          </a:p>
        </p:txBody>
      </p:sp>
      <p:sp>
        <p:nvSpPr>
          <p:cNvPr id="19" name="Content Placeholder 10">
            <a:extLst>
              <a:ext uri="{FF2B5EF4-FFF2-40B4-BE49-F238E27FC236}">
                <a16:creationId xmlns:a16="http://schemas.microsoft.com/office/drawing/2014/main" id="{FF39C8FA-B94B-1D83-11B1-50797FE7AC63}"/>
              </a:ext>
            </a:extLst>
          </p:cNvPr>
          <p:cNvSpPr>
            <a:spLocks noGrp="1"/>
          </p:cNvSpPr>
          <p:nvPr>
            <p:ph idx="1"/>
          </p:nvPr>
        </p:nvSpPr>
        <p:spPr>
          <a:xfrm>
            <a:off x="838201" y="1825625"/>
            <a:ext cx="5092194" cy="4351338"/>
          </a:xfrm>
        </p:spPr>
        <p:txBody>
          <a:bodyPr>
            <a:normAutofit/>
          </a:bodyPr>
          <a:lstStyle/>
          <a:p>
            <a:pPr marL="0" indent="0">
              <a:buNone/>
            </a:pPr>
            <a:endParaRPr lang="en-GB" sz="1800"/>
          </a:p>
          <a:p>
            <a:r>
              <a:rPr lang="en-GB" sz="1800"/>
              <a:t>Knowledge of Maltese will be assessed by the interviewing panel at an interview and marks awarded accordingly. For those without a knowledge of Maltese, the employer is requesting that they attend a course of Medical Maltese and then sit and be successful in a Medical Maltese proficiency exam during their first year of the two year Foundation Programme. A pass in this exam will be required by the employer to be able renew employment further.</a:t>
            </a:r>
            <a:endParaRPr lang="en-US" sz="1800"/>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73F7CD0-E93A-1CDD-884E-5C06671DB6EE}"/>
              </a:ext>
            </a:extLst>
          </p:cNvPr>
          <p:cNvPicPr>
            <a:picLocks noChangeAspect="1"/>
          </p:cNvPicPr>
          <p:nvPr/>
        </p:nvPicPr>
        <p:blipFill>
          <a:blip r:embed="rId2">
            <a:extLst>
              <a:ext uri="{28A0092B-C50C-407E-A947-70E740481C1C}">
                <a14:useLocalDpi xmlns:a14="http://schemas.microsoft.com/office/drawing/2010/main" val="0"/>
              </a:ext>
            </a:extLst>
          </a:blip>
          <a:srcRect t="17965" b="17965"/>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descr="Boy listening to heartbeat in clinic with stethoscope">
            <a:extLst>
              <a:ext uri="{FF2B5EF4-FFF2-40B4-BE49-F238E27FC236}">
                <a16:creationId xmlns:a16="http://schemas.microsoft.com/office/drawing/2014/main" id="{9B46FF5D-F8EE-A5CA-342B-80358B379FE4}"/>
              </a:ext>
            </a:extLst>
          </p:cNvPr>
          <p:cNvPicPr>
            <a:picLocks noChangeAspect="1"/>
          </p:cNvPicPr>
          <p:nvPr/>
        </p:nvPicPr>
        <p:blipFill>
          <a:blip r:embed="rId3">
            <a:extLst>
              <a:ext uri="{28A0092B-C50C-407E-A947-70E740481C1C}">
                <a14:useLocalDpi xmlns:a14="http://schemas.microsoft.com/office/drawing/2010/main" val="0"/>
              </a:ext>
            </a:extLst>
          </a:blip>
          <a:srcRect l="11009" r="11009"/>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TextBox 2">
            <a:extLst>
              <a:ext uri="{FF2B5EF4-FFF2-40B4-BE49-F238E27FC236}">
                <a16:creationId xmlns:a16="http://schemas.microsoft.com/office/drawing/2014/main" id="{581E435E-FA15-5D9F-7CBD-749A92C4BE2D}"/>
              </a:ext>
            </a:extLst>
          </p:cNvPr>
          <p:cNvSpPr txBox="1"/>
          <p:nvPr/>
        </p:nvSpPr>
        <p:spPr>
          <a:xfrm>
            <a:off x="0" y="639633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pic>
        <p:nvPicPr>
          <p:cNvPr id="4" name="Picture 3">
            <a:extLst>
              <a:ext uri="{FF2B5EF4-FFF2-40B4-BE49-F238E27FC236}">
                <a16:creationId xmlns:a16="http://schemas.microsoft.com/office/drawing/2014/main" id="{66B48E51-6B24-DB22-A726-68691B8E19F7}"/>
              </a:ext>
            </a:extLst>
          </p:cNvPr>
          <p:cNvPicPr>
            <a:picLocks noChangeAspect="1"/>
          </p:cNvPicPr>
          <p:nvPr/>
        </p:nvPicPr>
        <p:blipFill>
          <a:blip r:embed="rId4"/>
          <a:stretch>
            <a:fillRect/>
          </a:stretch>
        </p:blipFill>
        <p:spPr>
          <a:xfrm>
            <a:off x="3599872" y="4746186"/>
            <a:ext cx="3248604" cy="1430777"/>
          </a:xfrm>
          <a:prstGeom prst="rect">
            <a:avLst/>
          </a:prstGeom>
        </p:spPr>
      </p:pic>
    </p:spTree>
    <p:extLst>
      <p:ext uri="{BB962C8B-B14F-4D97-AF65-F5344CB8AC3E}">
        <p14:creationId xmlns:p14="http://schemas.microsoft.com/office/powerpoint/2010/main" val="35873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6BDDA-F25E-C362-FE89-F0369EE1B636}"/>
              </a:ext>
            </a:extLst>
          </p:cNvPr>
          <p:cNvSpPr>
            <a:spLocks noGrp="1"/>
          </p:cNvSpPr>
          <p:nvPr>
            <p:ph type="title"/>
          </p:nvPr>
        </p:nvSpPr>
        <p:spPr>
          <a:xfrm>
            <a:off x="838201" y="345810"/>
            <a:ext cx="5120561" cy="1325563"/>
          </a:xfrm>
        </p:spPr>
        <p:txBody>
          <a:bodyPr>
            <a:normAutofit/>
          </a:bodyPr>
          <a:lstStyle/>
          <a:p>
            <a:r>
              <a:rPr lang="en-GB"/>
              <a:t>Letter of Intent</a:t>
            </a:r>
          </a:p>
        </p:txBody>
      </p:sp>
      <p:sp>
        <p:nvSpPr>
          <p:cNvPr id="11" name="Content Placeholder 10">
            <a:extLst>
              <a:ext uri="{FF2B5EF4-FFF2-40B4-BE49-F238E27FC236}">
                <a16:creationId xmlns:a16="http://schemas.microsoft.com/office/drawing/2014/main" id="{72FAEA36-ED73-AC50-B441-1C84871DFFD8}"/>
              </a:ext>
            </a:extLst>
          </p:cNvPr>
          <p:cNvSpPr>
            <a:spLocks noGrp="1"/>
          </p:cNvSpPr>
          <p:nvPr>
            <p:ph idx="1"/>
          </p:nvPr>
        </p:nvSpPr>
        <p:spPr>
          <a:xfrm>
            <a:off x="14258" y="1364732"/>
            <a:ext cx="5811877" cy="4874278"/>
          </a:xfrm>
        </p:spPr>
        <p:txBody>
          <a:bodyPr>
            <a:normAutofit/>
          </a:bodyPr>
          <a:lstStyle/>
          <a:p>
            <a:r>
              <a:rPr lang="en-GB" sz="1400" i="0">
                <a:solidFill>
                  <a:srgbClr val="2E2E2E"/>
                </a:solidFill>
                <a:effectLst/>
                <a:latin typeface="Inter"/>
              </a:rPr>
              <a:t>It is the responsibility of applicants to obtain a Letter of Intent* from the Medical Council of Malta that their Medical Degree qualification is registrable by the said Council. This is </a:t>
            </a:r>
            <a:r>
              <a:rPr lang="en-GB" sz="1400" i="1">
                <a:solidFill>
                  <a:srgbClr val="2E2E2E"/>
                </a:solidFill>
                <a:effectLst/>
                <a:latin typeface="Inter"/>
              </a:rPr>
              <a:t>essential</a:t>
            </a:r>
            <a:r>
              <a:rPr lang="en-GB" sz="1400" i="0">
                <a:solidFill>
                  <a:srgbClr val="2E2E2E"/>
                </a:solidFill>
                <a:effectLst/>
                <a:latin typeface="Inter"/>
              </a:rPr>
              <a:t> for the eligibility process to progress. This letter will demonstrate evidence that the Medical School of your training </a:t>
            </a:r>
            <a:r>
              <a:rPr lang="en-GB" sz="1400" i="1">
                <a:solidFill>
                  <a:srgbClr val="2E2E2E"/>
                </a:solidFill>
                <a:effectLst/>
                <a:latin typeface="Inter"/>
              </a:rPr>
              <a:t>and</a:t>
            </a:r>
            <a:r>
              <a:rPr lang="en-GB" sz="1400" i="0">
                <a:solidFill>
                  <a:srgbClr val="2E2E2E"/>
                </a:solidFill>
                <a:effectLst/>
                <a:latin typeface="Inter"/>
              </a:rPr>
              <a:t> the course you are following are eligible for consideration of Provisional registration with the Medical Council Malta, if you are accepted into the Foundation Programme. </a:t>
            </a:r>
          </a:p>
          <a:p>
            <a:r>
              <a:rPr lang="en-GB" sz="1400" i="0">
                <a:solidFill>
                  <a:srgbClr val="2E2E2E"/>
                </a:solidFill>
                <a:effectLst/>
                <a:latin typeface="Inter"/>
              </a:rPr>
              <a:t>You are thus advised to make contact with the Medical Council Malta as early as possible, expressing your wish to apply for the next intake of the Malta Foundation Programme. You will be asked for details about the Medical School of your training and details on the course you are following. The actual Letter of Intent from the Medical Council will need to be presented with your application to make you eligible for progress in the Foundation Programme application process. </a:t>
            </a:r>
          </a:p>
          <a:p>
            <a:r>
              <a:rPr lang="en-GB" sz="1400" i="0">
                <a:solidFill>
                  <a:srgbClr val="2E2E2E"/>
                </a:solidFill>
                <a:effectLst/>
                <a:latin typeface="Inter"/>
              </a:rPr>
              <a:t>It is the responsibility of interested applicants to make sure that they apply for the letter of intent through the Malta Medical Council in ample time prior to the call of applications. Interested applicants are urged to access the Malta Medical Council </a:t>
            </a:r>
            <a:r>
              <a:rPr lang="en-GB" sz="1400" i="0" u="sng">
                <a:effectLst/>
                <a:latin typeface="Inter"/>
                <a:hlinkClick r:id="rId2"/>
              </a:rPr>
              <a:t>website </a:t>
            </a:r>
            <a:r>
              <a:rPr lang="en-GB" sz="1400" i="0">
                <a:solidFill>
                  <a:srgbClr val="2E2E2E"/>
                </a:solidFill>
                <a:effectLst/>
                <a:latin typeface="Inter"/>
              </a:rPr>
              <a:t>to view the </a:t>
            </a:r>
            <a:r>
              <a:rPr lang="en-GB" sz="1400" i="0" u="sng">
                <a:effectLst/>
                <a:latin typeface="Inter"/>
                <a:hlinkClick r:id="rId3"/>
              </a:rPr>
              <a:t>deadline of applications for the letter of intent</a:t>
            </a:r>
            <a:r>
              <a:rPr lang="en-GB" sz="1400" i="0">
                <a:solidFill>
                  <a:srgbClr val="2E2E2E"/>
                </a:solidFill>
                <a:effectLst/>
                <a:latin typeface="Inter"/>
              </a:rPr>
              <a:t>. The Medical Council Malta may be contacted on </a:t>
            </a:r>
            <a:r>
              <a:rPr lang="en-GB" sz="1400" i="0" u="sng">
                <a:effectLst/>
                <a:latin typeface="Inter"/>
                <a:hlinkClick r:id="rId4"/>
              </a:rPr>
              <a:t>medicalcouncil@gov.mt</a:t>
            </a:r>
            <a:r>
              <a:rPr lang="en-GB" sz="1400" i="0">
                <a:solidFill>
                  <a:srgbClr val="2E2E2E"/>
                </a:solidFill>
                <a:effectLst/>
                <a:latin typeface="Inter"/>
              </a:rPr>
              <a:t>.</a:t>
            </a:r>
          </a:p>
          <a:p>
            <a:r>
              <a:rPr lang="en-US" sz="1400">
                <a:hlinkClick r:id="rId3"/>
              </a:rPr>
              <a:t>https://healthservices.gov.mt/en/regcounc/medicalcouncil/Pages/Provisional-Registration.aspx</a:t>
            </a:r>
            <a:r>
              <a:rPr lang="en-GB" sz="1400">
                <a:solidFill>
                  <a:srgbClr val="2E2E2E"/>
                </a:solidFill>
                <a:latin typeface="Inter"/>
              </a:rPr>
              <a:t> </a:t>
            </a:r>
            <a:endParaRPr lang="en-US" sz="1400"/>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Doctor examining woman patient">
            <a:extLst>
              <a:ext uri="{FF2B5EF4-FFF2-40B4-BE49-F238E27FC236}">
                <a16:creationId xmlns:a16="http://schemas.microsoft.com/office/drawing/2014/main" id="{C7819F80-60C9-F3BC-1143-CD0FBE35227C}"/>
              </a:ext>
            </a:extLst>
          </p:cNvPr>
          <p:cNvPicPr>
            <a:picLocks noChangeAspect="1"/>
          </p:cNvPicPr>
          <p:nvPr/>
        </p:nvPicPr>
        <p:blipFill rotWithShape="1">
          <a:blip r:embed="rId5">
            <a:extLst>
              <a:ext uri="{28A0092B-C50C-407E-A947-70E740481C1C}">
                <a14:useLocalDpi xmlns:a14="http://schemas.microsoft.com/office/drawing/2010/main" val="0"/>
              </a:ext>
            </a:extLst>
          </a:blip>
          <a:srcRect r="30656"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descr="Doctor checking a man's blood pressure">
            <a:extLst>
              <a:ext uri="{FF2B5EF4-FFF2-40B4-BE49-F238E27FC236}">
                <a16:creationId xmlns:a16="http://schemas.microsoft.com/office/drawing/2014/main" id="{0A5B7357-2B44-5EAB-B40D-C49FD1CDB52B}"/>
              </a:ext>
            </a:extLst>
          </p:cNvPr>
          <p:cNvPicPr>
            <a:picLocks noChangeAspect="1"/>
          </p:cNvPicPr>
          <p:nvPr/>
        </p:nvPicPr>
        <p:blipFill rotWithShape="1">
          <a:blip r:embed="rId6">
            <a:extLst>
              <a:ext uri="{28A0092B-C50C-407E-A947-70E740481C1C}">
                <a14:useLocalDpi xmlns:a14="http://schemas.microsoft.com/office/drawing/2010/main" val="0"/>
              </a:ext>
            </a:extLst>
          </a:blip>
          <a:srcRect l="9709" r="1219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7">
            <a:extLst>
              <a:ext uri="{FF2B5EF4-FFF2-40B4-BE49-F238E27FC236}">
                <a16:creationId xmlns:a16="http://schemas.microsoft.com/office/drawing/2014/main" id="{4E11C4A1-5CA2-0229-94A8-5ED89FCC7EA5}"/>
              </a:ext>
            </a:extLst>
          </p:cNvPr>
          <p:cNvSpPr txBox="1"/>
          <p:nvPr/>
        </p:nvSpPr>
        <p:spPr>
          <a:xfrm>
            <a:off x="115186" y="6449498"/>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pic>
        <p:nvPicPr>
          <p:cNvPr id="9" name="Picture 8">
            <a:extLst>
              <a:ext uri="{FF2B5EF4-FFF2-40B4-BE49-F238E27FC236}">
                <a16:creationId xmlns:a16="http://schemas.microsoft.com/office/drawing/2014/main" id="{B21B136A-3A39-123F-D3FD-E82CBE9BCF6B}"/>
              </a:ext>
            </a:extLst>
          </p:cNvPr>
          <p:cNvPicPr>
            <a:picLocks noChangeAspect="1"/>
          </p:cNvPicPr>
          <p:nvPr/>
        </p:nvPicPr>
        <p:blipFill>
          <a:blip r:embed="rId7"/>
          <a:stretch>
            <a:fillRect/>
          </a:stretch>
        </p:blipFill>
        <p:spPr>
          <a:xfrm>
            <a:off x="9884760" y="214149"/>
            <a:ext cx="1887773" cy="831429"/>
          </a:xfrm>
          <a:prstGeom prst="rect">
            <a:avLst/>
          </a:prstGeom>
        </p:spPr>
      </p:pic>
    </p:spTree>
    <p:extLst>
      <p:ext uri="{BB962C8B-B14F-4D97-AF65-F5344CB8AC3E}">
        <p14:creationId xmlns:p14="http://schemas.microsoft.com/office/powerpoint/2010/main" val="4041586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6BDDA-F25E-C362-FE89-F0369EE1B636}"/>
              </a:ext>
            </a:extLst>
          </p:cNvPr>
          <p:cNvSpPr>
            <a:spLocks noGrp="1"/>
          </p:cNvSpPr>
          <p:nvPr>
            <p:ph type="title"/>
          </p:nvPr>
        </p:nvSpPr>
        <p:spPr>
          <a:xfrm>
            <a:off x="304346" y="39168"/>
            <a:ext cx="7000534" cy="1325563"/>
          </a:xfrm>
        </p:spPr>
        <p:txBody>
          <a:bodyPr>
            <a:normAutofit/>
          </a:bodyPr>
          <a:lstStyle/>
          <a:p>
            <a:r>
              <a:rPr lang="en-GB"/>
              <a:t>GMC – Provisional Registration</a:t>
            </a:r>
          </a:p>
        </p:txBody>
      </p:sp>
      <p:sp>
        <p:nvSpPr>
          <p:cNvPr id="11" name="Content Placeholder 10">
            <a:extLst>
              <a:ext uri="{FF2B5EF4-FFF2-40B4-BE49-F238E27FC236}">
                <a16:creationId xmlns:a16="http://schemas.microsoft.com/office/drawing/2014/main" id="{72FAEA36-ED73-AC50-B441-1C84871DFFD8}"/>
              </a:ext>
            </a:extLst>
          </p:cNvPr>
          <p:cNvSpPr>
            <a:spLocks noGrp="1"/>
          </p:cNvSpPr>
          <p:nvPr>
            <p:ph idx="1"/>
          </p:nvPr>
        </p:nvSpPr>
        <p:spPr>
          <a:xfrm>
            <a:off x="14258" y="1364732"/>
            <a:ext cx="5811877" cy="4874278"/>
          </a:xfrm>
        </p:spPr>
        <p:txBody>
          <a:bodyPr>
            <a:normAutofit/>
          </a:bodyPr>
          <a:lstStyle/>
          <a:p>
            <a:r>
              <a:rPr lang="en-GB" sz="1400" i="0">
                <a:solidFill>
                  <a:srgbClr val="2E2E2E"/>
                </a:solidFill>
                <a:effectLst/>
                <a:latin typeface="Inter"/>
              </a:rPr>
              <a:t>Please confirm all your information via the Jotf</a:t>
            </a:r>
            <a:r>
              <a:rPr lang="en-GB" sz="1400" i="0" u="sng">
                <a:solidFill>
                  <a:srgbClr val="2E2E2E"/>
                </a:solidFill>
                <a:effectLst/>
                <a:latin typeface="Inter"/>
              </a:rPr>
              <a:t>or</a:t>
            </a:r>
            <a:r>
              <a:rPr lang="en-GB" sz="1400" i="0">
                <a:solidFill>
                  <a:srgbClr val="2E2E2E"/>
                </a:solidFill>
                <a:effectLst/>
                <a:latin typeface="Inter"/>
              </a:rPr>
              <a:t>m for your GMC accounts to be created for provisional registration.</a:t>
            </a:r>
          </a:p>
          <a:p>
            <a:r>
              <a:rPr lang="en-GB" sz="1400">
                <a:solidFill>
                  <a:srgbClr val="2E2E2E"/>
                </a:solidFill>
                <a:latin typeface="Inter"/>
              </a:rPr>
              <a:t>If any of your information, including your name, changes, please update the information on </a:t>
            </a:r>
            <a:r>
              <a:rPr lang="en-GB" sz="1400" err="1">
                <a:solidFill>
                  <a:srgbClr val="2E2E2E"/>
                </a:solidFill>
                <a:latin typeface="Inter"/>
              </a:rPr>
              <a:t>MySIS</a:t>
            </a:r>
            <a:r>
              <a:rPr lang="en-GB" sz="1400">
                <a:solidFill>
                  <a:srgbClr val="2E2E2E"/>
                </a:solidFill>
                <a:latin typeface="Inter"/>
              </a:rPr>
              <a:t>.</a:t>
            </a:r>
            <a:r>
              <a:rPr lang="en-GB" sz="1400" i="0">
                <a:solidFill>
                  <a:srgbClr val="2E2E2E"/>
                </a:solidFill>
                <a:effectLst/>
                <a:latin typeface="Inter"/>
              </a:rPr>
              <a:t> </a:t>
            </a:r>
          </a:p>
          <a:p>
            <a:r>
              <a:rPr lang="en-GB" sz="1400">
                <a:solidFill>
                  <a:srgbClr val="2E2E2E"/>
                </a:solidFill>
                <a:latin typeface="Inter"/>
              </a:rPr>
              <a:t>The GMC will email your GMC reference number to you at a later date in September. However, please let me know if you need it for any of your documentation, especially those who are applying to the UKFP via eligibility.</a:t>
            </a:r>
          </a:p>
          <a:p>
            <a:r>
              <a:rPr lang="en-GB" sz="1400" i="0">
                <a:solidFill>
                  <a:srgbClr val="2E2E2E"/>
                </a:solidFill>
                <a:effectLst/>
                <a:latin typeface="Inter"/>
              </a:rPr>
              <a:t>In October, final-year students will be contacted by the GMC </a:t>
            </a:r>
            <a:r>
              <a:rPr lang="en-GB" sz="1400">
                <a:solidFill>
                  <a:srgbClr val="2E2E2E"/>
                </a:solidFill>
                <a:latin typeface="Inter"/>
              </a:rPr>
              <a:t>to complete their GMC identity check. This can be done using your mobile phones. This year, the GMC partnered with the identity provider, </a:t>
            </a:r>
            <a:r>
              <a:rPr lang="en-GB" sz="1400" err="1">
                <a:solidFill>
                  <a:srgbClr val="2E2E2E"/>
                </a:solidFill>
                <a:latin typeface="Inter"/>
              </a:rPr>
              <a:t>Digidentity</a:t>
            </a:r>
            <a:r>
              <a:rPr lang="en-GB" sz="1400">
                <a:solidFill>
                  <a:srgbClr val="2E2E2E"/>
                </a:solidFill>
                <a:latin typeface="Inter"/>
              </a:rPr>
              <a:t>, to introduce this option. You will also be asked to activate your GMC Online account. You must complete the ID check within one month.</a:t>
            </a:r>
          </a:p>
          <a:p>
            <a:r>
              <a:rPr lang="en-GB" sz="1400">
                <a:solidFill>
                  <a:srgbClr val="2E2E2E"/>
                </a:solidFill>
                <a:latin typeface="Inter"/>
              </a:rPr>
              <a:t>Towards the end of April, the GMC provisional registration application process opens</a:t>
            </a:r>
          </a:p>
          <a:p>
            <a:r>
              <a:rPr lang="en-GB" sz="1400">
                <a:solidFill>
                  <a:srgbClr val="2E2E2E"/>
                </a:solidFill>
                <a:latin typeface="Inter"/>
              </a:rPr>
              <a:t>The timeline for GMC provisional registration can be found here: </a:t>
            </a:r>
            <a:r>
              <a:rPr lang="en-GB" sz="1400">
                <a:solidFill>
                  <a:srgbClr val="2E2E2E"/>
                </a:solidFill>
                <a:latin typeface="Inter"/>
                <a:hlinkClick r:id="rId2"/>
              </a:rPr>
              <a:t>https://www.gmc-uk.org/-/media/documents/uk---timeline-for-the-gmc-provisional-registration-process---dc7412_pdf--60817344.pdf</a:t>
            </a:r>
            <a:r>
              <a:rPr lang="en-GB" sz="1400">
                <a:solidFill>
                  <a:srgbClr val="2E2E2E"/>
                </a:solidFill>
                <a:latin typeface="Inter"/>
              </a:rPr>
              <a:t> </a:t>
            </a:r>
          </a:p>
          <a:p>
            <a:r>
              <a:rPr lang="en-GB" sz="1400" i="0">
                <a:solidFill>
                  <a:srgbClr val="2E2E2E"/>
                </a:solidFill>
                <a:effectLst/>
                <a:latin typeface="Inter"/>
              </a:rPr>
              <a:t>For more information, please visit: </a:t>
            </a:r>
            <a:r>
              <a:rPr lang="en-GB" sz="1400" i="0">
                <a:solidFill>
                  <a:srgbClr val="2E2E2E"/>
                </a:solidFill>
                <a:effectLst/>
                <a:latin typeface="Inter"/>
                <a:hlinkClick r:id="rId3"/>
              </a:rPr>
              <a:t>https://www.gmc-uk.org/registration-and-licensing/join-the-register/provisional-registration</a:t>
            </a:r>
            <a:r>
              <a:rPr lang="en-GB" sz="1400" i="0">
                <a:solidFill>
                  <a:srgbClr val="2E2E2E"/>
                </a:solidFill>
                <a:effectLst/>
                <a:latin typeface="Inter"/>
              </a:rPr>
              <a:t> </a:t>
            </a: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819F80-60C9-F3BC-1143-CD0FBE35227C}"/>
              </a:ext>
            </a:extLst>
          </p:cNvPr>
          <p:cNvPicPr>
            <a:picLocks noChangeAspect="1"/>
          </p:cNvPicPr>
          <p:nvPr/>
        </p:nvPicPr>
        <p:blipFill>
          <a:blip r:embed="rId4">
            <a:extLst>
              <a:ext uri="{28A0092B-C50C-407E-A947-70E740481C1C}">
                <a14:useLocalDpi xmlns:a14="http://schemas.microsoft.com/office/drawing/2010/main" val="0"/>
              </a:ext>
            </a:extLst>
          </a:blip>
          <a:srcRect l="15377" r="15377"/>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A5B7357-2B44-5EAB-B40D-C49FD1CDB52B}"/>
              </a:ext>
            </a:extLst>
          </p:cNvPr>
          <p:cNvPicPr>
            <a:picLocks noChangeAspect="1"/>
          </p:cNvPicPr>
          <p:nvPr/>
        </p:nvPicPr>
        <p:blipFill>
          <a:blip r:embed="rId5">
            <a:extLst>
              <a:ext uri="{28A0092B-C50C-407E-A947-70E740481C1C}">
                <a14:useLocalDpi xmlns:a14="http://schemas.microsoft.com/office/drawing/2010/main" val="0"/>
              </a:ext>
            </a:extLst>
          </a:blip>
          <a:srcRect l="6075" r="6075"/>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7">
            <a:extLst>
              <a:ext uri="{FF2B5EF4-FFF2-40B4-BE49-F238E27FC236}">
                <a16:creationId xmlns:a16="http://schemas.microsoft.com/office/drawing/2014/main" id="{4E11C4A1-5CA2-0229-94A8-5ED89FCC7EA5}"/>
              </a:ext>
            </a:extLst>
          </p:cNvPr>
          <p:cNvSpPr txBox="1"/>
          <p:nvPr/>
        </p:nvSpPr>
        <p:spPr>
          <a:xfrm>
            <a:off x="0" y="639633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3703818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6BDDA-F25E-C362-FE89-F0369EE1B636}"/>
              </a:ext>
            </a:extLst>
          </p:cNvPr>
          <p:cNvSpPr>
            <a:spLocks noGrp="1"/>
          </p:cNvSpPr>
          <p:nvPr>
            <p:ph type="title"/>
          </p:nvPr>
        </p:nvSpPr>
        <p:spPr>
          <a:xfrm>
            <a:off x="179531" y="446552"/>
            <a:ext cx="7000534" cy="1325563"/>
          </a:xfrm>
        </p:spPr>
        <p:txBody>
          <a:bodyPr>
            <a:normAutofit/>
          </a:bodyPr>
          <a:lstStyle/>
          <a:p>
            <a:r>
              <a:rPr lang="en-GB"/>
              <a:t>MLA Information (GMC &amp; MSCAA)</a:t>
            </a:r>
          </a:p>
        </p:txBody>
      </p:sp>
      <p:sp>
        <p:nvSpPr>
          <p:cNvPr id="11" name="Content Placeholder 10">
            <a:extLst>
              <a:ext uri="{FF2B5EF4-FFF2-40B4-BE49-F238E27FC236}">
                <a16:creationId xmlns:a16="http://schemas.microsoft.com/office/drawing/2014/main" id="{72FAEA36-ED73-AC50-B441-1C84871DFFD8}"/>
              </a:ext>
            </a:extLst>
          </p:cNvPr>
          <p:cNvSpPr>
            <a:spLocks noGrp="1"/>
          </p:cNvSpPr>
          <p:nvPr>
            <p:ph idx="1"/>
          </p:nvPr>
        </p:nvSpPr>
        <p:spPr>
          <a:xfrm>
            <a:off x="228868" y="2940388"/>
            <a:ext cx="5682036" cy="1905242"/>
          </a:xfrm>
        </p:spPr>
        <p:txBody>
          <a:bodyPr>
            <a:normAutofit/>
          </a:bodyPr>
          <a:lstStyle/>
          <a:p>
            <a:r>
              <a:rPr lang="en-GB" sz="1800" i="0">
                <a:solidFill>
                  <a:srgbClr val="2E2E2E"/>
                </a:solidFill>
                <a:effectLst/>
                <a:latin typeface="Inter"/>
                <a:hlinkClick r:id="rId2"/>
              </a:rPr>
              <a:t>https://www.medschools.ac.uk/medical-licensing-assessment/preparing-for-the-ms-akt</a:t>
            </a:r>
            <a:r>
              <a:rPr lang="en-GB" sz="1800" i="0">
                <a:solidFill>
                  <a:srgbClr val="2E2E2E"/>
                </a:solidFill>
                <a:effectLst/>
                <a:latin typeface="Inter"/>
              </a:rPr>
              <a:t> </a:t>
            </a:r>
          </a:p>
          <a:p>
            <a:endParaRPr lang="en-GB" sz="1800">
              <a:solidFill>
                <a:srgbClr val="2E2E2E"/>
              </a:solidFill>
              <a:latin typeface="Inter"/>
            </a:endParaRPr>
          </a:p>
          <a:p>
            <a:r>
              <a:rPr lang="en-GB" sz="1800" i="0">
                <a:solidFill>
                  <a:srgbClr val="2E2E2E"/>
                </a:solidFill>
                <a:effectLst/>
                <a:latin typeface="Inter"/>
                <a:hlinkClick r:id="rId3"/>
              </a:rPr>
              <a:t>https://www.gmc-uk.org/education/medical-licensing-assessment/uk-students-guide-to-the-mla</a:t>
            </a:r>
            <a:r>
              <a:rPr lang="en-GB" sz="1800" i="0">
                <a:solidFill>
                  <a:srgbClr val="2E2E2E"/>
                </a:solidFill>
                <a:effectLst/>
                <a:latin typeface="Inter"/>
              </a:rPr>
              <a:t> </a:t>
            </a: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819F80-60C9-F3BC-1143-CD0FBE35227C}"/>
              </a:ext>
            </a:extLst>
          </p:cNvPr>
          <p:cNvPicPr>
            <a:picLocks noChangeAspect="1"/>
          </p:cNvPicPr>
          <p:nvPr/>
        </p:nvPicPr>
        <p:blipFill>
          <a:blip r:embed="rId4">
            <a:extLst>
              <a:ext uri="{28A0092B-C50C-407E-A947-70E740481C1C}">
                <a14:useLocalDpi xmlns:a14="http://schemas.microsoft.com/office/drawing/2010/main" val="0"/>
              </a:ext>
            </a:extLst>
          </a:blip>
          <a:srcRect l="15374" r="1537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A5B7357-2B44-5EAB-B40D-C49FD1CDB52B}"/>
              </a:ext>
            </a:extLst>
          </p:cNvPr>
          <p:cNvPicPr>
            <a:picLocks noChangeAspect="1"/>
          </p:cNvPicPr>
          <p:nvPr/>
        </p:nvPicPr>
        <p:blipFill>
          <a:blip r:embed="rId5">
            <a:extLst>
              <a:ext uri="{28A0092B-C50C-407E-A947-70E740481C1C}">
                <a14:useLocalDpi xmlns:a14="http://schemas.microsoft.com/office/drawing/2010/main" val="0"/>
              </a:ext>
            </a:extLst>
          </a:blip>
          <a:srcRect l="11031" r="1103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7">
            <a:extLst>
              <a:ext uri="{FF2B5EF4-FFF2-40B4-BE49-F238E27FC236}">
                <a16:creationId xmlns:a16="http://schemas.microsoft.com/office/drawing/2014/main" id="{4E11C4A1-5CA2-0229-94A8-5ED89FCC7EA5}"/>
              </a:ext>
            </a:extLst>
          </p:cNvPr>
          <p:cNvSpPr txBox="1"/>
          <p:nvPr/>
        </p:nvSpPr>
        <p:spPr>
          <a:xfrm>
            <a:off x="0" y="639633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2263421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838201" y="345810"/>
            <a:ext cx="5120561" cy="1325563"/>
          </a:xfrm>
        </p:spPr>
        <p:txBody>
          <a:bodyPr>
            <a:normAutofit/>
          </a:bodyPr>
          <a:lstStyle/>
          <a:p>
            <a:r>
              <a:rPr lang="en-GB"/>
              <a:t>Have you got a plan?</a:t>
            </a:r>
          </a:p>
        </p:txBody>
      </p:sp>
      <p:sp>
        <p:nvSpPr>
          <p:cNvPr id="19" name="Content Placeholder 10">
            <a:extLst>
              <a:ext uri="{FF2B5EF4-FFF2-40B4-BE49-F238E27FC236}">
                <a16:creationId xmlns:a16="http://schemas.microsoft.com/office/drawing/2014/main" id="{FF39C8FA-B94B-1D83-11B1-50797FE7AC63}"/>
              </a:ext>
            </a:extLst>
          </p:cNvPr>
          <p:cNvSpPr>
            <a:spLocks noGrp="1"/>
          </p:cNvSpPr>
          <p:nvPr>
            <p:ph idx="1"/>
          </p:nvPr>
        </p:nvSpPr>
        <p:spPr>
          <a:xfrm>
            <a:off x="838201" y="1825625"/>
            <a:ext cx="5092194" cy="4351338"/>
          </a:xfrm>
        </p:spPr>
        <p:txBody>
          <a:bodyPr>
            <a:normAutofit fontScale="85000" lnSpcReduction="20000"/>
          </a:bodyPr>
          <a:lstStyle/>
          <a:p>
            <a:r>
              <a:rPr lang="en-US" sz="2400" err="1"/>
              <a:t>UKFP:</a:t>
            </a:r>
            <a:r>
              <a:rPr lang="en-US" sz="2400" err="1">
                <a:hlinkClick r:id="rId2"/>
              </a:rPr>
              <a:t>https</a:t>
            </a:r>
            <a:r>
              <a:rPr lang="en-US" sz="2400">
                <a:hlinkClick r:id="rId2"/>
              </a:rPr>
              <a:t>://foundationprogramme.nhs.uk/</a:t>
            </a:r>
            <a:r>
              <a:rPr lang="en-US" sz="2400"/>
              <a:t> </a:t>
            </a:r>
          </a:p>
          <a:p>
            <a:pPr marL="0" indent="0">
              <a:buNone/>
            </a:pPr>
            <a:endParaRPr lang="en-US" sz="2400"/>
          </a:p>
          <a:p>
            <a:r>
              <a:rPr lang="en-US" sz="2400"/>
              <a:t>SFP (UKFP): </a:t>
            </a:r>
            <a:r>
              <a:rPr lang="en-US" sz="2400">
                <a:hlinkClick r:id="rId3"/>
              </a:rPr>
              <a:t>https://foundationprogramme.nhs.uk/programmes/2-year-foundation-programme/specialised-foundation-programme</a:t>
            </a:r>
            <a:r>
              <a:rPr lang="en-US" sz="2400"/>
              <a:t> </a:t>
            </a:r>
          </a:p>
          <a:p>
            <a:r>
              <a:rPr lang="en-US" sz="2400"/>
              <a:t>The University will run Mock interviews for students to sign up for in preparation for their SFP application interview. </a:t>
            </a:r>
          </a:p>
          <a:p>
            <a:endParaRPr lang="en-US" sz="2400"/>
          </a:p>
          <a:p>
            <a:r>
              <a:rPr lang="en-US" sz="2400"/>
              <a:t>Eligibility (UKFP): </a:t>
            </a:r>
            <a:r>
              <a:rPr lang="en-US" sz="2400">
                <a:hlinkClick r:id="rId4"/>
              </a:rPr>
              <a:t>https://foundationprogramme.nhs.uk/programmes/2-year-foundation-programme/eligibility-information/</a:t>
            </a:r>
            <a:r>
              <a:rPr lang="en-US" sz="2400"/>
              <a:t> </a:t>
            </a: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Portrait of doctor smiling">
            <a:extLst>
              <a:ext uri="{FF2B5EF4-FFF2-40B4-BE49-F238E27FC236}">
                <a16:creationId xmlns:a16="http://schemas.microsoft.com/office/drawing/2014/main" id="{273F7CD0-E93A-1CDD-884E-5C06671DB6EE}"/>
              </a:ext>
            </a:extLst>
          </p:cNvPr>
          <p:cNvPicPr>
            <a:picLocks noChangeAspect="1"/>
          </p:cNvPicPr>
          <p:nvPr/>
        </p:nvPicPr>
        <p:blipFill rotWithShape="1">
          <a:blip r:embed="rId5">
            <a:extLst>
              <a:ext uri="{28A0092B-C50C-407E-A947-70E740481C1C}">
                <a14:useLocalDpi xmlns:a14="http://schemas.microsoft.com/office/drawing/2010/main" val="0"/>
              </a:ext>
            </a:extLst>
          </a:blip>
          <a:srcRect l="16079" r="14577"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descr="Aerial of healthcare colleagues">
            <a:extLst>
              <a:ext uri="{FF2B5EF4-FFF2-40B4-BE49-F238E27FC236}">
                <a16:creationId xmlns:a16="http://schemas.microsoft.com/office/drawing/2014/main" id="{9B46FF5D-F8EE-A5CA-342B-80358B379FE4}"/>
              </a:ext>
            </a:extLst>
          </p:cNvPr>
          <p:cNvPicPr>
            <a:picLocks noChangeAspect="1"/>
          </p:cNvPicPr>
          <p:nvPr/>
        </p:nvPicPr>
        <p:blipFill rotWithShape="1">
          <a:blip r:embed="rId6">
            <a:extLst>
              <a:ext uri="{28A0092B-C50C-407E-A947-70E740481C1C}">
                <a14:useLocalDpi xmlns:a14="http://schemas.microsoft.com/office/drawing/2010/main" val="0"/>
              </a:ext>
            </a:extLst>
          </a:blip>
          <a:srcRect l="25118" r="3" b="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descr="A blue text on a white background&#10;&#10;Description automatically generated">
            <a:extLst>
              <a:ext uri="{FF2B5EF4-FFF2-40B4-BE49-F238E27FC236}">
                <a16:creationId xmlns:a16="http://schemas.microsoft.com/office/drawing/2014/main" id="{C0FF2261-B9E6-B60F-2F92-27BCDAE38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1345" y="191745"/>
            <a:ext cx="2314286" cy="952381"/>
          </a:xfrm>
          <a:prstGeom prst="rect">
            <a:avLst/>
          </a:prstGeom>
        </p:spPr>
      </p:pic>
      <p:sp>
        <p:nvSpPr>
          <p:cNvPr id="13" name="TextBox 12">
            <a:extLst>
              <a:ext uri="{FF2B5EF4-FFF2-40B4-BE49-F238E27FC236}">
                <a16:creationId xmlns:a16="http://schemas.microsoft.com/office/drawing/2014/main" id="{E7485310-5E7D-EE5D-AD46-18F7EED7459F}"/>
              </a:ext>
            </a:extLst>
          </p:cNvPr>
          <p:cNvSpPr txBox="1"/>
          <p:nvPr/>
        </p:nvSpPr>
        <p:spPr>
          <a:xfrm>
            <a:off x="0" y="641362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16150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6BDDA-F25E-C362-FE89-F0369EE1B636}"/>
              </a:ext>
            </a:extLst>
          </p:cNvPr>
          <p:cNvSpPr>
            <a:spLocks noGrp="1"/>
          </p:cNvSpPr>
          <p:nvPr>
            <p:ph type="title"/>
          </p:nvPr>
        </p:nvSpPr>
        <p:spPr>
          <a:xfrm>
            <a:off x="179531" y="446552"/>
            <a:ext cx="7000534" cy="1325563"/>
          </a:xfrm>
        </p:spPr>
        <p:txBody>
          <a:bodyPr>
            <a:normAutofit/>
          </a:bodyPr>
          <a:lstStyle/>
          <a:p>
            <a:r>
              <a:rPr lang="en-GB"/>
              <a:t>USMLE</a:t>
            </a:r>
          </a:p>
        </p:txBody>
      </p:sp>
      <p:sp>
        <p:nvSpPr>
          <p:cNvPr id="11" name="Content Placeholder 10">
            <a:extLst>
              <a:ext uri="{FF2B5EF4-FFF2-40B4-BE49-F238E27FC236}">
                <a16:creationId xmlns:a16="http://schemas.microsoft.com/office/drawing/2014/main" id="{72FAEA36-ED73-AC50-B441-1C84871DFFD8}"/>
              </a:ext>
            </a:extLst>
          </p:cNvPr>
          <p:cNvSpPr>
            <a:spLocks noGrp="1"/>
          </p:cNvSpPr>
          <p:nvPr>
            <p:ph idx="1"/>
          </p:nvPr>
        </p:nvSpPr>
        <p:spPr>
          <a:xfrm>
            <a:off x="191531" y="1559930"/>
            <a:ext cx="5910904" cy="4158417"/>
          </a:xfrm>
        </p:spPr>
        <p:txBody>
          <a:bodyPr>
            <a:normAutofit/>
          </a:bodyPr>
          <a:lstStyle/>
          <a:p>
            <a:r>
              <a:rPr lang="en-GB" sz="1800" i="0">
                <a:solidFill>
                  <a:srgbClr val="2E2E2E"/>
                </a:solidFill>
                <a:effectLst/>
                <a:latin typeface="Inter"/>
              </a:rPr>
              <a:t>The USMLE </a:t>
            </a:r>
            <a:r>
              <a:rPr lang="en-GB" sz="1800">
                <a:solidFill>
                  <a:srgbClr val="2E2E2E"/>
                </a:solidFill>
                <a:latin typeface="Inter"/>
              </a:rPr>
              <a:t>is a three-step examination for medical licensure in the United States.</a:t>
            </a:r>
            <a:endParaRPr lang="en-GB" sz="1800" i="0">
              <a:solidFill>
                <a:srgbClr val="0563C1"/>
              </a:solidFill>
              <a:effectLst/>
              <a:latin typeface="Inter"/>
              <a:hlinkClick r:id="rId2">
                <a:extLst>
                  <a:ext uri="{A12FA001-AC4F-418D-AE19-62706E023703}">
                    <ahyp:hlinkClr xmlns:ahyp="http://schemas.microsoft.com/office/drawing/2018/hyperlinkcolor" val="tx"/>
                  </a:ext>
                </a:extLst>
              </a:hlinkClick>
            </a:endParaRPr>
          </a:p>
          <a:p>
            <a:r>
              <a:rPr lang="en-GB" sz="1800">
                <a:solidFill>
                  <a:srgbClr val="0563C1"/>
                </a:solidFill>
                <a:latin typeface="Inter"/>
                <a:hlinkClick r:id="rId2">
                  <a:extLst>
                    <a:ext uri="{A12FA001-AC4F-418D-AE19-62706E023703}">
                      <ahyp:hlinkClr xmlns:ahyp="http://schemas.microsoft.com/office/drawing/2018/hyperlinkcolor" val="tx"/>
                    </a:ext>
                  </a:extLst>
                </a:hlinkClick>
              </a:rPr>
              <a:t>Step 1 | USMLE</a:t>
            </a:r>
            <a:endParaRPr lang="en-GB" sz="1800">
              <a:latin typeface="Inter"/>
            </a:endParaRPr>
          </a:p>
          <a:p>
            <a:r>
              <a:rPr lang="en-GB" sz="1800">
                <a:latin typeface="Inter"/>
                <a:hlinkClick r:id="rId3"/>
              </a:rPr>
              <a:t>Eligibility | USMLE</a:t>
            </a:r>
            <a:endParaRPr lang="en-GB" sz="1800">
              <a:latin typeface="Inter"/>
            </a:endParaRPr>
          </a:p>
          <a:p>
            <a:r>
              <a:rPr lang="en-GB" sz="1800" b="0" i="0">
                <a:solidFill>
                  <a:srgbClr val="393E4B"/>
                </a:solidFill>
                <a:effectLst/>
                <a:latin typeface="Mulish"/>
              </a:rPr>
              <a:t>To </a:t>
            </a:r>
            <a:r>
              <a:rPr lang="en-GB" sz="1800" b="0" i="0" u="sng">
                <a:solidFill>
                  <a:srgbClr val="113473"/>
                </a:solidFill>
                <a:effectLst/>
                <a:latin typeface="Mulish"/>
                <a:hlinkClick r:id="rId4" tooltip="Apply for Exams"/>
              </a:rPr>
              <a:t>apply for USMLE examinations</a:t>
            </a:r>
            <a:r>
              <a:rPr lang="en-GB" sz="1800" b="0" i="0">
                <a:solidFill>
                  <a:srgbClr val="393E4B"/>
                </a:solidFill>
                <a:effectLst/>
                <a:latin typeface="Mulish"/>
              </a:rPr>
              <a:t>, you must </a:t>
            </a:r>
            <a:r>
              <a:rPr lang="en-GB" sz="1800" b="0" i="0" u="sng">
                <a:solidFill>
                  <a:srgbClr val="113473"/>
                </a:solidFill>
                <a:effectLst/>
                <a:latin typeface="Mulish"/>
                <a:hlinkClick r:id="rId5" tooltip="Bulletin of Information"/>
              </a:rPr>
              <a:t>read the USMLE Bulletin of Information</a:t>
            </a:r>
            <a:r>
              <a:rPr lang="en-GB" sz="1800" b="0" i="0">
                <a:solidFill>
                  <a:srgbClr val="393E4B"/>
                </a:solidFill>
                <a:effectLst/>
                <a:latin typeface="Mulish"/>
              </a:rPr>
              <a:t> and submit an application through your registration entity.</a:t>
            </a:r>
          </a:p>
          <a:p>
            <a:r>
              <a:rPr lang="en-GB" sz="1800" b="0" i="0" u="sng">
                <a:solidFill>
                  <a:srgbClr val="113473"/>
                </a:solidFill>
                <a:effectLst/>
                <a:latin typeface="Inter"/>
                <a:hlinkClick r:id="rId4" tooltip="Apply for Exams"/>
              </a:rPr>
              <a:t>Information about the cost of the exams</a:t>
            </a:r>
            <a:r>
              <a:rPr lang="en-GB" sz="1800" b="0" i="0">
                <a:solidFill>
                  <a:srgbClr val="393E4B"/>
                </a:solidFill>
                <a:effectLst/>
                <a:latin typeface="Inter"/>
              </a:rPr>
              <a:t> is available on the websites of the appropriate registration entities.</a:t>
            </a:r>
            <a:endParaRPr lang="en-GB" sz="1800">
              <a:solidFill>
                <a:srgbClr val="2E2E2E"/>
              </a:solidFill>
              <a:latin typeface="Inter"/>
            </a:endParaRP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Doctor with a patient">
            <a:extLst>
              <a:ext uri="{FF2B5EF4-FFF2-40B4-BE49-F238E27FC236}">
                <a16:creationId xmlns:a16="http://schemas.microsoft.com/office/drawing/2014/main" id="{C7819F80-60C9-F3BC-1143-CD0FBE35227C}"/>
              </a:ext>
            </a:extLst>
          </p:cNvPr>
          <p:cNvPicPr>
            <a:picLocks noChangeAspect="1"/>
          </p:cNvPicPr>
          <p:nvPr/>
        </p:nvPicPr>
        <p:blipFill>
          <a:blip r:embed="rId6">
            <a:extLst>
              <a:ext uri="{28A0092B-C50C-407E-A947-70E740481C1C}">
                <a14:useLocalDpi xmlns:a14="http://schemas.microsoft.com/office/drawing/2010/main" val="0"/>
              </a:ext>
            </a:extLst>
          </a:blip>
          <a:srcRect l="15376" r="1537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descr="Doctor and patient">
            <a:extLst>
              <a:ext uri="{FF2B5EF4-FFF2-40B4-BE49-F238E27FC236}">
                <a16:creationId xmlns:a16="http://schemas.microsoft.com/office/drawing/2014/main" id="{0A5B7357-2B44-5EAB-B40D-C49FD1CDB52B}"/>
              </a:ext>
            </a:extLst>
          </p:cNvPr>
          <p:cNvPicPr>
            <a:picLocks noChangeAspect="1"/>
          </p:cNvPicPr>
          <p:nvPr/>
        </p:nvPicPr>
        <p:blipFill>
          <a:blip r:embed="rId7">
            <a:extLst>
              <a:ext uri="{28A0092B-C50C-407E-A947-70E740481C1C}">
                <a14:useLocalDpi xmlns:a14="http://schemas.microsoft.com/office/drawing/2010/main" val="0"/>
              </a:ext>
            </a:extLst>
          </a:blip>
          <a:srcRect l="10999" r="10999"/>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7">
            <a:extLst>
              <a:ext uri="{FF2B5EF4-FFF2-40B4-BE49-F238E27FC236}">
                <a16:creationId xmlns:a16="http://schemas.microsoft.com/office/drawing/2014/main" id="{4E11C4A1-5CA2-0229-94A8-5ED89FCC7EA5}"/>
              </a:ext>
            </a:extLst>
          </p:cNvPr>
          <p:cNvSpPr txBox="1"/>
          <p:nvPr/>
        </p:nvSpPr>
        <p:spPr>
          <a:xfrm>
            <a:off x="0" y="639633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1441128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6BDDA-F25E-C362-FE89-F0369EE1B636}"/>
              </a:ext>
            </a:extLst>
          </p:cNvPr>
          <p:cNvSpPr>
            <a:spLocks noGrp="1"/>
          </p:cNvSpPr>
          <p:nvPr>
            <p:ph type="title"/>
          </p:nvPr>
        </p:nvSpPr>
        <p:spPr>
          <a:xfrm>
            <a:off x="179531" y="446552"/>
            <a:ext cx="6221269" cy="1325563"/>
          </a:xfrm>
        </p:spPr>
        <p:txBody>
          <a:bodyPr>
            <a:normAutofit fontScale="90000"/>
          </a:bodyPr>
          <a:lstStyle/>
          <a:p>
            <a:r>
              <a:rPr lang="en-GB" dirty="0"/>
              <a:t>ECFMG (Educational Commission for Foreign Medical Graduates)</a:t>
            </a:r>
          </a:p>
        </p:txBody>
      </p:sp>
      <p:sp>
        <p:nvSpPr>
          <p:cNvPr id="11" name="Content Placeholder 10">
            <a:extLst>
              <a:ext uri="{FF2B5EF4-FFF2-40B4-BE49-F238E27FC236}">
                <a16:creationId xmlns:a16="http://schemas.microsoft.com/office/drawing/2014/main" id="{72FAEA36-ED73-AC50-B441-1C84871DFFD8}"/>
              </a:ext>
            </a:extLst>
          </p:cNvPr>
          <p:cNvSpPr>
            <a:spLocks noGrp="1"/>
          </p:cNvSpPr>
          <p:nvPr>
            <p:ph idx="1"/>
          </p:nvPr>
        </p:nvSpPr>
        <p:spPr>
          <a:xfrm>
            <a:off x="-420177" y="2005016"/>
            <a:ext cx="6536648" cy="4158417"/>
          </a:xfrm>
        </p:spPr>
        <p:txBody>
          <a:bodyPr>
            <a:normAutofit/>
          </a:bodyPr>
          <a:lstStyle/>
          <a:p>
            <a:pPr lvl="1"/>
            <a:r>
              <a:rPr lang="en-GB" sz="1800">
                <a:solidFill>
                  <a:srgbClr val="2E2E2E"/>
                </a:solidFill>
                <a:latin typeface="Inter"/>
              </a:rPr>
              <a:t>ECFMG Certification is one of the eligibility requirements for international medical graduates to take Step 3 of the three-step USMLE. Medical licensing authorities in the U.S. require that international medical graduates be certified by ECFMG, among other requirements, to obtain an unrestricted license to practise medicine.</a:t>
            </a:r>
            <a:endParaRPr lang="en-GB" sz="1800" i="0">
              <a:solidFill>
                <a:srgbClr val="2E2E2E"/>
              </a:solidFill>
              <a:effectLst/>
              <a:latin typeface="Inter"/>
            </a:endParaRPr>
          </a:p>
          <a:p>
            <a:pPr lvl="1"/>
            <a:r>
              <a:rPr lang="en-GB" sz="1800" i="0">
                <a:solidFill>
                  <a:srgbClr val="2E2E2E"/>
                </a:solidFill>
                <a:effectLst/>
                <a:latin typeface="Inter"/>
              </a:rPr>
              <a:t>Students or graduates of a Medical School Outside the US/Canada should appl</a:t>
            </a:r>
            <a:r>
              <a:rPr lang="en-GB" sz="1800">
                <a:solidFill>
                  <a:srgbClr val="2E2E2E"/>
                </a:solidFill>
                <a:latin typeface="Inter"/>
              </a:rPr>
              <a:t>y for Step 1 &amp; 2 by following the instructions on the </a:t>
            </a:r>
            <a:r>
              <a:rPr lang="en-GB" sz="1800">
                <a:solidFill>
                  <a:srgbClr val="2E2E2E"/>
                </a:solidFill>
                <a:latin typeface="Inter"/>
                <a:hlinkClick r:id="rId2"/>
              </a:rPr>
              <a:t>ECFMG website</a:t>
            </a:r>
            <a:r>
              <a:rPr lang="en-GB" sz="1800">
                <a:solidFill>
                  <a:srgbClr val="2E2E2E"/>
                </a:solidFill>
                <a:latin typeface="Inter"/>
              </a:rPr>
              <a:t>. Those interested in applying for Step 3 must follow the instructions on the </a:t>
            </a:r>
            <a:r>
              <a:rPr lang="en-GB" sz="1800">
                <a:solidFill>
                  <a:srgbClr val="2E2E2E"/>
                </a:solidFill>
                <a:latin typeface="Inter"/>
                <a:hlinkClick r:id="rId3"/>
              </a:rPr>
              <a:t>FSMB website</a:t>
            </a:r>
            <a:endParaRPr lang="en-GB" sz="1800" i="0">
              <a:solidFill>
                <a:srgbClr val="2E2E2E"/>
              </a:solidFill>
              <a:effectLst/>
              <a:latin typeface="Inter"/>
            </a:endParaRPr>
          </a:p>
          <a:p>
            <a:pPr lvl="1"/>
            <a:r>
              <a:rPr lang="en-GB" sz="1800">
                <a:solidFill>
                  <a:srgbClr val="0563C1"/>
                </a:solidFill>
                <a:latin typeface="Inter"/>
                <a:hlinkClick r:id="rId4">
                  <a:extLst>
                    <a:ext uri="{A12FA001-AC4F-418D-AE19-62706E023703}">
                      <ahyp:hlinkClr xmlns:ahyp="http://schemas.microsoft.com/office/drawing/2018/hyperlinkcolor" val="tx"/>
                    </a:ext>
                  </a:extLst>
                </a:hlinkClick>
              </a:rPr>
              <a:t>Resources Overview (ecfmg.org)</a:t>
            </a:r>
            <a:endParaRPr lang="en-GB" sz="1800">
              <a:latin typeface="Inter"/>
            </a:endParaRPr>
          </a:p>
          <a:p>
            <a:pPr lvl="1"/>
            <a:r>
              <a:rPr lang="en-GB" sz="1800">
                <a:latin typeface="Inter"/>
                <a:hlinkClick r:id="rId5"/>
              </a:rPr>
              <a:t>Fees Overview (ecfmg.org)</a:t>
            </a:r>
            <a:endParaRPr lang="en-GB" sz="1800">
              <a:solidFill>
                <a:srgbClr val="2E2E2E"/>
              </a:solidFill>
              <a:latin typeface="Inter"/>
            </a:endParaRP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Woman wearing a stethoscope around the neck">
            <a:extLst>
              <a:ext uri="{FF2B5EF4-FFF2-40B4-BE49-F238E27FC236}">
                <a16:creationId xmlns:a16="http://schemas.microsoft.com/office/drawing/2014/main" id="{C7819F80-60C9-F3BC-1143-CD0FBE35227C}"/>
              </a:ext>
            </a:extLst>
          </p:cNvPr>
          <p:cNvPicPr>
            <a:picLocks noChangeAspect="1"/>
          </p:cNvPicPr>
          <p:nvPr/>
        </p:nvPicPr>
        <p:blipFill>
          <a:blip r:embed="rId6">
            <a:extLst>
              <a:ext uri="{28A0092B-C50C-407E-A947-70E740481C1C}">
                <a14:useLocalDpi xmlns:a14="http://schemas.microsoft.com/office/drawing/2010/main" val="0"/>
              </a:ext>
            </a:extLst>
          </a:blip>
          <a:srcRect l="17623" r="1762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Content Placeholder 4" descr="Soldier talking with doctor">
            <a:extLst>
              <a:ext uri="{FF2B5EF4-FFF2-40B4-BE49-F238E27FC236}">
                <a16:creationId xmlns:a16="http://schemas.microsoft.com/office/drawing/2014/main" id="{0A5B7357-2B44-5EAB-B40D-C49FD1CDB52B}"/>
              </a:ext>
            </a:extLst>
          </p:cNvPr>
          <p:cNvPicPr>
            <a:picLocks noChangeAspect="1"/>
          </p:cNvPicPr>
          <p:nvPr/>
        </p:nvPicPr>
        <p:blipFill>
          <a:blip r:embed="rId7">
            <a:extLst>
              <a:ext uri="{28A0092B-C50C-407E-A947-70E740481C1C}">
                <a14:useLocalDpi xmlns:a14="http://schemas.microsoft.com/office/drawing/2010/main" val="0"/>
              </a:ext>
            </a:extLst>
          </a:blip>
          <a:srcRect l="10999" r="10999"/>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7">
            <a:extLst>
              <a:ext uri="{FF2B5EF4-FFF2-40B4-BE49-F238E27FC236}">
                <a16:creationId xmlns:a16="http://schemas.microsoft.com/office/drawing/2014/main" id="{4E11C4A1-5CA2-0229-94A8-5ED89FCC7EA5}"/>
              </a:ext>
            </a:extLst>
          </p:cNvPr>
          <p:cNvSpPr txBox="1"/>
          <p:nvPr/>
        </p:nvSpPr>
        <p:spPr>
          <a:xfrm>
            <a:off x="0" y="6396335"/>
            <a:ext cx="8186871" cy="461665"/>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437263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C6C2AC1-FF26-1099-0173-7C6436327069}"/>
              </a:ext>
            </a:extLst>
          </p:cNvPr>
          <p:cNvPicPr>
            <a:picLocks noGrp="1" noChangeAspect="1"/>
          </p:cNvPicPr>
          <p:nvPr>
            <p:ph idx="1"/>
          </p:nvPr>
        </p:nvPicPr>
        <p:blipFill rotWithShape="1">
          <a:blip r:embed="rId2"/>
          <a:srcRect t="8554"/>
          <a:stretch/>
        </p:blipFill>
        <p:spPr>
          <a:xfrm>
            <a:off x="20" y="1282"/>
            <a:ext cx="12191980" cy="6856718"/>
          </a:xfrm>
          <a:prstGeom prst="rect">
            <a:avLst/>
          </a:prstGeom>
        </p:spPr>
      </p:pic>
    </p:spTree>
    <p:extLst>
      <p:ext uri="{BB962C8B-B14F-4D97-AF65-F5344CB8AC3E}">
        <p14:creationId xmlns:p14="http://schemas.microsoft.com/office/powerpoint/2010/main" val="852366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DFE31-4972-886F-43D0-C133263369B1}"/>
              </a:ext>
            </a:extLst>
          </p:cNvPr>
          <p:cNvSpPr>
            <a:spLocks noGrp="1"/>
          </p:cNvSpPr>
          <p:nvPr>
            <p:ph type="title"/>
          </p:nvPr>
        </p:nvSpPr>
        <p:spPr>
          <a:xfrm>
            <a:off x="686834" y="1153572"/>
            <a:ext cx="3200400" cy="4461163"/>
          </a:xfrm>
        </p:spPr>
        <p:txBody>
          <a:bodyPr>
            <a:normAutofit/>
          </a:bodyPr>
          <a:lstStyle/>
          <a:p>
            <a:r>
              <a:rPr lang="en-GB">
                <a:solidFill>
                  <a:srgbClr val="FFFFFF"/>
                </a:solidFill>
              </a:rPr>
              <a:t>Contact information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53D931C4-9D7A-69DD-2BBC-B83EE2A3D5E2}"/>
              </a:ext>
            </a:extLst>
          </p:cNvPr>
          <p:cNvPicPr>
            <a:picLocks noChangeAspect="1"/>
          </p:cNvPicPr>
          <p:nvPr/>
        </p:nvPicPr>
        <p:blipFill>
          <a:blip r:embed="rId2"/>
          <a:stretch>
            <a:fillRect/>
          </a:stretch>
        </p:blipFill>
        <p:spPr>
          <a:xfrm>
            <a:off x="4571020" y="138112"/>
            <a:ext cx="5953125" cy="3133725"/>
          </a:xfrm>
          <a:prstGeom prst="rect">
            <a:avLst/>
          </a:prstGeom>
        </p:spPr>
      </p:pic>
      <p:pic>
        <p:nvPicPr>
          <p:cNvPr id="7" name="Picture 6">
            <a:extLst>
              <a:ext uri="{FF2B5EF4-FFF2-40B4-BE49-F238E27FC236}">
                <a16:creationId xmlns:a16="http://schemas.microsoft.com/office/drawing/2014/main" id="{243B7E8E-1382-C4E8-46D0-F8D629C69527}"/>
              </a:ext>
            </a:extLst>
          </p:cNvPr>
          <p:cNvPicPr>
            <a:picLocks noChangeAspect="1"/>
          </p:cNvPicPr>
          <p:nvPr/>
        </p:nvPicPr>
        <p:blipFill>
          <a:blip r:embed="rId3"/>
          <a:stretch>
            <a:fillRect/>
          </a:stretch>
        </p:blipFill>
        <p:spPr>
          <a:xfrm>
            <a:off x="7808043" y="3537041"/>
            <a:ext cx="3354278" cy="2077694"/>
          </a:xfrm>
          <a:prstGeom prst="rect">
            <a:avLst/>
          </a:prstGeom>
        </p:spPr>
      </p:pic>
      <p:pic>
        <p:nvPicPr>
          <p:cNvPr id="11" name="Picture 10">
            <a:extLst>
              <a:ext uri="{FF2B5EF4-FFF2-40B4-BE49-F238E27FC236}">
                <a16:creationId xmlns:a16="http://schemas.microsoft.com/office/drawing/2014/main" id="{9263D0DE-A16E-4D63-EF88-FBE581A0FB6A}"/>
              </a:ext>
            </a:extLst>
          </p:cNvPr>
          <p:cNvPicPr>
            <a:picLocks noChangeAspect="1"/>
          </p:cNvPicPr>
          <p:nvPr/>
        </p:nvPicPr>
        <p:blipFill>
          <a:blip r:embed="rId4"/>
          <a:stretch>
            <a:fillRect/>
          </a:stretch>
        </p:blipFill>
        <p:spPr>
          <a:xfrm>
            <a:off x="4383958" y="3281110"/>
            <a:ext cx="3571875" cy="2333625"/>
          </a:xfrm>
          <a:prstGeom prst="rect">
            <a:avLst/>
          </a:prstGeom>
        </p:spPr>
      </p:pic>
    </p:spTree>
    <p:extLst>
      <p:ext uri="{BB962C8B-B14F-4D97-AF65-F5344CB8AC3E}">
        <p14:creationId xmlns:p14="http://schemas.microsoft.com/office/powerpoint/2010/main" val="1748849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838201" y="345810"/>
            <a:ext cx="5120561" cy="1325563"/>
          </a:xfrm>
        </p:spPr>
        <p:txBody>
          <a:bodyPr>
            <a:normAutofit/>
          </a:bodyPr>
          <a:lstStyle/>
          <a:p>
            <a:r>
              <a:rPr lang="en-GB"/>
              <a:t>Eligibility application</a:t>
            </a:r>
          </a:p>
        </p:txBody>
      </p:sp>
      <p:sp>
        <p:nvSpPr>
          <p:cNvPr id="19" name="Content Placeholder 10">
            <a:extLst>
              <a:ext uri="{FF2B5EF4-FFF2-40B4-BE49-F238E27FC236}">
                <a16:creationId xmlns:a16="http://schemas.microsoft.com/office/drawing/2014/main" id="{FF39C8FA-B94B-1D83-11B1-50797FE7AC63}"/>
              </a:ext>
            </a:extLst>
          </p:cNvPr>
          <p:cNvSpPr>
            <a:spLocks noGrp="1"/>
          </p:cNvSpPr>
          <p:nvPr>
            <p:ph idx="1"/>
          </p:nvPr>
        </p:nvSpPr>
        <p:spPr>
          <a:xfrm>
            <a:off x="838201" y="1495514"/>
            <a:ext cx="5092194" cy="4948015"/>
          </a:xfrm>
        </p:spPr>
        <p:txBody>
          <a:bodyPr>
            <a:normAutofit fontScale="62500" lnSpcReduction="20000"/>
          </a:bodyPr>
          <a:lstStyle/>
          <a:p>
            <a:pPr marL="0" indent="0">
              <a:buNone/>
            </a:pPr>
            <a:r>
              <a:rPr lang="en-US" sz="2400" dirty="0"/>
              <a:t>Eligibility (UKFP): </a:t>
            </a:r>
            <a:r>
              <a:rPr lang="en-US" sz="2400" dirty="0">
                <a:hlinkClick r:id="rId2"/>
              </a:rPr>
              <a:t>https://foundationprogramme.nhs.uk/programmes/2-year-foundation-programme/eligibility-information/</a:t>
            </a:r>
            <a:r>
              <a:rPr lang="en-US" sz="2400" dirty="0"/>
              <a:t> </a:t>
            </a:r>
          </a:p>
          <a:p>
            <a:pPr marL="0" indent="0">
              <a:buNone/>
            </a:pPr>
            <a:endParaRPr lang="en-US" sz="2400" dirty="0"/>
          </a:p>
          <a:p>
            <a:pPr>
              <a:buFont typeface="Wingdings" panose="05000000000000000000" pitchFamily="2" charset="2"/>
              <a:buChar char="Ø"/>
            </a:pPr>
            <a:r>
              <a:rPr lang="en-US" sz="2400" dirty="0">
                <a:hlinkClick r:id="rId3"/>
              </a:rPr>
              <a:t>Application timeline</a:t>
            </a:r>
            <a:endParaRPr lang="en-US" sz="2400" dirty="0"/>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hlinkClick r:id="rId4"/>
              </a:rPr>
              <a:t>FAQ’s</a:t>
            </a:r>
            <a:endParaRPr lang="en-US" sz="2400" dirty="0"/>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hlinkClick r:id="rId5"/>
              </a:rPr>
              <a:t>Eligibility Outcome Guide</a:t>
            </a:r>
            <a:endParaRPr lang="en-US" sz="2000" dirty="0"/>
          </a:p>
          <a:p>
            <a:pPr>
              <a:buFont typeface="Wingdings" panose="05000000000000000000" pitchFamily="2" charset="2"/>
              <a:buChar char="Ø"/>
            </a:pPr>
            <a:endParaRPr lang="en-US" sz="2000" dirty="0"/>
          </a:p>
          <a:p>
            <a:pPr>
              <a:buFont typeface="Wingdings" panose="05000000000000000000" pitchFamily="2" charset="2"/>
              <a:buChar char="Ø"/>
            </a:pPr>
            <a:r>
              <a:rPr lang="en-GB" sz="2400" dirty="0"/>
              <a:t>“All applicants nominated by a UK medical school will receive an email with a URL link. If you do not receive this email, contact your medical school. Nominated applicants will only be able to access the Foundation Programme application process via this link. This is not applicable to applicants who apply via Eligibility.”</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You must apply using your QMUL email address. </a:t>
            </a:r>
          </a:p>
          <a:p>
            <a:pPr marL="0" indent="0">
              <a:buNone/>
            </a:pPr>
            <a:endParaRPr lang="en-US" sz="2400" dirty="0"/>
          </a:p>
          <a:p>
            <a:pPr>
              <a:buFont typeface="Wingdings" panose="05000000000000000000" pitchFamily="2" charset="2"/>
              <a:buChar char="Ø"/>
            </a:pPr>
            <a:r>
              <a:rPr lang="en-US" sz="2400" dirty="0"/>
              <a:t>Student who are nominated will be nominated with their QMUL Email address. </a:t>
            </a:r>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p:txBody>
      </p:sp>
      <p:sp>
        <p:nvSpPr>
          <p:cNvPr id="26"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Doctor talking to a patient">
            <a:extLst>
              <a:ext uri="{FF2B5EF4-FFF2-40B4-BE49-F238E27FC236}">
                <a16:creationId xmlns:a16="http://schemas.microsoft.com/office/drawing/2014/main" id="{9063C798-7004-846D-8216-6DA163C31D2B}"/>
              </a:ext>
            </a:extLst>
          </p:cNvPr>
          <p:cNvPicPr>
            <a:picLocks noChangeAspect="1"/>
          </p:cNvPicPr>
          <p:nvPr/>
        </p:nvPicPr>
        <p:blipFill>
          <a:blip r:embed="rId6">
            <a:extLst>
              <a:ext uri="{28A0092B-C50C-407E-A947-70E740481C1C}">
                <a14:useLocalDpi xmlns:a14="http://schemas.microsoft.com/office/drawing/2010/main" val="0"/>
              </a:ext>
            </a:extLst>
          </a:blip>
          <a:srcRect l="15423" r="1542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8" name="Arc 2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descr="Man consulting with a doctor">
            <a:extLst>
              <a:ext uri="{FF2B5EF4-FFF2-40B4-BE49-F238E27FC236}">
                <a16:creationId xmlns:a16="http://schemas.microsoft.com/office/drawing/2014/main" id="{B5AA969A-1E13-2153-6609-7A47E94CBBAE}"/>
              </a:ext>
            </a:extLst>
          </p:cNvPr>
          <p:cNvPicPr>
            <a:picLocks noChangeAspect="1"/>
          </p:cNvPicPr>
          <p:nvPr/>
        </p:nvPicPr>
        <p:blipFill rotWithShape="1">
          <a:blip r:embed="rId7">
            <a:extLst>
              <a:ext uri="{28A0092B-C50C-407E-A947-70E740481C1C}">
                <a14:useLocalDpi xmlns:a14="http://schemas.microsoft.com/office/drawing/2010/main" val="0"/>
              </a:ext>
            </a:extLst>
          </a:blip>
          <a:srcRect l="7009" r="1489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descr="A blue text on a white background">
            <a:extLst>
              <a:ext uri="{FF2B5EF4-FFF2-40B4-BE49-F238E27FC236}">
                <a16:creationId xmlns:a16="http://schemas.microsoft.com/office/drawing/2014/main" id="{7CB14D56-0607-111A-6112-DE8B34AC7C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1345" y="191745"/>
            <a:ext cx="2314286" cy="952381"/>
          </a:xfrm>
          <a:prstGeom prst="rect">
            <a:avLst/>
          </a:prstGeom>
        </p:spPr>
      </p:pic>
      <p:sp>
        <p:nvSpPr>
          <p:cNvPr id="10" name="TextBox 9">
            <a:extLst>
              <a:ext uri="{FF2B5EF4-FFF2-40B4-BE49-F238E27FC236}">
                <a16:creationId xmlns:a16="http://schemas.microsoft.com/office/drawing/2014/main" id="{E10FBBA9-E93D-C308-C876-EDFD1A35B91D}"/>
              </a:ext>
            </a:extLst>
          </p:cNvPr>
          <p:cNvSpPr txBox="1"/>
          <p:nvPr/>
        </p:nvSpPr>
        <p:spPr>
          <a:xfrm>
            <a:off x="1" y="6443529"/>
            <a:ext cx="8238146" cy="461665"/>
          </a:xfrm>
          <a:prstGeom prst="rect">
            <a:avLst/>
          </a:prstGeom>
          <a:noFill/>
        </p:spPr>
        <p:txBody>
          <a:bodyPr wrap="square" rtlCol="0">
            <a:spAutoFit/>
          </a:bodyPr>
          <a:lstStyle/>
          <a:p>
            <a:r>
              <a:rPr lang="en-GB" sz="1200" dirty="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4033524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759896" y="-247651"/>
            <a:ext cx="5120561" cy="1325563"/>
          </a:xfrm>
        </p:spPr>
        <p:txBody>
          <a:bodyPr>
            <a:normAutofit/>
          </a:bodyPr>
          <a:lstStyle/>
          <a:p>
            <a:r>
              <a:rPr lang="en-GB"/>
              <a:t>Eligibility application</a:t>
            </a:r>
          </a:p>
        </p:txBody>
      </p:sp>
      <p:sp>
        <p:nvSpPr>
          <p:cNvPr id="26"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063C798-7004-846D-8216-6DA163C31D2B}"/>
              </a:ext>
            </a:extLst>
          </p:cNvPr>
          <p:cNvPicPr>
            <a:picLocks noChangeAspect="1"/>
          </p:cNvPicPr>
          <p:nvPr/>
        </p:nvPicPr>
        <p:blipFill>
          <a:blip r:embed="rId2">
            <a:extLst>
              <a:ext uri="{28A0092B-C50C-407E-A947-70E740481C1C}">
                <a14:useLocalDpi xmlns:a14="http://schemas.microsoft.com/office/drawing/2010/main" val="0"/>
              </a:ext>
            </a:extLst>
          </a:blip>
          <a:srcRect l="15376" r="15376"/>
          <a:stretch/>
        </p:blipFill>
        <p:spPr>
          <a:xfrm>
            <a:off x="8625480" y="3429000"/>
            <a:ext cx="3566520" cy="343313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8" name="Arc 2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B5AA969A-1E13-2153-6609-7A47E94CBBAE}"/>
              </a:ext>
            </a:extLst>
          </p:cNvPr>
          <p:cNvPicPr>
            <a:picLocks noChangeAspect="1"/>
          </p:cNvPicPr>
          <p:nvPr/>
        </p:nvPicPr>
        <p:blipFill>
          <a:blip r:embed="rId3">
            <a:extLst>
              <a:ext uri="{28A0092B-C50C-407E-A947-70E740481C1C}">
                <a14:useLocalDpi xmlns:a14="http://schemas.microsoft.com/office/drawing/2010/main" val="0"/>
              </a:ext>
            </a:extLst>
          </a:blip>
          <a:srcRect t="21522" b="2152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TextBox 6">
            <a:extLst>
              <a:ext uri="{FF2B5EF4-FFF2-40B4-BE49-F238E27FC236}">
                <a16:creationId xmlns:a16="http://schemas.microsoft.com/office/drawing/2014/main" id="{A89C2A93-5A9F-E887-D08C-75C0D82F72C2}"/>
              </a:ext>
            </a:extLst>
          </p:cNvPr>
          <p:cNvSpPr txBox="1"/>
          <p:nvPr/>
        </p:nvSpPr>
        <p:spPr>
          <a:xfrm>
            <a:off x="5010" y="1077912"/>
            <a:ext cx="6097424" cy="5678478"/>
          </a:xfrm>
          <a:prstGeom prst="rect">
            <a:avLst/>
          </a:prstGeom>
          <a:noFill/>
        </p:spPr>
        <p:txBody>
          <a:bodyPr wrap="square">
            <a:spAutoFit/>
          </a:bodyPr>
          <a:lstStyle/>
          <a:p>
            <a:r>
              <a:rPr lang="en-GB" sz="1100" b="1" u="sng"/>
              <a:t>Step 1:</a:t>
            </a:r>
            <a:r>
              <a:rPr lang="en-GB" sz="1100"/>
              <a:t> Register with an account on the online application portal Oriel and fill in an online eligibility application form.</a:t>
            </a:r>
          </a:p>
          <a:p>
            <a:r>
              <a:rPr lang="en-GB" sz="1100"/>
              <a:t>The Oriel application system is compatible with Safari v12+, Google Chrome v77+, Edge and Firefox v68+. Applicants are advised to use one of these browsers when using the website and preferably the most up to date version of that browser. Applicants are advised to only login via one browser at a time (that is, do not have Oriel open in more than one window/tab). Applicants are recommended not to use a mobile device. Further information about accessing Oriel is available in the Frequently Asked Questions (FAQ) section on the UKFPO website.</a:t>
            </a:r>
          </a:p>
          <a:p>
            <a:endParaRPr lang="en-GB" sz="1100"/>
          </a:p>
          <a:p>
            <a:r>
              <a:rPr lang="en-GB" sz="1100"/>
              <a:t>To set up a new account and register:</a:t>
            </a:r>
          </a:p>
          <a:p>
            <a:endParaRPr lang="en-GB" sz="1100"/>
          </a:p>
          <a:p>
            <a:r>
              <a:rPr lang="en-GB" sz="1100"/>
              <a:t>go to </a:t>
            </a:r>
            <a:r>
              <a:rPr lang="en-GB" sz="1100">
                <a:hlinkClick r:id="rId4"/>
              </a:rPr>
              <a:t>www.oriel.nhs.uk</a:t>
            </a:r>
            <a:r>
              <a:rPr lang="en-GB" sz="1100"/>
              <a:t>. </a:t>
            </a:r>
          </a:p>
          <a:p>
            <a:r>
              <a:rPr lang="en-GB" sz="1100"/>
              <a:t>choose the ‘UK Foundation Programme’ tile under the Applicants section on the left hand side of the screen</a:t>
            </a:r>
          </a:p>
          <a:p>
            <a:r>
              <a:rPr lang="en-GB" sz="1100"/>
              <a:t>when you get to the ‘welcome to oriel page’ click ‘register’ on the top right of the screen</a:t>
            </a:r>
          </a:p>
          <a:p>
            <a:r>
              <a:rPr lang="en-GB" sz="1100"/>
              <a:t>from the account registration options choose ‘register to apply for the eligibility application process’</a:t>
            </a:r>
          </a:p>
          <a:p>
            <a:r>
              <a:rPr lang="en-GB" sz="1100"/>
              <a:t>Once registered applicants can complete the Eligibility application form. To find the eligibility application form, select “Vacancies” and then select the Eligibility vacancy for the 2024 Foundation Programme.</a:t>
            </a:r>
          </a:p>
          <a:p>
            <a:endParaRPr lang="en-GB" sz="1100"/>
          </a:p>
          <a:p>
            <a:r>
              <a:rPr lang="en-GB" sz="1100"/>
              <a:t>A document which provides screenshots of Oriel system (registration and vacancy search) can be downloaded here.</a:t>
            </a:r>
          </a:p>
          <a:p>
            <a:endParaRPr lang="en-GB" sz="1100"/>
          </a:p>
          <a:p>
            <a:r>
              <a:rPr lang="en-GB" sz="1100" b="1" u="sng"/>
              <a:t>Step 2:</a:t>
            </a:r>
            <a:r>
              <a:rPr lang="en-GB" sz="1100"/>
              <a:t> Upload supporting evidence on Oriel and submit your application form.</a:t>
            </a:r>
          </a:p>
          <a:p>
            <a:r>
              <a:rPr lang="en-GB" sz="1100"/>
              <a:t>The online eligibility application form asks for your personal details, information about your primary medical qualification and about what you have been doing since you completed your medical degree (if applicable), for example, your clinical experience and employment history. You will also be asked about your English language skills.</a:t>
            </a:r>
          </a:p>
          <a:p>
            <a:endParaRPr lang="en-GB" sz="1100"/>
          </a:p>
          <a:p>
            <a:r>
              <a:rPr lang="en-GB" sz="1100"/>
              <a:t>Supporting documents/information MUST be provided/uploaded on Oriel</a:t>
            </a:r>
          </a:p>
          <a:p>
            <a:endParaRPr lang="en-GB" sz="1100"/>
          </a:p>
          <a:p>
            <a:r>
              <a:rPr lang="en-GB" sz="1100"/>
              <a:t>Do not upload evidence to Oriel in zip file format.</a:t>
            </a:r>
          </a:p>
          <a:p>
            <a:endParaRPr lang="en-GB" sz="1100"/>
          </a:p>
          <a:p>
            <a:r>
              <a:rPr lang="en-GB" sz="1100"/>
              <a:t>Applicant communications on Oriel</a:t>
            </a:r>
          </a:p>
        </p:txBody>
      </p:sp>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1345" y="191745"/>
            <a:ext cx="2314286" cy="952381"/>
          </a:xfrm>
          <a:prstGeom prst="rect">
            <a:avLst/>
          </a:prstGeom>
        </p:spPr>
      </p:pic>
      <p:sp>
        <p:nvSpPr>
          <p:cNvPr id="10" name="TextBox 9">
            <a:extLst>
              <a:ext uri="{FF2B5EF4-FFF2-40B4-BE49-F238E27FC236}">
                <a16:creationId xmlns:a16="http://schemas.microsoft.com/office/drawing/2014/main" id="{DDA6C5DF-78E6-0117-A814-70FE9812150A}"/>
              </a:ext>
            </a:extLst>
          </p:cNvPr>
          <p:cNvSpPr txBox="1"/>
          <p:nvPr/>
        </p:nvSpPr>
        <p:spPr>
          <a:xfrm>
            <a:off x="3250358" y="6262474"/>
            <a:ext cx="5691284" cy="646331"/>
          </a:xfrm>
          <a:prstGeom prst="rect">
            <a:avLst/>
          </a:prstGeom>
          <a:noFill/>
        </p:spPr>
        <p:txBody>
          <a:bodyPr wrap="square" rtlCol="0">
            <a:spAutoFit/>
          </a:bodyPr>
          <a:lstStyle/>
          <a:p>
            <a:r>
              <a:rPr lang="en-GB" sz="1200">
                <a:solidFill>
                  <a:srgbClr val="FF0000"/>
                </a:solidFill>
              </a:rPr>
              <a:t>Please note Queen Mary University, Malta campus are not affiliated with the UKFP or with the Malta foundation programme. It is the student's sole responsibility to complete their application and contact the relevant persons for clarity and confirmation. </a:t>
            </a:r>
          </a:p>
        </p:txBody>
      </p:sp>
    </p:spTree>
    <p:extLst>
      <p:ext uri="{BB962C8B-B14F-4D97-AF65-F5344CB8AC3E}">
        <p14:creationId xmlns:p14="http://schemas.microsoft.com/office/powerpoint/2010/main" val="273105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Eligibility application</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example 2023</a:t>
            </a:r>
          </a:p>
        </p:txBody>
      </p:sp>
      <p:pic>
        <p:nvPicPr>
          <p:cNvPr id="11" name="Picture 10">
            <a:extLst>
              <a:ext uri="{FF2B5EF4-FFF2-40B4-BE49-F238E27FC236}">
                <a16:creationId xmlns:a16="http://schemas.microsoft.com/office/drawing/2014/main" id="{4B2B5F02-003A-3A44-03EE-FFCCD86BA673}"/>
              </a:ext>
            </a:extLst>
          </p:cNvPr>
          <p:cNvPicPr>
            <a:picLocks noChangeAspect="1"/>
          </p:cNvPicPr>
          <p:nvPr/>
        </p:nvPicPr>
        <p:blipFill>
          <a:blip r:embed="rId2"/>
          <a:stretch>
            <a:fillRect/>
          </a:stretch>
        </p:blipFill>
        <p:spPr>
          <a:xfrm>
            <a:off x="4795284" y="328985"/>
            <a:ext cx="6368902" cy="6393212"/>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6A62771B-6BE4-DF1D-284C-14CC7F47B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25" y="704174"/>
            <a:ext cx="2314286" cy="952381"/>
          </a:xfrm>
          <a:prstGeom prst="rect">
            <a:avLst/>
          </a:prstGeom>
        </p:spPr>
      </p:pic>
    </p:spTree>
    <p:extLst>
      <p:ext uri="{BB962C8B-B14F-4D97-AF65-F5344CB8AC3E}">
        <p14:creationId xmlns:p14="http://schemas.microsoft.com/office/powerpoint/2010/main" val="64337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Eligibility application</a:t>
            </a:r>
            <a:br>
              <a:rPr lang="en-US" sz="4000" kern="1200">
                <a:solidFill>
                  <a:srgbClr val="FFFFFF"/>
                </a:solidFill>
                <a:latin typeface="+mj-lt"/>
                <a:ea typeface="+mj-ea"/>
                <a:cs typeface="+mj-cs"/>
              </a:rPr>
            </a:br>
            <a:r>
              <a:rPr lang="en-US" sz="4000" kern="1200">
                <a:solidFill>
                  <a:srgbClr val="FFFFFF"/>
                </a:solidFill>
                <a:latin typeface="+mj-lt"/>
                <a:ea typeface="+mj-ea"/>
                <a:cs typeface="+mj-cs"/>
              </a:rPr>
              <a:t>example 2023</a:t>
            </a:r>
          </a:p>
        </p:txBody>
      </p:sp>
      <p:pic>
        <p:nvPicPr>
          <p:cNvPr id="5" name="Picture 4">
            <a:extLst>
              <a:ext uri="{FF2B5EF4-FFF2-40B4-BE49-F238E27FC236}">
                <a16:creationId xmlns:a16="http://schemas.microsoft.com/office/drawing/2014/main" id="{33B5AAA1-3073-60A0-3516-B2CAB5C87C0C}"/>
              </a:ext>
            </a:extLst>
          </p:cNvPr>
          <p:cNvPicPr>
            <a:picLocks noChangeAspect="1"/>
          </p:cNvPicPr>
          <p:nvPr/>
        </p:nvPicPr>
        <p:blipFill>
          <a:blip r:embed="rId2"/>
          <a:stretch>
            <a:fillRect/>
          </a:stretch>
        </p:blipFill>
        <p:spPr>
          <a:xfrm>
            <a:off x="5103628" y="144235"/>
            <a:ext cx="6007395" cy="6458583"/>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9" y="537963"/>
            <a:ext cx="2314286" cy="952381"/>
          </a:xfrm>
          <a:prstGeom prst="rect">
            <a:avLst/>
          </a:prstGeom>
        </p:spPr>
      </p:pic>
    </p:spTree>
    <p:extLst>
      <p:ext uri="{BB962C8B-B14F-4D97-AF65-F5344CB8AC3E}">
        <p14:creationId xmlns:p14="http://schemas.microsoft.com/office/powerpoint/2010/main" val="1990463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Eligibility application</a:t>
            </a:r>
            <a:br>
              <a:rPr lang="en-US" sz="4000" kern="1200">
                <a:solidFill>
                  <a:srgbClr val="FFFFFF"/>
                </a:solidFill>
                <a:latin typeface="+mj-lt"/>
                <a:ea typeface="+mj-ea"/>
                <a:cs typeface="+mj-cs"/>
              </a:rPr>
            </a:br>
            <a:r>
              <a:rPr lang="en-US" sz="4000" kern="1200">
                <a:solidFill>
                  <a:srgbClr val="FFFFFF"/>
                </a:solidFill>
                <a:latin typeface="+mj-lt"/>
                <a:ea typeface="+mj-ea"/>
                <a:cs typeface="+mj-cs"/>
              </a:rPr>
              <a:t>example 2023</a:t>
            </a:r>
          </a:p>
        </p:txBody>
      </p:sp>
      <p:pic>
        <p:nvPicPr>
          <p:cNvPr id="6" name="Picture 5">
            <a:extLst>
              <a:ext uri="{FF2B5EF4-FFF2-40B4-BE49-F238E27FC236}">
                <a16:creationId xmlns:a16="http://schemas.microsoft.com/office/drawing/2014/main" id="{3A645B91-1A2C-59B2-03FC-09807E2D632F}"/>
              </a:ext>
            </a:extLst>
          </p:cNvPr>
          <p:cNvPicPr>
            <a:picLocks noChangeAspect="1"/>
          </p:cNvPicPr>
          <p:nvPr/>
        </p:nvPicPr>
        <p:blipFill>
          <a:blip r:embed="rId2"/>
          <a:stretch>
            <a:fillRect/>
          </a:stretch>
        </p:blipFill>
        <p:spPr>
          <a:xfrm>
            <a:off x="4720856" y="200249"/>
            <a:ext cx="6772933" cy="6381304"/>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11" y="478284"/>
            <a:ext cx="2314286" cy="952381"/>
          </a:xfrm>
          <a:prstGeom prst="rect">
            <a:avLst/>
          </a:prstGeom>
        </p:spPr>
      </p:pic>
    </p:spTree>
    <p:extLst>
      <p:ext uri="{BB962C8B-B14F-4D97-AF65-F5344CB8AC3E}">
        <p14:creationId xmlns:p14="http://schemas.microsoft.com/office/powerpoint/2010/main" val="327904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Eligibility application</a:t>
            </a:r>
            <a:br>
              <a:rPr lang="en-US" sz="4000" kern="1200">
                <a:solidFill>
                  <a:srgbClr val="FFFFFF"/>
                </a:solidFill>
                <a:latin typeface="+mj-lt"/>
                <a:ea typeface="+mj-ea"/>
                <a:cs typeface="+mj-cs"/>
              </a:rPr>
            </a:br>
            <a:r>
              <a:rPr lang="en-US" sz="4000" kern="1200">
                <a:solidFill>
                  <a:srgbClr val="FFFFFF"/>
                </a:solidFill>
                <a:latin typeface="+mj-lt"/>
                <a:ea typeface="+mj-ea"/>
                <a:cs typeface="+mj-cs"/>
              </a:rPr>
              <a:t>example 2023</a:t>
            </a:r>
          </a:p>
        </p:txBody>
      </p:sp>
      <p:pic>
        <p:nvPicPr>
          <p:cNvPr id="6" name="Picture 5">
            <a:extLst>
              <a:ext uri="{FF2B5EF4-FFF2-40B4-BE49-F238E27FC236}">
                <a16:creationId xmlns:a16="http://schemas.microsoft.com/office/drawing/2014/main" id="{E762A88C-0A62-E87F-7FF3-916D61993AF4}"/>
              </a:ext>
            </a:extLst>
          </p:cNvPr>
          <p:cNvPicPr>
            <a:picLocks noChangeAspect="1"/>
          </p:cNvPicPr>
          <p:nvPr/>
        </p:nvPicPr>
        <p:blipFill>
          <a:blip r:embed="rId2"/>
          <a:stretch>
            <a:fillRect/>
          </a:stretch>
        </p:blipFill>
        <p:spPr>
          <a:xfrm>
            <a:off x="4870989" y="250635"/>
            <a:ext cx="6458852" cy="6309653"/>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9" y="704174"/>
            <a:ext cx="2314286" cy="952381"/>
          </a:xfrm>
          <a:prstGeom prst="rect">
            <a:avLst/>
          </a:prstGeom>
        </p:spPr>
      </p:pic>
    </p:spTree>
    <p:extLst>
      <p:ext uri="{BB962C8B-B14F-4D97-AF65-F5344CB8AC3E}">
        <p14:creationId xmlns:p14="http://schemas.microsoft.com/office/powerpoint/2010/main" val="665540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71207-1D82-BE37-B63D-E02F92C39428}"/>
              </a:ext>
            </a:extLst>
          </p:cNvPr>
          <p:cNvSpPr>
            <a:spLocks noGrp="1"/>
          </p:cNvSpPr>
          <p:nvPr>
            <p:ph type="title"/>
          </p:nvPr>
        </p:nvSpPr>
        <p:spPr>
          <a:xfrm>
            <a:off x="291216" y="107441"/>
            <a:ext cx="8895313" cy="1036685"/>
          </a:xfrm>
        </p:spPr>
        <p:txBody>
          <a:bodyPr vert="horz" lIns="91440" tIns="45720" rIns="91440" bIns="45720" rtlCol="0" anchor="b">
            <a:normAutofit/>
          </a:bodyPr>
          <a:lstStyle/>
          <a:p>
            <a:r>
              <a:rPr lang="en-US" sz="4000" kern="1200" dirty="0">
                <a:solidFill>
                  <a:schemeClr val="tx1"/>
                </a:solidFill>
                <a:latin typeface="+mj-lt"/>
                <a:ea typeface="+mj-ea"/>
                <a:cs typeface="+mj-cs"/>
              </a:rPr>
              <a:t>Eligibility application example 2023</a:t>
            </a:r>
          </a:p>
        </p:txBody>
      </p:sp>
      <p:pic>
        <p:nvPicPr>
          <p:cNvPr id="13" name="Picture 12">
            <a:extLst>
              <a:ext uri="{FF2B5EF4-FFF2-40B4-BE49-F238E27FC236}">
                <a16:creationId xmlns:a16="http://schemas.microsoft.com/office/drawing/2014/main" id="{9D164677-0C09-CD53-84A5-EC73261EFE00}"/>
              </a:ext>
            </a:extLst>
          </p:cNvPr>
          <p:cNvPicPr>
            <a:picLocks noChangeAspect="1"/>
          </p:cNvPicPr>
          <p:nvPr/>
        </p:nvPicPr>
        <p:blipFill>
          <a:blip r:embed="rId2"/>
          <a:stretch>
            <a:fillRect/>
          </a:stretch>
        </p:blipFill>
        <p:spPr>
          <a:xfrm>
            <a:off x="291216" y="1770321"/>
            <a:ext cx="5014068" cy="3317357"/>
          </a:xfrm>
          <a:prstGeom prst="rect">
            <a:avLst/>
          </a:prstGeom>
        </p:spPr>
      </p:pic>
      <p:sp>
        <p:nvSpPr>
          <p:cNvPr id="7" name="TextBox 6">
            <a:extLst>
              <a:ext uri="{FF2B5EF4-FFF2-40B4-BE49-F238E27FC236}">
                <a16:creationId xmlns:a16="http://schemas.microsoft.com/office/drawing/2014/main" id="{A89C2A93-5A9F-E887-D08C-75C0D82F72C2}"/>
              </a:ext>
            </a:extLst>
          </p:cNvPr>
          <p:cNvSpPr txBox="1"/>
          <p:nvPr/>
        </p:nvSpPr>
        <p:spPr>
          <a:xfrm>
            <a:off x="5596502" y="1828800"/>
            <a:ext cx="6141842" cy="37745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100" i="1" dirty="0">
                <a:effectLst/>
              </a:rPr>
              <a:t>“Applicants deemed ineligible received this result because they had ticked “yes” to the question that asks, “I expect to have completed an internship by August 2024”.  Applicants who complete an internship by August 2024 are eligible for </a:t>
            </a:r>
            <a:r>
              <a:rPr lang="en-US" sz="1100" b="1" i="1" u="sng" dirty="0">
                <a:effectLst/>
              </a:rPr>
              <a:t>full</a:t>
            </a:r>
            <a:r>
              <a:rPr lang="en-US" sz="1100" i="1" dirty="0">
                <a:effectLst/>
              </a:rPr>
              <a:t> GMC registration and are not eligible for provisional registration.  </a:t>
            </a:r>
            <a:br>
              <a:rPr lang="en-US" sz="1100" i="1" dirty="0">
                <a:effectLst/>
              </a:rPr>
            </a:br>
            <a:br>
              <a:rPr lang="en-US" sz="1100" i="1" dirty="0">
                <a:effectLst/>
              </a:rPr>
            </a:br>
            <a:r>
              <a:rPr lang="en-US" sz="1100" i="1" dirty="0">
                <a:effectLst/>
              </a:rPr>
              <a:t>By ticking this box, the applicants have unfortunately made themselves ineligible for the Foundation Programme.  </a:t>
            </a:r>
            <a:endParaRPr lang="en-US" sz="1100" dirty="0">
              <a:effectLst/>
            </a:endParaRPr>
          </a:p>
          <a:p>
            <a:pPr indent="-228600">
              <a:lnSpc>
                <a:spcPct val="90000"/>
              </a:lnSpc>
              <a:spcAft>
                <a:spcPts val="600"/>
              </a:spcAft>
              <a:buFont typeface="Arial" panose="020B0604020202020204" pitchFamily="34" charset="0"/>
              <a:buChar char="•"/>
            </a:pPr>
            <a:r>
              <a:rPr lang="en-US" sz="1100" i="1" dirty="0">
                <a:effectLst/>
              </a:rPr>
              <a:t> </a:t>
            </a:r>
            <a:endParaRPr lang="en-US" sz="1100" dirty="0">
              <a:effectLst/>
            </a:endParaRPr>
          </a:p>
          <a:p>
            <a:pPr indent="-228600">
              <a:lnSpc>
                <a:spcPct val="90000"/>
              </a:lnSpc>
              <a:spcAft>
                <a:spcPts val="600"/>
              </a:spcAft>
              <a:buFont typeface="Arial" panose="020B0604020202020204" pitchFamily="34" charset="0"/>
              <a:buChar char="•"/>
            </a:pPr>
            <a:r>
              <a:rPr lang="en-US" sz="1100" i="1" dirty="0">
                <a:effectLst/>
              </a:rPr>
              <a:t>The information that they can see in their application outcome on their Oriel account is showing them that they are eligible for full registration…..which is not what is required for the Foundation Programme. Applicants are required to be eligible for </a:t>
            </a:r>
            <a:r>
              <a:rPr lang="en-US" sz="1100" i="1" u="sng" dirty="0">
                <a:effectLst/>
              </a:rPr>
              <a:t>provisional</a:t>
            </a:r>
            <a:r>
              <a:rPr lang="en-US" sz="1100" i="1" dirty="0">
                <a:effectLst/>
              </a:rPr>
              <a:t> registration (and not full reg) for the foundation </a:t>
            </a:r>
            <a:r>
              <a:rPr lang="en-US" sz="1100" i="1" dirty="0" err="1">
                <a:effectLst/>
              </a:rPr>
              <a:t>programme</a:t>
            </a:r>
            <a:r>
              <a:rPr lang="en-US" sz="1100" i="1" dirty="0">
                <a:effectLst/>
              </a:rPr>
              <a:t>. </a:t>
            </a:r>
            <a:endParaRPr lang="en-US" sz="1100" dirty="0">
              <a:effectLst/>
            </a:endParaRPr>
          </a:p>
          <a:p>
            <a:pPr indent="-228600">
              <a:lnSpc>
                <a:spcPct val="90000"/>
              </a:lnSpc>
              <a:spcAft>
                <a:spcPts val="600"/>
              </a:spcAft>
              <a:buFont typeface="Arial" panose="020B0604020202020204" pitchFamily="34" charset="0"/>
              <a:buChar char="•"/>
            </a:pPr>
            <a:r>
              <a:rPr lang="en-US" sz="1100" i="1" dirty="0">
                <a:effectLst/>
              </a:rPr>
              <a:t> </a:t>
            </a:r>
            <a:endParaRPr lang="en-US" sz="1100" dirty="0">
              <a:effectLst/>
            </a:endParaRPr>
          </a:p>
          <a:p>
            <a:pPr indent="-228600">
              <a:lnSpc>
                <a:spcPct val="90000"/>
              </a:lnSpc>
              <a:spcAft>
                <a:spcPts val="600"/>
              </a:spcAft>
              <a:buFont typeface="Arial" panose="020B0604020202020204" pitchFamily="34" charset="0"/>
              <a:buChar char="•"/>
            </a:pPr>
            <a:r>
              <a:rPr lang="en-US" sz="1100" i="1" dirty="0">
                <a:effectLst/>
              </a:rPr>
              <a:t>Eligibility application outcome decisions are based on the information provided by applicants in their applications.</a:t>
            </a:r>
            <a:endParaRPr lang="en-US" sz="1100" dirty="0">
              <a:effectLst/>
            </a:endParaRPr>
          </a:p>
          <a:p>
            <a:pPr indent="-228600">
              <a:lnSpc>
                <a:spcPct val="90000"/>
              </a:lnSpc>
              <a:spcAft>
                <a:spcPts val="600"/>
              </a:spcAft>
              <a:buFont typeface="Arial" panose="020B0604020202020204" pitchFamily="34" charset="0"/>
              <a:buChar char="•"/>
            </a:pPr>
            <a:r>
              <a:rPr lang="en-US" sz="1100" i="1" dirty="0">
                <a:effectLst/>
              </a:rPr>
              <a:t> </a:t>
            </a:r>
            <a:endParaRPr lang="en-US" sz="1100" dirty="0">
              <a:effectLst/>
            </a:endParaRPr>
          </a:p>
          <a:p>
            <a:pPr indent="-228600">
              <a:lnSpc>
                <a:spcPct val="90000"/>
              </a:lnSpc>
              <a:spcAft>
                <a:spcPts val="600"/>
              </a:spcAft>
              <a:buFont typeface="Arial" panose="020B0604020202020204" pitchFamily="34" charset="0"/>
              <a:buChar char="•"/>
            </a:pPr>
            <a:r>
              <a:rPr lang="en-US" sz="1100" i="1" dirty="0">
                <a:effectLst/>
              </a:rPr>
              <a:t>The applicants are able to submit an appeal if they wish to do so, for this to be reviewed further.”</a:t>
            </a:r>
            <a:endParaRPr lang="en-US" sz="1100" dirty="0">
              <a:effectLst/>
            </a:endParaRPr>
          </a:p>
        </p:txBody>
      </p:sp>
      <p:sp>
        <p:nvSpPr>
          <p:cNvPr id="35" name="Rectangle 34">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text on a white background&#10;&#10;Description automatically generated">
            <a:extLst>
              <a:ext uri="{FF2B5EF4-FFF2-40B4-BE49-F238E27FC236}">
                <a16:creationId xmlns:a16="http://schemas.microsoft.com/office/drawing/2014/main" id="{46F6B13A-1A7A-7D59-2713-84C47FEF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1345" y="191745"/>
            <a:ext cx="2314286" cy="952381"/>
          </a:xfrm>
          <a:prstGeom prst="rect">
            <a:avLst/>
          </a:prstGeom>
        </p:spPr>
      </p:pic>
    </p:spTree>
    <p:extLst>
      <p:ext uri="{BB962C8B-B14F-4D97-AF65-F5344CB8AC3E}">
        <p14:creationId xmlns:p14="http://schemas.microsoft.com/office/powerpoint/2010/main" val="3666102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2107</Words>
  <Application>Microsoft Office PowerPoint</Application>
  <PresentationFormat>Widescreen</PresentationFormat>
  <Paragraphs>119</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Inter</vt:lpstr>
      <vt:lpstr>Mulish</vt:lpstr>
      <vt:lpstr>var(--wp--preset--font-family--urbanist)</vt:lpstr>
      <vt:lpstr>Wingdings</vt:lpstr>
      <vt:lpstr>Office Theme</vt:lpstr>
      <vt:lpstr>PowerPoint Presentation</vt:lpstr>
      <vt:lpstr>Have you got a plan?</vt:lpstr>
      <vt:lpstr>Eligibility application</vt:lpstr>
      <vt:lpstr>Eligibility application</vt:lpstr>
      <vt:lpstr>Eligibility application example 2023</vt:lpstr>
      <vt:lpstr>Eligibility application example 2023</vt:lpstr>
      <vt:lpstr>Eligibility application example 2023</vt:lpstr>
      <vt:lpstr>Eligibility application example 2023</vt:lpstr>
      <vt:lpstr>Eligibility application example 2023</vt:lpstr>
      <vt:lpstr>Eligibility application example 2023</vt:lpstr>
      <vt:lpstr>Eligibility application example 2023</vt:lpstr>
      <vt:lpstr>Eligibility application example 2023</vt:lpstr>
      <vt:lpstr>PowerPoint Presentation</vt:lpstr>
      <vt:lpstr>Have you got a plan?</vt:lpstr>
      <vt:lpstr>Eligibility</vt:lpstr>
      <vt:lpstr>Do I need Medical Maltese?</vt:lpstr>
      <vt:lpstr>Letter of Intent</vt:lpstr>
      <vt:lpstr>GMC – Provisional Registration</vt:lpstr>
      <vt:lpstr>MLA Information (GMC &amp; MSCAA)</vt:lpstr>
      <vt:lpstr>USMLE</vt:lpstr>
      <vt:lpstr>ECFMG (Educational Commission for Foreign Medical Graduates)</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Kynan Dudney-Long</dc:creator>
  <cp:lastModifiedBy>Debra Grech</cp:lastModifiedBy>
  <cp:revision>5</cp:revision>
  <dcterms:created xsi:type="dcterms:W3CDTF">2023-11-13T15:33:20Z</dcterms:created>
  <dcterms:modified xsi:type="dcterms:W3CDTF">2024-01-09T15:18:15Z</dcterms:modified>
</cp:coreProperties>
</file>