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6" r:id="rId5"/>
    <p:sldMasterId id="2147483866" r:id="rId6"/>
    <p:sldMasterId id="2147483843" r:id="rId7"/>
    <p:sldMasterId id="2147483663" r:id="rId8"/>
  </p:sldMasterIdLst>
  <p:notesMasterIdLst>
    <p:notesMasterId r:id="rId25"/>
  </p:notesMasterIdLst>
  <p:handoutMasterIdLst>
    <p:handoutMasterId r:id="rId26"/>
  </p:handoutMasterIdLst>
  <p:sldIdLst>
    <p:sldId id="257" r:id="rId9"/>
    <p:sldId id="321" r:id="rId10"/>
    <p:sldId id="316" r:id="rId11"/>
    <p:sldId id="320" r:id="rId12"/>
    <p:sldId id="314" r:id="rId13"/>
    <p:sldId id="322" r:id="rId14"/>
    <p:sldId id="325" r:id="rId15"/>
    <p:sldId id="326" r:id="rId16"/>
    <p:sldId id="330" r:id="rId17"/>
    <p:sldId id="317" r:id="rId18"/>
    <p:sldId id="329" r:id="rId19"/>
    <p:sldId id="328" r:id="rId20"/>
    <p:sldId id="331" r:id="rId21"/>
    <p:sldId id="306" r:id="rId22"/>
    <p:sldId id="332" r:id="rId23"/>
    <p:sldId id="293" r:id="rId24"/>
  </p:sldIdLst>
  <p:sldSz cx="9144000" cy="5143500" type="screen16x9"/>
  <p:notesSz cx="6797675" cy="9928225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D0B69D-9948-46F3-B07D-8BF81D90CAFD}">
          <p14:sldIdLst>
            <p14:sldId id="257"/>
            <p14:sldId id="321"/>
            <p14:sldId id="316"/>
            <p14:sldId id="320"/>
            <p14:sldId id="314"/>
            <p14:sldId id="322"/>
            <p14:sldId id="325"/>
            <p14:sldId id="326"/>
            <p14:sldId id="330"/>
            <p14:sldId id="317"/>
            <p14:sldId id="329"/>
            <p14:sldId id="328"/>
            <p14:sldId id="331"/>
            <p14:sldId id="306"/>
            <p14:sldId id="332"/>
            <p14:sldId id="293"/>
          </p14:sldIdLst>
        </p14:section>
        <p14:section name="Untitled Section" id="{BC207CB5-D627-4B15-B03B-ED7A53E19D7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C"/>
    <a:srgbClr val="1C3D74"/>
    <a:srgbClr val="2DB8C5"/>
    <a:srgbClr val="73B82B"/>
    <a:srgbClr val="F18500"/>
    <a:srgbClr val="10746A"/>
    <a:srgbClr val="8D3786"/>
    <a:srgbClr val="CDA60C"/>
    <a:srgbClr val="2DB862"/>
    <a:srgbClr val="009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5B97D-4CBF-7618-F0A2-9197EDCB1ECF}" v="1" dt="2025-01-09T09:39:19.631"/>
    <p1510:client id="{15BF07F7-8011-441B-A09A-DF87B2C5E32A}" v="1" dt="2025-01-09T15:38:01.514"/>
    <p1510:client id="{25A717EE-9EB2-AAAF-0245-676E4B5666E0}" v="466" dt="2025-01-09T15:22:25.426"/>
    <p1510:client id="{74DDEDA9-36DA-445D-B3C7-99C283B90BBF}" v="4" dt="2025-01-08T11:53:14.157"/>
    <p1510:client id="{95A3891A-76AC-6FF6-6263-9CC43502B8F7}" v="108" dt="2025-01-08T16:32:12.187"/>
    <p1510:client id="{A5D579BE-7DB4-E795-8DB9-0325C48CEA08}" v="58" dt="2025-01-09T14:49:39.936"/>
    <p1510:client id="{B3ECE43E-78AB-4BB3-B380-5F05EFC75B10}" v="4" dt="2025-01-08T16:29:56.011"/>
    <p1510:client id="{B91BAADB-E221-3C41-D370-7FC781636294}" v="1" dt="2025-01-08T11:06:01.299"/>
    <p1510:client id="{DD977F57-BCE0-B278-08FF-6759B41B6830}" v="24" dt="2025-01-09T15:36:25.182"/>
    <p1510:client id="{E226450E-4F0A-CE5D-6931-85DC23698056}" v="168" dt="2025-01-08T16:07:04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4597288"/>
            <a:ext cx="9143999" cy="546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692917" y="4665458"/>
            <a:ext cx="1403411" cy="375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15253" cy="5143500"/>
          </a:xfrm>
          <a:custGeom>
            <a:avLst/>
            <a:gdLst/>
            <a:ahLst/>
            <a:cxnLst/>
            <a:rect l="l" t="t" r="r" b="b"/>
            <a:pathLst>
              <a:path w="153670" h="6858000">
                <a:moveTo>
                  <a:pt x="0" y="6858000"/>
                </a:moveTo>
                <a:lnTo>
                  <a:pt x="0" y="0"/>
                </a:lnTo>
                <a:lnTo>
                  <a:pt x="153639" y="0"/>
                </a:lnTo>
                <a:lnTo>
                  <a:pt x="15363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346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g object 19"/>
          <p:cNvSpPr/>
          <p:nvPr/>
        </p:nvSpPr>
        <p:spPr>
          <a:xfrm>
            <a:off x="7920990" y="0"/>
            <a:ext cx="1220723" cy="1330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g object 20"/>
          <p:cNvSpPr/>
          <p:nvPr/>
        </p:nvSpPr>
        <p:spPr>
          <a:xfrm>
            <a:off x="8066980" y="102363"/>
            <a:ext cx="933716" cy="933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g object 21"/>
          <p:cNvSpPr/>
          <p:nvPr/>
        </p:nvSpPr>
        <p:spPr>
          <a:xfrm>
            <a:off x="2188226" y="2279275"/>
            <a:ext cx="4167753" cy="190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67452" y="357759"/>
            <a:ext cx="5409095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41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390EE-E63D-5A47-8165-3ABA12AF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EE18A-1113-B04D-8F11-A4E564FE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72389-D4AD-C046-8306-0B117AA94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D675D-103F-CE48-8F21-2A968DF56B7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68CEE-5971-234B-8A6D-AF1420B36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29642-018A-894A-9C39-29C2FE947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51574-0704-7D43-9FDE-DAA6F8EC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4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qmul.rl.talis.com/index.html" TargetMode="External"/><Relationship Id="rId2" Type="http://schemas.openxmlformats.org/officeDocument/2006/relationships/hyperlink" Target="https://www.qmul.ac.uk/library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qmulprod-my.sharepoint.com/:p:/g/personal/ex22409_qmul_ac_uk/EVeH8awgZgpNnCtGK0ChgvEBZVJbgLfNieE8rQhBhghylg?e=NvKpwB" TargetMode="External"/><Relationship Id="rId4" Type="http://schemas.openxmlformats.org/officeDocument/2006/relationships/hyperlink" Target="https://www.qmul.ac.uk/technology-enhanced-learning-team/about-u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0C9zc9gdfg" TargetMode="External"/><Relationship Id="rId3" Type="http://schemas.openxmlformats.org/officeDocument/2006/relationships/hyperlink" Target="https://www.qmul.ac.uk/library/academic-skills/online-study-resources/" TargetMode="External"/><Relationship Id="rId7" Type="http://schemas.openxmlformats.org/officeDocument/2006/relationships/hyperlink" Target="https://www.youtube.com/watch?v=lS5Vq_LWS8k" TargetMode="External"/><Relationship Id="rId2" Type="http://schemas.openxmlformats.org/officeDocument/2006/relationships/hyperlink" Target="https://www.qmul.ac.uk/newstudents/international-students/late-arrivals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watch?v=Im_Vp2jtOyM" TargetMode="External"/><Relationship Id="rId5" Type="http://schemas.openxmlformats.org/officeDocument/2006/relationships/hyperlink" Target="https://qmplus.qmul.ac.uk/enrol/index.php?id=19412" TargetMode="External"/><Relationship Id="rId10" Type="http://schemas.openxmlformats.org/officeDocument/2006/relationships/hyperlink" Target="https://www.qmul.ac.uk/newstudents/before-you-arrive/qmplus/" TargetMode="External"/><Relationship Id="rId4" Type="http://schemas.openxmlformats.org/officeDocument/2006/relationships/hyperlink" Target="https://qmplus.qmul.ac.uk/enrol/index.php?id=22610" TargetMode="External"/><Relationship Id="rId9" Type="http://schemas.openxmlformats.org/officeDocument/2006/relationships/hyperlink" Target="https://youtu.be/v_ifPAJwNd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hyperlink" Target="http://qmul.ac.uk/sef/postgrad-study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pgsefsupport@qmul.ac.uk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elfare.qmul.ac.uk/student-advice-guides" TargetMode="External"/><Relationship Id="rId2" Type="http://schemas.openxmlformats.org/officeDocument/2006/relationships/hyperlink" Target="http://welfare.qmul.ac.uk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pgsefsupport@qmul.ac.uk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ysis.qmul.ac.uk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mmif.co.uk/" TargetMode="External"/><Relationship Id="rId2" Type="http://schemas.openxmlformats.org/officeDocument/2006/relationships/hyperlink" Target="https://www.qmul.ac.uk/sef/postgraduate/msc/professional-skills-development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hyperlink" Target="https://www.qmul.ac.uk/sef/undergraduate/extracurricular/financial-trading-programm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ul.ac.uk/student-experience/student-wellbeing-hub/extenuating-circumstances-a-guide-for-students/" TargetMode="External"/><Relationship Id="rId2" Type="http://schemas.openxmlformats.org/officeDocument/2006/relationships/hyperlink" Target="https://dds.qmul.ac.uk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qmplus.qmul.ac.uk/course/view.php?id=267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787024" y="1737057"/>
            <a:ext cx="7870825" cy="11715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Welcome to the School of Economics and Finance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787023" y="3233104"/>
            <a:ext cx="7870825" cy="11715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b="1">
                <a:solidFill>
                  <a:srgbClr val="00B0F0"/>
                </a:solidFill>
                <a:latin typeface="Arial"/>
                <a:cs typeface="Arial"/>
              </a:rPr>
              <a:t>Welcome Talk with the Student Support Team</a:t>
            </a:r>
            <a:endParaRPr lang="en-US" b="1">
              <a:solidFill>
                <a:srgbClr val="00B0F0"/>
              </a:solidFill>
            </a:endParaRPr>
          </a:p>
          <a:p>
            <a:r>
              <a:rPr lang="en-US">
                <a:latin typeface="Arial"/>
                <a:cs typeface="Arial"/>
              </a:rPr>
              <a:t>Supporting you as a Postgraduate Taught student in SEF</a:t>
            </a:r>
          </a:p>
          <a:p>
            <a:r>
              <a:rPr lang="en-US" b="1">
                <a:solidFill>
                  <a:srgbClr val="00B0F0"/>
                </a:solidFill>
                <a:latin typeface="Arial"/>
                <a:cs typeface="Arial"/>
              </a:rPr>
              <a:t>January 2025 MSc Banking and Finance</a:t>
            </a: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475023"/>
          </a:xfrm>
        </p:spPr>
        <p:txBody>
          <a:bodyPr/>
          <a:lstStyle/>
          <a:p>
            <a:r>
              <a:rPr lang="en-US" sz="1800"/>
              <a:t>Disability and Dyslexia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5" y="628406"/>
            <a:ext cx="5565575" cy="348807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1200">
                <a:latin typeface="+mn-lt"/>
              </a:rPr>
              <a:t>Advise students on the ways QMUL can help manage their disability, including funding availability and additional support:  </a:t>
            </a:r>
            <a:r>
              <a:rPr lang="en-GB" sz="1200" u="sng">
                <a:solidFill>
                  <a:srgbClr val="EC008C"/>
                </a:solidFill>
                <a:latin typeface="+mn-lt"/>
              </a:rPr>
              <a:t>dds.qmul.ac.uk </a:t>
            </a:r>
            <a:endParaRPr lang="en-US" sz="1200">
              <a:solidFill>
                <a:srgbClr val="EC008C"/>
              </a:solidFill>
              <a:cs typeface="Arial"/>
            </a:endParaRPr>
          </a:p>
          <a:p>
            <a:pPr marL="0" indent="0">
              <a:buNone/>
            </a:pPr>
            <a:r>
              <a:rPr lang="en-GB" sz="1200">
                <a:latin typeface="+mn-lt"/>
              </a:rPr>
              <a:t>They are located on the third floor of the Francis Bancroft Building at our Mile End campus, open 10am-4pm from Monday to Friday during term time. </a:t>
            </a:r>
            <a:endParaRPr lang="en-GB" sz="1200" u="sng">
              <a:latin typeface="+mn-lt"/>
              <a:cs typeface="Arial"/>
            </a:endParaRPr>
          </a:p>
          <a:p>
            <a:pPr marL="0" indent="0">
              <a:buNone/>
            </a:pPr>
            <a:endParaRPr lang="en-GB" sz="1050" u="sng">
              <a:latin typeface="+mn-lt"/>
            </a:endParaRPr>
          </a:p>
          <a:p>
            <a:pPr marL="0" indent="0">
              <a:buNone/>
            </a:pPr>
            <a:r>
              <a:rPr lang="en-US" sz="1800" b="1">
                <a:latin typeface="+mn-lt"/>
              </a:rPr>
              <a:t>Careers and Employability Services</a:t>
            </a:r>
            <a:endParaRPr lang="en-US" sz="1800" b="1"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GB" sz="1200">
                <a:latin typeface="+mn-lt"/>
              </a:rPr>
              <a:t>SEF students have access to dedicated Careers Consultants, who run weekly 1-to-1 sessions offering students a range of support including:</a:t>
            </a:r>
            <a:endParaRPr lang="en-GB" sz="1200">
              <a:latin typeface="+mn-lt"/>
              <a:cs typeface="Arial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ü"/>
            </a:pPr>
            <a:r>
              <a:rPr lang="en-GB" sz="1200">
                <a:latin typeface="+mn-lt"/>
              </a:rPr>
              <a:t>Support finding work experience, internships or a graduate job</a:t>
            </a:r>
            <a:endParaRPr lang="en-GB" sz="1200">
              <a:latin typeface="+mn-lt"/>
              <a:cs typeface="Arial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ü"/>
            </a:pPr>
            <a:r>
              <a:rPr lang="en-GB" sz="1200">
                <a:latin typeface="+mn-lt"/>
              </a:rPr>
              <a:t>Providing feedback on your CV, cover letter or application form</a:t>
            </a:r>
            <a:endParaRPr lang="en-GB" sz="1200">
              <a:latin typeface="+mn-lt"/>
              <a:cs typeface="Arial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ü"/>
            </a:pPr>
            <a:r>
              <a:rPr lang="en-GB" sz="1200">
                <a:latin typeface="+mn-lt"/>
              </a:rPr>
              <a:t>Interview skills – including mock interviews</a:t>
            </a:r>
            <a:endParaRPr lang="en-GB" sz="1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GB" sz="1200">
                <a:latin typeface="+mn-lt"/>
              </a:rPr>
              <a:t>In addition to </a:t>
            </a:r>
            <a:r>
              <a:rPr lang="en-GB" sz="1200" b="1">
                <a:latin typeface="+mn-lt"/>
              </a:rPr>
              <a:t>dedicated Careers Consultants</a:t>
            </a:r>
            <a:r>
              <a:rPr lang="en-GB" sz="1200">
                <a:latin typeface="+mn-lt"/>
              </a:rPr>
              <a:t> based within the School, the QMUL Careers and Employability </a:t>
            </a:r>
            <a:r>
              <a:rPr lang="en-GB" sz="1200" b="1">
                <a:latin typeface="+mn-lt"/>
              </a:rPr>
              <a:t>Enterprise</a:t>
            </a:r>
            <a:r>
              <a:rPr lang="en-GB" sz="1200">
                <a:latin typeface="+mn-lt"/>
              </a:rPr>
              <a:t> Team are located in the </a:t>
            </a:r>
            <a:r>
              <a:rPr lang="en-GB" sz="1200" err="1">
                <a:latin typeface="+mn-lt"/>
              </a:rPr>
              <a:t>iQ</a:t>
            </a:r>
            <a:r>
              <a:rPr lang="en-GB" sz="1200">
                <a:latin typeface="+mn-lt"/>
              </a:rPr>
              <a:t> East building , open 9am-5pm from Monday-Friday during term time.</a:t>
            </a:r>
            <a:endParaRPr lang="en-GB" sz="1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GB" sz="1200">
                <a:latin typeface="+mn-lt"/>
              </a:rPr>
              <a:t>Find out more: </a:t>
            </a:r>
            <a:r>
              <a:rPr lang="en-GB" sz="1200">
                <a:ea typeface="+mj-lt"/>
                <a:cs typeface="+mj-lt"/>
              </a:rPr>
              <a:t>https://www.qmul.ac.uk/careers/about/find-us/</a:t>
            </a:r>
            <a:r>
              <a:rPr lang="en-GB" sz="1200">
                <a:latin typeface="+mn-lt"/>
              </a:rPr>
              <a:t> </a:t>
            </a:r>
            <a:r>
              <a:rPr lang="en-GB" sz="1200" u="sng">
                <a:solidFill>
                  <a:srgbClr val="EC008C"/>
                </a:solidFill>
                <a:latin typeface="+mn-lt"/>
              </a:rPr>
              <a:t>qmul.ac.uk/careers</a:t>
            </a:r>
            <a:endParaRPr lang="en-GB" sz="1200" u="sng">
              <a:latin typeface="+mn-lt"/>
              <a:cs typeface="Arial"/>
            </a:endParaRPr>
          </a:p>
          <a:p>
            <a:pPr marL="0" indent="0">
              <a:buNone/>
            </a:pPr>
            <a:endParaRPr lang="en-GB" sz="1200" u="sng">
              <a:solidFill>
                <a:srgbClr val="EC008C"/>
              </a:solidFill>
              <a:cs typeface="Arial"/>
            </a:endParaRPr>
          </a:p>
          <a:p>
            <a:pPr marL="0" indent="0">
              <a:buNone/>
            </a:pPr>
            <a:endParaRPr lang="en-GB" sz="1050" b="1" u="sng">
              <a:cs typeface="Arial"/>
            </a:endParaRP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6903247" y="363345"/>
            <a:ext cx="2144215" cy="14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DE30874-7D34-818F-B729-E69843CF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7" r="107"/>
          <a:stretch/>
        </p:blipFill>
        <p:spPr bwMode="auto">
          <a:xfrm>
            <a:off x="6862954" y="2094046"/>
            <a:ext cx="2224802" cy="14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67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E554CD-B048-279A-7437-411E99E419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GB" spc="-5">
                <a:latin typeface="Arial"/>
                <a:cs typeface="Arial"/>
              </a:rPr>
              <a:t>E-books and TELT Support</a:t>
            </a:r>
            <a:endParaRPr lang="en-GB" spc="-15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A954D-3706-CC43-54B7-A2DA05C1E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640" y="783119"/>
            <a:ext cx="8361028" cy="3462355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50000"/>
              </a:lnSpc>
              <a:spcBef>
                <a:spcPts val="630"/>
              </a:spcBef>
              <a:buNone/>
            </a:pPr>
            <a:r>
              <a:rPr lang="en-GB" spc="-5">
                <a:cs typeface="Arial"/>
              </a:rPr>
              <a:t>SEF liaises with </a:t>
            </a:r>
            <a:r>
              <a:rPr lang="en-GB" b="1" spc="-5">
                <a:solidFill>
                  <a:srgbClr val="FF0000"/>
                </a:solidFill>
                <a:cs typeface="Arial"/>
                <a:hlinkClick r:id="rId2"/>
              </a:rPr>
              <a:t>Queen Mary Library Services</a:t>
            </a:r>
            <a:r>
              <a:rPr lang="en-GB" spc="-5">
                <a:cs typeface="Arial"/>
              </a:rPr>
              <a:t> to provide a range of services and resources and to make sure that the books you need are available.</a:t>
            </a:r>
            <a:endParaRPr lang="en-US">
              <a:cs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en-GB" spc="-5">
                <a:latin typeface="Arial"/>
                <a:cs typeface="Arial"/>
              </a:rPr>
              <a:t>The E-books will usually be available:</a:t>
            </a:r>
            <a:r>
              <a:rPr lang="en-US" spc="-5">
                <a:latin typeface="Arial"/>
                <a:cs typeface="Arial"/>
              </a:rPr>
              <a:t> </a:t>
            </a:r>
            <a:endParaRPr lang="en-GB"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v"/>
            </a:pPr>
            <a:r>
              <a:rPr lang="en-GB" spc="-5">
                <a:latin typeface="Arial"/>
                <a:cs typeface="Arial"/>
              </a:rPr>
              <a:t>Through a link in the </a:t>
            </a:r>
            <a:r>
              <a:rPr lang="en-GB" spc="-5">
                <a:latin typeface="Arial"/>
                <a:cs typeface="Arial"/>
                <a:hlinkClick r:id="rId3"/>
              </a:rPr>
              <a:t>online reading list </a:t>
            </a:r>
            <a:r>
              <a:rPr lang="en-GB" spc="-5">
                <a:latin typeface="Arial"/>
                <a:cs typeface="Arial"/>
              </a:rPr>
              <a:t>on the </a:t>
            </a:r>
            <a:r>
              <a:rPr lang="en-GB" spc="-5" err="1">
                <a:latin typeface="Arial"/>
                <a:cs typeface="Arial"/>
              </a:rPr>
              <a:t>QMPlus</a:t>
            </a:r>
            <a:r>
              <a:rPr lang="en-GB" spc="-5">
                <a:latin typeface="Arial"/>
                <a:cs typeface="Arial"/>
              </a:rPr>
              <a:t> page for your module.</a:t>
            </a:r>
            <a:r>
              <a:rPr lang="en-US" spc="-5">
                <a:latin typeface="Arial"/>
                <a:cs typeface="Arial"/>
              </a:rPr>
              <a:t> </a:t>
            </a:r>
            <a:endParaRPr lang="en-GB"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v"/>
            </a:pPr>
            <a:r>
              <a:rPr lang="en-GB" spc="-5">
                <a:latin typeface="Arial"/>
                <a:cs typeface="Arial"/>
              </a:rPr>
              <a:t>Through the library’s online catalogue – </a:t>
            </a:r>
            <a:r>
              <a:rPr lang="en-GB" spc="-5">
                <a:solidFill>
                  <a:srgbClr val="E6007E"/>
                </a:solidFill>
                <a:latin typeface="Arial"/>
                <a:cs typeface="Arial"/>
                <a:hlinkClick r:id="rId2"/>
              </a:rPr>
              <a:t>Library Search </a:t>
            </a:r>
            <a:r>
              <a:rPr lang="en-GB" spc="-5">
                <a:latin typeface="Arial"/>
                <a:cs typeface="Arial"/>
              </a:rPr>
              <a:t>. Check out the ‘Books, </a:t>
            </a:r>
            <a:r>
              <a:rPr lang="en-GB" spc="-5">
                <a:ea typeface="+mj-lt"/>
                <a:cs typeface="+mj-lt"/>
              </a:rPr>
              <a:t>e-books and DVDs’ search tab.</a:t>
            </a:r>
            <a:r>
              <a:rPr lang="en-US" spc="-5">
                <a:latin typeface="Arial"/>
                <a:cs typeface="Arial"/>
              </a:rPr>
              <a:t> </a:t>
            </a:r>
            <a:endParaRPr lang="en-GB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30"/>
              </a:spcBef>
              <a:buNone/>
            </a:pPr>
            <a:endParaRPr lang="en-GB" b="1" spc="-5"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630"/>
              </a:spcBef>
              <a:buNone/>
            </a:pPr>
            <a:r>
              <a:rPr lang="en-GB" b="1" spc="-5">
                <a:latin typeface="Arial"/>
                <a:cs typeface="Arial"/>
              </a:rPr>
              <a:t>Technology Enhanced Learning (TEL) Student Ambassadors </a:t>
            </a:r>
            <a:r>
              <a:rPr lang="en-GB" spc="-5">
                <a:latin typeface="Arial"/>
                <a:cs typeface="Arial"/>
              </a:rPr>
              <a:t>are champions for the specialist education and learning support offered by our </a:t>
            </a:r>
            <a:r>
              <a:rPr lang="en-GB" b="1" spc="-5">
                <a:latin typeface="Arial"/>
                <a:cs typeface="Arial"/>
                <a:hlinkClick r:id="rId4"/>
              </a:rPr>
              <a:t>TEL Team</a:t>
            </a:r>
            <a:r>
              <a:rPr lang="en-GB" b="1" spc="-5">
                <a:latin typeface="Arial"/>
                <a:cs typeface="Arial"/>
              </a:rPr>
              <a:t> </a:t>
            </a:r>
            <a:r>
              <a:rPr lang="en-GB" spc="-5">
                <a:latin typeface="Arial"/>
                <a:cs typeface="Arial"/>
              </a:rPr>
              <a:t>who can help with training or advice for all </a:t>
            </a:r>
            <a:r>
              <a:rPr lang="en-GB" b="1" spc="-5">
                <a:latin typeface="Arial"/>
                <a:cs typeface="Arial"/>
              </a:rPr>
              <a:t>QMUL technology </a:t>
            </a:r>
            <a:r>
              <a:rPr lang="en-GB" b="1" spc="-5"/>
              <a:t>enhanced learning applications.  </a:t>
            </a:r>
            <a:r>
              <a:rPr lang="en-GB" sz="1200" b="1" spc="-5">
                <a:latin typeface="Georgia"/>
              </a:rPr>
              <a:t>    Link to:</a:t>
            </a:r>
            <a:r>
              <a:rPr lang="en-GB" b="1" spc="-5">
                <a:latin typeface="Arial"/>
                <a:cs typeface="Arial"/>
              </a:rPr>
              <a:t> </a:t>
            </a:r>
            <a:r>
              <a:rPr lang="en-GB" sz="1200" spc="-5">
                <a:solidFill>
                  <a:srgbClr val="000000"/>
                </a:solidFill>
                <a:latin typeface="Georgia"/>
                <a:hlinkClick r:id="rId5"/>
              </a:rPr>
              <a:t>TELT powerpoint presentation</a:t>
            </a:r>
            <a:endParaRPr lang="en-GB" b="1" spc="-5"/>
          </a:p>
          <a:p>
            <a:pPr marL="0" indent="0">
              <a:lnSpc>
                <a:spcPct val="150000"/>
              </a:lnSpc>
              <a:spcBef>
                <a:spcPts val="630"/>
              </a:spcBef>
              <a:buNone/>
            </a:pPr>
            <a:endParaRPr lang="en-GB" b="1" spc="-5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2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3E6EF8-856C-4FDE-3B8B-1E48356D69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GB" spc="-5">
                <a:latin typeface="Arial"/>
                <a:cs typeface="Arial"/>
              </a:rPr>
              <a:t>Attendance and</a:t>
            </a:r>
            <a:r>
              <a:rPr lang="en-GB" spc="-85">
                <a:latin typeface="Arial"/>
                <a:cs typeface="Arial"/>
              </a:rPr>
              <a:t> </a:t>
            </a:r>
            <a:r>
              <a:rPr lang="en-GB" spc="-5">
                <a:latin typeface="Arial"/>
                <a:cs typeface="Arial"/>
              </a:rPr>
              <a:t>Engagement</a:t>
            </a:r>
          </a:p>
          <a:p>
            <a:r>
              <a:rPr lang="en-GB" sz="1400" b="0" spc="-5">
                <a:solidFill>
                  <a:schemeClr val="tx1"/>
                </a:solidFill>
                <a:latin typeface="Arial"/>
                <a:cs typeface="Arial"/>
              </a:rPr>
              <a:t>Attending your Lectures and Tutorials is a </a:t>
            </a:r>
            <a:r>
              <a:rPr lang="en-GB" sz="1400" b="0" u="sng" spc="-5">
                <a:solidFill>
                  <a:schemeClr val="tx1"/>
                </a:solidFill>
                <a:latin typeface="Arial"/>
                <a:cs typeface="Arial"/>
              </a:rPr>
              <a:t>compulsory</a:t>
            </a:r>
            <a:r>
              <a:rPr lang="en-GB" sz="1400" b="0" spc="-5">
                <a:solidFill>
                  <a:schemeClr val="tx1"/>
                </a:solidFill>
                <a:latin typeface="Arial"/>
                <a:cs typeface="Arial"/>
              </a:rPr>
              <a:t> part of your academic progression.</a:t>
            </a:r>
            <a:endParaRPr lang="en-GB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EAA5-9AFC-2CB6-6E4F-33BAB1DF86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139" y="990504"/>
            <a:ext cx="7058736" cy="334768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pc="-15">
              <a:solidFill>
                <a:schemeClr val="tx1"/>
              </a:solidFill>
              <a:cs typeface="DejaVu Sans"/>
            </a:endParaRPr>
          </a:p>
          <a:p>
            <a:pPr marL="0" indent="0">
              <a:buNone/>
              <a:defRPr/>
            </a:pPr>
            <a:r>
              <a:rPr lang="en-GB" sz="1800" b="1">
                <a:solidFill>
                  <a:schemeClr val="tx1"/>
                </a:solidFill>
              </a:rPr>
              <a:t>Lecture Attendance:</a:t>
            </a:r>
            <a:endParaRPr lang="en-GB" sz="1800" b="1">
              <a:solidFill>
                <a:schemeClr val="tx1"/>
              </a:solidFill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altLang="en-US" sz="1400">
                <a:solidFill>
                  <a:schemeClr val="tx1"/>
                </a:solidFill>
              </a:rPr>
              <a:t>Attendance</a:t>
            </a:r>
            <a:r>
              <a:rPr lang="en-GB" altLang="en-US">
                <a:solidFill>
                  <a:schemeClr val="tx1"/>
                </a:solidFill>
              </a:rPr>
              <a:t> at</a:t>
            </a:r>
            <a:r>
              <a:rPr lang="en-GB" altLang="en-US" sz="1400">
                <a:solidFill>
                  <a:schemeClr val="tx1"/>
                </a:solidFill>
              </a:rPr>
              <a:t> </a:t>
            </a:r>
            <a:r>
              <a:rPr lang="en-GB" altLang="en-US" sz="1400" b="1" u="sng">
                <a:solidFill>
                  <a:schemeClr val="tx1"/>
                </a:solidFill>
              </a:rPr>
              <a:t>lectures</a:t>
            </a:r>
            <a:r>
              <a:rPr lang="en-GB" altLang="en-US" sz="1400">
                <a:solidFill>
                  <a:schemeClr val="tx1"/>
                </a:solidFill>
              </a:rPr>
              <a:t> is monitored</a:t>
            </a:r>
            <a:r>
              <a:rPr lang="en-GB" altLang="en-US">
                <a:solidFill>
                  <a:schemeClr val="tx1"/>
                </a:solidFill>
              </a:rPr>
              <a:t> by a new attendance app called Campus M.</a:t>
            </a:r>
            <a:endParaRPr lang="en-GB" altLang="en-US" sz="1400">
              <a:solidFill>
                <a:schemeClr val="tx1"/>
              </a:solidFill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>
                <a:solidFill>
                  <a:schemeClr val="tx1"/>
                </a:solidFill>
                <a:latin typeface="Arial"/>
                <a:cs typeface="Calibri"/>
              </a:rPr>
              <a:t>The </a:t>
            </a:r>
            <a:r>
              <a:rPr lang="en-GB" b="1">
                <a:solidFill>
                  <a:schemeClr val="tx1"/>
                </a:solidFill>
                <a:latin typeface="Arial"/>
                <a:cs typeface="Calibri"/>
              </a:rPr>
              <a:t>Campus M Attendance </a:t>
            </a:r>
            <a:r>
              <a:rPr lang="en-GB">
                <a:solidFill>
                  <a:schemeClr val="tx1"/>
                </a:solidFill>
                <a:latin typeface="Arial"/>
                <a:cs typeface="Calibri"/>
              </a:rPr>
              <a:t>recording solution is available via the </a:t>
            </a:r>
            <a:r>
              <a:rPr lang="en-GB" b="1">
                <a:solidFill>
                  <a:schemeClr val="tx1"/>
                </a:solidFill>
                <a:latin typeface="Arial"/>
                <a:cs typeface="Calibri"/>
              </a:rPr>
              <a:t>QMUL mobile app </a:t>
            </a:r>
            <a:r>
              <a:rPr lang="en-GB">
                <a:solidFill>
                  <a:schemeClr val="tx1"/>
                </a:solidFill>
                <a:latin typeface="Arial"/>
                <a:cs typeface="Calibri"/>
              </a:rPr>
              <a:t>which can be downloaded from the </a:t>
            </a:r>
            <a:r>
              <a:rPr lang="en-GB" b="1">
                <a:solidFill>
                  <a:schemeClr val="tx1"/>
                </a:solidFill>
                <a:latin typeface="Arial"/>
                <a:cs typeface="Calibri"/>
              </a:rPr>
              <a:t>Apple Store </a:t>
            </a:r>
            <a:r>
              <a:rPr lang="en-GB">
                <a:solidFill>
                  <a:schemeClr val="tx1"/>
                </a:solidFill>
                <a:latin typeface="Arial"/>
                <a:cs typeface="Calibri"/>
              </a:rPr>
              <a:t>or </a:t>
            </a:r>
            <a:r>
              <a:rPr lang="en-GB" b="1">
                <a:solidFill>
                  <a:schemeClr val="tx1"/>
                </a:solidFill>
                <a:latin typeface="Arial"/>
                <a:cs typeface="Calibri"/>
              </a:rPr>
              <a:t>Google Play</a:t>
            </a:r>
            <a:endParaRPr lang="en-GB" altLang="en-US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altLang="en-US">
                <a:solidFill>
                  <a:schemeClr val="tx1"/>
                </a:solidFill>
                <a:cs typeface="Arial"/>
              </a:rPr>
              <a:t>Each lecture throughout the teaching week will have a unique code which is valid for one-time use only.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GB">
                <a:solidFill>
                  <a:schemeClr val="tx1"/>
                </a:solidFill>
                <a:latin typeface="Arial"/>
                <a:ea typeface="Source Sans Pro"/>
                <a:cs typeface="Arial"/>
              </a:rPr>
              <a:t>Engagement data is collected and utilised for welfare and engagement purposes (i.e. by Professional Services teams supporting you to succeed in your studies.</a:t>
            </a:r>
            <a:r>
              <a:rPr lang="en-GB">
                <a:solidFill>
                  <a:schemeClr val="accent1"/>
                </a:solidFill>
                <a:latin typeface="Arial"/>
                <a:ea typeface="Source Sans Pro"/>
                <a:cs typeface="Arial"/>
              </a:rPr>
              <a:t>)</a:t>
            </a:r>
            <a:endParaRPr lang="en-GB">
              <a:solidFill>
                <a:schemeClr val="accent1"/>
              </a:solidFill>
              <a:latin typeface="Arial"/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altLang="en-US">
              <a:solidFill>
                <a:schemeClr val="accent1"/>
              </a:solidFill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altLang="en-US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61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C5362-BEAA-022D-CF70-00E010B230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Other Useful Essential 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E4C2E-023B-BC1F-B183-C9429FD3C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5" y="782202"/>
            <a:ext cx="8261281" cy="3347345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/>
              <a:t>Late Enrollers Induction</a:t>
            </a:r>
            <a:r>
              <a:rPr lang="en-GB" sz="1000"/>
              <a:t>: </a:t>
            </a:r>
            <a:r>
              <a:rPr lang="en-GB" sz="1000">
                <a:hlinkClick r:id="rId2"/>
              </a:rPr>
              <a:t>https://www.qmul.ac.uk/newstudents/international-students/late-arrivals/</a:t>
            </a:r>
            <a:r>
              <a:rPr lang="en-GB" sz="1000"/>
              <a:t> </a:t>
            </a:r>
            <a:endParaRPr lang="en-GB" sz="1000" b="1">
              <a:cs typeface="Arial"/>
            </a:endParaRPr>
          </a:p>
          <a:p>
            <a:r>
              <a:rPr lang="en-GB" sz="1000" b="1"/>
              <a:t>Plagiarism &amp; Academic Integrity for Students </a:t>
            </a:r>
            <a:r>
              <a:rPr lang="en-GB" sz="1000"/>
              <a:t>(E-Learning module) - Learners can </a:t>
            </a:r>
            <a:r>
              <a:rPr lang="en-GB" sz="1000" b="1"/>
              <a:t>self-enrol </a:t>
            </a:r>
            <a:r>
              <a:rPr lang="en-GB" sz="1000"/>
              <a:t>on this course hosted on </a:t>
            </a:r>
            <a:r>
              <a:rPr lang="en-GB" sz="1000" err="1"/>
              <a:t>QMplus</a:t>
            </a:r>
            <a:r>
              <a:rPr lang="en-GB" sz="1000"/>
              <a:t>. Please access via QMUL log in from here: </a:t>
            </a:r>
            <a:r>
              <a:rPr lang="en-GB" sz="1000">
                <a:solidFill>
                  <a:srgbClr val="EC008C"/>
                </a:solidFill>
                <a:hlinkClick r:id="rId3"/>
              </a:rPr>
              <a:t>https://www.qmul.ac.uk/library/academic-skills/online-study-resources/</a:t>
            </a:r>
            <a:r>
              <a:rPr lang="en-GB" sz="1000"/>
              <a:t> and then select the </a:t>
            </a:r>
            <a:r>
              <a:rPr lang="en-GB" sz="1000" b="1"/>
              <a:t>Academic Integrity module.</a:t>
            </a:r>
            <a:endParaRPr lang="en-GB" sz="1000">
              <a:cs typeface="Arial"/>
            </a:endParaRPr>
          </a:p>
          <a:p>
            <a:r>
              <a:rPr lang="en-GB" sz="1000" b="1"/>
              <a:t>Consent Matters:</a:t>
            </a:r>
            <a:r>
              <a:rPr lang="en-GB" sz="1000"/>
              <a:t> (E-Learning module) Learners can </a:t>
            </a:r>
            <a:r>
              <a:rPr lang="en-GB" sz="1000" b="1"/>
              <a:t>self-enrol </a:t>
            </a:r>
            <a:r>
              <a:rPr lang="en-GB" sz="1000"/>
              <a:t>from here:</a:t>
            </a:r>
            <a:r>
              <a:rPr lang="en-GB" sz="1000" b="1"/>
              <a:t> </a:t>
            </a:r>
            <a:r>
              <a:rPr lang="en-GB" sz="1000">
                <a:solidFill>
                  <a:srgbClr val="EC008C"/>
                </a:solidFill>
                <a:hlinkClick r:id="rId4"/>
              </a:rPr>
              <a:t>https://qmplus.qmul.ac.uk/enrol/index.php?id=22610</a:t>
            </a:r>
            <a:endParaRPr lang="en-GB" sz="1000">
              <a:solidFill>
                <a:srgbClr val="EC008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/>
              <a:t>International Student Success</a:t>
            </a:r>
            <a:r>
              <a:rPr lang="en-GB" sz="1000"/>
              <a:t> E-Learning module - Learners can self-enrol on the course, hosted on </a:t>
            </a:r>
            <a:r>
              <a:rPr lang="en-GB" sz="1000" err="1"/>
              <a:t>QMplus</a:t>
            </a:r>
            <a:r>
              <a:rPr lang="en-GB" sz="1000"/>
              <a:t> (access via QMUL log in): </a:t>
            </a:r>
            <a:r>
              <a:rPr lang="en-GB" sz="1000">
                <a:hlinkClick r:id="rId5"/>
              </a:rPr>
              <a:t>https://qmplus.qmul.ac.uk/enrol/index.php?id=19412</a:t>
            </a:r>
            <a:endParaRPr lang="en-GB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/>
              <a:t>Service Introduction Videos</a:t>
            </a:r>
            <a:endParaRPr lang="en-GB" sz="1000" b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1611C33-8826-1A93-1D9E-9357342C1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04118"/>
              </p:ext>
            </p:extLst>
          </p:nvPr>
        </p:nvGraphicFramePr>
        <p:xfrm>
          <a:off x="530678" y="2503714"/>
          <a:ext cx="6213379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7435">
                  <a:extLst>
                    <a:ext uri="{9D8B030D-6E8A-4147-A177-3AD203B41FA5}">
                      <a16:colId xmlns:a16="http://schemas.microsoft.com/office/drawing/2014/main" val="3772109027"/>
                    </a:ext>
                  </a:extLst>
                </a:gridCol>
                <a:gridCol w="3335944">
                  <a:extLst>
                    <a:ext uri="{9D8B030D-6E8A-4147-A177-3AD203B41FA5}">
                      <a16:colId xmlns:a16="http://schemas.microsoft.com/office/drawing/2014/main" val="1324271541"/>
                    </a:ext>
                  </a:extLst>
                </a:gridCol>
              </a:tblGrid>
              <a:tr h="256436">
                <a:tc>
                  <a:txBody>
                    <a:bodyPr/>
                    <a:lstStyle/>
                    <a:p>
                      <a:pPr algn="l" fontAlgn="ctr"/>
                      <a:endParaRPr lang="en-GB" sz="900" b="1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b="1" u="none" strike="noStrike">
                          <a:effectLst/>
                        </a:rPr>
                        <a:t>Service 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1" u="none" strike="noStrike">
                        <a:effectLst/>
                      </a:endParaRPr>
                    </a:p>
                    <a:p>
                      <a:r>
                        <a:rPr lang="en-GB" sz="900" b="1" u="none" strike="noStrike">
                          <a:effectLst/>
                        </a:rPr>
                        <a:t>Video/Information Link  </a:t>
                      </a:r>
                      <a:endParaRPr lang="en-GB" sz="900" b="1"/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88742873"/>
                  </a:ext>
                </a:extLst>
              </a:tr>
              <a:tr h="286254">
                <a:tc>
                  <a:txBody>
                    <a:bodyPr/>
                    <a:lstStyle/>
                    <a:p>
                      <a:pPr algn="l" fontAlgn="ctr"/>
                      <a:endParaRPr lang="en-GB" sz="900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Library Services 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u="sng" strike="noStrike">
                        <a:effectLst/>
                      </a:endParaRPr>
                    </a:p>
                    <a:p>
                      <a:r>
                        <a:rPr lang="en-GB" sz="900" u="sng" strike="noStrike">
                          <a:effectLst/>
                          <a:hlinkClick r:id="rId6"/>
                        </a:rPr>
                        <a:t>https://www.youtube.com/watch?v=Im_Vp2jtOyM  </a:t>
                      </a:r>
                      <a:r>
                        <a:rPr lang="en-GB" sz="900" u="sng" strike="noStrike">
                          <a:effectLst/>
                        </a:rPr>
                        <a:t> 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905496061"/>
                  </a:ext>
                </a:extLst>
              </a:tr>
              <a:tr h="286254">
                <a:tc>
                  <a:txBody>
                    <a:bodyPr/>
                    <a:lstStyle/>
                    <a:p>
                      <a:pPr algn="l" fontAlgn="ctr"/>
                      <a:endParaRPr lang="en-GB" sz="900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Student Wellbeing (ACS, DDS, Student Health)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u="sng" strike="noStrike">
                        <a:effectLst/>
                      </a:endParaRPr>
                    </a:p>
                    <a:p>
                      <a:r>
                        <a:rPr lang="en-GB" sz="900" u="sng" strike="noStrike">
                          <a:effectLst/>
                          <a:hlinkClick r:id="rId7"/>
                        </a:rPr>
                        <a:t>https://www.youtube.com/watch?v=lS5Vq_LWS8k  </a:t>
                      </a:r>
                      <a:r>
                        <a:rPr lang="en-GB" sz="900" u="sng" strike="noStrike">
                          <a:effectLst/>
                        </a:rPr>
                        <a:t> </a:t>
                      </a:r>
                      <a:endParaRPr lang="en-GB" sz="900"/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4149601736"/>
                  </a:ext>
                </a:extLst>
              </a:tr>
              <a:tr h="286254">
                <a:tc>
                  <a:txBody>
                    <a:bodyPr/>
                    <a:lstStyle/>
                    <a:p>
                      <a:pPr algn="l" fontAlgn="ctr"/>
                      <a:endParaRPr lang="en-GB" sz="900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Careers &amp; Enterprise 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u="sng" strike="noStrike">
                        <a:effectLst/>
                      </a:endParaRPr>
                    </a:p>
                    <a:p>
                      <a:r>
                        <a:rPr lang="en-GB" sz="900" u="sng" strike="noStrike">
                          <a:effectLst/>
                          <a:hlinkClick r:id="rId8"/>
                        </a:rPr>
                        <a:t>https://www.youtube.com/watch?v=i0C9zc9gdfg  </a:t>
                      </a:r>
                      <a:r>
                        <a:rPr lang="en-GB" sz="900" u="sng" strike="noStrike">
                          <a:effectLst/>
                        </a:rPr>
                        <a:t> </a:t>
                      </a:r>
                      <a:endParaRPr lang="en-GB" sz="900"/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598181807"/>
                  </a:ext>
                </a:extLst>
              </a:tr>
              <a:tr h="286254">
                <a:tc>
                  <a:txBody>
                    <a:bodyPr/>
                    <a:lstStyle/>
                    <a:p>
                      <a:pPr algn="l" fontAlgn="ctr"/>
                      <a:endParaRPr lang="en-GB" sz="900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IT services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u="sng" strike="noStrike">
                        <a:effectLst/>
                      </a:endParaRPr>
                    </a:p>
                    <a:p>
                      <a:r>
                        <a:rPr lang="en-GB" sz="900" u="sng" strike="noStrike">
                          <a:effectLst/>
                          <a:hlinkClick r:id="rId9"/>
                        </a:rPr>
                        <a:t>https://youtu.be/v_ifPAJwNd8 </a:t>
                      </a:r>
                      <a:r>
                        <a:rPr lang="en-GB" sz="900" u="sng" strike="noStrike">
                          <a:effectLst/>
                        </a:rPr>
                        <a:t> </a:t>
                      </a:r>
                      <a:endParaRPr lang="en-GB" sz="900"/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269050064"/>
                  </a:ext>
                </a:extLst>
              </a:tr>
              <a:tr h="286254">
                <a:tc>
                  <a:txBody>
                    <a:bodyPr/>
                    <a:lstStyle/>
                    <a:p>
                      <a:pPr algn="l" fontAlgn="ctr"/>
                      <a:endParaRPr lang="en-GB" sz="900" u="none" strike="noStrike">
                        <a:effectLst/>
                      </a:endParaRPr>
                    </a:p>
                    <a:p>
                      <a:pPr algn="l" fontAlgn="ctr"/>
                      <a:r>
                        <a:rPr lang="en-GB" sz="900" u="none" strike="noStrike" err="1">
                          <a:effectLst/>
                        </a:rPr>
                        <a:t>QMPlus</a:t>
                      </a:r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u="sng" strike="noStrike">
                        <a:effectLst/>
                      </a:endParaRPr>
                    </a:p>
                    <a:p>
                      <a:r>
                        <a:rPr lang="en-GB" sz="900" u="sng" strike="noStrike">
                          <a:effectLst/>
                          <a:hlinkClick r:id="rId10"/>
                        </a:rPr>
                        <a:t>https://www.qmul.ac.uk/newstudents/before-you-arrive/qmplus/  </a:t>
                      </a:r>
                      <a:r>
                        <a:rPr lang="en-GB" sz="900" u="sng" strike="noStrike">
                          <a:effectLst/>
                        </a:rPr>
                        <a:t> </a:t>
                      </a:r>
                      <a:endParaRPr lang="en-GB" sz="900"/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374085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42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01" y="1281175"/>
            <a:ext cx="6349889" cy="1017390"/>
          </a:xfrm>
        </p:spPr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b="1" dirty="0"/>
              <a:t>For more information :</a:t>
            </a:r>
            <a:endParaRPr lang="en-US" b="1" dirty="0">
              <a:cs typeface="Arial"/>
            </a:endParaRPr>
          </a:p>
          <a:p>
            <a:pPr>
              <a:buFont typeface="Wingdings" panose="020B0604020202020204" pitchFamily="34" charset="0"/>
              <a:buChar char="v"/>
              <a:defRPr/>
            </a:pPr>
            <a:r>
              <a:rPr lang="en-US" dirty="0"/>
              <a:t>Please visit the school PGT hub: </a:t>
            </a:r>
            <a:r>
              <a:rPr lang="en-US" u="sng" dirty="0">
                <a:hlinkClick r:id="rId2"/>
              </a:rPr>
              <a:t>qmul.ac.uk/sef/postgrad-study</a:t>
            </a:r>
            <a:endParaRPr lang="en-US" u="sng" dirty="0">
              <a:cs typeface="Arial"/>
            </a:endParaRPr>
          </a:p>
          <a:p>
            <a:pPr>
              <a:buFont typeface="Wingdings" panose="020B0604020202020204" pitchFamily="34" charset="0"/>
              <a:buChar char="v"/>
              <a:defRPr/>
            </a:pPr>
            <a:r>
              <a:rPr lang="en-US" dirty="0"/>
              <a:t>Please check your QMUL student email address</a:t>
            </a:r>
            <a:endParaRPr lang="en-US" dirty="0">
              <a:cs typeface="Arial"/>
            </a:endParaRPr>
          </a:p>
          <a:p>
            <a:pPr>
              <a:buFont typeface="Wingdings" panose="020B0604020202020204" pitchFamily="34" charset="0"/>
              <a:buChar char="v"/>
              <a:defRPr/>
            </a:pPr>
            <a:endParaRPr lang="en-US">
              <a:cs typeface="Arial"/>
            </a:endParaRP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5824793" y="984979"/>
            <a:ext cx="2847929" cy="19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6D0BA1-653C-AFBC-E764-3CD4ED29BC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4084537" cy="518189"/>
          </a:xfrm>
        </p:spPr>
        <p:txBody>
          <a:bodyPr/>
          <a:lstStyle/>
          <a:p>
            <a:r>
              <a:rPr lang="en-GB"/>
              <a:t>Questions and Answers?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D82EC-CBD4-1795-B6A0-97A5527C24A4}"/>
              </a:ext>
            </a:extLst>
          </p:cNvPr>
          <p:cNvSpPr txBox="1"/>
          <p:nvPr/>
        </p:nvSpPr>
        <p:spPr>
          <a:xfrm>
            <a:off x="271370" y="2421709"/>
            <a:ext cx="4884666" cy="515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Follow us on social media!</a:t>
            </a:r>
          </a:p>
          <a:p>
            <a:endParaRPr lang="en-US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5D000779-188B-A254-9499-F6266C32C298}"/>
              </a:ext>
            </a:extLst>
          </p:cNvPr>
          <p:cNvGrpSpPr>
            <a:grpSpLocks/>
          </p:cNvGrpSpPr>
          <p:nvPr/>
        </p:nvGrpSpPr>
        <p:grpSpPr bwMode="auto">
          <a:xfrm>
            <a:off x="354151" y="2893775"/>
            <a:ext cx="4158856" cy="637350"/>
            <a:chOff x="0" y="0"/>
            <a:chExt cx="11488557" cy="2099041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3AB0A22-238D-FD3D-BE8F-0798BB8FD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713" y="7099"/>
              <a:ext cx="2084844" cy="208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0CECBF0-056E-FF15-A7B1-04FA42D53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491" y="50992"/>
              <a:ext cx="1997057" cy="199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E5B5871-2F35-B08C-4E3C-44674897A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765" y="7099"/>
              <a:ext cx="2084844" cy="208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AC2B42B-7B63-754A-69B8-87F7C9E39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673" y="0"/>
              <a:ext cx="2206614" cy="2099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07ADB434-21BB-39DB-1BE7-35779CFC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045"/>
              <a:ext cx="2145546" cy="204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3A0DBD-40D6-4E8A-659F-3C363C2BB727}"/>
              </a:ext>
            </a:extLst>
          </p:cNvPr>
          <p:cNvSpPr txBox="1"/>
          <p:nvPr/>
        </p:nvSpPr>
        <p:spPr>
          <a:xfrm>
            <a:off x="424755" y="3675298"/>
            <a:ext cx="333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Search for the ‘School of Economics and Finance’</a:t>
            </a:r>
          </a:p>
        </p:txBody>
      </p:sp>
    </p:spTree>
    <p:extLst>
      <p:ext uri="{BB962C8B-B14F-4D97-AF65-F5344CB8AC3E}">
        <p14:creationId xmlns:p14="http://schemas.microsoft.com/office/powerpoint/2010/main" val="54491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7452" y="357759"/>
            <a:ext cx="4367689" cy="3848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b="1" spc="-165">
                <a:solidFill>
                  <a:srgbClr val="013799"/>
                </a:solidFill>
                <a:latin typeface="Trebuchet MS"/>
                <a:cs typeface="Trebuchet MS"/>
              </a:rPr>
              <a:t>Thank </a:t>
            </a:r>
            <a:r>
              <a:rPr sz="2400" b="1" spc="-127">
                <a:solidFill>
                  <a:srgbClr val="013799"/>
                </a:solidFill>
                <a:latin typeface="Trebuchet MS"/>
                <a:cs typeface="Trebuchet MS"/>
              </a:rPr>
              <a:t>you </a:t>
            </a:r>
            <a:r>
              <a:rPr sz="2400" b="1" spc="-139">
                <a:solidFill>
                  <a:srgbClr val="013799"/>
                </a:solidFill>
                <a:latin typeface="Trebuchet MS"/>
                <a:cs typeface="Trebuchet MS"/>
              </a:rPr>
              <a:t>for </a:t>
            </a:r>
            <a:r>
              <a:rPr sz="2400" b="1" spc="-116">
                <a:solidFill>
                  <a:srgbClr val="013799"/>
                </a:solidFill>
                <a:latin typeface="Trebuchet MS"/>
                <a:cs typeface="Trebuchet MS"/>
              </a:rPr>
              <a:t>choosing </a:t>
            </a:r>
            <a:r>
              <a:rPr sz="2400" b="1" spc="-127">
                <a:solidFill>
                  <a:srgbClr val="013799"/>
                </a:solidFill>
                <a:latin typeface="Trebuchet MS"/>
                <a:cs typeface="Trebuchet MS"/>
              </a:rPr>
              <a:t>our</a:t>
            </a:r>
            <a:r>
              <a:rPr sz="2400" b="1" spc="-371">
                <a:solidFill>
                  <a:srgbClr val="013799"/>
                </a:solidFill>
                <a:latin typeface="Trebuchet MS"/>
                <a:cs typeface="Trebuchet MS"/>
              </a:rPr>
              <a:t> </a:t>
            </a:r>
            <a:r>
              <a:rPr sz="2400" b="1" spc="-120">
                <a:solidFill>
                  <a:srgbClr val="013799"/>
                </a:solidFill>
                <a:latin typeface="Trebuchet MS"/>
                <a:cs typeface="Trebuchet MS"/>
              </a:rPr>
              <a:t>School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3139" y="992283"/>
            <a:ext cx="5434331" cy="689291"/>
          </a:xfrm>
          <a:prstGeom prst="rect">
            <a:avLst/>
          </a:prstGeom>
        </p:spPr>
        <p:txBody>
          <a:bodyPr vert="horz" wrap="square" lIns="0" tIns="47625" rIns="0" bIns="0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468" marR="3810" indent="-1064419" algn="ctr">
              <a:lnSpc>
                <a:spcPts val="2250"/>
              </a:lnSpc>
              <a:spcBef>
                <a:spcPts val="375"/>
              </a:spcBef>
            </a:pPr>
            <a:r>
              <a:rPr lang="en-GB" sz="2100" b="1" spc="-94">
                <a:solidFill>
                  <a:srgbClr val="253967"/>
                </a:solidFill>
                <a:latin typeface="Trebuchet MS"/>
                <a:cs typeface="Trebuchet MS"/>
              </a:rPr>
              <a:t>   </a:t>
            </a:r>
            <a:r>
              <a:rPr sz="2400" b="1" spc="-165">
                <a:solidFill>
                  <a:srgbClr val="013799"/>
                </a:solidFill>
                <a:latin typeface="Trebuchet MS"/>
              </a:rPr>
              <a:t>We wish you </a:t>
            </a:r>
            <a:r>
              <a:rPr lang="en-GB" sz="2400" b="1" spc="-165">
                <a:solidFill>
                  <a:srgbClr val="013799"/>
                </a:solidFill>
                <a:latin typeface="Trebuchet MS"/>
              </a:rPr>
              <a:t>all an</a:t>
            </a:r>
            <a:r>
              <a:rPr sz="2400" b="1" spc="-165">
                <a:solidFill>
                  <a:srgbClr val="013799"/>
                </a:solidFill>
                <a:latin typeface="Trebuchet MS"/>
              </a:rPr>
              <a:t> exciting, challenging</a:t>
            </a:r>
            <a:r>
              <a:rPr lang="en-GB" sz="2400" b="1" spc="-165">
                <a:solidFill>
                  <a:srgbClr val="013799"/>
                </a:solidFill>
                <a:latin typeface="Trebuchet MS"/>
              </a:rPr>
              <a:t>     </a:t>
            </a:r>
            <a:endParaRPr lang="en-US" sz="2400" b="1" spc="-165">
              <a:solidFill>
                <a:srgbClr val="013799"/>
              </a:solidFill>
              <a:latin typeface="Trebuchet MS"/>
            </a:endParaRPr>
          </a:p>
          <a:p>
            <a:pPr marL="1073468" marR="3810" indent="-1064419" algn="ctr">
              <a:lnSpc>
                <a:spcPts val="2250"/>
              </a:lnSpc>
              <a:spcBef>
                <a:spcPts val="375"/>
              </a:spcBef>
            </a:pPr>
            <a:r>
              <a:rPr sz="2400" b="1" spc="-165">
                <a:solidFill>
                  <a:srgbClr val="013799"/>
                </a:solidFill>
                <a:latin typeface="Trebuchet MS"/>
              </a:rPr>
              <a:t>and</a:t>
            </a:r>
            <a:r>
              <a:rPr lang="en-GB" sz="2400" b="1" spc="-165">
                <a:solidFill>
                  <a:srgbClr val="013799"/>
                </a:solidFill>
                <a:latin typeface="Trebuchet MS"/>
              </a:rPr>
              <a:t> </a:t>
            </a:r>
            <a:r>
              <a:rPr sz="2400" b="1" spc="-165">
                <a:solidFill>
                  <a:srgbClr val="013799"/>
                </a:solidFill>
                <a:latin typeface="Trebuchet MS"/>
              </a:rPr>
              <a:t>rewarding experience</a:t>
            </a:r>
            <a:endParaRPr lang="en-US" sz="2400" b="1" spc="-165">
              <a:solidFill>
                <a:srgbClr val="013799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3152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CF3277-FCD7-E20F-FCCE-1E9F02A7A7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3200">
                <a:solidFill>
                  <a:srgbClr val="243866"/>
                </a:solidFill>
                <a:latin typeface="Arial"/>
                <a:cs typeface="Arial"/>
              </a:rPr>
              <a:t>Welcome to our School!</a:t>
            </a:r>
            <a:endParaRPr lang="en-US" sz="320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BE9C321-83C5-5B36-617F-07DF51B76DF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17753" y="979663"/>
            <a:ext cx="8643938" cy="141891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  <a:tabLst>
                <a:tab pos="3046730" algn="l"/>
              </a:tabLst>
            </a:pPr>
            <a:r>
              <a:rPr sz="2000" b="1" spc="-5">
                <a:latin typeface="Arial"/>
                <a:cs typeface="DejaVu Sans"/>
              </a:rPr>
              <a:t>Congratulations </a:t>
            </a:r>
            <a:r>
              <a:rPr sz="2000" b="1">
                <a:latin typeface="Arial"/>
                <a:cs typeface="DejaVu Sans"/>
              </a:rPr>
              <a:t>for </a:t>
            </a:r>
            <a:r>
              <a:rPr sz="2000" b="1" spc="-5">
                <a:latin typeface="Arial"/>
                <a:cs typeface="DejaVu Sans"/>
              </a:rPr>
              <a:t>securing </a:t>
            </a:r>
            <a:r>
              <a:rPr sz="2000" b="1">
                <a:latin typeface="Arial"/>
                <a:cs typeface="DejaVu Sans"/>
              </a:rPr>
              <a:t>a </a:t>
            </a:r>
            <a:r>
              <a:rPr sz="2000" b="1" spc="-5">
                <a:latin typeface="Arial"/>
                <a:cs typeface="DejaVu Sans"/>
              </a:rPr>
              <a:t>place at </a:t>
            </a:r>
            <a:r>
              <a:rPr sz="2000" b="1">
                <a:latin typeface="Arial"/>
                <a:cs typeface="DejaVu Sans"/>
              </a:rPr>
              <a:t>one of </a:t>
            </a:r>
            <a:r>
              <a:rPr lang="en-GB" sz="2000" b="1">
                <a:latin typeface="Arial"/>
                <a:cs typeface="DejaVu Sans"/>
              </a:rPr>
              <a:t>the </a:t>
            </a:r>
            <a:r>
              <a:rPr sz="2000" b="1" spc="-5">
                <a:latin typeface="Arial"/>
                <a:cs typeface="DejaVu Sans"/>
              </a:rPr>
              <a:t>UK’s leading institutions</a:t>
            </a:r>
            <a:r>
              <a:rPr lang="en-GB" sz="2000" b="1" spc="-5">
                <a:latin typeface="Arial"/>
                <a:cs typeface="DejaVu Sans"/>
              </a:rPr>
              <a:t> </a:t>
            </a:r>
            <a:r>
              <a:rPr sz="2000" b="1">
                <a:latin typeface="Arial"/>
                <a:cs typeface="DejaVu Sans"/>
              </a:rPr>
              <a:t>for </a:t>
            </a:r>
            <a:r>
              <a:rPr sz="2000" b="1" spc="-5">
                <a:latin typeface="Arial"/>
                <a:cs typeface="DejaVu Sans"/>
              </a:rPr>
              <a:t>excellence</a:t>
            </a:r>
            <a:r>
              <a:rPr sz="2000" b="1" spc="-10">
                <a:latin typeface="Arial"/>
                <a:cs typeface="DejaVu Sans"/>
              </a:rPr>
              <a:t> </a:t>
            </a:r>
            <a:r>
              <a:rPr sz="2000" b="1" spc="-5">
                <a:latin typeface="Arial"/>
                <a:cs typeface="DejaVu Sans"/>
              </a:rPr>
              <a:t>in:</a:t>
            </a:r>
            <a:endParaRPr lang="en-GB" sz="2000" b="1" spc="-5">
              <a:latin typeface="Arial"/>
              <a:cs typeface="DejaVu Sans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  <a:tabLst>
                <a:tab pos="3046730" algn="l"/>
              </a:tabLst>
            </a:pPr>
            <a:endParaRPr lang="en-GB" sz="2000" b="1" spc="-5">
              <a:latin typeface="DejaVu Sans"/>
              <a:cs typeface="DejaVu Sans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  <a:tabLst>
                <a:tab pos="3046730" algn="l"/>
              </a:tabLst>
            </a:pPr>
            <a:endParaRPr sz="2000">
              <a:latin typeface="DejaVu Sans"/>
              <a:cs typeface="DejaVu San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4EA5057-6BAF-5B7D-9A9C-FD6B36D959C0}"/>
              </a:ext>
            </a:extLst>
          </p:cNvPr>
          <p:cNvSpPr txBox="1"/>
          <p:nvPr/>
        </p:nvSpPr>
        <p:spPr>
          <a:xfrm>
            <a:off x="417753" y="1762993"/>
            <a:ext cx="4992894" cy="136646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69900" marR="2246630" indent="-457200">
              <a:lnSpc>
                <a:spcPct val="150000"/>
              </a:lnSpc>
              <a:spcBef>
                <a:spcPts val="100"/>
              </a:spcBef>
              <a:buFont typeface="Wingdings"/>
              <a:buChar char="v"/>
            </a:pPr>
            <a:r>
              <a:rPr sz="2000" spc="-80">
                <a:latin typeface="Arial"/>
                <a:cs typeface="DejaVu Sans"/>
              </a:rPr>
              <a:t>Teaching</a:t>
            </a:r>
            <a:r>
              <a:rPr lang="en-GB" sz="2000" spc="-80">
                <a:latin typeface="Arial"/>
                <a:cs typeface="DejaVu Sans"/>
              </a:rPr>
              <a:t>  </a:t>
            </a:r>
            <a:endParaRPr lang="en-US" sz="2000">
              <a:latin typeface="Arial"/>
              <a:cs typeface="DejaVu Sans"/>
            </a:endParaRPr>
          </a:p>
          <a:p>
            <a:pPr marL="469900" marR="2246630" indent="-457200">
              <a:lnSpc>
                <a:spcPct val="150000"/>
              </a:lnSpc>
              <a:spcBef>
                <a:spcPts val="100"/>
              </a:spcBef>
              <a:buFont typeface="Wingdings"/>
              <a:buChar char="v"/>
            </a:pPr>
            <a:r>
              <a:rPr lang="en-US" sz="2000" spc="-155">
                <a:latin typeface="Arial"/>
                <a:cs typeface="DejaVu Sans"/>
              </a:rPr>
              <a:t>R</a:t>
            </a:r>
            <a:r>
              <a:rPr lang="en-US" sz="2000">
                <a:latin typeface="Arial"/>
                <a:cs typeface="DejaVu Sans"/>
              </a:rPr>
              <a:t>esea</a:t>
            </a:r>
            <a:r>
              <a:rPr lang="en-US" sz="2000" spc="-80">
                <a:latin typeface="Arial"/>
                <a:cs typeface="DejaVu Sans"/>
              </a:rPr>
              <a:t>r</a:t>
            </a:r>
            <a:r>
              <a:rPr lang="en-US" sz="2000" spc="10">
                <a:latin typeface="Arial"/>
                <a:cs typeface="DejaVu Sans"/>
              </a:rPr>
              <a:t>c</a:t>
            </a:r>
            <a:r>
              <a:rPr lang="en-US" sz="2000">
                <a:latin typeface="Arial"/>
                <a:cs typeface="DejaVu Sans"/>
              </a:rPr>
              <a:t>h</a:t>
            </a:r>
          </a:p>
          <a:p>
            <a:pPr marL="469900" marR="2246630" indent="-457200">
              <a:lnSpc>
                <a:spcPct val="150000"/>
              </a:lnSpc>
              <a:spcBef>
                <a:spcPts val="100"/>
              </a:spcBef>
              <a:buFont typeface="Wingdings"/>
              <a:buChar char="v"/>
            </a:pPr>
            <a:r>
              <a:rPr lang="en-US" sz="2000" spc="-15">
                <a:latin typeface="Arial"/>
                <a:cs typeface="DejaVu Sans"/>
              </a:rPr>
              <a:t>Public </a:t>
            </a:r>
            <a:r>
              <a:rPr sz="2000" spc="-5">
                <a:latin typeface="Arial"/>
                <a:cs typeface="DejaVu Sans"/>
              </a:rPr>
              <a:t>engagement</a:t>
            </a:r>
            <a:endParaRPr sz="2000">
              <a:latin typeface="Arial"/>
              <a:cs typeface="DejaVu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C437B-091A-4E83-686D-8CF45182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94" y="1689121"/>
            <a:ext cx="3803241" cy="23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200">
                <a:latin typeface="Arial"/>
                <a:cs typeface="Arial"/>
              </a:rPr>
              <a:t>Your Student Support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CD1B0-B7E2-4858-BFC1-2AE17CAAFC48}"/>
              </a:ext>
            </a:extLst>
          </p:cNvPr>
          <p:cNvSpPr txBox="1"/>
          <p:nvPr/>
        </p:nvSpPr>
        <p:spPr>
          <a:xfrm>
            <a:off x="340698" y="843263"/>
            <a:ext cx="5138208" cy="38433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/>
              <a:t>You can find us at​: </a:t>
            </a:r>
            <a:r>
              <a:rPr lang="en-GB" sz="1400" b="1"/>
              <a:t>GC306</a:t>
            </a:r>
            <a:r>
              <a:rPr lang="en-GB" sz="1400"/>
              <a:t>, 3rd Floor of The Graduate Centre</a:t>
            </a:r>
            <a:endParaRPr lang="en-GB" sz="1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400"/>
              <a:t>Office hours: 09.30 to 16.30 Monday to Friday</a:t>
            </a:r>
            <a:endParaRPr lang="en-GB" sz="1400"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400" b="1"/>
              <a:t>Your Support Team members are: </a:t>
            </a:r>
            <a:endParaRPr lang="en-GB" sz="1400" b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400"/>
              <a:t>Sarah Riley     – Teaching &amp; Learning Manager</a:t>
            </a:r>
            <a:endParaRPr lang="en-GB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400"/>
              <a:t>James Kilvington  – PGT Programme Manager</a:t>
            </a:r>
            <a:endParaRPr lang="en-GB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400"/>
              <a:t>Oliver Grabowski  – PGT Programme Officer</a:t>
            </a:r>
            <a:endParaRPr lang="en-GB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400"/>
              <a:t>Kay </a:t>
            </a:r>
            <a:r>
              <a:rPr lang="en-GB" sz="1400" err="1"/>
              <a:t>Serroukh</a:t>
            </a:r>
            <a:r>
              <a:rPr lang="en-GB" sz="1400"/>
              <a:t>    – PGT Student Support Officer</a:t>
            </a:r>
            <a:endParaRPr lang="en-GB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400">
                <a:cs typeface="Arial"/>
              </a:rPr>
              <a:t>Louise Richardson   – PGT Student Support Officer</a:t>
            </a:r>
          </a:p>
          <a:p>
            <a:pPr>
              <a:lnSpc>
                <a:spcPct val="150000"/>
              </a:lnSpc>
            </a:pPr>
            <a:endParaRPr lang="en-GB" sz="1400"/>
          </a:p>
          <a:p>
            <a:pPr>
              <a:lnSpc>
                <a:spcPct val="150000"/>
              </a:lnSpc>
            </a:pPr>
            <a:r>
              <a:rPr lang="en-GB" sz="1400"/>
              <a:t>All student support queries: </a:t>
            </a:r>
            <a:r>
              <a:rPr lang="en-GB" sz="1400" b="1" u="sng">
                <a:hlinkClick r:id="rId2"/>
              </a:rPr>
              <a:t>pgsefsupport@qmul.ac.uk</a:t>
            </a:r>
            <a:r>
              <a:rPr lang="en-GB" sz="1400" b="1" u="sng"/>
              <a:t> </a:t>
            </a:r>
            <a:endParaRPr lang="en-GB" sz="1400" b="1" u="sng">
              <a:cs typeface="Arial"/>
            </a:endParaRPr>
          </a:p>
          <a:p>
            <a:endParaRPr lang="en-GB" u="sng">
              <a:cs typeface="Arial"/>
            </a:endParaRPr>
          </a:p>
        </p:txBody>
      </p:sp>
      <p:pic>
        <p:nvPicPr>
          <p:cNvPr id="10" name="Picture 9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60E4D5AC-C5E7-9DA4-6E60-D7D3AD4A9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025" y="1561437"/>
            <a:ext cx="3578277" cy="21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5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latin typeface="Arial"/>
                <a:cs typeface="Arial"/>
              </a:rPr>
              <a:t>Student Support and Guidance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CD1B0-B7E2-4858-BFC1-2AE17CAAFC48}"/>
              </a:ext>
            </a:extLst>
          </p:cNvPr>
          <p:cNvSpPr txBox="1"/>
          <p:nvPr/>
        </p:nvSpPr>
        <p:spPr>
          <a:xfrm>
            <a:off x="186692" y="710170"/>
            <a:ext cx="6256748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b="1"/>
              <a:t>James Kilvington (Programme Manager) </a:t>
            </a:r>
            <a:r>
              <a:rPr lang="en-GB"/>
              <a:t>and</a:t>
            </a:r>
            <a:r>
              <a:rPr lang="en-GB" b="1"/>
              <a:t> Oliver Grabowski (Programme Officer) </a:t>
            </a:r>
            <a:r>
              <a:rPr lang="en-GB"/>
              <a:t>are your first point of contact if you need support on any issues related to the administration of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</a:rPr>
              <a:t>teaching activities </a:t>
            </a:r>
            <a:r>
              <a:rPr lang="en-GB" i="1"/>
              <a:t>and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</a:rPr>
              <a:t>assessment</a:t>
            </a:r>
            <a:r>
              <a:rPr lang="en-GB"/>
              <a:t>. They have responsibility within the School for module registration, timetabling, examinations, graduation and awards.</a:t>
            </a:r>
            <a:endParaRPr lang="en-GB">
              <a:cs typeface="Arial"/>
            </a:endParaRPr>
          </a:p>
          <a:p>
            <a:pPr algn="just"/>
            <a:endParaRPr lang="en-GB">
              <a:cs typeface="Arial"/>
            </a:endParaRPr>
          </a:p>
          <a:p>
            <a:pPr algn="just"/>
            <a:r>
              <a:rPr lang="en-GB" b="1" err="1"/>
              <a:t>Yioryos</a:t>
            </a:r>
            <a:r>
              <a:rPr lang="en-GB" b="1"/>
              <a:t> </a:t>
            </a:r>
            <a:r>
              <a:rPr lang="en-GB" b="1" err="1"/>
              <a:t>Makedonis</a:t>
            </a:r>
            <a:r>
              <a:rPr lang="en-GB" b="1"/>
              <a:t> (Senior Tutor) </a:t>
            </a:r>
            <a:r>
              <a:rPr lang="en-GB"/>
              <a:t>provides pastoral advice and guidance as well as advice on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</a:rPr>
              <a:t>academic related </a:t>
            </a:r>
            <a:r>
              <a:rPr lang="en-GB"/>
              <a:t>issues. Senior Tutors can also help with questions on School or University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</a:rPr>
              <a:t>regulations, policies</a:t>
            </a:r>
            <a:r>
              <a:rPr lang="en-GB"/>
              <a:t>, and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</a:rPr>
              <a:t>procedures</a:t>
            </a:r>
            <a:r>
              <a:rPr lang="en-GB"/>
              <a:t>.</a:t>
            </a:r>
            <a:endParaRPr lang="en-GB">
              <a:cs typeface="Arial"/>
            </a:endParaRPr>
          </a:p>
          <a:p>
            <a:pPr algn="just"/>
            <a:endParaRPr lang="en-GB">
              <a:cs typeface="Arial"/>
            </a:endParaRPr>
          </a:p>
          <a:p>
            <a:pPr algn="just"/>
            <a:r>
              <a:rPr lang="en-GB" b="1">
                <a:cs typeface="Arial"/>
              </a:rPr>
              <a:t>Kay </a:t>
            </a:r>
            <a:r>
              <a:rPr lang="en-GB" b="1" err="1">
                <a:cs typeface="Arial"/>
              </a:rPr>
              <a:t>Serroukh</a:t>
            </a:r>
            <a:r>
              <a:rPr lang="en-GB" b="1">
                <a:cs typeface="Arial"/>
              </a:rPr>
              <a:t> &amp; Louise Richardson (Student Support Officer/SSO)</a:t>
            </a:r>
            <a:r>
              <a:rPr lang="en-GB">
                <a:cs typeface="Arial"/>
              </a:rPr>
              <a:t> are your first point of contact if you need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advice</a:t>
            </a:r>
            <a:r>
              <a:rPr lang="en-GB" i="1">
                <a:cs typeface="Arial"/>
              </a:rPr>
              <a:t> </a:t>
            </a:r>
            <a:r>
              <a:rPr lang="en-GB">
                <a:cs typeface="Arial"/>
              </a:rPr>
              <a:t>and</a:t>
            </a:r>
            <a:r>
              <a:rPr lang="en-GB" i="1">
                <a:cs typeface="Arial"/>
              </a:rPr>
              <a:t>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guidance</a:t>
            </a:r>
            <a:r>
              <a:rPr lang="en-GB" i="1">
                <a:cs typeface="Arial"/>
              </a:rPr>
              <a:t> </a:t>
            </a:r>
            <a:r>
              <a:rPr lang="en-GB">
                <a:cs typeface="Arial"/>
              </a:rPr>
              <a:t>on any issues that are not primarily academic. They are available for providing expert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pastoral care </a:t>
            </a:r>
            <a:r>
              <a:rPr lang="en-GB">
                <a:cs typeface="Arial"/>
              </a:rPr>
              <a:t>and </a:t>
            </a:r>
            <a:r>
              <a:rPr lang="en-GB" i="1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support</a:t>
            </a:r>
            <a:r>
              <a:rPr lang="en-GB">
                <a:cs typeface="Arial"/>
              </a:rPr>
              <a:t> to all postgraduate students within the School of Economics and Finance as well being the link between students, the School, and central University support services. SSOs offer drop-in support sessions and 1-2-1 appointments can also be booked in person or via Teams.</a:t>
            </a:r>
          </a:p>
          <a:p>
            <a:endParaRPr lang="en-GB"/>
          </a:p>
          <a:p>
            <a:endParaRPr lang="en-GB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37CAD-58B5-8C65-F835-A367F9B1D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11" y="467668"/>
            <a:ext cx="2222508" cy="2933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10C38-AF9A-8A44-FDAD-D5E551A1C96C}"/>
              </a:ext>
            </a:extLst>
          </p:cNvPr>
          <p:cNvSpPr txBox="1"/>
          <p:nvPr/>
        </p:nvSpPr>
        <p:spPr>
          <a:xfrm>
            <a:off x="6721137" y="3401318"/>
            <a:ext cx="213988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err="1"/>
              <a:t>Yioryos</a:t>
            </a:r>
            <a:r>
              <a:rPr lang="en-GB" sz="1400" b="1"/>
              <a:t> </a:t>
            </a:r>
            <a:r>
              <a:rPr lang="en-GB" sz="1400" b="1" err="1"/>
              <a:t>Makedonis</a:t>
            </a:r>
            <a:r>
              <a:rPr lang="en-GB" sz="1400"/>
              <a:t>, </a:t>
            </a:r>
            <a:endParaRPr lang="en-US" sz="1400">
              <a:cs typeface="Arial"/>
            </a:endParaRPr>
          </a:p>
          <a:p>
            <a:r>
              <a:rPr lang="en-GB" sz="1400"/>
              <a:t>Senior Tutor</a:t>
            </a:r>
          </a:p>
        </p:txBody>
      </p:sp>
    </p:spTree>
    <p:extLst>
      <p:ext uri="{BB962C8B-B14F-4D97-AF65-F5344CB8AC3E}">
        <p14:creationId xmlns:p14="http://schemas.microsoft.com/office/powerpoint/2010/main" val="119523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Advice and Counselling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024" y="781499"/>
            <a:ext cx="6125672" cy="3466376"/>
          </a:xfrm>
        </p:spPr>
        <p:txBody>
          <a:bodyPr lIns="91440" tIns="45720" rIns="91440" bIns="45720" anchor="t"/>
          <a:lstStyle/>
          <a:p>
            <a:pPr marL="171450" indent="-171450">
              <a:buFont typeface="Wingdings" panose="020B0604020202020204" pitchFamily="34" charset="0"/>
              <a:buChar char="v"/>
            </a:pPr>
            <a:r>
              <a:rPr lang="en-GB" sz="1200" b="1"/>
              <a:t>Advice</a:t>
            </a:r>
            <a:endParaRPr lang="en-GB" sz="1200" b="1">
              <a:cs typeface="Arial"/>
            </a:endParaRPr>
          </a:p>
          <a:p>
            <a:pPr marL="0" indent="0">
              <a:buNone/>
            </a:pPr>
            <a:r>
              <a:rPr lang="en-GB" sz="1200"/>
              <a:t>Welfare Advisers offer professional advice re: financial, legal and welfare issues</a:t>
            </a:r>
            <a:endParaRPr lang="en-GB" sz="1200">
              <a:cs typeface="Arial"/>
            </a:endParaRPr>
          </a:p>
          <a:p>
            <a:pPr marL="0" indent="0">
              <a:buNone/>
            </a:pPr>
            <a:r>
              <a:rPr lang="en-GB" sz="1200"/>
              <a:t>Immigration, money, tuition fee status, international student issues, etc </a:t>
            </a:r>
            <a:endParaRPr lang="en-GB" sz="1200">
              <a:cs typeface="Arial"/>
            </a:endParaRPr>
          </a:p>
          <a:p>
            <a:pPr marL="171450" indent="-171450">
              <a:buFont typeface="Wingdings" panose="020B0604020202020204" pitchFamily="34" charset="0"/>
              <a:buChar char="v"/>
            </a:pPr>
            <a:r>
              <a:rPr lang="en-GB" sz="1200" b="1"/>
              <a:t>Counselling</a:t>
            </a:r>
            <a:endParaRPr lang="en-GB" sz="1200" b="1">
              <a:cs typeface="Arial"/>
            </a:endParaRPr>
          </a:p>
          <a:p>
            <a:pPr marL="0" indent="0">
              <a:buNone/>
            </a:pPr>
            <a:r>
              <a:rPr lang="en-GB" sz="1200"/>
              <a:t>Appointments with counsellors, help in a crisis, self-help resources</a:t>
            </a:r>
            <a:endParaRPr lang="en-GB" sz="1200">
              <a:cs typeface="Arial"/>
            </a:endParaRPr>
          </a:p>
          <a:p>
            <a:pPr marL="171450" indent="-171450">
              <a:buFont typeface="Wingdings" panose="020B0604020202020204" pitchFamily="34" charset="0"/>
              <a:buChar char="v"/>
            </a:pPr>
            <a:r>
              <a:rPr lang="en-GB" sz="1200" b="1"/>
              <a:t>Mental Health Advice </a:t>
            </a:r>
            <a:endParaRPr lang="en-GB" sz="1200" b="1">
              <a:cs typeface="Arial"/>
            </a:endParaRPr>
          </a:p>
          <a:p>
            <a:pPr marL="0" indent="0">
              <a:buNone/>
            </a:pPr>
            <a:r>
              <a:rPr lang="en-GB" sz="1200"/>
              <a:t>Appointments with Mental Health Advisers: </a:t>
            </a:r>
            <a:r>
              <a:rPr lang="en-GB" sz="1200" u="sng">
                <a:solidFill>
                  <a:srgbClr val="EC008C"/>
                </a:solidFill>
                <a:hlinkClick r:id="rId2"/>
              </a:rPr>
              <a:t>welfare.qmul.ac.uk</a:t>
            </a:r>
            <a:endParaRPr lang="en-GB" sz="1200" u="sng">
              <a:solidFill>
                <a:srgbClr val="EC008C"/>
              </a:solidFill>
              <a:cs typeface="Arial"/>
            </a:endParaRPr>
          </a:p>
          <a:p>
            <a:pPr marL="171450" indent="-171450">
              <a:buFont typeface="Wingdings" panose="020B0604020202020204" pitchFamily="34" charset="0"/>
              <a:buChar char="v"/>
            </a:pPr>
            <a:r>
              <a:rPr lang="en-GB" sz="1200" b="1"/>
              <a:t>Student Advice Guides</a:t>
            </a:r>
            <a:endParaRPr lang="en-GB" sz="1200" b="1">
              <a:cs typeface="Arial"/>
            </a:endParaRPr>
          </a:p>
          <a:p>
            <a:pPr marL="0" indent="0">
              <a:buNone/>
            </a:pPr>
            <a:r>
              <a:rPr lang="en-GB" sz="1200"/>
              <a:t>Budgeting, Council Tax, Disability, Funding: </a:t>
            </a:r>
            <a:r>
              <a:rPr lang="en-GB" sz="1200" u="sng">
                <a:solidFill>
                  <a:srgbClr val="EC008C"/>
                </a:solidFill>
                <a:hlinkClick r:id="rId3"/>
              </a:rPr>
              <a:t>welfare.qmul.ac.uk/student-advice-guides</a:t>
            </a:r>
            <a:endParaRPr lang="en-GB" sz="1200" u="sng">
              <a:solidFill>
                <a:srgbClr val="EC008C"/>
              </a:solidFill>
              <a:cs typeface="Arial"/>
            </a:endParaRPr>
          </a:p>
          <a:p>
            <a:pPr marL="0" indent="0">
              <a:buNone/>
            </a:pPr>
            <a:endParaRPr lang="en-GB" sz="1200"/>
          </a:p>
          <a:p>
            <a:pPr marL="0" indent="0">
              <a:buNone/>
            </a:pPr>
            <a:r>
              <a:rPr lang="en-GB" sz="1200"/>
              <a:t>Advisers are located on the ground floor of the </a:t>
            </a:r>
            <a:r>
              <a:rPr lang="en-GB" sz="1200" b="1"/>
              <a:t>Geography Building</a:t>
            </a:r>
            <a:r>
              <a:rPr lang="en-GB" sz="1200"/>
              <a:t>, on the Mile End Campus, open 10am-4pm from Monday to Friday during term time.</a:t>
            </a:r>
            <a:endParaRPr lang="en-GB" sz="1200">
              <a:cs typeface="Arial"/>
            </a:endParaRPr>
          </a:p>
          <a:p>
            <a:pPr marL="0" indent="0">
              <a:buNone/>
            </a:pPr>
            <a:endParaRPr lang="en-GB" sz="1050" u="sng"/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5757204" y="898812"/>
            <a:ext cx="2962304" cy="198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6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E0999-D8B4-D785-2CBF-C9DAFD1E67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Contacting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C4CB1-AE0E-2103-1192-F23276118E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951" y="891978"/>
            <a:ext cx="8672097" cy="3420450"/>
          </a:xfrm>
        </p:spPr>
        <p:txBody>
          <a:bodyPr lIns="91440" tIns="45720" rIns="91440" bIns="45720" anchor="t"/>
          <a:lstStyle/>
          <a:p>
            <a:pPr>
              <a:buFont typeface="Wingdings" panose="020B0604020202020204" pitchFamily="34" charset="0"/>
              <a:buChar char="v"/>
            </a:pPr>
            <a:r>
              <a:rPr lang="en-GB"/>
              <a:t>You can contact any Support Team member via the shared mailbox: </a:t>
            </a:r>
            <a:r>
              <a:rPr lang="en-GB" b="1">
                <a:hlinkClick r:id="rId2"/>
              </a:rPr>
              <a:t>pgsefsupport@qmul.ac.uk</a:t>
            </a:r>
            <a:r>
              <a:rPr lang="en-GB" b="1"/>
              <a:t> </a:t>
            </a:r>
            <a:endParaRPr lang="en-US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u="sng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sz="1400"/>
              <a:t>Please remember to state your </a:t>
            </a:r>
            <a:r>
              <a:rPr lang="en-GB" sz="1400" b="1"/>
              <a:t>student ID</a:t>
            </a:r>
            <a:r>
              <a:rPr lang="en-GB" sz="1400"/>
              <a:t> and </a:t>
            </a:r>
            <a:r>
              <a:rPr lang="en-GB" sz="1400" b="1"/>
              <a:t>programme </a:t>
            </a:r>
            <a:r>
              <a:rPr lang="en-GB" b="1"/>
              <a:t>title</a:t>
            </a:r>
            <a:r>
              <a:rPr lang="en-GB"/>
              <a:t> in your</a:t>
            </a:r>
            <a:r>
              <a:rPr lang="en-GB" sz="1400"/>
              <a:t> email</a:t>
            </a:r>
            <a:r>
              <a:rPr lang="en-GB"/>
              <a:t> message.</a:t>
            </a:r>
            <a:endParaRPr lang="en-GB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/>
              <a:t>Please allow</a:t>
            </a:r>
            <a:r>
              <a:rPr lang="en-GB" sz="1400"/>
              <a:t> up to </a:t>
            </a:r>
            <a:r>
              <a:rPr lang="en-GB" sz="1400" b="1"/>
              <a:t>5 working days</a:t>
            </a:r>
            <a:r>
              <a:rPr lang="en-GB" sz="1400"/>
              <a:t> for </a:t>
            </a:r>
            <a:r>
              <a:rPr lang="en-GB"/>
              <a:t>the response to your</a:t>
            </a:r>
            <a:r>
              <a:rPr lang="en-GB" sz="1400"/>
              <a:t> email</a:t>
            </a:r>
            <a:r>
              <a:rPr lang="en-GB"/>
              <a:t> </a:t>
            </a:r>
            <a:r>
              <a:rPr lang="en-GB" sz="1400"/>
              <a:t>and we politely request </a:t>
            </a:r>
            <a:r>
              <a:rPr lang="en-GB"/>
              <a:t>that students</a:t>
            </a:r>
            <a:r>
              <a:rPr lang="en-GB" sz="1400"/>
              <a:t> </a:t>
            </a:r>
            <a:r>
              <a:rPr lang="en-GB"/>
              <a:t>kindly </a:t>
            </a:r>
            <a:r>
              <a:rPr lang="en-GB" u="sng"/>
              <a:t>do</a:t>
            </a:r>
            <a:r>
              <a:rPr lang="en-GB" sz="1400" u="sng"/>
              <a:t> not</a:t>
            </a:r>
            <a:r>
              <a:rPr lang="en-GB" sz="1400"/>
              <a:t> follow up on their initial email as this duplicates work. </a:t>
            </a:r>
            <a:endParaRPr lang="en-GB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US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sz="1400" dirty="0"/>
              <a:t>Kindly </a:t>
            </a:r>
            <a:r>
              <a:rPr lang="en-GB" sz="1400" b="1" dirty="0"/>
              <a:t>refrain</a:t>
            </a:r>
            <a:r>
              <a:rPr lang="en-GB" sz="1400" dirty="0"/>
              <a:t> from emailing individual personal email accounts as this </a:t>
            </a:r>
            <a:r>
              <a:rPr lang="en-GB" dirty="0"/>
              <a:t>may duplicate or delay the </a:t>
            </a:r>
            <a:r>
              <a:rPr lang="en-GB"/>
              <a:t>response your </a:t>
            </a:r>
            <a:r>
              <a:rPr lang="en-GB" dirty="0"/>
              <a:t>enquiry</a:t>
            </a:r>
            <a:r>
              <a:rPr lang="en-GB" sz="1400" dirty="0"/>
              <a:t>.</a:t>
            </a:r>
            <a:endParaRPr lang="en-GB" sz="1400" dirty="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>
                <a:cs typeface="Arial"/>
              </a:rPr>
              <a:t>We would like to maintain a </a:t>
            </a:r>
            <a:r>
              <a:rPr lang="en-GB" b="1">
                <a:cs typeface="Arial"/>
              </a:rPr>
              <a:t>mutual respect </a:t>
            </a:r>
            <a:r>
              <a:rPr lang="en-GB">
                <a:cs typeface="Arial"/>
              </a:rPr>
              <a:t>between students and staff. Abuse is not tolerated.</a:t>
            </a:r>
            <a:endParaRPr lang="en-GB" sz="1400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54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4EA6FF-C240-590D-8D61-2599390085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2400" spc="-5"/>
              <a:t>Module Registration and</a:t>
            </a:r>
            <a:r>
              <a:rPr lang="en-GB" sz="2400" spc="-65"/>
              <a:t> </a:t>
            </a:r>
            <a:r>
              <a:rPr lang="en-GB" sz="2400" spc="-5"/>
              <a:t>Timetable</a:t>
            </a:r>
            <a:endParaRPr lang="en-GB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251A0-7C07-FA51-4282-4064F413B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876459"/>
            <a:ext cx="8672097" cy="2841117"/>
          </a:xfrm>
        </p:spPr>
        <p:txBody>
          <a:bodyPr lIns="91440" tIns="45720" rIns="91440" bIns="45720" anchor="t"/>
          <a:lstStyle/>
          <a:p>
            <a:pPr marL="469900" indent="-457200">
              <a:lnSpc>
                <a:spcPct val="100000"/>
              </a:lnSpc>
              <a:spcBef>
                <a:spcPts val="690"/>
              </a:spcBef>
              <a:buFont typeface="Wingdings" panose="020B0604020202020204" pitchFamily="34" charset="0"/>
              <a:buChar char="v"/>
            </a:pPr>
            <a:r>
              <a:rPr lang="en-GB" spc="-35">
                <a:latin typeface="+mn-lt"/>
                <a:cs typeface="DejaVu Sans"/>
              </a:rPr>
              <a:t>You will select </a:t>
            </a:r>
            <a:r>
              <a:rPr lang="en-GB" spc="-5">
                <a:latin typeface="+mn-lt"/>
                <a:cs typeface="DejaVu Sans"/>
              </a:rPr>
              <a:t>your module </a:t>
            </a:r>
            <a:r>
              <a:rPr lang="en-GB">
                <a:latin typeface="+mn-lt"/>
                <a:cs typeface="DejaVu Sans"/>
              </a:rPr>
              <a:t>choices </a:t>
            </a:r>
            <a:r>
              <a:rPr lang="en-GB" spc="-10">
                <a:latin typeface="+mn-lt"/>
                <a:cs typeface="DejaVu Sans"/>
              </a:rPr>
              <a:t>using</a:t>
            </a:r>
            <a:r>
              <a:rPr lang="en-GB" spc="170">
                <a:latin typeface="+mn-lt"/>
                <a:cs typeface="DejaVu Sans"/>
              </a:rPr>
              <a:t> </a:t>
            </a:r>
            <a:r>
              <a:rPr lang="en-GB" spc="-5">
                <a:latin typeface="+mn-lt"/>
                <a:cs typeface="DejaVu Sans"/>
                <a:hlinkClick r:id="rId2"/>
              </a:rPr>
              <a:t>MySIS</a:t>
            </a:r>
            <a:endParaRPr lang="en-GB" spc="-5">
              <a:latin typeface="+mn-lt"/>
              <a:cs typeface="DejaVu Sans"/>
            </a:endParaRPr>
          </a:p>
          <a:p>
            <a:pPr marL="469900" marR="697865" indent="-457200">
              <a:lnSpc>
                <a:spcPts val="4790"/>
              </a:lnSpc>
              <a:spcBef>
                <a:spcPts val="259"/>
              </a:spcBef>
              <a:buFont typeface="Wingdings" panose="020B0604020202020204" pitchFamily="34" charset="0"/>
              <a:buChar char="v"/>
            </a:pPr>
            <a:r>
              <a:rPr lang="en-GB" spc="-5">
                <a:latin typeface="+mn-lt"/>
                <a:cs typeface="DejaVu Sans"/>
              </a:rPr>
              <a:t>The deadline to complete </a:t>
            </a:r>
            <a:r>
              <a:rPr lang="en-GB">
                <a:latin typeface="+mn-lt"/>
                <a:cs typeface="DejaVu Sans"/>
              </a:rPr>
              <a:t>your </a:t>
            </a:r>
            <a:r>
              <a:rPr lang="en-GB" spc="-5">
                <a:latin typeface="+mn-lt"/>
                <a:cs typeface="DejaVu Sans"/>
              </a:rPr>
              <a:t>elective modules selection will be 1pm on </a:t>
            </a:r>
            <a:r>
              <a:rPr lang="en-GB" u="sng" spc="-5">
                <a:latin typeface="+mn-lt"/>
                <a:cs typeface="DejaVu Sans"/>
              </a:rPr>
              <a:t>6th February 2025</a:t>
            </a:r>
            <a:r>
              <a:rPr lang="en-GB">
                <a:latin typeface="+mn-lt"/>
                <a:cs typeface="DejaVu Sans"/>
              </a:rPr>
              <a:t>.</a:t>
            </a:r>
            <a:endParaRPr lang="en-GB">
              <a:latin typeface="+mn-lt"/>
              <a:cs typeface="Arial"/>
            </a:endParaRPr>
          </a:p>
          <a:p>
            <a:pPr marL="469900" marR="697865" indent="-457200">
              <a:lnSpc>
                <a:spcPct val="100000"/>
              </a:lnSpc>
              <a:spcBef>
                <a:spcPts val="259"/>
              </a:spcBef>
              <a:buFont typeface="Wingdings" panose="020B0604020202020204" pitchFamily="34" charset="0"/>
              <a:buChar char="v"/>
            </a:pPr>
            <a:r>
              <a:rPr lang="en-GB">
                <a:latin typeface="+mn-lt"/>
                <a:cs typeface="DejaVu Sans"/>
              </a:rPr>
              <a:t>Please note that some modules, but not all, are scheduled in the </a:t>
            </a:r>
            <a:r>
              <a:rPr lang="en-GB">
                <a:solidFill>
                  <a:srgbClr val="EC008C"/>
                </a:solidFill>
                <a:latin typeface="+mn-lt"/>
                <a:cs typeface="DejaVu Sans"/>
              </a:rPr>
              <a:t>Winter-Spring Semester </a:t>
            </a:r>
            <a:r>
              <a:rPr lang="en-GB">
                <a:latin typeface="+mn-lt"/>
                <a:cs typeface="DejaVu Sans"/>
              </a:rPr>
              <a:t>and again in the </a:t>
            </a:r>
            <a:r>
              <a:rPr lang="en-GB">
                <a:solidFill>
                  <a:srgbClr val="EC008C"/>
                </a:solidFill>
                <a:latin typeface="+mn-lt"/>
                <a:cs typeface="DejaVu Sans"/>
              </a:rPr>
              <a:t>Spring-Summer Semester</a:t>
            </a:r>
            <a:r>
              <a:rPr lang="en-GB">
                <a:latin typeface="+mn-lt"/>
                <a:cs typeface="DejaVu Sans"/>
              </a:rPr>
              <a:t>. Please check carefully if the elective subjects that you are interested in will be taught once or in both semesters so that you can prioritise your preferred elective module choices.</a:t>
            </a:r>
          </a:p>
          <a:p>
            <a:pPr marL="469900" marR="697865" indent="-457200">
              <a:lnSpc>
                <a:spcPct val="100000"/>
              </a:lnSpc>
              <a:spcBef>
                <a:spcPts val="259"/>
              </a:spcBef>
              <a:buFont typeface="Wingdings" panose="020B0604020202020204" pitchFamily="34" charset="0"/>
              <a:buChar char="v"/>
            </a:pPr>
            <a:endParaRPr lang="en-GB">
              <a:latin typeface="+mn-lt"/>
              <a:cs typeface="DejaVu Sans"/>
            </a:endParaRPr>
          </a:p>
          <a:p>
            <a:pPr marL="469900" marR="697865" indent="-457200">
              <a:lnSpc>
                <a:spcPct val="100000"/>
              </a:lnSpc>
              <a:spcBef>
                <a:spcPts val="259"/>
              </a:spcBef>
              <a:buFont typeface="Wingdings" panose="020B0604020202020204" pitchFamily="34" charset="0"/>
              <a:buChar char="v"/>
            </a:pPr>
            <a:r>
              <a:rPr lang="en-GB" spc="-5">
                <a:latin typeface="+mn-lt"/>
                <a:cs typeface="DejaVu Sans"/>
              </a:rPr>
              <a:t>Your main </a:t>
            </a:r>
            <a:r>
              <a:rPr lang="en-GB" spc="-15">
                <a:latin typeface="+mn-lt"/>
                <a:cs typeface="DejaVu Sans"/>
              </a:rPr>
              <a:t>programme of studies </a:t>
            </a:r>
            <a:r>
              <a:rPr lang="en-GB" spc="-5">
                <a:latin typeface="+mn-lt"/>
                <a:cs typeface="DejaVu Sans"/>
              </a:rPr>
              <a:t>starts </a:t>
            </a:r>
            <a:r>
              <a:rPr lang="en-GB" spc="-20">
                <a:latin typeface="+mn-lt"/>
                <a:cs typeface="DejaVu Sans"/>
              </a:rPr>
              <a:t>from </a:t>
            </a:r>
            <a:r>
              <a:rPr lang="en-GB" u="sng" spc="-5">
                <a:latin typeface="+mn-lt"/>
                <a:cs typeface="DejaVu Sans"/>
              </a:rPr>
              <a:t>Monday </a:t>
            </a:r>
            <a:r>
              <a:rPr lang="en-GB" u="sng" spc="-5">
                <a:latin typeface="+mn-lt"/>
                <a:cs typeface="Arial"/>
              </a:rPr>
              <a:t>27th</a:t>
            </a:r>
            <a:r>
              <a:rPr lang="en-GB" u="sng" spc="-5">
                <a:latin typeface="+mn-lt"/>
                <a:cs typeface="DejaVu Sans"/>
              </a:rPr>
              <a:t> January</a:t>
            </a:r>
            <a:r>
              <a:rPr lang="en-GB" u="sng" spc="-45">
                <a:latin typeface="+mn-lt"/>
                <a:cs typeface="DejaVu Sans"/>
              </a:rPr>
              <a:t> 2025. </a:t>
            </a:r>
          </a:p>
          <a:p>
            <a:pPr marL="469900" marR="5080" indent="-457200">
              <a:lnSpc>
                <a:spcPct val="113999"/>
              </a:lnSpc>
              <a:spcBef>
                <a:spcPts val="100"/>
              </a:spcBef>
              <a:buFont typeface="Wingdings" panose="020B0604020202020204" pitchFamily="34" charset="0"/>
              <a:buChar char="v"/>
            </a:pPr>
            <a:endParaRPr lang="en-GB" spc="-45">
              <a:latin typeface="+mn-lt"/>
              <a:cs typeface="DejaVu Sans"/>
            </a:endParaRPr>
          </a:p>
          <a:p>
            <a:pPr marL="469900" indent="-457200">
              <a:spcBef>
                <a:spcPts val="590"/>
              </a:spcBef>
              <a:buFont typeface="Wingdings" panose="020B0604020202020204" pitchFamily="34" charset="0"/>
              <a:buChar char="v"/>
            </a:pPr>
            <a:r>
              <a:rPr lang="en-GB" spc="-5">
                <a:latin typeface="+mn-lt"/>
                <a:cs typeface="DejaVu Sans"/>
              </a:rPr>
              <a:t>Your individual </a:t>
            </a:r>
            <a:r>
              <a:rPr lang="en-GB" spc="-15">
                <a:latin typeface="+mn-lt"/>
                <a:cs typeface="DejaVu Sans"/>
              </a:rPr>
              <a:t>timetable will</a:t>
            </a:r>
            <a:r>
              <a:rPr lang="en-GB" spc="-5">
                <a:latin typeface="+mn-lt"/>
                <a:cs typeface="DejaVu Sans"/>
              </a:rPr>
              <a:t> be available </a:t>
            </a:r>
            <a:r>
              <a:rPr lang="en-GB" b="1" spc="-5">
                <a:latin typeface="+mn-lt"/>
                <a:cs typeface="DejaVu Sans"/>
              </a:rPr>
              <a:t>on </a:t>
            </a:r>
            <a:r>
              <a:rPr lang="en-GB" b="1" spc="-5" err="1">
                <a:solidFill>
                  <a:srgbClr val="EC008C"/>
                </a:solidFill>
                <a:latin typeface="+mn-lt"/>
                <a:cs typeface="DejaVu Sans"/>
              </a:rPr>
              <a:t>QMPlus</a:t>
            </a:r>
            <a:r>
              <a:rPr lang="en-GB" spc="-5">
                <a:latin typeface="+mn-lt"/>
                <a:cs typeface="DejaVu Sans"/>
              </a:rPr>
              <a:t> </a:t>
            </a:r>
            <a:r>
              <a:rPr lang="en-GB" spc="-20">
                <a:latin typeface="+mn-lt"/>
                <a:cs typeface="DejaVu Sans"/>
              </a:rPr>
              <a:t>from </a:t>
            </a:r>
            <a:r>
              <a:rPr lang="en-GB" u="sng" spc="-20">
                <a:latin typeface="+mn-lt"/>
                <a:cs typeface="DejaVu Sans"/>
              </a:rPr>
              <a:t>Friday 24th January 2025</a:t>
            </a:r>
            <a:r>
              <a:rPr lang="en-GB" spc="-20">
                <a:latin typeface="+mn-lt"/>
                <a:cs typeface="DejaVu Sans"/>
              </a:rPr>
              <a:t>.</a:t>
            </a:r>
            <a:endParaRPr lang="en-GB" spc="30">
              <a:latin typeface="+mn-lt"/>
              <a:cs typeface="DejaVu Sans"/>
            </a:endParaRPr>
          </a:p>
          <a:p>
            <a:pPr marL="12700" indent="0">
              <a:spcBef>
                <a:spcPts val="590"/>
              </a:spcBef>
              <a:buNone/>
            </a:pPr>
            <a:endParaRPr lang="en-GB" spc="-20">
              <a:highlight>
                <a:srgbClr val="FFFF00"/>
              </a:highlight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81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BAC7EF-03FD-DBE3-B691-5B8A2F4303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7"/>
            <a:ext cx="8672097" cy="539916"/>
          </a:xfrm>
        </p:spPr>
        <p:txBody>
          <a:bodyPr/>
          <a:lstStyle/>
          <a:p>
            <a:r>
              <a:rPr lang="en-GB" spc="-5"/>
              <a:t>Optional Professional</a:t>
            </a:r>
            <a:r>
              <a:rPr lang="en-GB" spc="-50"/>
              <a:t> </a:t>
            </a:r>
            <a:r>
              <a:rPr lang="en-GB" spc="-5"/>
              <a:t>Modules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D4465-99C8-A0DA-6A79-147574211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216" y="801724"/>
            <a:ext cx="8498477" cy="3558065"/>
          </a:xfrm>
        </p:spPr>
        <p:txBody>
          <a:bodyPr lIns="91440" tIns="45720" rIns="91440" bIns="45720" anchor="t"/>
          <a:lstStyle/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z="1400" spc="-5">
                <a:latin typeface="Arial"/>
                <a:cs typeface="DejaVu Sans"/>
              </a:rPr>
              <a:t>The School also </a:t>
            </a:r>
            <a:r>
              <a:rPr lang="en-GB" sz="1400" spc="-15">
                <a:latin typeface="Arial"/>
                <a:cs typeface="DejaVu Sans"/>
              </a:rPr>
              <a:t>offers </a:t>
            </a:r>
            <a:r>
              <a:rPr lang="en-GB" sz="1400">
                <a:latin typeface="Arial"/>
                <a:cs typeface="DejaVu Sans"/>
              </a:rPr>
              <a:t>a set of </a:t>
            </a:r>
            <a:r>
              <a:rPr lang="en-GB" sz="1400" spc="-5">
                <a:latin typeface="Arial"/>
                <a:cs typeface="DejaVu Sans"/>
              </a:rPr>
              <a:t>practical optional elements </a:t>
            </a:r>
            <a:r>
              <a:rPr lang="en-GB" spc="-5">
                <a:latin typeface="Arial"/>
                <a:cs typeface="DejaVu Sans"/>
              </a:rPr>
              <a:t>to </a:t>
            </a:r>
            <a:r>
              <a:rPr lang="en-GB" sz="1400" b="1" spc="-5">
                <a:latin typeface="Arial"/>
                <a:cs typeface="DejaVu Sans"/>
              </a:rPr>
              <a:t>enhance</a:t>
            </a:r>
            <a:r>
              <a:rPr lang="en-GB" sz="1400" spc="-5">
                <a:latin typeface="Arial"/>
                <a:cs typeface="DejaVu Sans"/>
              </a:rPr>
              <a:t> your skills and knowledge,</a:t>
            </a:r>
            <a:r>
              <a:rPr lang="en-GB" sz="1400" b="1" spc="-5">
                <a:latin typeface="Arial"/>
                <a:cs typeface="DejaVu Sans"/>
              </a:rPr>
              <a:t> </a:t>
            </a:r>
            <a:r>
              <a:rPr lang="en-GB" sz="1400" b="1" spc="-15">
                <a:latin typeface="Arial"/>
                <a:cs typeface="DejaVu Sans"/>
              </a:rPr>
              <a:t>improve</a:t>
            </a:r>
            <a:r>
              <a:rPr lang="en-GB" sz="1400" spc="-15">
                <a:latin typeface="Arial"/>
                <a:cs typeface="DejaVu Sans"/>
              </a:rPr>
              <a:t> </a:t>
            </a:r>
            <a:r>
              <a:rPr lang="en-GB" sz="1400" spc="-5">
                <a:latin typeface="Arial"/>
                <a:cs typeface="DejaVu Sans"/>
              </a:rPr>
              <a:t>your employability </a:t>
            </a:r>
            <a:r>
              <a:rPr lang="en-GB" sz="1400" spc="-15">
                <a:latin typeface="Arial"/>
                <a:cs typeface="DejaVu Sans"/>
              </a:rPr>
              <a:t>prospects </a:t>
            </a:r>
            <a:r>
              <a:rPr lang="en-GB" sz="1400" spc="-10">
                <a:latin typeface="Arial"/>
                <a:cs typeface="DejaVu Sans"/>
              </a:rPr>
              <a:t>and</a:t>
            </a:r>
            <a:r>
              <a:rPr lang="en-GB" sz="1400" b="1" spc="-10">
                <a:latin typeface="Arial"/>
                <a:cs typeface="DejaVu Sans"/>
              </a:rPr>
              <a:t> </a:t>
            </a:r>
            <a:r>
              <a:rPr lang="en-GB" sz="1400" b="1" spc="-5">
                <a:latin typeface="Arial"/>
                <a:cs typeface="DejaVu Sans"/>
              </a:rPr>
              <a:t>assist with</a:t>
            </a:r>
            <a:r>
              <a:rPr lang="en-GB" sz="1400" spc="-5">
                <a:latin typeface="Arial"/>
                <a:cs typeface="DejaVu Sans"/>
              </a:rPr>
              <a:t> your </a:t>
            </a:r>
            <a:r>
              <a:rPr lang="en-GB" sz="1400" spc="-20">
                <a:latin typeface="Arial"/>
                <a:cs typeface="DejaVu Sans"/>
              </a:rPr>
              <a:t>future </a:t>
            </a:r>
            <a:r>
              <a:rPr lang="en-GB" spc="-20">
                <a:latin typeface="Arial"/>
                <a:cs typeface="DejaVu Sans"/>
              </a:rPr>
              <a:t>professional </a:t>
            </a:r>
            <a:r>
              <a:rPr lang="en-GB" spc="-15">
                <a:latin typeface="Arial"/>
                <a:cs typeface="DejaVu Sans"/>
              </a:rPr>
              <a:t>career</a:t>
            </a:r>
            <a:r>
              <a:rPr lang="en-GB" sz="1400" spc="-15">
                <a:latin typeface="Arial"/>
                <a:cs typeface="DejaVu Sans"/>
              </a:rPr>
              <a:t> </a:t>
            </a:r>
            <a:r>
              <a:rPr lang="en-GB" sz="1400" spc="-5">
                <a:latin typeface="Arial"/>
                <a:cs typeface="DejaVu Sans"/>
              </a:rPr>
              <a:t>plans by </a:t>
            </a:r>
            <a:r>
              <a:rPr lang="en-GB" sz="1400" spc="-15">
                <a:latin typeface="Arial"/>
                <a:cs typeface="DejaVu Sans"/>
              </a:rPr>
              <a:t>providing </a:t>
            </a:r>
            <a:r>
              <a:rPr lang="en-GB" sz="1400" spc="-5">
                <a:latin typeface="Arial"/>
                <a:cs typeface="DejaVu Sans"/>
              </a:rPr>
              <a:t>you with </a:t>
            </a:r>
            <a:r>
              <a:rPr lang="en-GB" sz="1400">
                <a:latin typeface="Arial"/>
                <a:cs typeface="DejaVu Sans"/>
              </a:rPr>
              <a:t>a </a:t>
            </a:r>
            <a:r>
              <a:rPr lang="en-GB" sz="1400" spc="-5">
                <a:latin typeface="Arial"/>
                <a:cs typeface="DejaVu Sans"/>
              </a:rPr>
              <a:t>head start in the </a:t>
            </a:r>
            <a:r>
              <a:rPr lang="en-GB" spc="-5">
                <a:latin typeface="Arial"/>
                <a:cs typeface="DejaVu Sans"/>
              </a:rPr>
              <a:t>dynamic world</a:t>
            </a:r>
            <a:r>
              <a:rPr lang="en-GB" sz="1400" spc="-5">
                <a:latin typeface="Arial"/>
                <a:cs typeface="DejaVu Sans"/>
              </a:rPr>
              <a:t> </a:t>
            </a:r>
            <a:r>
              <a:rPr lang="en-GB" sz="1400">
                <a:latin typeface="Arial"/>
                <a:cs typeface="DejaVu Sans"/>
              </a:rPr>
              <a:t>of </a:t>
            </a:r>
            <a:r>
              <a:rPr lang="en-GB" sz="1400" spc="-5">
                <a:latin typeface="Arial"/>
                <a:cs typeface="DejaVu Sans"/>
              </a:rPr>
              <a:t>finance.</a:t>
            </a:r>
            <a:r>
              <a:rPr lang="en-GB" spc="-5">
                <a:latin typeface="Arial"/>
                <a:cs typeface="DejaVu Sans"/>
              </a:rPr>
              <a:t> </a:t>
            </a:r>
            <a:endParaRPr lang="en-GB" spc="-5">
              <a:latin typeface="Arial"/>
              <a:ea typeface="+mj-lt"/>
              <a:cs typeface="+mj-lt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endParaRPr lang="en-GB" spc="-5">
              <a:ea typeface="+mj-lt"/>
              <a:cs typeface="+mj-lt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pc="-5">
                <a:ea typeface="+mj-lt"/>
                <a:cs typeface="+mj-lt"/>
              </a:rPr>
              <a:t>Optional modules are taught by experienced City practitioners with industry knowledge. </a:t>
            </a:r>
            <a:endParaRPr lang="en-GB">
              <a:ea typeface="+mj-lt"/>
              <a:cs typeface="+mj-lt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endParaRPr lang="en-GB" spc="-5">
              <a:ea typeface="+mj-lt"/>
              <a:cs typeface="+mj-lt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pc="-5">
                <a:ea typeface="+mj-lt"/>
                <a:cs typeface="+mj-lt"/>
              </a:rPr>
              <a:t>More information can be found here: </a:t>
            </a: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z="1200" spc="-5">
                <a:ea typeface="+mj-lt"/>
                <a:cs typeface="+mj-lt"/>
                <a:hlinkClick r:id="rId2"/>
              </a:rPr>
              <a:t>https://www.qmul.ac.uk/sef/postgraduate/msc/professional-skills-development/</a:t>
            </a:r>
            <a:endParaRPr lang="en-GB" sz="1200">
              <a:latin typeface="Arial"/>
              <a:cs typeface="DejaVu Sans"/>
            </a:endParaRPr>
          </a:p>
          <a:p>
            <a:pPr marL="0" indent="0">
              <a:buNone/>
            </a:pPr>
            <a:r>
              <a:rPr lang="en-GB"/>
              <a:t>Optional Professional Module Induction Talks: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GB">
                <a:hlinkClick r:id="rId3"/>
              </a:rPr>
              <a:t>Queen Mary Investment Fund </a:t>
            </a:r>
            <a:r>
              <a:rPr lang="en-GB"/>
              <a:t>(QUMMIF) </a:t>
            </a:r>
            <a:endParaRPr lang="en-GB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>
                <a:cs typeface="Arial"/>
              </a:rPr>
              <a:t> </a:t>
            </a:r>
            <a:r>
              <a:rPr lang="en-GB">
                <a:solidFill>
                  <a:srgbClr val="EC008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Trading Programme</a:t>
            </a:r>
            <a:r>
              <a:rPr lang="en-GB">
                <a:solidFill>
                  <a:srgbClr val="2DB8C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/>
              <a:t>(FTP) </a:t>
            </a:r>
          </a:p>
          <a:p>
            <a:pPr>
              <a:buFont typeface="Wingdings" panose="020B0604020202020204" pitchFamily="34" charset="0"/>
              <a:buChar char="v"/>
            </a:pPr>
            <a:endParaRPr lang="en-GB">
              <a:cs typeface="Arial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>
              <a:cs typeface="Arial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AA903DAA-424C-22BF-8958-60C514F683FD}"/>
              </a:ext>
            </a:extLst>
          </p:cNvPr>
          <p:cNvSpPr/>
          <p:nvPr/>
        </p:nvSpPr>
        <p:spPr>
          <a:xfrm>
            <a:off x="6173734" y="2571750"/>
            <a:ext cx="2475220" cy="14882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4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0A4D40-1181-B5AE-A6CD-E7847F707C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5" y="243765"/>
            <a:ext cx="8672097" cy="1036377"/>
          </a:xfrm>
        </p:spPr>
        <p:txBody>
          <a:bodyPr lIns="91440" tIns="45720" rIns="91440" bIns="45720" anchor="t"/>
          <a:lstStyle/>
          <a:p>
            <a:r>
              <a:rPr lang="en-GB" sz="2400" spc="-5">
                <a:latin typeface="Arial"/>
                <a:cs typeface="Arial"/>
              </a:rPr>
              <a:t>Exam Access</a:t>
            </a:r>
            <a:r>
              <a:rPr lang="en-GB" sz="2400" spc="-80">
                <a:latin typeface="Arial"/>
                <a:cs typeface="Arial"/>
              </a:rPr>
              <a:t> </a:t>
            </a:r>
            <a:r>
              <a:rPr lang="en-GB" sz="2400" spc="-5">
                <a:latin typeface="Arial"/>
                <a:cs typeface="Arial"/>
              </a:rPr>
              <a:t>Arrangement</a:t>
            </a:r>
            <a:endParaRPr lang="en-GB" sz="24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EAA2-FC11-168F-BA5F-C0A3482ED1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409" y="765143"/>
            <a:ext cx="8455072" cy="3494244"/>
          </a:xfrm>
        </p:spPr>
        <p:txBody>
          <a:bodyPr lIns="91440" tIns="45720" rIns="91440" bIns="45720" anchor="t"/>
          <a:lstStyle/>
          <a:p>
            <a:pPr marL="0" marR="795655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pc="-5">
                <a:cs typeface="Calibri"/>
              </a:rPr>
              <a:t>Students with disabilities, specific </a:t>
            </a:r>
            <a:r>
              <a:rPr lang="en-GB" spc="-15">
                <a:cs typeface="Calibri"/>
              </a:rPr>
              <a:t>learning differences </a:t>
            </a:r>
            <a:r>
              <a:rPr lang="en-GB" spc="-35">
                <a:cs typeface="Calibri"/>
              </a:rPr>
              <a:t>such as </a:t>
            </a:r>
            <a:r>
              <a:rPr lang="en-GB" spc="-10">
                <a:cs typeface="Calibri"/>
              </a:rPr>
              <a:t>dyslexia </a:t>
            </a:r>
            <a:r>
              <a:rPr lang="en-GB" spc="-5">
                <a:cs typeface="Calibri"/>
              </a:rPr>
              <a:t>and </a:t>
            </a:r>
            <a:r>
              <a:rPr lang="en-GB" spc="-10">
                <a:cs typeface="Calibri"/>
              </a:rPr>
              <a:t>short-term health </a:t>
            </a:r>
            <a:r>
              <a:rPr lang="en-GB" spc="-5">
                <a:cs typeface="Calibri"/>
              </a:rPr>
              <a:t>conditions (e.g. </a:t>
            </a:r>
            <a:r>
              <a:rPr lang="en-GB" spc="-35">
                <a:cs typeface="Calibri"/>
              </a:rPr>
              <a:t>broken </a:t>
            </a:r>
            <a:r>
              <a:rPr lang="en-GB" spc="-5">
                <a:cs typeface="Calibri"/>
              </a:rPr>
              <a:t>limbs, </a:t>
            </a:r>
            <a:r>
              <a:rPr lang="en-GB" spc="-15">
                <a:cs typeface="Calibri"/>
              </a:rPr>
              <a:t>pregnancy) </a:t>
            </a:r>
            <a:r>
              <a:rPr lang="en-GB">
                <a:cs typeface="Calibri"/>
              </a:rPr>
              <a:t>can </a:t>
            </a:r>
            <a:r>
              <a:rPr lang="en-GB" spc="-5">
                <a:cs typeface="Calibri"/>
              </a:rPr>
              <a:t>apply to the </a:t>
            </a:r>
            <a:r>
              <a:rPr lang="en-GB" spc="-5">
                <a:cs typeface="Calibri"/>
                <a:hlinkClick r:id="rId2"/>
              </a:rPr>
              <a:t>Disability and </a:t>
            </a:r>
            <a:r>
              <a:rPr lang="en-GB" spc="-10">
                <a:cs typeface="Calibri"/>
                <a:hlinkClick r:id="rId2"/>
              </a:rPr>
              <a:t>Dyslexia </a:t>
            </a:r>
            <a:r>
              <a:rPr lang="en-GB" spc="-5">
                <a:cs typeface="Calibri"/>
                <a:hlinkClick r:id="rId2"/>
              </a:rPr>
              <a:t>Service</a:t>
            </a:r>
            <a:r>
              <a:rPr lang="en-GB" spc="-5">
                <a:cs typeface="Calibri"/>
              </a:rPr>
              <a:t> for Examination </a:t>
            </a:r>
            <a:r>
              <a:rPr lang="en-GB" spc="-10">
                <a:cs typeface="Calibri"/>
              </a:rPr>
              <a:t>Access Arrangements </a:t>
            </a:r>
            <a:r>
              <a:rPr lang="en-GB" spc="10">
                <a:cs typeface="Calibri"/>
              </a:rPr>
              <a:t>(EAA).</a:t>
            </a:r>
          </a:p>
          <a:p>
            <a:pPr marL="0" marR="795655" indent="0">
              <a:lnSpc>
                <a:spcPct val="114999"/>
              </a:lnSpc>
              <a:spcBef>
                <a:spcPts val="100"/>
              </a:spcBef>
              <a:buNone/>
            </a:pPr>
            <a:endParaRPr lang="en-GB" sz="2000" b="1" spc="-5">
              <a:solidFill>
                <a:srgbClr val="243866"/>
              </a:solidFill>
              <a:cs typeface="DejaVu Sans"/>
            </a:endParaRPr>
          </a:p>
          <a:p>
            <a:pPr marL="0" marR="795655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GB" sz="2000" b="1" spc="-5">
                <a:solidFill>
                  <a:srgbClr val="243866"/>
                </a:solidFill>
                <a:cs typeface="DejaVu Sans"/>
              </a:rPr>
              <a:t>Extenuating</a:t>
            </a:r>
            <a:r>
              <a:rPr lang="en-GB" sz="2000" b="1" spc="-15">
                <a:solidFill>
                  <a:srgbClr val="243866"/>
                </a:solidFill>
                <a:cs typeface="DejaVu Sans"/>
              </a:rPr>
              <a:t> </a:t>
            </a:r>
            <a:r>
              <a:rPr lang="en-GB" sz="2000" b="1" spc="-5">
                <a:solidFill>
                  <a:srgbClr val="243866"/>
                </a:solidFill>
                <a:cs typeface="DejaVu Sans"/>
              </a:rPr>
              <a:t>Circumstances</a:t>
            </a:r>
            <a:endParaRPr lang="en-GB" sz="2000">
              <a:cs typeface="DejaVu Sans"/>
            </a:endParaRPr>
          </a:p>
          <a:p>
            <a:pPr marL="0" marR="5080" indent="0">
              <a:lnSpc>
                <a:spcPct val="114999"/>
              </a:lnSpc>
              <a:spcBef>
                <a:spcPts val="1680"/>
              </a:spcBef>
              <a:buNone/>
            </a:pPr>
            <a:r>
              <a:rPr lang="en-GB" sz="1300" spc="-5">
                <a:cs typeface="DejaVu Sans"/>
                <a:hlinkClick r:id="rId3"/>
              </a:rPr>
              <a:t>Extenuating </a:t>
            </a:r>
            <a:r>
              <a:rPr lang="en-GB" sz="1300" spc="-10">
                <a:cs typeface="DejaVu Sans"/>
                <a:hlinkClick r:id="rId3"/>
              </a:rPr>
              <a:t>circumstances </a:t>
            </a:r>
            <a:r>
              <a:rPr lang="en-GB" sz="1300" spc="-10">
                <a:cs typeface="DejaVu Sans"/>
              </a:rPr>
              <a:t>(ECs)</a:t>
            </a:r>
            <a:r>
              <a:rPr lang="en-GB" sz="1300" spc="-5">
                <a:cs typeface="DejaVu Sans"/>
              </a:rPr>
              <a:t> are defined by QMUL as:</a:t>
            </a:r>
            <a:r>
              <a:rPr lang="en-GB" sz="1300"/>
              <a:t> </a:t>
            </a:r>
            <a:r>
              <a:rPr lang="en-GB" sz="1300" i="1"/>
              <a:t>"...circumstances that are outside a student’s control and which may have a negative impact on a student’s ability to undertake or complete any assessment so as to cast doubt the likely validity of the assessment as a measure of the student’s achievement."</a:t>
            </a:r>
            <a:endParaRPr lang="en-GB" sz="1300" i="1"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1680"/>
              </a:spcBef>
              <a:buFont typeface="Wingdings" panose="020B0604020202020204" pitchFamily="34" charset="0"/>
              <a:buChar char="v"/>
            </a:pPr>
            <a:r>
              <a:rPr lang="en-GB" sz="1200" spc="-5">
                <a:cs typeface="DejaVu Sans"/>
              </a:rPr>
              <a:t>Students </a:t>
            </a:r>
            <a:r>
              <a:rPr lang="en-GB" sz="1200" spc="-25">
                <a:cs typeface="DejaVu Sans"/>
              </a:rPr>
              <a:t>are </a:t>
            </a:r>
            <a:r>
              <a:rPr lang="en-GB" sz="1200" spc="-15">
                <a:cs typeface="DejaVu Sans"/>
              </a:rPr>
              <a:t>strongly </a:t>
            </a:r>
            <a:r>
              <a:rPr lang="en-GB" sz="1200" spc="-5">
                <a:cs typeface="DejaVu Sans"/>
              </a:rPr>
              <a:t>advised to </a:t>
            </a:r>
            <a:r>
              <a:rPr lang="en-GB" sz="1200" spc="-20">
                <a:cs typeface="DejaVu Sans"/>
              </a:rPr>
              <a:t>read </a:t>
            </a:r>
            <a:r>
              <a:rPr lang="en-GB" sz="1200" spc="-5">
                <a:cs typeface="DejaVu Sans"/>
              </a:rPr>
              <a:t>the </a:t>
            </a:r>
            <a:r>
              <a:rPr lang="en-GB" sz="1200" spc="-15">
                <a:cs typeface="DejaVu Sans"/>
              </a:rPr>
              <a:t>Advice </a:t>
            </a:r>
            <a:r>
              <a:rPr lang="en-GB" sz="1200" spc="-5">
                <a:cs typeface="DejaVu Sans"/>
              </a:rPr>
              <a:t>and Counselling </a:t>
            </a:r>
            <a:r>
              <a:rPr lang="en-GB" sz="1200" spc="-5">
                <a:cs typeface="DejaVu Sans"/>
                <a:hlinkClick r:id="rId3"/>
              </a:rPr>
              <a:t>Extenuating </a:t>
            </a:r>
            <a:r>
              <a:rPr lang="en-GB" sz="1200" spc="-10">
                <a:cs typeface="DejaVu Sans"/>
                <a:hlinkClick r:id="rId3"/>
              </a:rPr>
              <a:t>Circumstances</a:t>
            </a:r>
            <a:r>
              <a:rPr lang="en-GB" sz="1200" spc="5">
                <a:cs typeface="DejaVu Sans"/>
                <a:hlinkClick r:id="rId3"/>
              </a:rPr>
              <a:t> </a:t>
            </a:r>
            <a:r>
              <a:rPr lang="en-GB" sz="1200" spc="-5">
                <a:cs typeface="DejaVu Sans"/>
                <a:hlinkClick r:id="rId3"/>
              </a:rPr>
              <a:t>Guide</a:t>
            </a:r>
            <a:r>
              <a:rPr lang="en-GB" sz="1200" spc="-5">
                <a:cs typeface="DejaVu Sans"/>
              </a:rPr>
              <a:t>. </a:t>
            </a:r>
          </a:p>
          <a:p>
            <a:pPr marL="12700" marR="5080">
              <a:lnSpc>
                <a:spcPct val="114999"/>
              </a:lnSpc>
              <a:spcBef>
                <a:spcPts val="1680"/>
              </a:spcBef>
              <a:buFont typeface="Wingdings" panose="020B0604020202020204" pitchFamily="34" charset="0"/>
              <a:buChar char="v"/>
            </a:pPr>
            <a:r>
              <a:rPr lang="en-GB" sz="1200" b="1" spc="-5">
                <a:cs typeface="DejaVu Sans"/>
              </a:rPr>
              <a:t>EC deadlines </a:t>
            </a:r>
            <a:r>
              <a:rPr lang="en-GB" sz="1200" spc="-5">
                <a:cs typeface="DejaVu Sans"/>
              </a:rPr>
              <a:t>are listed in your individual handbooks on</a:t>
            </a:r>
            <a:r>
              <a:rPr lang="en-GB" sz="1200" b="1" spc="-5">
                <a:cs typeface="DejaVu Sans"/>
              </a:rPr>
              <a:t> </a:t>
            </a:r>
            <a:r>
              <a:rPr lang="en-GB" sz="1200" b="1" spc="-5" err="1">
                <a:cs typeface="DejaVu Sans"/>
                <a:hlinkClick r:id="rId4"/>
              </a:rPr>
              <a:t>QMPlus</a:t>
            </a:r>
            <a:r>
              <a:rPr lang="en-GB" sz="1200" b="1" spc="-5">
                <a:cs typeface="DejaVu Sans"/>
                <a:hlinkClick r:id="rId4"/>
              </a:rPr>
              <a:t> Postgraduate Info Area for January 2025-26</a:t>
            </a:r>
            <a:endParaRPr lang="en-GB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42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MULLocationTaxHTField0 xmlns="http://schemas.microsoft.com/sharepoint/v3">
      <Terms xmlns="http://schemas.microsoft.com/office/infopath/2007/PartnerControls"/>
    </QMULLocationTaxHTField0>
    <QMULDocumentTypeTaxHTField0 xmlns="http://schemas.microsoft.com/sharepoint/v3">
      <Terms xmlns="http://schemas.microsoft.com/office/infopath/2007/PartnerControls"/>
    </QMULDocumentTypeTaxHTField0>
    <TaxCatchAll xmlns="d5efd484-15aa-41a0-83f6-0646502cb6d6">
      <Value>1</Value>
    </TaxCatchAll>
    <lcf76f155ced4ddcb4097134ff3c332f xmlns="45ae7f3d-bcd0-4e4b-af93-f03a9fbb19b5">
      <Terms xmlns="http://schemas.microsoft.com/office/infopath/2007/PartnerControls"/>
    </lcf76f155ced4ddcb4097134ff3c332f>
    <TaxKeywordTaxHTField xmlns="d5efd484-15aa-41a0-83f6-0646502cb6d6">
      <Terms xmlns="http://schemas.microsoft.com/office/infopath/2007/PartnerControls"/>
    </TaxKeywordTaxHTField>
    <QMULInformationClassifica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Protect</TermName>
          <TermId xmlns="http://schemas.microsoft.com/office/infopath/2007/PartnerControls">9124d8d9-0c1c-41e9-aa14-aba001e9a028</TermId>
        </TermInfo>
      </Terms>
    </QMULInformationClassificationTaxHTField0>
    <QMULDepartmentTaxHTField0 xmlns="http://schemas.microsoft.com/sharepoint/v3">
      <Terms xmlns="http://schemas.microsoft.com/office/infopath/2007/PartnerControls"/>
    </QMULDepartmentTaxHTField0>
    <QMULSchoolTaxHTField0 xmlns="http://schemas.microsoft.com/sharepoint/v3">
      <Terms xmlns="http://schemas.microsoft.com/office/infopath/2007/PartnerControls"/>
    </QMULSchoolTaxHTField0>
    <QMULDocumentStatusTaxHTField0 xmlns="http://schemas.microsoft.com/sharepoint/v3">
      <Terms xmlns="http://schemas.microsoft.com/office/infopath/2007/PartnerControls"/>
    </QMULDocumentStatusTaxHTField0>
    <QMULReviewDate xmlns="http://schemas.microsoft.com/sharepoint/v3" xsi:nil="true"/>
    <Date xmlns="45ae7f3d-bcd0-4e4b-af93-f03a9fbb19b5" xsi:nil="true"/>
    <QMULOwner xmlns="http://schemas.microsoft.com/sharepoint/v3">
      <UserInfo>
        <DisplayName/>
        <AccountId xsi:nil="true"/>
        <AccountType/>
      </UserInfo>
    </QMULOwner>
    <size xmlns="45ae7f3d-bcd0-4e4b-af93-f03a9fbb19b5" xsi:nil="true"/>
    <QMULAcademicYear xmlns="http://schemas.microsoft.com/sharepoint/v3" xsi:nil="true"/>
    <QMULProject xmlns="http://schemas.microsoft.com/sharepoint/v3" xsi:nil="true"/>
    <SharedWithUsers xmlns="6649982f-b66b-4072-8006-4697fed55f9d">
      <UserInfo>
        <DisplayName>Yioryos Makedonis</DisplayName>
        <AccountId>38</AccountId>
        <AccountType/>
      </UserInfo>
      <UserInfo>
        <DisplayName>Derek Judge</DisplayName>
        <AccountId>1058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C9E68CFD6FF2F54DBD06B125470896AB" ma:contentTypeVersion="42" ma:contentTypeDescription="" ma:contentTypeScope="" ma:versionID="3412ada16b955c39da49673c224a599f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b63c0a7f7a1f6fb7f740eddb1c55cdab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Date" minOccurs="0"/>
                <xsd:element ref="ns3:size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4d881622-d4eb-452a-ad52-5fdf0110c499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4d881622-d4eb-452a-ad52-5fdf0110c499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Date" ma:index="40" nillable="true" ma:displayName="Date" ma:format="DateOnly" ma:internalName="Date">
      <xsd:simpleType>
        <xsd:restriction base="dms:DateTime"/>
      </xsd:simpleType>
    </xsd:element>
    <xsd:element name="size" ma:index="41" nillable="true" ma:displayName="size" ma:internalName="size">
      <xsd:simpleType>
        <xsd:restriction base="dms:Text">
          <xsd:maxLength value="255"/>
        </xsd:restriction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4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AD0D2A-9C17-4C3F-9CEC-9CC34D6196A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E27FDA6-E319-4F04-9344-291F162B4744}">
  <ds:schemaRefs>
    <ds:schemaRef ds:uri="http://purl.org/dc/dcmitype/"/>
    <ds:schemaRef ds:uri="45ae7f3d-bcd0-4e4b-af93-f03a9fbb19b5"/>
    <ds:schemaRef ds:uri="http://schemas.microsoft.com/office/infopath/2007/PartnerControls"/>
    <ds:schemaRef ds:uri="http://purl.org/dc/terms/"/>
    <ds:schemaRef ds:uri="http://schemas.microsoft.com/sharepoint/v3"/>
    <ds:schemaRef ds:uri="http://www.w3.org/XML/1998/namespace"/>
    <ds:schemaRef ds:uri="d5efd484-15aa-41a0-83f6-0646502cb6d6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649982f-b66b-4072-8006-4697fed55f9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4AF9AA5-CC78-447E-9137-A96D0651D5DC}">
  <ds:schemaRefs>
    <ds:schemaRef ds:uri="45ae7f3d-bcd0-4e4b-af93-f03a9fbb19b5"/>
    <ds:schemaRef ds:uri="6649982f-b66b-4072-8006-4697fed55f9d"/>
    <ds:schemaRef ds:uri="d5efd484-15aa-41a0-83f6-0646502cb6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D157499-0B1D-4F39-A62F-5EAF9E111A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1584</Words>
  <Application>Microsoft Office PowerPoint</Application>
  <PresentationFormat>On-screen Show (16:9)</PresentationFormat>
  <Paragraphs>142</Paragraphs>
  <Slides>16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4 Text</vt:lpstr>
      <vt:lpstr>Arial</vt:lpstr>
      <vt:lpstr>Calibri</vt:lpstr>
      <vt:lpstr>Calibri Light</vt:lpstr>
      <vt:lpstr>Channel 4 Chadwick</vt:lpstr>
      <vt:lpstr>DejaVu Sans</vt:lpstr>
      <vt:lpstr>Georgia</vt:lpstr>
      <vt:lpstr>Trebuchet MS</vt:lpstr>
      <vt:lpstr>Wingdings</vt:lpstr>
      <vt:lpstr>Office Theme</vt:lpstr>
      <vt:lpstr>1_Custom Design</vt:lpstr>
      <vt:lpstr>2_Custom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Louise Richardson</cp:lastModifiedBy>
  <cp:revision>32</cp:revision>
  <cp:lastPrinted>2025-01-08T16:26:10Z</cp:lastPrinted>
  <dcterms:created xsi:type="dcterms:W3CDTF">2020-06-18T12:08:25Z</dcterms:created>
  <dcterms:modified xsi:type="dcterms:W3CDTF">2025-01-09T15:38:01Z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QMULSchool">
    <vt:lpwstr/>
  </property>
  <property fmtid="{D5CDD505-2E9C-101B-9397-08002B2CF9AE}" pid="4" name="QMULDocumentStatus">
    <vt:lpwstr/>
  </property>
  <property fmtid="{D5CDD505-2E9C-101B-9397-08002B2CF9AE}" pid="5" name="MediaServiceImageTags">
    <vt:lpwstr/>
  </property>
  <property fmtid="{D5CDD505-2E9C-101B-9397-08002B2CF9AE}" pid="6" name="ContentTypeId">
    <vt:lpwstr>0x0101005EA864BF41DF8A41860E925F5B29BCF500C9E68CFD6FF2F54DBD06B125470896AB</vt:lpwstr>
  </property>
  <property fmtid="{D5CDD505-2E9C-101B-9397-08002B2CF9AE}" pid="7" name="QMULInformationClassification">
    <vt:lpwstr>1;#Protect|9124d8d9-0c1c-41e9-aa14-aba001e9a028</vt:lpwstr>
  </property>
  <property fmtid="{D5CDD505-2E9C-101B-9397-08002B2CF9AE}" pid="8" name="QMULLocation">
    <vt:lpwstr/>
  </property>
  <property fmtid="{D5CDD505-2E9C-101B-9397-08002B2CF9AE}" pid="9" name="QMULDepartment">
    <vt:lpwstr/>
  </property>
  <property fmtid="{D5CDD505-2E9C-101B-9397-08002B2CF9AE}" pid="10" name="QMULDocumentType">
    <vt:lpwstr/>
  </property>
</Properties>
</file>