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6" r:id="rId21"/>
    <p:sldId id="277" r:id="rId22"/>
    <p:sldId id="278" r:id="rId23"/>
    <p:sldId id="281" r:id="rId24"/>
    <p:sldId id="279" r:id="rId25"/>
    <p:sldId id="280"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7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35B41AE-AD08-4165-B98C-F38D92430A3F}" type="datetimeFigureOut">
              <a:rPr lang="en-GB" smtClean="0"/>
              <a:t>11/02/2020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197EA69-3963-44F1-B2D7-E97E5D6E79D7}" type="slidenum">
              <a:rPr lang="en-GB" smtClean="0"/>
              <a:t>‹#›</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208954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35B41AE-AD08-4165-B98C-F38D92430A3F}" type="datetimeFigureOut">
              <a:rPr lang="en-GB" smtClean="0"/>
              <a:t>11/02/2020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197EA69-3963-44F1-B2D7-E97E5D6E79D7}" type="slidenum">
              <a:rPr lang="en-GB" smtClean="0"/>
              <a:t>‹#›</a:t>
            </a:fld>
            <a:endParaRPr lang="en-GB"/>
          </a:p>
        </p:txBody>
      </p:sp>
    </p:spTree>
    <p:extLst>
      <p:ext uri="{BB962C8B-B14F-4D97-AF65-F5344CB8AC3E}">
        <p14:creationId xmlns:p14="http://schemas.microsoft.com/office/powerpoint/2010/main" val="38025797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35B41AE-AD08-4165-B98C-F38D92430A3F}" type="datetimeFigureOut">
              <a:rPr lang="en-GB" smtClean="0"/>
              <a:t>11/02/2020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197EA69-3963-44F1-B2D7-E97E5D6E79D7}" type="slidenum">
              <a:rPr lang="en-GB" smtClean="0"/>
              <a:t>‹#›</a:t>
            </a:fld>
            <a:endParaRPr lang="en-GB"/>
          </a:p>
        </p:txBody>
      </p:sp>
    </p:spTree>
    <p:extLst>
      <p:ext uri="{BB962C8B-B14F-4D97-AF65-F5344CB8AC3E}">
        <p14:creationId xmlns:p14="http://schemas.microsoft.com/office/powerpoint/2010/main" val="22489076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35B41AE-AD08-4165-B98C-F38D92430A3F}" type="datetimeFigureOut">
              <a:rPr lang="en-GB" smtClean="0"/>
              <a:t>11/02/2020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197EA69-3963-44F1-B2D7-E97E5D6E79D7}" type="slidenum">
              <a:rPr lang="en-GB" smtClean="0"/>
              <a:t>‹#›</a:t>
            </a:fld>
            <a:endParaRPr lang="en-GB"/>
          </a:p>
        </p:txBody>
      </p:sp>
    </p:spTree>
    <p:extLst>
      <p:ext uri="{BB962C8B-B14F-4D97-AF65-F5344CB8AC3E}">
        <p14:creationId xmlns:p14="http://schemas.microsoft.com/office/powerpoint/2010/main" val="20425579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35B41AE-AD08-4165-B98C-F38D92430A3F}" type="datetimeFigureOut">
              <a:rPr lang="en-GB" smtClean="0"/>
              <a:t>11/02/2020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197EA69-3963-44F1-B2D7-E97E5D6E79D7}" type="slidenum">
              <a:rPr lang="en-GB" smtClean="0"/>
              <a:t>‹#›</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232357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35B41AE-AD08-4165-B98C-F38D92430A3F}" type="datetimeFigureOut">
              <a:rPr lang="en-GB" smtClean="0"/>
              <a:t>11/02/2020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197EA69-3963-44F1-B2D7-E97E5D6E79D7}" type="slidenum">
              <a:rPr lang="en-GB" smtClean="0"/>
              <a:t>‹#›</a:t>
            </a:fld>
            <a:endParaRPr lang="en-GB"/>
          </a:p>
        </p:txBody>
      </p:sp>
    </p:spTree>
    <p:extLst>
      <p:ext uri="{BB962C8B-B14F-4D97-AF65-F5344CB8AC3E}">
        <p14:creationId xmlns:p14="http://schemas.microsoft.com/office/powerpoint/2010/main" val="40406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35B41AE-AD08-4165-B98C-F38D92430A3F}" type="datetimeFigureOut">
              <a:rPr lang="en-GB" smtClean="0"/>
              <a:t>11/02/2020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197EA69-3963-44F1-B2D7-E97E5D6E79D7}" type="slidenum">
              <a:rPr lang="en-GB" smtClean="0"/>
              <a:t>‹#›</a:t>
            </a:fld>
            <a:endParaRPr lang="en-GB"/>
          </a:p>
        </p:txBody>
      </p:sp>
    </p:spTree>
    <p:extLst>
      <p:ext uri="{BB962C8B-B14F-4D97-AF65-F5344CB8AC3E}">
        <p14:creationId xmlns:p14="http://schemas.microsoft.com/office/powerpoint/2010/main" val="11411883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35B41AE-AD08-4165-B98C-F38D92430A3F}" type="datetimeFigureOut">
              <a:rPr lang="en-GB" smtClean="0"/>
              <a:t>11/02/2020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197EA69-3963-44F1-B2D7-E97E5D6E79D7}" type="slidenum">
              <a:rPr lang="en-GB" smtClean="0"/>
              <a:t>‹#›</a:t>
            </a:fld>
            <a:endParaRPr lang="en-GB"/>
          </a:p>
        </p:txBody>
      </p:sp>
    </p:spTree>
    <p:extLst>
      <p:ext uri="{BB962C8B-B14F-4D97-AF65-F5344CB8AC3E}">
        <p14:creationId xmlns:p14="http://schemas.microsoft.com/office/powerpoint/2010/main" val="610989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D35B41AE-AD08-4165-B98C-F38D92430A3F}" type="datetimeFigureOut">
              <a:rPr lang="en-GB" smtClean="0"/>
              <a:t>11/02/2020</a:t>
            </a:fld>
            <a:endParaRPr lang="en-GB"/>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GB"/>
          </a:p>
        </p:txBody>
      </p:sp>
      <p:sp>
        <p:nvSpPr>
          <p:cNvPr id="9" name="Slide Number Placeholder 8"/>
          <p:cNvSpPr>
            <a:spLocks noGrp="1"/>
          </p:cNvSpPr>
          <p:nvPr>
            <p:ph type="sldNum" sz="quarter" idx="12"/>
          </p:nvPr>
        </p:nvSpPr>
        <p:spPr/>
        <p:txBody>
          <a:bodyPr/>
          <a:lstStyle/>
          <a:p>
            <a:fld id="{8197EA69-3963-44F1-B2D7-E97E5D6E79D7}" type="slidenum">
              <a:rPr lang="en-GB" smtClean="0"/>
              <a:t>‹#›</a:t>
            </a:fld>
            <a:endParaRPr lang="en-GB"/>
          </a:p>
        </p:txBody>
      </p:sp>
    </p:spTree>
    <p:extLst>
      <p:ext uri="{BB962C8B-B14F-4D97-AF65-F5344CB8AC3E}">
        <p14:creationId xmlns:p14="http://schemas.microsoft.com/office/powerpoint/2010/main" val="30001795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D35B41AE-AD08-4165-B98C-F38D92430A3F}" type="datetimeFigureOut">
              <a:rPr lang="en-GB" smtClean="0"/>
              <a:t>11/02/2020</a:t>
            </a:fld>
            <a:endParaRPr lang="en-GB"/>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GB"/>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8197EA69-3963-44F1-B2D7-E97E5D6E79D7}" type="slidenum">
              <a:rPr lang="en-GB" smtClean="0"/>
              <a:t>‹#›</a:t>
            </a:fld>
            <a:endParaRPr lang="en-GB"/>
          </a:p>
        </p:txBody>
      </p:sp>
    </p:spTree>
    <p:extLst>
      <p:ext uri="{BB962C8B-B14F-4D97-AF65-F5344CB8AC3E}">
        <p14:creationId xmlns:p14="http://schemas.microsoft.com/office/powerpoint/2010/main" val="32179554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D35B41AE-AD08-4165-B98C-F38D92430A3F}" type="datetimeFigureOut">
              <a:rPr lang="en-GB" smtClean="0"/>
              <a:t>11/02/2020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197EA69-3963-44F1-B2D7-E97E5D6E79D7}" type="slidenum">
              <a:rPr lang="en-GB" smtClean="0"/>
              <a:t>‹#›</a:t>
            </a:fld>
            <a:endParaRPr lang="en-GB"/>
          </a:p>
        </p:txBody>
      </p:sp>
    </p:spTree>
    <p:extLst>
      <p:ext uri="{BB962C8B-B14F-4D97-AF65-F5344CB8AC3E}">
        <p14:creationId xmlns:p14="http://schemas.microsoft.com/office/powerpoint/2010/main" val="336664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D35B41AE-AD08-4165-B98C-F38D92430A3F}" type="datetimeFigureOut">
              <a:rPr lang="en-GB" smtClean="0"/>
              <a:t>11/02/2020</a:t>
            </a:fld>
            <a:endParaRPr lang="en-GB"/>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GB"/>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8197EA69-3963-44F1-B2D7-E97E5D6E79D7}" type="slidenum">
              <a:rPr lang="en-GB" smtClean="0"/>
              <a:t>‹#›</a:t>
            </a:fld>
            <a:endParaRPr lang="en-GB"/>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05159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The Nervous System II</a:t>
            </a:r>
            <a:endParaRPr lang="en-GB" dirty="0"/>
          </a:p>
        </p:txBody>
      </p:sp>
      <p:sp>
        <p:nvSpPr>
          <p:cNvPr id="3" name="Subtitle 2"/>
          <p:cNvSpPr>
            <a:spLocks noGrp="1"/>
          </p:cNvSpPr>
          <p:nvPr>
            <p:ph type="subTitle" idx="1"/>
          </p:nvPr>
        </p:nvSpPr>
        <p:spPr/>
        <p:txBody>
          <a:bodyPr/>
          <a:lstStyle/>
          <a:p>
            <a:endParaRPr lang="en-GB"/>
          </a:p>
        </p:txBody>
      </p:sp>
    </p:spTree>
    <p:extLst>
      <p:ext uri="{BB962C8B-B14F-4D97-AF65-F5344CB8AC3E}">
        <p14:creationId xmlns:p14="http://schemas.microsoft.com/office/powerpoint/2010/main" val="42368908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94359"/>
            <a:ext cx="3200400" cy="1084812"/>
          </a:xfrm>
        </p:spPr>
        <p:txBody>
          <a:bodyPr/>
          <a:lstStyle/>
          <a:p>
            <a:r>
              <a:rPr lang="en-GB" dirty="0" smtClean="0"/>
              <a:t>Summation</a:t>
            </a:r>
            <a:endParaRPr lang="en-GB" dirty="0"/>
          </a:p>
        </p:txBody>
      </p:sp>
      <p:sp>
        <p:nvSpPr>
          <p:cNvPr id="4" name="Text Placeholder 3"/>
          <p:cNvSpPr>
            <a:spLocks noGrp="1"/>
          </p:cNvSpPr>
          <p:nvPr>
            <p:ph type="body" sz="half" idx="2"/>
          </p:nvPr>
        </p:nvSpPr>
        <p:spPr>
          <a:xfrm>
            <a:off x="457200" y="1753985"/>
            <a:ext cx="3200400" cy="4551219"/>
          </a:xfrm>
        </p:spPr>
        <p:txBody>
          <a:bodyPr>
            <a:noAutofit/>
          </a:bodyPr>
          <a:lstStyle/>
          <a:p>
            <a:r>
              <a:rPr lang="en-GB" sz="2000" dirty="0" smtClean="0"/>
              <a:t>Temporal summation – one presynaptic neurone involved but it releases more than one impulse, one after another</a:t>
            </a:r>
          </a:p>
          <a:p>
            <a:r>
              <a:rPr lang="en-GB" sz="2000" dirty="0" smtClean="0"/>
              <a:t>Leads to more neurotransmitter released into synaptic cleft so action potential can be triggered</a:t>
            </a:r>
          </a:p>
          <a:p>
            <a:r>
              <a:rPr lang="en-GB" sz="2000" dirty="0" smtClean="0"/>
              <a:t>EPSP = excitatory postsynaptic potential</a:t>
            </a:r>
          </a:p>
          <a:p>
            <a:r>
              <a:rPr lang="en-GB" sz="2000" dirty="0" smtClean="0"/>
              <a:t>IPSP </a:t>
            </a:r>
            <a:r>
              <a:rPr lang="en-GB" sz="2000" dirty="0"/>
              <a:t>= </a:t>
            </a:r>
            <a:r>
              <a:rPr lang="en-GB" sz="2000" dirty="0" smtClean="0"/>
              <a:t>inhibitory </a:t>
            </a:r>
            <a:r>
              <a:rPr lang="en-GB" sz="2000" dirty="0"/>
              <a:t>postsynaptic potential</a:t>
            </a:r>
          </a:p>
          <a:p>
            <a:endParaRPr lang="en-GB" sz="2000" dirty="0"/>
          </a:p>
        </p:txBody>
      </p:sp>
      <p:pic>
        <p:nvPicPr>
          <p:cNvPr id="7" name="Content Placeholder 6"/>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800600" y="925909"/>
            <a:ext cx="7020098" cy="5549705"/>
          </a:xfrm>
        </p:spPr>
      </p:pic>
    </p:spTree>
    <p:extLst>
      <p:ext uri="{BB962C8B-B14F-4D97-AF65-F5344CB8AC3E}">
        <p14:creationId xmlns:p14="http://schemas.microsoft.com/office/powerpoint/2010/main" val="33741832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Conditions involving the synapse and neurotransmitters</a:t>
            </a:r>
            <a:endParaRPr lang="en-GB" dirty="0"/>
          </a:p>
        </p:txBody>
      </p:sp>
      <p:sp>
        <p:nvSpPr>
          <p:cNvPr id="3" name="Content Placeholder 2"/>
          <p:cNvSpPr>
            <a:spLocks noGrp="1"/>
          </p:cNvSpPr>
          <p:nvPr>
            <p:ph idx="1"/>
          </p:nvPr>
        </p:nvSpPr>
        <p:spPr/>
        <p:txBody>
          <a:bodyPr/>
          <a:lstStyle/>
          <a:p>
            <a:r>
              <a:rPr lang="en-GB" dirty="0" smtClean="0"/>
              <a:t>What is myasthenia gravis?</a:t>
            </a:r>
          </a:p>
          <a:p>
            <a:r>
              <a:rPr lang="en-GB" dirty="0" smtClean="0"/>
              <a:t>What are the symptoms?</a:t>
            </a:r>
          </a:p>
          <a:p>
            <a:r>
              <a:rPr lang="en-GB" dirty="0" smtClean="0"/>
              <a:t>What is the treatment and why?</a:t>
            </a:r>
          </a:p>
          <a:p>
            <a:r>
              <a:rPr lang="en-GB" dirty="0" smtClean="0"/>
              <a:t>What is Parkinson’s Disease?</a:t>
            </a:r>
          </a:p>
          <a:p>
            <a:r>
              <a:rPr lang="en-GB" dirty="0" smtClean="0"/>
              <a:t>Which neurotransmitter is involved?</a:t>
            </a:r>
          </a:p>
          <a:p>
            <a:r>
              <a:rPr lang="en-GB" dirty="0" smtClean="0"/>
              <a:t>What are the symptoms of Parkinson’s?</a:t>
            </a:r>
          </a:p>
          <a:p>
            <a:r>
              <a:rPr lang="en-GB" dirty="0" smtClean="0"/>
              <a:t>In which conditions are selective serotonin-reuptake inhibitors prescribed?</a:t>
            </a:r>
          </a:p>
          <a:p>
            <a:endParaRPr lang="en-GB" dirty="0"/>
          </a:p>
        </p:txBody>
      </p:sp>
    </p:spTree>
    <p:extLst>
      <p:ext uri="{BB962C8B-B14F-4D97-AF65-F5344CB8AC3E}">
        <p14:creationId xmlns:p14="http://schemas.microsoft.com/office/powerpoint/2010/main" val="329321581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Questions</a:t>
            </a:r>
            <a:endParaRPr lang="en-GB" dirty="0"/>
          </a:p>
        </p:txBody>
      </p:sp>
      <p:sp>
        <p:nvSpPr>
          <p:cNvPr id="3" name="Content Placeholder 2"/>
          <p:cNvSpPr>
            <a:spLocks noGrp="1"/>
          </p:cNvSpPr>
          <p:nvPr>
            <p:ph idx="1"/>
          </p:nvPr>
        </p:nvSpPr>
        <p:spPr/>
        <p:txBody>
          <a:bodyPr/>
          <a:lstStyle/>
          <a:p>
            <a:r>
              <a:rPr lang="en-GB" dirty="0" smtClean="0"/>
              <a:t>How are neurotransmitters removed from the synaptic cleft?</a:t>
            </a:r>
          </a:p>
          <a:p>
            <a:r>
              <a:rPr lang="en-GB" dirty="0" smtClean="0"/>
              <a:t>What is the difference between spatial and temporal summation?</a:t>
            </a:r>
          </a:p>
          <a:p>
            <a:r>
              <a:rPr lang="en-GB" dirty="0" smtClean="0"/>
              <a:t>How do calcium ions help with action potentials?</a:t>
            </a:r>
            <a:endParaRPr lang="en-GB" dirty="0"/>
          </a:p>
        </p:txBody>
      </p:sp>
    </p:spTree>
    <p:extLst>
      <p:ext uri="{BB962C8B-B14F-4D97-AF65-F5344CB8AC3E}">
        <p14:creationId xmlns:p14="http://schemas.microsoft.com/office/powerpoint/2010/main" val="41093370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nervous system</a:t>
            </a:r>
            <a:endParaRPr lang="en-GB" dirty="0"/>
          </a:p>
        </p:txBody>
      </p:sp>
      <p:sp>
        <p:nvSpPr>
          <p:cNvPr id="3" name="Content Placeholder 2"/>
          <p:cNvSpPr>
            <a:spLocks noGrp="1"/>
          </p:cNvSpPr>
          <p:nvPr>
            <p:ph idx="1"/>
          </p:nvPr>
        </p:nvSpPr>
        <p:spPr/>
        <p:txBody>
          <a:bodyPr/>
          <a:lstStyle/>
          <a:p>
            <a:r>
              <a:rPr lang="en-GB" dirty="0" smtClean="0"/>
              <a:t>We need to respond to changes that take place both externally and internally</a:t>
            </a:r>
          </a:p>
          <a:p>
            <a:r>
              <a:rPr lang="en-GB" dirty="0" smtClean="0"/>
              <a:t>Receptors detect these changes, </a:t>
            </a:r>
            <a:r>
              <a:rPr lang="en-GB" dirty="0"/>
              <a:t>feedback to the nervous system </a:t>
            </a:r>
            <a:r>
              <a:rPr lang="en-GB" dirty="0" smtClean="0"/>
              <a:t>and effectors will cause the appropriate response</a:t>
            </a:r>
          </a:p>
          <a:p>
            <a:r>
              <a:rPr lang="en-GB" dirty="0" smtClean="0"/>
              <a:t>The nervous system is divided into two parts:</a:t>
            </a:r>
          </a:p>
          <a:p>
            <a:r>
              <a:rPr lang="en-GB" dirty="0" smtClean="0"/>
              <a:t>1. the central nervous system (CNS) composed of the brain and spinal cord</a:t>
            </a:r>
          </a:p>
          <a:p>
            <a:r>
              <a:rPr lang="en-GB" dirty="0" smtClean="0"/>
              <a:t>2. the peripheral nervous system  - composed of neurones that connect the CNS to the rest of the body</a:t>
            </a:r>
          </a:p>
        </p:txBody>
      </p:sp>
    </p:spTree>
    <p:extLst>
      <p:ext uri="{BB962C8B-B14F-4D97-AF65-F5344CB8AC3E}">
        <p14:creationId xmlns:p14="http://schemas.microsoft.com/office/powerpoint/2010/main" val="38936194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94359"/>
            <a:ext cx="3200400" cy="760616"/>
          </a:xfrm>
        </p:spPr>
        <p:txBody>
          <a:bodyPr>
            <a:normAutofit fontScale="90000"/>
          </a:bodyPr>
          <a:lstStyle/>
          <a:p>
            <a:r>
              <a:rPr lang="en-GB" dirty="0" smtClean="0"/>
              <a:t>The peripheral nervous system</a:t>
            </a:r>
            <a:endParaRPr lang="en-GB" dirty="0"/>
          </a:p>
        </p:txBody>
      </p:sp>
      <p:sp>
        <p:nvSpPr>
          <p:cNvPr id="4" name="Text Placeholder 3"/>
          <p:cNvSpPr>
            <a:spLocks noGrp="1"/>
          </p:cNvSpPr>
          <p:nvPr>
            <p:ph type="body" sz="half" idx="2"/>
          </p:nvPr>
        </p:nvSpPr>
        <p:spPr>
          <a:xfrm>
            <a:off x="457200" y="1354975"/>
            <a:ext cx="3200400" cy="4950229"/>
          </a:xfrm>
        </p:spPr>
        <p:txBody>
          <a:bodyPr>
            <a:noAutofit/>
          </a:bodyPr>
          <a:lstStyle/>
          <a:p>
            <a:r>
              <a:rPr lang="en-GB" sz="2000" dirty="0" smtClean="0"/>
              <a:t>The peripheral nervous system is made up of the </a:t>
            </a:r>
            <a:r>
              <a:rPr lang="en-GB" sz="2000" b="1" dirty="0" smtClean="0"/>
              <a:t>somatic</a:t>
            </a:r>
            <a:r>
              <a:rPr lang="en-GB" sz="2000" dirty="0" smtClean="0"/>
              <a:t> nervous system (</a:t>
            </a:r>
            <a:r>
              <a:rPr lang="en-GB" sz="2000" b="1" dirty="0" smtClean="0"/>
              <a:t>voluntary  or conscious </a:t>
            </a:r>
            <a:r>
              <a:rPr lang="en-GB" sz="2000" dirty="0" smtClean="0"/>
              <a:t>activities e.g. playing games or walking)</a:t>
            </a:r>
          </a:p>
          <a:p>
            <a:r>
              <a:rPr lang="en-GB" sz="2000" dirty="0" smtClean="0"/>
              <a:t>The </a:t>
            </a:r>
            <a:r>
              <a:rPr lang="en-GB" sz="2000" b="1" dirty="0" smtClean="0"/>
              <a:t>autonomic </a:t>
            </a:r>
            <a:r>
              <a:rPr lang="en-GB" sz="2000" dirty="0" smtClean="0"/>
              <a:t>nervous system is concerned with </a:t>
            </a:r>
            <a:r>
              <a:rPr lang="en-GB" sz="2000" b="1" dirty="0" smtClean="0"/>
              <a:t>involuntary, unconscious </a:t>
            </a:r>
            <a:r>
              <a:rPr lang="en-GB" sz="2000" dirty="0" smtClean="0"/>
              <a:t>activities (e.g. heart rate, breathing, digestion)</a:t>
            </a:r>
          </a:p>
          <a:p>
            <a:r>
              <a:rPr lang="en-GB" sz="2000" dirty="0" smtClean="0"/>
              <a:t>The autonomic nervous system is further divided into the </a:t>
            </a:r>
            <a:r>
              <a:rPr lang="en-GB" sz="2000" b="1" dirty="0" smtClean="0"/>
              <a:t>sympathetic</a:t>
            </a:r>
            <a:r>
              <a:rPr lang="en-GB" sz="2000" dirty="0" smtClean="0"/>
              <a:t> (noradrenaline)  and </a:t>
            </a:r>
            <a:r>
              <a:rPr lang="en-GB" sz="2000" b="1" dirty="0" smtClean="0"/>
              <a:t>parasympathetic  </a:t>
            </a:r>
            <a:r>
              <a:rPr lang="en-GB" sz="2000" dirty="0" smtClean="0"/>
              <a:t>(acetylcholine) nervous systems</a:t>
            </a:r>
            <a:endParaRPr lang="en-GB" sz="2000" dirty="0"/>
          </a:p>
        </p:txBody>
      </p:sp>
      <p:pic>
        <p:nvPicPr>
          <p:cNvPr id="7" name="Content Placeholder 6"/>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763193" y="748145"/>
            <a:ext cx="7140631" cy="5636029"/>
          </a:xfrm>
        </p:spPr>
      </p:pic>
    </p:spTree>
    <p:extLst>
      <p:ext uri="{BB962C8B-B14F-4D97-AF65-F5344CB8AC3E}">
        <p14:creationId xmlns:p14="http://schemas.microsoft.com/office/powerpoint/2010/main" val="8080794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94359"/>
            <a:ext cx="3200400" cy="1001685"/>
          </a:xfrm>
        </p:spPr>
        <p:txBody>
          <a:bodyPr/>
          <a:lstStyle/>
          <a:p>
            <a:r>
              <a:rPr lang="en-GB" dirty="0" smtClean="0"/>
              <a:t>Hypothalamus</a:t>
            </a:r>
            <a:endParaRPr lang="en-GB"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372495" y="594359"/>
            <a:ext cx="7373389" cy="5798128"/>
          </a:xfrm>
        </p:spPr>
      </p:pic>
      <p:sp>
        <p:nvSpPr>
          <p:cNvPr id="4" name="Text Placeholder 3"/>
          <p:cNvSpPr>
            <a:spLocks noGrp="1"/>
          </p:cNvSpPr>
          <p:nvPr>
            <p:ph type="body" sz="half" idx="2"/>
          </p:nvPr>
        </p:nvSpPr>
        <p:spPr>
          <a:xfrm>
            <a:off x="457200" y="2061556"/>
            <a:ext cx="3200400" cy="4243648"/>
          </a:xfrm>
        </p:spPr>
        <p:txBody>
          <a:bodyPr>
            <a:normAutofit/>
          </a:bodyPr>
          <a:lstStyle/>
          <a:p>
            <a:r>
              <a:rPr lang="en-GB" sz="2000" dirty="0" smtClean="0"/>
              <a:t>Located under the middle part of the brain</a:t>
            </a:r>
          </a:p>
          <a:p>
            <a:r>
              <a:rPr lang="en-GB" sz="2000" dirty="0" smtClean="0"/>
              <a:t>Automatically maintains body temperature</a:t>
            </a:r>
          </a:p>
          <a:p>
            <a:r>
              <a:rPr lang="en-GB" sz="2000" dirty="0" smtClean="0"/>
              <a:t>Produce hormones (e.g. releasing hormones such as  growth hormone releasing hormone or thyrotropin-releasing hormone)  that travel to the pituitary gland  and make it produce further hormones </a:t>
            </a:r>
            <a:endParaRPr lang="en-GB" sz="2000" dirty="0"/>
          </a:p>
        </p:txBody>
      </p:sp>
    </p:spTree>
    <p:extLst>
      <p:ext uri="{BB962C8B-B14F-4D97-AF65-F5344CB8AC3E}">
        <p14:creationId xmlns:p14="http://schemas.microsoft.com/office/powerpoint/2010/main" val="4129536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94359"/>
            <a:ext cx="3200400" cy="968434"/>
          </a:xfrm>
        </p:spPr>
        <p:txBody>
          <a:bodyPr/>
          <a:lstStyle/>
          <a:p>
            <a:r>
              <a:rPr lang="en-GB" dirty="0" smtClean="0"/>
              <a:t>Pituitary gland</a:t>
            </a:r>
            <a:endParaRPr lang="en-GB"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372495" y="594359"/>
            <a:ext cx="7373389" cy="5798128"/>
          </a:xfrm>
        </p:spPr>
      </p:pic>
      <p:sp>
        <p:nvSpPr>
          <p:cNvPr id="4" name="Text Placeholder 3"/>
          <p:cNvSpPr>
            <a:spLocks noGrp="1"/>
          </p:cNvSpPr>
          <p:nvPr>
            <p:ph type="body" sz="half" idx="2"/>
          </p:nvPr>
        </p:nvSpPr>
        <p:spPr>
          <a:xfrm>
            <a:off x="457200" y="1945178"/>
            <a:ext cx="3200400" cy="4360026"/>
          </a:xfrm>
        </p:spPr>
        <p:txBody>
          <a:bodyPr>
            <a:normAutofit fontScale="92500" lnSpcReduction="20000"/>
          </a:bodyPr>
          <a:lstStyle/>
          <a:p>
            <a:r>
              <a:rPr lang="en-GB" sz="2000" dirty="0" smtClean="0"/>
              <a:t>Situated just under the hypothalamus</a:t>
            </a:r>
          </a:p>
          <a:p>
            <a:r>
              <a:rPr lang="en-GB" sz="2000" dirty="0" smtClean="0"/>
              <a:t>Controlled by the hypothalamus</a:t>
            </a:r>
          </a:p>
          <a:p>
            <a:r>
              <a:rPr lang="en-GB" sz="2000" dirty="0" smtClean="0"/>
              <a:t>Releases hormones that </a:t>
            </a:r>
            <a:r>
              <a:rPr lang="en-GB" sz="2000" b="1" dirty="0" smtClean="0"/>
              <a:t>stimulate</a:t>
            </a:r>
            <a:r>
              <a:rPr lang="en-GB" sz="2000" dirty="0" smtClean="0"/>
              <a:t> other glands to release hormones</a:t>
            </a:r>
          </a:p>
          <a:p>
            <a:r>
              <a:rPr lang="en-GB" sz="2000" b="1" dirty="0" smtClean="0"/>
              <a:t>Anterior </a:t>
            </a:r>
            <a:r>
              <a:rPr lang="en-GB" sz="2000" dirty="0" smtClean="0"/>
              <a:t>and</a:t>
            </a:r>
            <a:r>
              <a:rPr lang="en-GB" sz="2000" b="1" dirty="0" smtClean="0"/>
              <a:t> posterior </a:t>
            </a:r>
            <a:r>
              <a:rPr lang="en-GB" sz="2000" dirty="0" smtClean="0"/>
              <a:t>pituitary gland produce different hormones</a:t>
            </a:r>
          </a:p>
          <a:p>
            <a:r>
              <a:rPr lang="en-GB" sz="2000" dirty="0" smtClean="0"/>
              <a:t>Look up what the anterior and posterior pituitary gland produces</a:t>
            </a:r>
          </a:p>
          <a:p>
            <a:r>
              <a:rPr lang="en-GB" sz="2000" dirty="0" smtClean="0"/>
              <a:t>What conditions can affect the pituitary gland? </a:t>
            </a:r>
          </a:p>
          <a:p>
            <a:endParaRPr lang="en-GB" dirty="0"/>
          </a:p>
          <a:p>
            <a:endParaRPr lang="en-GB" dirty="0"/>
          </a:p>
        </p:txBody>
      </p:sp>
    </p:spTree>
    <p:extLst>
      <p:ext uri="{BB962C8B-B14F-4D97-AF65-F5344CB8AC3E}">
        <p14:creationId xmlns:p14="http://schemas.microsoft.com/office/powerpoint/2010/main" val="11934081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fade">
                                      <p:cBhvr>
                                        <p:cTn id="32"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94359"/>
            <a:ext cx="3200400" cy="1109750"/>
          </a:xfrm>
        </p:spPr>
        <p:txBody>
          <a:bodyPr/>
          <a:lstStyle/>
          <a:p>
            <a:r>
              <a:rPr lang="en-GB" dirty="0" smtClean="0"/>
              <a:t>Cerebrum</a:t>
            </a:r>
            <a:endParaRPr lang="en-GB"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372495" y="594359"/>
            <a:ext cx="7373389" cy="5798128"/>
          </a:xfrm>
        </p:spPr>
      </p:pic>
      <p:sp>
        <p:nvSpPr>
          <p:cNvPr id="4" name="Text Placeholder 3"/>
          <p:cNvSpPr>
            <a:spLocks noGrp="1"/>
          </p:cNvSpPr>
          <p:nvPr>
            <p:ph type="body" sz="half" idx="2"/>
          </p:nvPr>
        </p:nvSpPr>
        <p:spPr>
          <a:xfrm>
            <a:off x="457200" y="1704109"/>
            <a:ext cx="3200400" cy="4601095"/>
          </a:xfrm>
        </p:spPr>
        <p:txBody>
          <a:bodyPr>
            <a:normAutofit/>
          </a:bodyPr>
          <a:lstStyle/>
          <a:p>
            <a:r>
              <a:rPr lang="en-GB" sz="2000" dirty="0" smtClean="0"/>
              <a:t>Largest part of brain</a:t>
            </a:r>
          </a:p>
          <a:p>
            <a:r>
              <a:rPr lang="en-GB" sz="2000" dirty="0" smtClean="0"/>
              <a:t>Composed of two halves called </a:t>
            </a:r>
            <a:r>
              <a:rPr lang="en-GB" sz="2000" b="1" dirty="0" smtClean="0"/>
              <a:t>cerebral hemispheres</a:t>
            </a:r>
          </a:p>
          <a:p>
            <a:r>
              <a:rPr lang="en-GB" sz="2000" dirty="0" smtClean="0"/>
              <a:t>Surrounded by the </a:t>
            </a:r>
            <a:r>
              <a:rPr lang="en-GB" sz="2000" b="1" dirty="0" smtClean="0"/>
              <a:t>cerebral cortex </a:t>
            </a:r>
            <a:r>
              <a:rPr lang="en-GB" sz="2000" dirty="0" smtClean="0"/>
              <a:t>(thin layer), highly folded</a:t>
            </a:r>
          </a:p>
          <a:p>
            <a:r>
              <a:rPr lang="en-GB" sz="2000" dirty="0" smtClean="0"/>
              <a:t>Involved in vision, thinking, hearing and learning</a:t>
            </a:r>
            <a:endParaRPr lang="en-GB" sz="2000" dirty="0"/>
          </a:p>
        </p:txBody>
      </p:sp>
    </p:spTree>
    <p:extLst>
      <p:ext uri="{BB962C8B-B14F-4D97-AF65-F5344CB8AC3E}">
        <p14:creationId xmlns:p14="http://schemas.microsoft.com/office/powerpoint/2010/main" val="41089715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94359"/>
            <a:ext cx="3200400" cy="885306"/>
          </a:xfrm>
        </p:spPr>
        <p:txBody>
          <a:bodyPr>
            <a:normAutofit fontScale="90000"/>
          </a:bodyPr>
          <a:lstStyle/>
          <a:p>
            <a:r>
              <a:rPr lang="en-GB" dirty="0" smtClean="0"/>
              <a:t>Medulla oblongata</a:t>
            </a:r>
            <a:endParaRPr lang="en-GB"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372495" y="594359"/>
            <a:ext cx="7373389" cy="5798128"/>
          </a:xfrm>
        </p:spPr>
      </p:pic>
      <p:sp>
        <p:nvSpPr>
          <p:cNvPr id="4" name="Text Placeholder 3"/>
          <p:cNvSpPr>
            <a:spLocks noGrp="1"/>
          </p:cNvSpPr>
          <p:nvPr>
            <p:ph type="body" sz="half" idx="2"/>
          </p:nvPr>
        </p:nvSpPr>
        <p:spPr>
          <a:xfrm>
            <a:off x="457200" y="1795549"/>
            <a:ext cx="3200400" cy="4509655"/>
          </a:xfrm>
        </p:spPr>
        <p:txBody>
          <a:bodyPr/>
          <a:lstStyle/>
          <a:p>
            <a:r>
              <a:rPr lang="en-GB" sz="2000" dirty="0" smtClean="0"/>
              <a:t>Located at the base of the brain and top of the spinal cord</a:t>
            </a:r>
          </a:p>
          <a:p>
            <a:r>
              <a:rPr lang="en-GB" sz="2000" dirty="0" smtClean="0"/>
              <a:t>Lowest part of the brain stem</a:t>
            </a:r>
          </a:p>
          <a:p>
            <a:r>
              <a:rPr lang="en-GB" sz="2000" dirty="0" smtClean="0"/>
              <a:t>Controls breathing rate, heart rate. blood vessel diameter, swallowing, digestion</a:t>
            </a:r>
          </a:p>
          <a:p>
            <a:r>
              <a:rPr lang="en-GB" sz="2000" dirty="0" smtClean="0"/>
              <a:t>Does this automatically</a:t>
            </a:r>
          </a:p>
          <a:p>
            <a:endParaRPr lang="en-GB" dirty="0"/>
          </a:p>
        </p:txBody>
      </p:sp>
    </p:spTree>
    <p:extLst>
      <p:ext uri="{BB962C8B-B14F-4D97-AF65-F5344CB8AC3E}">
        <p14:creationId xmlns:p14="http://schemas.microsoft.com/office/powerpoint/2010/main" val="36476312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94359"/>
            <a:ext cx="3200400" cy="926870"/>
          </a:xfrm>
        </p:spPr>
        <p:txBody>
          <a:bodyPr/>
          <a:lstStyle/>
          <a:p>
            <a:r>
              <a:rPr lang="en-GB" dirty="0" smtClean="0"/>
              <a:t>Cerebellum</a:t>
            </a:r>
            <a:endParaRPr lang="en-GB"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372495" y="594359"/>
            <a:ext cx="7373389" cy="5798128"/>
          </a:xfrm>
        </p:spPr>
      </p:pic>
      <p:sp>
        <p:nvSpPr>
          <p:cNvPr id="4" name="Text Placeholder 3"/>
          <p:cNvSpPr>
            <a:spLocks noGrp="1"/>
          </p:cNvSpPr>
          <p:nvPr>
            <p:ph type="body" sz="half" idx="2"/>
          </p:nvPr>
        </p:nvSpPr>
        <p:spPr>
          <a:xfrm>
            <a:off x="457200" y="1837113"/>
            <a:ext cx="3200400" cy="4468091"/>
          </a:xfrm>
        </p:spPr>
        <p:txBody>
          <a:bodyPr>
            <a:normAutofit/>
          </a:bodyPr>
          <a:lstStyle/>
          <a:p>
            <a:r>
              <a:rPr lang="en-GB" sz="2000" dirty="0" smtClean="0"/>
              <a:t>Located under the cerebrum</a:t>
            </a:r>
          </a:p>
          <a:p>
            <a:r>
              <a:rPr lang="en-GB" sz="2000" dirty="0" smtClean="0"/>
              <a:t>Has a folded cortex</a:t>
            </a:r>
          </a:p>
          <a:p>
            <a:r>
              <a:rPr lang="en-GB" sz="2000" dirty="0" smtClean="0"/>
              <a:t>Needed for muscle coordination, posture and balance</a:t>
            </a:r>
          </a:p>
          <a:p>
            <a:r>
              <a:rPr lang="en-GB" sz="2000" dirty="0" smtClean="0"/>
              <a:t>What can happen in people who drink too much alcohol over a long period of time?</a:t>
            </a:r>
            <a:endParaRPr lang="en-GB" sz="2000" dirty="0"/>
          </a:p>
        </p:txBody>
      </p:sp>
    </p:spTree>
    <p:extLst>
      <p:ext uri="{BB962C8B-B14F-4D97-AF65-F5344CB8AC3E}">
        <p14:creationId xmlns:p14="http://schemas.microsoft.com/office/powerpoint/2010/main" val="3533369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Learning objectives</a:t>
            </a:r>
            <a:endParaRPr lang="en-GB" dirty="0"/>
          </a:p>
        </p:txBody>
      </p:sp>
      <p:sp>
        <p:nvSpPr>
          <p:cNvPr id="3" name="Content Placeholder 2"/>
          <p:cNvSpPr>
            <a:spLocks noGrp="1"/>
          </p:cNvSpPr>
          <p:nvPr>
            <p:ph idx="1"/>
          </p:nvPr>
        </p:nvSpPr>
        <p:spPr/>
        <p:txBody>
          <a:bodyPr/>
          <a:lstStyle/>
          <a:p>
            <a:r>
              <a:rPr lang="en-GB" dirty="0" smtClean="0"/>
              <a:t>“Students should understand the role of </a:t>
            </a:r>
            <a:r>
              <a:rPr lang="en-GB" dirty="0"/>
              <a:t>t</a:t>
            </a:r>
            <a:r>
              <a:rPr lang="en-GB" dirty="0" smtClean="0"/>
              <a:t>he synaptic cleft and the sequence of events when an action potential reaches the synapse. Students should be able to describe the basic structure and function of some brain structures. Students should understand  the purpose of reflexes and how they are brought about.” </a:t>
            </a:r>
            <a:endParaRPr lang="en-GB" dirty="0"/>
          </a:p>
        </p:txBody>
      </p:sp>
    </p:spTree>
    <p:extLst>
      <p:ext uri="{BB962C8B-B14F-4D97-AF65-F5344CB8AC3E}">
        <p14:creationId xmlns:p14="http://schemas.microsoft.com/office/powerpoint/2010/main" val="393125968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94359"/>
            <a:ext cx="3200400" cy="1217816"/>
          </a:xfrm>
        </p:spPr>
        <p:txBody>
          <a:bodyPr/>
          <a:lstStyle/>
          <a:p>
            <a:r>
              <a:rPr lang="en-GB" dirty="0" smtClean="0"/>
              <a:t>Reflexes </a:t>
            </a:r>
            <a:endParaRPr lang="en-GB"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195455" y="1039092"/>
            <a:ext cx="5586151" cy="4705004"/>
          </a:xfrm>
        </p:spPr>
      </p:pic>
      <p:sp>
        <p:nvSpPr>
          <p:cNvPr id="4" name="Text Placeholder 3"/>
          <p:cNvSpPr>
            <a:spLocks noGrp="1"/>
          </p:cNvSpPr>
          <p:nvPr>
            <p:ph type="body" sz="half" idx="2"/>
          </p:nvPr>
        </p:nvSpPr>
        <p:spPr>
          <a:xfrm>
            <a:off x="457200" y="1812175"/>
            <a:ext cx="3200400" cy="4493029"/>
          </a:xfrm>
        </p:spPr>
        <p:txBody>
          <a:bodyPr/>
          <a:lstStyle/>
          <a:p>
            <a:r>
              <a:rPr lang="en-GB" sz="2000" dirty="0" smtClean="0"/>
              <a:t>Reflexes are  involuntary actions that take place without a conscious decision being involved</a:t>
            </a:r>
          </a:p>
          <a:p>
            <a:r>
              <a:rPr lang="en-GB" sz="2000" dirty="0" smtClean="0"/>
              <a:t>Designed to protect us from harm e.g. blinking reflex  </a:t>
            </a:r>
          </a:p>
          <a:p>
            <a:r>
              <a:rPr lang="en-GB" sz="2000" dirty="0" smtClean="0"/>
              <a:t>The reflex response is carried out very quickly from receptors to effectors</a:t>
            </a:r>
          </a:p>
          <a:p>
            <a:endParaRPr lang="en-GB" dirty="0" smtClean="0"/>
          </a:p>
          <a:p>
            <a:endParaRPr lang="en-GB" dirty="0"/>
          </a:p>
        </p:txBody>
      </p:sp>
    </p:spTree>
    <p:extLst>
      <p:ext uri="{BB962C8B-B14F-4D97-AF65-F5344CB8AC3E}">
        <p14:creationId xmlns:p14="http://schemas.microsoft.com/office/powerpoint/2010/main" val="42152581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94359"/>
            <a:ext cx="3200400" cy="685801"/>
          </a:xfrm>
        </p:spPr>
        <p:txBody>
          <a:bodyPr/>
          <a:lstStyle/>
          <a:p>
            <a:r>
              <a:rPr lang="en-GB" dirty="0" smtClean="0"/>
              <a:t>Blink reflex</a:t>
            </a:r>
            <a:endParaRPr lang="en-GB"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079075" y="889462"/>
            <a:ext cx="6458989" cy="4355869"/>
          </a:xfrm>
        </p:spPr>
      </p:pic>
      <p:sp>
        <p:nvSpPr>
          <p:cNvPr id="4" name="Text Placeholder 3"/>
          <p:cNvSpPr>
            <a:spLocks noGrp="1"/>
          </p:cNvSpPr>
          <p:nvPr>
            <p:ph type="body" sz="half" idx="2"/>
          </p:nvPr>
        </p:nvSpPr>
        <p:spPr>
          <a:xfrm>
            <a:off x="457200" y="1504604"/>
            <a:ext cx="3200400" cy="4800600"/>
          </a:xfrm>
        </p:spPr>
        <p:txBody>
          <a:bodyPr>
            <a:normAutofit/>
          </a:bodyPr>
          <a:lstStyle/>
          <a:p>
            <a:r>
              <a:rPr lang="en-GB" sz="2000" dirty="0" smtClean="0"/>
              <a:t>The blink (or corneal) reflex is an involuntary blinking of the eyelids</a:t>
            </a:r>
          </a:p>
          <a:p>
            <a:r>
              <a:rPr lang="en-GB" sz="2000" dirty="0" smtClean="0"/>
              <a:t>Happens if you touch your eye, in bright light or loud, sudden sound</a:t>
            </a:r>
          </a:p>
          <a:p>
            <a:r>
              <a:rPr lang="en-GB" sz="2000" dirty="0" smtClean="0"/>
              <a:t>Cornea contains sensory endings which send an impulse along  the sensory nerve to a relay nerve in the CNS</a:t>
            </a:r>
          </a:p>
          <a:p>
            <a:r>
              <a:rPr lang="en-GB" sz="2000" dirty="0" smtClean="0"/>
              <a:t>The impulse then passes to a motor nerve which signals to the eyelid muscles to contract and close  quickly </a:t>
            </a:r>
            <a:endParaRPr lang="en-GB" sz="2000" dirty="0"/>
          </a:p>
        </p:txBody>
      </p:sp>
    </p:spTree>
    <p:extLst>
      <p:ext uri="{BB962C8B-B14F-4D97-AF65-F5344CB8AC3E}">
        <p14:creationId xmlns:p14="http://schemas.microsoft.com/office/powerpoint/2010/main" val="719611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94359"/>
            <a:ext cx="3200400" cy="935183"/>
          </a:xfrm>
        </p:spPr>
        <p:txBody>
          <a:bodyPr>
            <a:normAutofit fontScale="90000"/>
          </a:bodyPr>
          <a:lstStyle/>
          <a:p>
            <a:r>
              <a:rPr lang="en-GB" dirty="0" smtClean="0"/>
              <a:t>The knee-jerk reaction</a:t>
            </a:r>
            <a:endParaRPr lang="en-GB" dirty="0"/>
          </a:p>
        </p:txBody>
      </p:sp>
      <p:sp>
        <p:nvSpPr>
          <p:cNvPr id="4" name="Text Placeholder 3"/>
          <p:cNvSpPr>
            <a:spLocks noGrp="1"/>
          </p:cNvSpPr>
          <p:nvPr>
            <p:ph type="body" sz="half" idx="2"/>
          </p:nvPr>
        </p:nvSpPr>
        <p:spPr>
          <a:xfrm>
            <a:off x="457200" y="1862051"/>
            <a:ext cx="3200400" cy="4443153"/>
          </a:xfrm>
        </p:spPr>
        <p:txBody>
          <a:bodyPr>
            <a:noAutofit/>
          </a:bodyPr>
          <a:lstStyle/>
          <a:p>
            <a:r>
              <a:rPr lang="en-GB" sz="2000" dirty="0" smtClean="0"/>
              <a:t>This reflex is designed to keep you upright (maintains posture and balance)</a:t>
            </a:r>
          </a:p>
          <a:p>
            <a:r>
              <a:rPr lang="en-GB" sz="2000" dirty="0" smtClean="0"/>
              <a:t>If the stretch receptors in the quadriceps detect that the muscle is being stretched, a nerve impulse is generated from the sensory nerve directly to the motor nerve in the spinal cord</a:t>
            </a:r>
          </a:p>
          <a:p>
            <a:r>
              <a:rPr lang="en-GB" sz="2000" dirty="0" smtClean="0"/>
              <a:t>The motor nerve sends an impulse to the quadriceps  muscle to cause a contraction so that the lower leg moves very quickly</a:t>
            </a:r>
            <a:endParaRPr lang="en-GB" sz="2000" dirty="0"/>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480560" y="423949"/>
            <a:ext cx="7165571" cy="6076603"/>
          </a:xfrm>
        </p:spPr>
      </p:pic>
    </p:spTree>
    <p:extLst>
      <p:ext uri="{BB962C8B-B14F-4D97-AF65-F5344CB8AC3E}">
        <p14:creationId xmlns:p14="http://schemas.microsoft.com/office/powerpoint/2010/main" val="3547605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Summary</a:t>
            </a:r>
            <a:endParaRPr lang="en-GB" dirty="0"/>
          </a:p>
        </p:txBody>
      </p:sp>
      <p:sp>
        <p:nvSpPr>
          <p:cNvPr id="3" name="Content Placeholder 2"/>
          <p:cNvSpPr>
            <a:spLocks noGrp="1"/>
          </p:cNvSpPr>
          <p:nvPr>
            <p:ph idx="1"/>
          </p:nvPr>
        </p:nvSpPr>
        <p:spPr/>
        <p:txBody>
          <a:bodyPr/>
          <a:lstStyle/>
          <a:p>
            <a:r>
              <a:rPr lang="en-GB" dirty="0" smtClean="0"/>
              <a:t>Action potentials arrive at synapse, vesicles travel to pre-synaptic membrane, neurotransmitter is released which crosses the synapse and docks with a receptor and sets off an action potential in the post-synaptic neurone</a:t>
            </a:r>
          </a:p>
          <a:p>
            <a:r>
              <a:rPr lang="en-GB" dirty="0" smtClean="0"/>
              <a:t>Synapses can be excitatory or inhibitory</a:t>
            </a:r>
          </a:p>
          <a:p>
            <a:r>
              <a:rPr lang="en-GB" dirty="0" smtClean="0"/>
              <a:t>Summation – many neurones can release a little transmitter each into a synapse or one neurone can release lots of transmitter is quick succession</a:t>
            </a:r>
          </a:p>
          <a:p>
            <a:r>
              <a:rPr lang="en-GB" dirty="0" smtClean="0"/>
              <a:t>The peripheral nervous system governs both voluntary and involuntary actions (somatic and autonomic nervous systems) </a:t>
            </a:r>
          </a:p>
          <a:p>
            <a:r>
              <a:rPr lang="en-GB" dirty="0" smtClean="0"/>
              <a:t>Reflexes are involuntary actions that are needed to keep us safe and take place without conscious decision. A minimum of two neurones is needed. </a:t>
            </a:r>
          </a:p>
          <a:p>
            <a:endParaRPr lang="en-GB" dirty="0"/>
          </a:p>
        </p:txBody>
      </p:sp>
    </p:spTree>
    <p:extLst>
      <p:ext uri="{BB962C8B-B14F-4D97-AF65-F5344CB8AC3E}">
        <p14:creationId xmlns:p14="http://schemas.microsoft.com/office/powerpoint/2010/main" val="14693919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Questions</a:t>
            </a:r>
            <a:endParaRPr lang="en-GB" dirty="0"/>
          </a:p>
        </p:txBody>
      </p:sp>
      <p:sp>
        <p:nvSpPr>
          <p:cNvPr id="3" name="Content Placeholder 2"/>
          <p:cNvSpPr>
            <a:spLocks noGrp="1"/>
          </p:cNvSpPr>
          <p:nvPr>
            <p:ph idx="1"/>
          </p:nvPr>
        </p:nvSpPr>
        <p:spPr/>
        <p:txBody>
          <a:bodyPr/>
          <a:lstStyle/>
          <a:p>
            <a:r>
              <a:rPr lang="en-GB" dirty="0" smtClean="0"/>
              <a:t>Which part of the nervous system controls unconscious activities? </a:t>
            </a:r>
          </a:p>
          <a:p>
            <a:r>
              <a:rPr lang="en-GB" dirty="0" smtClean="0"/>
              <a:t>What does the sympathetic nervous system do? How does this contrast with the parasympathetic nervous system?</a:t>
            </a:r>
          </a:p>
          <a:p>
            <a:r>
              <a:rPr lang="en-GB" dirty="0" smtClean="0"/>
              <a:t>What does anti-diuretic hormone do and where is it produced?</a:t>
            </a:r>
          </a:p>
          <a:p>
            <a:r>
              <a:rPr lang="en-GB" dirty="0" smtClean="0"/>
              <a:t>What is a </a:t>
            </a:r>
            <a:r>
              <a:rPr lang="en-GB" dirty="0" err="1" smtClean="0"/>
              <a:t>prolactinoma</a:t>
            </a:r>
            <a:r>
              <a:rPr lang="en-GB" dirty="0" smtClean="0"/>
              <a:t>? </a:t>
            </a:r>
          </a:p>
          <a:p>
            <a:endParaRPr lang="en-GB" dirty="0"/>
          </a:p>
        </p:txBody>
      </p:sp>
    </p:spTree>
    <p:extLst>
      <p:ext uri="{BB962C8B-B14F-4D97-AF65-F5344CB8AC3E}">
        <p14:creationId xmlns:p14="http://schemas.microsoft.com/office/powerpoint/2010/main" val="142151358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Lesson aims</a:t>
            </a:r>
            <a:endParaRPr lang="en-GB" dirty="0"/>
          </a:p>
        </p:txBody>
      </p:sp>
      <p:sp>
        <p:nvSpPr>
          <p:cNvPr id="3" name="Content Placeholder 2"/>
          <p:cNvSpPr>
            <a:spLocks noGrp="1"/>
          </p:cNvSpPr>
          <p:nvPr>
            <p:ph idx="1"/>
          </p:nvPr>
        </p:nvSpPr>
        <p:spPr/>
        <p:txBody>
          <a:bodyPr/>
          <a:lstStyle/>
          <a:p>
            <a:r>
              <a:rPr lang="en-GB" dirty="0" smtClean="0"/>
              <a:t>By the end of the lesson, you will be able to:</a:t>
            </a:r>
          </a:p>
          <a:p>
            <a:r>
              <a:rPr lang="en-GB" dirty="0" smtClean="0"/>
              <a:t>1. Describe a synapse and what happens when an action potential reaches one;</a:t>
            </a:r>
          </a:p>
          <a:p>
            <a:r>
              <a:rPr lang="en-GB" dirty="0" smtClean="0"/>
              <a:t>2. Describe the two types of summation;</a:t>
            </a:r>
          </a:p>
          <a:p>
            <a:r>
              <a:rPr lang="en-GB" dirty="0" smtClean="0"/>
              <a:t>3. Describe the basic structures of the brain;</a:t>
            </a:r>
          </a:p>
          <a:p>
            <a:r>
              <a:rPr lang="en-GB" dirty="0" smtClean="0"/>
              <a:t>4. describe the purpose of reflexes and how they work.</a:t>
            </a:r>
            <a:endParaRPr lang="en-GB" dirty="0"/>
          </a:p>
        </p:txBody>
      </p:sp>
    </p:spTree>
    <p:extLst>
      <p:ext uri="{BB962C8B-B14F-4D97-AF65-F5344CB8AC3E}">
        <p14:creationId xmlns:p14="http://schemas.microsoft.com/office/powerpoint/2010/main" val="19255282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Lesson aims</a:t>
            </a:r>
            <a:endParaRPr lang="en-GB" dirty="0"/>
          </a:p>
        </p:txBody>
      </p:sp>
      <p:sp>
        <p:nvSpPr>
          <p:cNvPr id="3" name="Content Placeholder 2"/>
          <p:cNvSpPr>
            <a:spLocks noGrp="1"/>
          </p:cNvSpPr>
          <p:nvPr>
            <p:ph idx="1"/>
          </p:nvPr>
        </p:nvSpPr>
        <p:spPr/>
        <p:txBody>
          <a:bodyPr/>
          <a:lstStyle/>
          <a:p>
            <a:r>
              <a:rPr lang="en-GB" dirty="0" smtClean="0"/>
              <a:t>By the end of the lesson, you will be able to:</a:t>
            </a:r>
          </a:p>
          <a:p>
            <a:r>
              <a:rPr lang="en-GB" dirty="0" smtClean="0"/>
              <a:t>1. Describe a synapse and what happens when an action potential reaches one;</a:t>
            </a:r>
          </a:p>
          <a:p>
            <a:r>
              <a:rPr lang="en-GB" dirty="0" smtClean="0"/>
              <a:t>2. Describe the two types of summation;</a:t>
            </a:r>
          </a:p>
          <a:p>
            <a:r>
              <a:rPr lang="en-GB" dirty="0" smtClean="0"/>
              <a:t>3. Describe the basic structures of the brain;</a:t>
            </a:r>
          </a:p>
          <a:p>
            <a:r>
              <a:rPr lang="en-GB" dirty="0" smtClean="0"/>
              <a:t>4. describe the purpose of reflexes and how they work.</a:t>
            </a:r>
            <a:endParaRPr lang="en-GB" dirty="0"/>
          </a:p>
        </p:txBody>
      </p:sp>
    </p:spTree>
    <p:extLst>
      <p:ext uri="{BB962C8B-B14F-4D97-AF65-F5344CB8AC3E}">
        <p14:creationId xmlns:p14="http://schemas.microsoft.com/office/powerpoint/2010/main" val="7128596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Synapses</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Action potentials travel the length of an axon and reach the terminal </a:t>
            </a:r>
          </a:p>
          <a:p>
            <a:r>
              <a:rPr lang="en-GB" dirty="0" smtClean="0"/>
              <a:t>Met with a junction between the end of one neurone and start of another neurone (or an effector cell such as muscle)</a:t>
            </a:r>
          </a:p>
          <a:p>
            <a:r>
              <a:rPr lang="en-GB" dirty="0" smtClean="0"/>
              <a:t>Junction is a </a:t>
            </a:r>
            <a:r>
              <a:rPr lang="en-GB" b="1" dirty="0" smtClean="0"/>
              <a:t>synapse: </a:t>
            </a:r>
            <a:r>
              <a:rPr lang="en-GB" dirty="0" smtClean="0"/>
              <a:t>actual gap is a </a:t>
            </a:r>
            <a:r>
              <a:rPr lang="en-GB" b="1" dirty="0" smtClean="0"/>
              <a:t>synaptic cleft or gap</a:t>
            </a:r>
          </a:p>
          <a:p>
            <a:r>
              <a:rPr lang="en-GB" dirty="0" smtClean="0"/>
              <a:t>Presynaptic neurone ends in a swollen terminal – </a:t>
            </a:r>
            <a:r>
              <a:rPr lang="en-GB" b="1" dirty="0" smtClean="0"/>
              <a:t>synaptic knob</a:t>
            </a:r>
          </a:p>
          <a:p>
            <a:r>
              <a:rPr lang="en-GB" dirty="0" smtClean="0"/>
              <a:t>Synaptic knob contains </a:t>
            </a:r>
            <a:r>
              <a:rPr lang="en-GB" b="1" dirty="0" smtClean="0"/>
              <a:t>neurotransmitters</a:t>
            </a:r>
            <a:r>
              <a:rPr lang="en-GB" dirty="0" smtClean="0"/>
              <a:t> in synaptic </a:t>
            </a:r>
            <a:r>
              <a:rPr lang="en-GB" b="1" dirty="0" smtClean="0"/>
              <a:t>vesicles</a:t>
            </a:r>
          </a:p>
          <a:p>
            <a:r>
              <a:rPr lang="en-GB" dirty="0" smtClean="0"/>
              <a:t>Lots of different neurotransmitters including </a:t>
            </a:r>
            <a:r>
              <a:rPr lang="en-GB" b="1" dirty="0" smtClean="0"/>
              <a:t>acetylcholine</a:t>
            </a:r>
          </a:p>
          <a:p>
            <a:r>
              <a:rPr lang="en-GB" dirty="0"/>
              <a:t>a</a:t>
            </a:r>
            <a:r>
              <a:rPr lang="en-GB" dirty="0" smtClean="0"/>
              <a:t>nd </a:t>
            </a:r>
            <a:r>
              <a:rPr lang="en-GB" b="1" dirty="0" smtClean="0"/>
              <a:t>noradrenaline</a:t>
            </a:r>
          </a:p>
          <a:p>
            <a:r>
              <a:rPr lang="en-GB" dirty="0" smtClean="0"/>
              <a:t>Acetylcholine synapses = </a:t>
            </a:r>
            <a:r>
              <a:rPr lang="en-GB" b="1" dirty="0" smtClean="0"/>
              <a:t>cholinergic synapses</a:t>
            </a:r>
          </a:p>
          <a:p>
            <a:r>
              <a:rPr lang="en-GB" dirty="0" smtClean="0"/>
              <a:t>Acetylcholine binds to </a:t>
            </a:r>
            <a:r>
              <a:rPr lang="en-GB" b="1" dirty="0" smtClean="0"/>
              <a:t>cholinergic receptors</a:t>
            </a:r>
            <a:r>
              <a:rPr lang="en-GB" dirty="0" smtClean="0"/>
              <a:t>.</a:t>
            </a:r>
          </a:p>
          <a:p>
            <a:r>
              <a:rPr lang="en-GB" dirty="0" smtClean="0"/>
              <a:t>Broken down by </a:t>
            </a:r>
            <a:r>
              <a:rPr lang="en-GB" b="1" dirty="0" smtClean="0"/>
              <a:t>acetylcholinesterase </a:t>
            </a:r>
            <a:r>
              <a:rPr lang="en-GB" dirty="0" smtClean="0"/>
              <a:t>(how do nerve gases function?)</a:t>
            </a:r>
          </a:p>
          <a:p>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29106" y="2743198"/>
            <a:ext cx="3507971" cy="3600797"/>
          </a:xfrm>
          <a:prstGeom prst="rect">
            <a:avLst/>
          </a:prstGeom>
        </p:spPr>
      </p:pic>
    </p:spTree>
    <p:extLst>
      <p:ext uri="{BB962C8B-B14F-4D97-AF65-F5344CB8AC3E}">
        <p14:creationId xmlns:p14="http://schemas.microsoft.com/office/powerpoint/2010/main" val="42889068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94359"/>
            <a:ext cx="3200400" cy="1143001"/>
          </a:xfrm>
        </p:spPr>
        <p:txBody>
          <a:bodyPr/>
          <a:lstStyle/>
          <a:p>
            <a:r>
              <a:rPr lang="en-GB" dirty="0" smtClean="0"/>
              <a:t>Sequence of events</a:t>
            </a:r>
            <a:endParaRPr lang="en-GB"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297680" y="498765"/>
            <a:ext cx="7656022" cy="6001788"/>
          </a:xfrm>
        </p:spPr>
      </p:pic>
      <p:sp>
        <p:nvSpPr>
          <p:cNvPr id="4" name="Text Placeholder 3"/>
          <p:cNvSpPr>
            <a:spLocks noGrp="1"/>
          </p:cNvSpPr>
          <p:nvPr>
            <p:ph type="body" sz="half" idx="2"/>
          </p:nvPr>
        </p:nvSpPr>
        <p:spPr>
          <a:xfrm>
            <a:off x="457200" y="2028305"/>
            <a:ext cx="3200400" cy="4276899"/>
          </a:xfrm>
        </p:spPr>
        <p:txBody>
          <a:bodyPr>
            <a:normAutofit/>
          </a:bodyPr>
          <a:lstStyle/>
          <a:p>
            <a:r>
              <a:rPr lang="en-GB" sz="2000" dirty="0" smtClean="0"/>
              <a:t>At synaptic knob, action potential causes voltage-gated calcium ion channels to open on pre-synaptic membrane</a:t>
            </a:r>
          </a:p>
          <a:p>
            <a:r>
              <a:rPr lang="en-GB" sz="2000" dirty="0" smtClean="0"/>
              <a:t>Calcium floods into the neurone</a:t>
            </a:r>
          </a:p>
          <a:p>
            <a:r>
              <a:rPr lang="en-GB" sz="2000" dirty="0" smtClean="0"/>
              <a:t>Calcium influx causes vesicles to move to membrane and fuse with it</a:t>
            </a:r>
          </a:p>
          <a:p>
            <a:r>
              <a:rPr lang="en-GB" sz="2000" dirty="0" smtClean="0"/>
              <a:t>Vesicles release neurotransmitter</a:t>
            </a:r>
            <a:endParaRPr lang="en-GB" sz="2000" dirty="0"/>
          </a:p>
        </p:txBody>
      </p:sp>
    </p:spTree>
    <p:extLst>
      <p:ext uri="{BB962C8B-B14F-4D97-AF65-F5344CB8AC3E}">
        <p14:creationId xmlns:p14="http://schemas.microsoft.com/office/powerpoint/2010/main" val="21942474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94359"/>
            <a:ext cx="3200400" cy="1143001"/>
          </a:xfrm>
        </p:spPr>
        <p:txBody>
          <a:bodyPr/>
          <a:lstStyle/>
          <a:p>
            <a:r>
              <a:rPr lang="en-GB" dirty="0" smtClean="0"/>
              <a:t>Sequence of events contd.</a:t>
            </a:r>
            <a:endParaRPr lang="en-GB"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297680" y="498765"/>
            <a:ext cx="7656022" cy="6001788"/>
          </a:xfrm>
        </p:spPr>
      </p:pic>
      <p:sp>
        <p:nvSpPr>
          <p:cNvPr id="4" name="Text Placeholder 3"/>
          <p:cNvSpPr>
            <a:spLocks noGrp="1"/>
          </p:cNvSpPr>
          <p:nvPr>
            <p:ph type="body" sz="half" idx="2"/>
          </p:nvPr>
        </p:nvSpPr>
        <p:spPr>
          <a:xfrm>
            <a:off x="457200" y="2028305"/>
            <a:ext cx="3200400" cy="4276899"/>
          </a:xfrm>
        </p:spPr>
        <p:txBody>
          <a:bodyPr>
            <a:normAutofit fontScale="92500" lnSpcReduction="20000"/>
          </a:bodyPr>
          <a:lstStyle/>
          <a:p>
            <a:r>
              <a:rPr lang="en-GB" sz="2000" dirty="0" smtClean="0"/>
              <a:t>Neurotransmitter enters synaptic cleft via </a:t>
            </a:r>
            <a:r>
              <a:rPr lang="en-GB" sz="2000" b="1" dirty="0" smtClean="0"/>
              <a:t>exocytosis</a:t>
            </a:r>
          </a:p>
          <a:p>
            <a:r>
              <a:rPr lang="en-GB" sz="2000" dirty="0" smtClean="0"/>
              <a:t>Neurotransmitter </a:t>
            </a:r>
            <a:r>
              <a:rPr lang="en-GB" sz="2000" b="1" dirty="0" smtClean="0"/>
              <a:t>diffuses</a:t>
            </a:r>
            <a:r>
              <a:rPr lang="en-GB" sz="2000" dirty="0" smtClean="0"/>
              <a:t> across synapse</a:t>
            </a:r>
          </a:p>
          <a:p>
            <a:r>
              <a:rPr lang="en-GB" sz="2000" dirty="0" smtClean="0"/>
              <a:t>Neurotransmitter binds to  receptors on </a:t>
            </a:r>
            <a:r>
              <a:rPr lang="en-GB" sz="2000" u="sng" dirty="0" smtClean="0"/>
              <a:t>post</a:t>
            </a:r>
            <a:r>
              <a:rPr lang="en-GB" sz="2000" dirty="0" smtClean="0"/>
              <a:t>-synaptic neurone (</a:t>
            </a:r>
            <a:r>
              <a:rPr lang="en-GB" sz="2000" b="1" dirty="0" smtClean="0"/>
              <a:t>action potential only operates in one direction</a:t>
            </a:r>
            <a:r>
              <a:rPr lang="en-GB" sz="2000" dirty="0" smtClean="0"/>
              <a:t>)</a:t>
            </a:r>
          </a:p>
          <a:p>
            <a:r>
              <a:rPr lang="en-GB" sz="2000" dirty="0" smtClean="0"/>
              <a:t>Binding causes sodium ion channels to open – depolarisation, action potential generated</a:t>
            </a:r>
          </a:p>
          <a:p>
            <a:r>
              <a:rPr lang="en-GB" sz="2000" dirty="0" smtClean="0"/>
              <a:t>Neurotransmitter removed to prevent over-stimulation</a:t>
            </a:r>
          </a:p>
          <a:p>
            <a:endParaRPr lang="en-GB" sz="2000" dirty="0"/>
          </a:p>
        </p:txBody>
      </p:sp>
    </p:spTree>
    <p:extLst>
      <p:ext uri="{BB962C8B-B14F-4D97-AF65-F5344CB8AC3E}">
        <p14:creationId xmlns:p14="http://schemas.microsoft.com/office/powerpoint/2010/main" val="29920026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Synapses – excitatory or inhibitory</a:t>
            </a:r>
            <a:endParaRPr lang="en-GB" dirty="0"/>
          </a:p>
        </p:txBody>
      </p:sp>
      <p:sp>
        <p:nvSpPr>
          <p:cNvPr id="3" name="Content Placeholder 2"/>
          <p:cNvSpPr>
            <a:spLocks noGrp="1"/>
          </p:cNvSpPr>
          <p:nvPr>
            <p:ph idx="1"/>
          </p:nvPr>
        </p:nvSpPr>
        <p:spPr/>
        <p:txBody>
          <a:bodyPr/>
          <a:lstStyle/>
          <a:p>
            <a:r>
              <a:rPr lang="en-GB" dirty="0" smtClean="0"/>
              <a:t>At an </a:t>
            </a:r>
            <a:r>
              <a:rPr lang="en-GB" b="1" dirty="0" smtClean="0"/>
              <a:t>excitatory</a:t>
            </a:r>
            <a:r>
              <a:rPr lang="en-GB" dirty="0" smtClean="0"/>
              <a:t> synapse – neurotransmitter depolarises the postsynaptic membrane</a:t>
            </a:r>
          </a:p>
          <a:p>
            <a:r>
              <a:rPr lang="en-GB" dirty="0"/>
              <a:t>At </a:t>
            </a:r>
            <a:r>
              <a:rPr lang="en-GB" dirty="0" smtClean="0"/>
              <a:t>an </a:t>
            </a:r>
            <a:r>
              <a:rPr lang="en-GB" b="1" dirty="0" smtClean="0"/>
              <a:t>inhibitory</a:t>
            </a:r>
            <a:r>
              <a:rPr lang="en-GB" dirty="0" smtClean="0"/>
              <a:t> synapse </a:t>
            </a:r>
            <a:r>
              <a:rPr lang="en-GB" dirty="0"/>
              <a:t>– neurotransmitter </a:t>
            </a:r>
            <a:r>
              <a:rPr lang="en-GB" dirty="0" smtClean="0"/>
              <a:t>hyperpolarises </a:t>
            </a:r>
            <a:r>
              <a:rPr lang="en-GB" dirty="0"/>
              <a:t>the postsynaptic </a:t>
            </a:r>
            <a:r>
              <a:rPr lang="en-GB" dirty="0" smtClean="0"/>
              <a:t>membrane making it more negative and therefore no action potential is stimulated</a:t>
            </a:r>
          </a:p>
          <a:p>
            <a:r>
              <a:rPr lang="en-GB" dirty="0" smtClean="0"/>
              <a:t>One neurone can connect to many neurones so action potential can be dispersed far and wide – </a:t>
            </a:r>
            <a:r>
              <a:rPr lang="en-GB" b="1" dirty="0" smtClean="0"/>
              <a:t>synaptic divergence</a:t>
            </a:r>
          </a:p>
          <a:p>
            <a:r>
              <a:rPr lang="en-GB" dirty="0" smtClean="0"/>
              <a:t>Or, many neurones connect to one neurone so information </a:t>
            </a:r>
          </a:p>
          <a:p>
            <a:r>
              <a:rPr lang="en-GB" dirty="0" smtClean="0"/>
              <a:t>is amplified – (made stronger) – </a:t>
            </a:r>
            <a:r>
              <a:rPr lang="en-GB" b="1" dirty="0" smtClean="0"/>
              <a:t>synaptic convergence</a:t>
            </a:r>
            <a:endParaRPr lang="en-GB" b="1" dirty="0"/>
          </a:p>
          <a:p>
            <a:endParaRPr lang="en-GB" dirty="0" smtClean="0"/>
          </a:p>
          <a:p>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31579" y="3491345"/>
            <a:ext cx="3990108" cy="2377749"/>
          </a:xfrm>
          <a:prstGeom prst="rect">
            <a:avLst/>
          </a:prstGeom>
        </p:spPr>
      </p:pic>
    </p:spTree>
    <p:extLst>
      <p:ext uri="{BB962C8B-B14F-4D97-AF65-F5344CB8AC3E}">
        <p14:creationId xmlns:p14="http://schemas.microsoft.com/office/powerpoint/2010/main" val="5977516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99258"/>
            <a:ext cx="3200400" cy="626651"/>
          </a:xfrm>
        </p:spPr>
        <p:txBody>
          <a:bodyPr/>
          <a:lstStyle/>
          <a:p>
            <a:r>
              <a:rPr lang="en-GB" dirty="0" smtClean="0"/>
              <a:t>Summation</a:t>
            </a:r>
            <a:endParaRPr lang="en-GB" dirty="0"/>
          </a:p>
        </p:txBody>
      </p:sp>
      <p:sp>
        <p:nvSpPr>
          <p:cNvPr id="4" name="Text Placeholder 3"/>
          <p:cNvSpPr>
            <a:spLocks noGrp="1"/>
          </p:cNvSpPr>
          <p:nvPr>
            <p:ph type="body" sz="half" idx="2"/>
          </p:nvPr>
        </p:nvSpPr>
        <p:spPr>
          <a:xfrm>
            <a:off x="457200" y="925909"/>
            <a:ext cx="3200400" cy="5379295"/>
          </a:xfrm>
        </p:spPr>
        <p:txBody>
          <a:bodyPr>
            <a:noAutofit/>
          </a:bodyPr>
          <a:lstStyle/>
          <a:p>
            <a:r>
              <a:rPr lang="en-GB" sz="2000" dirty="0" smtClean="0"/>
              <a:t>Some stimuli are weak with little neurotransmitter released that will not be capable of triggering impulse in the postsynaptic neurone</a:t>
            </a:r>
          </a:p>
          <a:p>
            <a:r>
              <a:rPr lang="en-GB" sz="2000" dirty="0" smtClean="0"/>
              <a:t>However,  summation is where there is a cumulative effect with neurotransmitter release</a:t>
            </a:r>
          </a:p>
          <a:p>
            <a:r>
              <a:rPr lang="en-GB" sz="2000" dirty="0" smtClean="0"/>
              <a:t>Spatial summation – converging neurones may each release a small amount of transmitter  which when put together is sufficient to reach the threshold and trigger a response</a:t>
            </a:r>
          </a:p>
          <a:p>
            <a:r>
              <a:rPr lang="en-GB" sz="1400" dirty="0"/>
              <a:t>EPSP = excitatory postsynaptic potential</a:t>
            </a:r>
          </a:p>
          <a:p>
            <a:r>
              <a:rPr lang="en-GB" sz="1400" dirty="0"/>
              <a:t>IPSP = inhibitory postsynaptic potential</a:t>
            </a:r>
          </a:p>
          <a:p>
            <a:endParaRPr lang="en-GB" sz="2000" dirty="0"/>
          </a:p>
        </p:txBody>
      </p:sp>
      <p:pic>
        <p:nvPicPr>
          <p:cNvPr id="7" name="Content Placeholder 6"/>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800600" y="925909"/>
            <a:ext cx="7020098" cy="5549705"/>
          </a:xfrm>
        </p:spPr>
      </p:pic>
    </p:spTree>
    <p:extLst>
      <p:ext uri="{BB962C8B-B14F-4D97-AF65-F5344CB8AC3E}">
        <p14:creationId xmlns:p14="http://schemas.microsoft.com/office/powerpoint/2010/main" val="5709018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94359"/>
            <a:ext cx="3200400" cy="1084812"/>
          </a:xfrm>
        </p:spPr>
        <p:txBody>
          <a:bodyPr/>
          <a:lstStyle/>
          <a:p>
            <a:r>
              <a:rPr lang="en-GB" dirty="0" smtClean="0"/>
              <a:t>Summation</a:t>
            </a:r>
            <a:endParaRPr lang="en-GB" dirty="0"/>
          </a:p>
        </p:txBody>
      </p:sp>
      <p:sp>
        <p:nvSpPr>
          <p:cNvPr id="4" name="Text Placeholder 3"/>
          <p:cNvSpPr>
            <a:spLocks noGrp="1"/>
          </p:cNvSpPr>
          <p:nvPr>
            <p:ph type="body" sz="half" idx="2"/>
          </p:nvPr>
        </p:nvSpPr>
        <p:spPr>
          <a:xfrm>
            <a:off x="457200" y="1753985"/>
            <a:ext cx="3200400" cy="4551219"/>
          </a:xfrm>
        </p:spPr>
        <p:txBody>
          <a:bodyPr>
            <a:noAutofit/>
          </a:bodyPr>
          <a:lstStyle/>
          <a:p>
            <a:r>
              <a:rPr lang="en-GB" sz="2000" dirty="0" smtClean="0"/>
              <a:t>With spatial summation, some neurones may release  </a:t>
            </a:r>
            <a:r>
              <a:rPr lang="en-GB" sz="2000" b="1" dirty="0" smtClean="0"/>
              <a:t>inhibitory </a:t>
            </a:r>
            <a:r>
              <a:rPr lang="en-GB" sz="2000" dirty="0" smtClean="0"/>
              <a:t>neurotransmitters so threshold may not be passed</a:t>
            </a:r>
          </a:p>
          <a:p>
            <a:endParaRPr lang="en-GB" sz="2000" dirty="0"/>
          </a:p>
          <a:p>
            <a:r>
              <a:rPr lang="en-GB" sz="2000" dirty="0" smtClean="0"/>
              <a:t>With spatial summation, stimuli arrive from different sources and can result in a single response</a:t>
            </a:r>
          </a:p>
          <a:p>
            <a:r>
              <a:rPr lang="en-GB" sz="1600" dirty="0"/>
              <a:t>EPSP = excitatory postsynaptic potential</a:t>
            </a:r>
          </a:p>
          <a:p>
            <a:r>
              <a:rPr lang="en-GB" sz="1600" dirty="0"/>
              <a:t>IPSP = inhibitory postsynaptic potential</a:t>
            </a:r>
          </a:p>
          <a:p>
            <a:endParaRPr lang="en-GB" sz="2000" dirty="0"/>
          </a:p>
        </p:txBody>
      </p:sp>
      <p:pic>
        <p:nvPicPr>
          <p:cNvPr id="7" name="Content Placeholder 6"/>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800600" y="925909"/>
            <a:ext cx="7020098" cy="5549705"/>
          </a:xfrm>
        </p:spPr>
      </p:pic>
    </p:spTree>
    <p:extLst>
      <p:ext uri="{BB962C8B-B14F-4D97-AF65-F5344CB8AC3E}">
        <p14:creationId xmlns:p14="http://schemas.microsoft.com/office/powerpoint/2010/main" val="381900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fade">
                                      <p:cBhvr>
                                        <p:cTn id="12" dur="500"/>
                                        <p:tgtEl>
                                          <p:spTgt spid="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animEffect transition="in" filter="fade">
                                      <p:cBhvr>
                                        <p:cTn id="17" dur="500"/>
                                        <p:tgtEl>
                                          <p:spTgt spid="4">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4" end="4"/>
                                            </p:txEl>
                                          </p:spTgt>
                                        </p:tgtEl>
                                        <p:attrNameLst>
                                          <p:attrName>style.visibility</p:attrName>
                                        </p:attrNameLst>
                                      </p:cBhvr>
                                      <p:to>
                                        <p:strVal val="visible"/>
                                      </p:to>
                                    </p:set>
                                    <p:animEffect transition="in" filter="fade">
                                      <p:cBhvr>
                                        <p:cTn id="22"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400</TotalTime>
  <Words>1345</Words>
  <Application>Microsoft Office PowerPoint</Application>
  <PresentationFormat>Widescreen</PresentationFormat>
  <Paragraphs>132</Paragraphs>
  <Slides>25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25</vt:i4>
      </vt:variant>
    </vt:vector>
  </HeadingPairs>
  <TitlesOfParts>
    <vt:vector size="28" baseType="lpstr">
      <vt:lpstr>Calibri</vt:lpstr>
      <vt:lpstr>Calibri Light</vt:lpstr>
      <vt:lpstr>Retrospect</vt:lpstr>
      <vt:lpstr>The Nervous System II</vt:lpstr>
      <vt:lpstr>Learning objectives</vt:lpstr>
      <vt:lpstr>Lesson aims</vt:lpstr>
      <vt:lpstr>Synapses</vt:lpstr>
      <vt:lpstr>Sequence of events</vt:lpstr>
      <vt:lpstr>Sequence of events contd.</vt:lpstr>
      <vt:lpstr>Synapses – excitatory or inhibitory</vt:lpstr>
      <vt:lpstr>Summation</vt:lpstr>
      <vt:lpstr>Summation</vt:lpstr>
      <vt:lpstr>Summation</vt:lpstr>
      <vt:lpstr>Conditions involving the synapse and neurotransmitters</vt:lpstr>
      <vt:lpstr>Questions</vt:lpstr>
      <vt:lpstr>The nervous system</vt:lpstr>
      <vt:lpstr>The peripheral nervous system</vt:lpstr>
      <vt:lpstr>Hypothalamus</vt:lpstr>
      <vt:lpstr>Pituitary gland</vt:lpstr>
      <vt:lpstr>Cerebrum</vt:lpstr>
      <vt:lpstr>Medulla oblongata</vt:lpstr>
      <vt:lpstr>Cerebellum</vt:lpstr>
      <vt:lpstr>Reflexes </vt:lpstr>
      <vt:lpstr>Blink reflex</vt:lpstr>
      <vt:lpstr>The knee-jerk reaction</vt:lpstr>
      <vt:lpstr>Summary</vt:lpstr>
      <vt:lpstr>Questions</vt:lpstr>
      <vt:lpstr>Lesson aims</vt:lpstr>
    </vt:vector>
  </TitlesOfParts>
  <Company>Queen Mary, University of London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Nervous System II</dc:title>
  <dc:creator>Nyree Myatt</dc:creator>
  <cp:lastModifiedBy>Nyree Myatt</cp:lastModifiedBy>
  <cp:revision>46</cp:revision>
  <dcterms:created xsi:type="dcterms:W3CDTF">2020-01-21T11:48:12Z</dcterms:created>
  <dcterms:modified xsi:type="dcterms:W3CDTF">2020-02-11T08:15:09Z</dcterms:modified>
</cp:coreProperties>
</file>