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2144446555" r:id="rId2"/>
    <p:sldId id="603" r:id="rId3"/>
    <p:sldId id="256" r:id="rId4"/>
    <p:sldId id="279" r:id="rId5"/>
    <p:sldId id="278" r:id="rId6"/>
    <p:sldId id="280" r:id="rId7"/>
    <p:sldId id="283" r:id="rId8"/>
    <p:sldId id="276" r:id="rId9"/>
    <p:sldId id="290" r:id="rId10"/>
    <p:sldId id="282" r:id="rId11"/>
    <p:sldId id="294" r:id="rId12"/>
    <p:sldId id="281" r:id="rId13"/>
    <p:sldId id="285" r:id="rId14"/>
    <p:sldId id="2144446556" r:id="rId15"/>
    <p:sldId id="288" r:id="rId16"/>
    <p:sldId id="293" r:id="rId17"/>
    <p:sldId id="284" r:id="rId18"/>
    <p:sldId id="297" r:id="rId19"/>
    <p:sldId id="298" r:id="rId20"/>
    <p:sldId id="299" r:id="rId21"/>
    <p:sldId id="301" r:id="rId22"/>
    <p:sldId id="302" r:id="rId23"/>
    <p:sldId id="303" r:id="rId24"/>
    <p:sldId id="295" r:id="rId25"/>
    <p:sldId id="2144446557" r:id="rId26"/>
    <p:sldId id="286" r:id="rId27"/>
    <p:sldId id="287" r:id="rId28"/>
    <p:sldId id="274" r:id="rId29"/>
    <p:sldId id="27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70"/>
    <p:restoredTop sz="95794"/>
  </p:normalViewPr>
  <p:slideViewPr>
    <p:cSldViewPr snapToGrid="0">
      <p:cViewPr varScale="1">
        <p:scale>
          <a:sx n="112" d="100"/>
          <a:sy n="112" d="100"/>
        </p:scale>
        <p:origin x="33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6T14:33:24.523"/>
    </inkml:context>
    <inkml:brush xml:id="br0">
      <inkml:brushProperty name="width" value="0.17143" units="cm"/>
      <inkml:brushProperty name="height" value="0.17143" units="cm"/>
    </inkml:brush>
  </inkml:definitions>
  <inkml:trace contextRef="#ctx0" brushRef="#br0">1 3478 8027,'48'-59'0,"0"0"0,0 1 0,-1 1 0,-1 0 0,-2 5 0,6-2 0,-2 2 0,7-6 0,0-1 0,6-3 0,1-1-363,2-6 0,3-3 0,-12 13 0,3-2 0,0-1 363,5-6 0,1-1 0,1-2 0,-13 14 0,0 0 0,1-1 0,0 0 0,2-3 0,2 0 0,-1 0 0,-1 0 0,0-1 0,0 0 0,0 0 0,-2 1 0,-1 1 0,0 1 0,-2 0 0,0 0 0,10-13 0,-1 1 0,0 0 0,3-4 0,0 1 0,-2 0 0,-7 10 0,-2 0 0,0 1 0,2-2 0,-1 1 0,0-1 0,-1 2 0,0-1 0,-1 3 0,12-17 0,-1 3 0,-6 7 0,1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6T14:34:09.465"/>
    </inkml:context>
    <inkml:brush xml:id="br0">
      <inkml:brushProperty name="width" value="0.17143" units="cm"/>
      <inkml:brushProperty name="height" value="0.17143" units="cm"/>
    </inkml:brush>
  </inkml:definitions>
  <inkml:trace contextRef="#ctx0" brushRef="#br0">0 3942 8027,'42'-81'0,"4"12"0,14-7 0,-25 34 0,2-2 0,4-5 0,1-3 0,3-4 0,1-1 0,5-5 0,1-2 0,6-7 0,4-2 0,-17 18 0,2-1 0,0 0 0,2 0 0,0 0 0,1-2 0,5-6 0,2-2 0,-1 1 0,-2 4 0,-1 0 0,0 1-174,-3 2 0,-1 2 0,1-2 0,3-4 0,1 0 1,-2 0 173,-4 4 0,-1 0 0,0-1 0,2-3 0,-1-1 0,0 0 0,0 0 0,-2-1 0,-1 3 0,14-21 0,-3 3-23,-5 4 1,0 1 0,-4 7-1,1 1 23,0-4 0,-1 1 0,-4 8 0,-1 2 0,-4 7 0,0 2 0,-4 7 0,0 2 0,26-25 0,-2 4 0,-8 12 0,-4-1 0,2 5 0,-3 3 0,-2 3 382,-3 0 1,-5 5-383,-2 2 0,-3 2 184,-4 1 0,-3 6-184,-6 4 0,-3 0 0,0 9 0,-3-3 0,4-5 0,-23 25 0,-4-3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6T15:57:00.572"/>
    </inkml:context>
    <inkml:brush xml:id="br0">
      <inkml:brushProperty name="width" value="0.1" units="cm"/>
      <inkml:brushProperty name="height" value="0.1" units="cm"/>
    </inkml:brush>
  </inkml:definitions>
  <inkml:trace contextRef="#ctx0" brushRef="#br0">1 908 24575,'63'-45'0,"0"0"0,-1 0 0,-6 5 0,-2 0 0,1-1 0,3-4 0,0-1 0,-2 1 0,12-11 0,-4 2 0,-7 6 0,-3 2 0,-7 6 0,-3 3 0,23-20 0,-20 19 0,-12 12 0,-9 8 0,-2 4 0,-6 0 0,-6 6 0,-3-2 0,-6 5 0,1-2 0,2-2 0,2 1 0,0 0 0,-3 1 0,-2 4 0,-3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6T15:57:02.788"/>
    </inkml:context>
    <inkml:brush xml:id="br0">
      <inkml:brushProperty name="width" value="0.1" units="cm"/>
      <inkml:brushProperty name="height" value="0.1" units="cm"/>
    </inkml:brush>
  </inkml:definitions>
  <inkml:trace contextRef="#ctx0" brushRef="#br0">1 1 24575,'43'1'0,"0"8"0,2 8 0,-2 10 0,-2 9 0,-2 5 0,-6 3 0,1-1 0,-4-4 0,-2-2 0,-2-4 0,-1-4 0,1-4 0,0-2 0,0 0 0,-2 0 0,2 0 0,0 0 0,0 0 0,0-3 0,-6-1 0,-1 1 0,-2 0 0,1 3 0,1 1 0,2 3 0,3 4 0,2 5 0,2 1 0,2-2 0,-1-1 0,-2-5 0,-1-1 0,1 2 0,-11-15 0,1 2 0,-14-12 0,1 0 0,0 1 0,1 0 0,3 1 0,-1 0 0,1-1 0,-3-1 0,-2-1 0,-2-2 0,-1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6T15:57:15.006"/>
    </inkml:context>
    <inkml:brush xml:id="br0">
      <inkml:brushProperty name="width" value="0.1" units="cm"/>
      <inkml:brushProperty name="height" value="0.1" units="cm"/>
    </inkml:brush>
  </inkml:definitions>
  <inkml:trace contextRef="#ctx0" brushRef="#br0">0 0 24575,'56'0'0,"18"3"0,-24 1 0,5 1 0,7 0 0,3 2 0,9 1 0,2-1 0,4 1 0,0 0 0,-7-1 0,-3 0 0,-13-2 0,-6 0 0,13 1 0,-32-3 0,-11 2 0,-6 0 0,-7 3 0,-3-2 0,-1-1 0,-1 0 0,-1 2 0,-2 15 0,-3 25 0,0 34 0,-1-11 0,1 10 0,0-12 0,0 5 0,1 3-492,0 14 0,0 4 1,1 3 491,0-17 0,-1 2 0,1 0 0,1 0 0,-1-2 0,1 0 0,0-1 0,0 0 0,0-1 0,0-1 0,0 0 0,0-1 0,1 0 0,0 1 0,0-1 0,2-1 0,1 20 0,1 0 0,1-1-320,1-3 1,1 0 0,2-3 319,0-6 0,1-1 0,1-4-25,5 23 0,0-5 25,-3-10 0,-1-5 0,-2-13 0,-1-5 0,4 36 1397,-6-28-1397,-2-16 1029,-3-27-1029,-3-3 57,0-19-57,-2 0 0,-8-3 0,-12-1 0,-14 1 0,-15 5 0,-4 2 0,9 1 0,17-4 0,17-3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6T15:57:15.174"/>
    </inkml:context>
    <inkml:brush xml:id="br0">
      <inkml:brushProperty name="width" value="0.1" units="cm"/>
      <inkml:brushProperty name="height" value="0.1" units="cm"/>
    </inkml:brush>
  </inkml:definitions>
  <inkml:trace contextRef="#ctx0" brushRef="#br0">1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6T15:57:16.956"/>
    </inkml:context>
    <inkml:brush xml:id="br0">
      <inkml:brushProperty name="width" value="0.1" units="cm"/>
      <inkml:brushProperty name="height" value="0.1" units="cm"/>
    </inkml:brush>
  </inkml:definitions>
  <inkml:trace contextRef="#ctx0" brushRef="#br0">822 1 22029,'-27'0'0,"-14"2"1231,-14 3-1231,-7 1 428,7 3-428,8-2 218,8-3-218,8 1 669,-1-2-669,17 0 0,-2 0 0,10-3 0,-5 0 0,-3 2 0,-3 3 0,-1 1 0,-6-1 0,11 0 0,-7-2 0,12 0 0,-1-1 0,-2-2 0,1 0 0,-5 0 0,-4 1 0,-4 2 0,-2 3 0,5 0 0,5 0 0,8-1 0,0-2 0,-1-1 0,-1 1 0,-1 2 0,2 0 0,1 1 0,0-2 0,0 0 0,0-1 0,3 1 0,2-2 0,1 1 0,-1-1 0,0-1 0,1-1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2697FD-735D-CB48-B9FE-5F9EF2B33008}" type="datetimeFigureOut">
              <a:rPr lang="en-US" smtClean="0"/>
              <a:t>2/22/24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CE3D8C-6260-4D43-BD1E-03E54EB382DD}" type="slidenum">
              <a:rPr lang="en-US" smtClean="0"/>
              <a:t>‹#›</a:t>
            </a:fld>
            <a:endParaRPr lang="en-US"/>
          </a:p>
        </p:txBody>
      </p:sp>
    </p:spTree>
    <p:extLst>
      <p:ext uri="{BB962C8B-B14F-4D97-AF65-F5344CB8AC3E}">
        <p14:creationId xmlns:p14="http://schemas.microsoft.com/office/powerpoint/2010/main" val="3204972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a:rPr>
              <a:t>Activity to support final year students, especially if they have not secured industry work experience. A mini careers fair featuring alumni from a variety of sectors has been suggested, and aligns with feedback from 3</a:t>
            </a:r>
            <a:r>
              <a:rPr lang="en-US" baseline="30000" dirty="0">
                <a:cs typeface="Arial"/>
              </a:rPr>
              <a:t>rd</a:t>
            </a:r>
            <a:r>
              <a:rPr lang="en-US" dirty="0">
                <a:cs typeface="Arial"/>
              </a:rPr>
              <a:t> years, together with awareness building of central </a:t>
            </a:r>
            <a:r>
              <a:rPr lang="en-US" dirty="0" err="1">
                <a:cs typeface="Arial"/>
              </a:rPr>
              <a:t>suppo</a:t>
            </a:r>
            <a:endParaRPr lang="en-GB" dirty="0"/>
          </a:p>
        </p:txBody>
      </p:sp>
      <p:sp>
        <p:nvSpPr>
          <p:cNvPr id="4" name="Slide Number Placeholder 3"/>
          <p:cNvSpPr>
            <a:spLocks noGrp="1"/>
          </p:cNvSpPr>
          <p:nvPr>
            <p:ph type="sldNum" sz="quarter" idx="5"/>
          </p:nvPr>
        </p:nvSpPr>
        <p:spPr/>
        <p:txBody>
          <a:bodyPr/>
          <a:lstStyle/>
          <a:p>
            <a:pPr defTabSz="693395">
              <a:defRPr/>
            </a:pPr>
            <a:fld id="{00942D00-D33B-6747-961F-9152114FB45F}" type="slidenum">
              <a:rPr lang="en-US">
                <a:solidFill>
                  <a:prstClr val="black"/>
                </a:solidFill>
                <a:latin typeface="Calibri" panose="020F0502020204030204"/>
              </a:rPr>
              <a:pPr defTabSz="693395">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2459867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Master" Target="../slideMasters/slideMaster1.xml"/><Relationship Id="rId7" Type="http://schemas.openxmlformats.org/officeDocument/2006/relationships/image" Target="../media/image4.em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 Id="rId9"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GB"/>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2/22/24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2/22/24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GB"/>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2/22/24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 columns with colored titles with divider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2864258895"/>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1" y="0"/>
            <a:ext cx="158751"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21" name="Text Placeholder 5">
            <a:extLst>
              <a:ext uri="{FF2B5EF4-FFF2-40B4-BE49-F238E27FC236}">
                <a16:creationId xmlns:a16="http://schemas.microsoft.com/office/drawing/2014/main" id="{6B1772CC-CE52-4E78-B63F-76A973F91E5C}"/>
              </a:ext>
            </a:extLst>
          </p:cNvPr>
          <p:cNvSpPr>
            <a:spLocks noGrp="1"/>
          </p:cNvSpPr>
          <p:nvPr>
            <p:ph type="body" sz="quarter" idx="15" hasCustomPrompt="1"/>
          </p:nvPr>
        </p:nvSpPr>
        <p:spPr>
          <a:xfrm>
            <a:off x="404787" y="1368598"/>
            <a:ext cx="2311064" cy="353943"/>
          </a:xfrm>
          <a:noFill/>
        </p:spPr>
        <p:txBody>
          <a:bodyPr wrap="none" lIns="72000" rIns="72000" bIns="0">
            <a:spAutoFit/>
          </a:bodyPr>
          <a:lstStyle>
            <a:lvl1pPr marL="0" indent="0">
              <a:buNone/>
              <a:defRPr sz="2000">
                <a:solidFill>
                  <a:schemeClr val="tx2"/>
                </a:solidFill>
              </a:defRPr>
            </a:lvl1pPr>
          </a:lstStyle>
          <a:p>
            <a:pPr lvl="0"/>
            <a:r>
              <a:rPr lang="en-GB"/>
              <a:t>Subtitle of the slide</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err="1"/>
              <a:t>Title</a:t>
            </a:r>
            <a:r>
              <a:rPr lang="fr-FR"/>
              <a:t> of the slide</a:t>
            </a:r>
          </a:p>
        </p:txBody>
      </p:sp>
      <p:sp>
        <p:nvSpPr>
          <p:cNvPr id="20" name="Text Placeholder 8">
            <a:extLst>
              <a:ext uri="{FF2B5EF4-FFF2-40B4-BE49-F238E27FC236}">
                <a16:creationId xmlns:a16="http://schemas.microsoft.com/office/drawing/2014/main" id="{72A123BC-64B8-4F7B-855D-41D9EB63A6FB}"/>
              </a:ext>
            </a:extLst>
          </p:cNvPr>
          <p:cNvSpPr>
            <a:spLocks noGrp="1"/>
          </p:cNvSpPr>
          <p:nvPr>
            <p:ph type="body" sz="quarter" idx="18" hasCustomPrompt="1"/>
          </p:nvPr>
        </p:nvSpPr>
        <p:spPr>
          <a:xfrm>
            <a:off x="404788"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22" name="Espace réservé du texte 4">
            <a:extLst>
              <a:ext uri="{FF2B5EF4-FFF2-40B4-BE49-F238E27FC236}">
                <a16:creationId xmlns:a16="http://schemas.microsoft.com/office/drawing/2014/main" id="{FFF7EE1B-7DB4-488B-B26D-A38B11675A8E}"/>
              </a:ext>
            </a:extLst>
          </p:cNvPr>
          <p:cNvSpPr>
            <a:spLocks noGrp="1"/>
          </p:cNvSpPr>
          <p:nvPr>
            <p:ph type="body" sz="quarter" idx="20" hasCustomPrompt="1"/>
          </p:nvPr>
        </p:nvSpPr>
        <p:spPr>
          <a:xfrm>
            <a:off x="404786" y="1993900"/>
            <a:ext cx="2378847" cy="341632"/>
          </a:xfrm>
          <a:noFill/>
        </p:spPr>
        <p:txBody>
          <a:bodyPr lIns="72000" rIns="0" anchor="t">
            <a:spAutoFit/>
          </a:bodyPr>
          <a:lstStyle>
            <a:lvl1pPr marL="0" indent="0" algn="l">
              <a:buNone/>
              <a:defRPr b="1" cap="all" baseline="0">
                <a:solidFill>
                  <a:schemeClr val="bg2"/>
                </a:solidFill>
              </a:defRPr>
            </a:lvl1pPr>
          </a:lstStyle>
          <a:p>
            <a:pPr lvl="0"/>
            <a:r>
              <a:rPr lang="en-GB"/>
              <a:t>Title</a:t>
            </a:r>
          </a:p>
        </p:txBody>
      </p:sp>
      <p:sp>
        <p:nvSpPr>
          <p:cNvPr id="23" name="Espace réservé du texte 4">
            <a:extLst>
              <a:ext uri="{FF2B5EF4-FFF2-40B4-BE49-F238E27FC236}">
                <a16:creationId xmlns:a16="http://schemas.microsoft.com/office/drawing/2014/main" id="{96518655-1BBA-4FB9-A1A1-87676ECAF404}"/>
              </a:ext>
            </a:extLst>
          </p:cNvPr>
          <p:cNvSpPr>
            <a:spLocks noGrp="1"/>
          </p:cNvSpPr>
          <p:nvPr>
            <p:ph type="body" sz="quarter" idx="21" hasCustomPrompt="1"/>
          </p:nvPr>
        </p:nvSpPr>
        <p:spPr>
          <a:xfrm>
            <a:off x="3405979" y="1993900"/>
            <a:ext cx="2378847" cy="341632"/>
          </a:xfrm>
          <a:noFill/>
        </p:spPr>
        <p:txBody>
          <a:bodyPr lIns="72000" rIns="0" anchor="t">
            <a:spAutoFit/>
          </a:bodyPr>
          <a:lstStyle>
            <a:lvl1pPr marL="0" indent="0" algn="l">
              <a:buNone/>
              <a:defRPr b="1" cap="all" baseline="0">
                <a:solidFill>
                  <a:schemeClr val="tx2"/>
                </a:solidFill>
              </a:defRPr>
            </a:lvl1pPr>
          </a:lstStyle>
          <a:p>
            <a:pPr lvl="0"/>
            <a:r>
              <a:rPr lang="en-GB"/>
              <a:t>Title</a:t>
            </a:r>
          </a:p>
        </p:txBody>
      </p:sp>
      <p:sp>
        <p:nvSpPr>
          <p:cNvPr id="24" name="Espace réservé du texte 4">
            <a:extLst>
              <a:ext uri="{FF2B5EF4-FFF2-40B4-BE49-F238E27FC236}">
                <a16:creationId xmlns:a16="http://schemas.microsoft.com/office/drawing/2014/main" id="{8634DFA4-CD88-4C57-A92C-47493D245D0F}"/>
              </a:ext>
            </a:extLst>
          </p:cNvPr>
          <p:cNvSpPr>
            <a:spLocks noGrp="1"/>
          </p:cNvSpPr>
          <p:nvPr>
            <p:ph type="body" sz="quarter" idx="22" hasCustomPrompt="1"/>
          </p:nvPr>
        </p:nvSpPr>
        <p:spPr>
          <a:xfrm>
            <a:off x="6407174" y="1993900"/>
            <a:ext cx="2378847" cy="338554"/>
          </a:xfrm>
          <a:noFill/>
        </p:spPr>
        <p:txBody>
          <a:bodyPr lIns="72000" rIns="0" anchor="t">
            <a:spAutoFit/>
          </a:bodyPr>
          <a:lstStyle>
            <a:lvl1pPr marL="0" indent="0" algn="l">
              <a:buNone/>
              <a:defRPr b="1" cap="all" baseline="0">
                <a:solidFill>
                  <a:schemeClr val="accent4"/>
                </a:solidFill>
              </a:defRPr>
            </a:lvl1pPr>
          </a:lstStyle>
          <a:p>
            <a:pPr lvl="0"/>
            <a:r>
              <a:rPr lang="en-GB"/>
              <a:t>Title</a:t>
            </a:r>
          </a:p>
        </p:txBody>
      </p:sp>
      <p:sp>
        <p:nvSpPr>
          <p:cNvPr id="25" name="Espace réservé du texte 4">
            <a:extLst>
              <a:ext uri="{FF2B5EF4-FFF2-40B4-BE49-F238E27FC236}">
                <a16:creationId xmlns:a16="http://schemas.microsoft.com/office/drawing/2014/main" id="{09285BF7-E824-44DC-8939-2EEDF8EAB5ED}"/>
              </a:ext>
            </a:extLst>
          </p:cNvPr>
          <p:cNvSpPr>
            <a:spLocks noGrp="1"/>
          </p:cNvSpPr>
          <p:nvPr>
            <p:ph type="body" sz="quarter" idx="23" hasCustomPrompt="1"/>
          </p:nvPr>
        </p:nvSpPr>
        <p:spPr>
          <a:xfrm>
            <a:off x="9408369" y="1993900"/>
            <a:ext cx="2378847" cy="341632"/>
          </a:xfrm>
          <a:noFill/>
        </p:spPr>
        <p:txBody>
          <a:bodyPr lIns="72000" rIns="0" anchor="t">
            <a:spAutoFit/>
          </a:bodyPr>
          <a:lstStyle>
            <a:lvl1pPr marL="0" indent="0" algn="l">
              <a:buNone/>
              <a:defRPr b="1" cap="all" baseline="0">
                <a:solidFill>
                  <a:schemeClr val="accent1"/>
                </a:solidFill>
              </a:defRPr>
            </a:lvl1pPr>
          </a:lstStyle>
          <a:p>
            <a:pPr lvl="0"/>
            <a:r>
              <a:rPr lang="en-GB"/>
              <a:t>Title</a:t>
            </a:r>
          </a:p>
        </p:txBody>
      </p:sp>
      <p:sp>
        <p:nvSpPr>
          <p:cNvPr id="26" name="Espace réservé du texte 15">
            <a:extLst>
              <a:ext uri="{FF2B5EF4-FFF2-40B4-BE49-F238E27FC236}">
                <a16:creationId xmlns:a16="http://schemas.microsoft.com/office/drawing/2014/main" id="{7EA390A2-E2D4-4D20-BDB9-C874325BA370}"/>
              </a:ext>
            </a:extLst>
          </p:cNvPr>
          <p:cNvSpPr>
            <a:spLocks noGrp="1"/>
          </p:cNvSpPr>
          <p:nvPr>
            <p:ph type="body" sz="quarter" idx="24" hasCustomPrompt="1"/>
          </p:nvPr>
        </p:nvSpPr>
        <p:spPr>
          <a:xfrm>
            <a:off x="404787" y="2785487"/>
            <a:ext cx="2378847" cy="1477328"/>
          </a:xfrm>
        </p:spPr>
        <p:txBody>
          <a:bodyPr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a:t>Click to change the text styles on the slide master</a:t>
            </a:r>
          </a:p>
          <a:p>
            <a:pPr lvl="1"/>
            <a:r>
              <a:rPr lang="en-GB"/>
              <a:t>Second level</a:t>
            </a:r>
          </a:p>
          <a:p>
            <a:pPr lvl="2"/>
            <a:r>
              <a:rPr lang="en-GB"/>
              <a:t>Third level</a:t>
            </a:r>
          </a:p>
        </p:txBody>
      </p:sp>
      <p:sp>
        <p:nvSpPr>
          <p:cNvPr id="27" name="Espace réservé du texte 15">
            <a:extLst>
              <a:ext uri="{FF2B5EF4-FFF2-40B4-BE49-F238E27FC236}">
                <a16:creationId xmlns:a16="http://schemas.microsoft.com/office/drawing/2014/main" id="{1564D801-B0E6-43C3-8B94-0E89FD96100D}"/>
              </a:ext>
            </a:extLst>
          </p:cNvPr>
          <p:cNvSpPr>
            <a:spLocks noGrp="1"/>
          </p:cNvSpPr>
          <p:nvPr>
            <p:ph type="body" sz="quarter" idx="25" hasCustomPrompt="1"/>
          </p:nvPr>
        </p:nvSpPr>
        <p:spPr>
          <a:xfrm>
            <a:off x="3405981" y="2785487"/>
            <a:ext cx="2378847" cy="1477328"/>
          </a:xfr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a:t>Click to change the text styles on the slide master</a:t>
            </a:r>
          </a:p>
          <a:p>
            <a:pPr lvl="1"/>
            <a:r>
              <a:rPr lang="en-GB"/>
              <a:t>Second level</a:t>
            </a:r>
          </a:p>
          <a:p>
            <a:pPr lvl="2"/>
            <a:r>
              <a:rPr lang="en-GB"/>
              <a:t>Third level</a:t>
            </a:r>
          </a:p>
        </p:txBody>
      </p:sp>
      <p:sp>
        <p:nvSpPr>
          <p:cNvPr id="28" name="Espace réservé du texte 15">
            <a:extLst>
              <a:ext uri="{FF2B5EF4-FFF2-40B4-BE49-F238E27FC236}">
                <a16:creationId xmlns:a16="http://schemas.microsoft.com/office/drawing/2014/main" id="{461F3D26-7698-4382-817D-06AE9A8CDF0C}"/>
              </a:ext>
            </a:extLst>
          </p:cNvPr>
          <p:cNvSpPr>
            <a:spLocks noGrp="1"/>
          </p:cNvSpPr>
          <p:nvPr>
            <p:ph type="body" sz="quarter" idx="26" hasCustomPrompt="1"/>
          </p:nvPr>
        </p:nvSpPr>
        <p:spPr>
          <a:xfrm>
            <a:off x="6407174" y="2785487"/>
            <a:ext cx="2378847" cy="1477328"/>
          </a:xfrm>
        </p:spPr>
        <p:txBody>
          <a:bodyPr wrap="square"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a:t>Click to change the text styles on the slide master</a:t>
            </a:r>
          </a:p>
          <a:p>
            <a:pPr lvl="1"/>
            <a:r>
              <a:rPr lang="en-GB"/>
              <a:t>Second level</a:t>
            </a:r>
          </a:p>
          <a:p>
            <a:pPr lvl="2"/>
            <a:r>
              <a:rPr lang="en-GB"/>
              <a:t>Third level</a:t>
            </a:r>
          </a:p>
        </p:txBody>
      </p:sp>
      <p:sp>
        <p:nvSpPr>
          <p:cNvPr id="29" name="Espace réservé du texte 15">
            <a:extLst>
              <a:ext uri="{FF2B5EF4-FFF2-40B4-BE49-F238E27FC236}">
                <a16:creationId xmlns:a16="http://schemas.microsoft.com/office/drawing/2014/main" id="{B611E923-D3EE-49B7-A936-85891DEAA76C}"/>
              </a:ext>
            </a:extLst>
          </p:cNvPr>
          <p:cNvSpPr>
            <a:spLocks noGrp="1"/>
          </p:cNvSpPr>
          <p:nvPr>
            <p:ph type="body" sz="quarter" idx="27" hasCustomPrompt="1"/>
          </p:nvPr>
        </p:nvSpPr>
        <p:spPr>
          <a:xfrm>
            <a:off x="9408369" y="2785487"/>
            <a:ext cx="2378847" cy="1477328"/>
          </a:xfrm>
        </p:spPr>
        <p:txBody>
          <a:bodyPr lIns="0" rIns="0">
            <a:spAutoFit/>
          </a:bodyPr>
          <a:lstStyle>
            <a:lvl1pPr>
              <a:defRPr sz="1600"/>
            </a:lvl1pPr>
            <a:lvl2pPr marL="447675" indent="-314325">
              <a:buFontTx/>
              <a:buBlip>
                <a:blip r:embed="rId9"/>
              </a:buBlip>
              <a:defRPr sz="1600"/>
            </a:lvl2pPr>
            <a:lvl3pPr>
              <a:defRPr sz="1400"/>
            </a:lvl3pPr>
            <a:lvl4pPr>
              <a:defRPr sz="1600"/>
            </a:lvl4pPr>
            <a:lvl5pPr>
              <a:defRPr sz="1600"/>
            </a:lvl5pPr>
          </a:lstStyle>
          <a:p>
            <a:pPr lvl="0"/>
            <a:r>
              <a:rPr lang="en-GB"/>
              <a:t>Click to change the text styles on the slide master</a:t>
            </a:r>
          </a:p>
          <a:p>
            <a:pPr lvl="1"/>
            <a:r>
              <a:rPr lang="en-GB"/>
              <a:t>Second level</a:t>
            </a:r>
          </a:p>
          <a:p>
            <a:pPr lvl="2"/>
            <a:r>
              <a:rPr lang="en-GB"/>
              <a:t>Third level</a:t>
            </a:r>
          </a:p>
        </p:txBody>
      </p:sp>
      <p:cxnSp>
        <p:nvCxnSpPr>
          <p:cNvPr id="30" name="Straight Connector 35">
            <a:extLst>
              <a:ext uri="{FF2B5EF4-FFF2-40B4-BE49-F238E27FC236}">
                <a16:creationId xmlns:a16="http://schemas.microsoft.com/office/drawing/2014/main" id="{F37A373E-B0C6-4A3A-88BD-3C093DFFB918}"/>
              </a:ext>
            </a:extLst>
          </p:cNvPr>
          <p:cNvCxnSpPr>
            <a:cxnSpLocks/>
          </p:cNvCxnSpPr>
          <p:nvPr userDrawn="1"/>
        </p:nvCxnSpPr>
        <p:spPr>
          <a:xfrm flipV="1">
            <a:off x="3094807"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 name="Straight Connector 35">
            <a:extLst>
              <a:ext uri="{FF2B5EF4-FFF2-40B4-BE49-F238E27FC236}">
                <a16:creationId xmlns:a16="http://schemas.microsoft.com/office/drawing/2014/main" id="{0BDAA492-5340-46F7-A09D-5F68BE925AB6}"/>
              </a:ext>
            </a:extLst>
          </p:cNvPr>
          <p:cNvCxnSpPr>
            <a:cxnSpLocks/>
          </p:cNvCxnSpPr>
          <p:nvPr userDrawn="1"/>
        </p:nvCxnSpPr>
        <p:spPr>
          <a:xfrm flipV="1">
            <a:off x="609599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Connector 35">
            <a:extLst>
              <a:ext uri="{FF2B5EF4-FFF2-40B4-BE49-F238E27FC236}">
                <a16:creationId xmlns:a16="http://schemas.microsoft.com/office/drawing/2014/main" id="{8EDA2254-B51E-42A4-9F98-3E60FD4D7E0B}"/>
              </a:ext>
            </a:extLst>
          </p:cNvPr>
          <p:cNvCxnSpPr>
            <a:cxnSpLocks/>
          </p:cNvCxnSpPr>
          <p:nvPr userDrawn="1"/>
        </p:nvCxnSpPr>
        <p:spPr>
          <a:xfrm flipV="1">
            <a:off x="909719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34012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248796" y="1748367"/>
            <a:ext cx="5703273" cy="3937000"/>
          </a:xfrm>
          <a:prstGeom prst="rect">
            <a:avLst/>
          </a:prstGeom>
        </p:spPr>
        <p:txBody>
          <a:bodyPr/>
          <a:lstStyle>
            <a:lvl1pPr marL="380990" indent="-380990">
              <a:buFont typeface="Arial" panose="020B0604020202020204" pitchFamily="34" charset="0"/>
              <a:buChar char="•"/>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marL="0" indent="0">
              <a:buNone/>
            </a:pPr>
            <a:endParaRPr lang="en-US"/>
          </a:p>
        </p:txBody>
      </p:sp>
      <p:sp>
        <p:nvSpPr>
          <p:cNvPr id="9" name="Text Placeholder 2">
            <a:extLst>
              <a:ext uri="{FF2B5EF4-FFF2-40B4-BE49-F238E27FC236}">
                <a16:creationId xmlns:a16="http://schemas.microsoft.com/office/drawing/2014/main" id="{35C7A6F9-784D-428C-B9C4-650A70FFC077}"/>
              </a:ext>
            </a:extLst>
          </p:cNvPr>
          <p:cNvSpPr>
            <a:spLocks noGrp="1"/>
          </p:cNvSpPr>
          <p:nvPr>
            <p:ph type="body" sz="quarter" idx="14" hasCustomPrompt="1"/>
          </p:nvPr>
        </p:nvSpPr>
        <p:spPr>
          <a:xfrm>
            <a:off x="6107821" y="1748367"/>
            <a:ext cx="5703273" cy="3937000"/>
          </a:xfrm>
          <a:prstGeom prst="rect">
            <a:avLst/>
          </a:prstGeom>
        </p:spPr>
        <p:txBody>
          <a:bodyPr/>
          <a:lstStyle>
            <a:lvl1pPr marL="380990" indent="-380990">
              <a:buFont typeface="Arial" panose="020B0604020202020204" pitchFamily="34" charset="0"/>
              <a:buChar char="•"/>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p:txBody>
      </p:sp>
    </p:spTree>
    <p:extLst>
      <p:ext uri="{BB962C8B-B14F-4D97-AF65-F5344CB8AC3E}">
        <p14:creationId xmlns:p14="http://schemas.microsoft.com/office/powerpoint/2010/main" val="1001769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2/22/24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GB"/>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2/22/24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2/22/24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GB"/>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2/22/24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2/22/24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2/22/24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GB"/>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2/22/24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2/22/24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2/22/24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 id="2147483661" r:id="rId12"/>
    <p:sldLayoutId id="2147483662" r:id="rId13"/>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video" Target="https://www.youtube.com/embed/rbBr5hLpKPU?feature=oembed"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qmul.targetconnect.net/leap/event.html?id=13596&amp;service=Careers%20Service"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customXml" Target="../ink/ink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customXml" Target="../ink/ink3.xml"/><Relationship Id="rId1" Type="http://schemas.openxmlformats.org/officeDocument/2006/relationships/slideLayout" Target="../slideLayouts/slideLayout2.xml"/><Relationship Id="rId6" Type="http://schemas.openxmlformats.org/officeDocument/2006/relationships/customXml" Target="../ink/ink5.xml"/><Relationship Id="rId11" Type="http://schemas.openxmlformats.org/officeDocument/2006/relationships/image" Target="../media/image90.png"/><Relationship Id="rId5" Type="http://schemas.openxmlformats.org/officeDocument/2006/relationships/image" Target="../media/image6.png"/><Relationship Id="rId10" Type="http://schemas.openxmlformats.org/officeDocument/2006/relationships/customXml" Target="../ink/ink7.xml"/><Relationship Id="rId4" Type="http://schemas.openxmlformats.org/officeDocument/2006/relationships/customXml" Target="../ink/ink4.xml"/><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video" Target="https://www.youtube.com/embed/prDX3Ef1YqQ?feature=oembed"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video" Target="https://www.youtube.com/embed/5uSbJUsOWTw?start=451&amp;feature=oembed"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3725CB-E940-1DB6-63C0-980E363A5F8B}"/>
              </a:ext>
            </a:extLst>
          </p:cNvPr>
          <p:cNvSpPr>
            <a:spLocks noGrp="1"/>
          </p:cNvSpPr>
          <p:nvPr>
            <p:ph type="sldNum" sz="quarter" idx="14"/>
          </p:nvPr>
        </p:nvSpPr>
        <p:spPr/>
        <p:txBody>
          <a:bodyPr/>
          <a:lstStyle/>
          <a:p>
            <a:fld id="{D61AABEC-672F-4B68-B914-690DA978312C}" type="slidenum">
              <a:rPr lang="en-GB" smtClean="0"/>
              <a:pPr/>
              <a:t>1</a:t>
            </a:fld>
            <a:r>
              <a:rPr lang="en-GB"/>
              <a:t> ‒ </a:t>
            </a:r>
            <a:endParaRPr lang="en-GB" dirty="0"/>
          </a:p>
        </p:txBody>
      </p:sp>
      <p:sp>
        <p:nvSpPr>
          <p:cNvPr id="3" name="Text Placeholder 2">
            <a:extLst>
              <a:ext uri="{FF2B5EF4-FFF2-40B4-BE49-F238E27FC236}">
                <a16:creationId xmlns:a16="http://schemas.microsoft.com/office/drawing/2014/main" id="{D4A360BD-9E7F-2D2C-F8E6-41614C465198}"/>
              </a:ext>
            </a:extLst>
          </p:cNvPr>
          <p:cNvSpPr>
            <a:spLocks noGrp="1"/>
          </p:cNvSpPr>
          <p:nvPr>
            <p:ph type="body" sz="quarter" idx="15"/>
          </p:nvPr>
        </p:nvSpPr>
        <p:spPr/>
        <p:txBody>
          <a:bodyPr/>
          <a:lstStyle/>
          <a:p>
            <a:endParaRPr lang="en-GB"/>
          </a:p>
        </p:txBody>
      </p:sp>
      <p:sp>
        <p:nvSpPr>
          <p:cNvPr id="4" name="Title 3">
            <a:extLst>
              <a:ext uri="{FF2B5EF4-FFF2-40B4-BE49-F238E27FC236}">
                <a16:creationId xmlns:a16="http://schemas.microsoft.com/office/drawing/2014/main" id="{49E11A2C-80AF-8107-098C-33C7A1755532}"/>
              </a:ext>
            </a:extLst>
          </p:cNvPr>
          <p:cNvSpPr>
            <a:spLocks noGrp="1"/>
          </p:cNvSpPr>
          <p:nvPr>
            <p:ph type="title"/>
          </p:nvPr>
        </p:nvSpPr>
        <p:spPr/>
        <p:txBody>
          <a:bodyPr/>
          <a:lstStyle/>
          <a:p>
            <a:endParaRPr lang="en-GB"/>
          </a:p>
        </p:txBody>
      </p:sp>
      <p:sp>
        <p:nvSpPr>
          <p:cNvPr id="5" name="Text Placeholder 4">
            <a:extLst>
              <a:ext uri="{FF2B5EF4-FFF2-40B4-BE49-F238E27FC236}">
                <a16:creationId xmlns:a16="http://schemas.microsoft.com/office/drawing/2014/main" id="{26EDB883-3914-5DB4-B6E9-9379A03912C4}"/>
              </a:ext>
            </a:extLst>
          </p:cNvPr>
          <p:cNvSpPr>
            <a:spLocks noGrp="1"/>
          </p:cNvSpPr>
          <p:nvPr>
            <p:ph type="body" sz="quarter" idx="18"/>
          </p:nvPr>
        </p:nvSpPr>
        <p:spPr/>
        <p:txBody>
          <a:bodyPr/>
          <a:lstStyle/>
          <a:p>
            <a:endParaRPr lang="en-GB"/>
          </a:p>
        </p:txBody>
      </p:sp>
      <p:sp>
        <p:nvSpPr>
          <p:cNvPr id="6" name="Text Placeholder 5">
            <a:extLst>
              <a:ext uri="{FF2B5EF4-FFF2-40B4-BE49-F238E27FC236}">
                <a16:creationId xmlns:a16="http://schemas.microsoft.com/office/drawing/2014/main" id="{EA8AE33D-F7C7-A9DD-8802-E8846ABA2F90}"/>
              </a:ext>
            </a:extLst>
          </p:cNvPr>
          <p:cNvSpPr>
            <a:spLocks noGrp="1"/>
          </p:cNvSpPr>
          <p:nvPr>
            <p:ph type="body" sz="quarter" idx="20"/>
          </p:nvPr>
        </p:nvSpPr>
        <p:spPr/>
        <p:txBody>
          <a:bodyPr/>
          <a:lstStyle/>
          <a:p>
            <a:endParaRPr lang="en-GB"/>
          </a:p>
        </p:txBody>
      </p:sp>
      <p:sp>
        <p:nvSpPr>
          <p:cNvPr id="7" name="Text Placeholder 6">
            <a:extLst>
              <a:ext uri="{FF2B5EF4-FFF2-40B4-BE49-F238E27FC236}">
                <a16:creationId xmlns:a16="http://schemas.microsoft.com/office/drawing/2014/main" id="{DC96046B-69BA-9205-C2DA-07A8C30AC9DE}"/>
              </a:ext>
            </a:extLst>
          </p:cNvPr>
          <p:cNvSpPr>
            <a:spLocks noGrp="1"/>
          </p:cNvSpPr>
          <p:nvPr>
            <p:ph type="body" sz="quarter" idx="21"/>
          </p:nvPr>
        </p:nvSpPr>
        <p:spPr/>
        <p:txBody>
          <a:bodyPr/>
          <a:lstStyle/>
          <a:p>
            <a:endParaRPr lang="en-GB"/>
          </a:p>
        </p:txBody>
      </p:sp>
      <p:sp>
        <p:nvSpPr>
          <p:cNvPr id="8" name="Text Placeholder 7">
            <a:extLst>
              <a:ext uri="{FF2B5EF4-FFF2-40B4-BE49-F238E27FC236}">
                <a16:creationId xmlns:a16="http://schemas.microsoft.com/office/drawing/2014/main" id="{CCAE557B-2CD7-A1D8-7766-277FCCE99404}"/>
              </a:ext>
            </a:extLst>
          </p:cNvPr>
          <p:cNvSpPr>
            <a:spLocks noGrp="1"/>
          </p:cNvSpPr>
          <p:nvPr>
            <p:ph type="body" sz="quarter" idx="22"/>
          </p:nvPr>
        </p:nvSpPr>
        <p:spPr/>
        <p:txBody>
          <a:bodyPr/>
          <a:lstStyle/>
          <a:p>
            <a:endParaRPr lang="en-GB"/>
          </a:p>
        </p:txBody>
      </p:sp>
      <p:sp>
        <p:nvSpPr>
          <p:cNvPr id="9" name="Text Placeholder 8">
            <a:extLst>
              <a:ext uri="{FF2B5EF4-FFF2-40B4-BE49-F238E27FC236}">
                <a16:creationId xmlns:a16="http://schemas.microsoft.com/office/drawing/2014/main" id="{49FBC00B-2646-4A44-2217-D643B11E2E99}"/>
              </a:ext>
            </a:extLst>
          </p:cNvPr>
          <p:cNvSpPr>
            <a:spLocks noGrp="1"/>
          </p:cNvSpPr>
          <p:nvPr>
            <p:ph type="body" sz="quarter" idx="23"/>
          </p:nvPr>
        </p:nvSpPr>
        <p:spPr/>
        <p:txBody>
          <a:bodyPr/>
          <a:lstStyle/>
          <a:p>
            <a:endParaRPr lang="en-GB"/>
          </a:p>
        </p:txBody>
      </p:sp>
      <p:sp>
        <p:nvSpPr>
          <p:cNvPr id="10" name="Text Placeholder 9">
            <a:extLst>
              <a:ext uri="{FF2B5EF4-FFF2-40B4-BE49-F238E27FC236}">
                <a16:creationId xmlns:a16="http://schemas.microsoft.com/office/drawing/2014/main" id="{B725E52F-F4E2-6FC8-B6D8-FCFCE4C57081}"/>
              </a:ext>
            </a:extLst>
          </p:cNvPr>
          <p:cNvSpPr>
            <a:spLocks noGrp="1"/>
          </p:cNvSpPr>
          <p:nvPr>
            <p:ph type="body" sz="quarter" idx="24"/>
          </p:nvPr>
        </p:nvSpPr>
        <p:spPr/>
        <p:txBody>
          <a:bodyPr/>
          <a:lstStyle/>
          <a:p>
            <a:endParaRPr lang="en-GB"/>
          </a:p>
        </p:txBody>
      </p:sp>
      <p:sp>
        <p:nvSpPr>
          <p:cNvPr id="11" name="Text Placeholder 10">
            <a:extLst>
              <a:ext uri="{FF2B5EF4-FFF2-40B4-BE49-F238E27FC236}">
                <a16:creationId xmlns:a16="http://schemas.microsoft.com/office/drawing/2014/main" id="{F0A3B312-7546-C520-CC70-55B995CB0689}"/>
              </a:ext>
            </a:extLst>
          </p:cNvPr>
          <p:cNvSpPr>
            <a:spLocks noGrp="1"/>
          </p:cNvSpPr>
          <p:nvPr>
            <p:ph type="body" sz="quarter" idx="25"/>
          </p:nvPr>
        </p:nvSpPr>
        <p:spPr/>
        <p:txBody>
          <a:bodyPr/>
          <a:lstStyle/>
          <a:p>
            <a:endParaRPr lang="en-GB" dirty="0"/>
          </a:p>
        </p:txBody>
      </p:sp>
      <p:sp>
        <p:nvSpPr>
          <p:cNvPr id="12" name="Text Placeholder 11">
            <a:extLst>
              <a:ext uri="{FF2B5EF4-FFF2-40B4-BE49-F238E27FC236}">
                <a16:creationId xmlns:a16="http://schemas.microsoft.com/office/drawing/2014/main" id="{D5EB96D6-3AF6-C964-26E8-E661AA4493CD}"/>
              </a:ext>
            </a:extLst>
          </p:cNvPr>
          <p:cNvSpPr>
            <a:spLocks noGrp="1"/>
          </p:cNvSpPr>
          <p:nvPr>
            <p:ph type="body" sz="quarter" idx="26"/>
          </p:nvPr>
        </p:nvSpPr>
        <p:spPr/>
        <p:txBody>
          <a:bodyPr/>
          <a:lstStyle/>
          <a:p>
            <a:endParaRPr lang="en-GB"/>
          </a:p>
        </p:txBody>
      </p:sp>
      <p:sp>
        <p:nvSpPr>
          <p:cNvPr id="13" name="Text Placeholder 12">
            <a:extLst>
              <a:ext uri="{FF2B5EF4-FFF2-40B4-BE49-F238E27FC236}">
                <a16:creationId xmlns:a16="http://schemas.microsoft.com/office/drawing/2014/main" id="{79E8A0F2-76E1-93A6-32EC-67A3513A15BA}"/>
              </a:ext>
            </a:extLst>
          </p:cNvPr>
          <p:cNvSpPr>
            <a:spLocks noGrp="1"/>
          </p:cNvSpPr>
          <p:nvPr>
            <p:ph type="body" sz="quarter" idx="27"/>
          </p:nvPr>
        </p:nvSpPr>
        <p:spPr/>
        <p:txBody>
          <a:bodyPr/>
          <a:lstStyle/>
          <a:p>
            <a:endParaRPr lang="en-GB"/>
          </a:p>
        </p:txBody>
      </p:sp>
      <p:pic>
        <p:nvPicPr>
          <p:cNvPr id="15" name="Picture 14" descr="A person smiling for a picture&#10;&#10;Description automatically generated">
            <a:extLst>
              <a:ext uri="{FF2B5EF4-FFF2-40B4-BE49-F238E27FC236}">
                <a16:creationId xmlns:a16="http://schemas.microsoft.com/office/drawing/2014/main" id="{5B328779-9DFA-FCF6-569D-EBB580536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81647" cy="7676029"/>
          </a:xfrm>
          <a:prstGeom prst="rect">
            <a:avLst/>
          </a:prstGeom>
        </p:spPr>
      </p:pic>
      <p:pic>
        <p:nvPicPr>
          <p:cNvPr id="16" name="Picture 15" descr="A qr code on a white background&#10;&#10;Description automatically generated">
            <a:extLst>
              <a:ext uri="{FF2B5EF4-FFF2-40B4-BE49-F238E27FC236}">
                <a16:creationId xmlns:a16="http://schemas.microsoft.com/office/drawing/2014/main" id="{9D1952A4-C0DF-BE87-5188-5C0C20017A8A}"/>
              </a:ext>
            </a:extLst>
          </p:cNvPr>
          <p:cNvPicPr>
            <a:picLocks noChangeAspect="1"/>
          </p:cNvPicPr>
          <p:nvPr/>
        </p:nvPicPr>
        <p:blipFill>
          <a:blip r:embed="rId3"/>
          <a:stretch>
            <a:fillRect/>
          </a:stretch>
        </p:blipFill>
        <p:spPr>
          <a:xfrm>
            <a:off x="810851" y="4702864"/>
            <a:ext cx="1905000" cy="1905000"/>
          </a:xfrm>
          <a:prstGeom prst="rect">
            <a:avLst/>
          </a:prstGeom>
        </p:spPr>
      </p:pic>
    </p:spTree>
    <p:extLst>
      <p:ext uri="{BB962C8B-B14F-4D97-AF65-F5344CB8AC3E}">
        <p14:creationId xmlns:p14="http://schemas.microsoft.com/office/powerpoint/2010/main" val="3082162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79F64-CBB2-16FD-8F90-CCA97B5DCBA3}"/>
              </a:ext>
            </a:extLst>
          </p:cNvPr>
          <p:cNvSpPr>
            <a:spLocks noGrp="1"/>
          </p:cNvSpPr>
          <p:nvPr>
            <p:ph type="title"/>
          </p:nvPr>
        </p:nvSpPr>
        <p:spPr>
          <a:xfrm>
            <a:off x="1024128" y="585216"/>
            <a:ext cx="5071872" cy="1499616"/>
          </a:xfrm>
        </p:spPr>
        <p:txBody>
          <a:bodyPr>
            <a:normAutofit/>
          </a:bodyPr>
          <a:lstStyle/>
          <a:p>
            <a:r>
              <a:rPr lang="en-US" dirty="0"/>
              <a:t>Imperial complicity, Dangerous liminality</a:t>
            </a:r>
          </a:p>
        </p:txBody>
      </p:sp>
      <p:sp>
        <p:nvSpPr>
          <p:cNvPr id="9" name="Content Placeholder 8">
            <a:extLst>
              <a:ext uri="{FF2B5EF4-FFF2-40B4-BE49-F238E27FC236}">
                <a16:creationId xmlns:a16="http://schemas.microsoft.com/office/drawing/2014/main" id="{2F2C91F1-91B7-D745-1019-A8E6ECEBF822}"/>
              </a:ext>
            </a:extLst>
          </p:cNvPr>
          <p:cNvSpPr>
            <a:spLocks noGrp="1"/>
          </p:cNvSpPr>
          <p:nvPr>
            <p:ph idx="1"/>
          </p:nvPr>
        </p:nvSpPr>
        <p:spPr>
          <a:xfrm>
            <a:off x="787078" y="2084832"/>
            <a:ext cx="5135088" cy="4674784"/>
          </a:xfrm>
        </p:spPr>
        <p:txBody>
          <a:bodyPr>
            <a:normAutofit fontScale="70000" lnSpcReduction="20000"/>
          </a:bodyPr>
          <a:lstStyle/>
          <a:p>
            <a:endParaRPr lang="en-US" sz="2000" dirty="0"/>
          </a:p>
          <a:p>
            <a:r>
              <a:rPr lang="en-US" sz="2800" dirty="0" err="1"/>
              <a:t>Spatialising</a:t>
            </a:r>
            <a:r>
              <a:rPr lang="en-US" sz="2800" dirty="0"/>
              <a:t> time: mapping evolutionary time onto geography → being “out of time” as justification for paternal rule/civilizing missions.</a:t>
            </a:r>
          </a:p>
          <a:p>
            <a:r>
              <a:rPr lang="en-US" sz="2800" dirty="0"/>
              <a:t>White women ➤ placed in positions of decided – if borrowed – power, not only over colonized women but also colonized men.</a:t>
            </a:r>
          </a:p>
          <a:p>
            <a:r>
              <a:rPr lang="en-US" sz="2800" dirty="0"/>
              <a:t>Colonized women ➤ ambiguously placed as slaves, agricultural workers, house servants, mothers, prostitutes and concubines. They had to negotiate the imbalances of their relations with their own men, but also imperial men and women.</a:t>
            </a:r>
          </a:p>
          <a:p>
            <a:r>
              <a:rPr lang="en-US" sz="2800" dirty="0"/>
              <a:t>The </a:t>
            </a:r>
            <a:r>
              <a:rPr lang="en-US" sz="2800" dirty="0" err="1"/>
              <a:t>organisation</a:t>
            </a:r>
            <a:r>
              <a:rPr lang="en-US" sz="2800" dirty="0"/>
              <a:t> of family and sexuality become essential to sustain imperial rule.</a:t>
            </a:r>
            <a:endParaRPr lang="en-US" sz="2000" dirty="0"/>
          </a:p>
          <a:p>
            <a:pPr marL="0" indent="0">
              <a:buNone/>
            </a:pPr>
            <a:endParaRPr lang="en-US" sz="2000" dirty="0"/>
          </a:p>
          <a:p>
            <a:pPr algn="r"/>
            <a:r>
              <a:rPr lang="en-US" sz="1700" dirty="0"/>
              <a:t>Image: Illustration of </a:t>
            </a:r>
            <a:r>
              <a:rPr lang="en-US" sz="1700" dirty="0" err="1"/>
              <a:t>nyai</a:t>
            </a:r>
            <a:r>
              <a:rPr lang="en-US" sz="1700" dirty="0"/>
              <a:t> (concubine) and </a:t>
            </a:r>
            <a:r>
              <a:rPr lang="en-US" sz="1700" dirty="0" err="1"/>
              <a:t>indo-european</a:t>
            </a:r>
            <a:r>
              <a:rPr lang="en-US" sz="1700" dirty="0"/>
              <a:t> children in Dutch-Indie</a:t>
            </a:r>
          </a:p>
        </p:txBody>
      </p:sp>
      <p:pic>
        <p:nvPicPr>
          <p:cNvPr id="5" name="Content Placeholder 4" descr="A picture containing text, posing, old, group&#10;&#10;Description automatically generated">
            <a:extLst>
              <a:ext uri="{FF2B5EF4-FFF2-40B4-BE49-F238E27FC236}">
                <a16:creationId xmlns:a16="http://schemas.microsoft.com/office/drawing/2014/main" id="{AAE7B60A-9864-B87F-2AB0-13D9A614497A}"/>
              </a:ext>
            </a:extLst>
          </p:cNvPr>
          <p:cNvPicPr>
            <a:picLocks noChangeAspect="1"/>
          </p:cNvPicPr>
          <p:nvPr/>
        </p:nvPicPr>
        <p:blipFill>
          <a:blip r:embed="rId2"/>
          <a:stretch>
            <a:fillRect/>
          </a:stretch>
        </p:blipFill>
        <p:spPr>
          <a:xfrm>
            <a:off x="6269835" y="640080"/>
            <a:ext cx="5577840" cy="5577840"/>
          </a:xfrm>
          <a:prstGeom prst="rect">
            <a:avLst/>
          </a:prstGeom>
        </p:spPr>
      </p:pic>
    </p:spTree>
    <p:extLst>
      <p:ext uri="{BB962C8B-B14F-4D97-AF65-F5344CB8AC3E}">
        <p14:creationId xmlns:p14="http://schemas.microsoft.com/office/powerpoint/2010/main" val="3341102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D035E9-9492-4A96-8BC3-7FB24D7F9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48AEB1-8E3C-4FF2-B294-3F29DA0BE84D}"/>
              </a:ext>
            </a:extLst>
          </p:cNvPr>
          <p:cNvSpPr>
            <a:spLocks noGrp="1"/>
          </p:cNvSpPr>
          <p:nvPr>
            <p:ph type="title"/>
          </p:nvPr>
        </p:nvSpPr>
        <p:spPr>
          <a:xfrm>
            <a:off x="1024128" y="459317"/>
            <a:ext cx="4389120" cy="1749552"/>
          </a:xfrm>
        </p:spPr>
        <p:txBody>
          <a:bodyPr>
            <a:normAutofit/>
          </a:bodyPr>
          <a:lstStyle/>
          <a:p>
            <a:r>
              <a:rPr lang="en-US" sz="4400" dirty="0"/>
              <a:t>Purity and contamination</a:t>
            </a:r>
          </a:p>
        </p:txBody>
      </p:sp>
      <p:cxnSp>
        <p:nvCxnSpPr>
          <p:cNvPr id="12" name="Straight Connector 11">
            <a:extLst>
              <a:ext uri="{FF2B5EF4-FFF2-40B4-BE49-F238E27FC236}">
                <a16:creationId xmlns:a16="http://schemas.microsoft.com/office/drawing/2014/main" id="{EEFBDC43-ADB2-4EDE-8696-528BCABD17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53BD0D8-206E-75F4-BB18-293F63514D56}"/>
              </a:ext>
            </a:extLst>
          </p:cNvPr>
          <p:cNvSpPr>
            <a:spLocks noGrp="1"/>
          </p:cNvSpPr>
          <p:nvPr>
            <p:ph idx="1"/>
          </p:nvPr>
        </p:nvSpPr>
        <p:spPr>
          <a:xfrm>
            <a:off x="762000" y="2060294"/>
            <a:ext cx="4735972" cy="4797705"/>
          </a:xfrm>
        </p:spPr>
        <p:txBody>
          <a:bodyPr>
            <a:normAutofit fontScale="85000" lnSpcReduction="10000"/>
          </a:bodyPr>
          <a:lstStyle/>
          <a:p>
            <a:r>
              <a:rPr lang="en-US" dirty="0"/>
              <a:t>The cult of domesticity (to domesticate means to dominate) is not a fact of nature, but “engineers” social relations to power:</a:t>
            </a:r>
          </a:p>
          <a:p>
            <a:pPr marL="310896" lvl="2" indent="0">
              <a:buNone/>
            </a:pPr>
            <a:r>
              <a:rPr lang="en-US" sz="2000" dirty="0"/>
              <a:t>“</a:t>
            </a:r>
            <a:r>
              <a:rPr lang="en-US" sz="2000" i="1" dirty="0"/>
              <a:t>Cleaning rituals central to the demarcation of body boundaries and the policing of social hierarchies</a:t>
            </a:r>
            <a:r>
              <a:rPr lang="en-US" sz="2000" dirty="0"/>
              <a:t>.” (McClintock 1995, 33)</a:t>
            </a:r>
          </a:p>
          <a:p>
            <a:pPr marL="310896" lvl="2" indent="0">
              <a:buNone/>
            </a:pPr>
            <a:r>
              <a:rPr lang="en-US" sz="2000" dirty="0"/>
              <a:t>“</a:t>
            </a:r>
            <a:r>
              <a:rPr lang="en-US" sz="2000" i="1" dirty="0"/>
              <a:t>Sexual purity emerged as a controlling metaphor for racial, economic and political power.” </a:t>
            </a:r>
            <a:r>
              <a:rPr lang="en-US" sz="2000" dirty="0"/>
              <a:t>(ibid, 47)</a:t>
            </a:r>
          </a:p>
          <a:p>
            <a:r>
              <a:rPr lang="en-US" dirty="0"/>
              <a:t>Discourse of contamination and contagion </a:t>
            </a:r>
            <a:r>
              <a:rPr lang="en-US" i="1" dirty="0"/>
              <a:t>→ </a:t>
            </a:r>
            <a:r>
              <a:rPr lang="en-US" dirty="0"/>
              <a:t>institutionalization of fear</a:t>
            </a:r>
          </a:p>
          <a:p>
            <a:r>
              <a:rPr lang="en-US" dirty="0"/>
              <a:t>Increased state intervention, through policymakers and administrators, in public and domestic spaces</a:t>
            </a:r>
          </a:p>
          <a:p>
            <a:r>
              <a:rPr lang="en-US" dirty="0"/>
              <a:t>Ideas spread through mass-produced commodities (material and cultural goods)</a:t>
            </a:r>
            <a:endParaRPr lang="en-US" sz="1800" dirty="0"/>
          </a:p>
          <a:p>
            <a:r>
              <a:rPr lang="en-US" sz="1200" dirty="0"/>
              <a:t>Image: In the late 19th century, where rebuilding did take place, it was often at the expense of those living in the buildings to be demolished. The following photo from Living in </a:t>
            </a:r>
            <a:r>
              <a:rPr lang="en-US" sz="1200" dirty="0" err="1"/>
              <a:t>Stepney</a:t>
            </a:r>
            <a:r>
              <a:rPr lang="en-US" sz="1200" dirty="0"/>
              <a:t> is titled “</a:t>
            </a:r>
            <a:r>
              <a:rPr lang="en-US" sz="1200" i="1" dirty="0"/>
              <a:t>Tenants evicted from slums for the new model blocks to be built</a:t>
            </a:r>
            <a:r>
              <a:rPr lang="en-US" sz="1200" dirty="0"/>
              <a:t>”.</a:t>
            </a:r>
          </a:p>
          <a:p>
            <a:endParaRPr lang="en-US" sz="1800" dirty="0"/>
          </a:p>
        </p:txBody>
      </p:sp>
      <p:pic>
        <p:nvPicPr>
          <p:cNvPr id="5" name="Picture 4" descr="A picture containing building, old, several, crowd&#10;&#10;Description automatically generated">
            <a:extLst>
              <a:ext uri="{FF2B5EF4-FFF2-40B4-BE49-F238E27FC236}">
                <a16:creationId xmlns:a16="http://schemas.microsoft.com/office/drawing/2014/main" id="{737CEDFB-7598-A0CB-7D47-B2025E42D9A9}"/>
              </a:ext>
            </a:extLst>
          </p:cNvPr>
          <p:cNvPicPr>
            <a:picLocks noChangeAspect="1"/>
          </p:cNvPicPr>
          <p:nvPr/>
        </p:nvPicPr>
        <p:blipFill rotWithShape="1">
          <a:blip r:embed="rId2"/>
          <a:srcRect l="26540" r="24864"/>
          <a:stretch/>
        </p:blipFill>
        <p:spPr>
          <a:xfrm>
            <a:off x="6437376" y="219521"/>
            <a:ext cx="5424984" cy="6418958"/>
          </a:xfrm>
          <a:prstGeom prst="rect">
            <a:avLst/>
          </a:prstGeom>
        </p:spPr>
      </p:pic>
    </p:spTree>
    <p:extLst>
      <p:ext uri="{BB962C8B-B14F-4D97-AF65-F5344CB8AC3E}">
        <p14:creationId xmlns:p14="http://schemas.microsoft.com/office/powerpoint/2010/main" val="515080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F7B9026-36AD-42E4-B172-8D68F3A33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picture containing text, newspaper, book, old&#10;&#10;Description automatically generated">
            <a:extLst>
              <a:ext uri="{FF2B5EF4-FFF2-40B4-BE49-F238E27FC236}">
                <a16:creationId xmlns:a16="http://schemas.microsoft.com/office/drawing/2014/main" id="{1E0B5AEC-E79D-D050-D601-5817FDA183FE}"/>
              </a:ext>
            </a:extLst>
          </p:cNvPr>
          <p:cNvPicPr>
            <a:picLocks noChangeAspect="1"/>
          </p:cNvPicPr>
          <p:nvPr/>
        </p:nvPicPr>
        <p:blipFill rotWithShape="1">
          <a:blip r:embed="rId2"/>
          <a:srcRect l="5721" r="5718" b="-3"/>
          <a:stretch/>
        </p:blipFill>
        <p:spPr>
          <a:xfrm>
            <a:off x="192528" y="171716"/>
            <a:ext cx="3793268" cy="6514565"/>
          </a:xfrm>
          <a:prstGeom prst="rect">
            <a:avLst/>
          </a:prstGeom>
        </p:spPr>
      </p:pic>
      <p:pic>
        <p:nvPicPr>
          <p:cNvPr id="9" name="Picture 8" descr="A picture containing text, book, old, vintage&#10;&#10;Description automatically generated">
            <a:extLst>
              <a:ext uri="{FF2B5EF4-FFF2-40B4-BE49-F238E27FC236}">
                <a16:creationId xmlns:a16="http://schemas.microsoft.com/office/drawing/2014/main" id="{98A0F6C6-F649-59FF-6AEF-A7A3C12AAFC1}"/>
              </a:ext>
            </a:extLst>
          </p:cNvPr>
          <p:cNvPicPr>
            <a:picLocks noChangeAspect="1"/>
          </p:cNvPicPr>
          <p:nvPr/>
        </p:nvPicPr>
        <p:blipFill rotWithShape="1">
          <a:blip r:embed="rId3"/>
          <a:srcRect l="1195" r="6752" b="-3"/>
          <a:stretch/>
        </p:blipFill>
        <p:spPr>
          <a:xfrm>
            <a:off x="4184538" y="171716"/>
            <a:ext cx="3822924" cy="6514565"/>
          </a:xfrm>
          <a:prstGeom prst="rect">
            <a:avLst/>
          </a:prstGeom>
        </p:spPr>
      </p:pic>
      <p:pic>
        <p:nvPicPr>
          <p:cNvPr id="11" name="Picture 10" descr="Text&#10;&#10;Description automatically generated with medium confidence">
            <a:extLst>
              <a:ext uri="{FF2B5EF4-FFF2-40B4-BE49-F238E27FC236}">
                <a16:creationId xmlns:a16="http://schemas.microsoft.com/office/drawing/2014/main" id="{DE98DCE3-5E12-CD8F-806E-86280AC7C53E}"/>
              </a:ext>
            </a:extLst>
          </p:cNvPr>
          <p:cNvPicPr>
            <a:picLocks noChangeAspect="1"/>
          </p:cNvPicPr>
          <p:nvPr/>
        </p:nvPicPr>
        <p:blipFill rotWithShape="1">
          <a:blip r:embed="rId4"/>
          <a:srcRect l="8711" r="3594" b="-3"/>
          <a:stretch/>
        </p:blipFill>
        <p:spPr>
          <a:xfrm>
            <a:off x="8188032" y="171716"/>
            <a:ext cx="3799007" cy="6514565"/>
          </a:xfrm>
          <a:prstGeom prst="rect">
            <a:avLst/>
          </a:prstGeom>
        </p:spPr>
      </p:pic>
    </p:spTree>
    <p:extLst>
      <p:ext uri="{BB962C8B-B14F-4D97-AF65-F5344CB8AC3E}">
        <p14:creationId xmlns:p14="http://schemas.microsoft.com/office/powerpoint/2010/main" val="1541796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526B8-997E-5814-D7CB-FC9AF51C4EBE}"/>
              </a:ext>
            </a:extLst>
          </p:cNvPr>
          <p:cNvSpPr>
            <a:spLocks noGrp="1"/>
          </p:cNvSpPr>
          <p:nvPr>
            <p:ph type="title"/>
          </p:nvPr>
        </p:nvSpPr>
        <p:spPr>
          <a:xfrm>
            <a:off x="1024128" y="585216"/>
            <a:ext cx="6066818" cy="1499616"/>
          </a:xfrm>
        </p:spPr>
        <p:txBody>
          <a:bodyPr>
            <a:normAutofit/>
          </a:bodyPr>
          <a:lstStyle/>
          <a:p>
            <a:r>
              <a:rPr lang="en-US" dirty="0"/>
              <a:t>The haunting ‘other’</a:t>
            </a:r>
          </a:p>
        </p:txBody>
      </p:sp>
      <p:sp>
        <p:nvSpPr>
          <p:cNvPr id="3" name="Content Placeholder 2">
            <a:extLst>
              <a:ext uri="{FF2B5EF4-FFF2-40B4-BE49-F238E27FC236}">
                <a16:creationId xmlns:a16="http://schemas.microsoft.com/office/drawing/2014/main" id="{D401E672-83D4-0EFD-FFF0-3E9A4F0B9D5F}"/>
              </a:ext>
            </a:extLst>
          </p:cNvPr>
          <p:cNvSpPr>
            <a:spLocks noGrp="1"/>
          </p:cNvSpPr>
          <p:nvPr>
            <p:ph idx="1"/>
          </p:nvPr>
        </p:nvSpPr>
        <p:spPr>
          <a:xfrm>
            <a:off x="810228" y="1869311"/>
            <a:ext cx="6280718" cy="4988689"/>
          </a:xfrm>
        </p:spPr>
        <p:txBody>
          <a:bodyPr>
            <a:normAutofit fontScale="70000" lnSpcReduction="20000"/>
          </a:bodyPr>
          <a:lstStyle/>
          <a:p>
            <a:pPr marL="0" indent="0">
              <a:buNone/>
            </a:pPr>
            <a:r>
              <a:rPr lang="en-US" sz="2900" dirty="0"/>
              <a:t> Jane Eyre by Charlotte Brontë (1847 novel)</a:t>
            </a:r>
          </a:p>
          <a:p>
            <a:r>
              <a:rPr lang="en-US" sz="2900" dirty="0"/>
              <a:t>Bertha Mason is at first a threatening “presence” in Thornfield Hall, hidden away and only heard (laughs and growls).</a:t>
            </a:r>
          </a:p>
          <a:p>
            <a:r>
              <a:rPr lang="en-US" sz="2900" dirty="0"/>
              <a:t>When Bertha’s existence is finally revealed as </a:t>
            </a:r>
            <a:r>
              <a:rPr lang="en-US" sz="2900" dirty="0" err="1"/>
              <a:t>Mr</a:t>
            </a:r>
            <a:r>
              <a:rPr lang="en-US" sz="2900" dirty="0"/>
              <a:t> Rochester’s first wife, she is described in animalistic terms:   “purple…the lips swelled and dark”, “savage” with “thick and dark hair” and altogether reminiscent of a vampire (270). She is compared to a hyena, with “dark, grizzled hair” (278). Initially seduced, Rochester tells that only upon marrying her did he </a:t>
            </a:r>
            <a:r>
              <a:rPr lang="en-US" sz="2900" dirty="0" err="1"/>
              <a:t>realise</a:t>
            </a:r>
            <a:r>
              <a:rPr lang="en-US" sz="2900" dirty="0"/>
              <a:t> she was “bad, mad, and </a:t>
            </a:r>
            <a:r>
              <a:rPr lang="en-US" sz="2900" dirty="0" err="1"/>
              <a:t>embruted</a:t>
            </a:r>
            <a:r>
              <a:rPr lang="en-US" sz="2900" dirty="0"/>
              <a:t>” (278) with “a nature the most gross, impure, depraved” (291). We never hear her speak.</a:t>
            </a:r>
          </a:p>
          <a:p>
            <a:r>
              <a:rPr lang="en-US" sz="2900" dirty="0"/>
              <a:t>”Othering” through 1) ambiguous ethnicity (a Creole, , the daughter of a white European settler in the West Indies); and 2) mental condition (the “madwoman in the attic”)</a:t>
            </a:r>
          </a:p>
          <a:p>
            <a:endParaRPr lang="en-US" sz="2900" dirty="0"/>
          </a:p>
          <a:p>
            <a:pPr algn="r"/>
            <a:r>
              <a:rPr lang="en-US" sz="1700" dirty="0"/>
              <a:t>Image: One of Edmund H. Garrett illustrations to an edition of Jane Eyre in 1897, representing Bertha Mason’s death when she sets alight Thornfield Hall, </a:t>
            </a:r>
            <a:r>
              <a:rPr lang="en-US" sz="1700" dirty="0" err="1"/>
              <a:t>Mr</a:t>
            </a:r>
            <a:r>
              <a:rPr lang="en-US" sz="1700" dirty="0"/>
              <a:t> Rochester’s home</a:t>
            </a:r>
            <a:r>
              <a:rPr lang="en-US" sz="1200" dirty="0"/>
              <a:t>.</a:t>
            </a:r>
          </a:p>
          <a:p>
            <a:endParaRPr lang="en-US" dirty="0"/>
          </a:p>
        </p:txBody>
      </p:sp>
      <p:pic>
        <p:nvPicPr>
          <p:cNvPr id="5" name="Picture 4" descr="A picture containing text&#10;&#10;Description automatically generated">
            <a:extLst>
              <a:ext uri="{FF2B5EF4-FFF2-40B4-BE49-F238E27FC236}">
                <a16:creationId xmlns:a16="http://schemas.microsoft.com/office/drawing/2014/main" id="{19C59A10-0CCD-C518-03B0-C76D118CC58F}"/>
              </a:ext>
            </a:extLst>
          </p:cNvPr>
          <p:cNvPicPr>
            <a:picLocks noChangeAspect="1"/>
          </p:cNvPicPr>
          <p:nvPr/>
        </p:nvPicPr>
        <p:blipFill rotWithShape="1">
          <a:blip r:embed="rId2"/>
          <a:srcRect r="2" b="8360"/>
          <a:stretch/>
        </p:blipFill>
        <p:spPr>
          <a:xfrm>
            <a:off x="7552266" y="10"/>
            <a:ext cx="4639733" cy="6857990"/>
          </a:xfrm>
          <a:prstGeom prst="rect">
            <a:avLst/>
          </a:prstGeom>
        </p:spPr>
      </p:pic>
    </p:spTree>
    <p:extLst>
      <p:ext uri="{BB962C8B-B14F-4D97-AF65-F5344CB8AC3E}">
        <p14:creationId xmlns:p14="http://schemas.microsoft.com/office/powerpoint/2010/main" val="2723429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4C0BC6-B04D-4459-B721-9C030C392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75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2F024E-D853-479C-B5A9-08293A2D7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descr="Jane Eyre Act II: Burnt">
            <a:hlinkClick r:id="" action="ppaction://media"/>
            <a:extLst>
              <a:ext uri="{FF2B5EF4-FFF2-40B4-BE49-F238E27FC236}">
                <a16:creationId xmlns:a16="http://schemas.microsoft.com/office/drawing/2014/main" id="{3D603707-E184-18C4-27DA-E929153F735C}"/>
              </a:ext>
            </a:extLst>
          </p:cNvPr>
          <p:cNvPicPr>
            <a:picLocks noRot="1" noChangeAspect="1"/>
          </p:cNvPicPr>
          <p:nvPr>
            <a:videoFile r:link="rId1"/>
          </p:nvPr>
        </p:nvPicPr>
        <p:blipFill>
          <a:blip r:embed="rId3"/>
          <a:stretch>
            <a:fillRect/>
          </a:stretch>
        </p:blipFill>
        <p:spPr>
          <a:xfrm>
            <a:off x="1436366" y="628227"/>
            <a:ext cx="9319267" cy="5265386"/>
          </a:xfrm>
          <a:prstGeom prst="rect">
            <a:avLst/>
          </a:prstGeom>
        </p:spPr>
      </p:pic>
      <p:sp>
        <p:nvSpPr>
          <p:cNvPr id="3" name="TextBox 2">
            <a:extLst>
              <a:ext uri="{FF2B5EF4-FFF2-40B4-BE49-F238E27FC236}">
                <a16:creationId xmlns:a16="http://schemas.microsoft.com/office/drawing/2014/main" id="{37AC8944-F4DD-83D8-545F-1B193C7801E3}"/>
              </a:ext>
            </a:extLst>
          </p:cNvPr>
          <p:cNvSpPr txBox="1"/>
          <p:nvPr/>
        </p:nvSpPr>
        <p:spPr>
          <a:xfrm>
            <a:off x="744213" y="5978467"/>
            <a:ext cx="10703571" cy="369332"/>
          </a:xfrm>
          <a:prstGeom prst="rect">
            <a:avLst/>
          </a:prstGeom>
          <a:noFill/>
        </p:spPr>
        <p:txBody>
          <a:bodyPr wrap="none" rtlCol="0">
            <a:spAutoFit/>
          </a:bodyPr>
          <a:lstStyle/>
          <a:p>
            <a:r>
              <a:rPr lang="en-GB" b="0" i="0" u="none" strike="noStrike" dirty="0">
                <a:solidFill>
                  <a:srgbClr val="131313"/>
                </a:solidFill>
                <a:effectLst/>
                <a:latin typeface="Roboto" panose="02000000000000000000" pitchFamily="2" charset="0"/>
              </a:rPr>
              <a:t>Cathy Marston’s ballet Jane Eyre (Act II). Featuring Joffrey Artists: Christine </a:t>
            </a:r>
            <a:r>
              <a:rPr lang="en-GB" b="0" i="0" u="none" strike="noStrike" dirty="0" err="1">
                <a:solidFill>
                  <a:srgbClr val="131313"/>
                </a:solidFill>
                <a:effectLst/>
                <a:latin typeface="Roboto" panose="02000000000000000000" pitchFamily="2" charset="0"/>
              </a:rPr>
              <a:t>Rocas</a:t>
            </a:r>
            <a:r>
              <a:rPr lang="en-GB" b="0" i="0" u="none" strike="noStrike" dirty="0">
                <a:solidFill>
                  <a:srgbClr val="131313"/>
                </a:solidFill>
                <a:effectLst/>
                <a:latin typeface="Roboto" panose="02000000000000000000" pitchFamily="2" charset="0"/>
              </a:rPr>
              <a:t> and Greig Matthews.</a:t>
            </a:r>
            <a:endParaRPr lang="en-US" dirty="0"/>
          </a:p>
        </p:txBody>
      </p:sp>
    </p:spTree>
    <p:extLst>
      <p:ext uri="{BB962C8B-B14F-4D97-AF65-F5344CB8AC3E}">
        <p14:creationId xmlns:p14="http://schemas.microsoft.com/office/powerpoint/2010/main" val="321689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blipFill dpi="0" rotWithShape="1">
            <a:blip r:embed="rId2">
              <a:duotone>
                <a:schemeClr val="accent1">
                  <a:shade val="45000"/>
                  <a:satMod val="135000"/>
                </a:schemeClr>
                <a:prstClr val="white"/>
              </a:duotone>
            </a:blip>
            <a:srcRect/>
            <a:tile tx="-444500" ty="-127000" sx="50000" sy="5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11" name="Rectangle 1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0BAC27F-E300-8F5A-76B4-5471FEF7AC9A}"/>
              </a:ext>
            </a:extLst>
          </p:cNvPr>
          <p:cNvSpPr txBox="1"/>
          <p:nvPr/>
        </p:nvSpPr>
        <p:spPr>
          <a:xfrm>
            <a:off x="4219802" y="1045600"/>
            <a:ext cx="7006998" cy="3370634"/>
          </a:xfrm>
          <a:prstGeom prst="rect">
            <a:avLst/>
          </a:prstGeom>
        </p:spPr>
        <p:txBody>
          <a:bodyPr vert="horz" lIns="45720" tIns="45720" rIns="45720" bIns="45720" rtlCol="0" anchor="b">
            <a:noAutofit/>
          </a:bodyPr>
          <a:lstStyle/>
          <a:p>
            <a:pPr defTabSz="914400">
              <a:lnSpc>
                <a:spcPct val="90000"/>
              </a:lnSpc>
              <a:spcAft>
                <a:spcPts val="600"/>
              </a:spcAft>
              <a:buClr>
                <a:schemeClr val="accent1"/>
              </a:buClr>
            </a:pPr>
            <a:r>
              <a:rPr lang="en-US" dirty="0"/>
              <a:t>I argue that race, gender and class are not distinct realms of experience, existing in splendid isolation from each other; […] Rather, they come into existence </a:t>
            </a:r>
            <a:r>
              <a:rPr lang="en-US" i="1" dirty="0"/>
              <a:t>in and through</a:t>
            </a:r>
            <a:r>
              <a:rPr lang="en-US" dirty="0"/>
              <a:t> relation to each other – if in contradictory and conflictual ways. In this sense, gender, race and class can be called articulated categories. (1995, 5)</a:t>
            </a:r>
          </a:p>
          <a:p>
            <a:pPr defTabSz="914400">
              <a:lnSpc>
                <a:spcPct val="90000"/>
              </a:lnSpc>
              <a:spcAft>
                <a:spcPts val="600"/>
              </a:spcAft>
              <a:buClr>
                <a:schemeClr val="accent1"/>
              </a:buClr>
            </a:pPr>
            <a:endParaRPr lang="en-US" dirty="0"/>
          </a:p>
          <a:p>
            <a:pPr defTabSz="914400">
              <a:lnSpc>
                <a:spcPct val="90000"/>
              </a:lnSpc>
              <a:spcAft>
                <a:spcPts val="600"/>
              </a:spcAft>
              <a:buClr>
                <a:schemeClr val="accent1"/>
              </a:buClr>
            </a:pPr>
            <a:r>
              <a:rPr lang="en-US" dirty="0"/>
              <a:t>I write, then, in conviction that history is not shaped around a privileged social category. Race and class difference cannot, I believe, be understood as sequentially derivative of sexual difference, or vice versa. Rather, the formative categories of imperial modernity are articulated categories in the sense that they come into being in historical relations to each other and emerge only in dynamic, shifting and intimate interdependence. (1995, 61)</a:t>
            </a:r>
          </a:p>
        </p:txBody>
      </p:sp>
      <p:cxnSp>
        <p:nvCxnSpPr>
          <p:cNvPr id="13" name="Straight Connector 12">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B16EFEF-261E-1E91-70EA-117DE5315566}"/>
              </a:ext>
            </a:extLst>
          </p:cNvPr>
          <p:cNvSpPr txBox="1"/>
          <p:nvPr/>
        </p:nvSpPr>
        <p:spPr>
          <a:xfrm>
            <a:off x="5130800" y="4748936"/>
            <a:ext cx="6096000" cy="646331"/>
          </a:xfrm>
          <a:prstGeom prst="rect">
            <a:avLst/>
          </a:prstGeom>
          <a:noFill/>
        </p:spPr>
        <p:txBody>
          <a:bodyPr wrap="square">
            <a:spAutoFit/>
          </a:bodyPr>
          <a:lstStyle/>
          <a:p>
            <a:pPr algn="r"/>
            <a:r>
              <a:rPr lang="en-GB" b="0" i="0" u="none" strike="noStrike" dirty="0">
                <a:effectLst/>
              </a:rPr>
              <a:t>Anne McClintock, </a:t>
            </a:r>
            <a:r>
              <a:rPr lang="en-GB" b="0" i="1" u="none" strike="noStrike" dirty="0">
                <a:effectLst/>
              </a:rPr>
              <a:t>Imperial Leather: Race, Gender and Sexuality in the Colonial Contest </a:t>
            </a:r>
            <a:endParaRPr lang="en-US" i="1" dirty="0"/>
          </a:p>
        </p:txBody>
      </p:sp>
    </p:spTree>
    <p:extLst>
      <p:ext uri="{BB962C8B-B14F-4D97-AF65-F5344CB8AC3E}">
        <p14:creationId xmlns:p14="http://schemas.microsoft.com/office/powerpoint/2010/main" val="42836475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9" name="Straight Connector 28">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B1A5ADC-12F0-53A8-F3C2-F6268AADAB5A}"/>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kern="1200" cap="all" spc="200" baseline="0" dirty="0">
                <a:solidFill>
                  <a:schemeClr val="tx1">
                    <a:lumMod val="95000"/>
                    <a:lumOff val="5000"/>
                  </a:schemeClr>
                </a:solidFill>
                <a:latin typeface="+mj-lt"/>
                <a:ea typeface="+mj-ea"/>
                <a:cs typeface="+mj-cs"/>
              </a:rPr>
              <a:t>Crossing borders</a:t>
            </a:r>
          </a:p>
        </p:txBody>
      </p:sp>
      <p:pic>
        <p:nvPicPr>
          <p:cNvPr id="9" name="Picture 8" descr="Graphical user interface, website&#10;&#10;Description automatically generated">
            <a:extLst>
              <a:ext uri="{FF2B5EF4-FFF2-40B4-BE49-F238E27FC236}">
                <a16:creationId xmlns:a16="http://schemas.microsoft.com/office/drawing/2014/main" id="{6CCE0B42-5327-A68B-8E33-9D3BC62592CF}"/>
              </a:ext>
            </a:extLst>
          </p:cNvPr>
          <p:cNvPicPr>
            <a:picLocks noChangeAspect="1"/>
          </p:cNvPicPr>
          <p:nvPr/>
        </p:nvPicPr>
        <p:blipFill rotWithShape="1">
          <a:blip r:embed="rId2"/>
          <a:srcRect b="6250"/>
          <a:stretch/>
        </p:blipFill>
        <p:spPr>
          <a:xfrm>
            <a:off x="20" y="10"/>
            <a:ext cx="12191980" cy="4571990"/>
          </a:xfrm>
          <a:prstGeom prst="rect">
            <a:avLst/>
          </a:prstGeom>
        </p:spPr>
      </p:pic>
    </p:spTree>
    <p:extLst>
      <p:ext uri="{BB962C8B-B14F-4D97-AF65-F5344CB8AC3E}">
        <p14:creationId xmlns:p14="http://schemas.microsoft.com/office/powerpoint/2010/main" val="3322624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6F0F8-02FA-F0CF-F893-A7E68566885D}"/>
              </a:ext>
            </a:extLst>
          </p:cNvPr>
          <p:cNvSpPr>
            <a:spLocks noGrp="1"/>
          </p:cNvSpPr>
          <p:nvPr>
            <p:ph type="title"/>
          </p:nvPr>
        </p:nvSpPr>
        <p:spPr>
          <a:xfrm>
            <a:off x="1024128" y="585216"/>
            <a:ext cx="6066818" cy="1499616"/>
          </a:xfrm>
        </p:spPr>
        <p:txBody>
          <a:bodyPr>
            <a:normAutofit/>
          </a:bodyPr>
          <a:lstStyle/>
          <a:p>
            <a:r>
              <a:rPr lang="en-US" dirty="0"/>
              <a:t>Gender and the nation</a:t>
            </a:r>
          </a:p>
        </p:txBody>
      </p:sp>
      <p:sp>
        <p:nvSpPr>
          <p:cNvPr id="9" name="Content Placeholder 8">
            <a:extLst>
              <a:ext uri="{FF2B5EF4-FFF2-40B4-BE49-F238E27FC236}">
                <a16:creationId xmlns:a16="http://schemas.microsoft.com/office/drawing/2014/main" id="{C13CD879-02B7-249B-5C96-14B9CABB5B2D}"/>
              </a:ext>
            </a:extLst>
          </p:cNvPr>
          <p:cNvSpPr>
            <a:spLocks noGrp="1"/>
          </p:cNvSpPr>
          <p:nvPr>
            <p:ph idx="1"/>
          </p:nvPr>
        </p:nvSpPr>
        <p:spPr>
          <a:xfrm>
            <a:off x="775504" y="1932971"/>
            <a:ext cx="6435524" cy="4618299"/>
          </a:xfrm>
        </p:spPr>
        <p:txBody>
          <a:bodyPr>
            <a:normAutofit/>
          </a:bodyPr>
          <a:lstStyle/>
          <a:p>
            <a:r>
              <a:rPr lang="en-US" dirty="0"/>
              <a:t>From filiation to affiliation = expanding the origin story</a:t>
            </a:r>
          </a:p>
          <a:p>
            <a:r>
              <a:rPr lang="en-US" dirty="0"/>
              <a:t>Critique of studies in nationalism and nation-state building (nation as produced and reproduced), even Benedict Anderson’s claim that nations are “imagined communities”: they are blind to gender</a:t>
            </a:r>
          </a:p>
          <a:p>
            <a:r>
              <a:rPr lang="en-US" dirty="0"/>
              <a:t>Nations can be constructed as naturally given and uncontested, but gender plays a key role. Women are involved in these movements:</a:t>
            </a:r>
          </a:p>
          <a:p>
            <a:pPr lvl="1">
              <a:buFont typeface="Arial" panose="020B0604020202020204" pitchFamily="34" charset="0"/>
              <a:buChar char="•"/>
            </a:pPr>
            <a:r>
              <a:rPr lang="en-US" dirty="0"/>
              <a:t>As biological reproducers of the national community;</a:t>
            </a:r>
          </a:p>
          <a:p>
            <a:pPr lvl="1">
              <a:buFont typeface="Arial" panose="020B0604020202020204" pitchFamily="34" charset="0"/>
              <a:buChar char="•"/>
            </a:pPr>
            <a:r>
              <a:rPr lang="en-US" dirty="0"/>
              <a:t>As ideological and social reproducers of the nation;</a:t>
            </a:r>
          </a:p>
          <a:p>
            <a:pPr lvl="1">
              <a:buFont typeface="Arial" panose="020B0604020202020204" pitchFamily="34" charset="0"/>
              <a:buChar char="•"/>
            </a:pPr>
            <a:r>
              <a:rPr lang="en-US" dirty="0"/>
              <a:t>As reproducers of its boundaries and symbols of national identity;</a:t>
            </a:r>
          </a:p>
          <a:p>
            <a:pPr lvl="1">
              <a:buFont typeface="Arial" panose="020B0604020202020204" pitchFamily="34" charset="0"/>
              <a:buChar char="•"/>
            </a:pPr>
            <a:r>
              <a:rPr lang="en-US" dirty="0"/>
              <a:t>As active participants in (or as fighters in the resistance against) national and military struggles. </a:t>
            </a:r>
          </a:p>
        </p:txBody>
      </p:sp>
      <p:pic>
        <p:nvPicPr>
          <p:cNvPr id="5" name="Content Placeholder 4" descr="A person holding a surfboard&#10;&#10;Description automatically generated with low confidence">
            <a:extLst>
              <a:ext uri="{FF2B5EF4-FFF2-40B4-BE49-F238E27FC236}">
                <a16:creationId xmlns:a16="http://schemas.microsoft.com/office/drawing/2014/main" id="{0F6D2496-51A4-92E6-7854-09A44FC1140F}"/>
              </a:ext>
            </a:extLst>
          </p:cNvPr>
          <p:cNvPicPr>
            <a:picLocks noChangeAspect="1"/>
          </p:cNvPicPr>
          <p:nvPr/>
        </p:nvPicPr>
        <p:blipFill rotWithShape="1">
          <a:blip r:embed="rId2"/>
          <a:srcRect l="10094"/>
          <a:stretch/>
        </p:blipFill>
        <p:spPr>
          <a:xfrm>
            <a:off x="7552266" y="10"/>
            <a:ext cx="4639733" cy="6857990"/>
          </a:xfrm>
          <a:prstGeom prst="rect">
            <a:avLst/>
          </a:prstGeom>
        </p:spPr>
      </p:pic>
    </p:spTree>
    <p:extLst>
      <p:ext uri="{BB962C8B-B14F-4D97-AF65-F5344CB8AC3E}">
        <p14:creationId xmlns:p14="http://schemas.microsoft.com/office/powerpoint/2010/main" val="3611747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DCDDFC-6745-472C-B47E-006C3CF4A653}"/>
              </a:ext>
            </a:extLst>
          </p:cNvPr>
          <p:cNvSpPr txBox="1"/>
          <p:nvPr/>
        </p:nvSpPr>
        <p:spPr>
          <a:xfrm>
            <a:off x="2911642" y="2803357"/>
            <a:ext cx="1511952" cy="707886"/>
          </a:xfrm>
          <a:prstGeom prst="rect">
            <a:avLst/>
          </a:prstGeom>
          <a:noFill/>
        </p:spPr>
        <p:txBody>
          <a:bodyPr wrap="none" rtlCol="0">
            <a:spAutoFit/>
          </a:bodyPr>
          <a:lstStyle/>
          <a:p>
            <a:r>
              <a:rPr lang="en-US" sz="4000" dirty="0"/>
              <a:t>M(ale)</a:t>
            </a:r>
          </a:p>
        </p:txBody>
      </p:sp>
      <p:sp>
        <p:nvSpPr>
          <p:cNvPr id="3" name="TextBox 2">
            <a:extLst>
              <a:ext uri="{FF2B5EF4-FFF2-40B4-BE49-F238E27FC236}">
                <a16:creationId xmlns:a16="http://schemas.microsoft.com/office/drawing/2014/main" id="{04A77574-26FF-EE5A-4A7C-D9A5CA0561FE}"/>
              </a:ext>
            </a:extLst>
          </p:cNvPr>
          <p:cNvSpPr txBox="1"/>
          <p:nvPr/>
        </p:nvSpPr>
        <p:spPr>
          <a:xfrm flipH="1">
            <a:off x="7277469" y="2803357"/>
            <a:ext cx="1962802" cy="707886"/>
          </a:xfrm>
          <a:prstGeom prst="rect">
            <a:avLst/>
          </a:prstGeom>
          <a:noFill/>
        </p:spPr>
        <p:txBody>
          <a:bodyPr wrap="square" rtlCol="0">
            <a:spAutoFit/>
          </a:bodyPr>
          <a:lstStyle/>
          <a:p>
            <a:r>
              <a:rPr lang="en-US" sz="4000" dirty="0"/>
              <a:t>F(</a:t>
            </a:r>
            <a:r>
              <a:rPr lang="en-US" sz="4000" dirty="0" err="1"/>
              <a:t>emale</a:t>
            </a:r>
            <a:r>
              <a:rPr lang="en-US" sz="4000" dirty="0"/>
              <a:t>)</a:t>
            </a:r>
          </a:p>
        </p:txBody>
      </p:sp>
      <p:sp>
        <p:nvSpPr>
          <p:cNvPr id="6" name="TextBox 5">
            <a:extLst>
              <a:ext uri="{FF2B5EF4-FFF2-40B4-BE49-F238E27FC236}">
                <a16:creationId xmlns:a16="http://schemas.microsoft.com/office/drawing/2014/main" id="{1C7DE4A8-ED34-FA38-8EBA-8F3983A74786}"/>
              </a:ext>
            </a:extLst>
          </p:cNvPr>
          <p:cNvSpPr txBox="1"/>
          <p:nvPr/>
        </p:nvSpPr>
        <p:spPr>
          <a:xfrm>
            <a:off x="5212081" y="4150895"/>
            <a:ext cx="1569720" cy="369332"/>
          </a:xfrm>
          <a:prstGeom prst="rect">
            <a:avLst/>
          </a:prstGeom>
          <a:noFill/>
        </p:spPr>
        <p:txBody>
          <a:bodyPr wrap="square" rtlCol="0">
            <a:spAutoFit/>
          </a:bodyPr>
          <a:lstStyle/>
          <a:p>
            <a:r>
              <a:rPr lang="en-US" dirty="0"/>
              <a:t>Distinction m/f </a:t>
            </a:r>
          </a:p>
        </p:txBody>
      </p:sp>
      <p:sp>
        <p:nvSpPr>
          <p:cNvPr id="7" name="TextBox 6">
            <a:extLst>
              <a:ext uri="{FF2B5EF4-FFF2-40B4-BE49-F238E27FC236}">
                <a16:creationId xmlns:a16="http://schemas.microsoft.com/office/drawing/2014/main" id="{AFD365EE-DCBF-4AE6-0077-DABB7F6C65DD}"/>
              </a:ext>
            </a:extLst>
          </p:cNvPr>
          <p:cNvSpPr txBox="1"/>
          <p:nvPr/>
        </p:nvSpPr>
        <p:spPr>
          <a:xfrm>
            <a:off x="411480" y="0"/>
            <a:ext cx="2388795" cy="1015663"/>
          </a:xfrm>
          <a:prstGeom prst="rect">
            <a:avLst/>
          </a:prstGeom>
          <a:noFill/>
        </p:spPr>
        <p:txBody>
          <a:bodyPr wrap="none" rtlCol="0">
            <a:spAutoFit/>
          </a:bodyPr>
          <a:lstStyle/>
          <a:p>
            <a:r>
              <a:rPr lang="en-US" sz="6000" b="1" dirty="0"/>
              <a:t>RECAP</a:t>
            </a:r>
          </a:p>
        </p:txBody>
      </p:sp>
      <p:sp>
        <p:nvSpPr>
          <p:cNvPr id="8" name="TextBox 7">
            <a:extLst>
              <a:ext uri="{FF2B5EF4-FFF2-40B4-BE49-F238E27FC236}">
                <a16:creationId xmlns:a16="http://schemas.microsoft.com/office/drawing/2014/main" id="{EFB94503-E330-CC8A-9886-CB0C2E2D717B}"/>
              </a:ext>
            </a:extLst>
          </p:cNvPr>
          <p:cNvSpPr txBox="1"/>
          <p:nvPr/>
        </p:nvSpPr>
        <p:spPr>
          <a:xfrm>
            <a:off x="4055414" y="6211669"/>
            <a:ext cx="8136586" cy="646331"/>
          </a:xfrm>
          <a:prstGeom prst="rect">
            <a:avLst/>
          </a:prstGeom>
          <a:noFill/>
        </p:spPr>
        <p:txBody>
          <a:bodyPr wrap="none" rtlCol="0">
            <a:spAutoFit/>
          </a:bodyPr>
          <a:lstStyle/>
          <a:p>
            <a:r>
              <a:rPr lang="en-US" dirty="0"/>
              <a:t>From Janet Halley (2006) </a:t>
            </a:r>
            <a:r>
              <a:rPr lang="en-US" i="1" dirty="0"/>
              <a:t>Split Decisions: How and why to take a break from feminism</a:t>
            </a:r>
          </a:p>
          <a:p>
            <a:endParaRPr lang="en-US" dirty="0"/>
          </a:p>
        </p:txBody>
      </p:sp>
    </p:spTree>
    <p:extLst>
      <p:ext uri="{BB962C8B-B14F-4D97-AF65-F5344CB8AC3E}">
        <p14:creationId xmlns:p14="http://schemas.microsoft.com/office/powerpoint/2010/main" val="3507100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DCDDFC-6745-472C-B47E-006C3CF4A653}"/>
              </a:ext>
            </a:extLst>
          </p:cNvPr>
          <p:cNvSpPr txBox="1"/>
          <p:nvPr/>
        </p:nvSpPr>
        <p:spPr>
          <a:xfrm>
            <a:off x="3898231" y="2803357"/>
            <a:ext cx="580608" cy="707886"/>
          </a:xfrm>
          <a:prstGeom prst="rect">
            <a:avLst/>
          </a:prstGeom>
          <a:noFill/>
        </p:spPr>
        <p:txBody>
          <a:bodyPr wrap="none" rtlCol="0">
            <a:spAutoFit/>
          </a:bodyPr>
          <a:lstStyle/>
          <a:p>
            <a:r>
              <a:rPr lang="en-US" sz="4000" dirty="0"/>
              <a:t>M</a:t>
            </a:r>
          </a:p>
        </p:txBody>
      </p:sp>
      <p:sp>
        <p:nvSpPr>
          <p:cNvPr id="3" name="TextBox 2">
            <a:extLst>
              <a:ext uri="{FF2B5EF4-FFF2-40B4-BE49-F238E27FC236}">
                <a16:creationId xmlns:a16="http://schemas.microsoft.com/office/drawing/2014/main" id="{04A77574-26FF-EE5A-4A7C-D9A5CA0561FE}"/>
              </a:ext>
            </a:extLst>
          </p:cNvPr>
          <p:cNvSpPr txBox="1"/>
          <p:nvPr/>
        </p:nvSpPr>
        <p:spPr>
          <a:xfrm flipH="1">
            <a:off x="7277469" y="2803357"/>
            <a:ext cx="1962802" cy="707886"/>
          </a:xfrm>
          <a:prstGeom prst="rect">
            <a:avLst/>
          </a:prstGeom>
          <a:noFill/>
        </p:spPr>
        <p:txBody>
          <a:bodyPr wrap="square" rtlCol="0">
            <a:spAutoFit/>
          </a:bodyPr>
          <a:lstStyle/>
          <a:p>
            <a:r>
              <a:rPr lang="en-US" sz="4000" dirty="0"/>
              <a:t>F</a:t>
            </a:r>
          </a:p>
        </p:txBody>
      </p:sp>
      <p:sp>
        <p:nvSpPr>
          <p:cNvPr id="4" name="TextBox 3">
            <a:extLst>
              <a:ext uri="{FF2B5EF4-FFF2-40B4-BE49-F238E27FC236}">
                <a16:creationId xmlns:a16="http://schemas.microsoft.com/office/drawing/2014/main" id="{E1AA5FD8-C3B2-7877-3517-D9C1CE09813F}"/>
              </a:ext>
            </a:extLst>
          </p:cNvPr>
          <p:cNvSpPr txBox="1"/>
          <p:nvPr/>
        </p:nvSpPr>
        <p:spPr>
          <a:xfrm>
            <a:off x="4055414" y="6211669"/>
            <a:ext cx="8136586" cy="646331"/>
          </a:xfrm>
          <a:prstGeom prst="rect">
            <a:avLst/>
          </a:prstGeom>
          <a:noFill/>
        </p:spPr>
        <p:txBody>
          <a:bodyPr wrap="none" rtlCol="0">
            <a:spAutoFit/>
          </a:bodyPr>
          <a:lstStyle/>
          <a:p>
            <a:r>
              <a:rPr lang="en-US" dirty="0"/>
              <a:t>From Janet Halley (2006) </a:t>
            </a:r>
            <a:r>
              <a:rPr lang="en-US" i="1" dirty="0"/>
              <a:t>Split Decisions: How and why to take a break from feminism</a:t>
            </a:r>
          </a:p>
          <a:p>
            <a:endParaRPr lang="en-US" dirty="0"/>
          </a:p>
        </p:txBody>
      </p:sp>
      <p:sp>
        <p:nvSpPr>
          <p:cNvPr id="9" name="Right Arrow 8">
            <a:extLst>
              <a:ext uri="{FF2B5EF4-FFF2-40B4-BE49-F238E27FC236}">
                <a16:creationId xmlns:a16="http://schemas.microsoft.com/office/drawing/2014/main" id="{54EBE37A-8914-08C3-F97D-077A98407297}"/>
              </a:ext>
            </a:extLst>
          </p:cNvPr>
          <p:cNvSpPr/>
          <p:nvPr/>
        </p:nvSpPr>
        <p:spPr>
          <a:xfrm>
            <a:off x="5013960" y="3017520"/>
            <a:ext cx="1844040" cy="41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6BC61F8-8C60-8B91-FA14-86D038E6AEA4}"/>
              </a:ext>
            </a:extLst>
          </p:cNvPr>
          <p:cNvSpPr txBox="1"/>
          <p:nvPr/>
        </p:nvSpPr>
        <p:spPr>
          <a:xfrm>
            <a:off x="883920" y="3765223"/>
            <a:ext cx="10161069" cy="2031325"/>
          </a:xfrm>
          <a:prstGeom prst="rect">
            <a:avLst/>
          </a:prstGeom>
          <a:noFill/>
        </p:spPr>
        <p:txBody>
          <a:bodyPr wrap="square" rtlCol="0">
            <a:spAutoFit/>
          </a:bodyPr>
          <a:lstStyle/>
          <a:p>
            <a:pPr algn="ctr"/>
            <a:r>
              <a:rPr lang="en-US" dirty="0"/>
              <a:t>Relation of dominance, oppression</a:t>
            </a:r>
          </a:p>
          <a:p>
            <a:pPr algn="ctr"/>
            <a:endParaRPr lang="en-US" dirty="0"/>
          </a:p>
          <a:p>
            <a:pPr algn="ctr"/>
            <a:r>
              <a:rPr lang="en-US" dirty="0"/>
              <a:t>Feminism:</a:t>
            </a:r>
          </a:p>
          <a:p>
            <a:pPr marL="285750" indent="-285750" algn="ctr">
              <a:buFont typeface="Arial" panose="020B0604020202020204" pitchFamily="34" charset="0"/>
              <a:buChar char="•"/>
            </a:pPr>
            <a:r>
              <a:rPr lang="en-US" dirty="0"/>
              <a:t>a commitment to be a theory about, and a practice about, the subordination of f to m (</a:t>
            </a:r>
            <a:r>
              <a:rPr lang="en-GB" sz="1800" dirty="0">
                <a:effectLst/>
                <a:latin typeface="LiberationSerif"/>
              </a:rPr>
              <a:t>m &gt; f</a:t>
            </a:r>
            <a:r>
              <a:rPr lang="en-US" dirty="0"/>
              <a:t>) </a:t>
            </a:r>
          </a:p>
          <a:p>
            <a:pPr marL="285750" indent="-285750" algn="ctr">
              <a:buFont typeface="Arial" panose="020B0604020202020204" pitchFamily="34" charset="0"/>
              <a:buChar char="•"/>
            </a:pPr>
            <a:r>
              <a:rPr lang="en-US" dirty="0"/>
              <a:t>a commitment to work against that subordination on behalf of f (</a:t>
            </a:r>
            <a:r>
              <a:rPr lang="en-GB" sz="1800" dirty="0">
                <a:effectLst/>
                <a:latin typeface="LiberationSerif"/>
              </a:rPr>
              <a:t>carrying a brief for f)</a:t>
            </a:r>
            <a:endParaRPr lang="en-GB" dirty="0"/>
          </a:p>
          <a:p>
            <a:pPr algn="ctr"/>
            <a:endParaRPr lang="en-US" dirty="0"/>
          </a:p>
          <a:p>
            <a:pPr algn="ctr"/>
            <a:r>
              <a:rPr lang="en-US" dirty="0"/>
              <a:t>Descriptive and prescriptive element</a:t>
            </a:r>
          </a:p>
        </p:txBody>
      </p:sp>
      <p:sp>
        <p:nvSpPr>
          <p:cNvPr id="11" name="TextBox 10">
            <a:extLst>
              <a:ext uri="{FF2B5EF4-FFF2-40B4-BE49-F238E27FC236}">
                <a16:creationId xmlns:a16="http://schemas.microsoft.com/office/drawing/2014/main" id="{17605C59-8B9B-167E-3328-B373B5974768}"/>
              </a:ext>
            </a:extLst>
          </p:cNvPr>
          <p:cNvSpPr txBox="1"/>
          <p:nvPr/>
        </p:nvSpPr>
        <p:spPr>
          <a:xfrm>
            <a:off x="5013960" y="1870989"/>
            <a:ext cx="1844041" cy="369332"/>
          </a:xfrm>
          <a:prstGeom prst="rect">
            <a:avLst/>
          </a:prstGeom>
          <a:noFill/>
        </p:spPr>
        <p:txBody>
          <a:bodyPr wrap="square" rtlCol="0">
            <a:spAutoFit/>
          </a:bodyPr>
          <a:lstStyle/>
          <a:p>
            <a:r>
              <a:rPr lang="en-US" dirty="0"/>
              <a:t>Mono-directional</a:t>
            </a:r>
          </a:p>
        </p:txBody>
      </p:sp>
      <p:sp>
        <p:nvSpPr>
          <p:cNvPr id="13" name="Rectangle 12">
            <a:extLst>
              <a:ext uri="{FF2B5EF4-FFF2-40B4-BE49-F238E27FC236}">
                <a16:creationId xmlns:a16="http://schemas.microsoft.com/office/drawing/2014/main" id="{3FC979A7-F2DC-A9AF-5B2B-E772BDEEBBF1}"/>
              </a:ext>
            </a:extLst>
          </p:cNvPr>
          <p:cNvSpPr/>
          <p:nvPr/>
        </p:nvSpPr>
        <p:spPr>
          <a:xfrm>
            <a:off x="9240271" y="508745"/>
            <a:ext cx="2209800" cy="1311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a:t>Nature or culture?</a:t>
            </a:r>
          </a:p>
          <a:p>
            <a:pPr algn="ctr"/>
            <a:r>
              <a:rPr lang="en-US" sz="1800" i="1" dirty="0"/>
              <a:t>Sex or gender?</a:t>
            </a:r>
          </a:p>
          <a:p>
            <a:pPr algn="ctr"/>
            <a:r>
              <a:rPr lang="en-US" sz="1800" i="1" dirty="0"/>
              <a:t>Private or political?</a:t>
            </a:r>
          </a:p>
        </p:txBody>
      </p:sp>
      <p:sp>
        <p:nvSpPr>
          <p:cNvPr id="14" name="TextBox 13">
            <a:extLst>
              <a:ext uri="{FF2B5EF4-FFF2-40B4-BE49-F238E27FC236}">
                <a16:creationId xmlns:a16="http://schemas.microsoft.com/office/drawing/2014/main" id="{7F8F4653-0CC2-36A9-9C4F-E10C00D897B4}"/>
              </a:ext>
            </a:extLst>
          </p:cNvPr>
          <p:cNvSpPr txBox="1"/>
          <p:nvPr/>
        </p:nvSpPr>
        <p:spPr>
          <a:xfrm>
            <a:off x="4956133" y="2618691"/>
            <a:ext cx="1844041" cy="369332"/>
          </a:xfrm>
          <a:prstGeom prst="rect">
            <a:avLst/>
          </a:prstGeom>
          <a:noFill/>
        </p:spPr>
        <p:txBody>
          <a:bodyPr wrap="square" rtlCol="0">
            <a:spAutoFit/>
          </a:bodyPr>
          <a:lstStyle/>
          <a:p>
            <a:pPr algn="ctr"/>
            <a:r>
              <a:rPr lang="en-US" dirty="0"/>
              <a:t>oppresses</a:t>
            </a:r>
          </a:p>
        </p:txBody>
      </p:sp>
      <p:sp>
        <p:nvSpPr>
          <p:cNvPr id="5" name="TextBox 4">
            <a:extLst>
              <a:ext uri="{FF2B5EF4-FFF2-40B4-BE49-F238E27FC236}">
                <a16:creationId xmlns:a16="http://schemas.microsoft.com/office/drawing/2014/main" id="{696E2692-CCB5-C9D2-C82E-90B7AB81ACAE}"/>
              </a:ext>
            </a:extLst>
          </p:cNvPr>
          <p:cNvSpPr txBox="1"/>
          <p:nvPr/>
        </p:nvSpPr>
        <p:spPr>
          <a:xfrm>
            <a:off x="411480" y="0"/>
            <a:ext cx="2388795" cy="1015663"/>
          </a:xfrm>
          <a:prstGeom prst="rect">
            <a:avLst/>
          </a:prstGeom>
          <a:noFill/>
        </p:spPr>
        <p:txBody>
          <a:bodyPr wrap="none" rtlCol="0">
            <a:spAutoFit/>
          </a:bodyPr>
          <a:lstStyle/>
          <a:p>
            <a:r>
              <a:rPr lang="en-US" sz="6000" b="1" dirty="0"/>
              <a:t>RECAP</a:t>
            </a:r>
          </a:p>
        </p:txBody>
      </p:sp>
    </p:spTree>
    <p:extLst>
      <p:ext uri="{BB962C8B-B14F-4D97-AF65-F5344CB8AC3E}">
        <p14:creationId xmlns:p14="http://schemas.microsoft.com/office/powerpoint/2010/main" val="3305345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106BB8-199D-4133-B3CC-DEE7A1CE2988}"/>
              </a:ext>
            </a:extLst>
          </p:cNvPr>
          <p:cNvSpPr>
            <a:spLocks noGrp="1"/>
          </p:cNvSpPr>
          <p:nvPr>
            <p:ph type="title" idx="4294967295"/>
          </p:nvPr>
        </p:nvSpPr>
        <p:spPr>
          <a:xfrm>
            <a:off x="94395" y="104127"/>
            <a:ext cx="12210055" cy="1025577"/>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spcBef>
                <a:spcPts val="1333"/>
              </a:spcBef>
              <a:defRPr/>
            </a:pPr>
            <a:r>
              <a:rPr lang="en-GB" sz="3300" b="1" dirty="0">
                <a:solidFill>
                  <a:srgbClr val="1C3D74"/>
                </a:solidFill>
                <a:latin typeface="Arial"/>
                <a:ea typeface="+mn-ea"/>
                <a:cs typeface="Arial"/>
              </a:rPr>
              <a:t>SPIR alumni networking event </a:t>
            </a:r>
            <a:r>
              <a:rPr lang="en-GB" sz="3300" b="1" dirty="0">
                <a:solidFill>
                  <a:srgbClr val="1C3D74"/>
                </a:solidFill>
                <a:latin typeface="Arial"/>
                <a:cs typeface="Arial"/>
              </a:rPr>
              <a:t>for </a:t>
            </a:r>
            <a:r>
              <a:rPr lang="en-GB" sz="3300" b="1" dirty="0">
                <a:solidFill>
                  <a:srgbClr val="1C3D74"/>
                </a:solidFill>
                <a:latin typeface="Arial"/>
                <a:ea typeface="+mn-ea"/>
                <a:cs typeface="Arial"/>
              </a:rPr>
              <a:t>final &amp; 2</a:t>
            </a:r>
            <a:r>
              <a:rPr lang="en-GB" sz="3300" b="1" baseline="30000" dirty="0">
                <a:solidFill>
                  <a:srgbClr val="1C3D74"/>
                </a:solidFill>
                <a:latin typeface="Arial"/>
                <a:ea typeface="+mn-ea"/>
                <a:cs typeface="Arial"/>
              </a:rPr>
              <a:t>nd</a:t>
            </a:r>
            <a:r>
              <a:rPr lang="en-GB" sz="3300" b="1" dirty="0">
                <a:solidFill>
                  <a:srgbClr val="1C3D74"/>
                </a:solidFill>
                <a:latin typeface="Arial"/>
                <a:ea typeface="+mn-ea"/>
                <a:cs typeface="Arial"/>
              </a:rPr>
              <a:t> year students</a:t>
            </a:r>
            <a:endParaRPr lang="en-GB" sz="3300" b="1" dirty="0">
              <a:solidFill>
                <a:srgbClr val="1C3D74"/>
              </a:solidFill>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B35C732C-F038-4645-3D5E-33CD634364DD}"/>
              </a:ext>
            </a:extLst>
          </p:cNvPr>
          <p:cNvSpPr txBox="1"/>
          <p:nvPr/>
        </p:nvSpPr>
        <p:spPr>
          <a:xfrm>
            <a:off x="192049" y="951840"/>
            <a:ext cx="5431769" cy="2431435"/>
          </a:xfrm>
          <a:prstGeom prst="rect">
            <a:avLst/>
          </a:prstGeom>
          <a:noFill/>
        </p:spPr>
        <p:txBody>
          <a:bodyPr wrap="square" rtlCol="0">
            <a:spAutoFit/>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defTabSz="914332"/>
            <a:r>
              <a:rPr lang="en-GB" sz="2400" b="1" dirty="0">
                <a:solidFill>
                  <a:srgbClr val="EC008C"/>
                </a:solidFill>
                <a:latin typeface="Arial"/>
              </a:rPr>
              <a:t>1-2.30pm Feb 29</a:t>
            </a:r>
            <a:r>
              <a:rPr lang="en-GB" sz="2400" b="1" baseline="30000" dirty="0">
                <a:solidFill>
                  <a:srgbClr val="EC008C"/>
                </a:solidFill>
                <a:latin typeface="Arial"/>
              </a:rPr>
              <a:t>th</a:t>
            </a:r>
            <a:r>
              <a:rPr lang="en-GB" sz="2400" b="1" dirty="0">
                <a:solidFill>
                  <a:srgbClr val="EC008C"/>
                </a:solidFill>
                <a:latin typeface="Arial"/>
              </a:rPr>
              <a:t>, Arts 1 Foyer</a:t>
            </a:r>
          </a:p>
          <a:p>
            <a:pPr defTabSz="914332"/>
            <a:endParaRPr lang="en-GB" sz="1600" dirty="0">
              <a:solidFill>
                <a:schemeClr val="tx2"/>
              </a:solidFill>
              <a:latin typeface="Arial"/>
            </a:endParaRPr>
          </a:p>
          <a:p>
            <a:pPr defTabSz="914332"/>
            <a:r>
              <a:rPr lang="en-GB" sz="1600" dirty="0">
                <a:solidFill>
                  <a:schemeClr val="tx2"/>
                </a:solidFill>
                <a:latin typeface="Arial"/>
              </a:rPr>
              <a:t>Get first hand insights, advice and connections from relatable QM alumni a few steps further down the road in the career paths you may be interested in. </a:t>
            </a:r>
          </a:p>
          <a:p>
            <a:pPr defTabSz="914332"/>
            <a:endParaRPr lang="en-GB" sz="1600" dirty="0">
              <a:solidFill>
                <a:schemeClr val="tx2"/>
              </a:solidFill>
              <a:latin typeface="Arial"/>
            </a:endParaRPr>
          </a:p>
          <a:p>
            <a:pPr defTabSz="914332"/>
            <a:r>
              <a:rPr lang="en-GB" sz="1600" dirty="0">
                <a:solidFill>
                  <a:schemeClr val="tx2"/>
                </a:solidFill>
                <a:latin typeface="Arial"/>
              </a:rPr>
              <a:t>Relaxed, informal set up, just ask your questions to any of the guests and/or listen to them share their experiences and tips.</a:t>
            </a:r>
            <a:endParaRPr lang="en-GB" sz="1600" b="1" dirty="0">
              <a:solidFill>
                <a:srgbClr val="EC008C"/>
              </a:solidFill>
              <a:latin typeface="Arial"/>
            </a:endParaRPr>
          </a:p>
        </p:txBody>
      </p:sp>
      <p:graphicFrame>
        <p:nvGraphicFramePr>
          <p:cNvPr id="10" name="Table 9">
            <a:extLst>
              <a:ext uri="{FF2B5EF4-FFF2-40B4-BE49-F238E27FC236}">
                <a16:creationId xmlns:a16="http://schemas.microsoft.com/office/drawing/2014/main" id="{1B05491E-29B8-8EEC-90B9-E92FF2E0C0A3}"/>
              </a:ext>
            </a:extLst>
          </p:cNvPr>
          <p:cNvGraphicFramePr>
            <a:graphicFrameLocks noGrp="1"/>
          </p:cNvGraphicFramePr>
          <p:nvPr/>
        </p:nvGraphicFramePr>
        <p:xfrm>
          <a:off x="6096000" y="760107"/>
          <a:ext cx="5795130" cy="5358043"/>
        </p:xfrm>
        <a:graphic>
          <a:graphicData uri="http://schemas.openxmlformats.org/drawingml/2006/table">
            <a:tbl>
              <a:tblPr>
                <a:tableStyleId>{8799B23B-EC83-4686-B30A-512413B5E67A}</a:tableStyleId>
              </a:tblPr>
              <a:tblGrid>
                <a:gridCol w="1718976">
                  <a:extLst>
                    <a:ext uri="{9D8B030D-6E8A-4147-A177-3AD203B41FA5}">
                      <a16:colId xmlns:a16="http://schemas.microsoft.com/office/drawing/2014/main" val="3959647225"/>
                    </a:ext>
                  </a:extLst>
                </a:gridCol>
                <a:gridCol w="4076154">
                  <a:extLst>
                    <a:ext uri="{9D8B030D-6E8A-4147-A177-3AD203B41FA5}">
                      <a16:colId xmlns:a16="http://schemas.microsoft.com/office/drawing/2014/main" val="3587012"/>
                    </a:ext>
                  </a:extLst>
                </a:gridCol>
              </a:tblGrid>
              <a:tr h="231621">
                <a:tc>
                  <a:txBody>
                    <a:bodyPr/>
                    <a:lstStyle/>
                    <a:p>
                      <a:pPr algn="l" fontAlgn="b"/>
                      <a:r>
                        <a:rPr lang="en-GB" sz="1200" b="1" u="none" strike="noStrike" dirty="0">
                          <a:solidFill>
                            <a:schemeClr val="tx1"/>
                          </a:solidFill>
                          <a:effectLst/>
                        </a:rPr>
                        <a:t>Role type</a:t>
                      </a:r>
                    </a:p>
                  </a:txBody>
                  <a:tcPr marL="8404" marR="8404" marT="8404" marB="40337" anchor="b">
                    <a:solidFill>
                      <a:schemeClr val="accent3">
                        <a:lumMod val="20000"/>
                        <a:lumOff val="80000"/>
                      </a:schemeClr>
                    </a:solidFill>
                  </a:tcPr>
                </a:tc>
                <a:tc>
                  <a:txBody>
                    <a:bodyPr/>
                    <a:lstStyle/>
                    <a:p>
                      <a:pPr algn="l" fontAlgn="b"/>
                      <a:r>
                        <a:rPr lang="en-GB" sz="1200" b="1" u="none" strike="noStrike" dirty="0">
                          <a:solidFill>
                            <a:schemeClr val="tx1"/>
                          </a:solidFill>
                          <a:effectLst/>
                        </a:rPr>
                        <a:t>Job title</a:t>
                      </a:r>
                    </a:p>
                  </a:txBody>
                  <a:tcPr marL="8404" marR="8404" marT="8404" marB="40337" anchor="b">
                    <a:solidFill>
                      <a:schemeClr val="accent3">
                        <a:lumMod val="20000"/>
                        <a:lumOff val="80000"/>
                      </a:schemeClr>
                    </a:solidFill>
                  </a:tcPr>
                </a:tc>
                <a:extLst>
                  <a:ext uri="{0D108BD9-81ED-4DB2-BD59-A6C34878D82A}">
                    <a16:rowId xmlns:a16="http://schemas.microsoft.com/office/drawing/2014/main" val="1731685463"/>
                  </a:ext>
                </a:extLst>
              </a:tr>
              <a:tr h="277611">
                <a:tc>
                  <a:txBody>
                    <a:bodyPr/>
                    <a:lstStyle/>
                    <a:p>
                      <a:pPr algn="l" fontAlgn="b"/>
                      <a:r>
                        <a:rPr lang="en-GB" sz="1200" b="1" dirty="0"/>
                        <a:t>Parliamentary </a:t>
                      </a:r>
                    </a:p>
                  </a:txBody>
                  <a:tcPr marL="8404" marR="8404" marT="8404" marB="40337" anchor="b">
                    <a:solidFill>
                      <a:schemeClr val="accent3">
                        <a:lumMod val="20000"/>
                        <a:lumOff val="80000"/>
                      </a:schemeClr>
                    </a:solidFill>
                  </a:tcPr>
                </a:tc>
                <a:tc>
                  <a:txBody>
                    <a:bodyPr/>
                    <a:lstStyle/>
                    <a:p>
                      <a:pPr algn="l" fontAlgn="b"/>
                      <a:r>
                        <a:rPr lang="en-GB" sz="1200" dirty="0"/>
                        <a:t>Senior Caseworker to the Shadow Foreign Secretary</a:t>
                      </a:r>
                    </a:p>
                  </a:txBody>
                  <a:tcPr marL="8404" marR="8404" marT="8404" marB="40337" anchor="b">
                    <a:solidFill>
                      <a:schemeClr val="accent3">
                        <a:lumMod val="20000"/>
                        <a:lumOff val="80000"/>
                      </a:schemeClr>
                    </a:solidFill>
                  </a:tcPr>
                </a:tc>
                <a:extLst>
                  <a:ext uri="{0D108BD9-81ED-4DB2-BD59-A6C34878D82A}">
                    <a16:rowId xmlns:a16="http://schemas.microsoft.com/office/drawing/2014/main" val="880040242"/>
                  </a:ext>
                </a:extLst>
              </a:tr>
              <a:tr h="279561">
                <a:tc>
                  <a:txBody>
                    <a:bodyPr/>
                    <a:lstStyle/>
                    <a:p>
                      <a:pPr algn="l" fontAlgn="b"/>
                      <a:endParaRPr lang="en-GB" sz="1200" dirty="0"/>
                    </a:p>
                  </a:txBody>
                  <a:tcPr marL="8404" marR="8404" marT="8404" marB="40337" anchor="b">
                    <a:solidFill>
                      <a:schemeClr val="accent3">
                        <a:lumMod val="20000"/>
                        <a:lumOff val="80000"/>
                      </a:schemeClr>
                    </a:solidFill>
                  </a:tcPr>
                </a:tc>
                <a:tc>
                  <a:txBody>
                    <a:bodyPr/>
                    <a:lstStyle/>
                    <a:p>
                      <a:pPr algn="l" fontAlgn="b"/>
                      <a:r>
                        <a:rPr lang="en-GB" sz="1200" dirty="0"/>
                        <a:t>Parliamentary Assistant to a Labour Member of Parliament </a:t>
                      </a:r>
                    </a:p>
                  </a:txBody>
                  <a:tcPr marL="8404" marR="8404" marT="8404" marB="40337" anchor="b">
                    <a:solidFill>
                      <a:schemeClr val="accent3">
                        <a:lumMod val="20000"/>
                        <a:lumOff val="80000"/>
                      </a:schemeClr>
                    </a:solidFill>
                  </a:tcPr>
                </a:tc>
                <a:extLst>
                  <a:ext uri="{0D108BD9-81ED-4DB2-BD59-A6C34878D82A}">
                    <a16:rowId xmlns:a16="http://schemas.microsoft.com/office/drawing/2014/main" val="2218799348"/>
                  </a:ext>
                </a:extLst>
              </a:tr>
              <a:tr h="266330">
                <a:tc>
                  <a:txBody>
                    <a:bodyPr/>
                    <a:lstStyle/>
                    <a:p>
                      <a:pPr algn="l" fontAlgn="b"/>
                      <a:endParaRPr lang="en-GB" sz="1200" dirty="0"/>
                    </a:p>
                  </a:txBody>
                  <a:tcPr marL="8404" marR="8404" marT="8404" marB="40337" anchor="b">
                    <a:solidFill>
                      <a:schemeClr val="accent3">
                        <a:lumMod val="20000"/>
                        <a:lumOff val="80000"/>
                      </a:schemeClr>
                    </a:solidFill>
                  </a:tcPr>
                </a:tc>
                <a:tc>
                  <a:txBody>
                    <a:bodyPr/>
                    <a:lstStyle/>
                    <a:p>
                      <a:pPr algn="l" fontAlgn="b"/>
                      <a:r>
                        <a:rPr lang="en-GB" sz="1200" dirty="0"/>
                        <a:t>Private Secretary to the Minister for Investment</a:t>
                      </a:r>
                    </a:p>
                  </a:txBody>
                  <a:tcPr marL="8404" marR="8404" marT="8404" marB="40337" anchor="b">
                    <a:solidFill>
                      <a:schemeClr val="accent3">
                        <a:lumMod val="20000"/>
                        <a:lumOff val="80000"/>
                      </a:schemeClr>
                    </a:solidFill>
                  </a:tcPr>
                </a:tc>
                <a:extLst>
                  <a:ext uri="{0D108BD9-81ED-4DB2-BD59-A6C34878D82A}">
                    <a16:rowId xmlns:a16="http://schemas.microsoft.com/office/drawing/2014/main" val="2330859511"/>
                  </a:ext>
                </a:extLst>
              </a:tr>
              <a:tr h="231621">
                <a:tc>
                  <a:txBody>
                    <a:bodyPr/>
                    <a:lstStyle/>
                    <a:p>
                      <a:pPr algn="l" fontAlgn="b"/>
                      <a:endParaRPr lang="en-GB" sz="1200" dirty="0"/>
                    </a:p>
                  </a:txBody>
                  <a:tcPr marL="8404" marR="8404" marT="8404" marB="40337" anchor="b">
                    <a:solidFill>
                      <a:schemeClr val="accent3">
                        <a:lumMod val="20000"/>
                        <a:lumOff val="80000"/>
                      </a:schemeClr>
                    </a:solidFill>
                  </a:tcPr>
                </a:tc>
                <a:tc>
                  <a:txBody>
                    <a:bodyPr/>
                    <a:lstStyle/>
                    <a:p>
                      <a:pPr algn="l" fontAlgn="b"/>
                      <a:endParaRPr lang="en-GB" sz="1200"/>
                    </a:p>
                  </a:txBody>
                  <a:tcPr marL="8404" marR="8404" marT="8404" marB="40337" anchor="b">
                    <a:solidFill>
                      <a:schemeClr val="accent3">
                        <a:lumMod val="20000"/>
                        <a:lumOff val="80000"/>
                      </a:schemeClr>
                    </a:solidFill>
                  </a:tcPr>
                </a:tc>
                <a:extLst>
                  <a:ext uri="{0D108BD9-81ED-4DB2-BD59-A6C34878D82A}">
                    <a16:rowId xmlns:a16="http://schemas.microsoft.com/office/drawing/2014/main" val="1840110412"/>
                  </a:ext>
                </a:extLst>
              </a:tr>
              <a:tr h="265528">
                <a:tc>
                  <a:txBody>
                    <a:bodyPr/>
                    <a:lstStyle/>
                    <a:p>
                      <a:pPr algn="l" fontAlgn="b"/>
                      <a:r>
                        <a:rPr lang="en-GB" sz="1200" b="1" dirty="0"/>
                        <a:t>Think Tanks</a:t>
                      </a:r>
                    </a:p>
                  </a:txBody>
                  <a:tcPr marL="8404" marR="8404" marT="8404" marB="40337" anchor="b">
                    <a:solidFill>
                      <a:schemeClr val="accent3">
                        <a:lumMod val="20000"/>
                        <a:lumOff val="80000"/>
                      </a:schemeClr>
                    </a:solidFill>
                  </a:tcPr>
                </a:tc>
                <a:tc>
                  <a:txBody>
                    <a:bodyPr/>
                    <a:lstStyle/>
                    <a:p>
                      <a:pPr algn="l" fontAlgn="b"/>
                      <a:r>
                        <a:rPr lang="en-GB" sz="1200" dirty="0"/>
                        <a:t>Senior Policy Manager (Education) at Public First</a:t>
                      </a:r>
                    </a:p>
                  </a:txBody>
                  <a:tcPr marL="8404" marR="8404" marT="8404" marB="40337" anchor="b">
                    <a:solidFill>
                      <a:schemeClr val="accent3">
                        <a:lumMod val="20000"/>
                        <a:lumOff val="80000"/>
                      </a:schemeClr>
                    </a:solidFill>
                  </a:tcPr>
                </a:tc>
                <a:extLst>
                  <a:ext uri="{0D108BD9-81ED-4DB2-BD59-A6C34878D82A}">
                    <a16:rowId xmlns:a16="http://schemas.microsoft.com/office/drawing/2014/main" val="486514759"/>
                  </a:ext>
                </a:extLst>
              </a:tr>
              <a:tr h="231621">
                <a:tc>
                  <a:txBody>
                    <a:bodyPr/>
                    <a:lstStyle/>
                    <a:p>
                      <a:pPr algn="l" fontAlgn="b"/>
                      <a:endParaRPr lang="en-GB" sz="1200" dirty="0"/>
                    </a:p>
                  </a:txBody>
                  <a:tcPr marL="8404" marR="8404" marT="8404" marB="40337" anchor="b">
                    <a:solidFill>
                      <a:schemeClr val="accent3">
                        <a:lumMod val="20000"/>
                        <a:lumOff val="80000"/>
                      </a:schemeClr>
                    </a:solidFill>
                  </a:tcPr>
                </a:tc>
                <a:tc>
                  <a:txBody>
                    <a:bodyPr/>
                    <a:lstStyle/>
                    <a:p>
                      <a:pPr algn="l" fontAlgn="b"/>
                      <a:endParaRPr lang="en-GB" sz="1200"/>
                    </a:p>
                  </a:txBody>
                  <a:tcPr marL="8404" marR="8404" marT="8404" marB="40337" anchor="b">
                    <a:solidFill>
                      <a:schemeClr val="accent3">
                        <a:lumMod val="20000"/>
                        <a:lumOff val="80000"/>
                      </a:schemeClr>
                    </a:solidFill>
                  </a:tcPr>
                </a:tc>
                <a:extLst>
                  <a:ext uri="{0D108BD9-81ED-4DB2-BD59-A6C34878D82A}">
                    <a16:rowId xmlns:a16="http://schemas.microsoft.com/office/drawing/2014/main" val="2280011403"/>
                  </a:ext>
                </a:extLst>
              </a:tr>
              <a:tr h="296687">
                <a:tc>
                  <a:txBody>
                    <a:bodyPr/>
                    <a:lstStyle/>
                    <a:p>
                      <a:pPr algn="l" fontAlgn="b"/>
                      <a:r>
                        <a:rPr lang="en-GB" sz="1200" b="1" dirty="0"/>
                        <a:t>Local Authority</a:t>
                      </a:r>
                    </a:p>
                  </a:txBody>
                  <a:tcPr marL="8404" marR="8404" marT="8404" marB="40337" anchor="b">
                    <a:solidFill>
                      <a:schemeClr val="accent3">
                        <a:lumMod val="20000"/>
                        <a:lumOff val="80000"/>
                      </a:schemeClr>
                    </a:solidFill>
                  </a:tcPr>
                </a:tc>
                <a:tc>
                  <a:txBody>
                    <a:bodyPr/>
                    <a:lstStyle/>
                    <a:p>
                      <a:pPr algn="l" fontAlgn="b"/>
                      <a:r>
                        <a:rPr lang="en-GB" sz="1200" dirty="0"/>
                        <a:t>National Management Trainee, London Borough of Havering  </a:t>
                      </a:r>
                    </a:p>
                  </a:txBody>
                  <a:tcPr marL="8404" marR="8404" marT="8404" marB="40337" anchor="b">
                    <a:solidFill>
                      <a:schemeClr val="accent3">
                        <a:lumMod val="20000"/>
                        <a:lumOff val="80000"/>
                      </a:schemeClr>
                    </a:solidFill>
                  </a:tcPr>
                </a:tc>
                <a:extLst>
                  <a:ext uri="{0D108BD9-81ED-4DB2-BD59-A6C34878D82A}">
                    <a16:rowId xmlns:a16="http://schemas.microsoft.com/office/drawing/2014/main" val="2407885897"/>
                  </a:ext>
                </a:extLst>
              </a:tr>
              <a:tr h="231621">
                <a:tc>
                  <a:txBody>
                    <a:bodyPr/>
                    <a:lstStyle/>
                    <a:p>
                      <a:pPr algn="l" fontAlgn="b"/>
                      <a:endParaRPr lang="en-GB" sz="1200" dirty="0"/>
                    </a:p>
                  </a:txBody>
                  <a:tcPr marL="8404" marR="8404" marT="8404" marB="40337" anchor="b">
                    <a:solidFill>
                      <a:schemeClr val="accent3">
                        <a:lumMod val="20000"/>
                        <a:lumOff val="80000"/>
                      </a:schemeClr>
                    </a:solidFill>
                  </a:tcPr>
                </a:tc>
                <a:tc>
                  <a:txBody>
                    <a:bodyPr/>
                    <a:lstStyle/>
                    <a:p>
                      <a:pPr algn="l" fontAlgn="b"/>
                      <a:endParaRPr lang="en-GB" sz="1200" dirty="0"/>
                    </a:p>
                  </a:txBody>
                  <a:tcPr marL="8404" marR="8404" marT="8404" marB="40337" anchor="b">
                    <a:solidFill>
                      <a:schemeClr val="accent3">
                        <a:lumMod val="20000"/>
                        <a:lumOff val="80000"/>
                      </a:schemeClr>
                    </a:solidFill>
                  </a:tcPr>
                </a:tc>
                <a:extLst>
                  <a:ext uri="{0D108BD9-81ED-4DB2-BD59-A6C34878D82A}">
                    <a16:rowId xmlns:a16="http://schemas.microsoft.com/office/drawing/2014/main" val="1598182286"/>
                  </a:ext>
                </a:extLst>
              </a:tr>
              <a:tr h="309917">
                <a:tc>
                  <a:txBody>
                    <a:bodyPr/>
                    <a:lstStyle/>
                    <a:p>
                      <a:pPr algn="l" fontAlgn="b"/>
                      <a:r>
                        <a:rPr lang="en-GB" sz="1200" b="1" dirty="0"/>
                        <a:t>Charity &amp; Campaigning</a:t>
                      </a:r>
                    </a:p>
                  </a:txBody>
                  <a:tcPr marL="8404" marR="8404" marT="8404" marB="40337" anchor="b">
                    <a:solidFill>
                      <a:schemeClr val="accent3">
                        <a:lumMod val="20000"/>
                        <a:lumOff val="80000"/>
                      </a:schemeClr>
                    </a:solidFill>
                  </a:tcPr>
                </a:tc>
                <a:tc>
                  <a:txBody>
                    <a:bodyPr/>
                    <a:lstStyle/>
                    <a:p>
                      <a:pPr algn="l" fontAlgn="b"/>
                      <a:r>
                        <a:rPr lang="en-GB" sz="1200" dirty="0"/>
                        <a:t>Youth campaigner at WWF UK</a:t>
                      </a:r>
                    </a:p>
                  </a:txBody>
                  <a:tcPr marL="8404" marR="8404" marT="8404" marB="40337" anchor="b">
                    <a:solidFill>
                      <a:schemeClr val="accent3">
                        <a:lumMod val="20000"/>
                        <a:lumOff val="80000"/>
                      </a:schemeClr>
                    </a:solidFill>
                  </a:tcPr>
                </a:tc>
                <a:extLst>
                  <a:ext uri="{0D108BD9-81ED-4DB2-BD59-A6C34878D82A}">
                    <a16:rowId xmlns:a16="http://schemas.microsoft.com/office/drawing/2014/main" val="3815497719"/>
                  </a:ext>
                </a:extLst>
              </a:tr>
              <a:tr h="231621">
                <a:tc>
                  <a:txBody>
                    <a:bodyPr/>
                    <a:lstStyle/>
                    <a:p>
                      <a:pPr algn="l" fontAlgn="b"/>
                      <a:endParaRPr lang="en-GB" sz="1200" dirty="0"/>
                    </a:p>
                  </a:txBody>
                  <a:tcPr marL="8404" marR="8404" marT="8404" marB="40337" anchor="b">
                    <a:solidFill>
                      <a:schemeClr val="accent3">
                        <a:lumMod val="20000"/>
                        <a:lumOff val="80000"/>
                      </a:schemeClr>
                    </a:solidFill>
                  </a:tcPr>
                </a:tc>
                <a:tc>
                  <a:txBody>
                    <a:bodyPr/>
                    <a:lstStyle/>
                    <a:p>
                      <a:pPr algn="l" fontAlgn="b"/>
                      <a:endParaRPr lang="en-GB" sz="1200" dirty="0"/>
                    </a:p>
                  </a:txBody>
                  <a:tcPr marL="8404" marR="8404" marT="8404" marB="40337" anchor="b">
                    <a:solidFill>
                      <a:schemeClr val="accent3">
                        <a:lumMod val="20000"/>
                        <a:lumOff val="80000"/>
                      </a:schemeClr>
                    </a:solidFill>
                  </a:tcPr>
                </a:tc>
                <a:extLst>
                  <a:ext uri="{0D108BD9-81ED-4DB2-BD59-A6C34878D82A}">
                    <a16:rowId xmlns:a16="http://schemas.microsoft.com/office/drawing/2014/main" val="2891067017"/>
                  </a:ext>
                </a:extLst>
              </a:tr>
              <a:tr h="414501">
                <a:tc>
                  <a:txBody>
                    <a:bodyPr/>
                    <a:lstStyle/>
                    <a:p>
                      <a:pPr algn="l" fontAlgn="b"/>
                      <a:r>
                        <a:rPr lang="en-GB" sz="1200" b="1" dirty="0"/>
                        <a:t>Public Affairs &amp; PR</a:t>
                      </a:r>
                    </a:p>
                  </a:txBody>
                  <a:tcPr marL="8404" marR="8404" marT="8404" marB="40337" anchor="b">
                    <a:solidFill>
                      <a:schemeClr val="accent3">
                        <a:lumMod val="20000"/>
                        <a:lumOff val="80000"/>
                      </a:schemeClr>
                    </a:solidFill>
                  </a:tcPr>
                </a:tc>
                <a:tc>
                  <a:txBody>
                    <a:bodyPr/>
                    <a:lstStyle/>
                    <a:p>
                      <a:pPr algn="l" fontAlgn="b"/>
                      <a:r>
                        <a:rPr lang="en-GB" sz="1200" dirty="0"/>
                        <a:t>Senior Account Executive at Connect Group (public affairs)</a:t>
                      </a:r>
                    </a:p>
                  </a:txBody>
                  <a:tcPr marL="8404" marR="8404" marT="8404" marB="40337" anchor="b">
                    <a:solidFill>
                      <a:schemeClr val="accent3">
                        <a:lumMod val="20000"/>
                        <a:lumOff val="80000"/>
                      </a:schemeClr>
                    </a:solidFill>
                  </a:tcPr>
                </a:tc>
                <a:extLst>
                  <a:ext uri="{0D108BD9-81ED-4DB2-BD59-A6C34878D82A}">
                    <a16:rowId xmlns:a16="http://schemas.microsoft.com/office/drawing/2014/main" val="3261896967"/>
                  </a:ext>
                </a:extLst>
              </a:tr>
              <a:tr h="259400">
                <a:tc>
                  <a:txBody>
                    <a:bodyPr/>
                    <a:lstStyle/>
                    <a:p>
                      <a:pPr algn="l" fontAlgn="b"/>
                      <a:endParaRPr lang="en-GB" sz="1200" dirty="0"/>
                    </a:p>
                  </a:txBody>
                  <a:tcPr marL="8404" marR="8404" marT="8404" marB="40337" anchor="b">
                    <a:solidFill>
                      <a:schemeClr val="accent3">
                        <a:lumMod val="20000"/>
                        <a:lumOff val="80000"/>
                      </a:schemeClr>
                    </a:solidFill>
                  </a:tcPr>
                </a:tc>
                <a:tc>
                  <a:txBody>
                    <a:bodyPr/>
                    <a:lstStyle/>
                    <a:p>
                      <a:pPr algn="l" fontAlgn="b"/>
                      <a:r>
                        <a:rPr lang="en-GB" sz="1200" dirty="0"/>
                        <a:t>Account Executive, Grayling &amp; freelance journalist</a:t>
                      </a:r>
                    </a:p>
                  </a:txBody>
                  <a:tcPr marL="8404" marR="8404" marT="8404" marB="40337" anchor="b">
                    <a:solidFill>
                      <a:schemeClr val="accent3">
                        <a:lumMod val="20000"/>
                        <a:lumOff val="80000"/>
                      </a:schemeClr>
                    </a:solidFill>
                  </a:tcPr>
                </a:tc>
                <a:extLst>
                  <a:ext uri="{0D108BD9-81ED-4DB2-BD59-A6C34878D82A}">
                    <a16:rowId xmlns:a16="http://schemas.microsoft.com/office/drawing/2014/main" val="2166205533"/>
                  </a:ext>
                </a:extLst>
              </a:tr>
              <a:tr h="231621">
                <a:tc>
                  <a:txBody>
                    <a:bodyPr/>
                    <a:lstStyle/>
                    <a:p>
                      <a:pPr algn="l" fontAlgn="b"/>
                      <a:endParaRPr lang="en-GB" sz="1200" dirty="0"/>
                    </a:p>
                  </a:txBody>
                  <a:tcPr marL="8404" marR="8404" marT="8404" marB="40337" anchor="b">
                    <a:solidFill>
                      <a:schemeClr val="accent3">
                        <a:lumMod val="20000"/>
                        <a:lumOff val="80000"/>
                      </a:schemeClr>
                    </a:solidFill>
                  </a:tcPr>
                </a:tc>
                <a:tc>
                  <a:txBody>
                    <a:bodyPr/>
                    <a:lstStyle/>
                    <a:p>
                      <a:pPr algn="l" fontAlgn="b"/>
                      <a:r>
                        <a:rPr lang="en-GB" sz="1200" dirty="0"/>
                        <a:t>Account Manager, public affairs consultancy</a:t>
                      </a:r>
                    </a:p>
                  </a:txBody>
                  <a:tcPr marL="8404" marR="8404" marT="8404" marB="40337" anchor="b">
                    <a:solidFill>
                      <a:schemeClr val="accent3">
                        <a:lumMod val="20000"/>
                        <a:lumOff val="80000"/>
                      </a:schemeClr>
                    </a:solidFill>
                  </a:tcPr>
                </a:tc>
                <a:extLst>
                  <a:ext uri="{0D108BD9-81ED-4DB2-BD59-A6C34878D82A}">
                    <a16:rowId xmlns:a16="http://schemas.microsoft.com/office/drawing/2014/main" val="40442237"/>
                  </a:ext>
                </a:extLst>
              </a:tr>
              <a:tr h="231621">
                <a:tc>
                  <a:txBody>
                    <a:bodyPr/>
                    <a:lstStyle/>
                    <a:p>
                      <a:pPr algn="l" fontAlgn="b"/>
                      <a:endParaRPr lang="en-GB" sz="1200" dirty="0"/>
                    </a:p>
                  </a:txBody>
                  <a:tcPr marL="8404" marR="8404" marT="8404" marB="40337" anchor="b">
                    <a:solidFill>
                      <a:schemeClr val="accent3">
                        <a:lumMod val="20000"/>
                        <a:lumOff val="80000"/>
                      </a:schemeClr>
                    </a:solidFill>
                  </a:tcPr>
                </a:tc>
                <a:tc>
                  <a:txBody>
                    <a:bodyPr/>
                    <a:lstStyle/>
                    <a:p>
                      <a:pPr algn="l" fontAlgn="b"/>
                      <a:endParaRPr lang="en-GB" sz="1200" dirty="0"/>
                    </a:p>
                  </a:txBody>
                  <a:tcPr marL="8404" marR="8404" marT="8404" marB="40337" anchor="b">
                    <a:solidFill>
                      <a:schemeClr val="accent3">
                        <a:lumMod val="20000"/>
                        <a:lumOff val="80000"/>
                      </a:schemeClr>
                    </a:solidFill>
                  </a:tcPr>
                </a:tc>
                <a:extLst>
                  <a:ext uri="{0D108BD9-81ED-4DB2-BD59-A6C34878D82A}">
                    <a16:rowId xmlns:a16="http://schemas.microsoft.com/office/drawing/2014/main" val="2986351603"/>
                  </a:ext>
                </a:extLst>
              </a:tr>
              <a:tr h="231621">
                <a:tc>
                  <a:txBody>
                    <a:bodyPr/>
                    <a:lstStyle/>
                    <a:p>
                      <a:pPr algn="l" fontAlgn="b"/>
                      <a:r>
                        <a:rPr lang="en-GB" sz="1200" b="1" dirty="0"/>
                        <a:t>Civil Service</a:t>
                      </a:r>
                    </a:p>
                  </a:txBody>
                  <a:tcPr marL="8404" marR="8404" marT="8404" marB="40337" anchor="b">
                    <a:solidFill>
                      <a:schemeClr val="accent3">
                        <a:lumMod val="20000"/>
                        <a:lumOff val="80000"/>
                      </a:schemeClr>
                    </a:solidFill>
                  </a:tcPr>
                </a:tc>
                <a:tc>
                  <a:txBody>
                    <a:bodyPr/>
                    <a:lstStyle/>
                    <a:p>
                      <a:pPr algn="l" fontAlgn="b"/>
                      <a:r>
                        <a:rPr lang="en-GB" sz="1200" dirty="0"/>
                        <a:t>Policy Advisor at Department for Transport</a:t>
                      </a:r>
                    </a:p>
                  </a:txBody>
                  <a:tcPr marL="8404" marR="8404" marT="8404" marB="40337" anchor="b">
                    <a:solidFill>
                      <a:schemeClr val="accent3">
                        <a:lumMod val="20000"/>
                        <a:lumOff val="80000"/>
                      </a:schemeClr>
                    </a:solidFill>
                  </a:tcPr>
                </a:tc>
                <a:extLst>
                  <a:ext uri="{0D108BD9-81ED-4DB2-BD59-A6C34878D82A}">
                    <a16:rowId xmlns:a16="http://schemas.microsoft.com/office/drawing/2014/main" val="2716598625"/>
                  </a:ext>
                </a:extLst>
              </a:tr>
              <a:tr h="231621">
                <a:tc>
                  <a:txBody>
                    <a:bodyPr/>
                    <a:lstStyle/>
                    <a:p>
                      <a:pPr algn="l" fontAlgn="b"/>
                      <a:endParaRPr lang="en-GB" sz="1200" dirty="0"/>
                    </a:p>
                  </a:txBody>
                  <a:tcPr marL="8404" marR="8404" marT="8404" marB="40337" anchor="b">
                    <a:solidFill>
                      <a:schemeClr val="accent3">
                        <a:lumMod val="20000"/>
                        <a:lumOff val="80000"/>
                      </a:schemeClr>
                    </a:solidFill>
                  </a:tcPr>
                </a:tc>
                <a:tc>
                  <a:txBody>
                    <a:bodyPr/>
                    <a:lstStyle/>
                    <a:p>
                      <a:pPr algn="l" fontAlgn="b"/>
                      <a:endParaRPr lang="en-GB" sz="1200" dirty="0"/>
                    </a:p>
                  </a:txBody>
                  <a:tcPr marL="8404" marR="8404" marT="8404" marB="40337" anchor="b">
                    <a:solidFill>
                      <a:schemeClr val="accent3">
                        <a:lumMod val="20000"/>
                        <a:lumOff val="80000"/>
                      </a:schemeClr>
                    </a:solidFill>
                  </a:tcPr>
                </a:tc>
                <a:extLst>
                  <a:ext uri="{0D108BD9-81ED-4DB2-BD59-A6C34878D82A}">
                    <a16:rowId xmlns:a16="http://schemas.microsoft.com/office/drawing/2014/main" val="34176493"/>
                  </a:ext>
                </a:extLst>
              </a:tr>
              <a:tr h="440677">
                <a:tc>
                  <a:txBody>
                    <a:bodyPr/>
                    <a:lstStyle/>
                    <a:p>
                      <a:pPr algn="l" fontAlgn="b"/>
                      <a:r>
                        <a:rPr lang="en-GB" sz="1200" b="1" dirty="0"/>
                        <a:t>International Development</a:t>
                      </a:r>
                    </a:p>
                  </a:txBody>
                  <a:tcPr marL="8404" marR="8404" marT="8404" marB="40337" anchor="b">
                    <a:solidFill>
                      <a:schemeClr val="accent3">
                        <a:lumMod val="20000"/>
                        <a:lumOff val="80000"/>
                      </a:schemeClr>
                    </a:solidFill>
                  </a:tcPr>
                </a:tc>
                <a:tc>
                  <a:txBody>
                    <a:bodyPr/>
                    <a:lstStyle/>
                    <a:p>
                      <a:pPr algn="l" fontAlgn="b"/>
                      <a:r>
                        <a:rPr lang="en-GB" sz="1200" dirty="0"/>
                        <a:t>Researcher/Advisor on Artificial Intelligence &amp; Human Rights at Amnesty International</a:t>
                      </a:r>
                    </a:p>
                  </a:txBody>
                  <a:tcPr marL="8404" marR="8404" marT="8404" marB="40337" anchor="b">
                    <a:solidFill>
                      <a:schemeClr val="accent3">
                        <a:lumMod val="20000"/>
                        <a:lumOff val="80000"/>
                      </a:schemeClr>
                    </a:solidFill>
                  </a:tcPr>
                </a:tc>
                <a:extLst>
                  <a:ext uri="{0D108BD9-81ED-4DB2-BD59-A6C34878D82A}">
                    <a16:rowId xmlns:a16="http://schemas.microsoft.com/office/drawing/2014/main" val="2603617634"/>
                  </a:ext>
                </a:extLst>
              </a:tr>
              <a:tr h="231621">
                <a:tc>
                  <a:txBody>
                    <a:bodyPr/>
                    <a:lstStyle/>
                    <a:p>
                      <a:pPr algn="l" fontAlgn="b"/>
                      <a:endParaRPr lang="en-GB" sz="1200" dirty="0"/>
                    </a:p>
                  </a:txBody>
                  <a:tcPr marL="8404" marR="8404" marT="8404" marB="40337" anchor="b">
                    <a:solidFill>
                      <a:schemeClr val="accent3">
                        <a:lumMod val="20000"/>
                        <a:lumOff val="80000"/>
                      </a:schemeClr>
                    </a:solidFill>
                  </a:tcPr>
                </a:tc>
                <a:tc>
                  <a:txBody>
                    <a:bodyPr/>
                    <a:lstStyle/>
                    <a:p>
                      <a:pPr algn="l" fontAlgn="b"/>
                      <a:endParaRPr lang="en-GB" sz="1200" dirty="0"/>
                    </a:p>
                  </a:txBody>
                  <a:tcPr marL="8404" marR="8404" marT="8404" marB="40337" anchor="b">
                    <a:solidFill>
                      <a:schemeClr val="accent3">
                        <a:lumMod val="20000"/>
                        <a:lumOff val="80000"/>
                      </a:schemeClr>
                    </a:solidFill>
                  </a:tcPr>
                </a:tc>
                <a:extLst>
                  <a:ext uri="{0D108BD9-81ED-4DB2-BD59-A6C34878D82A}">
                    <a16:rowId xmlns:a16="http://schemas.microsoft.com/office/drawing/2014/main" val="4090892098"/>
                  </a:ext>
                </a:extLst>
              </a:tr>
              <a:tr h="231621">
                <a:tc>
                  <a:txBody>
                    <a:bodyPr/>
                    <a:lstStyle/>
                    <a:p>
                      <a:pPr algn="l" fontAlgn="b"/>
                      <a:r>
                        <a:rPr lang="en-GB" sz="1200" b="1" dirty="0"/>
                        <a:t>Journalism/ Media</a:t>
                      </a:r>
                    </a:p>
                  </a:txBody>
                  <a:tcPr marL="8404" marR="8404" marT="8404" marB="40337" anchor="b">
                    <a:solidFill>
                      <a:schemeClr val="accent3">
                        <a:lumMod val="20000"/>
                        <a:lumOff val="80000"/>
                      </a:schemeClr>
                    </a:solidFill>
                  </a:tcPr>
                </a:tc>
                <a:tc>
                  <a:txBody>
                    <a:bodyPr/>
                    <a:lstStyle/>
                    <a:p>
                      <a:pPr algn="l" fontAlgn="b"/>
                      <a:r>
                        <a:rPr lang="en-GB" sz="1200" dirty="0"/>
                        <a:t>Brand Writer at Monzo Bank</a:t>
                      </a:r>
                    </a:p>
                  </a:txBody>
                  <a:tcPr marL="8404" marR="8404" marT="8404" marB="40337" anchor="b">
                    <a:solidFill>
                      <a:schemeClr val="accent3">
                        <a:lumMod val="20000"/>
                        <a:lumOff val="80000"/>
                      </a:schemeClr>
                    </a:solidFill>
                  </a:tcPr>
                </a:tc>
                <a:extLst>
                  <a:ext uri="{0D108BD9-81ED-4DB2-BD59-A6C34878D82A}">
                    <a16:rowId xmlns:a16="http://schemas.microsoft.com/office/drawing/2014/main" val="3200058098"/>
                  </a:ext>
                </a:extLst>
              </a:tr>
            </a:tbl>
          </a:graphicData>
        </a:graphic>
      </p:graphicFrame>
      <p:sp>
        <p:nvSpPr>
          <p:cNvPr id="4" name="TextBox 3">
            <a:extLst>
              <a:ext uri="{FF2B5EF4-FFF2-40B4-BE49-F238E27FC236}">
                <a16:creationId xmlns:a16="http://schemas.microsoft.com/office/drawing/2014/main" id="{C2EE5D4C-2BAA-19D4-6C44-CE8EAA371B65}"/>
              </a:ext>
            </a:extLst>
          </p:cNvPr>
          <p:cNvSpPr txBox="1"/>
          <p:nvPr/>
        </p:nvSpPr>
        <p:spPr>
          <a:xfrm>
            <a:off x="3809465" y="5284945"/>
            <a:ext cx="1793291" cy="461665"/>
          </a:xfrm>
          <a:prstGeom prst="rect">
            <a:avLst/>
          </a:prstGeom>
          <a:noFill/>
        </p:spPr>
        <p:txBody>
          <a:bodyPr wrap="square">
            <a:spAutoFit/>
          </a:bodyPr>
          <a:lstStyle/>
          <a:p>
            <a:r>
              <a:rPr lang="en-GB" sz="800" dirty="0">
                <a:hlinkClick r:id="rId3"/>
              </a:rPr>
              <a:t>https://qmul.targetconnect.net/leap/event.html?id=13596&amp;service=Careers%20Service</a:t>
            </a:r>
            <a:r>
              <a:rPr lang="en-GB" sz="800" dirty="0"/>
              <a:t> </a:t>
            </a:r>
          </a:p>
        </p:txBody>
      </p:sp>
      <p:pic>
        <p:nvPicPr>
          <p:cNvPr id="6" name="Picture 5" descr="A qr code on a white background&#10;&#10;Description automatically generated">
            <a:extLst>
              <a:ext uri="{FF2B5EF4-FFF2-40B4-BE49-F238E27FC236}">
                <a16:creationId xmlns:a16="http://schemas.microsoft.com/office/drawing/2014/main" id="{6874A123-BAEF-54B0-03C8-3E8953C3AC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466" y="3456885"/>
            <a:ext cx="1828060" cy="1828060"/>
          </a:xfrm>
          <a:prstGeom prst="rect">
            <a:avLst/>
          </a:prstGeom>
        </p:spPr>
      </p:pic>
      <p:sp>
        <p:nvSpPr>
          <p:cNvPr id="7" name="TextBox 6">
            <a:extLst>
              <a:ext uri="{FF2B5EF4-FFF2-40B4-BE49-F238E27FC236}">
                <a16:creationId xmlns:a16="http://schemas.microsoft.com/office/drawing/2014/main" id="{A984B998-0AF5-8431-38AB-4150BA3AF371}"/>
              </a:ext>
            </a:extLst>
          </p:cNvPr>
          <p:cNvSpPr txBox="1"/>
          <p:nvPr/>
        </p:nvSpPr>
        <p:spPr>
          <a:xfrm>
            <a:off x="3809466" y="3136956"/>
            <a:ext cx="1793290" cy="369332"/>
          </a:xfrm>
          <a:prstGeom prst="rect">
            <a:avLst/>
          </a:prstGeom>
          <a:noFill/>
        </p:spPr>
        <p:txBody>
          <a:bodyPr wrap="square" rtlCol="0">
            <a:spAutoFit/>
          </a:bodyPr>
          <a:lstStyle/>
          <a:p>
            <a:pPr algn="ctr"/>
            <a:r>
              <a:rPr lang="en-GB" sz="1400" dirty="0">
                <a:solidFill>
                  <a:srgbClr val="EC008C"/>
                </a:solidFill>
              </a:rPr>
              <a:t>Register</a:t>
            </a:r>
            <a:r>
              <a:rPr lang="en-GB" dirty="0">
                <a:solidFill>
                  <a:srgbClr val="EC008C"/>
                </a:solidFill>
              </a:rPr>
              <a:t> </a:t>
            </a:r>
            <a:r>
              <a:rPr lang="en-GB" sz="1400" dirty="0">
                <a:solidFill>
                  <a:srgbClr val="EC008C"/>
                </a:solidFill>
              </a:rPr>
              <a:t>here:</a:t>
            </a:r>
            <a:endParaRPr lang="en-GB" dirty="0">
              <a:solidFill>
                <a:srgbClr val="EC008C"/>
              </a:solidFill>
            </a:endParaRPr>
          </a:p>
        </p:txBody>
      </p:sp>
      <p:pic>
        <p:nvPicPr>
          <p:cNvPr id="1026" name="Picture 2">
            <a:extLst>
              <a:ext uri="{FF2B5EF4-FFF2-40B4-BE49-F238E27FC236}">
                <a16:creationId xmlns:a16="http://schemas.microsoft.com/office/drawing/2014/main" id="{2AB6AFDC-A96C-1EEA-D995-9B8C6E0B27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49" y="3429000"/>
            <a:ext cx="3332386" cy="24984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082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DCDDFC-6745-472C-B47E-006C3CF4A653}"/>
              </a:ext>
            </a:extLst>
          </p:cNvPr>
          <p:cNvSpPr txBox="1"/>
          <p:nvPr/>
        </p:nvSpPr>
        <p:spPr>
          <a:xfrm>
            <a:off x="3898231" y="2803357"/>
            <a:ext cx="580608" cy="707886"/>
          </a:xfrm>
          <a:prstGeom prst="rect">
            <a:avLst/>
          </a:prstGeom>
          <a:noFill/>
        </p:spPr>
        <p:txBody>
          <a:bodyPr wrap="none" rtlCol="0">
            <a:spAutoFit/>
          </a:bodyPr>
          <a:lstStyle/>
          <a:p>
            <a:r>
              <a:rPr lang="en-US" sz="4000" dirty="0"/>
              <a:t>M</a:t>
            </a:r>
          </a:p>
        </p:txBody>
      </p:sp>
      <p:sp>
        <p:nvSpPr>
          <p:cNvPr id="3" name="TextBox 2">
            <a:extLst>
              <a:ext uri="{FF2B5EF4-FFF2-40B4-BE49-F238E27FC236}">
                <a16:creationId xmlns:a16="http://schemas.microsoft.com/office/drawing/2014/main" id="{04A77574-26FF-EE5A-4A7C-D9A5CA0561FE}"/>
              </a:ext>
            </a:extLst>
          </p:cNvPr>
          <p:cNvSpPr txBox="1"/>
          <p:nvPr/>
        </p:nvSpPr>
        <p:spPr>
          <a:xfrm flipH="1">
            <a:off x="7277469" y="2803357"/>
            <a:ext cx="1962802" cy="707886"/>
          </a:xfrm>
          <a:prstGeom prst="rect">
            <a:avLst/>
          </a:prstGeom>
          <a:noFill/>
        </p:spPr>
        <p:txBody>
          <a:bodyPr wrap="square" rtlCol="0">
            <a:spAutoFit/>
          </a:bodyPr>
          <a:lstStyle/>
          <a:p>
            <a:r>
              <a:rPr lang="en-US" sz="4000" dirty="0"/>
              <a:t>F</a:t>
            </a:r>
          </a:p>
        </p:txBody>
      </p:sp>
      <p:sp>
        <p:nvSpPr>
          <p:cNvPr id="4" name="TextBox 3">
            <a:extLst>
              <a:ext uri="{FF2B5EF4-FFF2-40B4-BE49-F238E27FC236}">
                <a16:creationId xmlns:a16="http://schemas.microsoft.com/office/drawing/2014/main" id="{E1AA5FD8-C3B2-7877-3517-D9C1CE09813F}"/>
              </a:ext>
            </a:extLst>
          </p:cNvPr>
          <p:cNvSpPr txBox="1"/>
          <p:nvPr/>
        </p:nvSpPr>
        <p:spPr>
          <a:xfrm>
            <a:off x="6427257" y="6143446"/>
            <a:ext cx="5626027" cy="923330"/>
          </a:xfrm>
          <a:prstGeom prst="rect">
            <a:avLst/>
          </a:prstGeom>
          <a:noFill/>
        </p:spPr>
        <p:txBody>
          <a:bodyPr wrap="none" rtlCol="0">
            <a:spAutoFit/>
          </a:bodyPr>
          <a:lstStyle/>
          <a:p>
            <a:r>
              <a:rPr lang="en-US" dirty="0"/>
              <a:t>R.W. Connell (2001) </a:t>
            </a:r>
            <a:r>
              <a:rPr lang="en-US" i="1" dirty="0"/>
              <a:t>The Social </a:t>
            </a:r>
            <a:r>
              <a:rPr lang="en-US" i="1" dirty="0" err="1"/>
              <a:t>Organisation</a:t>
            </a:r>
            <a:r>
              <a:rPr lang="en-US" i="1" dirty="0"/>
              <a:t> of Masculinity</a:t>
            </a:r>
          </a:p>
          <a:p>
            <a:r>
              <a:rPr lang="en-US" dirty="0"/>
              <a:t>R.W. Connell (2006) </a:t>
            </a:r>
            <a:r>
              <a:rPr lang="en-US" i="1" dirty="0"/>
              <a:t>The History of Masculinity</a:t>
            </a:r>
          </a:p>
          <a:p>
            <a:endParaRPr lang="en-US" dirty="0"/>
          </a:p>
        </p:txBody>
      </p:sp>
      <p:sp>
        <p:nvSpPr>
          <p:cNvPr id="9" name="Right Arrow 8">
            <a:extLst>
              <a:ext uri="{FF2B5EF4-FFF2-40B4-BE49-F238E27FC236}">
                <a16:creationId xmlns:a16="http://schemas.microsoft.com/office/drawing/2014/main" id="{54EBE37A-8914-08C3-F97D-077A98407297}"/>
              </a:ext>
            </a:extLst>
          </p:cNvPr>
          <p:cNvSpPr/>
          <p:nvPr/>
        </p:nvSpPr>
        <p:spPr>
          <a:xfrm>
            <a:off x="5013960" y="3017520"/>
            <a:ext cx="1844040" cy="41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2">
            <p14:nvContentPartPr>
              <p14:cNvPr id="15" name="Ink 14">
                <a:extLst>
                  <a:ext uri="{FF2B5EF4-FFF2-40B4-BE49-F238E27FC236}">
                    <a16:creationId xmlns:a16="http://schemas.microsoft.com/office/drawing/2014/main" id="{CFD94625-8841-8BA3-5F2B-277D4ACA804D}"/>
                  </a:ext>
                </a:extLst>
              </p14:cNvPr>
              <p14:cNvContentPartPr/>
              <p14:nvPr/>
            </p14:nvContentPartPr>
            <p14:xfrm>
              <a:off x="3613200" y="2762640"/>
              <a:ext cx="1087920" cy="1252080"/>
            </p14:xfrm>
          </p:contentPart>
        </mc:Choice>
        <mc:Fallback xmlns="">
          <p:pic>
            <p:nvPicPr>
              <p:cNvPr id="15" name="Ink 14">
                <a:extLst>
                  <a:ext uri="{FF2B5EF4-FFF2-40B4-BE49-F238E27FC236}">
                    <a16:creationId xmlns:a16="http://schemas.microsoft.com/office/drawing/2014/main" id="{CFD94625-8841-8BA3-5F2B-277D4ACA804D}"/>
                  </a:ext>
                </a:extLst>
              </p:cNvPr>
              <p:cNvPicPr/>
              <p:nvPr/>
            </p:nvPicPr>
            <p:blipFill>
              <a:blip r:embed="rId3"/>
              <a:stretch>
                <a:fillRect/>
              </a:stretch>
            </p:blipFill>
            <p:spPr>
              <a:xfrm>
                <a:off x="3582600" y="2732040"/>
                <a:ext cx="1149480" cy="1313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1" name="Ink 20">
                <a:extLst>
                  <a:ext uri="{FF2B5EF4-FFF2-40B4-BE49-F238E27FC236}">
                    <a16:creationId xmlns:a16="http://schemas.microsoft.com/office/drawing/2014/main" id="{F0465B33-8165-9247-28F5-C4EEDD43453E}"/>
                  </a:ext>
                </a:extLst>
              </p14:cNvPr>
              <p14:cNvContentPartPr/>
              <p14:nvPr/>
            </p14:nvContentPartPr>
            <p14:xfrm>
              <a:off x="6737280" y="2816640"/>
              <a:ext cx="1155960" cy="1419480"/>
            </p14:xfrm>
          </p:contentPart>
        </mc:Choice>
        <mc:Fallback xmlns="">
          <p:pic>
            <p:nvPicPr>
              <p:cNvPr id="21" name="Ink 20">
                <a:extLst>
                  <a:ext uri="{FF2B5EF4-FFF2-40B4-BE49-F238E27FC236}">
                    <a16:creationId xmlns:a16="http://schemas.microsoft.com/office/drawing/2014/main" id="{F0465B33-8165-9247-28F5-C4EEDD43453E}"/>
                  </a:ext>
                </a:extLst>
              </p:cNvPr>
              <p:cNvPicPr/>
              <p:nvPr/>
            </p:nvPicPr>
            <p:blipFill>
              <a:blip r:embed="rId5"/>
              <a:stretch>
                <a:fillRect/>
              </a:stretch>
            </p:blipFill>
            <p:spPr>
              <a:xfrm>
                <a:off x="6706680" y="2786040"/>
                <a:ext cx="1217160" cy="1480680"/>
              </a:xfrm>
              <a:prstGeom prst="rect">
                <a:avLst/>
              </a:prstGeom>
            </p:spPr>
          </p:pic>
        </mc:Fallback>
      </mc:AlternateContent>
      <p:sp>
        <p:nvSpPr>
          <p:cNvPr id="22" name="TextBox 21">
            <a:extLst>
              <a:ext uri="{FF2B5EF4-FFF2-40B4-BE49-F238E27FC236}">
                <a16:creationId xmlns:a16="http://schemas.microsoft.com/office/drawing/2014/main" id="{66EFF32D-2B7B-8457-FB38-6D3E904B7E1C}"/>
              </a:ext>
            </a:extLst>
          </p:cNvPr>
          <p:cNvSpPr txBox="1"/>
          <p:nvPr/>
        </p:nvSpPr>
        <p:spPr>
          <a:xfrm>
            <a:off x="8034842" y="432197"/>
            <a:ext cx="3781778" cy="2585323"/>
          </a:xfrm>
          <a:prstGeom prst="rect">
            <a:avLst/>
          </a:prstGeom>
          <a:noFill/>
        </p:spPr>
        <p:txBody>
          <a:bodyPr wrap="square" rtlCol="0">
            <a:spAutoFit/>
          </a:bodyPr>
          <a:lstStyle/>
          <a:p>
            <a:r>
              <a:rPr lang="en-US" dirty="0"/>
              <a:t>The unitary subject of feminism</a:t>
            </a:r>
          </a:p>
          <a:p>
            <a:r>
              <a:rPr lang="en-US" dirty="0"/>
              <a:t>is troubled: “</a:t>
            </a:r>
            <a:r>
              <a:rPr lang="en-US" i="1" dirty="0"/>
              <a:t>there is very little agreement after all on what it is that constitutes, or ought to constitute, the category of women</a:t>
            </a:r>
            <a:r>
              <a:rPr lang="en-US" dirty="0"/>
              <a:t>.” (Butler 1990, 4)</a:t>
            </a:r>
          </a:p>
          <a:p>
            <a:pPr marL="285750" indent="-285750">
              <a:buFont typeface="Wingdings" pitchFamily="2" charset="2"/>
              <a:buChar char="Ø"/>
            </a:pPr>
            <a:r>
              <a:rPr lang="en-US" dirty="0"/>
              <a:t>	Contributions of Black feminists,</a:t>
            </a:r>
          </a:p>
          <a:p>
            <a:r>
              <a:rPr lang="en-US" dirty="0"/>
              <a:t>	Third World feminists, Queer </a:t>
            </a:r>
          </a:p>
          <a:p>
            <a:r>
              <a:rPr lang="en-US" dirty="0"/>
              <a:t>	feminists and many others </a:t>
            </a:r>
          </a:p>
          <a:p>
            <a:endParaRPr lang="en-US" dirty="0"/>
          </a:p>
        </p:txBody>
      </p:sp>
      <p:sp>
        <p:nvSpPr>
          <p:cNvPr id="23" name="TextBox 22">
            <a:extLst>
              <a:ext uri="{FF2B5EF4-FFF2-40B4-BE49-F238E27FC236}">
                <a16:creationId xmlns:a16="http://schemas.microsoft.com/office/drawing/2014/main" id="{E30BD9C3-B55A-A7BF-7750-1B559B808586}"/>
              </a:ext>
            </a:extLst>
          </p:cNvPr>
          <p:cNvSpPr txBox="1"/>
          <p:nvPr/>
        </p:nvSpPr>
        <p:spPr>
          <a:xfrm>
            <a:off x="990600" y="4389120"/>
            <a:ext cx="4663407" cy="1754326"/>
          </a:xfrm>
          <a:prstGeom prst="rect">
            <a:avLst/>
          </a:prstGeom>
          <a:noFill/>
        </p:spPr>
        <p:txBody>
          <a:bodyPr wrap="square" rtlCol="0">
            <a:spAutoFit/>
          </a:bodyPr>
          <a:lstStyle/>
          <a:p>
            <a:pPr algn="ctr"/>
            <a:r>
              <a:rPr lang="en-US" dirty="0"/>
              <a:t>Always more than one kind of masculinity (never fixed) in relations of:</a:t>
            </a:r>
          </a:p>
          <a:p>
            <a:pPr algn="ctr"/>
            <a:r>
              <a:rPr lang="en-US" dirty="0"/>
              <a:t>Hegemony, Subordination, Complicity and </a:t>
            </a:r>
            <a:r>
              <a:rPr lang="en-US" dirty="0" err="1"/>
              <a:t>Marginalisation</a:t>
            </a:r>
            <a:endParaRPr lang="en-US" dirty="0"/>
          </a:p>
          <a:p>
            <a:pPr algn="ctr"/>
            <a:r>
              <a:rPr lang="en-US" dirty="0"/>
              <a:t>(R. W. Connell 2001, 2006)</a:t>
            </a:r>
          </a:p>
          <a:p>
            <a:pPr algn="ctr"/>
            <a:endParaRPr lang="en-US" dirty="0"/>
          </a:p>
        </p:txBody>
      </p:sp>
      <p:sp>
        <p:nvSpPr>
          <p:cNvPr id="24" name="Rounded Rectangle 23">
            <a:extLst>
              <a:ext uri="{FF2B5EF4-FFF2-40B4-BE49-F238E27FC236}">
                <a16:creationId xmlns:a16="http://schemas.microsoft.com/office/drawing/2014/main" id="{17D0F79F-A653-71D6-19A7-B6365928F3E6}"/>
              </a:ext>
            </a:extLst>
          </p:cNvPr>
          <p:cNvSpPr/>
          <p:nvPr/>
        </p:nvSpPr>
        <p:spPr>
          <a:xfrm>
            <a:off x="226961" y="169426"/>
            <a:ext cx="4333464" cy="1965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Masculinity and femininity should be understood as gender projects</a:t>
            </a:r>
          </a:p>
          <a:p>
            <a:pPr algn="ctr"/>
            <a:r>
              <a:rPr lang="en-US" dirty="0"/>
              <a:t>Sites of gender configuration:</a:t>
            </a:r>
          </a:p>
          <a:p>
            <a:pPr marL="285750" indent="-285750" algn="ctr">
              <a:buFont typeface="Arial" panose="020B0604020202020204" pitchFamily="34" charset="0"/>
              <a:buChar char="•"/>
            </a:pPr>
            <a:r>
              <a:rPr lang="en-US" dirty="0"/>
              <a:t>Individual identity (his/her/their)</a:t>
            </a:r>
          </a:p>
          <a:p>
            <a:pPr marL="285750" indent="-285750" algn="ctr">
              <a:buFont typeface="Arial" panose="020B0604020202020204" pitchFamily="34" charset="0"/>
              <a:buChar char="•"/>
            </a:pPr>
            <a:r>
              <a:rPr lang="en-US" dirty="0"/>
              <a:t>Discourse, ideology and culture</a:t>
            </a:r>
          </a:p>
          <a:p>
            <a:pPr marL="285750" indent="-285750" algn="ctr">
              <a:buFont typeface="Arial" panose="020B0604020202020204" pitchFamily="34" charset="0"/>
              <a:buChar char="•"/>
            </a:pPr>
            <a:r>
              <a:rPr lang="en-US" dirty="0"/>
              <a:t>Institutions (state, workplace and school)</a:t>
            </a:r>
          </a:p>
        </p:txBody>
      </p:sp>
      <p:sp>
        <p:nvSpPr>
          <p:cNvPr id="25" name="Rounded Rectangle 24">
            <a:extLst>
              <a:ext uri="{FF2B5EF4-FFF2-40B4-BE49-F238E27FC236}">
                <a16:creationId xmlns:a16="http://schemas.microsoft.com/office/drawing/2014/main" id="{9E3DAB82-AE3E-36E5-E729-5437E9058128}"/>
              </a:ext>
            </a:extLst>
          </p:cNvPr>
          <p:cNvSpPr/>
          <p:nvPr/>
        </p:nvSpPr>
        <p:spPr>
          <a:xfrm>
            <a:off x="7377327" y="3657600"/>
            <a:ext cx="4563549" cy="22088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BUT! Almost all feminists share one assumption: “one theory is better than many; […] that reality must come fully into line with, be engulfed by, theory; that theory will tell us all the crucial things we need to know about moral value and emancipation. </a:t>
            </a:r>
            <a:r>
              <a:rPr lang="en-US" b="1" dirty="0"/>
              <a:t>I’ll call this the prescriptive deployment of theory</a:t>
            </a:r>
            <a:r>
              <a:rPr lang="en-US" dirty="0"/>
              <a:t>.” </a:t>
            </a:r>
          </a:p>
          <a:p>
            <a:pPr algn="ctr"/>
            <a:r>
              <a:rPr lang="en-US" dirty="0"/>
              <a:t>(Halley 2006)</a:t>
            </a:r>
          </a:p>
        </p:txBody>
      </p:sp>
      <p:sp>
        <p:nvSpPr>
          <p:cNvPr id="26" name="TextBox 25">
            <a:extLst>
              <a:ext uri="{FF2B5EF4-FFF2-40B4-BE49-F238E27FC236}">
                <a16:creationId xmlns:a16="http://schemas.microsoft.com/office/drawing/2014/main" id="{D7202E54-3668-A5B7-C91F-ACDE3A5FB694}"/>
              </a:ext>
            </a:extLst>
          </p:cNvPr>
          <p:cNvSpPr txBox="1"/>
          <p:nvPr/>
        </p:nvSpPr>
        <p:spPr>
          <a:xfrm>
            <a:off x="4956133" y="2618691"/>
            <a:ext cx="1844041" cy="369332"/>
          </a:xfrm>
          <a:prstGeom prst="rect">
            <a:avLst/>
          </a:prstGeom>
          <a:noFill/>
        </p:spPr>
        <p:txBody>
          <a:bodyPr wrap="square" rtlCol="0">
            <a:spAutoFit/>
          </a:bodyPr>
          <a:lstStyle/>
          <a:p>
            <a:pPr algn="ctr"/>
            <a:r>
              <a:rPr lang="en-US" dirty="0"/>
              <a:t>oppresses</a:t>
            </a:r>
          </a:p>
        </p:txBody>
      </p:sp>
    </p:spTree>
    <p:extLst>
      <p:ext uri="{BB962C8B-B14F-4D97-AF65-F5344CB8AC3E}">
        <p14:creationId xmlns:p14="http://schemas.microsoft.com/office/powerpoint/2010/main" val="2639068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0A4F5B76-A2C8-248E-D8C8-38D7F274ABB3}"/>
              </a:ext>
            </a:extLst>
          </p:cNvPr>
          <p:cNvSpPr/>
          <p:nvPr/>
        </p:nvSpPr>
        <p:spPr>
          <a:xfrm>
            <a:off x="1402080" y="841983"/>
            <a:ext cx="9604409" cy="5562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5F929EFF-C105-D5D1-D715-4711771AA1F7}"/>
              </a:ext>
            </a:extLst>
          </p:cNvPr>
          <p:cNvSpPr/>
          <p:nvPr/>
        </p:nvSpPr>
        <p:spPr>
          <a:xfrm>
            <a:off x="3261360" y="1661160"/>
            <a:ext cx="5867400" cy="371856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solidFill>
                  <a:schemeClr val="tx1"/>
                </a:solidFill>
              </a:rPr>
              <a:t>M             F    </a:t>
            </a:r>
          </a:p>
        </p:txBody>
      </p:sp>
      <p:sp>
        <p:nvSpPr>
          <p:cNvPr id="6" name="Right Arrow 5">
            <a:extLst>
              <a:ext uri="{FF2B5EF4-FFF2-40B4-BE49-F238E27FC236}">
                <a16:creationId xmlns:a16="http://schemas.microsoft.com/office/drawing/2014/main" id="{13324E2F-22EE-78FC-44FB-96E43838EA3E}"/>
              </a:ext>
            </a:extLst>
          </p:cNvPr>
          <p:cNvSpPr/>
          <p:nvPr/>
        </p:nvSpPr>
        <p:spPr>
          <a:xfrm>
            <a:off x="5647478" y="3357585"/>
            <a:ext cx="1264920" cy="350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D54A955-CB2A-C987-1D79-9169EA41F404}"/>
              </a:ext>
            </a:extLst>
          </p:cNvPr>
          <p:cNvSpPr txBox="1"/>
          <p:nvPr/>
        </p:nvSpPr>
        <p:spPr>
          <a:xfrm>
            <a:off x="4038600" y="2484120"/>
            <a:ext cx="362600" cy="369332"/>
          </a:xfrm>
          <a:prstGeom prst="rect">
            <a:avLst/>
          </a:prstGeom>
          <a:noFill/>
        </p:spPr>
        <p:txBody>
          <a:bodyPr wrap="none" rtlCol="0">
            <a:spAutoFit/>
          </a:bodyPr>
          <a:lstStyle/>
          <a:p>
            <a:r>
              <a:rPr lang="en-US" dirty="0"/>
              <a:t>M</a:t>
            </a:r>
          </a:p>
        </p:txBody>
      </p:sp>
      <p:sp>
        <p:nvSpPr>
          <p:cNvPr id="10" name="TextBox 9">
            <a:extLst>
              <a:ext uri="{FF2B5EF4-FFF2-40B4-BE49-F238E27FC236}">
                <a16:creationId xmlns:a16="http://schemas.microsoft.com/office/drawing/2014/main" id="{1D2BA06C-A540-9AC0-A9E9-76A880197119}"/>
              </a:ext>
            </a:extLst>
          </p:cNvPr>
          <p:cNvSpPr txBox="1"/>
          <p:nvPr/>
        </p:nvSpPr>
        <p:spPr>
          <a:xfrm>
            <a:off x="7741920" y="4312920"/>
            <a:ext cx="362600" cy="369332"/>
          </a:xfrm>
          <a:prstGeom prst="rect">
            <a:avLst/>
          </a:prstGeom>
          <a:noFill/>
        </p:spPr>
        <p:txBody>
          <a:bodyPr wrap="none" rtlCol="0">
            <a:spAutoFit/>
          </a:bodyPr>
          <a:lstStyle/>
          <a:p>
            <a:r>
              <a:rPr lang="en-US" dirty="0"/>
              <a:t>M</a:t>
            </a:r>
          </a:p>
        </p:txBody>
      </p:sp>
      <p:sp>
        <p:nvSpPr>
          <p:cNvPr id="11" name="TextBox 10">
            <a:extLst>
              <a:ext uri="{FF2B5EF4-FFF2-40B4-BE49-F238E27FC236}">
                <a16:creationId xmlns:a16="http://schemas.microsoft.com/office/drawing/2014/main" id="{73909C1F-ABE8-5B8F-31B5-33ADB477DE2C}"/>
              </a:ext>
            </a:extLst>
          </p:cNvPr>
          <p:cNvSpPr txBox="1"/>
          <p:nvPr/>
        </p:nvSpPr>
        <p:spPr>
          <a:xfrm>
            <a:off x="6797040" y="1935480"/>
            <a:ext cx="362600" cy="369332"/>
          </a:xfrm>
          <a:prstGeom prst="rect">
            <a:avLst/>
          </a:prstGeom>
          <a:noFill/>
        </p:spPr>
        <p:txBody>
          <a:bodyPr wrap="none" rtlCol="0">
            <a:spAutoFit/>
          </a:bodyPr>
          <a:lstStyle/>
          <a:p>
            <a:r>
              <a:rPr lang="en-US" dirty="0"/>
              <a:t>M</a:t>
            </a:r>
          </a:p>
        </p:txBody>
      </p:sp>
      <p:sp>
        <p:nvSpPr>
          <p:cNvPr id="12" name="TextBox 11">
            <a:extLst>
              <a:ext uri="{FF2B5EF4-FFF2-40B4-BE49-F238E27FC236}">
                <a16:creationId xmlns:a16="http://schemas.microsoft.com/office/drawing/2014/main" id="{56D52037-42EF-E99F-CA4C-E01A66739564}"/>
              </a:ext>
            </a:extLst>
          </p:cNvPr>
          <p:cNvSpPr txBox="1"/>
          <p:nvPr/>
        </p:nvSpPr>
        <p:spPr>
          <a:xfrm>
            <a:off x="5273040" y="4497586"/>
            <a:ext cx="362600" cy="369332"/>
          </a:xfrm>
          <a:prstGeom prst="rect">
            <a:avLst/>
          </a:prstGeom>
          <a:noFill/>
        </p:spPr>
        <p:txBody>
          <a:bodyPr wrap="none" rtlCol="0">
            <a:spAutoFit/>
          </a:bodyPr>
          <a:lstStyle/>
          <a:p>
            <a:r>
              <a:rPr lang="en-US" dirty="0"/>
              <a:t>M</a:t>
            </a:r>
          </a:p>
        </p:txBody>
      </p:sp>
      <p:sp>
        <p:nvSpPr>
          <p:cNvPr id="13" name="TextBox 12">
            <a:extLst>
              <a:ext uri="{FF2B5EF4-FFF2-40B4-BE49-F238E27FC236}">
                <a16:creationId xmlns:a16="http://schemas.microsoft.com/office/drawing/2014/main" id="{E5B0B01E-546B-B4B3-9D19-F9A2E44D255E}"/>
              </a:ext>
            </a:extLst>
          </p:cNvPr>
          <p:cNvSpPr txBox="1"/>
          <p:nvPr/>
        </p:nvSpPr>
        <p:spPr>
          <a:xfrm>
            <a:off x="5635640" y="2078638"/>
            <a:ext cx="285656" cy="369332"/>
          </a:xfrm>
          <a:prstGeom prst="rect">
            <a:avLst/>
          </a:prstGeom>
          <a:noFill/>
        </p:spPr>
        <p:txBody>
          <a:bodyPr wrap="none" rtlCol="0">
            <a:spAutoFit/>
          </a:bodyPr>
          <a:lstStyle/>
          <a:p>
            <a:r>
              <a:rPr lang="en-US" dirty="0"/>
              <a:t>F</a:t>
            </a:r>
          </a:p>
        </p:txBody>
      </p:sp>
      <p:sp>
        <p:nvSpPr>
          <p:cNvPr id="15" name="TextBox 14">
            <a:extLst>
              <a:ext uri="{FF2B5EF4-FFF2-40B4-BE49-F238E27FC236}">
                <a16:creationId xmlns:a16="http://schemas.microsoft.com/office/drawing/2014/main" id="{11336FDF-C500-4890-86EB-AA3F8D095F88}"/>
              </a:ext>
            </a:extLst>
          </p:cNvPr>
          <p:cNvSpPr txBox="1"/>
          <p:nvPr/>
        </p:nvSpPr>
        <p:spPr>
          <a:xfrm>
            <a:off x="8412480" y="3647553"/>
            <a:ext cx="285656" cy="369332"/>
          </a:xfrm>
          <a:prstGeom prst="rect">
            <a:avLst/>
          </a:prstGeom>
          <a:noFill/>
        </p:spPr>
        <p:txBody>
          <a:bodyPr wrap="none" rtlCol="0">
            <a:spAutoFit/>
          </a:bodyPr>
          <a:lstStyle/>
          <a:p>
            <a:r>
              <a:rPr lang="en-US" dirty="0"/>
              <a:t>F</a:t>
            </a:r>
          </a:p>
        </p:txBody>
      </p:sp>
      <p:sp>
        <p:nvSpPr>
          <p:cNvPr id="16" name="TextBox 15">
            <a:extLst>
              <a:ext uri="{FF2B5EF4-FFF2-40B4-BE49-F238E27FC236}">
                <a16:creationId xmlns:a16="http://schemas.microsoft.com/office/drawing/2014/main" id="{0D33B0BA-8DAF-5494-761F-59A74DD714DD}"/>
              </a:ext>
            </a:extLst>
          </p:cNvPr>
          <p:cNvSpPr txBox="1"/>
          <p:nvPr/>
        </p:nvSpPr>
        <p:spPr>
          <a:xfrm>
            <a:off x="3779520" y="3822813"/>
            <a:ext cx="285656" cy="369332"/>
          </a:xfrm>
          <a:prstGeom prst="rect">
            <a:avLst/>
          </a:prstGeom>
          <a:noFill/>
        </p:spPr>
        <p:txBody>
          <a:bodyPr wrap="none" rtlCol="0">
            <a:spAutoFit/>
          </a:bodyPr>
          <a:lstStyle/>
          <a:p>
            <a:r>
              <a:rPr lang="en-US" dirty="0"/>
              <a:t>F</a:t>
            </a:r>
          </a:p>
        </p:txBody>
      </p:sp>
      <p:sp>
        <p:nvSpPr>
          <p:cNvPr id="17" name="TextBox 16">
            <a:extLst>
              <a:ext uri="{FF2B5EF4-FFF2-40B4-BE49-F238E27FC236}">
                <a16:creationId xmlns:a16="http://schemas.microsoft.com/office/drawing/2014/main" id="{EA7754D1-74B1-F591-61C6-66980C56492B}"/>
              </a:ext>
            </a:extLst>
          </p:cNvPr>
          <p:cNvSpPr txBox="1"/>
          <p:nvPr/>
        </p:nvSpPr>
        <p:spPr>
          <a:xfrm>
            <a:off x="6583680" y="4497586"/>
            <a:ext cx="285656" cy="369332"/>
          </a:xfrm>
          <a:prstGeom prst="rect">
            <a:avLst/>
          </a:prstGeom>
          <a:noFill/>
        </p:spPr>
        <p:txBody>
          <a:bodyPr wrap="none" rtlCol="0">
            <a:spAutoFit/>
          </a:bodyPr>
          <a:lstStyle/>
          <a:p>
            <a:r>
              <a:rPr lang="en-US" dirty="0"/>
              <a:t>F</a:t>
            </a:r>
          </a:p>
        </p:txBody>
      </p:sp>
      <p:sp>
        <p:nvSpPr>
          <p:cNvPr id="18" name="TextBox 17">
            <a:extLst>
              <a:ext uri="{FF2B5EF4-FFF2-40B4-BE49-F238E27FC236}">
                <a16:creationId xmlns:a16="http://schemas.microsoft.com/office/drawing/2014/main" id="{9FD44357-02CB-C1A3-0A4F-8DEBC3DFE6A5}"/>
              </a:ext>
            </a:extLst>
          </p:cNvPr>
          <p:cNvSpPr txBox="1"/>
          <p:nvPr/>
        </p:nvSpPr>
        <p:spPr>
          <a:xfrm>
            <a:off x="7741920" y="2447970"/>
            <a:ext cx="285656" cy="369332"/>
          </a:xfrm>
          <a:prstGeom prst="rect">
            <a:avLst/>
          </a:prstGeom>
          <a:noFill/>
        </p:spPr>
        <p:txBody>
          <a:bodyPr wrap="none" rtlCol="0">
            <a:spAutoFit/>
          </a:bodyPr>
          <a:lstStyle/>
          <a:p>
            <a:r>
              <a:rPr lang="en-US" dirty="0"/>
              <a:t>F</a:t>
            </a:r>
          </a:p>
        </p:txBody>
      </p:sp>
      <p:sp>
        <p:nvSpPr>
          <p:cNvPr id="19" name="TextBox 18">
            <a:extLst>
              <a:ext uri="{FF2B5EF4-FFF2-40B4-BE49-F238E27FC236}">
                <a16:creationId xmlns:a16="http://schemas.microsoft.com/office/drawing/2014/main" id="{93CAE724-7117-59F8-465A-04EFC1CB7A4D}"/>
              </a:ext>
            </a:extLst>
          </p:cNvPr>
          <p:cNvSpPr txBox="1"/>
          <p:nvPr/>
        </p:nvSpPr>
        <p:spPr>
          <a:xfrm>
            <a:off x="5715000" y="5044440"/>
            <a:ext cx="938077" cy="369332"/>
          </a:xfrm>
          <a:prstGeom prst="rect">
            <a:avLst/>
          </a:prstGeom>
          <a:noFill/>
        </p:spPr>
        <p:txBody>
          <a:bodyPr wrap="none" rtlCol="0">
            <a:spAutoFit/>
          </a:bodyPr>
          <a:lstStyle/>
          <a:p>
            <a:r>
              <a:rPr lang="en-US" dirty="0"/>
              <a:t>KINSHIP</a:t>
            </a:r>
          </a:p>
        </p:txBody>
      </p:sp>
      <p:sp>
        <p:nvSpPr>
          <p:cNvPr id="20" name="TextBox 19">
            <a:extLst>
              <a:ext uri="{FF2B5EF4-FFF2-40B4-BE49-F238E27FC236}">
                <a16:creationId xmlns:a16="http://schemas.microsoft.com/office/drawing/2014/main" id="{B03AD4FF-4388-570E-7ED3-79A2A059158C}"/>
              </a:ext>
            </a:extLst>
          </p:cNvPr>
          <p:cNvSpPr txBox="1"/>
          <p:nvPr/>
        </p:nvSpPr>
        <p:spPr>
          <a:xfrm>
            <a:off x="4662428" y="6091701"/>
            <a:ext cx="3065263" cy="646331"/>
          </a:xfrm>
          <a:prstGeom prst="rect">
            <a:avLst/>
          </a:prstGeom>
          <a:noFill/>
        </p:spPr>
        <p:txBody>
          <a:bodyPr wrap="none" rtlCol="0">
            <a:spAutoFit/>
          </a:bodyPr>
          <a:lstStyle/>
          <a:p>
            <a:pPr algn="ctr"/>
            <a:r>
              <a:rPr lang="en-US" dirty="0"/>
              <a:t>STATE / NATION</a:t>
            </a:r>
          </a:p>
          <a:p>
            <a:pPr algn="ctr"/>
            <a:r>
              <a:rPr lang="en-US" dirty="0"/>
              <a:t>= RIGHTS AND RECOGNITION</a:t>
            </a:r>
          </a:p>
        </p:txBody>
      </p:sp>
      <p:sp>
        <p:nvSpPr>
          <p:cNvPr id="21" name="TextBox 20">
            <a:extLst>
              <a:ext uri="{FF2B5EF4-FFF2-40B4-BE49-F238E27FC236}">
                <a16:creationId xmlns:a16="http://schemas.microsoft.com/office/drawing/2014/main" id="{B9BFB9DF-22B0-7438-CF31-EF62C2CC45AE}"/>
              </a:ext>
            </a:extLst>
          </p:cNvPr>
          <p:cNvSpPr txBox="1"/>
          <p:nvPr/>
        </p:nvSpPr>
        <p:spPr>
          <a:xfrm>
            <a:off x="8839200" y="697574"/>
            <a:ext cx="2383345" cy="369332"/>
          </a:xfrm>
          <a:prstGeom prst="rect">
            <a:avLst/>
          </a:prstGeom>
          <a:noFill/>
        </p:spPr>
        <p:txBody>
          <a:bodyPr wrap="none" rtlCol="0">
            <a:spAutoFit/>
          </a:bodyPr>
          <a:lstStyle/>
          <a:p>
            <a:r>
              <a:rPr lang="en-US" dirty="0"/>
              <a:t>EMPIRE / COLONIALITY</a:t>
            </a:r>
          </a:p>
        </p:txBody>
      </p:sp>
      <p:sp>
        <p:nvSpPr>
          <p:cNvPr id="22" name="TextBox 21">
            <a:extLst>
              <a:ext uri="{FF2B5EF4-FFF2-40B4-BE49-F238E27FC236}">
                <a16:creationId xmlns:a16="http://schemas.microsoft.com/office/drawing/2014/main" id="{BF0CCB3C-E32E-8BEE-AFFD-503AAFC8D2B9}"/>
              </a:ext>
            </a:extLst>
          </p:cNvPr>
          <p:cNvSpPr txBox="1"/>
          <p:nvPr/>
        </p:nvSpPr>
        <p:spPr>
          <a:xfrm>
            <a:off x="2328840" y="2299454"/>
            <a:ext cx="362600" cy="369332"/>
          </a:xfrm>
          <a:prstGeom prst="rect">
            <a:avLst/>
          </a:prstGeom>
          <a:noFill/>
        </p:spPr>
        <p:txBody>
          <a:bodyPr wrap="none" rtlCol="0">
            <a:spAutoFit/>
          </a:bodyPr>
          <a:lstStyle/>
          <a:p>
            <a:r>
              <a:rPr lang="en-US" dirty="0"/>
              <a:t>M</a:t>
            </a:r>
          </a:p>
        </p:txBody>
      </p:sp>
      <p:sp>
        <p:nvSpPr>
          <p:cNvPr id="23" name="TextBox 22">
            <a:extLst>
              <a:ext uri="{FF2B5EF4-FFF2-40B4-BE49-F238E27FC236}">
                <a16:creationId xmlns:a16="http://schemas.microsoft.com/office/drawing/2014/main" id="{6B6A2139-F7A7-A6F3-3C21-DE4BE97AC4B3}"/>
              </a:ext>
            </a:extLst>
          </p:cNvPr>
          <p:cNvSpPr txBox="1"/>
          <p:nvPr/>
        </p:nvSpPr>
        <p:spPr>
          <a:xfrm>
            <a:off x="9820044" y="4493702"/>
            <a:ext cx="362600" cy="369332"/>
          </a:xfrm>
          <a:prstGeom prst="rect">
            <a:avLst/>
          </a:prstGeom>
          <a:noFill/>
        </p:spPr>
        <p:txBody>
          <a:bodyPr wrap="none" rtlCol="0">
            <a:spAutoFit/>
          </a:bodyPr>
          <a:lstStyle/>
          <a:p>
            <a:r>
              <a:rPr lang="en-US" dirty="0"/>
              <a:t>M</a:t>
            </a:r>
          </a:p>
        </p:txBody>
      </p:sp>
      <p:sp>
        <p:nvSpPr>
          <p:cNvPr id="24" name="TextBox 23">
            <a:extLst>
              <a:ext uri="{FF2B5EF4-FFF2-40B4-BE49-F238E27FC236}">
                <a16:creationId xmlns:a16="http://schemas.microsoft.com/office/drawing/2014/main" id="{C420178C-E7E6-5AE7-D790-1BD2060FFCFE}"/>
              </a:ext>
            </a:extLst>
          </p:cNvPr>
          <p:cNvSpPr txBox="1"/>
          <p:nvPr/>
        </p:nvSpPr>
        <p:spPr>
          <a:xfrm>
            <a:off x="7159640" y="767999"/>
            <a:ext cx="362600" cy="369332"/>
          </a:xfrm>
          <a:prstGeom prst="rect">
            <a:avLst/>
          </a:prstGeom>
          <a:noFill/>
        </p:spPr>
        <p:txBody>
          <a:bodyPr wrap="none" rtlCol="0">
            <a:spAutoFit/>
          </a:bodyPr>
          <a:lstStyle/>
          <a:p>
            <a:r>
              <a:rPr lang="en-US" dirty="0"/>
              <a:t>M</a:t>
            </a:r>
          </a:p>
        </p:txBody>
      </p:sp>
      <p:sp>
        <p:nvSpPr>
          <p:cNvPr id="25" name="TextBox 24">
            <a:extLst>
              <a:ext uri="{FF2B5EF4-FFF2-40B4-BE49-F238E27FC236}">
                <a16:creationId xmlns:a16="http://schemas.microsoft.com/office/drawing/2014/main" id="{8BDE72A1-7110-33AE-8409-1F976938ED29}"/>
              </a:ext>
            </a:extLst>
          </p:cNvPr>
          <p:cNvSpPr txBox="1"/>
          <p:nvPr/>
        </p:nvSpPr>
        <p:spPr>
          <a:xfrm>
            <a:off x="782143" y="5788841"/>
            <a:ext cx="984565" cy="369332"/>
          </a:xfrm>
          <a:prstGeom prst="rect">
            <a:avLst/>
          </a:prstGeom>
          <a:noFill/>
        </p:spPr>
        <p:txBody>
          <a:bodyPr wrap="none" rtlCol="0">
            <a:spAutoFit/>
          </a:bodyPr>
          <a:lstStyle/>
          <a:p>
            <a:r>
              <a:rPr lang="en-US" dirty="0"/>
              <a:t>ABJECTS</a:t>
            </a:r>
          </a:p>
        </p:txBody>
      </p:sp>
      <p:sp>
        <p:nvSpPr>
          <p:cNvPr id="26" name="TextBox 25">
            <a:extLst>
              <a:ext uri="{FF2B5EF4-FFF2-40B4-BE49-F238E27FC236}">
                <a16:creationId xmlns:a16="http://schemas.microsoft.com/office/drawing/2014/main" id="{D9EC1D39-C658-9E85-CEBA-4C2A83CA15F8}"/>
              </a:ext>
            </a:extLst>
          </p:cNvPr>
          <p:cNvSpPr txBox="1"/>
          <p:nvPr/>
        </p:nvSpPr>
        <p:spPr>
          <a:xfrm>
            <a:off x="9262016" y="2273690"/>
            <a:ext cx="285656" cy="369332"/>
          </a:xfrm>
          <a:prstGeom prst="rect">
            <a:avLst/>
          </a:prstGeom>
          <a:noFill/>
        </p:spPr>
        <p:txBody>
          <a:bodyPr wrap="none" rtlCol="0">
            <a:spAutoFit/>
          </a:bodyPr>
          <a:lstStyle/>
          <a:p>
            <a:r>
              <a:rPr lang="en-US" dirty="0"/>
              <a:t>F</a:t>
            </a:r>
          </a:p>
        </p:txBody>
      </p:sp>
      <p:sp>
        <p:nvSpPr>
          <p:cNvPr id="27" name="TextBox 26">
            <a:extLst>
              <a:ext uri="{FF2B5EF4-FFF2-40B4-BE49-F238E27FC236}">
                <a16:creationId xmlns:a16="http://schemas.microsoft.com/office/drawing/2014/main" id="{64DBAB55-D525-2090-50A5-0F93C1FFCFFA}"/>
              </a:ext>
            </a:extLst>
          </p:cNvPr>
          <p:cNvSpPr txBox="1"/>
          <p:nvPr/>
        </p:nvSpPr>
        <p:spPr>
          <a:xfrm>
            <a:off x="2691440" y="5413772"/>
            <a:ext cx="285656" cy="369332"/>
          </a:xfrm>
          <a:prstGeom prst="rect">
            <a:avLst/>
          </a:prstGeom>
          <a:noFill/>
        </p:spPr>
        <p:txBody>
          <a:bodyPr wrap="none" rtlCol="0">
            <a:spAutoFit/>
          </a:bodyPr>
          <a:lstStyle/>
          <a:p>
            <a:r>
              <a:rPr lang="en-US" dirty="0"/>
              <a:t>F</a:t>
            </a:r>
          </a:p>
        </p:txBody>
      </p:sp>
      <p:sp>
        <p:nvSpPr>
          <p:cNvPr id="28" name="TextBox 27">
            <a:extLst>
              <a:ext uri="{FF2B5EF4-FFF2-40B4-BE49-F238E27FC236}">
                <a16:creationId xmlns:a16="http://schemas.microsoft.com/office/drawing/2014/main" id="{2C78D706-9482-773A-9341-A5C3D082EF4D}"/>
              </a:ext>
            </a:extLst>
          </p:cNvPr>
          <p:cNvSpPr txBox="1"/>
          <p:nvPr/>
        </p:nvSpPr>
        <p:spPr>
          <a:xfrm>
            <a:off x="2237120" y="4055149"/>
            <a:ext cx="285656" cy="369332"/>
          </a:xfrm>
          <a:prstGeom prst="rect">
            <a:avLst/>
          </a:prstGeom>
          <a:noFill/>
        </p:spPr>
        <p:txBody>
          <a:bodyPr wrap="none" rtlCol="0">
            <a:spAutoFit/>
          </a:bodyPr>
          <a:lstStyle/>
          <a:p>
            <a:r>
              <a:rPr lang="en-US" dirty="0"/>
              <a:t>F</a:t>
            </a:r>
          </a:p>
        </p:txBody>
      </p:sp>
      <p:sp>
        <p:nvSpPr>
          <p:cNvPr id="29" name="TextBox 28">
            <a:extLst>
              <a:ext uri="{FF2B5EF4-FFF2-40B4-BE49-F238E27FC236}">
                <a16:creationId xmlns:a16="http://schemas.microsoft.com/office/drawing/2014/main" id="{5F2CDE89-37E9-E931-2908-A0C5F9BD94DE}"/>
              </a:ext>
            </a:extLst>
          </p:cNvPr>
          <p:cNvSpPr txBox="1"/>
          <p:nvPr/>
        </p:nvSpPr>
        <p:spPr>
          <a:xfrm>
            <a:off x="4115544" y="1398620"/>
            <a:ext cx="285656" cy="369332"/>
          </a:xfrm>
          <a:prstGeom prst="rect">
            <a:avLst/>
          </a:prstGeom>
          <a:noFill/>
        </p:spPr>
        <p:txBody>
          <a:bodyPr wrap="none" rtlCol="0">
            <a:spAutoFit/>
          </a:bodyPr>
          <a:lstStyle/>
          <a:p>
            <a:r>
              <a:rPr lang="en-US" dirty="0"/>
              <a:t>F</a:t>
            </a:r>
          </a:p>
        </p:txBody>
      </p:sp>
      <p:sp>
        <p:nvSpPr>
          <p:cNvPr id="30" name="TextBox 29">
            <a:extLst>
              <a:ext uri="{FF2B5EF4-FFF2-40B4-BE49-F238E27FC236}">
                <a16:creationId xmlns:a16="http://schemas.microsoft.com/office/drawing/2014/main" id="{0408DDB2-3D03-D116-85FD-67A99B8A1A9A}"/>
              </a:ext>
            </a:extLst>
          </p:cNvPr>
          <p:cNvSpPr txBox="1"/>
          <p:nvPr/>
        </p:nvSpPr>
        <p:spPr>
          <a:xfrm>
            <a:off x="7518988" y="5195054"/>
            <a:ext cx="362600" cy="369332"/>
          </a:xfrm>
          <a:prstGeom prst="rect">
            <a:avLst/>
          </a:prstGeom>
          <a:noFill/>
        </p:spPr>
        <p:txBody>
          <a:bodyPr wrap="none" rtlCol="0">
            <a:spAutoFit/>
          </a:bodyPr>
          <a:lstStyle/>
          <a:p>
            <a:r>
              <a:rPr lang="en-US" dirty="0"/>
              <a:t>M</a:t>
            </a:r>
          </a:p>
        </p:txBody>
      </p:sp>
    </p:spTree>
    <p:extLst>
      <p:ext uri="{BB962C8B-B14F-4D97-AF65-F5344CB8AC3E}">
        <p14:creationId xmlns:p14="http://schemas.microsoft.com/office/powerpoint/2010/main" val="2690326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7824A-0BC0-377B-4932-796AED5955CB}"/>
              </a:ext>
            </a:extLst>
          </p:cNvPr>
          <p:cNvSpPr>
            <a:spLocks noGrp="1"/>
          </p:cNvSpPr>
          <p:nvPr>
            <p:ph type="title"/>
          </p:nvPr>
        </p:nvSpPr>
        <p:spPr/>
        <p:txBody>
          <a:bodyPr/>
          <a:lstStyle/>
          <a:p>
            <a:r>
              <a:rPr lang="en-US" dirty="0"/>
              <a:t>To </a:t>
            </a:r>
            <a:r>
              <a:rPr lang="en-US" dirty="0" err="1"/>
              <a:t>summarise</a:t>
            </a:r>
            <a:endParaRPr lang="en-US" dirty="0"/>
          </a:p>
        </p:txBody>
      </p:sp>
      <p:sp>
        <p:nvSpPr>
          <p:cNvPr id="3" name="Content Placeholder 2">
            <a:extLst>
              <a:ext uri="{FF2B5EF4-FFF2-40B4-BE49-F238E27FC236}">
                <a16:creationId xmlns:a16="http://schemas.microsoft.com/office/drawing/2014/main" id="{A3FF28A1-94EC-741C-6627-A0F2716F8FB0}"/>
              </a:ext>
            </a:extLst>
          </p:cNvPr>
          <p:cNvSpPr>
            <a:spLocks noGrp="1"/>
          </p:cNvSpPr>
          <p:nvPr>
            <p:ph idx="1"/>
          </p:nvPr>
        </p:nvSpPr>
        <p:spPr>
          <a:xfrm>
            <a:off x="999744" y="2303640"/>
            <a:ext cx="10192512" cy="4374952"/>
          </a:xfrm>
        </p:spPr>
        <p:txBody>
          <a:bodyPr>
            <a:normAutofit/>
          </a:bodyPr>
          <a:lstStyle/>
          <a:p>
            <a:r>
              <a:rPr lang="en-US" dirty="0"/>
              <a:t>                           Categorical (knowledge production)             - Exceeded      </a:t>
            </a:r>
          </a:p>
          <a:p>
            <a:r>
              <a:rPr lang="en-US" dirty="0"/>
              <a:t>Boundaries                                                                            - In movement</a:t>
            </a:r>
          </a:p>
          <a:p>
            <a:r>
              <a:rPr lang="en-US" dirty="0"/>
              <a:t>                           Political                                                     - Secured</a:t>
            </a:r>
          </a:p>
          <a:p>
            <a:endParaRPr lang="en-US" dirty="0"/>
          </a:p>
          <a:p>
            <a:r>
              <a:rPr lang="en-US" dirty="0"/>
              <a:t> →  underlying relations of power and relations of production</a:t>
            </a:r>
          </a:p>
          <a:p>
            <a:r>
              <a:rPr lang="en-US" dirty="0"/>
              <a:t> →  but, also, the cathexis: practices that shape and realize desires          </a:t>
            </a:r>
          </a:p>
          <a:p>
            <a:r>
              <a:rPr lang="en-US" dirty="0"/>
              <a:t>Sustained, emotionally-charged critique of feminism, its single-axis frameworks and its reliance on dualisms/dichotomies</a:t>
            </a:r>
          </a:p>
          <a:p>
            <a:r>
              <a:rPr lang="en-US" dirty="0"/>
              <a:t>A nuanced, multi-disciplinary analysis of social, cultural and economic structures</a:t>
            </a:r>
          </a:p>
        </p:txBody>
      </p:sp>
      <p:grpSp>
        <p:nvGrpSpPr>
          <p:cNvPr id="13" name="Group 12">
            <a:extLst>
              <a:ext uri="{FF2B5EF4-FFF2-40B4-BE49-F238E27FC236}">
                <a16:creationId xmlns:a16="http://schemas.microsoft.com/office/drawing/2014/main" id="{2C8EFF32-F227-DDCF-5FE9-88252DE453B8}"/>
              </a:ext>
            </a:extLst>
          </p:cNvPr>
          <p:cNvGrpSpPr/>
          <p:nvPr/>
        </p:nvGrpSpPr>
        <p:grpSpPr>
          <a:xfrm>
            <a:off x="2491440" y="2495520"/>
            <a:ext cx="408600" cy="833400"/>
            <a:chOff x="2491440" y="2495520"/>
            <a:chExt cx="408600" cy="833400"/>
          </a:xfrm>
        </p:grpSpPr>
        <mc:AlternateContent xmlns:mc="http://schemas.openxmlformats.org/markup-compatibility/2006" xmlns:p14="http://schemas.microsoft.com/office/powerpoint/2010/main">
          <mc:Choice Requires="p14">
            <p:contentPart p14:bwMode="auto" r:id="rId2">
              <p14:nvContentPartPr>
                <p14:cNvPr id="11" name="Ink 10">
                  <a:extLst>
                    <a:ext uri="{FF2B5EF4-FFF2-40B4-BE49-F238E27FC236}">
                      <a16:creationId xmlns:a16="http://schemas.microsoft.com/office/drawing/2014/main" id="{E40F47A2-A4FC-1CA0-B61E-8D2F512925B2}"/>
                    </a:ext>
                  </a:extLst>
                </p14:cNvPr>
                <p14:cNvContentPartPr/>
                <p14:nvPr/>
              </p14:nvContentPartPr>
              <p14:xfrm>
                <a:off x="2491440" y="2495520"/>
                <a:ext cx="408600" cy="327240"/>
              </p14:xfrm>
            </p:contentPart>
          </mc:Choice>
          <mc:Fallback xmlns="">
            <p:pic>
              <p:nvPicPr>
                <p:cNvPr id="11" name="Ink 10">
                  <a:extLst>
                    <a:ext uri="{FF2B5EF4-FFF2-40B4-BE49-F238E27FC236}">
                      <a16:creationId xmlns:a16="http://schemas.microsoft.com/office/drawing/2014/main" id="{E40F47A2-A4FC-1CA0-B61E-8D2F512925B2}"/>
                    </a:ext>
                  </a:extLst>
                </p:cNvPr>
                <p:cNvPicPr/>
                <p:nvPr/>
              </p:nvPicPr>
              <p:blipFill>
                <a:blip r:embed="rId3"/>
                <a:stretch>
                  <a:fillRect/>
                </a:stretch>
              </p:blipFill>
              <p:spPr>
                <a:xfrm>
                  <a:off x="2473800" y="2477520"/>
                  <a:ext cx="44424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3D4D0BD9-B018-3A66-8A7A-DD964459CB9F}"/>
                    </a:ext>
                  </a:extLst>
                </p14:cNvPr>
                <p14:cNvContentPartPr/>
                <p14:nvPr/>
              </p14:nvContentPartPr>
              <p14:xfrm>
                <a:off x="2491440" y="2961720"/>
                <a:ext cx="377640" cy="367200"/>
              </p14:xfrm>
            </p:contentPart>
          </mc:Choice>
          <mc:Fallback xmlns="">
            <p:pic>
              <p:nvPicPr>
                <p:cNvPr id="12" name="Ink 11">
                  <a:extLst>
                    <a:ext uri="{FF2B5EF4-FFF2-40B4-BE49-F238E27FC236}">
                      <a16:creationId xmlns:a16="http://schemas.microsoft.com/office/drawing/2014/main" id="{3D4D0BD9-B018-3A66-8A7A-DD964459CB9F}"/>
                    </a:ext>
                  </a:extLst>
                </p:cNvPr>
                <p:cNvPicPr/>
                <p:nvPr/>
              </p:nvPicPr>
              <p:blipFill>
                <a:blip r:embed="rId5"/>
                <a:stretch>
                  <a:fillRect/>
                </a:stretch>
              </p:blipFill>
              <p:spPr>
                <a:xfrm>
                  <a:off x="2473800" y="2944080"/>
                  <a:ext cx="413280" cy="402840"/>
                </a:xfrm>
                <a:prstGeom prst="rect">
                  <a:avLst/>
                </a:prstGeom>
              </p:spPr>
            </p:pic>
          </mc:Fallback>
        </mc:AlternateContent>
      </p:grpSp>
      <p:grpSp>
        <p:nvGrpSpPr>
          <p:cNvPr id="18" name="Group 17">
            <a:extLst>
              <a:ext uri="{FF2B5EF4-FFF2-40B4-BE49-F238E27FC236}">
                <a16:creationId xmlns:a16="http://schemas.microsoft.com/office/drawing/2014/main" id="{7489B773-037B-2BB4-1920-F75C7330166E}"/>
              </a:ext>
            </a:extLst>
          </p:cNvPr>
          <p:cNvGrpSpPr/>
          <p:nvPr/>
        </p:nvGrpSpPr>
        <p:grpSpPr>
          <a:xfrm>
            <a:off x="7092240" y="2252340"/>
            <a:ext cx="446040" cy="1418760"/>
            <a:chOff x="6772200" y="2135520"/>
            <a:chExt cx="446040" cy="1418760"/>
          </a:xfrm>
        </p:grpSpPr>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38429C70-2A0A-B98F-0A9D-491AE268A7CE}"/>
                    </a:ext>
                  </a:extLst>
                </p14:cNvPr>
                <p14:cNvContentPartPr/>
                <p14:nvPr/>
              </p14:nvContentPartPr>
              <p14:xfrm>
                <a:off x="6772200" y="2135520"/>
                <a:ext cx="446040" cy="1364040"/>
              </p14:xfrm>
            </p:contentPart>
          </mc:Choice>
          <mc:Fallback xmlns="">
            <p:pic>
              <p:nvPicPr>
                <p:cNvPr id="15" name="Ink 14">
                  <a:extLst>
                    <a:ext uri="{FF2B5EF4-FFF2-40B4-BE49-F238E27FC236}">
                      <a16:creationId xmlns:a16="http://schemas.microsoft.com/office/drawing/2014/main" id="{38429C70-2A0A-B98F-0A9D-491AE268A7CE}"/>
                    </a:ext>
                  </a:extLst>
                </p:cNvPr>
                <p:cNvPicPr/>
                <p:nvPr/>
              </p:nvPicPr>
              <p:blipFill>
                <a:blip r:embed="rId7"/>
                <a:stretch>
                  <a:fillRect/>
                </a:stretch>
              </p:blipFill>
              <p:spPr>
                <a:xfrm>
                  <a:off x="6754200" y="2117520"/>
                  <a:ext cx="481680" cy="1399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733599F0-DEF8-CFA8-8AA7-A4A5D8160A77}"/>
                    </a:ext>
                  </a:extLst>
                </p14:cNvPr>
                <p14:cNvContentPartPr/>
                <p14:nvPr/>
              </p14:nvContentPartPr>
              <p14:xfrm>
                <a:off x="7115280" y="3499200"/>
                <a:ext cx="360" cy="360"/>
              </p14:xfrm>
            </p:contentPart>
          </mc:Choice>
          <mc:Fallback xmlns="">
            <p:pic>
              <p:nvPicPr>
                <p:cNvPr id="16" name="Ink 15">
                  <a:extLst>
                    <a:ext uri="{FF2B5EF4-FFF2-40B4-BE49-F238E27FC236}">
                      <a16:creationId xmlns:a16="http://schemas.microsoft.com/office/drawing/2014/main" id="{733599F0-DEF8-CFA8-8AA7-A4A5D8160A77}"/>
                    </a:ext>
                  </a:extLst>
                </p:cNvPr>
                <p:cNvPicPr/>
                <p:nvPr/>
              </p:nvPicPr>
              <p:blipFill>
                <a:blip r:embed="rId9"/>
                <a:stretch>
                  <a:fillRect/>
                </a:stretch>
              </p:blipFill>
              <p:spPr>
                <a:xfrm>
                  <a:off x="7097640" y="348156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293719D3-4C7E-F145-892E-5913CE8A9655}"/>
                    </a:ext>
                  </a:extLst>
                </p14:cNvPr>
                <p14:cNvContentPartPr/>
                <p14:nvPr/>
              </p14:nvContentPartPr>
              <p14:xfrm>
                <a:off x="6819720" y="3499200"/>
                <a:ext cx="296280" cy="55080"/>
              </p14:xfrm>
            </p:contentPart>
          </mc:Choice>
          <mc:Fallback xmlns="">
            <p:pic>
              <p:nvPicPr>
                <p:cNvPr id="17" name="Ink 16">
                  <a:extLst>
                    <a:ext uri="{FF2B5EF4-FFF2-40B4-BE49-F238E27FC236}">
                      <a16:creationId xmlns:a16="http://schemas.microsoft.com/office/drawing/2014/main" id="{293719D3-4C7E-F145-892E-5913CE8A9655}"/>
                    </a:ext>
                  </a:extLst>
                </p:cNvPr>
                <p:cNvPicPr/>
                <p:nvPr/>
              </p:nvPicPr>
              <p:blipFill>
                <a:blip r:embed="rId11"/>
                <a:stretch>
                  <a:fillRect/>
                </a:stretch>
              </p:blipFill>
              <p:spPr>
                <a:xfrm>
                  <a:off x="6801720" y="3481560"/>
                  <a:ext cx="331920" cy="90720"/>
                </a:xfrm>
                <a:prstGeom prst="rect">
                  <a:avLst/>
                </a:prstGeom>
              </p:spPr>
            </p:pic>
          </mc:Fallback>
        </mc:AlternateContent>
      </p:grpSp>
    </p:spTree>
    <p:extLst>
      <p:ext uri="{BB962C8B-B14F-4D97-AF65-F5344CB8AC3E}">
        <p14:creationId xmlns:p14="http://schemas.microsoft.com/office/powerpoint/2010/main" val="2825176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F12CCB-4D1C-2A9B-1CB9-86E0080C6664}"/>
              </a:ext>
            </a:extLst>
          </p:cNvPr>
          <p:cNvSpPr>
            <a:spLocks noGrp="1"/>
          </p:cNvSpPr>
          <p:nvPr>
            <p:ph type="title"/>
          </p:nvPr>
        </p:nvSpPr>
        <p:spPr>
          <a:xfrm>
            <a:off x="1024128" y="585216"/>
            <a:ext cx="6007027" cy="1499616"/>
          </a:xfrm>
        </p:spPr>
        <p:txBody>
          <a:bodyPr>
            <a:normAutofit/>
          </a:bodyPr>
          <a:lstStyle/>
          <a:p>
            <a:r>
              <a:rPr lang="en-US">
                <a:solidFill>
                  <a:srgbClr val="FFFFFF"/>
                </a:solidFill>
              </a:rPr>
              <a:t>Hegemonic masculinity</a:t>
            </a:r>
          </a:p>
        </p:txBody>
      </p:sp>
      <p:cxnSp>
        <p:nvCxnSpPr>
          <p:cNvPr id="14" name="Straight Connector 13">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5EAABBEA-6D61-3B4F-AFC9-C39474DFF454}"/>
              </a:ext>
            </a:extLst>
          </p:cNvPr>
          <p:cNvSpPr>
            <a:spLocks noGrp="1"/>
          </p:cNvSpPr>
          <p:nvPr>
            <p:ph idx="1"/>
          </p:nvPr>
        </p:nvSpPr>
        <p:spPr>
          <a:xfrm>
            <a:off x="762000" y="1965960"/>
            <a:ext cx="6269155" cy="4686300"/>
          </a:xfrm>
        </p:spPr>
        <p:txBody>
          <a:bodyPr>
            <a:normAutofit fontScale="77500" lnSpcReduction="20000"/>
          </a:bodyPr>
          <a:lstStyle/>
          <a:p>
            <a:r>
              <a:rPr lang="en-US" sz="2600" dirty="0">
                <a:solidFill>
                  <a:srgbClr val="FFFFFF"/>
                </a:solidFill>
              </a:rPr>
              <a:t>“</a:t>
            </a:r>
            <a:r>
              <a:rPr lang="en-US" sz="2600" i="1" dirty="0">
                <a:solidFill>
                  <a:srgbClr val="FFFFFF"/>
                </a:solidFill>
              </a:rPr>
              <a:t>Hegemonic masculinity was understood as a pattern of practice (i.e., things done, not just a set of role expectations or an identity) that allowed men’s dominance over women to continue. […] It embodied the currently most honored way of being a man, it required all other men to position themselves in relation to it, and it ideologically legitimated the global subordination of women to men</a:t>
            </a:r>
            <a:r>
              <a:rPr lang="en-US" sz="2600" dirty="0">
                <a:solidFill>
                  <a:srgbClr val="FFFFFF"/>
                </a:solidFill>
              </a:rPr>
              <a:t>.” (Connell and Messerschmidt 2005, 832). </a:t>
            </a:r>
          </a:p>
          <a:p>
            <a:endParaRPr lang="en-US" dirty="0">
              <a:solidFill>
                <a:srgbClr val="FFFFFF"/>
              </a:solidFill>
            </a:endParaRPr>
          </a:p>
          <a:p>
            <a:pPr lvl="1">
              <a:buClr>
                <a:schemeClr val="bg1"/>
              </a:buClr>
              <a:buSzPct val="120000"/>
              <a:buFont typeface="Arial" panose="020B0604020202020204" pitchFamily="34" charset="0"/>
              <a:buChar char="•"/>
            </a:pPr>
            <a:r>
              <a:rPr lang="en-US" sz="2300" dirty="0">
                <a:solidFill>
                  <a:srgbClr val="FFFFFF"/>
                </a:solidFill>
              </a:rPr>
              <a:t>Distinguished from other masculinities, especially subordinated masculinities;</a:t>
            </a:r>
          </a:p>
          <a:p>
            <a:pPr lvl="1">
              <a:buClr>
                <a:schemeClr val="bg1"/>
              </a:buClr>
              <a:buSzPct val="120000"/>
              <a:buFont typeface="Arial" panose="020B0604020202020204" pitchFamily="34" charset="0"/>
              <a:buChar char="•"/>
            </a:pPr>
            <a:r>
              <a:rPr lang="en-US" sz="2300" dirty="0">
                <a:solidFill>
                  <a:srgbClr val="FFFFFF"/>
                </a:solidFill>
              </a:rPr>
              <a:t>A cultural </a:t>
            </a:r>
            <a:r>
              <a:rPr lang="en-US" sz="2300" dirty="0" err="1">
                <a:solidFill>
                  <a:srgbClr val="FFFFFF"/>
                </a:solidFill>
              </a:rPr>
              <a:t>idealised</a:t>
            </a:r>
            <a:r>
              <a:rPr lang="en-US" sz="2300" dirty="0">
                <a:solidFill>
                  <a:srgbClr val="FFFFFF"/>
                </a:solidFill>
              </a:rPr>
              <a:t> form of masculinity in a given social and historical setting; and, therefore, subject to social and historical change;</a:t>
            </a:r>
          </a:p>
          <a:p>
            <a:pPr lvl="1">
              <a:buClr>
                <a:schemeClr val="bg1"/>
              </a:buClr>
              <a:buSzPct val="120000"/>
              <a:buFont typeface="Arial" panose="020B0604020202020204" pitchFamily="34" charset="0"/>
              <a:buChar char="•"/>
            </a:pPr>
            <a:r>
              <a:rPr lang="en-US" sz="2300" dirty="0">
                <a:solidFill>
                  <a:srgbClr val="FFFFFF"/>
                </a:solidFill>
              </a:rPr>
              <a:t>Men who receive the benefits of patriarchy but do not enact strong versions of masculine dominance are said to show a complicit masculinity.</a:t>
            </a:r>
          </a:p>
          <a:p>
            <a:pPr lvl="1">
              <a:buClr>
                <a:schemeClr val="bg1"/>
              </a:buClr>
              <a:buSzPct val="120000"/>
              <a:buFont typeface="Arial" panose="020B0604020202020204" pitchFamily="34" charset="0"/>
              <a:buChar char="•"/>
            </a:pPr>
            <a:r>
              <a:rPr lang="en-US" sz="2300" dirty="0">
                <a:solidFill>
                  <a:srgbClr val="FFFFFF"/>
                </a:solidFill>
              </a:rPr>
              <a:t>Hegemony is meant as ascendancy, not necessarily violence (although this can be supported through force) “achieved through culture, institutions, and persuasion.”</a:t>
            </a:r>
          </a:p>
          <a:p>
            <a:endParaRPr lang="en-US" dirty="0">
              <a:solidFill>
                <a:srgbClr val="FFFFFF"/>
              </a:solidFill>
            </a:endParaRPr>
          </a:p>
        </p:txBody>
      </p:sp>
      <p:pic>
        <p:nvPicPr>
          <p:cNvPr id="5" name="Content Placeholder 4" descr="A person in a suit holding an object&#10;&#10;Description automatically generated">
            <a:extLst>
              <a:ext uri="{FF2B5EF4-FFF2-40B4-BE49-F238E27FC236}">
                <a16:creationId xmlns:a16="http://schemas.microsoft.com/office/drawing/2014/main" id="{C9CD7016-43DD-1D3C-A07A-16A78C82C79B}"/>
              </a:ext>
            </a:extLst>
          </p:cNvPr>
          <p:cNvPicPr>
            <a:picLocks noChangeAspect="1"/>
          </p:cNvPicPr>
          <p:nvPr/>
        </p:nvPicPr>
        <p:blipFill rotWithShape="1">
          <a:blip r:embed="rId2"/>
          <a:srcRect l="7466" r="7966"/>
          <a:stretch/>
        </p:blipFill>
        <p:spPr>
          <a:xfrm>
            <a:off x="7552266" y="10"/>
            <a:ext cx="4639734" cy="6857990"/>
          </a:xfrm>
          <a:prstGeom prst="rect">
            <a:avLst/>
          </a:prstGeom>
        </p:spPr>
      </p:pic>
    </p:spTree>
    <p:extLst>
      <p:ext uri="{BB962C8B-B14F-4D97-AF65-F5344CB8AC3E}">
        <p14:creationId xmlns:p14="http://schemas.microsoft.com/office/powerpoint/2010/main" val="967075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26297-156A-87AA-6E70-594520467EEC}"/>
              </a:ext>
            </a:extLst>
          </p:cNvPr>
          <p:cNvSpPr>
            <a:spLocks noGrp="1"/>
          </p:cNvSpPr>
          <p:nvPr>
            <p:ph type="title"/>
          </p:nvPr>
        </p:nvSpPr>
        <p:spPr>
          <a:xfrm>
            <a:off x="1024128" y="585216"/>
            <a:ext cx="6066818" cy="1499616"/>
          </a:xfrm>
        </p:spPr>
        <p:txBody>
          <a:bodyPr>
            <a:normAutofit/>
          </a:bodyPr>
          <a:lstStyle/>
          <a:p>
            <a:r>
              <a:rPr lang="en-US" dirty="0"/>
              <a:t>Chandra Talpade Mohanty: Under western eyes</a:t>
            </a:r>
          </a:p>
        </p:txBody>
      </p:sp>
      <p:sp>
        <p:nvSpPr>
          <p:cNvPr id="9" name="Content Placeholder 8">
            <a:extLst>
              <a:ext uri="{FF2B5EF4-FFF2-40B4-BE49-F238E27FC236}">
                <a16:creationId xmlns:a16="http://schemas.microsoft.com/office/drawing/2014/main" id="{2DD05BEC-E2D0-F644-1D7F-83A2C57B7E79}"/>
              </a:ext>
            </a:extLst>
          </p:cNvPr>
          <p:cNvSpPr>
            <a:spLocks noGrp="1"/>
          </p:cNvSpPr>
          <p:nvPr>
            <p:ph idx="1"/>
          </p:nvPr>
        </p:nvSpPr>
        <p:spPr>
          <a:xfrm>
            <a:off x="685800" y="2189746"/>
            <a:ext cx="6405146" cy="4788569"/>
          </a:xfrm>
        </p:spPr>
        <p:txBody>
          <a:bodyPr>
            <a:normAutofit fontScale="77500" lnSpcReduction="20000"/>
          </a:bodyPr>
          <a:lstStyle/>
          <a:p>
            <a:r>
              <a:rPr lang="en-US" sz="2300" dirty="0"/>
              <a:t>Colonization: “</a:t>
            </a:r>
            <a:r>
              <a:rPr lang="en-US" sz="2300" i="1" dirty="0"/>
              <a:t>a relation of structural domination and the [often violent] suppression of the heterogeneity [or plurality] of subjects in question</a:t>
            </a:r>
            <a:r>
              <a:rPr lang="en-US" sz="2300" dirty="0"/>
              <a:t>”.</a:t>
            </a:r>
          </a:p>
          <a:p>
            <a:r>
              <a:rPr lang="en-US" sz="2300" dirty="0"/>
              <a:t>Western feminist scholars construct the category of </a:t>
            </a:r>
            <a:r>
              <a:rPr lang="en-US" sz="2300" b="1" dirty="0"/>
              <a:t>Third world woman</a:t>
            </a:r>
            <a:r>
              <a:rPr lang="en-US" sz="2300" dirty="0"/>
              <a:t> and impose it on women in the third world. </a:t>
            </a:r>
          </a:p>
          <a:p>
            <a:r>
              <a:rPr lang="en-US" sz="2300" dirty="0"/>
              <a:t>Process of constructing a category creates a homogeneous group that distorts real women and perpetuates oppressive stereotypes (generalizations).</a:t>
            </a:r>
          </a:p>
          <a:p>
            <a:r>
              <a:rPr lang="en-US" sz="2300" dirty="0"/>
              <a:t>Creation of myth that third world woman is powerless, weak, exploited, oppressed and sexually harassed. Western feminists can then present themselves as: </a:t>
            </a:r>
          </a:p>
          <a:p>
            <a:pPr lvl="1">
              <a:buClr>
                <a:schemeClr val="tx1"/>
              </a:buClr>
              <a:buFont typeface="Arial" panose="020B0604020202020204" pitchFamily="34" charset="0"/>
              <a:buChar char="•"/>
            </a:pPr>
            <a:r>
              <a:rPr lang="en-US" sz="2300" dirty="0"/>
              <a:t>Emancipated.</a:t>
            </a:r>
          </a:p>
          <a:p>
            <a:pPr lvl="1">
              <a:buClr>
                <a:schemeClr val="tx1"/>
              </a:buClr>
              <a:buFont typeface="Arial" panose="020B0604020202020204" pitchFamily="34" charset="0"/>
              <a:buChar char="•"/>
            </a:pPr>
            <a:r>
              <a:rPr lang="en-US" sz="2300" dirty="0"/>
              <a:t>Embodying the values and norms of feminism (and hegemonic femininity).</a:t>
            </a:r>
          </a:p>
          <a:p>
            <a:pPr marL="128016" lvl="1" indent="0">
              <a:buClr>
                <a:schemeClr val="tx1"/>
              </a:buClr>
              <a:buNone/>
            </a:pPr>
            <a:r>
              <a:rPr lang="en-US" sz="2300" dirty="0"/>
              <a:t>As such, Western feminists depend on the ‘Other’ to maintain their position of superiority.</a:t>
            </a:r>
          </a:p>
          <a:p>
            <a:pPr marL="128016" lvl="1" indent="0">
              <a:buClr>
                <a:schemeClr val="tx1"/>
              </a:buClr>
              <a:buNone/>
            </a:pPr>
            <a:r>
              <a:rPr lang="en-US" sz="2300" dirty="0"/>
              <a:t>They are also in a position to bring the values of feminism to the weak, oppressed and powerless third world woman. </a:t>
            </a:r>
          </a:p>
          <a:p>
            <a:endParaRPr lang="en-US" sz="2300" dirty="0"/>
          </a:p>
          <a:p>
            <a:endParaRPr lang="en-US" dirty="0"/>
          </a:p>
          <a:p>
            <a:endParaRPr lang="en-US" dirty="0"/>
          </a:p>
        </p:txBody>
      </p:sp>
      <p:pic>
        <p:nvPicPr>
          <p:cNvPr id="5" name="Content Placeholder 4" descr="A picture containing text, person, indoor, posing&#10;&#10;Description automatically generated">
            <a:extLst>
              <a:ext uri="{FF2B5EF4-FFF2-40B4-BE49-F238E27FC236}">
                <a16:creationId xmlns:a16="http://schemas.microsoft.com/office/drawing/2014/main" id="{F07B859E-5443-C4D5-F5E3-A766067B21B9}"/>
              </a:ext>
            </a:extLst>
          </p:cNvPr>
          <p:cNvPicPr>
            <a:picLocks noChangeAspect="1"/>
          </p:cNvPicPr>
          <p:nvPr/>
        </p:nvPicPr>
        <p:blipFill rotWithShape="1">
          <a:blip r:embed="rId2"/>
          <a:srcRect l="9698" r="8903" b="2"/>
          <a:stretch/>
        </p:blipFill>
        <p:spPr>
          <a:xfrm>
            <a:off x="7552266" y="10"/>
            <a:ext cx="4639733" cy="6857990"/>
          </a:xfrm>
          <a:prstGeom prst="rect">
            <a:avLst/>
          </a:prstGeom>
        </p:spPr>
      </p:pic>
    </p:spTree>
    <p:extLst>
      <p:ext uri="{BB962C8B-B14F-4D97-AF65-F5344CB8AC3E}">
        <p14:creationId xmlns:p14="http://schemas.microsoft.com/office/powerpoint/2010/main" val="2032191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614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0ED81B-B904-2ECC-6489-6FD6AD89BAC2}"/>
              </a:ext>
            </a:extLst>
          </p:cNvPr>
          <p:cNvSpPr>
            <a:spLocks noGrp="1"/>
          </p:cNvSpPr>
          <p:nvPr>
            <p:ph type="title"/>
          </p:nvPr>
        </p:nvSpPr>
        <p:spPr>
          <a:xfrm>
            <a:off x="1024128" y="585216"/>
            <a:ext cx="6007027" cy="1499616"/>
          </a:xfrm>
        </p:spPr>
        <p:txBody>
          <a:bodyPr>
            <a:normAutofit/>
          </a:bodyPr>
          <a:lstStyle/>
          <a:p>
            <a:r>
              <a:rPr lang="en-US">
                <a:solidFill>
                  <a:srgbClr val="FFFFFF"/>
                </a:solidFill>
              </a:rPr>
              <a:t>Maria lugones: toward a decolonial feminism</a:t>
            </a:r>
          </a:p>
        </p:txBody>
      </p:sp>
      <p:cxnSp>
        <p:nvCxnSpPr>
          <p:cNvPr id="14" name="Straight Connector 13">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6D1718E3-6A9D-2D79-4C54-AC4CA795F684}"/>
              </a:ext>
            </a:extLst>
          </p:cNvPr>
          <p:cNvSpPr>
            <a:spLocks noGrp="1"/>
          </p:cNvSpPr>
          <p:nvPr>
            <p:ph idx="1"/>
          </p:nvPr>
        </p:nvSpPr>
        <p:spPr>
          <a:xfrm>
            <a:off x="762000" y="2400300"/>
            <a:ext cx="6269155" cy="4069080"/>
          </a:xfrm>
        </p:spPr>
        <p:txBody>
          <a:bodyPr>
            <a:normAutofit/>
          </a:bodyPr>
          <a:lstStyle/>
          <a:p>
            <a:r>
              <a:rPr lang="en-US" dirty="0">
                <a:solidFill>
                  <a:srgbClr val="FFFFFF"/>
                </a:solidFill>
              </a:rPr>
              <a:t>Emerging from the Latin American context</a:t>
            </a:r>
          </a:p>
          <a:p>
            <a:r>
              <a:rPr lang="en-US" dirty="0">
                <a:solidFill>
                  <a:srgbClr val="FFFFFF"/>
                </a:solidFill>
              </a:rPr>
              <a:t>Introduces the notion of “coloniality of gender”: not simply a mode of classification, but a process of dehumanizing people to fit them into this category. </a:t>
            </a:r>
          </a:p>
          <a:p>
            <a:r>
              <a:rPr lang="en-US" dirty="0">
                <a:solidFill>
                  <a:srgbClr val="FFFFFF"/>
                </a:solidFill>
              </a:rPr>
              <a:t>Key to think of resistance, “not as the end or goal of political struggle, but rather as its beginning, its possibility.” (2010, 746)</a:t>
            </a:r>
          </a:p>
          <a:p>
            <a:r>
              <a:rPr lang="en-US" dirty="0">
                <a:solidFill>
                  <a:srgbClr val="FFFFFF"/>
                </a:solidFill>
              </a:rPr>
              <a:t>For this possibility to emerge, she focuses on the resister “to unveil what is obscured.”</a:t>
            </a:r>
          </a:p>
        </p:txBody>
      </p:sp>
      <p:pic>
        <p:nvPicPr>
          <p:cNvPr id="5" name="Content Placeholder 4" descr="A person with her hand on her cheek&#10;&#10;Description automatically generated">
            <a:extLst>
              <a:ext uri="{FF2B5EF4-FFF2-40B4-BE49-F238E27FC236}">
                <a16:creationId xmlns:a16="http://schemas.microsoft.com/office/drawing/2014/main" id="{F86C45FC-1DDE-7353-22E6-0979D075C31B}"/>
              </a:ext>
            </a:extLst>
          </p:cNvPr>
          <p:cNvPicPr>
            <a:picLocks noChangeAspect="1"/>
          </p:cNvPicPr>
          <p:nvPr/>
        </p:nvPicPr>
        <p:blipFill rotWithShape="1">
          <a:blip r:embed="rId2"/>
          <a:srcRect t="1820"/>
          <a:stretch/>
        </p:blipFill>
        <p:spPr>
          <a:xfrm>
            <a:off x="7552266" y="10"/>
            <a:ext cx="4639734" cy="6857990"/>
          </a:xfrm>
          <a:prstGeom prst="rect">
            <a:avLst/>
          </a:prstGeom>
        </p:spPr>
      </p:pic>
    </p:spTree>
    <p:extLst>
      <p:ext uri="{BB962C8B-B14F-4D97-AF65-F5344CB8AC3E}">
        <p14:creationId xmlns:p14="http://schemas.microsoft.com/office/powerpoint/2010/main" val="3394284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Toward Decolonial Feminisms Interviews 2018">
            <a:hlinkClick r:id="" action="ppaction://media"/>
            <a:extLst>
              <a:ext uri="{FF2B5EF4-FFF2-40B4-BE49-F238E27FC236}">
                <a16:creationId xmlns:a16="http://schemas.microsoft.com/office/drawing/2014/main" id="{605FBB36-5F62-2C74-10FA-CC595D6AAE3C}"/>
              </a:ext>
            </a:extLst>
          </p:cNvPr>
          <p:cNvPicPr>
            <a:picLocks noRot="1" noChangeAspect="1"/>
          </p:cNvPicPr>
          <p:nvPr>
            <a:videoFile r:link="rId1"/>
          </p:nvPr>
        </p:nvPicPr>
        <p:blipFill>
          <a:blip r:embed="rId3"/>
          <a:stretch>
            <a:fillRect/>
          </a:stretch>
        </p:blipFill>
        <p:spPr>
          <a:xfrm>
            <a:off x="1257300" y="695134"/>
            <a:ext cx="9677400" cy="5467731"/>
          </a:xfrm>
          <a:prstGeom prst="rect">
            <a:avLst/>
          </a:prstGeom>
        </p:spPr>
      </p:pic>
      <p:sp>
        <p:nvSpPr>
          <p:cNvPr id="3" name="TextBox 2">
            <a:extLst>
              <a:ext uri="{FF2B5EF4-FFF2-40B4-BE49-F238E27FC236}">
                <a16:creationId xmlns:a16="http://schemas.microsoft.com/office/drawing/2014/main" id="{89255B2D-5078-21F1-D7B6-1ABC0A807CF2}"/>
              </a:ext>
            </a:extLst>
          </p:cNvPr>
          <p:cNvSpPr txBox="1"/>
          <p:nvPr/>
        </p:nvSpPr>
        <p:spPr>
          <a:xfrm>
            <a:off x="5312781" y="6308203"/>
            <a:ext cx="1760418" cy="400110"/>
          </a:xfrm>
          <a:prstGeom prst="rect">
            <a:avLst/>
          </a:prstGeom>
          <a:noFill/>
        </p:spPr>
        <p:txBody>
          <a:bodyPr wrap="none" rtlCol="0">
            <a:spAutoFit/>
          </a:bodyPr>
          <a:lstStyle/>
          <a:p>
            <a:r>
              <a:rPr lang="en-US" sz="2000" b="1" dirty="0"/>
              <a:t>María </a:t>
            </a:r>
            <a:r>
              <a:rPr lang="en-US" sz="2000" b="1" dirty="0" err="1"/>
              <a:t>Lugones</a:t>
            </a:r>
            <a:endParaRPr lang="en-US" sz="2000" b="1" dirty="0"/>
          </a:p>
        </p:txBody>
      </p:sp>
    </p:spTree>
    <p:extLst>
      <p:ext uri="{BB962C8B-B14F-4D97-AF65-F5344CB8AC3E}">
        <p14:creationId xmlns:p14="http://schemas.microsoft.com/office/powerpoint/2010/main" val="87204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A Decolonial Feminism - Talk &amp; Readings">
            <a:hlinkClick r:id="" action="ppaction://media"/>
            <a:extLst>
              <a:ext uri="{FF2B5EF4-FFF2-40B4-BE49-F238E27FC236}">
                <a16:creationId xmlns:a16="http://schemas.microsoft.com/office/drawing/2014/main" id="{967A3DB3-1AE6-3E07-09E9-9CEBE605EF35}"/>
              </a:ext>
            </a:extLst>
          </p:cNvPr>
          <p:cNvPicPr>
            <a:picLocks noRot="1" noChangeAspect="1"/>
          </p:cNvPicPr>
          <p:nvPr>
            <a:videoFile r:link="rId1"/>
          </p:nvPr>
        </p:nvPicPr>
        <p:blipFill>
          <a:blip r:embed="rId3"/>
          <a:stretch>
            <a:fillRect/>
          </a:stretch>
        </p:blipFill>
        <p:spPr>
          <a:xfrm>
            <a:off x="1240779" y="685800"/>
            <a:ext cx="9671061" cy="5464150"/>
          </a:xfrm>
          <a:prstGeom prst="rect">
            <a:avLst/>
          </a:prstGeom>
        </p:spPr>
      </p:pic>
      <p:sp>
        <p:nvSpPr>
          <p:cNvPr id="3" name="TextBox 2">
            <a:extLst>
              <a:ext uri="{FF2B5EF4-FFF2-40B4-BE49-F238E27FC236}">
                <a16:creationId xmlns:a16="http://schemas.microsoft.com/office/drawing/2014/main" id="{999DDF32-439E-2AFC-071A-350733AAA141}"/>
              </a:ext>
            </a:extLst>
          </p:cNvPr>
          <p:cNvSpPr txBox="1"/>
          <p:nvPr/>
        </p:nvSpPr>
        <p:spPr>
          <a:xfrm>
            <a:off x="5312781" y="6308203"/>
            <a:ext cx="1996316" cy="400110"/>
          </a:xfrm>
          <a:prstGeom prst="rect">
            <a:avLst/>
          </a:prstGeom>
          <a:noFill/>
        </p:spPr>
        <p:txBody>
          <a:bodyPr wrap="none" rtlCol="0">
            <a:spAutoFit/>
          </a:bodyPr>
          <a:lstStyle/>
          <a:p>
            <a:r>
              <a:rPr lang="en-US" sz="2000" b="1" dirty="0"/>
              <a:t>Françoise </a:t>
            </a:r>
            <a:r>
              <a:rPr lang="en-US" sz="2000" b="1" dirty="0" err="1"/>
              <a:t>Vergès</a:t>
            </a:r>
            <a:endParaRPr lang="en-US" sz="2000" b="1" dirty="0"/>
          </a:p>
        </p:txBody>
      </p:sp>
    </p:spTree>
    <p:extLst>
      <p:ext uri="{BB962C8B-B14F-4D97-AF65-F5344CB8AC3E}">
        <p14:creationId xmlns:p14="http://schemas.microsoft.com/office/powerpoint/2010/main" val="21314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B19C7-EFBC-2AA1-D9B7-85FE779AA29B}"/>
              </a:ext>
            </a:extLst>
          </p:cNvPr>
          <p:cNvSpPr>
            <a:spLocks noGrp="1"/>
          </p:cNvSpPr>
          <p:nvPr>
            <p:ph type="title"/>
          </p:nvPr>
        </p:nvSpPr>
        <p:spPr>
          <a:xfrm>
            <a:off x="1024128" y="585216"/>
            <a:ext cx="8018272" cy="1499616"/>
          </a:xfrm>
        </p:spPr>
        <p:txBody>
          <a:bodyPr>
            <a:normAutofit/>
          </a:bodyPr>
          <a:lstStyle/>
          <a:p>
            <a:r>
              <a:rPr lang="en-US" dirty="0"/>
              <a:t>TOPIC 5 : Readings for seminars</a:t>
            </a:r>
          </a:p>
        </p:txBody>
      </p:sp>
      <p:sp>
        <p:nvSpPr>
          <p:cNvPr id="3" name="Content Placeholder 2">
            <a:extLst>
              <a:ext uri="{FF2B5EF4-FFF2-40B4-BE49-F238E27FC236}">
                <a16:creationId xmlns:a16="http://schemas.microsoft.com/office/drawing/2014/main" id="{856D357B-637E-F27C-BAB2-7124F29E751B}"/>
              </a:ext>
            </a:extLst>
          </p:cNvPr>
          <p:cNvSpPr>
            <a:spLocks noGrp="1"/>
          </p:cNvSpPr>
          <p:nvPr>
            <p:ph idx="1"/>
          </p:nvPr>
        </p:nvSpPr>
        <p:spPr>
          <a:xfrm>
            <a:off x="754380" y="2084832"/>
            <a:ext cx="8288019" cy="4224528"/>
          </a:xfrm>
        </p:spPr>
        <p:txBody>
          <a:bodyPr>
            <a:noAutofit/>
          </a:bodyPr>
          <a:lstStyle/>
          <a:p>
            <a:pPr marL="0" indent="0">
              <a:buNone/>
            </a:pPr>
            <a:r>
              <a:rPr lang="en-US" sz="1800" b="1" dirty="0"/>
              <a:t>CORE READING</a:t>
            </a:r>
            <a:br>
              <a:rPr lang="en-US" sz="1800" dirty="0"/>
            </a:br>
            <a:endParaRPr lang="en-US" sz="1800" dirty="0"/>
          </a:p>
          <a:p>
            <a:pPr marL="459486" lvl="1" indent="-285750">
              <a:buClr>
                <a:schemeClr val="tx1"/>
              </a:buClr>
            </a:pPr>
            <a:r>
              <a:rPr lang="en-US" dirty="0"/>
              <a:t>R.W. Connell (2005) Imperialism, and masculinities, in Michael S. Kimmel, Jeff Hearn and R.W. Connell (Eds.) </a:t>
            </a:r>
            <a:r>
              <a:rPr lang="en-US" i="1" dirty="0"/>
              <a:t>Handbook of Studies on Men and Masculinities</a:t>
            </a:r>
            <a:r>
              <a:rPr lang="en-US" dirty="0"/>
              <a:t>, pp. 71-89. </a:t>
            </a:r>
            <a:r>
              <a:rPr lang="en-US" dirty="0" err="1"/>
              <a:t>Ebook</a:t>
            </a:r>
            <a:r>
              <a:rPr lang="en-US" dirty="0"/>
              <a:t> available via QMUL Library.</a:t>
            </a:r>
          </a:p>
          <a:p>
            <a:pPr marL="173736" lvl="1" indent="0">
              <a:buNone/>
            </a:pPr>
            <a:endParaRPr lang="en-US" dirty="0"/>
          </a:p>
          <a:p>
            <a:pPr marL="173736" lvl="1" indent="0">
              <a:buNone/>
            </a:pPr>
            <a:r>
              <a:rPr lang="en-US" dirty="0"/>
              <a:t>Please choose ONE of the following three articles. These are important interventions on feminism and Third World women, and decolonial feminism.</a:t>
            </a:r>
            <a:br>
              <a:rPr lang="en-US" dirty="0"/>
            </a:br>
            <a:endParaRPr lang="en-US" dirty="0"/>
          </a:p>
          <a:p>
            <a:pPr marL="459486" lvl="1" indent="-285750">
              <a:buClr>
                <a:schemeClr val="tx1"/>
              </a:buClr>
            </a:pPr>
            <a:r>
              <a:rPr lang="en-US" dirty="0"/>
              <a:t>Chandra T. Mohanty (1988) Under Western Eyes: Feminist Scholarship and Colonial Discourses. </a:t>
            </a:r>
            <a:r>
              <a:rPr lang="en-US" i="1" dirty="0"/>
              <a:t>Feminist Review </a:t>
            </a:r>
            <a:r>
              <a:rPr lang="en-US" dirty="0"/>
              <a:t>30, pp. 61-88.</a:t>
            </a:r>
          </a:p>
          <a:p>
            <a:pPr marL="459486" lvl="1" indent="-285750">
              <a:buClr>
                <a:schemeClr val="tx1"/>
              </a:buClr>
            </a:pPr>
            <a:r>
              <a:rPr lang="en-US" dirty="0"/>
              <a:t>María </a:t>
            </a:r>
            <a:r>
              <a:rPr lang="en-US" dirty="0" err="1"/>
              <a:t>Lugones</a:t>
            </a:r>
            <a:r>
              <a:rPr lang="en-US" dirty="0"/>
              <a:t> (2010) Toward a decolonial feminism. </a:t>
            </a:r>
            <a:r>
              <a:rPr lang="en-US" i="1" dirty="0"/>
              <a:t>Hypatia</a:t>
            </a:r>
            <a:r>
              <a:rPr lang="en-US" dirty="0"/>
              <a:t> 25(4), pp. 742-759.</a:t>
            </a:r>
          </a:p>
          <a:p>
            <a:pPr marL="459486" lvl="1" indent="-285750">
              <a:buClr>
                <a:schemeClr val="tx1"/>
              </a:buClr>
            </a:pPr>
            <a:r>
              <a:rPr lang="en-US" dirty="0"/>
              <a:t>Françoise </a:t>
            </a:r>
            <a:r>
              <a:rPr lang="en-US" dirty="0" err="1"/>
              <a:t>Vergès</a:t>
            </a:r>
            <a:r>
              <a:rPr lang="en-US" dirty="0"/>
              <a:t> (2021) “Taking Sides: Decolonial Feminism” in </a:t>
            </a:r>
            <a:r>
              <a:rPr lang="en-US" i="1" dirty="0"/>
              <a:t>A decolonial feminism</a:t>
            </a:r>
            <a:r>
              <a:rPr lang="en-US" dirty="0"/>
              <a:t>. London: Pluto Press, pp. 4-42.</a:t>
            </a: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2584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1"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3C13C7-910F-64DE-BA6C-507FA33DA037}"/>
              </a:ext>
            </a:extLst>
          </p:cNvPr>
          <p:cNvSpPr>
            <a:spLocks noGrp="1"/>
          </p:cNvSpPr>
          <p:nvPr>
            <p:ph type="title"/>
          </p:nvPr>
        </p:nvSpPr>
        <p:spPr>
          <a:xfrm>
            <a:off x="4713224" y="1105351"/>
            <a:ext cx="6353967" cy="3023981"/>
          </a:xfrm>
        </p:spPr>
        <p:txBody>
          <a:bodyPr vert="horz" lIns="91440" tIns="45720" rIns="91440" bIns="45720" rtlCol="0" anchor="b">
            <a:normAutofit/>
          </a:bodyPr>
          <a:lstStyle/>
          <a:p>
            <a:r>
              <a:rPr lang="en-US" sz="4800" spc="200" dirty="0">
                <a:solidFill>
                  <a:srgbClr val="FFFFFF"/>
                </a:solidFill>
              </a:rPr>
              <a:t>Questions?</a:t>
            </a:r>
          </a:p>
        </p:txBody>
      </p:sp>
      <p:cxnSp>
        <p:nvCxnSpPr>
          <p:cNvPr id="19" name="Straight Connector 18">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3318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70784CE-9DD4-4C2D-88B9-D219730A4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74"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23E718-A4E4-2CF3-CB25-775ECEE60422}"/>
              </a:ext>
            </a:extLst>
          </p:cNvPr>
          <p:cNvSpPr>
            <a:spLocks noGrp="1"/>
          </p:cNvSpPr>
          <p:nvPr>
            <p:ph type="ctrTitle"/>
          </p:nvPr>
        </p:nvSpPr>
        <p:spPr>
          <a:xfrm>
            <a:off x="5258134" y="640080"/>
            <a:ext cx="6293689" cy="3652405"/>
          </a:xfrm>
        </p:spPr>
        <p:txBody>
          <a:bodyPr anchor="b">
            <a:normAutofit/>
          </a:bodyPr>
          <a:lstStyle/>
          <a:p>
            <a:pPr algn="l"/>
            <a:r>
              <a:rPr lang="en-US" sz="4400" dirty="0">
                <a:solidFill>
                  <a:schemeClr val="tx1">
                    <a:lumMod val="85000"/>
                    <a:lumOff val="15000"/>
                  </a:schemeClr>
                </a:solidFill>
              </a:rPr>
              <a:t>FROM Empire TO DECOLONIAL FEMINISM</a:t>
            </a:r>
          </a:p>
        </p:txBody>
      </p:sp>
      <p:sp>
        <p:nvSpPr>
          <p:cNvPr id="3" name="Subtitle 2">
            <a:extLst>
              <a:ext uri="{FF2B5EF4-FFF2-40B4-BE49-F238E27FC236}">
                <a16:creationId xmlns:a16="http://schemas.microsoft.com/office/drawing/2014/main" id="{8923E7F2-168D-C5F0-7F06-5F986B6F2222}"/>
              </a:ext>
            </a:extLst>
          </p:cNvPr>
          <p:cNvSpPr>
            <a:spLocks noGrp="1"/>
          </p:cNvSpPr>
          <p:nvPr>
            <p:ph type="subTitle" idx="1"/>
          </p:nvPr>
        </p:nvSpPr>
        <p:spPr>
          <a:xfrm>
            <a:off x="5271524" y="4460708"/>
            <a:ext cx="6280299" cy="1757211"/>
          </a:xfrm>
        </p:spPr>
        <p:txBody>
          <a:bodyPr anchor="t">
            <a:normAutofit/>
          </a:bodyPr>
          <a:lstStyle/>
          <a:p>
            <a:pPr>
              <a:lnSpc>
                <a:spcPct val="90000"/>
              </a:lnSpc>
            </a:pPr>
            <a:r>
              <a:rPr lang="en-US" sz="2000" dirty="0">
                <a:solidFill>
                  <a:schemeClr val="tx1">
                    <a:lumMod val="85000"/>
                    <a:lumOff val="15000"/>
                  </a:schemeClr>
                </a:solidFill>
              </a:rPr>
              <a:t>23 February 2024</a:t>
            </a:r>
          </a:p>
          <a:p>
            <a:pPr>
              <a:lnSpc>
                <a:spcPct val="90000"/>
              </a:lnSpc>
            </a:pPr>
            <a:endParaRPr lang="en-US" sz="1400" dirty="0">
              <a:solidFill>
                <a:schemeClr val="tx1">
                  <a:lumMod val="85000"/>
                  <a:lumOff val="15000"/>
                </a:schemeClr>
              </a:solidFill>
            </a:endParaRPr>
          </a:p>
          <a:p>
            <a:pPr>
              <a:lnSpc>
                <a:spcPct val="90000"/>
              </a:lnSpc>
            </a:pPr>
            <a:endParaRPr lang="en-US" sz="1400" dirty="0">
              <a:solidFill>
                <a:schemeClr val="tx1">
                  <a:lumMod val="85000"/>
                  <a:lumOff val="15000"/>
                </a:schemeClr>
              </a:solidFill>
            </a:endParaRPr>
          </a:p>
          <a:p>
            <a:pPr>
              <a:lnSpc>
                <a:spcPct val="90000"/>
              </a:lnSpc>
            </a:pPr>
            <a:endParaRPr lang="en-US" sz="1400" dirty="0">
              <a:solidFill>
                <a:schemeClr val="tx1">
                  <a:lumMod val="85000"/>
                  <a:lumOff val="15000"/>
                </a:schemeClr>
              </a:solidFill>
            </a:endParaRPr>
          </a:p>
          <a:p>
            <a:pPr>
              <a:lnSpc>
                <a:spcPct val="90000"/>
              </a:lnSpc>
            </a:pPr>
            <a:endParaRPr lang="en-US" sz="1400" dirty="0">
              <a:solidFill>
                <a:schemeClr val="tx1">
                  <a:lumMod val="85000"/>
                  <a:lumOff val="15000"/>
                </a:schemeClr>
              </a:solidFill>
            </a:endParaRPr>
          </a:p>
          <a:p>
            <a:pPr>
              <a:lnSpc>
                <a:spcPct val="90000"/>
              </a:lnSpc>
            </a:pPr>
            <a:endParaRPr lang="en-US" sz="1200" dirty="0">
              <a:solidFill>
                <a:schemeClr val="tx1">
                  <a:lumMod val="85000"/>
                  <a:lumOff val="15000"/>
                </a:schemeClr>
              </a:solidFill>
            </a:endParaRPr>
          </a:p>
          <a:p>
            <a:pPr>
              <a:lnSpc>
                <a:spcPct val="90000"/>
              </a:lnSpc>
            </a:pPr>
            <a:r>
              <a:rPr lang="en-US" sz="1200" dirty="0">
                <a:solidFill>
                  <a:schemeClr val="tx1">
                    <a:lumMod val="85000"/>
                    <a:lumOff val="15000"/>
                  </a:schemeClr>
                </a:solidFill>
              </a:rPr>
              <a:t>Image: James Sant, </a:t>
            </a:r>
            <a:r>
              <a:rPr lang="en-US" sz="1200" i="1" dirty="0">
                <a:solidFill>
                  <a:schemeClr val="tx1">
                    <a:lumMod val="85000"/>
                    <a:lumOff val="15000"/>
                  </a:schemeClr>
                </a:solidFill>
              </a:rPr>
              <a:t>Captain Colin Mackenzie </a:t>
            </a:r>
            <a:r>
              <a:rPr lang="en-US" sz="1200" dirty="0">
                <a:solidFill>
                  <a:schemeClr val="tx1">
                    <a:lumMod val="85000"/>
                    <a:lumOff val="15000"/>
                  </a:schemeClr>
                </a:solidFill>
              </a:rPr>
              <a:t>(c.1842). Oil paint on canvas.</a:t>
            </a:r>
          </a:p>
        </p:txBody>
      </p:sp>
      <p:pic>
        <p:nvPicPr>
          <p:cNvPr id="6" name="Picture 5" descr="A picture containing text&#10;&#10;Description automatically generated">
            <a:extLst>
              <a:ext uri="{FF2B5EF4-FFF2-40B4-BE49-F238E27FC236}">
                <a16:creationId xmlns:a16="http://schemas.microsoft.com/office/drawing/2014/main" id="{2458BB87-FA63-80C9-1EE3-66F8A94E8C1B}"/>
              </a:ext>
            </a:extLst>
          </p:cNvPr>
          <p:cNvPicPr>
            <a:picLocks noChangeAspect="1"/>
          </p:cNvPicPr>
          <p:nvPr/>
        </p:nvPicPr>
        <p:blipFill>
          <a:blip r:embed="rId2"/>
          <a:stretch>
            <a:fillRect/>
          </a:stretch>
        </p:blipFill>
        <p:spPr>
          <a:xfrm>
            <a:off x="902670" y="620720"/>
            <a:ext cx="3456600" cy="5597733"/>
          </a:xfrm>
          <a:prstGeom prst="rect">
            <a:avLst/>
          </a:prstGeom>
        </p:spPr>
      </p:pic>
      <p:cxnSp>
        <p:nvCxnSpPr>
          <p:cNvPr id="19" name="Straight Connector 18">
            <a:extLst>
              <a:ext uri="{FF2B5EF4-FFF2-40B4-BE49-F238E27FC236}">
                <a16:creationId xmlns:a16="http://schemas.microsoft.com/office/drawing/2014/main" id="{640A410A-1838-4131-95A6-2BE4F8D412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09640" y="4388141"/>
            <a:ext cx="5852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4998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4382347"/>
            <a:ext cx="5688020"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111610-876C-BCEA-0A16-BC2379CBAD2C}"/>
              </a:ext>
            </a:extLst>
          </p:cNvPr>
          <p:cNvSpPr>
            <a:spLocks noGrp="1"/>
          </p:cNvSpPr>
          <p:nvPr>
            <p:ph type="title"/>
          </p:nvPr>
        </p:nvSpPr>
        <p:spPr>
          <a:xfrm>
            <a:off x="573024" y="4608575"/>
            <a:ext cx="5242560" cy="1765715"/>
          </a:xfrm>
        </p:spPr>
        <p:txBody>
          <a:bodyPr vert="horz" lIns="91440" tIns="45720" rIns="91440" bIns="45720" rtlCol="0">
            <a:normAutofit/>
          </a:bodyPr>
          <a:lstStyle/>
          <a:p>
            <a:pPr algn="r"/>
            <a:r>
              <a:rPr lang="en-US" sz="4400" kern="1200" cap="all" spc="200" baseline="0">
                <a:solidFill>
                  <a:srgbClr val="FFFFFF"/>
                </a:solidFill>
                <a:latin typeface="+mj-lt"/>
                <a:ea typeface="+mj-ea"/>
                <a:cs typeface="+mj-cs"/>
              </a:rPr>
              <a:t>overview</a:t>
            </a:r>
          </a:p>
        </p:txBody>
      </p:sp>
      <p:pic>
        <p:nvPicPr>
          <p:cNvPr id="5" name="Picture 4" descr="Map&#10;&#10;Description automatically generated">
            <a:extLst>
              <a:ext uri="{FF2B5EF4-FFF2-40B4-BE49-F238E27FC236}">
                <a16:creationId xmlns:a16="http://schemas.microsoft.com/office/drawing/2014/main" id="{21997876-6748-8298-3337-38F436530B66}"/>
              </a:ext>
            </a:extLst>
          </p:cNvPr>
          <p:cNvPicPr>
            <a:picLocks noChangeAspect="1"/>
          </p:cNvPicPr>
          <p:nvPr/>
        </p:nvPicPr>
        <p:blipFill rotWithShape="1">
          <a:blip r:embed="rId2"/>
          <a:srcRect t="4140" b="4140"/>
          <a:stretch/>
        </p:blipFill>
        <p:spPr>
          <a:xfrm>
            <a:off x="327547" y="321733"/>
            <a:ext cx="5688020" cy="3899748"/>
          </a:xfrm>
          <a:prstGeom prst="rect">
            <a:avLst/>
          </a:prstGeom>
        </p:spPr>
      </p:pic>
      <p:sp>
        <p:nvSpPr>
          <p:cNvPr id="12" name="Rectangle 11">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rgbClr val="6B5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24C303-656E-7503-60B3-AF54FED5B4B8}"/>
              </a:ext>
            </a:extLst>
          </p:cNvPr>
          <p:cNvSpPr>
            <a:spLocks noGrp="1"/>
          </p:cNvSpPr>
          <p:nvPr>
            <p:ph idx="1"/>
          </p:nvPr>
        </p:nvSpPr>
        <p:spPr>
          <a:xfrm>
            <a:off x="6661065" y="682906"/>
            <a:ext cx="4724573" cy="5549452"/>
          </a:xfrm>
        </p:spPr>
        <p:txBody>
          <a:bodyPr vert="horz" lIns="91440" tIns="45720" rIns="91440" bIns="45720" rtlCol="0" anchor="ctr">
            <a:normAutofit fontScale="92500" lnSpcReduction="10000"/>
          </a:bodyPr>
          <a:lstStyle/>
          <a:p>
            <a:pPr marL="0" indent="0">
              <a:spcBef>
                <a:spcPts val="0"/>
              </a:spcBef>
              <a:buNone/>
            </a:pPr>
            <a:endParaRPr lang="en-US" dirty="0">
              <a:solidFill>
                <a:srgbClr val="FFFFFF"/>
              </a:solidFill>
            </a:endParaRPr>
          </a:p>
          <a:p>
            <a:pPr marL="0" indent="0">
              <a:spcBef>
                <a:spcPts val="0"/>
              </a:spcBef>
              <a:buNone/>
            </a:pPr>
            <a:r>
              <a:rPr lang="en-US" sz="2000" dirty="0">
                <a:solidFill>
                  <a:srgbClr val="FFFFFF"/>
                </a:solidFill>
              </a:rPr>
              <a:t>In approaching imperialism, we examine how the project of modernity and ideas of progress are underpinned not necessarily by rationality, but its negation: primitive body and desires, atavistic states of being (“living like brutes”). </a:t>
            </a:r>
          </a:p>
          <a:p>
            <a:pPr marL="0" indent="0">
              <a:spcBef>
                <a:spcPts val="0"/>
              </a:spcBef>
              <a:buNone/>
            </a:pPr>
            <a:endParaRPr lang="en-US" sz="2000" dirty="0">
              <a:solidFill>
                <a:srgbClr val="FFFFFF"/>
              </a:solidFill>
            </a:endParaRPr>
          </a:p>
          <a:p>
            <a:pPr marL="0" indent="0">
              <a:spcBef>
                <a:spcPts val="0"/>
              </a:spcBef>
              <a:buNone/>
            </a:pPr>
            <a:r>
              <a:rPr lang="en-US" sz="2000" dirty="0">
                <a:solidFill>
                  <a:srgbClr val="FFFFFF"/>
                </a:solidFill>
              </a:rPr>
              <a:t>To trace the development of such ’hauntings’, and the way resistance can be articulated, we consider:</a:t>
            </a:r>
          </a:p>
          <a:p>
            <a:pPr>
              <a:spcBef>
                <a:spcPts val="0"/>
              </a:spcBef>
              <a:buClr>
                <a:schemeClr val="bg1"/>
              </a:buClr>
              <a:buSzPct val="120000"/>
              <a:buFont typeface="Arial" panose="020B0604020202020204" pitchFamily="34" charset="0"/>
              <a:buChar char="•"/>
            </a:pPr>
            <a:endParaRPr lang="en-US" sz="2000" dirty="0">
              <a:solidFill>
                <a:srgbClr val="FFFFFF"/>
              </a:solidFill>
            </a:endParaRPr>
          </a:p>
          <a:p>
            <a:pPr>
              <a:spcBef>
                <a:spcPts val="0"/>
              </a:spcBef>
              <a:buClr>
                <a:schemeClr val="bg1"/>
              </a:buClr>
              <a:buSzPct val="120000"/>
              <a:buFont typeface="Arial" panose="020B0604020202020204" pitchFamily="34" charset="0"/>
              <a:buChar char="•"/>
            </a:pPr>
            <a:r>
              <a:rPr lang="en-US" sz="2000" dirty="0">
                <a:solidFill>
                  <a:srgbClr val="FFFFFF"/>
                </a:solidFill>
              </a:rPr>
              <a:t>Man, politics and the pre-modern</a:t>
            </a:r>
          </a:p>
          <a:p>
            <a:pPr>
              <a:spcBef>
                <a:spcPts val="0"/>
              </a:spcBef>
              <a:buClr>
                <a:schemeClr val="bg1"/>
              </a:buClr>
              <a:buSzPct val="120000"/>
              <a:buFont typeface="Arial" panose="020B0604020202020204" pitchFamily="34" charset="0"/>
              <a:buChar char="•"/>
            </a:pPr>
            <a:r>
              <a:rPr lang="en-US" sz="2000" dirty="0">
                <a:solidFill>
                  <a:srgbClr val="FFFFFF"/>
                </a:solidFill>
              </a:rPr>
              <a:t>Imperialism and the emergence of articulated categories of race, gender and class</a:t>
            </a:r>
          </a:p>
          <a:p>
            <a:pPr>
              <a:spcBef>
                <a:spcPts val="0"/>
              </a:spcBef>
              <a:buClr>
                <a:schemeClr val="bg1"/>
              </a:buClr>
              <a:buSzPct val="120000"/>
              <a:buFont typeface="Arial" panose="020B0604020202020204" pitchFamily="34" charset="0"/>
              <a:buChar char="•"/>
            </a:pPr>
            <a:r>
              <a:rPr lang="en-US" sz="2000" dirty="0">
                <a:solidFill>
                  <a:srgbClr val="FFFFFF"/>
                </a:solidFill>
              </a:rPr>
              <a:t>Securing the nation-state </a:t>
            </a:r>
          </a:p>
          <a:p>
            <a:pPr>
              <a:spcBef>
                <a:spcPts val="0"/>
              </a:spcBef>
              <a:buClr>
                <a:schemeClr val="bg1"/>
              </a:buClr>
              <a:buSzPct val="120000"/>
              <a:buFont typeface="Arial" panose="020B0604020202020204" pitchFamily="34" charset="0"/>
              <a:buChar char="•"/>
            </a:pPr>
            <a:r>
              <a:rPr lang="en-US" sz="2000" dirty="0">
                <a:solidFill>
                  <a:srgbClr val="FFFFFF"/>
                </a:solidFill>
              </a:rPr>
              <a:t>The construction of hegemonic masculinities in the world gender order </a:t>
            </a:r>
          </a:p>
          <a:p>
            <a:pPr>
              <a:spcBef>
                <a:spcPts val="0"/>
              </a:spcBef>
              <a:buClr>
                <a:schemeClr val="bg1"/>
              </a:buClr>
              <a:buSzPct val="120000"/>
              <a:buFont typeface="Arial" panose="020B0604020202020204" pitchFamily="34" charset="0"/>
              <a:buChar char="•"/>
            </a:pPr>
            <a:r>
              <a:rPr lang="en-US" sz="2000" dirty="0">
                <a:solidFill>
                  <a:srgbClr val="FFFFFF"/>
                </a:solidFill>
              </a:rPr>
              <a:t>Decolonial feminism as a tool of resistance</a:t>
            </a:r>
          </a:p>
          <a:p>
            <a:pPr>
              <a:spcBef>
                <a:spcPts val="0"/>
              </a:spcBef>
              <a:buClr>
                <a:schemeClr val="bg1"/>
              </a:buClr>
              <a:buSzPct val="120000"/>
              <a:buFont typeface="Arial" panose="020B0604020202020204" pitchFamily="34" charset="0"/>
              <a:buChar char="•"/>
            </a:pPr>
            <a:endParaRPr lang="en-US" sz="2000" dirty="0">
              <a:solidFill>
                <a:srgbClr val="FFFFFF"/>
              </a:solidFill>
            </a:endParaRPr>
          </a:p>
          <a:p>
            <a:pPr marL="0" indent="0">
              <a:spcBef>
                <a:spcPts val="0"/>
              </a:spcBef>
              <a:buNone/>
            </a:pPr>
            <a:endParaRPr lang="en-US" sz="1200" dirty="0">
              <a:solidFill>
                <a:srgbClr val="FFFFFF"/>
              </a:solidFill>
            </a:endParaRPr>
          </a:p>
          <a:p>
            <a:pPr marL="0" indent="0">
              <a:spcBef>
                <a:spcPts val="0"/>
              </a:spcBef>
              <a:buNone/>
            </a:pPr>
            <a:endParaRPr lang="en-US" sz="1200" dirty="0">
              <a:solidFill>
                <a:srgbClr val="FFFFFF"/>
              </a:solidFill>
            </a:endParaRPr>
          </a:p>
          <a:p>
            <a:pPr marL="0" indent="0">
              <a:spcBef>
                <a:spcPts val="0"/>
              </a:spcBef>
              <a:buNone/>
            </a:pPr>
            <a:r>
              <a:rPr lang="en-US" sz="1200" dirty="0">
                <a:solidFill>
                  <a:srgbClr val="FFFFFF"/>
                </a:solidFill>
              </a:rPr>
              <a:t>Image: J. C. R. </a:t>
            </a:r>
            <a:r>
              <a:rPr lang="en-US" sz="1200" dirty="0" err="1">
                <a:solidFill>
                  <a:srgbClr val="FFFFFF"/>
                </a:solidFill>
              </a:rPr>
              <a:t>Colomb</a:t>
            </a:r>
            <a:r>
              <a:rPr lang="en-US" sz="1200" dirty="0">
                <a:solidFill>
                  <a:srgbClr val="FFFFFF"/>
                </a:solidFill>
              </a:rPr>
              <a:t>, </a:t>
            </a:r>
            <a:r>
              <a:rPr lang="en-US" sz="1200" i="1" dirty="0">
                <a:solidFill>
                  <a:srgbClr val="FFFFFF"/>
                </a:solidFill>
              </a:rPr>
              <a:t>Imperial Federation, map of the world showing the extent of the British Empire in 1886</a:t>
            </a:r>
            <a:r>
              <a:rPr lang="en-US" sz="1200" dirty="0">
                <a:solidFill>
                  <a:srgbClr val="FFFFFF"/>
                </a:solidFill>
              </a:rPr>
              <a:t>.</a:t>
            </a:r>
          </a:p>
        </p:txBody>
      </p:sp>
    </p:spTree>
    <p:extLst>
      <p:ext uri="{BB962C8B-B14F-4D97-AF65-F5344CB8AC3E}">
        <p14:creationId xmlns:p14="http://schemas.microsoft.com/office/powerpoint/2010/main" val="261391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32A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5B63BB36-2F01-459A-322B-311D6AC31359}"/>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Ulysses </a:t>
            </a:r>
            <a:r>
              <a:rPr lang="en-US" dirty="0" err="1">
                <a:solidFill>
                  <a:srgbClr val="FFFFFF"/>
                </a:solidFill>
              </a:rPr>
              <a:t>anD</a:t>
            </a:r>
            <a:r>
              <a:rPr lang="en-US" dirty="0">
                <a:solidFill>
                  <a:srgbClr val="FFFFFF"/>
                </a:solidFill>
              </a:rPr>
              <a:t> </a:t>
            </a:r>
            <a:br>
              <a:rPr lang="en-US" dirty="0">
                <a:solidFill>
                  <a:srgbClr val="FFFFFF"/>
                </a:solidFill>
              </a:rPr>
            </a:br>
            <a:r>
              <a:rPr lang="en-US" dirty="0">
                <a:solidFill>
                  <a:srgbClr val="FFFFFF"/>
                </a:solidFill>
              </a:rPr>
              <a:t>political thought</a:t>
            </a:r>
          </a:p>
        </p:txBody>
      </p:sp>
      <p:pic>
        <p:nvPicPr>
          <p:cNvPr id="4" name="Picture 3" descr="A picture containing wall, indoor, black, jar&#10;&#10;Description automatically generated">
            <a:extLst>
              <a:ext uri="{FF2B5EF4-FFF2-40B4-BE49-F238E27FC236}">
                <a16:creationId xmlns:a16="http://schemas.microsoft.com/office/drawing/2014/main" id="{24ACA4D5-CE9A-6EC5-1DF1-2CA7390F6722}"/>
              </a:ext>
            </a:extLst>
          </p:cNvPr>
          <p:cNvPicPr>
            <a:picLocks noChangeAspect="1"/>
          </p:cNvPicPr>
          <p:nvPr/>
        </p:nvPicPr>
        <p:blipFill rotWithShape="1">
          <a:blip r:embed="rId2"/>
          <a:srcRect l="12624" r="5513" b="2"/>
          <a:stretch/>
        </p:blipFill>
        <p:spPr>
          <a:xfrm>
            <a:off x="327547" y="321733"/>
            <a:ext cx="3448718" cy="4107392"/>
          </a:xfrm>
          <a:prstGeom prst="rect">
            <a:avLst/>
          </a:prstGeom>
        </p:spPr>
      </p:pic>
      <p:pic>
        <p:nvPicPr>
          <p:cNvPr id="5" name="Content Placeholder 4" descr="A picture containing indoor, crab, cooking, lobster&#10;&#10;Description automatically generated">
            <a:extLst>
              <a:ext uri="{FF2B5EF4-FFF2-40B4-BE49-F238E27FC236}">
                <a16:creationId xmlns:a16="http://schemas.microsoft.com/office/drawing/2014/main" id="{39EA50B1-50F3-52BE-34E5-2F4F4962C8C2}"/>
              </a:ext>
            </a:extLst>
          </p:cNvPr>
          <p:cNvPicPr>
            <a:picLocks noChangeAspect="1"/>
          </p:cNvPicPr>
          <p:nvPr/>
        </p:nvPicPr>
        <p:blipFill rotWithShape="1">
          <a:blip r:embed="rId3"/>
          <a:srcRect l="23291" r="20647" b="-2"/>
          <a:stretch/>
        </p:blipFill>
        <p:spPr>
          <a:xfrm>
            <a:off x="3925067" y="321732"/>
            <a:ext cx="3448718" cy="4106284"/>
          </a:xfrm>
          <a:prstGeom prst="rect">
            <a:avLst/>
          </a:prstGeom>
        </p:spPr>
      </p:pic>
      <p:sp>
        <p:nvSpPr>
          <p:cNvPr id="37" name="Rectangle 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0" name="Content Placeholder 20">
            <a:extLst>
              <a:ext uri="{FF2B5EF4-FFF2-40B4-BE49-F238E27FC236}">
                <a16:creationId xmlns:a16="http://schemas.microsoft.com/office/drawing/2014/main" id="{87E6CD54-B295-C457-E442-C2102C70D926}"/>
              </a:ext>
            </a:extLst>
          </p:cNvPr>
          <p:cNvSpPr>
            <a:spLocks noGrp="1"/>
          </p:cNvSpPr>
          <p:nvPr>
            <p:ph idx="1"/>
          </p:nvPr>
        </p:nvSpPr>
        <p:spPr>
          <a:xfrm>
            <a:off x="7736306" y="393724"/>
            <a:ext cx="3931438" cy="6070549"/>
          </a:xfrm>
        </p:spPr>
        <p:txBody>
          <a:bodyPr anchor="ctr">
            <a:normAutofit lnSpcReduction="10000"/>
          </a:bodyPr>
          <a:lstStyle/>
          <a:p>
            <a:r>
              <a:rPr lang="en-US" sz="2000" b="1" dirty="0">
                <a:solidFill>
                  <a:srgbClr val="FFFFFF"/>
                </a:solidFill>
              </a:rPr>
              <a:t>What makes us political animals/beings/individuals?</a:t>
            </a:r>
          </a:p>
          <a:p>
            <a:r>
              <a:rPr lang="en-US" sz="2000" dirty="0">
                <a:solidFill>
                  <a:srgbClr val="FFFFFF"/>
                </a:solidFill>
              </a:rPr>
              <a:t>For political thinkers, the episode of Ulysses and the sirens exemplifies rationality, autonomy and justifying restraint to obtain more freedom = the virtues of self-knowledge and self-restraint</a:t>
            </a:r>
          </a:p>
          <a:p>
            <a:r>
              <a:rPr lang="en-US" sz="2000" dirty="0">
                <a:solidFill>
                  <a:srgbClr val="FFFFFF"/>
                </a:solidFill>
              </a:rPr>
              <a:t>For feminist thinkers, the Odyssey is where we begin to hear </a:t>
            </a:r>
            <a:r>
              <a:rPr lang="en-US" sz="2000" i="1" dirty="0" err="1">
                <a:solidFill>
                  <a:srgbClr val="FFFFFF"/>
                </a:solidFill>
              </a:rPr>
              <a:t>muthos</a:t>
            </a:r>
            <a:r>
              <a:rPr lang="en-US" sz="2000" i="1" dirty="0">
                <a:solidFill>
                  <a:srgbClr val="FFFFFF"/>
                </a:solidFill>
              </a:rPr>
              <a:t>, </a:t>
            </a:r>
            <a:r>
              <a:rPr lang="en-US" sz="2000" dirty="0">
                <a:solidFill>
                  <a:srgbClr val="FFFFFF"/>
                </a:solidFill>
              </a:rPr>
              <a:t>the</a:t>
            </a:r>
            <a:r>
              <a:rPr lang="en-US" sz="2000" i="1" dirty="0">
                <a:solidFill>
                  <a:srgbClr val="FFFFFF"/>
                </a:solidFill>
              </a:rPr>
              <a:t> a</a:t>
            </a:r>
            <a:r>
              <a:rPr lang="en-US" sz="2000" dirty="0">
                <a:solidFill>
                  <a:srgbClr val="FFFFFF"/>
                </a:solidFill>
              </a:rPr>
              <a:t>uthoritative voice that speaks the political domain (and it excludes women)</a:t>
            </a:r>
          </a:p>
          <a:p>
            <a:pPr marL="310896" lvl="2" indent="0">
              <a:buNone/>
            </a:pPr>
            <a:r>
              <a:rPr lang="en-US" sz="1600" dirty="0">
                <a:solidFill>
                  <a:srgbClr val="FFFFFF"/>
                </a:solidFill>
              </a:rPr>
              <a:t>‘Mother,’ [Telemachus] says, ‘go back up into your quarters, and take up your own work, the loom and the distaff ... speech will be the business of men, all men, and of me most of all; for mine is the power in this household.’ </a:t>
            </a:r>
          </a:p>
          <a:p>
            <a:pPr marL="310896" lvl="2" indent="0">
              <a:buNone/>
            </a:pPr>
            <a:endParaRPr lang="en-US" sz="1600" dirty="0">
              <a:solidFill>
                <a:srgbClr val="FFFFFF"/>
              </a:solidFill>
            </a:endParaRPr>
          </a:p>
          <a:p>
            <a:r>
              <a:rPr lang="en-US" sz="1200" dirty="0">
                <a:solidFill>
                  <a:srgbClr val="FFFFFF"/>
                </a:solidFill>
              </a:rPr>
              <a:t>Image (from left to right): John William Waterhouse, </a:t>
            </a:r>
            <a:r>
              <a:rPr lang="en-US" sz="1200" i="1" dirty="0">
                <a:solidFill>
                  <a:srgbClr val="FFFFFF"/>
                </a:solidFill>
              </a:rPr>
              <a:t>Ulysses and the Sirens</a:t>
            </a:r>
            <a:r>
              <a:rPr lang="en-US" sz="1200" dirty="0">
                <a:solidFill>
                  <a:srgbClr val="FFFFFF"/>
                </a:solidFill>
              </a:rPr>
              <a:t>, 1891. Athenian red-figure stamnos decorated with Ulysses and the sirens on display at the British Museum, 5th century B.C.</a:t>
            </a:r>
          </a:p>
        </p:txBody>
      </p:sp>
    </p:spTree>
    <p:extLst>
      <p:ext uri="{BB962C8B-B14F-4D97-AF65-F5344CB8AC3E}">
        <p14:creationId xmlns:p14="http://schemas.microsoft.com/office/powerpoint/2010/main" val="2073460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6BC5B-79F7-6BDD-A852-BDF387F5D5F4}"/>
              </a:ext>
            </a:extLst>
          </p:cNvPr>
          <p:cNvSpPr>
            <a:spLocks noGrp="1"/>
          </p:cNvSpPr>
          <p:nvPr>
            <p:ph type="title"/>
          </p:nvPr>
        </p:nvSpPr>
        <p:spPr>
          <a:xfrm>
            <a:off x="1024128" y="585216"/>
            <a:ext cx="4867387" cy="1499616"/>
          </a:xfrm>
        </p:spPr>
        <p:txBody>
          <a:bodyPr>
            <a:normAutofit/>
          </a:bodyPr>
          <a:lstStyle/>
          <a:p>
            <a:r>
              <a:rPr lang="en-US" sz="4000" dirty="0"/>
              <a:t>Dante, Ulysses and desire unbound</a:t>
            </a:r>
          </a:p>
        </p:txBody>
      </p:sp>
      <p:sp>
        <p:nvSpPr>
          <p:cNvPr id="9" name="Content Placeholder 8">
            <a:extLst>
              <a:ext uri="{FF2B5EF4-FFF2-40B4-BE49-F238E27FC236}">
                <a16:creationId xmlns:a16="http://schemas.microsoft.com/office/drawing/2014/main" id="{B0752F3E-EA8F-F657-926A-28CB9877D59E}"/>
              </a:ext>
            </a:extLst>
          </p:cNvPr>
          <p:cNvSpPr>
            <a:spLocks noGrp="1"/>
          </p:cNvSpPr>
          <p:nvPr>
            <p:ph idx="1"/>
          </p:nvPr>
        </p:nvSpPr>
        <p:spPr>
          <a:xfrm>
            <a:off x="640067" y="2084832"/>
            <a:ext cx="5660419" cy="4773167"/>
          </a:xfrm>
        </p:spPr>
        <p:txBody>
          <a:bodyPr>
            <a:normAutofit fontScale="47500" lnSpcReduction="20000"/>
          </a:bodyPr>
          <a:lstStyle/>
          <a:p>
            <a:r>
              <a:rPr lang="en-US" sz="3600" b="1" dirty="0"/>
              <a:t>Ulysses as the heroic, flawed hero = the ultimate trespasser</a:t>
            </a:r>
          </a:p>
          <a:p>
            <a:endParaRPr lang="en-US" sz="3600" b="1" dirty="0"/>
          </a:p>
          <a:p>
            <a:r>
              <a:rPr lang="en-US" sz="3600" i="1" dirty="0"/>
              <a:t>Considerate la </a:t>
            </a:r>
            <a:r>
              <a:rPr lang="en-US" sz="3600" i="1" dirty="0" err="1"/>
              <a:t>vostra</a:t>
            </a:r>
            <a:r>
              <a:rPr lang="en-US" sz="3600" i="1" dirty="0"/>
              <a:t> </a:t>
            </a:r>
            <a:r>
              <a:rPr lang="en-US" sz="3600" i="1" dirty="0" err="1"/>
              <a:t>semenza</a:t>
            </a:r>
            <a:r>
              <a:rPr lang="en-US" sz="3600" i="1" dirty="0"/>
              <a:t>:</a:t>
            </a:r>
          </a:p>
          <a:p>
            <a:r>
              <a:rPr lang="en-US" sz="3600" i="1" dirty="0" err="1"/>
              <a:t>Fatti</a:t>
            </a:r>
            <a:r>
              <a:rPr lang="en-US" sz="3600" i="1" dirty="0"/>
              <a:t> non </a:t>
            </a:r>
            <a:r>
              <a:rPr lang="en-US" sz="3600" i="1" dirty="0" err="1"/>
              <a:t>foste</a:t>
            </a:r>
            <a:r>
              <a:rPr lang="en-US" sz="3600" i="1" dirty="0"/>
              <a:t> a </a:t>
            </a:r>
            <a:r>
              <a:rPr lang="en-US" sz="3600" i="1" dirty="0" err="1"/>
              <a:t>viver</a:t>
            </a:r>
            <a:r>
              <a:rPr lang="en-US" sz="3600" i="1" dirty="0"/>
              <a:t> come </a:t>
            </a:r>
            <a:r>
              <a:rPr lang="en-US" sz="3600" i="1" dirty="0" err="1"/>
              <a:t>bruti</a:t>
            </a:r>
            <a:r>
              <a:rPr lang="en-US" sz="3600" i="1" dirty="0"/>
              <a:t>,</a:t>
            </a:r>
          </a:p>
          <a:p>
            <a:r>
              <a:rPr lang="en-US" sz="3600" i="1" dirty="0"/>
              <a:t>Ma per </a:t>
            </a:r>
            <a:r>
              <a:rPr lang="en-US" sz="3600" i="1" dirty="0" err="1"/>
              <a:t>seguir</a:t>
            </a:r>
            <a:r>
              <a:rPr lang="en-US" sz="3600" i="1" dirty="0"/>
              <a:t> </a:t>
            </a:r>
            <a:r>
              <a:rPr lang="en-US" sz="3600" i="1" dirty="0" err="1"/>
              <a:t>virtute</a:t>
            </a:r>
            <a:r>
              <a:rPr lang="en-US" sz="3600" i="1" dirty="0"/>
              <a:t> e </a:t>
            </a:r>
            <a:r>
              <a:rPr lang="en-US" sz="3600" i="1" dirty="0" err="1"/>
              <a:t>conoscenza</a:t>
            </a:r>
            <a:r>
              <a:rPr lang="en-US" sz="3600" i="1" dirty="0"/>
              <a:t>.</a:t>
            </a:r>
          </a:p>
          <a:p>
            <a:endParaRPr lang="en-US" sz="3600" dirty="0"/>
          </a:p>
          <a:p>
            <a:pPr>
              <a:lnSpc>
                <a:spcPct val="170000"/>
              </a:lnSpc>
            </a:pPr>
            <a:r>
              <a:rPr lang="en-US" sz="3600" dirty="0"/>
              <a:t>Consider well the seed that gave you birth:</a:t>
            </a:r>
            <a:br>
              <a:rPr lang="en-US" sz="3600" dirty="0"/>
            </a:br>
            <a:r>
              <a:rPr lang="en-US" sz="3600" dirty="0"/>
              <a:t>you were not made to live your lives as </a:t>
            </a:r>
            <a:r>
              <a:rPr lang="en-US" sz="3600" b="1" dirty="0"/>
              <a:t>brutes</a:t>
            </a:r>
            <a:r>
              <a:rPr lang="en-US" sz="3600" dirty="0"/>
              <a:t>,</a:t>
            </a:r>
            <a:br>
              <a:rPr lang="en-US" sz="3600" dirty="0"/>
            </a:br>
            <a:r>
              <a:rPr lang="en-US" sz="3600" dirty="0"/>
              <a:t>but to be followers of worth and knowledge.’</a:t>
            </a:r>
          </a:p>
          <a:p>
            <a:pPr algn="r"/>
            <a:endParaRPr lang="en-US" dirty="0"/>
          </a:p>
          <a:p>
            <a:pPr algn="r"/>
            <a:r>
              <a:rPr lang="en-US" dirty="0"/>
              <a:t>Divina Commedia, ‘Inferno’, canto 26, 118-120</a:t>
            </a:r>
          </a:p>
          <a:p>
            <a:pPr algn="r"/>
            <a:r>
              <a:rPr lang="en-US" dirty="0"/>
              <a:t>Image: </a:t>
            </a:r>
            <a:r>
              <a:rPr lang="en-GB" b="0" i="0" u="none" strike="noStrike" dirty="0">
                <a:solidFill>
                  <a:srgbClr val="202122"/>
                </a:solidFill>
                <a:effectLst/>
              </a:rPr>
              <a:t>Gustave </a:t>
            </a:r>
            <a:r>
              <a:rPr lang="en-GB" b="0" i="0" u="none" strike="noStrike" dirty="0" err="1">
                <a:solidFill>
                  <a:srgbClr val="202122"/>
                </a:solidFill>
                <a:effectLst/>
              </a:rPr>
              <a:t>Doré</a:t>
            </a:r>
            <a:r>
              <a:rPr lang="en-GB" b="0" i="0" u="none" strike="noStrike" dirty="0">
                <a:solidFill>
                  <a:srgbClr val="202122"/>
                </a:solidFill>
                <a:effectLst/>
              </a:rPr>
              <a:t>, </a:t>
            </a:r>
            <a:r>
              <a:rPr lang="en-GB" b="0" i="1" u="none" strike="noStrike" dirty="0">
                <a:solidFill>
                  <a:srgbClr val="202122"/>
                </a:solidFill>
                <a:effectLst/>
              </a:rPr>
              <a:t>The Flaming Spirits of the evil Counsellors</a:t>
            </a:r>
          </a:p>
          <a:p>
            <a:pPr algn="r"/>
            <a:r>
              <a:rPr lang="en-GB" dirty="0">
                <a:solidFill>
                  <a:srgbClr val="202122"/>
                </a:solidFill>
              </a:rPr>
              <a:t>For more information: https://</a:t>
            </a:r>
            <a:r>
              <a:rPr lang="en-GB" dirty="0" err="1">
                <a:solidFill>
                  <a:srgbClr val="202122"/>
                </a:solidFill>
              </a:rPr>
              <a:t>digitaldante.columbia.edu</a:t>
            </a:r>
            <a:r>
              <a:rPr lang="en-GB" dirty="0">
                <a:solidFill>
                  <a:srgbClr val="202122"/>
                </a:solidFill>
              </a:rPr>
              <a:t>/</a:t>
            </a:r>
            <a:r>
              <a:rPr lang="en-GB" dirty="0" err="1">
                <a:solidFill>
                  <a:srgbClr val="202122"/>
                </a:solidFill>
              </a:rPr>
              <a:t>dante</a:t>
            </a:r>
            <a:r>
              <a:rPr lang="en-GB" dirty="0">
                <a:solidFill>
                  <a:srgbClr val="202122"/>
                </a:solidFill>
              </a:rPr>
              <a:t>/divine-comedy/inferno/inferno-26/</a:t>
            </a:r>
            <a:endParaRPr lang="en-US" dirty="0"/>
          </a:p>
        </p:txBody>
      </p:sp>
      <p:pic>
        <p:nvPicPr>
          <p:cNvPr id="5" name="Content Placeholder 4" descr="A picture containing text, indoor, nature&#10;&#10;Description automatically generated">
            <a:extLst>
              <a:ext uri="{FF2B5EF4-FFF2-40B4-BE49-F238E27FC236}">
                <a16:creationId xmlns:a16="http://schemas.microsoft.com/office/drawing/2014/main" id="{D0F06356-E38E-D074-76AE-C3277F8FC6CC}"/>
              </a:ext>
            </a:extLst>
          </p:cNvPr>
          <p:cNvPicPr>
            <a:picLocks noChangeAspect="1"/>
          </p:cNvPicPr>
          <p:nvPr/>
        </p:nvPicPr>
        <p:blipFill rotWithShape="1">
          <a:blip r:embed="rId2"/>
          <a:srcRect t="8483" b="8196"/>
          <a:stretch/>
        </p:blipFill>
        <p:spPr>
          <a:xfrm>
            <a:off x="6408770" y="734724"/>
            <a:ext cx="5455933" cy="5577840"/>
          </a:xfrm>
          <a:prstGeom prst="rect">
            <a:avLst/>
          </a:prstGeom>
        </p:spPr>
      </p:pic>
    </p:spTree>
    <p:extLst>
      <p:ext uri="{BB962C8B-B14F-4D97-AF65-F5344CB8AC3E}">
        <p14:creationId xmlns:p14="http://schemas.microsoft.com/office/powerpoint/2010/main" val="3339237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82FE9-B9B6-4EA4-4DC6-F31BF3E81846}"/>
              </a:ext>
            </a:extLst>
          </p:cNvPr>
          <p:cNvSpPr>
            <a:spLocks noGrp="1"/>
          </p:cNvSpPr>
          <p:nvPr>
            <p:ph type="title"/>
          </p:nvPr>
        </p:nvSpPr>
        <p:spPr>
          <a:xfrm>
            <a:off x="1024128" y="585216"/>
            <a:ext cx="3133581" cy="1499616"/>
          </a:xfrm>
        </p:spPr>
        <p:txBody>
          <a:bodyPr>
            <a:normAutofit/>
          </a:bodyPr>
          <a:lstStyle/>
          <a:p>
            <a:r>
              <a:rPr lang="en-US" sz="4000" dirty="0"/>
              <a:t>Hobbes and the state of nature </a:t>
            </a:r>
          </a:p>
        </p:txBody>
      </p:sp>
      <p:sp>
        <p:nvSpPr>
          <p:cNvPr id="3" name="Content Placeholder 2">
            <a:extLst>
              <a:ext uri="{FF2B5EF4-FFF2-40B4-BE49-F238E27FC236}">
                <a16:creationId xmlns:a16="http://schemas.microsoft.com/office/drawing/2014/main" id="{027164B4-4FE6-5365-67BE-C6D33023C7A1}"/>
              </a:ext>
            </a:extLst>
          </p:cNvPr>
          <p:cNvSpPr>
            <a:spLocks noGrp="1"/>
          </p:cNvSpPr>
          <p:nvPr>
            <p:ph idx="1"/>
          </p:nvPr>
        </p:nvSpPr>
        <p:spPr>
          <a:xfrm>
            <a:off x="717174" y="2088201"/>
            <a:ext cx="3279687" cy="4890304"/>
          </a:xfrm>
        </p:spPr>
        <p:txBody>
          <a:bodyPr>
            <a:normAutofit fontScale="85000" lnSpcReduction="20000"/>
          </a:bodyPr>
          <a:lstStyle/>
          <a:p>
            <a:r>
              <a:rPr lang="en-US" sz="1900" dirty="0"/>
              <a:t>Whatsoever therefore is consequent to a time or war where every man is enemy to every man, the same is consequent to the time wherein men live without other security than what their own strength and their own invention shall furnish them withal. In such condition there is no place for industry, because the fruit thereof is uncertain, and consequently no culture of the earth, no navigation nor use of the commodities that may be imported by sea, no commodious building, no instruments of moving and removing such things as require much force, no knowledge of the face of the earth; no account of time, no arts, no letters, no society, and, which is worst of all, continual fear and danger of violent death, and </a:t>
            </a:r>
            <a:r>
              <a:rPr lang="en-US" sz="1900" b="1" dirty="0"/>
              <a:t>the life of man solitary, poor, nasty, brutish, and short. </a:t>
            </a:r>
          </a:p>
          <a:p>
            <a:pPr algn="r"/>
            <a:r>
              <a:rPr lang="en-US" sz="1500" dirty="0"/>
              <a:t>Chapter XIII, Of the Natural Condition of Mankind as Concerning Their Felicity and Misery in </a:t>
            </a:r>
            <a:r>
              <a:rPr lang="en-US" sz="1500" i="1" dirty="0"/>
              <a:t>Leviathan</a:t>
            </a:r>
            <a:r>
              <a:rPr lang="en-US" sz="1500" dirty="0"/>
              <a:t> (1651)</a:t>
            </a:r>
          </a:p>
        </p:txBody>
      </p:sp>
      <p:pic>
        <p:nvPicPr>
          <p:cNvPr id="7" name="Picture 6" descr="A picture containing text, book, old&#10;&#10;Description automatically generated">
            <a:extLst>
              <a:ext uri="{FF2B5EF4-FFF2-40B4-BE49-F238E27FC236}">
                <a16:creationId xmlns:a16="http://schemas.microsoft.com/office/drawing/2014/main" id="{0E09A444-1687-CD62-5C06-B53C55671115}"/>
              </a:ext>
            </a:extLst>
          </p:cNvPr>
          <p:cNvPicPr>
            <a:picLocks noChangeAspect="1"/>
          </p:cNvPicPr>
          <p:nvPr/>
        </p:nvPicPr>
        <p:blipFill>
          <a:blip r:embed="rId2"/>
          <a:stretch>
            <a:fillRect/>
          </a:stretch>
        </p:blipFill>
        <p:spPr>
          <a:xfrm>
            <a:off x="4328932" y="630281"/>
            <a:ext cx="7600818" cy="5434584"/>
          </a:xfrm>
          <a:prstGeom prst="rect">
            <a:avLst/>
          </a:prstGeom>
        </p:spPr>
      </p:pic>
      <p:sp>
        <p:nvSpPr>
          <p:cNvPr id="4" name="TextBox 3">
            <a:extLst>
              <a:ext uri="{FF2B5EF4-FFF2-40B4-BE49-F238E27FC236}">
                <a16:creationId xmlns:a16="http://schemas.microsoft.com/office/drawing/2014/main" id="{683BA11D-5324-0B33-78E7-28015CE9F27A}"/>
              </a:ext>
            </a:extLst>
          </p:cNvPr>
          <p:cNvSpPr txBox="1"/>
          <p:nvPr/>
        </p:nvSpPr>
        <p:spPr>
          <a:xfrm>
            <a:off x="4782191" y="6094690"/>
            <a:ext cx="6801838" cy="461665"/>
          </a:xfrm>
          <a:prstGeom prst="rect">
            <a:avLst/>
          </a:prstGeom>
          <a:noFill/>
        </p:spPr>
        <p:txBody>
          <a:bodyPr wrap="square" rtlCol="0">
            <a:spAutoFit/>
          </a:bodyPr>
          <a:lstStyle/>
          <a:p>
            <a:pPr algn="ctr"/>
            <a:r>
              <a:rPr lang="en-US" sz="1200" dirty="0"/>
              <a:t>Image: Frontispiece of Thomas Hobbes’ </a:t>
            </a:r>
            <a:r>
              <a:rPr lang="en-US" sz="1200" i="1" dirty="0"/>
              <a:t>De </a:t>
            </a:r>
            <a:r>
              <a:rPr lang="en-US" sz="1200" i="1" dirty="0" err="1"/>
              <a:t>Cive</a:t>
            </a:r>
            <a:r>
              <a:rPr lang="en-US" sz="1200" i="1" dirty="0"/>
              <a:t> </a:t>
            </a:r>
            <a:r>
              <a:rPr lang="en-US" sz="1200" dirty="0"/>
              <a:t>(On the Citizen), as it appeared in the original Paris edition of 1642. Work of the engraver Jean Matheus</a:t>
            </a:r>
          </a:p>
        </p:txBody>
      </p:sp>
    </p:spTree>
    <p:extLst>
      <p:ext uri="{BB962C8B-B14F-4D97-AF65-F5344CB8AC3E}">
        <p14:creationId xmlns:p14="http://schemas.microsoft.com/office/powerpoint/2010/main" val="1311200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43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A9ED3A-4767-9D84-6646-67AF8F99EDE0}"/>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Mastering nature, SUBJUGATING THE “OTHER”</a:t>
            </a:r>
          </a:p>
        </p:txBody>
      </p:sp>
      <p:pic>
        <p:nvPicPr>
          <p:cNvPr id="5" name="Content Placeholder 4" descr="A picture containing text&#10;&#10;Description automatically generated">
            <a:extLst>
              <a:ext uri="{FF2B5EF4-FFF2-40B4-BE49-F238E27FC236}">
                <a16:creationId xmlns:a16="http://schemas.microsoft.com/office/drawing/2014/main" id="{EBDB6568-32AF-096B-2C85-C99C2A6CF40B}"/>
              </a:ext>
            </a:extLst>
          </p:cNvPr>
          <p:cNvPicPr>
            <a:picLocks noChangeAspect="1"/>
          </p:cNvPicPr>
          <p:nvPr/>
        </p:nvPicPr>
        <p:blipFill rotWithShape="1">
          <a:blip r:embed="rId2"/>
          <a:srcRect t="3511" r="1" b="11227"/>
          <a:stretch/>
        </p:blipFill>
        <p:spPr>
          <a:xfrm>
            <a:off x="327547" y="321733"/>
            <a:ext cx="7058306" cy="4107392"/>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48A93FA0-A23B-31D0-F6D1-2E24F998A066}"/>
              </a:ext>
            </a:extLst>
          </p:cNvPr>
          <p:cNvSpPr>
            <a:spLocks noGrp="1"/>
          </p:cNvSpPr>
          <p:nvPr>
            <p:ph idx="1"/>
          </p:nvPr>
        </p:nvSpPr>
        <p:spPr>
          <a:xfrm>
            <a:off x="7801337" y="601884"/>
            <a:ext cx="3866407" cy="5790398"/>
          </a:xfrm>
        </p:spPr>
        <p:txBody>
          <a:bodyPr anchor="ctr">
            <a:normAutofit/>
          </a:bodyPr>
          <a:lstStyle/>
          <a:p>
            <a:r>
              <a:rPr lang="en-US" sz="2000" dirty="0">
                <a:solidFill>
                  <a:srgbClr val="FFFFFF"/>
                </a:solidFill>
              </a:rPr>
              <a:t>According to Anne McClintock (1995), the imperialist project saw the birth of three orders: </a:t>
            </a:r>
          </a:p>
          <a:p>
            <a:pPr lvl="1">
              <a:buClr>
                <a:schemeClr val="bg1"/>
              </a:buClr>
            </a:pPr>
            <a:r>
              <a:rPr lang="en-US" dirty="0">
                <a:solidFill>
                  <a:srgbClr val="FFFFFF"/>
                </a:solidFill>
              </a:rPr>
              <a:t>The male, </a:t>
            </a:r>
            <a:r>
              <a:rPr lang="en-US" i="1" dirty="0">
                <a:solidFill>
                  <a:srgbClr val="FFFFFF"/>
                </a:solidFill>
              </a:rPr>
              <a:t>reproductive</a:t>
            </a:r>
            <a:r>
              <a:rPr lang="en-US" dirty="0">
                <a:solidFill>
                  <a:srgbClr val="FFFFFF"/>
                </a:solidFill>
              </a:rPr>
              <a:t> order of patriarchal monogamy</a:t>
            </a:r>
          </a:p>
          <a:p>
            <a:pPr lvl="1">
              <a:buClr>
                <a:schemeClr val="bg1"/>
              </a:buClr>
            </a:pPr>
            <a:r>
              <a:rPr lang="en-US" dirty="0">
                <a:solidFill>
                  <a:srgbClr val="FFFFFF"/>
                </a:solidFill>
              </a:rPr>
              <a:t>The white </a:t>
            </a:r>
            <a:r>
              <a:rPr lang="en-US" i="1" dirty="0">
                <a:solidFill>
                  <a:srgbClr val="FFFFFF"/>
                </a:solidFill>
              </a:rPr>
              <a:t>economic</a:t>
            </a:r>
            <a:r>
              <a:rPr lang="en-US" dirty="0">
                <a:solidFill>
                  <a:srgbClr val="FFFFFF"/>
                </a:solidFill>
              </a:rPr>
              <a:t> order of mining capital</a:t>
            </a:r>
          </a:p>
          <a:p>
            <a:pPr lvl="1">
              <a:buClr>
                <a:schemeClr val="bg1"/>
              </a:buClr>
            </a:pPr>
            <a:r>
              <a:rPr lang="en-US" dirty="0">
                <a:solidFill>
                  <a:srgbClr val="FFFFFF"/>
                </a:solidFill>
              </a:rPr>
              <a:t>The global, </a:t>
            </a:r>
            <a:r>
              <a:rPr lang="en-US" i="1" dirty="0">
                <a:solidFill>
                  <a:srgbClr val="FFFFFF"/>
                </a:solidFill>
              </a:rPr>
              <a:t>political</a:t>
            </a:r>
            <a:r>
              <a:rPr lang="en-US" dirty="0">
                <a:solidFill>
                  <a:srgbClr val="FFFFFF"/>
                </a:solidFill>
              </a:rPr>
              <a:t> order of empire</a:t>
            </a:r>
          </a:p>
          <a:p>
            <a:r>
              <a:rPr lang="en-US" sz="2000" dirty="0">
                <a:solidFill>
                  <a:srgbClr val="FFFFFF"/>
                </a:solidFill>
              </a:rPr>
              <a:t>The erotic fantasy of travel &amp; discovery (the feminized ‘virgin’ land), dominating the unknown </a:t>
            </a:r>
          </a:p>
          <a:p>
            <a:r>
              <a:rPr lang="en-GB" sz="2000" u="none" strike="noStrike" dirty="0">
                <a:solidFill>
                  <a:schemeClr val="bg1"/>
                </a:solidFill>
                <a:effectLst/>
              </a:rPr>
              <a:t>A situation of ambivalence: paranoia and megalomania = the fear of boundary loss and the delusion that comes with exceeding the boundaries</a:t>
            </a:r>
            <a:endParaRPr lang="en-US" sz="2000" dirty="0">
              <a:solidFill>
                <a:srgbClr val="FFFFFF"/>
              </a:solidFill>
            </a:endParaRPr>
          </a:p>
          <a:p>
            <a:r>
              <a:rPr lang="en-US" sz="1300" dirty="0">
                <a:solidFill>
                  <a:srgbClr val="FFFFFF"/>
                </a:solidFill>
              </a:rPr>
              <a:t>Image: </a:t>
            </a:r>
            <a:r>
              <a:rPr lang="en-US" sz="1300" dirty="0">
                <a:solidFill>
                  <a:schemeClr val="bg1"/>
                </a:solidFill>
              </a:rPr>
              <a:t>after an engraving by </a:t>
            </a:r>
            <a:r>
              <a:rPr lang="en-GB" sz="1300" b="0" i="0" u="none" strike="noStrike" dirty="0">
                <a:solidFill>
                  <a:schemeClr val="bg1"/>
                </a:solidFill>
                <a:effectLst/>
              </a:rPr>
              <a:t>Jan van der </a:t>
            </a:r>
            <a:r>
              <a:rPr lang="en-GB" sz="1300" b="0" i="0" u="none" strike="noStrike" dirty="0" err="1">
                <a:solidFill>
                  <a:schemeClr val="bg1"/>
                </a:solidFill>
                <a:effectLst/>
              </a:rPr>
              <a:t>Straet</a:t>
            </a:r>
            <a:r>
              <a:rPr lang="en-GB" sz="1300" b="0" i="0" u="none" strike="noStrike" dirty="0">
                <a:solidFill>
                  <a:schemeClr val="bg1"/>
                </a:solidFill>
                <a:effectLst/>
              </a:rPr>
              <a:t>, </a:t>
            </a:r>
            <a:r>
              <a:rPr lang="en-GB" sz="1300" b="0" i="1" u="none" strike="noStrike" dirty="0">
                <a:solidFill>
                  <a:schemeClr val="bg1"/>
                </a:solidFill>
                <a:effectLst/>
              </a:rPr>
              <a:t>The Discovery of America</a:t>
            </a:r>
            <a:r>
              <a:rPr lang="en-GB" sz="1300" b="0" i="0" u="none" strike="noStrike" dirty="0">
                <a:solidFill>
                  <a:schemeClr val="bg1"/>
                </a:solidFill>
                <a:effectLst/>
              </a:rPr>
              <a:t>, </a:t>
            </a:r>
            <a:r>
              <a:rPr lang="en-GB" sz="1300" u="none" strike="noStrike" dirty="0">
                <a:solidFill>
                  <a:schemeClr val="bg1"/>
                </a:solidFill>
                <a:effectLst/>
              </a:rPr>
              <a:t>c. 1587–89. </a:t>
            </a:r>
            <a:endParaRPr lang="en-US" sz="1300" dirty="0">
              <a:solidFill>
                <a:schemeClr val="bg1"/>
              </a:solidFill>
            </a:endParaRPr>
          </a:p>
        </p:txBody>
      </p:sp>
    </p:spTree>
    <p:extLst>
      <p:ext uri="{BB962C8B-B14F-4D97-AF65-F5344CB8AC3E}">
        <p14:creationId xmlns:p14="http://schemas.microsoft.com/office/powerpoint/2010/main" val="4280331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D5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D376AF-6BD2-BBEB-691B-9A958705E76D}"/>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Securing (white) male re/production</a:t>
            </a:r>
          </a:p>
        </p:txBody>
      </p:sp>
      <p:pic>
        <p:nvPicPr>
          <p:cNvPr id="5" name="Content Placeholder 4" descr="A picture containing indoor, person, dancer&#10;&#10;Description automatically generated">
            <a:extLst>
              <a:ext uri="{FF2B5EF4-FFF2-40B4-BE49-F238E27FC236}">
                <a16:creationId xmlns:a16="http://schemas.microsoft.com/office/drawing/2014/main" id="{C010AEFA-7C7C-D3AB-E1C0-F8C0EC2A53D8}"/>
              </a:ext>
            </a:extLst>
          </p:cNvPr>
          <p:cNvPicPr>
            <a:picLocks noChangeAspect="1"/>
          </p:cNvPicPr>
          <p:nvPr/>
        </p:nvPicPr>
        <p:blipFill rotWithShape="1">
          <a:blip r:embed="rId2"/>
          <a:srcRect t="10313" r="1" b="47061"/>
          <a:stretch/>
        </p:blipFill>
        <p:spPr>
          <a:xfrm>
            <a:off x="327547" y="321733"/>
            <a:ext cx="7058306" cy="4107392"/>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3757D63-A19E-BAC5-8D2C-829F5D5E58A5}"/>
              </a:ext>
            </a:extLst>
          </p:cNvPr>
          <p:cNvSpPr>
            <a:spLocks noGrp="1"/>
          </p:cNvSpPr>
          <p:nvPr>
            <p:ph idx="1"/>
          </p:nvPr>
        </p:nvSpPr>
        <p:spPr>
          <a:xfrm>
            <a:off x="7904747" y="637674"/>
            <a:ext cx="3633537" cy="5502803"/>
          </a:xfrm>
        </p:spPr>
        <p:txBody>
          <a:bodyPr anchor="ctr">
            <a:normAutofit fontScale="92500" lnSpcReduction="20000"/>
          </a:bodyPr>
          <a:lstStyle/>
          <a:p>
            <a:r>
              <a:rPr lang="en-US" sz="2000" b="1" dirty="0">
                <a:solidFill>
                  <a:srgbClr val="FFFFFF"/>
                </a:solidFill>
              </a:rPr>
              <a:t>The centrality of naming = controlling origin</a:t>
            </a:r>
          </a:p>
          <a:p>
            <a:r>
              <a:rPr lang="en-US" sz="2000" dirty="0">
                <a:solidFill>
                  <a:srgbClr val="FFFFFF"/>
                </a:solidFill>
              </a:rPr>
              <a:t>Historically, male desire for a guaranteed relation to origin – securing, as it does, male property and power – is contradicted by the sexual doubling of origins, by women’s visibly active roles in producing a child and men’s uncertain and fleeting contribution. </a:t>
            </a:r>
          </a:p>
          <a:p>
            <a:r>
              <a:rPr lang="en-US" sz="2000" dirty="0">
                <a:solidFill>
                  <a:srgbClr val="FFFFFF"/>
                </a:solidFill>
              </a:rPr>
              <a:t>To compensate for this, men diminish women’s contribution by reducing them to vessels and machines – mere bearers without creative agency or the power to name. (McClintock 1995, 29)</a:t>
            </a:r>
          </a:p>
          <a:p>
            <a:r>
              <a:rPr lang="en-US" sz="2000" b="1" dirty="0">
                <a:solidFill>
                  <a:srgbClr val="FFFFFF"/>
                </a:solidFill>
              </a:rPr>
              <a:t>This is a story of gender and racial dispossession!</a:t>
            </a:r>
          </a:p>
          <a:p>
            <a:endParaRPr lang="en-US" sz="1200" dirty="0">
              <a:solidFill>
                <a:srgbClr val="FFFFFF"/>
              </a:solidFill>
            </a:endParaRPr>
          </a:p>
          <a:p>
            <a:r>
              <a:rPr lang="en-US" sz="1200" dirty="0">
                <a:solidFill>
                  <a:srgbClr val="FFFFFF"/>
                </a:solidFill>
              </a:rPr>
              <a:t>Image: Jan van Eyck, Portrait of Giovanni(?) Arnolfini and his Wife, 1434. Can be viewed at The National Gallery, London.</a:t>
            </a:r>
          </a:p>
        </p:txBody>
      </p:sp>
    </p:spTree>
    <p:extLst>
      <p:ext uri="{BB962C8B-B14F-4D97-AF65-F5344CB8AC3E}">
        <p14:creationId xmlns:p14="http://schemas.microsoft.com/office/powerpoint/2010/main" val="23748193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2287</TotalTime>
  <Words>2958</Words>
  <Application>Microsoft Macintosh PowerPoint</Application>
  <PresentationFormat>Widescreen</PresentationFormat>
  <Paragraphs>237</Paragraphs>
  <Slides>29</Slides>
  <Notes>1</Notes>
  <HiddenSlides>0</HiddenSlides>
  <MMClips>3</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40" baseType="lpstr">
      <vt:lpstr>Arial</vt:lpstr>
      <vt:lpstr>Arial Black</vt:lpstr>
      <vt:lpstr>Calibri</vt:lpstr>
      <vt:lpstr>LiberationSerif</vt:lpstr>
      <vt:lpstr>Roboto</vt:lpstr>
      <vt:lpstr>Tw Cen MT</vt:lpstr>
      <vt:lpstr>Tw Cen MT Condensed</vt:lpstr>
      <vt:lpstr>Wingdings</vt:lpstr>
      <vt:lpstr>Wingdings 3</vt:lpstr>
      <vt:lpstr>Integral</vt:lpstr>
      <vt:lpstr>Diapositive think-cell</vt:lpstr>
      <vt:lpstr>PowerPoint Presentation</vt:lpstr>
      <vt:lpstr>SPIR alumni networking event for final &amp; 2nd year students</vt:lpstr>
      <vt:lpstr>FROM Empire TO DECOLONIAL FEMINISM</vt:lpstr>
      <vt:lpstr>overview</vt:lpstr>
      <vt:lpstr>Ulysses anD  political thought</vt:lpstr>
      <vt:lpstr>Dante, Ulysses and desire unbound</vt:lpstr>
      <vt:lpstr>Hobbes and the state of nature </vt:lpstr>
      <vt:lpstr>Mastering nature, SUBJUGATING THE “OTHER”</vt:lpstr>
      <vt:lpstr>Securing (white) male re/production</vt:lpstr>
      <vt:lpstr>Imperial complicity, Dangerous liminality</vt:lpstr>
      <vt:lpstr>Purity and contamination</vt:lpstr>
      <vt:lpstr>PowerPoint Presentation</vt:lpstr>
      <vt:lpstr>The haunting ‘other’</vt:lpstr>
      <vt:lpstr>PowerPoint Presentation</vt:lpstr>
      <vt:lpstr>PowerPoint Presentation</vt:lpstr>
      <vt:lpstr>Crossing borders</vt:lpstr>
      <vt:lpstr>Gender and the nation</vt:lpstr>
      <vt:lpstr>PowerPoint Presentation</vt:lpstr>
      <vt:lpstr>PowerPoint Presentation</vt:lpstr>
      <vt:lpstr>PowerPoint Presentation</vt:lpstr>
      <vt:lpstr>PowerPoint Presentation</vt:lpstr>
      <vt:lpstr>To summarise</vt:lpstr>
      <vt:lpstr>Hegemonic masculinity</vt:lpstr>
      <vt:lpstr>Chandra Talpade Mohanty: Under western eyes</vt:lpstr>
      <vt:lpstr>Maria lugones: toward a decolonial feminism</vt:lpstr>
      <vt:lpstr>PowerPoint Presentation</vt:lpstr>
      <vt:lpstr>PowerPoint Presentation</vt:lpstr>
      <vt:lpstr>TOPIC 5 : Readings for seminars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politics of sex</dc:title>
  <dc:creator>Alaya Forte</dc:creator>
  <cp:lastModifiedBy>Alaya Forte</cp:lastModifiedBy>
  <cp:revision>77</cp:revision>
  <dcterms:created xsi:type="dcterms:W3CDTF">2023-02-12T06:12:41Z</dcterms:created>
  <dcterms:modified xsi:type="dcterms:W3CDTF">2024-02-22T21:22:42Z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98fac97-8d33-4425-95a4-f76d2cce012e_Enabled">
    <vt:lpwstr>true</vt:lpwstr>
  </property>
  <property fmtid="{D5CDD505-2E9C-101B-9397-08002B2CF9AE}" pid="3" name="MSIP_Label_b98fac97-8d33-4425-95a4-f76d2cce012e_SetDate">
    <vt:lpwstr>2023-02-12T07:29:41Z</vt:lpwstr>
  </property>
  <property fmtid="{D5CDD505-2E9C-101B-9397-08002B2CF9AE}" pid="4" name="MSIP_Label_b98fac97-8d33-4425-95a4-f76d2cce012e_Method">
    <vt:lpwstr>Standard</vt:lpwstr>
  </property>
  <property fmtid="{D5CDD505-2E9C-101B-9397-08002B2CF9AE}" pid="5" name="MSIP_Label_b98fac97-8d33-4425-95a4-f76d2cce012e_Name">
    <vt:lpwstr>defa4170-0d19-0005-0004-bc88714345d2</vt:lpwstr>
  </property>
  <property fmtid="{D5CDD505-2E9C-101B-9397-08002B2CF9AE}" pid="6" name="MSIP_Label_b98fac97-8d33-4425-95a4-f76d2cce012e_SiteId">
    <vt:lpwstr>674dd0a1-ae62-42c7-a39f-69ee199537a8</vt:lpwstr>
  </property>
  <property fmtid="{D5CDD505-2E9C-101B-9397-08002B2CF9AE}" pid="7" name="MSIP_Label_b98fac97-8d33-4425-95a4-f76d2cce012e_ActionId">
    <vt:lpwstr>c5b30807-72d9-4908-a370-0bddc08c8d5c</vt:lpwstr>
  </property>
  <property fmtid="{D5CDD505-2E9C-101B-9397-08002B2CF9AE}" pid="8" name="MSIP_Label_b98fac97-8d33-4425-95a4-f76d2cce012e_ContentBits">
    <vt:lpwstr>0</vt:lpwstr>
  </property>
</Properties>
</file>