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2"/>
  </p:notesMasterIdLst>
  <p:sldIdLst>
    <p:sldId id="256" r:id="rId3"/>
    <p:sldId id="456" r:id="rId4"/>
    <p:sldId id="353" r:id="rId5"/>
    <p:sldId id="259" r:id="rId6"/>
    <p:sldId id="260" r:id="rId7"/>
    <p:sldId id="262" r:id="rId8"/>
    <p:sldId id="414" r:id="rId9"/>
    <p:sldId id="357" r:id="rId10"/>
    <p:sldId id="287" r:id="rId11"/>
    <p:sldId id="377" r:id="rId12"/>
    <p:sldId id="415" r:id="rId13"/>
    <p:sldId id="284" r:id="rId14"/>
    <p:sldId id="365" r:id="rId15"/>
    <p:sldId id="366" r:id="rId16"/>
    <p:sldId id="266" r:id="rId17"/>
    <p:sldId id="268" r:id="rId18"/>
    <p:sldId id="321" r:id="rId19"/>
    <p:sldId id="420" r:id="rId20"/>
    <p:sldId id="300" r:id="rId21"/>
    <p:sldId id="421" r:id="rId22"/>
    <p:sldId id="404" r:id="rId23"/>
    <p:sldId id="274" r:id="rId24"/>
    <p:sldId id="447" r:id="rId25"/>
    <p:sldId id="448" r:id="rId26"/>
    <p:sldId id="449" r:id="rId27"/>
    <p:sldId id="450" r:id="rId28"/>
    <p:sldId id="451" r:id="rId29"/>
    <p:sldId id="358" r:id="rId30"/>
    <p:sldId id="290" r:id="rId31"/>
    <p:sldId id="390" r:id="rId32"/>
    <p:sldId id="391" r:id="rId33"/>
    <p:sldId id="392" r:id="rId34"/>
    <p:sldId id="271" r:id="rId35"/>
    <p:sldId id="331" r:id="rId36"/>
    <p:sldId id="332" r:id="rId37"/>
    <p:sldId id="333" r:id="rId38"/>
    <p:sldId id="335" r:id="rId39"/>
    <p:sldId id="393" r:id="rId40"/>
    <p:sldId id="454" r:id="rId41"/>
    <p:sldId id="455" r:id="rId42"/>
    <p:sldId id="453" r:id="rId43"/>
    <p:sldId id="272" r:id="rId44"/>
    <p:sldId id="359" r:id="rId45"/>
    <p:sldId id="397" r:id="rId46"/>
    <p:sldId id="398" r:id="rId47"/>
    <p:sldId id="273" r:id="rId48"/>
    <p:sldId id="360" r:id="rId49"/>
    <p:sldId id="324" r:id="rId50"/>
    <p:sldId id="394" r:id="rId51"/>
    <p:sldId id="275" r:id="rId52"/>
    <p:sldId id="423" r:id="rId53"/>
    <p:sldId id="424" r:id="rId54"/>
    <p:sldId id="322" r:id="rId55"/>
    <p:sldId id="400" r:id="rId56"/>
    <p:sldId id="369" r:id="rId57"/>
    <p:sldId id="401" r:id="rId58"/>
    <p:sldId id="336" r:id="rId59"/>
    <p:sldId id="402" r:id="rId60"/>
    <p:sldId id="261" r:id="rId61"/>
    <p:sldId id="346" r:id="rId62"/>
    <p:sldId id="409" r:id="rId63"/>
    <p:sldId id="310" r:id="rId64"/>
    <p:sldId id="343" r:id="rId65"/>
    <p:sldId id="405" r:id="rId66"/>
    <p:sldId id="302" r:id="rId67"/>
    <p:sldId id="347" r:id="rId68"/>
    <p:sldId id="408" r:id="rId69"/>
    <p:sldId id="309" r:id="rId70"/>
    <p:sldId id="411" r:id="rId71"/>
    <p:sldId id="396" r:id="rId72"/>
    <p:sldId id="399" r:id="rId73"/>
    <p:sldId id="373" r:id="rId74"/>
    <p:sldId id="371" r:id="rId75"/>
    <p:sldId id="379" r:id="rId76"/>
    <p:sldId id="381" r:id="rId77"/>
    <p:sldId id="383" r:id="rId78"/>
    <p:sldId id="385" r:id="rId79"/>
    <p:sldId id="374" r:id="rId80"/>
    <p:sldId id="378" r:id="rId81"/>
    <p:sldId id="329" r:id="rId82"/>
    <p:sldId id="380" r:id="rId83"/>
    <p:sldId id="283" r:id="rId84"/>
    <p:sldId id="407" r:id="rId85"/>
    <p:sldId id="286" r:id="rId86"/>
    <p:sldId id="387" r:id="rId87"/>
    <p:sldId id="410" r:id="rId88"/>
    <p:sldId id="412" r:id="rId89"/>
    <p:sldId id="413" r:id="rId90"/>
    <p:sldId id="372" r:id="rId91"/>
    <p:sldId id="370" r:id="rId92"/>
    <p:sldId id="330" r:id="rId93"/>
    <p:sldId id="416" r:id="rId94"/>
    <p:sldId id="270" r:id="rId95"/>
    <p:sldId id="426" r:id="rId96"/>
    <p:sldId id="432" r:id="rId97"/>
    <p:sldId id="434" r:id="rId98"/>
    <p:sldId id="433" r:id="rId99"/>
    <p:sldId id="435" r:id="rId100"/>
    <p:sldId id="436" r:id="rId101"/>
    <p:sldId id="438" r:id="rId102"/>
    <p:sldId id="439" r:id="rId103"/>
    <p:sldId id="437" r:id="rId104"/>
    <p:sldId id="440" r:id="rId105"/>
    <p:sldId id="441" r:id="rId106"/>
    <p:sldId id="442" r:id="rId107"/>
    <p:sldId id="443" r:id="rId108"/>
    <p:sldId id="444" r:id="rId109"/>
    <p:sldId id="445" r:id="rId110"/>
    <p:sldId id="446" r:id="rId111"/>
  </p:sldIdLst>
  <p:sldSz cx="12192000" cy="6858000"/>
  <p:notesSz cx="6858000" cy="9144000"/>
  <p:custDataLst>
    <p:tags r:id="rId1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A512AF-D614-C36E-C5CD-F44AE05064D3}" name="Nicole Pereira" initials="NP" userId="S::hhz187@qmul.ac.uk::7a4900a7-1b7d-4856-a8fe-4cbf929e298f" providerId="AD"/>
  <p188:author id="{73335DCD-D7C3-2C52-B075-C23D382400E3}" name="nicolepereira3@outlook.com" initials="" userId="2cca601a5481364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11" autoAdjust="0"/>
    <p:restoredTop sz="94660"/>
  </p:normalViewPr>
  <p:slideViewPr>
    <p:cSldViewPr snapToGrid="0">
      <p:cViewPr varScale="1">
        <p:scale>
          <a:sx n="67" d="100"/>
          <a:sy n="67" d="100"/>
        </p:scale>
        <p:origin x="362" y="28"/>
      </p:cViewPr>
      <p:guideLst>
        <p:guide orient="horz" pos="2160"/>
        <p:guide pos="3840"/>
      </p:guideLst>
    </p:cSldViewPr>
  </p:slideViewPr>
  <p:notesTextViewPr>
    <p:cViewPr>
      <p:scale>
        <a:sx n="1" d="1"/>
        <a:sy n="1" d="1"/>
      </p:scale>
      <p:origin x="0" y="0"/>
    </p:cViewPr>
  </p:notesTextViewPr>
  <p:sorterViewPr>
    <p:cViewPr>
      <p:scale>
        <a:sx n="70" d="100"/>
        <a:sy n="70" d="100"/>
      </p:scale>
      <p:origin x="0" y="-1173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ableStyles" Target="tableStyle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ags" Target="tags/tag1.xml"/><Relationship Id="rId118" Type="http://schemas.microsoft.com/office/2018/10/relationships/authors" Targe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0A0E9-972D-4C5D-8AAB-772A1703F6CE}" type="datetimeFigureOut">
              <a:rPr lang="en-GB" smtClean="0"/>
              <a:t>03/10/2024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8FEFB-E19B-42DD-9168-B70308E07CEA}" type="slidenum">
              <a:rPr lang="en-GB" smtClean="0"/>
              <a:t>‹#›</a:t>
            </a:fld>
            <a:endParaRPr lang="en-GB"/>
          </a:p>
        </p:txBody>
      </p:sp>
    </p:spTree>
    <p:extLst>
      <p:ext uri="{BB962C8B-B14F-4D97-AF65-F5344CB8AC3E}">
        <p14:creationId xmlns:p14="http://schemas.microsoft.com/office/powerpoint/2010/main" val="23746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CB14EA-7C7C-4808-B09B-1158C1B889C2}" type="slidenum">
              <a:rPr lang="en-GB" smtClean="0"/>
              <a:pPr/>
              <a:t>34</a:t>
            </a:fld>
            <a:endParaRPr lang="en-GB"/>
          </a:p>
        </p:txBody>
      </p:sp>
    </p:spTree>
    <p:extLst>
      <p:ext uri="{BB962C8B-B14F-4D97-AF65-F5344CB8AC3E}">
        <p14:creationId xmlns:p14="http://schemas.microsoft.com/office/powerpoint/2010/main" val="1111674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CB14EA-7C7C-4808-B09B-1158C1B889C2}" type="slidenum">
              <a:rPr lang="en-GB" smtClean="0"/>
              <a:pPr/>
              <a:t>35</a:t>
            </a:fld>
            <a:endParaRPr lang="en-GB"/>
          </a:p>
        </p:txBody>
      </p:sp>
    </p:spTree>
    <p:extLst>
      <p:ext uri="{BB962C8B-B14F-4D97-AF65-F5344CB8AC3E}">
        <p14:creationId xmlns:p14="http://schemas.microsoft.com/office/powerpoint/2010/main" val="1687822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CB14EA-7C7C-4808-B09B-1158C1B889C2}" type="slidenum">
              <a:rPr lang="en-GB" smtClean="0"/>
              <a:pPr/>
              <a:t>36</a:t>
            </a:fld>
            <a:endParaRPr lang="en-GB"/>
          </a:p>
        </p:txBody>
      </p:sp>
    </p:spTree>
    <p:extLst>
      <p:ext uri="{BB962C8B-B14F-4D97-AF65-F5344CB8AC3E}">
        <p14:creationId xmlns:p14="http://schemas.microsoft.com/office/powerpoint/2010/main" val="1454736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5E3264-0881-4D4A-B0B6-316B8AA12914}"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9ABE9-63E6-46BD-B69A-B95D47D7C72F}" type="slidenum">
              <a:rPr lang="en-GB" smtClean="0"/>
              <a:t>‹#›</a:t>
            </a:fld>
            <a:endParaRPr lang="en-GB"/>
          </a:p>
        </p:txBody>
      </p:sp>
    </p:spTree>
    <p:extLst>
      <p:ext uri="{BB962C8B-B14F-4D97-AF65-F5344CB8AC3E}">
        <p14:creationId xmlns:p14="http://schemas.microsoft.com/office/powerpoint/2010/main" val="41042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E3264-0881-4D4A-B0B6-316B8AA12914}"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9ABE9-63E6-46BD-B69A-B95D47D7C72F}" type="slidenum">
              <a:rPr lang="en-GB" smtClean="0"/>
              <a:t>‹#›</a:t>
            </a:fld>
            <a:endParaRPr lang="en-GB"/>
          </a:p>
        </p:txBody>
      </p:sp>
    </p:spTree>
    <p:extLst>
      <p:ext uri="{BB962C8B-B14F-4D97-AF65-F5344CB8AC3E}">
        <p14:creationId xmlns:p14="http://schemas.microsoft.com/office/powerpoint/2010/main" val="98975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E3264-0881-4D4A-B0B6-316B8AA12914}"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9ABE9-63E6-46BD-B69A-B95D47D7C72F}" type="slidenum">
              <a:rPr lang="en-GB" smtClean="0"/>
              <a:t>‹#›</a:t>
            </a:fld>
            <a:endParaRPr lang="en-GB"/>
          </a:p>
        </p:txBody>
      </p:sp>
    </p:spTree>
    <p:extLst>
      <p:ext uri="{BB962C8B-B14F-4D97-AF65-F5344CB8AC3E}">
        <p14:creationId xmlns:p14="http://schemas.microsoft.com/office/powerpoint/2010/main" val="358189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E3264-0881-4D4A-B0B6-316B8AA12914}"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9ABE9-63E6-46BD-B69A-B95D47D7C72F}" type="slidenum">
              <a:rPr lang="en-GB" smtClean="0"/>
              <a:t>‹#›</a:t>
            </a:fld>
            <a:endParaRPr lang="en-GB"/>
          </a:p>
        </p:txBody>
      </p:sp>
    </p:spTree>
    <p:extLst>
      <p:ext uri="{BB962C8B-B14F-4D97-AF65-F5344CB8AC3E}">
        <p14:creationId xmlns:p14="http://schemas.microsoft.com/office/powerpoint/2010/main" val="2808444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38711C-5C56-4616-BBB5-ACF9D21E8566}" type="slidenum">
              <a:rPr lang="en-GB"/>
              <a:pPr>
                <a:defRPr/>
              </a:pPr>
              <a:t>‹#›</a:t>
            </a:fld>
            <a:endParaRPr lang="en-GB"/>
          </a:p>
        </p:txBody>
      </p:sp>
    </p:spTree>
    <p:extLst>
      <p:ext uri="{BB962C8B-B14F-4D97-AF65-F5344CB8AC3E}">
        <p14:creationId xmlns:p14="http://schemas.microsoft.com/office/powerpoint/2010/main" val="31758049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6F21D3-BA64-4646-BEE7-0D5AE0FF7E8B}" type="slidenum">
              <a:rPr lang="en-GB"/>
              <a:pPr>
                <a:defRPr/>
              </a:pPr>
              <a:t>‹#›</a:t>
            </a:fld>
            <a:endParaRPr lang="en-GB"/>
          </a:p>
        </p:txBody>
      </p:sp>
    </p:spTree>
    <p:extLst>
      <p:ext uri="{BB962C8B-B14F-4D97-AF65-F5344CB8AC3E}">
        <p14:creationId xmlns:p14="http://schemas.microsoft.com/office/powerpoint/2010/main" val="302851042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524CB8E-81BE-4A68-BE25-0643ACCBBA0E}" type="slidenum">
              <a:rPr lang="en-GB"/>
              <a:pPr>
                <a:defRPr/>
              </a:pPr>
              <a:t>‹#›</a:t>
            </a:fld>
            <a:endParaRPr lang="en-GB"/>
          </a:p>
        </p:txBody>
      </p:sp>
    </p:spTree>
    <p:extLst>
      <p:ext uri="{BB962C8B-B14F-4D97-AF65-F5344CB8AC3E}">
        <p14:creationId xmlns:p14="http://schemas.microsoft.com/office/powerpoint/2010/main" val="365066347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E27CAE9-29C8-42A5-8267-C1337222409B}" type="slidenum">
              <a:rPr lang="en-GB"/>
              <a:pPr>
                <a:defRPr/>
              </a:pPr>
              <a:t>‹#›</a:t>
            </a:fld>
            <a:endParaRPr lang="en-GB"/>
          </a:p>
        </p:txBody>
      </p:sp>
    </p:spTree>
    <p:extLst>
      <p:ext uri="{BB962C8B-B14F-4D97-AF65-F5344CB8AC3E}">
        <p14:creationId xmlns:p14="http://schemas.microsoft.com/office/powerpoint/2010/main" val="302265333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56B8D4A-A9D0-4120-941C-8D5B09193EE7}" type="slidenum">
              <a:rPr lang="en-GB"/>
              <a:pPr>
                <a:defRPr/>
              </a:pPr>
              <a:t>‹#›</a:t>
            </a:fld>
            <a:endParaRPr lang="en-GB"/>
          </a:p>
        </p:txBody>
      </p:sp>
    </p:spTree>
    <p:extLst>
      <p:ext uri="{BB962C8B-B14F-4D97-AF65-F5344CB8AC3E}">
        <p14:creationId xmlns:p14="http://schemas.microsoft.com/office/powerpoint/2010/main" val="128266921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D00E125-A964-4D21-84A9-E200A57E7A53}" type="slidenum">
              <a:rPr lang="en-GB"/>
              <a:pPr>
                <a:defRPr/>
              </a:pPr>
              <a:t>‹#›</a:t>
            </a:fld>
            <a:endParaRPr lang="en-GB"/>
          </a:p>
        </p:txBody>
      </p:sp>
    </p:spTree>
    <p:extLst>
      <p:ext uri="{BB962C8B-B14F-4D97-AF65-F5344CB8AC3E}">
        <p14:creationId xmlns:p14="http://schemas.microsoft.com/office/powerpoint/2010/main" val="387386657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18FFC6E-1336-4EEC-B667-69C77A1B7D40}" type="slidenum">
              <a:rPr lang="en-GB"/>
              <a:pPr>
                <a:defRPr/>
              </a:pPr>
              <a:t>‹#›</a:t>
            </a:fld>
            <a:endParaRPr lang="en-GB"/>
          </a:p>
        </p:txBody>
      </p:sp>
    </p:spTree>
    <p:extLst>
      <p:ext uri="{BB962C8B-B14F-4D97-AF65-F5344CB8AC3E}">
        <p14:creationId xmlns:p14="http://schemas.microsoft.com/office/powerpoint/2010/main" val="35840138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E3264-0881-4D4A-B0B6-316B8AA12914}"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9ABE9-63E6-46BD-B69A-B95D47D7C72F}" type="slidenum">
              <a:rPr lang="en-GB" smtClean="0"/>
              <a:t>‹#›</a:t>
            </a:fld>
            <a:endParaRPr lang="en-GB"/>
          </a:p>
        </p:txBody>
      </p:sp>
    </p:spTree>
    <p:extLst>
      <p:ext uri="{BB962C8B-B14F-4D97-AF65-F5344CB8AC3E}">
        <p14:creationId xmlns:p14="http://schemas.microsoft.com/office/powerpoint/2010/main" val="4287355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EE6FED-7100-4FB9-8A16-2CFF160A0192}" type="slidenum">
              <a:rPr lang="en-GB"/>
              <a:pPr>
                <a:defRPr/>
              </a:pPr>
              <a:t>‹#›</a:t>
            </a:fld>
            <a:endParaRPr lang="en-GB"/>
          </a:p>
        </p:txBody>
      </p:sp>
    </p:spTree>
    <p:extLst>
      <p:ext uri="{BB962C8B-B14F-4D97-AF65-F5344CB8AC3E}">
        <p14:creationId xmlns:p14="http://schemas.microsoft.com/office/powerpoint/2010/main" val="129269750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0C90058-4C6C-4E9D-8160-E6778191E9F7}" type="slidenum">
              <a:rPr lang="en-GB"/>
              <a:pPr>
                <a:defRPr/>
              </a:pPr>
              <a:t>‹#›</a:t>
            </a:fld>
            <a:endParaRPr lang="en-GB"/>
          </a:p>
        </p:txBody>
      </p:sp>
    </p:spTree>
    <p:extLst>
      <p:ext uri="{BB962C8B-B14F-4D97-AF65-F5344CB8AC3E}">
        <p14:creationId xmlns:p14="http://schemas.microsoft.com/office/powerpoint/2010/main" val="253535526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D11D170-1874-41B5-B208-D5D2E37F3990}" type="slidenum">
              <a:rPr lang="en-GB"/>
              <a:pPr>
                <a:defRPr/>
              </a:pPr>
              <a:t>‹#›</a:t>
            </a:fld>
            <a:endParaRPr lang="en-GB"/>
          </a:p>
        </p:txBody>
      </p:sp>
    </p:spTree>
    <p:extLst>
      <p:ext uri="{BB962C8B-B14F-4D97-AF65-F5344CB8AC3E}">
        <p14:creationId xmlns:p14="http://schemas.microsoft.com/office/powerpoint/2010/main" val="312593582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E1EF681-401B-48CB-BB4D-9D1FE31AB4E4}" type="slidenum">
              <a:rPr lang="en-GB"/>
              <a:pPr>
                <a:defRPr/>
              </a:pPr>
              <a:t>‹#›</a:t>
            </a:fld>
            <a:endParaRPr lang="en-GB"/>
          </a:p>
        </p:txBody>
      </p:sp>
    </p:spTree>
    <p:extLst>
      <p:ext uri="{BB962C8B-B14F-4D97-AF65-F5344CB8AC3E}">
        <p14:creationId xmlns:p14="http://schemas.microsoft.com/office/powerpoint/2010/main" val="268513891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5D025DF-DE16-4496-B05C-A87A1DC02C56}" type="slidenum">
              <a:rPr lang="en-GB"/>
              <a:pPr>
                <a:defRPr/>
              </a:pPr>
              <a:t>‹#›</a:t>
            </a:fld>
            <a:endParaRPr lang="en-GB"/>
          </a:p>
        </p:txBody>
      </p:sp>
    </p:spTree>
    <p:extLst>
      <p:ext uri="{BB962C8B-B14F-4D97-AF65-F5344CB8AC3E}">
        <p14:creationId xmlns:p14="http://schemas.microsoft.com/office/powerpoint/2010/main" val="353229693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sz="3600"/>
            </a:lvl1pPr>
          </a:lstStyle>
          <a:p>
            <a:r>
              <a:rPr lang="en-US" dirty="0"/>
              <a:t>Click to edit Master title style</a:t>
            </a:r>
          </a:p>
        </p:txBody>
      </p:sp>
      <p:sp>
        <p:nvSpPr>
          <p:cNvPr id="8" name="Content Placeholder 7"/>
          <p:cNvSpPr>
            <a:spLocks noGrp="1"/>
          </p:cNvSpPr>
          <p:nvPr>
            <p:ph sz="quarter" idx="10"/>
          </p:nvPr>
        </p:nvSpPr>
        <p:spPr>
          <a:xfrm>
            <a:off x="623393" y="2348881"/>
            <a:ext cx="11039177" cy="3959225"/>
          </a:xfrm>
        </p:spPr>
        <p:txBody>
          <a:bodyPr/>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937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5E3264-0881-4D4A-B0B6-316B8AA12914}"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9ABE9-63E6-46BD-B69A-B95D47D7C72F}" type="slidenum">
              <a:rPr lang="en-GB" smtClean="0"/>
              <a:t>‹#›</a:t>
            </a:fld>
            <a:endParaRPr lang="en-GB"/>
          </a:p>
        </p:txBody>
      </p:sp>
    </p:spTree>
    <p:extLst>
      <p:ext uri="{BB962C8B-B14F-4D97-AF65-F5344CB8AC3E}">
        <p14:creationId xmlns:p14="http://schemas.microsoft.com/office/powerpoint/2010/main" val="1199566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5E3264-0881-4D4A-B0B6-316B8AA12914}"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9ABE9-63E6-46BD-B69A-B95D47D7C72F}" type="slidenum">
              <a:rPr lang="en-GB" smtClean="0"/>
              <a:t>‹#›</a:t>
            </a:fld>
            <a:endParaRPr lang="en-GB"/>
          </a:p>
        </p:txBody>
      </p:sp>
    </p:spTree>
    <p:extLst>
      <p:ext uri="{BB962C8B-B14F-4D97-AF65-F5344CB8AC3E}">
        <p14:creationId xmlns:p14="http://schemas.microsoft.com/office/powerpoint/2010/main" val="245932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5E3264-0881-4D4A-B0B6-316B8AA12914}" type="datetimeFigureOut">
              <a:rPr lang="en-GB" smtClean="0"/>
              <a:t>03/10/2024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39ABE9-63E6-46BD-B69A-B95D47D7C72F}" type="slidenum">
              <a:rPr lang="en-GB" smtClean="0"/>
              <a:t>‹#›</a:t>
            </a:fld>
            <a:endParaRPr lang="en-GB"/>
          </a:p>
        </p:txBody>
      </p:sp>
    </p:spTree>
    <p:extLst>
      <p:ext uri="{BB962C8B-B14F-4D97-AF65-F5344CB8AC3E}">
        <p14:creationId xmlns:p14="http://schemas.microsoft.com/office/powerpoint/2010/main" val="250193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65E3264-0881-4D4A-B0B6-316B8AA12914}" type="datetimeFigureOut">
              <a:rPr lang="en-GB" smtClean="0"/>
              <a:t>03/10/2024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39ABE9-63E6-46BD-B69A-B95D47D7C72F}" type="slidenum">
              <a:rPr lang="en-GB" smtClean="0"/>
              <a:t>‹#›</a:t>
            </a:fld>
            <a:endParaRPr lang="en-GB"/>
          </a:p>
        </p:txBody>
      </p:sp>
    </p:spTree>
    <p:extLst>
      <p:ext uri="{BB962C8B-B14F-4D97-AF65-F5344CB8AC3E}">
        <p14:creationId xmlns:p14="http://schemas.microsoft.com/office/powerpoint/2010/main" val="3041058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E3264-0881-4D4A-B0B6-316B8AA12914}" type="datetimeFigureOut">
              <a:rPr lang="en-GB" smtClean="0"/>
              <a:t>03/10/2024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39ABE9-63E6-46BD-B69A-B95D47D7C72F}" type="slidenum">
              <a:rPr lang="en-GB" smtClean="0"/>
              <a:t>‹#›</a:t>
            </a:fld>
            <a:endParaRPr lang="en-GB"/>
          </a:p>
        </p:txBody>
      </p:sp>
    </p:spTree>
    <p:extLst>
      <p:ext uri="{BB962C8B-B14F-4D97-AF65-F5344CB8AC3E}">
        <p14:creationId xmlns:p14="http://schemas.microsoft.com/office/powerpoint/2010/main" val="777894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5E3264-0881-4D4A-B0B6-316B8AA12914}"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9ABE9-63E6-46BD-B69A-B95D47D7C72F}" type="slidenum">
              <a:rPr lang="en-GB" smtClean="0"/>
              <a:t>‹#›</a:t>
            </a:fld>
            <a:endParaRPr lang="en-GB"/>
          </a:p>
        </p:txBody>
      </p:sp>
    </p:spTree>
    <p:extLst>
      <p:ext uri="{BB962C8B-B14F-4D97-AF65-F5344CB8AC3E}">
        <p14:creationId xmlns:p14="http://schemas.microsoft.com/office/powerpoint/2010/main" val="294690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5E3264-0881-4D4A-B0B6-316B8AA12914}"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9ABE9-63E6-46BD-B69A-B95D47D7C72F}" type="slidenum">
              <a:rPr lang="en-GB" smtClean="0"/>
              <a:t>‹#›</a:t>
            </a:fld>
            <a:endParaRPr lang="en-GB"/>
          </a:p>
        </p:txBody>
      </p:sp>
    </p:spTree>
    <p:extLst>
      <p:ext uri="{BB962C8B-B14F-4D97-AF65-F5344CB8AC3E}">
        <p14:creationId xmlns:p14="http://schemas.microsoft.com/office/powerpoint/2010/main" val="454163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E3264-0881-4D4A-B0B6-316B8AA12914}" type="datetimeFigureOut">
              <a:rPr lang="en-GB" smtClean="0"/>
              <a:t>03/10/2024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9ABE9-63E6-46BD-B69A-B95D47D7C72F}" type="slidenum">
              <a:rPr lang="en-GB" smtClean="0"/>
              <a:t>‹#›</a:t>
            </a:fld>
            <a:endParaRPr lang="en-GB"/>
          </a:p>
        </p:txBody>
      </p:sp>
    </p:spTree>
    <p:extLst>
      <p:ext uri="{BB962C8B-B14F-4D97-AF65-F5344CB8AC3E}">
        <p14:creationId xmlns:p14="http://schemas.microsoft.com/office/powerpoint/2010/main" val="382067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lvl1pPr>
          </a:lstStyle>
          <a:p>
            <a:pPr>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lvl1pPr>
          </a:lstStyle>
          <a:p>
            <a:pPr>
              <a:defRPr/>
            </a:pPr>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lvl1pPr>
          </a:lstStyle>
          <a:p>
            <a:pPr>
              <a:defRPr/>
            </a:pPr>
            <a:fld id="{F2320DF3-EA2C-4533-AAFE-86C5C1327264}" type="slidenum">
              <a:rPr lang="en-GB"/>
              <a:pPr>
                <a:defRPr/>
              </a:pPr>
              <a:t>‹#›</a:t>
            </a:fld>
            <a:endParaRPr lang="en-GB"/>
          </a:p>
        </p:txBody>
      </p:sp>
      <p:pic>
        <p:nvPicPr>
          <p:cNvPr id="1031" name="Picture 9" descr="barts_blue_large"/>
          <p:cNvPicPr preferRelativeResize="0">
            <a:picLocks noChangeAspect="1" noChangeArrowheads="1"/>
          </p:cNvPicPr>
          <p:nvPr userDrawn="1"/>
        </p:nvPicPr>
        <p:blipFill>
          <a:blip r:embed="rId15"/>
          <a:srcRect/>
          <a:stretch>
            <a:fillRect/>
          </a:stretch>
        </p:blipFill>
        <p:spPr bwMode="auto">
          <a:xfrm>
            <a:off x="8322734" y="6167438"/>
            <a:ext cx="3507317" cy="457200"/>
          </a:xfrm>
          <a:prstGeom prst="rect">
            <a:avLst/>
          </a:prstGeom>
          <a:noFill/>
          <a:ln w="9525">
            <a:noFill/>
            <a:miter lim="800000"/>
            <a:headEnd/>
            <a:tailEnd/>
          </a:ln>
        </p:spPr>
      </p:pic>
    </p:spTree>
    <p:extLst>
      <p:ext uri="{BB962C8B-B14F-4D97-AF65-F5344CB8AC3E}">
        <p14:creationId xmlns:p14="http://schemas.microsoft.com/office/powerpoint/2010/main" val="14355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2.xml"/></Relationships>
</file>

<file path=ppt/slides/_rels/slide10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5.xml"/></Relationships>
</file>

<file path=ppt/slides/_rels/slide10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slideLayout" Target="../slideLayouts/slideLayout12.xml"/><Relationship Id="rId4"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bnf.nice.org.uk/drug/methotrexate.html#indicationsAndDos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12.xml"/><Relationship Id="rId5" Type="http://schemas.openxmlformats.org/officeDocument/2006/relationships/tags" Target="../tags/tag19.xml"/><Relationship Id="rId4" Type="http://schemas.openxmlformats.org/officeDocument/2006/relationships/tags" Target="../tags/tag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qmplus.qmul.ac.uk/mod/kalvidres/view.php?id=268195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Layout" Target="../slideLayouts/slideLayout12.xml"/><Relationship Id="rId4" Type="http://schemas.openxmlformats.org/officeDocument/2006/relationships/tags" Target="../tags/tag25.xml"/></Relationships>
</file>

<file path=ppt/slides/_rels/slide22.xml.rels><?xml version="1.0" encoding="UTF-8" standalone="yes"?>
<Relationships xmlns="http://schemas.openxmlformats.org/package/2006/relationships"><Relationship Id="rId3" Type="http://schemas.openxmlformats.org/officeDocument/2006/relationships/hyperlink" Target="https://cks.nice.org.uk/topics/hyponatraemia/background-information/causes/" TargetMode="External"/><Relationship Id="rId2" Type="http://schemas.openxmlformats.org/officeDocument/2006/relationships/hyperlink" Target="https://www.gov.uk/drug-safety-update/spironolactone-and-renin-angiotensin-system-drugs-in-heart-failure-risk-of-potentially-fatal-hyperkalaemia#risk-of-hyperkalaemia-with-renin-angiotensin-system-drugs"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v.uk/drug-safety-update/nitrofurantoin-reminder-of-the-risks-of-pulmonary-and-hepatic-adverse-drug-reactions" TargetMode="External"/><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hyperlink" Target="https://bnf.nice.org.uk/drugs/canagliflozin/#renal-impairment" TargetMode="External"/><Relationship Id="rId4"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6.xml"/><Relationship Id="rId1" Type="http://schemas.openxmlformats.org/officeDocument/2006/relationships/tags" Target="../tags/tag35.xml"/></Relationships>
</file>

<file path=ppt/slides/_rels/slide3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hyperlink" Target="https://cks.nice.org.uk/topics/hypertension/prescribing-information/spironolactone/#monitoring" TargetMode="External"/><Relationship Id="rId5" Type="http://schemas.openxmlformats.org/officeDocument/2006/relationships/slideLayout" Target="../slideLayouts/slideLayout12.xml"/><Relationship Id="rId4" Type="http://schemas.openxmlformats.org/officeDocument/2006/relationships/tags" Target="../tags/tag40.xml"/></Relationships>
</file>

<file path=ppt/slides/_rels/slide33.xml.rels><?xml version="1.0" encoding="UTF-8" standalone="yes"?>
<Relationships xmlns="http://schemas.openxmlformats.org/package/2006/relationships"><Relationship Id="rId2" Type="http://schemas.openxmlformats.org/officeDocument/2006/relationships/hyperlink" Target="https://bnf.nice.org.uk/medicines-guidance/prescribing-in-renal-impairmen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2.xml"/><Relationship Id="rId1" Type="http://schemas.openxmlformats.org/officeDocument/2006/relationships/tags" Target="../tags/tag41.xml"/></Relationships>
</file>

<file path=ppt/slides/_rels/slide38.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7.xml"/><Relationship Id="rId1" Type="http://schemas.openxmlformats.org/officeDocument/2006/relationships/tags" Target="../tags/tag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hyperlink" Target="https://onlinelibrary.wiley.com/doi/full/10.1111/ejh.13394"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s://www.ncbi.nlm.nih.gov/pmc/articles/PMC6123093/" TargetMode="External"/><Relationship Id="rId2" Type="http://schemas.openxmlformats.org/officeDocument/2006/relationships/hyperlink" Target="https://bnf.nice.org.uk/medicines-guidance/prescribing-in-hepatic-impairment/"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2.xml"/><Relationship Id="rId1" Type="http://schemas.openxmlformats.org/officeDocument/2006/relationships/tags" Target="../tags/tag51.xml"/></Relationships>
</file>

<file path=ppt/slides/_rels/slide4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Layout" Target="../slideLayouts/slideLayout12.xml"/><Relationship Id="rId4" Type="http://schemas.openxmlformats.org/officeDocument/2006/relationships/tags" Target="../tags/tag56.xml"/></Relationships>
</file>

<file path=ppt/slides/_rels/slide46.xml.rels><?xml version="1.0" encoding="UTF-8" standalone="yes"?>
<Relationships xmlns="http://schemas.openxmlformats.org/package/2006/relationships"><Relationship Id="rId2" Type="http://schemas.openxmlformats.org/officeDocument/2006/relationships/hyperlink" Target="https://www.gov.uk/drug-safety-update/medicines-with-teratogenic-potential-what-is-effective-contraception-and-how-often-is-pregnancy-testing-needed#download-print-and-use-new-tabl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8.xml"/><Relationship Id="rId1" Type="http://schemas.openxmlformats.org/officeDocument/2006/relationships/tags" Target="../tags/tag57.xml"/></Relationships>
</file>

<file path=ppt/slides/_rels/slide4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Layout" Target="../slideLayouts/slideLayout12.xml"/><Relationship Id="rId4" Type="http://schemas.openxmlformats.org/officeDocument/2006/relationships/tags" Target="../tags/tag6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package" Target="../embeddings/Microsoft_Word_Document.docx"/><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chms.ac.uk/default.htm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3.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5.xml"/><Relationship Id="rId1" Type="http://schemas.openxmlformats.org/officeDocument/2006/relationships/tags" Target="../tags/tag64.xml"/></Relationships>
</file>

<file path=ppt/slides/_rels/slide54.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slideLayout" Target="../slideLayouts/slideLayout12.xml"/><Relationship Id="rId4" Type="http://schemas.openxmlformats.org/officeDocument/2006/relationships/tags" Target="../tags/tag69.xml"/></Relationships>
</file>

<file path=ppt/slides/_rels/slide55.xml.rels><?xml version="1.0" encoding="UTF-8" standalone="yes"?>
<Relationships xmlns="http://schemas.openxmlformats.org/package/2006/relationships"><Relationship Id="rId2" Type="http://schemas.openxmlformats.org/officeDocument/2006/relationships/hyperlink" Target="https://bnf.nice.org.uk/drugs/pioglitazone/#important-safety-information"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1.xml"/><Relationship Id="rId1" Type="http://schemas.openxmlformats.org/officeDocument/2006/relationships/tags" Target="../tags/tag70.xml"/></Relationships>
</file>

<file path=ppt/slides/_rels/slide58.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12.xml"/><Relationship Id="rId5" Type="http://schemas.openxmlformats.org/officeDocument/2006/relationships/tags" Target="../tags/tag76.xml"/><Relationship Id="rId4" Type="http://schemas.openxmlformats.org/officeDocument/2006/relationships/tags" Target="../tags/tag7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qmplus.qmul.ac.uk/course/view.php?id=2594"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8.xml"/><Relationship Id="rId1" Type="http://schemas.openxmlformats.org/officeDocument/2006/relationships/tags" Target="../tags/tag77.xml"/></Relationships>
</file>

<file path=ppt/slides/_rels/slide61.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12.xml"/><Relationship Id="rId5" Type="http://schemas.openxmlformats.org/officeDocument/2006/relationships/tags" Target="../tags/tag83.xml"/><Relationship Id="rId4" Type="http://schemas.openxmlformats.org/officeDocument/2006/relationships/tags" Target="../tags/tag82.xml"/></Relationships>
</file>

<file path=ppt/slides/_rels/slide62.xml.rels><?xml version="1.0" encoding="UTF-8" standalone="yes"?>
<Relationships xmlns="http://schemas.openxmlformats.org/package/2006/relationships"><Relationship Id="rId2" Type="http://schemas.openxmlformats.org/officeDocument/2006/relationships/hyperlink" Target="https://www.ncbi.nlm.nih.gov/pmc/articles/PMC5067815/"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5.xml"/><Relationship Id="rId1" Type="http://schemas.openxmlformats.org/officeDocument/2006/relationships/tags" Target="../tags/tag84.xml"/></Relationships>
</file>

<file path=ppt/slides/_rels/slide64.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slideLayout" Target="../slideLayouts/slideLayout12.xml"/><Relationship Id="rId4" Type="http://schemas.openxmlformats.org/officeDocument/2006/relationships/tags" Target="../tags/tag8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1.xml"/><Relationship Id="rId1" Type="http://schemas.openxmlformats.org/officeDocument/2006/relationships/tags" Target="../tags/tag90.xml"/></Relationships>
</file>

<file path=ppt/slides/_rels/slide67.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slideLayout" Target="../slideLayouts/slideLayout12.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9.xml"/><Relationship Id="rId1" Type="http://schemas.openxmlformats.org/officeDocument/2006/relationships/tags" Target="../tags/tag98.xml"/></Relationships>
</file>

<file path=ppt/slides/_rels/slide7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slideLayout" Target="../slideLayouts/slideLayout12.xml"/><Relationship Id="rId4" Type="http://schemas.openxmlformats.org/officeDocument/2006/relationships/tags" Target="../tags/tag103.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5.xml"/><Relationship Id="rId1" Type="http://schemas.openxmlformats.org/officeDocument/2006/relationships/tags" Target="../tags/tag104.xml"/></Relationships>
</file>

<file path=ppt/slides/_rels/slide73.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0.xml"/><Relationship Id="rId1" Type="http://schemas.openxmlformats.org/officeDocument/2006/relationships/tags" Target="../tags/tag109.xml"/></Relationships>
</file>

<file path=ppt/slides/_rels/slide75.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5.xml"/><Relationship Id="rId1" Type="http://schemas.openxmlformats.org/officeDocument/2006/relationships/tags" Target="../tags/tag114.xml"/></Relationships>
</file>

<file path=ppt/slides/_rels/slide77.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0.xml"/><Relationship Id="rId1" Type="http://schemas.openxmlformats.org/officeDocument/2006/relationships/tags" Target="../tags/tag119.xml"/></Relationships>
</file>

<file path=ppt/slides/_rels/slide79.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5.xml"/><Relationship Id="rId1" Type="http://schemas.openxmlformats.org/officeDocument/2006/relationships/tags" Target="../tags/tag124.xml"/></Relationships>
</file>

<file path=ppt/slides/_rels/slide81.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0.xml"/><Relationship Id="rId1" Type="http://schemas.openxmlformats.org/officeDocument/2006/relationships/tags" Target="../tags/tag129.xml"/></Relationships>
</file>

<file path=ppt/slides/_rels/slide83.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5.xml"/><Relationship Id="rId1" Type="http://schemas.openxmlformats.org/officeDocument/2006/relationships/tags" Target="../tags/tag134.xml"/></Relationships>
</file>

<file path=ppt/slides/_rels/slide85.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hyperlink" Target="https://prescribingsafetyassessment.ac.uk/"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0.xml"/><Relationship Id="rId1" Type="http://schemas.openxmlformats.org/officeDocument/2006/relationships/tags" Target="../tags/tag13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s>
</file>

<file path=ppt/slides/_rels/slide90.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5.xml"/><Relationship Id="rId1" Type="http://schemas.openxmlformats.org/officeDocument/2006/relationships/tags" Target="../tags/tag144.xml"/></Relationships>
</file>

<file path=ppt/slides/_rels/slide92.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slideLayout" Target="../slideLayouts/slideLayout12.xml"/><Relationship Id="rId4" Type="http://schemas.openxmlformats.org/officeDocument/2006/relationships/tags" Target="../tags/tag14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34541"/>
            <a:ext cx="9144000" cy="2537762"/>
          </a:xfrm>
        </p:spPr>
        <p:txBody>
          <a:bodyPr>
            <a:normAutofit/>
          </a:bodyPr>
          <a:lstStyle/>
          <a:p>
            <a:r>
              <a:rPr lang="en-GB" sz="3600" b="1" dirty="0">
                <a:latin typeface="+mn-lt"/>
              </a:rPr>
              <a:t>PSA Masterclass 1</a:t>
            </a:r>
            <a:br>
              <a:rPr lang="en-GB" sz="3600" b="1" dirty="0">
                <a:latin typeface="+mn-lt"/>
              </a:rPr>
            </a:br>
            <a:r>
              <a:rPr lang="en-GB" sz="3600" b="1" dirty="0">
                <a:latin typeface="+mn-lt"/>
              </a:rPr>
              <a:t>Prescription review (REV) questions</a:t>
            </a:r>
            <a:br>
              <a:rPr lang="en-GB" sz="3600" b="1" dirty="0">
                <a:latin typeface="+mn-lt"/>
              </a:rPr>
            </a:br>
            <a:r>
              <a:rPr lang="en-GB" sz="3600" b="1" dirty="0">
                <a:latin typeface="+mn-lt"/>
              </a:rPr>
              <a:t>plus tips</a:t>
            </a:r>
            <a:br>
              <a:rPr lang="en-GB" sz="3600" b="1" dirty="0">
                <a:latin typeface="+mn-lt"/>
              </a:rPr>
            </a:br>
            <a:endParaRPr lang="en-GB" sz="3600" b="1" dirty="0">
              <a:latin typeface="+mn-lt"/>
            </a:endParaRPr>
          </a:p>
        </p:txBody>
      </p:sp>
      <p:sp>
        <p:nvSpPr>
          <p:cNvPr id="3" name="Subtitle 2"/>
          <p:cNvSpPr>
            <a:spLocks noGrp="1"/>
          </p:cNvSpPr>
          <p:nvPr>
            <p:ph type="subTitle" idx="1"/>
          </p:nvPr>
        </p:nvSpPr>
        <p:spPr>
          <a:xfrm>
            <a:off x="1524000" y="3625373"/>
            <a:ext cx="9144000" cy="2727045"/>
          </a:xfrm>
        </p:spPr>
        <p:txBody>
          <a:bodyPr>
            <a:normAutofit/>
          </a:bodyPr>
          <a:lstStyle/>
          <a:p>
            <a:endParaRPr lang="en-GB" dirty="0"/>
          </a:p>
          <a:p>
            <a:r>
              <a:rPr lang="en-GB" sz="2800" b="1" dirty="0">
                <a:solidFill>
                  <a:srgbClr val="FF0000"/>
                </a:solidFill>
              </a:rPr>
              <a:t>13</a:t>
            </a:r>
            <a:r>
              <a:rPr lang="en-GB" sz="2800" b="1" baseline="30000" dirty="0">
                <a:solidFill>
                  <a:srgbClr val="FF0000"/>
                </a:solidFill>
              </a:rPr>
              <a:t>th</a:t>
            </a:r>
            <a:r>
              <a:rPr lang="en-GB" sz="2800" b="1" dirty="0">
                <a:solidFill>
                  <a:srgbClr val="FF0000"/>
                </a:solidFill>
              </a:rPr>
              <a:t> September and 4th October 2024</a:t>
            </a:r>
            <a:endParaRPr lang="en-GB" sz="2800" dirty="0"/>
          </a:p>
          <a:p>
            <a:r>
              <a:rPr lang="en-GB" sz="2800" b="1" dirty="0"/>
              <a:t>Patricia McGettigan</a:t>
            </a:r>
          </a:p>
          <a:p>
            <a:r>
              <a:rPr lang="en-GB" sz="2800" b="1" dirty="0"/>
              <a:t>Head of QMUL CPT MBBS teaching</a:t>
            </a:r>
            <a:endParaRPr lang="en-GB" dirty="0"/>
          </a:p>
          <a:p>
            <a:endParaRPr lang="en-GB" dirty="0"/>
          </a:p>
          <a:p>
            <a:endParaRPr lang="en-GB" dirty="0"/>
          </a:p>
        </p:txBody>
      </p:sp>
    </p:spTree>
    <p:extLst>
      <p:ext uri="{BB962C8B-B14F-4D97-AF65-F5344CB8AC3E}">
        <p14:creationId xmlns:p14="http://schemas.microsoft.com/office/powerpoint/2010/main" val="3570110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183776"/>
            <a:ext cx="10515600" cy="2519083"/>
          </a:xfrm>
        </p:spPr>
        <p:txBody>
          <a:bodyPr>
            <a:noAutofit/>
          </a:bodyPr>
          <a:lstStyle/>
          <a:p>
            <a:r>
              <a:rPr lang="en-GB" sz="3200" b="1" dirty="0">
                <a:solidFill>
                  <a:prstClr val="black"/>
                </a:solidFill>
                <a:latin typeface="Calibri" panose="020F0502020204030204"/>
              </a:rPr>
              <a:t>(74M) PMH: </a:t>
            </a:r>
            <a:r>
              <a:rPr lang="en-GB" sz="3200" dirty="0">
                <a:solidFill>
                  <a:prstClr val="black"/>
                </a:solidFill>
                <a:latin typeface="Calibri" panose="020F0502020204030204"/>
              </a:rPr>
              <a:t>Asthma, atrial fibrillation, benign prostatic hypertrophy, hypothyroidism</a:t>
            </a:r>
            <a:br>
              <a:rPr lang="en-GB" sz="3200" dirty="0">
                <a:solidFill>
                  <a:prstClr val="black"/>
                </a:solidFill>
                <a:latin typeface="Calibri" panose="020F0502020204030204"/>
              </a:rPr>
            </a:br>
            <a:r>
              <a:rPr lang="en-GB" sz="3200" b="1" dirty="0">
                <a:solidFill>
                  <a:prstClr val="black"/>
                </a:solidFill>
                <a:latin typeface="Calibri" panose="020F0502020204030204"/>
              </a:rPr>
              <a:t>Investigations: </a:t>
            </a:r>
            <a:r>
              <a:rPr lang="en-GB" sz="3200" dirty="0">
                <a:solidFill>
                  <a:prstClr val="black"/>
                </a:solidFill>
                <a:latin typeface="Calibri" panose="020F0502020204030204"/>
              </a:rPr>
              <a:t>Normal renal and liver function</a:t>
            </a:r>
            <a:br>
              <a:rPr lang="en-GB" sz="3200" dirty="0">
                <a:solidFill>
                  <a:prstClr val="black"/>
                </a:solidFill>
                <a:latin typeface="Calibri" panose="020F0502020204030204"/>
              </a:rPr>
            </a:br>
            <a:br>
              <a:rPr lang="en-GB" sz="3200" dirty="0">
                <a:solidFill>
                  <a:prstClr val="black"/>
                </a:solidFill>
                <a:latin typeface="Calibri" panose="020F0502020204030204"/>
              </a:rPr>
            </a:br>
            <a:r>
              <a:rPr lang="en-GB" sz="3200" dirty="0">
                <a:solidFill>
                  <a:prstClr val="black"/>
                </a:solidFill>
                <a:latin typeface="Calibri" panose="020F0502020204030204"/>
              </a:rPr>
              <a:t>Select the prescriptions with a prescribing error </a:t>
            </a:r>
            <a:endParaRPr lang="en-GB" sz="3200" dirty="0"/>
          </a:p>
        </p:txBody>
      </p:sp>
      <p:sp>
        <p:nvSpPr>
          <p:cNvPr id="3" name="TPAnswers" title="Answer Text"/>
          <p:cNvSpPr>
            <a:spLocks noGrp="1"/>
          </p:cNvSpPr>
          <p:nvPr>
            <p:ph type="body" idx="1"/>
            <p:custDataLst>
              <p:tags r:id="rId2"/>
            </p:custDataLst>
          </p:nvPr>
        </p:nvSpPr>
        <p:spPr>
          <a:xfrm>
            <a:off x="457200" y="2858025"/>
            <a:ext cx="11550073"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Apixaban 25 mg orally twice daily   [large </a:t>
            </a:r>
            <a:r>
              <a:rPr lang="en-GB" sz="2400" i="1" dirty="0"/>
              <a:t>excess – likely 2.5mg intended</a:t>
            </a:r>
            <a:r>
              <a:rPr lang="en-GB" sz="2400" dirty="0"/>
              <a:t>)</a:t>
            </a:r>
          </a:p>
          <a:p>
            <a:pPr marL="514350" indent="-514350">
              <a:lnSpc>
                <a:spcPct val="100000"/>
              </a:lnSpc>
              <a:spcBef>
                <a:spcPct val="20000"/>
              </a:spcBef>
              <a:buFont typeface="Arial" panose="020B0604020202020204" pitchFamily="34" charset="0"/>
              <a:buAutoNum type="alphaUcPeriod"/>
            </a:pPr>
            <a:r>
              <a:rPr lang="en-GB" sz="2400" dirty="0"/>
              <a:t>Digoxin 125 microg orally daily</a:t>
            </a:r>
          </a:p>
          <a:p>
            <a:pPr marL="514350" indent="-514350">
              <a:lnSpc>
                <a:spcPct val="100000"/>
              </a:lnSpc>
              <a:spcBef>
                <a:spcPct val="20000"/>
              </a:spcBef>
              <a:buFont typeface="Arial" panose="020B0604020202020204" pitchFamily="34" charset="0"/>
              <a:buAutoNum type="alphaUcPeriod"/>
            </a:pPr>
            <a:r>
              <a:rPr lang="en-GB" sz="2400" dirty="0"/>
              <a:t>Finasteride 5 mg orally daily</a:t>
            </a:r>
          </a:p>
          <a:p>
            <a:pPr marL="514350" indent="-514350">
              <a:lnSpc>
                <a:spcPct val="100000"/>
              </a:lnSpc>
              <a:spcBef>
                <a:spcPct val="20000"/>
              </a:spcBef>
              <a:buFont typeface="Arial" panose="020B0604020202020204" pitchFamily="34" charset="0"/>
              <a:buAutoNum type="alphaUcPeriod"/>
            </a:pPr>
            <a:r>
              <a:rPr lang="en-GB" sz="2400" dirty="0" err="1"/>
              <a:t>Fostair</a:t>
            </a:r>
            <a:r>
              <a:rPr lang="en-GB" sz="2400" dirty="0"/>
              <a:t> </a:t>
            </a:r>
            <a:r>
              <a:rPr lang="en-GB" sz="2400" dirty="0" err="1"/>
              <a:t>NEXThaler</a:t>
            </a:r>
            <a:r>
              <a:rPr lang="en-GB" sz="2400" dirty="0"/>
              <a:t>® 200/6 (200 micrograms </a:t>
            </a:r>
            <a:r>
              <a:rPr lang="en-GB" sz="2400" dirty="0" err="1"/>
              <a:t>beclomethasone</a:t>
            </a:r>
            <a:r>
              <a:rPr lang="en-GB" sz="2400" dirty="0"/>
              <a:t>, 6 micrograms </a:t>
            </a:r>
            <a:r>
              <a:rPr lang="en-GB" sz="2400" dirty="0" err="1"/>
              <a:t>formoterol</a:t>
            </a:r>
            <a:r>
              <a:rPr lang="en-GB" sz="2400" dirty="0"/>
              <a:t>) two inhalations twice daily</a:t>
            </a:r>
          </a:p>
          <a:p>
            <a:pPr marL="514350" indent="-514350">
              <a:lnSpc>
                <a:spcPct val="100000"/>
              </a:lnSpc>
              <a:spcBef>
                <a:spcPct val="20000"/>
              </a:spcBef>
              <a:buFont typeface="Arial" panose="020B0604020202020204" pitchFamily="34" charset="0"/>
              <a:buAutoNum type="alphaUcPeriod"/>
            </a:pPr>
            <a:r>
              <a:rPr lang="en-GB" sz="2400" dirty="0"/>
              <a:t>Levothyroxine 75 microg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AI1" title="Correct Answer Indicator"/>
          <p:cNvSpPr/>
          <p:nvPr>
            <p:custDataLst>
              <p:tags r:id="rId3"/>
            </p:custDataLst>
          </p:nvPr>
        </p:nvSpPr>
        <p:spPr>
          <a:xfrm rot="10800000">
            <a:off x="184727" y="2926492"/>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8035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F0BF7-3098-839D-CA42-FBBE73E1C945}"/>
              </a:ext>
            </a:extLst>
          </p:cNvPr>
          <p:cNvSpPr>
            <a:spLocks noGrp="1"/>
          </p:cNvSpPr>
          <p:nvPr>
            <p:ph type="title"/>
          </p:nvPr>
        </p:nvSpPr>
        <p:spPr>
          <a:xfrm>
            <a:off x="838200" y="365125"/>
            <a:ext cx="10515600" cy="3063875"/>
          </a:xfrm>
        </p:spPr>
        <p:txBody>
          <a:bodyPr>
            <a:normAutofit/>
          </a:bodyPr>
          <a:lstStyle/>
          <a:p>
            <a:r>
              <a:rPr lang="en-GB" sz="2800" dirty="0"/>
              <a:t>72W, presents to the clinic. PMH: Parkinson’s disease on Co-</a:t>
            </a:r>
            <a:r>
              <a:rPr lang="en-GB" sz="2800" dirty="0" err="1"/>
              <a:t>careldopa</a:t>
            </a:r>
            <a:r>
              <a:rPr lang="en-GB" sz="2800" dirty="0"/>
              <a:t> , but she is finding the effects are wearing off towards the end of the day. Cabergoline is being considered as an add on drug. Select the most likely side effect associated with this drug.</a:t>
            </a:r>
          </a:p>
        </p:txBody>
      </p:sp>
      <p:sp>
        <p:nvSpPr>
          <p:cNvPr id="3" name="Content Placeholder 2">
            <a:extLst>
              <a:ext uri="{FF2B5EF4-FFF2-40B4-BE49-F238E27FC236}">
                <a16:creationId xmlns:a16="http://schemas.microsoft.com/office/drawing/2014/main" id="{D3FA1B79-9D8D-A822-2D82-571006816502}"/>
              </a:ext>
            </a:extLst>
          </p:cNvPr>
          <p:cNvSpPr>
            <a:spLocks noGrp="1"/>
          </p:cNvSpPr>
          <p:nvPr>
            <p:ph idx="1"/>
          </p:nvPr>
        </p:nvSpPr>
        <p:spPr>
          <a:xfrm>
            <a:off x="838200" y="2911099"/>
            <a:ext cx="10515600" cy="2366962"/>
          </a:xfrm>
        </p:spPr>
        <p:txBody>
          <a:bodyPr>
            <a:normAutofit/>
          </a:bodyPr>
          <a:lstStyle/>
          <a:p>
            <a:pPr marL="514350" indent="-514350">
              <a:buFont typeface="+mj-lt"/>
              <a:buAutoNum type="alphaUcPeriod"/>
            </a:pPr>
            <a:r>
              <a:rPr lang="en-GB" sz="2400" dirty="0"/>
              <a:t>Galactorrhoea </a:t>
            </a:r>
          </a:p>
          <a:p>
            <a:pPr marL="514350" indent="-514350">
              <a:buFont typeface="+mj-lt"/>
              <a:buAutoNum type="alphaUcPeriod"/>
            </a:pPr>
            <a:r>
              <a:rPr lang="en-GB" sz="2400" dirty="0"/>
              <a:t>Decreased libido</a:t>
            </a:r>
          </a:p>
          <a:p>
            <a:pPr marL="514350" indent="-514350">
              <a:buFont typeface="+mj-lt"/>
              <a:buAutoNum type="alphaUcPeriod"/>
            </a:pPr>
            <a:r>
              <a:rPr lang="en-GB" sz="2400" dirty="0"/>
              <a:t>Nephrotoxicity </a:t>
            </a:r>
          </a:p>
          <a:p>
            <a:pPr marL="514350" indent="-514350">
              <a:buFont typeface="+mj-lt"/>
              <a:buAutoNum type="alphaUcPeriod"/>
            </a:pPr>
            <a:r>
              <a:rPr lang="en-GB" sz="2400" dirty="0"/>
              <a:t>Cardiac fibrosis </a:t>
            </a:r>
          </a:p>
          <a:p>
            <a:pPr marL="514350" indent="-514350">
              <a:buFont typeface="+mj-lt"/>
              <a:buAutoNum type="alphaUcPeriod"/>
            </a:pPr>
            <a:r>
              <a:rPr lang="en-GB" sz="2400" dirty="0"/>
              <a:t>Cirrhosis </a:t>
            </a:r>
          </a:p>
        </p:txBody>
      </p:sp>
    </p:spTree>
    <p:extLst>
      <p:ext uri="{BB962C8B-B14F-4D97-AF65-F5344CB8AC3E}">
        <p14:creationId xmlns:p14="http://schemas.microsoft.com/office/powerpoint/2010/main" val="369090220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F0BF7-3098-839D-CA42-FBBE73E1C945}"/>
              </a:ext>
            </a:extLst>
          </p:cNvPr>
          <p:cNvSpPr>
            <a:spLocks noGrp="1"/>
          </p:cNvSpPr>
          <p:nvPr>
            <p:ph type="title"/>
          </p:nvPr>
        </p:nvSpPr>
        <p:spPr>
          <a:xfrm>
            <a:off x="838200" y="365125"/>
            <a:ext cx="10515600" cy="3063875"/>
          </a:xfrm>
        </p:spPr>
        <p:txBody>
          <a:bodyPr>
            <a:normAutofit/>
          </a:bodyPr>
          <a:lstStyle/>
          <a:p>
            <a:r>
              <a:rPr lang="en-GB" sz="2800" dirty="0"/>
              <a:t>72W, presents to the clinic. PMH: Parkinson’s disease on Co-</a:t>
            </a:r>
            <a:r>
              <a:rPr lang="en-GB" sz="2800" dirty="0" err="1"/>
              <a:t>careldopa</a:t>
            </a:r>
            <a:r>
              <a:rPr lang="en-GB" sz="2800" dirty="0"/>
              <a:t> , but she is finds the effects are wearing off towards the end of the day. Cabergoline is being considered as an add on drug. Select the most likely side effect associated with tis drug.</a:t>
            </a:r>
          </a:p>
        </p:txBody>
      </p:sp>
      <p:sp>
        <p:nvSpPr>
          <p:cNvPr id="3" name="Content Placeholder 2">
            <a:extLst>
              <a:ext uri="{FF2B5EF4-FFF2-40B4-BE49-F238E27FC236}">
                <a16:creationId xmlns:a16="http://schemas.microsoft.com/office/drawing/2014/main" id="{D3FA1B79-9D8D-A822-2D82-571006816502}"/>
              </a:ext>
            </a:extLst>
          </p:cNvPr>
          <p:cNvSpPr>
            <a:spLocks noGrp="1"/>
          </p:cNvSpPr>
          <p:nvPr>
            <p:ph idx="1"/>
          </p:nvPr>
        </p:nvSpPr>
        <p:spPr>
          <a:xfrm>
            <a:off x="838200" y="3810001"/>
            <a:ext cx="10515600" cy="2366962"/>
          </a:xfrm>
        </p:spPr>
        <p:txBody>
          <a:bodyPr>
            <a:normAutofit/>
          </a:bodyPr>
          <a:lstStyle/>
          <a:p>
            <a:pPr marL="514350" indent="-514350">
              <a:buFont typeface="+mj-lt"/>
              <a:buAutoNum type="alphaUcPeriod"/>
            </a:pPr>
            <a:r>
              <a:rPr lang="en-GB" sz="2400" dirty="0"/>
              <a:t>Galactorrhoea </a:t>
            </a:r>
          </a:p>
          <a:p>
            <a:pPr marL="514350" indent="-514350">
              <a:buFont typeface="+mj-lt"/>
              <a:buAutoNum type="alphaUcPeriod"/>
            </a:pPr>
            <a:r>
              <a:rPr lang="en-GB" sz="2400" dirty="0"/>
              <a:t>Decreased libido</a:t>
            </a:r>
          </a:p>
          <a:p>
            <a:pPr marL="514350" indent="-514350">
              <a:buFont typeface="+mj-lt"/>
              <a:buAutoNum type="alphaUcPeriod"/>
            </a:pPr>
            <a:r>
              <a:rPr lang="en-GB" sz="2400" dirty="0"/>
              <a:t>Nephrotoxicity </a:t>
            </a:r>
          </a:p>
          <a:p>
            <a:pPr marL="514350" indent="-514350">
              <a:buFont typeface="+mj-lt"/>
              <a:buAutoNum type="alphaUcPeriod"/>
            </a:pPr>
            <a:r>
              <a:rPr lang="en-GB" sz="2400" dirty="0"/>
              <a:t>Cardiac fibrosis </a:t>
            </a:r>
          </a:p>
          <a:p>
            <a:pPr marL="514350" indent="-514350">
              <a:buFont typeface="+mj-lt"/>
              <a:buAutoNum type="alphaUcPeriod"/>
            </a:pPr>
            <a:r>
              <a:rPr lang="en-GB" sz="2400" dirty="0"/>
              <a:t>Cirrhosis </a:t>
            </a:r>
          </a:p>
        </p:txBody>
      </p:sp>
      <p:sp>
        <p:nvSpPr>
          <p:cNvPr id="4" name="CAI1" title="Correct Answer Indicator">
            <a:extLst>
              <a:ext uri="{FF2B5EF4-FFF2-40B4-BE49-F238E27FC236}">
                <a16:creationId xmlns:a16="http://schemas.microsoft.com/office/drawing/2014/main" id="{AB1A2734-E564-90D8-652D-7C2986A9B1B1}"/>
              </a:ext>
            </a:extLst>
          </p:cNvPr>
          <p:cNvSpPr/>
          <p:nvPr>
            <p:custDataLst>
              <p:tags r:id="rId1"/>
            </p:custDataLst>
          </p:nvPr>
        </p:nvSpPr>
        <p:spPr>
          <a:xfrm rot="10800000">
            <a:off x="452756" y="5143499"/>
            <a:ext cx="385444" cy="381001"/>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173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medical information&#10;&#10;Description automatically generated">
            <a:extLst>
              <a:ext uri="{FF2B5EF4-FFF2-40B4-BE49-F238E27FC236}">
                <a16:creationId xmlns:a16="http://schemas.microsoft.com/office/drawing/2014/main" id="{AA83A63D-0DD3-8724-0834-C42ABD4AE9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7450" y="321733"/>
            <a:ext cx="6475307" cy="6214534"/>
          </a:xfrm>
          <a:prstGeom prst="rect">
            <a:avLst/>
          </a:prstGeom>
        </p:spPr>
      </p:pic>
    </p:spTree>
    <p:extLst>
      <p:ext uri="{BB962C8B-B14F-4D97-AF65-F5344CB8AC3E}">
        <p14:creationId xmlns:p14="http://schemas.microsoft.com/office/powerpoint/2010/main" val="32372227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FF71-60C7-532E-73A5-F8BA3DF03A87}"/>
              </a:ext>
            </a:extLst>
          </p:cNvPr>
          <p:cNvSpPr>
            <a:spLocks noGrp="1"/>
          </p:cNvSpPr>
          <p:nvPr>
            <p:ph type="title"/>
          </p:nvPr>
        </p:nvSpPr>
        <p:spPr>
          <a:xfrm>
            <a:off x="838200" y="1123950"/>
            <a:ext cx="10515600" cy="895350"/>
          </a:xfrm>
        </p:spPr>
        <p:txBody>
          <a:bodyPr>
            <a:noAutofit/>
          </a:bodyPr>
          <a:lstStyle/>
          <a:p>
            <a:r>
              <a:rPr lang="en-GB" sz="2800" dirty="0"/>
              <a:t>62 W presents to her GP with increased shortness of breath , dry cough and weight loss since stating Bleomycin for Lymphoma. She has been sent in for spirometry and a CT thorax which show evidence of pulmonary fibrosis.</a:t>
            </a:r>
          </a:p>
        </p:txBody>
      </p:sp>
      <p:sp>
        <p:nvSpPr>
          <p:cNvPr id="3" name="Content Placeholder 2">
            <a:extLst>
              <a:ext uri="{FF2B5EF4-FFF2-40B4-BE49-F238E27FC236}">
                <a16:creationId xmlns:a16="http://schemas.microsoft.com/office/drawing/2014/main" id="{416FA25F-F95D-1637-B8C2-61E7617E67A1}"/>
              </a:ext>
            </a:extLst>
          </p:cNvPr>
          <p:cNvSpPr>
            <a:spLocks noGrp="1"/>
          </p:cNvSpPr>
          <p:nvPr>
            <p:ph idx="1"/>
          </p:nvPr>
        </p:nvSpPr>
        <p:spPr>
          <a:xfrm>
            <a:off x="838200" y="2762249"/>
            <a:ext cx="10515600" cy="2576513"/>
          </a:xfrm>
        </p:spPr>
        <p:txBody>
          <a:bodyPr>
            <a:normAutofit/>
          </a:bodyPr>
          <a:lstStyle/>
          <a:p>
            <a:pPr marL="514350" indent="-514350">
              <a:buFont typeface="+mj-lt"/>
              <a:buAutoNum type="alphaUcPeriod"/>
            </a:pPr>
            <a:r>
              <a:rPr lang="en-GB" sz="2400" dirty="0"/>
              <a:t>Etanercept </a:t>
            </a:r>
          </a:p>
          <a:p>
            <a:pPr marL="514350" indent="-514350">
              <a:buFont typeface="+mj-lt"/>
              <a:buAutoNum type="alphaUcPeriod"/>
            </a:pPr>
            <a:r>
              <a:rPr lang="en-GB" sz="2400" dirty="0"/>
              <a:t>Bleomycin </a:t>
            </a:r>
          </a:p>
          <a:p>
            <a:pPr marL="514350" indent="-514350">
              <a:buFont typeface="+mj-lt"/>
              <a:buAutoNum type="alphaUcPeriod"/>
            </a:pPr>
            <a:r>
              <a:rPr lang="en-GB" sz="2400" dirty="0"/>
              <a:t>Doxorubicin </a:t>
            </a:r>
          </a:p>
          <a:p>
            <a:pPr marL="514350" indent="-514350">
              <a:buFont typeface="+mj-lt"/>
              <a:buAutoNum type="alphaUcPeriod"/>
            </a:pPr>
            <a:r>
              <a:rPr lang="en-GB" sz="2400" dirty="0"/>
              <a:t>Infliximab </a:t>
            </a:r>
          </a:p>
          <a:p>
            <a:pPr marL="514350" indent="-514350">
              <a:buFont typeface="+mj-lt"/>
              <a:buAutoNum type="alphaUcPeriod"/>
            </a:pPr>
            <a:r>
              <a:rPr lang="en-GB" sz="2400" dirty="0"/>
              <a:t>Azathioprine </a:t>
            </a:r>
          </a:p>
        </p:txBody>
      </p:sp>
    </p:spTree>
    <p:extLst>
      <p:ext uri="{BB962C8B-B14F-4D97-AF65-F5344CB8AC3E}">
        <p14:creationId xmlns:p14="http://schemas.microsoft.com/office/powerpoint/2010/main" val="5592858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FF71-60C7-532E-73A5-F8BA3DF03A87}"/>
              </a:ext>
            </a:extLst>
          </p:cNvPr>
          <p:cNvSpPr>
            <a:spLocks noGrp="1"/>
          </p:cNvSpPr>
          <p:nvPr>
            <p:ph type="title"/>
          </p:nvPr>
        </p:nvSpPr>
        <p:spPr>
          <a:xfrm>
            <a:off x="838200" y="1123950"/>
            <a:ext cx="10515600" cy="895350"/>
          </a:xfrm>
        </p:spPr>
        <p:txBody>
          <a:bodyPr>
            <a:noAutofit/>
          </a:bodyPr>
          <a:lstStyle/>
          <a:p>
            <a:r>
              <a:rPr lang="en-GB" sz="2800" dirty="0"/>
              <a:t>62 W presents to her GP with increased shortness of breath , dry cough and weight loss since stating Bleomycin for Lymphoma. She has been sent in for spirometry and a CT thorax which show evidence of pulmonary fibrosis.</a:t>
            </a:r>
          </a:p>
        </p:txBody>
      </p:sp>
      <p:sp>
        <p:nvSpPr>
          <p:cNvPr id="3" name="Content Placeholder 2">
            <a:extLst>
              <a:ext uri="{FF2B5EF4-FFF2-40B4-BE49-F238E27FC236}">
                <a16:creationId xmlns:a16="http://schemas.microsoft.com/office/drawing/2014/main" id="{416FA25F-F95D-1637-B8C2-61E7617E67A1}"/>
              </a:ext>
            </a:extLst>
          </p:cNvPr>
          <p:cNvSpPr>
            <a:spLocks noGrp="1"/>
          </p:cNvSpPr>
          <p:nvPr>
            <p:ph idx="1"/>
          </p:nvPr>
        </p:nvSpPr>
        <p:spPr>
          <a:xfrm>
            <a:off x="838200" y="2762249"/>
            <a:ext cx="10515600" cy="2576513"/>
          </a:xfrm>
        </p:spPr>
        <p:txBody>
          <a:bodyPr>
            <a:normAutofit/>
          </a:bodyPr>
          <a:lstStyle/>
          <a:p>
            <a:pPr marL="514350" indent="-514350">
              <a:buFont typeface="+mj-lt"/>
              <a:buAutoNum type="alphaUcPeriod"/>
            </a:pPr>
            <a:r>
              <a:rPr lang="en-GB" sz="2400" dirty="0"/>
              <a:t>Etanercept </a:t>
            </a:r>
          </a:p>
          <a:p>
            <a:pPr marL="514350" indent="-514350">
              <a:buFont typeface="+mj-lt"/>
              <a:buAutoNum type="alphaUcPeriod"/>
            </a:pPr>
            <a:r>
              <a:rPr lang="en-GB" sz="2400" dirty="0"/>
              <a:t>Bleomycin </a:t>
            </a:r>
          </a:p>
          <a:p>
            <a:pPr marL="514350" indent="-514350">
              <a:buFont typeface="+mj-lt"/>
              <a:buAutoNum type="alphaUcPeriod"/>
            </a:pPr>
            <a:r>
              <a:rPr lang="en-GB" sz="2400" dirty="0"/>
              <a:t>Doxorubicin </a:t>
            </a:r>
          </a:p>
          <a:p>
            <a:pPr marL="514350" indent="-514350">
              <a:buFont typeface="+mj-lt"/>
              <a:buAutoNum type="alphaUcPeriod"/>
            </a:pPr>
            <a:r>
              <a:rPr lang="en-GB" sz="2400" dirty="0"/>
              <a:t>Infliximab </a:t>
            </a:r>
          </a:p>
          <a:p>
            <a:pPr marL="514350" indent="-514350">
              <a:buFont typeface="+mj-lt"/>
              <a:buAutoNum type="alphaUcPeriod"/>
            </a:pPr>
            <a:r>
              <a:rPr lang="en-GB" sz="2400" dirty="0"/>
              <a:t>Azathioprine </a:t>
            </a:r>
          </a:p>
        </p:txBody>
      </p:sp>
      <p:sp>
        <p:nvSpPr>
          <p:cNvPr id="4" name="CAI1" title="Correct Answer Indicator">
            <a:extLst>
              <a:ext uri="{FF2B5EF4-FFF2-40B4-BE49-F238E27FC236}">
                <a16:creationId xmlns:a16="http://schemas.microsoft.com/office/drawing/2014/main" id="{472AB2D7-E8B9-2E0D-E067-CD402BBB43E2}"/>
              </a:ext>
            </a:extLst>
          </p:cNvPr>
          <p:cNvSpPr/>
          <p:nvPr>
            <p:custDataLst>
              <p:tags r:id="rId1"/>
            </p:custDataLst>
          </p:nvPr>
        </p:nvSpPr>
        <p:spPr>
          <a:xfrm rot="10800000">
            <a:off x="452756" y="3238499"/>
            <a:ext cx="385444" cy="381001"/>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560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0488-1E13-2E85-C540-65A24B30A477}"/>
              </a:ext>
            </a:extLst>
          </p:cNvPr>
          <p:cNvSpPr>
            <a:spLocks noGrp="1"/>
          </p:cNvSpPr>
          <p:nvPr>
            <p:ph type="title"/>
          </p:nvPr>
        </p:nvSpPr>
        <p:spPr>
          <a:xfrm>
            <a:off x="838200" y="365125"/>
            <a:ext cx="10515600" cy="2092325"/>
          </a:xfrm>
        </p:spPr>
        <p:txBody>
          <a:bodyPr>
            <a:noAutofit/>
          </a:bodyPr>
          <a:lstStyle/>
          <a:p>
            <a:r>
              <a:rPr lang="en-GB" sz="2800" dirty="0"/>
              <a:t>84M, reviewed at the GP Clinic , receives Donepezil for Alzheimer’s disease , but his symptoms are still very debilitating and is started on memantine.</a:t>
            </a:r>
            <a:br>
              <a:rPr lang="en-GB" sz="2800" dirty="0"/>
            </a:br>
            <a:r>
              <a:rPr lang="en-GB" sz="2800" dirty="0"/>
              <a:t>Select one of the following that is most likely to be the side effects of memantine.</a:t>
            </a:r>
          </a:p>
        </p:txBody>
      </p:sp>
      <p:sp>
        <p:nvSpPr>
          <p:cNvPr id="3" name="Content Placeholder 2">
            <a:extLst>
              <a:ext uri="{FF2B5EF4-FFF2-40B4-BE49-F238E27FC236}">
                <a16:creationId xmlns:a16="http://schemas.microsoft.com/office/drawing/2014/main" id="{28D7B67E-B3D4-C539-2CDA-CB5CB6EF8EE8}"/>
              </a:ext>
            </a:extLst>
          </p:cNvPr>
          <p:cNvSpPr>
            <a:spLocks noGrp="1"/>
          </p:cNvSpPr>
          <p:nvPr>
            <p:ph idx="1"/>
          </p:nvPr>
        </p:nvSpPr>
        <p:spPr>
          <a:xfrm>
            <a:off x="838200" y="2838449"/>
            <a:ext cx="10515600" cy="3338513"/>
          </a:xfrm>
        </p:spPr>
        <p:txBody>
          <a:bodyPr/>
          <a:lstStyle/>
          <a:p>
            <a:pPr marL="514350" indent="-514350">
              <a:buFont typeface="+mj-lt"/>
              <a:buAutoNum type="alphaUcPeriod"/>
            </a:pPr>
            <a:r>
              <a:rPr lang="en-GB" sz="2400" dirty="0"/>
              <a:t>Drowsiness </a:t>
            </a:r>
          </a:p>
          <a:p>
            <a:pPr marL="514350" indent="-514350">
              <a:buFont typeface="+mj-lt"/>
              <a:buAutoNum type="alphaUcPeriod"/>
            </a:pPr>
            <a:r>
              <a:rPr lang="en-GB" sz="2400" dirty="0"/>
              <a:t>Diarrhoea </a:t>
            </a:r>
          </a:p>
          <a:p>
            <a:pPr marL="514350" indent="-514350">
              <a:buFont typeface="+mj-lt"/>
              <a:buAutoNum type="alphaUcPeriod"/>
            </a:pPr>
            <a:r>
              <a:rPr lang="en-GB" sz="2400" dirty="0"/>
              <a:t>Urinary incontinence </a:t>
            </a:r>
          </a:p>
          <a:p>
            <a:pPr marL="514350" indent="-514350">
              <a:buFont typeface="+mj-lt"/>
              <a:buAutoNum type="alphaUcPeriod"/>
            </a:pPr>
            <a:r>
              <a:rPr lang="en-GB" sz="2400" dirty="0"/>
              <a:t>Insomnia </a:t>
            </a:r>
          </a:p>
          <a:p>
            <a:pPr marL="514350" indent="-514350">
              <a:buFont typeface="+mj-lt"/>
              <a:buAutoNum type="alphaUcPeriod"/>
            </a:pPr>
            <a:r>
              <a:rPr lang="en-GB" sz="2400" dirty="0"/>
              <a:t>Renal colic </a:t>
            </a:r>
          </a:p>
          <a:p>
            <a:pPr marL="514350" indent="-514350">
              <a:buFont typeface="+mj-lt"/>
              <a:buAutoNum type="alphaUcPeriod"/>
            </a:pPr>
            <a:endParaRPr lang="en-GB" dirty="0"/>
          </a:p>
        </p:txBody>
      </p:sp>
    </p:spTree>
    <p:extLst>
      <p:ext uri="{BB962C8B-B14F-4D97-AF65-F5344CB8AC3E}">
        <p14:creationId xmlns:p14="http://schemas.microsoft.com/office/powerpoint/2010/main" val="19226369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0488-1E13-2E85-C540-65A24B30A477}"/>
              </a:ext>
            </a:extLst>
          </p:cNvPr>
          <p:cNvSpPr>
            <a:spLocks noGrp="1"/>
          </p:cNvSpPr>
          <p:nvPr>
            <p:ph type="title"/>
          </p:nvPr>
        </p:nvSpPr>
        <p:spPr>
          <a:xfrm>
            <a:off x="838200" y="365125"/>
            <a:ext cx="10515600" cy="2092325"/>
          </a:xfrm>
        </p:spPr>
        <p:txBody>
          <a:bodyPr>
            <a:noAutofit/>
          </a:bodyPr>
          <a:lstStyle/>
          <a:p>
            <a:r>
              <a:rPr lang="en-GB" sz="2800" dirty="0"/>
              <a:t>84M, reviewed at the GP Clinic , receives Donepezil for Alzheimer’s disease , but his symptoms are still very debilitating and is started on memantine.</a:t>
            </a:r>
            <a:br>
              <a:rPr lang="en-GB" sz="2800" dirty="0"/>
            </a:br>
            <a:r>
              <a:rPr lang="en-GB" sz="2800" dirty="0"/>
              <a:t>Select one of the following that is most likely to be the side effects of memantine.</a:t>
            </a:r>
          </a:p>
        </p:txBody>
      </p:sp>
      <p:sp>
        <p:nvSpPr>
          <p:cNvPr id="3" name="Content Placeholder 2">
            <a:extLst>
              <a:ext uri="{FF2B5EF4-FFF2-40B4-BE49-F238E27FC236}">
                <a16:creationId xmlns:a16="http://schemas.microsoft.com/office/drawing/2014/main" id="{28D7B67E-B3D4-C539-2CDA-CB5CB6EF8EE8}"/>
              </a:ext>
            </a:extLst>
          </p:cNvPr>
          <p:cNvSpPr>
            <a:spLocks noGrp="1"/>
          </p:cNvSpPr>
          <p:nvPr>
            <p:ph idx="1"/>
          </p:nvPr>
        </p:nvSpPr>
        <p:spPr>
          <a:xfrm>
            <a:off x="838200" y="2838449"/>
            <a:ext cx="10515600" cy="3338513"/>
          </a:xfrm>
        </p:spPr>
        <p:txBody>
          <a:bodyPr/>
          <a:lstStyle/>
          <a:p>
            <a:pPr marL="514350" indent="-514350">
              <a:buFont typeface="+mj-lt"/>
              <a:buAutoNum type="alphaUcPeriod"/>
            </a:pPr>
            <a:r>
              <a:rPr lang="en-GB" sz="2400" dirty="0"/>
              <a:t>Drowsiness </a:t>
            </a:r>
          </a:p>
          <a:p>
            <a:pPr marL="514350" indent="-514350">
              <a:buFont typeface="+mj-lt"/>
              <a:buAutoNum type="alphaUcPeriod"/>
            </a:pPr>
            <a:r>
              <a:rPr lang="en-GB" sz="2400" dirty="0"/>
              <a:t>Diarrhoea </a:t>
            </a:r>
          </a:p>
          <a:p>
            <a:pPr marL="514350" indent="-514350">
              <a:buFont typeface="+mj-lt"/>
              <a:buAutoNum type="alphaUcPeriod"/>
            </a:pPr>
            <a:r>
              <a:rPr lang="en-GB" sz="2400" dirty="0"/>
              <a:t>Urinary incontinence </a:t>
            </a:r>
          </a:p>
          <a:p>
            <a:pPr marL="514350" indent="-514350">
              <a:buFont typeface="+mj-lt"/>
              <a:buAutoNum type="alphaUcPeriod"/>
            </a:pPr>
            <a:r>
              <a:rPr lang="en-GB" sz="2400" dirty="0"/>
              <a:t>Insomnia </a:t>
            </a:r>
          </a:p>
          <a:p>
            <a:pPr marL="514350" indent="-514350">
              <a:buFont typeface="+mj-lt"/>
              <a:buAutoNum type="alphaUcPeriod"/>
            </a:pPr>
            <a:r>
              <a:rPr lang="en-GB" sz="2400" dirty="0"/>
              <a:t>Renal colic </a:t>
            </a:r>
          </a:p>
          <a:p>
            <a:pPr marL="514350" indent="-514350">
              <a:buFont typeface="+mj-lt"/>
              <a:buAutoNum type="alphaUcPeriod"/>
            </a:pPr>
            <a:endParaRPr lang="en-GB" dirty="0"/>
          </a:p>
        </p:txBody>
      </p:sp>
      <p:sp>
        <p:nvSpPr>
          <p:cNvPr id="4" name="CAI1" title="Correct Answer Indicator">
            <a:extLst>
              <a:ext uri="{FF2B5EF4-FFF2-40B4-BE49-F238E27FC236}">
                <a16:creationId xmlns:a16="http://schemas.microsoft.com/office/drawing/2014/main" id="{151A3932-645B-0C16-3873-FE6715781A5B}"/>
              </a:ext>
            </a:extLst>
          </p:cNvPr>
          <p:cNvSpPr/>
          <p:nvPr>
            <p:custDataLst>
              <p:tags r:id="rId1"/>
            </p:custDataLst>
          </p:nvPr>
        </p:nvSpPr>
        <p:spPr>
          <a:xfrm rot="10800000">
            <a:off x="452756" y="2838449"/>
            <a:ext cx="385444" cy="381001"/>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613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3D5D2-0103-0811-FEF1-CD8217649E2C}"/>
              </a:ext>
            </a:extLst>
          </p:cNvPr>
          <p:cNvSpPr>
            <a:spLocks noGrp="1"/>
          </p:cNvSpPr>
          <p:nvPr>
            <p:ph type="title"/>
          </p:nvPr>
        </p:nvSpPr>
        <p:spPr>
          <a:xfrm>
            <a:off x="838200" y="365125"/>
            <a:ext cx="10515600" cy="2282825"/>
          </a:xfrm>
        </p:spPr>
        <p:txBody>
          <a:bodyPr>
            <a:noAutofit/>
          </a:bodyPr>
          <a:lstStyle/>
          <a:p>
            <a:r>
              <a:rPr lang="en-GB" sz="2800" dirty="0"/>
              <a:t>62M has an INR check and the result is found to be 5.4. he is on warfarin for atrial fibrillation. His INR is usually well controlled, but he has recently started on a new medication.</a:t>
            </a:r>
            <a:br>
              <a:rPr lang="en-GB" sz="2800" dirty="0"/>
            </a:br>
            <a:r>
              <a:rPr lang="en-GB" sz="2800" dirty="0"/>
              <a:t>Select the new medication that is most likely to have increased his INR.</a:t>
            </a:r>
          </a:p>
        </p:txBody>
      </p:sp>
      <p:sp>
        <p:nvSpPr>
          <p:cNvPr id="3" name="Content Placeholder 2">
            <a:extLst>
              <a:ext uri="{FF2B5EF4-FFF2-40B4-BE49-F238E27FC236}">
                <a16:creationId xmlns:a16="http://schemas.microsoft.com/office/drawing/2014/main" id="{3B97CDF1-320A-5124-5E63-29A9A3093BC5}"/>
              </a:ext>
            </a:extLst>
          </p:cNvPr>
          <p:cNvSpPr>
            <a:spLocks noGrp="1"/>
          </p:cNvSpPr>
          <p:nvPr>
            <p:ph idx="1"/>
          </p:nvPr>
        </p:nvSpPr>
        <p:spPr>
          <a:xfrm>
            <a:off x="838200" y="2647951"/>
            <a:ext cx="10515600" cy="3529012"/>
          </a:xfrm>
        </p:spPr>
        <p:txBody>
          <a:bodyPr/>
          <a:lstStyle/>
          <a:p>
            <a:pPr marL="514350" indent="-514350">
              <a:buFont typeface="+mj-lt"/>
              <a:buAutoNum type="alphaUcPeriod"/>
            </a:pPr>
            <a:r>
              <a:rPr lang="en-GB" dirty="0"/>
              <a:t>Amiodarone </a:t>
            </a:r>
          </a:p>
          <a:p>
            <a:pPr marL="514350" indent="-514350">
              <a:buFont typeface="+mj-lt"/>
              <a:buAutoNum type="alphaUcPeriod"/>
            </a:pPr>
            <a:r>
              <a:rPr lang="en-GB" dirty="0"/>
              <a:t>Amoxicillin </a:t>
            </a:r>
          </a:p>
          <a:p>
            <a:pPr marL="514350" indent="-514350">
              <a:buFont typeface="+mj-lt"/>
              <a:buAutoNum type="alphaUcPeriod"/>
            </a:pPr>
            <a:r>
              <a:rPr lang="en-GB" dirty="0"/>
              <a:t>Phenytoin </a:t>
            </a:r>
          </a:p>
          <a:p>
            <a:pPr marL="514350" indent="-514350">
              <a:buFont typeface="+mj-lt"/>
              <a:buAutoNum type="alphaUcPeriod"/>
            </a:pPr>
            <a:r>
              <a:rPr lang="en-GB" dirty="0"/>
              <a:t>Verapamil </a:t>
            </a:r>
          </a:p>
          <a:p>
            <a:pPr marL="514350" indent="-514350">
              <a:buFont typeface="+mj-lt"/>
              <a:buAutoNum type="alphaUcPeriod"/>
            </a:pPr>
            <a:r>
              <a:rPr lang="en-GB" dirty="0"/>
              <a:t>Bisoprolol </a:t>
            </a:r>
          </a:p>
        </p:txBody>
      </p:sp>
    </p:spTree>
    <p:extLst>
      <p:ext uri="{BB962C8B-B14F-4D97-AF65-F5344CB8AC3E}">
        <p14:creationId xmlns:p14="http://schemas.microsoft.com/office/powerpoint/2010/main" val="10576990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3D5D2-0103-0811-FEF1-CD8217649E2C}"/>
              </a:ext>
            </a:extLst>
          </p:cNvPr>
          <p:cNvSpPr>
            <a:spLocks noGrp="1"/>
          </p:cNvSpPr>
          <p:nvPr>
            <p:ph type="title"/>
          </p:nvPr>
        </p:nvSpPr>
        <p:spPr>
          <a:xfrm>
            <a:off x="838200" y="365125"/>
            <a:ext cx="10515600" cy="2282825"/>
          </a:xfrm>
        </p:spPr>
        <p:txBody>
          <a:bodyPr>
            <a:noAutofit/>
          </a:bodyPr>
          <a:lstStyle/>
          <a:p>
            <a:r>
              <a:rPr lang="en-GB" sz="2800" dirty="0"/>
              <a:t>62M has an INR check and the result is found to be 5.4. he is on warfarin for atrial fibrillation. His INR is usually well controlled, but he has recently started on a new medication.</a:t>
            </a:r>
            <a:br>
              <a:rPr lang="en-GB" sz="2800" dirty="0"/>
            </a:br>
            <a:r>
              <a:rPr lang="en-GB" sz="2800" dirty="0"/>
              <a:t>Select the new medication that is most likely to have increased his INR.</a:t>
            </a:r>
          </a:p>
        </p:txBody>
      </p:sp>
      <p:sp>
        <p:nvSpPr>
          <p:cNvPr id="3" name="Content Placeholder 2">
            <a:extLst>
              <a:ext uri="{FF2B5EF4-FFF2-40B4-BE49-F238E27FC236}">
                <a16:creationId xmlns:a16="http://schemas.microsoft.com/office/drawing/2014/main" id="{3B97CDF1-320A-5124-5E63-29A9A3093BC5}"/>
              </a:ext>
            </a:extLst>
          </p:cNvPr>
          <p:cNvSpPr>
            <a:spLocks noGrp="1"/>
          </p:cNvSpPr>
          <p:nvPr>
            <p:ph idx="1"/>
          </p:nvPr>
        </p:nvSpPr>
        <p:spPr>
          <a:xfrm>
            <a:off x="838200" y="2647951"/>
            <a:ext cx="10515600" cy="3529012"/>
          </a:xfrm>
        </p:spPr>
        <p:txBody>
          <a:bodyPr/>
          <a:lstStyle/>
          <a:p>
            <a:pPr marL="514350" indent="-514350">
              <a:buFont typeface="+mj-lt"/>
              <a:buAutoNum type="alphaUcPeriod"/>
            </a:pPr>
            <a:r>
              <a:rPr lang="en-GB" dirty="0"/>
              <a:t>Amiodarone </a:t>
            </a:r>
          </a:p>
          <a:p>
            <a:pPr marL="514350" indent="-514350">
              <a:buFont typeface="+mj-lt"/>
              <a:buAutoNum type="alphaUcPeriod"/>
            </a:pPr>
            <a:r>
              <a:rPr lang="en-GB" dirty="0"/>
              <a:t>Amoxicillin </a:t>
            </a:r>
          </a:p>
          <a:p>
            <a:pPr marL="514350" indent="-514350">
              <a:buFont typeface="+mj-lt"/>
              <a:buAutoNum type="alphaUcPeriod"/>
            </a:pPr>
            <a:r>
              <a:rPr lang="en-GB" dirty="0"/>
              <a:t>Phenytoin </a:t>
            </a:r>
          </a:p>
          <a:p>
            <a:pPr marL="514350" indent="-514350">
              <a:buFont typeface="+mj-lt"/>
              <a:buAutoNum type="alphaUcPeriod"/>
            </a:pPr>
            <a:r>
              <a:rPr lang="en-GB" dirty="0"/>
              <a:t>Verapamil </a:t>
            </a:r>
          </a:p>
          <a:p>
            <a:pPr marL="514350" indent="-514350">
              <a:buFont typeface="+mj-lt"/>
              <a:buAutoNum type="alphaUcPeriod"/>
            </a:pPr>
            <a:r>
              <a:rPr lang="en-GB" dirty="0"/>
              <a:t>Bisoprolol </a:t>
            </a:r>
          </a:p>
        </p:txBody>
      </p:sp>
      <p:sp>
        <p:nvSpPr>
          <p:cNvPr id="4" name="CAI1" title="Correct Answer Indicator">
            <a:extLst>
              <a:ext uri="{FF2B5EF4-FFF2-40B4-BE49-F238E27FC236}">
                <a16:creationId xmlns:a16="http://schemas.microsoft.com/office/drawing/2014/main" id="{3BD46A8A-2E01-1128-3435-EF22FFFE2882}"/>
              </a:ext>
            </a:extLst>
          </p:cNvPr>
          <p:cNvSpPr/>
          <p:nvPr>
            <p:custDataLst>
              <p:tags r:id="rId1"/>
            </p:custDataLst>
          </p:nvPr>
        </p:nvSpPr>
        <p:spPr>
          <a:xfrm rot="10800000">
            <a:off x="342900" y="2647950"/>
            <a:ext cx="495300" cy="361952"/>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105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723236CE-CC71-51D1-9CED-4753EFFB7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599" y="0"/>
            <a:ext cx="9518801" cy="6858000"/>
          </a:xfrm>
          <a:prstGeom prst="rect">
            <a:avLst/>
          </a:prstGeom>
        </p:spPr>
      </p:pic>
      <p:sp>
        <p:nvSpPr>
          <p:cNvPr id="4" name="Arrow: Right 3">
            <a:extLst>
              <a:ext uri="{FF2B5EF4-FFF2-40B4-BE49-F238E27FC236}">
                <a16:creationId xmlns:a16="http://schemas.microsoft.com/office/drawing/2014/main" id="{F365193E-1516-0BA2-DAFF-7AC0D49D4EB8}"/>
              </a:ext>
            </a:extLst>
          </p:cNvPr>
          <p:cNvSpPr/>
          <p:nvPr/>
        </p:nvSpPr>
        <p:spPr>
          <a:xfrm>
            <a:off x="190499" y="2647950"/>
            <a:ext cx="1146099" cy="78105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007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1155510"/>
            <a:ext cx="10515600" cy="1167157"/>
          </a:xfrm>
        </p:spPr>
        <p:txBody>
          <a:bodyPr>
            <a:noAutofit/>
          </a:bodyPr>
          <a:lstStyle/>
          <a:p>
            <a:r>
              <a:rPr lang="en-GB" sz="2800" b="1" dirty="0">
                <a:solidFill>
                  <a:prstClr val="black"/>
                </a:solidFill>
                <a:latin typeface="Calibri" panose="020F0502020204030204"/>
              </a:rPr>
              <a:t>(54M) PMH: H</a:t>
            </a:r>
            <a:r>
              <a:rPr lang="en-GB" sz="2800" dirty="0">
                <a:solidFill>
                  <a:prstClr val="black"/>
                </a:solidFill>
                <a:latin typeface="Calibri" panose="020F0502020204030204"/>
              </a:rPr>
              <a:t>ypertension, type I diabetes, benign prostatic hypertrophy</a:t>
            </a:r>
            <a:br>
              <a:rPr lang="en-GB" sz="2800" dirty="0">
                <a:solidFill>
                  <a:prstClr val="black"/>
                </a:solidFill>
                <a:latin typeface="Calibri" panose="020F0502020204030204"/>
              </a:rPr>
            </a:br>
            <a:r>
              <a:rPr lang="en-GB" sz="2800" b="1" dirty="0">
                <a:solidFill>
                  <a:prstClr val="black"/>
                </a:solidFill>
                <a:latin typeface="Calibri" panose="020F0502020204030204"/>
              </a:rPr>
              <a:t>Investigations: </a:t>
            </a:r>
            <a:r>
              <a:rPr lang="en-GB" sz="2800" dirty="0">
                <a:latin typeface="+mn-lt"/>
              </a:rPr>
              <a:t>Normal renal and liver function</a:t>
            </a:r>
            <a:br>
              <a:rPr lang="en-GB" sz="2800" dirty="0">
                <a:latin typeface="+mn-lt"/>
              </a:rPr>
            </a:br>
            <a:br>
              <a:rPr lang="en-GB" sz="2800" dirty="0">
                <a:latin typeface="+mn-lt"/>
              </a:rPr>
            </a:br>
            <a:r>
              <a:rPr lang="en-GB" sz="2800" dirty="0">
                <a:latin typeface="+mn-lt"/>
              </a:rPr>
              <a:t>Select TWO prescriptions that contain a prescribing error </a:t>
            </a:r>
          </a:p>
        </p:txBody>
      </p:sp>
      <p:sp>
        <p:nvSpPr>
          <p:cNvPr id="3" name="TPAnswers" title="Answer Text"/>
          <p:cNvSpPr>
            <a:spLocks noGrp="1"/>
          </p:cNvSpPr>
          <p:nvPr>
            <p:ph type="body" idx="1"/>
            <p:custDataLst>
              <p:tags r:id="rId2"/>
            </p:custDataLst>
          </p:nvPr>
        </p:nvSpPr>
        <p:spPr>
          <a:xfrm>
            <a:off x="716507" y="3108464"/>
            <a:ext cx="8294914"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dirty="0"/>
              <a:t>Amlodipine 10mg orally daily</a:t>
            </a:r>
          </a:p>
          <a:p>
            <a:pPr marL="514350" indent="-514350">
              <a:lnSpc>
                <a:spcPct val="100000"/>
              </a:lnSpc>
              <a:spcBef>
                <a:spcPct val="20000"/>
              </a:spcBef>
              <a:buFont typeface="Arial" panose="020B0604020202020204" pitchFamily="34" charset="0"/>
              <a:buAutoNum type="alphaUcPeriod"/>
            </a:pPr>
            <a:r>
              <a:rPr lang="en-GB" dirty="0"/>
              <a:t>Bisoprolol 5mg orally daily</a:t>
            </a:r>
          </a:p>
          <a:p>
            <a:pPr marL="514350" indent="-514350">
              <a:lnSpc>
                <a:spcPct val="100000"/>
              </a:lnSpc>
              <a:spcBef>
                <a:spcPct val="20000"/>
              </a:spcBef>
              <a:buFont typeface="Arial" panose="020B0604020202020204" pitchFamily="34" charset="0"/>
              <a:buAutoNum type="alphaUcPeriod"/>
            </a:pPr>
            <a:r>
              <a:rPr lang="en-GB" dirty="0"/>
              <a:t>Digoxin 125 micrograms orally daily</a:t>
            </a:r>
          </a:p>
          <a:p>
            <a:pPr marL="514350" indent="-514350">
              <a:lnSpc>
                <a:spcPct val="100000"/>
              </a:lnSpc>
              <a:spcBef>
                <a:spcPct val="20000"/>
              </a:spcBef>
              <a:buFont typeface="Arial" panose="020B0604020202020204" pitchFamily="34" charset="0"/>
              <a:buAutoNum type="alphaUcPeriod"/>
            </a:pPr>
            <a:r>
              <a:rPr lang="en-GB" dirty="0"/>
              <a:t>Humalog (insulin </a:t>
            </a:r>
            <a:r>
              <a:rPr lang="en-GB" dirty="0" err="1"/>
              <a:t>lispro</a:t>
            </a:r>
            <a:r>
              <a:rPr lang="en-GB" dirty="0"/>
              <a:t>) 20 units at night </a:t>
            </a:r>
          </a:p>
          <a:p>
            <a:pPr marL="514350" indent="-514350">
              <a:lnSpc>
                <a:spcPct val="100000"/>
              </a:lnSpc>
              <a:spcBef>
                <a:spcPct val="20000"/>
              </a:spcBef>
              <a:buFont typeface="Arial" panose="020B0604020202020204" pitchFamily="34" charset="0"/>
              <a:buAutoNum type="alphaUcPeriod"/>
            </a:pPr>
            <a:r>
              <a:rPr lang="en-GB" dirty="0"/>
              <a:t>Levemir (insulin detemir) 10 units with each meal</a:t>
            </a:r>
          </a:p>
          <a:p>
            <a:pPr marL="514350" indent="-514350">
              <a:lnSpc>
                <a:spcPct val="100000"/>
              </a:lnSpc>
              <a:spcBef>
                <a:spcPct val="20000"/>
              </a:spcBef>
              <a:buFont typeface="Arial" panose="020B0604020202020204" pitchFamily="34" charset="0"/>
              <a:buAutoNum type="alphaUcPeriod"/>
            </a:pPr>
            <a:r>
              <a:rPr lang="en-GB" dirty="0"/>
              <a:t>Tamsulosin 400 micrograms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54276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484939"/>
            <a:ext cx="10515600" cy="1325563"/>
          </a:xfrm>
        </p:spPr>
        <p:txBody>
          <a:bodyPr>
            <a:noAutofit/>
          </a:bodyPr>
          <a:lstStyle/>
          <a:p>
            <a:r>
              <a:rPr lang="en-GB" sz="2800" b="1" dirty="0">
                <a:solidFill>
                  <a:prstClr val="black"/>
                </a:solidFill>
                <a:latin typeface="Calibri" panose="020F0502020204030204"/>
              </a:rPr>
              <a:t>(54M) PMH: H</a:t>
            </a:r>
            <a:r>
              <a:rPr lang="en-GB" sz="2800" dirty="0">
                <a:solidFill>
                  <a:prstClr val="black"/>
                </a:solidFill>
                <a:latin typeface="Calibri" panose="020F0502020204030204"/>
              </a:rPr>
              <a:t>ypertension, type I diabetes, benign prostatic hypertrophy</a:t>
            </a:r>
            <a:br>
              <a:rPr lang="en-GB" sz="2800" dirty="0">
                <a:solidFill>
                  <a:prstClr val="black"/>
                </a:solidFill>
                <a:latin typeface="Calibri" panose="020F0502020204030204"/>
              </a:rPr>
            </a:br>
            <a:r>
              <a:rPr lang="en-GB" sz="2800" b="1" dirty="0">
                <a:solidFill>
                  <a:prstClr val="black"/>
                </a:solidFill>
                <a:latin typeface="Calibri" panose="020F0502020204030204"/>
              </a:rPr>
              <a:t>Investigations: </a:t>
            </a:r>
            <a:r>
              <a:rPr lang="en-GB" sz="2800" dirty="0">
                <a:latin typeface="+mn-lt"/>
              </a:rPr>
              <a:t>Normal renal and liver function</a:t>
            </a:r>
            <a:br>
              <a:rPr lang="en-GB" sz="2800" dirty="0">
                <a:latin typeface="+mn-lt"/>
              </a:rPr>
            </a:br>
            <a:r>
              <a:rPr lang="en-GB" sz="2800" dirty="0">
                <a:latin typeface="+mn-lt"/>
              </a:rPr>
              <a:t>Select TWO prescriptions that contain a prescribing error </a:t>
            </a:r>
          </a:p>
        </p:txBody>
      </p:sp>
      <p:sp>
        <p:nvSpPr>
          <p:cNvPr id="3" name="TPAnswers" title="Answer Text"/>
          <p:cNvSpPr>
            <a:spLocks noGrp="1"/>
          </p:cNvSpPr>
          <p:nvPr>
            <p:ph type="body" idx="1"/>
            <p:custDataLst>
              <p:tags r:id="rId2"/>
            </p:custDataLst>
          </p:nvPr>
        </p:nvSpPr>
        <p:spPr>
          <a:xfrm>
            <a:off x="457200" y="2328520"/>
            <a:ext cx="8570686"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dirty="0"/>
              <a:t>Amlodipine 10mg orally daily</a:t>
            </a:r>
          </a:p>
          <a:p>
            <a:pPr marL="514350" indent="-514350">
              <a:lnSpc>
                <a:spcPct val="100000"/>
              </a:lnSpc>
              <a:spcBef>
                <a:spcPct val="20000"/>
              </a:spcBef>
              <a:buFont typeface="Arial" panose="020B0604020202020204" pitchFamily="34" charset="0"/>
              <a:buAutoNum type="alphaUcPeriod"/>
            </a:pPr>
            <a:r>
              <a:rPr lang="en-GB" dirty="0"/>
              <a:t>Bisoprolol 5mg orally daily</a:t>
            </a:r>
          </a:p>
          <a:p>
            <a:pPr marL="514350" indent="-514350">
              <a:lnSpc>
                <a:spcPct val="100000"/>
              </a:lnSpc>
              <a:spcBef>
                <a:spcPct val="20000"/>
              </a:spcBef>
              <a:buFont typeface="Arial" panose="020B0604020202020204" pitchFamily="34" charset="0"/>
              <a:buAutoNum type="alphaUcPeriod"/>
            </a:pPr>
            <a:r>
              <a:rPr lang="en-GB" dirty="0"/>
              <a:t>Digoxin 125 micrograms orally daily</a:t>
            </a:r>
          </a:p>
          <a:p>
            <a:pPr marL="514350" indent="-514350">
              <a:lnSpc>
                <a:spcPct val="100000"/>
              </a:lnSpc>
              <a:spcBef>
                <a:spcPct val="20000"/>
              </a:spcBef>
              <a:buFont typeface="Arial" panose="020B0604020202020204" pitchFamily="34" charset="0"/>
              <a:buAutoNum type="alphaUcPeriod"/>
            </a:pPr>
            <a:r>
              <a:rPr lang="en-GB" dirty="0"/>
              <a:t>Humalog (insulin </a:t>
            </a:r>
            <a:r>
              <a:rPr lang="en-GB" dirty="0" err="1"/>
              <a:t>lispro</a:t>
            </a:r>
            <a:r>
              <a:rPr lang="en-GB" dirty="0"/>
              <a:t>) 20 units at night </a:t>
            </a:r>
          </a:p>
          <a:p>
            <a:pPr marL="514350" indent="-514350">
              <a:lnSpc>
                <a:spcPct val="100000"/>
              </a:lnSpc>
              <a:spcBef>
                <a:spcPct val="20000"/>
              </a:spcBef>
              <a:buFont typeface="Arial" panose="020B0604020202020204" pitchFamily="34" charset="0"/>
              <a:buAutoNum type="alphaUcPeriod"/>
            </a:pPr>
            <a:r>
              <a:rPr lang="en-GB" dirty="0"/>
              <a:t>Levemir (insulin detemir) 10 units with each meal</a:t>
            </a:r>
          </a:p>
          <a:p>
            <a:pPr marL="514350" indent="-514350">
              <a:lnSpc>
                <a:spcPct val="100000"/>
              </a:lnSpc>
              <a:spcBef>
                <a:spcPct val="20000"/>
              </a:spcBef>
              <a:buFont typeface="Arial" panose="020B0604020202020204" pitchFamily="34" charset="0"/>
              <a:buAutoNum type="alphaUcPeriod"/>
            </a:pPr>
            <a:r>
              <a:rPr lang="en-GB" dirty="0"/>
              <a:t>Tamsulosin 400 micrograms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I1" title="Correct Answer Indicator"/>
          <p:cNvSpPr/>
          <p:nvPr>
            <p:custDataLst>
              <p:tags r:id="rId3"/>
            </p:custDataLst>
          </p:nvPr>
        </p:nvSpPr>
        <p:spPr>
          <a:xfrm rot="10800000">
            <a:off x="101600" y="44630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AI2" title="Correct Answer Indicator"/>
          <p:cNvSpPr/>
          <p:nvPr>
            <p:custDataLst>
              <p:tags r:id="rId4"/>
            </p:custDataLst>
          </p:nvPr>
        </p:nvSpPr>
        <p:spPr>
          <a:xfrm rot="10800000">
            <a:off x="138872" y="3945047"/>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16678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PQuestion" title="Question Text"/>
          <p:cNvSpPr>
            <a:spLocks noGrp="1"/>
          </p:cNvSpPr>
          <p:nvPr>
            <p:ph type="title"/>
          </p:nvPr>
        </p:nvSpPr>
        <p:spPr>
          <a:xfrm>
            <a:off x="8013147" y="134303"/>
            <a:ext cx="4010025" cy="1569306"/>
          </a:xfrm>
        </p:spPr>
        <p:txBody>
          <a:bodyPr>
            <a:noAutofit/>
          </a:bodyPr>
          <a:lstStyle/>
          <a:p>
            <a:r>
              <a:rPr lang="en-GB" sz="1600" b="1" dirty="0">
                <a:solidFill>
                  <a:srgbClr val="00B050"/>
                </a:solidFill>
                <a:latin typeface="Calibri" panose="020F0502020204030204"/>
              </a:rPr>
              <a:t>Can’t remember the difference between Humalog and </a:t>
            </a:r>
            <a:r>
              <a:rPr lang="en-GB" sz="1600" b="1" dirty="0" err="1">
                <a:solidFill>
                  <a:srgbClr val="00B050"/>
                </a:solidFill>
                <a:latin typeface="Calibri" panose="020F0502020204030204"/>
              </a:rPr>
              <a:t>Levemir</a:t>
            </a:r>
            <a:r>
              <a:rPr lang="en-GB" sz="1600" b="1" dirty="0">
                <a:solidFill>
                  <a:srgbClr val="00B050"/>
                </a:solidFill>
                <a:latin typeface="Calibri" panose="020F0502020204030204"/>
              </a:rPr>
              <a:t>? Lispro vs Detemir? </a:t>
            </a:r>
            <a:r>
              <a:rPr lang="en-GB" sz="1600" b="1" dirty="0" err="1">
                <a:solidFill>
                  <a:srgbClr val="00B050"/>
                </a:solidFill>
                <a:latin typeface="Calibri" panose="020F0502020204030204"/>
              </a:rPr>
              <a:t>Aspart</a:t>
            </a:r>
            <a:r>
              <a:rPr lang="en-GB" sz="1600" b="1" dirty="0">
                <a:solidFill>
                  <a:srgbClr val="00B050"/>
                </a:solidFill>
                <a:latin typeface="Calibri" panose="020F0502020204030204"/>
              </a:rPr>
              <a:t>? </a:t>
            </a:r>
            <a:r>
              <a:rPr lang="en-GB" sz="1600" b="1" dirty="0" err="1">
                <a:solidFill>
                  <a:srgbClr val="00B050"/>
                </a:solidFill>
                <a:latin typeface="Calibri" panose="020F0502020204030204"/>
              </a:rPr>
              <a:t>Degludec</a:t>
            </a:r>
            <a:r>
              <a:rPr lang="en-GB" sz="1600" b="1" dirty="0">
                <a:solidFill>
                  <a:srgbClr val="00B050"/>
                </a:solidFill>
                <a:latin typeface="Calibri" panose="020F0502020204030204"/>
              </a:rPr>
              <a:t>? Humulin M3? </a:t>
            </a:r>
            <a:br>
              <a:rPr lang="en-GB" sz="1600" b="1" dirty="0">
                <a:solidFill>
                  <a:srgbClr val="00B050"/>
                </a:solidFill>
                <a:latin typeface="Calibri" panose="020F0502020204030204"/>
              </a:rPr>
            </a:br>
            <a:br>
              <a:rPr lang="en-GB" sz="1600" b="1" dirty="0">
                <a:solidFill>
                  <a:srgbClr val="00B050"/>
                </a:solidFill>
                <a:latin typeface="Calibri" panose="020F0502020204030204"/>
              </a:rPr>
            </a:br>
            <a:r>
              <a:rPr lang="en-GB" sz="1600" b="1" dirty="0">
                <a:solidFill>
                  <a:srgbClr val="00B050"/>
                </a:solidFill>
                <a:latin typeface="Calibri" panose="020F0502020204030204"/>
              </a:rPr>
              <a:t>Search BNF using any of the names in the Q</a:t>
            </a:r>
            <a:br>
              <a:rPr lang="en-GB" sz="1600" b="1" dirty="0">
                <a:solidFill>
                  <a:srgbClr val="00B050"/>
                </a:solidFill>
                <a:latin typeface="Calibri" panose="020F0502020204030204"/>
              </a:rPr>
            </a:br>
            <a:r>
              <a:rPr lang="en-GB" sz="1600" b="1" dirty="0">
                <a:solidFill>
                  <a:srgbClr val="00B050"/>
                </a:solidFill>
                <a:latin typeface="Calibri" panose="020F0502020204030204"/>
              </a:rPr>
              <a:t>Safe swift practice; Simplifies (your) life; </a:t>
            </a:r>
            <a:endParaRPr lang="en-GB" sz="1600" dirty="0">
              <a:solidFill>
                <a:srgbClr val="00B050"/>
              </a:solidFill>
              <a:latin typeface="+mn-lt"/>
            </a:endParaRPr>
          </a:p>
        </p:txBody>
      </p:sp>
      <p:pic>
        <p:nvPicPr>
          <p:cNvPr id="6" name="Picture 5">
            <a:extLst>
              <a:ext uri="{FF2B5EF4-FFF2-40B4-BE49-F238E27FC236}">
                <a16:creationId xmlns:a16="http://schemas.microsoft.com/office/drawing/2014/main" id="{9C2E4E35-7B04-157B-878E-E72F11260131}"/>
              </a:ext>
            </a:extLst>
          </p:cNvPr>
          <p:cNvPicPr>
            <a:picLocks noChangeAspect="1"/>
          </p:cNvPicPr>
          <p:nvPr/>
        </p:nvPicPr>
        <p:blipFill rotWithShape="1">
          <a:blip r:embed="rId2"/>
          <a:srcRect l="-575" r="575" b="18005"/>
          <a:stretch/>
        </p:blipFill>
        <p:spPr>
          <a:xfrm>
            <a:off x="78542" y="4598010"/>
            <a:ext cx="4038799" cy="2089065"/>
          </a:xfrm>
          <a:prstGeom prst="rect">
            <a:avLst/>
          </a:prstGeom>
        </p:spPr>
      </p:pic>
      <p:pic>
        <p:nvPicPr>
          <p:cNvPr id="3" name="Picture 2">
            <a:extLst>
              <a:ext uri="{FF2B5EF4-FFF2-40B4-BE49-F238E27FC236}">
                <a16:creationId xmlns:a16="http://schemas.microsoft.com/office/drawing/2014/main" id="{98875B5C-B66A-2964-F63C-68F5304BBEB9}"/>
              </a:ext>
            </a:extLst>
          </p:cNvPr>
          <p:cNvPicPr>
            <a:picLocks noChangeAspect="1"/>
          </p:cNvPicPr>
          <p:nvPr/>
        </p:nvPicPr>
        <p:blipFill>
          <a:blip r:embed="rId3"/>
          <a:stretch>
            <a:fillRect/>
          </a:stretch>
        </p:blipFill>
        <p:spPr>
          <a:xfrm>
            <a:off x="99363" y="200025"/>
            <a:ext cx="3997160" cy="3228975"/>
          </a:xfrm>
          <a:prstGeom prst="rect">
            <a:avLst/>
          </a:prstGeom>
        </p:spPr>
      </p:pic>
      <p:sp>
        <p:nvSpPr>
          <p:cNvPr id="17" name="Oval 16">
            <a:extLst>
              <a:ext uri="{FF2B5EF4-FFF2-40B4-BE49-F238E27FC236}">
                <a16:creationId xmlns:a16="http://schemas.microsoft.com/office/drawing/2014/main" id="{FF58E730-3FDC-4428-A75C-68B22DA4821F}"/>
              </a:ext>
            </a:extLst>
          </p:cNvPr>
          <p:cNvSpPr/>
          <p:nvPr/>
        </p:nvSpPr>
        <p:spPr>
          <a:xfrm>
            <a:off x="1616930" y="283388"/>
            <a:ext cx="962025" cy="383624"/>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pic>
        <p:nvPicPr>
          <p:cNvPr id="5" name="Picture 4">
            <a:extLst>
              <a:ext uri="{FF2B5EF4-FFF2-40B4-BE49-F238E27FC236}">
                <a16:creationId xmlns:a16="http://schemas.microsoft.com/office/drawing/2014/main" id="{3A8F6E0A-3712-947D-24BE-F2FC1952EDB6}"/>
              </a:ext>
            </a:extLst>
          </p:cNvPr>
          <p:cNvPicPr>
            <a:picLocks noChangeAspect="1"/>
          </p:cNvPicPr>
          <p:nvPr/>
        </p:nvPicPr>
        <p:blipFill>
          <a:blip r:embed="rId4"/>
          <a:stretch>
            <a:fillRect/>
          </a:stretch>
        </p:blipFill>
        <p:spPr>
          <a:xfrm>
            <a:off x="4170195" y="136814"/>
            <a:ext cx="3441523" cy="3625562"/>
          </a:xfrm>
          <a:prstGeom prst="rect">
            <a:avLst/>
          </a:prstGeom>
        </p:spPr>
      </p:pic>
      <p:pic>
        <p:nvPicPr>
          <p:cNvPr id="9" name="Picture 8">
            <a:extLst>
              <a:ext uri="{FF2B5EF4-FFF2-40B4-BE49-F238E27FC236}">
                <a16:creationId xmlns:a16="http://schemas.microsoft.com/office/drawing/2014/main" id="{F55143BF-6ED1-E5D2-963D-467EB15BBDD0}"/>
              </a:ext>
            </a:extLst>
          </p:cNvPr>
          <p:cNvPicPr>
            <a:picLocks noChangeAspect="1"/>
          </p:cNvPicPr>
          <p:nvPr/>
        </p:nvPicPr>
        <p:blipFill>
          <a:blip r:embed="rId5"/>
          <a:srcRect r="26132"/>
          <a:stretch/>
        </p:blipFill>
        <p:spPr>
          <a:xfrm>
            <a:off x="7358146" y="1703609"/>
            <a:ext cx="4776704" cy="5182965"/>
          </a:xfrm>
          <a:prstGeom prst="rect">
            <a:avLst/>
          </a:prstGeom>
        </p:spPr>
      </p:pic>
      <p:sp>
        <p:nvSpPr>
          <p:cNvPr id="7" name="Oval 6">
            <a:extLst>
              <a:ext uri="{FF2B5EF4-FFF2-40B4-BE49-F238E27FC236}">
                <a16:creationId xmlns:a16="http://schemas.microsoft.com/office/drawing/2014/main" id="{A9D0444A-6310-1E33-F49B-004D09BD2A53}"/>
              </a:ext>
            </a:extLst>
          </p:cNvPr>
          <p:cNvSpPr/>
          <p:nvPr/>
        </p:nvSpPr>
        <p:spPr>
          <a:xfrm>
            <a:off x="5986462" y="57150"/>
            <a:ext cx="962025" cy="418050"/>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14" name="Oval 13">
            <a:extLst>
              <a:ext uri="{FF2B5EF4-FFF2-40B4-BE49-F238E27FC236}">
                <a16:creationId xmlns:a16="http://schemas.microsoft.com/office/drawing/2014/main" id="{C3693AF0-4A33-8255-5C78-9FCE9E45E033}"/>
              </a:ext>
            </a:extLst>
          </p:cNvPr>
          <p:cNvSpPr/>
          <p:nvPr/>
        </p:nvSpPr>
        <p:spPr>
          <a:xfrm>
            <a:off x="7189234" y="2373512"/>
            <a:ext cx="1490181" cy="517326"/>
          </a:xfrm>
          <a:prstGeom prst="ellipse">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2" name="Oval 1">
            <a:extLst>
              <a:ext uri="{FF2B5EF4-FFF2-40B4-BE49-F238E27FC236}">
                <a16:creationId xmlns:a16="http://schemas.microsoft.com/office/drawing/2014/main" id="{193B3157-6E42-6177-7CDB-B7B58268F238}"/>
              </a:ext>
            </a:extLst>
          </p:cNvPr>
          <p:cNvSpPr/>
          <p:nvPr/>
        </p:nvSpPr>
        <p:spPr>
          <a:xfrm>
            <a:off x="7934325" y="5205413"/>
            <a:ext cx="3876675" cy="437130"/>
          </a:xfrm>
          <a:prstGeom prst="ellipse">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1F9AC1D7-B235-5C58-E882-1419ABA6D0DD}"/>
              </a:ext>
            </a:extLst>
          </p:cNvPr>
          <p:cNvSpPr txBox="1"/>
          <p:nvPr/>
        </p:nvSpPr>
        <p:spPr>
          <a:xfrm>
            <a:off x="3892800" y="4038600"/>
            <a:ext cx="3141495" cy="2031325"/>
          </a:xfrm>
          <a:prstGeom prst="rect">
            <a:avLst/>
          </a:prstGeom>
          <a:noFill/>
        </p:spPr>
        <p:txBody>
          <a:bodyPr wrap="square" rtlCol="0">
            <a:spAutoFit/>
          </a:bodyPr>
          <a:lstStyle/>
          <a:p>
            <a:r>
              <a:rPr lang="en-GB" b="1" dirty="0"/>
              <a:t>May find the information via </a:t>
            </a:r>
          </a:p>
          <a:p>
            <a:r>
              <a:rPr lang="en-GB" dirty="0"/>
              <a:t>‘Indication &amp; Dose’ route if ‘Medicinal Forms’ is not helpful</a:t>
            </a:r>
          </a:p>
          <a:p>
            <a:r>
              <a:rPr lang="en-GB" b="1" dirty="0"/>
              <a:t>Or</a:t>
            </a:r>
          </a:p>
          <a:p>
            <a:r>
              <a:rPr lang="en-GB" dirty="0"/>
              <a:t>Via ‘Medicinal Forms’ route if Indication &amp; Dose info is not helpful (</a:t>
            </a:r>
            <a:r>
              <a:rPr lang="en-GB" b="1" dirty="0"/>
              <a:t>next slide</a:t>
            </a:r>
            <a:r>
              <a:rPr lang="en-GB" dirty="0"/>
              <a:t>) </a:t>
            </a:r>
          </a:p>
        </p:txBody>
      </p:sp>
      <p:cxnSp>
        <p:nvCxnSpPr>
          <p:cNvPr id="11" name="Straight Arrow Connector 10">
            <a:extLst>
              <a:ext uri="{FF2B5EF4-FFF2-40B4-BE49-F238E27FC236}">
                <a16:creationId xmlns:a16="http://schemas.microsoft.com/office/drawing/2014/main" id="{1A39A42D-857D-2390-AB9B-B7AA830583A0}"/>
              </a:ext>
            </a:extLst>
          </p:cNvPr>
          <p:cNvCxnSpPr>
            <a:cxnSpLocks/>
          </p:cNvCxnSpPr>
          <p:nvPr/>
        </p:nvCxnSpPr>
        <p:spPr>
          <a:xfrm flipH="1" flipV="1">
            <a:off x="2242512" y="5199622"/>
            <a:ext cx="2157412" cy="327593"/>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B6D23DD7-F437-3164-3AB4-9916C3ADF9F5}"/>
              </a:ext>
            </a:extLst>
          </p:cNvPr>
          <p:cNvCxnSpPr>
            <a:cxnSpLocks/>
          </p:cNvCxnSpPr>
          <p:nvPr/>
        </p:nvCxnSpPr>
        <p:spPr>
          <a:xfrm>
            <a:off x="5735888" y="4582184"/>
            <a:ext cx="2647950" cy="617438"/>
          </a:xfrm>
          <a:prstGeom prst="straightConnector1">
            <a:avLst/>
          </a:prstGeom>
          <a:ln w="38100">
            <a:solidFill>
              <a:srgbClr val="92D050"/>
            </a:solidFill>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B9127A57-8355-9B0F-9E64-E3DB090316F0}"/>
              </a:ext>
            </a:extLst>
          </p:cNvPr>
          <p:cNvCxnSpPr>
            <a:cxnSpLocks/>
          </p:cNvCxnSpPr>
          <p:nvPr/>
        </p:nvCxnSpPr>
        <p:spPr>
          <a:xfrm flipH="1">
            <a:off x="704850" y="2259990"/>
            <a:ext cx="490538" cy="221676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40695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PQuestion" title="Question Text"/>
          <p:cNvSpPr>
            <a:spLocks noGrp="1"/>
          </p:cNvSpPr>
          <p:nvPr>
            <p:ph type="title"/>
          </p:nvPr>
        </p:nvSpPr>
        <p:spPr>
          <a:xfrm>
            <a:off x="5769093" y="54378"/>
            <a:ext cx="6055353" cy="698658"/>
          </a:xfrm>
        </p:spPr>
        <p:txBody>
          <a:bodyPr>
            <a:noAutofit/>
          </a:bodyPr>
          <a:lstStyle/>
          <a:p>
            <a:r>
              <a:rPr lang="en-GB" sz="1400" b="1" dirty="0">
                <a:solidFill>
                  <a:prstClr val="black"/>
                </a:solidFill>
                <a:latin typeface="Calibri" panose="020F0502020204030204"/>
              </a:rPr>
              <a:t>Can’t remember the difference between Humalog and </a:t>
            </a:r>
            <a:r>
              <a:rPr lang="en-GB" sz="1400" b="1" dirty="0" err="1">
                <a:solidFill>
                  <a:prstClr val="black"/>
                </a:solidFill>
                <a:latin typeface="Calibri" panose="020F0502020204030204"/>
              </a:rPr>
              <a:t>Levemir</a:t>
            </a:r>
            <a:r>
              <a:rPr lang="en-GB" sz="1400" b="1" dirty="0">
                <a:solidFill>
                  <a:prstClr val="black"/>
                </a:solidFill>
                <a:latin typeface="Calibri" panose="020F0502020204030204"/>
              </a:rPr>
              <a:t>? Lispro vs Detemir? </a:t>
            </a:r>
            <a:r>
              <a:rPr lang="en-GB" sz="1400" b="1" dirty="0" err="1">
                <a:solidFill>
                  <a:prstClr val="black"/>
                </a:solidFill>
                <a:latin typeface="Calibri" panose="020F0502020204030204"/>
              </a:rPr>
              <a:t>Aspart</a:t>
            </a:r>
            <a:r>
              <a:rPr lang="en-GB" sz="1400" b="1" dirty="0">
                <a:solidFill>
                  <a:prstClr val="black"/>
                </a:solidFill>
                <a:latin typeface="Calibri" panose="020F0502020204030204"/>
              </a:rPr>
              <a:t>? </a:t>
            </a:r>
            <a:r>
              <a:rPr lang="en-GB" sz="1400" b="1" dirty="0" err="1">
                <a:solidFill>
                  <a:prstClr val="black"/>
                </a:solidFill>
                <a:latin typeface="Calibri" panose="020F0502020204030204"/>
              </a:rPr>
              <a:t>Degludec</a:t>
            </a:r>
            <a:r>
              <a:rPr lang="en-GB" sz="1400" b="1" dirty="0">
                <a:solidFill>
                  <a:prstClr val="black"/>
                </a:solidFill>
                <a:latin typeface="Calibri" panose="020F0502020204030204"/>
              </a:rPr>
              <a:t>? Humulin M3? Insulin I?</a:t>
            </a:r>
            <a:endParaRPr lang="en-GB" sz="1400" dirty="0">
              <a:latin typeface="+mn-lt"/>
            </a:endParaRPr>
          </a:p>
        </p:txBody>
      </p:sp>
      <p:cxnSp>
        <p:nvCxnSpPr>
          <p:cNvPr id="9" name="Straight Arrow Connector 8"/>
          <p:cNvCxnSpPr/>
          <p:nvPr/>
        </p:nvCxnSpPr>
        <p:spPr>
          <a:xfrm flipH="1">
            <a:off x="992204" y="1978925"/>
            <a:ext cx="85970" cy="11007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8ABA465-8D95-A666-7F0A-EF569FFAFB3E}"/>
              </a:ext>
            </a:extLst>
          </p:cNvPr>
          <p:cNvPicPr>
            <a:picLocks noChangeAspect="1"/>
          </p:cNvPicPr>
          <p:nvPr/>
        </p:nvPicPr>
        <p:blipFill>
          <a:blip r:embed="rId2"/>
          <a:stretch>
            <a:fillRect/>
          </a:stretch>
        </p:blipFill>
        <p:spPr>
          <a:xfrm>
            <a:off x="534134" y="5246662"/>
            <a:ext cx="4086435" cy="1628859"/>
          </a:xfrm>
          <a:prstGeom prst="rect">
            <a:avLst/>
          </a:prstGeom>
        </p:spPr>
      </p:pic>
      <p:pic>
        <p:nvPicPr>
          <p:cNvPr id="13" name="Picture 12">
            <a:extLst>
              <a:ext uri="{FF2B5EF4-FFF2-40B4-BE49-F238E27FC236}">
                <a16:creationId xmlns:a16="http://schemas.microsoft.com/office/drawing/2014/main" id="{59A4D41C-18D8-1BB7-B0DA-8F8D2E171818}"/>
              </a:ext>
            </a:extLst>
          </p:cNvPr>
          <p:cNvPicPr>
            <a:picLocks noChangeAspect="1"/>
          </p:cNvPicPr>
          <p:nvPr/>
        </p:nvPicPr>
        <p:blipFill>
          <a:blip r:embed="rId3"/>
          <a:stretch>
            <a:fillRect/>
          </a:stretch>
        </p:blipFill>
        <p:spPr>
          <a:xfrm>
            <a:off x="6416874" y="950920"/>
            <a:ext cx="5609954" cy="3116641"/>
          </a:xfrm>
          <a:prstGeom prst="rect">
            <a:avLst/>
          </a:prstGeom>
        </p:spPr>
      </p:pic>
      <p:sp>
        <p:nvSpPr>
          <p:cNvPr id="17" name="Oval 16">
            <a:extLst>
              <a:ext uri="{FF2B5EF4-FFF2-40B4-BE49-F238E27FC236}">
                <a16:creationId xmlns:a16="http://schemas.microsoft.com/office/drawing/2014/main" id="{6CF2B977-31EC-63BE-833E-B6D6702FDEBF}"/>
              </a:ext>
            </a:extLst>
          </p:cNvPr>
          <p:cNvSpPr/>
          <p:nvPr/>
        </p:nvSpPr>
        <p:spPr>
          <a:xfrm>
            <a:off x="9375206" y="3728520"/>
            <a:ext cx="1824783" cy="4379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51BD3F6A-4F75-D513-AFBE-FB38863D92A5}"/>
              </a:ext>
            </a:extLst>
          </p:cNvPr>
          <p:cNvPicPr>
            <a:picLocks noChangeAspect="1"/>
          </p:cNvPicPr>
          <p:nvPr/>
        </p:nvPicPr>
        <p:blipFill>
          <a:blip r:embed="rId4"/>
          <a:stretch>
            <a:fillRect/>
          </a:stretch>
        </p:blipFill>
        <p:spPr>
          <a:xfrm>
            <a:off x="5548231" y="4320021"/>
            <a:ext cx="3905451" cy="2190863"/>
          </a:xfrm>
          <a:prstGeom prst="rect">
            <a:avLst/>
          </a:prstGeom>
        </p:spPr>
      </p:pic>
      <p:sp>
        <p:nvSpPr>
          <p:cNvPr id="21" name="Oval 20">
            <a:extLst>
              <a:ext uri="{FF2B5EF4-FFF2-40B4-BE49-F238E27FC236}">
                <a16:creationId xmlns:a16="http://schemas.microsoft.com/office/drawing/2014/main" id="{DC2E6ECF-8474-4E55-A20A-F0A646865E32}"/>
              </a:ext>
            </a:extLst>
          </p:cNvPr>
          <p:cNvSpPr/>
          <p:nvPr/>
        </p:nvSpPr>
        <p:spPr>
          <a:xfrm>
            <a:off x="6033239" y="4827276"/>
            <a:ext cx="2093258" cy="5517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879AF979-46C5-1C51-FA70-948FB94C552F}"/>
              </a:ext>
            </a:extLst>
          </p:cNvPr>
          <p:cNvCxnSpPr>
            <a:cxnSpLocks/>
          </p:cNvCxnSpPr>
          <p:nvPr/>
        </p:nvCxnSpPr>
        <p:spPr>
          <a:xfrm flipH="1">
            <a:off x="8126497" y="4221079"/>
            <a:ext cx="1850941" cy="8820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descr="A screenshot of a search results page&#10;&#10;Description automatically generated">
            <a:extLst>
              <a:ext uri="{FF2B5EF4-FFF2-40B4-BE49-F238E27FC236}">
                <a16:creationId xmlns:a16="http://schemas.microsoft.com/office/drawing/2014/main" id="{2E9E5A7D-4465-4D5A-CC9F-2812D7C869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878" y="140528"/>
            <a:ext cx="5278353" cy="4858392"/>
          </a:xfrm>
          <a:prstGeom prst="rect">
            <a:avLst/>
          </a:prstGeom>
        </p:spPr>
      </p:pic>
      <p:sp>
        <p:nvSpPr>
          <p:cNvPr id="14" name="Rounded Rectangle 13">
            <a:extLst>
              <a:ext uri="{FF2B5EF4-FFF2-40B4-BE49-F238E27FC236}">
                <a16:creationId xmlns:a16="http://schemas.microsoft.com/office/drawing/2014/main" id="{CCAEB99F-BFC3-6AD4-079C-52CD34162808}"/>
              </a:ext>
            </a:extLst>
          </p:cNvPr>
          <p:cNvSpPr/>
          <p:nvPr/>
        </p:nvSpPr>
        <p:spPr>
          <a:xfrm>
            <a:off x="269878" y="573437"/>
            <a:ext cx="1464793" cy="6299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cxnSp>
        <p:nvCxnSpPr>
          <p:cNvPr id="15" name="Straight Arrow Connector 14">
            <a:extLst>
              <a:ext uri="{FF2B5EF4-FFF2-40B4-BE49-F238E27FC236}">
                <a16:creationId xmlns:a16="http://schemas.microsoft.com/office/drawing/2014/main" id="{C664FAF5-894F-F114-7395-D1CBBB7F1642}"/>
              </a:ext>
            </a:extLst>
          </p:cNvPr>
          <p:cNvCxnSpPr>
            <a:cxnSpLocks/>
          </p:cNvCxnSpPr>
          <p:nvPr/>
        </p:nvCxnSpPr>
        <p:spPr>
          <a:xfrm>
            <a:off x="1563182" y="2886646"/>
            <a:ext cx="1175136" cy="309505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597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Summary – Unit errors and 10x (or other factor) errors</a:t>
            </a:r>
          </a:p>
        </p:txBody>
      </p:sp>
      <p:sp>
        <p:nvSpPr>
          <p:cNvPr id="3" name="Content Placeholder 2"/>
          <p:cNvSpPr>
            <a:spLocks noGrp="1"/>
          </p:cNvSpPr>
          <p:nvPr>
            <p:ph idx="1"/>
          </p:nvPr>
        </p:nvSpPr>
        <p:spPr>
          <a:xfrm>
            <a:off x="712694" y="1810871"/>
            <a:ext cx="10694894" cy="4635034"/>
          </a:xfrm>
        </p:spPr>
        <p:txBody>
          <a:bodyPr>
            <a:normAutofit fontScale="70000" lnSpcReduction="20000"/>
          </a:bodyPr>
          <a:lstStyle/>
          <a:p>
            <a:r>
              <a:rPr lang="en-GB" dirty="0"/>
              <a:t>Be wary or medications that are typically in micrograms or grams ranges (most medications are in the mg ranges)</a:t>
            </a:r>
          </a:p>
          <a:p>
            <a:r>
              <a:rPr lang="en-GB" dirty="0"/>
              <a:t>A </a:t>
            </a:r>
            <a:r>
              <a:rPr lang="en-GB" u="sng" dirty="0"/>
              <a:t>non-exhaustive</a:t>
            </a:r>
            <a:r>
              <a:rPr lang="en-GB" dirty="0"/>
              <a:t> list:</a:t>
            </a:r>
          </a:p>
          <a:p>
            <a:endParaRPr lang="en-GB" dirty="0"/>
          </a:p>
          <a:p>
            <a:endParaRPr lang="en-GB" dirty="0"/>
          </a:p>
          <a:p>
            <a:endParaRPr lang="en-GB" dirty="0"/>
          </a:p>
          <a:p>
            <a:endParaRPr lang="en-GB" dirty="0"/>
          </a:p>
          <a:p>
            <a:endParaRPr lang="en-GB" dirty="0"/>
          </a:p>
          <a:p>
            <a:endParaRPr lang="en-GB" dirty="0"/>
          </a:p>
          <a:p>
            <a:endParaRPr lang="en-GB" dirty="0"/>
          </a:p>
          <a:p>
            <a:r>
              <a:rPr lang="en-GB" dirty="0"/>
              <a:t>10x errors can be more difficult</a:t>
            </a:r>
          </a:p>
          <a:p>
            <a:pPr>
              <a:lnSpc>
                <a:spcPct val="120000"/>
              </a:lnSpc>
            </a:pPr>
            <a:r>
              <a:rPr lang="en-GB" b="1" i="1" dirty="0">
                <a:solidFill>
                  <a:srgbClr val="FF0000"/>
                </a:solidFill>
              </a:rPr>
              <a:t>Dose errors can be slow to check – if you can’t pick the error quickly, park it  &amp; come back – it may be worth v few marks, e.g., 1 mark in a Rev Q with 4 drugs to pick between Q A and Q B </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586102062"/>
              </p:ext>
            </p:extLst>
          </p:nvPr>
        </p:nvGraphicFramePr>
        <p:xfrm>
          <a:off x="963706" y="2858731"/>
          <a:ext cx="10515600" cy="1889760"/>
        </p:xfrm>
        <a:graphic>
          <a:graphicData uri="http://schemas.openxmlformats.org/drawingml/2006/table">
            <a:tbl>
              <a:tblPr firstRow="1" bandRow="1">
                <a:tableStyleId>{69CF1AB2-1976-4502-BF36-3FF5EA218861}</a:tableStyleId>
              </a:tblPr>
              <a:tblGrid>
                <a:gridCol w="2973404">
                  <a:extLst>
                    <a:ext uri="{9D8B030D-6E8A-4147-A177-3AD203B41FA5}">
                      <a16:colId xmlns:a16="http://schemas.microsoft.com/office/drawing/2014/main" val="579841502"/>
                    </a:ext>
                  </a:extLst>
                </a:gridCol>
                <a:gridCol w="7542196">
                  <a:extLst>
                    <a:ext uri="{9D8B030D-6E8A-4147-A177-3AD203B41FA5}">
                      <a16:colId xmlns:a16="http://schemas.microsoft.com/office/drawing/2014/main" val="3657128042"/>
                    </a:ext>
                  </a:extLst>
                </a:gridCol>
              </a:tblGrid>
              <a:tr h="176424">
                <a:tc>
                  <a:txBody>
                    <a:bodyPr/>
                    <a:lstStyle/>
                    <a:p>
                      <a:r>
                        <a:rPr lang="en-GB" sz="2000" dirty="0"/>
                        <a:t>Micrograms</a:t>
                      </a:r>
                      <a:endParaRPr lang="en-GB" sz="2000" b="0" dirty="0"/>
                    </a:p>
                  </a:txBody>
                  <a:tcPr/>
                </a:tc>
                <a:tc>
                  <a:txBody>
                    <a:bodyPr/>
                    <a:lstStyle/>
                    <a:p>
                      <a:r>
                        <a:rPr lang="en-GB" sz="2000" b="0" dirty="0"/>
                        <a:t>Tamsulosin, fludrocortisone</a:t>
                      </a:r>
                      <a:r>
                        <a:rPr lang="en-GB" sz="2000" b="0" baseline="0" dirty="0"/>
                        <a:t> (not hydrocortisone), levothyroxine, digoxin, naloxone, many inhalers, ipratropium nebs</a:t>
                      </a:r>
                      <a:endParaRPr lang="en-GB" sz="2000" b="0" dirty="0"/>
                    </a:p>
                  </a:txBody>
                  <a:tcPr/>
                </a:tc>
                <a:extLst>
                  <a:ext uri="{0D108BD9-81ED-4DB2-BD59-A6C34878D82A}">
                    <a16:rowId xmlns:a16="http://schemas.microsoft.com/office/drawing/2014/main" val="1393454576"/>
                  </a:ext>
                </a:extLst>
              </a:tr>
              <a:tr h="176424">
                <a:tc>
                  <a:txBody>
                    <a:bodyPr/>
                    <a:lstStyle/>
                    <a:p>
                      <a:r>
                        <a:rPr lang="en-GB" sz="2000" b="1" dirty="0"/>
                        <a:t>Milligrams (1 to low 100s)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Most medications</a:t>
                      </a:r>
                    </a:p>
                  </a:txBody>
                  <a:tcPr/>
                </a:tc>
                <a:extLst>
                  <a:ext uri="{0D108BD9-81ED-4DB2-BD59-A6C34878D82A}">
                    <a16:rowId xmlns:a16="http://schemas.microsoft.com/office/drawing/2014/main" val="1052387755"/>
                  </a:ext>
                </a:extLst>
              </a:tr>
              <a:tr h="176424">
                <a:tc>
                  <a:txBody>
                    <a:bodyPr/>
                    <a:lstStyle/>
                    <a:p>
                      <a:r>
                        <a:rPr lang="en-GB" sz="2000" b="1" dirty="0"/>
                        <a:t>100s mg – grams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aseline="0" dirty="0"/>
                        <a:t>Some antibiotics, metformin, some anti-epileptics</a:t>
                      </a:r>
                      <a:endParaRPr lang="en-GB" sz="2000" dirty="0"/>
                    </a:p>
                  </a:txBody>
                  <a:tcPr/>
                </a:tc>
                <a:extLst>
                  <a:ext uri="{0D108BD9-81ED-4DB2-BD59-A6C34878D82A}">
                    <a16:rowId xmlns:a16="http://schemas.microsoft.com/office/drawing/2014/main" val="1719448027"/>
                  </a:ext>
                </a:extLst>
              </a:tr>
              <a:tr h="176424">
                <a:tc>
                  <a:txBody>
                    <a:bodyPr/>
                    <a:lstStyle/>
                    <a:p>
                      <a:r>
                        <a:rPr lang="en-GB" sz="2000" b="1" dirty="0"/>
                        <a:t>Grams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Paracetamol,</a:t>
                      </a:r>
                      <a:r>
                        <a:rPr lang="en-GB" sz="2000" baseline="0" dirty="0"/>
                        <a:t> calcium carbonate, N-</a:t>
                      </a:r>
                      <a:r>
                        <a:rPr lang="en-GB" sz="2000" baseline="0" dirty="0" err="1"/>
                        <a:t>acetylcysteine</a:t>
                      </a:r>
                      <a:endParaRPr lang="en-GB" sz="2000" dirty="0"/>
                    </a:p>
                  </a:txBody>
                  <a:tcPr/>
                </a:tc>
                <a:extLst>
                  <a:ext uri="{0D108BD9-81ED-4DB2-BD59-A6C34878D82A}">
                    <a16:rowId xmlns:a16="http://schemas.microsoft.com/office/drawing/2014/main" val="2407733451"/>
                  </a:ext>
                </a:extLst>
              </a:tr>
            </a:tbl>
          </a:graphicData>
        </a:graphic>
      </p:graphicFrame>
    </p:spTree>
    <p:extLst>
      <p:ext uri="{BB962C8B-B14F-4D97-AF65-F5344CB8AC3E}">
        <p14:creationId xmlns:p14="http://schemas.microsoft.com/office/powerpoint/2010/main" val="1476630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3393"/>
          </a:xfrm>
        </p:spPr>
        <p:txBody>
          <a:bodyPr/>
          <a:lstStyle/>
          <a:p>
            <a:r>
              <a:rPr lang="en-GB" b="1" dirty="0">
                <a:latin typeface="+mn-lt"/>
              </a:rPr>
              <a:t>Summary - Timings</a:t>
            </a:r>
          </a:p>
        </p:txBody>
      </p:sp>
      <p:sp>
        <p:nvSpPr>
          <p:cNvPr id="3" name="Content Placeholder 2"/>
          <p:cNvSpPr>
            <a:spLocks noGrp="1"/>
          </p:cNvSpPr>
          <p:nvPr>
            <p:ph idx="1"/>
          </p:nvPr>
        </p:nvSpPr>
        <p:spPr>
          <a:xfrm>
            <a:off x="636493" y="1048871"/>
            <a:ext cx="10851777" cy="5128092"/>
          </a:xfrm>
        </p:spPr>
        <p:txBody>
          <a:bodyPr>
            <a:normAutofit/>
          </a:bodyPr>
          <a:lstStyle/>
          <a:p>
            <a:r>
              <a:rPr lang="en-GB" dirty="0"/>
              <a:t>Non-exhaustive list of medications that require specific timings</a:t>
            </a:r>
          </a:p>
          <a:p>
            <a:r>
              <a:rPr lang="en-GB" sz="2000" dirty="0"/>
              <a:t>BNF sections often have v useful ‘</a:t>
            </a:r>
            <a:r>
              <a:rPr lang="en-GB" sz="2000" b="1" dirty="0"/>
              <a:t>Important Safety Information</a:t>
            </a:r>
            <a:r>
              <a:rPr lang="en-GB" sz="2000" dirty="0"/>
              <a:t>’  for safe prescribing, e.g., on methotrexate, </a:t>
            </a:r>
            <a:r>
              <a:rPr lang="en-GB" sz="2000" dirty="0">
                <a:hlinkClick r:id="rId2"/>
              </a:rPr>
              <a:t>https://bnf.nice.org.uk/drug/methotrexate.html#indicationsAndDoses</a:t>
            </a:r>
            <a:r>
              <a:rPr lang="en-GB" sz="2000" dirty="0"/>
              <a:t> </a:t>
            </a:r>
          </a:p>
        </p:txBody>
      </p:sp>
      <p:graphicFrame>
        <p:nvGraphicFramePr>
          <p:cNvPr id="4" name="Table 3"/>
          <p:cNvGraphicFramePr>
            <a:graphicFrameLocks noGrp="1"/>
          </p:cNvGraphicFramePr>
          <p:nvPr>
            <p:extLst>
              <p:ext uri="{D42A27DB-BD31-4B8C-83A1-F6EECF244321}">
                <p14:modId xmlns:p14="http://schemas.microsoft.com/office/powerpoint/2010/main" val="555955376"/>
              </p:ext>
            </p:extLst>
          </p:nvPr>
        </p:nvGraphicFramePr>
        <p:xfrm>
          <a:off x="946638" y="2406956"/>
          <a:ext cx="10298723" cy="4119880"/>
        </p:xfrm>
        <a:graphic>
          <a:graphicData uri="http://schemas.openxmlformats.org/drawingml/2006/table">
            <a:tbl>
              <a:tblPr firstRow="1" bandRow="1">
                <a:tableStyleId>{5C22544A-7EE6-4342-B048-85BDC9FD1C3A}</a:tableStyleId>
              </a:tblPr>
              <a:tblGrid>
                <a:gridCol w="4703391">
                  <a:extLst>
                    <a:ext uri="{9D8B030D-6E8A-4147-A177-3AD203B41FA5}">
                      <a16:colId xmlns:a16="http://schemas.microsoft.com/office/drawing/2014/main" val="20000"/>
                    </a:ext>
                  </a:extLst>
                </a:gridCol>
                <a:gridCol w="5595332">
                  <a:extLst>
                    <a:ext uri="{9D8B030D-6E8A-4147-A177-3AD203B41FA5}">
                      <a16:colId xmlns:a16="http://schemas.microsoft.com/office/drawing/2014/main" val="20001"/>
                    </a:ext>
                  </a:extLst>
                </a:gridCol>
              </a:tblGrid>
              <a:tr h="370840">
                <a:tc>
                  <a:txBody>
                    <a:bodyPr/>
                    <a:lstStyle/>
                    <a:p>
                      <a:r>
                        <a:rPr lang="en-GB" dirty="0"/>
                        <a:t>Broad categories</a:t>
                      </a:r>
                    </a:p>
                  </a:txBody>
                  <a:tcPr/>
                </a:tc>
                <a:tc>
                  <a:txBody>
                    <a:bodyPr/>
                    <a:lstStyle/>
                    <a:p>
                      <a:r>
                        <a:rPr lang="en-GB" dirty="0"/>
                        <a:t>Medications</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Relating to activity / daytime</a:t>
                      </a:r>
                    </a:p>
                    <a:p>
                      <a:endParaRPr lang="en-GB" dirty="0"/>
                    </a:p>
                  </a:txBody>
                  <a:tcPr/>
                </a:tc>
                <a:tc>
                  <a:txBody>
                    <a:bodyPr/>
                    <a:lstStyle/>
                    <a:p>
                      <a:pPr marL="285750" lvl="0" indent="-285750">
                        <a:buFont typeface="Arial" panose="020B0604020202020204" pitchFamily="34" charset="0"/>
                        <a:buChar char="•"/>
                      </a:pPr>
                      <a:r>
                        <a:rPr lang="en-GB" dirty="0"/>
                        <a:t>Medications for Parkinson’s disease</a:t>
                      </a:r>
                    </a:p>
                    <a:p>
                      <a:pPr marL="285750" lvl="0" indent="-285750">
                        <a:buFont typeface="Arial" panose="020B0604020202020204" pitchFamily="34" charset="0"/>
                        <a:buChar char="•"/>
                      </a:pPr>
                      <a:r>
                        <a:rPr lang="en-GB" dirty="0"/>
                        <a:t>Anticholinesterases for myasthenia gravis</a:t>
                      </a:r>
                    </a:p>
                    <a:p>
                      <a:pPr marL="285750" lvl="0" indent="-285750">
                        <a:buFont typeface="Arial" panose="020B0604020202020204" pitchFamily="34" charset="0"/>
                        <a:buChar char="•"/>
                      </a:pPr>
                      <a:r>
                        <a:rPr lang="en-GB" dirty="0"/>
                        <a:t>Diuretics</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Relating to night time</a:t>
                      </a:r>
                    </a:p>
                    <a:p>
                      <a:endParaRPr lang="en-GB" dirty="0"/>
                    </a:p>
                  </a:txBody>
                  <a:tcPr/>
                </a:tc>
                <a:tc>
                  <a:txBody>
                    <a:bodyPr/>
                    <a:lstStyle/>
                    <a:p>
                      <a:pPr marL="285750" lvl="0" indent="-285750">
                        <a:buFont typeface="Arial" panose="020B0604020202020204" pitchFamily="34" charset="0"/>
                        <a:buChar char="•"/>
                      </a:pPr>
                      <a:r>
                        <a:rPr lang="en-GB" dirty="0"/>
                        <a:t>Night sedation</a:t>
                      </a:r>
                    </a:p>
                    <a:p>
                      <a:pPr marL="285750" lvl="0" indent="-285750">
                        <a:buFont typeface="Arial" panose="020B0604020202020204" pitchFamily="34" charset="0"/>
                        <a:buChar char="•"/>
                      </a:pPr>
                      <a:r>
                        <a:rPr lang="en-GB" dirty="0"/>
                        <a:t>Less crucially, statins</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Relating to other medications / empty stomach</a:t>
                      </a:r>
                    </a:p>
                  </a:txBody>
                  <a:tcPr/>
                </a:tc>
                <a:tc>
                  <a:txBody>
                    <a:bodyPr/>
                    <a:lstStyle/>
                    <a:p>
                      <a:pPr marL="285750" lvl="0" indent="-285750">
                        <a:buFont typeface="Arial" panose="020B0604020202020204" pitchFamily="34" charset="0"/>
                        <a:buChar char="•"/>
                      </a:pPr>
                      <a:r>
                        <a:rPr lang="en-GB" dirty="0"/>
                        <a:t>Bisphosphonates</a:t>
                      </a:r>
                    </a:p>
                    <a:p>
                      <a:pPr marL="285750" lvl="0" indent="-285750">
                        <a:buFont typeface="Arial" panose="020B0604020202020204" pitchFamily="34" charset="0"/>
                        <a:buChar char="•"/>
                      </a:pPr>
                      <a:r>
                        <a:rPr lang="en-GB" dirty="0"/>
                        <a:t>Antacids</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Relating to mealtimes</a:t>
                      </a:r>
                    </a:p>
                    <a:p>
                      <a:endParaRPr lang="en-GB" dirty="0"/>
                    </a:p>
                  </a:txBody>
                  <a:tcPr/>
                </a:tc>
                <a:tc>
                  <a:txBody>
                    <a:bodyPr/>
                    <a:lstStyle/>
                    <a:p>
                      <a:pPr marL="285750" lvl="0" indent="-285750">
                        <a:buFont typeface="Arial" panose="020B0604020202020204" pitchFamily="34" charset="0"/>
                        <a:buChar char="•"/>
                      </a:pPr>
                      <a:r>
                        <a:rPr lang="en-GB" dirty="0"/>
                        <a:t>Hypoglycaemics (know your insulin types!)</a:t>
                      </a:r>
                    </a:p>
                    <a:p>
                      <a:pPr marL="285750" lvl="0" indent="-285750">
                        <a:buFont typeface="Arial" panose="020B0604020202020204" pitchFamily="34" charset="0"/>
                        <a:buChar char="•"/>
                      </a:pPr>
                      <a:r>
                        <a:rPr lang="en-GB" dirty="0"/>
                        <a:t>Pancreatic enzymes</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Relating to days of the week</a:t>
                      </a:r>
                    </a:p>
                    <a:p>
                      <a:endParaRPr lang="en-GB" dirty="0"/>
                    </a:p>
                  </a:txBody>
                  <a:tcPr/>
                </a:tc>
                <a:tc>
                  <a:txBody>
                    <a:bodyPr/>
                    <a:lstStyle/>
                    <a:p>
                      <a:pPr marL="285750" lvl="0" indent="-285750">
                        <a:buFont typeface="Arial" panose="020B0604020202020204" pitchFamily="34" charset="0"/>
                        <a:buChar char="•"/>
                      </a:pPr>
                      <a:r>
                        <a:rPr lang="en-GB" dirty="0"/>
                        <a:t>Patches</a:t>
                      </a:r>
                    </a:p>
                    <a:p>
                      <a:pPr marL="285750" lvl="0" indent="-285750">
                        <a:buFont typeface="Arial" panose="020B0604020202020204" pitchFamily="34" charset="0"/>
                        <a:buChar char="•"/>
                      </a:pPr>
                      <a:r>
                        <a:rPr lang="en-GB" dirty="0"/>
                        <a:t>Bisphosphonates</a:t>
                      </a:r>
                    </a:p>
                    <a:p>
                      <a:pPr marL="285750" lvl="0" indent="-285750">
                        <a:buFont typeface="Arial" panose="020B0604020202020204" pitchFamily="34" charset="0"/>
                        <a:buChar char="•"/>
                      </a:pPr>
                      <a:r>
                        <a:rPr lang="en-GB" dirty="0"/>
                        <a:t>Methotrexate/folic acid</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32510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199" y="497658"/>
            <a:ext cx="11356109" cy="1795528"/>
          </a:xfrm>
        </p:spPr>
        <p:txBody>
          <a:bodyPr>
            <a:noAutofit/>
          </a:bodyPr>
          <a:lstStyle/>
          <a:p>
            <a:r>
              <a:rPr lang="en-GB" sz="2400" b="1" dirty="0">
                <a:solidFill>
                  <a:prstClr val="black"/>
                </a:solidFill>
                <a:latin typeface="Calibri" panose="020F0502020204030204"/>
              </a:rPr>
              <a:t>(65F) </a:t>
            </a:r>
            <a:r>
              <a:rPr lang="en-GB" sz="2400" dirty="0">
                <a:solidFill>
                  <a:prstClr val="black"/>
                </a:solidFill>
                <a:latin typeface="Calibri" panose="020F0502020204030204"/>
              </a:rPr>
              <a:t>Admitted with systemic fungal infection</a:t>
            </a:r>
            <a:br>
              <a:rPr lang="en-GB" sz="2400" dirty="0">
                <a:solidFill>
                  <a:prstClr val="black"/>
                </a:solidFill>
                <a:latin typeface="Calibri" panose="020F0502020204030204"/>
              </a:rPr>
            </a:br>
            <a:r>
              <a:rPr lang="en-GB" sz="2400" b="1" dirty="0">
                <a:solidFill>
                  <a:prstClr val="black"/>
                </a:solidFill>
                <a:latin typeface="Calibri" panose="020F0502020204030204"/>
              </a:rPr>
              <a:t>PMH:</a:t>
            </a:r>
            <a:r>
              <a:rPr lang="en-GB" sz="2400" dirty="0">
                <a:solidFill>
                  <a:prstClr val="black"/>
                </a:solidFill>
                <a:latin typeface="Calibri" panose="020F0502020204030204"/>
              </a:rPr>
              <a:t> Hypertension, GORD, bipolar disease, osteoporosis</a:t>
            </a:r>
            <a:br>
              <a:rPr lang="en-GB" sz="2400" dirty="0">
                <a:solidFill>
                  <a:prstClr val="black"/>
                </a:solidFill>
                <a:latin typeface="Calibri" panose="020F0502020204030204"/>
              </a:rPr>
            </a:br>
            <a:r>
              <a:rPr lang="en-GB" sz="2400" b="1" dirty="0">
                <a:solidFill>
                  <a:prstClr val="black"/>
                </a:solidFill>
                <a:latin typeface="Calibri" panose="020F0502020204030204"/>
              </a:rPr>
              <a:t>Investigations:</a:t>
            </a:r>
            <a:r>
              <a:rPr lang="en-GB" sz="2400" dirty="0">
                <a:solidFill>
                  <a:prstClr val="black"/>
                </a:solidFill>
                <a:latin typeface="Calibri" panose="020F0502020204030204"/>
              </a:rPr>
              <a:t> Mg</a:t>
            </a:r>
            <a:r>
              <a:rPr lang="en-GB" sz="2400" baseline="30000" dirty="0">
                <a:solidFill>
                  <a:prstClr val="black"/>
                </a:solidFill>
                <a:latin typeface="Calibri" panose="020F0502020204030204"/>
              </a:rPr>
              <a:t>2+</a:t>
            </a:r>
            <a:r>
              <a:rPr lang="en-GB" sz="2400" dirty="0">
                <a:solidFill>
                  <a:prstClr val="black"/>
                </a:solidFill>
                <a:latin typeface="Calibri" panose="020F0502020204030204"/>
              </a:rPr>
              <a:t> 0.4 </a:t>
            </a:r>
            <a:r>
              <a:rPr lang="en-GB" sz="2400" dirty="0" err="1">
                <a:solidFill>
                  <a:prstClr val="black"/>
                </a:solidFill>
                <a:latin typeface="Calibri" panose="020F0502020204030204"/>
              </a:rPr>
              <a:t>mmol</a:t>
            </a:r>
            <a:r>
              <a:rPr lang="en-GB" sz="2400" dirty="0">
                <a:solidFill>
                  <a:prstClr val="black"/>
                </a:solidFill>
                <a:latin typeface="Calibri" panose="020F0502020204030204"/>
              </a:rPr>
              <a:t>/L (0.7-1.0)</a:t>
            </a:r>
            <a:br>
              <a:rPr lang="en-GB" sz="2400" b="1" dirty="0">
                <a:solidFill>
                  <a:prstClr val="black"/>
                </a:solidFill>
                <a:latin typeface="Calibri" panose="020F0502020204030204"/>
              </a:rPr>
            </a:br>
            <a:br>
              <a:rPr lang="en-GB" sz="2400" b="1" dirty="0">
                <a:solidFill>
                  <a:prstClr val="black"/>
                </a:solidFill>
                <a:latin typeface="Calibri" panose="020F0502020204030204"/>
              </a:rPr>
            </a:br>
            <a:r>
              <a:rPr lang="en-GB" sz="2400" dirty="0">
                <a:solidFill>
                  <a:prstClr val="black"/>
                </a:solidFill>
                <a:latin typeface="Calibri" panose="020F0502020204030204"/>
              </a:rPr>
              <a:t>Select </a:t>
            </a:r>
            <a:r>
              <a:rPr lang="en-GB" sz="2400" i="1" dirty="0">
                <a:solidFill>
                  <a:prstClr val="black"/>
                </a:solidFill>
                <a:latin typeface="Calibri" panose="020F0502020204030204"/>
              </a:rPr>
              <a:t>THREE</a:t>
            </a:r>
            <a:r>
              <a:rPr lang="en-GB" sz="2400" dirty="0">
                <a:solidFill>
                  <a:prstClr val="black"/>
                </a:solidFill>
                <a:latin typeface="Calibri" panose="020F0502020204030204"/>
              </a:rPr>
              <a:t> prescriptions that are </a:t>
            </a:r>
            <a:r>
              <a:rPr lang="en-GB" sz="2400" i="1" dirty="0">
                <a:solidFill>
                  <a:prstClr val="black"/>
                </a:solidFill>
                <a:latin typeface="Calibri" panose="020F0502020204030204"/>
              </a:rPr>
              <a:t>most likely</a:t>
            </a:r>
            <a:r>
              <a:rPr lang="en-GB" sz="2400" dirty="0">
                <a:solidFill>
                  <a:prstClr val="black"/>
                </a:solidFill>
                <a:latin typeface="Calibri" panose="020F0502020204030204"/>
              </a:rPr>
              <a:t> to increase the risk of hypomagnesaemia</a:t>
            </a:r>
            <a:endParaRPr lang="en-GB" sz="2400" dirty="0"/>
          </a:p>
        </p:txBody>
      </p:sp>
      <p:sp>
        <p:nvSpPr>
          <p:cNvPr id="3" name="TPAnswers" title="Answer Text"/>
          <p:cNvSpPr>
            <a:spLocks noGrp="1"/>
          </p:cNvSpPr>
          <p:nvPr>
            <p:ph type="body" idx="1"/>
            <p:custDataLst>
              <p:tags r:id="rId2"/>
            </p:custDataLst>
          </p:nvPr>
        </p:nvSpPr>
        <p:spPr>
          <a:xfrm>
            <a:off x="457200" y="2380791"/>
            <a:ext cx="6350000"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err="1"/>
              <a:t>Alendronic</a:t>
            </a:r>
            <a:r>
              <a:rPr lang="en-GB" sz="2400" dirty="0"/>
              <a:t> acid 70 mg orally weekly</a:t>
            </a:r>
          </a:p>
          <a:p>
            <a:pPr marL="514350" indent="-514350">
              <a:lnSpc>
                <a:spcPct val="100000"/>
              </a:lnSpc>
              <a:spcBef>
                <a:spcPct val="20000"/>
              </a:spcBef>
              <a:buFont typeface="Arial" panose="020B0604020202020204" pitchFamily="34" charset="0"/>
              <a:buAutoNum type="alphaUcPeriod"/>
            </a:pPr>
            <a:r>
              <a:rPr lang="en-GB" sz="2400" dirty="0"/>
              <a:t>Amlodipine 5 mg orally daily</a:t>
            </a:r>
          </a:p>
          <a:p>
            <a:pPr marL="514350" indent="-514350">
              <a:lnSpc>
                <a:spcPct val="100000"/>
              </a:lnSpc>
              <a:spcBef>
                <a:spcPct val="20000"/>
              </a:spcBef>
              <a:buFont typeface="Arial" panose="020B0604020202020204" pitchFamily="34" charset="0"/>
              <a:buAutoNum type="alphaUcPeriod"/>
            </a:pPr>
            <a:r>
              <a:rPr lang="en-GB" sz="2400" dirty="0"/>
              <a:t>Amphotericin 60 mg intravenously daily</a:t>
            </a:r>
          </a:p>
          <a:p>
            <a:pPr marL="514350" indent="-514350">
              <a:lnSpc>
                <a:spcPct val="100000"/>
              </a:lnSpc>
              <a:spcBef>
                <a:spcPct val="20000"/>
              </a:spcBef>
              <a:buFont typeface="Arial" panose="020B0604020202020204" pitchFamily="34" charset="0"/>
              <a:buAutoNum type="alphaUcPeriod"/>
            </a:pPr>
            <a:r>
              <a:rPr lang="en-GB" sz="2400" dirty="0" err="1"/>
              <a:t>Indapamide</a:t>
            </a:r>
            <a:r>
              <a:rPr lang="en-GB" sz="2400" dirty="0"/>
              <a:t> 2.5 mg orally daily</a:t>
            </a:r>
          </a:p>
          <a:p>
            <a:pPr marL="514350" indent="-514350">
              <a:lnSpc>
                <a:spcPct val="100000"/>
              </a:lnSpc>
              <a:spcBef>
                <a:spcPct val="20000"/>
              </a:spcBef>
              <a:buFont typeface="Arial" panose="020B0604020202020204" pitchFamily="34" charset="0"/>
              <a:buAutoNum type="alphaUcPeriod"/>
            </a:pPr>
            <a:r>
              <a:rPr lang="en-GB" sz="2400" dirty="0"/>
              <a:t>Lansoprazole 30 mg orally daily</a:t>
            </a:r>
          </a:p>
          <a:p>
            <a:pPr marL="514350" indent="-514350">
              <a:lnSpc>
                <a:spcPct val="100000"/>
              </a:lnSpc>
              <a:spcBef>
                <a:spcPct val="20000"/>
              </a:spcBef>
              <a:buFont typeface="Arial" panose="020B0604020202020204" pitchFamily="34" charset="0"/>
              <a:buAutoNum type="alphaUcPeriod"/>
            </a:pPr>
            <a:r>
              <a:rPr lang="en-GB" sz="2400" dirty="0"/>
              <a:t>Olanzapine 20 mg orally daily</a:t>
            </a:r>
          </a:p>
          <a:p>
            <a:pPr marL="514350" indent="-514350">
              <a:lnSpc>
                <a:spcPct val="100000"/>
              </a:lnSpc>
              <a:spcBef>
                <a:spcPct val="20000"/>
              </a:spcBef>
              <a:buFont typeface="Arial" panose="020B0604020202020204" pitchFamily="34" charset="0"/>
              <a:buAutoNum type="alphaUcPeriod"/>
            </a:pPr>
            <a:r>
              <a:rPr lang="en-GB" sz="2400" dirty="0"/>
              <a:t>Senna 15 mg orally nightly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2285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497658"/>
            <a:ext cx="10515600" cy="1325563"/>
          </a:xfrm>
        </p:spPr>
        <p:txBody>
          <a:bodyPr>
            <a:noAutofit/>
          </a:bodyPr>
          <a:lstStyle/>
          <a:p>
            <a:r>
              <a:rPr lang="en-GB" sz="2400" b="1" dirty="0">
                <a:solidFill>
                  <a:prstClr val="black"/>
                </a:solidFill>
                <a:latin typeface="Calibri" panose="020F0502020204030204"/>
              </a:rPr>
              <a:t>(65F) </a:t>
            </a:r>
            <a:r>
              <a:rPr lang="en-GB" sz="2400" dirty="0">
                <a:solidFill>
                  <a:prstClr val="black"/>
                </a:solidFill>
                <a:latin typeface="Calibri" panose="020F0502020204030204"/>
              </a:rPr>
              <a:t>Admitted with systemic fungal infection</a:t>
            </a:r>
            <a:br>
              <a:rPr lang="en-GB" sz="2400" dirty="0">
                <a:solidFill>
                  <a:prstClr val="black"/>
                </a:solidFill>
                <a:latin typeface="Calibri" panose="020F0502020204030204"/>
              </a:rPr>
            </a:br>
            <a:r>
              <a:rPr lang="en-GB" sz="2400" b="1" dirty="0">
                <a:solidFill>
                  <a:prstClr val="black"/>
                </a:solidFill>
                <a:latin typeface="Calibri" panose="020F0502020204030204"/>
              </a:rPr>
              <a:t>PMH:</a:t>
            </a:r>
            <a:r>
              <a:rPr lang="en-GB" sz="2400" dirty="0">
                <a:solidFill>
                  <a:prstClr val="black"/>
                </a:solidFill>
                <a:latin typeface="Calibri" panose="020F0502020204030204"/>
              </a:rPr>
              <a:t> Hypertension, GORD, bipolar disease, osteoporosis</a:t>
            </a:r>
            <a:br>
              <a:rPr lang="en-GB" sz="2400" dirty="0">
                <a:solidFill>
                  <a:prstClr val="black"/>
                </a:solidFill>
                <a:latin typeface="Calibri" panose="020F0502020204030204"/>
              </a:rPr>
            </a:br>
            <a:r>
              <a:rPr lang="en-GB" sz="2400" b="1" dirty="0">
                <a:solidFill>
                  <a:prstClr val="black"/>
                </a:solidFill>
                <a:latin typeface="Calibri" panose="020F0502020204030204"/>
              </a:rPr>
              <a:t>Investigations:</a:t>
            </a:r>
            <a:r>
              <a:rPr lang="en-GB" sz="2400" dirty="0">
                <a:solidFill>
                  <a:prstClr val="black"/>
                </a:solidFill>
                <a:latin typeface="Calibri" panose="020F0502020204030204"/>
              </a:rPr>
              <a:t> Mg</a:t>
            </a:r>
            <a:r>
              <a:rPr lang="en-GB" sz="2400" baseline="30000" dirty="0">
                <a:solidFill>
                  <a:prstClr val="black"/>
                </a:solidFill>
                <a:latin typeface="Calibri" panose="020F0502020204030204"/>
              </a:rPr>
              <a:t>2+</a:t>
            </a:r>
            <a:r>
              <a:rPr lang="en-GB" sz="2400" dirty="0">
                <a:solidFill>
                  <a:prstClr val="black"/>
                </a:solidFill>
                <a:latin typeface="Calibri" panose="020F0502020204030204"/>
              </a:rPr>
              <a:t> 0.4 </a:t>
            </a:r>
            <a:r>
              <a:rPr lang="en-GB" sz="2400" dirty="0" err="1">
                <a:solidFill>
                  <a:prstClr val="black"/>
                </a:solidFill>
                <a:latin typeface="Calibri" panose="020F0502020204030204"/>
              </a:rPr>
              <a:t>mmol</a:t>
            </a:r>
            <a:r>
              <a:rPr lang="en-GB" sz="2400" dirty="0">
                <a:solidFill>
                  <a:prstClr val="black"/>
                </a:solidFill>
                <a:latin typeface="Calibri" panose="020F0502020204030204"/>
              </a:rPr>
              <a:t>/L (0.7-1.0)</a:t>
            </a:r>
            <a:br>
              <a:rPr lang="en-GB" sz="2400" b="1" dirty="0">
                <a:solidFill>
                  <a:prstClr val="black"/>
                </a:solidFill>
                <a:latin typeface="Calibri" panose="020F0502020204030204"/>
              </a:rPr>
            </a:br>
            <a:r>
              <a:rPr lang="en-GB" sz="2400" dirty="0">
                <a:solidFill>
                  <a:prstClr val="black"/>
                </a:solidFill>
                <a:latin typeface="Calibri" panose="020F0502020204030204"/>
              </a:rPr>
              <a:t>Select </a:t>
            </a:r>
            <a:r>
              <a:rPr lang="en-GB" sz="2400" i="1" dirty="0">
                <a:solidFill>
                  <a:prstClr val="black"/>
                </a:solidFill>
                <a:latin typeface="Calibri" panose="020F0502020204030204"/>
              </a:rPr>
              <a:t>THREE</a:t>
            </a:r>
            <a:r>
              <a:rPr lang="en-GB" sz="2400" dirty="0">
                <a:solidFill>
                  <a:prstClr val="black"/>
                </a:solidFill>
                <a:latin typeface="Calibri" panose="020F0502020204030204"/>
              </a:rPr>
              <a:t> prescriptions that are </a:t>
            </a:r>
            <a:r>
              <a:rPr lang="en-GB" sz="2400" i="1" dirty="0">
                <a:solidFill>
                  <a:prstClr val="black"/>
                </a:solidFill>
                <a:latin typeface="Calibri" panose="020F0502020204030204"/>
              </a:rPr>
              <a:t>most likely</a:t>
            </a:r>
            <a:r>
              <a:rPr lang="en-GB" sz="2400" dirty="0">
                <a:solidFill>
                  <a:prstClr val="black"/>
                </a:solidFill>
                <a:latin typeface="Calibri" panose="020F0502020204030204"/>
              </a:rPr>
              <a:t> to increase the risk of hypomagnesaemia</a:t>
            </a:r>
            <a:endParaRPr lang="en-GB" sz="2400" dirty="0"/>
          </a:p>
        </p:txBody>
      </p:sp>
      <p:sp>
        <p:nvSpPr>
          <p:cNvPr id="3" name="TPAnswers" title="Answer Text"/>
          <p:cNvSpPr>
            <a:spLocks noGrp="1"/>
          </p:cNvSpPr>
          <p:nvPr>
            <p:ph type="body" idx="1"/>
            <p:custDataLst>
              <p:tags r:id="rId2"/>
            </p:custDataLst>
          </p:nvPr>
        </p:nvSpPr>
        <p:spPr>
          <a:xfrm>
            <a:off x="1627094" y="2283730"/>
            <a:ext cx="6350000"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err="1"/>
              <a:t>Alendronic</a:t>
            </a:r>
            <a:r>
              <a:rPr lang="en-GB" sz="2400" dirty="0"/>
              <a:t> acid 70 mg orally weekly</a:t>
            </a:r>
          </a:p>
          <a:p>
            <a:pPr marL="514350" indent="-514350">
              <a:lnSpc>
                <a:spcPct val="100000"/>
              </a:lnSpc>
              <a:spcBef>
                <a:spcPct val="20000"/>
              </a:spcBef>
              <a:buFont typeface="Arial" panose="020B0604020202020204" pitchFamily="34" charset="0"/>
              <a:buAutoNum type="alphaUcPeriod"/>
            </a:pPr>
            <a:r>
              <a:rPr lang="en-GB" sz="2400" dirty="0"/>
              <a:t>Amlodipine 5 mg orally daily</a:t>
            </a:r>
          </a:p>
          <a:p>
            <a:pPr marL="514350" indent="-514350">
              <a:lnSpc>
                <a:spcPct val="100000"/>
              </a:lnSpc>
              <a:spcBef>
                <a:spcPct val="20000"/>
              </a:spcBef>
              <a:buFont typeface="Arial" panose="020B0604020202020204" pitchFamily="34" charset="0"/>
              <a:buAutoNum type="alphaUcPeriod"/>
            </a:pPr>
            <a:r>
              <a:rPr lang="en-GB" sz="2400" dirty="0"/>
              <a:t>Amphotericin 60 mg intravenously daily</a:t>
            </a:r>
          </a:p>
          <a:p>
            <a:pPr marL="514350" indent="-514350">
              <a:lnSpc>
                <a:spcPct val="100000"/>
              </a:lnSpc>
              <a:spcBef>
                <a:spcPct val="20000"/>
              </a:spcBef>
              <a:buFont typeface="Arial" panose="020B0604020202020204" pitchFamily="34" charset="0"/>
              <a:buAutoNum type="alphaUcPeriod"/>
            </a:pPr>
            <a:r>
              <a:rPr lang="en-GB" sz="2400" dirty="0" err="1"/>
              <a:t>Indapamide</a:t>
            </a:r>
            <a:r>
              <a:rPr lang="en-GB" sz="2400" dirty="0"/>
              <a:t> 2.5 mg orally daily</a:t>
            </a:r>
          </a:p>
          <a:p>
            <a:pPr marL="514350" indent="-514350">
              <a:lnSpc>
                <a:spcPct val="100000"/>
              </a:lnSpc>
              <a:spcBef>
                <a:spcPct val="20000"/>
              </a:spcBef>
              <a:buFont typeface="Arial" panose="020B0604020202020204" pitchFamily="34" charset="0"/>
              <a:buAutoNum type="alphaUcPeriod"/>
            </a:pPr>
            <a:r>
              <a:rPr lang="en-GB" sz="2400" dirty="0"/>
              <a:t>Lansoprazole 30 mg orally daily</a:t>
            </a:r>
          </a:p>
          <a:p>
            <a:pPr marL="514350" indent="-514350">
              <a:lnSpc>
                <a:spcPct val="100000"/>
              </a:lnSpc>
              <a:spcBef>
                <a:spcPct val="20000"/>
              </a:spcBef>
              <a:buFont typeface="Arial" panose="020B0604020202020204" pitchFamily="34" charset="0"/>
              <a:buAutoNum type="alphaUcPeriod"/>
            </a:pPr>
            <a:r>
              <a:rPr lang="en-GB" sz="2400" dirty="0"/>
              <a:t>Olanzapine 20 mg orally daily</a:t>
            </a:r>
          </a:p>
          <a:p>
            <a:pPr marL="514350" indent="-514350">
              <a:lnSpc>
                <a:spcPct val="100000"/>
              </a:lnSpc>
              <a:spcBef>
                <a:spcPct val="20000"/>
              </a:spcBef>
              <a:buFont typeface="Arial" panose="020B0604020202020204" pitchFamily="34" charset="0"/>
              <a:buAutoNum type="alphaUcPeriod"/>
            </a:pPr>
            <a:r>
              <a:rPr lang="en-GB" sz="2400" dirty="0"/>
              <a:t>Senna 15 mg orally nightly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AI1" title="Correct Answer Indicator">
            <a:extLst>
              <a:ext uri="{FF2B5EF4-FFF2-40B4-BE49-F238E27FC236}">
                <a16:creationId xmlns:a16="http://schemas.microsoft.com/office/drawing/2014/main" id="{49F6DB4A-A2FB-0DFF-31DF-B98981E10AD7}"/>
              </a:ext>
            </a:extLst>
          </p:cNvPr>
          <p:cNvSpPr/>
          <p:nvPr>
            <p:custDataLst>
              <p:tags r:id="rId3"/>
            </p:custDataLst>
          </p:nvPr>
        </p:nvSpPr>
        <p:spPr>
          <a:xfrm rot="10800000">
            <a:off x="1314898" y="3282950"/>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AI1" title="Correct Answer Indicator">
            <a:extLst>
              <a:ext uri="{FF2B5EF4-FFF2-40B4-BE49-F238E27FC236}">
                <a16:creationId xmlns:a16="http://schemas.microsoft.com/office/drawing/2014/main" id="{16A85DA6-D5AE-D09B-4334-CAC45FCDE04A}"/>
              </a:ext>
            </a:extLst>
          </p:cNvPr>
          <p:cNvSpPr/>
          <p:nvPr>
            <p:custDataLst>
              <p:tags r:id="rId4"/>
            </p:custDataLst>
          </p:nvPr>
        </p:nvSpPr>
        <p:spPr>
          <a:xfrm rot="10800000">
            <a:off x="1334994" y="3697343"/>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AI1" title="Correct Answer Indicator">
            <a:extLst>
              <a:ext uri="{FF2B5EF4-FFF2-40B4-BE49-F238E27FC236}">
                <a16:creationId xmlns:a16="http://schemas.microsoft.com/office/drawing/2014/main" id="{04FA60F5-E062-DB16-3225-57170C1C5814}"/>
              </a:ext>
            </a:extLst>
          </p:cNvPr>
          <p:cNvSpPr/>
          <p:nvPr>
            <p:custDataLst>
              <p:tags r:id="rId5"/>
            </p:custDataLst>
          </p:nvPr>
        </p:nvSpPr>
        <p:spPr>
          <a:xfrm rot="10800000">
            <a:off x="1294802" y="4167299"/>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1DBE232-A5EA-20E4-BC82-14D67E160562}"/>
              </a:ext>
            </a:extLst>
          </p:cNvPr>
          <p:cNvSpPr txBox="1"/>
          <p:nvPr/>
        </p:nvSpPr>
        <p:spPr>
          <a:xfrm>
            <a:off x="7122459" y="5576047"/>
            <a:ext cx="4155141" cy="646331"/>
          </a:xfrm>
          <a:prstGeom prst="rect">
            <a:avLst/>
          </a:prstGeom>
          <a:noFill/>
        </p:spPr>
        <p:txBody>
          <a:bodyPr wrap="square" rtlCol="0">
            <a:spAutoFit/>
          </a:bodyPr>
          <a:lstStyle/>
          <a:p>
            <a:r>
              <a:rPr lang="en-GB" dirty="0">
                <a:solidFill>
                  <a:srgbClr val="FF0000"/>
                </a:solidFill>
              </a:rPr>
              <a:t>Good article on QM+ Masterclass 1 area on PPI-associated hypomagnesaemia</a:t>
            </a:r>
          </a:p>
        </p:txBody>
      </p:sp>
    </p:spTree>
    <p:custDataLst>
      <p:tags r:id="rId1"/>
    </p:custDataLst>
    <p:extLst>
      <p:ext uri="{BB962C8B-B14F-4D97-AF65-F5344CB8AC3E}">
        <p14:creationId xmlns:p14="http://schemas.microsoft.com/office/powerpoint/2010/main" val="271210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mn-lt"/>
              </a:rPr>
              <a:t>Summary – Risk of side effects (Hypomagnesaemia)</a:t>
            </a:r>
          </a:p>
        </p:txBody>
      </p:sp>
      <p:sp>
        <p:nvSpPr>
          <p:cNvPr id="5" name="Content Placeholder 4"/>
          <p:cNvSpPr>
            <a:spLocks noGrp="1"/>
          </p:cNvSpPr>
          <p:nvPr>
            <p:ph idx="1"/>
          </p:nvPr>
        </p:nvSpPr>
        <p:spPr/>
        <p:txBody>
          <a:bodyPr>
            <a:normAutofit lnSpcReduction="10000"/>
          </a:bodyPr>
          <a:lstStyle/>
          <a:p>
            <a:r>
              <a:rPr lang="en-GB" dirty="0"/>
              <a:t>Thiazide / thiazide-like diuretics</a:t>
            </a:r>
          </a:p>
          <a:p>
            <a:r>
              <a:rPr lang="en-GB" dirty="0"/>
              <a:t>Loop diuretics</a:t>
            </a:r>
          </a:p>
          <a:p>
            <a:r>
              <a:rPr lang="en-GB" dirty="0"/>
              <a:t>Proton pump inhibitors </a:t>
            </a:r>
          </a:p>
          <a:p>
            <a:endParaRPr lang="en-GB" dirty="0"/>
          </a:p>
          <a:p>
            <a:r>
              <a:rPr lang="en-GB" dirty="0"/>
              <a:t>Exchange resins (e.g. calcium </a:t>
            </a:r>
            <a:r>
              <a:rPr lang="en-GB" dirty="0" err="1"/>
              <a:t>resonium</a:t>
            </a:r>
            <a:r>
              <a:rPr lang="en-GB" dirty="0"/>
              <a:t>)</a:t>
            </a:r>
          </a:p>
          <a:p>
            <a:r>
              <a:rPr lang="en-GB" dirty="0" err="1"/>
              <a:t>Ciclosporin</a:t>
            </a:r>
            <a:endParaRPr lang="en-GB" dirty="0"/>
          </a:p>
          <a:p>
            <a:r>
              <a:rPr lang="en-GB" b="1" u="sng" dirty="0"/>
              <a:t>IV</a:t>
            </a:r>
            <a:r>
              <a:rPr lang="en-GB" dirty="0"/>
              <a:t> bisphosphonates (e.g. during treatment of hypercalcaemia)</a:t>
            </a:r>
          </a:p>
          <a:p>
            <a:r>
              <a:rPr lang="en-GB" b="1" u="sng" dirty="0"/>
              <a:t>IV</a:t>
            </a:r>
            <a:r>
              <a:rPr lang="en-GB" b="1" dirty="0"/>
              <a:t> </a:t>
            </a:r>
            <a:r>
              <a:rPr lang="en-GB" dirty="0"/>
              <a:t>Antifungals</a:t>
            </a:r>
          </a:p>
          <a:p>
            <a:r>
              <a:rPr lang="en-GB" b="1" u="sng" dirty="0"/>
              <a:t>IV</a:t>
            </a:r>
            <a:r>
              <a:rPr lang="en-GB" b="1" dirty="0"/>
              <a:t> </a:t>
            </a:r>
            <a:r>
              <a:rPr lang="en-GB" dirty="0"/>
              <a:t>Aminoglycosides</a:t>
            </a:r>
          </a:p>
        </p:txBody>
      </p:sp>
    </p:spTree>
    <p:extLst>
      <p:ext uri="{BB962C8B-B14F-4D97-AF65-F5344CB8AC3E}">
        <p14:creationId xmlns:p14="http://schemas.microsoft.com/office/powerpoint/2010/main" val="208245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B82F-B874-BFFA-A2C5-B84DB2CECA61}"/>
              </a:ext>
            </a:extLst>
          </p:cNvPr>
          <p:cNvSpPr>
            <a:spLocks noGrp="1"/>
          </p:cNvSpPr>
          <p:nvPr>
            <p:ph type="title"/>
          </p:nvPr>
        </p:nvSpPr>
        <p:spPr>
          <a:xfrm>
            <a:off x="838200" y="18255"/>
            <a:ext cx="10991850" cy="1325563"/>
          </a:xfrm>
        </p:spPr>
        <p:txBody>
          <a:bodyPr/>
          <a:lstStyle/>
          <a:p>
            <a:pPr algn="ctr"/>
            <a:r>
              <a:rPr lang="en-GB" dirty="0"/>
              <a:t>SPE 1 Results 2024</a:t>
            </a:r>
          </a:p>
        </p:txBody>
      </p:sp>
      <p:sp>
        <p:nvSpPr>
          <p:cNvPr id="10" name="Content Placeholder 9">
            <a:extLst>
              <a:ext uri="{FF2B5EF4-FFF2-40B4-BE49-F238E27FC236}">
                <a16:creationId xmlns:a16="http://schemas.microsoft.com/office/drawing/2014/main" id="{FB60ECEB-7E71-1B61-0D46-5B7A6B84402D}"/>
              </a:ext>
            </a:extLst>
          </p:cNvPr>
          <p:cNvSpPr>
            <a:spLocks noGrp="1"/>
          </p:cNvSpPr>
          <p:nvPr>
            <p:ph idx="1"/>
          </p:nvPr>
        </p:nvSpPr>
        <p:spPr>
          <a:xfrm>
            <a:off x="1707777" y="1387475"/>
            <a:ext cx="9386047" cy="5056188"/>
          </a:xfrm>
          <a:solidFill>
            <a:schemeClr val="accent4">
              <a:lumMod val="40000"/>
              <a:lumOff val="60000"/>
            </a:schemeClr>
          </a:solidFill>
        </p:spPr>
        <p:txBody>
          <a:bodyPr>
            <a:normAutofit/>
          </a:bodyPr>
          <a:lstStyle/>
          <a:p>
            <a:pPr marL="0" indent="0" algn="ctr">
              <a:buNone/>
            </a:pPr>
            <a:endParaRPr lang="en-GB" dirty="0"/>
          </a:p>
          <a:p>
            <a:pPr marL="0" indent="0" algn="ctr">
              <a:buNone/>
            </a:pPr>
            <a:r>
              <a:rPr lang="en-GB" dirty="0"/>
              <a:t>SPEs are a guide as to your relative standing in the cohort for CPT, your strengths &amp; weaker areas. Masterclass work will greatly assist in honing skills for the PSA in January</a:t>
            </a:r>
          </a:p>
          <a:p>
            <a:pPr marL="0" indent="0" algn="ctr">
              <a:buNone/>
            </a:pPr>
            <a:r>
              <a:rPr lang="en-GB" dirty="0"/>
              <a:t> </a:t>
            </a:r>
            <a:endParaRPr lang="en-GB" b="1" dirty="0">
              <a:solidFill>
                <a:srgbClr val="FF0000"/>
              </a:solidFill>
            </a:endParaRPr>
          </a:p>
          <a:p>
            <a:pPr marL="0" indent="0" algn="ctr">
              <a:buNone/>
            </a:pPr>
            <a:r>
              <a:rPr lang="en-GB" b="1" dirty="0">
                <a:solidFill>
                  <a:srgbClr val="002060"/>
                </a:solidFill>
              </a:rPr>
              <a:t>Listen to Dr Kapil’s excellent SPE 1 review with answer explanations and discussion of therapy choice, question scoring and BNF use</a:t>
            </a:r>
          </a:p>
          <a:p>
            <a:pPr marL="0" indent="0" algn="ctr">
              <a:buNone/>
            </a:pPr>
            <a:r>
              <a:rPr lang="en-GB" sz="2100" dirty="0">
                <a:hlinkClick r:id="rId2"/>
              </a:rPr>
              <a:t>https://qmplus.qmul.ac.uk/mod/kalvidres/view.php?id=2681959</a:t>
            </a:r>
            <a:r>
              <a:rPr lang="en-GB" sz="2100" dirty="0"/>
              <a:t> </a:t>
            </a:r>
          </a:p>
        </p:txBody>
      </p:sp>
    </p:spTree>
    <p:extLst>
      <p:ext uri="{BB962C8B-B14F-4D97-AF65-F5344CB8AC3E}">
        <p14:creationId xmlns:p14="http://schemas.microsoft.com/office/powerpoint/2010/main" val="944424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199" y="274638"/>
            <a:ext cx="11448473" cy="1325563"/>
          </a:xfrm>
        </p:spPr>
        <p:txBody>
          <a:bodyPr>
            <a:noAutofit/>
          </a:bodyPr>
          <a:lstStyle/>
          <a:p>
            <a:r>
              <a:rPr lang="en-GB" sz="2400" b="1" dirty="0">
                <a:solidFill>
                  <a:prstClr val="black"/>
                </a:solidFill>
                <a:latin typeface="Calibri" panose="020F0502020204030204"/>
              </a:rPr>
              <a:t>(82M) </a:t>
            </a:r>
            <a:r>
              <a:rPr lang="en-GB" sz="2400" dirty="0">
                <a:solidFill>
                  <a:prstClr val="black"/>
                </a:solidFill>
                <a:latin typeface="Calibri" panose="020F0502020204030204"/>
              </a:rPr>
              <a:t>Called back to GP because routine blood results show hyponatraemia</a:t>
            </a:r>
            <a:br>
              <a:rPr lang="en-GB" sz="2400" b="1" dirty="0">
                <a:solidFill>
                  <a:prstClr val="black"/>
                </a:solidFill>
                <a:latin typeface="Calibri" panose="020F0502020204030204"/>
              </a:rPr>
            </a:br>
            <a:r>
              <a:rPr lang="en-GB" sz="2400" b="1" dirty="0">
                <a:solidFill>
                  <a:prstClr val="black"/>
                </a:solidFill>
                <a:latin typeface="Calibri" panose="020F0502020204030204"/>
              </a:rPr>
              <a:t>PMH: </a:t>
            </a:r>
            <a:r>
              <a:rPr lang="en-GB" sz="2400" dirty="0">
                <a:solidFill>
                  <a:prstClr val="black"/>
                </a:solidFill>
                <a:latin typeface="Calibri" panose="020F0502020204030204"/>
              </a:rPr>
              <a:t>Atrial fibrillation, depression, hypercholesterolaemia, hypertension, type II diabetes</a:t>
            </a:r>
            <a:br>
              <a:rPr lang="en-GB" sz="2400" b="1" dirty="0">
                <a:solidFill>
                  <a:prstClr val="black"/>
                </a:solidFill>
                <a:latin typeface="Calibri" panose="020F0502020204030204"/>
              </a:rPr>
            </a:br>
            <a:br>
              <a:rPr lang="en-GB" sz="2400" b="1" dirty="0">
                <a:solidFill>
                  <a:prstClr val="black"/>
                </a:solidFill>
                <a:latin typeface="Calibri" panose="020F0502020204030204"/>
              </a:rPr>
            </a:br>
            <a:r>
              <a:rPr lang="en-GB" sz="2400" dirty="0">
                <a:solidFill>
                  <a:prstClr val="black"/>
                </a:solidFill>
                <a:latin typeface="Calibri" panose="020F0502020204030204"/>
              </a:rPr>
              <a:t>Select </a:t>
            </a:r>
            <a:r>
              <a:rPr lang="en-GB" sz="2400" i="1" dirty="0">
                <a:solidFill>
                  <a:prstClr val="black"/>
                </a:solidFill>
                <a:latin typeface="Calibri" panose="020F0502020204030204"/>
              </a:rPr>
              <a:t>TWO</a:t>
            </a:r>
            <a:r>
              <a:rPr lang="en-GB" sz="2400" dirty="0">
                <a:solidFill>
                  <a:prstClr val="black"/>
                </a:solidFill>
                <a:latin typeface="Calibri" panose="020F0502020204030204"/>
              </a:rPr>
              <a:t> prescriptions that are </a:t>
            </a:r>
            <a:r>
              <a:rPr lang="en-GB" sz="2400" i="1" dirty="0">
                <a:solidFill>
                  <a:prstClr val="black"/>
                </a:solidFill>
                <a:latin typeface="Calibri" panose="020F0502020204030204"/>
              </a:rPr>
              <a:t>most likely</a:t>
            </a:r>
            <a:r>
              <a:rPr lang="en-GB" sz="2400" dirty="0">
                <a:solidFill>
                  <a:prstClr val="black"/>
                </a:solidFill>
                <a:latin typeface="Calibri" panose="020F0502020204030204"/>
              </a:rPr>
              <a:t> to increase the risk of hyponatraemia</a:t>
            </a:r>
            <a:endParaRPr lang="en-GB" sz="3200" dirty="0"/>
          </a:p>
        </p:txBody>
      </p:sp>
      <p:sp>
        <p:nvSpPr>
          <p:cNvPr id="3" name="TPAnswers" title="Answer Text"/>
          <p:cNvSpPr>
            <a:spLocks noGrp="1"/>
          </p:cNvSpPr>
          <p:nvPr>
            <p:ph type="body" idx="1"/>
            <p:custDataLst>
              <p:tags r:id="rId2"/>
            </p:custDataLst>
          </p:nvPr>
        </p:nvSpPr>
        <p:spPr>
          <a:xfrm>
            <a:off x="457200" y="1998783"/>
            <a:ext cx="8335108" cy="4351338"/>
          </a:xfrm>
        </p:spPr>
        <p:txBody>
          <a:bodyPr>
            <a:noAutofit/>
          </a:bodyPr>
          <a:lstStyle/>
          <a:p>
            <a:pPr marL="514350" indent="-514350">
              <a:lnSpc>
                <a:spcPct val="100000"/>
              </a:lnSpc>
              <a:spcBef>
                <a:spcPct val="20000"/>
              </a:spcBef>
              <a:buFont typeface="Arial" panose="020B0604020202020204" pitchFamily="34" charset="0"/>
              <a:buAutoNum type="alphaUcPeriod"/>
            </a:pPr>
            <a:r>
              <a:rPr lang="en-GB" sz="2400" dirty="0" err="1"/>
              <a:t>Amiloride</a:t>
            </a:r>
            <a:r>
              <a:rPr lang="en-GB" sz="2400" dirty="0"/>
              <a:t> 5 mg orally daily</a:t>
            </a:r>
          </a:p>
          <a:p>
            <a:pPr marL="514350" indent="-514350">
              <a:lnSpc>
                <a:spcPct val="100000"/>
              </a:lnSpc>
              <a:spcBef>
                <a:spcPct val="20000"/>
              </a:spcBef>
              <a:buFont typeface="Arial" panose="020B0604020202020204" pitchFamily="34" charset="0"/>
              <a:buAutoNum type="alphaUcPeriod"/>
            </a:pPr>
            <a:r>
              <a:rPr lang="en-GB" sz="2400" dirty="0"/>
              <a:t>Amlodipine 10 mg orally daily</a:t>
            </a:r>
          </a:p>
          <a:p>
            <a:pPr marL="514350" indent="-514350">
              <a:lnSpc>
                <a:spcPct val="100000"/>
              </a:lnSpc>
              <a:spcBef>
                <a:spcPct val="20000"/>
              </a:spcBef>
              <a:buFont typeface="Arial" panose="020B0604020202020204" pitchFamily="34" charset="0"/>
              <a:buAutoNum type="alphaUcPeriod"/>
            </a:pPr>
            <a:r>
              <a:rPr lang="en-GB" sz="2400" dirty="0"/>
              <a:t>Atorvastatin 80 mg orally daily</a:t>
            </a:r>
          </a:p>
          <a:p>
            <a:pPr marL="514350" indent="-514350">
              <a:lnSpc>
                <a:spcPct val="100000"/>
              </a:lnSpc>
              <a:spcBef>
                <a:spcPct val="20000"/>
              </a:spcBef>
              <a:buFont typeface="Arial" panose="020B0604020202020204" pitchFamily="34" charset="0"/>
              <a:buAutoNum type="alphaUcPeriod"/>
            </a:pPr>
            <a:r>
              <a:rPr lang="en-GB" sz="2400" dirty="0"/>
              <a:t>Citalopram 20 mg orally daily</a:t>
            </a:r>
          </a:p>
          <a:p>
            <a:pPr marL="514350" indent="-514350">
              <a:lnSpc>
                <a:spcPct val="100000"/>
              </a:lnSpc>
              <a:spcBef>
                <a:spcPct val="20000"/>
              </a:spcBef>
              <a:buFont typeface="Arial" panose="020B0604020202020204" pitchFamily="34" charset="0"/>
              <a:buAutoNum type="alphaUcPeriod"/>
            </a:pPr>
            <a:r>
              <a:rPr lang="en-GB" sz="2400" dirty="0"/>
              <a:t>Digoxin 62.5 micrograms orally daily</a:t>
            </a:r>
          </a:p>
          <a:p>
            <a:pPr marL="514350" indent="-514350">
              <a:lnSpc>
                <a:spcPct val="100000"/>
              </a:lnSpc>
              <a:spcBef>
                <a:spcPct val="20000"/>
              </a:spcBef>
              <a:buFont typeface="Arial" panose="020B0604020202020204" pitchFamily="34" charset="0"/>
              <a:buAutoNum type="alphaUcPeriod"/>
            </a:pPr>
            <a:r>
              <a:rPr lang="en-GB" sz="2400" dirty="0" err="1"/>
              <a:t>Indapamide</a:t>
            </a:r>
            <a:r>
              <a:rPr lang="en-GB" sz="2400" dirty="0"/>
              <a:t> MR 1.5 mg orally daily</a:t>
            </a:r>
          </a:p>
          <a:p>
            <a:pPr marL="514350" indent="-514350">
              <a:lnSpc>
                <a:spcPct val="100000"/>
              </a:lnSpc>
              <a:spcBef>
                <a:spcPct val="20000"/>
              </a:spcBef>
              <a:buFont typeface="Arial" panose="020B0604020202020204" pitchFamily="34" charset="0"/>
              <a:buAutoNum type="alphaUcPeriod"/>
            </a:pPr>
            <a:r>
              <a:rPr lang="en-GB" sz="2400" dirty="0"/>
              <a:t>Metformin MR 1 g orally twice daily</a:t>
            </a:r>
          </a:p>
          <a:p>
            <a:pPr marL="514350" indent="-514350">
              <a:lnSpc>
                <a:spcPct val="100000"/>
              </a:lnSpc>
              <a:spcBef>
                <a:spcPct val="20000"/>
              </a:spcBef>
              <a:buFont typeface="Arial" panose="020B0604020202020204" pitchFamily="34" charset="0"/>
              <a:buAutoNum type="alphaUcPeriod"/>
            </a:pPr>
            <a:r>
              <a:rPr lang="en-GB" sz="2400" dirty="0"/>
              <a:t>Valsartan 80 mg orally daily</a:t>
            </a:r>
          </a:p>
          <a:p>
            <a:pPr marL="514350" indent="-514350">
              <a:lnSpc>
                <a:spcPct val="100000"/>
              </a:lnSpc>
              <a:spcBef>
                <a:spcPct val="20000"/>
              </a:spcBef>
              <a:buFont typeface="Arial" panose="020B0604020202020204" pitchFamily="34" charset="0"/>
              <a:buAutoNum type="alphaUcPeriod"/>
            </a:pPr>
            <a:r>
              <a:rPr lang="en-GB" sz="2400" dirty="0"/>
              <a:t>Warfarin 3 mg orally daily (INR 2-3)</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49979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325563"/>
          </a:xfrm>
        </p:spPr>
        <p:txBody>
          <a:bodyPr>
            <a:noAutofit/>
          </a:bodyPr>
          <a:lstStyle/>
          <a:p>
            <a:r>
              <a:rPr lang="en-GB" sz="2400" b="1" dirty="0">
                <a:solidFill>
                  <a:prstClr val="black"/>
                </a:solidFill>
                <a:latin typeface="Calibri" panose="020F0502020204030204"/>
              </a:rPr>
              <a:t>(82M) </a:t>
            </a:r>
            <a:r>
              <a:rPr lang="en-GB" sz="2400" dirty="0">
                <a:solidFill>
                  <a:prstClr val="black"/>
                </a:solidFill>
                <a:latin typeface="Calibri" panose="020F0502020204030204"/>
              </a:rPr>
              <a:t>Called back to GP because routine blood results show hyponatraemia </a:t>
            </a:r>
            <a:br>
              <a:rPr lang="en-GB" sz="2400" dirty="0">
                <a:solidFill>
                  <a:prstClr val="black"/>
                </a:solidFill>
                <a:latin typeface="Calibri" panose="020F0502020204030204"/>
              </a:rPr>
            </a:br>
            <a:r>
              <a:rPr lang="en-GB" sz="2400" b="1" dirty="0">
                <a:solidFill>
                  <a:prstClr val="black"/>
                </a:solidFill>
                <a:latin typeface="Calibri" panose="020F0502020204030204"/>
              </a:rPr>
              <a:t>PMH: </a:t>
            </a:r>
            <a:r>
              <a:rPr lang="en-GB" sz="2400" dirty="0">
                <a:solidFill>
                  <a:prstClr val="black"/>
                </a:solidFill>
                <a:latin typeface="Calibri" panose="020F0502020204030204"/>
              </a:rPr>
              <a:t>Atrial fibrillation, depression, hypercholesterolaemia, hypertension, type II diabetes</a:t>
            </a:r>
            <a:br>
              <a:rPr lang="en-GB" sz="2400" b="1" dirty="0">
                <a:solidFill>
                  <a:prstClr val="black"/>
                </a:solidFill>
                <a:latin typeface="Calibri" panose="020F0502020204030204"/>
              </a:rPr>
            </a:br>
            <a:r>
              <a:rPr lang="en-GB" sz="2400" dirty="0">
                <a:solidFill>
                  <a:prstClr val="black"/>
                </a:solidFill>
                <a:latin typeface="Calibri" panose="020F0502020204030204"/>
              </a:rPr>
              <a:t>Select </a:t>
            </a:r>
            <a:r>
              <a:rPr lang="en-GB" sz="2400" i="1" dirty="0">
                <a:solidFill>
                  <a:prstClr val="black"/>
                </a:solidFill>
                <a:latin typeface="Calibri" panose="020F0502020204030204"/>
              </a:rPr>
              <a:t>TWO</a:t>
            </a:r>
            <a:r>
              <a:rPr lang="en-GB" sz="2400" dirty="0">
                <a:solidFill>
                  <a:prstClr val="black"/>
                </a:solidFill>
                <a:latin typeface="Calibri" panose="020F0502020204030204"/>
              </a:rPr>
              <a:t> prescriptions that are </a:t>
            </a:r>
            <a:r>
              <a:rPr lang="en-GB" sz="2400" i="1" dirty="0">
                <a:solidFill>
                  <a:prstClr val="black"/>
                </a:solidFill>
                <a:latin typeface="Calibri" panose="020F0502020204030204"/>
              </a:rPr>
              <a:t>most likely</a:t>
            </a:r>
            <a:r>
              <a:rPr lang="en-GB" sz="2400" dirty="0">
                <a:solidFill>
                  <a:prstClr val="black"/>
                </a:solidFill>
                <a:latin typeface="Calibri" panose="020F0502020204030204"/>
              </a:rPr>
              <a:t> to increase the risk of hyponatraemia </a:t>
            </a:r>
            <a:endParaRPr lang="en-GB" sz="3200" dirty="0"/>
          </a:p>
        </p:txBody>
      </p:sp>
      <p:sp>
        <p:nvSpPr>
          <p:cNvPr id="3" name="TPAnswers" title="Answer Text"/>
          <p:cNvSpPr>
            <a:spLocks noGrp="1"/>
          </p:cNvSpPr>
          <p:nvPr>
            <p:ph type="body" idx="1"/>
            <p:custDataLst>
              <p:tags r:id="rId2"/>
            </p:custDataLst>
          </p:nvPr>
        </p:nvSpPr>
        <p:spPr>
          <a:xfrm>
            <a:off x="457200" y="1998783"/>
            <a:ext cx="8335108" cy="4351338"/>
          </a:xfrm>
        </p:spPr>
        <p:txBody>
          <a:bodyPr>
            <a:noAutofit/>
          </a:bodyPr>
          <a:lstStyle/>
          <a:p>
            <a:pPr marL="514350" indent="-514350">
              <a:lnSpc>
                <a:spcPct val="100000"/>
              </a:lnSpc>
              <a:spcBef>
                <a:spcPct val="20000"/>
              </a:spcBef>
              <a:buFont typeface="Arial" panose="020B0604020202020204" pitchFamily="34" charset="0"/>
              <a:buAutoNum type="alphaUcPeriod"/>
            </a:pPr>
            <a:r>
              <a:rPr lang="en-GB" sz="2400" dirty="0" err="1"/>
              <a:t>Amiloride</a:t>
            </a:r>
            <a:r>
              <a:rPr lang="en-GB" sz="2400" dirty="0"/>
              <a:t> 5 mg orally daily</a:t>
            </a:r>
          </a:p>
          <a:p>
            <a:pPr marL="514350" indent="-514350">
              <a:lnSpc>
                <a:spcPct val="100000"/>
              </a:lnSpc>
              <a:spcBef>
                <a:spcPct val="20000"/>
              </a:spcBef>
              <a:buFont typeface="Arial" panose="020B0604020202020204" pitchFamily="34" charset="0"/>
              <a:buAutoNum type="alphaUcPeriod"/>
            </a:pPr>
            <a:r>
              <a:rPr lang="en-GB" sz="2400" dirty="0"/>
              <a:t>Amlodipine 10 mg orally daily</a:t>
            </a:r>
          </a:p>
          <a:p>
            <a:pPr marL="514350" indent="-514350">
              <a:lnSpc>
                <a:spcPct val="100000"/>
              </a:lnSpc>
              <a:spcBef>
                <a:spcPct val="20000"/>
              </a:spcBef>
              <a:buFont typeface="Arial" panose="020B0604020202020204" pitchFamily="34" charset="0"/>
              <a:buAutoNum type="alphaUcPeriod"/>
            </a:pPr>
            <a:r>
              <a:rPr lang="en-GB" sz="2400" dirty="0"/>
              <a:t>Atorvastatin 80 mg orally daily</a:t>
            </a:r>
          </a:p>
          <a:p>
            <a:pPr marL="514350" indent="-514350">
              <a:lnSpc>
                <a:spcPct val="100000"/>
              </a:lnSpc>
              <a:spcBef>
                <a:spcPct val="20000"/>
              </a:spcBef>
              <a:buFont typeface="Arial" panose="020B0604020202020204" pitchFamily="34" charset="0"/>
              <a:buAutoNum type="alphaUcPeriod"/>
            </a:pPr>
            <a:r>
              <a:rPr lang="en-GB" sz="2400" dirty="0"/>
              <a:t>Citalopram 20 mg orally daily</a:t>
            </a:r>
          </a:p>
          <a:p>
            <a:pPr marL="514350" indent="-514350">
              <a:lnSpc>
                <a:spcPct val="100000"/>
              </a:lnSpc>
              <a:spcBef>
                <a:spcPct val="20000"/>
              </a:spcBef>
              <a:buFont typeface="Arial" panose="020B0604020202020204" pitchFamily="34" charset="0"/>
              <a:buAutoNum type="alphaUcPeriod"/>
            </a:pPr>
            <a:r>
              <a:rPr lang="en-GB" sz="2400" dirty="0"/>
              <a:t>Digoxin 62.5 micrograms orally daily</a:t>
            </a:r>
          </a:p>
          <a:p>
            <a:pPr marL="514350" indent="-514350">
              <a:lnSpc>
                <a:spcPct val="100000"/>
              </a:lnSpc>
              <a:spcBef>
                <a:spcPct val="20000"/>
              </a:spcBef>
              <a:buFont typeface="Arial" panose="020B0604020202020204" pitchFamily="34" charset="0"/>
              <a:buAutoNum type="alphaUcPeriod"/>
            </a:pPr>
            <a:r>
              <a:rPr lang="en-GB" sz="2400" dirty="0" err="1"/>
              <a:t>Indapamide</a:t>
            </a:r>
            <a:r>
              <a:rPr lang="en-GB" sz="2400" dirty="0"/>
              <a:t> MR 1.5 mg orally daily</a:t>
            </a:r>
          </a:p>
          <a:p>
            <a:pPr marL="514350" indent="-514350">
              <a:lnSpc>
                <a:spcPct val="100000"/>
              </a:lnSpc>
              <a:spcBef>
                <a:spcPct val="20000"/>
              </a:spcBef>
              <a:buFont typeface="Arial" panose="020B0604020202020204" pitchFamily="34" charset="0"/>
              <a:buAutoNum type="alphaUcPeriod"/>
            </a:pPr>
            <a:r>
              <a:rPr lang="en-GB" sz="2400" dirty="0"/>
              <a:t>Metformin MR 1 g orally twice daily</a:t>
            </a:r>
          </a:p>
          <a:p>
            <a:pPr marL="514350" indent="-514350">
              <a:lnSpc>
                <a:spcPct val="100000"/>
              </a:lnSpc>
              <a:spcBef>
                <a:spcPct val="20000"/>
              </a:spcBef>
              <a:buFont typeface="Arial" panose="020B0604020202020204" pitchFamily="34" charset="0"/>
              <a:buAutoNum type="alphaUcPeriod"/>
            </a:pPr>
            <a:r>
              <a:rPr lang="en-GB" sz="2400" dirty="0"/>
              <a:t>Valsartan 80 mg orally daily</a:t>
            </a:r>
          </a:p>
          <a:p>
            <a:pPr marL="514350" indent="-514350">
              <a:lnSpc>
                <a:spcPct val="100000"/>
              </a:lnSpc>
              <a:spcBef>
                <a:spcPct val="20000"/>
              </a:spcBef>
              <a:buFont typeface="Arial" panose="020B0604020202020204" pitchFamily="34" charset="0"/>
              <a:buAutoNum type="alphaUcPeriod"/>
            </a:pPr>
            <a:r>
              <a:rPr lang="en-GB" sz="2400" dirty="0"/>
              <a:t>Warfarin 3 mg orally daily (INR 2-3)</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I1" title="Correct Answer Indicator"/>
          <p:cNvSpPr/>
          <p:nvPr>
            <p:custDataLst>
              <p:tags r:id="rId3"/>
            </p:custDataLst>
          </p:nvPr>
        </p:nvSpPr>
        <p:spPr>
          <a:xfrm rot="10800000">
            <a:off x="165100" y="3423893"/>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AI2" title="Correct Answer Indicator"/>
          <p:cNvSpPr/>
          <p:nvPr>
            <p:custDataLst>
              <p:tags r:id="rId4"/>
            </p:custDataLst>
          </p:nvPr>
        </p:nvSpPr>
        <p:spPr>
          <a:xfrm rot="10800000">
            <a:off x="232641" y="4245752"/>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352145" y="4304145"/>
            <a:ext cx="4461164" cy="1477328"/>
          </a:xfrm>
          <a:prstGeom prst="rect">
            <a:avLst/>
          </a:prstGeom>
          <a:noFill/>
        </p:spPr>
        <p:txBody>
          <a:bodyPr wrap="square" rtlCol="0">
            <a:spAutoFit/>
          </a:bodyPr>
          <a:lstStyle/>
          <a:p>
            <a:r>
              <a:rPr lang="en-GB" dirty="0">
                <a:solidFill>
                  <a:srgbClr val="FF0000"/>
                </a:solidFill>
              </a:rPr>
              <a:t>Alternative Q: </a:t>
            </a:r>
          </a:p>
          <a:p>
            <a:r>
              <a:rPr lang="en-GB" dirty="0">
                <a:solidFill>
                  <a:srgbClr val="FF0000"/>
                </a:solidFill>
              </a:rPr>
              <a:t>The patient has hyperkalaemia</a:t>
            </a:r>
          </a:p>
          <a:p>
            <a:endParaRPr lang="en-GB" dirty="0">
              <a:solidFill>
                <a:srgbClr val="FF0000"/>
              </a:solidFill>
            </a:endParaRPr>
          </a:p>
          <a:p>
            <a:r>
              <a:rPr lang="en-GB" dirty="0">
                <a:solidFill>
                  <a:srgbClr val="FF0000"/>
                </a:solidFill>
              </a:rPr>
              <a:t>Select the two drugs most likely to be associated with this finding?</a:t>
            </a:r>
          </a:p>
        </p:txBody>
      </p:sp>
    </p:spTree>
    <p:custDataLst>
      <p:tags r:id="rId1"/>
    </p:custDataLst>
    <p:extLst>
      <p:ext uri="{BB962C8B-B14F-4D97-AF65-F5344CB8AC3E}">
        <p14:creationId xmlns:p14="http://schemas.microsoft.com/office/powerpoint/2010/main" val="56879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6950"/>
          </a:xfrm>
        </p:spPr>
        <p:txBody>
          <a:bodyPr>
            <a:normAutofit/>
          </a:bodyPr>
          <a:lstStyle/>
          <a:p>
            <a:r>
              <a:rPr lang="en-GB" sz="2800" b="1" dirty="0">
                <a:latin typeface="+mn-lt"/>
              </a:rPr>
              <a:t>Summary – Risk of </a:t>
            </a:r>
            <a:r>
              <a:rPr lang="en-GB" sz="2800" b="1" dirty="0">
                <a:solidFill>
                  <a:srgbClr val="7030A0"/>
                </a:solidFill>
                <a:latin typeface="+mn-lt"/>
              </a:rPr>
              <a:t>hypo/ hyperkalaemia</a:t>
            </a:r>
            <a:r>
              <a:rPr lang="en-GB" sz="2800" b="1" dirty="0">
                <a:latin typeface="+mn-lt"/>
              </a:rPr>
              <a:t>, </a:t>
            </a:r>
            <a:r>
              <a:rPr lang="en-GB" sz="2800" b="1" dirty="0">
                <a:solidFill>
                  <a:srgbClr val="00B050"/>
                </a:solidFill>
                <a:latin typeface="+mn-lt"/>
              </a:rPr>
              <a:t>hypo/ </a:t>
            </a:r>
            <a:r>
              <a:rPr lang="en-GB" sz="2800" b="1" dirty="0" err="1">
                <a:solidFill>
                  <a:srgbClr val="00B050"/>
                </a:solidFill>
                <a:latin typeface="+mn-lt"/>
              </a:rPr>
              <a:t>hypernatraemia</a:t>
            </a:r>
            <a:br>
              <a:rPr lang="en-GB" sz="2800" b="1" dirty="0">
                <a:latin typeface="+mn-lt"/>
              </a:rPr>
            </a:br>
            <a:r>
              <a:rPr lang="en-GB" sz="2800" b="1" dirty="0">
                <a:latin typeface="+mn-lt"/>
              </a:rPr>
              <a:t>Often multi-factorial, with medicines exacerbating</a:t>
            </a:r>
          </a:p>
        </p:txBody>
      </p:sp>
      <p:sp>
        <p:nvSpPr>
          <p:cNvPr id="5" name="Content Placeholder 4"/>
          <p:cNvSpPr>
            <a:spLocks noGrp="1"/>
          </p:cNvSpPr>
          <p:nvPr>
            <p:ph sz="half" idx="1"/>
          </p:nvPr>
        </p:nvSpPr>
        <p:spPr>
          <a:xfrm>
            <a:off x="623888" y="1628775"/>
            <a:ext cx="5334000" cy="4351338"/>
          </a:xfrm>
          <a:ln w="38100">
            <a:solidFill>
              <a:srgbClr val="7030A0"/>
            </a:solidFill>
          </a:ln>
        </p:spPr>
        <p:txBody>
          <a:bodyPr>
            <a:normAutofit fontScale="62500" lnSpcReduction="20000"/>
          </a:bodyPr>
          <a:lstStyle/>
          <a:p>
            <a:endParaRPr lang="en-GB" b="1" dirty="0">
              <a:solidFill>
                <a:srgbClr val="7030A0"/>
              </a:solidFill>
            </a:endParaRPr>
          </a:p>
          <a:p>
            <a:pPr marL="0" indent="0">
              <a:buNone/>
            </a:pPr>
            <a:r>
              <a:rPr lang="en-GB" b="1" dirty="0">
                <a:solidFill>
                  <a:srgbClr val="7030A0"/>
                </a:solidFill>
              </a:rPr>
              <a:t>Hypokalaemia</a:t>
            </a:r>
          </a:p>
          <a:p>
            <a:pPr lvl="1"/>
            <a:r>
              <a:rPr lang="en-GB" dirty="0"/>
              <a:t>Diuretics</a:t>
            </a:r>
          </a:p>
          <a:p>
            <a:pPr lvl="1"/>
            <a:r>
              <a:rPr lang="en-GB" dirty="0"/>
              <a:t>IV Antifungals (esp. amphotericin)</a:t>
            </a:r>
          </a:p>
          <a:p>
            <a:pPr lvl="1"/>
            <a:r>
              <a:rPr lang="en-GB" dirty="0"/>
              <a:t>Cisplatin</a:t>
            </a:r>
          </a:p>
          <a:p>
            <a:pPr lvl="1"/>
            <a:r>
              <a:rPr lang="en-GB" dirty="0"/>
              <a:t>Glucocorticoids / mineralocorticoids (typically only if excess)</a:t>
            </a:r>
          </a:p>
          <a:p>
            <a:pPr lvl="1"/>
            <a:r>
              <a:rPr lang="en-GB" dirty="0"/>
              <a:t>Beta2-agonists</a:t>
            </a:r>
          </a:p>
          <a:p>
            <a:pPr lvl="1"/>
            <a:r>
              <a:rPr lang="en-GB" dirty="0"/>
              <a:t>(Rarely) aminoglycosides such as gentamicin and amikacin</a:t>
            </a:r>
          </a:p>
          <a:p>
            <a:pPr lvl="1"/>
            <a:r>
              <a:rPr lang="en-GB" dirty="0"/>
              <a:t>Many others…</a:t>
            </a:r>
          </a:p>
          <a:p>
            <a:pPr lvl="1"/>
            <a:endParaRPr lang="en-GB" dirty="0"/>
          </a:p>
          <a:p>
            <a:r>
              <a:rPr lang="en-GB" b="1" dirty="0">
                <a:solidFill>
                  <a:srgbClr val="7030A0"/>
                </a:solidFill>
              </a:rPr>
              <a:t>Hyperkalaemia</a:t>
            </a:r>
          </a:p>
          <a:p>
            <a:pPr lvl="1"/>
            <a:r>
              <a:rPr lang="en-GB" dirty="0"/>
              <a:t>RAS-active drugs: </a:t>
            </a:r>
            <a:r>
              <a:rPr lang="en-GB" dirty="0" err="1"/>
              <a:t>ACEi</a:t>
            </a:r>
            <a:r>
              <a:rPr lang="en-GB" dirty="0"/>
              <a:t>, ARB, spironolactone /eplerenone </a:t>
            </a:r>
            <a:r>
              <a:rPr lang="en-GB" sz="1700" dirty="0">
                <a:hlinkClick r:id="rId2"/>
              </a:rPr>
              <a:t>https://www.gov.uk/drug-safety-update/spironolactone-and-renin-angiotensin-system-drugs-in-heart-failure-risk-of-potentially-fatal-hyperkalaemia#risk-of-hyperkalaemia-with-renin-angiotensin-system-drugs</a:t>
            </a:r>
            <a:r>
              <a:rPr lang="en-GB" sz="1700" dirty="0"/>
              <a:t> </a:t>
            </a:r>
          </a:p>
          <a:p>
            <a:pPr lvl="1"/>
            <a:r>
              <a:rPr lang="en-GB" dirty="0"/>
              <a:t>Amiloride </a:t>
            </a:r>
          </a:p>
          <a:p>
            <a:pPr lvl="1"/>
            <a:r>
              <a:rPr lang="en-GB" dirty="0"/>
              <a:t>Heparin and LMWH</a:t>
            </a:r>
          </a:p>
          <a:p>
            <a:pPr lvl="1"/>
            <a:r>
              <a:rPr lang="en-GB" dirty="0"/>
              <a:t>Co-trimoxazole</a:t>
            </a:r>
          </a:p>
          <a:p>
            <a:pPr marL="457200" lvl="1" indent="0">
              <a:buNone/>
            </a:pPr>
            <a:endParaRPr lang="en-GB" dirty="0"/>
          </a:p>
        </p:txBody>
      </p:sp>
      <p:sp>
        <p:nvSpPr>
          <p:cNvPr id="6" name="Content Placeholder 5"/>
          <p:cNvSpPr>
            <a:spLocks noGrp="1"/>
          </p:cNvSpPr>
          <p:nvPr>
            <p:ph sz="half" idx="2"/>
          </p:nvPr>
        </p:nvSpPr>
        <p:spPr>
          <a:xfrm>
            <a:off x="6491287" y="1628775"/>
            <a:ext cx="5181600" cy="4351338"/>
          </a:xfrm>
          <a:ln w="38100">
            <a:solidFill>
              <a:srgbClr val="00B050"/>
            </a:solidFill>
          </a:ln>
        </p:spPr>
        <p:txBody>
          <a:bodyPr>
            <a:normAutofit fontScale="62500" lnSpcReduction="20000"/>
          </a:bodyPr>
          <a:lstStyle/>
          <a:p>
            <a:endParaRPr lang="en-GB" b="1" dirty="0">
              <a:solidFill>
                <a:srgbClr val="00B050"/>
              </a:solidFill>
            </a:endParaRPr>
          </a:p>
          <a:p>
            <a:pPr marL="0" indent="0">
              <a:buNone/>
            </a:pPr>
            <a:r>
              <a:rPr lang="en-GB" b="1" dirty="0">
                <a:solidFill>
                  <a:srgbClr val="00B050"/>
                </a:solidFill>
              </a:rPr>
              <a:t>Hyponatraemia</a:t>
            </a:r>
            <a:r>
              <a:rPr lang="en-GB" dirty="0"/>
              <a:t> – </a:t>
            </a:r>
            <a:r>
              <a:rPr lang="en-GB" dirty="0" err="1"/>
              <a:t>esp</a:t>
            </a:r>
            <a:r>
              <a:rPr lang="en-GB" dirty="0"/>
              <a:t> if two such meds prescribed</a:t>
            </a:r>
          </a:p>
          <a:p>
            <a:pPr lvl="1"/>
            <a:r>
              <a:rPr lang="en-GB" dirty="0"/>
              <a:t>CKS very useful- but n/a in PSA </a:t>
            </a:r>
            <a:r>
              <a:rPr lang="en-GB" sz="1900" dirty="0">
                <a:hlinkClick r:id="rId3"/>
              </a:rPr>
              <a:t>https://cks.nice.org.uk/topics/hyponatraemia/background-information/causes</a:t>
            </a:r>
            <a:r>
              <a:rPr lang="en-GB" dirty="0">
                <a:hlinkClick r:id="rId3"/>
              </a:rPr>
              <a:t>/</a:t>
            </a:r>
            <a:r>
              <a:rPr lang="en-GB" dirty="0"/>
              <a:t> </a:t>
            </a:r>
          </a:p>
          <a:p>
            <a:pPr lvl="1"/>
            <a:r>
              <a:rPr lang="en-GB" dirty="0"/>
              <a:t>Diuretics, </a:t>
            </a:r>
            <a:r>
              <a:rPr lang="en-GB" dirty="0" err="1"/>
              <a:t>esp</a:t>
            </a:r>
            <a:r>
              <a:rPr lang="en-GB" dirty="0"/>
              <a:t> thiazide &amp; thiazide-like</a:t>
            </a:r>
          </a:p>
          <a:p>
            <a:pPr lvl="1"/>
            <a:r>
              <a:rPr lang="en-GB" dirty="0"/>
              <a:t>Also loop diuretics</a:t>
            </a:r>
          </a:p>
          <a:p>
            <a:pPr lvl="1"/>
            <a:r>
              <a:rPr lang="en-GB" dirty="0"/>
              <a:t>SSRIs</a:t>
            </a:r>
          </a:p>
          <a:p>
            <a:pPr lvl="1"/>
            <a:r>
              <a:rPr lang="en-GB" dirty="0"/>
              <a:t>Anti-psychotics (haloperidol, phenothiazines)</a:t>
            </a:r>
          </a:p>
          <a:p>
            <a:pPr lvl="1"/>
            <a:r>
              <a:rPr lang="en-GB" dirty="0"/>
              <a:t>Carbamazepine</a:t>
            </a:r>
          </a:p>
          <a:p>
            <a:pPr lvl="1"/>
            <a:r>
              <a:rPr lang="en-GB" dirty="0"/>
              <a:t>Others – clinical situation / drug combinations</a:t>
            </a:r>
          </a:p>
          <a:p>
            <a:endParaRPr lang="en-GB" dirty="0"/>
          </a:p>
          <a:p>
            <a:r>
              <a:rPr lang="en-GB" b="1" dirty="0" err="1">
                <a:solidFill>
                  <a:srgbClr val="00B050"/>
                </a:solidFill>
              </a:rPr>
              <a:t>Hypernatraemia</a:t>
            </a:r>
            <a:endParaRPr lang="en-GB" b="1" dirty="0">
              <a:solidFill>
                <a:srgbClr val="00B050"/>
              </a:solidFill>
            </a:endParaRPr>
          </a:p>
          <a:p>
            <a:pPr lvl="1"/>
            <a:r>
              <a:rPr lang="en-GB" dirty="0"/>
              <a:t>Multifactorial – unlikely PSA Q</a:t>
            </a:r>
          </a:p>
          <a:p>
            <a:pPr lvl="1"/>
            <a:r>
              <a:rPr lang="en-GB" dirty="0"/>
              <a:t>Sodium chloride, adrenocorticotrophic steroids, corticosteroids</a:t>
            </a:r>
          </a:p>
          <a:p>
            <a:pPr lvl="1"/>
            <a:r>
              <a:rPr lang="en-GB" dirty="0"/>
              <a:t>Osmotic diuretics (Note: case reports of hyper-Na with </a:t>
            </a:r>
            <a:r>
              <a:rPr lang="en-GB" dirty="0" err="1"/>
              <a:t>SGLTi</a:t>
            </a:r>
            <a:r>
              <a:rPr lang="en-GB" dirty="0"/>
              <a:t>, e.g., dapagliflozin)</a:t>
            </a:r>
          </a:p>
          <a:p>
            <a:pPr lvl="1"/>
            <a:endParaRPr lang="en-GB" dirty="0"/>
          </a:p>
          <a:p>
            <a:pPr lvl="1"/>
            <a:endParaRPr lang="en-GB" dirty="0"/>
          </a:p>
        </p:txBody>
      </p:sp>
    </p:spTree>
    <p:extLst>
      <p:ext uri="{BB962C8B-B14F-4D97-AF65-F5344CB8AC3E}">
        <p14:creationId xmlns:p14="http://schemas.microsoft.com/office/powerpoint/2010/main" val="2684057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EDB0-50D4-DF44-FB29-31E620642DB2}"/>
              </a:ext>
            </a:extLst>
          </p:cNvPr>
          <p:cNvSpPr>
            <a:spLocks noGrp="1"/>
          </p:cNvSpPr>
          <p:nvPr>
            <p:ph type="title"/>
          </p:nvPr>
        </p:nvSpPr>
        <p:spPr>
          <a:xfrm>
            <a:off x="838200" y="365124"/>
            <a:ext cx="10515600" cy="2427381"/>
          </a:xfrm>
        </p:spPr>
        <p:txBody>
          <a:bodyPr>
            <a:noAutofit/>
          </a:bodyPr>
          <a:lstStyle/>
          <a:p>
            <a:r>
              <a:rPr lang="en-GB" sz="2400" b="1" dirty="0">
                <a:solidFill>
                  <a:prstClr val="black"/>
                </a:solidFill>
                <a:latin typeface="Calibri" panose="020F0502020204030204"/>
              </a:rPr>
              <a:t>(78M) </a:t>
            </a:r>
            <a:r>
              <a:rPr lang="en-GB" sz="2400" dirty="0">
                <a:solidFill>
                  <a:prstClr val="black"/>
                </a:solidFill>
                <a:latin typeface="Calibri" panose="020F0502020204030204"/>
              </a:rPr>
              <a:t>Carers note persistent cough, more breathless than usual</a:t>
            </a:r>
            <a:br>
              <a:rPr lang="en-GB" sz="2400" dirty="0">
                <a:solidFill>
                  <a:prstClr val="black"/>
                </a:solidFill>
                <a:latin typeface="Calibri" panose="020F0502020204030204"/>
              </a:rPr>
            </a:br>
            <a:r>
              <a:rPr lang="en-GB" sz="2400" b="1" dirty="0">
                <a:solidFill>
                  <a:prstClr val="black"/>
                </a:solidFill>
                <a:latin typeface="Calibri" panose="020F0502020204030204"/>
              </a:rPr>
              <a:t>PMH:</a:t>
            </a:r>
            <a:r>
              <a:rPr lang="en-GB" sz="2400" dirty="0">
                <a:solidFill>
                  <a:prstClr val="black"/>
                </a:solidFill>
                <a:latin typeface="Calibri" panose="020F0502020204030204"/>
              </a:rPr>
              <a:t> AF, Anxiety, COPD, GORD, Recurrent UTIs</a:t>
            </a:r>
            <a:br>
              <a:rPr lang="en-GB" sz="2400" dirty="0">
                <a:solidFill>
                  <a:prstClr val="black"/>
                </a:solidFill>
                <a:latin typeface="Calibri" panose="020F0502020204030204"/>
              </a:rPr>
            </a:br>
            <a:r>
              <a:rPr lang="en-GB" sz="2400" b="1" dirty="0">
                <a:solidFill>
                  <a:prstClr val="black"/>
                </a:solidFill>
                <a:latin typeface="Calibri" panose="020F0502020204030204"/>
              </a:rPr>
              <a:t>Exam: </a:t>
            </a:r>
            <a:r>
              <a:rPr lang="en-GB" sz="2400" dirty="0">
                <a:solidFill>
                  <a:prstClr val="black"/>
                </a:solidFill>
                <a:latin typeface="Calibri" panose="020F0502020204030204"/>
              </a:rPr>
              <a:t>Marked tremor; mild ankle oedema; persistent cough; bilateral inspiratory crackles</a:t>
            </a:r>
            <a:br>
              <a:rPr lang="en-GB" sz="2400" dirty="0">
                <a:solidFill>
                  <a:prstClr val="black"/>
                </a:solidFill>
                <a:latin typeface="Calibri" panose="020F0502020204030204"/>
              </a:rPr>
            </a:br>
            <a:br>
              <a:rPr lang="en-GB" sz="2400" dirty="0">
                <a:solidFill>
                  <a:prstClr val="black"/>
                </a:solidFill>
                <a:latin typeface="Calibri" panose="020F0502020204030204"/>
              </a:rPr>
            </a:br>
            <a:r>
              <a:rPr lang="en-GB" sz="2400" dirty="0">
                <a:solidFill>
                  <a:prstClr val="black"/>
                </a:solidFill>
                <a:latin typeface="Calibri" panose="020F0502020204030204"/>
              </a:rPr>
              <a:t>Select the </a:t>
            </a:r>
            <a:r>
              <a:rPr lang="en-GB" sz="2400" u="sng" dirty="0">
                <a:solidFill>
                  <a:prstClr val="black"/>
                </a:solidFill>
                <a:latin typeface="Calibri" panose="020F0502020204030204"/>
              </a:rPr>
              <a:t>three</a:t>
            </a:r>
            <a:r>
              <a:rPr lang="en-GB" sz="2400" dirty="0">
                <a:solidFill>
                  <a:prstClr val="black"/>
                </a:solidFill>
                <a:latin typeface="Calibri" panose="020F0502020204030204"/>
              </a:rPr>
              <a:t> prescriptions most likely to be associated with his tremor</a:t>
            </a:r>
            <a:endParaRPr lang="en-GB" sz="2400" dirty="0"/>
          </a:p>
        </p:txBody>
      </p:sp>
      <p:sp>
        <p:nvSpPr>
          <p:cNvPr id="3" name="Text Placeholder 2">
            <a:extLst>
              <a:ext uri="{FF2B5EF4-FFF2-40B4-BE49-F238E27FC236}">
                <a16:creationId xmlns:a16="http://schemas.microsoft.com/office/drawing/2014/main" id="{BE7A7157-BEA8-3FEE-4ED6-2B4EFC34CA54}"/>
              </a:ext>
            </a:extLst>
          </p:cNvPr>
          <p:cNvSpPr>
            <a:spLocks noGrp="1"/>
          </p:cNvSpPr>
          <p:nvPr>
            <p:ph type="body" idx="1"/>
          </p:nvPr>
        </p:nvSpPr>
        <p:spPr>
          <a:xfrm>
            <a:off x="838200" y="2980765"/>
            <a:ext cx="10515600" cy="3196198"/>
          </a:xfrm>
        </p:spPr>
        <p:txBody>
          <a:bodyPr>
            <a:normAutofit fontScale="85000" lnSpcReduction="20000"/>
          </a:bodyPr>
          <a:lstStyle/>
          <a:p>
            <a:r>
              <a:rPr lang="en-GB" dirty="0"/>
              <a:t>Beclomethasone inhaler 400microg inhaled twice daily</a:t>
            </a:r>
          </a:p>
          <a:p>
            <a:r>
              <a:rPr lang="en-GB" dirty="0"/>
              <a:t>Digoxin 125microg orally daily</a:t>
            </a:r>
          </a:p>
          <a:p>
            <a:r>
              <a:rPr lang="en-GB" dirty="0"/>
              <a:t>Furosemide 20mg orally daily</a:t>
            </a:r>
          </a:p>
          <a:p>
            <a:r>
              <a:rPr lang="en-GB" dirty="0"/>
              <a:t>Haloperidol 1.5mg orally at night</a:t>
            </a:r>
          </a:p>
          <a:p>
            <a:r>
              <a:rPr lang="en-GB" dirty="0"/>
              <a:t>Nitrofurantoin 100mg orally at night</a:t>
            </a:r>
          </a:p>
          <a:p>
            <a:r>
              <a:rPr lang="en-GB" dirty="0"/>
              <a:t>Omeprazole 20mg orally daily</a:t>
            </a:r>
          </a:p>
          <a:p>
            <a:r>
              <a:rPr lang="en-GB" dirty="0"/>
              <a:t>Salbutamol 2.5mg nebulised as needed</a:t>
            </a:r>
          </a:p>
          <a:p>
            <a:r>
              <a:rPr lang="en-GB" dirty="0"/>
              <a:t>Theophylline 200mg orally twice daily</a:t>
            </a:r>
          </a:p>
          <a:p>
            <a:endParaRPr lang="en-GB" dirty="0"/>
          </a:p>
        </p:txBody>
      </p:sp>
    </p:spTree>
    <p:extLst>
      <p:ext uri="{BB962C8B-B14F-4D97-AF65-F5344CB8AC3E}">
        <p14:creationId xmlns:p14="http://schemas.microsoft.com/office/powerpoint/2010/main" val="2848991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EDB0-50D4-DF44-FB29-31E620642DB2}"/>
              </a:ext>
            </a:extLst>
          </p:cNvPr>
          <p:cNvSpPr>
            <a:spLocks noGrp="1"/>
          </p:cNvSpPr>
          <p:nvPr>
            <p:ph type="title"/>
          </p:nvPr>
        </p:nvSpPr>
        <p:spPr>
          <a:xfrm>
            <a:off x="838199" y="365124"/>
            <a:ext cx="11013141" cy="2427381"/>
          </a:xfrm>
        </p:spPr>
        <p:txBody>
          <a:bodyPr>
            <a:noAutofit/>
          </a:bodyPr>
          <a:lstStyle/>
          <a:p>
            <a:r>
              <a:rPr lang="en-GB" sz="2400" b="1" dirty="0">
                <a:solidFill>
                  <a:prstClr val="black"/>
                </a:solidFill>
                <a:latin typeface="Calibri" panose="020F0502020204030204"/>
              </a:rPr>
              <a:t>(78M) </a:t>
            </a:r>
            <a:r>
              <a:rPr lang="en-GB" sz="2400" dirty="0">
                <a:solidFill>
                  <a:prstClr val="black"/>
                </a:solidFill>
                <a:latin typeface="Calibri" panose="020F0502020204030204"/>
              </a:rPr>
              <a:t>Carers note persistent cough, more breathless than usual</a:t>
            </a:r>
            <a:br>
              <a:rPr lang="en-GB" sz="2400" dirty="0">
                <a:solidFill>
                  <a:prstClr val="black"/>
                </a:solidFill>
                <a:latin typeface="Calibri" panose="020F0502020204030204"/>
              </a:rPr>
            </a:br>
            <a:r>
              <a:rPr lang="en-GB" sz="2400" b="1" dirty="0">
                <a:solidFill>
                  <a:prstClr val="black"/>
                </a:solidFill>
                <a:latin typeface="Calibri" panose="020F0502020204030204"/>
              </a:rPr>
              <a:t>PMH:</a:t>
            </a:r>
            <a:r>
              <a:rPr lang="en-GB" sz="2400" dirty="0">
                <a:solidFill>
                  <a:prstClr val="black"/>
                </a:solidFill>
                <a:latin typeface="Calibri" panose="020F0502020204030204"/>
              </a:rPr>
              <a:t> AF, Anxiety, COPD, GORD, Recurrent UTIs</a:t>
            </a:r>
            <a:br>
              <a:rPr lang="en-GB" sz="2400" dirty="0">
                <a:solidFill>
                  <a:prstClr val="black"/>
                </a:solidFill>
                <a:latin typeface="Calibri" panose="020F0502020204030204"/>
              </a:rPr>
            </a:br>
            <a:r>
              <a:rPr lang="en-GB" sz="2400" b="1" dirty="0">
                <a:solidFill>
                  <a:prstClr val="black"/>
                </a:solidFill>
                <a:latin typeface="Calibri" panose="020F0502020204030204"/>
              </a:rPr>
              <a:t>Exam: </a:t>
            </a:r>
            <a:r>
              <a:rPr lang="en-GB" sz="2400" dirty="0">
                <a:solidFill>
                  <a:prstClr val="black"/>
                </a:solidFill>
                <a:latin typeface="Calibri" panose="020F0502020204030204"/>
              </a:rPr>
              <a:t>Marked tremor; mild ankle oedema; persistent cough; bilateral inspiratory crackles</a:t>
            </a:r>
            <a:br>
              <a:rPr lang="en-GB" sz="2400" dirty="0">
                <a:solidFill>
                  <a:prstClr val="black"/>
                </a:solidFill>
                <a:latin typeface="Calibri" panose="020F0502020204030204"/>
              </a:rPr>
            </a:br>
            <a:br>
              <a:rPr lang="en-GB" sz="2400" dirty="0">
                <a:solidFill>
                  <a:prstClr val="black"/>
                </a:solidFill>
                <a:latin typeface="Calibri" panose="020F0502020204030204"/>
              </a:rPr>
            </a:br>
            <a:r>
              <a:rPr lang="en-GB" sz="2400" dirty="0">
                <a:solidFill>
                  <a:prstClr val="black"/>
                </a:solidFill>
                <a:latin typeface="Calibri" panose="020F0502020204030204"/>
              </a:rPr>
              <a:t>Select the three prescriptions most likely to be associated with his tremor</a:t>
            </a:r>
            <a:endParaRPr lang="en-GB" sz="2400" dirty="0"/>
          </a:p>
        </p:txBody>
      </p:sp>
      <p:sp>
        <p:nvSpPr>
          <p:cNvPr id="3" name="Text Placeholder 2">
            <a:extLst>
              <a:ext uri="{FF2B5EF4-FFF2-40B4-BE49-F238E27FC236}">
                <a16:creationId xmlns:a16="http://schemas.microsoft.com/office/drawing/2014/main" id="{BE7A7157-BEA8-3FEE-4ED6-2B4EFC34CA54}"/>
              </a:ext>
            </a:extLst>
          </p:cNvPr>
          <p:cNvSpPr>
            <a:spLocks noGrp="1"/>
          </p:cNvSpPr>
          <p:nvPr>
            <p:ph type="body" idx="1"/>
          </p:nvPr>
        </p:nvSpPr>
        <p:spPr>
          <a:xfrm>
            <a:off x="838200" y="2980765"/>
            <a:ext cx="10515600" cy="3196198"/>
          </a:xfrm>
        </p:spPr>
        <p:txBody>
          <a:bodyPr>
            <a:normAutofit fontScale="85000" lnSpcReduction="20000"/>
          </a:bodyPr>
          <a:lstStyle/>
          <a:p>
            <a:r>
              <a:rPr lang="en-GB" dirty="0"/>
              <a:t>Beclomethasone inhaler 400microg inhaled twice daily</a:t>
            </a:r>
          </a:p>
          <a:p>
            <a:r>
              <a:rPr lang="en-GB" dirty="0"/>
              <a:t>Digoxin 125microg orally daily</a:t>
            </a:r>
          </a:p>
          <a:p>
            <a:r>
              <a:rPr lang="en-GB" dirty="0"/>
              <a:t>Furosemide 20mg orally daily</a:t>
            </a:r>
          </a:p>
          <a:p>
            <a:r>
              <a:rPr lang="en-GB" dirty="0"/>
              <a:t>Haloperidol 1.5mg orally at night</a:t>
            </a:r>
          </a:p>
          <a:p>
            <a:r>
              <a:rPr lang="en-GB" dirty="0"/>
              <a:t>Nitrofurantoin 100mg orally at night</a:t>
            </a:r>
          </a:p>
          <a:p>
            <a:r>
              <a:rPr lang="en-GB" dirty="0"/>
              <a:t>Omeprazole 20mg orally daily</a:t>
            </a:r>
          </a:p>
          <a:p>
            <a:r>
              <a:rPr lang="en-GB" dirty="0"/>
              <a:t>Salbutamol 2.5mg nebulised as needed</a:t>
            </a:r>
          </a:p>
          <a:p>
            <a:r>
              <a:rPr lang="en-GB" dirty="0"/>
              <a:t>Theophylline 200mg orally twice daily</a:t>
            </a:r>
          </a:p>
          <a:p>
            <a:endParaRPr lang="en-GB" dirty="0"/>
          </a:p>
        </p:txBody>
      </p:sp>
      <p:sp>
        <p:nvSpPr>
          <p:cNvPr id="4" name="CAI1" title="Correct Answer Indicator">
            <a:extLst>
              <a:ext uri="{FF2B5EF4-FFF2-40B4-BE49-F238E27FC236}">
                <a16:creationId xmlns:a16="http://schemas.microsoft.com/office/drawing/2014/main" id="{ECE291A3-DC5D-7261-05B1-689AE6BBD0F0}"/>
              </a:ext>
            </a:extLst>
          </p:cNvPr>
          <p:cNvSpPr/>
          <p:nvPr>
            <p:custDataLst>
              <p:tags r:id="rId1"/>
            </p:custDataLst>
          </p:nvPr>
        </p:nvSpPr>
        <p:spPr>
          <a:xfrm rot="10800000">
            <a:off x="393999" y="4128797"/>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AI1" title="Correct Answer Indicator">
            <a:extLst>
              <a:ext uri="{FF2B5EF4-FFF2-40B4-BE49-F238E27FC236}">
                <a16:creationId xmlns:a16="http://schemas.microsoft.com/office/drawing/2014/main" id="{EE6EA842-E929-17DC-0BF3-A5BABA62479D}"/>
              </a:ext>
            </a:extLst>
          </p:cNvPr>
          <p:cNvSpPr/>
          <p:nvPr>
            <p:custDataLst>
              <p:tags r:id="rId2"/>
            </p:custDataLst>
          </p:nvPr>
        </p:nvSpPr>
        <p:spPr>
          <a:xfrm rot="10800000">
            <a:off x="393999" y="5240421"/>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AI1" title="Correct Answer Indicator">
            <a:extLst>
              <a:ext uri="{FF2B5EF4-FFF2-40B4-BE49-F238E27FC236}">
                <a16:creationId xmlns:a16="http://schemas.microsoft.com/office/drawing/2014/main" id="{C707B480-8D78-5B38-E585-025B45E94C59}"/>
              </a:ext>
            </a:extLst>
          </p:cNvPr>
          <p:cNvSpPr/>
          <p:nvPr>
            <p:custDataLst>
              <p:tags r:id="rId3"/>
            </p:custDataLst>
          </p:nvPr>
        </p:nvSpPr>
        <p:spPr>
          <a:xfrm rot="10800000">
            <a:off x="375920" y="5675208"/>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815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EDB0-50D4-DF44-FB29-31E620642DB2}"/>
              </a:ext>
            </a:extLst>
          </p:cNvPr>
          <p:cNvSpPr>
            <a:spLocks noGrp="1"/>
          </p:cNvSpPr>
          <p:nvPr>
            <p:ph type="title"/>
          </p:nvPr>
        </p:nvSpPr>
        <p:spPr>
          <a:xfrm>
            <a:off x="838200" y="365124"/>
            <a:ext cx="10891838" cy="2427381"/>
          </a:xfrm>
        </p:spPr>
        <p:txBody>
          <a:bodyPr>
            <a:noAutofit/>
          </a:bodyPr>
          <a:lstStyle/>
          <a:p>
            <a:r>
              <a:rPr lang="en-GB" sz="2400" b="1" dirty="0">
                <a:solidFill>
                  <a:prstClr val="black"/>
                </a:solidFill>
                <a:latin typeface="Calibri" panose="020F0502020204030204"/>
              </a:rPr>
              <a:t>(78M) </a:t>
            </a:r>
            <a:r>
              <a:rPr lang="en-GB" sz="2400" dirty="0">
                <a:solidFill>
                  <a:prstClr val="black"/>
                </a:solidFill>
                <a:latin typeface="Calibri" panose="020F0502020204030204"/>
              </a:rPr>
              <a:t>Carers note persistent cough, more breathless than usual</a:t>
            </a:r>
            <a:br>
              <a:rPr lang="en-GB" sz="2400" dirty="0">
                <a:solidFill>
                  <a:prstClr val="black"/>
                </a:solidFill>
                <a:latin typeface="Calibri" panose="020F0502020204030204"/>
              </a:rPr>
            </a:br>
            <a:r>
              <a:rPr lang="en-GB" sz="2400" b="1" dirty="0">
                <a:solidFill>
                  <a:prstClr val="black"/>
                </a:solidFill>
                <a:latin typeface="Calibri" panose="020F0502020204030204"/>
              </a:rPr>
              <a:t>PMH:</a:t>
            </a:r>
            <a:r>
              <a:rPr lang="en-GB" sz="2400" dirty="0">
                <a:solidFill>
                  <a:prstClr val="black"/>
                </a:solidFill>
                <a:latin typeface="Calibri" panose="020F0502020204030204"/>
              </a:rPr>
              <a:t> AF, Anxiety, COPD, GORD, Recurrent UTIs</a:t>
            </a:r>
            <a:br>
              <a:rPr lang="en-GB" sz="2400" dirty="0">
                <a:solidFill>
                  <a:prstClr val="black"/>
                </a:solidFill>
                <a:latin typeface="Calibri" panose="020F0502020204030204"/>
              </a:rPr>
            </a:br>
            <a:r>
              <a:rPr lang="en-GB" sz="2400" b="1" dirty="0">
                <a:solidFill>
                  <a:prstClr val="black"/>
                </a:solidFill>
                <a:latin typeface="Calibri" panose="020F0502020204030204"/>
              </a:rPr>
              <a:t>Exam: </a:t>
            </a:r>
            <a:r>
              <a:rPr lang="en-GB" sz="2400" dirty="0">
                <a:solidFill>
                  <a:prstClr val="black"/>
                </a:solidFill>
                <a:latin typeface="Calibri" panose="020F0502020204030204"/>
              </a:rPr>
              <a:t>Marked tremor; mild ankle oedema; persistent cough; bilateral inspiratory crackles</a:t>
            </a:r>
            <a:br>
              <a:rPr lang="en-GB" sz="2400" dirty="0">
                <a:solidFill>
                  <a:prstClr val="black"/>
                </a:solidFill>
                <a:latin typeface="Calibri" panose="020F0502020204030204"/>
              </a:rPr>
            </a:br>
            <a:br>
              <a:rPr lang="en-GB" sz="2400" dirty="0">
                <a:solidFill>
                  <a:prstClr val="black"/>
                </a:solidFill>
                <a:latin typeface="Calibri" panose="020F0502020204030204"/>
              </a:rPr>
            </a:br>
            <a:r>
              <a:rPr lang="en-GB" sz="2400" dirty="0">
                <a:solidFill>
                  <a:prstClr val="black"/>
                </a:solidFill>
                <a:latin typeface="Calibri" panose="020F0502020204030204"/>
              </a:rPr>
              <a:t>Select the </a:t>
            </a:r>
            <a:r>
              <a:rPr lang="en-GB" sz="2400" u="sng" dirty="0">
                <a:solidFill>
                  <a:prstClr val="black"/>
                </a:solidFill>
                <a:latin typeface="Calibri" panose="020F0502020204030204"/>
              </a:rPr>
              <a:t>one</a:t>
            </a:r>
            <a:r>
              <a:rPr lang="en-GB" sz="2400" dirty="0">
                <a:solidFill>
                  <a:prstClr val="black"/>
                </a:solidFill>
                <a:latin typeface="Calibri" panose="020F0502020204030204"/>
              </a:rPr>
              <a:t> prescription most likely to be associated with his respiratory symptoms</a:t>
            </a:r>
            <a:endParaRPr lang="en-GB" sz="2400" dirty="0"/>
          </a:p>
        </p:txBody>
      </p:sp>
      <p:sp>
        <p:nvSpPr>
          <p:cNvPr id="3" name="Text Placeholder 2">
            <a:extLst>
              <a:ext uri="{FF2B5EF4-FFF2-40B4-BE49-F238E27FC236}">
                <a16:creationId xmlns:a16="http://schemas.microsoft.com/office/drawing/2014/main" id="{BE7A7157-BEA8-3FEE-4ED6-2B4EFC34CA54}"/>
              </a:ext>
            </a:extLst>
          </p:cNvPr>
          <p:cNvSpPr>
            <a:spLocks noGrp="1"/>
          </p:cNvSpPr>
          <p:nvPr>
            <p:ph type="body" idx="1"/>
          </p:nvPr>
        </p:nvSpPr>
        <p:spPr>
          <a:xfrm>
            <a:off x="838200" y="2980765"/>
            <a:ext cx="10515600" cy="3196198"/>
          </a:xfrm>
        </p:spPr>
        <p:txBody>
          <a:bodyPr>
            <a:normAutofit fontScale="85000" lnSpcReduction="20000"/>
          </a:bodyPr>
          <a:lstStyle/>
          <a:p>
            <a:r>
              <a:rPr lang="en-GB" dirty="0"/>
              <a:t>Beclomethasone inhaler 400microg inhaled twice daily</a:t>
            </a:r>
          </a:p>
          <a:p>
            <a:r>
              <a:rPr lang="en-GB" dirty="0"/>
              <a:t>Digoxin 125microg orally daily</a:t>
            </a:r>
          </a:p>
          <a:p>
            <a:r>
              <a:rPr lang="en-GB" dirty="0"/>
              <a:t>Furosemide 20mg orally daily</a:t>
            </a:r>
          </a:p>
          <a:p>
            <a:r>
              <a:rPr lang="en-GB" dirty="0"/>
              <a:t>Haloperidol 1.5mg orally at night</a:t>
            </a:r>
          </a:p>
          <a:p>
            <a:r>
              <a:rPr lang="en-GB" dirty="0"/>
              <a:t>Nitrofurantoin 100mg orally at night</a:t>
            </a:r>
          </a:p>
          <a:p>
            <a:r>
              <a:rPr lang="en-GB" dirty="0"/>
              <a:t>Omeprazole 20mg orally daily</a:t>
            </a:r>
          </a:p>
          <a:p>
            <a:r>
              <a:rPr lang="en-GB" dirty="0"/>
              <a:t>Salbutamol 2.5mg nebulised as needed</a:t>
            </a:r>
          </a:p>
          <a:p>
            <a:r>
              <a:rPr lang="en-GB" dirty="0"/>
              <a:t>Theophylline 200mg orally twice daily</a:t>
            </a:r>
          </a:p>
          <a:p>
            <a:endParaRPr lang="en-GB" dirty="0"/>
          </a:p>
        </p:txBody>
      </p:sp>
    </p:spTree>
    <p:extLst>
      <p:ext uri="{BB962C8B-B14F-4D97-AF65-F5344CB8AC3E}">
        <p14:creationId xmlns:p14="http://schemas.microsoft.com/office/powerpoint/2010/main" val="2487960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EDB0-50D4-DF44-FB29-31E620642DB2}"/>
              </a:ext>
            </a:extLst>
          </p:cNvPr>
          <p:cNvSpPr>
            <a:spLocks noGrp="1"/>
          </p:cNvSpPr>
          <p:nvPr>
            <p:ph type="title"/>
          </p:nvPr>
        </p:nvSpPr>
        <p:spPr>
          <a:xfrm>
            <a:off x="502025" y="365124"/>
            <a:ext cx="11474822" cy="2427381"/>
          </a:xfrm>
        </p:spPr>
        <p:txBody>
          <a:bodyPr>
            <a:noAutofit/>
          </a:bodyPr>
          <a:lstStyle/>
          <a:p>
            <a:r>
              <a:rPr lang="en-GB" sz="2400" b="1" dirty="0">
                <a:solidFill>
                  <a:prstClr val="black"/>
                </a:solidFill>
                <a:latin typeface="Calibri" panose="020F0502020204030204"/>
              </a:rPr>
              <a:t>(78M) </a:t>
            </a:r>
            <a:r>
              <a:rPr lang="en-GB" sz="2400" dirty="0">
                <a:solidFill>
                  <a:prstClr val="black"/>
                </a:solidFill>
                <a:latin typeface="Calibri" panose="020F0502020204030204"/>
              </a:rPr>
              <a:t>Carers note persistent cough, more breathless than usual</a:t>
            </a:r>
            <a:br>
              <a:rPr lang="en-GB" sz="2400" dirty="0">
                <a:solidFill>
                  <a:prstClr val="black"/>
                </a:solidFill>
                <a:latin typeface="Calibri" panose="020F0502020204030204"/>
              </a:rPr>
            </a:br>
            <a:r>
              <a:rPr lang="en-GB" sz="2400" b="1" dirty="0">
                <a:solidFill>
                  <a:prstClr val="black"/>
                </a:solidFill>
                <a:latin typeface="Calibri" panose="020F0502020204030204"/>
              </a:rPr>
              <a:t>PMH:</a:t>
            </a:r>
            <a:r>
              <a:rPr lang="en-GB" sz="2400" dirty="0">
                <a:solidFill>
                  <a:prstClr val="black"/>
                </a:solidFill>
                <a:latin typeface="Calibri" panose="020F0502020204030204"/>
              </a:rPr>
              <a:t> AF, Anxiety, COPD, GORD, Recurrent UTIs</a:t>
            </a:r>
            <a:br>
              <a:rPr lang="en-GB" sz="2400" dirty="0">
                <a:solidFill>
                  <a:prstClr val="black"/>
                </a:solidFill>
                <a:latin typeface="Calibri" panose="020F0502020204030204"/>
              </a:rPr>
            </a:br>
            <a:r>
              <a:rPr lang="en-GB" sz="2400" b="1" dirty="0">
                <a:solidFill>
                  <a:prstClr val="black"/>
                </a:solidFill>
                <a:latin typeface="Calibri" panose="020F0502020204030204"/>
              </a:rPr>
              <a:t>Exam: </a:t>
            </a:r>
            <a:r>
              <a:rPr lang="en-GB" sz="2400" dirty="0">
                <a:solidFill>
                  <a:prstClr val="black"/>
                </a:solidFill>
                <a:latin typeface="Calibri" panose="020F0502020204030204"/>
              </a:rPr>
              <a:t>Marked tremor; mild ankle oedema; persistent cough; bilateral inspiratory crackles</a:t>
            </a:r>
            <a:br>
              <a:rPr lang="en-GB" sz="2400" dirty="0">
                <a:solidFill>
                  <a:prstClr val="black"/>
                </a:solidFill>
                <a:latin typeface="Calibri" panose="020F0502020204030204"/>
              </a:rPr>
            </a:br>
            <a:br>
              <a:rPr lang="en-GB" sz="2400" dirty="0">
                <a:solidFill>
                  <a:prstClr val="black"/>
                </a:solidFill>
                <a:latin typeface="Calibri" panose="020F0502020204030204"/>
              </a:rPr>
            </a:br>
            <a:r>
              <a:rPr lang="en-GB" sz="2400" dirty="0">
                <a:solidFill>
                  <a:prstClr val="black"/>
                </a:solidFill>
                <a:latin typeface="Calibri" panose="020F0502020204030204"/>
              </a:rPr>
              <a:t>Select the one prescriptions most likely to be associated with his respiratory symptoms</a:t>
            </a:r>
            <a:endParaRPr lang="en-GB" sz="2400" dirty="0"/>
          </a:p>
        </p:txBody>
      </p:sp>
      <p:sp>
        <p:nvSpPr>
          <p:cNvPr id="3" name="Text Placeholder 2">
            <a:extLst>
              <a:ext uri="{FF2B5EF4-FFF2-40B4-BE49-F238E27FC236}">
                <a16:creationId xmlns:a16="http://schemas.microsoft.com/office/drawing/2014/main" id="{BE7A7157-BEA8-3FEE-4ED6-2B4EFC34CA54}"/>
              </a:ext>
            </a:extLst>
          </p:cNvPr>
          <p:cNvSpPr>
            <a:spLocks noGrp="1"/>
          </p:cNvSpPr>
          <p:nvPr>
            <p:ph type="body" idx="1"/>
          </p:nvPr>
        </p:nvSpPr>
        <p:spPr>
          <a:xfrm>
            <a:off x="838200" y="2980765"/>
            <a:ext cx="10515600" cy="3196198"/>
          </a:xfrm>
        </p:spPr>
        <p:txBody>
          <a:bodyPr>
            <a:normAutofit fontScale="85000" lnSpcReduction="20000"/>
          </a:bodyPr>
          <a:lstStyle/>
          <a:p>
            <a:r>
              <a:rPr lang="en-GB" dirty="0"/>
              <a:t>Beclomethasone inhaler 400microg inhaled twice daily</a:t>
            </a:r>
          </a:p>
          <a:p>
            <a:r>
              <a:rPr lang="en-GB" dirty="0"/>
              <a:t>Digoxin 125microg orally daily</a:t>
            </a:r>
          </a:p>
          <a:p>
            <a:r>
              <a:rPr lang="en-GB" dirty="0"/>
              <a:t>Furosemide 20mg orally daily</a:t>
            </a:r>
          </a:p>
          <a:p>
            <a:r>
              <a:rPr lang="en-GB" dirty="0"/>
              <a:t>Haloperidol 1.5mg orally at night</a:t>
            </a:r>
          </a:p>
          <a:p>
            <a:r>
              <a:rPr lang="en-GB" dirty="0"/>
              <a:t>Nitrofurantoin 100mg orally at night</a:t>
            </a:r>
          </a:p>
          <a:p>
            <a:r>
              <a:rPr lang="en-GB" dirty="0"/>
              <a:t>Omeprazole 20mg orally daily</a:t>
            </a:r>
          </a:p>
          <a:p>
            <a:r>
              <a:rPr lang="en-GB" dirty="0"/>
              <a:t>Salbutamol 2.5mg nebulised as needed</a:t>
            </a:r>
          </a:p>
          <a:p>
            <a:r>
              <a:rPr lang="en-GB" dirty="0"/>
              <a:t>Theophylline 200mg orally twice daily</a:t>
            </a:r>
          </a:p>
          <a:p>
            <a:endParaRPr lang="en-GB" dirty="0"/>
          </a:p>
        </p:txBody>
      </p:sp>
      <p:sp>
        <p:nvSpPr>
          <p:cNvPr id="4" name="CAI1" title="Correct Answer Indicator">
            <a:extLst>
              <a:ext uri="{FF2B5EF4-FFF2-40B4-BE49-F238E27FC236}">
                <a16:creationId xmlns:a16="http://schemas.microsoft.com/office/drawing/2014/main" id="{7C93F223-3B33-6213-B375-9AF04B9F3D3A}"/>
              </a:ext>
            </a:extLst>
          </p:cNvPr>
          <p:cNvSpPr/>
          <p:nvPr>
            <p:custDataLst>
              <p:tags r:id="rId1"/>
            </p:custDataLst>
          </p:nvPr>
        </p:nvSpPr>
        <p:spPr>
          <a:xfrm rot="10800000">
            <a:off x="546100" y="4518761"/>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862D968-3348-6A33-F38A-38D0182C21F2}"/>
              </a:ext>
            </a:extLst>
          </p:cNvPr>
          <p:cNvSpPr txBox="1"/>
          <p:nvPr/>
        </p:nvSpPr>
        <p:spPr>
          <a:xfrm>
            <a:off x="7897906" y="4163131"/>
            <a:ext cx="3707654" cy="1846659"/>
          </a:xfrm>
          <a:prstGeom prst="rect">
            <a:avLst/>
          </a:prstGeom>
          <a:noFill/>
          <a:ln w="28575">
            <a:solidFill>
              <a:schemeClr val="tx1"/>
            </a:solidFill>
          </a:ln>
        </p:spPr>
        <p:txBody>
          <a:bodyPr wrap="square" rtlCol="0">
            <a:spAutoFit/>
          </a:bodyPr>
          <a:lstStyle/>
          <a:p>
            <a:r>
              <a:rPr lang="en-GB" b="1" dirty="0">
                <a:solidFill>
                  <a:srgbClr val="FF0000"/>
                </a:solidFill>
              </a:rPr>
              <a:t>When the BNF ‘Navigate to Section’ area includes ‘Important Safety Information’, ALWAYS read it </a:t>
            </a:r>
          </a:p>
          <a:p>
            <a:endParaRPr lang="en-GB" b="1" dirty="0">
              <a:solidFill>
                <a:srgbClr val="FF0000"/>
              </a:solidFill>
            </a:endParaRPr>
          </a:p>
          <a:p>
            <a:r>
              <a:rPr lang="en-GB" sz="1400" b="1" dirty="0">
                <a:solidFill>
                  <a:srgbClr val="FF0000"/>
                </a:solidFill>
              </a:rPr>
              <a:t>Also: </a:t>
            </a:r>
            <a:r>
              <a:rPr lang="en-GB" sz="1400" dirty="0">
                <a:solidFill>
                  <a:srgbClr val="FF0000"/>
                </a:solidFill>
                <a:hlinkClick r:id="rId3"/>
              </a:rPr>
              <a:t>https://www.gov.uk/drug-safety-update/nitrofurantoin-reminder-of-the-risks-of-pulmonary-and-hepatic-adverse-drug-reactions</a:t>
            </a:r>
            <a:r>
              <a:rPr lang="en-GB" sz="1400" dirty="0">
                <a:solidFill>
                  <a:srgbClr val="FF0000"/>
                </a:solidFill>
              </a:rPr>
              <a:t> </a:t>
            </a:r>
          </a:p>
        </p:txBody>
      </p:sp>
    </p:spTree>
    <p:extLst>
      <p:ext uri="{BB962C8B-B14F-4D97-AF65-F5344CB8AC3E}">
        <p14:creationId xmlns:p14="http://schemas.microsoft.com/office/powerpoint/2010/main" val="320351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ED58-3455-4F39-CA16-D574F87BAF69}"/>
              </a:ext>
            </a:extLst>
          </p:cNvPr>
          <p:cNvSpPr>
            <a:spLocks noGrp="1"/>
          </p:cNvSpPr>
          <p:nvPr>
            <p:ph type="title"/>
          </p:nvPr>
        </p:nvSpPr>
        <p:spPr>
          <a:xfrm>
            <a:off x="838200" y="179333"/>
            <a:ext cx="10515600" cy="1086910"/>
          </a:xfrm>
        </p:spPr>
        <p:txBody>
          <a:bodyPr>
            <a:normAutofit/>
          </a:bodyPr>
          <a:lstStyle/>
          <a:p>
            <a:pPr algn="ctr"/>
            <a:r>
              <a:rPr lang="en-GB" sz="3600" b="1" dirty="0"/>
              <a:t>Note BNF ‘extra’ sections for some drugs – often valuable</a:t>
            </a:r>
            <a:br>
              <a:rPr lang="en-GB" sz="3600" b="1" dirty="0"/>
            </a:br>
            <a:r>
              <a:rPr lang="en-GB" sz="3600" b="1" dirty="0"/>
              <a:t>Compare sections: BNF methotrexate v BNF ramipril</a:t>
            </a:r>
          </a:p>
        </p:txBody>
      </p:sp>
      <p:pic>
        <p:nvPicPr>
          <p:cNvPr id="5" name="Picture 4">
            <a:extLst>
              <a:ext uri="{FF2B5EF4-FFF2-40B4-BE49-F238E27FC236}">
                <a16:creationId xmlns:a16="http://schemas.microsoft.com/office/drawing/2014/main" id="{6C677638-3CC1-9027-037F-D05EEE66C535}"/>
              </a:ext>
            </a:extLst>
          </p:cNvPr>
          <p:cNvPicPr>
            <a:picLocks noChangeAspect="1"/>
          </p:cNvPicPr>
          <p:nvPr/>
        </p:nvPicPr>
        <p:blipFill>
          <a:blip r:embed="rId2"/>
          <a:srcRect t="7152"/>
          <a:stretch/>
        </p:blipFill>
        <p:spPr>
          <a:xfrm>
            <a:off x="314688" y="1807581"/>
            <a:ext cx="5888421" cy="4871087"/>
          </a:xfrm>
          <a:prstGeom prst="rect">
            <a:avLst/>
          </a:prstGeom>
        </p:spPr>
      </p:pic>
      <p:pic>
        <p:nvPicPr>
          <p:cNvPr id="7" name="Picture 6">
            <a:extLst>
              <a:ext uri="{FF2B5EF4-FFF2-40B4-BE49-F238E27FC236}">
                <a16:creationId xmlns:a16="http://schemas.microsoft.com/office/drawing/2014/main" id="{8B027D38-01C3-A565-1AB5-9F6556C62295}"/>
              </a:ext>
            </a:extLst>
          </p:cNvPr>
          <p:cNvPicPr>
            <a:picLocks noChangeAspect="1"/>
          </p:cNvPicPr>
          <p:nvPr/>
        </p:nvPicPr>
        <p:blipFill>
          <a:blip r:embed="rId3"/>
          <a:stretch>
            <a:fillRect/>
          </a:stretch>
        </p:blipFill>
        <p:spPr>
          <a:xfrm>
            <a:off x="6800756" y="1807581"/>
            <a:ext cx="5022332" cy="2924230"/>
          </a:xfrm>
          <a:prstGeom prst="rect">
            <a:avLst/>
          </a:prstGeom>
        </p:spPr>
      </p:pic>
      <p:sp>
        <p:nvSpPr>
          <p:cNvPr id="8" name="Star: 5 Points 7">
            <a:extLst>
              <a:ext uri="{FF2B5EF4-FFF2-40B4-BE49-F238E27FC236}">
                <a16:creationId xmlns:a16="http://schemas.microsoft.com/office/drawing/2014/main" id="{986E4D3A-A2AD-30EE-1426-74A056EB4950}"/>
              </a:ext>
            </a:extLst>
          </p:cNvPr>
          <p:cNvSpPr/>
          <p:nvPr/>
        </p:nvSpPr>
        <p:spPr>
          <a:xfrm>
            <a:off x="2316957" y="3765286"/>
            <a:ext cx="423862" cy="414338"/>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2F304ECE-3047-3750-5CF4-AE4255176E01}"/>
              </a:ext>
            </a:extLst>
          </p:cNvPr>
          <p:cNvSpPr/>
          <p:nvPr/>
        </p:nvSpPr>
        <p:spPr>
          <a:xfrm>
            <a:off x="2247901" y="4807639"/>
            <a:ext cx="423862" cy="414338"/>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99D8FB5E-494F-1E3D-BB62-788FC1A313EE}"/>
              </a:ext>
            </a:extLst>
          </p:cNvPr>
          <p:cNvSpPr/>
          <p:nvPr/>
        </p:nvSpPr>
        <p:spPr>
          <a:xfrm>
            <a:off x="5239965" y="3688556"/>
            <a:ext cx="423862" cy="414338"/>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C249E2D3-8E89-C81D-5B99-3FEA21E46B53}"/>
              </a:ext>
            </a:extLst>
          </p:cNvPr>
          <p:cNvSpPr/>
          <p:nvPr/>
        </p:nvSpPr>
        <p:spPr>
          <a:xfrm>
            <a:off x="6095953" y="4336786"/>
            <a:ext cx="423862" cy="414338"/>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7586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Renal and hepatic dysfunction</a:t>
            </a:r>
          </a:p>
        </p:txBody>
      </p:sp>
    </p:spTree>
    <p:extLst>
      <p:ext uri="{BB962C8B-B14F-4D97-AF65-F5344CB8AC3E}">
        <p14:creationId xmlns:p14="http://schemas.microsoft.com/office/powerpoint/2010/main" val="462923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561718"/>
            <a:ext cx="10515600" cy="928946"/>
          </a:xfrm>
        </p:spPr>
        <p:txBody>
          <a:bodyPr>
            <a:noAutofit/>
          </a:bodyPr>
          <a:lstStyle/>
          <a:p>
            <a:r>
              <a:rPr lang="en-GB" sz="2400" b="1" dirty="0">
                <a:solidFill>
                  <a:prstClr val="black"/>
                </a:solidFill>
                <a:latin typeface="Calibri" panose="020F0502020204030204"/>
              </a:rPr>
              <a:t>(74M) </a:t>
            </a:r>
            <a:r>
              <a:rPr lang="en-GB" sz="2400" dirty="0">
                <a:solidFill>
                  <a:prstClr val="black"/>
                </a:solidFill>
                <a:latin typeface="Calibri" panose="020F0502020204030204"/>
              </a:rPr>
              <a:t>Admitted for acute pulmonary oedema secondary to heart failure</a:t>
            </a:r>
            <a:br>
              <a:rPr lang="en-GB" sz="2400" b="1" dirty="0">
                <a:solidFill>
                  <a:prstClr val="black"/>
                </a:solidFill>
                <a:latin typeface="Calibri" panose="020F0502020204030204"/>
              </a:rPr>
            </a:br>
            <a:r>
              <a:rPr lang="en-GB" sz="2400" b="1" dirty="0">
                <a:solidFill>
                  <a:prstClr val="black"/>
                </a:solidFill>
                <a:latin typeface="Calibri" panose="020F0502020204030204"/>
              </a:rPr>
              <a:t>PMH: </a:t>
            </a:r>
            <a:r>
              <a:rPr lang="en-GB" sz="2400" dirty="0">
                <a:solidFill>
                  <a:prstClr val="black"/>
                </a:solidFill>
                <a:latin typeface="Calibri" panose="020F0502020204030204"/>
              </a:rPr>
              <a:t>CKD stage III, type II diabetes mellitus, ischaemic left ventricular dysfunction </a:t>
            </a:r>
            <a:br>
              <a:rPr lang="en-GB" sz="2400" b="1" dirty="0">
                <a:solidFill>
                  <a:prstClr val="black"/>
                </a:solidFill>
                <a:latin typeface="Calibri" panose="020F0502020204030204"/>
              </a:rPr>
            </a:br>
            <a:r>
              <a:rPr lang="en-GB" sz="2400" b="1" dirty="0">
                <a:solidFill>
                  <a:prstClr val="black"/>
                </a:solidFill>
                <a:latin typeface="Calibri" panose="020F0502020204030204"/>
              </a:rPr>
              <a:t>Investigations: </a:t>
            </a:r>
            <a:r>
              <a:rPr lang="en-GB" sz="2400" dirty="0">
                <a:solidFill>
                  <a:prstClr val="black"/>
                </a:solidFill>
                <a:latin typeface="Calibri" panose="020F0502020204030204"/>
              </a:rPr>
              <a:t>eGFR 40 (stable) [normal range  &gt;60 </a:t>
            </a:r>
            <a:r>
              <a:rPr lang="en-GB" sz="2400" dirty="0">
                <a:latin typeface="+mn-lt"/>
              </a:rPr>
              <a:t>ml/min/1.73m² ]</a:t>
            </a:r>
            <a:br>
              <a:rPr lang="en-GB" sz="2400" dirty="0">
                <a:latin typeface="+mn-lt"/>
              </a:rPr>
            </a:br>
            <a:br>
              <a:rPr lang="en-GB" sz="2400" dirty="0">
                <a:solidFill>
                  <a:prstClr val="black"/>
                </a:solidFill>
                <a:latin typeface="Calibri" panose="020F0502020204030204"/>
              </a:rPr>
            </a:br>
            <a:r>
              <a:rPr lang="en-GB" sz="2400" dirty="0">
                <a:solidFill>
                  <a:prstClr val="black"/>
                </a:solidFill>
                <a:latin typeface="Calibri" panose="020F0502020204030204"/>
              </a:rPr>
              <a:t>Select ONE of his admission prescriptions that needs dosing review</a:t>
            </a:r>
            <a:endParaRPr lang="en-GB" sz="2400" dirty="0"/>
          </a:p>
        </p:txBody>
      </p:sp>
      <p:sp>
        <p:nvSpPr>
          <p:cNvPr id="3" name="TPAnswers" title="Answer Text"/>
          <p:cNvSpPr>
            <a:spLocks noGrp="1"/>
          </p:cNvSpPr>
          <p:nvPr>
            <p:ph type="body" idx="1"/>
            <p:custDataLst>
              <p:tags r:id="rId2"/>
            </p:custDataLst>
          </p:nvPr>
        </p:nvSpPr>
        <p:spPr>
          <a:xfrm>
            <a:off x="494472" y="2355853"/>
            <a:ext cx="8788400"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Atorvastatin 80 mg orally daily</a:t>
            </a:r>
          </a:p>
          <a:p>
            <a:pPr marL="514350" indent="-514350">
              <a:lnSpc>
                <a:spcPct val="100000"/>
              </a:lnSpc>
              <a:spcBef>
                <a:spcPct val="20000"/>
              </a:spcBef>
              <a:buFont typeface="Arial" panose="020B0604020202020204" pitchFamily="34" charset="0"/>
              <a:buAutoNum type="alphaUcPeriod"/>
            </a:pPr>
            <a:r>
              <a:rPr lang="en-GB" sz="2400" dirty="0" err="1"/>
              <a:t>Canagliflozin</a:t>
            </a:r>
            <a:r>
              <a:rPr lang="en-GB" sz="2400" dirty="0"/>
              <a:t> 300 mg orally daily</a:t>
            </a:r>
          </a:p>
          <a:p>
            <a:pPr marL="514350" indent="-514350">
              <a:lnSpc>
                <a:spcPct val="100000"/>
              </a:lnSpc>
              <a:spcBef>
                <a:spcPct val="20000"/>
              </a:spcBef>
              <a:buFont typeface="Arial" panose="020B0604020202020204" pitchFamily="34" charset="0"/>
              <a:buAutoNum type="alphaUcPeriod"/>
            </a:pPr>
            <a:r>
              <a:rPr lang="en-GB" sz="2400" dirty="0"/>
              <a:t>Candesartan 32 mg orally daily</a:t>
            </a:r>
          </a:p>
          <a:p>
            <a:pPr marL="514350" indent="-514350">
              <a:lnSpc>
                <a:spcPct val="100000"/>
              </a:lnSpc>
              <a:spcBef>
                <a:spcPct val="20000"/>
              </a:spcBef>
              <a:buFont typeface="Arial" panose="020B0604020202020204" pitchFamily="34" charset="0"/>
              <a:buAutoNum type="alphaUcPeriod"/>
            </a:pPr>
            <a:r>
              <a:rPr lang="en-GB" sz="2400" dirty="0"/>
              <a:t>Carvedilol 25 mg orally 12hrly</a:t>
            </a:r>
          </a:p>
          <a:p>
            <a:pPr marL="514350" indent="-514350">
              <a:lnSpc>
                <a:spcPct val="100000"/>
              </a:lnSpc>
              <a:spcBef>
                <a:spcPct val="20000"/>
              </a:spcBef>
              <a:buFont typeface="Arial" panose="020B0604020202020204" pitchFamily="34" charset="0"/>
              <a:buAutoNum type="alphaUcPeriod"/>
            </a:pPr>
            <a:r>
              <a:rPr lang="en-GB" sz="2400" dirty="0"/>
              <a:t>Enoxaparin 40 mg subcutaneously daily</a:t>
            </a:r>
          </a:p>
          <a:p>
            <a:pPr marL="514350" indent="-514350">
              <a:lnSpc>
                <a:spcPct val="100000"/>
              </a:lnSpc>
              <a:spcBef>
                <a:spcPct val="20000"/>
              </a:spcBef>
              <a:buFont typeface="Arial" panose="020B0604020202020204" pitchFamily="34" charset="0"/>
              <a:buAutoNum type="alphaUcPeriod"/>
            </a:pPr>
            <a:r>
              <a:rPr lang="en-GB" sz="2400" dirty="0"/>
              <a:t>Furosemide 80 mg intravenously twice daily</a:t>
            </a:r>
          </a:p>
          <a:p>
            <a:pPr marL="514350" indent="-514350">
              <a:lnSpc>
                <a:spcPct val="100000"/>
              </a:lnSpc>
              <a:spcBef>
                <a:spcPct val="20000"/>
              </a:spcBef>
              <a:buFont typeface="Arial" panose="020B0604020202020204" pitchFamily="34" charset="0"/>
              <a:buAutoNum type="alphaUcPeriod"/>
            </a:pPr>
            <a:r>
              <a:rPr lang="en-GB" sz="2400" dirty="0"/>
              <a:t>Metformin MR 1g orally twice daily</a:t>
            </a:r>
          </a:p>
          <a:p>
            <a:pPr marL="514350" indent="-514350">
              <a:lnSpc>
                <a:spcPct val="100000"/>
              </a:lnSpc>
              <a:spcBef>
                <a:spcPct val="20000"/>
              </a:spcBef>
              <a:buFont typeface="Arial" panose="020B0604020202020204" pitchFamily="34" charset="0"/>
              <a:buAutoNum type="alphaUcPeriod"/>
            </a:pPr>
            <a:r>
              <a:rPr lang="en-GB" sz="2400" dirty="0"/>
              <a:t>Paracetamol 1g orally as required (max 4g/day)</a:t>
            </a:r>
          </a:p>
          <a:p>
            <a:pPr marL="514350" indent="-514350">
              <a:lnSpc>
                <a:spcPct val="100000"/>
              </a:lnSpc>
              <a:spcBef>
                <a:spcPct val="20000"/>
              </a:spcBef>
              <a:buFont typeface="Arial" panose="020B0604020202020204" pitchFamily="34" charset="0"/>
              <a:buAutoNum type="alphaUcPeriod"/>
            </a:pPr>
            <a:r>
              <a:rPr lang="en-GB" sz="2400" dirty="0"/>
              <a:t>Spironolactone 25 mg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1871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A265-6E18-F63B-95B1-D1755D3256A0}"/>
              </a:ext>
            </a:extLst>
          </p:cNvPr>
          <p:cNvSpPr>
            <a:spLocks noGrp="1"/>
          </p:cNvSpPr>
          <p:nvPr>
            <p:ph type="title"/>
          </p:nvPr>
        </p:nvSpPr>
        <p:spPr>
          <a:xfrm>
            <a:off x="914400" y="159816"/>
            <a:ext cx="10496550" cy="1468984"/>
          </a:xfrm>
        </p:spPr>
        <p:txBody>
          <a:bodyPr>
            <a:normAutofit/>
          </a:bodyPr>
          <a:lstStyle/>
          <a:p>
            <a:pPr algn="ctr"/>
            <a:r>
              <a:rPr lang="en-GB" b="1" dirty="0">
                <a:latin typeface="+mn-lt"/>
              </a:rPr>
              <a:t>QMUL students had a fantastic 2024 PSA</a:t>
            </a:r>
            <a:br>
              <a:rPr lang="en-GB" b="1" dirty="0">
                <a:latin typeface="+mn-lt"/>
              </a:rPr>
            </a:br>
            <a:r>
              <a:rPr lang="en-GB" sz="2800" b="1" dirty="0">
                <a:solidFill>
                  <a:srgbClr val="FF0000"/>
                </a:solidFill>
                <a:latin typeface="+mn-lt"/>
              </a:rPr>
              <a:t>436 students: 433 (99.3)% passed at first-sit</a:t>
            </a:r>
            <a:br>
              <a:rPr lang="en-GB" sz="2800" b="1" dirty="0">
                <a:solidFill>
                  <a:srgbClr val="FF0000"/>
                </a:solidFill>
                <a:latin typeface="+mn-lt"/>
              </a:rPr>
            </a:br>
            <a:r>
              <a:rPr lang="en-GB" sz="2800" b="1" dirty="0">
                <a:solidFill>
                  <a:srgbClr val="FF0000"/>
                </a:solidFill>
                <a:latin typeface="+mn-lt"/>
              </a:rPr>
              <a:t>All passed second-sit</a:t>
            </a:r>
          </a:p>
        </p:txBody>
      </p:sp>
      <p:pic>
        <p:nvPicPr>
          <p:cNvPr id="5" name="Picture 4">
            <a:extLst>
              <a:ext uri="{FF2B5EF4-FFF2-40B4-BE49-F238E27FC236}">
                <a16:creationId xmlns:a16="http://schemas.microsoft.com/office/drawing/2014/main" id="{248A9C90-D6F5-A311-8352-920212F898D0}"/>
              </a:ext>
            </a:extLst>
          </p:cNvPr>
          <p:cNvPicPr>
            <a:picLocks noChangeAspect="1"/>
          </p:cNvPicPr>
          <p:nvPr/>
        </p:nvPicPr>
        <p:blipFill>
          <a:blip r:embed="rId2"/>
          <a:stretch>
            <a:fillRect/>
          </a:stretch>
        </p:blipFill>
        <p:spPr>
          <a:xfrm>
            <a:off x="5782630" y="2132856"/>
            <a:ext cx="4817934" cy="2232248"/>
          </a:xfrm>
          <a:prstGeom prst="rect">
            <a:avLst/>
          </a:prstGeom>
        </p:spPr>
      </p:pic>
      <p:pic>
        <p:nvPicPr>
          <p:cNvPr id="7" name="Picture 6">
            <a:extLst>
              <a:ext uri="{FF2B5EF4-FFF2-40B4-BE49-F238E27FC236}">
                <a16:creationId xmlns:a16="http://schemas.microsoft.com/office/drawing/2014/main" id="{ED2ABCBD-13D4-37AA-F80F-6C566F6A22B7}"/>
              </a:ext>
            </a:extLst>
          </p:cNvPr>
          <p:cNvPicPr>
            <a:picLocks noChangeAspect="1"/>
          </p:cNvPicPr>
          <p:nvPr/>
        </p:nvPicPr>
        <p:blipFill>
          <a:blip r:embed="rId3"/>
          <a:stretch>
            <a:fillRect/>
          </a:stretch>
        </p:blipFill>
        <p:spPr>
          <a:xfrm>
            <a:off x="1556053" y="1765014"/>
            <a:ext cx="4176464" cy="2865519"/>
          </a:xfrm>
          <a:prstGeom prst="rect">
            <a:avLst/>
          </a:prstGeom>
        </p:spPr>
      </p:pic>
      <p:sp>
        <p:nvSpPr>
          <p:cNvPr id="8" name="TextBox 7">
            <a:extLst>
              <a:ext uri="{FF2B5EF4-FFF2-40B4-BE49-F238E27FC236}">
                <a16:creationId xmlns:a16="http://schemas.microsoft.com/office/drawing/2014/main" id="{57692707-813E-84AE-C96A-0FCB2A269342}"/>
              </a:ext>
            </a:extLst>
          </p:cNvPr>
          <p:cNvSpPr txBox="1"/>
          <p:nvPr/>
        </p:nvSpPr>
        <p:spPr>
          <a:xfrm>
            <a:off x="1703512" y="5157193"/>
            <a:ext cx="2376264" cy="1323439"/>
          </a:xfrm>
          <a:prstGeom prst="rect">
            <a:avLst/>
          </a:prstGeom>
          <a:solidFill>
            <a:schemeClr val="accent4">
              <a:lumMod val="20000"/>
              <a:lumOff val="80000"/>
            </a:schemeClr>
          </a:solidFill>
        </p:spPr>
        <p:txBody>
          <a:bodyPr wrap="square" rtlCol="0">
            <a:spAutoFit/>
          </a:bodyPr>
          <a:lstStyle/>
          <a:p>
            <a:pPr algn="ctr"/>
            <a:r>
              <a:rPr lang="en-GB" sz="1600" b="1" dirty="0"/>
              <a:t>PSA Pass Score, 2024</a:t>
            </a:r>
          </a:p>
          <a:p>
            <a:pPr algn="ctr"/>
            <a:r>
              <a:rPr lang="en-GB" sz="1600" dirty="0"/>
              <a:t>59% - 61% depending on the paper</a:t>
            </a:r>
          </a:p>
          <a:p>
            <a:pPr algn="ctr"/>
            <a:r>
              <a:rPr lang="en-GB" sz="1600" dirty="0"/>
              <a:t>Every PSA question is standard set individually</a:t>
            </a:r>
          </a:p>
        </p:txBody>
      </p:sp>
      <p:pic>
        <p:nvPicPr>
          <p:cNvPr id="10" name="Picture 9">
            <a:extLst>
              <a:ext uri="{FF2B5EF4-FFF2-40B4-BE49-F238E27FC236}">
                <a16:creationId xmlns:a16="http://schemas.microsoft.com/office/drawing/2014/main" id="{F0832D74-D712-C75D-128A-136B691A1649}"/>
              </a:ext>
            </a:extLst>
          </p:cNvPr>
          <p:cNvPicPr>
            <a:picLocks noChangeAspect="1"/>
          </p:cNvPicPr>
          <p:nvPr/>
        </p:nvPicPr>
        <p:blipFill>
          <a:blip r:embed="rId4"/>
          <a:stretch>
            <a:fillRect/>
          </a:stretch>
        </p:blipFill>
        <p:spPr>
          <a:xfrm>
            <a:off x="4439816" y="4653136"/>
            <a:ext cx="6160748" cy="1818140"/>
          </a:xfrm>
          <a:prstGeom prst="rect">
            <a:avLst/>
          </a:prstGeom>
        </p:spPr>
      </p:pic>
    </p:spTree>
    <p:extLst>
      <p:ext uri="{BB962C8B-B14F-4D97-AF65-F5344CB8AC3E}">
        <p14:creationId xmlns:p14="http://schemas.microsoft.com/office/powerpoint/2010/main" val="2609081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1089780" y="136444"/>
            <a:ext cx="10063238" cy="2060797"/>
          </a:xfrm>
        </p:spPr>
        <p:txBody>
          <a:bodyPr>
            <a:noAutofit/>
          </a:bodyPr>
          <a:lstStyle/>
          <a:p>
            <a:pPr>
              <a:lnSpc>
                <a:spcPct val="100000"/>
              </a:lnSpc>
            </a:pPr>
            <a:r>
              <a:rPr lang="en-GB" sz="2400" b="1" dirty="0">
                <a:solidFill>
                  <a:prstClr val="black"/>
                </a:solidFill>
                <a:latin typeface="Calibri" panose="020F0502020204030204"/>
              </a:rPr>
              <a:t>(74M) </a:t>
            </a:r>
            <a:r>
              <a:rPr lang="en-GB" sz="2400" dirty="0">
                <a:solidFill>
                  <a:prstClr val="black"/>
                </a:solidFill>
                <a:latin typeface="Calibri" panose="020F0502020204030204"/>
              </a:rPr>
              <a:t>Admitted for acute pulmonary oedema secondary to heart failure</a:t>
            </a:r>
            <a:br>
              <a:rPr lang="en-GB" sz="2400" b="1" dirty="0">
                <a:solidFill>
                  <a:prstClr val="black"/>
                </a:solidFill>
                <a:latin typeface="Calibri" panose="020F0502020204030204"/>
              </a:rPr>
            </a:br>
            <a:r>
              <a:rPr lang="en-GB" sz="2400" b="1" dirty="0">
                <a:solidFill>
                  <a:prstClr val="black"/>
                </a:solidFill>
                <a:latin typeface="Calibri" panose="020F0502020204030204"/>
              </a:rPr>
              <a:t>PMH: </a:t>
            </a:r>
            <a:r>
              <a:rPr lang="en-GB" sz="2400" dirty="0">
                <a:solidFill>
                  <a:prstClr val="black"/>
                </a:solidFill>
                <a:latin typeface="Calibri" panose="020F0502020204030204"/>
              </a:rPr>
              <a:t>CKD stage III, type II diabetes mellitus, ischaemic left ventricular dysfunction </a:t>
            </a:r>
            <a:br>
              <a:rPr lang="en-GB" sz="2400" b="1" dirty="0">
                <a:solidFill>
                  <a:prstClr val="black"/>
                </a:solidFill>
                <a:latin typeface="Calibri" panose="020F0502020204030204"/>
              </a:rPr>
            </a:br>
            <a:r>
              <a:rPr lang="en-GB" sz="2400" b="1" dirty="0">
                <a:solidFill>
                  <a:prstClr val="black"/>
                </a:solidFill>
                <a:latin typeface="Calibri" panose="020F0502020204030204"/>
              </a:rPr>
              <a:t>Investigations: </a:t>
            </a:r>
            <a:r>
              <a:rPr lang="en-GB" sz="2400" dirty="0">
                <a:solidFill>
                  <a:prstClr val="black"/>
                </a:solidFill>
                <a:latin typeface="Calibri" panose="020F0502020204030204"/>
              </a:rPr>
              <a:t>eGFR 40 (stable) [normal range  &gt;60 </a:t>
            </a:r>
            <a:r>
              <a:rPr lang="en-GB" sz="2400" dirty="0">
                <a:latin typeface="+mn-lt"/>
              </a:rPr>
              <a:t>ml/min/1.73m² ]</a:t>
            </a:r>
            <a:br>
              <a:rPr lang="en-GB" sz="2400" dirty="0">
                <a:solidFill>
                  <a:prstClr val="black"/>
                </a:solidFill>
                <a:latin typeface="Calibri" panose="020F0502020204030204"/>
              </a:rPr>
            </a:br>
            <a:br>
              <a:rPr lang="en-GB" sz="2400" dirty="0">
                <a:solidFill>
                  <a:prstClr val="black"/>
                </a:solidFill>
                <a:latin typeface="Calibri" panose="020F0502020204030204"/>
              </a:rPr>
            </a:br>
            <a:r>
              <a:rPr lang="en-GB" sz="2400" dirty="0">
                <a:solidFill>
                  <a:prstClr val="black"/>
                </a:solidFill>
                <a:latin typeface="Calibri" panose="020F0502020204030204"/>
              </a:rPr>
              <a:t>Select ONE of his admission prescriptions that needs dosing review</a:t>
            </a:r>
            <a:endParaRPr lang="en-GB" sz="2400" dirty="0"/>
          </a:p>
        </p:txBody>
      </p:sp>
      <p:sp>
        <p:nvSpPr>
          <p:cNvPr id="3" name="TPAnswers" title="Answer Text"/>
          <p:cNvSpPr>
            <a:spLocks noGrp="1"/>
          </p:cNvSpPr>
          <p:nvPr>
            <p:ph type="body" idx="1"/>
            <p:custDataLst>
              <p:tags r:id="rId2"/>
            </p:custDataLst>
          </p:nvPr>
        </p:nvSpPr>
        <p:spPr>
          <a:xfrm>
            <a:off x="514349" y="2674255"/>
            <a:ext cx="11328401"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Atorvastatin 80 mg orally daily</a:t>
            </a:r>
          </a:p>
          <a:p>
            <a:pPr marL="514350" indent="-514350">
              <a:lnSpc>
                <a:spcPct val="100000"/>
              </a:lnSpc>
              <a:spcBef>
                <a:spcPct val="20000"/>
              </a:spcBef>
              <a:buFont typeface="Arial" panose="020B0604020202020204" pitchFamily="34" charset="0"/>
              <a:buAutoNum type="alphaUcPeriod"/>
            </a:pPr>
            <a:r>
              <a:rPr lang="en-GB" sz="2400" dirty="0"/>
              <a:t>Canagliflozin 300 mg orally daily</a:t>
            </a:r>
            <a:endParaRPr lang="en-GB" sz="1200" dirty="0"/>
          </a:p>
          <a:p>
            <a:pPr marL="514350" indent="-514350">
              <a:lnSpc>
                <a:spcPct val="100000"/>
              </a:lnSpc>
              <a:spcBef>
                <a:spcPct val="20000"/>
              </a:spcBef>
              <a:buFont typeface="Arial" panose="020B0604020202020204" pitchFamily="34" charset="0"/>
              <a:buAutoNum type="alphaUcPeriod"/>
            </a:pPr>
            <a:r>
              <a:rPr lang="en-GB" sz="2400" dirty="0"/>
              <a:t>Candesartan 32 mg orally daily</a:t>
            </a:r>
          </a:p>
          <a:p>
            <a:pPr marL="514350" indent="-514350">
              <a:lnSpc>
                <a:spcPct val="100000"/>
              </a:lnSpc>
              <a:spcBef>
                <a:spcPct val="20000"/>
              </a:spcBef>
              <a:buFont typeface="Arial" panose="020B0604020202020204" pitchFamily="34" charset="0"/>
              <a:buAutoNum type="alphaUcPeriod"/>
            </a:pPr>
            <a:r>
              <a:rPr lang="en-GB" sz="2400" dirty="0"/>
              <a:t>Carvedilol 25 mg orally 12hrly</a:t>
            </a:r>
          </a:p>
          <a:p>
            <a:pPr marL="514350" indent="-514350">
              <a:lnSpc>
                <a:spcPct val="100000"/>
              </a:lnSpc>
              <a:spcBef>
                <a:spcPct val="20000"/>
              </a:spcBef>
              <a:buFont typeface="Arial" panose="020B0604020202020204" pitchFamily="34" charset="0"/>
              <a:buAutoNum type="alphaUcPeriod"/>
            </a:pPr>
            <a:r>
              <a:rPr lang="en-GB" sz="2400" dirty="0"/>
              <a:t>Enoxaparin 40 mg subcutaneously daily</a:t>
            </a:r>
          </a:p>
          <a:p>
            <a:pPr marL="514350" indent="-514350">
              <a:lnSpc>
                <a:spcPct val="100000"/>
              </a:lnSpc>
              <a:spcBef>
                <a:spcPct val="20000"/>
              </a:spcBef>
              <a:buFont typeface="Arial" panose="020B0604020202020204" pitchFamily="34" charset="0"/>
              <a:buAutoNum type="alphaUcPeriod"/>
            </a:pPr>
            <a:r>
              <a:rPr lang="en-GB" sz="2400" dirty="0"/>
              <a:t>Furosemide 80 mg intravenously twice daily</a:t>
            </a:r>
          </a:p>
          <a:p>
            <a:pPr marL="514350" indent="-514350">
              <a:lnSpc>
                <a:spcPct val="100000"/>
              </a:lnSpc>
              <a:spcBef>
                <a:spcPct val="20000"/>
              </a:spcBef>
              <a:buFont typeface="Arial" panose="020B0604020202020204" pitchFamily="34" charset="0"/>
              <a:buAutoNum type="alphaUcPeriod"/>
            </a:pPr>
            <a:r>
              <a:rPr lang="en-GB" sz="2400" dirty="0"/>
              <a:t>Metformin MR 1g orally twice daily</a:t>
            </a:r>
          </a:p>
          <a:p>
            <a:pPr marL="514350" indent="-514350">
              <a:lnSpc>
                <a:spcPct val="100000"/>
              </a:lnSpc>
              <a:spcBef>
                <a:spcPct val="20000"/>
              </a:spcBef>
              <a:buFont typeface="Arial" panose="020B0604020202020204" pitchFamily="34" charset="0"/>
              <a:buAutoNum type="alphaUcPeriod"/>
            </a:pPr>
            <a:r>
              <a:rPr lang="en-GB" sz="2400" dirty="0"/>
              <a:t>Paracetamol 1g orally as required (max 4g/day)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AI1" title="Correct Answer Indicator"/>
          <p:cNvSpPr/>
          <p:nvPr>
            <p:custDataLst>
              <p:tags r:id="rId3"/>
            </p:custDataLst>
          </p:nvPr>
        </p:nvSpPr>
        <p:spPr>
          <a:xfrm rot="10800000">
            <a:off x="185948" y="31515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700963" y="2333685"/>
            <a:ext cx="3809334" cy="4524315"/>
          </a:xfrm>
          <a:prstGeom prst="rect">
            <a:avLst/>
          </a:prstGeom>
          <a:solidFill>
            <a:schemeClr val="accent6">
              <a:lumMod val="20000"/>
              <a:lumOff val="80000"/>
            </a:schemeClr>
          </a:solidFill>
        </p:spPr>
        <p:txBody>
          <a:bodyPr wrap="square" rtlCol="0">
            <a:spAutoFit/>
          </a:bodyPr>
          <a:lstStyle/>
          <a:p>
            <a:r>
              <a:rPr lang="en-GB" b="1" dirty="0"/>
              <a:t>Canagliflozin: </a:t>
            </a:r>
            <a:r>
              <a:rPr lang="en-GB" dirty="0"/>
              <a:t>SGLT2i, reduces reabsorption of filtered glucose, lowers the renal threshold for glucose - efficacy dependent on renal function </a:t>
            </a:r>
          </a:p>
          <a:p>
            <a:r>
              <a:rPr lang="en-GB" b="1" dirty="0"/>
              <a:t>BNF: </a:t>
            </a:r>
            <a:r>
              <a:rPr lang="en-GB" dirty="0"/>
              <a:t>‘Limit dose to 100 mg once daily when eGFR less than 60 mL/minute/1.73 m</a:t>
            </a:r>
            <a:r>
              <a:rPr lang="en-GB" baseline="30000" dirty="0"/>
              <a:t>2’ </a:t>
            </a:r>
          </a:p>
          <a:p>
            <a:r>
              <a:rPr lang="en-GB" baseline="30000" dirty="0"/>
              <a:t>‘</a:t>
            </a:r>
            <a:r>
              <a:rPr lang="en-GB" dirty="0"/>
              <a:t>If eGFR falls to less than 30 mL/ minute/ 1.73 m</a:t>
            </a:r>
            <a:r>
              <a:rPr lang="en-GB" baseline="30000" dirty="0"/>
              <a:t>2</a:t>
            </a:r>
            <a:r>
              <a:rPr lang="en-GB" dirty="0"/>
              <a:t> during treatment, continue with 100 mg once daily.</a:t>
            </a:r>
            <a:r>
              <a:rPr lang="en-GB" baseline="30000" dirty="0"/>
              <a:t>’</a:t>
            </a:r>
            <a:r>
              <a:rPr lang="en-GB" dirty="0"/>
              <a:t> </a:t>
            </a:r>
            <a:r>
              <a:rPr lang="en-GB" dirty="0">
                <a:hlinkClick r:id="rId5"/>
              </a:rPr>
              <a:t>https://bnf.nice.org.uk/drugs/canagliflozin/#renal-impairment</a:t>
            </a:r>
            <a:r>
              <a:rPr lang="en-GB" dirty="0"/>
              <a:t> </a:t>
            </a:r>
          </a:p>
          <a:p>
            <a:endParaRPr lang="en-GB" dirty="0"/>
          </a:p>
          <a:p>
            <a:r>
              <a:rPr lang="en-GB" b="1" dirty="0"/>
              <a:t>Note</a:t>
            </a:r>
            <a:r>
              <a:rPr lang="en-GB" dirty="0"/>
              <a:t>: advice for </a:t>
            </a:r>
            <a:r>
              <a:rPr lang="en-GB" u="sng" dirty="0"/>
              <a:t>initiation</a:t>
            </a:r>
          </a:p>
          <a:p>
            <a:r>
              <a:rPr lang="en-GB" dirty="0"/>
              <a:t>‘Avoid initiation when baseline eGFR less than 30 mL/minute/1.73 m</a:t>
            </a:r>
            <a:r>
              <a:rPr lang="en-GB" baseline="30000" dirty="0"/>
              <a:t>2’</a:t>
            </a:r>
            <a:endParaRPr lang="en-GB" dirty="0"/>
          </a:p>
        </p:txBody>
      </p:sp>
    </p:spTree>
    <p:custDataLst>
      <p:tags r:id="rId1"/>
    </p:custDataLst>
    <p:extLst>
      <p:ext uri="{BB962C8B-B14F-4D97-AF65-F5344CB8AC3E}">
        <p14:creationId xmlns:p14="http://schemas.microsoft.com/office/powerpoint/2010/main" val="209149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945398"/>
          </a:xfrm>
        </p:spPr>
        <p:txBody>
          <a:bodyPr>
            <a:noAutofit/>
          </a:bodyPr>
          <a:lstStyle/>
          <a:p>
            <a:r>
              <a:rPr lang="en-GB" sz="2400" b="1" dirty="0">
                <a:solidFill>
                  <a:prstClr val="black"/>
                </a:solidFill>
                <a:latin typeface="Calibri" panose="020F0502020204030204"/>
              </a:rPr>
              <a:t>(74M) </a:t>
            </a:r>
            <a:r>
              <a:rPr lang="en-GB" sz="2400" dirty="0">
                <a:solidFill>
                  <a:prstClr val="black"/>
                </a:solidFill>
                <a:latin typeface="Calibri" panose="020F0502020204030204"/>
              </a:rPr>
              <a:t>Admitted for acute pulmonary oedema secondary to heart failure</a:t>
            </a:r>
            <a:br>
              <a:rPr lang="en-GB" sz="2400" b="1" dirty="0">
                <a:solidFill>
                  <a:prstClr val="black"/>
                </a:solidFill>
                <a:latin typeface="Calibri" panose="020F0502020204030204"/>
              </a:rPr>
            </a:br>
            <a:r>
              <a:rPr lang="en-GB" sz="2400" b="1" dirty="0">
                <a:solidFill>
                  <a:prstClr val="black"/>
                </a:solidFill>
                <a:latin typeface="Calibri" panose="020F0502020204030204"/>
              </a:rPr>
              <a:t>PMH: </a:t>
            </a:r>
            <a:r>
              <a:rPr lang="en-GB" sz="2400" dirty="0">
                <a:solidFill>
                  <a:prstClr val="black"/>
                </a:solidFill>
                <a:latin typeface="Calibri" panose="020F0502020204030204"/>
              </a:rPr>
              <a:t>CKD stage III, type II diabetes mellitus, ischaemic left ventricular dysfunction </a:t>
            </a:r>
            <a:br>
              <a:rPr lang="en-GB" sz="2400" b="1" dirty="0">
                <a:solidFill>
                  <a:prstClr val="black"/>
                </a:solidFill>
                <a:latin typeface="Calibri" panose="020F0502020204030204"/>
              </a:rPr>
            </a:br>
            <a:r>
              <a:rPr lang="en-GB" sz="2400" b="1" dirty="0">
                <a:solidFill>
                  <a:prstClr val="black"/>
                </a:solidFill>
                <a:latin typeface="Calibri" panose="020F0502020204030204"/>
              </a:rPr>
              <a:t>Investigations: </a:t>
            </a:r>
            <a:r>
              <a:rPr lang="en-GB" sz="2400" dirty="0">
                <a:solidFill>
                  <a:prstClr val="black"/>
                </a:solidFill>
                <a:latin typeface="Calibri" panose="020F0502020204030204"/>
              </a:rPr>
              <a:t>eGFR 20 (stable) [normal range  &gt;60 </a:t>
            </a:r>
            <a:r>
              <a:rPr lang="en-GB" sz="2400" dirty="0">
                <a:latin typeface="+mn-lt"/>
              </a:rPr>
              <a:t>ml/min/1.73m² ]</a:t>
            </a:r>
            <a:br>
              <a:rPr lang="en-GB" sz="2400" dirty="0">
                <a:solidFill>
                  <a:prstClr val="black"/>
                </a:solidFill>
                <a:latin typeface="Calibri" panose="020F0502020204030204"/>
              </a:rPr>
            </a:br>
            <a:br>
              <a:rPr lang="en-GB" sz="2400" dirty="0">
                <a:solidFill>
                  <a:prstClr val="black"/>
                </a:solidFill>
                <a:latin typeface="Calibri" panose="020F0502020204030204"/>
              </a:rPr>
            </a:br>
            <a:r>
              <a:rPr lang="en-GB" sz="2400" dirty="0">
                <a:solidFill>
                  <a:prstClr val="black"/>
                </a:solidFill>
                <a:latin typeface="Calibri" panose="020F0502020204030204"/>
              </a:rPr>
              <a:t>Select TWO prescriptions that should be stopped</a:t>
            </a:r>
            <a:endParaRPr lang="en-GB" sz="2400" dirty="0"/>
          </a:p>
        </p:txBody>
      </p:sp>
      <p:sp>
        <p:nvSpPr>
          <p:cNvPr id="3" name="TPAnswers" title="Answer Text"/>
          <p:cNvSpPr>
            <a:spLocks noGrp="1"/>
          </p:cNvSpPr>
          <p:nvPr>
            <p:ph type="body" idx="1"/>
            <p:custDataLst>
              <p:tags r:id="rId2"/>
            </p:custDataLst>
          </p:nvPr>
        </p:nvSpPr>
        <p:spPr>
          <a:xfrm>
            <a:off x="457200" y="2506662"/>
            <a:ext cx="8788400"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Atorvastatin 20 mg orally daily</a:t>
            </a:r>
          </a:p>
          <a:p>
            <a:pPr marL="514350" indent="-514350">
              <a:lnSpc>
                <a:spcPct val="100000"/>
              </a:lnSpc>
              <a:spcBef>
                <a:spcPct val="20000"/>
              </a:spcBef>
              <a:buFont typeface="Arial" panose="020B0604020202020204" pitchFamily="34" charset="0"/>
              <a:buAutoNum type="alphaUcPeriod"/>
            </a:pPr>
            <a:r>
              <a:rPr lang="en-GB" sz="2400" dirty="0"/>
              <a:t>Candesartan 32 mg orally daily</a:t>
            </a:r>
          </a:p>
          <a:p>
            <a:pPr marL="514350" indent="-514350">
              <a:lnSpc>
                <a:spcPct val="100000"/>
              </a:lnSpc>
              <a:spcBef>
                <a:spcPct val="20000"/>
              </a:spcBef>
              <a:buFont typeface="Arial" panose="020B0604020202020204" pitchFamily="34" charset="0"/>
              <a:buAutoNum type="alphaUcPeriod"/>
            </a:pPr>
            <a:r>
              <a:rPr lang="en-GB" sz="2400" dirty="0"/>
              <a:t>Carvedilol 25 mg orally 12-hrly</a:t>
            </a:r>
          </a:p>
          <a:p>
            <a:pPr marL="514350" indent="-514350">
              <a:lnSpc>
                <a:spcPct val="100000"/>
              </a:lnSpc>
              <a:spcBef>
                <a:spcPct val="20000"/>
              </a:spcBef>
              <a:buFont typeface="Arial" panose="020B0604020202020204" pitchFamily="34" charset="0"/>
              <a:buAutoNum type="alphaUcPeriod"/>
            </a:pPr>
            <a:r>
              <a:rPr lang="en-GB" sz="2400" dirty="0"/>
              <a:t>Heparin 5000 units subcutaneously daily</a:t>
            </a:r>
          </a:p>
          <a:p>
            <a:pPr marL="514350" indent="-514350">
              <a:lnSpc>
                <a:spcPct val="100000"/>
              </a:lnSpc>
              <a:spcBef>
                <a:spcPct val="20000"/>
              </a:spcBef>
              <a:buFont typeface="Arial" panose="020B0604020202020204" pitchFamily="34" charset="0"/>
              <a:buAutoNum type="alphaUcPeriod"/>
            </a:pPr>
            <a:r>
              <a:rPr lang="en-GB" sz="2400" dirty="0"/>
              <a:t>Furosemide 80 mg intravenously twice daily</a:t>
            </a:r>
          </a:p>
          <a:p>
            <a:pPr marL="514350" indent="-514350">
              <a:lnSpc>
                <a:spcPct val="100000"/>
              </a:lnSpc>
              <a:spcBef>
                <a:spcPct val="20000"/>
              </a:spcBef>
              <a:buFont typeface="Arial" panose="020B0604020202020204" pitchFamily="34" charset="0"/>
              <a:buAutoNum type="alphaUcPeriod"/>
            </a:pPr>
            <a:r>
              <a:rPr lang="en-GB" sz="2400" dirty="0"/>
              <a:t>Metformin MR 1g orally twice daily</a:t>
            </a:r>
          </a:p>
          <a:p>
            <a:pPr marL="514350" indent="-514350">
              <a:lnSpc>
                <a:spcPct val="100000"/>
              </a:lnSpc>
              <a:spcBef>
                <a:spcPct val="20000"/>
              </a:spcBef>
              <a:buFont typeface="Arial" panose="020B0604020202020204" pitchFamily="34" charset="0"/>
              <a:buAutoNum type="alphaUcPeriod"/>
            </a:pPr>
            <a:r>
              <a:rPr lang="en-GB" sz="2400" dirty="0"/>
              <a:t>Paracetamol 1g orally as required (max 4g/day)</a:t>
            </a:r>
          </a:p>
          <a:p>
            <a:pPr marL="514350" indent="-514350">
              <a:lnSpc>
                <a:spcPct val="100000"/>
              </a:lnSpc>
              <a:spcBef>
                <a:spcPct val="20000"/>
              </a:spcBef>
              <a:buFont typeface="Arial" panose="020B0604020202020204" pitchFamily="34" charset="0"/>
              <a:buAutoNum type="alphaUcPeriod"/>
            </a:pPr>
            <a:r>
              <a:rPr lang="en-GB" sz="2400" dirty="0"/>
              <a:t>Spironolactone 25 mg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0681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528320" y="255639"/>
            <a:ext cx="10515600" cy="1872341"/>
          </a:xfrm>
        </p:spPr>
        <p:txBody>
          <a:bodyPr>
            <a:noAutofit/>
          </a:bodyPr>
          <a:lstStyle/>
          <a:p>
            <a:pPr>
              <a:lnSpc>
                <a:spcPct val="100000"/>
              </a:lnSpc>
            </a:pPr>
            <a:r>
              <a:rPr lang="en-GB" sz="2400" b="1" dirty="0">
                <a:solidFill>
                  <a:prstClr val="black"/>
                </a:solidFill>
                <a:latin typeface="Calibri" panose="020F0502020204030204"/>
              </a:rPr>
              <a:t>(74M) </a:t>
            </a:r>
            <a:r>
              <a:rPr lang="en-GB" sz="2400" dirty="0">
                <a:solidFill>
                  <a:prstClr val="black"/>
                </a:solidFill>
                <a:latin typeface="Calibri" panose="020F0502020204030204"/>
              </a:rPr>
              <a:t>Admitted for acute pulmonary oedema secondary to heart failure</a:t>
            </a:r>
            <a:br>
              <a:rPr lang="en-GB" sz="2400" b="1" dirty="0">
                <a:solidFill>
                  <a:prstClr val="black"/>
                </a:solidFill>
                <a:latin typeface="Calibri" panose="020F0502020204030204"/>
              </a:rPr>
            </a:br>
            <a:r>
              <a:rPr lang="en-GB" sz="2400" b="1" dirty="0">
                <a:solidFill>
                  <a:prstClr val="black"/>
                </a:solidFill>
                <a:latin typeface="Calibri" panose="020F0502020204030204"/>
              </a:rPr>
              <a:t>PMH: </a:t>
            </a:r>
            <a:r>
              <a:rPr lang="en-GB" sz="2400" dirty="0">
                <a:solidFill>
                  <a:prstClr val="black"/>
                </a:solidFill>
                <a:latin typeface="Calibri" panose="020F0502020204030204"/>
              </a:rPr>
              <a:t>CKD stage III, type II diabetes mellitus, ischaemic left ventricular dysfunction </a:t>
            </a:r>
            <a:br>
              <a:rPr lang="en-GB" sz="2400" b="1" dirty="0">
                <a:solidFill>
                  <a:prstClr val="black"/>
                </a:solidFill>
                <a:latin typeface="Calibri" panose="020F0502020204030204"/>
              </a:rPr>
            </a:br>
            <a:r>
              <a:rPr lang="en-GB" sz="2400" b="1" dirty="0">
                <a:solidFill>
                  <a:prstClr val="black"/>
                </a:solidFill>
                <a:latin typeface="Calibri" panose="020F0502020204030204"/>
              </a:rPr>
              <a:t>Investigations: </a:t>
            </a:r>
            <a:r>
              <a:rPr lang="en-GB" sz="2400" dirty="0">
                <a:solidFill>
                  <a:prstClr val="black"/>
                </a:solidFill>
                <a:latin typeface="Calibri" panose="020F0502020204030204"/>
              </a:rPr>
              <a:t>eGFR 20 (stable) [normal range  &gt;60 </a:t>
            </a:r>
            <a:r>
              <a:rPr lang="en-GB" sz="2400" dirty="0">
                <a:latin typeface="+mn-lt"/>
              </a:rPr>
              <a:t>ml/min/1.73m² ]</a:t>
            </a:r>
            <a:br>
              <a:rPr lang="en-GB" sz="2400" dirty="0">
                <a:latin typeface="+mn-lt"/>
              </a:rPr>
            </a:br>
            <a:br>
              <a:rPr lang="en-GB" sz="2400" dirty="0">
                <a:solidFill>
                  <a:prstClr val="black"/>
                </a:solidFill>
                <a:latin typeface="Calibri" panose="020F0502020204030204"/>
              </a:rPr>
            </a:br>
            <a:r>
              <a:rPr lang="en-GB" sz="2400" dirty="0">
                <a:solidFill>
                  <a:prstClr val="black"/>
                </a:solidFill>
                <a:latin typeface="Calibri" panose="020F0502020204030204"/>
              </a:rPr>
              <a:t>Select TWO prescriptions that should be stopped</a:t>
            </a:r>
            <a:endParaRPr lang="en-GB" sz="2400" dirty="0"/>
          </a:p>
        </p:txBody>
      </p:sp>
      <p:sp>
        <p:nvSpPr>
          <p:cNvPr id="3" name="TPAnswers" title="Answer Text"/>
          <p:cNvSpPr>
            <a:spLocks noGrp="1"/>
          </p:cNvSpPr>
          <p:nvPr>
            <p:ph type="body" idx="1"/>
            <p:custDataLst>
              <p:tags r:id="rId2"/>
            </p:custDataLst>
          </p:nvPr>
        </p:nvSpPr>
        <p:spPr>
          <a:xfrm>
            <a:off x="494472" y="2352872"/>
            <a:ext cx="8788400"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Atorvastatin 20 mg orally daily</a:t>
            </a:r>
          </a:p>
          <a:p>
            <a:pPr marL="514350" indent="-514350">
              <a:lnSpc>
                <a:spcPct val="100000"/>
              </a:lnSpc>
              <a:spcBef>
                <a:spcPct val="20000"/>
              </a:spcBef>
              <a:buFont typeface="Arial" panose="020B0604020202020204" pitchFamily="34" charset="0"/>
              <a:buAutoNum type="alphaUcPeriod"/>
            </a:pPr>
            <a:r>
              <a:rPr lang="en-GB" sz="2400" dirty="0"/>
              <a:t>Candesartan 32 mg orally daily</a:t>
            </a:r>
          </a:p>
          <a:p>
            <a:pPr marL="514350" indent="-514350">
              <a:lnSpc>
                <a:spcPct val="100000"/>
              </a:lnSpc>
              <a:spcBef>
                <a:spcPct val="20000"/>
              </a:spcBef>
              <a:buFont typeface="Arial" panose="020B0604020202020204" pitchFamily="34" charset="0"/>
              <a:buAutoNum type="alphaUcPeriod"/>
            </a:pPr>
            <a:r>
              <a:rPr lang="en-GB" sz="2400" dirty="0"/>
              <a:t>Carvedilol 25 mg orally 12-hrly</a:t>
            </a:r>
          </a:p>
          <a:p>
            <a:pPr marL="514350" indent="-514350">
              <a:lnSpc>
                <a:spcPct val="100000"/>
              </a:lnSpc>
              <a:spcBef>
                <a:spcPct val="20000"/>
              </a:spcBef>
              <a:buFont typeface="Arial" panose="020B0604020202020204" pitchFamily="34" charset="0"/>
              <a:buAutoNum type="alphaUcPeriod"/>
            </a:pPr>
            <a:r>
              <a:rPr lang="en-GB" sz="2400" dirty="0"/>
              <a:t>Heparin 5000 units subcutaneously daily</a:t>
            </a:r>
          </a:p>
          <a:p>
            <a:pPr marL="514350" indent="-514350">
              <a:lnSpc>
                <a:spcPct val="100000"/>
              </a:lnSpc>
              <a:spcBef>
                <a:spcPct val="20000"/>
              </a:spcBef>
              <a:buFont typeface="Arial" panose="020B0604020202020204" pitchFamily="34" charset="0"/>
              <a:buAutoNum type="alphaUcPeriod"/>
            </a:pPr>
            <a:r>
              <a:rPr lang="en-GB" sz="2400" dirty="0"/>
              <a:t>Furosemide 80 mg intravenously twice daily</a:t>
            </a:r>
          </a:p>
          <a:p>
            <a:pPr marL="514350" indent="-514350">
              <a:lnSpc>
                <a:spcPct val="100000"/>
              </a:lnSpc>
              <a:spcBef>
                <a:spcPct val="20000"/>
              </a:spcBef>
              <a:buFont typeface="Arial" panose="020B0604020202020204" pitchFamily="34" charset="0"/>
              <a:buAutoNum type="alphaUcPeriod"/>
            </a:pPr>
            <a:r>
              <a:rPr lang="en-GB" sz="2400" dirty="0"/>
              <a:t>Metformin MR 1g orally twice daily</a:t>
            </a:r>
          </a:p>
          <a:p>
            <a:pPr marL="514350" indent="-514350">
              <a:lnSpc>
                <a:spcPct val="100000"/>
              </a:lnSpc>
              <a:spcBef>
                <a:spcPct val="20000"/>
              </a:spcBef>
              <a:buFont typeface="Arial" panose="020B0604020202020204" pitchFamily="34" charset="0"/>
              <a:buAutoNum type="alphaUcPeriod"/>
            </a:pPr>
            <a:r>
              <a:rPr lang="en-GB" sz="2400" dirty="0"/>
              <a:t>Paracetamol 1g orally as required (max 4g/day)</a:t>
            </a:r>
          </a:p>
          <a:p>
            <a:pPr marL="514350" indent="-514350">
              <a:lnSpc>
                <a:spcPct val="100000"/>
              </a:lnSpc>
              <a:spcBef>
                <a:spcPct val="20000"/>
              </a:spcBef>
              <a:buFont typeface="Arial" panose="020B0604020202020204" pitchFamily="34" charset="0"/>
              <a:buAutoNum type="alphaUcPeriod"/>
            </a:pPr>
            <a:r>
              <a:rPr lang="en-GB" sz="2400" dirty="0"/>
              <a:t>Spironolactone 25 mg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I1" title="Correct Answer Indicator"/>
          <p:cNvSpPr/>
          <p:nvPr>
            <p:custDataLst>
              <p:tags r:id="rId3"/>
            </p:custDataLst>
          </p:nvPr>
        </p:nvSpPr>
        <p:spPr>
          <a:xfrm rot="10800000">
            <a:off x="172720" y="465661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AI2" title="Correct Answer Indicator"/>
          <p:cNvSpPr/>
          <p:nvPr>
            <p:custDataLst>
              <p:tags r:id="rId4"/>
            </p:custDataLst>
          </p:nvPr>
        </p:nvSpPr>
        <p:spPr>
          <a:xfrm rot="10800000">
            <a:off x="172720" y="546200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FD69C11-8774-20B6-523B-1EFDDE90FDE0}"/>
              </a:ext>
            </a:extLst>
          </p:cNvPr>
          <p:cNvSpPr txBox="1"/>
          <p:nvPr/>
        </p:nvSpPr>
        <p:spPr>
          <a:xfrm>
            <a:off x="7227931" y="5724950"/>
            <a:ext cx="4753386" cy="646331"/>
          </a:xfrm>
          <a:prstGeom prst="rect">
            <a:avLst/>
          </a:prstGeom>
          <a:noFill/>
        </p:spPr>
        <p:txBody>
          <a:bodyPr wrap="square">
            <a:spAutoFit/>
          </a:bodyPr>
          <a:lstStyle/>
          <a:p>
            <a:r>
              <a:rPr lang="en-GB" dirty="0">
                <a:hlinkClick r:id="rId6"/>
              </a:rPr>
              <a:t>https://cks.nice.org.uk/topics/hypertension/prescribing-information/spironolactone/#monitoring</a:t>
            </a:r>
            <a:r>
              <a:rPr lang="en-GB" dirty="0"/>
              <a:t> </a:t>
            </a:r>
          </a:p>
        </p:txBody>
      </p:sp>
      <p:sp>
        <p:nvSpPr>
          <p:cNvPr id="7" name="TextBox 6">
            <a:extLst>
              <a:ext uri="{FF2B5EF4-FFF2-40B4-BE49-F238E27FC236}">
                <a16:creationId xmlns:a16="http://schemas.microsoft.com/office/drawing/2014/main" id="{D0053256-DD27-1513-5658-19E25177614E}"/>
              </a:ext>
            </a:extLst>
          </p:cNvPr>
          <p:cNvSpPr txBox="1"/>
          <p:nvPr/>
        </p:nvSpPr>
        <p:spPr>
          <a:xfrm flipH="1">
            <a:off x="7227931" y="5012219"/>
            <a:ext cx="4372398" cy="646331"/>
          </a:xfrm>
          <a:prstGeom prst="rect">
            <a:avLst/>
          </a:prstGeom>
          <a:noFill/>
        </p:spPr>
        <p:txBody>
          <a:bodyPr wrap="square" rtlCol="0">
            <a:spAutoFit/>
          </a:bodyPr>
          <a:lstStyle/>
          <a:p>
            <a:r>
              <a:rPr lang="en-GB" b="1" dirty="0">
                <a:solidFill>
                  <a:srgbClr val="FF0000"/>
                </a:solidFill>
              </a:rPr>
              <a:t>BNF is not a big help for H; NICE CKS has clear explanation;  n/a in PSA</a:t>
            </a:r>
          </a:p>
        </p:txBody>
      </p:sp>
    </p:spTree>
    <p:custDataLst>
      <p:tags r:id="rId1"/>
    </p:custDataLst>
    <p:extLst>
      <p:ext uri="{BB962C8B-B14F-4D97-AF65-F5344CB8AC3E}">
        <p14:creationId xmlns:p14="http://schemas.microsoft.com/office/powerpoint/2010/main" val="356805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004"/>
            <a:ext cx="10515600" cy="1325563"/>
          </a:xfrm>
        </p:spPr>
        <p:txBody>
          <a:bodyPr>
            <a:normAutofit/>
          </a:bodyPr>
          <a:lstStyle/>
          <a:p>
            <a:r>
              <a:rPr lang="en-GB" sz="3600" b="1" dirty="0">
                <a:latin typeface="+mn-lt"/>
              </a:rPr>
              <a:t>Renal function – prescribing considerations</a:t>
            </a:r>
          </a:p>
        </p:txBody>
      </p:sp>
      <p:sp>
        <p:nvSpPr>
          <p:cNvPr id="3" name="Content Placeholder 2"/>
          <p:cNvSpPr>
            <a:spLocks noGrp="1"/>
          </p:cNvSpPr>
          <p:nvPr>
            <p:ph idx="1"/>
          </p:nvPr>
        </p:nvSpPr>
        <p:spPr>
          <a:xfrm>
            <a:off x="788921" y="1398539"/>
            <a:ext cx="10515600" cy="5341739"/>
          </a:xfrm>
        </p:spPr>
        <p:txBody>
          <a:bodyPr>
            <a:normAutofit lnSpcReduction="10000"/>
          </a:bodyPr>
          <a:lstStyle/>
          <a:p>
            <a:pPr marL="0" indent="0">
              <a:buNone/>
            </a:pPr>
            <a:r>
              <a:rPr lang="en-GB" dirty="0"/>
              <a:t>Recognise the difference between medications that:</a:t>
            </a:r>
          </a:p>
          <a:p>
            <a:pPr marL="914400" lvl="1" indent="-457200">
              <a:buFont typeface="+mj-lt"/>
              <a:buAutoNum type="arabicPeriod"/>
            </a:pPr>
            <a:r>
              <a:rPr lang="en-GB" dirty="0"/>
              <a:t>Require dose adjustments / cessation with </a:t>
            </a:r>
            <a:r>
              <a:rPr lang="en-GB" u="sng" dirty="0"/>
              <a:t>existing</a:t>
            </a:r>
            <a:r>
              <a:rPr lang="en-GB" dirty="0"/>
              <a:t> reduced renal function</a:t>
            </a:r>
          </a:p>
          <a:p>
            <a:pPr lvl="2"/>
            <a:r>
              <a:rPr lang="en-GB" dirty="0"/>
              <a:t>E.g. canagliflozin, metformin, spironolactone</a:t>
            </a:r>
          </a:p>
          <a:p>
            <a:pPr marL="914400" lvl="1" indent="-457200">
              <a:buFont typeface="+mj-lt"/>
              <a:buAutoNum type="arabicPeriod"/>
            </a:pPr>
            <a:r>
              <a:rPr lang="en-GB" dirty="0"/>
              <a:t>May cause a reduction in renal function (renal function was stable in prior Qs)</a:t>
            </a:r>
          </a:p>
          <a:p>
            <a:pPr lvl="2"/>
            <a:r>
              <a:rPr lang="en-GB" dirty="0"/>
              <a:t>E.g. ACE inhibitors/ARBs (</a:t>
            </a:r>
            <a:r>
              <a:rPr lang="en-GB" dirty="0" err="1"/>
              <a:t>esp</a:t>
            </a:r>
            <a:r>
              <a:rPr lang="en-GB" dirty="0"/>
              <a:t> on initiation), diuretics</a:t>
            </a:r>
          </a:p>
          <a:p>
            <a:pPr marL="914400" lvl="1" indent="-457200">
              <a:buFont typeface="+mj-lt"/>
              <a:buAutoNum type="arabicPeriod"/>
            </a:pPr>
            <a:r>
              <a:rPr lang="en-GB" dirty="0"/>
              <a:t>Some drugs are both (1) AND (2) in different situations</a:t>
            </a:r>
          </a:p>
          <a:p>
            <a:pPr marL="0" indent="0">
              <a:buNone/>
            </a:pPr>
            <a:r>
              <a:rPr lang="en-GB" dirty="0"/>
              <a:t>Recognise chronic vs acute (or acute-on-chronic)</a:t>
            </a:r>
          </a:p>
          <a:p>
            <a:pPr lvl="1"/>
            <a:r>
              <a:rPr lang="en-GB" dirty="0"/>
              <a:t>“Chronic” </a:t>
            </a:r>
            <a:r>
              <a:rPr lang="en-GB" dirty="0">
                <a:sym typeface="Wingdings" panose="05000000000000000000" pitchFamily="2" charset="2"/>
              </a:rPr>
              <a:t> </a:t>
            </a:r>
            <a:r>
              <a:rPr lang="en-GB" dirty="0"/>
              <a:t>main task is to ensure all medications are appropriately dosed based on renal function</a:t>
            </a:r>
          </a:p>
          <a:p>
            <a:pPr lvl="1"/>
            <a:r>
              <a:rPr lang="en-GB" dirty="0"/>
              <a:t>“Acute” or “acute-on-chronic” </a:t>
            </a:r>
            <a:r>
              <a:rPr lang="en-GB" dirty="0">
                <a:sym typeface="Wingdings" panose="05000000000000000000" pitchFamily="2" charset="2"/>
              </a:rPr>
              <a:t></a:t>
            </a:r>
            <a:r>
              <a:rPr lang="en-GB" dirty="0"/>
              <a:t> priority to stop potential </a:t>
            </a:r>
            <a:r>
              <a:rPr lang="en-GB" dirty="0" err="1"/>
              <a:t>nephrotoxics</a:t>
            </a:r>
            <a:r>
              <a:rPr lang="en-GB" dirty="0"/>
              <a:t>, AND to ensure all medications are appropriately dosed based on </a:t>
            </a:r>
            <a:r>
              <a:rPr lang="en-GB" u="sng" dirty="0"/>
              <a:t>current</a:t>
            </a:r>
            <a:r>
              <a:rPr lang="en-GB" dirty="0"/>
              <a:t> renal function</a:t>
            </a:r>
          </a:p>
          <a:p>
            <a:r>
              <a:rPr lang="en-GB" sz="2400" b="1" dirty="0">
                <a:solidFill>
                  <a:srgbClr val="FF0000"/>
                </a:solidFill>
              </a:rPr>
              <a:t>Useful reference </a:t>
            </a:r>
          </a:p>
          <a:p>
            <a:pPr lvl="1"/>
            <a:r>
              <a:rPr lang="en-GB" sz="2000" dirty="0">
                <a:hlinkClick r:id="rId2"/>
              </a:rPr>
              <a:t>https://bnf.nice.org.uk/medicines-guidance/prescribing-in-renal-impairment/</a:t>
            </a:r>
            <a:r>
              <a:rPr lang="en-GB" sz="2000" dirty="0"/>
              <a:t> </a:t>
            </a:r>
          </a:p>
        </p:txBody>
      </p:sp>
    </p:spTree>
    <p:extLst>
      <p:ext uri="{BB962C8B-B14F-4D97-AF65-F5344CB8AC3E}">
        <p14:creationId xmlns:p14="http://schemas.microsoft.com/office/powerpoint/2010/main" val="2740303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ED442-50FC-4184-A354-A232E2D15D2F}"/>
              </a:ext>
            </a:extLst>
          </p:cNvPr>
          <p:cNvSpPr>
            <a:spLocks noGrp="1"/>
          </p:cNvSpPr>
          <p:nvPr>
            <p:ph type="title"/>
          </p:nvPr>
        </p:nvSpPr>
        <p:spPr>
          <a:xfrm>
            <a:off x="648929" y="174881"/>
            <a:ext cx="11254313" cy="1325563"/>
          </a:xfrm>
        </p:spPr>
        <p:txBody>
          <a:bodyPr>
            <a:noAutofit/>
          </a:bodyPr>
          <a:lstStyle/>
          <a:p>
            <a:r>
              <a:rPr lang="en-GB" sz="4000" b="1" dirty="0"/>
              <a:t>Medications that require dose-adjustments (Page 1/3)</a:t>
            </a:r>
            <a:endParaRPr lang="en-GB" sz="4000" dirty="0"/>
          </a:p>
        </p:txBody>
      </p:sp>
      <p:sp>
        <p:nvSpPr>
          <p:cNvPr id="3" name="Content Placeholder 2">
            <a:extLst>
              <a:ext uri="{FF2B5EF4-FFF2-40B4-BE49-F238E27FC236}">
                <a16:creationId xmlns:a16="http://schemas.microsoft.com/office/drawing/2014/main" id="{27499E7F-F941-4FF8-B14B-9A1EBD3369B5}"/>
              </a:ext>
            </a:extLst>
          </p:cNvPr>
          <p:cNvSpPr>
            <a:spLocks noGrp="1"/>
          </p:cNvSpPr>
          <p:nvPr>
            <p:ph idx="1"/>
          </p:nvPr>
        </p:nvSpPr>
        <p:spPr>
          <a:xfrm>
            <a:off x="789685" y="1121753"/>
            <a:ext cx="10972799" cy="5224552"/>
          </a:xfrm>
        </p:spPr>
        <p:txBody>
          <a:bodyPr>
            <a:noAutofit/>
          </a:bodyPr>
          <a:lstStyle/>
          <a:p>
            <a:r>
              <a:rPr lang="en-GB" sz="2400" dirty="0"/>
              <a:t>Non-exhaustive list of medications that require dose adjustment or stopping with renal dysfunction</a:t>
            </a:r>
          </a:p>
        </p:txBody>
      </p:sp>
      <p:graphicFrame>
        <p:nvGraphicFramePr>
          <p:cNvPr id="4" name="Table 3"/>
          <p:cNvGraphicFramePr>
            <a:graphicFrameLocks noGrp="1"/>
          </p:cNvGraphicFramePr>
          <p:nvPr>
            <p:extLst>
              <p:ext uri="{D42A27DB-BD31-4B8C-83A1-F6EECF244321}">
                <p14:modId xmlns:p14="http://schemas.microsoft.com/office/powerpoint/2010/main" val="1224369738"/>
              </p:ext>
            </p:extLst>
          </p:nvPr>
        </p:nvGraphicFramePr>
        <p:xfrm>
          <a:off x="127162" y="1938392"/>
          <a:ext cx="11893964" cy="4389120"/>
        </p:xfrm>
        <a:graphic>
          <a:graphicData uri="http://schemas.openxmlformats.org/drawingml/2006/table">
            <a:tbl>
              <a:tblPr firstRow="1" bandRow="1">
                <a:tableStyleId>{5C22544A-7EE6-4342-B048-85BDC9FD1C3A}</a:tableStyleId>
              </a:tblPr>
              <a:tblGrid>
                <a:gridCol w="2359121">
                  <a:extLst>
                    <a:ext uri="{9D8B030D-6E8A-4147-A177-3AD203B41FA5}">
                      <a16:colId xmlns:a16="http://schemas.microsoft.com/office/drawing/2014/main" val="1341908919"/>
                    </a:ext>
                  </a:extLst>
                </a:gridCol>
                <a:gridCol w="3178281">
                  <a:extLst>
                    <a:ext uri="{9D8B030D-6E8A-4147-A177-3AD203B41FA5}">
                      <a16:colId xmlns:a16="http://schemas.microsoft.com/office/drawing/2014/main" val="1110620651"/>
                    </a:ext>
                  </a:extLst>
                </a:gridCol>
                <a:gridCol w="3178281">
                  <a:extLst>
                    <a:ext uri="{9D8B030D-6E8A-4147-A177-3AD203B41FA5}">
                      <a16:colId xmlns:a16="http://schemas.microsoft.com/office/drawing/2014/main" val="1369129382"/>
                    </a:ext>
                  </a:extLst>
                </a:gridCol>
                <a:gridCol w="3178281">
                  <a:extLst>
                    <a:ext uri="{9D8B030D-6E8A-4147-A177-3AD203B41FA5}">
                      <a16:colId xmlns:a16="http://schemas.microsoft.com/office/drawing/2014/main" val="433693899"/>
                    </a:ext>
                  </a:extLst>
                </a:gridCol>
              </a:tblGrid>
              <a:tr h="567280">
                <a:tc>
                  <a:txBody>
                    <a:bodyPr/>
                    <a:lstStyle/>
                    <a:p>
                      <a:endParaRPr lang="en-GB" sz="1800" dirty="0"/>
                    </a:p>
                  </a:txBody>
                  <a:tcPr/>
                </a:tc>
                <a:tc>
                  <a:txBody>
                    <a:bodyPr/>
                    <a:lstStyle/>
                    <a:p>
                      <a:pPr algn="ctr"/>
                      <a:r>
                        <a:rPr lang="en-GB" sz="1800" dirty="0"/>
                        <a:t>Renal dosing adjustment</a:t>
                      </a:r>
                      <a:r>
                        <a:rPr lang="en-GB" sz="1800" baseline="0" dirty="0"/>
                        <a:t> / stopping / contraindicated</a:t>
                      </a:r>
                      <a:endParaRPr lang="en-GB" sz="1800" dirty="0"/>
                    </a:p>
                  </a:txBody>
                  <a:tcPr/>
                </a:tc>
                <a:tc>
                  <a:txBody>
                    <a:bodyPr/>
                    <a:lstStyle/>
                    <a:p>
                      <a:pPr algn="ctr"/>
                      <a:r>
                        <a:rPr lang="en-GB" sz="1800" dirty="0"/>
                        <a:t>Non-specific guidance (Low starting dose / caution / increased</a:t>
                      </a:r>
                      <a:r>
                        <a:rPr lang="en-GB" sz="1800" baseline="0" dirty="0"/>
                        <a:t> monitoring / “avoid in severe”)</a:t>
                      </a:r>
                      <a:endParaRPr lang="en-GB" sz="1800" dirty="0"/>
                    </a:p>
                  </a:txBody>
                  <a:tcPr/>
                </a:tc>
                <a:tc>
                  <a:txBody>
                    <a:bodyPr/>
                    <a:lstStyle/>
                    <a:p>
                      <a:pPr algn="ctr"/>
                      <a:r>
                        <a:rPr lang="en-GB" sz="1800" u="sng" dirty="0"/>
                        <a:t>Typically</a:t>
                      </a:r>
                      <a:r>
                        <a:rPr lang="en-GB" sz="1800" dirty="0"/>
                        <a:t> no adjustment</a:t>
                      </a:r>
                    </a:p>
                  </a:txBody>
                  <a:tcPr/>
                </a:tc>
                <a:extLst>
                  <a:ext uri="{0D108BD9-81ED-4DB2-BD59-A6C34878D82A}">
                    <a16:rowId xmlns:a16="http://schemas.microsoft.com/office/drawing/2014/main" val="1868838388"/>
                  </a:ext>
                </a:extLst>
              </a:tr>
              <a:tr h="399197">
                <a:tc>
                  <a:txBody>
                    <a:bodyPr/>
                    <a:lstStyle/>
                    <a:p>
                      <a:r>
                        <a:rPr lang="en-GB" sz="1800" b="1" dirty="0"/>
                        <a:t>Analgesics</a:t>
                      </a:r>
                    </a:p>
                  </a:txBody>
                  <a:tcPr/>
                </a:tc>
                <a:tc>
                  <a:txBody>
                    <a:bodyPr/>
                    <a:lstStyle/>
                    <a:p>
                      <a:pPr algn="ctr"/>
                      <a:r>
                        <a:rPr lang="en-GB" sz="1800" dirty="0"/>
                        <a:t>NSAIDs,</a:t>
                      </a:r>
                      <a:r>
                        <a:rPr lang="en-GB" sz="1800" baseline="0" dirty="0"/>
                        <a:t> Opiates, neuropathic pain meds</a:t>
                      </a:r>
                      <a:endParaRPr lang="en-GB" sz="1800" dirty="0"/>
                    </a:p>
                  </a:txBody>
                  <a:tcPr/>
                </a:tc>
                <a:tc>
                  <a:txBody>
                    <a:bodyPr/>
                    <a:lstStyle/>
                    <a:p>
                      <a:pPr algn="ctr"/>
                      <a:endParaRPr lang="en-GB" sz="1800" dirty="0"/>
                    </a:p>
                  </a:txBody>
                  <a:tcPr/>
                </a:tc>
                <a:tc>
                  <a:txBody>
                    <a:bodyPr/>
                    <a:lstStyle/>
                    <a:p>
                      <a:pPr algn="ctr"/>
                      <a:endParaRPr lang="en-GB" sz="1800" dirty="0"/>
                    </a:p>
                  </a:txBody>
                  <a:tcPr/>
                </a:tc>
                <a:extLst>
                  <a:ext uri="{0D108BD9-81ED-4DB2-BD59-A6C34878D82A}">
                    <a16:rowId xmlns:a16="http://schemas.microsoft.com/office/drawing/2014/main" val="820976777"/>
                  </a:ext>
                </a:extLst>
              </a:tr>
              <a:tr h="255626">
                <a:tc>
                  <a:txBody>
                    <a:bodyPr/>
                    <a:lstStyle/>
                    <a:p>
                      <a:r>
                        <a:rPr lang="en-GB" sz="1800" b="1" dirty="0"/>
                        <a:t>Gastric acid secretion suppressants</a:t>
                      </a:r>
                    </a:p>
                  </a:txBody>
                  <a:tcPr/>
                </a:tc>
                <a:tc>
                  <a:txBody>
                    <a:bodyPr/>
                    <a:lstStyle/>
                    <a:p>
                      <a:pPr algn="ctr"/>
                      <a:r>
                        <a:rPr lang="en-GB" sz="1800" dirty="0"/>
                        <a:t>H2 antagonists</a:t>
                      </a:r>
                    </a:p>
                  </a:txBody>
                  <a:tcPr/>
                </a:tc>
                <a:tc>
                  <a:txBody>
                    <a:bodyPr/>
                    <a:lstStyle/>
                    <a:p>
                      <a:pPr algn="ctr"/>
                      <a:endParaRPr lang="en-GB" sz="1800" dirty="0"/>
                    </a:p>
                  </a:txBody>
                  <a:tcPr/>
                </a:tc>
                <a:tc>
                  <a:txBody>
                    <a:bodyPr/>
                    <a:lstStyle/>
                    <a:p>
                      <a:pPr algn="ctr"/>
                      <a:r>
                        <a:rPr lang="en-GB" sz="1800" dirty="0"/>
                        <a:t>PPIs</a:t>
                      </a:r>
                    </a:p>
                  </a:txBody>
                  <a:tcPr/>
                </a:tc>
                <a:extLst>
                  <a:ext uri="{0D108BD9-81ED-4DB2-BD59-A6C34878D82A}">
                    <a16:rowId xmlns:a16="http://schemas.microsoft.com/office/drawing/2014/main" val="1912611282"/>
                  </a:ext>
                </a:extLst>
              </a:tr>
              <a:tr h="399197">
                <a:tc>
                  <a:txBody>
                    <a:bodyPr/>
                    <a:lstStyle/>
                    <a:p>
                      <a:r>
                        <a:rPr lang="en-GB" sz="1800" b="1" dirty="0" err="1"/>
                        <a:t>Immunosupressants</a:t>
                      </a:r>
                      <a:endParaRPr lang="en-GB" sz="1800" b="1" dirty="0"/>
                    </a:p>
                  </a:txBody>
                  <a:tcPr/>
                </a:tc>
                <a:tc gridSpan="2">
                  <a:txBody>
                    <a:bodyPr/>
                    <a:lstStyle/>
                    <a:p>
                      <a:pPr algn="ctr"/>
                      <a:r>
                        <a:rPr lang="en-GB" sz="1800" dirty="0"/>
                        <a:t>Most immuno-suppressants</a:t>
                      </a:r>
                      <a:r>
                        <a:rPr lang="en-GB" sz="1800" baseline="0" dirty="0"/>
                        <a:t> such as methotrexate, </a:t>
                      </a:r>
                      <a:r>
                        <a:rPr lang="en-GB" sz="1800" baseline="0" dirty="0" err="1"/>
                        <a:t>aminosalicylates</a:t>
                      </a:r>
                      <a:r>
                        <a:rPr lang="en-GB" sz="1800" baseline="0" dirty="0"/>
                        <a:t>, azathioprine, sulfasalazine</a:t>
                      </a:r>
                      <a:endParaRPr lang="en-GB" sz="1800" dirty="0"/>
                    </a:p>
                  </a:txBody>
                  <a:tcPr/>
                </a:tc>
                <a:tc hMerge="1">
                  <a:txBody>
                    <a:bodyPr/>
                    <a:lstStyle/>
                    <a:p>
                      <a:endParaRPr lang="en-GB" dirty="0"/>
                    </a:p>
                  </a:txBody>
                  <a:tcPr/>
                </a:tc>
                <a:tc>
                  <a:txBody>
                    <a:bodyPr/>
                    <a:lstStyle/>
                    <a:p>
                      <a:pPr algn="ctr"/>
                      <a:endParaRPr lang="en-GB" sz="1800" dirty="0"/>
                    </a:p>
                  </a:txBody>
                  <a:tcPr/>
                </a:tc>
                <a:extLst>
                  <a:ext uri="{0D108BD9-81ED-4DB2-BD59-A6C34878D82A}">
                    <a16:rowId xmlns:a16="http://schemas.microsoft.com/office/drawing/2014/main" val="134228413"/>
                  </a:ext>
                </a:extLst>
              </a:tr>
              <a:tr h="399197">
                <a:tc>
                  <a:txBody>
                    <a:bodyPr/>
                    <a:lstStyle/>
                    <a:p>
                      <a:r>
                        <a:rPr lang="en-GB" sz="1800" b="1" dirty="0"/>
                        <a:t>Antiplatelet</a:t>
                      </a:r>
                      <a:r>
                        <a:rPr lang="en-GB" sz="1800" b="1" baseline="0" dirty="0"/>
                        <a:t> </a:t>
                      </a:r>
                      <a:r>
                        <a:rPr lang="en-GB" sz="1800" b="1" baseline="0" dirty="0" err="1"/>
                        <a:t>tx</a:t>
                      </a:r>
                      <a:r>
                        <a:rPr lang="en-GB" sz="1800" b="1" dirty="0"/>
                        <a:t> / anticoagulation</a:t>
                      </a:r>
                    </a:p>
                  </a:txBody>
                  <a:tcPr/>
                </a:tc>
                <a:tc>
                  <a:txBody>
                    <a:bodyPr/>
                    <a:lstStyle/>
                    <a:p>
                      <a:pPr algn="ctr"/>
                      <a:r>
                        <a:rPr lang="en-GB" sz="1800" dirty="0"/>
                        <a:t>LMWH, direct oral anticoagulants</a:t>
                      </a:r>
                    </a:p>
                  </a:txBody>
                  <a:tcPr/>
                </a:tc>
                <a:tc>
                  <a:txBody>
                    <a:bodyPr/>
                    <a:lstStyle/>
                    <a:p>
                      <a:pPr algn="ctr"/>
                      <a:r>
                        <a:rPr lang="en-GB" sz="1800" dirty="0"/>
                        <a:t>Warfarin</a:t>
                      </a:r>
                    </a:p>
                  </a:txBody>
                  <a:tcPr/>
                </a:tc>
                <a:tc>
                  <a:txBody>
                    <a:bodyPr/>
                    <a:lstStyle/>
                    <a:p>
                      <a:pPr algn="ctr"/>
                      <a:r>
                        <a:rPr lang="en-GB" sz="1800" dirty="0"/>
                        <a:t>Antiplatelet </a:t>
                      </a:r>
                      <a:r>
                        <a:rPr lang="en-GB" sz="1800" dirty="0" err="1"/>
                        <a:t>tx</a:t>
                      </a:r>
                      <a:endParaRPr lang="en-GB" sz="1800" dirty="0"/>
                    </a:p>
                  </a:txBody>
                  <a:tcPr/>
                </a:tc>
                <a:extLst>
                  <a:ext uri="{0D108BD9-81ED-4DB2-BD59-A6C34878D82A}">
                    <a16:rowId xmlns:a16="http://schemas.microsoft.com/office/drawing/2014/main" val="1718114920"/>
                  </a:ext>
                </a:extLst>
              </a:tr>
              <a:tr h="399197">
                <a:tc>
                  <a:txBody>
                    <a:bodyPr/>
                    <a:lstStyle/>
                    <a:p>
                      <a:r>
                        <a:rPr lang="en-GB" sz="1800" b="1" dirty="0"/>
                        <a:t>Antibiotics</a:t>
                      </a:r>
                    </a:p>
                  </a:txBody>
                  <a:tcPr/>
                </a:tc>
                <a:tc>
                  <a:txBody>
                    <a:bodyPr/>
                    <a:lstStyle/>
                    <a:p>
                      <a:pPr algn="ctr"/>
                      <a:r>
                        <a:rPr lang="en-GB" sz="1800" dirty="0"/>
                        <a:t>Most antibiotics, most antivirals, most antifungals</a:t>
                      </a:r>
                    </a:p>
                  </a:txBody>
                  <a:tcPr/>
                </a:tc>
                <a:tc>
                  <a:txBody>
                    <a:bodyPr/>
                    <a:lstStyle/>
                    <a:p>
                      <a:pPr algn="ctr"/>
                      <a:r>
                        <a:rPr lang="en-GB" sz="1800" dirty="0"/>
                        <a:t>Most </a:t>
                      </a:r>
                      <a:r>
                        <a:rPr lang="en-GB" sz="1800" dirty="0" err="1"/>
                        <a:t>antimalarials</a:t>
                      </a:r>
                      <a:endParaRPr lang="en-GB" sz="1800" dirty="0"/>
                    </a:p>
                  </a:txBody>
                  <a:tcPr/>
                </a:tc>
                <a:tc>
                  <a:txBody>
                    <a:bodyPr/>
                    <a:lstStyle/>
                    <a:p>
                      <a:pPr algn="ctr"/>
                      <a:endParaRPr lang="en-GB" sz="1800" dirty="0"/>
                    </a:p>
                  </a:txBody>
                  <a:tcPr/>
                </a:tc>
                <a:extLst>
                  <a:ext uri="{0D108BD9-81ED-4DB2-BD59-A6C34878D82A}">
                    <a16:rowId xmlns:a16="http://schemas.microsoft.com/office/drawing/2014/main" val="2336017672"/>
                  </a:ext>
                </a:extLst>
              </a:tr>
            </a:tbl>
          </a:graphicData>
        </a:graphic>
      </p:graphicFrame>
    </p:spTree>
    <p:extLst>
      <p:ext uri="{BB962C8B-B14F-4D97-AF65-F5344CB8AC3E}">
        <p14:creationId xmlns:p14="http://schemas.microsoft.com/office/powerpoint/2010/main" val="2064508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ED442-50FC-4184-A354-A232E2D15D2F}"/>
              </a:ext>
            </a:extLst>
          </p:cNvPr>
          <p:cNvSpPr>
            <a:spLocks noGrp="1"/>
          </p:cNvSpPr>
          <p:nvPr>
            <p:ph type="title"/>
          </p:nvPr>
        </p:nvSpPr>
        <p:spPr>
          <a:xfrm>
            <a:off x="648929" y="174881"/>
            <a:ext cx="11404525" cy="1325563"/>
          </a:xfrm>
        </p:spPr>
        <p:txBody>
          <a:bodyPr>
            <a:noAutofit/>
          </a:bodyPr>
          <a:lstStyle/>
          <a:p>
            <a:r>
              <a:rPr lang="en-GB" sz="4000" b="1" dirty="0"/>
              <a:t>Medications that require dose-adjustments (Page 2/3)</a:t>
            </a:r>
            <a:endParaRPr lang="en-GB" sz="4000" dirty="0"/>
          </a:p>
        </p:txBody>
      </p:sp>
      <p:graphicFrame>
        <p:nvGraphicFramePr>
          <p:cNvPr id="4" name="Table 3"/>
          <p:cNvGraphicFramePr>
            <a:graphicFrameLocks noGrp="1"/>
          </p:cNvGraphicFramePr>
          <p:nvPr/>
        </p:nvGraphicFramePr>
        <p:xfrm>
          <a:off x="159490" y="1520141"/>
          <a:ext cx="11893964" cy="4480560"/>
        </p:xfrm>
        <a:graphic>
          <a:graphicData uri="http://schemas.openxmlformats.org/drawingml/2006/table">
            <a:tbl>
              <a:tblPr firstRow="1" bandRow="1">
                <a:tableStyleId>{5C22544A-7EE6-4342-B048-85BDC9FD1C3A}</a:tableStyleId>
              </a:tblPr>
              <a:tblGrid>
                <a:gridCol w="2359121">
                  <a:extLst>
                    <a:ext uri="{9D8B030D-6E8A-4147-A177-3AD203B41FA5}">
                      <a16:colId xmlns:a16="http://schemas.microsoft.com/office/drawing/2014/main" val="1341908919"/>
                    </a:ext>
                  </a:extLst>
                </a:gridCol>
                <a:gridCol w="3178281">
                  <a:extLst>
                    <a:ext uri="{9D8B030D-6E8A-4147-A177-3AD203B41FA5}">
                      <a16:colId xmlns:a16="http://schemas.microsoft.com/office/drawing/2014/main" val="1110620651"/>
                    </a:ext>
                  </a:extLst>
                </a:gridCol>
                <a:gridCol w="3178281">
                  <a:extLst>
                    <a:ext uri="{9D8B030D-6E8A-4147-A177-3AD203B41FA5}">
                      <a16:colId xmlns:a16="http://schemas.microsoft.com/office/drawing/2014/main" val="1369129382"/>
                    </a:ext>
                  </a:extLst>
                </a:gridCol>
                <a:gridCol w="3178281">
                  <a:extLst>
                    <a:ext uri="{9D8B030D-6E8A-4147-A177-3AD203B41FA5}">
                      <a16:colId xmlns:a16="http://schemas.microsoft.com/office/drawing/2014/main" val="433693899"/>
                    </a:ext>
                  </a:extLst>
                </a:gridCol>
              </a:tblGrid>
              <a:tr h="567280">
                <a:tc>
                  <a:txBody>
                    <a:bodyPr/>
                    <a:lstStyle/>
                    <a:p>
                      <a:endParaRPr lang="en-GB" sz="1800" dirty="0"/>
                    </a:p>
                  </a:txBody>
                  <a:tcPr/>
                </a:tc>
                <a:tc>
                  <a:txBody>
                    <a:bodyPr/>
                    <a:lstStyle/>
                    <a:p>
                      <a:pPr algn="ctr"/>
                      <a:r>
                        <a:rPr lang="en-GB" sz="1800" dirty="0"/>
                        <a:t>Renal dosing adjustment</a:t>
                      </a:r>
                      <a:r>
                        <a:rPr lang="en-GB" sz="1800" baseline="0" dirty="0"/>
                        <a:t> / stopping / contraindicated</a:t>
                      </a:r>
                      <a:endParaRPr lang="en-GB" sz="1800" dirty="0"/>
                    </a:p>
                  </a:txBody>
                  <a:tcPr/>
                </a:tc>
                <a:tc>
                  <a:txBody>
                    <a:bodyPr/>
                    <a:lstStyle/>
                    <a:p>
                      <a:pPr algn="ctr"/>
                      <a:r>
                        <a:rPr lang="en-GB" sz="1800" dirty="0"/>
                        <a:t>Non-specific guidance (Low starting dose / caution / increased</a:t>
                      </a:r>
                      <a:r>
                        <a:rPr lang="en-GB" sz="1800" baseline="0" dirty="0"/>
                        <a:t> monitoring / “avoid in severe”)</a:t>
                      </a:r>
                      <a:endParaRPr lang="en-GB" sz="1800" dirty="0"/>
                    </a:p>
                  </a:txBody>
                  <a:tcPr/>
                </a:tc>
                <a:tc>
                  <a:txBody>
                    <a:bodyPr/>
                    <a:lstStyle/>
                    <a:p>
                      <a:pPr algn="ctr"/>
                      <a:r>
                        <a:rPr lang="en-GB" sz="1800" u="sng" dirty="0"/>
                        <a:t>Typically</a:t>
                      </a:r>
                      <a:r>
                        <a:rPr lang="en-GB" sz="1800" dirty="0"/>
                        <a:t> no adjustment</a:t>
                      </a:r>
                    </a:p>
                  </a:txBody>
                  <a:tcPr/>
                </a:tc>
                <a:extLst>
                  <a:ext uri="{0D108BD9-81ED-4DB2-BD59-A6C34878D82A}">
                    <a16:rowId xmlns:a16="http://schemas.microsoft.com/office/drawing/2014/main" val="1868838388"/>
                  </a:ext>
                </a:extLst>
              </a:tr>
              <a:tr h="399197">
                <a:tc>
                  <a:txBody>
                    <a:bodyPr/>
                    <a:lstStyle/>
                    <a:p>
                      <a:r>
                        <a:rPr lang="en-GB" sz="1800" b="1" dirty="0"/>
                        <a:t>Renin-</a:t>
                      </a:r>
                      <a:r>
                        <a:rPr lang="en-GB" sz="1800" b="1" dirty="0" err="1"/>
                        <a:t>antgiotensin</a:t>
                      </a:r>
                      <a:r>
                        <a:rPr lang="en-GB" sz="1800" b="1" dirty="0"/>
                        <a:t>-aldosterone</a:t>
                      </a:r>
                      <a:r>
                        <a:rPr lang="en-GB" sz="1800" b="1" baseline="0" dirty="0"/>
                        <a:t> axis</a:t>
                      </a:r>
                      <a:endParaRPr lang="en-GB" sz="1800" b="1" dirty="0"/>
                    </a:p>
                  </a:txBody>
                  <a:tcPr/>
                </a:tc>
                <a:tc>
                  <a:txBody>
                    <a:bodyPr/>
                    <a:lstStyle/>
                    <a:p>
                      <a:pPr algn="ctr"/>
                      <a:r>
                        <a:rPr lang="en-GB" sz="1800" dirty="0" err="1"/>
                        <a:t>ACEi</a:t>
                      </a:r>
                      <a:r>
                        <a:rPr lang="en-GB" sz="1800" dirty="0"/>
                        <a:t>, ARBs, beta-blockers,</a:t>
                      </a:r>
                      <a:r>
                        <a:rPr lang="en-GB" sz="1800" baseline="0" dirty="0"/>
                        <a:t> mineralocorticoid antagonists</a:t>
                      </a:r>
                      <a:endParaRPr lang="en-GB" sz="1800" dirty="0"/>
                    </a:p>
                  </a:txBody>
                  <a:tcPr/>
                </a:tc>
                <a:tc>
                  <a:txBody>
                    <a:bodyPr/>
                    <a:lstStyle/>
                    <a:p>
                      <a:pPr algn="ctr"/>
                      <a:endParaRPr lang="en-GB" sz="1800" dirty="0"/>
                    </a:p>
                  </a:txBody>
                  <a:tcPr/>
                </a:tc>
                <a:tc>
                  <a:txBody>
                    <a:bodyPr/>
                    <a:lstStyle/>
                    <a:p>
                      <a:pPr algn="ctr"/>
                      <a:endParaRPr lang="en-GB" sz="1800" dirty="0"/>
                    </a:p>
                  </a:txBody>
                  <a:tcPr/>
                </a:tc>
                <a:extLst>
                  <a:ext uri="{0D108BD9-81ED-4DB2-BD59-A6C34878D82A}">
                    <a16:rowId xmlns:a16="http://schemas.microsoft.com/office/drawing/2014/main" val="1713129087"/>
                  </a:ext>
                </a:extLst>
              </a:tr>
              <a:tr h="399197">
                <a:tc>
                  <a:txBody>
                    <a:bodyPr/>
                    <a:lstStyle/>
                    <a:p>
                      <a:r>
                        <a:rPr lang="en-GB" sz="1800" b="1" dirty="0"/>
                        <a:t>Other cardiovascular medications</a:t>
                      </a:r>
                    </a:p>
                  </a:txBody>
                  <a:tcPr/>
                </a:tc>
                <a:tc>
                  <a:txBody>
                    <a:bodyPr/>
                    <a:lstStyle/>
                    <a:p>
                      <a:pPr algn="ctr"/>
                      <a:r>
                        <a:rPr lang="en-GB" sz="1800" dirty="0"/>
                        <a:t>Digoxin, hydralazine, most statins, fibrates</a:t>
                      </a:r>
                    </a:p>
                  </a:txBody>
                  <a:tcPr/>
                </a:tc>
                <a:tc>
                  <a:txBody>
                    <a:bodyPr/>
                    <a:lstStyle/>
                    <a:p>
                      <a:pPr algn="ctr"/>
                      <a:endParaRPr lang="en-GB" sz="1800" dirty="0"/>
                    </a:p>
                  </a:txBody>
                  <a:tcPr/>
                </a:tc>
                <a:tc>
                  <a:txBody>
                    <a:bodyPr/>
                    <a:lstStyle/>
                    <a:p>
                      <a:pPr algn="ctr"/>
                      <a:endParaRPr lang="en-GB" sz="1800" dirty="0"/>
                    </a:p>
                  </a:txBody>
                  <a:tcPr/>
                </a:tc>
                <a:extLst>
                  <a:ext uri="{0D108BD9-81ED-4DB2-BD59-A6C34878D82A}">
                    <a16:rowId xmlns:a16="http://schemas.microsoft.com/office/drawing/2014/main" val="3413192147"/>
                  </a:ext>
                </a:extLst>
              </a:tr>
              <a:tr h="255626">
                <a:tc>
                  <a:txBody>
                    <a:bodyPr/>
                    <a:lstStyle/>
                    <a:p>
                      <a:r>
                        <a:rPr lang="en-GB" sz="1800" b="1" dirty="0"/>
                        <a:t>Antidepressants</a:t>
                      </a:r>
                    </a:p>
                  </a:txBody>
                  <a:tcPr/>
                </a:tc>
                <a:tc>
                  <a:txBody>
                    <a:bodyPr/>
                    <a:lstStyle/>
                    <a:p>
                      <a:pPr algn="ctr"/>
                      <a:r>
                        <a:rPr lang="en-GB" sz="1800" dirty="0"/>
                        <a:t>Most SNRIs</a:t>
                      </a:r>
                    </a:p>
                  </a:txBody>
                  <a:tcPr/>
                </a:tc>
                <a:tc>
                  <a:txBody>
                    <a:bodyPr/>
                    <a:lstStyle/>
                    <a:p>
                      <a:pPr algn="ctr"/>
                      <a:r>
                        <a:rPr lang="en-GB" sz="1800" dirty="0"/>
                        <a:t>Most SSRIs</a:t>
                      </a:r>
                    </a:p>
                  </a:txBody>
                  <a:tcPr/>
                </a:tc>
                <a:tc>
                  <a:txBody>
                    <a:bodyPr/>
                    <a:lstStyle/>
                    <a:p>
                      <a:pPr algn="ctr"/>
                      <a:r>
                        <a:rPr lang="en-GB" sz="1800" dirty="0"/>
                        <a:t>Most TCAs</a:t>
                      </a:r>
                    </a:p>
                  </a:txBody>
                  <a:tcPr/>
                </a:tc>
                <a:extLst>
                  <a:ext uri="{0D108BD9-81ED-4DB2-BD59-A6C34878D82A}">
                    <a16:rowId xmlns:a16="http://schemas.microsoft.com/office/drawing/2014/main" val="497940899"/>
                  </a:ext>
                </a:extLst>
              </a:tr>
              <a:tr h="399197">
                <a:tc>
                  <a:txBody>
                    <a:bodyPr/>
                    <a:lstStyle/>
                    <a:p>
                      <a:r>
                        <a:rPr lang="en-GB" sz="1800" b="1" dirty="0"/>
                        <a:t>Antipsychotics / anti-mania</a:t>
                      </a:r>
                    </a:p>
                  </a:txBody>
                  <a:tcPr/>
                </a:tc>
                <a:tc>
                  <a:txBody>
                    <a:bodyPr/>
                    <a:lstStyle/>
                    <a:p>
                      <a:pPr algn="ctr"/>
                      <a:r>
                        <a:rPr lang="en-GB" sz="1800" dirty="0" err="1"/>
                        <a:t>Amisulpride</a:t>
                      </a:r>
                      <a:r>
                        <a:rPr lang="en-GB" sz="1800" dirty="0"/>
                        <a:t>, Lithium</a:t>
                      </a:r>
                    </a:p>
                  </a:txBody>
                  <a:tcPr/>
                </a:tc>
                <a:tc>
                  <a:txBody>
                    <a:bodyPr/>
                    <a:lstStyle/>
                    <a:p>
                      <a:pPr algn="ctr"/>
                      <a:r>
                        <a:rPr lang="en-GB" sz="1800" dirty="0"/>
                        <a:t>Most antipsychotics</a:t>
                      </a:r>
                    </a:p>
                  </a:txBody>
                  <a:tcPr/>
                </a:tc>
                <a:tc>
                  <a:txBody>
                    <a:bodyPr/>
                    <a:lstStyle/>
                    <a:p>
                      <a:pPr algn="ctr"/>
                      <a:endParaRPr lang="en-GB" sz="1800" dirty="0"/>
                    </a:p>
                  </a:txBody>
                  <a:tcPr/>
                </a:tc>
                <a:extLst>
                  <a:ext uri="{0D108BD9-81ED-4DB2-BD59-A6C34878D82A}">
                    <a16:rowId xmlns:a16="http://schemas.microsoft.com/office/drawing/2014/main" val="573970657"/>
                  </a:ext>
                </a:extLst>
              </a:tr>
              <a:tr h="255626">
                <a:tc>
                  <a:txBody>
                    <a:bodyPr/>
                    <a:lstStyle/>
                    <a:p>
                      <a:r>
                        <a:rPr lang="en-GB" sz="1800" b="1" dirty="0"/>
                        <a:t>Sedatives</a:t>
                      </a:r>
                    </a:p>
                  </a:txBody>
                  <a:tcPr/>
                </a:tc>
                <a:tc>
                  <a:txBody>
                    <a:bodyPr/>
                    <a:lstStyle/>
                    <a:p>
                      <a:pPr algn="ctr"/>
                      <a:r>
                        <a:rPr lang="en-GB" sz="1800" dirty="0"/>
                        <a:t>Benzodiazepines, z-drugs</a:t>
                      </a:r>
                    </a:p>
                  </a:txBody>
                  <a:tcPr/>
                </a:tc>
                <a:tc>
                  <a:txBody>
                    <a:bodyPr/>
                    <a:lstStyle/>
                    <a:p>
                      <a:pPr algn="ctr"/>
                      <a:endParaRPr lang="en-GB" sz="1800" dirty="0"/>
                    </a:p>
                  </a:txBody>
                  <a:tcPr/>
                </a:tc>
                <a:tc>
                  <a:txBody>
                    <a:bodyPr/>
                    <a:lstStyle/>
                    <a:p>
                      <a:pPr algn="ctr"/>
                      <a:endParaRPr lang="en-GB" sz="1800" dirty="0"/>
                    </a:p>
                  </a:txBody>
                  <a:tcPr/>
                </a:tc>
                <a:extLst>
                  <a:ext uri="{0D108BD9-81ED-4DB2-BD59-A6C34878D82A}">
                    <a16:rowId xmlns:a16="http://schemas.microsoft.com/office/drawing/2014/main" val="1230161711"/>
                  </a:ext>
                </a:extLst>
              </a:tr>
              <a:tr h="399197">
                <a:tc>
                  <a:txBody>
                    <a:bodyPr/>
                    <a:lstStyle/>
                    <a:p>
                      <a:r>
                        <a:rPr lang="en-GB" sz="1800" b="1" dirty="0"/>
                        <a:t>Anti-epilepsy</a:t>
                      </a:r>
                      <a:r>
                        <a:rPr lang="en-GB" sz="1800" b="1" baseline="0" dirty="0"/>
                        <a:t> drugs</a:t>
                      </a:r>
                      <a:endParaRPr lang="en-GB" sz="1800" b="1" dirty="0"/>
                    </a:p>
                  </a:txBody>
                  <a:tcPr/>
                </a:tc>
                <a:tc>
                  <a:txBody>
                    <a:bodyPr/>
                    <a:lstStyle/>
                    <a:p>
                      <a:pPr algn="ctr"/>
                      <a:r>
                        <a:rPr lang="en-GB" sz="1800" dirty="0"/>
                        <a:t>Most (but not those for status epilepticus)</a:t>
                      </a:r>
                    </a:p>
                  </a:txBody>
                  <a:tcPr/>
                </a:tc>
                <a:tc>
                  <a:txBody>
                    <a:bodyPr/>
                    <a:lstStyle/>
                    <a:p>
                      <a:pPr algn="ctr"/>
                      <a:endParaRPr lang="en-GB" sz="1800" dirty="0"/>
                    </a:p>
                  </a:txBody>
                  <a:tcPr/>
                </a:tc>
                <a:tc>
                  <a:txBody>
                    <a:bodyPr/>
                    <a:lstStyle/>
                    <a:p>
                      <a:pPr algn="ctr"/>
                      <a:endParaRPr lang="en-GB" sz="1800" dirty="0"/>
                    </a:p>
                  </a:txBody>
                  <a:tcPr/>
                </a:tc>
                <a:extLst>
                  <a:ext uri="{0D108BD9-81ED-4DB2-BD59-A6C34878D82A}">
                    <a16:rowId xmlns:a16="http://schemas.microsoft.com/office/drawing/2014/main" val="1682840947"/>
                  </a:ext>
                </a:extLst>
              </a:tr>
            </a:tbl>
          </a:graphicData>
        </a:graphic>
      </p:graphicFrame>
    </p:spTree>
    <p:extLst>
      <p:ext uri="{BB962C8B-B14F-4D97-AF65-F5344CB8AC3E}">
        <p14:creationId xmlns:p14="http://schemas.microsoft.com/office/powerpoint/2010/main" val="2098342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ED442-50FC-4184-A354-A232E2D15D2F}"/>
              </a:ext>
            </a:extLst>
          </p:cNvPr>
          <p:cNvSpPr>
            <a:spLocks noGrp="1"/>
          </p:cNvSpPr>
          <p:nvPr>
            <p:ph type="title"/>
          </p:nvPr>
        </p:nvSpPr>
        <p:spPr>
          <a:xfrm>
            <a:off x="648929" y="174881"/>
            <a:ext cx="11404525" cy="1325563"/>
          </a:xfrm>
        </p:spPr>
        <p:txBody>
          <a:bodyPr>
            <a:noAutofit/>
          </a:bodyPr>
          <a:lstStyle/>
          <a:p>
            <a:r>
              <a:rPr lang="en-GB" sz="4000" b="1" dirty="0"/>
              <a:t>Medications that require dose-adjustments (Page 3/3)</a:t>
            </a:r>
            <a:endParaRPr lang="en-GB" sz="4000" dirty="0"/>
          </a:p>
        </p:txBody>
      </p:sp>
      <p:graphicFrame>
        <p:nvGraphicFramePr>
          <p:cNvPr id="4" name="Table 3"/>
          <p:cNvGraphicFramePr>
            <a:graphicFrameLocks noGrp="1"/>
          </p:cNvGraphicFramePr>
          <p:nvPr>
            <p:extLst>
              <p:ext uri="{D42A27DB-BD31-4B8C-83A1-F6EECF244321}">
                <p14:modId xmlns:p14="http://schemas.microsoft.com/office/powerpoint/2010/main" val="3524965945"/>
              </p:ext>
            </p:extLst>
          </p:nvPr>
        </p:nvGraphicFramePr>
        <p:xfrm>
          <a:off x="159490" y="1520141"/>
          <a:ext cx="11893964" cy="4389120"/>
        </p:xfrm>
        <a:graphic>
          <a:graphicData uri="http://schemas.openxmlformats.org/drawingml/2006/table">
            <a:tbl>
              <a:tblPr firstRow="1" bandRow="1">
                <a:tableStyleId>{5C22544A-7EE6-4342-B048-85BDC9FD1C3A}</a:tableStyleId>
              </a:tblPr>
              <a:tblGrid>
                <a:gridCol w="2359121">
                  <a:extLst>
                    <a:ext uri="{9D8B030D-6E8A-4147-A177-3AD203B41FA5}">
                      <a16:colId xmlns:a16="http://schemas.microsoft.com/office/drawing/2014/main" val="1341908919"/>
                    </a:ext>
                  </a:extLst>
                </a:gridCol>
                <a:gridCol w="3993025">
                  <a:extLst>
                    <a:ext uri="{9D8B030D-6E8A-4147-A177-3AD203B41FA5}">
                      <a16:colId xmlns:a16="http://schemas.microsoft.com/office/drawing/2014/main" val="1110620651"/>
                    </a:ext>
                  </a:extLst>
                </a:gridCol>
                <a:gridCol w="3011055">
                  <a:extLst>
                    <a:ext uri="{9D8B030D-6E8A-4147-A177-3AD203B41FA5}">
                      <a16:colId xmlns:a16="http://schemas.microsoft.com/office/drawing/2014/main" val="1369129382"/>
                    </a:ext>
                  </a:extLst>
                </a:gridCol>
                <a:gridCol w="2530763">
                  <a:extLst>
                    <a:ext uri="{9D8B030D-6E8A-4147-A177-3AD203B41FA5}">
                      <a16:colId xmlns:a16="http://schemas.microsoft.com/office/drawing/2014/main" val="433693899"/>
                    </a:ext>
                  </a:extLst>
                </a:gridCol>
              </a:tblGrid>
              <a:tr h="567280">
                <a:tc>
                  <a:txBody>
                    <a:bodyPr/>
                    <a:lstStyle/>
                    <a:p>
                      <a:endParaRPr lang="en-GB" sz="1800" dirty="0"/>
                    </a:p>
                  </a:txBody>
                  <a:tcPr/>
                </a:tc>
                <a:tc>
                  <a:txBody>
                    <a:bodyPr/>
                    <a:lstStyle/>
                    <a:p>
                      <a:pPr algn="ctr"/>
                      <a:r>
                        <a:rPr lang="en-GB" sz="1800" dirty="0"/>
                        <a:t>Renal dosing adjustment</a:t>
                      </a:r>
                      <a:r>
                        <a:rPr lang="en-GB" sz="1800" baseline="0" dirty="0"/>
                        <a:t> / stopping / contraindicated</a:t>
                      </a:r>
                      <a:endParaRPr lang="en-GB" sz="1800" dirty="0"/>
                    </a:p>
                  </a:txBody>
                  <a:tcPr/>
                </a:tc>
                <a:tc>
                  <a:txBody>
                    <a:bodyPr/>
                    <a:lstStyle/>
                    <a:p>
                      <a:pPr algn="ctr"/>
                      <a:r>
                        <a:rPr lang="en-GB" sz="1800" dirty="0"/>
                        <a:t>Non-specific guidance (Low starting dose / caution / increased</a:t>
                      </a:r>
                      <a:r>
                        <a:rPr lang="en-GB" sz="1800" baseline="0" dirty="0"/>
                        <a:t> monitoring / “avoid in severe”)</a:t>
                      </a:r>
                      <a:endParaRPr lang="en-GB" sz="1800" dirty="0"/>
                    </a:p>
                  </a:txBody>
                  <a:tcPr/>
                </a:tc>
                <a:tc>
                  <a:txBody>
                    <a:bodyPr/>
                    <a:lstStyle/>
                    <a:p>
                      <a:pPr algn="ctr"/>
                      <a:r>
                        <a:rPr lang="en-GB" sz="1800" u="sng" dirty="0"/>
                        <a:t>Typically</a:t>
                      </a:r>
                      <a:r>
                        <a:rPr lang="en-GB" sz="1800" dirty="0"/>
                        <a:t> no adjustment</a:t>
                      </a:r>
                    </a:p>
                  </a:txBody>
                  <a:tcPr/>
                </a:tc>
                <a:extLst>
                  <a:ext uri="{0D108BD9-81ED-4DB2-BD59-A6C34878D82A}">
                    <a16:rowId xmlns:a16="http://schemas.microsoft.com/office/drawing/2014/main" val="1868838388"/>
                  </a:ext>
                </a:extLst>
              </a:tr>
              <a:tr h="567280">
                <a:tc>
                  <a:txBody>
                    <a:bodyPr/>
                    <a:lstStyle/>
                    <a:p>
                      <a:r>
                        <a:rPr lang="en-GB" sz="1800" b="1" dirty="0"/>
                        <a:t>Anti-diabetic</a:t>
                      </a:r>
                      <a:r>
                        <a:rPr lang="en-GB" sz="1800" b="1" baseline="0" dirty="0"/>
                        <a:t> drugs</a:t>
                      </a:r>
                      <a:endParaRPr lang="en-GB"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Metformin, DPP4</a:t>
                      </a:r>
                      <a:r>
                        <a:rPr lang="en-GB" sz="1800" baseline="0" dirty="0"/>
                        <a:t> inhibitors (-gliptins), SGLT2 inhibitors (-</a:t>
                      </a:r>
                      <a:r>
                        <a:rPr lang="en-GB" sz="1800" baseline="0" dirty="0" err="1"/>
                        <a:t>flozins</a:t>
                      </a:r>
                      <a:r>
                        <a:rPr lang="en-GB" sz="1800" baseline="0" dirty="0"/>
                        <a:t>), </a:t>
                      </a:r>
                      <a:r>
                        <a:rPr lang="en-GB" sz="1800" dirty="0"/>
                        <a:t>GLP1 agonists (e.g. </a:t>
                      </a:r>
                      <a:r>
                        <a:rPr lang="en-GB" sz="1800" dirty="0" err="1"/>
                        <a:t>semaglutide</a:t>
                      </a:r>
                      <a:r>
                        <a:rPr lang="en-GB" sz="1800" dirty="0"/>
                        <a:t>, </a:t>
                      </a:r>
                      <a:r>
                        <a:rPr lang="en-GB" sz="1800" dirty="0" err="1"/>
                        <a:t>liraglutide</a:t>
                      </a:r>
                      <a:r>
                        <a:rPr lang="en-GB" sz="1800" dirty="0"/>
                        <a:t>, </a:t>
                      </a:r>
                      <a:r>
                        <a:rPr lang="en-GB" sz="1800" dirty="0" err="1"/>
                        <a:t>exenetide</a:t>
                      </a:r>
                      <a:r>
                        <a:rPr lang="en-GB" sz="1800" dirty="0"/>
                        <a:t>)</a:t>
                      </a:r>
                    </a:p>
                  </a:txBody>
                  <a:tcPr/>
                </a:tc>
                <a:tc>
                  <a:txBody>
                    <a:bodyPr/>
                    <a:lstStyle/>
                    <a:p>
                      <a:pPr algn="ctr"/>
                      <a:r>
                        <a:rPr lang="en-GB" sz="1800" dirty="0"/>
                        <a:t>Sulfonylureas</a:t>
                      </a:r>
                    </a:p>
                  </a:txBody>
                  <a:tcPr/>
                </a:tc>
                <a:tc>
                  <a:txBody>
                    <a:bodyPr/>
                    <a:lstStyle/>
                    <a:p>
                      <a:pPr algn="ctr"/>
                      <a:endParaRPr lang="en-GB" sz="1800" dirty="0"/>
                    </a:p>
                  </a:txBody>
                  <a:tcPr/>
                </a:tc>
                <a:extLst>
                  <a:ext uri="{0D108BD9-81ED-4DB2-BD59-A6C34878D82A}">
                    <a16:rowId xmlns:a16="http://schemas.microsoft.com/office/drawing/2014/main" val="1025228927"/>
                  </a:ext>
                </a:extLst>
              </a:tr>
              <a:tr h="399197">
                <a:tc>
                  <a:txBody>
                    <a:bodyPr/>
                    <a:lstStyle/>
                    <a:p>
                      <a:r>
                        <a:rPr lang="en-GB" sz="1800" b="1" dirty="0"/>
                        <a:t>Hypo- / hyper-thyroid</a:t>
                      </a:r>
                      <a:r>
                        <a:rPr lang="en-GB" sz="1800" b="1" baseline="0" dirty="0"/>
                        <a:t> medications</a:t>
                      </a:r>
                      <a:endParaRPr lang="en-GB" sz="1800" b="1" dirty="0"/>
                    </a:p>
                  </a:txBody>
                  <a:tcPr/>
                </a:tc>
                <a:tc>
                  <a:txBody>
                    <a:bodyPr/>
                    <a:lstStyle/>
                    <a:p>
                      <a:pPr algn="ctr"/>
                      <a:r>
                        <a:rPr lang="en-GB" sz="1800" dirty="0" err="1"/>
                        <a:t>Propylthiouracil</a:t>
                      </a:r>
                      <a:endParaRPr lang="en-GB" sz="1800" dirty="0"/>
                    </a:p>
                  </a:txBody>
                  <a:tcPr/>
                </a:tc>
                <a:tc>
                  <a:txBody>
                    <a:bodyPr/>
                    <a:lstStyle/>
                    <a:p>
                      <a:pPr algn="ctr"/>
                      <a:endParaRPr lang="en-GB" sz="1800" dirty="0"/>
                    </a:p>
                  </a:txBody>
                  <a:tcPr/>
                </a:tc>
                <a:tc>
                  <a:txBody>
                    <a:bodyPr/>
                    <a:lstStyle/>
                    <a:p>
                      <a:pPr algn="ctr"/>
                      <a:r>
                        <a:rPr lang="en-GB" sz="1800" dirty="0"/>
                        <a:t>Levothyroxine, </a:t>
                      </a:r>
                      <a:r>
                        <a:rPr lang="en-GB" sz="1800" dirty="0" err="1"/>
                        <a:t>carbimazole</a:t>
                      </a:r>
                      <a:endParaRPr lang="en-GB" sz="1800" dirty="0"/>
                    </a:p>
                  </a:txBody>
                  <a:tcPr/>
                </a:tc>
                <a:extLst>
                  <a:ext uri="{0D108BD9-81ED-4DB2-BD59-A6C34878D82A}">
                    <a16:rowId xmlns:a16="http://schemas.microsoft.com/office/drawing/2014/main" val="3309930100"/>
                  </a:ext>
                </a:extLst>
              </a:tr>
              <a:tr h="399197">
                <a:tc>
                  <a:txBody>
                    <a:bodyPr/>
                    <a:lstStyle/>
                    <a:p>
                      <a:r>
                        <a:rPr lang="en-GB" sz="1800" b="1" dirty="0"/>
                        <a:t>Gout (acute</a:t>
                      </a:r>
                      <a:r>
                        <a:rPr lang="en-GB" sz="1800" b="1" baseline="0" dirty="0"/>
                        <a:t> / chronic)</a:t>
                      </a:r>
                      <a:endParaRPr lang="en-GB" sz="1800" b="1" dirty="0"/>
                    </a:p>
                  </a:txBody>
                  <a:tcPr/>
                </a:tc>
                <a:tc>
                  <a:txBody>
                    <a:bodyPr/>
                    <a:lstStyle/>
                    <a:p>
                      <a:pPr algn="ctr"/>
                      <a:r>
                        <a:rPr lang="en-GB" sz="1800" dirty="0"/>
                        <a:t>NSAIDs, colchicine, allopurinol, </a:t>
                      </a:r>
                      <a:r>
                        <a:rPr lang="en-GB" sz="1800" dirty="0" err="1"/>
                        <a:t>febuxostat</a:t>
                      </a:r>
                      <a:endParaRPr lang="en-GB" sz="1800" dirty="0"/>
                    </a:p>
                  </a:txBody>
                  <a:tcPr/>
                </a:tc>
                <a:tc>
                  <a:txBody>
                    <a:bodyPr/>
                    <a:lstStyle/>
                    <a:p>
                      <a:pPr algn="ctr"/>
                      <a:endParaRPr lang="en-GB" sz="1800" dirty="0"/>
                    </a:p>
                  </a:txBody>
                  <a:tcPr/>
                </a:tc>
                <a:tc>
                  <a:txBody>
                    <a:bodyPr/>
                    <a:lstStyle/>
                    <a:p>
                      <a:pPr algn="ctr"/>
                      <a:r>
                        <a:rPr lang="en-GB" sz="1800" dirty="0"/>
                        <a:t>Steroids</a:t>
                      </a:r>
                    </a:p>
                  </a:txBody>
                  <a:tcPr/>
                </a:tc>
                <a:extLst>
                  <a:ext uri="{0D108BD9-81ED-4DB2-BD59-A6C34878D82A}">
                    <a16:rowId xmlns:a16="http://schemas.microsoft.com/office/drawing/2014/main" val="1130061452"/>
                  </a:ext>
                </a:extLst>
              </a:tr>
              <a:tr h="255626">
                <a:tc>
                  <a:txBody>
                    <a:bodyPr/>
                    <a:lstStyle/>
                    <a:p>
                      <a:r>
                        <a:rPr lang="en-GB" sz="1800" b="1" dirty="0"/>
                        <a:t>Asthma/COPD</a:t>
                      </a:r>
                      <a:r>
                        <a:rPr lang="en-GB" sz="1800" b="1" baseline="0" dirty="0"/>
                        <a:t> medications</a:t>
                      </a:r>
                      <a:endParaRPr lang="en-GB" sz="1800" b="1" dirty="0"/>
                    </a:p>
                  </a:txBody>
                  <a:tcPr/>
                </a:tc>
                <a:tc>
                  <a:txBody>
                    <a:bodyPr/>
                    <a:lstStyle/>
                    <a:p>
                      <a:pPr algn="ctr"/>
                      <a:endParaRPr lang="en-GB" sz="1800" dirty="0"/>
                    </a:p>
                  </a:txBody>
                  <a:tcPr/>
                </a:tc>
                <a:tc>
                  <a:txBody>
                    <a:bodyPr/>
                    <a:lstStyle/>
                    <a:p>
                      <a:pPr algn="ctr"/>
                      <a:endParaRPr lang="en-GB" sz="1800" dirty="0"/>
                    </a:p>
                  </a:txBody>
                  <a:tcPr/>
                </a:tc>
                <a:tc>
                  <a:txBody>
                    <a:bodyPr/>
                    <a:lstStyle/>
                    <a:p>
                      <a:pPr algn="ctr"/>
                      <a:r>
                        <a:rPr lang="en-GB" sz="1800" dirty="0"/>
                        <a:t>(Most)</a:t>
                      </a:r>
                    </a:p>
                  </a:txBody>
                  <a:tcPr/>
                </a:tc>
                <a:extLst>
                  <a:ext uri="{0D108BD9-81ED-4DB2-BD59-A6C34878D82A}">
                    <a16:rowId xmlns:a16="http://schemas.microsoft.com/office/drawing/2014/main" val="1208138719"/>
                  </a:ext>
                </a:extLst>
              </a:tr>
              <a:tr h="255626">
                <a:tc>
                  <a:txBody>
                    <a:bodyPr/>
                    <a:lstStyle/>
                    <a:p>
                      <a:r>
                        <a:rPr lang="en-GB" sz="1800" b="1" dirty="0"/>
                        <a:t>Osteoporosis</a:t>
                      </a:r>
                    </a:p>
                  </a:txBody>
                  <a:tcPr/>
                </a:tc>
                <a:tc>
                  <a:txBody>
                    <a:bodyPr/>
                    <a:lstStyle/>
                    <a:p>
                      <a:pPr algn="ctr"/>
                      <a:r>
                        <a:rPr lang="en-GB" sz="1800" dirty="0"/>
                        <a:t>Bisphosphonates</a:t>
                      </a:r>
                    </a:p>
                  </a:txBody>
                  <a:tcPr/>
                </a:tc>
                <a:tc>
                  <a:txBody>
                    <a:bodyPr/>
                    <a:lstStyle/>
                    <a:p>
                      <a:pPr algn="ctr"/>
                      <a:endParaRPr lang="en-GB" sz="1800" dirty="0"/>
                    </a:p>
                  </a:txBody>
                  <a:tcPr/>
                </a:tc>
                <a:tc>
                  <a:txBody>
                    <a:bodyPr/>
                    <a:lstStyle/>
                    <a:p>
                      <a:pPr algn="ctr"/>
                      <a:endParaRPr lang="en-GB" sz="1800" dirty="0"/>
                    </a:p>
                  </a:txBody>
                  <a:tcPr/>
                </a:tc>
                <a:extLst>
                  <a:ext uri="{0D108BD9-81ED-4DB2-BD59-A6C34878D82A}">
                    <a16:rowId xmlns:a16="http://schemas.microsoft.com/office/drawing/2014/main" val="3820306242"/>
                  </a:ext>
                </a:extLst>
              </a:tr>
            </a:tbl>
          </a:graphicData>
        </a:graphic>
      </p:graphicFrame>
    </p:spTree>
    <p:extLst>
      <p:ext uri="{BB962C8B-B14F-4D97-AF65-F5344CB8AC3E}">
        <p14:creationId xmlns:p14="http://schemas.microsoft.com/office/powerpoint/2010/main" val="2741914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353181"/>
            <a:ext cx="10515600" cy="1954590"/>
          </a:xfrm>
        </p:spPr>
        <p:txBody>
          <a:bodyPr>
            <a:noAutofit/>
          </a:bodyPr>
          <a:lstStyle/>
          <a:p>
            <a:pPr>
              <a:defRPr/>
            </a:pPr>
            <a:br>
              <a:rPr lang="en-GB" sz="2400" b="1" dirty="0">
                <a:solidFill>
                  <a:prstClr val="black"/>
                </a:solidFill>
                <a:latin typeface="Calibri" panose="020F0502020204030204"/>
              </a:rPr>
            </a:br>
            <a:br>
              <a:rPr lang="en-GB" sz="2400" b="1" dirty="0">
                <a:solidFill>
                  <a:prstClr val="black"/>
                </a:solidFill>
                <a:latin typeface="Calibri" panose="020F0502020204030204"/>
              </a:rPr>
            </a:br>
            <a:r>
              <a:rPr lang="en-GB" sz="2400" b="1" dirty="0">
                <a:solidFill>
                  <a:prstClr val="black"/>
                </a:solidFill>
                <a:latin typeface="Calibri" panose="020F0502020204030204"/>
              </a:rPr>
              <a:t>(54M) </a:t>
            </a:r>
            <a:r>
              <a:rPr lang="en-GB" sz="2400" dirty="0">
                <a:solidFill>
                  <a:prstClr val="black"/>
                </a:solidFill>
                <a:latin typeface="Calibri" panose="020F0502020204030204"/>
              </a:rPr>
              <a:t>Admitted with spontaneous bacterial peritonitis</a:t>
            </a:r>
            <a:br>
              <a:rPr lang="en-GB" sz="2400" dirty="0">
                <a:solidFill>
                  <a:prstClr val="black"/>
                </a:solidFill>
                <a:latin typeface="Calibri" panose="020F0502020204030204"/>
              </a:rPr>
            </a:br>
            <a:r>
              <a:rPr lang="en-GB" sz="2400" b="1" dirty="0">
                <a:solidFill>
                  <a:prstClr val="black"/>
                </a:solidFill>
                <a:latin typeface="Calibri" panose="020F0502020204030204"/>
              </a:rPr>
              <a:t>PMH: </a:t>
            </a:r>
            <a:r>
              <a:rPr lang="en-GB" sz="2400" dirty="0">
                <a:solidFill>
                  <a:prstClr val="black"/>
                </a:solidFill>
                <a:latin typeface="Calibri" panose="020F0502020204030204"/>
              </a:rPr>
              <a:t>Hepatitis C cirrhosis, neuropathic pain</a:t>
            </a:r>
            <a:br>
              <a:rPr lang="en-GB" sz="2400" dirty="0">
                <a:solidFill>
                  <a:prstClr val="black"/>
                </a:solidFill>
                <a:latin typeface="Calibri" panose="020F0502020204030204"/>
              </a:rPr>
            </a:br>
            <a:br>
              <a:rPr lang="en-GB" sz="2400" dirty="0">
                <a:solidFill>
                  <a:prstClr val="black"/>
                </a:solidFill>
                <a:latin typeface="Calibri" panose="020F0502020204030204"/>
              </a:rPr>
            </a:br>
            <a:r>
              <a:rPr lang="en-GB" sz="2400" b="1" dirty="0">
                <a:solidFill>
                  <a:prstClr val="black"/>
                </a:solidFill>
                <a:latin typeface="Calibri" panose="020F0502020204030204"/>
              </a:rPr>
              <a:t>Investigations</a:t>
            </a:r>
            <a:r>
              <a:rPr lang="en-GB" sz="2400" dirty="0">
                <a:solidFill>
                  <a:prstClr val="black"/>
                </a:solidFill>
                <a:latin typeface="Calibri" panose="020F0502020204030204"/>
              </a:rPr>
              <a:t>: </a:t>
            </a:r>
            <a:r>
              <a:rPr lang="en-GB" sz="2400" dirty="0"/>
              <a:t>Hb 134, WBC 19.5, </a:t>
            </a:r>
            <a:r>
              <a:rPr lang="en-GB" sz="2400" dirty="0" err="1"/>
              <a:t>Neut</a:t>
            </a:r>
            <a:r>
              <a:rPr lang="en-GB" sz="2400" dirty="0"/>
              <a:t> 17.1, </a:t>
            </a:r>
            <a:r>
              <a:rPr lang="en-GB" sz="2400" dirty="0" err="1"/>
              <a:t>Plt</a:t>
            </a:r>
            <a:r>
              <a:rPr lang="en-GB" sz="2400" dirty="0"/>
              <a:t> 245</a:t>
            </a:r>
            <a:br>
              <a:rPr lang="en-GB" sz="2400" dirty="0"/>
            </a:br>
            <a:r>
              <a:rPr lang="en-GB" sz="2400" dirty="0"/>
              <a:t>Na 141, K 4.1, eGFR 78</a:t>
            </a:r>
            <a:br>
              <a:rPr lang="en-GB" sz="2400" dirty="0"/>
            </a:br>
            <a:r>
              <a:rPr lang="en-GB" sz="2400" dirty="0"/>
              <a:t>INR 2.3, Bili 61, ALT 281, </a:t>
            </a:r>
            <a:r>
              <a:rPr lang="en-GB" sz="2400" dirty="0" err="1"/>
              <a:t>AlkPhos</a:t>
            </a:r>
            <a:r>
              <a:rPr lang="en-GB" sz="2400" dirty="0"/>
              <a:t> 108</a:t>
            </a:r>
            <a:r>
              <a:rPr lang="en-GB" sz="2400" dirty="0">
                <a:solidFill>
                  <a:prstClr val="black"/>
                </a:solidFill>
                <a:latin typeface="Calibri" panose="020F0502020204030204"/>
              </a:rPr>
              <a:t> </a:t>
            </a:r>
            <a:br>
              <a:rPr lang="en-GB" sz="2400" dirty="0">
                <a:solidFill>
                  <a:prstClr val="black"/>
                </a:solidFill>
                <a:latin typeface="Calibri" panose="020F0502020204030204"/>
              </a:rPr>
            </a:br>
            <a:br>
              <a:rPr lang="en-GB" sz="2400" dirty="0">
                <a:solidFill>
                  <a:prstClr val="black"/>
                </a:solidFill>
                <a:latin typeface="Calibri" panose="020F0502020204030204"/>
              </a:rPr>
            </a:br>
            <a:r>
              <a:rPr lang="en-GB" sz="2400" dirty="0">
                <a:solidFill>
                  <a:prstClr val="black"/>
                </a:solidFill>
                <a:latin typeface="Calibri" panose="020F0502020204030204"/>
              </a:rPr>
              <a:t>Select </a:t>
            </a:r>
            <a:r>
              <a:rPr lang="en-GB" sz="2400" i="1" dirty="0">
                <a:solidFill>
                  <a:prstClr val="black"/>
                </a:solidFill>
                <a:latin typeface="Calibri" panose="020F0502020204030204"/>
              </a:rPr>
              <a:t>ONE </a:t>
            </a:r>
            <a:r>
              <a:rPr lang="en-GB" sz="2400" dirty="0">
                <a:solidFill>
                  <a:prstClr val="black"/>
                </a:solidFill>
                <a:latin typeface="Calibri" panose="020F0502020204030204"/>
              </a:rPr>
              <a:t>prescription that should be stopped</a:t>
            </a:r>
            <a:endParaRPr lang="en-GB" sz="2400" dirty="0"/>
          </a:p>
        </p:txBody>
      </p:sp>
      <p:sp>
        <p:nvSpPr>
          <p:cNvPr id="3" name="TPAnswers" title="Answer Text"/>
          <p:cNvSpPr>
            <a:spLocks noGrp="1"/>
          </p:cNvSpPr>
          <p:nvPr>
            <p:ph type="body" idx="1"/>
            <p:custDataLst>
              <p:tags r:id="rId2"/>
            </p:custDataLst>
          </p:nvPr>
        </p:nvSpPr>
        <p:spPr>
          <a:xfrm>
            <a:off x="616424" y="3382428"/>
            <a:ext cx="8788400" cy="3898061"/>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Omeprazole 20 mg orally daily</a:t>
            </a:r>
          </a:p>
          <a:p>
            <a:pPr marL="514350" indent="-514350">
              <a:lnSpc>
                <a:spcPct val="100000"/>
              </a:lnSpc>
              <a:spcBef>
                <a:spcPct val="20000"/>
              </a:spcBef>
              <a:buFont typeface="Arial" panose="020B0604020202020204" pitchFamily="34" charset="0"/>
              <a:buAutoNum type="alphaUcPeriod"/>
            </a:pPr>
            <a:r>
              <a:rPr lang="en-GB" sz="2400" dirty="0"/>
              <a:t>Paracetamol 1 g orally 6hrly</a:t>
            </a:r>
          </a:p>
          <a:p>
            <a:pPr marL="514350" indent="-514350">
              <a:lnSpc>
                <a:spcPct val="100000"/>
              </a:lnSpc>
              <a:spcBef>
                <a:spcPct val="20000"/>
              </a:spcBef>
              <a:buFont typeface="Arial" panose="020B0604020202020204" pitchFamily="34" charset="0"/>
              <a:buAutoNum type="alphaUcPeriod"/>
            </a:pPr>
            <a:r>
              <a:rPr lang="en-GB" sz="2400" dirty="0" err="1"/>
              <a:t>Pregabalin</a:t>
            </a:r>
            <a:r>
              <a:rPr lang="en-GB" sz="2400" dirty="0"/>
              <a:t> 50 mg orally 8hrly</a:t>
            </a:r>
          </a:p>
          <a:p>
            <a:pPr marL="514350" indent="-514350">
              <a:lnSpc>
                <a:spcPct val="100000"/>
              </a:lnSpc>
              <a:spcBef>
                <a:spcPct val="20000"/>
              </a:spcBef>
              <a:buFont typeface="Arial" panose="020B0604020202020204" pitchFamily="34" charset="0"/>
              <a:buAutoNum type="alphaUcPeriod"/>
            </a:pPr>
            <a:r>
              <a:rPr lang="en-GB" sz="2400" dirty="0"/>
              <a:t>Spironolactone 50 mg orally daily</a:t>
            </a:r>
          </a:p>
          <a:p>
            <a:pPr marL="514350" indent="-514350">
              <a:lnSpc>
                <a:spcPct val="100000"/>
              </a:lnSpc>
              <a:spcBef>
                <a:spcPct val="20000"/>
              </a:spcBef>
              <a:buFont typeface="Arial" panose="020B0604020202020204" pitchFamily="34" charset="0"/>
              <a:buAutoNum type="alphaUcPeriod"/>
            </a:pPr>
            <a:r>
              <a:rPr lang="en-GB" sz="2400" dirty="0" err="1"/>
              <a:t>Tazocin</a:t>
            </a:r>
            <a:r>
              <a:rPr lang="en-GB" sz="2400" dirty="0"/>
              <a:t>® (tazobactam/piperacillin) 4.5 g intravenously 8hrly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86704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37067"/>
            <a:ext cx="10515600" cy="2451287"/>
          </a:xfrm>
        </p:spPr>
        <p:txBody>
          <a:bodyPr>
            <a:noAutofit/>
          </a:bodyPr>
          <a:lstStyle/>
          <a:p>
            <a:pPr>
              <a:defRPr/>
            </a:pPr>
            <a:r>
              <a:rPr lang="en-GB" sz="2400" b="1" dirty="0">
                <a:solidFill>
                  <a:prstClr val="black"/>
                </a:solidFill>
                <a:latin typeface="Calibri" panose="020F0502020204030204"/>
              </a:rPr>
              <a:t>(54M) </a:t>
            </a:r>
            <a:r>
              <a:rPr lang="en-GB" sz="2400" dirty="0">
                <a:solidFill>
                  <a:prstClr val="black"/>
                </a:solidFill>
                <a:latin typeface="Calibri" panose="020F0502020204030204"/>
              </a:rPr>
              <a:t>Admitted with spontaneous bacterial peritonitis</a:t>
            </a:r>
            <a:br>
              <a:rPr lang="en-GB" sz="2400" dirty="0">
                <a:solidFill>
                  <a:prstClr val="black"/>
                </a:solidFill>
                <a:latin typeface="Calibri" panose="020F0502020204030204"/>
              </a:rPr>
            </a:br>
            <a:r>
              <a:rPr lang="en-GB" sz="2400" b="1" dirty="0">
                <a:solidFill>
                  <a:prstClr val="black"/>
                </a:solidFill>
                <a:latin typeface="Calibri" panose="020F0502020204030204"/>
              </a:rPr>
              <a:t>PMH: </a:t>
            </a:r>
            <a:r>
              <a:rPr lang="en-GB" sz="2400" dirty="0">
                <a:solidFill>
                  <a:prstClr val="black"/>
                </a:solidFill>
                <a:latin typeface="Calibri" panose="020F0502020204030204"/>
              </a:rPr>
              <a:t>Hepatitis C cirrhosis, neuropathic pain</a:t>
            </a:r>
            <a:br>
              <a:rPr lang="en-GB" sz="2400" dirty="0">
                <a:solidFill>
                  <a:prstClr val="black"/>
                </a:solidFill>
                <a:latin typeface="Calibri" panose="020F0502020204030204"/>
              </a:rPr>
            </a:br>
            <a:r>
              <a:rPr lang="en-GB" sz="2400" b="1" dirty="0">
                <a:solidFill>
                  <a:prstClr val="black"/>
                </a:solidFill>
                <a:latin typeface="Calibri" panose="020F0502020204030204"/>
              </a:rPr>
              <a:t>Investigations</a:t>
            </a:r>
            <a:r>
              <a:rPr lang="en-GB" sz="2400" dirty="0">
                <a:solidFill>
                  <a:prstClr val="black"/>
                </a:solidFill>
                <a:latin typeface="Calibri" panose="020F0502020204030204"/>
              </a:rPr>
              <a:t>: </a:t>
            </a:r>
            <a:r>
              <a:rPr lang="en-GB" sz="2400" dirty="0"/>
              <a:t>Hb 134, WBC 19.5, </a:t>
            </a:r>
            <a:r>
              <a:rPr lang="en-GB" sz="2400" dirty="0" err="1"/>
              <a:t>Neut</a:t>
            </a:r>
            <a:r>
              <a:rPr lang="en-GB" sz="2400" dirty="0"/>
              <a:t> 17.1, </a:t>
            </a:r>
            <a:r>
              <a:rPr lang="en-GB" sz="2400" dirty="0" err="1"/>
              <a:t>Plt</a:t>
            </a:r>
            <a:r>
              <a:rPr lang="en-GB" sz="2400" dirty="0"/>
              <a:t> 245, Na 141, K 4.1, eGFR 78</a:t>
            </a:r>
            <a:br>
              <a:rPr lang="en-GB" sz="2400" dirty="0"/>
            </a:br>
            <a:r>
              <a:rPr lang="en-GB" sz="2400" dirty="0"/>
              <a:t>INR 2.3, Bili 61, ALT 281, </a:t>
            </a:r>
            <a:r>
              <a:rPr lang="en-GB" sz="2400" dirty="0" err="1"/>
              <a:t>AlkPhos</a:t>
            </a:r>
            <a:r>
              <a:rPr lang="en-GB" sz="2400" dirty="0"/>
              <a:t> 108</a:t>
            </a:r>
            <a:r>
              <a:rPr lang="en-GB" sz="2400" dirty="0">
                <a:solidFill>
                  <a:prstClr val="black"/>
                </a:solidFill>
                <a:latin typeface="Calibri" panose="020F0502020204030204"/>
              </a:rPr>
              <a:t> </a:t>
            </a:r>
            <a:br>
              <a:rPr lang="en-GB" sz="2400" dirty="0">
                <a:solidFill>
                  <a:prstClr val="black"/>
                </a:solidFill>
                <a:latin typeface="Calibri" panose="020F0502020204030204"/>
              </a:rPr>
            </a:br>
            <a:br>
              <a:rPr lang="en-GB" sz="2400" dirty="0">
                <a:solidFill>
                  <a:prstClr val="black"/>
                </a:solidFill>
                <a:latin typeface="Calibri" panose="020F0502020204030204"/>
              </a:rPr>
            </a:br>
            <a:r>
              <a:rPr lang="en-GB" sz="2400" dirty="0">
                <a:solidFill>
                  <a:prstClr val="black"/>
                </a:solidFill>
                <a:latin typeface="Calibri" panose="020F0502020204030204"/>
              </a:rPr>
              <a:t>Select </a:t>
            </a:r>
            <a:r>
              <a:rPr lang="en-GB" sz="2400" i="1" dirty="0">
                <a:solidFill>
                  <a:prstClr val="black"/>
                </a:solidFill>
                <a:latin typeface="Calibri" panose="020F0502020204030204"/>
              </a:rPr>
              <a:t>ONE</a:t>
            </a:r>
            <a:r>
              <a:rPr lang="en-GB" sz="2400" dirty="0">
                <a:solidFill>
                  <a:prstClr val="black"/>
                </a:solidFill>
                <a:latin typeface="Calibri" panose="020F0502020204030204"/>
              </a:rPr>
              <a:t> prescription that should be stopped</a:t>
            </a:r>
            <a:endParaRPr lang="en-GB" sz="2400" dirty="0"/>
          </a:p>
        </p:txBody>
      </p:sp>
      <p:sp>
        <p:nvSpPr>
          <p:cNvPr id="3" name="TPAnswers" title="Answer Text"/>
          <p:cNvSpPr>
            <a:spLocks noGrp="1"/>
          </p:cNvSpPr>
          <p:nvPr>
            <p:ph type="body" idx="1"/>
            <p:custDataLst>
              <p:tags r:id="rId2"/>
            </p:custDataLst>
          </p:nvPr>
        </p:nvSpPr>
        <p:spPr>
          <a:xfrm>
            <a:off x="494472" y="2688355"/>
            <a:ext cx="8788400" cy="2677094"/>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Omeprazole 20 mg orally daily</a:t>
            </a:r>
          </a:p>
          <a:p>
            <a:pPr marL="514350" indent="-514350">
              <a:lnSpc>
                <a:spcPct val="100000"/>
              </a:lnSpc>
              <a:spcBef>
                <a:spcPct val="20000"/>
              </a:spcBef>
              <a:buFont typeface="Arial" panose="020B0604020202020204" pitchFamily="34" charset="0"/>
              <a:buAutoNum type="alphaUcPeriod"/>
            </a:pPr>
            <a:r>
              <a:rPr lang="en-GB" sz="2400" dirty="0"/>
              <a:t>Paracetamol 1 g orally 6hrly</a:t>
            </a:r>
          </a:p>
          <a:p>
            <a:pPr marL="514350" indent="-514350">
              <a:lnSpc>
                <a:spcPct val="100000"/>
              </a:lnSpc>
              <a:spcBef>
                <a:spcPct val="20000"/>
              </a:spcBef>
              <a:buFont typeface="Arial" panose="020B0604020202020204" pitchFamily="34" charset="0"/>
              <a:buAutoNum type="alphaUcPeriod"/>
            </a:pPr>
            <a:r>
              <a:rPr lang="en-GB" sz="2400" dirty="0" err="1"/>
              <a:t>Pregabalin</a:t>
            </a:r>
            <a:r>
              <a:rPr lang="en-GB" sz="2400" dirty="0"/>
              <a:t> 50 mg orally 8hrly</a:t>
            </a:r>
          </a:p>
          <a:p>
            <a:pPr marL="514350" indent="-514350">
              <a:lnSpc>
                <a:spcPct val="100000"/>
              </a:lnSpc>
              <a:spcBef>
                <a:spcPct val="20000"/>
              </a:spcBef>
              <a:buFont typeface="Arial" panose="020B0604020202020204" pitchFamily="34" charset="0"/>
              <a:buAutoNum type="alphaUcPeriod"/>
            </a:pPr>
            <a:r>
              <a:rPr lang="en-GB" sz="2400" dirty="0"/>
              <a:t>Spironolactone 50 mg orally daily</a:t>
            </a:r>
          </a:p>
          <a:p>
            <a:pPr marL="514350" indent="-514350">
              <a:lnSpc>
                <a:spcPct val="100000"/>
              </a:lnSpc>
              <a:spcBef>
                <a:spcPct val="20000"/>
              </a:spcBef>
              <a:buFont typeface="Arial" panose="020B0604020202020204" pitchFamily="34" charset="0"/>
              <a:buAutoNum type="alphaUcPeriod"/>
            </a:pPr>
            <a:r>
              <a:rPr lang="en-GB" sz="2400" dirty="0" err="1"/>
              <a:t>Tazocin</a:t>
            </a:r>
            <a:r>
              <a:rPr lang="en-GB" sz="2400" dirty="0"/>
              <a:t>® (tazobactam/piperacillin) 4.5 g intravenously 8hrly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AI1" title="Correct Answer Indicator"/>
          <p:cNvSpPr/>
          <p:nvPr>
            <p:custDataLst>
              <p:tags r:id="rId3"/>
            </p:custDataLst>
          </p:nvPr>
        </p:nvSpPr>
        <p:spPr>
          <a:xfrm rot="10800000">
            <a:off x="279400" y="3166212"/>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7B842536-B276-4E28-8DBB-5519374A126E}"/>
              </a:ext>
            </a:extLst>
          </p:cNvPr>
          <p:cNvSpPr/>
          <p:nvPr/>
        </p:nvSpPr>
        <p:spPr>
          <a:xfrm>
            <a:off x="405554" y="1412725"/>
            <a:ext cx="1428084" cy="3874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19262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83924"/>
            <a:ext cx="10515600" cy="2350504"/>
          </a:xfrm>
        </p:spPr>
        <p:txBody>
          <a:bodyPr>
            <a:noAutofit/>
          </a:bodyPr>
          <a:lstStyle/>
          <a:p>
            <a:r>
              <a:rPr lang="en-GB" sz="2400" b="1" dirty="0">
                <a:solidFill>
                  <a:prstClr val="black"/>
                </a:solidFill>
                <a:latin typeface="Calibri" panose="020F0502020204030204"/>
              </a:rPr>
              <a:t>(54M) PMH: </a:t>
            </a:r>
            <a:r>
              <a:rPr lang="en-GB" sz="2400" dirty="0">
                <a:solidFill>
                  <a:prstClr val="black"/>
                </a:solidFill>
                <a:latin typeface="Calibri" panose="020F0502020204030204"/>
              </a:rPr>
              <a:t>Arthritis, atrial fibrillation, stroke, depression, neuropathic pain, nose bleeds</a:t>
            </a:r>
            <a:br>
              <a:rPr lang="en-GB" sz="2400" dirty="0">
                <a:solidFill>
                  <a:prstClr val="black"/>
                </a:solidFill>
                <a:latin typeface="Calibri" panose="020F0502020204030204"/>
              </a:rPr>
            </a:br>
            <a:r>
              <a:rPr lang="en-GB" sz="2400" b="1" dirty="0">
                <a:solidFill>
                  <a:prstClr val="black"/>
                </a:solidFill>
                <a:latin typeface="Calibri" panose="020F0502020204030204"/>
              </a:rPr>
              <a:t>Investigations: </a:t>
            </a:r>
            <a:r>
              <a:rPr lang="en-GB" sz="2400" dirty="0">
                <a:solidFill>
                  <a:prstClr val="black"/>
                </a:solidFill>
                <a:latin typeface="Calibri" panose="020F0502020204030204"/>
              </a:rPr>
              <a:t>Hb 13.4 (11.5-17); WCC 5.2 (3-10); </a:t>
            </a:r>
            <a:r>
              <a:rPr lang="en-GB" sz="2400" dirty="0" err="1">
                <a:solidFill>
                  <a:prstClr val="black"/>
                </a:solidFill>
                <a:latin typeface="Calibri" panose="020F0502020204030204"/>
              </a:rPr>
              <a:t>Plt</a:t>
            </a:r>
            <a:r>
              <a:rPr lang="en-GB" sz="2400" dirty="0">
                <a:solidFill>
                  <a:prstClr val="black"/>
                </a:solidFill>
                <a:latin typeface="Calibri" panose="020F0502020204030204"/>
              </a:rPr>
              <a:t> 247 (150-400); Na 137 (132-139);  K 4.3 (3.5-5.3);  PT 21 (9-14); APTT  41 (23-37) </a:t>
            </a:r>
            <a:br>
              <a:rPr lang="en-GB" sz="2400" dirty="0">
                <a:solidFill>
                  <a:prstClr val="black"/>
                </a:solidFill>
                <a:latin typeface="Calibri" panose="020F0502020204030204"/>
              </a:rPr>
            </a:br>
            <a:br>
              <a:rPr lang="en-GB" sz="2400" dirty="0">
                <a:solidFill>
                  <a:prstClr val="black"/>
                </a:solidFill>
                <a:latin typeface="Calibri" panose="020F0502020204030204"/>
              </a:rPr>
            </a:br>
            <a:r>
              <a:rPr lang="en-GB" sz="2400" dirty="0">
                <a:solidFill>
                  <a:prstClr val="black"/>
                </a:solidFill>
                <a:latin typeface="Calibri" panose="020F0502020204030204"/>
              </a:rPr>
              <a:t>Which of the options below, at usual therapeutic doses, is most likely to explain the abnormalities observed?</a:t>
            </a:r>
            <a:endParaRPr lang="en-GB" sz="2400" dirty="0"/>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PAnswers" title="Answer Text">
            <a:extLst>
              <a:ext uri="{FF2B5EF4-FFF2-40B4-BE49-F238E27FC236}">
                <a16:creationId xmlns:a16="http://schemas.microsoft.com/office/drawing/2014/main" id="{5E3AB6EA-913E-7A4F-7C60-DC1ECBF54332}"/>
              </a:ext>
            </a:extLst>
          </p:cNvPr>
          <p:cNvSpPr txBox="1">
            <a:spLocks/>
          </p:cNvSpPr>
          <p:nvPr>
            <p:custDataLst>
              <p:tags r:id="rId2"/>
            </p:custDataLst>
          </p:nvPr>
        </p:nvSpPr>
        <p:spPr>
          <a:xfrm>
            <a:off x="1219200" y="2368644"/>
            <a:ext cx="8546123" cy="4210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ct val="20000"/>
              </a:spcBef>
              <a:buFont typeface="Arial" panose="020B0604020202020204" pitchFamily="34" charset="0"/>
              <a:buAutoNum type="alphaUcPeriod"/>
            </a:pPr>
            <a:r>
              <a:rPr lang="en-GB" sz="2400" dirty="0"/>
              <a:t>Aspirin </a:t>
            </a:r>
          </a:p>
          <a:p>
            <a:pPr marL="514350" indent="-514350">
              <a:lnSpc>
                <a:spcPct val="100000"/>
              </a:lnSpc>
              <a:spcBef>
                <a:spcPct val="20000"/>
              </a:spcBef>
              <a:buFont typeface="Arial" panose="020B0604020202020204" pitchFamily="34" charset="0"/>
              <a:buAutoNum type="alphaUcPeriod"/>
            </a:pPr>
            <a:r>
              <a:rPr lang="en-GB" sz="2400" dirty="0"/>
              <a:t>Clopidogrel</a:t>
            </a:r>
          </a:p>
          <a:p>
            <a:pPr marL="514350" indent="-514350">
              <a:lnSpc>
                <a:spcPct val="100000"/>
              </a:lnSpc>
              <a:spcBef>
                <a:spcPct val="20000"/>
              </a:spcBef>
              <a:buFont typeface="Arial" panose="020B0604020202020204" pitchFamily="34" charset="0"/>
              <a:buAutoNum type="alphaUcPeriod"/>
            </a:pPr>
            <a:r>
              <a:rPr lang="en-GB" sz="2400" dirty="0"/>
              <a:t>Fluoxetine </a:t>
            </a:r>
          </a:p>
          <a:p>
            <a:pPr marL="514350" indent="-514350">
              <a:lnSpc>
                <a:spcPct val="100000"/>
              </a:lnSpc>
              <a:spcBef>
                <a:spcPct val="20000"/>
              </a:spcBef>
              <a:buFont typeface="Arial" panose="020B0604020202020204" pitchFamily="34" charset="0"/>
              <a:buAutoNum type="alphaUcPeriod"/>
            </a:pPr>
            <a:r>
              <a:rPr lang="en-GB" sz="2400" dirty="0"/>
              <a:t>Gabapentin</a:t>
            </a:r>
          </a:p>
          <a:p>
            <a:pPr marL="514350" indent="-514350">
              <a:lnSpc>
                <a:spcPct val="100000"/>
              </a:lnSpc>
              <a:spcBef>
                <a:spcPct val="20000"/>
              </a:spcBef>
              <a:buFont typeface="Arial" panose="020B0604020202020204" pitchFamily="34" charset="0"/>
              <a:buAutoNum type="alphaUcPeriod"/>
            </a:pPr>
            <a:r>
              <a:rPr lang="en-GB" sz="2400" dirty="0"/>
              <a:t>Naproxen</a:t>
            </a:r>
          </a:p>
          <a:p>
            <a:pPr marL="514350" indent="-514350">
              <a:lnSpc>
                <a:spcPct val="100000"/>
              </a:lnSpc>
              <a:spcBef>
                <a:spcPct val="20000"/>
              </a:spcBef>
              <a:buFont typeface="Arial" panose="020B0604020202020204" pitchFamily="34" charset="0"/>
              <a:buAutoNum type="alphaUcPeriod"/>
            </a:pPr>
            <a:r>
              <a:rPr lang="en-GB" sz="2400" dirty="0"/>
              <a:t>Paracetamol</a:t>
            </a:r>
          </a:p>
          <a:p>
            <a:pPr marL="514350" indent="-514350">
              <a:lnSpc>
                <a:spcPct val="100000"/>
              </a:lnSpc>
              <a:spcBef>
                <a:spcPct val="20000"/>
              </a:spcBef>
              <a:buFont typeface="Arial" panose="020B0604020202020204" pitchFamily="34" charset="0"/>
              <a:buAutoNum type="alphaUcPeriod"/>
            </a:pPr>
            <a:r>
              <a:rPr lang="en-GB" sz="2400" dirty="0"/>
              <a:t>Tranexamic Acid</a:t>
            </a:r>
          </a:p>
          <a:p>
            <a:pPr marL="514350" indent="-514350">
              <a:lnSpc>
                <a:spcPct val="100000"/>
              </a:lnSpc>
              <a:spcBef>
                <a:spcPct val="20000"/>
              </a:spcBef>
              <a:buFont typeface="Arial" panose="020B0604020202020204" pitchFamily="34" charset="0"/>
              <a:buAutoNum type="alphaUcPeriod"/>
            </a:pPr>
            <a:r>
              <a:rPr lang="en-GB" sz="2400" dirty="0"/>
              <a:t>All of A-G contribute</a:t>
            </a:r>
          </a:p>
          <a:p>
            <a:pPr marL="514350" indent="-514350">
              <a:lnSpc>
                <a:spcPct val="100000"/>
              </a:lnSpc>
              <a:spcBef>
                <a:spcPct val="20000"/>
              </a:spcBef>
              <a:buFont typeface="Arial" panose="020B0604020202020204" pitchFamily="34" charset="0"/>
              <a:buAutoNum type="alphaUcPeriod"/>
            </a:pPr>
            <a:r>
              <a:rPr lang="en-GB" sz="2400" dirty="0"/>
              <a:t>None of A-G explain</a:t>
            </a:r>
          </a:p>
          <a:p>
            <a:pPr marL="514350" indent="-514350">
              <a:lnSpc>
                <a:spcPct val="100000"/>
              </a:lnSpc>
              <a:spcBef>
                <a:spcPct val="20000"/>
              </a:spcBef>
              <a:buFont typeface="Arial" panose="020B0604020202020204" pitchFamily="34" charset="0"/>
              <a:buAutoNum type="alphaUcPeriod"/>
            </a:pPr>
            <a:endParaRPr lang="en-GB" sz="2400" dirty="0"/>
          </a:p>
        </p:txBody>
      </p:sp>
    </p:spTree>
    <p:custDataLst>
      <p:tags r:id="rId1"/>
    </p:custDataLst>
    <p:extLst>
      <p:ext uri="{BB962C8B-B14F-4D97-AF65-F5344CB8AC3E}">
        <p14:creationId xmlns:p14="http://schemas.microsoft.com/office/powerpoint/2010/main" val="340594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33" y="224971"/>
            <a:ext cx="10515600" cy="1013581"/>
          </a:xfrm>
        </p:spPr>
        <p:txBody>
          <a:bodyPr>
            <a:normAutofit fontScale="90000"/>
          </a:bodyPr>
          <a:lstStyle/>
          <a:p>
            <a:pPr algn="ctr"/>
            <a:r>
              <a:rPr lang="en-GB" sz="3600" b="1" dirty="0">
                <a:latin typeface="+mn-lt"/>
              </a:rPr>
              <a:t>Review (REV) questions in the PSA </a:t>
            </a:r>
            <a:br>
              <a:rPr lang="en-GB" sz="3600" b="1" dirty="0">
                <a:latin typeface="+mn-lt"/>
              </a:rPr>
            </a:br>
            <a:endParaRPr lang="en-GB" sz="3600" b="1" dirty="0">
              <a:latin typeface="+mn-lt"/>
            </a:endParaRPr>
          </a:p>
        </p:txBody>
      </p:sp>
      <p:sp>
        <p:nvSpPr>
          <p:cNvPr id="3" name="Content Placeholder 2"/>
          <p:cNvSpPr>
            <a:spLocks noGrp="1"/>
          </p:cNvSpPr>
          <p:nvPr>
            <p:ph idx="1"/>
          </p:nvPr>
        </p:nvSpPr>
        <p:spPr>
          <a:xfrm>
            <a:off x="769257" y="866062"/>
            <a:ext cx="10982475" cy="5933529"/>
          </a:xfrm>
        </p:spPr>
        <p:txBody>
          <a:bodyPr>
            <a:normAutofit fontScale="77500" lnSpcReduction="20000"/>
          </a:bodyPr>
          <a:lstStyle/>
          <a:p>
            <a:pPr>
              <a:lnSpc>
                <a:spcPct val="120000"/>
              </a:lnSpc>
            </a:pPr>
            <a:r>
              <a:rPr lang="en-GB" i="1" dirty="0"/>
              <a:t>We begin our Masterclasses with REV because everyone has had some prescription / medication review practice in  clinical placements, hospital and GP, since Year 3</a:t>
            </a:r>
          </a:p>
          <a:p>
            <a:pPr>
              <a:lnSpc>
                <a:spcPct val="120000"/>
              </a:lnSpc>
            </a:pPr>
            <a:r>
              <a:rPr lang="en-GB" i="1" dirty="0"/>
              <a:t>High value PSA Q: 4 marks </a:t>
            </a:r>
          </a:p>
          <a:p>
            <a:pPr marL="0" indent="0">
              <a:lnSpc>
                <a:spcPct val="120000"/>
              </a:lnSpc>
              <a:buNone/>
            </a:pPr>
            <a:r>
              <a:rPr lang="en-GB" sz="2800" b="1" dirty="0">
                <a:latin typeface="+mn-lt"/>
              </a:rPr>
              <a:t>Official description </a:t>
            </a:r>
          </a:p>
          <a:p>
            <a:pPr lvl="1">
              <a:lnSpc>
                <a:spcPct val="120000"/>
              </a:lnSpc>
            </a:pPr>
            <a:r>
              <a:rPr lang="en-GB" i="1" dirty="0"/>
              <a:t>Presents a prescription for review – that was written by someone else</a:t>
            </a:r>
          </a:p>
          <a:p>
            <a:pPr lvl="1">
              <a:lnSpc>
                <a:spcPct val="120000"/>
              </a:lnSpc>
            </a:pPr>
            <a:r>
              <a:rPr lang="en-GB" i="1" dirty="0"/>
              <a:t>Reasoning and judgement</a:t>
            </a:r>
          </a:p>
          <a:p>
            <a:pPr lvl="2">
              <a:lnSpc>
                <a:spcPct val="120000"/>
              </a:lnSpc>
            </a:pPr>
            <a:r>
              <a:rPr lang="en-GB" i="1" dirty="0"/>
              <a:t>You are asked to decide which components of the prescription are inappropriate, wrong / error, unsafe or ineffective</a:t>
            </a:r>
          </a:p>
          <a:p>
            <a:pPr lvl="1">
              <a:lnSpc>
                <a:spcPct val="120000"/>
              </a:lnSpc>
            </a:pPr>
            <a:r>
              <a:rPr lang="en-GB" b="1" dirty="0"/>
              <a:t>So: this requires you to spot </a:t>
            </a:r>
          </a:p>
          <a:p>
            <a:pPr lvl="2">
              <a:lnSpc>
                <a:spcPct val="120000"/>
              </a:lnSpc>
            </a:pPr>
            <a:r>
              <a:rPr lang="en-GB" b="1" dirty="0"/>
              <a:t>Important drug / other interactions </a:t>
            </a:r>
          </a:p>
          <a:p>
            <a:pPr lvl="2">
              <a:lnSpc>
                <a:spcPct val="120000"/>
              </a:lnSpc>
            </a:pPr>
            <a:r>
              <a:rPr lang="en-GB" b="1" dirty="0"/>
              <a:t>Serious dosing errors – dose, time, route</a:t>
            </a:r>
          </a:p>
          <a:p>
            <a:pPr lvl="2">
              <a:lnSpc>
                <a:spcPct val="120000"/>
              </a:lnSpc>
            </a:pPr>
            <a:r>
              <a:rPr lang="en-GB" b="1" dirty="0"/>
              <a:t>Caution/CI, e.g., allergy, renal impairment, pregnancy, medical hx </a:t>
            </a:r>
          </a:p>
          <a:p>
            <a:pPr lvl="2">
              <a:lnSpc>
                <a:spcPct val="120000"/>
              </a:lnSpc>
            </a:pPr>
            <a:r>
              <a:rPr lang="en-GB" b="1" dirty="0"/>
              <a:t>Dose adjustments – kidneys, weight, child</a:t>
            </a:r>
          </a:p>
          <a:p>
            <a:pPr lvl="2">
              <a:lnSpc>
                <a:spcPct val="120000"/>
              </a:lnSpc>
            </a:pPr>
            <a:r>
              <a:rPr lang="en-GB" b="1" dirty="0"/>
              <a:t>Side effect risks for </a:t>
            </a:r>
            <a:r>
              <a:rPr lang="en-GB" b="1" u="sng" dirty="0"/>
              <a:t>this</a:t>
            </a:r>
            <a:r>
              <a:rPr lang="en-GB" b="1" dirty="0"/>
              <a:t> particular patient</a:t>
            </a:r>
          </a:p>
          <a:p>
            <a:pPr lvl="1">
              <a:lnSpc>
                <a:spcPct val="120000"/>
              </a:lnSpc>
            </a:pPr>
            <a:r>
              <a:rPr lang="en-GB" dirty="0"/>
              <a:t>Total list of medicines for each question item ≥6. </a:t>
            </a:r>
          </a:p>
          <a:p>
            <a:pPr lvl="1">
              <a:lnSpc>
                <a:spcPct val="120000"/>
              </a:lnSpc>
            </a:pPr>
            <a:r>
              <a:rPr lang="en-GB" dirty="0"/>
              <a:t>Some knowledge of common effects, adverse reactions and  interactions assumed - format provides flexibility to examine practical CPT as it applies often in clinical practice</a:t>
            </a:r>
          </a:p>
        </p:txBody>
      </p:sp>
    </p:spTree>
    <p:extLst>
      <p:ext uri="{BB962C8B-B14F-4D97-AF65-F5344CB8AC3E}">
        <p14:creationId xmlns:p14="http://schemas.microsoft.com/office/powerpoint/2010/main" val="3533396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83924"/>
            <a:ext cx="10515600" cy="2350504"/>
          </a:xfrm>
        </p:spPr>
        <p:txBody>
          <a:bodyPr>
            <a:noAutofit/>
          </a:bodyPr>
          <a:lstStyle/>
          <a:p>
            <a:r>
              <a:rPr lang="en-GB" sz="2400" b="1" dirty="0">
                <a:solidFill>
                  <a:prstClr val="black"/>
                </a:solidFill>
                <a:latin typeface="Calibri" panose="020F0502020204030204"/>
              </a:rPr>
              <a:t>(54M) PMH: </a:t>
            </a:r>
            <a:r>
              <a:rPr lang="en-GB" sz="2400" dirty="0">
                <a:solidFill>
                  <a:prstClr val="black"/>
                </a:solidFill>
                <a:latin typeface="Calibri" panose="020F0502020204030204"/>
              </a:rPr>
              <a:t>Arthritis, atrial fibrillation, stroke, depression, neuropathic pain, nose bleeds</a:t>
            </a:r>
            <a:br>
              <a:rPr lang="en-GB" sz="2400" dirty="0">
                <a:solidFill>
                  <a:prstClr val="black"/>
                </a:solidFill>
                <a:latin typeface="Calibri" panose="020F0502020204030204"/>
              </a:rPr>
            </a:br>
            <a:r>
              <a:rPr lang="en-GB" sz="2400" b="1" dirty="0">
                <a:solidFill>
                  <a:prstClr val="black"/>
                </a:solidFill>
                <a:latin typeface="Calibri" panose="020F0502020204030204"/>
              </a:rPr>
              <a:t>Investigations: </a:t>
            </a:r>
            <a:r>
              <a:rPr lang="en-GB" sz="2400" dirty="0">
                <a:solidFill>
                  <a:prstClr val="black"/>
                </a:solidFill>
                <a:latin typeface="Calibri" panose="020F0502020204030204"/>
              </a:rPr>
              <a:t>Hb 13.4 (11.5-17); WCC 5.2 (3-10); </a:t>
            </a:r>
            <a:r>
              <a:rPr lang="en-GB" sz="2400" dirty="0" err="1">
                <a:solidFill>
                  <a:prstClr val="black"/>
                </a:solidFill>
                <a:latin typeface="Calibri" panose="020F0502020204030204"/>
              </a:rPr>
              <a:t>Plt</a:t>
            </a:r>
            <a:r>
              <a:rPr lang="en-GB" sz="2400" dirty="0">
                <a:solidFill>
                  <a:prstClr val="black"/>
                </a:solidFill>
                <a:latin typeface="Calibri" panose="020F0502020204030204"/>
              </a:rPr>
              <a:t> 247 (150-400); Na 137 (132-139);  K 4.3 (3.5-5.3);  PT 21 (9-14); APTT  41 (23-37);  INR 1.9 (&lt;/=1.2).</a:t>
            </a:r>
            <a:br>
              <a:rPr lang="en-GB" sz="2400" dirty="0">
                <a:solidFill>
                  <a:prstClr val="black"/>
                </a:solidFill>
                <a:latin typeface="Calibri" panose="020F0502020204030204"/>
              </a:rPr>
            </a:br>
            <a:br>
              <a:rPr lang="en-GB" sz="2400" dirty="0">
                <a:solidFill>
                  <a:prstClr val="black"/>
                </a:solidFill>
                <a:latin typeface="Calibri" panose="020F0502020204030204"/>
              </a:rPr>
            </a:br>
            <a:r>
              <a:rPr lang="en-GB" sz="2400" dirty="0">
                <a:solidFill>
                  <a:prstClr val="black"/>
                </a:solidFill>
                <a:latin typeface="Calibri" panose="020F0502020204030204"/>
              </a:rPr>
              <a:t>Which of the options below, at usual therapeutic doses, is most likely to explain the abnormalities observed?</a:t>
            </a:r>
            <a:endParaRPr lang="en-GB" sz="2400" dirty="0"/>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AI2" title="Correct Answer Indicator">
            <a:extLst>
              <a:ext uri="{FF2B5EF4-FFF2-40B4-BE49-F238E27FC236}">
                <a16:creationId xmlns:a16="http://schemas.microsoft.com/office/drawing/2014/main" id="{732C3227-BC94-4279-AE52-FC3DD248EEA1}"/>
              </a:ext>
            </a:extLst>
          </p:cNvPr>
          <p:cNvSpPr/>
          <p:nvPr>
            <p:custDataLst>
              <p:tags r:id="rId2"/>
            </p:custDataLst>
          </p:nvPr>
        </p:nvSpPr>
        <p:spPr>
          <a:xfrm rot="10800000">
            <a:off x="915894" y="5943371"/>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PAnswers" title="Answer Text">
            <a:extLst>
              <a:ext uri="{FF2B5EF4-FFF2-40B4-BE49-F238E27FC236}">
                <a16:creationId xmlns:a16="http://schemas.microsoft.com/office/drawing/2014/main" id="{EADA3586-9407-2116-6A41-54A2E34ECA08}"/>
              </a:ext>
            </a:extLst>
          </p:cNvPr>
          <p:cNvSpPr txBox="1">
            <a:spLocks/>
          </p:cNvSpPr>
          <p:nvPr>
            <p:custDataLst>
              <p:tags r:id="rId3"/>
            </p:custDataLst>
          </p:nvPr>
        </p:nvSpPr>
        <p:spPr>
          <a:xfrm>
            <a:off x="1219200" y="2368644"/>
            <a:ext cx="8546123" cy="4210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ct val="20000"/>
              </a:spcBef>
              <a:buFont typeface="Arial" panose="020B0604020202020204" pitchFamily="34" charset="0"/>
              <a:buAutoNum type="alphaUcPeriod"/>
            </a:pPr>
            <a:r>
              <a:rPr lang="en-GB" sz="2400" dirty="0"/>
              <a:t>Aspirin </a:t>
            </a:r>
          </a:p>
          <a:p>
            <a:pPr marL="514350" indent="-514350">
              <a:lnSpc>
                <a:spcPct val="100000"/>
              </a:lnSpc>
              <a:spcBef>
                <a:spcPct val="20000"/>
              </a:spcBef>
              <a:buFont typeface="Arial" panose="020B0604020202020204" pitchFamily="34" charset="0"/>
              <a:buAutoNum type="alphaUcPeriod"/>
            </a:pPr>
            <a:r>
              <a:rPr lang="en-GB" sz="2400" dirty="0"/>
              <a:t>Clopidogrel</a:t>
            </a:r>
          </a:p>
          <a:p>
            <a:pPr marL="514350" indent="-514350">
              <a:lnSpc>
                <a:spcPct val="100000"/>
              </a:lnSpc>
              <a:spcBef>
                <a:spcPct val="20000"/>
              </a:spcBef>
              <a:buFont typeface="Arial" panose="020B0604020202020204" pitchFamily="34" charset="0"/>
              <a:buAutoNum type="alphaUcPeriod"/>
            </a:pPr>
            <a:r>
              <a:rPr lang="en-GB" sz="2400" dirty="0"/>
              <a:t>Fluoxetine </a:t>
            </a:r>
          </a:p>
          <a:p>
            <a:pPr marL="514350" indent="-514350">
              <a:lnSpc>
                <a:spcPct val="100000"/>
              </a:lnSpc>
              <a:spcBef>
                <a:spcPct val="20000"/>
              </a:spcBef>
              <a:buFont typeface="Arial" panose="020B0604020202020204" pitchFamily="34" charset="0"/>
              <a:buAutoNum type="alphaUcPeriod"/>
            </a:pPr>
            <a:r>
              <a:rPr lang="en-GB" sz="2400" dirty="0"/>
              <a:t>Gabapentin</a:t>
            </a:r>
          </a:p>
          <a:p>
            <a:pPr marL="514350" indent="-514350">
              <a:lnSpc>
                <a:spcPct val="100000"/>
              </a:lnSpc>
              <a:spcBef>
                <a:spcPct val="20000"/>
              </a:spcBef>
              <a:buFont typeface="Arial" panose="020B0604020202020204" pitchFamily="34" charset="0"/>
              <a:buAutoNum type="alphaUcPeriod"/>
            </a:pPr>
            <a:r>
              <a:rPr lang="en-GB" sz="2400" dirty="0"/>
              <a:t>Naproxen</a:t>
            </a:r>
          </a:p>
          <a:p>
            <a:pPr marL="514350" indent="-514350">
              <a:lnSpc>
                <a:spcPct val="100000"/>
              </a:lnSpc>
              <a:spcBef>
                <a:spcPct val="20000"/>
              </a:spcBef>
              <a:buFont typeface="Arial" panose="020B0604020202020204" pitchFamily="34" charset="0"/>
              <a:buAutoNum type="alphaUcPeriod"/>
            </a:pPr>
            <a:r>
              <a:rPr lang="en-GB" sz="2400" dirty="0"/>
              <a:t>Paracetamol</a:t>
            </a:r>
          </a:p>
          <a:p>
            <a:pPr marL="514350" indent="-514350">
              <a:lnSpc>
                <a:spcPct val="100000"/>
              </a:lnSpc>
              <a:spcBef>
                <a:spcPct val="20000"/>
              </a:spcBef>
              <a:buFont typeface="Arial" panose="020B0604020202020204" pitchFamily="34" charset="0"/>
              <a:buAutoNum type="alphaUcPeriod"/>
            </a:pPr>
            <a:r>
              <a:rPr lang="en-GB" sz="2400" dirty="0"/>
              <a:t>Tranexamic Acid</a:t>
            </a:r>
          </a:p>
          <a:p>
            <a:pPr marL="514350" indent="-514350">
              <a:lnSpc>
                <a:spcPct val="100000"/>
              </a:lnSpc>
              <a:spcBef>
                <a:spcPct val="20000"/>
              </a:spcBef>
              <a:buFont typeface="Arial" panose="020B0604020202020204" pitchFamily="34" charset="0"/>
              <a:buAutoNum type="alphaUcPeriod"/>
            </a:pPr>
            <a:r>
              <a:rPr lang="en-GB" sz="2400" dirty="0"/>
              <a:t>All of A-G contribute</a:t>
            </a:r>
          </a:p>
          <a:p>
            <a:pPr marL="514350" indent="-514350">
              <a:lnSpc>
                <a:spcPct val="100000"/>
              </a:lnSpc>
              <a:spcBef>
                <a:spcPct val="20000"/>
              </a:spcBef>
              <a:buFont typeface="Arial" panose="020B0604020202020204" pitchFamily="34" charset="0"/>
              <a:buAutoNum type="alphaUcPeriod"/>
            </a:pPr>
            <a:r>
              <a:rPr lang="en-GB" sz="2400" dirty="0"/>
              <a:t>None of A-G explain</a:t>
            </a:r>
          </a:p>
          <a:p>
            <a:pPr marL="514350" indent="-514350">
              <a:lnSpc>
                <a:spcPct val="100000"/>
              </a:lnSpc>
              <a:spcBef>
                <a:spcPct val="20000"/>
              </a:spcBef>
              <a:buFont typeface="Arial" panose="020B0604020202020204" pitchFamily="34" charset="0"/>
              <a:buAutoNum type="alphaUcPeriod"/>
            </a:pPr>
            <a:endParaRPr lang="en-GB" sz="2400" dirty="0"/>
          </a:p>
        </p:txBody>
      </p:sp>
      <p:sp>
        <p:nvSpPr>
          <p:cNvPr id="3" name="TextBox 2">
            <a:extLst>
              <a:ext uri="{FF2B5EF4-FFF2-40B4-BE49-F238E27FC236}">
                <a16:creationId xmlns:a16="http://schemas.microsoft.com/office/drawing/2014/main" id="{AC39DE84-FAB2-08C4-036B-60A2415D8B98}"/>
              </a:ext>
            </a:extLst>
          </p:cNvPr>
          <p:cNvSpPr txBox="1"/>
          <p:nvPr/>
        </p:nvSpPr>
        <p:spPr>
          <a:xfrm>
            <a:off x="5821327" y="2669247"/>
            <a:ext cx="5794744" cy="2031325"/>
          </a:xfrm>
          <a:prstGeom prst="rect">
            <a:avLst/>
          </a:prstGeom>
          <a:solidFill>
            <a:schemeClr val="accent6">
              <a:lumMod val="20000"/>
              <a:lumOff val="80000"/>
            </a:schemeClr>
          </a:solidFill>
          <a:ln w="38100">
            <a:solidFill>
              <a:srgbClr val="00B050"/>
            </a:solidFill>
          </a:ln>
        </p:spPr>
        <p:txBody>
          <a:bodyPr wrap="square" rtlCol="0">
            <a:spAutoFit/>
          </a:bodyPr>
          <a:lstStyle/>
          <a:p>
            <a:pPr marL="285750" indent="-285750">
              <a:buFont typeface="Arial" panose="020B0604020202020204" pitchFamily="34" charset="0"/>
              <a:buChar char="•"/>
            </a:pPr>
            <a:r>
              <a:rPr lang="en-GB" dirty="0"/>
              <a:t>A, B, C, E, G may affect bleeding in some way – think about the mechanisms - but do not prolong PT / APTT</a:t>
            </a:r>
          </a:p>
          <a:p>
            <a:pPr marL="285750" indent="-285750">
              <a:buFont typeface="Arial" panose="020B0604020202020204" pitchFamily="34" charset="0"/>
              <a:buChar char="•"/>
            </a:pPr>
            <a:r>
              <a:rPr lang="en-GB" dirty="0"/>
              <a:t>Gabapentin is not associated with bleeding risk</a:t>
            </a:r>
          </a:p>
          <a:p>
            <a:pPr marL="285750" indent="-285750">
              <a:buFont typeface="Arial" panose="020B0604020202020204" pitchFamily="34" charset="0"/>
              <a:buChar char="•"/>
            </a:pPr>
            <a:r>
              <a:rPr lang="en-GB" dirty="0"/>
              <a:t>Paracetamol hepatotoxicity, when severe (usually owing to overdose), may affect hepatic synthetic function, </a:t>
            </a:r>
            <a:r>
              <a:rPr lang="en-GB" dirty="0" err="1"/>
              <a:t>incl</a:t>
            </a:r>
            <a:r>
              <a:rPr lang="en-GB" dirty="0"/>
              <a:t> coagulation factors,  </a:t>
            </a:r>
            <a:r>
              <a:rPr lang="en-GB" dirty="0">
                <a:sym typeface="Wingdings" panose="05000000000000000000" pitchFamily="2" charset="2"/>
              </a:rPr>
              <a:t></a:t>
            </a:r>
            <a:r>
              <a:rPr lang="en-GB" dirty="0"/>
              <a:t> PT / APTT prolongation</a:t>
            </a:r>
          </a:p>
          <a:p>
            <a:r>
              <a:rPr lang="en-GB" dirty="0"/>
              <a:t> </a:t>
            </a:r>
          </a:p>
        </p:txBody>
      </p:sp>
    </p:spTree>
    <p:custDataLst>
      <p:tags r:id="rId1"/>
    </p:custDataLst>
    <p:extLst>
      <p:ext uri="{BB962C8B-B14F-4D97-AF65-F5344CB8AC3E}">
        <p14:creationId xmlns:p14="http://schemas.microsoft.com/office/powerpoint/2010/main" val="204803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par>
                          <p:cTn id="11" fill="hold">
                            <p:stCondLst>
                              <p:cond delay="0"/>
                            </p:stCondLst>
                            <p:childTnLst>
                              <p:par>
                                <p:cTn id="12" presetID="2" presetClass="entr" presetSubtype="4"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46C7-1A5F-168B-9EEF-0B19C028DEE9}"/>
              </a:ext>
            </a:extLst>
          </p:cNvPr>
          <p:cNvSpPr>
            <a:spLocks noGrp="1"/>
          </p:cNvSpPr>
          <p:nvPr>
            <p:ph type="title"/>
          </p:nvPr>
        </p:nvSpPr>
        <p:spPr>
          <a:xfrm>
            <a:off x="838200" y="365125"/>
            <a:ext cx="10515600" cy="587375"/>
          </a:xfrm>
        </p:spPr>
        <p:txBody>
          <a:bodyPr>
            <a:normAutofit fontScale="90000"/>
          </a:bodyPr>
          <a:lstStyle/>
          <a:p>
            <a:r>
              <a:rPr lang="en-GB" dirty="0"/>
              <a:t>Review clotting pathways</a:t>
            </a:r>
          </a:p>
        </p:txBody>
      </p:sp>
      <p:sp>
        <p:nvSpPr>
          <p:cNvPr id="5" name="TextBox 4">
            <a:extLst>
              <a:ext uri="{FF2B5EF4-FFF2-40B4-BE49-F238E27FC236}">
                <a16:creationId xmlns:a16="http://schemas.microsoft.com/office/drawing/2014/main" id="{A9ED4348-A1FA-2B27-0FA5-99D1BB33D35B}"/>
              </a:ext>
            </a:extLst>
          </p:cNvPr>
          <p:cNvSpPr txBox="1"/>
          <p:nvPr/>
        </p:nvSpPr>
        <p:spPr>
          <a:xfrm>
            <a:off x="5940942" y="6300261"/>
            <a:ext cx="6096000" cy="369332"/>
          </a:xfrm>
          <a:prstGeom prst="rect">
            <a:avLst/>
          </a:prstGeom>
          <a:noFill/>
        </p:spPr>
        <p:txBody>
          <a:bodyPr wrap="square">
            <a:spAutoFit/>
          </a:bodyPr>
          <a:lstStyle/>
          <a:p>
            <a:r>
              <a:rPr lang="en-GB" dirty="0">
                <a:hlinkClick r:id="rId2"/>
              </a:rPr>
              <a:t>https://onlinelibrary.wiley.com/doi/full/10.1111/ejh.13394</a:t>
            </a:r>
            <a:r>
              <a:rPr lang="en-GB" dirty="0"/>
              <a:t> </a:t>
            </a:r>
          </a:p>
        </p:txBody>
      </p:sp>
      <p:sp>
        <p:nvSpPr>
          <p:cNvPr id="6" name="TextBox 5">
            <a:extLst>
              <a:ext uri="{FF2B5EF4-FFF2-40B4-BE49-F238E27FC236}">
                <a16:creationId xmlns:a16="http://schemas.microsoft.com/office/drawing/2014/main" id="{1831D976-2957-5B26-9164-01462281CD84}"/>
              </a:ext>
            </a:extLst>
          </p:cNvPr>
          <p:cNvSpPr txBox="1"/>
          <p:nvPr/>
        </p:nvSpPr>
        <p:spPr>
          <a:xfrm>
            <a:off x="661147" y="1493783"/>
            <a:ext cx="5295900" cy="2585323"/>
          </a:xfrm>
          <a:prstGeom prst="rect">
            <a:avLst/>
          </a:prstGeom>
          <a:noFill/>
        </p:spPr>
        <p:txBody>
          <a:bodyPr wrap="square">
            <a:spAutoFit/>
          </a:bodyPr>
          <a:lstStyle/>
          <a:p>
            <a:r>
              <a:rPr lang="en-GB" b="1" dirty="0"/>
              <a:t>Causes of prolonged PT include:</a:t>
            </a:r>
            <a:endParaRPr lang="en-GB" dirty="0"/>
          </a:p>
          <a:p>
            <a:pPr>
              <a:buFont typeface="Arial" panose="020B0604020202020204" pitchFamily="34" charset="0"/>
              <a:buChar char="•"/>
            </a:pPr>
            <a:r>
              <a:rPr lang="en-GB" dirty="0"/>
              <a:t>Warfarin use</a:t>
            </a:r>
          </a:p>
          <a:p>
            <a:pPr>
              <a:buFont typeface="Arial" panose="020B0604020202020204" pitchFamily="34" charset="0"/>
              <a:buChar char="•"/>
            </a:pPr>
            <a:r>
              <a:rPr lang="en-GB" dirty="0"/>
              <a:t>DOAC: Dabigatran (direct thrombin inhibitor); </a:t>
            </a:r>
            <a:r>
              <a:rPr lang="en-GB" dirty="0" err="1"/>
              <a:t>FXa</a:t>
            </a:r>
            <a:r>
              <a:rPr lang="en-GB" dirty="0"/>
              <a:t> </a:t>
            </a:r>
            <a:r>
              <a:rPr lang="en-GB" dirty="0" err="1"/>
              <a:t>inhbitors</a:t>
            </a:r>
            <a:r>
              <a:rPr lang="en-GB" dirty="0"/>
              <a:t> (apixaban, etc </a:t>
            </a:r>
            <a:r>
              <a:rPr lang="en-GB" i="1" dirty="0"/>
              <a:t>reported association</a:t>
            </a:r>
            <a:r>
              <a:rPr lang="en-GB" dirty="0"/>
              <a:t>)</a:t>
            </a:r>
          </a:p>
          <a:p>
            <a:pPr>
              <a:buFont typeface="Arial" panose="020B0604020202020204" pitchFamily="34" charset="0"/>
              <a:buChar char="•"/>
            </a:pPr>
            <a:r>
              <a:rPr lang="en-GB" dirty="0"/>
              <a:t>Vitamin K deficiency from malnutrition, biliary obstruction, malabsorption, other</a:t>
            </a:r>
          </a:p>
          <a:p>
            <a:pPr>
              <a:buFont typeface="Arial" panose="020B0604020202020204" pitchFamily="34" charset="0"/>
              <a:buChar char="•"/>
            </a:pPr>
            <a:r>
              <a:rPr lang="en-GB" dirty="0"/>
              <a:t>Liver disease - diminished synthesis of clotting factors.</a:t>
            </a:r>
          </a:p>
          <a:p>
            <a:pPr>
              <a:buFont typeface="Arial" panose="020B0604020202020204" pitchFamily="34" charset="0"/>
              <a:buChar char="•"/>
            </a:pPr>
            <a:r>
              <a:rPr lang="en-GB" dirty="0"/>
              <a:t>Deficiency or presence of an inhibitor to factors I/fibrinogen, II/prothrombin, V, VII, X.</a:t>
            </a:r>
          </a:p>
        </p:txBody>
      </p:sp>
      <p:sp>
        <p:nvSpPr>
          <p:cNvPr id="7" name="TextBox 6">
            <a:extLst>
              <a:ext uri="{FF2B5EF4-FFF2-40B4-BE49-F238E27FC236}">
                <a16:creationId xmlns:a16="http://schemas.microsoft.com/office/drawing/2014/main" id="{5FF46F75-70F0-44E4-9B63-46BC05119069}"/>
              </a:ext>
            </a:extLst>
          </p:cNvPr>
          <p:cNvSpPr txBox="1"/>
          <p:nvPr/>
        </p:nvSpPr>
        <p:spPr>
          <a:xfrm>
            <a:off x="661147" y="4176603"/>
            <a:ext cx="6096000" cy="2308324"/>
          </a:xfrm>
          <a:prstGeom prst="rect">
            <a:avLst/>
          </a:prstGeom>
          <a:noFill/>
        </p:spPr>
        <p:txBody>
          <a:bodyPr wrap="square">
            <a:spAutoFit/>
          </a:bodyPr>
          <a:lstStyle/>
          <a:p>
            <a:r>
              <a:rPr lang="en-GB" b="1" dirty="0"/>
              <a:t>Prolonged PT and </a:t>
            </a:r>
            <a:r>
              <a:rPr lang="en-GB" b="1" dirty="0" err="1"/>
              <a:t>aPTT</a:t>
            </a:r>
            <a:r>
              <a:rPr lang="en-GB" dirty="0"/>
              <a:t>:</a:t>
            </a:r>
          </a:p>
          <a:p>
            <a:r>
              <a:rPr lang="en-GB" dirty="0"/>
              <a:t>Defect is probably in the common clotting pathway, likely deficiency of factor I, II, V, or X. </a:t>
            </a:r>
          </a:p>
          <a:p>
            <a:r>
              <a:rPr lang="en-GB" dirty="0"/>
              <a:t>DOACs: </a:t>
            </a:r>
            <a:r>
              <a:rPr lang="en-GB" i="1" dirty="0"/>
              <a:t>variable effects – but not monitored clinically</a:t>
            </a:r>
          </a:p>
          <a:p>
            <a:endParaRPr lang="en-GB" dirty="0"/>
          </a:p>
          <a:p>
            <a:r>
              <a:rPr lang="en-GB" b="1" dirty="0"/>
              <a:t>Normal PT with an abnormal </a:t>
            </a:r>
            <a:r>
              <a:rPr lang="en-GB" b="1" dirty="0" err="1"/>
              <a:t>aPTT</a:t>
            </a:r>
            <a:r>
              <a:rPr lang="en-GB" b="1" dirty="0"/>
              <a:t>:</a:t>
            </a:r>
          </a:p>
          <a:p>
            <a:r>
              <a:rPr lang="en-GB" dirty="0"/>
              <a:t>Defect probably lies within the intrinsic pathway, and a deficiency of factor VIII, IX, X, or XIII is suggested. </a:t>
            </a:r>
          </a:p>
        </p:txBody>
      </p:sp>
      <p:sp>
        <p:nvSpPr>
          <p:cNvPr id="4" name="TextBox 3">
            <a:extLst>
              <a:ext uri="{FF2B5EF4-FFF2-40B4-BE49-F238E27FC236}">
                <a16:creationId xmlns:a16="http://schemas.microsoft.com/office/drawing/2014/main" id="{B64E6FF6-1478-07A8-595D-2B4FE1DCFE2D}"/>
              </a:ext>
            </a:extLst>
          </p:cNvPr>
          <p:cNvSpPr txBox="1"/>
          <p:nvPr/>
        </p:nvSpPr>
        <p:spPr>
          <a:xfrm>
            <a:off x="6096000" y="1573401"/>
            <a:ext cx="5295900" cy="2308324"/>
          </a:xfrm>
          <a:prstGeom prst="rect">
            <a:avLst/>
          </a:prstGeom>
          <a:noFill/>
        </p:spPr>
        <p:txBody>
          <a:bodyPr wrap="square">
            <a:spAutoFit/>
          </a:bodyPr>
          <a:lstStyle/>
          <a:p>
            <a:r>
              <a:rPr lang="en-GB" b="1" dirty="0"/>
              <a:t>Causes of prolonged APPT include:</a:t>
            </a:r>
            <a:endParaRPr lang="en-GB" dirty="0"/>
          </a:p>
          <a:p>
            <a:pPr>
              <a:buFont typeface="Arial" panose="020B0604020202020204" pitchFamily="34" charset="0"/>
              <a:buChar char="•"/>
            </a:pPr>
            <a:r>
              <a:rPr lang="en-GB" dirty="0"/>
              <a:t>Warfarin use</a:t>
            </a:r>
          </a:p>
          <a:p>
            <a:pPr>
              <a:buFont typeface="Arial" panose="020B0604020202020204" pitchFamily="34" charset="0"/>
              <a:buChar char="•"/>
            </a:pPr>
            <a:r>
              <a:rPr lang="en-GB" dirty="0"/>
              <a:t>Heparin use</a:t>
            </a:r>
          </a:p>
          <a:p>
            <a:pPr>
              <a:buFont typeface="Arial" panose="020B0604020202020204" pitchFamily="34" charset="0"/>
              <a:buChar char="•"/>
            </a:pPr>
            <a:r>
              <a:rPr lang="en-GB" dirty="0"/>
              <a:t>DOAC: Dabigatran (&amp; </a:t>
            </a:r>
            <a:r>
              <a:rPr lang="en-GB" i="1" dirty="0"/>
              <a:t>variably reported</a:t>
            </a:r>
            <a:r>
              <a:rPr lang="en-GB" dirty="0"/>
              <a:t> with </a:t>
            </a:r>
            <a:r>
              <a:rPr lang="en-GB" dirty="0" err="1"/>
              <a:t>FXa</a:t>
            </a:r>
            <a:r>
              <a:rPr lang="en-GB" dirty="0"/>
              <a:t> </a:t>
            </a:r>
            <a:r>
              <a:rPr lang="en-GB" dirty="0" err="1"/>
              <a:t>inh</a:t>
            </a:r>
            <a:r>
              <a:rPr lang="en-GB" dirty="0"/>
              <a:t>, apixaban, etc)</a:t>
            </a:r>
          </a:p>
          <a:p>
            <a:pPr>
              <a:buFont typeface="Arial" panose="020B0604020202020204" pitchFamily="34" charset="0"/>
              <a:buChar char="•"/>
            </a:pPr>
            <a:r>
              <a:rPr lang="en-GB" dirty="0"/>
              <a:t>Liver disease - diminished synthesis of clotting factors.</a:t>
            </a:r>
          </a:p>
          <a:p>
            <a:pPr>
              <a:buFont typeface="Arial" panose="020B0604020202020204" pitchFamily="34" charset="0"/>
              <a:buChar char="•"/>
            </a:pPr>
            <a:r>
              <a:rPr lang="en-GB" dirty="0"/>
              <a:t>Deficiency or presence of an inhibitor of factors I (fibrinogen), II (prothrombin), V, VIII, IX, X, XI and XII</a:t>
            </a:r>
          </a:p>
        </p:txBody>
      </p:sp>
    </p:spTree>
    <p:extLst>
      <p:ext uri="{BB962C8B-B14F-4D97-AF65-F5344CB8AC3E}">
        <p14:creationId xmlns:p14="http://schemas.microsoft.com/office/powerpoint/2010/main" val="1567736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mn-lt"/>
              </a:rPr>
              <a:t>Hepatic function</a:t>
            </a:r>
          </a:p>
        </p:txBody>
      </p:sp>
      <p:sp>
        <p:nvSpPr>
          <p:cNvPr id="3" name="Content Placeholder 2"/>
          <p:cNvSpPr>
            <a:spLocks noGrp="1"/>
          </p:cNvSpPr>
          <p:nvPr>
            <p:ph idx="1"/>
          </p:nvPr>
        </p:nvSpPr>
        <p:spPr>
          <a:xfrm>
            <a:off x="838200" y="1830106"/>
            <a:ext cx="10515600" cy="4560661"/>
          </a:xfrm>
        </p:spPr>
        <p:txBody>
          <a:bodyPr>
            <a:normAutofit fontScale="77500" lnSpcReduction="20000"/>
          </a:bodyPr>
          <a:lstStyle/>
          <a:p>
            <a:r>
              <a:rPr lang="en-GB" dirty="0"/>
              <a:t>BNF not usually helpful. </a:t>
            </a:r>
          </a:p>
          <a:p>
            <a:r>
              <a:rPr lang="en-GB" dirty="0"/>
              <a:t>Guidance often describes “mild / moderate / severe” impairment. </a:t>
            </a:r>
          </a:p>
          <a:p>
            <a:pPr>
              <a:lnSpc>
                <a:spcPct val="120000"/>
              </a:lnSpc>
            </a:pPr>
            <a:r>
              <a:rPr lang="en-GB" dirty="0"/>
              <a:t>Clinical judgement and experience is important – think about the liver’s synthetic capacity – impaired </a:t>
            </a:r>
            <a:r>
              <a:rPr lang="en-GB" dirty="0">
                <a:sym typeface="Wingdings" panose="05000000000000000000" pitchFamily="2" charset="2"/>
              </a:rPr>
              <a:t></a:t>
            </a:r>
            <a:r>
              <a:rPr lang="en-GB" dirty="0"/>
              <a:t>coagulopathy</a:t>
            </a:r>
          </a:p>
          <a:p>
            <a:r>
              <a:rPr lang="en-GB" dirty="0"/>
              <a:t>Be aware of medications that can result in:</a:t>
            </a:r>
          </a:p>
          <a:p>
            <a:pPr lvl="1"/>
            <a:r>
              <a:rPr lang="en-GB" dirty="0"/>
              <a:t>Further hepatotoxicity</a:t>
            </a:r>
          </a:p>
          <a:p>
            <a:pPr lvl="1"/>
            <a:r>
              <a:rPr lang="en-GB" dirty="0"/>
              <a:t>Drowsiness / sedation</a:t>
            </a:r>
          </a:p>
          <a:p>
            <a:pPr lvl="1"/>
            <a:r>
              <a:rPr lang="en-GB" dirty="0"/>
              <a:t>Bleeding </a:t>
            </a:r>
          </a:p>
          <a:p>
            <a:pPr lvl="1"/>
            <a:r>
              <a:rPr lang="en-GB" dirty="0"/>
              <a:t>Renal impairment / dehydration</a:t>
            </a:r>
          </a:p>
          <a:p>
            <a:pPr lvl="1"/>
            <a:r>
              <a:rPr lang="en-GB" dirty="0"/>
              <a:t>Constipation</a:t>
            </a:r>
          </a:p>
          <a:p>
            <a:pPr lvl="1"/>
            <a:endParaRPr lang="en-GB" dirty="0"/>
          </a:p>
          <a:p>
            <a:pPr marL="0" indent="0">
              <a:buNone/>
            </a:pPr>
            <a:r>
              <a:rPr lang="en-GB" b="1" dirty="0">
                <a:solidFill>
                  <a:srgbClr val="FF0000"/>
                </a:solidFill>
              </a:rPr>
              <a:t>Useful references</a:t>
            </a:r>
          </a:p>
          <a:p>
            <a:pPr lvl="1"/>
            <a:r>
              <a:rPr lang="en-GB" dirty="0">
                <a:hlinkClick r:id="rId2"/>
              </a:rPr>
              <a:t>https://bnf.nice.org.uk/medicines-guidance/prescribing-in-hepatic-impairment/</a:t>
            </a:r>
            <a:r>
              <a:rPr lang="en-GB" dirty="0"/>
              <a:t> </a:t>
            </a:r>
          </a:p>
          <a:p>
            <a:pPr lvl="1"/>
            <a:r>
              <a:rPr lang="en-GB" dirty="0">
                <a:hlinkClick r:id="rId3"/>
              </a:rPr>
              <a:t>https://www.ncbi.nlm.nih.gov/pmc/articles/PMC6123093/</a:t>
            </a:r>
            <a:r>
              <a:rPr lang="en-GB" dirty="0"/>
              <a:t> </a:t>
            </a:r>
          </a:p>
        </p:txBody>
      </p:sp>
    </p:spTree>
    <p:extLst>
      <p:ext uri="{BB962C8B-B14F-4D97-AF65-F5344CB8AC3E}">
        <p14:creationId xmlns:p14="http://schemas.microsoft.com/office/powerpoint/2010/main" val="189288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Pregnancy and breastfeeding</a:t>
            </a:r>
          </a:p>
        </p:txBody>
      </p:sp>
    </p:spTree>
    <p:extLst>
      <p:ext uri="{BB962C8B-B14F-4D97-AF65-F5344CB8AC3E}">
        <p14:creationId xmlns:p14="http://schemas.microsoft.com/office/powerpoint/2010/main" val="1928964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658795"/>
          </a:xfrm>
        </p:spPr>
        <p:txBody>
          <a:bodyPr>
            <a:noAutofit/>
          </a:bodyPr>
          <a:lstStyle/>
          <a:p>
            <a:r>
              <a:rPr lang="en-GB" sz="2400" b="1" dirty="0">
                <a:solidFill>
                  <a:prstClr val="black"/>
                </a:solidFill>
                <a:latin typeface="Calibri" panose="020F0502020204030204"/>
              </a:rPr>
              <a:t>(33F) </a:t>
            </a:r>
            <a:r>
              <a:rPr lang="en-GB" sz="2400" dirty="0">
                <a:solidFill>
                  <a:prstClr val="black"/>
                </a:solidFill>
                <a:latin typeface="Calibri" panose="020F0502020204030204"/>
              </a:rPr>
              <a:t>seeking GP pre-conception advice re: drugs and pregnancy</a:t>
            </a:r>
            <a:br>
              <a:rPr lang="en-GB" sz="2400" dirty="0">
                <a:solidFill>
                  <a:prstClr val="black"/>
                </a:solidFill>
                <a:latin typeface="Calibri" panose="020F0502020204030204"/>
              </a:rPr>
            </a:br>
            <a:r>
              <a:rPr lang="en-GB" sz="2400" b="1" dirty="0">
                <a:solidFill>
                  <a:prstClr val="black"/>
                </a:solidFill>
                <a:latin typeface="Calibri" panose="020F0502020204030204"/>
              </a:rPr>
              <a:t>PMH: </a:t>
            </a:r>
            <a:r>
              <a:rPr lang="en-GB" sz="2400" dirty="0">
                <a:solidFill>
                  <a:prstClr val="black"/>
                </a:solidFill>
                <a:latin typeface="Calibri" panose="020F0502020204030204"/>
              </a:rPr>
              <a:t>Dilated cardiomyopathy, asthma, type II diabetes mellitus, depression</a:t>
            </a:r>
            <a:br>
              <a:rPr lang="en-GB" sz="2400" dirty="0">
                <a:solidFill>
                  <a:prstClr val="black"/>
                </a:solidFill>
                <a:latin typeface="Calibri" panose="020F0502020204030204"/>
              </a:rPr>
            </a:br>
            <a:br>
              <a:rPr lang="en-GB" sz="2400" b="1" dirty="0">
                <a:solidFill>
                  <a:prstClr val="black"/>
                </a:solidFill>
                <a:latin typeface="Calibri" panose="020F0502020204030204"/>
              </a:rPr>
            </a:br>
            <a:r>
              <a:rPr lang="en-GB" sz="2400" dirty="0">
                <a:solidFill>
                  <a:prstClr val="black"/>
                </a:solidFill>
                <a:latin typeface="Calibri" panose="020F0502020204030204"/>
              </a:rPr>
              <a:t>Select </a:t>
            </a:r>
            <a:r>
              <a:rPr lang="en-GB" sz="2400" i="1" dirty="0">
                <a:solidFill>
                  <a:prstClr val="black"/>
                </a:solidFill>
                <a:latin typeface="Calibri" panose="020F0502020204030204"/>
              </a:rPr>
              <a:t>Two </a:t>
            </a:r>
            <a:r>
              <a:rPr lang="en-GB" sz="2400" dirty="0">
                <a:solidFill>
                  <a:prstClr val="black"/>
                </a:solidFill>
                <a:latin typeface="Calibri" panose="020F0502020204030204"/>
              </a:rPr>
              <a:t>prescriptions that are </a:t>
            </a:r>
            <a:r>
              <a:rPr lang="en-GB" sz="2400" i="1" dirty="0">
                <a:solidFill>
                  <a:prstClr val="black"/>
                </a:solidFill>
                <a:latin typeface="Calibri" panose="020F0502020204030204"/>
              </a:rPr>
              <a:t>most important</a:t>
            </a:r>
            <a:r>
              <a:rPr lang="en-GB" sz="2400" dirty="0">
                <a:solidFill>
                  <a:prstClr val="black"/>
                </a:solidFill>
                <a:latin typeface="Calibri" panose="020F0502020204030204"/>
              </a:rPr>
              <a:t> to stop while trying to conceive </a:t>
            </a:r>
            <a:endParaRPr lang="en-GB" sz="3200" dirty="0"/>
          </a:p>
        </p:txBody>
      </p:sp>
      <p:sp>
        <p:nvSpPr>
          <p:cNvPr id="3" name="TPAnswers" title="Answer Text"/>
          <p:cNvSpPr>
            <a:spLocks noGrp="1"/>
          </p:cNvSpPr>
          <p:nvPr>
            <p:ph type="body" idx="1"/>
            <p:custDataLst>
              <p:tags r:id="rId2"/>
            </p:custDataLst>
          </p:nvPr>
        </p:nvSpPr>
        <p:spPr>
          <a:xfrm>
            <a:off x="457200" y="1998783"/>
            <a:ext cx="8335108" cy="3395693"/>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000" dirty="0"/>
              <a:t>Bisoprolol 5 mg orally daily</a:t>
            </a:r>
          </a:p>
          <a:p>
            <a:pPr marL="514350" indent="-514350">
              <a:lnSpc>
                <a:spcPct val="100000"/>
              </a:lnSpc>
              <a:spcBef>
                <a:spcPct val="20000"/>
              </a:spcBef>
              <a:buFont typeface="Arial" panose="020B0604020202020204" pitchFamily="34" charset="0"/>
              <a:buAutoNum type="alphaUcPeriod"/>
            </a:pPr>
            <a:r>
              <a:rPr lang="en-GB" sz="2000" dirty="0"/>
              <a:t>Enalapril 10mg orally twice daily</a:t>
            </a:r>
          </a:p>
          <a:p>
            <a:pPr marL="514350" indent="-514350">
              <a:lnSpc>
                <a:spcPct val="100000"/>
              </a:lnSpc>
              <a:spcBef>
                <a:spcPct val="20000"/>
              </a:spcBef>
              <a:buFont typeface="Arial" panose="020B0604020202020204" pitchFamily="34" charset="0"/>
              <a:buAutoNum type="alphaUcPeriod"/>
            </a:pPr>
            <a:r>
              <a:rPr lang="en-GB" sz="2000" dirty="0" err="1"/>
              <a:t>Fostair</a:t>
            </a:r>
            <a:r>
              <a:rPr lang="en-GB" sz="2000" dirty="0"/>
              <a:t>® 200/6 (200 micrograms beclomethasone / 6 micrograms formoterol) one puff twice daily</a:t>
            </a:r>
          </a:p>
          <a:p>
            <a:pPr marL="514350" indent="-514350">
              <a:lnSpc>
                <a:spcPct val="100000"/>
              </a:lnSpc>
              <a:spcBef>
                <a:spcPct val="20000"/>
              </a:spcBef>
              <a:buFont typeface="Arial" panose="020B0604020202020204" pitchFamily="34" charset="0"/>
              <a:buAutoNum type="alphaUcPeriod"/>
            </a:pPr>
            <a:r>
              <a:rPr lang="en-GB" sz="2000" dirty="0"/>
              <a:t>Lansoprazole 30 mg orally daily</a:t>
            </a:r>
          </a:p>
          <a:p>
            <a:pPr marL="514350" indent="-514350">
              <a:lnSpc>
                <a:spcPct val="100000"/>
              </a:lnSpc>
              <a:spcBef>
                <a:spcPct val="20000"/>
              </a:spcBef>
              <a:buFont typeface="Arial" panose="020B0604020202020204" pitchFamily="34" charset="0"/>
              <a:buAutoNum type="alphaUcPeriod"/>
            </a:pPr>
            <a:r>
              <a:rPr lang="en-GB" sz="2000" dirty="0"/>
              <a:t>Metformin 850 mg orally three times a day</a:t>
            </a:r>
          </a:p>
          <a:p>
            <a:pPr marL="514350" indent="-514350">
              <a:lnSpc>
                <a:spcPct val="100000"/>
              </a:lnSpc>
              <a:spcBef>
                <a:spcPct val="20000"/>
              </a:spcBef>
              <a:buFont typeface="Arial" panose="020B0604020202020204" pitchFamily="34" charset="0"/>
              <a:buAutoNum type="alphaUcPeriod"/>
            </a:pPr>
            <a:r>
              <a:rPr lang="en-GB" sz="2000" dirty="0"/>
              <a:t>Salbutamol 200 micrograms inhaled as required</a:t>
            </a:r>
          </a:p>
          <a:p>
            <a:pPr marL="514350" indent="-514350">
              <a:lnSpc>
                <a:spcPct val="100000"/>
              </a:lnSpc>
              <a:spcBef>
                <a:spcPct val="20000"/>
              </a:spcBef>
              <a:buFont typeface="Arial" panose="020B0604020202020204" pitchFamily="34" charset="0"/>
              <a:buAutoNum type="alphaUcPeriod"/>
            </a:pPr>
            <a:r>
              <a:rPr lang="en-GB" sz="2000" dirty="0"/>
              <a:t>Sertraline 50 mg orally daily</a:t>
            </a:r>
          </a:p>
          <a:p>
            <a:pPr marL="514350" indent="-514350">
              <a:lnSpc>
                <a:spcPct val="100000"/>
              </a:lnSpc>
              <a:spcBef>
                <a:spcPct val="20000"/>
              </a:spcBef>
              <a:buFont typeface="Arial" panose="020B0604020202020204" pitchFamily="34" charset="0"/>
              <a:buAutoNum type="alphaUcPeriod"/>
            </a:pPr>
            <a:r>
              <a:rPr lang="en-GB" sz="2000" dirty="0"/>
              <a:t>Warfarin orally daily dose as per INR (Target 2-3)</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5425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325563"/>
          </a:xfrm>
        </p:spPr>
        <p:txBody>
          <a:bodyPr>
            <a:noAutofit/>
          </a:bodyPr>
          <a:lstStyle/>
          <a:p>
            <a:r>
              <a:rPr lang="en-GB" sz="2400" b="1" dirty="0">
                <a:solidFill>
                  <a:prstClr val="black"/>
                </a:solidFill>
                <a:latin typeface="Calibri" panose="020F0502020204030204"/>
              </a:rPr>
              <a:t>(33F) </a:t>
            </a:r>
            <a:r>
              <a:rPr lang="en-GB" sz="2400" dirty="0">
                <a:solidFill>
                  <a:prstClr val="black"/>
                </a:solidFill>
                <a:latin typeface="Calibri" panose="020F0502020204030204"/>
              </a:rPr>
              <a:t>seeking GP pre-conception advice re: drugs and pregnancy</a:t>
            </a:r>
            <a:br>
              <a:rPr lang="en-GB" sz="2400" dirty="0">
                <a:solidFill>
                  <a:prstClr val="black"/>
                </a:solidFill>
                <a:latin typeface="Calibri" panose="020F0502020204030204"/>
              </a:rPr>
            </a:br>
            <a:r>
              <a:rPr lang="en-GB" sz="2400" b="1" dirty="0">
                <a:solidFill>
                  <a:prstClr val="black"/>
                </a:solidFill>
                <a:latin typeface="Calibri" panose="020F0502020204030204"/>
              </a:rPr>
              <a:t>PMH: </a:t>
            </a:r>
            <a:r>
              <a:rPr lang="en-GB" sz="2400" dirty="0">
                <a:solidFill>
                  <a:prstClr val="black"/>
                </a:solidFill>
                <a:latin typeface="Calibri" panose="020F0502020204030204"/>
              </a:rPr>
              <a:t>Dilated cardiomyopathy, asthma, type II diabetes mellitus, depression</a:t>
            </a:r>
            <a:br>
              <a:rPr lang="en-GB" sz="2400" b="1" dirty="0">
                <a:solidFill>
                  <a:prstClr val="black"/>
                </a:solidFill>
                <a:latin typeface="Calibri" panose="020F0502020204030204"/>
              </a:rPr>
            </a:br>
            <a:r>
              <a:rPr lang="en-GB" sz="2400" dirty="0">
                <a:solidFill>
                  <a:prstClr val="black"/>
                </a:solidFill>
                <a:latin typeface="Calibri" panose="020F0502020204030204"/>
              </a:rPr>
              <a:t>Select </a:t>
            </a:r>
            <a:r>
              <a:rPr lang="en-GB" sz="2400" i="1" dirty="0">
                <a:solidFill>
                  <a:prstClr val="black"/>
                </a:solidFill>
                <a:latin typeface="Calibri" panose="020F0502020204030204"/>
              </a:rPr>
              <a:t>Two </a:t>
            </a:r>
            <a:r>
              <a:rPr lang="en-GB" sz="2400" dirty="0">
                <a:solidFill>
                  <a:prstClr val="black"/>
                </a:solidFill>
                <a:latin typeface="Calibri" panose="020F0502020204030204"/>
              </a:rPr>
              <a:t>prescriptions that are </a:t>
            </a:r>
            <a:r>
              <a:rPr lang="en-GB" sz="2400" i="1" dirty="0">
                <a:solidFill>
                  <a:prstClr val="black"/>
                </a:solidFill>
                <a:latin typeface="Calibri" panose="020F0502020204030204"/>
              </a:rPr>
              <a:t>most important</a:t>
            </a:r>
            <a:r>
              <a:rPr lang="en-GB" sz="2400" dirty="0">
                <a:solidFill>
                  <a:prstClr val="black"/>
                </a:solidFill>
                <a:latin typeface="Calibri" panose="020F0502020204030204"/>
              </a:rPr>
              <a:t> to stop while trying to conceive </a:t>
            </a:r>
            <a:endParaRPr lang="en-GB" sz="3200" dirty="0"/>
          </a:p>
        </p:txBody>
      </p:sp>
      <p:sp>
        <p:nvSpPr>
          <p:cNvPr id="3" name="TPAnswers" title="Answer Text"/>
          <p:cNvSpPr>
            <a:spLocks noGrp="1"/>
          </p:cNvSpPr>
          <p:nvPr>
            <p:ph type="body" idx="1"/>
            <p:custDataLst>
              <p:tags r:id="rId2"/>
            </p:custDataLst>
          </p:nvPr>
        </p:nvSpPr>
        <p:spPr>
          <a:xfrm>
            <a:off x="457200" y="1998783"/>
            <a:ext cx="8335108"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000" dirty="0"/>
              <a:t>Bisoprolol 5 mg orally daily</a:t>
            </a:r>
          </a:p>
          <a:p>
            <a:pPr marL="514350" indent="-514350">
              <a:lnSpc>
                <a:spcPct val="100000"/>
              </a:lnSpc>
              <a:spcBef>
                <a:spcPct val="20000"/>
              </a:spcBef>
              <a:buFont typeface="Arial" panose="020B0604020202020204" pitchFamily="34" charset="0"/>
              <a:buAutoNum type="alphaUcPeriod"/>
            </a:pPr>
            <a:r>
              <a:rPr lang="en-GB" sz="2000" dirty="0"/>
              <a:t>Enalapril 10mg orally twice daily</a:t>
            </a:r>
          </a:p>
          <a:p>
            <a:pPr marL="514350" indent="-514350">
              <a:lnSpc>
                <a:spcPct val="100000"/>
              </a:lnSpc>
              <a:spcBef>
                <a:spcPct val="20000"/>
              </a:spcBef>
              <a:buFont typeface="Arial" panose="020B0604020202020204" pitchFamily="34" charset="0"/>
              <a:buAutoNum type="alphaUcPeriod"/>
            </a:pPr>
            <a:r>
              <a:rPr lang="en-GB" sz="2000" dirty="0" err="1"/>
              <a:t>Fostair</a:t>
            </a:r>
            <a:r>
              <a:rPr lang="en-GB" sz="2000" dirty="0"/>
              <a:t>® 200/6 (200 micrograms beclomethasone / 6 micrograms formoterol) one puff twice daily</a:t>
            </a:r>
          </a:p>
          <a:p>
            <a:pPr marL="514350" indent="-514350">
              <a:lnSpc>
                <a:spcPct val="100000"/>
              </a:lnSpc>
              <a:spcBef>
                <a:spcPct val="20000"/>
              </a:spcBef>
              <a:buFont typeface="Arial" panose="020B0604020202020204" pitchFamily="34" charset="0"/>
              <a:buAutoNum type="alphaUcPeriod"/>
            </a:pPr>
            <a:r>
              <a:rPr lang="en-GB" sz="2000" dirty="0"/>
              <a:t>Lansoprazole 30 mg orally daily</a:t>
            </a:r>
          </a:p>
          <a:p>
            <a:pPr marL="514350" indent="-514350">
              <a:lnSpc>
                <a:spcPct val="100000"/>
              </a:lnSpc>
              <a:spcBef>
                <a:spcPct val="20000"/>
              </a:spcBef>
              <a:buFont typeface="Arial" panose="020B0604020202020204" pitchFamily="34" charset="0"/>
              <a:buAutoNum type="alphaUcPeriod"/>
            </a:pPr>
            <a:r>
              <a:rPr lang="en-GB" sz="2000" dirty="0"/>
              <a:t>Metformin 850 mg orally three times a day</a:t>
            </a:r>
          </a:p>
          <a:p>
            <a:pPr marL="514350" indent="-514350">
              <a:lnSpc>
                <a:spcPct val="100000"/>
              </a:lnSpc>
              <a:spcBef>
                <a:spcPct val="20000"/>
              </a:spcBef>
              <a:buFont typeface="Arial" panose="020B0604020202020204" pitchFamily="34" charset="0"/>
              <a:buAutoNum type="alphaUcPeriod"/>
            </a:pPr>
            <a:r>
              <a:rPr lang="en-GB" sz="2000" dirty="0"/>
              <a:t>Salbutamol 200 micrograms inhaled as required</a:t>
            </a:r>
          </a:p>
          <a:p>
            <a:pPr marL="514350" indent="-514350">
              <a:lnSpc>
                <a:spcPct val="100000"/>
              </a:lnSpc>
              <a:spcBef>
                <a:spcPct val="20000"/>
              </a:spcBef>
              <a:buFont typeface="Arial" panose="020B0604020202020204" pitchFamily="34" charset="0"/>
              <a:buAutoNum type="alphaUcPeriod"/>
            </a:pPr>
            <a:r>
              <a:rPr lang="en-GB" sz="2000" dirty="0"/>
              <a:t>Sertraline 50 mg orally daily</a:t>
            </a:r>
          </a:p>
          <a:p>
            <a:pPr marL="514350" indent="-514350">
              <a:lnSpc>
                <a:spcPct val="100000"/>
              </a:lnSpc>
              <a:spcBef>
                <a:spcPct val="20000"/>
              </a:spcBef>
              <a:buFont typeface="Arial" panose="020B0604020202020204" pitchFamily="34" charset="0"/>
              <a:buAutoNum type="alphaUcPeriod"/>
            </a:pPr>
            <a:r>
              <a:rPr lang="en-GB" sz="2000" dirty="0"/>
              <a:t>Warfarin orally daily dose as per INR (Target 2-3)</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AI2" title="Correct Answer Indicator"/>
          <p:cNvSpPr/>
          <p:nvPr>
            <p:custDataLst>
              <p:tags r:id="rId3"/>
            </p:custDataLst>
          </p:nvPr>
        </p:nvSpPr>
        <p:spPr>
          <a:xfrm rot="10800000">
            <a:off x="302260" y="2393796"/>
            <a:ext cx="241300" cy="241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I3" title="Correct Answer Indicator"/>
          <p:cNvSpPr/>
          <p:nvPr>
            <p:custDataLst>
              <p:tags r:id="rId4"/>
            </p:custDataLst>
          </p:nvPr>
        </p:nvSpPr>
        <p:spPr>
          <a:xfrm rot="10800000">
            <a:off x="259080" y="4936838"/>
            <a:ext cx="241300" cy="241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79297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par>
                          <p:cTn id="11" fill="hold">
                            <p:stCondLst>
                              <p:cond delay="0"/>
                            </p:stCondLst>
                            <p:childTnLst>
                              <p:par>
                                <p:cTn id="12" presetID="2" presetClass="entr" presetSubtype="4"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6018"/>
          </a:xfrm>
        </p:spPr>
        <p:txBody>
          <a:bodyPr>
            <a:normAutofit/>
          </a:bodyPr>
          <a:lstStyle/>
          <a:p>
            <a:r>
              <a:rPr lang="en-GB" sz="3600" b="1" dirty="0">
                <a:latin typeface="+mn-lt"/>
              </a:rPr>
              <a:t>Summary – Prescribing in pregnancy / breastfeeding</a:t>
            </a:r>
          </a:p>
        </p:txBody>
      </p:sp>
      <p:sp>
        <p:nvSpPr>
          <p:cNvPr id="3" name="Content Placeholder 2"/>
          <p:cNvSpPr>
            <a:spLocks noGrp="1"/>
          </p:cNvSpPr>
          <p:nvPr>
            <p:ph idx="1"/>
          </p:nvPr>
        </p:nvSpPr>
        <p:spPr>
          <a:xfrm>
            <a:off x="838200" y="1296537"/>
            <a:ext cx="10826448" cy="5418161"/>
          </a:xfrm>
        </p:spPr>
        <p:txBody>
          <a:bodyPr>
            <a:normAutofit fontScale="70000" lnSpcReduction="20000"/>
          </a:bodyPr>
          <a:lstStyle/>
          <a:p>
            <a:pPr>
              <a:lnSpc>
                <a:spcPct val="120000"/>
              </a:lnSpc>
            </a:pPr>
            <a:r>
              <a:rPr lang="en-GB" dirty="0"/>
              <a:t>For women of childbearing potential, all drugs should be considered in terms of potential for teratogenicity and the risks-benefits discussed</a:t>
            </a:r>
          </a:p>
          <a:p>
            <a:pPr lvl="1">
              <a:lnSpc>
                <a:spcPct val="120000"/>
              </a:lnSpc>
            </a:pPr>
            <a:r>
              <a:rPr lang="en-GB" dirty="0"/>
              <a:t>Discuss contraception where appropriate</a:t>
            </a:r>
          </a:p>
          <a:p>
            <a:pPr lvl="1">
              <a:lnSpc>
                <a:spcPct val="120000"/>
              </a:lnSpc>
            </a:pPr>
            <a:r>
              <a:rPr lang="en-GB" dirty="0"/>
              <a:t>Similar potential for harm should be checked for those who are breastfeeding</a:t>
            </a:r>
          </a:p>
          <a:p>
            <a:pPr lvl="1">
              <a:lnSpc>
                <a:spcPct val="120000"/>
              </a:lnSpc>
            </a:pPr>
            <a:r>
              <a:rPr lang="en-GB" b="1" dirty="0">
                <a:solidFill>
                  <a:srgbClr val="FF0000"/>
                </a:solidFill>
              </a:rPr>
              <a:t>Discussions must be documented in clinical notes – e.g., EMIS (Include activity coding)</a:t>
            </a:r>
          </a:p>
          <a:p>
            <a:pPr marL="0" indent="0">
              <a:lnSpc>
                <a:spcPct val="120000"/>
              </a:lnSpc>
              <a:buNone/>
            </a:pPr>
            <a:r>
              <a:rPr lang="en-GB" sz="2300" b="1" dirty="0"/>
              <a:t>QMUL study: </a:t>
            </a:r>
            <a:r>
              <a:rPr lang="en-GB" sz="2300" dirty="0"/>
              <a:t>Lovegrove E </a:t>
            </a:r>
            <a:r>
              <a:rPr lang="en-GB" sz="2300" i="1" dirty="0"/>
              <a:t>et al</a:t>
            </a:r>
            <a:r>
              <a:rPr lang="en-GB" sz="2300" dirty="0"/>
              <a:t>. </a:t>
            </a:r>
            <a:r>
              <a:rPr lang="en-GB" sz="2300" b="1" dirty="0"/>
              <a:t>Pregnancy protection and pregnancies in women prescribed ACE inhibitors or ARBs: a cross-sectional study in primary care. </a:t>
            </a:r>
          </a:p>
          <a:p>
            <a:pPr marL="0" indent="0">
              <a:lnSpc>
                <a:spcPct val="120000"/>
              </a:lnSpc>
              <a:buNone/>
            </a:pPr>
            <a:r>
              <a:rPr lang="en-GB" sz="2300" dirty="0"/>
              <a:t>Br J Gen </a:t>
            </a:r>
            <a:r>
              <a:rPr lang="en-GB" sz="2300" dirty="0" err="1"/>
              <a:t>Pract</a:t>
            </a:r>
            <a:r>
              <a:rPr lang="en-GB" sz="2300" dirty="0"/>
              <a:t>. 2020 Oct 29;70(700):e778-e784. </a:t>
            </a:r>
            <a:r>
              <a:rPr lang="en-GB" sz="2300" dirty="0" err="1"/>
              <a:t>doi</a:t>
            </a:r>
            <a:r>
              <a:rPr lang="en-GB" sz="2300" dirty="0"/>
              <a:t>: 10.3399/bjgp20X712997</a:t>
            </a:r>
          </a:p>
          <a:p>
            <a:pPr marL="0" indent="0">
              <a:lnSpc>
                <a:spcPct val="120000"/>
              </a:lnSpc>
              <a:buNone/>
            </a:pPr>
            <a:r>
              <a:rPr lang="en-GB" sz="2100" i="1" dirty="0"/>
              <a:t>Of 2651 women aged  15-45 years prescribed an ACE inhibitor or an ARB in a 3-month period </a:t>
            </a:r>
            <a:r>
              <a:rPr lang="en-GB" sz="2100" i="1" u="sng" dirty="0"/>
              <a:t>in East London </a:t>
            </a:r>
            <a:r>
              <a:rPr lang="en-GB" sz="2100" i="1" dirty="0"/>
              <a:t>2159 (81.4%) had no advice and no contraception prescription recorded, 35 (1.3%) had preconception advice recorded, and 230 (8.7%) had contraception advice recorded. A total of 100 pregnancies and 21 terminations/miscarriages were recorded in the 12 months preceding the index date (1 January 2019). </a:t>
            </a:r>
          </a:p>
          <a:p>
            <a:pPr marL="457200" lvl="1" indent="0">
              <a:lnSpc>
                <a:spcPct val="120000"/>
              </a:lnSpc>
              <a:buNone/>
            </a:pPr>
            <a:endParaRPr lang="en-GB" b="1" dirty="0"/>
          </a:p>
          <a:p>
            <a:pPr marL="0" indent="0">
              <a:lnSpc>
                <a:spcPct val="120000"/>
              </a:lnSpc>
              <a:buNone/>
            </a:pPr>
            <a:r>
              <a:rPr lang="en-GB" b="1" dirty="0"/>
              <a:t>MHRA useful information</a:t>
            </a:r>
          </a:p>
          <a:p>
            <a:pPr lvl="1">
              <a:lnSpc>
                <a:spcPct val="120000"/>
              </a:lnSpc>
            </a:pPr>
            <a:r>
              <a:rPr lang="en-GB" dirty="0">
                <a:hlinkClick r:id="rId2"/>
              </a:rPr>
              <a:t>https://www.gov.uk/drug-safety-update/medicines-with-teratogenic-potential-what-is-effective-contraception-and-how-often-is-pregnancy-testing-needed#download-print-and-use-new-table</a:t>
            </a:r>
            <a:r>
              <a:rPr lang="en-GB" dirty="0"/>
              <a:t> </a:t>
            </a:r>
          </a:p>
        </p:txBody>
      </p:sp>
    </p:spTree>
    <p:extLst>
      <p:ext uri="{BB962C8B-B14F-4D97-AF65-F5344CB8AC3E}">
        <p14:creationId xmlns:p14="http://schemas.microsoft.com/office/powerpoint/2010/main" val="1334536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40962" cy="1325563"/>
          </a:xfrm>
        </p:spPr>
        <p:txBody>
          <a:bodyPr/>
          <a:lstStyle/>
          <a:p>
            <a:r>
              <a:rPr lang="en-GB" b="1" dirty="0">
                <a:latin typeface="+mn-lt"/>
              </a:rPr>
              <a:t>Comorbidities -  Contraindication &amp; cautions</a:t>
            </a:r>
          </a:p>
        </p:txBody>
      </p:sp>
    </p:spTree>
    <p:extLst>
      <p:ext uri="{BB962C8B-B14F-4D97-AF65-F5344CB8AC3E}">
        <p14:creationId xmlns:p14="http://schemas.microsoft.com/office/powerpoint/2010/main" val="136776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988666"/>
          </a:xfrm>
        </p:spPr>
        <p:txBody>
          <a:bodyPr>
            <a:noAutofit/>
          </a:bodyPr>
          <a:lstStyle/>
          <a:p>
            <a:r>
              <a:rPr lang="en-GB" sz="2400" b="1" dirty="0">
                <a:solidFill>
                  <a:prstClr val="black"/>
                </a:solidFill>
                <a:latin typeface="Calibri" panose="020F0502020204030204"/>
              </a:rPr>
              <a:t>(64F) </a:t>
            </a:r>
            <a:r>
              <a:rPr lang="en-GB" sz="2400" dirty="0">
                <a:solidFill>
                  <a:prstClr val="black"/>
                </a:solidFill>
                <a:latin typeface="Calibri" panose="020F0502020204030204"/>
              </a:rPr>
              <a:t>Review in Neurology Clinic with new diagnosis of Parkinson’s disease</a:t>
            </a:r>
            <a:br>
              <a:rPr lang="en-GB" sz="2400" dirty="0">
                <a:solidFill>
                  <a:prstClr val="black"/>
                </a:solidFill>
                <a:latin typeface="Calibri" panose="020F0502020204030204"/>
              </a:rPr>
            </a:br>
            <a:r>
              <a:rPr lang="en-GB" sz="2400" b="1" dirty="0">
                <a:solidFill>
                  <a:prstClr val="black"/>
                </a:solidFill>
                <a:latin typeface="Calibri" panose="020F0502020204030204"/>
              </a:rPr>
              <a:t>Other PMH: </a:t>
            </a:r>
            <a:r>
              <a:rPr lang="en-GB" sz="2400" dirty="0">
                <a:solidFill>
                  <a:prstClr val="black"/>
                </a:solidFill>
                <a:latin typeface="Calibri" panose="020F0502020204030204"/>
              </a:rPr>
              <a:t>Gout, hyperthyroidism, bipolar disorder, hypertension, rheumatoid arthritis</a:t>
            </a:r>
            <a:br>
              <a:rPr lang="en-GB" sz="2400" b="1" dirty="0">
                <a:solidFill>
                  <a:prstClr val="black"/>
                </a:solidFill>
                <a:latin typeface="Calibri" panose="020F0502020204030204"/>
              </a:rPr>
            </a:br>
            <a:r>
              <a:rPr lang="en-GB" sz="2400" dirty="0">
                <a:solidFill>
                  <a:prstClr val="black"/>
                </a:solidFill>
                <a:latin typeface="Calibri" panose="020F0502020204030204"/>
              </a:rPr>
              <a:t>Select </a:t>
            </a:r>
            <a:r>
              <a:rPr lang="en-GB" sz="2400" i="1" dirty="0">
                <a:solidFill>
                  <a:prstClr val="black"/>
                </a:solidFill>
                <a:latin typeface="Calibri" panose="020F0502020204030204"/>
              </a:rPr>
              <a:t>two</a:t>
            </a:r>
            <a:r>
              <a:rPr lang="en-GB" sz="2400" dirty="0">
                <a:solidFill>
                  <a:prstClr val="black"/>
                </a:solidFill>
                <a:latin typeface="Calibri" panose="020F0502020204030204"/>
              </a:rPr>
              <a:t> prescriptions that are </a:t>
            </a:r>
            <a:r>
              <a:rPr lang="en-GB" sz="2400" i="1" dirty="0">
                <a:solidFill>
                  <a:prstClr val="black"/>
                </a:solidFill>
                <a:latin typeface="Calibri" panose="020F0502020204030204"/>
              </a:rPr>
              <a:t>most likely</a:t>
            </a:r>
            <a:r>
              <a:rPr lang="en-GB" sz="2400" dirty="0">
                <a:solidFill>
                  <a:prstClr val="black"/>
                </a:solidFill>
                <a:latin typeface="Calibri" panose="020F0502020204030204"/>
              </a:rPr>
              <a:t> to worsen the symptoms of her Parkinson’s disease</a:t>
            </a:r>
            <a:endParaRPr lang="en-GB" sz="3200" dirty="0"/>
          </a:p>
        </p:txBody>
      </p:sp>
      <p:sp>
        <p:nvSpPr>
          <p:cNvPr id="3" name="TPAnswers" title="Answer Text"/>
          <p:cNvSpPr>
            <a:spLocks noGrp="1"/>
          </p:cNvSpPr>
          <p:nvPr>
            <p:ph type="body" idx="1"/>
            <p:custDataLst>
              <p:tags r:id="rId2"/>
            </p:custDataLst>
          </p:nvPr>
        </p:nvSpPr>
        <p:spPr>
          <a:xfrm>
            <a:off x="562187" y="2830935"/>
            <a:ext cx="8335108" cy="3448912"/>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Allopurinol 100 mg orally daily</a:t>
            </a:r>
          </a:p>
          <a:p>
            <a:pPr marL="514350" indent="-514350">
              <a:lnSpc>
                <a:spcPct val="100000"/>
              </a:lnSpc>
              <a:spcBef>
                <a:spcPct val="20000"/>
              </a:spcBef>
              <a:buFont typeface="Arial" panose="020B0604020202020204" pitchFamily="34" charset="0"/>
              <a:buAutoNum type="alphaUcPeriod"/>
            </a:pPr>
            <a:r>
              <a:rPr lang="en-GB" sz="2400" dirty="0" err="1"/>
              <a:t>Carbimazole</a:t>
            </a:r>
            <a:r>
              <a:rPr lang="en-GB" sz="2400" dirty="0"/>
              <a:t> 15 mg orally daily</a:t>
            </a:r>
          </a:p>
          <a:p>
            <a:pPr marL="514350" indent="-514350">
              <a:lnSpc>
                <a:spcPct val="100000"/>
              </a:lnSpc>
              <a:spcBef>
                <a:spcPct val="20000"/>
              </a:spcBef>
              <a:buFont typeface="Arial" panose="020B0604020202020204" pitchFamily="34" charset="0"/>
              <a:buAutoNum type="alphaUcPeriod"/>
            </a:pPr>
            <a:r>
              <a:rPr lang="en-GB" sz="2400" dirty="0"/>
              <a:t>Felodipine 10 mg orally daily</a:t>
            </a:r>
          </a:p>
          <a:p>
            <a:pPr marL="514350" indent="-514350">
              <a:lnSpc>
                <a:spcPct val="100000"/>
              </a:lnSpc>
              <a:spcBef>
                <a:spcPct val="20000"/>
              </a:spcBef>
              <a:buFont typeface="Arial" panose="020B0604020202020204" pitchFamily="34" charset="0"/>
              <a:buAutoNum type="alphaUcPeriod"/>
            </a:pPr>
            <a:r>
              <a:rPr lang="en-GB" sz="2400" dirty="0"/>
              <a:t>Folic acid 5 mg orally weekly</a:t>
            </a:r>
          </a:p>
          <a:p>
            <a:pPr marL="514350" indent="-514350">
              <a:lnSpc>
                <a:spcPct val="100000"/>
              </a:lnSpc>
              <a:spcBef>
                <a:spcPct val="20000"/>
              </a:spcBef>
              <a:buFont typeface="Arial" panose="020B0604020202020204" pitchFamily="34" charset="0"/>
              <a:buAutoNum type="alphaUcPeriod"/>
            </a:pPr>
            <a:r>
              <a:rPr lang="en-GB" sz="2400" dirty="0"/>
              <a:t>Haloperidol 5 mg orally daily</a:t>
            </a:r>
          </a:p>
          <a:p>
            <a:pPr marL="514350" indent="-514350">
              <a:lnSpc>
                <a:spcPct val="100000"/>
              </a:lnSpc>
              <a:spcBef>
                <a:spcPct val="20000"/>
              </a:spcBef>
              <a:buFont typeface="Arial" panose="020B0604020202020204" pitchFamily="34" charset="0"/>
              <a:buAutoNum type="alphaUcPeriod"/>
            </a:pPr>
            <a:r>
              <a:rPr lang="en-GB" sz="2400" dirty="0"/>
              <a:t>Methotrexate 5 mg orally weekly</a:t>
            </a:r>
          </a:p>
          <a:p>
            <a:pPr marL="514350" indent="-514350">
              <a:lnSpc>
                <a:spcPct val="100000"/>
              </a:lnSpc>
              <a:spcBef>
                <a:spcPct val="20000"/>
              </a:spcBef>
              <a:buFont typeface="Arial" panose="020B0604020202020204" pitchFamily="34" charset="0"/>
              <a:buAutoNum type="alphaUcPeriod"/>
            </a:pPr>
            <a:r>
              <a:rPr lang="en-GB" sz="2400" dirty="0"/>
              <a:t>Metoclopramide 50 mg orally as required (max 8hrly)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7336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988666"/>
          </a:xfrm>
        </p:spPr>
        <p:txBody>
          <a:bodyPr>
            <a:noAutofit/>
          </a:bodyPr>
          <a:lstStyle/>
          <a:p>
            <a:r>
              <a:rPr lang="en-GB" sz="2400" b="1" dirty="0">
                <a:solidFill>
                  <a:prstClr val="black"/>
                </a:solidFill>
                <a:latin typeface="Calibri" panose="020F0502020204030204"/>
              </a:rPr>
              <a:t>(64F) </a:t>
            </a:r>
            <a:r>
              <a:rPr lang="en-GB" sz="2400" dirty="0">
                <a:solidFill>
                  <a:prstClr val="black"/>
                </a:solidFill>
                <a:latin typeface="Calibri" panose="020F0502020204030204"/>
              </a:rPr>
              <a:t>Review in Neurology Clinic with new diagnosis of Parkinson’s disease</a:t>
            </a:r>
            <a:br>
              <a:rPr lang="en-GB" sz="2400" dirty="0">
                <a:solidFill>
                  <a:prstClr val="black"/>
                </a:solidFill>
                <a:latin typeface="Calibri" panose="020F0502020204030204"/>
              </a:rPr>
            </a:br>
            <a:r>
              <a:rPr lang="en-GB" sz="2400" b="1" dirty="0">
                <a:solidFill>
                  <a:prstClr val="black"/>
                </a:solidFill>
                <a:latin typeface="Calibri" panose="020F0502020204030204"/>
              </a:rPr>
              <a:t>Other PMH: </a:t>
            </a:r>
            <a:r>
              <a:rPr lang="en-GB" sz="2400" dirty="0">
                <a:solidFill>
                  <a:prstClr val="black"/>
                </a:solidFill>
                <a:latin typeface="Calibri" panose="020F0502020204030204"/>
              </a:rPr>
              <a:t>Gout, hyperthyroidism, bipolar disorder, hypertension, rheumatoid arthritis</a:t>
            </a:r>
            <a:br>
              <a:rPr lang="en-GB" sz="2400" b="1" dirty="0">
                <a:solidFill>
                  <a:prstClr val="black"/>
                </a:solidFill>
                <a:latin typeface="Calibri" panose="020F0502020204030204"/>
              </a:rPr>
            </a:br>
            <a:r>
              <a:rPr lang="en-GB" sz="2400" dirty="0">
                <a:solidFill>
                  <a:prstClr val="black"/>
                </a:solidFill>
                <a:latin typeface="Calibri" panose="020F0502020204030204"/>
              </a:rPr>
              <a:t>Select </a:t>
            </a:r>
            <a:r>
              <a:rPr lang="en-GB" sz="2400" i="1" dirty="0">
                <a:solidFill>
                  <a:prstClr val="black"/>
                </a:solidFill>
                <a:latin typeface="Calibri" panose="020F0502020204030204"/>
              </a:rPr>
              <a:t>two</a:t>
            </a:r>
            <a:r>
              <a:rPr lang="en-GB" sz="2400" dirty="0">
                <a:solidFill>
                  <a:prstClr val="black"/>
                </a:solidFill>
                <a:latin typeface="Calibri" panose="020F0502020204030204"/>
              </a:rPr>
              <a:t> prescriptions that are </a:t>
            </a:r>
            <a:r>
              <a:rPr lang="en-GB" sz="2400" i="1" dirty="0">
                <a:solidFill>
                  <a:prstClr val="black"/>
                </a:solidFill>
                <a:latin typeface="Calibri" panose="020F0502020204030204"/>
              </a:rPr>
              <a:t>most likely</a:t>
            </a:r>
            <a:r>
              <a:rPr lang="en-GB" sz="2400" dirty="0">
                <a:solidFill>
                  <a:prstClr val="black"/>
                </a:solidFill>
                <a:latin typeface="Calibri" panose="020F0502020204030204"/>
              </a:rPr>
              <a:t> to worsen the symptoms of her Parkinson’s disease</a:t>
            </a:r>
            <a:endParaRPr lang="en-GB" sz="3200" dirty="0"/>
          </a:p>
        </p:txBody>
      </p:sp>
      <p:sp>
        <p:nvSpPr>
          <p:cNvPr id="3" name="TPAnswers" title="Answer Text"/>
          <p:cNvSpPr>
            <a:spLocks noGrp="1"/>
          </p:cNvSpPr>
          <p:nvPr>
            <p:ph type="body" idx="1"/>
            <p:custDataLst>
              <p:tags r:id="rId2"/>
            </p:custDataLst>
          </p:nvPr>
        </p:nvSpPr>
        <p:spPr>
          <a:xfrm>
            <a:off x="562187" y="2830935"/>
            <a:ext cx="8335108" cy="3448912"/>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Allopurinol 100 mg orally daily</a:t>
            </a:r>
          </a:p>
          <a:p>
            <a:pPr marL="514350" indent="-514350">
              <a:lnSpc>
                <a:spcPct val="100000"/>
              </a:lnSpc>
              <a:spcBef>
                <a:spcPct val="20000"/>
              </a:spcBef>
              <a:buFont typeface="Arial" panose="020B0604020202020204" pitchFamily="34" charset="0"/>
              <a:buAutoNum type="alphaUcPeriod"/>
            </a:pPr>
            <a:r>
              <a:rPr lang="en-GB" sz="2400" dirty="0" err="1"/>
              <a:t>Carbimazole</a:t>
            </a:r>
            <a:r>
              <a:rPr lang="en-GB" sz="2400" dirty="0"/>
              <a:t> 15 mg orally daily</a:t>
            </a:r>
          </a:p>
          <a:p>
            <a:pPr marL="514350" indent="-514350">
              <a:lnSpc>
                <a:spcPct val="100000"/>
              </a:lnSpc>
              <a:spcBef>
                <a:spcPct val="20000"/>
              </a:spcBef>
              <a:buFont typeface="Arial" panose="020B0604020202020204" pitchFamily="34" charset="0"/>
              <a:buAutoNum type="alphaUcPeriod"/>
            </a:pPr>
            <a:r>
              <a:rPr lang="en-GB" sz="2400" dirty="0"/>
              <a:t>Felodipine 10 mg orally daily</a:t>
            </a:r>
          </a:p>
          <a:p>
            <a:pPr marL="514350" indent="-514350">
              <a:lnSpc>
                <a:spcPct val="100000"/>
              </a:lnSpc>
              <a:spcBef>
                <a:spcPct val="20000"/>
              </a:spcBef>
              <a:buFont typeface="Arial" panose="020B0604020202020204" pitchFamily="34" charset="0"/>
              <a:buAutoNum type="alphaUcPeriod"/>
            </a:pPr>
            <a:r>
              <a:rPr lang="en-GB" sz="2400" dirty="0"/>
              <a:t>Folic acid 5 mg orally weekly</a:t>
            </a:r>
          </a:p>
          <a:p>
            <a:pPr marL="514350" indent="-514350">
              <a:lnSpc>
                <a:spcPct val="100000"/>
              </a:lnSpc>
              <a:spcBef>
                <a:spcPct val="20000"/>
              </a:spcBef>
              <a:buFont typeface="Arial" panose="020B0604020202020204" pitchFamily="34" charset="0"/>
              <a:buAutoNum type="alphaUcPeriod"/>
            </a:pPr>
            <a:r>
              <a:rPr lang="en-GB" sz="2400" dirty="0"/>
              <a:t>Haloperidol 5 mg orally daily</a:t>
            </a:r>
          </a:p>
          <a:p>
            <a:pPr marL="514350" indent="-514350">
              <a:lnSpc>
                <a:spcPct val="100000"/>
              </a:lnSpc>
              <a:spcBef>
                <a:spcPct val="20000"/>
              </a:spcBef>
              <a:buFont typeface="Arial" panose="020B0604020202020204" pitchFamily="34" charset="0"/>
              <a:buAutoNum type="alphaUcPeriod"/>
            </a:pPr>
            <a:r>
              <a:rPr lang="en-GB" sz="2400" dirty="0"/>
              <a:t>Methotrexate 5 mg orally weekly</a:t>
            </a:r>
          </a:p>
          <a:p>
            <a:pPr marL="514350" indent="-514350">
              <a:lnSpc>
                <a:spcPct val="100000"/>
              </a:lnSpc>
              <a:spcBef>
                <a:spcPct val="20000"/>
              </a:spcBef>
              <a:buFont typeface="Arial" panose="020B0604020202020204" pitchFamily="34" charset="0"/>
              <a:buAutoNum type="alphaUcPeriod"/>
            </a:pPr>
            <a:r>
              <a:rPr lang="en-GB" sz="2400" dirty="0"/>
              <a:t>Metoclopramide 50 mg orally as required (max 8hrly)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AI2" title="Correct Answer Indicator"/>
          <p:cNvSpPr/>
          <p:nvPr>
            <p:custDataLst>
              <p:tags r:id="rId3"/>
            </p:custDataLst>
          </p:nvPr>
        </p:nvSpPr>
        <p:spPr>
          <a:xfrm rot="10800000">
            <a:off x="279400" y="470995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AI3" title="Correct Answer Indicator"/>
          <p:cNvSpPr/>
          <p:nvPr>
            <p:custDataLst>
              <p:tags r:id="rId4"/>
            </p:custDataLst>
          </p:nvPr>
        </p:nvSpPr>
        <p:spPr>
          <a:xfrm rot="10800000">
            <a:off x="208764" y="5527171"/>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28874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par>
                          <p:cTn id="11" fill="hold">
                            <p:stCondLst>
                              <p:cond delay="0"/>
                            </p:stCondLst>
                            <p:childTnLst>
                              <p:par>
                                <p:cTn id="12" presetID="2" presetClass="entr" presetSubtype="4"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2489" name="Title 1"/>
          <p:cNvSpPr>
            <a:spLocks noGrp="1"/>
          </p:cNvSpPr>
          <p:nvPr>
            <p:ph type="title" idx="4294967295"/>
          </p:nvPr>
        </p:nvSpPr>
        <p:spPr>
          <a:xfrm>
            <a:off x="38100" y="274637"/>
            <a:ext cx="1508126" cy="5699173"/>
          </a:xfrm>
        </p:spPr>
        <p:txBody>
          <a:bodyPr/>
          <a:lstStyle/>
          <a:p>
            <a:pPr eaLnBrk="1" hangingPunct="1"/>
            <a:r>
              <a:rPr lang="en-US" sz="2000" b="1" dirty="0">
                <a:latin typeface="Calibri" panose="020F0502020204030204" pitchFamily="34" charset="0"/>
                <a:cs typeface="Calibri" panose="020F0502020204030204" pitchFamily="34" charset="0"/>
              </a:rPr>
              <a:t>REV QUESTION VISUAL</a:t>
            </a:r>
            <a:br>
              <a:rPr lang="en-US" sz="2000" b="1" dirty="0">
                <a:latin typeface="Calibri" panose="020F0502020204030204" pitchFamily="34" charset="0"/>
                <a:cs typeface="Calibri" panose="020F0502020204030204" pitchFamily="34" charset="0"/>
              </a:rPr>
            </a:br>
            <a:br>
              <a:rPr lang="en-US" sz="2000" b="1"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Read the PSA blueprint</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document</a:t>
            </a:r>
            <a:br>
              <a:rPr lang="en-US" sz="2000" dirty="0">
                <a:latin typeface="Calibri" panose="020F0502020204030204" pitchFamily="34" charset="0"/>
                <a:cs typeface="Calibri" panose="020F0502020204030204" pitchFamily="34" charset="0"/>
              </a:rPr>
            </a:b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On QM+ Y5 CPT area</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very useful as you prepare </a:t>
            </a:r>
          </a:p>
        </p:txBody>
      </p:sp>
      <p:graphicFrame>
        <p:nvGraphicFramePr>
          <p:cNvPr id="22" name="Content Placeholder 21"/>
          <p:cNvGraphicFramePr>
            <a:graphicFrameLocks noGrp="1"/>
          </p:cNvGraphicFramePr>
          <p:nvPr>
            <p:ph sz="quarter" idx="4294967295"/>
          </p:nvPr>
        </p:nvGraphicFramePr>
        <p:xfrm>
          <a:off x="2236788" y="4216400"/>
          <a:ext cx="8278812" cy="1483360"/>
        </p:xfrm>
        <a:graphic>
          <a:graphicData uri="http://schemas.openxmlformats.org/drawingml/2006/table">
            <a:tbl>
              <a:tblPr firstRow="1" bandRow="1">
                <a:tableStyleId>{69012ECD-51FC-41F1-AA8D-1B2483CD663E}</a:tableStyleId>
              </a:tblPr>
              <a:tblGrid>
                <a:gridCol w="2759604">
                  <a:extLst>
                    <a:ext uri="{9D8B030D-6E8A-4147-A177-3AD203B41FA5}">
                      <a16:colId xmlns:a16="http://schemas.microsoft.com/office/drawing/2014/main" val="20000"/>
                    </a:ext>
                  </a:extLst>
                </a:gridCol>
                <a:gridCol w="2759604">
                  <a:extLst>
                    <a:ext uri="{9D8B030D-6E8A-4147-A177-3AD203B41FA5}">
                      <a16:colId xmlns:a16="http://schemas.microsoft.com/office/drawing/2014/main" val="20001"/>
                    </a:ext>
                  </a:extLst>
                </a:gridCol>
                <a:gridCol w="2759604">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4" name="Rectangle 3"/>
          <p:cNvSpPr/>
          <p:nvPr/>
        </p:nvSpPr>
        <p:spPr>
          <a:xfrm>
            <a:off x="1479690" y="-19920"/>
            <a:ext cx="9144001" cy="67152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Arial"/>
            </a:endParaRPr>
          </a:p>
        </p:txBody>
      </p:sp>
      <p:graphicFrame>
        <p:nvGraphicFramePr>
          <p:cNvPr id="702488" name="Object 31"/>
          <p:cNvGraphicFramePr>
            <a:graphicFrameLocks noChangeAspect="1"/>
          </p:cNvGraphicFramePr>
          <p:nvPr/>
        </p:nvGraphicFramePr>
        <p:xfrm>
          <a:off x="1524000" y="6577014"/>
          <a:ext cx="1111250" cy="280987"/>
        </p:xfrm>
        <a:graphic>
          <a:graphicData uri="http://schemas.openxmlformats.org/presentationml/2006/ole">
            <mc:AlternateContent xmlns:mc="http://schemas.openxmlformats.org/markup-compatibility/2006">
              <mc:Choice xmlns:v="urn:schemas-microsoft-com:vml" Requires="v">
                <p:oleObj name="Document" r:id="rId2" imgW="2958991" imgH="749272" progId="">
                  <p:embed/>
                </p:oleObj>
              </mc:Choice>
              <mc:Fallback>
                <p:oleObj name="Document" r:id="rId2" imgW="2958991" imgH="749272" progId="">
                  <p:embed/>
                  <p:pic>
                    <p:nvPicPr>
                      <p:cNvPr id="702488" name="Object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577014"/>
                        <a:ext cx="1111250" cy="28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702511" name="Picture 5" descr="Medical Schools Council">
            <a:hlinkClick r:id="rId4"/>
          </p:cNvPr>
          <p:cNvPicPr>
            <a:picLocks noChangeAspect="1" noChangeArrowheads="1"/>
          </p:cNvPicPr>
          <p:nvPr/>
        </p:nvPicPr>
        <p:blipFill>
          <a:blip r:embed="rId5"/>
          <a:srcRect/>
          <a:stretch>
            <a:fillRect/>
          </a:stretch>
        </p:blipFill>
        <p:spPr bwMode="auto">
          <a:xfrm>
            <a:off x="10059989" y="6532564"/>
            <a:ext cx="504825" cy="325437"/>
          </a:xfrm>
          <a:prstGeom prst="rect">
            <a:avLst/>
          </a:prstGeom>
          <a:noFill/>
          <a:ln w="9525">
            <a:noFill/>
            <a:miter lim="800000"/>
            <a:headEnd/>
            <a:tailEnd/>
          </a:ln>
        </p:spPr>
      </p:pic>
      <p:sp>
        <p:nvSpPr>
          <p:cNvPr id="702512" name="TextBox 6"/>
          <p:cNvSpPr txBox="1">
            <a:spLocks noChangeArrowheads="1"/>
          </p:cNvSpPr>
          <p:nvPr/>
        </p:nvSpPr>
        <p:spPr bwMode="auto">
          <a:xfrm>
            <a:off x="3581400" y="6484939"/>
            <a:ext cx="5035550" cy="276225"/>
          </a:xfrm>
          <a:prstGeom prst="rect">
            <a:avLst/>
          </a:prstGeom>
          <a:noFill/>
          <a:ln w="9525">
            <a:noFill/>
            <a:miter lim="800000"/>
            <a:headEnd/>
            <a:tailEnd/>
          </a:ln>
        </p:spPr>
        <p:txBody>
          <a:bodyPr>
            <a:spAutoFit/>
          </a:bodyPr>
          <a:lstStyle/>
          <a:p>
            <a:pPr algn="ctr" fontAlgn="base">
              <a:spcBef>
                <a:spcPct val="0"/>
              </a:spcBef>
              <a:spcAft>
                <a:spcPct val="0"/>
              </a:spcAft>
            </a:pPr>
            <a:r>
              <a:rPr lang="en-GB" sz="1200" dirty="0">
                <a:solidFill>
                  <a:srgbClr val="000000"/>
                </a:solidFill>
                <a:latin typeface="Calibri" pitchFamily="34" charset="0"/>
              </a:rPr>
              <a:t>Prescribing Skills Assessment – </a:t>
            </a:r>
            <a:r>
              <a:rPr lang="en-GB" sz="1200" i="1" dirty="0">
                <a:solidFill>
                  <a:srgbClr val="000000"/>
                </a:solidFill>
                <a:latin typeface="Calibri" pitchFamily="34" charset="0"/>
              </a:rPr>
              <a:t>Prescription Review Question Item Example</a:t>
            </a:r>
          </a:p>
        </p:txBody>
      </p:sp>
      <p:sp>
        <p:nvSpPr>
          <p:cNvPr id="8" name="Title 1"/>
          <p:cNvSpPr txBox="1">
            <a:spLocks/>
          </p:cNvSpPr>
          <p:nvPr/>
        </p:nvSpPr>
        <p:spPr>
          <a:xfrm>
            <a:off x="1631950" y="82550"/>
            <a:ext cx="1778000" cy="312738"/>
          </a:xfrm>
          <a:prstGeom prst="rect">
            <a:avLst/>
          </a:prstGeom>
          <a:solidFill>
            <a:srgbClr val="4993FF"/>
          </a:solidFill>
          <a:ln w="12700" cap="flat" cmpd="sng" algn="ctr">
            <a:solidFill>
              <a:sysClr val="windowText" lastClr="000000"/>
            </a:solidFill>
            <a:prstDash val="solid"/>
            <a:round/>
            <a:headEnd type="none" w="med" len="med"/>
            <a:tailEnd type="none" w="med" len="med"/>
          </a:ln>
        </p:spPr>
        <p:txBody>
          <a:bodyPr anchor="ctr"/>
          <a:lstStyle/>
          <a:p>
            <a:pPr>
              <a:defRPr/>
            </a:pPr>
            <a:r>
              <a:rPr lang="en-US" sz="1200" b="1" dirty="0">
                <a:solidFill>
                  <a:sysClr val="windowText" lastClr="000000"/>
                </a:solidFill>
                <a:latin typeface="Calibri"/>
              </a:rPr>
              <a:t>Prescription Review Item</a:t>
            </a:r>
          </a:p>
        </p:txBody>
      </p:sp>
      <p:sp>
        <p:nvSpPr>
          <p:cNvPr id="9" name="Title 1"/>
          <p:cNvSpPr txBox="1">
            <a:spLocks/>
          </p:cNvSpPr>
          <p:nvPr/>
        </p:nvSpPr>
        <p:spPr>
          <a:xfrm>
            <a:off x="5364164" y="82550"/>
            <a:ext cx="649287" cy="312738"/>
          </a:xfrm>
          <a:prstGeom prst="rect">
            <a:avLst/>
          </a:prstGeom>
          <a:solidFill>
            <a:srgbClr val="4993FF"/>
          </a:solidFill>
          <a:ln w="12700" cap="flat" cmpd="sng" algn="ctr">
            <a:solidFill>
              <a:sysClr val="windowText" lastClr="000000"/>
            </a:solidFill>
            <a:prstDash val="solid"/>
            <a:round/>
            <a:headEnd type="none" w="med" len="med"/>
            <a:tailEnd type="none" w="med" len="med"/>
          </a:ln>
        </p:spPr>
        <p:txBody>
          <a:bodyPr anchor="ctr"/>
          <a:lstStyle/>
          <a:p>
            <a:pPr algn="ctr">
              <a:defRPr/>
            </a:pPr>
            <a:r>
              <a:rPr lang="en-US" sz="1050" kern="0" dirty="0">
                <a:solidFill>
                  <a:sysClr val="windowText" lastClr="000000"/>
                </a:solidFill>
                <a:latin typeface="Calibri"/>
              </a:rPr>
              <a:t>REV000</a:t>
            </a:r>
            <a:endParaRPr lang="en-US" sz="1050" dirty="0">
              <a:solidFill>
                <a:sysClr val="windowText" lastClr="000000"/>
              </a:solidFill>
              <a:latin typeface="Calibri"/>
            </a:endParaRPr>
          </a:p>
        </p:txBody>
      </p:sp>
      <p:sp>
        <p:nvSpPr>
          <p:cNvPr id="11" name="Title 1"/>
          <p:cNvSpPr txBox="1">
            <a:spLocks/>
          </p:cNvSpPr>
          <p:nvPr/>
        </p:nvSpPr>
        <p:spPr>
          <a:xfrm>
            <a:off x="5003801"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a:defRPr/>
            </a:pPr>
            <a:r>
              <a:rPr lang="en-US" sz="1400" b="1" dirty="0">
                <a:solidFill>
                  <a:sysClr val="windowText" lastClr="000000"/>
                </a:solidFill>
                <a:latin typeface="Calibri"/>
              </a:rPr>
              <a:t>ID</a:t>
            </a:r>
          </a:p>
        </p:txBody>
      </p:sp>
      <p:sp>
        <p:nvSpPr>
          <p:cNvPr id="12" name="Title 1"/>
          <p:cNvSpPr txBox="1">
            <a:spLocks/>
          </p:cNvSpPr>
          <p:nvPr/>
        </p:nvSpPr>
        <p:spPr>
          <a:xfrm>
            <a:off x="6181726" y="82550"/>
            <a:ext cx="2416175" cy="312738"/>
          </a:xfrm>
          <a:prstGeom prst="rect">
            <a:avLst/>
          </a:prstGeom>
          <a:solidFill>
            <a:sysClr val="window" lastClr="FFFFFF">
              <a:lumMod val="95000"/>
            </a:sysClr>
          </a:solidFill>
          <a:ln w="12700" cap="flat" cmpd="sng" algn="ctr">
            <a:solidFill>
              <a:sysClr val="windowText" lastClr="000000"/>
            </a:solidFill>
            <a:prstDash val="solid"/>
            <a:round/>
            <a:headEnd type="none" w="med" len="med"/>
            <a:tailEnd type="none" w="med" len="med"/>
          </a:ln>
        </p:spPr>
        <p:txBody>
          <a:bodyPr anchor="ctr"/>
          <a:lstStyle/>
          <a:p>
            <a:pPr algn="ctr">
              <a:defRPr/>
            </a:pPr>
            <a:r>
              <a:rPr lang="en-US" sz="1100" kern="0" dirty="0">
                <a:solidFill>
                  <a:sysClr val="windowText" lastClr="000000"/>
                </a:solidFill>
                <a:latin typeface="Calibri"/>
              </a:rPr>
              <a:t>This question item is worth </a:t>
            </a:r>
            <a:r>
              <a:rPr lang="en-US" sz="1100" b="1" kern="0" dirty="0">
                <a:solidFill>
                  <a:sysClr val="windowText" lastClr="000000"/>
                </a:solidFill>
                <a:latin typeface="Calibri"/>
              </a:rPr>
              <a:t>4 marks</a:t>
            </a:r>
            <a:endParaRPr lang="en-US" sz="1100" b="1" dirty="0">
              <a:solidFill>
                <a:sysClr val="windowText" lastClr="000000"/>
              </a:solidFill>
              <a:latin typeface="Calibri"/>
            </a:endParaRPr>
          </a:p>
        </p:txBody>
      </p:sp>
      <p:sp>
        <p:nvSpPr>
          <p:cNvPr id="13" name="Title 1"/>
          <p:cNvSpPr txBox="1">
            <a:spLocks/>
          </p:cNvSpPr>
          <p:nvPr/>
        </p:nvSpPr>
        <p:spPr>
          <a:xfrm>
            <a:off x="8947150" y="82550"/>
            <a:ext cx="908050" cy="312738"/>
          </a:xfrm>
          <a:prstGeom prst="rect">
            <a:avLst/>
          </a:prstGeom>
          <a:ln w="3175" cap="flat" cmpd="sng" algn="ctr">
            <a:solidFill>
              <a:sysClr val="windowText" lastClr="000000"/>
            </a:solidFill>
            <a:prstDash val="solid"/>
            <a:round/>
            <a:headEnd type="none" w="med" len="med"/>
            <a:tailEnd type="none" w="med" len="med"/>
          </a:ln>
        </p:spPr>
        <p:txBody>
          <a:bodyPr anchor="ctr"/>
          <a:lstStyle/>
          <a:p>
            <a:pPr algn="ctr">
              <a:defRPr/>
            </a:pPr>
            <a:r>
              <a:rPr lang="en-US" sz="800" dirty="0">
                <a:solidFill>
                  <a:sysClr val="windowText" lastClr="000000"/>
                </a:solidFill>
                <a:latin typeface="Calibri"/>
              </a:rPr>
              <a:t>You may use  the BNF at any time </a:t>
            </a:r>
          </a:p>
        </p:txBody>
      </p:sp>
      <p:pic>
        <p:nvPicPr>
          <p:cNvPr id="702518" name="Picture 13" descr="Screen shot 2011-01-25 at 16.58.44.png"/>
          <p:cNvPicPr>
            <a:picLocks noChangeAspect="1"/>
          </p:cNvPicPr>
          <p:nvPr/>
        </p:nvPicPr>
        <p:blipFill>
          <a:blip r:embed="rId6"/>
          <a:srcRect/>
          <a:stretch>
            <a:fillRect/>
          </a:stretch>
        </p:blipFill>
        <p:spPr bwMode="auto">
          <a:xfrm>
            <a:off x="9855201" y="82550"/>
            <a:ext cx="728663" cy="312738"/>
          </a:xfrm>
          <a:prstGeom prst="rect">
            <a:avLst/>
          </a:prstGeom>
          <a:noFill/>
          <a:ln w="9525">
            <a:noFill/>
            <a:miter lim="800000"/>
            <a:headEnd/>
            <a:tailEnd/>
          </a:ln>
        </p:spPr>
      </p:pic>
      <p:graphicFrame>
        <p:nvGraphicFramePr>
          <p:cNvPr id="15" name="Table 14"/>
          <p:cNvGraphicFramePr>
            <a:graphicFrameLocks noGrp="1"/>
          </p:cNvGraphicFramePr>
          <p:nvPr/>
        </p:nvGraphicFramePr>
        <p:xfrm>
          <a:off x="6278289" y="594679"/>
          <a:ext cx="4237311" cy="3640772"/>
        </p:xfrm>
        <a:graphic>
          <a:graphicData uri="http://schemas.openxmlformats.org/drawingml/2006/table">
            <a:tbl>
              <a:tblPr firstRow="1" bandRow="1">
                <a:tableStyleId>{5940675A-B579-460E-94D1-54222C63F5DA}</a:tableStyleId>
              </a:tblPr>
              <a:tblGrid>
                <a:gridCol w="1468712">
                  <a:extLst>
                    <a:ext uri="{9D8B030D-6E8A-4147-A177-3AD203B41FA5}">
                      <a16:colId xmlns:a16="http://schemas.microsoft.com/office/drawing/2014/main" val="20000"/>
                    </a:ext>
                  </a:extLst>
                </a:gridCol>
                <a:gridCol w="5778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228600">
                  <a:extLst>
                    <a:ext uri="{9D8B030D-6E8A-4147-A177-3AD203B41FA5}">
                      <a16:colId xmlns:a16="http://schemas.microsoft.com/office/drawing/2014/main" val="20004"/>
                    </a:ext>
                  </a:extLst>
                </a:gridCol>
                <a:gridCol w="304800">
                  <a:extLst>
                    <a:ext uri="{9D8B030D-6E8A-4147-A177-3AD203B41FA5}">
                      <a16:colId xmlns:a16="http://schemas.microsoft.com/office/drawing/2014/main" val="20005"/>
                    </a:ext>
                  </a:extLst>
                </a:gridCol>
                <a:gridCol w="211369">
                  <a:extLst>
                    <a:ext uri="{9D8B030D-6E8A-4147-A177-3AD203B41FA5}">
                      <a16:colId xmlns:a16="http://schemas.microsoft.com/office/drawing/2014/main" val="20006"/>
                    </a:ext>
                  </a:extLst>
                </a:gridCol>
                <a:gridCol w="322030">
                  <a:extLst>
                    <a:ext uri="{9D8B030D-6E8A-4147-A177-3AD203B41FA5}">
                      <a16:colId xmlns:a16="http://schemas.microsoft.com/office/drawing/2014/main" val="20007"/>
                    </a:ext>
                  </a:extLst>
                </a:gridCol>
              </a:tblGrid>
              <a:tr h="449262">
                <a:tc gridSpan="4">
                  <a:txBody>
                    <a:bodyPr/>
                    <a:lstStyle/>
                    <a:p>
                      <a:pPr algn="ctr">
                        <a:spcAft>
                          <a:spcPts val="0"/>
                        </a:spcAft>
                      </a:pPr>
                      <a:r>
                        <a:rPr lang="en-GB" sz="1600" b="1" dirty="0"/>
                        <a:t>CURRENT PRESCRIPTIONS</a:t>
                      </a:r>
                    </a:p>
                    <a:p>
                      <a:pPr algn="ctr">
                        <a:spcAft>
                          <a:spcPts val="0"/>
                        </a:spcAft>
                      </a:pPr>
                      <a:endParaRPr lang="en-GB" sz="500" b="1" dirty="0"/>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a:p>
                  </a:txBody>
                  <a:tcPr/>
                </a:tc>
                <a:tc hMerge="1">
                  <a:txBody>
                    <a:bodyPr/>
                    <a:lstStyle/>
                    <a:p>
                      <a:endParaRPr lang="en-GB" sz="1400"/>
                    </a:p>
                  </a:txBody>
                  <a:tcPr/>
                </a:tc>
                <a:tc hMerge="1">
                  <a:txBody>
                    <a:bodyPr/>
                    <a:lstStyle/>
                    <a:p>
                      <a:endParaRPr lang="en-GB" sz="1400" dirty="0"/>
                    </a:p>
                  </a:txBody>
                  <a:tcPr/>
                </a:tc>
                <a:tc>
                  <a:txBody>
                    <a:bodyPr/>
                    <a:lstStyle/>
                    <a:p>
                      <a:endParaRPr lang="en-GB" sz="700" dirty="0"/>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1800"/>
                        </a:spcAft>
                      </a:pPr>
                      <a:endParaRPr lang="en-GB" sz="900" dirty="0"/>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800"/>
                        </a:spcAft>
                      </a:pPr>
                      <a:endParaRPr lang="en-GB" sz="900" dirty="0"/>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1800"/>
                        </a:spcAft>
                      </a:pPr>
                      <a:endParaRPr lang="en-GB" sz="900" dirty="0"/>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6225">
                <a:tc>
                  <a:txBody>
                    <a:bodyPr/>
                    <a:lstStyle/>
                    <a:p>
                      <a:r>
                        <a:rPr lang="en-GB" sz="1100" b="1" dirty="0"/>
                        <a:t>Drug name</a:t>
                      </a:r>
                    </a:p>
                  </a:txBody>
                  <a:tcPr anchor="b">
                    <a:lnL w="12700" cap="flat" cmpd="sng" algn="ctr">
                      <a:solidFill>
                        <a:srgbClr val="00000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r>
                        <a:rPr lang="en-GB" sz="1050" b="1" dirty="0"/>
                        <a:t>Dose</a:t>
                      </a:r>
                    </a:p>
                  </a:txBody>
                  <a:tcPr anchor="b">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r>
                        <a:rPr lang="en-GB" sz="1050" b="1" dirty="0"/>
                        <a:t>Route</a:t>
                      </a:r>
                    </a:p>
                  </a:txBody>
                  <a:tcPr anchor="b">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r>
                        <a:rPr lang="en-GB" sz="1000" b="1" dirty="0"/>
                        <a:t>Freq.</a:t>
                      </a:r>
                    </a:p>
                  </a:txBody>
                  <a:tcPr anchor="b">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GB" sz="7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1400" b="1" dirty="0"/>
                        <a:t>A</a:t>
                      </a:r>
                    </a:p>
                  </a:txBody>
                  <a:tcP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D9D9D9"/>
                    </a:solidFill>
                  </a:tcPr>
                </a:tc>
                <a:tc>
                  <a:txBody>
                    <a:bodyPr/>
                    <a:lstStyle/>
                    <a:p>
                      <a:endParaRPr lang="en-GB" sz="1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1400" b="1" dirty="0"/>
                        <a:t>B</a:t>
                      </a:r>
                    </a:p>
                  </a:txBody>
                  <a:tcPr>
                    <a:lnL w="12700" cap="flat" cmpd="sng" algn="ctr">
                      <a:solidFill>
                        <a:scrgbClr r="0" g="0" b="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rgbClr val="D9D9D9"/>
                    </a:solidFill>
                  </a:tcPr>
                </a:tc>
                <a:extLst>
                  <a:ext uri="{0D108BD9-81ED-4DB2-BD59-A6C34878D82A}">
                    <a16:rowId xmlns:a16="http://schemas.microsoft.com/office/drawing/2014/main" val="10001"/>
                  </a:ext>
                </a:extLst>
              </a:tr>
              <a:tr h="219636">
                <a:tc>
                  <a:txBody>
                    <a:bodyPr/>
                    <a:lstStyle/>
                    <a:p>
                      <a:r>
                        <a:rPr lang="en-GB" sz="1100" dirty="0"/>
                        <a:t>Drug 1</a:t>
                      </a:r>
                    </a:p>
                  </a:txBody>
                  <a:tcPr anchor="ctr">
                    <a:lnT w="12700" cap="flat" cmpd="sng" algn="ctr">
                      <a:solidFill>
                        <a:srgbClr val="000000"/>
                      </a:solidFill>
                      <a:prstDash val="solid"/>
                      <a:round/>
                      <a:headEnd type="none" w="med" len="med"/>
                      <a:tailEnd type="none" w="med" len="med"/>
                    </a:lnT>
                  </a:tcPr>
                </a:tc>
                <a:tc>
                  <a:txBody>
                    <a:bodyPr/>
                    <a:lstStyle/>
                    <a:p>
                      <a:r>
                        <a:rPr lang="en-GB" sz="1100" dirty="0"/>
                        <a:t>xx mg</a:t>
                      </a:r>
                    </a:p>
                  </a:txBody>
                  <a:tcPr anchor="ctr">
                    <a:lnT w="12700" cap="flat" cmpd="sng" algn="ctr">
                      <a:solidFill>
                        <a:srgbClr val="000000"/>
                      </a:solidFill>
                      <a:prstDash val="solid"/>
                      <a:round/>
                      <a:headEnd type="none" w="med" len="med"/>
                      <a:tailEnd type="none" w="med" len="med"/>
                    </a:lnT>
                  </a:tcPr>
                </a:tc>
                <a:tc>
                  <a:txBody>
                    <a:bodyPr/>
                    <a:lstStyle/>
                    <a:p>
                      <a:r>
                        <a:rPr lang="en-US" sz="1100" dirty="0"/>
                        <a:t>IV</a:t>
                      </a:r>
                    </a:p>
                  </a:txBody>
                  <a:tcPr anchor="ctr">
                    <a:lnT w="12700" cap="flat" cmpd="sng" algn="ctr">
                      <a:solidFill>
                        <a:srgbClr val="000000"/>
                      </a:solidFill>
                      <a:prstDash val="solid"/>
                      <a:round/>
                      <a:headEnd type="none" w="med" len="med"/>
                      <a:tailEnd type="none" w="med" len="med"/>
                    </a:lnT>
                  </a:tcPr>
                </a:tc>
                <a:tc>
                  <a:txBody>
                    <a:bodyPr/>
                    <a:lstStyle/>
                    <a:p>
                      <a:r>
                        <a:rPr lang="en-US" sz="1100" dirty="0"/>
                        <a:t>daily</a:t>
                      </a: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endParaRPr lang="en-GB" sz="3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900" dirty="0">
                          <a:latin typeface="ＭＳ ゴシック"/>
                          <a:ea typeface="ＭＳ ゴシック"/>
                          <a:cs typeface="ＭＳ ゴシック"/>
                        </a:rPr>
                        <a:t>☐</a:t>
                      </a:r>
                      <a:endParaRPr lang="en-GB" sz="9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2"/>
                  </a:ext>
                </a:extLst>
              </a:tr>
              <a:tr h="219636">
                <a:tc>
                  <a:txBody>
                    <a:bodyPr/>
                    <a:lstStyle/>
                    <a:p>
                      <a:r>
                        <a:rPr lang="en-GB" sz="1100" dirty="0"/>
                        <a:t>Drug 2</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a:t>xx mg</a:t>
                      </a:r>
                    </a:p>
                  </a:txBody>
                  <a:tcPr anchor="ctr"/>
                </a:tc>
                <a:tc>
                  <a:txBody>
                    <a:bodyPr/>
                    <a:lstStyle/>
                    <a:p>
                      <a:r>
                        <a:rPr lang="en-US" sz="1100" dirty="0"/>
                        <a:t>ORAL</a:t>
                      </a:r>
                    </a:p>
                  </a:txBody>
                  <a:tcPr anchor="ctr"/>
                </a:tc>
                <a:tc>
                  <a:txBody>
                    <a:bodyPr/>
                    <a:lstStyle/>
                    <a:p>
                      <a:r>
                        <a:rPr lang="en-US" sz="1100" dirty="0"/>
                        <a:t>12-hrly</a:t>
                      </a:r>
                    </a:p>
                  </a:txBody>
                  <a:tcPr anchor="ctr">
                    <a:lnR w="12700" cap="flat" cmpd="sng" algn="ctr">
                      <a:solidFill>
                        <a:srgbClr val="000000"/>
                      </a:solidFill>
                      <a:prstDash val="solid"/>
                      <a:round/>
                      <a:headEnd type="none" w="med" len="med"/>
                      <a:tailEnd type="none" w="med" len="med"/>
                    </a:lnR>
                  </a:tcPr>
                </a:tc>
                <a:tc>
                  <a:txBody>
                    <a:bodyPr/>
                    <a:lstStyle/>
                    <a:p>
                      <a:endParaRPr lang="en-GB" sz="3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900" dirty="0">
                          <a:latin typeface="ＭＳ ゴシック"/>
                          <a:ea typeface="ＭＳ ゴシック"/>
                          <a:cs typeface="ＭＳ ゴシック"/>
                        </a:rPr>
                        <a:t>☐</a:t>
                      </a:r>
                      <a:endParaRPr lang="en-GB" sz="9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3"/>
                  </a:ext>
                </a:extLst>
              </a:tr>
              <a:tr h="219636">
                <a:tc>
                  <a:txBody>
                    <a:bodyPr/>
                    <a:lstStyle/>
                    <a:p>
                      <a:r>
                        <a:rPr lang="en-GB" sz="1100" dirty="0"/>
                        <a:t>Drug 3</a:t>
                      </a:r>
                    </a:p>
                  </a:txBody>
                  <a:tcPr anchor="ctr"/>
                </a:tc>
                <a:tc>
                  <a:txBody>
                    <a:bodyPr/>
                    <a:lstStyle/>
                    <a:p>
                      <a:r>
                        <a:rPr lang="en-GB" sz="1100" dirty="0"/>
                        <a:t>xx mg</a:t>
                      </a:r>
                    </a:p>
                  </a:txBody>
                  <a:tcPr anchor="ctr"/>
                </a:tc>
                <a:tc>
                  <a:txBody>
                    <a:bodyPr/>
                    <a:lstStyle/>
                    <a:p>
                      <a:endParaRPr lang="en-US" sz="1100"/>
                    </a:p>
                  </a:txBody>
                  <a:tcPr anchor="ctr"/>
                </a:tc>
                <a:tc>
                  <a:txBody>
                    <a:bodyPr/>
                    <a:lstStyle/>
                    <a:p>
                      <a:endParaRPr lang="en-US" sz="1100"/>
                    </a:p>
                  </a:txBody>
                  <a:tcPr anchor="ctr">
                    <a:lnR w="12700" cap="flat" cmpd="sng" algn="ctr">
                      <a:solidFill>
                        <a:srgbClr val="000000"/>
                      </a:solidFill>
                      <a:prstDash val="solid"/>
                      <a:round/>
                      <a:headEnd type="none" w="med" len="med"/>
                      <a:tailEnd type="none" w="med" len="med"/>
                    </a:lnR>
                  </a:tcPr>
                </a:tc>
                <a:tc>
                  <a:txBody>
                    <a:bodyPr/>
                    <a:lstStyle/>
                    <a:p>
                      <a:endParaRPr lang="en-GB" sz="3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900" dirty="0">
                          <a:latin typeface="ＭＳ ゴシック"/>
                          <a:ea typeface="ＭＳ ゴシック"/>
                          <a:cs typeface="ＭＳ ゴシック"/>
                        </a:rPr>
                        <a:t>☐</a:t>
                      </a:r>
                      <a:endParaRPr lang="en-GB" sz="9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4"/>
                  </a:ext>
                </a:extLst>
              </a:tr>
              <a:tr h="219636">
                <a:tc>
                  <a:txBody>
                    <a:bodyPr/>
                    <a:lstStyle/>
                    <a:p>
                      <a:r>
                        <a:rPr lang="en-GB" sz="1100" dirty="0"/>
                        <a:t>Drug 4</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a:t>xx mg</a:t>
                      </a:r>
                    </a:p>
                  </a:txBody>
                  <a:tcPr anchor="ctr"/>
                </a:tc>
                <a:tc>
                  <a:txBody>
                    <a:bodyPr/>
                    <a:lstStyle/>
                    <a:p>
                      <a:endParaRPr lang="en-US" sz="1100"/>
                    </a:p>
                  </a:txBody>
                  <a:tcPr anchor="ctr"/>
                </a:tc>
                <a:tc>
                  <a:txBody>
                    <a:bodyPr/>
                    <a:lstStyle/>
                    <a:p>
                      <a:endParaRPr lang="en-US" sz="1100"/>
                    </a:p>
                  </a:txBody>
                  <a:tcPr anchor="ctr">
                    <a:lnR w="12700" cap="flat" cmpd="sng" algn="ctr">
                      <a:solidFill>
                        <a:srgbClr val="000000"/>
                      </a:solidFill>
                      <a:prstDash val="solid"/>
                      <a:round/>
                      <a:headEnd type="none" w="med" len="med"/>
                      <a:tailEnd type="none" w="med" len="med"/>
                    </a:lnR>
                  </a:tcPr>
                </a:tc>
                <a:tc>
                  <a:txBody>
                    <a:bodyPr/>
                    <a:lstStyle/>
                    <a:p>
                      <a:endParaRPr lang="en-GB" sz="3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900" dirty="0">
                          <a:latin typeface="ＭＳ ゴシック"/>
                          <a:ea typeface="ＭＳ ゴシック"/>
                          <a:cs typeface="ＭＳ ゴシック"/>
                        </a:rPr>
                        <a:t>☐</a:t>
                      </a:r>
                      <a:endParaRPr lang="en-GB" sz="9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endParaRPr lang="en-GB" sz="9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900" dirty="0">
                          <a:latin typeface="ＭＳ ゴシック"/>
                          <a:ea typeface="ＭＳ ゴシック"/>
                          <a:cs typeface="ＭＳ ゴシック"/>
                        </a:rPr>
                        <a:t>☐</a:t>
                      </a:r>
                      <a:endParaRPr lang="en-GB" sz="900" dirty="0"/>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5"/>
                  </a:ext>
                </a:extLst>
              </a:tr>
              <a:tr h="219636">
                <a:tc>
                  <a:txBody>
                    <a:bodyPr/>
                    <a:lstStyle/>
                    <a:p>
                      <a:r>
                        <a:rPr lang="en-GB" sz="1100" dirty="0"/>
                        <a:t>Drug 5</a:t>
                      </a:r>
                    </a:p>
                  </a:txBody>
                  <a:tcPr anchor="ctr"/>
                </a:tc>
                <a:tc>
                  <a:txBody>
                    <a:bodyPr/>
                    <a:lstStyle/>
                    <a:p>
                      <a:r>
                        <a:rPr lang="en-GB" sz="1100" dirty="0"/>
                        <a:t>xx mg</a:t>
                      </a:r>
                    </a:p>
                  </a:txBody>
                  <a:tcPr anchor="ctr"/>
                </a:tc>
                <a:tc>
                  <a:txBody>
                    <a:bodyPr/>
                    <a:lstStyle/>
                    <a:p>
                      <a:endParaRPr lang="en-US" sz="1100"/>
                    </a:p>
                  </a:txBody>
                  <a:tcPr anchor="ctr"/>
                </a:tc>
                <a:tc>
                  <a:txBody>
                    <a:bodyPr/>
                    <a:lstStyle/>
                    <a:p>
                      <a:endParaRPr lang="en-US" sz="1100"/>
                    </a:p>
                  </a:txBody>
                  <a:tcPr anchor="ctr">
                    <a:lnR w="12700" cap="flat" cmpd="sng" algn="ctr">
                      <a:solidFill>
                        <a:srgbClr val="000000"/>
                      </a:solidFill>
                      <a:prstDash val="solid"/>
                      <a:round/>
                      <a:headEnd type="none" w="med" len="med"/>
                      <a:tailEnd type="none" w="med" len="med"/>
                    </a:lnR>
                  </a:tcPr>
                </a:tc>
                <a:tc>
                  <a:txBody>
                    <a:bodyPr/>
                    <a:lstStyle/>
                    <a:p>
                      <a:endParaRPr lang="en-GB" sz="3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900" dirty="0">
                          <a:latin typeface="ＭＳ ゴシック"/>
                          <a:ea typeface="ＭＳ ゴシック"/>
                          <a:cs typeface="ＭＳ ゴシック"/>
                        </a:rPr>
                        <a:t>☐</a:t>
                      </a:r>
                      <a:endParaRPr lang="en-GB" sz="9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900" dirty="0">
                          <a:latin typeface="ＭＳ ゴシック"/>
                          <a:ea typeface="ＭＳ ゴシック"/>
                          <a:cs typeface="ＭＳ ゴシック"/>
                        </a:rPr>
                        <a:t>☐</a:t>
                      </a:r>
                      <a:endParaRPr lang="en-GB" sz="900" dirty="0"/>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6"/>
                  </a:ext>
                </a:extLst>
              </a:tr>
              <a:tr h="219636">
                <a:tc>
                  <a:txBody>
                    <a:bodyPr/>
                    <a:lstStyle/>
                    <a:p>
                      <a:r>
                        <a:rPr lang="en-GB" sz="1100" dirty="0"/>
                        <a:t>Drug 6</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a:t>xx mg</a:t>
                      </a:r>
                    </a:p>
                  </a:txBody>
                  <a:tcPr anchor="ctr"/>
                </a:tc>
                <a:tc>
                  <a:txBody>
                    <a:bodyPr/>
                    <a:lstStyle/>
                    <a:p>
                      <a:endParaRPr lang="en-US" sz="1100"/>
                    </a:p>
                  </a:txBody>
                  <a:tcPr anchor="ctr"/>
                </a:tc>
                <a:tc>
                  <a:txBody>
                    <a:bodyPr/>
                    <a:lstStyle/>
                    <a:p>
                      <a:endParaRPr lang="en-US" sz="1100"/>
                    </a:p>
                  </a:txBody>
                  <a:tcPr anchor="ctr">
                    <a:lnR w="12700" cap="flat" cmpd="sng" algn="ctr">
                      <a:solidFill>
                        <a:srgbClr val="000000"/>
                      </a:solidFill>
                      <a:prstDash val="solid"/>
                      <a:round/>
                      <a:headEnd type="none" w="med" len="med"/>
                      <a:tailEnd type="none" w="med" len="med"/>
                    </a:lnR>
                  </a:tcPr>
                </a:tc>
                <a:tc>
                  <a:txBody>
                    <a:bodyPr/>
                    <a:lstStyle/>
                    <a:p>
                      <a:endParaRPr lang="en-GB" sz="3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900" dirty="0">
                          <a:latin typeface="ＭＳ ゴシック"/>
                          <a:ea typeface="ＭＳ ゴシック"/>
                          <a:cs typeface="ＭＳ ゴシック"/>
                        </a:rPr>
                        <a:t>☐</a:t>
                      </a:r>
                      <a:endParaRPr lang="en-GB" sz="9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900" dirty="0">
                          <a:latin typeface="ＭＳ ゴシック"/>
                          <a:ea typeface="ＭＳ ゴシック"/>
                          <a:cs typeface="ＭＳ ゴシック"/>
                        </a:rPr>
                        <a:t>☐</a:t>
                      </a:r>
                      <a:endParaRPr lang="en-GB" sz="900" dirty="0"/>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7"/>
                  </a:ext>
                </a:extLst>
              </a:tr>
              <a:tr h="228825">
                <a:tc>
                  <a:txBody>
                    <a:bodyPr/>
                    <a:lstStyle/>
                    <a:p>
                      <a:r>
                        <a:rPr lang="en-GB" sz="1100" dirty="0"/>
                        <a:t>Drug 7</a:t>
                      </a:r>
                    </a:p>
                  </a:txBody>
                  <a:tcPr anchor="ctr"/>
                </a:tc>
                <a:tc>
                  <a:txBody>
                    <a:bodyPr/>
                    <a:lstStyle/>
                    <a:p>
                      <a:r>
                        <a:rPr lang="en-GB" sz="1100" dirty="0"/>
                        <a:t>xx mg</a:t>
                      </a:r>
                    </a:p>
                  </a:txBody>
                  <a:tcPr anchor="ctr"/>
                </a:tc>
                <a:tc>
                  <a:txBody>
                    <a:bodyPr/>
                    <a:lstStyle/>
                    <a:p>
                      <a:endParaRPr lang="en-US" sz="1100"/>
                    </a:p>
                  </a:txBody>
                  <a:tcPr anchor="ctr"/>
                </a:tc>
                <a:tc>
                  <a:txBody>
                    <a:bodyPr/>
                    <a:lstStyle/>
                    <a:p>
                      <a:endParaRPr lang="en-US" sz="1100"/>
                    </a:p>
                  </a:txBody>
                  <a:tcPr anchor="ctr">
                    <a:lnR w="12700" cap="flat" cmpd="sng" algn="ctr">
                      <a:solidFill>
                        <a:srgbClr val="000000"/>
                      </a:solidFill>
                      <a:prstDash val="solid"/>
                      <a:round/>
                      <a:headEnd type="none" w="med" len="med"/>
                      <a:tailEnd type="none" w="med" len="med"/>
                    </a:lnR>
                  </a:tcPr>
                </a:tc>
                <a:tc>
                  <a:txBody>
                    <a:bodyPr/>
                    <a:lstStyle/>
                    <a:p>
                      <a:endParaRPr lang="en-GB" sz="3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900" dirty="0">
                          <a:latin typeface="ＭＳ ゴシック"/>
                          <a:ea typeface="ＭＳ ゴシック"/>
                          <a:cs typeface="ＭＳ ゴシック"/>
                        </a:rPr>
                        <a:t>☐</a:t>
                      </a:r>
                      <a:endParaRPr lang="en-GB" sz="9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endParaRPr lang="en-GB" sz="9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900" dirty="0">
                          <a:latin typeface="ＭＳ ゴシック"/>
                          <a:ea typeface="ＭＳ ゴシック"/>
                          <a:cs typeface="ＭＳ ゴシック"/>
                        </a:rPr>
                        <a:t>☐</a:t>
                      </a:r>
                      <a:endParaRPr lang="en-GB" sz="900" dirty="0"/>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8"/>
                  </a:ext>
                </a:extLst>
              </a:tr>
              <a:tr h="228825">
                <a:tc>
                  <a:txBody>
                    <a:bodyPr/>
                    <a:lstStyle/>
                    <a:p>
                      <a:r>
                        <a:rPr lang="en-GB" sz="1100" dirty="0"/>
                        <a:t>Drug 8</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a:t>xx mg</a:t>
                      </a:r>
                    </a:p>
                  </a:txBody>
                  <a:tcPr anchor="ctr"/>
                </a:tc>
                <a:tc>
                  <a:txBody>
                    <a:bodyPr/>
                    <a:lstStyle/>
                    <a:p>
                      <a:endParaRPr lang="en-US" sz="1100"/>
                    </a:p>
                  </a:txBody>
                  <a:tcPr anchor="ctr"/>
                </a:tc>
                <a:tc>
                  <a:txBody>
                    <a:bodyPr/>
                    <a:lstStyle/>
                    <a:p>
                      <a:endParaRPr lang="en-US" sz="1100"/>
                    </a:p>
                  </a:txBody>
                  <a:tcPr anchor="ctr">
                    <a:lnR w="12700" cap="flat" cmpd="sng" algn="ctr">
                      <a:solidFill>
                        <a:srgbClr val="000000"/>
                      </a:solidFill>
                      <a:prstDash val="solid"/>
                      <a:round/>
                      <a:headEnd type="none" w="med" len="med"/>
                      <a:tailEnd type="none" w="med" len="med"/>
                    </a:lnR>
                  </a:tcPr>
                </a:tc>
                <a:tc>
                  <a:txBody>
                    <a:bodyPr/>
                    <a:lstStyle/>
                    <a:p>
                      <a:endParaRPr lang="en-GB" sz="3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900" dirty="0">
                          <a:latin typeface="ＭＳ ゴシック"/>
                          <a:ea typeface="ＭＳ ゴシック"/>
                          <a:cs typeface="ＭＳ ゴシック"/>
                        </a:rPr>
                        <a:t>☐</a:t>
                      </a:r>
                      <a:endParaRPr lang="en-GB" sz="9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endParaRPr lang="en-GB" sz="9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900" dirty="0">
                          <a:latin typeface="ＭＳ ゴシック"/>
                          <a:ea typeface="ＭＳ ゴシック"/>
                          <a:cs typeface="ＭＳ ゴシック"/>
                        </a:rPr>
                        <a:t>☐</a:t>
                      </a:r>
                      <a:endParaRPr lang="en-GB" sz="900" dirty="0"/>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9"/>
                  </a:ext>
                </a:extLst>
              </a:tr>
              <a:tr h="280670">
                <a:tc>
                  <a:txBody>
                    <a:bodyPr/>
                    <a:lstStyle/>
                    <a:p>
                      <a:r>
                        <a:rPr lang="en-GB" sz="1100" dirty="0"/>
                        <a:t>Drug 9</a:t>
                      </a:r>
                    </a:p>
                  </a:txBody>
                  <a:tcPr anchor="ctr"/>
                </a:tc>
                <a:tc>
                  <a:txBody>
                    <a:bodyPr/>
                    <a:lstStyle/>
                    <a:p>
                      <a:r>
                        <a:rPr lang="en-GB" sz="1100" dirty="0"/>
                        <a:t>xx mg</a:t>
                      </a:r>
                    </a:p>
                  </a:txBody>
                  <a:tcPr anchor="ctr"/>
                </a:tc>
                <a:tc>
                  <a:txBody>
                    <a:bodyPr/>
                    <a:lstStyle/>
                    <a:p>
                      <a:endParaRPr lang="en-US" sz="1100"/>
                    </a:p>
                  </a:txBody>
                  <a:tcPr anchor="ctr"/>
                </a:tc>
                <a:tc>
                  <a:txBody>
                    <a:bodyPr/>
                    <a:lstStyle/>
                    <a:p>
                      <a:endParaRPr lang="en-US" sz="1100" dirty="0"/>
                    </a:p>
                  </a:txBody>
                  <a:tcPr anchor="ctr">
                    <a:lnR w="12700" cap="flat" cmpd="sng" algn="ctr">
                      <a:solidFill>
                        <a:srgbClr val="000000"/>
                      </a:solidFill>
                      <a:prstDash val="solid"/>
                      <a:round/>
                      <a:headEnd type="none" w="med" len="med"/>
                      <a:tailEnd type="none" w="med" len="med"/>
                    </a:lnR>
                  </a:tcPr>
                </a:tc>
                <a:tc>
                  <a:txBody>
                    <a:bodyPr/>
                    <a:lstStyle/>
                    <a:p>
                      <a:endParaRPr lang="en-GB" sz="3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900" dirty="0">
                          <a:latin typeface="ＭＳ ゴシック"/>
                          <a:ea typeface="ＭＳ ゴシック"/>
                          <a:cs typeface="ＭＳ ゴシック"/>
                        </a:rPr>
                        <a:t>☐</a:t>
                      </a:r>
                      <a:endParaRPr lang="en-GB" sz="9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900" dirty="0">
                          <a:latin typeface="ＭＳ ゴシック"/>
                          <a:ea typeface="ＭＳ ゴシック"/>
                          <a:cs typeface="ＭＳ ゴシック"/>
                        </a:rPr>
                        <a:t>☐</a:t>
                      </a:r>
                      <a:endParaRPr lang="en-GB" sz="900" dirty="0"/>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10"/>
                  </a:ext>
                </a:extLst>
              </a:tr>
              <a:tr h="247650">
                <a:tc>
                  <a:txBody>
                    <a:bodyPr/>
                    <a:lstStyle/>
                    <a:p>
                      <a:r>
                        <a:rPr lang="en-GB" sz="1100" dirty="0"/>
                        <a:t>Drug 10</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a:t>xx mg</a:t>
                      </a:r>
                    </a:p>
                  </a:txBody>
                  <a:tcPr anchor="ctr"/>
                </a:tc>
                <a:tc>
                  <a:txBody>
                    <a:bodyPr/>
                    <a:lstStyle/>
                    <a:p>
                      <a:endParaRPr lang="en-US" sz="1100" dirty="0"/>
                    </a:p>
                  </a:txBody>
                  <a:tcPr anchor="ctr"/>
                </a:tc>
                <a:tc>
                  <a:txBody>
                    <a:bodyPr/>
                    <a:lstStyle/>
                    <a:p>
                      <a:endParaRPr lang="en-GB" sz="1100" dirty="0"/>
                    </a:p>
                  </a:txBody>
                  <a:tcPr anchor="ctr">
                    <a:lnR w="12700" cap="flat" cmpd="sng" algn="ctr">
                      <a:solidFill>
                        <a:srgbClr val="000000"/>
                      </a:solidFill>
                      <a:prstDash val="solid"/>
                      <a:round/>
                      <a:headEnd type="none" w="med" len="med"/>
                      <a:tailEnd type="none" w="med" len="med"/>
                    </a:lnR>
                  </a:tcPr>
                </a:tc>
                <a:tc>
                  <a:txBody>
                    <a:bodyPr/>
                    <a:lstStyle/>
                    <a:p>
                      <a:endParaRPr lang="en-GB" sz="3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900" dirty="0">
                          <a:latin typeface="ＭＳ ゴシック"/>
                          <a:ea typeface="ＭＳ ゴシック"/>
                          <a:cs typeface="ＭＳ ゴシック"/>
                        </a:rPr>
                        <a:t>☐</a:t>
                      </a:r>
                      <a:endParaRPr lang="en-GB" sz="9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9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900" dirty="0">
                          <a:latin typeface="ＭＳ ゴシック"/>
                          <a:ea typeface="ＭＳ ゴシック"/>
                          <a:cs typeface="ＭＳ ゴシック"/>
                        </a:rPr>
                        <a:t>☐</a:t>
                      </a:r>
                      <a:endParaRPr lang="en-GB" sz="900" dirty="0"/>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6" name="TextBox 15"/>
          <p:cNvSpPr txBox="1"/>
          <p:nvPr/>
        </p:nvSpPr>
        <p:spPr>
          <a:xfrm>
            <a:off x="1631950" y="598489"/>
            <a:ext cx="4381500" cy="1938337"/>
          </a:xfrm>
          <a:prstGeom prst="rect">
            <a:avLst/>
          </a:prstGeom>
          <a:noFill/>
          <a:ln>
            <a:solidFill>
              <a:srgbClr val="000000"/>
            </a:solidFill>
          </a:ln>
        </p:spPr>
        <p:txBody>
          <a:bodyPr>
            <a:spAutoFit/>
          </a:bodyPr>
          <a:lstStyle/>
          <a:p>
            <a:pPr>
              <a:defRPr/>
            </a:pPr>
            <a:r>
              <a:rPr lang="en-US" sz="1200" b="1" dirty="0">
                <a:solidFill>
                  <a:srgbClr val="000000"/>
                </a:solidFill>
                <a:latin typeface="Arial"/>
              </a:rPr>
              <a:t>Case presentation</a:t>
            </a:r>
          </a:p>
          <a:p>
            <a:pPr>
              <a:defRPr/>
            </a:pPr>
            <a:r>
              <a:rPr lang="en-GB" sz="1200" dirty="0">
                <a:solidFill>
                  <a:srgbClr val="000000"/>
                </a:solidFill>
                <a:latin typeface="Arial"/>
              </a:rPr>
              <a:t>A [</a:t>
            </a:r>
            <a:r>
              <a:rPr lang="en-GB" sz="1200" i="1" dirty="0">
                <a:solidFill>
                  <a:srgbClr val="FFFFFF">
                    <a:lumMod val="50000"/>
                  </a:srgbClr>
                </a:solidFill>
                <a:latin typeface="Arial"/>
              </a:rPr>
              <a:t>age</a:t>
            </a:r>
            <a:r>
              <a:rPr lang="en-GB" sz="1200" dirty="0">
                <a:solidFill>
                  <a:srgbClr val="000000"/>
                </a:solidFill>
                <a:latin typeface="Arial"/>
              </a:rPr>
              <a:t>]-year-old [</a:t>
            </a:r>
            <a:r>
              <a:rPr lang="en-GB" sz="1200" i="1" dirty="0">
                <a:solidFill>
                  <a:srgbClr val="FFFFFF">
                    <a:lumMod val="50000"/>
                  </a:srgbClr>
                </a:solidFill>
                <a:latin typeface="Arial"/>
              </a:rPr>
              <a:t>man/woman/child</a:t>
            </a:r>
            <a:r>
              <a:rPr lang="en-GB" sz="1200" dirty="0">
                <a:solidFill>
                  <a:srgbClr val="000000"/>
                </a:solidFill>
                <a:latin typeface="Arial"/>
              </a:rPr>
              <a:t>] presents to [</a:t>
            </a:r>
            <a:r>
              <a:rPr lang="en-GB" sz="1200" i="1" dirty="0">
                <a:solidFill>
                  <a:srgbClr val="7F7F7F"/>
                </a:solidFill>
                <a:latin typeface="Arial"/>
              </a:rPr>
              <a:t>location and situation</a:t>
            </a:r>
            <a:r>
              <a:rPr lang="en-GB" sz="1200" dirty="0">
                <a:solidFill>
                  <a:srgbClr val="000000"/>
                </a:solidFill>
                <a:latin typeface="Arial"/>
              </a:rPr>
              <a:t>] complaining of [</a:t>
            </a:r>
            <a:r>
              <a:rPr lang="en-GB" sz="1200" i="1" dirty="0">
                <a:solidFill>
                  <a:srgbClr val="7F7F7F"/>
                </a:solidFill>
                <a:latin typeface="Arial"/>
              </a:rPr>
              <a:t>symptom that might be used as the focus for one of the questions</a:t>
            </a:r>
            <a:r>
              <a:rPr lang="en-GB" sz="1200" dirty="0">
                <a:solidFill>
                  <a:srgbClr val="000000"/>
                </a:solidFill>
                <a:latin typeface="Arial"/>
              </a:rPr>
              <a:t>] etc. </a:t>
            </a:r>
            <a:r>
              <a:rPr lang="en-GB" sz="1200" b="1" dirty="0">
                <a:solidFill>
                  <a:srgbClr val="000000"/>
                </a:solidFill>
                <a:latin typeface="Arial"/>
              </a:rPr>
              <a:t>PMH</a:t>
            </a:r>
            <a:r>
              <a:rPr lang="en-GB" sz="1200" dirty="0">
                <a:solidFill>
                  <a:srgbClr val="000000"/>
                </a:solidFill>
                <a:latin typeface="Arial"/>
              </a:rPr>
              <a:t>. She/he has suffered from …. [</a:t>
            </a:r>
            <a:r>
              <a:rPr lang="en-GB" sz="1200" i="1" dirty="0">
                <a:solidFill>
                  <a:srgbClr val="7F7F7F"/>
                </a:solidFill>
                <a:latin typeface="Arial"/>
              </a:rPr>
              <a:t>describe any past medical history relevant to the scenario</a:t>
            </a:r>
            <a:r>
              <a:rPr lang="en-GB" sz="1200" dirty="0">
                <a:solidFill>
                  <a:srgbClr val="000000"/>
                </a:solidFill>
                <a:latin typeface="Arial"/>
              </a:rPr>
              <a:t>]. </a:t>
            </a:r>
            <a:r>
              <a:rPr lang="en-GB" sz="1200" b="1" dirty="0">
                <a:solidFill>
                  <a:srgbClr val="000000"/>
                </a:solidFill>
                <a:latin typeface="Arial"/>
              </a:rPr>
              <a:t>DH. </a:t>
            </a:r>
            <a:r>
              <a:rPr lang="en-GB" sz="1200" dirty="0">
                <a:solidFill>
                  <a:srgbClr val="000000"/>
                </a:solidFill>
                <a:latin typeface="Arial"/>
              </a:rPr>
              <a:t>She/he normally takes …. [</a:t>
            </a:r>
            <a:r>
              <a:rPr lang="en-GB" sz="1200" i="1" dirty="0">
                <a:solidFill>
                  <a:srgbClr val="7F7F7F"/>
                </a:solidFill>
                <a:latin typeface="Arial"/>
              </a:rPr>
              <a:t>list any current prescriptions</a:t>
            </a:r>
            <a:r>
              <a:rPr lang="en-GB" sz="1200" dirty="0">
                <a:solidFill>
                  <a:srgbClr val="000000"/>
                </a:solidFill>
                <a:latin typeface="Arial"/>
              </a:rPr>
              <a:t>]. </a:t>
            </a:r>
            <a:r>
              <a:rPr lang="en-GB" sz="1200" b="1" dirty="0">
                <a:solidFill>
                  <a:srgbClr val="000000"/>
                </a:solidFill>
                <a:latin typeface="Arial"/>
              </a:rPr>
              <a:t>SH. </a:t>
            </a:r>
            <a:r>
              <a:rPr lang="en-GB" sz="1200" dirty="0">
                <a:solidFill>
                  <a:srgbClr val="000000"/>
                </a:solidFill>
                <a:latin typeface="Arial"/>
              </a:rPr>
              <a:t>[</a:t>
            </a:r>
            <a:r>
              <a:rPr lang="en-GB" sz="1200" i="1" dirty="0">
                <a:solidFill>
                  <a:srgbClr val="7F7F7F"/>
                </a:solidFill>
                <a:latin typeface="Arial"/>
              </a:rPr>
              <a:t>include any relevant social history</a:t>
            </a:r>
            <a:r>
              <a:rPr lang="en-GB" sz="1200" dirty="0">
                <a:solidFill>
                  <a:srgbClr val="000000"/>
                </a:solidFill>
                <a:latin typeface="Arial"/>
              </a:rPr>
              <a:t>] </a:t>
            </a:r>
            <a:r>
              <a:rPr lang="en-US" sz="1200" dirty="0">
                <a:solidFill>
                  <a:srgbClr val="000000"/>
                </a:solidFill>
                <a:latin typeface="Arial"/>
              </a:rPr>
              <a:t>His current regular medicines are listed (right).</a:t>
            </a:r>
            <a:r>
              <a:rPr lang="en-GB" sz="1200" b="1" dirty="0">
                <a:solidFill>
                  <a:srgbClr val="000000"/>
                </a:solidFill>
                <a:latin typeface="Arial"/>
              </a:rPr>
              <a:t> </a:t>
            </a:r>
          </a:p>
          <a:p>
            <a:pPr>
              <a:defRPr/>
            </a:pPr>
            <a:r>
              <a:rPr lang="en-GB" sz="1200" dirty="0">
                <a:solidFill>
                  <a:srgbClr val="000000"/>
                </a:solidFill>
                <a:latin typeface="Arial"/>
              </a:rPr>
              <a:t>[</a:t>
            </a:r>
            <a:r>
              <a:rPr lang="en-GB" sz="1200" i="1" dirty="0">
                <a:solidFill>
                  <a:srgbClr val="7F7F7F"/>
                </a:solidFill>
                <a:latin typeface="Arial"/>
              </a:rPr>
              <a:t>Authors should try to adhere to this general layout but there is room for flexibility – the presentations should be fairly brief</a:t>
            </a:r>
            <a:r>
              <a:rPr lang="en-GB" sz="1200" dirty="0">
                <a:solidFill>
                  <a:srgbClr val="000000"/>
                </a:solidFill>
                <a:latin typeface="Arial"/>
              </a:rPr>
              <a:t>]</a:t>
            </a:r>
            <a:endParaRPr lang="en-US" sz="1200" dirty="0">
              <a:solidFill>
                <a:srgbClr val="000000"/>
              </a:solidFill>
              <a:latin typeface="Arial"/>
            </a:endParaRPr>
          </a:p>
        </p:txBody>
      </p:sp>
      <p:sp>
        <p:nvSpPr>
          <p:cNvPr id="17" name="TextBox 16"/>
          <p:cNvSpPr txBox="1"/>
          <p:nvPr/>
        </p:nvSpPr>
        <p:spPr>
          <a:xfrm>
            <a:off x="1631950" y="2690813"/>
            <a:ext cx="4381500" cy="1016000"/>
          </a:xfrm>
          <a:prstGeom prst="rect">
            <a:avLst/>
          </a:prstGeom>
          <a:solidFill>
            <a:schemeClr val="bg1">
              <a:lumMod val="85000"/>
            </a:schemeClr>
          </a:solidFill>
          <a:ln>
            <a:solidFill>
              <a:srgbClr val="000000"/>
            </a:solidFill>
          </a:ln>
        </p:spPr>
        <p:txBody>
          <a:bodyPr>
            <a:spAutoFit/>
          </a:bodyPr>
          <a:lstStyle/>
          <a:p>
            <a:pPr>
              <a:defRPr/>
            </a:pPr>
            <a:r>
              <a:rPr lang="en-US" sz="1200" b="1" dirty="0">
                <a:solidFill>
                  <a:srgbClr val="000000"/>
                </a:solidFill>
                <a:latin typeface="Arial"/>
              </a:rPr>
              <a:t>Question A</a:t>
            </a:r>
          </a:p>
          <a:p>
            <a:pPr>
              <a:defRPr/>
            </a:pPr>
            <a:r>
              <a:rPr lang="en-US" sz="1200" dirty="0">
                <a:solidFill>
                  <a:srgbClr val="000000"/>
                </a:solidFill>
                <a:latin typeface="Arial"/>
              </a:rPr>
              <a:t>Select the [</a:t>
            </a:r>
            <a:r>
              <a:rPr lang="en-US" sz="1200" i="1" dirty="0">
                <a:solidFill>
                  <a:srgbClr val="000000">
                    <a:lumMod val="65000"/>
                    <a:lumOff val="35000"/>
                  </a:srgbClr>
                </a:solidFill>
                <a:latin typeface="Arial"/>
              </a:rPr>
              <a:t>ONE/TWO prescription/prescriptions</a:t>
            </a:r>
            <a:r>
              <a:rPr lang="en-US" sz="1200" dirty="0">
                <a:solidFill>
                  <a:srgbClr val="000000"/>
                </a:solidFill>
                <a:latin typeface="Arial"/>
              </a:rPr>
              <a:t>] that [</a:t>
            </a:r>
            <a:r>
              <a:rPr lang="en-US" sz="1200" i="1" dirty="0">
                <a:solidFill>
                  <a:srgbClr val="595959"/>
                </a:solidFill>
                <a:latin typeface="Arial"/>
              </a:rPr>
              <a:t>is/are</a:t>
            </a:r>
            <a:r>
              <a:rPr lang="en-US" sz="1200" dirty="0">
                <a:solidFill>
                  <a:srgbClr val="000000"/>
                </a:solidFill>
                <a:latin typeface="Arial"/>
              </a:rPr>
              <a:t>] [</a:t>
            </a:r>
            <a:r>
              <a:rPr lang="en-US" sz="1200" i="1" dirty="0">
                <a:solidFill>
                  <a:srgbClr val="595959"/>
                </a:solidFill>
                <a:latin typeface="Arial"/>
              </a:rPr>
              <a:t>most likely </a:t>
            </a:r>
            <a:r>
              <a:rPr lang="en-US" sz="1200" dirty="0">
                <a:solidFill>
                  <a:srgbClr val="595959"/>
                </a:solidFill>
                <a:latin typeface="Arial"/>
              </a:rPr>
              <a:t>to be a cause of/contains a serious dosing error/interact/is contra-indicated, etc.</a:t>
            </a:r>
            <a:r>
              <a:rPr lang="en-US" sz="1200" dirty="0">
                <a:solidFill>
                  <a:srgbClr val="000000"/>
                </a:solidFill>
                <a:latin typeface="Arial"/>
              </a:rPr>
              <a:t>].</a:t>
            </a:r>
          </a:p>
          <a:p>
            <a:pPr>
              <a:defRPr/>
            </a:pPr>
            <a:r>
              <a:rPr lang="en-US" sz="1200" dirty="0">
                <a:solidFill>
                  <a:srgbClr val="000000"/>
                </a:solidFill>
                <a:latin typeface="Arial"/>
              </a:rPr>
              <a:t>(</a:t>
            </a:r>
            <a:r>
              <a:rPr lang="en-US" sz="1200" i="1" dirty="0">
                <a:solidFill>
                  <a:srgbClr val="000000"/>
                </a:solidFill>
                <a:latin typeface="Arial"/>
              </a:rPr>
              <a:t>mark [</a:t>
            </a:r>
            <a:r>
              <a:rPr lang="en-US" sz="1200" i="1" dirty="0">
                <a:solidFill>
                  <a:srgbClr val="595959"/>
                </a:solidFill>
                <a:latin typeface="Arial"/>
              </a:rPr>
              <a:t>it/them</a:t>
            </a:r>
            <a:r>
              <a:rPr lang="en-US" sz="1200" i="1" dirty="0">
                <a:solidFill>
                  <a:srgbClr val="000000"/>
                </a:solidFill>
                <a:latin typeface="Arial"/>
              </a:rPr>
              <a:t>] with a tick in column A</a:t>
            </a:r>
            <a:r>
              <a:rPr lang="en-US" sz="1200" dirty="0">
                <a:solidFill>
                  <a:srgbClr val="000000"/>
                </a:solidFill>
                <a:latin typeface="Arial"/>
              </a:rPr>
              <a:t>)</a:t>
            </a:r>
          </a:p>
        </p:txBody>
      </p:sp>
      <p:sp>
        <p:nvSpPr>
          <p:cNvPr id="18" name="TextBox 17"/>
          <p:cNvSpPr txBox="1"/>
          <p:nvPr/>
        </p:nvSpPr>
        <p:spPr>
          <a:xfrm>
            <a:off x="1631950" y="3760788"/>
            <a:ext cx="4381500" cy="1016000"/>
          </a:xfrm>
          <a:prstGeom prst="rect">
            <a:avLst/>
          </a:prstGeom>
          <a:solidFill>
            <a:srgbClr val="D9D9D9"/>
          </a:solidFill>
          <a:ln>
            <a:solidFill>
              <a:srgbClr val="000000"/>
            </a:solidFill>
          </a:ln>
        </p:spPr>
        <p:txBody>
          <a:bodyPr>
            <a:spAutoFit/>
          </a:bodyPr>
          <a:lstStyle/>
          <a:p>
            <a:pPr>
              <a:defRPr/>
            </a:pPr>
            <a:r>
              <a:rPr lang="en-US" sz="1200" b="1" dirty="0">
                <a:solidFill>
                  <a:srgbClr val="000000"/>
                </a:solidFill>
                <a:latin typeface="Arial"/>
              </a:rPr>
              <a:t>Question B</a:t>
            </a:r>
          </a:p>
          <a:p>
            <a:pPr>
              <a:defRPr/>
            </a:pPr>
            <a:r>
              <a:rPr lang="en-US" sz="1200" dirty="0">
                <a:solidFill>
                  <a:srgbClr val="000000"/>
                </a:solidFill>
                <a:latin typeface="Arial"/>
              </a:rPr>
              <a:t>Select the [</a:t>
            </a:r>
            <a:r>
              <a:rPr lang="en-US" sz="1200" i="1" dirty="0">
                <a:solidFill>
                  <a:srgbClr val="000000">
                    <a:lumMod val="65000"/>
                    <a:lumOff val="35000"/>
                  </a:srgbClr>
                </a:solidFill>
                <a:latin typeface="Arial"/>
              </a:rPr>
              <a:t>ONE/TWO prescription/prescriptions</a:t>
            </a:r>
            <a:r>
              <a:rPr lang="en-US" sz="1200" dirty="0">
                <a:solidFill>
                  <a:srgbClr val="000000"/>
                </a:solidFill>
                <a:latin typeface="Arial"/>
              </a:rPr>
              <a:t>] that [</a:t>
            </a:r>
            <a:r>
              <a:rPr lang="en-US" sz="1200" i="1" dirty="0">
                <a:solidFill>
                  <a:srgbClr val="595959"/>
                </a:solidFill>
                <a:latin typeface="Arial"/>
              </a:rPr>
              <a:t>is/are</a:t>
            </a:r>
            <a:r>
              <a:rPr lang="en-US" sz="1200" dirty="0">
                <a:solidFill>
                  <a:srgbClr val="000000"/>
                </a:solidFill>
                <a:latin typeface="Arial"/>
              </a:rPr>
              <a:t>] [</a:t>
            </a:r>
            <a:r>
              <a:rPr lang="en-US" sz="1200" dirty="0">
                <a:solidFill>
                  <a:srgbClr val="595959"/>
                </a:solidFill>
                <a:latin typeface="Arial"/>
              </a:rPr>
              <a:t>contra-indicated/</a:t>
            </a:r>
            <a:r>
              <a:rPr lang="en-US" sz="1200" i="1" dirty="0">
                <a:solidFill>
                  <a:srgbClr val="595959"/>
                </a:solidFill>
                <a:latin typeface="Arial"/>
              </a:rPr>
              <a:t>most likely </a:t>
            </a:r>
            <a:r>
              <a:rPr lang="en-US" sz="1200" dirty="0">
                <a:solidFill>
                  <a:srgbClr val="595959"/>
                </a:solidFill>
                <a:latin typeface="Arial"/>
              </a:rPr>
              <a:t>to be a cause of/contains a serious dosing error/interact/, etc.</a:t>
            </a:r>
            <a:r>
              <a:rPr lang="en-US" sz="1200" dirty="0">
                <a:solidFill>
                  <a:srgbClr val="000000"/>
                </a:solidFill>
                <a:latin typeface="Arial"/>
              </a:rPr>
              <a:t>].</a:t>
            </a:r>
          </a:p>
          <a:p>
            <a:pPr>
              <a:defRPr/>
            </a:pPr>
            <a:r>
              <a:rPr lang="en-US" sz="1200" dirty="0">
                <a:solidFill>
                  <a:srgbClr val="000000"/>
                </a:solidFill>
                <a:latin typeface="Arial"/>
              </a:rPr>
              <a:t>(</a:t>
            </a:r>
            <a:r>
              <a:rPr lang="en-US" sz="1200" i="1" dirty="0">
                <a:solidFill>
                  <a:srgbClr val="000000"/>
                </a:solidFill>
                <a:latin typeface="Arial"/>
              </a:rPr>
              <a:t>mark [</a:t>
            </a:r>
            <a:r>
              <a:rPr lang="en-US" sz="1200" i="1" dirty="0">
                <a:solidFill>
                  <a:srgbClr val="595959"/>
                </a:solidFill>
                <a:latin typeface="Arial"/>
              </a:rPr>
              <a:t>it/them</a:t>
            </a:r>
            <a:r>
              <a:rPr lang="en-US" sz="1200" i="1" dirty="0">
                <a:solidFill>
                  <a:srgbClr val="000000"/>
                </a:solidFill>
                <a:latin typeface="Arial"/>
              </a:rPr>
              <a:t>] with a tick in column B</a:t>
            </a:r>
            <a:r>
              <a:rPr lang="en-US" sz="1200" dirty="0">
                <a:solidFill>
                  <a:srgbClr val="000000"/>
                </a:solidFill>
                <a:latin typeface="Arial"/>
              </a:rPr>
              <a:t>)</a:t>
            </a:r>
          </a:p>
        </p:txBody>
      </p:sp>
      <p:cxnSp>
        <p:nvCxnSpPr>
          <p:cNvPr id="702523" name="Straight Connector 20"/>
          <p:cNvCxnSpPr>
            <a:cxnSpLocks noChangeShapeType="1"/>
          </p:cNvCxnSpPr>
          <p:nvPr/>
        </p:nvCxnSpPr>
        <p:spPr bwMode="auto">
          <a:xfrm rot="5400000">
            <a:off x="3219451" y="3473451"/>
            <a:ext cx="5751512" cy="1587"/>
          </a:xfrm>
          <a:prstGeom prst="line">
            <a:avLst/>
          </a:prstGeom>
          <a:noFill/>
          <a:ln w="19050">
            <a:solidFill>
              <a:srgbClr val="000000"/>
            </a:solidFill>
            <a:round/>
            <a:headEnd/>
            <a:tailEnd/>
          </a:ln>
        </p:spPr>
      </p:cxnSp>
      <p:sp>
        <p:nvSpPr>
          <p:cNvPr id="20" name="Rounded Rectangle 19"/>
          <p:cNvSpPr/>
          <p:nvPr/>
        </p:nvSpPr>
        <p:spPr>
          <a:xfrm>
            <a:off x="7032625" y="2444750"/>
            <a:ext cx="2482850" cy="800100"/>
          </a:xfrm>
          <a:prstGeom prst="roundRect">
            <a:avLst>
              <a:gd name="adj" fmla="val 8572"/>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200" dirty="0">
                <a:solidFill>
                  <a:srgbClr val="FFFFFF"/>
                </a:solidFill>
                <a:latin typeface="Arial"/>
              </a:rPr>
              <a:t>Use between 5 and 10 rows to create the list of drugs that will form the focus of Questions A and B</a:t>
            </a:r>
          </a:p>
        </p:txBody>
      </p:sp>
      <p:sp>
        <p:nvSpPr>
          <p:cNvPr id="21" name="Rounded Rectangle 20"/>
          <p:cNvSpPr/>
          <p:nvPr/>
        </p:nvSpPr>
        <p:spPr>
          <a:xfrm>
            <a:off x="8274050" y="3473450"/>
            <a:ext cx="2241550" cy="800100"/>
          </a:xfrm>
          <a:prstGeom prst="roundRect">
            <a:avLst>
              <a:gd name="adj" fmla="val 8572"/>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200" dirty="0">
                <a:solidFill>
                  <a:srgbClr val="FFFFFF"/>
                </a:solidFill>
                <a:latin typeface="Arial"/>
              </a:rPr>
              <a:t>Identify the correct </a:t>
            </a:r>
            <a:r>
              <a:rPr lang="en-US" sz="1200" dirty="0" err="1">
                <a:solidFill>
                  <a:srgbClr val="FFFFFF"/>
                </a:solidFill>
                <a:latin typeface="Arial"/>
              </a:rPr>
              <a:t>answer(s</a:t>
            </a:r>
            <a:r>
              <a:rPr lang="en-US" sz="1200" dirty="0">
                <a:solidFill>
                  <a:srgbClr val="FFFFFF"/>
                </a:solidFill>
                <a:latin typeface="Arial"/>
              </a:rPr>
              <a:t>) on columns A and B and justify in the answer box below</a:t>
            </a:r>
          </a:p>
        </p:txBody>
      </p:sp>
      <p:graphicFrame>
        <p:nvGraphicFramePr>
          <p:cNvPr id="23" name="Table 22"/>
          <p:cNvGraphicFramePr>
            <a:graphicFrameLocks noGrp="1"/>
          </p:cNvGraphicFramePr>
          <p:nvPr/>
        </p:nvGraphicFramePr>
        <p:xfrm>
          <a:off x="6278564" y="4311651"/>
          <a:ext cx="4239851" cy="2038351"/>
        </p:xfrm>
        <a:graphic>
          <a:graphicData uri="http://schemas.openxmlformats.org/drawingml/2006/table">
            <a:tbl>
              <a:tblPr firstRow="1" bandRow="1">
                <a:tableStyleId>{69012ECD-51FC-41F1-AA8D-1B2483CD663E}</a:tableStyleId>
              </a:tblPr>
              <a:tblGrid>
                <a:gridCol w="935313">
                  <a:extLst>
                    <a:ext uri="{9D8B030D-6E8A-4147-A177-3AD203B41FA5}">
                      <a16:colId xmlns:a16="http://schemas.microsoft.com/office/drawing/2014/main" val="20000"/>
                    </a:ext>
                  </a:extLst>
                </a:gridCol>
                <a:gridCol w="1532890">
                  <a:extLst>
                    <a:ext uri="{9D8B030D-6E8A-4147-A177-3AD203B41FA5}">
                      <a16:colId xmlns:a16="http://schemas.microsoft.com/office/drawing/2014/main" val="20001"/>
                    </a:ext>
                  </a:extLst>
                </a:gridCol>
                <a:gridCol w="1771648">
                  <a:extLst>
                    <a:ext uri="{9D8B030D-6E8A-4147-A177-3AD203B41FA5}">
                      <a16:colId xmlns:a16="http://schemas.microsoft.com/office/drawing/2014/main" val="20002"/>
                    </a:ext>
                  </a:extLst>
                </a:gridCol>
              </a:tblGrid>
              <a:tr h="348277">
                <a:tc gridSpan="3">
                  <a:txBody>
                    <a:bodyPr/>
                    <a:lstStyle/>
                    <a:p>
                      <a:r>
                        <a:rPr lang="en-US" sz="1400" dirty="0"/>
                        <a:t>Answer box</a:t>
                      </a:r>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308484">
                <a:tc>
                  <a:txBody>
                    <a:bodyPr/>
                    <a:lstStyle/>
                    <a:p>
                      <a:r>
                        <a:rPr lang="en-US" sz="1100" b="1" dirty="0"/>
                        <a:t>Question A</a:t>
                      </a:r>
                    </a:p>
                  </a:txBody>
                  <a:tcPr>
                    <a:solidFill>
                      <a:schemeClr val="accent1">
                        <a:lumMod val="20000"/>
                        <a:lumOff val="80000"/>
                      </a:schemeClr>
                    </a:solidFill>
                  </a:tcPr>
                </a:tc>
                <a:tc>
                  <a:txBody>
                    <a:bodyPr/>
                    <a:lstStyle/>
                    <a:p>
                      <a:r>
                        <a:rPr lang="en-US" sz="1100" dirty="0"/>
                        <a:t>Marks per correct tick</a:t>
                      </a:r>
                    </a:p>
                  </a:txBody>
                  <a:tcPr>
                    <a:solidFill>
                      <a:schemeClr val="accent1">
                        <a:lumMod val="20000"/>
                        <a:lumOff val="80000"/>
                      </a:schemeClr>
                    </a:solidFill>
                  </a:tcPr>
                </a:tc>
                <a:tc>
                  <a:txBody>
                    <a:bodyPr/>
                    <a:lstStyle/>
                    <a:p>
                      <a:r>
                        <a:rPr lang="en-US" sz="1100" dirty="0"/>
                        <a:t>[1</a:t>
                      </a:r>
                      <a:r>
                        <a:rPr lang="en-US" sz="1100" baseline="0" dirty="0"/>
                        <a:t> or</a:t>
                      </a:r>
                      <a:r>
                        <a:rPr lang="en-US" sz="1100" dirty="0"/>
                        <a:t> 2]</a:t>
                      </a:r>
                    </a:p>
                  </a:txBody>
                  <a:tcPr>
                    <a:solidFill>
                      <a:schemeClr val="accent1">
                        <a:lumMod val="20000"/>
                        <a:lumOff val="80000"/>
                      </a:schemeClr>
                    </a:solidFill>
                  </a:tcPr>
                </a:tc>
                <a:extLst>
                  <a:ext uri="{0D108BD9-81ED-4DB2-BD59-A6C34878D82A}">
                    <a16:rowId xmlns:a16="http://schemas.microsoft.com/office/drawing/2014/main" val="10001"/>
                  </a:ext>
                </a:extLst>
              </a:tr>
              <a:tr h="542777">
                <a:tc gridSpan="3">
                  <a:txBody>
                    <a:bodyPr/>
                    <a:lstStyle/>
                    <a:p>
                      <a:r>
                        <a:rPr lang="en-US" sz="1000" dirty="0"/>
                        <a:t>Write a brief justification in this box</a:t>
                      </a:r>
                    </a:p>
                  </a:txBody>
                  <a:tcPr/>
                </a:tc>
                <a:tc hMerge="1">
                  <a:txBody>
                    <a:bodyPr/>
                    <a:lstStyle/>
                    <a:p>
                      <a:endParaRPr lang="en-US" sz="1100"/>
                    </a:p>
                  </a:txBody>
                  <a:tcPr/>
                </a:tc>
                <a:tc hMerge="1">
                  <a:txBody>
                    <a:bodyPr/>
                    <a:lstStyle/>
                    <a:p>
                      <a:endParaRPr lang="en-US"/>
                    </a:p>
                  </a:txBody>
                  <a:tcPr/>
                </a:tc>
                <a:extLst>
                  <a:ext uri="{0D108BD9-81ED-4DB2-BD59-A6C34878D82A}">
                    <a16:rowId xmlns:a16="http://schemas.microsoft.com/office/drawing/2014/main" val="10002"/>
                  </a:ext>
                </a:extLst>
              </a:tr>
              <a:tr h="296036">
                <a:tc>
                  <a:txBody>
                    <a:bodyPr/>
                    <a:lstStyle/>
                    <a:p>
                      <a:r>
                        <a:rPr lang="en-US" sz="1100" b="1" dirty="0"/>
                        <a:t>Question B</a:t>
                      </a:r>
                    </a:p>
                  </a:txBody>
                  <a:tcPr>
                    <a:solidFill>
                      <a:srgbClr val="DCE6F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Marks per correct tick</a:t>
                      </a:r>
                    </a:p>
                  </a:txBody>
                  <a:tcPr>
                    <a:solidFill>
                      <a:srgbClr val="DCE6F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[1</a:t>
                      </a:r>
                      <a:r>
                        <a:rPr lang="en-US" sz="1100" baseline="0" dirty="0"/>
                        <a:t> or</a:t>
                      </a:r>
                      <a:r>
                        <a:rPr lang="en-US" sz="1100" dirty="0"/>
                        <a:t> 2]</a:t>
                      </a:r>
                    </a:p>
                  </a:txBody>
                  <a:tcPr>
                    <a:solidFill>
                      <a:srgbClr val="DCE6F2"/>
                    </a:solidFill>
                  </a:tcPr>
                </a:tc>
                <a:extLst>
                  <a:ext uri="{0D108BD9-81ED-4DB2-BD59-A6C34878D82A}">
                    <a16:rowId xmlns:a16="http://schemas.microsoft.com/office/drawing/2014/main" val="10003"/>
                  </a:ext>
                </a:extLst>
              </a:tr>
              <a:tr h="542777">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Write a brief justification in this box</a:t>
                      </a:r>
                    </a:p>
                    <a:p>
                      <a:endParaRPr lang="en-US" sz="1100" dirty="0"/>
                    </a:p>
                  </a:txBody>
                  <a:tcPr/>
                </a:tc>
                <a:tc hMerge="1">
                  <a:txBody>
                    <a:bodyPr/>
                    <a:lstStyle/>
                    <a:p>
                      <a:endParaRPr lang="en-US" sz="1100"/>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2" name="Oval 1"/>
          <p:cNvSpPr/>
          <p:nvPr/>
        </p:nvSpPr>
        <p:spPr>
          <a:xfrm>
            <a:off x="2236788" y="2883806"/>
            <a:ext cx="1758462" cy="30208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000" b="1" i="1">
              <a:ln w="6350">
                <a:solidFill>
                  <a:schemeClr val="tx1"/>
                </a:solidFill>
              </a:ln>
              <a:solidFill>
                <a:srgbClr val="FFFFFF"/>
              </a:solidFill>
              <a:latin typeface="Arial"/>
            </a:endParaRPr>
          </a:p>
        </p:txBody>
      </p:sp>
    </p:spTree>
    <p:extLst>
      <p:ext uri="{BB962C8B-B14F-4D97-AF65-F5344CB8AC3E}">
        <p14:creationId xmlns:p14="http://schemas.microsoft.com/office/powerpoint/2010/main" val="3985563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mn-lt"/>
              </a:rPr>
              <a:t>Summary – Contraindications/caution with PMH  of Parkinson’s Disease (PD)</a:t>
            </a:r>
          </a:p>
        </p:txBody>
      </p:sp>
      <p:sp>
        <p:nvSpPr>
          <p:cNvPr id="3" name="Content Placeholder 2"/>
          <p:cNvSpPr>
            <a:spLocks noGrp="1"/>
          </p:cNvSpPr>
          <p:nvPr>
            <p:ph idx="1"/>
          </p:nvPr>
        </p:nvSpPr>
        <p:spPr>
          <a:xfrm>
            <a:off x="838200" y="1825625"/>
            <a:ext cx="10515600" cy="4760370"/>
          </a:xfrm>
        </p:spPr>
        <p:txBody>
          <a:bodyPr>
            <a:normAutofit fontScale="77500" lnSpcReduction="20000"/>
          </a:bodyPr>
          <a:lstStyle/>
          <a:p>
            <a:r>
              <a:rPr lang="en-GB" sz="3200" dirty="0"/>
              <a:t>Dopamine antagonists (CI in PD)</a:t>
            </a:r>
          </a:p>
          <a:p>
            <a:pPr lvl="1">
              <a:lnSpc>
                <a:spcPct val="120000"/>
              </a:lnSpc>
            </a:pPr>
            <a:r>
              <a:rPr lang="en-GB" sz="2800" dirty="0"/>
              <a:t>Antipsychotic drugs (especially haloperidol, central dopamine D-2 block, crosses BBB; also </a:t>
            </a:r>
            <a:r>
              <a:rPr lang="en-GB" sz="2600" dirty="0"/>
              <a:t>chlorpromazine, fluphenazine, olanzapine, risperidone)</a:t>
            </a:r>
          </a:p>
          <a:p>
            <a:pPr lvl="1"/>
            <a:r>
              <a:rPr lang="en-GB" sz="2800" dirty="0"/>
              <a:t>Metoclopramide</a:t>
            </a:r>
          </a:p>
          <a:p>
            <a:pPr lvl="1"/>
            <a:r>
              <a:rPr lang="en-GB" sz="2800" dirty="0" err="1"/>
              <a:t>Prochloperazine</a:t>
            </a:r>
            <a:endParaRPr lang="en-GB" sz="2800" dirty="0"/>
          </a:p>
          <a:p>
            <a:pPr lvl="1"/>
            <a:endParaRPr lang="en-GB" sz="2800" dirty="0"/>
          </a:p>
          <a:p>
            <a:pPr marL="0" indent="0">
              <a:buNone/>
            </a:pPr>
            <a:r>
              <a:rPr lang="en-GB" sz="3200" dirty="0"/>
              <a:t>Also risks for acute dystonic reactions</a:t>
            </a:r>
          </a:p>
          <a:p>
            <a:pPr lvl="1"/>
            <a:r>
              <a:rPr lang="en-GB" sz="2800" dirty="0"/>
              <a:t>Antipsychotic drugs (especially haloperidol)</a:t>
            </a:r>
          </a:p>
          <a:p>
            <a:pPr lvl="1"/>
            <a:r>
              <a:rPr lang="en-GB" sz="2800" dirty="0"/>
              <a:t>Metoclopramide</a:t>
            </a:r>
          </a:p>
          <a:p>
            <a:pPr lvl="1"/>
            <a:r>
              <a:rPr lang="en-GB" dirty="0"/>
              <a:t>(</a:t>
            </a:r>
            <a:r>
              <a:rPr lang="en-GB" dirty="0" err="1"/>
              <a:t>Domperidone</a:t>
            </a:r>
            <a:r>
              <a:rPr lang="en-GB" dirty="0"/>
              <a:t>, </a:t>
            </a:r>
            <a:r>
              <a:rPr lang="en-GB" dirty="0" err="1"/>
              <a:t>Cyclizine</a:t>
            </a:r>
            <a:r>
              <a:rPr lang="en-GB" dirty="0"/>
              <a:t>)</a:t>
            </a:r>
          </a:p>
          <a:p>
            <a:pPr lvl="1"/>
            <a:endParaRPr lang="en-GB" dirty="0"/>
          </a:p>
          <a:p>
            <a:r>
              <a:rPr lang="en-GB" dirty="0"/>
              <a:t>Anti-nausea agents more suitable for patients with PD</a:t>
            </a:r>
          </a:p>
          <a:p>
            <a:pPr lvl="1"/>
            <a:r>
              <a:rPr lang="en-GB" dirty="0" err="1"/>
              <a:t>Cyclizine</a:t>
            </a:r>
            <a:r>
              <a:rPr lang="en-GB" dirty="0"/>
              <a:t> (Histamine H1 block)</a:t>
            </a:r>
          </a:p>
          <a:p>
            <a:pPr lvl="1"/>
            <a:r>
              <a:rPr lang="en-GB" dirty="0"/>
              <a:t>Domperidone (peripheral dopamine D-2 block; unlike metoclopramide, does not cross BBB)</a:t>
            </a:r>
          </a:p>
          <a:p>
            <a:pPr lvl="1"/>
            <a:r>
              <a:rPr lang="en-GB" dirty="0"/>
              <a:t>Ondansetron (5-HT3 (serotonin) antagonist)</a:t>
            </a:r>
          </a:p>
        </p:txBody>
      </p:sp>
    </p:spTree>
    <p:extLst>
      <p:ext uri="{BB962C8B-B14F-4D97-AF65-F5344CB8AC3E}">
        <p14:creationId xmlns:p14="http://schemas.microsoft.com/office/powerpoint/2010/main" val="33157250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41B6-87A5-C959-3BB5-C3399DB317C4}"/>
              </a:ext>
            </a:extLst>
          </p:cNvPr>
          <p:cNvSpPr>
            <a:spLocks noGrp="1"/>
          </p:cNvSpPr>
          <p:nvPr>
            <p:ph type="title"/>
          </p:nvPr>
        </p:nvSpPr>
        <p:spPr>
          <a:xfrm>
            <a:off x="838200" y="416859"/>
            <a:ext cx="10515600" cy="2308412"/>
          </a:xfrm>
        </p:spPr>
        <p:txBody>
          <a:bodyPr>
            <a:noAutofit/>
          </a:bodyPr>
          <a:lstStyle/>
          <a:p>
            <a:pPr>
              <a:lnSpc>
                <a:spcPct val="107000"/>
              </a:lnSpc>
              <a:spcAft>
                <a:spcPts val="800"/>
              </a:spcAft>
            </a:pP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400" dirty="0">
                <a:effectLst/>
                <a:latin typeface="Calibri" panose="020F0502020204030204" pitchFamily="34" charset="0"/>
                <a:ea typeface="Calibri" panose="020F0502020204030204" pitchFamily="34" charset="0"/>
                <a:cs typeface="Times New Roman" panose="02020603050405020304" pitchFamily="18" charset="0"/>
              </a:rPr>
              <a:t>The specialist pain team recommends Mr XY, 44y, should be commenced on gabapentin for neuropathic pain.</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400" b="1" dirty="0">
                <a:solidFill>
                  <a:prstClr val="black"/>
                </a:solidFill>
                <a:latin typeface="Calibri" panose="020F0502020204030204"/>
              </a:rPr>
              <a:t>Other PMH: </a:t>
            </a:r>
            <a:r>
              <a:rPr lang="en-GB" sz="2400" dirty="0">
                <a:solidFill>
                  <a:prstClr val="black"/>
                </a:solidFill>
                <a:latin typeface="Calibri" panose="020F0502020204030204"/>
              </a:rPr>
              <a:t>Type 2 diabetes</a:t>
            </a:r>
            <a:br>
              <a:rPr lang="en-GB" sz="2400" dirty="0">
                <a:solidFill>
                  <a:prstClr val="black"/>
                </a:solidFill>
                <a:latin typeface="Calibri" panose="020F0502020204030204"/>
              </a:rPr>
            </a:b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400" dirty="0">
                <a:effectLst/>
                <a:latin typeface="Calibri" panose="020F0502020204030204" pitchFamily="34" charset="0"/>
                <a:ea typeface="Calibri" panose="020F0502020204030204" pitchFamily="34" charset="0"/>
                <a:cs typeface="Times New Roman" panose="02020603050405020304" pitchFamily="18" charset="0"/>
              </a:rPr>
              <a:t>Which of the following is the most appropriate factor to consider in his background history when </a:t>
            </a:r>
            <a:r>
              <a:rPr lang="en-GB" sz="2400" dirty="0">
                <a:latin typeface="Calibri" panose="020F0502020204030204" pitchFamily="34" charset="0"/>
                <a:ea typeface="Calibri" panose="020F0502020204030204" pitchFamily="34" charset="0"/>
                <a:cs typeface="Times New Roman" panose="02020603050405020304" pitchFamily="18" charset="0"/>
              </a:rPr>
              <a:t>judg</a:t>
            </a:r>
            <a:r>
              <a:rPr lang="en-GB" sz="2400" dirty="0">
                <a:effectLst/>
                <a:latin typeface="Calibri" panose="020F0502020204030204" pitchFamily="34" charset="0"/>
                <a:ea typeface="Calibri" panose="020F0502020204030204" pitchFamily="34" charset="0"/>
                <a:cs typeface="Times New Roman" panose="02020603050405020304" pitchFamily="18" charset="0"/>
              </a:rPr>
              <a:t>ing the benefit – risk balance of gabapentin for Mr XY.</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endParaRPr lang="en-GB" sz="2400" dirty="0"/>
          </a:p>
        </p:txBody>
      </p:sp>
      <p:sp>
        <p:nvSpPr>
          <p:cNvPr id="3" name="Text Placeholder 2">
            <a:extLst>
              <a:ext uri="{FF2B5EF4-FFF2-40B4-BE49-F238E27FC236}">
                <a16:creationId xmlns:a16="http://schemas.microsoft.com/office/drawing/2014/main" id="{18427C95-49AE-1DFE-1EE8-ED07E46ED3E0}"/>
              </a:ext>
            </a:extLst>
          </p:cNvPr>
          <p:cNvSpPr>
            <a:spLocks noGrp="1"/>
          </p:cNvSpPr>
          <p:nvPr>
            <p:ph type="body" idx="1"/>
          </p:nvPr>
        </p:nvSpPr>
        <p:spPr>
          <a:xfrm>
            <a:off x="838200" y="3039035"/>
            <a:ext cx="10515600" cy="2846294"/>
          </a:xfrm>
          <a:noFill/>
        </p:spPr>
        <p:txBody>
          <a:bodyPr>
            <a:normAutofit/>
          </a:bodyPr>
          <a:lstStyle/>
          <a:p>
            <a:pPr marL="342900" lvl="0" indent="-342900">
              <a:lnSpc>
                <a:spcPct val="107000"/>
              </a:lnSpc>
              <a:buFont typeface="+mj-lt"/>
              <a:buAutoNum type="alphaUcPeriod"/>
            </a:pPr>
            <a:r>
              <a:rPr lang="en-GB" sz="2400" dirty="0">
                <a:effectLst/>
                <a:latin typeface="Calibri" panose="020F0502020204030204" pitchFamily="34" charset="0"/>
                <a:ea typeface="Calibri" panose="020F0502020204030204" pitchFamily="34" charset="0"/>
                <a:cs typeface="Times New Roman" panose="02020603050405020304" pitchFamily="18" charset="0"/>
              </a:rPr>
              <a:t>He declines to be vaccinated for </a:t>
            </a:r>
            <a:r>
              <a:rPr lang="en-GB" sz="2400" i="1" dirty="0">
                <a:effectLst/>
                <a:latin typeface="Calibri" panose="020F0502020204030204" pitchFamily="34" charset="0"/>
                <a:ea typeface="Calibri" panose="020F0502020204030204" pitchFamily="34" charset="0"/>
                <a:cs typeface="Times New Roman" panose="02020603050405020304" pitchFamily="18" charset="0"/>
              </a:rPr>
              <a:t>Strep pneumoniae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UcPeriod"/>
            </a:pPr>
            <a:r>
              <a:rPr lang="en-GB" sz="2400" dirty="0">
                <a:effectLst/>
                <a:latin typeface="Calibri" panose="020F0502020204030204" pitchFamily="34" charset="0"/>
                <a:ea typeface="Calibri" panose="020F0502020204030204" pitchFamily="34" charset="0"/>
                <a:cs typeface="Times New Roman" panose="02020603050405020304" pitchFamily="18" charset="0"/>
              </a:rPr>
              <a:t>He has type 2 diabetes</a:t>
            </a:r>
          </a:p>
          <a:p>
            <a:pPr marL="342900" lvl="0" indent="-342900">
              <a:lnSpc>
                <a:spcPct val="107000"/>
              </a:lnSpc>
              <a:buFont typeface="+mj-lt"/>
              <a:buAutoNum type="alphaUcPeriod"/>
            </a:pPr>
            <a:r>
              <a:rPr lang="en-GB" sz="2400" dirty="0">
                <a:effectLst/>
                <a:latin typeface="Calibri" panose="020F0502020204030204" pitchFamily="34" charset="0"/>
                <a:ea typeface="Calibri" panose="020F0502020204030204" pitchFamily="34" charset="0"/>
                <a:cs typeface="Times New Roman" panose="02020603050405020304" pitchFamily="18" charset="0"/>
              </a:rPr>
              <a:t>He often takes ibuprofen for back pain </a:t>
            </a:r>
          </a:p>
          <a:p>
            <a:pPr marL="342900" lvl="0" indent="-342900">
              <a:lnSpc>
                <a:spcPct val="107000"/>
              </a:lnSpc>
              <a:buFont typeface="+mj-lt"/>
              <a:buAutoNum type="alphaUcPeriod"/>
            </a:pPr>
            <a:r>
              <a:rPr lang="en-GB" sz="2400" dirty="0">
                <a:effectLst/>
                <a:latin typeface="Calibri" panose="020F0502020204030204" pitchFamily="34" charset="0"/>
                <a:ea typeface="Calibri" panose="020F0502020204030204" pitchFamily="34" charset="0"/>
                <a:cs typeface="Times New Roman" panose="02020603050405020304" pitchFamily="18" charset="0"/>
              </a:rPr>
              <a:t>He was heroin dependent in his early twenties</a:t>
            </a:r>
          </a:p>
          <a:p>
            <a:pPr marL="342900" lvl="0" indent="-342900">
              <a:lnSpc>
                <a:spcPct val="107000"/>
              </a:lnSpc>
              <a:spcAft>
                <a:spcPts val="800"/>
              </a:spcAft>
              <a:buFont typeface="+mj-lt"/>
              <a:buAutoNum type="alphaUcPeriod"/>
            </a:pPr>
            <a:r>
              <a:rPr lang="en-GB" sz="2400" dirty="0">
                <a:effectLst/>
                <a:latin typeface="Calibri" panose="020F0502020204030204" pitchFamily="34" charset="0"/>
                <a:ea typeface="Calibri" panose="020F0502020204030204" pitchFamily="34" charset="0"/>
                <a:cs typeface="Times New Roman" panose="02020603050405020304" pitchFamily="18" charset="0"/>
              </a:rPr>
              <a:t>He was treated for bacterial meningitis 15y ago </a:t>
            </a:r>
          </a:p>
          <a:p>
            <a:pPr marL="0" indent="0">
              <a:buNone/>
            </a:pPr>
            <a:endParaRPr lang="en-GB" sz="2400" dirty="0"/>
          </a:p>
        </p:txBody>
      </p:sp>
    </p:spTree>
    <p:extLst>
      <p:ext uri="{BB962C8B-B14F-4D97-AF65-F5344CB8AC3E}">
        <p14:creationId xmlns:p14="http://schemas.microsoft.com/office/powerpoint/2010/main" val="17935603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2" title="Correct Answer Indicator">
            <a:extLst>
              <a:ext uri="{FF2B5EF4-FFF2-40B4-BE49-F238E27FC236}">
                <a16:creationId xmlns:a16="http://schemas.microsoft.com/office/drawing/2014/main" id="{A990D998-2171-D222-A5E3-9C5E500F839E}"/>
              </a:ext>
            </a:extLst>
          </p:cNvPr>
          <p:cNvSpPr/>
          <p:nvPr>
            <p:custDataLst>
              <p:tags r:id="rId1"/>
            </p:custDataLst>
          </p:nvPr>
        </p:nvSpPr>
        <p:spPr>
          <a:xfrm rot="10800000">
            <a:off x="357095" y="4497292"/>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887DE4FC-F088-7F6A-FC6B-ACC57A93F2AD}"/>
              </a:ext>
            </a:extLst>
          </p:cNvPr>
          <p:cNvSpPr txBox="1">
            <a:spLocks/>
          </p:cNvSpPr>
          <p:nvPr/>
        </p:nvSpPr>
        <p:spPr>
          <a:xfrm>
            <a:off x="838200" y="242047"/>
            <a:ext cx="10515600" cy="2308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br>
              <a:rPr lang="en-GB" sz="2400" dirty="0">
                <a:latin typeface="Calibri" panose="020F0502020204030204" pitchFamily="34" charset="0"/>
                <a:ea typeface="Calibri" panose="020F0502020204030204" pitchFamily="34" charset="0"/>
                <a:cs typeface="Times New Roman" panose="02020603050405020304" pitchFamily="18" charset="0"/>
              </a:rPr>
            </a:br>
            <a:r>
              <a:rPr lang="en-GB" sz="2400" dirty="0">
                <a:latin typeface="Calibri" panose="020F0502020204030204" pitchFamily="34" charset="0"/>
                <a:ea typeface="Calibri" panose="020F0502020204030204" pitchFamily="34" charset="0"/>
                <a:cs typeface="Times New Roman" panose="02020603050405020304" pitchFamily="18" charset="0"/>
              </a:rPr>
              <a:t>The specialist pain team recommends Mr XY, 44y, should be commenced on gabapentin for neuropathic pain.</a:t>
            </a:r>
            <a:br>
              <a:rPr lang="en-GB" sz="2400" dirty="0">
                <a:latin typeface="Calibri" panose="020F0502020204030204" pitchFamily="34" charset="0"/>
                <a:ea typeface="Calibri" panose="020F0502020204030204" pitchFamily="34" charset="0"/>
                <a:cs typeface="Times New Roman" panose="02020603050405020304" pitchFamily="18" charset="0"/>
              </a:rPr>
            </a:br>
            <a:r>
              <a:rPr lang="en-GB" sz="2400" b="1" dirty="0">
                <a:solidFill>
                  <a:prstClr val="black"/>
                </a:solidFill>
                <a:latin typeface="Calibri" panose="020F0502020204030204"/>
              </a:rPr>
              <a:t>Other PMH: </a:t>
            </a:r>
            <a:r>
              <a:rPr lang="en-GB" sz="2400" dirty="0">
                <a:solidFill>
                  <a:prstClr val="black"/>
                </a:solidFill>
                <a:latin typeface="Calibri" panose="020F0502020204030204"/>
              </a:rPr>
              <a:t>Type 2 diabetes</a:t>
            </a:r>
            <a:br>
              <a:rPr lang="en-GB" sz="2400" dirty="0">
                <a:solidFill>
                  <a:prstClr val="black"/>
                </a:solidFill>
                <a:latin typeface="Calibri" panose="020F0502020204030204"/>
              </a:rPr>
            </a:br>
            <a:br>
              <a:rPr lang="en-GB" sz="2400" dirty="0">
                <a:latin typeface="Calibri" panose="020F0502020204030204" pitchFamily="34" charset="0"/>
                <a:ea typeface="Calibri" panose="020F0502020204030204" pitchFamily="34" charset="0"/>
                <a:cs typeface="Times New Roman" panose="02020603050405020304" pitchFamily="18" charset="0"/>
              </a:rPr>
            </a:br>
            <a:r>
              <a:rPr lang="en-GB" sz="2400" dirty="0">
                <a:latin typeface="Calibri" panose="020F0502020204030204" pitchFamily="34" charset="0"/>
                <a:ea typeface="Calibri" panose="020F0502020204030204" pitchFamily="34" charset="0"/>
                <a:cs typeface="Times New Roman" panose="02020603050405020304" pitchFamily="18" charset="0"/>
              </a:rPr>
              <a:t>Which of the following is the most appropriate factor to consider in his background history when considering the benefit – risk balance of gabapentin for Mr XY.</a:t>
            </a:r>
            <a:br>
              <a:rPr lang="en-GB" sz="2400" dirty="0">
                <a:latin typeface="Calibri" panose="020F0502020204030204" pitchFamily="34" charset="0"/>
                <a:ea typeface="Calibri" panose="020F0502020204030204" pitchFamily="34" charset="0"/>
                <a:cs typeface="Times New Roman" panose="02020603050405020304" pitchFamily="18" charset="0"/>
              </a:rPr>
            </a:br>
            <a:endParaRPr lang="en-GB" sz="2400" dirty="0"/>
          </a:p>
        </p:txBody>
      </p:sp>
      <p:sp>
        <p:nvSpPr>
          <p:cNvPr id="10" name="Text Placeholder 9">
            <a:extLst>
              <a:ext uri="{FF2B5EF4-FFF2-40B4-BE49-F238E27FC236}">
                <a16:creationId xmlns:a16="http://schemas.microsoft.com/office/drawing/2014/main" id="{B10D8A7D-77B2-FEC9-A78D-469513D1EFB0}"/>
              </a:ext>
            </a:extLst>
          </p:cNvPr>
          <p:cNvSpPr>
            <a:spLocks noGrp="1"/>
          </p:cNvSpPr>
          <p:nvPr>
            <p:ph type="body" idx="1"/>
          </p:nvPr>
        </p:nvSpPr>
        <p:spPr>
          <a:xfrm>
            <a:off x="712695" y="2918010"/>
            <a:ext cx="11331388" cy="3514165"/>
          </a:xfrm>
        </p:spPr>
        <p:txBody>
          <a:bodyPr>
            <a:noAutofit/>
          </a:bodyPr>
          <a:lstStyle/>
          <a:p>
            <a:pPr marL="342900" indent="-342900">
              <a:lnSpc>
                <a:spcPct val="107000"/>
              </a:lnSpc>
              <a:buFont typeface="+mj-lt"/>
              <a:buAutoNum type="alphaUcPeriod"/>
            </a:pPr>
            <a:r>
              <a:rPr lang="en-GB" sz="2400" dirty="0">
                <a:latin typeface="Calibri" panose="020F0502020204030204" pitchFamily="34" charset="0"/>
                <a:ea typeface="Calibri" panose="020F0502020204030204" pitchFamily="34" charset="0"/>
                <a:cs typeface="Times New Roman" panose="02020603050405020304" pitchFamily="18" charset="0"/>
              </a:rPr>
              <a:t>He declines to be vaccinated for </a:t>
            </a:r>
            <a:r>
              <a:rPr lang="en-GB" sz="2400" i="1" dirty="0">
                <a:latin typeface="Calibri" panose="020F0502020204030204" pitchFamily="34" charset="0"/>
                <a:ea typeface="Calibri" panose="020F0502020204030204" pitchFamily="34" charset="0"/>
                <a:cs typeface="Times New Roman" panose="02020603050405020304" pitchFamily="18" charset="0"/>
              </a:rPr>
              <a:t>Strep pneumoniae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mj-lt"/>
              <a:buAutoNum type="alphaUcPeriod"/>
            </a:pPr>
            <a:r>
              <a:rPr lang="en-GB" sz="2400" dirty="0">
                <a:latin typeface="Calibri" panose="020F0502020204030204" pitchFamily="34" charset="0"/>
                <a:ea typeface="Calibri" panose="020F0502020204030204" pitchFamily="34" charset="0"/>
                <a:cs typeface="Times New Roman" panose="02020603050405020304" pitchFamily="18" charset="0"/>
              </a:rPr>
              <a:t>He has type 2 diabetes</a:t>
            </a:r>
          </a:p>
          <a:p>
            <a:pPr marL="342900" indent="-342900">
              <a:lnSpc>
                <a:spcPct val="107000"/>
              </a:lnSpc>
              <a:buFont typeface="+mj-lt"/>
              <a:buAutoNum type="alphaUcPeriod"/>
            </a:pPr>
            <a:r>
              <a:rPr lang="en-GB" sz="2400" dirty="0">
                <a:latin typeface="Calibri" panose="020F0502020204030204" pitchFamily="34" charset="0"/>
                <a:ea typeface="Calibri" panose="020F0502020204030204" pitchFamily="34" charset="0"/>
                <a:cs typeface="Times New Roman" panose="02020603050405020304" pitchFamily="18" charset="0"/>
              </a:rPr>
              <a:t>He often takes ibuprofen for back pain </a:t>
            </a:r>
          </a:p>
          <a:p>
            <a:pPr marL="342900" indent="-342900">
              <a:lnSpc>
                <a:spcPct val="107000"/>
              </a:lnSpc>
              <a:buFont typeface="+mj-lt"/>
              <a:buAutoNum type="alphaUcPeriod"/>
            </a:pPr>
            <a:r>
              <a:rPr lang="en-GB" sz="2400" dirty="0">
                <a:latin typeface="Calibri" panose="020F0502020204030204" pitchFamily="34" charset="0"/>
                <a:ea typeface="Calibri" panose="020F0502020204030204" pitchFamily="34" charset="0"/>
                <a:cs typeface="Times New Roman" panose="02020603050405020304" pitchFamily="18" charset="0"/>
              </a:rPr>
              <a:t>He was heroin dependent in his early twenties</a:t>
            </a:r>
          </a:p>
          <a:p>
            <a:pPr marL="342900" indent="-342900">
              <a:lnSpc>
                <a:spcPct val="107000"/>
              </a:lnSpc>
              <a:spcAft>
                <a:spcPts val="800"/>
              </a:spcAft>
              <a:buFont typeface="+mj-lt"/>
              <a:buAutoNum type="alphaUcPeriod"/>
            </a:pPr>
            <a:r>
              <a:rPr lang="en-GB" sz="2400" dirty="0">
                <a:latin typeface="Calibri" panose="020F0502020204030204" pitchFamily="34" charset="0"/>
                <a:ea typeface="Calibri" panose="020F0502020204030204" pitchFamily="34" charset="0"/>
                <a:cs typeface="Times New Roman" panose="02020603050405020304" pitchFamily="18" charset="0"/>
              </a:rPr>
              <a:t>He was treated for bacterial meningitis 15y ago </a:t>
            </a:r>
          </a:p>
          <a:p>
            <a:pPr marL="0" indent="0">
              <a:lnSpc>
                <a:spcPct val="107000"/>
              </a:lnSpc>
              <a:spcAft>
                <a:spcPts val="800"/>
              </a:spcAft>
              <a:buNone/>
            </a:pPr>
            <a:r>
              <a:rPr lang="en-GB" sz="2200" i="1" dirty="0">
                <a:latin typeface="Calibri" panose="020F0502020204030204" pitchFamily="34" charset="0"/>
                <a:ea typeface="Calibri" panose="020F0502020204030204" pitchFamily="34" charset="0"/>
                <a:cs typeface="Times New Roman" panose="02020603050405020304" pitchFamily="18" charset="0"/>
              </a:rPr>
              <a:t>Gabapentin dependence risk is higher among patients with prior dependence c/w patients without </a:t>
            </a:r>
          </a:p>
          <a:p>
            <a:endParaRPr lang="en-GB" sz="2400" dirty="0"/>
          </a:p>
        </p:txBody>
      </p:sp>
    </p:spTree>
    <p:extLst>
      <p:ext uri="{BB962C8B-B14F-4D97-AF65-F5344CB8AC3E}">
        <p14:creationId xmlns:p14="http://schemas.microsoft.com/office/powerpoint/2010/main" val="396716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325563"/>
          </a:xfrm>
        </p:spPr>
        <p:txBody>
          <a:bodyPr>
            <a:noAutofit/>
          </a:bodyPr>
          <a:lstStyle/>
          <a:p>
            <a:r>
              <a:rPr lang="en-GB" sz="2800" b="1" dirty="0">
                <a:solidFill>
                  <a:prstClr val="black"/>
                </a:solidFill>
                <a:latin typeface="Calibri" panose="020F0502020204030204"/>
              </a:rPr>
              <a:t>(82M) PMH: </a:t>
            </a:r>
            <a:r>
              <a:rPr lang="en-GB" sz="2800" dirty="0">
                <a:solidFill>
                  <a:prstClr val="black"/>
                </a:solidFill>
                <a:latin typeface="Calibri" panose="020F0502020204030204"/>
              </a:rPr>
              <a:t>Heart failure, ischaemic heart disease, type II diabetes mellitus, depression, chronic back pain</a:t>
            </a:r>
            <a:br>
              <a:rPr lang="en-GB" sz="2800" b="1" dirty="0">
                <a:solidFill>
                  <a:prstClr val="black"/>
                </a:solidFill>
                <a:latin typeface="Calibri" panose="020F0502020204030204"/>
              </a:rPr>
            </a:br>
            <a:r>
              <a:rPr lang="en-GB" sz="2800" dirty="0">
                <a:solidFill>
                  <a:prstClr val="black"/>
                </a:solidFill>
                <a:latin typeface="Calibri" panose="020F0502020204030204"/>
              </a:rPr>
              <a:t>Select </a:t>
            </a:r>
            <a:r>
              <a:rPr lang="en-GB" sz="2800" i="1" dirty="0">
                <a:solidFill>
                  <a:prstClr val="black"/>
                </a:solidFill>
                <a:latin typeface="Calibri" panose="020F0502020204030204"/>
              </a:rPr>
              <a:t>TWO</a:t>
            </a:r>
            <a:r>
              <a:rPr lang="en-GB" sz="2800" dirty="0">
                <a:solidFill>
                  <a:prstClr val="black"/>
                </a:solidFill>
                <a:latin typeface="Calibri" panose="020F0502020204030204"/>
              </a:rPr>
              <a:t> prescriptions that are </a:t>
            </a:r>
            <a:r>
              <a:rPr lang="en-GB" sz="2800" i="1" dirty="0">
                <a:solidFill>
                  <a:prstClr val="black"/>
                </a:solidFill>
                <a:latin typeface="Calibri" panose="020F0502020204030204"/>
              </a:rPr>
              <a:t>most likely</a:t>
            </a:r>
            <a:r>
              <a:rPr lang="en-GB" sz="2800" dirty="0">
                <a:solidFill>
                  <a:prstClr val="black"/>
                </a:solidFill>
                <a:latin typeface="Calibri" panose="020F0502020204030204"/>
              </a:rPr>
              <a:t> to increase the risk of acute heart failure</a:t>
            </a:r>
            <a:endParaRPr lang="en-GB" sz="3600" dirty="0"/>
          </a:p>
        </p:txBody>
      </p:sp>
      <p:sp>
        <p:nvSpPr>
          <p:cNvPr id="3" name="TPAnswers" title="Answer Text"/>
          <p:cNvSpPr>
            <a:spLocks noGrp="1"/>
          </p:cNvSpPr>
          <p:nvPr>
            <p:ph type="body" idx="1"/>
            <p:custDataLst>
              <p:tags r:id="rId2"/>
            </p:custDataLst>
          </p:nvPr>
        </p:nvSpPr>
        <p:spPr>
          <a:xfrm>
            <a:off x="457200" y="1998783"/>
            <a:ext cx="8335108" cy="4351338"/>
          </a:xfrm>
        </p:spPr>
        <p:txBody>
          <a:bodyPr>
            <a:noAutofit/>
          </a:bodyPr>
          <a:lstStyle/>
          <a:p>
            <a:pPr marL="514350" indent="-514350">
              <a:lnSpc>
                <a:spcPct val="100000"/>
              </a:lnSpc>
              <a:spcBef>
                <a:spcPct val="20000"/>
              </a:spcBef>
              <a:buFont typeface="Arial" panose="020B0604020202020204" pitchFamily="34" charset="0"/>
              <a:buAutoNum type="alphaUcPeriod"/>
            </a:pPr>
            <a:r>
              <a:rPr lang="en-GB" sz="2400" dirty="0"/>
              <a:t>Aspirin 75mg orally daily</a:t>
            </a:r>
          </a:p>
          <a:p>
            <a:pPr marL="514350" indent="-514350">
              <a:lnSpc>
                <a:spcPct val="100000"/>
              </a:lnSpc>
              <a:spcBef>
                <a:spcPct val="20000"/>
              </a:spcBef>
              <a:buFont typeface="Arial" panose="020B0604020202020204" pitchFamily="34" charset="0"/>
              <a:buAutoNum type="alphaUcPeriod"/>
            </a:pPr>
            <a:r>
              <a:rPr lang="en-GB" sz="2400" dirty="0"/>
              <a:t>Atorvastatin 40mg orally daily</a:t>
            </a:r>
          </a:p>
          <a:p>
            <a:pPr marL="514350" indent="-514350">
              <a:lnSpc>
                <a:spcPct val="100000"/>
              </a:lnSpc>
              <a:spcBef>
                <a:spcPct val="20000"/>
              </a:spcBef>
              <a:buFont typeface="Arial" panose="020B0604020202020204" pitchFamily="34" charset="0"/>
              <a:buAutoNum type="alphaUcPeriod"/>
            </a:pPr>
            <a:r>
              <a:rPr lang="en-GB" sz="2400" dirty="0" err="1"/>
              <a:t>Bisoprolol</a:t>
            </a:r>
            <a:r>
              <a:rPr lang="en-GB" sz="2400" dirty="0"/>
              <a:t> 10mg orally daily</a:t>
            </a:r>
          </a:p>
          <a:p>
            <a:pPr marL="514350" indent="-514350">
              <a:lnSpc>
                <a:spcPct val="100000"/>
              </a:lnSpc>
              <a:spcBef>
                <a:spcPct val="20000"/>
              </a:spcBef>
              <a:buFont typeface="Arial" panose="020B0604020202020204" pitchFamily="34" charset="0"/>
              <a:buAutoNum type="alphaUcPeriod"/>
            </a:pPr>
            <a:r>
              <a:rPr lang="en-GB" sz="2400" dirty="0"/>
              <a:t>Codeine phosphate 30mg orally as required (max 6hrly)</a:t>
            </a:r>
          </a:p>
          <a:p>
            <a:pPr marL="514350" indent="-514350">
              <a:lnSpc>
                <a:spcPct val="100000"/>
              </a:lnSpc>
              <a:spcBef>
                <a:spcPct val="20000"/>
              </a:spcBef>
              <a:buFont typeface="Arial" panose="020B0604020202020204" pitchFamily="34" charset="0"/>
              <a:buAutoNum type="alphaUcPeriod"/>
            </a:pPr>
            <a:r>
              <a:rPr lang="en-GB" sz="2400" dirty="0" err="1"/>
              <a:t>Eplerenone</a:t>
            </a:r>
            <a:r>
              <a:rPr lang="en-GB" sz="2400" dirty="0"/>
              <a:t> 50mg orally daily</a:t>
            </a:r>
          </a:p>
          <a:p>
            <a:pPr marL="514350" indent="-514350">
              <a:lnSpc>
                <a:spcPct val="100000"/>
              </a:lnSpc>
              <a:spcBef>
                <a:spcPct val="20000"/>
              </a:spcBef>
              <a:buFont typeface="Arial" panose="020B0604020202020204" pitchFamily="34" charset="0"/>
              <a:buAutoNum type="alphaUcPeriod"/>
            </a:pPr>
            <a:r>
              <a:rPr lang="en-GB" sz="2400" dirty="0"/>
              <a:t>Ibuprofen 400mg orally 8hrly</a:t>
            </a:r>
          </a:p>
          <a:p>
            <a:pPr marL="514350" indent="-514350">
              <a:lnSpc>
                <a:spcPct val="100000"/>
              </a:lnSpc>
              <a:spcBef>
                <a:spcPct val="20000"/>
              </a:spcBef>
              <a:buFont typeface="Arial" panose="020B0604020202020204" pitchFamily="34" charset="0"/>
              <a:buAutoNum type="alphaUcPeriod"/>
            </a:pPr>
            <a:r>
              <a:rPr lang="en-GB" sz="2400" dirty="0"/>
              <a:t>Metformin 1G orally twice a day</a:t>
            </a:r>
          </a:p>
          <a:p>
            <a:pPr marL="514350" indent="-514350">
              <a:lnSpc>
                <a:spcPct val="100000"/>
              </a:lnSpc>
              <a:spcBef>
                <a:spcPct val="20000"/>
              </a:spcBef>
              <a:buFont typeface="Arial" panose="020B0604020202020204" pitchFamily="34" charset="0"/>
              <a:buAutoNum type="alphaUcPeriod"/>
            </a:pPr>
            <a:r>
              <a:rPr lang="en-GB" sz="2400" dirty="0"/>
              <a:t>Paracetamol 1g orally 8hrly </a:t>
            </a:r>
          </a:p>
          <a:p>
            <a:pPr marL="514350" indent="-514350">
              <a:lnSpc>
                <a:spcPct val="100000"/>
              </a:lnSpc>
              <a:spcBef>
                <a:spcPct val="20000"/>
              </a:spcBef>
              <a:buFont typeface="Arial" panose="020B0604020202020204" pitchFamily="34" charset="0"/>
              <a:buAutoNum type="alphaUcPeriod"/>
            </a:pPr>
            <a:r>
              <a:rPr lang="en-GB" sz="2400" dirty="0"/>
              <a:t>Pioglitazone 30mg orally daily</a:t>
            </a:r>
          </a:p>
          <a:p>
            <a:pPr marL="514350" indent="-514350">
              <a:lnSpc>
                <a:spcPct val="100000"/>
              </a:lnSpc>
              <a:spcBef>
                <a:spcPct val="20000"/>
              </a:spcBef>
              <a:buFont typeface="Arial" panose="020B0604020202020204" pitchFamily="34" charset="0"/>
              <a:buAutoNum type="alphaUcPeriod"/>
            </a:pPr>
            <a:r>
              <a:rPr lang="en-GB" sz="2400" dirty="0"/>
              <a:t>Valsartan 80mg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49011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325563"/>
          </a:xfrm>
        </p:spPr>
        <p:txBody>
          <a:bodyPr>
            <a:noAutofit/>
          </a:bodyPr>
          <a:lstStyle/>
          <a:p>
            <a:r>
              <a:rPr lang="en-GB" sz="2800" b="1" dirty="0">
                <a:solidFill>
                  <a:prstClr val="black"/>
                </a:solidFill>
                <a:latin typeface="Calibri" panose="020F0502020204030204"/>
              </a:rPr>
              <a:t>(82M) PMH: </a:t>
            </a:r>
            <a:r>
              <a:rPr lang="en-GB" sz="2800" dirty="0">
                <a:solidFill>
                  <a:prstClr val="black"/>
                </a:solidFill>
                <a:latin typeface="Calibri" panose="020F0502020204030204"/>
              </a:rPr>
              <a:t>Heart failure, ischaemic heart disease, type II diabetes mellitus, depression, chronic back pain</a:t>
            </a:r>
            <a:br>
              <a:rPr lang="en-GB" sz="2800" b="1" dirty="0">
                <a:solidFill>
                  <a:prstClr val="black"/>
                </a:solidFill>
                <a:latin typeface="Calibri" panose="020F0502020204030204"/>
              </a:rPr>
            </a:br>
            <a:r>
              <a:rPr lang="en-GB" sz="2800" dirty="0">
                <a:solidFill>
                  <a:prstClr val="black"/>
                </a:solidFill>
                <a:latin typeface="Calibri" panose="020F0502020204030204"/>
              </a:rPr>
              <a:t>Select </a:t>
            </a:r>
            <a:r>
              <a:rPr lang="en-GB" sz="2800" i="1" dirty="0">
                <a:solidFill>
                  <a:prstClr val="black"/>
                </a:solidFill>
                <a:latin typeface="Calibri" panose="020F0502020204030204"/>
              </a:rPr>
              <a:t>TWO</a:t>
            </a:r>
            <a:r>
              <a:rPr lang="en-GB" sz="2800" dirty="0">
                <a:solidFill>
                  <a:prstClr val="black"/>
                </a:solidFill>
                <a:latin typeface="Calibri" panose="020F0502020204030204"/>
              </a:rPr>
              <a:t> prescriptions that are </a:t>
            </a:r>
            <a:r>
              <a:rPr lang="en-GB" sz="2800" i="1" dirty="0">
                <a:solidFill>
                  <a:prstClr val="black"/>
                </a:solidFill>
                <a:latin typeface="Calibri" panose="020F0502020204030204"/>
              </a:rPr>
              <a:t>most likely</a:t>
            </a:r>
            <a:r>
              <a:rPr lang="en-GB" sz="2800" dirty="0">
                <a:solidFill>
                  <a:prstClr val="black"/>
                </a:solidFill>
                <a:latin typeface="Calibri" panose="020F0502020204030204"/>
              </a:rPr>
              <a:t> to increase the risk of acute heart failure</a:t>
            </a:r>
            <a:endParaRPr lang="en-GB" sz="3600" dirty="0"/>
          </a:p>
        </p:txBody>
      </p:sp>
      <p:sp>
        <p:nvSpPr>
          <p:cNvPr id="3" name="TPAnswers" title="Answer Text"/>
          <p:cNvSpPr>
            <a:spLocks noGrp="1"/>
          </p:cNvSpPr>
          <p:nvPr>
            <p:ph type="body" idx="1"/>
            <p:custDataLst>
              <p:tags r:id="rId2"/>
            </p:custDataLst>
          </p:nvPr>
        </p:nvSpPr>
        <p:spPr>
          <a:xfrm>
            <a:off x="951489" y="1906859"/>
            <a:ext cx="8335108" cy="4351338"/>
          </a:xfrm>
        </p:spPr>
        <p:txBody>
          <a:bodyPr>
            <a:noAutofit/>
          </a:bodyPr>
          <a:lstStyle/>
          <a:p>
            <a:pPr marL="514350" indent="-514350">
              <a:lnSpc>
                <a:spcPct val="100000"/>
              </a:lnSpc>
              <a:spcBef>
                <a:spcPct val="20000"/>
              </a:spcBef>
              <a:buFont typeface="Arial" panose="020B0604020202020204" pitchFamily="34" charset="0"/>
              <a:buAutoNum type="alphaUcPeriod"/>
            </a:pPr>
            <a:r>
              <a:rPr lang="en-GB" sz="2400" dirty="0"/>
              <a:t>Aspirin 75mg orally daily</a:t>
            </a:r>
          </a:p>
          <a:p>
            <a:pPr marL="514350" indent="-514350">
              <a:lnSpc>
                <a:spcPct val="100000"/>
              </a:lnSpc>
              <a:spcBef>
                <a:spcPct val="20000"/>
              </a:spcBef>
              <a:buFont typeface="Arial" panose="020B0604020202020204" pitchFamily="34" charset="0"/>
              <a:buAutoNum type="alphaUcPeriod"/>
            </a:pPr>
            <a:r>
              <a:rPr lang="en-GB" sz="2400" dirty="0"/>
              <a:t>Atorvastatin 40mg orally daily</a:t>
            </a:r>
          </a:p>
          <a:p>
            <a:pPr marL="514350" indent="-514350">
              <a:lnSpc>
                <a:spcPct val="100000"/>
              </a:lnSpc>
              <a:spcBef>
                <a:spcPct val="20000"/>
              </a:spcBef>
              <a:buFont typeface="Arial" panose="020B0604020202020204" pitchFamily="34" charset="0"/>
              <a:buAutoNum type="alphaUcPeriod"/>
            </a:pPr>
            <a:r>
              <a:rPr lang="en-GB" sz="2400" dirty="0" err="1"/>
              <a:t>Bisoprolol</a:t>
            </a:r>
            <a:r>
              <a:rPr lang="en-GB" sz="2400" dirty="0"/>
              <a:t> 10mg orally daily</a:t>
            </a:r>
          </a:p>
          <a:p>
            <a:pPr marL="514350" indent="-514350">
              <a:lnSpc>
                <a:spcPct val="100000"/>
              </a:lnSpc>
              <a:spcBef>
                <a:spcPct val="20000"/>
              </a:spcBef>
              <a:buFont typeface="Arial" panose="020B0604020202020204" pitchFamily="34" charset="0"/>
              <a:buAutoNum type="alphaUcPeriod"/>
            </a:pPr>
            <a:r>
              <a:rPr lang="en-GB" sz="2400" dirty="0"/>
              <a:t>Codeine phosphate 30mg orally as required (max 6hrly)</a:t>
            </a:r>
          </a:p>
          <a:p>
            <a:pPr marL="514350" indent="-514350">
              <a:lnSpc>
                <a:spcPct val="100000"/>
              </a:lnSpc>
              <a:spcBef>
                <a:spcPct val="20000"/>
              </a:spcBef>
              <a:buFont typeface="Arial" panose="020B0604020202020204" pitchFamily="34" charset="0"/>
              <a:buAutoNum type="alphaUcPeriod"/>
            </a:pPr>
            <a:r>
              <a:rPr lang="en-GB" sz="2400" dirty="0" err="1"/>
              <a:t>Eplerenone</a:t>
            </a:r>
            <a:r>
              <a:rPr lang="en-GB" sz="2400" dirty="0"/>
              <a:t> 50mg orally daily</a:t>
            </a:r>
          </a:p>
          <a:p>
            <a:pPr marL="514350" indent="-514350">
              <a:lnSpc>
                <a:spcPct val="100000"/>
              </a:lnSpc>
              <a:spcBef>
                <a:spcPct val="20000"/>
              </a:spcBef>
              <a:buFont typeface="Arial" panose="020B0604020202020204" pitchFamily="34" charset="0"/>
              <a:buAutoNum type="alphaUcPeriod"/>
            </a:pPr>
            <a:r>
              <a:rPr lang="en-GB" sz="2400" dirty="0"/>
              <a:t>Ibuprofen 400mg orally 8hrly</a:t>
            </a:r>
          </a:p>
          <a:p>
            <a:pPr marL="514350" indent="-514350">
              <a:lnSpc>
                <a:spcPct val="100000"/>
              </a:lnSpc>
              <a:spcBef>
                <a:spcPct val="20000"/>
              </a:spcBef>
              <a:buFont typeface="Arial" panose="020B0604020202020204" pitchFamily="34" charset="0"/>
              <a:buAutoNum type="alphaUcPeriod"/>
            </a:pPr>
            <a:r>
              <a:rPr lang="en-GB" sz="2400" dirty="0"/>
              <a:t>Metformin 850mg orally 1G orally twice a day </a:t>
            </a:r>
          </a:p>
          <a:p>
            <a:pPr marL="514350" indent="-514350">
              <a:lnSpc>
                <a:spcPct val="100000"/>
              </a:lnSpc>
              <a:spcBef>
                <a:spcPct val="20000"/>
              </a:spcBef>
              <a:buFont typeface="Arial" panose="020B0604020202020204" pitchFamily="34" charset="0"/>
              <a:buAutoNum type="alphaUcPeriod"/>
            </a:pPr>
            <a:r>
              <a:rPr lang="en-GB" sz="2400" dirty="0"/>
              <a:t>Paracetamol 1g orally 8hrly </a:t>
            </a:r>
          </a:p>
          <a:p>
            <a:pPr marL="514350" indent="-514350">
              <a:lnSpc>
                <a:spcPct val="100000"/>
              </a:lnSpc>
              <a:spcBef>
                <a:spcPct val="20000"/>
              </a:spcBef>
              <a:buFont typeface="Arial" panose="020B0604020202020204" pitchFamily="34" charset="0"/>
              <a:buAutoNum type="alphaUcPeriod"/>
            </a:pPr>
            <a:r>
              <a:rPr lang="en-GB" sz="2400" dirty="0"/>
              <a:t>Pioglitazone 30mg orally daily</a:t>
            </a:r>
          </a:p>
          <a:p>
            <a:pPr marL="514350" indent="-514350">
              <a:lnSpc>
                <a:spcPct val="100000"/>
              </a:lnSpc>
              <a:spcBef>
                <a:spcPct val="20000"/>
              </a:spcBef>
              <a:buFont typeface="Arial" panose="020B0604020202020204" pitchFamily="34" charset="0"/>
              <a:buAutoNum type="alphaUcPeriod"/>
            </a:pPr>
            <a:r>
              <a:rPr lang="en-GB" sz="2400" dirty="0"/>
              <a:t>Valsartan 80mg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AI2" title="Correct Answer Indicator">
            <a:extLst>
              <a:ext uri="{FF2B5EF4-FFF2-40B4-BE49-F238E27FC236}">
                <a16:creationId xmlns:a16="http://schemas.microsoft.com/office/drawing/2014/main" id="{374647D2-9889-415F-80FE-F5F2F6A87C76}"/>
              </a:ext>
            </a:extLst>
          </p:cNvPr>
          <p:cNvSpPr/>
          <p:nvPr>
            <p:custDataLst>
              <p:tags r:id="rId3"/>
            </p:custDataLst>
          </p:nvPr>
        </p:nvSpPr>
        <p:spPr>
          <a:xfrm rot="10800000">
            <a:off x="588632" y="416808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AI2" title="Correct Answer Indicator">
            <a:extLst>
              <a:ext uri="{FF2B5EF4-FFF2-40B4-BE49-F238E27FC236}">
                <a16:creationId xmlns:a16="http://schemas.microsoft.com/office/drawing/2014/main" id="{3C3CB69F-0816-4BAA-A4D0-3BD32669D2D7}"/>
              </a:ext>
            </a:extLst>
          </p:cNvPr>
          <p:cNvSpPr/>
          <p:nvPr>
            <p:custDataLst>
              <p:tags r:id="rId4"/>
            </p:custDataLst>
          </p:nvPr>
        </p:nvSpPr>
        <p:spPr>
          <a:xfrm rot="10800000">
            <a:off x="575103" y="5440508"/>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93177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par>
                          <p:cTn id="11" fill="hold">
                            <p:stCondLst>
                              <p:cond delay="0"/>
                            </p:stCondLst>
                            <p:childTnLst>
                              <p:par>
                                <p:cTn id="12" presetID="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Caution with PMH of Heart failure</a:t>
            </a:r>
          </a:p>
        </p:txBody>
      </p:sp>
      <p:sp>
        <p:nvSpPr>
          <p:cNvPr id="3" name="Content Placeholder 2"/>
          <p:cNvSpPr>
            <a:spLocks noGrp="1"/>
          </p:cNvSpPr>
          <p:nvPr>
            <p:ph idx="1"/>
          </p:nvPr>
        </p:nvSpPr>
        <p:spPr/>
        <p:txBody>
          <a:bodyPr>
            <a:normAutofit/>
          </a:bodyPr>
          <a:lstStyle/>
          <a:p>
            <a:r>
              <a:rPr lang="en-GB" sz="3200" dirty="0"/>
              <a:t>Long list, but common drugs include</a:t>
            </a:r>
          </a:p>
          <a:p>
            <a:pPr lvl="1"/>
            <a:r>
              <a:rPr lang="en-GB" sz="2800" dirty="0"/>
              <a:t>Steroids</a:t>
            </a:r>
          </a:p>
          <a:p>
            <a:pPr lvl="1"/>
            <a:r>
              <a:rPr lang="en-GB" sz="2800" dirty="0"/>
              <a:t>NSAIDs &amp; </a:t>
            </a:r>
            <a:r>
              <a:rPr lang="en-GB" sz="2800" dirty="0" err="1"/>
              <a:t>coxibs</a:t>
            </a:r>
            <a:endParaRPr lang="en-GB" sz="2800" dirty="0"/>
          </a:p>
          <a:p>
            <a:pPr lvl="1"/>
            <a:r>
              <a:rPr lang="en-GB" sz="2800" dirty="0"/>
              <a:t>Calcium channel blockers (especially negative inotropes, e.g.,  verapamil)</a:t>
            </a:r>
          </a:p>
          <a:p>
            <a:pPr lvl="1"/>
            <a:r>
              <a:rPr lang="en-GB" sz="2800" dirty="0"/>
              <a:t>Pioglitazone (especially when in combination with insulin) </a:t>
            </a:r>
            <a:r>
              <a:rPr lang="en-GB" sz="2000" dirty="0">
                <a:hlinkClick r:id="rId2"/>
              </a:rPr>
              <a:t>https://bnf.nice.org.uk/drugs/pioglitazone/#important-safety-information</a:t>
            </a:r>
            <a:r>
              <a:rPr lang="en-GB" sz="2000" dirty="0"/>
              <a:t> </a:t>
            </a:r>
          </a:p>
        </p:txBody>
      </p:sp>
    </p:spTree>
    <p:extLst>
      <p:ext uri="{BB962C8B-B14F-4D97-AF65-F5344CB8AC3E}">
        <p14:creationId xmlns:p14="http://schemas.microsoft.com/office/powerpoint/2010/main" val="16876310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C81C1-56EC-49FA-954B-47F56613C0E7}"/>
              </a:ext>
            </a:extLst>
          </p:cNvPr>
          <p:cNvSpPr>
            <a:spLocks noGrp="1"/>
          </p:cNvSpPr>
          <p:nvPr>
            <p:ph type="title"/>
          </p:nvPr>
        </p:nvSpPr>
        <p:spPr/>
        <p:txBody>
          <a:bodyPr/>
          <a:lstStyle/>
          <a:p>
            <a:r>
              <a:rPr lang="en-GB" sz="4400" b="1" dirty="0">
                <a:solidFill>
                  <a:prstClr val="black"/>
                </a:solidFill>
                <a:latin typeface="Calibri" panose="020F0502020204030204"/>
              </a:rPr>
              <a:t>QT prolongation</a:t>
            </a:r>
            <a:endParaRPr lang="en-GB" b="1" dirty="0"/>
          </a:p>
        </p:txBody>
      </p:sp>
    </p:spTree>
    <p:extLst>
      <p:ext uri="{BB962C8B-B14F-4D97-AF65-F5344CB8AC3E}">
        <p14:creationId xmlns:p14="http://schemas.microsoft.com/office/powerpoint/2010/main" val="30997423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569606"/>
            <a:ext cx="11277600" cy="1325563"/>
          </a:xfrm>
        </p:spPr>
        <p:txBody>
          <a:bodyPr>
            <a:noAutofit/>
          </a:bodyPr>
          <a:lstStyle/>
          <a:p>
            <a:r>
              <a:rPr lang="en-GB" sz="2400" b="1" dirty="0">
                <a:solidFill>
                  <a:prstClr val="black"/>
                </a:solidFill>
                <a:latin typeface="Calibri" panose="020F0502020204030204"/>
              </a:rPr>
              <a:t>(62M) </a:t>
            </a:r>
            <a:r>
              <a:rPr lang="en-GB" sz="2400" dirty="0">
                <a:solidFill>
                  <a:prstClr val="black"/>
                </a:solidFill>
                <a:latin typeface="Calibri" panose="020F0502020204030204"/>
              </a:rPr>
              <a:t>Admitted for community acquired pneumonia</a:t>
            </a:r>
            <a:br>
              <a:rPr lang="en-GB" sz="2400" b="1" dirty="0">
                <a:solidFill>
                  <a:prstClr val="black"/>
                </a:solidFill>
                <a:latin typeface="Calibri" panose="020F0502020204030204"/>
              </a:rPr>
            </a:br>
            <a:r>
              <a:rPr lang="en-GB" sz="2400" b="1" dirty="0">
                <a:solidFill>
                  <a:prstClr val="black"/>
                </a:solidFill>
                <a:latin typeface="Calibri" panose="020F0502020204030204"/>
              </a:rPr>
              <a:t>PMH: </a:t>
            </a:r>
            <a:r>
              <a:rPr lang="en-GB" sz="2400" dirty="0">
                <a:solidFill>
                  <a:prstClr val="black"/>
                </a:solidFill>
                <a:latin typeface="Calibri" panose="020F0502020204030204"/>
              </a:rPr>
              <a:t>Dilated cardiomyopathy, depression, epilepsy, gout, opioid dependence</a:t>
            </a:r>
            <a:br>
              <a:rPr lang="en-GB" sz="2400" b="1" dirty="0">
                <a:solidFill>
                  <a:prstClr val="black"/>
                </a:solidFill>
                <a:latin typeface="Calibri" panose="020F0502020204030204"/>
              </a:rPr>
            </a:br>
            <a:r>
              <a:rPr lang="en-GB" sz="2400" b="1" dirty="0">
                <a:solidFill>
                  <a:prstClr val="black"/>
                </a:solidFill>
                <a:latin typeface="Calibri" panose="020F0502020204030204"/>
              </a:rPr>
              <a:t>Investigations:</a:t>
            </a:r>
            <a:r>
              <a:rPr lang="en-GB" sz="2400" dirty="0">
                <a:solidFill>
                  <a:prstClr val="black"/>
                </a:solidFill>
                <a:latin typeface="Calibri" panose="020F0502020204030204"/>
              </a:rPr>
              <a:t> ECG QTc 540ms</a:t>
            </a:r>
            <a:br>
              <a:rPr lang="en-GB" sz="2400" b="1" dirty="0">
                <a:solidFill>
                  <a:prstClr val="black"/>
                </a:solidFill>
                <a:latin typeface="Calibri" panose="020F0502020204030204"/>
              </a:rPr>
            </a:br>
            <a:br>
              <a:rPr lang="en-GB" sz="2400" b="1" dirty="0">
                <a:solidFill>
                  <a:prstClr val="black"/>
                </a:solidFill>
                <a:latin typeface="Calibri" panose="020F0502020204030204"/>
              </a:rPr>
            </a:br>
            <a:r>
              <a:rPr lang="en-GB" sz="2400" dirty="0">
                <a:solidFill>
                  <a:prstClr val="black"/>
                </a:solidFill>
                <a:latin typeface="Calibri" panose="020F0502020204030204"/>
              </a:rPr>
              <a:t>Select </a:t>
            </a:r>
            <a:r>
              <a:rPr lang="en-GB" sz="2400" i="1" dirty="0">
                <a:solidFill>
                  <a:prstClr val="black"/>
                </a:solidFill>
                <a:latin typeface="Calibri" panose="020F0502020204030204"/>
              </a:rPr>
              <a:t>THREE</a:t>
            </a:r>
            <a:r>
              <a:rPr lang="en-GB" sz="2400" dirty="0">
                <a:solidFill>
                  <a:prstClr val="black"/>
                </a:solidFill>
                <a:latin typeface="Calibri" panose="020F0502020204030204"/>
              </a:rPr>
              <a:t> prescriptions that are </a:t>
            </a:r>
            <a:r>
              <a:rPr lang="en-GB" sz="2400" i="1" dirty="0">
                <a:solidFill>
                  <a:prstClr val="black"/>
                </a:solidFill>
                <a:latin typeface="Calibri" panose="020F0502020204030204"/>
              </a:rPr>
              <a:t>most likely</a:t>
            </a:r>
            <a:r>
              <a:rPr lang="en-GB" sz="2400" dirty="0">
                <a:solidFill>
                  <a:prstClr val="black"/>
                </a:solidFill>
                <a:latin typeface="Calibri" panose="020F0502020204030204"/>
              </a:rPr>
              <a:t> to increase the risk QT prolongation</a:t>
            </a:r>
            <a:endParaRPr lang="en-GB" sz="3200" dirty="0"/>
          </a:p>
        </p:txBody>
      </p:sp>
      <p:sp>
        <p:nvSpPr>
          <p:cNvPr id="3" name="TPAnswers" title="Answer Text"/>
          <p:cNvSpPr>
            <a:spLocks noGrp="1"/>
          </p:cNvSpPr>
          <p:nvPr>
            <p:ph type="body" idx="1"/>
            <p:custDataLst>
              <p:tags r:id="rId2"/>
            </p:custDataLst>
          </p:nvPr>
        </p:nvSpPr>
        <p:spPr>
          <a:xfrm>
            <a:off x="457200" y="2628048"/>
            <a:ext cx="8335108" cy="3861242"/>
          </a:xfrm>
        </p:spPr>
        <p:txBody>
          <a:bodyPr>
            <a:noAutofit/>
          </a:bodyPr>
          <a:lstStyle/>
          <a:p>
            <a:pPr marL="514350" indent="-514350">
              <a:lnSpc>
                <a:spcPct val="100000"/>
              </a:lnSpc>
              <a:spcBef>
                <a:spcPct val="20000"/>
              </a:spcBef>
              <a:buFont typeface="Arial" panose="020B0604020202020204" pitchFamily="34" charset="0"/>
              <a:buAutoNum type="alphaUcPeriod"/>
            </a:pPr>
            <a:r>
              <a:rPr lang="en-GB" sz="2400" dirty="0"/>
              <a:t>Allopurinol 100 mg orally daily</a:t>
            </a:r>
          </a:p>
          <a:p>
            <a:pPr marL="514350" indent="-514350">
              <a:lnSpc>
                <a:spcPct val="100000"/>
              </a:lnSpc>
              <a:spcBef>
                <a:spcPct val="20000"/>
              </a:spcBef>
              <a:buFont typeface="Arial" panose="020B0604020202020204" pitchFamily="34" charset="0"/>
              <a:buAutoNum type="alphaUcPeriod"/>
            </a:pPr>
            <a:r>
              <a:rPr lang="en-GB" sz="2400" dirty="0" err="1"/>
              <a:t>Bisoprolol</a:t>
            </a:r>
            <a:r>
              <a:rPr lang="en-GB" sz="2400" dirty="0"/>
              <a:t> 5 mg orally daily</a:t>
            </a:r>
          </a:p>
          <a:p>
            <a:pPr marL="514350" indent="-514350">
              <a:lnSpc>
                <a:spcPct val="100000"/>
              </a:lnSpc>
              <a:spcBef>
                <a:spcPct val="20000"/>
              </a:spcBef>
              <a:buFont typeface="Arial" panose="020B0604020202020204" pitchFamily="34" charset="0"/>
              <a:buAutoNum type="alphaUcPeriod"/>
            </a:pPr>
            <a:r>
              <a:rPr lang="en-GB" sz="2400" dirty="0"/>
              <a:t>Carbamazepine 100 mg orally 12hrly</a:t>
            </a:r>
          </a:p>
          <a:p>
            <a:pPr marL="514350" indent="-514350">
              <a:lnSpc>
                <a:spcPct val="100000"/>
              </a:lnSpc>
              <a:spcBef>
                <a:spcPct val="20000"/>
              </a:spcBef>
              <a:buFont typeface="Arial" panose="020B0604020202020204" pitchFamily="34" charset="0"/>
              <a:buAutoNum type="alphaUcPeriod"/>
            </a:pPr>
            <a:r>
              <a:rPr lang="en-GB" sz="2400" dirty="0"/>
              <a:t>Co-</a:t>
            </a:r>
            <a:r>
              <a:rPr lang="en-GB" sz="2400" dirty="0" err="1"/>
              <a:t>amoxiclav</a:t>
            </a:r>
            <a:r>
              <a:rPr lang="en-GB" sz="2400" dirty="0"/>
              <a:t> 1.2 g intravenously 8hrly</a:t>
            </a:r>
          </a:p>
          <a:p>
            <a:pPr marL="514350" indent="-514350">
              <a:lnSpc>
                <a:spcPct val="100000"/>
              </a:lnSpc>
              <a:spcBef>
                <a:spcPct val="20000"/>
              </a:spcBef>
              <a:buFont typeface="Arial" panose="020B0604020202020204" pitchFamily="34" charset="0"/>
              <a:buAutoNum type="alphaUcPeriod"/>
            </a:pPr>
            <a:r>
              <a:rPr lang="en-GB" sz="2400" dirty="0"/>
              <a:t>Citalopram 40 mg orally daily</a:t>
            </a:r>
          </a:p>
          <a:p>
            <a:pPr marL="514350" indent="-514350">
              <a:lnSpc>
                <a:spcPct val="100000"/>
              </a:lnSpc>
              <a:spcBef>
                <a:spcPct val="20000"/>
              </a:spcBef>
              <a:buFont typeface="Arial" panose="020B0604020202020204" pitchFamily="34" charset="0"/>
              <a:buAutoNum type="alphaUcPeriod"/>
            </a:pPr>
            <a:r>
              <a:rPr lang="en-GB" sz="2400" dirty="0"/>
              <a:t>Clarithromycin 500 mg orally 12hrly</a:t>
            </a:r>
          </a:p>
          <a:p>
            <a:pPr marL="514350" indent="-514350">
              <a:lnSpc>
                <a:spcPct val="100000"/>
              </a:lnSpc>
              <a:spcBef>
                <a:spcPct val="20000"/>
              </a:spcBef>
              <a:buFont typeface="Arial" panose="020B0604020202020204" pitchFamily="34" charset="0"/>
              <a:buAutoNum type="alphaUcPeriod"/>
            </a:pPr>
            <a:r>
              <a:rPr lang="en-GB" sz="2400" dirty="0" err="1"/>
              <a:t>Enalapril</a:t>
            </a:r>
            <a:r>
              <a:rPr lang="en-GB" sz="2400" dirty="0"/>
              <a:t> 20 mg orally daily</a:t>
            </a:r>
          </a:p>
          <a:p>
            <a:pPr marL="514350" indent="-514350">
              <a:lnSpc>
                <a:spcPct val="100000"/>
              </a:lnSpc>
              <a:spcBef>
                <a:spcPct val="20000"/>
              </a:spcBef>
              <a:buFont typeface="Arial" panose="020B0604020202020204" pitchFamily="34" charset="0"/>
              <a:buAutoNum type="alphaUcPeriod"/>
            </a:pPr>
            <a:r>
              <a:rPr lang="en-GB" sz="2400" dirty="0"/>
              <a:t>Methadone 60 mg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00423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412627"/>
            <a:ext cx="11277600" cy="1325563"/>
          </a:xfrm>
        </p:spPr>
        <p:txBody>
          <a:bodyPr>
            <a:noAutofit/>
          </a:bodyPr>
          <a:lstStyle/>
          <a:p>
            <a:r>
              <a:rPr lang="en-GB" sz="2400" b="1" dirty="0">
                <a:solidFill>
                  <a:prstClr val="black"/>
                </a:solidFill>
                <a:latin typeface="Calibri" panose="020F0502020204030204"/>
              </a:rPr>
              <a:t>(62M) </a:t>
            </a:r>
            <a:r>
              <a:rPr lang="en-GB" sz="2400" dirty="0">
                <a:solidFill>
                  <a:prstClr val="black"/>
                </a:solidFill>
                <a:latin typeface="Calibri" panose="020F0502020204030204"/>
              </a:rPr>
              <a:t>Admitted for community acquired pneumonia</a:t>
            </a:r>
            <a:br>
              <a:rPr lang="en-GB" sz="2400" b="1" dirty="0">
                <a:solidFill>
                  <a:prstClr val="black"/>
                </a:solidFill>
                <a:latin typeface="Calibri" panose="020F0502020204030204"/>
              </a:rPr>
            </a:br>
            <a:r>
              <a:rPr lang="en-GB" sz="2400" b="1" dirty="0">
                <a:solidFill>
                  <a:prstClr val="black"/>
                </a:solidFill>
                <a:latin typeface="Calibri" panose="020F0502020204030204"/>
              </a:rPr>
              <a:t>PMH: </a:t>
            </a:r>
            <a:r>
              <a:rPr lang="en-GB" sz="2400" dirty="0">
                <a:solidFill>
                  <a:prstClr val="black"/>
                </a:solidFill>
                <a:latin typeface="Calibri" panose="020F0502020204030204"/>
              </a:rPr>
              <a:t>Dilated cardiomyopathy, depression, epilepsy, gout, opioid dependence</a:t>
            </a:r>
            <a:br>
              <a:rPr lang="en-GB" sz="2400" b="1" dirty="0">
                <a:solidFill>
                  <a:prstClr val="black"/>
                </a:solidFill>
                <a:latin typeface="Calibri" panose="020F0502020204030204"/>
              </a:rPr>
            </a:br>
            <a:r>
              <a:rPr lang="en-GB" sz="2400" b="1" dirty="0">
                <a:solidFill>
                  <a:prstClr val="black"/>
                </a:solidFill>
                <a:latin typeface="Calibri" panose="020F0502020204030204"/>
              </a:rPr>
              <a:t>Investigations:</a:t>
            </a:r>
            <a:r>
              <a:rPr lang="en-GB" sz="2400" dirty="0">
                <a:solidFill>
                  <a:prstClr val="black"/>
                </a:solidFill>
                <a:latin typeface="Calibri" panose="020F0502020204030204"/>
              </a:rPr>
              <a:t> ECG </a:t>
            </a:r>
            <a:r>
              <a:rPr lang="en-GB" sz="2400" dirty="0" err="1">
                <a:solidFill>
                  <a:prstClr val="black"/>
                </a:solidFill>
                <a:latin typeface="Calibri" panose="020F0502020204030204"/>
              </a:rPr>
              <a:t>QTc</a:t>
            </a:r>
            <a:r>
              <a:rPr lang="en-GB" sz="2400" dirty="0">
                <a:solidFill>
                  <a:prstClr val="black"/>
                </a:solidFill>
                <a:latin typeface="Calibri" panose="020F0502020204030204"/>
              </a:rPr>
              <a:t> 540ms</a:t>
            </a:r>
            <a:br>
              <a:rPr lang="en-GB" sz="2400" b="1" dirty="0">
                <a:solidFill>
                  <a:prstClr val="black"/>
                </a:solidFill>
                <a:latin typeface="Calibri" panose="020F0502020204030204"/>
              </a:rPr>
            </a:br>
            <a:r>
              <a:rPr lang="en-GB" sz="2400" dirty="0">
                <a:solidFill>
                  <a:prstClr val="black"/>
                </a:solidFill>
                <a:latin typeface="Calibri" panose="020F0502020204030204"/>
              </a:rPr>
              <a:t>Select </a:t>
            </a:r>
            <a:r>
              <a:rPr lang="en-GB" sz="2400" i="1" dirty="0">
                <a:solidFill>
                  <a:prstClr val="black"/>
                </a:solidFill>
                <a:latin typeface="Calibri" panose="020F0502020204030204"/>
              </a:rPr>
              <a:t>THREE</a:t>
            </a:r>
            <a:r>
              <a:rPr lang="en-GB" sz="2400" dirty="0">
                <a:solidFill>
                  <a:prstClr val="black"/>
                </a:solidFill>
                <a:latin typeface="Calibri" panose="020F0502020204030204"/>
              </a:rPr>
              <a:t> prescriptions that are </a:t>
            </a:r>
            <a:r>
              <a:rPr lang="en-GB" sz="2400" i="1" dirty="0">
                <a:solidFill>
                  <a:prstClr val="black"/>
                </a:solidFill>
                <a:latin typeface="Calibri" panose="020F0502020204030204"/>
              </a:rPr>
              <a:t>most likely</a:t>
            </a:r>
            <a:r>
              <a:rPr lang="en-GB" sz="2400" dirty="0">
                <a:solidFill>
                  <a:prstClr val="black"/>
                </a:solidFill>
                <a:latin typeface="Calibri" panose="020F0502020204030204"/>
              </a:rPr>
              <a:t> to increase the risk QT prolongation</a:t>
            </a:r>
            <a:endParaRPr lang="en-GB" sz="3200" dirty="0"/>
          </a:p>
        </p:txBody>
      </p:sp>
      <p:sp>
        <p:nvSpPr>
          <p:cNvPr id="3" name="TPAnswers" title="Answer Text"/>
          <p:cNvSpPr>
            <a:spLocks noGrp="1"/>
          </p:cNvSpPr>
          <p:nvPr>
            <p:ph type="body" idx="1"/>
            <p:custDataLst>
              <p:tags r:id="rId2"/>
            </p:custDataLst>
          </p:nvPr>
        </p:nvSpPr>
        <p:spPr>
          <a:xfrm>
            <a:off x="457200" y="1998783"/>
            <a:ext cx="8335108" cy="4351338"/>
          </a:xfrm>
        </p:spPr>
        <p:txBody>
          <a:bodyPr>
            <a:noAutofit/>
          </a:bodyPr>
          <a:lstStyle/>
          <a:p>
            <a:pPr marL="514350" indent="-514350">
              <a:lnSpc>
                <a:spcPct val="100000"/>
              </a:lnSpc>
              <a:spcBef>
                <a:spcPct val="20000"/>
              </a:spcBef>
              <a:buFont typeface="Arial" panose="020B0604020202020204" pitchFamily="34" charset="0"/>
              <a:buAutoNum type="alphaUcPeriod"/>
            </a:pPr>
            <a:r>
              <a:rPr lang="en-GB" sz="2400" dirty="0"/>
              <a:t>Allopurinol 100 mg orally daily</a:t>
            </a:r>
          </a:p>
          <a:p>
            <a:pPr marL="514350" indent="-514350">
              <a:lnSpc>
                <a:spcPct val="100000"/>
              </a:lnSpc>
              <a:spcBef>
                <a:spcPct val="20000"/>
              </a:spcBef>
              <a:buFont typeface="Arial" panose="020B0604020202020204" pitchFamily="34" charset="0"/>
              <a:buAutoNum type="alphaUcPeriod"/>
            </a:pPr>
            <a:r>
              <a:rPr lang="en-GB" sz="2400" dirty="0" err="1"/>
              <a:t>Bisoprolol</a:t>
            </a:r>
            <a:r>
              <a:rPr lang="en-GB" sz="2400" dirty="0"/>
              <a:t> 5 mg orally daily</a:t>
            </a:r>
          </a:p>
          <a:p>
            <a:pPr marL="514350" indent="-514350">
              <a:lnSpc>
                <a:spcPct val="100000"/>
              </a:lnSpc>
              <a:spcBef>
                <a:spcPct val="20000"/>
              </a:spcBef>
              <a:buFont typeface="Arial" panose="020B0604020202020204" pitchFamily="34" charset="0"/>
              <a:buAutoNum type="alphaUcPeriod"/>
            </a:pPr>
            <a:r>
              <a:rPr lang="en-GB" sz="2400" dirty="0"/>
              <a:t>Carbamazepine 100 mg orally 12hrly</a:t>
            </a:r>
          </a:p>
          <a:p>
            <a:pPr marL="514350" indent="-514350">
              <a:lnSpc>
                <a:spcPct val="100000"/>
              </a:lnSpc>
              <a:spcBef>
                <a:spcPct val="20000"/>
              </a:spcBef>
              <a:buFont typeface="Arial" panose="020B0604020202020204" pitchFamily="34" charset="0"/>
              <a:buAutoNum type="alphaUcPeriod"/>
            </a:pPr>
            <a:r>
              <a:rPr lang="en-GB" sz="2400" dirty="0"/>
              <a:t>Co-</a:t>
            </a:r>
            <a:r>
              <a:rPr lang="en-GB" sz="2400" dirty="0" err="1"/>
              <a:t>amoxiclav</a:t>
            </a:r>
            <a:r>
              <a:rPr lang="en-GB" sz="2400" dirty="0"/>
              <a:t> 1.2 g intravenously 8hrly</a:t>
            </a:r>
          </a:p>
          <a:p>
            <a:pPr marL="514350" indent="-514350">
              <a:lnSpc>
                <a:spcPct val="100000"/>
              </a:lnSpc>
              <a:spcBef>
                <a:spcPct val="20000"/>
              </a:spcBef>
              <a:buFont typeface="Arial" panose="020B0604020202020204" pitchFamily="34" charset="0"/>
              <a:buAutoNum type="alphaUcPeriod"/>
            </a:pPr>
            <a:r>
              <a:rPr lang="en-GB" sz="2400" dirty="0"/>
              <a:t>Citalopram 40 mg orally daily</a:t>
            </a:r>
          </a:p>
          <a:p>
            <a:pPr marL="514350" indent="-514350">
              <a:lnSpc>
                <a:spcPct val="100000"/>
              </a:lnSpc>
              <a:spcBef>
                <a:spcPct val="20000"/>
              </a:spcBef>
              <a:buFont typeface="Arial" panose="020B0604020202020204" pitchFamily="34" charset="0"/>
              <a:buAutoNum type="alphaUcPeriod"/>
            </a:pPr>
            <a:r>
              <a:rPr lang="en-GB" sz="2400" dirty="0"/>
              <a:t>Clarithromycin 500 mg orally 12hrly</a:t>
            </a:r>
          </a:p>
          <a:p>
            <a:pPr marL="514350" indent="-514350">
              <a:lnSpc>
                <a:spcPct val="100000"/>
              </a:lnSpc>
              <a:spcBef>
                <a:spcPct val="20000"/>
              </a:spcBef>
              <a:buFont typeface="Arial" panose="020B0604020202020204" pitchFamily="34" charset="0"/>
              <a:buAutoNum type="alphaUcPeriod"/>
            </a:pPr>
            <a:r>
              <a:rPr lang="en-GB" sz="2400" dirty="0" err="1"/>
              <a:t>Enalapril</a:t>
            </a:r>
            <a:r>
              <a:rPr lang="en-GB" sz="2400" dirty="0"/>
              <a:t> 20 mg orally daily</a:t>
            </a:r>
          </a:p>
          <a:p>
            <a:pPr marL="514350" indent="-514350">
              <a:lnSpc>
                <a:spcPct val="100000"/>
              </a:lnSpc>
              <a:spcBef>
                <a:spcPct val="20000"/>
              </a:spcBef>
              <a:buFont typeface="Arial" panose="020B0604020202020204" pitchFamily="34" charset="0"/>
              <a:buAutoNum type="alphaUcPeriod"/>
            </a:pPr>
            <a:r>
              <a:rPr lang="en-GB" sz="2400" dirty="0"/>
              <a:t>Methadone 60 mg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AI1" title="Correct Answer Indicator"/>
          <p:cNvSpPr/>
          <p:nvPr>
            <p:custDataLst>
              <p:tags r:id="rId3"/>
            </p:custDataLst>
          </p:nvPr>
        </p:nvSpPr>
        <p:spPr>
          <a:xfrm rot="10800000">
            <a:off x="172720" y="3845532"/>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AI2" title="Correct Answer Indicator"/>
          <p:cNvSpPr/>
          <p:nvPr>
            <p:custDataLst>
              <p:tags r:id="rId4"/>
            </p:custDataLst>
          </p:nvPr>
        </p:nvSpPr>
        <p:spPr>
          <a:xfrm rot="10800000">
            <a:off x="172720" y="4284444"/>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I3" title="Correct Answer Indicator"/>
          <p:cNvSpPr/>
          <p:nvPr>
            <p:custDataLst>
              <p:tags r:id="rId5"/>
            </p:custDataLst>
          </p:nvPr>
        </p:nvSpPr>
        <p:spPr>
          <a:xfrm rot="10800000">
            <a:off x="172720" y="516226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E9C5FC3-0D6E-471E-B9E2-0D38F6476548}"/>
              </a:ext>
            </a:extLst>
          </p:cNvPr>
          <p:cNvSpPr txBox="1"/>
          <p:nvPr/>
        </p:nvSpPr>
        <p:spPr>
          <a:xfrm>
            <a:off x="8098971" y="2409371"/>
            <a:ext cx="3635829" cy="2031325"/>
          </a:xfrm>
          <a:prstGeom prst="rect">
            <a:avLst/>
          </a:prstGeom>
          <a:noFill/>
          <a:ln w="28575">
            <a:solidFill>
              <a:srgbClr val="00B050"/>
            </a:solidFill>
          </a:ln>
        </p:spPr>
        <p:txBody>
          <a:bodyPr wrap="square" rtlCol="0">
            <a:spAutoFit/>
          </a:bodyPr>
          <a:lstStyle/>
          <a:p>
            <a:r>
              <a:rPr lang="en-GB" dirty="0"/>
              <a:t>Remember COVID early days</a:t>
            </a:r>
          </a:p>
          <a:p>
            <a:r>
              <a:rPr lang="en-GB" dirty="0"/>
              <a:t>Hydroxychloroquine &amp; azithromycin</a:t>
            </a:r>
          </a:p>
          <a:p>
            <a:endParaRPr lang="en-GB" dirty="0"/>
          </a:p>
          <a:p>
            <a:r>
              <a:rPr lang="en-GB" dirty="0"/>
              <a:t>Guide: QTc is </a:t>
            </a:r>
            <a:r>
              <a:rPr lang="en-GB" i="1" dirty="0"/>
              <a:t>prolonged if &gt; 440ms in men or &gt; 460ms in women</a:t>
            </a:r>
            <a:r>
              <a:rPr lang="en-GB" dirty="0"/>
              <a:t> · </a:t>
            </a:r>
          </a:p>
          <a:p>
            <a:r>
              <a:rPr lang="en-GB" dirty="0" err="1"/>
              <a:t>QTc</a:t>
            </a:r>
            <a:r>
              <a:rPr lang="en-GB" dirty="0"/>
              <a:t> &gt; 500 is associated with an increased risk of </a:t>
            </a:r>
            <a:r>
              <a:rPr lang="en-GB" dirty="0" err="1"/>
              <a:t>torsades</a:t>
            </a:r>
            <a:r>
              <a:rPr lang="en-GB" dirty="0"/>
              <a:t> de pointes</a:t>
            </a:r>
          </a:p>
        </p:txBody>
      </p:sp>
    </p:spTree>
    <p:custDataLst>
      <p:tags r:id="rId1"/>
    </p:custDataLst>
    <p:extLst>
      <p:ext uri="{BB962C8B-B14F-4D97-AF65-F5344CB8AC3E}">
        <p14:creationId xmlns:p14="http://schemas.microsoft.com/office/powerpoint/2010/main" val="390844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2" grpId="0" animBg="1"/>
      <p:bldP spid="13" grpId="0" animBg="1"/>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Summary - Typical themes</a:t>
            </a:r>
          </a:p>
        </p:txBody>
      </p:sp>
      <p:sp>
        <p:nvSpPr>
          <p:cNvPr id="3" name="Content Placeholder 2"/>
          <p:cNvSpPr>
            <a:spLocks noGrp="1"/>
          </p:cNvSpPr>
          <p:nvPr>
            <p:ph idx="1"/>
          </p:nvPr>
        </p:nvSpPr>
        <p:spPr>
          <a:xfrm>
            <a:off x="838200" y="1419224"/>
            <a:ext cx="10515600" cy="5032375"/>
          </a:xfrm>
        </p:spPr>
        <p:txBody>
          <a:bodyPr>
            <a:noAutofit/>
          </a:bodyPr>
          <a:lstStyle/>
          <a:p>
            <a:r>
              <a:rPr lang="en-GB" sz="3200" dirty="0"/>
              <a:t>Medications errors</a:t>
            </a:r>
          </a:p>
          <a:p>
            <a:pPr lvl="1"/>
            <a:r>
              <a:rPr lang="en-GB" dirty="0"/>
              <a:t>Units</a:t>
            </a:r>
          </a:p>
          <a:p>
            <a:pPr lvl="1"/>
            <a:r>
              <a:rPr lang="en-GB" dirty="0"/>
              <a:t>10x multiples</a:t>
            </a:r>
          </a:p>
          <a:p>
            <a:pPr lvl="1"/>
            <a:r>
              <a:rPr lang="en-GB" dirty="0"/>
              <a:t>Timing</a:t>
            </a:r>
          </a:p>
          <a:p>
            <a:pPr lvl="1"/>
            <a:r>
              <a:rPr lang="en-GB" dirty="0"/>
              <a:t>Daily vs. weekly prescriptions</a:t>
            </a:r>
          </a:p>
          <a:p>
            <a:pPr lvl="1"/>
            <a:r>
              <a:rPr lang="en-GB" dirty="0"/>
              <a:t>Wrong route</a:t>
            </a:r>
          </a:p>
          <a:p>
            <a:pPr lvl="1"/>
            <a:r>
              <a:rPr lang="en-GB" dirty="0"/>
              <a:t>Look at age, renal/hepatic function, pregnancy</a:t>
            </a:r>
          </a:p>
          <a:p>
            <a:r>
              <a:rPr lang="en-GB" sz="3200" dirty="0"/>
              <a:t>Contraindications with PMH</a:t>
            </a:r>
          </a:p>
          <a:p>
            <a:r>
              <a:rPr lang="en-GB" sz="3200" dirty="0"/>
              <a:t>Risk of side effects</a:t>
            </a:r>
          </a:p>
          <a:p>
            <a:r>
              <a:rPr lang="en-GB" sz="3200" dirty="0"/>
              <a:t>Interactions </a:t>
            </a:r>
          </a:p>
          <a:p>
            <a:pPr lvl="1"/>
            <a:r>
              <a:rPr lang="en-GB" sz="2000" dirty="0"/>
              <a:t>We will discuss in the Masterclass covering ADRs where these may also appear</a:t>
            </a:r>
          </a:p>
        </p:txBody>
      </p:sp>
    </p:spTree>
    <p:extLst>
      <p:ext uri="{BB962C8B-B14F-4D97-AF65-F5344CB8AC3E}">
        <p14:creationId xmlns:p14="http://schemas.microsoft.com/office/powerpoint/2010/main" val="3082665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544" y="159657"/>
            <a:ext cx="8401352" cy="894973"/>
          </a:xfrm>
        </p:spPr>
        <p:txBody>
          <a:bodyPr/>
          <a:lstStyle/>
          <a:p>
            <a:pPr algn="ctr"/>
            <a:r>
              <a:rPr lang="en-GB" b="1" dirty="0">
                <a:latin typeface="+mn-lt"/>
              </a:rPr>
              <a:t>Masterclass 1 – format today</a:t>
            </a:r>
          </a:p>
        </p:txBody>
      </p:sp>
      <p:sp>
        <p:nvSpPr>
          <p:cNvPr id="3" name="Content Placeholder 2"/>
          <p:cNvSpPr>
            <a:spLocks noGrp="1"/>
          </p:cNvSpPr>
          <p:nvPr>
            <p:ph idx="1"/>
          </p:nvPr>
        </p:nvSpPr>
        <p:spPr>
          <a:xfrm>
            <a:off x="802341" y="1166123"/>
            <a:ext cx="10587317" cy="5568648"/>
          </a:xfrm>
        </p:spPr>
        <p:txBody>
          <a:bodyPr>
            <a:normAutofit fontScale="85000" lnSpcReduction="20000"/>
          </a:bodyPr>
          <a:lstStyle/>
          <a:p>
            <a:r>
              <a:rPr lang="en-GB" dirty="0"/>
              <a:t>Questions today</a:t>
            </a:r>
          </a:p>
          <a:p>
            <a:pPr lvl="1"/>
            <a:r>
              <a:rPr lang="en-GB" dirty="0"/>
              <a:t>Give each question a go – Don’t worry if you get it wrong </a:t>
            </a:r>
          </a:p>
          <a:p>
            <a:pPr lvl="2"/>
            <a:r>
              <a:rPr lang="en-GB" dirty="0"/>
              <a:t>Often you learn more </a:t>
            </a:r>
          </a:p>
          <a:p>
            <a:pPr lvl="1"/>
            <a:r>
              <a:rPr lang="en-GB" dirty="0"/>
              <a:t>Today is for exposure to REV style &amp; getting a sense of what is being asked  </a:t>
            </a:r>
          </a:p>
          <a:p>
            <a:pPr lvl="2"/>
            <a:r>
              <a:rPr lang="en-GB" dirty="0"/>
              <a:t>Not a knowledge test</a:t>
            </a:r>
          </a:p>
          <a:p>
            <a:pPr lvl="1"/>
            <a:endParaRPr lang="en-GB" b="1" dirty="0"/>
          </a:p>
          <a:p>
            <a:pPr lvl="1"/>
            <a:r>
              <a:rPr lang="en-GB" b="1" dirty="0"/>
              <a:t>Little time to use BNF in the PSA</a:t>
            </a:r>
          </a:p>
          <a:p>
            <a:pPr lvl="2"/>
            <a:r>
              <a:rPr lang="en-GB" dirty="0"/>
              <a:t>PSA: 60 Q in 120min </a:t>
            </a:r>
          </a:p>
          <a:p>
            <a:pPr lvl="2"/>
            <a:r>
              <a:rPr lang="en-GB" dirty="0"/>
              <a:t>A REV Q has 2 sub-sections &amp; </a:t>
            </a:r>
            <a:r>
              <a:rPr lang="en-GB" u="sng" dirty="0"/>
              <a:t>each</a:t>
            </a:r>
            <a:r>
              <a:rPr lang="en-GB" dirty="0"/>
              <a:t> can ask about 1, 2, or 3 drugs; up to 4 drugs to consider in the whole Q; = time tight!</a:t>
            </a:r>
          </a:p>
          <a:p>
            <a:pPr lvl="1"/>
            <a:endParaRPr lang="en-GB" dirty="0"/>
          </a:p>
          <a:p>
            <a:pPr lvl="1"/>
            <a:r>
              <a:rPr lang="en-GB" dirty="0"/>
              <a:t>Work through the questions using the BNF (web version as per PSA) as reference</a:t>
            </a:r>
          </a:p>
          <a:p>
            <a:r>
              <a:rPr lang="en-GB" dirty="0"/>
              <a:t>Unrefined questions today – not the PSA visuals format</a:t>
            </a:r>
          </a:p>
          <a:p>
            <a:pPr lvl="2"/>
            <a:r>
              <a:rPr lang="en-GB" dirty="0"/>
              <a:t>Limited, bare bones case presentation</a:t>
            </a:r>
          </a:p>
          <a:p>
            <a:pPr lvl="2"/>
            <a:r>
              <a:rPr lang="en-GB" dirty="0"/>
              <a:t>Some lists of medications may be ‘unexpected’ combinations (owing to patient’s PMH conditions)</a:t>
            </a:r>
          </a:p>
          <a:p>
            <a:pPr marL="914400" lvl="2" indent="0">
              <a:buNone/>
            </a:pPr>
            <a:endParaRPr lang="en-GB" dirty="0"/>
          </a:p>
          <a:p>
            <a:pPr marL="0" indent="0" algn="ctr">
              <a:lnSpc>
                <a:spcPct val="110000"/>
              </a:lnSpc>
              <a:buNone/>
            </a:pPr>
            <a:r>
              <a:rPr lang="en-GB" sz="2600" b="1" dirty="0">
                <a:solidFill>
                  <a:srgbClr val="FF0000"/>
                </a:solidFill>
              </a:rPr>
              <a:t>Slides with Q + answers &amp; notes will be on QM+ after the second running of Masterclass 1 on </a:t>
            </a:r>
            <a:r>
              <a:rPr lang="en-GB" sz="2400" b="1" dirty="0">
                <a:solidFill>
                  <a:srgbClr val="FF0000"/>
                </a:solidFill>
              </a:rPr>
              <a:t>4th October </a:t>
            </a:r>
            <a:r>
              <a:rPr lang="en-GB" sz="2600" b="1" dirty="0">
                <a:solidFill>
                  <a:srgbClr val="FF0000"/>
                </a:solidFill>
              </a:rPr>
              <a:t>- plus extra slides for practice </a:t>
            </a:r>
            <a:r>
              <a:rPr lang="en-GB" sz="2600" b="1" dirty="0">
                <a:solidFill>
                  <a:srgbClr val="FF0000"/>
                </a:solidFill>
                <a:hlinkClick r:id="rId2"/>
              </a:rPr>
              <a:t>https://qmplus.qmul.ac.uk/course/view.php?id=2594</a:t>
            </a:r>
            <a:r>
              <a:rPr lang="en-GB" sz="2600" b="1" dirty="0">
                <a:solidFill>
                  <a:srgbClr val="FF0000"/>
                </a:solidFill>
              </a:rPr>
              <a:t> </a:t>
            </a:r>
          </a:p>
        </p:txBody>
      </p:sp>
    </p:spTree>
    <p:extLst>
      <p:ext uri="{BB962C8B-B14F-4D97-AF65-F5344CB8AC3E}">
        <p14:creationId xmlns:p14="http://schemas.microsoft.com/office/powerpoint/2010/main" val="3876868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497658"/>
            <a:ext cx="10515600" cy="1325563"/>
          </a:xfrm>
        </p:spPr>
        <p:txBody>
          <a:bodyPr>
            <a:noAutofit/>
          </a:bodyPr>
          <a:lstStyle/>
          <a:p>
            <a:r>
              <a:rPr lang="en-GB" sz="2400" b="1" dirty="0">
                <a:solidFill>
                  <a:prstClr val="black"/>
                </a:solidFill>
                <a:latin typeface="Calibri" panose="020F0502020204030204"/>
              </a:rPr>
              <a:t>(62F) </a:t>
            </a:r>
            <a:r>
              <a:rPr lang="en-GB" sz="2400" dirty="0">
                <a:solidFill>
                  <a:prstClr val="black"/>
                </a:solidFill>
                <a:latin typeface="Calibri" panose="020F0502020204030204"/>
              </a:rPr>
              <a:t>Attends hypertension clinic. </a:t>
            </a:r>
            <a:br>
              <a:rPr lang="en-GB" sz="2400" dirty="0">
                <a:solidFill>
                  <a:prstClr val="black"/>
                </a:solidFill>
                <a:latin typeface="Calibri" panose="020F0502020204030204"/>
              </a:rPr>
            </a:br>
            <a:r>
              <a:rPr lang="en-GB" sz="2400" b="1" dirty="0">
                <a:solidFill>
                  <a:prstClr val="black"/>
                </a:solidFill>
                <a:latin typeface="Calibri" panose="020F0502020204030204"/>
              </a:rPr>
              <a:t>PMH:</a:t>
            </a:r>
            <a:r>
              <a:rPr lang="en-GB" sz="2400" dirty="0">
                <a:solidFill>
                  <a:prstClr val="black"/>
                </a:solidFill>
                <a:latin typeface="Calibri" panose="020F0502020204030204"/>
              </a:rPr>
              <a:t> Depression, GORD, hypertension, rheumatoid arthritis, type II diabetes mellitus, </a:t>
            </a:r>
            <a:br>
              <a:rPr lang="en-GB" sz="2400" dirty="0">
                <a:solidFill>
                  <a:prstClr val="black"/>
                </a:solidFill>
                <a:latin typeface="Calibri" panose="020F0502020204030204"/>
              </a:rPr>
            </a:br>
            <a:r>
              <a:rPr lang="en-GB" sz="2400" dirty="0">
                <a:solidFill>
                  <a:prstClr val="black"/>
                </a:solidFill>
                <a:latin typeface="Calibri" panose="020F0502020204030204"/>
              </a:rPr>
              <a:t>Select </a:t>
            </a:r>
            <a:r>
              <a:rPr lang="en-GB" sz="2400" i="1" dirty="0">
                <a:solidFill>
                  <a:prstClr val="black"/>
                </a:solidFill>
                <a:latin typeface="Calibri" panose="020F0502020204030204"/>
              </a:rPr>
              <a:t>THREE</a:t>
            </a:r>
            <a:r>
              <a:rPr lang="en-GB" sz="2400" dirty="0">
                <a:solidFill>
                  <a:prstClr val="black"/>
                </a:solidFill>
                <a:latin typeface="Calibri" panose="020F0502020204030204"/>
              </a:rPr>
              <a:t> prescriptions that are </a:t>
            </a:r>
            <a:r>
              <a:rPr lang="en-GB" sz="2400" i="1" dirty="0">
                <a:solidFill>
                  <a:prstClr val="black"/>
                </a:solidFill>
                <a:latin typeface="Calibri" panose="020F0502020204030204"/>
              </a:rPr>
              <a:t>most likely</a:t>
            </a:r>
            <a:r>
              <a:rPr lang="en-GB" sz="2400" dirty="0">
                <a:solidFill>
                  <a:prstClr val="black"/>
                </a:solidFill>
                <a:latin typeface="Calibri" panose="020F0502020204030204"/>
              </a:rPr>
              <a:t> to contribute to her elevated blood pressure</a:t>
            </a:r>
            <a:endParaRPr lang="en-GB" sz="2400" dirty="0"/>
          </a:p>
        </p:txBody>
      </p:sp>
      <p:sp>
        <p:nvSpPr>
          <p:cNvPr id="3" name="TPAnswers" title="Answer Text"/>
          <p:cNvSpPr>
            <a:spLocks noGrp="1"/>
          </p:cNvSpPr>
          <p:nvPr>
            <p:ph type="body" idx="1"/>
            <p:custDataLst>
              <p:tags r:id="rId2"/>
            </p:custDataLst>
          </p:nvPr>
        </p:nvSpPr>
        <p:spPr>
          <a:xfrm>
            <a:off x="457200" y="2380791"/>
            <a:ext cx="6350000" cy="4351338"/>
          </a:xfrm>
        </p:spPr>
        <p:txBody>
          <a:bodyPr>
            <a:normAutofit lnSpcReduction="10000"/>
          </a:bodyPr>
          <a:lstStyle/>
          <a:p>
            <a:pPr marL="514350" indent="-514350">
              <a:lnSpc>
                <a:spcPct val="100000"/>
              </a:lnSpc>
              <a:spcBef>
                <a:spcPct val="20000"/>
              </a:spcBef>
              <a:buFont typeface="Arial" panose="020B0604020202020204" pitchFamily="34" charset="0"/>
              <a:buAutoNum type="alphaUcPeriod"/>
            </a:pPr>
            <a:r>
              <a:rPr lang="en-GB" sz="2400" dirty="0"/>
              <a:t>Amlodipine 5 mg orally daily</a:t>
            </a:r>
          </a:p>
          <a:p>
            <a:pPr marL="514350" indent="-514350">
              <a:lnSpc>
                <a:spcPct val="100000"/>
              </a:lnSpc>
              <a:spcBef>
                <a:spcPct val="20000"/>
              </a:spcBef>
              <a:buFont typeface="Arial" panose="020B0604020202020204" pitchFamily="34" charset="0"/>
              <a:buAutoNum type="alphaUcPeriod"/>
            </a:pPr>
            <a:r>
              <a:rPr lang="en-GB" sz="2400" dirty="0"/>
              <a:t>Gliclazide 80 mg orally daily</a:t>
            </a:r>
          </a:p>
          <a:p>
            <a:pPr marL="514350" indent="-514350">
              <a:lnSpc>
                <a:spcPct val="100000"/>
              </a:lnSpc>
              <a:spcBef>
                <a:spcPct val="20000"/>
              </a:spcBef>
              <a:buFont typeface="Arial" panose="020B0604020202020204" pitchFamily="34" charset="0"/>
              <a:buAutoNum type="alphaUcPeriod"/>
            </a:pPr>
            <a:r>
              <a:rPr lang="en-GB" sz="2400" dirty="0"/>
              <a:t>Ibuprofen 400 mg orally three times daily</a:t>
            </a:r>
          </a:p>
          <a:p>
            <a:pPr marL="514350" indent="-514350">
              <a:lnSpc>
                <a:spcPct val="100000"/>
              </a:lnSpc>
              <a:spcBef>
                <a:spcPct val="20000"/>
              </a:spcBef>
              <a:buFont typeface="Arial" panose="020B0604020202020204" pitchFamily="34" charset="0"/>
              <a:buAutoNum type="alphaUcPeriod"/>
            </a:pPr>
            <a:r>
              <a:rPr lang="en-GB" sz="2400" dirty="0" err="1"/>
              <a:t>Indapamide</a:t>
            </a:r>
            <a:r>
              <a:rPr lang="en-GB" sz="2400" dirty="0"/>
              <a:t> 2.5 mg orally daily</a:t>
            </a:r>
          </a:p>
          <a:p>
            <a:pPr marL="514350" indent="-514350">
              <a:lnSpc>
                <a:spcPct val="100000"/>
              </a:lnSpc>
              <a:spcBef>
                <a:spcPct val="20000"/>
              </a:spcBef>
              <a:buFont typeface="Arial" panose="020B0604020202020204" pitchFamily="34" charset="0"/>
              <a:buAutoNum type="alphaUcPeriod"/>
            </a:pPr>
            <a:r>
              <a:rPr lang="en-GB" sz="2400" dirty="0"/>
              <a:t>Lansoprazole 30 mg orally daily</a:t>
            </a:r>
          </a:p>
          <a:p>
            <a:pPr marL="514350" indent="-514350">
              <a:lnSpc>
                <a:spcPct val="100000"/>
              </a:lnSpc>
              <a:spcBef>
                <a:spcPct val="20000"/>
              </a:spcBef>
              <a:buFont typeface="Arial" panose="020B0604020202020204" pitchFamily="34" charset="0"/>
              <a:buAutoNum type="alphaUcPeriod"/>
            </a:pPr>
            <a:r>
              <a:rPr lang="en-GB" sz="2400" dirty="0"/>
              <a:t>Metformin 500 mg orally three times daily</a:t>
            </a:r>
          </a:p>
          <a:p>
            <a:pPr marL="514350" indent="-514350">
              <a:lnSpc>
                <a:spcPct val="100000"/>
              </a:lnSpc>
              <a:spcBef>
                <a:spcPct val="20000"/>
              </a:spcBef>
              <a:buFont typeface="Arial" panose="020B0604020202020204" pitchFamily="34" charset="0"/>
              <a:buAutoNum type="alphaUcPeriod"/>
            </a:pPr>
            <a:r>
              <a:rPr lang="en-GB" sz="2400" dirty="0"/>
              <a:t>Methotrexate 7.5 mg orally weekly</a:t>
            </a:r>
          </a:p>
          <a:p>
            <a:pPr marL="514350" indent="-514350">
              <a:lnSpc>
                <a:spcPct val="100000"/>
              </a:lnSpc>
              <a:spcBef>
                <a:spcPct val="20000"/>
              </a:spcBef>
              <a:buFont typeface="Arial" panose="020B0604020202020204" pitchFamily="34" charset="0"/>
              <a:buAutoNum type="alphaUcPeriod"/>
            </a:pPr>
            <a:r>
              <a:rPr lang="en-GB" sz="2400" dirty="0"/>
              <a:t>Prednisolone 20 mg orally daily</a:t>
            </a:r>
          </a:p>
          <a:p>
            <a:pPr marL="514350" indent="-514350">
              <a:lnSpc>
                <a:spcPct val="100000"/>
              </a:lnSpc>
              <a:spcBef>
                <a:spcPct val="20000"/>
              </a:spcBef>
              <a:buFont typeface="Arial" panose="020B0604020202020204" pitchFamily="34" charset="0"/>
              <a:buAutoNum type="alphaUcPeriod"/>
            </a:pPr>
            <a:r>
              <a:rPr lang="en-GB" sz="2400" dirty="0"/>
              <a:t>Ramipril 10 mg orally daily</a:t>
            </a:r>
          </a:p>
          <a:p>
            <a:pPr marL="514350" indent="-514350">
              <a:lnSpc>
                <a:spcPct val="100000"/>
              </a:lnSpc>
              <a:spcBef>
                <a:spcPct val="20000"/>
              </a:spcBef>
              <a:buFont typeface="Arial" panose="020B0604020202020204" pitchFamily="34" charset="0"/>
              <a:buAutoNum type="alphaUcPeriod"/>
            </a:pPr>
            <a:r>
              <a:rPr lang="en-GB" sz="2400" dirty="0"/>
              <a:t>Venlafaxine 75 mg orally 12hrly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736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497658"/>
            <a:ext cx="10515600" cy="1325563"/>
          </a:xfrm>
        </p:spPr>
        <p:txBody>
          <a:bodyPr>
            <a:noAutofit/>
          </a:bodyPr>
          <a:lstStyle/>
          <a:p>
            <a:r>
              <a:rPr lang="en-GB" sz="2400" b="1" dirty="0">
                <a:solidFill>
                  <a:prstClr val="black"/>
                </a:solidFill>
                <a:latin typeface="Calibri" panose="020F0502020204030204"/>
              </a:rPr>
              <a:t>(62F) </a:t>
            </a:r>
            <a:r>
              <a:rPr lang="en-GB" sz="2400" dirty="0">
                <a:solidFill>
                  <a:prstClr val="black"/>
                </a:solidFill>
                <a:latin typeface="Calibri" panose="020F0502020204030204"/>
              </a:rPr>
              <a:t>Attends hypertension clinic. </a:t>
            </a:r>
            <a:br>
              <a:rPr lang="en-GB" sz="2400" dirty="0">
                <a:solidFill>
                  <a:prstClr val="black"/>
                </a:solidFill>
                <a:latin typeface="Calibri" panose="020F0502020204030204"/>
              </a:rPr>
            </a:br>
            <a:r>
              <a:rPr lang="en-GB" sz="2400" b="1" dirty="0">
                <a:solidFill>
                  <a:prstClr val="black"/>
                </a:solidFill>
                <a:latin typeface="Calibri" panose="020F0502020204030204"/>
              </a:rPr>
              <a:t>PMH:</a:t>
            </a:r>
            <a:r>
              <a:rPr lang="en-GB" sz="2400" dirty="0">
                <a:solidFill>
                  <a:prstClr val="black"/>
                </a:solidFill>
                <a:latin typeface="Calibri" panose="020F0502020204030204"/>
              </a:rPr>
              <a:t> Depression, GORD, hypertension, rheumatoid arthritis, type II diabetes mellitus, </a:t>
            </a:r>
            <a:br>
              <a:rPr lang="en-GB" sz="2400" dirty="0">
                <a:solidFill>
                  <a:prstClr val="black"/>
                </a:solidFill>
                <a:latin typeface="Calibri" panose="020F0502020204030204"/>
              </a:rPr>
            </a:br>
            <a:r>
              <a:rPr lang="en-GB" sz="2400" dirty="0">
                <a:solidFill>
                  <a:prstClr val="black"/>
                </a:solidFill>
                <a:latin typeface="Calibri" panose="020F0502020204030204"/>
              </a:rPr>
              <a:t>Select </a:t>
            </a:r>
            <a:r>
              <a:rPr lang="en-GB" sz="2400" i="1" dirty="0">
                <a:solidFill>
                  <a:prstClr val="black"/>
                </a:solidFill>
                <a:latin typeface="Calibri" panose="020F0502020204030204"/>
              </a:rPr>
              <a:t>THREE</a:t>
            </a:r>
            <a:r>
              <a:rPr lang="en-GB" sz="2400" dirty="0">
                <a:solidFill>
                  <a:prstClr val="black"/>
                </a:solidFill>
                <a:latin typeface="Calibri" panose="020F0502020204030204"/>
              </a:rPr>
              <a:t> prescriptions that are </a:t>
            </a:r>
            <a:r>
              <a:rPr lang="en-GB" sz="2400" i="1" dirty="0">
                <a:solidFill>
                  <a:prstClr val="black"/>
                </a:solidFill>
                <a:latin typeface="Calibri" panose="020F0502020204030204"/>
              </a:rPr>
              <a:t>most likely</a:t>
            </a:r>
            <a:r>
              <a:rPr lang="en-GB" sz="2400" dirty="0">
                <a:solidFill>
                  <a:prstClr val="black"/>
                </a:solidFill>
                <a:latin typeface="Calibri" panose="020F0502020204030204"/>
              </a:rPr>
              <a:t> to contribute to her elevated blood pressure</a:t>
            </a:r>
            <a:endParaRPr lang="en-GB" sz="2400" dirty="0"/>
          </a:p>
        </p:txBody>
      </p:sp>
      <p:sp>
        <p:nvSpPr>
          <p:cNvPr id="3" name="TPAnswers" title="Answer Text"/>
          <p:cNvSpPr>
            <a:spLocks noGrp="1"/>
          </p:cNvSpPr>
          <p:nvPr>
            <p:ph type="body" idx="1"/>
            <p:custDataLst>
              <p:tags r:id="rId2"/>
            </p:custDataLst>
          </p:nvPr>
        </p:nvSpPr>
        <p:spPr>
          <a:xfrm>
            <a:off x="457200" y="2380791"/>
            <a:ext cx="6350000" cy="4351338"/>
          </a:xfrm>
        </p:spPr>
        <p:txBody>
          <a:bodyPr>
            <a:normAutofit lnSpcReduction="10000"/>
          </a:bodyPr>
          <a:lstStyle/>
          <a:p>
            <a:pPr marL="514350" indent="-514350">
              <a:lnSpc>
                <a:spcPct val="100000"/>
              </a:lnSpc>
              <a:spcBef>
                <a:spcPct val="20000"/>
              </a:spcBef>
              <a:buFont typeface="Arial" panose="020B0604020202020204" pitchFamily="34" charset="0"/>
              <a:buAutoNum type="alphaUcPeriod"/>
            </a:pPr>
            <a:r>
              <a:rPr lang="en-GB" sz="2400" dirty="0"/>
              <a:t>Amlodipine 5 mg orally daily</a:t>
            </a:r>
          </a:p>
          <a:p>
            <a:pPr marL="514350" indent="-514350">
              <a:lnSpc>
                <a:spcPct val="100000"/>
              </a:lnSpc>
              <a:spcBef>
                <a:spcPct val="20000"/>
              </a:spcBef>
              <a:buFont typeface="Arial" panose="020B0604020202020204" pitchFamily="34" charset="0"/>
              <a:buAutoNum type="alphaUcPeriod"/>
            </a:pPr>
            <a:r>
              <a:rPr lang="en-GB" sz="2400"/>
              <a:t>Gliclazide 80 mg orally </a:t>
            </a:r>
            <a:r>
              <a:rPr lang="en-GB" sz="2400" dirty="0"/>
              <a:t>daily</a:t>
            </a:r>
          </a:p>
          <a:p>
            <a:pPr marL="514350" indent="-514350">
              <a:lnSpc>
                <a:spcPct val="100000"/>
              </a:lnSpc>
              <a:spcBef>
                <a:spcPct val="20000"/>
              </a:spcBef>
              <a:buFont typeface="Arial" panose="020B0604020202020204" pitchFamily="34" charset="0"/>
              <a:buAutoNum type="alphaUcPeriod"/>
            </a:pPr>
            <a:r>
              <a:rPr lang="en-GB" sz="2400" dirty="0"/>
              <a:t>Ibuprofen 400 mg orally three times daily</a:t>
            </a:r>
          </a:p>
          <a:p>
            <a:pPr marL="514350" indent="-514350">
              <a:lnSpc>
                <a:spcPct val="100000"/>
              </a:lnSpc>
              <a:spcBef>
                <a:spcPct val="20000"/>
              </a:spcBef>
              <a:buFont typeface="Arial" panose="020B0604020202020204" pitchFamily="34" charset="0"/>
              <a:buAutoNum type="alphaUcPeriod"/>
            </a:pPr>
            <a:r>
              <a:rPr lang="en-GB" sz="2400" dirty="0" err="1"/>
              <a:t>Indapamide</a:t>
            </a:r>
            <a:r>
              <a:rPr lang="en-GB" sz="2400" dirty="0"/>
              <a:t> 2.5 mg orally daily</a:t>
            </a:r>
          </a:p>
          <a:p>
            <a:pPr marL="514350" indent="-514350">
              <a:lnSpc>
                <a:spcPct val="100000"/>
              </a:lnSpc>
              <a:spcBef>
                <a:spcPct val="20000"/>
              </a:spcBef>
              <a:buFont typeface="Arial" panose="020B0604020202020204" pitchFamily="34" charset="0"/>
              <a:buAutoNum type="alphaUcPeriod"/>
            </a:pPr>
            <a:r>
              <a:rPr lang="en-GB" sz="2400" dirty="0"/>
              <a:t>Lansoprazole 30 mg orally daily</a:t>
            </a:r>
          </a:p>
          <a:p>
            <a:pPr marL="514350" indent="-514350">
              <a:lnSpc>
                <a:spcPct val="100000"/>
              </a:lnSpc>
              <a:spcBef>
                <a:spcPct val="20000"/>
              </a:spcBef>
              <a:buFont typeface="Arial" panose="020B0604020202020204" pitchFamily="34" charset="0"/>
              <a:buAutoNum type="alphaUcPeriod"/>
            </a:pPr>
            <a:r>
              <a:rPr lang="en-GB" sz="2400" dirty="0"/>
              <a:t>Metformin 500 mg orally three times daily</a:t>
            </a:r>
          </a:p>
          <a:p>
            <a:pPr marL="514350" indent="-514350">
              <a:lnSpc>
                <a:spcPct val="100000"/>
              </a:lnSpc>
              <a:spcBef>
                <a:spcPct val="20000"/>
              </a:spcBef>
              <a:buFont typeface="Arial" panose="020B0604020202020204" pitchFamily="34" charset="0"/>
              <a:buAutoNum type="alphaUcPeriod"/>
            </a:pPr>
            <a:r>
              <a:rPr lang="en-GB" sz="2400" dirty="0"/>
              <a:t>Methotrexate 7.5 mg orally weekly</a:t>
            </a:r>
          </a:p>
          <a:p>
            <a:pPr marL="514350" indent="-514350">
              <a:lnSpc>
                <a:spcPct val="100000"/>
              </a:lnSpc>
              <a:spcBef>
                <a:spcPct val="20000"/>
              </a:spcBef>
              <a:buFont typeface="Arial" panose="020B0604020202020204" pitchFamily="34" charset="0"/>
              <a:buAutoNum type="alphaUcPeriod"/>
            </a:pPr>
            <a:r>
              <a:rPr lang="en-GB" sz="2400" dirty="0"/>
              <a:t>Prednisolone 20 mg orally daily</a:t>
            </a:r>
          </a:p>
          <a:p>
            <a:pPr marL="514350" indent="-514350">
              <a:lnSpc>
                <a:spcPct val="100000"/>
              </a:lnSpc>
              <a:spcBef>
                <a:spcPct val="20000"/>
              </a:spcBef>
              <a:buFont typeface="Arial" panose="020B0604020202020204" pitchFamily="34" charset="0"/>
              <a:buAutoNum type="alphaUcPeriod"/>
            </a:pPr>
            <a:r>
              <a:rPr lang="en-GB" sz="2400" dirty="0"/>
              <a:t>Ramipril 10 mg orally daily</a:t>
            </a:r>
          </a:p>
          <a:p>
            <a:pPr marL="514350" indent="-514350">
              <a:lnSpc>
                <a:spcPct val="100000"/>
              </a:lnSpc>
              <a:spcBef>
                <a:spcPct val="20000"/>
              </a:spcBef>
              <a:buFont typeface="Arial" panose="020B0604020202020204" pitchFamily="34" charset="0"/>
              <a:buAutoNum type="alphaUcPeriod"/>
            </a:pPr>
            <a:r>
              <a:rPr lang="en-GB" sz="2400" dirty="0"/>
              <a:t>Venlafaxine 75 mg orally 12hrly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AI1" title="Correct Answer Indicator"/>
          <p:cNvSpPr/>
          <p:nvPr>
            <p:custDataLst>
              <p:tags r:id="rId3"/>
            </p:custDataLst>
          </p:nvPr>
        </p:nvSpPr>
        <p:spPr>
          <a:xfrm rot="10800000">
            <a:off x="203200" y="3263864"/>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AI2" title="Correct Answer Indicator"/>
          <p:cNvSpPr/>
          <p:nvPr>
            <p:custDataLst>
              <p:tags r:id="rId4"/>
            </p:custDataLst>
          </p:nvPr>
        </p:nvSpPr>
        <p:spPr>
          <a:xfrm rot="10800000">
            <a:off x="203200" y="5275545"/>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I3" title="Correct Answer Indicator"/>
          <p:cNvSpPr/>
          <p:nvPr>
            <p:custDataLst>
              <p:tags r:id="rId5"/>
            </p:custDataLst>
          </p:nvPr>
        </p:nvSpPr>
        <p:spPr>
          <a:xfrm rot="10800000">
            <a:off x="203200" y="6080216"/>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584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2" grpId="0" animBg="1"/>
      <p:bldP spid="13"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mn-lt"/>
              </a:rPr>
              <a:t>Summary – Risk of side effects (Hypertension)</a:t>
            </a:r>
          </a:p>
        </p:txBody>
      </p:sp>
      <p:sp>
        <p:nvSpPr>
          <p:cNvPr id="3" name="Content Placeholder 2"/>
          <p:cNvSpPr>
            <a:spLocks noGrp="1"/>
          </p:cNvSpPr>
          <p:nvPr>
            <p:ph idx="1"/>
          </p:nvPr>
        </p:nvSpPr>
        <p:spPr>
          <a:xfrm>
            <a:off x="838200" y="1496291"/>
            <a:ext cx="10515600" cy="5169204"/>
          </a:xfrm>
        </p:spPr>
        <p:txBody>
          <a:bodyPr>
            <a:normAutofit fontScale="92500"/>
          </a:bodyPr>
          <a:lstStyle/>
          <a:p>
            <a:pPr>
              <a:spcBef>
                <a:spcPts val="0"/>
              </a:spcBef>
            </a:pPr>
            <a:r>
              <a:rPr lang="en-GB" dirty="0"/>
              <a:t>NOTE: These medications are NOT CONTRAINDICATED in hypertension</a:t>
            </a:r>
          </a:p>
          <a:p>
            <a:pPr>
              <a:spcBef>
                <a:spcPts val="0"/>
              </a:spcBef>
            </a:pPr>
            <a:r>
              <a:rPr lang="en-GB" dirty="0"/>
              <a:t>Prescriber needs to consider benefit : harm, discuss with patient, and if prescribed, monitor control of the HT (&amp; renal function also in many cases)</a:t>
            </a:r>
          </a:p>
          <a:p>
            <a:pPr lvl="1">
              <a:spcBef>
                <a:spcPts val="0"/>
              </a:spcBef>
            </a:pPr>
            <a:endParaRPr lang="en-GB" sz="2000" dirty="0"/>
          </a:p>
          <a:p>
            <a:pPr lvl="1">
              <a:spcBef>
                <a:spcPts val="0"/>
              </a:spcBef>
            </a:pPr>
            <a:r>
              <a:rPr lang="en-GB" sz="2000" dirty="0"/>
              <a:t>NSAIDs</a:t>
            </a:r>
          </a:p>
          <a:p>
            <a:pPr lvl="1">
              <a:spcBef>
                <a:spcPts val="0"/>
              </a:spcBef>
            </a:pPr>
            <a:r>
              <a:rPr lang="en-GB" sz="2000" dirty="0"/>
              <a:t>Glucocorticoids</a:t>
            </a:r>
          </a:p>
          <a:p>
            <a:pPr lvl="1">
              <a:spcBef>
                <a:spcPts val="0"/>
              </a:spcBef>
            </a:pPr>
            <a:r>
              <a:rPr lang="en-GB" sz="2000" dirty="0"/>
              <a:t>Mineralocorticoids (but usually as treatment for hypotension/insufficiency)</a:t>
            </a:r>
          </a:p>
          <a:p>
            <a:pPr lvl="1">
              <a:spcBef>
                <a:spcPts val="0"/>
              </a:spcBef>
            </a:pPr>
            <a:endParaRPr lang="en-GB" sz="1100" dirty="0"/>
          </a:p>
          <a:p>
            <a:pPr lvl="1">
              <a:spcBef>
                <a:spcPts val="0"/>
              </a:spcBef>
            </a:pPr>
            <a:r>
              <a:rPr lang="en-GB" sz="2000" dirty="0"/>
              <a:t>Combined oral contraceptives</a:t>
            </a:r>
          </a:p>
          <a:p>
            <a:pPr lvl="1">
              <a:spcBef>
                <a:spcPts val="0"/>
              </a:spcBef>
            </a:pPr>
            <a:r>
              <a:rPr lang="en-GB" sz="2000" dirty="0" err="1"/>
              <a:t>Mirabegron</a:t>
            </a:r>
            <a:endParaRPr lang="en-GB" sz="2000" dirty="0"/>
          </a:p>
          <a:p>
            <a:pPr lvl="1">
              <a:spcBef>
                <a:spcPts val="0"/>
              </a:spcBef>
            </a:pPr>
            <a:endParaRPr lang="en-GB" sz="1100" dirty="0"/>
          </a:p>
          <a:p>
            <a:pPr lvl="1">
              <a:spcBef>
                <a:spcPts val="0"/>
              </a:spcBef>
            </a:pPr>
            <a:r>
              <a:rPr lang="en-GB" sz="2000" dirty="0"/>
              <a:t>Clozapine </a:t>
            </a:r>
          </a:p>
          <a:p>
            <a:pPr lvl="1">
              <a:spcBef>
                <a:spcPts val="0"/>
              </a:spcBef>
            </a:pPr>
            <a:r>
              <a:rPr lang="en-GB" sz="2000" dirty="0"/>
              <a:t>Tricyclic antidepressants, e.g., </a:t>
            </a:r>
            <a:r>
              <a:rPr lang="en-GB" sz="2000" dirty="0" err="1"/>
              <a:t>amitryptyline</a:t>
            </a:r>
            <a:r>
              <a:rPr lang="en-GB" sz="2000" dirty="0"/>
              <a:t> / venlafaxine </a:t>
            </a:r>
          </a:p>
          <a:p>
            <a:pPr lvl="1">
              <a:spcBef>
                <a:spcPts val="0"/>
              </a:spcBef>
            </a:pPr>
            <a:r>
              <a:rPr lang="en-GB" sz="2000" dirty="0"/>
              <a:t>Monoamine oxidase inhibitors (MAOI) reversible, e.g., </a:t>
            </a:r>
            <a:r>
              <a:rPr lang="en-GB" sz="2000" dirty="0" err="1"/>
              <a:t>moclobomide</a:t>
            </a:r>
            <a:r>
              <a:rPr lang="en-GB" sz="2000" dirty="0"/>
              <a:t> (MAOI-A); selegiline (MAOI-B); Irreversible MAOI-A&amp;B, e.g., phenelzine, tranylcypromine (</a:t>
            </a:r>
            <a:r>
              <a:rPr lang="en-GB" sz="2000" dirty="0" err="1"/>
              <a:t>tyramine_cheese</a:t>
            </a:r>
            <a:r>
              <a:rPr lang="en-GB" sz="2000" dirty="0"/>
              <a:t> HT effect);  (</a:t>
            </a:r>
            <a:r>
              <a:rPr lang="en-GB" sz="2000" dirty="0">
                <a:hlinkClick r:id="rId2"/>
              </a:rPr>
              <a:t>https://www.ncbi.nlm.nih.gov/pmc/articles/PMC5067815/</a:t>
            </a:r>
            <a:r>
              <a:rPr lang="en-GB" sz="2000" dirty="0"/>
              <a:t>) </a:t>
            </a:r>
          </a:p>
          <a:p>
            <a:pPr lvl="1">
              <a:spcBef>
                <a:spcPts val="0"/>
              </a:spcBef>
            </a:pPr>
            <a:r>
              <a:rPr lang="en-GB" sz="2000" dirty="0"/>
              <a:t>Cyclosporine / tacrolimus / rapamycin</a:t>
            </a:r>
          </a:p>
          <a:p>
            <a:pPr lvl="1">
              <a:spcBef>
                <a:spcPts val="0"/>
              </a:spcBef>
            </a:pPr>
            <a:endParaRPr lang="en-GB" sz="2000" dirty="0"/>
          </a:p>
          <a:p>
            <a:pPr lvl="1">
              <a:spcBef>
                <a:spcPts val="0"/>
              </a:spcBef>
            </a:pPr>
            <a:r>
              <a:rPr lang="en-GB" sz="2000" dirty="0"/>
              <a:t>Many other less commonly-used contributing medications also</a:t>
            </a:r>
          </a:p>
          <a:p>
            <a:pPr>
              <a:spcBef>
                <a:spcPts val="0"/>
              </a:spcBef>
            </a:pPr>
            <a:endParaRPr lang="en-GB" dirty="0"/>
          </a:p>
        </p:txBody>
      </p:sp>
    </p:spTree>
    <p:extLst>
      <p:ext uri="{BB962C8B-B14F-4D97-AF65-F5344CB8AC3E}">
        <p14:creationId xmlns:p14="http://schemas.microsoft.com/office/powerpoint/2010/main" val="3581081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497658"/>
            <a:ext cx="10515600" cy="1700597"/>
          </a:xfrm>
        </p:spPr>
        <p:txBody>
          <a:bodyPr>
            <a:noAutofit/>
          </a:bodyPr>
          <a:lstStyle/>
          <a:p>
            <a:r>
              <a:rPr lang="en-GB" sz="2400" b="1" dirty="0">
                <a:solidFill>
                  <a:prstClr val="black"/>
                </a:solidFill>
                <a:latin typeface="Calibri" panose="020F0502020204030204"/>
              </a:rPr>
              <a:t>(62F) </a:t>
            </a:r>
            <a:r>
              <a:rPr lang="en-GB" sz="2400" dirty="0">
                <a:solidFill>
                  <a:prstClr val="black"/>
                </a:solidFill>
                <a:latin typeface="Calibri" panose="020F0502020204030204"/>
              </a:rPr>
              <a:t>Attends GP for yearly diabetes (type II) review. Reports symptoms consistent with hypoglycaemia</a:t>
            </a:r>
            <a:br>
              <a:rPr lang="en-GB" sz="2400" dirty="0">
                <a:solidFill>
                  <a:prstClr val="black"/>
                </a:solidFill>
                <a:latin typeface="Calibri" panose="020F0502020204030204"/>
              </a:rPr>
            </a:br>
            <a:r>
              <a:rPr lang="en-GB" sz="2400" b="1" dirty="0">
                <a:solidFill>
                  <a:prstClr val="black"/>
                </a:solidFill>
                <a:latin typeface="Calibri" panose="020F0502020204030204"/>
              </a:rPr>
              <a:t>PMH:</a:t>
            </a:r>
            <a:r>
              <a:rPr lang="en-GB" sz="2400" dirty="0">
                <a:solidFill>
                  <a:prstClr val="black"/>
                </a:solidFill>
                <a:latin typeface="Calibri" panose="020F0502020204030204"/>
              </a:rPr>
              <a:t> GORD, hypertension, type II diabetes mellitus, schizophrenia</a:t>
            </a:r>
            <a:br>
              <a:rPr lang="en-GB" sz="2400" dirty="0">
                <a:solidFill>
                  <a:prstClr val="black"/>
                </a:solidFill>
                <a:latin typeface="Calibri" panose="020F0502020204030204"/>
              </a:rPr>
            </a:br>
            <a:br>
              <a:rPr lang="en-GB" sz="2400" dirty="0">
                <a:solidFill>
                  <a:prstClr val="black"/>
                </a:solidFill>
                <a:latin typeface="Calibri" panose="020F0502020204030204"/>
              </a:rPr>
            </a:br>
            <a:r>
              <a:rPr lang="en-GB" sz="2400" dirty="0">
                <a:solidFill>
                  <a:prstClr val="black"/>
                </a:solidFill>
                <a:latin typeface="Calibri" panose="020F0502020204030204"/>
              </a:rPr>
              <a:t>Select </a:t>
            </a:r>
            <a:r>
              <a:rPr lang="en-GB" sz="2400" i="1" dirty="0">
                <a:solidFill>
                  <a:prstClr val="black"/>
                </a:solidFill>
                <a:latin typeface="Calibri" panose="020F0502020204030204"/>
              </a:rPr>
              <a:t>TWO</a:t>
            </a:r>
            <a:r>
              <a:rPr lang="en-GB" sz="2400" dirty="0">
                <a:solidFill>
                  <a:prstClr val="black"/>
                </a:solidFill>
                <a:latin typeface="Calibri" panose="020F0502020204030204"/>
              </a:rPr>
              <a:t> prescriptions that are </a:t>
            </a:r>
            <a:r>
              <a:rPr lang="en-GB" sz="2400" i="1" dirty="0">
                <a:solidFill>
                  <a:prstClr val="black"/>
                </a:solidFill>
                <a:latin typeface="Calibri" panose="020F0502020204030204"/>
              </a:rPr>
              <a:t>most likely</a:t>
            </a:r>
            <a:r>
              <a:rPr lang="en-GB" sz="2400" dirty="0">
                <a:solidFill>
                  <a:prstClr val="black"/>
                </a:solidFill>
                <a:latin typeface="Calibri" panose="020F0502020204030204"/>
              </a:rPr>
              <a:t> to increase the risk of hypoglycaemia</a:t>
            </a:r>
            <a:endParaRPr lang="en-GB" sz="2400" dirty="0"/>
          </a:p>
        </p:txBody>
      </p:sp>
      <p:sp>
        <p:nvSpPr>
          <p:cNvPr id="3" name="TPAnswers" title="Answer Text"/>
          <p:cNvSpPr>
            <a:spLocks noGrp="1"/>
          </p:cNvSpPr>
          <p:nvPr>
            <p:ph type="body" idx="1"/>
            <p:custDataLst>
              <p:tags r:id="rId2"/>
            </p:custDataLst>
          </p:nvPr>
        </p:nvSpPr>
        <p:spPr>
          <a:xfrm>
            <a:off x="457200" y="2380791"/>
            <a:ext cx="6350000"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Amlodipine 5 mg orally daily</a:t>
            </a:r>
          </a:p>
          <a:p>
            <a:pPr marL="514350" indent="-514350">
              <a:lnSpc>
                <a:spcPct val="100000"/>
              </a:lnSpc>
              <a:spcBef>
                <a:spcPct val="20000"/>
              </a:spcBef>
              <a:buFont typeface="Arial" panose="020B0604020202020204" pitchFamily="34" charset="0"/>
              <a:buAutoNum type="alphaUcPeriod"/>
            </a:pPr>
            <a:r>
              <a:rPr lang="en-GB" sz="2400" dirty="0" err="1"/>
              <a:t>Canagliflozin</a:t>
            </a:r>
            <a:r>
              <a:rPr lang="en-GB" sz="2400" dirty="0"/>
              <a:t> 200 mg orally daily</a:t>
            </a:r>
          </a:p>
          <a:p>
            <a:pPr marL="514350" indent="-514350">
              <a:lnSpc>
                <a:spcPct val="100000"/>
              </a:lnSpc>
              <a:spcBef>
                <a:spcPct val="20000"/>
              </a:spcBef>
              <a:buFont typeface="Arial" panose="020B0604020202020204" pitchFamily="34" charset="0"/>
              <a:buAutoNum type="alphaUcPeriod"/>
            </a:pPr>
            <a:r>
              <a:rPr lang="en-GB" sz="2400" dirty="0" err="1"/>
              <a:t>Glibenclamide</a:t>
            </a:r>
            <a:r>
              <a:rPr lang="en-GB" sz="2400" dirty="0"/>
              <a:t> 10 mg orally daily</a:t>
            </a:r>
          </a:p>
          <a:p>
            <a:pPr marL="514350" indent="-514350">
              <a:lnSpc>
                <a:spcPct val="100000"/>
              </a:lnSpc>
              <a:spcBef>
                <a:spcPct val="20000"/>
              </a:spcBef>
              <a:buFont typeface="Arial" panose="020B0604020202020204" pitchFamily="34" charset="0"/>
              <a:buAutoNum type="alphaUcPeriod"/>
            </a:pPr>
            <a:r>
              <a:rPr lang="en-GB" sz="2400" dirty="0" err="1"/>
              <a:t>Indapamide</a:t>
            </a:r>
            <a:r>
              <a:rPr lang="en-GB" sz="2400" dirty="0"/>
              <a:t> 2.5 mg orally daily</a:t>
            </a:r>
          </a:p>
          <a:p>
            <a:pPr marL="514350" indent="-514350">
              <a:lnSpc>
                <a:spcPct val="100000"/>
              </a:lnSpc>
              <a:spcBef>
                <a:spcPct val="20000"/>
              </a:spcBef>
              <a:buFont typeface="Arial" panose="020B0604020202020204" pitchFamily="34" charset="0"/>
              <a:buAutoNum type="alphaUcPeriod"/>
            </a:pPr>
            <a:r>
              <a:rPr lang="en-GB" sz="2400" dirty="0"/>
              <a:t>Lansoprazole 30 mg orally daily</a:t>
            </a:r>
          </a:p>
          <a:p>
            <a:pPr marL="514350" indent="-514350">
              <a:lnSpc>
                <a:spcPct val="100000"/>
              </a:lnSpc>
              <a:spcBef>
                <a:spcPct val="20000"/>
              </a:spcBef>
              <a:buFont typeface="Arial" panose="020B0604020202020204" pitchFamily="34" charset="0"/>
              <a:buAutoNum type="alphaUcPeriod"/>
            </a:pPr>
            <a:r>
              <a:rPr lang="en-GB" sz="2400" dirty="0"/>
              <a:t>Metformin 500 mg orally three times daily</a:t>
            </a:r>
          </a:p>
          <a:p>
            <a:pPr marL="514350" indent="-514350">
              <a:lnSpc>
                <a:spcPct val="100000"/>
              </a:lnSpc>
              <a:spcBef>
                <a:spcPct val="20000"/>
              </a:spcBef>
              <a:buFont typeface="Arial" panose="020B0604020202020204" pitchFamily="34" charset="0"/>
              <a:buAutoNum type="alphaUcPeriod"/>
            </a:pPr>
            <a:r>
              <a:rPr lang="en-GB" sz="2400" dirty="0"/>
              <a:t>Olanzapine 10 mg orally daily</a:t>
            </a:r>
          </a:p>
          <a:p>
            <a:pPr marL="514350" indent="-514350">
              <a:lnSpc>
                <a:spcPct val="100000"/>
              </a:lnSpc>
              <a:spcBef>
                <a:spcPct val="20000"/>
              </a:spcBef>
              <a:buFont typeface="Arial" panose="020B0604020202020204" pitchFamily="34" charset="0"/>
              <a:buAutoNum type="alphaUcPeriod"/>
            </a:pPr>
            <a:r>
              <a:rPr lang="en-GB" sz="2400" dirty="0"/>
              <a:t>Senna 15 mg orally nightly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72873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497658"/>
            <a:ext cx="10515600" cy="1325563"/>
          </a:xfrm>
        </p:spPr>
        <p:txBody>
          <a:bodyPr>
            <a:noAutofit/>
          </a:bodyPr>
          <a:lstStyle/>
          <a:p>
            <a:r>
              <a:rPr lang="en-GB" sz="2400" b="1" dirty="0">
                <a:solidFill>
                  <a:prstClr val="black"/>
                </a:solidFill>
                <a:latin typeface="Calibri" panose="020F0502020204030204"/>
              </a:rPr>
              <a:t>(62F) </a:t>
            </a:r>
            <a:r>
              <a:rPr lang="en-GB" sz="2400" dirty="0">
                <a:solidFill>
                  <a:prstClr val="black"/>
                </a:solidFill>
                <a:latin typeface="Calibri" panose="020F0502020204030204"/>
              </a:rPr>
              <a:t>Attends GP for yearly diabetes (type II) review. Reports symptoms consistent with hypoglycaemia</a:t>
            </a:r>
            <a:br>
              <a:rPr lang="en-GB" sz="2400" dirty="0">
                <a:solidFill>
                  <a:prstClr val="black"/>
                </a:solidFill>
                <a:latin typeface="Calibri" panose="020F0502020204030204"/>
              </a:rPr>
            </a:br>
            <a:r>
              <a:rPr lang="en-GB" sz="2400" b="1" dirty="0">
                <a:solidFill>
                  <a:prstClr val="black"/>
                </a:solidFill>
                <a:latin typeface="Calibri" panose="020F0502020204030204"/>
              </a:rPr>
              <a:t>PMH:</a:t>
            </a:r>
            <a:r>
              <a:rPr lang="en-GB" sz="2400" dirty="0">
                <a:solidFill>
                  <a:prstClr val="black"/>
                </a:solidFill>
                <a:latin typeface="Calibri" panose="020F0502020204030204"/>
              </a:rPr>
              <a:t> GORD, hypertension, type II diabetes mellitus, schizophrenia</a:t>
            </a:r>
            <a:br>
              <a:rPr lang="en-GB" sz="2400" dirty="0">
                <a:solidFill>
                  <a:prstClr val="black"/>
                </a:solidFill>
                <a:latin typeface="Calibri" panose="020F0502020204030204"/>
              </a:rPr>
            </a:br>
            <a:r>
              <a:rPr lang="en-GB" sz="2400" dirty="0">
                <a:solidFill>
                  <a:prstClr val="black"/>
                </a:solidFill>
                <a:latin typeface="Calibri" panose="020F0502020204030204"/>
              </a:rPr>
              <a:t>Select </a:t>
            </a:r>
            <a:r>
              <a:rPr lang="en-GB" sz="2400" i="1" dirty="0">
                <a:solidFill>
                  <a:prstClr val="black"/>
                </a:solidFill>
                <a:latin typeface="Calibri" panose="020F0502020204030204"/>
              </a:rPr>
              <a:t>TWO</a:t>
            </a:r>
            <a:r>
              <a:rPr lang="en-GB" sz="2400" dirty="0">
                <a:solidFill>
                  <a:prstClr val="black"/>
                </a:solidFill>
                <a:latin typeface="Calibri" panose="020F0502020204030204"/>
              </a:rPr>
              <a:t> prescriptions that are </a:t>
            </a:r>
            <a:r>
              <a:rPr lang="en-GB" sz="2400" i="1" dirty="0">
                <a:solidFill>
                  <a:prstClr val="black"/>
                </a:solidFill>
                <a:latin typeface="Calibri" panose="020F0502020204030204"/>
              </a:rPr>
              <a:t>most likely</a:t>
            </a:r>
            <a:r>
              <a:rPr lang="en-GB" sz="2400" dirty="0">
                <a:solidFill>
                  <a:prstClr val="black"/>
                </a:solidFill>
                <a:latin typeface="Calibri" panose="020F0502020204030204"/>
              </a:rPr>
              <a:t> to increase the risk of hypoglycaemia</a:t>
            </a:r>
            <a:endParaRPr lang="en-GB" sz="2400" dirty="0"/>
          </a:p>
        </p:txBody>
      </p:sp>
      <p:sp>
        <p:nvSpPr>
          <p:cNvPr id="3" name="TPAnswers" title="Answer Text"/>
          <p:cNvSpPr>
            <a:spLocks noGrp="1"/>
          </p:cNvSpPr>
          <p:nvPr>
            <p:ph type="body" idx="1"/>
            <p:custDataLst>
              <p:tags r:id="rId2"/>
            </p:custDataLst>
          </p:nvPr>
        </p:nvSpPr>
        <p:spPr>
          <a:xfrm>
            <a:off x="457200" y="2380791"/>
            <a:ext cx="6350000"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Amlodipine 5 mg orally daily</a:t>
            </a:r>
          </a:p>
          <a:p>
            <a:pPr marL="514350" indent="-514350">
              <a:lnSpc>
                <a:spcPct val="100000"/>
              </a:lnSpc>
              <a:spcBef>
                <a:spcPct val="20000"/>
              </a:spcBef>
              <a:buFont typeface="Arial" panose="020B0604020202020204" pitchFamily="34" charset="0"/>
              <a:buAutoNum type="alphaUcPeriod"/>
            </a:pPr>
            <a:r>
              <a:rPr lang="en-GB" sz="2400" dirty="0" err="1"/>
              <a:t>Canagliflozin</a:t>
            </a:r>
            <a:r>
              <a:rPr lang="en-GB" sz="2400" dirty="0"/>
              <a:t> 200 mg orally daily</a:t>
            </a:r>
          </a:p>
          <a:p>
            <a:pPr marL="514350" indent="-514350">
              <a:lnSpc>
                <a:spcPct val="100000"/>
              </a:lnSpc>
              <a:spcBef>
                <a:spcPct val="20000"/>
              </a:spcBef>
              <a:buFont typeface="Arial" panose="020B0604020202020204" pitchFamily="34" charset="0"/>
              <a:buAutoNum type="alphaUcPeriod"/>
            </a:pPr>
            <a:r>
              <a:rPr lang="en-GB" sz="2400" dirty="0" err="1"/>
              <a:t>Glibenclamide</a:t>
            </a:r>
            <a:r>
              <a:rPr lang="en-GB" sz="2400" dirty="0"/>
              <a:t> 10 mg orally daily</a:t>
            </a:r>
          </a:p>
          <a:p>
            <a:pPr marL="514350" indent="-514350">
              <a:lnSpc>
                <a:spcPct val="100000"/>
              </a:lnSpc>
              <a:spcBef>
                <a:spcPct val="20000"/>
              </a:spcBef>
              <a:buFont typeface="Arial" panose="020B0604020202020204" pitchFamily="34" charset="0"/>
              <a:buAutoNum type="alphaUcPeriod"/>
            </a:pPr>
            <a:r>
              <a:rPr lang="en-GB" sz="2400" dirty="0" err="1"/>
              <a:t>Indapamide</a:t>
            </a:r>
            <a:r>
              <a:rPr lang="en-GB" sz="2400" dirty="0"/>
              <a:t> 2.5 mg orally daily</a:t>
            </a:r>
          </a:p>
          <a:p>
            <a:pPr marL="514350" indent="-514350">
              <a:lnSpc>
                <a:spcPct val="100000"/>
              </a:lnSpc>
              <a:spcBef>
                <a:spcPct val="20000"/>
              </a:spcBef>
              <a:buFont typeface="Arial" panose="020B0604020202020204" pitchFamily="34" charset="0"/>
              <a:buAutoNum type="alphaUcPeriod"/>
            </a:pPr>
            <a:r>
              <a:rPr lang="en-GB" sz="2400" dirty="0"/>
              <a:t>Lansoprazole 30 mg orally daily</a:t>
            </a:r>
          </a:p>
          <a:p>
            <a:pPr marL="514350" indent="-514350">
              <a:lnSpc>
                <a:spcPct val="100000"/>
              </a:lnSpc>
              <a:spcBef>
                <a:spcPct val="20000"/>
              </a:spcBef>
              <a:buFont typeface="Arial" panose="020B0604020202020204" pitchFamily="34" charset="0"/>
              <a:buAutoNum type="alphaUcPeriod"/>
            </a:pPr>
            <a:r>
              <a:rPr lang="en-GB" sz="2400" dirty="0"/>
              <a:t>Metformin 500 mg orally three times daily</a:t>
            </a:r>
          </a:p>
          <a:p>
            <a:pPr marL="514350" indent="-514350">
              <a:lnSpc>
                <a:spcPct val="100000"/>
              </a:lnSpc>
              <a:spcBef>
                <a:spcPct val="20000"/>
              </a:spcBef>
              <a:buFont typeface="Arial" panose="020B0604020202020204" pitchFamily="34" charset="0"/>
              <a:buAutoNum type="alphaUcPeriod"/>
            </a:pPr>
            <a:r>
              <a:rPr lang="en-GB" sz="2400" dirty="0"/>
              <a:t>Olanzapine 10 mg orally daily</a:t>
            </a:r>
          </a:p>
          <a:p>
            <a:pPr marL="514350" indent="-514350">
              <a:lnSpc>
                <a:spcPct val="100000"/>
              </a:lnSpc>
              <a:spcBef>
                <a:spcPct val="20000"/>
              </a:spcBef>
              <a:buFont typeface="Arial" panose="020B0604020202020204" pitchFamily="34" charset="0"/>
              <a:buAutoNum type="alphaUcPeriod"/>
            </a:pPr>
            <a:r>
              <a:rPr lang="en-GB" sz="2400" dirty="0"/>
              <a:t>Senna 15 mg orally nightly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I1" title="Correct Answer Indicator"/>
          <p:cNvSpPr/>
          <p:nvPr>
            <p:custDataLst>
              <p:tags r:id="rId3"/>
            </p:custDataLst>
          </p:nvPr>
        </p:nvSpPr>
        <p:spPr>
          <a:xfrm rot="10800000">
            <a:off x="172720" y="2910804"/>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AI2" title="Correct Answer Indicator"/>
          <p:cNvSpPr/>
          <p:nvPr>
            <p:custDataLst>
              <p:tags r:id="rId4"/>
            </p:custDataLst>
          </p:nvPr>
        </p:nvSpPr>
        <p:spPr>
          <a:xfrm rot="10800000">
            <a:off x="172720" y="334971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83408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mn-lt"/>
              </a:rPr>
              <a:t>Summary – Risk of side effects (Hypoglycaemia)</a:t>
            </a:r>
          </a:p>
        </p:txBody>
      </p:sp>
      <p:sp>
        <p:nvSpPr>
          <p:cNvPr id="3" name="Content Placeholder 2"/>
          <p:cNvSpPr>
            <a:spLocks noGrp="1"/>
          </p:cNvSpPr>
          <p:nvPr>
            <p:ph idx="1"/>
          </p:nvPr>
        </p:nvSpPr>
        <p:spPr/>
        <p:txBody>
          <a:bodyPr>
            <a:normAutofit fontScale="92500" lnSpcReduction="20000"/>
          </a:bodyPr>
          <a:lstStyle/>
          <a:p>
            <a:r>
              <a:rPr lang="en-GB" dirty="0"/>
              <a:t>Insulin</a:t>
            </a:r>
          </a:p>
          <a:p>
            <a:r>
              <a:rPr lang="en-GB" dirty="0"/>
              <a:t>Sulfonylureas</a:t>
            </a:r>
          </a:p>
          <a:p>
            <a:endParaRPr lang="en-GB" dirty="0"/>
          </a:p>
          <a:p>
            <a:r>
              <a:rPr lang="en-GB" dirty="0"/>
              <a:t>Other anti-diabetic drugs still have risk, but lower</a:t>
            </a:r>
          </a:p>
          <a:p>
            <a:pPr lvl="1"/>
            <a:r>
              <a:rPr lang="en-GB" dirty="0"/>
              <a:t>GLP-1 activators (e.g. </a:t>
            </a:r>
            <a:r>
              <a:rPr lang="en-GB" dirty="0" err="1"/>
              <a:t>semaglutide</a:t>
            </a:r>
            <a:r>
              <a:rPr lang="en-GB" dirty="0"/>
              <a:t>, </a:t>
            </a:r>
            <a:r>
              <a:rPr lang="en-GB" dirty="0" err="1"/>
              <a:t>exenetide</a:t>
            </a:r>
            <a:r>
              <a:rPr lang="en-GB" dirty="0"/>
              <a:t>)</a:t>
            </a:r>
          </a:p>
          <a:p>
            <a:pPr lvl="1"/>
            <a:r>
              <a:rPr lang="en-GB" dirty="0"/>
              <a:t>SGLT2 inhibitors (e.g. </a:t>
            </a:r>
            <a:r>
              <a:rPr lang="en-GB" dirty="0" err="1"/>
              <a:t>canagiflozin</a:t>
            </a:r>
            <a:r>
              <a:rPr lang="en-GB" dirty="0"/>
              <a:t>)</a:t>
            </a:r>
          </a:p>
          <a:p>
            <a:pPr lvl="1"/>
            <a:r>
              <a:rPr lang="en-GB" dirty="0"/>
              <a:t>DPP4 inhibitors (e.g. </a:t>
            </a:r>
            <a:r>
              <a:rPr lang="en-GB" dirty="0" err="1"/>
              <a:t>sitaglitpin</a:t>
            </a:r>
            <a:r>
              <a:rPr lang="en-GB" dirty="0"/>
              <a:t>)</a:t>
            </a:r>
          </a:p>
          <a:p>
            <a:pPr lvl="1"/>
            <a:r>
              <a:rPr lang="en-GB" dirty="0"/>
              <a:t>Pioglitazone (worse with prescribed insulin)</a:t>
            </a:r>
          </a:p>
          <a:p>
            <a:r>
              <a:rPr lang="en-GB" dirty="0"/>
              <a:t>(Not metformin)</a:t>
            </a:r>
          </a:p>
          <a:p>
            <a:endParaRPr lang="en-GB" dirty="0"/>
          </a:p>
          <a:p>
            <a:r>
              <a:rPr lang="en-GB" dirty="0"/>
              <a:t>Other rarer causes</a:t>
            </a:r>
          </a:p>
        </p:txBody>
      </p:sp>
    </p:spTree>
    <p:extLst>
      <p:ext uri="{BB962C8B-B14F-4D97-AF65-F5344CB8AC3E}">
        <p14:creationId xmlns:p14="http://schemas.microsoft.com/office/powerpoint/2010/main" val="2389439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497658"/>
            <a:ext cx="10515600" cy="1325563"/>
          </a:xfrm>
        </p:spPr>
        <p:txBody>
          <a:bodyPr>
            <a:noAutofit/>
          </a:bodyPr>
          <a:lstStyle/>
          <a:p>
            <a:r>
              <a:rPr lang="en-GB" sz="2400" b="1" dirty="0">
                <a:solidFill>
                  <a:prstClr val="black"/>
                </a:solidFill>
                <a:latin typeface="Calibri" panose="020F0502020204030204"/>
              </a:rPr>
              <a:t>(82F) </a:t>
            </a:r>
            <a:r>
              <a:rPr lang="en-GB" sz="2400" dirty="0">
                <a:solidFill>
                  <a:prstClr val="black"/>
                </a:solidFill>
                <a:latin typeface="Calibri" panose="020F0502020204030204"/>
              </a:rPr>
              <a:t>Attends falls clinic. </a:t>
            </a:r>
            <a:br>
              <a:rPr lang="en-GB" sz="2400" dirty="0">
                <a:solidFill>
                  <a:prstClr val="black"/>
                </a:solidFill>
                <a:latin typeface="Calibri" panose="020F0502020204030204"/>
              </a:rPr>
            </a:br>
            <a:r>
              <a:rPr lang="en-GB" sz="2400" b="1" dirty="0">
                <a:solidFill>
                  <a:prstClr val="black"/>
                </a:solidFill>
                <a:latin typeface="Calibri" panose="020F0502020204030204"/>
              </a:rPr>
              <a:t>PMH:</a:t>
            </a:r>
            <a:r>
              <a:rPr lang="en-GB" sz="2400" dirty="0">
                <a:solidFill>
                  <a:prstClr val="black"/>
                </a:solidFill>
                <a:latin typeface="Calibri" panose="020F0502020204030204"/>
              </a:rPr>
              <a:t> Hypertension, GORD, neuropathic pain, osteoporosis, rheumatoid arthritis, type II diabetes mellitus </a:t>
            </a:r>
            <a:br>
              <a:rPr lang="en-GB" sz="2400" dirty="0">
                <a:solidFill>
                  <a:prstClr val="black"/>
                </a:solidFill>
                <a:latin typeface="Calibri" panose="020F0502020204030204"/>
              </a:rPr>
            </a:br>
            <a:r>
              <a:rPr lang="en-GB" sz="2400" dirty="0">
                <a:solidFill>
                  <a:prstClr val="black"/>
                </a:solidFill>
                <a:latin typeface="Calibri" panose="020F0502020204030204"/>
              </a:rPr>
              <a:t>Select the prescriptions that are </a:t>
            </a:r>
            <a:r>
              <a:rPr lang="en-GB" sz="2400" i="1" dirty="0">
                <a:solidFill>
                  <a:prstClr val="black"/>
                </a:solidFill>
                <a:latin typeface="Calibri" panose="020F0502020204030204"/>
              </a:rPr>
              <a:t>most likely</a:t>
            </a:r>
            <a:r>
              <a:rPr lang="en-GB" sz="2400" dirty="0">
                <a:solidFill>
                  <a:prstClr val="black"/>
                </a:solidFill>
                <a:latin typeface="Calibri" panose="020F0502020204030204"/>
              </a:rPr>
              <a:t> to increase the risk of falls</a:t>
            </a:r>
            <a:endParaRPr lang="en-GB" sz="2400" dirty="0"/>
          </a:p>
        </p:txBody>
      </p:sp>
      <p:sp>
        <p:nvSpPr>
          <p:cNvPr id="3" name="TPAnswers" title="Answer Text"/>
          <p:cNvSpPr>
            <a:spLocks noGrp="1"/>
          </p:cNvSpPr>
          <p:nvPr>
            <p:ph type="body" idx="1"/>
            <p:custDataLst>
              <p:tags r:id="rId2"/>
            </p:custDataLst>
          </p:nvPr>
        </p:nvSpPr>
        <p:spPr>
          <a:xfrm>
            <a:off x="508000" y="2131409"/>
            <a:ext cx="6350000"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err="1"/>
              <a:t>Alendronic</a:t>
            </a:r>
            <a:r>
              <a:rPr lang="en-GB" sz="2400" dirty="0"/>
              <a:t> acid 70 mg orally weekly</a:t>
            </a:r>
          </a:p>
          <a:p>
            <a:pPr marL="514350" indent="-514350">
              <a:lnSpc>
                <a:spcPct val="100000"/>
              </a:lnSpc>
              <a:spcBef>
                <a:spcPct val="20000"/>
              </a:spcBef>
              <a:buFont typeface="Arial" panose="020B0604020202020204" pitchFamily="34" charset="0"/>
              <a:buAutoNum type="alphaUcPeriod"/>
            </a:pPr>
            <a:r>
              <a:rPr lang="en-GB" sz="2400" dirty="0"/>
              <a:t>Amlodipine 5 mg orally daily</a:t>
            </a:r>
          </a:p>
          <a:p>
            <a:pPr marL="514350" indent="-514350">
              <a:lnSpc>
                <a:spcPct val="100000"/>
              </a:lnSpc>
              <a:spcBef>
                <a:spcPct val="20000"/>
              </a:spcBef>
              <a:buFont typeface="Arial" panose="020B0604020202020204" pitchFamily="34" charset="0"/>
              <a:buAutoNum type="alphaUcPeriod"/>
            </a:pPr>
            <a:r>
              <a:rPr lang="en-GB" sz="2400" dirty="0"/>
              <a:t>Amitriptyline 25 mg orally in evening</a:t>
            </a:r>
          </a:p>
          <a:p>
            <a:pPr marL="514350" indent="-514350">
              <a:lnSpc>
                <a:spcPct val="100000"/>
              </a:lnSpc>
              <a:spcBef>
                <a:spcPct val="20000"/>
              </a:spcBef>
              <a:buFont typeface="Arial" panose="020B0604020202020204" pitchFamily="34" charset="0"/>
              <a:buAutoNum type="alphaUcPeriod"/>
            </a:pPr>
            <a:r>
              <a:rPr lang="en-GB" sz="2400" dirty="0"/>
              <a:t>Doxazosin 8 mg orally 12hrly </a:t>
            </a:r>
          </a:p>
          <a:p>
            <a:pPr marL="514350" indent="-514350">
              <a:lnSpc>
                <a:spcPct val="100000"/>
              </a:lnSpc>
              <a:spcBef>
                <a:spcPct val="20000"/>
              </a:spcBef>
              <a:buFont typeface="Arial" panose="020B0604020202020204" pitchFamily="34" charset="0"/>
              <a:buAutoNum type="alphaUcPeriod"/>
            </a:pPr>
            <a:r>
              <a:rPr lang="en-GB" sz="2400" dirty="0"/>
              <a:t>Metformin 500 mg orally three times daily</a:t>
            </a:r>
          </a:p>
          <a:p>
            <a:pPr marL="514350" indent="-514350">
              <a:lnSpc>
                <a:spcPct val="100000"/>
              </a:lnSpc>
              <a:spcBef>
                <a:spcPct val="20000"/>
              </a:spcBef>
              <a:buFont typeface="Arial" panose="020B0604020202020204" pitchFamily="34" charset="0"/>
              <a:buAutoNum type="alphaUcPeriod"/>
            </a:pPr>
            <a:r>
              <a:rPr lang="en-GB" sz="2400" dirty="0"/>
              <a:t>Methotrexate 7.5 mg orally weekly</a:t>
            </a:r>
          </a:p>
          <a:p>
            <a:pPr marL="514350" indent="-514350">
              <a:lnSpc>
                <a:spcPct val="100000"/>
              </a:lnSpc>
              <a:spcBef>
                <a:spcPct val="20000"/>
              </a:spcBef>
              <a:buFont typeface="Arial" panose="020B0604020202020204" pitchFamily="34" charset="0"/>
              <a:buAutoNum type="alphaUcPeriod"/>
            </a:pPr>
            <a:r>
              <a:rPr lang="en-GB" sz="2400" dirty="0"/>
              <a:t>Omeprazole 40 mg orally daily</a:t>
            </a:r>
          </a:p>
          <a:p>
            <a:pPr marL="514350" indent="-514350">
              <a:lnSpc>
                <a:spcPct val="100000"/>
              </a:lnSpc>
              <a:spcBef>
                <a:spcPct val="20000"/>
              </a:spcBef>
              <a:buFont typeface="Arial" panose="020B0604020202020204" pitchFamily="34" charset="0"/>
              <a:buAutoNum type="alphaUcPeriod"/>
            </a:pPr>
            <a:r>
              <a:rPr lang="en-GB" sz="2400" dirty="0"/>
              <a:t>Prednisolone 20 mg orally daily</a:t>
            </a:r>
          </a:p>
          <a:p>
            <a:pPr marL="514350" indent="-514350">
              <a:lnSpc>
                <a:spcPct val="100000"/>
              </a:lnSpc>
              <a:spcBef>
                <a:spcPct val="20000"/>
              </a:spcBef>
              <a:buFont typeface="Arial" panose="020B0604020202020204" pitchFamily="34" charset="0"/>
              <a:buAutoNum type="alphaUcPeriod"/>
            </a:pPr>
            <a:r>
              <a:rPr lang="en-GB" sz="2400" dirty="0" err="1"/>
              <a:t>Zopiclone</a:t>
            </a:r>
            <a:r>
              <a:rPr lang="en-GB" sz="2400" dirty="0"/>
              <a:t> 7.5 mg orally nightly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92069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497658"/>
            <a:ext cx="10515600" cy="1325563"/>
          </a:xfrm>
        </p:spPr>
        <p:txBody>
          <a:bodyPr>
            <a:noAutofit/>
          </a:bodyPr>
          <a:lstStyle/>
          <a:p>
            <a:r>
              <a:rPr lang="en-GB" sz="2400" b="1" dirty="0">
                <a:solidFill>
                  <a:prstClr val="black"/>
                </a:solidFill>
                <a:latin typeface="Calibri" panose="020F0502020204030204"/>
              </a:rPr>
              <a:t>(82F) </a:t>
            </a:r>
            <a:r>
              <a:rPr lang="en-GB" sz="2400" dirty="0">
                <a:solidFill>
                  <a:prstClr val="black"/>
                </a:solidFill>
                <a:latin typeface="Calibri" panose="020F0502020204030204"/>
              </a:rPr>
              <a:t>Attends falls clinic. </a:t>
            </a:r>
            <a:br>
              <a:rPr lang="en-GB" sz="2400" dirty="0">
                <a:solidFill>
                  <a:prstClr val="black"/>
                </a:solidFill>
                <a:latin typeface="Calibri" panose="020F0502020204030204"/>
              </a:rPr>
            </a:br>
            <a:r>
              <a:rPr lang="en-GB" sz="2400" b="1" dirty="0">
                <a:solidFill>
                  <a:prstClr val="black"/>
                </a:solidFill>
                <a:latin typeface="Calibri" panose="020F0502020204030204"/>
              </a:rPr>
              <a:t>PMH:</a:t>
            </a:r>
            <a:r>
              <a:rPr lang="en-GB" sz="2400" dirty="0">
                <a:solidFill>
                  <a:prstClr val="black"/>
                </a:solidFill>
                <a:latin typeface="Calibri" panose="020F0502020204030204"/>
              </a:rPr>
              <a:t> Hypertension, GORD, neuropathic pain, osteoporosis, rheumatoid arthritis, type II diabetes mellitus </a:t>
            </a:r>
            <a:br>
              <a:rPr lang="en-GB" sz="2400" dirty="0">
                <a:solidFill>
                  <a:prstClr val="black"/>
                </a:solidFill>
                <a:latin typeface="Calibri" panose="020F0502020204030204"/>
              </a:rPr>
            </a:br>
            <a:r>
              <a:rPr lang="en-GB" sz="2400" dirty="0">
                <a:solidFill>
                  <a:prstClr val="black"/>
                </a:solidFill>
                <a:latin typeface="Calibri" panose="020F0502020204030204"/>
              </a:rPr>
              <a:t>Select </a:t>
            </a:r>
            <a:r>
              <a:rPr lang="en-GB" sz="2400" i="1" dirty="0">
                <a:solidFill>
                  <a:prstClr val="black"/>
                </a:solidFill>
                <a:latin typeface="Calibri" panose="020F0502020204030204"/>
              </a:rPr>
              <a:t>THREE</a:t>
            </a:r>
            <a:r>
              <a:rPr lang="en-GB" sz="2400" dirty="0">
                <a:solidFill>
                  <a:prstClr val="black"/>
                </a:solidFill>
                <a:latin typeface="Calibri" panose="020F0502020204030204"/>
              </a:rPr>
              <a:t> prescriptions that are </a:t>
            </a:r>
            <a:r>
              <a:rPr lang="en-GB" sz="2400" i="1" dirty="0">
                <a:solidFill>
                  <a:prstClr val="black"/>
                </a:solidFill>
                <a:latin typeface="Calibri" panose="020F0502020204030204"/>
              </a:rPr>
              <a:t>most likely</a:t>
            </a:r>
            <a:r>
              <a:rPr lang="en-GB" sz="2400" dirty="0">
                <a:solidFill>
                  <a:prstClr val="black"/>
                </a:solidFill>
                <a:latin typeface="Calibri" panose="020F0502020204030204"/>
              </a:rPr>
              <a:t> to increase the risk of falls</a:t>
            </a:r>
            <a:endParaRPr lang="en-GB" sz="2400" dirty="0"/>
          </a:p>
        </p:txBody>
      </p:sp>
      <p:sp>
        <p:nvSpPr>
          <p:cNvPr id="3" name="TPAnswers" title="Answer Text"/>
          <p:cNvSpPr>
            <a:spLocks noGrp="1"/>
          </p:cNvSpPr>
          <p:nvPr>
            <p:ph type="body" idx="1"/>
            <p:custDataLst>
              <p:tags r:id="rId2"/>
            </p:custDataLst>
          </p:nvPr>
        </p:nvSpPr>
        <p:spPr>
          <a:xfrm>
            <a:off x="457200" y="2380791"/>
            <a:ext cx="6350000"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err="1"/>
              <a:t>Alendronic</a:t>
            </a:r>
            <a:r>
              <a:rPr lang="en-GB" sz="2400" dirty="0"/>
              <a:t> acid 70 mg orally weekly</a:t>
            </a:r>
          </a:p>
          <a:p>
            <a:pPr marL="514350" indent="-514350">
              <a:lnSpc>
                <a:spcPct val="100000"/>
              </a:lnSpc>
              <a:spcBef>
                <a:spcPct val="20000"/>
              </a:spcBef>
              <a:buFont typeface="Arial" panose="020B0604020202020204" pitchFamily="34" charset="0"/>
              <a:buAutoNum type="alphaUcPeriod"/>
            </a:pPr>
            <a:r>
              <a:rPr lang="en-GB" sz="2400" dirty="0"/>
              <a:t>Amlodipine 5 mg orally daily</a:t>
            </a:r>
          </a:p>
          <a:p>
            <a:pPr marL="514350" indent="-514350">
              <a:lnSpc>
                <a:spcPct val="100000"/>
              </a:lnSpc>
              <a:spcBef>
                <a:spcPct val="20000"/>
              </a:spcBef>
              <a:buFont typeface="Arial" panose="020B0604020202020204" pitchFamily="34" charset="0"/>
              <a:buAutoNum type="alphaUcPeriod"/>
            </a:pPr>
            <a:r>
              <a:rPr lang="en-GB" sz="2400" dirty="0"/>
              <a:t>Amitriptyline 25 mg orally in evening</a:t>
            </a:r>
          </a:p>
          <a:p>
            <a:pPr marL="514350" indent="-514350">
              <a:lnSpc>
                <a:spcPct val="100000"/>
              </a:lnSpc>
              <a:spcBef>
                <a:spcPct val="20000"/>
              </a:spcBef>
              <a:buFont typeface="Arial" panose="020B0604020202020204" pitchFamily="34" charset="0"/>
              <a:buAutoNum type="alphaUcPeriod"/>
            </a:pPr>
            <a:r>
              <a:rPr lang="en-GB" sz="2400" dirty="0"/>
              <a:t>Doxazosin 8 mg orally 12hrly </a:t>
            </a:r>
          </a:p>
          <a:p>
            <a:pPr marL="514350" indent="-514350">
              <a:lnSpc>
                <a:spcPct val="100000"/>
              </a:lnSpc>
              <a:spcBef>
                <a:spcPct val="20000"/>
              </a:spcBef>
              <a:buFont typeface="Arial" panose="020B0604020202020204" pitchFamily="34" charset="0"/>
              <a:buAutoNum type="alphaUcPeriod"/>
            </a:pPr>
            <a:r>
              <a:rPr lang="en-GB" sz="2400" dirty="0"/>
              <a:t>Metformin 500 mg orally three times daily</a:t>
            </a:r>
          </a:p>
          <a:p>
            <a:pPr marL="514350" indent="-514350">
              <a:lnSpc>
                <a:spcPct val="100000"/>
              </a:lnSpc>
              <a:spcBef>
                <a:spcPct val="20000"/>
              </a:spcBef>
              <a:buFont typeface="Arial" panose="020B0604020202020204" pitchFamily="34" charset="0"/>
              <a:buAutoNum type="alphaUcPeriod"/>
            </a:pPr>
            <a:r>
              <a:rPr lang="en-GB" sz="2400" dirty="0"/>
              <a:t>Methotrexate 7.5 mg orally weekly</a:t>
            </a:r>
          </a:p>
          <a:p>
            <a:pPr marL="514350" indent="-514350">
              <a:lnSpc>
                <a:spcPct val="100000"/>
              </a:lnSpc>
              <a:spcBef>
                <a:spcPct val="20000"/>
              </a:spcBef>
              <a:buFont typeface="Arial" panose="020B0604020202020204" pitchFamily="34" charset="0"/>
              <a:buAutoNum type="alphaUcPeriod"/>
            </a:pPr>
            <a:r>
              <a:rPr lang="en-GB" sz="2400" dirty="0"/>
              <a:t>Omeprazole 40 mg orally daily</a:t>
            </a:r>
          </a:p>
          <a:p>
            <a:pPr marL="514350" indent="-514350">
              <a:lnSpc>
                <a:spcPct val="100000"/>
              </a:lnSpc>
              <a:spcBef>
                <a:spcPct val="20000"/>
              </a:spcBef>
              <a:buFont typeface="Arial" panose="020B0604020202020204" pitchFamily="34" charset="0"/>
              <a:buAutoNum type="alphaUcPeriod"/>
            </a:pPr>
            <a:r>
              <a:rPr lang="en-GB" sz="2400" dirty="0"/>
              <a:t>Prednisolone 20 mg orally daily</a:t>
            </a:r>
          </a:p>
          <a:p>
            <a:pPr marL="514350" indent="-514350">
              <a:lnSpc>
                <a:spcPct val="100000"/>
              </a:lnSpc>
              <a:spcBef>
                <a:spcPct val="20000"/>
              </a:spcBef>
              <a:buFont typeface="Arial" panose="020B0604020202020204" pitchFamily="34" charset="0"/>
              <a:buAutoNum type="alphaUcPeriod"/>
            </a:pPr>
            <a:r>
              <a:rPr lang="en-GB" sz="2400" dirty="0"/>
              <a:t>Zopiclone 7.5 mg orally nightly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AI1" title="Correct Answer Indicator"/>
          <p:cNvSpPr/>
          <p:nvPr>
            <p:custDataLst>
              <p:tags r:id="rId3"/>
            </p:custDataLst>
          </p:nvPr>
        </p:nvSpPr>
        <p:spPr>
          <a:xfrm rot="10800000">
            <a:off x="172720" y="334971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AI2" title="Correct Answer Indicator"/>
          <p:cNvSpPr/>
          <p:nvPr>
            <p:custDataLst>
              <p:tags r:id="rId4"/>
            </p:custDataLst>
          </p:nvPr>
        </p:nvSpPr>
        <p:spPr>
          <a:xfrm rot="10800000">
            <a:off x="172720" y="3788628"/>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I3" title="Correct Answer Indicator"/>
          <p:cNvSpPr/>
          <p:nvPr>
            <p:custDataLst>
              <p:tags r:id="rId5"/>
            </p:custDataLst>
          </p:nvPr>
        </p:nvSpPr>
        <p:spPr>
          <a:xfrm rot="10800000">
            <a:off x="172720" y="5983188"/>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AI1" title="Correct Answer Indicator"/>
          <p:cNvSpPr/>
          <p:nvPr>
            <p:custDataLst>
              <p:tags r:id="rId6"/>
            </p:custDataLst>
          </p:nvPr>
        </p:nvSpPr>
        <p:spPr>
          <a:xfrm rot="10800000">
            <a:off x="177338" y="2893131"/>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66735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2" grpId="0" animBg="1"/>
      <p:bldP spid="13" grpId="0" animBg="1"/>
      <p:bldP spid="14" grpId="0" animBg="1"/>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Risk of side effects (Falls)</a:t>
            </a:r>
          </a:p>
        </p:txBody>
      </p:sp>
      <p:sp>
        <p:nvSpPr>
          <p:cNvPr id="3" name="Content Placeholder 2"/>
          <p:cNvSpPr>
            <a:spLocks noGrp="1"/>
          </p:cNvSpPr>
          <p:nvPr>
            <p:ph idx="1"/>
          </p:nvPr>
        </p:nvSpPr>
        <p:spPr/>
        <p:txBody>
          <a:bodyPr>
            <a:noAutofit/>
          </a:bodyPr>
          <a:lstStyle/>
          <a:p>
            <a:r>
              <a:rPr lang="en-GB" sz="2000" dirty="0"/>
              <a:t>Drugs that increase the overall risk of falls (and the baseline risk has many other factors)</a:t>
            </a:r>
          </a:p>
          <a:p>
            <a:pPr lvl="1"/>
            <a:r>
              <a:rPr lang="en-GB" sz="2000" dirty="0"/>
              <a:t>Benzodiazepines, Z-drugs</a:t>
            </a:r>
          </a:p>
          <a:p>
            <a:pPr lvl="1"/>
            <a:r>
              <a:rPr lang="en-GB" sz="2000" dirty="0"/>
              <a:t>Antidepressants (especially TCAs and SNRIs, less so SSRIs)</a:t>
            </a:r>
          </a:p>
          <a:p>
            <a:pPr lvl="1"/>
            <a:r>
              <a:rPr lang="en-GB" sz="2000" dirty="0"/>
              <a:t>Most antipsychotics</a:t>
            </a:r>
          </a:p>
          <a:p>
            <a:pPr lvl="1"/>
            <a:r>
              <a:rPr lang="en-GB" sz="2000" dirty="0"/>
              <a:t>Opiates</a:t>
            </a:r>
          </a:p>
          <a:p>
            <a:pPr lvl="1"/>
            <a:r>
              <a:rPr lang="en-GB" sz="2000" dirty="0"/>
              <a:t>Most anti-hypertensives (especially alpha-blockers, diuretics, centrally acting)</a:t>
            </a:r>
          </a:p>
          <a:p>
            <a:pPr lvl="1"/>
            <a:endParaRPr lang="en-GB" sz="2000" dirty="0"/>
          </a:p>
          <a:p>
            <a:pPr lvl="1"/>
            <a:r>
              <a:rPr lang="en-GB" sz="2000" dirty="0"/>
              <a:t>Some anti-Parkinson’s medications (e.g. selegiline, ropinirole)</a:t>
            </a:r>
          </a:p>
          <a:p>
            <a:pPr lvl="1"/>
            <a:r>
              <a:rPr lang="en-GB" sz="2000" dirty="0"/>
              <a:t>(Less commonly) some anti-epileptics (excess dosing / levels)</a:t>
            </a:r>
          </a:p>
          <a:p>
            <a:pPr lvl="1"/>
            <a:r>
              <a:rPr lang="en-GB" sz="2000" dirty="0"/>
              <a:t>In theory, those that cause hypoglycaemia</a:t>
            </a:r>
          </a:p>
        </p:txBody>
      </p:sp>
    </p:spTree>
    <p:extLst>
      <p:ext uri="{BB962C8B-B14F-4D97-AF65-F5344CB8AC3E}">
        <p14:creationId xmlns:p14="http://schemas.microsoft.com/office/powerpoint/2010/main" val="18959048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7759FF-E32B-4C2C-A002-82E03E2DC6B2}"/>
              </a:ext>
            </a:extLst>
          </p:cNvPr>
          <p:cNvSpPr>
            <a:spLocks noGrp="1"/>
          </p:cNvSpPr>
          <p:nvPr>
            <p:ph type="title"/>
          </p:nvPr>
        </p:nvSpPr>
        <p:spPr>
          <a:xfrm>
            <a:off x="683217" y="1465505"/>
            <a:ext cx="10515600" cy="1325563"/>
          </a:xfrm>
        </p:spPr>
        <p:txBody>
          <a:bodyPr/>
          <a:lstStyle/>
          <a:p>
            <a:pPr algn="ctr"/>
            <a:r>
              <a:rPr lang="en-GB" b="1" dirty="0"/>
              <a:t>Pregnancy risks</a:t>
            </a:r>
          </a:p>
        </p:txBody>
      </p:sp>
    </p:spTree>
    <p:extLst>
      <p:ext uri="{BB962C8B-B14F-4D97-AF65-F5344CB8AC3E}">
        <p14:creationId xmlns:p14="http://schemas.microsoft.com/office/powerpoint/2010/main" val="3357321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AE1DF-51A6-4E24-8F21-BA2988A1DE4D}"/>
              </a:ext>
            </a:extLst>
          </p:cNvPr>
          <p:cNvSpPr>
            <a:spLocks noGrp="1"/>
          </p:cNvSpPr>
          <p:nvPr>
            <p:ph type="title"/>
          </p:nvPr>
        </p:nvSpPr>
        <p:spPr>
          <a:xfrm>
            <a:off x="1559859" y="320301"/>
            <a:ext cx="8978153" cy="1325563"/>
          </a:xfrm>
        </p:spPr>
        <p:txBody>
          <a:bodyPr>
            <a:normAutofit/>
          </a:bodyPr>
          <a:lstStyle/>
          <a:p>
            <a:pPr algn="ctr"/>
            <a:r>
              <a:rPr lang="en-GB" sz="3200" b="1" dirty="0">
                <a:latin typeface="Calibri" panose="020F0502020204030204" pitchFamily="34" charset="0"/>
                <a:cs typeface="Calibri" panose="020F0502020204030204" pitchFamily="34" charset="0"/>
              </a:rPr>
              <a:t>After today remember, CPT &amp; prescribing integrates across all placements</a:t>
            </a:r>
          </a:p>
        </p:txBody>
      </p:sp>
      <p:sp>
        <p:nvSpPr>
          <p:cNvPr id="3" name="Text Placeholder 2">
            <a:extLst>
              <a:ext uri="{FF2B5EF4-FFF2-40B4-BE49-F238E27FC236}">
                <a16:creationId xmlns:a16="http://schemas.microsoft.com/office/drawing/2014/main" id="{CE6E651B-08E7-4873-A624-C64FC66956DE}"/>
              </a:ext>
            </a:extLst>
          </p:cNvPr>
          <p:cNvSpPr>
            <a:spLocks noGrp="1"/>
          </p:cNvSpPr>
          <p:nvPr>
            <p:ph type="body" idx="1"/>
          </p:nvPr>
        </p:nvSpPr>
        <p:spPr/>
        <p:txBody>
          <a:bodyPr/>
          <a:lstStyle/>
          <a:p>
            <a:r>
              <a:rPr lang="en-GB" dirty="0"/>
              <a:t>Don’t consider CPT &amp; prescribing in isolation – this is not what the PSA intends – it aims to benefit FY1 practice &amp; patient care</a:t>
            </a:r>
          </a:p>
          <a:p>
            <a:pPr lvl="1"/>
            <a:r>
              <a:rPr lang="en-GB" dirty="0"/>
              <a:t>Rewards familiarity with actual clinical practice, in the clinic / on the wards with your teams</a:t>
            </a:r>
          </a:p>
          <a:p>
            <a:r>
              <a:rPr lang="en-GB" dirty="0"/>
              <a:t>Make sure to review notes &amp; resources from your clinical placements in both Year 4 &amp; Year 5, e.g., </a:t>
            </a:r>
          </a:p>
          <a:p>
            <a:pPr lvl="1"/>
            <a:r>
              <a:rPr lang="en-GB" dirty="0"/>
              <a:t>Year 5 GP – Sessions on prescribing in primary care; Core cases / discussion forum </a:t>
            </a:r>
          </a:p>
          <a:p>
            <a:pPr lvl="1"/>
            <a:r>
              <a:rPr lang="en-GB" dirty="0"/>
              <a:t>Year 4 – S</a:t>
            </a:r>
            <a:r>
              <a:rPr lang="en-GB" dirty="0">
                <a:effectLst/>
              </a:rPr>
              <a:t>pecialty placements, </a:t>
            </a:r>
            <a:r>
              <a:rPr lang="en-GB" u="sng" dirty="0">
                <a:effectLst/>
              </a:rPr>
              <a:t>especially</a:t>
            </a:r>
            <a:r>
              <a:rPr lang="en-GB" dirty="0">
                <a:effectLst/>
              </a:rPr>
              <a:t> those that will feature in the PSA</a:t>
            </a:r>
          </a:p>
          <a:p>
            <a:pPr lvl="2"/>
            <a:r>
              <a:rPr lang="en-GB" dirty="0"/>
              <a:t>Elderly Care, Ob/Gyn, </a:t>
            </a:r>
            <a:r>
              <a:rPr lang="en-GB" dirty="0" err="1"/>
              <a:t>Paeds</a:t>
            </a:r>
            <a:r>
              <a:rPr lang="en-GB" dirty="0"/>
              <a:t>, Psych</a:t>
            </a:r>
          </a:p>
        </p:txBody>
      </p:sp>
    </p:spTree>
    <p:extLst>
      <p:ext uri="{BB962C8B-B14F-4D97-AF65-F5344CB8AC3E}">
        <p14:creationId xmlns:p14="http://schemas.microsoft.com/office/powerpoint/2010/main" val="16846115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537029"/>
            <a:ext cx="10515600" cy="1931367"/>
          </a:xfrm>
        </p:spPr>
        <p:txBody>
          <a:bodyPr>
            <a:noAutofit/>
          </a:bodyPr>
          <a:lstStyle/>
          <a:p>
            <a:r>
              <a:rPr lang="en-GB" sz="2800" b="1" dirty="0">
                <a:solidFill>
                  <a:prstClr val="black"/>
                </a:solidFill>
                <a:latin typeface="Calibri" panose="020F0502020204030204"/>
              </a:rPr>
              <a:t>(34F) </a:t>
            </a:r>
            <a:r>
              <a:rPr lang="en-GB" sz="2800" dirty="0">
                <a:solidFill>
                  <a:prstClr val="black"/>
                </a:solidFill>
                <a:latin typeface="Calibri" panose="020F0502020204030204"/>
              </a:rPr>
              <a:t>seeking GP pre-conception advice re: drugs and pregnancy</a:t>
            </a:r>
            <a:br>
              <a:rPr lang="en-GB" sz="2800" dirty="0">
                <a:solidFill>
                  <a:prstClr val="black"/>
                </a:solidFill>
                <a:latin typeface="Calibri" panose="020F0502020204030204"/>
              </a:rPr>
            </a:br>
            <a:r>
              <a:rPr lang="en-GB" sz="2800" b="1" dirty="0">
                <a:solidFill>
                  <a:prstClr val="black"/>
                </a:solidFill>
                <a:latin typeface="Calibri" panose="020F0502020204030204"/>
              </a:rPr>
              <a:t>PMH: </a:t>
            </a:r>
            <a:r>
              <a:rPr lang="en-GB" sz="2800" dirty="0">
                <a:solidFill>
                  <a:prstClr val="black"/>
                </a:solidFill>
                <a:latin typeface="Calibri" panose="020F0502020204030204"/>
              </a:rPr>
              <a:t>Acne, hypothyroidism, rheumatoid arthritis, depression, cold-induced wheezing</a:t>
            </a:r>
            <a:br>
              <a:rPr lang="en-GB" sz="2800" dirty="0">
                <a:solidFill>
                  <a:prstClr val="black"/>
                </a:solidFill>
                <a:latin typeface="Calibri" panose="020F0502020204030204"/>
              </a:rPr>
            </a:br>
            <a:r>
              <a:rPr lang="en-GB" sz="2800" dirty="0">
                <a:solidFill>
                  <a:prstClr val="black"/>
                </a:solidFill>
                <a:latin typeface="Calibri" panose="020F0502020204030204"/>
              </a:rPr>
              <a:t>Select </a:t>
            </a:r>
            <a:r>
              <a:rPr lang="en-GB" sz="2800" i="1" dirty="0">
                <a:solidFill>
                  <a:prstClr val="black"/>
                </a:solidFill>
                <a:latin typeface="Calibri" panose="020F0502020204030204"/>
              </a:rPr>
              <a:t>TWO</a:t>
            </a:r>
            <a:r>
              <a:rPr lang="en-GB" sz="2800" dirty="0">
                <a:solidFill>
                  <a:prstClr val="black"/>
                </a:solidFill>
                <a:latin typeface="Calibri" panose="020F0502020204030204"/>
              </a:rPr>
              <a:t> prescriptions that should be ceased while trying to conceive </a:t>
            </a:r>
            <a:endParaRPr lang="en-GB" sz="3600" dirty="0"/>
          </a:p>
        </p:txBody>
      </p:sp>
      <p:sp>
        <p:nvSpPr>
          <p:cNvPr id="3" name="TPAnswers" title="Answer Text"/>
          <p:cNvSpPr>
            <a:spLocks noGrp="1"/>
          </p:cNvSpPr>
          <p:nvPr>
            <p:ph type="body" idx="1"/>
            <p:custDataLst>
              <p:tags r:id="rId2"/>
            </p:custDataLst>
          </p:nvPr>
        </p:nvSpPr>
        <p:spPr>
          <a:xfrm>
            <a:off x="457200" y="2593869"/>
            <a:ext cx="8335108"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Folic acid 5 mg orally weekly</a:t>
            </a:r>
          </a:p>
          <a:p>
            <a:pPr marL="514350" indent="-514350">
              <a:lnSpc>
                <a:spcPct val="100000"/>
              </a:lnSpc>
              <a:spcBef>
                <a:spcPct val="20000"/>
              </a:spcBef>
              <a:buFont typeface="Arial" panose="020B0604020202020204" pitchFamily="34" charset="0"/>
              <a:buAutoNum type="alphaUcPeriod"/>
            </a:pPr>
            <a:r>
              <a:rPr lang="en-GB" sz="2400" dirty="0"/>
              <a:t>Isotretinoin 15 mg orally 12hrly</a:t>
            </a:r>
          </a:p>
          <a:p>
            <a:pPr marL="514350" indent="-514350">
              <a:lnSpc>
                <a:spcPct val="100000"/>
              </a:lnSpc>
              <a:spcBef>
                <a:spcPct val="20000"/>
              </a:spcBef>
              <a:buFont typeface="Arial" panose="020B0604020202020204" pitchFamily="34" charset="0"/>
              <a:buAutoNum type="alphaUcPeriod"/>
            </a:pPr>
            <a:r>
              <a:rPr lang="en-GB" sz="2400" dirty="0"/>
              <a:t>Levothyroxine 100 micrograms daily</a:t>
            </a:r>
          </a:p>
          <a:p>
            <a:pPr marL="514350" indent="-514350">
              <a:lnSpc>
                <a:spcPct val="100000"/>
              </a:lnSpc>
              <a:spcBef>
                <a:spcPct val="20000"/>
              </a:spcBef>
              <a:buFont typeface="Arial" panose="020B0604020202020204" pitchFamily="34" charset="0"/>
              <a:buAutoNum type="alphaUcPeriod"/>
            </a:pPr>
            <a:r>
              <a:rPr lang="en-GB" sz="2400" dirty="0"/>
              <a:t>Methotrexate 10 mg orally weekly</a:t>
            </a:r>
          </a:p>
          <a:p>
            <a:pPr marL="514350" indent="-514350">
              <a:lnSpc>
                <a:spcPct val="100000"/>
              </a:lnSpc>
              <a:spcBef>
                <a:spcPct val="20000"/>
              </a:spcBef>
              <a:buFont typeface="Arial" panose="020B0604020202020204" pitchFamily="34" charset="0"/>
              <a:buAutoNum type="alphaUcPeriod"/>
            </a:pPr>
            <a:r>
              <a:rPr lang="en-GB" sz="2400" dirty="0"/>
              <a:t>Omeprazole 20 mg orally daily</a:t>
            </a:r>
          </a:p>
          <a:p>
            <a:pPr marL="514350" indent="-514350">
              <a:lnSpc>
                <a:spcPct val="100000"/>
              </a:lnSpc>
              <a:spcBef>
                <a:spcPct val="20000"/>
              </a:spcBef>
              <a:buFont typeface="Arial" panose="020B0604020202020204" pitchFamily="34" charset="0"/>
              <a:buAutoNum type="alphaUcPeriod"/>
            </a:pPr>
            <a:r>
              <a:rPr lang="en-GB" sz="2400" dirty="0"/>
              <a:t>Salbutamol 200 micrograms inhaled as required</a:t>
            </a:r>
          </a:p>
          <a:p>
            <a:pPr marL="514350" indent="-514350">
              <a:lnSpc>
                <a:spcPct val="100000"/>
              </a:lnSpc>
              <a:spcBef>
                <a:spcPct val="20000"/>
              </a:spcBef>
              <a:buFont typeface="Arial" panose="020B0604020202020204" pitchFamily="34" charset="0"/>
              <a:buAutoNum type="alphaUcPeriod"/>
            </a:pPr>
            <a:r>
              <a:rPr lang="en-GB" sz="2400" dirty="0"/>
              <a:t>Sertraline 50 mg orally daily</a:t>
            </a:r>
          </a:p>
          <a:p>
            <a:pPr marL="514350" indent="-514350">
              <a:lnSpc>
                <a:spcPct val="100000"/>
              </a:lnSpc>
              <a:spcBef>
                <a:spcPct val="20000"/>
              </a:spcBef>
              <a:buFont typeface="Arial" panose="020B0604020202020204" pitchFamily="34" charset="0"/>
              <a:buAutoNum type="alphaUcPeriod"/>
            </a:pPr>
            <a:endParaRPr lang="en-GB" sz="2400" dirty="0"/>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7841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1396133" cy="1731934"/>
          </a:xfrm>
        </p:spPr>
        <p:txBody>
          <a:bodyPr>
            <a:noAutofit/>
          </a:bodyPr>
          <a:lstStyle/>
          <a:p>
            <a:r>
              <a:rPr lang="en-GB" sz="2800" b="1" dirty="0">
                <a:solidFill>
                  <a:prstClr val="black"/>
                </a:solidFill>
                <a:latin typeface="Calibri" panose="020F0502020204030204"/>
              </a:rPr>
              <a:t>(34F) </a:t>
            </a:r>
            <a:r>
              <a:rPr lang="en-GB" sz="2800" dirty="0">
                <a:solidFill>
                  <a:prstClr val="black"/>
                </a:solidFill>
                <a:latin typeface="Calibri" panose="020F0502020204030204"/>
              </a:rPr>
              <a:t>seeking GP pre-conception advice re: drugs and pregnancy</a:t>
            </a:r>
            <a:br>
              <a:rPr lang="en-GB" sz="2800" dirty="0">
                <a:solidFill>
                  <a:prstClr val="black"/>
                </a:solidFill>
                <a:latin typeface="Calibri" panose="020F0502020204030204"/>
              </a:rPr>
            </a:br>
            <a:r>
              <a:rPr lang="en-GB" sz="2800" b="1" dirty="0">
                <a:solidFill>
                  <a:prstClr val="black"/>
                </a:solidFill>
                <a:latin typeface="Calibri" panose="020F0502020204030204"/>
              </a:rPr>
              <a:t>PMH: </a:t>
            </a:r>
            <a:r>
              <a:rPr lang="en-GB" sz="2800" dirty="0">
                <a:solidFill>
                  <a:prstClr val="black"/>
                </a:solidFill>
                <a:latin typeface="Calibri" panose="020F0502020204030204"/>
              </a:rPr>
              <a:t>Acne, hypothyroidism, rheumatoid arthritis, depression, cold-induced wheezing</a:t>
            </a:r>
            <a:br>
              <a:rPr lang="en-GB" sz="2800" dirty="0">
                <a:solidFill>
                  <a:prstClr val="black"/>
                </a:solidFill>
                <a:latin typeface="Calibri" panose="020F0502020204030204"/>
              </a:rPr>
            </a:br>
            <a:r>
              <a:rPr lang="en-GB" sz="2800" dirty="0">
                <a:solidFill>
                  <a:prstClr val="black"/>
                </a:solidFill>
                <a:latin typeface="Calibri" panose="020F0502020204030204"/>
              </a:rPr>
              <a:t>Select </a:t>
            </a:r>
            <a:r>
              <a:rPr lang="en-GB" sz="2800" i="1" dirty="0">
                <a:solidFill>
                  <a:prstClr val="black"/>
                </a:solidFill>
                <a:latin typeface="Calibri" panose="020F0502020204030204"/>
              </a:rPr>
              <a:t>TWO</a:t>
            </a:r>
            <a:r>
              <a:rPr lang="en-GB" sz="2800" dirty="0">
                <a:solidFill>
                  <a:prstClr val="black"/>
                </a:solidFill>
                <a:latin typeface="Calibri" panose="020F0502020204030204"/>
              </a:rPr>
              <a:t> prescriptions that should be ceased while trying to conceive </a:t>
            </a:r>
            <a:endParaRPr lang="en-GB" sz="3600" dirty="0"/>
          </a:p>
        </p:txBody>
      </p:sp>
      <p:sp>
        <p:nvSpPr>
          <p:cNvPr id="3" name="TPAnswers" title="Answer Text"/>
          <p:cNvSpPr>
            <a:spLocks noGrp="1"/>
          </p:cNvSpPr>
          <p:nvPr>
            <p:ph type="body" idx="1"/>
            <p:custDataLst>
              <p:tags r:id="rId2"/>
            </p:custDataLst>
          </p:nvPr>
        </p:nvSpPr>
        <p:spPr>
          <a:xfrm>
            <a:off x="457200" y="2006572"/>
            <a:ext cx="8335108"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Folic acid 5 mg orally weekly</a:t>
            </a:r>
          </a:p>
          <a:p>
            <a:pPr marL="514350" indent="-514350">
              <a:lnSpc>
                <a:spcPct val="100000"/>
              </a:lnSpc>
              <a:spcBef>
                <a:spcPct val="20000"/>
              </a:spcBef>
              <a:buFont typeface="Arial" panose="020B0604020202020204" pitchFamily="34" charset="0"/>
              <a:buAutoNum type="alphaUcPeriod"/>
            </a:pPr>
            <a:r>
              <a:rPr lang="en-GB" sz="2400" dirty="0" err="1"/>
              <a:t>Isotretinoin</a:t>
            </a:r>
            <a:r>
              <a:rPr lang="en-GB" sz="2400" dirty="0"/>
              <a:t> 15 mg orally 12hrly</a:t>
            </a:r>
          </a:p>
          <a:p>
            <a:pPr marL="514350" indent="-514350">
              <a:lnSpc>
                <a:spcPct val="100000"/>
              </a:lnSpc>
              <a:spcBef>
                <a:spcPct val="20000"/>
              </a:spcBef>
              <a:buFont typeface="Arial" panose="020B0604020202020204" pitchFamily="34" charset="0"/>
              <a:buAutoNum type="alphaUcPeriod"/>
            </a:pPr>
            <a:r>
              <a:rPr lang="en-GB" sz="2400" dirty="0"/>
              <a:t>Levothyroxine 100 micrograms daily</a:t>
            </a:r>
          </a:p>
          <a:p>
            <a:pPr marL="514350" indent="-514350">
              <a:lnSpc>
                <a:spcPct val="100000"/>
              </a:lnSpc>
              <a:spcBef>
                <a:spcPct val="20000"/>
              </a:spcBef>
              <a:buFont typeface="Arial" panose="020B0604020202020204" pitchFamily="34" charset="0"/>
              <a:buAutoNum type="alphaUcPeriod"/>
            </a:pPr>
            <a:r>
              <a:rPr lang="en-GB" sz="2400" dirty="0"/>
              <a:t>Methotrexate 10 mg orally weekly</a:t>
            </a:r>
          </a:p>
          <a:p>
            <a:pPr marL="514350" indent="-514350">
              <a:lnSpc>
                <a:spcPct val="100000"/>
              </a:lnSpc>
              <a:spcBef>
                <a:spcPct val="20000"/>
              </a:spcBef>
              <a:buFont typeface="Arial" panose="020B0604020202020204" pitchFamily="34" charset="0"/>
              <a:buAutoNum type="alphaUcPeriod"/>
            </a:pPr>
            <a:r>
              <a:rPr lang="en-GB" sz="2400" dirty="0"/>
              <a:t>Omeprazole 20 mg orally daily</a:t>
            </a:r>
          </a:p>
          <a:p>
            <a:pPr marL="514350" indent="-514350">
              <a:lnSpc>
                <a:spcPct val="100000"/>
              </a:lnSpc>
              <a:spcBef>
                <a:spcPct val="20000"/>
              </a:spcBef>
              <a:buFont typeface="Arial" panose="020B0604020202020204" pitchFamily="34" charset="0"/>
              <a:buAutoNum type="alphaUcPeriod"/>
            </a:pPr>
            <a:r>
              <a:rPr lang="en-GB" sz="2400" dirty="0"/>
              <a:t>Salbutamol 200 micrograms inhaled as required</a:t>
            </a:r>
          </a:p>
          <a:p>
            <a:pPr marL="514350" indent="-514350">
              <a:lnSpc>
                <a:spcPct val="100000"/>
              </a:lnSpc>
              <a:spcBef>
                <a:spcPct val="20000"/>
              </a:spcBef>
              <a:buFont typeface="Arial" panose="020B0604020202020204" pitchFamily="34" charset="0"/>
              <a:buAutoNum type="alphaUcPeriod"/>
            </a:pPr>
            <a:r>
              <a:rPr lang="en-GB" sz="2400" dirty="0"/>
              <a:t>Sertraline 50 mg orally daily</a:t>
            </a:r>
          </a:p>
          <a:p>
            <a:pPr marL="514350" indent="-514350">
              <a:lnSpc>
                <a:spcPct val="100000"/>
              </a:lnSpc>
              <a:spcBef>
                <a:spcPct val="20000"/>
              </a:spcBef>
              <a:buFont typeface="Arial" panose="020B0604020202020204" pitchFamily="34" charset="0"/>
              <a:buAutoNum type="alphaUcPeriod"/>
            </a:pPr>
            <a:endParaRPr lang="en-GB" sz="2400" dirty="0"/>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I1" title="Correct Answer Indicator"/>
          <p:cNvSpPr/>
          <p:nvPr>
            <p:custDataLst>
              <p:tags r:id="rId3"/>
            </p:custDataLst>
          </p:nvPr>
        </p:nvSpPr>
        <p:spPr>
          <a:xfrm rot="10800000">
            <a:off x="172720" y="252879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AI2" title="Correct Answer Indicator"/>
          <p:cNvSpPr/>
          <p:nvPr>
            <p:custDataLst>
              <p:tags r:id="rId4"/>
            </p:custDataLst>
          </p:nvPr>
        </p:nvSpPr>
        <p:spPr>
          <a:xfrm rot="10800000">
            <a:off x="172720" y="340662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6DFEA78-A047-C8E9-F574-A09594DD7A75}"/>
              </a:ext>
            </a:extLst>
          </p:cNvPr>
          <p:cNvSpPr txBox="1"/>
          <p:nvPr/>
        </p:nvSpPr>
        <p:spPr>
          <a:xfrm>
            <a:off x="7523269" y="4851429"/>
            <a:ext cx="4506293" cy="1015663"/>
          </a:xfrm>
          <a:prstGeom prst="rect">
            <a:avLst/>
          </a:prstGeom>
          <a:noFill/>
        </p:spPr>
        <p:txBody>
          <a:bodyPr wrap="square" rtlCol="0">
            <a:spAutoFit/>
          </a:bodyPr>
          <a:lstStyle/>
          <a:p>
            <a:r>
              <a:rPr lang="en-GB" sz="2000" b="1" dirty="0">
                <a:solidFill>
                  <a:srgbClr val="FF0000"/>
                </a:solidFill>
              </a:rPr>
              <a:t>Refer</a:t>
            </a:r>
            <a:r>
              <a:rPr lang="en-GB" sz="2000" dirty="0">
                <a:solidFill>
                  <a:srgbClr val="FF0000"/>
                </a:solidFill>
              </a:rPr>
              <a:t>: </a:t>
            </a:r>
          </a:p>
          <a:p>
            <a:r>
              <a:rPr lang="en-GB" sz="2000" dirty="0">
                <a:solidFill>
                  <a:srgbClr val="FF0000"/>
                </a:solidFill>
              </a:rPr>
              <a:t>Introduction week CPT lectures </a:t>
            </a:r>
          </a:p>
          <a:p>
            <a:r>
              <a:rPr lang="en-GB" sz="2000" dirty="0">
                <a:solidFill>
                  <a:srgbClr val="FF0000"/>
                </a:solidFill>
              </a:rPr>
              <a:t>Risky prescribing - pregnancy</a:t>
            </a:r>
          </a:p>
        </p:txBody>
      </p:sp>
    </p:spTree>
    <p:custDataLst>
      <p:tags r:id="rId1"/>
    </p:custDataLst>
    <p:extLst>
      <p:ext uri="{BB962C8B-B14F-4D97-AF65-F5344CB8AC3E}">
        <p14:creationId xmlns:p14="http://schemas.microsoft.com/office/powerpoint/2010/main" val="322130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1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199" y="538495"/>
            <a:ext cx="10515600" cy="1325563"/>
          </a:xfrm>
        </p:spPr>
        <p:txBody>
          <a:bodyPr>
            <a:noAutofit/>
          </a:bodyPr>
          <a:lstStyle/>
          <a:p>
            <a:r>
              <a:rPr lang="en-GB" sz="2800" b="1" dirty="0">
                <a:solidFill>
                  <a:prstClr val="black"/>
                </a:solidFill>
                <a:latin typeface="Calibri" panose="020F0502020204030204"/>
              </a:rPr>
              <a:t>(54M) PMH: </a:t>
            </a:r>
            <a:r>
              <a:rPr lang="en-GB" sz="2800" dirty="0">
                <a:solidFill>
                  <a:prstClr val="black"/>
                </a:solidFill>
                <a:latin typeface="Calibri" panose="020F0502020204030204"/>
              </a:rPr>
              <a:t>Benign prostatic hypertrophy, depression, hypertension, neuropathic pain, Type II diabetes mellitus.</a:t>
            </a:r>
            <a:br>
              <a:rPr lang="en-GB" sz="2800" dirty="0">
                <a:solidFill>
                  <a:prstClr val="black"/>
                </a:solidFill>
                <a:latin typeface="Calibri" panose="020F0502020204030204"/>
              </a:rPr>
            </a:br>
            <a:r>
              <a:rPr lang="en-GB" sz="2800" b="1" dirty="0">
                <a:solidFill>
                  <a:prstClr val="black"/>
                </a:solidFill>
                <a:latin typeface="Calibri" panose="020F0502020204030204"/>
              </a:rPr>
              <a:t>Investigations: </a:t>
            </a:r>
            <a:r>
              <a:rPr lang="en-GB" sz="2800" dirty="0">
                <a:solidFill>
                  <a:prstClr val="black"/>
                </a:solidFill>
                <a:latin typeface="Calibri" panose="020F0502020204030204"/>
              </a:rPr>
              <a:t>Normal renal and liver function</a:t>
            </a:r>
            <a:br>
              <a:rPr lang="en-GB" sz="2800" dirty="0">
                <a:solidFill>
                  <a:prstClr val="black"/>
                </a:solidFill>
                <a:latin typeface="Calibri" panose="020F0502020204030204"/>
              </a:rPr>
            </a:br>
            <a:br>
              <a:rPr lang="en-GB" sz="2800" dirty="0">
                <a:solidFill>
                  <a:prstClr val="black"/>
                </a:solidFill>
                <a:latin typeface="Calibri" panose="020F0502020204030204"/>
              </a:rPr>
            </a:br>
            <a:r>
              <a:rPr lang="en-GB" sz="2800" dirty="0">
                <a:solidFill>
                  <a:prstClr val="black"/>
                </a:solidFill>
                <a:latin typeface="Calibri" panose="020F0502020204030204"/>
              </a:rPr>
              <a:t>Select the prescription with a prescribing error </a:t>
            </a:r>
            <a:endParaRPr lang="en-GB" sz="3600" dirty="0"/>
          </a:p>
        </p:txBody>
      </p:sp>
      <p:sp>
        <p:nvSpPr>
          <p:cNvPr id="3" name="TPAnswers" title="Answer Text"/>
          <p:cNvSpPr>
            <a:spLocks noGrp="1"/>
          </p:cNvSpPr>
          <p:nvPr>
            <p:ph type="body" idx="1"/>
            <p:custDataLst>
              <p:tags r:id="rId2"/>
            </p:custDataLst>
          </p:nvPr>
        </p:nvSpPr>
        <p:spPr>
          <a:xfrm>
            <a:off x="575480" y="2938864"/>
            <a:ext cx="8546123" cy="2929673"/>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Gabapentin 300 mg orally three times a day</a:t>
            </a:r>
          </a:p>
          <a:p>
            <a:pPr marL="514350" indent="-514350">
              <a:lnSpc>
                <a:spcPct val="100000"/>
              </a:lnSpc>
              <a:spcBef>
                <a:spcPct val="20000"/>
              </a:spcBef>
              <a:buFont typeface="Arial" panose="020B0604020202020204" pitchFamily="34" charset="0"/>
              <a:buAutoNum type="alphaUcPeriod"/>
            </a:pPr>
            <a:r>
              <a:rPr lang="en-GB" sz="2400" dirty="0" err="1"/>
              <a:t>Indapamide</a:t>
            </a:r>
            <a:r>
              <a:rPr lang="en-GB" sz="2400" dirty="0"/>
              <a:t> MR 1.5 mg orally daily</a:t>
            </a:r>
          </a:p>
          <a:p>
            <a:pPr marL="514350" indent="-514350">
              <a:lnSpc>
                <a:spcPct val="100000"/>
              </a:lnSpc>
              <a:spcBef>
                <a:spcPct val="20000"/>
              </a:spcBef>
              <a:buFont typeface="Arial" panose="020B0604020202020204" pitchFamily="34" charset="0"/>
              <a:buAutoNum type="alphaUcPeriod"/>
            </a:pPr>
            <a:r>
              <a:rPr lang="en-GB" sz="2400" dirty="0"/>
              <a:t>Metformin MR 1 mg orally twice daily</a:t>
            </a:r>
          </a:p>
          <a:p>
            <a:pPr marL="514350" indent="-514350">
              <a:lnSpc>
                <a:spcPct val="100000"/>
              </a:lnSpc>
              <a:spcBef>
                <a:spcPct val="20000"/>
              </a:spcBef>
              <a:buFont typeface="Arial" panose="020B0604020202020204" pitchFamily="34" charset="0"/>
              <a:buAutoNum type="alphaUcPeriod"/>
            </a:pPr>
            <a:r>
              <a:rPr lang="en-GB" sz="2400" dirty="0"/>
              <a:t>Paracetamol 1 g orally as required (max 4 g/day)</a:t>
            </a:r>
          </a:p>
          <a:p>
            <a:pPr marL="514350" indent="-514350">
              <a:lnSpc>
                <a:spcPct val="100000"/>
              </a:lnSpc>
              <a:spcBef>
                <a:spcPct val="20000"/>
              </a:spcBef>
              <a:buFont typeface="Arial" panose="020B0604020202020204" pitchFamily="34" charset="0"/>
              <a:buAutoNum type="alphaUcPeriod"/>
            </a:pPr>
            <a:r>
              <a:rPr lang="en-GB" sz="2400" dirty="0"/>
              <a:t>Tamsulosin 400 microg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3894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800557"/>
          </a:xfrm>
        </p:spPr>
        <p:txBody>
          <a:bodyPr>
            <a:noAutofit/>
          </a:bodyPr>
          <a:lstStyle/>
          <a:p>
            <a:r>
              <a:rPr lang="en-GB" sz="2800" b="1" dirty="0">
                <a:solidFill>
                  <a:prstClr val="black"/>
                </a:solidFill>
                <a:latin typeface="Calibri" panose="020F0502020204030204"/>
              </a:rPr>
              <a:t>(54M) PMH: </a:t>
            </a:r>
            <a:r>
              <a:rPr lang="en-GB" sz="2800" dirty="0">
                <a:solidFill>
                  <a:prstClr val="black"/>
                </a:solidFill>
                <a:latin typeface="Calibri" panose="020F0502020204030204"/>
              </a:rPr>
              <a:t>Benign prostatic hypertrophy, depression, hypertension, neuropathic pain, Type II diabetes mellitus.</a:t>
            </a:r>
            <a:br>
              <a:rPr lang="en-GB" sz="2800" dirty="0">
                <a:solidFill>
                  <a:prstClr val="black"/>
                </a:solidFill>
                <a:latin typeface="Calibri" panose="020F0502020204030204"/>
              </a:rPr>
            </a:br>
            <a:r>
              <a:rPr lang="en-GB" sz="2800" b="1" dirty="0">
                <a:solidFill>
                  <a:prstClr val="black"/>
                </a:solidFill>
                <a:latin typeface="Calibri" panose="020F0502020204030204"/>
              </a:rPr>
              <a:t>Investigations: </a:t>
            </a:r>
            <a:r>
              <a:rPr lang="en-GB" sz="2800" dirty="0">
                <a:solidFill>
                  <a:prstClr val="black"/>
                </a:solidFill>
                <a:latin typeface="Calibri" panose="020F0502020204030204"/>
              </a:rPr>
              <a:t>Normal renal and liver function</a:t>
            </a:r>
            <a:br>
              <a:rPr lang="en-GB" sz="2800" dirty="0">
                <a:solidFill>
                  <a:prstClr val="black"/>
                </a:solidFill>
                <a:latin typeface="Calibri" panose="020F0502020204030204"/>
              </a:rPr>
            </a:br>
            <a:br>
              <a:rPr lang="en-GB" sz="2800" dirty="0">
                <a:solidFill>
                  <a:prstClr val="black"/>
                </a:solidFill>
                <a:latin typeface="Calibri" panose="020F0502020204030204"/>
              </a:rPr>
            </a:br>
            <a:r>
              <a:rPr lang="en-GB" sz="2800" dirty="0">
                <a:solidFill>
                  <a:prstClr val="black"/>
                </a:solidFill>
                <a:latin typeface="Calibri" panose="020F0502020204030204"/>
              </a:rPr>
              <a:t>Select the prescription with a prescribing error</a:t>
            </a:r>
            <a:endParaRPr lang="en-GB" sz="3600" dirty="0"/>
          </a:p>
        </p:txBody>
      </p:sp>
      <p:sp>
        <p:nvSpPr>
          <p:cNvPr id="3" name="TPAnswers" title="Answer Text"/>
          <p:cNvSpPr>
            <a:spLocks noGrp="1"/>
          </p:cNvSpPr>
          <p:nvPr>
            <p:ph type="body" idx="1"/>
            <p:custDataLst>
              <p:tags r:id="rId2"/>
            </p:custDataLst>
          </p:nvPr>
        </p:nvSpPr>
        <p:spPr>
          <a:xfrm>
            <a:off x="457200" y="2723142"/>
            <a:ext cx="8546123" cy="3250573"/>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Gabapentin 300 mg orally three times a day</a:t>
            </a:r>
          </a:p>
          <a:p>
            <a:pPr marL="514350" indent="-514350">
              <a:lnSpc>
                <a:spcPct val="100000"/>
              </a:lnSpc>
              <a:spcBef>
                <a:spcPct val="20000"/>
              </a:spcBef>
              <a:buFont typeface="Arial" panose="020B0604020202020204" pitchFamily="34" charset="0"/>
              <a:buAutoNum type="alphaUcPeriod"/>
            </a:pPr>
            <a:r>
              <a:rPr lang="en-GB" sz="2400" dirty="0" err="1"/>
              <a:t>Indapamide</a:t>
            </a:r>
            <a:r>
              <a:rPr lang="en-GB" sz="2400" dirty="0"/>
              <a:t> MR 1.5 mg orally daily</a:t>
            </a:r>
          </a:p>
          <a:p>
            <a:pPr marL="514350" indent="-514350">
              <a:lnSpc>
                <a:spcPct val="100000"/>
              </a:lnSpc>
              <a:spcBef>
                <a:spcPct val="20000"/>
              </a:spcBef>
              <a:buFont typeface="Arial" panose="020B0604020202020204" pitchFamily="34" charset="0"/>
              <a:buAutoNum type="alphaUcPeriod"/>
            </a:pPr>
            <a:r>
              <a:rPr lang="en-GB" sz="2400" dirty="0"/>
              <a:t>Metformin MR 1 mg orally twice daily</a:t>
            </a:r>
          </a:p>
          <a:p>
            <a:pPr marL="514350" indent="-514350">
              <a:lnSpc>
                <a:spcPct val="100000"/>
              </a:lnSpc>
              <a:spcBef>
                <a:spcPct val="20000"/>
              </a:spcBef>
              <a:buFont typeface="Arial" panose="020B0604020202020204" pitchFamily="34" charset="0"/>
              <a:buAutoNum type="alphaUcPeriod"/>
            </a:pPr>
            <a:r>
              <a:rPr lang="en-GB" sz="2400" dirty="0"/>
              <a:t>Paracetamol 1 g orally as required (max 4 g/day)</a:t>
            </a:r>
          </a:p>
          <a:p>
            <a:pPr marL="514350" indent="-514350">
              <a:lnSpc>
                <a:spcPct val="100000"/>
              </a:lnSpc>
              <a:spcBef>
                <a:spcPct val="20000"/>
              </a:spcBef>
              <a:buFont typeface="Arial" panose="020B0604020202020204" pitchFamily="34" charset="0"/>
              <a:buAutoNum type="alphaUcPeriod"/>
            </a:pPr>
            <a:r>
              <a:rPr lang="en-GB" sz="2400" dirty="0"/>
              <a:t>Tamsulosin 400 microg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AI1" title="Correct Answer Indicator"/>
          <p:cNvSpPr/>
          <p:nvPr>
            <p:custDataLst>
              <p:tags r:id="rId3"/>
            </p:custDataLst>
          </p:nvPr>
        </p:nvSpPr>
        <p:spPr>
          <a:xfrm rot="10800000">
            <a:off x="279400" y="361541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08767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325563"/>
          </a:xfrm>
        </p:spPr>
        <p:txBody>
          <a:bodyPr>
            <a:noAutofit/>
          </a:bodyPr>
          <a:lstStyle/>
          <a:p>
            <a:r>
              <a:rPr lang="en-GB" sz="2800" b="1" dirty="0">
                <a:solidFill>
                  <a:prstClr val="black"/>
                </a:solidFill>
                <a:latin typeface="Calibri" panose="020F0502020204030204"/>
              </a:rPr>
              <a:t>(65F) PMH: </a:t>
            </a:r>
            <a:r>
              <a:rPr lang="en-GB" sz="2800" dirty="0">
                <a:solidFill>
                  <a:prstClr val="black"/>
                </a:solidFill>
                <a:latin typeface="Calibri" panose="020F0502020204030204"/>
              </a:rPr>
              <a:t>Diabetes, GORD, hypercholesterolaemia, hypertension, schizophrenia </a:t>
            </a:r>
            <a:br>
              <a:rPr lang="en-GB" sz="2800" dirty="0">
                <a:solidFill>
                  <a:prstClr val="black"/>
                </a:solidFill>
                <a:latin typeface="Calibri" panose="020F0502020204030204"/>
              </a:rPr>
            </a:br>
            <a:r>
              <a:rPr lang="en-GB" sz="2800" b="1" dirty="0">
                <a:solidFill>
                  <a:prstClr val="black"/>
                </a:solidFill>
                <a:latin typeface="Calibri" panose="020F0502020204030204"/>
              </a:rPr>
              <a:t>Investigations: </a:t>
            </a:r>
            <a:r>
              <a:rPr lang="en-GB" sz="2800" dirty="0">
                <a:solidFill>
                  <a:prstClr val="black"/>
                </a:solidFill>
                <a:latin typeface="Calibri" panose="020F0502020204030204"/>
              </a:rPr>
              <a:t>Normal renal and liver function</a:t>
            </a:r>
            <a:br>
              <a:rPr lang="en-GB" sz="2800" dirty="0">
                <a:solidFill>
                  <a:prstClr val="black"/>
                </a:solidFill>
                <a:latin typeface="Calibri" panose="020F0502020204030204"/>
              </a:rPr>
            </a:br>
            <a:r>
              <a:rPr lang="en-GB" sz="2800" dirty="0">
                <a:solidFill>
                  <a:prstClr val="black"/>
                </a:solidFill>
                <a:latin typeface="Calibri" panose="020F0502020204030204"/>
              </a:rPr>
              <a:t>Select the prescriptions with a prescribing error </a:t>
            </a:r>
            <a:endParaRPr lang="en-GB" sz="2800" dirty="0"/>
          </a:p>
        </p:txBody>
      </p:sp>
      <p:sp>
        <p:nvSpPr>
          <p:cNvPr id="3" name="TPAnswers" title="Answer Text"/>
          <p:cNvSpPr>
            <a:spLocks noGrp="1"/>
          </p:cNvSpPr>
          <p:nvPr>
            <p:ph type="body" idx="1"/>
            <p:custDataLst>
              <p:tags r:id="rId2"/>
            </p:custDataLst>
          </p:nvPr>
        </p:nvSpPr>
        <p:spPr>
          <a:xfrm>
            <a:off x="457200" y="1975336"/>
            <a:ext cx="9493624"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Atorvastatin 40 mg orally once nightly</a:t>
            </a:r>
          </a:p>
          <a:p>
            <a:pPr marL="514350" indent="-514350">
              <a:lnSpc>
                <a:spcPct val="100000"/>
              </a:lnSpc>
              <a:spcBef>
                <a:spcPct val="20000"/>
              </a:spcBef>
              <a:buFont typeface="Arial" panose="020B0604020202020204" pitchFamily="34" charset="0"/>
              <a:buAutoNum type="alphaUcPeriod"/>
            </a:pPr>
            <a:r>
              <a:rPr lang="en-GB" sz="2400" dirty="0"/>
              <a:t>Felodipine 5 mg orally once daily</a:t>
            </a:r>
          </a:p>
          <a:p>
            <a:pPr marL="514350" indent="-514350">
              <a:lnSpc>
                <a:spcPct val="100000"/>
              </a:lnSpc>
              <a:spcBef>
                <a:spcPct val="20000"/>
              </a:spcBef>
              <a:buFont typeface="Arial" panose="020B0604020202020204" pitchFamily="34" charset="0"/>
              <a:buAutoNum type="alphaUcPeriod"/>
            </a:pPr>
            <a:r>
              <a:rPr lang="en-GB" sz="2400" dirty="0"/>
              <a:t>Metformin MR 1 g orally twice daily</a:t>
            </a:r>
          </a:p>
          <a:p>
            <a:pPr marL="514350" indent="-514350">
              <a:lnSpc>
                <a:spcPct val="100000"/>
              </a:lnSpc>
              <a:spcBef>
                <a:spcPct val="20000"/>
              </a:spcBef>
              <a:buFont typeface="Arial" panose="020B0604020202020204" pitchFamily="34" charset="0"/>
              <a:buAutoNum type="alphaUcPeriod"/>
            </a:pPr>
            <a:r>
              <a:rPr lang="en-GB" sz="2400" dirty="0"/>
              <a:t>Olanzapine 20 mg orally daily</a:t>
            </a:r>
          </a:p>
          <a:p>
            <a:pPr marL="514350" indent="-514350">
              <a:lnSpc>
                <a:spcPct val="100000"/>
              </a:lnSpc>
              <a:spcBef>
                <a:spcPct val="20000"/>
              </a:spcBef>
              <a:buFont typeface="Arial" panose="020B0604020202020204" pitchFamily="34" charset="0"/>
              <a:buAutoNum type="alphaUcPeriod"/>
            </a:pPr>
            <a:r>
              <a:rPr lang="en-GB" sz="2400" dirty="0"/>
              <a:t>Omeprazole 200 mg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7012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325563"/>
          </a:xfrm>
        </p:spPr>
        <p:txBody>
          <a:bodyPr>
            <a:noAutofit/>
          </a:bodyPr>
          <a:lstStyle/>
          <a:p>
            <a:r>
              <a:rPr lang="en-GB" sz="2800" b="1" dirty="0">
                <a:solidFill>
                  <a:prstClr val="black"/>
                </a:solidFill>
                <a:latin typeface="Calibri" panose="020F0502020204030204"/>
              </a:rPr>
              <a:t>(65F) PMH: </a:t>
            </a:r>
            <a:r>
              <a:rPr lang="en-GB" sz="2800" dirty="0">
                <a:solidFill>
                  <a:prstClr val="black"/>
                </a:solidFill>
                <a:latin typeface="Calibri" panose="020F0502020204030204"/>
              </a:rPr>
              <a:t>Diabetes, GORD, hypercholesterolaemia, hypertension, schizophrenia </a:t>
            </a:r>
            <a:br>
              <a:rPr lang="en-GB" sz="2800" dirty="0">
                <a:solidFill>
                  <a:prstClr val="black"/>
                </a:solidFill>
                <a:latin typeface="Calibri" panose="020F0502020204030204"/>
              </a:rPr>
            </a:br>
            <a:r>
              <a:rPr lang="en-GB" sz="2800" b="1" dirty="0">
                <a:solidFill>
                  <a:prstClr val="black"/>
                </a:solidFill>
                <a:latin typeface="Calibri" panose="020F0502020204030204"/>
              </a:rPr>
              <a:t>Investigations: </a:t>
            </a:r>
            <a:r>
              <a:rPr lang="en-GB" sz="2800" dirty="0">
                <a:solidFill>
                  <a:prstClr val="black"/>
                </a:solidFill>
                <a:latin typeface="Calibri" panose="020F0502020204030204"/>
              </a:rPr>
              <a:t>Normal renal and liver function</a:t>
            </a:r>
            <a:br>
              <a:rPr lang="en-GB" sz="2800" dirty="0">
                <a:solidFill>
                  <a:prstClr val="black"/>
                </a:solidFill>
                <a:latin typeface="Calibri" panose="020F0502020204030204"/>
              </a:rPr>
            </a:br>
            <a:r>
              <a:rPr lang="en-GB" sz="2800" dirty="0">
                <a:solidFill>
                  <a:prstClr val="black"/>
                </a:solidFill>
                <a:latin typeface="Calibri" panose="020F0502020204030204"/>
              </a:rPr>
              <a:t>Select the prescriptions with a prescribing error </a:t>
            </a:r>
            <a:endParaRPr lang="en-GB" sz="2800" dirty="0"/>
          </a:p>
        </p:txBody>
      </p:sp>
      <p:sp>
        <p:nvSpPr>
          <p:cNvPr id="3" name="TPAnswers" title="Answer Text"/>
          <p:cNvSpPr>
            <a:spLocks noGrp="1"/>
          </p:cNvSpPr>
          <p:nvPr>
            <p:ph type="body" idx="1"/>
            <p:custDataLst>
              <p:tags r:id="rId2"/>
            </p:custDataLst>
          </p:nvPr>
        </p:nvSpPr>
        <p:spPr>
          <a:xfrm>
            <a:off x="457200" y="1975336"/>
            <a:ext cx="9493624"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Atorvastatin 40 mg orally once nightly</a:t>
            </a:r>
          </a:p>
          <a:p>
            <a:pPr marL="514350" indent="-514350">
              <a:lnSpc>
                <a:spcPct val="100000"/>
              </a:lnSpc>
              <a:spcBef>
                <a:spcPct val="20000"/>
              </a:spcBef>
              <a:buFont typeface="Arial" panose="020B0604020202020204" pitchFamily="34" charset="0"/>
              <a:buAutoNum type="alphaUcPeriod"/>
            </a:pPr>
            <a:r>
              <a:rPr lang="en-GB" sz="2400" dirty="0"/>
              <a:t>Felodipine 5 mg orally once daily</a:t>
            </a:r>
          </a:p>
          <a:p>
            <a:pPr marL="514350" indent="-514350">
              <a:lnSpc>
                <a:spcPct val="100000"/>
              </a:lnSpc>
              <a:spcBef>
                <a:spcPct val="20000"/>
              </a:spcBef>
              <a:buFont typeface="Arial" panose="020B0604020202020204" pitchFamily="34" charset="0"/>
              <a:buAutoNum type="alphaUcPeriod"/>
            </a:pPr>
            <a:r>
              <a:rPr lang="en-GB" sz="2400" dirty="0"/>
              <a:t>Metformin MR 1 g orally twice daily</a:t>
            </a:r>
          </a:p>
          <a:p>
            <a:pPr marL="514350" indent="-514350">
              <a:lnSpc>
                <a:spcPct val="100000"/>
              </a:lnSpc>
              <a:spcBef>
                <a:spcPct val="20000"/>
              </a:spcBef>
              <a:buFont typeface="Arial" panose="020B0604020202020204" pitchFamily="34" charset="0"/>
              <a:buAutoNum type="alphaUcPeriod"/>
            </a:pPr>
            <a:r>
              <a:rPr lang="en-GB" sz="2400" dirty="0"/>
              <a:t>Olanzapine 20 mg orally daily</a:t>
            </a:r>
          </a:p>
          <a:p>
            <a:pPr marL="514350" indent="-514350">
              <a:lnSpc>
                <a:spcPct val="100000"/>
              </a:lnSpc>
              <a:spcBef>
                <a:spcPct val="20000"/>
              </a:spcBef>
              <a:buFont typeface="Arial" panose="020B0604020202020204" pitchFamily="34" charset="0"/>
              <a:buAutoNum type="alphaUcPeriod"/>
            </a:pPr>
            <a:r>
              <a:rPr lang="en-GB" sz="2400" dirty="0"/>
              <a:t>Omeprazole 200 mg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I1" title="Correct Answer Indicator"/>
          <p:cNvSpPr/>
          <p:nvPr>
            <p:custDataLst>
              <p:tags r:id="rId3"/>
            </p:custDataLst>
          </p:nvPr>
        </p:nvSpPr>
        <p:spPr>
          <a:xfrm rot="10800000">
            <a:off x="279400" y="3728782"/>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66709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325563"/>
          </a:xfrm>
        </p:spPr>
        <p:txBody>
          <a:bodyPr>
            <a:noAutofit/>
          </a:bodyPr>
          <a:lstStyle/>
          <a:p>
            <a:r>
              <a:rPr lang="en-GB" sz="2800" b="1" dirty="0">
                <a:solidFill>
                  <a:prstClr val="black"/>
                </a:solidFill>
                <a:latin typeface="Calibri" panose="020F0502020204030204"/>
              </a:rPr>
              <a:t>(54M) PMH: </a:t>
            </a:r>
            <a:r>
              <a:rPr lang="en-GB" sz="2800" dirty="0">
                <a:solidFill>
                  <a:prstClr val="black"/>
                </a:solidFill>
                <a:latin typeface="Calibri" panose="020F0502020204030204"/>
              </a:rPr>
              <a:t>Osteoporosis, chronic hip pain, type II diabetes</a:t>
            </a:r>
            <a:br>
              <a:rPr lang="en-GB" sz="2800" dirty="0">
                <a:solidFill>
                  <a:prstClr val="black"/>
                </a:solidFill>
                <a:latin typeface="Calibri" panose="020F0502020204030204"/>
              </a:rPr>
            </a:br>
            <a:r>
              <a:rPr lang="en-GB" sz="2800" b="1" dirty="0">
                <a:solidFill>
                  <a:prstClr val="black"/>
                </a:solidFill>
                <a:latin typeface="Calibri" panose="020F0502020204030204"/>
              </a:rPr>
              <a:t>Investigations: </a:t>
            </a:r>
            <a:r>
              <a:rPr lang="en-GB" sz="2800" dirty="0">
                <a:latin typeface="+mn-lt"/>
              </a:rPr>
              <a:t>Normal renal and liver function</a:t>
            </a:r>
            <a:br>
              <a:rPr lang="en-GB" sz="2800" dirty="0">
                <a:latin typeface="+mn-lt"/>
              </a:rPr>
            </a:br>
            <a:r>
              <a:rPr lang="en-GB" sz="2800" dirty="0">
                <a:latin typeface="+mn-lt"/>
              </a:rPr>
              <a:t>Select the prescription with a prescribing error </a:t>
            </a:r>
          </a:p>
        </p:txBody>
      </p:sp>
      <p:sp>
        <p:nvSpPr>
          <p:cNvPr id="3" name="TPAnswers" title="Answer Text"/>
          <p:cNvSpPr>
            <a:spLocks noGrp="1"/>
          </p:cNvSpPr>
          <p:nvPr>
            <p:ph type="body" idx="1"/>
            <p:custDataLst>
              <p:tags r:id="rId2"/>
            </p:custDataLst>
          </p:nvPr>
        </p:nvSpPr>
        <p:spPr>
          <a:xfrm>
            <a:off x="457200" y="2174480"/>
            <a:ext cx="7748954"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err="1"/>
              <a:t>Alendronic</a:t>
            </a:r>
            <a:r>
              <a:rPr lang="en-GB" sz="2400" dirty="0"/>
              <a:t> acid 70 mg orally weekly in morning</a:t>
            </a:r>
          </a:p>
          <a:p>
            <a:pPr marL="514350" indent="-514350">
              <a:lnSpc>
                <a:spcPct val="100000"/>
              </a:lnSpc>
              <a:spcBef>
                <a:spcPct val="20000"/>
              </a:spcBef>
              <a:buFont typeface="Arial" panose="020B0604020202020204" pitchFamily="34" charset="0"/>
              <a:buAutoNum type="alphaUcPeriod"/>
            </a:pPr>
            <a:r>
              <a:rPr lang="en-GB" sz="2400" dirty="0"/>
              <a:t>Atorvastatin 40 mg orally nightly</a:t>
            </a:r>
          </a:p>
          <a:p>
            <a:pPr marL="514350" indent="-514350">
              <a:lnSpc>
                <a:spcPct val="100000"/>
              </a:lnSpc>
              <a:spcBef>
                <a:spcPct val="20000"/>
              </a:spcBef>
              <a:buFont typeface="Arial" panose="020B0604020202020204" pitchFamily="34" charset="0"/>
              <a:buAutoNum type="alphaUcPeriod"/>
            </a:pPr>
            <a:r>
              <a:rPr lang="en-GB" sz="2400" dirty="0"/>
              <a:t>Fentanyl 12micrograms/hr patch </a:t>
            </a:r>
            <a:r>
              <a:rPr lang="en-GB" sz="2400" dirty="0" err="1"/>
              <a:t>transdermally</a:t>
            </a:r>
            <a:r>
              <a:rPr lang="en-GB" sz="2400" dirty="0"/>
              <a:t>, replace every 7 days</a:t>
            </a:r>
          </a:p>
          <a:p>
            <a:pPr marL="514350" indent="-514350">
              <a:lnSpc>
                <a:spcPct val="100000"/>
              </a:lnSpc>
              <a:spcBef>
                <a:spcPct val="20000"/>
              </a:spcBef>
              <a:buFont typeface="Arial" panose="020B0604020202020204" pitchFamily="34" charset="0"/>
              <a:buAutoNum type="alphaUcPeriod"/>
            </a:pPr>
            <a:r>
              <a:rPr lang="en-GB" sz="2400" dirty="0"/>
              <a:t>Metformin MR 1 g twice daily with meals</a:t>
            </a:r>
          </a:p>
          <a:p>
            <a:pPr marL="514350" indent="-514350">
              <a:lnSpc>
                <a:spcPct val="100000"/>
              </a:lnSpc>
              <a:spcBef>
                <a:spcPct val="20000"/>
              </a:spcBef>
              <a:buFont typeface="Arial" panose="020B0604020202020204" pitchFamily="34" charset="0"/>
              <a:buAutoNum type="alphaUcPeriod"/>
            </a:pPr>
            <a:r>
              <a:rPr lang="en-GB" sz="2400" dirty="0"/>
              <a:t>Ramipril 5 mg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41461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325563"/>
          </a:xfrm>
        </p:spPr>
        <p:txBody>
          <a:bodyPr>
            <a:noAutofit/>
          </a:bodyPr>
          <a:lstStyle/>
          <a:p>
            <a:r>
              <a:rPr lang="en-GB" sz="2800" b="1" dirty="0">
                <a:solidFill>
                  <a:prstClr val="black"/>
                </a:solidFill>
                <a:latin typeface="Calibri" panose="020F0502020204030204"/>
              </a:rPr>
              <a:t>(54M) PMH: </a:t>
            </a:r>
            <a:r>
              <a:rPr lang="en-GB" sz="2800" dirty="0">
                <a:solidFill>
                  <a:prstClr val="black"/>
                </a:solidFill>
                <a:latin typeface="Calibri" panose="020F0502020204030204"/>
              </a:rPr>
              <a:t>Osteoporosis, chronic hip pain, type II diabetes</a:t>
            </a:r>
            <a:br>
              <a:rPr lang="en-GB" sz="2800" dirty="0">
                <a:solidFill>
                  <a:prstClr val="black"/>
                </a:solidFill>
                <a:latin typeface="Calibri" panose="020F0502020204030204"/>
              </a:rPr>
            </a:br>
            <a:r>
              <a:rPr lang="en-GB" sz="2800" b="1" dirty="0">
                <a:solidFill>
                  <a:prstClr val="black"/>
                </a:solidFill>
                <a:latin typeface="Calibri" panose="020F0502020204030204"/>
              </a:rPr>
              <a:t>Investigations: </a:t>
            </a:r>
            <a:r>
              <a:rPr lang="en-GB" sz="2800" dirty="0">
                <a:latin typeface="+mn-lt"/>
              </a:rPr>
              <a:t>Normal renal and liver function</a:t>
            </a:r>
            <a:br>
              <a:rPr lang="en-GB" sz="2800" dirty="0">
                <a:latin typeface="+mn-lt"/>
              </a:rPr>
            </a:br>
            <a:r>
              <a:rPr lang="en-GB" sz="2800" dirty="0">
                <a:latin typeface="+mn-lt"/>
              </a:rPr>
              <a:t>Select the prescription with a prescribing error </a:t>
            </a:r>
          </a:p>
        </p:txBody>
      </p:sp>
      <p:sp>
        <p:nvSpPr>
          <p:cNvPr id="3" name="TPAnswers" title="Answer Text"/>
          <p:cNvSpPr>
            <a:spLocks noGrp="1"/>
          </p:cNvSpPr>
          <p:nvPr>
            <p:ph type="body" idx="1"/>
            <p:custDataLst>
              <p:tags r:id="rId2"/>
            </p:custDataLst>
          </p:nvPr>
        </p:nvSpPr>
        <p:spPr>
          <a:xfrm>
            <a:off x="672272" y="2214439"/>
            <a:ext cx="7748954"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err="1"/>
              <a:t>Alendronic</a:t>
            </a:r>
            <a:r>
              <a:rPr lang="en-GB" sz="2400" dirty="0"/>
              <a:t> acid 70 mg orally weekly in morning</a:t>
            </a:r>
          </a:p>
          <a:p>
            <a:pPr marL="514350" indent="-514350">
              <a:lnSpc>
                <a:spcPct val="100000"/>
              </a:lnSpc>
              <a:spcBef>
                <a:spcPct val="20000"/>
              </a:spcBef>
              <a:buFont typeface="Arial" panose="020B0604020202020204" pitchFamily="34" charset="0"/>
              <a:buAutoNum type="alphaUcPeriod"/>
            </a:pPr>
            <a:r>
              <a:rPr lang="en-GB" sz="2400" dirty="0"/>
              <a:t>Atorvastatin 40 mg orally nightly</a:t>
            </a:r>
          </a:p>
          <a:p>
            <a:pPr marL="514350" indent="-514350">
              <a:lnSpc>
                <a:spcPct val="100000"/>
              </a:lnSpc>
              <a:spcBef>
                <a:spcPct val="20000"/>
              </a:spcBef>
              <a:buFont typeface="Arial" panose="020B0604020202020204" pitchFamily="34" charset="0"/>
              <a:buAutoNum type="alphaUcPeriod"/>
            </a:pPr>
            <a:r>
              <a:rPr lang="en-GB" sz="2400" dirty="0"/>
              <a:t>Fentanyl 12micrograms/hr patch </a:t>
            </a:r>
            <a:r>
              <a:rPr lang="en-GB" sz="2400" dirty="0" err="1"/>
              <a:t>transdermally</a:t>
            </a:r>
            <a:r>
              <a:rPr lang="en-GB" sz="2400" dirty="0"/>
              <a:t>, replace every 7 days</a:t>
            </a:r>
          </a:p>
          <a:p>
            <a:pPr marL="514350" indent="-514350">
              <a:lnSpc>
                <a:spcPct val="100000"/>
              </a:lnSpc>
              <a:spcBef>
                <a:spcPct val="20000"/>
              </a:spcBef>
              <a:buFont typeface="Arial" panose="020B0604020202020204" pitchFamily="34" charset="0"/>
              <a:buAutoNum type="alphaUcPeriod"/>
            </a:pPr>
            <a:r>
              <a:rPr lang="en-GB" sz="2400" dirty="0"/>
              <a:t>Metformin MR 1 g twice daily with meals</a:t>
            </a:r>
          </a:p>
          <a:p>
            <a:pPr marL="514350" indent="-514350">
              <a:lnSpc>
                <a:spcPct val="100000"/>
              </a:lnSpc>
              <a:spcBef>
                <a:spcPct val="20000"/>
              </a:spcBef>
              <a:buFont typeface="Arial" panose="020B0604020202020204" pitchFamily="34" charset="0"/>
              <a:buAutoNum type="alphaUcPeriod"/>
            </a:pPr>
            <a:r>
              <a:rPr lang="en-GB" sz="2400" dirty="0"/>
              <a:t>Ramipril 5 mg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I1" title="Correct Answer Indicator"/>
          <p:cNvSpPr/>
          <p:nvPr>
            <p:custDataLst>
              <p:tags r:id="rId3"/>
            </p:custDataLst>
          </p:nvPr>
        </p:nvSpPr>
        <p:spPr>
          <a:xfrm rot="10800000">
            <a:off x="316672" y="3251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42494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325563"/>
          </a:xfrm>
        </p:spPr>
        <p:txBody>
          <a:bodyPr>
            <a:noAutofit/>
          </a:bodyPr>
          <a:lstStyle/>
          <a:p>
            <a:r>
              <a:rPr lang="en-GB" sz="3200" b="1" dirty="0">
                <a:solidFill>
                  <a:prstClr val="black"/>
                </a:solidFill>
                <a:latin typeface="Calibri" panose="020F0502020204030204"/>
              </a:rPr>
              <a:t>(74M) PMH: </a:t>
            </a:r>
            <a:r>
              <a:rPr lang="en-GB" sz="3200" dirty="0">
                <a:solidFill>
                  <a:prstClr val="black"/>
                </a:solidFill>
                <a:latin typeface="Calibri" panose="020F0502020204030204"/>
              </a:rPr>
              <a:t>Asthma, atrial fibrillation, benign prostatic hypertrophy, hypothyroidism</a:t>
            </a:r>
            <a:br>
              <a:rPr lang="en-GB" sz="3200" dirty="0">
                <a:solidFill>
                  <a:prstClr val="black"/>
                </a:solidFill>
                <a:latin typeface="Calibri" panose="020F0502020204030204"/>
              </a:rPr>
            </a:br>
            <a:r>
              <a:rPr lang="en-GB" sz="3200" b="1" dirty="0">
                <a:solidFill>
                  <a:prstClr val="black"/>
                </a:solidFill>
                <a:latin typeface="Calibri" panose="020F0502020204030204"/>
              </a:rPr>
              <a:t>Investigations: </a:t>
            </a:r>
            <a:r>
              <a:rPr lang="en-GB" sz="3200" dirty="0">
                <a:solidFill>
                  <a:prstClr val="black"/>
                </a:solidFill>
                <a:latin typeface="Calibri" panose="020F0502020204030204"/>
              </a:rPr>
              <a:t>Normal renal and liver function</a:t>
            </a:r>
            <a:br>
              <a:rPr lang="en-GB" sz="3200" dirty="0">
                <a:solidFill>
                  <a:prstClr val="black"/>
                </a:solidFill>
                <a:latin typeface="Calibri" panose="020F0502020204030204"/>
              </a:rPr>
            </a:br>
            <a:r>
              <a:rPr lang="en-GB" sz="3200" dirty="0">
                <a:solidFill>
                  <a:prstClr val="black"/>
                </a:solidFill>
                <a:latin typeface="Calibri" panose="020F0502020204030204"/>
              </a:rPr>
              <a:t>Select the prescription that contains a prescribing error </a:t>
            </a:r>
            <a:endParaRPr lang="en-GB" sz="3200" dirty="0"/>
          </a:p>
        </p:txBody>
      </p:sp>
      <p:sp>
        <p:nvSpPr>
          <p:cNvPr id="3" name="TPAnswers" title="Answer Text"/>
          <p:cNvSpPr>
            <a:spLocks noGrp="1"/>
          </p:cNvSpPr>
          <p:nvPr>
            <p:ph type="body" idx="1"/>
            <p:custDataLst>
              <p:tags r:id="rId2"/>
            </p:custDataLst>
          </p:nvPr>
        </p:nvSpPr>
        <p:spPr>
          <a:xfrm>
            <a:off x="457200" y="1975336"/>
            <a:ext cx="9493624"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Apixaban 2.5 mg orally twice daily</a:t>
            </a:r>
          </a:p>
          <a:p>
            <a:pPr marL="514350" indent="-514350">
              <a:lnSpc>
                <a:spcPct val="100000"/>
              </a:lnSpc>
              <a:spcBef>
                <a:spcPct val="20000"/>
              </a:spcBef>
              <a:buFont typeface="Arial" panose="020B0604020202020204" pitchFamily="34" charset="0"/>
              <a:buAutoNum type="alphaUcPeriod"/>
            </a:pPr>
            <a:r>
              <a:rPr lang="en-GB" sz="2400" dirty="0"/>
              <a:t>Levothyroxine 75 mg orally once daily</a:t>
            </a:r>
          </a:p>
          <a:p>
            <a:pPr marL="514350" indent="-514350">
              <a:lnSpc>
                <a:spcPct val="100000"/>
              </a:lnSpc>
              <a:spcBef>
                <a:spcPct val="20000"/>
              </a:spcBef>
              <a:buFont typeface="Arial" panose="020B0604020202020204" pitchFamily="34" charset="0"/>
              <a:buAutoNum type="alphaUcPeriod"/>
            </a:pPr>
            <a:r>
              <a:rPr lang="en-GB" sz="2400" dirty="0"/>
              <a:t>Montelukast 10 mg orally once in evening</a:t>
            </a:r>
          </a:p>
          <a:p>
            <a:pPr marL="514350" indent="-514350">
              <a:lnSpc>
                <a:spcPct val="100000"/>
              </a:lnSpc>
              <a:spcBef>
                <a:spcPct val="20000"/>
              </a:spcBef>
              <a:buFont typeface="Arial" panose="020B0604020202020204" pitchFamily="34" charset="0"/>
              <a:buAutoNum type="alphaUcPeriod"/>
            </a:pPr>
            <a:r>
              <a:rPr lang="en-GB" sz="2400" dirty="0"/>
              <a:t>Salbutamol 200 micrograms inhaled as required</a:t>
            </a:r>
          </a:p>
          <a:p>
            <a:pPr marL="514350" indent="-514350">
              <a:lnSpc>
                <a:spcPct val="100000"/>
              </a:lnSpc>
              <a:spcBef>
                <a:spcPct val="20000"/>
              </a:spcBef>
              <a:buFont typeface="Arial" panose="020B0604020202020204" pitchFamily="34" charset="0"/>
              <a:buAutoNum type="alphaUcPeriod"/>
            </a:pPr>
            <a:r>
              <a:rPr lang="en-GB" sz="2400" dirty="0"/>
              <a:t>Tamsulosin 400 micrograms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62919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325563"/>
          </a:xfrm>
        </p:spPr>
        <p:txBody>
          <a:bodyPr>
            <a:noAutofit/>
          </a:bodyPr>
          <a:lstStyle/>
          <a:p>
            <a:r>
              <a:rPr lang="en-GB" sz="3200" b="1" dirty="0">
                <a:solidFill>
                  <a:prstClr val="black"/>
                </a:solidFill>
                <a:latin typeface="Calibri" panose="020F0502020204030204"/>
              </a:rPr>
              <a:t>(84M) PMH: </a:t>
            </a:r>
            <a:r>
              <a:rPr lang="en-GB" sz="3200" dirty="0">
                <a:solidFill>
                  <a:prstClr val="black"/>
                </a:solidFill>
                <a:latin typeface="Calibri" panose="020F0502020204030204"/>
              </a:rPr>
              <a:t>Asthma, atrial fibrillation, benign prostatic hypertrophy, hypothyroidism</a:t>
            </a:r>
            <a:br>
              <a:rPr lang="en-GB" sz="3200" dirty="0">
                <a:solidFill>
                  <a:prstClr val="black"/>
                </a:solidFill>
                <a:latin typeface="Calibri" panose="020F0502020204030204"/>
              </a:rPr>
            </a:br>
            <a:r>
              <a:rPr lang="en-GB" sz="3200" b="1" dirty="0">
                <a:solidFill>
                  <a:prstClr val="black"/>
                </a:solidFill>
                <a:latin typeface="Calibri" panose="020F0502020204030204"/>
              </a:rPr>
              <a:t>Investigations: </a:t>
            </a:r>
            <a:r>
              <a:rPr lang="en-GB" sz="3200" dirty="0">
                <a:solidFill>
                  <a:prstClr val="black"/>
                </a:solidFill>
                <a:latin typeface="Calibri" panose="020F0502020204030204"/>
              </a:rPr>
              <a:t>Normal renal and liver function</a:t>
            </a:r>
            <a:br>
              <a:rPr lang="en-GB" sz="3200" dirty="0">
                <a:solidFill>
                  <a:prstClr val="black"/>
                </a:solidFill>
                <a:latin typeface="Calibri" panose="020F0502020204030204"/>
              </a:rPr>
            </a:br>
            <a:r>
              <a:rPr lang="en-GB" sz="3200" dirty="0">
                <a:solidFill>
                  <a:prstClr val="black"/>
                </a:solidFill>
                <a:latin typeface="Calibri" panose="020F0502020204030204"/>
              </a:rPr>
              <a:t>Select the prescription that contains a prescribing error </a:t>
            </a:r>
            <a:endParaRPr lang="en-GB" sz="3200" dirty="0"/>
          </a:p>
        </p:txBody>
      </p:sp>
      <p:sp>
        <p:nvSpPr>
          <p:cNvPr id="3" name="TPAnswers" title="Answer Text"/>
          <p:cNvSpPr>
            <a:spLocks noGrp="1"/>
          </p:cNvSpPr>
          <p:nvPr>
            <p:ph type="body" idx="1"/>
            <p:custDataLst>
              <p:tags r:id="rId2"/>
            </p:custDataLst>
          </p:nvPr>
        </p:nvSpPr>
        <p:spPr>
          <a:xfrm>
            <a:off x="457200" y="1975336"/>
            <a:ext cx="9493624"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Apixaban 2.5 mg orally twice daily</a:t>
            </a:r>
          </a:p>
          <a:p>
            <a:pPr marL="514350" indent="-514350">
              <a:lnSpc>
                <a:spcPct val="100000"/>
              </a:lnSpc>
              <a:spcBef>
                <a:spcPct val="20000"/>
              </a:spcBef>
              <a:buFont typeface="Arial" panose="020B0604020202020204" pitchFamily="34" charset="0"/>
              <a:buAutoNum type="alphaUcPeriod"/>
            </a:pPr>
            <a:r>
              <a:rPr lang="en-GB" sz="2400" dirty="0"/>
              <a:t>Levothyroxine 75 mg orally once daily</a:t>
            </a:r>
          </a:p>
          <a:p>
            <a:pPr marL="514350" indent="-514350">
              <a:lnSpc>
                <a:spcPct val="100000"/>
              </a:lnSpc>
              <a:spcBef>
                <a:spcPct val="20000"/>
              </a:spcBef>
              <a:buFont typeface="Arial" panose="020B0604020202020204" pitchFamily="34" charset="0"/>
              <a:buAutoNum type="alphaUcPeriod"/>
            </a:pPr>
            <a:r>
              <a:rPr lang="en-GB" sz="2400" dirty="0"/>
              <a:t>Montelukast 10 mg orally once in evening</a:t>
            </a:r>
          </a:p>
          <a:p>
            <a:pPr marL="514350" indent="-514350">
              <a:lnSpc>
                <a:spcPct val="100000"/>
              </a:lnSpc>
              <a:spcBef>
                <a:spcPct val="20000"/>
              </a:spcBef>
              <a:buFont typeface="Arial" panose="020B0604020202020204" pitchFamily="34" charset="0"/>
              <a:buAutoNum type="alphaUcPeriod"/>
            </a:pPr>
            <a:r>
              <a:rPr lang="en-GB" sz="2400" dirty="0"/>
              <a:t>Salbutamol 200 micrograms inhaled as required</a:t>
            </a:r>
          </a:p>
          <a:p>
            <a:pPr marL="514350" indent="-514350">
              <a:lnSpc>
                <a:spcPct val="100000"/>
              </a:lnSpc>
              <a:spcBef>
                <a:spcPct val="20000"/>
              </a:spcBef>
              <a:buFont typeface="Arial" panose="020B0604020202020204" pitchFamily="34" charset="0"/>
              <a:buAutoNum type="alphaUcPeriod"/>
            </a:pPr>
            <a:r>
              <a:rPr lang="en-GB" sz="2400" dirty="0"/>
              <a:t>Tamsulosin 400 micrograms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I2" title="Correct Answer Indicator">
            <a:extLst>
              <a:ext uri="{FF2B5EF4-FFF2-40B4-BE49-F238E27FC236}">
                <a16:creationId xmlns:a16="http://schemas.microsoft.com/office/drawing/2014/main" id="{3C8E1168-9E52-44EC-B23C-8FF792D0B3B0}"/>
              </a:ext>
            </a:extLst>
          </p:cNvPr>
          <p:cNvSpPr/>
          <p:nvPr>
            <p:custDataLst>
              <p:tags r:id="rId3"/>
            </p:custDataLst>
          </p:nvPr>
        </p:nvSpPr>
        <p:spPr>
          <a:xfrm rot="10800000">
            <a:off x="223520" y="2484183"/>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0550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par>
                          <p:cTn id="11" fill="hold">
                            <p:stCondLst>
                              <p:cond delay="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181" y="2518077"/>
            <a:ext cx="10515600" cy="1325563"/>
          </a:xfrm>
        </p:spPr>
        <p:txBody>
          <a:bodyPr/>
          <a:lstStyle/>
          <a:p>
            <a:pPr algn="ctr"/>
            <a:r>
              <a:rPr lang="en-GB" b="1" dirty="0">
                <a:latin typeface="+mn-lt"/>
              </a:rPr>
              <a:t>Drug dose, timing, frequency, route</a:t>
            </a:r>
          </a:p>
        </p:txBody>
      </p:sp>
    </p:spTree>
    <p:extLst>
      <p:ext uri="{BB962C8B-B14F-4D97-AF65-F5344CB8AC3E}">
        <p14:creationId xmlns:p14="http://schemas.microsoft.com/office/powerpoint/2010/main" val="27512117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325563"/>
          </a:xfrm>
        </p:spPr>
        <p:txBody>
          <a:bodyPr>
            <a:noAutofit/>
          </a:bodyPr>
          <a:lstStyle/>
          <a:p>
            <a:r>
              <a:rPr lang="en-GB" sz="2800" b="1" dirty="0">
                <a:solidFill>
                  <a:prstClr val="black"/>
                </a:solidFill>
                <a:latin typeface="Calibri" panose="020F0502020204030204"/>
              </a:rPr>
              <a:t>(65F) PMH: </a:t>
            </a:r>
            <a:r>
              <a:rPr lang="en-GB" sz="2800" dirty="0">
                <a:solidFill>
                  <a:prstClr val="black"/>
                </a:solidFill>
                <a:latin typeface="Calibri" panose="020F0502020204030204"/>
              </a:rPr>
              <a:t>Epilepsy, hypercholesterolaemia, hypertension, type II diabetes mellitus</a:t>
            </a:r>
            <a:br>
              <a:rPr lang="en-GB" sz="2800" dirty="0">
                <a:solidFill>
                  <a:prstClr val="black"/>
                </a:solidFill>
                <a:latin typeface="Calibri" panose="020F0502020204030204"/>
              </a:rPr>
            </a:br>
            <a:r>
              <a:rPr lang="en-GB" sz="2800" b="1" dirty="0">
                <a:solidFill>
                  <a:prstClr val="black"/>
                </a:solidFill>
                <a:latin typeface="Calibri" panose="020F0502020204030204"/>
              </a:rPr>
              <a:t>Investigations: </a:t>
            </a:r>
            <a:r>
              <a:rPr lang="en-GB" sz="2800" dirty="0">
                <a:solidFill>
                  <a:prstClr val="black"/>
                </a:solidFill>
                <a:latin typeface="Calibri" panose="020F0502020204030204"/>
              </a:rPr>
              <a:t>Normal renal and liver function</a:t>
            </a:r>
            <a:br>
              <a:rPr lang="en-GB" sz="2800" dirty="0">
                <a:solidFill>
                  <a:prstClr val="black"/>
                </a:solidFill>
                <a:latin typeface="Calibri" panose="020F0502020204030204"/>
              </a:rPr>
            </a:br>
            <a:r>
              <a:rPr lang="en-GB" sz="2800" dirty="0">
                <a:solidFill>
                  <a:prstClr val="black"/>
                </a:solidFill>
                <a:latin typeface="Calibri" panose="020F0502020204030204"/>
              </a:rPr>
              <a:t>Select the prescription with a prescribing error </a:t>
            </a:r>
            <a:endParaRPr lang="en-GB" sz="2800" dirty="0"/>
          </a:p>
        </p:txBody>
      </p:sp>
      <p:sp>
        <p:nvSpPr>
          <p:cNvPr id="3" name="TPAnswers" title="Answer Text"/>
          <p:cNvSpPr>
            <a:spLocks noGrp="1"/>
          </p:cNvSpPr>
          <p:nvPr>
            <p:ph type="body" idx="1"/>
            <p:custDataLst>
              <p:tags r:id="rId2"/>
            </p:custDataLst>
          </p:nvPr>
        </p:nvSpPr>
        <p:spPr>
          <a:xfrm>
            <a:off x="457200" y="1975336"/>
            <a:ext cx="9493624"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Atorvastatin 20 mg orally once nightly</a:t>
            </a:r>
          </a:p>
          <a:p>
            <a:pPr marL="514350" indent="-514350">
              <a:lnSpc>
                <a:spcPct val="100000"/>
              </a:lnSpc>
              <a:spcBef>
                <a:spcPct val="20000"/>
              </a:spcBef>
              <a:buFont typeface="Arial" panose="020B0604020202020204" pitchFamily="34" charset="0"/>
              <a:buAutoNum type="alphaUcPeriod"/>
            </a:pPr>
            <a:r>
              <a:rPr lang="en-GB" sz="2400" dirty="0"/>
              <a:t>Carbamazepine 10 mg orally twice daily</a:t>
            </a:r>
          </a:p>
          <a:p>
            <a:pPr marL="514350" indent="-514350">
              <a:lnSpc>
                <a:spcPct val="100000"/>
              </a:lnSpc>
              <a:spcBef>
                <a:spcPct val="20000"/>
              </a:spcBef>
              <a:buFont typeface="Arial" panose="020B0604020202020204" pitchFamily="34" charset="0"/>
              <a:buAutoNum type="alphaUcPeriod"/>
            </a:pPr>
            <a:r>
              <a:rPr lang="en-GB" sz="2400" dirty="0"/>
              <a:t>Felodipine 5 mg orally once daily</a:t>
            </a:r>
          </a:p>
          <a:p>
            <a:pPr marL="514350" indent="-514350">
              <a:lnSpc>
                <a:spcPct val="100000"/>
              </a:lnSpc>
              <a:spcBef>
                <a:spcPct val="20000"/>
              </a:spcBef>
              <a:buFont typeface="Arial" panose="020B0604020202020204" pitchFamily="34" charset="0"/>
              <a:buAutoNum type="alphaUcPeriod"/>
            </a:pPr>
            <a:r>
              <a:rPr lang="en-GB" sz="2400" dirty="0"/>
              <a:t>Gliclazide 80 mg orally twice daily</a:t>
            </a:r>
          </a:p>
          <a:p>
            <a:pPr marL="514350" indent="-514350">
              <a:lnSpc>
                <a:spcPct val="100000"/>
              </a:lnSpc>
              <a:spcBef>
                <a:spcPct val="20000"/>
              </a:spcBef>
              <a:buFont typeface="Arial" panose="020B0604020202020204" pitchFamily="34" charset="0"/>
              <a:buAutoNum type="alphaUcPeriod"/>
            </a:pPr>
            <a:r>
              <a:rPr lang="en-GB" sz="2400" dirty="0"/>
              <a:t>Metformin MR 1 g orally twice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04238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325563"/>
          </a:xfrm>
        </p:spPr>
        <p:txBody>
          <a:bodyPr>
            <a:noAutofit/>
          </a:bodyPr>
          <a:lstStyle/>
          <a:p>
            <a:r>
              <a:rPr lang="en-GB" sz="2800" b="1" dirty="0">
                <a:solidFill>
                  <a:prstClr val="black"/>
                </a:solidFill>
                <a:latin typeface="Calibri" panose="020F0502020204030204"/>
              </a:rPr>
              <a:t>(65F) PMH: </a:t>
            </a:r>
            <a:r>
              <a:rPr lang="en-GB" sz="2800" dirty="0">
                <a:solidFill>
                  <a:prstClr val="black"/>
                </a:solidFill>
                <a:latin typeface="Calibri" panose="020F0502020204030204"/>
              </a:rPr>
              <a:t>Epilepsy, hypercholesterolaemia, hypertension, type II diabetes mellitus</a:t>
            </a:r>
            <a:br>
              <a:rPr lang="en-GB" sz="2800" dirty="0">
                <a:solidFill>
                  <a:prstClr val="black"/>
                </a:solidFill>
                <a:latin typeface="Calibri" panose="020F0502020204030204"/>
              </a:rPr>
            </a:br>
            <a:r>
              <a:rPr lang="en-GB" sz="2800" b="1" dirty="0">
                <a:solidFill>
                  <a:prstClr val="black"/>
                </a:solidFill>
                <a:latin typeface="Calibri" panose="020F0502020204030204"/>
              </a:rPr>
              <a:t>Investigations: </a:t>
            </a:r>
            <a:r>
              <a:rPr lang="en-GB" sz="2800" dirty="0">
                <a:solidFill>
                  <a:prstClr val="black"/>
                </a:solidFill>
                <a:latin typeface="Calibri" panose="020F0502020204030204"/>
              </a:rPr>
              <a:t>Normal renal and liver function</a:t>
            </a:r>
            <a:br>
              <a:rPr lang="en-GB" sz="2800" dirty="0">
                <a:solidFill>
                  <a:prstClr val="black"/>
                </a:solidFill>
                <a:latin typeface="Calibri" panose="020F0502020204030204"/>
              </a:rPr>
            </a:br>
            <a:r>
              <a:rPr lang="en-GB" sz="2800" dirty="0">
                <a:solidFill>
                  <a:prstClr val="black"/>
                </a:solidFill>
                <a:latin typeface="Calibri" panose="020F0502020204030204"/>
              </a:rPr>
              <a:t>Select </a:t>
            </a:r>
            <a:r>
              <a:rPr lang="en-GB" sz="2800" i="1" dirty="0">
                <a:solidFill>
                  <a:prstClr val="black"/>
                </a:solidFill>
                <a:latin typeface="Calibri" panose="020F0502020204030204"/>
              </a:rPr>
              <a:t>TWO</a:t>
            </a:r>
            <a:r>
              <a:rPr lang="en-GB" sz="2800" dirty="0">
                <a:solidFill>
                  <a:prstClr val="black"/>
                </a:solidFill>
                <a:latin typeface="Calibri" panose="020F0502020204030204"/>
              </a:rPr>
              <a:t> prescriptions that contain a prescribing error </a:t>
            </a:r>
            <a:endParaRPr lang="en-GB" sz="2800" dirty="0"/>
          </a:p>
        </p:txBody>
      </p:sp>
      <p:sp>
        <p:nvSpPr>
          <p:cNvPr id="3" name="TPAnswers" title="Answer Text"/>
          <p:cNvSpPr>
            <a:spLocks noGrp="1"/>
          </p:cNvSpPr>
          <p:nvPr>
            <p:ph type="body" idx="1"/>
            <p:custDataLst>
              <p:tags r:id="rId2"/>
            </p:custDataLst>
          </p:nvPr>
        </p:nvSpPr>
        <p:spPr>
          <a:xfrm>
            <a:off x="457200" y="1975336"/>
            <a:ext cx="9493624"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Atorvastatin 20 mg orally once nightly</a:t>
            </a:r>
          </a:p>
          <a:p>
            <a:pPr marL="514350" indent="-514350">
              <a:lnSpc>
                <a:spcPct val="100000"/>
              </a:lnSpc>
              <a:spcBef>
                <a:spcPct val="20000"/>
              </a:spcBef>
              <a:buFont typeface="Arial" panose="020B0604020202020204" pitchFamily="34" charset="0"/>
              <a:buAutoNum type="alphaUcPeriod"/>
            </a:pPr>
            <a:r>
              <a:rPr lang="en-GB" sz="2400" dirty="0"/>
              <a:t>Carbamazepine 10 mg orally twice daily</a:t>
            </a:r>
          </a:p>
          <a:p>
            <a:pPr marL="514350" indent="-514350">
              <a:lnSpc>
                <a:spcPct val="100000"/>
              </a:lnSpc>
              <a:spcBef>
                <a:spcPct val="20000"/>
              </a:spcBef>
              <a:buFont typeface="Arial" panose="020B0604020202020204" pitchFamily="34" charset="0"/>
              <a:buAutoNum type="alphaUcPeriod"/>
            </a:pPr>
            <a:r>
              <a:rPr lang="en-GB" sz="2400" dirty="0" err="1"/>
              <a:t>Felodipine</a:t>
            </a:r>
            <a:r>
              <a:rPr lang="en-GB" sz="2400" dirty="0"/>
              <a:t> 5 mg orally once daily</a:t>
            </a:r>
          </a:p>
          <a:p>
            <a:pPr marL="514350" indent="-514350">
              <a:lnSpc>
                <a:spcPct val="100000"/>
              </a:lnSpc>
              <a:spcBef>
                <a:spcPct val="20000"/>
              </a:spcBef>
              <a:buFont typeface="Arial" panose="020B0604020202020204" pitchFamily="34" charset="0"/>
              <a:buAutoNum type="alphaUcPeriod"/>
            </a:pPr>
            <a:r>
              <a:rPr lang="en-GB" sz="2400" dirty="0"/>
              <a:t>Gliclazide 80 mg orally twice daily</a:t>
            </a:r>
          </a:p>
          <a:p>
            <a:pPr marL="514350" indent="-514350">
              <a:lnSpc>
                <a:spcPct val="100000"/>
              </a:lnSpc>
              <a:spcBef>
                <a:spcPct val="20000"/>
              </a:spcBef>
              <a:buFont typeface="Arial" panose="020B0604020202020204" pitchFamily="34" charset="0"/>
              <a:buAutoNum type="alphaUcPeriod"/>
            </a:pPr>
            <a:r>
              <a:rPr lang="en-GB" sz="2400" dirty="0"/>
              <a:t>Metformin MR 1 g orally twice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I1" title="Correct Answer Indicator"/>
          <p:cNvSpPr/>
          <p:nvPr>
            <p:custDataLst>
              <p:tags r:id="rId3"/>
            </p:custDataLst>
          </p:nvPr>
        </p:nvSpPr>
        <p:spPr>
          <a:xfrm rot="10800000">
            <a:off x="172720" y="25053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66013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325563"/>
          </a:xfrm>
        </p:spPr>
        <p:txBody>
          <a:bodyPr>
            <a:noAutofit/>
          </a:bodyPr>
          <a:lstStyle/>
          <a:p>
            <a:r>
              <a:rPr lang="en-GB" sz="2800" b="1" dirty="0">
                <a:solidFill>
                  <a:prstClr val="black"/>
                </a:solidFill>
                <a:latin typeface="Calibri" panose="020F0502020204030204"/>
              </a:rPr>
              <a:t>(54M) PMH: Is</a:t>
            </a:r>
            <a:r>
              <a:rPr lang="en-GB" sz="2800" dirty="0">
                <a:solidFill>
                  <a:prstClr val="black"/>
                </a:solidFill>
                <a:latin typeface="Calibri" panose="020F0502020204030204"/>
              </a:rPr>
              <a:t>chaemic heart disease, type II diabetes</a:t>
            </a:r>
            <a:br>
              <a:rPr lang="en-GB" sz="2800" dirty="0">
                <a:solidFill>
                  <a:prstClr val="black"/>
                </a:solidFill>
                <a:latin typeface="Calibri" panose="020F0502020204030204"/>
              </a:rPr>
            </a:br>
            <a:r>
              <a:rPr lang="en-GB" sz="2800" b="1" dirty="0">
                <a:solidFill>
                  <a:prstClr val="black"/>
                </a:solidFill>
                <a:latin typeface="Calibri" panose="020F0502020204030204"/>
              </a:rPr>
              <a:t>Investigations: </a:t>
            </a:r>
            <a:r>
              <a:rPr lang="en-GB" sz="2800" dirty="0">
                <a:latin typeface="+mn-lt"/>
              </a:rPr>
              <a:t>Normal renal and liver function</a:t>
            </a:r>
            <a:br>
              <a:rPr lang="en-GB" sz="2800" dirty="0">
                <a:latin typeface="+mn-lt"/>
              </a:rPr>
            </a:br>
            <a:r>
              <a:rPr lang="en-GB" sz="2800" dirty="0">
                <a:latin typeface="+mn-lt"/>
              </a:rPr>
              <a:t>Select the prescription with a prescribing error </a:t>
            </a:r>
          </a:p>
        </p:txBody>
      </p:sp>
      <p:sp>
        <p:nvSpPr>
          <p:cNvPr id="3" name="TPAnswers" title="Answer Text"/>
          <p:cNvSpPr>
            <a:spLocks noGrp="1"/>
          </p:cNvSpPr>
          <p:nvPr>
            <p:ph type="body" idx="1"/>
            <p:custDataLst>
              <p:tags r:id="rId2"/>
            </p:custDataLst>
          </p:nvPr>
        </p:nvSpPr>
        <p:spPr>
          <a:xfrm>
            <a:off x="457200" y="2174480"/>
            <a:ext cx="7748954"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Atorvastatin 80 mg orally nightly</a:t>
            </a:r>
          </a:p>
          <a:p>
            <a:pPr marL="514350" indent="-514350">
              <a:lnSpc>
                <a:spcPct val="100000"/>
              </a:lnSpc>
              <a:spcBef>
                <a:spcPct val="20000"/>
              </a:spcBef>
              <a:buFont typeface="Arial" panose="020B0604020202020204" pitchFamily="34" charset="0"/>
              <a:buAutoNum type="alphaUcPeriod"/>
            </a:pPr>
            <a:r>
              <a:rPr lang="en-GB" sz="2400" dirty="0" err="1"/>
              <a:t>Bisoprolol</a:t>
            </a:r>
            <a:r>
              <a:rPr lang="en-GB" sz="2400" dirty="0"/>
              <a:t> 5 mg orally daily</a:t>
            </a:r>
          </a:p>
          <a:p>
            <a:pPr marL="514350" indent="-514350">
              <a:lnSpc>
                <a:spcPct val="100000"/>
              </a:lnSpc>
              <a:spcBef>
                <a:spcPct val="20000"/>
              </a:spcBef>
              <a:buFont typeface="Arial" panose="020B0604020202020204" pitchFamily="34" charset="0"/>
              <a:buAutoNum type="alphaUcPeriod"/>
            </a:pPr>
            <a:r>
              <a:rPr lang="en-GB" sz="2400" dirty="0"/>
              <a:t>Furosemide 80 mg orally nightly</a:t>
            </a:r>
          </a:p>
          <a:p>
            <a:pPr marL="514350" indent="-514350">
              <a:lnSpc>
                <a:spcPct val="100000"/>
              </a:lnSpc>
              <a:spcBef>
                <a:spcPct val="20000"/>
              </a:spcBef>
              <a:buFont typeface="Arial" panose="020B0604020202020204" pitchFamily="34" charset="0"/>
              <a:buAutoNum type="alphaUcPeriod"/>
            </a:pPr>
            <a:r>
              <a:rPr lang="en-GB" sz="2400" dirty="0"/>
              <a:t>Metformin MR 1 g twice daily with meals</a:t>
            </a:r>
          </a:p>
          <a:p>
            <a:pPr marL="514350" indent="-514350">
              <a:lnSpc>
                <a:spcPct val="100000"/>
              </a:lnSpc>
              <a:spcBef>
                <a:spcPct val="20000"/>
              </a:spcBef>
              <a:buFont typeface="Arial" panose="020B0604020202020204" pitchFamily="34" charset="0"/>
              <a:buAutoNum type="alphaUcPeriod"/>
            </a:pPr>
            <a:r>
              <a:rPr lang="en-GB" sz="2400" dirty="0"/>
              <a:t>Ramipril 5 mg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61220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325563"/>
          </a:xfrm>
        </p:spPr>
        <p:txBody>
          <a:bodyPr>
            <a:noAutofit/>
          </a:bodyPr>
          <a:lstStyle/>
          <a:p>
            <a:r>
              <a:rPr lang="en-GB" sz="2800" b="1" dirty="0">
                <a:solidFill>
                  <a:prstClr val="black"/>
                </a:solidFill>
                <a:latin typeface="Calibri" panose="020F0502020204030204"/>
              </a:rPr>
              <a:t>(54M) PMH: Is</a:t>
            </a:r>
            <a:r>
              <a:rPr lang="en-GB" sz="2800" dirty="0">
                <a:solidFill>
                  <a:prstClr val="black"/>
                </a:solidFill>
                <a:latin typeface="Calibri" panose="020F0502020204030204"/>
              </a:rPr>
              <a:t>chaemic heart disease, type II diabetes</a:t>
            </a:r>
            <a:br>
              <a:rPr lang="en-GB" sz="2800" dirty="0">
                <a:solidFill>
                  <a:prstClr val="black"/>
                </a:solidFill>
                <a:latin typeface="Calibri" panose="020F0502020204030204"/>
              </a:rPr>
            </a:br>
            <a:r>
              <a:rPr lang="en-GB" sz="2800" b="1" dirty="0">
                <a:solidFill>
                  <a:prstClr val="black"/>
                </a:solidFill>
                <a:latin typeface="Calibri" panose="020F0502020204030204"/>
              </a:rPr>
              <a:t>Investigations: </a:t>
            </a:r>
            <a:r>
              <a:rPr lang="en-GB" sz="2800" dirty="0">
                <a:latin typeface="+mn-lt"/>
              </a:rPr>
              <a:t>Normal renal and liver function</a:t>
            </a:r>
            <a:br>
              <a:rPr lang="en-GB" sz="2800" dirty="0">
                <a:latin typeface="+mn-lt"/>
              </a:rPr>
            </a:br>
            <a:r>
              <a:rPr lang="en-GB" sz="2800" dirty="0">
                <a:latin typeface="+mn-lt"/>
              </a:rPr>
              <a:t>Select the prescription with a prescribing error </a:t>
            </a:r>
          </a:p>
        </p:txBody>
      </p:sp>
      <p:sp>
        <p:nvSpPr>
          <p:cNvPr id="3" name="TPAnswers" title="Answer Text"/>
          <p:cNvSpPr>
            <a:spLocks noGrp="1"/>
          </p:cNvSpPr>
          <p:nvPr>
            <p:ph type="body" idx="1"/>
            <p:custDataLst>
              <p:tags r:id="rId2"/>
            </p:custDataLst>
          </p:nvPr>
        </p:nvSpPr>
        <p:spPr>
          <a:xfrm>
            <a:off x="457200" y="2174480"/>
            <a:ext cx="7748954"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Atorvastatin 80 mg orally nightly</a:t>
            </a:r>
          </a:p>
          <a:p>
            <a:pPr marL="514350" indent="-514350">
              <a:lnSpc>
                <a:spcPct val="100000"/>
              </a:lnSpc>
              <a:spcBef>
                <a:spcPct val="20000"/>
              </a:spcBef>
              <a:buFont typeface="Arial" panose="020B0604020202020204" pitchFamily="34" charset="0"/>
              <a:buAutoNum type="alphaUcPeriod"/>
            </a:pPr>
            <a:r>
              <a:rPr lang="en-GB" sz="2400" dirty="0" err="1"/>
              <a:t>Bisoprolol</a:t>
            </a:r>
            <a:r>
              <a:rPr lang="en-GB" sz="2400" dirty="0"/>
              <a:t> 5 mg orally daily</a:t>
            </a:r>
          </a:p>
          <a:p>
            <a:pPr marL="514350" indent="-514350">
              <a:lnSpc>
                <a:spcPct val="100000"/>
              </a:lnSpc>
              <a:spcBef>
                <a:spcPct val="20000"/>
              </a:spcBef>
              <a:buFont typeface="Arial" panose="020B0604020202020204" pitchFamily="34" charset="0"/>
              <a:buAutoNum type="alphaUcPeriod"/>
            </a:pPr>
            <a:r>
              <a:rPr lang="en-GB" sz="2400" dirty="0"/>
              <a:t>Furosemide 80 mg orally nightly</a:t>
            </a:r>
          </a:p>
          <a:p>
            <a:pPr marL="514350" indent="-514350">
              <a:lnSpc>
                <a:spcPct val="100000"/>
              </a:lnSpc>
              <a:spcBef>
                <a:spcPct val="20000"/>
              </a:spcBef>
              <a:buFont typeface="Arial" panose="020B0604020202020204" pitchFamily="34" charset="0"/>
              <a:buAutoNum type="alphaUcPeriod"/>
            </a:pPr>
            <a:r>
              <a:rPr lang="en-GB" sz="2400" dirty="0"/>
              <a:t>Metformin MR 1 g twice daily with meals</a:t>
            </a:r>
          </a:p>
          <a:p>
            <a:pPr marL="514350" indent="-514350">
              <a:lnSpc>
                <a:spcPct val="100000"/>
              </a:lnSpc>
              <a:spcBef>
                <a:spcPct val="20000"/>
              </a:spcBef>
              <a:buFont typeface="Arial" panose="020B0604020202020204" pitchFamily="34" charset="0"/>
              <a:buAutoNum type="alphaUcPeriod"/>
            </a:pPr>
            <a:r>
              <a:rPr lang="en-GB" sz="2400" dirty="0"/>
              <a:t>Ramipril 5 mg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I1" title="Correct Answer Indicator"/>
          <p:cNvSpPr/>
          <p:nvPr>
            <p:custDataLst>
              <p:tags r:id="rId3"/>
            </p:custDataLst>
          </p:nvPr>
        </p:nvSpPr>
        <p:spPr>
          <a:xfrm rot="10800000">
            <a:off x="206587" y="309135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20633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325563"/>
          </a:xfrm>
        </p:spPr>
        <p:txBody>
          <a:bodyPr>
            <a:noAutofit/>
          </a:bodyPr>
          <a:lstStyle/>
          <a:p>
            <a:r>
              <a:rPr lang="en-GB" sz="2800" b="1" dirty="0">
                <a:solidFill>
                  <a:prstClr val="black"/>
                </a:solidFill>
                <a:latin typeface="Calibri" panose="020F0502020204030204"/>
              </a:rPr>
              <a:t>(54F) PMH: </a:t>
            </a:r>
            <a:r>
              <a:rPr lang="en-GB" sz="2800" dirty="0">
                <a:solidFill>
                  <a:prstClr val="black"/>
                </a:solidFill>
                <a:latin typeface="Calibri" panose="020F0502020204030204"/>
              </a:rPr>
              <a:t>Depression, iron-deficiency anaemia, rheumatoid arthritis, type II diabetes mellitus</a:t>
            </a:r>
            <a:br>
              <a:rPr lang="en-GB" sz="2800" dirty="0">
                <a:solidFill>
                  <a:prstClr val="black"/>
                </a:solidFill>
                <a:latin typeface="Calibri" panose="020F0502020204030204"/>
              </a:rPr>
            </a:br>
            <a:r>
              <a:rPr lang="en-GB" sz="2800" b="1" dirty="0">
                <a:solidFill>
                  <a:prstClr val="black"/>
                </a:solidFill>
                <a:latin typeface="Calibri" panose="020F0502020204030204"/>
              </a:rPr>
              <a:t>Investigations: </a:t>
            </a:r>
            <a:r>
              <a:rPr lang="en-GB" sz="2800" dirty="0">
                <a:solidFill>
                  <a:prstClr val="black"/>
                </a:solidFill>
                <a:latin typeface="Calibri" panose="020F0502020204030204"/>
              </a:rPr>
              <a:t>Normal renal and liver function</a:t>
            </a:r>
            <a:br>
              <a:rPr lang="en-GB" sz="2800" dirty="0">
                <a:solidFill>
                  <a:prstClr val="black"/>
                </a:solidFill>
                <a:latin typeface="Calibri" panose="020F0502020204030204"/>
              </a:rPr>
            </a:br>
            <a:r>
              <a:rPr lang="en-GB" sz="2800" dirty="0">
                <a:solidFill>
                  <a:prstClr val="black"/>
                </a:solidFill>
                <a:latin typeface="Calibri" panose="020F0502020204030204"/>
              </a:rPr>
              <a:t>Select </a:t>
            </a:r>
            <a:r>
              <a:rPr lang="en-GB" sz="2800" i="1" dirty="0">
                <a:solidFill>
                  <a:prstClr val="black"/>
                </a:solidFill>
                <a:latin typeface="Calibri" panose="020F0502020204030204"/>
              </a:rPr>
              <a:t>ONE</a:t>
            </a:r>
            <a:r>
              <a:rPr lang="en-GB" sz="2800" dirty="0">
                <a:solidFill>
                  <a:prstClr val="black"/>
                </a:solidFill>
                <a:latin typeface="Calibri" panose="020F0502020204030204"/>
              </a:rPr>
              <a:t> prescription that contains a prescribing error </a:t>
            </a:r>
            <a:endParaRPr lang="en-GB" sz="3600" dirty="0"/>
          </a:p>
        </p:txBody>
      </p:sp>
      <p:sp>
        <p:nvSpPr>
          <p:cNvPr id="3" name="TPAnswers" title="Answer Text"/>
          <p:cNvSpPr>
            <a:spLocks noGrp="1"/>
          </p:cNvSpPr>
          <p:nvPr>
            <p:ph type="body" idx="1"/>
            <p:custDataLst>
              <p:tags r:id="rId2"/>
            </p:custDataLst>
          </p:nvPr>
        </p:nvSpPr>
        <p:spPr>
          <a:xfrm>
            <a:off x="457199" y="1998784"/>
            <a:ext cx="8417169"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err="1"/>
              <a:t>Alendronic</a:t>
            </a:r>
            <a:r>
              <a:rPr lang="en-GB" sz="2400" dirty="0"/>
              <a:t> acid 70 mg orally once weekly</a:t>
            </a:r>
          </a:p>
          <a:p>
            <a:pPr marL="514350" indent="-514350">
              <a:lnSpc>
                <a:spcPct val="100000"/>
              </a:lnSpc>
              <a:spcBef>
                <a:spcPct val="20000"/>
              </a:spcBef>
              <a:buFont typeface="Arial" panose="020B0604020202020204" pitchFamily="34" charset="0"/>
              <a:buAutoNum type="alphaUcPeriod"/>
            </a:pPr>
            <a:r>
              <a:rPr lang="en-GB" sz="2400" dirty="0"/>
              <a:t>Ferrous fumarate 210 mg orally three times a day</a:t>
            </a:r>
          </a:p>
          <a:p>
            <a:pPr marL="514350" indent="-514350">
              <a:lnSpc>
                <a:spcPct val="100000"/>
              </a:lnSpc>
              <a:spcBef>
                <a:spcPct val="20000"/>
              </a:spcBef>
              <a:buFont typeface="Arial" panose="020B0604020202020204" pitchFamily="34" charset="0"/>
              <a:buAutoNum type="alphaUcPeriod"/>
            </a:pPr>
            <a:r>
              <a:rPr lang="en-GB" sz="2400" dirty="0"/>
              <a:t>Folic acid 5 mg orally weekly</a:t>
            </a:r>
          </a:p>
          <a:p>
            <a:pPr marL="514350" indent="-514350">
              <a:lnSpc>
                <a:spcPct val="100000"/>
              </a:lnSpc>
              <a:spcBef>
                <a:spcPct val="20000"/>
              </a:spcBef>
              <a:buFont typeface="Arial" panose="020B0604020202020204" pitchFamily="34" charset="0"/>
              <a:buAutoNum type="alphaUcPeriod"/>
            </a:pPr>
            <a:r>
              <a:rPr lang="en-GB" sz="2400" dirty="0"/>
              <a:t>Gliclazide 120 mg orally twice daily with meals</a:t>
            </a:r>
          </a:p>
          <a:p>
            <a:pPr marL="514350" indent="-514350">
              <a:lnSpc>
                <a:spcPct val="100000"/>
              </a:lnSpc>
              <a:spcBef>
                <a:spcPct val="20000"/>
              </a:spcBef>
              <a:buFont typeface="Arial" panose="020B0604020202020204" pitchFamily="34" charset="0"/>
              <a:buAutoNum type="alphaUcPeriod"/>
            </a:pPr>
            <a:r>
              <a:rPr lang="en-GB" sz="2400" dirty="0"/>
              <a:t>Methotrexate 7.5 mg orally daily</a:t>
            </a:r>
          </a:p>
          <a:p>
            <a:pPr marL="514350" indent="-514350">
              <a:lnSpc>
                <a:spcPct val="100000"/>
              </a:lnSpc>
              <a:spcBef>
                <a:spcPct val="20000"/>
              </a:spcBef>
              <a:buFont typeface="Arial" panose="020B0604020202020204" pitchFamily="34" charset="0"/>
              <a:buAutoNum type="alphaUcPeriod"/>
            </a:pPr>
            <a:r>
              <a:rPr lang="en-GB" sz="2400" dirty="0"/>
              <a:t>Omeprazole 20 mg orally daily</a:t>
            </a:r>
          </a:p>
          <a:p>
            <a:pPr marL="514350" indent="-514350">
              <a:lnSpc>
                <a:spcPct val="100000"/>
              </a:lnSpc>
              <a:spcBef>
                <a:spcPct val="20000"/>
              </a:spcBef>
              <a:buFont typeface="Arial" panose="020B0604020202020204" pitchFamily="34" charset="0"/>
              <a:buAutoNum type="alphaUcPeriod"/>
            </a:pPr>
            <a:r>
              <a:rPr lang="en-GB" sz="2400" dirty="0"/>
              <a:t>Prednisolone 5 mg orally daily</a:t>
            </a:r>
          </a:p>
          <a:p>
            <a:pPr marL="514350" indent="-514350">
              <a:lnSpc>
                <a:spcPct val="100000"/>
              </a:lnSpc>
              <a:spcBef>
                <a:spcPct val="20000"/>
              </a:spcBef>
              <a:buFont typeface="Arial" panose="020B0604020202020204" pitchFamily="34" charset="0"/>
              <a:buAutoNum type="alphaUcPeriod"/>
            </a:pPr>
            <a:r>
              <a:rPr lang="en-GB" sz="2400" dirty="0"/>
              <a:t>Sertraline 50 mg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49575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325563"/>
          </a:xfrm>
        </p:spPr>
        <p:txBody>
          <a:bodyPr>
            <a:noAutofit/>
          </a:bodyPr>
          <a:lstStyle/>
          <a:p>
            <a:r>
              <a:rPr lang="en-GB" sz="2800" b="1" dirty="0">
                <a:solidFill>
                  <a:prstClr val="black"/>
                </a:solidFill>
                <a:latin typeface="Calibri" panose="020F0502020204030204"/>
              </a:rPr>
              <a:t>(54F) PMH: </a:t>
            </a:r>
            <a:r>
              <a:rPr lang="en-GB" sz="2800" dirty="0">
                <a:solidFill>
                  <a:prstClr val="black"/>
                </a:solidFill>
                <a:latin typeface="Calibri" panose="020F0502020204030204"/>
              </a:rPr>
              <a:t>Depression, iron-deficiency anaemia, rheumatoid arthritis, type II diabetes mellitus</a:t>
            </a:r>
            <a:br>
              <a:rPr lang="en-GB" sz="2800" dirty="0">
                <a:solidFill>
                  <a:prstClr val="black"/>
                </a:solidFill>
                <a:latin typeface="Calibri" panose="020F0502020204030204"/>
              </a:rPr>
            </a:br>
            <a:r>
              <a:rPr lang="en-GB" sz="2800" b="1" dirty="0">
                <a:solidFill>
                  <a:prstClr val="black"/>
                </a:solidFill>
                <a:latin typeface="Calibri" panose="020F0502020204030204"/>
              </a:rPr>
              <a:t>Investigations: </a:t>
            </a:r>
            <a:r>
              <a:rPr lang="en-GB" sz="2800" dirty="0">
                <a:solidFill>
                  <a:prstClr val="black"/>
                </a:solidFill>
                <a:latin typeface="Calibri" panose="020F0502020204030204"/>
              </a:rPr>
              <a:t>Normal renal and liver function</a:t>
            </a:r>
            <a:br>
              <a:rPr lang="en-GB" sz="2800" dirty="0">
                <a:solidFill>
                  <a:prstClr val="black"/>
                </a:solidFill>
                <a:latin typeface="Calibri" panose="020F0502020204030204"/>
              </a:rPr>
            </a:br>
            <a:r>
              <a:rPr lang="en-GB" sz="2800" dirty="0">
                <a:solidFill>
                  <a:prstClr val="black"/>
                </a:solidFill>
                <a:latin typeface="Calibri" panose="020F0502020204030204"/>
              </a:rPr>
              <a:t>Select </a:t>
            </a:r>
            <a:r>
              <a:rPr lang="en-GB" sz="2800" i="1" dirty="0">
                <a:solidFill>
                  <a:prstClr val="black"/>
                </a:solidFill>
                <a:latin typeface="Calibri" panose="020F0502020204030204"/>
              </a:rPr>
              <a:t>ONE</a:t>
            </a:r>
            <a:r>
              <a:rPr lang="en-GB" sz="2800" dirty="0">
                <a:solidFill>
                  <a:prstClr val="black"/>
                </a:solidFill>
                <a:latin typeface="Calibri" panose="020F0502020204030204"/>
              </a:rPr>
              <a:t> prescription that contains a prescribing error </a:t>
            </a:r>
            <a:endParaRPr lang="en-GB" sz="3600" dirty="0"/>
          </a:p>
        </p:txBody>
      </p:sp>
      <p:sp>
        <p:nvSpPr>
          <p:cNvPr id="3" name="TPAnswers" title="Answer Text"/>
          <p:cNvSpPr>
            <a:spLocks noGrp="1"/>
          </p:cNvSpPr>
          <p:nvPr>
            <p:ph type="body" idx="1"/>
            <p:custDataLst>
              <p:tags r:id="rId2"/>
            </p:custDataLst>
          </p:nvPr>
        </p:nvSpPr>
        <p:spPr>
          <a:xfrm>
            <a:off x="457199" y="1998784"/>
            <a:ext cx="8417169"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err="1"/>
              <a:t>Alendronic</a:t>
            </a:r>
            <a:r>
              <a:rPr lang="en-GB" sz="2400" dirty="0"/>
              <a:t> acid 70 mg orally once weekly</a:t>
            </a:r>
          </a:p>
          <a:p>
            <a:pPr marL="514350" indent="-514350">
              <a:lnSpc>
                <a:spcPct val="100000"/>
              </a:lnSpc>
              <a:spcBef>
                <a:spcPct val="20000"/>
              </a:spcBef>
              <a:buFont typeface="Arial" panose="020B0604020202020204" pitchFamily="34" charset="0"/>
              <a:buAutoNum type="alphaUcPeriod"/>
            </a:pPr>
            <a:r>
              <a:rPr lang="en-GB" sz="2400" dirty="0"/>
              <a:t>Ferrous fumarate 210 mg orally three times a day</a:t>
            </a:r>
          </a:p>
          <a:p>
            <a:pPr marL="514350" indent="-514350">
              <a:lnSpc>
                <a:spcPct val="100000"/>
              </a:lnSpc>
              <a:spcBef>
                <a:spcPct val="20000"/>
              </a:spcBef>
              <a:buFont typeface="Arial" panose="020B0604020202020204" pitchFamily="34" charset="0"/>
              <a:buAutoNum type="alphaUcPeriod"/>
            </a:pPr>
            <a:r>
              <a:rPr lang="en-GB" sz="2400" dirty="0"/>
              <a:t>Folic acid 5 mg orally weekly</a:t>
            </a:r>
          </a:p>
          <a:p>
            <a:pPr marL="514350" indent="-514350">
              <a:lnSpc>
                <a:spcPct val="100000"/>
              </a:lnSpc>
              <a:spcBef>
                <a:spcPct val="20000"/>
              </a:spcBef>
              <a:buFont typeface="Arial" panose="020B0604020202020204" pitchFamily="34" charset="0"/>
              <a:buAutoNum type="alphaUcPeriod"/>
            </a:pPr>
            <a:r>
              <a:rPr lang="en-GB" sz="2400" dirty="0" err="1"/>
              <a:t>Gliclazide</a:t>
            </a:r>
            <a:r>
              <a:rPr lang="en-GB" sz="2400" dirty="0"/>
              <a:t> 120 mg orally twice daily with meals</a:t>
            </a:r>
          </a:p>
          <a:p>
            <a:pPr marL="514350" indent="-514350">
              <a:lnSpc>
                <a:spcPct val="100000"/>
              </a:lnSpc>
              <a:spcBef>
                <a:spcPct val="20000"/>
              </a:spcBef>
              <a:buFont typeface="Arial" panose="020B0604020202020204" pitchFamily="34" charset="0"/>
              <a:buAutoNum type="alphaUcPeriod"/>
            </a:pPr>
            <a:r>
              <a:rPr lang="en-GB" sz="2400" dirty="0"/>
              <a:t>Methotrexate 7.5 mg orally daily</a:t>
            </a:r>
          </a:p>
          <a:p>
            <a:pPr marL="514350" indent="-514350">
              <a:lnSpc>
                <a:spcPct val="100000"/>
              </a:lnSpc>
              <a:spcBef>
                <a:spcPct val="20000"/>
              </a:spcBef>
              <a:buFont typeface="Arial" panose="020B0604020202020204" pitchFamily="34" charset="0"/>
              <a:buAutoNum type="alphaUcPeriod"/>
            </a:pPr>
            <a:r>
              <a:rPr lang="en-GB" sz="2400" dirty="0"/>
              <a:t>Omeprazole 20 mg orally daily</a:t>
            </a:r>
          </a:p>
          <a:p>
            <a:pPr marL="514350" indent="-514350">
              <a:lnSpc>
                <a:spcPct val="100000"/>
              </a:lnSpc>
              <a:spcBef>
                <a:spcPct val="20000"/>
              </a:spcBef>
              <a:buFont typeface="Arial" panose="020B0604020202020204" pitchFamily="34" charset="0"/>
              <a:buAutoNum type="alphaUcPeriod"/>
            </a:pPr>
            <a:r>
              <a:rPr lang="en-GB" sz="2400" dirty="0"/>
              <a:t>Prednisolone 5 mg orally daily</a:t>
            </a:r>
          </a:p>
          <a:p>
            <a:pPr marL="514350" indent="-514350">
              <a:lnSpc>
                <a:spcPct val="100000"/>
              </a:lnSpc>
              <a:spcBef>
                <a:spcPct val="20000"/>
              </a:spcBef>
              <a:buFont typeface="Arial" panose="020B0604020202020204" pitchFamily="34" charset="0"/>
              <a:buAutoNum type="alphaUcPeriod"/>
            </a:pPr>
            <a:r>
              <a:rPr lang="en-GB" sz="2400" dirty="0"/>
              <a:t>Sertraline 50 mg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AI1" title="Correct Answer Indicator"/>
          <p:cNvSpPr/>
          <p:nvPr>
            <p:custDataLst>
              <p:tags r:id="rId3"/>
            </p:custDataLst>
          </p:nvPr>
        </p:nvSpPr>
        <p:spPr>
          <a:xfrm rot="10800000">
            <a:off x="172719" y="38455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28086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399B5-7364-44C0-9575-8A617D3407D1}"/>
              </a:ext>
            </a:extLst>
          </p:cNvPr>
          <p:cNvSpPr>
            <a:spLocks noGrp="1"/>
          </p:cNvSpPr>
          <p:nvPr>
            <p:ph type="title"/>
          </p:nvPr>
        </p:nvSpPr>
        <p:spPr>
          <a:xfrm>
            <a:off x="838200" y="1049867"/>
            <a:ext cx="10515600" cy="4402665"/>
          </a:xfrm>
        </p:spPr>
        <p:txBody>
          <a:bodyPr>
            <a:normAutofit/>
          </a:bodyPr>
          <a:lstStyle/>
          <a:p>
            <a:pPr algn="ctr"/>
            <a:r>
              <a:rPr lang="en-GB" b="1" dirty="0">
                <a:solidFill>
                  <a:srgbClr val="FF0000"/>
                </a:solidFill>
                <a:latin typeface="+mn-lt"/>
              </a:rPr>
              <a:t>Information from the PSA Blueprint</a:t>
            </a:r>
            <a:br>
              <a:rPr lang="en-GB" b="1" dirty="0">
                <a:solidFill>
                  <a:srgbClr val="FF0000"/>
                </a:solidFill>
                <a:latin typeface="+mn-lt"/>
              </a:rPr>
            </a:br>
            <a:r>
              <a:rPr lang="en-GB" sz="3200" b="1" dirty="0">
                <a:latin typeface="+mn-lt"/>
              </a:rPr>
              <a:t>The Blueprint &amp; the PSA Author question-writing manual are available on QM+ CPT page for you – very helpful to read these &amp; understand the rationale of REV questions</a:t>
            </a:r>
          </a:p>
        </p:txBody>
      </p:sp>
    </p:spTree>
    <p:extLst>
      <p:ext uri="{BB962C8B-B14F-4D97-AF65-F5344CB8AC3E}">
        <p14:creationId xmlns:p14="http://schemas.microsoft.com/office/powerpoint/2010/main" val="25450179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91B2D8-D9EE-4B40-BF46-0A7522E1F3CE}"/>
              </a:ext>
            </a:extLst>
          </p:cNvPr>
          <p:cNvPicPr>
            <a:picLocks noChangeAspect="1"/>
          </p:cNvPicPr>
          <p:nvPr/>
        </p:nvPicPr>
        <p:blipFill>
          <a:blip r:embed="rId2"/>
          <a:stretch>
            <a:fillRect/>
          </a:stretch>
        </p:blipFill>
        <p:spPr>
          <a:xfrm>
            <a:off x="203200" y="1122438"/>
            <a:ext cx="11727231" cy="4757758"/>
          </a:xfrm>
          <a:prstGeom prst="rect">
            <a:avLst/>
          </a:prstGeom>
        </p:spPr>
      </p:pic>
      <p:sp>
        <p:nvSpPr>
          <p:cNvPr id="6" name="TextBox 5">
            <a:extLst>
              <a:ext uri="{FF2B5EF4-FFF2-40B4-BE49-F238E27FC236}">
                <a16:creationId xmlns:a16="http://schemas.microsoft.com/office/drawing/2014/main" id="{2C7F73F4-6B1C-4EBB-9E72-6CD88E70B233}"/>
              </a:ext>
            </a:extLst>
          </p:cNvPr>
          <p:cNvSpPr txBox="1"/>
          <p:nvPr/>
        </p:nvSpPr>
        <p:spPr>
          <a:xfrm>
            <a:off x="957943" y="454781"/>
            <a:ext cx="2699657" cy="646331"/>
          </a:xfrm>
          <a:prstGeom prst="rect">
            <a:avLst/>
          </a:prstGeom>
          <a:noFill/>
        </p:spPr>
        <p:txBody>
          <a:bodyPr wrap="square" rtlCol="0">
            <a:spAutoFit/>
          </a:bodyPr>
          <a:lstStyle/>
          <a:p>
            <a:r>
              <a:rPr lang="en-GB" b="1" dirty="0"/>
              <a:t>PSA Blueprint  (22.08.2021)</a:t>
            </a:r>
          </a:p>
        </p:txBody>
      </p:sp>
    </p:spTree>
    <p:extLst>
      <p:ext uri="{BB962C8B-B14F-4D97-AF65-F5344CB8AC3E}">
        <p14:creationId xmlns:p14="http://schemas.microsoft.com/office/powerpoint/2010/main" val="11066379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BC910D-EAAA-4DF4-8E44-ED8F391912E4}"/>
              </a:ext>
            </a:extLst>
          </p:cNvPr>
          <p:cNvPicPr>
            <a:picLocks noChangeAspect="1"/>
          </p:cNvPicPr>
          <p:nvPr/>
        </p:nvPicPr>
        <p:blipFill>
          <a:blip r:embed="rId2"/>
          <a:stretch>
            <a:fillRect/>
          </a:stretch>
        </p:blipFill>
        <p:spPr>
          <a:xfrm>
            <a:off x="49453" y="1228534"/>
            <a:ext cx="12061489" cy="4746514"/>
          </a:xfrm>
          <a:prstGeom prst="rect">
            <a:avLst/>
          </a:prstGeom>
        </p:spPr>
      </p:pic>
      <p:sp>
        <p:nvSpPr>
          <p:cNvPr id="5" name="TextBox 4">
            <a:extLst>
              <a:ext uri="{FF2B5EF4-FFF2-40B4-BE49-F238E27FC236}">
                <a16:creationId xmlns:a16="http://schemas.microsoft.com/office/drawing/2014/main" id="{F7650264-C44E-4675-93D4-3FEF44B785FF}"/>
              </a:ext>
            </a:extLst>
          </p:cNvPr>
          <p:cNvSpPr txBox="1"/>
          <p:nvPr/>
        </p:nvSpPr>
        <p:spPr>
          <a:xfrm>
            <a:off x="957943" y="454781"/>
            <a:ext cx="6884609" cy="369332"/>
          </a:xfrm>
          <a:prstGeom prst="rect">
            <a:avLst/>
          </a:prstGeom>
          <a:noFill/>
        </p:spPr>
        <p:txBody>
          <a:bodyPr wrap="square" rtlCol="0">
            <a:spAutoFit/>
          </a:bodyPr>
          <a:lstStyle/>
          <a:p>
            <a:r>
              <a:rPr lang="en-GB" b="1" dirty="0"/>
              <a:t>PSA 2020 </a:t>
            </a:r>
            <a:r>
              <a:rPr lang="en-GB" b="1" dirty="0">
                <a:hlinkClick r:id="rId3"/>
              </a:rPr>
              <a:t>https://prescribingsafetyassessment.ac.uk/</a:t>
            </a:r>
            <a:r>
              <a:rPr lang="en-GB" b="1" dirty="0"/>
              <a:t> </a:t>
            </a:r>
          </a:p>
        </p:txBody>
      </p:sp>
    </p:spTree>
    <p:extLst>
      <p:ext uri="{BB962C8B-B14F-4D97-AF65-F5344CB8AC3E}">
        <p14:creationId xmlns:p14="http://schemas.microsoft.com/office/powerpoint/2010/main" val="36957366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199" y="561241"/>
            <a:ext cx="10515600" cy="1727034"/>
          </a:xfrm>
        </p:spPr>
        <p:txBody>
          <a:bodyPr>
            <a:noAutofit/>
          </a:bodyPr>
          <a:lstStyle/>
          <a:p>
            <a:r>
              <a:rPr lang="en-GB" sz="2800" b="1" dirty="0">
                <a:solidFill>
                  <a:prstClr val="black"/>
                </a:solidFill>
                <a:latin typeface="Calibri" panose="020F0502020204030204"/>
              </a:rPr>
              <a:t>(54M) PMH: </a:t>
            </a:r>
            <a:r>
              <a:rPr lang="en-GB" sz="2800" dirty="0">
                <a:solidFill>
                  <a:prstClr val="black"/>
                </a:solidFill>
                <a:latin typeface="Calibri" panose="020F0502020204030204"/>
              </a:rPr>
              <a:t>Benign prostatic hypertrophy, depression, hypertension, neuropathic pain, Type II diabetes mellitus.</a:t>
            </a:r>
            <a:br>
              <a:rPr lang="en-GB" sz="2800" dirty="0">
                <a:solidFill>
                  <a:prstClr val="black"/>
                </a:solidFill>
                <a:latin typeface="Calibri" panose="020F0502020204030204"/>
              </a:rPr>
            </a:br>
            <a:r>
              <a:rPr lang="en-GB" sz="2800" b="1" dirty="0">
                <a:solidFill>
                  <a:prstClr val="black"/>
                </a:solidFill>
                <a:latin typeface="Calibri" panose="020F0502020204030204"/>
              </a:rPr>
              <a:t>Investigations: </a:t>
            </a:r>
            <a:r>
              <a:rPr lang="en-GB" sz="2800" dirty="0">
                <a:solidFill>
                  <a:prstClr val="black"/>
                </a:solidFill>
                <a:latin typeface="Calibri" panose="020F0502020204030204"/>
              </a:rPr>
              <a:t>Normal renal and liver function</a:t>
            </a:r>
            <a:br>
              <a:rPr lang="en-GB" sz="2800" dirty="0">
                <a:solidFill>
                  <a:prstClr val="black"/>
                </a:solidFill>
                <a:latin typeface="Calibri" panose="020F0502020204030204"/>
              </a:rPr>
            </a:br>
            <a:br>
              <a:rPr lang="en-GB" sz="2800" dirty="0">
                <a:solidFill>
                  <a:prstClr val="black"/>
                </a:solidFill>
                <a:latin typeface="Calibri" panose="020F0502020204030204"/>
              </a:rPr>
            </a:br>
            <a:r>
              <a:rPr lang="en-GB" sz="2800" dirty="0">
                <a:solidFill>
                  <a:prstClr val="black"/>
                </a:solidFill>
                <a:latin typeface="Calibri" panose="020F0502020204030204"/>
              </a:rPr>
              <a:t>Select the prescription that has a prescribing error </a:t>
            </a:r>
            <a:endParaRPr lang="en-GB" sz="3600" dirty="0"/>
          </a:p>
        </p:txBody>
      </p:sp>
      <p:sp>
        <p:nvSpPr>
          <p:cNvPr id="3" name="TPAnswers" title="Answer Text"/>
          <p:cNvSpPr>
            <a:spLocks noGrp="1"/>
          </p:cNvSpPr>
          <p:nvPr>
            <p:ph type="body" idx="1"/>
            <p:custDataLst>
              <p:tags r:id="rId2"/>
            </p:custDataLst>
          </p:nvPr>
        </p:nvSpPr>
        <p:spPr>
          <a:xfrm>
            <a:off x="517218" y="2839361"/>
            <a:ext cx="8546123" cy="2788669"/>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Diclofenac 50 mg orally as required (max 150 mg/day)</a:t>
            </a:r>
          </a:p>
          <a:p>
            <a:pPr marL="514350" indent="-514350">
              <a:lnSpc>
                <a:spcPct val="100000"/>
              </a:lnSpc>
              <a:spcBef>
                <a:spcPct val="20000"/>
              </a:spcBef>
              <a:buFont typeface="Arial" panose="020B0604020202020204" pitchFamily="34" charset="0"/>
              <a:buAutoNum type="alphaUcPeriod"/>
            </a:pPr>
            <a:r>
              <a:rPr lang="en-GB" sz="2400" dirty="0" err="1"/>
              <a:t>Edoxaban</a:t>
            </a:r>
            <a:r>
              <a:rPr lang="en-GB" sz="2400" dirty="0"/>
              <a:t> 60 mg orally daily</a:t>
            </a:r>
          </a:p>
          <a:p>
            <a:pPr marL="514350" indent="-514350">
              <a:lnSpc>
                <a:spcPct val="100000"/>
              </a:lnSpc>
              <a:spcBef>
                <a:spcPct val="20000"/>
              </a:spcBef>
              <a:buFont typeface="Arial" panose="020B0604020202020204" pitchFamily="34" charset="0"/>
              <a:buAutoNum type="alphaUcPeriod"/>
            </a:pPr>
            <a:r>
              <a:rPr lang="en-GB" sz="2400" dirty="0"/>
              <a:t>Fluoxetine 200 mg orally daily</a:t>
            </a:r>
          </a:p>
          <a:p>
            <a:pPr marL="514350" indent="-514350">
              <a:lnSpc>
                <a:spcPct val="100000"/>
              </a:lnSpc>
              <a:spcBef>
                <a:spcPct val="20000"/>
              </a:spcBef>
              <a:buFont typeface="Arial" panose="020B0604020202020204" pitchFamily="34" charset="0"/>
              <a:buAutoNum type="alphaUcPeriod"/>
            </a:pPr>
            <a:r>
              <a:rPr lang="en-GB" sz="2400" dirty="0"/>
              <a:t>Gabapentin 300 mg orally three times a day</a:t>
            </a:r>
          </a:p>
          <a:p>
            <a:pPr marL="514350" indent="-514350">
              <a:lnSpc>
                <a:spcPct val="100000"/>
              </a:lnSpc>
              <a:spcBef>
                <a:spcPct val="20000"/>
              </a:spcBef>
              <a:buFont typeface="Arial" panose="020B0604020202020204" pitchFamily="34" charset="0"/>
              <a:buAutoNum type="alphaUcPeriod"/>
            </a:pPr>
            <a:r>
              <a:rPr lang="en-GB" sz="2400" dirty="0"/>
              <a:t>Indapamide MR 1.5 mg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12248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350982"/>
            <a:ext cx="10515600" cy="2125053"/>
          </a:xfrm>
        </p:spPr>
        <p:txBody>
          <a:bodyPr>
            <a:noAutofit/>
          </a:bodyPr>
          <a:lstStyle/>
          <a:p>
            <a:br>
              <a:rPr lang="en-GB" sz="2800" b="1" dirty="0">
                <a:solidFill>
                  <a:prstClr val="black"/>
                </a:solidFill>
                <a:latin typeface="Calibri" panose="020F0502020204030204"/>
              </a:rPr>
            </a:br>
            <a:r>
              <a:rPr lang="en-GB" sz="2800" b="1" dirty="0">
                <a:solidFill>
                  <a:prstClr val="black"/>
                </a:solidFill>
                <a:latin typeface="Calibri" panose="020F0502020204030204"/>
              </a:rPr>
              <a:t>(84M) PMH: </a:t>
            </a:r>
            <a:r>
              <a:rPr lang="en-GB" sz="2800" dirty="0">
                <a:solidFill>
                  <a:prstClr val="black"/>
                </a:solidFill>
                <a:latin typeface="Calibri" panose="020F0502020204030204"/>
              </a:rPr>
              <a:t>Asthma, atrial fibrillation, benign prostatic hypertrophy, hypothyroidism</a:t>
            </a:r>
            <a:br>
              <a:rPr lang="en-GB" sz="2800" dirty="0">
                <a:solidFill>
                  <a:prstClr val="black"/>
                </a:solidFill>
                <a:latin typeface="Calibri" panose="020F0502020204030204"/>
              </a:rPr>
            </a:br>
            <a:r>
              <a:rPr lang="en-GB" sz="2800" dirty="0">
                <a:solidFill>
                  <a:prstClr val="black"/>
                </a:solidFill>
                <a:latin typeface="Calibri" panose="020F0502020204030204"/>
              </a:rPr>
              <a:t>	</a:t>
            </a:r>
            <a:r>
              <a:rPr lang="en-GB" sz="2800" b="1" dirty="0">
                <a:solidFill>
                  <a:prstClr val="black"/>
                </a:solidFill>
                <a:latin typeface="Calibri" panose="020F0502020204030204"/>
              </a:rPr>
              <a:t>Investigations: </a:t>
            </a:r>
            <a:r>
              <a:rPr lang="en-GB" sz="2800" dirty="0">
                <a:solidFill>
                  <a:prstClr val="black"/>
                </a:solidFill>
                <a:latin typeface="Calibri" panose="020F0502020204030204"/>
              </a:rPr>
              <a:t>Normal renal and liver function</a:t>
            </a:r>
            <a:br>
              <a:rPr lang="en-GB" sz="2800" dirty="0">
                <a:solidFill>
                  <a:prstClr val="black"/>
                </a:solidFill>
                <a:latin typeface="Calibri" panose="020F0502020204030204"/>
              </a:rPr>
            </a:br>
            <a:br>
              <a:rPr lang="en-GB" sz="2800" dirty="0">
                <a:solidFill>
                  <a:prstClr val="black"/>
                </a:solidFill>
                <a:latin typeface="Calibri" panose="020F0502020204030204"/>
              </a:rPr>
            </a:br>
            <a:r>
              <a:rPr lang="en-GB" sz="2800" dirty="0">
                <a:solidFill>
                  <a:prstClr val="black"/>
                </a:solidFill>
                <a:latin typeface="Calibri" panose="020F0502020204030204"/>
              </a:rPr>
              <a:t>Select the prescription with a prescribing error </a:t>
            </a:r>
            <a:endParaRPr lang="en-GB" sz="2800" dirty="0"/>
          </a:p>
        </p:txBody>
      </p:sp>
      <p:sp>
        <p:nvSpPr>
          <p:cNvPr id="3" name="TPAnswers" title="Answer Text"/>
          <p:cNvSpPr>
            <a:spLocks noGrp="1"/>
          </p:cNvSpPr>
          <p:nvPr>
            <p:ph type="body" idx="1"/>
            <p:custDataLst>
              <p:tags r:id="rId2"/>
            </p:custDataLst>
          </p:nvPr>
        </p:nvSpPr>
        <p:spPr>
          <a:xfrm>
            <a:off x="457200" y="2908159"/>
            <a:ext cx="9493624" cy="3726909"/>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Apixaban 25 mg orally twice daily</a:t>
            </a:r>
          </a:p>
          <a:p>
            <a:pPr marL="514350" indent="-514350">
              <a:lnSpc>
                <a:spcPct val="100000"/>
              </a:lnSpc>
              <a:spcBef>
                <a:spcPct val="20000"/>
              </a:spcBef>
              <a:buFont typeface="Arial" panose="020B0604020202020204" pitchFamily="34" charset="0"/>
              <a:buAutoNum type="alphaUcPeriod"/>
            </a:pPr>
            <a:r>
              <a:rPr lang="en-GB" sz="2400" dirty="0"/>
              <a:t>Digoxin 125 microg orally daily</a:t>
            </a:r>
          </a:p>
          <a:p>
            <a:pPr marL="514350" indent="-514350">
              <a:lnSpc>
                <a:spcPct val="100000"/>
              </a:lnSpc>
              <a:spcBef>
                <a:spcPct val="20000"/>
              </a:spcBef>
              <a:buFont typeface="Arial" panose="020B0604020202020204" pitchFamily="34" charset="0"/>
              <a:buAutoNum type="alphaUcPeriod"/>
            </a:pPr>
            <a:r>
              <a:rPr lang="en-GB" sz="2400" dirty="0"/>
              <a:t>Finasteride 5 mg orally daily</a:t>
            </a:r>
          </a:p>
          <a:p>
            <a:pPr marL="514350" indent="-514350">
              <a:lnSpc>
                <a:spcPct val="100000"/>
              </a:lnSpc>
              <a:spcBef>
                <a:spcPct val="20000"/>
              </a:spcBef>
              <a:buFont typeface="Arial" panose="020B0604020202020204" pitchFamily="34" charset="0"/>
              <a:buAutoNum type="alphaUcPeriod"/>
            </a:pPr>
            <a:r>
              <a:rPr lang="en-GB" sz="2400" dirty="0" err="1"/>
              <a:t>Fostair</a:t>
            </a:r>
            <a:r>
              <a:rPr lang="en-GB" sz="2400" dirty="0"/>
              <a:t> </a:t>
            </a:r>
            <a:r>
              <a:rPr lang="en-GB" sz="2400" dirty="0" err="1"/>
              <a:t>NEXThaler</a:t>
            </a:r>
            <a:r>
              <a:rPr lang="en-GB" sz="2400" dirty="0"/>
              <a:t>® 200/6 (200 micrograms </a:t>
            </a:r>
            <a:r>
              <a:rPr lang="en-GB" sz="2400" dirty="0" err="1"/>
              <a:t>beclomethasone</a:t>
            </a:r>
            <a:r>
              <a:rPr lang="en-GB" sz="2400" dirty="0"/>
              <a:t>, 6 micrograms </a:t>
            </a:r>
            <a:r>
              <a:rPr lang="en-GB" sz="2400" dirty="0" err="1"/>
              <a:t>formoterol</a:t>
            </a:r>
            <a:r>
              <a:rPr lang="en-GB" sz="2400" dirty="0"/>
              <a:t>) two inhalations twice daily</a:t>
            </a:r>
          </a:p>
          <a:p>
            <a:pPr marL="514350" indent="-514350">
              <a:lnSpc>
                <a:spcPct val="100000"/>
              </a:lnSpc>
              <a:spcBef>
                <a:spcPct val="20000"/>
              </a:spcBef>
              <a:buFont typeface="Arial" panose="020B0604020202020204" pitchFamily="34" charset="0"/>
              <a:buAutoNum type="alphaUcPeriod"/>
            </a:pPr>
            <a:r>
              <a:rPr lang="en-GB" sz="2400" dirty="0"/>
              <a:t>Levothyroxine 75 micrograms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3795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565790"/>
            <a:ext cx="10515600" cy="1868638"/>
          </a:xfrm>
        </p:spPr>
        <p:txBody>
          <a:bodyPr>
            <a:noAutofit/>
          </a:bodyPr>
          <a:lstStyle/>
          <a:p>
            <a:r>
              <a:rPr lang="en-GB" sz="2800" b="1" dirty="0">
                <a:solidFill>
                  <a:prstClr val="black"/>
                </a:solidFill>
                <a:latin typeface="Calibri" panose="020F0502020204030204"/>
              </a:rPr>
              <a:t>(54M) PMH: </a:t>
            </a:r>
            <a:r>
              <a:rPr lang="en-GB" sz="2800" dirty="0">
                <a:solidFill>
                  <a:prstClr val="black"/>
                </a:solidFill>
                <a:latin typeface="Calibri" panose="020F0502020204030204"/>
              </a:rPr>
              <a:t>Benign prostatic hypertrophy, depression, hypertension, neuropathic pain, Type II diabetes mellitus.</a:t>
            </a:r>
            <a:br>
              <a:rPr lang="en-GB" sz="2800" dirty="0">
                <a:solidFill>
                  <a:prstClr val="black"/>
                </a:solidFill>
                <a:latin typeface="Calibri" panose="020F0502020204030204"/>
              </a:rPr>
            </a:br>
            <a:r>
              <a:rPr lang="en-GB" sz="2800" b="1" dirty="0">
                <a:solidFill>
                  <a:prstClr val="black"/>
                </a:solidFill>
                <a:latin typeface="Calibri" panose="020F0502020204030204"/>
              </a:rPr>
              <a:t>Investigations: </a:t>
            </a:r>
            <a:r>
              <a:rPr lang="en-GB" sz="2800" dirty="0">
                <a:solidFill>
                  <a:prstClr val="black"/>
                </a:solidFill>
                <a:latin typeface="Calibri" panose="020F0502020204030204"/>
              </a:rPr>
              <a:t>Normal renal and liver function</a:t>
            </a:r>
            <a:br>
              <a:rPr lang="en-GB" sz="2800" dirty="0">
                <a:solidFill>
                  <a:prstClr val="black"/>
                </a:solidFill>
                <a:latin typeface="Calibri" panose="020F0502020204030204"/>
              </a:rPr>
            </a:br>
            <a:r>
              <a:rPr lang="en-GB" sz="2800" dirty="0">
                <a:solidFill>
                  <a:prstClr val="black"/>
                </a:solidFill>
                <a:latin typeface="Calibri" panose="020F0502020204030204"/>
              </a:rPr>
              <a:t>Select the prescription that contains a prescribing error </a:t>
            </a:r>
            <a:endParaRPr lang="en-GB" sz="3600" dirty="0"/>
          </a:p>
        </p:txBody>
      </p:sp>
      <p:sp>
        <p:nvSpPr>
          <p:cNvPr id="3" name="TPAnswers" title="Answer Text"/>
          <p:cNvSpPr>
            <a:spLocks noGrp="1"/>
          </p:cNvSpPr>
          <p:nvPr>
            <p:ph type="body" idx="1"/>
            <p:custDataLst>
              <p:tags r:id="rId2"/>
            </p:custDataLst>
          </p:nvPr>
        </p:nvSpPr>
        <p:spPr>
          <a:xfrm>
            <a:off x="620063" y="3051707"/>
            <a:ext cx="8546123" cy="2743732"/>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Diclofenac 50 mg orally as required (max 150 mg/day)</a:t>
            </a:r>
          </a:p>
          <a:p>
            <a:pPr marL="514350" indent="-514350">
              <a:lnSpc>
                <a:spcPct val="100000"/>
              </a:lnSpc>
              <a:spcBef>
                <a:spcPct val="20000"/>
              </a:spcBef>
              <a:buFont typeface="Arial" panose="020B0604020202020204" pitchFamily="34" charset="0"/>
              <a:buAutoNum type="alphaUcPeriod"/>
            </a:pPr>
            <a:r>
              <a:rPr lang="en-GB" sz="2400" dirty="0" err="1"/>
              <a:t>Edoxaban</a:t>
            </a:r>
            <a:r>
              <a:rPr lang="en-GB" sz="2400" dirty="0"/>
              <a:t> 60 mg orally daily</a:t>
            </a:r>
          </a:p>
          <a:p>
            <a:pPr marL="514350" indent="-514350">
              <a:lnSpc>
                <a:spcPct val="100000"/>
              </a:lnSpc>
              <a:spcBef>
                <a:spcPct val="20000"/>
              </a:spcBef>
              <a:buFont typeface="Arial" panose="020B0604020202020204" pitchFamily="34" charset="0"/>
              <a:buAutoNum type="alphaUcPeriod"/>
            </a:pPr>
            <a:r>
              <a:rPr lang="en-GB" sz="2400" dirty="0"/>
              <a:t>Fluoxetine 200 mg orally daily</a:t>
            </a:r>
          </a:p>
          <a:p>
            <a:pPr marL="514350" indent="-514350">
              <a:lnSpc>
                <a:spcPct val="100000"/>
              </a:lnSpc>
              <a:spcBef>
                <a:spcPct val="20000"/>
              </a:spcBef>
              <a:buFont typeface="Arial" panose="020B0604020202020204" pitchFamily="34" charset="0"/>
              <a:buAutoNum type="alphaUcPeriod"/>
            </a:pPr>
            <a:r>
              <a:rPr lang="en-GB" sz="2400" dirty="0"/>
              <a:t>Gabapentin 300 mg orally three times a day</a:t>
            </a:r>
          </a:p>
          <a:p>
            <a:pPr marL="514350" indent="-514350">
              <a:lnSpc>
                <a:spcPct val="100000"/>
              </a:lnSpc>
              <a:spcBef>
                <a:spcPct val="20000"/>
              </a:spcBef>
              <a:buFont typeface="Arial" panose="020B0604020202020204" pitchFamily="34" charset="0"/>
              <a:buAutoNum type="alphaUcPeriod"/>
            </a:pPr>
            <a:r>
              <a:rPr lang="en-GB" sz="2400" dirty="0"/>
              <a:t>Indapamide MR 1.5 mg orally daily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AI2" title="Correct Answer Indicator">
            <a:extLst>
              <a:ext uri="{FF2B5EF4-FFF2-40B4-BE49-F238E27FC236}">
                <a16:creationId xmlns:a16="http://schemas.microsoft.com/office/drawing/2014/main" id="{732C3227-BC94-4279-AE52-FC3DD248EEA1}"/>
              </a:ext>
            </a:extLst>
          </p:cNvPr>
          <p:cNvSpPr/>
          <p:nvPr>
            <p:custDataLst>
              <p:tags r:id="rId3"/>
            </p:custDataLst>
          </p:nvPr>
        </p:nvSpPr>
        <p:spPr>
          <a:xfrm rot="10800000">
            <a:off x="316672" y="3974531"/>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5776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par>
                          <p:cTn id="11" fill="hold">
                            <p:stCondLst>
                              <p:cond delay="0"/>
                            </p:stCondLst>
                            <p:childTnLst>
                              <p:par>
                                <p:cTn id="12" presetID="2" presetClass="entr" presetSubtype="4"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325563"/>
          </a:xfrm>
        </p:spPr>
        <p:txBody>
          <a:bodyPr>
            <a:noAutofit/>
          </a:bodyPr>
          <a:lstStyle/>
          <a:p>
            <a:r>
              <a:rPr lang="en-GB" sz="2400" b="1" dirty="0">
                <a:solidFill>
                  <a:prstClr val="black"/>
                </a:solidFill>
                <a:latin typeface="Calibri" panose="020F0502020204030204"/>
              </a:rPr>
              <a:t>(54M) </a:t>
            </a:r>
            <a:r>
              <a:rPr lang="en-GB" sz="2400" dirty="0">
                <a:solidFill>
                  <a:prstClr val="black"/>
                </a:solidFill>
                <a:latin typeface="Calibri" panose="020F0502020204030204"/>
              </a:rPr>
              <a:t>Admitted severe infective exacerbation of asthma</a:t>
            </a:r>
            <a:br>
              <a:rPr lang="en-GB" sz="2400" dirty="0">
                <a:solidFill>
                  <a:prstClr val="black"/>
                </a:solidFill>
                <a:latin typeface="Calibri" panose="020F0502020204030204"/>
              </a:rPr>
            </a:br>
            <a:r>
              <a:rPr lang="en-GB" sz="2400" b="1" dirty="0">
                <a:solidFill>
                  <a:prstClr val="black"/>
                </a:solidFill>
                <a:latin typeface="Calibri" panose="020F0502020204030204"/>
              </a:rPr>
              <a:t>PMH: </a:t>
            </a:r>
            <a:r>
              <a:rPr lang="en-GB" sz="2400" dirty="0">
                <a:solidFill>
                  <a:prstClr val="black"/>
                </a:solidFill>
                <a:latin typeface="Calibri" panose="020F0502020204030204"/>
              </a:rPr>
              <a:t>Asthma, depression</a:t>
            </a:r>
            <a:br>
              <a:rPr lang="en-GB" sz="2400" dirty="0">
                <a:solidFill>
                  <a:prstClr val="black"/>
                </a:solidFill>
                <a:latin typeface="Calibri" panose="020F0502020204030204"/>
              </a:rPr>
            </a:br>
            <a:r>
              <a:rPr lang="en-GB" sz="2400" b="1" dirty="0">
                <a:solidFill>
                  <a:prstClr val="black"/>
                </a:solidFill>
                <a:latin typeface="Calibri" panose="020F0502020204030204"/>
              </a:rPr>
              <a:t>Investigations: </a:t>
            </a:r>
            <a:r>
              <a:rPr lang="en-GB" sz="2400" dirty="0">
                <a:latin typeface="+mn-lt"/>
              </a:rPr>
              <a:t>Normal renal and liver function</a:t>
            </a:r>
            <a:br>
              <a:rPr lang="en-GB" sz="2400" dirty="0">
                <a:latin typeface="+mn-lt"/>
              </a:rPr>
            </a:br>
            <a:r>
              <a:rPr lang="en-GB" sz="2400" dirty="0">
                <a:latin typeface="+mn-lt"/>
              </a:rPr>
              <a:t>Select </a:t>
            </a:r>
            <a:r>
              <a:rPr lang="en-GB" sz="2400" i="1" dirty="0">
                <a:latin typeface="+mn-lt"/>
              </a:rPr>
              <a:t>TWO</a:t>
            </a:r>
            <a:r>
              <a:rPr lang="en-GB" sz="2400" dirty="0">
                <a:latin typeface="+mn-lt"/>
              </a:rPr>
              <a:t> prescriptions that contain a prescribing error </a:t>
            </a:r>
          </a:p>
        </p:txBody>
      </p:sp>
      <p:sp>
        <p:nvSpPr>
          <p:cNvPr id="3" name="TPAnswers" title="Answer Text"/>
          <p:cNvSpPr>
            <a:spLocks noGrp="1"/>
          </p:cNvSpPr>
          <p:nvPr>
            <p:ph type="body" idx="1"/>
            <p:custDataLst>
              <p:tags r:id="rId2"/>
            </p:custDataLst>
          </p:nvPr>
        </p:nvSpPr>
        <p:spPr>
          <a:xfrm>
            <a:off x="457200" y="2174480"/>
            <a:ext cx="7748954"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Clarithromycin 500 mg orally 12-hrly</a:t>
            </a:r>
          </a:p>
          <a:p>
            <a:pPr marL="514350" indent="-514350">
              <a:lnSpc>
                <a:spcPct val="100000"/>
              </a:lnSpc>
              <a:spcBef>
                <a:spcPct val="20000"/>
              </a:spcBef>
              <a:buFont typeface="Arial" panose="020B0604020202020204" pitchFamily="34" charset="0"/>
              <a:buAutoNum type="alphaUcPeriod"/>
            </a:pPr>
            <a:r>
              <a:rPr lang="en-GB" sz="2400" dirty="0"/>
              <a:t>Co-</a:t>
            </a:r>
            <a:r>
              <a:rPr lang="en-GB" sz="2400" dirty="0" err="1"/>
              <a:t>amoxiclav</a:t>
            </a:r>
            <a:r>
              <a:rPr lang="en-GB" sz="2400" dirty="0"/>
              <a:t> 1.2 g intravenously 8-hrly</a:t>
            </a:r>
          </a:p>
          <a:p>
            <a:pPr marL="514350" indent="-514350">
              <a:lnSpc>
                <a:spcPct val="100000"/>
              </a:lnSpc>
              <a:spcBef>
                <a:spcPct val="20000"/>
              </a:spcBef>
              <a:buFont typeface="Arial" panose="020B0604020202020204" pitchFamily="34" charset="0"/>
              <a:buAutoNum type="alphaUcPeriod"/>
            </a:pPr>
            <a:r>
              <a:rPr lang="en-GB" sz="2400" dirty="0"/>
              <a:t>Fluoxetine 20 mg orally daily</a:t>
            </a:r>
          </a:p>
          <a:p>
            <a:pPr marL="514350" indent="-514350">
              <a:lnSpc>
                <a:spcPct val="100000"/>
              </a:lnSpc>
              <a:spcBef>
                <a:spcPct val="20000"/>
              </a:spcBef>
              <a:buFont typeface="Arial" panose="020B0604020202020204" pitchFamily="34" charset="0"/>
              <a:buAutoNum type="alphaUcPeriod"/>
            </a:pPr>
            <a:r>
              <a:rPr lang="en-GB" sz="2400" dirty="0"/>
              <a:t>Enoxaparin 40mg intravenously 12-hrly</a:t>
            </a:r>
          </a:p>
          <a:p>
            <a:pPr marL="514350" indent="-514350">
              <a:lnSpc>
                <a:spcPct val="100000"/>
              </a:lnSpc>
              <a:spcBef>
                <a:spcPct val="20000"/>
              </a:spcBef>
              <a:buFont typeface="Arial" panose="020B0604020202020204" pitchFamily="34" charset="0"/>
              <a:buAutoNum type="alphaUcPeriod"/>
            </a:pPr>
            <a:r>
              <a:rPr lang="en-GB" sz="2400" dirty="0"/>
              <a:t>Ipratropium bromide 500 micrograms nebulised 6-hrly</a:t>
            </a:r>
          </a:p>
          <a:p>
            <a:pPr marL="514350" indent="-514350">
              <a:lnSpc>
                <a:spcPct val="100000"/>
              </a:lnSpc>
              <a:spcBef>
                <a:spcPct val="20000"/>
              </a:spcBef>
              <a:buFont typeface="Arial" panose="020B0604020202020204" pitchFamily="34" charset="0"/>
              <a:buAutoNum type="alphaUcPeriod"/>
            </a:pPr>
            <a:r>
              <a:rPr lang="en-GB" sz="2400" dirty="0"/>
              <a:t>Prednisolone 40 mg orally daily</a:t>
            </a:r>
          </a:p>
          <a:p>
            <a:pPr marL="514350" indent="-514350">
              <a:lnSpc>
                <a:spcPct val="100000"/>
              </a:lnSpc>
              <a:spcBef>
                <a:spcPct val="20000"/>
              </a:spcBef>
              <a:buFont typeface="Arial" panose="020B0604020202020204" pitchFamily="34" charset="0"/>
              <a:buAutoNum type="alphaUcPeriod"/>
            </a:pPr>
            <a:r>
              <a:rPr lang="en-GB" sz="2400" dirty="0"/>
              <a:t>Salbutamol 2.5 mg orally 6-hrly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99531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p:cNvSpPr>
            <a:spLocks noGrp="1"/>
          </p:cNvSpPr>
          <p:nvPr>
            <p:ph type="title"/>
          </p:nvPr>
        </p:nvSpPr>
        <p:spPr>
          <a:xfrm>
            <a:off x="457200" y="274638"/>
            <a:ext cx="10515600" cy="1325563"/>
          </a:xfrm>
        </p:spPr>
        <p:txBody>
          <a:bodyPr>
            <a:noAutofit/>
          </a:bodyPr>
          <a:lstStyle/>
          <a:p>
            <a:r>
              <a:rPr lang="en-GB" sz="2400" b="1" dirty="0">
                <a:solidFill>
                  <a:prstClr val="black"/>
                </a:solidFill>
                <a:latin typeface="Calibri" panose="020F0502020204030204"/>
              </a:rPr>
              <a:t>(54M) </a:t>
            </a:r>
            <a:r>
              <a:rPr lang="en-GB" sz="2400" dirty="0">
                <a:solidFill>
                  <a:prstClr val="black"/>
                </a:solidFill>
                <a:latin typeface="Calibri" panose="020F0502020204030204"/>
              </a:rPr>
              <a:t>Admitted severe infective exacerbation of asthma</a:t>
            </a:r>
            <a:br>
              <a:rPr lang="en-GB" sz="2400" dirty="0">
                <a:solidFill>
                  <a:prstClr val="black"/>
                </a:solidFill>
                <a:latin typeface="Calibri" panose="020F0502020204030204"/>
              </a:rPr>
            </a:br>
            <a:r>
              <a:rPr lang="en-GB" sz="2400" b="1" dirty="0">
                <a:solidFill>
                  <a:prstClr val="black"/>
                </a:solidFill>
                <a:latin typeface="Calibri" panose="020F0502020204030204"/>
              </a:rPr>
              <a:t>PMH: </a:t>
            </a:r>
            <a:r>
              <a:rPr lang="en-GB" sz="2400" dirty="0">
                <a:solidFill>
                  <a:prstClr val="black"/>
                </a:solidFill>
                <a:latin typeface="Calibri" panose="020F0502020204030204"/>
              </a:rPr>
              <a:t>Asthma, depression</a:t>
            </a:r>
            <a:br>
              <a:rPr lang="en-GB" sz="2400" dirty="0">
                <a:solidFill>
                  <a:prstClr val="black"/>
                </a:solidFill>
                <a:latin typeface="Calibri" panose="020F0502020204030204"/>
              </a:rPr>
            </a:br>
            <a:r>
              <a:rPr lang="en-GB" sz="2400" b="1" dirty="0">
                <a:solidFill>
                  <a:prstClr val="black"/>
                </a:solidFill>
                <a:latin typeface="Calibri" panose="020F0502020204030204"/>
              </a:rPr>
              <a:t>Investigations: </a:t>
            </a:r>
            <a:r>
              <a:rPr lang="en-GB" sz="2400" dirty="0">
                <a:latin typeface="+mn-lt"/>
              </a:rPr>
              <a:t>Normal renal and liver function</a:t>
            </a:r>
            <a:br>
              <a:rPr lang="en-GB" sz="2400" dirty="0">
                <a:latin typeface="+mn-lt"/>
              </a:rPr>
            </a:br>
            <a:r>
              <a:rPr lang="en-GB" sz="2400" dirty="0">
                <a:latin typeface="+mn-lt"/>
              </a:rPr>
              <a:t>Select </a:t>
            </a:r>
            <a:r>
              <a:rPr lang="en-GB" sz="2400" i="1" dirty="0">
                <a:latin typeface="+mn-lt"/>
              </a:rPr>
              <a:t>TWO</a:t>
            </a:r>
            <a:r>
              <a:rPr lang="en-GB" sz="2400" dirty="0">
                <a:latin typeface="+mn-lt"/>
              </a:rPr>
              <a:t> prescriptions that contain a prescribing error </a:t>
            </a:r>
          </a:p>
        </p:txBody>
      </p:sp>
      <p:sp>
        <p:nvSpPr>
          <p:cNvPr id="3" name="TPAnswers" title="Answer Text"/>
          <p:cNvSpPr>
            <a:spLocks noGrp="1"/>
          </p:cNvSpPr>
          <p:nvPr>
            <p:ph type="body" idx="1"/>
            <p:custDataLst>
              <p:tags r:id="rId2"/>
            </p:custDataLst>
          </p:nvPr>
        </p:nvSpPr>
        <p:spPr>
          <a:xfrm>
            <a:off x="457200" y="2174480"/>
            <a:ext cx="7748954" cy="4351338"/>
          </a:xfrm>
        </p:spPr>
        <p:txBody>
          <a:bodyPr>
            <a:normAutofit/>
          </a:bodyPr>
          <a:lstStyle/>
          <a:p>
            <a:pPr marL="514350" indent="-514350">
              <a:lnSpc>
                <a:spcPct val="100000"/>
              </a:lnSpc>
              <a:spcBef>
                <a:spcPct val="20000"/>
              </a:spcBef>
              <a:buFont typeface="Arial" panose="020B0604020202020204" pitchFamily="34" charset="0"/>
              <a:buAutoNum type="alphaUcPeriod"/>
            </a:pPr>
            <a:r>
              <a:rPr lang="en-GB" sz="2400" dirty="0"/>
              <a:t>Clarithromycin 500 mg orally 12-hrly</a:t>
            </a:r>
          </a:p>
          <a:p>
            <a:pPr marL="514350" indent="-514350">
              <a:lnSpc>
                <a:spcPct val="100000"/>
              </a:lnSpc>
              <a:spcBef>
                <a:spcPct val="20000"/>
              </a:spcBef>
              <a:buFont typeface="Arial" panose="020B0604020202020204" pitchFamily="34" charset="0"/>
              <a:buAutoNum type="alphaUcPeriod"/>
            </a:pPr>
            <a:r>
              <a:rPr lang="en-GB" sz="2400" dirty="0"/>
              <a:t>Co-</a:t>
            </a:r>
            <a:r>
              <a:rPr lang="en-GB" sz="2400" dirty="0" err="1"/>
              <a:t>amoxiclav</a:t>
            </a:r>
            <a:r>
              <a:rPr lang="en-GB" sz="2400" dirty="0"/>
              <a:t> 1.2 g intravenously 8-hrly</a:t>
            </a:r>
          </a:p>
          <a:p>
            <a:pPr marL="514350" indent="-514350">
              <a:lnSpc>
                <a:spcPct val="100000"/>
              </a:lnSpc>
              <a:spcBef>
                <a:spcPct val="20000"/>
              </a:spcBef>
              <a:buFont typeface="Arial" panose="020B0604020202020204" pitchFamily="34" charset="0"/>
              <a:buAutoNum type="alphaUcPeriod"/>
            </a:pPr>
            <a:r>
              <a:rPr lang="en-GB" sz="2400" dirty="0"/>
              <a:t>Fluoxetine 20 mg orally daily</a:t>
            </a:r>
          </a:p>
          <a:p>
            <a:pPr marL="514350" indent="-514350">
              <a:lnSpc>
                <a:spcPct val="100000"/>
              </a:lnSpc>
              <a:spcBef>
                <a:spcPct val="20000"/>
              </a:spcBef>
              <a:buFont typeface="Arial" panose="020B0604020202020204" pitchFamily="34" charset="0"/>
              <a:buAutoNum type="alphaUcPeriod"/>
            </a:pPr>
            <a:r>
              <a:rPr lang="en-GB" sz="2400" dirty="0"/>
              <a:t>Enoxaparin 40mg intravenously 12-hrly</a:t>
            </a:r>
          </a:p>
          <a:p>
            <a:pPr marL="514350" indent="-514350">
              <a:lnSpc>
                <a:spcPct val="100000"/>
              </a:lnSpc>
              <a:spcBef>
                <a:spcPct val="20000"/>
              </a:spcBef>
              <a:buFont typeface="Arial" panose="020B0604020202020204" pitchFamily="34" charset="0"/>
              <a:buAutoNum type="alphaUcPeriod"/>
            </a:pPr>
            <a:r>
              <a:rPr lang="en-GB" sz="2400" dirty="0"/>
              <a:t>Ipratropium bromide 500 micrograms nebulised 6-hrly</a:t>
            </a:r>
          </a:p>
          <a:p>
            <a:pPr marL="514350" indent="-514350">
              <a:lnSpc>
                <a:spcPct val="100000"/>
              </a:lnSpc>
              <a:spcBef>
                <a:spcPct val="20000"/>
              </a:spcBef>
              <a:buFont typeface="Arial" panose="020B0604020202020204" pitchFamily="34" charset="0"/>
              <a:buAutoNum type="alphaUcPeriod"/>
            </a:pPr>
            <a:r>
              <a:rPr lang="en-GB" sz="2400" dirty="0"/>
              <a:t>Prednisolone 40 mg orally daily</a:t>
            </a:r>
          </a:p>
          <a:p>
            <a:pPr marL="514350" indent="-514350">
              <a:lnSpc>
                <a:spcPct val="100000"/>
              </a:lnSpc>
              <a:spcBef>
                <a:spcPct val="20000"/>
              </a:spcBef>
              <a:buFont typeface="Arial" panose="020B0604020202020204" pitchFamily="34" charset="0"/>
              <a:buAutoNum type="alphaUcPeriod"/>
            </a:pPr>
            <a:r>
              <a:rPr lang="en-GB" sz="2400" dirty="0"/>
              <a:t>Salbutamol 2.5 mg orally 6-hrly</a:t>
            </a:r>
          </a:p>
        </p:txBody>
      </p:sp>
      <p:sp>
        <p:nvSpPr>
          <p:cNvPr id="4" name="TPPolling" title="Polling Shape"/>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AI1" title="Correct Answer Indicator">
            <a:extLst>
              <a:ext uri="{FF2B5EF4-FFF2-40B4-BE49-F238E27FC236}">
                <a16:creationId xmlns:a16="http://schemas.microsoft.com/office/drawing/2014/main" id="{315D7C41-4200-456B-9C49-AA043F758AA8}"/>
              </a:ext>
            </a:extLst>
          </p:cNvPr>
          <p:cNvSpPr/>
          <p:nvPr>
            <p:custDataLst>
              <p:tags r:id="rId3"/>
            </p:custDataLst>
          </p:nvPr>
        </p:nvSpPr>
        <p:spPr>
          <a:xfrm rot="10800000">
            <a:off x="172720" y="3582317"/>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AI1" title="Correct Answer Indicator">
            <a:extLst>
              <a:ext uri="{FF2B5EF4-FFF2-40B4-BE49-F238E27FC236}">
                <a16:creationId xmlns:a16="http://schemas.microsoft.com/office/drawing/2014/main" id="{3B4703D3-3D25-48A7-AA38-04651B1330DA}"/>
              </a:ext>
            </a:extLst>
          </p:cNvPr>
          <p:cNvSpPr/>
          <p:nvPr>
            <p:custDataLst>
              <p:tags r:id="rId4"/>
            </p:custDataLst>
          </p:nvPr>
        </p:nvSpPr>
        <p:spPr>
          <a:xfrm rot="10800000">
            <a:off x="172720" y="483855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66989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Summary – Wrong route</a:t>
            </a:r>
          </a:p>
        </p:txBody>
      </p:sp>
      <p:sp>
        <p:nvSpPr>
          <p:cNvPr id="3" name="Content Placeholder 2"/>
          <p:cNvSpPr>
            <a:spLocks noGrp="1"/>
          </p:cNvSpPr>
          <p:nvPr>
            <p:ph idx="1"/>
          </p:nvPr>
        </p:nvSpPr>
        <p:spPr/>
        <p:txBody>
          <a:bodyPr>
            <a:normAutofit/>
          </a:bodyPr>
          <a:lstStyle/>
          <a:p>
            <a:r>
              <a:rPr lang="en-GB" dirty="0"/>
              <a:t>Sounds silly, but check the route!</a:t>
            </a:r>
          </a:p>
          <a:p>
            <a:r>
              <a:rPr lang="en-GB" dirty="0"/>
              <a:t>Very important clinically (and in exam)</a:t>
            </a:r>
          </a:p>
        </p:txBody>
      </p:sp>
    </p:spTree>
    <p:extLst>
      <p:ext uri="{BB962C8B-B14F-4D97-AF65-F5344CB8AC3E}">
        <p14:creationId xmlns:p14="http://schemas.microsoft.com/office/powerpoint/2010/main" val="40486122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6352F-4865-1C6F-5560-B22210E2A4A3}"/>
              </a:ext>
            </a:extLst>
          </p:cNvPr>
          <p:cNvSpPr>
            <a:spLocks noGrp="1"/>
          </p:cNvSpPr>
          <p:nvPr>
            <p:ph type="title"/>
          </p:nvPr>
        </p:nvSpPr>
        <p:spPr>
          <a:xfrm>
            <a:off x="1030941" y="1151966"/>
            <a:ext cx="10515600" cy="1820676"/>
          </a:xfrm>
        </p:spPr>
        <p:txBody>
          <a:bodyPr>
            <a:normAutofit fontScale="90000"/>
          </a:bodyPr>
          <a:lstStyle/>
          <a:p>
            <a:pPr algn="ctr"/>
            <a:r>
              <a:rPr lang="en-GB" b="1" dirty="0">
                <a:solidFill>
                  <a:srgbClr val="FF0000"/>
                </a:solidFill>
              </a:rPr>
              <a:t>Further side effect / adverse effect Questions</a:t>
            </a:r>
            <a:br>
              <a:rPr lang="en-GB" b="1" dirty="0">
                <a:solidFill>
                  <a:srgbClr val="FF0000"/>
                </a:solidFill>
              </a:rPr>
            </a:br>
            <a:r>
              <a:rPr lang="en-GB" b="1" dirty="0">
                <a:solidFill>
                  <a:srgbClr val="FF0000"/>
                </a:solidFill>
              </a:rPr>
              <a:t>written by</a:t>
            </a:r>
            <a:br>
              <a:rPr lang="en-GB" b="1" dirty="0">
                <a:solidFill>
                  <a:srgbClr val="FF0000"/>
                </a:solidFill>
              </a:rPr>
            </a:br>
            <a:r>
              <a:rPr lang="en-GB" b="1" dirty="0">
                <a:solidFill>
                  <a:srgbClr val="FF0000"/>
                </a:solidFill>
              </a:rPr>
              <a:t>Dr Nicole Pereira 2023-24</a:t>
            </a:r>
          </a:p>
        </p:txBody>
      </p:sp>
    </p:spTree>
    <p:extLst>
      <p:ext uri="{BB962C8B-B14F-4D97-AF65-F5344CB8AC3E}">
        <p14:creationId xmlns:p14="http://schemas.microsoft.com/office/powerpoint/2010/main" val="14482173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28F5-8F57-8268-FFA0-94378192D6AC}"/>
              </a:ext>
            </a:extLst>
          </p:cNvPr>
          <p:cNvSpPr>
            <a:spLocks noGrp="1"/>
          </p:cNvSpPr>
          <p:nvPr>
            <p:ph type="title"/>
          </p:nvPr>
        </p:nvSpPr>
        <p:spPr>
          <a:xfrm>
            <a:off x="495946" y="170481"/>
            <a:ext cx="10915004" cy="2344119"/>
          </a:xfrm>
        </p:spPr>
        <p:txBody>
          <a:bodyPr>
            <a:noAutofit/>
          </a:bodyPr>
          <a:lstStyle/>
          <a:p>
            <a:r>
              <a:rPr lang="en-GB" sz="2800" b="1" dirty="0">
                <a:latin typeface="+mn-lt"/>
              </a:rPr>
              <a:t>(55W)</a:t>
            </a:r>
            <a:r>
              <a:rPr lang="en-GB" sz="2800" dirty="0"/>
              <a:t> admitted for Total Hip Replacement post hip fracture. During admission develops urinary tract infection and treated with antibiotics </a:t>
            </a:r>
            <a:br>
              <a:rPr lang="en-GB" sz="2800" dirty="0"/>
            </a:br>
            <a:r>
              <a:rPr lang="en-GB" sz="2800" b="1" dirty="0">
                <a:latin typeface="+mn-lt"/>
              </a:rPr>
              <a:t>PMH</a:t>
            </a:r>
            <a:r>
              <a:rPr lang="en-GB" sz="2800" dirty="0"/>
              <a:t>: Rheumatoid arthritis, on methotrexate.</a:t>
            </a:r>
            <a:br>
              <a:rPr lang="en-GB" sz="2800" dirty="0"/>
            </a:br>
            <a:r>
              <a:rPr lang="en-GB" sz="2800" dirty="0"/>
              <a:t>Over the past two weeks decline in white blood cell count.</a:t>
            </a:r>
            <a:br>
              <a:rPr lang="en-GB" sz="2800" dirty="0"/>
            </a:br>
            <a:r>
              <a:rPr lang="en-GB" sz="2800" dirty="0"/>
              <a:t>What could be the single drug that could be responsible for her decline?</a:t>
            </a:r>
          </a:p>
        </p:txBody>
      </p:sp>
      <p:graphicFrame>
        <p:nvGraphicFramePr>
          <p:cNvPr id="5" name="Table 5">
            <a:extLst>
              <a:ext uri="{FF2B5EF4-FFF2-40B4-BE49-F238E27FC236}">
                <a16:creationId xmlns:a16="http://schemas.microsoft.com/office/drawing/2014/main" id="{ED817BAC-2723-08E9-5C90-A2EC988E54F5}"/>
              </a:ext>
            </a:extLst>
          </p:cNvPr>
          <p:cNvGraphicFramePr>
            <a:graphicFrameLocks noGrp="1"/>
          </p:cNvGraphicFramePr>
          <p:nvPr>
            <p:ph idx="1"/>
            <p:extLst>
              <p:ext uri="{D42A27DB-BD31-4B8C-83A1-F6EECF244321}">
                <p14:modId xmlns:p14="http://schemas.microsoft.com/office/powerpoint/2010/main" val="185211555"/>
              </p:ext>
            </p:extLst>
          </p:nvPr>
        </p:nvGraphicFramePr>
        <p:xfrm>
          <a:off x="847724" y="2514600"/>
          <a:ext cx="10191752" cy="3810000"/>
        </p:xfrm>
        <a:graphic>
          <a:graphicData uri="http://schemas.openxmlformats.org/drawingml/2006/table">
            <a:tbl>
              <a:tblPr firstRow="1" bandRow="1">
                <a:tableStyleId>{5940675A-B579-460E-94D1-54222C63F5DA}</a:tableStyleId>
              </a:tblPr>
              <a:tblGrid>
                <a:gridCol w="3457576">
                  <a:extLst>
                    <a:ext uri="{9D8B030D-6E8A-4147-A177-3AD203B41FA5}">
                      <a16:colId xmlns:a16="http://schemas.microsoft.com/office/drawing/2014/main" val="1824403172"/>
                    </a:ext>
                  </a:extLst>
                </a:gridCol>
                <a:gridCol w="1638300">
                  <a:extLst>
                    <a:ext uri="{9D8B030D-6E8A-4147-A177-3AD203B41FA5}">
                      <a16:colId xmlns:a16="http://schemas.microsoft.com/office/drawing/2014/main" val="14351662"/>
                    </a:ext>
                  </a:extLst>
                </a:gridCol>
                <a:gridCol w="2547938">
                  <a:extLst>
                    <a:ext uri="{9D8B030D-6E8A-4147-A177-3AD203B41FA5}">
                      <a16:colId xmlns:a16="http://schemas.microsoft.com/office/drawing/2014/main" val="326815899"/>
                    </a:ext>
                  </a:extLst>
                </a:gridCol>
                <a:gridCol w="2547938">
                  <a:extLst>
                    <a:ext uri="{9D8B030D-6E8A-4147-A177-3AD203B41FA5}">
                      <a16:colId xmlns:a16="http://schemas.microsoft.com/office/drawing/2014/main" val="2929607089"/>
                    </a:ext>
                  </a:extLst>
                </a:gridCol>
              </a:tblGrid>
              <a:tr h="762000">
                <a:tc>
                  <a:txBody>
                    <a:bodyPr/>
                    <a:lstStyle/>
                    <a:p>
                      <a:r>
                        <a:rPr lang="en-GB" sz="2800" dirty="0"/>
                        <a:t>Gabapentin</a:t>
                      </a:r>
                    </a:p>
                  </a:txBody>
                  <a:tcPr/>
                </a:tc>
                <a:tc>
                  <a:txBody>
                    <a:bodyPr/>
                    <a:lstStyle/>
                    <a:p>
                      <a:r>
                        <a:rPr lang="en-GB" sz="2800" dirty="0"/>
                        <a:t>300 mg</a:t>
                      </a:r>
                    </a:p>
                  </a:txBody>
                  <a:tcPr/>
                </a:tc>
                <a:tc>
                  <a:txBody>
                    <a:bodyPr/>
                    <a:lstStyle/>
                    <a:p>
                      <a:r>
                        <a:rPr lang="en-GB" sz="2800" dirty="0"/>
                        <a:t>Oral </a:t>
                      </a:r>
                    </a:p>
                  </a:txBody>
                  <a:tcPr/>
                </a:tc>
                <a:tc>
                  <a:txBody>
                    <a:bodyPr/>
                    <a:lstStyle/>
                    <a:p>
                      <a:r>
                        <a:rPr lang="en-GB" sz="2800" dirty="0"/>
                        <a:t>8 hourly </a:t>
                      </a:r>
                    </a:p>
                  </a:txBody>
                  <a:tcPr/>
                </a:tc>
                <a:extLst>
                  <a:ext uri="{0D108BD9-81ED-4DB2-BD59-A6C34878D82A}">
                    <a16:rowId xmlns:a16="http://schemas.microsoft.com/office/drawing/2014/main" val="934618540"/>
                  </a:ext>
                </a:extLst>
              </a:tr>
              <a:tr h="762000">
                <a:tc>
                  <a:txBody>
                    <a:bodyPr/>
                    <a:lstStyle/>
                    <a:p>
                      <a:r>
                        <a:rPr lang="en-GB" sz="2800" dirty="0"/>
                        <a:t>Bendroflumethiazide </a:t>
                      </a:r>
                    </a:p>
                  </a:txBody>
                  <a:tcPr/>
                </a:tc>
                <a:tc>
                  <a:txBody>
                    <a:bodyPr/>
                    <a:lstStyle/>
                    <a:p>
                      <a:r>
                        <a:rPr lang="en-GB" sz="2800" dirty="0"/>
                        <a:t>2.5 mg </a:t>
                      </a:r>
                    </a:p>
                  </a:txBody>
                  <a:tcPr/>
                </a:tc>
                <a:tc>
                  <a:txBody>
                    <a:bodyPr/>
                    <a:lstStyle/>
                    <a:p>
                      <a:r>
                        <a:rPr lang="en-GB" sz="2800" dirty="0"/>
                        <a:t>oral</a:t>
                      </a:r>
                    </a:p>
                  </a:txBody>
                  <a:tcPr/>
                </a:tc>
                <a:tc>
                  <a:txBody>
                    <a:bodyPr/>
                    <a:lstStyle/>
                    <a:p>
                      <a:r>
                        <a:rPr lang="en-GB" sz="2800" dirty="0"/>
                        <a:t>Daily </a:t>
                      </a:r>
                    </a:p>
                  </a:txBody>
                  <a:tcPr/>
                </a:tc>
                <a:extLst>
                  <a:ext uri="{0D108BD9-81ED-4DB2-BD59-A6C34878D82A}">
                    <a16:rowId xmlns:a16="http://schemas.microsoft.com/office/drawing/2014/main" val="800184443"/>
                  </a:ext>
                </a:extLst>
              </a:tr>
              <a:tr h="762000">
                <a:tc>
                  <a:txBody>
                    <a:bodyPr/>
                    <a:lstStyle/>
                    <a:p>
                      <a:r>
                        <a:rPr lang="en-GB" sz="2800" dirty="0"/>
                        <a:t>Amlodipine </a:t>
                      </a:r>
                    </a:p>
                  </a:txBody>
                  <a:tcPr/>
                </a:tc>
                <a:tc>
                  <a:txBody>
                    <a:bodyPr/>
                    <a:lstStyle/>
                    <a:p>
                      <a:r>
                        <a:rPr lang="en-GB" sz="2800" dirty="0"/>
                        <a:t>5 mg</a:t>
                      </a:r>
                    </a:p>
                  </a:txBody>
                  <a:tcPr/>
                </a:tc>
                <a:tc>
                  <a:txBody>
                    <a:bodyPr/>
                    <a:lstStyle/>
                    <a:p>
                      <a:r>
                        <a:rPr lang="en-GB" sz="2800" dirty="0"/>
                        <a:t>oral</a:t>
                      </a:r>
                    </a:p>
                  </a:txBody>
                  <a:tcPr/>
                </a:tc>
                <a:tc>
                  <a:txBody>
                    <a:bodyPr/>
                    <a:lstStyle/>
                    <a:p>
                      <a:r>
                        <a:rPr lang="en-GB" sz="2800" dirty="0"/>
                        <a:t>Daily </a:t>
                      </a:r>
                    </a:p>
                  </a:txBody>
                  <a:tcPr/>
                </a:tc>
                <a:extLst>
                  <a:ext uri="{0D108BD9-81ED-4DB2-BD59-A6C34878D82A}">
                    <a16:rowId xmlns:a16="http://schemas.microsoft.com/office/drawing/2014/main" val="1445278028"/>
                  </a:ext>
                </a:extLst>
              </a:tr>
              <a:tr h="762000">
                <a:tc>
                  <a:txBody>
                    <a:bodyPr/>
                    <a:lstStyle/>
                    <a:p>
                      <a:r>
                        <a:rPr lang="en-GB" sz="2800" dirty="0"/>
                        <a:t>Trimethoprim</a:t>
                      </a:r>
                    </a:p>
                  </a:txBody>
                  <a:tcPr/>
                </a:tc>
                <a:tc>
                  <a:txBody>
                    <a:bodyPr/>
                    <a:lstStyle/>
                    <a:p>
                      <a:r>
                        <a:rPr lang="en-GB" sz="2800" dirty="0"/>
                        <a:t>200 mg</a:t>
                      </a:r>
                    </a:p>
                  </a:txBody>
                  <a:tcPr/>
                </a:tc>
                <a:tc>
                  <a:txBody>
                    <a:bodyPr/>
                    <a:lstStyle/>
                    <a:p>
                      <a:r>
                        <a:rPr lang="en-GB" sz="2800" dirty="0"/>
                        <a:t>Oral </a:t>
                      </a:r>
                    </a:p>
                  </a:txBody>
                  <a:tcPr/>
                </a:tc>
                <a:tc>
                  <a:txBody>
                    <a:bodyPr/>
                    <a:lstStyle/>
                    <a:p>
                      <a:r>
                        <a:rPr lang="en-GB" sz="2800" dirty="0"/>
                        <a:t>12- hourly</a:t>
                      </a:r>
                    </a:p>
                  </a:txBody>
                  <a:tcPr/>
                </a:tc>
                <a:extLst>
                  <a:ext uri="{0D108BD9-81ED-4DB2-BD59-A6C34878D82A}">
                    <a16:rowId xmlns:a16="http://schemas.microsoft.com/office/drawing/2014/main" val="3603302201"/>
                  </a:ext>
                </a:extLst>
              </a:tr>
              <a:tr h="762000">
                <a:tc>
                  <a:txBody>
                    <a:bodyPr/>
                    <a:lstStyle/>
                    <a:p>
                      <a:r>
                        <a:rPr lang="en-GB" sz="2800" dirty="0"/>
                        <a:t>Cyclizine </a:t>
                      </a:r>
                    </a:p>
                  </a:txBody>
                  <a:tcPr/>
                </a:tc>
                <a:tc>
                  <a:txBody>
                    <a:bodyPr/>
                    <a:lstStyle/>
                    <a:p>
                      <a:r>
                        <a:rPr lang="en-GB" sz="2800" dirty="0"/>
                        <a:t>50 mg</a:t>
                      </a:r>
                    </a:p>
                  </a:txBody>
                  <a:tcPr/>
                </a:tc>
                <a:tc>
                  <a:txBody>
                    <a:bodyPr/>
                    <a:lstStyle/>
                    <a:p>
                      <a:r>
                        <a:rPr lang="en-GB" sz="2800" dirty="0"/>
                        <a:t>Oral </a:t>
                      </a:r>
                    </a:p>
                  </a:txBody>
                  <a:tcPr/>
                </a:tc>
                <a:tc>
                  <a:txBody>
                    <a:bodyPr/>
                    <a:lstStyle/>
                    <a:p>
                      <a:r>
                        <a:rPr lang="en-GB" sz="2800" dirty="0"/>
                        <a:t>As required</a:t>
                      </a:r>
                    </a:p>
                  </a:txBody>
                  <a:tcPr/>
                </a:tc>
                <a:extLst>
                  <a:ext uri="{0D108BD9-81ED-4DB2-BD59-A6C34878D82A}">
                    <a16:rowId xmlns:a16="http://schemas.microsoft.com/office/drawing/2014/main" val="2891789817"/>
                  </a:ext>
                </a:extLst>
              </a:tr>
            </a:tbl>
          </a:graphicData>
        </a:graphic>
      </p:graphicFrame>
    </p:spTree>
    <p:extLst>
      <p:ext uri="{BB962C8B-B14F-4D97-AF65-F5344CB8AC3E}">
        <p14:creationId xmlns:p14="http://schemas.microsoft.com/office/powerpoint/2010/main" val="24301773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28F5-8F57-8268-FFA0-94378192D6AC}"/>
              </a:ext>
            </a:extLst>
          </p:cNvPr>
          <p:cNvSpPr>
            <a:spLocks noGrp="1"/>
          </p:cNvSpPr>
          <p:nvPr>
            <p:ph type="title"/>
          </p:nvPr>
        </p:nvSpPr>
        <p:spPr>
          <a:xfrm>
            <a:off x="781050" y="533400"/>
            <a:ext cx="10629900" cy="1538288"/>
          </a:xfrm>
        </p:spPr>
        <p:txBody>
          <a:bodyPr>
            <a:noAutofit/>
          </a:bodyPr>
          <a:lstStyle/>
          <a:p>
            <a:r>
              <a:rPr lang="en-GB" sz="2400" b="1" dirty="0">
                <a:latin typeface="+mn-lt"/>
              </a:rPr>
              <a:t>(55W)</a:t>
            </a:r>
            <a:r>
              <a:rPr lang="en-GB" sz="2400" dirty="0"/>
              <a:t>admitted for Total Hip Replacement post hip fracture. During admission develops urinary tract infection and treated with antibiotics </a:t>
            </a:r>
            <a:br>
              <a:rPr lang="en-GB" sz="2400" dirty="0"/>
            </a:br>
            <a:r>
              <a:rPr lang="en-GB" sz="2400" b="1" dirty="0">
                <a:latin typeface="+mn-lt"/>
              </a:rPr>
              <a:t>PMH:</a:t>
            </a:r>
            <a:r>
              <a:rPr lang="en-GB" sz="2400" dirty="0"/>
              <a:t> Rheumatoid arthritis, on methotrexate.</a:t>
            </a:r>
            <a:br>
              <a:rPr lang="en-GB" sz="2400" dirty="0"/>
            </a:br>
            <a:r>
              <a:rPr lang="en-GB" sz="2400" dirty="0"/>
              <a:t>Over the past two weeks decline in white blood cell count.</a:t>
            </a:r>
            <a:br>
              <a:rPr lang="en-GB" sz="2400" dirty="0"/>
            </a:br>
            <a:r>
              <a:rPr lang="en-GB" sz="2400" dirty="0"/>
              <a:t>What could be the single drug that could be responsible for her decline?</a:t>
            </a:r>
          </a:p>
        </p:txBody>
      </p:sp>
      <p:graphicFrame>
        <p:nvGraphicFramePr>
          <p:cNvPr id="5" name="Table 5">
            <a:extLst>
              <a:ext uri="{FF2B5EF4-FFF2-40B4-BE49-F238E27FC236}">
                <a16:creationId xmlns:a16="http://schemas.microsoft.com/office/drawing/2014/main" id="{ED817BAC-2723-08E9-5C90-A2EC988E54F5}"/>
              </a:ext>
            </a:extLst>
          </p:cNvPr>
          <p:cNvGraphicFramePr>
            <a:graphicFrameLocks noGrp="1"/>
          </p:cNvGraphicFramePr>
          <p:nvPr>
            <p:ph idx="1"/>
          </p:nvPr>
        </p:nvGraphicFramePr>
        <p:xfrm>
          <a:off x="847724" y="2514600"/>
          <a:ext cx="10191752" cy="3810000"/>
        </p:xfrm>
        <a:graphic>
          <a:graphicData uri="http://schemas.openxmlformats.org/drawingml/2006/table">
            <a:tbl>
              <a:tblPr firstRow="1" bandRow="1">
                <a:tableStyleId>{5940675A-B579-460E-94D1-54222C63F5DA}</a:tableStyleId>
              </a:tblPr>
              <a:tblGrid>
                <a:gridCol w="3457576">
                  <a:extLst>
                    <a:ext uri="{9D8B030D-6E8A-4147-A177-3AD203B41FA5}">
                      <a16:colId xmlns:a16="http://schemas.microsoft.com/office/drawing/2014/main" val="1824403172"/>
                    </a:ext>
                  </a:extLst>
                </a:gridCol>
                <a:gridCol w="1638300">
                  <a:extLst>
                    <a:ext uri="{9D8B030D-6E8A-4147-A177-3AD203B41FA5}">
                      <a16:colId xmlns:a16="http://schemas.microsoft.com/office/drawing/2014/main" val="14351662"/>
                    </a:ext>
                  </a:extLst>
                </a:gridCol>
                <a:gridCol w="2547938">
                  <a:extLst>
                    <a:ext uri="{9D8B030D-6E8A-4147-A177-3AD203B41FA5}">
                      <a16:colId xmlns:a16="http://schemas.microsoft.com/office/drawing/2014/main" val="326815899"/>
                    </a:ext>
                  </a:extLst>
                </a:gridCol>
                <a:gridCol w="2547938">
                  <a:extLst>
                    <a:ext uri="{9D8B030D-6E8A-4147-A177-3AD203B41FA5}">
                      <a16:colId xmlns:a16="http://schemas.microsoft.com/office/drawing/2014/main" val="2929607089"/>
                    </a:ext>
                  </a:extLst>
                </a:gridCol>
              </a:tblGrid>
              <a:tr h="762000">
                <a:tc>
                  <a:txBody>
                    <a:bodyPr/>
                    <a:lstStyle/>
                    <a:p>
                      <a:r>
                        <a:rPr lang="en-GB" sz="2800" dirty="0"/>
                        <a:t>Gabapentin</a:t>
                      </a:r>
                    </a:p>
                  </a:txBody>
                  <a:tcPr/>
                </a:tc>
                <a:tc>
                  <a:txBody>
                    <a:bodyPr/>
                    <a:lstStyle/>
                    <a:p>
                      <a:r>
                        <a:rPr lang="en-GB" sz="2800" dirty="0"/>
                        <a:t>300 mg</a:t>
                      </a:r>
                    </a:p>
                  </a:txBody>
                  <a:tcPr/>
                </a:tc>
                <a:tc>
                  <a:txBody>
                    <a:bodyPr/>
                    <a:lstStyle/>
                    <a:p>
                      <a:r>
                        <a:rPr lang="en-GB" sz="2800" dirty="0"/>
                        <a:t>Oral </a:t>
                      </a:r>
                    </a:p>
                  </a:txBody>
                  <a:tcPr/>
                </a:tc>
                <a:tc>
                  <a:txBody>
                    <a:bodyPr/>
                    <a:lstStyle/>
                    <a:p>
                      <a:r>
                        <a:rPr lang="en-GB" sz="2800" dirty="0"/>
                        <a:t>8 hourly </a:t>
                      </a:r>
                    </a:p>
                  </a:txBody>
                  <a:tcPr/>
                </a:tc>
                <a:extLst>
                  <a:ext uri="{0D108BD9-81ED-4DB2-BD59-A6C34878D82A}">
                    <a16:rowId xmlns:a16="http://schemas.microsoft.com/office/drawing/2014/main" val="934618540"/>
                  </a:ext>
                </a:extLst>
              </a:tr>
              <a:tr h="762000">
                <a:tc>
                  <a:txBody>
                    <a:bodyPr/>
                    <a:lstStyle/>
                    <a:p>
                      <a:r>
                        <a:rPr lang="en-GB" sz="2800" dirty="0"/>
                        <a:t>Bendroflumethiazide </a:t>
                      </a:r>
                    </a:p>
                  </a:txBody>
                  <a:tcPr/>
                </a:tc>
                <a:tc>
                  <a:txBody>
                    <a:bodyPr/>
                    <a:lstStyle/>
                    <a:p>
                      <a:r>
                        <a:rPr lang="en-GB" sz="2800" dirty="0"/>
                        <a:t>2.5 mg </a:t>
                      </a:r>
                    </a:p>
                  </a:txBody>
                  <a:tcPr/>
                </a:tc>
                <a:tc>
                  <a:txBody>
                    <a:bodyPr/>
                    <a:lstStyle/>
                    <a:p>
                      <a:r>
                        <a:rPr lang="en-GB" sz="2800" dirty="0"/>
                        <a:t>oral</a:t>
                      </a:r>
                    </a:p>
                  </a:txBody>
                  <a:tcPr/>
                </a:tc>
                <a:tc>
                  <a:txBody>
                    <a:bodyPr/>
                    <a:lstStyle/>
                    <a:p>
                      <a:r>
                        <a:rPr lang="en-GB" sz="2800" dirty="0"/>
                        <a:t>Daily </a:t>
                      </a:r>
                    </a:p>
                  </a:txBody>
                  <a:tcPr/>
                </a:tc>
                <a:extLst>
                  <a:ext uri="{0D108BD9-81ED-4DB2-BD59-A6C34878D82A}">
                    <a16:rowId xmlns:a16="http://schemas.microsoft.com/office/drawing/2014/main" val="800184443"/>
                  </a:ext>
                </a:extLst>
              </a:tr>
              <a:tr h="762000">
                <a:tc>
                  <a:txBody>
                    <a:bodyPr/>
                    <a:lstStyle/>
                    <a:p>
                      <a:r>
                        <a:rPr lang="en-GB" sz="2800" dirty="0"/>
                        <a:t>Amlodipine </a:t>
                      </a:r>
                    </a:p>
                  </a:txBody>
                  <a:tcPr/>
                </a:tc>
                <a:tc>
                  <a:txBody>
                    <a:bodyPr/>
                    <a:lstStyle/>
                    <a:p>
                      <a:r>
                        <a:rPr lang="en-GB" sz="2800" dirty="0"/>
                        <a:t>5 mg</a:t>
                      </a:r>
                    </a:p>
                  </a:txBody>
                  <a:tcPr/>
                </a:tc>
                <a:tc>
                  <a:txBody>
                    <a:bodyPr/>
                    <a:lstStyle/>
                    <a:p>
                      <a:r>
                        <a:rPr lang="en-GB" sz="2800" dirty="0"/>
                        <a:t>oral</a:t>
                      </a:r>
                    </a:p>
                  </a:txBody>
                  <a:tcPr/>
                </a:tc>
                <a:tc>
                  <a:txBody>
                    <a:bodyPr/>
                    <a:lstStyle/>
                    <a:p>
                      <a:r>
                        <a:rPr lang="en-GB" sz="2800" dirty="0"/>
                        <a:t>Daily </a:t>
                      </a:r>
                    </a:p>
                  </a:txBody>
                  <a:tcPr/>
                </a:tc>
                <a:extLst>
                  <a:ext uri="{0D108BD9-81ED-4DB2-BD59-A6C34878D82A}">
                    <a16:rowId xmlns:a16="http://schemas.microsoft.com/office/drawing/2014/main" val="1445278028"/>
                  </a:ext>
                </a:extLst>
              </a:tr>
              <a:tr h="762000">
                <a:tc>
                  <a:txBody>
                    <a:bodyPr/>
                    <a:lstStyle/>
                    <a:p>
                      <a:r>
                        <a:rPr lang="en-GB" sz="2800" dirty="0"/>
                        <a:t>Trimethoprim</a:t>
                      </a:r>
                    </a:p>
                  </a:txBody>
                  <a:tcPr/>
                </a:tc>
                <a:tc>
                  <a:txBody>
                    <a:bodyPr/>
                    <a:lstStyle/>
                    <a:p>
                      <a:r>
                        <a:rPr lang="en-GB" sz="2800" dirty="0"/>
                        <a:t>200 mg</a:t>
                      </a:r>
                    </a:p>
                  </a:txBody>
                  <a:tcPr/>
                </a:tc>
                <a:tc>
                  <a:txBody>
                    <a:bodyPr/>
                    <a:lstStyle/>
                    <a:p>
                      <a:r>
                        <a:rPr lang="en-GB" sz="2800" dirty="0"/>
                        <a:t>Oral </a:t>
                      </a:r>
                    </a:p>
                  </a:txBody>
                  <a:tcPr/>
                </a:tc>
                <a:tc>
                  <a:txBody>
                    <a:bodyPr/>
                    <a:lstStyle/>
                    <a:p>
                      <a:r>
                        <a:rPr lang="en-GB" sz="2800" dirty="0"/>
                        <a:t>12- hourly</a:t>
                      </a:r>
                    </a:p>
                  </a:txBody>
                  <a:tcPr/>
                </a:tc>
                <a:extLst>
                  <a:ext uri="{0D108BD9-81ED-4DB2-BD59-A6C34878D82A}">
                    <a16:rowId xmlns:a16="http://schemas.microsoft.com/office/drawing/2014/main" val="3603302201"/>
                  </a:ext>
                </a:extLst>
              </a:tr>
              <a:tr h="762000">
                <a:tc>
                  <a:txBody>
                    <a:bodyPr/>
                    <a:lstStyle/>
                    <a:p>
                      <a:r>
                        <a:rPr lang="en-GB" sz="2800" dirty="0"/>
                        <a:t>Cyclizine </a:t>
                      </a:r>
                    </a:p>
                  </a:txBody>
                  <a:tcPr/>
                </a:tc>
                <a:tc>
                  <a:txBody>
                    <a:bodyPr/>
                    <a:lstStyle/>
                    <a:p>
                      <a:r>
                        <a:rPr lang="en-GB" sz="2800" dirty="0"/>
                        <a:t>50 mg</a:t>
                      </a:r>
                    </a:p>
                  </a:txBody>
                  <a:tcPr/>
                </a:tc>
                <a:tc>
                  <a:txBody>
                    <a:bodyPr/>
                    <a:lstStyle/>
                    <a:p>
                      <a:r>
                        <a:rPr lang="en-GB" sz="2800" dirty="0"/>
                        <a:t>Oral </a:t>
                      </a:r>
                    </a:p>
                  </a:txBody>
                  <a:tcPr/>
                </a:tc>
                <a:tc>
                  <a:txBody>
                    <a:bodyPr/>
                    <a:lstStyle/>
                    <a:p>
                      <a:r>
                        <a:rPr lang="en-GB" sz="2800" dirty="0"/>
                        <a:t>As required</a:t>
                      </a:r>
                    </a:p>
                  </a:txBody>
                  <a:tcPr/>
                </a:tc>
                <a:extLst>
                  <a:ext uri="{0D108BD9-81ED-4DB2-BD59-A6C34878D82A}">
                    <a16:rowId xmlns:a16="http://schemas.microsoft.com/office/drawing/2014/main" val="2891789817"/>
                  </a:ext>
                </a:extLst>
              </a:tr>
            </a:tbl>
          </a:graphicData>
        </a:graphic>
      </p:graphicFrame>
      <p:sp>
        <p:nvSpPr>
          <p:cNvPr id="3" name="CAI1" title="Correct Answer Indicator">
            <a:extLst>
              <a:ext uri="{FF2B5EF4-FFF2-40B4-BE49-F238E27FC236}">
                <a16:creationId xmlns:a16="http://schemas.microsoft.com/office/drawing/2014/main" id="{DDB83FD6-2A84-F9F8-3520-FDE16BA63059}"/>
              </a:ext>
            </a:extLst>
          </p:cNvPr>
          <p:cNvSpPr/>
          <p:nvPr>
            <p:custDataLst>
              <p:tags r:id="rId1"/>
            </p:custDataLst>
          </p:nvPr>
        </p:nvSpPr>
        <p:spPr>
          <a:xfrm rot="10800000">
            <a:off x="277494" y="500758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791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2FF47-C7CE-B04D-D341-254C88B3AACE}"/>
              </a:ext>
            </a:extLst>
          </p:cNvPr>
          <p:cNvSpPr>
            <a:spLocks noGrp="1"/>
          </p:cNvSpPr>
          <p:nvPr>
            <p:ph type="title"/>
          </p:nvPr>
        </p:nvSpPr>
        <p:spPr/>
        <p:txBody>
          <a:bodyPr/>
          <a:lstStyle/>
          <a:p>
            <a:r>
              <a:rPr lang="en-GB" dirty="0"/>
              <a:t>Contraindication</a:t>
            </a:r>
          </a:p>
        </p:txBody>
      </p:sp>
      <p:sp>
        <p:nvSpPr>
          <p:cNvPr id="3" name="Content Placeholder 2">
            <a:extLst>
              <a:ext uri="{FF2B5EF4-FFF2-40B4-BE49-F238E27FC236}">
                <a16:creationId xmlns:a16="http://schemas.microsoft.com/office/drawing/2014/main" id="{683B4D76-3566-AD7C-881D-E51ED43B4A8B}"/>
              </a:ext>
            </a:extLst>
          </p:cNvPr>
          <p:cNvSpPr>
            <a:spLocks noGrp="1"/>
          </p:cNvSpPr>
          <p:nvPr>
            <p:ph idx="1"/>
          </p:nvPr>
        </p:nvSpPr>
        <p:spPr/>
        <p:txBody>
          <a:bodyPr/>
          <a:lstStyle/>
          <a:p>
            <a:r>
              <a:rPr lang="en-GB" dirty="0"/>
              <a:t>Trimethoprim is a folate antagonist , like Methotrexate . Taking both together can lead to toxicity and bone marrow suppression, pancytopenia and neutropenic sepsis.</a:t>
            </a:r>
          </a:p>
          <a:p>
            <a:r>
              <a:rPr lang="en-GB" dirty="0"/>
              <a:t>IMP: Trimethoprim is </a:t>
            </a:r>
            <a:r>
              <a:rPr lang="en-GB" b="1" dirty="0"/>
              <a:t>C/I</a:t>
            </a:r>
            <a:r>
              <a:rPr lang="en-GB" dirty="0"/>
              <a:t> in patients receiving Methotrexate.</a:t>
            </a:r>
          </a:p>
        </p:txBody>
      </p:sp>
    </p:spTree>
    <p:extLst>
      <p:ext uri="{BB962C8B-B14F-4D97-AF65-F5344CB8AC3E}">
        <p14:creationId xmlns:p14="http://schemas.microsoft.com/office/powerpoint/2010/main" val="22636011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A2FA5-A36D-8830-A6FB-1127C46473C8}"/>
              </a:ext>
            </a:extLst>
          </p:cNvPr>
          <p:cNvSpPr>
            <a:spLocks noGrp="1"/>
          </p:cNvSpPr>
          <p:nvPr>
            <p:ph type="title"/>
          </p:nvPr>
        </p:nvSpPr>
        <p:spPr>
          <a:xfrm>
            <a:off x="838200" y="1"/>
            <a:ext cx="10515600" cy="3562350"/>
          </a:xfrm>
        </p:spPr>
        <p:txBody>
          <a:bodyPr>
            <a:normAutofit/>
          </a:bodyPr>
          <a:lstStyle/>
          <a:p>
            <a:r>
              <a:rPr lang="en-GB" sz="2800" b="1" dirty="0"/>
              <a:t>85M</a:t>
            </a:r>
            <a:r>
              <a:rPr lang="en-GB" sz="2800" dirty="0"/>
              <a:t> presents to ED after a fall. PMH: well controlled Parkinson’s disease , receiving co –</a:t>
            </a:r>
            <a:r>
              <a:rPr lang="en-GB" sz="2800" dirty="0" err="1"/>
              <a:t>careldopa</a:t>
            </a:r>
            <a:r>
              <a:rPr lang="en-GB" sz="2800" dirty="0"/>
              <a:t> 125mg orally every 8 hourly. He also complains of urinary frequency. His urinary dipstick results come back as positive for nitrates and leucocytes. He also complains of nausea and poor sleep during the first night. Next day, his tremor worsens and becomes more parkinsonian.</a:t>
            </a:r>
            <a:br>
              <a:rPr lang="en-GB" sz="2800" dirty="0"/>
            </a:br>
            <a:r>
              <a:rPr lang="en-GB" sz="2800" dirty="0"/>
              <a:t>Select the drug given to the patient which might most likely have worsened his parkinsonism.</a:t>
            </a:r>
          </a:p>
        </p:txBody>
      </p:sp>
      <p:sp>
        <p:nvSpPr>
          <p:cNvPr id="3" name="Content Placeholder 2">
            <a:extLst>
              <a:ext uri="{FF2B5EF4-FFF2-40B4-BE49-F238E27FC236}">
                <a16:creationId xmlns:a16="http://schemas.microsoft.com/office/drawing/2014/main" id="{EE90A59B-BAA8-088C-A209-12DC198F85F3}"/>
              </a:ext>
            </a:extLst>
          </p:cNvPr>
          <p:cNvSpPr>
            <a:spLocks noGrp="1"/>
          </p:cNvSpPr>
          <p:nvPr>
            <p:ph idx="1"/>
          </p:nvPr>
        </p:nvSpPr>
        <p:spPr>
          <a:xfrm>
            <a:off x="838200" y="3429001"/>
            <a:ext cx="10515600" cy="2747962"/>
          </a:xfrm>
        </p:spPr>
        <p:txBody>
          <a:bodyPr>
            <a:normAutofit/>
          </a:bodyPr>
          <a:lstStyle/>
          <a:p>
            <a:pPr marL="514350" indent="-514350">
              <a:buFont typeface="+mj-lt"/>
              <a:buAutoNum type="alphaUcPeriod"/>
            </a:pPr>
            <a:r>
              <a:rPr lang="en-GB" sz="2400" dirty="0"/>
              <a:t>Metoclopramide 10mg oral 6 hourly </a:t>
            </a:r>
          </a:p>
          <a:p>
            <a:pPr marL="514350" indent="-514350">
              <a:buFont typeface="+mj-lt"/>
              <a:buAutoNum type="alphaUcPeriod"/>
            </a:pPr>
            <a:r>
              <a:rPr lang="en-GB" sz="2400" dirty="0"/>
              <a:t>Zopiclone 3.75 mg oral PRN at night </a:t>
            </a:r>
          </a:p>
          <a:p>
            <a:pPr marL="514350" indent="-514350">
              <a:buFont typeface="+mj-lt"/>
              <a:buAutoNum type="alphaUcPeriod"/>
            </a:pPr>
            <a:r>
              <a:rPr lang="en-GB" sz="2400" dirty="0"/>
              <a:t>Co-amoxiclav 625 mg oral 8 hourly </a:t>
            </a:r>
          </a:p>
          <a:p>
            <a:pPr marL="514350" indent="-514350">
              <a:buFont typeface="+mj-lt"/>
              <a:buAutoNum type="alphaUcPeriod"/>
            </a:pPr>
            <a:r>
              <a:rPr lang="en-GB" sz="2400" dirty="0"/>
              <a:t>Codeine phosphate 60 mg PRN 6 hourly </a:t>
            </a:r>
          </a:p>
          <a:p>
            <a:pPr marL="514350" indent="-514350">
              <a:buFont typeface="+mj-lt"/>
              <a:buAutoNum type="alphaUcPeriod"/>
            </a:pPr>
            <a:r>
              <a:rPr lang="en-GB" sz="2400" dirty="0"/>
              <a:t>Domperidone 10mg oral PRN 6- hourly</a:t>
            </a:r>
          </a:p>
        </p:txBody>
      </p:sp>
    </p:spTree>
    <p:extLst>
      <p:ext uri="{BB962C8B-B14F-4D97-AF65-F5344CB8AC3E}">
        <p14:creationId xmlns:p14="http://schemas.microsoft.com/office/powerpoint/2010/main" val="30748316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A2FA5-A36D-8830-A6FB-1127C46473C8}"/>
              </a:ext>
            </a:extLst>
          </p:cNvPr>
          <p:cNvSpPr>
            <a:spLocks noGrp="1"/>
          </p:cNvSpPr>
          <p:nvPr>
            <p:ph type="title"/>
          </p:nvPr>
        </p:nvSpPr>
        <p:spPr>
          <a:xfrm>
            <a:off x="838200" y="1"/>
            <a:ext cx="10515600" cy="3562350"/>
          </a:xfrm>
        </p:spPr>
        <p:txBody>
          <a:bodyPr>
            <a:normAutofit/>
          </a:bodyPr>
          <a:lstStyle/>
          <a:p>
            <a:r>
              <a:rPr lang="en-GB" sz="2800" b="1" dirty="0"/>
              <a:t>85M</a:t>
            </a:r>
            <a:r>
              <a:rPr lang="en-GB" sz="2800" dirty="0"/>
              <a:t> presents to ED after a fall. PMH: well controlled Parkinson’s disease , receiving co –</a:t>
            </a:r>
            <a:r>
              <a:rPr lang="en-GB" sz="2800" dirty="0" err="1"/>
              <a:t>careldopa</a:t>
            </a:r>
            <a:r>
              <a:rPr lang="en-GB" sz="2800" dirty="0"/>
              <a:t> 125mg orally every 8 hourly. He also complains of urinary frequency. His urinary dipstick results come back as positive for nitrates and leucocytes. He also complains of nausea and poor sleep during the first night. Next day, his tremor worsens and becomes more parkinsonian.</a:t>
            </a:r>
            <a:br>
              <a:rPr lang="en-GB" sz="2800" dirty="0"/>
            </a:br>
            <a:r>
              <a:rPr lang="en-GB" sz="2800" dirty="0"/>
              <a:t>Select the drug given to the patient which might most likely have worsened his parkinsonism.</a:t>
            </a:r>
          </a:p>
        </p:txBody>
      </p:sp>
      <p:sp>
        <p:nvSpPr>
          <p:cNvPr id="3" name="Content Placeholder 2">
            <a:extLst>
              <a:ext uri="{FF2B5EF4-FFF2-40B4-BE49-F238E27FC236}">
                <a16:creationId xmlns:a16="http://schemas.microsoft.com/office/drawing/2014/main" id="{EE90A59B-BAA8-088C-A209-12DC198F85F3}"/>
              </a:ext>
            </a:extLst>
          </p:cNvPr>
          <p:cNvSpPr>
            <a:spLocks noGrp="1"/>
          </p:cNvSpPr>
          <p:nvPr>
            <p:ph idx="1"/>
          </p:nvPr>
        </p:nvSpPr>
        <p:spPr>
          <a:xfrm>
            <a:off x="838200" y="3429001"/>
            <a:ext cx="10515600" cy="2747962"/>
          </a:xfrm>
        </p:spPr>
        <p:txBody>
          <a:bodyPr>
            <a:normAutofit/>
          </a:bodyPr>
          <a:lstStyle/>
          <a:p>
            <a:pPr marL="514350" indent="-514350">
              <a:buFont typeface="+mj-lt"/>
              <a:buAutoNum type="alphaUcPeriod"/>
            </a:pPr>
            <a:r>
              <a:rPr lang="en-GB" sz="2400" dirty="0"/>
              <a:t>Metoclopramide 10mg oral 6 hourly </a:t>
            </a:r>
          </a:p>
          <a:p>
            <a:pPr marL="514350" indent="-514350">
              <a:buFont typeface="+mj-lt"/>
              <a:buAutoNum type="alphaUcPeriod"/>
            </a:pPr>
            <a:r>
              <a:rPr lang="en-GB" sz="2400" dirty="0"/>
              <a:t>Zopiclone 3.75 mg oral PRN at night </a:t>
            </a:r>
          </a:p>
          <a:p>
            <a:pPr marL="514350" indent="-514350">
              <a:buFont typeface="+mj-lt"/>
              <a:buAutoNum type="alphaUcPeriod"/>
            </a:pPr>
            <a:r>
              <a:rPr lang="en-GB" sz="2400" dirty="0"/>
              <a:t>Co-amoxiclav 625 mg oral 8 hourly </a:t>
            </a:r>
          </a:p>
          <a:p>
            <a:pPr marL="514350" indent="-514350">
              <a:buFont typeface="+mj-lt"/>
              <a:buAutoNum type="alphaUcPeriod"/>
            </a:pPr>
            <a:r>
              <a:rPr lang="en-GB" sz="2400" dirty="0"/>
              <a:t>Codeine phosphate 60 mg PRN 6 hourly </a:t>
            </a:r>
          </a:p>
          <a:p>
            <a:pPr marL="514350" indent="-514350">
              <a:buFont typeface="+mj-lt"/>
              <a:buAutoNum type="alphaUcPeriod"/>
            </a:pPr>
            <a:r>
              <a:rPr lang="en-GB" sz="2400" dirty="0"/>
              <a:t>Domperidone 10mg oral PRN 6- hourly</a:t>
            </a:r>
          </a:p>
        </p:txBody>
      </p:sp>
      <p:sp>
        <p:nvSpPr>
          <p:cNvPr id="4" name="CAI1" title="Correct Answer Indicator">
            <a:extLst>
              <a:ext uri="{FF2B5EF4-FFF2-40B4-BE49-F238E27FC236}">
                <a16:creationId xmlns:a16="http://schemas.microsoft.com/office/drawing/2014/main" id="{E17B4E4D-E08C-DA37-1713-159FC1D42D57}"/>
              </a:ext>
            </a:extLst>
          </p:cNvPr>
          <p:cNvSpPr/>
          <p:nvPr>
            <p:custDataLst>
              <p:tags r:id="rId1"/>
            </p:custDataLst>
          </p:nvPr>
        </p:nvSpPr>
        <p:spPr>
          <a:xfrm rot="10800000">
            <a:off x="277494" y="3429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57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ee68885a-e146-4b59-b623-e681e53750d9"/>
  <p:tag name="WASPOLLED" val="AFE485ADC04F433495A9113D47455D72"/>
  <p:tag name="TPVERSION" val="8"/>
  <p:tag name="TPFULLVERSION" val="8.5.4.5"/>
  <p:tag name="PPTVERSION" val="16"/>
  <p:tag name="TPOS" val="2"/>
  <p:tag name="TPLASTSAVEVERSION" val="6.3 PC"/>
</p:tagLst>
</file>

<file path=ppt/tags/tag10.xml><?xml version="1.0" encoding="utf-8"?>
<p:tagLst xmlns:a="http://schemas.openxmlformats.org/drawingml/2006/main" xmlns:r="http://schemas.openxmlformats.org/officeDocument/2006/relationships" xmlns:p="http://schemas.openxmlformats.org/presentationml/2006/main">
  <p:tag name="ZEROBASED" val="False"/>
</p:tagLst>
</file>

<file path=ppt/tags/tag10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5276C7D74F24DF2AB8F3CC96D4347FF&lt;/guid&gt;&#10;        &lt;description /&gt;&#10;        &lt;date&gt;7/18/2018 4:13:4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9A7917F5FAD436288A5C9100B0DEB06&lt;/guid&gt;&#10;            &lt;repollguid&gt;C83CA805FCE44C03A5434B3A75C769F5&lt;/repollguid&gt;&#10;            &lt;sourceid&gt;165BE5D2B38B4C6DA21D1CDDDCD6FCBC&lt;/sourceid&gt;&#10;            &lt;questiontext&gt;(34F) seeking GP advice re: drugs and pregnancyPMH: Acne, hypothyroidism, rheumatoid arthritisSelect TWO prescription that is most important to stop while trying to conceive &lt;/questiontext&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correctanswerindicator&gt;True&lt;/correctanswerindicator&gt;&#10;            &lt;answers&gt;&#10;                &lt;answer&gt;&#10;                    &lt;guid&gt;85A4485434DE430C863252E272EF09CD&lt;/guid&gt;&#10;                    &lt;answertext&gt;Folic acid 5 mg orally weekly&lt;/answertext&gt;&#10;                    &lt;valuetype&gt;-1&lt;/valuetype&gt;&#10;                &lt;/answer&gt;&#10;                &lt;answer&gt;&#10;                    &lt;guid&gt;DB40A0D19E664EFBA44EE705B744C58D&lt;/guid&gt;&#10;                    &lt;answertext&gt;Isotretinoin 15 mg orally 12hrly&lt;/answertext&gt;&#10;                    &lt;valuetype&gt;1&lt;/valuetype&gt;&#10;                &lt;/answer&gt;&#10;                &lt;answer&gt;&#10;                    &lt;guid&gt;AF710B5B50224AFEB389EF3C680D1D19&lt;/guid&gt;&#10;                    &lt;answertext&gt;Levothyroxine 100 micrograms daily&lt;/answertext&gt;&#10;                    &lt;valuetype&gt;-1&lt;/valuetype&gt;&#10;                &lt;/answer&gt;&#10;                &lt;answer&gt;&#10;                    &lt;guid&gt;B29CCE7B6BEA474198CF35FF793D43AA&lt;/guid&gt;&#10;                    &lt;answertext&gt;Methotrexate 10 mg orally weekly&lt;/answertext&gt;&#10;                    &lt;valuetype&gt;1&lt;/valuetype&gt;&#10;                &lt;/answer&gt;&#10;                &lt;answer&gt;&#10;                    &lt;guid&gt;BCDD2C264D8B406295DDF46980A87E9A&lt;/guid&gt;&#10;                    &lt;answertext&gt;Omeprazole 20 mg orally daily&lt;/answertext&gt;&#10;                    &lt;valuetype&gt;-1&lt;/valuetype&gt;&#10;                &lt;/answer&gt;&#10;                &lt;answer&gt;&#10;                    &lt;guid&gt;026C7F8C321D4476926B0B2C1C1C5B48&lt;/guid&gt;&#10;                    &lt;answertext&gt;Paracetamol 1 g orally 6hrly&lt;/answertext&gt;&#10;                    &lt;valuetype&gt;-1&lt;/valuetype&gt;&#10;                &lt;/answer&gt;&#10;                &lt;answer&gt;&#10;                    &lt;guid&gt;BB404C375AF24561BB94FB1ABEA897FA&lt;/guid&gt;&#10;                    &lt;answertext&gt;Prednisolone 10 mg orally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01.xml><?xml version="1.0" encoding="utf-8"?>
<p:tagLst xmlns:a="http://schemas.openxmlformats.org/drawingml/2006/main" xmlns:r="http://schemas.openxmlformats.org/officeDocument/2006/relationships" xmlns:p="http://schemas.openxmlformats.org/presentationml/2006/main">
  <p:tag name="ZEROBASED" val="False"/>
</p:tagLst>
</file>

<file path=ppt/tags/tag10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0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0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9127CACA7644B0880CE724C3426A158&lt;/guid&gt;&#10;        &lt;description /&gt;&#10;        &lt;date&gt;7/18/2018 3:44:3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EAA8E8B083246CBA10B9C531E10E8D8&lt;/guid&gt;&#10;            &lt;repollguid&gt;597B2635BB1B4F8E9299724599447C89&lt;/repollguid&gt;&#10;            &lt;sourceid&gt;E0F0203C3A664E5FA5CEA62170DA59BA&lt;/sourceid&gt;&#10;            &lt;questiontext&gt;(54M) PMH: Benign prostatic hypertrophy, depression, hypertension, neuropathic pain, Type II diabetes mellitus.Investigations: Normal renal and liver functionSelect THREE prescriptions that contain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A72BC736C88B4A418BCE255801117E5A&lt;/guid&gt;&#10;                    &lt;answertext&gt;Diclofenac 50 mg orally as required (max 150 mg/day)&lt;/answertext&gt;&#10;                    &lt;valuetype&gt;-1&lt;/valuetype&gt;&#10;                &lt;/answer&gt;&#10;                &lt;answer&gt;&#10;                    &lt;guid&gt;D00B4AC93A514E4E89F75B121D4849AE&lt;/guid&gt;&#10;                    &lt;answertext&gt;Edoxaban 60 mg orally daily&lt;/answertext&gt;&#10;                    &lt;valuetype&gt;-1&lt;/valuetype&gt;&#10;                &lt;/answer&gt;&#10;                &lt;answer&gt;&#10;                    &lt;guid&gt;3EA52A12AF28418ABEDFA0B2E3F54961&lt;/guid&gt;&#10;                    &lt;answertext&gt;Fluoxetine 200 mg orally daily&lt;/answertext&gt;&#10;                    &lt;valuetype&gt;1&lt;/valuetype&gt;&#10;                &lt;/answer&gt;&#10;                &lt;answer&gt;&#10;                    &lt;guid&gt;3EC0B25390254E3C9B7399CA6FF2C805&lt;/guid&gt;&#10;                    &lt;answertext&gt;Gabapentin 300 mg orally three times a day&lt;/answertext&gt;&#10;                    &lt;valuetype&gt;-1&lt;/valuetype&gt;&#10;                &lt;/answer&gt;&#10;                &lt;answer&gt;&#10;                    &lt;guid&gt;B20957289FB84089A85D43C622DF6395&lt;/guid&gt;&#10;                    &lt;answertext&gt;Indapamide MR 1.5 mg orally daily&lt;/answertext&gt;&#10;                    &lt;valuetype&gt;-1&lt;/valuetype&gt;&#10;                &lt;/answer&gt;&#10;                &lt;answer&gt;&#10;                    &lt;guid&gt;904F0A37C1ED4FA8ABBAA135275F981A&lt;/guid&gt;&#10;                    &lt;answertext&gt;Metformin MR 1 mg orally twice daily&lt;/answertext&gt;&#10;                    &lt;valuetype&gt;1&lt;/valuetype&gt;&#10;                &lt;/answer&gt;&#10;                &lt;answer&gt;&#10;                    &lt;guid&gt;75C1AB54E6DB41F5AAB4F0B02E5975DC&lt;/guid&gt;&#10;                    &lt;answertext&gt;Paracetamol 1 g orally as required (max 4 g/day)&lt;/answertext&gt;&#10;                    &lt;valuetype&gt;-1&lt;/valuetype&gt;&#10;                &lt;/answer&gt;&#10;                &lt;answer&gt;&#10;                    &lt;guid&gt;16CE28659DE84B10A9B5BF4FEC6744E1&lt;/guid&gt;&#10;                    &lt;answertext&gt;Tamsulosin 400 mg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05.xml><?xml version="1.0" encoding="utf-8"?>
<p:tagLst xmlns:a="http://schemas.openxmlformats.org/drawingml/2006/main" xmlns:r="http://schemas.openxmlformats.org/officeDocument/2006/relationships" xmlns:p="http://schemas.openxmlformats.org/presentationml/2006/main">
  <p:tag name="ZEROBASED" val="False"/>
</p:tagLst>
</file>

<file path=ppt/tags/tag10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9127CACA7644B0880CE724C3426A158&lt;/guid&gt;&#10;        &lt;description /&gt;&#10;        &lt;date&gt;7/18/2018 3:44:3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EAA8E8B083246CBA10B9C531E10E8D8&lt;/guid&gt;&#10;            &lt;repollguid&gt;597B2635BB1B4F8E9299724599447C89&lt;/repollguid&gt;&#10;            &lt;sourceid&gt;E0F0203C3A664E5FA5CEA62170DA59BA&lt;/sourceid&gt;&#10;            &lt;questiontext&gt;(54M) PMH: Benign prostatic hypertrophy, depression, hypertension, neuropathic pain, Type II diabetes mellitus.Investigations: Normal renal and liver functionSelect THREE prescriptions that contain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A72BC736C88B4A418BCE255801117E5A&lt;/guid&gt;&#10;                    &lt;answertext&gt;Diclofenac 50 mg orally as required (max 150 mg/day)&lt;/answertext&gt;&#10;                    &lt;valuetype&gt;-1&lt;/valuetype&gt;&#10;                &lt;/answer&gt;&#10;                &lt;answer&gt;&#10;                    &lt;guid&gt;D00B4AC93A514E4E89F75B121D4849AE&lt;/guid&gt;&#10;                    &lt;answertext&gt;Edoxaban 60 mg orally daily&lt;/answertext&gt;&#10;                    &lt;valuetype&gt;-1&lt;/valuetype&gt;&#10;                &lt;/answer&gt;&#10;                &lt;answer&gt;&#10;                    &lt;guid&gt;3EA52A12AF28418ABEDFA0B2E3F54961&lt;/guid&gt;&#10;                    &lt;answertext&gt;Fluoxetine 200 mg orally daily&lt;/answertext&gt;&#10;                    &lt;valuetype&gt;1&lt;/valuetype&gt;&#10;                &lt;/answer&gt;&#10;                &lt;answer&gt;&#10;                    &lt;guid&gt;3EC0B25390254E3C9B7399CA6FF2C805&lt;/guid&gt;&#10;                    &lt;answertext&gt;Gabapentin 300 mg orally three times a day&lt;/answertext&gt;&#10;                    &lt;valuetype&gt;-1&lt;/valuetype&gt;&#10;                &lt;/answer&gt;&#10;                &lt;answer&gt;&#10;                    &lt;guid&gt;B20957289FB84089A85D43C622DF6395&lt;/guid&gt;&#10;                    &lt;answertext&gt;Indapamide MR 1.5 mg orally daily&lt;/answertext&gt;&#10;                    &lt;valuetype&gt;-1&lt;/valuetype&gt;&#10;                &lt;/answer&gt;&#10;                &lt;answer&gt;&#10;                    &lt;guid&gt;904F0A37C1ED4FA8ABBAA135275F981A&lt;/guid&gt;&#10;                    &lt;answertext&gt;Metformin MR 1 mg orally twice daily&lt;/answertext&gt;&#10;                    &lt;valuetype&gt;1&lt;/valuetype&gt;&#10;                &lt;/answer&gt;&#10;                &lt;answer&gt;&#10;                    &lt;guid&gt;75C1AB54E6DB41F5AAB4F0B02E5975DC&lt;/guid&gt;&#10;                    &lt;answertext&gt;Paracetamol 1 g orally as required (max 4 g/day)&lt;/answertext&gt;&#10;                    &lt;valuetype&gt;-1&lt;/valuetype&gt;&#10;                &lt;/answer&gt;&#10;                &lt;answer&gt;&#10;                    &lt;guid&gt;16CE28659DE84B10A9B5BF4FEC6744E1&lt;/guid&gt;&#10;                    &lt;answertext&gt;Tamsulosin 400 mg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07.xml><?xml version="1.0" encoding="utf-8"?>
<p:tagLst xmlns:a="http://schemas.openxmlformats.org/drawingml/2006/main" xmlns:r="http://schemas.openxmlformats.org/officeDocument/2006/relationships" xmlns:p="http://schemas.openxmlformats.org/presentationml/2006/main">
  <p:tag name="ZEROBASED" val="False"/>
</p:tagLst>
</file>

<file path=ppt/tags/tag10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0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280797E0C3B4965B5889D9EB85D374E&lt;/guid&gt;&#10;        &lt;description /&gt;&#10;        &lt;date&gt;7/18/2018 4:10:0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F9F150536B544A0A646211935364EB9&lt;/guid&gt;&#10;            &lt;repollguid&gt;7B46B9EA88054B85890A93BEFDF3D3B1&lt;/repollguid&gt;&#10;            &lt;sourceid&gt;1160B8AEA3A046C5B1E51661D8847CC5&lt;/sourceid&gt;&#10;            &lt;questiontext&gt;(65F) PMH: Epilepsy, GORD, hypercholesterolaemia, hypertension, schizophrenia, type II diabetes mellitusInvestigations: Normal renal and liver functionSelect TWO prescriptions that contain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correctanswerindicator&gt;True&lt;/correctanswerindicator&gt;&#10;            &lt;answers&gt;&#10;                &lt;answer&gt;&#10;                    &lt;guid&gt;D6B775E5B7A348D990C11AE9C88CAC5C&lt;/guid&gt;&#10;                    &lt;answertext&gt;Atorvastatin 20 mg orally once nightly&lt;/answertext&gt;&#10;                    &lt;valuetype&gt;-1&lt;/valuetype&gt;&#10;                &lt;/answer&gt;&#10;                &lt;answer&gt;&#10;                    &lt;guid&gt;E26315A1B0FB48EAA0C19E300E891508&lt;/guid&gt;&#10;                    &lt;answertext&gt;Carbamazepine 10 mg orally twice daily&lt;/answertext&gt;&#10;                    &lt;valuetype&gt;1&lt;/valuetype&gt;&#10;                &lt;/answer&gt;&#10;                &lt;answer&gt;&#10;                    &lt;guid&gt;A213563258FD4C11B951703A130701A7&lt;/guid&gt;&#10;                    &lt;answertext&gt;Felodipine 5 mg orally once daily&lt;/answertext&gt;&#10;                    &lt;valuetype&gt;-1&lt;/valuetype&gt;&#10;                &lt;/answer&gt;&#10;                &lt;answer&gt;&#10;                    &lt;guid&gt;D8F00C83E1734F479C3029BA1B075D86&lt;/guid&gt;&#10;                    &lt;answertext&gt;Gliclazide 800 mg orally twice daily&lt;/answertext&gt;&#10;                    &lt;valuetype&gt;1&lt;/valuetype&gt;&#10;                &lt;/answer&gt;&#10;                &lt;answer&gt;&#10;                    &lt;guid&gt;18B34DB811AA4D38B5096E7E3D2C4107&lt;/guid&gt;&#10;                    &lt;answertext&gt;Metformin MR 1 g orally twice daily&lt;/answertext&gt;&#10;                    &lt;valuetype&gt;-1&lt;/valuetype&gt;&#10;                &lt;/answer&gt;&#10;                &lt;answer&gt;&#10;                    &lt;guid&gt;3DADC541309E431091611AC1E6D99EB8&lt;/guid&gt;&#10;                    &lt;answertext&gt;Olanzapine 20 mg orally daily&lt;/answertext&gt;&#10;                    &lt;valuetype&gt;-1&lt;/valuetype&gt;&#10;                &lt;/answer&gt;&#10;                &lt;answer&gt;&#10;                    &lt;guid&gt;147166B1DA19475C8FAEFC57C6759F1C&lt;/guid&gt;&#10;                    &lt;answertext&gt;Omeprazole 20 mg orally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10.xml><?xml version="1.0" encoding="utf-8"?>
<p:tagLst xmlns:a="http://schemas.openxmlformats.org/drawingml/2006/main" xmlns:r="http://schemas.openxmlformats.org/officeDocument/2006/relationships" xmlns:p="http://schemas.openxmlformats.org/presentationml/2006/main">
  <p:tag name="ZEROBASED" val="False"/>
</p:tagLst>
</file>

<file path=ppt/tags/tag11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280797E0C3B4965B5889D9EB85D374E&lt;/guid&gt;&#10;        &lt;description /&gt;&#10;        &lt;date&gt;7/18/2018 4:10:0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F9F150536B544A0A646211935364EB9&lt;/guid&gt;&#10;            &lt;repollguid&gt;7B46B9EA88054B85890A93BEFDF3D3B1&lt;/repollguid&gt;&#10;            &lt;sourceid&gt;1160B8AEA3A046C5B1E51661D8847CC5&lt;/sourceid&gt;&#10;            &lt;questiontext&gt;(65F) PMH: Epilepsy, GORD, hypercholesterolaemia, hypertension, schizophrenia, type II diabetes mellitusInvestigations: Normal renal and liver functionSelect TWO prescriptions that contain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correctanswerindicator&gt;True&lt;/correctanswerindicator&gt;&#10;            &lt;answers&gt;&#10;                &lt;answer&gt;&#10;                    &lt;guid&gt;D6B775E5B7A348D990C11AE9C88CAC5C&lt;/guid&gt;&#10;                    &lt;answertext&gt;Atorvastatin 20 mg orally once nightly&lt;/answertext&gt;&#10;                    &lt;valuetype&gt;-1&lt;/valuetype&gt;&#10;                &lt;/answer&gt;&#10;                &lt;answer&gt;&#10;                    &lt;guid&gt;E26315A1B0FB48EAA0C19E300E891508&lt;/guid&gt;&#10;                    &lt;answertext&gt;Carbamazepine 10 mg orally twice daily&lt;/answertext&gt;&#10;                    &lt;valuetype&gt;1&lt;/valuetype&gt;&#10;                &lt;/answer&gt;&#10;                &lt;answer&gt;&#10;                    &lt;guid&gt;A213563258FD4C11B951703A130701A7&lt;/guid&gt;&#10;                    &lt;answertext&gt;Felodipine 5 mg orally once daily&lt;/answertext&gt;&#10;                    &lt;valuetype&gt;-1&lt;/valuetype&gt;&#10;                &lt;/answer&gt;&#10;                &lt;answer&gt;&#10;                    &lt;guid&gt;D8F00C83E1734F479C3029BA1B075D86&lt;/guid&gt;&#10;                    &lt;answertext&gt;Gliclazide 800 mg orally twice daily&lt;/answertext&gt;&#10;                    &lt;valuetype&gt;1&lt;/valuetype&gt;&#10;                &lt;/answer&gt;&#10;                &lt;answer&gt;&#10;                    &lt;guid&gt;18B34DB811AA4D38B5096E7E3D2C4107&lt;/guid&gt;&#10;                    &lt;answertext&gt;Metformin MR 1 g orally twice daily&lt;/answertext&gt;&#10;                    &lt;valuetype&gt;-1&lt;/valuetype&gt;&#10;                &lt;/answer&gt;&#10;                &lt;answer&gt;&#10;                    &lt;guid&gt;3DADC541309E431091611AC1E6D99EB8&lt;/guid&gt;&#10;                    &lt;answertext&gt;Olanzapine 20 mg orally daily&lt;/answertext&gt;&#10;                    &lt;valuetype&gt;-1&lt;/valuetype&gt;&#10;                &lt;/answer&gt;&#10;                &lt;answer&gt;&#10;                    &lt;guid&gt;147166B1DA19475C8FAEFC57C6759F1C&lt;/guid&gt;&#10;                    &lt;answertext&gt;Omeprazole 20 mg orally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12.xml><?xml version="1.0" encoding="utf-8"?>
<p:tagLst xmlns:a="http://schemas.openxmlformats.org/drawingml/2006/main" xmlns:r="http://schemas.openxmlformats.org/officeDocument/2006/relationships" xmlns:p="http://schemas.openxmlformats.org/presentationml/2006/main">
  <p:tag name="ZEROBASED" val="False"/>
</p:tagLst>
</file>

<file path=ppt/tags/tag11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1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C1AAF5735084044912E217DC5007AFC&lt;/guid&gt;&#10;        &lt;description /&gt;&#10;        &lt;date&gt;7/18/2018 1:03:3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9475429DDE14BF0ACD3CBBC319F8709&lt;/guid&gt;&#10;            &lt;repollguid&gt;F7CB630326BD492F99A00BFE42189400&lt;/repollguid&gt;&#10;            &lt;sourceid&gt;F7EC419039CD443FB28D02A45F781719&lt;/sourceid&gt;&#10;            &lt;questiontext&gt;(54M) PMH: Osteoporosis, ischaemic heart disease, recent hip replacement, type II diabetesInvestigations: Normal renal and liver functionSelect TWO prescriptions that contain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correctanswerindicator&gt;True&lt;/correctanswerindicator&gt;&#10;            &lt;answers&gt;&#10;                &lt;answer&gt;&#10;                    &lt;guid&gt;1CB3FDB1CC3E4A5CB383A218CBE7D204&lt;/guid&gt;&#10;                    &lt;answertext&gt;Alendronic acid 70 mg orally weekly in morning&lt;/answertext&gt;&#10;                    &lt;valuetype&gt;-1&lt;/valuetype&gt;&#10;                &lt;/answer&gt;&#10;                &lt;answer&gt;&#10;                    &lt;guid&gt;5860ACED558B45AFBB79AA7850CD3D06&lt;/guid&gt;&#10;                    &lt;answertext&gt;Atorvastatin 80 mg orally nightly&lt;/answertext&gt;&#10;                    &lt;valuetype&gt;-1&lt;/valuetype&gt;&#10;                &lt;/answer&gt;&#10;                &lt;answer&gt;&#10;                    &lt;guid&gt;28587EE82C0A4CD9B1CC42BF736A6A5E&lt;/guid&gt;&#10;                    &lt;answertext&gt;Bisoprolol 5 mg orally daily&lt;/answertext&gt;&#10;                    &lt;valuetype&gt;-1&lt;/valuetype&gt;&#10;                &lt;/answer&gt;&#10;                &lt;answer&gt;&#10;                    &lt;guid&gt;7439E7A1897F4E05BBBA48FD8A7BE6CD&lt;/guid&gt;&#10;                    &lt;answertext&gt;Furosemide 80 mg orally nightly&lt;/answertext&gt;&#10;                    &lt;valuetype&gt;1&lt;/valuetype&gt;&#10;                &lt;/answer&gt;&#10;                &lt;answer&gt;&#10;                    &lt;guid&gt;7A4EF66CCF3D4097A9A1A17C12D3C1F2&lt;/guid&gt;&#10;                    &lt;answertext&gt;Fentanyl 12micrograms/hr patch transdermally, replace every 7 days&lt;/answertext&gt;&#10;                    &lt;valuetype&gt;1&lt;/valuetype&gt;&#10;                &lt;/answer&gt;&#10;                &lt;answer&gt;&#10;                    &lt;guid&gt;7E08BDF843A64E6AB536E2F9B357B89E&lt;/guid&gt;&#10;                    &lt;answertext&gt;Metformin MR 1 g twice daily with meals&lt;/answertext&gt;&#10;                    &lt;valuetype&gt;-1&lt;/valuetype&gt;&#10;                &lt;/answer&gt;&#10;                &lt;answer&gt;&#10;                    &lt;guid&gt;CAE9050B15AE48B6A500768CC22918B1&lt;/guid&gt;&#10;                    &lt;answertext&gt;Ramipril 5 mg orally daily&lt;/answertext&gt;&#10;                    &lt;valuetype&gt;-1&lt;/valuetype&gt;&#10;                &lt;/answer&gt;&#10;                &lt;answer&gt;&#10;                    &lt;guid&gt;48E16E87A1384DB382F230D6D1431230&lt;/guid&gt;&#10;                    &lt;answertext&gt;Zopiclone 7.5 mg orally night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15.xml><?xml version="1.0" encoding="utf-8"?>
<p:tagLst xmlns:a="http://schemas.openxmlformats.org/drawingml/2006/main" xmlns:r="http://schemas.openxmlformats.org/officeDocument/2006/relationships" xmlns:p="http://schemas.openxmlformats.org/presentationml/2006/main">
  <p:tag name="ZEROBASED" val="False"/>
</p:tagLst>
</file>

<file path=ppt/tags/tag11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C1AAF5735084044912E217DC5007AFC&lt;/guid&gt;&#10;        &lt;description /&gt;&#10;        &lt;date&gt;7/18/2018 1:03:3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9475429DDE14BF0ACD3CBBC319F8709&lt;/guid&gt;&#10;            &lt;repollguid&gt;F7CB630326BD492F99A00BFE42189400&lt;/repollguid&gt;&#10;            &lt;sourceid&gt;F7EC419039CD443FB28D02A45F781719&lt;/sourceid&gt;&#10;            &lt;questiontext&gt;(54M) PMH: Osteoporosis, ischaemic heart disease, recent hip replacement, type II diabetesInvestigations: Normal renal and liver functionSelect TWO prescriptions that contain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correctanswerindicator&gt;True&lt;/correctanswerindicator&gt;&#10;            &lt;answers&gt;&#10;                &lt;answer&gt;&#10;                    &lt;guid&gt;1CB3FDB1CC3E4A5CB383A218CBE7D204&lt;/guid&gt;&#10;                    &lt;answertext&gt;Alendronic acid 70 mg orally weekly in morning&lt;/answertext&gt;&#10;                    &lt;valuetype&gt;-1&lt;/valuetype&gt;&#10;                &lt;/answer&gt;&#10;                &lt;answer&gt;&#10;                    &lt;guid&gt;5860ACED558B45AFBB79AA7850CD3D06&lt;/guid&gt;&#10;                    &lt;answertext&gt;Atorvastatin 80 mg orally nightly&lt;/answertext&gt;&#10;                    &lt;valuetype&gt;-1&lt;/valuetype&gt;&#10;                &lt;/answer&gt;&#10;                &lt;answer&gt;&#10;                    &lt;guid&gt;28587EE82C0A4CD9B1CC42BF736A6A5E&lt;/guid&gt;&#10;                    &lt;answertext&gt;Bisoprolol 5 mg orally daily&lt;/answertext&gt;&#10;                    &lt;valuetype&gt;-1&lt;/valuetype&gt;&#10;                &lt;/answer&gt;&#10;                &lt;answer&gt;&#10;                    &lt;guid&gt;7439E7A1897F4E05BBBA48FD8A7BE6CD&lt;/guid&gt;&#10;                    &lt;answertext&gt;Furosemide 80 mg orally nightly&lt;/answertext&gt;&#10;                    &lt;valuetype&gt;1&lt;/valuetype&gt;&#10;                &lt;/answer&gt;&#10;                &lt;answer&gt;&#10;                    &lt;guid&gt;7A4EF66CCF3D4097A9A1A17C12D3C1F2&lt;/guid&gt;&#10;                    &lt;answertext&gt;Fentanyl 12micrograms/hr patch transdermally, replace every 7 days&lt;/answertext&gt;&#10;                    &lt;valuetype&gt;1&lt;/valuetype&gt;&#10;                &lt;/answer&gt;&#10;                &lt;answer&gt;&#10;                    &lt;guid&gt;7E08BDF843A64E6AB536E2F9B357B89E&lt;/guid&gt;&#10;                    &lt;answertext&gt;Metformin MR 1 g twice daily with meals&lt;/answertext&gt;&#10;                    &lt;valuetype&gt;-1&lt;/valuetype&gt;&#10;                &lt;/answer&gt;&#10;                &lt;answer&gt;&#10;                    &lt;guid&gt;CAE9050B15AE48B6A500768CC22918B1&lt;/guid&gt;&#10;                    &lt;answertext&gt;Ramipril 5 mg orally daily&lt;/answertext&gt;&#10;                    &lt;valuetype&gt;-1&lt;/valuetype&gt;&#10;                &lt;/answer&gt;&#10;                &lt;answer&gt;&#10;                    &lt;guid&gt;48E16E87A1384DB382F230D6D1431230&lt;/guid&gt;&#10;                    &lt;answertext&gt;Zopiclone 7.5 mg orally night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17.xml><?xml version="1.0" encoding="utf-8"?>
<p:tagLst xmlns:a="http://schemas.openxmlformats.org/drawingml/2006/main" xmlns:r="http://schemas.openxmlformats.org/officeDocument/2006/relationships" xmlns:p="http://schemas.openxmlformats.org/presentationml/2006/main">
  <p:tag name="ZEROBASED" val="False"/>
</p:tagLst>
</file>

<file path=ppt/tags/tag11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1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280797E0C3B4965B5889D9EB85D374E&lt;/guid&gt;&#10;        &lt;description /&gt;&#10;        &lt;date&gt;7/18/2018 4:10:0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221FE3DE2FF4B3DA1398A61B58B386A&lt;/guid&gt;&#10;            &lt;repollguid&gt;7B46B9EA88054B85890A93BEFDF3D3B1&lt;/repollguid&gt;&#10;            &lt;sourceid&gt;1160B8AEA3A046C5B1E51661D8847CC5&lt;/sourceid&gt;&#10;            &lt;questiontext&gt;(84M) PMH: Asthma, atrial fibrillation, benign prostatic hypertrophy, hypothyroidismInvestigations: Normal renal and liver functionSelect THREE prescriptions that contain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EA8BA20494434025815EFF15BD3534CC&lt;/guid&gt;&#10;                    &lt;answertext&gt;Apixaban 25 mg orally twice daily&lt;/answertext&gt;&#10;                    &lt;valuetype&gt;1&lt;/valuetype&gt;&#10;                &lt;/answer&gt;&#10;                &lt;answer&gt;&#10;                    &lt;guid&gt;1B75C85A71754341ADB9143D4B690D88&lt;/guid&gt;&#10;                    &lt;answertext&gt;Digoxin 125 mg orally once daily&lt;/answertext&gt;&#10;                    &lt;valuetype&gt;1&lt;/valuetype&gt;&#10;                &lt;/answer&gt;&#10;                &lt;answer&gt;&#10;                    &lt;guid&gt;0194453A398E4C06A9ED053F618AD17B&lt;/guid&gt;&#10;                    &lt;answertext&gt;Finasteride 5 mg orally daily&lt;/answertext&gt;&#10;                    &lt;valuetype&gt;-1&lt;/valuetype&gt;&#10;                &lt;/answer&gt;&#10;                &lt;answer&gt;&#10;                    &lt;guid&gt;70CBF33827854E7C877F4811F81B8D62&lt;/guid&gt;&#10;                    &lt;answertext&gt;Fostair NEXThaler® 200/6 (200 micrograms beclomethasone, 6 micrograms formoterol) two inhalations twice daily&lt;/answertext&gt;&#10;                    &lt;valuetype&gt;-1&lt;/valuetype&gt;&#10;                &lt;/answer&gt;&#10;                &lt;answer&gt;&#10;                    &lt;guid&gt;A966371C81C048AF8D269BF78BD0B80C&lt;/guid&gt;&#10;                    &lt;answertext&gt;Levothyroxine 75 mg orally once daily&lt;/answertext&gt;&#10;                    &lt;valuetype&gt;1&lt;/valuetype&gt;&#10;                &lt;/answer&gt;&#10;                &lt;answer&gt;&#10;                    &lt;guid&gt;7266C7753BAF409BAD8F47B9473E228F&lt;/guid&gt;&#10;                    &lt;answertext&gt;Monteleukast 10 mg orally once in evening&lt;/answertext&gt;&#10;                    &lt;valuetype&gt;-1&lt;/valuetype&gt;&#10;                &lt;/answer&gt;&#10;                &lt;answer&gt;&#10;                    &lt;guid&gt;DF17BA279A1D40E8AB6D66CA9856EC96&lt;/guid&gt;&#10;                    &lt;answertext&gt;Salbutamol 200 micrograms inhaled as required&lt;/answertext&gt;&#10;                    &lt;valuetype&gt;-1&lt;/valuetype&gt;&#10;                &lt;/answer&gt;&#10;                &lt;answer&gt;&#10;                    &lt;guid&gt;D7B840F9145D4817B38503D0909A6A33&lt;/guid&gt;&#10;                    &lt;answertext&gt;Tamsulosin 400 micrograms orally daily&lt;/answertext&gt;&#10;                    &lt;valuetype&gt;-1&lt;/valuetype&gt;&#10;                &lt;/answer&gt;&#10;                &lt;answer&gt;&#10;                    &lt;guid&gt;7A09A966F5F347D59DA9CCFDE374C37D&lt;/guid&gt;&#10;                    &lt;answertext&gt;Verapamil 40 mg orally three times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20.xml><?xml version="1.0" encoding="utf-8"?>
<p:tagLst xmlns:a="http://schemas.openxmlformats.org/drawingml/2006/main" xmlns:r="http://schemas.openxmlformats.org/officeDocument/2006/relationships" xmlns:p="http://schemas.openxmlformats.org/presentationml/2006/main">
  <p:tag name="ZEROBASED" val="False"/>
</p:tagLst>
</file>

<file path=ppt/tags/tag12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280797E0C3B4965B5889D9EB85D374E&lt;/guid&gt;&#10;        &lt;description /&gt;&#10;        &lt;date&gt;7/18/2018 4:10:0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221FE3DE2FF4B3DA1398A61B58B386A&lt;/guid&gt;&#10;            &lt;repollguid&gt;7B46B9EA88054B85890A93BEFDF3D3B1&lt;/repollguid&gt;&#10;            &lt;sourceid&gt;1160B8AEA3A046C5B1E51661D8847CC5&lt;/sourceid&gt;&#10;            &lt;questiontext&gt;(84M) PMH: Asthma, atrial fibrillation, benign prostatic hypertrophy, hypothyroidismInvestigations: Normal renal and liver functionSelect THREE prescriptions that contain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EA8BA20494434025815EFF15BD3534CC&lt;/guid&gt;&#10;                    &lt;answertext&gt;Apixaban 25 mg orally twice daily&lt;/answertext&gt;&#10;                    &lt;valuetype&gt;1&lt;/valuetype&gt;&#10;                &lt;/answer&gt;&#10;                &lt;answer&gt;&#10;                    &lt;guid&gt;1B75C85A71754341ADB9143D4B690D88&lt;/guid&gt;&#10;                    &lt;answertext&gt;Digoxin 125 mg orally once daily&lt;/answertext&gt;&#10;                    &lt;valuetype&gt;1&lt;/valuetype&gt;&#10;                &lt;/answer&gt;&#10;                &lt;answer&gt;&#10;                    &lt;guid&gt;0194453A398E4C06A9ED053F618AD17B&lt;/guid&gt;&#10;                    &lt;answertext&gt;Finasteride 5 mg orally daily&lt;/answertext&gt;&#10;                    &lt;valuetype&gt;-1&lt;/valuetype&gt;&#10;                &lt;/answer&gt;&#10;                &lt;answer&gt;&#10;                    &lt;guid&gt;70CBF33827854E7C877F4811F81B8D62&lt;/guid&gt;&#10;                    &lt;answertext&gt;Fostair NEXThaler® 200/6 (200 micrograms beclomethasone, 6 micrograms formoterol) two inhalations twice daily&lt;/answertext&gt;&#10;                    &lt;valuetype&gt;-1&lt;/valuetype&gt;&#10;                &lt;/answer&gt;&#10;                &lt;answer&gt;&#10;                    &lt;guid&gt;A966371C81C048AF8D269BF78BD0B80C&lt;/guid&gt;&#10;                    &lt;answertext&gt;Levothyroxine 75 mg orally once daily&lt;/answertext&gt;&#10;                    &lt;valuetype&gt;1&lt;/valuetype&gt;&#10;                &lt;/answer&gt;&#10;                &lt;answer&gt;&#10;                    &lt;guid&gt;7266C7753BAF409BAD8F47B9473E228F&lt;/guid&gt;&#10;                    &lt;answertext&gt;Monteleukast 10 mg orally once in evening&lt;/answertext&gt;&#10;                    &lt;valuetype&gt;-1&lt;/valuetype&gt;&#10;                &lt;/answer&gt;&#10;                &lt;answer&gt;&#10;                    &lt;guid&gt;DF17BA279A1D40E8AB6D66CA9856EC96&lt;/guid&gt;&#10;                    &lt;answertext&gt;Salbutamol 200 micrograms inhaled as required&lt;/answertext&gt;&#10;                    &lt;valuetype&gt;-1&lt;/valuetype&gt;&#10;                &lt;/answer&gt;&#10;                &lt;answer&gt;&#10;                    &lt;guid&gt;D7B840F9145D4817B38503D0909A6A33&lt;/guid&gt;&#10;                    &lt;answertext&gt;Tamsulosin 400 micrograms orally daily&lt;/answertext&gt;&#10;                    &lt;valuetype&gt;-1&lt;/valuetype&gt;&#10;                &lt;/answer&gt;&#10;                &lt;answer&gt;&#10;                    &lt;guid&gt;7A09A966F5F347D59DA9CCFDE374C37D&lt;/guid&gt;&#10;                    &lt;answertext&gt;Verapamil 40 mg orally three times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22.xml><?xml version="1.0" encoding="utf-8"?>
<p:tagLst xmlns:a="http://schemas.openxmlformats.org/drawingml/2006/main" xmlns:r="http://schemas.openxmlformats.org/officeDocument/2006/relationships" xmlns:p="http://schemas.openxmlformats.org/presentationml/2006/main">
  <p:tag name="ZEROBASED" val="False"/>
</p:tagLst>
</file>

<file path=ppt/tags/tag12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2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280797E0C3B4965B5889D9EB85D374E&lt;/guid&gt;&#10;        &lt;description /&gt;&#10;        &lt;date&gt;7/18/2018 4:10:0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F9F150536B544A0A646211935364EB9&lt;/guid&gt;&#10;            &lt;repollguid&gt;7B46B9EA88054B85890A93BEFDF3D3B1&lt;/repollguid&gt;&#10;            &lt;sourceid&gt;1160B8AEA3A046C5B1E51661D8847CC5&lt;/sourceid&gt;&#10;            &lt;questiontext&gt;(65F) PMH: Epilepsy, GORD, hypercholesterolaemia, hypertension, schizophrenia, type II diabetes mellitusInvestigations: Normal renal and liver functionSelect TWO prescriptions that contain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correctanswerindicator&gt;True&lt;/correctanswerindicator&gt;&#10;            &lt;answers&gt;&#10;                &lt;answer&gt;&#10;                    &lt;guid&gt;D6B775E5B7A348D990C11AE9C88CAC5C&lt;/guid&gt;&#10;                    &lt;answertext&gt;Atorvastatin 20 mg orally once nightly&lt;/answertext&gt;&#10;                    &lt;valuetype&gt;-1&lt;/valuetype&gt;&#10;                &lt;/answer&gt;&#10;                &lt;answer&gt;&#10;                    &lt;guid&gt;E26315A1B0FB48EAA0C19E300E891508&lt;/guid&gt;&#10;                    &lt;answertext&gt;Carbamazepine 10 mg orally twice daily&lt;/answertext&gt;&#10;                    &lt;valuetype&gt;1&lt;/valuetype&gt;&#10;                &lt;/answer&gt;&#10;                &lt;answer&gt;&#10;                    &lt;guid&gt;A213563258FD4C11B951703A130701A7&lt;/guid&gt;&#10;                    &lt;answertext&gt;Felodipine 5 mg orally once daily&lt;/answertext&gt;&#10;                    &lt;valuetype&gt;-1&lt;/valuetype&gt;&#10;                &lt;/answer&gt;&#10;                &lt;answer&gt;&#10;                    &lt;guid&gt;D8F00C83E1734F479C3029BA1B075D86&lt;/guid&gt;&#10;                    &lt;answertext&gt;Gliclazide 800 mg orally twice daily&lt;/answertext&gt;&#10;                    &lt;valuetype&gt;1&lt;/valuetype&gt;&#10;                &lt;/answer&gt;&#10;                &lt;answer&gt;&#10;                    &lt;guid&gt;18B34DB811AA4D38B5096E7E3D2C4107&lt;/guid&gt;&#10;                    &lt;answertext&gt;Metformin MR 1 g orally twice daily&lt;/answertext&gt;&#10;                    &lt;valuetype&gt;-1&lt;/valuetype&gt;&#10;                &lt;/answer&gt;&#10;                &lt;answer&gt;&#10;                    &lt;guid&gt;3DADC541309E431091611AC1E6D99EB8&lt;/guid&gt;&#10;                    &lt;answertext&gt;Olanzapine 20 mg orally daily&lt;/answertext&gt;&#10;                    &lt;valuetype&gt;-1&lt;/valuetype&gt;&#10;                &lt;/answer&gt;&#10;                &lt;answer&gt;&#10;                    &lt;guid&gt;147166B1DA19475C8FAEFC57C6759F1C&lt;/guid&gt;&#10;                    &lt;answertext&gt;Omeprazole 20 mg orally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25.xml><?xml version="1.0" encoding="utf-8"?>
<p:tagLst xmlns:a="http://schemas.openxmlformats.org/drawingml/2006/main" xmlns:r="http://schemas.openxmlformats.org/officeDocument/2006/relationships" xmlns:p="http://schemas.openxmlformats.org/presentationml/2006/main">
  <p:tag name="ZEROBASED" val="False"/>
</p:tagLst>
</file>

<file path=ppt/tags/tag12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280797E0C3B4965B5889D9EB85D374E&lt;/guid&gt;&#10;        &lt;description /&gt;&#10;        &lt;date&gt;7/18/2018 4:10:0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F9F150536B544A0A646211935364EB9&lt;/guid&gt;&#10;            &lt;repollguid&gt;7B46B9EA88054B85890A93BEFDF3D3B1&lt;/repollguid&gt;&#10;            &lt;sourceid&gt;1160B8AEA3A046C5B1E51661D8847CC5&lt;/sourceid&gt;&#10;            &lt;questiontext&gt;(65F) PMH: Epilepsy, GORD, hypercholesterolaemia, hypertension, schizophrenia, type II diabetes mellitusInvestigations: Normal renal and liver functionSelect TWO prescriptions that contain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correctanswerindicator&gt;True&lt;/correctanswerindicator&gt;&#10;            &lt;answers&gt;&#10;                &lt;answer&gt;&#10;                    &lt;guid&gt;D6B775E5B7A348D990C11AE9C88CAC5C&lt;/guid&gt;&#10;                    &lt;answertext&gt;Atorvastatin 20 mg orally once nightly&lt;/answertext&gt;&#10;                    &lt;valuetype&gt;-1&lt;/valuetype&gt;&#10;                &lt;/answer&gt;&#10;                &lt;answer&gt;&#10;                    &lt;guid&gt;E26315A1B0FB48EAA0C19E300E891508&lt;/guid&gt;&#10;                    &lt;answertext&gt;Carbamazepine 10 mg orally twice daily&lt;/answertext&gt;&#10;                    &lt;valuetype&gt;1&lt;/valuetype&gt;&#10;                &lt;/answer&gt;&#10;                &lt;answer&gt;&#10;                    &lt;guid&gt;A213563258FD4C11B951703A130701A7&lt;/guid&gt;&#10;                    &lt;answertext&gt;Felodipine 5 mg orally once daily&lt;/answertext&gt;&#10;                    &lt;valuetype&gt;-1&lt;/valuetype&gt;&#10;                &lt;/answer&gt;&#10;                &lt;answer&gt;&#10;                    &lt;guid&gt;D8F00C83E1734F479C3029BA1B075D86&lt;/guid&gt;&#10;                    &lt;answertext&gt;Gliclazide 800 mg orally twice daily&lt;/answertext&gt;&#10;                    &lt;valuetype&gt;1&lt;/valuetype&gt;&#10;                &lt;/answer&gt;&#10;                &lt;answer&gt;&#10;                    &lt;guid&gt;18B34DB811AA4D38B5096E7E3D2C4107&lt;/guid&gt;&#10;                    &lt;answertext&gt;Metformin MR 1 g orally twice daily&lt;/answertext&gt;&#10;                    &lt;valuetype&gt;-1&lt;/valuetype&gt;&#10;                &lt;/answer&gt;&#10;                &lt;answer&gt;&#10;                    &lt;guid&gt;3DADC541309E431091611AC1E6D99EB8&lt;/guid&gt;&#10;                    &lt;answertext&gt;Olanzapine 20 mg orally daily&lt;/answertext&gt;&#10;                    &lt;valuetype&gt;-1&lt;/valuetype&gt;&#10;                &lt;/answer&gt;&#10;                &lt;answer&gt;&#10;                    &lt;guid&gt;147166B1DA19475C8FAEFC57C6759F1C&lt;/guid&gt;&#10;                    &lt;answertext&gt;Omeprazole 20 mg orally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27.xml><?xml version="1.0" encoding="utf-8"?>
<p:tagLst xmlns:a="http://schemas.openxmlformats.org/drawingml/2006/main" xmlns:r="http://schemas.openxmlformats.org/officeDocument/2006/relationships" xmlns:p="http://schemas.openxmlformats.org/presentationml/2006/main">
  <p:tag name="ZEROBASED" val="False"/>
</p:tagLst>
</file>

<file path=ppt/tags/tag12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2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C1AAF5735084044912E217DC5007AFC&lt;/guid&gt;&#10;        &lt;description /&gt;&#10;        &lt;date&gt;7/18/2018 1:03:3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9475429DDE14BF0ACD3CBBC319F8709&lt;/guid&gt;&#10;            &lt;repollguid&gt;F7CB630326BD492F99A00BFE42189400&lt;/repollguid&gt;&#10;            &lt;sourceid&gt;F7EC419039CD443FB28D02A45F781719&lt;/sourceid&gt;&#10;            &lt;questiontext&gt;(54M) PMH: Osteoporosis, ischaemic heart disease, recent hip replacement, type II diabetesInvestigations: Normal renal and liver functionSelect TWO prescriptions that contain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correctanswerindicator&gt;True&lt;/correctanswerindicator&gt;&#10;            &lt;answers&gt;&#10;                &lt;answer&gt;&#10;                    &lt;guid&gt;1CB3FDB1CC3E4A5CB383A218CBE7D204&lt;/guid&gt;&#10;                    &lt;answertext&gt;Alendronic acid 70 mg orally weekly in morning&lt;/answertext&gt;&#10;                    &lt;valuetype&gt;-1&lt;/valuetype&gt;&#10;                &lt;/answer&gt;&#10;                &lt;answer&gt;&#10;                    &lt;guid&gt;5860ACED558B45AFBB79AA7850CD3D06&lt;/guid&gt;&#10;                    &lt;answertext&gt;Atorvastatin 80 mg orally nightly&lt;/answertext&gt;&#10;                    &lt;valuetype&gt;-1&lt;/valuetype&gt;&#10;                &lt;/answer&gt;&#10;                &lt;answer&gt;&#10;                    &lt;guid&gt;28587EE82C0A4CD9B1CC42BF736A6A5E&lt;/guid&gt;&#10;                    &lt;answertext&gt;Bisoprolol 5 mg orally daily&lt;/answertext&gt;&#10;                    &lt;valuetype&gt;-1&lt;/valuetype&gt;&#10;                &lt;/answer&gt;&#10;                &lt;answer&gt;&#10;                    &lt;guid&gt;7439E7A1897F4E05BBBA48FD8A7BE6CD&lt;/guid&gt;&#10;                    &lt;answertext&gt;Furosemide 80 mg orally nightly&lt;/answertext&gt;&#10;                    &lt;valuetype&gt;1&lt;/valuetype&gt;&#10;                &lt;/answer&gt;&#10;                &lt;answer&gt;&#10;                    &lt;guid&gt;7A4EF66CCF3D4097A9A1A17C12D3C1F2&lt;/guid&gt;&#10;                    &lt;answertext&gt;Fentanyl 12micrograms/hr patch transdermally, replace every 7 days&lt;/answertext&gt;&#10;                    &lt;valuetype&gt;1&lt;/valuetype&gt;&#10;                &lt;/answer&gt;&#10;                &lt;answer&gt;&#10;                    &lt;guid&gt;7E08BDF843A64E6AB536E2F9B357B89E&lt;/guid&gt;&#10;                    &lt;answertext&gt;Metformin MR 1 g twice daily with meals&lt;/answertext&gt;&#10;                    &lt;valuetype&gt;-1&lt;/valuetype&gt;&#10;                &lt;/answer&gt;&#10;                &lt;answer&gt;&#10;                    &lt;guid&gt;CAE9050B15AE48B6A500768CC22918B1&lt;/guid&gt;&#10;                    &lt;answertext&gt;Ramipril 5 mg orally daily&lt;/answertext&gt;&#10;                    &lt;valuetype&gt;-1&lt;/valuetype&gt;&#10;                &lt;/answer&gt;&#10;                &lt;answer&gt;&#10;                    &lt;guid&gt;48E16E87A1384DB382F230D6D1431230&lt;/guid&gt;&#10;                    &lt;answertext&gt;Zopiclone 7.5 mg orally night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09CE233AC6A42AA94C59CE358E57DCC&lt;/guid&gt;&#10;        &lt;description /&gt;&#10;        &lt;date&gt;7/19/2018 2:20:1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6FAB1C600834CACAFDA88CF8BF21983&lt;/guid&gt;&#10;            &lt;repollguid&gt;DA4D99B33BE2439586AA42553D0D8CCD&lt;/repollguid&gt;&#10;            &lt;sourceid&gt;BE96E55BFE814FF29D70AA03F83AF988&lt;/sourceid&gt;&#10;            &lt;questiontext&gt;(65F) Admitted with systemic fungal infectionPMH: Hypertension, GORD, bipolar disease, osteoporosisInvestigations: Mg2+ 0.4 mmol/L (0.7-1.0)Select THREE prescriptions that are most likely to increase the risk of hypomagnesaemia&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0B3FD117EBDD4712BFB0E4F8E16EC678&lt;/guid&gt;&#10;                    &lt;answertext&gt;Alendronic acid 70 mg orally weekly&lt;/answertext&gt;&#10;                    &lt;valuetype&gt;-1&lt;/valuetype&gt;&#10;                &lt;/answer&gt;&#10;                &lt;answer&gt;&#10;                    &lt;guid&gt;26F0D83A761D415192FC28D719581E2E&lt;/guid&gt;&#10;                    &lt;answertext&gt;Amlodipine 5 mg orally daily&lt;/answertext&gt;&#10;                    &lt;valuetype&gt;-1&lt;/valuetype&gt;&#10;                &lt;/answer&gt;&#10;                &lt;answer&gt;&#10;                    &lt;guid&gt;DEFF5C440C8246BEAA80BA56BD078C20&lt;/guid&gt;&#10;                    &lt;answertext&gt;Amphotericin 60 mg intravenously daily&lt;/answertext&gt;&#10;                    &lt;valuetype&gt;1&lt;/valuetype&gt;&#10;                &lt;/answer&gt;&#10;                &lt;answer&gt;&#10;                    &lt;guid&gt;80064BC365BE4CD59C79FC9525BF3ADA&lt;/guid&gt;&#10;                    &lt;answertext&gt;Indapamide 2.5 mg orally daily&lt;/answertext&gt;&#10;                    &lt;valuetype&gt;1&lt;/valuetype&gt;&#10;                &lt;/answer&gt;&#10;                &lt;answer&gt;&#10;                    &lt;guid&gt;3236B39DCAAB4FC08D38B4399095F8BA&lt;/guid&gt;&#10;                    &lt;answertext&gt;Lansoprazole 30 mg orally daily&lt;/answertext&gt;&#10;                    &lt;valuetype&gt;1&lt;/valuetype&gt;&#10;                &lt;/answer&gt;&#10;                &lt;answer&gt;&#10;                    &lt;guid&gt;91F898F4614A4A97B9111525CB6EDDBD&lt;/guid&gt;&#10;                    &lt;answertext&gt;Olanzapine 20 mg orally daily&lt;/answertext&gt;&#10;                    &lt;valuetype&gt;-1&lt;/valuetype&gt;&#10;                &lt;/answer&gt;&#10;                &lt;answer&gt;&#10;                    &lt;guid&gt;E1A93BF8121947228214E637B005738C&lt;/guid&gt;&#10;                    &lt;answertext&gt;Senna 15 mg orally night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30.xml><?xml version="1.0" encoding="utf-8"?>
<p:tagLst xmlns:a="http://schemas.openxmlformats.org/drawingml/2006/main" xmlns:r="http://schemas.openxmlformats.org/officeDocument/2006/relationships" xmlns:p="http://schemas.openxmlformats.org/presentationml/2006/main">
  <p:tag name="ZEROBASED" val="False"/>
</p:tagLst>
</file>

<file path=ppt/tags/tag13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C1AAF5735084044912E217DC5007AFC&lt;/guid&gt;&#10;        &lt;description /&gt;&#10;        &lt;date&gt;7/18/2018 1:03:3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9475429DDE14BF0ACD3CBBC319F8709&lt;/guid&gt;&#10;            &lt;repollguid&gt;F7CB630326BD492F99A00BFE42189400&lt;/repollguid&gt;&#10;            &lt;sourceid&gt;F7EC419039CD443FB28D02A45F781719&lt;/sourceid&gt;&#10;            &lt;questiontext&gt;(54M) PMH: Osteoporosis, ischaemic heart disease, recent hip replacement, type II diabetesInvestigations: Normal renal and liver functionSelect TWO prescriptions that contain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correctanswerindicator&gt;True&lt;/correctanswerindicator&gt;&#10;            &lt;answers&gt;&#10;                &lt;answer&gt;&#10;                    &lt;guid&gt;1CB3FDB1CC3E4A5CB383A218CBE7D204&lt;/guid&gt;&#10;                    &lt;answertext&gt;Alendronic acid 70 mg orally weekly in morning&lt;/answertext&gt;&#10;                    &lt;valuetype&gt;-1&lt;/valuetype&gt;&#10;                &lt;/answer&gt;&#10;                &lt;answer&gt;&#10;                    &lt;guid&gt;5860ACED558B45AFBB79AA7850CD3D06&lt;/guid&gt;&#10;                    &lt;answertext&gt;Atorvastatin 80 mg orally nightly&lt;/answertext&gt;&#10;                    &lt;valuetype&gt;-1&lt;/valuetype&gt;&#10;                &lt;/answer&gt;&#10;                &lt;answer&gt;&#10;                    &lt;guid&gt;28587EE82C0A4CD9B1CC42BF736A6A5E&lt;/guid&gt;&#10;                    &lt;answertext&gt;Bisoprolol 5 mg orally daily&lt;/answertext&gt;&#10;                    &lt;valuetype&gt;-1&lt;/valuetype&gt;&#10;                &lt;/answer&gt;&#10;                &lt;answer&gt;&#10;                    &lt;guid&gt;7439E7A1897F4E05BBBA48FD8A7BE6CD&lt;/guid&gt;&#10;                    &lt;answertext&gt;Furosemide 80 mg orally nightly&lt;/answertext&gt;&#10;                    &lt;valuetype&gt;1&lt;/valuetype&gt;&#10;                &lt;/answer&gt;&#10;                &lt;answer&gt;&#10;                    &lt;guid&gt;7A4EF66CCF3D4097A9A1A17C12D3C1F2&lt;/guid&gt;&#10;                    &lt;answertext&gt;Fentanyl 12micrograms/hr patch transdermally, replace every 7 days&lt;/answertext&gt;&#10;                    &lt;valuetype&gt;1&lt;/valuetype&gt;&#10;                &lt;/answer&gt;&#10;                &lt;answer&gt;&#10;                    &lt;guid&gt;7E08BDF843A64E6AB536E2F9B357B89E&lt;/guid&gt;&#10;                    &lt;answertext&gt;Metformin MR 1 g twice daily with meals&lt;/answertext&gt;&#10;                    &lt;valuetype&gt;-1&lt;/valuetype&gt;&#10;                &lt;/answer&gt;&#10;                &lt;answer&gt;&#10;                    &lt;guid&gt;CAE9050B15AE48B6A500768CC22918B1&lt;/guid&gt;&#10;                    &lt;answertext&gt;Ramipril 5 mg orally daily&lt;/answertext&gt;&#10;                    &lt;valuetype&gt;-1&lt;/valuetype&gt;&#10;                &lt;/answer&gt;&#10;                &lt;answer&gt;&#10;                    &lt;guid&gt;48E16E87A1384DB382F230D6D1431230&lt;/guid&gt;&#10;                    &lt;answertext&gt;Zopiclone 7.5 mg orally night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32.xml><?xml version="1.0" encoding="utf-8"?>
<p:tagLst xmlns:a="http://schemas.openxmlformats.org/drawingml/2006/main" xmlns:r="http://schemas.openxmlformats.org/officeDocument/2006/relationships" xmlns:p="http://schemas.openxmlformats.org/presentationml/2006/main">
  <p:tag name="ZEROBASED" val="False"/>
</p:tagLst>
</file>

<file path=ppt/tags/tag13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3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85CA80E299F8466F970F4CD5C3B681EC&lt;/guid&gt;&#10;        &lt;description /&gt;&#10;        &lt;date&gt;7/18/2018 3:52:1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F676EA79AF34FEABA1807B4A9782768&lt;/guid&gt;&#10;            &lt;repollguid&gt;98B59AFAE08948BBB852DA7F8CD24185&lt;/repollguid&gt;&#10;            &lt;sourceid&gt;E2E08AD8B5444C5FA9A68ECB6AE27A15&lt;/sourceid&gt;&#10;            &lt;questiontext&gt;(54F) PMH: Depression, iron-deficiency anaemia, rheumatoid arthritis, type II diabetes mellitusInvestigations: Normal renal and liver functionSelect ONE prescription that contains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078DCF3052BE476C858AECD327D58690&lt;/guid&gt;&#10;                    &lt;answertext&gt;Alendronic acid 70 mg orally once weekly&lt;/answertext&gt;&#10;                    &lt;valuetype&gt;-1&lt;/valuetype&gt;&#10;                &lt;/answer&gt;&#10;                &lt;answer&gt;&#10;                    &lt;guid&gt;5179DE4AA45C41DBABFE2F8E4CA2170D&lt;/guid&gt;&#10;                    &lt;answertext&gt;Ferrous fumarate 210 mg orally three times a day&lt;/answertext&gt;&#10;                    &lt;valuetype&gt;-1&lt;/valuetype&gt;&#10;                &lt;/answer&gt;&#10;                &lt;answer&gt;&#10;                    &lt;guid&gt;1D356C0E9E0A4280B4D9ABE7F56450B1&lt;/guid&gt;&#10;                    &lt;answertext&gt;Folic acid 5 mg orally weekly&lt;/answertext&gt;&#10;                    &lt;valuetype&gt;-1&lt;/valuetype&gt;&#10;                &lt;/answer&gt;&#10;                &lt;answer&gt;&#10;                    &lt;guid&gt;B172E10D537946D980C9314A63FDC41F&lt;/guid&gt;&#10;                    &lt;answertext&gt;Gliclazide 120 mg orally twice daily with meals&lt;/answertext&gt;&#10;                    &lt;valuetype&gt;-1&lt;/valuetype&gt;&#10;                &lt;/answer&gt;&#10;                &lt;answer&gt;&#10;                    &lt;guid&gt;A35F71AC88344A8DB54D07E08AB7B855&lt;/guid&gt;&#10;                    &lt;answertext&gt;Methotrexate 7.5 mg orally daily&lt;/answertext&gt;&#10;                    &lt;valuetype&gt;1&lt;/valuetype&gt;&#10;                &lt;/answer&gt;&#10;                &lt;answer&gt;&#10;                    &lt;guid&gt;93FEAAEDF1954A05B1817246FAD8B14D&lt;/guid&gt;&#10;                    &lt;answertext&gt;Omeprazole 20 mg orally daily&lt;/answertext&gt;&#10;                    &lt;valuetype&gt;-1&lt;/valuetype&gt;&#10;                &lt;/answer&gt;&#10;                &lt;answer&gt;&#10;                    &lt;guid&gt;5CA39ABEBBFF4DACA6B1996C53DC6170&lt;/guid&gt;&#10;                    &lt;answertext&gt;Prednisolone 5 mg orally daily&lt;/answertext&gt;&#10;                    &lt;valuetype&gt;-1&lt;/valuetype&gt;&#10;                &lt;/answer&gt;&#10;                &lt;answer&gt;&#10;                    &lt;guid&gt;2D939D293F4F4F5A95F6621334246706&lt;/guid&gt;&#10;                    &lt;answertext&gt;Sertraline 50 mg orally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35.xml><?xml version="1.0" encoding="utf-8"?>
<p:tagLst xmlns:a="http://schemas.openxmlformats.org/drawingml/2006/main" xmlns:r="http://schemas.openxmlformats.org/officeDocument/2006/relationships" xmlns:p="http://schemas.openxmlformats.org/presentationml/2006/main">
  <p:tag name="ZEROBASED" val="False"/>
</p:tagLst>
</file>

<file path=ppt/tags/tag13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85CA80E299F8466F970F4CD5C3B681EC&lt;/guid&gt;&#10;        &lt;description /&gt;&#10;        &lt;date&gt;7/18/2018 3:52:1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F676EA79AF34FEABA1807B4A9782768&lt;/guid&gt;&#10;            &lt;repollguid&gt;98B59AFAE08948BBB852DA7F8CD24185&lt;/repollguid&gt;&#10;            &lt;sourceid&gt;E2E08AD8B5444C5FA9A68ECB6AE27A15&lt;/sourceid&gt;&#10;            &lt;questiontext&gt;(54F) PMH: Depression, iron-deficiency anaemia, rheumatoid arthritis, type II diabetes mellitusInvestigations: Normal renal and liver functionSelect ONE prescription that contains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078DCF3052BE476C858AECD327D58690&lt;/guid&gt;&#10;                    &lt;answertext&gt;Alendronic acid 70 mg orally once weekly&lt;/answertext&gt;&#10;                    &lt;valuetype&gt;-1&lt;/valuetype&gt;&#10;                &lt;/answer&gt;&#10;                &lt;answer&gt;&#10;                    &lt;guid&gt;5179DE4AA45C41DBABFE2F8E4CA2170D&lt;/guid&gt;&#10;                    &lt;answertext&gt;Ferrous fumarate 210 mg orally three times a day&lt;/answertext&gt;&#10;                    &lt;valuetype&gt;-1&lt;/valuetype&gt;&#10;                &lt;/answer&gt;&#10;                &lt;answer&gt;&#10;                    &lt;guid&gt;1D356C0E9E0A4280B4D9ABE7F56450B1&lt;/guid&gt;&#10;                    &lt;answertext&gt;Folic acid 5 mg orally weekly&lt;/answertext&gt;&#10;                    &lt;valuetype&gt;-1&lt;/valuetype&gt;&#10;                &lt;/answer&gt;&#10;                &lt;answer&gt;&#10;                    &lt;guid&gt;B172E10D537946D980C9314A63FDC41F&lt;/guid&gt;&#10;                    &lt;answertext&gt;Gliclazide 120 mg orally twice daily with meals&lt;/answertext&gt;&#10;                    &lt;valuetype&gt;-1&lt;/valuetype&gt;&#10;                &lt;/answer&gt;&#10;                &lt;answer&gt;&#10;                    &lt;guid&gt;A35F71AC88344A8DB54D07E08AB7B855&lt;/guid&gt;&#10;                    &lt;answertext&gt;Methotrexate 7.5 mg orally daily&lt;/answertext&gt;&#10;                    &lt;valuetype&gt;1&lt;/valuetype&gt;&#10;                &lt;/answer&gt;&#10;                &lt;answer&gt;&#10;                    &lt;guid&gt;93FEAAEDF1954A05B1817246FAD8B14D&lt;/guid&gt;&#10;                    &lt;answertext&gt;Omeprazole 20 mg orally daily&lt;/answertext&gt;&#10;                    &lt;valuetype&gt;-1&lt;/valuetype&gt;&#10;                &lt;/answer&gt;&#10;                &lt;answer&gt;&#10;                    &lt;guid&gt;5CA39ABEBBFF4DACA6B1996C53DC6170&lt;/guid&gt;&#10;                    &lt;answertext&gt;Prednisolone 5 mg orally daily&lt;/answertext&gt;&#10;                    &lt;valuetype&gt;-1&lt;/valuetype&gt;&#10;                &lt;/answer&gt;&#10;                &lt;answer&gt;&#10;                    &lt;guid&gt;2D939D293F4F4F5A95F6621334246706&lt;/guid&gt;&#10;                    &lt;answertext&gt;Sertraline 50 mg orally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37.xml><?xml version="1.0" encoding="utf-8"?>
<p:tagLst xmlns:a="http://schemas.openxmlformats.org/drawingml/2006/main" xmlns:r="http://schemas.openxmlformats.org/officeDocument/2006/relationships" xmlns:p="http://schemas.openxmlformats.org/presentationml/2006/main">
  <p:tag name="ZEROBASED" val="False"/>
</p:tagLst>
</file>

<file path=ppt/tags/tag13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3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9127CACA7644B0880CE724C3426A158&lt;/guid&gt;&#10;        &lt;description /&gt;&#10;        &lt;date&gt;7/18/2018 3:44:3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EAA8E8B083246CBA10B9C531E10E8D8&lt;/guid&gt;&#10;            &lt;repollguid&gt;597B2635BB1B4F8E9299724599447C89&lt;/repollguid&gt;&#10;            &lt;sourceid&gt;E0F0203C3A664E5FA5CEA62170DA59BA&lt;/sourceid&gt;&#10;            &lt;questiontext&gt;(54M) PMH: Benign prostatic hypertrophy, depression, hypertension, neuropathic pain, Type II diabetes mellitus.Investigations: Normal renal and liver functionSelect THREE prescriptions that contain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A72BC736C88B4A418BCE255801117E5A&lt;/guid&gt;&#10;                    &lt;answertext&gt;Diclofenac 50 mg orally as required (max 150 mg/day)&lt;/answertext&gt;&#10;                    &lt;valuetype&gt;-1&lt;/valuetype&gt;&#10;                &lt;/answer&gt;&#10;                &lt;answer&gt;&#10;                    &lt;guid&gt;D00B4AC93A514E4E89F75B121D4849AE&lt;/guid&gt;&#10;                    &lt;answertext&gt;Edoxaban 60 mg orally daily&lt;/answertext&gt;&#10;                    &lt;valuetype&gt;-1&lt;/valuetype&gt;&#10;                &lt;/answer&gt;&#10;                &lt;answer&gt;&#10;                    &lt;guid&gt;3EA52A12AF28418ABEDFA0B2E3F54961&lt;/guid&gt;&#10;                    &lt;answertext&gt;Fluoxetine 200 mg orally daily&lt;/answertext&gt;&#10;                    &lt;valuetype&gt;1&lt;/valuetype&gt;&#10;                &lt;/answer&gt;&#10;                &lt;answer&gt;&#10;                    &lt;guid&gt;3EC0B25390254E3C9B7399CA6FF2C805&lt;/guid&gt;&#10;                    &lt;answertext&gt;Gabapentin 300 mg orally three times a day&lt;/answertext&gt;&#10;                    &lt;valuetype&gt;-1&lt;/valuetype&gt;&#10;                &lt;/answer&gt;&#10;                &lt;answer&gt;&#10;                    &lt;guid&gt;B20957289FB84089A85D43C622DF6395&lt;/guid&gt;&#10;                    &lt;answertext&gt;Indapamide MR 1.5 mg orally daily&lt;/answertext&gt;&#10;                    &lt;valuetype&gt;-1&lt;/valuetype&gt;&#10;                &lt;/answer&gt;&#10;                &lt;answer&gt;&#10;                    &lt;guid&gt;904F0A37C1ED4FA8ABBAA135275F981A&lt;/guid&gt;&#10;                    &lt;answertext&gt;Metformin MR 1 mg orally twice daily&lt;/answertext&gt;&#10;                    &lt;valuetype&gt;1&lt;/valuetype&gt;&#10;                &lt;/answer&gt;&#10;                &lt;answer&gt;&#10;                    &lt;guid&gt;75C1AB54E6DB41F5AAB4F0B02E5975DC&lt;/guid&gt;&#10;                    &lt;answertext&gt;Paracetamol 1 g orally as required (max 4 g/day)&lt;/answertext&gt;&#10;                    &lt;valuetype&gt;-1&lt;/valuetype&gt;&#10;                &lt;/answer&gt;&#10;                &lt;answer&gt;&#10;                    &lt;guid&gt;16CE28659DE84B10A9B5BF4FEC6744E1&lt;/guid&gt;&#10;                    &lt;answertext&gt;Tamsulosin 400 mg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4.xml><?xml version="1.0" encoding="utf-8"?>
<p:tagLst xmlns:a="http://schemas.openxmlformats.org/drawingml/2006/main" xmlns:r="http://schemas.openxmlformats.org/officeDocument/2006/relationships" xmlns:p="http://schemas.openxmlformats.org/presentationml/2006/main">
  <p:tag name="ZEROBASED" val="False"/>
</p:tagLst>
</file>

<file path=ppt/tags/tag140.xml><?xml version="1.0" encoding="utf-8"?>
<p:tagLst xmlns:a="http://schemas.openxmlformats.org/drawingml/2006/main" xmlns:r="http://schemas.openxmlformats.org/officeDocument/2006/relationships" xmlns:p="http://schemas.openxmlformats.org/presentationml/2006/main">
  <p:tag name="ZEROBASED" val="False"/>
</p:tagLst>
</file>

<file path=ppt/tags/tag14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9127CACA7644B0880CE724C3426A158&lt;/guid&gt;&#10;        &lt;description /&gt;&#10;        &lt;date&gt;7/18/2018 3:44:3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EAA8E8B083246CBA10B9C531E10E8D8&lt;/guid&gt;&#10;            &lt;repollguid&gt;597B2635BB1B4F8E9299724599447C89&lt;/repollguid&gt;&#10;            &lt;sourceid&gt;E0F0203C3A664E5FA5CEA62170DA59BA&lt;/sourceid&gt;&#10;            &lt;questiontext&gt;(54M) PMH: Benign prostatic hypertrophy, depression, hypertension, neuropathic pain, Type II diabetes mellitus.Investigations: Normal renal and liver functionSelect THREE prescriptions that contain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A72BC736C88B4A418BCE255801117E5A&lt;/guid&gt;&#10;                    &lt;answertext&gt;Diclofenac 50 mg orally as required (max 150 mg/day)&lt;/answertext&gt;&#10;                    &lt;valuetype&gt;-1&lt;/valuetype&gt;&#10;                &lt;/answer&gt;&#10;                &lt;answer&gt;&#10;                    &lt;guid&gt;D00B4AC93A514E4E89F75B121D4849AE&lt;/guid&gt;&#10;                    &lt;answertext&gt;Edoxaban 60 mg orally daily&lt;/answertext&gt;&#10;                    &lt;valuetype&gt;-1&lt;/valuetype&gt;&#10;                &lt;/answer&gt;&#10;                &lt;answer&gt;&#10;                    &lt;guid&gt;3EA52A12AF28418ABEDFA0B2E3F54961&lt;/guid&gt;&#10;                    &lt;answertext&gt;Fluoxetine 200 mg orally daily&lt;/answertext&gt;&#10;                    &lt;valuetype&gt;1&lt;/valuetype&gt;&#10;                &lt;/answer&gt;&#10;                &lt;answer&gt;&#10;                    &lt;guid&gt;3EC0B25390254E3C9B7399CA6FF2C805&lt;/guid&gt;&#10;                    &lt;answertext&gt;Gabapentin 300 mg orally three times a day&lt;/answertext&gt;&#10;                    &lt;valuetype&gt;-1&lt;/valuetype&gt;&#10;                &lt;/answer&gt;&#10;                &lt;answer&gt;&#10;                    &lt;guid&gt;B20957289FB84089A85D43C622DF6395&lt;/guid&gt;&#10;                    &lt;answertext&gt;Indapamide MR 1.5 mg orally daily&lt;/answertext&gt;&#10;                    &lt;valuetype&gt;-1&lt;/valuetype&gt;&#10;                &lt;/answer&gt;&#10;                &lt;answer&gt;&#10;                    &lt;guid&gt;904F0A37C1ED4FA8ABBAA135275F981A&lt;/guid&gt;&#10;                    &lt;answertext&gt;Metformin MR 1 mg orally twice daily&lt;/answertext&gt;&#10;                    &lt;valuetype&gt;1&lt;/valuetype&gt;&#10;                &lt;/answer&gt;&#10;                &lt;answer&gt;&#10;                    &lt;guid&gt;75C1AB54E6DB41F5AAB4F0B02E5975DC&lt;/guid&gt;&#10;                    &lt;answertext&gt;Paracetamol 1 g orally as required (max 4 g/day)&lt;/answertext&gt;&#10;                    &lt;valuetype&gt;-1&lt;/valuetype&gt;&#10;                &lt;/answer&gt;&#10;                &lt;answer&gt;&#10;                    &lt;guid&gt;16CE28659DE84B10A9B5BF4FEC6744E1&lt;/guid&gt;&#10;                    &lt;answertext&gt;Tamsulosin 400 mg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42.xml><?xml version="1.0" encoding="utf-8"?>
<p:tagLst xmlns:a="http://schemas.openxmlformats.org/drawingml/2006/main" xmlns:r="http://schemas.openxmlformats.org/officeDocument/2006/relationships" xmlns:p="http://schemas.openxmlformats.org/presentationml/2006/main">
  <p:tag name="ZEROBASED" val="False"/>
</p:tagLst>
</file>

<file path=ppt/tags/tag14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4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C1AAF5735084044912E217DC5007AFC&lt;/guid&gt;&#10;        &lt;description /&gt;&#10;        &lt;date&gt;7/18/2018 1:03:3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68AB48EA884AFFA2024F9C2331AA4E&lt;/guid&gt;&#10;            &lt;repollguid&gt;F7CB630326BD492F99A00BFE42189400&lt;/repollguid&gt;&#10;            &lt;sourceid&gt;F7EC419039CD443FB28D02A45F781719&lt;/sourceid&gt;&#10;            &lt;questiontext&gt;(54M) Admitted for infective exacerbation of asthmaPMH: Asthma, depressionInvestigations: Normal renal and liver functionSelect TWO prescriptions that contain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correctanswerindicator&gt;True&lt;/correctanswerindicator&gt;&#10;            &lt;answers&gt;&#10;                &lt;answer&gt;&#10;                    &lt;guid&gt;1CB3FDB1CC3E4A5CB383A218CBE7D204&lt;/guid&gt;&#10;                    &lt;answertext&gt;Clarithromycin 500 mg orally 12-hrly&lt;/answertext&gt;&#10;                    &lt;valuetype&gt;-1&lt;/valuetype&gt;&#10;                &lt;/answer&gt;&#10;                &lt;answer&gt;&#10;                    &lt;guid&gt;4AF8E139E4AF45F289C1C5977A8642B7&lt;/guid&gt;&#10;                    &lt;answertext&gt;Co-amoxiclav 1.2 g intravenously 8-hrly&lt;/answertext&gt;&#10;                    &lt;valuetype&gt;-1&lt;/valuetype&gt;&#10;                &lt;/answer&gt;&#10;                &lt;answer&gt;&#10;                    &lt;guid&gt;6893BF00FE1B4E34AF7616285D2ABB5A&lt;/guid&gt;&#10;                    &lt;answertext&gt;Fluoxetine 20 mg orally daily&lt;/answertext&gt;&#10;                    &lt;valuetype&gt;-1&lt;/valuetype&gt;&#10;                &lt;/answer&gt;&#10;                &lt;answer&gt;&#10;                    &lt;guid&gt;6FAB7ED7384849918D2F33E61C6ED7E5&lt;/guid&gt;&#10;                    &lt;answertext&gt;Heparin 5000 units intravenously 12-hrly&lt;/answertext&gt;&#10;                    &lt;valuetype&gt;1&lt;/valuetype&gt;&#10;                &lt;/answer&gt;&#10;                &lt;answer&gt;&#10;                    &lt;guid&gt;21E25F4D5AA7448BA425D66C2F60E846&lt;/guid&gt;&#10;                    &lt;answertext&gt;Ipratropium bromide 500 micrograms nebulised 6-hrly&lt;/answertext&gt;&#10;                    &lt;valuetype&gt;-1&lt;/valuetype&gt;&#10;                &lt;/answer&gt;&#10;                &lt;answer&gt;&#10;                    &lt;guid&gt;0DCD1564B7784DC490019BCB817F950E&lt;/guid&gt;&#10;                    &lt;answertext&gt;Prednisolone 40 mg orally daily&lt;/answertext&gt;&#10;                    &lt;valuetype&gt;-1&lt;/valuetype&gt;&#10;                &lt;/answer&gt;&#10;                &lt;answer&gt;&#10;                    &lt;guid&gt;20EEA152389042CAA73493C1873196D5&lt;/guid&gt;&#10;                    &lt;answertext&gt;Salbutamol 2.5 mg orally 6-hr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45.xml><?xml version="1.0" encoding="utf-8"?>
<p:tagLst xmlns:a="http://schemas.openxmlformats.org/drawingml/2006/main" xmlns:r="http://schemas.openxmlformats.org/officeDocument/2006/relationships" xmlns:p="http://schemas.openxmlformats.org/presentationml/2006/main">
  <p:tag name="ZEROBASED" val="False"/>
</p:tagLst>
</file>

<file path=ppt/tags/tag14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C1AAF5735084044912E217DC5007AFC&lt;/guid&gt;&#10;        &lt;description /&gt;&#10;        &lt;date&gt;7/18/2018 1:03:3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668AB48EA884AFFA2024F9C2331AA4E&lt;/guid&gt;&#10;            &lt;repollguid&gt;F7CB630326BD492F99A00BFE42189400&lt;/repollguid&gt;&#10;            &lt;sourceid&gt;F7EC419039CD443FB28D02A45F781719&lt;/sourceid&gt;&#10;            &lt;questiontext&gt;(54M) Admitted for infective exacerbation of asthmaPMH: Asthma, depressionInvestigations: Normal renal and liver functionSelect TWO prescriptions that contain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correctanswerindicator&gt;True&lt;/correctanswerindicator&gt;&#10;            &lt;answers&gt;&#10;                &lt;answer&gt;&#10;                    &lt;guid&gt;1CB3FDB1CC3E4A5CB383A218CBE7D204&lt;/guid&gt;&#10;                    &lt;answertext&gt;Clarithromycin 500 mg orally 12-hrly&lt;/answertext&gt;&#10;                    &lt;valuetype&gt;-1&lt;/valuetype&gt;&#10;                &lt;/answer&gt;&#10;                &lt;answer&gt;&#10;                    &lt;guid&gt;4AF8E139E4AF45F289C1C5977A8642B7&lt;/guid&gt;&#10;                    &lt;answertext&gt;Co-amoxiclav 1.2 g intravenously 8-hrly&lt;/answertext&gt;&#10;                    &lt;valuetype&gt;-1&lt;/valuetype&gt;&#10;                &lt;/answer&gt;&#10;                &lt;answer&gt;&#10;                    &lt;guid&gt;6893BF00FE1B4E34AF7616285D2ABB5A&lt;/guid&gt;&#10;                    &lt;answertext&gt;Fluoxetine 20 mg orally daily&lt;/answertext&gt;&#10;                    &lt;valuetype&gt;-1&lt;/valuetype&gt;&#10;                &lt;/answer&gt;&#10;                &lt;answer&gt;&#10;                    &lt;guid&gt;6FAB7ED7384849918D2F33E61C6ED7E5&lt;/guid&gt;&#10;                    &lt;answertext&gt;Heparin 5000 units intravenously 12-hrly&lt;/answertext&gt;&#10;                    &lt;valuetype&gt;1&lt;/valuetype&gt;&#10;                &lt;/answer&gt;&#10;                &lt;answer&gt;&#10;                    &lt;guid&gt;21E25F4D5AA7448BA425D66C2F60E846&lt;/guid&gt;&#10;                    &lt;answertext&gt;Ipratropium bromide 500 micrograms nebulised 6-hrly&lt;/answertext&gt;&#10;                    &lt;valuetype&gt;-1&lt;/valuetype&gt;&#10;                &lt;/answer&gt;&#10;                &lt;answer&gt;&#10;                    &lt;guid&gt;0DCD1564B7784DC490019BCB817F950E&lt;/guid&gt;&#10;                    &lt;answertext&gt;Prednisolone 40 mg orally daily&lt;/answertext&gt;&#10;                    &lt;valuetype&gt;-1&lt;/valuetype&gt;&#10;                &lt;/answer&gt;&#10;                &lt;answer&gt;&#10;                    &lt;guid&gt;20EEA152389042CAA73493C1873196D5&lt;/guid&gt;&#10;                    &lt;answertext&gt;Salbutamol 2.5 mg orally 6-hr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47.xml><?xml version="1.0" encoding="utf-8"?>
<p:tagLst xmlns:a="http://schemas.openxmlformats.org/drawingml/2006/main" xmlns:r="http://schemas.openxmlformats.org/officeDocument/2006/relationships" xmlns:p="http://schemas.openxmlformats.org/presentationml/2006/main">
  <p:tag name="ZEROBASED" val="False"/>
</p:tagLst>
</file>

<file path=ppt/tags/tag14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4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09CE233AC6A42AA94C59CE358E57DCC&lt;/guid&gt;&#10;        &lt;description /&gt;&#10;        &lt;date&gt;7/19/2018 2:20:1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6FAB1C600834CACAFDA88CF8BF21983&lt;/guid&gt;&#10;            &lt;repollguid&gt;DA4D99B33BE2439586AA42553D0D8CCD&lt;/repollguid&gt;&#10;            &lt;sourceid&gt;BE96E55BFE814FF29D70AA03F83AF988&lt;/sourceid&gt;&#10;            &lt;questiontext&gt;(65F) Admitted with systemic fungal infectionPMH: Hypertension, GORD, bipolar disease, osteoporosisInvestigations: Mg2+ 0.4 mmol/L (0.7-1.0)Select THREE prescriptions that are most likely to increase the risk of hypomagnesaemia&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0B3FD117EBDD4712BFB0E4F8E16EC678&lt;/guid&gt;&#10;                    &lt;answertext&gt;Alendronic acid 70 mg orally weekly&lt;/answertext&gt;&#10;                    &lt;valuetype&gt;-1&lt;/valuetype&gt;&#10;                &lt;/answer&gt;&#10;                &lt;answer&gt;&#10;                    &lt;guid&gt;26F0D83A761D415192FC28D719581E2E&lt;/guid&gt;&#10;                    &lt;answertext&gt;Amlodipine 5 mg orally daily&lt;/answertext&gt;&#10;                    &lt;valuetype&gt;-1&lt;/valuetype&gt;&#10;                &lt;/answer&gt;&#10;                &lt;answer&gt;&#10;                    &lt;guid&gt;DEFF5C440C8246BEAA80BA56BD078C20&lt;/guid&gt;&#10;                    &lt;answertext&gt;Amphotericin 60 mg intravenously daily&lt;/answertext&gt;&#10;                    &lt;valuetype&gt;1&lt;/valuetype&gt;&#10;                &lt;/answer&gt;&#10;                &lt;answer&gt;&#10;                    &lt;guid&gt;80064BC365BE4CD59C79FC9525BF3ADA&lt;/guid&gt;&#10;                    &lt;answertext&gt;Indapamide 2.5 mg orally daily&lt;/answertext&gt;&#10;                    &lt;valuetype&gt;1&lt;/valuetype&gt;&#10;                &lt;/answer&gt;&#10;                &lt;answer&gt;&#10;                    &lt;guid&gt;3236B39DCAAB4FC08D38B4399095F8BA&lt;/guid&gt;&#10;                    &lt;answertext&gt;Lansoprazole 30 mg orally daily&lt;/answertext&gt;&#10;                    &lt;valuetype&gt;1&lt;/valuetype&gt;&#10;                &lt;/answer&gt;&#10;                &lt;answer&gt;&#10;                    &lt;guid&gt;91F898F4614A4A97B9111525CB6EDDBD&lt;/guid&gt;&#10;                    &lt;answertext&gt;Olanzapine 20 mg orally daily&lt;/answertext&gt;&#10;                    &lt;valuetype&gt;-1&lt;/valuetype&gt;&#10;                &lt;/answer&gt;&#10;                &lt;answer&gt;&#10;                    &lt;guid&gt;E1A93BF8121947228214E637B005738C&lt;/guid&gt;&#10;                    &lt;answertext&gt;Senna 15 mg orally night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5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5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5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5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5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5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6.xml><?xml version="1.0" encoding="utf-8"?>
<p:tagLst xmlns:a="http://schemas.openxmlformats.org/drawingml/2006/main" xmlns:r="http://schemas.openxmlformats.org/officeDocument/2006/relationships" xmlns:p="http://schemas.openxmlformats.org/presentationml/2006/main">
  <p:tag name="ZEROBASED" val="False"/>
</p:tagLst>
</file>

<file path=ppt/tags/tag1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280797E0C3B4965B5889D9EB85D374E&lt;/guid&gt;&#10;        &lt;description /&gt;&#10;        &lt;date&gt;7/18/2018 4:10:0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221FE3DE2FF4B3DA1398A61B58B386A&lt;/guid&gt;&#10;            &lt;repollguid&gt;7B46B9EA88054B85890A93BEFDF3D3B1&lt;/repollguid&gt;&#10;            &lt;sourceid&gt;1160B8AEA3A046C5B1E51661D8847CC5&lt;/sourceid&gt;&#10;            &lt;questiontext&gt;(84M) PMH: Asthma, atrial fibrillation, benign prostatic hypertrophy, hypothyroidismInvestigations: Normal renal and liver functionSelect THREE prescriptions that contain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EA8BA20494434025815EFF15BD3534CC&lt;/guid&gt;&#10;                    &lt;answertext&gt;Apixaban 25 mg orally twice daily&lt;/answertext&gt;&#10;                    &lt;valuetype&gt;1&lt;/valuetype&gt;&#10;                &lt;/answer&gt;&#10;                &lt;answer&gt;&#10;                    &lt;guid&gt;1B75C85A71754341ADB9143D4B690D88&lt;/guid&gt;&#10;                    &lt;answertext&gt;Digoxin 125 mg orally once daily&lt;/answertext&gt;&#10;                    &lt;valuetype&gt;1&lt;/valuetype&gt;&#10;                &lt;/answer&gt;&#10;                &lt;answer&gt;&#10;                    &lt;guid&gt;0194453A398E4C06A9ED053F618AD17B&lt;/guid&gt;&#10;                    &lt;answertext&gt;Finasteride 5 mg orally daily&lt;/answertext&gt;&#10;                    &lt;valuetype&gt;-1&lt;/valuetype&gt;&#10;                &lt;/answer&gt;&#10;                &lt;answer&gt;&#10;                    &lt;guid&gt;70CBF33827854E7C877F4811F81B8D62&lt;/guid&gt;&#10;                    &lt;answertext&gt;Fostair NEXThaler® 200/6 (200 micrograms beclomethasone, 6 micrograms formoterol) two inhalations twice daily&lt;/answertext&gt;&#10;                    &lt;valuetype&gt;-1&lt;/valuetype&gt;&#10;                &lt;/answer&gt;&#10;                &lt;answer&gt;&#10;                    &lt;guid&gt;A966371C81C048AF8D269BF78BD0B80C&lt;/guid&gt;&#10;                    &lt;answertext&gt;Levothyroxine 75 mg orally once daily&lt;/answertext&gt;&#10;                    &lt;valuetype&gt;1&lt;/valuetype&gt;&#10;                &lt;/answer&gt;&#10;                &lt;answer&gt;&#10;                    &lt;guid&gt;7266C7753BAF409BAD8F47B9473E228F&lt;/guid&gt;&#10;                    &lt;answertext&gt;Monteleukast 10 mg orally once in evening&lt;/answertext&gt;&#10;                    &lt;valuetype&gt;-1&lt;/valuetype&gt;&#10;                &lt;/answer&gt;&#10;                &lt;answer&gt;&#10;                    &lt;guid&gt;DF17BA279A1D40E8AB6D66CA9856EC96&lt;/guid&gt;&#10;                    &lt;answertext&gt;Salbutamol 200 micrograms inhaled as required&lt;/answertext&gt;&#10;                    &lt;valuetype&gt;-1&lt;/valuetype&gt;&#10;                &lt;/answer&gt;&#10;                &lt;answer&gt;&#10;                    &lt;guid&gt;D7B840F9145D4817B38503D0909A6A33&lt;/guid&gt;&#10;                    &lt;answertext&gt;Tamsulosin 400 micrograms orally daily&lt;/answertext&gt;&#10;                    &lt;valuetype&gt;-1&lt;/valuetype&gt;&#10;                &lt;/answer&gt;&#10;                &lt;answer&gt;&#10;                    &lt;guid&gt;7A09A966F5F347D59DA9CCFDE374C37D&lt;/guid&gt;&#10;                    &lt;answertext&gt;Verapamil 40 mg orally three times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2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5276C7D74F24DF2AB8F3CC96D4347FF&lt;/guid&gt;&#10;        &lt;description /&gt;&#10;        &lt;date&gt;7/18/2018 4:13:4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58B6C6040334BAE85FCD1D2344172DA&lt;/guid&gt;&#10;            &lt;repollguid&gt;C83CA805FCE44C03A5434B3A75C769F5&lt;/repollguid&gt;&#10;            &lt;sourceid&gt;165BE5D2B38B4C6DA21D1CDDDCD6FCBC&lt;/sourceid&gt;&#10;            &lt;questiontext&gt;(82M) Called back to GP due to routine blood results showing hyperkalaemiaPMH: Atrial fibrillation, depression, hypercholesterolaemia, hypertension, type II diabetesSelect TWO prescriptions that are most likely to increase the risk of hyperkalaemia&lt;/questiontext&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correctanswerindicator&gt;True&lt;/correctanswerindicator&gt;&#10;            &lt;answers&gt;&#10;                &lt;answer&gt;&#10;                    &lt;guid&gt;85A4485434DE430C863252E272EF09CD&lt;/guid&gt;&#10;                    &lt;answertext&gt;Amiloride 5 mg orally daily&lt;/answertext&gt;&#10;                    &lt;valuetype&gt;1&lt;/valuetype&gt;&#10;                &lt;/answer&gt;&#10;                &lt;answer&gt;&#10;                    &lt;guid&gt;DB40A0D19E664EFBA44EE705B744C58D&lt;/guid&gt;&#10;                    &lt;answertext&gt;Amlodipine 10 mg orally daily&lt;/answertext&gt;&#10;                    &lt;valuetype&gt;-1&lt;/valuetype&gt;&#10;                &lt;/answer&gt;&#10;                &lt;answer&gt;&#10;                    &lt;guid&gt;AF710B5B50224AFEB389EF3C680D1D19&lt;/guid&gt;&#10;                    &lt;answertext&gt;Atorvastatin 80 mg orally daily&lt;/answertext&gt;&#10;                    &lt;valuetype&gt;-1&lt;/valuetype&gt;&#10;                &lt;/answer&gt;&#10;                &lt;answer&gt;&#10;                    &lt;guid&gt;B29CCE7B6BEA474198CF35FF793D43AA&lt;/guid&gt;&#10;                    &lt;answertext&gt;Citalopram 20 mg orally daily&lt;/answertext&gt;&#10;                    &lt;valuetype&gt;-1&lt;/valuetype&gt;&#10;                &lt;/answer&gt;&#10;                &lt;answer&gt;&#10;                    &lt;guid&gt;BCDD2C264D8B406295DDF46980A87E9A&lt;/guid&gt;&#10;                    &lt;answertext&gt;Digoxin 62.5 micrograms orally daily&lt;/answertext&gt;&#10;                    &lt;valuetype&gt;-1&lt;/valuetype&gt;&#10;                &lt;/answer&gt;&#10;                &lt;answer&gt;&#10;                    &lt;guid&gt;026C7F8C321D4476926B0B2C1C1C5B48&lt;/guid&gt;&#10;                    &lt;answertext&gt;Indapamide MR 1.5 mg orally daily&lt;/answertext&gt;&#10;                    &lt;valuetype&gt;-1&lt;/valuetype&gt;&#10;                &lt;/answer&gt;&#10;                &lt;answer&gt;&#10;                    &lt;guid&gt;A6160DFC089A46FD9DDE151D31864E14&lt;/guid&gt;&#10;                    &lt;answertext&gt;Metformin MR 1 g orally twice daily&lt;/answertext&gt;&#10;                    &lt;valuetype&gt;-1&lt;/valuetype&gt;&#10;                &lt;/answer&gt;&#10;                &lt;answer&gt;&#10;                    &lt;guid&gt;09CAC6C2F3D94E348BFA2ADDBE721CE5&lt;/guid&gt;&#10;                    &lt;answertext&gt;Valsartan 80 mg orally daily&lt;/answertext&gt;&#10;                    &lt;valuetype&gt;1&lt;/valuetype&gt;&#10;                &lt;/answer&gt;&#10;                &lt;answer&gt;&#10;                    &lt;guid&gt;728DF4B9C2CF408E85F8CDF4319BA664&lt;/guid&gt;&#10;                    &lt;answertext&gt;Warfarin 3 mg orally daily (INR 2-3)&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21.xml><?xml version="1.0" encoding="utf-8"?>
<p:tagLst xmlns:a="http://schemas.openxmlformats.org/drawingml/2006/main" xmlns:r="http://schemas.openxmlformats.org/officeDocument/2006/relationships" xmlns:p="http://schemas.openxmlformats.org/presentationml/2006/main">
  <p:tag name="ZEROBASED" val="False"/>
</p:tagLst>
</file>

<file path=ppt/tags/tag2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5276C7D74F24DF2AB8F3CC96D4347FF&lt;/guid&gt;&#10;        &lt;description /&gt;&#10;        &lt;date&gt;7/18/2018 4:13:4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58B6C6040334BAE85FCD1D2344172DA&lt;/guid&gt;&#10;            &lt;repollguid&gt;C83CA805FCE44C03A5434B3A75C769F5&lt;/repollguid&gt;&#10;            &lt;sourceid&gt;165BE5D2B38B4C6DA21D1CDDDCD6FCBC&lt;/sourceid&gt;&#10;            &lt;questiontext&gt;(82M) Called back to GP due to routine blood results showing hyperkalaemiaPMH: Atrial fibrillation, depression, hypercholesterolaemia, hypertension, type II diabetesSelect TWO prescriptions that are most likely to increase the risk of hyperkalaemia&lt;/questiontext&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correctanswerindicator&gt;True&lt;/correctanswerindicator&gt;&#10;            &lt;answers&gt;&#10;                &lt;answer&gt;&#10;                    &lt;guid&gt;85A4485434DE430C863252E272EF09CD&lt;/guid&gt;&#10;                    &lt;answertext&gt;Amiloride 5 mg orally daily&lt;/answertext&gt;&#10;                    &lt;valuetype&gt;1&lt;/valuetype&gt;&#10;                &lt;/answer&gt;&#10;                &lt;answer&gt;&#10;                    &lt;guid&gt;DB40A0D19E664EFBA44EE705B744C58D&lt;/guid&gt;&#10;                    &lt;answertext&gt;Amlodipine 10 mg orally daily&lt;/answertext&gt;&#10;                    &lt;valuetype&gt;-1&lt;/valuetype&gt;&#10;                &lt;/answer&gt;&#10;                &lt;answer&gt;&#10;                    &lt;guid&gt;AF710B5B50224AFEB389EF3C680D1D19&lt;/guid&gt;&#10;                    &lt;answertext&gt;Atorvastatin 80 mg orally daily&lt;/answertext&gt;&#10;                    &lt;valuetype&gt;-1&lt;/valuetype&gt;&#10;                &lt;/answer&gt;&#10;                &lt;answer&gt;&#10;                    &lt;guid&gt;B29CCE7B6BEA474198CF35FF793D43AA&lt;/guid&gt;&#10;                    &lt;answertext&gt;Citalopram 20 mg orally daily&lt;/answertext&gt;&#10;                    &lt;valuetype&gt;-1&lt;/valuetype&gt;&#10;                &lt;/answer&gt;&#10;                &lt;answer&gt;&#10;                    &lt;guid&gt;BCDD2C264D8B406295DDF46980A87E9A&lt;/guid&gt;&#10;                    &lt;answertext&gt;Digoxin 62.5 micrograms orally daily&lt;/answertext&gt;&#10;                    &lt;valuetype&gt;-1&lt;/valuetype&gt;&#10;                &lt;/answer&gt;&#10;                &lt;answer&gt;&#10;                    &lt;guid&gt;026C7F8C321D4476926B0B2C1C1C5B48&lt;/guid&gt;&#10;                    &lt;answertext&gt;Indapamide MR 1.5 mg orally daily&lt;/answertext&gt;&#10;                    &lt;valuetype&gt;-1&lt;/valuetype&gt;&#10;                &lt;/answer&gt;&#10;                &lt;answer&gt;&#10;                    &lt;guid&gt;A6160DFC089A46FD9DDE151D31864E14&lt;/guid&gt;&#10;                    &lt;answertext&gt;Metformin MR 1 g orally twice daily&lt;/answertext&gt;&#10;                    &lt;valuetype&gt;-1&lt;/valuetype&gt;&#10;                &lt;/answer&gt;&#10;                &lt;answer&gt;&#10;                    &lt;guid&gt;09CAC6C2F3D94E348BFA2ADDBE721CE5&lt;/guid&gt;&#10;                    &lt;answertext&gt;Valsartan 80 mg orally daily&lt;/answertext&gt;&#10;                    &lt;valuetype&gt;1&lt;/valuetype&gt;&#10;                &lt;/answer&gt;&#10;                &lt;answer&gt;&#10;                    &lt;guid&gt;728DF4B9C2CF408E85F8CDF4319BA664&lt;/guid&gt;&#10;                    &lt;answertext&gt;Warfarin 3 mg orally daily (INR 2-3)&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23.xml><?xml version="1.0" encoding="utf-8"?>
<p:tagLst xmlns:a="http://schemas.openxmlformats.org/drawingml/2006/main" xmlns:r="http://schemas.openxmlformats.org/officeDocument/2006/relationships" xmlns:p="http://schemas.openxmlformats.org/presentationml/2006/main">
  <p:tag name="ZEROBASED" val="False"/>
</p:tagLst>
</file>

<file path=ppt/tags/tag2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DFC39B2A17F4F9EA903702416B3A262&lt;/guid&gt;&#10;        &lt;description /&gt;&#10;        &lt;date&gt;7/18/2018 4:41:0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411D5F3C4364AE8AB4AD799DAC8B373&lt;/guid&gt;&#10;            &lt;repollguid&gt;C8FB73DBAEDC427B9070F9AECE70018B&lt;/repollguid&gt;&#10;            &lt;sourceid&gt;EAD3DE30733C4B33A7F40894248D3F44&lt;/sourceid&gt;&#10;            &lt;questiontext&gt;(74M) Admitted for acute pulmonary oedema secondary to heart failurePMH: CKD stage III, type II diabetes mellitus, ischaemic left ventricular dysfunction Investigations: eGFR 40 (stable)Select ONE prescription that contains a dosing error or should be stoppe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BC18AC41291D4C06B8D1076961F610B1&lt;/guid&gt;&#10;                    &lt;answertext&gt;Atorvastatin 80 mg orally daily&lt;/answertext&gt;&#10;                    &lt;valuetype&gt;-1&lt;/valuetype&gt;&#10;                &lt;/answer&gt;&#10;                &lt;answer&gt;&#10;                    &lt;guid&gt;CE0C3E64BCC74F469DCDF687C5CCFCDE&lt;/guid&gt;&#10;                    &lt;answertext&gt;Canagliflozin 300 mg orally daily&lt;/answertext&gt;&#10;                    &lt;valuetype&gt;1&lt;/valuetype&gt;&#10;                &lt;/answer&gt;&#10;                &lt;answer&gt;&#10;                    &lt;guid&gt;0DEA4AFB4B3A427D9998FD1486B3648D&lt;/guid&gt;&#10;                    &lt;answertext&gt;Candesartan 32 mg orally daily&lt;/answertext&gt;&#10;                    &lt;valuetype&gt;-1&lt;/valuetype&gt;&#10;                &lt;/answer&gt;&#10;                &lt;answer&gt;&#10;                    &lt;guid&gt;14A65D892DC74169A441496DAFAA5829&lt;/guid&gt;&#10;                    &lt;answertext&gt;Carvedilol 25 mg orally 12hrly&lt;/answertext&gt;&#10;                    &lt;valuetype&gt;-1&lt;/valuetype&gt;&#10;                &lt;/answer&gt;&#10;                &lt;answer&gt;&#10;                    &lt;guid&gt;4CB06FF30188462FA979EA448950FCB8&lt;/guid&gt;&#10;                    &lt;answertext&gt;Enoxaparin 40 mg subcutaneously daily&lt;/answertext&gt;&#10;                    &lt;valuetype&gt;-1&lt;/valuetype&gt;&#10;                &lt;/answer&gt;&#10;                &lt;answer&gt;&#10;                    &lt;guid&gt;99608CA5E36E41FB95D411AA5A3A0D3E&lt;/guid&gt;&#10;                    &lt;answertext&gt;Furosemide 50 mg intravenously twice daily&lt;/answertext&gt;&#10;                    &lt;valuetype&gt;-1&lt;/valuetype&gt;&#10;                &lt;/answer&gt;&#10;                &lt;answer&gt;&#10;                    &lt;guid&gt;A0B80140090F4B528FFB50750F384CC8&lt;/guid&gt;&#10;                    &lt;answertext&gt;Metformin MR 1g orally twice daily&lt;/answertext&gt;&#10;                    &lt;valuetype&gt;-1&lt;/valuetype&gt;&#10;                &lt;/answer&gt;&#10;                &lt;answer&gt;&#10;                    &lt;guid&gt;91576E892F9F43AAA895BA1DA763B5B9&lt;/guid&gt;&#10;                    &lt;answertext&gt;Paracetamol 1g orally as required (max 4g/day)&lt;/answertext&gt;&#10;                    &lt;valuetype&gt;-1&lt;/valuetype&gt;&#10;                &lt;/answer&gt;&#10;                &lt;answer&gt;&#10;                    &lt;guid&gt;E90F869228EF47CFAE896B8D419B3D24&lt;/guid&gt;&#10;                    &lt;answertext&gt;Spironolactone 25 mg orally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31.xml><?xml version="1.0" encoding="utf-8"?>
<p:tagLst xmlns:a="http://schemas.openxmlformats.org/drawingml/2006/main" xmlns:r="http://schemas.openxmlformats.org/officeDocument/2006/relationships" xmlns:p="http://schemas.openxmlformats.org/presentationml/2006/main">
  <p:tag name="ZEROBASED" val="False"/>
</p:tagLst>
</file>

<file path=ppt/tags/tag3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DFC39B2A17F4F9EA903702416B3A262&lt;/guid&gt;&#10;        &lt;description /&gt;&#10;        &lt;date&gt;7/18/2018 4:41:0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411D5F3C4364AE8AB4AD799DAC8B373&lt;/guid&gt;&#10;            &lt;repollguid&gt;C8FB73DBAEDC427B9070F9AECE70018B&lt;/repollguid&gt;&#10;            &lt;sourceid&gt;EAD3DE30733C4B33A7F40894248D3F44&lt;/sourceid&gt;&#10;            &lt;questiontext&gt;(74M) Admitted for acute pulmonary oedema secondary to heart failurePMH: CKD stage III, type II diabetes mellitus, ischaemic left ventricular dysfunction Investigations: eGFR 40 (stable)Select ONE prescription that contains a dosing error or should be stoppe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BC18AC41291D4C06B8D1076961F610B1&lt;/guid&gt;&#10;                    &lt;answertext&gt;Atorvastatin 80 mg orally daily&lt;/answertext&gt;&#10;                    &lt;valuetype&gt;-1&lt;/valuetype&gt;&#10;                &lt;/answer&gt;&#10;                &lt;answer&gt;&#10;                    &lt;guid&gt;CE0C3E64BCC74F469DCDF687C5CCFCDE&lt;/guid&gt;&#10;                    &lt;answertext&gt;Canagliflozin 300 mg orally daily&lt;/answertext&gt;&#10;                    &lt;valuetype&gt;1&lt;/valuetype&gt;&#10;                &lt;/answer&gt;&#10;                &lt;answer&gt;&#10;                    &lt;guid&gt;0DEA4AFB4B3A427D9998FD1486B3648D&lt;/guid&gt;&#10;                    &lt;answertext&gt;Candesartan 32 mg orally daily&lt;/answertext&gt;&#10;                    &lt;valuetype&gt;-1&lt;/valuetype&gt;&#10;                &lt;/answer&gt;&#10;                &lt;answer&gt;&#10;                    &lt;guid&gt;14A65D892DC74169A441496DAFAA5829&lt;/guid&gt;&#10;                    &lt;answertext&gt;Carvedilol 25 mg orally 12hrly&lt;/answertext&gt;&#10;                    &lt;valuetype&gt;-1&lt;/valuetype&gt;&#10;                &lt;/answer&gt;&#10;                &lt;answer&gt;&#10;                    &lt;guid&gt;4CB06FF30188462FA979EA448950FCB8&lt;/guid&gt;&#10;                    &lt;answertext&gt;Enoxaparin 40 mg subcutaneously daily&lt;/answertext&gt;&#10;                    &lt;valuetype&gt;-1&lt;/valuetype&gt;&#10;                &lt;/answer&gt;&#10;                &lt;answer&gt;&#10;                    &lt;guid&gt;99608CA5E36E41FB95D411AA5A3A0D3E&lt;/guid&gt;&#10;                    &lt;answertext&gt;Furosemide 50 mg intravenously twice daily&lt;/answertext&gt;&#10;                    &lt;valuetype&gt;-1&lt;/valuetype&gt;&#10;                &lt;/answer&gt;&#10;                &lt;answer&gt;&#10;                    &lt;guid&gt;A0B80140090F4B528FFB50750F384CC8&lt;/guid&gt;&#10;                    &lt;answertext&gt;Metformin MR 1g orally twice daily&lt;/answertext&gt;&#10;                    &lt;valuetype&gt;-1&lt;/valuetype&gt;&#10;                &lt;/answer&gt;&#10;                &lt;answer&gt;&#10;                    &lt;guid&gt;91576E892F9F43AAA895BA1DA763B5B9&lt;/guid&gt;&#10;                    &lt;answertext&gt;Paracetamol 1g orally as required (max 4g/day)&lt;/answertext&gt;&#10;                    &lt;valuetype&gt;-1&lt;/valuetype&gt;&#10;                &lt;/answer&gt;&#10;                &lt;answer&gt;&#10;                    &lt;guid&gt;E90F869228EF47CFAE896B8D419B3D24&lt;/guid&gt;&#10;                    &lt;answertext&gt;Spironolactone 25 mg orally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33.xml><?xml version="1.0" encoding="utf-8"?>
<p:tagLst xmlns:a="http://schemas.openxmlformats.org/drawingml/2006/main" xmlns:r="http://schemas.openxmlformats.org/officeDocument/2006/relationships" xmlns:p="http://schemas.openxmlformats.org/presentationml/2006/main">
  <p:tag name="ZEROBASED" val="False"/>
</p:tagLst>
</file>

<file path=ppt/tags/tag3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DFC39B2A17F4F9EA903702416B3A262&lt;/guid&gt;&#10;        &lt;description /&gt;&#10;        &lt;date&gt;7/18/2018 4:41:0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8880185F79F4D0FB47DA214A9CD6158&lt;/guid&gt;&#10;            &lt;repollguid&gt;C8FB73DBAEDC427B9070F9AECE70018B&lt;/repollguid&gt;&#10;            &lt;sourceid&gt;EAD3DE30733C4B33A7F40894248D3F44&lt;/sourceid&gt;&#10;            &lt;questiontext&gt;(74M) Admitted for acute pulmonary oedema secondary to heart failurePMH: CKD stage III, type II diabetes mellitus, ischaemic left ventricular dysfunction Investigations: eGFR 20 (stable)Select TWO prescriptions that contain a dosing error or should be stoppe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BC18AC41291D4C06B8D1076961F610B1&lt;/guid&gt;&#10;                    &lt;answertext&gt;Atorvastatin 20 mg orally daily&lt;/answertext&gt;&#10;                    &lt;valuetype&gt;-1&lt;/valuetype&gt;&#10;                &lt;/answer&gt;&#10;                &lt;answer&gt;&#10;                    &lt;guid&gt;CE0C3E64BCC74F469DCDF687C5CCFCDE&lt;/guid&gt;&#10;                    &lt;answertext&gt;Candesartan 32 mg orally daily&lt;/answertext&gt;&#10;                    &lt;valuetype&gt;-1&lt;/valuetype&gt;&#10;                &lt;/answer&gt;&#10;                &lt;answer&gt;&#10;                    &lt;guid&gt;0DEA4AFB4B3A427D9998FD1486B3648D&lt;/guid&gt;&#10;                    &lt;answertext&gt;Carvedilol 25 mg orally 12-hrly&lt;/answertext&gt;&#10;                    &lt;valuetype&gt;-1&lt;/valuetype&gt;&#10;                &lt;/answer&gt;&#10;                &lt;answer&gt;&#10;                    &lt;guid&gt;14A65D892DC74169A441496DAFAA5829&lt;/guid&gt;&#10;                    &lt;answertext&gt;Heparin 5000 units subcutaneously daily&lt;/answertext&gt;&#10;                    &lt;valuetype&gt;-1&lt;/valuetype&gt;&#10;                &lt;/answer&gt;&#10;                &lt;answer&gt;&#10;                    &lt;guid&gt;4CB06FF30188462FA979EA448950FCB8&lt;/guid&gt;&#10;                    &lt;answertext&gt;Furosemide 50 mg intravenously twice daily&lt;/answertext&gt;&#10;                    &lt;valuetype&gt;-1&lt;/valuetype&gt;&#10;                &lt;/answer&gt;&#10;                &lt;answer&gt;&#10;                    &lt;guid&gt;99608CA5E36E41FB95D411AA5A3A0D3E&lt;/guid&gt;&#10;                    &lt;answertext&gt;Metformin MR 1g orally twice daily&lt;/answertext&gt;&#10;                    &lt;valuetype&gt;1&lt;/valuetype&gt;&#10;                &lt;/answer&gt;&#10;                &lt;answer&gt;&#10;                    &lt;guid&gt;A0B80140090F4B528FFB50750F384CC8&lt;/guid&gt;&#10;                    &lt;answertext&gt;Paracetamol 1g orally as required (max 4g/day)&lt;/answertext&gt;&#10;                    &lt;valuetype&gt;-1&lt;/valuetype&gt;&#10;                &lt;/answer&gt;&#10;                &lt;answer&gt;&#10;                    &lt;guid&gt;91576E892F9F43AAA895BA1DA763B5B9&lt;/guid&gt;&#10;                    &lt;answertext&gt;Spironolactone 25 mg orally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36.xml><?xml version="1.0" encoding="utf-8"?>
<p:tagLst xmlns:a="http://schemas.openxmlformats.org/drawingml/2006/main" xmlns:r="http://schemas.openxmlformats.org/officeDocument/2006/relationships" xmlns:p="http://schemas.openxmlformats.org/presentationml/2006/main">
  <p:tag name="ZEROBASED" val="False"/>
</p:tagLst>
</file>

<file path=ppt/tags/tag3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DFC39B2A17F4F9EA903702416B3A262&lt;/guid&gt;&#10;        &lt;description /&gt;&#10;        &lt;date&gt;7/18/2018 4:41:0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8880185F79F4D0FB47DA214A9CD6158&lt;/guid&gt;&#10;            &lt;repollguid&gt;C8FB73DBAEDC427B9070F9AECE70018B&lt;/repollguid&gt;&#10;            &lt;sourceid&gt;EAD3DE30733C4B33A7F40894248D3F44&lt;/sourceid&gt;&#10;            &lt;questiontext&gt;(74M) Admitted for acute pulmonary oedema secondary to heart failurePMH: CKD stage III, type II diabetes mellitus, ischaemic left ventricular dysfunction Investigations: eGFR 20 (stable)Select TWO prescriptions that contain a dosing error or should be stoppe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BC18AC41291D4C06B8D1076961F610B1&lt;/guid&gt;&#10;                    &lt;answertext&gt;Atorvastatin 20 mg orally daily&lt;/answertext&gt;&#10;                    &lt;valuetype&gt;-1&lt;/valuetype&gt;&#10;                &lt;/answer&gt;&#10;                &lt;answer&gt;&#10;                    &lt;guid&gt;CE0C3E64BCC74F469DCDF687C5CCFCDE&lt;/guid&gt;&#10;                    &lt;answertext&gt;Candesartan 32 mg orally daily&lt;/answertext&gt;&#10;                    &lt;valuetype&gt;-1&lt;/valuetype&gt;&#10;                &lt;/answer&gt;&#10;                &lt;answer&gt;&#10;                    &lt;guid&gt;0DEA4AFB4B3A427D9998FD1486B3648D&lt;/guid&gt;&#10;                    &lt;answertext&gt;Carvedilol 25 mg orally 12-hrly&lt;/answertext&gt;&#10;                    &lt;valuetype&gt;-1&lt;/valuetype&gt;&#10;                &lt;/answer&gt;&#10;                &lt;answer&gt;&#10;                    &lt;guid&gt;14A65D892DC74169A441496DAFAA5829&lt;/guid&gt;&#10;                    &lt;answertext&gt;Heparin 5000 units subcutaneously daily&lt;/answertext&gt;&#10;                    &lt;valuetype&gt;-1&lt;/valuetype&gt;&#10;                &lt;/answer&gt;&#10;                &lt;answer&gt;&#10;                    &lt;guid&gt;4CB06FF30188462FA979EA448950FCB8&lt;/guid&gt;&#10;                    &lt;answertext&gt;Furosemide 50 mg intravenously twice daily&lt;/answertext&gt;&#10;                    &lt;valuetype&gt;-1&lt;/valuetype&gt;&#10;                &lt;/answer&gt;&#10;                &lt;answer&gt;&#10;                    &lt;guid&gt;99608CA5E36E41FB95D411AA5A3A0D3E&lt;/guid&gt;&#10;                    &lt;answertext&gt;Metformin MR 1g orally twice daily&lt;/answertext&gt;&#10;                    &lt;valuetype&gt;1&lt;/valuetype&gt;&#10;                &lt;/answer&gt;&#10;                &lt;answer&gt;&#10;                    &lt;guid&gt;A0B80140090F4B528FFB50750F384CC8&lt;/guid&gt;&#10;                    &lt;answertext&gt;Paracetamol 1g orally as required (max 4g/day)&lt;/answertext&gt;&#10;                    &lt;valuetype&gt;-1&lt;/valuetype&gt;&#10;                &lt;/answer&gt;&#10;                &lt;answer&gt;&#10;                    &lt;guid&gt;91576E892F9F43AAA895BA1DA763B5B9&lt;/guid&gt;&#10;                    &lt;answertext&gt;Spironolactone 25 mg orally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38.xml><?xml version="1.0" encoding="utf-8"?>
<p:tagLst xmlns:a="http://schemas.openxmlformats.org/drawingml/2006/main" xmlns:r="http://schemas.openxmlformats.org/officeDocument/2006/relationships" xmlns:p="http://schemas.openxmlformats.org/presentationml/2006/main">
  <p:tag name="ZEROBASED" val="False"/>
</p:tagLst>
</file>

<file path=ppt/tags/tag3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280797E0C3B4965B5889D9EB85D374E&lt;/guid&gt;&#10;        &lt;description /&gt;&#10;        &lt;date&gt;7/18/2018 4:10:0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221FE3DE2FF4B3DA1398A61B58B386A&lt;/guid&gt;&#10;            &lt;repollguid&gt;7B46B9EA88054B85890A93BEFDF3D3B1&lt;/repollguid&gt;&#10;            &lt;sourceid&gt;1160B8AEA3A046C5B1E51661D8847CC5&lt;/sourceid&gt;&#10;            &lt;questiontext&gt;(84M) PMH: Asthma, atrial fibrillation, benign prostatic hypertrophy, hypothyroidismInvestigations: Normal renal and liver functionSelect THREE prescriptions that contain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EA8BA20494434025815EFF15BD3534CC&lt;/guid&gt;&#10;                    &lt;answertext&gt;Apixaban 25 mg orally twice daily&lt;/answertext&gt;&#10;                    &lt;valuetype&gt;1&lt;/valuetype&gt;&#10;                &lt;/answer&gt;&#10;                &lt;answer&gt;&#10;                    &lt;guid&gt;1B75C85A71754341ADB9143D4B690D88&lt;/guid&gt;&#10;                    &lt;answertext&gt;Digoxin 125 mg orally once daily&lt;/answertext&gt;&#10;                    &lt;valuetype&gt;1&lt;/valuetype&gt;&#10;                &lt;/answer&gt;&#10;                &lt;answer&gt;&#10;                    &lt;guid&gt;0194453A398E4C06A9ED053F618AD17B&lt;/guid&gt;&#10;                    &lt;answertext&gt;Finasteride 5 mg orally daily&lt;/answertext&gt;&#10;                    &lt;valuetype&gt;-1&lt;/valuetype&gt;&#10;                &lt;/answer&gt;&#10;                &lt;answer&gt;&#10;                    &lt;guid&gt;70CBF33827854E7C877F4811F81B8D62&lt;/guid&gt;&#10;                    &lt;answertext&gt;Fostair NEXThaler® 200/6 (200 micrograms beclomethasone, 6 micrograms formoterol) two inhalations twice daily&lt;/answertext&gt;&#10;                    &lt;valuetype&gt;-1&lt;/valuetype&gt;&#10;                &lt;/answer&gt;&#10;                &lt;answer&gt;&#10;                    &lt;guid&gt;A966371C81C048AF8D269BF78BD0B80C&lt;/guid&gt;&#10;                    &lt;answertext&gt;Levothyroxine 75 mg orally once daily&lt;/answertext&gt;&#10;                    &lt;valuetype&gt;1&lt;/valuetype&gt;&#10;                &lt;/answer&gt;&#10;                &lt;answer&gt;&#10;                    &lt;guid&gt;7266C7753BAF409BAD8F47B9473E228F&lt;/guid&gt;&#10;                    &lt;answertext&gt;Monteleukast 10 mg orally once in evening&lt;/answertext&gt;&#10;                    &lt;valuetype&gt;-1&lt;/valuetype&gt;&#10;                &lt;/answer&gt;&#10;                &lt;answer&gt;&#10;                    &lt;guid&gt;DF17BA279A1D40E8AB6D66CA9856EC96&lt;/guid&gt;&#10;                    &lt;answertext&gt;Salbutamol 200 micrograms inhaled as required&lt;/answertext&gt;&#10;                    &lt;valuetype&gt;-1&lt;/valuetype&gt;&#10;                &lt;/answer&gt;&#10;                &lt;answer&gt;&#10;                    &lt;guid&gt;D7B840F9145D4817B38503D0909A6A33&lt;/guid&gt;&#10;                    &lt;answertext&gt;Tamsulosin 400 micrograms orally daily&lt;/answertext&gt;&#10;                    &lt;valuetype&gt;-1&lt;/valuetype&gt;&#10;                &lt;/answer&gt;&#10;                &lt;answer&gt;&#10;                    &lt;guid&gt;7A09A966F5F347D59DA9CCFDE374C37D&lt;/guid&gt;&#10;                    &lt;answertext&gt;Verapamil 40 mg orally three times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4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DFC39B2A17F4F9EA903702416B3A262&lt;/guid&gt;&#10;        &lt;description /&gt;&#10;        &lt;date&gt;7/18/2018 4:41:0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823AAD7E75D4363958AC4949381F185&lt;/guid&gt;&#10;            &lt;repollguid&gt;C8FB73DBAEDC427B9070F9AECE70018B&lt;/repollguid&gt;&#10;            &lt;sourceid&gt;EAD3DE30733C4B33A7F40894248D3F44&lt;/sourceid&gt;&#10;            &lt;questiontext&gt;(54M) Admitted for spontaneous bacterial peritonitisPMH: Hepatitis C cirrhosis, neuropathic pain, type II diabetes mellitusInvestigations: Hb 134, WBC 19.5, Neut 17.1, Plt 245Na 141, K 4.1, eGFR 78INR 2.3, Bili 61, ALT 281, AlkPhos 108 Select THREE prescriptions that should be stopped&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BC18AC41291D4C06B8D1076961F610B1&lt;/guid&gt;&#10;                    &lt;answertext&gt;Metformin 500 mg orally daily&lt;/answertext&gt;&#10;                    &lt;valuetype&gt;-1&lt;/valuetype&gt;&#10;                &lt;/answer&gt;&#10;                &lt;answer&gt;&#10;                    &lt;guid&gt;8A1D47E2D7164B09977BD7E1909C2BBD&lt;/guid&gt;&#10;                    &lt;answertext&gt;Omeprazole 20 mg orally daily&lt;/answertext&gt;&#10;                    &lt;valuetype&gt;-1&lt;/valuetype&gt;&#10;                &lt;/answer&gt;&#10;                &lt;answer&gt;&#10;                    &lt;guid&gt;C8B6177430F24894A85A89A8DF6167B5&lt;/guid&gt;&#10;                    &lt;answertext&gt;Paracetamol 1 g orally 6hrly&lt;/answertext&gt;&#10;                    &lt;valuetype&gt;1&lt;/valuetype&gt;&#10;                &lt;/answer&gt;&#10;                &lt;answer&gt;&#10;                    &lt;guid&gt;445C69A14E9E47D2B44373FF3BBDC371&lt;/guid&gt;&#10;                    &lt;answertext&gt;Pregabalin 50 mg orally 8hrly&lt;/answertext&gt;&#10;                    &lt;valuetype&gt;-1&lt;/valuetype&gt;&#10;                &lt;/answer&gt;&#10;                &lt;answer&gt;&#10;                    &lt;guid&gt;2369F49826E84A87B54CE37C44E55330&lt;/guid&gt;&#10;                    &lt;answertext&gt;Spironolactone 50 mg orally daily&lt;/answertext&gt;&#10;                    &lt;valuetype&gt;-1&lt;/valuetype&gt;&#10;                &lt;/answer&gt;&#10;                &lt;answer&gt;&#10;                    &lt;guid&gt;1276E9569B0B4ED1B17315503E1973C4&lt;/guid&gt;&#10;                    &lt;answertext&gt;Tazosin (tazobactam/piperacillin) 4.5 g intravenously 8hrly&lt;/answertext&gt;&#10;                    &lt;valuetype&gt;-1&lt;/valuetype&gt;&#10;                &lt;/answer&gt;&#10;                &lt;answer&gt;&#10;                    &lt;guid&gt;3624A3D4DBEE430CBBAFBEE25A4EF9D2&lt;/guid&gt;&#10;                    &lt;answertext&gt;Tinzaparin 4500 units subcutaneously daily&lt;/answertext&gt;&#10;                    &lt;valuetype&gt;1&lt;/valuetype&gt;&#10;                &lt;/answer&gt;&#10;                &lt;answer&gt;&#10;                    &lt;guid&gt;3338FE233CD741AA9A56F7EDFC43583F&lt;/guid&gt;&#10;                    &lt;answertext&gt;Tramadol 50 mg orally 8hr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42.xml><?xml version="1.0" encoding="utf-8"?>
<p:tagLst xmlns:a="http://schemas.openxmlformats.org/drawingml/2006/main" xmlns:r="http://schemas.openxmlformats.org/officeDocument/2006/relationships" xmlns:p="http://schemas.openxmlformats.org/presentationml/2006/main">
  <p:tag name="ZEROBASED" val="False"/>
</p:tagLst>
</file>

<file path=ppt/tags/tag4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DFC39B2A17F4F9EA903702416B3A262&lt;/guid&gt;&#10;        &lt;description /&gt;&#10;        &lt;date&gt;7/18/2018 4:41:0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823AAD7E75D4363958AC4949381F185&lt;/guid&gt;&#10;            &lt;repollguid&gt;C8FB73DBAEDC427B9070F9AECE70018B&lt;/repollguid&gt;&#10;            &lt;sourceid&gt;EAD3DE30733C4B33A7F40894248D3F44&lt;/sourceid&gt;&#10;            &lt;questiontext&gt;(54M) Admitted for spontaneous bacterial peritonitisPMH: Hepatitis C cirrhosis, neuropathic pain, type II diabetes mellitusInvestigations: Hb 134, WBC 19.5, Neut 17.1, Plt 245Na 141, K 4.1, eGFR 78INR 2.3, Bili 61, ALT 281, AlkPhos 108 Select THREE prescriptions that should be stopped&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BC18AC41291D4C06B8D1076961F610B1&lt;/guid&gt;&#10;                    &lt;answertext&gt;Metformin 500 mg orally daily&lt;/answertext&gt;&#10;                    &lt;valuetype&gt;-1&lt;/valuetype&gt;&#10;                &lt;/answer&gt;&#10;                &lt;answer&gt;&#10;                    &lt;guid&gt;8A1D47E2D7164B09977BD7E1909C2BBD&lt;/guid&gt;&#10;                    &lt;answertext&gt;Omeprazole 20 mg orally daily&lt;/answertext&gt;&#10;                    &lt;valuetype&gt;-1&lt;/valuetype&gt;&#10;                &lt;/answer&gt;&#10;                &lt;answer&gt;&#10;                    &lt;guid&gt;C8B6177430F24894A85A89A8DF6167B5&lt;/guid&gt;&#10;                    &lt;answertext&gt;Paracetamol 1 g orally 6hrly&lt;/answertext&gt;&#10;                    &lt;valuetype&gt;1&lt;/valuetype&gt;&#10;                &lt;/answer&gt;&#10;                &lt;answer&gt;&#10;                    &lt;guid&gt;445C69A14E9E47D2B44373FF3BBDC371&lt;/guid&gt;&#10;                    &lt;answertext&gt;Pregabalin 50 mg orally 8hrly&lt;/answertext&gt;&#10;                    &lt;valuetype&gt;-1&lt;/valuetype&gt;&#10;                &lt;/answer&gt;&#10;                &lt;answer&gt;&#10;                    &lt;guid&gt;2369F49826E84A87B54CE37C44E55330&lt;/guid&gt;&#10;                    &lt;answertext&gt;Spironolactone 50 mg orally daily&lt;/answertext&gt;&#10;                    &lt;valuetype&gt;-1&lt;/valuetype&gt;&#10;                &lt;/answer&gt;&#10;                &lt;answer&gt;&#10;                    &lt;guid&gt;1276E9569B0B4ED1B17315503E1973C4&lt;/guid&gt;&#10;                    &lt;answertext&gt;Tazosin (tazobactam/piperacillin) 4.5 g intravenously 8hrly&lt;/answertext&gt;&#10;                    &lt;valuetype&gt;-1&lt;/valuetype&gt;&#10;                &lt;/answer&gt;&#10;                &lt;answer&gt;&#10;                    &lt;guid&gt;3624A3D4DBEE430CBBAFBEE25A4EF9D2&lt;/guid&gt;&#10;                    &lt;answertext&gt;Tinzaparin 4500 units subcutaneously daily&lt;/answertext&gt;&#10;                    &lt;valuetype&gt;1&lt;/valuetype&gt;&#10;                &lt;/answer&gt;&#10;                &lt;answer&gt;&#10;                    &lt;guid&gt;3338FE233CD741AA9A56F7EDFC43583F&lt;/guid&gt;&#10;                    &lt;answertext&gt;Tramadol 50 mg orally 8hr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44.xml><?xml version="1.0" encoding="utf-8"?>
<p:tagLst xmlns:a="http://schemas.openxmlformats.org/drawingml/2006/main" xmlns:r="http://schemas.openxmlformats.org/officeDocument/2006/relationships" xmlns:p="http://schemas.openxmlformats.org/presentationml/2006/main">
  <p:tag name="ZEROBASED" val="False"/>
</p:tagLst>
</file>

<file path=ppt/tags/tag4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9127CACA7644B0880CE724C3426A158&lt;/guid&gt;&#10;        &lt;description /&gt;&#10;        &lt;date&gt;7/18/2018 3:44:3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EAA8E8B083246CBA10B9C531E10E8D8&lt;/guid&gt;&#10;            &lt;repollguid&gt;597B2635BB1B4F8E9299724599447C89&lt;/repollguid&gt;&#10;            &lt;sourceid&gt;E0F0203C3A664E5FA5CEA62170DA59BA&lt;/sourceid&gt;&#10;            &lt;questiontext&gt;(54M) PMH: Benign prostatic hypertrophy, depression, hypertension, neuropathic pain, Type II diabetes mellitus.Investigations: Normal renal and liver functionSelect THREE prescriptions that contain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A72BC736C88B4A418BCE255801117E5A&lt;/guid&gt;&#10;                    &lt;answertext&gt;Diclofenac 50 mg orally as required (max 150 mg/day)&lt;/answertext&gt;&#10;                    &lt;valuetype&gt;-1&lt;/valuetype&gt;&#10;                &lt;/answer&gt;&#10;                &lt;answer&gt;&#10;                    &lt;guid&gt;D00B4AC93A514E4E89F75B121D4849AE&lt;/guid&gt;&#10;                    &lt;answertext&gt;Edoxaban 60 mg orally daily&lt;/answertext&gt;&#10;                    &lt;valuetype&gt;-1&lt;/valuetype&gt;&#10;                &lt;/answer&gt;&#10;                &lt;answer&gt;&#10;                    &lt;guid&gt;3EA52A12AF28418ABEDFA0B2E3F54961&lt;/guid&gt;&#10;                    &lt;answertext&gt;Fluoxetine 200 mg orally daily&lt;/answertext&gt;&#10;                    &lt;valuetype&gt;1&lt;/valuetype&gt;&#10;                &lt;/answer&gt;&#10;                &lt;answer&gt;&#10;                    &lt;guid&gt;3EC0B25390254E3C9B7399CA6FF2C805&lt;/guid&gt;&#10;                    &lt;answertext&gt;Gabapentin 300 mg orally three times a day&lt;/answertext&gt;&#10;                    &lt;valuetype&gt;-1&lt;/valuetype&gt;&#10;                &lt;/answer&gt;&#10;                &lt;answer&gt;&#10;                    &lt;guid&gt;B20957289FB84089A85D43C622DF6395&lt;/guid&gt;&#10;                    &lt;answertext&gt;Indapamide MR 1.5 mg orally daily&lt;/answertext&gt;&#10;                    &lt;valuetype&gt;-1&lt;/valuetype&gt;&#10;                &lt;/answer&gt;&#10;                &lt;answer&gt;&#10;                    &lt;guid&gt;904F0A37C1ED4FA8ABBAA135275F981A&lt;/guid&gt;&#10;                    &lt;answertext&gt;Metformin MR 1 mg orally twice daily&lt;/answertext&gt;&#10;                    &lt;valuetype&gt;1&lt;/valuetype&gt;&#10;                &lt;/answer&gt;&#10;                &lt;answer&gt;&#10;                    &lt;guid&gt;75C1AB54E6DB41F5AAB4F0B02E5975DC&lt;/guid&gt;&#10;                    &lt;answertext&gt;Paracetamol 1 g orally as required (max 4 g/day)&lt;/answertext&gt;&#10;                    &lt;valuetype&gt;-1&lt;/valuetype&gt;&#10;                &lt;/answer&gt;&#10;                &lt;answer&gt;&#10;                    &lt;guid&gt;16CE28659DE84B10A9B5BF4FEC6744E1&lt;/guid&gt;&#10;                    &lt;answertext&gt;Tamsulosin 400 mg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47.xml><?xml version="1.0" encoding="utf-8"?>
<p:tagLst xmlns:a="http://schemas.openxmlformats.org/drawingml/2006/main" xmlns:r="http://schemas.openxmlformats.org/officeDocument/2006/relationships" xmlns:p="http://schemas.openxmlformats.org/presentationml/2006/main">
  <p:tag name="ZEROBASED" val="False"/>
</p:tagLst>
</file>

<file path=ppt/tags/tag4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9127CACA7644B0880CE724C3426A158&lt;/guid&gt;&#10;        &lt;description /&gt;&#10;        &lt;date&gt;7/18/2018 3:44:3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EAA8E8B083246CBA10B9C531E10E8D8&lt;/guid&gt;&#10;            &lt;repollguid&gt;597B2635BB1B4F8E9299724599447C89&lt;/repollguid&gt;&#10;            &lt;sourceid&gt;E0F0203C3A664E5FA5CEA62170DA59BA&lt;/sourceid&gt;&#10;            &lt;questiontext&gt;(54M) PMH: Benign prostatic hypertrophy, depression, hypertension, neuropathic pain, Type II diabetes mellitus.Investigations: Normal renal and liver functionSelect THREE prescriptions that contain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A72BC736C88B4A418BCE255801117E5A&lt;/guid&gt;&#10;                    &lt;answertext&gt;Diclofenac 50 mg orally as required (max 150 mg/day)&lt;/answertext&gt;&#10;                    &lt;valuetype&gt;-1&lt;/valuetype&gt;&#10;                &lt;/answer&gt;&#10;                &lt;answer&gt;&#10;                    &lt;guid&gt;D00B4AC93A514E4E89F75B121D4849AE&lt;/guid&gt;&#10;                    &lt;answertext&gt;Edoxaban 60 mg orally daily&lt;/answertext&gt;&#10;                    &lt;valuetype&gt;-1&lt;/valuetype&gt;&#10;                &lt;/answer&gt;&#10;                &lt;answer&gt;&#10;                    &lt;guid&gt;3EA52A12AF28418ABEDFA0B2E3F54961&lt;/guid&gt;&#10;                    &lt;answertext&gt;Fluoxetine 200 mg orally daily&lt;/answertext&gt;&#10;                    &lt;valuetype&gt;1&lt;/valuetype&gt;&#10;                &lt;/answer&gt;&#10;                &lt;answer&gt;&#10;                    &lt;guid&gt;3EC0B25390254E3C9B7399CA6FF2C805&lt;/guid&gt;&#10;                    &lt;answertext&gt;Gabapentin 300 mg orally three times a day&lt;/answertext&gt;&#10;                    &lt;valuetype&gt;-1&lt;/valuetype&gt;&#10;                &lt;/answer&gt;&#10;                &lt;answer&gt;&#10;                    &lt;guid&gt;B20957289FB84089A85D43C622DF6395&lt;/guid&gt;&#10;                    &lt;answertext&gt;Indapamide MR 1.5 mg orally daily&lt;/answertext&gt;&#10;                    &lt;valuetype&gt;-1&lt;/valuetype&gt;&#10;                &lt;/answer&gt;&#10;                &lt;answer&gt;&#10;                    &lt;guid&gt;904F0A37C1ED4FA8ABBAA135275F981A&lt;/guid&gt;&#10;                    &lt;answertext&gt;Metformin MR 1 mg orally twice daily&lt;/answertext&gt;&#10;                    &lt;valuetype&gt;1&lt;/valuetype&gt;&#10;                &lt;/answer&gt;&#10;                &lt;answer&gt;&#10;                    &lt;guid&gt;75C1AB54E6DB41F5AAB4F0B02E5975DC&lt;/guid&gt;&#10;                    &lt;answertext&gt;Paracetamol 1 g orally as required (max 4 g/day)&lt;/answertext&gt;&#10;                    &lt;valuetype&gt;-1&lt;/valuetype&gt;&#10;                &lt;/answer&gt;&#10;                &lt;answer&gt;&#10;                    &lt;guid&gt;16CE28659DE84B10A9B5BF4FEC6744E1&lt;/guid&gt;&#10;                    &lt;answertext&gt;Tamsulosin 400 mg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4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ags/tag50.xml><?xml version="1.0" encoding="utf-8"?>
<p:tagLst xmlns:a="http://schemas.openxmlformats.org/drawingml/2006/main" xmlns:r="http://schemas.openxmlformats.org/officeDocument/2006/relationships" xmlns:p="http://schemas.openxmlformats.org/presentationml/2006/main">
  <p:tag name="ZEROBASED" val="False"/>
</p:tagLst>
</file>

<file path=ppt/tags/tag5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5276C7D74F24DF2AB8F3CC96D4347FF&lt;/guid&gt;&#10;        &lt;description /&gt;&#10;        &lt;date&gt;7/18/2018 4:13:4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11FE4EAD9F04FBAB27A062E6758C5AC&lt;/guid&gt;&#10;            &lt;repollguid&gt;C83CA805FCE44C03A5434B3A75C769F5&lt;/repollguid&gt;&#10;            &lt;sourceid&gt;165BE5D2B38B4C6DA21D1CDDDCD6FCBC&lt;/sourceid&gt;&#10;            &lt;questiontext&gt;(34F) seeking GP advice re: drugs and pregnancyPMH: Dilated cardiomyopathy, asthma, type II diabetes mellitus, depressionSelect THREE prescriptions that are most important to stop while trying to conceive &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85A4485434DE430C863252E272EF09CD&lt;/guid&gt;&#10;                    &lt;answertext&gt;Eplerenone 50 mg orally daily&lt;/answertext&gt;&#10;                    &lt;valuetype&gt;1&lt;/valuetype&gt;&#10;                &lt;/answer&gt;&#10;                &lt;answer&gt;&#10;                    &lt;guid&gt;DB40A0D19E664EFBA44EE705B744C58D&lt;/guid&gt;&#10;                    &lt;answertext&gt;Fostair® 200/6 (200 micrograms beclomethasone / 6 micrograms formoterol) one puff twice daily&lt;/answertext&gt;&#10;                    &lt;valuetype&gt;-1&lt;/valuetype&gt;&#10;                &lt;/answer&gt;&#10;                &lt;answer&gt;&#10;                    &lt;guid&gt;AF710B5B50224AFEB389EF3C680D1D19&lt;/guid&gt;&#10;                    &lt;answertext&gt;Lansoprazole 30 mg orally daily&lt;/answertext&gt;&#10;                    &lt;valuetype&gt;-1&lt;/valuetype&gt;&#10;                &lt;/answer&gt;&#10;                &lt;answer&gt;&#10;                    &lt;guid&gt;B29CCE7B6BEA474198CF35FF793D43AA&lt;/guid&gt;&#10;                    &lt;answertext&gt;Metformin 850 mg orally three times a day&lt;/answertext&gt;&#10;                    &lt;valuetype&gt;-1&lt;/valuetype&gt;&#10;                &lt;/answer&gt;&#10;                &lt;answer&gt;&#10;                    &lt;guid&gt;BCDD2C264D8B406295DDF46980A87E9A&lt;/guid&gt;&#10;                    &lt;answertext&gt;Pregabalin 50 mg orally three times a day&lt;/answertext&gt;&#10;                    &lt;valuetype&gt;-1&lt;/valuetype&gt;&#10;                &lt;/answer&gt;&#10;                &lt;answer&gt;&#10;                    &lt;guid&gt;026C7F8C321D4476926B0B2C1C1C5B48&lt;/guid&gt;&#10;                    &lt;answertext&gt;Salbutamol 200 micrograms inhaled as required&lt;/answertext&gt;&#10;                    &lt;valuetype&gt;-1&lt;/valuetype&gt;&#10;                &lt;/answer&gt;&#10;                &lt;answer&gt;&#10;                    &lt;guid&gt;A6160DFC089A46FD9DDE151D31864E14&lt;/guid&gt;&#10;                    &lt;answertext&gt;Sertraline 50 mg orally daily&lt;/answertext&gt;&#10;                    &lt;valuetype&gt;-1&lt;/valuetype&gt;&#10;                &lt;/answer&gt;&#10;                &lt;answer&gt;&#10;                    &lt;guid&gt;530F3E33283C49B9846D3471181FA465&lt;/guid&gt;&#10;                    &lt;answertext&gt;Valsartan 80 mg orally daily&lt;/answertext&gt;&#10;                    &lt;valuetype&gt;1&lt;/valuetype&gt;&#10;                &lt;/answer&gt;&#10;                &lt;answer&gt;&#10;                    &lt;guid&gt;E422BBFC2F4C45A79FDE59791F9D5B57&lt;/guid&gt;&#10;                    &lt;answertext&gt;Warfarin orally daily dose as per INR (Target 2-3)&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52.xml><?xml version="1.0" encoding="utf-8"?>
<p:tagLst xmlns:a="http://schemas.openxmlformats.org/drawingml/2006/main" xmlns:r="http://schemas.openxmlformats.org/officeDocument/2006/relationships" xmlns:p="http://schemas.openxmlformats.org/presentationml/2006/main">
  <p:tag name="ZEROBASED" val="False"/>
</p:tagLst>
</file>

<file path=ppt/tags/tag5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5276C7D74F24DF2AB8F3CC96D4347FF&lt;/guid&gt;&#10;        &lt;description /&gt;&#10;        &lt;date&gt;7/18/2018 4:13:4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11FE4EAD9F04FBAB27A062E6758C5AC&lt;/guid&gt;&#10;            &lt;repollguid&gt;C83CA805FCE44C03A5434B3A75C769F5&lt;/repollguid&gt;&#10;            &lt;sourceid&gt;165BE5D2B38B4C6DA21D1CDDDCD6FCBC&lt;/sourceid&gt;&#10;            &lt;questiontext&gt;(34F) seeking GP advice re: drugs and pregnancyPMH: Dilated cardiomyopathy, asthma, type II diabetes mellitus, depressionSelect THREE prescriptions that are most important to stop while trying to conceive &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85A4485434DE430C863252E272EF09CD&lt;/guid&gt;&#10;                    &lt;answertext&gt;Eplerenone 50 mg orally daily&lt;/answertext&gt;&#10;                    &lt;valuetype&gt;1&lt;/valuetype&gt;&#10;                &lt;/answer&gt;&#10;                &lt;answer&gt;&#10;                    &lt;guid&gt;DB40A0D19E664EFBA44EE705B744C58D&lt;/guid&gt;&#10;                    &lt;answertext&gt;Fostair® 200/6 (200 micrograms beclomethasone / 6 micrograms formoterol) one puff twice daily&lt;/answertext&gt;&#10;                    &lt;valuetype&gt;-1&lt;/valuetype&gt;&#10;                &lt;/answer&gt;&#10;                &lt;answer&gt;&#10;                    &lt;guid&gt;AF710B5B50224AFEB389EF3C680D1D19&lt;/guid&gt;&#10;                    &lt;answertext&gt;Lansoprazole 30 mg orally daily&lt;/answertext&gt;&#10;                    &lt;valuetype&gt;-1&lt;/valuetype&gt;&#10;                &lt;/answer&gt;&#10;                &lt;answer&gt;&#10;                    &lt;guid&gt;B29CCE7B6BEA474198CF35FF793D43AA&lt;/guid&gt;&#10;                    &lt;answertext&gt;Metformin 850 mg orally three times a day&lt;/answertext&gt;&#10;                    &lt;valuetype&gt;-1&lt;/valuetype&gt;&#10;                &lt;/answer&gt;&#10;                &lt;answer&gt;&#10;                    &lt;guid&gt;BCDD2C264D8B406295DDF46980A87E9A&lt;/guid&gt;&#10;                    &lt;answertext&gt;Pregabalin 50 mg orally three times a day&lt;/answertext&gt;&#10;                    &lt;valuetype&gt;-1&lt;/valuetype&gt;&#10;                &lt;/answer&gt;&#10;                &lt;answer&gt;&#10;                    &lt;guid&gt;026C7F8C321D4476926B0B2C1C1C5B48&lt;/guid&gt;&#10;                    &lt;answertext&gt;Salbutamol 200 micrograms inhaled as required&lt;/answertext&gt;&#10;                    &lt;valuetype&gt;-1&lt;/valuetype&gt;&#10;                &lt;/answer&gt;&#10;                &lt;answer&gt;&#10;                    &lt;guid&gt;A6160DFC089A46FD9DDE151D31864E14&lt;/guid&gt;&#10;                    &lt;answertext&gt;Sertraline 50 mg orally daily&lt;/answertext&gt;&#10;                    &lt;valuetype&gt;-1&lt;/valuetype&gt;&#10;                &lt;/answer&gt;&#10;                &lt;answer&gt;&#10;                    &lt;guid&gt;530F3E33283C49B9846D3471181FA465&lt;/guid&gt;&#10;                    &lt;answertext&gt;Valsartan 80 mg orally daily&lt;/answertext&gt;&#10;                    &lt;valuetype&gt;1&lt;/valuetype&gt;&#10;                &lt;/answer&gt;&#10;                &lt;answer&gt;&#10;                    &lt;guid&gt;E422BBFC2F4C45A79FDE59791F9D5B57&lt;/guid&gt;&#10;                    &lt;answertext&gt;Warfarin orally daily dose as per INR (Target 2-3)&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54.xml><?xml version="1.0" encoding="utf-8"?>
<p:tagLst xmlns:a="http://schemas.openxmlformats.org/drawingml/2006/main" xmlns:r="http://schemas.openxmlformats.org/officeDocument/2006/relationships" xmlns:p="http://schemas.openxmlformats.org/presentationml/2006/main">
  <p:tag name="ZEROBASED" val="False"/>
</p:tagLst>
</file>

<file path=ppt/tags/tag5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5276C7D74F24DF2AB8F3CC96D4347FF&lt;/guid&gt;&#10;        &lt;description /&gt;&#10;        &lt;date&gt;7/18/2018 4:13:4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49E5CDEB3CD4419A1A18DC60D8B813F&lt;/guid&gt;&#10;            &lt;repollguid&gt;C83CA805FCE44C03A5434B3A75C769F5&lt;/repollguid&gt;&#10;            &lt;sourceid&gt;165BE5D2B38B4C6DA21D1CDDDCD6FCBC&lt;/sourceid&gt;&#10;            &lt;questiontext&gt;(64F) Review in Neurology Clinic with new diagnosis of Parkinson’s diseaseOther PMH: Gout, hyperthyroidism, bipolar disorder, hypertension, rheumatoid arthritisSelect THREE prescriptions that are most likely to worsen the symptoms of her Parkinson’s disease&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85A4485434DE430C863252E272EF09CD&lt;/guid&gt;&#10;                    &lt;answertext&gt;Allopurinol 100 mg orally daily&lt;/answertext&gt;&#10;                    &lt;valuetype&gt;-1&lt;/valuetype&gt;&#10;                &lt;/answer&gt;&#10;                &lt;answer&gt;&#10;                    &lt;guid&gt;DB40A0D19E664EFBA44EE705B744C58D&lt;/guid&gt;&#10;                    &lt;answertext&gt;Carbimazole 15 mg orally daily&lt;/answertext&gt;&#10;                    &lt;valuetype&gt;-1&lt;/valuetype&gt;&#10;                &lt;/answer&gt;&#10;                &lt;answer&gt;&#10;                    &lt;guid&gt;D81E2946BC5F4C50B857302C45B88799&lt;/guid&gt;&#10;                    &lt;answertext&gt;Chlorpromazine 50 mg orally 8hrly&lt;/answertext&gt;&#10;                    &lt;valuetype&gt;1&lt;/valuetype&gt;&#10;                &lt;/answer&gt;&#10;                &lt;answer&gt;&#10;                    &lt;guid&gt;A74F9A59F3714C5D870D8313DE1B85F9&lt;/guid&gt;&#10;                    &lt;answertext&gt;Felodipine 10 mg orally daily&lt;/answertext&gt;&#10;                    &lt;valuetype&gt;-1&lt;/valuetype&gt;&#10;                &lt;/answer&gt;&#10;                &lt;answer&gt;&#10;                    &lt;guid&gt;FD80DF62BE0549C4A8BA1EBE33EC45F9&lt;/guid&gt;&#10;                    &lt;answertext&gt;Folic acid 5 mg orally weekly&lt;/answertext&gt;&#10;                    &lt;valuetype&gt;-1&lt;/valuetype&gt;&#10;                &lt;/answer&gt;&#10;                &lt;answer&gt;&#10;                    &lt;guid&gt;6529A2F4A6274102B502D529D737FA95&lt;/guid&gt;&#10;                    &lt;answertext&gt;Haloperidol 5 mg orally daily&lt;/answertext&gt;&#10;                    &lt;valuetype&gt;1&lt;/valuetype&gt;&#10;                &lt;/answer&gt;&#10;                &lt;answer&gt;&#10;                    &lt;guid&gt;F1AAE29A771D4803B7216D7F3004DDFD&lt;/guid&gt;&#10;                    &lt;answertext&gt;Methotrexate 5 mg orally weekly&lt;/answertext&gt;&#10;                    &lt;valuetype&gt;-1&lt;/valuetype&gt;&#10;                &lt;/answer&gt;&#10;                &lt;answer&gt;&#10;                    &lt;guid&gt;2012CBE753A24C188FEA0C8EA1FFA758&lt;/guid&gt;&#10;                    &lt;answertext&gt;Metoclopramide 50 mg orally as required (max 8hr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58.xml><?xml version="1.0" encoding="utf-8"?>
<p:tagLst xmlns:a="http://schemas.openxmlformats.org/drawingml/2006/main" xmlns:r="http://schemas.openxmlformats.org/officeDocument/2006/relationships" xmlns:p="http://schemas.openxmlformats.org/presentationml/2006/main">
  <p:tag name="ZEROBASED" val="False"/>
</p:tagLst>
</file>

<file path=ppt/tags/tag5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5276C7D74F24DF2AB8F3CC96D4347FF&lt;/guid&gt;&#10;        &lt;description /&gt;&#10;        &lt;date&gt;7/18/2018 4:13:4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49E5CDEB3CD4419A1A18DC60D8B813F&lt;/guid&gt;&#10;            &lt;repollguid&gt;C83CA805FCE44C03A5434B3A75C769F5&lt;/repollguid&gt;&#10;            &lt;sourceid&gt;165BE5D2B38B4C6DA21D1CDDDCD6FCBC&lt;/sourceid&gt;&#10;            &lt;questiontext&gt;(64F) Review in Neurology Clinic with new diagnosis of Parkinson’s diseaseOther PMH: Gout, hyperthyroidism, bipolar disorder, hypertension, rheumatoid arthritisSelect THREE prescriptions that are most likely to worsen the symptoms of her Parkinson’s disease&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85A4485434DE430C863252E272EF09CD&lt;/guid&gt;&#10;                    &lt;answertext&gt;Allopurinol 100 mg orally daily&lt;/answertext&gt;&#10;                    &lt;valuetype&gt;-1&lt;/valuetype&gt;&#10;                &lt;/answer&gt;&#10;                &lt;answer&gt;&#10;                    &lt;guid&gt;DB40A0D19E664EFBA44EE705B744C58D&lt;/guid&gt;&#10;                    &lt;answertext&gt;Carbimazole 15 mg orally daily&lt;/answertext&gt;&#10;                    &lt;valuetype&gt;-1&lt;/valuetype&gt;&#10;                &lt;/answer&gt;&#10;                &lt;answer&gt;&#10;                    &lt;guid&gt;D81E2946BC5F4C50B857302C45B88799&lt;/guid&gt;&#10;                    &lt;answertext&gt;Chlorpromazine 50 mg orally 8hrly&lt;/answertext&gt;&#10;                    &lt;valuetype&gt;1&lt;/valuetype&gt;&#10;                &lt;/answer&gt;&#10;                &lt;answer&gt;&#10;                    &lt;guid&gt;A74F9A59F3714C5D870D8313DE1B85F9&lt;/guid&gt;&#10;                    &lt;answertext&gt;Felodipine 10 mg orally daily&lt;/answertext&gt;&#10;                    &lt;valuetype&gt;-1&lt;/valuetype&gt;&#10;                &lt;/answer&gt;&#10;                &lt;answer&gt;&#10;                    &lt;guid&gt;FD80DF62BE0549C4A8BA1EBE33EC45F9&lt;/guid&gt;&#10;                    &lt;answertext&gt;Folic acid 5 mg orally weekly&lt;/answertext&gt;&#10;                    &lt;valuetype&gt;-1&lt;/valuetype&gt;&#10;                &lt;/answer&gt;&#10;                &lt;answer&gt;&#10;                    &lt;guid&gt;6529A2F4A6274102B502D529D737FA95&lt;/guid&gt;&#10;                    &lt;answertext&gt;Haloperidol 5 mg orally daily&lt;/answertext&gt;&#10;                    &lt;valuetype&gt;1&lt;/valuetype&gt;&#10;                &lt;/answer&gt;&#10;                &lt;answer&gt;&#10;                    &lt;guid&gt;F1AAE29A771D4803B7216D7F3004DDFD&lt;/guid&gt;&#10;                    &lt;answertext&gt;Methotrexate 5 mg orally weekly&lt;/answertext&gt;&#10;                    &lt;valuetype&gt;-1&lt;/valuetype&gt;&#10;                &lt;/answer&gt;&#10;                &lt;answer&gt;&#10;                    &lt;guid&gt;2012CBE753A24C188FEA0C8EA1FFA758&lt;/guid&gt;&#10;                    &lt;answertext&gt;Metoclopramide 50 mg orally as required (max 8hr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0.xml><?xml version="1.0" encoding="utf-8"?>
<p:tagLst xmlns:a="http://schemas.openxmlformats.org/drawingml/2006/main" xmlns:r="http://schemas.openxmlformats.org/officeDocument/2006/relationships" xmlns:p="http://schemas.openxmlformats.org/presentationml/2006/main">
  <p:tag name="ZEROBASED" val="False"/>
</p:tagLst>
</file>

<file path=ppt/tags/tag6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5276C7D74F24DF2AB8F3CC96D4347FF&lt;/guid&gt;&#10;        &lt;description /&gt;&#10;        &lt;date&gt;7/18/2018 4:13:4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C93CE6C22394216AA7F681135A7476A&lt;/guid&gt;&#10;            &lt;repollguid&gt;C83CA805FCE44C03A5434B3A75C769F5&lt;/repollguid&gt;&#10;            &lt;sourceid&gt;165BE5D2B38B4C6DA21D1CDDDCD6FCBC&lt;/sourceid&gt;&#10;            &lt;questiontext&gt;(82M) PMH: Severe heart failure, ischaemic heart disease, type II diabetes mellitus, depression, chronic back painSelect TWO prescriptions that are most likely to increase the risk of acute heart failure&lt;/questiontext&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correctanswerindicator&gt;True&lt;/correctanswerindicator&gt;&#10;            &lt;answers&gt;&#10;                &lt;answer&gt;&#10;                    &lt;guid&gt;85A4485434DE430C863252E272EF09CD&lt;/guid&gt;&#10;                    &lt;answertext&gt;Aspirin 75mg orally daily&lt;/answertext&gt;&#10;                    &lt;valuetype&gt;-1&lt;/valuetype&gt;&#10;                &lt;/answer&gt;&#10;                &lt;answer&gt;&#10;                    &lt;guid&gt;DB40A0D19E664EFBA44EE705B744C58D&lt;/guid&gt;&#10;                    &lt;answertext&gt;Atorvastatin 80mg orally daily&lt;/answertext&gt;&#10;                    &lt;valuetype&gt;-1&lt;/valuetype&gt;&#10;                &lt;/answer&gt;&#10;                &lt;answer&gt;&#10;                    &lt;guid&gt;AF710B5B50224AFEB389EF3C680D1D19&lt;/guid&gt;&#10;                    &lt;answertext&gt;Bisoprolol 10mg orally daily&lt;/answertext&gt;&#10;                    &lt;valuetype&gt;-1&lt;/valuetype&gt;&#10;                &lt;/answer&gt;&#10;                &lt;answer&gt;&#10;                    &lt;guid&gt;B29CCE7B6BEA474198CF35FF793D43AA&lt;/guid&gt;&#10;                    &lt;answertext&gt;Codeine phosphate 30mg orally as required (max 6hrly)&lt;/answertext&gt;&#10;                    &lt;valuetype&gt;-1&lt;/valuetype&gt;&#10;                &lt;/answer&gt;&#10;                &lt;answer&gt;&#10;                    &lt;guid&gt;BCDD2C264D8B406295DDF46980A87E9A&lt;/guid&gt;&#10;                    &lt;answertext&gt;Eplerenone 50mg orally daily&lt;/answertext&gt;&#10;                    &lt;valuetype&gt;-1&lt;/valuetype&gt;&#10;                &lt;/answer&gt;&#10;                &lt;answer&gt;&#10;                    &lt;guid&gt;026C7F8C321D4476926B0B2C1C1C5B48&lt;/guid&gt;&#10;                    &lt;answertext&gt;Ibuprofen 400mg orally 8hrly&lt;/answertext&gt;&#10;                    &lt;valuetype&gt;1&lt;/valuetype&gt;&#10;                &lt;/answer&gt;&#10;                &lt;answer&gt;&#10;                    &lt;guid&gt;A6160DFC089A46FD9DDE151D31864E14&lt;/guid&gt;&#10;                    &lt;answertext&gt;Metformin 850mg orally three times a day&lt;/answertext&gt;&#10;                    &lt;valuetype&gt;-1&lt;/valuetype&gt;&#10;                &lt;/answer&gt;&#10;                &lt;answer&gt;&#10;                    &lt;guid&gt;530F3E33283C49B9846D3471181FA465&lt;/guid&gt;&#10;                    &lt;answertext&gt;Paracetamol 1g orally 6hrly&lt;/answertext&gt;&#10;                    &lt;valuetype&gt;-1&lt;/valuetype&gt;&#10;                &lt;/answer&gt;&#10;                &lt;answer&gt;&#10;                    &lt;guid&gt;E422BBFC2F4C45A79FDE59791F9D5B57&lt;/guid&gt;&#10;                    &lt;answertext&gt;Pioglitazone 30mg orally daily&lt;/answertext&gt;&#10;                    &lt;valuetype&gt;1&lt;/valuetype&gt;&#10;                &lt;/answer&gt;&#10;                &lt;answer&gt;&#10;                    &lt;guid&gt;5B1E128F202A430B9533D1D8E1EA2374&lt;/guid&gt;&#10;                    &lt;answertext&gt;Valsartan 80mg orally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65.xml><?xml version="1.0" encoding="utf-8"?>
<p:tagLst xmlns:a="http://schemas.openxmlformats.org/drawingml/2006/main" xmlns:r="http://schemas.openxmlformats.org/officeDocument/2006/relationships" xmlns:p="http://schemas.openxmlformats.org/presentationml/2006/main">
  <p:tag name="ZEROBASED" val="False"/>
</p:tagLst>
</file>

<file path=ppt/tags/tag6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5276C7D74F24DF2AB8F3CC96D4347FF&lt;/guid&gt;&#10;        &lt;description /&gt;&#10;        &lt;date&gt;7/18/2018 4:13:4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C93CE6C22394216AA7F681135A7476A&lt;/guid&gt;&#10;            &lt;repollguid&gt;C83CA805FCE44C03A5434B3A75C769F5&lt;/repollguid&gt;&#10;            &lt;sourceid&gt;165BE5D2B38B4C6DA21D1CDDDCD6FCBC&lt;/sourceid&gt;&#10;            &lt;questiontext&gt;(82M) PMH: Severe heart failure, ischaemic heart disease, type II diabetes mellitus, depression, chronic back painSelect TWO prescriptions that are most likely to increase the risk of acute heart failure&lt;/questiontext&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correctanswerindicator&gt;True&lt;/correctanswerindicator&gt;&#10;            &lt;answers&gt;&#10;                &lt;answer&gt;&#10;                    &lt;guid&gt;85A4485434DE430C863252E272EF09CD&lt;/guid&gt;&#10;                    &lt;answertext&gt;Aspirin 75mg orally daily&lt;/answertext&gt;&#10;                    &lt;valuetype&gt;-1&lt;/valuetype&gt;&#10;                &lt;/answer&gt;&#10;                &lt;answer&gt;&#10;                    &lt;guid&gt;DB40A0D19E664EFBA44EE705B744C58D&lt;/guid&gt;&#10;                    &lt;answertext&gt;Atorvastatin 80mg orally daily&lt;/answertext&gt;&#10;                    &lt;valuetype&gt;-1&lt;/valuetype&gt;&#10;                &lt;/answer&gt;&#10;                &lt;answer&gt;&#10;                    &lt;guid&gt;AF710B5B50224AFEB389EF3C680D1D19&lt;/guid&gt;&#10;                    &lt;answertext&gt;Bisoprolol 10mg orally daily&lt;/answertext&gt;&#10;                    &lt;valuetype&gt;-1&lt;/valuetype&gt;&#10;                &lt;/answer&gt;&#10;                &lt;answer&gt;&#10;                    &lt;guid&gt;B29CCE7B6BEA474198CF35FF793D43AA&lt;/guid&gt;&#10;                    &lt;answertext&gt;Codeine phosphate 30mg orally as required (max 6hrly)&lt;/answertext&gt;&#10;                    &lt;valuetype&gt;-1&lt;/valuetype&gt;&#10;                &lt;/answer&gt;&#10;                &lt;answer&gt;&#10;                    &lt;guid&gt;BCDD2C264D8B406295DDF46980A87E9A&lt;/guid&gt;&#10;                    &lt;answertext&gt;Eplerenone 50mg orally daily&lt;/answertext&gt;&#10;                    &lt;valuetype&gt;-1&lt;/valuetype&gt;&#10;                &lt;/answer&gt;&#10;                &lt;answer&gt;&#10;                    &lt;guid&gt;026C7F8C321D4476926B0B2C1C1C5B48&lt;/guid&gt;&#10;                    &lt;answertext&gt;Ibuprofen 400mg orally 8hrly&lt;/answertext&gt;&#10;                    &lt;valuetype&gt;1&lt;/valuetype&gt;&#10;                &lt;/answer&gt;&#10;                &lt;answer&gt;&#10;                    &lt;guid&gt;A6160DFC089A46FD9DDE151D31864E14&lt;/guid&gt;&#10;                    &lt;answertext&gt;Metformin 850mg orally three times a day&lt;/answertext&gt;&#10;                    &lt;valuetype&gt;-1&lt;/valuetype&gt;&#10;                &lt;/answer&gt;&#10;                &lt;answer&gt;&#10;                    &lt;guid&gt;530F3E33283C49B9846D3471181FA465&lt;/guid&gt;&#10;                    &lt;answertext&gt;Paracetamol 1g orally 6hrly&lt;/answertext&gt;&#10;                    &lt;valuetype&gt;-1&lt;/valuetype&gt;&#10;                &lt;/answer&gt;&#10;                &lt;answer&gt;&#10;                    &lt;guid&gt;E422BBFC2F4C45A79FDE59791F9D5B57&lt;/guid&gt;&#10;                    &lt;answertext&gt;Pioglitazone 30mg orally daily&lt;/answertext&gt;&#10;                    &lt;valuetype&gt;1&lt;/valuetype&gt;&#10;                &lt;/answer&gt;&#10;                &lt;answer&gt;&#10;                    &lt;guid&gt;5B1E128F202A430B9533D1D8E1EA2374&lt;/guid&gt;&#10;                    &lt;answertext&gt;Valsartan 80mg orally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67.xml><?xml version="1.0" encoding="utf-8"?>
<p:tagLst xmlns:a="http://schemas.openxmlformats.org/drawingml/2006/main" xmlns:r="http://schemas.openxmlformats.org/officeDocument/2006/relationships" xmlns:p="http://schemas.openxmlformats.org/presentationml/2006/main">
  <p:tag name="ZEROBASED" val="False"/>
</p:tagLst>
</file>

<file path=ppt/tags/tag6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C77156AE8D284445B263D38C2D3909D0&lt;/guid&gt;&#10;        &lt;description /&gt;&#10;        &lt;date&gt;7/18/2018 3:30:2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4D927E0ADBE45ADAB0D051E9532B852&lt;/guid&gt;&#10;            &lt;repollguid&gt;E2897DE978D54E49AF4948174550DAC2&lt;/repollguid&gt;&#10;            &lt;sourceid&gt;25A2D9392CE0448EA150B04CA34C5C7E&lt;/sourceid&gt;&#10;            &lt;questiontext&gt;(54M) PMH: Gout, hypertension, atrial fibrillation, type I diabetes, benign prostatic hypertrophyInvestigations: Normal renal and liver functionSelect TWO prescriptions that contain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correctanswerindicator&gt;True&lt;/correctanswerindicator&gt;&#10;            &lt;answers&gt;&#10;                &lt;answer&gt;&#10;                    &lt;guid&gt;FBC6D75D0B1D455E92F7DE348F94512D&lt;/guid&gt;&#10;                    &lt;answertext&gt;Allopurinol 100mg orally daily&lt;/answertext&gt;&#10;                    &lt;valuetype&gt;-1&lt;/valuetype&gt;&#10;                &lt;/answer&gt;&#10;                &lt;answer&gt;&#10;                    &lt;guid&gt;A346D9156B6447B9B4729AE4F870BE02&lt;/guid&gt;&#10;                    &lt;answertext&gt;Amlodipine 10mg orally daily&lt;/answertext&gt;&#10;                    &lt;valuetype&gt;-1&lt;/valuetype&gt;&#10;                &lt;/answer&gt;&#10;                &lt;answer&gt;&#10;                    &lt;guid&gt;AF79DD0802874378A10195CA9B9B12AC&lt;/guid&gt;&#10;                    &lt;answertext&gt;Apixaban 5mg orally daily&lt;/answertext&gt;&#10;                    &lt;valuetype&gt;-1&lt;/valuetype&gt;&#10;                &lt;/answer&gt;&#10;                &lt;answer&gt;&#10;                    &lt;guid&gt;223580CEA508427FBF7EBB3BEE88A810&lt;/guid&gt;&#10;                    &lt;answertext&gt;Bisoprolol 5mg orally daily&lt;/answertext&gt;&#10;                    &lt;valuetype&gt;-1&lt;/valuetype&gt;&#10;                &lt;/answer&gt;&#10;                &lt;answer&gt;&#10;                    &lt;guid&gt;91C85B13535B4180B9898B1D70331BDD&lt;/guid&gt;&#10;                    &lt;answertext&gt;Digoxin 125 micrograms orally daily&lt;/answertext&gt;&#10;                    &lt;valuetype&gt;-1&lt;/valuetype&gt;&#10;                &lt;/answer&gt;&#10;                &lt;answer&gt;&#10;                    &lt;guid&gt;09519F063525413C9300140ADBE18714&lt;/guid&gt;&#10;                    &lt;answertext&gt;Humulin I (insulin isophane) 20 units at night &lt;/answertext&gt;&#10;                    &lt;valuetype&gt;1&lt;/valuetype&gt;&#10;                &lt;/answer&gt;&#10;                &lt;answer&gt;&#10;                    &lt;guid&gt;C92BB5F21CF043BAB1AB26EB6AD82380&lt;/guid&gt;&#10;                    &lt;answertext&gt;Lantus (Insulin glargine) 10 units with each meal&lt;/answertext&gt;&#10;                    &lt;valuetype&gt;1&lt;/valuetype&gt;&#10;                &lt;/answer&gt;&#10;                &lt;answer&gt;&#10;                    &lt;guid&gt;28AC3228F09540938FC9C72341B163C3&lt;/guid&gt;&#10;                    &lt;answertext&gt;Tamsulosin 400 micrograms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7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5276C7D74F24DF2AB8F3CC96D4347FF&lt;/guid&gt;&#10;        &lt;description /&gt;&#10;        &lt;date&gt;7/18/2018 4:13:4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85EF06BA7294E3EB45D742ABBC7930E&lt;/guid&gt;&#10;            &lt;repollguid&gt;C83CA805FCE44C03A5434B3A75C769F5&lt;/repollguid&gt;&#10;            &lt;sourceid&gt;165BE5D2B38B4C6DA21D1CDDDCD6FCBC&lt;/sourceid&gt;&#10;            &lt;questiontext&gt;(62M) Admitted for community acquired pneumoniaPMH: Dilated cardiomyopathy, depression, epilepsy, gout, opioid dependenceInvestigations: ECG QTc 540msSelect THREE prescriptions that are most likely to increase the risk QT prolongation&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85A4485434DE430C863252E272EF09CD&lt;/guid&gt;&#10;                    &lt;answertext&gt;Allopurinol 100 mg orally daily&lt;/answertext&gt;&#10;                    &lt;valuetype&gt;-1&lt;/valuetype&gt;&#10;                &lt;/answer&gt;&#10;                &lt;answer&gt;&#10;                    &lt;guid&gt;DB881A2716D64B7B9F65762C36BCC7BE&lt;/guid&gt;&#10;                    &lt;answertext&gt;Bisoprolol 5 mg orally daily&lt;/answertext&gt;&#10;                    &lt;valuetype&gt;-1&lt;/valuetype&gt;&#10;                &lt;/answer&gt;&#10;                &lt;answer&gt;&#10;                    &lt;guid&gt;0852AFB2BB0543AD8598D2FF12B7900F&lt;/guid&gt;&#10;                    &lt;answertext&gt;Carbamazepine 100 mg orally 12hrly&lt;/answertext&gt;&#10;                    &lt;valuetype&gt;-1&lt;/valuetype&gt;&#10;                &lt;/answer&gt;&#10;                &lt;answer&gt;&#10;                    &lt;guid&gt;438497B396AB4C51BBA5D067D50D2257&lt;/guid&gt;&#10;                    &lt;answertext&gt;Co-amoxiclav 1.2 g intravenously 8hrly&lt;/answertext&gt;&#10;                    &lt;valuetype&gt;-1&lt;/valuetype&gt;&#10;                &lt;/answer&gt;&#10;                &lt;answer&gt;&#10;                    &lt;guid&gt;7C516489806D4CD1B2A6901D278C9B24&lt;/guid&gt;&#10;                    &lt;answertext&gt;Citalopram 40 mg orally daily&lt;/answertext&gt;&#10;                    &lt;valuetype&gt;1&lt;/valuetype&gt;&#10;                &lt;/answer&gt;&#10;                &lt;answer&gt;&#10;                    &lt;guid&gt;CF2A790884B245D9A2962FE7940463FA&lt;/guid&gt;&#10;                    &lt;answertext&gt;Clarithromycin 500 mg orally 12hrly&lt;/answertext&gt;&#10;                    &lt;valuetype&gt;1&lt;/valuetype&gt;&#10;                &lt;/answer&gt;&#10;                &lt;answer&gt;&#10;                    &lt;guid&gt;7C3EDCF7683741B78061570C96D0A81F&lt;/guid&gt;&#10;                    &lt;answertext&gt;Enalapril 20 mg orally daily&lt;/answertext&gt;&#10;                    &lt;valuetype&gt;-1&lt;/valuetype&gt;&#10;                &lt;/answer&gt;&#10;                &lt;answer&gt;&#10;                    &lt;guid&gt;442BB9E86E5F4B37B25B9E59AE81601C&lt;/guid&gt;&#10;                    &lt;answertext&gt;Methadone 60 mg orally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71.xml><?xml version="1.0" encoding="utf-8"?>
<p:tagLst xmlns:a="http://schemas.openxmlformats.org/drawingml/2006/main" xmlns:r="http://schemas.openxmlformats.org/officeDocument/2006/relationships" xmlns:p="http://schemas.openxmlformats.org/presentationml/2006/main">
  <p:tag name="ZEROBASED" val="False"/>
</p:tagLst>
</file>

<file path=ppt/tags/tag7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5276C7D74F24DF2AB8F3CC96D4347FF&lt;/guid&gt;&#10;        &lt;description /&gt;&#10;        &lt;date&gt;7/18/2018 4:13:4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85EF06BA7294E3EB45D742ABBC7930E&lt;/guid&gt;&#10;            &lt;repollguid&gt;C83CA805FCE44C03A5434B3A75C769F5&lt;/repollguid&gt;&#10;            &lt;sourceid&gt;165BE5D2B38B4C6DA21D1CDDDCD6FCBC&lt;/sourceid&gt;&#10;            &lt;questiontext&gt;(62M) Admitted for community acquired pneumoniaPMH: Dilated cardiomyopathy, depression, epilepsy, gout, opioid dependenceInvestigations: ECG QTc 540msSelect THREE prescriptions that are most likely to increase the risk QT prolongation&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85A4485434DE430C863252E272EF09CD&lt;/guid&gt;&#10;                    &lt;answertext&gt;Allopurinol 100 mg orally daily&lt;/answertext&gt;&#10;                    &lt;valuetype&gt;-1&lt;/valuetype&gt;&#10;                &lt;/answer&gt;&#10;                &lt;answer&gt;&#10;                    &lt;guid&gt;DB881A2716D64B7B9F65762C36BCC7BE&lt;/guid&gt;&#10;                    &lt;answertext&gt;Bisoprolol 5 mg orally daily&lt;/answertext&gt;&#10;                    &lt;valuetype&gt;-1&lt;/valuetype&gt;&#10;                &lt;/answer&gt;&#10;                &lt;answer&gt;&#10;                    &lt;guid&gt;0852AFB2BB0543AD8598D2FF12B7900F&lt;/guid&gt;&#10;                    &lt;answertext&gt;Carbamazepine 100 mg orally 12hrly&lt;/answertext&gt;&#10;                    &lt;valuetype&gt;-1&lt;/valuetype&gt;&#10;                &lt;/answer&gt;&#10;                &lt;answer&gt;&#10;                    &lt;guid&gt;438497B396AB4C51BBA5D067D50D2257&lt;/guid&gt;&#10;                    &lt;answertext&gt;Co-amoxiclav 1.2 g intravenously 8hrly&lt;/answertext&gt;&#10;                    &lt;valuetype&gt;-1&lt;/valuetype&gt;&#10;                &lt;/answer&gt;&#10;                &lt;answer&gt;&#10;                    &lt;guid&gt;7C516489806D4CD1B2A6901D278C9B24&lt;/guid&gt;&#10;                    &lt;answertext&gt;Citalopram 40 mg orally daily&lt;/answertext&gt;&#10;                    &lt;valuetype&gt;1&lt;/valuetype&gt;&#10;                &lt;/answer&gt;&#10;                &lt;answer&gt;&#10;                    &lt;guid&gt;CF2A790884B245D9A2962FE7940463FA&lt;/guid&gt;&#10;                    &lt;answertext&gt;Clarithromycin 500 mg orally 12hrly&lt;/answertext&gt;&#10;                    &lt;valuetype&gt;1&lt;/valuetype&gt;&#10;                &lt;/answer&gt;&#10;                &lt;answer&gt;&#10;                    &lt;guid&gt;7C3EDCF7683741B78061570C96D0A81F&lt;/guid&gt;&#10;                    &lt;answertext&gt;Enalapril 20 mg orally daily&lt;/answertext&gt;&#10;                    &lt;valuetype&gt;-1&lt;/valuetype&gt;&#10;                &lt;/answer&gt;&#10;                &lt;answer&gt;&#10;                    &lt;guid&gt;442BB9E86E5F4B37B25B9E59AE81601C&lt;/guid&gt;&#10;                    &lt;answertext&gt;Methadone 60 mg orally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73.xml><?xml version="1.0" encoding="utf-8"?>
<p:tagLst xmlns:a="http://schemas.openxmlformats.org/drawingml/2006/main" xmlns:r="http://schemas.openxmlformats.org/officeDocument/2006/relationships" xmlns:p="http://schemas.openxmlformats.org/presentationml/2006/main">
  <p:tag name="ZEROBASED" val="False"/>
</p:tagLst>
</file>

<file path=ppt/tags/tag7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7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7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7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09CE233AC6A42AA94C59CE358E57DCC&lt;/guid&gt;&#10;        &lt;description /&gt;&#10;        &lt;date&gt;7/19/2018 2:20:1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CFA7738F8764E4E8B9B63CFF44B4050&lt;/guid&gt;&#10;            &lt;repollguid&gt;DA4D99B33BE2439586AA42553D0D8CCD&lt;/repollguid&gt;&#10;            &lt;sourceid&gt;BE96E55BFE814FF29D70AA03F83AF988&lt;/sourceid&gt;&#10;            &lt;questiontext&gt;(62F) Attends hypertension clinic. PMH: Depression, GORD, hypertension, rheumatoid arthritis, type II diabetes mellitus, Select THREE prescriptions that are most likely to contribute to her elevated blood pressure&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0B3FD117EBDD4712BFB0E4F8E16EC678&lt;/guid&gt;&#10;                    &lt;answertext&gt;Amlodipine 5 mg orally daily&lt;/answertext&gt;&#10;                    &lt;valuetype&gt;-1&lt;/valuetype&gt;&#10;                &lt;/answer&gt;&#10;                &lt;answer&gt;&#10;                    &lt;guid&gt;26F0D83A761D415192FC28D719581E2E&lt;/guid&gt;&#10;                    &lt;answertext&gt;Glibenclamide 10 mg orally daily&lt;/answertext&gt;&#10;                    &lt;valuetype&gt;-1&lt;/valuetype&gt;&#10;                &lt;/answer&gt;&#10;                &lt;answer&gt;&#10;                    &lt;guid&gt;DEFF5C440C8246BEAA80BA56BD078C20&lt;/guid&gt;&#10;                    &lt;answertext&gt;Ibuprofen 400 mg orally three times daily&lt;/answertext&gt;&#10;                    &lt;valuetype&gt;1&lt;/valuetype&gt;&#10;                &lt;/answer&gt;&#10;                &lt;answer&gt;&#10;                    &lt;guid&gt;80064BC365BE4CD59C79FC9525BF3ADA&lt;/guid&gt;&#10;                    &lt;answertext&gt;Indapamide 2.5 mg orally daily&lt;/answertext&gt;&#10;                    &lt;valuetype&gt;-1&lt;/valuetype&gt;&#10;                &lt;/answer&gt;&#10;                &lt;answer&gt;&#10;                    &lt;guid&gt;3236B39DCAAB4FC08D38B4399095F8BA&lt;/guid&gt;&#10;                    &lt;answertext&gt;Lansoprazole 30 mg orally daily&lt;/answertext&gt;&#10;                    &lt;valuetype&gt;-1&lt;/valuetype&gt;&#10;                &lt;/answer&gt;&#10;                &lt;answer&gt;&#10;                    &lt;guid&gt;91F898F4614A4A97B9111525CB6EDDBD&lt;/guid&gt;&#10;                    &lt;answertext&gt;Metformin 500 mg orally three times daily&lt;/answertext&gt;&#10;                    &lt;valuetype&gt;-1&lt;/valuetype&gt;&#10;                &lt;/answer&gt;&#10;                &lt;answer&gt;&#10;                    &lt;guid&gt;F5C5A1558C3A49FD9D1F76E835FC27A3&lt;/guid&gt;&#10;                    &lt;answertext&gt;Methotrexate 7.5 mg orally weekly&lt;/answertext&gt;&#10;                    &lt;valuetype&gt;-1&lt;/valuetype&gt;&#10;                &lt;/answer&gt;&#10;                &lt;answer&gt;&#10;                    &lt;guid&gt;51E6CBAD76814A4081BD6188E567CAA1&lt;/guid&gt;&#10;                    &lt;answertext&gt;Prednisolone 20 mg orally daily&lt;/answertext&gt;&#10;                    &lt;valuetype&gt;1&lt;/valuetype&gt;&#10;                &lt;/answer&gt;&#10;                &lt;answer&gt;&#10;                    &lt;guid&gt;A43468F4C1D2473B8EE9E6A03D4C7F66&lt;/guid&gt;&#10;                    &lt;answertext&gt;Ramipril 10 mg orally daily&lt;/answertext&gt;&#10;                    &lt;valuetype&gt;-1&lt;/valuetype&gt;&#10;                &lt;/answer&gt;&#10;                &lt;answer&gt;&#10;                    &lt;guid&gt;EFF898D19BD04705A165C850BDE4552F&lt;/guid&gt;&#10;                    &lt;answertext&gt;Venlafaxine 75 mg orally 12hr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78.xml><?xml version="1.0" encoding="utf-8"?>
<p:tagLst xmlns:a="http://schemas.openxmlformats.org/drawingml/2006/main" xmlns:r="http://schemas.openxmlformats.org/officeDocument/2006/relationships" xmlns:p="http://schemas.openxmlformats.org/presentationml/2006/main">
  <p:tag name="ZEROBASED" val="False"/>
</p:tagLst>
</file>

<file path=ppt/tags/tag7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09CE233AC6A42AA94C59CE358E57DCC&lt;/guid&gt;&#10;        &lt;description /&gt;&#10;        &lt;date&gt;7/19/2018 2:20:1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CFA7738F8764E4E8B9B63CFF44B4050&lt;/guid&gt;&#10;            &lt;repollguid&gt;DA4D99B33BE2439586AA42553D0D8CCD&lt;/repollguid&gt;&#10;            &lt;sourceid&gt;BE96E55BFE814FF29D70AA03F83AF988&lt;/sourceid&gt;&#10;            &lt;questiontext&gt;(62F) Attends hypertension clinic. PMH: Depression, GORD, hypertension, rheumatoid arthritis, type II diabetes mellitus, Select THREE prescriptions that are most likely to contribute to her elevated blood pressure&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0B3FD117EBDD4712BFB0E4F8E16EC678&lt;/guid&gt;&#10;                    &lt;answertext&gt;Amlodipine 5 mg orally daily&lt;/answertext&gt;&#10;                    &lt;valuetype&gt;-1&lt;/valuetype&gt;&#10;                &lt;/answer&gt;&#10;                &lt;answer&gt;&#10;                    &lt;guid&gt;26F0D83A761D415192FC28D719581E2E&lt;/guid&gt;&#10;                    &lt;answertext&gt;Glibenclamide 10 mg orally daily&lt;/answertext&gt;&#10;                    &lt;valuetype&gt;-1&lt;/valuetype&gt;&#10;                &lt;/answer&gt;&#10;                &lt;answer&gt;&#10;                    &lt;guid&gt;DEFF5C440C8246BEAA80BA56BD078C20&lt;/guid&gt;&#10;                    &lt;answertext&gt;Ibuprofen 400 mg orally three times daily&lt;/answertext&gt;&#10;                    &lt;valuetype&gt;1&lt;/valuetype&gt;&#10;                &lt;/answer&gt;&#10;                &lt;answer&gt;&#10;                    &lt;guid&gt;80064BC365BE4CD59C79FC9525BF3ADA&lt;/guid&gt;&#10;                    &lt;answertext&gt;Indapamide 2.5 mg orally daily&lt;/answertext&gt;&#10;                    &lt;valuetype&gt;-1&lt;/valuetype&gt;&#10;                &lt;/answer&gt;&#10;                &lt;answer&gt;&#10;                    &lt;guid&gt;3236B39DCAAB4FC08D38B4399095F8BA&lt;/guid&gt;&#10;                    &lt;answertext&gt;Lansoprazole 30 mg orally daily&lt;/answertext&gt;&#10;                    &lt;valuetype&gt;-1&lt;/valuetype&gt;&#10;                &lt;/answer&gt;&#10;                &lt;answer&gt;&#10;                    &lt;guid&gt;91F898F4614A4A97B9111525CB6EDDBD&lt;/guid&gt;&#10;                    &lt;answertext&gt;Metformin 500 mg orally three times daily&lt;/answertext&gt;&#10;                    &lt;valuetype&gt;-1&lt;/valuetype&gt;&#10;                &lt;/answer&gt;&#10;                &lt;answer&gt;&#10;                    &lt;guid&gt;F5C5A1558C3A49FD9D1F76E835FC27A3&lt;/guid&gt;&#10;                    &lt;answertext&gt;Methotrexate 7.5 mg orally weekly&lt;/answertext&gt;&#10;                    &lt;valuetype&gt;-1&lt;/valuetype&gt;&#10;                &lt;/answer&gt;&#10;                &lt;answer&gt;&#10;                    &lt;guid&gt;51E6CBAD76814A4081BD6188E567CAA1&lt;/guid&gt;&#10;                    &lt;answertext&gt;Prednisolone 20 mg orally daily&lt;/answertext&gt;&#10;                    &lt;valuetype&gt;1&lt;/valuetype&gt;&#10;                &lt;/answer&gt;&#10;                &lt;answer&gt;&#10;                    &lt;guid&gt;A43468F4C1D2473B8EE9E6A03D4C7F66&lt;/guid&gt;&#10;                    &lt;answertext&gt;Ramipril 10 mg orally daily&lt;/answertext&gt;&#10;                    &lt;valuetype&gt;-1&lt;/valuetype&gt;&#10;                &lt;/answer&gt;&#10;                &lt;answer&gt;&#10;                    &lt;guid&gt;EFF898D19BD04705A165C850BDE4552F&lt;/guid&gt;&#10;                    &lt;answertext&gt;Venlafaxine 75 mg orally 12hr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8.xml><?xml version="1.0" encoding="utf-8"?>
<p:tagLst xmlns:a="http://schemas.openxmlformats.org/drawingml/2006/main" xmlns:r="http://schemas.openxmlformats.org/officeDocument/2006/relationships" xmlns:p="http://schemas.openxmlformats.org/presentationml/2006/main">
  <p:tag name="ZEROBASED" val="False"/>
</p:tagLst>
</file>

<file path=ppt/tags/tag80.xml><?xml version="1.0" encoding="utf-8"?>
<p:tagLst xmlns:a="http://schemas.openxmlformats.org/drawingml/2006/main" xmlns:r="http://schemas.openxmlformats.org/officeDocument/2006/relationships" xmlns:p="http://schemas.openxmlformats.org/presentationml/2006/main">
  <p:tag name="ZEROBASED" val="False"/>
</p:tagLst>
</file>

<file path=ppt/tags/tag8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8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8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8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09CE233AC6A42AA94C59CE358E57DCC&lt;/guid&gt;&#10;        &lt;description /&gt;&#10;        &lt;date&gt;7/19/2018 2:20:1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E3C14329F1D49808336AD518325F581&lt;/guid&gt;&#10;            &lt;repollguid&gt;DA4D99B33BE2439586AA42553D0D8CCD&lt;/repollguid&gt;&#10;            &lt;sourceid&gt;BE96E55BFE814FF29D70AA03F83AF988&lt;/sourceid&gt;&#10;            &lt;questiontext&gt;(62F) Attends GP for yearly diabetes (type II) review. Reports symptoms consistent with hypoglycaemiaPMH: GORD, hypertension, type II diabetes mellitus, schizophreniaSelect TWO prescriptions that are most likely to increase the risk of hypoglycaemia&lt;/questiontext&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correctanswerindicator&gt;True&lt;/correctanswerindicator&gt;&#10;            &lt;answers&gt;&#10;                &lt;answer&gt;&#10;                    &lt;guid&gt;0B3FD117EBDD4712BFB0E4F8E16EC678&lt;/guid&gt;&#10;                    &lt;answertext&gt;Amlodipine 5 mg orally daily&lt;/answertext&gt;&#10;                    &lt;valuetype&gt;-1&lt;/valuetype&gt;&#10;                &lt;/answer&gt;&#10;                &lt;answer&gt;&#10;                    &lt;guid&gt;26F0D83A761D415192FC28D719581E2E&lt;/guid&gt;&#10;                    &lt;answertext&gt;Canagliflozin 200 mg orally daily&lt;/answertext&gt;&#10;                    &lt;valuetype&gt;1&lt;/valuetype&gt;&#10;                &lt;/answer&gt;&#10;                &lt;answer&gt;&#10;                    &lt;guid&gt;DEFF5C440C8246BEAA80BA56BD078C20&lt;/guid&gt;&#10;                    &lt;answertext&gt;Glibenclamide 10 mg orally daily&lt;/answertext&gt;&#10;                    &lt;valuetype&gt;1&lt;/valuetype&gt;&#10;                &lt;/answer&gt;&#10;                &lt;answer&gt;&#10;                    &lt;guid&gt;80064BC365BE4CD59C79FC9525BF3ADA&lt;/guid&gt;&#10;                    &lt;answertext&gt;Indapamide 2.5 mg orally daily&lt;/answertext&gt;&#10;                    &lt;valuetype&gt;-1&lt;/valuetype&gt;&#10;                &lt;/answer&gt;&#10;                &lt;answer&gt;&#10;                    &lt;guid&gt;3236B39DCAAB4FC08D38B4399095F8BA&lt;/guid&gt;&#10;                    &lt;answertext&gt;Lansoprazole 30 mg orally daily&lt;/answertext&gt;&#10;                    &lt;valuetype&gt;-1&lt;/valuetype&gt;&#10;                &lt;/answer&gt;&#10;                &lt;answer&gt;&#10;                    &lt;guid&gt;91F898F4614A4A97B9111525CB6EDDBD&lt;/guid&gt;&#10;                    &lt;answertext&gt;Metformin 500 mg orally three times daily&lt;/answertext&gt;&#10;                    &lt;valuetype&gt;-1&lt;/valuetype&gt;&#10;                &lt;/answer&gt;&#10;                &lt;answer&gt;&#10;                    &lt;guid&gt;E609E25D3AFD4198B515A227B0214D39&lt;/guid&gt;&#10;                    &lt;answertext&gt;Olanzapine 10 mg orally daily&lt;/answertext&gt;&#10;                    &lt;valuetype&gt;-1&lt;/valuetype&gt;&#10;                &lt;/answer&gt;&#10;                &lt;answer&gt;&#10;                    &lt;guid&gt;EDA2F6398E9F46CF87E6FF76EF7EF0CC&lt;/guid&gt;&#10;                    &lt;answertext&gt;Senna 15 mg orally night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85.xml><?xml version="1.0" encoding="utf-8"?>
<p:tagLst xmlns:a="http://schemas.openxmlformats.org/drawingml/2006/main" xmlns:r="http://schemas.openxmlformats.org/officeDocument/2006/relationships" xmlns:p="http://schemas.openxmlformats.org/presentationml/2006/main">
  <p:tag name="ZEROBASED" val="False"/>
</p:tagLst>
</file>

<file path=ppt/tags/tag8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09CE233AC6A42AA94C59CE358E57DCC&lt;/guid&gt;&#10;        &lt;description /&gt;&#10;        &lt;date&gt;7/19/2018 2:20:1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E3C14329F1D49808336AD518325F581&lt;/guid&gt;&#10;            &lt;repollguid&gt;DA4D99B33BE2439586AA42553D0D8CCD&lt;/repollguid&gt;&#10;            &lt;sourceid&gt;BE96E55BFE814FF29D70AA03F83AF988&lt;/sourceid&gt;&#10;            &lt;questiontext&gt;(62F) Attends GP for yearly diabetes (type II) review. Reports symptoms consistent with hypoglycaemiaPMH: GORD, hypertension, type II diabetes mellitus, schizophreniaSelect TWO prescriptions that are most likely to increase the risk of hypoglycaemia&lt;/questiontext&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correctanswerindicator&gt;True&lt;/correctanswerindicator&gt;&#10;            &lt;answers&gt;&#10;                &lt;answer&gt;&#10;                    &lt;guid&gt;0B3FD117EBDD4712BFB0E4F8E16EC678&lt;/guid&gt;&#10;                    &lt;answertext&gt;Amlodipine 5 mg orally daily&lt;/answertext&gt;&#10;                    &lt;valuetype&gt;-1&lt;/valuetype&gt;&#10;                &lt;/answer&gt;&#10;                &lt;answer&gt;&#10;                    &lt;guid&gt;26F0D83A761D415192FC28D719581E2E&lt;/guid&gt;&#10;                    &lt;answertext&gt;Canagliflozin 200 mg orally daily&lt;/answertext&gt;&#10;                    &lt;valuetype&gt;1&lt;/valuetype&gt;&#10;                &lt;/answer&gt;&#10;                &lt;answer&gt;&#10;                    &lt;guid&gt;DEFF5C440C8246BEAA80BA56BD078C20&lt;/guid&gt;&#10;                    &lt;answertext&gt;Glibenclamide 10 mg orally daily&lt;/answertext&gt;&#10;                    &lt;valuetype&gt;1&lt;/valuetype&gt;&#10;                &lt;/answer&gt;&#10;                &lt;answer&gt;&#10;                    &lt;guid&gt;80064BC365BE4CD59C79FC9525BF3ADA&lt;/guid&gt;&#10;                    &lt;answertext&gt;Indapamide 2.5 mg orally daily&lt;/answertext&gt;&#10;                    &lt;valuetype&gt;-1&lt;/valuetype&gt;&#10;                &lt;/answer&gt;&#10;                &lt;answer&gt;&#10;                    &lt;guid&gt;3236B39DCAAB4FC08D38B4399095F8BA&lt;/guid&gt;&#10;                    &lt;answertext&gt;Lansoprazole 30 mg orally daily&lt;/answertext&gt;&#10;                    &lt;valuetype&gt;-1&lt;/valuetype&gt;&#10;                &lt;/answer&gt;&#10;                &lt;answer&gt;&#10;                    &lt;guid&gt;91F898F4614A4A97B9111525CB6EDDBD&lt;/guid&gt;&#10;                    &lt;answertext&gt;Metformin 500 mg orally three times daily&lt;/answertext&gt;&#10;                    &lt;valuetype&gt;-1&lt;/valuetype&gt;&#10;                &lt;/answer&gt;&#10;                &lt;answer&gt;&#10;                    &lt;guid&gt;E609E25D3AFD4198B515A227B0214D39&lt;/guid&gt;&#10;                    &lt;answertext&gt;Olanzapine 10 mg orally daily&lt;/answertext&gt;&#10;                    &lt;valuetype&gt;-1&lt;/valuetype&gt;&#10;                &lt;/answer&gt;&#10;                &lt;answer&gt;&#10;                    &lt;guid&gt;EDA2F6398E9F46CF87E6FF76EF7EF0CC&lt;/guid&gt;&#10;                    &lt;answertext&gt;Senna 15 mg orally night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87.xml><?xml version="1.0" encoding="utf-8"?>
<p:tagLst xmlns:a="http://schemas.openxmlformats.org/drawingml/2006/main" xmlns:r="http://schemas.openxmlformats.org/officeDocument/2006/relationships" xmlns:p="http://schemas.openxmlformats.org/presentationml/2006/main">
  <p:tag name="ZEROBASED" val="False"/>
</p:tagLst>
</file>

<file path=ppt/tags/tag8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8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C77156AE8D284445B263D38C2D3909D0&lt;/guid&gt;&#10;        &lt;description /&gt;&#10;        &lt;date&gt;7/18/2018 3:30:2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4D927E0ADBE45ADAB0D051E9532B852&lt;/guid&gt;&#10;            &lt;repollguid&gt;E2897DE978D54E49AF4948174550DAC2&lt;/repollguid&gt;&#10;            &lt;sourceid&gt;25A2D9392CE0448EA150B04CA34C5C7E&lt;/sourceid&gt;&#10;            &lt;questiontext&gt;(54M) PMH: Gout, hypertension, atrial fibrillation, type I diabetes, benign prostatic hypertrophyInvestigations: Normal renal and liver functionSelect TWO prescriptions that contain a prescribing error &lt;/questiontext&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correctanswerindicator&gt;True&lt;/correctanswerindicator&gt;&#10;            &lt;answers&gt;&#10;                &lt;answer&gt;&#10;                    &lt;guid&gt;FBC6D75D0B1D455E92F7DE348F94512D&lt;/guid&gt;&#10;                    &lt;answertext&gt;Allopurinol 100mg orally daily&lt;/answertext&gt;&#10;                    &lt;valuetype&gt;-1&lt;/valuetype&gt;&#10;                &lt;/answer&gt;&#10;                &lt;answer&gt;&#10;                    &lt;guid&gt;A346D9156B6447B9B4729AE4F870BE02&lt;/guid&gt;&#10;                    &lt;answertext&gt;Amlodipine 10mg orally daily&lt;/answertext&gt;&#10;                    &lt;valuetype&gt;-1&lt;/valuetype&gt;&#10;                &lt;/answer&gt;&#10;                &lt;answer&gt;&#10;                    &lt;guid&gt;AF79DD0802874378A10195CA9B9B12AC&lt;/guid&gt;&#10;                    &lt;answertext&gt;Apixaban 5mg orally daily&lt;/answertext&gt;&#10;                    &lt;valuetype&gt;-1&lt;/valuetype&gt;&#10;                &lt;/answer&gt;&#10;                &lt;answer&gt;&#10;                    &lt;guid&gt;223580CEA508427FBF7EBB3BEE88A810&lt;/guid&gt;&#10;                    &lt;answertext&gt;Bisoprolol 5mg orally daily&lt;/answertext&gt;&#10;                    &lt;valuetype&gt;-1&lt;/valuetype&gt;&#10;                &lt;/answer&gt;&#10;                &lt;answer&gt;&#10;                    &lt;guid&gt;91C85B13535B4180B9898B1D70331BDD&lt;/guid&gt;&#10;                    &lt;answertext&gt;Digoxin 125 micrograms orally daily&lt;/answertext&gt;&#10;                    &lt;valuetype&gt;-1&lt;/valuetype&gt;&#10;                &lt;/answer&gt;&#10;                &lt;answer&gt;&#10;                    &lt;guid&gt;09519F063525413C9300140ADBE18714&lt;/guid&gt;&#10;                    &lt;answertext&gt;Humulin I (insulin isophane) 20 units at night &lt;/answertext&gt;&#10;                    &lt;valuetype&gt;1&lt;/valuetype&gt;&#10;                &lt;/answer&gt;&#10;                &lt;answer&gt;&#10;                    &lt;guid&gt;C92BB5F21CF043BAB1AB26EB6AD82380&lt;/guid&gt;&#10;                    &lt;answertext&gt;Lantus (Insulin glargine) 10 units with each meal&lt;/answertext&gt;&#10;                    &lt;valuetype&gt;1&lt;/valuetype&gt;&#10;                &lt;/answer&gt;&#10;                &lt;answer&gt;&#10;                    &lt;guid&gt;28AC3228F09540938FC9C72341B163C3&lt;/guid&gt;&#10;                    &lt;answertext&gt;Tamsulosin 400 micrograms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9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09CE233AC6A42AA94C59CE358E57DCC&lt;/guid&gt;&#10;        &lt;description /&gt;&#10;        &lt;date&gt;7/19/2018 2:20:1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F31925F7EBF499DA2087ECFB427F47A&lt;/guid&gt;&#10;            &lt;repollguid&gt;DA4D99B33BE2439586AA42553D0D8CCD&lt;/repollguid&gt;&#10;            &lt;sourceid&gt;BE96E55BFE814FF29D70AA03F83AF988&lt;/sourceid&gt;&#10;            &lt;questiontext&gt;(82F) Attends falls clinic. PMH: Hypertension, GORD, neuropathic pain, osteoporosis, rheumatoid arthritis, type II diabetes mellitus Select THREE prescriptions that are most likely to increase the risk of falls&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0B3FD117EBDD4712BFB0E4F8E16EC678&lt;/guid&gt;&#10;                    &lt;answertext&gt;Alendronic acid 70 mg orally weekly&lt;/answertext&gt;&#10;                    &lt;valuetype&gt;-1&lt;/valuetype&gt;&#10;                &lt;/answer&gt;&#10;                &lt;answer&gt;&#10;                    &lt;guid&gt;26F0D83A761D415192FC28D719581E2E&lt;/guid&gt;&#10;                    &lt;answertext&gt;Amlodipine 5 mg orally daily&lt;/answertext&gt;&#10;                    &lt;valuetype&gt;-1&lt;/valuetype&gt;&#10;                &lt;/answer&gt;&#10;                &lt;answer&gt;&#10;                    &lt;guid&gt;DEFF5C440C8246BEAA80BA56BD078C20&lt;/guid&gt;&#10;                    &lt;answertext&gt;Amitriptilline 25 mg orally in evening&lt;/answertext&gt;&#10;                    &lt;valuetype&gt;1&lt;/valuetype&gt;&#10;                &lt;/answer&gt;&#10;                &lt;answer&gt;&#10;                    &lt;guid&gt;80064BC365BE4CD59C79FC9525BF3ADA&lt;/guid&gt;&#10;                    &lt;answertext&gt;Doxazosin 8 mg orally 12hrly &lt;/answertext&gt;&#10;                    &lt;valuetype&gt;1&lt;/valuetype&gt;&#10;                &lt;/answer&gt;&#10;                &lt;answer&gt;&#10;                    &lt;guid&gt;3236B39DCAAB4FC08D38B4399095F8BA&lt;/guid&gt;&#10;                    &lt;answertext&gt;Metformin 500 mg orally three times daily&lt;/answertext&gt;&#10;                    &lt;valuetype&gt;-1&lt;/valuetype&gt;&#10;                &lt;/answer&gt;&#10;                &lt;answer&gt;&#10;                    &lt;guid&gt;91F898F4614A4A97B9111525CB6EDDBD&lt;/guid&gt;&#10;                    &lt;answertext&gt;Methotrexate 7.5 mg orally weekly&lt;/answertext&gt;&#10;                    &lt;valuetype&gt;-1&lt;/valuetype&gt;&#10;                &lt;/answer&gt;&#10;                &lt;answer&gt;&#10;                    &lt;guid&gt;F5C5A1558C3A49FD9D1F76E835FC27A3&lt;/guid&gt;&#10;                    &lt;answertext&gt;Omeprazole 40 mg orally daily&lt;/answertext&gt;&#10;                    &lt;valuetype&gt;-1&lt;/valuetype&gt;&#10;                &lt;/answer&gt;&#10;                &lt;answer&gt;&#10;                    &lt;guid&gt;51E6CBAD76814A4081BD6188E567CAA1&lt;/guid&gt;&#10;                    &lt;answertext&gt;Prednisolone 20 mg orally daily&lt;/answertext&gt;&#10;                    &lt;valuetype&gt;-1&lt;/valuetype&gt;&#10;                &lt;/answer&gt;&#10;                &lt;answer&gt;&#10;                    &lt;guid&gt;732F082B4C9B4D51B8B95C71BF976FE6&lt;/guid&gt;&#10;                    &lt;answertext&gt;Zopiclone 7.5 mg orally night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91.xml><?xml version="1.0" encoding="utf-8"?>
<p:tagLst xmlns:a="http://schemas.openxmlformats.org/drawingml/2006/main" xmlns:r="http://schemas.openxmlformats.org/officeDocument/2006/relationships" xmlns:p="http://schemas.openxmlformats.org/presentationml/2006/main">
  <p:tag name="ZEROBASED" val="False"/>
</p:tagLst>
</file>

<file path=ppt/tags/tag9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09CE233AC6A42AA94C59CE358E57DCC&lt;/guid&gt;&#10;        &lt;description /&gt;&#10;        &lt;date&gt;7/19/2018 2:20:1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F31925F7EBF499DA2087ECFB427F47A&lt;/guid&gt;&#10;            &lt;repollguid&gt;DA4D99B33BE2439586AA42553D0D8CCD&lt;/repollguid&gt;&#10;            &lt;sourceid&gt;BE96E55BFE814FF29D70AA03F83AF988&lt;/sourceid&gt;&#10;            &lt;questiontext&gt;(82F) Attends falls clinic. PMH: Hypertension, GORD, neuropathic pain, osteoporosis, rheumatoid arthritis, type II diabetes mellitus Select THREE prescriptions that are most likely to increase the risk of falls&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0B3FD117EBDD4712BFB0E4F8E16EC678&lt;/guid&gt;&#10;                    &lt;answertext&gt;Alendronic acid 70 mg orally weekly&lt;/answertext&gt;&#10;                    &lt;valuetype&gt;-1&lt;/valuetype&gt;&#10;                &lt;/answer&gt;&#10;                &lt;answer&gt;&#10;                    &lt;guid&gt;26F0D83A761D415192FC28D719581E2E&lt;/guid&gt;&#10;                    &lt;answertext&gt;Amlodipine 5 mg orally daily&lt;/answertext&gt;&#10;                    &lt;valuetype&gt;-1&lt;/valuetype&gt;&#10;                &lt;/answer&gt;&#10;                &lt;answer&gt;&#10;                    &lt;guid&gt;DEFF5C440C8246BEAA80BA56BD078C20&lt;/guid&gt;&#10;                    &lt;answertext&gt;Amitriptilline 25 mg orally in evening&lt;/answertext&gt;&#10;                    &lt;valuetype&gt;1&lt;/valuetype&gt;&#10;                &lt;/answer&gt;&#10;                &lt;answer&gt;&#10;                    &lt;guid&gt;80064BC365BE4CD59C79FC9525BF3ADA&lt;/guid&gt;&#10;                    &lt;answertext&gt;Doxazosin 8 mg orally 12hrly &lt;/answertext&gt;&#10;                    &lt;valuetype&gt;1&lt;/valuetype&gt;&#10;                &lt;/answer&gt;&#10;                &lt;answer&gt;&#10;                    &lt;guid&gt;3236B39DCAAB4FC08D38B4399095F8BA&lt;/guid&gt;&#10;                    &lt;answertext&gt;Metformin 500 mg orally three times daily&lt;/answertext&gt;&#10;                    &lt;valuetype&gt;-1&lt;/valuetype&gt;&#10;                &lt;/answer&gt;&#10;                &lt;answer&gt;&#10;                    &lt;guid&gt;91F898F4614A4A97B9111525CB6EDDBD&lt;/guid&gt;&#10;                    &lt;answertext&gt;Methotrexate 7.5 mg orally weekly&lt;/answertext&gt;&#10;                    &lt;valuetype&gt;-1&lt;/valuetype&gt;&#10;                &lt;/answer&gt;&#10;                &lt;answer&gt;&#10;                    &lt;guid&gt;F5C5A1558C3A49FD9D1F76E835FC27A3&lt;/guid&gt;&#10;                    &lt;answertext&gt;Omeprazole 40 mg orally daily&lt;/answertext&gt;&#10;                    &lt;valuetype&gt;-1&lt;/valuetype&gt;&#10;                &lt;/answer&gt;&#10;                &lt;answer&gt;&#10;                    &lt;guid&gt;51E6CBAD76814A4081BD6188E567CAA1&lt;/guid&gt;&#10;                    &lt;answertext&gt;Prednisolone 20 mg orally daily&lt;/answertext&gt;&#10;                    &lt;valuetype&gt;-1&lt;/valuetype&gt;&#10;                &lt;/answer&gt;&#10;                &lt;answer&gt;&#10;                    &lt;guid&gt;732F082B4C9B4D51B8B95C71BF976FE6&lt;/guid&gt;&#10;                    &lt;answertext&gt;Zopiclone 7.5 mg orally night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93.xml><?xml version="1.0" encoding="utf-8"?>
<p:tagLst xmlns:a="http://schemas.openxmlformats.org/drawingml/2006/main" xmlns:r="http://schemas.openxmlformats.org/officeDocument/2006/relationships" xmlns:p="http://schemas.openxmlformats.org/presentationml/2006/main">
  <p:tag name="ZEROBASED" val="False"/>
</p:tagLst>
</file>

<file path=ppt/tags/tag9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9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9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9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9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5276C7D74F24DF2AB8F3CC96D4347FF&lt;/guid&gt;&#10;        &lt;description /&gt;&#10;        &lt;date&gt;7/18/2018 4:13:4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9A7917F5FAD436288A5C9100B0DEB06&lt;/guid&gt;&#10;            &lt;repollguid&gt;C83CA805FCE44C03A5434B3A75C769F5&lt;/repollguid&gt;&#10;            &lt;sourceid&gt;165BE5D2B38B4C6DA21D1CDDDCD6FCBC&lt;/sourceid&gt;&#10;            &lt;questiontext&gt;(34F) seeking GP advice re: drugs and pregnancyPMH: Acne, hypothyroidism, rheumatoid arthritisSelect TWO prescription that is most important to stop while trying to conceive &lt;/questiontext&gt;&#10;            &lt;showresults&gt;True&lt;/showresults&gt;&#10;            &lt;responsegrid&gt;0&lt;/responsegrid&gt;&#10;            &lt;countdowntimer&gt;False&lt;/countdowntimer&gt;&#10;            &lt;countdowntime&gt;30&lt;/countdowntime&gt;&#10;            &lt;correctvalue&gt;1&lt;/correctvalue&gt;&#10;            &lt;incorrectvalue&gt;0&lt;/incorrectvalue&gt;&#10;            &lt;responselimit&gt;2&lt;/responselimit&gt;&#10;            &lt;bulletstyle&gt;2&lt;/bulletstyle&gt;&#10;            &lt;correctanswerindicator&gt;True&lt;/correctanswerindicator&gt;&#10;            &lt;answers&gt;&#10;                &lt;answer&gt;&#10;                    &lt;guid&gt;85A4485434DE430C863252E272EF09CD&lt;/guid&gt;&#10;                    &lt;answertext&gt;Folic acid 5 mg orally weekly&lt;/answertext&gt;&#10;                    &lt;valuetype&gt;-1&lt;/valuetype&gt;&#10;                &lt;/answer&gt;&#10;                &lt;answer&gt;&#10;                    &lt;guid&gt;DB40A0D19E664EFBA44EE705B744C58D&lt;/guid&gt;&#10;                    &lt;answertext&gt;Isotretinoin 15 mg orally 12hrly&lt;/answertext&gt;&#10;                    &lt;valuetype&gt;1&lt;/valuetype&gt;&#10;                &lt;/answer&gt;&#10;                &lt;answer&gt;&#10;                    &lt;guid&gt;AF710B5B50224AFEB389EF3C680D1D19&lt;/guid&gt;&#10;                    &lt;answertext&gt;Levothyroxine 100 micrograms daily&lt;/answertext&gt;&#10;                    &lt;valuetype&gt;-1&lt;/valuetype&gt;&#10;                &lt;/answer&gt;&#10;                &lt;answer&gt;&#10;                    &lt;guid&gt;B29CCE7B6BEA474198CF35FF793D43AA&lt;/guid&gt;&#10;                    &lt;answertext&gt;Methotrexate 10 mg orally weekly&lt;/answertext&gt;&#10;                    &lt;valuetype&gt;1&lt;/valuetype&gt;&#10;                &lt;/answer&gt;&#10;                &lt;answer&gt;&#10;                    &lt;guid&gt;BCDD2C264D8B406295DDF46980A87E9A&lt;/guid&gt;&#10;                    &lt;answertext&gt;Omeprazole 20 mg orally daily&lt;/answertext&gt;&#10;                    &lt;valuetype&gt;-1&lt;/valuetype&gt;&#10;                &lt;/answer&gt;&#10;                &lt;answer&gt;&#10;                    &lt;guid&gt;026C7F8C321D4476926B0B2C1C1C5B48&lt;/guid&gt;&#10;                    &lt;answertext&gt;Paracetamol 1 g orally 6hrly&lt;/answertext&gt;&#10;                    &lt;valuetype&gt;-1&lt;/valuetype&gt;&#10;                &lt;/answer&gt;&#10;                &lt;answer&gt;&#10;                    &lt;guid&gt;BB404C375AF24561BB94FB1ABEA897FA&lt;/guid&gt;&#10;                    &lt;answertext&gt;Prednisolone 10 mg orally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99.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14292</TotalTime>
  <Words>9012</Words>
  <Application>Microsoft Office PowerPoint</Application>
  <PresentationFormat>Widescreen</PresentationFormat>
  <Paragraphs>1003</Paragraphs>
  <Slides>109</Slides>
  <Notes>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109</vt:i4>
      </vt:variant>
    </vt:vector>
  </HeadingPairs>
  <TitlesOfParts>
    <vt:vector size="117" baseType="lpstr">
      <vt:lpstr>ＭＳ ゴシック</vt:lpstr>
      <vt:lpstr>Arial</vt:lpstr>
      <vt:lpstr>Calibri</vt:lpstr>
      <vt:lpstr>Calibri Light</vt:lpstr>
      <vt:lpstr>Wingdings</vt:lpstr>
      <vt:lpstr>Office Theme</vt:lpstr>
      <vt:lpstr>Blank Presentation</vt:lpstr>
      <vt:lpstr>Document</vt:lpstr>
      <vt:lpstr>PSA Masterclass 1 Prescription review (REV) questions plus tips </vt:lpstr>
      <vt:lpstr>SPE 1 Results 2024</vt:lpstr>
      <vt:lpstr>QMUL students had a fantastic 2024 PSA 436 students: 433 (99.3)% passed at first-sit All passed second-sit</vt:lpstr>
      <vt:lpstr>Review (REV) questions in the PSA  </vt:lpstr>
      <vt:lpstr>REV QUESTION VISUAL  Read the PSA blueprint document  On QM+ Y5 CPT area very useful as you prepare </vt:lpstr>
      <vt:lpstr>Masterclass 1 – format today</vt:lpstr>
      <vt:lpstr>After today remember, CPT &amp; prescribing integrates across all placements</vt:lpstr>
      <vt:lpstr>Drug dose, timing, frequency, route</vt:lpstr>
      <vt:lpstr> (84M) PMH: Asthma, atrial fibrillation, benign prostatic hypertrophy, hypothyroidism  Investigations: Normal renal and liver function  Select the prescription with a prescribing error </vt:lpstr>
      <vt:lpstr>(74M) PMH: Asthma, atrial fibrillation, benign prostatic hypertrophy, hypothyroidism Investigations: Normal renal and liver function  Select the prescriptions with a prescribing error </vt:lpstr>
      <vt:lpstr>(54M) PMH: Hypertension, type I diabetes, benign prostatic hypertrophy Investigations: Normal renal and liver function  Select TWO prescriptions that contain a prescribing error </vt:lpstr>
      <vt:lpstr>(54M) PMH: Hypertension, type I diabetes, benign prostatic hypertrophy Investigations: Normal renal and liver function Select TWO prescriptions that contain a prescribing error </vt:lpstr>
      <vt:lpstr>Can’t remember the difference between Humalog and Levemir? Lispro vs Detemir? Aspart? Degludec? Humulin M3?   Search BNF using any of the names in the Q Safe swift practice; Simplifies (your) life; </vt:lpstr>
      <vt:lpstr>Can’t remember the difference between Humalog and Levemir? Lispro vs Detemir? Aspart? Degludec? Humulin M3? Insulin I?</vt:lpstr>
      <vt:lpstr>Summary – Unit errors and 10x (or other factor) errors</vt:lpstr>
      <vt:lpstr>Summary - Timings</vt:lpstr>
      <vt:lpstr>(65F) Admitted with systemic fungal infection PMH: Hypertension, GORD, bipolar disease, osteoporosis Investigations: Mg2+ 0.4 mmol/L (0.7-1.0)  Select THREE prescriptions that are most likely to increase the risk of hypomagnesaemia</vt:lpstr>
      <vt:lpstr>(65F) Admitted with systemic fungal infection PMH: Hypertension, GORD, bipolar disease, osteoporosis Investigations: Mg2+ 0.4 mmol/L (0.7-1.0) Select THREE prescriptions that are most likely to increase the risk of hypomagnesaemia</vt:lpstr>
      <vt:lpstr>Summary – Risk of side effects (Hypomagnesaemia)</vt:lpstr>
      <vt:lpstr>(82M) Called back to GP because routine blood results show hyponatraemia PMH: Atrial fibrillation, depression, hypercholesterolaemia, hypertension, type II diabetes  Select TWO prescriptions that are most likely to increase the risk of hyponatraemia</vt:lpstr>
      <vt:lpstr>(82M) Called back to GP because routine blood results show hyponatraemia  PMH: Atrial fibrillation, depression, hypercholesterolaemia, hypertension, type II diabetes Select TWO prescriptions that are most likely to increase the risk of hyponatraemia </vt:lpstr>
      <vt:lpstr>Summary – Risk of hypo/ hyperkalaemia, hypo/ hypernatraemia Often multi-factorial, with medicines exacerbating</vt:lpstr>
      <vt:lpstr>(78M) Carers note persistent cough, more breathless than usual PMH: AF, Anxiety, COPD, GORD, Recurrent UTIs Exam: Marked tremor; mild ankle oedema; persistent cough; bilateral inspiratory crackles  Select the three prescriptions most likely to be associated with his tremor</vt:lpstr>
      <vt:lpstr>(78M) Carers note persistent cough, more breathless than usual PMH: AF, Anxiety, COPD, GORD, Recurrent UTIs Exam: Marked tremor; mild ankle oedema; persistent cough; bilateral inspiratory crackles  Select the three prescriptions most likely to be associated with his tremor</vt:lpstr>
      <vt:lpstr>(78M) Carers note persistent cough, more breathless than usual PMH: AF, Anxiety, COPD, GORD, Recurrent UTIs Exam: Marked tremor; mild ankle oedema; persistent cough; bilateral inspiratory crackles  Select the one prescription most likely to be associated with his respiratory symptoms</vt:lpstr>
      <vt:lpstr>(78M) Carers note persistent cough, more breathless than usual PMH: AF, Anxiety, COPD, GORD, Recurrent UTIs Exam: Marked tremor; mild ankle oedema; persistent cough; bilateral inspiratory crackles  Select the one prescriptions most likely to be associated with his respiratory symptoms</vt:lpstr>
      <vt:lpstr>Note BNF ‘extra’ sections for some drugs – often valuable Compare sections: BNF methotrexate v BNF ramipril</vt:lpstr>
      <vt:lpstr>Renal and hepatic dysfunction</vt:lpstr>
      <vt:lpstr>(74M) Admitted for acute pulmonary oedema secondary to heart failure PMH: CKD stage III, type II diabetes mellitus, ischaemic left ventricular dysfunction  Investigations: eGFR 40 (stable) [normal range  &gt;60 ml/min/1.73m² ]  Select ONE of his admission prescriptions that needs dosing review</vt:lpstr>
      <vt:lpstr>(74M) Admitted for acute pulmonary oedema secondary to heart failure PMH: CKD stage III, type II diabetes mellitus, ischaemic left ventricular dysfunction  Investigations: eGFR 40 (stable) [normal range  &gt;60 ml/min/1.73m² ]  Select ONE of his admission prescriptions that needs dosing review</vt:lpstr>
      <vt:lpstr>(74M) Admitted for acute pulmonary oedema secondary to heart failure PMH: CKD stage III, type II diabetes mellitus, ischaemic left ventricular dysfunction  Investigations: eGFR 20 (stable) [normal range  &gt;60 ml/min/1.73m² ]  Select TWO prescriptions that should be stopped</vt:lpstr>
      <vt:lpstr>(74M) Admitted for acute pulmonary oedema secondary to heart failure PMH: CKD stage III, type II diabetes mellitus, ischaemic left ventricular dysfunction  Investigations: eGFR 20 (stable) [normal range  &gt;60 ml/min/1.73m² ]  Select TWO prescriptions that should be stopped</vt:lpstr>
      <vt:lpstr>Renal function – prescribing considerations</vt:lpstr>
      <vt:lpstr>Medications that require dose-adjustments (Page 1/3)</vt:lpstr>
      <vt:lpstr>Medications that require dose-adjustments (Page 2/3)</vt:lpstr>
      <vt:lpstr>Medications that require dose-adjustments (Page 3/3)</vt:lpstr>
      <vt:lpstr>  (54M) Admitted with spontaneous bacterial peritonitis PMH: Hepatitis C cirrhosis, neuropathic pain  Investigations: Hb 134, WBC 19.5, Neut 17.1, Plt 245 Na 141, K 4.1, eGFR 78 INR 2.3, Bili 61, ALT 281, AlkPhos 108   Select ONE prescription that should be stopped</vt:lpstr>
      <vt:lpstr>(54M) Admitted with spontaneous bacterial peritonitis PMH: Hepatitis C cirrhosis, neuropathic pain Investigations: Hb 134, WBC 19.5, Neut 17.1, Plt 245, Na 141, K 4.1, eGFR 78 INR 2.3, Bili 61, ALT 281, AlkPhos 108   Select ONE prescription that should be stopped</vt:lpstr>
      <vt:lpstr>(54M) PMH: Arthritis, atrial fibrillation, stroke, depression, neuropathic pain, nose bleeds Investigations: Hb 13.4 (11.5-17); WCC 5.2 (3-10); Plt 247 (150-400); Na 137 (132-139);  K 4.3 (3.5-5.3);  PT 21 (9-14); APTT  41 (23-37)   Which of the options below, at usual therapeutic doses, is most likely to explain the abnormalities observed?</vt:lpstr>
      <vt:lpstr>(54M) PMH: Arthritis, atrial fibrillation, stroke, depression, neuropathic pain, nose bleeds Investigations: Hb 13.4 (11.5-17); WCC 5.2 (3-10); Plt 247 (150-400); Na 137 (132-139);  K 4.3 (3.5-5.3);  PT 21 (9-14); APTT  41 (23-37);  INR 1.9 (&lt;/=1.2).  Which of the options below, at usual therapeutic doses, is most likely to explain the abnormalities observed?</vt:lpstr>
      <vt:lpstr>Review clotting pathways</vt:lpstr>
      <vt:lpstr>Hepatic function</vt:lpstr>
      <vt:lpstr>Pregnancy and breastfeeding</vt:lpstr>
      <vt:lpstr>(33F) seeking GP pre-conception advice re: drugs and pregnancy PMH: Dilated cardiomyopathy, asthma, type II diabetes mellitus, depression  Select Two prescriptions that are most important to stop while trying to conceive </vt:lpstr>
      <vt:lpstr>(33F) seeking GP pre-conception advice re: drugs and pregnancy PMH: Dilated cardiomyopathy, asthma, type II diabetes mellitus, depression Select Two prescriptions that are most important to stop while trying to conceive </vt:lpstr>
      <vt:lpstr>Summary – Prescribing in pregnancy / breastfeeding</vt:lpstr>
      <vt:lpstr>Comorbidities -  Contraindication &amp; cautions</vt:lpstr>
      <vt:lpstr>(64F) Review in Neurology Clinic with new diagnosis of Parkinson’s disease Other PMH: Gout, hyperthyroidism, bipolar disorder, hypertension, rheumatoid arthritis Select two prescriptions that are most likely to worsen the symptoms of her Parkinson’s disease</vt:lpstr>
      <vt:lpstr>(64F) Review in Neurology Clinic with new diagnosis of Parkinson’s disease Other PMH: Gout, hyperthyroidism, bipolar disorder, hypertension, rheumatoid arthritis Select two prescriptions that are most likely to worsen the symptoms of her Parkinson’s disease</vt:lpstr>
      <vt:lpstr>Summary – Contraindications/caution with PMH  of Parkinson’s Disease (PD)</vt:lpstr>
      <vt:lpstr> The specialist pain team recommends Mr XY, 44y, should be commenced on gabapentin for neuropathic pain. Other PMH: Type 2 diabetes  Which of the following is the most appropriate factor to consider in his background history when judging the benefit – risk balance of gabapentin for Mr XY. </vt:lpstr>
      <vt:lpstr>PowerPoint Presentation</vt:lpstr>
      <vt:lpstr>(82M) PMH: Heart failure, ischaemic heart disease, type II diabetes mellitus, depression, chronic back pain Select TWO prescriptions that are most likely to increase the risk of acute heart failure</vt:lpstr>
      <vt:lpstr>(82M) PMH: Heart failure, ischaemic heart disease, type II diabetes mellitus, depression, chronic back pain Select TWO prescriptions that are most likely to increase the risk of acute heart failure</vt:lpstr>
      <vt:lpstr>Caution with PMH of Heart failure</vt:lpstr>
      <vt:lpstr>QT prolongation</vt:lpstr>
      <vt:lpstr>(62M) Admitted for community acquired pneumonia PMH: Dilated cardiomyopathy, depression, epilepsy, gout, opioid dependence Investigations: ECG QTc 540ms  Select THREE prescriptions that are most likely to increase the risk QT prolongation</vt:lpstr>
      <vt:lpstr>(62M) Admitted for community acquired pneumonia PMH: Dilated cardiomyopathy, depression, epilepsy, gout, opioid dependence Investigations: ECG QTc 540ms Select THREE prescriptions that are most likely to increase the risk QT prolongation</vt:lpstr>
      <vt:lpstr>Summary - Typical themes</vt:lpstr>
      <vt:lpstr>(62F) Attends hypertension clinic.  PMH: Depression, GORD, hypertension, rheumatoid arthritis, type II diabetes mellitus,  Select THREE prescriptions that are most likely to contribute to her elevated blood pressure</vt:lpstr>
      <vt:lpstr>(62F) Attends hypertension clinic.  PMH: Depression, GORD, hypertension, rheumatoid arthritis, type II diabetes mellitus,  Select THREE prescriptions that are most likely to contribute to her elevated blood pressure</vt:lpstr>
      <vt:lpstr>Summary – Risk of side effects (Hypertension)</vt:lpstr>
      <vt:lpstr>(62F) Attends GP for yearly diabetes (type II) review. Reports symptoms consistent with hypoglycaemia PMH: GORD, hypertension, type II diabetes mellitus, schizophrenia  Select TWO prescriptions that are most likely to increase the risk of hypoglycaemia</vt:lpstr>
      <vt:lpstr>(62F) Attends GP for yearly diabetes (type II) review. Reports symptoms consistent with hypoglycaemia PMH: GORD, hypertension, type II diabetes mellitus, schizophrenia Select TWO prescriptions that are most likely to increase the risk of hypoglycaemia</vt:lpstr>
      <vt:lpstr>Summary – Risk of side effects (Hypoglycaemia)</vt:lpstr>
      <vt:lpstr>(82F) Attends falls clinic.  PMH: Hypertension, GORD, neuropathic pain, osteoporosis, rheumatoid arthritis, type II diabetes mellitus  Select the prescriptions that are most likely to increase the risk of falls</vt:lpstr>
      <vt:lpstr>(82F) Attends falls clinic.  PMH: Hypertension, GORD, neuropathic pain, osteoporosis, rheumatoid arthritis, type II diabetes mellitus  Select THREE prescriptions that are most likely to increase the risk of falls</vt:lpstr>
      <vt:lpstr>Risk of side effects (Falls)</vt:lpstr>
      <vt:lpstr>Pregnancy risks</vt:lpstr>
      <vt:lpstr>(34F) seeking GP pre-conception advice re: drugs and pregnancy PMH: Acne, hypothyroidism, rheumatoid arthritis, depression, cold-induced wheezing Select TWO prescriptions that should be ceased while trying to conceive </vt:lpstr>
      <vt:lpstr>(34F) seeking GP pre-conception advice re: drugs and pregnancy PMH: Acne, hypothyroidism, rheumatoid arthritis, depression, cold-induced wheezing Select TWO prescriptions that should be ceased while trying to conceive </vt:lpstr>
      <vt:lpstr>(54M) PMH: Benign prostatic hypertrophy, depression, hypertension, neuropathic pain, Type II diabetes mellitus. Investigations: Normal renal and liver function  Select the prescription with a prescribing error </vt:lpstr>
      <vt:lpstr>(54M) PMH: Benign prostatic hypertrophy, depression, hypertension, neuropathic pain, Type II diabetes mellitus. Investigations: Normal renal and liver function  Select the prescription with a prescribing error</vt:lpstr>
      <vt:lpstr>(65F) PMH: Diabetes, GORD, hypercholesterolaemia, hypertension, schizophrenia  Investigations: Normal renal and liver function Select the prescriptions with a prescribing error </vt:lpstr>
      <vt:lpstr>(65F) PMH: Diabetes, GORD, hypercholesterolaemia, hypertension, schizophrenia  Investigations: Normal renal and liver function Select the prescriptions with a prescribing error </vt:lpstr>
      <vt:lpstr>(54M) PMH: Osteoporosis, chronic hip pain, type II diabetes Investigations: Normal renal and liver function Select the prescription with a prescribing error </vt:lpstr>
      <vt:lpstr>(54M) PMH: Osteoporosis, chronic hip pain, type II diabetes Investigations: Normal renal and liver function Select the prescription with a prescribing error </vt:lpstr>
      <vt:lpstr>(74M) PMH: Asthma, atrial fibrillation, benign prostatic hypertrophy, hypothyroidism Investigations: Normal renal and liver function Select the prescription that contains a prescribing error </vt:lpstr>
      <vt:lpstr>(84M) PMH: Asthma, atrial fibrillation, benign prostatic hypertrophy, hypothyroidism Investigations: Normal renal and liver function Select the prescription that contains a prescribing error </vt:lpstr>
      <vt:lpstr>(65F) PMH: Epilepsy, hypercholesterolaemia, hypertension, type II diabetes mellitus Investigations: Normal renal and liver function Select the prescription with a prescribing error </vt:lpstr>
      <vt:lpstr>(65F) PMH: Epilepsy, hypercholesterolaemia, hypertension, type II diabetes mellitus Investigations: Normal renal and liver function Select TWO prescriptions that contain a prescribing error </vt:lpstr>
      <vt:lpstr>(54M) PMH: Ischaemic heart disease, type II diabetes Investigations: Normal renal and liver function Select the prescription with a prescribing error </vt:lpstr>
      <vt:lpstr>(54M) PMH: Ischaemic heart disease, type II diabetes Investigations: Normal renal and liver function Select the prescription with a prescribing error </vt:lpstr>
      <vt:lpstr>(54F) PMH: Depression, iron-deficiency anaemia, rheumatoid arthritis, type II diabetes mellitus Investigations: Normal renal and liver function Select ONE prescription that contains a prescribing error </vt:lpstr>
      <vt:lpstr>(54F) PMH: Depression, iron-deficiency anaemia, rheumatoid arthritis, type II diabetes mellitus Investigations: Normal renal and liver function Select ONE prescription that contains a prescribing error </vt:lpstr>
      <vt:lpstr>Information from the PSA Blueprint The Blueprint &amp; the PSA Author question-writing manual are available on QM+ CPT page for you – very helpful to read these &amp; understand the rationale of REV questions</vt:lpstr>
      <vt:lpstr>PowerPoint Presentation</vt:lpstr>
      <vt:lpstr>PowerPoint Presentation</vt:lpstr>
      <vt:lpstr>(54M) PMH: Benign prostatic hypertrophy, depression, hypertension, neuropathic pain, Type II diabetes mellitus. Investigations: Normal renal and liver function  Select the prescription that has a prescribing error </vt:lpstr>
      <vt:lpstr>(54M) PMH: Benign prostatic hypertrophy, depression, hypertension, neuropathic pain, Type II diabetes mellitus. Investigations: Normal renal and liver function Select the prescription that contains a prescribing error </vt:lpstr>
      <vt:lpstr>(54M) Admitted severe infective exacerbation of asthma PMH: Asthma, depression Investigations: Normal renal and liver function Select TWO prescriptions that contain a prescribing error </vt:lpstr>
      <vt:lpstr>(54M) Admitted severe infective exacerbation of asthma PMH: Asthma, depression Investigations: Normal renal and liver function Select TWO prescriptions that contain a prescribing error </vt:lpstr>
      <vt:lpstr>Summary – Wrong route</vt:lpstr>
      <vt:lpstr>Further side effect / adverse effect Questions written by Dr Nicole Pereira 2023-24</vt:lpstr>
      <vt:lpstr>(55W) admitted for Total Hip Replacement post hip fracture. During admission develops urinary tract infection and treated with antibiotics  PMH: Rheumatoid arthritis, on methotrexate. Over the past two weeks decline in white blood cell count. What could be the single drug that could be responsible for her decline?</vt:lpstr>
      <vt:lpstr>(55W)admitted for Total Hip Replacement post hip fracture. During admission develops urinary tract infection and treated with antibiotics  PMH: Rheumatoid arthritis, on methotrexate. Over the past two weeks decline in white blood cell count. What could be the single drug that could be responsible for her decline?</vt:lpstr>
      <vt:lpstr>Contraindication</vt:lpstr>
      <vt:lpstr>85M presents to ED after a fall. PMH: well controlled Parkinson’s disease , receiving co –careldopa 125mg orally every 8 hourly. He also complains of urinary frequency. His urinary dipstick results come back as positive for nitrates and leucocytes. He also complains of nausea and poor sleep during the first night. Next day, his tremor worsens and becomes more parkinsonian. Select the drug given to the patient which might most likely have worsened his parkinsonism.</vt:lpstr>
      <vt:lpstr>85M presents to ED after a fall. PMH: well controlled Parkinson’s disease , receiving co –careldopa 125mg orally every 8 hourly. He also complains of urinary frequency. His urinary dipstick results come back as positive for nitrates and leucocytes. He also complains of nausea and poor sleep during the first night. Next day, his tremor worsens and becomes more parkinsonian. Select the drug given to the patient which might most likely have worsened his parkinsonism.</vt:lpstr>
      <vt:lpstr>72W, presents to the clinic. PMH: Parkinson’s disease on Co-careldopa , but she is finding the effects are wearing off towards the end of the day. Cabergoline is being considered as an add on drug. Select the most likely side effect associated with this drug.</vt:lpstr>
      <vt:lpstr>72W, presents to the clinic. PMH: Parkinson’s disease on Co-careldopa , but she is finds the effects are wearing off towards the end of the day. Cabergoline is being considered as an add on drug. Select the most likely side effect associated with tis drug.</vt:lpstr>
      <vt:lpstr>PowerPoint Presentation</vt:lpstr>
      <vt:lpstr>62 W presents to her GP with increased shortness of breath , dry cough and weight loss since stating Bleomycin for Lymphoma. She has been sent in for spirometry and a CT thorax which show evidence of pulmonary fibrosis.</vt:lpstr>
      <vt:lpstr>62 W presents to her GP with increased shortness of breath , dry cough and weight loss since stating Bleomycin for Lymphoma. She has been sent in for spirometry and a CT thorax which show evidence of pulmonary fibrosis.</vt:lpstr>
      <vt:lpstr>84M, reviewed at the GP Clinic , receives Donepezil for Alzheimer’s disease , but his symptoms are still very debilitating and is started on memantine. Select one of the following that is most likely to be the side effects of memantine.</vt:lpstr>
      <vt:lpstr>84M, reviewed at the GP Clinic , receives Donepezil for Alzheimer’s disease , but his symptoms are still very debilitating and is started on memantine. Select one of the following that is most likely to be the side effects of memantine.</vt:lpstr>
      <vt:lpstr>62M has an INR check and the result is found to be 5.4. he is on warfarin for atrial fibrillation. His INR is usually well controlled, but he has recently started on a new medication. Select the new medication that is most likely to have increased his INR.</vt:lpstr>
      <vt:lpstr>62M has an INR check and the result is found to be 5.4. he is on warfarin for atrial fibrillation. His INR is usually well controlled, but he has recently started on a new medication. Select the new medication that is most likely to have increased his INR.</vt:lpstr>
      <vt:lpstr>PowerPoint Presentation</vt:lpstr>
    </vt:vector>
  </TitlesOfParts>
  <Company>Queen Mary, 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1 – REV questions (and associated lessons)</dc:title>
  <dc:creator>Fu Liang Ng</dc:creator>
  <cp:lastModifiedBy>Patricia McGettigan</cp:lastModifiedBy>
  <cp:revision>391</cp:revision>
  <dcterms:created xsi:type="dcterms:W3CDTF">2018-07-18T11:27:27Z</dcterms:created>
  <dcterms:modified xsi:type="dcterms:W3CDTF">2024-10-03T21:30:16Z</dcterms:modified>
</cp:coreProperties>
</file>