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65" r:id="rId3"/>
    <p:sldId id="266" r:id="rId4"/>
    <p:sldId id="267" r:id="rId5"/>
    <p:sldId id="268" r:id="rId6"/>
    <p:sldId id="269" r:id="rId7"/>
    <p:sldId id="270" r:id="rId8"/>
    <p:sldId id="285" r:id="rId9"/>
    <p:sldId id="286" r:id="rId10"/>
    <p:sldId id="278" r:id="rId11"/>
    <p:sldId id="282" r:id="rId12"/>
    <p:sldId id="283" r:id="rId13"/>
    <p:sldId id="284" r:id="rId14"/>
    <p:sldId id="291" r:id="rId15"/>
    <p:sldId id="292" r:id="rId16"/>
    <p:sldId id="293" r:id="rId17"/>
    <p:sldId id="294" r:id="rId18"/>
    <p:sldId id="295" r:id="rId19"/>
    <p:sldId id="263" r:id="rId20"/>
    <p:sldId id="276" r:id="rId21"/>
    <p:sldId id="296" r:id="rId22"/>
    <p:sldId id="297" r:id="rId23"/>
    <p:sldId id="287" r:id="rId24"/>
    <p:sldId id="280" r:id="rId25"/>
    <p:sldId id="329" r:id="rId26"/>
    <p:sldId id="328" r:id="rId27"/>
    <p:sldId id="330" r:id="rId28"/>
    <p:sldId id="331" r:id="rId29"/>
    <p:sldId id="31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706"/>
    <p:restoredTop sz="73049"/>
  </p:normalViewPr>
  <p:slideViewPr>
    <p:cSldViewPr snapToGrid="0" snapToObjects="1">
      <p:cViewPr varScale="1">
        <p:scale>
          <a:sx n="58" d="100"/>
          <a:sy n="58" d="100"/>
        </p:scale>
        <p:origin x="200"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94A777-3701-4756-BDFB-3DD353FCE03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E9FA0C0-43A5-4D6C-B824-E4DEB00E27BB}">
      <dgm:prSet/>
      <dgm:spPr/>
      <dgm:t>
        <a:bodyPr/>
        <a:lstStyle/>
        <a:p>
          <a:r>
            <a:rPr lang="en-GB" dirty="0"/>
            <a:t>Close your eyes for a moment and imagine that you are in your 70s. </a:t>
          </a:r>
          <a:endParaRPr lang="en-US" dirty="0"/>
        </a:p>
      </dgm:t>
    </dgm:pt>
    <dgm:pt modelId="{0BD2D0A7-0AC0-4833-9E3B-B7AA9A3252B7}" type="parTrans" cxnId="{9CE217FE-2AE5-425F-9CB6-22F52E0423AE}">
      <dgm:prSet/>
      <dgm:spPr/>
      <dgm:t>
        <a:bodyPr/>
        <a:lstStyle/>
        <a:p>
          <a:endParaRPr lang="en-US"/>
        </a:p>
      </dgm:t>
    </dgm:pt>
    <dgm:pt modelId="{0F2F79C1-B32C-4FF0-92C3-E46434CB99BB}" type="sibTrans" cxnId="{9CE217FE-2AE5-425F-9CB6-22F52E0423AE}">
      <dgm:prSet/>
      <dgm:spPr/>
      <dgm:t>
        <a:bodyPr/>
        <a:lstStyle/>
        <a:p>
          <a:endParaRPr lang="en-US"/>
        </a:p>
      </dgm:t>
    </dgm:pt>
    <dgm:pt modelId="{475F1E62-0153-4577-8A2D-12BB3CE650D8}">
      <dgm:prSet/>
      <dgm:spPr/>
      <dgm:t>
        <a:bodyPr/>
        <a:lstStyle/>
        <a:p>
          <a:r>
            <a:rPr lang="en-GB"/>
            <a:t>Where are you?</a:t>
          </a:r>
          <a:endParaRPr lang="en-US"/>
        </a:p>
      </dgm:t>
    </dgm:pt>
    <dgm:pt modelId="{DA5DC842-983B-4B5D-8292-3540C312D7B0}" type="parTrans" cxnId="{100B0A04-E075-4BBC-AB0A-DC4856680FCF}">
      <dgm:prSet/>
      <dgm:spPr/>
      <dgm:t>
        <a:bodyPr/>
        <a:lstStyle/>
        <a:p>
          <a:endParaRPr lang="en-US"/>
        </a:p>
      </dgm:t>
    </dgm:pt>
    <dgm:pt modelId="{F09F5307-4114-43C8-8A53-EFBC98B23426}" type="sibTrans" cxnId="{100B0A04-E075-4BBC-AB0A-DC4856680FCF}">
      <dgm:prSet/>
      <dgm:spPr/>
      <dgm:t>
        <a:bodyPr/>
        <a:lstStyle/>
        <a:p>
          <a:endParaRPr lang="en-US"/>
        </a:p>
      </dgm:t>
    </dgm:pt>
    <dgm:pt modelId="{247555A7-3137-4975-B0DD-07E3BDD8C53E}">
      <dgm:prSet/>
      <dgm:spPr/>
      <dgm:t>
        <a:bodyPr/>
        <a:lstStyle/>
        <a:p>
          <a:r>
            <a:rPr lang="en-GB"/>
            <a:t>How do you feel? </a:t>
          </a:r>
          <a:endParaRPr lang="en-US"/>
        </a:p>
      </dgm:t>
    </dgm:pt>
    <dgm:pt modelId="{DED3D38E-F2C2-470F-BD27-50348B402264}" type="parTrans" cxnId="{671074F8-614C-41AC-8E6E-EC6A565122C4}">
      <dgm:prSet/>
      <dgm:spPr/>
      <dgm:t>
        <a:bodyPr/>
        <a:lstStyle/>
        <a:p>
          <a:endParaRPr lang="en-US"/>
        </a:p>
      </dgm:t>
    </dgm:pt>
    <dgm:pt modelId="{76421B3E-B2AC-4C29-BAEA-9D772C4774B1}" type="sibTrans" cxnId="{671074F8-614C-41AC-8E6E-EC6A565122C4}">
      <dgm:prSet/>
      <dgm:spPr/>
      <dgm:t>
        <a:bodyPr/>
        <a:lstStyle/>
        <a:p>
          <a:endParaRPr lang="en-US"/>
        </a:p>
      </dgm:t>
    </dgm:pt>
    <dgm:pt modelId="{5189892A-F95A-441B-8921-D265EDCFCAFB}">
      <dgm:prSet/>
      <dgm:spPr/>
      <dgm:t>
        <a:bodyPr/>
        <a:lstStyle/>
        <a:p>
          <a:r>
            <a:rPr lang="en-GB"/>
            <a:t>What are you doing? </a:t>
          </a:r>
          <a:endParaRPr lang="en-US"/>
        </a:p>
      </dgm:t>
    </dgm:pt>
    <dgm:pt modelId="{0B53F649-EFA1-4B92-8ACE-FA12215F4277}" type="parTrans" cxnId="{F4BA2DA9-CE98-4C91-9CCC-45D1DC8C96AD}">
      <dgm:prSet/>
      <dgm:spPr/>
      <dgm:t>
        <a:bodyPr/>
        <a:lstStyle/>
        <a:p>
          <a:endParaRPr lang="en-US"/>
        </a:p>
      </dgm:t>
    </dgm:pt>
    <dgm:pt modelId="{C34BDAF3-63C5-411E-A20A-7E3B3D300BC7}" type="sibTrans" cxnId="{F4BA2DA9-CE98-4C91-9CCC-45D1DC8C96AD}">
      <dgm:prSet/>
      <dgm:spPr/>
      <dgm:t>
        <a:bodyPr/>
        <a:lstStyle/>
        <a:p>
          <a:endParaRPr lang="en-US"/>
        </a:p>
      </dgm:t>
    </dgm:pt>
    <dgm:pt modelId="{73B24B11-A1BF-452D-87D4-0A5B5E82DD2E}">
      <dgm:prSet/>
      <dgm:spPr/>
      <dgm:t>
        <a:bodyPr/>
        <a:lstStyle/>
        <a:p>
          <a:r>
            <a:rPr lang="en-GB"/>
            <a:t>How do people see you? </a:t>
          </a:r>
          <a:endParaRPr lang="en-US"/>
        </a:p>
      </dgm:t>
    </dgm:pt>
    <dgm:pt modelId="{CCB5A6A7-A2F2-42DF-B0D8-95DA6907E99F}" type="parTrans" cxnId="{CD170007-6066-462C-9F86-939D86F1AC81}">
      <dgm:prSet/>
      <dgm:spPr/>
      <dgm:t>
        <a:bodyPr/>
        <a:lstStyle/>
        <a:p>
          <a:endParaRPr lang="en-US"/>
        </a:p>
      </dgm:t>
    </dgm:pt>
    <dgm:pt modelId="{217BE9CC-4914-432B-993B-0884068F6451}" type="sibTrans" cxnId="{CD170007-6066-462C-9F86-939D86F1AC81}">
      <dgm:prSet/>
      <dgm:spPr/>
      <dgm:t>
        <a:bodyPr/>
        <a:lstStyle/>
        <a:p>
          <a:endParaRPr lang="en-US"/>
        </a:p>
      </dgm:t>
    </dgm:pt>
    <dgm:pt modelId="{D00957E7-FD2F-4B13-AFC1-0BFBCE9BEEB4}">
      <dgm:prSet/>
      <dgm:spPr/>
      <dgm:t>
        <a:bodyPr/>
        <a:lstStyle/>
        <a:p>
          <a:r>
            <a:rPr lang="en-GB"/>
            <a:t>How do they treat you?</a:t>
          </a:r>
          <a:endParaRPr lang="en-US"/>
        </a:p>
      </dgm:t>
    </dgm:pt>
    <dgm:pt modelId="{6727243B-E0A4-4A52-9967-DC8D3FD01AB4}" type="parTrans" cxnId="{69416A54-C181-4F62-BD76-143D0402A357}">
      <dgm:prSet/>
      <dgm:spPr/>
      <dgm:t>
        <a:bodyPr/>
        <a:lstStyle/>
        <a:p>
          <a:endParaRPr lang="en-US"/>
        </a:p>
      </dgm:t>
    </dgm:pt>
    <dgm:pt modelId="{DF153F61-54EA-4229-A112-C1221D520F95}" type="sibTrans" cxnId="{69416A54-C181-4F62-BD76-143D0402A357}">
      <dgm:prSet/>
      <dgm:spPr/>
      <dgm:t>
        <a:bodyPr/>
        <a:lstStyle/>
        <a:p>
          <a:endParaRPr lang="en-US"/>
        </a:p>
      </dgm:t>
    </dgm:pt>
    <dgm:pt modelId="{DDDF7CF9-2513-8F43-B84F-2C39347F9F5D}" type="pres">
      <dgm:prSet presAssocID="{5E94A777-3701-4756-BDFB-3DD353FCE034}" presName="vert0" presStyleCnt="0">
        <dgm:presLayoutVars>
          <dgm:dir/>
          <dgm:animOne val="branch"/>
          <dgm:animLvl val="lvl"/>
        </dgm:presLayoutVars>
      </dgm:prSet>
      <dgm:spPr/>
    </dgm:pt>
    <dgm:pt modelId="{06E86C8E-39FF-0149-A405-FF5F4CEEC11D}" type="pres">
      <dgm:prSet presAssocID="{4E9FA0C0-43A5-4D6C-B824-E4DEB00E27BB}" presName="thickLine" presStyleLbl="alignNode1" presStyleIdx="0" presStyleCnt="6"/>
      <dgm:spPr/>
    </dgm:pt>
    <dgm:pt modelId="{AC7C3FD4-AC39-4C49-A79D-46E2A7593E08}" type="pres">
      <dgm:prSet presAssocID="{4E9FA0C0-43A5-4D6C-B824-E4DEB00E27BB}" presName="horz1" presStyleCnt="0"/>
      <dgm:spPr/>
    </dgm:pt>
    <dgm:pt modelId="{802CBDE9-5E7F-5C43-9FF5-4CAF30AAD276}" type="pres">
      <dgm:prSet presAssocID="{4E9FA0C0-43A5-4D6C-B824-E4DEB00E27BB}" presName="tx1" presStyleLbl="revTx" presStyleIdx="0" presStyleCnt="6"/>
      <dgm:spPr/>
    </dgm:pt>
    <dgm:pt modelId="{44CF5D68-B0B9-3646-8F06-9A084F2CA5FE}" type="pres">
      <dgm:prSet presAssocID="{4E9FA0C0-43A5-4D6C-B824-E4DEB00E27BB}" presName="vert1" presStyleCnt="0"/>
      <dgm:spPr/>
    </dgm:pt>
    <dgm:pt modelId="{ACDE549B-B0B7-8E4B-8ACA-0D59054A6BC2}" type="pres">
      <dgm:prSet presAssocID="{475F1E62-0153-4577-8A2D-12BB3CE650D8}" presName="thickLine" presStyleLbl="alignNode1" presStyleIdx="1" presStyleCnt="6"/>
      <dgm:spPr/>
    </dgm:pt>
    <dgm:pt modelId="{DC5A75AC-4062-4E47-A8CF-53250D23B749}" type="pres">
      <dgm:prSet presAssocID="{475F1E62-0153-4577-8A2D-12BB3CE650D8}" presName="horz1" presStyleCnt="0"/>
      <dgm:spPr/>
    </dgm:pt>
    <dgm:pt modelId="{18B5D039-CE7C-9243-8068-259095EBEEAC}" type="pres">
      <dgm:prSet presAssocID="{475F1E62-0153-4577-8A2D-12BB3CE650D8}" presName="tx1" presStyleLbl="revTx" presStyleIdx="1" presStyleCnt="6"/>
      <dgm:spPr/>
    </dgm:pt>
    <dgm:pt modelId="{38DB9790-5213-2E42-A5D6-0CA3E196D836}" type="pres">
      <dgm:prSet presAssocID="{475F1E62-0153-4577-8A2D-12BB3CE650D8}" presName="vert1" presStyleCnt="0"/>
      <dgm:spPr/>
    </dgm:pt>
    <dgm:pt modelId="{3E63BA2D-F99E-3944-B722-BE053C7742CA}" type="pres">
      <dgm:prSet presAssocID="{247555A7-3137-4975-B0DD-07E3BDD8C53E}" presName="thickLine" presStyleLbl="alignNode1" presStyleIdx="2" presStyleCnt="6"/>
      <dgm:spPr/>
    </dgm:pt>
    <dgm:pt modelId="{0FA226FD-21BE-3D46-AEB1-5619162438C8}" type="pres">
      <dgm:prSet presAssocID="{247555A7-3137-4975-B0DD-07E3BDD8C53E}" presName="horz1" presStyleCnt="0"/>
      <dgm:spPr/>
    </dgm:pt>
    <dgm:pt modelId="{016DBDA9-3669-C947-9775-14B8668A2A29}" type="pres">
      <dgm:prSet presAssocID="{247555A7-3137-4975-B0DD-07E3BDD8C53E}" presName="tx1" presStyleLbl="revTx" presStyleIdx="2" presStyleCnt="6"/>
      <dgm:spPr/>
    </dgm:pt>
    <dgm:pt modelId="{3D00FB80-4CDE-EC47-9301-2275DA6F126D}" type="pres">
      <dgm:prSet presAssocID="{247555A7-3137-4975-B0DD-07E3BDD8C53E}" presName="vert1" presStyleCnt="0"/>
      <dgm:spPr/>
    </dgm:pt>
    <dgm:pt modelId="{93A5F0FE-F583-EE4E-B2CE-E95362669EC8}" type="pres">
      <dgm:prSet presAssocID="{5189892A-F95A-441B-8921-D265EDCFCAFB}" presName="thickLine" presStyleLbl="alignNode1" presStyleIdx="3" presStyleCnt="6"/>
      <dgm:spPr/>
    </dgm:pt>
    <dgm:pt modelId="{BD6ACA2D-09AE-0B40-B97E-1B31B562AC90}" type="pres">
      <dgm:prSet presAssocID="{5189892A-F95A-441B-8921-D265EDCFCAFB}" presName="horz1" presStyleCnt="0"/>
      <dgm:spPr/>
    </dgm:pt>
    <dgm:pt modelId="{8A7B793D-8FF7-3B40-B187-F9C85577D30D}" type="pres">
      <dgm:prSet presAssocID="{5189892A-F95A-441B-8921-D265EDCFCAFB}" presName="tx1" presStyleLbl="revTx" presStyleIdx="3" presStyleCnt="6"/>
      <dgm:spPr/>
    </dgm:pt>
    <dgm:pt modelId="{315EB0F4-92AA-954C-BE99-DC401037C214}" type="pres">
      <dgm:prSet presAssocID="{5189892A-F95A-441B-8921-D265EDCFCAFB}" presName="vert1" presStyleCnt="0"/>
      <dgm:spPr/>
    </dgm:pt>
    <dgm:pt modelId="{620E6812-AF4B-D847-A549-EADA16B91F74}" type="pres">
      <dgm:prSet presAssocID="{73B24B11-A1BF-452D-87D4-0A5B5E82DD2E}" presName="thickLine" presStyleLbl="alignNode1" presStyleIdx="4" presStyleCnt="6"/>
      <dgm:spPr/>
    </dgm:pt>
    <dgm:pt modelId="{5506311C-6BC5-944D-8AF1-386EDF05C716}" type="pres">
      <dgm:prSet presAssocID="{73B24B11-A1BF-452D-87D4-0A5B5E82DD2E}" presName="horz1" presStyleCnt="0"/>
      <dgm:spPr/>
    </dgm:pt>
    <dgm:pt modelId="{33C02EE7-C4EF-914A-A84E-E45699D9021D}" type="pres">
      <dgm:prSet presAssocID="{73B24B11-A1BF-452D-87D4-0A5B5E82DD2E}" presName="tx1" presStyleLbl="revTx" presStyleIdx="4" presStyleCnt="6"/>
      <dgm:spPr/>
    </dgm:pt>
    <dgm:pt modelId="{ADBAB16D-84CE-9140-B3E4-35ACA2A5D521}" type="pres">
      <dgm:prSet presAssocID="{73B24B11-A1BF-452D-87D4-0A5B5E82DD2E}" presName="vert1" presStyleCnt="0"/>
      <dgm:spPr/>
    </dgm:pt>
    <dgm:pt modelId="{D7F8F346-005B-8D41-A869-A6F1D0ACF426}" type="pres">
      <dgm:prSet presAssocID="{D00957E7-FD2F-4B13-AFC1-0BFBCE9BEEB4}" presName="thickLine" presStyleLbl="alignNode1" presStyleIdx="5" presStyleCnt="6"/>
      <dgm:spPr/>
    </dgm:pt>
    <dgm:pt modelId="{94E15E2F-1BEC-8B47-B72E-E4FF22C4C47A}" type="pres">
      <dgm:prSet presAssocID="{D00957E7-FD2F-4B13-AFC1-0BFBCE9BEEB4}" presName="horz1" presStyleCnt="0"/>
      <dgm:spPr/>
    </dgm:pt>
    <dgm:pt modelId="{EBDE2B99-6CC4-8D43-9B83-10DC5AD1FBF8}" type="pres">
      <dgm:prSet presAssocID="{D00957E7-FD2F-4B13-AFC1-0BFBCE9BEEB4}" presName="tx1" presStyleLbl="revTx" presStyleIdx="5" presStyleCnt="6"/>
      <dgm:spPr/>
    </dgm:pt>
    <dgm:pt modelId="{228FF93A-FD3F-3B47-B73C-77F44673DB1D}" type="pres">
      <dgm:prSet presAssocID="{D00957E7-FD2F-4B13-AFC1-0BFBCE9BEEB4}" presName="vert1" presStyleCnt="0"/>
      <dgm:spPr/>
    </dgm:pt>
  </dgm:ptLst>
  <dgm:cxnLst>
    <dgm:cxn modelId="{89B5DD00-CDD0-2B42-AE88-EE88D7854687}" type="presOf" srcId="{475F1E62-0153-4577-8A2D-12BB3CE650D8}" destId="{18B5D039-CE7C-9243-8068-259095EBEEAC}" srcOrd="0" destOrd="0" presId="urn:microsoft.com/office/officeart/2008/layout/LinedList"/>
    <dgm:cxn modelId="{100B0A04-E075-4BBC-AB0A-DC4856680FCF}" srcId="{5E94A777-3701-4756-BDFB-3DD353FCE034}" destId="{475F1E62-0153-4577-8A2D-12BB3CE650D8}" srcOrd="1" destOrd="0" parTransId="{DA5DC842-983B-4B5D-8292-3540C312D7B0}" sibTransId="{F09F5307-4114-43C8-8A53-EFBC98B23426}"/>
    <dgm:cxn modelId="{CD170007-6066-462C-9F86-939D86F1AC81}" srcId="{5E94A777-3701-4756-BDFB-3DD353FCE034}" destId="{73B24B11-A1BF-452D-87D4-0A5B5E82DD2E}" srcOrd="4" destOrd="0" parTransId="{CCB5A6A7-A2F2-42DF-B0D8-95DA6907E99F}" sibTransId="{217BE9CC-4914-432B-993B-0884068F6451}"/>
    <dgm:cxn modelId="{3A720A26-5364-FA4A-AA1D-937C41EDE48E}" type="presOf" srcId="{4E9FA0C0-43A5-4D6C-B824-E4DEB00E27BB}" destId="{802CBDE9-5E7F-5C43-9FF5-4CAF30AAD276}" srcOrd="0" destOrd="0" presId="urn:microsoft.com/office/officeart/2008/layout/LinedList"/>
    <dgm:cxn modelId="{610D0F36-7A7B-9643-BC0E-FAF81C0DE8EA}" type="presOf" srcId="{73B24B11-A1BF-452D-87D4-0A5B5E82DD2E}" destId="{33C02EE7-C4EF-914A-A84E-E45699D9021D}" srcOrd="0" destOrd="0" presId="urn:microsoft.com/office/officeart/2008/layout/LinedList"/>
    <dgm:cxn modelId="{9ACB0A3B-FCF5-594F-A4C4-744C1FBB6762}" type="presOf" srcId="{247555A7-3137-4975-B0DD-07E3BDD8C53E}" destId="{016DBDA9-3669-C947-9775-14B8668A2A29}" srcOrd="0" destOrd="0" presId="urn:microsoft.com/office/officeart/2008/layout/LinedList"/>
    <dgm:cxn modelId="{69416A54-C181-4F62-BD76-143D0402A357}" srcId="{5E94A777-3701-4756-BDFB-3DD353FCE034}" destId="{D00957E7-FD2F-4B13-AFC1-0BFBCE9BEEB4}" srcOrd="5" destOrd="0" parTransId="{6727243B-E0A4-4A52-9967-DC8D3FD01AB4}" sibTransId="{DF153F61-54EA-4229-A112-C1221D520F95}"/>
    <dgm:cxn modelId="{71242A85-D125-3F4F-807B-27B0301ED246}" type="presOf" srcId="{5E94A777-3701-4756-BDFB-3DD353FCE034}" destId="{DDDF7CF9-2513-8F43-B84F-2C39347F9F5D}" srcOrd="0" destOrd="0" presId="urn:microsoft.com/office/officeart/2008/layout/LinedList"/>
    <dgm:cxn modelId="{F93B5CA2-8A56-5541-98F7-B946DDA5A25A}" type="presOf" srcId="{5189892A-F95A-441B-8921-D265EDCFCAFB}" destId="{8A7B793D-8FF7-3B40-B187-F9C85577D30D}" srcOrd="0" destOrd="0" presId="urn:microsoft.com/office/officeart/2008/layout/LinedList"/>
    <dgm:cxn modelId="{F4BA2DA9-CE98-4C91-9CCC-45D1DC8C96AD}" srcId="{5E94A777-3701-4756-BDFB-3DD353FCE034}" destId="{5189892A-F95A-441B-8921-D265EDCFCAFB}" srcOrd="3" destOrd="0" parTransId="{0B53F649-EFA1-4B92-8ACE-FA12215F4277}" sibTransId="{C34BDAF3-63C5-411E-A20A-7E3B3D300BC7}"/>
    <dgm:cxn modelId="{AD0E9FC8-DA1F-0A48-90DD-40FB854F501D}" type="presOf" srcId="{D00957E7-FD2F-4B13-AFC1-0BFBCE9BEEB4}" destId="{EBDE2B99-6CC4-8D43-9B83-10DC5AD1FBF8}" srcOrd="0" destOrd="0" presId="urn:microsoft.com/office/officeart/2008/layout/LinedList"/>
    <dgm:cxn modelId="{671074F8-614C-41AC-8E6E-EC6A565122C4}" srcId="{5E94A777-3701-4756-BDFB-3DD353FCE034}" destId="{247555A7-3137-4975-B0DD-07E3BDD8C53E}" srcOrd="2" destOrd="0" parTransId="{DED3D38E-F2C2-470F-BD27-50348B402264}" sibTransId="{76421B3E-B2AC-4C29-BAEA-9D772C4774B1}"/>
    <dgm:cxn modelId="{9CE217FE-2AE5-425F-9CB6-22F52E0423AE}" srcId="{5E94A777-3701-4756-BDFB-3DD353FCE034}" destId="{4E9FA0C0-43A5-4D6C-B824-E4DEB00E27BB}" srcOrd="0" destOrd="0" parTransId="{0BD2D0A7-0AC0-4833-9E3B-B7AA9A3252B7}" sibTransId="{0F2F79C1-B32C-4FF0-92C3-E46434CB99BB}"/>
    <dgm:cxn modelId="{0172CB42-1878-8F46-916B-44CC8FC5CECB}" type="presParOf" srcId="{DDDF7CF9-2513-8F43-B84F-2C39347F9F5D}" destId="{06E86C8E-39FF-0149-A405-FF5F4CEEC11D}" srcOrd="0" destOrd="0" presId="urn:microsoft.com/office/officeart/2008/layout/LinedList"/>
    <dgm:cxn modelId="{ED03BB25-8D95-1F45-B13F-2BB635715672}" type="presParOf" srcId="{DDDF7CF9-2513-8F43-B84F-2C39347F9F5D}" destId="{AC7C3FD4-AC39-4C49-A79D-46E2A7593E08}" srcOrd="1" destOrd="0" presId="urn:microsoft.com/office/officeart/2008/layout/LinedList"/>
    <dgm:cxn modelId="{AB51FE55-8299-7342-B905-3B95377E4324}" type="presParOf" srcId="{AC7C3FD4-AC39-4C49-A79D-46E2A7593E08}" destId="{802CBDE9-5E7F-5C43-9FF5-4CAF30AAD276}" srcOrd="0" destOrd="0" presId="urn:microsoft.com/office/officeart/2008/layout/LinedList"/>
    <dgm:cxn modelId="{900730C0-783A-584B-8059-D3E245B931F6}" type="presParOf" srcId="{AC7C3FD4-AC39-4C49-A79D-46E2A7593E08}" destId="{44CF5D68-B0B9-3646-8F06-9A084F2CA5FE}" srcOrd="1" destOrd="0" presId="urn:microsoft.com/office/officeart/2008/layout/LinedList"/>
    <dgm:cxn modelId="{4C9E1A6D-943B-BA4C-A5B7-0C353B1A97A1}" type="presParOf" srcId="{DDDF7CF9-2513-8F43-B84F-2C39347F9F5D}" destId="{ACDE549B-B0B7-8E4B-8ACA-0D59054A6BC2}" srcOrd="2" destOrd="0" presId="urn:microsoft.com/office/officeart/2008/layout/LinedList"/>
    <dgm:cxn modelId="{4C6557CF-39C5-CD4F-83D5-50CB513B9755}" type="presParOf" srcId="{DDDF7CF9-2513-8F43-B84F-2C39347F9F5D}" destId="{DC5A75AC-4062-4E47-A8CF-53250D23B749}" srcOrd="3" destOrd="0" presId="urn:microsoft.com/office/officeart/2008/layout/LinedList"/>
    <dgm:cxn modelId="{3877172E-1424-6A42-B22A-4627AC6EE955}" type="presParOf" srcId="{DC5A75AC-4062-4E47-A8CF-53250D23B749}" destId="{18B5D039-CE7C-9243-8068-259095EBEEAC}" srcOrd="0" destOrd="0" presId="urn:microsoft.com/office/officeart/2008/layout/LinedList"/>
    <dgm:cxn modelId="{A653037B-8E61-0846-8A36-EAAD6F0F602A}" type="presParOf" srcId="{DC5A75AC-4062-4E47-A8CF-53250D23B749}" destId="{38DB9790-5213-2E42-A5D6-0CA3E196D836}" srcOrd="1" destOrd="0" presId="urn:microsoft.com/office/officeart/2008/layout/LinedList"/>
    <dgm:cxn modelId="{506EB35A-E5FA-4147-AAE6-698BEF9E8F5A}" type="presParOf" srcId="{DDDF7CF9-2513-8F43-B84F-2C39347F9F5D}" destId="{3E63BA2D-F99E-3944-B722-BE053C7742CA}" srcOrd="4" destOrd="0" presId="urn:microsoft.com/office/officeart/2008/layout/LinedList"/>
    <dgm:cxn modelId="{C6C77712-35FE-FC40-BD86-9A153F41B4AA}" type="presParOf" srcId="{DDDF7CF9-2513-8F43-B84F-2C39347F9F5D}" destId="{0FA226FD-21BE-3D46-AEB1-5619162438C8}" srcOrd="5" destOrd="0" presId="urn:microsoft.com/office/officeart/2008/layout/LinedList"/>
    <dgm:cxn modelId="{A868021A-CF6E-DE45-BA4F-C405BD6AEB35}" type="presParOf" srcId="{0FA226FD-21BE-3D46-AEB1-5619162438C8}" destId="{016DBDA9-3669-C947-9775-14B8668A2A29}" srcOrd="0" destOrd="0" presId="urn:microsoft.com/office/officeart/2008/layout/LinedList"/>
    <dgm:cxn modelId="{2C93C948-4AAF-804E-9FF8-8E756B938040}" type="presParOf" srcId="{0FA226FD-21BE-3D46-AEB1-5619162438C8}" destId="{3D00FB80-4CDE-EC47-9301-2275DA6F126D}" srcOrd="1" destOrd="0" presId="urn:microsoft.com/office/officeart/2008/layout/LinedList"/>
    <dgm:cxn modelId="{1DAE3DBA-B588-0E4E-8560-33E138E38039}" type="presParOf" srcId="{DDDF7CF9-2513-8F43-B84F-2C39347F9F5D}" destId="{93A5F0FE-F583-EE4E-B2CE-E95362669EC8}" srcOrd="6" destOrd="0" presId="urn:microsoft.com/office/officeart/2008/layout/LinedList"/>
    <dgm:cxn modelId="{57B6FECC-3084-E545-B2F1-61710C7DE911}" type="presParOf" srcId="{DDDF7CF9-2513-8F43-B84F-2C39347F9F5D}" destId="{BD6ACA2D-09AE-0B40-B97E-1B31B562AC90}" srcOrd="7" destOrd="0" presId="urn:microsoft.com/office/officeart/2008/layout/LinedList"/>
    <dgm:cxn modelId="{C97536EE-4396-714B-A5F5-06F8349BA9E4}" type="presParOf" srcId="{BD6ACA2D-09AE-0B40-B97E-1B31B562AC90}" destId="{8A7B793D-8FF7-3B40-B187-F9C85577D30D}" srcOrd="0" destOrd="0" presId="urn:microsoft.com/office/officeart/2008/layout/LinedList"/>
    <dgm:cxn modelId="{818884DE-D146-C045-AA0B-77512F7C5AB3}" type="presParOf" srcId="{BD6ACA2D-09AE-0B40-B97E-1B31B562AC90}" destId="{315EB0F4-92AA-954C-BE99-DC401037C214}" srcOrd="1" destOrd="0" presId="urn:microsoft.com/office/officeart/2008/layout/LinedList"/>
    <dgm:cxn modelId="{3E21DA1B-6E21-EB44-8A29-B1B70093DAE4}" type="presParOf" srcId="{DDDF7CF9-2513-8F43-B84F-2C39347F9F5D}" destId="{620E6812-AF4B-D847-A549-EADA16B91F74}" srcOrd="8" destOrd="0" presId="urn:microsoft.com/office/officeart/2008/layout/LinedList"/>
    <dgm:cxn modelId="{9BD623BB-9696-FE43-B1E1-3F7306378E84}" type="presParOf" srcId="{DDDF7CF9-2513-8F43-B84F-2C39347F9F5D}" destId="{5506311C-6BC5-944D-8AF1-386EDF05C716}" srcOrd="9" destOrd="0" presId="urn:microsoft.com/office/officeart/2008/layout/LinedList"/>
    <dgm:cxn modelId="{2E7D8E38-F308-E640-9B7A-0FDE9849E3EB}" type="presParOf" srcId="{5506311C-6BC5-944D-8AF1-386EDF05C716}" destId="{33C02EE7-C4EF-914A-A84E-E45699D9021D}" srcOrd="0" destOrd="0" presId="urn:microsoft.com/office/officeart/2008/layout/LinedList"/>
    <dgm:cxn modelId="{1148E36F-DBA6-6045-8163-BCD91A594862}" type="presParOf" srcId="{5506311C-6BC5-944D-8AF1-386EDF05C716}" destId="{ADBAB16D-84CE-9140-B3E4-35ACA2A5D521}" srcOrd="1" destOrd="0" presId="urn:microsoft.com/office/officeart/2008/layout/LinedList"/>
    <dgm:cxn modelId="{2CC89BFF-650A-8B41-ABE0-D063FF882E38}" type="presParOf" srcId="{DDDF7CF9-2513-8F43-B84F-2C39347F9F5D}" destId="{D7F8F346-005B-8D41-A869-A6F1D0ACF426}" srcOrd="10" destOrd="0" presId="urn:microsoft.com/office/officeart/2008/layout/LinedList"/>
    <dgm:cxn modelId="{D0AD90B4-80D9-DD49-8017-DE095EE5D2E3}" type="presParOf" srcId="{DDDF7CF9-2513-8F43-B84F-2C39347F9F5D}" destId="{94E15E2F-1BEC-8B47-B72E-E4FF22C4C47A}" srcOrd="11" destOrd="0" presId="urn:microsoft.com/office/officeart/2008/layout/LinedList"/>
    <dgm:cxn modelId="{4FD7ED73-2F18-CD4C-8F32-10E8091DA40B}" type="presParOf" srcId="{94E15E2F-1BEC-8B47-B72E-E4FF22C4C47A}" destId="{EBDE2B99-6CC4-8D43-9B83-10DC5AD1FBF8}" srcOrd="0" destOrd="0" presId="urn:microsoft.com/office/officeart/2008/layout/LinedList"/>
    <dgm:cxn modelId="{BACB3B08-6203-3E41-B25A-7A1BF1AB1AFF}" type="presParOf" srcId="{94E15E2F-1BEC-8B47-B72E-E4FF22C4C47A}" destId="{228FF93A-FD3F-3B47-B73C-77F44673DB1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86C8E-39FF-0149-A405-FF5F4CEEC11D}">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2CBDE9-5E7F-5C43-9FF5-4CAF30AAD276}">
      <dsp:nvSpPr>
        <dsp:cNvPr id="0" name=""/>
        <dsp:cNvSpPr/>
      </dsp:nvSpPr>
      <dsp:spPr>
        <a:xfrm>
          <a:off x="0" y="2492"/>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Close your eyes for a moment and imagine that you are in your 70s. </a:t>
          </a:r>
          <a:endParaRPr lang="en-US" sz="2300" kern="1200" dirty="0"/>
        </a:p>
      </dsp:txBody>
      <dsp:txXfrm>
        <a:off x="0" y="2492"/>
        <a:ext cx="6492875" cy="850069"/>
      </dsp:txXfrm>
    </dsp:sp>
    <dsp:sp modelId="{ACDE549B-B0B7-8E4B-8ACA-0D59054A6BC2}">
      <dsp:nvSpPr>
        <dsp:cNvPr id="0" name=""/>
        <dsp:cNvSpPr/>
      </dsp:nvSpPr>
      <dsp:spPr>
        <a:xfrm>
          <a:off x="0" y="852561"/>
          <a:ext cx="6492875"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5D039-CE7C-9243-8068-259095EBEEAC}">
      <dsp:nvSpPr>
        <dsp:cNvPr id="0" name=""/>
        <dsp:cNvSpPr/>
      </dsp:nvSpPr>
      <dsp:spPr>
        <a:xfrm>
          <a:off x="0" y="852561"/>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Where are you?</a:t>
          </a:r>
          <a:endParaRPr lang="en-US" sz="2300" kern="1200"/>
        </a:p>
      </dsp:txBody>
      <dsp:txXfrm>
        <a:off x="0" y="852561"/>
        <a:ext cx="6492875" cy="850069"/>
      </dsp:txXfrm>
    </dsp:sp>
    <dsp:sp modelId="{3E63BA2D-F99E-3944-B722-BE053C7742CA}">
      <dsp:nvSpPr>
        <dsp:cNvPr id="0" name=""/>
        <dsp:cNvSpPr/>
      </dsp:nvSpPr>
      <dsp:spPr>
        <a:xfrm>
          <a:off x="0" y="1702630"/>
          <a:ext cx="6492875"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DBDA9-3669-C947-9775-14B8668A2A29}">
      <dsp:nvSpPr>
        <dsp:cNvPr id="0" name=""/>
        <dsp:cNvSpPr/>
      </dsp:nvSpPr>
      <dsp:spPr>
        <a:xfrm>
          <a:off x="0" y="1702630"/>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How do you feel? </a:t>
          </a:r>
          <a:endParaRPr lang="en-US" sz="2300" kern="1200"/>
        </a:p>
      </dsp:txBody>
      <dsp:txXfrm>
        <a:off x="0" y="1702630"/>
        <a:ext cx="6492875" cy="850069"/>
      </dsp:txXfrm>
    </dsp:sp>
    <dsp:sp modelId="{93A5F0FE-F583-EE4E-B2CE-E95362669EC8}">
      <dsp:nvSpPr>
        <dsp:cNvPr id="0" name=""/>
        <dsp:cNvSpPr/>
      </dsp:nvSpPr>
      <dsp:spPr>
        <a:xfrm>
          <a:off x="0" y="2552699"/>
          <a:ext cx="6492875"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B793D-8FF7-3B40-B187-F9C85577D30D}">
      <dsp:nvSpPr>
        <dsp:cNvPr id="0" name=""/>
        <dsp:cNvSpPr/>
      </dsp:nvSpPr>
      <dsp:spPr>
        <a:xfrm>
          <a:off x="0" y="255269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What are you doing? </a:t>
          </a:r>
          <a:endParaRPr lang="en-US" sz="2300" kern="1200"/>
        </a:p>
      </dsp:txBody>
      <dsp:txXfrm>
        <a:off x="0" y="2552699"/>
        <a:ext cx="6492875" cy="850069"/>
      </dsp:txXfrm>
    </dsp:sp>
    <dsp:sp modelId="{620E6812-AF4B-D847-A549-EADA16B91F74}">
      <dsp:nvSpPr>
        <dsp:cNvPr id="0" name=""/>
        <dsp:cNvSpPr/>
      </dsp:nvSpPr>
      <dsp:spPr>
        <a:xfrm>
          <a:off x="0" y="3402769"/>
          <a:ext cx="6492875"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02EE7-C4EF-914A-A84E-E45699D9021D}">
      <dsp:nvSpPr>
        <dsp:cNvPr id="0" name=""/>
        <dsp:cNvSpPr/>
      </dsp:nvSpPr>
      <dsp:spPr>
        <a:xfrm>
          <a:off x="0" y="340276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How do people see you? </a:t>
          </a:r>
          <a:endParaRPr lang="en-US" sz="2300" kern="1200"/>
        </a:p>
      </dsp:txBody>
      <dsp:txXfrm>
        <a:off x="0" y="3402769"/>
        <a:ext cx="6492875" cy="850069"/>
      </dsp:txXfrm>
    </dsp:sp>
    <dsp:sp modelId="{D7F8F346-005B-8D41-A869-A6F1D0ACF426}">
      <dsp:nvSpPr>
        <dsp:cNvPr id="0" name=""/>
        <dsp:cNvSpPr/>
      </dsp:nvSpPr>
      <dsp:spPr>
        <a:xfrm>
          <a:off x="0" y="4252838"/>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E2B99-6CC4-8D43-9B83-10DC5AD1FBF8}">
      <dsp:nvSpPr>
        <dsp:cNvPr id="0" name=""/>
        <dsp:cNvSpPr/>
      </dsp:nvSpPr>
      <dsp:spPr>
        <a:xfrm>
          <a:off x="0" y="4252838"/>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How do they treat you?</a:t>
          </a:r>
          <a:endParaRPr lang="en-US" sz="2300" kern="1200"/>
        </a:p>
      </dsp:txBody>
      <dsp:txXfrm>
        <a:off x="0" y="4252838"/>
        <a:ext cx="6492875" cy="8500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F4DD1D-B3F2-444D-B12E-17A6A8B80247}" type="datetimeFigureOut">
              <a:rPr lang="en-US" smtClean="0"/>
              <a:t>8/30/20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D52A0-6E97-9A4D-9F5D-E3F4A0C95D4C}" type="slidenum">
              <a:rPr lang="en-US" smtClean="0"/>
              <a:t>‹#›</a:t>
            </a:fld>
            <a:endParaRPr lang="en-US"/>
          </a:p>
        </p:txBody>
      </p:sp>
    </p:spTree>
    <p:extLst>
      <p:ext uri="{BB962C8B-B14F-4D97-AF65-F5344CB8AC3E}">
        <p14:creationId xmlns:p14="http://schemas.microsoft.com/office/powerpoint/2010/main" val="4117043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2653540/"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bmj.com/content/338/bmj.b77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D52A0-6E97-9A4D-9F5D-E3F4A0C95D4C}" type="slidenum">
              <a:rPr lang="en-US" smtClean="0"/>
              <a:t>2</a:t>
            </a:fld>
            <a:endParaRPr lang="en-US"/>
          </a:p>
        </p:txBody>
      </p:sp>
    </p:spTree>
    <p:extLst>
      <p:ext uri="{BB962C8B-B14F-4D97-AF65-F5344CB8AC3E}">
        <p14:creationId xmlns:p14="http://schemas.microsoft.com/office/powerpoint/2010/main" val="2597462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5AA23E-1C55-6C44-BF6B-EADE998E3F48}" type="slidenum">
              <a:rPr lang="en-US" smtClean="0"/>
              <a:t>25</a:t>
            </a:fld>
            <a:endParaRPr lang="en-US"/>
          </a:p>
        </p:txBody>
      </p:sp>
    </p:spTree>
    <p:extLst>
      <p:ext uri="{BB962C8B-B14F-4D97-AF65-F5344CB8AC3E}">
        <p14:creationId xmlns:p14="http://schemas.microsoft.com/office/powerpoint/2010/main" val="81763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131BA-C6B0-7546-AE49-EDBF94F1295B}" type="slidenum">
              <a:rPr lang="en-US" smtClean="0"/>
              <a:t>26</a:t>
            </a:fld>
            <a:endParaRPr lang="en-US"/>
          </a:p>
        </p:txBody>
      </p:sp>
    </p:spTree>
    <p:extLst>
      <p:ext uri="{BB962C8B-B14F-4D97-AF65-F5344CB8AC3E}">
        <p14:creationId xmlns:p14="http://schemas.microsoft.com/office/powerpoint/2010/main" val="43915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There are two readings that accompany the seminar activity:</a:t>
            </a:r>
          </a:p>
          <a:p>
            <a:r>
              <a:rPr lang="en-GB" sz="1200" b="0" i="0" u="none" strike="noStrike" kern="1200" dirty="0">
                <a:solidFill>
                  <a:schemeClr val="tx1"/>
                </a:solidFill>
                <a:effectLst/>
                <a:latin typeface="+mn-lt"/>
                <a:ea typeface="+mn-ea"/>
                <a:cs typeface="+mn-cs"/>
              </a:rPr>
              <a:t>Fact check 1 - Bacon gives kids cancer - Liu et al 2009 </a:t>
            </a:r>
            <a:r>
              <a:rPr lang="en-GB" sz="1200" b="0" i="0" u="none" strike="noStrike" kern="1200" dirty="0">
                <a:solidFill>
                  <a:schemeClr val="tx1"/>
                </a:solidFill>
                <a:effectLst/>
                <a:latin typeface="+mn-lt"/>
                <a:ea typeface="+mn-ea"/>
                <a:cs typeface="+mn-cs"/>
                <a:hlinkClick r:id="rId3"/>
              </a:rPr>
              <a:t>Cured meat, vegetables, and bean-curd foods in relation to childhood acute leukemia risk: A population based case-control study</a:t>
            </a:r>
            <a:r>
              <a:rPr lang="en-GB" sz="1200" b="0" i="0" u="none" strike="noStrike" kern="1200" dirty="0">
                <a:solidFill>
                  <a:schemeClr val="tx1"/>
                </a:solidFill>
                <a:effectLst/>
                <a:latin typeface="+mn-lt"/>
                <a:ea typeface="+mn-ea"/>
                <a:cs typeface="+mn-cs"/>
              </a:rPr>
              <a:t>. BMC Cancer 9:15</a:t>
            </a:r>
          </a:p>
          <a:p>
            <a:r>
              <a:rPr lang="en-GB" sz="1200" b="0" i="0" u="none" strike="noStrike" kern="1200" dirty="0">
                <a:solidFill>
                  <a:schemeClr val="tx1"/>
                </a:solidFill>
                <a:effectLst/>
                <a:latin typeface="+mn-lt"/>
                <a:ea typeface="+mn-ea"/>
                <a:cs typeface="+mn-cs"/>
              </a:rPr>
              <a:t>Fact check 2 - Maggots are an effective treatment for leg ulcers - </a:t>
            </a:r>
            <a:r>
              <a:rPr lang="en-GB" sz="1200" b="0" i="0" u="none" strike="noStrike" kern="1200" dirty="0" err="1">
                <a:solidFill>
                  <a:schemeClr val="tx1"/>
                </a:solidFill>
                <a:effectLst/>
                <a:latin typeface="+mn-lt"/>
                <a:ea typeface="+mn-ea"/>
                <a:cs typeface="+mn-cs"/>
              </a:rPr>
              <a:t>Dumville</a:t>
            </a:r>
            <a:r>
              <a:rPr lang="en-GB" sz="1200" b="0" i="0" u="none" strike="noStrike" kern="1200" dirty="0">
                <a:solidFill>
                  <a:schemeClr val="tx1"/>
                </a:solidFill>
                <a:effectLst/>
                <a:latin typeface="+mn-lt"/>
                <a:ea typeface="+mn-ea"/>
                <a:cs typeface="+mn-cs"/>
              </a:rPr>
              <a:t> 2009 </a:t>
            </a:r>
            <a:r>
              <a:rPr lang="en-GB" sz="1200" b="0" i="0" u="none" strike="noStrike" kern="1200" dirty="0">
                <a:solidFill>
                  <a:schemeClr val="tx1"/>
                </a:solidFill>
                <a:effectLst/>
                <a:latin typeface="+mn-lt"/>
                <a:ea typeface="+mn-ea"/>
                <a:cs typeface="+mn-cs"/>
                <a:hlinkClick r:id="rId4"/>
              </a:rPr>
              <a:t>Larval therapy for leg ulcers (VenUS II): randomised controlled </a:t>
            </a:r>
            <a:r>
              <a:rPr lang="en-GB" sz="1200" b="0" i="0" u="none" strike="noStrike" kern="1200" dirty="0" err="1">
                <a:solidFill>
                  <a:schemeClr val="tx1"/>
                </a:solidFill>
                <a:effectLst/>
                <a:latin typeface="+mn-lt"/>
                <a:ea typeface="+mn-ea"/>
                <a:cs typeface="+mn-cs"/>
                <a:hlinkClick r:id="rId4"/>
              </a:rPr>
              <a:t>trial</a:t>
            </a:r>
            <a:r>
              <a:rPr lang="en-GB" sz="1200" b="0" i="0" u="none" strike="noStrike" kern="1200" dirty="0" err="1">
                <a:solidFill>
                  <a:schemeClr val="tx1"/>
                </a:solidFill>
                <a:effectLst/>
                <a:latin typeface="+mn-lt"/>
                <a:ea typeface="+mn-ea"/>
                <a:cs typeface="+mn-cs"/>
              </a:rPr>
              <a:t>BMJ</a:t>
            </a:r>
            <a:r>
              <a:rPr lang="en-GB" sz="1200" b="0" i="0" u="none" strike="noStrike" kern="1200" dirty="0">
                <a:solidFill>
                  <a:schemeClr val="tx1"/>
                </a:solidFill>
                <a:effectLst/>
                <a:latin typeface="+mn-lt"/>
                <a:ea typeface="+mn-ea"/>
                <a:cs typeface="+mn-cs"/>
              </a:rPr>
              <a:t> 338</a:t>
            </a:r>
          </a:p>
          <a:p>
            <a:endParaRPr lang="en-US" dirty="0"/>
          </a:p>
        </p:txBody>
      </p:sp>
      <p:sp>
        <p:nvSpPr>
          <p:cNvPr id="4" name="Slide Number Placeholder 3"/>
          <p:cNvSpPr>
            <a:spLocks noGrp="1"/>
          </p:cNvSpPr>
          <p:nvPr>
            <p:ph type="sldNum" sz="quarter" idx="5"/>
          </p:nvPr>
        </p:nvSpPr>
        <p:spPr/>
        <p:txBody>
          <a:bodyPr/>
          <a:lstStyle/>
          <a:p>
            <a:fld id="{012D52A0-6E97-9A4D-9F5D-E3F4A0C95D4C}" type="slidenum">
              <a:rPr lang="en-US" smtClean="0"/>
              <a:t>27</a:t>
            </a:fld>
            <a:endParaRPr lang="en-US"/>
          </a:p>
        </p:txBody>
      </p:sp>
    </p:spTree>
    <p:extLst>
      <p:ext uri="{BB962C8B-B14F-4D97-AF65-F5344CB8AC3E}">
        <p14:creationId xmlns:p14="http://schemas.microsoft.com/office/powerpoint/2010/main" val="291936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5AA23E-1C55-6C44-BF6B-EADE998E3F48}" type="slidenum">
              <a:rPr lang="en-US" smtClean="0"/>
              <a:t>28</a:t>
            </a:fld>
            <a:endParaRPr lang="en-US"/>
          </a:p>
        </p:txBody>
      </p:sp>
    </p:spTree>
    <p:extLst>
      <p:ext uri="{BB962C8B-B14F-4D97-AF65-F5344CB8AC3E}">
        <p14:creationId xmlns:p14="http://schemas.microsoft.com/office/powerpoint/2010/main" val="213113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by Nissan in 2018 to simulate the physical effects of aging. These kinds of suits are deployed by the automotive industry</a:t>
            </a:r>
          </a:p>
        </p:txBody>
      </p:sp>
      <p:sp>
        <p:nvSpPr>
          <p:cNvPr id="4" name="Slide Number Placeholder 3"/>
          <p:cNvSpPr>
            <a:spLocks noGrp="1"/>
          </p:cNvSpPr>
          <p:nvPr>
            <p:ph type="sldNum" sz="quarter" idx="5"/>
          </p:nvPr>
        </p:nvSpPr>
        <p:spPr/>
        <p:txBody>
          <a:bodyPr/>
          <a:lstStyle/>
          <a:p>
            <a:fld id="{012D52A0-6E97-9A4D-9F5D-E3F4A0C95D4C}" type="slidenum">
              <a:rPr lang="en-US" smtClean="0"/>
              <a:t>5</a:t>
            </a:fld>
            <a:endParaRPr lang="en-US"/>
          </a:p>
        </p:txBody>
      </p:sp>
    </p:spTree>
    <p:extLst>
      <p:ext uri="{BB962C8B-B14F-4D97-AF65-F5344CB8AC3E}">
        <p14:creationId xmlns:p14="http://schemas.microsoft.com/office/powerpoint/2010/main" val="50085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D52A0-6E97-9A4D-9F5D-E3F4A0C95D4C}" type="slidenum">
              <a:rPr lang="en-US" smtClean="0"/>
              <a:t>10</a:t>
            </a:fld>
            <a:endParaRPr lang="en-US"/>
          </a:p>
        </p:txBody>
      </p:sp>
    </p:spTree>
    <p:extLst>
      <p:ext uri="{BB962C8B-B14F-4D97-AF65-F5344CB8AC3E}">
        <p14:creationId xmlns:p14="http://schemas.microsoft.com/office/powerpoint/2010/main" val="407246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watch?time_continue</a:t>
            </a:r>
            <a:r>
              <a:rPr lang="en-US" dirty="0"/>
              <a:t>=68&amp;v=nawe7F8cZ_U</a:t>
            </a:r>
          </a:p>
          <a:p>
            <a:endParaRPr lang="en-US" dirty="0"/>
          </a:p>
          <a:p>
            <a:r>
              <a:rPr lang="en-US" dirty="0"/>
              <a:t>This woman is very healthy in terms of her mental faculties AND she is 100! She is NOT old!</a:t>
            </a:r>
          </a:p>
        </p:txBody>
      </p:sp>
      <p:sp>
        <p:nvSpPr>
          <p:cNvPr id="4" name="Slide Number Placeholder 3"/>
          <p:cNvSpPr>
            <a:spLocks noGrp="1"/>
          </p:cNvSpPr>
          <p:nvPr>
            <p:ph type="sldNum" sz="quarter" idx="5"/>
          </p:nvPr>
        </p:nvSpPr>
        <p:spPr/>
        <p:txBody>
          <a:bodyPr/>
          <a:lstStyle/>
          <a:p>
            <a:fld id="{012D52A0-6E97-9A4D-9F5D-E3F4A0C95D4C}" type="slidenum">
              <a:rPr lang="en-US" smtClean="0"/>
              <a:t>11</a:t>
            </a:fld>
            <a:endParaRPr lang="en-US"/>
          </a:p>
        </p:txBody>
      </p:sp>
    </p:spTree>
    <p:extLst>
      <p:ext uri="{BB962C8B-B14F-4D97-AF65-F5344CB8AC3E}">
        <p14:creationId xmlns:p14="http://schemas.microsoft.com/office/powerpoint/2010/main" val="163185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 did an experiment with </a:t>
            </a:r>
          </a:p>
        </p:txBody>
      </p:sp>
      <p:sp>
        <p:nvSpPr>
          <p:cNvPr id="4" name="Slide Number Placeholder 3"/>
          <p:cNvSpPr>
            <a:spLocks noGrp="1"/>
          </p:cNvSpPr>
          <p:nvPr>
            <p:ph type="sldNum" sz="quarter" idx="5"/>
          </p:nvPr>
        </p:nvSpPr>
        <p:spPr/>
        <p:txBody>
          <a:bodyPr/>
          <a:lstStyle/>
          <a:p>
            <a:fld id="{012D52A0-6E97-9A4D-9F5D-E3F4A0C95D4C}" type="slidenum">
              <a:rPr lang="en-US" smtClean="0"/>
              <a:t>13</a:t>
            </a:fld>
            <a:endParaRPr lang="en-US"/>
          </a:p>
        </p:txBody>
      </p:sp>
    </p:spTree>
    <p:extLst>
      <p:ext uri="{BB962C8B-B14F-4D97-AF65-F5344CB8AC3E}">
        <p14:creationId xmlns:p14="http://schemas.microsoft.com/office/powerpoint/2010/main" val="203242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D52A0-6E97-9A4D-9F5D-E3F4A0C95D4C}" type="slidenum">
              <a:rPr lang="en-US" smtClean="0"/>
              <a:t>19</a:t>
            </a:fld>
            <a:endParaRPr lang="en-US"/>
          </a:p>
        </p:txBody>
      </p:sp>
    </p:spTree>
    <p:extLst>
      <p:ext uri="{BB962C8B-B14F-4D97-AF65-F5344CB8AC3E}">
        <p14:creationId xmlns:p14="http://schemas.microsoft.com/office/powerpoint/2010/main" val="3217831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world’s population is expected to continue growing this Century, the </a:t>
            </a:r>
            <a:r>
              <a:rPr lang="en-US" i="1" dirty="0"/>
              <a:t>rate </a:t>
            </a:r>
            <a:r>
              <a:rPr lang="en-US" i="0" dirty="0"/>
              <a:t>at which this growth will continue is expected to fall. In 2010-15, in Africa the rate was 2.6% annually. However, this rate is falling such that between 2045-50 it will fall to 1.8% and between 2095-2100 fall to 0.66%</a:t>
            </a:r>
          </a:p>
          <a:p>
            <a:endParaRPr lang="en-US" i="0" dirty="0"/>
          </a:p>
          <a:p>
            <a:r>
              <a:rPr lang="en-GB" sz="1200" kern="1200" dirty="0">
                <a:solidFill>
                  <a:schemeClr val="tx1"/>
                </a:solidFill>
                <a:effectLst/>
                <a:latin typeface="+mn-lt"/>
                <a:ea typeface="+mn-ea"/>
                <a:cs typeface="+mn-cs"/>
              </a:rPr>
              <a:t>Current estimates indicate that roughly 83 million people are being added to the world’s population every year. Even assuming that fertility levels will continue to decline, the global population is expected to reach 8.6 billion in 2030, 9.8 billion in 2050 and 11.2 billion in 2100, according to the medium-variant projection.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fact, continued growth of the world’s population is expected at least until 2050, even if the decline of fertility would accelerate. The projections of the 2017 Revision indicate that there is a 95 per cent probability that the global population will be between 8.4 and 8.7 billion in 2030, between 9.4 and 10.2 billion in 2050 and between 9.6 and 13.2 billion in 2100.</a:t>
            </a:r>
          </a:p>
          <a:p>
            <a:endParaRPr lang="en-US" dirty="0"/>
          </a:p>
        </p:txBody>
      </p:sp>
      <p:sp>
        <p:nvSpPr>
          <p:cNvPr id="4" name="Slide Number Placeholder 3"/>
          <p:cNvSpPr>
            <a:spLocks noGrp="1"/>
          </p:cNvSpPr>
          <p:nvPr>
            <p:ph type="sldNum" sz="quarter" idx="5"/>
          </p:nvPr>
        </p:nvSpPr>
        <p:spPr/>
        <p:txBody>
          <a:bodyPr/>
          <a:lstStyle/>
          <a:p>
            <a:fld id="{012D52A0-6E97-9A4D-9F5D-E3F4A0C95D4C}" type="slidenum">
              <a:rPr lang="en-US" smtClean="0"/>
              <a:t>20</a:t>
            </a:fld>
            <a:endParaRPr lang="en-US"/>
          </a:p>
        </p:txBody>
      </p:sp>
    </p:spTree>
    <p:extLst>
      <p:ext uri="{BB962C8B-B14F-4D97-AF65-F5344CB8AC3E}">
        <p14:creationId xmlns:p14="http://schemas.microsoft.com/office/powerpoint/2010/main" val="3591499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review of health inequalities since 2010 in the United Kingdom found that while, on average, people could expect</a:t>
            </a:r>
          </a:p>
          <a:p>
            <a:r>
              <a:rPr lang="en-GB" sz="1200" kern="1200" dirty="0">
                <a:solidFill>
                  <a:schemeClr val="tx1"/>
                </a:solidFill>
                <a:effectLst/>
                <a:latin typeface="+mn-lt"/>
                <a:ea typeface="+mn-ea"/>
                <a:cs typeface="+mn-cs"/>
              </a:rPr>
              <a:t>to live to age 77, 15 of these years would be spent with some form of disability. Moreover, both life expectancy and</a:t>
            </a:r>
          </a:p>
          <a:p>
            <a:r>
              <a:rPr lang="en-GB" sz="1200" kern="1200" dirty="0">
                <a:solidFill>
                  <a:schemeClr val="tx1"/>
                </a:solidFill>
                <a:effectLst/>
                <a:latin typeface="+mn-lt"/>
                <a:ea typeface="+mn-ea"/>
                <a:cs typeface="+mn-cs"/>
              </a:rPr>
              <a:t>disability-free life expectancy varied depending on where someone lived. On average, people living in wealthier</a:t>
            </a:r>
          </a:p>
          <a:p>
            <a:r>
              <a:rPr lang="en-GB" sz="1200" kern="1200" dirty="0">
                <a:solidFill>
                  <a:schemeClr val="tx1"/>
                </a:solidFill>
                <a:effectLst/>
                <a:latin typeface="+mn-lt"/>
                <a:ea typeface="+mn-ea"/>
                <a:cs typeface="+mn-cs"/>
              </a:rPr>
              <a:t>neighbourhoods in England die approximately 6 years later than those living in poorer neighbourhoods. The difference</a:t>
            </a:r>
          </a:p>
          <a:p>
            <a:r>
              <a:rPr lang="en-GB" sz="1200" kern="1200" dirty="0">
                <a:solidFill>
                  <a:schemeClr val="tx1"/>
                </a:solidFill>
                <a:effectLst/>
                <a:latin typeface="+mn-lt"/>
                <a:ea typeface="+mn-ea"/>
                <a:cs typeface="+mn-cs"/>
              </a:rPr>
              <a:t>in disability-free life expectancy was even greater: 13 years. So people living in poorer areas not only die</a:t>
            </a:r>
          </a:p>
          <a:p>
            <a:r>
              <a:rPr lang="en-GB" sz="1200" kern="1200" dirty="0">
                <a:solidFill>
                  <a:schemeClr val="tx1"/>
                </a:solidFill>
                <a:effectLst/>
                <a:latin typeface="+mn-lt"/>
                <a:ea typeface="+mn-ea"/>
                <a:cs typeface="+mn-cs"/>
              </a:rPr>
              <a:t>sooner, but they also spend more of their shorter lives with limitations of capacity (44). And poorer areas often lack</a:t>
            </a:r>
          </a:p>
          <a:p>
            <a:r>
              <a:rPr lang="en-GB" sz="1200" kern="1200" dirty="0">
                <a:solidFill>
                  <a:schemeClr val="tx1"/>
                </a:solidFill>
                <a:effectLst/>
                <a:latin typeface="+mn-lt"/>
                <a:ea typeface="+mn-ea"/>
                <a:cs typeface="+mn-cs"/>
              </a:rPr>
              <a:t>the infrastructure and resources that might enable someone with restricted capacity to do what they need to do.</a:t>
            </a:r>
          </a:p>
          <a:p>
            <a:endParaRPr lang="en-US" dirty="0"/>
          </a:p>
        </p:txBody>
      </p:sp>
      <p:sp>
        <p:nvSpPr>
          <p:cNvPr id="4" name="Slide Number Placeholder 3"/>
          <p:cNvSpPr>
            <a:spLocks noGrp="1"/>
          </p:cNvSpPr>
          <p:nvPr>
            <p:ph type="sldNum" sz="quarter" idx="5"/>
          </p:nvPr>
        </p:nvSpPr>
        <p:spPr/>
        <p:txBody>
          <a:bodyPr/>
          <a:lstStyle/>
          <a:p>
            <a:fld id="{012D52A0-6E97-9A4D-9F5D-E3F4A0C95D4C}" type="slidenum">
              <a:rPr lang="en-US" smtClean="0"/>
              <a:t>21</a:t>
            </a:fld>
            <a:endParaRPr lang="en-US"/>
          </a:p>
        </p:txBody>
      </p:sp>
    </p:spTree>
    <p:extLst>
      <p:ext uri="{BB962C8B-B14F-4D97-AF65-F5344CB8AC3E}">
        <p14:creationId xmlns:p14="http://schemas.microsoft.com/office/powerpoint/2010/main" val="370268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“Misinformation is often more viral and spreads with greater frequency than corrective information” – it’s just</a:t>
            </a:r>
            <a:r>
              <a:rPr lang="en-US" baseline="0" dirty="0"/>
              <a:t> not a fair fight (</a:t>
            </a:r>
            <a:r>
              <a:rPr lang="en-US" baseline="0" dirty="0" err="1"/>
              <a:t>asymetric</a:t>
            </a:r>
            <a:r>
              <a:rPr lang="en-US" baseline="0"/>
              <a:t> warfare)</a:t>
            </a:r>
            <a:endParaRPr lang="en-US" dirty="0"/>
          </a:p>
        </p:txBody>
      </p:sp>
      <p:sp>
        <p:nvSpPr>
          <p:cNvPr id="4" name="Slide Number Placeholder 3"/>
          <p:cNvSpPr>
            <a:spLocks noGrp="1"/>
          </p:cNvSpPr>
          <p:nvPr>
            <p:ph type="sldNum" sz="quarter" idx="10"/>
          </p:nvPr>
        </p:nvSpPr>
        <p:spPr/>
        <p:txBody>
          <a:bodyPr/>
          <a:lstStyle/>
          <a:p>
            <a:fld id="{06924240-5A32-7A49-A8A4-589D327E84E6}" type="slidenum">
              <a:rPr lang="en-US" smtClean="0"/>
              <a:t>24</a:t>
            </a:fld>
            <a:endParaRPr lang="en-US"/>
          </a:p>
        </p:txBody>
      </p:sp>
    </p:spTree>
    <p:extLst>
      <p:ext uri="{BB962C8B-B14F-4D97-AF65-F5344CB8AC3E}">
        <p14:creationId xmlns:p14="http://schemas.microsoft.com/office/powerpoint/2010/main" val="4047687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28DA-4016-AB4D-878F-01681BE16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EE2CC8-3125-EB4E-91A0-ABCA84CCB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41DF32-2521-C14B-92B3-DD8AA8F5894D}"/>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5" name="Footer Placeholder 4">
            <a:extLst>
              <a:ext uri="{FF2B5EF4-FFF2-40B4-BE49-F238E27FC236}">
                <a16:creationId xmlns:a16="http://schemas.microsoft.com/office/drawing/2014/main" id="{9B9AE493-A6D2-8148-9B53-4EB849CF9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55193-AE7B-B145-8B2B-88D438FA7CF2}"/>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225866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D535-2812-A54C-AC39-3EF7AA586B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10EF50-13F1-3843-96FB-ABB663172B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67C64-A2AF-4942-B137-A89CFD7BED00}"/>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5" name="Footer Placeholder 4">
            <a:extLst>
              <a:ext uri="{FF2B5EF4-FFF2-40B4-BE49-F238E27FC236}">
                <a16:creationId xmlns:a16="http://schemas.microsoft.com/office/drawing/2014/main" id="{01A124D5-56F4-A442-B110-7A8084A84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F3260-AB44-8D4B-844E-0F8BD15FF569}"/>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296413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1D4827-E9CF-C142-949C-87F7D6FF5A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184F4F-E236-0548-BF29-B26560E94A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1BFA8-C735-8143-887F-388E6A85F212}"/>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5" name="Footer Placeholder 4">
            <a:extLst>
              <a:ext uri="{FF2B5EF4-FFF2-40B4-BE49-F238E27FC236}">
                <a16:creationId xmlns:a16="http://schemas.microsoft.com/office/drawing/2014/main" id="{9F2A1394-C49C-B348-A974-9838C88C7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4B1B8-888C-2B43-B0C6-32FC2F9BF8C8}"/>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333609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D346-332B-6B44-BB66-DA3F49B2A6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AF0E7-D5CA-544B-A432-26CC3FAACA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B85B7-0956-054F-BC24-470756BEA373}"/>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5" name="Footer Placeholder 4">
            <a:extLst>
              <a:ext uri="{FF2B5EF4-FFF2-40B4-BE49-F238E27FC236}">
                <a16:creationId xmlns:a16="http://schemas.microsoft.com/office/drawing/2014/main" id="{03B14787-0266-9646-A9F9-EE1E528A2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8474A-481B-5042-90FE-3C3C2D4C7B31}"/>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2821327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45B0F-4E5E-7E4F-81AB-790536D7B3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837C1E-D604-D843-B3B5-F447760953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5D876B-EFBA-1C49-848F-DC9386F93082}"/>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5" name="Footer Placeholder 4">
            <a:extLst>
              <a:ext uri="{FF2B5EF4-FFF2-40B4-BE49-F238E27FC236}">
                <a16:creationId xmlns:a16="http://schemas.microsoft.com/office/drawing/2014/main" id="{890DFA80-641A-D14C-9B5A-90602AC75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87D1C-62B6-FB40-9DF5-9AA535A0CD46}"/>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2161279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C24F-C80A-974D-96AE-CF8798E2E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87EF2-D49D-7242-9A51-059F58E3D7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A3D75-113C-984F-86C1-31BA3EF687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4D7CD1-BFB2-A048-B3A5-8F7C21D84A7B}"/>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6" name="Footer Placeholder 5">
            <a:extLst>
              <a:ext uri="{FF2B5EF4-FFF2-40B4-BE49-F238E27FC236}">
                <a16:creationId xmlns:a16="http://schemas.microsoft.com/office/drawing/2014/main" id="{767AD57C-7ABE-DF46-B7CA-1B70E71C9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918F3-63A6-6142-AF5A-D88BD814F996}"/>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101546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5990-19D2-9341-BE46-EA5E2C5C24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614532-9E71-0949-A634-65D30E39C3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2A0D23-2CAD-A84A-8B77-97D116B72C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0A89E-8F8E-4949-9878-B25169BBB6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43361E-7D68-6A4F-9262-28F9066145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02A888-9C17-1146-B1AC-1D64031FCAF7}"/>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8" name="Footer Placeholder 7">
            <a:extLst>
              <a:ext uri="{FF2B5EF4-FFF2-40B4-BE49-F238E27FC236}">
                <a16:creationId xmlns:a16="http://schemas.microsoft.com/office/drawing/2014/main" id="{C3A17193-2CEF-024D-AAF6-2BE226D147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D93EE7-F823-BB49-A056-A8BC4C52E1DA}"/>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36865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3177-7A98-CD4A-8A19-355AA7E854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5F6AE-1D3F-1E47-BF5A-F3747D7E344E}"/>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4" name="Footer Placeholder 3">
            <a:extLst>
              <a:ext uri="{FF2B5EF4-FFF2-40B4-BE49-F238E27FC236}">
                <a16:creationId xmlns:a16="http://schemas.microsoft.com/office/drawing/2014/main" id="{B8387C0C-AAE5-E748-B678-C7FEDC8C36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3FB80-B653-1E43-9E5B-BD1EF7BDC6D9}"/>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2881695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8B76E-BDA1-944E-B49D-8F2807F607E7}"/>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3" name="Footer Placeholder 2">
            <a:extLst>
              <a:ext uri="{FF2B5EF4-FFF2-40B4-BE49-F238E27FC236}">
                <a16:creationId xmlns:a16="http://schemas.microsoft.com/office/drawing/2014/main" id="{C10FCBC8-6A42-974A-B9CA-7C9025C5F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2ED4D6-96CC-A54C-9CAA-544E3A696C64}"/>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143096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2211-03FD-204B-8B7D-817A4212C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AC35A1-6939-1244-8AF8-CD1762B261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416FE3-A6A5-6F43-B7F7-2E477E329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82A95F-A286-4F43-A54F-70DCED1FD190}"/>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6" name="Footer Placeholder 5">
            <a:extLst>
              <a:ext uri="{FF2B5EF4-FFF2-40B4-BE49-F238E27FC236}">
                <a16:creationId xmlns:a16="http://schemas.microsoft.com/office/drawing/2014/main" id="{2C8A1C72-E4C8-0147-9E18-0F775DDFE3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9AFFE-24EF-7B4D-8871-89CC08FB98B2}"/>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4024504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6C02-20E3-7C49-B4A4-D001A5BCA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A2C484-6DCB-6C4F-B798-CE3599213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465CF2-D1A1-4C41-B43B-9D00664AB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E63939-9862-0A44-9538-F5BB8EE8962B}"/>
              </a:ext>
            </a:extLst>
          </p:cNvPr>
          <p:cNvSpPr>
            <a:spLocks noGrp="1"/>
          </p:cNvSpPr>
          <p:nvPr>
            <p:ph type="dt" sz="half" idx="10"/>
          </p:nvPr>
        </p:nvSpPr>
        <p:spPr/>
        <p:txBody>
          <a:bodyPr/>
          <a:lstStyle/>
          <a:p>
            <a:fld id="{6B694B66-8755-A346-93C4-8F0091DB7B56}" type="datetimeFigureOut">
              <a:rPr lang="en-US" smtClean="0"/>
              <a:t>8/30/20</a:t>
            </a:fld>
            <a:endParaRPr lang="en-US"/>
          </a:p>
        </p:txBody>
      </p:sp>
      <p:sp>
        <p:nvSpPr>
          <p:cNvPr id="6" name="Footer Placeholder 5">
            <a:extLst>
              <a:ext uri="{FF2B5EF4-FFF2-40B4-BE49-F238E27FC236}">
                <a16:creationId xmlns:a16="http://schemas.microsoft.com/office/drawing/2014/main" id="{7B9EC925-A467-DA48-945A-D27F419B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E5D2C7-86BA-CA4E-B9A6-0EF708ADDD40}"/>
              </a:ext>
            </a:extLst>
          </p:cNvPr>
          <p:cNvSpPr>
            <a:spLocks noGrp="1"/>
          </p:cNvSpPr>
          <p:nvPr>
            <p:ph type="sldNum" sz="quarter" idx="12"/>
          </p:nvPr>
        </p:nvSpPr>
        <p:spPr/>
        <p:txBody>
          <a:bodyPr/>
          <a:lstStyle/>
          <a:p>
            <a:fld id="{998FA168-D933-ED42-BD21-AA37CE2818B3}" type="slidenum">
              <a:rPr lang="en-US" smtClean="0"/>
              <a:t>‹#›</a:t>
            </a:fld>
            <a:endParaRPr lang="en-US"/>
          </a:p>
        </p:txBody>
      </p:sp>
    </p:spTree>
    <p:extLst>
      <p:ext uri="{BB962C8B-B14F-4D97-AF65-F5344CB8AC3E}">
        <p14:creationId xmlns:p14="http://schemas.microsoft.com/office/powerpoint/2010/main" val="2220333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25217-52E8-D443-801B-7396FE634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E4F47A-5574-0146-9849-172913FA5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6FA-A072-704F-BD47-5E02E68A0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94B66-8755-A346-93C4-8F0091DB7B56}" type="datetimeFigureOut">
              <a:rPr lang="en-US" smtClean="0"/>
              <a:t>8/30/20</a:t>
            </a:fld>
            <a:endParaRPr lang="en-US"/>
          </a:p>
        </p:txBody>
      </p:sp>
      <p:sp>
        <p:nvSpPr>
          <p:cNvPr id="5" name="Footer Placeholder 4">
            <a:extLst>
              <a:ext uri="{FF2B5EF4-FFF2-40B4-BE49-F238E27FC236}">
                <a16:creationId xmlns:a16="http://schemas.microsoft.com/office/drawing/2014/main" id="{F55D7CA5-5EC1-D143-98AB-19D84986D4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56EB99-4C77-634D-A0B9-DBAE67D7C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FA168-D933-ED42-BD21-AA37CE2818B3}" type="slidenum">
              <a:rPr lang="en-US" smtClean="0"/>
              <a:t>‹#›</a:t>
            </a:fld>
            <a:endParaRPr lang="en-US"/>
          </a:p>
        </p:txBody>
      </p:sp>
    </p:spTree>
    <p:extLst>
      <p:ext uri="{BB962C8B-B14F-4D97-AF65-F5344CB8AC3E}">
        <p14:creationId xmlns:p14="http://schemas.microsoft.com/office/powerpoint/2010/main" val="2288376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time_continue=68&amp;v=nawe7F8cZ_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guardian.com/uk/interactive/2011/dec/07/london-riots-twitt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bmj.com/content/338/bmj.b77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www.ncbi.nlm.nih.gov/pmc/articles/PMC265354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060006-8AD5-0B45-A321-257495E3E202}"/>
              </a:ext>
            </a:extLst>
          </p:cNvPr>
          <p:cNvSpPr>
            <a:spLocks noGrp="1"/>
          </p:cNvSpPr>
          <p:nvPr>
            <p:ph type="ctrTitle"/>
          </p:nvPr>
        </p:nvSpPr>
        <p:spPr>
          <a:xfrm>
            <a:off x="1524003" y="1999615"/>
            <a:ext cx="9144000" cy="2764028"/>
          </a:xfrm>
        </p:spPr>
        <p:txBody>
          <a:bodyPr vert="horz" lIns="91440" tIns="45720" rIns="91440" bIns="45720" rtlCol="0" anchor="ctr">
            <a:normAutofit/>
          </a:bodyPr>
          <a:lstStyle/>
          <a:p>
            <a:r>
              <a:rPr lang="en-US" sz="7200" kern="1200">
                <a:solidFill>
                  <a:schemeClr val="tx1"/>
                </a:solidFill>
                <a:latin typeface="+mj-lt"/>
                <a:ea typeface="+mj-ea"/>
                <a:cs typeface="+mj-cs"/>
              </a:rPr>
              <a:t>Ageing and global health</a:t>
            </a:r>
          </a:p>
        </p:txBody>
      </p:sp>
      <p:sp>
        <p:nvSpPr>
          <p:cNvPr id="4" name="TextBox 3">
            <a:extLst>
              <a:ext uri="{FF2B5EF4-FFF2-40B4-BE49-F238E27FC236}">
                <a16:creationId xmlns:a16="http://schemas.microsoft.com/office/drawing/2014/main" id="{2DEB4C9F-0D67-1A4C-9E93-BF6CAC1FD40A}"/>
              </a:ext>
            </a:extLst>
          </p:cNvPr>
          <p:cNvSpPr txBox="1"/>
          <p:nvPr/>
        </p:nvSpPr>
        <p:spPr>
          <a:xfrm>
            <a:off x="1966912" y="5645150"/>
            <a:ext cx="8258176" cy="631825"/>
          </a:xfrm>
          <a:prstGeom prst="rect">
            <a:avLst/>
          </a:prstGeom>
        </p:spPr>
        <p:txBody>
          <a:bodyPr vert="horz" lIns="91440" tIns="45720" rIns="91440" bIns="45720" rtlCol="0" anchor="ctr">
            <a:normAutofit/>
          </a:bodyPr>
          <a:lstStyle/>
          <a:p>
            <a:pPr algn="ctr">
              <a:lnSpc>
                <a:spcPct val="90000"/>
              </a:lnSpc>
              <a:spcBef>
                <a:spcPts val="1000"/>
              </a:spcBef>
            </a:pPr>
            <a:r>
              <a:rPr lang="en-US" sz="2800" kern="1200">
                <a:solidFill>
                  <a:schemeClr val="tx1"/>
                </a:solidFill>
                <a:latin typeface="+mn-lt"/>
                <a:ea typeface="+mn-ea"/>
                <a:cs typeface="+mn-cs"/>
              </a:rPr>
              <a:t>“Nobody ages like anybody else” Germaine Greer</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835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E5E69353-E8AD-604E-8E3D-48BDA0948D19}"/>
              </a:ext>
            </a:extLst>
          </p:cNvPr>
          <p:cNvPicPr>
            <a:picLocks noGrp="1" noChangeAspect="1"/>
          </p:cNvPicPr>
          <p:nvPr>
            <p:ph idx="1"/>
          </p:nvPr>
        </p:nvPicPr>
        <p:blipFill rotWithShape="1">
          <a:blip r:embed="rId3">
            <a:alphaModFix amt="35000"/>
          </a:blip>
          <a:srcRect t="1205" b="31024"/>
          <a:stretch/>
        </p:blipFill>
        <p:spPr>
          <a:xfrm>
            <a:off x="20" y="10"/>
            <a:ext cx="12191981" cy="6857990"/>
          </a:xfrm>
          <a:prstGeom prst="rect">
            <a:avLst/>
          </a:prstGeom>
        </p:spPr>
      </p:pic>
      <p:sp>
        <p:nvSpPr>
          <p:cNvPr id="6" name="Title 5">
            <a:extLst>
              <a:ext uri="{FF2B5EF4-FFF2-40B4-BE49-F238E27FC236}">
                <a16:creationId xmlns:a16="http://schemas.microsoft.com/office/drawing/2014/main" id="{B855E4C6-35B2-084C-86BD-F8EF746B48DF}"/>
              </a:ext>
            </a:extLst>
          </p:cNvPr>
          <p:cNvSpPr>
            <a:spLocks noGrp="1"/>
          </p:cNvSpPr>
          <p:nvPr>
            <p:ph type="title"/>
          </p:nvPr>
        </p:nvSpPr>
        <p:spPr>
          <a:xfrm>
            <a:off x="6758887" y="4188846"/>
            <a:ext cx="5433113" cy="2669154"/>
          </a:xfrm>
        </p:spPr>
        <p:txBody>
          <a:bodyPr vert="horz" lIns="91440" tIns="45720" rIns="91440" bIns="45720" rtlCol="0" anchor="b">
            <a:normAutofit/>
          </a:bodyPr>
          <a:lstStyle/>
          <a:p>
            <a:r>
              <a:rPr lang="en-US" sz="6000" kern="1200" dirty="0">
                <a:solidFill>
                  <a:schemeClr val="tx1"/>
                </a:solidFill>
                <a:highlight>
                  <a:srgbClr val="000000"/>
                </a:highlight>
                <a:latin typeface="+mj-lt"/>
                <a:ea typeface="+mj-ea"/>
                <a:cs typeface="+mj-cs"/>
              </a:rPr>
              <a:t>Image: Ageing gets a makeover</a:t>
            </a:r>
          </a:p>
        </p:txBody>
      </p:sp>
      <p:sp>
        <p:nvSpPr>
          <p:cNvPr id="23" name="Rectangle 22">
            <a:extLst>
              <a:ext uri="{FF2B5EF4-FFF2-40B4-BE49-F238E27FC236}">
                <a16:creationId xmlns:a16="http://schemas.microsoft.com/office/drawing/2014/main" id="{3BD53A9B-9757-4152-AC12-68721FC8A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4811"/>
            <a:ext cx="4803820" cy="492837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AB1A5793-5A05-0C4C-80ED-5B8DA8AEF316}"/>
              </a:ext>
            </a:extLst>
          </p:cNvPr>
          <p:cNvPicPr>
            <a:picLocks noChangeAspect="1"/>
          </p:cNvPicPr>
          <p:nvPr/>
        </p:nvPicPr>
        <p:blipFill rotWithShape="1">
          <a:blip r:embed="rId4"/>
          <a:srcRect l="22528" r="20998"/>
          <a:stretch/>
        </p:blipFill>
        <p:spPr>
          <a:xfrm>
            <a:off x="20" y="1129284"/>
            <a:ext cx="4617700" cy="4599432"/>
          </a:xfrm>
          <a:prstGeom prst="rect">
            <a:avLst/>
          </a:prstGeom>
        </p:spPr>
      </p:pic>
    </p:spTree>
    <p:extLst>
      <p:ext uri="{BB962C8B-B14F-4D97-AF65-F5344CB8AC3E}">
        <p14:creationId xmlns:p14="http://schemas.microsoft.com/office/powerpoint/2010/main" val="291536221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028A9694-36FF-7742-BB0D-8912CDDE114E}"/>
              </a:ext>
            </a:extLst>
          </p:cNvPr>
          <p:cNvPicPr>
            <a:picLocks noGrp="1" noChangeAspect="1"/>
          </p:cNvPicPr>
          <p:nvPr>
            <p:ph idx="1"/>
          </p:nvPr>
        </p:nvPicPr>
        <p:blipFill rotWithShape="1">
          <a:blip r:embed="rId4"/>
          <a:srcRect l="11556" r="-1" b="-1"/>
          <a:stretch/>
        </p:blipFill>
        <p:spPr>
          <a:xfrm>
            <a:off x="20" y="10"/>
            <a:ext cx="12191980" cy="6857990"/>
          </a:xfrm>
          <a:prstGeom prst="rect">
            <a:avLst/>
          </a:prstGeom>
        </p:spPr>
      </p:pic>
      <p:sp>
        <p:nvSpPr>
          <p:cNvPr id="10"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EB17-D133-874C-871C-8DF7289D11F0}"/>
              </a:ext>
            </a:extLst>
          </p:cNvPr>
          <p:cNvSpPr>
            <a:spLocks noGrp="1"/>
          </p:cNvSpPr>
          <p:nvPr>
            <p:ph type="title"/>
          </p:nvPr>
        </p:nvSpPr>
        <p:spPr>
          <a:xfrm>
            <a:off x="1771650" y="5254391"/>
            <a:ext cx="8867012" cy="774934"/>
          </a:xfrm>
          <a:noFill/>
        </p:spPr>
        <p:txBody>
          <a:bodyPr vert="horz" lIns="91440" tIns="45720" rIns="91440" bIns="45720" rtlCol="0" anchor="ctr">
            <a:normAutofit/>
          </a:bodyPr>
          <a:lstStyle/>
          <a:p>
            <a:pPr algn="ctr"/>
            <a:r>
              <a:rPr lang="en-US" sz="4000">
                <a:solidFill>
                  <a:srgbClr val="FFFFFF"/>
                </a:solidFill>
              </a:rPr>
              <a:t>Anyone for Nintendo?</a:t>
            </a:r>
          </a:p>
        </p:txBody>
      </p:sp>
    </p:spTree>
    <p:extLst>
      <p:ext uri="{BB962C8B-B14F-4D97-AF65-F5344CB8AC3E}">
        <p14:creationId xmlns:p14="http://schemas.microsoft.com/office/powerpoint/2010/main" val="652763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3247F-3C90-4F4C-B93B-74B9717C0789}"/>
              </a:ext>
            </a:extLst>
          </p:cNvPr>
          <p:cNvSpPr>
            <a:spLocks noGrp="1"/>
          </p:cNvSpPr>
          <p:nvPr>
            <p:ph type="title"/>
          </p:nvPr>
        </p:nvSpPr>
        <p:spPr>
          <a:xfrm>
            <a:off x="876300" y="190501"/>
            <a:ext cx="10515600" cy="2052638"/>
          </a:xfrm>
        </p:spPr>
        <p:txBody>
          <a:bodyPr>
            <a:noAutofit/>
          </a:bodyPr>
          <a:lstStyle/>
          <a:p>
            <a:br>
              <a:rPr lang="en-US" sz="3000" dirty="0"/>
            </a:br>
            <a:endParaRPr lang="en-US" sz="3000" dirty="0"/>
          </a:p>
        </p:txBody>
      </p:sp>
      <p:sp>
        <p:nvSpPr>
          <p:cNvPr id="3" name="Content Placeholder 2">
            <a:extLst>
              <a:ext uri="{FF2B5EF4-FFF2-40B4-BE49-F238E27FC236}">
                <a16:creationId xmlns:a16="http://schemas.microsoft.com/office/drawing/2014/main" id="{7FF1B57F-447B-FE44-828E-5735D71D74AA}"/>
              </a:ext>
            </a:extLst>
          </p:cNvPr>
          <p:cNvSpPr>
            <a:spLocks noGrp="1"/>
          </p:cNvSpPr>
          <p:nvPr>
            <p:ph idx="1"/>
          </p:nvPr>
        </p:nvSpPr>
        <p:spPr>
          <a:xfrm>
            <a:off x="819150" y="2073275"/>
            <a:ext cx="10515600" cy="4351338"/>
          </a:xfrm>
        </p:spPr>
        <p:txBody>
          <a:bodyPr>
            <a:normAutofit/>
          </a:bodyPr>
          <a:lstStyle/>
          <a:p>
            <a:pPr marL="0" indent="0">
              <a:buNone/>
            </a:pPr>
            <a:r>
              <a:rPr lang="en-US" sz="4000" dirty="0"/>
              <a:t>“What we see in movies and advertising, on television and online, shapes how we feel about ourselves and our place in the world” </a:t>
            </a:r>
          </a:p>
          <a:p>
            <a:pPr marL="0" indent="0">
              <a:buNone/>
            </a:pPr>
            <a:r>
              <a:rPr lang="en-US" sz="4000" dirty="0"/>
              <a:t>(</a:t>
            </a:r>
            <a:r>
              <a:rPr lang="en-GB" sz="4000" dirty="0" err="1"/>
              <a:t>Honoré</a:t>
            </a:r>
            <a:r>
              <a:rPr lang="en-GB" sz="4000" dirty="0"/>
              <a:t>, p112)</a:t>
            </a:r>
            <a:endParaRPr lang="en-US" sz="4000" dirty="0"/>
          </a:p>
        </p:txBody>
      </p:sp>
    </p:spTree>
    <p:extLst>
      <p:ext uri="{BB962C8B-B14F-4D97-AF65-F5344CB8AC3E}">
        <p14:creationId xmlns:p14="http://schemas.microsoft.com/office/powerpoint/2010/main" val="2196683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1231-2044-D748-8A3B-1E8B652ED671}"/>
              </a:ext>
            </a:extLst>
          </p:cNvPr>
          <p:cNvSpPr>
            <a:spLocks noGrp="1"/>
          </p:cNvSpPr>
          <p:nvPr>
            <p:ph type="title"/>
          </p:nvPr>
        </p:nvSpPr>
        <p:spPr/>
        <p:txBody>
          <a:bodyPr/>
          <a:lstStyle/>
          <a:p>
            <a:r>
              <a:rPr lang="en-US" dirty="0"/>
              <a:t>Negative (chronological) ageing stereotypes</a:t>
            </a:r>
          </a:p>
        </p:txBody>
      </p:sp>
      <p:sp>
        <p:nvSpPr>
          <p:cNvPr id="3" name="Content Placeholder 2">
            <a:extLst>
              <a:ext uri="{FF2B5EF4-FFF2-40B4-BE49-F238E27FC236}">
                <a16:creationId xmlns:a16="http://schemas.microsoft.com/office/drawing/2014/main" id="{EBECA4E9-77F4-D148-9A0A-39E6D79E6B24}"/>
              </a:ext>
            </a:extLst>
          </p:cNvPr>
          <p:cNvSpPr>
            <a:spLocks noGrp="1"/>
          </p:cNvSpPr>
          <p:nvPr>
            <p:ph idx="1"/>
          </p:nvPr>
        </p:nvSpPr>
        <p:spPr>
          <a:xfrm>
            <a:off x="819150" y="2035175"/>
            <a:ext cx="10515600" cy="4351338"/>
          </a:xfrm>
        </p:spPr>
        <p:txBody>
          <a:bodyPr/>
          <a:lstStyle/>
          <a:p>
            <a:r>
              <a:rPr lang="en-US" dirty="0"/>
              <a:t>Make you climb stairs more slowly </a:t>
            </a:r>
          </a:p>
          <a:p>
            <a:r>
              <a:rPr lang="en-US" dirty="0"/>
              <a:t>Make you assume your memories are worse than they actually are</a:t>
            </a:r>
          </a:p>
          <a:p>
            <a:r>
              <a:rPr lang="en-US" dirty="0"/>
              <a:t>Will make you walk slower</a:t>
            </a:r>
          </a:p>
          <a:p>
            <a:r>
              <a:rPr lang="en-US" dirty="0"/>
              <a:t>Recover from disability more slowly</a:t>
            </a:r>
          </a:p>
          <a:p>
            <a:r>
              <a:rPr lang="en-US" dirty="0"/>
              <a:t>And live, on average, seven and half years less than if you were exposed to positive images of ageing </a:t>
            </a:r>
          </a:p>
          <a:p>
            <a:endParaRPr lang="en-US" dirty="0"/>
          </a:p>
        </p:txBody>
      </p:sp>
      <p:sp>
        <p:nvSpPr>
          <p:cNvPr id="4" name="TextBox 3">
            <a:extLst>
              <a:ext uri="{FF2B5EF4-FFF2-40B4-BE49-F238E27FC236}">
                <a16:creationId xmlns:a16="http://schemas.microsoft.com/office/drawing/2014/main" id="{0B0F8697-7D0B-C543-8C27-BB205ECDB489}"/>
              </a:ext>
            </a:extLst>
          </p:cNvPr>
          <p:cNvSpPr txBox="1"/>
          <p:nvPr/>
        </p:nvSpPr>
        <p:spPr>
          <a:xfrm>
            <a:off x="781050" y="5638800"/>
            <a:ext cx="10629900" cy="553998"/>
          </a:xfrm>
          <a:prstGeom prst="rect">
            <a:avLst/>
          </a:prstGeom>
          <a:noFill/>
        </p:spPr>
        <p:txBody>
          <a:bodyPr wrap="square" rtlCol="0">
            <a:spAutoFit/>
          </a:bodyPr>
          <a:lstStyle/>
          <a:p>
            <a:r>
              <a:rPr lang="en-GB" sz="3000" dirty="0" err="1"/>
              <a:t>Honoré</a:t>
            </a:r>
            <a:r>
              <a:rPr lang="en-GB" sz="3000" dirty="0"/>
              <a:t>, Ch5</a:t>
            </a:r>
            <a:endParaRPr lang="en-US" sz="3000" dirty="0"/>
          </a:p>
        </p:txBody>
      </p:sp>
    </p:spTree>
    <p:extLst>
      <p:ext uri="{BB962C8B-B14F-4D97-AF65-F5344CB8AC3E}">
        <p14:creationId xmlns:p14="http://schemas.microsoft.com/office/powerpoint/2010/main" val="348654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08CE-532C-F44F-A773-1321F45AACB5}"/>
              </a:ext>
            </a:extLst>
          </p:cNvPr>
          <p:cNvSpPr>
            <a:spLocks noGrp="1"/>
          </p:cNvSpPr>
          <p:nvPr>
            <p:ph type="title"/>
          </p:nvPr>
        </p:nvSpPr>
        <p:spPr/>
        <p:txBody>
          <a:bodyPr/>
          <a:lstStyle/>
          <a:p>
            <a:r>
              <a:rPr lang="en-US" dirty="0"/>
              <a:t>The public health response</a:t>
            </a:r>
          </a:p>
        </p:txBody>
      </p:sp>
      <p:sp>
        <p:nvSpPr>
          <p:cNvPr id="3" name="Content Placeholder 2">
            <a:extLst>
              <a:ext uri="{FF2B5EF4-FFF2-40B4-BE49-F238E27FC236}">
                <a16:creationId xmlns:a16="http://schemas.microsoft.com/office/drawing/2014/main" id="{45F81E71-EA07-0D4E-8901-C4569DC40ADB}"/>
              </a:ext>
            </a:extLst>
          </p:cNvPr>
          <p:cNvSpPr>
            <a:spLocks noGrp="1"/>
          </p:cNvSpPr>
          <p:nvPr>
            <p:ph idx="1"/>
          </p:nvPr>
        </p:nvSpPr>
        <p:spPr/>
        <p:txBody>
          <a:bodyPr/>
          <a:lstStyle/>
          <a:p>
            <a:pPr marL="0" indent="0">
              <a:buNone/>
            </a:pPr>
            <a:r>
              <a:rPr lang="en-US" dirty="0"/>
              <a:t>“</a:t>
            </a:r>
            <a:r>
              <a:rPr lang="en-GB" dirty="0"/>
              <a:t>Many of the challenges associated with population ageing can be addressed by changes in behaviour and policy, especially those that promote good health in older age”. </a:t>
            </a:r>
          </a:p>
          <a:p>
            <a:pPr marL="0" indent="0">
              <a:buNone/>
            </a:pPr>
            <a:endParaRPr lang="en-GB" dirty="0"/>
          </a:p>
          <a:p>
            <a:pPr marL="0" indent="0">
              <a:buNone/>
            </a:pPr>
            <a:r>
              <a:rPr lang="en-GB" dirty="0"/>
              <a:t>But several factors make development of a policy on ageing difficult.</a:t>
            </a:r>
          </a:p>
          <a:p>
            <a:pPr marL="0" indent="0">
              <a:buNone/>
            </a:pPr>
            <a:endParaRPr lang="en-GB" dirty="0"/>
          </a:p>
          <a:p>
            <a:pPr marL="0" indent="0">
              <a:buNone/>
            </a:pPr>
            <a:r>
              <a:rPr lang="en-GB" dirty="0">
                <a:solidFill>
                  <a:srgbClr val="FF0000"/>
                </a:solidFill>
              </a:rPr>
              <a:t>Can you suggest any?</a:t>
            </a:r>
          </a:p>
          <a:p>
            <a:pPr marL="0" indent="0">
              <a:buNone/>
            </a:pPr>
            <a:endParaRPr lang="en-US" dirty="0"/>
          </a:p>
        </p:txBody>
      </p:sp>
      <p:sp>
        <p:nvSpPr>
          <p:cNvPr id="4" name="TextBox 3">
            <a:extLst>
              <a:ext uri="{FF2B5EF4-FFF2-40B4-BE49-F238E27FC236}">
                <a16:creationId xmlns:a16="http://schemas.microsoft.com/office/drawing/2014/main" id="{0D5C634C-ECCE-FF49-A6F5-80DC8A0E4824}"/>
              </a:ext>
            </a:extLst>
          </p:cNvPr>
          <p:cNvSpPr txBox="1"/>
          <p:nvPr/>
        </p:nvSpPr>
        <p:spPr>
          <a:xfrm>
            <a:off x="895350" y="5753100"/>
            <a:ext cx="10267950" cy="369332"/>
          </a:xfrm>
          <a:prstGeom prst="rect">
            <a:avLst/>
          </a:prstGeom>
          <a:noFill/>
        </p:spPr>
        <p:txBody>
          <a:bodyPr wrap="square" rtlCol="0">
            <a:spAutoFit/>
          </a:bodyPr>
          <a:lstStyle/>
          <a:p>
            <a:r>
              <a:rPr lang="en-US" dirty="0"/>
              <a:t>Beard and Bloom 2015 Towards a comprehensive public health response to population ageing</a:t>
            </a:r>
          </a:p>
        </p:txBody>
      </p:sp>
    </p:spTree>
    <p:extLst>
      <p:ext uri="{BB962C8B-B14F-4D97-AF65-F5344CB8AC3E}">
        <p14:creationId xmlns:p14="http://schemas.microsoft.com/office/powerpoint/2010/main" val="1342081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A332-F811-2346-950B-F651BF6BE463}"/>
              </a:ext>
            </a:extLst>
          </p:cNvPr>
          <p:cNvSpPr>
            <a:spLocks noGrp="1"/>
          </p:cNvSpPr>
          <p:nvPr>
            <p:ph type="title"/>
          </p:nvPr>
        </p:nvSpPr>
        <p:spPr/>
        <p:txBody>
          <a:bodyPr/>
          <a:lstStyle/>
          <a:p>
            <a:r>
              <a:rPr lang="en-US" dirty="0"/>
              <a:t>The public health response - challenges</a:t>
            </a:r>
          </a:p>
        </p:txBody>
      </p:sp>
      <p:sp>
        <p:nvSpPr>
          <p:cNvPr id="3" name="Content Placeholder 2">
            <a:extLst>
              <a:ext uri="{FF2B5EF4-FFF2-40B4-BE49-F238E27FC236}">
                <a16:creationId xmlns:a16="http://schemas.microsoft.com/office/drawing/2014/main" id="{A7FAE13F-6085-7442-A6FF-9DDB1F9003E0}"/>
              </a:ext>
            </a:extLst>
          </p:cNvPr>
          <p:cNvSpPr>
            <a:spLocks noGrp="1"/>
          </p:cNvSpPr>
          <p:nvPr>
            <p:ph idx="1"/>
          </p:nvPr>
        </p:nvSpPr>
        <p:spPr>
          <a:xfrm>
            <a:off x="838200" y="1654175"/>
            <a:ext cx="10515600" cy="4351338"/>
          </a:xfrm>
        </p:spPr>
        <p:txBody>
          <a:bodyPr/>
          <a:lstStyle/>
          <a:p>
            <a:pPr marL="514350" indent="-514350">
              <a:buFont typeface="+mj-lt"/>
              <a:buAutoNum type="arabicPeriod"/>
            </a:pPr>
            <a:r>
              <a:rPr lang="en-US" dirty="0"/>
              <a:t>Diversity - People at different ages have different needs (think the 100 year old Nintendo player). </a:t>
            </a:r>
            <a:r>
              <a:rPr lang="en-US" dirty="0">
                <a:solidFill>
                  <a:srgbClr val="C00000"/>
                </a:solidFill>
              </a:rPr>
              <a:t>Seeking work in older age has to overcome employment prejudices;</a:t>
            </a:r>
          </a:p>
          <a:p>
            <a:pPr marL="514350" indent="-514350">
              <a:buFont typeface="+mj-lt"/>
              <a:buAutoNum type="arabicPeriod"/>
            </a:pPr>
            <a:r>
              <a:rPr lang="en-US" dirty="0"/>
              <a:t>Diversity is not random – the SDH account for 75% of ill-health (25% is genetic) in older people. </a:t>
            </a:r>
            <a:r>
              <a:rPr lang="en-US" dirty="0">
                <a:solidFill>
                  <a:srgbClr val="C00000"/>
                </a:solidFill>
              </a:rPr>
              <a:t>Raising the pensionable age may exacerbate inequity;</a:t>
            </a:r>
          </a:p>
          <a:p>
            <a:pPr marL="514350" indent="-514350">
              <a:buFont typeface="+mj-lt"/>
              <a:buAutoNum type="arabicPeriod"/>
            </a:pPr>
            <a:r>
              <a:rPr lang="en-US" dirty="0"/>
              <a:t>Knowledge gaps – </a:t>
            </a:r>
            <a:r>
              <a:rPr lang="en-US" dirty="0">
                <a:solidFill>
                  <a:srgbClr val="C00000"/>
                </a:solidFill>
              </a:rPr>
              <a:t>are we just experiencing extended periods of morbidity;</a:t>
            </a:r>
          </a:p>
          <a:p>
            <a:pPr marL="514350" indent="-514350">
              <a:buFont typeface="+mj-lt"/>
              <a:buAutoNum type="arabicPeriod"/>
            </a:pPr>
            <a:r>
              <a:rPr lang="en-US" dirty="0"/>
              <a:t>Much of the burden of NCDs can be prevented or delayed – </a:t>
            </a:r>
            <a:r>
              <a:rPr lang="en-US" dirty="0">
                <a:solidFill>
                  <a:srgbClr val="C00000"/>
                </a:solidFill>
              </a:rPr>
              <a:t>so at what point do we intervene?</a:t>
            </a: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977739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B385E6-D778-7D40-8990-57D4582E6F4C}"/>
              </a:ext>
            </a:extLst>
          </p:cNvPr>
          <p:cNvSpPr>
            <a:spLocks noGrp="1"/>
          </p:cNvSpPr>
          <p:nvPr>
            <p:ph idx="1"/>
          </p:nvPr>
        </p:nvSpPr>
        <p:spPr>
          <a:xfrm>
            <a:off x="838200" y="457200"/>
            <a:ext cx="10515600" cy="5719763"/>
          </a:xfrm>
        </p:spPr>
        <p:txBody>
          <a:bodyPr/>
          <a:lstStyle/>
          <a:p>
            <a:pPr marL="0" indent="0">
              <a:buNone/>
            </a:pPr>
            <a:r>
              <a:rPr lang="en-US" dirty="0"/>
              <a:t>5. Stereotypes of ageing behaviour – </a:t>
            </a:r>
            <a:r>
              <a:rPr lang="en-US" dirty="0">
                <a:solidFill>
                  <a:srgbClr val="C00000"/>
                </a:solidFill>
              </a:rPr>
              <a:t>people &gt;65 </a:t>
            </a:r>
            <a:r>
              <a:rPr lang="en-US" i="1" dirty="0">
                <a:solidFill>
                  <a:srgbClr val="C00000"/>
                </a:solidFill>
              </a:rPr>
              <a:t>do </a:t>
            </a:r>
            <a:r>
              <a:rPr lang="en-US" dirty="0">
                <a:solidFill>
                  <a:srgbClr val="C00000"/>
                </a:solidFill>
              </a:rPr>
              <a:t>have sex! An STI policy should take account of that</a:t>
            </a:r>
          </a:p>
          <a:p>
            <a:pPr marL="0" indent="0">
              <a:buNone/>
            </a:pPr>
            <a:r>
              <a:rPr lang="en-US" dirty="0">
                <a:solidFill>
                  <a:srgbClr val="C00000"/>
                </a:solidFill>
              </a:rPr>
              <a:t>6</a:t>
            </a:r>
            <a:r>
              <a:rPr lang="en-US" dirty="0"/>
              <a:t>. Policy often assumes discrete moments in the life course, based on chronological divisions </a:t>
            </a:r>
            <a:r>
              <a:rPr lang="en-US" dirty="0">
                <a:solidFill>
                  <a:srgbClr val="C00000"/>
                </a:solidFill>
              </a:rPr>
              <a:t>– but, as we have seen, this is quite arbitrary and chronology is a poor indicator of health status</a:t>
            </a:r>
          </a:p>
          <a:p>
            <a:pPr marL="0" indent="0">
              <a:buNone/>
            </a:pPr>
            <a:endParaRPr lang="en-US" dirty="0">
              <a:solidFill>
                <a:srgbClr val="C00000"/>
              </a:solidFill>
            </a:endParaRPr>
          </a:p>
          <a:p>
            <a:pPr marL="0" indent="0">
              <a:buNone/>
            </a:pPr>
            <a:r>
              <a:rPr lang="en-US" dirty="0">
                <a:solidFill>
                  <a:srgbClr val="C00000"/>
                </a:solidFill>
              </a:rPr>
              <a:t>“</a:t>
            </a:r>
            <a:r>
              <a:rPr lang="en-GB" dirty="0"/>
              <a:t>An effective public health response to population ageing must take into account the diversity in the health, social, and economic circumstances of older people, the disparities in the resources that are available to them, concurrent social trends, changing aspirations, and knowledge gaps”.</a:t>
            </a:r>
          </a:p>
          <a:p>
            <a:pPr marL="0" indent="0">
              <a:buNone/>
            </a:pPr>
            <a:endParaRPr lang="en-US" dirty="0">
              <a:solidFill>
                <a:srgbClr val="C00000"/>
              </a:solidFill>
            </a:endParaRPr>
          </a:p>
        </p:txBody>
      </p:sp>
      <p:sp>
        <p:nvSpPr>
          <p:cNvPr id="6" name="TextBox 5">
            <a:extLst>
              <a:ext uri="{FF2B5EF4-FFF2-40B4-BE49-F238E27FC236}">
                <a16:creationId xmlns:a16="http://schemas.microsoft.com/office/drawing/2014/main" id="{4A6F686F-A823-B349-8765-A44B3A3E0245}"/>
              </a:ext>
            </a:extLst>
          </p:cNvPr>
          <p:cNvSpPr txBox="1"/>
          <p:nvPr/>
        </p:nvSpPr>
        <p:spPr>
          <a:xfrm>
            <a:off x="895350" y="5753100"/>
            <a:ext cx="10267950" cy="369332"/>
          </a:xfrm>
          <a:prstGeom prst="rect">
            <a:avLst/>
          </a:prstGeom>
          <a:noFill/>
        </p:spPr>
        <p:txBody>
          <a:bodyPr wrap="square" rtlCol="0">
            <a:spAutoFit/>
          </a:bodyPr>
          <a:lstStyle/>
          <a:p>
            <a:r>
              <a:rPr lang="en-US" dirty="0"/>
              <a:t>Beard and Bloom 2015 Towards a comprehensive public health response to population ageing</a:t>
            </a:r>
          </a:p>
        </p:txBody>
      </p:sp>
    </p:spTree>
    <p:extLst>
      <p:ext uri="{BB962C8B-B14F-4D97-AF65-F5344CB8AC3E}">
        <p14:creationId xmlns:p14="http://schemas.microsoft.com/office/powerpoint/2010/main" val="1539971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04BB4A-369D-E044-B411-244AA2D0FA06}"/>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2800" kern="1200">
                <a:solidFill>
                  <a:srgbClr val="FFFFFF"/>
                </a:solidFill>
                <a:latin typeface="+mj-lt"/>
                <a:ea typeface="+mj-ea"/>
                <a:cs typeface="+mj-cs"/>
              </a:rPr>
              <a:t>Beard and Bloom’s analysis mentions ageism just once. The WHO (2015) recognises the seriousness of the issue. </a:t>
            </a:r>
          </a:p>
        </p:txBody>
      </p:sp>
      <p:sp>
        <p:nvSpPr>
          <p:cNvPr id="3" name="TextBox 2">
            <a:extLst>
              <a:ext uri="{FF2B5EF4-FFF2-40B4-BE49-F238E27FC236}">
                <a16:creationId xmlns:a16="http://schemas.microsoft.com/office/drawing/2014/main" id="{5297A24F-ABBB-044C-A77C-F8249BCF9047}"/>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a:lnSpc>
                <a:spcPct val="90000"/>
              </a:lnSpc>
              <a:spcAft>
                <a:spcPts val="600"/>
              </a:spcAft>
            </a:pPr>
            <a:r>
              <a:rPr lang="en-US" sz="2400" dirty="0">
                <a:solidFill>
                  <a:srgbClr val="000000"/>
                </a:solidFill>
              </a:rPr>
              <a:t>“Although there is substantial evidence that older people contribute to society in many ways, they are instead often stereotyped as frail, out of touch, burdensome or dependent (47). These ageist attitudes (Box 1.3) limit the way problems are conceptualized, the questions that are asked, and the capacity to seize innovative opportunities (46). As a starting point for policy-making, they often lead to great emphasis on cost containment”.</a:t>
            </a:r>
          </a:p>
          <a:p>
            <a:pPr indent="-228600">
              <a:lnSpc>
                <a:spcPct val="90000"/>
              </a:lnSpc>
              <a:spcAft>
                <a:spcPts val="600"/>
              </a:spcAft>
              <a:buFont typeface="Arial" panose="020B0604020202020204" pitchFamily="34" charset="0"/>
              <a:buChar char="•"/>
            </a:pPr>
            <a:endParaRPr lang="en-US" sz="2400" dirty="0">
              <a:solidFill>
                <a:srgbClr val="000000"/>
              </a:solidFill>
            </a:endParaRPr>
          </a:p>
        </p:txBody>
      </p:sp>
      <p:sp>
        <p:nvSpPr>
          <p:cNvPr id="4" name="TextBox 3">
            <a:extLst>
              <a:ext uri="{FF2B5EF4-FFF2-40B4-BE49-F238E27FC236}">
                <a16:creationId xmlns:a16="http://schemas.microsoft.com/office/drawing/2014/main" id="{5A4D1988-6958-D84C-AC60-1E154D26DC28}"/>
              </a:ext>
            </a:extLst>
          </p:cNvPr>
          <p:cNvSpPr txBox="1"/>
          <p:nvPr/>
        </p:nvSpPr>
        <p:spPr>
          <a:xfrm>
            <a:off x="10272409" y="6070060"/>
            <a:ext cx="4805464" cy="369332"/>
          </a:xfrm>
          <a:prstGeom prst="rect">
            <a:avLst/>
          </a:prstGeom>
          <a:noFill/>
        </p:spPr>
        <p:txBody>
          <a:bodyPr wrap="square" rtlCol="0">
            <a:spAutoFit/>
          </a:bodyPr>
          <a:lstStyle/>
          <a:p>
            <a:r>
              <a:rPr lang="en-US" dirty="0"/>
              <a:t>WHO 2015</a:t>
            </a:r>
          </a:p>
        </p:txBody>
      </p:sp>
    </p:spTree>
    <p:extLst>
      <p:ext uri="{BB962C8B-B14F-4D97-AF65-F5344CB8AC3E}">
        <p14:creationId xmlns:p14="http://schemas.microsoft.com/office/powerpoint/2010/main" val="300068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FA480-EAFD-194E-A9B0-2A386AE3BD6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1BFE2D1-F014-244D-BA3D-224C225B69BA}"/>
              </a:ext>
            </a:extLst>
          </p:cNvPr>
          <p:cNvSpPr>
            <a:spLocks noGrp="1"/>
          </p:cNvSpPr>
          <p:nvPr>
            <p:ph idx="1"/>
          </p:nvPr>
        </p:nvSpPr>
        <p:spPr>
          <a:xfrm>
            <a:off x="857250" y="1501775"/>
            <a:ext cx="10515600" cy="4351338"/>
          </a:xfrm>
        </p:spPr>
        <p:txBody>
          <a:bodyPr>
            <a:normAutofit/>
          </a:bodyPr>
          <a:lstStyle/>
          <a:p>
            <a:pPr marL="0" indent="0">
              <a:buNone/>
            </a:pPr>
            <a:r>
              <a:rPr lang="en-US" dirty="0"/>
              <a:t>Hopefully, you will take away the following key points:</a:t>
            </a:r>
          </a:p>
          <a:p>
            <a:r>
              <a:rPr lang="en-US"/>
              <a:t>Framing </a:t>
            </a:r>
            <a:r>
              <a:rPr lang="en-US" dirty="0"/>
              <a:t>age in terms of chronology provides a poor indicator of health status – functional age is more useful;</a:t>
            </a:r>
          </a:p>
          <a:p>
            <a:r>
              <a:rPr lang="en-US" dirty="0"/>
              <a:t>And yet chronology is how we tend to interpret age;</a:t>
            </a:r>
          </a:p>
          <a:p>
            <a:r>
              <a:rPr lang="en-US" dirty="0"/>
              <a:t>There is a lot of ignorance of and prejudice towards people &gt;65, fueled by media representation;</a:t>
            </a:r>
          </a:p>
          <a:p>
            <a:r>
              <a:rPr lang="en-US" dirty="0"/>
              <a:t>Ageism should be incorporated into a public health strategy.</a:t>
            </a:r>
          </a:p>
        </p:txBody>
      </p:sp>
    </p:spTree>
    <p:extLst>
      <p:ext uri="{BB962C8B-B14F-4D97-AF65-F5344CB8AC3E}">
        <p14:creationId xmlns:p14="http://schemas.microsoft.com/office/powerpoint/2010/main" val="143387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2DCDFB-89D6-0546-9558-545D84891D7C}"/>
              </a:ext>
            </a:extLst>
          </p:cNvPr>
          <p:cNvSpPr>
            <a:spLocks noGrp="1"/>
          </p:cNvSpPr>
          <p:nvPr>
            <p:ph type="title"/>
          </p:nvPr>
        </p:nvSpPr>
        <p:spPr>
          <a:xfrm>
            <a:off x="674237" y="552450"/>
            <a:ext cx="3657600" cy="5372100"/>
          </a:xfrm>
        </p:spPr>
        <p:txBody>
          <a:bodyPr vert="horz" lIns="91440" tIns="45720" rIns="91440" bIns="45720" rtlCol="0" anchor="b">
            <a:normAutofit/>
          </a:bodyPr>
          <a:lstStyle/>
          <a:p>
            <a:r>
              <a:rPr lang="en-US" sz="2600" kern="1200" dirty="0">
                <a:solidFill>
                  <a:srgbClr val="FFFFFF"/>
                </a:solidFill>
                <a:latin typeface="+mj-lt"/>
                <a:ea typeface="+mj-ea"/>
                <a:cs typeface="+mj-cs"/>
              </a:rPr>
              <a:t>In your group: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1. Is the issue a 'tame' or a 'wicked' problem”?</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2. Describe the issue/problem and the solution presented.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3. How is it innovative?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4. Is it sufficient? </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Be prepared to summarise your group discussion to the rest of the class.</a:t>
            </a:r>
            <a:br>
              <a:rPr lang="en-US" sz="2600" kern="1200" dirty="0">
                <a:solidFill>
                  <a:srgbClr val="FFFFFF"/>
                </a:solidFill>
                <a:latin typeface="+mj-lt"/>
                <a:ea typeface="+mj-ea"/>
                <a:cs typeface="+mj-cs"/>
              </a:rPr>
            </a:br>
            <a:endParaRPr lang="en-US" sz="2600" kern="1200" dirty="0">
              <a:solidFill>
                <a:srgbClr val="FFFFFF"/>
              </a:solidFill>
              <a:latin typeface="+mj-lt"/>
              <a:ea typeface="+mj-ea"/>
              <a:cs typeface="+mj-cs"/>
            </a:endParaRP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094FD2A5-E539-124E-B6E2-BD621C3B5467}"/>
              </a:ext>
            </a:extLst>
          </p:cNvPr>
          <p:cNvPicPr>
            <a:picLocks noGrp="1" noChangeAspect="1"/>
          </p:cNvPicPr>
          <p:nvPr>
            <p:ph idx="1"/>
          </p:nvPr>
        </p:nvPicPr>
        <p:blipFill rotWithShape="1">
          <a:blip r:embed="rId3"/>
          <a:srcRect l="14339" r="1" b="1"/>
          <a:stretch/>
        </p:blipFill>
        <p:spPr>
          <a:xfrm>
            <a:off x="5153822" y="1233433"/>
            <a:ext cx="6553545" cy="4399076"/>
          </a:xfrm>
          <a:prstGeom prst="rect">
            <a:avLst/>
          </a:prstGeom>
        </p:spPr>
      </p:pic>
    </p:spTree>
    <p:extLst>
      <p:ext uri="{BB962C8B-B14F-4D97-AF65-F5344CB8AC3E}">
        <p14:creationId xmlns:p14="http://schemas.microsoft.com/office/powerpoint/2010/main" val="269781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9A379949-3E02-F148-8467-41D2C7E4F8C9}"/>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Close your eyes…</a:t>
            </a:r>
          </a:p>
        </p:txBody>
      </p:sp>
      <p:graphicFrame>
        <p:nvGraphicFramePr>
          <p:cNvPr id="19" name="Content Placeholder 2">
            <a:extLst>
              <a:ext uri="{FF2B5EF4-FFF2-40B4-BE49-F238E27FC236}">
                <a16:creationId xmlns:a16="http://schemas.microsoft.com/office/drawing/2014/main" id="{25CBA5CA-F4FC-4E42-904F-3B6C423B6AAC}"/>
              </a:ext>
            </a:extLst>
          </p:cNvPr>
          <p:cNvGraphicFramePr>
            <a:graphicFrameLocks noGrp="1"/>
          </p:cNvGraphicFramePr>
          <p:nvPr>
            <p:ph idx="1"/>
            <p:extLst>
              <p:ext uri="{D42A27DB-BD31-4B8C-83A1-F6EECF244321}">
                <p14:modId xmlns:p14="http://schemas.microsoft.com/office/powerpoint/2010/main" val="2481498143"/>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34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84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BE9AF1-0E09-814E-8F37-2D5D78CA3D9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Rate of population growth data</a:t>
            </a:r>
          </a:p>
        </p:txBody>
      </p:sp>
      <p:pic>
        <p:nvPicPr>
          <p:cNvPr id="5" name="Content Placeholder 4">
            <a:extLst>
              <a:ext uri="{FF2B5EF4-FFF2-40B4-BE49-F238E27FC236}">
                <a16:creationId xmlns:a16="http://schemas.microsoft.com/office/drawing/2014/main" id="{2A907EDF-E350-FB42-9465-8E114F555D89}"/>
              </a:ext>
            </a:extLst>
          </p:cNvPr>
          <p:cNvPicPr>
            <a:picLocks noGrp="1" noChangeAspect="1"/>
          </p:cNvPicPr>
          <p:nvPr>
            <p:ph idx="1"/>
          </p:nvPr>
        </p:nvPicPr>
        <p:blipFill>
          <a:blip r:embed="rId3"/>
          <a:stretch>
            <a:fillRect/>
          </a:stretch>
        </p:blipFill>
        <p:spPr>
          <a:xfrm>
            <a:off x="3607263" y="707035"/>
            <a:ext cx="7943051" cy="5838143"/>
          </a:xfrm>
          <a:prstGeom prst="rect">
            <a:avLst/>
          </a:prstGeom>
        </p:spPr>
      </p:pic>
      <p:sp>
        <p:nvSpPr>
          <p:cNvPr id="6" name="TextBox 5">
            <a:extLst>
              <a:ext uri="{FF2B5EF4-FFF2-40B4-BE49-F238E27FC236}">
                <a16:creationId xmlns:a16="http://schemas.microsoft.com/office/drawing/2014/main" id="{C9979C03-C46D-9641-A758-901D57DA22A1}"/>
              </a:ext>
            </a:extLst>
          </p:cNvPr>
          <p:cNvSpPr txBox="1"/>
          <p:nvPr/>
        </p:nvSpPr>
        <p:spPr>
          <a:xfrm>
            <a:off x="2171700" y="190500"/>
            <a:ext cx="9696450" cy="369332"/>
          </a:xfrm>
          <a:prstGeom prst="rect">
            <a:avLst/>
          </a:prstGeom>
          <a:noFill/>
        </p:spPr>
        <p:txBody>
          <a:bodyPr wrap="square" rtlCol="0">
            <a:spAutoFit/>
          </a:bodyPr>
          <a:lstStyle/>
          <a:p>
            <a:r>
              <a:rPr lang="en-US" dirty="0"/>
              <a:t>World Population Prospects, 2017</a:t>
            </a:r>
          </a:p>
        </p:txBody>
      </p:sp>
    </p:spTree>
    <p:extLst>
      <p:ext uri="{BB962C8B-B14F-4D97-AF65-F5344CB8AC3E}">
        <p14:creationId xmlns:p14="http://schemas.microsoft.com/office/powerpoint/2010/main" val="151163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94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95C64C-DAAE-6C4D-9039-FCA104E6AE0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Inequities in health</a:t>
            </a:r>
          </a:p>
        </p:txBody>
      </p:sp>
      <p:pic>
        <p:nvPicPr>
          <p:cNvPr id="4" name="Content Placeholder 3">
            <a:extLst>
              <a:ext uri="{FF2B5EF4-FFF2-40B4-BE49-F238E27FC236}">
                <a16:creationId xmlns:a16="http://schemas.microsoft.com/office/drawing/2014/main" id="{C6062E12-21C9-074D-B4EF-B04FF7994AFA}"/>
              </a:ext>
            </a:extLst>
          </p:cNvPr>
          <p:cNvPicPr>
            <a:picLocks noGrp="1" noChangeAspect="1"/>
          </p:cNvPicPr>
          <p:nvPr>
            <p:ph idx="1"/>
          </p:nvPr>
        </p:nvPicPr>
        <p:blipFill>
          <a:blip r:embed="rId3"/>
          <a:stretch>
            <a:fillRect/>
          </a:stretch>
        </p:blipFill>
        <p:spPr>
          <a:xfrm>
            <a:off x="3680262" y="1010651"/>
            <a:ext cx="8147370" cy="5173579"/>
          </a:xfrm>
          <a:prstGeom prst="rect">
            <a:avLst/>
          </a:prstGeom>
        </p:spPr>
      </p:pic>
      <p:sp>
        <p:nvSpPr>
          <p:cNvPr id="5" name="TextBox 4">
            <a:extLst>
              <a:ext uri="{FF2B5EF4-FFF2-40B4-BE49-F238E27FC236}">
                <a16:creationId xmlns:a16="http://schemas.microsoft.com/office/drawing/2014/main" id="{35DC0B3D-A049-0F41-8369-01B98BDB7B98}"/>
              </a:ext>
            </a:extLst>
          </p:cNvPr>
          <p:cNvSpPr txBox="1"/>
          <p:nvPr/>
        </p:nvSpPr>
        <p:spPr>
          <a:xfrm>
            <a:off x="2213810" y="168442"/>
            <a:ext cx="9023684" cy="369332"/>
          </a:xfrm>
          <a:prstGeom prst="rect">
            <a:avLst/>
          </a:prstGeom>
          <a:noFill/>
        </p:spPr>
        <p:txBody>
          <a:bodyPr wrap="square" rtlCol="0">
            <a:spAutoFit/>
          </a:bodyPr>
          <a:lstStyle/>
          <a:p>
            <a:r>
              <a:rPr lang="en-US" dirty="0"/>
              <a:t>WHO 2015 World Report on Ageing</a:t>
            </a:r>
          </a:p>
        </p:txBody>
      </p:sp>
    </p:spTree>
    <p:extLst>
      <p:ext uri="{BB962C8B-B14F-4D97-AF65-F5344CB8AC3E}">
        <p14:creationId xmlns:p14="http://schemas.microsoft.com/office/powerpoint/2010/main" val="1588617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761E-4D32-4F4E-96DD-EB610E101E2A}"/>
              </a:ext>
            </a:extLst>
          </p:cNvPr>
          <p:cNvSpPr>
            <a:spLocks noGrp="1"/>
          </p:cNvSpPr>
          <p:nvPr>
            <p:ph type="title"/>
          </p:nvPr>
        </p:nvSpPr>
        <p:spPr/>
        <p:txBody>
          <a:bodyPr/>
          <a:lstStyle/>
          <a:p>
            <a:r>
              <a:rPr lang="en-US" dirty="0"/>
              <a:t>They’re not scary</a:t>
            </a:r>
          </a:p>
        </p:txBody>
      </p:sp>
      <p:sp>
        <p:nvSpPr>
          <p:cNvPr id="3" name="Content Placeholder 2">
            <a:extLst>
              <a:ext uri="{FF2B5EF4-FFF2-40B4-BE49-F238E27FC236}">
                <a16:creationId xmlns:a16="http://schemas.microsoft.com/office/drawing/2014/main" id="{4BFCBAE9-56CD-C441-9B24-1CA25518FAC1}"/>
              </a:ext>
            </a:extLst>
          </p:cNvPr>
          <p:cNvSpPr>
            <a:spLocks noGrp="1"/>
          </p:cNvSpPr>
          <p:nvPr>
            <p:ph idx="1"/>
          </p:nvPr>
        </p:nvSpPr>
        <p:spPr/>
        <p:txBody>
          <a:bodyPr/>
          <a:lstStyle/>
          <a:p>
            <a:pPr marL="0" indent="0">
              <a:buNone/>
            </a:pPr>
            <a:r>
              <a:rPr lang="en-US" dirty="0"/>
              <a:t>For more information on the topic of media and ageing, see Darren </a:t>
            </a:r>
            <a:r>
              <a:rPr lang="en-US" dirty="0" err="1"/>
              <a:t>Blakeborough’s</a:t>
            </a:r>
            <a:r>
              <a:rPr lang="en-US" dirty="0"/>
              <a:t> presentation ‘They’re not scary</a:t>
            </a:r>
            <a:r>
              <a:rPr lang="en-US"/>
              <a:t>’: </a:t>
            </a:r>
          </a:p>
          <a:p>
            <a:pPr marL="0" indent="0">
              <a:buNone/>
            </a:pPr>
            <a:r>
              <a:rPr lang="en-US"/>
              <a:t>https</a:t>
            </a:r>
            <a:r>
              <a:rPr lang="en-US" dirty="0"/>
              <a:t>://</a:t>
            </a:r>
            <a:r>
              <a:rPr lang="en-US" dirty="0" err="1"/>
              <a:t>www.youtube.com</a:t>
            </a:r>
            <a:r>
              <a:rPr lang="en-US" dirty="0"/>
              <a:t>/</a:t>
            </a:r>
            <a:r>
              <a:rPr lang="en-US" dirty="0" err="1"/>
              <a:t>watch?v</a:t>
            </a:r>
            <a:r>
              <a:rPr lang="en-US" dirty="0"/>
              <a:t>=bomFugGG2d4&amp;frags=pl%2Cwn</a:t>
            </a:r>
          </a:p>
        </p:txBody>
      </p:sp>
    </p:spTree>
    <p:extLst>
      <p:ext uri="{BB962C8B-B14F-4D97-AF65-F5344CB8AC3E}">
        <p14:creationId xmlns:p14="http://schemas.microsoft.com/office/powerpoint/2010/main" val="151589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296137-DF37-FC4E-B36B-C11554B9F872}"/>
              </a:ext>
            </a:extLst>
          </p:cNvPr>
          <p:cNvPicPr>
            <a:picLocks noGrp="1" noChangeAspect="1"/>
          </p:cNvPicPr>
          <p:nvPr>
            <p:ph idx="1"/>
          </p:nvPr>
        </p:nvPicPr>
        <p:blipFill>
          <a:blip r:embed="rId2"/>
          <a:stretch>
            <a:fillRect/>
          </a:stretch>
        </p:blipFill>
        <p:spPr>
          <a:xfrm>
            <a:off x="2306159" y="643467"/>
            <a:ext cx="7579681" cy="5571066"/>
          </a:xfrm>
          <a:prstGeom prst="rect">
            <a:avLst/>
          </a:prstGeom>
        </p:spPr>
      </p:pic>
    </p:spTree>
    <p:extLst>
      <p:ext uri="{BB962C8B-B14F-4D97-AF65-F5344CB8AC3E}">
        <p14:creationId xmlns:p14="http://schemas.microsoft.com/office/powerpoint/2010/main" val="11026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787" y="307868"/>
            <a:ext cx="10058400" cy="1123097"/>
          </a:xfrm>
        </p:spPr>
        <p:txBody>
          <a:bodyPr/>
          <a:lstStyle/>
          <a:p>
            <a:r>
              <a:rPr lang="en-US" dirty="0"/>
              <a:t>Seminar What to do about it: Debunking</a:t>
            </a:r>
          </a:p>
        </p:txBody>
      </p:sp>
      <p:pic>
        <p:nvPicPr>
          <p:cNvPr id="5" name="Picture 4">
            <a:hlinkClick r:id="rId3"/>
          </p:cNvPr>
          <p:cNvPicPr>
            <a:picLocks noChangeAspect="1"/>
          </p:cNvPicPr>
          <p:nvPr/>
        </p:nvPicPr>
        <p:blipFill>
          <a:blip r:embed="rId4"/>
          <a:stretch>
            <a:fillRect/>
          </a:stretch>
        </p:blipFill>
        <p:spPr>
          <a:xfrm>
            <a:off x="2411730" y="1845734"/>
            <a:ext cx="7010400" cy="4381500"/>
          </a:xfrm>
          <a:prstGeom prst="rect">
            <a:avLst/>
          </a:prstGeom>
        </p:spPr>
      </p:pic>
      <p:sp>
        <p:nvSpPr>
          <p:cNvPr id="3" name="TextBox 2">
            <a:extLst>
              <a:ext uri="{FF2B5EF4-FFF2-40B4-BE49-F238E27FC236}">
                <a16:creationId xmlns:a16="http://schemas.microsoft.com/office/drawing/2014/main" id="{FA9F5CB4-5598-674E-BFE4-F6C87B973A45}"/>
              </a:ext>
            </a:extLst>
          </p:cNvPr>
          <p:cNvSpPr txBox="1"/>
          <p:nvPr/>
        </p:nvSpPr>
        <p:spPr>
          <a:xfrm>
            <a:off x="312234" y="6490010"/>
            <a:ext cx="10392937" cy="367990"/>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www.theguardian.com</a:t>
            </a:r>
            <a:r>
              <a:rPr lang="en-US" dirty="0">
                <a:solidFill>
                  <a:schemeClr val="bg1"/>
                </a:solidFill>
              </a:rPr>
              <a:t>/</a:t>
            </a:r>
            <a:r>
              <a:rPr lang="en-US" dirty="0" err="1">
                <a:solidFill>
                  <a:schemeClr val="bg1"/>
                </a:solidFill>
              </a:rPr>
              <a:t>uk</a:t>
            </a:r>
            <a:r>
              <a:rPr lang="en-US" dirty="0">
                <a:solidFill>
                  <a:schemeClr val="bg1"/>
                </a:solidFill>
              </a:rPr>
              <a:t>/interactive/2011/</a:t>
            </a:r>
            <a:r>
              <a:rPr lang="en-US" dirty="0" err="1">
                <a:solidFill>
                  <a:schemeClr val="bg1"/>
                </a:solidFill>
              </a:rPr>
              <a:t>dec</a:t>
            </a:r>
            <a:r>
              <a:rPr lang="en-US" dirty="0">
                <a:solidFill>
                  <a:schemeClr val="bg1"/>
                </a:solidFill>
              </a:rPr>
              <a:t>/07/</a:t>
            </a:r>
            <a:r>
              <a:rPr lang="en-US" dirty="0" err="1">
                <a:solidFill>
                  <a:schemeClr val="bg1"/>
                </a:solidFill>
              </a:rPr>
              <a:t>london</a:t>
            </a:r>
            <a:r>
              <a:rPr lang="en-US" dirty="0">
                <a:solidFill>
                  <a:schemeClr val="bg1"/>
                </a:solidFill>
              </a:rPr>
              <a:t>-riots-twitter</a:t>
            </a:r>
          </a:p>
        </p:txBody>
      </p:sp>
    </p:spTree>
    <p:extLst>
      <p:ext uri="{BB962C8B-B14F-4D97-AF65-F5344CB8AC3E}">
        <p14:creationId xmlns:p14="http://schemas.microsoft.com/office/powerpoint/2010/main" val="1253654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9388-F864-FE42-9994-CFAA9612089D}"/>
              </a:ext>
            </a:extLst>
          </p:cNvPr>
          <p:cNvSpPr>
            <a:spLocks noGrp="1"/>
          </p:cNvSpPr>
          <p:nvPr>
            <p:ph type="title"/>
          </p:nvPr>
        </p:nvSpPr>
        <p:spPr/>
        <p:txBody>
          <a:bodyPr/>
          <a:lstStyle/>
          <a:p>
            <a:r>
              <a:rPr lang="en-US" dirty="0"/>
              <a:t>How to spot fake news?</a:t>
            </a:r>
          </a:p>
        </p:txBody>
      </p:sp>
      <p:sp>
        <p:nvSpPr>
          <p:cNvPr id="3" name="Content Placeholder 2">
            <a:extLst>
              <a:ext uri="{FF2B5EF4-FFF2-40B4-BE49-F238E27FC236}">
                <a16:creationId xmlns:a16="http://schemas.microsoft.com/office/drawing/2014/main" id="{35284C47-432A-B54B-89C6-6FBCC9FC4050}"/>
              </a:ext>
            </a:extLst>
          </p:cNvPr>
          <p:cNvSpPr>
            <a:spLocks noGrp="1"/>
          </p:cNvSpPr>
          <p:nvPr>
            <p:ph idx="1"/>
          </p:nvPr>
        </p:nvSpPr>
        <p:spPr/>
        <p:txBody>
          <a:bodyPr>
            <a:normAutofit fontScale="85000" lnSpcReduction="10000"/>
          </a:bodyPr>
          <a:lstStyle/>
          <a:p>
            <a:pPr>
              <a:buFont typeface="Wingdings" pitchFamily="2" charset="2"/>
              <a:buChar char="§"/>
            </a:pPr>
            <a:r>
              <a:rPr lang="en-US" dirty="0"/>
              <a:t> Consider the Source – Click away from the story to investigate the site, its mission and its contact info;</a:t>
            </a:r>
          </a:p>
          <a:p>
            <a:pPr>
              <a:buFont typeface="Wingdings" pitchFamily="2" charset="2"/>
              <a:buChar char="§"/>
            </a:pPr>
            <a:r>
              <a:rPr lang="en-US" dirty="0"/>
              <a:t> Check the author – are they credible, real?</a:t>
            </a:r>
          </a:p>
          <a:p>
            <a:pPr>
              <a:buFont typeface="Wingdings" pitchFamily="2" charset="2"/>
              <a:buChar char="§"/>
            </a:pPr>
            <a:r>
              <a:rPr lang="en-US" dirty="0"/>
              <a:t> Check the date – reposting old stories doesn’t mean they are relevant to current events;</a:t>
            </a:r>
          </a:p>
          <a:p>
            <a:pPr>
              <a:buFont typeface="Wingdings" pitchFamily="2" charset="2"/>
              <a:buChar char="§"/>
            </a:pPr>
            <a:r>
              <a:rPr lang="en-US" dirty="0"/>
              <a:t> Check your biases – consider if your own beliefs could affect your judgements;</a:t>
            </a:r>
          </a:p>
          <a:p>
            <a:pPr>
              <a:buFont typeface="Wingdings" pitchFamily="2" charset="2"/>
              <a:buChar char="§"/>
            </a:pPr>
            <a:r>
              <a:rPr lang="en-US" dirty="0"/>
              <a:t> Read beyond the headlines – which can be ridiculous! What’s the whole story?</a:t>
            </a:r>
          </a:p>
          <a:p>
            <a:pPr>
              <a:buFont typeface="Wingdings" pitchFamily="2" charset="2"/>
              <a:buChar char="§"/>
            </a:pPr>
            <a:r>
              <a:rPr lang="en-US" dirty="0"/>
              <a:t> Supporting sources – click the links and determine if they substantiate claims made</a:t>
            </a:r>
          </a:p>
          <a:p>
            <a:pPr>
              <a:buFont typeface="Wingdings" pitchFamily="2" charset="2"/>
              <a:buChar char="§"/>
            </a:pPr>
            <a:r>
              <a:rPr lang="en-US" dirty="0"/>
              <a:t> Is it a joke? – spoof stories can often seem plausible</a:t>
            </a:r>
          </a:p>
          <a:p>
            <a:pPr>
              <a:buFont typeface="Wingdings" pitchFamily="2" charset="2"/>
              <a:buChar char="§"/>
            </a:pPr>
            <a:r>
              <a:rPr lang="en-US" dirty="0"/>
              <a:t> Consult with an ‘expert’ – as a sanity check.    </a:t>
            </a:r>
          </a:p>
          <a:p>
            <a:endParaRPr lang="en-US" dirty="0"/>
          </a:p>
        </p:txBody>
      </p:sp>
      <p:sp>
        <p:nvSpPr>
          <p:cNvPr id="4" name="TextBox 3">
            <a:extLst>
              <a:ext uri="{FF2B5EF4-FFF2-40B4-BE49-F238E27FC236}">
                <a16:creationId xmlns:a16="http://schemas.microsoft.com/office/drawing/2014/main" id="{FC4C1CB5-9EA8-9646-AB5B-6FA47562ADA9}"/>
              </a:ext>
            </a:extLst>
          </p:cNvPr>
          <p:cNvSpPr txBox="1"/>
          <p:nvPr/>
        </p:nvSpPr>
        <p:spPr>
          <a:xfrm>
            <a:off x="0" y="6488668"/>
            <a:ext cx="9437914" cy="369332"/>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www.factcheck.org</a:t>
            </a:r>
            <a:r>
              <a:rPr lang="en-US" dirty="0">
                <a:solidFill>
                  <a:schemeClr val="bg1"/>
                </a:solidFill>
              </a:rPr>
              <a:t>/2016/11/how-to-spot-fake-news/</a:t>
            </a:r>
          </a:p>
        </p:txBody>
      </p:sp>
    </p:spTree>
    <p:extLst>
      <p:ext uri="{BB962C8B-B14F-4D97-AF65-F5344CB8AC3E}">
        <p14:creationId xmlns:p14="http://schemas.microsoft.com/office/powerpoint/2010/main" val="193757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can make you fat.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7726" y="1880768"/>
            <a:ext cx="3597719" cy="4022725"/>
          </a:xfrm>
        </p:spPr>
      </p:pic>
      <p:sp>
        <p:nvSpPr>
          <p:cNvPr id="5" name="TextBox 4"/>
          <p:cNvSpPr txBox="1"/>
          <p:nvPr/>
        </p:nvSpPr>
        <p:spPr>
          <a:xfrm>
            <a:off x="4623758" y="2139351"/>
            <a:ext cx="6642340" cy="923330"/>
          </a:xfrm>
          <a:prstGeom prst="rect">
            <a:avLst/>
          </a:prstGeom>
          <a:noFill/>
        </p:spPr>
        <p:txBody>
          <a:bodyPr wrap="square" rtlCol="0">
            <a:spAutoFit/>
          </a:bodyPr>
          <a:lstStyle/>
          <a:p>
            <a:r>
              <a:rPr lang="en-US" dirty="0"/>
              <a:t>Glycemic Instability and Spontaneous Energy Intake: Association with Knowledge-Based Work, </a:t>
            </a:r>
            <a:r>
              <a:rPr lang="en-US" i="1" dirty="0"/>
              <a:t>Psychosomatic Medicine,</a:t>
            </a:r>
            <a:r>
              <a:rPr lang="en-US" dirty="0"/>
              <a:t> 2008</a:t>
            </a:r>
          </a:p>
          <a:p>
            <a:endParaRPr lang="en-US" dirty="0"/>
          </a:p>
        </p:txBody>
      </p:sp>
      <p:sp>
        <p:nvSpPr>
          <p:cNvPr id="6" name="TextBox 5"/>
          <p:cNvSpPr txBox="1"/>
          <p:nvPr/>
        </p:nvSpPr>
        <p:spPr>
          <a:xfrm>
            <a:off x="4623758" y="2908359"/>
            <a:ext cx="6411152" cy="1200329"/>
          </a:xfrm>
          <a:prstGeom prst="rect">
            <a:avLst/>
          </a:prstGeom>
          <a:noFill/>
        </p:spPr>
        <p:txBody>
          <a:bodyPr wrap="square" rtlCol="0">
            <a:spAutoFit/>
          </a:bodyPr>
          <a:lstStyle/>
          <a:p>
            <a:r>
              <a:rPr lang="en-US" dirty="0"/>
              <a:t>According to the story in the Telegraph, the study showed that mental work increased calorie intake and a purported connection between the demands of modern life and the obesity epidemic.</a:t>
            </a:r>
          </a:p>
          <a:p>
            <a:endParaRPr lang="en-US" dirty="0"/>
          </a:p>
        </p:txBody>
      </p:sp>
      <p:sp>
        <p:nvSpPr>
          <p:cNvPr id="7" name="TextBox 6"/>
          <p:cNvSpPr txBox="1"/>
          <p:nvPr/>
        </p:nvSpPr>
        <p:spPr>
          <a:xfrm>
            <a:off x="4623758" y="4000533"/>
            <a:ext cx="6860653" cy="1754326"/>
          </a:xfrm>
          <a:prstGeom prst="rect">
            <a:avLst/>
          </a:prstGeom>
          <a:noFill/>
        </p:spPr>
        <p:txBody>
          <a:bodyPr wrap="square" rtlCol="0">
            <a:spAutoFit/>
          </a:bodyPr>
          <a:lstStyle/>
          <a:p>
            <a:r>
              <a:rPr lang="en-US" dirty="0"/>
              <a:t>The study: After reading or taking tests on a computer, subjects who were led to a buffet ate at least 200 calories more than a control group. BUT - only 14 participants, all women and none over 30. The study doesn't quantify how much energy they actually expended during knowledge-based work. It wasn't a blind study (participants were aware of the purpose of the test). </a:t>
            </a:r>
          </a:p>
        </p:txBody>
      </p:sp>
      <p:sp>
        <p:nvSpPr>
          <p:cNvPr id="3" name="Rectangle 2">
            <a:extLst>
              <a:ext uri="{FF2B5EF4-FFF2-40B4-BE49-F238E27FC236}">
                <a16:creationId xmlns:a16="http://schemas.microsoft.com/office/drawing/2014/main" id="{A09761D5-EEC9-BF49-9094-0A0B66A09847}"/>
              </a:ext>
            </a:extLst>
          </p:cNvPr>
          <p:cNvSpPr/>
          <p:nvPr/>
        </p:nvSpPr>
        <p:spPr>
          <a:xfrm>
            <a:off x="251460" y="6488668"/>
            <a:ext cx="13144500" cy="369332"/>
          </a:xfrm>
          <a:prstGeom prst="rect">
            <a:avLst/>
          </a:prstGeom>
        </p:spPr>
        <p:txBody>
          <a:bodyPr wrap="square">
            <a:spAutoFit/>
          </a:bodyPr>
          <a:lstStyle/>
          <a:p>
            <a:r>
              <a:rPr lang="en-US" dirty="0">
                <a:solidFill>
                  <a:schemeClr val="bg1"/>
                </a:solidFill>
              </a:rPr>
              <a:t>https://</a:t>
            </a:r>
            <a:r>
              <a:rPr lang="en-US" dirty="0" err="1">
                <a:solidFill>
                  <a:schemeClr val="bg1"/>
                </a:solidFill>
              </a:rPr>
              <a:t>www.popsci.com</a:t>
            </a:r>
            <a:r>
              <a:rPr lang="en-US" dirty="0">
                <a:solidFill>
                  <a:schemeClr val="bg1"/>
                </a:solidFill>
              </a:rPr>
              <a:t>/</a:t>
            </a:r>
            <a:r>
              <a:rPr lang="en-US" dirty="0" err="1">
                <a:solidFill>
                  <a:schemeClr val="bg1"/>
                </a:solidFill>
              </a:rPr>
              <a:t>scitech</a:t>
            </a:r>
            <a:r>
              <a:rPr lang="en-US" dirty="0">
                <a:solidFill>
                  <a:schemeClr val="bg1"/>
                </a:solidFill>
              </a:rPr>
              <a:t>/article/2009-07/overhyped-and-misleading-health-headlines-revealed#page-10</a:t>
            </a:r>
          </a:p>
        </p:txBody>
      </p:sp>
    </p:spTree>
    <p:extLst>
      <p:ext uri="{BB962C8B-B14F-4D97-AF65-F5344CB8AC3E}">
        <p14:creationId xmlns:p14="http://schemas.microsoft.com/office/powerpoint/2010/main" val="518050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Maggots prove affective treatment for leg ulcers</a:t>
            </a:r>
          </a:p>
        </p:txBody>
      </p:sp>
      <p:sp>
        <p:nvSpPr>
          <p:cNvPr id="5" name="TextBox 4"/>
          <p:cNvSpPr txBox="1"/>
          <p:nvPr/>
        </p:nvSpPr>
        <p:spPr>
          <a:xfrm>
            <a:off x="4943798" y="2482251"/>
            <a:ext cx="6642340" cy="3046988"/>
          </a:xfrm>
          <a:prstGeom prst="rect">
            <a:avLst/>
          </a:prstGeom>
          <a:noFill/>
        </p:spPr>
        <p:txBody>
          <a:bodyPr wrap="square" rtlCol="0">
            <a:spAutoFit/>
          </a:bodyPr>
          <a:lstStyle/>
          <a:p>
            <a:r>
              <a:rPr lang="en-US" sz="2400" dirty="0" err="1"/>
              <a:t>aLarval</a:t>
            </a:r>
            <a:r>
              <a:rPr lang="en-US" sz="2400" dirty="0"/>
              <a:t> Therapy for Leg Ulcers (</a:t>
            </a:r>
            <a:r>
              <a:rPr lang="en-US" sz="2400" dirty="0" err="1"/>
              <a:t>VenUS</a:t>
            </a:r>
            <a:r>
              <a:rPr lang="en-US" sz="2400" dirty="0"/>
              <a:t> II): </a:t>
            </a:r>
            <a:r>
              <a:rPr lang="en-US" sz="2400" dirty="0" err="1"/>
              <a:t>Randomised</a:t>
            </a:r>
            <a:r>
              <a:rPr lang="en-US" sz="2400" dirty="0"/>
              <a:t> Controlled Trial, </a:t>
            </a:r>
            <a:r>
              <a:rPr lang="en-US" sz="2400" i="1" dirty="0"/>
              <a:t>British Medical Journal,</a:t>
            </a:r>
            <a:r>
              <a:rPr lang="en-US" sz="2400" dirty="0"/>
              <a:t> 2009</a:t>
            </a:r>
          </a:p>
          <a:p>
            <a:r>
              <a:rPr lang="en-US" sz="2400" dirty="0"/>
              <a:t>According to the story in MSNBC, maggots heal leg ulcers as fast as an absorbent hydrogel (the standard treatment).</a:t>
            </a:r>
          </a:p>
          <a:p>
            <a:endParaRPr lang="en-US" sz="2400" dirty="0"/>
          </a:p>
          <a:p>
            <a:r>
              <a:rPr lang="en-US" sz="2400" dirty="0"/>
              <a:t>Is it true?</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4658" y="2139351"/>
            <a:ext cx="4229100" cy="3454400"/>
          </a:xfrm>
        </p:spPr>
      </p:pic>
      <p:sp>
        <p:nvSpPr>
          <p:cNvPr id="3" name="TextBox 2">
            <a:extLst>
              <a:ext uri="{FF2B5EF4-FFF2-40B4-BE49-F238E27FC236}">
                <a16:creationId xmlns:a16="http://schemas.microsoft.com/office/drawing/2014/main" id="{8FAB19EF-FFEC-694D-998B-869055C025EE}"/>
              </a:ext>
            </a:extLst>
          </p:cNvPr>
          <p:cNvSpPr txBox="1"/>
          <p:nvPr/>
        </p:nvSpPr>
        <p:spPr>
          <a:xfrm>
            <a:off x="1050587" y="5797686"/>
            <a:ext cx="10700426" cy="923330"/>
          </a:xfrm>
          <a:prstGeom prst="rect">
            <a:avLst/>
          </a:prstGeom>
          <a:noFill/>
        </p:spPr>
        <p:txBody>
          <a:bodyPr wrap="square" rtlCol="0">
            <a:spAutoFit/>
          </a:bodyPr>
          <a:lstStyle/>
          <a:p>
            <a:r>
              <a:rPr lang="en-GB" dirty="0"/>
              <a:t>Maggots are an effective treatment for leg ulcers - </a:t>
            </a:r>
            <a:r>
              <a:rPr lang="en-GB" dirty="0" err="1"/>
              <a:t>Dumville</a:t>
            </a:r>
            <a:r>
              <a:rPr lang="en-GB" dirty="0"/>
              <a:t> 2009 </a:t>
            </a:r>
            <a:r>
              <a:rPr lang="en-GB" dirty="0">
                <a:hlinkClick r:id="rId4"/>
              </a:rPr>
              <a:t>Larval therapy for leg ulcers (VenUS II): randomised controlled </a:t>
            </a:r>
            <a:r>
              <a:rPr lang="en-GB" dirty="0" err="1">
                <a:hlinkClick r:id="rId4"/>
              </a:rPr>
              <a:t>trial</a:t>
            </a:r>
            <a:r>
              <a:rPr lang="en-GB" dirty="0" err="1"/>
              <a:t>BMJ</a:t>
            </a:r>
            <a:r>
              <a:rPr lang="en-GB" dirty="0"/>
              <a:t> 338</a:t>
            </a:r>
          </a:p>
          <a:p>
            <a:endParaRPr lang="en-US" dirty="0"/>
          </a:p>
        </p:txBody>
      </p:sp>
    </p:spTree>
    <p:extLst>
      <p:ext uri="{BB962C8B-B14F-4D97-AF65-F5344CB8AC3E}">
        <p14:creationId xmlns:p14="http://schemas.microsoft.com/office/powerpoint/2010/main" val="3934400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8727-0269-BE42-BBAD-964357F4562C}"/>
              </a:ext>
            </a:extLst>
          </p:cNvPr>
          <p:cNvSpPr>
            <a:spLocks noGrp="1"/>
          </p:cNvSpPr>
          <p:nvPr>
            <p:ph type="title"/>
          </p:nvPr>
        </p:nvSpPr>
        <p:spPr>
          <a:xfrm>
            <a:off x="457200" y="1485900"/>
            <a:ext cx="3200400" cy="3520439"/>
          </a:xfrm>
          <a:prstGeom prst="rect">
            <a:avLst/>
          </a:prstGeom>
        </p:spPr>
        <p:txBody>
          <a:bodyPr anchor="b">
            <a:noAutofit/>
          </a:bodyPr>
          <a:lstStyle/>
          <a:p>
            <a:r>
              <a:rPr lang="en-US" sz="4000" dirty="0"/>
              <a:t>Bacon gives kids cancer. Daily Mail - opposite is a  bumper sticker! But does it?</a:t>
            </a:r>
          </a:p>
        </p:txBody>
      </p:sp>
      <p:pic>
        <p:nvPicPr>
          <p:cNvPr id="4" name="Content Placeholder 3">
            <a:extLst>
              <a:ext uri="{FF2B5EF4-FFF2-40B4-BE49-F238E27FC236}">
                <a16:creationId xmlns:a16="http://schemas.microsoft.com/office/drawing/2014/main" id="{57D85A28-D74A-C148-9BB7-86B474DA2748}"/>
              </a:ext>
            </a:extLst>
          </p:cNvPr>
          <p:cNvPicPr>
            <a:picLocks noGrp="1" noChangeAspect="1"/>
          </p:cNvPicPr>
          <p:nvPr>
            <p:ph idx="1"/>
          </p:nvPr>
        </p:nvPicPr>
        <p:blipFill>
          <a:blip r:embed="rId3"/>
          <a:stretch>
            <a:fillRect/>
          </a:stretch>
        </p:blipFill>
        <p:spPr>
          <a:xfrm>
            <a:off x="5758774" y="731520"/>
            <a:ext cx="4916846" cy="4916846"/>
          </a:xfrm>
          <a:prstGeom prst="rect">
            <a:avLst/>
          </a:prstGeom>
          <a:noFill/>
        </p:spPr>
      </p:pic>
      <p:sp>
        <p:nvSpPr>
          <p:cNvPr id="3" name="TextBox 2">
            <a:extLst>
              <a:ext uri="{FF2B5EF4-FFF2-40B4-BE49-F238E27FC236}">
                <a16:creationId xmlns:a16="http://schemas.microsoft.com/office/drawing/2014/main" id="{9C851D81-26A8-6B4C-9E75-AF64339AA7CC}"/>
              </a:ext>
            </a:extLst>
          </p:cNvPr>
          <p:cNvSpPr txBox="1"/>
          <p:nvPr/>
        </p:nvSpPr>
        <p:spPr>
          <a:xfrm>
            <a:off x="1070043" y="5934670"/>
            <a:ext cx="10972800" cy="923330"/>
          </a:xfrm>
          <a:prstGeom prst="rect">
            <a:avLst/>
          </a:prstGeom>
          <a:noFill/>
        </p:spPr>
        <p:txBody>
          <a:bodyPr wrap="square" rtlCol="0">
            <a:spAutoFit/>
          </a:bodyPr>
          <a:lstStyle/>
          <a:p>
            <a:r>
              <a:rPr lang="en-GB" dirty="0"/>
              <a:t>Bacon gives kids cancer - Liu et al 2009 </a:t>
            </a:r>
            <a:r>
              <a:rPr lang="en-GB" dirty="0">
                <a:hlinkClick r:id="rId4"/>
              </a:rPr>
              <a:t>Cured meat, vegetables, and bean-curd foods in relation to childhood acute leukemia risk: A population based case-control study</a:t>
            </a:r>
            <a:r>
              <a:rPr lang="en-GB" dirty="0"/>
              <a:t>. BMC Cancer 9:15</a:t>
            </a:r>
          </a:p>
          <a:p>
            <a:endParaRPr lang="en-US" dirty="0"/>
          </a:p>
        </p:txBody>
      </p:sp>
    </p:spTree>
    <p:extLst>
      <p:ext uri="{BB962C8B-B14F-4D97-AF65-F5344CB8AC3E}">
        <p14:creationId xmlns:p14="http://schemas.microsoft.com/office/powerpoint/2010/main" val="3841534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AA5F-6742-0341-8C1C-0A0F0F0635CE}"/>
              </a:ext>
            </a:extLst>
          </p:cNvPr>
          <p:cNvSpPr>
            <a:spLocks noGrp="1"/>
          </p:cNvSpPr>
          <p:nvPr>
            <p:ph type="title"/>
          </p:nvPr>
        </p:nvSpPr>
        <p:spPr>
          <a:xfrm>
            <a:off x="1097280" y="2348485"/>
            <a:ext cx="10058400" cy="1450757"/>
          </a:xfrm>
        </p:spPr>
        <p:txBody>
          <a:bodyPr/>
          <a:lstStyle/>
          <a:p>
            <a:r>
              <a:rPr lang="en-US" dirty="0"/>
              <a:t>An uninformed + a mis-informed public = a politically toxic combination</a:t>
            </a:r>
          </a:p>
        </p:txBody>
      </p:sp>
    </p:spTree>
    <p:extLst>
      <p:ext uri="{BB962C8B-B14F-4D97-AF65-F5344CB8AC3E}">
        <p14:creationId xmlns:p14="http://schemas.microsoft.com/office/powerpoint/2010/main" val="2346927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F4C5A-9627-504B-922A-2FE3A3256C06}"/>
              </a:ext>
            </a:extLst>
          </p:cNvPr>
          <p:cNvPicPr>
            <a:picLocks noChangeAspect="1"/>
          </p:cNvPicPr>
          <p:nvPr/>
        </p:nvPicPr>
        <p:blipFill rotWithShape="1">
          <a:blip r:embed="rId2"/>
          <a:srcRect t="1190" b="952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DB4B7-1BCF-5E4E-94F5-09381E6D4D2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It’s difficult, right?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18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B8836-9B6E-F144-A6A1-21F22B62FA6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400" kern="1200" dirty="0">
                <a:solidFill>
                  <a:srgbClr val="FFFFFF"/>
                </a:solidFill>
                <a:latin typeface="+mj-lt"/>
                <a:ea typeface="+mj-ea"/>
                <a:cs typeface="+mj-cs"/>
              </a:rPr>
              <a:t>Here’s a screenshot of that photo again: the title </a:t>
            </a:r>
            <a:r>
              <a:rPr lang="en-US" sz="3400" dirty="0">
                <a:solidFill>
                  <a:srgbClr val="FFFFFF"/>
                </a:solidFill>
              </a:rPr>
              <a:t>-</a:t>
            </a:r>
            <a:r>
              <a:rPr lang="en-US" sz="3400" kern="1200" dirty="0">
                <a:solidFill>
                  <a:srgbClr val="FFFFFF"/>
                </a:solidFill>
                <a:latin typeface="+mj-lt"/>
                <a:ea typeface="+mj-ea"/>
                <a:cs typeface="+mj-cs"/>
              </a:rPr>
              <a:t> ‘don’t worry grandpa, help is coming’</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22B6413E-5A8F-1E48-B187-E8F43143BD0E}"/>
              </a:ext>
            </a:extLst>
          </p:cNvPr>
          <p:cNvPicPr>
            <a:picLocks noGrp="1" noChangeAspect="1"/>
          </p:cNvPicPr>
          <p:nvPr>
            <p:ph idx="1"/>
          </p:nvPr>
        </p:nvPicPr>
        <p:blipFill>
          <a:blip r:embed="rId2"/>
          <a:stretch>
            <a:fillRect/>
          </a:stretch>
        </p:blipFill>
        <p:spPr>
          <a:xfrm>
            <a:off x="5153822" y="713251"/>
            <a:ext cx="6553545" cy="5439440"/>
          </a:xfrm>
          <a:prstGeom prst="rect">
            <a:avLst/>
          </a:prstGeom>
        </p:spPr>
      </p:pic>
      <p:sp>
        <p:nvSpPr>
          <p:cNvPr id="6" name="TextBox 5">
            <a:extLst>
              <a:ext uri="{FF2B5EF4-FFF2-40B4-BE49-F238E27FC236}">
                <a16:creationId xmlns:a16="http://schemas.microsoft.com/office/drawing/2014/main" id="{82EFCD95-79AF-7B49-B6CB-433920D9DE61}"/>
              </a:ext>
            </a:extLst>
          </p:cNvPr>
          <p:cNvSpPr txBox="1"/>
          <p:nvPr/>
        </p:nvSpPr>
        <p:spPr>
          <a:xfrm>
            <a:off x="666750" y="5162550"/>
            <a:ext cx="3600450" cy="1200329"/>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www.autoevolution.com</a:t>
            </a:r>
            <a:r>
              <a:rPr lang="en-US" dirty="0">
                <a:solidFill>
                  <a:schemeClr val="bg1"/>
                </a:solidFill>
              </a:rPr>
              <a:t>/news/nissan-develops-aging-suit-to-help-grannies-at-the-wheel-1557.html</a:t>
            </a:r>
          </a:p>
        </p:txBody>
      </p:sp>
    </p:spTree>
    <p:extLst>
      <p:ext uri="{BB962C8B-B14F-4D97-AF65-F5344CB8AC3E}">
        <p14:creationId xmlns:p14="http://schemas.microsoft.com/office/powerpoint/2010/main" val="2632613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4A04C-2C07-6B4D-BD1F-51BE61303E2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Hang on, an ageing suit?!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A264A51B-919A-BD4A-8FD2-6A330769DAC8}"/>
              </a:ext>
            </a:extLst>
          </p:cNvPr>
          <p:cNvPicPr>
            <a:picLocks noGrp="1" noChangeAspect="1"/>
          </p:cNvPicPr>
          <p:nvPr>
            <p:ph idx="1"/>
          </p:nvPr>
        </p:nvPicPr>
        <p:blipFill>
          <a:blip r:embed="rId3"/>
          <a:stretch>
            <a:fillRect/>
          </a:stretch>
        </p:blipFill>
        <p:spPr>
          <a:xfrm>
            <a:off x="5153822" y="1376797"/>
            <a:ext cx="6553545" cy="4112348"/>
          </a:xfrm>
          <a:prstGeom prst="rect">
            <a:avLst/>
          </a:prstGeom>
        </p:spPr>
      </p:pic>
    </p:spTree>
    <p:extLst>
      <p:ext uri="{BB962C8B-B14F-4D97-AF65-F5344CB8AC3E}">
        <p14:creationId xmlns:p14="http://schemas.microsoft.com/office/powerpoint/2010/main" val="2235535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C6D4-D22B-F54A-AF4E-79790A0F9B54}"/>
              </a:ext>
            </a:extLst>
          </p:cNvPr>
          <p:cNvSpPr>
            <a:spLocks noGrp="1"/>
          </p:cNvSpPr>
          <p:nvPr>
            <p:ph type="title"/>
          </p:nvPr>
        </p:nvSpPr>
        <p:spPr/>
        <p:txBody>
          <a:bodyPr/>
          <a:lstStyle/>
          <a:p>
            <a:r>
              <a:rPr lang="en-US" dirty="0"/>
              <a:t>Carl </a:t>
            </a:r>
            <a:r>
              <a:rPr lang="en-GB" dirty="0" err="1"/>
              <a:t>Honoré</a:t>
            </a:r>
            <a:r>
              <a:rPr lang="en-GB" dirty="0"/>
              <a:t>’</a:t>
            </a:r>
            <a:r>
              <a:rPr lang="en-US" dirty="0"/>
              <a:t>s experience of the suit…</a:t>
            </a:r>
          </a:p>
        </p:txBody>
      </p:sp>
      <p:sp>
        <p:nvSpPr>
          <p:cNvPr id="3" name="Content Placeholder 2">
            <a:extLst>
              <a:ext uri="{FF2B5EF4-FFF2-40B4-BE49-F238E27FC236}">
                <a16:creationId xmlns:a16="http://schemas.microsoft.com/office/drawing/2014/main" id="{CDA6F446-9945-0D4D-8F31-87BAB0172D6F}"/>
              </a:ext>
            </a:extLst>
          </p:cNvPr>
          <p:cNvSpPr>
            <a:spLocks noGrp="1"/>
          </p:cNvSpPr>
          <p:nvPr>
            <p:ph idx="1"/>
          </p:nvPr>
        </p:nvSpPr>
        <p:spPr/>
        <p:txBody>
          <a:bodyPr/>
          <a:lstStyle/>
          <a:p>
            <a:r>
              <a:rPr lang="en-US" dirty="0"/>
              <a:t>Initially: “Though I feel heavier and a little unsteady, my first reaction is 24 carat hubris: What’s all the fuss about? I think to myself. This isn’t so bad. Roth [nurse] is obviously a drama queen”</a:t>
            </a:r>
          </a:p>
          <a:p>
            <a:pPr marL="0" indent="0">
              <a:buNone/>
            </a:pPr>
            <a:endParaRPr lang="en-US" dirty="0"/>
          </a:p>
          <a:p>
            <a:r>
              <a:rPr lang="en-US" dirty="0"/>
              <a:t>But then Roth adds: </a:t>
            </a:r>
          </a:p>
          <a:p>
            <a:pPr lvl="1"/>
            <a:r>
              <a:rPr lang="en-US" dirty="0"/>
              <a:t>foam earplugs + headphones;</a:t>
            </a:r>
          </a:p>
          <a:p>
            <a:pPr lvl="1"/>
            <a:r>
              <a:rPr lang="en-US" dirty="0"/>
              <a:t>Modified eyeglasses to degrade eyesight</a:t>
            </a:r>
          </a:p>
          <a:p>
            <a:pPr lvl="1"/>
            <a:r>
              <a:rPr lang="en-US" dirty="0"/>
              <a:t>Choose your disease and the goggles adjust to reflect that (e.g. glaucoma)</a:t>
            </a:r>
          </a:p>
          <a:p>
            <a:pPr lvl="1"/>
            <a:r>
              <a:rPr lang="en-US" dirty="0"/>
              <a:t>Glaucoma ”is like peering through a filthy porthole”</a:t>
            </a:r>
          </a:p>
          <a:p>
            <a:pPr lvl="1"/>
            <a:r>
              <a:rPr lang="en-US" dirty="0"/>
              <a:t>The heavy suit. </a:t>
            </a:r>
          </a:p>
        </p:txBody>
      </p:sp>
    </p:spTree>
    <p:extLst>
      <p:ext uri="{BB962C8B-B14F-4D97-AF65-F5344CB8AC3E}">
        <p14:creationId xmlns:p14="http://schemas.microsoft.com/office/powerpoint/2010/main" val="347569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0B5E-DBA2-4348-B29E-9344FC25FAEE}"/>
              </a:ext>
            </a:extLst>
          </p:cNvPr>
          <p:cNvSpPr>
            <a:spLocks noGrp="1"/>
          </p:cNvSpPr>
          <p:nvPr>
            <p:ph type="title"/>
          </p:nvPr>
        </p:nvSpPr>
        <p:spPr>
          <a:xfrm>
            <a:off x="819150" y="555625"/>
            <a:ext cx="10515600" cy="1325563"/>
          </a:xfrm>
        </p:spPr>
        <p:txBody>
          <a:bodyPr/>
          <a:lstStyle/>
          <a:p>
            <a:r>
              <a:rPr lang="en-US" dirty="0"/>
              <a:t>Downstairs in the lobby, things take a turn for the worse…</a:t>
            </a:r>
          </a:p>
        </p:txBody>
      </p:sp>
      <p:sp>
        <p:nvSpPr>
          <p:cNvPr id="3" name="Content Placeholder 2">
            <a:extLst>
              <a:ext uri="{FF2B5EF4-FFF2-40B4-BE49-F238E27FC236}">
                <a16:creationId xmlns:a16="http://schemas.microsoft.com/office/drawing/2014/main" id="{4B35CB3F-B54D-D44F-9763-A8BEB5AE6A08}"/>
              </a:ext>
            </a:extLst>
          </p:cNvPr>
          <p:cNvSpPr>
            <a:spLocks noGrp="1"/>
          </p:cNvSpPr>
          <p:nvPr>
            <p:ph idx="1"/>
          </p:nvPr>
        </p:nvSpPr>
        <p:spPr>
          <a:xfrm>
            <a:off x="990600" y="2301875"/>
            <a:ext cx="10515600" cy="4351338"/>
          </a:xfrm>
        </p:spPr>
        <p:txBody>
          <a:bodyPr/>
          <a:lstStyle/>
          <a:p>
            <a:pPr marL="0" indent="0">
              <a:buNone/>
            </a:pPr>
            <a:r>
              <a:rPr lang="en-US" dirty="0"/>
              <a:t>Reading from p40 of Bolder</a:t>
            </a:r>
          </a:p>
          <a:p>
            <a:r>
              <a:rPr lang="en-US" dirty="0"/>
              <a:t>“To the artificially aged me, the door seems to be spinning like a merry-go-round in top gear”</a:t>
            </a:r>
          </a:p>
          <a:p>
            <a:r>
              <a:rPr lang="en-US" dirty="0"/>
              <a:t>“After 15 minutes, my legs are tired, my breathing heavy”</a:t>
            </a:r>
          </a:p>
          <a:p>
            <a:r>
              <a:rPr lang="en-US" dirty="0"/>
              <a:t>“I feel like an idiot”</a:t>
            </a:r>
          </a:p>
          <a:p>
            <a:r>
              <a:rPr lang="en-US" dirty="0"/>
              <a:t>“My spirits are at rock bottom as I remove the suit…”</a:t>
            </a:r>
          </a:p>
        </p:txBody>
      </p:sp>
    </p:spTree>
    <p:extLst>
      <p:ext uri="{BB962C8B-B14F-4D97-AF65-F5344CB8AC3E}">
        <p14:creationId xmlns:p14="http://schemas.microsoft.com/office/powerpoint/2010/main" val="10176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544320C-18AA-6545-BD6A-F18EB45F3E4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How old are you?</a:t>
            </a:r>
          </a:p>
        </p:txBody>
      </p:sp>
    </p:spTree>
    <p:extLst>
      <p:ext uri="{BB962C8B-B14F-4D97-AF65-F5344CB8AC3E}">
        <p14:creationId xmlns:p14="http://schemas.microsoft.com/office/powerpoint/2010/main" val="157048304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F64F15-218C-3B43-B49E-42153EE5DA21}"/>
              </a:ext>
            </a:extLst>
          </p:cNvPr>
          <p:cNvSpPr txBox="1"/>
          <p:nvPr/>
        </p:nvSpPr>
        <p:spPr>
          <a:xfrm>
            <a:off x="5194300" y="3603625"/>
            <a:ext cx="6470650" cy="2728913"/>
          </a:xfrm>
          <a:prstGeom prst="rect">
            <a:avLst/>
          </a:prstGeom>
          <a:noFill/>
        </p:spPr>
        <p:txBody>
          <a:bodyPr wrap="square" rtlCol="0" anchor="t">
            <a:normAutofit/>
          </a:bodyPr>
          <a:lstStyle/>
          <a:p>
            <a:pPr>
              <a:spcAft>
                <a:spcPts val="600"/>
              </a:spcAft>
            </a:pPr>
            <a:r>
              <a:rPr lang="en-US" sz="2800" dirty="0"/>
              <a:t>For a fascinating presentation on this, see Dr Rachel Stone’s </a:t>
            </a:r>
            <a:r>
              <a:rPr lang="en-US" sz="2800" dirty="0" err="1"/>
              <a:t>youtube</a:t>
            </a:r>
            <a:r>
              <a:rPr lang="en-US" sz="2800" dirty="0"/>
              <a:t> video https://</a:t>
            </a:r>
            <a:r>
              <a:rPr lang="en-US" sz="2800" dirty="0" err="1"/>
              <a:t>www.youtube.com</a:t>
            </a:r>
            <a:r>
              <a:rPr lang="en-US" sz="2800" dirty="0"/>
              <a:t>/</a:t>
            </a:r>
            <a:r>
              <a:rPr lang="en-US" sz="2800" dirty="0" err="1"/>
              <a:t>watch?v</a:t>
            </a:r>
            <a:r>
              <a:rPr lang="en-US" sz="2800" dirty="0"/>
              <a:t>=</a:t>
            </a:r>
            <a:r>
              <a:rPr lang="en-US" sz="2800" dirty="0" err="1"/>
              <a:t>wsVJOCaZiSw</a:t>
            </a:r>
            <a:endParaRPr lang="en-US" sz="2800" dirty="0"/>
          </a:p>
        </p:txBody>
      </p:sp>
      <p:sp>
        <p:nvSpPr>
          <p:cNvPr id="2" name="Title 1">
            <a:extLst>
              <a:ext uri="{FF2B5EF4-FFF2-40B4-BE49-F238E27FC236}">
                <a16:creationId xmlns:a16="http://schemas.microsoft.com/office/drawing/2014/main" id="{E62D961F-58F4-B84A-8868-7007FD83DF5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How old are you?</a:t>
            </a:r>
          </a:p>
        </p:txBody>
      </p:sp>
      <p:sp>
        <p:nvSpPr>
          <p:cNvPr id="3" name="Content Placeholder 2">
            <a:extLst>
              <a:ext uri="{FF2B5EF4-FFF2-40B4-BE49-F238E27FC236}">
                <a16:creationId xmlns:a16="http://schemas.microsoft.com/office/drawing/2014/main" id="{B7F948CF-113C-064D-A172-1576178A7A6E}"/>
              </a:ext>
            </a:extLst>
          </p:cNvPr>
          <p:cNvSpPr>
            <a:spLocks noGrp="1"/>
          </p:cNvSpPr>
          <p:nvPr>
            <p:ph idx="1"/>
          </p:nvPr>
        </p:nvSpPr>
        <p:spPr>
          <a:xfrm>
            <a:off x="5194300" y="533400"/>
            <a:ext cx="6470650" cy="2987675"/>
          </a:xfrm>
        </p:spPr>
        <p:txBody>
          <a:bodyPr wrap="square" anchor="t">
            <a:normAutofit/>
          </a:bodyPr>
          <a:lstStyle/>
          <a:p>
            <a:r>
              <a:rPr lang="en-US" sz="2600"/>
              <a:t>Chronological age – the worst predictor of health status</a:t>
            </a:r>
          </a:p>
          <a:p>
            <a:r>
              <a:rPr lang="en-US" sz="2600"/>
              <a:t>Functional age – the best predictors of health status:</a:t>
            </a:r>
          </a:p>
          <a:p>
            <a:pPr lvl="1"/>
            <a:r>
              <a:rPr lang="en-US" sz="2600"/>
              <a:t>Physical</a:t>
            </a:r>
          </a:p>
          <a:p>
            <a:pPr lvl="1"/>
            <a:r>
              <a:rPr lang="en-US" sz="2600"/>
              <a:t>Mental</a:t>
            </a:r>
          </a:p>
          <a:p>
            <a:pPr lvl="1"/>
            <a:r>
              <a:rPr lang="en-US" sz="2600"/>
              <a:t>Social</a:t>
            </a:r>
          </a:p>
        </p:txBody>
      </p:sp>
    </p:spTree>
    <p:extLst>
      <p:ext uri="{BB962C8B-B14F-4D97-AF65-F5344CB8AC3E}">
        <p14:creationId xmlns:p14="http://schemas.microsoft.com/office/powerpoint/2010/main" val="3903240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1978</Words>
  <Application>Microsoft Macintosh PowerPoint</Application>
  <PresentationFormat>Widescreen</PresentationFormat>
  <Paragraphs>142</Paragraphs>
  <Slides>29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Wingdings</vt:lpstr>
      <vt:lpstr>Office Theme</vt:lpstr>
      <vt:lpstr>Ageing and global health</vt:lpstr>
      <vt:lpstr>Close your eyes…</vt:lpstr>
      <vt:lpstr>It’s difficult, right?</vt:lpstr>
      <vt:lpstr>Here’s a screenshot of that photo again: the title - ‘don’t worry grandpa, help is coming’</vt:lpstr>
      <vt:lpstr>Hang on, an ageing suit?!</vt:lpstr>
      <vt:lpstr>Carl Honoré’s experience of the suit…</vt:lpstr>
      <vt:lpstr>Downstairs in the lobby, things take a turn for the worse…</vt:lpstr>
      <vt:lpstr>How old are you?</vt:lpstr>
      <vt:lpstr>How old are you?</vt:lpstr>
      <vt:lpstr>Image: Ageing gets a makeover</vt:lpstr>
      <vt:lpstr>Anyone for Nintendo?</vt:lpstr>
      <vt:lpstr> </vt:lpstr>
      <vt:lpstr>Negative (chronological) ageing stereotypes</vt:lpstr>
      <vt:lpstr>The public health response</vt:lpstr>
      <vt:lpstr>The public health response - challenges</vt:lpstr>
      <vt:lpstr>PowerPoint Presentation</vt:lpstr>
      <vt:lpstr>Beard and Bloom’s analysis mentions ageism just once. The WHO (2015) recognises the seriousness of the issue. </vt:lpstr>
      <vt:lpstr>Summary</vt:lpstr>
      <vt:lpstr>In your group:  1. Is the issue a 'tame' or a 'wicked' problem”? 2. Describe the issue/problem and the solution presented.  3. How is it innovative?  4. Is it sufficient?   Be prepared to summarise your group discussion to the rest of the class. </vt:lpstr>
      <vt:lpstr>Rate of population growth data</vt:lpstr>
      <vt:lpstr>Inequities in health</vt:lpstr>
      <vt:lpstr>They’re not scary</vt:lpstr>
      <vt:lpstr>PowerPoint Presentation</vt:lpstr>
      <vt:lpstr>Seminar What to do about it: Debunking</vt:lpstr>
      <vt:lpstr>How to spot fake news?</vt:lpstr>
      <vt:lpstr>Thinking can make you fat.</vt:lpstr>
      <vt:lpstr>Maggots prove affective treatment for leg ulcers</vt:lpstr>
      <vt:lpstr>Bacon gives kids cancer. Daily Mail - opposite is a  bumper sticker! But does it?</vt:lpstr>
      <vt:lpstr>An uninformed + a mis-informed public = a politically toxic combination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Ageing and global health</dc:title>
  <dc:creator>Andrew Harmer</dc:creator>
  <cp:lastModifiedBy>Andrew Harmer</cp:lastModifiedBy>
  <cp:revision>3</cp:revision>
  <dcterms:created xsi:type="dcterms:W3CDTF">2020-08-30T11:36:37Z</dcterms:created>
  <dcterms:modified xsi:type="dcterms:W3CDTF">2020-08-30T12:06:37Z</dcterms:modified>
</cp:coreProperties>
</file>