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7" r:id="rId2"/>
    <p:sldId id="283" r:id="rId3"/>
    <p:sldId id="282" r:id="rId4"/>
    <p:sldId id="258" r:id="rId5"/>
    <p:sldId id="312" r:id="rId6"/>
    <p:sldId id="497" r:id="rId7"/>
    <p:sldId id="498" r:id="rId8"/>
    <p:sldId id="271" r:id="rId9"/>
    <p:sldId id="272" r:id="rId10"/>
    <p:sldId id="293" r:id="rId11"/>
    <p:sldId id="292" r:id="rId12"/>
    <p:sldId id="273" r:id="rId13"/>
    <p:sldId id="274" r:id="rId14"/>
    <p:sldId id="499" r:id="rId15"/>
    <p:sldId id="291" r:id="rId16"/>
    <p:sldId id="501" r:id="rId17"/>
    <p:sldId id="316" r:id="rId18"/>
    <p:sldId id="495" r:id="rId19"/>
    <p:sldId id="285" r:id="rId20"/>
    <p:sldId id="288" r:id="rId21"/>
    <p:sldId id="294" r:id="rId22"/>
    <p:sldId id="260" r:id="rId23"/>
    <p:sldId id="313" r:id="rId24"/>
    <p:sldId id="307" r:id="rId25"/>
    <p:sldId id="261" r:id="rId26"/>
    <p:sldId id="262" r:id="rId27"/>
    <p:sldId id="263" r:id="rId28"/>
    <p:sldId id="265" r:id="rId29"/>
    <p:sldId id="278" r:id="rId30"/>
    <p:sldId id="301" r:id="rId31"/>
    <p:sldId id="267" r:id="rId32"/>
    <p:sldId id="299" r:id="rId33"/>
    <p:sldId id="303" r:id="rId34"/>
    <p:sldId id="268" r:id="rId35"/>
    <p:sldId id="276" r:id="rId36"/>
    <p:sldId id="269" r:id="rId37"/>
    <p:sldId id="500" r:id="rId38"/>
    <p:sldId id="280" r:id="rId39"/>
    <p:sldId id="300" r:id="rId40"/>
    <p:sldId id="295" r:id="rId41"/>
    <p:sldId id="296" r:id="rId42"/>
    <p:sldId id="297" r:id="rId43"/>
    <p:sldId id="290" r:id="rId44"/>
    <p:sldId id="286" r:id="rId45"/>
    <p:sldId id="287" r:id="rId46"/>
    <p:sldId id="302" r:id="rId47"/>
    <p:sldId id="277" r:id="rId48"/>
    <p:sldId id="306" r:id="rId49"/>
    <p:sldId id="270" r:id="rId50"/>
    <p:sldId id="496" r:id="rId51"/>
    <p:sldId id="308" r:id="rId52"/>
    <p:sldId id="311"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29"/>
    <p:restoredTop sz="96197"/>
  </p:normalViewPr>
  <p:slideViewPr>
    <p:cSldViewPr snapToGrid="0" snapToObjects="1">
      <p:cViewPr varScale="1">
        <p:scale>
          <a:sx n="128" d="100"/>
          <a:sy n="128" d="100"/>
        </p:scale>
        <p:origin x="3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ECC868-F567-49C6-8011-D886AD19F2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34DCD99-A0E9-458E-B257-308B8C96BFE0}">
      <dgm:prSet custT="1"/>
      <dgm:spPr/>
      <dgm:t>
        <a:bodyPr/>
        <a:lstStyle/>
        <a:p>
          <a:r>
            <a:rPr lang="en-GB" sz="1400">
              <a:solidFill>
                <a:schemeClr val="tx1"/>
              </a:solidFill>
              <a:latin typeface="Courier New" panose="02070309020205020404" pitchFamily="49" charset="0"/>
              <a:cs typeface="Courier New" panose="02070309020205020404" pitchFamily="49" charset="0"/>
            </a:rPr>
            <a:t>1) What does it mean to think geographically? How does where we think geography from matter in terms of who gets to be recognized as a maker of geographical knowledge, and who gets to be recognized as a 'subject' of geographical knowledge?</a:t>
          </a:r>
          <a:endParaRPr lang="en-US" sz="1400">
            <a:solidFill>
              <a:schemeClr val="tx1"/>
            </a:solidFill>
            <a:latin typeface="Courier New" panose="02070309020205020404" pitchFamily="49" charset="0"/>
            <a:cs typeface="Courier New" panose="02070309020205020404" pitchFamily="49" charset="0"/>
          </a:endParaRPr>
        </a:p>
      </dgm:t>
    </dgm:pt>
    <dgm:pt modelId="{D2F7E137-2AC5-42F1-BC74-1F42B50F3A6A}" type="parTrans" cxnId="{5500C660-A7D4-4E61-B066-C0DA28B86DDA}">
      <dgm:prSet/>
      <dgm:spPr/>
      <dgm:t>
        <a:bodyPr/>
        <a:lstStyle/>
        <a:p>
          <a:endParaRPr lang="en-US"/>
        </a:p>
      </dgm:t>
    </dgm:pt>
    <dgm:pt modelId="{64824845-0A0C-4AC7-B8BB-4D8B8B5613B3}" type="sibTrans" cxnId="{5500C660-A7D4-4E61-B066-C0DA28B86DDA}">
      <dgm:prSet/>
      <dgm:spPr/>
      <dgm:t>
        <a:bodyPr/>
        <a:lstStyle/>
        <a:p>
          <a:endParaRPr lang="en-US"/>
        </a:p>
      </dgm:t>
    </dgm:pt>
    <dgm:pt modelId="{BB589388-8D69-4505-B7E1-E3BF635DA7BB}">
      <dgm:prSet custT="1"/>
      <dgm:spPr/>
      <dgm:t>
        <a:bodyPr/>
        <a:lstStyle/>
        <a:p>
          <a:r>
            <a:rPr lang="en-GB" sz="1400">
              <a:solidFill>
                <a:schemeClr val="tx1"/>
              </a:solidFill>
              <a:latin typeface="Courier New" panose="02070309020205020404" pitchFamily="49" charset="0"/>
              <a:cs typeface="Courier New" panose="02070309020205020404" pitchFamily="49" charset="0"/>
            </a:rPr>
            <a:t>2) How have approaches to geographical research changed over the last 100 years? How is the making of geographical knowledge contested and resisted?</a:t>
          </a:r>
          <a:endParaRPr lang="en-US" sz="1400">
            <a:solidFill>
              <a:schemeClr val="tx1"/>
            </a:solidFill>
            <a:latin typeface="Courier New" panose="02070309020205020404" pitchFamily="49" charset="0"/>
            <a:cs typeface="Courier New" panose="02070309020205020404" pitchFamily="49" charset="0"/>
          </a:endParaRPr>
        </a:p>
      </dgm:t>
    </dgm:pt>
    <dgm:pt modelId="{EA869808-1349-4982-A9C9-3F58BAE51EEA}" type="parTrans" cxnId="{13DA3148-F597-4E60-A74B-D0DCBED3B668}">
      <dgm:prSet/>
      <dgm:spPr/>
      <dgm:t>
        <a:bodyPr/>
        <a:lstStyle/>
        <a:p>
          <a:endParaRPr lang="en-US"/>
        </a:p>
      </dgm:t>
    </dgm:pt>
    <dgm:pt modelId="{D9C848DE-5930-4A02-9853-D5EAE267689E}" type="sibTrans" cxnId="{13DA3148-F597-4E60-A74B-D0DCBED3B668}">
      <dgm:prSet/>
      <dgm:spPr/>
      <dgm:t>
        <a:bodyPr/>
        <a:lstStyle/>
        <a:p>
          <a:endParaRPr lang="en-US"/>
        </a:p>
      </dgm:t>
    </dgm:pt>
    <dgm:pt modelId="{16993FB2-3002-48CB-8B9C-1A7B3DE5BBAA}">
      <dgm:prSet custT="1"/>
      <dgm:spPr/>
      <dgm:t>
        <a:bodyPr/>
        <a:lstStyle/>
        <a:p>
          <a:r>
            <a:rPr lang="en-GB" sz="1400">
              <a:solidFill>
                <a:schemeClr val="tx1"/>
              </a:solidFill>
              <a:latin typeface="Courier New" panose="02070309020205020404" pitchFamily="49" charset="0"/>
              <a:cs typeface="Courier New" panose="02070309020205020404" pitchFamily="49" charset="0"/>
            </a:rPr>
            <a:t>3) How does this reflect the influence of different social, political and intellectual contexts and the long histories of colonialism and empire?</a:t>
          </a:r>
          <a:endParaRPr lang="en-US" sz="1400">
            <a:solidFill>
              <a:schemeClr val="tx1"/>
            </a:solidFill>
            <a:latin typeface="Courier New" panose="02070309020205020404" pitchFamily="49" charset="0"/>
            <a:cs typeface="Courier New" panose="02070309020205020404" pitchFamily="49" charset="0"/>
          </a:endParaRPr>
        </a:p>
      </dgm:t>
    </dgm:pt>
    <dgm:pt modelId="{0AF1EB3C-D616-4F08-977D-BDF8BCB54B5E}" type="parTrans" cxnId="{CD92CFDE-56B6-4276-B39F-A5F390407294}">
      <dgm:prSet/>
      <dgm:spPr/>
      <dgm:t>
        <a:bodyPr/>
        <a:lstStyle/>
        <a:p>
          <a:endParaRPr lang="en-US"/>
        </a:p>
      </dgm:t>
    </dgm:pt>
    <dgm:pt modelId="{92A5813D-D46D-48AA-9FC0-BFA18D28F243}" type="sibTrans" cxnId="{CD92CFDE-56B6-4276-B39F-A5F390407294}">
      <dgm:prSet/>
      <dgm:spPr/>
      <dgm:t>
        <a:bodyPr/>
        <a:lstStyle/>
        <a:p>
          <a:endParaRPr lang="en-US"/>
        </a:p>
      </dgm:t>
    </dgm:pt>
    <dgm:pt modelId="{575F9BE4-D0D0-4EFF-80AC-7A2B9C9EF5CC}">
      <dgm:prSet custT="1"/>
      <dgm:spPr/>
      <dgm:t>
        <a:bodyPr/>
        <a:lstStyle/>
        <a:p>
          <a:r>
            <a:rPr lang="en-GB" sz="1400">
              <a:solidFill>
                <a:schemeClr val="tx1"/>
              </a:solidFill>
              <a:latin typeface="Courier New" panose="02070309020205020404" pitchFamily="49" charset="0"/>
              <a:cs typeface="Courier New" panose="02070309020205020404" pitchFamily="49" charset="0"/>
            </a:rPr>
            <a:t>4) What particular philosophies and theories have influenced geography the most? What are the challenges to these theories? </a:t>
          </a:r>
          <a:endParaRPr lang="en-US" sz="1400">
            <a:solidFill>
              <a:schemeClr val="tx1"/>
            </a:solidFill>
            <a:latin typeface="Courier New" panose="02070309020205020404" pitchFamily="49" charset="0"/>
            <a:cs typeface="Courier New" panose="02070309020205020404" pitchFamily="49" charset="0"/>
          </a:endParaRPr>
        </a:p>
      </dgm:t>
    </dgm:pt>
    <dgm:pt modelId="{D068B22C-EB17-46E4-93C8-2AE07F9DC4A4}" type="parTrans" cxnId="{58482B08-7E5D-4381-88A9-A6626B12D5F7}">
      <dgm:prSet/>
      <dgm:spPr/>
      <dgm:t>
        <a:bodyPr/>
        <a:lstStyle/>
        <a:p>
          <a:endParaRPr lang="en-US"/>
        </a:p>
      </dgm:t>
    </dgm:pt>
    <dgm:pt modelId="{3701204B-9FB9-4F85-9FE4-1531BACADA3A}" type="sibTrans" cxnId="{58482B08-7E5D-4381-88A9-A6626B12D5F7}">
      <dgm:prSet/>
      <dgm:spPr/>
      <dgm:t>
        <a:bodyPr/>
        <a:lstStyle/>
        <a:p>
          <a:endParaRPr lang="en-US"/>
        </a:p>
      </dgm:t>
    </dgm:pt>
    <dgm:pt modelId="{AE64D273-0B31-4377-9C5D-B62CC12A1F91}">
      <dgm:prSet custT="1"/>
      <dgm:spPr/>
      <dgm:t>
        <a:bodyPr/>
        <a:lstStyle/>
        <a:p>
          <a:r>
            <a:rPr lang="en-GB" sz="1400" dirty="0">
              <a:solidFill>
                <a:schemeClr val="tx1"/>
              </a:solidFill>
              <a:latin typeface="Courier New" panose="02070309020205020404" pitchFamily="49" charset="0"/>
              <a:cs typeface="Courier New" panose="02070309020205020404" pitchFamily="49" charset="0"/>
            </a:rPr>
            <a:t>5) What does it mean (for your research) to adopt one kind of theoretical perspective – one way of thinking geographically – over another? Or, how do methods matter?</a:t>
          </a:r>
          <a:endParaRPr lang="en-US" sz="1400" dirty="0">
            <a:solidFill>
              <a:schemeClr val="tx1"/>
            </a:solidFill>
            <a:latin typeface="Courier New" panose="02070309020205020404" pitchFamily="49" charset="0"/>
            <a:cs typeface="Courier New" panose="02070309020205020404" pitchFamily="49" charset="0"/>
          </a:endParaRPr>
        </a:p>
      </dgm:t>
    </dgm:pt>
    <dgm:pt modelId="{57B47A7A-AAAB-4FB2-8C02-034CC60BE47E}" type="parTrans" cxnId="{B2199B94-BC63-4677-B688-594C027C48D6}">
      <dgm:prSet/>
      <dgm:spPr/>
      <dgm:t>
        <a:bodyPr/>
        <a:lstStyle/>
        <a:p>
          <a:endParaRPr lang="en-US"/>
        </a:p>
      </dgm:t>
    </dgm:pt>
    <dgm:pt modelId="{67EAAD11-2CFC-4A12-8F95-2C474F89FA4D}" type="sibTrans" cxnId="{B2199B94-BC63-4677-B688-594C027C48D6}">
      <dgm:prSet/>
      <dgm:spPr/>
      <dgm:t>
        <a:bodyPr/>
        <a:lstStyle/>
        <a:p>
          <a:endParaRPr lang="en-US"/>
        </a:p>
      </dgm:t>
    </dgm:pt>
    <dgm:pt modelId="{3696B01C-9251-47E1-B956-F5BFC8206B98}">
      <dgm:prSet custT="1"/>
      <dgm:spPr/>
      <dgm:t>
        <a:bodyPr/>
        <a:lstStyle/>
        <a:p>
          <a:r>
            <a:rPr lang="en-GB" sz="1400" dirty="0">
              <a:solidFill>
                <a:schemeClr val="tx1"/>
              </a:solidFill>
              <a:latin typeface="Courier New" panose="02070309020205020404" pitchFamily="49" charset="0"/>
              <a:cs typeface="Courier New" panose="02070309020205020404" pitchFamily="49" charset="0"/>
            </a:rPr>
            <a:t>6) How can geography be decolonized and what is the role of the university in this praxis?</a:t>
          </a:r>
          <a:br>
            <a:rPr lang="en-GB" sz="1400" dirty="0">
              <a:solidFill>
                <a:schemeClr val="tx1"/>
              </a:solidFill>
              <a:latin typeface="Courier New" panose="02070309020205020404" pitchFamily="49" charset="0"/>
              <a:cs typeface="Courier New" panose="02070309020205020404" pitchFamily="49" charset="0"/>
            </a:rPr>
          </a:br>
          <a:endParaRPr lang="en-US" sz="1400" dirty="0">
            <a:solidFill>
              <a:schemeClr val="tx1"/>
            </a:solidFill>
            <a:latin typeface="Courier New" panose="02070309020205020404" pitchFamily="49" charset="0"/>
            <a:cs typeface="Courier New" panose="02070309020205020404" pitchFamily="49" charset="0"/>
          </a:endParaRPr>
        </a:p>
      </dgm:t>
    </dgm:pt>
    <dgm:pt modelId="{226FA3D7-F73A-492D-B825-23ACACF82DFF}" type="parTrans" cxnId="{76FC4995-CC3E-42B7-B4EF-A290EED12969}">
      <dgm:prSet/>
      <dgm:spPr/>
      <dgm:t>
        <a:bodyPr/>
        <a:lstStyle/>
        <a:p>
          <a:endParaRPr lang="en-US"/>
        </a:p>
      </dgm:t>
    </dgm:pt>
    <dgm:pt modelId="{8DF38CC6-83B7-468D-9A14-7138C2758343}" type="sibTrans" cxnId="{76FC4995-CC3E-42B7-B4EF-A290EED12969}">
      <dgm:prSet/>
      <dgm:spPr/>
      <dgm:t>
        <a:bodyPr/>
        <a:lstStyle/>
        <a:p>
          <a:endParaRPr lang="en-US"/>
        </a:p>
      </dgm:t>
    </dgm:pt>
    <dgm:pt modelId="{F17B226F-F92E-A645-8C95-40D44D9EA94E}" type="pres">
      <dgm:prSet presAssocID="{F2ECC868-F567-49C6-8011-D886AD19F2EE}" presName="linear" presStyleCnt="0">
        <dgm:presLayoutVars>
          <dgm:animLvl val="lvl"/>
          <dgm:resizeHandles val="exact"/>
        </dgm:presLayoutVars>
      </dgm:prSet>
      <dgm:spPr/>
    </dgm:pt>
    <dgm:pt modelId="{ED8C6D2A-C844-E048-AFFC-B2C114BF2A76}" type="pres">
      <dgm:prSet presAssocID="{B34DCD99-A0E9-458E-B257-308B8C96BFE0}" presName="parentText" presStyleLbl="node1" presStyleIdx="0" presStyleCnt="6">
        <dgm:presLayoutVars>
          <dgm:chMax val="0"/>
          <dgm:bulletEnabled val="1"/>
        </dgm:presLayoutVars>
      </dgm:prSet>
      <dgm:spPr/>
    </dgm:pt>
    <dgm:pt modelId="{268CD629-6FDB-5642-B3DA-EC0BB39301B9}" type="pres">
      <dgm:prSet presAssocID="{64824845-0A0C-4AC7-B8BB-4D8B8B5613B3}" presName="spacer" presStyleCnt="0"/>
      <dgm:spPr/>
    </dgm:pt>
    <dgm:pt modelId="{88061FEA-A93D-1547-A118-FB36B2177D26}" type="pres">
      <dgm:prSet presAssocID="{BB589388-8D69-4505-B7E1-E3BF635DA7BB}" presName="parentText" presStyleLbl="node1" presStyleIdx="1" presStyleCnt="6">
        <dgm:presLayoutVars>
          <dgm:chMax val="0"/>
          <dgm:bulletEnabled val="1"/>
        </dgm:presLayoutVars>
      </dgm:prSet>
      <dgm:spPr/>
    </dgm:pt>
    <dgm:pt modelId="{4DB7E3EE-2C60-3C4C-BDFA-157EEC04F541}" type="pres">
      <dgm:prSet presAssocID="{D9C848DE-5930-4A02-9853-D5EAE267689E}" presName="spacer" presStyleCnt="0"/>
      <dgm:spPr/>
    </dgm:pt>
    <dgm:pt modelId="{E1BC9CDA-F5BB-A846-A494-37E9C9E0C1B1}" type="pres">
      <dgm:prSet presAssocID="{16993FB2-3002-48CB-8B9C-1A7B3DE5BBAA}" presName="parentText" presStyleLbl="node1" presStyleIdx="2" presStyleCnt="6">
        <dgm:presLayoutVars>
          <dgm:chMax val="0"/>
          <dgm:bulletEnabled val="1"/>
        </dgm:presLayoutVars>
      </dgm:prSet>
      <dgm:spPr/>
    </dgm:pt>
    <dgm:pt modelId="{29B09BAE-C29C-F548-A019-6F1BD3094B04}" type="pres">
      <dgm:prSet presAssocID="{92A5813D-D46D-48AA-9FC0-BFA18D28F243}" presName="spacer" presStyleCnt="0"/>
      <dgm:spPr/>
    </dgm:pt>
    <dgm:pt modelId="{3D594F5A-B659-594D-A1C0-D1D40B6FCED5}" type="pres">
      <dgm:prSet presAssocID="{575F9BE4-D0D0-4EFF-80AC-7A2B9C9EF5CC}" presName="parentText" presStyleLbl="node1" presStyleIdx="3" presStyleCnt="6">
        <dgm:presLayoutVars>
          <dgm:chMax val="0"/>
          <dgm:bulletEnabled val="1"/>
        </dgm:presLayoutVars>
      </dgm:prSet>
      <dgm:spPr/>
    </dgm:pt>
    <dgm:pt modelId="{2FF9E0DE-4F51-7B46-B701-C625BC2B63DE}" type="pres">
      <dgm:prSet presAssocID="{3701204B-9FB9-4F85-9FE4-1531BACADA3A}" presName="spacer" presStyleCnt="0"/>
      <dgm:spPr/>
    </dgm:pt>
    <dgm:pt modelId="{52CFD8A8-9D4B-8547-A43F-18F646248EBF}" type="pres">
      <dgm:prSet presAssocID="{AE64D273-0B31-4377-9C5D-B62CC12A1F91}" presName="parentText" presStyleLbl="node1" presStyleIdx="4" presStyleCnt="6">
        <dgm:presLayoutVars>
          <dgm:chMax val="0"/>
          <dgm:bulletEnabled val="1"/>
        </dgm:presLayoutVars>
      </dgm:prSet>
      <dgm:spPr/>
    </dgm:pt>
    <dgm:pt modelId="{173249F3-FAD7-DB48-BF3E-F399AF7F03AB}" type="pres">
      <dgm:prSet presAssocID="{67EAAD11-2CFC-4A12-8F95-2C474F89FA4D}" presName="spacer" presStyleCnt="0"/>
      <dgm:spPr/>
    </dgm:pt>
    <dgm:pt modelId="{90B1C190-42A7-FD41-8B70-4EBE68949DE6}" type="pres">
      <dgm:prSet presAssocID="{3696B01C-9251-47E1-B956-F5BFC8206B98}" presName="parentText" presStyleLbl="node1" presStyleIdx="5" presStyleCnt="6">
        <dgm:presLayoutVars>
          <dgm:chMax val="0"/>
          <dgm:bulletEnabled val="1"/>
        </dgm:presLayoutVars>
      </dgm:prSet>
      <dgm:spPr/>
    </dgm:pt>
  </dgm:ptLst>
  <dgm:cxnLst>
    <dgm:cxn modelId="{58482B08-7E5D-4381-88A9-A6626B12D5F7}" srcId="{F2ECC868-F567-49C6-8011-D886AD19F2EE}" destId="{575F9BE4-D0D0-4EFF-80AC-7A2B9C9EF5CC}" srcOrd="3" destOrd="0" parTransId="{D068B22C-EB17-46E4-93C8-2AE07F9DC4A4}" sibTransId="{3701204B-9FB9-4F85-9FE4-1531BACADA3A}"/>
    <dgm:cxn modelId="{40B3731F-4F4C-CC4C-BA5B-20439846AADB}" type="presOf" srcId="{3696B01C-9251-47E1-B956-F5BFC8206B98}" destId="{90B1C190-42A7-FD41-8B70-4EBE68949DE6}" srcOrd="0" destOrd="0" presId="urn:microsoft.com/office/officeart/2005/8/layout/vList2"/>
    <dgm:cxn modelId="{C0C6C137-D816-F543-981E-E33FBB7332D1}" type="presOf" srcId="{16993FB2-3002-48CB-8B9C-1A7B3DE5BBAA}" destId="{E1BC9CDA-F5BB-A846-A494-37E9C9E0C1B1}" srcOrd="0" destOrd="0" presId="urn:microsoft.com/office/officeart/2005/8/layout/vList2"/>
    <dgm:cxn modelId="{18111A3E-99BB-0A47-A83E-FE0E352310DF}" type="presOf" srcId="{BB589388-8D69-4505-B7E1-E3BF635DA7BB}" destId="{88061FEA-A93D-1547-A118-FB36B2177D26}" srcOrd="0" destOrd="0" presId="urn:microsoft.com/office/officeart/2005/8/layout/vList2"/>
    <dgm:cxn modelId="{13DA3148-F597-4E60-A74B-D0DCBED3B668}" srcId="{F2ECC868-F567-49C6-8011-D886AD19F2EE}" destId="{BB589388-8D69-4505-B7E1-E3BF635DA7BB}" srcOrd="1" destOrd="0" parTransId="{EA869808-1349-4982-A9C9-3F58BAE51EEA}" sibTransId="{D9C848DE-5930-4A02-9853-D5EAE267689E}"/>
    <dgm:cxn modelId="{4ACBBB49-AB51-E949-B26F-C331CB0E999A}" type="presOf" srcId="{AE64D273-0B31-4377-9C5D-B62CC12A1F91}" destId="{52CFD8A8-9D4B-8547-A43F-18F646248EBF}" srcOrd="0" destOrd="0" presId="urn:microsoft.com/office/officeart/2005/8/layout/vList2"/>
    <dgm:cxn modelId="{5500C660-A7D4-4E61-B066-C0DA28B86DDA}" srcId="{F2ECC868-F567-49C6-8011-D886AD19F2EE}" destId="{B34DCD99-A0E9-458E-B257-308B8C96BFE0}" srcOrd="0" destOrd="0" parTransId="{D2F7E137-2AC5-42F1-BC74-1F42B50F3A6A}" sibTransId="{64824845-0A0C-4AC7-B8BB-4D8B8B5613B3}"/>
    <dgm:cxn modelId="{D367CA91-49C1-4B41-A257-79CC4D858F64}" type="presOf" srcId="{F2ECC868-F567-49C6-8011-D886AD19F2EE}" destId="{F17B226F-F92E-A645-8C95-40D44D9EA94E}" srcOrd="0" destOrd="0" presId="urn:microsoft.com/office/officeart/2005/8/layout/vList2"/>
    <dgm:cxn modelId="{B2199B94-BC63-4677-B688-594C027C48D6}" srcId="{F2ECC868-F567-49C6-8011-D886AD19F2EE}" destId="{AE64D273-0B31-4377-9C5D-B62CC12A1F91}" srcOrd="4" destOrd="0" parTransId="{57B47A7A-AAAB-4FB2-8C02-034CC60BE47E}" sibTransId="{67EAAD11-2CFC-4A12-8F95-2C474F89FA4D}"/>
    <dgm:cxn modelId="{76FC4995-CC3E-42B7-B4EF-A290EED12969}" srcId="{F2ECC868-F567-49C6-8011-D886AD19F2EE}" destId="{3696B01C-9251-47E1-B956-F5BFC8206B98}" srcOrd="5" destOrd="0" parTransId="{226FA3D7-F73A-492D-B825-23ACACF82DFF}" sibTransId="{8DF38CC6-83B7-468D-9A14-7138C2758343}"/>
    <dgm:cxn modelId="{70DF6996-A93D-F84F-AC05-C4F9A52562D3}" type="presOf" srcId="{B34DCD99-A0E9-458E-B257-308B8C96BFE0}" destId="{ED8C6D2A-C844-E048-AFFC-B2C114BF2A76}" srcOrd="0" destOrd="0" presId="urn:microsoft.com/office/officeart/2005/8/layout/vList2"/>
    <dgm:cxn modelId="{B994AE9C-BF57-374C-A3B8-ACBC2353001E}" type="presOf" srcId="{575F9BE4-D0D0-4EFF-80AC-7A2B9C9EF5CC}" destId="{3D594F5A-B659-594D-A1C0-D1D40B6FCED5}" srcOrd="0" destOrd="0" presId="urn:microsoft.com/office/officeart/2005/8/layout/vList2"/>
    <dgm:cxn modelId="{CD92CFDE-56B6-4276-B39F-A5F390407294}" srcId="{F2ECC868-F567-49C6-8011-D886AD19F2EE}" destId="{16993FB2-3002-48CB-8B9C-1A7B3DE5BBAA}" srcOrd="2" destOrd="0" parTransId="{0AF1EB3C-D616-4F08-977D-BDF8BCB54B5E}" sibTransId="{92A5813D-D46D-48AA-9FC0-BFA18D28F243}"/>
    <dgm:cxn modelId="{03177818-5DEB-AA40-99C3-69D4A9CA6B16}" type="presParOf" srcId="{F17B226F-F92E-A645-8C95-40D44D9EA94E}" destId="{ED8C6D2A-C844-E048-AFFC-B2C114BF2A76}" srcOrd="0" destOrd="0" presId="urn:microsoft.com/office/officeart/2005/8/layout/vList2"/>
    <dgm:cxn modelId="{A38F2234-174B-C643-9AD7-2EC249FC6C12}" type="presParOf" srcId="{F17B226F-F92E-A645-8C95-40D44D9EA94E}" destId="{268CD629-6FDB-5642-B3DA-EC0BB39301B9}" srcOrd="1" destOrd="0" presId="urn:microsoft.com/office/officeart/2005/8/layout/vList2"/>
    <dgm:cxn modelId="{E1AB0308-F340-904F-85EE-18957AFFA0B0}" type="presParOf" srcId="{F17B226F-F92E-A645-8C95-40D44D9EA94E}" destId="{88061FEA-A93D-1547-A118-FB36B2177D26}" srcOrd="2" destOrd="0" presId="urn:microsoft.com/office/officeart/2005/8/layout/vList2"/>
    <dgm:cxn modelId="{E05A2135-B1FC-9C45-9EEC-316DFEDD54F0}" type="presParOf" srcId="{F17B226F-F92E-A645-8C95-40D44D9EA94E}" destId="{4DB7E3EE-2C60-3C4C-BDFA-157EEC04F541}" srcOrd="3" destOrd="0" presId="urn:microsoft.com/office/officeart/2005/8/layout/vList2"/>
    <dgm:cxn modelId="{E22BFAFE-2C6E-9844-B6BA-AA43A5DE17B6}" type="presParOf" srcId="{F17B226F-F92E-A645-8C95-40D44D9EA94E}" destId="{E1BC9CDA-F5BB-A846-A494-37E9C9E0C1B1}" srcOrd="4" destOrd="0" presId="urn:microsoft.com/office/officeart/2005/8/layout/vList2"/>
    <dgm:cxn modelId="{DBB53159-E701-1847-A86D-111FBE8BB604}" type="presParOf" srcId="{F17B226F-F92E-A645-8C95-40D44D9EA94E}" destId="{29B09BAE-C29C-F548-A019-6F1BD3094B04}" srcOrd="5" destOrd="0" presId="urn:microsoft.com/office/officeart/2005/8/layout/vList2"/>
    <dgm:cxn modelId="{4A5298C6-799A-CB41-8EC9-C8893F6D35FF}" type="presParOf" srcId="{F17B226F-F92E-A645-8C95-40D44D9EA94E}" destId="{3D594F5A-B659-594D-A1C0-D1D40B6FCED5}" srcOrd="6" destOrd="0" presId="urn:microsoft.com/office/officeart/2005/8/layout/vList2"/>
    <dgm:cxn modelId="{EBB4CCF2-D74B-CC4E-BD08-8B21D18F4F99}" type="presParOf" srcId="{F17B226F-F92E-A645-8C95-40D44D9EA94E}" destId="{2FF9E0DE-4F51-7B46-B701-C625BC2B63DE}" srcOrd="7" destOrd="0" presId="urn:microsoft.com/office/officeart/2005/8/layout/vList2"/>
    <dgm:cxn modelId="{9C88770C-2137-AC4E-910A-A231079E54C7}" type="presParOf" srcId="{F17B226F-F92E-A645-8C95-40D44D9EA94E}" destId="{52CFD8A8-9D4B-8547-A43F-18F646248EBF}" srcOrd="8" destOrd="0" presId="urn:microsoft.com/office/officeart/2005/8/layout/vList2"/>
    <dgm:cxn modelId="{947853E2-74D4-5649-9210-057A9ADBC2A4}" type="presParOf" srcId="{F17B226F-F92E-A645-8C95-40D44D9EA94E}" destId="{173249F3-FAD7-DB48-BF3E-F399AF7F03AB}" srcOrd="9" destOrd="0" presId="urn:microsoft.com/office/officeart/2005/8/layout/vList2"/>
    <dgm:cxn modelId="{1F0C6C3D-82B3-2C44-A4A0-E33FA91C15E2}" type="presParOf" srcId="{F17B226F-F92E-A645-8C95-40D44D9EA94E}" destId="{90B1C190-42A7-FD41-8B70-4EBE68949DE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C6D2A-C844-E048-AFFC-B2C114BF2A76}">
      <dsp:nvSpPr>
        <dsp:cNvPr id="0" name=""/>
        <dsp:cNvSpPr/>
      </dsp:nvSpPr>
      <dsp:spPr>
        <a:xfrm>
          <a:off x="0" y="2931"/>
          <a:ext cx="6263640" cy="9069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solidFill>
                <a:schemeClr val="tx1"/>
              </a:solidFill>
              <a:latin typeface="Courier New" panose="02070309020205020404" pitchFamily="49" charset="0"/>
              <a:cs typeface="Courier New" panose="02070309020205020404" pitchFamily="49" charset="0"/>
            </a:rPr>
            <a:t>1) What does it mean to think geographically? How does where we think geography from matter in terms of who gets to be recognized as a maker of geographical knowledge, and who gets to be recognized as a 'subject' of geographical knowledge?</a:t>
          </a:r>
          <a:endParaRPr lang="en-US" sz="1400" kern="1200">
            <a:solidFill>
              <a:schemeClr val="tx1"/>
            </a:solidFill>
            <a:latin typeface="Courier New" panose="02070309020205020404" pitchFamily="49" charset="0"/>
            <a:cs typeface="Courier New" panose="02070309020205020404" pitchFamily="49" charset="0"/>
          </a:endParaRPr>
        </a:p>
      </dsp:txBody>
      <dsp:txXfrm>
        <a:off x="44275" y="47206"/>
        <a:ext cx="6175090" cy="818428"/>
      </dsp:txXfrm>
    </dsp:sp>
    <dsp:sp modelId="{88061FEA-A93D-1547-A118-FB36B2177D26}">
      <dsp:nvSpPr>
        <dsp:cNvPr id="0" name=""/>
        <dsp:cNvSpPr/>
      </dsp:nvSpPr>
      <dsp:spPr>
        <a:xfrm>
          <a:off x="0" y="921301"/>
          <a:ext cx="6263640" cy="90697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solidFill>
                <a:schemeClr val="tx1"/>
              </a:solidFill>
              <a:latin typeface="Courier New" panose="02070309020205020404" pitchFamily="49" charset="0"/>
              <a:cs typeface="Courier New" panose="02070309020205020404" pitchFamily="49" charset="0"/>
            </a:rPr>
            <a:t>2) How have approaches to geographical research changed over the last 100 years? How is the making of geographical knowledge contested and resisted?</a:t>
          </a:r>
          <a:endParaRPr lang="en-US" sz="1400" kern="1200">
            <a:solidFill>
              <a:schemeClr val="tx1"/>
            </a:solidFill>
            <a:latin typeface="Courier New" panose="02070309020205020404" pitchFamily="49" charset="0"/>
            <a:cs typeface="Courier New" panose="02070309020205020404" pitchFamily="49" charset="0"/>
          </a:endParaRPr>
        </a:p>
      </dsp:txBody>
      <dsp:txXfrm>
        <a:off x="44275" y="965576"/>
        <a:ext cx="6175090" cy="818428"/>
      </dsp:txXfrm>
    </dsp:sp>
    <dsp:sp modelId="{E1BC9CDA-F5BB-A846-A494-37E9C9E0C1B1}">
      <dsp:nvSpPr>
        <dsp:cNvPr id="0" name=""/>
        <dsp:cNvSpPr/>
      </dsp:nvSpPr>
      <dsp:spPr>
        <a:xfrm>
          <a:off x="0" y="1839670"/>
          <a:ext cx="6263640" cy="90697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solidFill>
                <a:schemeClr val="tx1"/>
              </a:solidFill>
              <a:latin typeface="Courier New" panose="02070309020205020404" pitchFamily="49" charset="0"/>
              <a:cs typeface="Courier New" panose="02070309020205020404" pitchFamily="49" charset="0"/>
            </a:rPr>
            <a:t>3) How does this reflect the influence of different social, political and intellectual contexts and the long histories of colonialism and empire?</a:t>
          </a:r>
          <a:endParaRPr lang="en-US" sz="1400" kern="1200">
            <a:solidFill>
              <a:schemeClr val="tx1"/>
            </a:solidFill>
            <a:latin typeface="Courier New" panose="02070309020205020404" pitchFamily="49" charset="0"/>
            <a:cs typeface="Courier New" panose="02070309020205020404" pitchFamily="49" charset="0"/>
          </a:endParaRPr>
        </a:p>
      </dsp:txBody>
      <dsp:txXfrm>
        <a:off x="44275" y="1883945"/>
        <a:ext cx="6175090" cy="818428"/>
      </dsp:txXfrm>
    </dsp:sp>
    <dsp:sp modelId="{3D594F5A-B659-594D-A1C0-D1D40B6FCED5}">
      <dsp:nvSpPr>
        <dsp:cNvPr id="0" name=""/>
        <dsp:cNvSpPr/>
      </dsp:nvSpPr>
      <dsp:spPr>
        <a:xfrm>
          <a:off x="0" y="2758039"/>
          <a:ext cx="6263640" cy="90697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solidFill>
                <a:schemeClr val="tx1"/>
              </a:solidFill>
              <a:latin typeface="Courier New" panose="02070309020205020404" pitchFamily="49" charset="0"/>
              <a:cs typeface="Courier New" panose="02070309020205020404" pitchFamily="49" charset="0"/>
            </a:rPr>
            <a:t>4) What particular philosophies and theories have influenced geography the most? What are the challenges to these theories? </a:t>
          </a:r>
          <a:endParaRPr lang="en-US" sz="1400" kern="1200">
            <a:solidFill>
              <a:schemeClr val="tx1"/>
            </a:solidFill>
            <a:latin typeface="Courier New" panose="02070309020205020404" pitchFamily="49" charset="0"/>
            <a:cs typeface="Courier New" panose="02070309020205020404" pitchFamily="49" charset="0"/>
          </a:endParaRPr>
        </a:p>
      </dsp:txBody>
      <dsp:txXfrm>
        <a:off x="44275" y="2802314"/>
        <a:ext cx="6175090" cy="818428"/>
      </dsp:txXfrm>
    </dsp:sp>
    <dsp:sp modelId="{52CFD8A8-9D4B-8547-A43F-18F646248EBF}">
      <dsp:nvSpPr>
        <dsp:cNvPr id="0" name=""/>
        <dsp:cNvSpPr/>
      </dsp:nvSpPr>
      <dsp:spPr>
        <a:xfrm>
          <a:off x="0" y="3676408"/>
          <a:ext cx="6263640" cy="90697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latin typeface="Courier New" panose="02070309020205020404" pitchFamily="49" charset="0"/>
              <a:cs typeface="Courier New" panose="02070309020205020404" pitchFamily="49" charset="0"/>
            </a:rPr>
            <a:t>5) What does it mean (for your research) to adopt one kind of theoretical perspective – one way of thinking geographically – over another? Or, how do methods matter?</a:t>
          </a:r>
          <a:endParaRPr lang="en-US" sz="1400" kern="1200" dirty="0">
            <a:solidFill>
              <a:schemeClr val="tx1"/>
            </a:solidFill>
            <a:latin typeface="Courier New" panose="02070309020205020404" pitchFamily="49" charset="0"/>
            <a:cs typeface="Courier New" panose="02070309020205020404" pitchFamily="49" charset="0"/>
          </a:endParaRPr>
        </a:p>
      </dsp:txBody>
      <dsp:txXfrm>
        <a:off x="44275" y="3720683"/>
        <a:ext cx="6175090" cy="818428"/>
      </dsp:txXfrm>
    </dsp:sp>
    <dsp:sp modelId="{90B1C190-42A7-FD41-8B70-4EBE68949DE6}">
      <dsp:nvSpPr>
        <dsp:cNvPr id="0" name=""/>
        <dsp:cNvSpPr/>
      </dsp:nvSpPr>
      <dsp:spPr>
        <a:xfrm>
          <a:off x="0" y="4594777"/>
          <a:ext cx="6263640" cy="9069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latin typeface="Courier New" panose="02070309020205020404" pitchFamily="49" charset="0"/>
              <a:cs typeface="Courier New" panose="02070309020205020404" pitchFamily="49" charset="0"/>
            </a:rPr>
            <a:t>6) How can geography be decolonized and what is the role of the university in this praxis?</a:t>
          </a:r>
          <a:br>
            <a:rPr lang="en-GB" sz="1400" kern="1200" dirty="0">
              <a:solidFill>
                <a:schemeClr val="tx1"/>
              </a:solidFill>
              <a:latin typeface="Courier New" panose="02070309020205020404" pitchFamily="49" charset="0"/>
              <a:cs typeface="Courier New" panose="02070309020205020404" pitchFamily="49" charset="0"/>
            </a:rPr>
          </a:br>
          <a:endParaRPr lang="en-US" sz="1400" kern="1200" dirty="0">
            <a:solidFill>
              <a:schemeClr val="tx1"/>
            </a:solidFill>
            <a:latin typeface="Courier New" panose="02070309020205020404" pitchFamily="49" charset="0"/>
            <a:cs typeface="Courier New" panose="02070309020205020404" pitchFamily="49" charset="0"/>
          </a:endParaRPr>
        </a:p>
      </dsp:txBody>
      <dsp:txXfrm>
        <a:off x="44275" y="4639052"/>
        <a:ext cx="6175090" cy="8184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13E8B-7900-FE43-AE10-8C2044E8FF17}" type="datetimeFigureOut">
              <a:rPr lang="en-US" smtClean="0"/>
              <a:t>9/21/23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39039-2380-A948-8C47-44DF5A8B6CEF}" type="slidenum">
              <a:rPr lang="en-US" smtClean="0"/>
              <a:t>‹#›</a:t>
            </a:fld>
            <a:endParaRPr lang="en-US"/>
          </a:p>
        </p:txBody>
      </p:sp>
    </p:spTree>
    <p:extLst>
      <p:ext uri="{BB962C8B-B14F-4D97-AF65-F5344CB8AC3E}">
        <p14:creationId xmlns:p14="http://schemas.microsoft.com/office/powerpoint/2010/main" val="71316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766BF489-4964-9A42-B47E-3603CCE7D5DB}"/>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EE12E780-B396-5B48-9F9C-61E8E27360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7651" name="Slide Number Placeholder 3">
            <a:extLst>
              <a:ext uri="{FF2B5EF4-FFF2-40B4-BE49-F238E27FC236}">
                <a16:creationId xmlns:a16="http://schemas.microsoft.com/office/drawing/2014/main" id="{613A9A26-B15F-FB47-9C8F-B0DB834976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8ABFB6D-9BCB-D04C-B443-40092FD42B7C}" type="slidenum">
              <a:rPr lang="en-GB" altLang="en-US" smtClean="0">
                <a:latin typeface="Arial" panose="020B0604020202020204" pitchFamily="34" charset="0"/>
              </a:rPr>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B1D7EAE7-D5BF-7D42-ADE0-AD99A0E48826}"/>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2C5942B4-80C2-0245-B8F0-A4A0ABAA9C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6803" name="Slide Number Placeholder 3">
            <a:extLst>
              <a:ext uri="{FF2B5EF4-FFF2-40B4-BE49-F238E27FC236}">
                <a16:creationId xmlns:a16="http://schemas.microsoft.com/office/drawing/2014/main" id="{92E1AB4D-FAE1-AB47-B9C8-FA68D2FB644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C3BA97-4A55-C944-8779-831401B0BE01}" type="slidenum">
              <a:rPr lang="en-GB" altLang="en-US" smtClean="0">
                <a:latin typeface="Arial" panose="020B0604020202020204" pitchFamily="34" charset="0"/>
              </a:rPr>
              <a:pPr/>
              <a:t>34</a:t>
            </a:fld>
            <a:endParaRPr lang="en-GB" altLang="en-US">
              <a:latin typeface="Arial" panose="020B0604020202020204" pitchFamily="34" charset="0"/>
            </a:endParaRPr>
          </a:p>
        </p:txBody>
      </p:sp>
    </p:spTree>
    <p:extLst>
      <p:ext uri="{BB962C8B-B14F-4D97-AF65-F5344CB8AC3E}">
        <p14:creationId xmlns:p14="http://schemas.microsoft.com/office/powerpoint/2010/main" val="77530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105D6721-FB7F-D34F-9BAE-DEB719077FAC}"/>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4FF8B03B-ACDF-3749-8A06-0D9A23EEC4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8851" name="Slide Number Placeholder 3">
            <a:extLst>
              <a:ext uri="{FF2B5EF4-FFF2-40B4-BE49-F238E27FC236}">
                <a16:creationId xmlns:a16="http://schemas.microsoft.com/office/drawing/2014/main" id="{BE18EFA1-73FE-6B4A-9649-7D083F66EAC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104A04-4E25-4D4D-B551-11FE9EFA636B}" type="slidenum">
              <a:rPr lang="en-GB" altLang="en-US" smtClean="0">
                <a:latin typeface="Arial" panose="020B0604020202020204" pitchFamily="34" charset="0"/>
              </a:rPr>
              <a:pPr/>
              <a:t>35</a:t>
            </a:fld>
            <a:endParaRPr lang="en-GB" altLang="en-US">
              <a:latin typeface="Arial" panose="020B0604020202020204" pitchFamily="34" charset="0"/>
            </a:endParaRPr>
          </a:p>
        </p:txBody>
      </p:sp>
    </p:spTree>
    <p:extLst>
      <p:ext uri="{BB962C8B-B14F-4D97-AF65-F5344CB8AC3E}">
        <p14:creationId xmlns:p14="http://schemas.microsoft.com/office/powerpoint/2010/main" val="296638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E2CD71A-A355-5B49-AB09-0012FEF902C5}"/>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014EC72F-FAED-8C41-A3C9-D9A4CD3037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80899" name="Slide Number Placeholder 3">
            <a:extLst>
              <a:ext uri="{FF2B5EF4-FFF2-40B4-BE49-F238E27FC236}">
                <a16:creationId xmlns:a16="http://schemas.microsoft.com/office/drawing/2014/main" id="{D8BE92C1-C983-8442-830E-E5496E100B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9B9293E-749A-A640-8D9A-4BA715857CB0}" type="slidenum">
              <a:rPr lang="en-GB" altLang="en-US" smtClean="0">
                <a:latin typeface="Arial" panose="020B0604020202020204" pitchFamily="34" charset="0"/>
              </a:rPr>
              <a:pPr/>
              <a:t>36</a:t>
            </a:fld>
            <a:endParaRPr lang="en-GB" altLang="en-US">
              <a:latin typeface="Arial" panose="020B0604020202020204" pitchFamily="34" charset="0"/>
            </a:endParaRPr>
          </a:p>
        </p:txBody>
      </p:sp>
    </p:spTree>
    <p:extLst>
      <p:ext uri="{BB962C8B-B14F-4D97-AF65-F5344CB8AC3E}">
        <p14:creationId xmlns:p14="http://schemas.microsoft.com/office/powerpoint/2010/main" val="317015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9A731444-722E-0444-B1AB-95889586D2B1}"/>
              </a:ext>
            </a:extLst>
          </p:cNvPr>
          <p:cNvSpPr>
            <a:spLocks noGrp="1" noRot="1" noChangeAspect="1" noChangeArrowheads="1" noTextEdit="1"/>
          </p:cNvSpPr>
          <p:nvPr>
            <p:ph type="sldImg"/>
          </p:nvPr>
        </p:nvSpPr>
        <p:spPr>
          <a:ln/>
        </p:spPr>
      </p:sp>
      <p:sp>
        <p:nvSpPr>
          <p:cNvPr id="82946" name="Notes Placeholder 2">
            <a:extLst>
              <a:ext uri="{FF2B5EF4-FFF2-40B4-BE49-F238E27FC236}">
                <a16:creationId xmlns:a16="http://schemas.microsoft.com/office/drawing/2014/main" id="{A101B71F-79EB-6E48-9ECA-4F463C3FD4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82947" name="Slide Number Placeholder 3">
            <a:extLst>
              <a:ext uri="{FF2B5EF4-FFF2-40B4-BE49-F238E27FC236}">
                <a16:creationId xmlns:a16="http://schemas.microsoft.com/office/drawing/2014/main" id="{02F554FB-2E67-0E49-91DD-31B18AA0E03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829D3C8-333B-CB4A-A900-E1191DC9C829}" type="slidenum">
              <a:rPr lang="en-GB" altLang="en-US" smtClean="0">
                <a:latin typeface="Arial" panose="020B0604020202020204" pitchFamily="34" charset="0"/>
              </a:rPr>
              <a:pPr/>
              <a:t>38</a:t>
            </a:fld>
            <a:endParaRPr lang="en-GB" altLang="en-US">
              <a:latin typeface="Arial" panose="020B0604020202020204" pitchFamily="34" charset="0"/>
            </a:endParaRPr>
          </a:p>
        </p:txBody>
      </p:sp>
    </p:spTree>
    <p:extLst>
      <p:ext uri="{BB962C8B-B14F-4D97-AF65-F5344CB8AC3E}">
        <p14:creationId xmlns:p14="http://schemas.microsoft.com/office/powerpoint/2010/main" val="843840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B3E67EB0-A7A4-CF40-A955-828AE6F57BB4}"/>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9A393A92-4282-AF41-AEEB-2A9E202A28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86019" name="Slide Number Placeholder 3">
            <a:extLst>
              <a:ext uri="{FF2B5EF4-FFF2-40B4-BE49-F238E27FC236}">
                <a16:creationId xmlns:a16="http://schemas.microsoft.com/office/drawing/2014/main" id="{53A58B48-3E4B-054A-B67A-738A081B9B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2E178B9-6CBD-1A44-8487-F746DB4AA448}" type="slidenum">
              <a:rPr lang="en-GB" altLang="en-US" smtClean="0">
                <a:latin typeface="Arial" panose="020B0604020202020204" pitchFamily="34" charset="0"/>
              </a:rPr>
              <a:pPr/>
              <a:t>47</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0ABBD3F-A415-584E-8686-8B4A86FDF93B}"/>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EF293B0C-07D5-DA41-9B0D-99AC048DCA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2771" name="Slide Number Placeholder 3">
            <a:extLst>
              <a:ext uri="{FF2B5EF4-FFF2-40B4-BE49-F238E27FC236}">
                <a16:creationId xmlns:a16="http://schemas.microsoft.com/office/drawing/2014/main" id="{05AF58AF-6914-AC4F-888D-DC684F3DEB4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976C8A-6CB9-0843-A650-FE1E8C456C76}" type="slidenum">
              <a:rPr lang="en-GB" altLang="en-US" smtClean="0">
                <a:latin typeface="Arial" panose="020B0604020202020204" pitchFamily="34" charset="0"/>
              </a:rPr>
              <a:pPr/>
              <a:t>4</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5F84E048-0B7C-5D40-81D5-0D768D499750}"/>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36410264-F739-C646-B7AF-D6F2E23F63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4275" name="Slide Number Placeholder 3">
            <a:extLst>
              <a:ext uri="{FF2B5EF4-FFF2-40B4-BE49-F238E27FC236}">
                <a16:creationId xmlns:a16="http://schemas.microsoft.com/office/drawing/2014/main" id="{E546A9FC-0B97-F34E-9A16-4D7C8D70B22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D9F0FE6-9F84-2C4E-9EE5-9FDFBE3D82F8}" type="slidenum">
              <a:rPr lang="en-GB" altLang="en-US" smtClean="0">
                <a:latin typeface="Arial" panose="020B0604020202020204" pitchFamily="34" charset="0"/>
              </a:rPr>
              <a:pPr/>
              <a:t>22</a:t>
            </a:fld>
            <a:endParaRPr lang="en-GB" altLang="en-US">
              <a:latin typeface="Arial" panose="020B0604020202020204" pitchFamily="34" charset="0"/>
            </a:endParaRPr>
          </a:p>
        </p:txBody>
      </p:sp>
    </p:spTree>
    <p:extLst>
      <p:ext uri="{BB962C8B-B14F-4D97-AF65-F5344CB8AC3E}">
        <p14:creationId xmlns:p14="http://schemas.microsoft.com/office/powerpoint/2010/main" val="150021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CFB5397-4CFE-FB46-8EE0-24A270B9BBFC}"/>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id="{5BD08223-CD0D-364C-BD95-5223FD8F25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7347" name="Slide Number Placeholder 3">
            <a:extLst>
              <a:ext uri="{FF2B5EF4-FFF2-40B4-BE49-F238E27FC236}">
                <a16:creationId xmlns:a16="http://schemas.microsoft.com/office/drawing/2014/main" id="{6DDF02A6-1B89-C343-BC5B-6A1B49563B8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C649F1A-94AE-5A49-9099-CCFFFDC00A85}" type="slidenum">
              <a:rPr lang="en-GB" altLang="en-US" smtClean="0">
                <a:latin typeface="Arial" panose="020B0604020202020204" pitchFamily="34" charset="0"/>
              </a:rPr>
              <a:pPr/>
              <a:t>25</a:t>
            </a:fld>
            <a:endParaRPr lang="en-GB" altLang="en-US">
              <a:latin typeface="Arial" panose="020B0604020202020204" pitchFamily="34" charset="0"/>
            </a:endParaRPr>
          </a:p>
        </p:txBody>
      </p:sp>
    </p:spTree>
    <p:extLst>
      <p:ext uri="{BB962C8B-B14F-4D97-AF65-F5344CB8AC3E}">
        <p14:creationId xmlns:p14="http://schemas.microsoft.com/office/powerpoint/2010/main" val="135709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7AE006CB-420D-4C41-8642-1338B35B7374}"/>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944B18B4-3C66-3247-9048-933BAA7175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9395" name="Slide Number Placeholder 3">
            <a:extLst>
              <a:ext uri="{FF2B5EF4-FFF2-40B4-BE49-F238E27FC236}">
                <a16:creationId xmlns:a16="http://schemas.microsoft.com/office/drawing/2014/main" id="{EA0C47D1-9805-604D-937C-78B4CB45147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18CBE7-FE05-5E48-BF9F-3DCA3A0BF857}" type="slidenum">
              <a:rPr lang="en-GB" altLang="en-US" smtClean="0">
                <a:latin typeface="Arial" panose="020B0604020202020204" pitchFamily="34" charset="0"/>
              </a:rPr>
              <a:pPr/>
              <a:t>26</a:t>
            </a:fld>
            <a:endParaRPr lang="en-GB" altLang="en-US">
              <a:latin typeface="Arial" panose="020B0604020202020204" pitchFamily="34" charset="0"/>
            </a:endParaRPr>
          </a:p>
        </p:txBody>
      </p:sp>
    </p:spTree>
    <p:extLst>
      <p:ext uri="{BB962C8B-B14F-4D97-AF65-F5344CB8AC3E}">
        <p14:creationId xmlns:p14="http://schemas.microsoft.com/office/powerpoint/2010/main" val="195086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CFF1821F-13D6-2C42-A522-3F3F2F7A5347}"/>
              </a:ext>
            </a:extLst>
          </p:cNvPr>
          <p:cNvSpPr>
            <a:spLocks noGrp="1" noRot="1" noChangeAspect="1" noChangeArrowheads="1" noTextEdit="1"/>
          </p:cNvSpPr>
          <p:nvPr>
            <p:ph type="sldImg"/>
          </p:nvPr>
        </p:nvSpPr>
        <p:spPr>
          <a:ln/>
        </p:spPr>
      </p:sp>
      <p:sp>
        <p:nvSpPr>
          <p:cNvPr id="61442" name="Notes Placeholder 2">
            <a:extLst>
              <a:ext uri="{FF2B5EF4-FFF2-40B4-BE49-F238E27FC236}">
                <a16:creationId xmlns:a16="http://schemas.microsoft.com/office/drawing/2014/main" id="{6B1FBEA4-DCC8-BF48-9579-01831401E2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1443" name="Slide Number Placeholder 3">
            <a:extLst>
              <a:ext uri="{FF2B5EF4-FFF2-40B4-BE49-F238E27FC236}">
                <a16:creationId xmlns:a16="http://schemas.microsoft.com/office/drawing/2014/main" id="{AB2F11C7-C0F3-754C-8557-5C5E013306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1BBFEE2-EA10-734D-8F09-A33DA119CEDA}" type="slidenum">
              <a:rPr lang="en-GB" altLang="en-US" smtClean="0">
                <a:latin typeface="Arial" panose="020B0604020202020204" pitchFamily="34" charset="0"/>
              </a:rPr>
              <a:pPr/>
              <a:t>27</a:t>
            </a:fld>
            <a:endParaRPr lang="en-GB" altLang="en-US">
              <a:latin typeface="Arial" panose="020B0604020202020204" pitchFamily="34" charset="0"/>
            </a:endParaRPr>
          </a:p>
        </p:txBody>
      </p:sp>
    </p:spTree>
    <p:extLst>
      <p:ext uri="{BB962C8B-B14F-4D97-AF65-F5344CB8AC3E}">
        <p14:creationId xmlns:p14="http://schemas.microsoft.com/office/powerpoint/2010/main" val="16358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B6F0A331-A2DC-E349-99EC-FFF63AA05776}"/>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F0C45475-727E-7549-AFA0-E10641E1CD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3491" name="Slide Number Placeholder 3">
            <a:extLst>
              <a:ext uri="{FF2B5EF4-FFF2-40B4-BE49-F238E27FC236}">
                <a16:creationId xmlns:a16="http://schemas.microsoft.com/office/drawing/2014/main" id="{5A4B5902-6933-B745-BA39-9CD029458C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775D19B-0B9C-864B-BEED-25977E16EF1E}" type="slidenum">
              <a:rPr lang="en-GB" altLang="en-US" smtClean="0">
                <a:latin typeface="Arial" panose="020B0604020202020204" pitchFamily="34" charset="0"/>
              </a:rPr>
              <a:pPr/>
              <a:t>28</a:t>
            </a:fld>
            <a:endParaRPr lang="en-GB" altLang="en-US">
              <a:latin typeface="Arial" panose="020B0604020202020204" pitchFamily="34" charset="0"/>
            </a:endParaRPr>
          </a:p>
        </p:txBody>
      </p:sp>
    </p:spTree>
    <p:extLst>
      <p:ext uri="{BB962C8B-B14F-4D97-AF65-F5344CB8AC3E}">
        <p14:creationId xmlns:p14="http://schemas.microsoft.com/office/powerpoint/2010/main" val="357803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B36D20EE-879E-534A-9108-47BA67C054C9}"/>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57ED23A8-D15B-B74E-8C7F-856E068836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8611" name="Slide Number Placeholder 3">
            <a:extLst>
              <a:ext uri="{FF2B5EF4-FFF2-40B4-BE49-F238E27FC236}">
                <a16:creationId xmlns:a16="http://schemas.microsoft.com/office/drawing/2014/main" id="{69E9E355-BAE2-8C41-A94F-470F4928312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FEB1016-09F1-9546-9F60-1EF7B1D05DCB}" type="slidenum">
              <a:rPr lang="en-GB" altLang="en-US" smtClean="0">
                <a:latin typeface="Arial" panose="020B0604020202020204" pitchFamily="34" charset="0"/>
              </a:rPr>
              <a:pPr/>
              <a:t>29</a:t>
            </a:fld>
            <a:endParaRPr lang="en-GB" altLang="en-US">
              <a:latin typeface="Arial" panose="020B0604020202020204" pitchFamily="34" charset="0"/>
            </a:endParaRPr>
          </a:p>
        </p:txBody>
      </p:sp>
    </p:spTree>
    <p:extLst>
      <p:ext uri="{BB962C8B-B14F-4D97-AF65-F5344CB8AC3E}">
        <p14:creationId xmlns:p14="http://schemas.microsoft.com/office/powerpoint/2010/main" val="308488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2B85177E-E9C3-3246-896B-CA1A616C83B1}"/>
              </a:ext>
            </a:extLst>
          </p:cNvPr>
          <p:cNvSpPr>
            <a:spLocks noGrp="1" noRot="1" noChangeAspect="1" noChangeArrowheads="1" noTextEdit="1"/>
          </p:cNvSpPr>
          <p:nvPr>
            <p:ph type="sldImg"/>
          </p:nvPr>
        </p:nvSpPr>
        <p:spPr>
          <a:ln/>
        </p:spPr>
      </p:sp>
      <p:sp>
        <p:nvSpPr>
          <p:cNvPr id="72706" name="Notes Placeholder 2">
            <a:extLst>
              <a:ext uri="{FF2B5EF4-FFF2-40B4-BE49-F238E27FC236}">
                <a16:creationId xmlns:a16="http://schemas.microsoft.com/office/drawing/2014/main" id="{9F11968A-2063-594D-B4E4-1F8489C001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2707" name="Slide Number Placeholder 3">
            <a:extLst>
              <a:ext uri="{FF2B5EF4-FFF2-40B4-BE49-F238E27FC236}">
                <a16:creationId xmlns:a16="http://schemas.microsoft.com/office/drawing/2014/main" id="{C8868B11-CE38-CD4E-8BE8-9771C29C6BF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5C35D2F-0D77-7D4A-ADE5-22114FCE2857}" type="slidenum">
              <a:rPr lang="en-GB" altLang="en-US" smtClean="0">
                <a:latin typeface="Arial" panose="020B0604020202020204" pitchFamily="34" charset="0"/>
              </a:rPr>
              <a:pPr/>
              <a:t>31</a:t>
            </a:fld>
            <a:endParaRPr lang="en-GB" altLang="en-US">
              <a:latin typeface="Arial" panose="020B0604020202020204" pitchFamily="34" charset="0"/>
            </a:endParaRPr>
          </a:p>
        </p:txBody>
      </p:sp>
    </p:spTree>
    <p:extLst>
      <p:ext uri="{BB962C8B-B14F-4D97-AF65-F5344CB8AC3E}">
        <p14:creationId xmlns:p14="http://schemas.microsoft.com/office/powerpoint/2010/main" val="396068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D288-5A14-5445-8AED-F8562876E8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262F8-2BEB-AA47-8795-F081AC3A1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647E4-0B98-5742-9AE9-5F7A708D53B8}"/>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5" name="Footer Placeholder 4">
            <a:extLst>
              <a:ext uri="{FF2B5EF4-FFF2-40B4-BE49-F238E27FC236}">
                <a16:creationId xmlns:a16="http://schemas.microsoft.com/office/drawing/2014/main" id="{2F81FA05-C5E1-AB4E-B90E-85C600558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54957-6CC2-2F4F-9E22-FABB1FC63A46}"/>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131195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4C46-5CDB-064A-AFEC-09E973F9E9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621EEB-5090-A246-A22B-41CB778F0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43227-E914-DF4C-98D1-282C2B21BF4B}"/>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5" name="Footer Placeholder 4">
            <a:extLst>
              <a:ext uri="{FF2B5EF4-FFF2-40B4-BE49-F238E27FC236}">
                <a16:creationId xmlns:a16="http://schemas.microsoft.com/office/drawing/2014/main" id="{86767D6A-0734-D244-943D-12D842B85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CFE95-F7CB-844A-965B-A5EE517E7B09}"/>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416928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17BC7F-947F-E742-97D8-D144A7B1F6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B69E5D-E454-884D-8129-D0A44960C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86F76-6885-E349-8D7B-DE80C05929D4}"/>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5" name="Footer Placeholder 4">
            <a:extLst>
              <a:ext uri="{FF2B5EF4-FFF2-40B4-BE49-F238E27FC236}">
                <a16:creationId xmlns:a16="http://schemas.microsoft.com/office/drawing/2014/main" id="{34AE1BD7-A56A-EA41-9083-89454188D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E24F4-D48A-7542-8C86-E60D02F285C3}"/>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364706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A573-5957-114A-9CA3-8B4C1EF9FC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ED23F-63FD-3B41-8403-D58026E26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20507-A76B-C449-A057-08C94B4310A6}"/>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5" name="Footer Placeholder 4">
            <a:extLst>
              <a:ext uri="{FF2B5EF4-FFF2-40B4-BE49-F238E27FC236}">
                <a16:creationId xmlns:a16="http://schemas.microsoft.com/office/drawing/2014/main" id="{3A9BD4E8-8132-5442-9C49-DD7A16D27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AB7E1-FAB1-9241-AEAD-EEED78870405}"/>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349279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BBEC-75E5-BD47-B76E-D61BFAD48F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5DBAD3-AA51-924E-827B-243132D1B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57DF7A-212F-2F45-BE45-F8C68C3F81E7}"/>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5" name="Footer Placeholder 4">
            <a:extLst>
              <a:ext uri="{FF2B5EF4-FFF2-40B4-BE49-F238E27FC236}">
                <a16:creationId xmlns:a16="http://schemas.microsoft.com/office/drawing/2014/main" id="{9C557788-B428-B24A-B0C2-BB88BC078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6C303-C7FB-DA46-9BF3-57B61326D281}"/>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348261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9693-D6B2-7A48-805A-C658A491A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342F5-6FB0-464F-A4B1-54140C3323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30F41A-74D1-C048-81E5-F5FD83D680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635397-0A8E-A04E-A512-2D89AA90FF4C}"/>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6" name="Footer Placeholder 5">
            <a:extLst>
              <a:ext uri="{FF2B5EF4-FFF2-40B4-BE49-F238E27FC236}">
                <a16:creationId xmlns:a16="http://schemas.microsoft.com/office/drawing/2014/main" id="{DC794782-FAF3-CA40-A423-9028D4040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FDF14-45D0-6845-AB31-E9676A12C805}"/>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393857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4702-0D55-7844-85E6-9FA9BD1E1B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EF19D-D40A-7147-857C-D6CA90949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B4769-11D2-2542-9859-3C42032E57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F2625E-932F-B649-BC43-3E50624D4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A36920-2A3F-024C-8BA9-E5AA0576F0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4EDCC0-9F6C-9D41-90AB-E5ED7C0A9877}"/>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8" name="Footer Placeholder 7">
            <a:extLst>
              <a:ext uri="{FF2B5EF4-FFF2-40B4-BE49-F238E27FC236}">
                <a16:creationId xmlns:a16="http://schemas.microsoft.com/office/drawing/2014/main" id="{56FD738B-09E0-8346-8BC0-4183FF8475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4EDA7D-E64B-2D40-A45F-E0E1EFAE9EBC}"/>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116838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CD73-EAA4-6E47-9B57-1CB8D6100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6D4AF6-BE95-7244-B9D6-A508D834C26B}"/>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4" name="Footer Placeholder 3">
            <a:extLst>
              <a:ext uri="{FF2B5EF4-FFF2-40B4-BE49-F238E27FC236}">
                <a16:creationId xmlns:a16="http://schemas.microsoft.com/office/drawing/2014/main" id="{A774C45E-2F93-164F-8416-9ABD0030D1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CC55ED-EB9B-5B4F-8677-329223178A62}"/>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260932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9B208-4AB5-2549-9356-FBCD72D1A68A}"/>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3" name="Footer Placeholder 2">
            <a:extLst>
              <a:ext uri="{FF2B5EF4-FFF2-40B4-BE49-F238E27FC236}">
                <a16:creationId xmlns:a16="http://schemas.microsoft.com/office/drawing/2014/main" id="{A2CF5710-9566-1341-BF09-D11D0FD8F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684E7F-50B4-E742-B66E-49567733DC24}"/>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9135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B52D-CB95-3148-97A8-F27FA75F0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992B7-4E85-4645-A5D2-61841E60B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8B2D-53EF-F94B-8C74-1D7DB2D98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A8141-CE8E-B940-8701-E92D52F3968D}"/>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6" name="Footer Placeholder 5">
            <a:extLst>
              <a:ext uri="{FF2B5EF4-FFF2-40B4-BE49-F238E27FC236}">
                <a16:creationId xmlns:a16="http://schemas.microsoft.com/office/drawing/2014/main" id="{D6E6B915-29FA-1244-9CAB-E9686988C0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388946-CAA8-B24E-A09C-6F40BD928F9D}"/>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185800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016B-023A-184C-AAD5-47C467562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BF5FFC-2A24-C34E-ACC3-4926155CE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742233-3352-814A-9752-5BBA7B406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31371-FF82-F64A-BD4D-73BD493B3A10}"/>
              </a:ext>
            </a:extLst>
          </p:cNvPr>
          <p:cNvSpPr>
            <a:spLocks noGrp="1"/>
          </p:cNvSpPr>
          <p:nvPr>
            <p:ph type="dt" sz="half" idx="10"/>
          </p:nvPr>
        </p:nvSpPr>
        <p:spPr/>
        <p:txBody>
          <a:bodyPr/>
          <a:lstStyle/>
          <a:p>
            <a:fld id="{4E1C3D10-DA29-E148-8508-7012F1157B5E}" type="datetimeFigureOut">
              <a:rPr lang="en-US" smtClean="0"/>
              <a:t>9/21/23</a:t>
            </a:fld>
            <a:endParaRPr lang="en-US"/>
          </a:p>
        </p:txBody>
      </p:sp>
      <p:sp>
        <p:nvSpPr>
          <p:cNvPr id="6" name="Footer Placeholder 5">
            <a:extLst>
              <a:ext uri="{FF2B5EF4-FFF2-40B4-BE49-F238E27FC236}">
                <a16:creationId xmlns:a16="http://schemas.microsoft.com/office/drawing/2014/main" id="{AE2E80BF-58D5-6045-995A-0C9126FF7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3C022-9A30-BE41-9FEF-953E597BA280}"/>
              </a:ext>
            </a:extLst>
          </p:cNvPr>
          <p:cNvSpPr>
            <a:spLocks noGrp="1"/>
          </p:cNvSpPr>
          <p:nvPr>
            <p:ph type="sldNum" sz="quarter" idx="12"/>
          </p:nvPr>
        </p:nvSpPr>
        <p:spPr/>
        <p:txBody>
          <a:bodyPr/>
          <a:lstStyle/>
          <a:p>
            <a:fld id="{F52E89D2-E38B-B14C-B0A2-E1DF1C59703A}" type="slidenum">
              <a:rPr lang="en-US" smtClean="0"/>
              <a:t>‹#›</a:t>
            </a:fld>
            <a:endParaRPr lang="en-US"/>
          </a:p>
        </p:txBody>
      </p:sp>
    </p:spTree>
    <p:extLst>
      <p:ext uri="{BB962C8B-B14F-4D97-AF65-F5344CB8AC3E}">
        <p14:creationId xmlns:p14="http://schemas.microsoft.com/office/powerpoint/2010/main" val="43333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7A7B17-CFBE-BF45-8CEC-9AFD08046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84AE0C-CA5F-A248-A782-0D57D4D8C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4C97F-D08B-8A4E-978B-4D7BFC4F8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C3D10-DA29-E148-8508-7012F1157B5E}" type="datetimeFigureOut">
              <a:rPr lang="en-US" smtClean="0"/>
              <a:t>9/21/23</a:t>
            </a:fld>
            <a:endParaRPr lang="en-US"/>
          </a:p>
        </p:txBody>
      </p:sp>
      <p:sp>
        <p:nvSpPr>
          <p:cNvPr id="5" name="Footer Placeholder 4">
            <a:extLst>
              <a:ext uri="{FF2B5EF4-FFF2-40B4-BE49-F238E27FC236}">
                <a16:creationId xmlns:a16="http://schemas.microsoft.com/office/drawing/2014/main" id="{2D12200A-6DDC-CF42-9224-8088AB1EA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AFD6EA-32BB-764A-8B71-29EB50304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E89D2-E38B-B14C-B0A2-E1DF1C59703A}" type="slidenum">
              <a:rPr lang="en-US" smtClean="0"/>
              <a:t>‹#›</a:t>
            </a:fld>
            <a:endParaRPr lang="en-US"/>
          </a:p>
        </p:txBody>
      </p:sp>
    </p:spTree>
    <p:extLst>
      <p:ext uri="{BB962C8B-B14F-4D97-AF65-F5344CB8AC3E}">
        <p14:creationId xmlns:p14="http://schemas.microsoft.com/office/powerpoint/2010/main" val="24620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thereconstructionera.com/new-yorker-reviews-a-new-history-of-an-old-slave-revolt-and-how-it-helped-end-the-international-slave-trade/" TargetMode="External"/><Relationship Id="rId7" Type="http://schemas.openxmlformats.org/officeDocument/2006/relationships/hyperlink" Target="https://www.google.co.uk/url?sa=i&amp;url=https%3A%2F%2Fwww.researchgate.net%2Ffigure%2FOn-8-June-2020-the-statue-of-Edward-Colston-was-dramatically-toppled-as-part-of-the_fig2_351668330&amp;psig=AOvVaw0j8vyG-Qa0cbS_gb2XVxT1&amp;ust=1632914900170000&amp;source=images&amp;cd=vfe&amp;ved=0CAYQjRxqFwoTCJjVv5bIofMCFQAAAAAdAAAAABBB"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5.jpeg"/><Relationship Id="rId5" Type="http://schemas.openxmlformats.org/officeDocument/2006/relationships/hyperlink" Target="https://www.loc.gov/resource/pga.02419/" TargetMode="External"/><Relationship Id="rId10" Type="http://schemas.openxmlformats.org/officeDocument/2006/relationships/image" Target="../media/image4.jpeg"/><Relationship Id="rId4" Type="http://schemas.openxmlformats.org/officeDocument/2006/relationships/image" Target="../media/image1.jpeg"/><Relationship Id="rId9" Type="http://schemas.openxmlformats.org/officeDocument/2006/relationships/hyperlink" Target="https://www.google.co.uk/imgres?imgurl=http%3A%2F%2Fwww.uncubemagazine.com%2Fsixcms%2Fmedia.php%2F1323%2Ffisk012.jpg&amp;imgrefurl=http%3A%2F%2Fwww.uncubemagazine.com%2Fblog%2F16587010&amp;tbnid=sUHvT-mygiM0nM&amp;vet=12ahUKEwiF6Zyu--rrAhUJrhoKHRwKBcgQMygAegUIARCkAQ..i&amp;docid=JHByajFZqGzOLM&amp;w=1056&amp;h=734&amp;q=radical%20cartography&amp;hl=en-GB&amp;ved=2ahUKEwiF6Zyu--rrAhUJrhoKHRwKBcgQMygAegUIARCkA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uk/imgres?imgurl=https%3A%2F%2Fupload.wikimedia.org%2Fwikipedia%2Fen%2Fthumb%2F6%2F6c%2FSpace_Is_The_Place_album_cover.jpg%2F220px-Space_Is_The_Place_album_cover.jpg&amp;imgrefurl=https%3A%2F%2Fen.wikipedia.org%2Fwiki%2FSpace_Is_the_Place_(Sun_Ra_album)&amp;tbnid=CR1cQq9xbAyXIM&amp;vet=12ahUKEwjh3_npvevrAhXIsRoKHQWHDowQMygCegUIARCvAQ..i&amp;docid=eVAYvsWGGaO8yM&amp;w=220&amp;h=220&amp;q=space%20is%20the%20place&amp;ved=2ahUKEwjh3_npvevrAhXIsRoKHQWHDowQMygCegUIARCvA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uk/url?sa=i&amp;url=https%3A%2F%2Fwww.nytimes.com%2F2019%2F02%2F06%2Fmagazine%2Fwhen-the-camera-was-a-weapon-of-imperialism-and-when-it-still-is.html&amp;psig=AOvVaw02noXHTs0qQ6vDw-oKqC_U&amp;ust=1632923902734000&amp;source=images&amp;cd=vfe&amp;ved=0CAYQjRxqFwoTCICrotvpofMCFQAAAAAdAAAAABA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uk/url?sa=i&amp;url=https%3A%2F%2Fwww.nytimes.com%2F2020%2F07%2F27%2Fopinion%2Fsunday%2Fdecolonization-statues.html&amp;psig=AOvVaw2JXr3tHFSbIyiMg3B9O7Zt&amp;ust=1632924551043000&amp;source=images&amp;cd=vfe&amp;ved=0CAYQjRxqFwoTCLDtppDsofMCFQAAAAAdAAAAABAK" TargetMode="External"/><Relationship Id="rId1" Type="http://schemas.openxmlformats.org/officeDocument/2006/relationships/slideLayout" Target="../slideLayouts/slideLayout2.xml"/><Relationship Id="rId6" Type="http://schemas.openxmlformats.org/officeDocument/2006/relationships/hyperlink" Target="https://onlinelibrary.wiley.com/doi/10.1111/gec3.12472#gec312472-bib-0050" TargetMode="External"/><Relationship Id="rId5" Type="http://schemas.openxmlformats.org/officeDocument/2006/relationships/hyperlink" Target="https://onlinelibrary.wiley.com/doi/10.1111/gec3.12472#gec312472-bib-0056" TargetMode="External"/><Relationship Id="rId4" Type="http://schemas.openxmlformats.org/officeDocument/2006/relationships/hyperlink" Target="https://onlinelibrary.wiley.com/doi/10.1111/gec3.12472#gec312472-bib-006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uk/url?sa=i&amp;url=https%3A%2F%2Fwww.bl.uk%2Flearning%2Fhistcitizen%2Fcampaignforabolition%2Fabolitionbackground%2Fabolitionintro.html&amp;psig=AOvVaw2W1_wH_f1lBtQsyHAy41P_&amp;ust=1606142985312000&amp;source=images&amp;cd=vfe&amp;ved=0CAIQjRxqFwoTCNjMzYKzlu0CFQAAAAAdAAAAABAF"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imgres?imgurl=https%3A%2F%2Fimages.jacobinmag.com%2F2014%2F08%2F16235755%2Findian-land-for-sale-1.jpg&amp;imgrefurl=https%3A%2F%2Fwww.jacobinmag.com%2F2014%2F08%2Fthe-legacies-of-settler-empire%2F&amp;tbnid=ULFdoeuey1cs2M&amp;vet=12ahUKEwj9o7bjspbtAhVC-RQKHUNtAGEQMygTegUIARClAQ..i&amp;docid=zUbnQWKmB-pOSM&amp;w=550&amp;h=424&amp;q=colonialism%20genocide&amp;ved=2ahUKEwj9o7bjspbtAhVC-RQKHUNtAGEQMygTegUIARClAQ"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google.co.uk/imgres?imgurl=https%3A%2F%2Fmonthlyreview.org%2Fwp-content%2Fuploads%2F2020%2F02%2Fnodapl.jpg&amp;imgrefurl=https%3A%2F%2Fmonthlyreview.org%2F2020%2F02%2F01%2Fmarx-and-the-indigenous%2F&amp;tbnid=M3FD7jrX4G6rJM&amp;vet=12ahUKEwj9o7bjspbtAhVC-RQKHUNtAGEQMygeegUIARC8AQ..i&amp;docid=fzk3IUt9c4Jx5M&amp;w=1000&amp;h=1292&amp;q=colonialism%20genocide&amp;ved=2ahUKEwj9o7bjspbtAhVC-RQKHUNtAGEQMygeegUIARC8AQ"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sa=i&amp;url=https%3A%2F%2Fwww.amazon.co.uk%2FBillion-Black-Anthropocenes-None-Forerunners%2Fdp%2F1517907535&amp;psig=AOvVaw1iWMOwpfH1sdw_eQkAKoiD&amp;ust=1632914697665000&amp;source=images&amp;cd=vfe&amp;ved=0CAYQjRxqFwoTCJio97XHofMCFQAAAAAdAAAAABAW"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uk/url?sa=i&amp;url=https%3A%2F%2Fwww.youtube.com%2Fwatch%3Fv%3DqsGRCzU1q2Y&amp;psig=AOvVaw1PIUMLvxryvzOTYzND1ZzY&amp;ust=1599842092844000&amp;source=images&amp;cd=vfe&amp;ved=0CAIQjRxqFwoTCNi2_q6C3-sCFQAAAAAdAAAAABA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uk/url?sa=i&amp;url=https%3A%2F%2Fwww.thetimes.co.uk%2Farticle%2Froosevelt-statue-will-be-removed-from-new-yorks-american-museum-of-natural-history-87gsqh3kf&amp;psig=AOvVaw3NRDCt9jxnEw5X5vVNX0bj&amp;ust=1600289714828000&amp;source=images&amp;cd=vfe&amp;ved=0CAIQjRxqFwoTCLiZ2PGF7OsCFQAAAAAdAAAAABA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hyperlink" Target="http://www.geog.qmul.ac.uk/staff/melachroinosk.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onlinelibrary.wiley.com/toc/14678330/2020/52/5" TargetMode="External"/><Relationship Id="rId5" Type="http://schemas.openxmlformats.org/officeDocument/2006/relationships/image" Target="../media/image60.jpe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uk/url?sa=i&amp;url=https%3A%2F%2Fwww.nytimes.com%2F2020%2F07%2F27%2Fopinion%2Fsunday%2Fdecolonization-statues.html&amp;psig=AOvVaw2JXr3tHFSbIyiMg3B9O7Zt&amp;ust=1632924551043000&amp;source=images&amp;cd=vfe&amp;ved=0CAYQjRxqFwoTCLDtppDsofMCFQAAAAAdAAAAABAK" TargetMode="External"/><Relationship Id="rId1" Type="http://schemas.openxmlformats.org/officeDocument/2006/relationships/slideLayout" Target="../slideLayouts/slideLayout2.xml"/><Relationship Id="rId6" Type="http://schemas.openxmlformats.org/officeDocument/2006/relationships/hyperlink" Target="https://onlinelibrary.wiley.com/doi/10.1111/gec3.12472#gec312472-bib-0050" TargetMode="External"/><Relationship Id="rId5" Type="http://schemas.openxmlformats.org/officeDocument/2006/relationships/hyperlink" Target="https://onlinelibrary.wiley.com/doi/10.1111/gec3.12472#gec312472-bib-0056" TargetMode="External"/><Relationship Id="rId4" Type="http://schemas.openxmlformats.org/officeDocument/2006/relationships/hyperlink" Target="https://onlinelibrary.wiley.com/doi/10.1111/gec3.12472#gec312472-bib-006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www.google.co.uk/url?sa=i&amp;url=https%3A%2F%2Fwww.amazon.co.uk%2FSpace-Invaders-Gender-Bodies-Place%2Fdp%2F1859736599&amp;psig=AOvVaw1l2t1EtWUf4fifHvSGkWYw&amp;ust=1632926578951000&amp;source=images&amp;cd=vfe&amp;ved=0CAYQjRxqFwoTCKjXsNfzofMCFQAAAAAdAAAAABA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google.co.uk/url?sa=i&amp;url=https%3A%2F%2Flostcoherence.tumblr.com%2Fpost%2F120855763995%2Fsylvia-wynter-beyond-mirandas-meanings&amp;psig=AOvVaw1bWc3YofijWZk-noAMdk52&amp;ust=1600288921094000&amp;source=images&amp;cd=vfe&amp;ved=0CAIQjRxqFwoTCJjtkfeC7OsCFQAAAAAdAAAAABA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google.co.uk/url?sa=i&amp;url=https%3A%2F%2Fwww.pinterest.com%2Fpin%2F479563060321981119%2F&amp;psig=AOvVaw2w-FwHVU0FkyRkQX_oVeui&amp;ust=1600289388739000&amp;source=images&amp;cd=vfe&amp;ved=0CAIQjRxqFwoTCKjAjtaE7OsCFQAAAAAdAAAAABA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google.co.uk/imgres?imgurl=http%3A%2F%2Fwww.buddhistpeacefellowship.org%2Fwp-content%2Fuploads%2F2013%2F08%2Fdecolonize-earth.jpg&amp;imgrefurl=http%3A%2F%2Fwww.buddhistpeacefellowship.org%2Feve-tuck-and-k-wayne-yang-decolonization-is-not-a-metaphor%2F&amp;tbnid=N6l_IC3qF3pzGM&amp;vet=12ahUKEwjJ2cy7gevrAhVCiRoKHTeWD6gQMygGegUIARDdAQ..i&amp;docid=q5A_vgT2EkODmM&amp;w=930&amp;h=698&amp;q=decolonize&amp;ved=2ahUKEwjJ2cy7gevrAhVCiRoKHTeWD6gQMygGegUIARDdAQ" TargetMode="External"/><Relationship Id="rId13"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68.jpeg"/><Relationship Id="rId12" Type="http://schemas.openxmlformats.org/officeDocument/2006/relationships/hyperlink" Target="https://www.google.co.uk/imgres?imgurl=https%3A%2F%2Flookaside.fbsbx.com%2Flookaside%2Fcrawler%2Fmedia%2F%3Fmedia_id%3D1287481638078521&amp;imgrefurl=https%3A%2F%2Fwww.facebook.com%2Fthelitcircle%2F&amp;tbnid=y0dRohIpukYziM&amp;vet=12ahUKEwjJ2cy7gevrAhVCiRoKHTeWD6gQMyg7egQIARBo..i&amp;docid=rV47l4OW-GrsNM&amp;w=960&amp;h=960&amp;q=decolonize&amp;ved=2ahUKEwjJ2cy7gevrAhVCiRoKHTeWD6gQMyg7egQIARBo" TargetMode="External"/><Relationship Id="rId2" Type="http://schemas.openxmlformats.org/officeDocument/2006/relationships/hyperlink" Target="https://www.google.co.uk/url?sa=i&amp;url=https%3A%2F%2Fwww.dukeupress.edu%2Fdecolonizing-dialectics&amp;psig=AOvVaw0J62BuRZJ96EaFbBP2SIrO&amp;ust=1600254168959000&amp;source=images&amp;cd=vfe&amp;ved=0CAIQjRxqFwoTCJDviLyB6-sCFQAAAAAdAAAAABAI" TargetMode="External"/><Relationship Id="rId1" Type="http://schemas.openxmlformats.org/officeDocument/2006/relationships/slideLayout" Target="../slideLayouts/slideLayout2.xml"/><Relationship Id="rId6" Type="http://schemas.openxmlformats.org/officeDocument/2006/relationships/hyperlink" Target="https://www.google.co.uk/imgres?imgurl=https%3A%2F%2Fslought.org%2Fmedia%2Ffiles%2Fs7102-2019-03-27-1-decolonize-this-place.jpg%3Fw%3D828%26h%3D485%26c%3D1&amp;imgrefurl=https%3A%2F%2Fslought.org%2Fresources%2Fpracticing_decolonization&amp;tbnid=8_sjWNmKZ15vdM&amp;vet=12ahUKEwjJ2cy7gevrAhVCiRoKHTeWD6gQMyhUegUIARCiAQ..i&amp;docid=3ZSHQLZrElX_6M&amp;w=828&amp;h=485&amp;q=decolonize&amp;ved=2ahUKEwjJ2cy7gevrAhVCiRoKHTeWD6gQMyhUegUIARCiAQ" TargetMode="External"/><Relationship Id="rId11" Type="http://schemas.openxmlformats.org/officeDocument/2006/relationships/image" Target="../media/image70.jpeg"/><Relationship Id="rId5" Type="http://schemas.openxmlformats.org/officeDocument/2006/relationships/image" Target="../media/image67.jpeg"/><Relationship Id="rId15" Type="http://schemas.openxmlformats.org/officeDocument/2006/relationships/image" Target="../media/image72.jpeg"/><Relationship Id="rId10" Type="http://schemas.openxmlformats.org/officeDocument/2006/relationships/hyperlink" Target="https://www.google.co.uk/imgres?imgurl=http%3A%2F%2Factivehistory.ca%2Fwp-content%2Fuploads%2F2016%2F12%2FDecolonizeNA-232x300.jpg&amp;imgrefurl=https%3A%2F%2Factivehistory.ca%2F2016%2F12%2Fdoing-the-work-the-historians-place-in-indigenization-and-decolonization%2F&amp;tbnid=K8dnsfosA7-05M&amp;vet=12ahUKEwjJ2cy7gevrAhVCiRoKHTeWD6gQMygBegUIARDTAQ..i&amp;docid=BHLBkX9uZBjflM&amp;w=232&amp;h=300&amp;q=decolonize&amp;ved=2ahUKEwjJ2cy7gevrAhVCiRoKHTeWD6gQMygBegUIARDTAQ" TargetMode="External"/><Relationship Id="rId4" Type="http://schemas.openxmlformats.org/officeDocument/2006/relationships/hyperlink" Target="https://www.google.co.uk/imgres?imgurl=http%3A%2F%2Fstatic1.squarespace.com%2Fstatic%2F5c7ee396797f7461de264186%2F5d698bde68633c000155ef76%2F5d698c4968633c000155fdb2%2F1567198601658%2F%3Fformat%3D1500w&amp;imgrefurl=https%3A%2F%2Fwww.livingmedicineproject.com%2Fblog%2Fhow-i-use-herbs-to-decolonize-and-you-can-too&amp;tbnid=SFn7kGmdvDdnYM&amp;vet=12ahUKEwjJ2cy7gevrAhVCiRoKHTeWD6gQMygMegUIARDpAQ..i&amp;docid=IuLzYRB6qRBp6M&amp;w=500&amp;h=647&amp;q=decolonize&amp;ved=2ahUKEwjJ2cy7gevrAhVCiRoKHTeWD6gQMygMegUIARDpAQ" TargetMode="External"/><Relationship Id="rId9" Type="http://schemas.openxmlformats.org/officeDocument/2006/relationships/image" Target="../media/image69.jpeg"/><Relationship Id="rId14" Type="http://schemas.openxmlformats.org/officeDocument/2006/relationships/hyperlink" Target="https://www.google.co.uk/imgres?imgurl=https%3A%2F%2Fstatic1.squarespace.com%2Fstatic%2F5c5e0c57d86cc9226827c754%2Ft%2F5c70643824a694a5a15828fd%2F1593128184116%2F&amp;imgrefurl=https%3A%2F%2Fdecolonizethisplace.org%2F&amp;tbnid=h4IeY4TTeGxkXM&amp;vet=12ahUKEwjJ2cy7gevrAhVCiRoKHTeWD6gQMygPegUIARDvAQ..i&amp;docid=r8BE-7cSXzACGM&amp;w=1000&amp;h=586&amp;q=decolonize&amp;ved=2ahUKEwjJ2cy7gevrAhVCiRoKHTeWD6gQMygPegUIARDvAQ"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blackquantumfuturism.com/" TargetMode="External"/><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hyperlink" Target="https://www.google.co.uk/url?sa=i&amp;url=https%3A%2F%2Fblackquantumfuturism.bandcamp.com%2Falbum%2Fblack-quantum-futurism-soundwaves&amp;psig=AOvVaw19DNRlgPiNdRAdTJI9NC6C&amp;ust=1632932807797000&amp;source=images&amp;cd=vfe&amp;ved=0CAYQjRxqFwoTCIiTw_GKovMCFQAAAAAdAAAAABA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s://www.google.co.uk/url?sa=i&amp;url=https%3A%2F%2Fwww.cnn.com%2F2020%2F12%2F06%2Faustralia%2Faustralia-indigenous-national-anthem-intl-hnk-scli%2Findex.html&amp;psig=AOvVaw2Rk5Xq0YN4CKowoJGf9WZf&amp;ust=1632931602020000&amp;source=images&amp;cd=vfe&amp;ved=0CAYQjRxqFwoTCIDdrrKGovMCFQAAAAAdAAAAABAX" TargetMode="External"/><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hyperlink" Target="https://www.google.co.uk/url?sa=i&amp;url=https%3A%2F%2Fwww.bclocalnews.com%2Fnews%2Fvideo-missing-and-murdered-indigenous-women-march-draws-many-in-abbotsford-2%2F&amp;psig=AOvVaw2Rk5Xq0YN4CKowoJGf9WZf&amp;ust=1632931602020000&amp;source=images&amp;cd=vfe&amp;ved=0CAYQjRxqFwoTCIDdrrKGovMCFQAAAAAdAAAAABBB"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s://www.google.co.uk/url?sa=i&amp;url=https%3A%2F%2Fpinupmagazine.org%2Farticles%2Farticle-black-quantum-futurism-community-futures-lab-chicago-architecture-biennial&amp;psig=AOvVaw3PBRNxQJJ-vv_Sk-g8ye37&amp;ust=1600704239128000&amp;source=images&amp;cd=vfe&amp;ved=0CAIQjRxqFwoTCOjArY6O-OsCFQAAAAAdAAAAABAE" TargetMode="External"/><Relationship Id="rId1" Type="http://schemas.openxmlformats.org/officeDocument/2006/relationships/slideLayout" Target="../slideLayouts/slideLayout2.xml"/><Relationship Id="rId4" Type="http://schemas.openxmlformats.org/officeDocument/2006/relationships/hyperlink" Target="https://www.blackquantumfuturism.co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3" tooltip="Permanent Link to New Yorker Reviews a New History of an Old Slave Revolt and How It Helped End the International Slave Trade"/>
            <a:extLst>
              <a:ext uri="{FF2B5EF4-FFF2-40B4-BE49-F238E27FC236}">
                <a16:creationId xmlns:a16="http://schemas.microsoft.com/office/drawing/2014/main" id="{38325F6F-47EE-054F-B126-0F5772383A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2250" y="3991153"/>
            <a:ext cx="3421126" cy="26906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hlinkClick r:id="rId5"/>
            <a:extLst>
              <a:ext uri="{FF2B5EF4-FFF2-40B4-BE49-F238E27FC236}">
                <a16:creationId xmlns:a16="http://schemas.microsoft.com/office/drawing/2014/main" id="{329A4DCE-AB42-394C-A5E5-4AC600CCC84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176210"/>
            <a:ext cx="11747500" cy="37592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On 8 June 2020 the statue of Edward Colston was dramatically toppled as...  | Download Scientific Diagram">
            <a:hlinkClick r:id="rId7"/>
            <a:extLst>
              <a:ext uri="{FF2B5EF4-FFF2-40B4-BE49-F238E27FC236}">
                <a16:creationId xmlns:a16="http://schemas.microsoft.com/office/drawing/2014/main" id="{F68C0584-0B10-4441-A059-D014F68C9EA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343396" y="3181014"/>
            <a:ext cx="2626354" cy="3500776"/>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Box 1">
            <a:extLst>
              <a:ext uri="{FF2B5EF4-FFF2-40B4-BE49-F238E27FC236}">
                <a16:creationId xmlns:a16="http://schemas.microsoft.com/office/drawing/2014/main" id="{661DCEE2-E8DD-C641-9D23-EBBB3C345996}"/>
              </a:ext>
            </a:extLst>
          </p:cNvPr>
          <p:cNvSpPr txBox="1">
            <a:spLocks noChangeArrowheads="1"/>
          </p:cNvSpPr>
          <p:nvPr/>
        </p:nvSpPr>
        <p:spPr bwMode="auto">
          <a:xfrm>
            <a:off x="3643376" y="5760711"/>
            <a:ext cx="55451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000" dirty="0">
                <a:latin typeface="Courier New" panose="02070309020205020404" pitchFamily="49" charset="0"/>
                <a:cs typeface="Courier New" panose="02070309020205020404" pitchFamily="49" charset="0"/>
              </a:rPr>
              <a:t>Prof. Kathryn </a:t>
            </a:r>
            <a:r>
              <a:rPr lang="en-US" altLang="en-US" sz="2000" dirty="0" err="1">
                <a:latin typeface="Courier New" panose="02070309020205020404" pitchFamily="49" charset="0"/>
                <a:cs typeface="Courier New" panose="02070309020205020404" pitchFamily="49" charset="0"/>
              </a:rPr>
              <a:t>Yusoff</a:t>
            </a:r>
            <a:r>
              <a:rPr lang="en-US" altLang="en-US" sz="2000" dirty="0">
                <a:latin typeface="Courier New" panose="02070309020205020404" pitchFamily="49" charset="0"/>
                <a:cs typeface="Courier New" panose="02070309020205020404" pitchFamily="49" charset="0"/>
              </a:rPr>
              <a:t>| </a:t>
            </a:r>
            <a:r>
              <a:rPr lang="en-US" altLang="en-US" sz="2000" dirty="0" err="1">
                <a:latin typeface="Courier New" panose="02070309020205020404" pitchFamily="49" charset="0"/>
                <a:cs typeface="Courier New" panose="02070309020205020404" pitchFamily="49" charset="0"/>
              </a:rPr>
              <a:t>k.yusoff@qmul.ac.uk</a:t>
            </a:r>
            <a:endParaRPr lang="en-US" altLang="en-US" sz="2000" dirty="0">
              <a:latin typeface="Courier New" panose="02070309020205020404" pitchFamily="49" charset="0"/>
              <a:cs typeface="Courier New" panose="02070309020205020404" pitchFamily="49" charset="0"/>
            </a:endParaRPr>
          </a:p>
        </p:txBody>
      </p:sp>
      <p:pic>
        <p:nvPicPr>
          <p:cNvPr id="26628" name="Picture 5" descr="Bill Rankin's Radical Cartography - uncube">
            <a:hlinkClick r:id="rId9"/>
            <a:extLst>
              <a:ext uri="{FF2B5EF4-FFF2-40B4-BE49-F238E27FC236}">
                <a16:creationId xmlns:a16="http://schemas.microsoft.com/office/drawing/2014/main" id="{9058C4A2-46A8-DC4C-A279-E8A6186F15A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459036" y="2482851"/>
            <a:ext cx="3636963" cy="252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93658BDE-52E6-284A-8D26-2FED3816704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944832" y="2529944"/>
            <a:ext cx="4556810" cy="2528634"/>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975E9385-33DA-D047-8A48-3DCD01CC119C}"/>
              </a:ext>
            </a:extLst>
          </p:cNvPr>
          <p:cNvSpPr>
            <a:spLocks noGrp="1" noChangeArrowheads="1"/>
          </p:cNvSpPr>
          <p:nvPr>
            <p:ph type="ctrTitle"/>
          </p:nvPr>
        </p:nvSpPr>
        <p:spPr>
          <a:xfrm>
            <a:off x="2209800" y="4077493"/>
            <a:ext cx="7772400" cy="1470025"/>
          </a:xfrm>
        </p:spPr>
        <p:txBody>
          <a:bodyPr>
            <a:normAutofit fontScale="90000"/>
          </a:bodyPr>
          <a:lstStyle/>
          <a:p>
            <a:pPr>
              <a:defRPr/>
            </a:pPr>
            <a:r>
              <a:rPr lang="en-GB" altLang="en-US" sz="4000" b="1" dirty="0">
                <a:highlight>
                  <a:srgbClr val="00FF00"/>
                </a:highlight>
                <a:latin typeface="Courier New" panose="02070309020205020404" pitchFamily="49" charset="0"/>
                <a:cs typeface="Courier New" panose="02070309020205020404" pitchFamily="49" charset="0"/>
              </a:rPr>
              <a:t>Geographical Thought and Practice </a:t>
            </a:r>
            <a:br>
              <a:rPr lang="en-GB" altLang="en-US" sz="4000" b="1" dirty="0">
                <a:highlight>
                  <a:srgbClr val="00FF00"/>
                </a:highlight>
                <a:latin typeface="Courier New" panose="02070309020205020404" pitchFamily="49" charset="0"/>
                <a:cs typeface="Courier New" panose="02070309020205020404" pitchFamily="49" charset="0"/>
              </a:rPr>
            </a:br>
            <a:br>
              <a:rPr lang="en-GB" altLang="en-US" sz="4000" b="1" dirty="0">
                <a:highlight>
                  <a:srgbClr val="00FF00"/>
                </a:highlight>
                <a:latin typeface="Courier New" panose="02070309020205020404" pitchFamily="49" charset="0"/>
                <a:cs typeface="Courier New" panose="02070309020205020404" pitchFamily="49" charset="0"/>
              </a:rPr>
            </a:br>
            <a:br>
              <a:rPr lang="en-GB" altLang="en-US" sz="4000" b="1" dirty="0">
                <a:highlight>
                  <a:srgbClr val="00FF00"/>
                </a:highlight>
                <a:latin typeface="Courier New" panose="02070309020205020404" pitchFamily="49" charset="0"/>
                <a:cs typeface="Courier New" panose="02070309020205020404" pitchFamily="49" charset="0"/>
              </a:rPr>
            </a:br>
            <a:br>
              <a:rPr lang="en-GB" altLang="en-US" sz="4000" b="1" dirty="0">
                <a:highlight>
                  <a:srgbClr val="00FF00"/>
                </a:highlight>
                <a:latin typeface="Courier New" panose="02070309020205020404" pitchFamily="49" charset="0"/>
                <a:cs typeface="Courier New" panose="02070309020205020404" pitchFamily="49" charset="0"/>
              </a:rPr>
            </a:br>
            <a:br>
              <a:rPr lang="en-GB" altLang="en-US" sz="4000" b="1" dirty="0">
                <a:highlight>
                  <a:srgbClr val="00FF00"/>
                </a:highlight>
                <a:latin typeface="Courier New" panose="02070309020205020404" pitchFamily="49" charset="0"/>
                <a:cs typeface="Courier New" panose="02070309020205020404" pitchFamily="49" charset="0"/>
              </a:rPr>
            </a:br>
            <a:r>
              <a:rPr lang="en-GB" altLang="en-US" sz="4000" b="1" dirty="0">
                <a:highlight>
                  <a:srgbClr val="00FF00"/>
                </a:highlight>
                <a:latin typeface="Courier New" panose="02070309020205020404" pitchFamily="49" charset="0"/>
                <a:cs typeface="Courier New" panose="02070309020205020404" pitchFamily="49" charset="0"/>
              </a:rPr>
              <a:t>GEG7120</a:t>
            </a:r>
            <a:br>
              <a:rPr lang="en-GB" sz="4000" dirty="0"/>
            </a:br>
            <a:endParaRPr lang="en-GB" altLang="en-US" sz="4000" b="1" dirty="0">
              <a:highlight>
                <a:srgbClr val="00FF00"/>
              </a:highlight>
              <a:latin typeface="Courier New" panose="02070309020205020404" pitchFamily="49" charset="0"/>
              <a:cs typeface="Courier New" panose="02070309020205020404" pitchFamily="49"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38FB-27CD-6F4F-9B9F-035B590B35E9}"/>
              </a:ext>
            </a:extLst>
          </p:cNvPr>
          <p:cNvSpPr>
            <a:spLocks noGrp="1"/>
          </p:cNvSpPr>
          <p:nvPr>
            <p:ph type="title"/>
          </p:nvPr>
        </p:nvSpPr>
        <p:spPr>
          <a:xfrm>
            <a:off x="1278573" y="533400"/>
            <a:ext cx="3043096" cy="990600"/>
          </a:xfrm>
        </p:spPr>
        <p:txBody>
          <a:bodyPr>
            <a:normAutofit fontScale="90000"/>
          </a:bodyPr>
          <a:lstStyle/>
          <a:p>
            <a:pPr>
              <a:defRPr/>
            </a:pPr>
            <a:r>
              <a:rPr lang="en-US" b="1" dirty="0">
                <a:highlight>
                  <a:srgbClr val="FFFF00"/>
                </a:highlight>
                <a:latin typeface="Courier New" panose="02070309020205020404" pitchFamily="49" charset="0"/>
                <a:cs typeface="Courier New" panose="02070309020205020404" pitchFamily="49" charset="0"/>
              </a:rPr>
              <a:t>Space </a:t>
            </a:r>
            <a:r>
              <a:rPr lang="en-US" b="1" i="1" dirty="0">
                <a:highlight>
                  <a:srgbClr val="FFFF00"/>
                </a:highlight>
                <a:latin typeface="Courier New" panose="02070309020205020404" pitchFamily="49" charset="0"/>
                <a:cs typeface="Courier New" panose="02070309020205020404" pitchFamily="49" charset="0"/>
              </a:rPr>
              <a:t>is the </a:t>
            </a:r>
            <a:r>
              <a:rPr lang="en-US" b="1" dirty="0">
                <a:highlight>
                  <a:srgbClr val="FFFF00"/>
                </a:highlight>
                <a:latin typeface="Courier New" panose="02070309020205020404" pitchFamily="49" charset="0"/>
                <a:cs typeface="Courier New" panose="02070309020205020404" pitchFamily="49" charset="0"/>
              </a:rPr>
              <a:t>Place</a:t>
            </a:r>
          </a:p>
        </p:txBody>
      </p:sp>
      <p:pic>
        <p:nvPicPr>
          <p:cNvPr id="37890" name="Picture 2" descr="Space Is the Place (Sun Ra album) - Wikipedia">
            <a:hlinkClick r:id="rId2"/>
            <a:extLst>
              <a:ext uri="{FF2B5EF4-FFF2-40B4-BE49-F238E27FC236}">
                <a16:creationId xmlns:a16="http://schemas.microsoft.com/office/drawing/2014/main" id="{C67F8F61-C975-AF49-A7C0-C41FA71AC3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8572" y="1876425"/>
            <a:ext cx="3043097" cy="242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75FAB4A-F721-EE43-AD87-1345F64F2829}"/>
              </a:ext>
            </a:extLst>
          </p:cNvPr>
          <p:cNvSpPr txBox="1"/>
          <p:nvPr/>
        </p:nvSpPr>
        <p:spPr>
          <a:xfrm>
            <a:off x="4501182" y="420202"/>
            <a:ext cx="6860222" cy="5693866"/>
          </a:xfrm>
          <a:prstGeom prst="rect">
            <a:avLst/>
          </a:prstGeom>
          <a:noFill/>
        </p:spPr>
        <p:txBody>
          <a:bodyPr wrap="square">
            <a:spAutoFit/>
          </a:bodyPr>
          <a:lstStyle/>
          <a:p>
            <a:pPr>
              <a:defRPr/>
            </a:pPr>
            <a:r>
              <a:rPr lang="en-US" sz="2200" dirty="0">
                <a:latin typeface="Courier New" panose="02070309020205020404" pitchFamily="49" charset="0"/>
                <a:cs typeface="Courier New" panose="02070309020205020404" pitchFamily="49" charset="0"/>
              </a:rPr>
              <a:t>If control of space also equates to control over the determinates of place, and who gets to be in place, maybe we should ask…</a:t>
            </a:r>
          </a:p>
          <a:p>
            <a:pPr>
              <a:defRPr/>
            </a:pPr>
            <a:endParaRPr lang="en-US" sz="2200" dirty="0">
              <a:latin typeface="Courier New" panose="02070309020205020404" pitchFamily="49" charset="0"/>
              <a:cs typeface="Courier New" panose="02070309020205020404" pitchFamily="49" charset="0"/>
            </a:endParaRPr>
          </a:p>
          <a:p>
            <a:pPr>
              <a:defRPr/>
            </a:pPr>
            <a:r>
              <a:rPr lang="en-US" sz="2800" dirty="0">
                <a:latin typeface="Courier New" panose="02070309020205020404" pitchFamily="49" charset="0"/>
                <a:cs typeface="Courier New" panose="02070309020205020404" pitchFamily="49" charset="0"/>
              </a:rPr>
              <a:t>From </a:t>
            </a:r>
            <a:r>
              <a:rPr lang="en-US" sz="2800" b="1" i="1" dirty="0">
                <a:latin typeface="Courier New" panose="02070309020205020404" pitchFamily="49" charset="0"/>
                <a:cs typeface="Courier New" panose="02070309020205020404" pitchFamily="49" charset="0"/>
              </a:rPr>
              <a:t>where</a:t>
            </a:r>
            <a:r>
              <a:rPr lang="en-US" sz="2800" dirty="0">
                <a:latin typeface="Courier New" panose="02070309020205020404" pitchFamily="49" charset="0"/>
                <a:cs typeface="Courier New" panose="02070309020205020404" pitchFamily="49" charset="0"/>
              </a:rPr>
              <a:t> is your geography produced? </a:t>
            </a:r>
            <a:r>
              <a:rPr lang="en-US" sz="2200" dirty="0">
                <a:latin typeface="Courier New" panose="02070309020205020404" pitchFamily="49" charset="0"/>
                <a:cs typeface="Courier New" panose="02070309020205020404" pitchFamily="49" charset="0"/>
              </a:rPr>
              <a:t>(Anglo-American, Whiteness, heteropatriarchy, social and economic privilege, hegemonic language etc.)</a:t>
            </a:r>
          </a:p>
          <a:p>
            <a:pPr>
              <a:defRPr/>
            </a:pPr>
            <a:endParaRPr lang="en-US" sz="2200" dirty="0">
              <a:latin typeface="Courier New" panose="02070309020205020404" pitchFamily="49" charset="0"/>
              <a:cs typeface="Courier New" panose="02070309020205020404" pitchFamily="49" charset="0"/>
            </a:endParaRPr>
          </a:p>
          <a:p>
            <a:pPr>
              <a:defRPr/>
            </a:pPr>
            <a:r>
              <a:rPr lang="en-GB" sz="2200" dirty="0">
                <a:latin typeface="Courier New" panose="02070309020205020404" pitchFamily="49" charset="0"/>
                <a:cs typeface="Courier New" panose="02070309020205020404" pitchFamily="49" charset="0"/>
              </a:rPr>
              <a:t>Katherine McKittrick in </a:t>
            </a:r>
            <a:r>
              <a:rPr lang="en-GB" sz="2200" i="1" dirty="0">
                <a:latin typeface="Courier New" panose="02070309020205020404" pitchFamily="49" charset="0"/>
                <a:cs typeface="Courier New" panose="02070309020205020404" pitchFamily="49" charset="0"/>
              </a:rPr>
              <a:t>Demonic Grounds </a:t>
            </a:r>
            <a:r>
              <a:rPr lang="en-GB" sz="2200" dirty="0">
                <a:latin typeface="Courier New" panose="02070309020205020404" pitchFamily="49" charset="0"/>
                <a:cs typeface="Courier New" panose="02070309020205020404" pitchFamily="49" charset="0"/>
              </a:rPr>
              <a:t>says that “black lives are necessarily geographic, but also struggle with discourses that erase and </a:t>
            </a:r>
            <a:r>
              <a:rPr lang="en-GB" sz="2200" dirty="0" err="1">
                <a:latin typeface="Courier New" panose="02070309020205020404" pitchFamily="49" charset="0"/>
                <a:cs typeface="Courier New" panose="02070309020205020404" pitchFamily="49" charset="0"/>
              </a:rPr>
              <a:t>despatialize</a:t>
            </a:r>
            <a:r>
              <a:rPr lang="en-GB" sz="2200" dirty="0">
                <a:latin typeface="Courier New" panose="02070309020205020404" pitchFamily="49" charset="0"/>
                <a:cs typeface="Courier New" panose="02070309020205020404" pitchFamily="49" charset="0"/>
              </a:rPr>
              <a:t> their sense of place” (McKittrick, 2006, p. xiii)</a:t>
            </a:r>
            <a:endParaRPr lang="en-US" sz="2200"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599C67E4-D866-DD42-8B26-58585000552E}"/>
              </a:ext>
            </a:extLst>
          </p:cNvPr>
          <p:cNvSpPr txBox="1"/>
          <p:nvPr/>
        </p:nvSpPr>
        <p:spPr>
          <a:xfrm>
            <a:off x="1278571" y="4438461"/>
            <a:ext cx="3043097" cy="2862322"/>
          </a:xfrm>
          <a:prstGeom prst="rect">
            <a:avLst/>
          </a:prstGeom>
          <a:noFill/>
        </p:spPr>
        <p:txBody>
          <a:bodyPr wrap="square">
            <a:spAutoFit/>
          </a:bodyPr>
          <a:lstStyle/>
          <a:p>
            <a:pPr>
              <a:defRPr/>
            </a:pPr>
            <a:r>
              <a:rPr lang="en-US" sz="2400" i="1" dirty="0">
                <a:latin typeface="Courier New" panose="02070309020205020404" pitchFamily="49" charset="0"/>
                <a:cs typeface="Courier New" panose="02070309020205020404" pitchFamily="49" charset="0"/>
              </a:rPr>
              <a:t>Q: How does control of space become the control of time and futurity?</a:t>
            </a:r>
          </a:p>
          <a:p>
            <a:pPr>
              <a:defRPr/>
            </a:pPr>
            <a:endParaRPr lang="en-US" dirty="0">
              <a:latin typeface="Courier New" panose="02070309020205020404" pitchFamily="49" charset="0"/>
              <a:cs typeface="Courier New" panose="02070309020205020404" pitchFamily="49" charset="0"/>
            </a:endParaRPr>
          </a:p>
          <a:p>
            <a:pPr>
              <a:defRPr/>
            </a:pPr>
            <a:endParaRPr 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6DF67D-3B6B-D047-8C34-B7D44BB3A817}"/>
              </a:ext>
            </a:extLst>
          </p:cNvPr>
          <p:cNvSpPr>
            <a:spLocks noGrp="1"/>
          </p:cNvSpPr>
          <p:nvPr>
            <p:ph type="title"/>
          </p:nvPr>
        </p:nvSpPr>
        <p:spPr>
          <a:xfrm>
            <a:off x="804672" y="640080"/>
            <a:ext cx="3282696" cy="5257800"/>
          </a:xfrm>
        </p:spPr>
        <p:txBody>
          <a:bodyPr>
            <a:normAutofit/>
          </a:bodyPr>
          <a:lstStyle/>
          <a:p>
            <a:pPr>
              <a:defRPr/>
            </a:pPr>
            <a:r>
              <a:rPr lang="en-US" sz="3700" b="1" dirty="0">
                <a:highlight>
                  <a:srgbClr val="FFFF00"/>
                </a:highlight>
                <a:latin typeface="Courier New" panose="02070309020205020404" pitchFamily="49" charset="0"/>
                <a:cs typeface="Courier New" panose="02070309020205020404" pitchFamily="49" charset="0"/>
              </a:rPr>
              <a:t>What </a:t>
            </a:r>
            <a:r>
              <a:rPr lang="en-US" sz="3700" b="1" i="1" dirty="0">
                <a:highlight>
                  <a:srgbClr val="FFFF00"/>
                </a:highlight>
                <a:latin typeface="Courier New" panose="02070309020205020404" pitchFamily="49" charset="0"/>
                <a:cs typeface="Courier New" panose="02070309020205020404" pitchFamily="49" charset="0"/>
              </a:rPr>
              <a:t>is</a:t>
            </a:r>
            <a:r>
              <a:rPr lang="en-US" sz="3700" b="1" dirty="0">
                <a:highlight>
                  <a:srgbClr val="FFFF00"/>
                </a:highlight>
                <a:latin typeface="Courier New" panose="02070309020205020404" pitchFamily="49" charset="0"/>
                <a:cs typeface="Courier New" panose="02070309020205020404" pitchFamily="49" charset="0"/>
              </a:rPr>
              <a:t> Geography?</a:t>
            </a:r>
          </a:p>
        </p:txBody>
      </p:sp>
      <p:sp>
        <p:nvSpPr>
          <p:cNvPr id="38914" name="Content Placeholder 2">
            <a:extLst>
              <a:ext uri="{FF2B5EF4-FFF2-40B4-BE49-F238E27FC236}">
                <a16:creationId xmlns:a16="http://schemas.microsoft.com/office/drawing/2014/main" id="{CE19CE67-27FE-3342-8C22-E625616E725A}"/>
              </a:ext>
            </a:extLst>
          </p:cNvPr>
          <p:cNvSpPr>
            <a:spLocks noGrp="1"/>
          </p:cNvSpPr>
          <p:nvPr>
            <p:ph idx="1"/>
          </p:nvPr>
        </p:nvSpPr>
        <p:spPr>
          <a:xfrm>
            <a:off x="5358384" y="640081"/>
            <a:ext cx="6024654" cy="5257800"/>
          </a:xfrm>
        </p:spPr>
        <p:txBody>
          <a:bodyPr anchor="ctr">
            <a:normAutofit/>
          </a:bodyPr>
          <a:lstStyle/>
          <a:p>
            <a:r>
              <a:rPr lang="en-US" altLang="en-US" sz="1700" dirty="0">
                <a:latin typeface="Courier New" panose="02070309020205020404" pitchFamily="49" charset="0"/>
                <a:cs typeface="Courier New" panose="02070309020205020404" pitchFamily="49" charset="0"/>
              </a:rPr>
              <a:t>Geography can be understood as a knowledge-act/episteme; an institutionalized social/science of knowing and historical epistemological practices that make regimes of truth and truth claims about place (through geographic practices, institutions such as the university and societies, a mode of authoring space, mapping, categorizing etc.)</a:t>
            </a:r>
          </a:p>
          <a:p>
            <a:pPr marL="0" indent="0">
              <a:buNone/>
            </a:pPr>
            <a:endParaRPr lang="en-US" altLang="en-US" sz="1700" dirty="0">
              <a:latin typeface="Courier New" panose="02070309020205020404" pitchFamily="49" charset="0"/>
              <a:cs typeface="Courier New" panose="02070309020205020404" pitchFamily="49" charset="0"/>
            </a:endParaRPr>
          </a:p>
          <a:p>
            <a:r>
              <a:rPr lang="en-US" altLang="en-US" sz="1700" dirty="0">
                <a:latin typeface="Courier New" panose="02070309020205020404" pitchFamily="49" charset="0"/>
                <a:cs typeface="Courier New" panose="02070309020205020404" pitchFamily="49" charset="0"/>
              </a:rPr>
              <a:t>a structure of seeing, or, imaginative geographies of place, and/or the relations between places (community, city, world, earth, planet)</a:t>
            </a:r>
          </a:p>
          <a:p>
            <a:endParaRPr lang="en-US" altLang="en-US" sz="1700" dirty="0">
              <a:latin typeface="Courier New" panose="02070309020205020404" pitchFamily="49" charset="0"/>
              <a:cs typeface="Courier New" panose="02070309020205020404" pitchFamily="49" charset="0"/>
            </a:endParaRPr>
          </a:p>
          <a:p>
            <a:r>
              <a:rPr lang="en-US" altLang="en-US" sz="1700" dirty="0">
                <a:latin typeface="Courier New" panose="02070309020205020404" pitchFamily="49" charset="0"/>
                <a:cs typeface="Courier New" panose="02070309020205020404" pitchFamily="49" charset="0"/>
              </a:rPr>
              <a:t>A heterogenous set of practices that materially transform the world and ideas of what and how the world 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a:extLst>
              <a:ext uri="{FF2B5EF4-FFF2-40B4-BE49-F238E27FC236}">
                <a16:creationId xmlns:a16="http://schemas.microsoft.com/office/drawing/2014/main" id="{CFA5D360-5B44-4345-BFFD-BA0E80EE7997}"/>
              </a:ext>
            </a:extLst>
          </p:cNvPr>
          <p:cNvSpPr>
            <a:spLocks noGrp="1"/>
          </p:cNvSpPr>
          <p:nvPr>
            <p:ph idx="1"/>
          </p:nvPr>
        </p:nvSpPr>
        <p:spPr>
          <a:xfrm>
            <a:off x="1032934" y="2720975"/>
            <a:ext cx="10651066" cy="4137025"/>
          </a:xfrm>
        </p:spPr>
        <p:txBody>
          <a:bodyPr>
            <a:normAutofit fontScale="70000" lnSpcReduction="20000"/>
          </a:bodyPr>
          <a:lstStyle/>
          <a:p>
            <a:pPr marL="0" indent="0" algn="just">
              <a:buNone/>
              <a:defRPr/>
            </a:pPr>
            <a:endParaRPr lang="en-GB" altLang="en-US" sz="2000" i="1" dirty="0">
              <a:latin typeface="Courier New" panose="02070309020205020404" pitchFamily="49" charset="0"/>
              <a:cs typeface="Courier New" panose="02070309020205020404" pitchFamily="49" charset="0"/>
            </a:endParaRPr>
          </a:p>
          <a:p>
            <a:pPr marL="0" indent="0" algn="just">
              <a:buNone/>
              <a:defRPr/>
            </a:pPr>
            <a:r>
              <a:rPr lang="en-GB" altLang="en-US" dirty="0">
                <a:latin typeface="Courier New" panose="02070309020205020404" pitchFamily="49" charset="0"/>
                <a:cs typeface="Courier New" panose="02070309020205020404" pitchFamily="49" charset="0"/>
              </a:rPr>
              <a:t>Different ideas and approaches in the study of geography. Theory. Ontology</a:t>
            </a:r>
            <a:r>
              <a:rPr lang="en-GB" altLang="en-US" i="1" dirty="0">
                <a:latin typeface="Courier New" panose="02070309020205020404" pitchFamily="49" charset="0"/>
                <a:cs typeface="Courier New" panose="02070309020205020404" pitchFamily="49" charset="0"/>
              </a:rPr>
              <a:t> (ontology is the understanding of reality through its relation, properties, being, objects, subjects – the classification of entities, or the furniture of being). Epistemology (historically constituted ways of knowing, making and doing knowledge, or the cumulative effect of methods)</a:t>
            </a:r>
          </a:p>
          <a:p>
            <a:pPr marL="0" indent="0" algn="just">
              <a:buNone/>
              <a:defRPr/>
            </a:pPr>
            <a:endParaRPr lang="en-GB" altLang="en-US" i="1" dirty="0">
              <a:latin typeface="Courier New" panose="02070309020205020404" pitchFamily="49" charset="0"/>
              <a:cs typeface="Courier New" panose="02070309020205020404" pitchFamily="49" charset="0"/>
            </a:endParaRPr>
          </a:p>
          <a:p>
            <a:pPr marL="0" indent="0" algn="just">
              <a:buNone/>
              <a:defRPr/>
            </a:pPr>
            <a:r>
              <a:rPr lang="ja-JP" altLang="en-GB">
                <a:latin typeface="Courier New" panose="02070309020205020404" pitchFamily="49" charset="0"/>
                <a:cs typeface="Courier New" panose="02070309020205020404" pitchFamily="49" charset="0"/>
              </a:rPr>
              <a:t>‘</a:t>
            </a:r>
            <a:r>
              <a:rPr lang="en-GB" altLang="ja-JP" dirty="0">
                <a:latin typeface="Courier New" panose="02070309020205020404" pitchFamily="49" charset="0"/>
                <a:cs typeface="Courier New" panose="02070309020205020404" pitchFamily="49" charset="0"/>
              </a:rPr>
              <a:t>At its broadest, theory can be understood as any set of statements and propositions used in explanation or interpretation</a:t>
            </a:r>
            <a:r>
              <a:rPr lang="ja-JP" altLang="en-GB">
                <a:latin typeface="Courier New" panose="02070309020205020404" pitchFamily="49" charset="0"/>
                <a:cs typeface="Courier New" panose="02070309020205020404" pitchFamily="49" charset="0"/>
              </a:rPr>
              <a:t>’</a:t>
            </a:r>
            <a:r>
              <a:rPr lang="en-GB" altLang="ja-JP" dirty="0">
                <a:latin typeface="Courier New" panose="02070309020205020404" pitchFamily="49" charset="0"/>
                <a:cs typeface="Courier New" panose="02070309020205020404" pitchFamily="49" charset="0"/>
              </a:rPr>
              <a:t> (Barnett, 2009: 751). </a:t>
            </a:r>
          </a:p>
          <a:p>
            <a:pPr marL="0" indent="0" algn="just">
              <a:buNone/>
              <a:defRPr/>
            </a:pPr>
            <a:endParaRPr lang="en-GB" altLang="en-US" dirty="0">
              <a:latin typeface="Courier New" panose="02070309020205020404" pitchFamily="49" charset="0"/>
              <a:cs typeface="Courier New" panose="02070309020205020404" pitchFamily="49" charset="0"/>
            </a:endParaRPr>
          </a:p>
          <a:p>
            <a:pPr marL="0" indent="0" algn="just">
              <a:buNone/>
              <a:defRPr/>
            </a:pPr>
            <a:r>
              <a:rPr lang="en-GB" altLang="ja-JP" dirty="0">
                <a:latin typeface="Courier New" panose="02070309020205020404" pitchFamily="49" charset="0"/>
                <a:cs typeface="Courier New" panose="02070309020205020404" pitchFamily="49" charset="0"/>
              </a:rPr>
              <a:t>‘Hostility to theory usually means opposition to other people</a:t>
            </a:r>
            <a:r>
              <a:rPr lang="ja-JP" altLang="en-GB">
                <a:latin typeface="Courier New" panose="02070309020205020404" pitchFamily="49" charset="0"/>
                <a:cs typeface="Courier New" panose="02070309020205020404" pitchFamily="49" charset="0"/>
              </a:rPr>
              <a:t>’</a:t>
            </a:r>
            <a:r>
              <a:rPr lang="en-GB" altLang="ja-JP" dirty="0">
                <a:latin typeface="Courier New" panose="02070309020205020404" pitchFamily="49" charset="0"/>
                <a:cs typeface="Courier New" panose="02070309020205020404" pitchFamily="49" charset="0"/>
              </a:rPr>
              <a:t>s theories and an oblivion to one</a:t>
            </a:r>
            <a:r>
              <a:rPr lang="ja-JP" altLang="en-GB">
                <a:latin typeface="Courier New" panose="02070309020205020404" pitchFamily="49" charset="0"/>
                <a:cs typeface="Courier New" panose="02070309020205020404" pitchFamily="49" charset="0"/>
              </a:rPr>
              <a:t>’</a:t>
            </a:r>
            <a:r>
              <a:rPr lang="en-GB" altLang="ja-JP" dirty="0">
                <a:latin typeface="Courier New" panose="02070309020205020404" pitchFamily="49" charset="0"/>
                <a:cs typeface="Courier New" panose="02070309020205020404" pitchFamily="49" charset="0"/>
              </a:rPr>
              <a:t>s own</a:t>
            </a:r>
            <a:r>
              <a:rPr lang="ja-JP" altLang="en-GB">
                <a:latin typeface="Courier New" panose="02070309020205020404" pitchFamily="49" charset="0"/>
                <a:cs typeface="Courier New" panose="02070309020205020404" pitchFamily="49" charset="0"/>
              </a:rPr>
              <a:t>’</a:t>
            </a:r>
            <a:r>
              <a:rPr lang="en-GB" altLang="ja-JP" dirty="0">
                <a:latin typeface="Courier New" panose="02070309020205020404" pitchFamily="49" charset="0"/>
                <a:cs typeface="Courier New" panose="02070309020205020404" pitchFamily="49" charset="0"/>
              </a:rPr>
              <a:t> (Eagleton, 1983: viii). </a:t>
            </a:r>
          </a:p>
          <a:p>
            <a:pPr marL="0" indent="0" algn="just">
              <a:buNone/>
              <a:defRPr/>
            </a:pPr>
            <a:endParaRPr lang="en-GB" altLang="en-US" dirty="0">
              <a:latin typeface="Courier New" panose="02070309020205020404" pitchFamily="49" charset="0"/>
              <a:cs typeface="Courier New" panose="02070309020205020404" pitchFamily="49" charset="0"/>
            </a:endParaRPr>
          </a:p>
          <a:p>
            <a:pPr marL="0" indent="0" algn="just">
              <a:buNone/>
              <a:defRPr/>
            </a:pPr>
            <a:endParaRPr lang="en-GB" altLang="en-US" sz="2000" dirty="0">
              <a:latin typeface="Courier New" panose="02070309020205020404" pitchFamily="49" charset="0"/>
              <a:cs typeface="Courier New" panose="02070309020205020404" pitchFamily="49" charset="0"/>
            </a:endParaRPr>
          </a:p>
        </p:txBody>
      </p:sp>
      <p:pic>
        <p:nvPicPr>
          <p:cNvPr id="41986" name="Picture 2" descr="A close up of a map&#10;&#10;Description automatically generated">
            <a:extLst>
              <a:ext uri="{FF2B5EF4-FFF2-40B4-BE49-F238E27FC236}">
                <a16:creationId xmlns:a16="http://schemas.microsoft.com/office/drawing/2014/main" id="{1C2FD50B-AE68-E348-82FE-7056AC2B02B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549276"/>
            <a:ext cx="47815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E8536F5-00F4-8D4C-8B3E-6DCD6FDAC5AE}"/>
              </a:ext>
            </a:extLst>
          </p:cNvPr>
          <p:cNvSpPr txBox="1"/>
          <p:nvPr/>
        </p:nvSpPr>
        <p:spPr>
          <a:xfrm>
            <a:off x="1032934" y="549276"/>
            <a:ext cx="4415366" cy="2554545"/>
          </a:xfrm>
          <a:prstGeom prst="rect">
            <a:avLst/>
          </a:prstGeom>
          <a:noFill/>
        </p:spPr>
        <p:txBody>
          <a:bodyPr wrap="square">
            <a:spAutoFit/>
          </a:bodyPr>
          <a:lstStyle/>
          <a:p>
            <a:pPr>
              <a:defRPr/>
            </a:pPr>
            <a:r>
              <a:rPr lang="en-GB" altLang="en-US" sz="4000" b="1" dirty="0">
                <a:highlight>
                  <a:srgbClr val="FFFF00"/>
                </a:highlight>
                <a:latin typeface="Courier New" panose="02070309020205020404" pitchFamily="49" charset="0"/>
                <a:cs typeface="Courier New" panose="02070309020205020404" pitchFamily="49" charset="0"/>
              </a:rPr>
              <a:t>What is geographical thought?</a:t>
            </a:r>
          </a:p>
          <a:p>
            <a:pPr>
              <a:defRPr/>
            </a:pPr>
            <a:endParaRPr lang="en-US" sz="4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7632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a:extLst>
              <a:ext uri="{FF2B5EF4-FFF2-40B4-BE49-F238E27FC236}">
                <a16:creationId xmlns:a16="http://schemas.microsoft.com/office/drawing/2014/main" id="{019375B8-A3A0-3A44-917B-797F660CE208}"/>
              </a:ext>
            </a:extLst>
          </p:cNvPr>
          <p:cNvSpPr>
            <a:spLocks noGrp="1"/>
          </p:cNvSpPr>
          <p:nvPr>
            <p:ph idx="1"/>
          </p:nvPr>
        </p:nvSpPr>
        <p:spPr>
          <a:xfrm>
            <a:off x="999067" y="404813"/>
            <a:ext cx="10363199" cy="6119812"/>
          </a:xfrm>
        </p:spPr>
        <p:txBody>
          <a:bodyPr>
            <a:normAutofit fontScale="85000" lnSpcReduction="10000"/>
          </a:bodyPr>
          <a:lstStyle/>
          <a:p>
            <a:pPr marL="0" indent="0" algn="just">
              <a:buNone/>
            </a:pPr>
            <a:endParaRPr lang="en-GB" altLang="en-US" i="1" dirty="0">
              <a:latin typeface="Courier New" panose="02070309020205020404" pitchFamily="49" charset="0"/>
              <a:cs typeface="Courier New" panose="02070309020205020404" pitchFamily="49" charset="0"/>
            </a:endParaRPr>
          </a:p>
          <a:p>
            <a:pPr marL="0" indent="0" algn="just">
              <a:buNone/>
            </a:pPr>
            <a:r>
              <a:rPr lang="en-GB" altLang="en-US" i="1" dirty="0">
                <a:highlight>
                  <a:srgbClr val="FFFF00"/>
                </a:highlight>
                <a:latin typeface="Courier New" panose="02070309020205020404" pitchFamily="49" charset="0"/>
                <a:cs typeface="Courier New" panose="02070309020205020404" pitchFamily="49" charset="0"/>
              </a:rPr>
              <a:t>What is geographical practice</a:t>
            </a:r>
            <a:r>
              <a:rPr lang="en-GB" altLang="en-US" i="1" dirty="0">
                <a:latin typeface="Courier New" panose="02070309020205020404" pitchFamily="49" charset="0"/>
                <a:cs typeface="Courier New" panose="02070309020205020404" pitchFamily="49" charset="0"/>
              </a:rPr>
              <a:t>? Methodology as a path to relation – placemaking. Theory as a path to understanding ways of being - sense-making </a:t>
            </a:r>
          </a:p>
          <a:p>
            <a:pPr marL="0" indent="0" algn="just">
              <a:buNone/>
            </a:pPr>
            <a:endParaRPr lang="en-GB" altLang="en-US" i="1" dirty="0">
              <a:latin typeface="Courier New" panose="02070309020205020404" pitchFamily="49" charset="0"/>
              <a:cs typeface="Courier New" panose="02070309020205020404" pitchFamily="49" charset="0"/>
            </a:endParaRPr>
          </a:p>
          <a:p>
            <a:pPr marL="0" indent="0"/>
            <a:r>
              <a:rPr lang="en-GB" altLang="en-US" dirty="0">
                <a:latin typeface="Courier New" panose="02070309020205020404" pitchFamily="49" charset="0"/>
                <a:cs typeface="Courier New" panose="02070309020205020404" pitchFamily="49" charset="0"/>
              </a:rPr>
              <a:t> Methodologies and methods - Method is important as it represents a set of conventions on how knowledge is collected, codified and conceptualised. </a:t>
            </a:r>
          </a:p>
          <a:p>
            <a:pPr marL="0" indent="0"/>
            <a:r>
              <a:rPr lang="en-GB" altLang="en-US" dirty="0">
                <a:latin typeface="Courier New" panose="02070309020205020404" pitchFamily="49" charset="0"/>
                <a:cs typeface="Courier New" panose="02070309020205020404" pitchFamily="49" charset="0"/>
              </a:rPr>
              <a:t> Fieldwork and working in a sub ‘field’ of geography</a:t>
            </a:r>
          </a:p>
          <a:p>
            <a:pPr marL="0" indent="0" algn="just"/>
            <a:r>
              <a:rPr lang="en-GB" altLang="en-US" dirty="0">
                <a:latin typeface="Courier New" panose="02070309020205020404" pitchFamily="49" charset="0"/>
                <a:cs typeface="Courier New" panose="02070309020205020404" pitchFamily="49" charset="0"/>
              </a:rPr>
              <a:t> Teaching and research</a:t>
            </a:r>
          </a:p>
          <a:p>
            <a:pPr marL="0" indent="0" algn="just"/>
            <a:r>
              <a:rPr lang="en-GB" altLang="ja-JP" dirty="0">
                <a:latin typeface="Courier New" panose="02070309020205020404" pitchFamily="49" charset="0"/>
                <a:cs typeface="Courier New" panose="02070309020205020404" pitchFamily="49" charset="0"/>
              </a:rPr>
              <a:t> </a:t>
            </a:r>
            <a:r>
              <a:rPr lang="ja-JP" altLang="en-GB" dirty="0">
                <a:latin typeface="Courier New" panose="02070309020205020404" pitchFamily="49" charset="0"/>
                <a:cs typeface="Courier New" panose="02070309020205020404" pitchFamily="49" charset="0"/>
              </a:rPr>
              <a:t>‘</a:t>
            </a:r>
            <a:r>
              <a:rPr lang="en-GB" altLang="ja-JP" dirty="0">
                <a:latin typeface="Courier New" panose="02070309020205020404" pitchFamily="49" charset="0"/>
                <a:cs typeface="Courier New" panose="02070309020205020404" pitchFamily="49" charset="0"/>
              </a:rPr>
              <a:t>Doing</a:t>
            </a:r>
            <a:r>
              <a:rPr lang="ja-JP" altLang="en-GB" dirty="0">
                <a:latin typeface="Courier New" panose="02070309020205020404" pitchFamily="49" charset="0"/>
                <a:cs typeface="Courier New" panose="02070309020205020404" pitchFamily="49" charset="0"/>
              </a:rPr>
              <a:t>’</a:t>
            </a:r>
            <a:r>
              <a:rPr lang="en-GB" altLang="ja-JP" dirty="0">
                <a:latin typeface="Courier New" panose="02070309020205020404" pitchFamily="49" charset="0"/>
                <a:cs typeface="Courier New" panose="02070309020205020404" pitchFamily="49" charset="0"/>
              </a:rPr>
              <a:t> geography</a:t>
            </a:r>
          </a:p>
          <a:p>
            <a:pPr marL="0" indent="0" algn="just"/>
            <a:r>
              <a:rPr lang="en-GB" altLang="en-US" dirty="0">
                <a:latin typeface="Courier New" panose="02070309020205020404" pitchFamily="49" charset="0"/>
                <a:cs typeface="Courier New" panose="02070309020205020404" pitchFamily="49" charset="0"/>
              </a:rPr>
              <a:t> Geographical research </a:t>
            </a:r>
            <a:r>
              <a:rPr lang="en-GB" altLang="en-US" i="1" dirty="0">
                <a:latin typeface="Courier New" panose="02070309020205020404" pitchFamily="49" charset="0"/>
                <a:cs typeface="Courier New" panose="02070309020205020404" pitchFamily="49" charset="0"/>
              </a:rPr>
              <a:t>in</a:t>
            </a:r>
            <a:r>
              <a:rPr lang="en-GB" altLang="en-US" dirty="0">
                <a:latin typeface="Courier New" panose="02070309020205020404" pitchFamily="49" charset="0"/>
                <a:cs typeface="Courier New" panose="02070309020205020404" pitchFamily="49" charset="0"/>
              </a:rPr>
              <a:t> practice</a:t>
            </a:r>
          </a:p>
          <a:p>
            <a:pPr marL="0" indent="0" algn="just">
              <a:buNone/>
            </a:pPr>
            <a:endParaRPr lang="en-GB" altLang="en-US" dirty="0">
              <a:latin typeface="Courier New" panose="02070309020205020404" pitchFamily="49" charset="0"/>
              <a:cs typeface="Courier New" panose="02070309020205020404" pitchFamily="49" charset="0"/>
            </a:endParaRPr>
          </a:p>
          <a:p>
            <a:pPr marL="0" indent="0" algn="just">
              <a:buNone/>
            </a:pPr>
            <a:r>
              <a:rPr lang="en-GB" altLang="en-US" dirty="0">
                <a:latin typeface="Courier New" panose="02070309020205020404" pitchFamily="49" charset="0"/>
                <a:cs typeface="Courier New" panose="02070309020205020404" pitchFamily="49" charset="0"/>
              </a:rPr>
              <a:t>Q: </a:t>
            </a:r>
            <a:r>
              <a:rPr lang="en-GB" altLang="en-US" i="1" dirty="0">
                <a:latin typeface="Courier New" panose="02070309020205020404" pitchFamily="49" charset="0"/>
                <a:cs typeface="Courier New" panose="02070309020205020404" pitchFamily="49" charset="0"/>
              </a:rPr>
              <a:t>What are the relationships between geographical thought and practice? How have these changed over time? </a:t>
            </a:r>
            <a:r>
              <a:rPr lang="en-GB" altLang="en-US"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58244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0D9C-D2B5-4B00-A8F0-4EB4FD3A207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2C7FF3C-213C-413D-827A-200DCC7BD1BB}"/>
              </a:ext>
            </a:extLst>
          </p:cNvPr>
          <p:cNvSpPr>
            <a:spLocks noGrp="1"/>
          </p:cNvSpPr>
          <p:nvPr>
            <p:ph idx="1"/>
          </p:nvPr>
        </p:nvSpPr>
        <p:spPr/>
        <p:txBody>
          <a:bodyPr/>
          <a:lstStyle/>
          <a:p>
            <a:pPr marL="0" indent="0">
              <a:buNone/>
            </a:pPr>
            <a:endParaRPr lang="en-GB" altLang="en-US" sz="2800" dirty="0">
              <a:latin typeface="Courier New" panose="02070309020205020404" pitchFamily="49" charset="0"/>
              <a:cs typeface="Courier New" panose="02070309020205020404" pitchFamily="49" charset="0"/>
            </a:endParaRPr>
          </a:p>
          <a:p>
            <a:pPr marL="0" indent="0" algn="ctr">
              <a:buNone/>
            </a:pPr>
            <a:r>
              <a:rPr lang="en-GB" altLang="en-US" sz="4000" dirty="0">
                <a:latin typeface="Courier New" panose="02070309020205020404" pitchFamily="49" charset="0"/>
                <a:cs typeface="Courier New" panose="02070309020205020404" pitchFamily="49" charset="0"/>
              </a:rPr>
              <a:t>A short, very partial, Western-centric history of Geography </a:t>
            </a:r>
            <a:endParaRPr lang="en-GB" sz="4000" dirty="0"/>
          </a:p>
        </p:txBody>
      </p:sp>
    </p:spTree>
    <p:extLst>
      <p:ext uri="{BB962C8B-B14F-4D97-AF65-F5344CB8AC3E}">
        <p14:creationId xmlns:p14="http://schemas.microsoft.com/office/powerpoint/2010/main" val="228496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5362" name="Picture 2" descr="When the Camera Was a Weapon of Imperialism. (And When It Still Is.) - The  New York Times">
            <a:hlinkClick r:id="rId2"/>
            <a:extLst>
              <a:ext uri="{FF2B5EF4-FFF2-40B4-BE49-F238E27FC236}">
                <a16:creationId xmlns:a16="http://schemas.microsoft.com/office/drawing/2014/main" id="{C87AC798-B7D0-7A48-8829-3BD7CB8CBA0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6" name="Freeform: Shape 135">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11B683-C8E6-BD40-A1C5-DE37C9D71B8E}"/>
              </a:ext>
            </a:extLst>
          </p:cNvPr>
          <p:cNvSpPr>
            <a:spLocks noGrp="1"/>
          </p:cNvSpPr>
          <p:nvPr>
            <p:ph type="title"/>
          </p:nvPr>
        </p:nvSpPr>
        <p:spPr>
          <a:xfrm>
            <a:off x="177795" y="214641"/>
            <a:ext cx="9265771" cy="622836"/>
          </a:xfrm>
        </p:spPr>
        <p:txBody>
          <a:bodyPr>
            <a:normAutofit/>
          </a:bodyPr>
          <a:lstStyle/>
          <a:p>
            <a:pPr>
              <a:defRPr/>
            </a:pPr>
            <a:r>
              <a:rPr lang="en-US" sz="2300" b="1" dirty="0">
                <a:solidFill>
                  <a:schemeClr val="bg1"/>
                </a:solidFill>
                <a:highlight>
                  <a:srgbClr val="FFFF00"/>
                </a:highlight>
                <a:latin typeface="Courier New" panose="02070309020205020404" pitchFamily="49" charset="0"/>
                <a:cs typeface="Courier New" panose="02070309020205020404" pitchFamily="49" charset="0"/>
              </a:rPr>
              <a:t>What are the ‘origins’ of geography as a discipline?</a:t>
            </a:r>
          </a:p>
        </p:txBody>
      </p:sp>
      <p:sp>
        <p:nvSpPr>
          <p:cNvPr id="39938" name="Content Placeholder 2">
            <a:extLst>
              <a:ext uri="{FF2B5EF4-FFF2-40B4-BE49-F238E27FC236}">
                <a16:creationId xmlns:a16="http://schemas.microsoft.com/office/drawing/2014/main" id="{7147FA84-727B-9A4C-B4AB-4E6A3FFBC12E}"/>
              </a:ext>
            </a:extLst>
          </p:cNvPr>
          <p:cNvSpPr>
            <a:spLocks noGrp="1"/>
          </p:cNvSpPr>
          <p:nvPr>
            <p:ph idx="1"/>
          </p:nvPr>
        </p:nvSpPr>
        <p:spPr>
          <a:xfrm>
            <a:off x="318805" y="4091541"/>
            <a:ext cx="9565028" cy="2262374"/>
          </a:xfrm>
        </p:spPr>
        <p:txBody>
          <a:bodyPr>
            <a:noAutofit/>
          </a:bodyPr>
          <a:lstStyle/>
          <a:p>
            <a:r>
              <a:rPr lang="en-GB" altLang="en-US" sz="1400" dirty="0">
                <a:latin typeface="Courier New" panose="02070309020205020404" pitchFamily="49" charset="0"/>
                <a:cs typeface="Courier New" panose="02070309020205020404" pitchFamily="49" charset="0"/>
              </a:rPr>
              <a:t>The </a:t>
            </a:r>
            <a:r>
              <a:rPr lang="en-GB" altLang="en-US" sz="1400" b="1" i="1" dirty="0">
                <a:latin typeface="Courier New" panose="02070309020205020404" pitchFamily="49" charset="0"/>
                <a:cs typeface="Courier New" panose="02070309020205020404" pitchFamily="49" charset="0"/>
              </a:rPr>
              <a:t>history of geography</a:t>
            </a:r>
            <a:r>
              <a:rPr lang="en-GB" altLang="en-US" sz="1400" b="1" dirty="0">
                <a:latin typeface="Courier New" panose="02070309020205020404" pitchFamily="49" charset="0"/>
                <a:cs typeface="Courier New" panose="02070309020205020404" pitchFamily="49" charset="0"/>
              </a:rPr>
              <a:t> </a:t>
            </a:r>
            <a:r>
              <a:rPr lang="en-GB" altLang="en-US" sz="1400" dirty="0">
                <a:latin typeface="Courier New" panose="02070309020205020404" pitchFamily="49" charset="0"/>
                <a:cs typeface="Courier New" panose="02070309020205020404" pitchFamily="49" charset="0"/>
              </a:rPr>
              <a:t>and that of </a:t>
            </a:r>
            <a:r>
              <a:rPr lang="en-GB" altLang="en-US" sz="1400" b="1" i="1" dirty="0">
                <a:latin typeface="Courier New" panose="02070309020205020404" pitchFamily="49" charset="0"/>
                <a:cs typeface="Courier New" panose="02070309020205020404" pitchFamily="49" charset="0"/>
              </a:rPr>
              <a:t>colonial</a:t>
            </a:r>
            <a:r>
              <a:rPr lang="en-GB" altLang="en-US" sz="1400" b="1" dirty="0">
                <a:latin typeface="Courier New" panose="02070309020205020404" pitchFamily="49" charset="0"/>
                <a:cs typeface="Courier New" panose="02070309020205020404" pitchFamily="49" charset="0"/>
              </a:rPr>
              <a:t> </a:t>
            </a:r>
            <a:r>
              <a:rPr lang="en-GB" altLang="en-US" sz="1400" b="1" i="1" dirty="0">
                <a:latin typeface="Courier New" panose="02070309020205020404" pitchFamily="49" charset="0"/>
                <a:cs typeface="Courier New" panose="02070309020205020404" pitchFamily="49" charset="0"/>
              </a:rPr>
              <a:t>empires</a:t>
            </a:r>
            <a:r>
              <a:rPr lang="en-GB" altLang="en-US" sz="1400" b="1" dirty="0">
                <a:latin typeface="Courier New" panose="02070309020205020404" pitchFamily="49" charset="0"/>
                <a:cs typeface="Courier New" panose="02070309020205020404" pitchFamily="49" charset="0"/>
              </a:rPr>
              <a:t> </a:t>
            </a:r>
            <a:r>
              <a:rPr lang="en-GB" altLang="en-US" sz="1400" dirty="0">
                <a:latin typeface="Courier New" panose="02070309020205020404" pitchFamily="49" charset="0"/>
                <a:cs typeface="Courier New" panose="02070309020205020404" pitchFamily="49" charset="0"/>
              </a:rPr>
              <a:t>are inextricably linked. </a:t>
            </a:r>
          </a:p>
          <a:p>
            <a:r>
              <a:rPr lang="en-US" altLang="en-US" sz="1400" dirty="0">
                <a:latin typeface="Courier New" panose="02070309020205020404" pitchFamily="49" charset="0"/>
                <a:cs typeface="Courier New" panose="02070309020205020404" pitchFamily="49" charset="0"/>
              </a:rPr>
              <a:t>Geography was the craftwork (&amp; statecraft) of colonization, extraction and description of ‘alien’ lands and ‘alien’ peoples </a:t>
            </a:r>
          </a:p>
          <a:p>
            <a:r>
              <a:rPr lang="en-US" altLang="en-US" sz="1400" dirty="0">
                <a:latin typeface="Courier New" panose="02070309020205020404" pitchFamily="49" charset="0"/>
                <a:cs typeface="Courier New" panose="02070309020205020404" pitchFamily="49" charset="0"/>
              </a:rPr>
              <a:t>Geography as a technology of power, control of place, people and resources (</a:t>
            </a:r>
            <a:r>
              <a:rPr lang="en-US" altLang="en-US" sz="1400" dirty="0" err="1">
                <a:latin typeface="Courier New" panose="02070309020205020404" pitchFamily="49" charset="0"/>
                <a:cs typeface="Courier New" panose="02070309020205020404" pitchFamily="49" charset="0"/>
              </a:rPr>
              <a:t>eg.</a:t>
            </a:r>
            <a:r>
              <a:rPr lang="en-US" altLang="en-US" sz="1400" dirty="0">
                <a:latin typeface="Courier New" panose="02070309020205020404" pitchFamily="49" charset="0"/>
                <a:cs typeface="Courier New" panose="02070309020205020404" pitchFamily="49" charset="0"/>
              </a:rPr>
              <a:t> mapping).</a:t>
            </a:r>
          </a:p>
          <a:p>
            <a:r>
              <a:rPr lang="en-US" altLang="en-US" sz="1400" dirty="0">
                <a:latin typeface="Courier New" panose="02070309020205020404" pitchFamily="49" charset="0"/>
                <a:cs typeface="Courier New" panose="02070309020205020404" pitchFamily="49" charset="0"/>
              </a:rPr>
              <a:t>Material and mental technology that transformed social and geophysical worlds; relations to ecology, place; gender, sexuality, social and spiritual  forms; enforced patriarchy, foreign rule, violence and extraction of value.</a:t>
            </a: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Opinion | Colonialism Made the Modern World. Let&amp;#39;s Remake It. - The New  York Times">
            <a:hlinkClick r:id="rId2"/>
            <a:extLst>
              <a:ext uri="{FF2B5EF4-FFF2-40B4-BE49-F238E27FC236}">
                <a16:creationId xmlns:a16="http://schemas.microsoft.com/office/drawing/2014/main" id="{1D587803-B561-C44A-99FA-F53849B2214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b="-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F7D091-7A75-FD47-B687-184C83EEFB13}"/>
              </a:ext>
            </a:extLst>
          </p:cNvPr>
          <p:cNvSpPr>
            <a:spLocks noGrp="1"/>
          </p:cNvSpPr>
          <p:nvPr>
            <p:ph type="title"/>
          </p:nvPr>
        </p:nvSpPr>
        <p:spPr>
          <a:xfrm>
            <a:off x="431795" y="260398"/>
            <a:ext cx="9265771" cy="622836"/>
          </a:xfrm>
        </p:spPr>
        <p:txBody>
          <a:bodyPr>
            <a:normAutofit/>
          </a:bodyPr>
          <a:lstStyle/>
          <a:p>
            <a:pPr>
              <a:defRPr/>
            </a:pPr>
            <a:r>
              <a:rPr lang="en-GB" sz="3300" b="1" dirty="0">
                <a:highlight>
                  <a:srgbClr val="FFFF00"/>
                </a:highlight>
                <a:latin typeface="Courier New" panose="02070309020205020404" pitchFamily="49" charset="0"/>
                <a:cs typeface="Courier New" panose="02070309020205020404" pitchFamily="49" charset="0"/>
              </a:rPr>
              <a:t>‘Coloniality survives colonialism’</a:t>
            </a:r>
            <a:endParaRPr lang="en-US" sz="3300" b="1" dirty="0">
              <a:highlight>
                <a:srgbClr val="FFFF00"/>
              </a:highlight>
              <a:latin typeface="Courier New" panose="02070309020205020404" pitchFamily="49" charset="0"/>
              <a:cs typeface="Courier New" panose="02070309020205020404" pitchFamily="49" charset="0"/>
            </a:endParaRPr>
          </a:p>
        </p:txBody>
      </p:sp>
      <p:sp>
        <p:nvSpPr>
          <p:cNvPr id="40962" name="Content Placeholder 2">
            <a:extLst>
              <a:ext uri="{FF2B5EF4-FFF2-40B4-BE49-F238E27FC236}">
                <a16:creationId xmlns:a16="http://schemas.microsoft.com/office/drawing/2014/main" id="{476D44A6-CA29-7C45-8DC9-CE7D09B358E2}"/>
              </a:ext>
            </a:extLst>
          </p:cNvPr>
          <p:cNvSpPr>
            <a:spLocks noGrp="1"/>
          </p:cNvSpPr>
          <p:nvPr>
            <p:ph idx="1"/>
          </p:nvPr>
        </p:nvSpPr>
        <p:spPr>
          <a:xfrm>
            <a:off x="118532" y="4023809"/>
            <a:ext cx="10397067" cy="2082352"/>
          </a:xfrm>
        </p:spPr>
        <p:txBody>
          <a:bodyPr>
            <a:noAutofit/>
          </a:bodyPr>
          <a:lstStyle/>
          <a:p>
            <a:r>
              <a:rPr lang="en-GB" altLang="en-US" sz="1200" dirty="0">
                <a:highlight>
                  <a:srgbClr val="FFFF00"/>
                </a:highlight>
                <a:latin typeface="Courier New" panose="02070309020205020404" pitchFamily="49" charset="0"/>
                <a:cs typeface="Courier New" panose="02070309020205020404" pitchFamily="49" charset="0"/>
              </a:rPr>
              <a:t>The premise of decolonial scholarship is that despite the official end of colonial rule, colonial methods/epistemologies and situations continue to underpinned social relations and public institutions. </a:t>
            </a:r>
          </a:p>
          <a:p>
            <a:r>
              <a:rPr lang="en-GB" altLang="en-US" sz="1200" i="1" dirty="0">
                <a:highlight>
                  <a:srgbClr val="FFFF00"/>
                </a:highlight>
                <a:latin typeface="Courier New" panose="02070309020205020404" pitchFamily="49" charset="0"/>
                <a:cs typeface="Courier New" panose="02070309020205020404" pitchFamily="49" charset="0"/>
              </a:rPr>
              <a:t>Rhodes Must Fall </a:t>
            </a:r>
            <a:r>
              <a:rPr lang="en-GB" altLang="en-US" sz="1200" dirty="0">
                <a:highlight>
                  <a:srgbClr val="FFFF00"/>
                </a:highlight>
                <a:latin typeface="Courier New" panose="02070309020205020404" pitchFamily="49" charset="0"/>
                <a:cs typeface="Courier New" panose="02070309020205020404" pitchFamily="49" charset="0"/>
              </a:rPr>
              <a:t>Oxford</a:t>
            </a:r>
            <a:r>
              <a:rPr lang="en-GB" altLang="en-US" sz="1200" i="1" dirty="0">
                <a:highlight>
                  <a:srgbClr val="FFFF00"/>
                </a:highlight>
                <a:latin typeface="Courier New" panose="02070309020205020404" pitchFamily="49" charset="0"/>
                <a:cs typeface="Courier New" panose="02070309020205020404" pitchFamily="49" charset="0"/>
              </a:rPr>
              <a:t> </a:t>
            </a:r>
            <a:r>
              <a:rPr lang="en-GB" altLang="en-US" sz="1200" dirty="0">
                <a:highlight>
                  <a:srgbClr val="FFFF00"/>
                </a:highlight>
                <a:latin typeface="Courier New" panose="02070309020205020404" pitchFamily="49" charset="0"/>
                <a:cs typeface="Courier New" panose="02070309020205020404" pitchFamily="49" charset="0"/>
              </a:rPr>
              <a:t>campaign: Beyond “tackling the plague of colonial iconography,” the movement fights for a deep restructuring of “the Euro‐centric curriculum” and an end to “underrepresentation and lack of welfare provision for Black and Minority Ethnic (BME) amongst Oxford's academic staff and students” (Rhodes Must Fall Oxford, </a:t>
            </a:r>
            <a:r>
              <a:rPr lang="en-GB" altLang="en-US" sz="1200" dirty="0">
                <a:highlight>
                  <a:srgbClr val="FFFF00"/>
                </a:highlight>
                <a:latin typeface="Courier New" panose="02070309020205020404" pitchFamily="49" charset="0"/>
                <a:cs typeface="Courier New" panose="02070309020205020404" pitchFamily="49" charset="0"/>
                <a:hlinkClick r:id="rId4">
                  <a:extLst>
                    <a:ext uri="{A12FA001-AC4F-418D-AE19-62706E023703}">
                      <ahyp:hlinkClr xmlns:ahyp="http://schemas.microsoft.com/office/drawing/2018/hyperlinkcolor" val="tx"/>
                    </a:ext>
                  </a:extLst>
                </a:hlinkClick>
              </a:rPr>
              <a:t>2019</a:t>
            </a:r>
            <a:r>
              <a:rPr lang="en-GB" altLang="en-US" sz="1200" dirty="0">
                <a:highlight>
                  <a:srgbClr val="FFFF00"/>
                </a:highlight>
                <a:latin typeface="Courier New" panose="02070309020205020404" pitchFamily="49" charset="0"/>
                <a:cs typeface="Courier New" panose="02070309020205020404" pitchFamily="49" charset="0"/>
              </a:rPr>
              <a:t>, online).</a:t>
            </a:r>
          </a:p>
          <a:p>
            <a:r>
              <a:rPr lang="en-GB" altLang="en-US" sz="1200" dirty="0">
                <a:highlight>
                  <a:srgbClr val="FFFF00"/>
                </a:highlight>
                <a:latin typeface="Courier New" panose="02070309020205020404" pitchFamily="49" charset="0"/>
                <a:cs typeface="Courier New" panose="02070309020205020404" pitchFamily="49" charset="0"/>
              </a:rPr>
              <a:t>Similarly, the #</a:t>
            </a:r>
            <a:r>
              <a:rPr lang="en-GB" altLang="en-US" sz="1200" dirty="0" err="1">
                <a:highlight>
                  <a:srgbClr val="FFFF00"/>
                </a:highlight>
                <a:latin typeface="Courier New" panose="02070309020205020404" pitchFamily="49" charset="0"/>
                <a:cs typeface="Courier New" panose="02070309020205020404" pitchFamily="49" charset="0"/>
              </a:rPr>
              <a:t>LiberateMyDegree</a:t>
            </a:r>
            <a:r>
              <a:rPr lang="en-GB" altLang="en-US" sz="1200" dirty="0">
                <a:highlight>
                  <a:srgbClr val="FFFF00"/>
                </a:highlight>
                <a:latin typeface="Courier New" panose="02070309020205020404" pitchFamily="49" charset="0"/>
                <a:cs typeface="Courier New" panose="02070309020205020404" pitchFamily="49" charset="0"/>
              </a:rPr>
              <a:t> campaign run by the National Union of Students in the United Kingdom demands liberation of higher education, where oppression is understood through a structural silencing of a variety of “liberation groups” including “women, working class, disabled, LGBT+, Black students and those with caring responsibilities” (</a:t>
            </a:r>
            <a:r>
              <a:rPr lang="en-GB" altLang="en-US" sz="1200" dirty="0" err="1">
                <a:highlight>
                  <a:srgbClr val="FFFF00"/>
                </a:highlight>
                <a:latin typeface="Courier New" panose="02070309020205020404" pitchFamily="49" charset="0"/>
                <a:cs typeface="Courier New" panose="02070309020205020404" pitchFamily="49" charset="0"/>
              </a:rPr>
              <a:t>NUSConnect</a:t>
            </a:r>
            <a:r>
              <a:rPr lang="en-GB" altLang="en-US" sz="1200" dirty="0">
                <a:highlight>
                  <a:srgbClr val="FFFF00"/>
                </a:highlight>
                <a:latin typeface="Courier New" panose="02070309020205020404" pitchFamily="49" charset="0"/>
                <a:cs typeface="Courier New" panose="02070309020205020404" pitchFamily="49" charset="0"/>
              </a:rPr>
              <a:t>, </a:t>
            </a:r>
            <a:r>
              <a:rPr lang="en-GB" altLang="en-US" sz="1200" dirty="0">
                <a:highlight>
                  <a:srgbClr val="FFFF00"/>
                </a:highlight>
                <a:latin typeface="Courier New" panose="02070309020205020404" pitchFamily="49" charset="0"/>
                <a:cs typeface="Courier New" panose="02070309020205020404" pitchFamily="49" charset="0"/>
                <a:hlinkClick r:id="rId5">
                  <a:extLst>
                    <a:ext uri="{A12FA001-AC4F-418D-AE19-62706E023703}">
                      <ahyp:hlinkClr xmlns:ahyp="http://schemas.microsoft.com/office/drawing/2018/hyperlinkcolor" val="tx"/>
                    </a:ext>
                  </a:extLst>
                </a:hlinkClick>
              </a:rPr>
              <a:t>2019</a:t>
            </a:r>
            <a:r>
              <a:rPr lang="en-GB" altLang="en-US" sz="1200" dirty="0">
                <a:highlight>
                  <a:srgbClr val="FFFF00"/>
                </a:highlight>
                <a:latin typeface="Courier New" panose="02070309020205020404" pitchFamily="49" charset="0"/>
                <a:cs typeface="Courier New" panose="02070309020205020404" pitchFamily="49" charset="0"/>
              </a:rPr>
              <a:t>, online). </a:t>
            </a:r>
          </a:p>
          <a:p>
            <a:r>
              <a:rPr lang="en-GB" altLang="en-US" sz="1200" dirty="0">
                <a:highlight>
                  <a:srgbClr val="FFFF00"/>
                </a:highlight>
                <a:latin typeface="Courier New" panose="02070309020205020404" pitchFamily="49" charset="0"/>
                <a:cs typeface="Courier New" panose="02070309020205020404" pitchFamily="49" charset="0"/>
              </a:rPr>
              <a:t>“modernity and coloniality are two sides of the same coin.” (</a:t>
            </a:r>
            <a:r>
              <a:rPr lang="en-GB" altLang="en-US" sz="1200" dirty="0" err="1">
                <a:highlight>
                  <a:srgbClr val="FFFF00"/>
                </a:highlight>
                <a:latin typeface="Courier New" panose="02070309020205020404" pitchFamily="49" charset="0"/>
                <a:cs typeface="Courier New" panose="02070309020205020404" pitchFamily="49" charset="0"/>
              </a:rPr>
              <a:t>Mignolo</a:t>
            </a:r>
            <a:r>
              <a:rPr lang="en-GB" altLang="en-US" sz="1200" dirty="0">
                <a:highlight>
                  <a:srgbClr val="FFFF00"/>
                </a:highlight>
                <a:latin typeface="Courier New" panose="02070309020205020404" pitchFamily="49" charset="0"/>
                <a:cs typeface="Courier New" panose="02070309020205020404" pitchFamily="49" charset="0"/>
              </a:rPr>
              <a:t>, </a:t>
            </a:r>
            <a:r>
              <a:rPr lang="en-GB" altLang="en-US" sz="1200" dirty="0">
                <a:highlight>
                  <a:srgbClr val="FFFF00"/>
                </a:highlight>
                <a:latin typeface="Courier New" panose="02070309020205020404" pitchFamily="49" charset="0"/>
                <a:cs typeface="Courier New" panose="02070309020205020404" pitchFamily="49" charset="0"/>
                <a:hlinkClick r:id="rId6">
                  <a:extLst>
                    <a:ext uri="{A12FA001-AC4F-418D-AE19-62706E023703}">
                      <ahyp:hlinkClr xmlns:ahyp="http://schemas.microsoft.com/office/drawing/2018/hyperlinkcolor" val="tx"/>
                    </a:ext>
                  </a:extLst>
                </a:hlinkClick>
              </a:rPr>
              <a:t>2009</a:t>
            </a:r>
            <a:r>
              <a:rPr lang="en-GB" altLang="en-US" sz="1200" dirty="0">
                <a:highlight>
                  <a:srgbClr val="FFFF00"/>
                </a:highlight>
                <a:latin typeface="Courier New" panose="02070309020205020404" pitchFamily="49" charset="0"/>
                <a:cs typeface="Courier New" panose="02070309020205020404" pitchFamily="49" charset="0"/>
              </a:rPr>
              <a:t>, p. 42). </a:t>
            </a:r>
            <a:endParaRPr lang="en-US" altLang="en-US" sz="1200" dirty="0">
              <a:highlight>
                <a:srgbClr val="FFFF00"/>
              </a:highlight>
              <a:latin typeface="Courier New" panose="02070309020205020404" pitchFamily="49" charset="0"/>
              <a:cs typeface="Courier New" panose="02070309020205020404"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he slave trade - a historical background">
            <a:hlinkClick r:id="rId2"/>
            <a:extLst>
              <a:ext uri="{FF2B5EF4-FFF2-40B4-BE49-F238E27FC236}">
                <a16:creationId xmlns:a16="http://schemas.microsoft.com/office/drawing/2014/main" id="{DB6BD00D-DE2B-1A43-B0B2-19CFE7078E5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1115616" y="1399871"/>
            <a:ext cx="6181688" cy="4052112"/>
          </a:xfrm>
          <a:prstGeom prst="rect">
            <a:avLst/>
          </a:prstGeom>
          <a:noFill/>
          <a:extLst>
            <a:ext uri="{909E8E84-426E-40DD-AFC4-6F175D3DCCD1}">
              <a14:hiddenFill xmlns:a14="http://schemas.microsoft.com/office/drawing/2010/main">
                <a:solidFill>
                  <a:srgbClr val="FFFFFF"/>
                </a:solidFill>
              </a14:hiddenFill>
            </a:ext>
          </a:extLst>
        </p:spPr>
      </p:pic>
      <p:pic>
        <p:nvPicPr>
          <p:cNvPr id="71681" name="Picture 1">
            <a:extLst>
              <a:ext uri="{FF2B5EF4-FFF2-40B4-BE49-F238E27FC236}">
                <a16:creationId xmlns:a16="http://schemas.microsoft.com/office/drawing/2014/main" id="{CDAC200F-298D-EA4A-9499-31486A6396B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772008" y="1459584"/>
            <a:ext cx="3789746" cy="4052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C10B9B-9C0A-4940-CF12-03F9C377B83F}"/>
              </a:ext>
            </a:extLst>
          </p:cNvPr>
          <p:cNvSpPr txBox="1"/>
          <p:nvPr/>
        </p:nvSpPr>
        <p:spPr>
          <a:xfrm>
            <a:off x="1016225" y="735495"/>
            <a:ext cx="5762262" cy="369332"/>
          </a:xfrm>
          <a:prstGeom prst="rect">
            <a:avLst/>
          </a:prstGeom>
          <a:noFill/>
        </p:spPr>
        <p:txBody>
          <a:bodyPr wrap="square" rtlCol="0">
            <a:spAutoFit/>
          </a:bodyPr>
          <a:lstStyle/>
          <a:p>
            <a:r>
              <a:rPr lang="en-US" b="1" dirty="0">
                <a:highlight>
                  <a:srgbClr val="FFFF00"/>
                </a:highlight>
                <a:latin typeface="Courier New" panose="02070309020205020404" pitchFamily="49" charset="0"/>
                <a:cs typeface="Courier New" panose="02070309020205020404" pitchFamily="49" charset="0"/>
              </a:rPr>
              <a:t>COLONIAL ‘PRESENTS’</a:t>
            </a:r>
          </a:p>
        </p:txBody>
      </p:sp>
    </p:spTree>
    <p:extLst>
      <p:ext uri="{BB962C8B-B14F-4D97-AF65-F5344CB8AC3E}">
        <p14:creationId xmlns:p14="http://schemas.microsoft.com/office/powerpoint/2010/main" val="302987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versalizing Settler Liberty">
            <a:hlinkClick r:id="rId2"/>
            <a:extLst>
              <a:ext uri="{FF2B5EF4-FFF2-40B4-BE49-F238E27FC236}">
                <a16:creationId xmlns:a16="http://schemas.microsoft.com/office/drawing/2014/main" id="{445EA03D-5CE8-4F45-82C0-CCD8BB858CC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15616" y="1234690"/>
            <a:ext cx="6181688" cy="43824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nthly Review | Marx and the Indigenous">
            <a:hlinkClick r:id="rId4"/>
            <a:extLst>
              <a:ext uri="{FF2B5EF4-FFF2-40B4-BE49-F238E27FC236}">
                <a16:creationId xmlns:a16="http://schemas.microsoft.com/office/drawing/2014/main" id="{C03A9B74-653B-AC42-92C6-99AA8602128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
          <a:stretch/>
        </p:blipFill>
        <p:spPr bwMode="auto">
          <a:xfrm>
            <a:off x="7772008" y="1123527"/>
            <a:ext cx="3277893" cy="460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9F86D7-F319-CE10-C1BB-E4BF321F402D}"/>
              </a:ext>
            </a:extLst>
          </p:cNvPr>
          <p:cNvSpPr txBox="1"/>
          <p:nvPr/>
        </p:nvSpPr>
        <p:spPr>
          <a:xfrm>
            <a:off x="1115616" y="318052"/>
            <a:ext cx="5762262" cy="369332"/>
          </a:xfrm>
          <a:prstGeom prst="rect">
            <a:avLst/>
          </a:prstGeom>
          <a:noFill/>
        </p:spPr>
        <p:txBody>
          <a:bodyPr wrap="square" rtlCol="0">
            <a:spAutoFit/>
          </a:bodyPr>
          <a:lstStyle/>
          <a:p>
            <a:r>
              <a:rPr lang="en-US" b="1" dirty="0">
                <a:highlight>
                  <a:srgbClr val="FFFF00"/>
                </a:highlight>
                <a:latin typeface="Courier New" panose="02070309020205020404" pitchFamily="49" charset="0"/>
                <a:cs typeface="Courier New" panose="02070309020205020404" pitchFamily="49" charset="0"/>
              </a:rPr>
              <a:t>COLONIAL ‘PRESENTS’</a:t>
            </a:r>
          </a:p>
        </p:txBody>
      </p:sp>
    </p:spTree>
    <p:extLst>
      <p:ext uri="{BB962C8B-B14F-4D97-AF65-F5344CB8AC3E}">
        <p14:creationId xmlns:p14="http://schemas.microsoft.com/office/powerpoint/2010/main" val="185575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B984-22B9-0A44-BC5D-10DA5C7BC5BD}"/>
              </a:ext>
            </a:extLst>
          </p:cNvPr>
          <p:cNvSpPr>
            <a:spLocks noGrp="1"/>
          </p:cNvSpPr>
          <p:nvPr>
            <p:ph type="title"/>
          </p:nvPr>
        </p:nvSpPr>
        <p:spPr>
          <a:xfrm>
            <a:off x="4965430" y="629268"/>
            <a:ext cx="6586491" cy="1286160"/>
          </a:xfrm>
        </p:spPr>
        <p:txBody>
          <a:bodyPr anchor="b">
            <a:normAutofit/>
          </a:bodyPr>
          <a:lstStyle/>
          <a:p>
            <a:pPr>
              <a:defRPr/>
            </a:pPr>
            <a:r>
              <a:rPr lang="en-US" sz="4100" dirty="0">
                <a:latin typeface="Courier New" panose="02070309020205020404" pitchFamily="49" charset="0"/>
                <a:cs typeface="Courier New" panose="02070309020205020404" pitchFamily="49" charset="0"/>
              </a:rPr>
              <a:t>Katherine McKittrick - Black Methodology</a:t>
            </a:r>
          </a:p>
        </p:txBody>
      </p:sp>
      <p:sp>
        <p:nvSpPr>
          <p:cNvPr id="44034" name="Content Placeholder 2">
            <a:extLst>
              <a:ext uri="{FF2B5EF4-FFF2-40B4-BE49-F238E27FC236}">
                <a16:creationId xmlns:a16="http://schemas.microsoft.com/office/drawing/2014/main" id="{AEE8B873-2C0F-F644-AC32-01B31801A9D7}"/>
              </a:ext>
            </a:extLst>
          </p:cNvPr>
          <p:cNvSpPr>
            <a:spLocks noGrp="1"/>
          </p:cNvSpPr>
          <p:nvPr>
            <p:ph idx="1"/>
          </p:nvPr>
        </p:nvSpPr>
        <p:spPr>
          <a:xfrm>
            <a:off x="4965431" y="2438400"/>
            <a:ext cx="6586489" cy="3785419"/>
          </a:xfrm>
        </p:spPr>
        <p:txBody>
          <a:bodyPr>
            <a:normAutofit/>
          </a:bodyPr>
          <a:lstStyle/>
          <a:p>
            <a:r>
              <a:rPr lang="en-US" altLang="en-US" sz="2000" dirty="0">
                <a:latin typeface="Courier New" panose="02070309020205020404" pitchFamily="49" charset="0"/>
                <a:cs typeface="Courier New" panose="02070309020205020404" pitchFamily="49" charset="0"/>
              </a:rPr>
              <a:t>“Geographers, especially feminist and anti-colonial geographers have drawn attention to how the ownership of geographical knowledge proliferates to refuse but not erase alternative ways of being… the discipline and its practitioners seduce us with possibility…their ‘</a:t>
            </a:r>
            <a:r>
              <a:rPr lang="en-US" altLang="en-US" sz="2000" dirty="0" err="1">
                <a:latin typeface="Courier New" panose="02070309020205020404" pitchFamily="49" charset="0"/>
                <a:cs typeface="Courier New" panose="02070309020205020404" pitchFamily="49" charset="0"/>
              </a:rPr>
              <a:t>everythingness</a:t>
            </a:r>
            <a:r>
              <a:rPr lang="en-US" altLang="en-US" sz="2000" dirty="0">
                <a:latin typeface="Courier New" panose="02070309020205020404" pitchFamily="49" charset="0"/>
                <a:cs typeface="Courier New" panose="02070309020205020404" pitchFamily="49" charset="0"/>
              </a:rPr>
              <a:t>’ of space and place is exciting… But as we reflect on and enjoy the ‘</a:t>
            </a:r>
            <a:r>
              <a:rPr lang="en-US" altLang="en-US" sz="2000" dirty="0" err="1">
                <a:latin typeface="Courier New" panose="02070309020205020404" pitchFamily="49" charset="0"/>
                <a:cs typeface="Courier New" panose="02070309020205020404" pitchFamily="49" charset="0"/>
              </a:rPr>
              <a:t>everythingness</a:t>
            </a:r>
            <a:r>
              <a:rPr lang="en-US" altLang="en-US" sz="2000" dirty="0">
                <a:latin typeface="Courier New" panose="02070309020205020404" pitchFamily="49" charset="0"/>
                <a:cs typeface="Courier New" panose="02070309020205020404" pitchFamily="49" charset="0"/>
              </a:rPr>
              <a:t>’ we </a:t>
            </a:r>
            <a:r>
              <a:rPr lang="en-US" altLang="en-US" sz="2000" dirty="0" err="1">
                <a:latin typeface="Courier New" panose="02070309020205020404" pitchFamily="49" charset="0"/>
                <a:cs typeface="Courier New" panose="02070309020205020404" pitchFamily="49" charset="0"/>
              </a:rPr>
              <a:t>realise</a:t>
            </a:r>
            <a:r>
              <a:rPr lang="en-US" altLang="en-US" sz="2000" dirty="0">
                <a:latin typeface="Courier New" panose="02070309020205020404" pitchFamily="49" charset="0"/>
                <a:cs typeface="Courier New" panose="02070309020205020404" pitchFamily="49" charset="0"/>
              </a:rPr>
              <a:t> it is so often imperialism in disguise…”</a:t>
            </a:r>
          </a:p>
          <a:p>
            <a:pPr marL="0" indent="0">
              <a:buNone/>
            </a:pPr>
            <a:r>
              <a:rPr lang="en-US" altLang="en-US" sz="1700" dirty="0">
                <a:latin typeface="Courier New" panose="02070309020205020404" pitchFamily="49" charset="0"/>
                <a:cs typeface="Courier New" panose="02070309020205020404" pitchFamily="49" charset="0"/>
              </a:rPr>
              <a:t>https://</a:t>
            </a:r>
            <a:r>
              <a:rPr lang="en-US" altLang="en-US" sz="1700" dirty="0" err="1">
                <a:latin typeface="Courier New" panose="02070309020205020404" pitchFamily="49" charset="0"/>
                <a:cs typeface="Courier New" panose="02070309020205020404" pitchFamily="49" charset="0"/>
              </a:rPr>
              <a:t>www.youtube.com</a:t>
            </a:r>
            <a:r>
              <a:rPr lang="en-US" altLang="en-US" sz="1700" dirty="0">
                <a:latin typeface="Courier New" panose="02070309020205020404" pitchFamily="49" charset="0"/>
                <a:cs typeface="Courier New" panose="02070309020205020404" pitchFamily="49" charset="0"/>
              </a:rPr>
              <a:t>/</a:t>
            </a:r>
            <a:r>
              <a:rPr lang="en-US" altLang="en-US" sz="1700" dirty="0" err="1">
                <a:latin typeface="Courier New" panose="02070309020205020404" pitchFamily="49" charset="0"/>
                <a:cs typeface="Courier New" panose="02070309020205020404" pitchFamily="49" charset="0"/>
              </a:rPr>
              <a:t>watch?v</a:t>
            </a:r>
            <a:r>
              <a:rPr lang="en-US" altLang="en-US" sz="1700" dirty="0">
                <a:latin typeface="Courier New" panose="02070309020205020404" pitchFamily="49" charset="0"/>
                <a:cs typeface="Courier New" panose="02070309020205020404" pitchFamily="49" charset="0"/>
              </a:rPr>
              <a:t>=T8UVkub6u3k</a:t>
            </a:r>
          </a:p>
        </p:txBody>
      </p:sp>
      <p:pic>
        <p:nvPicPr>
          <p:cNvPr id="44035" name="Picture 4" descr="A picture containing indoor, person, phone, cellphone&#10;&#10;Description automatically generated">
            <a:extLst>
              <a:ext uri="{FF2B5EF4-FFF2-40B4-BE49-F238E27FC236}">
                <a16:creationId xmlns:a16="http://schemas.microsoft.com/office/drawing/2014/main" id="{FE0A24FC-7D3C-E246-8277-BD08D33EC60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3386-1252-174A-95FF-E9BBD79A8919}"/>
              </a:ext>
            </a:extLst>
          </p:cNvPr>
          <p:cNvSpPr>
            <a:spLocks noGrp="1"/>
          </p:cNvSpPr>
          <p:nvPr>
            <p:ph type="title"/>
          </p:nvPr>
        </p:nvSpPr>
        <p:spPr>
          <a:xfrm>
            <a:off x="649224" y="629266"/>
            <a:ext cx="5102351" cy="1676603"/>
          </a:xfrm>
        </p:spPr>
        <p:txBody>
          <a:bodyPr>
            <a:normAutofit/>
          </a:bodyPr>
          <a:lstStyle/>
          <a:p>
            <a:pPr>
              <a:defRPr/>
            </a:pPr>
            <a:r>
              <a:rPr lang="en-US" sz="3700">
                <a:latin typeface="Courier New" panose="02070309020205020404" pitchFamily="49" charset="0"/>
                <a:ea typeface="ＭＳ Ｐゴシック" charset="0"/>
                <a:cs typeface="Courier New" panose="02070309020205020404" pitchFamily="49" charset="0"/>
              </a:rPr>
              <a:t>Introductions and expectations</a:t>
            </a:r>
          </a:p>
        </p:txBody>
      </p:sp>
      <p:sp>
        <p:nvSpPr>
          <p:cNvPr id="3" name="Content Placeholder 2">
            <a:extLst>
              <a:ext uri="{FF2B5EF4-FFF2-40B4-BE49-F238E27FC236}">
                <a16:creationId xmlns:a16="http://schemas.microsoft.com/office/drawing/2014/main" id="{C5B8802A-7070-1F41-A17B-F7CE5DEA1C19}"/>
              </a:ext>
            </a:extLst>
          </p:cNvPr>
          <p:cNvSpPr>
            <a:spLocks noGrp="1"/>
          </p:cNvSpPr>
          <p:nvPr>
            <p:ph idx="1"/>
          </p:nvPr>
        </p:nvSpPr>
        <p:spPr>
          <a:xfrm>
            <a:off x="649224" y="2438400"/>
            <a:ext cx="5102351" cy="3785419"/>
          </a:xfrm>
        </p:spPr>
        <p:txBody>
          <a:bodyPr>
            <a:normAutofit/>
          </a:bodyPr>
          <a:lstStyle/>
          <a:p>
            <a:pPr>
              <a:buFont typeface="Wingdings" pitchFamily="2" charset="2"/>
              <a:buChar char="§"/>
            </a:pPr>
            <a:r>
              <a:rPr lang="en-US" altLang="en-US" sz="2000" b="1" dirty="0">
                <a:latin typeface="Courier New" panose="02070309020205020404" pitchFamily="49" charset="0"/>
                <a:cs typeface="Courier New" panose="02070309020205020404" pitchFamily="49" charset="0"/>
              </a:rPr>
              <a:t>Me</a:t>
            </a:r>
            <a:r>
              <a:rPr lang="mr-IN" altLang="en-US" sz="2000" b="1" dirty="0">
                <a:latin typeface="Courier New" panose="02070309020205020404" pitchFamily="49" charset="0"/>
              </a:rPr>
              <a:t>…</a:t>
            </a:r>
            <a:endParaRPr lang="en-GB" altLang="en-US" sz="2000" b="1" dirty="0">
              <a:latin typeface="Courier New" panose="02070309020205020404" pitchFamily="49" charset="0"/>
              <a:cs typeface="Courier New" panose="02070309020205020404" pitchFamily="49" charset="0"/>
            </a:endParaRPr>
          </a:p>
          <a:p>
            <a:pPr>
              <a:buFont typeface="Arial" panose="020B0604020202020204" pitchFamily="34" charset="0"/>
              <a:buNone/>
            </a:pPr>
            <a:r>
              <a:rPr lang="en-GB" altLang="en-US" sz="2000" dirty="0">
                <a:latin typeface="Courier New" panose="02070309020205020404" pitchFamily="49" charset="0"/>
                <a:cs typeface="Courier New" panose="02070309020205020404" pitchFamily="49" charset="0"/>
              </a:rPr>
              <a:t>	Prof. Kathryn </a:t>
            </a:r>
            <a:r>
              <a:rPr lang="en-GB" altLang="en-US" sz="2000" dirty="0" err="1">
                <a:latin typeface="Courier New" panose="02070309020205020404" pitchFamily="49" charset="0"/>
                <a:cs typeface="Courier New" panose="02070309020205020404" pitchFamily="49" charset="0"/>
              </a:rPr>
              <a:t>Yusoff</a:t>
            </a:r>
            <a:endParaRPr lang="en-GB" altLang="en-US" sz="2000" dirty="0">
              <a:latin typeface="Courier New" panose="02070309020205020404" pitchFamily="49" charset="0"/>
              <a:cs typeface="Courier New" panose="02070309020205020404" pitchFamily="49" charset="0"/>
            </a:endParaRPr>
          </a:p>
          <a:p>
            <a:pPr>
              <a:buFont typeface="Arial" panose="020B0604020202020204" pitchFamily="34" charset="0"/>
              <a:buNone/>
            </a:pPr>
            <a:r>
              <a:rPr lang="en-GB" altLang="en-US" sz="2000" dirty="0">
                <a:latin typeface="Courier New" panose="02070309020205020404" pitchFamily="49" charset="0"/>
                <a:cs typeface="Courier New" panose="02070309020205020404" pitchFamily="49" charset="0"/>
              </a:rPr>
              <a:t>	</a:t>
            </a:r>
            <a:r>
              <a:rPr lang="en-GB" altLang="en-US" sz="2000" dirty="0" err="1">
                <a:latin typeface="Courier New" panose="02070309020205020404" pitchFamily="49" charset="0"/>
                <a:cs typeface="Courier New" panose="02070309020205020404" pitchFamily="49" charset="0"/>
              </a:rPr>
              <a:t>k.yusoff@qmul.ac.uk</a:t>
            </a:r>
            <a:endParaRPr lang="en-GB" altLang="en-US" sz="2000" dirty="0">
              <a:latin typeface="Courier New" panose="02070309020205020404" pitchFamily="49" charset="0"/>
              <a:cs typeface="Courier New" panose="02070309020205020404" pitchFamily="49" charset="0"/>
            </a:endParaRPr>
          </a:p>
          <a:p>
            <a:pPr>
              <a:buFont typeface="Arial" panose="020B0604020202020204" pitchFamily="34" charset="0"/>
              <a:buNone/>
            </a:pPr>
            <a:r>
              <a:rPr lang="en-GB" altLang="en-US" sz="2000" dirty="0">
                <a:latin typeface="Courier New" panose="02070309020205020404" pitchFamily="49" charset="0"/>
                <a:cs typeface="Courier New" panose="02070309020205020404" pitchFamily="49" charset="0"/>
              </a:rPr>
              <a:t>	</a:t>
            </a:r>
          </a:p>
          <a:p>
            <a:pPr>
              <a:buFont typeface="Wingdings" pitchFamily="2" charset="2"/>
              <a:buChar char="§"/>
            </a:pPr>
            <a:r>
              <a:rPr lang="en-GB" altLang="en-US" sz="2000" dirty="0">
                <a:latin typeface="Courier New" panose="02070309020205020404" pitchFamily="49" charset="0"/>
                <a:cs typeface="Courier New" panose="02070309020205020404" pitchFamily="49" charset="0"/>
              </a:rPr>
              <a:t>Members of the teaching team</a:t>
            </a:r>
            <a:endParaRPr lang="en-US" altLang="en-US" sz="2000" dirty="0">
              <a:latin typeface="Courier New" panose="02070309020205020404" pitchFamily="49" charset="0"/>
              <a:cs typeface="Courier New" panose="02070309020205020404" pitchFamily="49" charset="0"/>
              <a:hlinkClick r:id="" action="ppaction://noaction"/>
            </a:endParaRPr>
          </a:p>
          <a:p>
            <a:pPr>
              <a:buFont typeface="Arial" panose="020B0604020202020204" pitchFamily="34" charset="0"/>
              <a:buNone/>
            </a:pPr>
            <a:r>
              <a:rPr lang="en-US" altLang="en-US" sz="2000" dirty="0">
                <a:latin typeface="Courier New" panose="02070309020205020404" pitchFamily="49" charset="0"/>
                <a:cs typeface="Courier New" panose="02070309020205020404" pitchFamily="49" charset="0"/>
                <a:hlinkClick r:id="" action="ppaction://noaction"/>
              </a:rPr>
              <a:t>https://www.qmul.ac.uk/geog/staff/academicstaff/</a:t>
            </a:r>
            <a:endParaRPr lang="en-US" altLang="en-US" sz="2000" dirty="0">
              <a:latin typeface="Courier New" panose="02070309020205020404" pitchFamily="49" charset="0"/>
              <a:cs typeface="Courier New" panose="02070309020205020404" pitchFamily="49" charset="0"/>
            </a:endParaRPr>
          </a:p>
          <a:p>
            <a:pPr>
              <a:buFont typeface="Arial" panose="020B0604020202020204" pitchFamily="34" charset="0"/>
              <a:buNone/>
            </a:pPr>
            <a:endParaRPr lang="en-GB" altLang="en-US" sz="2000" dirty="0">
              <a:latin typeface="Courier New" panose="02070309020205020404" pitchFamily="49" charset="0"/>
              <a:cs typeface="Courier New" panose="02070309020205020404" pitchFamily="49" charset="0"/>
            </a:endParaRPr>
          </a:p>
          <a:p>
            <a:pPr>
              <a:buFont typeface="Wingdings" pitchFamily="2" charset="2"/>
              <a:buChar char="§"/>
            </a:pPr>
            <a:r>
              <a:rPr lang="en-GB" altLang="en-US" sz="2000" b="1" dirty="0">
                <a:latin typeface="Courier New" panose="02070309020205020404" pitchFamily="49" charset="0"/>
                <a:cs typeface="Courier New" panose="02070309020205020404" pitchFamily="49" charset="0"/>
              </a:rPr>
              <a:t>You?</a:t>
            </a:r>
          </a:p>
          <a:p>
            <a:pPr>
              <a:buFont typeface="Arial" panose="020B0604020202020204" pitchFamily="34" charset="0"/>
              <a:buNone/>
            </a:pPr>
            <a:endParaRPr lang="en-GB" altLang="en-US" sz="2000" dirty="0">
              <a:latin typeface="Courier New" panose="02070309020205020404" pitchFamily="49" charset="0"/>
              <a:cs typeface="Courier New" panose="02070309020205020404" pitchFamily="49" charset="0"/>
            </a:endParaRPr>
          </a:p>
        </p:txBody>
      </p:sp>
      <p:sp>
        <p:nvSpPr>
          <p:cNvPr id="135" name="Rectangle 134">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785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Billion Black Anthropocenes or None (Forerunners: Ideas First):  Amazon.co.uk: Kathryn Yusoff: 9781517907532: Books">
            <a:hlinkClick r:id="rId2"/>
            <a:extLst>
              <a:ext uri="{FF2B5EF4-FFF2-40B4-BE49-F238E27FC236}">
                <a16:creationId xmlns:a16="http://schemas.microsoft.com/office/drawing/2014/main" id="{81009FA4-A260-6980-4DD7-E78C4F6EB2A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34832" y="694945"/>
            <a:ext cx="4054911" cy="2322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PowerPoint&#10;&#10;Description automatically generated">
            <a:extLst>
              <a:ext uri="{FF2B5EF4-FFF2-40B4-BE49-F238E27FC236}">
                <a16:creationId xmlns:a16="http://schemas.microsoft.com/office/drawing/2014/main" id="{DDEEAFF9-E5E6-1DCF-6345-33B1428760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35685" y="3721608"/>
            <a:ext cx="4053206" cy="2322576"/>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a:extLst>
              <a:ext uri="{FF2B5EF4-FFF2-40B4-BE49-F238E27FC236}">
                <a16:creationId xmlns:a16="http://schemas.microsoft.com/office/drawing/2014/main" id="{F1EE05A6-ABD7-B34B-8EDA-01A02D4628D1}"/>
              </a:ext>
            </a:extLst>
          </p:cNvPr>
          <p:cNvSpPr>
            <a:spLocks noGrp="1"/>
          </p:cNvSpPr>
          <p:nvPr>
            <p:ph idx="1"/>
          </p:nvPr>
        </p:nvSpPr>
        <p:spPr>
          <a:xfrm>
            <a:off x="1032934" y="494860"/>
            <a:ext cx="5266266" cy="1087041"/>
          </a:xfrm>
        </p:spPr>
        <p:txBody>
          <a:bodyPr>
            <a:noAutofit/>
          </a:bodyPr>
          <a:lstStyle/>
          <a:p>
            <a:pPr marL="0" indent="0">
              <a:buNone/>
            </a:pPr>
            <a:r>
              <a:rPr lang="en-US" altLang="en-US" sz="2400" b="1" dirty="0">
                <a:highlight>
                  <a:srgbClr val="FFFF00"/>
                </a:highlight>
                <a:latin typeface="Courier New" panose="02070309020205020404" pitchFamily="49" charset="0"/>
                <a:cs typeface="Courier New" panose="02070309020205020404" pitchFamily="49" charset="0"/>
              </a:rPr>
              <a:t>“Reaching for alternative spatial practices that are obscured by existing  geographic knowledge…”</a:t>
            </a:r>
          </a:p>
          <a:p>
            <a:pPr marL="0" indent="0">
              <a:buNone/>
            </a:pPr>
            <a:r>
              <a:rPr lang="en-US" altLang="en-US" sz="2400" b="1" dirty="0">
                <a:highlight>
                  <a:srgbClr val="FFFF00"/>
                </a:highlight>
                <a:latin typeface="Courier New" panose="02070309020205020404" pitchFamily="49" charset="0"/>
                <a:cs typeface="Courier New" panose="02070309020205020404" pitchFamily="49" charset="0"/>
              </a:rPr>
              <a:t>“Theorizing is how black place is lived and made ….”</a:t>
            </a:r>
          </a:p>
          <a:p>
            <a:endParaRPr lang="en-US" altLang="en-US" sz="2400" dirty="0">
              <a:latin typeface="Courier New" panose="02070309020205020404" pitchFamily="49" charset="0"/>
              <a:cs typeface="Courier New" panose="02070309020205020404" pitchFamily="49" charset="0"/>
            </a:endParaRPr>
          </a:p>
          <a:p>
            <a:endParaRPr lang="en-US" altLang="en-US" sz="2400" dirty="0">
              <a:latin typeface="Courier New" panose="02070309020205020404" pitchFamily="49" charset="0"/>
              <a:cs typeface="Courier New" panose="02070309020205020404" pitchFamily="49" charset="0"/>
            </a:endParaRPr>
          </a:p>
        </p:txBody>
      </p:sp>
      <p:pic>
        <p:nvPicPr>
          <p:cNvPr id="45058" name="Picture 2" descr="Stevie Wonder Recording &quot;Living For The City&quot; - YouTube">
            <a:hlinkClick r:id="rId2"/>
            <a:extLst>
              <a:ext uri="{FF2B5EF4-FFF2-40B4-BE49-F238E27FC236}">
                <a16:creationId xmlns:a16="http://schemas.microsoft.com/office/drawing/2014/main" id="{62528F38-0E22-CD44-9868-8E8D353247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51602" y="494860"/>
            <a:ext cx="3983654" cy="22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0F8B093-167D-D041-81E9-060F98FF0CC2}"/>
              </a:ext>
            </a:extLst>
          </p:cNvPr>
          <p:cNvSpPr/>
          <p:nvPr/>
        </p:nvSpPr>
        <p:spPr>
          <a:xfrm>
            <a:off x="1032934" y="3067560"/>
            <a:ext cx="9736666" cy="3046988"/>
          </a:xfrm>
          <a:prstGeom prst="rect">
            <a:avLst/>
          </a:prstGeom>
        </p:spPr>
        <p:txBody>
          <a:bodyPr wrap="square">
            <a:spAutoFit/>
          </a:bodyPr>
          <a:lstStyle/>
          <a:p>
            <a:pPr marL="342900" indent="-342900">
              <a:buFont typeface="Arial" panose="020B0604020202020204" pitchFamily="34" charset="0"/>
              <a:buChar char="•"/>
              <a:defRPr/>
            </a:pPr>
            <a:r>
              <a:rPr lang="en-US" sz="2400" dirty="0">
                <a:latin typeface="Courier New" panose="02070309020205020404" pitchFamily="49" charset="0"/>
                <a:cs typeface="Courier New" panose="02070309020205020404" pitchFamily="49" charset="0"/>
              </a:rPr>
              <a:t>Sylvia Wynter – “Senses as theoreticians” theorizing through lived experience rather than genealogies of (colonial) thought</a:t>
            </a:r>
          </a:p>
          <a:p>
            <a:pPr marL="342900" indent="-342900">
              <a:buFont typeface="Arial" panose="020B0604020202020204" pitchFamily="34" charset="0"/>
              <a:buChar char="•"/>
              <a:defRPr/>
            </a:pPr>
            <a:r>
              <a:rPr lang="en-US" sz="2400" dirty="0">
                <a:latin typeface="Courier New" panose="02070309020205020404" pitchFamily="49" charset="0"/>
                <a:cs typeface="Courier New" panose="02070309020205020404" pitchFamily="49" charset="0"/>
              </a:rPr>
              <a:t>“unidentifiable as imagination… feeling, agency, doing, being… yoked to practices of liberation… placemaking as a set of rebellions/// without the mandate for conquest… the black </a:t>
            </a:r>
            <a:r>
              <a:rPr lang="en-US" sz="2400" dirty="0" err="1">
                <a:latin typeface="Courier New" panose="02070309020205020404" pitchFamily="49" charset="0"/>
                <a:cs typeface="Courier New" panose="02070309020205020404" pitchFamily="49" charset="0"/>
              </a:rPr>
              <a:t>ungeographic</a:t>
            </a:r>
            <a:r>
              <a:rPr lang="en-US" sz="2400" dirty="0">
                <a:latin typeface="Courier New" panose="02070309020205020404" pitchFamily="49" charset="0"/>
                <a:cs typeface="Courier New" panose="02070309020205020404" pitchFamily="49" charset="0"/>
              </a:rPr>
              <a:t>” (Katherine McKittrick)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Roosevelt statue will be removed from New York's American Museum of Natural  History | World | The Times">
            <a:hlinkClick r:id="rId2"/>
            <a:extLst>
              <a:ext uri="{FF2B5EF4-FFF2-40B4-BE49-F238E27FC236}">
                <a16:creationId xmlns:a16="http://schemas.microsoft.com/office/drawing/2014/main" id="{43DFCE13-8648-B34D-813E-AEF9AB3D21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035"/>
            <a:ext cx="12192000" cy="685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 name="Content Placeholder 2">
            <a:extLst>
              <a:ext uri="{FF2B5EF4-FFF2-40B4-BE49-F238E27FC236}">
                <a16:creationId xmlns:a16="http://schemas.microsoft.com/office/drawing/2014/main" id="{AE11D42C-165A-2340-8D49-07E0618AE182}"/>
              </a:ext>
            </a:extLst>
          </p:cNvPr>
          <p:cNvSpPr>
            <a:spLocks noGrp="1"/>
          </p:cNvSpPr>
          <p:nvPr>
            <p:ph idx="1"/>
          </p:nvPr>
        </p:nvSpPr>
        <p:spPr>
          <a:xfrm>
            <a:off x="474133" y="434447"/>
            <a:ext cx="11435822" cy="4876800"/>
          </a:xfrm>
        </p:spPr>
        <p:txBody>
          <a:bodyPr/>
          <a:lstStyle/>
          <a:p>
            <a:pPr marL="0" indent="0">
              <a:buNone/>
            </a:pPr>
            <a:r>
              <a:rPr lang="en-GB" altLang="en-US" dirty="0">
                <a:highlight>
                  <a:srgbClr val="FFFF00"/>
                </a:highlight>
                <a:latin typeface="Courier New" panose="02070309020205020404" pitchFamily="49" charset="0"/>
                <a:cs typeface="Courier New" panose="02070309020205020404" pitchFamily="49" charset="0"/>
              </a:rPr>
              <a:t>Geography shaped the spatial logics of place under colonialism </a:t>
            </a:r>
          </a:p>
          <a:p>
            <a:pPr marL="0" indent="0">
              <a:buNone/>
            </a:pPr>
            <a:r>
              <a:rPr lang="en-GB" altLang="en-US" dirty="0">
                <a:highlight>
                  <a:srgbClr val="FFFF00"/>
                </a:highlight>
                <a:latin typeface="Courier New" panose="02070309020205020404" pitchFamily="49" charset="0"/>
                <a:cs typeface="Courier New" panose="02070309020205020404" pitchFamily="49" charset="0"/>
              </a:rPr>
              <a:t>Colonialism implemented a set of identity categories of  Settler/Native/Slave as the foundational set of relations undergirding western thought and life.</a:t>
            </a:r>
          </a:p>
        </p:txBody>
      </p:sp>
      <p:sp>
        <p:nvSpPr>
          <p:cNvPr id="46083" name="TextBox 7">
            <a:extLst>
              <a:ext uri="{FF2B5EF4-FFF2-40B4-BE49-F238E27FC236}">
                <a16:creationId xmlns:a16="http://schemas.microsoft.com/office/drawing/2014/main" id="{E7A36298-0D87-8A41-8833-841E63978703}"/>
              </a:ext>
            </a:extLst>
          </p:cNvPr>
          <p:cNvSpPr txBox="1">
            <a:spLocks noChangeArrowheads="1"/>
          </p:cNvSpPr>
          <p:nvPr/>
        </p:nvSpPr>
        <p:spPr bwMode="auto">
          <a:xfrm>
            <a:off x="282045" y="5091113"/>
            <a:ext cx="32908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solidFill>
                  <a:schemeClr val="bg1"/>
                </a:solidFill>
                <a:latin typeface="Courier New" panose="02070309020205020404" pitchFamily="49" charset="0"/>
                <a:cs typeface="Courier New" panose="02070309020205020404" pitchFamily="49" charset="0"/>
              </a:rPr>
              <a:t>Materializing origin stories of race: Statue outside the New York Natural History Museum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42A2F65-CBC5-AA42-B35E-4A5A7B70230E}"/>
              </a:ext>
            </a:extLst>
          </p:cNvPr>
          <p:cNvSpPr>
            <a:spLocks noGrp="1" noChangeArrowheads="1"/>
          </p:cNvSpPr>
          <p:nvPr>
            <p:ph type="title"/>
          </p:nvPr>
        </p:nvSpPr>
        <p:spPr>
          <a:xfrm>
            <a:off x="440267" y="3141662"/>
            <a:ext cx="6857999" cy="1143000"/>
          </a:xfrm>
        </p:spPr>
        <p:txBody>
          <a:bodyPr wrap="square" numCol="1" anchorCtr="0" compatLnSpc="1">
            <a:prstTxWarp prst="textNoShape">
              <a:avLst/>
            </a:prstTxWarp>
            <a:normAutofit fontScale="90000"/>
          </a:bodyPr>
          <a:lstStyle/>
          <a:p>
            <a:pPr eaLnBrk="1" hangingPunct="1">
              <a:defRPr/>
            </a:pPr>
            <a:r>
              <a:rPr lang="en-GB" altLang="en-US" sz="3600" dirty="0">
                <a:latin typeface="Courier New" panose="02070309020205020404" pitchFamily="49" charset="0"/>
                <a:cs typeface="Courier New" panose="02070309020205020404" pitchFamily="49" charset="0"/>
              </a:rPr>
              <a:t>1800s</a:t>
            </a:r>
            <a:br>
              <a:rPr lang="en-GB" altLang="en-US" sz="3600" dirty="0">
                <a:latin typeface="Courier New" panose="02070309020205020404" pitchFamily="49" charset="0"/>
                <a:cs typeface="Courier New" panose="02070309020205020404" pitchFamily="49" charset="0"/>
              </a:rPr>
            </a:br>
            <a:r>
              <a:rPr lang="en-GB" altLang="en-US" sz="3600" dirty="0">
                <a:latin typeface="Courier New" panose="02070309020205020404" pitchFamily="49" charset="0"/>
                <a:cs typeface="Courier New" panose="02070309020205020404" pitchFamily="49" charset="0"/>
              </a:rPr>
              <a:t>New Enlightenment Geography</a:t>
            </a:r>
            <a:br>
              <a:rPr lang="en-GB" altLang="en-US" sz="2700" dirty="0">
                <a:latin typeface="Courier New" panose="02070309020205020404" pitchFamily="49" charset="0"/>
                <a:cs typeface="Courier New" panose="02070309020205020404" pitchFamily="49" charset="0"/>
              </a:rPr>
            </a:br>
            <a:r>
              <a:rPr lang="en-GB" altLang="en-US" sz="2700" dirty="0">
                <a:latin typeface="Courier New" panose="02070309020205020404" pitchFamily="49" charset="0"/>
                <a:cs typeface="Courier New" panose="02070309020205020404" pitchFamily="49" charset="0"/>
              </a:rPr>
              <a:t>Alexander von Humboldt</a:t>
            </a:r>
            <a:br>
              <a:rPr lang="en-GB" altLang="en-US" sz="2600" dirty="0">
                <a:latin typeface="Courier New" panose="02070309020205020404" pitchFamily="49" charset="0"/>
                <a:cs typeface="Courier New" panose="02070309020205020404" pitchFamily="49" charset="0"/>
              </a:rPr>
            </a:br>
            <a:br>
              <a:rPr lang="en-GB" altLang="en-US" sz="2600" dirty="0">
                <a:latin typeface="Courier New" panose="02070309020205020404" pitchFamily="49" charset="0"/>
                <a:cs typeface="Courier New" panose="02070309020205020404" pitchFamily="49" charset="0"/>
              </a:rPr>
            </a:br>
            <a:r>
              <a:rPr lang="en-GB" altLang="en-US" sz="2600" i="1" dirty="0">
                <a:latin typeface="Courier New" panose="02070309020205020404" pitchFamily="49" charset="0"/>
                <a:cs typeface="Courier New" panose="02070309020205020404" pitchFamily="49" charset="0"/>
              </a:rPr>
              <a:t>A critical examination of the history and geography of the ‘new world’ and continental Europe</a:t>
            </a:r>
            <a:br>
              <a:rPr lang="en-GB" altLang="en-US" sz="2600" dirty="0">
                <a:latin typeface="Courier New" panose="02070309020205020404" pitchFamily="49" charset="0"/>
                <a:cs typeface="Courier New" panose="02070309020205020404" pitchFamily="49" charset="0"/>
              </a:rPr>
            </a:br>
            <a:br>
              <a:rPr lang="en-GB" altLang="en-US" sz="2600" dirty="0">
                <a:latin typeface="Courier New" panose="02070309020205020404" pitchFamily="49" charset="0"/>
                <a:cs typeface="Courier New" panose="02070309020205020404" pitchFamily="49" charset="0"/>
              </a:rPr>
            </a:br>
            <a:r>
              <a:rPr lang="en-GB" altLang="en-US" sz="2600" i="1" dirty="0">
                <a:latin typeface="Courier New" panose="02070309020205020404" pitchFamily="49" charset="0"/>
                <a:cs typeface="Courier New" panose="02070309020205020404" pitchFamily="49" charset="0"/>
              </a:rPr>
              <a:t>“The most dangerous worldview is the worldview of those who have not viewed the world”</a:t>
            </a:r>
            <a:r>
              <a:rPr lang="en-GB" altLang="ja-JP" sz="2600" i="1" dirty="0">
                <a:latin typeface="Courier New" panose="02070309020205020404" pitchFamily="49" charset="0"/>
                <a:cs typeface="Courier New" panose="02070309020205020404" pitchFamily="49" charset="0"/>
              </a:rPr>
              <a:t>  </a:t>
            </a:r>
            <a:br>
              <a:rPr lang="en-GB" altLang="ja-JP" sz="2600" b="1" i="1" dirty="0">
                <a:latin typeface="Courier New" panose="02070309020205020404" pitchFamily="49" charset="0"/>
                <a:cs typeface="Courier New" panose="02070309020205020404" pitchFamily="49" charset="0"/>
              </a:rPr>
            </a:br>
            <a:endParaRPr lang="en-GB" altLang="en-US" sz="2600" i="1" dirty="0">
              <a:latin typeface="Courier New" panose="02070309020205020404" pitchFamily="49" charset="0"/>
              <a:cs typeface="Courier New" panose="02070309020205020404" pitchFamily="49" charset="0"/>
            </a:endParaRPr>
          </a:p>
        </p:txBody>
      </p:sp>
      <p:pic>
        <p:nvPicPr>
          <p:cNvPr id="53250" name="Picture 2">
            <a:extLst>
              <a:ext uri="{FF2B5EF4-FFF2-40B4-BE49-F238E27FC236}">
                <a16:creationId xmlns:a16="http://schemas.microsoft.com/office/drawing/2014/main" id="{697389E2-198D-5749-A63C-FA1074DC65F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1897" y="463491"/>
            <a:ext cx="38191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D90FC24-05A5-C940-AB47-D51033832402}"/>
              </a:ext>
            </a:extLst>
          </p:cNvPr>
          <p:cNvSpPr txBox="1"/>
          <p:nvPr/>
        </p:nvSpPr>
        <p:spPr>
          <a:xfrm>
            <a:off x="7811897" y="3082395"/>
            <a:ext cx="3819187" cy="2862322"/>
          </a:xfrm>
          <a:prstGeom prst="rect">
            <a:avLst/>
          </a:prstGeom>
          <a:noFill/>
        </p:spPr>
        <p:txBody>
          <a:bodyPr wrap="square">
            <a:spAutoFit/>
          </a:bodyPr>
          <a:lstStyle/>
          <a:p>
            <a:pPr>
              <a:defRPr/>
            </a:pPr>
            <a:r>
              <a:rPr lang="en-GB" dirty="0">
                <a:latin typeface="Courier New" panose="02070309020205020404" pitchFamily="49" charset="0"/>
                <a:cs typeface="Courier New" panose="02070309020205020404" pitchFamily="49" charset="0"/>
              </a:rPr>
              <a:t>Humboldt’s developed ideas in the following areas: (1) plant geography; (2) climate; (3) learning from nature; (4) human impact on nature; (5) slavery; (6) colonialism; (7) human equality; and (8) the earth’s place in the cosmos (9) mining</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3108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E96C-E340-EF40-BA68-2C8B1C8CC69D}"/>
              </a:ext>
            </a:extLst>
          </p:cNvPr>
          <p:cNvSpPr>
            <a:spLocks noGrp="1"/>
          </p:cNvSpPr>
          <p:nvPr>
            <p:ph type="title"/>
          </p:nvPr>
        </p:nvSpPr>
        <p:spPr>
          <a:xfrm>
            <a:off x="5202579" y="304597"/>
            <a:ext cx="6422849" cy="1676603"/>
          </a:xfrm>
        </p:spPr>
        <p:txBody>
          <a:bodyPr>
            <a:normAutofit/>
          </a:bodyPr>
          <a:lstStyle/>
          <a:p>
            <a:pPr>
              <a:defRPr/>
            </a:pPr>
            <a:r>
              <a:rPr lang="en-US" dirty="0">
                <a:latin typeface="Courier New" panose="02070309020205020404" pitchFamily="49" charset="0"/>
                <a:cs typeface="Courier New" panose="02070309020205020404" pitchFamily="49" charset="0"/>
              </a:rPr>
              <a:t>Geographies of Enlightenment</a:t>
            </a:r>
          </a:p>
        </p:txBody>
      </p:sp>
      <p:pic>
        <p:nvPicPr>
          <p:cNvPr id="30722" name="Picture 2" descr="Declaration of Independence painting">
            <a:extLst>
              <a:ext uri="{FF2B5EF4-FFF2-40B4-BE49-F238E27FC236}">
                <a16:creationId xmlns:a16="http://schemas.microsoft.com/office/drawing/2014/main" id="{9692A7B7-9E5C-9B43-9FF7-AFD92F53E00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33C632-946D-3B48-AE85-94ECA9691818}"/>
              </a:ext>
            </a:extLst>
          </p:cNvPr>
          <p:cNvSpPr>
            <a:spLocks noGrp="1"/>
          </p:cNvSpPr>
          <p:nvPr>
            <p:ph idx="1"/>
          </p:nvPr>
        </p:nvSpPr>
        <p:spPr>
          <a:xfrm>
            <a:off x="5202580" y="1981200"/>
            <a:ext cx="6422848" cy="3785419"/>
          </a:xfrm>
        </p:spPr>
        <p:txBody>
          <a:bodyPr>
            <a:noAutofit/>
          </a:bodyPr>
          <a:lstStyle/>
          <a:p>
            <a:pPr>
              <a:defRPr/>
            </a:pPr>
            <a:r>
              <a:rPr lang="en-US" sz="1600" dirty="0">
                <a:latin typeface="Courier New" panose="02070309020205020404" pitchFamily="49" charset="0"/>
                <a:cs typeface="Courier New" panose="02070309020205020404" pitchFamily="49" charset="0"/>
              </a:rPr>
              <a:t>Centered European thought and practice as the center of knowledge production and its dissemination</a:t>
            </a:r>
          </a:p>
          <a:p>
            <a:pPr>
              <a:defRPr/>
            </a:pPr>
            <a:r>
              <a:rPr lang="en-US" sz="1600" dirty="0">
                <a:latin typeface="Courier New" panose="02070309020205020404" pitchFamily="49" charset="0"/>
                <a:cs typeface="Courier New" panose="02070309020205020404" pitchFamily="49" charset="0"/>
              </a:rPr>
              <a:t>Understood Europe as the center of Civilization and the rest of the world as the periphery (and uncivilized)</a:t>
            </a:r>
          </a:p>
          <a:p>
            <a:pPr>
              <a:defRPr/>
            </a:pPr>
            <a:r>
              <a:rPr lang="en-US" sz="1600" dirty="0">
                <a:latin typeface="Courier New" panose="02070309020205020404" pitchFamily="49" charset="0"/>
                <a:cs typeface="Courier New" panose="02070309020205020404" pitchFamily="49" charset="0"/>
              </a:rPr>
              <a:t>Constructed spatial binaries (as well as binaries of nature-culture, European Man-other)</a:t>
            </a:r>
          </a:p>
          <a:p>
            <a:pPr>
              <a:defRPr/>
            </a:pPr>
            <a:r>
              <a:rPr lang="en-US" sz="1600" dirty="0">
                <a:latin typeface="Courier New" panose="02070309020205020404" pitchFamily="49" charset="0"/>
                <a:cs typeface="Courier New" panose="02070309020205020404" pitchFamily="49" charset="0"/>
              </a:rPr>
              <a:t>Modernity’s project of freedom was built on unfreedom in the colonies – interlinked geographies </a:t>
            </a:r>
          </a:p>
          <a:p>
            <a:pPr marL="0" indent="0">
              <a:buNone/>
              <a:defRPr/>
            </a:pPr>
            <a:endParaRPr lang="en-US" sz="1600" dirty="0">
              <a:latin typeface="Courier New" panose="02070309020205020404" pitchFamily="49" charset="0"/>
              <a:cs typeface="Courier New" panose="02070309020205020404" pitchFamily="49" charset="0"/>
            </a:endParaRPr>
          </a:p>
          <a:p>
            <a:pPr marL="0" indent="0">
              <a:buNone/>
              <a:defRPr/>
            </a:pPr>
            <a:r>
              <a:rPr lang="en-US" sz="1600" dirty="0">
                <a:latin typeface="Courier New" panose="02070309020205020404" pitchFamily="49" charset="0"/>
                <a:cs typeface="Courier New" panose="02070309020205020404" pitchFamily="49" charset="0"/>
              </a:rPr>
              <a:t>Sylvia Wynter challenges the epistemological outside of the Enlightenment: </a:t>
            </a:r>
            <a:r>
              <a:rPr lang="en-US" sz="1600" b="1" dirty="0">
                <a:highlight>
                  <a:srgbClr val="FFFF00"/>
                </a:highlight>
                <a:latin typeface="Courier New" panose="02070309020205020404" pitchFamily="49" charset="0"/>
                <a:cs typeface="Courier New" panose="02070309020205020404" pitchFamily="49" charset="0"/>
              </a:rPr>
              <a:t>“what is called the West, rather than Latin-Christian Europe, </a:t>
            </a:r>
            <a:r>
              <a:rPr lang="en-US" sz="1600" b="1" i="1" dirty="0">
                <a:highlight>
                  <a:srgbClr val="FFFF00"/>
                </a:highlight>
                <a:latin typeface="Courier New" panose="02070309020205020404" pitchFamily="49" charset="0"/>
                <a:cs typeface="Courier New" panose="02070309020205020404" pitchFamily="49" charset="0"/>
              </a:rPr>
              <a:t>begins</a:t>
            </a:r>
            <a:r>
              <a:rPr lang="en-US" sz="1600" b="1" dirty="0">
                <a:highlight>
                  <a:srgbClr val="FFFF00"/>
                </a:highlight>
                <a:latin typeface="Courier New" panose="02070309020205020404" pitchFamily="49" charset="0"/>
                <a:cs typeface="Courier New" panose="02070309020205020404" pitchFamily="49" charset="0"/>
              </a:rPr>
              <a:t> with the founding of post-1949 Caribbean” (Wynter 2000, 152)</a:t>
            </a:r>
          </a:p>
        </p:txBody>
      </p:sp>
    </p:spTree>
    <p:extLst>
      <p:ext uri="{BB962C8B-B14F-4D97-AF65-F5344CB8AC3E}">
        <p14:creationId xmlns:p14="http://schemas.microsoft.com/office/powerpoint/2010/main" val="1264920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B847-9FFA-2B44-A472-A24EDDBB0EE0}"/>
              </a:ext>
            </a:extLst>
          </p:cNvPr>
          <p:cNvSpPr>
            <a:spLocks noGrp="1"/>
          </p:cNvSpPr>
          <p:nvPr>
            <p:ph type="title"/>
          </p:nvPr>
        </p:nvSpPr>
        <p:spPr>
          <a:xfrm>
            <a:off x="745067" y="365125"/>
            <a:ext cx="10608732" cy="1325563"/>
          </a:xfrm>
        </p:spPr>
        <p:txBody>
          <a:bodyPr>
            <a:normAutofit/>
          </a:bodyPr>
          <a:lstStyle/>
          <a:p>
            <a:pPr>
              <a:defRPr/>
            </a:pPr>
            <a:r>
              <a:rPr lang="en-US" b="1" dirty="0">
                <a:latin typeface="Courier New" panose="02070309020205020404" pitchFamily="49" charset="0"/>
                <a:cs typeface="Courier New" panose="02070309020205020404" pitchFamily="49" charset="0"/>
              </a:rPr>
              <a:t>What </a:t>
            </a:r>
            <a:r>
              <a:rPr lang="en-US" b="1" i="1" dirty="0">
                <a:latin typeface="Courier New" panose="02070309020205020404" pitchFamily="49" charset="0"/>
                <a:cs typeface="Courier New" panose="02070309020205020404" pitchFamily="49" charset="0"/>
              </a:rPr>
              <a:t>counts</a:t>
            </a:r>
            <a:r>
              <a:rPr lang="en-US" b="1" dirty="0">
                <a:latin typeface="Courier New" panose="02070309020205020404" pitchFamily="49" charset="0"/>
                <a:cs typeface="Courier New" panose="02070309020205020404" pitchFamily="49" charset="0"/>
              </a:rPr>
              <a:t> as Western research?</a:t>
            </a:r>
          </a:p>
        </p:txBody>
      </p:sp>
      <p:sp>
        <p:nvSpPr>
          <p:cNvPr id="3" name="Content Placeholder 2">
            <a:extLst>
              <a:ext uri="{FF2B5EF4-FFF2-40B4-BE49-F238E27FC236}">
                <a16:creationId xmlns:a16="http://schemas.microsoft.com/office/drawing/2014/main" id="{C7D2D31B-D44E-2A4D-81A1-C59146894C4F}"/>
              </a:ext>
            </a:extLst>
          </p:cNvPr>
          <p:cNvSpPr>
            <a:spLocks noGrp="1"/>
          </p:cNvSpPr>
          <p:nvPr>
            <p:ph idx="1"/>
          </p:nvPr>
        </p:nvSpPr>
        <p:spPr>
          <a:xfrm>
            <a:off x="626533" y="2125663"/>
            <a:ext cx="7934855" cy="3668712"/>
          </a:xfrm>
        </p:spPr>
        <p:txBody>
          <a:bodyPr>
            <a:noAutofit/>
          </a:bodyPr>
          <a:lstStyle/>
          <a:p>
            <a:pPr>
              <a:defRPr/>
            </a:pPr>
            <a:r>
              <a:rPr lang="en-GB" sz="2000" dirty="0">
                <a:latin typeface="Courier New" panose="02070309020205020404" pitchFamily="49" charset="0"/>
                <a:cs typeface="Courier New" panose="02070309020205020404" pitchFamily="49" charset="0"/>
              </a:rPr>
              <a:t>Stuart Hall suggests that the concept of the West functions in ways which allow ‘us’ to characterize and classify societies into categories, condense complex images of other societies into simple forms of representation, and provide a criteria of evaluation against which other societies can be ranked.</a:t>
            </a:r>
            <a:br>
              <a:rPr lang="en-GB" sz="2000" dirty="0">
                <a:latin typeface="Courier New" panose="02070309020205020404" pitchFamily="49" charset="0"/>
                <a:cs typeface="Courier New" panose="02070309020205020404" pitchFamily="49" charset="0"/>
              </a:rPr>
            </a:br>
            <a:endParaRPr lang="en-GB" sz="2000" dirty="0"/>
          </a:p>
          <a:p>
            <a:pPr>
              <a:defRPr/>
            </a:pPr>
            <a:endParaRPr lang="en-GB" sz="2000" dirty="0">
              <a:latin typeface="Courier New" panose="02070309020205020404" pitchFamily="49" charset="0"/>
              <a:cs typeface="Courier New" panose="02070309020205020404" pitchFamily="49" charset="0"/>
            </a:endParaRPr>
          </a:p>
          <a:p>
            <a:pPr>
              <a:defRPr/>
            </a:pPr>
            <a:r>
              <a:rPr lang="en-GB" sz="2000" dirty="0">
                <a:highlight>
                  <a:srgbClr val="FFFF00"/>
                </a:highlight>
                <a:latin typeface="Courier New" panose="02070309020205020404" pitchFamily="49" charset="0"/>
                <a:cs typeface="Courier New" panose="02070309020205020404" pitchFamily="49" charset="0"/>
              </a:rPr>
              <a:t>“What counts as Western research draws from an ‘archive’ of knowledge and systems, rules and values which stretch beyond the boundaries of Western science to the system now referred to as the West” </a:t>
            </a:r>
            <a:r>
              <a:rPr lang="en-GB" sz="2000" dirty="0">
                <a:latin typeface="Courier New" panose="02070309020205020404" pitchFamily="49" charset="0"/>
                <a:cs typeface="Courier New" panose="02070309020205020404" pitchFamily="49" charset="0"/>
              </a:rPr>
              <a:t>(Smith 2012: 45-49)</a:t>
            </a:r>
          </a:p>
          <a:p>
            <a:pPr>
              <a:defRPr/>
            </a:pPr>
            <a:endParaRPr lang="en-US" sz="2000" dirty="0">
              <a:latin typeface="Courier New" panose="02070309020205020404" pitchFamily="49" charset="0"/>
              <a:cs typeface="Courier New" panose="02070309020205020404" pitchFamily="49" charset="0"/>
            </a:endParaRPr>
          </a:p>
        </p:txBody>
      </p:sp>
      <p:pic>
        <p:nvPicPr>
          <p:cNvPr id="55299" name="Picture 4">
            <a:extLst>
              <a:ext uri="{FF2B5EF4-FFF2-40B4-BE49-F238E27FC236}">
                <a16:creationId xmlns:a16="http://schemas.microsoft.com/office/drawing/2014/main" id="{C873ED22-FA1C-FC44-83B0-31217255391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58877" y="0"/>
            <a:ext cx="2565401" cy="33120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84077D9-51D7-7445-8ADA-A59F3069FA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58877" y="2906965"/>
            <a:ext cx="2565401" cy="395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49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7C7CA6C-701A-E743-8278-65BF9F4E51E7}"/>
              </a:ext>
            </a:extLst>
          </p:cNvPr>
          <p:cNvSpPr>
            <a:spLocks noGrp="1" noChangeArrowheads="1"/>
          </p:cNvSpPr>
          <p:nvPr>
            <p:ph type="title"/>
          </p:nvPr>
        </p:nvSpPr>
        <p:spPr>
          <a:xfrm>
            <a:off x="441260" y="1484313"/>
            <a:ext cx="7167630" cy="1143000"/>
          </a:xfrm>
        </p:spPr>
        <p:txBody>
          <a:bodyPr>
            <a:normAutofit fontScale="90000"/>
          </a:bodyPr>
          <a:lstStyle/>
          <a:p>
            <a:pPr>
              <a:defRPr/>
            </a:pPr>
            <a:r>
              <a:rPr lang="en-GB" altLang="en-US" sz="4800" b="1" dirty="0">
                <a:latin typeface="Courier New" panose="02070309020205020404" pitchFamily="49" charset="0"/>
                <a:cs typeface="Courier New" panose="02070309020205020404" pitchFamily="49" charset="0"/>
              </a:rPr>
              <a:t>1900-1930</a:t>
            </a:r>
            <a:br>
              <a:rPr lang="en-GB" altLang="en-US" sz="4800" b="1" dirty="0">
                <a:latin typeface="Courier New" panose="02070309020205020404" pitchFamily="49" charset="0"/>
                <a:cs typeface="Courier New" panose="02070309020205020404" pitchFamily="49" charset="0"/>
              </a:rPr>
            </a:br>
            <a:r>
              <a:rPr lang="en-GB" altLang="en-US" sz="3200" b="1" dirty="0">
                <a:latin typeface="Courier New" panose="02070309020205020404" pitchFamily="49" charset="0"/>
                <a:cs typeface="Courier New" panose="02070309020205020404" pitchFamily="49" charset="0"/>
              </a:rPr>
              <a:t>Environmental Determinism</a:t>
            </a:r>
            <a:br>
              <a:rPr lang="en-GB" altLang="en-US" sz="3200" b="1" dirty="0">
                <a:latin typeface="Courier New" panose="02070309020205020404" pitchFamily="49" charset="0"/>
                <a:cs typeface="Courier New" panose="02070309020205020404" pitchFamily="49" charset="0"/>
              </a:rPr>
            </a:br>
            <a:br>
              <a:rPr lang="en-GB" altLang="en-US" sz="3200" b="1" dirty="0">
                <a:latin typeface="Courier New" panose="02070309020205020404" pitchFamily="49" charset="0"/>
                <a:cs typeface="Courier New" panose="02070309020205020404" pitchFamily="49" charset="0"/>
              </a:rPr>
            </a:br>
            <a:r>
              <a:rPr lang="en-GB" altLang="en-US" sz="3200" b="1" dirty="0">
                <a:latin typeface="Courier New" panose="02070309020205020404" pitchFamily="49" charset="0"/>
                <a:cs typeface="Courier New" panose="02070309020205020404" pitchFamily="49" charset="0"/>
              </a:rPr>
              <a:t>Ellen </a:t>
            </a:r>
            <a:r>
              <a:rPr lang="en-GB" altLang="en-US" sz="3200" b="1" dirty="0" err="1">
                <a:latin typeface="Courier New" panose="02070309020205020404" pitchFamily="49" charset="0"/>
                <a:cs typeface="Courier New" panose="02070309020205020404" pitchFamily="49" charset="0"/>
              </a:rPr>
              <a:t>Semple</a:t>
            </a:r>
            <a:br>
              <a:rPr lang="en-GB" altLang="en-US" sz="3200" b="1" dirty="0">
                <a:latin typeface="Courier New" panose="02070309020205020404" pitchFamily="49" charset="0"/>
                <a:cs typeface="Courier New" panose="02070309020205020404" pitchFamily="49" charset="0"/>
              </a:rPr>
            </a:br>
            <a:r>
              <a:rPr lang="en-GB" altLang="en-US" sz="3200" b="1" i="1" dirty="0">
                <a:latin typeface="Courier New" panose="02070309020205020404" pitchFamily="49" charset="0"/>
                <a:cs typeface="Courier New" panose="02070309020205020404" pitchFamily="49" charset="0"/>
              </a:rPr>
              <a:t>Influences of Geographic Environment</a:t>
            </a:r>
            <a:br>
              <a:rPr lang="en-GB" altLang="en-US" sz="3200" b="1" i="1" dirty="0">
                <a:latin typeface="Courier New" panose="02070309020205020404" pitchFamily="49" charset="0"/>
                <a:cs typeface="Courier New" panose="02070309020205020404" pitchFamily="49" charset="0"/>
              </a:rPr>
            </a:br>
            <a:br>
              <a:rPr lang="en-GB" altLang="en-US" sz="1600" b="1" i="1" dirty="0">
                <a:latin typeface="Courier New" panose="02070309020205020404" pitchFamily="49" charset="0"/>
                <a:cs typeface="Courier New" panose="02070309020205020404" pitchFamily="49" charset="0"/>
              </a:rPr>
            </a:br>
            <a:endParaRPr lang="en-GB" altLang="en-US" sz="1800" dirty="0">
              <a:latin typeface="Courier New" panose="02070309020205020404" pitchFamily="49" charset="0"/>
              <a:cs typeface="Courier New" panose="02070309020205020404" pitchFamily="49" charset="0"/>
            </a:endParaRPr>
          </a:p>
        </p:txBody>
      </p:sp>
      <p:sp>
        <p:nvSpPr>
          <p:cNvPr id="55298" name="Rectangle 7">
            <a:extLst>
              <a:ext uri="{FF2B5EF4-FFF2-40B4-BE49-F238E27FC236}">
                <a16:creationId xmlns:a16="http://schemas.microsoft.com/office/drawing/2014/main" id="{51F80CF9-9E43-4C4F-B04E-30824FAD4F3D}"/>
              </a:ext>
            </a:extLst>
          </p:cNvPr>
          <p:cNvSpPr>
            <a:spLocks noChangeArrowheads="1"/>
          </p:cNvSpPr>
          <p:nvPr/>
        </p:nvSpPr>
        <p:spPr bwMode="auto">
          <a:xfrm>
            <a:off x="441260" y="3227917"/>
            <a:ext cx="6732059" cy="3416320"/>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GB" altLang="en-US" i="1" dirty="0">
                <a:latin typeface="Courier New" panose="02070309020205020404" pitchFamily="49" charset="0"/>
                <a:cs typeface="Courier New" panose="02070309020205020404" pitchFamily="49" charset="0"/>
              </a:rPr>
              <a:t>“Man is a product of the earth’s surface, this means not merely that he is a child of the earth, dust of her dust; but that the earth has mothered him, fed him, set him tasks, directed his thoughts, confronted him with the difficulties that have strengthen his body and sharpened his wits, given him his problems of navigation and irrigation, and at the same time whispered hints for their solution. She has entered into his bone and tissue, into his mind and soul.” </a:t>
            </a:r>
            <a:r>
              <a:rPr lang="en-GB" altLang="en-US" dirty="0">
                <a:latin typeface="Courier New" panose="02070309020205020404" pitchFamily="49" charset="0"/>
                <a:cs typeface="Courier New" panose="02070309020205020404" pitchFamily="49" charset="0"/>
              </a:rPr>
              <a:t>(Semple 1911)</a:t>
            </a:r>
            <a:br>
              <a:rPr lang="en-GB" altLang="en-US" dirty="0">
                <a:latin typeface="Courier New" panose="02070309020205020404" pitchFamily="49" charset="0"/>
                <a:cs typeface="Courier New" panose="02070309020205020404" pitchFamily="49" charset="0"/>
              </a:rPr>
            </a:br>
            <a:endParaRPr lang="en-GB" altLang="en-US" dirty="0">
              <a:latin typeface="Courier New" panose="02070309020205020404" pitchFamily="49" charset="0"/>
              <a:cs typeface="Courier New" panose="02070309020205020404" pitchFamily="49" charset="0"/>
            </a:endParaRPr>
          </a:p>
        </p:txBody>
      </p:sp>
      <p:pic>
        <p:nvPicPr>
          <p:cNvPr id="56323" name="Picture 1">
            <a:extLst>
              <a:ext uri="{FF2B5EF4-FFF2-40B4-BE49-F238E27FC236}">
                <a16:creationId xmlns:a16="http://schemas.microsoft.com/office/drawing/2014/main" id="{73777334-19EB-9B49-8CCF-C0FC96730D6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06097" y="3219450"/>
            <a:ext cx="2544036"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8F9C1AF-F207-234E-A5BF-EA61F2ADFA23}"/>
              </a:ext>
            </a:extLst>
          </p:cNvPr>
          <p:cNvSpPr txBox="1"/>
          <p:nvPr/>
        </p:nvSpPr>
        <p:spPr>
          <a:xfrm rot="21304572">
            <a:off x="7402363" y="463779"/>
            <a:ext cx="3407467" cy="3416320"/>
          </a:xfrm>
          <a:prstGeom prst="rect">
            <a:avLst/>
          </a:prstGeom>
          <a:noFill/>
        </p:spPr>
        <p:txBody>
          <a:bodyPr wrap="square">
            <a:spAutoFit/>
          </a:bodyPr>
          <a:lstStyle/>
          <a:p>
            <a:pPr>
              <a:defRPr/>
            </a:pPr>
            <a:r>
              <a:rPr lang="en-GB" b="1" dirty="0">
                <a:solidFill>
                  <a:schemeClr val="accent1"/>
                </a:solidFill>
                <a:latin typeface="Courier New" panose="02070309020205020404" pitchFamily="49" charset="0"/>
                <a:cs typeface="Courier New" panose="02070309020205020404" pitchFamily="49" charset="0"/>
              </a:rPr>
              <a:t>Environmental determinism</a:t>
            </a:r>
            <a:r>
              <a:rPr lang="en-GB" dirty="0">
                <a:solidFill>
                  <a:schemeClr val="accent1"/>
                </a:solidFill>
                <a:latin typeface="Courier New" panose="02070309020205020404" pitchFamily="49" charset="0"/>
                <a:cs typeface="Courier New" panose="02070309020205020404" pitchFamily="49" charset="0"/>
              </a:rPr>
              <a:t>, or the idea that the </a:t>
            </a:r>
            <a:r>
              <a:rPr lang="en-GB" b="1" dirty="0">
                <a:solidFill>
                  <a:schemeClr val="accent1"/>
                </a:solidFill>
                <a:latin typeface="Courier New" panose="02070309020205020404" pitchFamily="49" charset="0"/>
                <a:cs typeface="Courier New" panose="02070309020205020404" pitchFamily="49" charset="0"/>
              </a:rPr>
              <a:t>environment</a:t>
            </a:r>
            <a:r>
              <a:rPr lang="en-GB" dirty="0">
                <a:solidFill>
                  <a:schemeClr val="accent1"/>
                </a:solidFill>
                <a:latin typeface="Courier New" panose="02070309020205020404" pitchFamily="49" charset="0"/>
                <a:cs typeface="Courier New" panose="02070309020205020404" pitchFamily="49" charset="0"/>
              </a:rPr>
              <a:t> (including geography and climate) determines the character and attributes of cultural and ethnic groups, was historically used to justify Western colonisation.</a:t>
            </a:r>
            <a:endParaRPr lang="en-US" dirty="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51206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A61E61E1-DB76-314A-A4D7-68FC13E7DA4B}"/>
              </a:ext>
            </a:extLst>
          </p:cNvPr>
          <p:cNvSpPr>
            <a:spLocks noGrp="1"/>
          </p:cNvSpPr>
          <p:nvPr>
            <p:ph idx="1"/>
          </p:nvPr>
        </p:nvSpPr>
        <p:spPr>
          <a:xfrm>
            <a:off x="5080934" y="2269066"/>
            <a:ext cx="6684702" cy="4419600"/>
          </a:xfrm>
        </p:spPr>
        <p:txBody>
          <a:bodyPr>
            <a:normAutofit/>
          </a:bodyPr>
          <a:lstStyle/>
          <a:p>
            <a:pPr>
              <a:buNone/>
            </a:pPr>
            <a:r>
              <a:rPr lang="en-GB" altLang="en-US" sz="1800" b="1" dirty="0">
                <a:latin typeface="Courier New" panose="02070309020205020404" pitchFamily="49" charset="0"/>
                <a:cs typeface="Courier New" panose="02070309020205020404" pitchFamily="49" charset="0"/>
              </a:rPr>
              <a:t>Carl Sauer, </a:t>
            </a:r>
            <a:r>
              <a:rPr lang="en-GB" altLang="en-US" sz="1800" b="1" i="1" dirty="0">
                <a:latin typeface="Courier New" panose="02070309020205020404" pitchFamily="49" charset="0"/>
                <a:cs typeface="Courier New" panose="02070309020205020404" pitchFamily="49" charset="0"/>
              </a:rPr>
              <a:t>The Morphology of Landscape</a:t>
            </a:r>
          </a:p>
          <a:p>
            <a:pPr>
              <a:buNone/>
            </a:pPr>
            <a:endParaRPr lang="en-GB" altLang="en-US" sz="1800" b="1" i="1" dirty="0">
              <a:latin typeface="Courier New" panose="02070309020205020404" pitchFamily="49" charset="0"/>
              <a:cs typeface="Courier New" panose="02070309020205020404" pitchFamily="49" charset="0"/>
            </a:endParaRPr>
          </a:p>
          <a:p>
            <a:pPr>
              <a:buNone/>
            </a:pPr>
            <a:r>
              <a:rPr lang="en-GB" altLang="en-US" sz="1800" b="1" i="1" dirty="0">
                <a:latin typeface="Courier New" panose="02070309020205020404" pitchFamily="49" charset="0"/>
                <a:cs typeface="Courier New" panose="02070309020205020404" pitchFamily="49" charset="0"/>
              </a:rPr>
              <a:t>	</a:t>
            </a:r>
            <a:r>
              <a:rPr lang="en-GB" altLang="en-US" sz="1800" i="1" dirty="0">
                <a:latin typeface="Courier New" panose="02070309020205020404" pitchFamily="49" charset="0"/>
                <a:cs typeface="Courier New" panose="02070309020205020404" pitchFamily="49" charset="0"/>
              </a:rPr>
              <a:t>“The task of geography is conceived as the establishment of a critical system which embraces the phenomenology of landscape, in order to grasp in all of its meaning and colour the varied terrestrial scene.” </a:t>
            </a:r>
            <a:r>
              <a:rPr lang="en-GB" altLang="en-US" sz="1800" dirty="0">
                <a:latin typeface="Courier New" panose="02070309020205020404" pitchFamily="49" charset="0"/>
                <a:cs typeface="Courier New" panose="02070309020205020404" pitchFamily="49" charset="0"/>
              </a:rPr>
              <a:t>(Sauer 1925)</a:t>
            </a:r>
          </a:p>
          <a:p>
            <a:pPr>
              <a:buNone/>
            </a:pPr>
            <a:endParaRPr lang="en-GB" altLang="en-US" sz="1800" dirty="0">
              <a:latin typeface="Courier New" panose="02070309020205020404" pitchFamily="49" charset="0"/>
              <a:cs typeface="Courier New" panose="02070309020205020404" pitchFamily="49" charset="0"/>
            </a:endParaRPr>
          </a:p>
          <a:p>
            <a:pPr>
              <a:buNone/>
            </a:pPr>
            <a:r>
              <a:rPr lang="en-US" sz="1800" dirty="0">
                <a:latin typeface="Courier New" panose="02070309020205020404" pitchFamily="49" charset="0"/>
                <a:cs typeface="Courier New" panose="02070309020205020404" pitchFamily="49" charset="0"/>
              </a:rPr>
              <a:t>	Sort to break the idea of environmental determinism and see landscape as cultural – “</a:t>
            </a:r>
            <a:r>
              <a:rPr lang="en-GB" sz="1800" dirty="0">
                <a:latin typeface="Courier New" panose="02070309020205020404" pitchFamily="49" charset="0"/>
                <a:cs typeface="Courier New" panose="02070309020205020404" pitchFamily="49" charset="0"/>
              </a:rPr>
              <a:t>"Every field of knowledge is characterized by its declared preoccupation with a certain group of phenomena”</a:t>
            </a:r>
            <a:endParaRPr lang="en-US" sz="1800" dirty="0">
              <a:latin typeface="Courier New" panose="02070309020205020404" pitchFamily="49" charset="0"/>
              <a:cs typeface="Courier New" panose="02070309020205020404" pitchFamily="49" charset="0"/>
            </a:endParaRPr>
          </a:p>
          <a:p>
            <a:pPr>
              <a:buNone/>
            </a:pPr>
            <a:endParaRPr lang="en-GB" altLang="en-US" sz="1400" dirty="0">
              <a:latin typeface="Courier New" panose="02070309020205020404" pitchFamily="49" charset="0"/>
              <a:cs typeface="Courier New" panose="02070309020205020404" pitchFamily="49" charset="0"/>
            </a:endParaRPr>
          </a:p>
        </p:txBody>
      </p:sp>
      <p:pic>
        <p:nvPicPr>
          <p:cNvPr id="58371" name="Picture 1">
            <a:extLst>
              <a:ext uri="{FF2B5EF4-FFF2-40B4-BE49-F238E27FC236}">
                <a16:creationId xmlns:a16="http://schemas.microsoft.com/office/drawing/2014/main" id="{C32C1C70-5942-D34A-8626-ACEA8C87ED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A789155-C076-C247-A373-0D67B25F4EBC}"/>
              </a:ext>
            </a:extLst>
          </p:cNvPr>
          <p:cNvSpPr/>
          <p:nvPr/>
        </p:nvSpPr>
        <p:spPr>
          <a:xfrm>
            <a:off x="5080934" y="634181"/>
            <a:ext cx="6096000" cy="923330"/>
          </a:xfrm>
          <a:prstGeom prst="rect">
            <a:avLst/>
          </a:prstGeom>
        </p:spPr>
        <p:txBody>
          <a:bodyPr>
            <a:spAutoFit/>
          </a:bodyPr>
          <a:lstStyle/>
          <a:p>
            <a:r>
              <a:rPr lang="en-GB" altLang="en-US" b="1" dirty="0">
                <a:latin typeface="Courier New" panose="02070309020205020404" pitchFamily="49" charset="0"/>
                <a:cs typeface="Courier New" panose="02070309020205020404" pitchFamily="49" charset="0"/>
              </a:rPr>
              <a:t>1920s </a:t>
            </a:r>
            <a:br>
              <a:rPr lang="en-GB" altLang="en-US" b="1" dirty="0">
                <a:latin typeface="Courier New" panose="02070309020205020404" pitchFamily="49" charset="0"/>
                <a:cs typeface="Courier New" panose="02070309020205020404" pitchFamily="49" charset="0"/>
              </a:rPr>
            </a:br>
            <a:r>
              <a:rPr lang="en-GB" altLang="en-US" b="1" dirty="0">
                <a:latin typeface="Courier New" panose="02070309020205020404" pitchFamily="49" charset="0"/>
                <a:cs typeface="Courier New" panose="02070309020205020404" pitchFamily="49" charset="0"/>
              </a:rPr>
              <a:t>Berkeley School/</a:t>
            </a:r>
            <a:br>
              <a:rPr lang="en-GB" altLang="en-US" b="1" dirty="0">
                <a:latin typeface="Courier New" panose="02070309020205020404" pitchFamily="49" charset="0"/>
                <a:cs typeface="Courier New" panose="02070309020205020404" pitchFamily="49" charset="0"/>
              </a:rPr>
            </a:br>
            <a:r>
              <a:rPr lang="en-GB" altLang="en-US" b="1" dirty="0">
                <a:latin typeface="Courier New" panose="02070309020205020404" pitchFamily="49" charset="0"/>
                <a:cs typeface="Courier New" panose="02070309020205020404" pitchFamily="49" charset="0"/>
              </a:rPr>
              <a:t>Cultural Geography </a:t>
            </a:r>
            <a:endParaRPr lang="en-US" dirty="0"/>
          </a:p>
        </p:txBody>
      </p:sp>
    </p:spTree>
    <p:extLst>
      <p:ext uri="{BB962C8B-B14F-4D97-AF65-F5344CB8AC3E}">
        <p14:creationId xmlns:p14="http://schemas.microsoft.com/office/powerpoint/2010/main" val="4119793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B87CEE-8F92-E942-8649-80D026197FA9}"/>
              </a:ext>
            </a:extLst>
          </p:cNvPr>
          <p:cNvSpPr>
            <a:spLocks noGrp="1" noChangeArrowheads="1"/>
          </p:cNvSpPr>
          <p:nvPr>
            <p:ph type="title"/>
          </p:nvPr>
        </p:nvSpPr>
        <p:spPr>
          <a:xfrm>
            <a:off x="5080934" y="828957"/>
            <a:ext cx="6586491" cy="1286160"/>
          </a:xfrm>
        </p:spPr>
        <p:txBody>
          <a:bodyPr anchor="b">
            <a:noAutofit/>
          </a:bodyPr>
          <a:lstStyle/>
          <a:p>
            <a:pPr>
              <a:defRPr/>
            </a:pPr>
            <a:r>
              <a:rPr lang="en-GB" altLang="en-US" sz="2000" b="1" dirty="0">
                <a:latin typeface="Courier New" panose="02070309020205020404" pitchFamily="49" charset="0"/>
                <a:cs typeface="Courier New" panose="02070309020205020404" pitchFamily="49" charset="0"/>
              </a:rPr>
              <a:t>1930s/1940s</a:t>
            </a:r>
            <a:br>
              <a:rPr lang="en-GB" altLang="en-US" sz="2000" b="1" dirty="0">
                <a:latin typeface="Courier New" panose="02070309020205020404" pitchFamily="49" charset="0"/>
                <a:cs typeface="Courier New" panose="02070309020205020404" pitchFamily="49" charset="0"/>
              </a:rPr>
            </a:br>
            <a:r>
              <a:rPr lang="en-GB" altLang="en-US" sz="2000" b="1" dirty="0">
                <a:latin typeface="Courier New" panose="02070309020205020404" pitchFamily="49" charset="0"/>
                <a:cs typeface="Courier New" panose="02070309020205020404" pitchFamily="49" charset="0"/>
              </a:rPr>
              <a:t>Regional Geography</a:t>
            </a:r>
            <a:br>
              <a:rPr lang="en-GB" altLang="en-US" sz="2000" b="1" dirty="0">
                <a:latin typeface="Courier New" panose="02070309020205020404" pitchFamily="49" charset="0"/>
                <a:cs typeface="Courier New" panose="02070309020205020404" pitchFamily="49" charset="0"/>
              </a:rPr>
            </a:br>
            <a:br>
              <a:rPr lang="en-GB" altLang="en-US" sz="2000" b="1" dirty="0">
                <a:latin typeface="Courier New" panose="02070309020205020404" pitchFamily="49" charset="0"/>
                <a:cs typeface="Courier New" panose="02070309020205020404" pitchFamily="49" charset="0"/>
              </a:rPr>
            </a:br>
            <a:r>
              <a:rPr lang="en-GB" altLang="en-US" sz="2000" b="1" dirty="0">
                <a:latin typeface="Courier New" panose="02070309020205020404" pitchFamily="49" charset="0"/>
                <a:cs typeface="Courier New" panose="02070309020205020404" pitchFamily="49" charset="0"/>
              </a:rPr>
              <a:t>Richard Hartshorne</a:t>
            </a:r>
            <a:br>
              <a:rPr lang="en-GB" altLang="en-US" sz="2000" b="1" dirty="0">
                <a:latin typeface="Courier New" panose="02070309020205020404" pitchFamily="49" charset="0"/>
                <a:cs typeface="Courier New" panose="02070309020205020404" pitchFamily="49" charset="0"/>
              </a:rPr>
            </a:br>
            <a:r>
              <a:rPr lang="en-GB" altLang="en-US" sz="2000" b="1" i="1" dirty="0">
                <a:latin typeface="Courier New" panose="02070309020205020404" pitchFamily="49" charset="0"/>
                <a:cs typeface="Courier New" panose="02070309020205020404" pitchFamily="49" charset="0"/>
              </a:rPr>
              <a:t>The Nature of Geography</a:t>
            </a:r>
            <a:br>
              <a:rPr lang="en-GB" altLang="en-US" sz="2000" b="1" i="1" dirty="0">
                <a:latin typeface="Courier New" panose="02070309020205020404" pitchFamily="49" charset="0"/>
                <a:cs typeface="Courier New" panose="02070309020205020404" pitchFamily="49" charset="0"/>
              </a:rPr>
            </a:br>
            <a:endParaRPr lang="en-GB" altLang="en-US" sz="2000" b="1" i="1" dirty="0">
              <a:latin typeface="Courier New" panose="02070309020205020404" pitchFamily="49" charset="0"/>
              <a:cs typeface="Courier New" panose="02070309020205020404" pitchFamily="49" charset="0"/>
            </a:endParaRPr>
          </a:p>
        </p:txBody>
      </p:sp>
      <p:sp>
        <p:nvSpPr>
          <p:cNvPr id="59394" name="Rectangle 3">
            <a:extLst>
              <a:ext uri="{FF2B5EF4-FFF2-40B4-BE49-F238E27FC236}">
                <a16:creationId xmlns:a16="http://schemas.microsoft.com/office/drawing/2014/main" id="{D8380DE1-9813-E44E-A392-14D050B8E928}"/>
              </a:ext>
            </a:extLst>
          </p:cNvPr>
          <p:cNvSpPr>
            <a:spLocks noGrp="1"/>
          </p:cNvSpPr>
          <p:nvPr>
            <p:ph idx="1"/>
          </p:nvPr>
        </p:nvSpPr>
        <p:spPr>
          <a:xfrm>
            <a:off x="4965431" y="2438400"/>
            <a:ext cx="6586489" cy="3785419"/>
          </a:xfrm>
        </p:spPr>
        <p:txBody>
          <a:bodyPr>
            <a:normAutofit/>
          </a:bodyPr>
          <a:lstStyle/>
          <a:p>
            <a:pPr eaLnBrk="1" hangingPunct="1">
              <a:buFontTx/>
              <a:buNone/>
              <a:defRPr/>
            </a:pPr>
            <a:r>
              <a:rPr lang="en-GB" altLang="en-US" sz="2000" i="1" dirty="0">
                <a:latin typeface="Courier New" panose="02070309020205020404" pitchFamily="49" charset="0"/>
                <a:cs typeface="Courier New" panose="02070309020205020404" pitchFamily="49" charset="0"/>
              </a:rPr>
              <a:t>“To provide accurate, orderly, and rational description and interpretation of the variable character of the earth surface” </a:t>
            </a:r>
            <a:r>
              <a:rPr lang="en-GB" altLang="en-US" sz="2000" dirty="0">
                <a:latin typeface="Courier New" panose="02070309020205020404" pitchFamily="49" charset="0"/>
                <a:cs typeface="Courier New" panose="02070309020205020404" pitchFamily="49" charset="0"/>
              </a:rPr>
              <a:t>(Hartshorne, 1959).</a:t>
            </a:r>
          </a:p>
        </p:txBody>
      </p:sp>
      <p:pic>
        <p:nvPicPr>
          <p:cNvPr id="60419" name="Picture 1" descr="Text&#10;&#10;Description automatically generated">
            <a:extLst>
              <a:ext uri="{FF2B5EF4-FFF2-40B4-BE49-F238E27FC236}">
                <a16:creationId xmlns:a16="http://schemas.microsoft.com/office/drawing/2014/main" id="{51FD0432-148F-8840-8C61-40F356A82F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450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EEC15E9-C230-DF41-950F-AF09C60C5C7B}"/>
              </a:ext>
            </a:extLst>
          </p:cNvPr>
          <p:cNvSpPr>
            <a:spLocks noGrp="1" noChangeArrowheads="1"/>
          </p:cNvSpPr>
          <p:nvPr>
            <p:ph type="title"/>
          </p:nvPr>
        </p:nvSpPr>
        <p:spPr>
          <a:xfrm>
            <a:off x="357098" y="841374"/>
            <a:ext cx="7258321" cy="1143000"/>
          </a:xfrm>
        </p:spPr>
        <p:txBody>
          <a:bodyPr wrap="square" numCol="1" anchorCtr="0" compatLnSpc="1">
            <a:prstTxWarp prst="textNoShape">
              <a:avLst/>
            </a:prstTxWarp>
            <a:normAutofit fontScale="90000"/>
          </a:bodyPr>
          <a:lstStyle/>
          <a:p>
            <a:pPr eaLnBrk="1" hangingPunct="1">
              <a:defRPr/>
            </a:pPr>
            <a:r>
              <a:rPr lang="en-GB" altLang="en-US" sz="3200" b="1" dirty="0">
                <a:latin typeface="Courier New" panose="02070309020205020404" pitchFamily="49" charset="0"/>
                <a:cs typeface="Courier New" panose="02070309020205020404" pitchFamily="49" charset="0"/>
              </a:rPr>
              <a:t>1950s and 1960s</a:t>
            </a:r>
            <a:br>
              <a:rPr lang="en-GB" altLang="en-US" sz="3200" b="1" dirty="0">
                <a:latin typeface="Courier New" panose="02070309020205020404" pitchFamily="49" charset="0"/>
                <a:cs typeface="Courier New" panose="02070309020205020404" pitchFamily="49" charset="0"/>
              </a:rPr>
            </a:br>
            <a:r>
              <a:rPr lang="en-GB" altLang="en-US" sz="3200" b="1" dirty="0">
                <a:latin typeface="Courier New" panose="02070309020205020404" pitchFamily="49" charset="0"/>
                <a:cs typeface="Courier New" panose="02070309020205020404" pitchFamily="49" charset="0"/>
              </a:rPr>
              <a:t>Spatial Science and the ‘Quantitative Revolution’</a:t>
            </a:r>
            <a:br>
              <a:rPr lang="en-GB" altLang="en-US" sz="3200" b="1" dirty="0">
                <a:latin typeface="Courier New" panose="02070309020205020404" pitchFamily="49" charset="0"/>
                <a:cs typeface="Courier New" panose="02070309020205020404" pitchFamily="49" charset="0"/>
              </a:rPr>
            </a:br>
            <a:br>
              <a:rPr lang="en-GB" altLang="en-US" sz="3200" b="1" dirty="0">
                <a:latin typeface="Courier New" panose="02070309020205020404" pitchFamily="49" charset="0"/>
                <a:cs typeface="Courier New" panose="02070309020205020404" pitchFamily="49" charset="0"/>
              </a:rPr>
            </a:br>
            <a:endParaRPr lang="en-GB" altLang="en-US" sz="3200" b="1" i="1" dirty="0">
              <a:latin typeface="Courier New" panose="02070309020205020404" pitchFamily="49" charset="0"/>
              <a:cs typeface="Courier New" panose="02070309020205020404" pitchFamily="49" charset="0"/>
            </a:endParaRPr>
          </a:p>
        </p:txBody>
      </p:sp>
      <p:sp>
        <p:nvSpPr>
          <p:cNvPr id="62466" name="Rectangle 3">
            <a:extLst>
              <a:ext uri="{FF2B5EF4-FFF2-40B4-BE49-F238E27FC236}">
                <a16:creationId xmlns:a16="http://schemas.microsoft.com/office/drawing/2014/main" id="{5D2B383E-67A2-2D4F-9A73-C2C82100B4C5}"/>
              </a:ext>
            </a:extLst>
          </p:cNvPr>
          <p:cNvSpPr>
            <a:spLocks noGrp="1"/>
          </p:cNvSpPr>
          <p:nvPr>
            <p:ph idx="1"/>
          </p:nvPr>
        </p:nvSpPr>
        <p:spPr>
          <a:xfrm>
            <a:off x="270753" y="5715000"/>
            <a:ext cx="7258321" cy="1143000"/>
          </a:xfrm>
        </p:spPr>
        <p:txBody>
          <a:bodyPr>
            <a:normAutofit/>
          </a:bodyPr>
          <a:lstStyle/>
          <a:p>
            <a:pPr eaLnBrk="1" hangingPunct="1">
              <a:lnSpc>
                <a:spcPct val="90000"/>
              </a:lnSpc>
              <a:buFontTx/>
              <a:buNone/>
            </a:pPr>
            <a:r>
              <a:rPr lang="en-US" altLang="en-US" sz="1800" dirty="0">
                <a:latin typeface="Courier New" panose="02070309020205020404" pitchFamily="49" charset="0"/>
                <a:cs typeface="Courier New" panose="02070309020205020404" pitchFamily="49" charset="0"/>
              </a:rPr>
              <a:t>  ‘Attempted to develop uniquely </a:t>
            </a:r>
            <a:r>
              <a:rPr lang="en-US" altLang="en-US" sz="1800" i="1" dirty="0">
                <a:latin typeface="Courier New" panose="02070309020205020404" pitchFamily="49" charset="0"/>
                <a:cs typeface="Courier New" panose="02070309020205020404" pitchFamily="49" charset="0"/>
              </a:rPr>
              <a:t>geographical theories </a:t>
            </a:r>
            <a:r>
              <a:rPr lang="en-US" altLang="en-US" sz="1800" dirty="0">
                <a:latin typeface="Courier New" panose="02070309020205020404" pitchFamily="49" charset="0"/>
                <a:cs typeface="Courier New" panose="02070309020205020404" pitchFamily="49" charset="0"/>
              </a:rPr>
              <a:t>as the hallmark of a distinctively spatial science’ (Gregory et al 2017). </a:t>
            </a:r>
          </a:p>
        </p:txBody>
      </p:sp>
      <p:pic>
        <p:nvPicPr>
          <p:cNvPr id="62467" name="Picture 2">
            <a:extLst>
              <a:ext uri="{FF2B5EF4-FFF2-40B4-BE49-F238E27FC236}">
                <a16:creationId xmlns:a16="http://schemas.microsoft.com/office/drawing/2014/main" id="{B0E2DC2A-3940-0740-888C-B665E513C67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15420" y="0"/>
            <a:ext cx="45765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3">
            <a:extLst>
              <a:ext uri="{FF2B5EF4-FFF2-40B4-BE49-F238E27FC236}">
                <a16:creationId xmlns:a16="http://schemas.microsoft.com/office/drawing/2014/main" id="{E81908C5-16E9-064C-9634-7A5C0DF0378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0414" y="2307882"/>
            <a:ext cx="3171825" cy="31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E7137C-071A-A14E-A7A6-8F1C16CF3B58}"/>
              </a:ext>
            </a:extLst>
          </p:cNvPr>
          <p:cNvSpPr txBox="1"/>
          <p:nvPr/>
        </p:nvSpPr>
        <p:spPr>
          <a:xfrm>
            <a:off x="270753" y="1738609"/>
            <a:ext cx="4743449" cy="923330"/>
          </a:xfrm>
          <a:prstGeom prst="rect">
            <a:avLst/>
          </a:prstGeom>
          <a:noFill/>
        </p:spPr>
        <p:txBody>
          <a:bodyPr wrap="square">
            <a:spAutoFit/>
          </a:bodyPr>
          <a:lstStyle/>
          <a:p>
            <a:pPr>
              <a:defRPr/>
            </a:pPr>
            <a:r>
              <a:rPr lang="en-US" dirty="0">
                <a:latin typeface="Courier New" panose="02070309020205020404" pitchFamily="49" charset="0"/>
                <a:cs typeface="Courier New" panose="02070309020205020404" pitchFamily="49" charset="0"/>
              </a:rPr>
              <a:t>Return of statistical modeling, demography, and emergence of spatial systems theory</a:t>
            </a:r>
          </a:p>
        </p:txBody>
      </p:sp>
    </p:spTree>
    <p:extLst>
      <p:ext uri="{BB962C8B-B14F-4D97-AF65-F5344CB8AC3E}">
        <p14:creationId xmlns:p14="http://schemas.microsoft.com/office/powerpoint/2010/main" val="3496511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9EA12E5-825C-8D49-8995-1B91AAEA50D5}"/>
              </a:ext>
            </a:extLst>
          </p:cNvPr>
          <p:cNvSpPr>
            <a:spLocks noGrp="1" noChangeArrowheads="1"/>
          </p:cNvSpPr>
          <p:nvPr>
            <p:ph type="title"/>
          </p:nvPr>
        </p:nvSpPr>
        <p:spPr>
          <a:xfrm>
            <a:off x="6791444" y="892676"/>
            <a:ext cx="4789763" cy="1662878"/>
          </a:xfrm>
        </p:spPr>
        <p:txBody>
          <a:bodyPr>
            <a:normAutofit fontScale="90000"/>
          </a:bodyPr>
          <a:lstStyle/>
          <a:p>
            <a:pPr>
              <a:defRPr/>
            </a:pPr>
            <a:r>
              <a:rPr lang="en-GB" altLang="en-US" sz="2200" b="1" dirty="0">
                <a:latin typeface="Courier New" panose="02070309020205020404" pitchFamily="49" charset="0"/>
                <a:cs typeface="Courier New" panose="02070309020205020404" pitchFamily="49" charset="0"/>
              </a:rPr>
              <a:t>1970s</a:t>
            </a:r>
            <a:br>
              <a:rPr lang="en-GB" altLang="en-US" sz="2200" b="1" dirty="0">
                <a:latin typeface="Courier New" panose="02070309020205020404" pitchFamily="49" charset="0"/>
                <a:cs typeface="Courier New" panose="02070309020205020404" pitchFamily="49" charset="0"/>
              </a:rPr>
            </a:br>
            <a:r>
              <a:rPr lang="en-GB" altLang="en-US" sz="2200" b="1" dirty="0">
                <a:latin typeface="Courier New" panose="02070309020205020404" pitchFamily="49" charset="0"/>
                <a:cs typeface="Courier New" panose="02070309020205020404" pitchFamily="49" charset="0"/>
              </a:rPr>
              <a:t>Marxism = Capitalism</a:t>
            </a:r>
            <a:br>
              <a:rPr lang="en-GB" altLang="en-US" sz="2200" b="1" dirty="0">
                <a:latin typeface="Courier New" panose="02070309020205020404" pitchFamily="49" charset="0"/>
                <a:cs typeface="Courier New" panose="02070309020205020404" pitchFamily="49" charset="0"/>
              </a:rPr>
            </a:br>
            <a:r>
              <a:rPr lang="en-GB" altLang="en-US" sz="2200" b="1" i="1" dirty="0">
                <a:latin typeface="Courier New" panose="02070309020205020404" pitchFamily="49" charset="0"/>
                <a:cs typeface="Courier New" panose="02070309020205020404" pitchFamily="49" charset="0"/>
              </a:rPr>
              <a:t>David Harvey</a:t>
            </a:r>
            <a:br>
              <a:rPr lang="en-GB" altLang="en-US" sz="2200" b="1" i="1" dirty="0">
                <a:latin typeface="Courier New" panose="02070309020205020404" pitchFamily="49" charset="0"/>
                <a:cs typeface="Courier New" panose="02070309020205020404" pitchFamily="49" charset="0"/>
              </a:rPr>
            </a:br>
            <a:r>
              <a:rPr lang="en-GB" altLang="en-US" sz="2200" b="1" i="1" dirty="0">
                <a:latin typeface="Courier New" panose="02070309020205020404" pitchFamily="49" charset="0"/>
                <a:cs typeface="Courier New" panose="02070309020205020404" pitchFamily="49" charset="0"/>
              </a:rPr>
              <a:t>Neil Smith </a:t>
            </a:r>
            <a:br>
              <a:rPr lang="en-GB" altLang="en-US" sz="2200" b="1" i="1" dirty="0">
                <a:latin typeface="Courier New" panose="02070309020205020404" pitchFamily="49" charset="0"/>
                <a:cs typeface="Courier New" panose="02070309020205020404" pitchFamily="49" charset="0"/>
              </a:rPr>
            </a:br>
            <a:br>
              <a:rPr lang="en-GB" altLang="en-US" sz="2200" b="1" i="1" dirty="0">
                <a:latin typeface="Courier New" panose="02070309020205020404" pitchFamily="49" charset="0"/>
                <a:cs typeface="Courier New" panose="02070309020205020404" pitchFamily="49" charset="0"/>
              </a:rPr>
            </a:br>
            <a:r>
              <a:rPr lang="en-GB" altLang="en-US" sz="2200" b="1" dirty="0">
                <a:latin typeface="Courier New" panose="02070309020205020404" pitchFamily="49" charset="0"/>
                <a:cs typeface="Courier New" panose="02070309020205020404" pitchFamily="49" charset="0"/>
              </a:rPr>
              <a:t>Black Marxism = Racial Capitalism</a:t>
            </a:r>
            <a:br>
              <a:rPr lang="en-GB" altLang="en-US" sz="2200" b="1" i="1" dirty="0">
                <a:latin typeface="Courier New" panose="02070309020205020404" pitchFamily="49" charset="0"/>
                <a:cs typeface="Courier New" panose="02070309020205020404" pitchFamily="49" charset="0"/>
              </a:rPr>
            </a:br>
            <a:r>
              <a:rPr lang="en-GB" altLang="en-US" sz="2200" b="1" i="1" dirty="0">
                <a:latin typeface="Courier New" panose="02070309020205020404" pitchFamily="49" charset="0"/>
                <a:cs typeface="Courier New" panose="02070309020205020404" pitchFamily="49" charset="0"/>
              </a:rPr>
              <a:t>Sylvia Wynter</a:t>
            </a:r>
            <a:br>
              <a:rPr lang="en-GB" altLang="en-US" sz="2200" b="1" i="1" dirty="0">
                <a:latin typeface="Courier New" panose="02070309020205020404" pitchFamily="49" charset="0"/>
                <a:cs typeface="Courier New" panose="02070309020205020404" pitchFamily="49" charset="0"/>
              </a:rPr>
            </a:br>
            <a:r>
              <a:rPr lang="en-GB" altLang="en-US" sz="2200" b="1" i="1" dirty="0">
                <a:latin typeface="Courier New" panose="02070309020205020404" pitchFamily="49" charset="0"/>
                <a:cs typeface="Courier New" panose="02070309020205020404" pitchFamily="49" charset="0"/>
              </a:rPr>
              <a:t>CLR James</a:t>
            </a:r>
            <a:br>
              <a:rPr lang="en-GB" altLang="en-US" sz="2200" b="1" i="1" dirty="0">
                <a:latin typeface="Courier New" panose="02070309020205020404" pitchFamily="49" charset="0"/>
                <a:cs typeface="Courier New" panose="02070309020205020404" pitchFamily="49" charset="0"/>
              </a:rPr>
            </a:br>
            <a:r>
              <a:rPr lang="en-GB" altLang="en-US" sz="2200" b="1" i="1" dirty="0">
                <a:latin typeface="Courier New" panose="02070309020205020404" pitchFamily="49" charset="0"/>
                <a:cs typeface="Courier New" panose="02070309020205020404" pitchFamily="49" charset="0"/>
              </a:rPr>
              <a:t>Cedric Robinson</a:t>
            </a:r>
            <a:br>
              <a:rPr lang="en-GB" altLang="en-US" sz="1000" b="1" i="1" dirty="0">
                <a:latin typeface="Courier New" panose="02070309020205020404" pitchFamily="49" charset="0"/>
                <a:cs typeface="Courier New" panose="02070309020205020404" pitchFamily="49" charset="0"/>
              </a:rPr>
            </a:br>
            <a:br>
              <a:rPr lang="en-GB" altLang="en-US" sz="1000" b="1" i="1" dirty="0">
                <a:latin typeface="Courier New" panose="02070309020205020404" pitchFamily="49" charset="0"/>
                <a:cs typeface="Courier New" panose="02070309020205020404" pitchFamily="49" charset="0"/>
              </a:rPr>
            </a:br>
            <a:endParaRPr lang="en-GB" altLang="en-US" sz="1000" b="1" i="1" dirty="0">
              <a:latin typeface="Courier New" panose="02070309020205020404" pitchFamily="49" charset="0"/>
              <a:cs typeface="Courier New" panose="02070309020205020404" pitchFamily="49" charset="0"/>
            </a:endParaRPr>
          </a:p>
        </p:txBody>
      </p:sp>
      <p:pic>
        <p:nvPicPr>
          <p:cNvPr id="67591" name="Picture 8" descr="A close up of text on a black background&#10;&#10;Description automatically generated">
            <a:extLst>
              <a:ext uri="{FF2B5EF4-FFF2-40B4-BE49-F238E27FC236}">
                <a16:creationId xmlns:a16="http://schemas.microsoft.com/office/drawing/2014/main" id="{EB362C92-5116-CF4B-95FC-E4328E7BDA9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3003103" cy="3912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1" descr="Diagram&#10;&#10;Description automatically generated">
            <a:extLst>
              <a:ext uri="{FF2B5EF4-FFF2-40B4-BE49-F238E27FC236}">
                <a16:creationId xmlns:a16="http://schemas.microsoft.com/office/drawing/2014/main" id="{86EFEA50-E695-2E4B-BF7C-2BD596DCFB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180257" y="10"/>
            <a:ext cx="3016307" cy="2223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A picture containing photo, different, many, covered&#10;&#10;Description automatically generated">
            <a:extLst>
              <a:ext uri="{FF2B5EF4-FFF2-40B4-BE49-F238E27FC236}">
                <a16:creationId xmlns:a16="http://schemas.microsoft.com/office/drawing/2014/main" id="{47294D76-E4EB-544D-8349-1237BAD6F71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 y="4079988"/>
            <a:ext cx="3003123" cy="2778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2">
            <a:extLst>
              <a:ext uri="{FF2B5EF4-FFF2-40B4-BE49-F238E27FC236}">
                <a16:creationId xmlns:a16="http://schemas.microsoft.com/office/drawing/2014/main" id="{2FBF624C-B17B-C14B-A0A0-F4CAA33961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3180256" y="2395057"/>
            <a:ext cx="3016307" cy="20553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A close up of a sign&#10;&#10;Description automatically generated">
            <a:extLst>
              <a:ext uri="{FF2B5EF4-FFF2-40B4-BE49-F238E27FC236}">
                <a16:creationId xmlns:a16="http://schemas.microsoft.com/office/drawing/2014/main" id="{3D67114C-7290-2C46-BDBC-E3C2E75FB05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2"/>
          <a:stretch/>
        </p:blipFill>
        <p:spPr bwMode="auto">
          <a:xfrm>
            <a:off x="3180257" y="4629236"/>
            <a:ext cx="3016307" cy="2228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3">
            <a:extLst>
              <a:ext uri="{FF2B5EF4-FFF2-40B4-BE49-F238E27FC236}">
                <a16:creationId xmlns:a16="http://schemas.microsoft.com/office/drawing/2014/main" id="{7CFDF2F4-75B0-8841-B736-A2056A1FA230}"/>
              </a:ext>
            </a:extLst>
          </p:cNvPr>
          <p:cNvSpPr>
            <a:spLocks noGrp="1"/>
          </p:cNvSpPr>
          <p:nvPr>
            <p:ph idx="1"/>
          </p:nvPr>
        </p:nvSpPr>
        <p:spPr>
          <a:xfrm>
            <a:off x="6564019" y="3912891"/>
            <a:ext cx="4789763" cy="2945109"/>
          </a:xfrm>
        </p:spPr>
        <p:txBody>
          <a:bodyPr>
            <a:normAutofit/>
          </a:bodyPr>
          <a:lstStyle/>
          <a:p>
            <a:pPr eaLnBrk="1" hangingPunct="1">
              <a:buFontTx/>
              <a:buNone/>
            </a:pPr>
            <a:r>
              <a:rPr lang="en-GB" altLang="en-US" sz="2000" i="1" dirty="0">
                <a:latin typeface="Courier New" panose="02070309020205020404" pitchFamily="49" charset="0"/>
                <a:cs typeface="Courier New" panose="02070309020205020404" pitchFamily="49" charset="0"/>
              </a:rPr>
              <a:t>	‘The analysis of the geographical conditions, processes and outcomes of socio-economic systems, primarily capitalism, using the tools of Marxist theory’ (McCarthy, 2009) </a:t>
            </a:r>
            <a:endParaRPr lang="en-GB" alt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467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476989-B7E2-21C3-6704-73A5ECC4B472}"/>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highlight>
                  <a:srgbClr val="FFFF00"/>
                </a:highlight>
                <a:latin typeface="+mj-lt"/>
                <a:ea typeface="+mj-ea"/>
                <a:cs typeface="+mj-cs"/>
              </a:rPr>
              <a:t>Semester A</a:t>
            </a:r>
          </a:p>
        </p:txBody>
      </p:sp>
      <p:sp>
        <p:nvSpPr>
          <p:cNvPr id="29697" name="Rectangle 1">
            <a:hlinkClick r:id="rId2"/>
            <a:extLst>
              <a:ext uri="{FF2B5EF4-FFF2-40B4-BE49-F238E27FC236}">
                <a16:creationId xmlns:a16="http://schemas.microsoft.com/office/drawing/2014/main" id="{517F2810-890B-EA49-B5EE-6F5100ED354D}"/>
              </a:ext>
            </a:extLst>
          </p:cNvPr>
          <p:cNvSpPr>
            <a:spLocks noChangeArrowheads="1"/>
          </p:cNvSpPr>
          <p:nvPr/>
        </p:nvSpPr>
        <p:spPr bwMode="auto">
          <a:xfrm>
            <a:off x="3935414" y="8091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cs typeface="Arial" panose="020B0604020202020204" pitchFamily="34" charset="0"/>
            </a:endParaRPr>
          </a:p>
        </p:txBody>
      </p:sp>
      <p:graphicFrame>
        <p:nvGraphicFramePr>
          <p:cNvPr id="2" name="Table 1">
            <a:extLst>
              <a:ext uri="{FF2B5EF4-FFF2-40B4-BE49-F238E27FC236}">
                <a16:creationId xmlns:a16="http://schemas.microsoft.com/office/drawing/2014/main" id="{29D3BF13-33F5-01DA-9C16-7F3C81BCCA8A}"/>
              </a:ext>
            </a:extLst>
          </p:cNvPr>
          <p:cNvGraphicFramePr>
            <a:graphicFrameLocks noGrp="1"/>
          </p:cNvGraphicFramePr>
          <p:nvPr>
            <p:extLst>
              <p:ext uri="{D42A27DB-BD31-4B8C-83A1-F6EECF244321}">
                <p14:modId xmlns:p14="http://schemas.microsoft.com/office/powerpoint/2010/main" val="1006136082"/>
              </p:ext>
            </p:extLst>
          </p:nvPr>
        </p:nvGraphicFramePr>
        <p:xfrm>
          <a:off x="4777316" y="764527"/>
          <a:ext cx="6780700" cy="5326624"/>
        </p:xfrm>
        <a:graphic>
          <a:graphicData uri="http://schemas.openxmlformats.org/drawingml/2006/table">
            <a:tbl>
              <a:tblPr firstRow="1" bandRow="1">
                <a:solidFill>
                  <a:schemeClr val="bg1"/>
                </a:solidFill>
              </a:tblPr>
              <a:tblGrid>
                <a:gridCol w="5524269">
                  <a:extLst>
                    <a:ext uri="{9D8B030D-6E8A-4147-A177-3AD203B41FA5}">
                      <a16:colId xmlns:a16="http://schemas.microsoft.com/office/drawing/2014/main" val="1772963544"/>
                    </a:ext>
                  </a:extLst>
                </a:gridCol>
                <a:gridCol w="1256431">
                  <a:extLst>
                    <a:ext uri="{9D8B030D-6E8A-4147-A177-3AD203B41FA5}">
                      <a16:colId xmlns:a16="http://schemas.microsoft.com/office/drawing/2014/main" val="3141777882"/>
                    </a:ext>
                  </a:extLst>
                </a:gridCol>
              </a:tblGrid>
              <a:tr h="355442">
                <a:tc>
                  <a:txBody>
                    <a:bodyPr/>
                    <a:lstStyle/>
                    <a:p>
                      <a:r>
                        <a:rPr lang="en-GB" sz="1100" b="0" i="1" cap="none" spc="0" dirty="0">
                          <a:solidFill>
                            <a:schemeClr val="bg1"/>
                          </a:solidFill>
                        </a:rPr>
                        <a:t>Thinking about the world (Theory)</a:t>
                      </a:r>
                    </a:p>
                  </a:txBody>
                  <a:tcPr marL="97621" marR="0" marT="75093" marB="7509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en-GB" sz="1100" b="0" cap="none" spc="0">
                          <a:solidFill>
                            <a:schemeClr val="bg1"/>
                          </a:solidFill>
                        </a:rPr>
                        <a:t> </a:t>
                      </a:r>
                    </a:p>
                  </a:txBody>
                  <a:tcPr marL="97621" marR="0" marT="75093" marB="75093"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424544091"/>
                  </a:ext>
                </a:extLst>
              </a:tr>
              <a:tr h="355442">
                <a:tc>
                  <a:txBody>
                    <a:bodyPr/>
                    <a:lstStyle/>
                    <a:p>
                      <a:pPr>
                        <a:buFont typeface="+mj-lt"/>
                        <a:buAutoNum type="arabicPeriod"/>
                      </a:pPr>
                      <a:r>
                        <a:rPr lang="en-GB" sz="1100" cap="none" spc="0">
                          <a:solidFill>
                            <a:schemeClr val="tx1"/>
                          </a:solidFill>
                        </a:rPr>
                        <a:t>Introduction</a:t>
                      </a:r>
                    </a:p>
                  </a:txBody>
                  <a:tcPr marL="97621" marR="0" marT="75093" marB="75093">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r>
                        <a:rPr lang="en-GB" sz="1100" cap="none" spc="0">
                          <a:solidFill>
                            <a:schemeClr val="tx1"/>
                          </a:solidFill>
                        </a:rPr>
                        <a:t>Kathryn Yusoff</a:t>
                      </a:r>
                    </a:p>
                  </a:txBody>
                  <a:tcPr marL="97621" marR="0" marT="75093" marB="75093">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170087160"/>
                  </a:ext>
                </a:extLst>
              </a:tr>
              <a:tr h="530660">
                <a:tc>
                  <a:txBody>
                    <a:bodyPr/>
                    <a:lstStyle/>
                    <a:p>
                      <a:pPr>
                        <a:buFont typeface="+mj-lt"/>
                        <a:buAutoNum type="arabicPeriod" startAt="2"/>
                      </a:pPr>
                      <a:r>
                        <a:rPr lang="en-GB" sz="1100" cap="none" spc="0">
                          <a:solidFill>
                            <a:schemeClr val="tx1"/>
                          </a:solidFill>
                        </a:rPr>
                        <a:t>Situated knowledges: where does knowledge come from and who makes it</a:t>
                      </a:r>
                    </a:p>
                  </a:txBody>
                  <a:tcPr marL="97621" marR="0" marT="75093" marB="75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GB" sz="1100" cap="none" spc="0">
                          <a:solidFill>
                            <a:schemeClr val="tx1"/>
                          </a:solidFill>
                        </a:rPr>
                        <a:t>Kathryn Yusoff</a:t>
                      </a:r>
                      <a:br>
                        <a:rPr lang="en-GB" sz="1100" cap="none" spc="0">
                          <a:solidFill>
                            <a:schemeClr val="tx1"/>
                          </a:solidFill>
                        </a:rPr>
                      </a:br>
                      <a:endParaRPr lang="en-GB" sz="1100" cap="none" spc="0">
                        <a:solidFill>
                          <a:schemeClr val="tx1"/>
                        </a:solidFill>
                      </a:endParaRPr>
                    </a:p>
                  </a:txBody>
                  <a:tcPr marL="97621" marR="0" marT="75093" marB="7509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060987532"/>
                  </a:ext>
                </a:extLst>
              </a:tr>
              <a:tr h="530660">
                <a:tc>
                  <a:txBody>
                    <a:bodyPr/>
                    <a:lstStyle/>
                    <a:p>
                      <a:pPr>
                        <a:buFont typeface="+mj-lt"/>
                        <a:buAutoNum type="arabicPeriod" startAt="3"/>
                      </a:pPr>
                      <a:r>
                        <a:rPr lang="en-GB" sz="1100" cap="none" spc="0">
                          <a:solidFill>
                            <a:schemeClr val="tx1"/>
                          </a:solidFill>
                        </a:rPr>
                        <a:t>Knowledge and disciplines: how different disciplines (inc geography) address the world</a:t>
                      </a:r>
                    </a:p>
                  </a:txBody>
                  <a:tcPr marL="97621" marR="0" marT="75093" marB="7509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GB" sz="1100" cap="none" spc="0">
                          <a:solidFill>
                            <a:schemeClr val="tx1"/>
                          </a:solidFill>
                        </a:rPr>
                        <a:t>Kathryn Yusoff</a:t>
                      </a:r>
                      <a:br>
                        <a:rPr lang="en-GB" sz="1100" cap="none" spc="0">
                          <a:solidFill>
                            <a:schemeClr val="tx1"/>
                          </a:solidFill>
                        </a:rPr>
                      </a:br>
                      <a:endParaRPr lang="en-GB" sz="1100" cap="none" spc="0">
                        <a:solidFill>
                          <a:schemeClr val="tx1"/>
                        </a:solidFill>
                      </a:endParaRPr>
                    </a:p>
                  </a:txBody>
                  <a:tcPr marL="97621" marR="0" marT="75093" marB="7509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740668335"/>
                  </a:ext>
                </a:extLst>
              </a:tr>
              <a:tr h="355442">
                <a:tc>
                  <a:txBody>
                    <a:bodyPr/>
                    <a:lstStyle/>
                    <a:p>
                      <a:pPr>
                        <a:buFont typeface="+mj-lt"/>
                        <a:buAutoNum type="arabicPeriod" startAt="4"/>
                      </a:pPr>
                      <a:r>
                        <a:rPr lang="en-GB" sz="1100" cap="none" spc="0">
                          <a:solidFill>
                            <a:schemeClr val="tx1"/>
                          </a:solidFill>
                        </a:rPr>
                        <a:t>Critical frameworks 1: e.g. Marxism</a:t>
                      </a:r>
                    </a:p>
                  </a:txBody>
                  <a:tcPr marL="97621" marR="0" marT="75093" marB="75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GB" sz="1100" cap="none" spc="0">
                          <a:solidFill>
                            <a:schemeClr val="tx1"/>
                          </a:solidFill>
                        </a:rPr>
                        <a:t>Sam Halverson </a:t>
                      </a:r>
                    </a:p>
                  </a:txBody>
                  <a:tcPr marL="97621" marR="0" marT="75093" marB="7509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978197496"/>
                  </a:ext>
                </a:extLst>
              </a:tr>
              <a:tr h="355442">
                <a:tc>
                  <a:txBody>
                    <a:bodyPr/>
                    <a:lstStyle/>
                    <a:p>
                      <a:pPr>
                        <a:buFont typeface="+mj-lt"/>
                        <a:buAutoNum type="arabicPeriod" startAt="5"/>
                      </a:pPr>
                      <a:r>
                        <a:rPr lang="en-GB" sz="1100" cap="none" spc="0">
                          <a:solidFill>
                            <a:schemeClr val="tx1"/>
                          </a:solidFill>
                        </a:rPr>
                        <a:t>Critical frameworks 2 e.g. Feminism, Postcolonialism</a:t>
                      </a:r>
                    </a:p>
                  </a:txBody>
                  <a:tcPr marL="97621" marR="0" marT="75093" marB="7509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GB" sz="1100" cap="none" spc="0">
                          <a:solidFill>
                            <a:schemeClr val="tx1"/>
                          </a:solidFill>
                        </a:rPr>
                        <a:t>Catherine Nash</a:t>
                      </a:r>
                    </a:p>
                  </a:txBody>
                  <a:tcPr marL="97621" marR="0" marT="75093" marB="7509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527024605"/>
                  </a:ext>
                </a:extLst>
              </a:tr>
              <a:tr h="355442">
                <a:tc>
                  <a:txBody>
                    <a:bodyPr/>
                    <a:lstStyle/>
                    <a:p>
                      <a:pPr>
                        <a:buFont typeface="+mj-lt"/>
                        <a:buAutoNum type="arabicPeriod" startAt="6"/>
                      </a:pPr>
                      <a:r>
                        <a:rPr lang="en-GB" sz="1100" cap="none" spc="0">
                          <a:solidFill>
                            <a:schemeClr val="tx1"/>
                          </a:solidFill>
                        </a:rPr>
                        <a:t>Decolonising knowledge</a:t>
                      </a:r>
                    </a:p>
                  </a:txBody>
                  <a:tcPr marL="97621" marR="0" marT="75093" marB="75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GB" sz="1100" cap="none" spc="0">
                          <a:solidFill>
                            <a:schemeClr val="tx1"/>
                          </a:solidFill>
                        </a:rPr>
                        <a:t>Archie Davies</a:t>
                      </a:r>
                    </a:p>
                  </a:txBody>
                  <a:tcPr marL="97621" marR="0" marT="75093" marB="7509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496000209"/>
                  </a:ext>
                </a:extLst>
              </a:tr>
              <a:tr h="355442">
                <a:tc>
                  <a:txBody>
                    <a:bodyPr/>
                    <a:lstStyle/>
                    <a:p>
                      <a:pPr>
                        <a:buFont typeface="+mj-lt"/>
                        <a:buAutoNum type="arabicPeriod" startAt="7"/>
                      </a:pPr>
                      <a:r>
                        <a:rPr lang="en-GB" sz="1100" cap="none" spc="0">
                          <a:solidFill>
                            <a:schemeClr val="tx1"/>
                          </a:solidFill>
                        </a:rPr>
                        <a:t>READING WEEK</a:t>
                      </a:r>
                    </a:p>
                  </a:txBody>
                  <a:tcPr marL="97621" marR="0" marT="75093" marB="7509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GB" sz="1100" cap="none" spc="0">
                          <a:solidFill>
                            <a:schemeClr val="tx1"/>
                          </a:solidFill>
                        </a:rPr>
                        <a:t> </a:t>
                      </a:r>
                    </a:p>
                  </a:txBody>
                  <a:tcPr marL="97621" marR="0" marT="75093" marB="7509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181987434"/>
                  </a:ext>
                </a:extLst>
              </a:tr>
              <a:tr h="355442">
                <a:tc>
                  <a:txBody>
                    <a:bodyPr/>
                    <a:lstStyle/>
                    <a:p>
                      <a:r>
                        <a:rPr lang="en-GB" sz="1100" b="1" i="1" cap="none" spc="0" dirty="0">
                          <a:solidFill>
                            <a:schemeClr val="tx1"/>
                          </a:solidFill>
                        </a:rPr>
                        <a:t>Engaging with the world (Empirics &amp; Epistemologies)</a:t>
                      </a:r>
                    </a:p>
                  </a:txBody>
                  <a:tcPr marL="97621" marR="0" marT="75093" marB="75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GB" sz="1100" cap="none" spc="0">
                          <a:solidFill>
                            <a:schemeClr val="tx1"/>
                          </a:solidFill>
                        </a:rPr>
                        <a:t> </a:t>
                      </a:r>
                    </a:p>
                  </a:txBody>
                  <a:tcPr marL="97621" marR="0" marT="75093" marB="7509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098471929"/>
                  </a:ext>
                </a:extLst>
              </a:tr>
              <a:tr h="355442">
                <a:tc>
                  <a:txBody>
                    <a:bodyPr/>
                    <a:lstStyle/>
                    <a:p>
                      <a:pPr>
                        <a:buFont typeface="+mj-lt"/>
                        <a:buAutoNum type="arabicPeriod" startAt="8"/>
                      </a:pPr>
                      <a:r>
                        <a:rPr lang="en-GB" sz="1100" cap="none" spc="0">
                          <a:solidFill>
                            <a:schemeClr val="tx1"/>
                          </a:solidFill>
                        </a:rPr>
                        <a:t>Developing a research project and planning your dissertation (bridging session)</a:t>
                      </a:r>
                    </a:p>
                  </a:txBody>
                  <a:tcPr marL="97621" marR="0" marT="75093" marB="7509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GB" sz="1100" cap="none" spc="0">
                          <a:solidFill>
                            <a:schemeClr val="tx1"/>
                          </a:solidFill>
                        </a:rPr>
                        <a:t>Nirinjana Ramesh</a:t>
                      </a:r>
                    </a:p>
                  </a:txBody>
                  <a:tcPr marL="97621" marR="0" marT="75093" marB="7509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087251447"/>
                  </a:ext>
                </a:extLst>
              </a:tr>
              <a:tr h="355442">
                <a:tc>
                  <a:txBody>
                    <a:bodyPr/>
                    <a:lstStyle/>
                    <a:p>
                      <a:pPr>
                        <a:buFont typeface="+mj-lt"/>
                        <a:buAutoNum type="arabicPeriod" startAt="9"/>
                      </a:pPr>
                      <a:r>
                        <a:rPr lang="en-GB" sz="1100" cap="none" spc="0">
                          <a:solidFill>
                            <a:schemeClr val="tx1"/>
                          </a:solidFill>
                        </a:rPr>
                        <a:t>Spatial politics of research and why methods matter </a:t>
                      </a:r>
                    </a:p>
                  </a:txBody>
                  <a:tcPr marL="97621" marR="0" marT="75093" marB="75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GB" sz="1100" cap="none" spc="0">
                          <a:solidFill>
                            <a:schemeClr val="tx1"/>
                          </a:solidFill>
                        </a:rPr>
                        <a:t>Sam Halverson</a:t>
                      </a:r>
                    </a:p>
                  </a:txBody>
                  <a:tcPr marL="97621" marR="0" marT="75093" marB="7509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535019805"/>
                  </a:ext>
                </a:extLst>
              </a:tr>
              <a:tr h="355442">
                <a:tc>
                  <a:txBody>
                    <a:bodyPr/>
                    <a:lstStyle/>
                    <a:p>
                      <a:pPr>
                        <a:buFont typeface="+mj-lt"/>
                        <a:buAutoNum type="arabicPeriod" startAt="10"/>
                      </a:pPr>
                      <a:r>
                        <a:rPr lang="en-GB" sz="1100" cap="none" spc="0">
                          <a:solidFill>
                            <a:schemeClr val="tx1"/>
                          </a:solidFill>
                        </a:rPr>
                        <a:t>Putting theory and practice together</a:t>
                      </a:r>
                    </a:p>
                  </a:txBody>
                  <a:tcPr marL="97621" marR="0" marT="75093" marB="7509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GB" sz="1100" cap="none" spc="0">
                          <a:solidFill>
                            <a:schemeClr val="tx1"/>
                          </a:solidFill>
                        </a:rPr>
                        <a:t>Elsa </a:t>
                      </a:r>
                      <a:r>
                        <a:rPr lang="en-GB" sz="1100" cap="none" spc="0" err="1">
                          <a:solidFill>
                            <a:schemeClr val="tx1"/>
                          </a:solidFill>
                        </a:rPr>
                        <a:t>Noterman</a:t>
                      </a:r>
                      <a:r>
                        <a:rPr lang="en-GB" sz="1100" cap="none" spc="0">
                          <a:solidFill>
                            <a:schemeClr val="tx1"/>
                          </a:solidFill>
                        </a:rPr>
                        <a:t> </a:t>
                      </a:r>
                    </a:p>
                  </a:txBody>
                  <a:tcPr marL="97621" marR="0" marT="75093" marB="7509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316959623"/>
                  </a:ext>
                </a:extLst>
              </a:tr>
              <a:tr h="355442">
                <a:tc>
                  <a:txBody>
                    <a:bodyPr/>
                    <a:lstStyle/>
                    <a:p>
                      <a:pPr>
                        <a:buFont typeface="+mj-lt"/>
                        <a:buAutoNum type="arabicPeriod" startAt="11"/>
                      </a:pPr>
                      <a:r>
                        <a:rPr lang="en-GB" sz="1100" cap="none" spc="0">
                          <a:solidFill>
                            <a:schemeClr val="tx1"/>
                          </a:solidFill>
                        </a:rPr>
                        <a:t>Research impact</a:t>
                      </a:r>
                    </a:p>
                  </a:txBody>
                  <a:tcPr marL="97621" marR="0" marT="75093" marB="75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GB" sz="1100" cap="none" spc="0">
                          <a:solidFill>
                            <a:schemeClr val="tx1"/>
                          </a:solidFill>
                        </a:rPr>
                        <a:t>Catherine Nash</a:t>
                      </a:r>
                    </a:p>
                  </a:txBody>
                  <a:tcPr marL="97621" marR="0" marT="75093" marB="7509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548434627"/>
                  </a:ext>
                </a:extLst>
              </a:tr>
              <a:tr h="355442">
                <a:tc>
                  <a:txBody>
                    <a:bodyPr/>
                    <a:lstStyle/>
                    <a:p>
                      <a:pPr>
                        <a:buFont typeface="+mj-lt"/>
                        <a:buAutoNum type="arabicPeriod" startAt="12"/>
                      </a:pPr>
                      <a:r>
                        <a:rPr lang="en-GB" sz="1100" cap="none" spc="0">
                          <a:solidFill>
                            <a:schemeClr val="tx1"/>
                          </a:solidFill>
                        </a:rPr>
                        <a:t>Developing your research project; support with assessment.</a:t>
                      </a:r>
                    </a:p>
                  </a:txBody>
                  <a:tcPr marL="97621" marR="0" marT="75093" marB="7509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GB" sz="1100" cap="none" spc="0" dirty="0">
                          <a:solidFill>
                            <a:schemeClr val="tx1"/>
                          </a:solidFill>
                        </a:rPr>
                        <a:t>Catherine Nash</a:t>
                      </a:r>
                    </a:p>
                  </a:txBody>
                  <a:tcPr marL="97621" marR="0" marT="75093" marB="7509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5023078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A574-5AA1-6040-8C5C-3C38898E68BB}"/>
              </a:ext>
            </a:extLst>
          </p:cNvPr>
          <p:cNvSpPr>
            <a:spLocks noGrp="1"/>
          </p:cNvSpPr>
          <p:nvPr>
            <p:ph type="title"/>
          </p:nvPr>
        </p:nvSpPr>
        <p:spPr>
          <a:xfrm>
            <a:off x="5336238" y="507283"/>
            <a:ext cx="6017562" cy="1544062"/>
          </a:xfrm>
        </p:spPr>
        <p:txBody>
          <a:bodyPr>
            <a:normAutofit/>
          </a:bodyPr>
          <a:lstStyle/>
          <a:p>
            <a:pPr>
              <a:defRPr/>
            </a:pPr>
            <a:r>
              <a:rPr lang="en-US" sz="4000" b="1">
                <a:latin typeface="Courier New" panose="02070309020205020404" pitchFamily="49" charset="0"/>
                <a:cs typeface="Courier New" panose="02070309020205020404" pitchFamily="49" charset="0"/>
              </a:rPr>
              <a:t>Ruth Wilson Gilmore </a:t>
            </a:r>
          </a:p>
        </p:txBody>
      </p:sp>
      <p:pic>
        <p:nvPicPr>
          <p:cNvPr id="70661" name="Picture 8" descr="A picture containing photo, table, window, person&#10;&#10;Description automatically generated">
            <a:extLst>
              <a:ext uri="{FF2B5EF4-FFF2-40B4-BE49-F238E27FC236}">
                <a16:creationId xmlns:a16="http://schemas.microsoft.com/office/drawing/2014/main" id="{16555555-17B6-B942-BC0E-3ECF44F54F2B}"/>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98740" y="419206"/>
            <a:ext cx="4795285" cy="267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4" descr="A picture containing text, newspaper, street&#10;&#10;Description automatically generated">
            <a:extLst>
              <a:ext uri="{FF2B5EF4-FFF2-40B4-BE49-F238E27FC236}">
                <a16:creationId xmlns:a16="http://schemas.microsoft.com/office/drawing/2014/main" id="{367B549A-811B-F246-BE9C-114A9FB7401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17258" y="3512881"/>
            <a:ext cx="1687874" cy="26162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6" descr="A sign on the side of a building&#10;&#10;Description automatically generated">
            <a:extLst>
              <a:ext uri="{FF2B5EF4-FFF2-40B4-BE49-F238E27FC236}">
                <a16:creationId xmlns:a16="http://schemas.microsoft.com/office/drawing/2014/main" id="{5B85266D-2B1B-E245-8D0D-D3D38926FD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957150" y="3512881"/>
            <a:ext cx="1765939" cy="26162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Content Placeholder 2">
            <a:extLst>
              <a:ext uri="{FF2B5EF4-FFF2-40B4-BE49-F238E27FC236}">
                <a16:creationId xmlns:a16="http://schemas.microsoft.com/office/drawing/2014/main" id="{55715087-41DB-E24E-99C6-0284E8F5DB7E}"/>
              </a:ext>
            </a:extLst>
          </p:cNvPr>
          <p:cNvSpPr>
            <a:spLocks noGrp="1"/>
          </p:cNvSpPr>
          <p:nvPr>
            <p:ph idx="1"/>
          </p:nvPr>
        </p:nvSpPr>
        <p:spPr>
          <a:xfrm>
            <a:off x="5336238" y="2230733"/>
            <a:ext cx="6017562" cy="3946229"/>
          </a:xfrm>
        </p:spPr>
        <p:txBody>
          <a:bodyPr>
            <a:normAutofit/>
          </a:bodyPr>
          <a:lstStyle/>
          <a:p>
            <a:r>
              <a:rPr lang="en-GB" altLang="en-US" sz="1700" dirty="0">
                <a:latin typeface="Courier New" panose="02070309020205020404" pitchFamily="49" charset="0"/>
                <a:cs typeface="Courier New" panose="02070309020205020404" pitchFamily="49" charset="0"/>
              </a:rPr>
              <a:t>Carceral </a:t>
            </a:r>
            <a:r>
              <a:rPr lang="en-GB" altLang="en-US" sz="1700" b="1" dirty="0">
                <a:latin typeface="Courier New" panose="02070309020205020404" pitchFamily="49" charset="0"/>
                <a:cs typeface="Courier New" panose="02070309020205020404" pitchFamily="49" charset="0"/>
              </a:rPr>
              <a:t>geography</a:t>
            </a:r>
            <a:r>
              <a:rPr lang="en-GB" altLang="en-US" sz="1700" dirty="0">
                <a:latin typeface="Courier New" panose="02070309020205020404" pitchFamily="49" charset="0"/>
                <a:cs typeface="Courier New" panose="02070309020205020404" pitchFamily="49" charset="0"/>
              </a:rPr>
              <a:t> examines the relationships between landscape, natural resources, political economy, infrastructure and the policing, jailing, caging and controlling of populations.</a:t>
            </a:r>
          </a:p>
          <a:p>
            <a:r>
              <a:rPr lang="en-GB" altLang="en-US" sz="1700" dirty="0">
                <a:latin typeface="Courier New" panose="02070309020205020404" pitchFamily="49" charset="0"/>
                <a:cs typeface="Courier New" panose="02070309020205020404" pitchFamily="49" charset="0"/>
              </a:rPr>
              <a:t>Activist and geographer in Revolution and Reform; Race, Space, and Place: Environments and Movements; Infrastructure; Prison; The Movement of Capital and </a:t>
            </a:r>
            <a:r>
              <a:rPr lang="en-GB" altLang="en-US" sz="1700" dirty="0" err="1">
                <a:latin typeface="Courier New" panose="02070309020205020404" pitchFamily="49" charset="0"/>
                <a:cs typeface="Courier New" panose="02070309020205020404" pitchFamily="49" charset="0"/>
              </a:rPr>
              <a:t>Labor</a:t>
            </a:r>
            <a:r>
              <a:rPr lang="en-GB" altLang="en-US" sz="1700" dirty="0">
                <a:latin typeface="Courier New" panose="02070309020205020404" pitchFamily="49" charset="0"/>
                <a:cs typeface="Courier New" panose="02070309020205020404" pitchFamily="49" charset="0"/>
              </a:rPr>
              <a:t>: Urban-Rural Continuities; The African Diaspora.</a:t>
            </a:r>
          </a:p>
          <a:p>
            <a:r>
              <a:rPr lang="en-GB" altLang="en-US" sz="1700" i="1" dirty="0">
                <a:latin typeface="Courier New" panose="02070309020205020404" pitchFamily="49" charset="0"/>
                <a:cs typeface="Courier New" panose="02070309020205020404" pitchFamily="49" charset="0"/>
              </a:rPr>
              <a:t>Golden Gulag: Prisons, Surplus, Crisis, and Opposition in Globalizing California </a:t>
            </a:r>
            <a:r>
              <a:rPr lang="en-GB" altLang="en-US" sz="1700" dirty="0">
                <a:latin typeface="Courier New" panose="02070309020205020404" pitchFamily="49" charset="0"/>
                <a:cs typeface="Courier New" panose="02070309020205020404" pitchFamily="49" charset="0"/>
              </a:rPr>
              <a:t>(University of California Press, 2007)</a:t>
            </a:r>
            <a:endParaRPr lang="en-US" altLang="en-US" sz="17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00596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5888BCC-D89E-2047-9BEA-F982403C5E84}"/>
              </a:ext>
            </a:extLst>
          </p:cNvPr>
          <p:cNvSpPr>
            <a:spLocks noGrp="1" noChangeArrowheads="1"/>
          </p:cNvSpPr>
          <p:nvPr>
            <p:ph type="title"/>
          </p:nvPr>
        </p:nvSpPr>
        <p:spPr>
          <a:xfrm>
            <a:off x="6551550" y="365125"/>
            <a:ext cx="4802249" cy="2412882"/>
          </a:xfrm>
        </p:spPr>
        <p:txBody>
          <a:bodyPr numCol="1" anchor="b" anchorCtr="0" compatLnSpc="1">
            <a:prstTxWarp prst="textNoShape">
              <a:avLst/>
            </a:prstTxWarp>
            <a:normAutofit fontScale="90000"/>
          </a:bodyPr>
          <a:lstStyle/>
          <a:p>
            <a:pPr eaLnBrk="1" hangingPunct="1">
              <a:defRPr/>
            </a:pPr>
            <a:br>
              <a:rPr lang="en-GB" altLang="en-US" sz="1900" b="1" dirty="0">
                <a:latin typeface="Courier New" panose="02070309020205020404" pitchFamily="49" charset="0"/>
                <a:cs typeface="Courier New" panose="02070309020205020404" pitchFamily="49" charset="0"/>
              </a:rPr>
            </a:br>
            <a:r>
              <a:rPr lang="en-GB" altLang="en-US" sz="1900" b="1" dirty="0">
                <a:latin typeface="Courier New" panose="02070309020205020404" pitchFamily="49" charset="0"/>
                <a:cs typeface="Courier New" panose="02070309020205020404" pitchFamily="49" charset="0"/>
              </a:rPr>
              <a:t>1980s - Social, Cultural  and Feminist Geographies</a:t>
            </a:r>
            <a:br>
              <a:rPr lang="en-GB" altLang="en-US" sz="1900" dirty="0">
                <a:latin typeface="Courier New" panose="02070309020205020404" pitchFamily="49" charset="0"/>
                <a:cs typeface="Courier New" panose="02070309020205020404" pitchFamily="49" charset="0"/>
              </a:rPr>
            </a:br>
            <a:r>
              <a:rPr lang="en-GB" altLang="en-US" sz="1900" dirty="0">
                <a:latin typeface="Courier New" panose="02070309020205020404" pitchFamily="49" charset="0"/>
                <a:cs typeface="Courier New" panose="02070309020205020404" pitchFamily="49" charset="0"/>
              </a:rPr>
              <a:t> </a:t>
            </a:r>
            <a:br>
              <a:rPr lang="en-GB" altLang="en-US" sz="1900" dirty="0">
                <a:latin typeface="Courier New" panose="02070309020205020404" pitchFamily="49" charset="0"/>
                <a:cs typeface="Courier New" panose="02070309020205020404" pitchFamily="49" charset="0"/>
              </a:rPr>
            </a:br>
            <a:r>
              <a:rPr lang="en-GB" altLang="en-US" sz="1900" dirty="0">
                <a:latin typeface="Courier New" panose="02070309020205020404" pitchFamily="49" charset="0"/>
                <a:cs typeface="Courier New" panose="02070309020205020404" pitchFamily="49" charset="0"/>
              </a:rPr>
              <a:t>Doreen Massey </a:t>
            </a:r>
            <a:br>
              <a:rPr lang="en-GB" altLang="en-US" sz="1900" dirty="0">
                <a:latin typeface="Courier New" panose="02070309020205020404" pitchFamily="49" charset="0"/>
                <a:cs typeface="Courier New" panose="02070309020205020404" pitchFamily="49" charset="0"/>
              </a:rPr>
            </a:br>
            <a:r>
              <a:rPr lang="en-GB" altLang="en-US" sz="1900" dirty="0">
                <a:latin typeface="Courier New" panose="02070309020205020404" pitchFamily="49" charset="0"/>
                <a:cs typeface="Courier New" panose="02070309020205020404" pitchFamily="49" charset="0"/>
              </a:rPr>
              <a:t>Linda McDowell </a:t>
            </a:r>
            <a:br>
              <a:rPr lang="en-GB" altLang="en-US" sz="1900" dirty="0">
                <a:latin typeface="Courier New" panose="02070309020205020404" pitchFamily="49" charset="0"/>
                <a:cs typeface="Courier New" panose="02070309020205020404" pitchFamily="49" charset="0"/>
              </a:rPr>
            </a:br>
            <a:r>
              <a:rPr lang="en-GB" altLang="en-US" sz="1900" dirty="0">
                <a:latin typeface="Courier New" panose="02070309020205020404" pitchFamily="49" charset="0"/>
                <a:cs typeface="Courier New" panose="02070309020205020404" pitchFamily="49" charset="0"/>
              </a:rPr>
              <a:t>Gillian Rose, for example</a:t>
            </a:r>
            <a:br>
              <a:rPr lang="en-GB" altLang="en-US" sz="1900" dirty="0">
                <a:latin typeface="Courier New" panose="02070309020205020404" pitchFamily="49" charset="0"/>
                <a:cs typeface="Courier New" panose="02070309020205020404" pitchFamily="49" charset="0"/>
              </a:rPr>
            </a:br>
            <a:r>
              <a:rPr lang="en-GB" altLang="en-US" sz="1900" b="1" i="1" dirty="0">
                <a:latin typeface="Courier New" panose="02070309020205020404" pitchFamily="49" charset="0"/>
                <a:cs typeface="Courier New" panose="02070309020205020404" pitchFamily="49" charset="0"/>
              </a:rPr>
              <a:t> </a:t>
            </a:r>
            <a:br>
              <a:rPr lang="en-GB" altLang="en-US" sz="1900" b="1" i="1" dirty="0">
                <a:latin typeface="Courier New" panose="02070309020205020404" pitchFamily="49" charset="0"/>
                <a:cs typeface="Courier New" panose="02070309020205020404" pitchFamily="49" charset="0"/>
              </a:rPr>
            </a:br>
            <a:endParaRPr lang="en-GB" altLang="en-US" sz="1900" b="1" i="1" dirty="0">
              <a:latin typeface="Courier New" panose="02070309020205020404" pitchFamily="49" charset="0"/>
              <a:cs typeface="Courier New" panose="02070309020205020404" pitchFamily="49" charset="0"/>
            </a:endParaRPr>
          </a:p>
        </p:txBody>
      </p:sp>
      <p:pic>
        <p:nvPicPr>
          <p:cNvPr id="71686" name="Picture 5">
            <a:extLst>
              <a:ext uri="{FF2B5EF4-FFF2-40B4-BE49-F238E27FC236}">
                <a16:creationId xmlns:a16="http://schemas.microsoft.com/office/drawing/2014/main" id="{4CF1F491-BA8A-4546-B689-8B247A4815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 y="10"/>
            <a:ext cx="3003123" cy="3892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8">
            <a:extLst>
              <a:ext uri="{FF2B5EF4-FFF2-40B4-BE49-F238E27FC236}">
                <a16:creationId xmlns:a16="http://schemas.microsoft.com/office/drawing/2014/main" id="{67CFB0E6-7A41-5949-9134-F78EDC086D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180257" y="10"/>
            <a:ext cx="3016307" cy="27859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a:extLst>
              <a:ext uri="{FF2B5EF4-FFF2-40B4-BE49-F238E27FC236}">
                <a16:creationId xmlns:a16="http://schemas.microsoft.com/office/drawing/2014/main" id="{52C72152-A206-B54C-959B-EF6072D661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bwMode="auto">
          <a:xfrm>
            <a:off x="-1" y="4079988"/>
            <a:ext cx="3003123" cy="2778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a:extLst>
              <a:ext uri="{FF2B5EF4-FFF2-40B4-BE49-F238E27FC236}">
                <a16:creationId xmlns:a16="http://schemas.microsoft.com/office/drawing/2014/main" id="{5D89696A-E3F9-324A-9DC2-153BE3575B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
          <a:stretch/>
        </p:blipFill>
        <p:spPr bwMode="auto">
          <a:xfrm>
            <a:off x="3180257" y="2957665"/>
            <a:ext cx="3016307" cy="39003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AutoShape 3">
            <a:extLst>
              <a:ext uri="{FF2B5EF4-FFF2-40B4-BE49-F238E27FC236}">
                <a16:creationId xmlns:a16="http://schemas.microsoft.com/office/drawing/2014/main" id="{442DE1D1-A7DE-3947-BD3E-9F2D6211E4F9}"/>
              </a:ext>
            </a:extLst>
          </p:cNvPr>
          <p:cNvSpPr>
            <a:spLocks noGrp="1" noChangeAspect="1"/>
          </p:cNvSpPr>
          <p:nvPr>
            <p:ph idx="1"/>
          </p:nvPr>
        </p:nvSpPr>
        <p:spPr>
          <a:xfrm>
            <a:off x="6551550" y="2957665"/>
            <a:ext cx="4802249" cy="3178562"/>
          </a:xfrm>
        </p:spPr>
        <p:txBody>
          <a:bodyPr>
            <a:normAutofit fontScale="92500" lnSpcReduction="10000"/>
          </a:bodyPr>
          <a:lstStyle/>
          <a:p>
            <a:pPr eaLnBrk="1" hangingPunct="1">
              <a:buFontTx/>
              <a:buNone/>
            </a:pPr>
            <a:r>
              <a:rPr lang="en-GB" altLang="en-US" sz="1900" i="1" dirty="0">
                <a:latin typeface="Courier New" panose="02070309020205020404" pitchFamily="49" charset="0"/>
                <a:cs typeface="Courier New" panose="02070309020205020404" pitchFamily="49" charset="0"/>
              </a:rPr>
              <a:t>	“Feminist approaches within our discipline take the same set of central concepts as their focus as other sub-areas of geography. Thus over the decade feminist geographers have addressed three of the central concepts of the discipline – space, place and nature – and the ways in which these are implicated in the structure of gender divisions in different societies.”</a:t>
            </a:r>
            <a:r>
              <a:rPr lang="en-GB" altLang="ja-JP" sz="1900" dirty="0">
                <a:latin typeface="Courier New" panose="02070309020205020404" pitchFamily="49" charset="0"/>
                <a:cs typeface="Courier New" panose="02070309020205020404" pitchFamily="49" charset="0"/>
              </a:rPr>
              <a:t> </a:t>
            </a:r>
          </a:p>
          <a:p>
            <a:pPr eaLnBrk="1" hangingPunct="1">
              <a:buFontTx/>
              <a:buNone/>
            </a:pPr>
            <a:r>
              <a:rPr lang="en-GB" altLang="en-US" sz="1900" dirty="0">
                <a:latin typeface="Courier New" panose="02070309020205020404" pitchFamily="49" charset="0"/>
                <a:cs typeface="Courier New" panose="02070309020205020404" pitchFamily="49" charset="0"/>
              </a:rPr>
              <a:t>  (McDowell, 1993)</a:t>
            </a:r>
          </a:p>
        </p:txBody>
      </p:sp>
      <p:pic>
        <p:nvPicPr>
          <p:cNvPr id="71683" name="Picture 2">
            <a:extLst>
              <a:ext uri="{FF2B5EF4-FFF2-40B4-BE49-F238E27FC236}">
                <a16:creationId xmlns:a16="http://schemas.microsoft.com/office/drawing/2014/main" id="{292652AC-8114-C24D-81FC-CC0DB1A6AEB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43125" y="-5915025"/>
            <a:ext cx="20701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3">
            <a:extLst>
              <a:ext uri="{FF2B5EF4-FFF2-40B4-BE49-F238E27FC236}">
                <a16:creationId xmlns:a16="http://schemas.microsoft.com/office/drawing/2014/main" id="{65E565A8-6A4E-794F-9861-41914F9A3F5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43125" y="-5915025"/>
            <a:ext cx="20701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42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5" descr="Two people standing in front of a blackboard&#10;&#10;Description automatically generated">
            <a:extLst>
              <a:ext uri="{FF2B5EF4-FFF2-40B4-BE49-F238E27FC236}">
                <a16:creationId xmlns:a16="http://schemas.microsoft.com/office/drawing/2014/main" id="{F9F29EED-173A-4C45-AF43-E56B7EADD1D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8641" y="2482310"/>
            <a:ext cx="3192337" cy="3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7" descr="A picture containing text, book, sign, street&#10;&#10;Description automatically generated">
            <a:extLst>
              <a:ext uri="{FF2B5EF4-FFF2-40B4-BE49-F238E27FC236}">
                <a16:creationId xmlns:a16="http://schemas.microsoft.com/office/drawing/2014/main" id="{C804C772-AB56-B94D-B45C-AC32152553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8393" y="3216082"/>
            <a:ext cx="2235518" cy="364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9" descr="A group of people standing in front of a crowd posing for the camera&#10;&#10;Description automatically generated">
            <a:extLst>
              <a:ext uri="{FF2B5EF4-FFF2-40B4-BE49-F238E27FC236}">
                <a16:creationId xmlns:a16="http://schemas.microsoft.com/office/drawing/2014/main" id="{F2A20896-8B26-DB44-A117-EFBC8F51D0A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203701"/>
            <a:ext cx="33813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11" descr="A couple of people that are talking to each other&#10;&#10;Description automatically generated">
            <a:extLst>
              <a:ext uri="{FF2B5EF4-FFF2-40B4-BE49-F238E27FC236}">
                <a16:creationId xmlns:a16="http://schemas.microsoft.com/office/drawing/2014/main" id="{8E287E66-7A1E-D349-9345-256BB92D6B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2130691"/>
            <a:ext cx="33813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3" descr="A close up of a sign&#10;&#10;Description automatically generated">
            <a:extLst>
              <a:ext uri="{FF2B5EF4-FFF2-40B4-BE49-F238E27FC236}">
                <a16:creationId xmlns:a16="http://schemas.microsoft.com/office/drawing/2014/main" id="{6F687FDC-384E-BE4C-B047-C7DF77D414F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018393" y="0"/>
            <a:ext cx="2173607" cy="342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14">
            <a:extLst>
              <a:ext uri="{FF2B5EF4-FFF2-40B4-BE49-F238E27FC236}">
                <a16:creationId xmlns:a16="http://schemas.microsoft.com/office/drawing/2014/main" id="{12E0DB43-D4C0-0942-A82D-7EE82831F0AF}"/>
              </a:ext>
            </a:extLst>
          </p:cNvPr>
          <p:cNvSpPr txBox="1">
            <a:spLocks noChangeArrowheads="1"/>
          </p:cNvSpPr>
          <p:nvPr/>
        </p:nvSpPr>
        <p:spPr bwMode="auto">
          <a:xfrm>
            <a:off x="221984" y="261410"/>
            <a:ext cx="9480815" cy="1938992"/>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2000" b="1" dirty="0">
                <a:highlight>
                  <a:srgbClr val="FFFF00"/>
                </a:highlight>
                <a:latin typeface="Courier New" panose="02070309020205020404" pitchFamily="49" charset="0"/>
                <a:cs typeface="Courier New" panose="02070309020205020404" pitchFamily="49" charset="0"/>
              </a:rPr>
              <a:t>‘The master's tools will never dismantle the master's house’</a:t>
            </a:r>
          </a:p>
          <a:p>
            <a:pPr>
              <a:defRPr/>
            </a:pPr>
            <a:r>
              <a:rPr lang="en-GB" altLang="en-US" sz="2000" dirty="0">
                <a:latin typeface="Courier New" panose="02070309020205020404" pitchFamily="49" charset="0"/>
                <a:cs typeface="Courier New" panose="02070309020205020404" pitchFamily="49" charset="0"/>
              </a:rPr>
              <a:t>(need for new methods and theoretical knowledge practices) </a:t>
            </a:r>
          </a:p>
          <a:p>
            <a:pPr>
              <a:defRPr/>
            </a:pPr>
            <a:endParaRPr lang="en-GB" altLang="en-US" sz="2000" b="1" dirty="0">
              <a:highlight>
                <a:srgbClr val="FFFF00"/>
              </a:highlight>
              <a:latin typeface="Courier New" panose="02070309020205020404" pitchFamily="49" charset="0"/>
              <a:cs typeface="Courier New" panose="02070309020205020404" pitchFamily="49" charset="0"/>
            </a:endParaRPr>
          </a:p>
          <a:p>
            <a:pPr>
              <a:defRPr/>
            </a:pPr>
            <a:r>
              <a:rPr lang="en-GB" altLang="en-US" sz="2000" dirty="0">
                <a:latin typeface="Courier New" panose="02070309020205020404" pitchFamily="49" charset="0"/>
                <a:cs typeface="Courier New" panose="02070309020205020404" pitchFamily="49" charset="0"/>
              </a:rPr>
              <a:t>“If I didn't define myself for myself, I would be crunched into other people's fantasies for me and eaten alive.” </a:t>
            </a:r>
          </a:p>
          <a:p>
            <a:pPr>
              <a:defRPr/>
            </a:pPr>
            <a:r>
              <a:rPr lang="en-GB" altLang="en-US" sz="2000" dirty="0">
                <a:latin typeface="Courier New" panose="02070309020205020404" pitchFamily="49" charset="0"/>
                <a:cs typeface="Courier New" panose="02070309020205020404" pitchFamily="49" charset="0"/>
              </a:rPr>
              <a:t>“Without community, there is no liberation” Audre Lorde </a:t>
            </a:r>
            <a:endParaRPr lang="en-US" altLang="en-US" sz="2000" dirty="0">
              <a:latin typeface="Courier New" panose="02070309020205020404" pitchFamily="49" charset="0"/>
              <a:cs typeface="Courier New" panose="02070309020205020404" pitchFamily="49" charset="0"/>
            </a:endParaRPr>
          </a:p>
        </p:txBody>
      </p:sp>
      <p:sp>
        <p:nvSpPr>
          <p:cNvPr id="72711" name="TextBox 15">
            <a:extLst>
              <a:ext uri="{FF2B5EF4-FFF2-40B4-BE49-F238E27FC236}">
                <a16:creationId xmlns:a16="http://schemas.microsoft.com/office/drawing/2014/main" id="{77D70E00-D31B-A341-8B5F-49C6CD81B0F3}"/>
              </a:ext>
            </a:extLst>
          </p:cNvPr>
          <p:cNvSpPr txBox="1">
            <a:spLocks noChangeArrowheads="1"/>
          </p:cNvSpPr>
          <p:nvPr/>
        </p:nvSpPr>
        <p:spPr bwMode="auto">
          <a:xfrm>
            <a:off x="3471785" y="2654592"/>
            <a:ext cx="3381375" cy="3170099"/>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2000" dirty="0">
                <a:highlight>
                  <a:srgbClr val="FFFF00"/>
                </a:highlight>
                <a:latin typeface="Courier New" panose="02070309020205020404" pitchFamily="49" charset="0"/>
                <a:cs typeface="Courier New" panose="02070309020205020404" pitchFamily="49" charset="0"/>
              </a:rPr>
              <a:t>“The classroom remains the most radical space of possibility in the academy” </a:t>
            </a:r>
            <a:br>
              <a:rPr lang="en-GB" altLang="en-US" sz="2000" dirty="0">
                <a:latin typeface="Courier New" panose="02070309020205020404" pitchFamily="49" charset="0"/>
                <a:cs typeface="Courier New" panose="02070309020205020404" pitchFamily="49" charset="0"/>
              </a:rPr>
            </a:br>
            <a:r>
              <a:rPr lang="en-GB" altLang="en-US" sz="2000" dirty="0">
                <a:latin typeface="Courier New" panose="02070309020205020404" pitchFamily="49" charset="0"/>
                <a:cs typeface="Courier New" panose="02070309020205020404" pitchFamily="49" charset="0"/>
              </a:rPr>
              <a:t>― bell hooks, </a:t>
            </a:r>
            <a:r>
              <a:rPr lang="en-GB" altLang="en-US" sz="2000" i="1" dirty="0">
                <a:latin typeface="Courier New" panose="02070309020205020404" pitchFamily="49" charset="0"/>
                <a:cs typeface="Courier New" panose="02070309020205020404" pitchFamily="49" charset="0"/>
              </a:rPr>
              <a:t>Teaching to Transgress: Education as the Practice of Freedom</a:t>
            </a:r>
            <a:endParaRPr lang="en-US" altLang="en-US" sz="2000"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4794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19" descr="A person wearing a suit and tie&#10;&#10;Description automatically generated">
            <a:extLst>
              <a:ext uri="{FF2B5EF4-FFF2-40B4-BE49-F238E27FC236}">
                <a16:creationId xmlns:a16="http://schemas.microsoft.com/office/drawing/2014/main" id="{31F248DB-B6D8-E246-AF75-4001F92B2CD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1" y="1"/>
            <a:ext cx="2970465" cy="3408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8" descr="A close up of a sign&#10;&#10;Description automatically generated">
            <a:extLst>
              <a:ext uri="{FF2B5EF4-FFF2-40B4-BE49-F238E27FC236}">
                <a16:creationId xmlns:a16="http://schemas.microsoft.com/office/drawing/2014/main" id="{4EF0D83C-788A-9445-9415-AB95523053C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72956" y="10"/>
            <a:ext cx="2970465" cy="34081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23" descr="A picture containing water, boat, people, table&#10;&#10;Description automatically generated">
            <a:extLst>
              <a:ext uri="{FF2B5EF4-FFF2-40B4-BE49-F238E27FC236}">
                <a16:creationId xmlns:a16="http://schemas.microsoft.com/office/drawing/2014/main" id="{605ADE74-0C5C-9848-AC79-2E4F2AF563E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45909" y="10"/>
            <a:ext cx="2971800" cy="34081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3" descr="A close up of a camera&#10;&#10;Description automatically generated">
            <a:extLst>
              <a:ext uri="{FF2B5EF4-FFF2-40B4-BE49-F238E27FC236}">
                <a16:creationId xmlns:a16="http://schemas.microsoft.com/office/drawing/2014/main" id="{68F2C4CF-253B-D641-8DF5-48D3D4F7E66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2"/>
          <a:stretch/>
        </p:blipFill>
        <p:spPr bwMode="auto">
          <a:xfrm>
            <a:off x="9220200" y="10"/>
            <a:ext cx="2971800" cy="34081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Picture 4" descr="A close up of a logo&#10;&#10;Description automatically generated">
            <a:extLst>
              <a:ext uri="{FF2B5EF4-FFF2-40B4-BE49-F238E27FC236}">
                <a16:creationId xmlns:a16="http://schemas.microsoft.com/office/drawing/2014/main" id="{7FFCEE7B-25A8-0641-956C-B84566C0CF9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2"/>
          <a:stretch/>
        </p:blipFill>
        <p:spPr bwMode="auto">
          <a:xfrm>
            <a:off x="-1017" y="3474720"/>
            <a:ext cx="2970465" cy="3408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D1BE8EF-B4DB-814E-A359-6C90C7A59BB8}"/>
              </a:ext>
            </a:extLst>
          </p:cNvPr>
          <p:cNvSpPr>
            <a:spLocks noGrp="1"/>
          </p:cNvSpPr>
          <p:nvPr>
            <p:ph type="title"/>
          </p:nvPr>
        </p:nvSpPr>
        <p:spPr>
          <a:xfrm>
            <a:off x="6493396" y="3629937"/>
            <a:ext cx="5193748" cy="641815"/>
          </a:xfrm>
        </p:spPr>
        <p:txBody>
          <a:bodyPr vert="horz" lIns="91440" tIns="45720" rIns="91440" bIns="45720" rtlCol="0" anchor="ctr">
            <a:normAutofit fontScale="90000"/>
          </a:bodyPr>
          <a:lstStyle/>
          <a:p>
            <a:pPr>
              <a:defRPr/>
            </a:pPr>
            <a:r>
              <a:rPr lang="en-US" sz="2500" i="1" kern="1200" dirty="0">
                <a:highlight>
                  <a:srgbClr val="FFFF00"/>
                </a:highlight>
                <a:latin typeface="Courier New" panose="02070309020205020404" pitchFamily="49" charset="0"/>
                <a:cs typeface="Courier New" panose="02070309020205020404" pitchFamily="49" charset="0"/>
              </a:rPr>
              <a:t>Can the subaltern speak? </a:t>
            </a:r>
            <a:r>
              <a:rPr lang="en-US" sz="2500" kern="1200" dirty="0">
                <a:highlight>
                  <a:srgbClr val="FFFF00"/>
                </a:highlight>
                <a:latin typeface="Courier New" panose="02070309020205020404" pitchFamily="49" charset="0"/>
                <a:cs typeface="Courier New" panose="02070309020205020404" pitchFamily="49" charset="0"/>
              </a:rPr>
              <a:t>(Spivak 1988) </a:t>
            </a:r>
          </a:p>
        </p:txBody>
      </p:sp>
      <p:pic>
        <p:nvPicPr>
          <p:cNvPr id="74755" name="Picture 6" descr="A picture containing food, person&#10;&#10;Description automatically generated">
            <a:extLst>
              <a:ext uri="{FF2B5EF4-FFF2-40B4-BE49-F238E27FC236}">
                <a16:creationId xmlns:a16="http://schemas.microsoft.com/office/drawing/2014/main" id="{E17FAD90-9565-B84A-8FE9-1FC11104D8F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059902" y="3474719"/>
            <a:ext cx="2970466" cy="3408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Box 21">
            <a:extLst>
              <a:ext uri="{FF2B5EF4-FFF2-40B4-BE49-F238E27FC236}">
                <a16:creationId xmlns:a16="http://schemas.microsoft.com/office/drawing/2014/main" id="{D9640A41-3A1D-0344-B90D-FC13CD0FC94B}"/>
              </a:ext>
            </a:extLst>
          </p:cNvPr>
          <p:cNvSpPr txBox="1">
            <a:spLocks noChangeArrowheads="1"/>
          </p:cNvSpPr>
          <p:nvPr/>
        </p:nvSpPr>
        <p:spPr bwMode="auto">
          <a:xfrm>
            <a:off x="6282267" y="4426969"/>
            <a:ext cx="5563991" cy="2431020"/>
          </a:xfrm>
          <a:prstGeom prst="rect">
            <a:avLst/>
          </a:prstGeom>
        </p:spPr>
        <p:txBody>
          <a:bodyPr vert="horz" lIns="91440" tIns="45720" rIns="91440" bIns="45720" rtlCol="0">
            <a:norm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indent="-228600">
              <a:lnSpc>
                <a:spcPct val="90000"/>
              </a:lnSpc>
              <a:spcAft>
                <a:spcPts val="600"/>
              </a:spcAft>
              <a:buFont typeface="Arial" panose="020B0604020202020204" pitchFamily="34" charset="0"/>
              <a:buChar char="•"/>
              <a:defRPr/>
            </a:pPr>
            <a:r>
              <a:rPr lang="en-US" altLang="en-US" dirty="0">
                <a:latin typeface="Courier New" panose="02070309020205020404" pitchFamily="49" charset="0"/>
                <a:ea typeface="+mn-ea"/>
                <a:cs typeface="Courier New" panose="02070309020205020404" pitchFamily="49" charset="0"/>
              </a:rPr>
              <a:t>The fight for and achievement of Independence involved much theorizing from ground zero of colonialism, about how to forge futures through the damage and imposition of colonial cultures and geographies.  </a:t>
            </a:r>
          </a:p>
          <a:p>
            <a:pPr indent="-228600">
              <a:lnSpc>
                <a:spcPct val="90000"/>
              </a:lnSpc>
              <a:spcAft>
                <a:spcPts val="600"/>
              </a:spcAft>
              <a:buFont typeface="Arial" panose="020B0604020202020204" pitchFamily="34" charset="0"/>
              <a:buChar char="•"/>
              <a:defRPr/>
            </a:pPr>
            <a:r>
              <a:rPr lang="en-US" altLang="en-US" dirty="0">
                <a:latin typeface="Courier New" panose="02070309020205020404" pitchFamily="49" charset="0"/>
                <a:ea typeface="+mn-ea"/>
                <a:cs typeface="Courier New" panose="02070309020205020404" pitchFamily="49" charset="0"/>
              </a:rPr>
              <a:t>Emergence of cultural studies in Birmingham, UK</a:t>
            </a:r>
          </a:p>
        </p:txBody>
      </p:sp>
    </p:spTree>
    <p:extLst>
      <p:ext uri="{BB962C8B-B14F-4D97-AF65-F5344CB8AC3E}">
        <p14:creationId xmlns:p14="http://schemas.microsoft.com/office/powerpoint/2010/main" val="889798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09FB1F6-1AFF-1D4C-8AD1-2449E877B549}"/>
              </a:ext>
            </a:extLst>
          </p:cNvPr>
          <p:cNvSpPr>
            <a:spLocks noGrp="1" noChangeArrowheads="1"/>
          </p:cNvSpPr>
          <p:nvPr>
            <p:ph type="title"/>
          </p:nvPr>
        </p:nvSpPr>
        <p:spPr>
          <a:xfrm>
            <a:off x="838200" y="552741"/>
            <a:ext cx="3999971" cy="1690798"/>
          </a:xfrm>
        </p:spPr>
        <p:txBody>
          <a:bodyPr numCol="1" anchorCtr="0" compatLnSpc="1">
            <a:prstTxWarp prst="textNoShape">
              <a:avLst/>
            </a:prstTxWarp>
            <a:normAutofit fontScale="90000"/>
          </a:bodyPr>
          <a:lstStyle/>
          <a:p>
            <a:pPr eaLnBrk="1" hangingPunct="1">
              <a:defRPr/>
            </a:pPr>
            <a:br>
              <a:rPr lang="en-GB" altLang="en-US" sz="2000" b="1" dirty="0">
                <a:latin typeface="Courier New" panose="02070309020205020404" pitchFamily="49" charset="0"/>
                <a:cs typeface="Courier New" panose="02070309020205020404" pitchFamily="49" charset="0"/>
              </a:rPr>
            </a:br>
            <a:r>
              <a:rPr lang="en-GB" altLang="en-US" sz="3200" b="1" dirty="0">
                <a:latin typeface="Courier New" panose="02070309020205020404" pitchFamily="49" charset="0"/>
                <a:cs typeface="Courier New" panose="02070309020205020404" pitchFamily="49" charset="0"/>
              </a:rPr>
              <a:t>1990s </a:t>
            </a:r>
            <a:br>
              <a:rPr lang="en-GB" altLang="en-US" sz="3200" b="1" dirty="0">
                <a:latin typeface="Courier New" panose="02070309020205020404" pitchFamily="49" charset="0"/>
                <a:cs typeface="Courier New" panose="02070309020205020404" pitchFamily="49" charset="0"/>
              </a:rPr>
            </a:br>
            <a:r>
              <a:rPr lang="en-GB" altLang="en-US" sz="3200" dirty="0">
                <a:latin typeface="Courier New" panose="02070309020205020404" pitchFamily="49" charset="0"/>
                <a:cs typeface="Courier New" panose="02070309020205020404" pitchFamily="49" charset="0"/>
              </a:rPr>
              <a:t>Post-colonialism</a:t>
            </a:r>
            <a:r>
              <a:rPr lang="en-GB" altLang="en-US" sz="3200" b="1" dirty="0">
                <a:latin typeface="Courier New" panose="02070309020205020404" pitchFamily="49" charset="0"/>
                <a:cs typeface="Courier New" panose="02070309020205020404" pitchFamily="49" charset="0"/>
              </a:rPr>
              <a:t> </a:t>
            </a:r>
            <a:br>
              <a:rPr lang="en-GB" altLang="en-US" sz="3200" b="1" dirty="0">
                <a:latin typeface="Courier New" panose="02070309020205020404" pitchFamily="49" charset="0"/>
                <a:cs typeface="Courier New" panose="02070309020205020404" pitchFamily="49" charset="0"/>
              </a:rPr>
            </a:br>
            <a:br>
              <a:rPr lang="en-GB" altLang="en-US" sz="3200" b="1" i="1" dirty="0">
                <a:latin typeface="Courier New" panose="02070309020205020404" pitchFamily="49" charset="0"/>
                <a:cs typeface="Courier New" panose="02070309020205020404" pitchFamily="49" charset="0"/>
              </a:rPr>
            </a:br>
            <a:endParaRPr lang="en-GB" altLang="en-US" sz="3200" b="1" i="1" dirty="0">
              <a:latin typeface="Courier New" panose="02070309020205020404" pitchFamily="49" charset="0"/>
              <a:cs typeface="Courier New" panose="02070309020205020404" pitchFamily="49" charset="0"/>
            </a:endParaRPr>
          </a:p>
        </p:txBody>
      </p:sp>
      <p:sp>
        <p:nvSpPr>
          <p:cNvPr id="75778" name="Rectangle 3">
            <a:extLst>
              <a:ext uri="{FF2B5EF4-FFF2-40B4-BE49-F238E27FC236}">
                <a16:creationId xmlns:a16="http://schemas.microsoft.com/office/drawing/2014/main" id="{3E932E7D-3521-8044-8571-E7CFD45F5C33}"/>
              </a:ext>
            </a:extLst>
          </p:cNvPr>
          <p:cNvSpPr>
            <a:spLocks noGrp="1"/>
          </p:cNvSpPr>
          <p:nvPr>
            <p:ph idx="1"/>
          </p:nvPr>
        </p:nvSpPr>
        <p:spPr>
          <a:xfrm>
            <a:off x="544000" y="2227996"/>
            <a:ext cx="4699952" cy="4005637"/>
          </a:xfrm>
        </p:spPr>
        <p:txBody>
          <a:bodyPr>
            <a:noAutofit/>
          </a:bodyPr>
          <a:lstStyle/>
          <a:p>
            <a:pPr eaLnBrk="1" hangingPunct="1">
              <a:buFontTx/>
              <a:buNone/>
            </a:pPr>
            <a:r>
              <a:rPr lang="en-GB" altLang="en-US" sz="1600" i="1" dirty="0">
                <a:latin typeface="Courier New" panose="02070309020205020404" pitchFamily="49" charset="0"/>
                <a:cs typeface="Courier New" panose="02070309020205020404" pitchFamily="49" charset="0"/>
              </a:rPr>
              <a:t>	“the unveiling of geographical complicity in colonial dominion over space; the character of geographical representation in colonial discourse; the de-linking of local geographical enterprise from metropolitan theory and its totalizing systems of representation; and the recovery of those hidden spaces occupied, and invested with their own meaning, by the colonial underclass.” </a:t>
            </a:r>
            <a:r>
              <a:rPr lang="en-GB" altLang="en-US" sz="1600" dirty="0">
                <a:latin typeface="Courier New" panose="02070309020205020404" pitchFamily="49" charset="0"/>
                <a:cs typeface="Courier New" panose="02070309020205020404" pitchFamily="49" charset="0"/>
              </a:rPr>
              <a:t> (Crush, 1994)</a:t>
            </a:r>
          </a:p>
          <a:p>
            <a:pPr eaLnBrk="1" hangingPunct="1">
              <a:buFontTx/>
              <a:buNone/>
            </a:pPr>
            <a:endParaRPr lang="en-GB" altLang="en-US" sz="1600" b="1" dirty="0">
              <a:latin typeface="Courier New" panose="02070309020205020404" pitchFamily="49" charset="0"/>
              <a:cs typeface="Courier New" panose="02070309020205020404" pitchFamily="49" charset="0"/>
            </a:endParaRPr>
          </a:p>
          <a:p>
            <a:pPr eaLnBrk="1" hangingPunct="1">
              <a:buFontTx/>
              <a:buNone/>
            </a:pPr>
            <a:r>
              <a:rPr lang="en-GB" altLang="en-US" sz="1600" dirty="0">
                <a:latin typeface="Courier New" panose="02070309020205020404" pitchFamily="49" charset="0"/>
                <a:cs typeface="Courier New" panose="02070309020205020404" pitchFamily="49" charset="0"/>
              </a:rPr>
              <a:t>	Critique: that postcolonialism didn’t go far enough to dismantle the ‘master’s tools’</a:t>
            </a:r>
          </a:p>
        </p:txBody>
      </p:sp>
      <p:pic>
        <p:nvPicPr>
          <p:cNvPr id="75781" name="Picture 5">
            <a:extLst>
              <a:ext uri="{FF2B5EF4-FFF2-40B4-BE49-F238E27FC236}">
                <a16:creationId xmlns:a16="http://schemas.microsoft.com/office/drawing/2014/main" id="{B75E2494-F0E9-8D46-AE53-2C40F55EA4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740259" y="552741"/>
            <a:ext cx="2236466" cy="3350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2" descr="A picture containing food&#10;&#10;Description automatically generated">
            <a:extLst>
              <a:ext uri="{FF2B5EF4-FFF2-40B4-BE49-F238E27FC236}">
                <a16:creationId xmlns:a16="http://schemas.microsoft.com/office/drawing/2014/main" id="{CB922FD2-2253-AC4E-AA02-217D1CDDD84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169633" y="552741"/>
            <a:ext cx="2330790" cy="3350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6" descr="A close up of a logo&#10;&#10;Description automatically generated">
            <a:extLst>
              <a:ext uri="{FF2B5EF4-FFF2-40B4-BE49-F238E27FC236}">
                <a16:creationId xmlns:a16="http://schemas.microsoft.com/office/drawing/2014/main" id="{0B49EEAC-4930-6D4E-A4CF-6D803CECA33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538152" y="4063564"/>
            <a:ext cx="1459322" cy="2227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4" descr="A picture containing person, computer, light, holding&#10;&#10;Description automatically generated">
            <a:extLst>
              <a:ext uri="{FF2B5EF4-FFF2-40B4-BE49-F238E27FC236}">
                <a16:creationId xmlns:a16="http://schemas.microsoft.com/office/drawing/2014/main" id="{70805447-92F2-EA44-A2D8-288587BA3A9C}"/>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7868529" y="4061443"/>
            <a:ext cx="1471689" cy="2227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a:extLst>
              <a:ext uri="{FF2B5EF4-FFF2-40B4-BE49-F238E27FC236}">
                <a16:creationId xmlns:a16="http://schemas.microsoft.com/office/drawing/2014/main" id="{34C88C3B-FF3D-0B4D-8ED2-5CF6D5DF227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bwMode="auto">
          <a:xfrm>
            <a:off x="10179986" y="4059309"/>
            <a:ext cx="1482781" cy="2227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a:extLst>
              <a:ext uri="{FF2B5EF4-FFF2-40B4-BE49-F238E27FC236}">
                <a16:creationId xmlns:a16="http://schemas.microsoft.com/office/drawing/2014/main" id="{AE738771-0980-C241-8AE2-5B2EC42C9E1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1000" y="-5143500"/>
            <a:ext cx="19192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68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340AEC7-2C70-6E4E-A7C3-B631E35722B1}"/>
              </a:ext>
            </a:extLst>
          </p:cNvPr>
          <p:cNvSpPr>
            <a:spLocks noGrp="1" noChangeArrowheads="1"/>
          </p:cNvSpPr>
          <p:nvPr>
            <p:ph type="title"/>
          </p:nvPr>
        </p:nvSpPr>
        <p:spPr>
          <a:xfrm>
            <a:off x="489696" y="1620705"/>
            <a:ext cx="6973358" cy="936625"/>
          </a:xfrm>
        </p:spPr>
        <p:txBody>
          <a:bodyPr wrap="square" numCol="1" anchorCtr="0" compatLnSpc="1">
            <a:prstTxWarp prst="textNoShape">
              <a:avLst/>
            </a:prstTxWarp>
            <a:normAutofit fontScale="90000"/>
          </a:bodyPr>
          <a:lstStyle/>
          <a:p>
            <a:pPr eaLnBrk="1" hangingPunct="1">
              <a:defRPr/>
            </a:pPr>
            <a:br>
              <a:rPr lang="en-GB" altLang="en-US" sz="3200" b="1" dirty="0">
                <a:latin typeface="Courier New" panose="02070309020205020404" pitchFamily="49" charset="0"/>
                <a:cs typeface="Courier New" panose="02070309020205020404" pitchFamily="49" charset="0"/>
              </a:rPr>
            </a:br>
            <a:br>
              <a:rPr lang="en-GB" altLang="en-US" sz="3200" b="1" dirty="0">
                <a:latin typeface="Courier New" panose="02070309020205020404" pitchFamily="49" charset="0"/>
                <a:cs typeface="Courier New" panose="02070309020205020404" pitchFamily="49" charset="0"/>
              </a:rPr>
            </a:br>
            <a:br>
              <a:rPr lang="en-GB" altLang="en-US" sz="3200" b="1" dirty="0">
                <a:latin typeface="Courier New" panose="02070309020205020404" pitchFamily="49" charset="0"/>
                <a:cs typeface="Courier New" panose="02070309020205020404" pitchFamily="49" charset="0"/>
              </a:rPr>
            </a:br>
            <a:r>
              <a:rPr lang="en-GB" altLang="en-US" sz="3600" b="1" dirty="0">
                <a:latin typeface="Courier New" panose="02070309020205020404" pitchFamily="49" charset="0"/>
                <a:cs typeface="Courier New" panose="02070309020205020404" pitchFamily="49" charset="0"/>
              </a:rPr>
              <a:t>1990s</a:t>
            </a:r>
            <a:br>
              <a:rPr lang="en-GB" altLang="en-US" sz="3600" b="1" dirty="0">
                <a:latin typeface="Courier New" panose="02070309020205020404" pitchFamily="49" charset="0"/>
                <a:cs typeface="Courier New" panose="02070309020205020404" pitchFamily="49" charset="0"/>
              </a:rPr>
            </a:br>
            <a:r>
              <a:rPr lang="en-GB" altLang="en-US" sz="3600" dirty="0">
                <a:latin typeface="Courier New" panose="02070309020205020404" pitchFamily="49" charset="0"/>
                <a:cs typeface="Courier New" panose="02070309020205020404" pitchFamily="49" charset="0"/>
              </a:rPr>
              <a:t>Critical Human Geography</a:t>
            </a:r>
            <a:br>
              <a:rPr lang="en-GB" altLang="en-US" sz="3600" b="1" dirty="0">
                <a:latin typeface="Courier New" panose="02070309020205020404" pitchFamily="49" charset="0"/>
                <a:cs typeface="Courier New" panose="02070309020205020404" pitchFamily="49" charset="0"/>
              </a:rPr>
            </a:br>
            <a:br>
              <a:rPr lang="en-GB" altLang="en-US" sz="3200" b="1" dirty="0">
                <a:latin typeface="Courier New" panose="02070309020205020404" pitchFamily="49" charset="0"/>
                <a:cs typeface="Courier New" panose="02070309020205020404" pitchFamily="49" charset="0"/>
              </a:rPr>
            </a:br>
            <a:r>
              <a:rPr lang="en-GB" altLang="en-US" sz="2700" dirty="0">
                <a:latin typeface="Courier New" panose="02070309020205020404" pitchFamily="49" charset="0"/>
                <a:cs typeface="Courier New" panose="02070309020205020404" pitchFamily="49" charset="0"/>
              </a:rPr>
              <a:t>Nick </a:t>
            </a:r>
            <a:r>
              <a:rPr lang="en-GB" altLang="en-US" sz="2700" dirty="0" err="1">
                <a:latin typeface="Courier New" panose="02070309020205020404" pitchFamily="49" charset="0"/>
                <a:cs typeface="Courier New" panose="02070309020205020404" pitchFamily="49" charset="0"/>
              </a:rPr>
              <a:t>Blomley</a:t>
            </a:r>
            <a:r>
              <a:rPr lang="en-GB" altLang="en-US" sz="2700" dirty="0">
                <a:latin typeface="Courier New" panose="02070309020205020404" pitchFamily="49" charset="0"/>
                <a:cs typeface="Courier New" panose="02070309020205020404" pitchFamily="49" charset="0"/>
              </a:rPr>
              <a:t>  </a:t>
            </a:r>
            <a:r>
              <a:rPr lang="en-GB" altLang="en-US" sz="2700" i="1" dirty="0">
                <a:latin typeface="Courier New" panose="02070309020205020404" pitchFamily="49" charset="0"/>
                <a:cs typeface="Courier New" panose="02070309020205020404" pitchFamily="49" charset="0"/>
              </a:rPr>
              <a:t>Uncritical critical geography? </a:t>
            </a:r>
            <a:r>
              <a:rPr lang="en-GB" altLang="en-US" sz="2700" dirty="0">
                <a:latin typeface="Courier New" panose="02070309020205020404" pitchFamily="49" charset="0"/>
                <a:cs typeface="Courier New" panose="02070309020205020404" pitchFamily="49" charset="0"/>
              </a:rPr>
              <a:t>(2006)</a:t>
            </a:r>
            <a:br>
              <a:rPr lang="en-GB" altLang="en-US" sz="1300" b="1" dirty="0">
                <a:latin typeface="Courier New" panose="02070309020205020404" pitchFamily="49" charset="0"/>
                <a:cs typeface="Courier New" panose="02070309020205020404" pitchFamily="49" charset="0"/>
              </a:rPr>
            </a:br>
            <a:r>
              <a:rPr lang="en-GB" altLang="en-US" sz="2200" dirty="0">
                <a:latin typeface="Courier New" panose="02070309020205020404" pitchFamily="49" charset="0"/>
                <a:cs typeface="Courier New" panose="02070309020205020404" pitchFamily="49" charset="0"/>
              </a:rPr>
              <a:t>Critical  - demanding social change, making space differently (Massey), belief in social science as transforming society towards liberatory  goals; opposition to gender, class, racial, capitalist, sexual oppression.</a:t>
            </a:r>
            <a:br>
              <a:rPr lang="en-GB" altLang="en-US" sz="2900" b="1" i="1" dirty="0">
                <a:latin typeface="Courier New" panose="02070309020205020404" pitchFamily="49" charset="0"/>
                <a:cs typeface="Courier New" panose="02070309020205020404" pitchFamily="49" charset="0"/>
              </a:rPr>
            </a:br>
            <a:endParaRPr lang="en-GB" altLang="en-US" sz="2900" b="1" i="1" dirty="0">
              <a:latin typeface="Courier New" panose="02070309020205020404" pitchFamily="49" charset="0"/>
              <a:cs typeface="Courier New" panose="02070309020205020404" pitchFamily="49" charset="0"/>
            </a:endParaRPr>
          </a:p>
        </p:txBody>
      </p:sp>
      <p:sp>
        <p:nvSpPr>
          <p:cNvPr id="77826" name="AutoShape 3">
            <a:extLst>
              <a:ext uri="{FF2B5EF4-FFF2-40B4-BE49-F238E27FC236}">
                <a16:creationId xmlns:a16="http://schemas.microsoft.com/office/drawing/2014/main" id="{3176E230-2313-8A48-9A3B-F152B794A462}"/>
              </a:ext>
            </a:extLst>
          </p:cNvPr>
          <p:cNvSpPr>
            <a:spLocks noGrp="1" noChangeAspect="1"/>
          </p:cNvSpPr>
          <p:nvPr>
            <p:ph idx="1"/>
          </p:nvPr>
        </p:nvSpPr>
        <p:spPr>
          <a:xfrm flipH="1">
            <a:off x="2260336" y="4300671"/>
            <a:ext cx="5803237" cy="2557329"/>
          </a:xfrm>
        </p:spPr>
        <p:txBody>
          <a:bodyPr/>
          <a:lstStyle/>
          <a:p>
            <a:pPr eaLnBrk="1" hangingPunct="1">
              <a:lnSpc>
                <a:spcPct val="80000"/>
              </a:lnSpc>
              <a:buFontTx/>
              <a:buNone/>
            </a:pPr>
            <a:r>
              <a:rPr lang="en-GB" altLang="en-US" sz="1600" dirty="0">
                <a:latin typeface="Courier New" panose="02070309020205020404" pitchFamily="49" charset="0"/>
                <a:cs typeface="Courier New" panose="02070309020205020404" pitchFamily="49" charset="0"/>
              </a:rPr>
              <a:t>	</a:t>
            </a:r>
          </a:p>
          <a:p>
            <a:pPr eaLnBrk="1" hangingPunct="1">
              <a:lnSpc>
                <a:spcPct val="80000"/>
              </a:lnSpc>
              <a:buFontTx/>
              <a:buNone/>
            </a:pPr>
            <a:r>
              <a:rPr lang="en-GB" altLang="en-US" sz="1600" dirty="0">
                <a:latin typeface="Courier New" panose="02070309020205020404" pitchFamily="49" charset="0"/>
                <a:cs typeface="Courier New" panose="02070309020205020404" pitchFamily="49" charset="0"/>
              </a:rPr>
              <a:t>	</a:t>
            </a:r>
            <a:r>
              <a:rPr lang="en-GB" altLang="en-US" sz="2000" dirty="0">
                <a:latin typeface="Courier New" panose="02070309020205020404" pitchFamily="49" charset="0"/>
                <a:cs typeface="Courier New" panose="02070309020205020404" pitchFamily="49" charset="0"/>
              </a:rPr>
              <a:t>‘Theoretically informed geographical scholarship, committed to Leftist politics, social justice and liberation through scholarly enquiry’ (</a:t>
            </a:r>
            <a:r>
              <a:rPr lang="en-GB" altLang="en-US" sz="2000" dirty="0" err="1">
                <a:latin typeface="Courier New" panose="02070309020205020404" pitchFamily="49" charset="0"/>
                <a:cs typeface="Courier New" panose="02070309020205020404" pitchFamily="49" charset="0"/>
              </a:rPr>
              <a:t>Blomley</a:t>
            </a:r>
            <a:r>
              <a:rPr lang="en-GB" altLang="en-US" sz="2000" dirty="0">
                <a:latin typeface="Courier New" panose="02070309020205020404" pitchFamily="49" charset="0"/>
                <a:cs typeface="Courier New" panose="02070309020205020404" pitchFamily="49" charset="0"/>
              </a:rPr>
              <a:t>, 2009: 123). </a:t>
            </a:r>
          </a:p>
        </p:txBody>
      </p:sp>
      <p:pic>
        <p:nvPicPr>
          <p:cNvPr id="77827" name="Picture 1">
            <a:extLst>
              <a:ext uri="{FF2B5EF4-FFF2-40B4-BE49-F238E27FC236}">
                <a16:creationId xmlns:a16="http://schemas.microsoft.com/office/drawing/2014/main" id="{B88C9AD3-BE0F-3740-9E0C-C0316C2C12A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38787" y="2257950"/>
            <a:ext cx="291782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2">
            <a:extLst>
              <a:ext uri="{FF2B5EF4-FFF2-40B4-BE49-F238E27FC236}">
                <a16:creationId xmlns:a16="http://schemas.microsoft.com/office/drawing/2014/main" id="{94A7D5E3-3DA6-FC4F-B242-7DB4A17C55C5}"/>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13135" y="4618650"/>
            <a:ext cx="291623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3">
            <a:extLst>
              <a:ext uri="{FF2B5EF4-FFF2-40B4-BE49-F238E27FC236}">
                <a16:creationId xmlns:a16="http://schemas.microsoft.com/office/drawing/2014/main" id="{B3375BAF-8571-2F48-9FC1-4886EB4FEF1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83369" y="311947"/>
            <a:ext cx="2956407" cy="261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8" descr="View Table of Contents for Antipode volume 52 issue 5">
            <a:hlinkClick r:id="rId6"/>
            <a:extLst>
              <a:ext uri="{FF2B5EF4-FFF2-40B4-BE49-F238E27FC236}">
                <a16:creationId xmlns:a16="http://schemas.microsoft.com/office/drawing/2014/main" id="{D65BA2F3-E579-BA4D-AC09-FA3022EBC79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063927">
            <a:off x="7074868" y="563224"/>
            <a:ext cx="1453475" cy="21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86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FF2B040-97A0-3E46-97B2-9604E3D3A168}"/>
              </a:ext>
            </a:extLst>
          </p:cNvPr>
          <p:cNvSpPr>
            <a:spLocks noGrp="1" noChangeArrowheads="1"/>
          </p:cNvSpPr>
          <p:nvPr>
            <p:ph type="title"/>
          </p:nvPr>
        </p:nvSpPr>
        <p:spPr>
          <a:xfrm>
            <a:off x="673628" y="452437"/>
            <a:ext cx="8255000" cy="1143000"/>
          </a:xfrm>
        </p:spPr>
        <p:txBody>
          <a:bodyPr wrap="square" numCol="1" anchorCtr="0" compatLnSpc="1">
            <a:prstTxWarp prst="textNoShape">
              <a:avLst/>
            </a:prstTxWarp>
            <a:normAutofit fontScale="90000"/>
          </a:bodyPr>
          <a:lstStyle/>
          <a:p>
            <a:pPr eaLnBrk="1" hangingPunct="1">
              <a:defRPr/>
            </a:pPr>
            <a:r>
              <a:rPr lang="en-GB" altLang="en-US" sz="3200" b="1" dirty="0">
                <a:latin typeface="Courier New" panose="02070309020205020404" pitchFamily="49" charset="0"/>
                <a:cs typeface="Courier New" panose="02070309020205020404" pitchFamily="49" charset="0"/>
              </a:rPr>
              <a:t>2000s</a:t>
            </a:r>
            <a:br>
              <a:rPr lang="en-GB" altLang="en-US" sz="3200" b="1" dirty="0">
                <a:latin typeface="Courier New" panose="02070309020205020404" pitchFamily="49" charset="0"/>
                <a:cs typeface="Courier New" panose="02070309020205020404" pitchFamily="49" charset="0"/>
              </a:rPr>
            </a:br>
            <a:r>
              <a:rPr lang="en-GB" altLang="en-US" sz="2200" dirty="0">
                <a:latin typeface="Courier New" panose="02070309020205020404" pitchFamily="49" charset="0"/>
                <a:cs typeface="Courier New" panose="02070309020205020404" pitchFamily="49" charset="0"/>
              </a:rPr>
              <a:t>Non-Representational Theory /  Material Turn / Emotion and Affect / Material Feminisms </a:t>
            </a:r>
            <a:r>
              <a:rPr lang="en-GB" altLang="en-US" sz="2200" i="1" dirty="0">
                <a:latin typeface="Courier New" panose="02070309020205020404" pitchFamily="49" charset="0"/>
                <a:cs typeface="Courier New" panose="02070309020205020404" pitchFamily="49" charset="0"/>
              </a:rPr>
              <a:t>Non-Representational Theory: Space, Politics, Affect</a:t>
            </a:r>
          </a:p>
        </p:txBody>
      </p:sp>
      <p:sp>
        <p:nvSpPr>
          <p:cNvPr id="79874" name="Rectangle 3">
            <a:extLst>
              <a:ext uri="{FF2B5EF4-FFF2-40B4-BE49-F238E27FC236}">
                <a16:creationId xmlns:a16="http://schemas.microsoft.com/office/drawing/2014/main" id="{A9E5411D-4938-3B46-8783-7B27ED212FF4}"/>
              </a:ext>
            </a:extLst>
          </p:cNvPr>
          <p:cNvSpPr>
            <a:spLocks noGrp="1"/>
          </p:cNvSpPr>
          <p:nvPr>
            <p:ph idx="1"/>
          </p:nvPr>
        </p:nvSpPr>
        <p:spPr>
          <a:xfrm>
            <a:off x="673627" y="2370667"/>
            <a:ext cx="10502373" cy="4605866"/>
          </a:xfrm>
        </p:spPr>
        <p:txBody>
          <a:bodyPr>
            <a:noAutofit/>
          </a:bodyPr>
          <a:lstStyle/>
          <a:p>
            <a:pPr eaLnBrk="1" hangingPunct="1">
              <a:lnSpc>
                <a:spcPct val="90000"/>
              </a:lnSpc>
              <a:buFontTx/>
              <a:buNone/>
            </a:pPr>
            <a:r>
              <a:rPr lang="en-GB" altLang="en-US" sz="1600" dirty="0">
                <a:latin typeface="Courier New" panose="02070309020205020404" pitchFamily="49" charset="0"/>
                <a:cs typeface="Courier New" panose="02070309020205020404" pitchFamily="49" charset="0"/>
              </a:rPr>
              <a:t>	“Emotional Geographies” (Anderson and Smith 2001, Davidson and Bondi 2004) however, assert a space for feminist politics, race and difference, and I would argue that this is because embedded in this intervention is a memory of social theories of difference, namely those that are embodied in a feminist critique of modernity and its legacy. </a:t>
            </a:r>
          </a:p>
          <a:p>
            <a:pPr eaLnBrk="1" hangingPunct="1">
              <a:lnSpc>
                <a:spcPct val="90000"/>
              </a:lnSpc>
              <a:buFontTx/>
              <a:buNone/>
            </a:pPr>
            <a:endParaRPr lang="en-GB" altLang="en-US" sz="1600" dirty="0">
              <a:latin typeface="Courier New" panose="02070309020205020404" pitchFamily="49" charset="0"/>
              <a:cs typeface="Courier New" panose="02070309020205020404" pitchFamily="49" charset="0"/>
            </a:endParaRPr>
          </a:p>
          <a:p>
            <a:pPr eaLnBrk="1" hangingPunct="1">
              <a:lnSpc>
                <a:spcPct val="90000"/>
              </a:lnSpc>
              <a:buFontTx/>
              <a:buNone/>
            </a:pPr>
            <a:r>
              <a:rPr lang="en-GB" altLang="en-US" sz="1600" dirty="0">
                <a:latin typeface="Courier New" panose="02070309020205020404" pitchFamily="49" charset="0"/>
                <a:cs typeface="Courier New" panose="02070309020205020404" pitchFamily="49" charset="0"/>
              </a:rPr>
              <a:t>	… The difference between this plane of enquiry and the research on affect, is that affect reflects a distillation of embodied experience to geometric modes and textures of feeling. Emotion is relegated to immediacy, immanence and the virtual in the everyday lived environment; intrinsically embedded in universalist thought rather than the geopolitical landscape that constitutes our universal political life. I argue here that a sensitivity to “power geometries” is vital to any individuals‟ capacity to affect and be affective (</a:t>
            </a:r>
            <a:r>
              <a:rPr lang="en-GB" altLang="en-US" sz="1600" dirty="0" err="1">
                <a:latin typeface="Courier New" panose="02070309020205020404" pitchFamily="49" charset="0"/>
                <a:cs typeface="Courier New" panose="02070309020205020404" pitchFamily="49" charset="0"/>
              </a:rPr>
              <a:t>Tolia</a:t>
            </a:r>
            <a:r>
              <a:rPr lang="en-GB" altLang="en-US" sz="1600" dirty="0">
                <a:latin typeface="Courier New" panose="02070309020205020404" pitchFamily="49" charset="0"/>
                <a:cs typeface="Courier New" panose="02070309020205020404" pitchFamily="49" charset="0"/>
              </a:rPr>
              <a:t>-Kelly 2006)</a:t>
            </a:r>
          </a:p>
          <a:p>
            <a:pPr eaLnBrk="1" hangingPunct="1">
              <a:lnSpc>
                <a:spcPct val="90000"/>
              </a:lnSpc>
              <a:buFontTx/>
              <a:buNone/>
            </a:pPr>
            <a:r>
              <a:rPr lang="en-GB" altLang="en-US" sz="1600" dirty="0">
                <a:latin typeface="Courier New" panose="02070309020205020404" pitchFamily="49" charset="0"/>
                <a:cs typeface="Courier New" panose="02070309020205020404" pitchFamily="49" charset="0"/>
              </a:rPr>
              <a:t>	</a:t>
            </a:r>
          </a:p>
          <a:p>
            <a:pPr eaLnBrk="1" hangingPunct="1">
              <a:lnSpc>
                <a:spcPct val="90000"/>
              </a:lnSpc>
              <a:buFontTx/>
              <a:buNone/>
            </a:pPr>
            <a:r>
              <a:rPr lang="en-GB" altLang="en-US" sz="1600" dirty="0">
                <a:latin typeface="Courier New" panose="02070309020205020404" pitchFamily="49" charset="0"/>
                <a:cs typeface="Courier New" panose="02070309020205020404" pitchFamily="49" charset="0"/>
              </a:rPr>
              <a:t>Tolia-Kelly, D.(2006). Affect-an ethnocentric encounter? Exploring the 'universalist’ imperative of emotional / affect geographies. </a:t>
            </a:r>
            <a:r>
              <a:rPr lang="en-GB" altLang="en-US" sz="1600" i="1" dirty="0">
                <a:latin typeface="Courier New" panose="02070309020205020404" pitchFamily="49" charset="0"/>
                <a:cs typeface="Courier New" panose="02070309020205020404" pitchFamily="49" charset="0"/>
              </a:rPr>
              <a:t>Area</a:t>
            </a:r>
            <a:r>
              <a:rPr lang="en-GB" altLang="en-US" sz="1600" dirty="0">
                <a:latin typeface="Courier New" panose="02070309020205020404" pitchFamily="49" charset="0"/>
                <a:cs typeface="Courier New" panose="02070309020205020404" pitchFamily="49" charset="0"/>
              </a:rPr>
              <a:t>. 38(2).pp.213-217.</a:t>
            </a:r>
          </a:p>
        </p:txBody>
      </p:sp>
    </p:spTree>
    <p:extLst>
      <p:ext uri="{BB962C8B-B14F-4D97-AF65-F5344CB8AC3E}">
        <p14:creationId xmlns:p14="http://schemas.microsoft.com/office/powerpoint/2010/main" val="2001578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DA52B-2379-4303-ADC9-AB33217E3B99}"/>
              </a:ext>
            </a:extLst>
          </p:cNvPr>
          <p:cNvSpPr>
            <a:spLocks noGrp="1"/>
          </p:cNvSpPr>
          <p:nvPr>
            <p:ph idx="1"/>
          </p:nvPr>
        </p:nvSpPr>
        <p:spPr/>
        <p:txBody>
          <a:bodyPr/>
          <a:lstStyle/>
          <a:p>
            <a:pPr marL="0" indent="0">
              <a:buNone/>
            </a:pPr>
            <a:endParaRPr lang="en-GB" dirty="0"/>
          </a:p>
          <a:p>
            <a:pPr marL="0" indent="0" algn="ctr">
              <a:buNone/>
            </a:pPr>
            <a:br>
              <a:rPr lang="en-GB" altLang="en-US" sz="4000" dirty="0">
                <a:latin typeface="Courier New" panose="02070309020205020404" pitchFamily="49" charset="0"/>
                <a:cs typeface="Courier New" panose="02070309020205020404" pitchFamily="49" charset="0"/>
              </a:rPr>
            </a:br>
            <a:r>
              <a:rPr lang="en-GB" altLang="en-US" sz="4000" dirty="0">
                <a:latin typeface="Courier New" panose="02070309020205020404" pitchFamily="49" charset="0"/>
                <a:cs typeface="Courier New" panose="02070309020205020404" pitchFamily="49" charset="0"/>
              </a:rPr>
              <a:t>Current debate:</a:t>
            </a:r>
            <a:br>
              <a:rPr lang="en-GB" altLang="en-US" sz="4000" dirty="0">
                <a:latin typeface="Courier New" panose="02070309020205020404" pitchFamily="49" charset="0"/>
                <a:cs typeface="Courier New" panose="02070309020205020404" pitchFamily="49" charset="0"/>
              </a:rPr>
            </a:br>
            <a:r>
              <a:rPr lang="en-GB" altLang="en-US" sz="4000" b="1" dirty="0">
                <a:latin typeface="Courier New" panose="02070309020205020404" pitchFamily="49" charset="0"/>
                <a:cs typeface="Courier New" panose="02070309020205020404" pitchFamily="49" charset="0"/>
              </a:rPr>
              <a:t>Decolonizing Geography? </a:t>
            </a:r>
            <a:endParaRPr lang="en-GB" sz="4000" dirty="0"/>
          </a:p>
        </p:txBody>
      </p:sp>
    </p:spTree>
    <p:extLst>
      <p:ext uri="{BB962C8B-B14F-4D97-AF65-F5344CB8AC3E}">
        <p14:creationId xmlns:p14="http://schemas.microsoft.com/office/powerpoint/2010/main" val="3135765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CCDD91E-22AC-9049-B380-716A75B71B1E}"/>
              </a:ext>
            </a:extLst>
          </p:cNvPr>
          <p:cNvSpPr>
            <a:spLocks noGrp="1" noChangeArrowheads="1"/>
          </p:cNvSpPr>
          <p:nvPr>
            <p:ph type="title"/>
          </p:nvPr>
        </p:nvSpPr>
        <p:spPr>
          <a:xfrm>
            <a:off x="880418" y="541338"/>
            <a:ext cx="6584009" cy="1295400"/>
          </a:xfrm>
        </p:spPr>
        <p:txBody>
          <a:bodyPr wrap="square" numCol="1" anchorCtr="0" compatLnSpc="1">
            <a:prstTxWarp prst="textNoShape">
              <a:avLst/>
            </a:prstTxWarp>
            <a:noAutofit/>
          </a:bodyPr>
          <a:lstStyle/>
          <a:p>
            <a:pPr eaLnBrk="1" hangingPunct="1">
              <a:defRPr/>
            </a:pPr>
            <a:br>
              <a:rPr lang="en-GB" altLang="en-US" sz="2000" b="1" dirty="0">
                <a:latin typeface="Courier New" panose="02070309020205020404" pitchFamily="49" charset="0"/>
                <a:cs typeface="Courier New" panose="02070309020205020404" pitchFamily="49" charset="0"/>
              </a:rPr>
            </a:br>
            <a:br>
              <a:rPr lang="en-GB" altLang="en-US" sz="2000" b="1" dirty="0">
                <a:latin typeface="Courier New" panose="02070309020205020404" pitchFamily="49" charset="0"/>
                <a:cs typeface="Courier New" panose="02070309020205020404" pitchFamily="49" charset="0"/>
              </a:rPr>
            </a:br>
            <a:br>
              <a:rPr lang="en-GB" altLang="en-US" sz="2000" b="1" dirty="0">
                <a:latin typeface="Courier New" panose="02070309020205020404" pitchFamily="49" charset="0"/>
                <a:cs typeface="Courier New" panose="02070309020205020404" pitchFamily="49" charset="0"/>
              </a:rPr>
            </a:br>
            <a:br>
              <a:rPr lang="en-GB" altLang="en-US" sz="3200" b="1" dirty="0">
                <a:latin typeface="Courier New" panose="02070309020205020404" pitchFamily="49" charset="0"/>
                <a:cs typeface="Courier New" panose="02070309020205020404" pitchFamily="49" charset="0"/>
              </a:rPr>
            </a:br>
            <a:br>
              <a:rPr lang="en-GB" altLang="en-US" sz="3200" dirty="0">
                <a:latin typeface="Courier New" panose="02070309020205020404" pitchFamily="49" charset="0"/>
                <a:cs typeface="Courier New" panose="02070309020205020404" pitchFamily="49" charset="0"/>
              </a:rPr>
            </a:br>
            <a:br>
              <a:rPr lang="en-GB" altLang="en-US" sz="3200" b="1" dirty="0">
                <a:latin typeface="Courier New" panose="02070309020205020404" pitchFamily="49" charset="0"/>
                <a:cs typeface="Courier New" panose="02070309020205020404" pitchFamily="49" charset="0"/>
              </a:rPr>
            </a:br>
            <a:br>
              <a:rPr lang="en-GB" altLang="en-US" sz="2000" b="1" dirty="0">
                <a:latin typeface="Courier New" panose="02070309020205020404" pitchFamily="49" charset="0"/>
                <a:cs typeface="Courier New" panose="02070309020205020404" pitchFamily="49" charset="0"/>
              </a:rPr>
            </a:br>
            <a:br>
              <a:rPr lang="en-GB" altLang="en-US" sz="2000" b="1" dirty="0">
                <a:latin typeface="Courier New" panose="02070309020205020404" pitchFamily="49" charset="0"/>
                <a:cs typeface="Courier New" panose="02070309020205020404" pitchFamily="49" charset="0"/>
              </a:rPr>
            </a:br>
            <a:br>
              <a:rPr lang="en-GB" altLang="en-US" sz="2000" b="1" dirty="0">
                <a:latin typeface="Courier New" panose="02070309020205020404" pitchFamily="49" charset="0"/>
                <a:cs typeface="Courier New" panose="02070309020205020404" pitchFamily="49" charset="0"/>
              </a:rPr>
            </a:br>
            <a:r>
              <a:rPr lang="en-GB" altLang="en-US" sz="2000" b="1" dirty="0">
                <a:latin typeface="Courier New" panose="02070309020205020404" pitchFamily="49" charset="0"/>
                <a:cs typeface="Courier New" panose="02070309020205020404" pitchFamily="49" charset="0"/>
              </a:rPr>
              <a:t> </a:t>
            </a:r>
            <a:br>
              <a:rPr lang="en-GB" altLang="en-US" sz="2000" b="1" dirty="0">
                <a:latin typeface="Courier New" panose="02070309020205020404" pitchFamily="49" charset="0"/>
                <a:cs typeface="Courier New" panose="02070309020205020404" pitchFamily="49" charset="0"/>
              </a:rPr>
            </a:br>
            <a:br>
              <a:rPr lang="en-GB" altLang="en-US" sz="2000" b="1" i="1" dirty="0">
                <a:latin typeface="Courier New" panose="02070309020205020404" pitchFamily="49" charset="0"/>
                <a:cs typeface="Courier New" panose="02070309020205020404" pitchFamily="49" charset="0"/>
              </a:rPr>
            </a:br>
            <a:endParaRPr lang="en-GB" altLang="en-US" sz="2000" b="1" i="1" dirty="0">
              <a:latin typeface="Courier New" panose="02070309020205020404" pitchFamily="49" charset="0"/>
              <a:cs typeface="Courier New" panose="02070309020205020404" pitchFamily="49" charset="0"/>
            </a:endParaRPr>
          </a:p>
        </p:txBody>
      </p:sp>
      <p:sp>
        <p:nvSpPr>
          <p:cNvPr id="81922" name="AutoShape 3">
            <a:extLst>
              <a:ext uri="{FF2B5EF4-FFF2-40B4-BE49-F238E27FC236}">
                <a16:creationId xmlns:a16="http://schemas.microsoft.com/office/drawing/2014/main" id="{F692E5AF-8E11-9244-9E9C-A2615D9C8BA9}"/>
              </a:ext>
            </a:extLst>
          </p:cNvPr>
          <p:cNvSpPr>
            <a:spLocks noGrp="1" noChangeAspect="1"/>
          </p:cNvSpPr>
          <p:nvPr>
            <p:ph idx="1"/>
          </p:nvPr>
        </p:nvSpPr>
        <p:spPr>
          <a:xfrm flipH="1">
            <a:off x="1083733" y="4480492"/>
            <a:ext cx="10227846" cy="2185987"/>
          </a:xfrm>
        </p:spPr>
        <p:txBody>
          <a:bodyPr/>
          <a:lstStyle/>
          <a:p>
            <a:pPr eaLnBrk="1" hangingPunct="1">
              <a:lnSpc>
                <a:spcPct val="80000"/>
              </a:lnSpc>
              <a:buFontTx/>
              <a:buNone/>
            </a:pPr>
            <a:r>
              <a:rPr lang="en-GB" altLang="en-US" sz="2000" b="1" i="1" dirty="0">
                <a:solidFill>
                  <a:srgbClr val="FF0000"/>
                </a:solidFill>
                <a:latin typeface="Courier New" panose="02070309020205020404" pitchFamily="49" charset="0"/>
                <a:cs typeface="Courier New" panose="02070309020205020404" pitchFamily="49" charset="0"/>
              </a:rPr>
              <a:t>	</a:t>
            </a:r>
            <a:endParaRPr lang="en-GB" altLang="en-US" sz="2000" i="1" dirty="0">
              <a:solidFill>
                <a:srgbClr val="FF0000"/>
              </a:solidFill>
              <a:latin typeface="Courier New" panose="02070309020205020404" pitchFamily="49" charset="0"/>
              <a:cs typeface="Courier New" panose="02070309020205020404" pitchFamily="49" charset="0"/>
            </a:endParaRPr>
          </a:p>
          <a:p>
            <a:pPr eaLnBrk="1" hangingPunct="1">
              <a:lnSpc>
                <a:spcPct val="80000"/>
              </a:lnSpc>
              <a:buFontTx/>
              <a:buNone/>
            </a:pPr>
            <a:r>
              <a:rPr lang="en-GB" altLang="en-US" sz="2000" i="1" dirty="0">
                <a:solidFill>
                  <a:schemeClr val="tx2"/>
                </a:solidFill>
                <a:latin typeface="Courier New" panose="02070309020205020404" pitchFamily="49" charset="0"/>
                <a:cs typeface="Courier New" panose="02070309020205020404" pitchFamily="49" charset="0"/>
              </a:rPr>
              <a:t>Decolonising geographical knowledges: edited by Sarah Radcliffe in Transactions of the IBG 2017 42:3</a:t>
            </a:r>
          </a:p>
          <a:p>
            <a:pPr eaLnBrk="1" hangingPunct="1">
              <a:lnSpc>
                <a:spcPct val="80000"/>
              </a:lnSpc>
              <a:buFontTx/>
              <a:buNone/>
            </a:pPr>
            <a:r>
              <a:rPr lang="en-GB" altLang="en-US" sz="2000" i="1" dirty="0">
                <a:solidFill>
                  <a:schemeClr val="tx2"/>
                </a:solidFill>
                <a:latin typeface="Courier New" panose="02070309020205020404" pitchFamily="49" charset="0"/>
                <a:cs typeface="Courier New" panose="02070309020205020404" pitchFamily="49" charset="0"/>
              </a:rPr>
              <a:t>Decolonising geographical knowledge in a colonised and re-colonising postcolonial world’ edited by Patricia </a:t>
            </a:r>
            <a:r>
              <a:rPr lang="en-GB" altLang="en-US" sz="2000" i="1" dirty="0" err="1">
                <a:solidFill>
                  <a:schemeClr val="tx2"/>
                </a:solidFill>
                <a:latin typeface="Courier New" panose="02070309020205020404" pitchFamily="49" charset="0"/>
                <a:cs typeface="Courier New" panose="02070309020205020404" pitchFamily="49" charset="0"/>
              </a:rPr>
              <a:t>Noxolo</a:t>
            </a:r>
            <a:r>
              <a:rPr lang="en-GB" altLang="en-US" sz="2000" i="1" dirty="0">
                <a:solidFill>
                  <a:schemeClr val="tx2"/>
                </a:solidFill>
                <a:latin typeface="Courier New" panose="02070309020205020404" pitchFamily="49" charset="0"/>
                <a:cs typeface="Courier New" panose="02070309020205020404" pitchFamily="49" charset="0"/>
              </a:rPr>
              <a:t> in Area 2017 49:3 – RACE Working Group </a:t>
            </a:r>
          </a:p>
          <a:p>
            <a:pPr eaLnBrk="1" hangingPunct="1">
              <a:lnSpc>
                <a:spcPct val="80000"/>
              </a:lnSpc>
              <a:buFontTx/>
              <a:buNone/>
            </a:pPr>
            <a:endParaRPr lang="en-GB" altLang="en-US" sz="2000" b="1" i="1" dirty="0">
              <a:solidFill>
                <a:schemeClr val="tx2"/>
              </a:solidFill>
              <a:latin typeface="Courier New" panose="02070309020205020404" pitchFamily="49" charset="0"/>
              <a:cs typeface="Courier New" panose="02070309020205020404" pitchFamily="49" charset="0"/>
            </a:endParaRPr>
          </a:p>
          <a:p>
            <a:pPr eaLnBrk="1" hangingPunct="1">
              <a:lnSpc>
                <a:spcPct val="80000"/>
              </a:lnSpc>
              <a:buFontTx/>
              <a:buNone/>
            </a:pPr>
            <a:endParaRPr lang="en-GB" altLang="en-US" sz="2000" dirty="0">
              <a:latin typeface="Courier New" panose="02070309020205020404" pitchFamily="49" charset="0"/>
              <a:cs typeface="Courier New" panose="02070309020205020404" pitchFamily="49" charset="0"/>
            </a:endParaRPr>
          </a:p>
        </p:txBody>
      </p:sp>
      <p:pic>
        <p:nvPicPr>
          <p:cNvPr id="81923" name="Picture 1">
            <a:extLst>
              <a:ext uri="{FF2B5EF4-FFF2-40B4-BE49-F238E27FC236}">
                <a16:creationId xmlns:a16="http://schemas.microsoft.com/office/drawing/2014/main" id="{C5CDD77F-E9E4-6340-8620-C287E409E68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41051" y="324380"/>
            <a:ext cx="384715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2">
            <a:extLst>
              <a:ext uri="{FF2B5EF4-FFF2-40B4-BE49-F238E27FC236}">
                <a16:creationId xmlns:a16="http://schemas.microsoft.com/office/drawing/2014/main" id="{1F9A5A9F-5A79-AC41-B622-19F49861289B}"/>
              </a:ext>
            </a:extLst>
          </p:cNvPr>
          <p:cNvSpPr txBox="1">
            <a:spLocks noChangeArrowheads="1"/>
          </p:cNvSpPr>
          <p:nvPr/>
        </p:nvSpPr>
        <p:spPr bwMode="auto">
          <a:xfrm>
            <a:off x="880418" y="3141664"/>
            <a:ext cx="10431164" cy="1338828"/>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defRPr/>
            </a:pPr>
            <a:r>
              <a:rPr lang="en-GB" altLang="en-US" sz="2000" dirty="0">
                <a:latin typeface="Courier New" panose="02070309020205020404" pitchFamily="49" charset="0"/>
                <a:cs typeface="Courier New" panose="02070309020205020404" pitchFamily="49" charset="0"/>
              </a:rPr>
              <a:t>“geography’s history is of a terrible and problematic opening out </a:t>
            </a:r>
            <a:r>
              <a:rPr lang="en-GB" altLang="en-US" sz="2000" i="1" dirty="0">
                <a:latin typeface="Courier New" panose="02070309020205020404" pitchFamily="49" charset="0"/>
                <a:cs typeface="Courier New" panose="02070309020205020404" pitchFamily="49" charset="0"/>
              </a:rPr>
              <a:t>of </a:t>
            </a:r>
            <a:r>
              <a:rPr lang="en-GB" altLang="en-US" sz="2000" dirty="0">
                <a:latin typeface="Courier New" panose="02070309020205020404" pitchFamily="49" charset="0"/>
                <a:cs typeface="Courier New" panose="02070309020205020404" pitchFamily="49" charset="0"/>
              </a:rPr>
              <a:t>the world to colonial and exploitative forces, and the continued whiteness of its post-colonising heartland displays little </a:t>
            </a:r>
            <a:r>
              <a:rPr lang="en-GB" altLang="en-US" sz="2000" i="1" dirty="0">
                <a:latin typeface="Courier New" panose="02070309020205020404" pitchFamily="49" charset="0"/>
                <a:cs typeface="Courier New" panose="02070309020205020404" pitchFamily="49" charset="0"/>
              </a:rPr>
              <a:t>practical</a:t>
            </a:r>
            <a:r>
              <a:rPr lang="en-GB" altLang="en-US" sz="2000" i="1" dirty="0">
                <a:solidFill>
                  <a:schemeClr val="tx2"/>
                </a:solidFill>
                <a:latin typeface="Courier New" panose="02070309020205020404" pitchFamily="49" charset="0"/>
                <a:cs typeface="Courier New" panose="02070309020205020404" pitchFamily="49" charset="0"/>
              </a:rPr>
              <a:t> </a:t>
            </a:r>
            <a:r>
              <a:rPr lang="en-GB" altLang="en-US" sz="2000" dirty="0">
                <a:latin typeface="Courier New" panose="02070309020205020404" pitchFamily="49" charset="0"/>
                <a:cs typeface="Courier New" panose="02070309020205020404" pitchFamily="49" charset="0"/>
              </a:rPr>
              <a:t>contemporary openness to difference and diversity in its knowledge production processes” (</a:t>
            </a:r>
            <a:r>
              <a:rPr lang="en-GB" altLang="en-US" sz="2000" dirty="0" err="1">
                <a:latin typeface="Courier New" panose="02070309020205020404" pitchFamily="49" charset="0"/>
                <a:cs typeface="Courier New" panose="02070309020205020404" pitchFamily="49" charset="0"/>
              </a:rPr>
              <a:t>Noxolo</a:t>
            </a:r>
            <a:r>
              <a:rPr lang="en-GB" altLang="en-US" sz="2000" dirty="0">
                <a:latin typeface="Courier New" panose="02070309020205020404" pitchFamily="49" charset="0"/>
                <a:cs typeface="Courier New" panose="02070309020205020404" pitchFamily="49" charset="0"/>
              </a:rPr>
              <a:t>, 2017) </a:t>
            </a:r>
            <a:endParaRPr lang="en-GB" altLang="en-US" sz="2000" i="1" dirty="0">
              <a:solidFill>
                <a:schemeClr val="tx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4797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6386" name="Picture 2" descr="Opinion | Colonialism Made the Modern World. Let&amp;#39;s Remake It. - The New  York Times">
            <a:hlinkClick r:id="rId2"/>
            <a:extLst>
              <a:ext uri="{FF2B5EF4-FFF2-40B4-BE49-F238E27FC236}">
                <a16:creationId xmlns:a16="http://schemas.microsoft.com/office/drawing/2014/main" id="{1D587803-B561-C44A-99FA-F53849B2214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b="-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2" name="Freeform: Shape 7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F7D091-7A75-FD47-B687-184C83EEFB13}"/>
              </a:ext>
            </a:extLst>
          </p:cNvPr>
          <p:cNvSpPr>
            <a:spLocks noGrp="1"/>
          </p:cNvSpPr>
          <p:nvPr>
            <p:ph type="title"/>
          </p:nvPr>
        </p:nvSpPr>
        <p:spPr>
          <a:xfrm>
            <a:off x="431795" y="260398"/>
            <a:ext cx="9265771" cy="622836"/>
          </a:xfrm>
        </p:spPr>
        <p:txBody>
          <a:bodyPr>
            <a:normAutofit/>
          </a:bodyPr>
          <a:lstStyle/>
          <a:p>
            <a:pPr>
              <a:defRPr/>
            </a:pPr>
            <a:r>
              <a:rPr lang="en-GB" sz="3300" b="1" dirty="0">
                <a:solidFill>
                  <a:schemeClr val="bg1"/>
                </a:solidFill>
                <a:highlight>
                  <a:srgbClr val="FFFF00"/>
                </a:highlight>
                <a:latin typeface="Courier New" panose="02070309020205020404" pitchFamily="49" charset="0"/>
                <a:cs typeface="Courier New" panose="02070309020205020404" pitchFamily="49" charset="0"/>
              </a:rPr>
              <a:t>‘Coloniality survives colonialism’</a:t>
            </a:r>
            <a:endParaRPr lang="en-US" sz="3300" b="1" dirty="0">
              <a:solidFill>
                <a:schemeClr val="bg1"/>
              </a:solidFill>
              <a:highlight>
                <a:srgbClr val="FFFF00"/>
              </a:highlight>
              <a:latin typeface="Courier New" panose="02070309020205020404" pitchFamily="49" charset="0"/>
              <a:cs typeface="Courier New" panose="02070309020205020404" pitchFamily="49" charset="0"/>
            </a:endParaRPr>
          </a:p>
        </p:txBody>
      </p:sp>
      <p:sp>
        <p:nvSpPr>
          <p:cNvPr id="40962" name="Content Placeholder 2">
            <a:extLst>
              <a:ext uri="{FF2B5EF4-FFF2-40B4-BE49-F238E27FC236}">
                <a16:creationId xmlns:a16="http://schemas.microsoft.com/office/drawing/2014/main" id="{476D44A6-CA29-7C45-8DC9-CE7D09B358E2}"/>
              </a:ext>
            </a:extLst>
          </p:cNvPr>
          <p:cNvSpPr>
            <a:spLocks noGrp="1"/>
          </p:cNvSpPr>
          <p:nvPr>
            <p:ph idx="1"/>
          </p:nvPr>
        </p:nvSpPr>
        <p:spPr>
          <a:xfrm>
            <a:off x="118532" y="4023809"/>
            <a:ext cx="10397067" cy="2082352"/>
          </a:xfrm>
        </p:spPr>
        <p:txBody>
          <a:bodyPr>
            <a:noAutofit/>
          </a:bodyPr>
          <a:lstStyle/>
          <a:p>
            <a:r>
              <a:rPr lang="en-GB" altLang="en-US" sz="1200" dirty="0">
                <a:latin typeface="Courier New" panose="02070309020205020404" pitchFamily="49" charset="0"/>
                <a:cs typeface="Courier New" panose="02070309020205020404" pitchFamily="49" charset="0"/>
              </a:rPr>
              <a:t>The premise of decolonial scholarship is that despite the official end of colonial rule, colonial methods/epistemologies and situations continue to underpinned social relations and public institutions. </a:t>
            </a:r>
          </a:p>
          <a:p>
            <a:r>
              <a:rPr lang="en-GB" altLang="en-US" sz="1200" i="1" dirty="0">
                <a:latin typeface="Courier New" panose="02070309020205020404" pitchFamily="49" charset="0"/>
                <a:cs typeface="Courier New" panose="02070309020205020404" pitchFamily="49" charset="0"/>
              </a:rPr>
              <a:t>Rhodes Must Fall </a:t>
            </a:r>
            <a:r>
              <a:rPr lang="en-GB" altLang="en-US" sz="1200" dirty="0">
                <a:latin typeface="Courier New" panose="02070309020205020404" pitchFamily="49" charset="0"/>
                <a:cs typeface="Courier New" panose="02070309020205020404" pitchFamily="49" charset="0"/>
              </a:rPr>
              <a:t>Oxford</a:t>
            </a:r>
            <a:r>
              <a:rPr lang="en-GB" altLang="en-US" sz="1200" i="1" dirty="0">
                <a:latin typeface="Courier New" panose="02070309020205020404" pitchFamily="49" charset="0"/>
                <a:cs typeface="Courier New" panose="02070309020205020404" pitchFamily="49" charset="0"/>
              </a:rPr>
              <a:t> </a:t>
            </a:r>
            <a:r>
              <a:rPr lang="en-GB" altLang="en-US" sz="1200" dirty="0">
                <a:latin typeface="Courier New" panose="02070309020205020404" pitchFamily="49" charset="0"/>
                <a:cs typeface="Courier New" panose="02070309020205020404" pitchFamily="49" charset="0"/>
              </a:rPr>
              <a:t>campaign: Beyond “tackling the plague of colonial iconography,” the movement fights for a deep restructuring of “the Euro‐centric curriculum” and an end to “underrepresentation and lack of welfare provision for Black and Minority Ethnic (BME) amongst Oxford's academic staff and students” (Rhodes Must Fall Oxford, </a:t>
            </a:r>
            <a:r>
              <a:rPr lang="en-GB" altLang="en-US" sz="1200" dirty="0">
                <a:latin typeface="Courier New" panose="02070309020205020404" pitchFamily="49" charset="0"/>
                <a:cs typeface="Courier New" panose="02070309020205020404" pitchFamily="49" charset="0"/>
                <a:hlinkClick r:id="rId4">
                  <a:extLst>
                    <a:ext uri="{A12FA001-AC4F-418D-AE19-62706E023703}">
                      <ahyp:hlinkClr xmlns:ahyp="http://schemas.microsoft.com/office/drawing/2018/hyperlinkcolor" val="tx"/>
                    </a:ext>
                  </a:extLst>
                </a:hlinkClick>
              </a:rPr>
              <a:t>2019</a:t>
            </a:r>
            <a:r>
              <a:rPr lang="en-GB" altLang="en-US" sz="1200" dirty="0">
                <a:latin typeface="Courier New" panose="02070309020205020404" pitchFamily="49" charset="0"/>
                <a:cs typeface="Courier New" panose="02070309020205020404" pitchFamily="49" charset="0"/>
              </a:rPr>
              <a:t>, online).</a:t>
            </a:r>
          </a:p>
          <a:p>
            <a:r>
              <a:rPr lang="en-GB" altLang="en-US" sz="1200" dirty="0">
                <a:latin typeface="Courier New" panose="02070309020205020404" pitchFamily="49" charset="0"/>
                <a:cs typeface="Courier New" panose="02070309020205020404" pitchFamily="49" charset="0"/>
              </a:rPr>
              <a:t>Similarly, the #</a:t>
            </a:r>
            <a:r>
              <a:rPr lang="en-GB" altLang="en-US" sz="1200" dirty="0" err="1">
                <a:latin typeface="Courier New" panose="02070309020205020404" pitchFamily="49" charset="0"/>
                <a:cs typeface="Courier New" panose="02070309020205020404" pitchFamily="49" charset="0"/>
              </a:rPr>
              <a:t>LiberateMyDegree</a:t>
            </a:r>
            <a:r>
              <a:rPr lang="en-GB" altLang="en-US" sz="1200" dirty="0">
                <a:latin typeface="Courier New" panose="02070309020205020404" pitchFamily="49" charset="0"/>
                <a:cs typeface="Courier New" panose="02070309020205020404" pitchFamily="49" charset="0"/>
              </a:rPr>
              <a:t> campaign run by the National Union of Students in the United Kingdom demands liberation of higher education, where oppression is understood through a structural silencing of a variety of “liberation groups” including “women, working class, disabled, LGBT+, Black students and those with caring responsibilities” (</a:t>
            </a:r>
            <a:r>
              <a:rPr lang="en-GB" altLang="en-US" sz="1200" dirty="0" err="1">
                <a:latin typeface="Courier New" panose="02070309020205020404" pitchFamily="49" charset="0"/>
                <a:cs typeface="Courier New" panose="02070309020205020404" pitchFamily="49" charset="0"/>
              </a:rPr>
              <a:t>NUSConnect</a:t>
            </a:r>
            <a:r>
              <a:rPr lang="en-GB" altLang="en-US" sz="1200" dirty="0">
                <a:latin typeface="Courier New" panose="02070309020205020404" pitchFamily="49" charset="0"/>
                <a:cs typeface="Courier New" panose="02070309020205020404" pitchFamily="49" charset="0"/>
              </a:rPr>
              <a:t>, </a:t>
            </a:r>
            <a:r>
              <a:rPr lang="en-GB" altLang="en-US" sz="1200" dirty="0">
                <a:latin typeface="Courier New" panose="02070309020205020404" pitchFamily="49" charset="0"/>
                <a:cs typeface="Courier New" panose="02070309020205020404" pitchFamily="49" charset="0"/>
                <a:hlinkClick r:id="rId5">
                  <a:extLst>
                    <a:ext uri="{A12FA001-AC4F-418D-AE19-62706E023703}">
                      <ahyp:hlinkClr xmlns:ahyp="http://schemas.microsoft.com/office/drawing/2018/hyperlinkcolor" val="tx"/>
                    </a:ext>
                  </a:extLst>
                </a:hlinkClick>
              </a:rPr>
              <a:t>2019</a:t>
            </a:r>
            <a:r>
              <a:rPr lang="en-GB" altLang="en-US" sz="1200" dirty="0">
                <a:latin typeface="Courier New" panose="02070309020205020404" pitchFamily="49" charset="0"/>
                <a:cs typeface="Courier New" panose="02070309020205020404" pitchFamily="49" charset="0"/>
              </a:rPr>
              <a:t>, online). </a:t>
            </a:r>
          </a:p>
          <a:p>
            <a:r>
              <a:rPr lang="en-GB" altLang="en-US" sz="1200" dirty="0">
                <a:latin typeface="Courier New" panose="02070309020205020404" pitchFamily="49" charset="0"/>
                <a:cs typeface="Courier New" panose="02070309020205020404" pitchFamily="49" charset="0"/>
              </a:rPr>
              <a:t>“modernity and coloniality are two sides of the same coin.” (</a:t>
            </a:r>
            <a:r>
              <a:rPr lang="en-GB" altLang="en-US" sz="1200" dirty="0" err="1">
                <a:latin typeface="Courier New" panose="02070309020205020404" pitchFamily="49" charset="0"/>
                <a:cs typeface="Courier New" panose="02070309020205020404" pitchFamily="49" charset="0"/>
              </a:rPr>
              <a:t>Mignolo</a:t>
            </a:r>
            <a:r>
              <a:rPr lang="en-GB" altLang="en-US" sz="1200" dirty="0">
                <a:latin typeface="Courier New" panose="02070309020205020404" pitchFamily="49" charset="0"/>
                <a:cs typeface="Courier New" panose="02070309020205020404" pitchFamily="49" charset="0"/>
              </a:rPr>
              <a:t>, </a:t>
            </a:r>
            <a:r>
              <a:rPr lang="en-GB" altLang="en-US" sz="1200" dirty="0">
                <a:latin typeface="Courier New" panose="02070309020205020404" pitchFamily="49" charset="0"/>
                <a:cs typeface="Courier New" panose="02070309020205020404" pitchFamily="49" charset="0"/>
                <a:hlinkClick r:id="rId6">
                  <a:extLst>
                    <a:ext uri="{A12FA001-AC4F-418D-AE19-62706E023703}">
                      <ahyp:hlinkClr xmlns:ahyp="http://schemas.microsoft.com/office/drawing/2018/hyperlinkcolor" val="tx"/>
                    </a:ext>
                  </a:extLst>
                </a:hlinkClick>
              </a:rPr>
              <a:t>2009</a:t>
            </a:r>
            <a:r>
              <a:rPr lang="en-GB" altLang="en-US" sz="1200" dirty="0">
                <a:latin typeface="Courier New" panose="02070309020205020404" pitchFamily="49" charset="0"/>
                <a:cs typeface="Courier New" panose="02070309020205020404" pitchFamily="49" charset="0"/>
              </a:rPr>
              <a:t>, p. 42). </a:t>
            </a:r>
            <a:endParaRPr lang="en-US" altLang="en-US" sz="1200" dirty="0">
              <a:latin typeface="Courier New" panose="02070309020205020404" pitchFamily="49" charset="0"/>
              <a:cs typeface="Courier New" panose="02070309020205020404" pitchFamily="49" charset="0"/>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50" name="Freeform: Shape 13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 name="Rectangle 2">
            <a:extLst>
              <a:ext uri="{FF2B5EF4-FFF2-40B4-BE49-F238E27FC236}">
                <a16:creationId xmlns:a16="http://schemas.microsoft.com/office/drawing/2014/main" id="{FBA1C75C-1B5A-6E47-99A5-A40A3A528CB9}"/>
              </a:ext>
            </a:extLst>
          </p:cNvPr>
          <p:cNvSpPr>
            <a:spLocks noGrp="1" noChangeArrowheads="1"/>
          </p:cNvSpPr>
          <p:nvPr>
            <p:ph type="title"/>
          </p:nvPr>
        </p:nvSpPr>
        <p:spPr>
          <a:xfrm>
            <a:off x="804672" y="640080"/>
            <a:ext cx="3282696" cy="2980944"/>
          </a:xfrm>
        </p:spPr>
        <p:txBody>
          <a:bodyPr>
            <a:normAutofit/>
          </a:bodyPr>
          <a:lstStyle/>
          <a:p>
            <a:pPr>
              <a:defRPr/>
            </a:pPr>
            <a:r>
              <a:rPr lang="en-GB" altLang="en-US" sz="3700" b="1" dirty="0">
                <a:highlight>
                  <a:srgbClr val="FFFF00"/>
                </a:highlight>
                <a:latin typeface="Courier New" panose="02070309020205020404" pitchFamily="49" charset="0"/>
                <a:cs typeface="Courier New" panose="02070309020205020404" pitchFamily="49" charset="0"/>
              </a:rPr>
              <a:t>Assessment</a:t>
            </a:r>
          </a:p>
        </p:txBody>
      </p:sp>
      <p:sp>
        <p:nvSpPr>
          <p:cNvPr id="31751" name="Rectangle 3">
            <a:extLst>
              <a:ext uri="{FF2B5EF4-FFF2-40B4-BE49-F238E27FC236}">
                <a16:creationId xmlns:a16="http://schemas.microsoft.com/office/drawing/2014/main" id="{5CBED8C4-F2C5-B647-BB07-C06CA3CA8FCE}"/>
              </a:ext>
            </a:extLst>
          </p:cNvPr>
          <p:cNvSpPr>
            <a:spLocks noGrp="1"/>
          </p:cNvSpPr>
          <p:nvPr>
            <p:ph idx="1"/>
          </p:nvPr>
        </p:nvSpPr>
        <p:spPr>
          <a:xfrm>
            <a:off x="5358384" y="640081"/>
            <a:ext cx="6024654" cy="5257800"/>
          </a:xfrm>
        </p:spPr>
        <p:txBody>
          <a:bodyPr anchor="ctr">
            <a:normAutofit lnSpcReduction="10000"/>
          </a:bodyPr>
          <a:lstStyle/>
          <a:p>
            <a:pPr>
              <a:buFontTx/>
              <a:buNone/>
            </a:pPr>
            <a:endParaRPr lang="en-GB" altLang="en-US" sz="1900" b="1" dirty="0">
              <a:latin typeface="Courier New" panose="02070309020205020404" pitchFamily="49" charset="0"/>
              <a:cs typeface="Courier New" panose="02070309020205020404" pitchFamily="49" charset="0"/>
            </a:endParaRPr>
          </a:p>
          <a:p>
            <a:pPr>
              <a:buFontTx/>
              <a:buNone/>
            </a:pPr>
            <a:r>
              <a:rPr lang="en-GB" altLang="en-US" sz="1900" b="1" dirty="0">
                <a:latin typeface="Courier New" panose="02070309020205020404" pitchFamily="49" charset="0"/>
                <a:cs typeface="Courier New" panose="02070309020205020404" pitchFamily="49" charset="0"/>
              </a:rPr>
              <a:t>Assessment 1: Essay, 2500 words, 50% of final mark</a:t>
            </a:r>
            <a:endParaRPr lang="en-GB" altLang="en-US" sz="1900" i="1" dirty="0">
              <a:latin typeface="Courier New" panose="02070309020205020404" pitchFamily="49" charset="0"/>
              <a:cs typeface="Courier New" panose="02070309020205020404" pitchFamily="49" charset="0"/>
            </a:endParaRPr>
          </a:p>
          <a:p>
            <a:pPr>
              <a:buFontTx/>
              <a:buNone/>
            </a:pPr>
            <a:r>
              <a:rPr lang="en-GB" altLang="en-US" sz="1900" u="sng" dirty="0">
                <a:highlight>
                  <a:srgbClr val="FFFF00"/>
                </a:highlight>
                <a:latin typeface="Courier New" panose="02070309020205020404" pitchFamily="49" charset="0"/>
                <a:cs typeface="Courier New" panose="02070309020205020404" pitchFamily="49" charset="0"/>
              </a:rPr>
              <a:t>Deadline for submission: 12/12/23</a:t>
            </a:r>
          </a:p>
          <a:p>
            <a:pPr>
              <a:buFontTx/>
              <a:buNone/>
            </a:pPr>
            <a:endParaRPr lang="en-GB" altLang="en-US" sz="1900" b="1" dirty="0">
              <a:highlight>
                <a:srgbClr val="FFFF00"/>
              </a:highlight>
              <a:latin typeface="Courier New" panose="02070309020205020404" pitchFamily="49" charset="0"/>
              <a:cs typeface="Courier New" panose="02070309020205020404" pitchFamily="49" charset="0"/>
            </a:endParaRPr>
          </a:p>
          <a:p>
            <a:pPr>
              <a:buFontTx/>
              <a:buNone/>
            </a:pPr>
            <a:r>
              <a:rPr lang="en-GB" altLang="en-US" sz="1900" b="1" dirty="0">
                <a:latin typeface="Courier New" panose="02070309020205020404" pitchFamily="49" charset="0"/>
                <a:cs typeface="Courier New" panose="02070309020205020404" pitchFamily="49" charset="0"/>
              </a:rPr>
              <a:t>Assessment 2: Research Proposal, 2500 words, 50% of final mark</a:t>
            </a:r>
          </a:p>
          <a:p>
            <a:pPr>
              <a:buFontTx/>
              <a:buNone/>
            </a:pPr>
            <a:r>
              <a:rPr lang="en-GB" altLang="en-US" sz="1900" u="sng" dirty="0">
                <a:highlight>
                  <a:srgbClr val="FFFF00"/>
                </a:highlight>
                <a:latin typeface="Courier New" panose="02070309020205020404" pitchFamily="49" charset="0"/>
                <a:cs typeface="Courier New" panose="02070309020205020404" pitchFamily="49" charset="0"/>
              </a:rPr>
              <a:t>Deadline for submission: 09/04/24</a:t>
            </a:r>
            <a:endParaRPr lang="en-GB" altLang="en-US" sz="1900" b="1" dirty="0">
              <a:highlight>
                <a:srgbClr val="FFFF00"/>
              </a:highlight>
              <a:latin typeface="Courier New" panose="02070309020205020404" pitchFamily="49" charset="0"/>
              <a:cs typeface="Courier New" panose="02070309020205020404" pitchFamily="49" charset="0"/>
            </a:endParaRPr>
          </a:p>
          <a:p>
            <a:pPr>
              <a:buFontTx/>
              <a:buNone/>
            </a:pPr>
            <a:endParaRPr lang="en-GB" altLang="en-US" sz="1900" b="1" dirty="0">
              <a:latin typeface="Courier New" panose="02070309020205020404" pitchFamily="49" charset="0"/>
              <a:cs typeface="Courier New" panose="02070309020205020404" pitchFamily="49" charset="0"/>
            </a:endParaRPr>
          </a:p>
          <a:p>
            <a:pPr>
              <a:buFontTx/>
              <a:buNone/>
            </a:pPr>
            <a:r>
              <a:rPr lang="en-GB" altLang="en-US" sz="1900" b="1" dirty="0">
                <a:latin typeface="Courier New" panose="02070309020205020404" pitchFamily="49" charset="0"/>
                <a:cs typeface="Courier New" panose="02070309020205020404" pitchFamily="49" charset="0"/>
              </a:rPr>
              <a:t>Coursework Submission</a:t>
            </a:r>
            <a:r>
              <a:rPr lang="en-GB" altLang="en-US" sz="1900" dirty="0">
                <a:latin typeface="Courier New" panose="02070309020205020404" pitchFamily="49" charset="0"/>
                <a:cs typeface="Courier New" panose="02070309020205020404" pitchFamily="49" charset="0"/>
              </a:rPr>
              <a:t>: All coursework must be submitted via </a:t>
            </a:r>
            <a:r>
              <a:rPr lang="en-GB" altLang="en-US" sz="1900" dirty="0" err="1">
                <a:latin typeface="Courier New" panose="02070309020205020404" pitchFamily="49" charset="0"/>
                <a:cs typeface="Courier New" panose="02070309020205020404" pitchFamily="49" charset="0"/>
              </a:rPr>
              <a:t>QMPlus</a:t>
            </a:r>
            <a:r>
              <a:rPr lang="en-GB" altLang="en-US" sz="1900" dirty="0">
                <a:latin typeface="Courier New" panose="02070309020205020404" pitchFamily="49" charset="0"/>
                <a:cs typeface="Courier New" panose="02070309020205020404" pitchFamily="49" charset="0"/>
              </a:rPr>
              <a:t> as the primary submission method. </a:t>
            </a:r>
          </a:p>
          <a:p>
            <a:pPr>
              <a:buFontTx/>
              <a:buNone/>
            </a:pPr>
            <a:endParaRPr lang="en-GB" altLang="en-US" sz="1900" dirty="0">
              <a:latin typeface="Courier New" panose="02070309020205020404" pitchFamily="49" charset="0"/>
              <a:cs typeface="Courier New" panose="02070309020205020404" pitchFamily="49" charset="0"/>
            </a:endParaRPr>
          </a:p>
          <a:p>
            <a:pPr>
              <a:buFontTx/>
              <a:buNone/>
            </a:pPr>
            <a:r>
              <a:rPr lang="en-GB" altLang="en-US" sz="1900" b="1" dirty="0">
                <a:latin typeface="Courier New" panose="02070309020205020404" pitchFamily="49" charset="0"/>
                <a:cs typeface="Courier New" panose="02070309020205020404" pitchFamily="49" charset="0"/>
              </a:rPr>
              <a:t>Feedback: </a:t>
            </a:r>
            <a:r>
              <a:rPr lang="en-GB" altLang="en-US" sz="1900" dirty="0">
                <a:latin typeface="Courier New" panose="02070309020205020404" pitchFamily="49" charset="0"/>
                <a:cs typeface="Courier New" panose="02070309020205020404" pitchFamily="49" charset="0"/>
              </a:rPr>
              <a:t>You should receive feedback on your assessment 3 term-time weeks after submission.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A0C-C6E1-A146-A112-57E8C77AC63C}"/>
              </a:ext>
            </a:extLst>
          </p:cNvPr>
          <p:cNvSpPr>
            <a:spLocks noGrp="1"/>
          </p:cNvSpPr>
          <p:nvPr>
            <p:ph type="title"/>
          </p:nvPr>
        </p:nvSpPr>
        <p:spPr>
          <a:xfrm>
            <a:off x="5066493" y="-140313"/>
            <a:ext cx="6586491" cy="1676603"/>
          </a:xfrm>
        </p:spPr>
        <p:txBody>
          <a:bodyPr>
            <a:normAutofit/>
          </a:bodyPr>
          <a:lstStyle/>
          <a:p>
            <a:pPr>
              <a:defRPr/>
            </a:pPr>
            <a:r>
              <a:rPr lang="en-US" sz="5400" b="1" dirty="0">
                <a:highlight>
                  <a:srgbClr val="FFFF00"/>
                </a:highlight>
                <a:latin typeface="Courier New" panose="02070309020205020404" pitchFamily="49" charset="0"/>
                <a:cs typeface="Courier New" panose="02070309020205020404" pitchFamily="49" charset="0"/>
              </a:rPr>
              <a:t>Race and space…</a:t>
            </a:r>
          </a:p>
        </p:txBody>
      </p:sp>
      <p:sp>
        <p:nvSpPr>
          <p:cNvPr id="47106" name="Content Placeholder 2">
            <a:extLst>
              <a:ext uri="{FF2B5EF4-FFF2-40B4-BE49-F238E27FC236}">
                <a16:creationId xmlns:a16="http://schemas.microsoft.com/office/drawing/2014/main" id="{22DCC13A-D05C-744E-AAE3-243FE2546E9E}"/>
              </a:ext>
            </a:extLst>
          </p:cNvPr>
          <p:cNvSpPr>
            <a:spLocks noGrp="1"/>
          </p:cNvSpPr>
          <p:nvPr>
            <p:ph idx="1"/>
          </p:nvPr>
        </p:nvSpPr>
        <p:spPr>
          <a:xfrm>
            <a:off x="5066493" y="1299223"/>
            <a:ext cx="6586489" cy="3785419"/>
          </a:xfrm>
        </p:spPr>
        <p:txBody>
          <a:bodyPr>
            <a:noAutofit/>
          </a:bodyPr>
          <a:lstStyle/>
          <a:p>
            <a:r>
              <a:rPr lang="en-US" altLang="en-US" sz="1800" dirty="0">
                <a:latin typeface="Courier New" panose="02070309020205020404" pitchFamily="49" charset="0"/>
                <a:cs typeface="Courier New" panose="02070309020205020404" pitchFamily="49" charset="0"/>
              </a:rPr>
              <a:t>Race informs the experience of physical geography – environmental justice, bad air, depletion of access to green space, location of marginalized communities and sites of environmental disaster, decline, effects space—base health outcomes, harm, abandon and displacement communities </a:t>
            </a:r>
          </a:p>
          <a:p>
            <a:r>
              <a:rPr lang="en-US" altLang="en-US" sz="1800" dirty="0">
                <a:latin typeface="Courier New" panose="02070309020205020404" pitchFamily="49" charset="0"/>
                <a:cs typeface="Courier New" panose="02070309020205020404" pitchFamily="49" charset="0"/>
              </a:rPr>
              <a:t>Racism enacted spatially</a:t>
            </a:r>
          </a:p>
          <a:p>
            <a:r>
              <a:rPr lang="en-US" altLang="en-US" sz="1800" dirty="0">
                <a:latin typeface="Courier New" panose="02070309020205020404" pitchFamily="49" charset="0"/>
                <a:cs typeface="Courier New" panose="02070309020205020404" pitchFamily="49" charset="0"/>
              </a:rPr>
              <a:t>Racism and ecocide effect human and physical geographies and their relations (and the possibility of those relations)</a:t>
            </a:r>
          </a:p>
          <a:p>
            <a:r>
              <a:rPr lang="en-US" altLang="en-US" sz="1800" dirty="0">
                <a:latin typeface="Courier New" panose="02070309020205020404" pitchFamily="49" charset="0"/>
                <a:cs typeface="Courier New" panose="02070309020205020404" pitchFamily="49" charset="0"/>
              </a:rPr>
              <a:t>Crude delineation of blackness and degraded environments in afterlife of slavery, reductionism of pluralism and methodological difference, produces new determinism.</a:t>
            </a:r>
          </a:p>
          <a:p>
            <a:r>
              <a:rPr lang="en-US" altLang="en-US" sz="1800" dirty="0">
                <a:latin typeface="Courier New" panose="02070309020205020404" pitchFamily="49" charset="0"/>
                <a:cs typeface="Courier New" panose="02070309020205020404" pitchFamily="49" charset="0"/>
              </a:rPr>
              <a:t>Problem of reordering the methodological stakes without privileging calcified colonial categories (in their endorsement or critique).</a:t>
            </a:r>
          </a:p>
        </p:txBody>
      </p:sp>
      <p:pic>
        <p:nvPicPr>
          <p:cNvPr id="22530" name="Picture 2" descr="Space Invaders: Race, Gender and Bodies Out of Place: Amazon.co.uk: Puwar,  Nirmal: 9781859736593: Books">
            <a:hlinkClick r:id="rId2"/>
            <a:extLst>
              <a:ext uri="{FF2B5EF4-FFF2-40B4-BE49-F238E27FC236}">
                <a16:creationId xmlns:a16="http://schemas.microsoft.com/office/drawing/2014/main" id="{D69BEB1E-12A8-914C-80E7-40CD031506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11C2-337F-484B-A5C1-0FA1E7F782CE}"/>
              </a:ext>
            </a:extLst>
          </p:cNvPr>
          <p:cNvSpPr>
            <a:spLocks noGrp="1"/>
          </p:cNvSpPr>
          <p:nvPr>
            <p:ph type="title"/>
          </p:nvPr>
        </p:nvSpPr>
        <p:spPr>
          <a:xfrm>
            <a:off x="136894" y="203344"/>
            <a:ext cx="11225373" cy="990600"/>
          </a:xfrm>
        </p:spPr>
        <p:txBody>
          <a:bodyPr>
            <a:normAutofit fontScale="90000"/>
          </a:bodyPr>
          <a:lstStyle/>
          <a:p>
            <a:pPr>
              <a:defRPr/>
            </a:pPr>
            <a:r>
              <a:rPr lang="en-US" dirty="0">
                <a:latin typeface="Courier New" panose="02070309020205020404" pitchFamily="49" charset="0"/>
                <a:cs typeface="Courier New" panose="02070309020205020404" pitchFamily="49" charset="0"/>
              </a:rPr>
              <a:t>Resisting the </a:t>
            </a:r>
            <a:r>
              <a:rPr lang="en-US" b="1" dirty="0">
                <a:highlight>
                  <a:srgbClr val="FFFF00"/>
                </a:highlight>
                <a:latin typeface="Courier New" panose="02070309020205020404" pitchFamily="49" charset="0"/>
                <a:cs typeface="Courier New" panose="02070309020205020404" pitchFamily="49" charset="0"/>
              </a:rPr>
              <a:t>racial underpinnings of geography</a:t>
            </a:r>
          </a:p>
        </p:txBody>
      </p:sp>
      <p:sp>
        <p:nvSpPr>
          <p:cNvPr id="4" name="TextBox 3">
            <a:extLst>
              <a:ext uri="{FF2B5EF4-FFF2-40B4-BE49-F238E27FC236}">
                <a16:creationId xmlns:a16="http://schemas.microsoft.com/office/drawing/2014/main" id="{58DF156B-121E-6C4D-A195-F93AA8D9F116}"/>
              </a:ext>
            </a:extLst>
          </p:cNvPr>
          <p:cNvSpPr txBox="1"/>
          <p:nvPr/>
        </p:nvSpPr>
        <p:spPr>
          <a:xfrm>
            <a:off x="3403600" y="1256467"/>
            <a:ext cx="8788400" cy="5601533"/>
          </a:xfrm>
          <a:prstGeom prst="rect">
            <a:avLst/>
          </a:prstGeom>
          <a:noFill/>
        </p:spPr>
        <p:txBody>
          <a:bodyPr wrap="square">
            <a:spAutoFit/>
          </a:bodyPr>
          <a:lstStyle/>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Not reify racial identities made under colonialism </a:t>
            </a:r>
          </a:p>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Resistance to compression of life within dominant categories of power.</a:t>
            </a:r>
          </a:p>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Refusal of territory and territorial gain/figurations; cartographic refusal </a:t>
            </a:r>
          </a:p>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Different analytics of belonging and relation</a:t>
            </a:r>
          </a:p>
          <a:p>
            <a:pPr marL="285750" indent="-285750">
              <a:buFont typeface="Arial" panose="020B0604020202020204" pitchFamily="34" charset="0"/>
              <a:buChar char="•"/>
              <a:defRPr/>
            </a:pPr>
            <a:r>
              <a:rPr lang="en-GB" sz="2000" dirty="0">
                <a:latin typeface="Courier New" panose="02070309020205020404" pitchFamily="49" charset="0"/>
                <a:cs typeface="Courier New" panose="02070309020205020404" pitchFamily="49" charset="0"/>
              </a:rPr>
              <a:t>Leanne </a:t>
            </a:r>
            <a:r>
              <a:rPr lang="en-GB" sz="2000" dirty="0" err="1">
                <a:latin typeface="Courier New" panose="02070309020205020404" pitchFamily="49" charset="0"/>
                <a:cs typeface="Courier New" panose="02070309020205020404" pitchFamily="49" charset="0"/>
              </a:rPr>
              <a:t>Betasamosake</a:t>
            </a:r>
            <a:r>
              <a:rPr lang="en-GB"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Simpson - </a:t>
            </a:r>
            <a:r>
              <a:rPr lang="en-GB" sz="2000" i="1" dirty="0">
                <a:latin typeface="Courier New" panose="02070309020205020404" pitchFamily="49" charset="0"/>
                <a:cs typeface="Courier New" panose="02070309020205020404" pitchFamily="49" charset="0"/>
              </a:rPr>
              <a:t>Land as pedagogy</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Nishnaabeg</a:t>
            </a:r>
            <a:r>
              <a:rPr lang="en-GB" sz="2000" dirty="0">
                <a:latin typeface="Courier New" panose="02070309020205020404" pitchFamily="49" charset="0"/>
                <a:cs typeface="Courier New" panose="02070309020205020404" pitchFamily="49" charset="0"/>
              </a:rPr>
              <a:t> intelligence and rebellious transformation</a:t>
            </a:r>
            <a:endParaRPr lang="en-US" sz="2000"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Indigeneity as a mode of relation and rebellion against enforced geographies of domination</a:t>
            </a:r>
          </a:p>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Refusal of divisions of colonial binaries Man-Other, Nature-Culture, Human-Nonhuman, Colonizer-Colonized, World-Earth, Property-Earth)</a:t>
            </a:r>
          </a:p>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Indigenous &amp; Black geographies configure time and space differently, often as in movement, flux, unfixed but connected, not fenced off and isolated in binaries or categories.</a:t>
            </a:r>
          </a:p>
          <a:p>
            <a:pPr>
              <a:defRPr/>
            </a:pPr>
            <a:endParaRPr lang="en-US" dirty="0">
              <a:latin typeface="Courier New" panose="02070309020205020404" pitchFamily="49" charset="0"/>
              <a:cs typeface="Courier New" panose="02070309020205020404" pitchFamily="49" charset="0"/>
            </a:endParaRPr>
          </a:p>
        </p:txBody>
      </p:sp>
      <p:pic>
        <p:nvPicPr>
          <p:cNvPr id="48131" name="Picture 4" descr="Lost Coherence — Sylvia Wynter – Beyond Miranda's Meanings...">
            <a:hlinkClick r:id="rId2"/>
            <a:extLst>
              <a:ext uri="{FF2B5EF4-FFF2-40B4-BE49-F238E27FC236}">
                <a16:creationId xmlns:a16="http://schemas.microsoft.com/office/drawing/2014/main" id="{312DBE1E-5E9B-4148-92D5-9584C41133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428" y="1584324"/>
            <a:ext cx="2822899"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2">
            <a:extLst>
              <a:ext uri="{FF2B5EF4-FFF2-40B4-BE49-F238E27FC236}">
                <a16:creationId xmlns:a16="http://schemas.microsoft.com/office/drawing/2014/main" id="{5CA9A8EB-9C5E-9F45-9F7D-E8559292506F}"/>
              </a:ext>
            </a:extLst>
          </p:cNvPr>
          <p:cNvSpPr txBox="1">
            <a:spLocks noChangeArrowheads="1"/>
          </p:cNvSpPr>
          <p:nvPr/>
        </p:nvSpPr>
        <p:spPr bwMode="auto">
          <a:xfrm>
            <a:off x="255427" y="3784599"/>
            <a:ext cx="282289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latin typeface="Courier New" panose="02070309020205020404" pitchFamily="49" charset="0"/>
                <a:cs typeface="Courier New" panose="02070309020205020404" pitchFamily="49" charset="0"/>
              </a:rPr>
              <a:t>Franz Fanon:  </a:t>
            </a:r>
            <a:r>
              <a:rPr lang="en-US" altLang="en-US" dirty="0">
                <a:highlight>
                  <a:srgbClr val="FFFF00"/>
                </a:highlight>
                <a:latin typeface="Courier New" panose="02070309020205020404" pitchFamily="49" charset="0"/>
                <a:cs typeface="Courier New" panose="02070309020205020404" pitchFamily="49" charset="0"/>
              </a:rPr>
              <a:t>“Decolonization sets out to change the order of the world” </a:t>
            </a:r>
            <a:r>
              <a:rPr lang="en-US" altLang="en-US" i="1" dirty="0">
                <a:latin typeface="Courier New" panose="02070309020205020404" pitchFamily="49" charset="0"/>
                <a:cs typeface="Courier New" panose="02070309020205020404" pitchFamily="49" charset="0"/>
              </a:rPr>
              <a:t>The Wretched of the Earth</a:t>
            </a:r>
            <a:r>
              <a:rPr lang="en-US" altLang="en-US" dirty="0">
                <a:latin typeface="Courier New" panose="02070309020205020404" pitchFamily="49" charset="0"/>
                <a:cs typeface="Courier New" panose="02070309020205020404" pitchFamily="49" charset="0"/>
              </a:rPr>
              <a:t> (1963, 36)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a:extLst>
              <a:ext uri="{FF2B5EF4-FFF2-40B4-BE49-F238E27FC236}">
                <a16:creationId xmlns:a16="http://schemas.microsoft.com/office/drawing/2014/main" id="{028B601A-B3AE-EA41-9A8F-B9DAABB9629F}"/>
              </a:ext>
            </a:extLst>
          </p:cNvPr>
          <p:cNvSpPr>
            <a:spLocks noGrp="1"/>
          </p:cNvSpPr>
          <p:nvPr>
            <p:ph idx="1"/>
          </p:nvPr>
        </p:nvSpPr>
        <p:spPr>
          <a:xfrm>
            <a:off x="524933" y="325963"/>
            <a:ext cx="6112934" cy="4446591"/>
          </a:xfrm>
        </p:spPr>
        <p:txBody>
          <a:bodyPr>
            <a:normAutofit fontScale="92500" lnSpcReduction="20000"/>
          </a:bodyPr>
          <a:lstStyle/>
          <a:p>
            <a:r>
              <a:rPr lang="en-GB" altLang="en-US" dirty="0">
                <a:latin typeface="Courier New" panose="02070309020205020404" pitchFamily="49" charset="0"/>
                <a:cs typeface="Courier New" panose="02070309020205020404" pitchFamily="49" charset="0"/>
              </a:rPr>
              <a:t>The science behind the assignment of identity categories was generated by a division of geology (or </a:t>
            </a:r>
            <a:r>
              <a:rPr lang="en-GB" altLang="en-US" dirty="0" err="1">
                <a:latin typeface="Courier New" panose="02070309020205020404" pitchFamily="49" charset="0"/>
                <a:cs typeface="Courier New" panose="02070309020205020404" pitchFamily="49" charset="0"/>
              </a:rPr>
              <a:t>paleontology</a:t>
            </a:r>
            <a:r>
              <a:rPr lang="en-GB" altLang="en-US" dirty="0">
                <a:latin typeface="Courier New" panose="02070309020205020404" pitchFamily="49" charset="0"/>
                <a:cs typeface="Courier New" panose="02070309020205020404" pitchFamily="49" charset="0"/>
              </a:rPr>
              <a:t>) that looked at comparative anatomy and projected this ‘difference’ back through deep time, thereby naturalizing difference and claiming a special place for whiteness in the present hierarchy of being human (or, white supremacy).</a:t>
            </a:r>
          </a:p>
          <a:p>
            <a:endParaRPr lang="en-US" altLang="en-US" dirty="0">
              <a:latin typeface="Courier New" panose="02070309020205020404" pitchFamily="49" charset="0"/>
              <a:cs typeface="Courier New" panose="02070309020205020404" pitchFamily="49" charset="0"/>
            </a:endParaRPr>
          </a:p>
        </p:txBody>
      </p:sp>
      <p:pic>
        <p:nvPicPr>
          <p:cNvPr id="49154" name="Picture 2" descr="Agassiz types of mankind race biogeography | Map, Vintage world maps,  History">
            <a:hlinkClick r:id="rId2"/>
            <a:extLst>
              <a:ext uri="{FF2B5EF4-FFF2-40B4-BE49-F238E27FC236}">
                <a16:creationId xmlns:a16="http://schemas.microsoft.com/office/drawing/2014/main" id="{3F86E7BA-17FD-174E-86F1-F883912671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4657" y="325963"/>
            <a:ext cx="4848553" cy="327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15D06C0-E495-EC40-A0D1-7E951DA84E52}"/>
              </a:ext>
            </a:extLst>
          </p:cNvPr>
          <p:cNvSpPr txBox="1"/>
          <p:nvPr/>
        </p:nvSpPr>
        <p:spPr>
          <a:xfrm>
            <a:off x="399883" y="4772554"/>
            <a:ext cx="10866605" cy="1846659"/>
          </a:xfrm>
          <a:prstGeom prst="rect">
            <a:avLst/>
          </a:prstGeom>
          <a:noFill/>
        </p:spPr>
        <p:txBody>
          <a:bodyPr wrap="square">
            <a:spAutoFit/>
          </a:bodyPr>
          <a:lstStyle/>
          <a:p>
            <a:pPr marL="342900" indent="-342900">
              <a:buFont typeface="Arial" panose="020B0604020202020204" pitchFamily="34" charset="0"/>
              <a:buChar char="•"/>
              <a:defRPr/>
            </a:pPr>
            <a:r>
              <a:rPr lang="en-GB" sz="2400" dirty="0">
                <a:latin typeface="Courier New" panose="02070309020205020404" pitchFamily="49" charset="0"/>
                <a:cs typeface="Courier New" panose="02070309020205020404" pitchFamily="49" charset="0"/>
              </a:rPr>
              <a:t>Under colonial geographies, humanity was divided by into the categories of Humans, sub-humans and inhuman, and </a:t>
            </a:r>
            <a:r>
              <a:rPr lang="en-GB" sz="2400" dirty="0">
                <a:highlight>
                  <a:srgbClr val="FFFF00"/>
                </a:highlight>
                <a:latin typeface="Courier New" panose="02070309020205020404" pitchFamily="49" charset="0"/>
                <a:cs typeface="Courier New" panose="02070309020205020404" pitchFamily="49" charset="0"/>
              </a:rPr>
              <a:t>races were mapped into different ‘zones’ of the earth as civilized or barbaric.</a:t>
            </a:r>
            <a:endParaRPr lang="en-US" sz="2400" dirty="0">
              <a:highlight>
                <a:srgbClr val="FFFF00"/>
              </a:highlight>
              <a:latin typeface="Courier New" panose="02070309020205020404" pitchFamily="49" charset="0"/>
              <a:cs typeface="Courier New" panose="02070309020205020404" pitchFamily="49" charset="0"/>
            </a:endParaRPr>
          </a:p>
          <a:p>
            <a:pPr>
              <a:defRPr/>
            </a:pPr>
            <a:endParaRPr lang="en-US" dirty="0">
              <a:latin typeface="Courier New" panose="02070309020205020404" pitchFamily="49" charset="0"/>
              <a:cs typeface="Courier New" panose="02070309020205020404" pitchFamily="49" charset="0"/>
            </a:endParaRPr>
          </a:p>
        </p:txBody>
      </p:sp>
      <p:sp>
        <p:nvSpPr>
          <p:cNvPr id="49156" name="TextBox 5">
            <a:extLst>
              <a:ext uri="{FF2B5EF4-FFF2-40B4-BE49-F238E27FC236}">
                <a16:creationId xmlns:a16="http://schemas.microsoft.com/office/drawing/2014/main" id="{F5BF910D-D6A9-1D40-82E6-E5AB9A3D7D00}"/>
              </a:ext>
            </a:extLst>
          </p:cNvPr>
          <p:cNvSpPr txBox="1">
            <a:spLocks noChangeArrowheads="1"/>
          </p:cNvSpPr>
          <p:nvPr/>
        </p:nvSpPr>
        <p:spPr bwMode="auto">
          <a:xfrm>
            <a:off x="6914658" y="3722949"/>
            <a:ext cx="48485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latin typeface="Courier New" panose="02070309020205020404" pitchFamily="49" charset="0"/>
                <a:cs typeface="Courier New" panose="02070309020205020404" pitchFamily="49" charset="0"/>
              </a:rPr>
              <a:t>Bioregionalism according to race – Prof. Agassiz, Harvard University.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Freeform: Shape 78">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0184" name="Picture 16" descr="Duke University Press - Decolonizing Dialectics">
            <a:hlinkClick r:id="rId2"/>
            <a:extLst>
              <a:ext uri="{FF2B5EF4-FFF2-40B4-BE49-F238E27FC236}">
                <a16:creationId xmlns:a16="http://schemas.microsoft.com/office/drawing/2014/main" id="{D79F765B-470C-5F41-8B49-F966456611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3763" y="642938"/>
            <a:ext cx="1484313" cy="20589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How I Use Herbs to Decolonize (and you can too) — Living Medicine Project">
            <a:hlinkClick r:id="rId4"/>
            <a:extLst>
              <a:ext uri="{FF2B5EF4-FFF2-40B4-BE49-F238E27FC236}">
                <a16:creationId xmlns:a16="http://schemas.microsoft.com/office/drawing/2014/main" id="{680732BE-16FB-3346-976C-63C125BCA9C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3763" y="2774950"/>
            <a:ext cx="1484313" cy="1949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4" descr="Practicing Decolonization - Programs – Slought">
            <a:hlinkClick r:id="rId6"/>
            <a:extLst>
              <a:ext uri="{FF2B5EF4-FFF2-40B4-BE49-F238E27FC236}">
                <a16:creationId xmlns:a16="http://schemas.microsoft.com/office/drawing/2014/main" id="{97C0E6F5-A926-6C45-812E-1D340DF7F14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449513" y="642938"/>
            <a:ext cx="3030538" cy="17494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8" descr="Eve Tuck and K. Wayne Yang: &quot;Decolonization Is Not A Metaphor&quot; - Buddhist  Peace Fellowship">
            <a:hlinkClick r:id="rId8"/>
            <a:extLst>
              <a:ext uri="{FF2B5EF4-FFF2-40B4-BE49-F238E27FC236}">
                <a16:creationId xmlns:a16="http://schemas.microsoft.com/office/drawing/2014/main" id="{26ABE5DC-0189-E14C-8E36-D4B51EAB0D9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49513" y="2463800"/>
            <a:ext cx="3030538" cy="22590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2" descr="Doing The Work: The Historian's Place in Indigenization and Decolonization  – Active History">
            <a:hlinkClick r:id="rId10"/>
            <a:extLst>
              <a:ext uri="{FF2B5EF4-FFF2-40B4-BE49-F238E27FC236}">
                <a16:creationId xmlns:a16="http://schemas.microsoft.com/office/drawing/2014/main" id="{84B00C9A-B69F-DC4C-BABA-D43F0ADD7BB9}"/>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553075" y="642938"/>
            <a:ext cx="3128963" cy="40798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2" descr="Decolonize Your Curriculum - Home | Facebook">
            <a:hlinkClick r:id="rId12"/>
            <a:extLst>
              <a:ext uri="{FF2B5EF4-FFF2-40B4-BE49-F238E27FC236}">
                <a16:creationId xmlns:a16="http://schemas.microsoft.com/office/drawing/2014/main" id="{CEC274C5-0FB1-804D-B46C-64EC03BA669E}"/>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751888" y="642938"/>
            <a:ext cx="2544763" cy="25447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0" descr="DTP">
            <a:hlinkClick r:id="rId14"/>
            <a:extLst>
              <a:ext uri="{FF2B5EF4-FFF2-40B4-BE49-F238E27FC236}">
                <a16:creationId xmlns:a16="http://schemas.microsoft.com/office/drawing/2014/main" id="{AE816B42-07B5-1A4C-A78D-A252AB46CC67}"/>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751888" y="3259138"/>
            <a:ext cx="2544763" cy="1463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C8AACB6-558E-DA4F-8509-8636633370D5}"/>
              </a:ext>
            </a:extLst>
          </p:cNvPr>
          <p:cNvSpPr>
            <a:spLocks noGrp="1"/>
          </p:cNvSpPr>
          <p:nvPr>
            <p:ph type="title"/>
          </p:nvPr>
        </p:nvSpPr>
        <p:spPr>
          <a:xfrm>
            <a:off x="893763" y="5761669"/>
            <a:ext cx="8078342" cy="1096331"/>
          </a:xfrm>
        </p:spPr>
        <p:txBody>
          <a:bodyPr>
            <a:normAutofit fontScale="90000"/>
          </a:bodyPr>
          <a:lstStyle/>
          <a:p>
            <a:pPr>
              <a:defRPr/>
            </a:pPr>
            <a:r>
              <a:rPr lang="en-US" sz="3400" b="1" dirty="0">
                <a:highlight>
                  <a:srgbClr val="FFFF00"/>
                </a:highlight>
                <a:latin typeface="Courier New" panose="02070309020205020404" pitchFamily="49" charset="0"/>
                <a:cs typeface="Courier New" panose="02070309020205020404" pitchFamily="49" charset="0"/>
              </a:rPr>
              <a:t>Decolonial Times? Or Colonialism </a:t>
            </a:r>
            <a:r>
              <a:rPr lang="en-US" sz="3400" b="1" i="1" dirty="0">
                <a:highlight>
                  <a:srgbClr val="FFFF00"/>
                </a:highlight>
                <a:latin typeface="Courier New" panose="02070309020205020404" pitchFamily="49" charset="0"/>
                <a:cs typeface="Courier New" panose="02070309020205020404" pitchFamily="49" charset="0"/>
              </a:rPr>
              <a:t>Now</a:t>
            </a:r>
            <a:r>
              <a:rPr lang="en-US" sz="3400" b="1" dirty="0">
                <a:highlight>
                  <a:srgbClr val="FFFF00"/>
                </a:highlight>
                <a:latin typeface="Courier New" panose="02070309020205020404" pitchFamily="49" charset="0"/>
                <a:cs typeface="Courier New" panose="02070309020205020404" pitchFamily="49" charset="0"/>
              </a:rPr>
              <a:t>?</a:t>
            </a:r>
            <a:br>
              <a:rPr lang="en-GB" sz="3400" b="1" dirty="0">
                <a:highlight>
                  <a:srgbClr val="FFFF00"/>
                </a:highlight>
                <a:latin typeface="Courier New" panose="02070309020205020404" pitchFamily="49" charset="0"/>
                <a:cs typeface="Courier New" panose="02070309020205020404" pitchFamily="49" charset="0"/>
              </a:rPr>
            </a:br>
            <a:endParaRPr lang="en-US" sz="3400" b="1" dirty="0">
              <a:highlight>
                <a:srgbClr val="FFFF00"/>
              </a:highlight>
              <a:latin typeface="Courier New" panose="02070309020205020404" pitchFamily="49" charset="0"/>
              <a:cs typeface="Courier New" panose="02070309020205020404" pitchFamily="49"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1" name="Object 8">
            <a:extLst>
              <a:ext uri="{FF2B5EF4-FFF2-40B4-BE49-F238E27FC236}">
                <a16:creationId xmlns:a16="http://schemas.microsoft.com/office/drawing/2014/main" id="{CD937869-BA0B-9740-B370-ACBD2DC0088C}"/>
              </a:ext>
            </a:extLst>
          </p:cNvPr>
          <p:cNvGraphicFramePr>
            <a:graphicFrameLocks noChangeAspect="1"/>
          </p:cNvGraphicFramePr>
          <p:nvPr/>
        </p:nvGraphicFramePr>
        <p:xfrm>
          <a:off x="3503614" y="123825"/>
          <a:ext cx="4897437" cy="6762750"/>
        </p:xfrm>
        <a:graphic>
          <a:graphicData uri="http://schemas.openxmlformats.org/presentationml/2006/ole">
            <mc:AlternateContent xmlns:mc="http://schemas.openxmlformats.org/markup-compatibility/2006">
              <mc:Choice xmlns:v="urn:schemas-microsoft-com:vml" Requires="v">
                <p:oleObj name="Document" r:id="rId2" imgW="5943600" imgH="8140700" progId="Word.Document.12">
                  <p:embed/>
                </p:oleObj>
              </mc:Choice>
              <mc:Fallback>
                <p:oleObj name="Document" r:id="rId2" imgW="5943600" imgH="8140700" progId="Word.Document.12">
                  <p:embed/>
                  <p:pic>
                    <p:nvPicPr>
                      <p:cNvPr id="51201" name="Object 8">
                        <a:extLst>
                          <a:ext uri="{FF2B5EF4-FFF2-40B4-BE49-F238E27FC236}">
                            <a16:creationId xmlns:a16="http://schemas.microsoft.com/office/drawing/2014/main" id="{CD937869-BA0B-9740-B370-ACBD2DC00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123825"/>
                        <a:ext cx="4897437"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5" name="Object 3">
            <a:extLst>
              <a:ext uri="{FF2B5EF4-FFF2-40B4-BE49-F238E27FC236}">
                <a16:creationId xmlns:a16="http://schemas.microsoft.com/office/drawing/2014/main" id="{3D4595AE-7843-1448-AF94-E188FB9CA907}"/>
              </a:ext>
            </a:extLst>
          </p:cNvPr>
          <p:cNvGraphicFramePr>
            <a:graphicFrameLocks noChangeAspect="1"/>
          </p:cNvGraphicFramePr>
          <p:nvPr>
            <p:extLst>
              <p:ext uri="{D42A27DB-BD31-4B8C-83A1-F6EECF244321}">
                <p14:modId xmlns:p14="http://schemas.microsoft.com/office/powerpoint/2010/main" val="3401644486"/>
              </p:ext>
            </p:extLst>
          </p:nvPr>
        </p:nvGraphicFramePr>
        <p:xfrm>
          <a:off x="2444750" y="196850"/>
          <a:ext cx="7302500" cy="6464300"/>
        </p:xfrm>
        <a:graphic>
          <a:graphicData uri="http://schemas.openxmlformats.org/presentationml/2006/ole">
            <mc:AlternateContent xmlns:mc="http://schemas.openxmlformats.org/markup-compatibility/2006">
              <mc:Choice xmlns:v="urn:schemas-microsoft-com:vml" Requires="v">
                <p:oleObj name="Document" r:id="rId2" imgW="6858000" imgH="6070600" progId="Word.Document.12">
                  <p:embed/>
                </p:oleObj>
              </mc:Choice>
              <mc:Fallback>
                <p:oleObj name="Document" r:id="rId2" imgW="6858000" imgH="6070600" progId="Word.Document.12">
                  <p:embed/>
                  <p:pic>
                    <p:nvPicPr>
                      <p:cNvPr id="52225" name="Object 3">
                        <a:extLst>
                          <a:ext uri="{FF2B5EF4-FFF2-40B4-BE49-F238E27FC236}">
                            <a16:creationId xmlns:a16="http://schemas.microsoft.com/office/drawing/2014/main" id="{3D4595AE-7843-1448-AF94-E188FB9CA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196850"/>
                        <a:ext cx="73025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A close up of text on a black background&#10;&#10;Description automatically generated">
            <a:extLst>
              <a:ext uri="{FF2B5EF4-FFF2-40B4-BE49-F238E27FC236}">
                <a16:creationId xmlns:a16="http://schemas.microsoft.com/office/drawing/2014/main" id="{13D29B02-6D70-2548-AD8D-E775553F80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273779" cy="491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6" descr="A close up of text on a black background&#10;&#10;Description automatically generated">
            <a:extLst>
              <a:ext uri="{FF2B5EF4-FFF2-40B4-BE49-F238E27FC236}">
                <a16:creationId xmlns:a16="http://schemas.microsoft.com/office/drawing/2014/main" id="{C557E78F-0BD7-4047-AC63-6ED8C33F23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318000"/>
            <a:ext cx="3297345" cy="25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998B192-7858-2A4D-A3A9-89EA0D2A5032}"/>
              </a:ext>
            </a:extLst>
          </p:cNvPr>
          <p:cNvSpPr txBox="1"/>
          <p:nvPr/>
        </p:nvSpPr>
        <p:spPr>
          <a:xfrm>
            <a:off x="3606800" y="180447"/>
            <a:ext cx="8246533" cy="5786199"/>
          </a:xfrm>
          <a:prstGeom prst="rect">
            <a:avLst/>
          </a:prstGeom>
          <a:noFill/>
        </p:spPr>
        <p:txBody>
          <a:bodyPr wrap="square">
            <a:spAutoFit/>
          </a:bodyPr>
          <a:lstStyle/>
          <a:p>
            <a:pPr>
              <a:defRPr/>
            </a:pPr>
            <a:r>
              <a:rPr lang="en-US" sz="3200" b="1" dirty="0">
                <a:highlight>
                  <a:srgbClr val="FFFF00"/>
                </a:highlight>
                <a:latin typeface="Courier New" panose="02070309020205020404" pitchFamily="49" charset="0"/>
                <a:cs typeface="Courier New" panose="02070309020205020404" pitchFamily="49" charset="0"/>
              </a:rPr>
              <a:t>Methods Matter</a:t>
            </a:r>
          </a:p>
          <a:p>
            <a:pPr>
              <a:defRPr/>
            </a:pPr>
            <a:endParaRPr lang="en-US"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Methods are a form of epistemological praxis</a:t>
            </a:r>
          </a:p>
          <a:p>
            <a:pPr marL="285750" indent="-285750">
              <a:buFont typeface="Arial" panose="020B0604020202020204" pitchFamily="34" charset="0"/>
              <a:buChar char="•"/>
              <a:defRPr/>
            </a:pPr>
            <a:r>
              <a:rPr lang="en-US" sz="2000" dirty="0">
                <a:latin typeface="Courier New" panose="02070309020205020404" pitchFamily="49" charset="0"/>
                <a:cs typeface="Courier New" panose="02070309020205020404" pitchFamily="49" charset="0"/>
              </a:rPr>
              <a:t>Changing research methods is as important as changing the foci of research </a:t>
            </a:r>
          </a:p>
          <a:p>
            <a:pPr marL="285750" indent="-285750">
              <a:buFont typeface="Arial" panose="020B0604020202020204" pitchFamily="34" charset="0"/>
              <a:buChar char="•"/>
              <a:defRPr/>
            </a:pPr>
            <a:endParaRPr lang="en-US" sz="2000"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defRPr/>
            </a:pPr>
            <a:r>
              <a:rPr lang="en-GB" sz="2000" b="1" dirty="0">
                <a:latin typeface="Courier New" panose="02070309020205020404" pitchFamily="49" charset="0"/>
                <a:cs typeface="Courier New" panose="02070309020205020404" pitchFamily="49" charset="0"/>
              </a:rPr>
              <a:t>Decolonial approaches</a:t>
            </a:r>
            <a:r>
              <a:rPr lang="en-GB" sz="2000" dirty="0">
                <a:latin typeface="Courier New" panose="02070309020205020404" pitchFamily="49" charset="0"/>
                <a:cs typeface="Courier New" panose="02070309020205020404" pitchFamily="49" charset="0"/>
              </a:rPr>
              <a:t> identify research as a significant site of struggle between the interests and </a:t>
            </a:r>
            <a:r>
              <a:rPr lang="en-GB" sz="2000" b="1" dirty="0">
                <a:latin typeface="Courier New" panose="02070309020205020404" pitchFamily="49" charset="0"/>
                <a:cs typeface="Courier New" panose="02070309020205020404" pitchFamily="49" charset="0"/>
              </a:rPr>
              <a:t>ways</a:t>
            </a:r>
            <a:r>
              <a:rPr lang="en-GB" sz="2000" dirty="0">
                <a:latin typeface="Courier New" panose="02070309020205020404" pitchFamily="49" charset="0"/>
                <a:cs typeface="Courier New" panose="02070309020205020404" pitchFamily="49" charset="0"/>
              </a:rPr>
              <a:t> of knowing of the researcher and interests and </a:t>
            </a:r>
            <a:r>
              <a:rPr lang="en-GB" sz="2000" b="1" dirty="0">
                <a:latin typeface="Courier New" panose="02070309020205020404" pitchFamily="49" charset="0"/>
                <a:cs typeface="Courier New" panose="02070309020205020404" pitchFamily="49" charset="0"/>
              </a:rPr>
              <a:t>ways</a:t>
            </a:r>
            <a:r>
              <a:rPr lang="en-GB" sz="2000" dirty="0">
                <a:latin typeface="Courier New" panose="02070309020205020404" pitchFamily="49" charset="0"/>
                <a:cs typeface="Courier New" panose="02070309020205020404" pitchFamily="49" charset="0"/>
              </a:rPr>
              <a:t> of resisting of participants</a:t>
            </a:r>
          </a:p>
          <a:p>
            <a:pPr>
              <a:defRPr/>
            </a:pPr>
            <a:endParaRPr lang="en-GB" sz="2000"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defRPr/>
            </a:pPr>
            <a:r>
              <a:rPr lang="en-GB" sz="2000" i="1" dirty="0">
                <a:highlight>
                  <a:srgbClr val="FFFF00"/>
                </a:highlight>
                <a:latin typeface="Courier New" panose="02070309020205020404" pitchFamily="49" charset="0"/>
                <a:cs typeface="Courier New" panose="02070309020205020404" pitchFamily="49" charset="0"/>
              </a:rPr>
              <a:t>How can research disrupt rather than reproduce existing modes of power?</a:t>
            </a:r>
          </a:p>
          <a:p>
            <a:pPr>
              <a:defRPr/>
            </a:pPr>
            <a:endParaRPr lang="en-GB" sz="2000"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defRPr/>
            </a:pPr>
            <a:r>
              <a:rPr lang="en-GB" sz="2000" dirty="0">
                <a:latin typeface="Courier New" panose="02070309020205020404" pitchFamily="49" charset="0"/>
                <a:cs typeface="Courier New" panose="02070309020205020404" pitchFamily="49" charset="0"/>
              </a:rPr>
              <a:t>Decolonising methodology begins with unmasking the modern world system and the global order as the broader context from which re-search and methodology.</a:t>
            </a:r>
            <a:endParaRPr lang="en-US" sz="2000" dirty="0">
              <a:latin typeface="Courier New" panose="02070309020205020404" pitchFamily="49" charset="0"/>
              <a:cs typeface="Courier New" panose="02070309020205020404"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4" name="Rectangle 2">
            <a:extLst>
              <a:ext uri="{FF2B5EF4-FFF2-40B4-BE49-F238E27FC236}">
                <a16:creationId xmlns:a16="http://schemas.microsoft.com/office/drawing/2014/main" id="{53B81996-D5FE-7A4F-B14C-0480865BB183}"/>
              </a:ext>
            </a:extLst>
          </p:cNvPr>
          <p:cNvSpPr>
            <a:spLocks noGrp="1" noChangeArrowheads="1"/>
          </p:cNvSpPr>
          <p:nvPr>
            <p:ph type="title"/>
          </p:nvPr>
        </p:nvSpPr>
        <p:spPr bwMode="auto">
          <a:xfrm>
            <a:off x="524741" y="620392"/>
            <a:ext cx="3808268" cy="5504688"/>
          </a:xfrm>
        </p:spPr>
        <p:txBody>
          <a:bodyPr numCol="1" anchorCtr="0" compatLnSpc="1">
            <a:prstTxWarp prst="textNoShape">
              <a:avLst/>
            </a:prstTxWarp>
            <a:normAutofit/>
          </a:bodyPr>
          <a:lstStyle/>
          <a:p>
            <a:pPr>
              <a:defRPr/>
            </a:pPr>
            <a:r>
              <a:rPr lang="en-GB" altLang="en-US" sz="4200">
                <a:solidFill>
                  <a:schemeClr val="bg1"/>
                </a:solidFill>
                <a:latin typeface="Courier New" panose="02070309020205020404" pitchFamily="49" charset="0"/>
                <a:cs typeface="Courier New" panose="02070309020205020404" pitchFamily="49" charset="0"/>
              </a:rPr>
              <a:t>Small group discussions</a:t>
            </a:r>
          </a:p>
        </p:txBody>
      </p:sp>
      <p:graphicFrame>
        <p:nvGraphicFramePr>
          <p:cNvPr id="83972" name="Rectangle 3">
            <a:extLst>
              <a:ext uri="{FF2B5EF4-FFF2-40B4-BE49-F238E27FC236}">
                <a16:creationId xmlns:a16="http://schemas.microsoft.com/office/drawing/2014/main" id="{172C4EFB-7AD9-47CD-B97E-198310030C91}"/>
              </a:ext>
            </a:extLst>
          </p:cNvPr>
          <p:cNvGraphicFramePr/>
          <p:nvPr>
            <p:extLst>
              <p:ext uri="{D42A27DB-BD31-4B8C-83A1-F6EECF244321}">
                <p14:modId xmlns:p14="http://schemas.microsoft.com/office/powerpoint/2010/main" val="7740617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3A4F-E6EF-D341-80A8-9E3E679F5216}"/>
              </a:ext>
            </a:extLst>
          </p:cNvPr>
          <p:cNvSpPr>
            <a:spLocks noGrp="1"/>
          </p:cNvSpPr>
          <p:nvPr>
            <p:ph type="title"/>
          </p:nvPr>
        </p:nvSpPr>
        <p:spPr>
          <a:xfrm>
            <a:off x="537964" y="26135"/>
            <a:ext cx="8905214" cy="1412433"/>
          </a:xfrm>
        </p:spPr>
        <p:txBody>
          <a:bodyPr>
            <a:normAutofit/>
          </a:bodyPr>
          <a:lstStyle/>
          <a:p>
            <a:pPr>
              <a:defRPr/>
            </a:pPr>
            <a:r>
              <a:rPr lang="en-US" dirty="0">
                <a:highlight>
                  <a:srgbClr val="FFFF00"/>
                </a:highlight>
                <a:latin typeface="Courier New" panose="02070309020205020404" pitchFamily="49" charset="0"/>
                <a:cs typeface="Courier New" panose="02070309020205020404" pitchFamily="49" charset="0"/>
              </a:rPr>
              <a:t>Research as a ‘dirty word’</a:t>
            </a:r>
          </a:p>
        </p:txBody>
      </p:sp>
      <p:sp>
        <p:nvSpPr>
          <p:cNvPr id="87042" name="Content Placeholder 2">
            <a:extLst>
              <a:ext uri="{FF2B5EF4-FFF2-40B4-BE49-F238E27FC236}">
                <a16:creationId xmlns:a16="http://schemas.microsoft.com/office/drawing/2014/main" id="{AB64DB61-6A3D-B842-A671-33F743E3B648}"/>
              </a:ext>
            </a:extLst>
          </p:cNvPr>
          <p:cNvSpPr>
            <a:spLocks noGrp="1"/>
          </p:cNvSpPr>
          <p:nvPr>
            <p:ph idx="1"/>
          </p:nvPr>
        </p:nvSpPr>
        <p:spPr>
          <a:xfrm>
            <a:off x="537964" y="1401763"/>
            <a:ext cx="8905213" cy="2797704"/>
          </a:xfrm>
        </p:spPr>
        <p:txBody>
          <a:bodyPr>
            <a:normAutofit/>
          </a:bodyPr>
          <a:lstStyle/>
          <a:p>
            <a:r>
              <a:rPr lang="en-GB" altLang="en-US" sz="1800" dirty="0">
                <a:latin typeface="Courier New" panose="02070309020205020404" pitchFamily="49" charset="0"/>
                <a:cs typeface="Courier New" panose="02070309020205020404" pitchFamily="49" charset="0"/>
              </a:rPr>
              <a:t>“The word itself, ‘research’, is probably one of the dirtiest words in the indigenous world’s vocabulary. When mentioned in many indigenous contexts, it stirs up silence, it conjures up bad memories…”</a:t>
            </a:r>
          </a:p>
          <a:p>
            <a:r>
              <a:rPr lang="en-GB" altLang="en-US" sz="1800" dirty="0">
                <a:latin typeface="Courier New" panose="02070309020205020404" pitchFamily="49" charset="0"/>
                <a:cs typeface="Courier New" panose="02070309020205020404" pitchFamily="49" charset="0"/>
              </a:rPr>
              <a:t>“The ways in which scientific research is implicated in the worst excesses of colonialism remains a powerful remembered history for many of the world’s colonized peoples... It galls us that Western researchers and intellectuals can assume to know all that it is possible to know of us, on the basis of their brief encounters with some of us”</a:t>
            </a:r>
          </a:p>
        </p:txBody>
      </p:sp>
      <p:pic>
        <p:nvPicPr>
          <p:cNvPr id="87043" name="Picture 4">
            <a:extLst>
              <a:ext uri="{FF2B5EF4-FFF2-40B4-BE49-F238E27FC236}">
                <a16:creationId xmlns:a16="http://schemas.microsoft.com/office/drawing/2014/main" id="{3CE27997-B41A-2C44-B80F-C29F7E810D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02944" y="0"/>
            <a:ext cx="2689056" cy="380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6923F11-EA69-E748-9CF3-213CC895FB86}"/>
              </a:ext>
            </a:extLst>
          </p:cNvPr>
          <p:cNvSpPr/>
          <p:nvPr/>
        </p:nvSpPr>
        <p:spPr>
          <a:xfrm>
            <a:off x="537964" y="4292600"/>
            <a:ext cx="11298435" cy="2215991"/>
          </a:xfrm>
          <a:prstGeom prst="rect">
            <a:avLst/>
          </a:prstGeom>
        </p:spPr>
        <p:txBody>
          <a:bodyPr wrap="square">
            <a:spAutoFit/>
          </a:bodyPr>
          <a:lstStyle/>
          <a:p>
            <a:pPr marL="214313" indent="-214313">
              <a:buFont typeface="Arial" panose="020B0604020202020204" pitchFamily="34" charset="0"/>
              <a:buChar char="•"/>
              <a:defRPr/>
            </a:pPr>
            <a:r>
              <a:rPr lang="en-GB" sz="2000" dirty="0">
                <a:latin typeface="Courier New" panose="02070309020205020404" pitchFamily="49" charset="0"/>
                <a:cs typeface="Courier New" panose="02070309020205020404" pitchFamily="49" charset="0"/>
              </a:rPr>
              <a:t>“The globalization of knowledge and Western culture constantly reaffirms the </a:t>
            </a:r>
            <a:r>
              <a:rPr lang="en-GB" sz="2000" dirty="0">
                <a:highlight>
                  <a:srgbClr val="FFFF00"/>
                </a:highlight>
                <a:latin typeface="Courier New" panose="02070309020205020404" pitchFamily="49" charset="0"/>
                <a:cs typeface="Courier New" panose="02070309020205020404" pitchFamily="49" charset="0"/>
              </a:rPr>
              <a:t>West’s view of itself as the centre of legitimate knowledge, the arbiter of what counts as knowledge and the source of ‘civilized’ knowledge. This form of global knowledge is generally referred to as </a:t>
            </a:r>
            <a:r>
              <a:rPr lang="en-GB" sz="2000" b="1" dirty="0">
                <a:solidFill>
                  <a:schemeClr val="tx2"/>
                </a:solidFill>
                <a:highlight>
                  <a:srgbClr val="FFFF00"/>
                </a:highlight>
                <a:latin typeface="Courier New" panose="02070309020205020404" pitchFamily="49" charset="0"/>
                <a:cs typeface="Courier New" panose="02070309020205020404" pitchFamily="49" charset="0"/>
              </a:rPr>
              <a:t>‘universal’ knowledge</a:t>
            </a:r>
            <a:r>
              <a:rPr lang="en-GB" sz="2000" dirty="0">
                <a:highlight>
                  <a:srgbClr val="FFFF00"/>
                </a:highlight>
                <a:latin typeface="Courier New" panose="02070309020205020404" pitchFamily="49" charset="0"/>
                <a:cs typeface="Courier New" panose="02070309020205020404" pitchFamily="49" charset="0"/>
              </a:rPr>
              <a:t>, available to all and not really ‘owned’ by anyone</a:t>
            </a:r>
            <a:r>
              <a:rPr lang="en-GB" sz="2000" dirty="0">
                <a:latin typeface="Courier New" panose="02070309020205020404" pitchFamily="49" charset="0"/>
                <a:cs typeface="Courier New" panose="02070309020205020404" pitchFamily="49" charset="0"/>
              </a:rPr>
              <a:t>” </a:t>
            </a: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Smith 2012 </a:t>
            </a:r>
            <a:r>
              <a:rPr lang="en-GB" b="1" i="1" dirty="0">
                <a:latin typeface="Courier New" panose="02070309020205020404" pitchFamily="49" charset="0"/>
                <a:cs typeface="Courier New" panose="02070309020205020404" pitchFamily="49" charset="0"/>
              </a:rPr>
              <a:t>Decolonizing Methodologies: Research and Indigenous Peoples, </a:t>
            </a:r>
            <a:r>
              <a:rPr lang="en-GB" b="1" dirty="0">
                <a:latin typeface="Courier New" panose="02070309020205020404" pitchFamily="49" charset="0"/>
                <a:cs typeface="Courier New" panose="02070309020205020404" pitchFamily="49" charset="0"/>
              </a:rPr>
              <a:t>Zed: London: 1; 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F7D0-4EEA-8541-A70B-EC90B6A24A7A}"/>
              </a:ext>
            </a:extLst>
          </p:cNvPr>
          <p:cNvSpPr>
            <a:spLocks noGrp="1"/>
          </p:cNvSpPr>
          <p:nvPr>
            <p:ph type="title"/>
          </p:nvPr>
        </p:nvSpPr>
        <p:spPr>
          <a:xfrm>
            <a:off x="389468" y="256381"/>
            <a:ext cx="6400800" cy="990600"/>
          </a:xfrm>
        </p:spPr>
        <p:txBody>
          <a:bodyPr>
            <a:normAutofit/>
          </a:bodyPr>
          <a:lstStyle/>
          <a:p>
            <a:pPr>
              <a:defRPr/>
            </a:pPr>
            <a:r>
              <a:rPr lang="en-US" sz="3200" dirty="0">
                <a:highlight>
                  <a:srgbClr val="FFFF00"/>
                </a:highlight>
                <a:latin typeface="Courier New" panose="02070309020205020404" pitchFamily="49" charset="0"/>
                <a:cs typeface="Courier New" panose="02070309020205020404" pitchFamily="49" charset="0"/>
              </a:rPr>
              <a:t>Researching ‘time’ and ‘space’</a:t>
            </a:r>
          </a:p>
        </p:txBody>
      </p:sp>
      <p:sp>
        <p:nvSpPr>
          <p:cNvPr id="3" name="Content Placeholder 2">
            <a:extLst>
              <a:ext uri="{FF2B5EF4-FFF2-40B4-BE49-F238E27FC236}">
                <a16:creationId xmlns:a16="http://schemas.microsoft.com/office/drawing/2014/main" id="{17E0615D-B26E-2C46-8037-98E243B6CBCF}"/>
              </a:ext>
            </a:extLst>
          </p:cNvPr>
          <p:cNvSpPr>
            <a:spLocks noGrp="1"/>
          </p:cNvSpPr>
          <p:nvPr>
            <p:ph idx="1"/>
          </p:nvPr>
        </p:nvSpPr>
        <p:spPr>
          <a:xfrm>
            <a:off x="389467" y="1249363"/>
            <a:ext cx="6176099" cy="3875087"/>
          </a:xfrm>
        </p:spPr>
        <p:txBody>
          <a:bodyPr>
            <a:noAutofit/>
          </a:bodyPr>
          <a:lstStyle/>
          <a:p>
            <a:pPr marL="0" indent="0">
              <a:buNone/>
              <a:defRPr/>
            </a:pPr>
            <a:r>
              <a:rPr lang="en-GB" sz="2000" dirty="0">
                <a:latin typeface="Courier New" panose="02070309020205020404" pitchFamily="49" charset="0"/>
                <a:cs typeface="Courier New" panose="02070309020205020404" pitchFamily="49" charset="0"/>
              </a:rPr>
              <a:t>Within the Western archive of knowledge: </a:t>
            </a:r>
          </a:p>
          <a:p>
            <a:pPr>
              <a:defRPr/>
            </a:pPr>
            <a:r>
              <a:rPr lang="en-GB" sz="2000" b="1" dirty="0">
                <a:latin typeface="Courier New" panose="02070309020205020404" pitchFamily="49" charset="0"/>
                <a:cs typeface="Courier New" panose="02070309020205020404" pitchFamily="49" charset="0"/>
              </a:rPr>
              <a:t>Time</a:t>
            </a:r>
            <a:r>
              <a:rPr lang="en-GB" sz="2000" dirty="0">
                <a:latin typeface="Courier New" panose="02070309020205020404" pitchFamily="49" charset="0"/>
                <a:cs typeface="Courier New" panose="02070309020205020404" pitchFamily="49" charset="0"/>
              </a:rPr>
              <a:t> is associated with productive activity. The industrial revolution created a distinction between ‘work’ (productive) and ‘leisure’ (unproductive time), underpinned by Protestant work ethic which emphasised work as a moral and spiritual good  </a:t>
            </a:r>
          </a:p>
          <a:p>
            <a:pPr>
              <a:defRPr/>
            </a:pPr>
            <a:r>
              <a:rPr lang="en-GB" sz="2000" dirty="0">
                <a:latin typeface="Courier New" panose="02070309020205020404" pitchFamily="49" charset="0"/>
                <a:cs typeface="Courier New" panose="02070309020205020404" pitchFamily="49" charset="0"/>
              </a:rPr>
              <a:t>This understanding of time underpinned research in other regions of the world which characterised ‘native life’ as being unorganised and devoid of work habits, and ‘native people’ as being ‘lazy’ and ‘indolent’ (Smith 2012: 52-70) </a:t>
            </a:r>
          </a:p>
          <a:p>
            <a:pPr>
              <a:defRPr/>
            </a:pPr>
            <a:endParaRPr lang="en-GB" sz="2000" b="1" dirty="0">
              <a:latin typeface="Courier New" panose="02070309020205020404" pitchFamily="49" charset="0"/>
              <a:cs typeface="Courier New" panose="02070309020205020404" pitchFamily="49" charset="0"/>
            </a:endParaRPr>
          </a:p>
          <a:p>
            <a:pPr>
              <a:defRPr/>
            </a:pPr>
            <a:endParaRPr lang="en-GB" sz="2000" b="1" dirty="0">
              <a:latin typeface="Courier New" panose="02070309020205020404" pitchFamily="49" charset="0"/>
              <a:cs typeface="Courier New" panose="02070309020205020404" pitchFamily="49" charset="0"/>
            </a:endParaRPr>
          </a:p>
          <a:p>
            <a:pPr>
              <a:defRPr/>
            </a:pPr>
            <a:endParaRPr lang="en-GB" sz="2000" b="1" dirty="0">
              <a:latin typeface="Courier New" panose="02070309020205020404" pitchFamily="49" charset="0"/>
              <a:cs typeface="Courier New" panose="02070309020205020404" pitchFamily="49" charset="0"/>
            </a:endParaRPr>
          </a:p>
          <a:p>
            <a:pPr>
              <a:defRPr/>
            </a:pPr>
            <a:endParaRPr lang="en-GB" sz="2000" dirty="0">
              <a:latin typeface="Courier New" panose="02070309020205020404" pitchFamily="49" charset="0"/>
              <a:cs typeface="Courier New" panose="02070309020205020404" pitchFamily="49" charset="0"/>
            </a:endParaRPr>
          </a:p>
          <a:p>
            <a:pPr>
              <a:defRPr/>
            </a:pPr>
            <a:endParaRPr lang="en-GB" sz="2000" dirty="0">
              <a:latin typeface="Courier New" panose="02070309020205020404" pitchFamily="49" charset="0"/>
              <a:cs typeface="Courier New" panose="02070309020205020404" pitchFamily="49" charset="0"/>
            </a:endParaRPr>
          </a:p>
          <a:p>
            <a:pPr>
              <a:defRPr/>
            </a:pPr>
            <a:endParaRPr lang="en-GB" sz="2000" dirty="0">
              <a:latin typeface="Courier New" panose="02070309020205020404" pitchFamily="49" charset="0"/>
              <a:cs typeface="Courier New" panose="02070309020205020404" pitchFamily="49" charset="0"/>
            </a:endParaRPr>
          </a:p>
        </p:txBody>
      </p:sp>
      <p:pic>
        <p:nvPicPr>
          <p:cNvPr id="88067" name="Picture 5" descr="A picture containing table, sitting, food, group&#10;&#10;Description automatically generated">
            <a:extLst>
              <a:ext uri="{FF2B5EF4-FFF2-40B4-BE49-F238E27FC236}">
                <a16:creationId xmlns:a16="http://schemas.microsoft.com/office/drawing/2014/main" id="{F1160A59-E861-164F-9BF5-5937CD770B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5657" y="7143"/>
            <a:ext cx="4266343" cy="281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6">
            <a:extLst>
              <a:ext uri="{FF2B5EF4-FFF2-40B4-BE49-F238E27FC236}">
                <a16:creationId xmlns:a16="http://schemas.microsoft.com/office/drawing/2014/main" id="{B81D8277-3E4E-A84F-A9E7-C899FDCB624F}"/>
              </a:ext>
            </a:extLst>
          </p:cNvPr>
          <p:cNvSpPr txBox="1">
            <a:spLocks noChangeArrowheads="1"/>
          </p:cNvSpPr>
          <p:nvPr/>
        </p:nvSpPr>
        <p:spPr bwMode="auto">
          <a:xfrm>
            <a:off x="3589868" y="6334780"/>
            <a:ext cx="51861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dirty="0">
                <a:latin typeface="Courier New" panose="02070309020205020404" pitchFamily="49" charset="0"/>
                <a:cs typeface="Courier New" panose="02070309020205020404" pitchFamily="49" charset="0"/>
                <a:hlinkClick r:id="rId3"/>
              </a:rPr>
              <a:t>https://www.blackquantumfuturism.com/</a:t>
            </a:r>
            <a:endParaRPr lang="en-US" altLang="en-US" sz="1400" dirty="0">
              <a:latin typeface="Courier New" panose="02070309020205020404" pitchFamily="49" charset="0"/>
              <a:cs typeface="Courier New" panose="02070309020205020404" pitchFamily="49" charset="0"/>
            </a:endParaRPr>
          </a:p>
          <a:p>
            <a:endParaRPr lang="en-US" altLang="en-US" sz="1400" dirty="0">
              <a:latin typeface="Courier New" panose="02070309020205020404" pitchFamily="49" charset="0"/>
              <a:cs typeface="Courier New" panose="02070309020205020404" pitchFamily="49" charset="0"/>
            </a:endParaRPr>
          </a:p>
        </p:txBody>
      </p:sp>
      <p:pic>
        <p:nvPicPr>
          <p:cNvPr id="6" name="Picture 2" descr="Black Quantum Futurism Soundwaves | Black Quantum Futurism">
            <a:hlinkClick r:id="rId4"/>
            <a:extLst>
              <a:ext uri="{FF2B5EF4-FFF2-40B4-BE49-F238E27FC236}">
                <a16:creationId xmlns:a16="http://schemas.microsoft.com/office/drawing/2014/main" id="{9E9D03D4-9891-1042-A992-0D4BBE45CA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925657" y="2571750"/>
            <a:ext cx="4266343" cy="4266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40D10A-0274-184B-A8C6-475689D46F53}"/>
              </a:ext>
            </a:extLst>
          </p:cNvPr>
          <p:cNvSpPr>
            <a:spLocks noGrp="1"/>
          </p:cNvSpPr>
          <p:nvPr>
            <p:ph type="title"/>
          </p:nvPr>
        </p:nvSpPr>
        <p:spPr>
          <a:xfrm>
            <a:off x="402336" y="800100"/>
            <a:ext cx="3904488" cy="5257800"/>
          </a:xfrm>
        </p:spPr>
        <p:txBody>
          <a:bodyPr>
            <a:normAutofit/>
          </a:bodyPr>
          <a:lstStyle/>
          <a:p>
            <a:pPr>
              <a:defRPr/>
            </a:pPr>
            <a:r>
              <a:rPr lang="en-GB" sz="3400" b="1" dirty="0">
                <a:highlight>
                  <a:srgbClr val="FFFF00"/>
                </a:highlight>
                <a:latin typeface="Courier New" panose="02070309020205020404" pitchFamily="49" charset="0"/>
                <a:cs typeface="Courier New" panose="02070309020205020404" pitchFamily="49" charset="0"/>
              </a:rPr>
              <a:t>Assessment 1: </a:t>
            </a:r>
            <a:br>
              <a:rPr lang="en-GB" sz="3400" b="1" dirty="0">
                <a:highlight>
                  <a:srgbClr val="FFFF00"/>
                </a:highlight>
                <a:latin typeface="Courier New" panose="02070309020205020404" pitchFamily="49" charset="0"/>
                <a:cs typeface="Courier New" panose="02070309020205020404" pitchFamily="49" charset="0"/>
              </a:rPr>
            </a:br>
            <a:br>
              <a:rPr lang="en-GB" sz="3400" b="1" dirty="0">
                <a:highlight>
                  <a:srgbClr val="FFFF00"/>
                </a:highlight>
                <a:latin typeface="Courier New" panose="02070309020205020404" pitchFamily="49" charset="0"/>
                <a:cs typeface="Courier New" panose="02070309020205020404" pitchFamily="49" charset="0"/>
              </a:rPr>
            </a:br>
            <a:r>
              <a:rPr lang="en-GB" sz="3400" b="1" dirty="0">
                <a:highlight>
                  <a:srgbClr val="FFFF00"/>
                </a:highlight>
                <a:latin typeface="Courier New" panose="02070309020205020404" pitchFamily="49" charset="0"/>
                <a:cs typeface="Courier New" panose="02070309020205020404" pitchFamily="49" charset="0"/>
              </a:rPr>
              <a:t>Research Foundations</a:t>
            </a:r>
            <a:br>
              <a:rPr lang="en-GB" sz="3400" dirty="0">
                <a:solidFill>
                  <a:schemeClr val="bg1"/>
                </a:solidFill>
                <a:highlight>
                  <a:srgbClr val="FFFF00"/>
                </a:highlight>
                <a:latin typeface="Courier New" panose="02070309020205020404" pitchFamily="49" charset="0"/>
                <a:cs typeface="Courier New" panose="02070309020205020404" pitchFamily="49" charset="0"/>
              </a:rPr>
            </a:br>
            <a:endParaRPr lang="en-US" sz="3400" dirty="0">
              <a:solidFill>
                <a:schemeClr val="bg1"/>
              </a:solidFill>
              <a:highlight>
                <a:srgbClr val="FFFF00"/>
              </a:highlight>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56EC92E1-8B6E-6843-8217-989A0BB797EB}"/>
              </a:ext>
            </a:extLst>
          </p:cNvPr>
          <p:cNvSpPr>
            <a:spLocks noGrp="1"/>
          </p:cNvSpPr>
          <p:nvPr>
            <p:ph idx="1"/>
          </p:nvPr>
        </p:nvSpPr>
        <p:spPr>
          <a:xfrm>
            <a:off x="5358384" y="640081"/>
            <a:ext cx="6024654" cy="5257800"/>
          </a:xfrm>
        </p:spPr>
        <p:txBody>
          <a:bodyPr anchor="ctr">
            <a:normAutofit/>
          </a:bodyPr>
          <a:lstStyle/>
          <a:p>
            <a:pPr marL="0" indent="0">
              <a:buNone/>
              <a:defRPr/>
            </a:pPr>
            <a:r>
              <a:rPr lang="en-GB" sz="1300" i="1" dirty="0">
                <a:latin typeface="Courier New" panose="02070309020205020404" pitchFamily="49" charset="0"/>
                <a:cs typeface="Courier New" panose="02070309020205020404" pitchFamily="49" charset="0"/>
              </a:rPr>
              <a:t>This assessment is designed to: (a) evaluate your understanding of the different theoretical traditions and ideas explored in weeks 1-5; and (b) assess your ability to apply a critical geographical understanding to your own research interests.</a:t>
            </a:r>
            <a:endParaRPr lang="en-GB" sz="1300" dirty="0">
              <a:latin typeface="Courier New" panose="02070309020205020404" pitchFamily="49" charset="0"/>
              <a:cs typeface="Courier New" panose="02070309020205020404" pitchFamily="49" charset="0"/>
            </a:endParaRPr>
          </a:p>
          <a:p>
            <a:pPr marL="0" indent="0">
              <a:buNone/>
              <a:defRPr/>
            </a:pPr>
            <a:r>
              <a:rPr lang="en-GB" sz="1300" b="1" dirty="0">
                <a:highlight>
                  <a:srgbClr val="FFFF00"/>
                </a:highlight>
                <a:latin typeface="Courier New" panose="02070309020205020404" pitchFamily="49" charset="0"/>
                <a:cs typeface="Courier New" panose="02070309020205020404" pitchFamily="49" charset="0"/>
              </a:rPr>
              <a:t>Q: Discuss how an issue related to your own research might be framed as a problem of geographical knowledge. </a:t>
            </a:r>
            <a:endParaRPr lang="en-GB" sz="1300" dirty="0">
              <a:highlight>
                <a:srgbClr val="FFFF00"/>
              </a:highlight>
              <a:latin typeface="Courier New" panose="02070309020205020404" pitchFamily="49" charset="0"/>
              <a:cs typeface="Courier New" panose="02070309020205020404" pitchFamily="49" charset="0"/>
            </a:endParaRPr>
          </a:p>
          <a:p>
            <a:pPr>
              <a:defRPr/>
            </a:pPr>
            <a:r>
              <a:rPr lang="en-GB" sz="1300" dirty="0">
                <a:latin typeface="Courier New" panose="02070309020205020404" pitchFamily="49" charset="0"/>
                <a:cs typeface="Courier New" panose="02070309020205020404" pitchFamily="49" charset="0"/>
              </a:rPr>
              <a:t>Draw upon the work undertaken in the four Thinking Geographically seminars, which will also provide you with some of the references you will need. Focus in depth on what one particular approach or methodology offers (or perhaps even fails to offer) the process of intellectual inquiry in your chosen areas. The purpose of the essay is twofold:</a:t>
            </a:r>
          </a:p>
          <a:p>
            <a:pPr marL="0" indent="0">
              <a:buNone/>
              <a:defRPr/>
            </a:pPr>
            <a:r>
              <a:rPr lang="en-GB" sz="1300" dirty="0">
                <a:highlight>
                  <a:srgbClr val="FFFF00"/>
                </a:highlight>
                <a:latin typeface="Courier New" panose="02070309020205020404" pitchFamily="49" charset="0"/>
                <a:cs typeface="Courier New" panose="02070309020205020404" pitchFamily="49" charset="0"/>
              </a:rPr>
              <a:t>1.  </a:t>
            </a:r>
            <a:r>
              <a:rPr lang="en-GB" sz="1300" dirty="0">
                <a:latin typeface="Courier New" panose="02070309020205020404" pitchFamily="49" charset="0"/>
                <a:cs typeface="Courier New" panose="02070309020205020404" pitchFamily="49" charset="0"/>
              </a:rPr>
              <a:t>To encourage you </a:t>
            </a:r>
            <a:r>
              <a:rPr lang="en-GB" sz="1300" dirty="0">
                <a:highlight>
                  <a:srgbClr val="FFFF00"/>
                </a:highlight>
                <a:latin typeface="Courier New" panose="02070309020205020404" pitchFamily="49" charset="0"/>
                <a:cs typeface="Courier New" panose="02070309020205020404" pitchFamily="49" charset="0"/>
              </a:rPr>
              <a:t>to think of intellectual problems through a specifically geographical lens </a:t>
            </a:r>
            <a:r>
              <a:rPr lang="en-GB" sz="1300" dirty="0">
                <a:latin typeface="Courier New" panose="02070309020205020404" pitchFamily="49" charset="0"/>
                <a:cs typeface="Courier New" panose="02070309020205020404" pitchFamily="49" charset="0"/>
              </a:rPr>
              <a:t>(as a problem of space, place, scale, context, method, and so on). </a:t>
            </a:r>
          </a:p>
          <a:p>
            <a:pPr marL="0" indent="0">
              <a:buNone/>
              <a:defRPr/>
            </a:pPr>
            <a:r>
              <a:rPr lang="en-GB" sz="1300" dirty="0">
                <a:highlight>
                  <a:srgbClr val="FFFF00"/>
                </a:highlight>
                <a:latin typeface="Courier New" panose="02070309020205020404" pitchFamily="49" charset="0"/>
                <a:cs typeface="Courier New" panose="02070309020205020404" pitchFamily="49" charset="0"/>
              </a:rPr>
              <a:t>2. </a:t>
            </a:r>
            <a:r>
              <a:rPr lang="en-GB" sz="1300" dirty="0">
                <a:latin typeface="Courier New" panose="02070309020205020404" pitchFamily="49" charset="0"/>
                <a:cs typeface="Courier New" panose="02070309020205020404" pitchFamily="49" charset="0"/>
              </a:rPr>
              <a:t>To sharpen your appreciation of the ways that the choice of guiding assumptions or </a:t>
            </a:r>
            <a:r>
              <a:rPr lang="en-GB" sz="1300" dirty="0">
                <a:highlight>
                  <a:srgbClr val="FFFF00"/>
                </a:highlight>
                <a:latin typeface="Courier New" panose="02070309020205020404" pitchFamily="49" charset="0"/>
                <a:cs typeface="Courier New" panose="02070309020205020404" pitchFamily="49" charset="0"/>
              </a:rPr>
              <a:t>theoretical framework (whether implicitly or explicitly) shapes the manner in which you actually go about creating new knowledge </a:t>
            </a:r>
            <a:r>
              <a:rPr lang="en-GB" sz="1300" dirty="0">
                <a:latin typeface="Courier New" panose="02070309020205020404" pitchFamily="49" charset="0"/>
                <a:cs typeface="Courier New" panose="02070309020205020404" pitchFamily="49" charset="0"/>
              </a:rPr>
              <a:t>and understanding. Every approach has its strengths and weaknesses, but how are these shaped by the context in which a piece of research is undertaken?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730" name="Picture 2" descr="Nation rugby players sing Australia&amp;#39;s national anthem in Indigenous  language for first time before match - CNN">
            <a:hlinkClick r:id="rId2"/>
            <a:extLst>
              <a:ext uri="{FF2B5EF4-FFF2-40B4-BE49-F238E27FC236}">
                <a16:creationId xmlns:a16="http://schemas.microsoft.com/office/drawing/2014/main" id="{9D0FD026-D07C-674B-9E5C-A92478CAEE6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6765289" y="945233"/>
            <a:ext cx="4574057" cy="496753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732" name="Picture 4" descr="VIDEO: Missing and murdered Indigenous women march draws many in Abbotsford  – BC Local News">
            <a:hlinkClick r:id="rId4"/>
            <a:extLst>
              <a:ext uri="{FF2B5EF4-FFF2-40B4-BE49-F238E27FC236}">
                <a16:creationId xmlns:a16="http://schemas.microsoft.com/office/drawing/2014/main" id="{306F5DC4-8D53-8341-9C23-C378BF95D6B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
          <a:stretch/>
        </p:blipFill>
        <p:spPr bwMode="auto">
          <a:xfrm>
            <a:off x="985434" y="945233"/>
            <a:ext cx="4574057" cy="496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063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05F0-167E-D541-9751-135295DCD7D4}"/>
              </a:ext>
            </a:extLst>
          </p:cNvPr>
          <p:cNvSpPr>
            <a:spLocks noGrp="1"/>
          </p:cNvSpPr>
          <p:nvPr>
            <p:ph type="title"/>
          </p:nvPr>
        </p:nvSpPr>
        <p:spPr>
          <a:xfrm>
            <a:off x="238261" y="127138"/>
            <a:ext cx="9835117" cy="990600"/>
          </a:xfrm>
        </p:spPr>
        <p:txBody>
          <a:bodyPr>
            <a:normAutofit fontScale="90000"/>
          </a:bodyPr>
          <a:lstStyle/>
          <a:p>
            <a:pPr>
              <a:defRPr/>
            </a:pPr>
            <a:r>
              <a:rPr lang="en-US" dirty="0">
                <a:highlight>
                  <a:srgbClr val="FFFF00"/>
                </a:highlight>
                <a:latin typeface="Courier New" panose="02070309020205020404" pitchFamily="49" charset="0"/>
                <a:cs typeface="Courier New" panose="02070309020205020404" pitchFamily="49" charset="0"/>
              </a:rPr>
              <a:t>Researching ‘time’ and ‘space’</a:t>
            </a:r>
          </a:p>
        </p:txBody>
      </p:sp>
      <p:sp>
        <p:nvSpPr>
          <p:cNvPr id="3" name="Content Placeholder 2">
            <a:extLst>
              <a:ext uri="{FF2B5EF4-FFF2-40B4-BE49-F238E27FC236}">
                <a16:creationId xmlns:a16="http://schemas.microsoft.com/office/drawing/2014/main" id="{4DF3C28C-8097-154E-B6F5-EB8D37489CFF}"/>
              </a:ext>
            </a:extLst>
          </p:cNvPr>
          <p:cNvSpPr>
            <a:spLocks noGrp="1"/>
          </p:cNvSpPr>
          <p:nvPr>
            <p:ph idx="1"/>
          </p:nvPr>
        </p:nvSpPr>
        <p:spPr>
          <a:xfrm>
            <a:off x="375615" y="1012828"/>
            <a:ext cx="7560366" cy="3875087"/>
          </a:xfrm>
        </p:spPr>
        <p:txBody>
          <a:bodyPr>
            <a:noAutofit/>
          </a:bodyPr>
          <a:lstStyle/>
          <a:p>
            <a:pPr marL="0" indent="0">
              <a:buNone/>
              <a:defRPr/>
            </a:pPr>
            <a:r>
              <a:rPr lang="en-GB" sz="2000" dirty="0">
                <a:latin typeface="Courier New" panose="02070309020205020404" pitchFamily="49" charset="0"/>
                <a:cs typeface="Courier New" panose="02070309020205020404" pitchFamily="49" charset="0"/>
              </a:rPr>
              <a:t>Within the Western archive of knowledge: </a:t>
            </a:r>
          </a:p>
          <a:p>
            <a:pPr>
              <a:defRPr/>
            </a:pPr>
            <a:r>
              <a:rPr lang="en-GB" sz="2000" b="1" dirty="0">
                <a:latin typeface="Courier New" panose="02070309020205020404" pitchFamily="49" charset="0"/>
                <a:cs typeface="Courier New" panose="02070309020205020404" pitchFamily="49" charset="0"/>
              </a:rPr>
              <a:t>Space </a:t>
            </a:r>
            <a:r>
              <a:rPr lang="en-GB" sz="2000" dirty="0">
                <a:latin typeface="Courier New" panose="02070309020205020404" pitchFamily="49" charset="0"/>
                <a:cs typeface="Courier New" panose="02070309020205020404" pitchFamily="49" charset="0"/>
              </a:rPr>
              <a:t>is often understood as being static and separate from time. Mathematics provided a language which attempts to define with absolute certainty the ‘parameters, dimensions qualities and possibilities of space’, enabling Western research to distinguish between ‘urban’ and ‘rural’, ‘public’ and ‘private’, and ‘productive’ and ‘unproductive’ space.</a:t>
            </a:r>
          </a:p>
          <a:p>
            <a:pPr>
              <a:buFont typeface="Wingdings" pitchFamily="2" charset="2"/>
              <a:buChar char="Ø"/>
              <a:defRPr/>
            </a:pPr>
            <a:r>
              <a:rPr lang="en-GB" sz="2000" dirty="0">
                <a:latin typeface="Courier New" panose="02070309020205020404" pitchFamily="49" charset="0"/>
                <a:cs typeface="Courier New" panose="02070309020205020404" pitchFamily="49" charset="0"/>
              </a:rPr>
              <a:t>This understanding of space is fundamental to the logic of colonialism insofar as it enables researchers and governments to compartmentalise space, to characterise it as ‘empty’ or ‘unoccupied’ and to control it</a:t>
            </a:r>
          </a:p>
          <a:p>
            <a:pPr>
              <a:buFont typeface="Wingdings" pitchFamily="2" charset="2"/>
              <a:buChar char="Ø"/>
              <a:defRPr/>
            </a:pPr>
            <a:r>
              <a:rPr lang="en-GB" sz="2000" dirty="0">
                <a:latin typeface="Courier New" panose="02070309020205020404" pitchFamily="49" charset="0"/>
                <a:cs typeface="Courier New" panose="02070309020205020404" pitchFamily="49" charset="0"/>
              </a:rPr>
              <a:t>Some indigenous languages (e.g. Maori) have the same word for ‘time’ and ‘space’ while others (Urdu) do not have a word for ‘space’ at all (Smith 2012: 52-70) </a:t>
            </a:r>
          </a:p>
          <a:p>
            <a:pPr>
              <a:defRPr/>
            </a:pPr>
            <a:endParaRPr lang="en-GB" sz="2000" b="1" dirty="0">
              <a:latin typeface="Courier New" panose="02070309020205020404" pitchFamily="49" charset="0"/>
              <a:cs typeface="Courier New" panose="02070309020205020404" pitchFamily="49" charset="0"/>
            </a:endParaRPr>
          </a:p>
          <a:p>
            <a:pPr>
              <a:defRPr/>
            </a:pPr>
            <a:endParaRPr lang="en-GB" sz="2000" b="1" dirty="0">
              <a:latin typeface="Courier New" panose="02070309020205020404" pitchFamily="49" charset="0"/>
              <a:cs typeface="Courier New" panose="02070309020205020404" pitchFamily="49" charset="0"/>
            </a:endParaRPr>
          </a:p>
          <a:p>
            <a:pPr>
              <a:defRPr/>
            </a:pPr>
            <a:endParaRPr lang="en-GB" sz="2000" b="1" dirty="0">
              <a:latin typeface="Courier New" panose="02070309020205020404" pitchFamily="49" charset="0"/>
              <a:cs typeface="Courier New" panose="02070309020205020404" pitchFamily="49" charset="0"/>
            </a:endParaRPr>
          </a:p>
          <a:p>
            <a:pPr>
              <a:defRPr/>
            </a:pPr>
            <a:endParaRPr lang="en-GB" sz="2000" dirty="0">
              <a:latin typeface="Courier New" panose="02070309020205020404" pitchFamily="49" charset="0"/>
              <a:cs typeface="Courier New" panose="02070309020205020404" pitchFamily="49" charset="0"/>
            </a:endParaRPr>
          </a:p>
          <a:p>
            <a:pPr>
              <a:defRPr/>
            </a:pPr>
            <a:endParaRPr lang="en-GB" sz="2000" dirty="0">
              <a:latin typeface="Courier New" panose="02070309020205020404" pitchFamily="49" charset="0"/>
              <a:cs typeface="Courier New" panose="02070309020205020404" pitchFamily="49" charset="0"/>
            </a:endParaRPr>
          </a:p>
          <a:p>
            <a:pPr>
              <a:defRPr/>
            </a:pPr>
            <a:endParaRPr lang="en-GB" sz="2000" dirty="0">
              <a:latin typeface="Courier New" panose="02070309020205020404" pitchFamily="49" charset="0"/>
              <a:cs typeface="Courier New" panose="02070309020205020404" pitchFamily="49" charset="0"/>
            </a:endParaRPr>
          </a:p>
          <a:p>
            <a:pPr marL="0" indent="0">
              <a:buNone/>
              <a:defRPr/>
            </a:pPr>
            <a:endParaRPr lang="en-US" sz="2000" dirty="0">
              <a:latin typeface="Courier New" panose="02070309020205020404" pitchFamily="49" charset="0"/>
              <a:cs typeface="Courier New" panose="02070309020205020404" pitchFamily="49" charset="0"/>
            </a:endParaRPr>
          </a:p>
        </p:txBody>
      </p:sp>
      <p:pic>
        <p:nvPicPr>
          <p:cNvPr id="89091" name="Picture 2" descr="TIME FIGHTERS: BLACK QUANTUM FUTURISM AT THE CHICAGO ARCHITECTURE BIENNIAL">
            <a:hlinkClick r:id="rId2"/>
            <a:extLst>
              <a:ext uri="{FF2B5EF4-FFF2-40B4-BE49-F238E27FC236}">
                <a16:creationId xmlns:a16="http://schemas.microsoft.com/office/drawing/2014/main" id="{8C67E9B0-BA29-CF41-868E-36428D4E9A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56098" y="1043127"/>
            <a:ext cx="3760287" cy="22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5">
            <a:extLst>
              <a:ext uri="{FF2B5EF4-FFF2-40B4-BE49-F238E27FC236}">
                <a16:creationId xmlns:a16="http://schemas.microsoft.com/office/drawing/2014/main" id="{545CA8BD-45EC-2448-B4E8-652340AB30EB}"/>
              </a:ext>
            </a:extLst>
          </p:cNvPr>
          <p:cNvSpPr txBox="1">
            <a:spLocks noChangeArrowheads="1"/>
          </p:cNvSpPr>
          <p:nvPr/>
        </p:nvSpPr>
        <p:spPr bwMode="auto">
          <a:xfrm>
            <a:off x="8056098" y="3286539"/>
            <a:ext cx="3760286" cy="91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latin typeface="Courier New" panose="02070309020205020404" pitchFamily="49" charset="0"/>
                <a:cs typeface="Courier New" panose="02070309020205020404" pitchFamily="49" charset="0"/>
                <a:hlinkClick r:id="rId4"/>
              </a:rPr>
              <a:t>https://www.blackquantumfuturism.com/</a:t>
            </a:r>
            <a:endParaRPr lang="en-US" altLang="en-US" dirty="0">
              <a:latin typeface="Courier New" panose="02070309020205020404" pitchFamily="49" charset="0"/>
              <a:cs typeface="Courier New" panose="02070309020205020404" pitchFamily="49" charset="0"/>
            </a:endParaRPr>
          </a:p>
          <a:p>
            <a:endParaRPr lang="en-US" alt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FBBA-6D7C-9B44-B403-2D6CE20A6CF6}"/>
              </a:ext>
            </a:extLst>
          </p:cNvPr>
          <p:cNvSpPr>
            <a:spLocks noGrp="1"/>
          </p:cNvSpPr>
          <p:nvPr>
            <p:ph type="title"/>
          </p:nvPr>
        </p:nvSpPr>
        <p:spPr/>
        <p:txBody>
          <a:bodyPr/>
          <a:lstStyle/>
          <a:p>
            <a:pPr>
              <a:defRPr/>
            </a:pPr>
            <a:r>
              <a:rPr lang="en-US" sz="3200" dirty="0">
                <a:latin typeface="Courier New" panose="02070309020205020404" pitchFamily="49" charset="0"/>
                <a:cs typeface="Courier New" panose="02070309020205020404" pitchFamily="49" charset="0"/>
              </a:rPr>
              <a:t>Questions to ask about geographic research</a:t>
            </a:r>
          </a:p>
        </p:txBody>
      </p:sp>
      <p:sp>
        <p:nvSpPr>
          <p:cNvPr id="90114" name="Content Placeholder 2">
            <a:extLst>
              <a:ext uri="{FF2B5EF4-FFF2-40B4-BE49-F238E27FC236}">
                <a16:creationId xmlns:a16="http://schemas.microsoft.com/office/drawing/2014/main" id="{144DEDAA-C05B-CA4E-8D88-6D9C3C379E6D}"/>
              </a:ext>
            </a:extLst>
          </p:cNvPr>
          <p:cNvSpPr>
            <a:spLocks noGrp="1"/>
          </p:cNvSpPr>
          <p:nvPr>
            <p:ph idx="1"/>
          </p:nvPr>
        </p:nvSpPr>
        <p:spPr/>
        <p:txBody>
          <a:bodyPr>
            <a:normAutofit lnSpcReduction="10000"/>
          </a:bodyPr>
          <a:lstStyle/>
          <a:p>
            <a:pPr marL="385763" indent="-385763">
              <a:buFont typeface="Arial" panose="020B0604020202020204" pitchFamily="34" charset="0"/>
              <a:buAutoNum type="arabicPeriod"/>
            </a:pPr>
            <a:r>
              <a:rPr lang="en-GB" altLang="en-US">
                <a:latin typeface="Courier New" panose="02070309020205020404" pitchFamily="49" charset="0"/>
                <a:cs typeface="Courier New" panose="02070309020205020404" pitchFamily="49" charset="0"/>
              </a:rPr>
              <a:t>Whose research is it? </a:t>
            </a:r>
          </a:p>
          <a:p>
            <a:pPr marL="385763" indent="-385763">
              <a:buFont typeface="Arial" panose="020B0604020202020204" pitchFamily="34" charset="0"/>
              <a:buAutoNum type="arabicPeriod"/>
            </a:pPr>
            <a:r>
              <a:rPr lang="en-GB" altLang="en-US">
                <a:latin typeface="Courier New" panose="02070309020205020404" pitchFamily="49" charset="0"/>
                <a:cs typeface="Courier New" panose="02070309020205020404" pitchFamily="49" charset="0"/>
              </a:rPr>
              <a:t>Who owns it? </a:t>
            </a:r>
          </a:p>
          <a:p>
            <a:pPr marL="385763" indent="-385763">
              <a:buFont typeface="Arial" panose="020B0604020202020204" pitchFamily="34" charset="0"/>
              <a:buAutoNum type="arabicPeriod"/>
            </a:pPr>
            <a:r>
              <a:rPr lang="en-GB" altLang="en-US">
                <a:latin typeface="Courier New" panose="02070309020205020404" pitchFamily="49" charset="0"/>
                <a:cs typeface="Courier New" panose="02070309020205020404" pitchFamily="49" charset="0"/>
              </a:rPr>
              <a:t>Whose interests does it serve? </a:t>
            </a:r>
          </a:p>
          <a:p>
            <a:pPr marL="385763" indent="-385763">
              <a:buFont typeface="Arial" panose="020B0604020202020204" pitchFamily="34" charset="0"/>
              <a:buAutoNum type="arabicPeriod"/>
            </a:pPr>
            <a:r>
              <a:rPr lang="en-GB" altLang="en-US">
                <a:latin typeface="Courier New" panose="02070309020205020404" pitchFamily="49" charset="0"/>
                <a:cs typeface="Courier New" panose="02070309020205020404" pitchFamily="49" charset="0"/>
              </a:rPr>
              <a:t>Who will benefit from it? </a:t>
            </a:r>
          </a:p>
          <a:p>
            <a:pPr marL="385763" indent="-385763">
              <a:buFont typeface="Arial" panose="020B0604020202020204" pitchFamily="34" charset="0"/>
              <a:buAutoNum type="arabicPeriod"/>
            </a:pPr>
            <a:r>
              <a:rPr lang="en-GB" altLang="en-US">
                <a:latin typeface="Courier New" panose="02070309020205020404" pitchFamily="49" charset="0"/>
                <a:cs typeface="Courier New" panose="02070309020205020404" pitchFamily="49" charset="0"/>
              </a:rPr>
              <a:t>Who has designed its questions and framed its scope? </a:t>
            </a:r>
          </a:p>
          <a:p>
            <a:pPr marL="385763" indent="-385763">
              <a:buFont typeface="Arial" panose="020B0604020202020204" pitchFamily="34" charset="0"/>
              <a:buAutoNum type="arabicPeriod"/>
            </a:pPr>
            <a:r>
              <a:rPr lang="en-GB" altLang="en-US">
                <a:latin typeface="Courier New" panose="02070309020205020404" pitchFamily="49" charset="0"/>
                <a:cs typeface="Courier New" panose="02070309020205020404" pitchFamily="49" charset="0"/>
              </a:rPr>
              <a:t>Who will carry it out? </a:t>
            </a:r>
          </a:p>
          <a:p>
            <a:pPr marL="385763" indent="-385763">
              <a:buFont typeface="Arial" panose="020B0604020202020204" pitchFamily="34" charset="0"/>
              <a:buAutoNum type="arabicPeriod"/>
            </a:pPr>
            <a:r>
              <a:rPr lang="en-GB" altLang="en-US">
                <a:latin typeface="Courier New" panose="02070309020205020404" pitchFamily="49" charset="0"/>
                <a:cs typeface="Courier New" panose="02070309020205020404" pitchFamily="49" charset="0"/>
              </a:rPr>
              <a:t>Who will write it up?</a:t>
            </a:r>
          </a:p>
          <a:p>
            <a:pPr marL="385763" indent="-385763">
              <a:buFont typeface="Arial" panose="020B0604020202020204" pitchFamily="34" charset="0"/>
              <a:buAutoNum type="arabicPeriod"/>
            </a:pPr>
            <a:r>
              <a:rPr lang="en-GB" altLang="en-US">
                <a:latin typeface="Courier New" panose="02070309020205020404" pitchFamily="49" charset="0"/>
                <a:cs typeface="Courier New" panose="02070309020205020404" pitchFamily="49" charset="0"/>
              </a:rPr>
              <a:t> How will its results be disseminated? </a:t>
            </a:r>
            <a:endParaRPr lang="en-US" altLang="en-US">
              <a:latin typeface="Courier New" panose="02070309020205020404" pitchFamily="49" charset="0"/>
              <a:cs typeface="Courier New" panose="02070309020205020404" pitchFamily="49"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8A30-0218-CE46-B541-C43C1A3E77D0}"/>
              </a:ext>
            </a:extLst>
          </p:cNvPr>
          <p:cNvSpPr>
            <a:spLocks noGrp="1"/>
          </p:cNvSpPr>
          <p:nvPr>
            <p:ph type="title"/>
          </p:nvPr>
        </p:nvSpPr>
        <p:spPr>
          <a:xfrm>
            <a:off x="725011" y="365125"/>
            <a:ext cx="10628789" cy="1325563"/>
          </a:xfrm>
        </p:spPr>
        <p:txBody>
          <a:bodyPr>
            <a:normAutofit/>
          </a:bodyPr>
          <a:lstStyle/>
          <a:p>
            <a:pPr>
              <a:defRPr/>
            </a:pPr>
            <a:r>
              <a:rPr lang="en-US" dirty="0">
                <a:latin typeface="Courier New" panose="02070309020205020404" pitchFamily="49" charset="0"/>
                <a:cs typeface="Courier New" panose="02070309020205020404" pitchFamily="49" charset="0"/>
              </a:rPr>
              <a:t>How can we </a:t>
            </a:r>
            <a:r>
              <a:rPr lang="en-US" dirty="0" err="1">
                <a:latin typeface="Courier New" panose="02070309020205020404" pitchFamily="49" charset="0"/>
                <a:cs typeface="Courier New" panose="02070309020205020404" pitchFamily="49" charset="0"/>
              </a:rPr>
              <a:t>decolonise</a:t>
            </a:r>
            <a:r>
              <a:rPr lang="en-US" dirty="0">
                <a:latin typeface="Courier New" panose="02070309020205020404" pitchFamily="49" charset="0"/>
                <a:cs typeface="Courier New" panose="02070309020205020404" pitchFamily="49" charset="0"/>
              </a:rPr>
              <a:t> research?</a:t>
            </a:r>
            <a:br>
              <a:rPr lang="en-US" dirty="0">
                <a:latin typeface="Courier New" panose="02070309020205020404" pitchFamily="49" charset="0"/>
                <a:cs typeface="Courier New" panose="02070309020205020404" pitchFamily="49" charset="0"/>
              </a:rPr>
            </a:br>
            <a:endParaRPr lang="en-US" dirty="0">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FF8F3F0B-E2FC-B742-8B05-209DED9DE532}"/>
              </a:ext>
            </a:extLst>
          </p:cNvPr>
          <p:cNvSpPr>
            <a:spLocks noGrp="1"/>
          </p:cNvSpPr>
          <p:nvPr>
            <p:ph idx="1"/>
          </p:nvPr>
        </p:nvSpPr>
        <p:spPr>
          <a:xfrm>
            <a:off x="838200" y="1412875"/>
            <a:ext cx="10267121" cy="3263900"/>
          </a:xfrm>
        </p:spPr>
        <p:txBody>
          <a:bodyPr>
            <a:noAutofit/>
          </a:bodyPr>
          <a:lstStyle/>
          <a:p>
            <a:pPr marL="300038" indent="-300038">
              <a:buFont typeface="+mj-lt"/>
              <a:buAutoNum type="romanLcPeriod"/>
              <a:defRPr/>
            </a:pPr>
            <a:r>
              <a:rPr lang="en-GB" sz="2200" dirty="0">
                <a:latin typeface="Courier New" panose="02070309020205020404" pitchFamily="49" charset="0"/>
                <a:cs typeface="Courier New" panose="02070309020205020404" pitchFamily="49" charset="0"/>
              </a:rPr>
              <a:t>By reflecting critically on the forms of knowledge that underpin the research that we encounter (where did they come from? what purposes do they serve?)</a:t>
            </a:r>
          </a:p>
          <a:p>
            <a:pPr marL="300038" indent="-300038">
              <a:buFont typeface="+mj-lt"/>
              <a:buAutoNum type="romanLcPeriod"/>
              <a:defRPr/>
            </a:pPr>
            <a:r>
              <a:rPr lang="en-GB" sz="2200" dirty="0">
                <a:latin typeface="Courier New" panose="02070309020205020404" pitchFamily="49" charset="0"/>
                <a:cs typeface="Courier New" panose="02070309020205020404" pitchFamily="49" charset="0"/>
              </a:rPr>
              <a:t>By approaching social issues from a wider perspective of self-determination, decolonization and social justice</a:t>
            </a:r>
          </a:p>
          <a:p>
            <a:pPr marL="300038" indent="-300038">
              <a:buFont typeface="+mj-lt"/>
              <a:buAutoNum type="romanLcPeriod"/>
              <a:defRPr/>
            </a:pPr>
            <a:r>
              <a:rPr lang="en-GB" sz="2200" dirty="0">
                <a:latin typeface="Courier New" panose="02070309020205020404" pitchFamily="49" charset="0"/>
                <a:cs typeface="Courier New" panose="02070309020205020404" pitchFamily="49" charset="0"/>
              </a:rPr>
              <a:t>By recognising that people know and can reflect on their own lives and have questions and priorities of their own</a:t>
            </a:r>
          </a:p>
          <a:p>
            <a:pPr marL="300038" indent="-300038">
              <a:buFont typeface="+mj-lt"/>
              <a:buAutoNum type="romanLcPeriod"/>
              <a:defRPr/>
            </a:pPr>
            <a:r>
              <a:rPr lang="en-GB" sz="2200" dirty="0">
                <a:latin typeface="Courier New" panose="02070309020205020404" pitchFamily="49" charset="0"/>
                <a:cs typeface="Courier New" panose="02070309020205020404" pitchFamily="49" charset="0"/>
              </a:rPr>
              <a:t>By working with communities and organizations who have developed their own policies about research and are establishing greater control over research activities</a:t>
            </a:r>
          </a:p>
          <a:p>
            <a:pPr marL="300038" indent="-300038">
              <a:buFont typeface="+mj-lt"/>
              <a:buAutoNum type="romanLcPeriod"/>
              <a:defRPr/>
            </a:pPr>
            <a:r>
              <a:rPr lang="en-GB" sz="2200" dirty="0">
                <a:latin typeface="Courier New" panose="02070309020205020404" pitchFamily="49" charset="0"/>
                <a:cs typeface="Courier New" panose="02070309020205020404" pitchFamily="49" charset="0"/>
              </a:rPr>
              <a:t>By reflecting on the ways in which our own positionality shapes the research that we do </a:t>
            </a:r>
          </a:p>
          <a:p>
            <a:pPr marL="300038" indent="-300038">
              <a:buFont typeface="+mj-lt"/>
              <a:buAutoNum type="romanLcPeriod"/>
              <a:defRPr/>
            </a:pPr>
            <a:r>
              <a:rPr lang="en-GB" sz="2200" dirty="0">
                <a:latin typeface="Courier New" panose="02070309020205020404" pitchFamily="49" charset="0"/>
                <a:cs typeface="Courier New" panose="02070309020205020404" pitchFamily="49" charset="0"/>
              </a:rPr>
              <a:t>By sharing knowledge and reporting back</a:t>
            </a:r>
          </a:p>
          <a:p>
            <a:pPr>
              <a:defRPr/>
            </a:pPr>
            <a:endParaRPr lang="en-GB" sz="2200" dirty="0">
              <a:latin typeface="Courier New" panose="02070309020205020404" pitchFamily="49" charset="0"/>
              <a:cs typeface="Courier New" panose="02070309020205020404" pitchFamily="49" charset="0"/>
            </a:endParaRPr>
          </a:p>
          <a:p>
            <a:pPr>
              <a:defRPr/>
            </a:pPr>
            <a:endParaRPr lang="en-GB" sz="2200" dirty="0">
              <a:latin typeface="Courier New" panose="02070309020205020404" pitchFamily="49" charset="0"/>
              <a:cs typeface="Courier New" panose="02070309020205020404" pitchFamily="49" charset="0"/>
            </a:endParaRPr>
          </a:p>
          <a:p>
            <a:pPr>
              <a:defRPr/>
            </a:pPr>
            <a:endParaRPr lang="en-GB" sz="2200" dirty="0">
              <a:latin typeface="Courier New" panose="02070309020205020404" pitchFamily="49" charset="0"/>
              <a:cs typeface="Courier New" panose="02070309020205020404" pitchFamily="49" charset="0"/>
            </a:endParaRPr>
          </a:p>
          <a:p>
            <a:pPr>
              <a:defRPr/>
            </a:pPr>
            <a:endParaRPr lang="en-US" sz="2200" dirty="0">
              <a:latin typeface="Courier New" panose="02070309020205020404" pitchFamily="49" charset="0"/>
              <a:cs typeface="Courier New" panose="02070309020205020404"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D10A-0274-184B-A8C6-475689D46F53}"/>
              </a:ext>
            </a:extLst>
          </p:cNvPr>
          <p:cNvSpPr>
            <a:spLocks noGrp="1"/>
          </p:cNvSpPr>
          <p:nvPr>
            <p:ph type="title"/>
          </p:nvPr>
        </p:nvSpPr>
        <p:spPr>
          <a:xfrm>
            <a:off x="402336" y="800100"/>
            <a:ext cx="3904488" cy="5257800"/>
          </a:xfrm>
        </p:spPr>
        <p:txBody>
          <a:bodyPr>
            <a:normAutofit/>
          </a:bodyPr>
          <a:lstStyle/>
          <a:p>
            <a:pPr>
              <a:defRPr/>
            </a:pPr>
            <a:r>
              <a:rPr lang="en-GB" sz="3400" b="1" dirty="0">
                <a:highlight>
                  <a:srgbClr val="FFFF00"/>
                </a:highlight>
                <a:latin typeface="Courier New" panose="02070309020205020404" pitchFamily="49" charset="0"/>
                <a:cs typeface="Courier New" panose="02070309020205020404" pitchFamily="49" charset="0"/>
              </a:rPr>
              <a:t>Assessment 2: </a:t>
            </a:r>
            <a:br>
              <a:rPr lang="en-GB" sz="3400" b="1" dirty="0">
                <a:highlight>
                  <a:srgbClr val="FFFF00"/>
                </a:highlight>
                <a:latin typeface="Courier New" panose="02070309020205020404" pitchFamily="49" charset="0"/>
                <a:cs typeface="Courier New" panose="02070309020205020404" pitchFamily="49" charset="0"/>
              </a:rPr>
            </a:br>
            <a:br>
              <a:rPr lang="en-GB" sz="3400" b="1" dirty="0">
                <a:highlight>
                  <a:srgbClr val="FFFF00"/>
                </a:highlight>
                <a:latin typeface="Courier New" panose="02070309020205020404" pitchFamily="49" charset="0"/>
                <a:cs typeface="Courier New" panose="02070309020205020404" pitchFamily="49" charset="0"/>
              </a:rPr>
            </a:br>
            <a:r>
              <a:rPr lang="en-GB" sz="3400" b="1" dirty="0">
                <a:highlight>
                  <a:srgbClr val="FFFF00"/>
                </a:highlight>
                <a:latin typeface="Courier New" panose="02070309020205020404" pitchFamily="49" charset="0"/>
                <a:cs typeface="Courier New" panose="02070309020205020404" pitchFamily="49" charset="0"/>
              </a:rPr>
              <a:t>Research Proposal</a:t>
            </a:r>
            <a:br>
              <a:rPr lang="en-GB" sz="3400" dirty="0">
                <a:solidFill>
                  <a:schemeClr val="bg1"/>
                </a:solidFill>
                <a:highlight>
                  <a:srgbClr val="FFFF00"/>
                </a:highlight>
                <a:latin typeface="Courier New" panose="02070309020205020404" pitchFamily="49" charset="0"/>
                <a:cs typeface="Courier New" panose="02070309020205020404" pitchFamily="49" charset="0"/>
              </a:rPr>
            </a:br>
            <a:endParaRPr lang="en-US" sz="3400" dirty="0">
              <a:solidFill>
                <a:schemeClr val="bg1"/>
              </a:solidFill>
              <a:highlight>
                <a:srgbClr val="FFFF00"/>
              </a:highlight>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56EC92E1-8B6E-6843-8217-989A0BB797EB}"/>
              </a:ext>
            </a:extLst>
          </p:cNvPr>
          <p:cNvSpPr>
            <a:spLocks noGrp="1"/>
          </p:cNvSpPr>
          <p:nvPr>
            <p:ph idx="1"/>
          </p:nvPr>
        </p:nvSpPr>
        <p:spPr>
          <a:xfrm>
            <a:off x="5358384" y="640081"/>
            <a:ext cx="6024654" cy="5257800"/>
          </a:xfrm>
        </p:spPr>
        <p:txBody>
          <a:bodyPr anchor="ctr">
            <a:normAutofit fontScale="62500" lnSpcReduction="20000"/>
          </a:bodyPr>
          <a:lstStyle/>
          <a:p>
            <a:pPr marL="0" indent="0">
              <a:buNone/>
              <a:defRPr/>
            </a:pPr>
            <a:r>
              <a:rPr lang="en-GB" sz="1500" i="1" dirty="0">
                <a:latin typeface="Courier New" panose="02070309020205020404" pitchFamily="49" charset="0"/>
                <a:cs typeface="Courier New" panose="02070309020205020404" pitchFamily="49" charset="0"/>
              </a:rPr>
              <a:t>This assessment is designed to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evaluate</a:t>
            </a:r>
            <a:r>
              <a:rPr lang="en-US" sz="1500" i="1" spc="-1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your</a:t>
            </a:r>
            <a:r>
              <a:rPr lang="en-US" sz="1500" i="1" spc="-10"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ability</a:t>
            </a:r>
            <a:r>
              <a:rPr lang="en-US" sz="1500" i="1" spc="-1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to</a:t>
            </a:r>
            <a:r>
              <a:rPr lang="en-US" sz="1500" i="1" spc="-1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design</a:t>
            </a:r>
            <a:r>
              <a:rPr lang="en-US" sz="1500" i="1" spc="-1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a</a:t>
            </a:r>
            <a:r>
              <a:rPr lang="en-US" sz="1500" i="1" spc="-1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research</a:t>
            </a:r>
            <a:r>
              <a:rPr lang="en-US" sz="1500" i="1" spc="-1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project,</a:t>
            </a:r>
            <a:r>
              <a:rPr lang="en-US" sz="1500" i="1" spc="-10"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applying</a:t>
            </a:r>
            <a:r>
              <a:rPr lang="en-US" sz="1500" i="1" spc="-1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the skills</a:t>
            </a:r>
            <a:r>
              <a:rPr lang="en-US" sz="1500" i="1" spc="170"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you</a:t>
            </a:r>
            <a:r>
              <a:rPr lang="en-US" sz="1500" i="1" spc="16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have</a:t>
            </a:r>
            <a:r>
              <a:rPr lang="en-US" sz="1500" i="1" spc="17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learnt</a:t>
            </a:r>
            <a:r>
              <a:rPr lang="en-US" sz="1500" i="1" spc="170"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during</a:t>
            </a:r>
            <a:r>
              <a:rPr lang="en-US" sz="1500" i="1" spc="17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the</a:t>
            </a:r>
            <a:r>
              <a:rPr lang="en-US" sz="1500" i="1" spc="170"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latin typeface="Courier New" panose="02070309020205020404" pitchFamily="49" charset="0"/>
                <a:ea typeface="Calibri" panose="020F0502020204030204" pitchFamily="34" charset="0"/>
                <a:cs typeface="Courier New" panose="02070309020205020404" pitchFamily="49" charset="0"/>
              </a:rPr>
              <a:t>module.</a:t>
            </a:r>
            <a:r>
              <a:rPr lang="en-US" sz="1500" i="1" spc="175" dirty="0">
                <a:effectLs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You</a:t>
            </a:r>
            <a:r>
              <a:rPr lang="en-US" sz="1500" i="1" spc="170"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are</a:t>
            </a:r>
            <a:r>
              <a:rPr lang="en-US" sz="1500" i="1" spc="170"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asked</a:t>
            </a:r>
            <a:r>
              <a:rPr lang="en-US" sz="1500" i="1" spc="175"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to</a:t>
            </a:r>
            <a:r>
              <a:rPr lang="en-US" sz="1500" i="1" spc="170"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produce</a:t>
            </a:r>
            <a:r>
              <a:rPr lang="en-US" sz="1500" i="1" spc="175"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a</a:t>
            </a:r>
            <a:r>
              <a:rPr lang="en-US" sz="1500" i="1" spc="170"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 </a:t>
            </a:r>
            <a:r>
              <a:rPr lang="en-US" sz="1500" i="1"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complete</a:t>
            </a:r>
            <a:r>
              <a:rPr lang="en-US" sz="1500" i="1" spc="170"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 </a:t>
            </a:r>
            <a:r>
              <a:rPr lang="en-US" sz="1500" i="1" spc="-10"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research </a:t>
            </a:r>
            <a:r>
              <a:rPr lang="en-US" sz="1500" i="1" dirty="0">
                <a:effectLst/>
                <a:highlight>
                  <a:srgbClr val="FFFF00"/>
                </a:highlight>
                <a:latin typeface="Courier New" panose="02070309020205020404" pitchFamily="49" charset="0"/>
                <a:ea typeface="Calibri" panose="020F0502020204030204" pitchFamily="34" charset="0"/>
                <a:cs typeface="Courier New" panose="02070309020205020404" pitchFamily="49" charset="0"/>
              </a:rPr>
              <a:t>proposal for your Masters dissertation, supported by your Masters dissertation supervisor. </a:t>
            </a:r>
            <a:endParaRPr lang="en-GB" sz="1500" dirty="0">
              <a:effectLst/>
              <a:latin typeface="Courier New" panose="02070309020205020404" pitchFamily="49" charset="0"/>
              <a:ea typeface="Calibri" panose="020F0502020204030204" pitchFamily="34" charset="0"/>
              <a:cs typeface="Courier New" panose="02070309020205020404" pitchFamily="49" charset="0"/>
            </a:endParaRPr>
          </a:p>
          <a:p>
            <a:pPr marL="0" indent="0">
              <a:buNone/>
              <a:defRPr/>
            </a:pPr>
            <a:endParaRPr lang="en-GB" sz="1300" dirty="0">
              <a:latin typeface="Courier New" panose="02070309020205020404" pitchFamily="49" charset="0"/>
              <a:cs typeface="Courier New" panose="02070309020205020404" pitchFamily="49" charset="0"/>
            </a:endParaRPr>
          </a:p>
          <a:p>
            <a:pPr marL="0" indent="0" algn="just">
              <a:spcBef>
                <a:spcPts val="5"/>
              </a:spcBef>
              <a:spcAft>
                <a:spcPts val="0"/>
              </a:spcAft>
              <a:buNone/>
            </a:pPr>
            <a:r>
              <a:rPr lang="en-US" sz="1800" u="sng" dirty="0">
                <a:effectLst/>
                <a:latin typeface="Courier New" panose="02070309020205020404" pitchFamily="49" charset="0"/>
                <a:ea typeface="Calibri" panose="020F0502020204030204" pitchFamily="34" charset="0"/>
                <a:cs typeface="Courier New" panose="02070309020205020404" pitchFamily="49" charset="0"/>
              </a:rPr>
              <a:t>Written</a:t>
            </a:r>
            <a:r>
              <a:rPr lang="en-US" sz="1800" u="sng" spc="-35" dirty="0">
                <a:effectLst/>
                <a:latin typeface="Courier New" panose="02070309020205020404" pitchFamily="49" charset="0"/>
                <a:ea typeface="Calibri" panose="020F0502020204030204" pitchFamily="34" charset="0"/>
                <a:cs typeface="Courier New" panose="02070309020205020404" pitchFamily="49" charset="0"/>
              </a:rPr>
              <a:t> </a:t>
            </a:r>
            <a:r>
              <a:rPr lang="en-US" sz="1800" u="sng" spc="-10" dirty="0">
                <a:effectLst/>
                <a:latin typeface="Courier New" panose="02070309020205020404" pitchFamily="49" charset="0"/>
                <a:ea typeface="Calibri" panose="020F0502020204030204" pitchFamily="34" charset="0"/>
                <a:cs typeface="Courier New" panose="02070309020205020404" pitchFamily="49" charset="0"/>
              </a:rPr>
              <a:t>proposal</a:t>
            </a:r>
            <a:endParaRPr lang="en-GB" sz="1800" dirty="0">
              <a:effectLst/>
              <a:latin typeface="Courier New" panose="02070309020205020404" pitchFamily="49" charset="0"/>
              <a:ea typeface="Calibri" panose="020F0502020204030204" pitchFamily="34" charset="0"/>
              <a:cs typeface="Courier New" panose="02070309020205020404" pitchFamily="49" charset="0"/>
            </a:endParaRPr>
          </a:p>
          <a:p>
            <a:pPr marL="0" marR="832485" indent="0" algn="just">
              <a:spcAft>
                <a:spcPts val="0"/>
              </a:spcAft>
              <a:buNone/>
            </a:pPr>
            <a:r>
              <a:rPr lang="en-US" sz="1800" dirty="0">
                <a:effectLst/>
                <a:latin typeface="Courier New" panose="02070309020205020404" pitchFamily="49" charset="0"/>
                <a:ea typeface="Calibri" panose="020F0502020204030204" pitchFamily="34" charset="0"/>
                <a:cs typeface="Courier New" panose="02070309020205020404" pitchFamily="49" charset="0"/>
              </a:rPr>
              <a:t>The written version of your proposal will be worth 40% of the overall mark for this module and should include:</a:t>
            </a:r>
            <a:endParaRPr lang="en-GB" sz="1800" dirty="0">
              <a:effectLst/>
              <a:latin typeface="Courier New" panose="02070309020205020404" pitchFamily="49" charset="0"/>
              <a:ea typeface="Calibri" panose="020F0502020204030204" pitchFamily="34" charset="0"/>
              <a:cs typeface="Courier New" panose="02070309020205020404" pitchFamily="49" charset="0"/>
            </a:endParaRPr>
          </a:p>
          <a:p>
            <a:pPr marL="342900" marR="834390" lvl="0" indent="-342900" algn="just">
              <a:buSzPts val="1100"/>
              <a:buFont typeface="Symbol" panose="05050102010706020507" pitchFamily="18" charset="2"/>
              <a:buChar char=""/>
              <a:tabLst>
                <a:tab pos="600075" algn="l"/>
              </a:tabLst>
            </a:pPr>
            <a:r>
              <a:rPr lang="en-US" sz="1800" b="1" dirty="0">
                <a:effectLst/>
                <a:latin typeface="Courier New" panose="02070309020205020404" pitchFamily="49" charset="0"/>
                <a:ea typeface="Symbol" panose="05050102010706020507" pitchFamily="18" charset="2"/>
                <a:cs typeface="Courier New" panose="02070309020205020404" pitchFamily="49" charset="0"/>
              </a:rPr>
              <a:t>Introduction: </a:t>
            </a:r>
            <a:r>
              <a:rPr lang="en-US" sz="1800" i="1" dirty="0">
                <a:effectLst/>
                <a:latin typeface="Courier New" panose="02070309020205020404" pitchFamily="49" charset="0"/>
                <a:ea typeface="Symbol" panose="05050102010706020507" pitchFamily="18" charset="2"/>
                <a:cs typeface="Courier New" panose="02070309020205020404" pitchFamily="49" charset="0"/>
              </a:rPr>
              <a:t>Outlining the research aim and the background to the research. Why is this research topic interesting and relevant?</a:t>
            </a:r>
            <a:endParaRPr lang="en-GB" sz="1800" dirty="0">
              <a:effectLst/>
              <a:latin typeface="Courier New" panose="02070309020205020404" pitchFamily="49" charset="0"/>
              <a:ea typeface="Symbol" panose="05050102010706020507" pitchFamily="18" charset="2"/>
              <a:cs typeface="Courier New" panose="02070309020205020404" pitchFamily="49" charset="0"/>
            </a:endParaRPr>
          </a:p>
          <a:p>
            <a:pPr marL="342900" marR="833120" lvl="0" indent="-342900" algn="just">
              <a:buSzPts val="1100"/>
              <a:buFont typeface="Symbol" panose="05050102010706020507" pitchFamily="18" charset="2"/>
              <a:buChar char=""/>
              <a:tabLst>
                <a:tab pos="600075" algn="l"/>
              </a:tabLst>
            </a:pPr>
            <a:r>
              <a:rPr lang="en-US" sz="1800" b="1" dirty="0">
                <a:effectLst/>
                <a:latin typeface="Courier New" panose="02070309020205020404" pitchFamily="49" charset="0"/>
                <a:ea typeface="Symbol" panose="05050102010706020507" pitchFamily="18" charset="2"/>
                <a:cs typeface="Courier New" panose="02070309020205020404" pitchFamily="49" charset="0"/>
              </a:rPr>
              <a:t>Literature review: </a:t>
            </a:r>
            <a:r>
              <a:rPr lang="en-US" sz="1800" i="1" dirty="0">
                <a:effectLst/>
                <a:latin typeface="Courier New" panose="02070309020205020404" pitchFamily="49" charset="0"/>
                <a:ea typeface="Symbol" panose="05050102010706020507" pitchFamily="18" charset="2"/>
                <a:cs typeface="Courier New" panose="02070309020205020404" pitchFamily="49" charset="0"/>
              </a:rPr>
              <a:t>What work has already been done in this field and related fields? How</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does</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your</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work</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fit</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into</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current</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debates</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in</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Geography?</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Are</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there</a:t>
            </a:r>
            <a:r>
              <a:rPr lang="en-US" sz="1800" i="1" spc="-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any</a:t>
            </a:r>
            <a:r>
              <a:rPr lang="en-US" sz="1800" i="1" spc="-2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unexplored areas and questions in existing research that the proposed research will address?</a:t>
            </a:r>
            <a:endParaRPr lang="en-GB" sz="1800" dirty="0">
              <a:effectLst/>
              <a:latin typeface="Courier New" panose="02070309020205020404" pitchFamily="49" charset="0"/>
              <a:ea typeface="Symbol" panose="05050102010706020507" pitchFamily="18" charset="2"/>
              <a:cs typeface="Courier New" panose="02070309020205020404" pitchFamily="49" charset="0"/>
            </a:endParaRPr>
          </a:p>
          <a:p>
            <a:pPr marL="342900" marR="832485" lvl="0" indent="-342900" algn="just">
              <a:lnSpc>
                <a:spcPct val="101000"/>
              </a:lnSpc>
              <a:buSzPts val="1100"/>
              <a:buFont typeface="Symbol" panose="05050102010706020507" pitchFamily="18" charset="2"/>
              <a:buChar char=""/>
              <a:tabLst>
                <a:tab pos="600075" algn="l"/>
              </a:tabLst>
            </a:pPr>
            <a:r>
              <a:rPr lang="en-US" sz="1800" b="1" dirty="0">
                <a:effectLst/>
                <a:latin typeface="Courier New" panose="02070309020205020404" pitchFamily="49" charset="0"/>
                <a:ea typeface="Symbol" panose="05050102010706020507" pitchFamily="18" charset="2"/>
                <a:cs typeface="Courier New" panose="02070309020205020404" pitchFamily="49" charset="0"/>
              </a:rPr>
              <a:t>Research questions: </a:t>
            </a:r>
            <a:r>
              <a:rPr lang="en-US" sz="1800" i="1" dirty="0">
                <a:effectLst/>
                <a:latin typeface="Courier New" panose="02070309020205020404" pitchFamily="49" charset="0"/>
                <a:ea typeface="Symbol" panose="05050102010706020507" pitchFamily="18" charset="2"/>
                <a:cs typeface="Courier New" panose="02070309020205020404" pitchFamily="49" charset="0"/>
              </a:rPr>
              <a:t>What are you actually looking to find out? What questions do you want answers too?</a:t>
            </a:r>
            <a:endParaRPr lang="en-GB" sz="1800" dirty="0">
              <a:effectLst/>
              <a:latin typeface="Courier New" panose="02070309020205020404" pitchFamily="49" charset="0"/>
              <a:ea typeface="Symbol" panose="05050102010706020507" pitchFamily="18" charset="2"/>
              <a:cs typeface="Courier New" panose="02070309020205020404" pitchFamily="49" charset="0"/>
            </a:endParaRPr>
          </a:p>
          <a:p>
            <a:pPr marL="342900" marR="833120" lvl="0" indent="-342900" algn="just">
              <a:buSzPts val="1100"/>
              <a:buFont typeface="Symbol" panose="05050102010706020507" pitchFamily="18" charset="2"/>
              <a:buChar char=""/>
              <a:tabLst>
                <a:tab pos="600075" algn="l"/>
              </a:tabLst>
            </a:pPr>
            <a:r>
              <a:rPr lang="en-US" sz="1800" b="1" dirty="0">
                <a:effectLst/>
                <a:latin typeface="Courier New" panose="02070309020205020404" pitchFamily="49" charset="0"/>
                <a:ea typeface="Symbol" panose="05050102010706020507" pitchFamily="18" charset="2"/>
                <a:cs typeface="Courier New" panose="02070309020205020404" pitchFamily="49" charset="0"/>
              </a:rPr>
              <a:t>Methodology </a:t>
            </a:r>
            <a:r>
              <a:rPr lang="en-US" sz="1800" i="1" dirty="0">
                <a:effectLst/>
                <a:latin typeface="Courier New" panose="02070309020205020404" pitchFamily="49" charset="0"/>
                <a:ea typeface="Symbol" panose="05050102010706020507" pitchFamily="18" charset="2"/>
                <a:cs typeface="Courier New" panose="02070309020205020404" pitchFamily="49" charset="0"/>
              </a:rPr>
              <a:t>What methods will you use, and why are these methods the most appropriate to answer your research questions? How will you </a:t>
            </a:r>
            <a:r>
              <a:rPr lang="en-US" sz="1800" i="1" dirty="0" err="1">
                <a:effectLst/>
                <a:latin typeface="Courier New" panose="02070309020205020404" pitchFamily="49" charset="0"/>
                <a:ea typeface="Symbol" panose="05050102010706020507" pitchFamily="18" charset="2"/>
                <a:cs typeface="Courier New" panose="02070309020205020404" pitchFamily="49" charset="0"/>
              </a:rPr>
              <a:t>analyse</a:t>
            </a:r>
            <a:r>
              <a:rPr lang="en-US" sz="1800" i="1" dirty="0">
                <a:effectLst/>
                <a:latin typeface="Courier New" panose="02070309020205020404" pitchFamily="49" charset="0"/>
                <a:ea typeface="Symbol" panose="05050102010706020507" pitchFamily="18" charset="2"/>
                <a:cs typeface="Courier New" panose="02070309020205020404" pitchFamily="49" charset="0"/>
              </a:rPr>
              <a:t> the data you </a:t>
            </a:r>
            <a:r>
              <a:rPr lang="en-US" sz="1800" i="1" spc="-10" dirty="0">
                <a:effectLst/>
                <a:latin typeface="Courier New" panose="02070309020205020404" pitchFamily="49" charset="0"/>
                <a:ea typeface="Symbol" panose="05050102010706020507" pitchFamily="18" charset="2"/>
                <a:cs typeface="Courier New" panose="02070309020205020404" pitchFamily="49" charset="0"/>
              </a:rPr>
              <a:t>collect?</a:t>
            </a:r>
            <a:endParaRPr lang="en-GB" sz="1800" dirty="0">
              <a:effectLst/>
              <a:latin typeface="Courier New" panose="02070309020205020404" pitchFamily="49" charset="0"/>
              <a:ea typeface="Symbol" panose="05050102010706020507" pitchFamily="18" charset="2"/>
              <a:cs typeface="Courier New" panose="02070309020205020404" pitchFamily="49" charset="0"/>
            </a:endParaRPr>
          </a:p>
          <a:p>
            <a:pPr marL="342900" lvl="0" indent="-342900" algn="just">
              <a:lnSpc>
                <a:spcPts val="1390"/>
              </a:lnSpc>
              <a:buSzPts val="1100"/>
              <a:buFont typeface="Symbol" panose="05050102010706020507" pitchFamily="18" charset="2"/>
              <a:buChar char=""/>
              <a:tabLst>
                <a:tab pos="600075" algn="l"/>
              </a:tabLst>
            </a:pPr>
            <a:r>
              <a:rPr lang="en-US" sz="1800" b="1" dirty="0">
                <a:effectLst/>
                <a:latin typeface="Courier New" panose="02070309020205020404" pitchFamily="49" charset="0"/>
                <a:ea typeface="Symbol" panose="05050102010706020507" pitchFamily="18" charset="2"/>
                <a:cs typeface="Courier New" panose="02070309020205020404" pitchFamily="49" charset="0"/>
              </a:rPr>
              <a:t>Ethics</a:t>
            </a:r>
            <a:r>
              <a:rPr lang="en-US" sz="1800" b="1" spc="-4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Statement</a:t>
            </a:r>
            <a:r>
              <a:rPr lang="en-US" sz="1800" i="1" spc="-3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reviewing</a:t>
            </a:r>
            <a:r>
              <a:rPr lang="en-US" sz="1800" i="1" spc="-3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the</a:t>
            </a:r>
            <a:r>
              <a:rPr lang="en-US" sz="1800" i="1" spc="-3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ethical</a:t>
            </a:r>
            <a:r>
              <a:rPr lang="en-US" sz="1800" i="1" spc="-3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issues</a:t>
            </a:r>
            <a:r>
              <a:rPr lang="en-US" sz="1800" i="1" spc="-3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raised</a:t>
            </a:r>
            <a:r>
              <a:rPr lang="en-US" sz="1800" i="1" spc="-3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by</a:t>
            </a:r>
            <a:r>
              <a:rPr lang="en-US" sz="1800" i="1" spc="-3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your</a:t>
            </a:r>
            <a:r>
              <a:rPr lang="en-US" sz="1800" i="1" spc="-30"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dirty="0">
                <a:effectLst/>
                <a:latin typeface="Courier New" panose="02070309020205020404" pitchFamily="49" charset="0"/>
                <a:ea typeface="Symbol" panose="05050102010706020507" pitchFamily="18" charset="2"/>
                <a:cs typeface="Courier New" panose="02070309020205020404" pitchFamily="49" charset="0"/>
              </a:rPr>
              <a:t>proposed</a:t>
            </a:r>
            <a:r>
              <a:rPr lang="en-US" sz="1800" i="1" spc="-25" dirty="0">
                <a:effectLst/>
                <a:latin typeface="Courier New" panose="02070309020205020404" pitchFamily="49" charset="0"/>
                <a:ea typeface="Symbol" panose="05050102010706020507" pitchFamily="18" charset="2"/>
                <a:cs typeface="Courier New" panose="02070309020205020404" pitchFamily="49" charset="0"/>
              </a:rPr>
              <a:t> </a:t>
            </a:r>
            <a:r>
              <a:rPr lang="en-US" sz="1800" i="1" spc="-10" dirty="0">
                <a:effectLst/>
                <a:latin typeface="Courier New" panose="02070309020205020404" pitchFamily="49" charset="0"/>
                <a:ea typeface="Symbol" panose="05050102010706020507" pitchFamily="18" charset="2"/>
                <a:cs typeface="Courier New" panose="02070309020205020404" pitchFamily="49" charset="0"/>
              </a:rPr>
              <a:t>research.</a:t>
            </a:r>
            <a:endParaRPr lang="en-GB" sz="1800" dirty="0">
              <a:effectLst/>
              <a:latin typeface="Courier New" panose="02070309020205020404" pitchFamily="49" charset="0"/>
              <a:ea typeface="Symbol" panose="05050102010706020507" pitchFamily="18" charset="2"/>
              <a:cs typeface="Courier New" panose="02070309020205020404" pitchFamily="49" charset="0"/>
            </a:endParaRPr>
          </a:p>
          <a:p>
            <a:pPr marL="342900" lvl="0" indent="-342900" algn="just">
              <a:lnSpc>
                <a:spcPts val="1395"/>
              </a:lnSpc>
              <a:buSzPts val="1100"/>
              <a:buFont typeface="Symbol" panose="05050102010706020507" pitchFamily="18" charset="2"/>
              <a:buChar char=""/>
              <a:tabLst>
                <a:tab pos="600075" algn="l"/>
              </a:tabLst>
            </a:pPr>
            <a:r>
              <a:rPr lang="en-US" sz="1800" b="1" dirty="0">
                <a:effectLst/>
                <a:latin typeface="Courier New" panose="02070309020205020404" pitchFamily="49" charset="0"/>
                <a:ea typeface="Symbol" panose="05050102010706020507" pitchFamily="18" charset="2"/>
                <a:cs typeface="Courier New" panose="02070309020205020404" pitchFamily="49" charset="0"/>
              </a:rPr>
              <a:t>Completed</a:t>
            </a:r>
            <a:r>
              <a:rPr lang="en-US" sz="1800" b="1" spc="-40" dirty="0">
                <a:effectLst/>
                <a:latin typeface="Courier New" panose="02070309020205020404" pitchFamily="49" charset="0"/>
                <a:ea typeface="Symbol" panose="05050102010706020507" pitchFamily="18" charset="2"/>
                <a:cs typeface="Courier New" panose="02070309020205020404" pitchFamily="49" charset="0"/>
              </a:rPr>
              <a:t> </a:t>
            </a:r>
            <a:r>
              <a:rPr lang="en-US" sz="1800" b="1" dirty="0">
                <a:effectLst/>
                <a:latin typeface="Courier New" panose="02070309020205020404" pitchFamily="49" charset="0"/>
                <a:ea typeface="Symbol" panose="05050102010706020507" pitchFamily="18" charset="2"/>
                <a:cs typeface="Courier New" panose="02070309020205020404" pitchFamily="49" charset="0"/>
              </a:rPr>
              <a:t>risk</a:t>
            </a:r>
            <a:r>
              <a:rPr lang="en-US" sz="1800" b="1" spc="-40" dirty="0">
                <a:effectLst/>
                <a:latin typeface="Courier New" panose="02070309020205020404" pitchFamily="49" charset="0"/>
                <a:ea typeface="Symbol" panose="05050102010706020507" pitchFamily="18" charset="2"/>
                <a:cs typeface="Courier New" panose="02070309020205020404" pitchFamily="49" charset="0"/>
              </a:rPr>
              <a:t> </a:t>
            </a:r>
            <a:r>
              <a:rPr lang="en-US" sz="1800" b="1" dirty="0">
                <a:effectLst/>
                <a:latin typeface="Courier New" panose="02070309020205020404" pitchFamily="49" charset="0"/>
                <a:ea typeface="Symbol" panose="05050102010706020507" pitchFamily="18" charset="2"/>
                <a:cs typeface="Courier New" panose="02070309020205020404" pitchFamily="49" charset="0"/>
              </a:rPr>
              <a:t>assessment</a:t>
            </a:r>
            <a:r>
              <a:rPr lang="en-US" sz="1800" b="1" spc="-35" dirty="0">
                <a:effectLst/>
                <a:latin typeface="Courier New" panose="02070309020205020404" pitchFamily="49" charset="0"/>
                <a:ea typeface="Symbol" panose="05050102010706020507" pitchFamily="18" charset="2"/>
                <a:cs typeface="Courier New" panose="02070309020205020404" pitchFamily="49" charset="0"/>
              </a:rPr>
              <a:t> </a:t>
            </a:r>
            <a:r>
              <a:rPr lang="en-US" sz="1800" b="1" spc="-20" dirty="0">
                <a:effectLst/>
                <a:latin typeface="Courier New" panose="02070309020205020404" pitchFamily="49" charset="0"/>
                <a:ea typeface="Symbol" panose="05050102010706020507" pitchFamily="18" charset="2"/>
                <a:cs typeface="Courier New" panose="02070309020205020404" pitchFamily="49" charset="0"/>
              </a:rPr>
              <a:t>form</a:t>
            </a:r>
            <a:endParaRPr lang="en-GB" sz="1800" dirty="0">
              <a:effectLst/>
              <a:latin typeface="Courier New" panose="02070309020205020404" pitchFamily="49" charset="0"/>
              <a:ea typeface="Symbol" panose="05050102010706020507" pitchFamily="18" charset="2"/>
              <a:cs typeface="Courier New" panose="02070309020205020404" pitchFamily="49" charset="0"/>
            </a:endParaRPr>
          </a:p>
          <a:p>
            <a:pPr marL="342900" lvl="0" indent="-342900" algn="just">
              <a:buSzPts val="1100"/>
              <a:buFont typeface="Symbol" panose="05050102010706020507" pitchFamily="18" charset="2"/>
              <a:buChar char=""/>
              <a:tabLst>
                <a:tab pos="600075" algn="l"/>
              </a:tabLst>
            </a:pPr>
            <a:r>
              <a:rPr lang="en-US" sz="1800" b="1" dirty="0">
                <a:effectLst/>
                <a:latin typeface="Courier New" panose="02070309020205020404" pitchFamily="49" charset="0"/>
                <a:ea typeface="Symbol" panose="05050102010706020507" pitchFamily="18" charset="2"/>
                <a:cs typeface="Courier New" panose="02070309020205020404" pitchFamily="49" charset="0"/>
              </a:rPr>
              <a:t>Research</a:t>
            </a:r>
            <a:r>
              <a:rPr lang="en-US" sz="1800" b="1" spc="-40" dirty="0">
                <a:effectLst/>
                <a:latin typeface="Courier New" panose="02070309020205020404" pitchFamily="49" charset="0"/>
                <a:ea typeface="Symbol" panose="05050102010706020507" pitchFamily="18" charset="2"/>
                <a:cs typeface="Courier New" panose="02070309020205020404" pitchFamily="49" charset="0"/>
              </a:rPr>
              <a:t> </a:t>
            </a:r>
            <a:r>
              <a:rPr lang="en-US" sz="1800" b="1" spc="-10" dirty="0">
                <a:effectLst/>
                <a:latin typeface="Courier New" panose="02070309020205020404" pitchFamily="49" charset="0"/>
                <a:ea typeface="Symbol" panose="05050102010706020507" pitchFamily="18" charset="2"/>
                <a:cs typeface="Courier New" panose="02070309020205020404" pitchFamily="49" charset="0"/>
              </a:rPr>
              <a:t>timetable</a:t>
            </a:r>
            <a:endParaRPr lang="en-GB" sz="1800" dirty="0">
              <a:effectLst/>
              <a:latin typeface="Courier New" panose="02070309020205020404" pitchFamily="49" charset="0"/>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99957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B290-D149-4A1F-B134-5FF2E0546E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ACF1A0-2A91-4591-94A4-3467C32ED4FE}"/>
              </a:ext>
            </a:extLst>
          </p:cNvPr>
          <p:cNvSpPr>
            <a:spLocks noGrp="1"/>
          </p:cNvSpPr>
          <p:nvPr>
            <p:ph idx="1"/>
          </p:nvPr>
        </p:nvSpPr>
        <p:spPr/>
        <p:txBody>
          <a:bodyPr>
            <a:normAutofit/>
          </a:bodyPr>
          <a:lstStyle/>
          <a:p>
            <a:pPr marL="0" indent="0" algn="ctr">
              <a:buNone/>
            </a:pPr>
            <a:endParaRPr lang="en-GB" sz="4800" dirty="0"/>
          </a:p>
          <a:p>
            <a:pPr marL="0" indent="0" algn="ctr">
              <a:buNone/>
            </a:pPr>
            <a:r>
              <a:rPr lang="en-GB" sz="4800" dirty="0"/>
              <a:t>Introduction to Geographical Histories, Ideas and Decolonial Praxis:</a:t>
            </a:r>
          </a:p>
          <a:p>
            <a:pPr marL="0" indent="0" algn="ctr">
              <a:buNone/>
            </a:pPr>
            <a:endParaRPr lang="en-GB" sz="4800" dirty="0"/>
          </a:p>
          <a:p>
            <a:pPr marL="0" indent="0" algn="ctr">
              <a:buNone/>
            </a:pPr>
            <a:r>
              <a:rPr lang="en-GB" sz="4800" dirty="0"/>
              <a:t>What and where is G/geography?</a:t>
            </a:r>
          </a:p>
        </p:txBody>
      </p:sp>
    </p:spTree>
    <p:extLst>
      <p:ext uri="{BB962C8B-B14F-4D97-AF65-F5344CB8AC3E}">
        <p14:creationId xmlns:p14="http://schemas.microsoft.com/office/powerpoint/2010/main" val="342170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41" name="Content Placeholder 2">
            <a:extLst>
              <a:ext uri="{FF2B5EF4-FFF2-40B4-BE49-F238E27FC236}">
                <a16:creationId xmlns:a16="http://schemas.microsoft.com/office/drawing/2014/main" id="{92922269-050C-3148-814C-2B12632EA637}"/>
              </a:ext>
            </a:extLst>
          </p:cNvPr>
          <p:cNvSpPr>
            <a:spLocks noGrp="1"/>
          </p:cNvSpPr>
          <p:nvPr>
            <p:ph idx="1"/>
          </p:nvPr>
        </p:nvSpPr>
        <p:spPr>
          <a:xfrm>
            <a:off x="1653363" y="2176272"/>
            <a:ext cx="9367204" cy="4041648"/>
          </a:xfrm>
        </p:spPr>
        <p:txBody>
          <a:bodyPr anchor="t">
            <a:normAutofit/>
          </a:bodyPr>
          <a:lstStyle/>
          <a:p>
            <a:pPr marL="0" indent="0">
              <a:buNone/>
              <a:defRPr/>
            </a:pPr>
            <a:r>
              <a:rPr lang="en-GB" altLang="en-US" sz="2000" dirty="0">
                <a:latin typeface="Courier New" panose="02070309020205020404" pitchFamily="49" charset="0"/>
                <a:cs typeface="Courier New" panose="02070309020205020404" pitchFamily="49" charset="0"/>
              </a:rPr>
              <a:t>‘earth-writing’ from the Greek </a:t>
            </a:r>
            <a:r>
              <a:rPr lang="en-GB" altLang="en-US" sz="2000" i="1" dirty="0">
                <a:latin typeface="Courier New" panose="02070309020205020404" pitchFamily="49" charset="0"/>
                <a:cs typeface="Courier New" panose="02070309020205020404" pitchFamily="49" charset="0"/>
              </a:rPr>
              <a:t>geo </a:t>
            </a:r>
            <a:r>
              <a:rPr lang="en-GB" altLang="en-US" sz="2000" dirty="0">
                <a:latin typeface="Courier New" panose="02070309020205020404" pitchFamily="49" charset="0"/>
                <a:cs typeface="Courier New" panose="02070309020205020404" pitchFamily="49" charset="0"/>
              </a:rPr>
              <a:t>(earth) and </a:t>
            </a:r>
            <a:r>
              <a:rPr lang="en-GB" altLang="en-US" sz="2000" i="1" dirty="0" err="1">
                <a:latin typeface="Courier New" panose="02070309020205020404" pitchFamily="49" charset="0"/>
                <a:cs typeface="Courier New" panose="02070309020205020404" pitchFamily="49" charset="0"/>
              </a:rPr>
              <a:t>graphia</a:t>
            </a:r>
            <a:r>
              <a:rPr lang="en-GB" altLang="en-US" sz="2000" i="1" dirty="0">
                <a:latin typeface="Courier New" panose="02070309020205020404" pitchFamily="49" charset="0"/>
                <a:cs typeface="Courier New" panose="02070309020205020404" pitchFamily="49" charset="0"/>
              </a:rPr>
              <a:t> </a:t>
            </a:r>
            <a:r>
              <a:rPr lang="en-GB" altLang="en-US" sz="2000" dirty="0">
                <a:latin typeface="Courier New" panose="02070309020205020404" pitchFamily="49" charset="0"/>
                <a:cs typeface="Courier New" panose="02070309020205020404" pitchFamily="49" charset="0"/>
              </a:rPr>
              <a:t>(writing) </a:t>
            </a:r>
          </a:p>
          <a:p>
            <a:pPr marL="0" indent="0">
              <a:buNone/>
              <a:defRPr/>
            </a:pPr>
            <a:r>
              <a:rPr lang="en-GB" altLang="en-US" sz="2000" dirty="0">
                <a:latin typeface="Courier New" panose="02070309020205020404" pitchFamily="49" charset="0"/>
                <a:cs typeface="Courier New" panose="02070309020205020404" pitchFamily="49" charset="0"/>
              </a:rPr>
              <a:t>‘both writing about (conveying, expressing or representing) the world and also writing (marking, shaping or transforming) the world’ (Gregory, 2009: 287). </a:t>
            </a:r>
          </a:p>
          <a:p>
            <a:pPr eaLnBrk="1" hangingPunct="1">
              <a:defRPr/>
            </a:pPr>
            <a:r>
              <a:rPr lang="en-GB" altLang="en-US" sz="2000" dirty="0">
                <a:latin typeface="Courier New" panose="02070309020205020404" pitchFamily="49" charset="0"/>
                <a:cs typeface="Courier New" panose="02070309020205020404" pitchFamily="49" charset="0"/>
              </a:rPr>
              <a:t>Geographical practice is understood as the inscription of the earth or praxis of writing and making.</a:t>
            </a:r>
          </a:p>
          <a:p>
            <a:pPr eaLnBrk="1" hangingPunct="1">
              <a:defRPr/>
            </a:pPr>
            <a:r>
              <a:rPr lang="en-GB" altLang="en-US" sz="2000" dirty="0">
                <a:latin typeface="Courier New" panose="02070309020205020404" pitchFamily="49" charset="0"/>
                <a:cs typeface="Courier New" panose="02070309020205020404" pitchFamily="49" charset="0"/>
              </a:rPr>
              <a:t>Powerfully ‘grounded’ </a:t>
            </a:r>
            <a:r>
              <a:rPr lang="en-GB" sz="2000" dirty="0">
                <a:latin typeface="Courier New" panose="02070309020205020404" pitchFamily="49" charset="0"/>
                <a:cs typeface="Courier New" panose="02070309020205020404" pitchFamily="49" charset="0"/>
              </a:rPr>
              <a:t>in positivism, the notion that research is an objective and value-free activity that can make sense of human and natural realities.</a:t>
            </a:r>
          </a:p>
          <a:p>
            <a:pPr eaLnBrk="1" hangingPunct="1">
              <a:defRPr/>
            </a:pPr>
            <a:r>
              <a:rPr lang="en-GB" altLang="en-US" sz="2000" dirty="0">
                <a:latin typeface="Courier New" panose="02070309020205020404" pitchFamily="49" charset="0"/>
                <a:cs typeface="Courier New" panose="02070309020205020404" pitchFamily="49" charset="0"/>
              </a:rPr>
              <a:t>Geography is located in both the sciences and humanities</a:t>
            </a:r>
          </a:p>
        </p:txBody>
      </p:sp>
      <p:sp>
        <p:nvSpPr>
          <p:cNvPr id="2" name="Rectangle 1">
            <a:extLst>
              <a:ext uri="{FF2B5EF4-FFF2-40B4-BE49-F238E27FC236}">
                <a16:creationId xmlns:a16="http://schemas.microsoft.com/office/drawing/2014/main" id="{370D6A13-F579-CB46-9567-326B352F79DA}"/>
              </a:ext>
            </a:extLst>
          </p:cNvPr>
          <p:cNvSpPr/>
          <p:nvPr/>
        </p:nvSpPr>
        <p:spPr>
          <a:xfrm>
            <a:off x="1653363" y="666839"/>
            <a:ext cx="7526204" cy="769441"/>
          </a:xfrm>
          <a:prstGeom prst="rect">
            <a:avLst/>
          </a:prstGeom>
        </p:spPr>
        <p:txBody>
          <a:bodyPr wrap="square">
            <a:spAutoFit/>
          </a:bodyPr>
          <a:lstStyle/>
          <a:p>
            <a:pPr>
              <a:defRPr/>
            </a:pPr>
            <a:r>
              <a:rPr lang="en-GB" altLang="en-US" sz="4400" b="1" dirty="0">
                <a:highlight>
                  <a:srgbClr val="FFFF00"/>
                </a:highlight>
                <a:latin typeface="Courier New" panose="02070309020205020404" pitchFamily="49" charset="0"/>
                <a:cs typeface="Courier New" panose="02070309020205020404" pitchFamily="49" charset="0"/>
              </a:rPr>
              <a:t>What is G/geography?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87EC0235-9C9A-8D43-8C4F-693F7239C030}"/>
              </a:ext>
            </a:extLst>
          </p:cNvPr>
          <p:cNvSpPr>
            <a:spLocks noGrp="1"/>
          </p:cNvSpPr>
          <p:nvPr>
            <p:ph idx="1"/>
          </p:nvPr>
        </p:nvSpPr>
        <p:spPr>
          <a:xfrm>
            <a:off x="1365504" y="620713"/>
            <a:ext cx="9546336" cy="5721350"/>
          </a:xfrm>
        </p:spPr>
        <p:txBody>
          <a:bodyPr>
            <a:normAutofit fontScale="92500" lnSpcReduction="10000"/>
          </a:bodyPr>
          <a:lstStyle/>
          <a:p>
            <a:pPr marL="0" indent="0">
              <a:buNone/>
            </a:pPr>
            <a:r>
              <a:rPr lang="en-GB" altLang="en-US" dirty="0">
                <a:latin typeface="Courier New" panose="02070309020205020404" pitchFamily="49" charset="0"/>
                <a:cs typeface="Courier New" panose="02070309020205020404" pitchFamily="49" charset="0"/>
              </a:rPr>
              <a:t>‘no definition of geography will satisfy everyone, and nor should it’ (Gregory, 2009: 288).  </a:t>
            </a:r>
          </a:p>
          <a:p>
            <a:pPr marL="0" indent="0">
              <a:buNone/>
            </a:pPr>
            <a:endParaRPr lang="en-GB" altLang="en-US" dirty="0">
              <a:latin typeface="Courier New" panose="02070309020205020404" pitchFamily="49" charset="0"/>
              <a:cs typeface="Courier New" panose="02070309020205020404" pitchFamily="49" charset="0"/>
            </a:endParaRPr>
          </a:p>
          <a:p>
            <a:pPr marL="0" indent="0">
              <a:buNone/>
            </a:pPr>
            <a:r>
              <a:rPr lang="en-GB" altLang="en-US" dirty="0">
                <a:latin typeface="Courier New" panose="02070309020205020404" pitchFamily="49" charset="0"/>
                <a:cs typeface="Courier New" panose="02070309020205020404" pitchFamily="49" charset="0"/>
              </a:rPr>
              <a:t>One possible definition: </a:t>
            </a:r>
          </a:p>
          <a:p>
            <a:pPr marL="0" indent="0">
              <a:buNone/>
            </a:pPr>
            <a:r>
              <a:rPr lang="en-GB" altLang="en-US" i="1" dirty="0">
                <a:latin typeface="Courier New" panose="02070309020205020404" pitchFamily="49" charset="0"/>
                <a:cs typeface="Courier New" panose="02070309020205020404" pitchFamily="49" charset="0"/>
              </a:rPr>
              <a:t>‘(The study of) the ways in which space is involved in the operation and outcome of social and biophysical processes’ </a:t>
            </a:r>
            <a:r>
              <a:rPr lang="en-GB" altLang="en-US" dirty="0">
                <a:latin typeface="Courier New" panose="02070309020205020404" pitchFamily="49" charset="0"/>
                <a:cs typeface="Courier New" panose="02070309020205020404" pitchFamily="49" charset="0"/>
              </a:rPr>
              <a:t>(Gregory, 2009: 288). </a:t>
            </a:r>
            <a:endParaRPr lang="en-GB" altLang="en-US" i="1" dirty="0">
              <a:latin typeface="Courier New" panose="02070309020205020404" pitchFamily="49" charset="0"/>
              <a:cs typeface="Courier New" panose="02070309020205020404" pitchFamily="49" charset="0"/>
            </a:endParaRPr>
          </a:p>
          <a:p>
            <a:pPr marL="0" indent="0">
              <a:buNone/>
            </a:pPr>
            <a:r>
              <a:rPr lang="en-GB" altLang="en-US" i="1" dirty="0">
                <a:latin typeface="Courier New" panose="02070309020205020404" pitchFamily="49" charset="0"/>
                <a:cs typeface="Courier New" panose="02070309020205020404" pitchFamily="49" charset="0"/>
              </a:rPr>
              <a:t>Or, ‘geosocial formations’ </a:t>
            </a:r>
            <a:r>
              <a:rPr lang="en-GB" altLang="en-US" dirty="0">
                <a:latin typeface="Courier New" panose="02070309020205020404" pitchFamily="49" charset="0"/>
                <a:cs typeface="Courier New" panose="02070309020205020404" pitchFamily="49" charset="0"/>
              </a:rPr>
              <a:t>(Clark &amp; </a:t>
            </a:r>
            <a:r>
              <a:rPr lang="en-GB" altLang="en-US" dirty="0" err="1">
                <a:latin typeface="Courier New" panose="02070309020205020404" pitchFamily="49" charset="0"/>
                <a:cs typeface="Courier New" panose="02070309020205020404" pitchFamily="49" charset="0"/>
              </a:rPr>
              <a:t>Yusoff</a:t>
            </a:r>
            <a:r>
              <a:rPr lang="en-GB" altLang="en-US" dirty="0">
                <a:latin typeface="Courier New" panose="02070309020205020404" pitchFamily="49" charset="0"/>
                <a:cs typeface="Courier New" panose="02070309020205020404" pitchFamily="49" charset="0"/>
              </a:rPr>
              <a:t>, 2017)</a:t>
            </a:r>
          </a:p>
          <a:p>
            <a:pPr marL="0" indent="0">
              <a:buNone/>
            </a:pPr>
            <a:r>
              <a:rPr lang="en-GB" altLang="en-US" i="1" dirty="0">
                <a:latin typeface="Courier New" panose="02070309020205020404" pitchFamily="49" charset="0"/>
                <a:cs typeface="Courier New" panose="02070309020205020404" pitchFamily="49" charset="0"/>
              </a:rPr>
              <a:t>Or</a:t>
            </a:r>
            <a:r>
              <a:rPr lang="en-GB" altLang="en-US" dirty="0">
                <a:latin typeface="Courier New" panose="02070309020205020404" pitchFamily="49" charset="0"/>
                <a:cs typeface="Courier New" panose="02070309020205020404" pitchFamily="49" charset="0"/>
              </a:rPr>
              <a:t>, a spatial science concerned with spatial processes and spatial relationships</a:t>
            </a:r>
          </a:p>
          <a:p>
            <a:pPr marL="0" indent="0">
              <a:buNone/>
            </a:pPr>
            <a:r>
              <a:rPr lang="en-GB" altLang="en-US" dirty="0">
                <a:latin typeface="Courier New" panose="02070309020205020404" pitchFamily="49" charset="0"/>
                <a:cs typeface="Courier New" panose="02070309020205020404" pitchFamily="49" charset="0"/>
              </a:rPr>
              <a:t>Or, the spatial arts of colonialism….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4878</Words>
  <Application>Microsoft Macintosh PowerPoint</Application>
  <PresentationFormat>Widescreen</PresentationFormat>
  <Paragraphs>303</Paragraphs>
  <Slides>53</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Calibri Light</vt:lpstr>
      <vt:lpstr>Courier New</vt:lpstr>
      <vt:lpstr>Symbol</vt:lpstr>
      <vt:lpstr>Wingdings</vt:lpstr>
      <vt:lpstr>Office Theme</vt:lpstr>
      <vt:lpstr>Document</vt:lpstr>
      <vt:lpstr>Geographical Thought and Practice      GEG7120 </vt:lpstr>
      <vt:lpstr>Introductions and expectations</vt:lpstr>
      <vt:lpstr>PowerPoint Presentation</vt:lpstr>
      <vt:lpstr>Assessment</vt:lpstr>
      <vt:lpstr>Assessment 1:   Research Foundations </vt:lpstr>
      <vt:lpstr>Assessment 2:   Research Proposal </vt:lpstr>
      <vt:lpstr>PowerPoint Presentation</vt:lpstr>
      <vt:lpstr>PowerPoint Presentation</vt:lpstr>
      <vt:lpstr>PowerPoint Presentation</vt:lpstr>
      <vt:lpstr>Space is the Place</vt:lpstr>
      <vt:lpstr>What is Geography?</vt:lpstr>
      <vt:lpstr>PowerPoint Presentation</vt:lpstr>
      <vt:lpstr>PowerPoint Presentation</vt:lpstr>
      <vt:lpstr>PowerPoint Presentation</vt:lpstr>
      <vt:lpstr>What are the ‘origins’ of geography as a discipline?</vt:lpstr>
      <vt:lpstr>‘Coloniality survives colonialism’</vt:lpstr>
      <vt:lpstr>PowerPoint Presentation</vt:lpstr>
      <vt:lpstr>PowerPoint Presentation</vt:lpstr>
      <vt:lpstr>Katherine McKittrick - Black Methodology</vt:lpstr>
      <vt:lpstr>PowerPoint Presentation</vt:lpstr>
      <vt:lpstr>PowerPoint Presentation</vt:lpstr>
      <vt:lpstr>1800s New Enlightenment Geography Alexander von Humboldt  A critical examination of the history and geography of the ‘new world’ and continental Europe  “The most dangerous worldview is the worldview of those who have not viewed the world”   </vt:lpstr>
      <vt:lpstr>Geographies of Enlightenment</vt:lpstr>
      <vt:lpstr>What counts as Western research?</vt:lpstr>
      <vt:lpstr>1900-1930 Environmental Determinism  Ellen Semple Influences of Geographic Environment  </vt:lpstr>
      <vt:lpstr>PowerPoint Presentation</vt:lpstr>
      <vt:lpstr>1930s/1940s Regional Geography  Richard Hartshorne The Nature of Geography </vt:lpstr>
      <vt:lpstr>1950s and 1960s Spatial Science and the ‘Quantitative Revolution’  </vt:lpstr>
      <vt:lpstr>1970s Marxism = Capitalism David Harvey Neil Smith   Black Marxism = Racial Capitalism Sylvia Wynter CLR James Cedric Robinson  </vt:lpstr>
      <vt:lpstr>Ruth Wilson Gilmore </vt:lpstr>
      <vt:lpstr> 1980s - Social, Cultural  and Feminist Geographies   Doreen Massey  Linda McDowell  Gillian Rose, for example   </vt:lpstr>
      <vt:lpstr>PowerPoint Presentation</vt:lpstr>
      <vt:lpstr>Can the subaltern speak? (Spivak 1988) </vt:lpstr>
      <vt:lpstr> 1990s  Post-colonialism   </vt:lpstr>
      <vt:lpstr>   1990s Critical Human Geography  Nick Blomley  Uncritical critical geography? (2006) Critical  - demanding social change, making space differently (Massey), belief in social science as transforming society towards liberatory  goals; opposition to gender, class, racial, capitalist, sexual oppression. </vt:lpstr>
      <vt:lpstr>2000s Non-Representational Theory /  Material Turn / Emotion and Affect / Material Feminisms Non-Representational Theory: Space, Politics, Affect</vt:lpstr>
      <vt:lpstr>PowerPoint Presentation</vt:lpstr>
      <vt:lpstr>            </vt:lpstr>
      <vt:lpstr>‘Coloniality survives colonialism’</vt:lpstr>
      <vt:lpstr>Race and space…</vt:lpstr>
      <vt:lpstr>Resisting the racial underpinnings of geography</vt:lpstr>
      <vt:lpstr>PowerPoint Presentation</vt:lpstr>
      <vt:lpstr>Decolonial Times? Or Colonialism Now? </vt:lpstr>
      <vt:lpstr>PowerPoint Presentation</vt:lpstr>
      <vt:lpstr>PowerPoint Presentation</vt:lpstr>
      <vt:lpstr>PowerPoint Presentation</vt:lpstr>
      <vt:lpstr>Small group discussions</vt:lpstr>
      <vt:lpstr>Research as a ‘dirty word’</vt:lpstr>
      <vt:lpstr>Researching ‘time’ and ‘space’</vt:lpstr>
      <vt:lpstr>PowerPoint Presentation</vt:lpstr>
      <vt:lpstr>Researching ‘time’ and ‘space’</vt:lpstr>
      <vt:lpstr>Questions to ask about geographic research</vt:lpstr>
      <vt:lpstr>How can we decolonise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Geographical Thought and Practice        GEG7120</dc:title>
  <dc:creator>Kathryn Yusoff</dc:creator>
  <cp:lastModifiedBy>Kathryn Yusoff</cp:lastModifiedBy>
  <cp:revision>14</cp:revision>
  <dcterms:created xsi:type="dcterms:W3CDTF">2021-09-28T11:15:00Z</dcterms:created>
  <dcterms:modified xsi:type="dcterms:W3CDTF">2023-09-21T15:30:46Z</dcterms:modified>
</cp:coreProperties>
</file>