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8" r:id="rId2"/>
    <p:sldId id="256" r:id="rId3"/>
    <p:sldId id="300" r:id="rId4"/>
    <p:sldId id="313" r:id="rId5"/>
    <p:sldId id="314" r:id="rId6"/>
    <p:sldId id="301" r:id="rId7"/>
    <p:sldId id="295" r:id="rId8"/>
    <p:sldId id="315" r:id="rId9"/>
    <p:sldId id="299" r:id="rId10"/>
    <p:sldId id="302" r:id="rId11"/>
    <p:sldId id="303" r:id="rId12"/>
    <p:sldId id="316" r:id="rId13"/>
    <p:sldId id="317" r:id="rId14"/>
    <p:sldId id="305" r:id="rId15"/>
    <p:sldId id="298" r:id="rId16"/>
    <p:sldId id="310" r:id="rId17"/>
    <p:sldId id="296" r:id="rId18"/>
    <p:sldId id="306" r:id="rId19"/>
    <p:sldId id="311" r:id="rId20"/>
    <p:sldId id="312" r:id="rId21"/>
    <p:sldId id="308" r:id="rId22"/>
    <p:sldId id="309" r:id="rId23"/>
    <p:sldId id="27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22"/>
    <p:restoredTop sz="95794"/>
  </p:normalViewPr>
  <p:slideViewPr>
    <p:cSldViewPr snapToGrid="0">
      <p:cViewPr varScale="1">
        <p:scale>
          <a:sx n="107" d="100"/>
          <a:sy n="107" d="100"/>
        </p:scale>
        <p:origin x="19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3/14/24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3/14/24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3/14/24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O4jT1YInQa0?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https://www.youtube.com/embed/1zpV5rzWXMA?start=130&amp;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1rjRYSfCJvM?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2" name="Rectangle 11">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BF313-DF0C-C539-4D7D-302BE889F3A2}"/>
              </a:ext>
            </a:extLst>
          </p:cNvPr>
          <p:cNvSpPr>
            <a:spLocks noGrp="1"/>
          </p:cNvSpPr>
          <p:nvPr>
            <p:ph type="title"/>
          </p:nvPr>
        </p:nvSpPr>
        <p:spPr>
          <a:xfrm>
            <a:off x="4542188" y="942449"/>
            <a:ext cx="6681323" cy="1470249"/>
          </a:xfrm>
        </p:spPr>
        <p:txBody>
          <a:bodyPr>
            <a:normAutofit/>
          </a:bodyPr>
          <a:lstStyle/>
          <a:p>
            <a:r>
              <a:rPr lang="en-GB" dirty="0"/>
              <a:t>AS2: DUE ON 25 March at 1pm</a:t>
            </a:r>
          </a:p>
        </p:txBody>
      </p:sp>
      <p:cxnSp>
        <p:nvCxnSpPr>
          <p:cNvPr id="16" name="Straight Connector 15">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FD3488-35A3-8F7A-EDB1-DD1F6CCAB260}"/>
              </a:ext>
            </a:extLst>
          </p:cNvPr>
          <p:cNvSpPr>
            <a:spLocks noGrp="1"/>
          </p:cNvSpPr>
          <p:nvPr>
            <p:ph idx="1"/>
          </p:nvPr>
        </p:nvSpPr>
        <p:spPr>
          <a:xfrm>
            <a:off x="4547043" y="2773885"/>
            <a:ext cx="6676469" cy="3235026"/>
          </a:xfrm>
        </p:spPr>
        <p:txBody>
          <a:bodyPr>
            <a:normAutofit/>
          </a:bodyPr>
          <a:lstStyle/>
          <a:p>
            <a:r>
              <a:rPr lang="en-GB" b="1" dirty="0"/>
              <a:t>Review = a critical appraisal</a:t>
            </a:r>
          </a:p>
          <a:p>
            <a:r>
              <a:rPr lang="en-GB" dirty="0"/>
              <a:t>Select ONE core text from the Topics covered from Week 4 to Week 8 (i.e. from Topic 4, The Politics of Sex, to topic 7, Production and Reproduction). Write an article review (max. 500. words).</a:t>
            </a:r>
          </a:p>
          <a:p>
            <a:r>
              <a:rPr lang="en-GB" dirty="0"/>
              <a:t>THIS IS NOT A SUMMARY. You must critically engage with the piece, explore how it advances our understanding of gender and politics, and demonstrate knowledge of the relevant debates explored in this module. </a:t>
            </a:r>
          </a:p>
          <a:p>
            <a:endParaRPr lang="en-GB" dirty="0"/>
          </a:p>
        </p:txBody>
      </p:sp>
    </p:spTree>
    <p:extLst>
      <p:ext uri="{BB962C8B-B14F-4D97-AF65-F5344CB8AC3E}">
        <p14:creationId xmlns:p14="http://schemas.microsoft.com/office/powerpoint/2010/main" val="30502235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2EF6-17EC-85C3-2701-639E745337C3}"/>
              </a:ext>
            </a:extLst>
          </p:cNvPr>
          <p:cNvSpPr>
            <a:spLocks noGrp="1"/>
          </p:cNvSpPr>
          <p:nvPr>
            <p:ph type="title"/>
          </p:nvPr>
        </p:nvSpPr>
        <p:spPr>
          <a:xfrm>
            <a:off x="1024128" y="585216"/>
            <a:ext cx="4732244" cy="1499616"/>
          </a:xfrm>
        </p:spPr>
        <p:txBody>
          <a:bodyPr>
            <a:normAutofit/>
          </a:bodyPr>
          <a:lstStyle/>
          <a:p>
            <a:r>
              <a:rPr lang="en-US" dirty="0"/>
              <a:t>The contribution of Marx &amp; Engels</a:t>
            </a:r>
          </a:p>
        </p:txBody>
      </p:sp>
      <p:sp>
        <p:nvSpPr>
          <p:cNvPr id="9" name="Content Placeholder 8">
            <a:extLst>
              <a:ext uri="{FF2B5EF4-FFF2-40B4-BE49-F238E27FC236}">
                <a16:creationId xmlns:a16="http://schemas.microsoft.com/office/drawing/2014/main" id="{4EA40AB3-75ED-47AE-9ADF-8B539A7E8E62}"/>
              </a:ext>
            </a:extLst>
          </p:cNvPr>
          <p:cNvSpPr>
            <a:spLocks noGrp="1"/>
          </p:cNvSpPr>
          <p:nvPr>
            <p:ph idx="1"/>
          </p:nvPr>
        </p:nvSpPr>
        <p:spPr>
          <a:xfrm>
            <a:off x="760973" y="2242153"/>
            <a:ext cx="4967629" cy="4224528"/>
          </a:xfrm>
        </p:spPr>
        <p:txBody>
          <a:bodyPr>
            <a:normAutofit fontScale="92500" lnSpcReduction="20000"/>
          </a:bodyPr>
          <a:lstStyle/>
          <a:p>
            <a:r>
              <a:rPr lang="en-US" u="sng" dirty="0"/>
              <a:t>Capitalism depends on the “reproduction” of (gendered) </a:t>
            </a:r>
            <a:r>
              <a:rPr lang="en-US" u="sng" dirty="0" err="1"/>
              <a:t>labour</a:t>
            </a:r>
            <a:r>
              <a:rPr lang="en-US" u="sng" dirty="0"/>
              <a:t> </a:t>
            </a:r>
          </a:p>
          <a:p>
            <a:pPr lvl="1">
              <a:buFont typeface="Arial" panose="020B0604020202020204" pitchFamily="34" charset="0"/>
              <a:buChar char="•"/>
            </a:pPr>
            <a:r>
              <a:rPr lang="en-US" sz="1700" i="1" dirty="0"/>
              <a:t>The German Ideology </a:t>
            </a:r>
            <a:r>
              <a:rPr lang="en-US" sz="1700" dirty="0"/>
              <a:t>(1845-46) and </a:t>
            </a:r>
            <a:r>
              <a:rPr lang="en-US" sz="1700" b="1" i="1" dirty="0"/>
              <a:t>The Communist Manifesto </a:t>
            </a:r>
            <a:r>
              <a:rPr lang="en-US" sz="1700" b="1" dirty="0"/>
              <a:t>(1848) </a:t>
            </a:r>
            <a:r>
              <a:rPr lang="en-US" sz="1700" dirty="0"/>
              <a:t>where</a:t>
            </a:r>
            <a:r>
              <a:rPr lang="en-US" sz="1700" b="1" dirty="0"/>
              <a:t> one of the goals is abolition of the family </a:t>
            </a:r>
            <a:r>
              <a:rPr lang="en-US" sz="1700" dirty="0"/>
              <a:t>(see extract)</a:t>
            </a:r>
          </a:p>
          <a:p>
            <a:pPr lvl="1">
              <a:buFont typeface="Arial" panose="020B0604020202020204" pitchFamily="34" charset="0"/>
              <a:buChar char="•"/>
            </a:pPr>
            <a:r>
              <a:rPr lang="en-US" sz="1700" dirty="0"/>
              <a:t>Engels’ </a:t>
            </a:r>
            <a:r>
              <a:rPr lang="en-US" sz="1700" i="1" dirty="0"/>
              <a:t>The Condition of the Working Classes in England </a:t>
            </a:r>
            <a:r>
              <a:rPr lang="en-US" sz="1700" dirty="0"/>
              <a:t>(1845) and </a:t>
            </a:r>
            <a:r>
              <a:rPr lang="en-US" sz="1700" i="1" dirty="0"/>
              <a:t>The Origin of the Family, Private Property and the State</a:t>
            </a:r>
            <a:r>
              <a:rPr lang="en-US" sz="1700" dirty="0"/>
              <a:t> (1884)</a:t>
            </a:r>
          </a:p>
          <a:p>
            <a:pPr lvl="1">
              <a:buFont typeface="Arial" panose="020B0604020202020204" pitchFamily="34" charset="0"/>
              <a:buChar char="•"/>
            </a:pPr>
            <a:r>
              <a:rPr lang="en-US" sz="1700" dirty="0"/>
              <a:t>Marx’s </a:t>
            </a:r>
            <a:r>
              <a:rPr lang="en-US" sz="1700" i="1" dirty="0"/>
              <a:t>Capital</a:t>
            </a:r>
            <a:r>
              <a:rPr lang="en-US" sz="1700" dirty="0"/>
              <a:t> (1887)</a:t>
            </a:r>
          </a:p>
          <a:p>
            <a:r>
              <a:rPr lang="en-US" dirty="0"/>
              <a:t>“</a:t>
            </a:r>
            <a:r>
              <a:rPr lang="en-US" i="1" dirty="0"/>
              <a:t>If the family of our present society is being thus dissolved, this dissolution merely shows that, at bottom, the binding tie of this family was not family affection, but </a:t>
            </a:r>
            <a:r>
              <a:rPr lang="en-US" b="1" i="1" dirty="0"/>
              <a:t>private interest </a:t>
            </a:r>
            <a:r>
              <a:rPr lang="en-US" i="1" dirty="0"/>
              <a:t>lurking under the cloak of </a:t>
            </a:r>
            <a:r>
              <a:rPr lang="en-US" b="1" i="1" dirty="0"/>
              <a:t>a pretended community of possessions</a:t>
            </a:r>
            <a:r>
              <a:rPr lang="en-US" dirty="0"/>
              <a:t>.” (Engels 1845, 156)</a:t>
            </a:r>
          </a:p>
          <a:p>
            <a:r>
              <a:rPr lang="en-US" dirty="0"/>
              <a:t>The site of social reproduction (the family) is a mere money relation!</a:t>
            </a:r>
          </a:p>
          <a:p>
            <a:endParaRPr lang="en-US" sz="1500" dirty="0"/>
          </a:p>
        </p:txBody>
      </p:sp>
      <p:sp>
        <p:nvSpPr>
          <p:cNvPr id="19" name="Rectangle 18">
            <a:extLst>
              <a:ext uri="{FF2B5EF4-FFF2-40B4-BE49-F238E27FC236}">
                <a16:creationId xmlns:a16="http://schemas.microsoft.com/office/drawing/2014/main" id="{9D431EF2-5A31-4C05-AA3E-4580F553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7678399-6817-4845-9B59-E82951B0B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C00AC1AE-9B83-9E3E-02BD-21784FED9667}"/>
              </a:ext>
            </a:extLst>
          </p:cNvPr>
          <p:cNvPicPr>
            <a:picLocks noChangeAspect="1"/>
          </p:cNvPicPr>
          <p:nvPr/>
        </p:nvPicPr>
        <p:blipFill>
          <a:blip r:embed="rId2"/>
          <a:stretch>
            <a:fillRect/>
          </a:stretch>
        </p:blipFill>
        <p:spPr>
          <a:xfrm>
            <a:off x="7599451" y="484068"/>
            <a:ext cx="1543621" cy="3337560"/>
          </a:xfrm>
          <a:prstGeom prst="rect">
            <a:avLst/>
          </a:prstGeom>
        </p:spPr>
      </p:pic>
      <p:sp>
        <p:nvSpPr>
          <p:cNvPr id="23" name="Rectangle 22">
            <a:extLst>
              <a:ext uri="{FF2B5EF4-FFF2-40B4-BE49-F238E27FC236}">
                <a16:creationId xmlns:a16="http://schemas.microsoft.com/office/drawing/2014/main" id="{B044E73A-9DB7-46CD-9B4D-9DE9FB5E6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057F48-2FD4-4DD3-B887-FEE2B4475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4469D8-5936-48B8-AF0C-37FF2AEE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picture frame&#10;&#10;Description automatically generated">
            <a:extLst>
              <a:ext uri="{FF2B5EF4-FFF2-40B4-BE49-F238E27FC236}">
                <a16:creationId xmlns:a16="http://schemas.microsoft.com/office/drawing/2014/main" id="{66FD933A-FBAF-706F-F1AC-BC04B8DFC8D2}"/>
              </a:ext>
            </a:extLst>
          </p:cNvPr>
          <p:cNvPicPr>
            <a:picLocks noChangeAspect="1"/>
          </p:cNvPicPr>
          <p:nvPr/>
        </p:nvPicPr>
        <p:blipFill rotWithShape="1">
          <a:blip r:embed="rId3"/>
          <a:srcRect l="16137" r="16373" b="2"/>
          <a:stretch/>
        </p:blipFill>
        <p:spPr>
          <a:xfrm>
            <a:off x="9303547" y="4321464"/>
            <a:ext cx="1940863" cy="1984248"/>
          </a:xfrm>
          <a:prstGeom prst="rect">
            <a:avLst/>
          </a:prstGeom>
        </p:spPr>
      </p:pic>
    </p:spTree>
    <p:extLst>
      <p:ext uri="{BB962C8B-B14F-4D97-AF65-F5344CB8AC3E}">
        <p14:creationId xmlns:p14="http://schemas.microsoft.com/office/powerpoint/2010/main" val="252253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4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E34F9-ACFF-8849-3810-67C8347B2703}"/>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Nancy Fraser and cannibal capitalism</a:t>
            </a:r>
          </a:p>
        </p:txBody>
      </p:sp>
      <p:pic>
        <p:nvPicPr>
          <p:cNvPr id="5" name="Content Placeholder 4" descr="A picture containing text, outdoor, old, vintage&#10;&#10;Description automatically generated">
            <a:extLst>
              <a:ext uri="{FF2B5EF4-FFF2-40B4-BE49-F238E27FC236}">
                <a16:creationId xmlns:a16="http://schemas.microsoft.com/office/drawing/2014/main" id="{9612BB88-0B4F-3A26-877B-2C91B027A315}"/>
              </a:ext>
            </a:extLst>
          </p:cNvPr>
          <p:cNvPicPr>
            <a:picLocks noChangeAspect="1"/>
          </p:cNvPicPr>
          <p:nvPr/>
        </p:nvPicPr>
        <p:blipFill rotWithShape="1">
          <a:blip r:embed="rId2"/>
          <a:srcRect t="29308" r="1" b="1622"/>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C637376-9A53-A4E1-90E6-3B6E3BA55BDC}"/>
              </a:ext>
            </a:extLst>
          </p:cNvPr>
          <p:cNvSpPr>
            <a:spLocks noGrp="1"/>
          </p:cNvSpPr>
          <p:nvPr>
            <p:ph idx="1"/>
          </p:nvPr>
        </p:nvSpPr>
        <p:spPr>
          <a:xfrm>
            <a:off x="7736305" y="636607"/>
            <a:ext cx="3931439" cy="5613721"/>
          </a:xfrm>
        </p:spPr>
        <p:txBody>
          <a:bodyPr anchor="ctr">
            <a:normAutofit fontScale="92500" lnSpcReduction="10000"/>
          </a:bodyPr>
          <a:lstStyle/>
          <a:p>
            <a:r>
              <a:rPr lang="en-US" dirty="0">
                <a:solidFill>
                  <a:srgbClr val="FFFFFF"/>
                </a:solidFill>
              </a:rPr>
              <a:t>The term cannibalism:</a:t>
            </a:r>
          </a:p>
          <a:p>
            <a:pPr lvl="1">
              <a:buClr>
                <a:schemeClr val="bg1"/>
              </a:buClr>
              <a:buFont typeface="Arial" panose="020B0604020202020204" pitchFamily="34" charset="0"/>
              <a:buChar char="•"/>
            </a:pPr>
            <a:r>
              <a:rPr lang="en-US" sz="2200" dirty="0">
                <a:solidFill>
                  <a:srgbClr val="FFFFFF"/>
                </a:solidFill>
              </a:rPr>
              <a:t>Captures the way the capitalist class feeds off everyone else </a:t>
            </a:r>
          </a:p>
          <a:p>
            <a:pPr lvl="1">
              <a:buClr>
                <a:schemeClr val="bg1"/>
              </a:buClr>
              <a:buFont typeface="Arial" panose="020B0604020202020204" pitchFamily="34" charset="0"/>
              <a:buChar char="•"/>
            </a:pPr>
            <a:r>
              <a:rPr lang="en-US" sz="2200" dirty="0">
                <a:solidFill>
                  <a:srgbClr val="FFFFFF"/>
                </a:solidFill>
              </a:rPr>
              <a:t>Signifies “</a:t>
            </a:r>
            <a:r>
              <a:rPr lang="en-US" sz="2200" i="1" dirty="0">
                <a:solidFill>
                  <a:srgbClr val="FFFFFF"/>
                </a:solidFill>
              </a:rPr>
              <a:t>to deprive one facility or enterprise of an essential element of its functioning for the purpose of creating and sustaining another</a:t>
            </a:r>
            <a:r>
              <a:rPr lang="en-US" sz="2200" dirty="0">
                <a:solidFill>
                  <a:srgbClr val="FFFFFF"/>
                </a:solidFill>
              </a:rPr>
              <a:t>.” (Fraser 2022, pp. xiii-xiv) </a:t>
            </a:r>
          </a:p>
          <a:p>
            <a:pPr lvl="1">
              <a:buClr>
                <a:schemeClr val="bg1"/>
              </a:buClr>
              <a:buFont typeface="Arial" panose="020B0604020202020204" pitchFamily="34" charset="0"/>
              <a:buChar char="•"/>
            </a:pPr>
            <a:r>
              <a:rPr lang="en-US" sz="2200" dirty="0" err="1">
                <a:solidFill>
                  <a:srgbClr val="FFFFFF"/>
                </a:solidFill>
              </a:rPr>
              <a:t>Symbolised</a:t>
            </a:r>
            <a:r>
              <a:rPr lang="en-US" sz="2200" dirty="0">
                <a:solidFill>
                  <a:srgbClr val="FFFFFF"/>
                </a:solidFill>
              </a:rPr>
              <a:t> by the ouroboros (‘tail-devourer’ in Greek), a snake eating its own tail in a closed circle </a:t>
            </a:r>
          </a:p>
          <a:p>
            <a:r>
              <a:rPr lang="en-US" dirty="0">
                <a:solidFill>
                  <a:srgbClr val="FFFFFF"/>
                </a:solidFill>
              </a:rPr>
              <a:t>For Fraser, this is a fair description of the relation of capitalism’s economy to its non-economic areas (e.g. families and communities, the earth) and moves us away from terms such as coexistence or dependency. </a:t>
            </a:r>
          </a:p>
          <a:p>
            <a:r>
              <a:rPr lang="en-US" dirty="0">
                <a:solidFill>
                  <a:srgbClr val="FFFFFF"/>
                </a:solidFill>
              </a:rPr>
              <a:t>It also allows her to focus on the  social-reproduction contradiction inherent in capitalism</a:t>
            </a:r>
          </a:p>
        </p:txBody>
      </p:sp>
    </p:spTree>
    <p:extLst>
      <p:ext uri="{BB962C8B-B14F-4D97-AF65-F5344CB8AC3E}">
        <p14:creationId xmlns:p14="http://schemas.microsoft.com/office/powerpoint/2010/main" val="248456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9EA1-4063-06C0-E4BB-38D9B3CD4916}"/>
              </a:ext>
            </a:extLst>
          </p:cNvPr>
          <p:cNvSpPr>
            <a:spLocks noGrp="1"/>
          </p:cNvSpPr>
          <p:nvPr>
            <p:ph type="title"/>
          </p:nvPr>
        </p:nvSpPr>
        <p:spPr/>
        <p:txBody>
          <a:bodyPr/>
          <a:lstStyle/>
          <a:p>
            <a:r>
              <a:rPr lang="en-US" dirty="0"/>
              <a:t>Care guzzler: The Hidden backstory</a:t>
            </a:r>
          </a:p>
        </p:txBody>
      </p:sp>
      <p:sp>
        <p:nvSpPr>
          <p:cNvPr id="3" name="Content Placeholder 2">
            <a:extLst>
              <a:ext uri="{FF2B5EF4-FFF2-40B4-BE49-F238E27FC236}">
                <a16:creationId xmlns:a16="http://schemas.microsoft.com/office/drawing/2014/main" id="{C2B6C5C3-6ED6-E485-D5B9-B38F7504DC03}"/>
              </a:ext>
            </a:extLst>
          </p:cNvPr>
          <p:cNvSpPr>
            <a:spLocks noGrp="1"/>
          </p:cNvSpPr>
          <p:nvPr>
            <p:ph idx="1"/>
          </p:nvPr>
        </p:nvSpPr>
        <p:spPr>
          <a:xfrm>
            <a:off x="748146" y="1805049"/>
            <a:ext cx="10419726" cy="4916385"/>
          </a:xfrm>
        </p:spPr>
        <p:txBody>
          <a:bodyPr>
            <a:normAutofit fontScale="70000" lnSpcReduction="20000"/>
          </a:bodyPr>
          <a:lstStyle/>
          <a:p>
            <a:r>
              <a:rPr lang="en-US" dirty="0"/>
              <a:t>Fraser identifies </a:t>
            </a:r>
            <a:r>
              <a:rPr lang="en-US" b="1" u="sng" dirty="0"/>
              <a:t>FOUR REGIMES OF SOCIAL PRODUCTION-CUM-ECONOMIC PRODUCTION</a:t>
            </a:r>
            <a:r>
              <a:rPr lang="en-US" b="1" dirty="0"/>
              <a:t>:</a:t>
            </a:r>
          </a:p>
          <a:p>
            <a:r>
              <a:rPr lang="en-US" dirty="0">
                <a:solidFill>
                  <a:schemeClr val="accent1">
                    <a:lumMod val="75000"/>
                  </a:schemeClr>
                </a:solidFill>
              </a:rPr>
              <a:t>1) </a:t>
            </a:r>
            <a:r>
              <a:rPr lang="en-US" b="1" dirty="0">
                <a:solidFill>
                  <a:schemeClr val="accent1">
                    <a:lumMod val="75000"/>
                  </a:schemeClr>
                </a:solidFill>
              </a:rPr>
              <a:t>COLONIZATION</a:t>
            </a:r>
            <a:r>
              <a:rPr lang="en-US" dirty="0">
                <a:solidFill>
                  <a:schemeClr val="accent1">
                    <a:lumMod val="75000"/>
                  </a:schemeClr>
                </a:solidFill>
              </a:rPr>
              <a:t> = Mercantile capitalist regime of the 16th through the 18th century</a:t>
            </a:r>
          </a:p>
          <a:p>
            <a:endParaRPr lang="en-US" dirty="0"/>
          </a:p>
          <a:p>
            <a:endParaRPr lang="en-US" dirty="0"/>
          </a:p>
          <a:p>
            <a:r>
              <a:rPr lang="en-US" dirty="0">
                <a:solidFill>
                  <a:schemeClr val="accent1">
                    <a:lumMod val="75000"/>
                  </a:schemeClr>
                </a:solidFill>
              </a:rPr>
              <a:t>2) </a:t>
            </a:r>
            <a:r>
              <a:rPr lang="en-US" b="1" dirty="0">
                <a:solidFill>
                  <a:schemeClr val="accent1">
                    <a:lumMod val="75000"/>
                  </a:schemeClr>
                </a:solidFill>
              </a:rPr>
              <a:t>HOUSEWIFIZATION</a:t>
            </a:r>
            <a:r>
              <a:rPr lang="en-US" dirty="0">
                <a:solidFill>
                  <a:schemeClr val="accent1">
                    <a:lumMod val="75000"/>
                  </a:schemeClr>
                </a:solidFill>
              </a:rPr>
              <a:t> (term coined by Maria </a:t>
            </a:r>
            <a:r>
              <a:rPr lang="en-US" dirty="0" err="1">
                <a:solidFill>
                  <a:schemeClr val="accent1">
                    <a:lumMod val="75000"/>
                  </a:schemeClr>
                </a:solidFill>
              </a:rPr>
              <a:t>Mies</a:t>
            </a:r>
            <a:r>
              <a:rPr lang="en-US" dirty="0">
                <a:solidFill>
                  <a:schemeClr val="accent1">
                    <a:lumMod val="75000"/>
                  </a:schemeClr>
                </a:solidFill>
              </a:rPr>
              <a:t>) = legislation passed to “protect women and children”, creating a “safe haven in a heartless world”, thus introducing the gendered division of </a:t>
            </a:r>
            <a:r>
              <a:rPr lang="en-US" dirty="0" err="1">
                <a:solidFill>
                  <a:schemeClr val="accent1">
                    <a:lumMod val="75000"/>
                  </a:schemeClr>
                </a:solidFill>
              </a:rPr>
              <a:t>labour</a:t>
            </a:r>
            <a:r>
              <a:rPr lang="en-US" dirty="0">
                <a:solidFill>
                  <a:schemeClr val="accent1">
                    <a:lumMod val="75000"/>
                  </a:schemeClr>
                </a:solidFill>
              </a:rPr>
              <a:t> (housework as unpaid work) </a:t>
            </a:r>
          </a:p>
          <a:p>
            <a:r>
              <a:rPr lang="en-US" dirty="0"/>
              <a:t>Both these regimes (1 &amp; 2) were characterized by the violent </a:t>
            </a:r>
            <a:r>
              <a:rPr lang="en-US" b="1" dirty="0"/>
              <a:t>process of </a:t>
            </a:r>
            <a:r>
              <a:rPr lang="en-US" b="1" dirty="0" err="1"/>
              <a:t>familialization</a:t>
            </a:r>
            <a:r>
              <a:rPr lang="en-US" b="1" dirty="0"/>
              <a:t> </a:t>
            </a:r>
            <a:r>
              <a:rPr lang="en-US" dirty="0"/>
              <a:t>in the peripheries and destruction of other models of social reproduction</a:t>
            </a:r>
          </a:p>
          <a:p>
            <a:endParaRPr lang="en-US" dirty="0"/>
          </a:p>
          <a:p>
            <a:pPr marL="0" indent="0">
              <a:buNone/>
            </a:pPr>
            <a:endParaRPr lang="en-US" dirty="0"/>
          </a:p>
          <a:p>
            <a:r>
              <a:rPr lang="en-US" dirty="0">
                <a:solidFill>
                  <a:schemeClr val="accent1">
                    <a:lumMod val="75000"/>
                  </a:schemeClr>
                </a:solidFill>
              </a:rPr>
              <a:t>3) </a:t>
            </a:r>
            <a:r>
              <a:rPr lang="en-US" b="1" dirty="0">
                <a:solidFill>
                  <a:schemeClr val="accent1">
                    <a:lumMod val="75000"/>
                  </a:schemeClr>
                </a:solidFill>
              </a:rPr>
              <a:t>FORDISM AND THE FAMILY WAGE </a:t>
            </a:r>
            <a:r>
              <a:rPr lang="en-US" dirty="0">
                <a:solidFill>
                  <a:schemeClr val="accent1">
                    <a:lumMod val="75000"/>
                  </a:schemeClr>
                </a:solidFill>
              </a:rPr>
              <a:t>= state-managed capitalism secures a stable family life through public investment in social reproduction, valorizing the heterosexual male breadwinner/female home-maker model (this only in the Global North). </a:t>
            </a:r>
          </a:p>
          <a:p>
            <a:endParaRPr lang="en-US" dirty="0"/>
          </a:p>
          <a:p>
            <a:endParaRPr lang="en-US" dirty="0"/>
          </a:p>
          <a:p>
            <a:r>
              <a:rPr lang="en-US" dirty="0">
                <a:solidFill>
                  <a:schemeClr val="accent1">
                    <a:lumMod val="75000"/>
                  </a:schemeClr>
                </a:solidFill>
              </a:rPr>
              <a:t>4) </a:t>
            </a:r>
            <a:r>
              <a:rPr lang="en-US" b="1" dirty="0">
                <a:solidFill>
                  <a:schemeClr val="accent1">
                    <a:lumMod val="75000"/>
                  </a:schemeClr>
                </a:solidFill>
              </a:rPr>
              <a:t>TWO-EARNER HOUSEHOLDS </a:t>
            </a:r>
            <a:r>
              <a:rPr lang="en-US" dirty="0">
                <a:solidFill>
                  <a:schemeClr val="accent1">
                    <a:lumMod val="75000"/>
                  </a:schemeClr>
                </a:solidFill>
              </a:rPr>
              <a:t>= financialization of capitalism (the state disinvests from social reproduction and debt disciplines states). </a:t>
            </a:r>
            <a:r>
              <a:rPr lang="en-US" dirty="0"/>
              <a:t>Emancipation is also redefined in market terms and what we are witnessing now is a…</a:t>
            </a:r>
          </a:p>
          <a:p>
            <a:endParaRPr lang="en-US" dirty="0"/>
          </a:p>
        </p:txBody>
      </p:sp>
      <p:sp>
        <p:nvSpPr>
          <p:cNvPr id="4" name="Rectangle 3">
            <a:extLst>
              <a:ext uri="{FF2B5EF4-FFF2-40B4-BE49-F238E27FC236}">
                <a16:creationId xmlns:a16="http://schemas.microsoft.com/office/drawing/2014/main" id="{50FE9874-C338-FD6A-32F2-06695C3D8737}"/>
              </a:ext>
            </a:extLst>
          </p:cNvPr>
          <p:cNvSpPr/>
          <p:nvPr/>
        </p:nvSpPr>
        <p:spPr>
          <a:xfrm>
            <a:off x="862258" y="2436502"/>
            <a:ext cx="10191502" cy="6344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CRISIS OF SOCIAL REPRODUCTION AMONG THE WORKING CLASSES IN THE METROPOLE, COMBINED WITH MORAL PANICS AMONG THE MIDDLE CLASSES</a:t>
            </a:r>
          </a:p>
        </p:txBody>
      </p:sp>
      <p:sp>
        <p:nvSpPr>
          <p:cNvPr id="7" name="Rectangle 6">
            <a:extLst>
              <a:ext uri="{FF2B5EF4-FFF2-40B4-BE49-F238E27FC236}">
                <a16:creationId xmlns:a16="http://schemas.microsoft.com/office/drawing/2014/main" id="{55A0172F-5C24-880E-BF94-C4F63EC6C04A}"/>
              </a:ext>
            </a:extLst>
          </p:cNvPr>
          <p:cNvSpPr/>
          <p:nvPr/>
        </p:nvSpPr>
        <p:spPr>
          <a:xfrm>
            <a:off x="862258" y="4138846"/>
            <a:ext cx="10191502" cy="5438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CRISIS BROUGHT ABOUT BY GLOBAL CONFLICS/WARS</a:t>
            </a:r>
          </a:p>
        </p:txBody>
      </p:sp>
      <p:sp>
        <p:nvSpPr>
          <p:cNvPr id="8" name="Rectangle 7">
            <a:extLst>
              <a:ext uri="{FF2B5EF4-FFF2-40B4-BE49-F238E27FC236}">
                <a16:creationId xmlns:a16="http://schemas.microsoft.com/office/drawing/2014/main" id="{695E89A7-A06E-4908-B1A7-B6B7600018C8}"/>
              </a:ext>
            </a:extLst>
          </p:cNvPr>
          <p:cNvSpPr/>
          <p:nvPr/>
        </p:nvSpPr>
        <p:spPr>
          <a:xfrm>
            <a:off x="862258" y="5351624"/>
            <a:ext cx="10191502" cy="5438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POLITICAL (1960s) AND ECONOMIC (1970s) CRISES</a:t>
            </a:r>
          </a:p>
        </p:txBody>
      </p:sp>
    </p:spTree>
    <p:extLst>
      <p:ext uri="{BB962C8B-B14F-4D97-AF65-F5344CB8AC3E}">
        <p14:creationId xmlns:p14="http://schemas.microsoft.com/office/powerpoint/2010/main" val="239957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CF8F-814B-3D89-BB02-2D92BF5C406F}"/>
              </a:ext>
            </a:extLst>
          </p:cNvPr>
          <p:cNvSpPr>
            <a:spLocks noGrp="1"/>
          </p:cNvSpPr>
          <p:nvPr>
            <p:ph type="title"/>
          </p:nvPr>
        </p:nvSpPr>
        <p:spPr/>
        <p:txBody>
          <a:bodyPr/>
          <a:lstStyle/>
          <a:p>
            <a:r>
              <a:rPr lang="en-US" dirty="0"/>
              <a:t>…CRISIS OF CARE</a:t>
            </a:r>
          </a:p>
        </p:txBody>
      </p:sp>
      <p:pic>
        <p:nvPicPr>
          <p:cNvPr id="5" name="Content Placeholder 4" descr="A statue of a person holding a baby&#10;&#10;Description automatically generated">
            <a:extLst>
              <a:ext uri="{FF2B5EF4-FFF2-40B4-BE49-F238E27FC236}">
                <a16:creationId xmlns:a16="http://schemas.microsoft.com/office/drawing/2014/main" id="{C397C818-3928-F6F7-C834-AF0EC1B23895}"/>
              </a:ext>
            </a:extLst>
          </p:cNvPr>
          <p:cNvPicPr>
            <a:picLocks noGrp="1" noChangeAspect="1"/>
          </p:cNvPicPr>
          <p:nvPr>
            <p:ph idx="1"/>
          </p:nvPr>
        </p:nvPicPr>
        <p:blipFill>
          <a:blip r:embed="rId2"/>
          <a:stretch>
            <a:fillRect/>
          </a:stretch>
        </p:blipFill>
        <p:spPr>
          <a:xfrm>
            <a:off x="271634" y="2285998"/>
            <a:ext cx="11623046" cy="3251201"/>
          </a:xfrm>
        </p:spPr>
      </p:pic>
    </p:spTree>
    <p:extLst>
      <p:ext uri="{BB962C8B-B14F-4D97-AF65-F5344CB8AC3E}">
        <p14:creationId xmlns:p14="http://schemas.microsoft.com/office/powerpoint/2010/main" val="101335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C80F-542E-DAD0-4727-7B829143268E}"/>
              </a:ext>
            </a:extLst>
          </p:cNvPr>
          <p:cNvSpPr>
            <a:spLocks noGrp="1"/>
          </p:cNvSpPr>
          <p:nvPr>
            <p:ph type="title"/>
          </p:nvPr>
        </p:nvSpPr>
        <p:spPr>
          <a:xfrm>
            <a:off x="1024128" y="585216"/>
            <a:ext cx="6066818" cy="1499616"/>
          </a:xfrm>
        </p:spPr>
        <p:txBody>
          <a:bodyPr>
            <a:normAutofit/>
          </a:bodyPr>
          <a:lstStyle/>
          <a:p>
            <a:r>
              <a:rPr lang="en-US" dirty="0"/>
              <a:t>proposal 1: Wages for housework</a:t>
            </a:r>
          </a:p>
        </p:txBody>
      </p:sp>
      <p:sp>
        <p:nvSpPr>
          <p:cNvPr id="13" name="Content Placeholder 12">
            <a:extLst>
              <a:ext uri="{FF2B5EF4-FFF2-40B4-BE49-F238E27FC236}">
                <a16:creationId xmlns:a16="http://schemas.microsoft.com/office/drawing/2014/main" id="{92C5E447-DD79-C855-D127-98F443D58489}"/>
              </a:ext>
            </a:extLst>
          </p:cNvPr>
          <p:cNvSpPr>
            <a:spLocks noGrp="1"/>
          </p:cNvSpPr>
          <p:nvPr>
            <p:ph idx="1"/>
          </p:nvPr>
        </p:nvSpPr>
        <p:spPr>
          <a:xfrm>
            <a:off x="787077" y="2084832"/>
            <a:ext cx="6552185" cy="4651634"/>
          </a:xfrm>
        </p:spPr>
        <p:txBody>
          <a:bodyPr>
            <a:normAutofit fontScale="92500"/>
          </a:bodyPr>
          <a:lstStyle/>
          <a:p>
            <a:r>
              <a:rPr lang="en-US" dirty="0"/>
              <a:t>A campaign established in 1972 by American socialist Selma James and Italian feminist </a:t>
            </a:r>
            <a:r>
              <a:rPr lang="en-US" dirty="0" err="1"/>
              <a:t>Mariarosa</a:t>
            </a:r>
            <a:r>
              <a:rPr lang="en-US" dirty="0"/>
              <a:t> Dalla Costa</a:t>
            </a:r>
          </a:p>
          <a:p>
            <a:r>
              <a:rPr lang="en-US" dirty="0"/>
              <a:t>The campaign proposed that the state would value domestic work (including sex and love) if it had to pay for it</a:t>
            </a:r>
          </a:p>
          <a:p>
            <a:r>
              <a:rPr lang="en-US" dirty="0"/>
              <a:t>It was rejected because some felt it would reinforce the idea that domestic </a:t>
            </a:r>
            <a:r>
              <a:rPr lang="en-US" dirty="0" err="1"/>
              <a:t>labour</a:t>
            </a:r>
            <a:r>
              <a:rPr lang="en-US" dirty="0"/>
              <a:t> was ‘women’s work’, rather than men’s </a:t>
            </a:r>
          </a:p>
          <a:p>
            <a:r>
              <a:rPr lang="en-US" dirty="0"/>
              <a:t>N.B. Silvia Federici highlights the way housework has been turned into an “act of love”, ensuring women’s subjectivation as it is viewed as something fulfilling which expresses their female nature, womanhood (and, I would add, even motherhood)! </a:t>
            </a:r>
          </a:p>
          <a:p>
            <a:r>
              <a:rPr lang="en-US" dirty="0"/>
              <a:t>“</a:t>
            </a:r>
            <a:r>
              <a:rPr lang="en-US" b="1" dirty="0"/>
              <a:t>The most pervasive manipulation and the subtlest violence that capitalism has ever perpetrated against any section of the working class</a:t>
            </a:r>
            <a:r>
              <a:rPr lang="en-US" dirty="0"/>
              <a:t>.” (Federici 1975)</a:t>
            </a:r>
          </a:p>
        </p:txBody>
      </p:sp>
      <p:pic>
        <p:nvPicPr>
          <p:cNvPr id="7" name="Picture 6" descr="A group of people holding a sign&#10;&#10;Description automatically generated with medium confidence">
            <a:extLst>
              <a:ext uri="{FF2B5EF4-FFF2-40B4-BE49-F238E27FC236}">
                <a16:creationId xmlns:a16="http://schemas.microsoft.com/office/drawing/2014/main" id="{7C15EE48-53FC-67B3-9ADE-0B1B4BC57C93}"/>
              </a:ext>
            </a:extLst>
          </p:cNvPr>
          <p:cNvPicPr>
            <a:picLocks noChangeAspect="1"/>
          </p:cNvPicPr>
          <p:nvPr/>
        </p:nvPicPr>
        <p:blipFill rotWithShape="1">
          <a:blip r:embed="rId2"/>
          <a:srcRect t="25068" r="-3" b="9237"/>
          <a:stretch/>
        </p:blipFill>
        <p:spPr>
          <a:xfrm>
            <a:off x="7552266" y="10"/>
            <a:ext cx="4639733" cy="2285990"/>
          </a:xfrm>
          <a:prstGeom prst="rect">
            <a:avLst/>
          </a:prstGeom>
        </p:spPr>
      </p:pic>
      <p:pic>
        <p:nvPicPr>
          <p:cNvPr id="9" name="Picture 8" descr="A group of people holding a sign&#10;&#10;Description automatically generated">
            <a:extLst>
              <a:ext uri="{FF2B5EF4-FFF2-40B4-BE49-F238E27FC236}">
                <a16:creationId xmlns:a16="http://schemas.microsoft.com/office/drawing/2014/main" id="{5CCFCEA6-4D90-B9C5-CA2E-373036850DB9}"/>
              </a:ext>
            </a:extLst>
          </p:cNvPr>
          <p:cNvPicPr>
            <a:picLocks noChangeAspect="1"/>
          </p:cNvPicPr>
          <p:nvPr/>
        </p:nvPicPr>
        <p:blipFill rotWithShape="1">
          <a:blip r:embed="rId3"/>
          <a:srcRect t="12838" r="-3" b="15232"/>
          <a:stretch/>
        </p:blipFill>
        <p:spPr>
          <a:xfrm>
            <a:off x="7552266" y="2286000"/>
            <a:ext cx="4639733" cy="2286000"/>
          </a:xfrm>
          <a:prstGeom prst="rect">
            <a:avLst/>
          </a:prstGeom>
        </p:spPr>
      </p:pic>
      <p:pic>
        <p:nvPicPr>
          <p:cNvPr id="5" name="Content Placeholder 4" descr="A person holding a sign&#10;&#10;Description automatically generated with low confidence">
            <a:extLst>
              <a:ext uri="{FF2B5EF4-FFF2-40B4-BE49-F238E27FC236}">
                <a16:creationId xmlns:a16="http://schemas.microsoft.com/office/drawing/2014/main" id="{94A3E2D0-A450-27FA-E1E4-C15E1C409EB4}"/>
              </a:ext>
            </a:extLst>
          </p:cNvPr>
          <p:cNvPicPr>
            <a:picLocks noChangeAspect="1"/>
          </p:cNvPicPr>
          <p:nvPr/>
        </p:nvPicPr>
        <p:blipFill rotWithShape="1">
          <a:blip r:embed="rId4"/>
          <a:srcRect t="2436" r="-3" b="-3"/>
          <a:stretch/>
        </p:blipFill>
        <p:spPr>
          <a:xfrm>
            <a:off x="7552266" y="4572001"/>
            <a:ext cx="4639734" cy="2286000"/>
          </a:xfrm>
          <a:prstGeom prst="rect">
            <a:avLst/>
          </a:prstGeom>
        </p:spPr>
      </p:pic>
    </p:spTree>
    <p:extLst>
      <p:ext uri="{BB962C8B-B14F-4D97-AF65-F5344CB8AC3E}">
        <p14:creationId xmlns:p14="http://schemas.microsoft.com/office/powerpoint/2010/main" val="4157286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AMMAS: Spider | From Green Porno's Isabella Rossellni">
            <a:hlinkClick r:id="" action="ppaction://media"/>
            <a:extLst>
              <a:ext uri="{FF2B5EF4-FFF2-40B4-BE49-F238E27FC236}">
                <a16:creationId xmlns:a16="http://schemas.microsoft.com/office/drawing/2014/main" id="{C483EFD5-F454-6E1B-1AD7-19F84158FA4B}"/>
              </a:ext>
            </a:extLst>
          </p:cNvPr>
          <p:cNvPicPr>
            <a:picLocks noRot="1" noChangeAspect="1"/>
          </p:cNvPicPr>
          <p:nvPr>
            <a:videoFile r:link="rId1"/>
          </p:nvPr>
        </p:nvPicPr>
        <p:blipFill>
          <a:blip r:embed="rId3"/>
          <a:stretch>
            <a:fillRect/>
          </a:stretch>
        </p:blipFill>
        <p:spPr>
          <a:xfrm>
            <a:off x="975630" y="535990"/>
            <a:ext cx="10240740" cy="5786019"/>
          </a:xfrm>
          <a:prstGeom prst="rect">
            <a:avLst/>
          </a:prstGeom>
        </p:spPr>
      </p:pic>
      <p:sp>
        <p:nvSpPr>
          <p:cNvPr id="3" name="TextBox 2">
            <a:extLst>
              <a:ext uri="{FF2B5EF4-FFF2-40B4-BE49-F238E27FC236}">
                <a16:creationId xmlns:a16="http://schemas.microsoft.com/office/drawing/2014/main" id="{ED8FA4F5-31FC-7D72-2A4C-B61DEC4EFB69}"/>
              </a:ext>
            </a:extLst>
          </p:cNvPr>
          <p:cNvSpPr txBox="1"/>
          <p:nvPr/>
        </p:nvSpPr>
        <p:spPr>
          <a:xfrm>
            <a:off x="3646024" y="6322009"/>
            <a:ext cx="4613058" cy="369332"/>
          </a:xfrm>
          <a:prstGeom prst="rect">
            <a:avLst/>
          </a:prstGeom>
          <a:noFill/>
        </p:spPr>
        <p:txBody>
          <a:bodyPr wrap="none" rtlCol="0">
            <a:spAutoFit/>
          </a:bodyPr>
          <a:lstStyle/>
          <a:p>
            <a:r>
              <a:rPr lang="en-US" dirty="0"/>
              <a:t>MAMMAS by Isabella Rossellini: Spider (2014)  </a:t>
            </a:r>
          </a:p>
        </p:txBody>
      </p:sp>
    </p:spTree>
    <p:extLst>
      <p:ext uri="{BB962C8B-B14F-4D97-AF65-F5344CB8AC3E}">
        <p14:creationId xmlns:p14="http://schemas.microsoft.com/office/powerpoint/2010/main" val="32580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E90E1B-21CC-6CDF-9467-94E874619E60}"/>
              </a:ext>
            </a:extLst>
          </p:cNvPr>
          <p:cNvSpPr txBox="1"/>
          <p:nvPr/>
        </p:nvSpPr>
        <p:spPr>
          <a:xfrm>
            <a:off x="4219802" y="1045600"/>
            <a:ext cx="7006998" cy="3370634"/>
          </a:xfrm>
          <a:prstGeom prst="rect">
            <a:avLst/>
          </a:prstGeom>
        </p:spPr>
        <p:txBody>
          <a:bodyPr vert="horz" lIns="45720" tIns="45720" rIns="45720" bIns="45720" rtlCol="0" anchor="b">
            <a:normAutofit fontScale="92500" lnSpcReduction="20000"/>
          </a:bodyPr>
          <a:lstStyle/>
          <a:p>
            <a:pPr defTabSz="914400">
              <a:lnSpc>
                <a:spcPct val="90000"/>
              </a:lnSpc>
              <a:spcAft>
                <a:spcPts val="600"/>
              </a:spcAft>
              <a:buClr>
                <a:schemeClr val="accent1"/>
              </a:buClr>
            </a:pPr>
            <a:r>
              <a:rPr lang="en-US" sz="1600" i="1" dirty="0"/>
              <a:t>They say it is love. We say it is unwaged work.</a:t>
            </a:r>
            <a:br>
              <a:rPr lang="en-US" sz="1600" i="1" dirty="0"/>
            </a:br>
            <a:r>
              <a:rPr lang="en-US" sz="1600" i="1" dirty="0"/>
              <a:t>They call it frigidity. We call it absenteeism.</a:t>
            </a:r>
            <a:br>
              <a:rPr lang="en-US" sz="1600" i="1" dirty="0"/>
            </a:br>
            <a:r>
              <a:rPr lang="en-US" sz="1600" i="1" dirty="0"/>
              <a:t>Every miscarriage is a work accident.</a:t>
            </a:r>
            <a:br>
              <a:rPr lang="en-US" sz="1600" i="1" dirty="0"/>
            </a:br>
            <a:r>
              <a:rPr lang="en-US" sz="1600" i="1" dirty="0"/>
              <a:t>Homosexuality and heterosexuality are both working conditions . . . but homosexuality is workers’ control of production, not the end of work. </a:t>
            </a:r>
          </a:p>
          <a:p>
            <a:pPr defTabSz="914400">
              <a:lnSpc>
                <a:spcPct val="90000"/>
              </a:lnSpc>
              <a:spcAft>
                <a:spcPts val="600"/>
              </a:spcAft>
              <a:buClr>
                <a:schemeClr val="accent1"/>
              </a:buClr>
            </a:pPr>
            <a:r>
              <a:rPr lang="en-US" sz="1600" i="1" dirty="0"/>
              <a:t>More smiles? More money. Nothing will be so powerful in destroying the healing virtues of a smile. </a:t>
            </a:r>
          </a:p>
          <a:p>
            <a:pPr defTabSz="914400">
              <a:lnSpc>
                <a:spcPct val="90000"/>
              </a:lnSpc>
              <a:spcAft>
                <a:spcPts val="600"/>
              </a:spcAft>
              <a:buClr>
                <a:schemeClr val="accent1"/>
              </a:buClr>
            </a:pPr>
            <a:r>
              <a:rPr lang="en-US" sz="1600" i="1" dirty="0"/>
              <a:t>Neuroses, suicides, </a:t>
            </a:r>
            <a:r>
              <a:rPr lang="en-US" sz="1600" i="1" dirty="0" err="1"/>
              <a:t>desexualization</a:t>
            </a:r>
            <a:r>
              <a:rPr lang="en-US" sz="1600" i="1" dirty="0"/>
              <a:t>: occupational diseases of the housewife.</a:t>
            </a:r>
          </a:p>
          <a:p>
            <a:pPr defTabSz="914400">
              <a:lnSpc>
                <a:spcPct val="90000"/>
              </a:lnSpc>
              <a:spcAft>
                <a:spcPts val="600"/>
              </a:spcAft>
              <a:buClr>
                <a:schemeClr val="accent1"/>
              </a:buClr>
            </a:pPr>
            <a:endParaRPr lang="en-US" sz="1600" dirty="0"/>
          </a:p>
          <a:p>
            <a:pPr defTabSz="914400">
              <a:lnSpc>
                <a:spcPct val="90000"/>
              </a:lnSpc>
              <a:spcAft>
                <a:spcPts val="600"/>
              </a:spcAft>
              <a:buClr>
                <a:schemeClr val="accent1"/>
              </a:buClr>
            </a:pPr>
            <a:r>
              <a:rPr lang="en-US" sz="1600" b="1" dirty="0"/>
              <a:t>The Revolutionary Perspective </a:t>
            </a:r>
          </a:p>
          <a:p>
            <a:pPr defTabSz="914400">
              <a:lnSpc>
                <a:spcPct val="90000"/>
              </a:lnSpc>
              <a:spcAft>
                <a:spcPts val="600"/>
              </a:spcAft>
              <a:buClr>
                <a:schemeClr val="accent1"/>
              </a:buClr>
            </a:pPr>
            <a:r>
              <a:rPr lang="en-US" sz="1600" dirty="0"/>
              <a:t>If we start from this analysis we can see the revolutionary implications of the demand for wages for housework. </a:t>
            </a:r>
            <a:r>
              <a:rPr lang="en-US" sz="1600" i="1" dirty="0"/>
              <a:t>It is the demand by which our nature ends and our struggle begins because just to want wages for housework means to refuse that work as the expression of our nature</a:t>
            </a:r>
            <a:r>
              <a:rPr lang="en-US" sz="1600" dirty="0"/>
              <a:t>, and therefore to refuse precisely the female role that capital has invented for us. </a:t>
            </a:r>
          </a:p>
          <a:p>
            <a:pPr defTabSz="914400">
              <a:lnSpc>
                <a:spcPct val="90000"/>
              </a:lnSpc>
              <a:spcAft>
                <a:spcPts val="600"/>
              </a:spcAft>
              <a:buClr>
                <a:schemeClr val="accent1"/>
              </a:buClr>
            </a:pPr>
            <a:endParaRPr lang="en-US" sz="1600" dirty="0"/>
          </a:p>
          <a:p>
            <a:pPr algn="r" defTabSz="914400">
              <a:lnSpc>
                <a:spcPct val="90000"/>
              </a:lnSpc>
              <a:spcAft>
                <a:spcPts val="600"/>
              </a:spcAft>
              <a:buClr>
                <a:schemeClr val="accent1"/>
              </a:buClr>
            </a:pPr>
            <a:r>
              <a:rPr lang="en-US" sz="1600" dirty="0"/>
              <a:t>Silvia Federici 2020, p. 11 and 14</a:t>
            </a:r>
            <a:endParaRPr lang="en-US" sz="1100" dirty="0"/>
          </a:p>
          <a:p>
            <a:pPr defTabSz="914400">
              <a:lnSpc>
                <a:spcPct val="90000"/>
              </a:lnSpc>
              <a:spcAft>
                <a:spcPts val="600"/>
              </a:spcAft>
              <a:buClr>
                <a:schemeClr val="accent1"/>
              </a:buClr>
            </a:pPr>
            <a:endParaRPr lang="en-US" sz="1100" dirty="0"/>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14607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44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77BAE-9CF6-C855-C601-2BDD18DD6AB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Gestational </a:t>
            </a:r>
            <a:r>
              <a:rPr lang="en-US" dirty="0" err="1">
                <a:solidFill>
                  <a:srgbClr val="FFFFFF"/>
                </a:solidFill>
              </a:rPr>
              <a:t>labour</a:t>
            </a:r>
            <a:r>
              <a:rPr lang="en-US" dirty="0">
                <a:solidFill>
                  <a:srgbClr val="FFFFFF"/>
                </a:solidFill>
              </a:rPr>
              <a:t>:</a:t>
            </a:r>
            <a:br>
              <a:rPr lang="en-US" dirty="0">
                <a:solidFill>
                  <a:srgbClr val="FFFFFF"/>
                </a:solidFill>
              </a:rPr>
            </a:br>
            <a:r>
              <a:rPr lang="en-US" dirty="0">
                <a:solidFill>
                  <a:srgbClr val="FFFFFF"/>
                </a:solidFill>
              </a:rPr>
              <a:t>The boom in surrogacy</a:t>
            </a:r>
          </a:p>
        </p:txBody>
      </p:sp>
      <p:pic>
        <p:nvPicPr>
          <p:cNvPr id="4" name="Picture 3" descr="Text&#10;&#10;Description automatically generated">
            <a:extLst>
              <a:ext uri="{FF2B5EF4-FFF2-40B4-BE49-F238E27FC236}">
                <a16:creationId xmlns:a16="http://schemas.microsoft.com/office/drawing/2014/main" id="{73395E4F-C80B-2952-200E-52AA680CFAF3}"/>
              </a:ext>
            </a:extLst>
          </p:cNvPr>
          <p:cNvPicPr>
            <a:picLocks noChangeAspect="1"/>
          </p:cNvPicPr>
          <p:nvPr/>
        </p:nvPicPr>
        <p:blipFill rotWithShape="1">
          <a:blip r:embed="rId2"/>
          <a:srcRect t="2387" r="1" b="16792"/>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422AD0AD-FD48-F280-D9FD-BFEA71962E13}"/>
              </a:ext>
            </a:extLst>
          </p:cNvPr>
          <p:cNvSpPr>
            <a:spLocks noGrp="1"/>
          </p:cNvSpPr>
          <p:nvPr>
            <p:ph idx="1"/>
          </p:nvPr>
        </p:nvSpPr>
        <p:spPr>
          <a:xfrm>
            <a:off x="7848601" y="544010"/>
            <a:ext cx="3819143" cy="5848272"/>
          </a:xfrm>
        </p:spPr>
        <p:txBody>
          <a:bodyPr anchor="ctr">
            <a:normAutofit fontScale="85000" lnSpcReduction="20000"/>
          </a:bodyPr>
          <a:lstStyle/>
          <a:p>
            <a:r>
              <a:rPr lang="en-US" dirty="0">
                <a:solidFill>
                  <a:srgbClr val="FFFFFF"/>
                </a:solidFill>
              </a:rPr>
              <a:t>Two types:</a:t>
            </a:r>
          </a:p>
          <a:p>
            <a:pPr lvl="1">
              <a:buClr>
                <a:schemeClr val="bg1"/>
              </a:buClr>
              <a:buFont typeface="Arial" panose="020B0604020202020204" pitchFamily="34" charset="0"/>
              <a:buChar char="•"/>
            </a:pPr>
            <a:r>
              <a:rPr lang="en-US" sz="2200" dirty="0">
                <a:solidFill>
                  <a:srgbClr val="FFFFFF"/>
                </a:solidFill>
              </a:rPr>
              <a:t>In traditional surrogacy, the surrogate provides the genetic material (the egg) as well as the womb</a:t>
            </a:r>
          </a:p>
          <a:p>
            <a:pPr lvl="1">
              <a:buClr>
                <a:schemeClr val="bg1"/>
              </a:buClr>
              <a:buFont typeface="Arial" panose="020B0604020202020204" pitchFamily="34" charset="0"/>
              <a:buChar char="•"/>
            </a:pPr>
            <a:r>
              <a:rPr lang="en-US" sz="2200" dirty="0">
                <a:solidFill>
                  <a:srgbClr val="FFFFFF"/>
                </a:solidFill>
              </a:rPr>
              <a:t>In gestational surrogacy, the surrogate provides only the womb and is implanted with the egg and the sperm used to fertilize it </a:t>
            </a:r>
          </a:p>
          <a:p>
            <a:r>
              <a:rPr lang="en-US" dirty="0">
                <a:solidFill>
                  <a:srgbClr val="FFFFFF"/>
                </a:solidFill>
              </a:rPr>
              <a:t>Current boom is aided by Assisted reproductive technology (ART) and Cross-border reproductive care (CBCR)</a:t>
            </a:r>
          </a:p>
          <a:p>
            <a:r>
              <a:rPr lang="en-US" dirty="0">
                <a:solidFill>
                  <a:srgbClr val="FFFFFF"/>
                </a:solidFill>
              </a:rPr>
              <a:t>Debates on: </a:t>
            </a:r>
          </a:p>
          <a:p>
            <a:pPr>
              <a:buClr>
                <a:schemeClr val="bg1"/>
              </a:buClr>
              <a:buFont typeface="Wingdings" pitchFamily="2" charset="2"/>
              <a:buChar char="Ø"/>
            </a:pPr>
            <a:r>
              <a:rPr lang="en-US" dirty="0">
                <a:solidFill>
                  <a:srgbClr val="FFFFFF"/>
                </a:solidFill>
              </a:rPr>
              <a:t>Legality and ethics of the practice</a:t>
            </a:r>
          </a:p>
          <a:p>
            <a:pPr>
              <a:buClr>
                <a:schemeClr val="bg1"/>
              </a:buClr>
              <a:buFont typeface="Wingdings" pitchFamily="2" charset="2"/>
              <a:buChar char="Ø"/>
            </a:pPr>
            <a:r>
              <a:rPr lang="en-US" dirty="0">
                <a:solidFill>
                  <a:srgbClr val="FFFFFF"/>
                </a:solidFill>
              </a:rPr>
              <a:t>The “medicalization, commodification and technological colonization of the female body”</a:t>
            </a:r>
          </a:p>
          <a:p>
            <a:pPr>
              <a:buClr>
                <a:schemeClr val="bg1"/>
              </a:buClr>
              <a:buFont typeface="Wingdings" pitchFamily="2" charset="2"/>
              <a:buChar char="Ø"/>
            </a:pPr>
            <a:r>
              <a:rPr lang="en-US" dirty="0">
                <a:solidFill>
                  <a:srgbClr val="FFFFFF"/>
                </a:solidFill>
              </a:rPr>
              <a:t>Impact on the meaning of motherhood and kinship</a:t>
            </a:r>
          </a:p>
          <a:p>
            <a:pPr marL="0" indent="0">
              <a:buClr>
                <a:schemeClr val="bg1"/>
              </a:buClr>
              <a:buNone/>
            </a:pPr>
            <a:r>
              <a:rPr lang="en-US" sz="1500" dirty="0">
                <a:solidFill>
                  <a:srgbClr val="FFFFFF"/>
                </a:solidFill>
              </a:rPr>
              <a:t>Image: Taken from a 2019 BBC article (https://</a:t>
            </a:r>
            <a:r>
              <a:rPr lang="en-US" sz="1500" dirty="0" err="1">
                <a:solidFill>
                  <a:srgbClr val="FFFFFF"/>
                </a:solidFill>
              </a:rPr>
              <a:t>www.bbc.co.uk</a:t>
            </a:r>
            <a:r>
              <a:rPr lang="en-US" sz="1500" dirty="0">
                <a:solidFill>
                  <a:srgbClr val="FFFFFF"/>
                </a:solidFill>
              </a:rPr>
              <a:t>/news/health-47826356)</a:t>
            </a:r>
          </a:p>
          <a:p>
            <a:endParaRPr lang="en-US" sz="1900" dirty="0">
              <a:solidFill>
                <a:srgbClr val="FFFFFF"/>
              </a:solidFill>
            </a:endParaRPr>
          </a:p>
        </p:txBody>
      </p:sp>
    </p:spTree>
    <p:extLst>
      <p:ext uri="{BB962C8B-B14F-4D97-AF65-F5344CB8AC3E}">
        <p14:creationId xmlns:p14="http://schemas.microsoft.com/office/powerpoint/2010/main" val="1588938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5EF0730-68DA-5257-31A9-E596F8FEA8A1}"/>
              </a:ext>
            </a:extLst>
          </p:cNvPr>
          <p:cNvPicPr>
            <a:picLocks noChangeAspect="1"/>
          </p:cNvPicPr>
          <p:nvPr/>
        </p:nvPicPr>
        <p:blipFill rotWithShape="1">
          <a:blip r:embed="rId2"/>
          <a:srcRect t="1869" r="3" b="2329"/>
          <a:stretch/>
        </p:blipFill>
        <p:spPr>
          <a:xfrm>
            <a:off x="643467" y="643467"/>
            <a:ext cx="5291667" cy="5571066"/>
          </a:xfrm>
          <a:prstGeom prst="rect">
            <a:avLst/>
          </a:prstGeom>
        </p:spPr>
      </p:pic>
      <p:pic>
        <p:nvPicPr>
          <p:cNvPr id="5" name="Picture 4" descr="A picture containing text, indoor, cluttered, several&#10;&#10;Description automatically generated">
            <a:extLst>
              <a:ext uri="{FF2B5EF4-FFF2-40B4-BE49-F238E27FC236}">
                <a16:creationId xmlns:a16="http://schemas.microsoft.com/office/drawing/2014/main" id="{9E096B00-7139-C6D6-CEF7-405B7D863827}"/>
              </a:ext>
            </a:extLst>
          </p:cNvPr>
          <p:cNvPicPr>
            <a:picLocks noChangeAspect="1"/>
          </p:cNvPicPr>
          <p:nvPr/>
        </p:nvPicPr>
        <p:blipFill rotWithShape="1">
          <a:blip r:embed="rId3"/>
          <a:srcRect t="15776" r="-3" b="-3"/>
          <a:stretch/>
        </p:blipFill>
        <p:spPr>
          <a:xfrm>
            <a:off x="6256868" y="643467"/>
            <a:ext cx="5291666" cy="5571066"/>
          </a:xfrm>
          <a:prstGeom prst="rect">
            <a:avLst/>
          </a:prstGeom>
        </p:spPr>
      </p:pic>
    </p:spTree>
    <p:extLst>
      <p:ext uri="{BB962C8B-B14F-4D97-AF65-F5344CB8AC3E}">
        <p14:creationId xmlns:p14="http://schemas.microsoft.com/office/powerpoint/2010/main" val="424530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5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38862-D25E-7074-BE28-AF0BE4A16012}"/>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Surrogacy in india</a:t>
            </a:r>
          </a:p>
        </p:txBody>
      </p:sp>
      <p:pic>
        <p:nvPicPr>
          <p:cNvPr id="5" name="Picture 4" descr="A picture containing person, clothing, dress&#10;&#10;Description automatically generated">
            <a:extLst>
              <a:ext uri="{FF2B5EF4-FFF2-40B4-BE49-F238E27FC236}">
                <a16:creationId xmlns:a16="http://schemas.microsoft.com/office/drawing/2014/main" id="{BB7F8AE4-1FA1-1C71-C568-FE9CBBADA401}"/>
              </a:ext>
            </a:extLst>
          </p:cNvPr>
          <p:cNvPicPr>
            <a:picLocks noChangeAspect="1"/>
          </p:cNvPicPr>
          <p:nvPr/>
        </p:nvPicPr>
        <p:blipFill rotWithShape="1">
          <a:blip r:embed="rId2"/>
          <a:srcRect t="9928" r="1" b="3188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9C294A-FFF1-4536-C07A-6EBC0FA65623}"/>
              </a:ext>
            </a:extLst>
          </p:cNvPr>
          <p:cNvSpPr>
            <a:spLocks noGrp="1"/>
          </p:cNvSpPr>
          <p:nvPr>
            <p:ph idx="1"/>
          </p:nvPr>
        </p:nvSpPr>
        <p:spPr>
          <a:xfrm>
            <a:off x="7754588" y="581892"/>
            <a:ext cx="3913156" cy="5810390"/>
          </a:xfrm>
        </p:spPr>
        <p:txBody>
          <a:bodyPr anchor="ctr">
            <a:normAutofit fontScale="85000" lnSpcReduction="10000"/>
          </a:bodyPr>
          <a:lstStyle/>
          <a:p>
            <a:r>
              <a:rPr lang="en-US" sz="2000" dirty="0">
                <a:solidFill>
                  <a:srgbClr val="FFFFFF"/>
                </a:solidFill>
              </a:rPr>
              <a:t>Until 2021, surrogacy births were primarily managed by private, commercial agencies</a:t>
            </a:r>
          </a:p>
          <a:p>
            <a:r>
              <a:rPr lang="en-US" sz="2000" dirty="0">
                <a:solidFill>
                  <a:srgbClr val="FFFFFF"/>
                </a:solidFill>
              </a:rPr>
              <a:t>Incentives motivating clients:</a:t>
            </a:r>
          </a:p>
          <a:p>
            <a:pPr lvl="1">
              <a:buClr>
                <a:schemeClr val="bg1"/>
              </a:buClr>
              <a:buFont typeface="Wingdings" pitchFamily="2" charset="2"/>
              <a:buChar char="Ø"/>
            </a:pPr>
            <a:r>
              <a:rPr lang="en-US" sz="2000" dirty="0">
                <a:solidFill>
                  <a:srgbClr val="FFFFFF"/>
                </a:solidFill>
              </a:rPr>
              <a:t>cheap costs</a:t>
            </a:r>
          </a:p>
          <a:p>
            <a:pPr lvl="1">
              <a:buClr>
                <a:schemeClr val="bg1"/>
              </a:buClr>
              <a:buFont typeface="Wingdings" pitchFamily="2" charset="2"/>
              <a:buChar char="Ø"/>
            </a:pPr>
            <a:r>
              <a:rPr lang="en-US" sz="2000" dirty="0">
                <a:solidFill>
                  <a:srgbClr val="FFFFFF"/>
                </a:solidFill>
              </a:rPr>
              <a:t>legal vacuum / absence of regulations</a:t>
            </a:r>
          </a:p>
          <a:p>
            <a:pPr lvl="1">
              <a:buClr>
                <a:schemeClr val="bg1"/>
              </a:buClr>
              <a:buFont typeface="Wingdings" pitchFamily="2" charset="2"/>
              <a:buChar char="Ø"/>
            </a:pPr>
            <a:r>
              <a:rPr lang="en-US" sz="2000" dirty="0">
                <a:solidFill>
                  <a:srgbClr val="FFFFFF"/>
                </a:solidFill>
              </a:rPr>
              <a:t>surrogacy hostels (manufacturing the perfect mother-worker)</a:t>
            </a:r>
          </a:p>
          <a:p>
            <a:pPr lvl="1">
              <a:buClr>
                <a:schemeClr val="bg1"/>
              </a:buClr>
              <a:buFont typeface="Wingdings" pitchFamily="2" charset="2"/>
              <a:buChar char="Ø"/>
            </a:pPr>
            <a:endParaRPr lang="en-US" sz="2000" dirty="0">
              <a:solidFill>
                <a:srgbClr val="FFFFFF"/>
              </a:solidFill>
            </a:endParaRPr>
          </a:p>
          <a:p>
            <a:pPr marL="128016" lvl="1" indent="0">
              <a:buClr>
                <a:schemeClr val="bg1"/>
              </a:buClr>
              <a:buNone/>
            </a:pPr>
            <a:r>
              <a:rPr lang="en-US" sz="2000" dirty="0">
                <a:solidFill>
                  <a:srgbClr val="FFFFFF"/>
                </a:solidFill>
              </a:rPr>
              <a:t>“</a:t>
            </a:r>
            <a:r>
              <a:rPr lang="en-US" sz="2000" i="1" dirty="0">
                <a:solidFill>
                  <a:srgbClr val="FFFFFF"/>
                </a:solidFill>
              </a:rPr>
              <a:t>When one’s identity as a mother is regulated and terminated by a contract, being a good mother often conflicts with being a good worker, which makes the perfect surrogate subject rather difficult to produce. It requires a disciplinary project that works both discursively—through language and metaphor—and through the materialization of discourses in the form of enclosures (Foucault 1990), or surrogacy hostels</a:t>
            </a:r>
            <a:r>
              <a:rPr lang="en-US" sz="2000" dirty="0">
                <a:solidFill>
                  <a:srgbClr val="FFFFFF"/>
                </a:solidFill>
              </a:rPr>
              <a:t>.” (Pande 2010, p. 970) </a:t>
            </a:r>
          </a:p>
          <a:p>
            <a:pPr marL="128016" lvl="1" indent="0">
              <a:buClr>
                <a:schemeClr val="bg1"/>
              </a:buClr>
              <a:buNone/>
            </a:pPr>
            <a:endParaRPr lang="en-US" sz="2000" dirty="0">
              <a:solidFill>
                <a:srgbClr val="FFFFFF"/>
              </a:solidFill>
            </a:endParaRPr>
          </a:p>
          <a:p>
            <a:pPr marL="128016" lvl="1" indent="0">
              <a:buClr>
                <a:schemeClr val="bg1"/>
              </a:buClr>
              <a:buNone/>
            </a:pPr>
            <a:r>
              <a:rPr lang="en-US" sz="2000" dirty="0">
                <a:solidFill>
                  <a:srgbClr val="FFFFFF"/>
                </a:solidFill>
              </a:rPr>
              <a:t>The Surrogacy (Regulation) Act, 2021 now </a:t>
            </a:r>
            <a:r>
              <a:rPr lang="en-US" sz="2000" dirty="0" err="1">
                <a:solidFill>
                  <a:srgbClr val="FFFFFF"/>
                </a:solidFill>
              </a:rPr>
              <a:t>recognises</a:t>
            </a:r>
            <a:r>
              <a:rPr lang="en-US" sz="2000" dirty="0">
                <a:solidFill>
                  <a:srgbClr val="FFFFFF"/>
                </a:solidFill>
              </a:rPr>
              <a:t> only altruistic surrogacy and this service is only open to Indian nationals.</a:t>
            </a:r>
          </a:p>
        </p:txBody>
      </p:sp>
    </p:spTree>
    <p:extLst>
      <p:ext uri="{BB962C8B-B14F-4D97-AF65-F5344CB8AC3E}">
        <p14:creationId xmlns:p14="http://schemas.microsoft.com/office/powerpoint/2010/main" val="346152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3E718-A4E4-2CF3-CB25-775ECEE60422}"/>
              </a:ext>
            </a:extLst>
          </p:cNvPr>
          <p:cNvSpPr>
            <a:spLocks noGrp="1"/>
          </p:cNvSpPr>
          <p:nvPr>
            <p:ph type="ctrTitle"/>
          </p:nvPr>
        </p:nvSpPr>
        <p:spPr>
          <a:xfrm>
            <a:off x="636805" y="640080"/>
            <a:ext cx="3378099" cy="3034857"/>
          </a:xfrm>
        </p:spPr>
        <p:txBody>
          <a:bodyPr anchor="b">
            <a:normAutofit/>
          </a:bodyPr>
          <a:lstStyle/>
          <a:p>
            <a:r>
              <a:rPr lang="en-US" sz="4400" dirty="0"/>
              <a:t>Production / reproduction</a:t>
            </a:r>
          </a:p>
        </p:txBody>
      </p:sp>
      <p:sp>
        <p:nvSpPr>
          <p:cNvPr id="3" name="Subtitle 2">
            <a:extLst>
              <a:ext uri="{FF2B5EF4-FFF2-40B4-BE49-F238E27FC236}">
                <a16:creationId xmlns:a16="http://schemas.microsoft.com/office/drawing/2014/main" id="{8923E7F2-168D-C5F0-7F06-5F986B6F2222}"/>
              </a:ext>
            </a:extLst>
          </p:cNvPr>
          <p:cNvSpPr>
            <a:spLocks noGrp="1"/>
          </p:cNvSpPr>
          <p:nvPr>
            <p:ph type="subTitle" idx="1"/>
          </p:nvPr>
        </p:nvSpPr>
        <p:spPr>
          <a:xfrm>
            <a:off x="636806" y="3849539"/>
            <a:ext cx="3378098" cy="2367405"/>
          </a:xfrm>
        </p:spPr>
        <p:txBody>
          <a:bodyPr anchor="t">
            <a:normAutofit/>
          </a:bodyPr>
          <a:lstStyle/>
          <a:p>
            <a:pPr algn="r"/>
            <a:endParaRPr lang="en-US" sz="1600" dirty="0"/>
          </a:p>
          <a:p>
            <a:pPr algn="r"/>
            <a:endParaRPr lang="en-US" sz="1600" dirty="0"/>
          </a:p>
          <a:p>
            <a:pPr algn="r"/>
            <a:r>
              <a:rPr lang="en-US" sz="1600" dirty="0"/>
              <a:t>15 March 2024</a:t>
            </a:r>
          </a:p>
          <a:p>
            <a:pPr algn="r"/>
            <a:endParaRPr lang="en-US" sz="1600" dirty="0"/>
          </a:p>
          <a:p>
            <a:pPr algn="r"/>
            <a:r>
              <a:rPr lang="en-US" sz="1200" dirty="0"/>
              <a:t>Image: </a:t>
            </a:r>
            <a:r>
              <a:rPr lang="it-IT" sz="1200" b="0" i="0" u="none" strike="noStrike" dirty="0" err="1">
                <a:effectLst/>
              </a:rPr>
              <a:t>Domestic</a:t>
            </a:r>
            <a:r>
              <a:rPr lang="it-IT" sz="1200" b="0" i="0" u="none" strike="noStrike" dirty="0">
                <a:effectLst/>
              </a:rPr>
              <a:t> workers </a:t>
            </a:r>
            <a:r>
              <a:rPr lang="it-IT" sz="1200" b="0" i="0" u="none" strike="noStrike" dirty="0" err="1">
                <a:effectLst/>
              </a:rPr>
              <a:t>gathering</a:t>
            </a:r>
            <a:r>
              <a:rPr lang="it-IT" sz="1200" b="0" i="0" u="none" strike="noStrike" dirty="0">
                <a:effectLst/>
              </a:rPr>
              <a:t> in public </a:t>
            </a:r>
            <a:r>
              <a:rPr lang="it-IT" sz="1200" b="0" i="0" u="none" strike="noStrike" dirty="0" err="1">
                <a:effectLst/>
              </a:rPr>
              <a:t>spaces</a:t>
            </a:r>
            <a:r>
              <a:rPr lang="it-IT" sz="1200" b="0" i="0" u="none" strike="noStrike" dirty="0">
                <a:effectLst/>
              </a:rPr>
              <a:t> to </a:t>
            </a:r>
            <a:r>
              <a:rPr lang="it-IT" sz="1200" b="0" i="0" u="none" strike="noStrike" dirty="0" err="1">
                <a:effectLst/>
              </a:rPr>
              <a:t>enjoy</a:t>
            </a:r>
            <a:r>
              <a:rPr lang="it-IT" sz="1200" b="0" i="0" u="none" strike="noStrike" dirty="0">
                <a:effectLst/>
              </a:rPr>
              <a:t> </a:t>
            </a:r>
            <a:r>
              <a:rPr lang="it-IT" sz="1200" b="0" i="0" u="none" strike="noStrike" dirty="0" err="1">
                <a:effectLst/>
              </a:rPr>
              <a:t>their</a:t>
            </a:r>
            <a:r>
              <a:rPr lang="it-IT" sz="1200" b="0" i="0" u="none" strike="noStrike" dirty="0">
                <a:effectLst/>
              </a:rPr>
              <a:t> "</a:t>
            </a:r>
            <a:r>
              <a:rPr lang="it-IT" sz="1200" b="0" i="0" u="none" strike="noStrike" dirty="0" err="1">
                <a:effectLst/>
              </a:rPr>
              <a:t>leisure</a:t>
            </a:r>
            <a:r>
              <a:rPr lang="it-IT" sz="1200" b="0" i="0" u="none" strike="noStrike" dirty="0">
                <a:effectLst/>
              </a:rPr>
              <a:t> time" in Hong Kong. </a:t>
            </a:r>
            <a:r>
              <a:rPr lang="it-IT" sz="1200" b="0" i="0" u="none" strike="noStrike" dirty="0" err="1">
                <a:effectLst/>
              </a:rPr>
              <a:t>Photograph</a:t>
            </a:r>
            <a:r>
              <a:rPr lang="it-IT" sz="1200" b="0" i="0" u="none" strike="noStrike" dirty="0">
                <a:effectLst/>
              </a:rPr>
              <a:t> by </a:t>
            </a:r>
            <a:r>
              <a:rPr lang="it-IT" sz="1200" b="0" i="0" u="none" strike="noStrike" dirty="0" err="1">
                <a:effectLst/>
              </a:rPr>
              <a:t>Jessamine</a:t>
            </a:r>
            <a:r>
              <a:rPr lang="it-IT" sz="1200" b="0" i="0" u="none" strike="noStrike" dirty="0">
                <a:effectLst/>
              </a:rPr>
              <a:t> </a:t>
            </a:r>
            <a:r>
              <a:rPr lang="it-IT" sz="1200" b="0" i="0" u="none" strike="noStrike" dirty="0" err="1">
                <a:effectLst/>
              </a:rPr>
              <a:t>Barnieh</a:t>
            </a:r>
            <a:endParaRPr lang="en-US" sz="1200" dirty="0"/>
          </a:p>
        </p:txBody>
      </p:sp>
      <p:cxnSp>
        <p:nvCxnSpPr>
          <p:cNvPr id="40" name="Straight Connector 39">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itting on the floor with their luggage&#10;&#10;Description automatically generated with low confidence">
            <a:extLst>
              <a:ext uri="{FF2B5EF4-FFF2-40B4-BE49-F238E27FC236}">
                <a16:creationId xmlns:a16="http://schemas.microsoft.com/office/drawing/2014/main" id="{BE73C3F9-7E7B-F502-691A-770440CEA7C7}"/>
              </a:ext>
            </a:extLst>
          </p:cNvPr>
          <p:cNvPicPr>
            <a:picLocks noChangeAspect="1"/>
          </p:cNvPicPr>
          <p:nvPr/>
        </p:nvPicPr>
        <p:blipFill rotWithShape="1">
          <a:blip r:embed="rId2"/>
          <a:srcRect t="6250"/>
          <a:stretch/>
        </p:blipFill>
        <p:spPr>
          <a:xfrm>
            <a:off x="4237262" y="1223181"/>
            <a:ext cx="7842911" cy="4411637"/>
          </a:xfrm>
          <a:prstGeom prst="rect">
            <a:avLst/>
          </a:prstGeom>
        </p:spPr>
      </p:pic>
    </p:spTree>
    <p:extLst>
      <p:ext uri="{BB962C8B-B14F-4D97-AF65-F5344CB8AC3E}">
        <p14:creationId xmlns:p14="http://schemas.microsoft.com/office/powerpoint/2010/main" val="201499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4D0C2-C8E7-BF6B-2AF1-A4713EBC46B5}"/>
              </a:ext>
            </a:extLst>
          </p:cNvPr>
          <p:cNvSpPr>
            <a:spLocks noGrp="1"/>
          </p:cNvSpPr>
          <p:nvPr>
            <p:ph type="title"/>
          </p:nvPr>
        </p:nvSpPr>
        <p:spPr>
          <a:xfrm>
            <a:off x="1024128" y="4911819"/>
            <a:ext cx="9720072" cy="1499616"/>
          </a:xfrm>
        </p:spPr>
        <p:txBody>
          <a:bodyPr vert="horz" lIns="91440" tIns="45720" rIns="91440" bIns="45720" rtlCol="0" anchor="ctr">
            <a:normAutofit/>
          </a:bodyPr>
          <a:lstStyle/>
          <a:p>
            <a:r>
              <a:rPr lang="en-US">
                <a:solidFill>
                  <a:srgbClr val="FFFFFF"/>
                </a:solidFill>
              </a:rPr>
              <a:t>Rethinking “labour” (with sophie lewis)</a:t>
            </a:r>
          </a:p>
        </p:txBody>
      </p:sp>
      <p:sp>
        <p:nvSpPr>
          <p:cNvPr id="3" name="Content Placeholder 2">
            <a:extLst>
              <a:ext uri="{FF2B5EF4-FFF2-40B4-BE49-F238E27FC236}">
                <a16:creationId xmlns:a16="http://schemas.microsoft.com/office/drawing/2014/main" id="{E9F7A555-C927-8868-6BCB-431BAB96C4A6}"/>
              </a:ext>
            </a:extLst>
          </p:cNvPr>
          <p:cNvSpPr>
            <a:spLocks noGrp="1"/>
          </p:cNvSpPr>
          <p:nvPr>
            <p:ph sz="half" idx="1"/>
          </p:nvPr>
        </p:nvSpPr>
        <p:spPr>
          <a:xfrm>
            <a:off x="592666" y="643467"/>
            <a:ext cx="5772508" cy="3606798"/>
          </a:xfrm>
        </p:spPr>
        <p:txBody>
          <a:bodyPr vert="horz" lIns="45720" tIns="45720" rIns="45720" bIns="45720" rtlCol="0" anchor="ctr">
            <a:normAutofit/>
          </a:bodyPr>
          <a:lstStyle/>
          <a:p>
            <a:pPr>
              <a:buFont typeface="Wingdings" pitchFamily="2" charset="77"/>
              <a:buChar char="Ø"/>
            </a:pPr>
            <a:r>
              <a:rPr lang="en-US" sz="2000" dirty="0"/>
              <a:t> All babies require “technological assistance”</a:t>
            </a:r>
          </a:p>
          <a:p>
            <a:pPr>
              <a:buFont typeface="Wingdings" pitchFamily="2" charset="77"/>
              <a:buChar char="Ø"/>
            </a:pPr>
            <a:r>
              <a:rPr lang="en-US" sz="2000" dirty="0"/>
              <a:t> Gestation is a “destructive business”</a:t>
            </a:r>
          </a:p>
          <a:p>
            <a:pPr>
              <a:buFont typeface="Wingdings" pitchFamily="2" charset="77"/>
              <a:buChar char="Ø"/>
            </a:pPr>
            <a:r>
              <a:rPr lang="en-US" sz="2000" dirty="0"/>
              <a:t> Discourse of “miracle” advances notions of a self-made individual → </a:t>
            </a:r>
            <a:r>
              <a:rPr lang="en-US" sz="2000" dirty="0" err="1"/>
              <a:t>microchimerism</a:t>
            </a:r>
            <a:r>
              <a:rPr lang="en-US" sz="2000" dirty="0"/>
              <a:t>, the cross colonization that takes place during pregnancy (pieces of DNA are left behind)</a:t>
            </a:r>
          </a:p>
          <a:p>
            <a:pPr>
              <a:buFont typeface="Wingdings" pitchFamily="2" charset="77"/>
              <a:buChar char="Ø"/>
            </a:pPr>
            <a:r>
              <a:rPr lang="en-US" sz="2000" dirty="0"/>
              <a:t> This allows us to understand how “</a:t>
            </a:r>
            <a:r>
              <a:rPr lang="en-US" sz="2000" dirty="0" err="1"/>
              <a:t>labour</a:t>
            </a:r>
            <a:r>
              <a:rPr lang="en-US" sz="2000" dirty="0"/>
              <a:t> does us […] Authorship can only ever be co-authorship”</a:t>
            </a:r>
          </a:p>
          <a:p>
            <a:pPr>
              <a:buFont typeface="Wingdings" pitchFamily="2" charset="77"/>
              <a:buChar char="Ø"/>
            </a:pPr>
            <a:r>
              <a:rPr lang="en-US" sz="2000" dirty="0"/>
              <a:t> The “techno-fix” determines which lives matter</a:t>
            </a:r>
          </a:p>
        </p:txBody>
      </p:sp>
      <p:pic>
        <p:nvPicPr>
          <p:cNvPr id="5" name="Online Media 4" descr="Imperial College - Human Embryo Development">
            <a:hlinkClick r:id="" action="ppaction://media"/>
            <a:extLst>
              <a:ext uri="{FF2B5EF4-FFF2-40B4-BE49-F238E27FC236}">
                <a16:creationId xmlns:a16="http://schemas.microsoft.com/office/drawing/2014/main" id="{12998511-EFFF-230D-7F5C-5FC8E01EA4CF}"/>
              </a:ext>
            </a:extLst>
          </p:cNvPr>
          <p:cNvPicPr>
            <a:picLocks noGrp="1" noRot="1" noChangeAspect="1"/>
          </p:cNvPicPr>
          <p:nvPr>
            <p:ph sz="half" idx="2"/>
            <a:videoFile r:link="rId1"/>
          </p:nvPr>
        </p:nvPicPr>
        <p:blipFill>
          <a:blip r:embed="rId3"/>
          <a:stretch>
            <a:fillRect/>
          </a:stretch>
        </p:blipFill>
        <p:spPr>
          <a:xfrm>
            <a:off x="6682910" y="718752"/>
            <a:ext cx="4747090" cy="2682105"/>
          </a:xfrm>
          <a:prstGeom prst="rect">
            <a:avLst/>
          </a:prstGeom>
        </p:spPr>
      </p:pic>
      <p:cxnSp>
        <p:nvCxnSpPr>
          <p:cNvPr id="17" name="Straight Connector 16">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F1A8B0-464E-AD3C-0DD3-E07764262187}"/>
              </a:ext>
            </a:extLst>
          </p:cNvPr>
          <p:cNvSpPr txBox="1"/>
          <p:nvPr/>
        </p:nvSpPr>
        <p:spPr>
          <a:xfrm>
            <a:off x="6682910" y="3400857"/>
            <a:ext cx="4747090" cy="268210"/>
          </a:xfrm>
          <a:prstGeom prst="rect">
            <a:avLst/>
          </a:prstGeom>
          <a:solidFill>
            <a:srgbClr val="000000">
              <a:alpha val="50000"/>
            </a:srgbClr>
          </a:solidFill>
          <a:ln>
            <a:noFill/>
          </a:ln>
        </p:spPr>
        <p:txBody>
          <a:bodyPr wrap="square" rtlCol="0">
            <a:noAutofit/>
          </a:bodyPr>
          <a:lstStyle/>
          <a:p>
            <a:pPr algn="ctr">
              <a:spcAft>
                <a:spcPts val="600"/>
              </a:spcAft>
            </a:pPr>
            <a:r>
              <a:rPr lang="en-GB" sz="1300" b="1" i="0" u="none" strike="noStrike" dirty="0">
                <a:solidFill>
                  <a:srgbClr val="FFFFFF"/>
                </a:solidFill>
                <a:effectLst/>
              </a:rPr>
              <a:t>Imperial College - Human Embryo Development</a:t>
            </a:r>
          </a:p>
          <a:p>
            <a:pPr algn="ctr">
              <a:spcAft>
                <a:spcPts val="600"/>
              </a:spcAft>
            </a:pPr>
            <a:endParaRPr lang="en-US" sz="1300" dirty="0">
              <a:solidFill>
                <a:srgbClr val="FFFFFF"/>
              </a:solidFill>
            </a:endParaRPr>
          </a:p>
        </p:txBody>
      </p:sp>
    </p:spTree>
    <p:extLst>
      <p:ext uri="{BB962C8B-B14F-4D97-AF65-F5344CB8AC3E}">
        <p14:creationId xmlns:p14="http://schemas.microsoft.com/office/powerpoint/2010/main" val="38839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729D-B51D-9A40-70AB-87A7E53459D5}"/>
              </a:ext>
            </a:extLst>
          </p:cNvPr>
          <p:cNvSpPr>
            <a:spLocks noGrp="1"/>
          </p:cNvSpPr>
          <p:nvPr>
            <p:ph type="title"/>
          </p:nvPr>
        </p:nvSpPr>
        <p:spPr>
          <a:xfrm>
            <a:off x="1024128" y="585216"/>
            <a:ext cx="6066818" cy="1499616"/>
          </a:xfrm>
        </p:spPr>
        <p:txBody>
          <a:bodyPr>
            <a:normAutofit/>
          </a:bodyPr>
          <a:lstStyle/>
          <a:p>
            <a:r>
              <a:rPr lang="en-US" dirty="0"/>
              <a:t>proposal 2: Abolish the family</a:t>
            </a:r>
          </a:p>
        </p:txBody>
      </p:sp>
      <p:sp>
        <p:nvSpPr>
          <p:cNvPr id="3" name="Content Placeholder 2">
            <a:extLst>
              <a:ext uri="{FF2B5EF4-FFF2-40B4-BE49-F238E27FC236}">
                <a16:creationId xmlns:a16="http://schemas.microsoft.com/office/drawing/2014/main" id="{351B4086-B656-3B07-18E4-FBEE47F11593}"/>
              </a:ext>
            </a:extLst>
          </p:cNvPr>
          <p:cNvSpPr>
            <a:spLocks noGrp="1"/>
          </p:cNvSpPr>
          <p:nvPr>
            <p:ph idx="1"/>
          </p:nvPr>
        </p:nvSpPr>
        <p:spPr>
          <a:xfrm>
            <a:off x="770021" y="2084832"/>
            <a:ext cx="6320925" cy="4224528"/>
          </a:xfrm>
        </p:spPr>
        <p:txBody>
          <a:bodyPr>
            <a:noAutofit/>
          </a:bodyPr>
          <a:lstStyle/>
          <a:p>
            <a:r>
              <a:rPr lang="en-US" sz="2000" dirty="0"/>
              <a:t>Long history of family abolition: Charles Fourier, Queer Indigenous and Maroon Nineteenth Century, Karl Marx and </a:t>
            </a:r>
            <a:r>
              <a:rPr lang="en-US" sz="2000" dirty="0" err="1"/>
              <a:t>Friederich</a:t>
            </a:r>
            <a:r>
              <a:rPr lang="en-US" sz="2000" dirty="0"/>
              <a:t> Engels, Alexandra Kollontai, </a:t>
            </a:r>
            <a:r>
              <a:rPr lang="en-US" sz="2000" dirty="0" err="1"/>
              <a:t>Shulamith</a:t>
            </a:r>
            <a:r>
              <a:rPr lang="en-US" sz="2000" dirty="0"/>
              <a:t> Firestone and many others</a:t>
            </a:r>
          </a:p>
          <a:p>
            <a:r>
              <a:rPr lang="en-US" sz="2000" dirty="0"/>
              <a:t>Now the family is an ideology of work (“</a:t>
            </a:r>
            <a:r>
              <a:rPr lang="en-US" sz="2000" i="1" dirty="0"/>
              <a:t>like a microcosm of the nation-state, it incubates chauvinism and competition</a:t>
            </a:r>
            <a:r>
              <a:rPr lang="en-US" sz="2000" dirty="0"/>
              <a:t>”) so even though it might be easier to imagine the end of capitalism than the end of the family, its abolition signifies revolution</a:t>
            </a:r>
          </a:p>
          <a:p>
            <a:pPr lvl="1">
              <a:buFont typeface="Arial" panose="020B0604020202020204" pitchFamily="34" charset="0"/>
              <a:buChar char="•"/>
            </a:pPr>
            <a:r>
              <a:rPr lang="en-US" sz="2000" dirty="0"/>
              <a:t>Revealing the fiction (where are the </a:t>
            </a:r>
            <a:r>
              <a:rPr lang="en-US" sz="2000" i="1" dirty="0"/>
              <a:t>happy</a:t>
            </a:r>
            <a:r>
              <a:rPr lang="en-US" sz="2000" dirty="0"/>
              <a:t> families?)</a:t>
            </a:r>
          </a:p>
          <a:p>
            <a:pPr lvl="1">
              <a:buFont typeface="Arial" panose="020B0604020202020204" pitchFamily="34" charset="0"/>
              <a:buChar char="•"/>
            </a:pPr>
            <a:r>
              <a:rPr lang="en-US" sz="2000" dirty="0"/>
              <a:t>Unmaking possessive love and liberating care from its current proprietary modes</a:t>
            </a:r>
          </a:p>
          <a:p>
            <a:pPr lvl="1">
              <a:buFont typeface="Arial" panose="020B0604020202020204" pitchFamily="34" charset="0"/>
              <a:buChar char="•"/>
            </a:pPr>
            <a:r>
              <a:rPr lang="en-US" sz="2000" dirty="0" err="1"/>
              <a:t>Deprivatizing</a:t>
            </a:r>
            <a:r>
              <a:rPr lang="en-US" sz="2000" dirty="0"/>
              <a:t> care</a:t>
            </a:r>
          </a:p>
          <a:p>
            <a:pPr lvl="1">
              <a:buFont typeface="Arial" panose="020B0604020202020204" pitchFamily="34" charset="0"/>
              <a:buChar char="•"/>
            </a:pPr>
            <a:r>
              <a:rPr lang="en-US" sz="2000" dirty="0"/>
              <a:t>Mothering (not motherhood)</a:t>
            </a:r>
          </a:p>
        </p:txBody>
      </p:sp>
      <p:pic>
        <p:nvPicPr>
          <p:cNvPr id="5" name="Picture 4" descr="Text, map&#10;&#10;Description automatically generated">
            <a:extLst>
              <a:ext uri="{FF2B5EF4-FFF2-40B4-BE49-F238E27FC236}">
                <a16:creationId xmlns:a16="http://schemas.microsoft.com/office/drawing/2014/main" id="{95682066-F61F-D251-3AA5-492C0DB761B2}"/>
              </a:ext>
            </a:extLst>
          </p:cNvPr>
          <p:cNvPicPr>
            <a:picLocks noChangeAspect="1"/>
          </p:cNvPicPr>
          <p:nvPr/>
        </p:nvPicPr>
        <p:blipFill rotWithShape="1">
          <a:blip r:embed="rId2"/>
          <a:srcRect r="1" b="3555"/>
          <a:stretch/>
        </p:blipFill>
        <p:spPr>
          <a:xfrm>
            <a:off x="7552266" y="10"/>
            <a:ext cx="4639734" cy="6857990"/>
          </a:xfrm>
          <a:prstGeom prst="rect">
            <a:avLst/>
          </a:prstGeom>
        </p:spPr>
      </p:pic>
    </p:spTree>
    <p:extLst>
      <p:ext uri="{BB962C8B-B14F-4D97-AF65-F5344CB8AC3E}">
        <p14:creationId xmlns:p14="http://schemas.microsoft.com/office/powerpoint/2010/main" val="3858311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is Be the Verse by Philip Larkin (read by Larkin)">
            <a:hlinkClick r:id="" action="ppaction://media"/>
            <a:extLst>
              <a:ext uri="{FF2B5EF4-FFF2-40B4-BE49-F238E27FC236}">
                <a16:creationId xmlns:a16="http://schemas.microsoft.com/office/drawing/2014/main" id="{504A97C3-FA61-AB7C-D317-CFB1833A42E4}"/>
              </a:ext>
            </a:extLst>
          </p:cNvPr>
          <p:cNvPicPr>
            <a:picLocks noRot="1" noChangeAspect="1"/>
          </p:cNvPicPr>
          <p:nvPr>
            <a:videoFile r:link="rId1"/>
          </p:nvPr>
        </p:nvPicPr>
        <p:blipFill>
          <a:blip r:embed="rId3"/>
          <a:stretch>
            <a:fillRect/>
          </a:stretch>
        </p:blipFill>
        <p:spPr>
          <a:xfrm>
            <a:off x="2301240" y="582930"/>
            <a:ext cx="7665720" cy="5749290"/>
          </a:xfrm>
          <a:prstGeom prst="rect">
            <a:avLst/>
          </a:prstGeom>
        </p:spPr>
      </p:pic>
    </p:spTree>
    <p:extLst>
      <p:ext uri="{BB962C8B-B14F-4D97-AF65-F5344CB8AC3E}">
        <p14:creationId xmlns:p14="http://schemas.microsoft.com/office/powerpoint/2010/main" val="115465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19C7-EFBC-2AA1-D9B7-85FE779AA29B}"/>
              </a:ext>
            </a:extLst>
          </p:cNvPr>
          <p:cNvSpPr>
            <a:spLocks noGrp="1"/>
          </p:cNvSpPr>
          <p:nvPr>
            <p:ph type="title"/>
          </p:nvPr>
        </p:nvSpPr>
        <p:spPr>
          <a:xfrm>
            <a:off x="1024128" y="585216"/>
            <a:ext cx="8018272" cy="1499616"/>
          </a:xfrm>
        </p:spPr>
        <p:txBody>
          <a:bodyPr>
            <a:normAutofit/>
          </a:bodyPr>
          <a:lstStyle/>
          <a:p>
            <a:r>
              <a:rPr lang="en-US" dirty="0"/>
              <a:t>TOPIC 7 : Readings for seminars</a:t>
            </a:r>
          </a:p>
        </p:txBody>
      </p:sp>
      <p:sp>
        <p:nvSpPr>
          <p:cNvPr id="3" name="Content Placeholder 2">
            <a:extLst>
              <a:ext uri="{FF2B5EF4-FFF2-40B4-BE49-F238E27FC236}">
                <a16:creationId xmlns:a16="http://schemas.microsoft.com/office/drawing/2014/main" id="{856D357B-637E-F27C-BAB2-7124F29E751B}"/>
              </a:ext>
            </a:extLst>
          </p:cNvPr>
          <p:cNvSpPr>
            <a:spLocks noGrp="1"/>
          </p:cNvSpPr>
          <p:nvPr>
            <p:ph idx="1"/>
          </p:nvPr>
        </p:nvSpPr>
        <p:spPr>
          <a:xfrm>
            <a:off x="792480" y="2084832"/>
            <a:ext cx="8249919" cy="4620768"/>
          </a:xfrm>
        </p:spPr>
        <p:txBody>
          <a:bodyPr>
            <a:normAutofit/>
          </a:bodyPr>
          <a:lstStyle/>
          <a:p>
            <a:pPr marL="0" indent="0">
              <a:buNone/>
            </a:pPr>
            <a:r>
              <a:rPr lang="en-US" sz="2000" b="1" dirty="0"/>
              <a:t>CORE READING</a:t>
            </a:r>
            <a:endParaRPr lang="en-US" sz="2000" dirty="0"/>
          </a:p>
          <a:p>
            <a:pPr marL="0" indent="0" algn="l">
              <a:buNone/>
            </a:pPr>
            <a:r>
              <a:rPr lang="en-GB" sz="2000" b="0" i="0" u="none" strike="noStrike" dirty="0">
                <a:effectLst/>
              </a:rPr>
              <a:t>Françoise </a:t>
            </a:r>
            <a:r>
              <a:rPr lang="en-GB" sz="2000" b="0" i="0" u="none" strike="noStrike" dirty="0" err="1">
                <a:effectLst/>
              </a:rPr>
              <a:t>Vergès</a:t>
            </a:r>
            <a:r>
              <a:rPr lang="en-GB" sz="2000" b="0" i="0" u="none" strike="noStrike" dirty="0">
                <a:effectLst/>
              </a:rPr>
              <a:t> (2021) “Introduction, Invisible, They ‘Open the City’,” </a:t>
            </a:r>
            <a:r>
              <a:rPr lang="en-GB" sz="2000" b="0" i="1" u="none" strike="noStrike" dirty="0">
                <a:effectLst/>
              </a:rPr>
              <a:t>A Decolonial Feminism</a:t>
            </a:r>
            <a:r>
              <a:rPr lang="en-GB" sz="2000" b="0" i="0" u="none" strike="noStrike" dirty="0">
                <a:effectLst/>
              </a:rPr>
              <a:t>. London: Pluto Press, pp. 1-3.</a:t>
            </a:r>
          </a:p>
          <a:p>
            <a:pPr marL="0" indent="0" algn="l">
              <a:buNone/>
            </a:pPr>
            <a:r>
              <a:rPr lang="en-GB" sz="2000" b="0" i="0" u="none" strike="noStrike" dirty="0">
                <a:effectLst/>
              </a:rPr>
              <a:t>Sophie Lewis (2022) Chapter 1, But I Love My Family! and Chapter 2, Abolish Which Family?, in </a:t>
            </a:r>
            <a:r>
              <a:rPr lang="en-GB" sz="2000" b="0" i="1" u="none" strike="noStrike" dirty="0">
                <a:effectLst/>
              </a:rPr>
              <a:t>Abolish the Family. A Manifesto for Care and Liberation</a:t>
            </a:r>
            <a:r>
              <a:rPr lang="en-GB" sz="2000" b="0" i="0" u="none" strike="noStrike" dirty="0">
                <a:effectLst/>
              </a:rPr>
              <a:t>. London: Verso, pp. 1-35.</a:t>
            </a:r>
          </a:p>
          <a:p>
            <a:pPr marL="0" indent="0" algn="l">
              <a:buNone/>
            </a:pPr>
            <a:r>
              <a:rPr lang="en-GB" sz="2000" b="0" i="0" u="none" strike="noStrike" dirty="0">
                <a:effectLst/>
              </a:rPr>
              <a:t>Nancy Fraser (2022) “Care Guzzler: Why social reproduction is a major site of capitalist crisis?,” in </a:t>
            </a:r>
            <a:r>
              <a:rPr lang="en-GB" sz="2000" b="0" i="1" u="none" strike="noStrike" dirty="0">
                <a:effectLst/>
              </a:rPr>
              <a:t>Cannibal Capitalism: How our System is Devouring Democracy, Care, and the Planet - and What We Can Do About It</a:t>
            </a:r>
            <a:r>
              <a:rPr lang="en-GB" sz="2000" b="0" i="0" u="none" strike="noStrike" dirty="0">
                <a:effectLst/>
              </a:rPr>
              <a:t>. London: Verso Books, pp. 53-74.</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58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C13C7-910F-64DE-BA6C-507FA33DA037}"/>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dirty="0">
                <a:solidFill>
                  <a:srgbClr val="FFFFFF"/>
                </a:solidFill>
              </a:rPr>
              <a:t>Questions?</a:t>
            </a:r>
          </a:p>
        </p:txBody>
      </p:sp>
      <p:cxnSp>
        <p:nvCxnSpPr>
          <p:cNvPr id="19" name="Straight Connector 18">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318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573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E672818-DDA2-8C7F-F5B6-C07B117C168B}"/>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Invisible,</a:t>
            </a:r>
            <a:br>
              <a:rPr lang="en-US" dirty="0">
                <a:solidFill>
                  <a:srgbClr val="FFFFFF"/>
                </a:solidFill>
              </a:rPr>
            </a:br>
            <a:r>
              <a:rPr lang="en-US" dirty="0">
                <a:solidFill>
                  <a:srgbClr val="FFFFFF"/>
                </a:solidFill>
              </a:rPr>
              <a:t>They “open the city” </a:t>
            </a:r>
          </a:p>
        </p:txBody>
      </p:sp>
      <p:cxnSp>
        <p:nvCxnSpPr>
          <p:cNvPr id="31" name="Straight Connector 3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D698D5C5-D648-8DC1-BE71-A5EDB98278E9}"/>
              </a:ext>
            </a:extLst>
          </p:cNvPr>
          <p:cNvSpPr>
            <a:spLocks noGrp="1"/>
          </p:cNvSpPr>
          <p:nvPr>
            <p:ph idx="1"/>
          </p:nvPr>
        </p:nvSpPr>
        <p:spPr>
          <a:xfrm>
            <a:off x="762000" y="2466474"/>
            <a:ext cx="6269155" cy="3842886"/>
          </a:xfrm>
        </p:spPr>
        <p:txBody>
          <a:bodyPr>
            <a:normAutofit/>
          </a:bodyPr>
          <a:lstStyle/>
          <a:p>
            <a:r>
              <a:rPr lang="en-US" dirty="0">
                <a:solidFill>
                  <a:srgbClr val="FFFFFF"/>
                </a:solidFill>
              </a:rPr>
              <a:t>The invisible work of cleaners! </a:t>
            </a:r>
          </a:p>
          <a:p>
            <a:r>
              <a:rPr lang="en-US" sz="2400" dirty="0">
                <a:solidFill>
                  <a:srgbClr val="FFFFFF"/>
                </a:solidFill>
                <a:effectLst/>
                <a:ea typeface="Calibri" panose="020F0502020204030204" pitchFamily="34" charset="0"/>
                <a:cs typeface="Times New Roman" panose="02020603050405020304" pitchFamily="18" charset="0"/>
              </a:rPr>
              <a:t>“</a:t>
            </a:r>
            <a:r>
              <a:rPr lang="en-GB" sz="2400" i="1" dirty="0">
                <a:solidFill>
                  <a:srgbClr val="FFFFFF"/>
                </a:solidFill>
                <a:effectLst/>
                <a:ea typeface="Calibri" panose="020F0502020204030204" pitchFamily="34" charset="0"/>
                <a:cs typeface="Times New Roman" panose="02020603050405020304" pitchFamily="18" charset="0"/>
              </a:rPr>
              <a:t>It is on these precarious lives, these endangered lives, these worn-out bodies, that the comfortable life of the middle class and the world of the powerful ultimately rests</a:t>
            </a:r>
            <a:r>
              <a:rPr lang="en-GB" sz="2400" dirty="0">
                <a:solidFill>
                  <a:srgbClr val="FFFFFF"/>
                </a:solidFill>
                <a:effectLst/>
                <a:ea typeface="Calibri" panose="020F0502020204030204" pitchFamily="34" charset="0"/>
                <a:cs typeface="Times New Roman" panose="02020603050405020304" pitchFamily="18" charset="0"/>
              </a:rPr>
              <a:t>.” (</a:t>
            </a:r>
            <a:r>
              <a:rPr lang="en-GB" sz="2400" dirty="0" err="1">
                <a:solidFill>
                  <a:srgbClr val="FFFFFF"/>
                </a:solidFill>
                <a:effectLst/>
                <a:ea typeface="Calibri" panose="020F0502020204030204" pitchFamily="34" charset="0"/>
                <a:cs typeface="Times New Roman" panose="02020603050405020304" pitchFamily="18" charset="0"/>
              </a:rPr>
              <a:t>Vergès</a:t>
            </a:r>
            <a:r>
              <a:rPr lang="en-GB" sz="2400" dirty="0">
                <a:solidFill>
                  <a:srgbClr val="FFFFFF"/>
                </a:solidFill>
                <a:effectLst/>
                <a:ea typeface="Calibri" panose="020F0502020204030204" pitchFamily="34" charset="0"/>
                <a:cs typeface="Times New Roman" panose="02020603050405020304" pitchFamily="18" charset="0"/>
              </a:rPr>
              <a:t> 2021, 2)</a:t>
            </a:r>
          </a:p>
          <a:p>
            <a:endParaRPr lang="en-GB" dirty="0">
              <a:solidFill>
                <a:srgbClr val="FFFFFF"/>
              </a:solidFill>
              <a:effectLst/>
              <a:ea typeface="Calibri" panose="020F0502020204030204" pitchFamily="34" charset="0"/>
              <a:cs typeface="Times New Roman" panose="02020603050405020304" pitchFamily="18" charset="0"/>
            </a:endParaRPr>
          </a:p>
          <a:p>
            <a:r>
              <a:rPr lang="en-GB" dirty="0">
                <a:solidFill>
                  <a:srgbClr val="FFFFFF"/>
                </a:solidFill>
                <a:cs typeface="Times New Roman" panose="02020603050405020304" pitchFamily="18" charset="0"/>
              </a:rPr>
              <a:t>In 2018, in France: the 45-day strike of the Gare du Nord cleaners against the cleaning company </a:t>
            </a:r>
            <a:r>
              <a:rPr lang="en-GB" dirty="0" err="1">
                <a:solidFill>
                  <a:srgbClr val="FFFFFF"/>
                </a:solidFill>
                <a:cs typeface="Times New Roman" panose="02020603050405020304" pitchFamily="18" charset="0"/>
              </a:rPr>
              <a:t>Onet</a:t>
            </a:r>
            <a:r>
              <a:rPr lang="en-GB" dirty="0">
                <a:solidFill>
                  <a:srgbClr val="FFFFFF"/>
                </a:solidFill>
                <a:cs typeface="Times New Roman" panose="02020603050405020304" pitchFamily="18" charset="0"/>
              </a:rPr>
              <a:t>, the subcontractor for the SNCF.</a:t>
            </a:r>
          </a:p>
        </p:txBody>
      </p:sp>
      <p:pic>
        <p:nvPicPr>
          <p:cNvPr id="8" name="Picture 7" descr="A group of people protesting&#10;&#10;Description automatically generated">
            <a:extLst>
              <a:ext uri="{FF2B5EF4-FFF2-40B4-BE49-F238E27FC236}">
                <a16:creationId xmlns:a16="http://schemas.microsoft.com/office/drawing/2014/main" id="{032DD41A-8CA8-4DFB-0E82-ED24AE06D740}"/>
              </a:ext>
            </a:extLst>
          </p:cNvPr>
          <p:cNvPicPr>
            <a:picLocks noChangeAspect="1"/>
          </p:cNvPicPr>
          <p:nvPr/>
        </p:nvPicPr>
        <p:blipFill rotWithShape="1">
          <a:blip r:embed="rId2"/>
          <a:srcRect r="-3" b="11753"/>
          <a:stretch/>
        </p:blipFill>
        <p:spPr>
          <a:xfrm>
            <a:off x="7552266" y="10"/>
            <a:ext cx="4639734" cy="3428990"/>
          </a:xfrm>
          <a:prstGeom prst="rect">
            <a:avLst/>
          </a:prstGeom>
        </p:spPr>
      </p:pic>
      <p:pic>
        <p:nvPicPr>
          <p:cNvPr id="12" name="Picture 11" descr="A person holding a sign&#10;&#10;Description automatically generated">
            <a:extLst>
              <a:ext uri="{FF2B5EF4-FFF2-40B4-BE49-F238E27FC236}">
                <a16:creationId xmlns:a16="http://schemas.microsoft.com/office/drawing/2014/main" id="{8C9DCC8C-85BC-708C-F055-8EFA2E459C9C}"/>
              </a:ext>
            </a:extLst>
          </p:cNvPr>
          <p:cNvPicPr>
            <a:picLocks noChangeAspect="1"/>
          </p:cNvPicPr>
          <p:nvPr/>
        </p:nvPicPr>
        <p:blipFill rotWithShape="1">
          <a:blip r:embed="rId3"/>
          <a:srcRect l="4745" r="27600"/>
          <a:stretch/>
        </p:blipFill>
        <p:spPr>
          <a:xfrm>
            <a:off x="7552266" y="3429000"/>
            <a:ext cx="4639734" cy="3429000"/>
          </a:xfrm>
          <a:prstGeom prst="rect">
            <a:avLst/>
          </a:prstGeom>
        </p:spPr>
      </p:pic>
    </p:spTree>
    <p:extLst>
      <p:ext uri="{BB962C8B-B14F-4D97-AF65-F5344CB8AC3E}">
        <p14:creationId xmlns:p14="http://schemas.microsoft.com/office/powerpoint/2010/main" val="380155955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9D8813A-9FFC-4828-ADC7-F877A2AF7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2960"/>
            <a:ext cx="0" cy="5212080"/>
          </a:xfrm>
          <a:prstGeom prst="line">
            <a:avLst/>
          </a:prstGeom>
          <a:ln w="19050">
            <a:solidFill>
              <a:srgbClr val="686FDC"/>
            </a:solidFill>
          </a:ln>
        </p:spPr>
        <p:style>
          <a:lnRef idx="1">
            <a:schemeClr val="accent1"/>
          </a:lnRef>
          <a:fillRef idx="0">
            <a:schemeClr val="accent1"/>
          </a:fillRef>
          <a:effectRef idx="0">
            <a:schemeClr val="accent1"/>
          </a:effectRef>
          <a:fontRef idx="minor">
            <a:schemeClr val="tx1"/>
          </a:fontRef>
        </p:style>
      </p:cxnSp>
      <p:pic>
        <p:nvPicPr>
          <p:cNvPr id="9" name="Picture 8" descr="A person holding a mop in a hallway&#10;&#10;Description automatically generated">
            <a:extLst>
              <a:ext uri="{FF2B5EF4-FFF2-40B4-BE49-F238E27FC236}">
                <a16:creationId xmlns:a16="http://schemas.microsoft.com/office/drawing/2014/main" id="{C987E465-9779-E4FB-A24A-63B3849CFC1E}"/>
              </a:ext>
            </a:extLst>
          </p:cNvPr>
          <p:cNvPicPr>
            <a:picLocks noChangeAspect="1"/>
          </p:cNvPicPr>
          <p:nvPr/>
        </p:nvPicPr>
        <p:blipFill rotWithShape="1">
          <a:blip r:embed="rId2"/>
          <a:srcRect l="19236" r="21995" b="-1"/>
          <a:stretch/>
        </p:blipFill>
        <p:spPr>
          <a:xfrm>
            <a:off x="1024129" y="822960"/>
            <a:ext cx="5107262" cy="5214280"/>
          </a:xfrm>
          <a:prstGeom prst="rect">
            <a:avLst/>
          </a:prstGeom>
        </p:spPr>
      </p:pic>
      <p:pic>
        <p:nvPicPr>
          <p:cNvPr id="7" name="Picture 6" descr="A person wearing a white shirt&#10;&#10;Description automatically generated">
            <a:extLst>
              <a:ext uri="{FF2B5EF4-FFF2-40B4-BE49-F238E27FC236}">
                <a16:creationId xmlns:a16="http://schemas.microsoft.com/office/drawing/2014/main" id="{F844E015-0ED6-60FE-8F90-B8D1E1668508}"/>
              </a:ext>
            </a:extLst>
          </p:cNvPr>
          <p:cNvPicPr>
            <a:picLocks noChangeAspect="1"/>
          </p:cNvPicPr>
          <p:nvPr/>
        </p:nvPicPr>
        <p:blipFill rotWithShape="1">
          <a:blip r:embed="rId3"/>
          <a:srcRect l="17866" r="23365" b="-1"/>
          <a:stretch/>
        </p:blipFill>
        <p:spPr>
          <a:xfrm>
            <a:off x="6292258" y="822960"/>
            <a:ext cx="5107262" cy="5214280"/>
          </a:xfrm>
          <a:prstGeom prst="rect">
            <a:avLst/>
          </a:prstGeom>
        </p:spPr>
      </p:pic>
      <p:sp>
        <p:nvSpPr>
          <p:cNvPr id="11" name="TextBox 10">
            <a:extLst>
              <a:ext uri="{FF2B5EF4-FFF2-40B4-BE49-F238E27FC236}">
                <a16:creationId xmlns:a16="http://schemas.microsoft.com/office/drawing/2014/main" id="{75E938E6-6E53-4D6C-BAFE-71CB01E4AB2F}"/>
              </a:ext>
            </a:extLst>
          </p:cNvPr>
          <p:cNvSpPr txBox="1"/>
          <p:nvPr/>
        </p:nvSpPr>
        <p:spPr>
          <a:xfrm>
            <a:off x="1024129" y="6180667"/>
            <a:ext cx="10375391" cy="923330"/>
          </a:xfrm>
          <a:prstGeom prst="rect">
            <a:avLst/>
          </a:prstGeom>
          <a:noFill/>
        </p:spPr>
        <p:txBody>
          <a:bodyPr wrap="square" rtlCol="0">
            <a:spAutoFit/>
          </a:bodyPr>
          <a:lstStyle/>
          <a:p>
            <a:pPr algn="ctr"/>
            <a:r>
              <a:rPr lang="en-US" dirty="0"/>
              <a:t>For more information on the cleaners’ struggle in 2008 to be brought in house at QMUL, read: </a:t>
            </a:r>
          </a:p>
          <a:p>
            <a:pPr algn="ctr"/>
            <a:r>
              <a:rPr lang="en-US" dirty="0"/>
              <a:t>https://</a:t>
            </a:r>
            <a:r>
              <a:rPr lang="en-US" dirty="0" err="1"/>
              <a:t>www.theguardian.com</a:t>
            </a:r>
            <a:r>
              <a:rPr lang="en-US" dirty="0"/>
              <a:t>/</a:t>
            </a:r>
            <a:r>
              <a:rPr lang="en-US" dirty="0" err="1"/>
              <a:t>commentisfree</a:t>
            </a:r>
            <a:r>
              <a:rPr lang="en-US" dirty="0"/>
              <a:t>/2018/</a:t>
            </a:r>
            <a:r>
              <a:rPr lang="en-US" dirty="0" err="1"/>
              <a:t>jul</a:t>
            </a:r>
            <a:r>
              <a:rPr lang="en-US" dirty="0"/>
              <a:t>/18/cleaners-fair-wages-university-in-house-working-lives</a:t>
            </a:r>
          </a:p>
        </p:txBody>
      </p:sp>
    </p:spTree>
    <p:extLst>
      <p:ext uri="{BB962C8B-B14F-4D97-AF65-F5344CB8AC3E}">
        <p14:creationId xmlns:p14="http://schemas.microsoft.com/office/powerpoint/2010/main" val="42009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holding a banner&#10;&#10;Description automatically generated">
            <a:extLst>
              <a:ext uri="{FF2B5EF4-FFF2-40B4-BE49-F238E27FC236}">
                <a16:creationId xmlns:a16="http://schemas.microsoft.com/office/drawing/2014/main" id="{6728FBD3-9CA5-53C2-D512-45A03C21A4A4}"/>
              </a:ext>
            </a:extLst>
          </p:cNvPr>
          <p:cNvPicPr>
            <a:picLocks noChangeAspect="1"/>
          </p:cNvPicPr>
          <p:nvPr/>
        </p:nvPicPr>
        <p:blipFill>
          <a:blip r:embed="rId2"/>
          <a:stretch>
            <a:fillRect/>
          </a:stretch>
        </p:blipFill>
        <p:spPr>
          <a:xfrm>
            <a:off x="643467" y="1451239"/>
            <a:ext cx="5291667" cy="3955521"/>
          </a:xfrm>
          <a:prstGeom prst="rect">
            <a:avLst/>
          </a:prstGeom>
        </p:spPr>
      </p:pic>
      <p:pic>
        <p:nvPicPr>
          <p:cNvPr id="5" name="Picture 4" descr="A purple and white logo&#10;&#10;Description automatically generated">
            <a:extLst>
              <a:ext uri="{FF2B5EF4-FFF2-40B4-BE49-F238E27FC236}">
                <a16:creationId xmlns:a16="http://schemas.microsoft.com/office/drawing/2014/main" id="{029A1E3F-DB0A-516D-5799-99CE627643F2}"/>
              </a:ext>
            </a:extLst>
          </p:cNvPr>
          <p:cNvPicPr>
            <a:picLocks noChangeAspect="1"/>
          </p:cNvPicPr>
          <p:nvPr/>
        </p:nvPicPr>
        <p:blipFill>
          <a:blip r:embed="rId3"/>
          <a:stretch>
            <a:fillRect/>
          </a:stretch>
        </p:blipFill>
        <p:spPr>
          <a:xfrm>
            <a:off x="6256868" y="783167"/>
            <a:ext cx="5291666" cy="5291666"/>
          </a:xfrm>
          <a:prstGeom prst="rect">
            <a:avLst/>
          </a:prstGeom>
        </p:spPr>
      </p:pic>
      <p:sp>
        <p:nvSpPr>
          <p:cNvPr id="6" name="TextBox 5">
            <a:extLst>
              <a:ext uri="{FF2B5EF4-FFF2-40B4-BE49-F238E27FC236}">
                <a16:creationId xmlns:a16="http://schemas.microsoft.com/office/drawing/2014/main" id="{ED35FF1A-8875-DF86-1140-58BCDC8BA9A1}"/>
              </a:ext>
            </a:extLst>
          </p:cNvPr>
          <p:cNvSpPr txBox="1"/>
          <p:nvPr/>
        </p:nvSpPr>
        <p:spPr>
          <a:xfrm>
            <a:off x="1583103" y="6074833"/>
            <a:ext cx="8943154" cy="646331"/>
          </a:xfrm>
          <a:prstGeom prst="rect">
            <a:avLst/>
          </a:prstGeom>
          <a:noFill/>
        </p:spPr>
        <p:txBody>
          <a:bodyPr wrap="none" rtlCol="0">
            <a:spAutoFit/>
          </a:bodyPr>
          <a:lstStyle/>
          <a:p>
            <a:pPr algn="ctr"/>
            <a:r>
              <a:rPr lang="en-US" dirty="0"/>
              <a:t>For more information on the cleaners’ struggle at SOAS, read: </a:t>
            </a:r>
          </a:p>
          <a:p>
            <a:pPr algn="ctr"/>
            <a:r>
              <a:rPr lang="en-US" dirty="0"/>
              <a:t>https://</a:t>
            </a:r>
            <a:r>
              <a:rPr lang="en-US" dirty="0" err="1"/>
              <a:t>www.theguardian.com</a:t>
            </a:r>
            <a:r>
              <a:rPr lang="en-US" dirty="0"/>
              <a:t>/</a:t>
            </a:r>
            <a:r>
              <a:rPr lang="en-US" dirty="0" err="1"/>
              <a:t>commentisfree</a:t>
            </a:r>
            <a:r>
              <a:rPr lang="en-US" dirty="0"/>
              <a:t>/2017/</a:t>
            </a:r>
            <a:r>
              <a:rPr lang="en-US" dirty="0" err="1"/>
              <a:t>sep</a:t>
            </a:r>
            <a:r>
              <a:rPr lang="en-US" dirty="0"/>
              <a:t>/12/college-cleaners-outsourcing-</a:t>
            </a:r>
            <a:r>
              <a:rPr lang="en-US" dirty="0" err="1"/>
              <a:t>soas</a:t>
            </a:r>
            <a:endParaRPr lang="en-US" dirty="0"/>
          </a:p>
        </p:txBody>
      </p:sp>
    </p:spTree>
    <p:extLst>
      <p:ext uri="{BB962C8B-B14F-4D97-AF65-F5344CB8AC3E}">
        <p14:creationId xmlns:p14="http://schemas.microsoft.com/office/powerpoint/2010/main" val="377306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A1F828-B549-4D9A-B091-4B2DC4B2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9EE9FC-03BF-4860-9A99-6B440AB43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D89FD-59EE-45CC-60AE-5620821B8D7F}"/>
              </a:ext>
            </a:extLst>
          </p:cNvPr>
          <p:cNvSpPr>
            <a:spLocks noGrp="1"/>
          </p:cNvSpPr>
          <p:nvPr>
            <p:ph type="title"/>
          </p:nvPr>
        </p:nvSpPr>
        <p:spPr>
          <a:xfrm>
            <a:off x="4684903" y="4391025"/>
            <a:ext cx="6685507" cy="1738808"/>
          </a:xfrm>
        </p:spPr>
        <p:txBody>
          <a:bodyPr>
            <a:normAutofit/>
          </a:bodyPr>
          <a:lstStyle/>
          <a:p>
            <a:r>
              <a:rPr lang="en-US">
                <a:solidFill>
                  <a:srgbClr val="FFFFFF"/>
                </a:solidFill>
              </a:rPr>
              <a:t>Gender equality: “300 years away”</a:t>
            </a:r>
          </a:p>
        </p:txBody>
      </p:sp>
      <p:pic>
        <p:nvPicPr>
          <p:cNvPr id="7" name="Picture 6" descr="A picture containing text, powder&#10;&#10;Description automatically generated">
            <a:extLst>
              <a:ext uri="{FF2B5EF4-FFF2-40B4-BE49-F238E27FC236}">
                <a16:creationId xmlns:a16="http://schemas.microsoft.com/office/drawing/2014/main" id="{0691B282-FF4A-BAE7-85A2-7DF6F0C245F5}"/>
              </a:ext>
            </a:extLst>
          </p:cNvPr>
          <p:cNvPicPr>
            <a:picLocks noChangeAspect="1"/>
          </p:cNvPicPr>
          <p:nvPr/>
        </p:nvPicPr>
        <p:blipFill rotWithShape="1">
          <a:blip r:embed="rId2"/>
          <a:srcRect l="30544" r="32920" b="2"/>
          <a:stretch/>
        </p:blipFill>
        <p:spPr>
          <a:xfrm>
            <a:off x="484635" y="484632"/>
            <a:ext cx="3248521" cy="3511948"/>
          </a:xfrm>
          <a:prstGeom prst="rect">
            <a:avLst/>
          </a:prstGeom>
        </p:spPr>
      </p:pic>
      <p:sp>
        <p:nvSpPr>
          <p:cNvPr id="3" name="Content Placeholder 2">
            <a:extLst>
              <a:ext uri="{FF2B5EF4-FFF2-40B4-BE49-F238E27FC236}">
                <a16:creationId xmlns:a16="http://schemas.microsoft.com/office/drawing/2014/main" id="{AB2332CD-0113-0A98-AE71-3A7E7425591E}"/>
              </a:ext>
            </a:extLst>
          </p:cNvPr>
          <p:cNvSpPr>
            <a:spLocks noGrp="1"/>
          </p:cNvSpPr>
          <p:nvPr>
            <p:ph idx="1"/>
          </p:nvPr>
        </p:nvSpPr>
        <p:spPr>
          <a:xfrm>
            <a:off x="3897745" y="484632"/>
            <a:ext cx="7809620" cy="3511948"/>
          </a:xfrm>
        </p:spPr>
        <p:txBody>
          <a:bodyPr anchor="ctr">
            <a:normAutofit/>
          </a:bodyPr>
          <a:lstStyle/>
          <a:p>
            <a:r>
              <a:rPr lang="en-US" sz="1800" dirty="0"/>
              <a:t>UN Secretary General António Guterres cautioned that “gender equality is growing more distant” (6 March 2023)</a:t>
            </a:r>
          </a:p>
          <a:p>
            <a:r>
              <a:rPr lang="en-US" sz="1800" dirty="0"/>
              <a:t>Yet, Sustainable Development Goal no. 5 sets out to achieve gender equality and empower all women and girls</a:t>
            </a:r>
          </a:p>
          <a:p>
            <a:pPr lvl="1"/>
            <a:r>
              <a:rPr lang="en-US" sz="1200" dirty="0"/>
              <a:t>Target 5.4 - Recognize and value unpaid care and domestic work through the provision of public services, infrastructure and social protection policies and the promotion of shared responsibility within the household and the family as nationally appropriate</a:t>
            </a:r>
          </a:p>
          <a:p>
            <a:pPr lvl="1"/>
            <a:r>
              <a:rPr lang="en-US" sz="1200" dirty="0"/>
              <a:t>Target 5.5 Ensure women’s full and effective participation and equal opportunities for leadership at all levels of decision-making in political, economic and public life</a:t>
            </a:r>
          </a:p>
          <a:p>
            <a:r>
              <a:rPr lang="en-US" sz="1800" dirty="0"/>
              <a:t>A Pregnant Then Screwed and Mumsnet 2022 survey revealed that 43% of mums said that the cost of childcare has made them consider leaving their job and 40% said they have had to work fewer hours than they would like because of childcare costs.</a:t>
            </a:r>
          </a:p>
        </p:txBody>
      </p:sp>
      <p:pic>
        <p:nvPicPr>
          <p:cNvPr id="5" name="Picture 4" descr="Chart, bar chart&#10;&#10;Description automatically generated">
            <a:extLst>
              <a:ext uri="{FF2B5EF4-FFF2-40B4-BE49-F238E27FC236}">
                <a16:creationId xmlns:a16="http://schemas.microsoft.com/office/drawing/2014/main" id="{097450A3-5CFC-CF69-9B00-0B3FE6997C83}"/>
              </a:ext>
            </a:extLst>
          </p:cNvPr>
          <p:cNvPicPr>
            <a:picLocks noChangeAspect="1"/>
          </p:cNvPicPr>
          <p:nvPr/>
        </p:nvPicPr>
        <p:blipFill rotWithShape="1">
          <a:blip r:embed="rId3"/>
          <a:srcRect t="3156" r="-4" b="3368"/>
          <a:stretch/>
        </p:blipFill>
        <p:spPr>
          <a:xfrm>
            <a:off x="484633" y="4150596"/>
            <a:ext cx="3248521" cy="2231808"/>
          </a:xfrm>
          <a:prstGeom prst="rect">
            <a:avLst/>
          </a:prstGeom>
        </p:spPr>
      </p:pic>
      <p:cxnSp>
        <p:nvCxnSpPr>
          <p:cNvPr id="26" name="Straight Connector 22">
            <a:extLst>
              <a:ext uri="{FF2B5EF4-FFF2-40B4-BE49-F238E27FC236}">
                <a16:creationId xmlns:a16="http://schemas.microsoft.com/office/drawing/2014/main" id="{8140078B-702A-463C-B633-546117AE1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96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3A2C7-7FAA-C4FE-F3EC-F12909E157DF}"/>
              </a:ext>
            </a:extLst>
          </p:cNvPr>
          <p:cNvSpPr>
            <a:spLocks noGrp="1"/>
          </p:cNvSpPr>
          <p:nvPr>
            <p:ph type="title"/>
          </p:nvPr>
        </p:nvSpPr>
        <p:spPr>
          <a:xfrm>
            <a:off x="573024" y="4608575"/>
            <a:ext cx="5242560" cy="1765715"/>
          </a:xfrm>
        </p:spPr>
        <p:txBody>
          <a:bodyPr>
            <a:normAutofit/>
          </a:bodyPr>
          <a:lstStyle/>
          <a:p>
            <a:pPr algn="r"/>
            <a:r>
              <a:rPr lang="en-US" sz="4400">
                <a:solidFill>
                  <a:srgbClr val="FFFFFF"/>
                </a:solidFill>
              </a:rPr>
              <a:t>outline</a:t>
            </a:r>
          </a:p>
        </p:txBody>
      </p:sp>
      <p:pic>
        <p:nvPicPr>
          <p:cNvPr id="6" name="Picture 5" descr="A picture containing text&#10;&#10;Description automatically generated">
            <a:extLst>
              <a:ext uri="{FF2B5EF4-FFF2-40B4-BE49-F238E27FC236}">
                <a16:creationId xmlns:a16="http://schemas.microsoft.com/office/drawing/2014/main" id="{164091BA-6F65-C987-4342-D3F635C85F1F}"/>
              </a:ext>
            </a:extLst>
          </p:cNvPr>
          <p:cNvPicPr>
            <a:picLocks noChangeAspect="1"/>
          </p:cNvPicPr>
          <p:nvPr/>
        </p:nvPicPr>
        <p:blipFill rotWithShape="1">
          <a:blip r:embed="rId2"/>
          <a:srcRect t="4534" b="6135"/>
          <a:stretch/>
        </p:blipFill>
        <p:spPr>
          <a:xfrm>
            <a:off x="327547" y="321733"/>
            <a:ext cx="5688020" cy="3899748"/>
          </a:xfrm>
          <a:prstGeom prst="rect">
            <a:avLst/>
          </a:prstGeom>
        </p:spPr>
      </p:pic>
      <p:sp>
        <p:nvSpPr>
          <p:cNvPr id="13" name="Rectangle 12">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BA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500B42-F14E-3FD7-57A7-338E16BA8534}"/>
              </a:ext>
            </a:extLst>
          </p:cNvPr>
          <p:cNvSpPr>
            <a:spLocks noGrp="1"/>
          </p:cNvSpPr>
          <p:nvPr>
            <p:ph idx="1"/>
          </p:nvPr>
        </p:nvSpPr>
        <p:spPr>
          <a:xfrm>
            <a:off x="6461760" y="670560"/>
            <a:ext cx="5157215" cy="5549766"/>
          </a:xfrm>
        </p:spPr>
        <p:txBody>
          <a:bodyPr anchor="ctr">
            <a:noAutofit/>
          </a:bodyPr>
          <a:lstStyle/>
          <a:p>
            <a:pPr marL="0" indent="0">
              <a:buNone/>
            </a:pPr>
            <a:r>
              <a:rPr lang="en-US" dirty="0">
                <a:solidFill>
                  <a:srgbClr val="FFFFFF"/>
                </a:solidFill>
              </a:rPr>
              <a:t>Gender offers a unique perspective on the entanglement of global capitalism, </a:t>
            </a:r>
            <a:r>
              <a:rPr lang="en-US" dirty="0" err="1">
                <a:solidFill>
                  <a:srgbClr val="FFFFFF"/>
                </a:solidFill>
              </a:rPr>
              <a:t>labour</a:t>
            </a:r>
            <a:r>
              <a:rPr lang="en-US" dirty="0">
                <a:solidFill>
                  <a:srgbClr val="FFFFFF"/>
                </a:solidFill>
              </a:rPr>
              <a:t>, and social reproduction (understanding our present dystopias), while radical feminist/queer theory and activism provide a way out (future utopias).</a:t>
            </a:r>
          </a:p>
          <a:p>
            <a:pPr lvl="1">
              <a:buClr>
                <a:schemeClr val="bg1"/>
              </a:buClr>
            </a:pPr>
            <a:r>
              <a:rPr lang="en-US" sz="2200" dirty="0">
                <a:solidFill>
                  <a:srgbClr val="FFFFFF"/>
                </a:solidFill>
              </a:rPr>
              <a:t>Gender and the economy: an overview</a:t>
            </a:r>
          </a:p>
          <a:p>
            <a:pPr lvl="1">
              <a:buClr>
                <a:schemeClr val="bg1"/>
              </a:buClr>
            </a:pPr>
            <a:r>
              <a:rPr lang="en-US" sz="2200" dirty="0">
                <a:solidFill>
                  <a:srgbClr val="FFFFFF"/>
                </a:solidFill>
              </a:rPr>
              <a:t>Defining social reproduction</a:t>
            </a:r>
          </a:p>
          <a:p>
            <a:pPr lvl="1">
              <a:buClr>
                <a:schemeClr val="bg1"/>
              </a:buClr>
            </a:pPr>
            <a:r>
              <a:rPr lang="en-US" sz="2200" dirty="0">
                <a:solidFill>
                  <a:srgbClr val="FFFFFF"/>
                </a:solidFill>
              </a:rPr>
              <a:t>Marxist arguments on production, reproduction and the family</a:t>
            </a:r>
          </a:p>
          <a:p>
            <a:pPr lvl="1">
              <a:buClr>
                <a:schemeClr val="bg1"/>
              </a:buClr>
            </a:pPr>
            <a:r>
              <a:rPr lang="en-US" sz="2200" dirty="0">
                <a:solidFill>
                  <a:srgbClr val="FFFFFF"/>
                </a:solidFill>
              </a:rPr>
              <a:t>“Cannibal capitalism” and the crisis of care</a:t>
            </a:r>
          </a:p>
          <a:p>
            <a:pPr lvl="1">
              <a:buClr>
                <a:schemeClr val="bg1"/>
              </a:buClr>
            </a:pPr>
            <a:r>
              <a:rPr lang="en-US" sz="2200" dirty="0">
                <a:solidFill>
                  <a:srgbClr val="FFFFFF"/>
                </a:solidFill>
              </a:rPr>
              <a:t>Solution 1: Wages for Housework!</a:t>
            </a:r>
          </a:p>
          <a:p>
            <a:pPr lvl="1">
              <a:buClr>
                <a:schemeClr val="bg1"/>
              </a:buClr>
            </a:pPr>
            <a:r>
              <a:rPr lang="en-US" sz="2200" dirty="0">
                <a:solidFill>
                  <a:srgbClr val="FFFFFF"/>
                </a:solidFill>
              </a:rPr>
              <a:t>Gestational </a:t>
            </a:r>
            <a:r>
              <a:rPr lang="en-US" sz="2200" dirty="0" err="1">
                <a:solidFill>
                  <a:srgbClr val="FFFFFF"/>
                </a:solidFill>
              </a:rPr>
              <a:t>labour</a:t>
            </a:r>
            <a:r>
              <a:rPr lang="en-US" sz="2200" dirty="0">
                <a:solidFill>
                  <a:srgbClr val="FFFFFF"/>
                </a:solidFill>
              </a:rPr>
              <a:t>: the case of surrogacy</a:t>
            </a:r>
          </a:p>
          <a:p>
            <a:pPr lvl="1">
              <a:buClr>
                <a:schemeClr val="bg1"/>
              </a:buClr>
            </a:pPr>
            <a:r>
              <a:rPr lang="en-US" sz="2200" dirty="0">
                <a:solidFill>
                  <a:srgbClr val="FFFFFF"/>
                </a:solidFill>
              </a:rPr>
              <a:t>Solution 2: Family Abolition!</a:t>
            </a:r>
          </a:p>
        </p:txBody>
      </p:sp>
    </p:spTree>
    <p:extLst>
      <p:ext uri="{BB962C8B-B14F-4D97-AF65-F5344CB8AC3E}">
        <p14:creationId xmlns:p14="http://schemas.microsoft.com/office/powerpoint/2010/main" val="300787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0675-EBA7-1EB4-EF35-16F35AA7B19F}"/>
              </a:ext>
            </a:extLst>
          </p:cNvPr>
          <p:cNvSpPr>
            <a:spLocks noGrp="1"/>
          </p:cNvSpPr>
          <p:nvPr>
            <p:ph type="title"/>
          </p:nvPr>
        </p:nvSpPr>
        <p:spPr/>
        <p:txBody>
          <a:bodyPr/>
          <a:lstStyle/>
          <a:p>
            <a:r>
              <a:rPr lang="en-US" dirty="0"/>
              <a:t>GENDER AND THE ECONOMY</a:t>
            </a:r>
          </a:p>
        </p:txBody>
      </p:sp>
      <p:sp>
        <p:nvSpPr>
          <p:cNvPr id="3" name="Content Placeholder 2">
            <a:extLst>
              <a:ext uri="{FF2B5EF4-FFF2-40B4-BE49-F238E27FC236}">
                <a16:creationId xmlns:a16="http://schemas.microsoft.com/office/drawing/2014/main" id="{B67AB0A0-87CF-67D2-5CF1-2D2EC8941F2D}"/>
              </a:ext>
            </a:extLst>
          </p:cNvPr>
          <p:cNvSpPr>
            <a:spLocks noGrp="1"/>
          </p:cNvSpPr>
          <p:nvPr>
            <p:ph idx="1"/>
          </p:nvPr>
        </p:nvSpPr>
        <p:spPr>
          <a:xfrm>
            <a:off x="782053" y="1896533"/>
            <a:ext cx="10684041" cy="1917407"/>
          </a:xfrm>
        </p:spPr>
        <p:txBody>
          <a:bodyPr>
            <a:normAutofit lnSpcReduction="10000"/>
          </a:bodyPr>
          <a:lstStyle/>
          <a:p>
            <a:r>
              <a:rPr lang="en-US" dirty="0"/>
              <a:t>There are still gender differences in the </a:t>
            </a:r>
            <a:r>
              <a:rPr lang="en-US" dirty="0" err="1"/>
              <a:t>labour</a:t>
            </a:r>
            <a:r>
              <a:rPr lang="en-US" dirty="0"/>
              <a:t> market in terms of access, types of employment and earnings: it is important to understand how and why there is a </a:t>
            </a:r>
            <a:r>
              <a:rPr lang="en-US" b="1" dirty="0"/>
              <a:t>gender gap</a:t>
            </a:r>
            <a:r>
              <a:rPr lang="en-US" dirty="0"/>
              <a:t>.</a:t>
            </a:r>
          </a:p>
          <a:p>
            <a:r>
              <a:rPr lang="en-US" dirty="0"/>
              <a:t>Two kinds of </a:t>
            </a:r>
            <a:r>
              <a:rPr lang="en-US" b="1" dirty="0"/>
              <a:t>economic activities</a:t>
            </a:r>
            <a:r>
              <a:rPr lang="en-US" dirty="0"/>
              <a:t>: </a:t>
            </a:r>
            <a:r>
              <a:rPr lang="en-US" b="1" dirty="0"/>
              <a:t>formal</a:t>
            </a:r>
            <a:r>
              <a:rPr lang="en-US" dirty="0"/>
              <a:t> (paid, regulated) and </a:t>
            </a:r>
            <a:r>
              <a:rPr lang="en-US" b="1" dirty="0"/>
              <a:t>informal</a:t>
            </a:r>
            <a:r>
              <a:rPr lang="en-US" dirty="0"/>
              <a:t> (unpaid, private).</a:t>
            </a:r>
          </a:p>
          <a:p>
            <a:r>
              <a:rPr lang="en-US" dirty="0"/>
              <a:t>Examining 200 hundred years of historical records, Claudia Goldin (1990) described </a:t>
            </a:r>
            <a:r>
              <a:rPr lang="en-US" b="1" dirty="0"/>
              <a:t>women’s participation in the US </a:t>
            </a:r>
            <a:r>
              <a:rPr lang="en-US" b="1" dirty="0" err="1"/>
              <a:t>labour</a:t>
            </a:r>
            <a:r>
              <a:rPr lang="en-US" b="1" dirty="0"/>
              <a:t> force </a:t>
            </a:r>
            <a:r>
              <a:rPr lang="en-US" dirty="0"/>
              <a:t>using a </a:t>
            </a:r>
            <a:r>
              <a:rPr lang="en-US" b="1" dirty="0"/>
              <a:t>U-shaped curve</a:t>
            </a:r>
            <a:r>
              <a:rPr lang="en-US" dirty="0"/>
              <a:t>.</a:t>
            </a:r>
          </a:p>
          <a:p>
            <a:endParaRPr lang="en-US" dirty="0"/>
          </a:p>
        </p:txBody>
      </p:sp>
      <p:pic>
        <p:nvPicPr>
          <p:cNvPr id="5" name="Picture 4">
            <a:extLst>
              <a:ext uri="{FF2B5EF4-FFF2-40B4-BE49-F238E27FC236}">
                <a16:creationId xmlns:a16="http://schemas.microsoft.com/office/drawing/2014/main" id="{39EB3E63-6339-4F71-967A-ACDAA23ABB73}"/>
              </a:ext>
            </a:extLst>
          </p:cNvPr>
          <p:cNvPicPr>
            <a:picLocks noChangeAspect="1"/>
          </p:cNvPicPr>
          <p:nvPr/>
        </p:nvPicPr>
        <p:blipFill>
          <a:blip r:embed="rId2"/>
          <a:stretch>
            <a:fillRect/>
          </a:stretch>
        </p:blipFill>
        <p:spPr>
          <a:xfrm>
            <a:off x="7943854" y="3960966"/>
            <a:ext cx="4006623" cy="2671082"/>
          </a:xfrm>
          <a:prstGeom prst="rect">
            <a:avLst/>
          </a:prstGeom>
        </p:spPr>
      </p:pic>
      <p:sp>
        <p:nvSpPr>
          <p:cNvPr id="7" name="Content Placeholder 2">
            <a:extLst>
              <a:ext uri="{FF2B5EF4-FFF2-40B4-BE49-F238E27FC236}">
                <a16:creationId xmlns:a16="http://schemas.microsoft.com/office/drawing/2014/main" id="{6A38C0DD-8323-2170-173F-EB35E3957A19}"/>
              </a:ext>
            </a:extLst>
          </p:cNvPr>
          <p:cNvSpPr txBox="1">
            <a:spLocks/>
          </p:cNvSpPr>
          <p:nvPr/>
        </p:nvSpPr>
        <p:spPr>
          <a:xfrm>
            <a:off x="782053" y="3774477"/>
            <a:ext cx="7054516" cy="30440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Several different factors can explain the gender gap:</a:t>
            </a:r>
          </a:p>
          <a:p>
            <a:endParaRPr lang="en-US" sz="800" dirty="0"/>
          </a:p>
          <a:p>
            <a:pPr lvl="1">
              <a:buFont typeface="Arial" panose="020B0604020202020204" pitchFamily="34" charset="0"/>
              <a:buChar char="•"/>
            </a:pPr>
            <a:r>
              <a:rPr lang="en-US" sz="2200" dirty="0"/>
              <a:t>The sexual division of </a:t>
            </a:r>
            <a:r>
              <a:rPr lang="en-US" sz="2200" dirty="0" err="1"/>
              <a:t>labour</a:t>
            </a:r>
            <a:r>
              <a:rPr lang="en-US" sz="2200" dirty="0"/>
              <a:t> (the “natural” roles attributed to men and women)</a:t>
            </a:r>
          </a:p>
          <a:p>
            <a:pPr lvl="1">
              <a:buFont typeface="Arial" panose="020B0604020202020204" pitchFamily="34" charset="0"/>
              <a:buChar char="•"/>
            </a:pPr>
            <a:r>
              <a:rPr lang="en-US" sz="2200" dirty="0"/>
              <a:t>Feminized </a:t>
            </a:r>
            <a:r>
              <a:rPr lang="en-US" sz="2200" dirty="0" err="1"/>
              <a:t>labour</a:t>
            </a:r>
            <a:endParaRPr lang="en-US" sz="2200" dirty="0"/>
          </a:p>
          <a:p>
            <a:pPr lvl="1">
              <a:buFont typeface="Arial" panose="020B0604020202020204" pitchFamily="34" charset="0"/>
              <a:buChar char="•"/>
            </a:pPr>
            <a:r>
              <a:rPr lang="en-US" sz="2200" dirty="0"/>
              <a:t>The marriage “bar” &amp; social expectations</a:t>
            </a:r>
          </a:p>
          <a:p>
            <a:pPr lvl="1">
              <a:buFont typeface="Arial" panose="020B0604020202020204" pitchFamily="34" charset="0"/>
              <a:buChar char="•"/>
            </a:pPr>
            <a:r>
              <a:rPr lang="en-US" sz="2200" dirty="0"/>
              <a:t>The parenthood effect</a:t>
            </a:r>
          </a:p>
          <a:p>
            <a:pPr lvl="1">
              <a:buFont typeface="Arial" panose="020B0604020202020204" pitchFamily="34" charset="0"/>
              <a:buChar char="•"/>
            </a:pPr>
            <a:r>
              <a:rPr lang="en-US" sz="2200" dirty="0"/>
              <a:t>Global care chain</a:t>
            </a:r>
            <a:endParaRPr lang="en-GB" dirty="0"/>
          </a:p>
          <a:p>
            <a:endParaRPr lang="en-US" dirty="0"/>
          </a:p>
        </p:txBody>
      </p:sp>
    </p:spTree>
    <p:extLst>
      <p:ext uri="{BB962C8B-B14F-4D97-AF65-F5344CB8AC3E}">
        <p14:creationId xmlns:p14="http://schemas.microsoft.com/office/powerpoint/2010/main" val="273800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06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F9F2C-4C65-731E-799C-03E64CDD612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social reproduction</a:t>
            </a:r>
          </a:p>
        </p:txBody>
      </p:sp>
      <p:pic>
        <p:nvPicPr>
          <p:cNvPr id="9" name="Content Placeholder 8" descr="A person cooking in a kitchen&#10;&#10;Description automatically generated with medium confidence">
            <a:extLst>
              <a:ext uri="{FF2B5EF4-FFF2-40B4-BE49-F238E27FC236}">
                <a16:creationId xmlns:a16="http://schemas.microsoft.com/office/drawing/2014/main" id="{974FF472-18E9-8CA3-C0C2-32C21B28CDDA}"/>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3E433D39-72C2-BB1F-FAD7-851A3782745D}"/>
              </a:ext>
            </a:extLst>
          </p:cNvPr>
          <p:cNvSpPr>
            <a:spLocks noGrp="1"/>
          </p:cNvSpPr>
          <p:nvPr>
            <p:ph idx="1"/>
          </p:nvPr>
        </p:nvSpPr>
        <p:spPr>
          <a:xfrm>
            <a:off x="7904747" y="613611"/>
            <a:ext cx="3597442" cy="5654842"/>
          </a:xfrm>
        </p:spPr>
        <p:txBody>
          <a:bodyPr anchor="ctr">
            <a:normAutofit fontScale="92500"/>
          </a:bodyPr>
          <a:lstStyle/>
          <a:p>
            <a:pPr>
              <a:buClr>
                <a:schemeClr val="bg1"/>
              </a:buClr>
              <a:buFont typeface="Wingdings" pitchFamily="2" charset="2"/>
              <a:buChar char="Ø"/>
            </a:pPr>
            <a:r>
              <a:rPr lang="en-US" b="1" dirty="0">
                <a:solidFill>
                  <a:srgbClr val="FFFFFF"/>
                </a:solidFill>
              </a:rPr>
              <a:t>Birthing </a:t>
            </a:r>
            <a:r>
              <a:rPr lang="en-US" b="1" dirty="0" err="1">
                <a:solidFill>
                  <a:srgbClr val="FFFFFF"/>
                </a:solidFill>
              </a:rPr>
              <a:t>labour</a:t>
            </a:r>
            <a:r>
              <a:rPr lang="en-US" dirty="0">
                <a:solidFill>
                  <a:srgbClr val="FFFFFF"/>
                </a:solidFill>
              </a:rPr>
              <a:t>:</a:t>
            </a:r>
            <a:r>
              <a:rPr lang="en-US" b="1" dirty="0">
                <a:solidFill>
                  <a:srgbClr val="FFFFFF"/>
                </a:solidFill>
              </a:rPr>
              <a:t> t</a:t>
            </a:r>
            <a:r>
              <a:rPr lang="en-US" dirty="0">
                <a:solidFill>
                  <a:srgbClr val="FFFFFF"/>
                </a:solidFill>
              </a:rPr>
              <a:t>he biological reproduction of human life</a:t>
            </a:r>
          </a:p>
          <a:p>
            <a:pPr>
              <a:buClr>
                <a:schemeClr val="bg1"/>
              </a:buClr>
              <a:buFont typeface="Wingdings" pitchFamily="2" charset="2"/>
              <a:buChar char="Ø"/>
            </a:pPr>
            <a:r>
              <a:rPr lang="en-US" b="1" dirty="0">
                <a:solidFill>
                  <a:srgbClr val="FFFFFF"/>
                </a:solidFill>
              </a:rPr>
              <a:t>Societal </a:t>
            </a:r>
            <a:r>
              <a:rPr lang="en-US" b="1" dirty="0" err="1">
                <a:solidFill>
                  <a:srgbClr val="FFFFFF"/>
                </a:solidFill>
              </a:rPr>
              <a:t>labour</a:t>
            </a:r>
            <a:r>
              <a:rPr lang="en-US" dirty="0">
                <a:solidFill>
                  <a:srgbClr val="FFFFFF"/>
                </a:solidFill>
              </a:rPr>
              <a:t>: everyday activities and practices of caregiving that produce and maintain social bonds, constituting humans as social beings</a:t>
            </a:r>
            <a:endParaRPr lang="en-US" b="1" dirty="0">
              <a:solidFill>
                <a:srgbClr val="FFFFFF"/>
              </a:solidFill>
            </a:endParaRPr>
          </a:p>
          <a:p>
            <a:pPr>
              <a:buClr>
                <a:schemeClr val="bg1"/>
              </a:buClr>
              <a:buFont typeface="Wingdings" pitchFamily="2" charset="2"/>
              <a:buChar char="Ø"/>
            </a:pPr>
            <a:r>
              <a:rPr lang="en-US" dirty="0">
                <a:solidFill>
                  <a:srgbClr val="FFFFFF"/>
                </a:solidFill>
              </a:rPr>
              <a:t>The production and reproduction of a socially differentiated </a:t>
            </a:r>
            <a:r>
              <a:rPr lang="en-US" dirty="0" err="1">
                <a:solidFill>
                  <a:srgbClr val="FFFFFF"/>
                </a:solidFill>
              </a:rPr>
              <a:t>labour</a:t>
            </a:r>
            <a:r>
              <a:rPr lang="en-US" dirty="0">
                <a:solidFill>
                  <a:srgbClr val="FFFFFF"/>
                </a:solidFill>
              </a:rPr>
              <a:t> force, which is historically and geographically specific and entails cultural and material relations (Katz 2001)  </a:t>
            </a:r>
          </a:p>
          <a:p>
            <a:pPr>
              <a:buClr>
                <a:schemeClr val="bg1"/>
              </a:buClr>
              <a:buFont typeface="Wingdings" pitchFamily="2" charset="2"/>
              <a:buChar char="Ø"/>
            </a:pPr>
            <a:r>
              <a:rPr lang="en-US" b="1" dirty="0">
                <a:solidFill>
                  <a:srgbClr val="FFFFFF"/>
                </a:solidFill>
              </a:rPr>
              <a:t>The reproduction of workers</a:t>
            </a:r>
            <a:r>
              <a:rPr lang="en-US" dirty="0">
                <a:solidFill>
                  <a:srgbClr val="FFFFFF"/>
                </a:solidFill>
              </a:rPr>
              <a:t>: the production &amp; replenishment of the classes whose </a:t>
            </a:r>
            <a:r>
              <a:rPr lang="en-US" dirty="0" err="1">
                <a:solidFill>
                  <a:srgbClr val="FFFFFF"/>
                </a:solidFill>
              </a:rPr>
              <a:t>labour</a:t>
            </a:r>
            <a:r>
              <a:rPr lang="en-US" dirty="0">
                <a:solidFill>
                  <a:srgbClr val="FFFFFF"/>
                </a:solidFill>
              </a:rPr>
              <a:t> power capital exploits to obtain surplus value (Fraser 2022)</a:t>
            </a:r>
          </a:p>
        </p:txBody>
      </p:sp>
    </p:spTree>
    <p:extLst>
      <p:ext uri="{BB962C8B-B14F-4D97-AF65-F5344CB8AC3E}">
        <p14:creationId xmlns:p14="http://schemas.microsoft.com/office/powerpoint/2010/main" val="35476825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3323</TotalTime>
  <Words>2133</Words>
  <Application>Microsoft Macintosh PowerPoint</Application>
  <PresentationFormat>Widescreen</PresentationFormat>
  <Paragraphs>136</Paragraphs>
  <Slides>24</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Times New Roman</vt:lpstr>
      <vt:lpstr>Tw Cen MT</vt:lpstr>
      <vt:lpstr>Tw Cen MT Condensed</vt:lpstr>
      <vt:lpstr>Wingdings</vt:lpstr>
      <vt:lpstr>Wingdings 3</vt:lpstr>
      <vt:lpstr>Integral</vt:lpstr>
      <vt:lpstr>AS2: DUE ON 25 March at 1pm</vt:lpstr>
      <vt:lpstr>Production / reproduction</vt:lpstr>
      <vt:lpstr>Invisible, They “open the city” </vt:lpstr>
      <vt:lpstr>PowerPoint Presentation</vt:lpstr>
      <vt:lpstr>PowerPoint Presentation</vt:lpstr>
      <vt:lpstr>Gender equality: “300 years away”</vt:lpstr>
      <vt:lpstr>outline</vt:lpstr>
      <vt:lpstr>GENDER AND THE ECONOMY</vt:lpstr>
      <vt:lpstr>social reproduction</vt:lpstr>
      <vt:lpstr>The contribution of Marx &amp; Engels</vt:lpstr>
      <vt:lpstr>Nancy Fraser and cannibal capitalism</vt:lpstr>
      <vt:lpstr>Care guzzler: The Hidden backstory</vt:lpstr>
      <vt:lpstr>…CRISIS OF CARE</vt:lpstr>
      <vt:lpstr>proposal 1: Wages for housework</vt:lpstr>
      <vt:lpstr>PowerPoint Presentation</vt:lpstr>
      <vt:lpstr>PowerPoint Presentation</vt:lpstr>
      <vt:lpstr>Gestational labour: The boom in surrogacy</vt:lpstr>
      <vt:lpstr>PowerPoint Presentation</vt:lpstr>
      <vt:lpstr>Surrogacy in india</vt:lpstr>
      <vt:lpstr>Rethinking “labour” (with sophie lewis)</vt:lpstr>
      <vt:lpstr>proposal 2: Abolish the family</vt:lpstr>
      <vt:lpstr>PowerPoint Presentation</vt:lpstr>
      <vt:lpstr>TOPIC 7 : Readings for seminars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politics of sex</dc:title>
  <dc:creator>Alaya Forte</dc:creator>
  <cp:lastModifiedBy>Alaya Forte</cp:lastModifiedBy>
  <cp:revision>129</cp:revision>
  <dcterms:created xsi:type="dcterms:W3CDTF">2023-02-12T06:12:41Z</dcterms:created>
  <dcterms:modified xsi:type="dcterms:W3CDTF">2024-03-14T20:42:37Z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2023-02-12T07:29:41Z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c5b30807-72d9-4908-a370-0bddc08c8d5c</vt:lpwstr>
  </property>
  <property fmtid="{D5CDD505-2E9C-101B-9397-08002B2CF9AE}" pid="8" name="MSIP_Label_b98fac97-8d33-4425-95a4-f76d2cce012e_ContentBits">
    <vt:lpwstr>0</vt:lpwstr>
  </property>
</Properties>
</file>